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1"/>
  </p:notesMasterIdLst>
  <p:sldIdLst>
    <p:sldId id="256" r:id="rId2"/>
    <p:sldId id="372" r:id="rId3"/>
    <p:sldId id="375" r:id="rId4"/>
    <p:sldId id="370" r:id="rId5"/>
    <p:sldId id="376" r:id="rId6"/>
    <p:sldId id="373" r:id="rId7"/>
    <p:sldId id="258" r:id="rId8"/>
    <p:sldId id="285" r:id="rId9"/>
    <p:sldId id="286" r:id="rId10"/>
    <p:sldId id="287" r:id="rId11"/>
    <p:sldId id="342" r:id="rId12"/>
    <p:sldId id="347" r:id="rId13"/>
    <p:sldId id="348" r:id="rId14"/>
    <p:sldId id="353" r:id="rId15"/>
    <p:sldId id="267" r:id="rId16"/>
    <p:sldId id="269" r:id="rId17"/>
    <p:sldId id="432" r:id="rId18"/>
    <p:sldId id="279" r:id="rId19"/>
    <p:sldId id="379" r:id="rId20"/>
    <p:sldId id="280" r:id="rId21"/>
    <p:sldId id="270" r:id="rId22"/>
    <p:sldId id="282" r:id="rId23"/>
    <p:sldId id="281" r:id="rId24"/>
    <p:sldId id="294" r:id="rId25"/>
    <p:sldId id="295" r:id="rId26"/>
    <p:sldId id="291" r:id="rId27"/>
    <p:sldId id="322" r:id="rId28"/>
    <p:sldId id="319" r:id="rId29"/>
    <p:sldId id="381" r:id="rId30"/>
    <p:sldId id="317" r:id="rId31"/>
    <p:sldId id="296" r:id="rId32"/>
    <p:sldId id="354" r:id="rId33"/>
    <p:sldId id="355" r:id="rId34"/>
    <p:sldId id="356" r:id="rId35"/>
    <p:sldId id="364" r:id="rId36"/>
    <p:sldId id="365" r:id="rId37"/>
    <p:sldId id="366" r:id="rId38"/>
    <p:sldId id="367" r:id="rId39"/>
    <p:sldId id="368" r:id="rId40"/>
    <p:sldId id="271" r:id="rId41"/>
    <p:sldId id="272" r:id="rId42"/>
    <p:sldId id="273" r:id="rId43"/>
    <p:sldId id="352" r:id="rId44"/>
    <p:sldId id="274" r:id="rId45"/>
    <p:sldId id="297" r:id="rId46"/>
    <p:sldId id="298" r:id="rId47"/>
    <p:sldId id="299" r:id="rId48"/>
    <p:sldId id="300" r:id="rId49"/>
    <p:sldId id="301" r:id="rId50"/>
    <p:sldId id="303" r:id="rId51"/>
    <p:sldId id="289" r:id="rId52"/>
    <p:sldId id="382" r:id="rId53"/>
    <p:sldId id="377" r:id="rId54"/>
    <p:sldId id="383" r:id="rId55"/>
    <p:sldId id="384" r:id="rId56"/>
    <p:sldId id="385" r:id="rId57"/>
    <p:sldId id="304" r:id="rId58"/>
    <p:sldId id="357" r:id="rId59"/>
    <p:sldId id="305" r:id="rId60"/>
    <p:sldId id="307" r:id="rId61"/>
    <p:sldId id="358" r:id="rId62"/>
    <p:sldId id="308" r:id="rId63"/>
    <p:sldId id="309" r:id="rId64"/>
    <p:sldId id="310" r:id="rId65"/>
    <p:sldId id="311" r:id="rId66"/>
    <p:sldId id="312" r:id="rId67"/>
    <p:sldId id="324" r:id="rId68"/>
    <p:sldId id="326" r:id="rId69"/>
    <p:sldId id="327" r:id="rId70"/>
    <p:sldId id="325" r:id="rId71"/>
    <p:sldId id="360" r:id="rId72"/>
    <p:sldId id="328" r:id="rId73"/>
    <p:sldId id="329" r:id="rId74"/>
    <p:sldId id="330" r:id="rId75"/>
    <p:sldId id="331" r:id="rId76"/>
    <p:sldId id="332" r:id="rId77"/>
    <p:sldId id="341" r:id="rId78"/>
    <p:sldId id="363" r:id="rId79"/>
    <p:sldId id="380" r:id="rId80"/>
    <p:sldId id="338" r:id="rId81"/>
    <p:sldId id="386" r:id="rId82"/>
    <p:sldId id="433" r:id="rId83"/>
    <p:sldId id="387" r:id="rId84"/>
    <p:sldId id="388" r:id="rId85"/>
    <p:sldId id="411" r:id="rId86"/>
    <p:sldId id="412" r:id="rId87"/>
    <p:sldId id="413" r:id="rId88"/>
    <p:sldId id="414" r:id="rId89"/>
    <p:sldId id="415" r:id="rId90"/>
    <p:sldId id="416" r:id="rId91"/>
    <p:sldId id="417" r:id="rId92"/>
    <p:sldId id="418" r:id="rId93"/>
    <p:sldId id="420" r:id="rId94"/>
    <p:sldId id="430" r:id="rId95"/>
    <p:sldId id="431" r:id="rId96"/>
    <p:sldId id="397" r:id="rId97"/>
    <p:sldId id="429" r:id="rId98"/>
    <p:sldId id="422" r:id="rId99"/>
    <p:sldId id="424" r:id="rId100"/>
    <p:sldId id="398" r:id="rId101"/>
    <p:sldId id="425" r:id="rId102"/>
    <p:sldId id="390" r:id="rId103"/>
    <p:sldId id="302" r:id="rId104"/>
    <p:sldId id="391" r:id="rId105"/>
    <p:sldId id="396" r:id="rId106"/>
    <p:sldId id="392" r:id="rId107"/>
    <p:sldId id="393" r:id="rId108"/>
    <p:sldId id="426" r:id="rId109"/>
    <p:sldId id="290" r:id="rId110"/>
    <p:sldId id="394" r:id="rId111"/>
    <p:sldId id="405" r:id="rId112"/>
    <p:sldId id="434" r:id="rId113"/>
    <p:sldId id="419" r:id="rId114"/>
    <p:sldId id="421" r:id="rId115"/>
    <p:sldId id="292" r:id="rId116"/>
    <p:sldId id="293" r:id="rId117"/>
    <p:sldId id="399" r:id="rId118"/>
    <p:sldId id="400" r:id="rId119"/>
    <p:sldId id="401" r:id="rId120"/>
    <p:sldId id="263" r:id="rId121"/>
    <p:sldId id="265" r:id="rId122"/>
    <p:sldId id="268" r:id="rId123"/>
    <p:sldId id="402" r:id="rId124"/>
    <p:sldId id="403" r:id="rId125"/>
    <p:sldId id="404" r:id="rId126"/>
    <p:sldId id="407" r:id="rId127"/>
    <p:sldId id="408" r:id="rId128"/>
    <p:sldId id="409" r:id="rId129"/>
    <p:sldId id="410" r:id="rId130"/>
  </p:sldIdLst>
  <p:sldSz cx="13444538" cy="7562850"/>
  <p:notesSz cx="9926638" cy="679767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26387838-C8B2-490D-B093-03331A6D795D}">
          <p14:sldIdLst>
            <p14:sldId id="256"/>
            <p14:sldId id="372"/>
            <p14:sldId id="375"/>
            <p14:sldId id="370"/>
            <p14:sldId id="376"/>
            <p14:sldId id="373"/>
            <p14:sldId id="258"/>
            <p14:sldId id="285"/>
            <p14:sldId id="286"/>
            <p14:sldId id="287"/>
            <p14:sldId id="342"/>
            <p14:sldId id="347"/>
            <p14:sldId id="348"/>
            <p14:sldId id="353"/>
            <p14:sldId id="267"/>
            <p14:sldId id="269"/>
            <p14:sldId id="432"/>
            <p14:sldId id="279"/>
            <p14:sldId id="379"/>
            <p14:sldId id="280"/>
            <p14:sldId id="270"/>
            <p14:sldId id="282"/>
            <p14:sldId id="281"/>
            <p14:sldId id="294"/>
            <p14:sldId id="295"/>
            <p14:sldId id="291"/>
            <p14:sldId id="322"/>
            <p14:sldId id="319"/>
            <p14:sldId id="381"/>
            <p14:sldId id="317"/>
            <p14:sldId id="296"/>
            <p14:sldId id="354"/>
            <p14:sldId id="355"/>
            <p14:sldId id="356"/>
            <p14:sldId id="364"/>
            <p14:sldId id="365"/>
            <p14:sldId id="366"/>
            <p14:sldId id="367"/>
            <p14:sldId id="368"/>
            <p14:sldId id="271"/>
            <p14:sldId id="272"/>
            <p14:sldId id="273"/>
            <p14:sldId id="352"/>
            <p14:sldId id="274"/>
            <p14:sldId id="297"/>
            <p14:sldId id="298"/>
            <p14:sldId id="299"/>
            <p14:sldId id="300"/>
            <p14:sldId id="301"/>
            <p14:sldId id="303"/>
            <p14:sldId id="289"/>
            <p14:sldId id="382"/>
            <p14:sldId id="377"/>
            <p14:sldId id="383"/>
            <p14:sldId id="384"/>
            <p14:sldId id="385"/>
            <p14:sldId id="304"/>
            <p14:sldId id="357"/>
            <p14:sldId id="305"/>
            <p14:sldId id="307"/>
            <p14:sldId id="358"/>
            <p14:sldId id="308"/>
            <p14:sldId id="309"/>
            <p14:sldId id="310"/>
            <p14:sldId id="311"/>
            <p14:sldId id="312"/>
            <p14:sldId id="324"/>
            <p14:sldId id="326"/>
            <p14:sldId id="327"/>
            <p14:sldId id="325"/>
            <p14:sldId id="360"/>
            <p14:sldId id="328"/>
            <p14:sldId id="329"/>
            <p14:sldId id="330"/>
            <p14:sldId id="331"/>
            <p14:sldId id="332"/>
            <p14:sldId id="341"/>
            <p14:sldId id="363"/>
            <p14:sldId id="380"/>
            <p14:sldId id="338"/>
            <p14:sldId id="386"/>
            <p14:sldId id="433"/>
            <p14:sldId id="387"/>
            <p14:sldId id="388"/>
            <p14:sldId id="411"/>
            <p14:sldId id="412"/>
            <p14:sldId id="413"/>
            <p14:sldId id="414"/>
            <p14:sldId id="415"/>
            <p14:sldId id="416"/>
            <p14:sldId id="417"/>
            <p14:sldId id="418"/>
            <p14:sldId id="420"/>
            <p14:sldId id="430"/>
            <p14:sldId id="431"/>
            <p14:sldId id="397"/>
            <p14:sldId id="429"/>
            <p14:sldId id="422"/>
            <p14:sldId id="424"/>
            <p14:sldId id="398"/>
            <p14:sldId id="425"/>
            <p14:sldId id="390"/>
            <p14:sldId id="302"/>
            <p14:sldId id="391"/>
            <p14:sldId id="396"/>
            <p14:sldId id="392"/>
            <p14:sldId id="393"/>
            <p14:sldId id="426"/>
            <p14:sldId id="290"/>
            <p14:sldId id="394"/>
            <p14:sldId id="405"/>
            <p14:sldId id="434"/>
            <p14:sldId id="419"/>
            <p14:sldId id="421"/>
            <p14:sldId id="292"/>
            <p14:sldId id="293"/>
            <p14:sldId id="399"/>
            <p14:sldId id="400"/>
            <p14:sldId id="401"/>
            <p14:sldId id="263"/>
            <p14:sldId id="265"/>
            <p14:sldId id="268"/>
            <p14:sldId id="402"/>
            <p14:sldId id="403"/>
            <p14:sldId id="404"/>
            <p14:sldId id="407"/>
            <p14:sldId id="408"/>
            <p14:sldId id="409"/>
            <p14:sldId id="4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43C"/>
    <a:srgbClr val="F3D2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6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25841774-908D-46BF-9151-C94091ED29F9}" type="datetimeFigureOut">
              <a:rPr lang="es-ES" smtClean="0"/>
              <a:t>04/06/2024</a:t>
            </a:fld>
            <a:endParaRPr lang="es-ES"/>
          </a:p>
        </p:txBody>
      </p:sp>
      <p:sp>
        <p:nvSpPr>
          <p:cNvPr id="4" name="Marcador de imagen de diapositiva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CA412EF1-F8C5-42BE-8797-01F3D084FD90}" type="slidenum">
              <a:rPr lang="es-ES" smtClean="0"/>
              <a:t>‹Nº›</a:t>
            </a:fld>
            <a:endParaRPr lang="es-ES"/>
          </a:p>
        </p:txBody>
      </p:sp>
    </p:spTree>
    <p:extLst>
      <p:ext uri="{BB962C8B-B14F-4D97-AF65-F5344CB8AC3E}">
        <p14:creationId xmlns:p14="http://schemas.microsoft.com/office/powerpoint/2010/main" val="223995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A412EF1-F8C5-42BE-8797-01F3D084FD90}" type="slidenum">
              <a:rPr lang="es-ES" smtClean="0"/>
              <a:t>1</a:t>
            </a:fld>
            <a:endParaRPr lang="es-ES"/>
          </a:p>
        </p:txBody>
      </p:sp>
    </p:spTree>
    <p:extLst>
      <p:ext uri="{BB962C8B-B14F-4D97-AF65-F5344CB8AC3E}">
        <p14:creationId xmlns:p14="http://schemas.microsoft.com/office/powerpoint/2010/main" val="257896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008341" y="2349386"/>
            <a:ext cx="11427857" cy="1621111"/>
          </a:xfrm>
        </p:spPr>
        <p:txBody>
          <a:bodyPr/>
          <a:lstStyle/>
          <a:p>
            <a:r>
              <a:rPr lang="es-ES"/>
              <a:t>Haga clic para modificar el estilo de título del patrón</a:t>
            </a:r>
          </a:p>
        </p:txBody>
      </p:sp>
      <p:sp>
        <p:nvSpPr>
          <p:cNvPr id="3" name="2 Subtítulo"/>
          <p:cNvSpPr>
            <a:spLocks noGrp="1"/>
          </p:cNvSpPr>
          <p:nvPr>
            <p:ph type="subTitle" idx="1"/>
          </p:nvPr>
        </p:nvSpPr>
        <p:spPr>
          <a:xfrm>
            <a:off x="2016681" y="4285615"/>
            <a:ext cx="9411177" cy="1932728"/>
          </a:xfrm>
        </p:spPr>
        <p:txBody>
          <a:bodyPr/>
          <a:lstStyle>
            <a:lvl1pPr marL="0" indent="0" algn="ctr">
              <a:buNone/>
              <a:defRPr>
                <a:solidFill>
                  <a:schemeClr val="tx1">
                    <a:tint val="75000"/>
                  </a:schemeClr>
                </a:solidFill>
              </a:defRPr>
            </a:lvl1pPr>
            <a:lvl2pPr marL="504200" indent="0" algn="ctr">
              <a:buNone/>
              <a:defRPr>
                <a:solidFill>
                  <a:schemeClr val="tx1">
                    <a:tint val="75000"/>
                  </a:schemeClr>
                </a:solidFill>
              </a:defRPr>
            </a:lvl2pPr>
            <a:lvl3pPr marL="1008400" indent="0" algn="ctr">
              <a:buNone/>
              <a:defRPr>
                <a:solidFill>
                  <a:schemeClr val="tx1">
                    <a:tint val="75000"/>
                  </a:schemeClr>
                </a:solidFill>
              </a:defRPr>
            </a:lvl3pPr>
            <a:lvl4pPr marL="1512600" indent="0" algn="ctr">
              <a:buNone/>
              <a:defRPr>
                <a:solidFill>
                  <a:schemeClr val="tx1">
                    <a:tint val="75000"/>
                  </a:schemeClr>
                </a:solidFill>
              </a:defRPr>
            </a:lvl4pPr>
            <a:lvl5pPr marL="2016801" indent="0" algn="ctr">
              <a:buNone/>
              <a:defRPr>
                <a:solidFill>
                  <a:schemeClr val="tx1">
                    <a:tint val="75000"/>
                  </a:schemeClr>
                </a:solidFill>
              </a:defRPr>
            </a:lvl5pPr>
            <a:lvl6pPr marL="2521001" indent="0" algn="ctr">
              <a:buNone/>
              <a:defRPr>
                <a:solidFill>
                  <a:schemeClr val="tx1">
                    <a:tint val="75000"/>
                  </a:schemeClr>
                </a:solidFill>
              </a:defRPr>
            </a:lvl6pPr>
            <a:lvl7pPr marL="3025201" indent="0" algn="ctr">
              <a:buNone/>
              <a:defRPr>
                <a:solidFill>
                  <a:schemeClr val="tx1">
                    <a:tint val="75000"/>
                  </a:schemeClr>
                </a:solidFill>
              </a:defRPr>
            </a:lvl7pPr>
            <a:lvl8pPr marL="3529401" indent="0" algn="ctr">
              <a:buNone/>
              <a:defRPr>
                <a:solidFill>
                  <a:schemeClr val="tx1">
                    <a:tint val="75000"/>
                  </a:schemeClr>
                </a:solidFill>
              </a:defRPr>
            </a:lvl8pPr>
            <a:lvl9pPr marL="4033601"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A860954B-37B0-45E1-918A-A3B04FC8BC45}" type="datetimeFigureOut">
              <a:rPr lang="es-ES" smtClean="0"/>
              <a:t>04/06/2024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CE25F87-0353-424F-9BB9-F9A46E2A3728}" type="slidenum">
              <a:rPr lang="es-ES" smtClean="0"/>
              <a:t>‹Nº›</a:t>
            </a:fld>
            <a:endParaRPr lang="es-ES"/>
          </a:p>
        </p:txBody>
      </p:sp>
    </p:spTree>
    <p:extLst>
      <p:ext uri="{BB962C8B-B14F-4D97-AF65-F5344CB8AC3E}">
        <p14:creationId xmlns:p14="http://schemas.microsoft.com/office/powerpoint/2010/main" val="410065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860954B-37B0-45E1-918A-A3B04FC8BC45}" type="datetimeFigureOut">
              <a:rPr lang="es-ES" smtClean="0"/>
              <a:t>04/06/2024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CE25F87-0353-424F-9BB9-F9A46E2A3728}" type="slidenum">
              <a:rPr lang="es-ES" smtClean="0"/>
              <a:t>‹Nº›</a:t>
            </a:fld>
            <a:endParaRPr lang="es-ES"/>
          </a:p>
        </p:txBody>
      </p:sp>
    </p:spTree>
    <p:extLst>
      <p:ext uri="{BB962C8B-B14F-4D97-AF65-F5344CB8AC3E}">
        <p14:creationId xmlns:p14="http://schemas.microsoft.com/office/powerpoint/2010/main" val="1531444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gastronomiaycia.republica.com/author/velsid/" TargetMode="External"/><Relationship Id="rId2" Type="http://schemas.openxmlformats.org/officeDocument/2006/relationships/hyperlink" Target="https://gastronomiaycia.republica.com/category/noticias-gastronomicas/"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hyperlink" Target="https://www.latiendadelapicultor.com/blo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55.jpg"/></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file:///C:\Users\Usuario\Desktop\CURSO\HUEVOS%20%20Y%20ACEITES%20RETOCADO\Huevos\huevos-en-huevera.pdf"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ángulo 1"/>
          <p:cNvSpPr/>
          <p:nvPr/>
        </p:nvSpPr>
        <p:spPr>
          <a:xfrm>
            <a:off x="5627749" y="5576925"/>
            <a:ext cx="6897226" cy="744772"/>
          </a:xfrm>
          <a:prstGeom prst="rect">
            <a:avLst/>
          </a:prstGeom>
        </p:spPr>
        <p:txBody>
          <a:bodyPr wrap="none" lIns="0" tIns="0" rIns="0" bIns="0">
            <a:noAutofit/>
          </a:bodyPr>
          <a:lstStyle/>
          <a:p>
            <a:r>
              <a:rPr lang="en-US" sz="4600" b="1" dirty="0">
                <a:latin typeface="Arial"/>
              </a:rPr>
              <a:t> </a:t>
            </a:r>
            <a:r>
              <a:rPr lang="en-US" sz="4600" b="1" dirty="0">
                <a:solidFill>
                  <a:srgbClr val="FFC000"/>
                </a:solidFill>
                <a:latin typeface="Arial"/>
              </a:rPr>
              <a:t>CALIDAD DE LA MIEL</a:t>
            </a:r>
          </a:p>
          <a:p>
            <a:endParaRPr lang="en-US" sz="4600" b="1" dirty="0">
              <a:latin typeface="Arial"/>
            </a:endParaRPr>
          </a:p>
          <a:p>
            <a:endParaRPr lang="en-US" sz="4600" b="1" dirty="0">
              <a:latin typeface="Arial"/>
            </a:endParaRPr>
          </a:p>
          <a:p>
            <a:endParaRPr lang="en-US" sz="4600" b="1" dirty="0">
              <a:latin typeface="Arial"/>
            </a:endParaRPr>
          </a:p>
        </p:txBody>
      </p:sp>
      <p:pic>
        <p:nvPicPr>
          <p:cNvPr id="3" name="Imagen 2">
            <a:extLst>
              <a:ext uri="{FF2B5EF4-FFF2-40B4-BE49-F238E27FC236}">
                <a16:creationId xmlns:a16="http://schemas.microsoft.com/office/drawing/2014/main" id="{533154E6-3486-4493-A599-4B354C38F282}"/>
              </a:ext>
            </a:extLst>
          </p:cNvPr>
          <p:cNvPicPr>
            <a:picLocks noChangeAspect="1"/>
          </p:cNvPicPr>
          <p:nvPr/>
        </p:nvPicPr>
        <p:blipFill>
          <a:blip r:embed="rId3"/>
          <a:stretch>
            <a:fillRect/>
          </a:stretch>
        </p:blipFill>
        <p:spPr>
          <a:xfrm>
            <a:off x="4968767" y="1241153"/>
            <a:ext cx="7964011" cy="3419952"/>
          </a:xfrm>
          <a:prstGeom prst="rect">
            <a:avLst/>
          </a:prstGeom>
        </p:spPr>
      </p:pic>
      <p:pic>
        <p:nvPicPr>
          <p:cNvPr id="1026" name="Picture 2" descr="Comentario Cueva la Araña. Bicorp. Valencia. Pintura Levantina - Aula de  Historia">
            <a:extLst>
              <a:ext uri="{FF2B5EF4-FFF2-40B4-BE49-F238E27FC236}">
                <a16:creationId xmlns:a16="http://schemas.microsoft.com/office/drawing/2014/main" id="{AD2E7972-0ADD-4E89-A2EB-EFFCB8786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26" y="422327"/>
            <a:ext cx="3925763" cy="5899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24B2575E-3225-446B-B392-18A67C790302}"/>
              </a:ext>
            </a:extLst>
          </p:cNvPr>
          <p:cNvSpPr/>
          <p:nvPr/>
        </p:nvSpPr>
        <p:spPr>
          <a:xfrm>
            <a:off x="384074" y="6429341"/>
            <a:ext cx="4791040" cy="869405"/>
          </a:xfrm>
          <a:prstGeom prst="rect">
            <a:avLst/>
          </a:prstGeom>
        </p:spPr>
        <p:txBody>
          <a:bodyPr wrap="square">
            <a:spAutoFit/>
          </a:bodyPr>
          <a:lstStyle/>
          <a:p>
            <a:pPr>
              <a:lnSpc>
                <a:spcPct val="107000"/>
              </a:lnSpc>
              <a:spcAft>
                <a:spcPts val="800"/>
              </a:spcAft>
            </a:pPr>
            <a:r>
              <a:rPr lang="es-ES" sz="1600" dirty="0">
                <a:solidFill>
                  <a:srgbClr val="050505"/>
                </a:solidFill>
                <a:latin typeface="Segoe UI Historic" panose="020B0502040204020203" pitchFamily="34" charset="0"/>
                <a:ea typeface="Calibri" panose="020F0502020204030204" pitchFamily="34" charset="0"/>
                <a:cs typeface="Times New Roman" panose="02020603050405020304" pitchFamily="18" charset="0"/>
              </a:rPr>
              <a:t>La Cueva de la Araña en </a:t>
            </a:r>
            <a:r>
              <a:rPr lang="es-ES" sz="1600" dirty="0" err="1">
                <a:solidFill>
                  <a:srgbClr val="050505"/>
                </a:solidFill>
                <a:latin typeface="Segoe UI Historic" panose="020B0502040204020203" pitchFamily="34" charset="0"/>
                <a:ea typeface="Calibri" panose="020F0502020204030204" pitchFamily="34" charset="0"/>
                <a:cs typeface="Times New Roman" panose="02020603050405020304" pitchFamily="18" charset="0"/>
              </a:rPr>
              <a:t>Bicorp</a:t>
            </a:r>
            <a:r>
              <a:rPr lang="es-ES" sz="1600" dirty="0">
                <a:solidFill>
                  <a:srgbClr val="050505"/>
                </a:solidFill>
                <a:latin typeface="Segoe UI Historic" panose="020B0502040204020203" pitchFamily="34" charset="0"/>
                <a:ea typeface="Calibri" panose="020F0502020204030204" pitchFamily="34" charset="0"/>
                <a:cs typeface="Times New Roman" panose="02020603050405020304" pitchFamily="18" charset="0"/>
              </a:rPr>
              <a:t>, Valencia, alberga los primeros testimonios conocidos sobre la apicultura, aproximadamente hace 6.000 años.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AE4EF0F-D26B-45C3-BEEC-7EFA58C83591}"/>
              </a:ext>
            </a:extLst>
          </p:cNvPr>
          <p:cNvSpPr/>
          <p:nvPr/>
        </p:nvSpPr>
        <p:spPr>
          <a:xfrm>
            <a:off x="1974715" y="1149938"/>
            <a:ext cx="9309370" cy="4893647"/>
          </a:xfrm>
          <a:prstGeom prst="rect">
            <a:avLst/>
          </a:prstGeom>
        </p:spPr>
        <p:txBody>
          <a:bodyPr wrap="square">
            <a:spAutoFit/>
          </a:bodyPr>
          <a:lstStyle/>
          <a:p>
            <a:r>
              <a:rPr lang="es-ES" sz="2400" b="1" dirty="0">
                <a:solidFill>
                  <a:srgbClr val="0070C0"/>
                </a:solidFill>
                <a:latin typeface="Arial" panose="020B0604020202020204" pitchFamily="34" charset="0"/>
                <a:cs typeface="Arial" panose="020B0604020202020204" pitchFamily="34" charset="0"/>
              </a:rPr>
              <a:t>3.23.27. </a:t>
            </a:r>
            <a:r>
              <a:rPr lang="es-ES" sz="2400" i="1" dirty="0">
                <a:solidFill>
                  <a:srgbClr val="0070C0"/>
                </a:solidFill>
                <a:latin typeface="Arial" panose="020B0604020202020204" pitchFamily="34" charset="0"/>
                <a:cs typeface="Arial" panose="020B0604020202020204" pitchFamily="34" charset="0"/>
              </a:rPr>
              <a:t>Otras prohibiciones.</a:t>
            </a:r>
            <a:endParaRPr lang="es-ES" sz="2400" dirty="0">
              <a:solidFill>
                <a:srgbClr val="0070C0"/>
              </a:solidFill>
              <a:latin typeface="Arial" panose="020B0604020202020204" pitchFamily="34" charset="0"/>
              <a:cs typeface="Arial" panose="020B0604020202020204" pitchFamily="34" charset="0"/>
            </a:endParaRPr>
          </a:p>
          <a:p>
            <a:r>
              <a:rPr lang="es-ES" sz="2400" dirty="0">
                <a:solidFill>
                  <a:srgbClr val="0070C0"/>
                </a:solidFill>
                <a:latin typeface="Arial" panose="020B0604020202020204" pitchFamily="34" charset="0"/>
                <a:cs typeface="Arial" panose="020B0604020202020204" pitchFamily="34" charset="0"/>
              </a:rPr>
              <a:t>Se prohíbe asimismo: </a:t>
            </a:r>
          </a:p>
          <a:p>
            <a:r>
              <a:rPr lang="es-ES" sz="2400" dirty="0">
                <a:solidFill>
                  <a:srgbClr val="0070C0"/>
                </a:solidFill>
                <a:latin typeface="Arial" panose="020B0604020202020204" pitchFamily="34" charset="0"/>
                <a:cs typeface="Arial" panose="020B0604020202020204" pitchFamily="34" charset="0"/>
              </a:rPr>
              <a:t>a) La elaboración y venta de sucedáneos de la miel.</a:t>
            </a:r>
          </a:p>
          <a:p>
            <a:r>
              <a:rPr lang="es-ES" sz="2400" dirty="0">
                <a:solidFill>
                  <a:srgbClr val="0070C0"/>
                </a:solidFill>
                <a:latin typeface="Arial" panose="020B0604020202020204" pitchFamily="34" charset="0"/>
                <a:cs typeface="Arial" panose="020B0604020202020204" pitchFamily="34" charset="0"/>
              </a:rPr>
              <a:t>b) </a:t>
            </a:r>
            <a:r>
              <a:rPr lang="es-ES" sz="2400" b="1" dirty="0">
                <a:solidFill>
                  <a:srgbClr val="0070C0"/>
                </a:solidFill>
                <a:latin typeface="Arial" panose="020B0604020202020204" pitchFamily="34" charset="0"/>
                <a:cs typeface="Arial" panose="020B0604020202020204" pitchFamily="34" charset="0"/>
              </a:rPr>
              <a:t>La utilización del nombre de «Miel» para cualquier producto azucarado de naturaleza distinta y el uso en las etiquetas de los envases de tales productos de nombres o dibujos de abejas, panales o colmenas, o cualquier otro que pueda llevar a confusión.</a:t>
            </a:r>
          </a:p>
          <a:p>
            <a:r>
              <a:rPr lang="es-ES" sz="2400" dirty="0">
                <a:solidFill>
                  <a:srgbClr val="0070C0"/>
                </a:solidFill>
                <a:latin typeface="Arial" panose="020B0604020202020204" pitchFamily="34" charset="0"/>
                <a:cs typeface="Arial" panose="020B0604020202020204" pitchFamily="34" charset="0"/>
              </a:rPr>
              <a:t>c) </a:t>
            </a:r>
            <a:r>
              <a:rPr lang="es-ES" sz="2400" b="1" dirty="0">
                <a:solidFill>
                  <a:srgbClr val="0070C0"/>
                </a:solidFill>
                <a:latin typeface="Arial" panose="020B0604020202020204" pitchFamily="34" charset="0"/>
                <a:cs typeface="Arial" panose="020B0604020202020204" pitchFamily="34" charset="0"/>
              </a:rPr>
              <a:t>La denominación o declaración de </a:t>
            </a:r>
            <a:r>
              <a:rPr lang="es-ES" sz="2400" b="1" u="sng" dirty="0">
                <a:solidFill>
                  <a:srgbClr val="0070C0"/>
                </a:solidFill>
                <a:latin typeface="Arial" panose="020B0604020202020204" pitchFamily="34" charset="0"/>
                <a:cs typeface="Arial" panose="020B0604020202020204" pitchFamily="34" charset="0"/>
              </a:rPr>
              <a:t>miel</a:t>
            </a:r>
            <a:r>
              <a:rPr lang="es-ES" sz="2400" b="1" dirty="0">
                <a:solidFill>
                  <a:srgbClr val="0070C0"/>
                </a:solidFill>
                <a:latin typeface="Arial" panose="020B0604020202020204" pitchFamily="34" charset="0"/>
                <a:cs typeface="Arial" panose="020B0604020202020204" pitchFamily="34" charset="0"/>
              </a:rPr>
              <a:t> en aquellos productos que no la contengan.</a:t>
            </a:r>
          </a:p>
          <a:p>
            <a:r>
              <a:rPr lang="es-ES" sz="2400" dirty="0">
                <a:solidFill>
                  <a:srgbClr val="0070C0"/>
                </a:solidFill>
                <a:latin typeface="Arial" panose="020B0604020202020204" pitchFamily="34" charset="0"/>
                <a:cs typeface="Arial" panose="020B0604020202020204" pitchFamily="34" charset="0"/>
              </a:rPr>
              <a:t>d) </a:t>
            </a:r>
            <a:r>
              <a:rPr lang="es-ES" sz="2400" b="1" dirty="0">
                <a:solidFill>
                  <a:srgbClr val="0070C0"/>
                </a:solidFill>
                <a:latin typeface="Arial" panose="020B0604020202020204" pitchFamily="34" charset="0"/>
                <a:cs typeface="Arial" panose="020B0604020202020204" pitchFamily="34" charset="0"/>
              </a:rPr>
              <a:t>La sustitución de la miel </a:t>
            </a:r>
            <a:r>
              <a:rPr lang="es-ES" sz="2400" dirty="0">
                <a:solidFill>
                  <a:srgbClr val="0070C0"/>
                </a:solidFill>
                <a:latin typeface="Arial" panose="020B0604020202020204" pitchFamily="34" charset="0"/>
                <a:cs typeface="Arial" panose="020B0604020202020204" pitchFamily="34" charset="0"/>
              </a:rPr>
              <a:t>en los productos alimenticios en que figure su nombre, o en los que por su tradicional preparación se presuma su existencia.</a:t>
            </a:r>
          </a:p>
        </p:txBody>
      </p:sp>
    </p:spTree>
    <p:extLst>
      <p:ext uri="{BB962C8B-B14F-4D97-AF65-F5344CB8AC3E}">
        <p14:creationId xmlns:p14="http://schemas.microsoft.com/office/powerpoint/2010/main" val="563148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lasificacion segun peso.jpg"/>
          <p:cNvPicPr>
            <a:picLocks noGrp="1" noChangeAspect="1"/>
          </p:cNvPicPr>
          <p:nvPr isPhoto="1"/>
        </p:nvPicPr>
        <p:blipFill>
          <a:blip r:embed="rId2" cstate="print">
            <a:lum/>
          </a:blip>
          <a:stretch>
            <a:fillRect/>
          </a:stretch>
        </p:blipFill>
        <p:spPr>
          <a:xfrm>
            <a:off x="1680369" y="973367"/>
            <a:ext cx="10083800" cy="561611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5A606A4-5E52-401E-8773-DE6787FB3CEC}"/>
              </a:ext>
            </a:extLst>
          </p:cNvPr>
          <p:cNvSpPr/>
          <p:nvPr/>
        </p:nvSpPr>
        <p:spPr>
          <a:xfrm>
            <a:off x="1945533" y="1285086"/>
            <a:ext cx="9319096" cy="4154984"/>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Plazos de clasificación, marcado y embalaje de los huevos y de marcado de los estuches</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1.Los huevos de la categoría A se clasificarán, marcarán y embalarán </a:t>
            </a:r>
            <a:r>
              <a:rPr lang="es-ES" sz="2400" b="1" dirty="0">
                <a:solidFill>
                  <a:srgbClr val="000000"/>
                </a:solidFill>
                <a:latin typeface="Arial" panose="020B0604020202020204" pitchFamily="34" charset="0"/>
                <a:cs typeface="Arial" panose="020B0604020202020204" pitchFamily="34" charset="0"/>
              </a:rPr>
              <a:t>en los diez días siguientes a su puesta</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2.Los huevos que se comercialicen con arreglo al artículo 12 </a:t>
            </a:r>
            <a:r>
              <a:rPr lang="es-ES" sz="2400" b="1" dirty="0">
                <a:solidFill>
                  <a:srgbClr val="000000"/>
                </a:solidFill>
                <a:latin typeface="Arial" panose="020B0604020202020204" pitchFamily="34" charset="0"/>
                <a:cs typeface="Arial" panose="020B0604020202020204" pitchFamily="34" charset="0"/>
              </a:rPr>
              <a:t>se clasificarán, marcarán y embalarán en los cuatro días siguientes a su puesta</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3.</a:t>
            </a:r>
            <a:r>
              <a:rPr lang="es-ES" sz="2400" b="1" dirty="0">
                <a:solidFill>
                  <a:srgbClr val="000000"/>
                </a:solidFill>
                <a:latin typeface="Arial" panose="020B0604020202020204" pitchFamily="34" charset="0"/>
                <a:cs typeface="Arial" panose="020B0604020202020204" pitchFamily="34" charset="0"/>
              </a:rPr>
              <a:t>La fecha de duración mínima</a:t>
            </a:r>
            <a:r>
              <a:rPr lang="es-ES" sz="2400" dirty="0">
                <a:solidFill>
                  <a:srgbClr val="000000"/>
                </a:solidFill>
                <a:latin typeface="Arial" panose="020B0604020202020204" pitchFamily="34" charset="0"/>
                <a:cs typeface="Arial" panose="020B0604020202020204" pitchFamily="34" charset="0"/>
              </a:rPr>
              <a:t> indicada en el artículo 11, apartado 1, letra d), del presente Reglamento </a:t>
            </a:r>
            <a:r>
              <a:rPr lang="es-ES" sz="2400" b="1" dirty="0">
                <a:solidFill>
                  <a:srgbClr val="000000"/>
                </a:solidFill>
                <a:latin typeface="Arial" panose="020B0604020202020204" pitchFamily="34" charset="0"/>
                <a:cs typeface="Arial" panose="020B0604020202020204" pitchFamily="34" charset="0"/>
              </a:rPr>
              <a:t>se marcará en el momento del embalaje</a:t>
            </a:r>
            <a:r>
              <a:rPr lang="es-ES" sz="2400" dirty="0">
                <a:solidFill>
                  <a:srgbClr val="000000"/>
                </a:solidFill>
                <a:latin typeface="Arial" panose="020B0604020202020204" pitchFamily="34" charset="0"/>
                <a:cs typeface="Arial" panose="020B0604020202020204" pitchFamily="34" charset="0"/>
              </a:rPr>
              <a:t> conforme a lo establecido en el punto 1 del anexo X del Reglamento (UE) N.º 1169/2011.</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0893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901BF22-3BE6-40AC-88CB-8F97B4B0979C}"/>
              </a:ext>
            </a:extLst>
          </p:cNvPr>
          <p:cNvSpPr/>
          <p:nvPr/>
        </p:nvSpPr>
        <p:spPr>
          <a:xfrm>
            <a:off x="1322962" y="684482"/>
            <a:ext cx="10894978" cy="6001643"/>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-Información indicada en los embalajes para transporte </a:t>
            </a:r>
          </a:p>
          <a:p>
            <a:r>
              <a:rPr lang="es-ES" sz="2400" dirty="0">
                <a:latin typeface="Arial" panose="020B0604020202020204" pitchFamily="34" charset="0"/>
                <a:cs typeface="Arial" panose="020B0604020202020204" pitchFamily="34" charset="0"/>
              </a:rPr>
              <a:t> No obstante lo dispuesto en el artículo 18 del R (CE) N.º 178/2002, cada uno de los embalajes para transporte que contengan huevos será identificado por el productor en la explotación con:</a:t>
            </a:r>
          </a:p>
          <a:p>
            <a:r>
              <a:rPr lang="es-ES" sz="2400" dirty="0">
                <a:latin typeface="Arial" panose="020B0604020202020204" pitchFamily="34" charset="0"/>
                <a:cs typeface="Arial" panose="020B0604020202020204" pitchFamily="34" charset="0"/>
              </a:rPr>
              <a:t>a) el nombre y la dirección del productor; </a:t>
            </a:r>
          </a:p>
          <a:p>
            <a:r>
              <a:rPr lang="es-ES" sz="2400" dirty="0">
                <a:latin typeface="Arial" panose="020B0604020202020204" pitchFamily="34" charset="0"/>
                <a:cs typeface="Arial" panose="020B0604020202020204" pitchFamily="34" charset="0"/>
              </a:rPr>
              <a:t>b) el código del productor; </a:t>
            </a:r>
          </a:p>
          <a:p>
            <a:r>
              <a:rPr lang="es-ES" sz="2400" dirty="0">
                <a:latin typeface="Arial" panose="020B0604020202020204" pitchFamily="34" charset="0"/>
                <a:cs typeface="Arial" panose="020B0604020202020204" pitchFamily="34" charset="0"/>
              </a:rPr>
              <a:t>c) el número de huevos y/o su peso; </a:t>
            </a:r>
          </a:p>
          <a:p>
            <a:r>
              <a:rPr lang="es-ES" sz="2400" dirty="0">
                <a:latin typeface="Arial" panose="020B0604020202020204" pitchFamily="34" charset="0"/>
                <a:cs typeface="Arial" panose="020B0604020202020204" pitchFamily="34" charset="0"/>
              </a:rPr>
              <a:t>d) la fecha o el período de puesta; </a:t>
            </a:r>
          </a:p>
          <a:p>
            <a:r>
              <a:rPr lang="es-ES" sz="2400" dirty="0">
                <a:latin typeface="Arial" panose="020B0604020202020204" pitchFamily="34" charset="0"/>
                <a:cs typeface="Arial" panose="020B0604020202020204" pitchFamily="34" charset="0"/>
              </a:rPr>
              <a:t>e) la fecha de expedición.</a:t>
            </a:r>
          </a:p>
          <a:p>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-Indicaciones en los huevos de la categoría B </a:t>
            </a:r>
          </a:p>
          <a:p>
            <a:r>
              <a:rPr lang="es-ES" sz="2400" dirty="0">
                <a:latin typeface="Arial" panose="020B0604020202020204" pitchFamily="34" charset="0"/>
                <a:cs typeface="Arial" panose="020B0604020202020204" pitchFamily="34" charset="0"/>
              </a:rPr>
              <a:t>La indicación prevista en el anexo VII, parte VI, punto III, apartado 1, párrafo segundo, del R (UE) N.º 1308/2013 será </a:t>
            </a:r>
            <a:r>
              <a:rPr lang="es-ES" sz="2400" b="1" dirty="0">
                <a:latin typeface="Arial" panose="020B0604020202020204" pitchFamily="34" charset="0"/>
                <a:cs typeface="Arial" panose="020B0604020202020204" pitchFamily="34" charset="0"/>
              </a:rPr>
              <a:t>un círculo de al menos 12 milímetros de diámetro dentro del cual figurará una letra «B» de una altura mínima de 5 milímetros, o un punto de color fácilmente visible de al menos 5 milímetros de diámetro.</a:t>
            </a:r>
            <a:endParaRPr lang="es-ES" sz="2647" dirty="0"/>
          </a:p>
        </p:txBody>
      </p:sp>
    </p:spTree>
    <p:extLst>
      <p:ext uri="{BB962C8B-B14F-4D97-AF65-F5344CB8AC3E}">
        <p14:creationId xmlns:p14="http://schemas.microsoft.com/office/powerpoint/2010/main" val="2476814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D66C7A5-AE07-43A0-9642-A3806E1876CB}"/>
              </a:ext>
            </a:extLst>
          </p:cNvPr>
          <p:cNvSpPr/>
          <p:nvPr/>
        </p:nvSpPr>
        <p:spPr>
          <a:xfrm>
            <a:off x="1322961" y="512558"/>
            <a:ext cx="10554511" cy="6740307"/>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-Marcado de los huevos directamente entregados a la industria alimentaria </a:t>
            </a:r>
          </a:p>
          <a:p>
            <a:pPr marL="378150" indent="-378150">
              <a:buAutoNum type="arabicPeriod"/>
            </a:pPr>
            <a:r>
              <a:rPr lang="es-ES" sz="2400" dirty="0">
                <a:latin typeface="Arial" panose="020B0604020202020204" pitchFamily="34" charset="0"/>
                <a:cs typeface="Arial" panose="020B0604020202020204" pitchFamily="34" charset="0"/>
              </a:rPr>
              <a:t>Salvo disposición en contrario prevista en la normativa sanitaria, </a:t>
            </a:r>
            <a:r>
              <a:rPr lang="es-ES" sz="2400" b="1" dirty="0">
                <a:latin typeface="Arial" panose="020B0604020202020204" pitchFamily="34" charset="0"/>
                <a:cs typeface="Arial" panose="020B0604020202020204" pitchFamily="34" charset="0"/>
              </a:rPr>
              <a:t>los Estados miembros podrán eximir a los operadores que así lo soliciten de las obligaciones de marcado</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cuando las explotaciones entreguen directamente los huevos a las empresas de la industria alimentaria</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2. Cuando, los huevos se entreguen desde una explotación situado en un Estado miembro a la industria alimentaria de otro Estado miembro, </a:t>
            </a:r>
            <a:r>
              <a:rPr lang="es-ES" sz="2400" b="1" dirty="0">
                <a:latin typeface="Arial" panose="020B0604020202020204" pitchFamily="34" charset="0"/>
                <a:cs typeface="Arial" panose="020B0604020202020204" pitchFamily="34" charset="0"/>
              </a:rPr>
              <a:t>el Estado miembro en el que esté situada la explotación informará adecuadamente a las autoridades competentes del otro Estado miembro </a:t>
            </a:r>
            <a:r>
              <a:rPr lang="es-ES" sz="2400" dirty="0">
                <a:latin typeface="Arial" panose="020B0604020202020204" pitchFamily="34" charset="0"/>
                <a:cs typeface="Arial" panose="020B0604020202020204" pitchFamily="34" charset="0"/>
              </a:rPr>
              <a:t>sobre la concesión de la exención de marcado antes de que tenga lugar la primera entrega; </a:t>
            </a:r>
          </a:p>
          <a:p>
            <a:r>
              <a:rPr lang="es-ES" sz="2400" dirty="0">
                <a:latin typeface="Arial" panose="020B0604020202020204" pitchFamily="34" charset="0"/>
                <a:cs typeface="Arial" panose="020B0604020202020204" pitchFamily="34" charset="0"/>
              </a:rPr>
              <a:t>3. </a:t>
            </a:r>
            <a:r>
              <a:rPr lang="es-ES" sz="2400" b="1" dirty="0">
                <a:latin typeface="Arial" panose="020B0604020202020204" pitchFamily="34" charset="0"/>
                <a:cs typeface="Arial" panose="020B0604020202020204" pitchFamily="34" charset="0"/>
              </a:rPr>
              <a:t>Los Estados miembros podrán eximir del marcado los huevos importados de un tercer país y entregados directamente a empresas de la industria alimentaria </a:t>
            </a:r>
            <a:r>
              <a:rPr lang="es-ES" sz="2400" dirty="0">
                <a:latin typeface="Arial" panose="020B0604020202020204" pitchFamily="34" charset="0"/>
                <a:cs typeface="Arial" panose="020B0604020202020204" pitchFamily="34" charset="0"/>
              </a:rPr>
              <a:t>a condición de que su destino final con vistas a su transformación sea controlado por las autoridades competentes del Estado miembro.</a:t>
            </a:r>
          </a:p>
        </p:txBody>
      </p:sp>
    </p:spTree>
    <p:extLst>
      <p:ext uri="{BB962C8B-B14F-4D97-AF65-F5344CB8AC3E}">
        <p14:creationId xmlns:p14="http://schemas.microsoft.com/office/powerpoint/2010/main" val="32572966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4C1E158-4470-499A-BEA3-5B19AF00F54C}"/>
              </a:ext>
            </a:extLst>
          </p:cNvPr>
          <p:cNvSpPr/>
          <p:nvPr/>
        </p:nvSpPr>
        <p:spPr>
          <a:xfrm>
            <a:off x="1274322" y="763890"/>
            <a:ext cx="10622605" cy="6001643"/>
          </a:xfrm>
          <a:prstGeom prst="rect">
            <a:avLst/>
          </a:prstGeom>
        </p:spPr>
        <p:txBody>
          <a:bodyPr wrap="square">
            <a:spAutoFit/>
          </a:bodyPr>
          <a:lstStyle/>
          <a:p>
            <a:r>
              <a:rPr lang="es-ES" sz="2400" b="1" u="sng" dirty="0">
                <a:latin typeface="Arial" panose="020B0604020202020204" pitchFamily="34" charset="0"/>
                <a:cs typeface="Arial" panose="020B0604020202020204" pitchFamily="34" charset="0"/>
              </a:rPr>
              <a:t>Marcado de los estuches </a:t>
            </a:r>
          </a:p>
          <a:p>
            <a:pPr marL="378150" indent="-378150">
              <a:buAutoNum type="arabicPeriod"/>
            </a:pPr>
            <a:r>
              <a:rPr lang="es-ES" sz="2400" b="1" dirty="0">
                <a:latin typeface="Arial" panose="020B0604020202020204" pitchFamily="34" charset="0"/>
                <a:cs typeface="Arial" panose="020B0604020202020204" pitchFamily="34" charset="0"/>
              </a:rPr>
              <a:t>Los estuches que contengan huevos de la categoría A deberán llevar en una de sus caras exteriores</a:t>
            </a:r>
            <a:r>
              <a:rPr lang="es-ES" sz="2400" dirty="0">
                <a:latin typeface="Arial" panose="020B0604020202020204" pitchFamily="34" charset="0"/>
                <a:cs typeface="Arial" panose="020B0604020202020204" pitchFamily="34" charset="0"/>
              </a:rPr>
              <a:t>, en letras claramente visibles y perfectamente legibles, </a:t>
            </a:r>
            <a:r>
              <a:rPr lang="es-ES" sz="2400" b="1" dirty="0">
                <a:latin typeface="Arial" panose="020B0604020202020204" pitchFamily="34" charset="0"/>
                <a:cs typeface="Arial" panose="020B0604020202020204" pitchFamily="34" charset="0"/>
              </a:rPr>
              <a:t>las indicaciones siguientes</a:t>
            </a:r>
            <a:r>
              <a:rPr lang="es-ES" sz="2400" dirty="0">
                <a:latin typeface="Arial" panose="020B0604020202020204" pitchFamily="34" charset="0"/>
                <a:cs typeface="Arial" panose="020B0604020202020204" pitchFamily="34" charset="0"/>
              </a:rPr>
              <a:t>: </a:t>
            </a:r>
          </a:p>
          <a:p>
            <a:pPr marL="378150" indent="-378150">
              <a:buAutoNum type="alphaLcParenR"/>
            </a:pPr>
            <a:r>
              <a:rPr lang="es-ES" sz="2400" dirty="0">
                <a:latin typeface="Arial" panose="020B0604020202020204" pitchFamily="34" charset="0"/>
                <a:cs typeface="Arial" panose="020B0604020202020204" pitchFamily="34" charset="0"/>
              </a:rPr>
              <a:t>los </a:t>
            </a:r>
            <a:r>
              <a:rPr lang="es-ES" sz="2400" b="1" dirty="0">
                <a:latin typeface="Arial" panose="020B0604020202020204" pitchFamily="34" charset="0"/>
                <a:cs typeface="Arial" panose="020B0604020202020204" pitchFamily="34" charset="0"/>
              </a:rPr>
              <a:t>códigos de los centros de embalaje </a:t>
            </a:r>
            <a:r>
              <a:rPr lang="es-ES" sz="2400" dirty="0">
                <a:latin typeface="Arial" panose="020B0604020202020204" pitchFamily="34" charset="0"/>
                <a:cs typeface="Arial" panose="020B0604020202020204" pitchFamily="34" charset="0"/>
              </a:rPr>
              <a:t>en los que se hayan embalado </a:t>
            </a:r>
            <a:r>
              <a:rPr lang="es-ES" sz="2400" b="1" dirty="0">
                <a:latin typeface="Arial" panose="020B0604020202020204" pitchFamily="34" charset="0"/>
                <a:cs typeface="Arial" panose="020B0604020202020204" pitchFamily="34" charset="0"/>
              </a:rPr>
              <a:t>y, en su caso, </a:t>
            </a:r>
            <a:r>
              <a:rPr lang="es-ES" sz="2400" b="1" dirty="0" err="1">
                <a:latin typeface="Arial" panose="020B0604020202020204" pitchFamily="34" charset="0"/>
                <a:cs typeface="Arial" panose="020B0604020202020204" pitchFamily="34" charset="0"/>
              </a:rPr>
              <a:t>reembalado</a:t>
            </a:r>
            <a:r>
              <a:rPr lang="es-ES" sz="2400" b="1" dirty="0">
                <a:latin typeface="Arial" panose="020B0604020202020204" pitchFamily="34" charset="0"/>
                <a:cs typeface="Arial" panose="020B0604020202020204" pitchFamily="34" charset="0"/>
              </a:rPr>
              <a:t> los huevos</a:t>
            </a:r>
            <a:r>
              <a:rPr lang="es-ES" sz="2400" dirty="0">
                <a:latin typeface="Arial" panose="020B0604020202020204" pitchFamily="34" charset="0"/>
                <a:cs typeface="Arial" panose="020B0604020202020204" pitchFamily="34" charset="0"/>
              </a:rPr>
              <a:t>;</a:t>
            </a:r>
          </a:p>
          <a:p>
            <a:r>
              <a:rPr lang="es-ES" sz="2400" dirty="0">
                <a:latin typeface="Arial" panose="020B0604020202020204" pitchFamily="34" charset="0"/>
                <a:cs typeface="Arial" panose="020B0604020202020204" pitchFamily="34" charset="0"/>
              </a:rPr>
              <a:t>b) las </a:t>
            </a:r>
            <a:r>
              <a:rPr lang="es-ES" sz="2400" b="1" dirty="0">
                <a:latin typeface="Arial" panose="020B0604020202020204" pitchFamily="34" charset="0"/>
                <a:cs typeface="Arial" panose="020B0604020202020204" pitchFamily="34" charset="0"/>
              </a:rPr>
              <a:t>categorías de calidad</a:t>
            </a:r>
            <a:r>
              <a:rPr lang="es-ES" sz="2400" dirty="0">
                <a:latin typeface="Arial" panose="020B0604020202020204" pitchFamily="34" charset="0"/>
                <a:cs typeface="Arial" panose="020B0604020202020204" pitchFamily="34" charset="0"/>
              </a:rPr>
              <a:t>; los estuches se marcarán con las palabras «</a:t>
            </a:r>
            <a:r>
              <a:rPr lang="es-ES" sz="2400" b="1" dirty="0">
                <a:latin typeface="Arial" panose="020B0604020202020204" pitchFamily="34" charset="0"/>
                <a:cs typeface="Arial" panose="020B0604020202020204" pitchFamily="34" charset="0"/>
              </a:rPr>
              <a:t>Categoría A</a:t>
            </a:r>
            <a:r>
              <a:rPr lang="es-ES" sz="2400" dirty="0">
                <a:latin typeface="Arial" panose="020B0604020202020204" pitchFamily="34" charset="0"/>
                <a:cs typeface="Arial" panose="020B0604020202020204" pitchFamily="34" charset="0"/>
              </a:rPr>
              <a:t>» o con la letra «</a:t>
            </a:r>
            <a:r>
              <a:rPr lang="es-ES" sz="2400" b="1" dirty="0">
                <a:latin typeface="Arial" panose="020B0604020202020204" pitchFamily="34" charset="0"/>
                <a:cs typeface="Arial" panose="020B0604020202020204" pitchFamily="34" charset="0"/>
              </a:rPr>
              <a:t>A</a:t>
            </a:r>
            <a:r>
              <a:rPr lang="es-ES" sz="2400" dirty="0">
                <a:latin typeface="Arial" panose="020B0604020202020204" pitchFamily="34" charset="0"/>
                <a:cs typeface="Arial" panose="020B0604020202020204" pitchFamily="34" charset="0"/>
              </a:rPr>
              <a:t>», combinadas o no con las palabras «</a:t>
            </a:r>
            <a:r>
              <a:rPr lang="es-ES" sz="2400" b="1" dirty="0">
                <a:latin typeface="Arial" panose="020B0604020202020204" pitchFamily="34" charset="0"/>
                <a:cs typeface="Arial" panose="020B0604020202020204" pitchFamily="34" charset="0"/>
              </a:rPr>
              <a:t>frescos</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huevos frescos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c) las </a:t>
            </a:r>
            <a:r>
              <a:rPr lang="es-ES" sz="2400" b="1" dirty="0">
                <a:latin typeface="Arial" panose="020B0604020202020204" pitchFamily="34" charset="0"/>
                <a:cs typeface="Arial" panose="020B0604020202020204" pitchFamily="34" charset="0"/>
              </a:rPr>
              <a:t>categorías de peso </a:t>
            </a:r>
            <a:r>
              <a:rPr lang="es-ES" sz="2400" dirty="0">
                <a:latin typeface="Arial" panose="020B0604020202020204" pitchFamily="34" charset="0"/>
                <a:cs typeface="Arial" panose="020B0604020202020204" pitchFamily="34" charset="0"/>
              </a:rPr>
              <a:t>con arreglo al artículo 5; </a:t>
            </a:r>
          </a:p>
          <a:p>
            <a:r>
              <a:rPr lang="es-ES" sz="2400" dirty="0">
                <a:latin typeface="Arial" panose="020B0604020202020204" pitchFamily="34" charset="0"/>
                <a:cs typeface="Arial" panose="020B0604020202020204" pitchFamily="34" charset="0"/>
              </a:rPr>
              <a:t>d) la </a:t>
            </a:r>
            <a:r>
              <a:rPr lang="es-ES" sz="2400" b="1" dirty="0">
                <a:latin typeface="Arial" panose="020B0604020202020204" pitchFamily="34" charset="0"/>
                <a:cs typeface="Arial" panose="020B0604020202020204" pitchFamily="34" charset="0"/>
              </a:rPr>
              <a:t>fecha de duración mínima  según el </a:t>
            </a:r>
            <a:r>
              <a:rPr lang="es-ES" sz="2400" dirty="0">
                <a:latin typeface="Arial" panose="020B0604020202020204" pitchFamily="34" charset="0"/>
                <a:cs typeface="Arial" panose="020B0604020202020204" pitchFamily="34" charset="0"/>
              </a:rPr>
              <a:t>R (UE) N.º 1169/2011; </a:t>
            </a:r>
          </a:p>
          <a:p>
            <a:r>
              <a:rPr lang="es-ES" sz="2400" dirty="0">
                <a:latin typeface="Arial" panose="020B0604020202020204" pitchFamily="34" charset="0"/>
                <a:cs typeface="Arial" panose="020B0604020202020204" pitchFamily="34" charset="0"/>
              </a:rPr>
              <a:t>e) las palabras «</a:t>
            </a:r>
            <a:r>
              <a:rPr lang="es-ES" sz="2400" b="1" dirty="0">
                <a:latin typeface="Arial" panose="020B0604020202020204" pitchFamily="34" charset="0"/>
                <a:cs typeface="Arial" panose="020B0604020202020204" pitchFamily="34" charset="0"/>
              </a:rPr>
              <a:t>huevos lavados</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para los huevos lavados conforme al artículo 4 </a:t>
            </a:r>
            <a:r>
              <a:rPr lang="es-ES" sz="2400" dirty="0">
                <a:latin typeface="Arial" panose="020B0604020202020204" pitchFamily="34" charset="0"/>
                <a:cs typeface="Arial" panose="020B0604020202020204" pitchFamily="34" charset="0"/>
              </a:rPr>
              <a:t>del presente Reglamento;</a:t>
            </a:r>
          </a:p>
          <a:p>
            <a:r>
              <a:rPr lang="es-ES" sz="2400" dirty="0">
                <a:latin typeface="Arial" panose="020B0604020202020204" pitchFamily="34" charset="0"/>
                <a:cs typeface="Arial" panose="020B0604020202020204" pitchFamily="34" charset="0"/>
              </a:rPr>
              <a:t>f) como </a:t>
            </a:r>
            <a:r>
              <a:rPr lang="es-ES" sz="2400" b="1" dirty="0">
                <a:latin typeface="Arial" panose="020B0604020202020204" pitchFamily="34" charset="0"/>
                <a:cs typeface="Arial" panose="020B0604020202020204" pitchFamily="34" charset="0"/>
              </a:rPr>
              <a:t>condición especial de conservación </a:t>
            </a:r>
            <a:r>
              <a:rPr lang="es-ES" sz="2400" dirty="0">
                <a:latin typeface="Arial" panose="020B0604020202020204" pitchFamily="34" charset="0"/>
                <a:cs typeface="Arial" panose="020B0604020202020204" pitchFamily="34" charset="0"/>
              </a:rPr>
              <a:t>conforme al R (UE) N.º 1169/2011, </a:t>
            </a:r>
            <a:r>
              <a:rPr lang="es-ES" sz="2400" b="1" dirty="0">
                <a:latin typeface="Arial" panose="020B0604020202020204" pitchFamily="34" charset="0"/>
                <a:cs typeface="Arial" panose="020B0604020202020204" pitchFamily="34" charset="0"/>
              </a:rPr>
              <a:t>una indicación que recomiende a los consumidores que conserven los huevos en el frigorífico tras su compra</a:t>
            </a:r>
          </a:p>
        </p:txBody>
      </p:sp>
    </p:spTree>
    <p:extLst>
      <p:ext uri="{BB962C8B-B14F-4D97-AF65-F5344CB8AC3E}">
        <p14:creationId xmlns:p14="http://schemas.microsoft.com/office/powerpoint/2010/main" val="26752975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etiquetado.elika.eus/wp-content/uploads/sites/3/2018/01/huevos-en-hueve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5375" y="525664"/>
            <a:ext cx="8258518" cy="6511523"/>
          </a:xfrm>
          <a:prstGeom prst="rect">
            <a:avLst/>
          </a:prstGeom>
          <a:noFill/>
          <a:ln>
            <a:noFill/>
          </a:ln>
        </p:spPr>
      </p:pic>
    </p:spTree>
    <p:extLst>
      <p:ext uri="{BB962C8B-B14F-4D97-AF65-F5344CB8AC3E}">
        <p14:creationId xmlns:p14="http://schemas.microsoft.com/office/powerpoint/2010/main" val="5424445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2667274-03EC-4434-9E53-38FFF41EC9B9}"/>
              </a:ext>
            </a:extLst>
          </p:cNvPr>
          <p:cNvSpPr/>
          <p:nvPr/>
        </p:nvSpPr>
        <p:spPr>
          <a:xfrm>
            <a:off x="1293779" y="679516"/>
            <a:ext cx="10593421" cy="6001643"/>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2. </a:t>
            </a:r>
            <a:r>
              <a:rPr lang="es-ES" sz="2400" b="1" u="sng" dirty="0">
                <a:latin typeface="Arial" panose="020B0604020202020204" pitchFamily="34" charset="0"/>
                <a:cs typeface="Arial" panose="020B0604020202020204" pitchFamily="34" charset="0"/>
              </a:rPr>
              <a:t>Además</a:t>
            </a:r>
            <a:r>
              <a:rPr lang="es-ES" sz="2400" dirty="0">
                <a:latin typeface="Arial" panose="020B0604020202020204" pitchFamily="34" charset="0"/>
                <a:cs typeface="Arial" panose="020B0604020202020204" pitchFamily="34" charset="0"/>
              </a:rPr>
              <a:t> de cumplir los requisitos establecidos en el apartado 1, </a:t>
            </a:r>
            <a:r>
              <a:rPr lang="es-ES" sz="2400" b="1" dirty="0">
                <a:latin typeface="Arial" panose="020B0604020202020204" pitchFamily="34" charset="0"/>
                <a:cs typeface="Arial" panose="020B0604020202020204" pitchFamily="34" charset="0"/>
              </a:rPr>
              <a:t>los estuches que contengan huevos de la categoría A deberán llevar en una de sus caras exteriores, en letras claramente visibles </a:t>
            </a:r>
            <a:r>
              <a:rPr lang="es-ES" sz="2400" dirty="0">
                <a:latin typeface="Arial" panose="020B0604020202020204" pitchFamily="34" charset="0"/>
                <a:cs typeface="Arial" panose="020B0604020202020204" pitchFamily="34" charset="0"/>
              </a:rPr>
              <a:t>y perfectamente legibles, </a:t>
            </a:r>
            <a:r>
              <a:rPr lang="es-ES" sz="2400" b="1" dirty="0">
                <a:latin typeface="Arial" panose="020B0604020202020204" pitchFamily="34" charset="0"/>
                <a:cs typeface="Arial" panose="020B0604020202020204" pitchFamily="34" charset="0"/>
              </a:rPr>
              <a:t>el sistema de cría </a:t>
            </a:r>
            <a:r>
              <a:rPr lang="es-ES" sz="2400" dirty="0">
                <a:latin typeface="Arial" panose="020B0604020202020204" pitchFamily="34" charset="0"/>
                <a:cs typeface="Arial" panose="020B0604020202020204" pitchFamily="34" charset="0"/>
              </a:rPr>
              <a:t>de las gallinas ponedoras. Para la identificación del sistema de cría se emplearán únicamente los términos siguientes: </a:t>
            </a:r>
          </a:p>
          <a:p>
            <a:pPr marL="378150" indent="-378150">
              <a:buAutoNum type="alphaLcParenR"/>
            </a:pPr>
            <a:r>
              <a:rPr lang="es-ES" sz="2400" dirty="0">
                <a:latin typeface="Arial" panose="020B0604020202020204" pitchFamily="34" charset="0"/>
                <a:cs typeface="Arial" panose="020B0604020202020204" pitchFamily="34" charset="0"/>
              </a:rPr>
              <a:t>para la cría convencional, los términos indicados en el anexo I del presente Reglamento; </a:t>
            </a:r>
          </a:p>
          <a:p>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Huevos de gallinas camperas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Huevos de gallinas sueltas en el gallinero</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Jaulas acondicionadas</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b) para la producción ecológica, los términos fijados en el artículo 30, apartado 1, del R  (UE) 2018/848 del Parlamento Europeo y del Consejo.</a:t>
            </a:r>
          </a:p>
          <a:p>
            <a:r>
              <a:rPr lang="es-ES" sz="2400" b="1" dirty="0">
                <a:latin typeface="Arial" panose="020B0604020202020204" pitchFamily="34" charset="0"/>
                <a:cs typeface="Arial" panose="020B0604020202020204" pitchFamily="34" charset="0"/>
              </a:rPr>
              <a:t>El significado del código del productor se explicará en el exterior o en el interior del estuche.</a:t>
            </a:r>
          </a:p>
        </p:txBody>
      </p:sp>
    </p:spTree>
    <p:extLst>
      <p:ext uri="{BB962C8B-B14F-4D97-AF65-F5344CB8AC3E}">
        <p14:creationId xmlns:p14="http://schemas.microsoft.com/office/powerpoint/2010/main" val="34832700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022FEB3-B8C6-4DDC-998B-D9B05ECCF825}"/>
              </a:ext>
            </a:extLst>
          </p:cNvPr>
          <p:cNvSpPr/>
          <p:nvPr/>
        </p:nvSpPr>
        <p:spPr>
          <a:xfrm>
            <a:off x="1498060" y="965269"/>
            <a:ext cx="10107038" cy="5632311"/>
          </a:xfrm>
          <a:prstGeom prst="rect">
            <a:avLst/>
          </a:prstGeom>
        </p:spPr>
        <p:txBody>
          <a:bodyPr wrap="square">
            <a:spAutoFit/>
          </a:bodyPr>
          <a:lstStyle/>
          <a:p>
            <a:r>
              <a:rPr lang="es-ES" sz="2206" dirty="0"/>
              <a:t> -</a:t>
            </a:r>
            <a:r>
              <a:rPr lang="es-ES" sz="2400" dirty="0">
                <a:latin typeface="Arial" panose="020B0604020202020204" pitchFamily="34" charset="0"/>
                <a:cs typeface="Arial" panose="020B0604020202020204" pitchFamily="34" charset="0"/>
              </a:rPr>
              <a:t>Los estuches que contengan </a:t>
            </a:r>
            <a:r>
              <a:rPr lang="es-ES" sz="2400" b="1" u="sng" dirty="0">
                <a:latin typeface="Arial" panose="020B0604020202020204" pitchFamily="34" charset="0"/>
                <a:cs typeface="Arial" panose="020B0604020202020204" pitchFamily="34" charset="0"/>
              </a:rPr>
              <a:t>huevos de la categoría B </a:t>
            </a:r>
            <a:r>
              <a:rPr lang="es-ES" sz="2400" dirty="0">
                <a:latin typeface="Arial" panose="020B0604020202020204" pitchFamily="34" charset="0"/>
                <a:cs typeface="Arial" panose="020B0604020202020204" pitchFamily="34" charset="0"/>
              </a:rPr>
              <a:t>deberán llevar en una de sus caras exteriores, en letras claramente visibles y perfectamente legibles: </a:t>
            </a:r>
          </a:p>
          <a:p>
            <a:pPr marL="378150" indent="-378150">
              <a:buAutoNum type="alphaLcParenR"/>
            </a:pPr>
            <a:r>
              <a:rPr lang="es-ES" sz="2400" dirty="0">
                <a:latin typeface="Arial" panose="020B0604020202020204" pitchFamily="34" charset="0"/>
                <a:cs typeface="Arial" panose="020B0604020202020204" pitchFamily="34" charset="0"/>
              </a:rPr>
              <a:t>el </a:t>
            </a:r>
            <a:r>
              <a:rPr lang="es-ES" sz="2400" b="1" dirty="0">
                <a:latin typeface="Arial" panose="020B0604020202020204" pitchFamily="34" charset="0"/>
                <a:cs typeface="Arial" panose="020B0604020202020204" pitchFamily="34" charset="0"/>
              </a:rPr>
              <a:t>código del centro de embalaje</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b) las </a:t>
            </a:r>
            <a:r>
              <a:rPr lang="es-ES" sz="2400" b="1" dirty="0">
                <a:latin typeface="Arial" panose="020B0604020202020204" pitchFamily="34" charset="0"/>
                <a:cs typeface="Arial" panose="020B0604020202020204" pitchFamily="34" charset="0"/>
              </a:rPr>
              <a:t>categorías de calidad</a:t>
            </a:r>
            <a:r>
              <a:rPr lang="es-ES" sz="2400" dirty="0">
                <a:latin typeface="Arial" panose="020B0604020202020204" pitchFamily="34" charset="0"/>
                <a:cs typeface="Arial" panose="020B0604020202020204" pitchFamily="34" charset="0"/>
              </a:rPr>
              <a:t>; los estuches </a:t>
            </a:r>
            <a:r>
              <a:rPr lang="es-ES" sz="2400" b="1" dirty="0">
                <a:latin typeface="Arial" panose="020B0604020202020204" pitchFamily="34" charset="0"/>
                <a:cs typeface="Arial" panose="020B0604020202020204" pitchFamily="34" charset="0"/>
              </a:rPr>
              <a:t>se marcarán con </a:t>
            </a:r>
            <a:r>
              <a:rPr lang="es-ES" sz="2400" dirty="0">
                <a:latin typeface="Arial" panose="020B0604020202020204" pitchFamily="34" charset="0"/>
                <a:cs typeface="Arial" panose="020B0604020202020204" pitchFamily="34" charset="0"/>
              </a:rPr>
              <a:t>las palabras «</a:t>
            </a:r>
            <a:r>
              <a:rPr lang="es-ES" sz="2400" b="1" dirty="0">
                <a:latin typeface="Arial" panose="020B0604020202020204" pitchFamily="34" charset="0"/>
                <a:cs typeface="Arial" panose="020B0604020202020204" pitchFamily="34" charset="0"/>
              </a:rPr>
              <a:t>Categoría B</a:t>
            </a:r>
            <a:r>
              <a:rPr lang="es-ES" sz="2400" dirty="0">
                <a:latin typeface="Arial" panose="020B0604020202020204" pitchFamily="34" charset="0"/>
                <a:cs typeface="Arial" panose="020B0604020202020204" pitchFamily="34" charset="0"/>
              </a:rPr>
              <a:t>» o con la letra «</a:t>
            </a:r>
            <a:r>
              <a:rPr lang="es-ES" sz="2400" b="1" dirty="0">
                <a:latin typeface="Arial" panose="020B0604020202020204" pitchFamily="34" charset="0"/>
                <a:cs typeface="Arial" panose="020B0604020202020204" pitchFamily="34" charset="0"/>
              </a:rPr>
              <a:t>B</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c) la </a:t>
            </a:r>
            <a:r>
              <a:rPr lang="es-ES" sz="2400" b="1" dirty="0">
                <a:latin typeface="Arial" panose="020B0604020202020204" pitchFamily="34" charset="0"/>
                <a:cs typeface="Arial" panose="020B0604020202020204" pitchFamily="34" charset="0"/>
              </a:rPr>
              <a:t>fecha de embalaje</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r>
              <a:rPr lang="es-ES" sz="2400" i="1" dirty="0">
                <a:solidFill>
                  <a:srgbClr val="000000"/>
                </a:solidFill>
                <a:latin typeface="Arial" panose="020B0604020202020204" pitchFamily="34" charset="0"/>
                <a:cs typeface="Arial" panose="020B0604020202020204" pitchFamily="34" charset="0"/>
              </a:rPr>
              <a:t>-</a:t>
            </a:r>
            <a:r>
              <a:rPr lang="es-ES" sz="2400" b="1" dirty="0">
                <a:solidFill>
                  <a:srgbClr val="000000"/>
                </a:solidFill>
                <a:latin typeface="Arial" panose="020B0604020202020204" pitchFamily="34" charset="0"/>
                <a:cs typeface="Arial" panose="020B0604020202020204" pitchFamily="34" charset="0"/>
              </a:rPr>
              <a:t>Menciones reservadas facultativas relativas a la calidad</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1.Los estuches que contengan huevos de la categoría A podrán marcarse con las indicaciones adicionales de calidad «</a:t>
            </a:r>
            <a:r>
              <a:rPr lang="es-ES" sz="2400" b="1" dirty="0">
                <a:solidFill>
                  <a:srgbClr val="000000"/>
                </a:solidFill>
                <a:latin typeface="Arial" panose="020B0604020202020204" pitchFamily="34" charset="0"/>
                <a:cs typeface="Arial" panose="020B0604020202020204" pitchFamily="34" charset="0"/>
              </a:rPr>
              <a:t>extra</a:t>
            </a:r>
            <a:r>
              <a:rPr lang="es-ES" sz="2400" dirty="0">
                <a:solidFill>
                  <a:srgbClr val="000000"/>
                </a:solidFill>
                <a:latin typeface="Arial" panose="020B0604020202020204" pitchFamily="34" charset="0"/>
                <a:cs typeface="Arial" panose="020B0604020202020204" pitchFamily="34" charset="0"/>
              </a:rPr>
              <a:t>» o «</a:t>
            </a:r>
            <a:r>
              <a:rPr lang="es-ES" sz="2400" b="1" dirty="0">
                <a:solidFill>
                  <a:srgbClr val="000000"/>
                </a:solidFill>
                <a:latin typeface="Arial" panose="020B0604020202020204" pitchFamily="34" charset="0"/>
                <a:cs typeface="Arial" panose="020B0604020202020204" pitchFamily="34" charset="0"/>
              </a:rPr>
              <a:t>extra frescos</a:t>
            </a:r>
            <a:r>
              <a:rPr lang="es-ES" sz="2400" dirty="0">
                <a:solidFill>
                  <a:srgbClr val="000000"/>
                </a:solidFill>
                <a:latin typeface="Arial" panose="020B0604020202020204" pitchFamily="34" charset="0"/>
                <a:cs typeface="Arial" panose="020B0604020202020204" pitchFamily="34" charset="0"/>
              </a:rPr>
              <a:t>» </a:t>
            </a:r>
            <a:r>
              <a:rPr lang="es-ES" sz="2400" u="sng" dirty="0">
                <a:solidFill>
                  <a:srgbClr val="000000"/>
                </a:solidFill>
                <a:latin typeface="Arial" panose="020B0604020202020204" pitchFamily="34" charset="0"/>
                <a:cs typeface="Arial" panose="020B0604020202020204" pitchFamily="34" charset="0"/>
              </a:rPr>
              <a:t>hasta el noveno día después de la puesta</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2.Cuando se utilicen las indicaciones mencionadas en el apartado 1, </a:t>
            </a:r>
            <a:r>
              <a:rPr lang="es-ES" sz="2400" u="sng" dirty="0">
                <a:solidFill>
                  <a:srgbClr val="000000"/>
                </a:solidFill>
                <a:latin typeface="Arial" panose="020B0604020202020204" pitchFamily="34" charset="0"/>
                <a:cs typeface="Arial" panose="020B0604020202020204" pitchFamily="34" charset="0"/>
              </a:rPr>
              <a:t>la fecha de puesta y el plazo límite de nueve días figurarán de forma claramente visible y perfectamente legible en el estuche</a:t>
            </a:r>
            <a:r>
              <a:rPr lang="es-ES" sz="2400" dirty="0">
                <a:solidFill>
                  <a:srgbClr val="000000"/>
                </a:solidFill>
                <a:latin typeface="Arial" panose="020B0604020202020204" pitchFamily="34" charset="0"/>
                <a:cs typeface="Arial" panose="020B0604020202020204" pitchFamily="34" charset="0"/>
              </a:rPr>
              <a:t>.</a:t>
            </a:r>
            <a:endParaRPr lang="es-ES" sz="2206" dirty="0"/>
          </a:p>
        </p:txBody>
      </p:sp>
    </p:spTree>
    <p:extLst>
      <p:ext uri="{BB962C8B-B14F-4D97-AF65-F5344CB8AC3E}">
        <p14:creationId xmlns:p14="http://schemas.microsoft.com/office/powerpoint/2010/main" val="3902339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694C5A9-AE61-4D67-9291-AA55A74436AE}"/>
              </a:ext>
            </a:extLst>
          </p:cNvPr>
          <p:cNvSpPr/>
          <p:nvPr/>
        </p:nvSpPr>
        <p:spPr>
          <a:xfrm>
            <a:off x="1600656" y="1131517"/>
            <a:ext cx="9839072" cy="5447645"/>
          </a:xfrm>
          <a:prstGeom prst="rect">
            <a:avLst/>
          </a:prstGeom>
        </p:spPr>
        <p:txBody>
          <a:bodyPr wrap="square">
            <a:spAutoFit/>
          </a:bodyPr>
          <a:lstStyle/>
          <a:p>
            <a:r>
              <a:rPr lang="es-ES" sz="2200" i="1" dirty="0">
                <a:solidFill>
                  <a:srgbClr val="000000"/>
                </a:solidFill>
                <a:latin typeface="Arial" panose="020B0604020202020204" pitchFamily="34" charset="0"/>
                <a:cs typeface="Arial" panose="020B0604020202020204" pitchFamily="34" charset="0"/>
              </a:rPr>
              <a:t>-</a:t>
            </a:r>
            <a:r>
              <a:rPr lang="es-ES" sz="2200" b="1" dirty="0">
                <a:solidFill>
                  <a:srgbClr val="000000"/>
                </a:solidFill>
                <a:latin typeface="Arial" panose="020B0604020202020204" pitchFamily="34" charset="0"/>
                <a:cs typeface="Arial" panose="020B0604020202020204" pitchFamily="34" charset="0"/>
              </a:rPr>
              <a:t>Menciones reservadas facultativas relativas al sistema de alimentación</a:t>
            </a:r>
            <a:endParaRPr lang="es-ES" sz="2200" dirty="0">
              <a:solidFill>
                <a:srgbClr val="000000"/>
              </a:solidFill>
              <a:latin typeface="Arial" panose="020B0604020202020204" pitchFamily="34" charset="0"/>
              <a:cs typeface="Arial" panose="020B0604020202020204" pitchFamily="34" charset="0"/>
            </a:endParaRPr>
          </a:p>
          <a:p>
            <a:r>
              <a:rPr lang="es-ES" sz="2200" dirty="0">
                <a:solidFill>
                  <a:srgbClr val="000000"/>
                </a:solidFill>
                <a:latin typeface="Arial" panose="020B0604020202020204" pitchFamily="34" charset="0"/>
                <a:cs typeface="Arial" panose="020B0604020202020204" pitchFamily="34" charset="0"/>
              </a:rPr>
              <a:t>Cuando se utilice alguna indicación acerca del sistema de alimentación de las gallinas ponedoras, se aplicarán los requisitos mínimos siguientes:</a:t>
            </a:r>
          </a:p>
          <a:p>
            <a:endParaRPr lang="es-ES" sz="2200" dirty="0">
              <a:solidFill>
                <a:srgbClr val="000000"/>
              </a:solidFill>
              <a:latin typeface="Arial" panose="020B0604020202020204" pitchFamily="34" charset="0"/>
              <a:cs typeface="Arial" panose="020B0604020202020204" pitchFamily="34" charset="0"/>
            </a:endParaRPr>
          </a:p>
          <a:p>
            <a:r>
              <a:rPr lang="es-ES" sz="2200" dirty="0">
                <a:solidFill>
                  <a:srgbClr val="000000"/>
                </a:solidFill>
                <a:latin typeface="Arial" panose="020B0604020202020204" pitchFamily="34" charset="0"/>
                <a:cs typeface="Arial" panose="020B0604020202020204" pitchFamily="34" charset="0"/>
              </a:rPr>
              <a:t>a)</a:t>
            </a:r>
            <a:r>
              <a:rPr lang="es-ES" sz="2200" b="1" dirty="0">
                <a:solidFill>
                  <a:srgbClr val="000000"/>
                </a:solidFill>
                <a:latin typeface="Arial" panose="020B0604020202020204" pitchFamily="34" charset="0"/>
                <a:cs typeface="Arial" panose="020B0604020202020204" pitchFamily="34" charset="0"/>
              </a:rPr>
              <a:t>solo podrá hacerse referencia a los cereales como ingrediente alimentario cuando representen como mínimo el 60 % </a:t>
            </a:r>
            <a:r>
              <a:rPr lang="es-ES" sz="2200" dirty="0">
                <a:solidFill>
                  <a:srgbClr val="000000"/>
                </a:solidFill>
                <a:latin typeface="Arial" panose="020B0604020202020204" pitchFamily="34" charset="0"/>
                <a:cs typeface="Arial" panose="020B0604020202020204" pitchFamily="34" charset="0"/>
              </a:rPr>
              <a:t>en peso de la composición del pienso, </a:t>
            </a:r>
            <a:r>
              <a:rPr lang="es-ES" sz="2200" b="1" dirty="0">
                <a:solidFill>
                  <a:srgbClr val="000000"/>
                </a:solidFill>
                <a:latin typeface="Arial" panose="020B0604020202020204" pitchFamily="34" charset="0"/>
                <a:cs typeface="Arial" panose="020B0604020202020204" pitchFamily="34" charset="0"/>
              </a:rPr>
              <a:t>el cual no podrá además contener más de un 15 % de subproductos de cereales</a:t>
            </a:r>
            <a:r>
              <a:rPr lang="es-ES" sz="2200" dirty="0">
                <a:solidFill>
                  <a:srgbClr val="000000"/>
                </a:solidFill>
                <a:latin typeface="Arial" panose="020B0604020202020204" pitchFamily="34" charset="0"/>
                <a:cs typeface="Arial" panose="020B0604020202020204" pitchFamily="34" charset="0"/>
              </a:rPr>
              <a:t>;</a:t>
            </a:r>
            <a:endParaRPr lang="es-ES" sz="2200" dirty="0">
              <a:latin typeface="Arial" panose="020B0604020202020204" pitchFamily="34" charset="0"/>
              <a:cs typeface="Arial" panose="020B0604020202020204" pitchFamily="34" charset="0"/>
            </a:endParaRPr>
          </a:p>
          <a:p>
            <a:endParaRPr lang="es-ES" sz="2200" dirty="0">
              <a:latin typeface="Arial" panose="020B0604020202020204" pitchFamily="34" charset="0"/>
              <a:cs typeface="Arial" panose="020B0604020202020204" pitchFamily="34" charset="0"/>
            </a:endParaRPr>
          </a:p>
          <a:p>
            <a:r>
              <a:rPr lang="es-ES" sz="2200" dirty="0">
                <a:latin typeface="Arial" panose="020B0604020202020204" pitchFamily="34" charset="0"/>
                <a:cs typeface="Arial" panose="020B0604020202020204" pitchFamily="34" charset="0"/>
              </a:rPr>
              <a:t>b)sin perjuicio del cumplimiento del porcentaje mínimo del 60 % fijado en la letra a), </a:t>
            </a:r>
            <a:r>
              <a:rPr lang="es-ES" sz="2200" b="1" dirty="0">
                <a:latin typeface="Arial" panose="020B0604020202020204" pitchFamily="34" charset="0"/>
                <a:cs typeface="Arial" panose="020B0604020202020204" pitchFamily="34" charset="0"/>
              </a:rPr>
              <a:t>cuando se haga referencia a un cereal concreto, este deberá representar como mínimo el 30 % </a:t>
            </a:r>
            <a:r>
              <a:rPr lang="es-ES" sz="2200" dirty="0">
                <a:latin typeface="Arial" panose="020B0604020202020204" pitchFamily="34" charset="0"/>
                <a:cs typeface="Arial" panose="020B0604020202020204" pitchFamily="34" charset="0"/>
              </a:rPr>
              <a:t>de la composición del pienso utilizado. En caso de referencia específica a más de un cereal, cada uno de esos cereales deberá representar como mínimo el 5 % de la composición del pienso.</a:t>
            </a:r>
          </a:p>
          <a:p>
            <a:endParaRPr lang="es-ES" dirty="0">
              <a:solidFill>
                <a:srgbClr val="000000"/>
              </a:solidFill>
              <a:latin typeface="EUAlbertina"/>
            </a:endParaRPr>
          </a:p>
        </p:txBody>
      </p:sp>
    </p:spTree>
    <p:extLst>
      <p:ext uri="{BB962C8B-B14F-4D97-AF65-F5344CB8AC3E}">
        <p14:creationId xmlns:p14="http://schemas.microsoft.com/office/powerpoint/2010/main" val="39970009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etiquetado.elika.eus/wp-content/uploads/sites/3/2018/01/huevos-a-grane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2419" y="446255"/>
            <a:ext cx="7543838" cy="6114478"/>
          </a:xfrm>
          <a:prstGeom prst="rect">
            <a:avLst/>
          </a:prstGeom>
          <a:noFill/>
          <a:ln>
            <a:noFill/>
          </a:ln>
        </p:spPr>
      </p:pic>
    </p:spTree>
    <p:extLst>
      <p:ext uri="{BB962C8B-B14F-4D97-AF65-F5344CB8AC3E}">
        <p14:creationId xmlns:p14="http://schemas.microsoft.com/office/powerpoint/2010/main" val="8942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3DC1DD3-302F-4D99-BFBC-6272AEA4CFAA}"/>
              </a:ext>
            </a:extLst>
          </p:cNvPr>
          <p:cNvSpPr/>
          <p:nvPr/>
        </p:nvSpPr>
        <p:spPr>
          <a:xfrm>
            <a:off x="2315183" y="633710"/>
            <a:ext cx="8588561" cy="892552"/>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DECRETO 125/2014</a:t>
            </a:r>
            <a:r>
              <a:rPr lang="es-ES" sz="2400" dirty="0">
                <a:latin typeface="Arial" panose="020B0604020202020204" pitchFamily="34" charset="0"/>
                <a:cs typeface="Arial" panose="020B0604020202020204" pitchFamily="34" charset="0"/>
              </a:rPr>
              <a:t>, por el que se regula en Galicia la </a:t>
            </a:r>
            <a:r>
              <a:rPr lang="es-ES" sz="2800" u="sng" dirty="0">
                <a:latin typeface="Arial" panose="020B0604020202020204" pitchFamily="34" charset="0"/>
                <a:cs typeface="Arial" panose="020B0604020202020204" pitchFamily="34" charset="0"/>
              </a:rPr>
              <a:t>venta directa </a:t>
            </a:r>
            <a:r>
              <a:rPr lang="es-ES" sz="2400" dirty="0">
                <a:latin typeface="Arial" panose="020B0604020202020204" pitchFamily="34" charset="0"/>
                <a:cs typeface="Arial" panose="020B0604020202020204" pitchFamily="34" charset="0"/>
              </a:rPr>
              <a:t>de los productos primarios</a:t>
            </a:r>
            <a:endParaRPr lang="es-ES" sz="2400" dirty="0"/>
          </a:p>
        </p:txBody>
      </p:sp>
      <p:graphicFrame>
        <p:nvGraphicFramePr>
          <p:cNvPr id="7" name="Tabla 6">
            <a:extLst>
              <a:ext uri="{FF2B5EF4-FFF2-40B4-BE49-F238E27FC236}">
                <a16:creationId xmlns:a16="http://schemas.microsoft.com/office/drawing/2014/main" id="{A1C840DF-64C9-4C36-9135-E19D18E491EA}"/>
              </a:ext>
            </a:extLst>
          </p:cNvPr>
          <p:cNvGraphicFramePr>
            <a:graphicFrameLocks noGrp="1"/>
          </p:cNvGraphicFramePr>
          <p:nvPr>
            <p:extLst>
              <p:ext uri="{D42A27DB-BD31-4B8C-83A1-F6EECF244321}">
                <p14:modId xmlns:p14="http://schemas.microsoft.com/office/powerpoint/2010/main" val="2862371750"/>
              </p:ext>
            </p:extLst>
          </p:nvPr>
        </p:nvGraphicFramePr>
        <p:xfrm>
          <a:off x="2811294" y="1819072"/>
          <a:ext cx="7470842" cy="3443592"/>
        </p:xfrm>
        <a:graphic>
          <a:graphicData uri="http://schemas.openxmlformats.org/drawingml/2006/table">
            <a:tbl>
              <a:tblPr firstRow="1" bandRow="1">
                <a:tableStyleId>{5C22544A-7EE6-4342-B048-85BDC9FD1C3A}</a:tableStyleId>
              </a:tblPr>
              <a:tblGrid>
                <a:gridCol w="3167414">
                  <a:extLst>
                    <a:ext uri="{9D8B030D-6E8A-4147-A177-3AD203B41FA5}">
                      <a16:colId xmlns:a16="http://schemas.microsoft.com/office/drawing/2014/main" val="1848778933"/>
                    </a:ext>
                  </a:extLst>
                </a:gridCol>
                <a:gridCol w="2286899">
                  <a:extLst>
                    <a:ext uri="{9D8B030D-6E8A-4147-A177-3AD203B41FA5}">
                      <a16:colId xmlns:a16="http://schemas.microsoft.com/office/drawing/2014/main" val="1105571371"/>
                    </a:ext>
                  </a:extLst>
                </a:gridCol>
                <a:gridCol w="2016529">
                  <a:extLst>
                    <a:ext uri="{9D8B030D-6E8A-4147-A177-3AD203B41FA5}">
                      <a16:colId xmlns:a16="http://schemas.microsoft.com/office/drawing/2014/main" val="2481262172"/>
                    </a:ext>
                  </a:extLst>
                </a:gridCol>
              </a:tblGrid>
              <a:tr h="777585">
                <a:tc>
                  <a:txBody>
                    <a:bodyPr/>
                    <a:lstStyle/>
                    <a:p>
                      <a:r>
                        <a:rPr lang="es-ES" dirty="0"/>
                        <a:t>MODALIDAD DE VENTA </a:t>
                      </a:r>
                    </a:p>
                  </a:txBody>
                  <a:tcPr/>
                </a:tc>
                <a:tc>
                  <a:txBody>
                    <a:bodyPr/>
                    <a:lstStyle/>
                    <a:p>
                      <a:r>
                        <a:rPr lang="es-ES" dirty="0"/>
                        <a:t>PRESENTACION</a:t>
                      </a:r>
                    </a:p>
                  </a:txBody>
                  <a:tcPr/>
                </a:tc>
                <a:tc>
                  <a:txBody>
                    <a:bodyPr/>
                    <a:lstStyle/>
                    <a:p>
                      <a:r>
                        <a:rPr lang="es-ES" dirty="0"/>
                        <a:t>OBLIGACION</a:t>
                      </a:r>
                    </a:p>
                  </a:txBody>
                  <a:tcPr/>
                </a:tc>
                <a:extLst>
                  <a:ext uri="{0D108BD9-81ED-4DB2-BD59-A6C34878D82A}">
                    <a16:rowId xmlns:a16="http://schemas.microsoft.com/office/drawing/2014/main" val="3344869922"/>
                  </a:ext>
                </a:extLst>
              </a:tr>
              <a:tr h="777585">
                <a:tc>
                  <a:txBody>
                    <a:bodyPr/>
                    <a:lstStyle/>
                    <a:p>
                      <a:r>
                        <a:rPr lang="es-ES" dirty="0"/>
                        <a:t>“In situ”</a:t>
                      </a:r>
                    </a:p>
                  </a:txBody>
                  <a:tcPr/>
                </a:tc>
                <a:tc>
                  <a:txBody>
                    <a:bodyPr/>
                    <a:lstStyle/>
                    <a:p>
                      <a:r>
                        <a:rPr lang="es-ES" dirty="0"/>
                        <a:t>ENVASADO</a:t>
                      </a:r>
                    </a:p>
                  </a:txBody>
                  <a:tcPr/>
                </a:tc>
                <a:tc>
                  <a:txBody>
                    <a:bodyPr/>
                    <a:lstStyle/>
                    <a:p>
                      <a:r>
                        <a:rPr lang="es-ES" dirty="0"/>
                        <a:t>ETIQUETADO</a:t>
                      </a:r>
                    </a:p>
                  </a:txBody>
                  <a:tcPr/>
                </a:tc>
                <a:extLst>
                  <a:ext uri="{0D108BD9-81ED-4DB2-BD59-A6C34878D82A}">
                    <a16:rowId xmlns:a16="http://schemas.microsoft.com/office/drawing/2014/main" val="2471920779"/>
                  </a:ext>
                </a:extLst>
              </a:tr>
              <a:tr h="777585">
                <a:tc>
                  <a:txBody>
                    <a:bodyPr/>
                    <a:lstStyle/>
                    <a:p>
                      <a:r>
                        <a:rPr lang="es-ES" dirty="0"/>
                        <a:t>Mercado local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ENVASADO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ETIQUETADO</a:t>
                      </a:r>
                    </a:p>
                  </a:txBody>
                  <a:tcPr/>
                </a:tc>
                <a:extLst>
                  <a:ext uri="{0D108BD9-81ED-4DB2-BD59-A6C34878D82A}">
                    <a16:rowId xmlns:a16="http://schemas.microsoft.com/office/drawing/2014/main" val="3793050699"/>
                  </a:ext>
                </a:extLst>
              </a:tr>
              <a:tr h="1110837">
                <a:tc>
                  <a:txBody>
                    <a:bodyPr/>
                    <a:lstStyle/>
                    <a:p>
                      <a:r>
                        <a:rPr lang="es-ES" dirty="0"/>
                        <a:t>Establecimiento de venta al por menor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ENVASADO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ETIQUETADO</a:t>
                      </a:r>
                    </a:p>
                  </a:txBody>
                  <a:tcPr/>
                </a:tc>
                <a:extLst>
                  <a:ext uri="{0D108BD9-81ED-4DB2-BD59-A6C34878D82A}">
                    <a16:rowId xmlns:a16="http://schemas.microsoft.com/office/drawing/2014/main" val="2859246502"/>
                  </a:ext>
                </a:extLst>
              </a:tr>
            </a:tbl>
          </a:graphicData>
        </a:graphic>
      </p:graphicFrame>
      <p:sp>
        <p:nvSpPr>
          <p:cNvPr id="11" name="Rectángulo 10">
            <a:extLst>
              <a:ext uri="{FF2B5EF4-FFF2-40B4-BE49-F238E27FC236}">
                <a16:creationId xmlns:a16="http://schemas.microsoft.com/office/drawing/2014/main" id="{543C3017-A0CF-40C1-925A-369D4E16C44B}"/>
              </a:ext>
            </a:extLst>
          </p:cNvPr>
          <p:cNvSpPr/>
          <p:nvPr/>
        </p:nvSpPr>
        <p:spPr>
          <a:xfrm>
            <a:off x="2476146" y="5555474"/>
            <a:ext cx="8662024" cy="1169551"/>
          </a:xfrm>
          <a:prstGeom prst="rect">
            <a:avLst/>
          </a:prstGeom>
        </p:spPr>
        <p:txBody>
          <a:bodyPr wrap="square">
            <a:spAutoFit/>
          </a:bodyPr>
          <a:lstStyle/>
          <a:p>
            <a:pPr marR="1143000" algn="just">
              <a:lnSpc>
                <a:spcPts val="2760"/>
              </a:lnSpc>
              <a:spcAft>
                <a:spcPts val="2100"/>
              </a:spcAft>
            </a:pPr>
            <a:r>
              <a:rPr lang="en-US" sz="2400" b="1" dirty="0" err="1">
                <a:solidFill>
                  <a:srgbClr val="252525"/>
                </a:solidFill>
                <a:latin typeface="Arial"/>
              </a:rPr>
              <a:t>Ademas</a:t>
            </a:r>
            <a:r>
              <a:rPr lang="en-US" sz="2400" b="1" dirty="0">
                <a:solidFill>
                  <a:srgbClr val="252525"/>
                </a:solidFill>
                <a:latin typeface="Arial"/>
              </a:rPr>
              <a:t> de la </a:t>
            </a:r>
            <a:r>
              <a:rPr lang="en-US" sz="2400" b="1" dirty="0" err="1">
                <a:solidFill>
                  <a:srgbClr val="252525"/>
                </a:solidFill>
                <a:latin typeface="Arial"/>
              </a:rPr>
              <a:t>lista</a:t>
            </a:r>
            <a:r>
              <a:rPr lang="en-US" sz="2400" b="1" dirty="0">
                <a:solidFill>
                  <a:srgbClr val="252525"/>
                </a:solidFill>
                <a:latin typeface="Arial"/>
              </a:rPr>
              <a:t> de </a:t>
            </a:r>
            <a:r>
              <a:rPr lang="en-US" sz="2400" b="1" dirty="0" err="1">
                <a:solidFill>
                  <a:srgbClr val="252525"/>
                </a:solidFill>
                <a:latin typeface="Arial"/>
              </a:rPr>
              <a:t>menciones</a:t>
            </a:r>
            <a:r>
              <a:rPr lang="en-US" sz="2400" b="1" dirty="0">
                <a:solidFill>
                  <a:srgbClr val="252525"/>
                </a:solidFill>
                <a:latin typeface="Arial"/>
              </a:rPr>
              <a:t> </a:t>
            </a:r>
            <a:r>
              <a:rPr lang="en-US" sz="2400" b="1" dirty="0" err="1">
                <a:solidFill>
                  <a:srgbClr val="252525"/>
                </a:solidFill>
                <a:latin typeface="Arial"/>
              </a:rPr>
              <a:t>obligatorias</a:t>
            </a:r>
            <a:r>
              <a:rPr lang="en-US" sz="2400" b="1" dirty="0">
                <a:solidFill>
                  <a:srgbClr val="252525"/>
                </a:solidFill>
                <a:latin typeface="Arial"/>
              </a:rPr>
              <a:t> </a:t>
            </a:r>
            <a:r>
              <a:rPr lang="en-US" sz="2400" b="1" dirty="0" err="1">
                <a:solidFill>
                  <a:srgbClr val="252525"/>
                </a:solidFill>
                <a:latin typeface="Arial"/>
              </a:rPr>
              <a:t>segun</a:t>
            </a:r>
            <a:r>
              <a:rPr lang="en-US" sz="2400" b="1" dirty="0">
                <a:solidFill>
                  <a:srgbClr val="252525"/>
                </a:solidFill>
                <a:latin typeface="Arial"/>
              </a:rPr>
              <a:t> el art. 9 del R (UE) 1169/2011, </a:t>
            </a:r>
            <a:r>
              <a:rPr lang="en-US" sz="2400" b="1" dirty="0" err="1">
                <a:solidFill>
                  <a:srgbClr val="252525"/>
                </a:solidFill>
                <a:latin typeface="Arial"/>
              </a:rPr>
              <a:t>aplicables</a:t>
            </a:r>
            <a:r>
              <a:rPr lang="en-US" sz="2400" b="1" dirty="0">
                <a:solidFill>
                  <a:srgbClr val="252525"/>
                </a:solidFill>
                <a:latin typeface="Arial"/>
              </a:rPr>
              <a:t> a la </a:t>
            </a:r>
            <a:r>
              <a:rPr lang="en-US" sz="2400" b="1" dirty="0" err="1">
                <a:solidFill>
                  <a:srgbClr val="252525"/>
                </a:solidFill>
                <a:latin typeface="Arial"/>
              </a:rPr>
              <a:t>miel,tambien</a:t>
            </a:r>
            <a:r>
              <a:rPr lang="en-US" sz="2400" b="1" dirty="0">
                <a:solidFill>
                  <a:srgbClr val="252525"/>
                </a:solidFill>
                <a:latin typeface="Arial"/>
              </a:rPr>
              <a:t> hay que </a:t>
            </a:r>
            <a:r>
              <a:rPr lang="en-US" sz="2400" b="1" dirty="0" err="1">
                <a:solidFill>
                  <a:srgbClr val="252525"/>
                </a:solidFill>
                <a:latin typeface="Arial"/>
              </a:rPr>
              <a:t>indicar</a:t>
            </a:r>
            <a:r>
              <a:rPr lang="en-US" sz="2400" b="1" dirty="0">
                <a:solidFill>
                  <a:srgbClr val="252525"/>
                </a:solidFill>
                <a:latin typeface="Arial"/>
              </a:rPr>
              <a:t> el </a:t>
            </a:r>
            <a:r>
              <a:rPr lang="en-US" sz="2400" b="1" u="sng" dirty="0">
                <a:solidFill>
                  <a:srgbClr val="252525"/>
                </a:solidFill>
                <a:latin typeface="Arial"/>
              </a:rPr>
              <a:t>nº del REAGA</a:t>
            </a:r>
          </a:p>
        </p:txBody>
      </p:sp>
    </p:spTree>
    <p:extLst>
      <p:ext uri="{BB962C8B-B14F-4D97-AF65-F5344CB8AC3E}">
        <p14:creationId xmlns:p14="http://schemas.microsoft.com/office/powerpoint/2010/main" val="1482583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85D0242-61D9-4E86-983F-E3879ED9BEA8}"/>
              </a:ext>
            </a:extLst>
          </p:cNvPr>
          <p:cNvSpPr/>
          <p:nvPr/>
        </p:nvSpPr>
        <p:spPr>
          <a:xfrm>
            <a:off x="1420922" y="478248"/>
            <a:ext cx="10602693" cy="3416320"/>
          </a:xfrm>
          <a:prstGeom prst="rect">
            <a:avLst/>
          </a:prstGeom>
        </p:spPr>
        <p:txBody>
          <a:bodyPr wrap="square">
            <a:spAutoFit/>
          </a:bodyPr>
          <a:lstStyle/>
          <a:p>
            <a:r>
              <a:rPr lang="es-ES" sz="2400" b="1" u="sng" dirty="0">
                <a:latin typeface="Arial" panose="020B0604020202020204" pitchFamily="34" charset="0"/>
                <a:cs typeface="Arial" panose="020B0604020202020204" pitchFamily="34" charset="0"/>
              </a:rPr>
              <a:t>Información que debe proporcionarse en las ventas de huevos a granel </a:t>
            </a:r>
          </a:p>
          <a:p>
            <a:r>
              <a:rPr lang="es-ES" sz="2400" dirty="0">
                <a:latin typeface="Arial" panose="020B0604020202020204" pitchFamily="34" charset="0"/>
                <a:cs typeface="Arial" panose="020B0604020202020204" pitchFamily="34" charset="0"/>
              </a:rPr>
              <a:t>Cuando los huevos se vendan a granel, deberá facilitarse la información siguiente de forma claramente visible y perfectamente legible para el consumidor: </a:t>
            </a:r>
          </a:p>
          <a:p>
            <a:pPr marL="504200" indent="-504200">
              <a:buAutoNum type="alphaLcParenR"/>
            </a:pPr>
            <a:r>
              <a:rPr lang="es-ES" sz="2400" dirty="0">
                <a:latin typeface="Arial" panose="020B0604020202020204" pitchFamily="34" charset="0"/>
                <a:cs typeface="Arial" panose="020B0604020202020204" pitchFamily="34" charset="0"/>
              </a:rPr>
              <a:t>las </a:t>
            </a:r>
            <a:r>
              <a:rPr lang="es-ES" sz="2400" b="1" dirty="0">
                <a:latin typeface="Arial" panose="020B0604020202020204" pitchFamily="34" charset="0"/>
                <a:cs typeface="Arial" panose="020B0604020202020204" pitchFamily="34" charset="0"/>
              </a:rPr>
              <a:t>categorías de calidad</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b) las </a:t>
            </a:r>
            <a:r>
              <a:rPr lang="es-ES" sz="2400" b="1" dirty="0">
                <a:latin typeface="Arial" panose="020B0604020202020204" pitchFamily="34" charset="0"/>
                <a:cs typeface="Arial" panose="020B0604020202020204" pitchFamily="34" charset="0"/>
              </a:rPr>
              <a:t>categorías de peso </a:t>
            </a:r>
            <a:r>
              <a:rPr lang="es-ES" sz="2400" dirty="0">
                <a:latin typeface="Arial" panose="020B0604020202020204" pitchFamily="34" charset="0"/>
                <a:cs typeface="Arial" panose="020B0604020202020204" pitchFamily="34" charset="0"/>
              </a:rPr>
              <a:t>con arreglo al artículo 5; </a:t>
            </a:r>
          </a:p>
          <a:p>
            <a:r>
              <a:rPr lang="es-ES" sz="2400" dirty="0">
                <a:latin typeface="Arial" panose="020B0604020202020204" pitchFamily="34" charset="0"/>
                <a:cs typeface="Arial" panose="020B0604020202020204" pitchFamily="34" charset="0"/>
              </a:rPr>
              <a:t>c) una </a:t>
            </a:r>
            <a:r>
              <a:rPr lang="es-ES" sz="2400" b="1" dirty="0">
                <a:latin typeface="Arial" panose="020B0604020202020204" pitchFamily="34" charset="0"/>
                <a:cs typeface="Arial" panose="020B0604020202020204" pitchFamily="34" charset="0"/>
              </a:rPr>
              <a:t>indicación del sistema de cría</a:t>
            </a:r>
            <a:r>
              <a:rPr lang="es-ES" sz="2400" dirty="0">
                <a:latin typeface="Arial" panose="020B0604020202020204" pitchFamily="34" charset="0"/>
                <a:cs typeface="Arial" panose="020B0604020202020204" pitchFamily="34" charset="0"/>
              </a:rPr>
              <a:t> tal como se establece en el art.11.2; </a:t>
            </a:r>
          </a:p>
          <a:p>
            <a:r>
              <a:rPr lang="es-ES" sz="2400" dirty="0">
                <a:latin typeface="Arial" panose="020B0604020202020204" pitchFamily="34" charset="0"/>
                <a:cs typeface="Arial" panose="020B0604020202020204" pitchFamily="34" charset="0"/>
              </a:rPr>
              <a:t>d) una </a:t>
            </a:r>
            <a:r>
              <a:rPr lang="es-ES" sz="2400" b="1" dirty="0">
                <a:latin typeface="Arial" panose="020B0604020202020204" pitchFamily="34" charset="0"/>
                <a:cs typeface="Arial" panose="020B0604020202020204" pitchFamily="34" charset="0"/>
              </a:rPr>
              <a:t>explicación del significado del código del productor</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e) la </a:t>
            </a:r>
            <a:r>
              <a:rPr lang="es-ES" sz="2400" b="1" dirty="0">
                <a:latin typeface="Arial" panose="020B0604020202020204" pitchFamily="34" charset="0"/>
                <a:cs typeface="Arial" panose="020B0604020202020204" pitchFamily="34" charset="0"/>
              </a:rPr>
              <a:t>fecha de duración mínima</a:t>
            </a:r>
            <a:r>
              <a:rPr lang="es-ES" sz="2400" dirty="0">
                <a:latin typeface="Arial" panose="020B0604020202020204" pitchFamily="34" charset="0"/>
                <a:cs typeface="Arial" panose="020B0604020202020204" pitchFamily="34" charset="0"/>
              </a:rPr>
              <a:t>.</a:t>
            </a:r>
          </a:p>
        </p:txBody>
      </p:sp>
      <p:sp>
        <p:nvSpPr>
          <p:cNvPr id="3" name="Rectángulo 2">
            <a:extLst>
              <a:ext uri="{FF2B5EF4-FFF2-40B4-BE49-F238E27FC236}">
                <a16:creationId xmlns:a16="http://schemas.microsoft.com/office/drawing/2014/main" id="{FEA7A0D1-DE35-47DE-B00C-506ADEE9F620}"/>
              </a:ext>
            </a:extLst>
          </p:cNvPr>
          <p:cNvSpPr/>
          <p:nvPr/>
        </p:nvSpPr>
        <p:spPr>
          <a:xfrm>
            <a:off x="1420921" y="3894568"/>
            <a:ext cx="10602693" cy="3416320"/>
          </a:xfrm>
          <a:prstGeom prst="rect">
            <a:avLst/>
          </a:prstGeom>
        </p:spPr>
        <p:txBody>
          <a:bodyPr wrap="square">
            <a:spAutoFit/>
          </a:bodyPr>
          <a:lstStyle/>
          <a:p>
            <a:r>
              <a:rPr lang="es-ES" sz="2400" b="1" u="sng" dirty="0">
                <a:solidFill>
                  <a:srgbClr val="000000"/>
                </a:solidFill>
                <a:latin typeface="Arial" panose="020B0604020202020204" pitchFamily="34" charset="0"/>
                <a:cs typeface="Arial" panose="020B0604020202020204" pitchFamily="34" charset="0"/>
              </a:rPr>
              <a:t>Embalaje de los huevos industriales</a:t>
            </a:r>
            <a:endParaRPr lang="es-ES" sz="2400" u="sng"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Los huevos industriales se comercializarán </a:t>
            </a:r>
            <a:r>
              <a:rPr lang="es-ES" sz="2400" b="1" dirty="0">
                <a:solidFill>
                  <a:srgbClr val="000000"/>
                </a:solidFill>
                <a:latin typeface="Arial" panose="020B0604020202020204" pitchFamily="34" charset="0"/>
                <a:cs typeface="Arial" panose="020B0604020202020204" pitchFamily="34" charset="0"/>
              </a:rPr>
              <a:t>en contenedores provistos de un precinto o una etiqueta de color rojo</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En esos precintos y esas etiquetas figurará:</a:t>
            </a:r>
          </a:p>
          <a:p>
            <a:r>
              <a:rPr lang="es-ES" sz="2400" dirty="0">
                <a:solidFill>
                  <a:srgbClr val="000000"/>
                </a:solidFill>
                <a:latin typeface="Arial" panose="020B0604020202020204" pitchFamily="34" charset="0"/>
                <a:cs typeface="Arial" panose="020B0604020202020204" pitchFamily="34" charset="0"/>
              </a:rPr>
              <a:t>a) el nombre y la dirección del operador destinatario de los huevos;</a:t>
            </a:r>
          </a:p>
          <a:p>
            <a:r>
              <a:rPr lang="es-ES" sz="2400" dirty="0">
                <a:solidFill>
                  <a:srgbClr val="000000"/>
                </a:solidFill>
                <a:latin typeface="Arial" panose="020B0604020202020204" pitchFamily="34" charset="0"/>
                <a:cs typeface="Arial" panose="020B0604020202020204" pitchFamily="34" charset="0"/>
              </a:rPr>
              <a:t>b) el nombre y la dirección del operador remitente de los huevos;</a:t>
            </a:r>
          </a:p>
          <a:p>
            <a:r>
              <a:rPr lang="es-ES" sz="2400" dirty="0">
                <a:solidFill>
                  <a:srgbClr val="000000"/>
                </a:solidFill>
                <a:latin typeface="Arial" panose="020B0604020202020204" pitchFamily="34" charset="0"/>
                <a:cs typeface="Arial" panose="020B0604020202020204" pitchFamily="34" charset="0"/>
              </a:rPr>
              <a:t>c) las palabras «</a:t>
            </a:r>
            <a:r>
              <a:rPr lang="es-ES" sz="2400" b="1" dirty="0">
                <a:solidFill>
                  <a:srgbClr val="000000"/>
                </a:solidFill>
                <a:latin typeface="Arial" panose="020B0604020202020204" pitchFamily="34" charset="0"/>
                <a:cs typeface="Arial" panose="020B0604020202020204" pitchFamily="34" charset="0"/>
              </a:rPr>
              <a:t>huevos industriales</a:t>
            </a:r>
            <a:r>
              <a:rPr lang="es-ES" sz="2400" dirty="0">
                <a:solidFill>
                  <a:srgbClr val="000000"/>
                </a:solidFill>
                <a:latin typeface="Arial" panose="020B0604020202020204" pitchFamily="34" charset="0"/>
                <a:cs typeface="Arial" panose="020B0604020202020204" pitchFamily="34" charset="0"/>
              </a:rPr>
              <a:t>» </a:t>
            </a:r>
            <a:r>
              <a:rPr lang="es-ES" sz="2400" u="sng" dirty="0">
                <a:solidFill>
                  <a:srgbClr val="000000"/>
                </a:solidFill>
                <a:latin typeface="Arial" panose="020B0604020202020204" pitchFamily="34" charset="0"/>
                <a:cs typeface="Arial" panose="020B0604020202020204" pitchFamily="34" charset="0"/>
              </a:rPr>
              <a:t>en letras mayúsculas de 2 centímetros de altura y las palabras </a:t>
            </a:r>
            <a:r>
              <a:rPr lang="es-ES" sz="2400" dirty="0">
                <a:solidFill>
                  <a:srgbClr val="000000"/>
                </a:solidFill>
                <a:latin typeface="Arial" panose="020B0604020202020204" pitchFamily="34" charset="0"/>
                <a:cs typeface="Arial" panose="020B0604020202020204" pitchFamily="34" charset="0"/>
              </a:rPr>
              <a:t>«</a:t>
            </a:r>
            <a:r>
              <a:rPr lang="es-ES" sz="2400" b="1" dirty="0">
                <a:solidFill>
                  <a:srgbClr val="000000"/>
                </a:solidFill>
                <a:latin typeface="Arial" panose="020B0604020202020204" pitchFamily="34" charset="0"/>
                <a:cs typeface="Arial" panose="020B0604020202020204" pitchFamily="34" charset="0"/>
              </a:rPr>
              <a:t>no aptos para el consumo humano</a:t>
            </a:r>
            <a:r>
              <a:rPr lang="es-ES" sz="2400" dirty="0">
                <a:solidFill>
                  <a:srgbClr val="000000"/>
                </a:solidFill>
                <a:latin typeface="Arial" panose="020B0604020202020204" pitchFamily="34" charset="0"/>
                <a:cs typeface="Arial" panose="020B0604020202020204" pitchFamily="34" charset="0"/>
              </a:rPr>
              <a:t>» </a:t>
            </a:r>
            <a:r>
              <a:rPr lang="es-ES" sz="2400" u="sng" dirty="0">
                <a:solidFill>
                  <a:srgbClr val="000000"/>
                </a:solidFill>
                <a:latin typeface="Arial" panose="020B0604020202020204" pitchFamily="34" charset="0"/>
                <a:cs typeface="Arial" panose="020B0604020202020204" pitchFamily="34" charset="0"/>
              </a:rPr>
              <a:t>en letras de al menos 8 milímetros de altura</a:t>
            </a:r>
            <a:r>
              <a:rPr lang="es-ES" sz="2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64883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etiquetado.elika.eus/wp-content/uploads/sites/3/2018/01/huevos-industria-724x1024.jpg"/>
          <p:cNvPicPr/>
          <p:nvPr/>
        </p:nvPicPr>
        <p:blipFill>
          <a:blip r:embed="rId2">
            <a:extLst>
              <a:ext uri="{28A0092B-C50C-407E-A947-70E740481C1C}">
                <a14:useLocalDpi xmlns:a14="http://schemas.microsoft.com/office/drawing/2010/main" val="0"/>
              </a:ext>
            </a:extLst>
          </a:blip>
          <a:srcRect/>
          <a:stretch>
            <a:fillRect/>
          </a:stretch>
        </p:blipFill>
        <p:spPr bwMode="auto">
          <a:xfrm>
            <a:off x="3695865" y="530427"/>
            <a:ext cx="5796844" cy="6682783"/>
          </a:xfrm>
          <a:prstGeom prst="rect">
            <a:avLst/>
          </a:prstGeom>
          <a:noFill/>
          <a:ln>
            <a:noFill/>
          </a:ln>
        </p:spPr>
      </p:pic>
    </p:spTree>
    <p:extLst>
      <p:ext uri="{BB962C8B-B14F-4D97-AF65-F5344CB8AC3E}">
        <p14:creationId xmlns:p14="http://schemas.microsoft.com/office/powerpoint/2010/main" val="3762867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D7C9644-862A-48A6-8EED-5787A005141B}"/>
              </a:ext>
            </a:extLst>
          </p:cNvPr>
          <p:cNvSpPr/>
          <p:nvPr/>
        </p:nvSpPr>
        <p:spPr>
          <a:xfrm>
            <a:off x="1138137" y="736827"/>
            <a:ext cx="10729608" cy="5909310"/>
          </a:xfrm>
          <a:prstGeom prst="rect">
            <a:avLst/>
          </a:prstGeom>
        </p:spPr>
        <p:txBody>
          <a:bodyPr wrap="square">
            <a:spAutoFit/>
          </a:bodyPr>
          <a:lstStyle/>
          <a:p>
            <a:r>
              <a:rPr lang="es-ES" b="1" u="sng" dirty="0">
                <a:latin typeface="Arial" panose="020B0604020202020204" pitchFamily="34" charset="0"/>
                <a:cs typeface="Arial" panose="020B0604020202020204" pitchFamily="34" charset="0"/>
              </a:rPr>
              <a:t>Márgenes de tolerancia para los defectos de calidad</a:t>
            </a:r>
          </a:p>
          <a:p>
            <a:r>
              <a:rPr lang="es-ES" dirty="0">
                <a:latin typeface="Arial" panose="020B0604020202020204" pitchFamily="34" charset="0"/>
                <a:cs typeface="Arial" panose="020B0604020202020204" pitchFamily="34" charset="0"/>
              </a:rPr>
              <a:t>1. En el control de los lotes de huevos de la categoría A se aplicarán los siguientes márgenes de tolerancia: a) en el centro de embalaje, </a:t>
            </a:r>
            <a:r>
              <a:rPr lang="es-ES" b="1" dirty="0">
                <a:latin typeface="Arial" panose="020B0604020202020204" pitchFamily="34" charset="0"/>
                <a:cs typeface="Arial" panose="020B0604020202020204" pitchFamily="34" charset="0"/>
              </a:rPr>
              <a:t>justo antes de la salida: un 5 % de huevos </a:t>
            </a:r>
            <a:r>
              <a:rPr lang="es-ES" dirty="0">
                <a:latin typeface="Arial" panose="020B0604020202020204" pitchFamily="34" charset="0"/>
                <a:cs typeface="Arial" panose="020B0604020202020204" pitchFamily="34" charset="0"/>
              </a:rPr>
              <a:t>que presenten defectos de calidad;</a:t>
            </a:r>
          </a:p>
          <a:p>
            <a:r>
              <a:rPr lang="es-ES" dirty="0">
                <a:latin typeface="Arial" panose="020B0604020202020204" pitchFamily="34" charset="0"/>
                <a:cs typeface="Arial" panose="020B0604020202020204" pitchFamily="34" charset="0"/>
              </a:rPr>
              <a:t> b) </a:t>
            </a:r>
            <a:r>
              <a:rPr lang="es-ES" b="1" dirty="0">
                <a:latin typeface="Arial" panose="020B0604020202020204" pitchFamily="34" charset="0"/>
                <a:cs typeface="Arial" panose="020B0604020202020204" pitchFamily="34" charset="0"/>
              </a:rPr>
              <a:t>en las demás fases </a:t>
            </a:r>
            <a:r>
              <a:rPr lang="es-ES" dirty="0">
                <a:latin typeface="Arial" panose="020B0604020202020204" pitchFamily="34" charset="0"/>
                <a:cs typeface="Arial" panose="020B0604020202020204" pitchFamily="34" charset="0"/>
              </a:rPr>
              <a:t>de comercialización: </a:t>
            </a:r>
            <a:r>
              <a:rPr lang="es-ES" b="1" dirty="0">
                <a:latin typeface="Arial" panose="020B0604020202020204" pitchFamily="34" charset="0"/>
                <a:cs typeface="Arial" panose="020B0604020202020204" pitchFamily="34" charset="0"/>
              </a:rPr>
              <a:t>un 7 % </a:t>
            </a:r>
            <a:r>
              <a:rPr lang="es-ES" dirty="0">
                <a:latin typeface="Arial" panose="020B0604020202020204" pitchFamily="34" charset="0"/>
                <a:cs typeface="Arial" panose="020B0604020202020204" pitchFamily="34" charset="0"/>
              </a:rPr>
              <a:t>de huevos que presenten defectos de calidad.</a:t>
            </a:r>
          </a:p>
          <a:p>
            <a:r>
              <a:rPr lang="es-ES" dirty="0">
                <a:latin typeface="Arial" panose="020B0604020202020204" pitchFamily="34" charset="0"/>
                <a:cs typeface="Arial" panose="020B0604020202020204" pitchFamily="34" charset="0"/>
              </a:rPr>
              <a:t>2. En el caso de los huevos </a:t>
            </a:r>
            <a:r>
              <a:rPr lang="es-ES" u="sng" dirty="0">
                <a:latin typeface="Arial" panose="020B0604020202020204" pitchFamily="34" charset="0"/>
                <a:cs typeface="Arial" panose="020B0604020202020204" pitchFamily="34" charset="0"/>
              </a:rPr>
              <a:t>comercializados con las indicaciones «extra» o «extra frescos</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no se admitirá margen de tolerancia alguno en cuanto a la altura de la cámara de aire </a:t>
            </a:r>
            <a:r>
              <a:rPr lang="es-ES" dirty="0">
                <a:latin typeface="Arial" panose="020B0604020202020204" pitchFamily="34" charset="0"/>
                <a:cs typeface="Arial" panose="020B0604020202020204" pitchFamily="34" charset="0"/>
              </a:rPr>
              <a:t>en el momento del embalaje o de la importación. </a:t>
            </a:r>
          </a:p>
          <a:p>
            <a:r>
              <a:rPr lang="es-ES" dirty="0">
                <a:latin typeface="Arial" panose="020B0604020202020204" pitchFamily="34" charset="0"/>
                <a:cs typeface="Arial" panose="020B0604020202020204" pitchFamily="34" charset="0"/>
              </a:rPr>
              <a:t>3. </a:t>
            </a:r>
            <a:r>
              <a:rPr lang="es-ES" b="1" dirty="0">
                <a:latin typeface="Arial" panose="020B0604020202020204" pitchFamily="34" charset="0"/>
                <a:cs typeface="Arial" panose="020B0604020202020204" pitchFamily="34" charset="0"/>
              </a:rPr>
              <a:t>Cuando el lote controlado contenga menos de 180 huevos, los porcentajes indicados en el apartado 1 se multiplicarán por dos</a:t>
            </a:r>
            <a:r>
              <a:rPr lang="es-ES" dirty="0">
                <a:latin typeface="Arial" panose="020B0604020202020204" pitchFamily="34" charset="0"/>
                <a:cs typeface="Arial" panose="020B0604020202020204" pitchFamily="34" charset="0"/>
              </a:rPr>
              <a:t>.</a:t>
            </a:r>
          </a:p>
          <a:p>
            <a:r>
              <a:rPr lang="es-ES" b="1" u="sng" dirty="0">
                <a:latin typeface="Arial" panose="020B0604020202020204" pitchFamily="34" charset="0"/>
                <a:cs typeface="Arial" panose="020B0604020202020204" pitchFamily="34" charset="0"/>
              </a:rPr>
              <a:t>Márgenes de tolerancia para el peso de los huevos </a:t>
            </a:r>
          </a:p>
          <a:p>
            <a:r>
              <a:rPr lang="es-ES" dirty="0">
                <a:latin typeface="Arial" panose="020B0604020202020204" pitchFamily="34" charset="0"/>
                <a:cs typeface="Arial" panose="020B0604020202020204" pitchFamily="34" charset="0"/>
              </a:rPr>
              <a:t>1. Salvo en el supuesto previsto en el artículo 5, apartado 3, </a:t>
            </a:r>
            <a:r>
              <a:rPr lang="es-ES" b="1" dirty="0">
                <a:latin typeface="Arial" panose="020B0604020202020204" pitchFamily="34" charset="0"/>
                <a:cs typeface="Arial" panose="020B0604020202020204" pitchFamily="34" charset="0"/>
              </a:rPr>
              <a:t>en el control de los lotes de huevos de la categoría A se aplicará un margen de tolerancia referente al peso </a:t>
            </a:r>
            <a:r>
              <a:rPr lang="es-ES" dirty="0">
                <a:latin typeface="Arial" panose="020B0604020202020204" pitchFamily="34" charset="0"/>
                <a:cs typeface="Arial" panose="020B0604020202020204" pitchFamily="34" charset="0"/>
              </a:rPr>
              <a:t>unitario de los huevos. Los lotes de este tipo </a:t>
            </a:r>
            <a:r>
              <a:rPr lang="es-ES" b="1" dirty="0">
                <a:latin typeface="Arial" panose="020B0604020202020204" pitchFamily="34" charset="0"/>
                <a:cs typeface="Arial" panose="020B0604020202020204" pitchFamily="34" charset="0"/>
              </a:rPr>
              <a:t>podrán contener un 10 % como máximo de huevos de las categorías de peso inmediatas a la indicada en el embalaje, pero no más de un 5 % de huevos de la categoría de peso inmediatamente inferior. </a:t>
            </a:r>
          </a:p>
          <a:p>
            <a:r>
              <a:rPr lang="es-ES" dirty="0">
                <a:latin typeface="Arial" panose="020B0604020202020204" pitchFamily="34" charset="0"/>
                <a:cs typeface="Arial" panose="020B0604020202020204" pitchFamily="34" charset="0"/>
              </a:rPr>
              <a:t>2. </a:t>
            </a:r>
            <a:r>
              <a:rPr lang="es-ES" b="1" dirty="0">
                <a:latin typeface="Arial" panose="020B0604020202020204" pitchFamily="34" charset="0"/>
                <a:cs typeface="Arial" panose="020B0604020202020204" pitchFamily="34" charset="0"/>
              </a:rPr>
              <a:t>Cuando el lote controlado contenga menos de 180 huevos, los porcentajes indicados en el apartado 1 se multiplicarán por dos</a:t>
            </a:r>
            <a:r>
              <a:rPr lang="es-ES" dirty="0">
                <a:latin typeface="Arial" panose="020B0604020202020204" pitchFamily="34" charset="0"/>
                <a:cs typeface="Arial" panose="020B0604020202020204" pitchFamily="34" charset="0"/>
              </a:rPr>
              <a:t>.</a:t>
            </a:r>
          </a:p>
          <a:p>
            <a:r>
              <a:rPr lang="es-ES" b="1" u="sng" dirty="0">
                <a:latin typeface="Arial" panose="020B0604020202020204" pitchFamily="34" charset="0"/>
                <a:cs typeface="Arial" panose="020B0604020202020204" pitchFamily="34" charset="0"/>
              </a:rPr>
              <a:t>Márgenes de tolerancia para el marcado de los huevos </a:t>
            </a:r>
          </a:p>
          <a:p>
            <a:r>
              <a:rPr lang="es-ES" dirty="0">
                <a:latin typeface="Arial" panose="020B0604020202020204" pitchFamily="34" charset="0"/>
                <a:cs typeface="Arial" panose="020B0604020202020204" pitchFamily="34" charset="0"/>
              </a:rPr>
              <a:t>En el control de los lotes y los estuches se aplicará un margen de tolerancia del </a:t>
            </a:r>
            <a:r>
              <a:rPr lang="es-ES" b="1" dirty="0">
                <a:latin typeface="Arial" panose="020B0604020202020204" pitchFamily="34" charset="0"/>
                <a:cs typeface="Arial" panose="020B0604020202020204" pitchFamily="34" charset="0"/>
              </a:rPr>
              <a:t>20 % de huevos con marcas ilegibles</a:t>
            </a:r>
            <a:r>
              <a:rPr lang="es-E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77825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904481C-7C9B-49CE-8070-200E08D1D3D1}"/>
              </a:ext>
            </a:extLst>
          </p:cNvPr>
          <p:cNvPicPr>
            <a:picLocks noChangeAspect="1"/>
          </p:cNvPicPr>
          <p:nvPr/>
        </p:nvPicPr>
        <p:blipFill>
          <a:blip r:embed="rId2"/>
          <a:stretch>
            <a:fillRect/>
          </a:stretch>
        </p:blipFill>
        <p:spPr>
          <a:xfrm>
            <a:off x="392023" y="537710"/>
            <a:ext cx="12660492" cy="6487430"/>
          </a:xfrm>
          <a:prstGeom prst="rect">
            <a:avLst/>
          </a:prstGeom>
        </p:spPr>
      </p:pic>
    </p:spTree>
    <p:extLst>
      <p:ext uri="{BB962C8B-B14F-4D97-AF65-F5344CB8AC3E}">
        <p14:creationId xmlns:p14="http://schemas.microsoft.com/office/powerpoint/2010/main" val="1670512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6F45B7-B4D0-4AD0-B14E-BE78FA79BC3E}"/>
              </a:ext>
            </a:extLst>
          </p:cNvPr>
          <p:cNvSpPr/>
          <p:nvPr/>
        </p:nvSpPr>
        <p:spPr>
          <a:xfrm>
            <a:off x="1322962" y="657493"/>
            <a:ext cx="10272408" cy="6247864"/>
          </a:xfrm>
          <a:prstGeom prst="rect">
            <a:avLst/>
          </a:prstGeom>
        </p:spPr>
        <p:txBody>
          <a:bodyPr wrap="square">
            <a:spAutoFit/>
          </a:bodyPr>
          <a:lstStyle/>
          <a:p>
            <a:endParaRPr lang="es-ES" sz="1600" dirty="0">
              <a:solidFill>
                <a:srgbClr val="000000"/>
              </a:solidFill>
              <a:latin typeface="Arial" panose="020B0604020202020204" pitchFamily="34" charset="0"/>
            </a:endParaRPr>
          </a:p>
          <a:p>
            <a:r>
              <a:rPr lang="es-ES" sz="1600" dirty="0">
                <a:solidFill>
                  <a:srgbClr val="000000"/>
                </a:solidFill>
                <a:latin typeface="Arial" panose="020B0604020202020204" pitchFamily="34" charset="0"/>
              </a:rPr>
              <a:t> </a:t>
            </a:r>
            <a:r>
              <a:rPr lang="es-ES" sz="2400" dirty="0">
                <a:solidFill>
                  <a:srgbClr val="000000"/>
                </a:solidFill>
                <a:latin typeface="Arial" panose="020B0604020202020204" pitchFamily="34" charset="0"/>
                <a:cs typeface="Arial" panose="020B0604020202020204" pitchFamily="34" charset="0"/>
              </a:rPr>
              <a:t>22 de enero de 2024. El Ministerio de Agricultura, Pesca y Alimentación ha iniciado hoy el procedimiento de consulta pública del proyecto de real decreto que va a regular la aplicación en España de la nueva legislación comunitaria sobre comercialización de huevos, recientemente aprobada.</a:t>
            </a: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La nueva normativa incluirá aspectos como la regulación de las excepciones del marcado del huevo en granja, la definición de huevos aromatizados o la posibilidad de que las autoridades competentes puedan regular otros usos en los parques de gallinas camperas, como la instalación de paneles solares. </a:t>
            </a:r>
          </a:p>
          <a:p>
            <a:r>
              <a:rPr lang="es-ES" sz="2400" dirty="0">
                <a:latin typeface="Arial" panose="020B0604020202020204" pitchFamily="34" charset="0"/>
                <a:cs typeface="Arial" panose="020B0604020202020204" pitchFamily="34" charset="0"/>
              </a:rPr>
              <a:t>Este real decreto también va a contribuir a la mejora de la coordinación y control de la normativa entre autoridades competentes, ya que </a:t>
            </a:r>
            <a:r>
              <a:rPr lang="es-ES" sz="2400" b="1" dirty="0">
                <a:latin typeface="Arial" panose="020B0604020202020204" pitchFamily="34" charset="0"/>
                <a:cs typeface="Arial" panose="020B0604020202020204" pitchFamily="34" charset="0"/>
              </a:rPr>
              <a:t>se designa como mecanismo de armonización a la Mesa de Coordinación de la Calidad Alimentaria</a:t>
            </a:r>
            <a:r>
              <a:rPr lang="es-ES" sz="2400" dirty="0">
                <a:latin typeface="Arial" panose="020B0604020202020204" pitchFamily="34" charset="0"/>
                <a:cs typeface="Arial" panose="020B0604020202020204" pitchFamily="34" charset="0"/>
              </a:rPr>
              <a:t>. De cara a incrementar la transparencia en el mercado, se prevé la creación de una base de datos de etiquetado multi especie, denominada ETIMUES, como herramienta para el registro de los pliegos facultativos. </a:t>
            </a:r>
          </a:p>
        </p:txBody>
      </p:sp>
    </p:spTree>
    <p:extLst>
      <p:ext uri="{BB962C8B-B14F-4D97-AF65-F5344CB8AC3E}">
        <p14:creationId xmlns:p14="http://schemas.microsoft.com/office/powerpoint/2010/main" val="7447943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76BFD0-BE5E-4DD4-B047-4843CB63C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172" y="0"/>
            <a:ext cx="9194194" cy="7562850"/>
          </a:xfrm>
          <a:prstGeom prst="rect">
            <a:avLst/>
          </a:prstGeom>
        </p:spPr>
      </p:pic>
    </p:spTree>
    <p:extLst>
      <p:ext uri="{BB962C8B-B14F-4D97-AF65-F5344CB8AC3E}">
        <p14:creationId xmlns:p14="http://schemas.microsoft.com/office/powerpoint/2010/main" val="16696239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5DD09E-1F21-4951-A901-BB1EBE5F6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5325" y="0"/>
            <a:ext cx="5672138" cy="7562850"/>
          </a:xfrm>
          <a:prstGeom prst="rect">
            <a:avLst/>
          </a:prstGeom>
        </p:spPr>
      </p:pic>
      <p:pic>
        <p:nvPicPr>
          <p:cNvPr id="2" name="Imagen 1">
            <a:extLst>
              <a:ext uri="{FF2B5EF4-FFF2-40B4-BE49-F238E27FC236}">
                <a16:creationId xmlns:a16="http://schemas.microsoft.com/office/drawing/2014/main" id="{52560BFD-0C6C-4A98-97E8-1FF26DADE4A2}"/>
              </a:ext>
            </a:extLst>
          </p:cNvPr>
          <p:cNvPicPr>
            <a:picLocks noChangeAspect="1"/>
          </p:cNvPicPr>
          <p:nvPr/>
        </p:nvPicPr>
        <p:blipFill>
          <a:blip r:embed="rId3"/>
          <a:stretch>
            <a:fillRect/>
          </a:stretch>
        </p:blipFill>
        <p:spPr>
          <a:xfrm>
            <a:off x="4816457" y="0"/>
            <a:ext cx="6681450" cy="1628341"/>
          </a:xfrm>
          <a:prstGeom prst="rect">
            <a:avLst/>
          </a:prstGeom>
        </p:spPr>
      </p:pic>
    </p:spTree>
    <p:extLst>
      <p:ext uri="{BB962C8B-B14F-4D97-AF65-F5344CB8AC3E}">
        <p14:creationId xmlns:p14="http://schemas.microsoft.com/office/powerpoint/2010/main" val="37143555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850F51-2469-4299-8881-C2900E8F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4488" y="272764"/>
            <a:ext cx="8655562" cy="3615727"/>
          </a:xfrm>
          <a:prstGeom prst="rect">
            <a:avLst/>
          </a:prstGeom>
        </p:spPr>
      </p:pic>
      <p:pic>
        <p:nvPicPr>
          <p:cNvPr id="5" name="Imagen 4">
            <a:extLst>
              <a:ext uri="{FF2B5EF4-FFF2-40B4-BE49-F238E27FC236}">
                <a16:creationId xmlns:a16="http://schemas.microsoft.com/office/drawing/2014/main" id="{B6A239E5-0D34-4F92-8069-1804E8DE7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734" y="3818006"/>
            <a:ext cx="5717435" cy="3560418"/>
          </a:xfrm>
          <a:prstGeom prst="rect">
            <a:avLst/>
          </a:prstGeom>
        </p:spPr>
      </p:pic>
    </p:spTree>
    <p:extLst>
      <p:ext uri="{BB962C8B-B14F-4D97-AF65-F5344CB8AC3E}">
        <p14:creationId xmlns:p14="http://schemas.microsoft.com/office/powerpoint/2010/main" val="27755459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95D78F7-7402-440D-AB25-ED42B13E7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369" y="402022"/>
            <a:ext cx="10083800" cy="6758806"/>
          </a:xfrm>
          <a:prstGeom prst="rect">
            <a:avLst/>
          </a:prstGeom>
        </p:spPr>
      </p:pic>
    </p:spTree>
    <p:extLst>
      <p:ext uri="{BB962C8B-B14F-4D97-AF65-F5344CB8AC3E}">
        <p14:creationId xmlns:p14="http://schemas.microsoft.com/office/powerpoint/2010/main" val="40217024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9D3278-6F73-48F1-A3E0-7549D6C38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923" y="4623"/>
            <a:ext cx="9274040" cy="7562850"/>
          </a:xfrm>
          <a:prstGeom prst="rect">
            <a:avLst/>
          </a:prstGeom>
        </p:spPr>
      </p:pic>
      <p:pic>
        <p:nvPicPr>
          <p:cNvPr id="4" name="Imagen 3">
            <a:extLst>
              <a:ext uri="{FF2B5EF4-FFF2-40B4-BE49-F238E27FC236}">
                <a16:creationId xmlns:a16="http://schemas.microsoft.com/office/drawing/2014/main" id="{B2F75E0A-5B14-4930-B1C0-18E4E445523C}"/>
              </a:ext>
            </a:extLst>
          </p:cNvPr>
          <p:cNvPicPr>
            <a:picLocks noChangeAspect="1"/>
          </p:cNvPicPr>
          <p:nvPr/>
        </p:nvPicPr>
        <p:blipFill>
          <a:blip r:embed="rId3"/>
          <a:stretch>
            <a:fillRect/>
          </a:stretch>
        </p:blipFill>
        <p:spPr>
          <a:xfrm>
            <a:off x="4819980" y="3384381"/>
            <a:ext cx="6825636" cy="2162577"/>
          </a:xfrm>
          <a:prstGeom prst="rect">
            <a:avLst/>
          </a:prstGeom>
        </p:spPr>
      </p:pic>
    </p:spTree>
    <p:extLst>
      <p:ext uri="{BB962C8B-B14F-4D97-AF65-F5344CB8AC3E}">
        <p14:creationId xmlns:p14="http://schemas.microsoft.com/office/powerpoint/2010/main" val="74449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328386C-CAE2-4C26-AA09-8AD75CE1CE51}"/>
              </a:ext>
            </a:extLst>
          </p:cNvPr>
          <p:cNvSpPr/>
          <p:nvPr/>
        </p:nvSpPr>
        <p:spPr>
          <a:xfrm>
            <a:off x="3236119" y="981078"/>
            <a:ext cx="7448550" cy="6285119"/>
          </a:xfrm>
          <a:prstGeom prst="rect">
            <a:avLst/>
          </a:prstGeom>
        </p:spPr>
        <p:txBody>
          <a:bodyPr wrap="square">
            <a:spAutoFit/>
          </a:bodyPr>
          <a:lstStyle/>
          <a:p>
            <a:pPr marL="19050">
              <a:lnSpc>
                <a:spcPct val="107000"/>
              </a:lnSpc>
            </a:pPr>
            <a:r>
              <a:rPr lang="es-ES" sz="1400" cap="all" dirty="0">
                <a:solidFill>
                  <a:srgbClr val="9B9B9B"/>
                </a:solidFill>
                <a:latin typeface="Times New Roman" panose="02020603050405020304" pitchFamily="18" charset="0"/>
                <a:ea typeface="Times New Roman" panose="02020603050405020304" pitchFamily="18" charset="0"/>
                <a:cs typeface="Times New Roman" panose="02020603050405020304" pitchFamily="18" charset="0"/>
                <a:hlinkClick r:id="rId2" tooltip="Noticias gastronómicas"/>
              </a:rPr>
              <a:t>NOTICIAS GASTRONÓMICAS</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225"/>
              </a:spcAft>
            </a:pPr>
            <a:r>
              <a:rPr lang="es-ES" sz="3850" b="1" kern="1800" spc="-1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Comisión Europea rechaza utilizar un etiquetado más transparente para la miel</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25"/>
              </a:spcAft>
            </a:pPr>
            <a:r>
              <a:rPr lang="es-ES" sz="2800" dirty="0">
                <a:solidFill>
                  <a:srgbClr val="8B8B8B"/>
                </a:solidFill>
                <a:latin typeface="Times New Roman" panose="02020603050405020304" pitchFamily="18" charset="0"/>
                <a:ea typeface="Times New Roman" panose="02020603050405020304" pitchFamily="18" charset="0"/>
                <a:cs typeface="Times New Roman" panose="02020603050405020304" pitchFamily="18" charset="0"/>
              </a:rPr>
              <a:t>La Comisión Europea ha emitido un dictamen en el que rechaza utilizar un etiquetado más transparente para la miel, no quiere que se detalle el porcentaje de los distintos tipos de miel que se utilizan en las mezclas y tampoco que los países aparezcan en un orden asociado a dicho porcentaje (de mayor a menor).</a:t>
            </a:r>
          </a:p>
          <a:p>
            <a:pPr>
              <a:lnSpc>
                <a:spcPct val="107000"/>
              </a:lnSpc>
              <a:spcAft>
                <a:spcPts val="525"/>
              </a:spcAft>
            </a:pPr>
            <a:r>
              <a:rPr lang="es-ES" dirty="0" err="1">
                <a:hlinkClick r:id="rId3" tooltip="Entradas de VelSid"/>
              </a:rPr>
              <a:t>VelSid</a:t>
            </a:r>
            <a:r>
              <a:rPr lang="es-ES" dirty="0"/>
              <a:t>  </a:t>
            </a:r>
            <a:r>
              <a:rPr lang="es-ES" cap="all" dirty="0"/>
              <a:t>14 NOV 19</a:t>
            </a:r>
            <a:endParaRPr lang="es-ES" dirty="0"/>
          </a:p>
          <a:p>
            <a:pPr>
              <a:lnSpc>
                <a:spcPct val="107000"/>
              </a:lnSpc>
              <a:spcAft>
                <a:spcPts val="525"/>
              </a:spcAft>
            </a:pP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65794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08_172505-c.jpg"/>
          <p:cNvPicPr>
            <a:picLocks noGrp="1" noChangeAspect="1"/>
          </p:cNvPicPr>
          <p:nvPr isPhoto="1"/>
        </p:nvPicPr>
        <p:blipFill>
          <a:blip r:embed="rId2" cstate="print">
            <a:lum/>
          </a:blip>
          <a:stretch>
            <a:fillRect/>
          </a:stretch>
        </p:blipFill>
        <p:spPr>
          <a:xfrm>
            <a:off x="2195967" y="64310"/>
            <a:ext cx="8910752" cy="743423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08_172540-c.jpg"/>
          <p:cNvPicPr>
            <a:picLocks noGrp="1" noChangeAspect="1"/>
          </p:cNvPicPr>
          <p:nvPr isPhoto="1"/>
        </p:nvPicPr>
        <p:blipFill>
          <a:blip r:embed="rId2" cstate="print">
            <a:lum/>
          </a:blip>
          <a:stretch>
            <a:fillRect/>
          </a:stretch>
        </p:blipFill>
        <p:spPr>
          <a:xfrm>
            <a:off x="1680369" y="589973"/>
            <a:ext cx="10083800" cy="638115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E3D7AD-CDF7-4C66-B52B-3464A1BBAC82}"/>
              </a:ext>
            </a:extLst>
          </p:cNvPr>
          <p:cNvPicPr>
            <a:picLocks noChangeAspect="1"/>
          </p:cNvPicPr>
          <p:nvPr/>
        </p:nvPicPr>
        <p:blipFill>
          <a:blip r:embed="rId2"/>
          <a:stretch>
            <a:fillRect/>
          </a:stretch>
        </p:blipFill>
        <p:spPr>
          <a:xfrm>
            <a:off x="2237040" y="525663"/>
            <a:ext cx="8863667" cy="659093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08_181732-c.jpg"/>
          <p:cNvPicPr>
            <a:picLocks noGrp="1" noChangeAspect="1"/>
          </p:cNvPicPr>
          <p:nvPr isPhoto="1"/>
        </p:nvPicPr>
        <p:blipFill>
          <a:blip r:embed="rId2" cstate="print">
            <a:lum/>
          </a:blip>
          <a:stretch>
            <a:fillRect/>
          </a:stretch>
        </p:blipFill>
        <p:spPr>
          <a:xfrm>
            <a:off x="1680369" y="329124"/>
            <a:ext cx="10083800" cy="690460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08_181849-c.jpg"/>
          <p:cNvPicPr>
            <a:picLocks noGrp="1" noChangeAspect="1"/>
          </p:cNvPicPr>
          <p:nvPr isPhoto="1"/>
        </p:nvPicPr>
        <p:blipFill>
          <a:blip r:embed="rId2" cstate="print">
            <a:lum/>
          </a:blip>
          <a:stretch>
            <a:fillRect/>
          </a:stretch>
        </p:blipFill>
        <p:spPr>
          <a:xfrm>
            <a:off x="1748646" y="0"/>
            <a:ext cx="9947249" cy="75628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08_181817-c.jpg"/>
          <p:cNvPicPr>
            <a:picLocks noGrp="1" noChangeAspect="1"/>
          </p:cNvPicPr>
          <p:nvPr isPhoto="1"/>
        </p:nvPicPr>
        <p:blipFill>
          <a:blip r:embed="rId2" cstate="print">
            <a:lum/>
          </a:blip>
          <a:stretch>
            <a:fillRect/>
          </a:stretch>
        </p:blipFill>
        <p:spPr>
          <a:xfrm>
            <a:off x="1680369" y="21008"/>
            <a:ext cx="10083800" cy="752083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999EF5-94F6-4385-B0B8-515A1F630717}"/>
              </a:ext>
            </a:extLst>
          </p:cNvPr>
          <p:cNvPicPr>
            <a:picLocks noChangeAspect="1"/>
          </p:cNvPicPr>
          <p:nvPr/>
        </p:nvPicPr>
        <p:blipFill>
          <a:blip r:embed="rId2"/>
          <a:stretch>
            <a:fillRect/>
          </a:stretch>
        </p:blipFill>
        <p:spPr>
          <a:xfrm>
            <a:off x="1957740" y="2352066"/>
            <a:ext cx="9329976" cy="4997857"/>
          </a:xfrm>
          <a:prstGeom prst="rect">
            <a:avLst/>
          </a:prstGeom>
        </p:spPr>
      </p:pic>
      <p:pic>
        <p:nvPicPr>
          <p:cNvPr id="4" name="1 Imagen" descr="P1010338.jpg">
            <a:extLst>
              <a:ext uri="{FF2B5EF4-FFF2-40B4-BE49-F238E27FC236}">
                <a16:creationId xmlns:a16="http://schemas.microsoft.com/office/drawing/2014/main" id="{C6D65ADF-756B-44FB-8A92-15BEEC6FCDCC}"/>
              </a:ext>
            </a:extLst>
          </p:cNvPr>
          <p:cNvPicPr>
            <a:picLocks noGrp="1" noChangeAspect="1"/>
          </p:cNvPicPr>
          <p:nvPr isPhoto="1"/>
        </p:nvPicPr>
        <p:blipFill>
          <a:blip r:embed="rId3" cstate="print">
            <a:lum/>
          </a:blip>
          <a:stretch>
            <a:fillRect/>
          </a:stretch>
        </p:blipFill>
        <p:spPr>
          <a:xfrm>
            <a:off x="1680369" y="212927"/>
            <a:ext cx="10083800" cy="199575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340.jpg"/>
          <p:cNvPicPr>
            <a:picLocks noGrp="1" noChangeAspect="1"/>
          </p:cNvPicPr>
          <p:nvPr isPhoto="1"/>
        </p:nvPicPr>
        <p:blipFill>
          <a:blip r:embed="rId2" cstate="print">
            <a:lum/>
          </a:blip>
          <a:stretch>
            <a:fillRect/>
          </a:stretch>
        </p:blipFill>
        <p:spPr>
          <a:xfrm>
            <a:off x="1680369" y="1066153"/>
            <a:ext cx="10083800" cy="542879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0EA52C3-EBA6-4D86-A50F-521739D49E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911" y="269422"/>
            <a:ext cx="5848464" cy="7024006"/>
          </a:xfrm>
          <a:prstGeom prst="rect">
            <a:avLst/>
          </a:prstGeom>
        </p:spPr>
      </p:pic>
      <p:pic>
        <p:nvPicPr>
          <p:cNvPr id="6" name="Imagen 5">
            <a:extLst>
              <a:ext uri="{FF2B5EF4-FFF2-40B4-BE49-F238E27FC236}">
                <a16:creationId xmlns:a16="http://schemas.microsoft.com/office/drawing/2014/main" id="{A564E000-66CA-42D0-82B6-A53C8F35BD36}"/>
              </a:ext>
            </a:extLst>
          </p:cNvPr>
          <p:cNvPicPr>
            <a:picLocks noChangeAspect="1"/>
          </p:cNvPicPr>
          <p:nvPr/>
        </p:nvPicPr>
        <p:blipFill>
          <a:blip r:embed="rId3"/>
          <a:stretch>
            <a:fillRect/>
          </a:stretch>
        </p:blipFill>
        <p:spPr>
          <a:xfrm>
            <a:off x="2354784" y="0"/>
            <a:ext cx="2426753" cy="7490368"/>
          </a:xfrm>
          <a:prstGeom prst="rect">
            <a:avLst/>
          </a:prstGeom>
        </p:spPr>
      </p:pic>
    </p:spTree>
    <p:extLst>
      <p:ext uri="{BB962C8B-B14F-4D97-AF65-F5344CB8AC3E}">
        <p14:creationId xmlns:p14="http://schemas.microsoft.com/office/powerpoint/2010/main" val="39592070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8800F7-0D48-4075-9C86-93B6C69EB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889" y="440549"/>
            <a:ext cx="4405361" cy="6761158"/>
          </a:xfrm>
          <a:prstGeom prst="rect">
            <a:avLst/>
          </a:prstGeom>
        </p:spPr>
      </p:pic>
      <p:pic>
        <p:nvPicPr>
          <p:cNvPr id="5" name="Imagen 4">
            <a:extLst>
              <a:ext uri="{FF2B5EF4-FFF2-40B4-BE49-F238E27FC236}">
                <a16:creationId xmlns:a16="http://schemas.microsoft.com/office/drawing/2014/main" id="{E6F64F70-9A8B-4365-8555-286CD62566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1087" y="413631"/>
            <a:ext cx="4390597" cy="6761157"/>
          </a:xfrm>
          <a:prstGeom prst="rect">
            <a:avLst/>
          </a:prstGeom>
        </p:spPr>
      </p:pic>
    </p:spTree>
    <p:extLst>
      <p:ext uri="{BB962C8B-B14F-4D97-AF65-F5344CB8AC3E}">
        <p14:creationId xmlns:p14="http://schemas.microsoft.com/office/powerpoint/2010/main" val="2108239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12D60FB-2BC1-4418-9923-A39B910ECB6B}"/>
              </a:ext>
            </a:extLst>
          </p:cNvPr>
          <p:cNvSpPr/>
          <p:nvPr/>
        </p:nvSpPr>
        <p:spPr>
          <a:xfrm>
            <a:off x="3072575" y="741524"/>
            <a:ext cx="7143749" cy="1477328"/>
          </a:xfrm>
          <a:prstGeom prst="rect">
            <a:avLst/>
          </a:prstGeom>
        </p:spPr>
        <p:txBody>
          <a:bodyPr wrap="square">
            <a:spAutoFit/>
          </a:bodyPr>
          <a:lstStyle/>
          <a:p>
            <a:r>
              <a:rPr lang="es-ES" dirty="0"/>
              <a:t>Consejo de Estado: Dictámenes </a:t>
            </a:r>
          </a:p>
          <a:p>
            <a:r>
              <a:rPr lang="es-ES" dirty="0"/>
              <a:t>Número de expediente: 58/2020 (AGRICULTURA, PESCA Y ALIMENTACIÓN)</a:t>
            </a:r>
          </a:p>
          <a:p>
            <a:r>
              <a:rPr lang="es-ES" dirty="0"/>
              <a:t>Asunto: </a:t>
            </a:r>
            <a:r>
              <a:rPr lang="es-ES" b="1" dirty="0"/>
              <a:t>Proyecto de Real Decreto por el que se modifica el Real Decreto 1049/2003</a:t>
            </a:r>
            <a:r>
              <a:rPr lang="es-ES" dirty="0"/>
              <a:t>, de 1 de agosto, por el que se aprueba la norma de calidad relativa a la miel.         Fecha de aprobación: 19/03/2020</a:t>
            </a:r>
          </a:p>
        </p:txBody>
      </p:sp>
      <p:sp>
        <p:nvSpPr>
          <p:cNvPr id="2" name="Rectángulo 1">
            <a:extLst>
              <a:ext uri="{FF2B5EF4-FFF2-40B4-BE49-F238E27FC236}">
                <a16:creationId xmlns:a16="http://schemas.microsoft.com/office/drawing/2014/main" id="{53AC1089-2E97-4639-B32D-FB4DB0D99557}"/>
              </a:ext>
            </a:extLst>
          </p:cNvPr>
          <p:cNvSpPr/>
          <p:nvPr/>
        </p:nvSpPr>
        <p:spPr>
          <a:xfrm>
            <a:off x="1921670" y="2618026"/>
            <a:ext cx="9445557" cy="3785652"/>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Dentro de este procedimiento, </a:t>
            </a:r>
            <a:r>
              <a:rPr lang="es-ES" sz="2400" b="1" dirty="0">
                <a:latin typeface="Arial" panose="020B0604020202020204" pitchFamily="34" charset="0"/>
                <a:cs typeface="Arial" panose="020B0604020202020204" pitchFamily="34" charset="0"/>
              </a:rPr>
              <a:t>Austria</a:t>
            </a:r>
            <a:r>
              <a:rPr lang="es-ES" sz="2400" dirty="0">
                <a:latin typeface="Arial" panose="020B0604020202020204" pitchFamily="34" charset="0"/>
                <a:cs typeface="Arial" panose="020B0604020202020204" pitchFamily="34" charset="0"/>
              </a:rPr>
              <a:t> observó que los requisitos establecidos por España iban más allá de las disposiciones de la </a:t>
            </a:r>
            <a:r>
              <a:rPr lang="es-ES" sz="2400" b="1" dirty="0">
                <a:latin typeface="Arial" panose="020B0604020202020204" pitchFamily="34" charset="0"/>
                <a:cs typeface="Arial" panose="020B0604020202020204" pitchFamily="34" charset="0"/>
              </a:rPr>
              <a:t>Directiva 2001/110/CE </a:t>
            </a:r>
            <a:r>
              <a:rPr lang="es-ES" sz="2400" dirty="0">
                <a:latin typeface="Arial" panose="020B0604020202020204" pitchFamily="34" charset="0"/>
                <a:cs typeface="Arial" panose="020B0604020202020204" pitchFamily="34" charset="0"/>
              </a:rPr>
              <a:t>relativa a la miel, en el sentido de exigir en el etiquetado de manera pormenorizada los países de procedencia y el tanto por ciento que la miel de cada uno de los países supone en la composición final, por lo que la obligación se aplicaría únicamente a los operadores españoles. </a:t>
            </a:r>
          </a:p>
          <a:p>
            <a:r>
              <a:rPr lang="es-ES" sz="2400" b="1" dirty="0">
                <a:latin typeface="Arial" panose="020B0604020202020204" pitchFamily="34" charset="0"/>
                <a:cs typeface="Arial" panose="020B0604020202020204" pitchFamily="34" charset="0"/>
              </a:rPr>
              <a:t>Eslovaquia</a:t>
            </a:r>
            <a:r>
              <a:rPr lang="es-ES" sz="2400" dirty="0">
                <a:latin typeface="Arial" panose="020B0604020202020204" pitchFamily="34" charset="0"/>
                <a:cs typeface="Arial" panose="020B0604020202020204" pitchFamily="34" charset="0"/>
              </a:rPr>
              <a:t> solicitó confirmación por parte de España de que se incluiría una cláusula de reconocimiento mutuo a los productos producidos en el territorio de otro Estado miembro.</a:t>
            </a:r>
          </a:p>
        </p:txBody>
      </p:sp>
    </p:spTree>
    <p:extLst>
      <p:ext uri="{BB962C8B-B14F-4D97-AF65-F5344CB8AC3E}">
        <p14:creationId xmlns:p14="http://schemas.microsoft.com/office/powerpoint/2010/main" val="3710710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A0CC3D3-2CE6-45E4-AAB9-7F35A826736B}"/>
              </a:ext>
            </a:extLst>
          </p:cNvPr>
          <p:cNvSpPr/>
          <p:nvPr/>
        </p:nvSpPr>
        <p:spPr>
          <a:xfrm>
            <a:off x="1634246" y="780603"/>
            <a:ext cx="9854119" cy="6001643"/>
          </a:xfrm>
          <a:prstGeom prst="rect">
            <a:avLst/>
          </a:prstGeom>
        </p:spPr>
        <p:txBody>
          <a:bodyPr wrap="square">
            <a:spAutoFit/>
          </a:bodyPr>
          <a:lstStyle/>
          <a:p>
            <a:pPr algn="just"/>
            <a:r>
              <a:rPr lang="es-ES" sz="2400" dirty="0">
                <a:solidFill>
                  <a:schemeClr val="tx2"/>
                </a:solidFill>
                <a:latin typeface="Arial" panose="020B0604020202020204" pitchFamily="34" charset="0"/>
                <a:cs typeface="Arial" panose="020B0604020202020204" pitchFamily="34" charset="0"/>
              </a:rPr>
              <a:t>Real Decreto 523/2020 por el que se modifica el Real Decreto 1049/2003 (BOE 22 de junio de 2020)</a:t>
            </a:r>
          </a:p>
          <a:p>
            <a:pPr algn="just"/>
            <a:r>
              <a:rPr lang="es-ES" sz="2400" dirty="0">
                <a:solidFill>
                  <a:schemeClr val="tx2"/>
                </a:solidFill>
                <a:latin typeface="Arial" panose="020B0604020202020204" pitchFamily="34" charset="0"/>
                <a:cs typeface="Arial" panose="020B0604020202020204" pitchFamily="34" charset="0"/>
              </a:rPr>
              <a:t>Preambulo:4º párrafo.-</a:t>
            </a:r>
          </a:p>
          <a:p>
            <a:pPr algn="just"/>
            <a:r>
              <a:rPr lang="es-ES" sz="2400" b="1" dirty="0">
                <a:solidFill>
                  <a:schemeClr val="tx2"/>
                </a:solidFill>
                <a:latin typeface="Arial" panose="020B0604020202020204" pitchFamily="34" charset="0"/>
                <a:cs typeface="Arial" panose="020B0604020202020204" pitchFamily="34" charset="0"/>
              </a:rPr>
              <a:t>Teniendo en cuenta la demanda social</a:t>
            </a:r>
            <a:r>
              <a:rPr lang="es-ES" sz="2400" dirty="0">
                <a:solidFill>
                  <a:schemeClr val="tx2"/>
                </a:solidFill>
                <a:latin typeface="Arial" panose="020B0604020202020204" pitchFamily="34" charset="0"/>
                <a:cs typeface="Arial" panose="020B0604020202020204" pitchFamily="34" charset="0"/>
              </a:rPr>
              <a:t>, manifestada a través de peticiones realizadas por diversas organizaciones representativas del sector, Cortes Generales y parlamentos regionales y el estrecho vínculo existente entre la calidad de la miel y su origen, </a:t>
            </a:r>
            <a:r>
              <a:rPr lang="es-ES" sz="2400" b="1" dirty="0">
                <a:solidFill>
                  <a:schemeClr val="tx2"/>
                </a:solidFill>
                <a:latin typeface="Arial" panose="020B0604020202020204" pitchFamily="34" charset="0"/>
                <a:cs typeface="Arial" panose="020B0604020202020204" pitchFamily="34" charset="0"/>
              </a:rPr>
              <a:t>se considera indispensable garantizar una información más completa sobre el origen de la miel</a:t>
            </a:r>
            <a:r>
              <a:rPr lang="es-ES" sz="2400" dirty="0">
                <a:solidFill>
                  <a:schemeClr val="tx2"/>
                </a:solidFill>
                <a:latin typeface="Arial" panose="020B0604020202020204" pitchFamily="34" charset="0"/>
                <a:cs typeface="Arial" panose="020B0604020202020204" pitchFamily="34" charset="0"/>
              </a:rPr>
              <a:t>, a fin de no inducir a error a los consumidores en relación con la calidad del producto. </a:t>
            </a:r>
            <a:r>
              <a:rPr lang="es-ES" sz="2400" b="1" dirty="0">
                <a:solidFill>
                  <a:schemeClr val="tx2"/>
                </a:solidFill>
                <a:latin typeface="Arial" panose="020B0604020202020204" pitchFamily="34" charset="0"/>
                <a:cs typeface="Arial" panose="020B0604020202020204" pitchFamily="34" charset="0"/>
              </a:rPr>
              <a:t>En este mismo sentido el Parlamento Europeo, en su resolución de 1 de marzo de 2018 sobre las perspectivas y desafíos para el sector apícola de la Unión, apoya que los Estados miembros establezcan una obligación de indicar el lugar de origen de la miel</a:t>
            </a:r>
            <a:r>
              <a:rPr lang="es-ES" sz="2400" dirty="0">
                <a:solidFill>
                  <a:schemeClr val="tx2"/>
                </a:solidFill>
                <a:latin typeface="Arial" panose="020B0604020202020204" pitchFamily="34" charset="0"/>
                <a:cs typeface="Arial" panose="020B0604020202020204" pitchFamily="34" charset="0"/>
              </a:rPr>
              <a:t>, para las mieles y otros productos de la apicultura, similar a la que existe para los productos cárnicos y lácteos.</a:t>
            </a:r>
          </a:p>
        </p:txBody>
      </p:sp>
    </p:spTree>
    <p:extLst>
      <p:ext uri="{BB962C8B-B14F-4D97-AF65-F5344CB8AC3E}">
        <p14:creationId xmlns:p14="http://schemas.microsoft.com/office/powerpoint/2010/main" val="271767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4FE758-1C71-4FD5-929E-0D2ABA36FD7C}"/>
              </a:ext>
            </a:extLst>
          </p:cNvPr>
          <p:cNvPicPr>
            <a:picLocks noChangeAspect="1"/>
          </p:cNvPicPr>
          <p:nvPr/>
        </p:nvPicPr>
        <p:blipFill>
          <a:blip r:embed="rId2"/>
          <a:stretch>
            <a:fillRect/>
          </a:stretch>
        </p:blipFill>
        <p:spPr>
          <a:xfrm>
            <a:off x="3915090" y="266700"/>
            <a:ext cx="5397997" cy="7296150"/>
          </a:xfrm>
          <a:prstGeom prst="rect">
            <a:avLst/>
          </a:prstGeom>
        </p:spPr>
      </p:pic>
    </p:spTree>
    <p:extLst>
      <p:ext uri="{BB962C8B-B14F-4D97-AF65-F5344CB8AC3E}">
        <p14:creationId xmlns:p14="http://schemas.microsoft.com/office/powerpoint/2010/main" val="392690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E208FA-63B9-471B-B88E-B160912A17B5}"/>
              </a:ext>
            </a:extLst>
          </p:cNvPr>
          <p:cNvSpPr/>
          <p:nvPr/>
        </p:nvSpPr>
        <p:spPr>
          <a:xfrm>
            <a:off x="1556426" y="1606559"/>
            <a:ext cx="10116766" cy="4893647"/>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3. Descripción, definición y denominación de los productos</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3.1 </a:t>
            </a:r>
            <a:r>
              <a:rPr lang="es-ES" sz="2400" b="1" dirty="0">
                <a:solidFill>
                  <a:srgbClr val="000000"/>
                </a:solidFill>
                <a:latin typeface="Arial" panose="020B0604020202020204" pitchFamily="34" charset="0"/>
                <a:cs typeface="Arial" panose="020B0604020202020204" pitchFamily="34" charset="0"/>
              </a:rPr>
              <a:t>La miel </a:t>
            </a:r>
            <a:r>
              <a:rPr lang="es-ES" sz="2400" dirty="0">
                <a:solidFill>
                  <a:srgbClr val="000000"/>
                </a:solidFill>
                <a:latin typeface="Arial" panose="020B0604020202020204" pitchFamily="34" charset="0"/>
                <a:cs typeface="Arial" panose="020B0604020202020204" pitchFamily="34" charset="0"/>
              </a:rPr>
              <a:t>es la sustancia natural dulce producida por la abeja Apis </a:t>
            </a:r>
            <a:r>
              <a:rPr lang="es-ES" sz="2400" dirty="0" err="1">
                <a:solidFill>
                  <a:srgbClr val="000000"/>
                </a:solidFill>
                <a:latin typeface="Arial" panose="020B0604020202020204" pitchFamily="34" charset="0"/>
                <a:cs typeface="Arial" panose="020B0604020202020204" pitchFamily="34" charset="0"/>
              </a:rPr>
              <a:t>mellifera</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a partir del néctar de plantas o de secreciones de partes vivas de plantas o de excreciones de insectos chupadores</a:t>
            </a:r>
            <a:r>
              <a:rPr lang="es-ES" sz="2400" dirty="0">
                <a:solidFill>
                  <a:srgbClr val="000000"/>
                </a:solidFill>
                <a:latin typeface="Arial" panose="020B0604020202020204" pitchFamily="34" charset="0"/>
                <a:cs typeface="Arial" panose="020B0604020202020204" pitchFamily="34" charset="0"/>
              </a:rPr>
              <a:t> presentes en las partes vivas de plantas, que las abejas recolectan, transforman combinándolas con sustancias específicas propias, depositan, deshidratan, almacenan y dejan en colmenas para que madure.</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3.2 Las </a:t>
            </a:r>
            <a:r>
              <a:rPr lang="es-ES" sz="2400" u="sng" dirty="0">
                <a:solidFill>
                  <a:srgbClr val="000000"/>
                </a:solidFill>
                <a:latin typeface="Arial" panose="020B0604020202020204" pitchFamily="34" charset="0"/>
                <a:cs typeface="Arial" panose="020B0604020202020204" pitchFamily="34" charset="0"/>
              </a:rPr>
              <a:t>principales variedades de miel </a:t>
            </a:r>
            <a:r>
              <a:rPr lang="es-ES" sz="2400" dirty="0">
                <a:solidFill>
                  <a:srgbClr val="000000"/>
                </a:solidFill>
                <a:latin typeface="Arial" panose="020B0604020202020204" pitchFamily="34" charset="0"/>
                <a:cs typeface="Arial" panose="020B0604020202020204" pitchFamily="34" charset="0"/>
              </a:rPr>
              <a:t>son las siguientes:</a:t>
            </a:r>
          </a:p>
          <a:p>
            <a:r>
              <a:rPr lang="es-ES" sz="2400" dirty="0">
                <a:solidFill>
                  <a:srgbClr val="000000"/>
                </a:solidFill>
                <a:latin typeface="Arial" panose="020B0604020202020204" pitchFamily="34" charset="0"/>
                <a:cs typeface="Arial" panose="020B0604020202020204" pitchFamily="34" charset="0"/>
              </a:rPr>
              <a:t>3.2.1 </a:t>
            </a:r>
            <a:r>
              <a:rPr lang="es-ES" sz="2400" u="sng" dirty="0">
                <a:solidFill>
                  <a:srgbClr val="000000"/>
                </a:solidFill>
                <a:latin typeface="Arial" panose="020B0604020202020204" pitchFamily="34" charset="0"/>
                <a:cs typeface="Arial" panose="020B0604020202020204" pitchFamily="34" charset="0"/>
              </a:rPr>
              <a:t>Según su origen</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a) </a:t>
            </a:r>
            <a:r>
              <a:rPr lang="es-ES" sz="2400" b="1" dirty="0">
                <a:solidFill>
                  <a:srgbClr val="000000"/>
                </a:solidFill>
                <a:latin typeface="Arial" panose="020B0604020202020204" pitchFamily="34" charset="0"/>
                <a:cs typeface="Arial" panose="020B0604020202020204" pitchFamily="34" charset="0"/>
              </a:rPr>
              <a:t>Miel de flores o miel de néctar</a:t>
            </a:r>
            <a:r>
              <a:rPr lang="es-ES" sz="2400" dirty="0">
                <a:solidFill>
                  <a:srgbClr val="000000"/>
                </a:solidFill>
                <a:latin typeface="Arial" panose="020B0604020202020204" pitchFamily="34" charset="0"/>
                <a:cs typeface="Arial" panose="020B0604020202020204" pitchFamily="34" charset="0"/>
              </a:rPr>
              <a:t>: es la miel que </a:t>
            </a:r>
            <a:r>
              <a:rPr lang="es-ES" sz="2400" b="1" dirty="0">
                <a:solidFill>
                  <a:srgbClr val="000000"/>
                </a:solidFill>
                <a:latin typeface="Arial" panose="020B0604020202020204" pitchFamily="34" charset="0"/>
                <a:cs typeface="Arial" panose="020B0604020202020204" pitchFamily="34" charset="0"/>
              </a:rPr>
              <a:t>procede del néctar </a:t>
            </a:r>
            <a:r>
              <a:rPr lang="es-ES" sz="2400" dirty="0">
                <a:solidFill>
                  <a:srgbClr val="000000"/>
                </a:solidFill>
                <a:latin typeface="Arial" panose="020B0604020202020204" pitchFamily="34" charset="0"/>
                <a:cs typeface="Arial" panose="020B0604020202020204" pitchFamily="34" charset="0"/>
              </a:rPr>
              <a:t>de las plantas.</a:t>
            </a:r>
          </a:p>
        </p:txBody>
      </p:sp>
      <p:sp>
        <p:nvSpPr>
          <p:cNvPr id="3" name="Rectángulo 2">
            <a:extLst>
              <a:ext uri="{FF2B5EF4-FFF2-40B4-BE49-F238E27FC236}">
                <a16:creationId xmlns:a16="http://schemas.microsoft.com/office/drawing/2014/main" id="{A0381E1F-0E19-4C28-890F-EE4098C5D53F}"/>
              </a:ext>
            </a:extLst>
          </p:cNvPr>
          <p:cNvSpPr/>
          <p:nvPr/>
        </p:nvSpPr>
        <p:spPr>
          <a:xfrm>
            <a:off x="3034855" y="397659"/>
            <a:ext cx="7663069" cy="830997"/>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Real Decreto 1049/2003</a:t>
            </a:r>
            <a:r>
              <a:rPr lang="es-ES" sz="2400" dirty="0">
                <a:solidFill>
                  <a:srgbClr val="000000"/>
                </a:solidFill>
                <a:latin typeface="Arial" panose="020B0604020202020204" pitchFamily="34" charset="0"/>
                <a:cs typeface="Arial" panose="020B0604020202020204" pitchFamily="34" charset="0"/>
              </a:rPr>
              <a:t>, de 1 de agosto, por el que se aprueba la </a:t>
            </a:r>
            <a:r>
              <a:rPr lang="es-ES" sz="2400" b="1" dirty="0">
                <a:solidFill>
                  <a:srgbClr val="000000"/>
                </a:solidFill>
                <a:latin typeface="Arial" panose="020B0604020202020204" pitchFamily="34" charset="0"/>
                <a:cs typeface="Arial" panose="020B0604020202020204" pitchFamily="34" charset="0"/>
              </a:rPr>
              <a:t>Norma de calidad relativa a la miel.</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26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114F02-5AD9-4F3D-B362-D0CD41BC8610}"/>
              </a:ext>
            </a:extLst>
          </p:cNvPr>
          <p:cNvSpPr/>
          <p:nvPr/>
        </p:nvSpPr>
        <p:spPr>
          <a:xfrm>
            <a:off x="1322960" y="483512"/>
            <a:ext cx="10593421" cy="6740307"/>
          </a:xfrm>
          <a:prstGeom prst="rect">
            <a:avLst/>
          </a:prstGeom>
        </p:spPr>
        <p:txBody>
          <a:bodyPr wrap="square">
            <a:spAutoFit/>
          </a:bodyPr>
          <a:lstStyle/>
          <a:p>
            <a:pPr algn="ctr" fontAlgn="base"/>
            <a:r>
              <a:rPr lang="es-ES" sz="2400" b="1" dirty="0">
                <a:solidFill>
                  <a:schemeClr val="accent6">
                    <a:lumMod val="75000"/>
                  </a:schemeClr>
                </a:solidFill>
                <a:latin typeface="Open Sans"/>
              </a:rPr>
              <a:t>Hay dos</a:t>
            </a:r>
            <a:r>
              <a:rPr lang="es-ES" sz="2400" dirty="0">
                <a:solidFill>
                  <a:schemeClr val="accent6">
                    <a:lumMod val="75000"/>
                  </a:schemeClr>
                </a:solidFill>
                <a:latin typeface="Open Sans"/>
              </a:rPr>
              <a:t> </a:t>
            </a:r>
            <a:r>
              <a:rPr lang="es-ES" sz="2400" b="1" dirty="0">
                <a:solidFill>
                  <a:schemeClr val="accent6">
                    <a:lumMod val="75000"/>
                  </a:schemeClr>
                </a:solidFill>
                <a:latin typeface="Open Sans"/>
              </a:rPr>
              <a:t>tipos principales de </a:t>
            </a:r>
            <a:r>
              <a:rPr lang="es-ES" sz="2400" b="1" dirty="0" err="1">
                <a:solidFill>
                  <a:schemeClr val="accent6">
                    <a:lumMod val="75000"/>
                  </a:schemeClr>
                </a:solidFill>
                <a:latin typeface="Open Sans"/>
              </a:rPr>
              <a:t>mielada</a:t>
            </a:r>
            <a:r>
              <a:rPr lang="es-ES" sz="2400" b="1" dirty="0">
                <a:solidFill>
                  <a:schemeClr val="accent6">
                    <a:lumMod val="75000"/>
                  </a:schemeClr>
                </a:solidFill>
                <a:latin typeface="Open Sans"/>
              </a:rPr>
              <a:t> </a:t>
            </a:r>
            <a:r>
              <a:rPr lang="es-ES" sz="2400" dirty="0">
                <a:solidFill>
                  <a:schemeClr val="accent6">
                    <a:lumMod val="75000"/>
                  </a:schemeClr>
                </a:solidFill>
                <a:latin typeface="Open Sans"/>
              </a:rPr>
              <a:t>:</a:t>
            </a:r>
          </a:p>
          <a:p>
            <a:pPr fontAlgn="base"/>
            <a:endParaRPr lang="es-ES" sz="2400" dirty="0">
              <a:solidFill>
                <a:schemeClr val="accent6">
                  <a:lumMod val="75000"/>
                </a:schemeClr>
              </a:solidFill>
              <a:latin typeface="Open Sans"/>
            </a:endParaRPr>
          </a:p>
          <a:p>
            <a:pPr fontAlgn="base">
              <a:buFont typeface="Arial" panose="020B0604020202020204" pitchFamily="34" charset="0"/>
              <a:buChar char="•"/>
            </a:pPr>
            <a:r>
              <a:rPr lang="es-ES" sz="2400" b="1" u="sng" dirty="0" err="1">
                <a:solidFill>
                  <a:schemeClr val="accent6">
                    <a:lumMod val="75000"/>
                  </a:schemeClr>
                </a:solidFill>
                <a:latin typeface="Open Sans"/>
              </a:rPr>
              <a:t>Mielada</a:t>
            </a:r>
            <a:r>
              <a:rPr lang="es-ES" sz="2400" b="1" u="sng" dirty="0">
                <a:solidFill>
                  <a:schemeClr val="accent6">
                    <a:lumMod val="75000"/>
                  </a:schemeClr>
                </a:solidFill>
                <a:latin typeface="Open Sans"/>
              </a:rPr>
              <a:t> de origen vegetal</a:t>
            </a:r>
            <a:r>
              <a:rPr lang="es-ES" sz="2400" b="1" dirty="0">
                <a:solidFill>
                  <a:schemeClr val="accent6">
                    <a:lumMod val="75000"/>
                  </a:schemeClr>
                </a:solidFill>
                <a:latin typeface="Open Sans"/>
              </a:rPr>
              <a:t>.</a:t>
            </a:r>
            <a:r>
              <a:rPr lang="es-ES" sz="2400" dirty="0">
                <a:solidFill>
                  <a:schemeClr val="accent6">
                    <a:lumMod val="75000"/>
                  </a:schemeClr>
                </a:solidFill>
                <a:latin typeface="Open Sans"/>
              </a:rPr>
              <a:t> Los mielatos de origen vegetal son consecuencia de una gran cantidad de humedad en el terreno y de altas temperaturas. </a:t>
            </a:r>
            <a:r>
              <a:rPr lang="es-ES" sz="2400" b="1" dirty="0">
                <a:solidFill>
                  <a:schemeClr val="accent6">
                    <a:lumMod val="75000"/>
                  </a:schemeClr>
                </a:solidFill>
                <a:latin typeface="Open Sans"/>
              </a:rPr>
              <a:t>Las plantas generan tanta savia que rezuma por diferentes partes, especialmente por los peciolos</a:t>
            </a:r>
            <a:r>
              <a:rPr lang="es-ES" sz="2400" dirty="0">
                <a:solidFill>
                  <a:schemeClr val="accent6">
                    <a:lumMod val="75000"/>
                  </a:schemeClr>
                </a:solidFill>
                <a:latin typeface="Open Sans"/>
              </a:rPr>
              <a:t>. Árboles como el roble, la encina, el alcornoque, el pino, el tilo, el olmo o el sauce son habitualmente productores de </a:t>
            </a:r>
            <a:r>
              <a:rPr lang="es-ES" sz="2400" dirty="0" err="1">
                <a:solidFill>
                  <a:schemeClr val="accent6">
                    <a:lumMod val="75000"/>
                  </a:schemeClr>
                </a:solidFill>
                <a:latin typeface="Open Sans"/>
              </a:rPr>
              <a:t>mieladas</a:t>
            </a:r>
            <a:r>
              <a:rPr lang="es-ES" sz="2400" dirty="0">
                <a:solidFill>
                  <a:schemeClr val="accent6">
                    <a:lumMod val="75000"/>
                  </a:schemeClr>
                </a:solidFill>
                <a:latin typeface="Open Sans"/>
              </a:rPr>
              <a:t>. De hecho, es muy frecuente ver en verano cómo las bellotas de robles o encinas segregan grandes cantidades de </a:t>
            </a:r>
            <a:r>
              <a:rPr lang="es-ES" sz="2400" dirty="0" err="1">
                <a:solidFill>
                  <a:schemeClr val="accent6">
                    <a:lumMod val="75000"/>
                  </a:schemeClr>
                </a:solidFill>
                <a:latin typeface="Open Sans"/>
              </a:rPr>
              <a:t>mielada</a:t>
            </a:r>
            <a:r>
              <a:rPr lang="es-ES" sz="2400" dirty="0">
                <a:solidFill>
                  <a:schemeClr val="accent6">
                    <a:lumMod val="75000"/>
                  </a:schemeClr>
                </a:solidFill>
                <a:latin typeface="Open Sans"/>
              </a:rPr>
              <a:t> en forma de espuma que las abejas recogen ávidamente.</a:t>
            </a:r>
          </a:p>
          <a:p>
            <a:pPr fontAlgn="base"/>
            <a:endParaRPr lang="es-ES" sz="2400" dirty="0">
              <a:solidFill>
                <a:schemeClr val="accent6">
                  <a:lumMod val="75000"/>
                </a:schemeClr>
              </a:solidFill>
              <a:latin typeface="Open Sans"/>
            </a:endParaRPr>
          </a:p>
          <a:p>
            <a:pPr fontAlgn="base">
              <a:buFont typeface="Arial" panose="020B0604020202020204" pitchFamily="34" charset="0"/>
              <a:buChar char="•"/>
            </a:pPr>
            <a:r>
              <a:rPr lang="es-ES" sz="2400" b="1" u="sng" dirty="0" err="1">
                <a:solidFill>
                  <a:schemeClr val="accent6">
                    <a:lumMod val="75000"/>
                  </a:schemeClr>
                </a:solidFill>
                <a:latin typeface="Open Sans"/>
              </a:rPr>
              <a:t>Mielada</a:t>
            </a:r>
            <a:r>
              <a:rPr lang="es-ES" sz="2400" b="1" u="sng" dirty="0">
                <a:solidFill>
                  <a:schemeClr val="accent6">
                    <a:lumMod val="75000"/>
                  </a:schemeClr>
                </a:solidFill>
                <a:latin typeface="Open Sans"/>
              </a:rPr>
              <a:t> de origen animal</a:t>
            </a:r>
            <a:r>
              <a:rPr lang="es-ES" sz="2400" b="1" dirty="0">
                <a:solidFill>
                  <a:schemeClr val="accent6">
                    <a:lumMod val="75000"/>
                  </a:schemeClr>
                </a:solidFill>
                <a:latin typeface="Open Sans"/>
              </a:rPr>
              <a:t>.</a:t>
            </a:r>
            <a:r>
              <a:rPr lang="es-ES" sz="2400" dirty="0">
                <a:solidFill>
                  <a:schemeClr val="accent6">
                    <a:lumMod val="75000"/>
                  </a:schemeClr>
                </a:solidFill>
                <a:latin typeface="Open Sans"/>
              </a:rPr>
              <a:t> Estos mielatos son </a:t>
            </a:r>
            <a:r>
              <a:rPr lang="es-ES" sz="2400" b="1" dirty="0">
                <a:solidFill>
                  <a:schemeClr val="accent6">
                    <a:lumMod val="75000"/>
                  </a:schemeClr>
                </a:solidFill>
                <a:latin typeface="Open Sans"/>
              </a:rPr>
              <a:t>producidos por pequeños insectos, como pulgones </a:t>
            </a:r>
            <a:r>
              <a:rPr lang="es-ES" sz="2400" dirty="0">
                <a:solidFill>
                  <a:schemeClr val="accent6">
                    <a:lumMod val="75000"/>
                  </a:schemeClr>
                </a:solidFill>
                <a:latin typeface="Open Sans"/>
              </a:rPr>
              <a:t>o </a:t>
            </a:r>
            <a:r>
              <a:rPr lang="es-ES" sz="2400" dirty="0" err="1">
                <a:solidFill>
                  <a:schemeClr val="accent6">
                    <a:lumMod val="75000"/>
                  </a:schemeClr>
                </a:solidFill>
                <a:latin typeface="Open Sans"/>
              </a:rPr>
              <a:t>psilas</a:t>
            </a:r>
            <a:r>
              <a:rPr lang="es-ES" sz="2400" dirty="0">
                <a:solidFill>
                  <a:schemeClr val="accent6">
                    <a:lumMod val="75000"/>
                  </a:schemeClr>
                </a:solidFill>
                <a:latin typeface="Open Sans"/>
              </a:rPr>
              <a:t>, que se alimentan de la savia de árboles y plantas. Consumen grandes cantidades de savia para aprovechar su contenido en proteínas y azúcares y, después, excretan una parte que se acumula sobre hojas y ramas. Esas excreciones, líquidas o espesas, contienen una buena parte de los carbohidratos de la savia, con lo que resultan muy atractivas para las abejas, que las recogen y transforman en miel.</a:t>
            </a:r>
            <a:endParaRPr lang="es-ES" sz="2400" b="0" i="0" dirty="0">
              <a:solidFill>
                <a:schemeClr val="accent6">
                  <a:lumMod val="75000"/>
                </a:schemeClr>
              </a:solidFill>
              <a:effectLst/>
              <a:latin typeface="Open Sans"/>
            </a:endParaRPr>
          </a:p>
        </p:txBody>
      </p:sp>
    </p:spTree>
    <p:extLst>
      <p:ext uri="{BB962C8B-B14F-4D97-AF65-F5344CB8AC3E}">
        <p14:creationId xmlns:p14="http://schemas.microsoft.com/office/powerpoint/2010/main" val="358146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20E5D60-7CDF-411D-B3FB-B0AC4043E1B4}"/>
              </a:ext>
            </a:extLst>
          </p:cNvPr>
          <p:cNvSpPr/>
          <p:nvPr/>
        </p:nvSpPr>
        <p:spPr>
          <a:xfrm>
            <a:off x="1731523" y="732562"/>
            <a:ext cx="9795754" cy="1569660"/>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b) </a:t>
            </a:r>
            <a:r>
              <a:rPr lang="es-ES" sz="2400" b="1" dirty="0">
                <a:solidFill>
                  <a:srgbClr val="000000"/>
                </a:solidFill>
                <a:latin typeface="Arial" panose="020B0604020202020204" pitchFamily="34" charset="0"/>
                <a:cs typeface="Arial" panose="020B0604020202020204" pitchFamily="34" charset="0"/>
              </a:rPr>
              <a:t>Miel de </a:t>
            </a:r>
            <a:r>
              <a:rPr lang="es-ES" sz="2400" b="1" dirty="0" err="1">
                <a:solidFill>
                  <a:srgbClr val="000000"/>
                </a:solidFill>
                <a:latin typeface="Arial" panose="020B0604020202020204" pitchFamily="34" charset="0"/>
                <a:cs typeface="Arial" panose="020B0604020202020204" pitchFamily="34" charset="0"/>
              </a:rPr>
              <a:t>mielada</a:t>
            </a:r>
            <a:r>
              <a:rPr lang="es-ES" sz="2400" dirty="0">
                <a:solidFill>
                  <a:srgbClr val="000000"/>
                </a:solidFill>
                <a:latin typeface="Arial" panose="020B0604020202020204" pitchFamily="34" charset="0"/>
                <a:cs typeface="Arial" panose="020B0604020202020204" pitchFamily="34" charset="0"/>
              </a:rPr>
              <a:t>: es la miel que procede en su mayor parte de </a:t>
            </a:r>
            <a:r>
              <a:rPr lang="es-ES" sz="2400" b="1" dirty="0">
                <a:solidFill>
                  <a:srgbClr val="000000"/>
                </a:solidFill>
                <a:latin typeface="Arial" panose="020B0604020202020204" pitchFamily="34" charset="0"/>
                <a:cs typeface="Arial" panose="020B0604020202020204" pitchFamily="34" charset="0"/>
              </a:rPr>
              <a:t>excreciones de insectos chupadores </a:t>
            </a:r>
            <a:r>
              <a:rPr lang="es-ES" sz="2400" dirty="0">
                <a:solidFill>
                  <a:srgbClr val="000000"/>
                </a:solidFill>
                <a:latin typeface="Arial" panose="020B0604020202020204" pitchFamily="34" charset="0"/>
                <a:cs typeface="Arial" panose="020B0604020202020204" pitchFamily="34" charset="0"/>
              </a:rPr>
              <a:t>de plantas (hemípteros) presentes en las partes vivas de las plantas </a:t>
            </a:r>
            <a:r>
              <a:rPr lang="es-ES" sz="2400" b="1" dirty="0">
                <a:solidFill>
                  <a:srgbClr val="000000"/>
                </a:solidFill>
                <a:latin typeface="Arial" panose="020B0604020202020204" pitchFamily="34" charset="0"/>
                <a:cs typeface="Arial" panose="020B0604020202020204" pitchFamily="34" charset="0"/>
              </a:rPr>
              <a:t>o de secreciones de las partes vivas de las plantas.</a:t>
            </a:r>
          </a:p>
        </p:txBody>
      </p:sp>
      <p:pic>
        <p:nvPicPr>
          <p:cNvPr id="4" name="Imagen 3">
            <a:extLst>
              <a:ext uri="{FF2B5EF4-FFF2-40B4-BE49-F238E27FC236}">
                <a16:creationId xmlns:a16="http://schemas.microsoft.com/office/drawing/2014/main" id="{01483BE6-942F-46F2-A631-68C4AD2C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246" y="2376490"/>
            <a:ext cx="3600450" cy="4800600"/>
          </a:xfrm>
          <a:prstGeom prst="rect">
            <a:avLst/>
          </a:prstGeom>
        </p:spPr>
      </p:pic>
      <p:pic>
        <p:nvPicPr>
          <p:cNvPr id="10" name="Imagen 9">
            <a:extLst>
              <a:ext uri="{FF2B5EF4-FFF2-40B4-BE49-F238E27FC236}">
                <a16:creationId xmlns:a16="http://schemas.microsoft.com/office/drawing/2014/main" id="{375085B2-83EB-41E3-B872-1940ED62E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57" y="2074932"/>
            <a:ext cx="6915150" cy="5186363"/>
          </a:xfrm>
          <a:prstGeom prst="rect">
            <a:avLst/>
          </a:prstGeom>
        </p:spPr>
      </p:pic>
    </p:spTree>
    <p:extLst>
      <p:ext uri="{BB962C8B-B14F-4D97-AF65-F5344CB8AC3E}">
        <p14:creationId xmlns:p14="http://schemas.microsoft.com/office/powerpoint/2010/main" val="22280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1101C99-322B-44DA-8ED1-38A0DE4A5FB9}"/>
              </a:ext>
            </a:extLst>
          </p:cNvPr>
          <p:cNvSpPr/>
          <p:nvPr/>
        </p:nvSpPr>
        <p:spPr>
          <a:xfrm>
            <a:off x="1332690" y="979143"/>
            <a:ext cx="10243225" cy="5262979"/>
          </a:xfrm>
          <a:prstGeom prst="rect">
            <a:avLst/>
          </a:prstGeom>
        </p:spPr>
        <p:txBody>
          <a:bodyPr wrap="square">
            <a:spAutoFit/>
          </a:bodyPr>
          <a:lstStyle/>
          <a:p>
            <a:r>
              <a:rPr lang="es-ES" sz="2400" u="sng" dirty="0">
                <a:solidFill>
                  <a:schemeClr val="accent6">
                    <a:lumMod val="75000"/>
                  </a:schemeClr>
                </a:solidFill>
                <a:latin typeface="Arial" panose="020B0604020202020204" pitchFamily="34" charset="0"/>
                <a:cs typeface="Arial" panose="020B0604020202020204" pitchFamily="34" charset="0"/>
              </a:rPr>
              <a:t>Las mieles de mielatos </a:t>
            </a:r>
            <a:r>
              <a:rPr lang="es-ES" sz="2400" dirty="0">
                <a:solidFill>
                  <a:schemeClr val="accent6">
                    <a:lumMod val="75000"/>
                  </a:schemeClr>
                </a:solidFill>
                <a:latin typeface="Arial" panose="020B0604020202020204" pitchFamily="34" charset="0"/>
                <a:cs typeface="Arial" panose="020B0604020202020204" pitchFamily="34" charset="0"/>
              </a:rPr>
              <a:t>t</a:t>
            </a:r>
            <a:r>
              <a:rPr lang="es-ES" sz="2400" b="1" dirty="0">
                <a:solidFill>
                  <a:schemeClr val="accent6">
                    <a:lumMod val="75000"/>
                  </a:schemeClr>
                </a:solidFill>
                <a:latin typeface="Arial" panose="020B0604020202020204" pitchFamily="34" charset="0"/>
                <a:cs typeface="Arial" panose="020B0604020202020204" pitchFamily="34" charset="0"/>
              </a:rPr>
              <a:t>ienen muy poca humedad, por la época de producción</a:t>
            </a:r>
            <a:r>
              <a:rPr lang="es-ES" sz="2400" dirty="0">
                <a:solidFill>
                  <a:schemeClr val="accent6">
                    <a:lumMod val="75000"/>
                  </a:schemeClr>
                </a:solidFill>
                <a:latin typeface="Arial" panose="020B0604020202020204" pitchFamily="34" charset="0"/>
                <a:cs typeface="Arial" panose="020B0604020202020204" pitchFamily="34" charset="0"/>
              </a:rPr>
              <a:t>. Son de </a:t>
            </a:r>
            <a:r>
              <a:rPr lang="es-ES" sz="2400" b="1" dirty="0">
                <a:solidFill>
                  <a:schemeClr val="accent6">
                    <a:lumMod val="75000"/>
                  </a:schemeClr>
                </a:solidFill>
                <a:latin typeface="Arial" panose="020B0604020202020204" pitchFamily="34" charset="0"/>
                <a:cs typeface="Arial" panose="020B0604020202020204" pitchFamily="34" charset="0"/>
              </a:rPr>
              <a:t>color ámbar muy oscuro, frecuentemente casi negras</a:t>
            </a:r>
            <a:r>
              <a:rPr lang="es-ES" sz="2400" dirty="0">
                <a:solidFill>
                  <a:schemeClr val="accent6">
                    <a:lumMod val="75000"/>
                  </a:schemeClr>
                </a:solidFill>
                <a:latin typeface="Arial" panose="020B0604020202020204" pitchFamily="34" charset="0"/>
                <a:cs typeface="Arial" panose="020B0604020202020204" pitchFamily="34" charset="0"/>
              </a:rPr>
              <a:t>; tienen poca o </a:t>
            </a:r>
            <a:r>
              <a:rPr lang="es-ES" sz="2400" b="1" dirty="0">
                <a:solidFill>
                  <a:schemeClr val="accent6">
                    <a:lumMod val="75000"/>
                  </a:schemeClr>
                </a:solidFill>
                <a:latin typeface="Arial" panose="020B0604020202020204" pitchFamily="34" charset="0"/>
                <a:cs typeface="Arial" panose="020B0604020202020204" pitchFamily="34" charset="0"/>
              </a:rPr>
              <a:t>nula tendencia a cristalizar</a:t>
            </a:r>
            <a:r>
              <a:rPr lang="es-ES" sz="2400" dirty="0">
                <a:solidFill>
                  <a:schemeClr val="accent6">
                    <a:lumMod val="75000"/>
                  </a:schemeClr>
                </a:solidFill>
                <a:latin typeface="Arial" panose="020B0604020202020204" pitchFamily="34" charset="0"/>
                <a:cs typeface="Arial" panose="020B0604020202020204" pitchFamily="34" charset="0"/>
              </a:rPr>
              <a:t>, por su alto contenido en fructosa; un aroma a cereal tostado, malteado, y un gusto dulce con un importante componente salado bastante persistente. Son </a:t>
            </a:r>
            <a:r>
              <a:rPr lang="es-ES" sz="2400" b="1" dirty="0">
                <a:solidFill>
                  <a:schemeClr val="accent6">
                    <a:lumMod val="75000"/>
                  </a:schemeClr>
                </a:solidFill>
                <a:latin typeface="Arial" panose="020B0604020202020204" pitchFamily="34" charset="0"/>
                <a:cs typeface="Arial" panose="020B0604020202020204" pitchFamily="34" charset="0"/>
              </a:rPr>
              <a:t>muy ricas en minerales.</a:t>
            </a:r>
          </a:p>
          <a:p>
            <a:endParaRPr lang="es-ES" sz="2400" dirty="0">
              <a:solidFill>
                <a:schemeClr val="accent6">
                  <a:lumMod val="75000"/>
                </a:schemeClr>
              </a:solidFill>
              <a:latin typeface="Arial" panose="020B0604020202020204" pitchFamily="34" charset="0"/>
              <a:cs typeface="Arial" panose="020B0604020202020204" pitchFamily="34" charset="0"/>
            </a:endParaRPr>
          </a:p>
          <a:p>
            <a:r>
              <a:rPr lang="es-ES" sz="2400" dirty="0">
                <a:solidFill>
                  <a:schemeClr val="accent6">
                    <a:lumMod val="75000"/>
                  </a:schemeClr>
                </a:solidFill>
                <a:latin typeface="Arial" panose="020B0604020202020204" pitchFamily="34" charset="0"/>
                <a:cs typeface="Arial" panose="020B0604020202020204" pitchFamily="34" charset="0"/>
              </a:rPr>
              <a:t>Al no tener polen de las plantas que las han producido, que florecieron en primavera, las mieles de mielatos se caracterizan por su alta presencia en minerales. Legalmente, se considera que una miel es de ese origen, no floral, </a:t>
            </a:r>
            <a:r>
              <a:rPr lang="es-ES" sz="2400" b="1" dirty="0">
                <a:solidFill>
                  <a:schemeClr val="accent6">
                    <a:lumMod val="75000"/>
                  </a:schemeClr>
                </a:solidFill>
                <a:latin typeface="Arial" panose="020B0604020202020204" pitchFamily="34" charset="0"/>
                <a:cs typeface="Arial" panose="020B0604020202020204" pitchFamily="34" charset="0"/>
              </a:rPr>
              <a:t>cuando su conductividad eléctrica es alta, superior a 0,8 </a:t>
            </a:r>
            <a:r>
              <a:rPr lang="es-ES" sz="2400" b="1" dirty="0" err="1">
                <a:solidFill>
                  <a:schemeClr val="accent6">
                    <a:lumMod val="75000"/>
                  </a:schemeClr>
                </a:solidFill>
                <a:latin typeface="Arial" panose="020B0604020202020204" pitchFamily="34" charset="0"/>
                <a:cs typeface="Arial" panose="020B0604020202020204" pitchFamily="34" charset="0"/>
              </a:rPr>
              <a:t>mS</a:t>
            </a:r>
            <a:r>
              <a:rPr lang="es-ES" sz="2400" b="1" dirty="0">
                <a:solidFill>
                  <a:schemeClr val="accent6">
                    <a:lumMod val="75000"/>
                  </a:schemeClr>
                </a:solidFill>
                <a:latin typeface="Arial" panose="020B0604020202020204" pitchFamily="34" charset="0"/>
                <a:cs typeface="Arial" panose="020B0604020202020204" pitchFamily="34" charset="0"/>
              </a:rPr>
              <a:t>/cm. Comercialmente, se pide algo más, 0,9 </a:t>
            </a:r>
            <a:r>
              <a:rPr lang="es-ES" sz="2400" b="1" dirty="0" err="1">
                <a:solidFill>
                  <a:schemeClr val="accent6">
                    <a:lumMod val="75000"/>
                  </a:schemeClr>
                </a:solidFill>
                <a:latin typeface="Arial" panose="020B0604020202020204" pitchFamily="34" charset="0"/>
                <a:cs typeface="Arial" panose="020B0604020202020204" pitchFamily="34" charset="0"/>
              </a:rPr>
              <a:t>mS</a:t>
            </a:r>
            <a:r>
              <a:rPr lang="es-ES" sz="2400" b="1" dirty="0">
                <a:solidFill>
                  <a:schemeClr val="accent6">
                    <a:lumMod val="75000"/>
                  </a:schemeClr>
                </a:solidFill>
                <a:latin typeface="Arial" panose="020B0604020202020204" pitchFamily="34" charset="0"/>
                <a:cs typeface="Arial" panose="020B0604020202020204" pitchFamily="34" charset="0"/>
              </a:rPr>
              <a:t>/cm</a:t>
            </a:r>
            <a:r>
              <a:rPr lang="es-ES" sz="2400" dirty="0">
                <a:solidFill>
                  <a:schemeClr val="accent6">
                    <a:lumMod val="75000"/>
                  </a:schemeClr>
                </a:solidFill>
                <a:latin typeface="Arial" panose="020B0604020202020204" pitchFamily="34" charset="0"/>
                <a:cs typeface="Arial" panose="020B0604020202020204" pitchFamily="34" charset="0"/>
              </a:rPr>
              <a:t>, para huir de la zona de incertidumbre de las mediciones. Las mieles de mielatos de nuestra península cumplen sobradamente ese límite.</a:t>
            </a:r>
            <a:endParaRPr lang="es-ES" sz="2400" b="0" i="0" dirty="0">
              <a:solidFill>
                <a:schemeClr val="accent6">
                  <a:lumMod val="75000"/>
                </a:schemeClr>
              </a:solidFill>
              <a:effectLst/>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B6E46A18-CAAD-4AC9-AA32-9210B91DE171}"/>
              </a:ext>
            </a:extLst>
          </p:cNvPr>
          <p:cNvPicPr>
            <a:picLocks noChangeAspect="1"/>
          </p:cNvPicPr>
          <p:nvPr/>
        </p:nvPicPr>
        <p:blipFill>
          <a:blip r:embed="rId2"/>
          <a:stretch>
            <a:fillRect/>
          </a:stretch>
        </p:blipFill>
        <p:spPr>
          <a:xfrm>
            <a:off x="412244" y="338506"/>
            <a:ext cx="1686160" cy="523948"/>
          </a:xfrm>
          <a:prstGeom prst="rect">
            <a:avLst/>
          </a:prstGeom>
        </p:spPr>
      </p:pic>
    </p:spTree>
    <p:extLst>
      <p:ext uri="{BB962C8B-B14F-4D97-AF65-F5344CB8AC3E}">
        <p14:creationId xmlns:p14="http://schemas.microsoft.com/office/powerpoint/2010/main" val="103722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75C938-276F-4FD8-86F9-2F72B250A708}"/>
              </a:ext>
            </a:extLst>
          </p:cNvPr>
          <p:cNvPicPr>
            <a:picLocks noChangeAspect="1"/>
          </p:cNvPicPr>
          <p:nvPr/>
        </p:nvPicPr>
        <p:blipFill>
          <a:blip r:embed="rId2"/>
          <a:stretch>
            <a:fillRect/>
          </a:stretch>
        </p:blipFill>
        <p:spPr>
          <a:xfrm>
            <a:off x="2697395" y="1018792"/>
            <a:ext cx="8049748" cy="5525271"/>
          </a:xfrm>
          <a:prstGeom prst="rect">
            <a:avLst/>
          </a:prstGeom>
        </p:spPr>
      </p:pic>
    </p:spTree>
    <p:extLst>
      <p:ext uri="{BB962C8B-B14F-4D97-AF65-F5344CB8AC3E}">
        <p14:creationId xmlns:p14="http://schemas.microsoft.com/office/powerpoint/2010/main" val="86987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7AFCB4-632B-49D7-BE76-28C617323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609" y="769144"/>
            <a:ext cx="8323325" cy="4729162"/>
          </a:xfrm>
          <a:prstGeom prst="rect">
            <a:avLst/>
          </a:prstGeom>
        </p:spPr>
      </p:pic>
      <p:sp>
        <p:nvSpPr>
          <p:cNvPr id="3" name="Rectángulo 2">
            <a:extLst>
              <a:ext uri="{FF2B5EF4-FFF2-40B4-BE49-F238E27FC236}">
                <a16:creationId xmlns:a16="http://schemas.microsoft.com/office/drawing/2014/main" id="{F71C3FC5-D99B-4F7D-B7BD-39F097D6D4D4}"/>
              </a:ext>
            </a:extLst>
          </p:cNvPr>
          <p:cNvSpPr/>
          <p:nvPr/>
        </p:nvSpPr>
        <p:spPr>
          <a:xfrm>
            <a:off x="2627282" y="5696638"/>
            <a:ext cx="7952612" cy="954107"/>
          </a:xfrm>
          <a:prstGeom prst="rect">
            <a:avLst/>
          </a:prstGeom>
        </p:spPr>
        <p:txBody>
          <a:bodyPr wrap="square">
            <a:spAutoFit/>
          </a:bodyPr>
          <a:lstStyle/>
          <a:p>
            <a:r>
              <a:rPr lang="es-ES" sz="2800" b="1" dirty="0">
                <a:solidFill>
                  <a:srgbClr val="FFC000"/>
                </a:solidFill>
                <a:latin typeface="Muli"/>
              </a:rPr>
              <a:t>Mielatos de roble, una de las fuentes de las que procede la miel de </a:t>
            </a:r>
            <a:r>
              <a:rPr lang="es-ES" sz="2800" b="1" dirty="0" err="1">
                <a:solidFill>
                  <a:srgbClr val="FFC000"/>
                </a:solidFill>
                <a:latin typeface="Muli"/>
              </a:rPr>
              <a:t>mielada</a:t>
            </a:r>
            <a:r>
              <a:rPr lang="es-ES" sz="2800" b="1" dirty="0">
                <a:solidFill>
                  <a:srgbClr val="F3D291"/>
                </a:solidFill>
                <a:latin typeface="Muli"/>
              </a:rPr>
              <a:t>.</a:t>
            </a:r>
            <a:endParaRPr lang="es-ES" sz="2800" b="1" dirty="0">
              <a:solidFill>
                <a:srgbClr val="F3D291"/>
              </a:solidFill>
            </a:endParaRPr>
          </a:p>
        </p:txBody>
      </p:sp>
      <p:pic>
        <p:nvPicPr>
          <p:cNvPr id="1026" name="Picture 2" descr="Campo Galego">
            <a:extLst>
              <a:ext uri="{FF2B5EF4-FFF2-40B4-BE49-F238E27FC236}">
                <a16:creationId xmlns:a16="http://schemas.microsoft.com/office/drawing/2014/main" id="{ABBAEF65-A951-480D-BCB7-E8ABCB00D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669" y="6244236"/>
            <a:ext cx="238125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44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40F7DA-733B-4B02-9C8F-651FB99D7E3D}"/>
              </a:ext>
            </a:extLst>
          </p:cNvPr>
          <p:cNvSpPr/>
          <p:nvPr/>
        </p:nvSpPr>
        <p:spPr>
          <a:xfrm>
            <a:off x="1488333" y="457203"/>
            <a:ext cx="10204314" cy="2154436"/>
          </a:xfrm>
          <a:prstGeom prst="rect">
            <a:avLst/>
          </a:prstGeom>
        </p:spPr>
        <p:txBody>
          <a:bodyPr wrap="square">
            <a:spAutoFit/>
          </a:bodyPr>
          <a:lstStyle/>
          <a:p>
            <a:endParaRPr lang="es-ES" sz="1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3.2.2 </a:t>
            </a:r>
            <a:r>
              <a:rPr lang="es-ES" sz="2400" u="sng" dirty="0">
                <a:solidFill>
                  <a:srgbClr val="000000"/>
                </a:solidFill>
                <a:latin typeface="Arial" panose="020B0604020202020204" pitchFamily="34" charset="0"/>
                <a:cs typeface="Arial" panose="020B0604020202020204" pitchFamily="34" charset="0"/>
              </a:rPr>
              <a:t>Según su elaboración o su presentación</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a) </a:t>
            </a:r>
            <a:r>
              <a:rPr lang="es-ES" sz="2400" b="1" dirty="0">
                <a:solidFill>
                  <a:srgbClr val="000000"/>
                </a:solidFill>
                <a:latin typeface="Arial" panose="020B0604020202020204" pitchFamily="34" charset="0"/>
                <a:cs typeface="Arial" panose="020B0604020202020204" pitchFamily="34" charset="0"/>
              </a:rPr>
              <a:t>Miel en panal</a:t>
            </a:r>
            <a:r>
              <a:rPr lang="es-ES" sz="2400" dirty="0">
                <a:solidFill>
                  <a:srgbClr val="000000"/>
                </a:solidFill>
                <a:latin typeface="Arial" panose="020B0604020202020204" pitchFamily="34" charset="0"/>
                <a:cs typeface="Arial" panose="020B0604020202020204" pitchFamily="34" charset="0"/>
              </a:rPr>
              <a:t>: es la miel depositada por las abejas en los alvéolos operculados de panales recientemente construidos por ellas, o en finas hojas de cera en forma de panal realizadas únicamente con cera de abeja, sin larvas y vendida en panales, enteros o no.</a:t>
            </a:r>
          </a:p>
        </p:txBody>
      </p:sp>
      <p:pic>
        <p:nvPicPr>
          <p:cNvPr id="6" name="Imagen 5">
            <a:extLst>
              <a:ext uri="{FF2B5EF4-FFF2-40B4-BE49-F238E27FC236}">
                <a16:creationId xmlns:a16="http://schemas.microsoft.com/office/drawing/2014/main" id="{7148B49B-11C3-4BE1-9B35-6A2B0B616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336" y="2727124"/>
            <a:ext cx="7907866" cy="4448175"/>
          </a:xfrm>
          <a:prstGeom prst="rect">
            <a:avLst/>
          </a:prstGeom>
        </p:spPr>
      </p:pic>
    </p:spTree>
    <p:extLst>
      <p:ext uri="{BB962C8B-B14F-4D97-AF65-F5344CB8AC3E}">
        <p14:creationId xmlns:p14="http://schemas.microsoft.com/office/powerpoint/2010/main" val="262762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rona Apicultores: MIELES, CARACTERÍSTICAS">
            <a:extLst>
              <a:ext uri="{FF2B5EF4-FFF2-40B4-BE49-F238E27FC236}">
                <a16:creationId xmlns:a16="http://schemas.microsoft.com/office/drawing/2014/main" id="{152581A1-D568-4A57-BE3E-49DC9ADE2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399" y="966787"/>
            <a:ext cx="5629275" cy="562927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596B0AF6-42CF-445B-96C3-8BC462A021E7}"/>
              </a:ext>
            </a:extLst>
          </p:cNvPr>
          <p:cNvSpPr/>
          <p:nvPr/>
        </p:nvSpPr>
        <p:spPr>
          <a:xfrm>
            <a:off x="1570898" y="1677936"/>
            <a:ext cx="3946266" cy="1938992"/>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b) </a:t>
            </a:r>
            <a:r>
              <a:rPr lang="es-ES" sz="2400" b="1" dirty="0">
                <a:solidFill>
                  <a:srgbClr val="000000"/>
                </a:solidFill>
                <a:latin typeface="Arial" panose="020B0604020202020204" pitchFamily="34" charset="0"/>
                <a:cs typeface="Arial" panose="020B0604020202020204" pitchFamily="34" charset="0"/>
              </a:rPr>
              <a:t>Miel con trozos de panal o panal cortado en miel</a:t>
            </a:r>
            <a:r>
              <a:rPr lang="es-ES" sz="2400" dirty="0">
                <a:solidFill>
                  <a:srgbClr val="000000"/>
                </a:solidFill>
                <a:latin typeface="Arial" panose="020B0604020202020204" pitchFamily="34" charset="0"/>
                <a:cs typeface="Arial" panose="020B0604020202020204" pitchFamily="34" charset="0"/>
              </a:rPr>
              <a:t>: es la miel que contiene uno o más trozos de miel en panal.</a:t>
            </a:r>
          </a:p>
        </p:txBody>
      </p:sp>
      <p:sp>
        <p:nvSpPr>
          <p:cNvPr id="5" name="Rectángulo 4">
            <a:extLst>
              <a:ext uri="{FF2B5EF4-FFF2-40B4-BE49-F238E27FC236}">
                <a16:creationId xmlns:a16="http://schemas.microsoft.com/office/drawing/2014/main" id="{146AB272-297F-47A5-A148-E18F69A63D2C}"/>
              </a:ext>
            </a:extLst>
          </p:cNvPr>
          <p:cNvSpPr/>
          <p:nvPr/>
        </p:nvSpPr>
        <p:spPr>
          <a:xfrm>
            <a:off x="1449888" y="4293168"/>
            <a:ext cx="4376980" cy="2677656"/>
          </a:xfrm>
          <a:prstGeom prst="rect">
            <a:avLst/>
          </a:prstGeom>
        </p:spPr>
        <p:txBody>
          <a:bodyPr wrap="square">
            <a:spAutoFit/>
          </a:bodyPr>
          <a:lstStyle/>
          <a:p>
            <a:r>
              <a:rPr lang="es-ES" sz="2400" dirty="0">
                <a:solidFill>
                  <a:srgbClr val="0070C0"/>
                </a:solidFill>
                <a:latin typeface="Arial" panose="020B0604020202020204" pitchFamily="34" charset="0"/>
                <a:cs typeface="Arial" panose="020B0604020202020204" pitchFamily="34" charset="0"/>
              </a:rPr>
              <a:t>a) </a:t>
            </a:r>
            <a:r>
              <a:rPr lang="es-ES" sz="2400" b="1" dirty="0">
                <a:solidFill>
                  <a:srgbClr val="0070C0"/>
                </a:solidFill>
                <a:latin typeface="Arial" panose="020B0604020202020204" pitchFamily="34" charset="0"/>
                <a:cs typeface="Arial" panose="020B0604020202020204" pitchFamily="34" charset="0"/>
              </a:rPr>
              <a:t>Miel en panal o en secciones</a:t>
            </a:r>
            <a:r>
              <a:rPr lang="es-ES" sz="2400" dirty="0">
                <a:solidFill>
                  <a:srgbClr val="0070C0"/>
                </a:solidFill>
                <a:latin typeface="Arial" panose="020B0604020202020204" pitchFamily="34" charset="0"/>
                <a:cs typeface="Arial" panose="020B0604020202020204" pitchFamily="34" charset="0"/>
              </a:rPr>
              <a:t>: Cuando se presenta en los panales naturales no </a:t>
            </a:r>
            <a:r>
              <a:rPr lang="es-ES" sz="2400" dirty="0" err="1">
                <a:solidFill>
                  <a:srgbClr val="0070C0"/>
                </a:solidFill>
                <a:latin typeface="Arial" panose="020B0604020202020204" pitchFamily="34" charset="0"/>
                <a:cs typeface="Arial" panose="020B0604020202020204" pitchFamily="34" charset="0"/>
              </a:rPr>
              <a:t>desoperculados</a:t>
            </a:r>
            <a:r>
              <a:rPr lang="es-ES" sz="2400" dirty="0">
                <a:solidFill>
                  <a:srgbClr val="0070C0"/>
                </a:solidFill>
                <a:latin typeface="Arial" panose="020B0604020202020204" pitchFamily="34" charset="0"/>
                <a:cs typeface="Arial" panose="020B0604020202020204" pitchFamily="34" charset="0"/>
              </a:rPr>
              <a:t>, y envueltos cada uno en hojas de papel o plástico transparentes.</a:t>
            </a:r>
          </a:p>
        </p:txBody>
      </p:sp>
    </p:spTree>
    <p:extLst>
      <p:ext uri="{BB962C8B-B14F-4D97-AF65-F5344CB8AC3E}">
        <p14:creationId xmlns:p14="http://schemas.microsoft.com/office/powerpoint/2010/main" val="382890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C6131C-6591-4DEF-B80D-6A7975B81574}"/>
              </a:ext>
            </a:extLst>
          </p:cNvPr>
          <p:cNvSpPr/>
          <p:nvPr/>
        </p:nvSpPr>
        <p:spPr>
          <a:xfrm>
            <a:off x="1511842" y="868103"/>
            <a:ext cx="6738731" cy="1200329"/>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c) </a:t>
            </a:r>
            <a:r>
              <a:rPr lang="es-ES" sz="2400" b="1" dirty="0">
                <a:solidFill>
                  <a:srgbClr val="000000"/>
                </a:solidFill>
                <a:latin typeface="Arial" panose="020B0604020202020204" pitchFamily="34" charset="0"/>
                <a:cs typeface="Arial" panose="020B0604020202020204" pitchFamily="34" charset="0"/>
              </a:rPr>
              <a:t>Miel escurrida</a:t>
            </a:r>
            <a:r>
              <a:rPr lang="es-ES" sz="2400" dirty="0">
                <a:solidFill>
                  <a:srgbClr val="000000"/>
                </a:solidFill>
                <a:latin typeface="Arial" panose="020B0604020202020204" pitchFamily="34" charset="0"/>
                <a:cs typeface="Arial" panose="020B0604020202020204" pitchFamily="34" charset="0"/>
              </a:rPr>
              <a:t>: es la miel que se obtiene mediante el escurrido de los panales des operculados, sin larvas.</a:t>
            </a:r>
          </a:p>
        </p:txBody>
      </p:sp>
      <p:pic>
        <p:nvPicPr>
          <p:cNvPr id="3" name="Picture 2" descr="Sabía que el 75% de la miel que... - Miel de abejas La Reina | Facebook">
            <a:extLst>
              <a:ext uri="{FF2B5EF4-FFF2-40B4-BE49-F238E27FC236}">
                <a16:creationId xmlns:a16="http://schemas.microsoft.com/office/drawing/2014/main" id="{09E0EE44-DDD1-4A2D-BC5B-1F51234DE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913" y="2624348"/>
            <a:ext cx="4910551" cy="412887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80DE64B-8DC0-42C1-9D4C-AA45B8E85EAC}"/>
              </a:ext>
            </a:extLst>
          </p:cNvPr>
          <p:cNvSpPr/>
          <p:nvPr/>
        </p:nvSpPr>
        <p:spPr>
          <a:xfrm>
            <a:off x="7811311" y="4555706"/>
            <a:ext cx="3988340" cy="1569660"/>
          </a:xfrm>
          <a:prstGeom prst="rect">
            <a:avLst/>
          </a:prstGeom>
        </p:spPr>
        <p:txBody>
          <a:bodyPr wrap="square">
            <a:spAutoFit/>
          </a:bodyPr>
          <a:lstStyle/>
          <a:p>
            <a:r>
              <a:rPr lang="es-ES" sz="2400" dirty="0">
                <a:solidFill>
                  <a:srgbClr val="0070C0"/>
                </a:solidFill>
                <a:latin typeface="Arial" panose="020B0604020202020204" pitchFamily="34" charset="0"/>
                <a:cs typeface="Arial" panose="020B0604020202020204" pitchFamily="34" charset="0"/>
              </a:rPr>
              <a:t>b) </a:t>
            </a:r>
            <a:r>
              <a:rPr lang="es-ES" sz="2400" b="1" dirty="0">
                <a:solidFill>
                  <a:srgbClr val="0070C0"/>
                </a:solidFill>
                <a:latin typeface="Arial" panose="020B0604020202020204" pitchFamily="34" charset="0"/>
                <a:cs typeface="Arial" panose="020B0604020202020204" pitchFamily="34" charset="0"/>
              </a:rPr>
              <a:t>Miel virgen o miel de gota</a:t>
            </a:r>
            <a:r>
              <a:rPr lang="es-ES" sz="2400" dirty="0">
                <a:solidFill>
                  <a:srgbClr val="0070C0"/>
                </a:solidFill>
                <a:latin typeface="Arial" panose="020B0604020202020204" pitchFamily="34" charset="0"/>
                <a:cs typeface="Arial" panose="020B0604020202020204" pitchFamily="34" charset="0"/>
              </a:rPr>
              <a:t>: El producto que fluye espontáneamente de los panales al romperlos.</a:t>
            </a:r>
          </a:p>
        </p:txBody>
      </p:sp>
      <p:pic>
        <p:nvPicPr>
          <p:cNvPr id="1026" name="Picture 2" descr="Fases en la Cosecha de la miel: La Desoperculación - MANEJO">
            <a:extLst>
              <a:ext uri="{FF2B5EF4-FFF2-40B4-BE49-F238E27FC236}">
                <a16:creationId xmlns:a16="http://schemas.microsoft.com/office/drawing/2014/main" id="{39AC6CB2-258D-45D4-8FCB-930B77F5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264" y="765625"/>
            <a:ext cx="3529046" cy="235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BFA7141-5B90-409D-A7D2-08B7C3B28C5E}"/>
              </a:ext>
            </a:extLst>
          </p:cNvPr>
          <p:cNvSpPr/>
          <p:nvPr/>
        </p:nvSpPr>
        <p:spPr>
          <a:xfrm>
            <a:off x="4333706" y="527839"/>
            <a:ext cx="6957391" cy="1200329"/>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d) </a:t>
            </a:r>
            <a:r>
              <a:rPr lang="es-ES" sz="2400" b="1" dirty="0">
                <a:solidFill>
                  <a:srgbClr val="000000"/>
                </a:solidFill>
                <a:latin typeface="Arial" panose="020B0604020202020204" pitchFamily="34" charset="0"/>
                <a:cs typeface="Arial" panose="020B0604020202020204" pitchFamily="34" charset="0"/>
              </a:rPr>
              <a:t>Miel centrifugada</a:t>
            </a:r>
            <a:r>
              <a:rPr lang="es-ES" sz="2400" dirty="0">
                <a:solidFill>
                  <a:srgbClr val="000000"/>
                </a:solidFill>
                <a:latin typeface="Arial" panose="020B0604020202020204" pitchFamily="34" charset="0"/>
                <a:cs typeface="Arial" panose="020B0604020202020204" pitchFamily="34" charset="0"/>
              </a:rPr>
              <a:t>: es la miel que se obtiene mediante la centrifugación de los panales des- operculados, sin larvas.</a:t>
            </a:r>
          </a:p>
        </p:txBody>
      </p:sp>
      <p:pic>
        <p:nvPicPr>
          <p:cNvPr id="7170" name="Picture 2" descr="Máquina Centrífuga Para Extracción De Miel De Los Panales Foto de stock y  más banco de imágenes de Abeja - iStock">
            <a:extLst>
              <a:ext uri="{FF2B5EF4-FFF2-40B4-BE49-F238E27FC236}">
                <a16:creationId xmlns:a16="http://schemas.microsoft.com/office/drawing/2014/main" id="{E7BA63B1-3974-4C14-A1D0-4564FC300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097" y="2240262"/>
            <a:ext cx="6858000" cy="456128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B5F9007-358D-4631-9BA4-FD10976CE9DB}"/>
              </a:ext>
            </a:extLst>
          </p:cNvPr>
          <p:cNvSpPr/>
          <p:nvPr/>
        </p:nvSpPr>
        <p:spPr>
          <a:xfrm>
            <a:off x="471844" y="2939259"/>
            <a:ext cx="3733800" cy="1569660"/>
          </a:xfrm>
          <a:prstGeom prst="rect">
            <a:avLst/>
          </a:prstGeom>
        </p:spPr>
        <p:txBody>
          <a:bodyPr wrap="square">
            <a:spAutoFit/>
          </a:bodyPr>
          <a:lstStyle/>
          <a:p>
            <a:r>
              <a:rPr lang="es-ES" sz="2400" dirty="0">
                <a:solidFill>
                  <a:srgbClr val="0070C0"/>
                </a:solidFill>
                <a:latin typeface="Arial" panose="020B0604020202020204" pitchFamily="34" charset="0"/>
                <a:cs typeface="Arial" panose="020B0604020202020204" pitchFamily="34" charset="0"/>
              </a:rPr>
              <a:t>d) </a:t>
            </a:r>
            <a:r>
              <a:rPr lang="es-ES" sz="2400" b="1" dirty="0">
                <a:solidFill>
                  <a:srgbClr val="0070C0"/>
                </a:solidFill>
                <a:latin typeface="Arial" panose="020B0604020202020204" pitchFamily="34" charset="0"/>
                <a:cs typeface="Arial" panose="020B0604020202020204" pitchFamily="34" charset="0"/>
              </a:rPr>
              <a:t>Miel cruda centrifugada</a:t>
            </a:r>
            <a:r>
              <a:rPr lang="es-ES" sz="2400" dirty="0">
                <a:solidFill>
                  <a:srgbClr val="0070C0"/>
                </a:solidFill>
                <a:latin typeface="Arial" panose="020B0604020202020204" pitchFamily="34" charset="0"/>
                <a:cs typeface="Arial" panose="020B0604020202020204" pitchFamily="34" charset="0"/>
              </a:rPr>
              <a:t>: El producto obtenido exclusivamente por centrifugación.</a:t>
            </a:r>
          </a:p>
        </p:txBody>
      </p:sp>
    </p:spTree>
    <p:extLst>
      <p:ext uri="{BB962C8B-B14F-4D97-AF65-F5344CB8AC3E}">
        <p14:creationId xmlns:p14="http://schemas.microsoft.com/office/powerpoint/2010/main" val="861467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B39D1A4-9263-448A-8F6B-DD85117E9DDD}"/>
              </a:ext>
            </a:extLst>
          </p:cNvPr>
          <p:cNvSpPr/>
          <p:nvPr/>
        </p:nvSpPr>
        <p:spPr>
          <a:xfrm>
            <a:off x="1419556" y="578760"/>
            <a:ext cx="8250185" cy="1200329"/>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e) </a:t>
            </a:r>
            <a:r>
              <a:rPr lang="es-ES" sz="2400" b="1" dirty="0">
                <a:solidFill>
                  <a:srgbClr val="000000"/>
                </a:solidFill>
                <a:latin typeface="Arial" panose="020B0604020202020204" pitchFamily="34" charset="0"/>
                <a:cs typeface="Arial" panose="020B0604020202020204" pitchFamily="34" charset="0"/>
              </a:rPr>
              <a:t>Miel prensada</a:t>
            </a:r>
            <a:r>
              <a:rPr lang="es-ES" sz="2400" dirty="0">
                <a:solidFill>
                  <a:srgbClr val="000000"/>
                </a:solidFill>
                <a:latin typeface="Arial" panose="020B0604020202020204" pitchFamily="34" charset="0"/>
                <a:cs typeface="Arial" panose="020B0604020202020204" pitchFamily="34" charset="0"/>
              </a:rPr>
              <a:t>: es la miel obtenida mediante la compresión de los panales, sin larvas, con o sin aplicación de calor moderado, de hasta un máximo de 45ºC</a:t>
            </a:r>
            <a:r>
              <a:rPr lang="es-ES" dirty="0">
                <a:solidFill>
                  <a:srgbClr val="000000"/>
                </a:solidFill>
                <a:latin typeface="Arial" panose="020B0604020202020204" pitchFamily="34" charset="0"/>
                <a:cs typeface="Arial" panose="020B0604020202020204" pitchFamily="34" charset="0"/>
              </a:rPr>
              <a:t>.</a:t>
            </a:r>
          </a:p>
        </p:txBody>
      </p:sp>
      <p:pic>
        <p:nvPicPr>
          <p:cNvPr id="3" name="Picture 2" descr="Miel prensada Lanzarote de Apicultura... - Saborea Lanzarote | Facebook">
            <a:extLst>
              <a:ext uri="{FF2B5EF4-FFF2-40B4-BE49-F238E27FC236}">
                <a16:creationId xmlns:a16="http://schemas.microsoft.com/office/drawing/2014/main" id="{4F521573-ED11-4B0E-9145-E386BF8CD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628" y="2347131"/>
            <a:ext cx="5894939" cy="4415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EAC71F8D-5313-4275-8DAA-E915BF3B0978}"/>
              </a:ext>
            </a:extLst>
          </p:cNvPr>
          <p:cNvSpPr/>
          <p:nvPr/>
        </p:nvSpPr>
        <p:spPr>
          <a:xfrm>
            <a:off x="8608979" y="2692235"/>
            <a:ext cx="3938501" cy="1569660"/>
          </a:xfrm>
          <a:prstGeom prst="rect">
            <a:avLst/>
          </a:prstGeom>
        </p:spPr>
        <p:txBody>
          <a:bodyPr wrap="square">
            <a:spAutoFit/>
          </a:bodyPr>
          <a:lstStyle/>
          <a:p>
            <a:r>
              <a:rPr lang="es-ES" sz="2400" dirty="0">
                <a:solidFill>
                  <a:srgbClr val="0070C0"/>
                </a:solidFill>
                <a:latin typeface="Arial" panose="020B0604020202020204" pitchFamily="34" charset="0"/>
                <a:cs typeface="Arial" panose="020B0604020202020204" pitchFamily="34" charset="0"/>
              </a:rPr>
              <a:t>e) </a:t>
            </a:r>
            <a:r>
              <a:rPr lang="es-ES" sz="2400" b="1" dirty="0">
                <a:solidFill>
                  <a:srgbClr val="0070C0"/>
                </a:solidFill>
                <a:latin typeface="Arial" panose="020B0604020202020204" pitchFamily="34" charset="0"/>
                <a:cs typeface="Arial" panose="020B0604020202020204" pitchFamily="34" charset="0"/>
              </a:rPr>
              <a:t>Miel cruda prensada</a:t>
            </a:r>
            <a:r>
              <a:rPr lang="es-ES" sz="2400" dirty="0">
                <a:solidFill>
                  <a:srgbClr val="0070C0"/>
                </a:solidFill>
                <a:latin typeface="Arial" panose="020B0604020202020204" pitchFamily="34" charset="0"/>
                <a:cs typeface="Arial" panose="020B0604020202020204" pitchFamily="34" charset="0"/>
              </a:rPr>
              <a:t>: El producto obtenido exclusivamente por presión en frío.</a:t>
            </a:r>
          </a:p>
        </p:txBody>
      </p:sp>
      <p:sp>
        <p:nvSpPr>
          <p:cNvPr id="5" name="Rectángulo 4">
            <a:extLst>
              <a:ext uri="{FF2B5EF4-FFF2-40B4-BE49-F238E27FC236}">
                <a16:creationId xmlns:a16="http://schemas.microsoft.com/office/drawing/2014/main" id="{D8505A92-57DD-4518-98DC-03D22E3FFCF4}"/>
              </a:ext>
            </a:extLst>
          </p:cNvPr>
          <p:cNvSpPr/>
          <p:nvPr/>
        </p:nvSpPr>
        <p:spPr>
          <a:xfrm>
            <a:off x="8798074" y="4848498"/>
            <a:ext cx="3205858" cy="1200329"/>
          </a:xfrm>
          <a:prstGeom prst="rect">
            <a:avLst/>
          </a:prstGeom>
        </p:spPr>
        <p:txBody>
          <a:bodyPr wrap="square">
            <a:spAutoFit/>
          </a:bodyPr>
          <a:lstStyle/>
          <a:p>
            <a:r>
              <a:rPr lang="es-ES" sz="2400" dirty="0">
                <a:solidFill>
                  <a:srgbClr val="0070C0"/>
                </a:solidFill>
                <a:latin typeface="Arial" panose="020B0604020202020204" pitchFamily="34" charset="0"/>
                <a:cs typeface="Arial" panose="020B0604020202020204" pitchFamily="34" charset="0"/>
              </a:rPr>
              <a:t>f) </a:t>
            </a:r>
            <a:r>
              <a:rPr lang="es-ES" sz="2400" b="1" dirty="0">
                <a:solidFill>
                  <a:srgbClr val="0070C0"/>
                </a:solidFill>
                <a:latin typeface="Arial" panose="020B0604020202020204" pitchFamily="34" charset="0"/>
                <a:cs typeface="Arial" panose="020B0604020202020204" pitchFamily="34" charset="0"/>
              </a:rPr>
              <a:t>Miel gomosa</a:t>
            </a:r>
            <a:r>
              <a:rPr lang="es-ES" sz="2400" dirty="0">
                <a:solidFill>
                  <a:srgbClr val="0070C0"/>
                </a:solidFill>
                <a:latin typeface="Arial" panose="020B0604020202020204" pitchFamily="34" charset="0"/>
                <a:cs typeface="Arial" panose="020B0604020202020204" pitchFamily="34" charset="0"/>
              </a:rPr>
              <a:t>: El producto obtenido por presión en caliente.</a:t>
            </a:r>
          </a:p>
        </p:txBody>
      </p:sp>
    </p:spTree>
    <p:extLst>
      <p:ext uri="{BB962C8B-B14F-4D97-AF65-F5344CB8AC3E}">
        <p14:creationId xmlns:p14="http://schemas.microsoft.com/office/powerpoint/2010/main" val="2117327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F480A43-CE30-4135-A88F-56132985EC2D}"/>
              </a:ext>
            </a:extLst>
          </p:cNvPr>
          <p:cNvSpPr/>
          <p:nvPr/>
        </p:nvSpPr>
        <p:spPr>
          <a:xfrm>
            <a:off x="1916348" y="617613"/>
            <a:ext cx="9066179" cy="1200329"/>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f) </a:t>
            </a:r>
            <a:r>
              <a:rPr lang="es-ES" sz="2400" b="1" dirty="0">
                <a:solidFill>
                  <a:srgbClr val="000000"/>
                </a:solidFill>
                <a:latin typeface="Arial" panose="020B0604020202020204" pitchFamily="34" charset="0"/>
                <a:cs typeface="Arial" panose="020B0604020202020204" pitchFamily="34" charset="0"/>
              </a:rPr>
              <a:t>Miel filtrada</a:t>
            </a:r>
            <a:r>
              <a:rPr lang="es-ES" sz="2400" dirty="0">
                <a:solidFill>
                  <a:srgbClr val="000000"/>
                </a:solidFill>
                <a:latin typeface="Arial" panose="020B0604020202020204" pitchFamily="34" charset="0"/>
                <a:cs typeface="Arial" panose="020B0604020202020204" pitchFamily="34" charset="0"/>
              </a:rPr>
              <a:t>: es la miel que se obtiene eliminando materia orgánica o inorgánica ajena a la miel de manera tal que se genere una importante eliminación de polen.</a:t>
            </a:r>
          </a:p>
        </p:txBody>
      </p:sp>
      <p:pic>
        <p:nvPicPr>
          <p:cNvPr id="5" name="Imagen 4">
            <a:extLst>
              <a:ext uri="{FF2B5EF4-FFF2-40B4-BE49-F238E27FC236}">
                <a16:creationId xmlns:a16="http://schemas.microsoft.com/office/drawing/2014/main" id="{7F3B7D5E-A4A3-4698-886E-EA3B8B92724C}"/>
              </a:ext>
            </a:extLst>
          </p:cNvPr>
          <p:cNvPicPr>
            <a:picLocks noChangeAspect="1"/>
          </p:cNvPicPr>
          <p:nvPr/>
        </p:nvPicPr>
        <p:blipFill>
          <a:blip r:embed="rId2"/>
          <a:stretch>
            <a:fillRect/>
          </a:stretch>
        </p:blipFill>
        <p:spPr>
          <a:xfrm>
            <a:off x="2426339" y="2135112"/>
            <a:ext cx="8046195" cy="4810125"/>
          </a:xfrm>
          <a:prstGeom prst="rect">
            <a:avLst/>
          </a:prstGeom>
        </p:spPr>
      </p:pic>
    </p:spTree>
    <p:extLst>
      <p:ext uri="{BB962C8B-B14F-4D97-AF65-F5344CB8AC3E}">
        <p14:creationId xmlns:p14="http://schemas.microsoft.com/office/powerpoint/2010/main" val="187458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E69F31-FEA6-4D09-B17D-D2C4774A7792}"/>
              </a:ext>
            </a:extLst>
          </p:cNvPr>
          <p:cNvPicPr>
            <a:picLocks noChangeAspect="1"/>
          </p:cNvPicPr>
          <p:nvPr/>
        </p:nvPicPr>
        <p:blipFill>
          <a:blip r:embed="rId2"/>
          <a:stretch>
            <a:fillRect/>
          </a:stretch>
        </p:blipFill>
        <p:spPr>
          <a:xfrm>
            <a:off x="1712069" y="2632530"/>
            <a:ext cx="9445556" cy="4349295"/>
          </a:xfrm>
          <a:prstGeom prst="rect">
            <a:avLst/>
          </a:prstGeom>
        </p:spPr>
      </p:pic>
      <p:pic>
        <p:nvPicPr>
          <p:cNvPr id="4" name="Imagen 3">
            <a:extLst>
              <a:ext uri="{FF2B5EF4-FFF2-40B4-BE49-F238E27FC236}">
                <a16:creationId xmlns:a16="http://schemas.microsoft.com/office/drawing/2014/main" id="{39B22F4F-23E4-4F14-90C4-DAFC537D74BB}"/>
              </a:ext>
            </a:extLst>
          </p:cNvPr>
          <p:cNvPicPr>
            <a:picLocks noChangeAspect="1"/>
          </p:cNvPicPr>
          <p:nvPr/>
        </p:nvPicPr>
        <p:blipFill>
          <a:blip r:embed="rId3"/>
          <a:stretch>
            <a:fillRect/>
          </a:stretch>
        </p:blipFill>
        <p:spPr>
          <a:xfrm>
            <a:off x="2241690" y="427071"/>
            <a:ext cx="2691000" cy="1290667"/>
          </a:xfrm>
          <a:prstGeom prst="rect">
            <a:avLst/>
          </a:prstGeom>
        </p:spPr>
      </p:pic>
      <p:sp>
        <p:nvSpPr>
          <p:cNvPr id="5" name="Rectángulo 4">
            <a:extLst>
              <a:ext uri="{FF2B5EF4-FFF2-40B4-BE49-F238E27FC236}">
                <a16:creationId xmlns:a16="http://schemas.microsoft.com/office/drawing/2014/main" id="{DC16C525-9F84-45F9-AA67-F10327F21420}"/>
              </a:ext>
            </a:extLst>
          </p:cNvPr>
          <p:cNvSpPr/>
          <p:nvPr/>
        </p:nvSpPr>
        <p:spPr>
          <a:xfrm>
            <a:off x="4997797" y="798088"/>
            <a:ext cx="4226863" cy="369332"/>
          </a:xfrm>
          <a:prstGeom prst="rect">
            <a:avLst/>
          </a:prstGeom>
        </p:spPr>
        <p:txBody>
          <a:bodyPr wrap="none">
            <a:spAutoFit/>
          </a:bodyPr>
          <a:lstStyle/>
          <a:p>
            <a:r>
              <a:rPr lang="es-ES" dirty="0">
                <a:hlinkClick r:id="rId4"/>
              </a:rPr>
              <a:t>Blog de Apicultura - La Tienda del Apicultor</a:t>
            </a:r>
            <a:endParaRPr lang="es-ES" dirty="0"/>
          </a:p>
        </p:txBody>
      </p:sp>
      <p:sp>
        <p:nvSpPr>
          <p:cNvPr id="6" name="Rectángulo 5">
            <a:extLst>
              <a:ext uri="{FF2B5EF4-FFF2-40B4-BE49-F238E27FC236}">
                <a16:creationId xmlns:a16="http://schemas.microsoft.com/office/drawing/2014/main" id="{BC308E5E-58EC-4FDB-AAC3-3551CEFA17F1}"/>
              </a:ext>
            </a:extLst>
          </p:cNvPr>
          <p:cNvSpPr/>
          <p:nvPr/>
        </p:nvSpPr>
        <p:spPr>
          <a:xfrm>
            <a:off x="2239085" y="1889299"/>
            <a:ext cx="8391524" cy="400110"/>
          </a:xfrm>
          <a:prstGeom prst="rect">
            <a:avLst/>
          </a:prstGeom>
        </p:spPr>
        <p:txBody>
          <a:bodyPr wrap="square">
            <a:spAutoFit/>
          </a:bodyPr>
          <a:lstStyle/>
          <a:p>
            <a:pPr fontAlgn="base"/>
            <a:r>
              <a:rPr lang="es-ES" sz="2000" b="1" dirty="0">
                <a:solidFill>
                  <a:srgbClr val="555555"/>
                </a:solidFill>
                <a:latin typeface="Roboto"/>
              </a:rPr>
              <a:t>EL FILTRADO DE LA MIEL: Particularidades e implicaciones legales</a:t>
            </a:r>
          </a:p>
        </p:txBody>
      </p:sp>
      <p:sp>
        <p:nvSpPr>
          <p:cNvPr id="3" name="Rectángulo 2">
            <a:extLst>
              <a:ext uri="{FF2B5EF4-FFF2-40B4-BE49-F238E27FC236}">
                <a16:creationId xmlns:a16="http://schemas.microsoft.com/office/drawing/2014/main" id="{07C02634-85F5-44E6-8E64-93DF2EF3DBE4}"/>
              </a:ext>
            </a:extLst>
          </p:cNvPr>
          <p:cNvSpPr/>
          <p:nvPr/>
        </p:nvSpPr>
        <p:spPr>
          <a:xfrm>
            <a:off x="9429452" y="808076"/>
            <a:ext cx="2010679" cy="369332"/>
          </a:xfrm>
          <a:prstGeom prst="rect">
            <a:avLst/>
          </a:prstGeom>
        </p:spPr>
        <p:txBody>
          <a:bodyPr wrap="none">
            <a:spAutoFit/>
          </a:bodyPr>
          <a:lstStyle/>
          <a:p>
            <a:r>
              <a:rPr lang="es-ES" dirty="0"/>
              <a:t>17 Diciembre, 2020</a:t>
            </a:r>
          </a:p>
        </p:txBody>
      </p:sp>
    </p:spTree>
    <p:extLst>
      <p:ext uri="{BB962C8B-B14F-4D97-AF65-F5344CB8AC3E}">
        <p14:creationId xmlns:p14="http://schemas.microsoft.com/office/powerpoint/2010/main" val="4263897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3CCCDC1-E9EF-42E2-96FF-333F0B72ADDC}"/>
              </a:ext>
            </a:extLst>
          </p:cNvPr>
          <p:cNvSpPr/>
          <p:nvPr/>
        </p:nvSpPr>
        <p:spPr>
          <a:xfrm>
            <a:off x="1420238" y="1026602"/>
            <a:ext cx="10418324" cy="5262979"/>
          </a:xfrm>
          <a:prstGeom prst="rect">
            <a:avLst/>
          </a:prstGeom>
        </p:spPr>
        <p:txBody>
          <a:bodyPr wrap="square">
            <a:spAutoFit/>
          </a:bodyPr>
          <a:lstStyle/>
          <a:p>
            <a:pPr algn="just" fontAlgn="base"/>
            <a:r>
              <a:rPr lang="es-ES" sz="2400" b="1" dirty="0">
                <a:solidFill>
                  <a:srgbClr val="555555"/>
                </a:solidFill>
                <a:latin typeface="Arial" panose="020B0604020202020204" pitchFamily="34" charset="0"/>
                <a:cs typeface="Arial" panose="020B0604020202020204" pitchFamily="34" charset="0"/>
              </a:rPr>
              <a:t>¿COMO SE FILTRA LA MIEL A NIVEL INDUSTRIAL?</a:t>
            </a:r>
            <a:endParaRPr lang="es-ES" sz="2400" dirty="0">
              <a:solidFill>
                <a:srgbClr val="555555"/>
              </a:solidFill>
              <a:latin typeface="Arial" panose="020B0604020202020204" pitchFamily="34" charset="0"/>
              <a:cs typeface="Arial" panose="020B0604020202020204" pitchFamily="34" charset="0"/>
            </a:endParaRPr>
          </a:p>
          <a:p>
            <a:pPr algn="just" fontAlgn="base"/>
            <a:r>
              <a:rPr lang="es-ES" sz="2400" dirty="0">
                <a:solidFill>
                  <a:srgbClr val="707070"/>
                </a:solidFill>
                <a:latin typeface="Arial" panose="020B0604020202020204" pitchFamily="34" charset="0"/>
                <a:cs typeface="Arial" panose="020B0604020202020204" pitchFamily="34" charset="0"/>
              </a:rPr>
              <a:t>Para agilizar y garantizar la efectividad de esta operación de limpieza, </a:t>
            </a:r>
            <a:r>
              <a:rPr lang="es-ES" sz="2400" b="1" dirty="0">
                <a:solidFill>
                  <a:srgbClr val="707070"/>
                </a:solidFill>
                <a:latin typeface="Arial" panose="020B0604020202020204" pitchFamily="34" charset="0"/>
                <a:cs typeface="Arial" panose="020B0604020202020204" pitchFamily="34" charset="0"/>
              </a:rPr>
              <a:t>los envasadores, artesanales e industriales,</a:t>
            </a:r>
            <a:r>
              <a:rPr lang="es-ES" sz="2400" dirty="0">
                <a:solidFill>
                  <a:srgbClr val="707070"/>
                </a:solidFill>
                <a:latin typeface="Arial" panose="020B0604020202020204" pitchFamily="34" charset="0"/>
                <a:cs typeface="Arial" panose="020B0604020202020204" pitchFamily="34" charset="0"/>
              </a:rPr>
              <a:t> después de decantar a temperatura ambiente un cierto tiempo los bidones y decaparlos, </a:t>
            </a:r>
            <a:r>
              <a:rPr lang="es-ES" sz="2400" b="1" dirty="0">
                <a:solidFill>
                  <a:srgbClr val="707070"/>
                </a:solidFill>
                <a:latin typeface="Arial" panose="020B0604020202020204" pitchFamily="34" charset="0"/>
                <a:cs typeface="Arial" panose="020B0604020202020204" pitchFamily="34" charset="0"/>
              </a:rPr>
              <a:t>suelen filtrar la miel cuando está a unos 40ºC</a:t>
            </a:r>
            <a:r>
              <a:rPr lang="es-ES" sz="2400" dirty="0">
                <a:solidFill>
                  <a:srgbClr val="707070"/>
                </a:solidFill>
                <a:latin typeface="Arial" panose="020B0604020202020204" pitchFamily="34" charset="0"/>
                <a:cs typeface="Arial" panose="020B0604020202020204" pitchFamily="34" charset="0"/>
              </a:rPr>
              <a:t>, fluida para el bombeado y envasado, </a:t>
            </a:r>
            <a:r>
              <a:rPr lang="es-ES" sz="2400" b="1" dirty="0">
                <a:solidFill>
                  <a:srgbClr val="707070"/>
                </a:solidFill>
                <a:latin typeface="Arial" panose="020B0604020202020204" pitchFamily="34" charset="0"/>
                <a:cs typeface="Arial" panose="020B0604020202020204" pitchFamily="34" charset="0"/>
              </a:rPr>
              <a:t>con filtros para la miel de entre 0,5 y 0,2 </a:t>
            </a:r>
            <a:r>
              <a:rPr lang="es-ES" sz="2400" b="1" dirty="0" err="1">
                <a:solidFill>
                  <a:srgbClr val="707070"/>
                </a:solidFill>
                <a:latin typeface="Arial" panose="020B0604020202020204" pitchFamily="34" charset="0"/>
                <a:cs typeface="Arial" panose="020B0604020202020204" pitchFamily="34" charset="0"/>
              </a:rPr>
              <a:t>mm</a:t>
            </a:r>
            <a:r>
              <a:rPr lang="es-ES" sz="2400" dirty="0" err="1">
                <a:solidFill>
                  <a:srgbClr val="707070"/>
                </a:solidFill>
                <a:latin typeface="Arial" panose="020B0604020202020204" pitchFamily="34" charset="0"/>
                <a:cs typeface="Arial" panose="020B0604020202020204" pitchFamily="34" charset="0"/>
              </a:rPr>
              <a:t>.</a:t>
            </a:r>
            <a:r>
              <a:rPr lang="es-ES" sz="2400" dirty="0">
                <a:solidFill>
                  <a:srgbClr val="707070"/>
                </a:solidFill>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Las grandes industrias que pasteurizan, suelen filtrar sus mieles en medio del proceso de pasteurización, que suele hacerse a unos 78ºC durante 2 minutos</a:t>
            </a:r>
            <a:r>
              <a:rPr lang="es-ES" sz="2400" dirty="0">
                <a:solidFill>
                  <a:srgbClr val="707070"/>
                </a:solidFill>
                <a:latin typeface="Arial" panose="020B0604020202020204" pitchFamily="34" charset="0"/>
                <a:cs typeface="Arial" panose="020B0604020202020204" pitchFamily="34" charset="0"/>
              </a:rPr>
              <a:t>, y que es cuando la miel está más fluida, </a:t>
            </a:r>
            <a:r>
              <a:rPr lang="es-ES" sz="2400" b="1" dirty="0">
                <a:solidFill>
                  <a:srgbClr val="707070"/>
                </a:solidFill>
                <a:latin typeface="Arial" panose="020B0604020202020204" pitchFamily="34" charset="0"/>
                <a:cs typeface="Arial" panose="020B0604020202020204" pitchFamily="34" charset="0"/>
              </a:rPr>
              <a:t>con filtros de unos 0,2 </a:t>
            </a:r>
            <a:r>
              <a:rPr lang="es-ES" sz="2400" b="1" dirty="0" err="1">
                <a:solidFill>
                  <a:srgbClr val="707070"/>
                </a:solidFill>
                <a:latin typeface="Arial" panose="020B0604020202020204" pitchFamily="34" charset="0"/>
                <a:cs typeface="Arial" panose="020B0604020202020204" pitchFamily="34" charset="0"/>
              </a:rPr>
              <a:t>mm.</a:t>
            </a:r>
            <a:r>
              <a:rPr lang="es-ES" sz="2400" b="1" dirty="0">
                <a:solidFill>
                  <a:srgbClr val="707070"/>
                </a:solidFill>
                <a:latin typeface="Arial" panose="020B0604020202020204" pitchFamily="34" charset="0"/>
                <a:cs typeface="Arial" panose="020B0604020202020204" pitchFamily="34" charset="0"/>
              </a:rPr>
              <a:t> Con ese diámetro </a:t>
            </a:r>
            <a:r>
              <a:rPr lang="es-ES" sz="2400" dirty="0">
                <a:solidFill>
                  <a:srgbClr val="707070"/>
                </a:solidFill>
                <a:latin typeface="Arial" panose="020B0604020202020204" pitchFamily="34" charset="0"/>
                <a:cs typeface="Arial" panose="020B0604020202020204" pitchFamily="34" charset="0"/>
              </a:rPr>
              <a:t>se eliminan las impurezas, pero </a:t>
            </a:r>
            <a:r>
              <a:rPr lang="es-ES" sz="2400" b="1" dirty="0">
                <a:solidFill>
                  <a:srgbClr val="707070"/>
                </a:solidFill>
                <a:latin typeface="Arial" panose="020B0604020202020204" pitchFamily="34" charset="0"/>
                <a:cs typeface="Arial" panose="020B0604020202020204" pitchFamily="34" charset="0"/>
              </a:rPr>
              <a:t>se respeta íntegramente el contenido en polen natural de las mieles</a:t>
            </a:r>
            <a:r>
              <a:rPr lang="es-ES" sz="2400" dirty="0">
                <a:solidFill>
                  <a:srgbClr val="707070"/>
                </a:solidFill>
                <a:latin typeface="Arial" panose="020B0604020202020204" pitchFamily="34" charset="0"/>
                <a:cs typeface="Arial" panose="020B0604020202020204" pitchFamily="34" charset="0"/>
              </a:rPr>
              <a:t>, </a:t>
            </a:r>
            <a:r>
              <a:rPr lang="es-ES" sz="2400" b="1" dirty="0">
                <a:solidFill>
                  <a:srgbClr val="707070"/>
                </a:solidFill>
                <a:latin typeface="Arial" panose="020B0604020202020204" pitchFamily="34" charset="0"/>
                <a:cs typeface="Arial" panose="020B0604020202020204" pitchFamily="34" charset="0"/>
              </a:rPr>
              <a:t>que</a:t>
            </a:r>
            <a:r>
              <a:rPr lang="es-ES" sz="2400" dirty="0">
                <a:solidFill>
                  <a:srgbClr val="707070"/>
                </a:solidFill>
                <a:latin typeface="Arial" panose="020B0604020202020204" pitchFamily="34" charset="0"/>
                <a:cs typeface="Arial" panose="020B0604020202020204" pitchFamily="34" charset="0"/>
              </a:rPr>
              <a:t> </a:t>
            </a:r>
            <a:r>
              <a:rPr lang="es-ES" sz="2400" b="1" dirty="0">
                <a:solidFill>
                  <a:srgbClr val="707070"/>
                </a:solidFill>
                <a:latin typeface="Arial" panose="020B0604020202020204" pitchFamily="34" charset="0"/>
                <a:cs typeface="Arial" panose="020B0604020202020204" pitchFamily="34" charset="0"/>
              </a:rPr>
              <a:t>permitirá identificar</a:t>
            </a:r>
            <a:r>
              <a:rPr lang="es-ES" sz="2400" dirty="0">
                <a:solidFill>
                  <a:srgbClr val="707070"/>
                </a:solidFill>
                <a:latin typeface="Arial" panose="020B0604020202020204" pitchFamily="34" charset="0"/>
                <a:cs typeface="Arial" panose="020B0604020202020204" pitchFamily="34" charset="0"/>
              </a:rPr>
              <a:t> las plantas que la produjeron, y, por tanto, </a:t>
            </a:r>
            <a:r>
              <a:rPr lang="es-ES" sz="2400" b="1" dirty="0">
                <a:solidFill>
                  <a:srgbClr val="707070"/>
                </a:solidFill>
                <a:latin typeface="Arial" panose="020B0604020202020204" pitchFamily="34" charset="0"/>
                <a:cs typeface="Arial" panose="020B0604020202020204" pitchFamily="34" charset="0"/>
              </a:rPr>
              <a:t>el</a:t>
            </a:r>
            <a:r>
              <a:rPr lang="es-ES" sz="2400" dirty="0">
                <a:solidFill>
                  <a:srgbClr val="707070"/>
                </a:solidFill>
                <a:latin typeface="Arial" panose="020B0604020202020204" pitchFamily="34" charset="0"/>
                <a:cs typeface="Arial" panose="020B0604020202020204" pitchFamily="34" charset="0"/>
              </a:rPr>
              <a:t> </a:t>
            </a:r>
            <a:r>
              <a:rPr lang="es-ES" sz="2400" b="1" dirty="0">
                <a:solidFill>
                  <a:srgbClr val="707070"/>
                </a:solidFill>
                <a:latin typeface="Arial" panose="020B0604020202020204" pitchFamily="34" charset="0"/>
                <a:cs typeface="Arial" panose="020B0604020202020204" pitchFamily="34" charset="0"/>
              </a:rPr>
              <a:t>origen geográfico de las mieles</a:t>
            </a:r>
            <a:r>
              <a:rPr lang="es-ES" sz="2400" dirty="0">
                <a:solidFill>
                  <a:srgbClr val="707070"/>
                </a:solidFill>
                <a:latin typeface="Arial" panose="020B0604020202020204" pitchFamily="34" charset="0"/>
                <a:cs typeface="Arial" panose="020B0604020202020204" pitchFamily="34" charset="0"/>
              </a:rPr>
              <a:t>. </a:t>
            </a:r>
            <a:r>
              <a:rPr lang="es-ES" sz="2400" b="1" u="sng" dirty="0">
                <a:solidFill>
                  <a:srgbClr val="707070"/>
                </a:solidFill>
                <a:latin typeface="Arial" panose="020B0604020202020204" pitchFamily="34" charset="0"/>
                <a:cs typeface="Arial" panose="020B0604020202020204" pitchFamily="34" charset="0"/>
              </a:rPr>
              <a:t>Ninguna planta apícola de nuestra flora tiene granos de polen de diámetro superior a los 0,2 </a:t>
            </a:r>
            <a:r>
              <a:rPr lang="es-ES" sz="2400" b="1" u="sng" dirty="0" err="1">
                <a:solidFill>
                  <a:srgbClr val="707070"/>
                </a:solidFill>
                <a:latin typeface="Arial" panose="020B0604020202020204" pitchFamily="34" charset="0"/>
                <a:cs typeface="Arial" panose="020B0604020202020204" pitchFamily="34" charset="0"/>
              </a:rPr>
              <a:t>mm.</a:t>
            </a:r>
            <a:endParaRPr lang="es-ES" sz="2400" dirty="0">
              <a:solidFill>
                <a:srgbClr val="7070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1627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0F4E02B-8DC6-41F6-BA35-EBB2D111F1F8}"/>
              </a:ext>
            </a:extLst>
          </p:cNvPr>
          <p:cNvSpPr/>
          <p:nvPr/>
        </p:nvSpPr>
        <p:spPr>
          <a:xfrm>
            <a:off x="729575" y="272772"/>
            <a:ext cx="11352178" cy="7017306"/>
          </a:xfrm>
          <a:prstGeom prst="rect">
            <a:avLst/>
          </a:prstGeom>
        </p:spPr>
        <p:txBody>
          <a:bodyPr wrap="square">
            <a:spAutoFit/>
          </a:bodyPr>
          <a:lstStyle/>
          <a:p>
            <a:r>
              <a:rPr lang="es-ES" b="1" dirty="0"/>
              <a:t>DIFERENCIAS EN LAS MIELES SEGÚN EL TAMIZ DE SU FILTRADO Y NORMATIVA</a:t>
            </a: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Si se filtra más finamente de 0,2, y se elimina una parte de su polen, la actual Directiva de la miel, 2001/110/EC, RD 1049/2003 en España, admite su comercialización, siempre y cuando figure en su documentación (facturas, etiquetas, ofertas…) con el nombre de “</a:t>
            </a:r>
            <a:r>
              <a:rPr lang="es-ES" sz="2400" b="1" dirty="0">
                <a:latin typeface="Arial" panose="020B0604020202020204" pitchFamily="34" charset="0"/>
                <a:cs typeface="Arial" panose="020B0604020202020204" pitchFamily="34" charset="0"/>
              </a:rPr>
              <a:t>miel filtrada</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Últimamente han aparecido en el mercado </a:t>
            </a:r>
            <a:r>
              <a:rPr lang="es-ES" sz="2400" b="1" dirty="0">
                <a:latin typeface="Arial" panose="020B0604020202020204" pitchFamily="34" charset="0"/>
                <a:cs typeface="Arial" panose="020B0604020202020204" pitchFamily="34" charset="0"/>
              </a:rPr>
              <a:t>nuevas tecnologías que permiten filtraciones mucho más finas, lo que ha abierto la puerta a un fraude: </a:t>
            </a:r>
            <a:r>
              <a:rPr lang="es-ES" sz="2400" dirty="0">
                <a:latin typeface="Arial" panose="020B0604020202020204" pitchFamily="34" charset="0"/>
                <a:cs typeface="Arial" panose="020B0604020202020204" pitchFamily="34" charset="0"/>
              </a:rPr>
              <a:t>si se eliminan prácticamente todos los pólenes de una miel, </a:t>
            </a:r>
            <a:r>
              <a:rPr lang="es-ES" sz="2400" b="1" dirty="0">
                <a:latin typeface="Arial" panose="020B0604020202020204" pitchFamily="34" charset="0"/>
                <a:cs typeface="Arial" panose="020B0604020202020204" pitchFamily="34" charset="0"/>
              </a:rPr>
              <a:t>puede enmascararse su origen</a:t>
            </a:r>
            <a:r>
              <a:rPr lang="es-ES" sz="2400" dirty="0">
                <a:latin typeface="Arial" panose="020B0604020202020204" pitchFamily="34" charset="0"/>
                <a:cs typeface="Arial" panose="020B0604020202020204" pitchFamily="34" charset="0"/>
              </a:rPr>
              <a:t>, chino, por ejemplo, y podrá mezclarse, en ciertas proporciones, con otras mieles de la UE, y etiquetar el resultado como de origen geográfico UE, errónea y fraudulenta para el consumidor.</a:t>
            </a:r>
          </a:p>
        </p:txBody>
      </p:sp>
      <p:pic>
        <p:nvPicPr>
          <p:cNvPr id="4" name="Imagen 3">
            <a:extLst>
              <a:ext uri="{FF2B5EF4-FFF2-40B4-BE49-F238E27FC236}">
                <a16:creationId xmlns:a16="http://schemas.microsoft.com/office/drawing/2014/main" id="{B17F7864-A611-4E41-BF35-4E8484ADBEBC}"/>
              </a:ext>
            </a:extLst>
          </p:cNvPr>
          <p:cNvPicPr>
            <a:picLocks noChangeAspect="1"/>
          </p:cNvPicPr>
          <p:nvPr/>
        </p:nvPicPr>
        <p:blipFill>
          <a:blip r:embed="rId2"/>
          <a:stretch>
            <a:fillRect/>
          </a:stretch>
        </p:blipFill>
        <p:spPr>
          <a:xfrm>
            <a:off x="3217436" y="2126643"/>
            <a:ext cx="5967911" cy="2767203"/>
          </a:xfrm>
          <a:prstGeom prst="rect">
            <a:avLst/>
          </a:prstGeom>
        </p:spPr>
      </p:pic>
    </p:spTree>
    <p:extLst>
      <p:ext uri="{BB962C8B-B14F-4D97-AF65-F5344CB8AC3E}">
        <p14:creationId xmlns:p14="http://schemas.microsoft.com/office/powerpoint/2010/main" val="185249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8722FEE-A085-41C2-AD73-3D1884CFC3DC}"/>
              </a:ext>
            </a:extLst>
          </p:cNvPr>
          <p:cNvPicPr>
            <a:picLocks noChangeAspect="1"/>
          </p:cNvPicPr>
          <p:nvPr/>
        </p:nvPicPr>
        <p:blipFill>
          <a:blip r:embed="rId2"/>
          <a:stretch>
            <a:fillRect/>
          </a:stretch>
        </p:blipFill>
        <p:spPr>
          <a:xfrm>
            <a:off x="1373235" y="566289"/>
            <a:ext cx="10698068" cy="6430272"/>
          </a:xfrm>
          <a:prstGeom prst="rect">
            <a:avLst/>
          </a:prstGeom>
        </p:spPr>
      </p:pic>
    </p:spTree>
    <p:extLst>
      <p:ext uri="{BB962C8B-B14F-4D97-AF65-F5344CB8AC3E}">
        <p14:creationId xmlns:p14="http://schemas.microsoft.com/office/powerpoint/2010/main" val="3993425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965F24-4CE6-4127-9C13-828266BBDBB0}"/>
              </a:ext>
            </a:extLst>
          </p:cNvPr>
          <p:cNvPicPr>
            <a:picLocks noChangeAspect="1"/>
          </p:cNvPicPr>
          <p:nvPr/>
        </p:nvPicPr>
        <p:blipFill>
          <a:blip r:embed="rId2"/>
          <a:stretch>
            <a:fillRect/>
          </a:stretch>
        </p:blipFill>
        <p:spPr>
          <a:xfrm>
            <a:off x="2802771" y="697261"/>
            <a:ext cx="7839001" cy="6549333"/>
          </a:xfrm>
          <a:prstGeom prst="rect">
            <a:avLst/>
          </a:prstGeom>
        </p:spPr>
      </p:pic>
    </p:spTree>
    <p:extLst>
      <p:ext uri="{BB962C8B-B14F-4D97-AF65-F5344CB8AC3E}">
        <p14:creationId xmlns:p14="http://schemas.microsoft.com/office/powerpoint/2010/main" val="2410457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2252EF-A6CF-4E2F-BFF5-3AD4C088F82C}"/>
              </a:ext>
            </a:extLst>
          </p:cNvPr>
          <p:cNvSpPr/>
          <p:nvPr/>
        </p:nvSpPr>
        <p:spPr>
          <a:xfrm>
            <a:off x="1352145" y="458591"/>
            <a:ext cx="10817157" cy="2031325"/>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3.3 </a:t>
            </a:r>
            <a:r>
              <a:rPr lang="es-ES" sz="2400" b="1" dirty="0">
                <a:solidFill>
                  <a:srgbClr val="000000"/>
                </a:solidFill>
                <a:latin typeface="Arial" panose="020B0604020202020204" pitchFamily="34" charset="0"/>
                <a:cs typeface="Arial" panose="020B0604020202020204" pitchFamily="34" charset="0"/>
              </a:rPr>
              <a:t>Miel para uso industrial</a:t>
            </a:r>
            <a:r>
              <a:rPr lang="es-ES" sz="2400" dirty="0">
                <a:solidFill>
                  <a:srgbClr val="000000"/>
                </a:solidFill>
                <a:latin typeface="Arial" panose="020B0604020202020204" pitchFamily="34" charset="0"/>
                <a:cs typeface="Arial" panose="020B0604020202020204" pitchFamily="34" charset="0"/>
              </a:rPr>
              <a:t>: Es la miel apropiada para usos industriales o para su utilización como ingrediente de otros productos alimenticios que se elaboran ulteriormente </a:t>
            </a:r>
            <a:r>
              <a:rPr lang="es-ES" sz="2400" dirty="0">
                <a:latin typeface="Arial" panose="020B0604020202020204" pitchFamily="34" charset="0"/>
                <a:cs typeface="Arial" panose="020B0604020202020204" pitchFamily="34" charset="0"/>
              </a:rPr>
              <a:t>, que </a:t>
            </a:r>
            <a:r>
              <a:rPr lang="es-ES" sz="2400" u="sng" dirty="0">
                <a:latin typeface="Arial" panose="020B0604020202020204" pitchFamily="34" charset="0"/>
                <a:cs typeface="Arial" panose="020B0604020202020204" pitchFamily="34" charset="0"/>
              </a:rPr>
              <a:t>puede</a:t>
            </a:r>
            <a:r>
              <a:rPr lang="es-ES" sz="2400" dirty="0">
                <a:latin typeface="Arial" panose="020B0604020202020204" pitchFamily="34" charset="0"/>
                <a:cs typeface="Arial" panose="020B0604020202020204" pitchFamily="34" charset="0"/>
              </a:rPr>
              <a:t>:</a:t>
            </a:r>
          </a:p>
          <a:p>
            <a:r>
              <a:rPr lang="es-ES" dirty="0"/>
              <a:t>a) presentar un sabor o un olor extraños, o</a:t>
            </a:r>
          </a:p>
          <a:p>
            <a:r>
              <a:rPr lang="es-ES" dirty="0"/>
              <a:t>b) haber comenzado a fermentar o haber fermentado, o</a:t>
            </a:r>
          </a:p>
          <a:p>
            <a:r>
              <a:rPr lang="es-ES" dirty="0"/>
              <a:t>c) </a:t>
            </a:r>
            <a:r>
              <a:rPr lang="es-ES" b="1" dirty="0"/>
              <a:t>haberse sobrecalentado</a:t>
            </a:r>
            <a:r>
              <a:rPr lang="es-ES" dirty="0"/>
              <a:t>.</a:t>
            </a:r>
            <a:endParaRPr lang="es-ES" sz="2400" dirty="0">
              <a:latin typeface="Arial" panose="020B0604020202020204" pitchFamily="34" charset="0"/>
              <a:cs typeface="Arial" panose="020B0604020202020204" pitchFamily="34" charset="0"/>
            </a:endParaRPr>
          </a:p>
        </p:txBody>
      </p:sp>
      <p:pic>
        <p:nvPicPr>
          <p:cNvPr id="9218" name="Picture 2" descr="Pasteurizador para la miel - Turkoz Makina Sanayi ve tic. a.s. - en línea">
            <a:extLst>
              <a:ext uri="{FF2B5EF4-FFF2-40B4-BE49-F238E27FC236}">
                <a16:creationId xmlns:a16="http://schemas.microsoft.com/office/drawing/2014/main" id="{8B2D5CDF-15D0-4F9C-A17D-28456A7FA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266" y="2302457"/>
            <a:ext cx="5143500" cy="5010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34E0C5C4-68D2-4389-991A-B14ABB2C566E}"/>
              </a:ext>
            </a:extLst>
          </p:cNvPr>
          <p:cNvSpPr/>
          <p:nvPr/>
        </p:nvSpPr>
        <p:spPr>
          <a:xfrm>
            <a:off x="2277210" y="4392034"/>
            <a:ext cx="2001317" cy="830997"/>
          </a:xfrm>
          <a:prstGeom prst="rect">
            <a:avLst/>
          </a:prstGeom>
        </p:spPr>
        <p:txBody>
          <a:bodyPr wrap="none">
            <a:spAutoFit/>
          </a:bodyPr>
          <a:lstStyle/>
          <a:p>
            <a:r>
              <a:rPr lang="es-ES" sz="2400" b="1" dirty="0">
                <a:solidFill>
                  <a:srgbClr val="333333"/>
                </a:solidFill>
                <a:latin typeface="HurmeGeometricSans_SemiBold"/>
              </a:rPr>
              <a:t>Pasteurizador </a:t>
            </a:r>
          </a:p>
          <a:p>
            <a:r>
              <a:rPr lang="es-ES" sz="2400" b="1" dirty="0">
                <a:solidFill>
                  <a:srgbClr val="333333"/>
                </a:solidFill>
                <a:latin typeface="HurmeGeometricSans_SemiBold"/>
              </a:rPr>
              <a:t>para la miel</a:t>
            </a:r>
            <a:endParaRPr lang="es-ES" sz="2400" dirty="0"/>
          </a:p>
        </p:txBody>
      </p:sp>
    </p:spTree>
    <p:extLst>
      <p:ext uri="{BB962C8B-B14F-4D97-AF65-F5344CB8AC3E}">
        <p14:creationId xmlns:p14="http://schemas.microsoft.com/office/powerpoint/2010/main" val="2242319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F7525C-7525-4A56-A6E7-F9A983F185E5}"/>
              </a:ext>
            </a:extLst>
          </p:cNvPr>
          <p:cNvPicPr>
            <a:picLocks noChangeAspect="1"/>
          </p:cNvPicPr>
          <p:nvPr/>
        </p:nvPicPr>
        <p:blipFill>
          <a:blip r:embed="rId2"/>
          <a:stretch>
            <a:fillRect/>
          </a:stretch>
        </p:blipFill>
        <p:spPr>
          <a:xfrm>
            <a:off x="2150269" y="553133"/>
            <a:ext cx="9144000" cy="1924340"/>
          </a:xfrm>
          <a:prstGeom prst="rect">
            <a:avLst/>
          </a:prstGeom>
        </p:spPr>
      </p:pic>
      <p:pic>
        <p:nvPicPr>
          <p:cNvPr id="5" name="Imagen 4">
            <a:extLst>
              <a:ext uri="{FF2B5EF4-FFF2-40B4-BE49-F238E27FC236}">
                <a16:creationId xmlns:a16="http://schemas.microsoft.com/office/drawing/2014/main" id="{0FA002EB-F2E1-43CF-9E3D-3B2943AF4545}"/>
              </a:ext>
            </a:extLst>
          </p:cNvPr>
          <p:cNvPicPr>
            <a:picLocks noChangeAspect="1"/>
          </p:cNvPicPr>
          <p:nvPr/>
        </p:nvPicPr>
        <p:blipFill>
          <a:blip r:embed="rId3"/>
          <a:stretch>
            <a:fillRect/>
          </a:stretch>
        </p:blipFill>
        <p:spPr>
          <a:xfrm>
            <a:off x="2150269" y="3410651"/>
            <a:ext cx="9144000" cy="2729374"/>
          </a:xfrm>
          <a:prstGeom prst="rect">
            <a:avLst/>
          </a:prstGeom>
        </p:spPr>
      </p:pic>
    </p:spTree>
    <p:extLst>
      <p:ext uri="{BB962C8B-B14F-4D97-AF65-F5344CB8AC3E}">
        <p14:creationId xmlns:p14="http://schemas.microsoft.com/office/powerpoint/2010/main" val="51714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A5A06F0-7D56-41BB-AE76-95C1C94AC1A6}"/>
              </a:ext>
            </a:extLst>
          </p:cNvPr>
          <p:cNvPicPr>
            <a:picLocks noChangeAspect="1"/>
          </p:cNvPicPr>
          <p:nvPr/>
        </p:nvPicPr>
        <p:blipFill>
          <a:blip r:embed="rId2"/>
          <a:stretch>
            <a:fillRect/>
          </a:stretch>
        </p:blipFill>
        <p:spPr>
          <a:xfrm>
            <a:off x="2150269" y="593658"/>
            <a:ext cx="9144000" cy="431934"/>
          </a:xfrm>
          <a:prstGeom prst="rect">
            <a:avLst/>
          </a:prstGeom>
        </p:spPr>
      </p:pic>
      <p:pic>
        <p:nvPicPr>
          <p:cNvPr id="14" name="Imagen 13">
            <a:extLst>
              <a:ext uri="{FF2B5EF4-FFF2-40B4-BE49-F238E27FC236}">
                <a16:creationId xmlns:a16="http://schemas.microsoft.com/office/drawing/2014/main" id="{11FEA835-ABF9-42C5-9975-23133DD56BB2}"/>
              </a:ext>
            </a:extLst>
          </p:cNvPr>
          <p:cNvPicPr>
            <a:picLocks noChangeAspect="1"/>
          </p:cNvPicPr>
          <p:nvPr/>
        </p:nvPicPr>
        <p:blipFill>
          <a:blip r:embed="rId3"/>
          <a:stretch>
            <a:fillRect/>
          </a:stretch>
        </p:blipFill>
        <p:spPr>
          <a:xfrm>
            <a:off x="2150269" y="1327000"/>
            <a:ext cx="9144000" cy="1648821"/>
          </a:xfrm>
          <a:prstGeom prst="rect">
            <a:avLst/>
          </a:prstGeom>
        </p:spPr>
      </p:pic>
      <p:pic>
        <p:nvPicPr>
          <p:cNvPr id="15" name="Imagen 14">
            <a:extLst>
              <a:ext uri="{FF2B5EF4-FFF2-40B4-BE49-F238E27FC236}">
                <a16:creationId xmlns:a16="http://schemas.microsoft.com/office/drawing/2014/main" id="{B8AED97F-B3ED-400A-B4D2-F0279B68EC56}"/>
              </a:ext>
            </a:extLst>
          </p:cNvPr>
          <p:cNvPicPr>
            <a:picLocks noChangeAspect="1"/>
          </p:cNvPicPr>
          <p:nvPr/>
        </p:nvPicPr>
        <p:blipFill>
          <a:blip r:embed="rId4"/>
          <a:stretch>
            <a:fillRect/>
          </a:stretch>
        </p:blipFill>
        <p:spPr>
          <a:xfrm>
            <a:off x="2150269" y="3277223"/>
            <a:ext cx="9144000" cy="3944610"/>
          </a:xfrm>
          <a:prstGeom prst="rect">
            <a:avLst/>
          </a:prstGeom>
        </p:spPr>
      </p:pic>
    </p:spTree>
    <p:extLst>
      <p:ext uri="{BB962C8B-B14F-4D97-AF65-F5344CB8AC3E}">
        <p14:creationId xmlns:p14="http://schemas.microsoft.com/office/powerpoint/2010/main" val="322059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580872-9448-4E06-B211-4B3654A287D3}"/>
              </a:ext>
            </a:extLst>
          </p:cNvPr>
          <p:cNvPicPr>
            <a:picLocks noChangeAspect="1"/>
          </p:cNvPicPr>
          <p:nvPr/>
        </p:nvPicPr>
        <p:blipFill>
          <a:blip r:embed="rId2"/>
          <a:stretch>
            <a:fillRect/>
          </a:stretch>
        </p:blipFill>
        <p:spPr>
          <a:xfrm>
            <a:off x="2150269" y="1164095"/>
            <a:ext cx="9144000" cy="3306470"/>
          </a:xfrm>
          <a:prstGeom prst="rect">
            <a:avLst/>
          </a:prstGeom>
        </p:spPr>
      </p:pic>
      <p:pic>
        <p:nvPicPr>
          <p:cNvPr id="3" name="Imagen 2">
            <a:extLst>
              <a:ext uri="{FF2B5EF4-FFF2-40B4-BE49-F238E27FC236}">
                <a16:creationId xmlns:a16="http://schemas.microsoft.com/office/drawing/2014/main" id="{F0108374-2022-46DD-9B8F-A7E99877858C}"/>
              </a:ext>
            </a:extLst>
          </p:cNvPr>
          <p:cNvPicPr>
            <a:picLocks noChangeAspect="1"/>
          </p:cNvPicPr>
          <p:nvPr/>
        </p:nvPicPr>
        <p:blipFill>
          <a:blip r:embed="rId3"/>
          <a:stretch>
            <a:fillRect/>
          </a:stretch>
        </p:blipFill>
        <p:spPr>
          <a:xfrm>
            <a:off x="2150269" y="4647808"/>
            <a:ext cx="9144000" cy="792620"/>
          </a:xfrm>
          <a:prstGeom prst="rect">
            <a:avLst/>
          </a:prstGeom>
        </p:spPr>
      </p:pic>
    </p:spTree>
    <p:extLst>
      <p:ext uri="{BB962C8B-B14F-4D97-AF65-F5344CB8AC3E}">
        <p14:creationId xmlns:p14="http://schemas.microsoft.com/office/powerpoint/2010/main" val="320830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79482DF-B0F3-49C4-9136-5DAC4162F82A}"/>
              </a:ext>
            </a:extLst>
          </p:cNvPr>
          <p:cNvSpPr/>
          <p:nvPr/>
        </p:nvSpPr>
        <p:spPr>
          <a:xfrm>
            <a:off x="1546925" y="896857"/>
            <a:ext cx="10350687" cy="5632311"/>
          </a:xfrm>
          <a:prstGeom prst="rect">
            <a:avLst/>
          </a:prstGeom>
        </p:spPr>
        <p:txBody>
          <a:bodyPr wrap="square">
            <a:spAutoFit/>
          </a:bodyPr>
          <a:lstStyle/>
          <a:p>
            <a:r>
              <a:rPr lang="es-ES" sz="2400" dirty="0">
                <a:solidFill>
                  <a:srgbClr val="000000"/>
                </a:solidFill>
                <a:latin typeface="Arial Unicode MS"/>
              </a:rPr>
              <a:t>4. </a:t>
            </a:r>
            <a:r>
              <a:rPr lang="es-ES" sz="2400" b="1" dirty="0">
                <a:solidFill>
                  <a:srgbClr val="000000"/>
                </a:solidFill>
                <a:latin typeface="Arial Unicode MS"/>
              </a:rPr>
              <a:t>Características de la composición de la miel</a:t>
            </a:r>
          </a:p>
          <a:p>
            <a:r>
              <a:rPr lang="es-ES" sz="2400" dirty="0">
                <a:solidFill>
                  <a:srgbClr val="000000"/>
                </a:solidFill>
                <a:latin typeface="Arial Unicode MS"/>
              </a:rPr>
              <a:t>4.1 La miel está </a:t>
            </a:r>
            <a:r>
              <a:rPr lang="es-ES" sz="2400" b="1" dirty="0">
                <a:solidFill>
                  <a:srgbClr val="000000"/>
                </a:solidFill>
                <a:latin typeface="Arial Unicode MS"/>
              </a:rPr>
              <a:t>compuesta esencialmente de diferentes azúcares, sobre todo de fructosa y glucosa</a:t>
            </a:r>
            <a:r>
              <a:rPr lang="es-ES" sz="2400" dirty="0">
                <a:solidFill>
                  <a:srgbClr val="000000"/>
                </a:solidFill>
                <a:latin typeface="Arial Unicode MS"/>
              </a:rPr>
              <a:t>, así como de otras sustancias, como ácidos orgánicos, enzimas y partículas sólidas derivadas de su recolección.</a:t>
            </a:r>
          </a:p>
          <a:p>
            <a:r>
              <a:rPr lang="es-ES" sz="2400" dirty="0">
                <a:solidFill>
                  <a:srgbClr val="000000"/>
                </a:solidFill>
                <a:latin typeface="Arial Unicode MS"/>
              </a:rPr>
              <a:t>El </a:t>
            </a:r>
            <a:r>
              <a:rPr lang="es-ES" sz="2400" b="1" dirty="0">
                <a:solidFill>
                  <a:srgbClr val="000000"/>
                </a:solidFill>
                <a:latin typeface="Arial Unicode MS"/>
              </a:rPr>
              <a:t>color</a:t>
            </a:r>
            <a:r>
              <a:rPr lang="es-ES" sz="2400" dirty="0">
                <a:solidFill>
                  <a:srgbClr val="000000"/>
                </a:solidFill>
                <a:latin typeface="Arial Unicode MS"/>
              </a:rPr>
              <a:t> de la miel puede tener desde un tono casi incoloro a un tono pardo oscuro. Puede tener una </a:t>
            </a:r>
            <a:r>
              <a:rPr lang="es-ES" sz="2400" b="1" dirty="0">
                <a:solidFill>
                  <a:srgbClr val="000000"/>
                </a:solidFill>
                <a:latin typeface="Arial Unicode MS"/>
              </a:rPr>
              <a:t>consistencia</a:t>
            </a:r>
            <a:r>
              <a:rPr lang="es-ES" sz="2400" dirty="0">
                <a:solidFill>
                  <a:srgbClr val="000000"/>
                </a:solidFill>
                <a:latin typeface="Arial Unicode MS"/>
              </a:rPr>
              <a:t> fluida, espesa o cristalizada (en parte o en su totalidad). El </a:t>
            </a:r>
            <a:r>
              <a:rPr lang="es-ES" sz="2400" b="1" dirty="0">
                <a:solidFill>
                  <a:srgbClr val="000000"/>
                </a:solidFill>
                <a:latin typeface="Arial Unicode MS"/>
              </a:rPr>
              <a:t>sabor y</a:t>
            </a:r>
            <a:r>
              <a:rPr lang="es-ES" sz="2400" dirty="0">
                <a:solidFill>
                  <a:srgbClr val="000000"/>
                </a:solidFill>
                <a:latin typeface="Arial Unicode MS"/>
              </a:rPr>
              <a:t> el </a:t>
            </a:r>
            <a:r>
              <a:rPr lang="es-ES" sz="2400" b="1" dirty="0">
                <a:solidFill>
                  <a:srgbClr val="000000"/>
                </a:solidFill>
                <a:latin typeface="Arial Unicode MS"/>
              </a:rPr>
              <a:t>aroma</a:t>
            </a:r>
            <a:r>
              <a:rPr lang="es-ES" sz="2400" dirty="0">
                <a:solidFill>
                  <a:srgbClr val="000000"/>
                </a:solidFill>
                <a:latin typeface="Arial Unicode MS"/>
              </a:rPr>
              <a:t> pueden variar, pero se derivan del origen vegetal.</a:t>
            </a:r>
          </a:p>
          <a:p>
            <a:r>
              <a:rPr lang="es-ES" sz="2400" dirty="0">
                <a:solidFill>
                  <a:srgbClr val="000000"/>
                </a:solidFill>
                <a:latin typeface="Arial Unicode MS"/>
              </a:rPr>
              <a:t>4.2 </a:t>
            </a:r>
            <a:r>
              <a:rPr lang="es-ES" sz="2400" b="1" dirty="0">
                <a:solidFill>
                  <a:srgbClr val="000000"/>
                </a:solidFill>
                <a:latin typeface="Arial Unicode MS"/>
              </a:rPr>
              <a:t>Cuando se comercialice la miel como tal</a:t>
            </a:r>
            <a:r>
              <a:rPr lang="es-ES" sz="2400" dirty="0">
                <a:solidFill>
                  <a:srgbClr val="000000"/>
                </a:solidFill>
                <a:latin typeface="Arial Unicode MS"/>
              </a:rPr>
              <a:t>, o cuando se utilice en un producto cualquiera destinado al consumo humano, </a:t>
            </a:r>
            <a:r>
              <a:rPr lang="es-ES" sz="2400" b="1" dirty="0">
                <a:solidFill>
                  <a:srgbClr val="000000"/>
                </a:solidFill>
                <a:latin typeface="Arial Unicode MS"/>
              </a:rPr>
              <a:t>no se le podrá añadir ningún ingrediente alimentario</a:t>
            </a:r>
            <a:r>
              <a:rPr lang="es-ES" sz="2400" dirty="0">
                <a:solidFill>
                  <a:srgbClr val="000000"/>
                </a:solidFill>
                <a:latin typeface="Arial Unicode MS"/>
              </a:rPr>
              <a:t>, incluidos los aditivos alimentarios, </a:t>
            </a:r>
            <a:r>
              <a:rPr lang="es-ES" sz="2400" b="1" dirty="0">
                <a:solidFill>
                  <a:srgbClr val="000000"/>
                </a:solidFill>
                <a:latin typeface="Arial Unicode MS"/>
              </a:rPr>
              <a:t>ni ninguna otra sustancia aparte de miel</a:t>
            </a:r>
            <a:r>
              <a:rPr lang="es-ES" sz="2400" dirty="0">
                <a:solidFill>
                  <a:srgbClr val="000000"/>
                </a:solidFill>
                <a:latin typeface="Arial Unicode MS"/>
              </a:rPr>
              <a:t>, y debe estar exenta, en la medida de lo posible, de materias orgánicas e inorgánicas ajenas a su composición.</a:t>
            </a:r>
          </a:p>
        </p:txBody>
      </p:sp>
    </p:spTree>
    <p:extLst>
      <p:ext uri="{BB962C8B-B14F-4D97-AF65-F5344CB8AC3E}">
        <p14:creationId xmlns:p14="http://schemas.microsoft.com/office/powerpoint/2010/main" val="51529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20162B1-F0B1-4D5A-B59D-F31FB746BED6}"/>
              </a:ext>
            </a:extLst>
          </p:cNvPr>
          <p:cNvSpPr/>
          <p:nvPr/>
        </p:nvSpPr>
        <p:spPr>
          <a:xfrm>
            <a:off x="1517514" y="965269"/>
            <a:ext cx="10272408" cy="5632311"/>
          </a:xfrm>
          <a:prstGeom prst="rect">
            <a:avLst/>
          </a:prstGeom>
        </p:spPr>
        <p:txBody>
          <a:bodyPr wrap="square">
            <a:spAutoFit/>
          </a:bodyPr>
          <a:lstStyle/>
          <a:p>
            <a:r>
              <a:rPr lang="es-ES" sz="2400" dirty="0">
                <a:solidFill>
                  <a:srgbClr val="000000"/>
                </a:solidFill>
                <a:latin typeface="Arial Unicode MS"/>
              </a:rPr>
              <a:t>4.3 Con excepción de lo dispuesto en el apartado 3.3, relativo a miel para uso industrial, </a:t>
            </a:r>
            <a:r>
              <a:rPr lang="es-ES" sz="2400" b="1" dirty="0">
                <a:solidFill>
                  <a:srgbClr val="000000"/>
                </a:solidFill>
                <a:latin typeface="Arial Unicode MS"/>
              </a:rPr>
              <a:t>no debe tener un gusto o un olor extraños ni haber comenzado a fermentar</a:t>
            </a:r>
            <a:r>
              <a:rPr lang="es-ES" sz="2400" dirty="0">
                <a:solidFill>
                  <a:srgbClr val="000000"/>
                </a:solidFill>
                <a:latin typeface="Arial Unicode MS"/>
              </a:rPr>
              <a:t>, presentar un grado de acidez modificado artificialmente, ni haberse calentado de manera que las enzimas naturales se destruyan o resulten poco activas. </a:t>
            </a:r>
            <a:endParaRPr lang="es-ES" sz="2400" dirty="0">
              <a:latin typeface="Arial Unicode MS"/>
            </a:endParaRPr>
          </a:p>
          <a:p>
            <a:endParaRPr lang="es-ES" sz="2400" dirty="0">
              <a:latin typeface="Arial Unicode MS"/>
            </a:endParaRPr>
          </a:p>
          <a:p>
            <a:r>
              <a:rPr lang="es-ES" sz="2400" dirty="0">
                <a:latin typeface="Arial Unicode MS"/>
              </a:rPr>
              <a:t>4.4 Sin perjuicio de lo dispuesto en el apartado 3.2.2 f), relativo a la miel filtrada, </a:t>
            </a:r>
            <a:r>
              <a:rPr lang="es-ES" sz="2400" b="1" dirty="0">
                <a:latin typeface="Arial Unicode MS"/>
              </a:rPr>
              <a:t>no se podrá retirar de la miel el polen ni ningún otro de sus componentes específicos</a:t>
            </a:r>
            <a:r>
              <a:rPr lang="es-ES" sz="2400" dirty="0">
                <a:latin typeface="Arial Unicode MS"/>
              </a:rPr>
              <a:t>, excepto cuando resulte inevitable en el proceso de eliminación de materia orgánica o inorgánica ajena a ella.</a:t>
            </a:r>
          </a:p>
          <a:p>
            <a:endParaRPr lang="es-ES" sz="2400" dirty="0">
              <a:latin typeface="Arial Unicode MS"/>
            </a:endParaRPr>
          </a:p>
          <a:p>
            <a:r>
              <a:rPr lang="es-ES" sz="2400" dirty="0">
                <a:latin typeface="Arial Unicode MS"/>
              </a:rPr>
              <a:t>4.5 En el momento de su comercialización como tal o de su utilización en cualquier producto destinado al consumo humano, </a:t>
            </a:r>
            <a:r>
              <a:rPr lang="es-ES" sz="2400" b="1" dirty="0">
                <a:latin typeface="Arial Unicode MS"/>
              </a:rPr>
              <a:t>la miel debe responder a las características de composición siguientes</a:t>
            </a:r>
            <a:r>
              <a:rPr lang="es-ES" sz="2400" dirty="0">
                <a:latin typeface="Arial Unicode MS"/>
              </a:rPr>
              <a:t>:</a:t>
            </a:r>
          </a:p>
          <a:p>
            <a:endParaRPr lang="es-ES" sz="2400" dirty="0">
              <a:latin typeface="Arial Unicode MS"/>
            </a:endParaRPr>
          </a:p>
        </p:txBody>
      </p:sp>
    </p:spTree>
    <p:extLst>
      <p:ext uri="{BB962C8B-B14F-4D97-AF65-F5344CB8AC3E}">
        <p14:creationId xmlns:p14="http://schemas.microsoft.com/office/powerpoint/2010/main" val="3931052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CB632BF-6C22-48D8-84C8-DC06E52A28AD}"/>
              </a:ext>
            </a:extLst>
          </p:cNvPr>
          <p:cNvSpPr/>
          <p:nvPr/>
        </p:nvSpPr>
        <p:spPr>
          <a:xfrm>
            <a:off x="1381328" y="892554"/>
            <a:ext cx="10389140" cy="5078313"/>
          </a:xfrm>
          <a:prstGeom prst="rect">
            <a:avLst/>
          </a:prstGeom>
        </p:spPr>
        <p:txBody>
          <a:bodyPr wrap="square">
            <a:spAutoFit/>
          </a:bodyPr>
          <a:lstStyle/>
          <a:p>
            <a:endParaRPr lang="es-ES" sz="1200" dirty="0">
              <a:solidFill>
                <a:srgbClr val="000000"/>
              </a:solidFill>
              <a:latin typeface="Arial Unicode MS"/>
            </a:endParaRPr>
          </a:p>
          <a:p>
            <a:r>
              <a:rPr lang="es-ES" sz="2400" dirty="0">
                <a:solidFill>
                  <a:srgbClr val="000000"/>
                </a:solidFill>
                <a:latin typeface="Arial Unicode MS"/>
              </a:rPr>
              <a:t>4.5.1 </a:t>
            </a:r>
            <a:r>
              <a:rPr lang="es-ES" sz="2400" u="sng" dirty="0">
                <a:solidFill>
                  <a:srgbClr val="000000"/>
                </a:solidFill>
                <a:latin typeface="Arial Unicode MS"/>
              </a:rPr>
              <a:t>Contenido de azúcares</a:t>
            </a:r>
            <a:r>
              <a:rPr lang="es-ES" sz="2400" dirty="0">
                <a:solidFill>
                  <a:srgbClr val="000000"/>
                </a:solidFill>
                <a:latin typeface="Arial Unicode MS"/>
              </a:rPr>
              <a:t>.</a:t>
            </a:r>
          </a:p>
          <a:p>
            <a:r>
              <a:rPr lang="es-ES" sz="2400" dirty="0">
                <a:solidFill>
                  <a:srgbClr val="000000"/>
                </a:solidFill>
                <a:latin typeface="Arial Unicode MS"/>
              </a:rPr>
              <a:t>a) Contenido de </a:t>
            </a:r>
            <a:r>
              <a:rPr lang="es-ES" sz="2400" b="1" u="sng" dirty="0">
                <a:solidFill>
                  <a:srgbClr val="000000"/>
                </a:solidFill>
                <a:latin typeface="Arial Unicode MS"/>
              </a:rPr>
              <a:t>fructosa y glucosa </a:t>
            </a:r>
            <a:r>
              <a:rPr lang="es-ES" sz="2400" dirty="0">
                <a:solidFill>
                  <a:srgbClr val="000000"/>
                </a:solidFill>
                <a:latin typeface="Arial Unicode MS"/>
              </a:rPr>
              <a:t>(suma de ambas):</a:t>
            </a:r>
          </a:p>
          <a:p>
            <a:r>
              <a:rPr lang="es-ES" sz="2400" dirty="0">
                <a:solidFill>
                  <a:srgbClr val="000000"/>
                </a:solidFill>
                <a:latin typeface="Arial Unicode MS"/>
              </a:rPr>
              <a:t>1.º Miel de flores: </a:t>
            </a:r>
            <a:r>
              <a:rPr lang="es-ES" sz="2400" b="1" dirty="0">
                <a:solidFill>
                  <a:srgbClr val="000000"/>
                </a:solidFill>
                <a:latin typeface="Arial Unicode MS"/>
              </a:rPr>
              <a:t>no menos de 60 g/100 g</a:t>
            </a:r>
            <a:r>
              <a:rPr lang="es-ES" sz="2400" dirty="0">
                <a:solidFill>
                  <a:srgbClr val="000000"/>
                </a:solidFill>
                <a:latin typeface="Arial Unicode MS"/>
              </a:rPr>
              <a:t>.</a:t>
            </a:r>
          </a:p>
          <a:p>
            <a:r>
              <a:rPr lang="es-ES" sz="2400" dirty="0">
                <a:solidFill>
                  <a:srgbClr val="000000"/>
                </a:solidFill>
                <a:latin typeface="Arial Unicode MS"/>
              </a:rPr>
              <a:t>2.º Miel de </a:t>
            </a:r>
            <a:r>
              <a:rPr lang="es-ES" sz="2400" dirty="0" err="1">
                <a:solidFill>
                  <a:srgbClr val="000000"/>
                </a:solidFill>
                <a:latin typeface="Arial Unicode MS"/>
              </a:rPr>
              <a:t>mielada</a:t>
            </a:r>
            <a:r>
              <a:rPr lang="es-ES" sz="2400" dirty="0">
                <a:solidFill>
                  <a:srgbClr val="000000"/>
                </a:solidFill>
                <a:latin typeface="Arial Unicode MS"/>
              </a:rPr>
              <a:t>, mezclas de miel de </a:t>
            </a:r>
            <a:r>
              <a:rPr lang="es-ES" sz="2400" dirty="0" err="1">
                <a:solidFill>
                  <a:srgbClr val="000000"/>
                </a:solidFill>
                <a:latin typeface="Arial Unicode MS"/>
              </a:rPr>
              <a:t>mielada</a:t>
            </a:r>
            <a:r>
              <a:rPr lang="es-ES" sz="2400" dirty="0">
                <a:solidFill>
                  <a:srgbClr val="000000"/>
                </a:solidFill>
                <a:latin typeface="Arial Unicode MS"/>
              </a:rPr>
              <a:t> con miel de flores: </a:t>
            </a:r>
            <a:r>
              <a:rPr lang="es-ES" sz="2400" b="1" dirty="0">
                <a:solidFill>
                  <a:srgbClr val="000000"/>
                </a:solidFill>
                <a:latin typeface="Arial Unicode MS"/>
              </a:rPr>
              <a:t>no menos de 45 g/100 g.</a:t>
            </a:r>
          </a:p>
          <a:p>
            <a:r>
              <a:rPr lang="es-ES" sz="2400" dirty="0">
                <a:solidFill>
                  <a:srgbClr val="000000"/>
                </a:solidFill>
                <a:latin typeface="Arial Unicode MS"/>
              </a:rPr>
              <a:t>b) Contenido de </a:t>
            </a:r>
            <a:r>
              <a:rPr lang="es-ES" sz="2400" b="1" dirty="0">
                <a:solidFill>
                  <a:srgbClr val="000000"/>
                </a:solidFill>
                <a:latin typeface="Arial Unicode MS"/>
              </a:rPr>
              <a:t>sacarosa</a:t>
            </a:r>
            <a:r>
              <a:rPr lang="es-ES" sz="2400" dirty="0">
                <a:solidFill>
                  <a:srgbClr val="000000"/>
                </a:solidFill>
                <a:latin typeface="Arial Unicode MS"/>
              </a:rPr>
              <a:t>:</a:t>
            </a:r>
          </a:p>
          <a:p>
            <a:r>
              <a:rPr lang="es-ES" sz="2400" dirty="0">
                <a:solidFill>
                  <a:srgbClr val="000000"/>
                </a:solidFill>
                <a:latin typeface="Arial Unicode MS"/>
              </a:rPr>
              <a:t>1.º En general: </a:t>
            </a:r>
            <a:r>
              <a:rPr lang="es-ES" sz="2400" b="1" dirty="0">
                <a:solidFill>
                  <a:srgbClr val="000000"/>
                </a:solidFill>
                <a:latin typeface="Arial Unicode MS"/>
              </a:rPr>
              <a:t>no más de 5 g/100 g</a:t>
            </a:r>
            <a:r>
              <a:rPr lang="es-ES" sz="2400" dirty="0">
                <a:solidFill>
                  <a:srgbClr val="000000"/>
                </a:solidFill>
                <a:latin typeface="Arial Unicode MS"/>
              </a:rPr>
              <a:t>.</a:t>
            </a:r>
          </a:p>
          <a:p>
            <a:r>
              <a:rPr lang="es-ES" sz="2400" dirty="0">
                <a:solidFill>
                  <a:srgbClr val="000000"/>
                </a:solidFill>
                <a:latin typeface="Arial Unicode MS"/>
              </a:rPr>
              <a:t>2.º Falsa acacia «Robinia </a:t>
            </a:r>
            <a:r>
              <a:rPr lang="es-ES" sz="2400" dirty="0" err="1">
                <a:solidFill>
                  <a:srgbClr val="000000"/>
                </a:solidFill>
                <a:latin typeface="Arial Unicode MS"/>
              </a:rPr>
              <a:t>pseudoacacia</a:t>
            </a:r>
            <a:r>
              <a:rPr lang="es-ES" sz="2400" dirty="0">
                <a:solidFill>
                  <a:srgbClr val="000000"/>
                </a:solidFill>
                <a:latin typeface="Arial Unicode MS"/>
              </a:rPr>
              <a:t>», alfalfa «</a:t>
            </a:r>
            <a:r>
              <a:rPr lang="es-ES" sz="2400" dirty="0" err="1">
                <a:solidFill>
                  <a:srgbClr val="000000"/>
                </a:solidFill>
                <a:latin typeface="Arial Unicode MS"/>
              </a:rPr>
              <a:t>Medicago</a:t>
            </a:r>
            <a:r>
              <a:rPr lang="es-ES" sz="2400" dirty="0">
                <a:solidFill>
                  <a:srgbClr val="000000"/>
                </a:solidFill>
                <a:latin typeface="Arial Unicode MS"/>
              </a:rPr>
              <a:t> sativa», </a:t>
            </a:r>
            <a:r>
              <a:rPr lang="es-ES" sz="2400" dirty="0" err="1">
                <a:solidFill>
                  <a:srgbClr val="000000"/>
                </a:solidFill>
                <a:latin typeface="Arial Unicode MS"/>
              </a:rPr>
              <a:t>Banksia</a:t>
            </a:r>
            <a:r>
              <a:rPr lang="es-ES" sz="2400" dirty="0">
                <a:solidFill>
                  <a:srgbClr val="000000"/>
                </a:solidFill>
                <a:latin typeface="Arial Unicode MS"/>
              </a:rPr>
              <a:t> de Menzies «</a:t>
            </a:r>
            <a:r>
              <a:rPr lang="es-ES" sz="2400" dirty="0" err="1">
                <a:solidFill>
                  <a:srgbClr val="000000"/>
                </a:solidFill>
                <a:latin typeface="Arial Unicode MS"/>
              </a:rPr>
              <a:t>Banksia</a:t>
            </a:r>
            <a:r>
              <a:rPr lang="es-ES" sz="2400" dirty="0">
                <a:solidFill>
                  <a:srgbClr val="000000"/>
                </a:solidFill>
                <a:latin typeface="Arial Unicode MS"/>
              </a:rPr>
              <a:t> </a:t>
            </a:r>
            <a:r>
              <a:rPr lang="es-ES" sz="2400" dirty="0" err="1">
                <a:solidFill>
                  <a:srgbClr val="000000"/>
                </a:solidFill>
                <a:latin typeface="Arial Unicode MS"/>
              </a:rPr>
              <a:t>menziesii</a:t>
            </a:r>
            <a:r>
              <a:rPr lang="es-ES" sz="2400" dirty="0">
                <a:solidFill>
                  <a:srgbClr val="000000"/>
                </a:solidFill>
                <a:latin typeface="Arial Unicode MS"/>
              </a:rPr>
              <a:t>», </a:t>
            </a:r>
            <a:r>
              <a:rPr lang="es-ES" sz="2400" dirty="0" err="1">
                <a:solidFill>
                  <a:srgbClr val="000000"/>
                </a:solidFill>
                <a:latin typeface="Arial Unicode MS"/>
              </a:rPr>
              <a:t>Sulla</a:t>
            </a:r>
            <a:r>
              <a:rPr lang="es-ES" sz="2400" dirty="0">
                <a:solidFill>
                  <a:srgbClr val="000000"/>
                </a:solidFill>
                <a:latin typeface="Arial Unicode MS"/>
              </a:rPr>
              <a:t> «</a:t>
            </a:r>
            <a:r>
              <a:rPr lang="es-ES" sz="2400" dirty="0" err="1">
                <a:solidFill>
                  <a:srgbClr val="000000"/>
                </a:solidFill>
                <a:latin typeface="Arial Unicode MS"/>
              </a:rPr>
              <a:t>Hedysarum</a:t>
            </a:r>
            <a:r>
              <a:rPr lang="es-ES" sz="2400" dirty="0">
                <a:solidFill>
                  <a:srgbClr val="000000"/>
                </a:solidFill>
                <a:latin typeface="Arial Unicode MS"/>
              </a:rPr>
              <a:t>», Eucalipto rojo «</a:t>
            </a:r>
            <a:r>
              <a:rPr lang="es-ES" sz="2400" dirty="0" err="1">
                <a:solidFill>
                  <a:srgbClr val="000000"/>
                </a:solidFill>
                <a:latin typeface="Arial Unicode MS"/>
              </a:rPr>
              <a:t>Eucalyptus</a:t>
            </a:r>
            <a:r>
              <a:rPr lang="es-ES" sz="2400" dirty="0">
                <a:solidFill>
                  <a:srgbClr val="000000"/>
                </a:solidFill>
                <a:latin typeface="Arial Unicode MS"/>
              </a:rPr>
              <a:t> </a:t>
            </a:r>
            <a:r>
              <a:rPr lang="es-ES" sz="2400" dirty="0" err="1">
                <a:solidFill>
                  <a:srgbClr val="000000"/>
                </a:solidFill>
                <a:latin typeface="Arial Unicode MS"/>
              </a:rPr>
              <a:t>camaldulensis</a:t>
            </a:r>
            <a:r>
              <a:rPr lang="es-ES" sz="2400" dirty="0">
                <a:solidFill>
                  <a:srgbClr val="000000"/>
                </a:solidFill>
                <a:latin typeface="Arial Unicode MS"/>
              </a:rPr>
              <a:t>», </a:t>
            </a:r>
            <a:r>
              <a:rPr lang="es-ES" sz="2400" dirty="0" err="1">
                <a:solidFill>
                  <a:srgbClr val="000000"/>
                </a:solidFill>
                <a:latin typeface="Arial Unicode MS"/>
              </a:rPr>
              <a:t>Eucryphia</a:t>
            </a:r>
            <a:r>
              <a:rPr lang="es-ES" sz="2400" dirty="0">
                <a:solidFill>
                  <a:srgbClr val="000000"/>
                </a:solidFill>
                <a:latin typeface="Arial Unicode MS"/>
              </a:rPr>
              <a:t> lucida, </a:t>
            </a:r>
            <a:r>
              <a:rPr lang="es-ES" sz="2400" dirty="0" err="1">
                <a:solidFill>
                  <a:srgbClr val="000000"/>
                </a:solidFill>
                <a:latin typeface="Arial Unicode MS"/>
              </a:rPr>
              <a:t>Eucryphia</a:t>
            </a:r>
            <a:r>
              <a:rPr lang="es-ES" sz="2400" dirty="0">
                <a:solidFill>
                  <a:srgbClr val="000000"/>
                </a:solidFill>
                <a:latin typeface="Arial Unicode MS"/>
              </a:rPr>
              <a:t> </a:t>
            </a:r>
            <a:r>
              <a:rPr lang="es-ES" sz="2400" dirty="0" err="1">
                <a:solidFill>
                  <a:srgbClr val="000000"/>
                </a:solidFill>
                <a:latin typeface="Arial Unicode MS"/>
              </a:rPr>
              <a:t>milliganii</a:t>
            </a:r>
            <a:r>
              <a:rPr lang="es-ES" sz="2400" dirty="0">
                <a:solidFill>
                  <a:srgbClr val="000000"/>
                </a:solidFill>
                <a:latin typeface="Arial Unicode MS"/>
              </a:rPr>
              <a:t>, Citrus </a:t>
            </a:r>
            <a:r>
              <a:rPr lang="es-ES" sz="2400" dirty="0" err="1">
                <a:solidFill>
                  <a:srgbClr val="000000"/>
                </a:solidFill>
                <a:latin typeface="Arial Unicode MS"/>
              </a:rPr>
              <a:t>spp</a:t>
            </a:r>
            <a:r>
              <a:rPr lang="es-ES" sz="2400" dirty="0">
                <a:solidFill>
                  <a:srgbClr val="000000"/>
                </a:solidFill>
                <a:latin typeface="Arial Unicode MS"/>
              </a:rPr>
              <a:t>: </a:t>
            </a:r>
            <a:r>
              <a:rPr lang="es-ES" sz="2400" b="1" dirty="0">
                <a:solidFill>
                  <a:srgbClr val="000000"/>
                </a:solidFill>
                <a:latin typeface="Arial Unicode MS"/>
              </a:rPr>
              <a:t>no más de 10 g/100 g</a:t>
            </a:r>
            <a:r>
              <a:rPr lang="es-ES" sz="2400" dirty="0">
                <a:solidFill>
                  <a:srgbClr val="000000"/>
                </a:solidFill>
                <a:latin typeface="Arial Unicode MS"/>
              </a:rPr>
              <a:t>.</a:t>
            </a:r>
          </a:p>
          <a:p>
            <a:r>
              <a:rPr lang="es-ES" sz="2400" dirty="0">
                <a:solidFill>
                  <a:srgbClr val="000000"/>
                </a:solidFill>
                <a:latin typeface="Arial Unicode MS"/>
              </a:rPr>
              <a:t>3.º Espliego «</a:t>
            </a:r>
            <a:r>
              <a:rPr lang="es-ES" sz="2400" dirty="0" err="1">
                <a:solidFill>
                  <a:srgbClr val="000000"/>
                </a:solidFill>
                <a:latin typeface="Arial Unicode MS"/>
              </a:rPr>
              <a:t>Lavandula</a:t>
            </a:r>
            <a:r>
              <a:rPr lang="es-ES" sz="2400" dirty="0">
                <a:solidFill>
                  <a:srgbClr val="000000"/>
                </a:solidFill>
                <a:latin typeface="Arial Unicode MS"/>
              </a:rPr>
              <a:t> </a:t>
            </a:r>
            <a:r>
              <a:rPr lang="es-ES" sz="2400" dirty="0" err="1">
                <a:solidFill>
                  <a:srgbClr val="000000"/>
                </a:solidFill>
                <a:latin typeface="Arial Unicode MS"/>
              </a:rPr>
              <a:t>spp</a:t>
            </a:r>
            <a:r>
              <a:rPr lang="es-ES" sz="2400" dirty="0">
                <a:solidFill>
                  <a:srgbClr val="000000"/>
                </a:solidFill>
                <a:latin typeface="Arial Unicode MS"/>
              </a:rPr>
              <a:t>.», borraja «</a:t>
            </a:r>
            <a:r>
              <a:rPr lang="es-ES" sz="2400" dirty="0" err="1">
                <a:solidFill>
                  <a:srgbClr val="000000"/>
                </a:solidFill>
                <a:latin typeface="Arial Unicode MS"/>
              </a:rPr>
              <a:t>Borago</a:t>
            </a:r>
            <a:r>
              <a:rPr lang="es-ES" sz="2400" dirty="0">
                <a:solidFill>
                  <a:srgbClr val="000000"/>
                </a:solidFill>
                <a:latin typeface="Arial Unicode MS"/>
              </a:rPr>
              <a:t> </a:t>
            </a:r>
            <a:r>
              <a:rPr lang="es-ES" sz="2400" dirty="0" err="1">
                <a:solidFill>
                  <a:srgbClr val="000000"/>
                </a:solidFill>
                <a:latin typeface="Arial Unicode MS"/>
              </a:rPr>
              <a:t>officinalis</a:t>
            </a:r>
            <a:r>
              <a:rPr lang="es-ES" sz="2400" dirty="0">
                <a:solidFill>
                  <a:srgbClr val="000000"/>
                </a:solidFill>
                <a:latin typeface="Arial Unicode MS"/>
              </a:rPr>
              <a:t>»: </a:t>
            </a:r>
            <a:r>
              <a:rPr lang="es-ES" sz="2400" b="1" dirty="0">
                <a:solidFill>
                  <a:srgbClr val="000000"/>
                </a:solidFill>
                <a:latin typeface="Arial Unicode MS"/>
              </a:rPr>
              <a:t>no más de 15 g/100 g.</a:t>
            </a:r>
            <a:endParaRPr lang="es-ES" sz="2400" b="1" dirty="0"/>
          </a:p>
        </p:txBody>
      </p:sp>
    </p:spTree>
    <p:extLst>
      <p:ext uri="{BB962C8B-B14F-4D97-AF65-F5344CB8AC3E}">
        <p14:creationId xmlns:p14="http://schemas.microsoft.com/office/powerpoint/2010/main" val="955208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A2748E2-94B5-44D2-8FEA-0268033A9FC0}"/>
              </a:ext>
            </a:extLst>
          </p:cNvPr>
          <p:cNvSpPr/>
          <p:nvPr/>
        </p:nvSpPr>
        <p:spPr>
          <a:xfrm>
            <a:off x="1352146" y="916474"/>
            <a:ext cx="10496144" cy="5847755"/>
          </a:xfrm>
          <a:prstGeom prst="rect">
            <a:avLst/>
          </a:prstGeom>
        </p:spPr>
        <p:txBody>
          <a:bodyPr wrap="square">
            <a:spAutoFit/>
          </a:bodyPr>
          <a:lstStyle/>
          <a:p>
            <a:r>
              <a:rPr lang="es-ES" sz="2200" dirty="0">
                <a:solidFill>
                  <a:srgbClr val="000000"/>
                </a:solidFill>
                <a:latin typeface="Arial Unicode MS"/>
              </a:rPr>
              <a:t>4.5.2 </a:t>
            </a:r>
            <a:r>
              <a:rPr lang="es-ES" sz="2200" b="1" dirty="0">
                <a:solidFill>
                  <a:srgbClr val="000000"/>
                </a:solidFill>
                <a:latin typeface="Arial Unicode MS"/>
              </a:rPr>
              <a:t>Contenido de agua</a:t>
            </a:r>
            <a:r>
              <a:rPr lang="es-ES" sz="2200" dirty="0">
                <a:solidFill>
                  <a:srgbClr val="000000"/>
                </a:solidFill>
                <a:latin typeface="Arial Unicode MS"/>
              </a:rPr>
              <a:t>:</a:t>
            </a:r>
          </a:p>
          <a:p>
            <a:r>
              <a:rPr lang="es-ES" sz="2200" dirty="0">
                <a:solidFill>
                  <a:srgbClr val="000000"/>
                </a:solidFill>
                <a:latin typeface="Arial Unicode MS"/>
              </a:rPr>
              <a:t>1.º En general: no más del 20%.</a:t>
            </a:r>
          </a:p>
          <a:p>
            <a:r>
              <a:rPr lang="es-ES" sz="2200" dirty="0">
                <a:solidFill>
                  <a:srgbClr val="000000"/>
                </a:solidFill>
                <a:latin typeface="Arial Unicode MS"/>
              </a:rPr>
              <a:t>2.º Miel de brezo «</a:t>
            </a:r>
            <a:r>
              <a:rPr lang="es-ES" sz="2200" dirty="0" err="1">
                <a:solidFill>
                  <a:srgbClr val="000000"/>
                </a:solidFill>
                <a:latin typeface="Arial Unicode MS"/>
              </a:rPr>
              <a:t>Calluna</a:t>
            </a:r>
            <a:r>
              <a:rPr lang="es-ES" sz="2200" dirty="0">
                <a:solidFill>
                  <a:srgbClr val="000000"/>
                </a:solidFill>
                <a:latin typeface="Arial Unicode MS"/>
              </a:rPr>
              <a:t>» y miel para uso industrial en general: no más del 23%.</a:t>
            </a:r>
          </a:p>
          <a:p>
            <a:r>
              <a:rPr lang="es-ES" sz="2200" dirty="0">
                <a:solidFill>
                  <a:srgbClr val="000000"/>
                </a:solidFill>
                <a:latin typeface="Arial Unicode MS"/>
              </a:rPr>
              <a:t>3.º Miel de brezo «</a:t>
            </a:r>
            <a:r>
              <a:rPr lang="es-ES" sz="2200" dirty="0" err="1">
                <a:solidFill>
                  <a:srgbClr val="000000"/>
                </a:solidFill>
                <a:latin typeface="Arial Unicode MS"/>
              </a:rPr>
              <a:t>Calluna</a:t>
            </a:r>
            <a:r>
              <a:rPr lang="es-ES" sz="2200" dirty="0">
                <a:solidFill>
                  <a:srgbClr val="000000"/>
                </a:solidFill>
                <a:latin typeface="Arial Unicode MS"/>
              </a:rPr>
              <a:t> </a:t>
            </a:r>
            <a:r>
              <a:rPr lang="es-ES" sz="2200" dirty="0" err="1">
                <a:solidFill>
                  <a:srgbClr val="000000"/>
                </a:solidFill>
                <a:latin typeface="Arial Unicode MS"/>
              </a:rPr>
              <a:t>vulgaris</a:t>
            </a:r>
            <a:r>
              <a:rPr lang="es-ES" sz="2200" dirty="0">
                <a:solidFill>
                  <a:srgbClr val="000000"/>
                </a:solidFill>
                <a:latin typeface="Arial Unicode MS"/>
              </a:rPr>
              <a:t>» para uso industrial: no más del 25%.</a:t>
            </a:r>
          </a:p>
          <a:p>
            <a:endParaRPr lang="es-ES" sz="2200" dirty="0">
              <a:solidFill>
                <a:srgbClr val="000000"/>
              </a:solidFill>
              <a:latin typeface="Arial Unicode MS"/>
            </a:endParaRPr>
          </a:p>
          <a:p>
            <a:r>
              <a:rPr lang="es-ES" sz="2200" dirty="0">
                <a:solidFill>
                  <a:srgbClr val="000000"/>
                </a:solidFill>
                <a:latin typeface="Arial Unicode MS"/>
              </a:rPr>
              <a:t>4.5.3 </a:t>
            </a:r>
            <a:r>
              <a:rPr lang="es-ES" sz="2200" b="1" dirty="0">
                <a:solidFill>
                  <a:srgbClr val="000000"/>
                </a:solidFill>
                <a:latin typeface="Arial Unicode MS"/>
              </a:rPr>
              <a:t>Contenido de sólidos insolubles en agua</a:t>
            </a:r>
            <a:r>
              <a:rPr lang="es-ES" sz="2200" dirty="0">
                <a:solidFill>
                  <a:srgbClr val="000000"/>
                </a:solidFill>
                <a:latin typeface="Arial Unicode MS"/>
              </a:rPr>
              <a:t>:</a:t>
            </a:r>
          </a:p>
          <a:p>
            <a:r>
              <a:rPr lang="es-ES" sz="2200" dirty="0">
                <a:solidFill>
                  <a:srgbClr val="000000"/>
                </a:solidFill>
                <a:latin typeface="Arial Unicode MS"/>
              </a:rPr>
              <a:t>1.º En general: no más de 0,1 g/100 g.</a:t>
            </a:r>
          </a:p>
          <a:p>
            <a:r>
              <a:rPr lang="es-ES" sz="2200" dirty="0">
                <a:solidFill>
                  <a:srgbClr val="000000"/>
                </a:solidFill>
                <a:latin typeface="Arial Unicode MS"/>
              </a:rPr>
              <a:t>2.º Miel prensada: no más de 0,5 g/100 g.</a:t>
            </a:r>
          </a:p>
          <a:p>
            <a:endParaRPr lang="es-ES" sz="2200" dirty="0">
              <a:latin typeface="Arial Unicode MS"/>
            </a:endParaRPr>
          </a:p>
          <a:p>
            <a:r>
              <a:rPr lang="es-ES" sz="2200" dirty="0">
                <a:latin typeface="Arial Unicode MS"/>
              </a:rPr>
              <a:t>4.5.4 </a:t>
            </a:r>
            <a:r>
              <a:rPr lang="es-ES" sz="2200" b="1" dirty="0">
                <a:latin typeface="Arial Unicode MS"/>
              </a:rPr>
              <a:t>Conductividad eléctrica</a:t>
            </a:r>
            <a:r>
              <a:rPr lang="es-ES" sz="2200" dirty="0">
                <a:latin typeface="Arial Unicode MS"/>
              </a:rPr>
              <a:t>:</a:t>
            </a:r>
          </a:p>
          <a:p>
            <a:r>
              <a:rPr lang="es-ES" sz="2200" dirty="0">
                <a:latin typeface="Arial Unicode MS"/>
              </a:rPr>
              <a:t>1.º Miel no incluida en la enumeración de los dos párrafos más abajo indicados, y mezclas de estas mieles: no más de 0,8 </a:t>
            </a:r>
            <a:r>
              <a:rPr lang="es-ES" sz="2200" dirty="0" err="1">
                <a:latin typeface="Arial Unicode MS"/>
              </a:rPr>
              <a:t>mS</a:t>
            </a:r>
            <a:r>
              <a:rPr lang="es-ES" sz="2200" dirty="0">
                <a:latin typeface="Arial Unicode MS"/>
              </a:rPr>
              <a:t>/cm.</a:t>
            </a:r>
          </a:p>
          <a:p>
            <a:r>
              <a:rPr lang="es-ES" sz="2200" dirty="0">
                <a:latin typeface="Arial Unicode MS"/>
              </a:rPr>
              <a:t>2.º Miel de </a:t>
            </a:r>
            <a:r>
              <a:rPr lang="es-ES" sz="2200" dirty="0" err="1">
                <a:latin typeface="Arial Unicode MS"/>
              </a:rPr>
              <a:t>mielada</a:t>
            </a:r>
            <a:r>
              <a:rPr lang="es-ES" sz="2200" dirty="0">
                <a:latin typeface="Arial Unicode MS"/>
              </a:rPr>
              <a:t> y miel de castaño, y mezclas de éstas, excepto con las mieles que se enumeran a continuación: no menos de 0,8 </a:t>
            </a:r>
            <a:r>
              <a:rPr lang="es-ES" sz="2200" dirty="0" err="1">
                <a:latin typeface="Arial Unicode MS"/>
              </a:rPr>
              <a:t>mS</a:t>
            </a:r>
            <a:r>
              <a:rPr lang="es-ES" sz="2200" dirty="0">
                <a:latin typeface="Arial Unicode MS"/>
              </a:rPr>
              <a:t>/cm.</a:t>
            </a:r>
          </a:p>
          <a:p>
            <a:r>
              <a:rPr lang="es-ES" sz="2200" dirty="0">
                <a:latin typeface="Arial Unicode MS"/>
              </a:rPr>
              <a:t>3.º Excepciones: madroño «</a:t>
            </a:r>
            <a:r>
              <a:rPr lang="es-ES" sz="2200" dirty="0" err="1">
                <a:latin typeface="Arial Unicode MS"/>
              </a:rPr>
              <a:t>Arbutus</a:t>
            </a:r>
            <a:r>
              <a:rPr lang="es-ES" sz="2200" dirty="0">
                <a:latin typeface="Arial Unicode MS"/>
              </a:rPr>
              <a:t> </a:t>
            </a:r>
            <a:r>
              <a:rPr lang="es-ES" sz="2200" dirty="0" err="1">
                <a:latin typeface="Arial Unicode MS"/>
              </a:rPr>
              <a:t>unedo</a:t>
            </a:r>
            <a:r>
              <a:rPr lang="es-ES" sz="2200" dirty="0">
                <a:latin typeface="Arial Unicode MS"/>
              </a:rPr>
              <a:t>», argaña «Erica», eucalipto, tilo «Tilia </a:t>
            </a:r>
            <a:r>
              <a:rPr lang="es-ES" sz="2200" dirty="0" err="1">
                <a:latin typeface="Arial Unicode MS"/>
              </a:rPr>
              <a:t>spp</a:t>
            </a:r>
            <a:r>
              <a:rPr lang="es-ES" sz="2200" dirty="0">
                <a:latin typeface="Arial Unicode MS"/>
              </a:rPr>
              <a:t>», brezo «</a:t>
            </a:r>
            <a:r>
              <a:rPr lang="es-ES" sz="2200" dirty="0" err="1">
                <a:latin typeface="Arial Unicode MS"/>
              </a:rPr>
              <a:t>Calluna</a:t>
            </a:r>
            <a:r>
              <a:rPr lang="es-ES" sz="2200" dirty="0">
                <a:latin typeface="Arial Unicode MS"/>
              </a:rPr>
              <a:t> </a:t>
            </a:r>
            <a:r>
              <a:rPr lang="es-ES" sz="2200" dirty="0" err="1">
                <a:latin typeface="Arial Unicode MS"/>
              </a:rPr>
              <a:t>vulgaris</a:t>
            </a:r>
            <a:r>
              <a:rPr lang="es-ES" sz="2200" dirty="0">
                <a:latin typeface="Arial Unicode MS"/>
              </a:rPr>
              <a:t>», </a:t>
            </a:r>
            <a:r>
              <a:rPr lang="es-ES" sz="2200" dirty="0" err="1">
                <a:latin typeface="Arial Unicode MS"/>
              </a:rPr>
              <a:t>manuka</a:t>
            </a:r>
            <a:r>
              <a:rPr lang="es-ES" sz="2200" dirty="0">
                <a:latin typeface="Arial Unicode MS"/>
              </a:rPr>
              <a:t> o </a:t>
            </a:r>
            <a:r>
              <a:rPr lang="es-ES" sz="2200" dirty="0" err="1">
                <a:latin typeface="Arial Unicode MS"/>
              </a:rPr>
              <a:t>jelly</a:t>
            </a:r>
            <a:r>
              <a:rPr lang="es-ES" sz="2200" dirty="0">
                <a:latin typeface="Arial Unicode MS"/>
              </a:rPr>
              <a:t> </a:t>
            </a:r>
            <a:r>
              <a:rPr lang="es-ES" sz="2200" dirty="0" err="1">
                <a:latin typeface="Arial Unicode MS"/>
              </a:rPr>
              <a:t>bush</a:t>
            </a:r>
            <a:r>
              <a:rPr lang="es-ES" sz="2200" dirty="0">
                <a:latin typeface="Arial Unicode MS"/>
              </a:rPr>
              <a:t> «</a:t>
            </a:r>
            <a:r>
              <a:rPr lang="es-ES" sz="2200" dirty="0" err="1">
                <a:latin typeface="Arial Unicode MS"/>
              </a:rPr>
              <a:t>Leptospermum</a:t>
            </a:r>
            <a:r>
              <a:rPr lang="es-ES" sz="2200" dirty="0">
                <a:latin typeface="Arial Unicode MS"/>
              </a:rPr>
              <a:t>», árbol del té «</a:t>
            </a:r>
            <a:r>
              <a:rPr lang="es-ES" sz="2200" dirty="0" err="1">
                <a:latin typeface="Arial Unicode MS"/>
              </a:rPr>
              <a:t>Melaleuca</a:t>
            </a:r>
            <a:r>
              <a:rPr lang="es-ES" sz="2200" dirty="0">
                <a:latin typeface="Arial Unicode MS"/>
              </a:rPr>
              <a:t> </a:t>
            </a:r>
            <a:r>
              <a:rPr lang="es-ES" sz="2200" dirty="0" err="1">
                <a:latin typeface="Arial Unicode MS"/>
              </a:rPr>
              <a:t>spp</a:t>
            </a:r>
            <a:r>
              <a:rPr lang="es-ES" sz="2200" dirty="0">
                <a:latin typeface="Arial Unicode MS"/>
              </a:rPr>
              <a:t>.».</a:t>
            </a:r>
            <a:endParaRPr lang="es-ES" sz="2200" dirty="0"/>
          </a:p>
        </p:txBody>
      </p:sp>
    </p:spTree>
    <p:extLst>
      <p:ext uri="{BB962C8B-B14F-4D97-AF65-F5344CB8AC3E}">
        <p14:creationId xmlns:p14="http://schemas.microsoft.com/office/powerpoint/2010/main" val="1788441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741DD6F-F08F-462B-A278-A00C792FD958}"/>
              </a:ext>
            </a:extLst>
          </p:cNvPr>
          <p:cNvSpPr/>
          <p:nvPr/>
        </p:nvSpPr>
        <p:spPr>
          <a:xfrm>
            <a:off x="1595336" y="1122271"/>
            <a:ext cx="10243226" cy="5170646"/>
          </a:xfrm>
          <a:prstGeom prst="rect">
            <a:avLst/>
          </a:prstGeom>
        </p:spPr>
        <p:txBody>
          <a:bodyPr wrap="square">
            <a:spAutoFit/>
          </a:bodyPr>
          <a:lstStyle/>
          <a:p>
            <a:r>
              <a:rPr lang="es-ES" sz="2200" dirty="0">
                <a:solidFill>
                  <a:srgbClr val="000000"/>
                </a:solidFill>
                <a:latin typeface="Arial Unicode MS"/>
              </a:rPr>
              <a:t>4.5.5 </a:t>
            </a:r>
            <a:r>
              <a:rPr lang="es-ES" sz="2200" b="1" dirty="0">
                <a:solidFill>
                  <a:srgbClr val="000000"/>
                </a:solidFill>
                <a:latin typeface="Arial Unicode MS"/>
              </a:rPr>
              <a:t>Ácidos libres</a:t>
            </a:r>
            <a:r>
              <a:rPr lang="es-ES" sz="2200" dirty="0">
                <a:solidFill>
                  <a:srgbClr val="000000"/>
                </a:solidFill>
                <a:latin typeface="Arial Unicode MS"/>
              </a:rPr>
              <a:t>:</a:t>
            </a:r>
          </a:p>
          <a:p>
            <a:r>
              <a:rPr lang="es-ES" sz="2200" dirty="0">
                <a:solidFill>
                  <a:srgbClr val="000000"/>
                </a:solidFill>
                <a:latin typeface="Arial Unicode MS"/>
              </a:rPr>
              <a:t>1.º En general: no más de 50 miliequivalentes de ácidos por 1000 g.</a:t>
            </a:r>
          </a:p>
          <a:p>
            <a:r>
              <a:rPr lang="es-ES" sz="2200" dirty="0">
                <a:solidFill>
                  <a:srgbClr val="000000"/>
                </a:solidFill>
                <a:latin typeface="Arial Unicode MS"/>
              </a:rPr>
              <a:t>2.º Miel para uso industrial: no más de 80 miliequivalentes de ácidos por 1000 g.</a:t>
            </a:r>
          </a:p>
          <a:p>
            <a:endParaRPr lang="es-ES" sz="2200" dirty="0">
              <a:solidFill>
                <a:srgbClr val="000000"/>
              </a:solidFill>
              <a:latin typeface="Arial Unicode MS"/>
            </a:endParaRPr>
          </a:p>
          <a:p>
            <a:r>
              <a:rPr lang="es-ES" sz="2200" dirty="0">
                <a:solidFill>
                  <a:srgbClr val="000000"/>
                </a:solidFill>
                <a:latin typeface="Arial Unicode MS"/>
              </a:rPr>
              <a:t>4.5.6 </a:t>
            </a:r>
            <a:r>
              <a:rPr lang="es-ES" sz="2200" u="sng" dirty="0">
                <a:solidFill>
                  <a:srgbClr val="000000"/>
                </a:solidFill>
                <a:latin typeface="Arial Unicode MS"/>
              </a:rPr>
              <a:t>Índice </a:t>
            </a:r>
            <a:r>
              <a:rPr lang="es-ES" sz="2200" u="sng" dirty="0" err="1">
                <a:solidFill>
                  <a:srgbClr val="000000"/>
                </a:solidFill>
                <a:latin typeface="Arial Unicode MS"/>
              </a:rPr>
              <a:t>diastásico</a:t>
            </a:r>
            <a:r>
              <a:rPr lang="es-ES" sz="2200" u="sng" dirty="0">
                <a:solidFill>
                  <a:srgbClr val="000000"/>
                </a:solidFill>
                <a:latin typeface="Arial Unicode MS"/>
              </a:rPr>
              <a:t> y contenido en </a:t>
            </a:r>
            <a:r>
              <a:rPr lang="es-ES" sz="2200" u="sng" dirty="0" err="1">
                <a:solidFill>
                  <a:srgbClr val="000000"/>
                </a:solidFill>
                <a:latin typeface="Arial Unicode MS"/>
              </a:rPr>
              <a:t>hidroximetilfurfural</a:t>
            </a:r>
            <a:r>
              <a:rPr lang="es-ES" sz="2200" u="sng" dirty="0">
                <a:solidFill>
                  <a:srgbClr val="000000"/>
                </a:solidFill>
                <a:latin typeface="Arial Unicode MS"/>
              </a:rPr>
              <a:t> </a:t>
            </a:r>
            <a:r>
              <a:rPr lang="es-ES" sz="2200" dirty="0">
                <a:solidFill>
                  <a:srgbClr val="000000"/>
                </a:solidFill>
                <a:latin typeface="Arial Unicode MS"/>
              </a:rPr>
              <a:t>(HMF), determinados después de la elaboración y mezcla.</a:t>
            </a:r>
          </a:p>
          <a:p>
            <a:r>
              <a:rPr lang="es-ES" sz="2200" dirty="0">
                <a:solidFill>
                  <a:srgbClr val="000000"/>
                </a:solidFill>
                <a:latin typeface="Arial Unicode MS"/>
              </a:rPr>
              <a:t>a) </a:t>
            </a:r>
            <a:r>
              <a:rPr lang="es-ES" sz="2200" b="1" dirty="0">
                <a:solidFill>
                  <a:srgbClr val="000000"/>
                </a:solidFill>
                <a:latin typeface="Arial Unicode MS"/>
              </a:rPr>
              <a:t>Índice </a:t>
            </a:r>
            <a:r>
              <a:rPr lang="es-ES" sz="2200" b="1" dirty="0" err="1">
                <a:solidFill>
                  <a:srgbClr val="000000"/>
                </a:solidFill>
                <a:latin typeface="Arial Unicode MS"/>
              </a:rPr>
              <a:t>diastásico</a:t>
            </a:r>
            <a:r>
              <a:rPr lang="es-ES" sz="2200" b="1" dirty="0">
                <a:solidFill>
                  <a:srgbClr val="000000"/>
                </a:solidFill>
                <a:latin typeface="Arial Unicode MS"/>
              </a:rPr>
              <a:t> </a:t>
            </a:r>
            <a:r>
              <a:rPr lang="es-ES" sz="2200" dirty="0">
                <a:solidFill>
                  <a:srgbClr val="000000"/>
                </a:solidFill>
                <a:latin typeface="Arial Unicode MS"/>
              </a:rPr>
              <a:t>(escala de </a:t>
            </a:r>
            <a:r>
              <a:rPr lang="es-ES" sz="2200" dirty="0" err="1">
                <a:solidFill>
                  <a:srgbClr val="000000"/>
                </a:solidFill>
                <a:latin typeface="Arial Unicode MS"/>
              </a:rPr>
              <a:t>Schade</a:t>
            </a:r>
            <a:r>
              <a:rPr lang="es-ES" sz="2200" dirty="0">
                <a:solidFill>
                  <a:srgbClr val="000000"/>
                </a:solidFill>
                <a:latin typeface="Arial Unicode MS"/>
              </a:rPr>
              <a:t>):</a:t>
            </a:r>
          </a:p>
          <a:p>
            <a:r>
              <a:rPr lang="es-ES" sz="2200" dirty="0">
                <a:solidFill>
                  <a:srgbClr val="000000"/>
                </a:solidFill>
                <a:latin typeface="Arial Unicode MS"/>
              </a:rPr>
              <a:t>1.º En general, excepto miel para uso industrial: no menos de 8.</a:t>
            </a:r>
          </a:p>
          <a:p>
            <a:r>
              <a:rPr lang="es-ES" sz="2200" dirty="0">
                <a:solidFill>
                  <a:srgbClr val="000000"/>
                </a:solidFill>
                <a:latin typeface="Arial Unicode MS"/>
              </a:rPr>
              <a:t>2.º Mieles con un bajo contenido natural de enzimas (por ejemplo, mieles de cítricos) y un contenido de HMF no superior a 15 mg/kg: no menos de 3.</a:t>
            </a:r>
          </a:p>
          <a:p>
            <a:r>
              <a:rPr lang="es-ES" sz="2200" dirty="0">
                <a:solidFill>
                  <a:srgbClr val="000000"/>
                </a:solidFill>
                <a:latin typeface="Arial Unicode MS"/>
              </a:rPr>
              <a:t>b) </a:t>
            </a:r>
            <a:r>
              <a:rPr lang="es-ES" sz="2200" b="1" dirty="0">
                <a:solidFill>
                  <a:srgbClr val="000000"/>
                </a:solidFill>
                <a:latin typeface="Arial Unicode MS"/>
              </a:rPr>
              <a:t>HMF</a:t>
            </a:r>
            <a:r>
              <a:rPr lang="es-ES" sz="2200" dirty="0">
                <a:solidFill>
                  <a:srgbClr val="000000"/>
                </a:solidFill>
                <a:latin typeface="Arial Unicode MS"/>
              </a:rPr>
              <a:t>:</a:t>
            </a:r>
          </a:p>
          <a:p>
            <a:r>
              <a:rPr lang="es-ES" sz="2200" dirty="0">
                <a:solidFill>
                  <a:srgbClr val="000000"/>
                </a:solidFill>
                <a:latin typeface="Arial Unicode MS"/>
              </a:rPr>
              <a:t>1.º En general, excepto miel para uso industrial: no más de 40 mg/kg (condicionado a lo dispuesto en el párrafo a). 2.º anterior).</a:t>
            </a:r>
          </a:p>
          <a:p>
            <a:r>
              <a:rPr lang="es-ES" sz="2200" dirty="0">
                <a:solidFill>
                  <a:srgbClr val="000000"/>
                </a:solidFill>
                <a:latin typeface="Arial Unicode MS"/>
              </a:rPr>
              <a:t>2.º Miel de origen declarado procedente de regiones de clima tropical y mezclas de estas mieles: no más de 80 mg/kg. </a:t>
            </a:r>
            <a:endParaRPr lang="es-ES" sz="2200" dirty="0"/>
          </a:p>
        </p:txBody>
      </p:sp>
    </p:spTree>
    <p:extLst>
      <p:ext uri="{BB962C8B-B14F-4D97-AF65-F5344CB8AC3E}">
        <p14:creationId xmlns:p14="http://schemas.microsoft.com/office/powerpoint/2010/main" val="301915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11ECAA-FAB5-4BFE-9FAF-E13BA7F570B2}"/>
              </a:ext>
            </a:extLst>
          </p:cNvPr>
          <p:cNvPicPr>
            <a:picLocks noChangeAspect="1"/>
          </p:cNvPicPr>
          <p:nvPr/>
        </p:nvPicPr>
        <p:blipFill>
          <a:blip r:embed="rId2"/>
          <a:stretch>
            <a:fillRect/>
          </a:stretch>
        </p:blipFill>
        <p:spPr>
          <a:xfrm>
            <a:off x="1167319" y="412971"/>
            <a:ext cx="10953345" cy="6834598"/>
          </a:xfrm>
          <a:prstGeom prst="rect">
            <a:avLst/>
          </a:prstGeom>
        </p:spPr>
      </p:pic>
    </p:spTree>
    <p:extLst>
      <p:ext uri="{BB962C8B-B14F-4D97-AF65-F5344CB8AC3E}">
        <p14:creationId xmlns:p14="http://schemas.microsoft.com/office/powerpoint/2010/main" val="779321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C96F30-6352-4833-9CC8-9EDB3C3A2074}"/>
              </a:ext>
            </a:extLst>
          </p:cNvPr>
          <p:cNvSpPr/>
          <p:nvPr/>
        </p:nvSpPr>
        <p:spPr>
          <a:xfrm>
            <a:off x="1527243" y="826770"/>
            <a:ext cx="10058399" cy="5909310"/>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5. Etiquetado</a:t>
            </a:r>
          </a:p>
          <a:p>
            <a:r>
              <a:rPr lang="es-ES" sz="1400" dirty="0">
                <a:solidFill>
                  <a:srgbClr val="000000"/>
                </a:solidFill>
                <a:latin typeface="Arial" panose="020B0604020202020204" pitchFamily="34" charset="0"/>
                <a:cs typeface="Arial" panose="020B0604020202020204" pitchFamily="34" charset="0"/>
              </a:rPr>
              <a:t>5.1 La Norma general de etiquetado, presentación y publicidad de los productos alimenticios, aprobada por el Real Decreto 1334/1999, de 31 de julio, será aplicable a los productos definidos en el apartado 3 precedente, relativo a descripción, definición y denominación de los productos, con arreglo a las siguientes condiciones:</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5.1.1 El término «</a:t>
            </a:r>
            <a:r>
              <a:rPr lang="es-ES" sz="2400" b="1" dirty="0">
                <a:solidFill>
                  <a:srgbClr val="000000"/>
                </a:solidFill>
                <a:latin typeface="Arial" panose="020B0604020202020204" pitchFamily="34" charset="0"/>
                <a:cs typeface="Arial" panose="020B0604020202020204" pitchFamily="34" charset="0"/>
              </a:rPr>
              <a:t>miel</a:t>
            </a:r>
            <a:r>
              <a:rPr lang="es-ES" sz="2400" dirty="0">
                <a:solidFill>
                  <a:srgbClr val="000000"/>
                </a:solidFill>
                <a:latin typeface="Arial" panose="020B0604020202020204" pitchFamily="34" charset="0"/>
                <a:cs typeface="Arial" panose="020B0604020202020204" pitchFamily="34" charset="0"/>
              </a:rPr>
              <a:t>» se aplicará solamente al producto definido en el apartado 3.1, relativo a definición de la miel, y deberá usarse en el comercio para designar a dicho producto.</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5.1.2 </a:t>
            </a:r>
            <a:r>
              <a:rPr lang="es-ES" sz="2400" b="1" dirty="0">
                <a:solidFill>
                  <a:srgbClr val="000000"/>
                </a:solidFill>
                <a:latin typeface="Arial" panose="020B0604020202020204" pitchFamily="34" charset="0"/>
                <a:cs typeface="Arial" panose="020B0604020202020204" pitchFamily="34" charset="0"/>
              </a:rPr>
              <a:t>Las denominaciones </a:t>
            </a:r>
            <a:r>
              <a:rPr lang="es-ES" sz="2400" dirty="0">
                <a:solidFill>
                  <a:srgbClr val="000000"/>
                </a:solidFill>
                <a:latin typeface="Arial" panose="020B0604020202020204" pitchFamily="34" charset="0"/>
                <a:cs typeface="Arial" panose="020B0604020202020204" pitchFamily="34" charset="0"/>
              </a:rPr>
              <a:t>a que hacen referencia el apartado 3.2, relativo a </a:t>
            </a:r>
            <a:r>
              <a:rPr lang="es-ES" sz="2400" b="1" dirty="0">
                <a:solidFill>
                  <a:srgbClr val="000000"/>
                </a:solidFill>
                <a:latin typeface="Arial" panose="020B0604020202020204" pitchFamily="34" charset="0"/>
                <a:cs typeface="Arial" panose="020B0604020202020204" pitchFamily="34" charset="0"/>
              </a:rPr>
              <a:t>principales variedades de miel</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y</a:t>
            </a:r>
            <a:r>
              <a:rPr lang="es-ES" sz="2400" dirty="0">
                <a:solidFill>
                  <a:srgbClr val="000000"/>
                </a:solidFill>
                <a:latin typeface="Arial" panose="020B0604020202020204" pitchFamily="34" charset="0"/>
                <a:cs typeface="Arial" panose="020B0604020202020204" pitchFamily="34" charset="0"/>
              </a:rPr>
              <a:t> el apartado 3.3, relativo a </a:t>
            </a:r>
            <a:r>
              <a:rPr lang="es-ES" sz="2400" b="1" dirty="0">
                <a:solidFill>
                  <a:srgbClr val="000000"/>
                </a:solidFill>
                <a:latin typeface="Arial" panose="020B0604020202020204" pitchFamily="34" charset="0"/>
                <a:cs typeface="Arial" panose="020B0604020202020204" pitchFamily="34" charset="0"/>
              </a:rPr>
              <a:t>miel de uso industrial</a:t>
            </a:r>
            <a:r>
              <a:rPr lang="es-ES" sz="2400" dirty="0">
                <a:solidFill>
                  <a:srgbClr val="000000"/>
                </a:solidFill>
                <a:latin typeface="Arial" panose="020B0604020202020204" pitchFamily="34" charset="0"/>
                <a:cs typeface="Arial" panose="020B0604020202020204" pitchFamily="34" charset="0"/>
              </a:rPr>
              <a:t>, se reservarán a los productos que en ellos se definen y se deberán utilizar en el comercio para designarlos. Estas denominaciones </a:t>
            </a:r>
            <a:r>
              <a:rPr lang="es-ES" sz="2400" b="1" dirty="0">
                <a:solidFill>
                  <a:srgbClr val="000000"/>
                </a:solidFill>
                <a:latin typeface="Arial" panose="020B0604020202020204" pitchFamily="34" charset="0"/>
                <a:cs typeface="Arial" panose="020B0604020202020204" pitchFamily="34" charset="0"/>
              </a:rPr>
              <a:t>se podrán sustituir por la mera denominación «miel</a:t>
            </a:r>
            <a:r>
              <a:rPr lang="es-ES" sz="2400" dirty="0">
                <a:solidFill>
                  <a:srgbClr val="000000"/>
                </a:solidFill>
                <a:latin typeface="Arial" panose="020B0604020202020204" pitchFamily="34" charset="0"/>
                <a:cs typeface="Arial" panose="020B0604020202020204" pitchFamily="34" charset="0"/>
              </a:rPr>
              <a:t>», </a:t>
            </a:r>
            <a:r>
              <a:rPr lang="es-ES" sz="2400" b="1" u="sng" dirty="0">
                <a:solidFill>
                  <a:srgbClr val="000000"/>
                </a:solidFill>
                <a:latin typeface="Arial" panose="020B0604020202020204" pitchFamily="34" charset="0"/>
                <a:cs typeface="Arial" panose="020B0604020202020204" pitchFamily="34" charset="0"/>
              </a:rPr>
              <a:t>salvo en los casos de la miel filtrada, la miel en panal, la miel con trozos de panal o panal cortado en miel, y la miel para uso industrial.</a:t>
            </a:r>
          </a:p>
        </p:txBody>
      </p:sp>
    </p:spTree>
    <p:extLst>
      <p:ext uri="{BB962C8B-B14F-4D97-AF65-F5344CB8AC3E}">
        <p14:creationId xmlns:p14="http://schemas.microsoft.com/office/powerpoint/2010/main" val="3015306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123E7C9-C1B8-47A1-82F0-DE7BB060EBED}"/>
              </a:ext>
            </a:extLst>
          </p:cNvPr>
          <p:cNvSpPr/>
          <p:nvPr/>
        </p:nvSpPr>
        <p:spPr>
          <a:xfrm>
            <a:off x="1595793" y="697101"/>
            <a:ext cx="10252952" cy="6001643"/>
          </a:xfrm>
          <a:prstGeom prst="rect">
            <a:avLst/>
          </a:prstGeom>
        </p:spPr>
        <p:txBody>
          <a:bodyPr wrap="square">
            <a:spAutoFit/>
          </a:bodyPr>
          <a:lstStyle/>
          <a:p>
            <a:r>
              <a:rPr lang="es-ES" sz="2400" u="sng" dirty="0">
                <a:solidFill>
                  <a:srgbClr val="000000"/>
                </a:solidFill>
                <a:latin typeface="Arial" panose="020B0604020202020204" pitchFamily="34" charset="0"/>
                <a:cs typeface="Arial" panose="020B0604020202020204" pitchFamily="34" charset="0"/>
              </a:rPr>
              <a:t>No obstante</a:t>
            </a:r>
            <a:r>
              <a:rPr lang="es-ES" sz="2400" dirty="0">
                <a:solidFill>
                  <a:srgbClr val="000000"/>
                </a:solidFill>
                <a:latin typeface="Arial" panose="020B0604020202020204" pitchFamily="34" charset="0"/>
                <a:cs typeface="Arial" panose="020B0604020202020204" pitchFamily="34" charset="0"/>
              </a:rPr>
              <a:t>,</a:t>
            </a:r>
          </a:p>
          <a:p>
            <a:pPr marL="457200" indent="-457200">
              <a:buAutoNum type="alphaLcParenR"/>
            </a:pPr>
            <a:r>
              <a:rPr lang="es-ES" sz="2400" dirty="0">
                <a:solidFill>
                  <a:srgbClr val="000000"/>
                </a:solidFill>
                <a:latin typeface="Arial" panose="020B0604020202020204" pitchFamily="34" charset="0"/>
                <a:cs typeface="Arial" panose="020B0604020202020204" pitchFamily="34" charset="0"/>
              </a:rPr>
              <a:t>En el caso de la miel para uso industrial, la expresión «</a:t>
            </a:r>
            <a:r>
              <a:rPr lang="es-ES" sz="2400" b="1" dirty="0">
                <a:solidFill>
                  <a:srgbClr val="000000"/>
                </a:solidFill>
                <a:latin typeface="Arial" panose="020B0604020202020204" pitchFamily="34" charset="0"/>
                <a:cs typeface="Arial" panose="020B0604020202020204" pitchFamily="34" charset="0"/>
              </a:rPr>
              <a:t>únicamente para cocinar</a:t>
            </a:r>
            <a:r>
              <a:rPr lang="es-ES" sz="2400" dirty="0">
                <a:solidFill>
                  <a:srgbClr val="000000"/>
                </a:solidFill>
                <a:latin typeface="Arial" panose="020B0604020202020204" pitchFamily="34" charset="0"/>
                <a:cs typeface="Arial" panose="020B0604020202020204" pitchFamily="34" charset="0"/>
              </a:rPr>
              <a:t>» aparecerá en la etiqueta </a:t>
            </a:r>
            <a:r>
              <a:rPr lang="es-ES" sz="2400" u="sng" dirty="0">
                <a:solidFill>
                  <a:srgbClr val="000000"/>
                </a:solidFill>
                <a:latin typeface="Arial" panose="020B0604020202020204" pitchFamily="34" charset="0"/>
                <a:cs typeface="Arial" panose="020B0604020202020204" pitchFamily="34" charset="0"/>
              </a:rPr>
              <a:t>en la proximidad inmediata de la  denominación</a:t>
            </a:r>
            <a:r>
              <a:rPr lang="es-ES" sz="2400" dirty="0">
                <a:solidFill>
                  <a:srgbClr val="000000"/>
                </a:solidFill>
                <a:latin typeface="Arial" panose="020B0604020202020204" pitchFamily="34" charset="0"/>
                <a:cs typeface="Arial" panose="020B0604020202020204" pitchFamily="34" charset="0"/>
              </a:rPr>
              <a:t>.</a:t>
            </a:r>
          </a:p>
          <a:p>
            <a:r>
              <a:rPr lang="es-ES" sz="2400" dirty="0">
                <a:solidFill>
                  <a:srgbClr val="000000"/>
                </a:solidFill>
                <a:latin typeface="Arial" panose="020B0604020202020204" pitchFamily="34" charset="0"/>
                <a:cs typeface="Arial" panose="020B0604020202020204" pitchFamily="34" charset="0"/>
              </a:rPr>
              <a:t>b) </a:t>
            </a:r>
            <a:r>
              <a:rPr lang="es-ES" sz="2400" u="sng" dirty="0">
                <a:solidFill>
                  <a:srgbClr val="000000"/>
                </a:solidFill>
                <a:latin typeface="Arial" panose="020B0604020202020204" pitchFamily="34" charset="0"/>
                <a:cs typeface="Arial" panose="020B0604020202020204" pitchFamily="34" charset="0"/>
              </a:rPr>
              <a:t>Dichas denominaciones</a:t>
            </a:r>
            <a:r>
              <a:rPr lang="es-ES" sz="2400" dirty="0">
                <a:solidFill>
                  <a:srgbClr val="000000"/>
                </a:solidFill>
                <a:latin typeface="Arial" panose="020B0604020202020204" pitchFamily="34" charset="0"/>
                <a:cs typeface="Arial" panose="020B0604020202020204" pitchFamily="34" charset="0"/>
              </a:rPr>
              <a:t>, salvo en los casos de la miel filtrada y de la miel para uso industrial, </a:t>
            </a:r>
            <a:r>
              <a:rPr lang="es-ES" sz="2400" u="sng" dirty="0">
                <a:solidFill>
                  <a:srgbClr val="000000"/>
                </a:solidFill>
                <a:latin typeface="Arial" panose="020B0604020202020204" pitchFamily="34" charset="0"/>
                <a:cs typeface="Arial" panose="020B0604020202020204" pitchFamily="34" charset="0"/>
              </a:rPr>
              <a:t>podrán verse completadas con indicaciones que hagan referencia:</a:t>
            </a:r>
          </a:p>
          <a:p>
            <a:endParaRPr lang="es-ES" sz="2400" u="sng"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1.º </a:t>
            </a:r>
            <a:r>
              <a:rPr lang="es-ES" sz="2400" b="1" dirty="0">
                <a:solidFill>
                  <a:srgbClr val="000000"/>
                </a:solidFill>
                <a:latin typeface="Arial" panose="020B0604020202020204" pitchFamily="34" charset="0"/>
                <a:cs typeface="Arial" panose="020B0604020202020204" pitchFamily="34" charset="0"/>
              </a:rPr>
              <a:t>Al origen floral o vegetal</a:t>
            </a:r>
            <a:r>
              <a:rPr lang="es-ES" sz="2400" dirty="0">
                <a:solidFill>
                  <a:srgbClr val="000000"/>
                </a:solidFill>
                <a:latin typeface="Arial" panose="020B0604020202020204" pitchFamily="34" charset="0"/>
                <a:cs typeface="Arial" panose="020B0604020202020204" pitchFamily="34" charset="0"/>
              </a:rPr>
              <a:t>, si el producto procede totalmente o en su mayor parte del origen indicado y si posee las características organolépticas, fisicoquímicas y microscópicas de dicho origen.</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2.º </a:t>
            </a:r>
            <a:r>
              <a:rPr lang="es-ES" sz="2400" b="1" dirty="0">
                <a:solidFill>
                  <a:srgbClr val="000000"/>
                </a:solidFill>
                <a:latin typeface="Arial" panose="020B0604020202020204" pitchFamily="34" charset="0"/>
                <a:cs typeface="Arial" panose="020B0604020202020204" pitchFamily="34" charset="0"/>
              </a:rPr>
              <a:t>Al origen regional, territorial o topográfico</a:t>
            </a:r>
            <a:r>
              <a:rPr lang="es-ES" sz="2400" dirty="0">
                <a:solidFill>
                  <a:srgbClr val="000000"/>
                </a:solidFill>
                <a:latin typeface="Arial" panose="020B0604020202020204" pitchFamily="34" charset="0"/>
                <a:cs typeface="Arial" panose="020B0604020202020204" pitchFamily="34" charset="0"/>
              </a:rPr>
              <a:t>, si el producto procede enteramente del origen indicado.</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3.º </a:t>
            </a:r>
            <a:r>
              <a:rPr lang="es-ES" sz="2400" b="1" dirty="0">
                <a:solidFill>
                  <a:srgbClr val="000000"/>
                </a:solidFill>
                <a:latin typeface="Arial" panose="020B0604020202020204" pitchFamily="34" charset="0"/>
                <a:cs typeface="Arial" panose="020B0604020202020204" pitchFamily="34" charset="0"/>
              </a:rPr>
              <a:t>A criterios de calidad específicos</a:t>
            </a:r>
            <a:r>
              <a:rPr lang="es-ES" sz="2400" dirty="0">
                <a:solidFill>
                  <a:srgbClr val="000000"/>
                </a:solidFill>
                <a:latin typeface="Arial" panose="020B0604020202020204" pitchFamily="34" charset="0"/>
                <a:cs typeface="Arial" panose="020B0604020202020204" pitchFamily="34" charset="0"/>
              </a:rPr>
              <a:t>.</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314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A7931D1-AEA8-4B04-9860-E5AF88E119A6}"/>
              </a:ext>
            </a:extLst>
          </p:cNvPr>
          <p:cNvSpPr/>
          <p:nvPr/>
        </p:nvSpPr>
        <p:spPr>
          <a:xfrm>
            <a:off x="1215956" y="719051"/>
            <a:ext cx="10729609" cy="6370975"/>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5.1.3 Cuando la </a:t>
            </a:r>
            <a:r>
              <a:rPr lang="es-ES" sz="2400" u="sng" dirty="0">
                <a:solidFill>
                  <a:srgbClr val="000000"/>
                </a:solidFill>
                <a:latin typeface="Arial" panose="020B0604020202020204" pitchFamily="34" charset="0"/>
                <a:cs typeface="Arial" panose="020B0604020202020204" pitchFamily="34" charset="0"/>
              </a:rPr>
              <a:t>miel para uso industrial </a:t>
            </a:r>
            <a:r>
              <a:rPr lang="es-ES" sz="2400" dirty="0">
                <a:solidFill>
                  <a:srgbClr val="000000"/>
                </a:solidFill>
                <a:latin typeface="Arial" panose="020B0604020202020204" pitchFamily="34" charset="0"/>
                <a:cs typeface="Arial" panose="020B0604020202020204" pitchFamily="34" charset="0"/>
              </a:rPr>
              <a:t>se haya utilizado </a:t>
            </a:r>
            <a:r>
              <a:rPr lang="es-ES" sz="2400" u="sng" dirty="0">
                <a:solidFill>
                  <a:srgbClr val="000000"/>
                </a:solidFill>
                <a:latin typeface="Arial" panose="020B0604020202020204" pitchFamily="34" charset="0"/>
                <a:cs typeface="Arial" panose="020B0604020202020204" pitchFamily="34" charset="0"/>
              </a:rPr>
              <a:t>como ingrediente </a:t>
            </a:r>
            <a:r>
              <a:rPr lang="es-ES" sz="2400" dirty="0">
                <a:solidFill>
                  <a:srgbClr val="000000"/>
                </a:solidFill>
                <a:latin typeface="Arial" panose="020B0604020202020204" pitchFamily="34" charset="0"/>
                <a:cs typeface="Arial" panose="020B0604020202020204" pitchFamily="34" charset="0"/>
              </a:rPr>
              <a:t>en un alimento compuesto, </a:t>
            </a:r>
            <a:r>
              <a:rPr lang="es-ES" sz="2400" u="sng" dirty="0">
                <a:solidFill>
                  <a:srgbClr val="000000"/>
                </a:solidFill>
                <a:latin typeface="Arial" panose="020B0604020202020204" pitchFamily="34" charset="0"/>
                <a:cs typeface="Arial" panose="020B0604020202020204" pitchFamily="34" charset="0"/>
              </a:rPr>
              <a:t>el término «</a:t>
            </a:r>
            <a:r>
              <a:rPr lang="es-ES" sz="2400" b="1" u="sng" dirty="0">
                <a:solidFill>
                  <a:srgbClr val="000000"/>
                </a:solidFill>
                <a:latin typeface="Arial" panose="020B0604020202020204" pitchFamily="34" charset="0"/>
                <a:cs typeface="Arial" panose="020B0604020202020204" pitchFamily="34" charset="0"/>
              </a:rPr>
              <a:t>miel</a:t>
            </a:r>
            <a:r>
              <a:rPr lang="es-ES" sz="2400" u="sng" dirty="0">
                <a:solidFill>
                  <a:srgbClr val="000000"/>
                </a:solidFill>
                <a:latin typeface="Arial" panose="020B0604020202020204" pitchFamily="34" charset="0"/>
                <a:cs typeface="Arial" panose="020B0604020202020204" pitchFamily="34" charset="0"/>
              </a:rPr>
              <a:t>» podrá emplearse en la denominación de dicho alimento </a:t>
            </a:r>
            <a:r>
              <a:rPr lang="es-ES" sz="2400" dirty="0">
                <a:solidFill>
                  <a:srgbClr val="000000"/>
                </a:solidFill>
                <a:latin typeface="Arial" panose="020B0604020202020204" pitchFamily="34" charset="0"/>
                <a:cs typeface="Arial" panose="020B0604020202020204" pitchFamily="34" charset="0"/>
              </a:rPr>
              <a:t>compuesto </a:t>
            </a:r>
            <a:r>
              <a:rPr lang="es-ES" sz="2400" u="sng" dirty="0">
                <a:solidFill>
                  <a:srgbClr val="000000"/>
                </a:solidFill>
                <a:latin typeface="Arial" panose="020B0604020202020204" pitchFamily="34" charset="0"/>
                <a:cs typeface="Arial" panose="020B0604020202020204" pitchFamily="34" charset="0"/>
              </a:rPr>
              <a:t>en lugar del término «miel para uso industrial</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No obstante, en la lista de ingredientes deberá utilizarse el término completo </a:t>
            </a:r>
            <a:r>
              <a:rPr lang="es-ES" sz="2400" dirty="0">
                <a:solidFill>
                  <a:srgbClr val="000000"/>
                </a:solidFill>
                <a:latin typeface="Arial" panose="020B0604020202020204" pitchFamily="34" charset="0"/>
                <a:cs typeface="Arial" panose="020B0604020202020204" pitchFamily="34" charset="0"/>
              </a:rPr>
              <a:t>a que se refiere el apartado 3.3, relativo a miel de uso industrial.</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5.1.4 </a:t>
            </a:r>
            <a:r>
              <a:rPr lang="es-ES" sz="2400" b="1" dirty="0">
                <a:solidFill>
                  <a:srgbClr val="000000"/>
                </a:solidFill>
                <a:latin typeface="Arial" panose="020B0604020202020204" pitchFamily="34" charset="0"/>
                <a:cs typeface="Arial" panose="020B0604020202020204" pitchFamily="34" charset="0"/>
              </a:rPr>
              <a:t>Deberán mencionarse en la etiqueta el país o los países de origen en los que la miel y, en su caso, sus mezclas hayan sido recolectadas</a:t>
            </a:r>
            <a:r>
              <a:rPr lang="es-ES" sz="2400" dirty="0">
                <a:latin typeface="Arial" panose="020B0604020202020204" pitchFamily="34" charset="0"/>
                <a:cs typeface="Arial" panose="020B0604020202020204" pitchFamily="34" charset="0"/>
              </a:rPr>
              <a:t>. </a:t>
            </a:r>
            <a:r>
              <a:rPr lang="es-ES" sz="2400" dirty="0">
                <a:solidFill>
                  <a:srgbClr val="00B050"/>
                </a:solidFill>
                <a:latin typeface="Arial" panose="020B0604020202020204" pitchFamily="34" charset="0"/>
                <a:cs typeface="Arial" panose="020B0604020202020204" pitchFamily="34" charset="0"/>
              </a:rPr>
              <a:t>(Modificado por RD 523/2020)</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5.1.5 A efectos de lo dispuesto en la Norma general de etiquetado, presentación y publicidad de los productos alimenticios, aprobada por R D 1334/1999, de 31 de julio, en particular, en sus artículos 15 y 17, </a:t>
            </a:r>
            <a:r>
              <a:rPr lang="es-ES" sz="2400" b="1" dirty="0">
                <a:solidFill>
                  <a:srgbClr val="000000"/>
                </a:solidFill>
                <a:latin typeface="Arial" panose="020B0604020202020204" pitchFamily="34" charset="0"/>
                <a:cs typeface="Arial" panose="020B0604020202020204" pitchFamily="34" charset="0"/>
              </a:rPr>
              <a:t>las menciones que deberán indicarse con arreglo a lo dispuesto en el apartado 5.1.4 precedente se considerarán indicaciones obligatorias del etiquetado</a:t>
            </a:r>
            <a:r>
              <a:rPr lang="es-ES" sz="2400" dirty="0">
                <a:solidFill>
                  <a:srgbClr val="000000"/>
                </a:solidFill>
                <a:latin typeface="Arial" panose="020B0604020202020204" pitchFamily="34" charset="0"/>
                <a:cs typeface="Arial" panose="020B0604020202020204" pitchFamily="34" charset="0"/>
              </a:rPr>
              <a:t>, de conformidad con lo dispuesto en el artículo 5 de dicha norma.</a:t>
            </a:r>
          </a:p>
        </p:txBody>
      </p:sp>
    </p:spTree>
    <p:extLst>
      <p:ext uri="{BB962C8B-B14F-4D97-AF65-F5344CB8AC3E}">
        <p14:creationId xmlns:p14="http://schemas.microsoft.com/office/powerpoint/2010/main" val="3069310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8CDE11F-A4FF-4F48-A106-32C2D6ACBB05}"/>
              </a:ext>
            </a:extLst>
          </p:cNvPr>
          <p:cNvSpPr/>
          <p:nvPr/>
        </p:nvSpPr>
        <p:spPr>
          <a:xfrm>
            <a:off x="1809346" y="703021"/>
            <a:ext cx="9815208" cy="2339102"/>
          </a:xfrm>
          <a:prstGeom prst="rect">
            <a:avLst/>
          </a:prstGeom>
        </p:spPr>
        <p:txBody>
          <a:bodyPr wrap="square">
            <a:spAutoFit/>
          </a:bodyPr>
          <a:lstStyle/>
          <a:p>
            <a:pPr algn="just"/>
            <a:r>
              <a:rPr lang="es-ES" dirty="0">
                <a:solidFill>
                  <a:schemeClr val="accent2"/>
                </a:solidFill>
                <a:latin typeface="verdana" panose="020B0604030504040204" pitchFamily="34" charset="0"/>
              </a:rPr>
              <a:t>Real Decreto 1049/2003</a:t>
            </a:r>
          </a:p>
          <a:p>
            <a:pPr algn="just"/>
            <a:r>
              <a:rPr lang="es-ES" sz="1600" dirty="0">
                <a:solidFill>
                  <a:schemeClr val="accent2"/>
                </a:solidFill>
                <a:latin typeface="verdana" panose="020B0604030504040204" pitchFamily="34" charset="0"/>
              </a:rPr>
              <a:t>5.1.4 </a:t>
            </a:r>
            <a:r>
              <a:rPr lang="es-ES" sz="1600" b="1" dirty="0">
                <a:solidFill>
                  <a:schemeClr val="accent2"/>
                </a:solidFill>
                <a:latin typeface="verdana" panose="020B0604030504040204" pitchFamily="34" charset="0"/>
              </a:rPr>
              <a:t>Deberán mencionarse en la etiqueta el país o los países de origen en que la miel haya sido recolectada</a:t>
            </a:r>
            <a:r>
              <a:rPr lang="es-ES" sz="1600" dirty="0">
                <a:solidFill>
                  <a:schemeClr val="accent2"/>
                </a:solidFill>
                <a:latin typeface="verdana" panose="020B0604030504040204" pitchFamily="34" charset="0"/>
              </a:rPr>
              <a:t>.</a:t>
            </a:r>
          </a:p>
          <a:p>
            <a:pPr algn="just"/>
            <a:r>
              <a:rPr lang="es-ES" sz="1600" dirty="0">
                <a:solidFill>
                  <a:schemeClr val="accent2"/>
                </a:solidFill>
                <a:latin typeface="verdana" panose="020B0604030504040204" pitchFamily="34" charset="0"/>
              </a:rPr>
              <a:t>No obstante, </a:t>
            </a:r>
            <a:r>
              <a:rPr lang="es-ES" sz="1600" b="1" dirty="0">
                <a:solidFill>
                  <a:schemeClr val="accent2"/>
                </a:solidFill>
                <a:latin typeface="verdana" panose="020B0604030504040204" pitchFamily="34" charset="0"/>
              </a:rPr>
              <a:t>en el caso de mezclas</a:t>
            </a:r>
            <a:r>
              <a:rPr lang="es-ES" sz="1600" dirty="0">
                <a:solidFill>
                  <a:schemeClr val="accent2"/>
                </a:solidFill>
                <a:latin typeface="verdana" panose="020B0604030504040204" pitchFamily="34" charset="0"/>
              </a:rPr>
              <a:t>, si las mieles son </a:t>
            </a:r>
            <a:r>
              <a:rPr lang="es-ES" sz="1600" b="1" dirty="0">
                <a:solidFill>
                  <a:schemeClr val="accent2"/>
                </a:solidFill>
                <a:latin typeface="verdana" panose="020B0604030504040204" pitchFamily="34" charset="0"/>
              </a:rPr>
              <a:t>originarias de más de un Estado </a:t>
            </a:r>
            <a:r>
              <a:rPr lang="es-ES" sz="1600" dirty="0">
                <a:solidFill>
                  <a:schemeClr val="accent2"/>
                </a:solidFill>
                <a:latin typeface="verdana" panose="020B0604030504040204" pitchFamily="34" charset="0"/>
              </a:rPr>
              <a:t>miembro o tercer país, </a:t>
            </a:r>
            <a:r>
              <a:rPr lang="es-ES" sz="1600" b="1" dirty="0">
                <a:solidFill>
                  <a:schemeClr val="accent2"/>
                </a:solidFill>
                <a:latin typeface="verdana" panose="020B0604030504040204" pitchFamily="34" charset="0"/>
              </a:rPr>
              <a:t>dicha mención podrá sustituirse por </a:t>
            </a:r>
            <a:r>
              <a:rPr lang="es-ES" sz="1600" dirty="0">
                <a:solidFill>
                  <a:schemeClr val="accent2"/>
                </a:solidFill>
                <a:latin typeface="verdana" panose="020B0604030504040204" pitchFamily="34" charset="0"/>
              </a:rPr>
              <a:t>una de las siguientes, según proceda:</a:t>
            </a:r>
          </a:p>
          <a:p>
            <a:pPr algn="just"/>
            <a:r>
              <a:rPr lang="es-ES" sz="1600" dirty="0">
                <a:solidFill>
                  <a:schemeClr val="accent2"/>
                </a:solidFill>
                <a:latin typeface="verdana" panose="020B0604030504040204" pitchFamily="34" charset="0"/>
              </a:rPr>
              <a:t>1.º «mezcla de mieles originarias de la CE»,</a:t>
            </a:r>
          </a:p>
          <a:p>
            <a:pPr algn="just"/>
            <a:r>
              <a:rPr lang="es-ES" sz="1600" dirty="0">
                <a:solidFill>
                  <a:schemeClr val="accent2"/>
                </a:solidFill>
                <a:latin typeface="verdana" panose="020B0604030504040204" pitchFamily="34" charset="0"/>
              </a:rPr>
              <a:t>2.º «mezcla de mieles no originarias de la CE»,</a:t>
            </a:r>
          </a:p>
          <a:p>
            <a:pPr algn="just"/>
            <a:r>
              <a:rPr lang="es-ES" sz="1600" dirty="0">
                <a:solidFill>
                  <a:schemeClr val="accent2"/>
                </a:solidFill>
                <a:latin typeface="verdana" panose="020B0604030504040204" pitchFamily="34" charset="0"/>
              </a:rPr>
              <a:t>3.º «mezcla de mieles originarias y no originarias de la CE».</a:t>
            </a:r>
          </a:p>
        </p:txBody>
      </p:sp>
      <p:sp>
        <p:nvSpPr>
          <p:cNvPr id="7" name="Rectángulo 6">
            <a:extLst>
              <a:ext uri="{FF2B5EF4-FFF2-40B4-BE49-F238E27FC236}">
                <a16:creationId xmlns:a16="http://schemas.microsoft.com/office/drawing/2014/main" id="{379A5D1F-22D1-4967-A2C4-E5ECA3CC533A}"/>
              </a:ext>
            </a:extLst>
          </p:cNvPr>
          <p:cNvSpPr/>
          <p:nvPr/>
        </p:nvSpPr>
        <p:spPr>
          <a:xfrm>
            <a:off x="1673158" y="3631008"/>
            <a:ext cx="9815208" cy="1169551"/>
          </a:xfrm>
          <a:prstGeom prst="rect">
            <a:avLst/>
          </a:prstGeom>
        </p:spPr>
        <p:txBody>
          <a:bodyPr wrap="square">
            <a:spAutoFit/>
          </a:bodyPr>
          <a:lstStyle/>
          <a:p>
            <a:r>
              <a:rPr lang="es-ES" dirty="0">
                <a:solidFill>
                  <a:srgbClr val="00B050"/>
                </a:solidFill>
              </a:rPr>
              <a:t>Real Decreto 523/2020 (Entra en vigor el 22/12/2020)</a:t>
            </a:r>
          </a:p>
          <a:p>
            <a:r>
              <a:rPr lang="es-ES" dirty="0">
                <a:solidFill>
                  <a:srgbClr val="00B050"/>
                </a:solidFill>
              </a:rPr>
              <a:t>«</a:t>
            </a:r>
            <a:r>
              <a:rPr lang="es-ES" sz="2000" dirty="0">
                <a:solidFill>
                  <a:srgbClr val="00B050"/>
                </a:solidFill>
              </a:rPr>
              <a:t>5.1.4 </a:t>
            </a:r>
            <a:r>
              <a:rPr lang="es-ES" sz="2400" dirty="0">
                <a:solidFill>
                  <a:srgbClr val="00B050"/>
                </a:solidFill>
              </a:rPr>
              <a:t>Deberán mencionarse en la etiqueta el país o los países de origen (*) en </a:t>
            </a:r>
            <a:r>
              <a:rPr lang="es-ES" sz="2800" b="1" dirty="0">
                <a:solidFill>
                  <a:srgbClr val="00B050"/>
                </a:solidFill>
              </a:rPr>
              <a:t>los</a:t>
            </a:r>
            <a:r>
              <a:rPr lang="es-ES" sz="2400" b="1" dirty="0">
                <a:solidFill>
                  <a:srgbClr val="00B050"/>
                </a:solidFill>
              </a:rPr>
              <a:t> </a:t>
            </a:r>
            <a:r>
              <a:rPr lang="es-ES" sz="2400" dirty="0">
                <a:solidFill>
                  <a:srgbClr val="00B050"/>
                </a:solidFill>
              </a:rPr>
              <a:t>que la miel y, en su caso, sus mezclas hayan sido recolectadas</a:t>
            </a:r>
            <a:r>
              <a:rPr lang="es-ES" dirty="0">
                <a:solidFill>
                  <a:srgbClr val="00B050"/>
                </a:solidFill>
              </a:rPr>
              <a:t>.»</a:t>
            </a:r>
          </a:p>
        </p:txBody>
      </p:sp>
      <p:sp>
        <p:nvSpPr>
          <p:cNvPr id="3" name="CuadroTexto 2">
            <a:extLst>
              <a:ext uri="{FF2B5EF4-FFF2-40B4-BE49-F238E27FC236}">
                <a16:creationId xmlns:a16="http://schemas.microsoft.com/office/drawing/2014/main" id="{5D192C52-5C8E-4C76-B626-2BAE854C3259}"/>
              </a:ext>
            </a:extLst>
          </p:cNvPr>
          <p:cNvSpPr txBox="1"/>
          <p:nvPr/>
        </p:nvSpPr>
        <p:spPr>
          <a:xfrm>
            <a:off x="2237641" y="5593406"/>
            <a:ext cx="8686242" cy="830997"/>
          </a:xfrm>
          <a:prstGeom prst="rect">
            <a:avLst/>
          </a:prstGeom>
          <a:noFill/>
        </p:spPr>
        <p:txBody>
          <a:bodyPr wrap="square" rtlCol="0">
            <a:spAutoFit/>
          </a:bodyPr>
          <a:lstStyle/>
          <a:p>
            <a:r>
              <a:rPr lang="es-ES" sz="2400" b="1" dirty="0">
                <a:solidFill>
                  <a:schemeClr val="accent6">
                    <a:lumMod val="75000"/>
                  </a:schemeClr>
                </a:solidFill>
              </a:rPr>
              <a:t>(*) Pero no se exige indicarlos en orden decreciente ni especificar los %,por que la Directiva de la miel no lo exige.</a:t>
            </a:r>
          </a:p>
        </p:txBody>
      </p:sp>
    </p:spTree>
    <p:extLst>
      <p:ext uri="{BB962C8B-B14F-4D97-AF65-F5344CB8AC3E}">
        <p14:creationId xmlns:p14="http://schemas.microsoft.com/office/powerpoint/2010/main" val="2057031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9E37894-3EB9-4ABC-9259-4EE965DA21D4}"/>
              </a:ext>
            </a:extLst>
          </p:cNvPr>
          <p:cNvSpPr/>
          <p:nvPr/>
        </p:nvSpPr>
        <p:spPr>
          <a:xfrm>
            <a:off x="1313690" y="411271"/>
            <a:ext cx="10817157" cy="6740307"/>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5.1.6 Los operadores deberán recoger dentro de su sistema de autocontrol las </a:t>
            </a:r>
            <a:r>
              <a:rPr lang="es-ES" sz="2400" b="1" dirty="0">
                <a:solidFill>
                  <a:srgbClr val="000000"/>
                </a:solidFill>
                <a:latin typeface="Arial" panose="020B0604020202020204" pitchFamily="34" charset="0"/>
                <a:cs typeface="Arial" panose="020B0604020202020204" pitchFamily="34" charset="0"/>
              </a:rPr>
              <a:t>evidencias necesarias para demostrar </a:t>
            </a:r>
            <a:r>
              <a:rPr lang="es-ES" sz="2400" dirty="0">
                <a:solidFill>
                  <a:srgbClr val="000000"/>
                </a:solidFill>
                <a:latin typeface="Arial" panose="020B0604020202020204" pitchFamily="34" charset="0"/>
                <a:cs typeface="Arial" panose="020B0604020202020204" pitchFamily="34" charset="0"/>
              </a:rPr>
              <a:t>ante las autoridades competentes </a:t>
            </a:r>
            <a:r>
              <a:rPr lang="es-ES" sz="2400" b="1" dirty="0">
                <a:solidFill>
                  <a:srgbClr val="000000"/>
                </a:solidFill>
                <a:latin typeface="Arial" panose="020B0604020202020204" pitchFamily="34" charset="0"/>
                <a:cs typeface="Arial" panose="020B0604020202020204" pitchFamily="34" charset="0"/>
              </a:rPr>
              <a:t>los orígenes de las mieles empleadas en las mezclas</a:t>
            </a:r>
            <a:r>
              <a:rPr lang="es-ES" sz="2400" dirty="0">
                <a:solidFill>
                  <a:srgbClr val="000000"/>
                </a:solidFill>
                <a:latin typeface="Arial" panose="020B0604020202020204" pitchFamily="34" charset="0"/>
                <a:cs typeface="Arial" panose="020B0604020202020204" pitchFamily="34" charset="0"/>
              </a:rPr>
              <a:t>, indicados en el apartado 5.1.4. </a:t>
            </a:r>
            <a:r>
              <a:rPr lang="es-ES" sz="2400" b="1" dirty="0">
                <a:solidFill>
                  <a:srgbClr val="000000"/>
                </a:solidFill>
                <a:latin typeface="Arial" panose="020B0604020202020204" pitchFamily="34" charset="0"/>
                <a:cs typeface="Arial" panose="020B0604020202020204" pitchFamily="34" charset="0"/>
              </a:rPr>
              <a:t>Los registros de dichas evidencias deberán conservarse </a:t>
            </a:r>
            <a:r>
              <a:rPr lang="es-ES" sz="2400" dirty="0">
                <a:solidFill>
                  <a:srgbClr val="000000"/>
                </a:solidFill>
                <a:latin typeface="Arial" panose="020B0604020202020204" pitchFamily="34" charset="0"/>
                <a:cs typeface="Arial" panose="020B0604020202020204" pitchFamily="34" charset="0"/>
              </a:rPr>
              <a:t>durante el tiempo indicado en el artículo 10.3 de la Ley 28/2015, de 30 de julio, para la defensa de la calidad alimentaria</a:t>
            </a:r>
            <a:r>
              <a:rPr lang="es-ES" sz="2400" dirty="0">
                <a:latin typeface="Arial" panose="020B0604020202020204" pitchFamily="34" charset="0"/>
                <a:cs typeface="Arial" panose="020B0604020202020204" pitchFamily="34" charset="0"/>
              </a:rPr>
              <a:t>.</a:t>
            </a:r>
          </a:p>
          <a:p>
            <a:r>
              <a:rPr lang="es-ES" sz="2400" dirty="0">
                <a:solidFill>
                  <a:srgbClr val="00B050"/>
                </a:solidFill>
                <a:latin typeface="Arial" panose="020B0604020202020204" pitchFamily="34" charset="0"/>
                <a:cs typeface="Arial" panose="020B0604020202020204" pitchFamily="34" charset="0"/>
              </a:rPr>
              <a:t>(al menos 6 meses siguientes a la fecha de duración mínima)</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5.2 En el caso de la </a:t>
            </a:r>
            <a:r>
              <a:rPr lang="es-ES" sz="2400" u="sng" dirty="0">
                <a:solidFill>
                  <a:srgbClr val="000000"/>
                </a:solidFill>
                <a:latin typeface="Arial" panose="020B0604020202020204" pitchFamily="34" charset="0"/>
                <a:cs typeface="Arial" panose="020B0604020202020204" pitchFamily="34" charset="0"/>
              </a:rPr>
              <a:t>miel filtrada </a:t>
            </a:r>
            <a:r>
              <a:rPr lang="es-ES" sz="2400" dirty="0">
                <a:solidFill>
                  <a:srgbClr val="000000"/>
                </a:solidFill>
                <a:latin typeface="Arial" panose="020B0604020202020204" pitchFamily="34" charset="0"/>
                <a:cs typeface="Arial" panose="020B0604020202020204" pitchFamily="34" charset="0"/>
              </a:rPr>
              <a:t>y de la </a:t>
            </a:r>
            <a:r>
              <a:rPr lang="es-ES" sz="2400" u="sng" dirty="0">
                <a:solidFill>
                  <a:srgbClr val="000000"/>
                </a:solidFill>
                <a:latin typeface="Arial" panose="020B0604020202020204" pitchFamily="34" charset="0"/>
                <a:cs typeface="Arial" panose="020B0604020202020204" pitchFamily="34" charset="0"/>
              </a:rPr>
              <a:t>miel para uso industrial</a:t>
            </a:r>
            <a:r>
              <a:rPr lang="es-ES" sz="2400" dirty="0">
                <a:solidFill>
                  <a:srgbClr val="000000"/>
                </a:solidFill>
                <a:latin typeface="Arial" panose="020B0604020202020204" pitchFamily="34" charset="0"/>
                <a:cs typeface="Arial" panose="020B0604020202020204" pitchFamily="34" charset="0"/>
              </a:rPr>
              <a:t>, </a:t>
            </a:r>
            <a:r>
              <a:rPr lang="es-ES" sz="2400" b="1" dirty="0">
                <a:solidFill>
                  <a:srgbClr val="000000"/>
                </a:solidFill>
                <a:latin typeface="Arial" panose="020B0604020202020204" pitchFamily="34" charset="0"/>
                <a:cs typeface="Arial" panose="020B0604020202020204" pitchFamily="34" charset="0"/>
              </a:rPr>
              <a:t>los contenedores para granel, los embalajes y la documentación comercial deberán indicar claramente la denominación completa</a:t>
            </a:r>
            <a:r>
              <a:rPr lang="es-ES" sz="2400" dirty="0">
                <a:solidFill>
                  <a:srgbClr val="000000"/>
                </a:solidFill>
                <a:latin typeface="Arial" panose="020B0604020202020204" pitchFamily="34" charset="0"/>
                <a:cs typeface="Arial" panose="020B0604020202020204" pitchFamily="34" charset="0"/>
              </a:rPr>
              <a:t>, tal como se indica, respectivamente, en los apartados 3.2.2.f), relativo a miel filtrada, así como en el apartado 3.3, relativo a miel para uso industrial.</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5.3 Dado que </a:t>
            </a:r>
            <a:r>
              <a:rPr lang="es-ES" sz="2400" b="1" dirty="0">
                <a:solidFill>
                  <a:srgbClr val="000000"/>
                </a:solidFill>
                <a:latin typeface="Arial" panose="020B0604020202020204" pitchFamily="34" charset="0"/>
                <a:cs typeface="Arial" panose="020B0604020202020204" pitchFamily="34" charset="0"/>
              </a:rPr>
              <a:t>el polen </a:t>
            </a:r>
            <a:r>
              <a:rPr lang="es-ES" sz="2400" dirty="0">
                <a:solidFill>
                  <a:srgbClr val="000000"/>
                </a:solidFill>
                <a:latin typeface="Arial" panose="020B0604020202020204" pitchFamily="34" charset="0"/>
                <a:cs typeface="Arial" panose="020B0604020202020204" pitchFamily="34" charset="0"/>
              </a:rPr>
              <a:t>es un componente natural específico de la miel, </a:t>
            </a:r>
            <a:r>
              <a:rPr lang="es-ES" sz="2400" b="1" dirty="0">
                <a:solidFill>
                  <a:srgbClr val="000000"/>
                </a:solidFill>
                <a:latin typeface="Arial" panose="020B0604020202020204" pitchFamily="34" charset="0"/>
                <a:cs typeface="Arial" panose="020B0604020202020204" pitchFamily="34" charset="0"/>
              </a:rPr>
              <a:t>en los productos definidos en el apartado 3 no se considerará un ingrediente </a:t>
            </a:r>
            <a:r>
              <a:rPr lang="es-ES" sz="2400" dirty="0">
                <a:solidFill>
                  <a:srgbClr val="000000"/>
                </a:solidFill>
                <a:latin typeface="Arial" panose="020B0604020202020204" pitchFamily="34" charset="0"/>
                <a:cs typeface="Arial" panose="020B0604020202020204" pitchFamily="34" charset="0"/>
              </a:rPr>
              <a:t>en el sentido del artículo 2, apartado 2, letra f), del Reglamento (UE) n.º 1169/2011.</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223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570875-8E7A-4C9A-AAC3-F33B180746E7}"/>
              </a:ext>
            </a:extLst>
          </p:cNvPr>
          <p:cNvSpPr/>
          <p:nvPr/>
        </p:nvSpPr>
        <p:spPr>
          <a:xfrm>
            <a:off x="2989504" y="714700"/>
            <a:ext cx="7654374" cy="707886"/>
          </a:xfrm>
          <a:prstGeom prst="rect">
            <a:avLst/>
          </a:prstGeom>
        </p:spPr>
        <p:txBody>
          <a:bodyPr wrap="square">
            <a:spAutoFit/>
          </a:bodyPr>
          <a:lstStyle/>
          <a:p>
            <a:r>
              <a:rPr lang="es-ES" sz="2000" b="1" dirty="0">
                <a:latin typeface="Arial" panose="020B0604020202020204" pitchFamily="34" charset="0"/>
                <a:cs typeface="Arial" panose="020B0604020202020204" pitchFamily="34" charset="0"/>
              </a:rPr>
              <a:t>Orden de 14 de agosto 2009,</a:t>
            </a:r>
            <a:r>
              <a:rPr lang="es-ES" sz="2000" dirty="0">
                <a:latin typeface="Arial" panose="020B0604020202020204" pitchFamily="34" charset="0"/>
                <a:cs typeface="Arial" panose="020B0604020202020204" pitchFamily="34" charset="0"/>
              </a:rPr>
              <a:t> Reglamento de la indicación geográfica protegida </a:t>
            </a:r>
            <a:r>
              <a:rPr lang="es-ES" sz="2000" b="1" dirty="0">
                <a:latin typeface="Arial" panose="020B0604020202020204" pitchFamily="34" charset="0"/>
                <a:cs typeface="Arial" panose="020B0604020202020204" pitchFamily="34" charset="0"/>
              </a:rPr>
              <a:t>Miel de Galicia </a:t>
            </a:r>
            <a:r>
              <a:rPr lang="es-ES" sz="2000" dirty="0">
                <a:latin typeface="Arial" panose="020B0604020202020204" pitchFamily="34" charset="0"/>
                <a:cs typeface="Arial" panose="020B0604020202020204" pitchFamily="34" charset="0"/>
              </a:rPr>
              <a:t>y de su Consejo Regulador.</a:t>
            </a:r>
          </a:p>
        </p:txBody>
      </p:sp>
      <p:sp>
        <p:nvSpPr>
          <p:cNvPr id="3" name="Rectángulo 2">
            <a:extLst>
              <a:ext uri="{FF2B5EF4-FFF2-40B4-BE49-F238E27FC236}">
                <a16:creationId xmlns:a16="http://schemas.microsoft.com/office/drawing/2014/main" id="{F0100B86-2B2E-4B13-9D52-4E74F5EA2D6F}"/>
              </a:ext>
            </a:extLst>
          </p:cNvPr>
          <p:cNvSpPr/>
          <p:nvPr/>
        </p:nvSpPr>
        <p:spPr>
          <a:xfrm>
            <a:off x="1536970" y="1923968"/>
            <a:ext cx="10573966" cy="4524315"/>
          </a:xfrm>
          <a:prstGeom prst="rect">
            <a:avLst/>
          </a:prstGeom>
        </p:spPr>
        <p:txBody>
          <a:bodyPr wrap="square">
            <a:spAutoFit/>
          </a:bodyPr>
          <a:lstStyle/>
          <a:p>
            <a:pPr algn="just"/>
            <a:r>
              <a:rPr lang="es-ES" sz="2400" dirty="0">
                <a:solidFill>
                  <a:srgbClr val="231F20"/>
                </a:solidFill>
                <a:latin typeface="Arial" panose="020B0604020202020204" pitchFamily="34" charset="0"/>
                <a:cs typeface="Arial" panose="020B0604020202020204" pitchFamily="34" charset="0"/>
              </a:rPr>
              <a:t>Artículo 2º.-</a:t>
            </a:r>
            <a:r>
              <a:rPr lang="es-ES" sz="2400" i="1" dirty="0">
                <a:solidFill>
                  <a:srgbClr val="231F20"/>
                </a:solidFill>
                <a:latin typeface="Arial" panose="020B0604020202020204" pitchFamily="34" charset="0"/>
                <a:cs typeface="Arial" panose="020B0604020202020204" pitchFamily="34" charset="0"/>
              </a:rPr>
              <a:t>Extensión de la protección.</a:t>
            </a:r>
          </a:p>
          <a:p>
            <a:pPr algn="just"/>
            <a:r>
              <a:rPr lang="es-ES" sz="2400" dirty="0">
                <a:solidFill>
                  <a:srgbClr val="231F20"/>
                </a:solidFill>
                <a:latin typeface="Arial" panose="020B0604020202020204" pitchFamily="34" charset="0"/>
                <a:cs typeface="Arial" panose="020B0604020202020204" pitchFamily="34" charset="0"/>
              </a:rPr>
              <a:t>-</a:t>
            </a:r>
            <a:r>
              <a:rPr lang="es-ES" sz="2400" b="1" dirty="0">
                <a:solidFill>
                  <a:srgbClr val="231F20"/>
                </a:solidFill>
                <a:latin typeface="Arial" panose="020B0604020202020204" pitchFamily="34" charset="0"/>
                <a:cs typeface="Arial" panose="020B0604020202020204" pitchFamily="34" charset="0"/>
              </a:rPr>
              <a:t>La indicación geográfica protegida Mel de Galicia</a:t>
            </a:r>
            <a:r>
              <a:rPr lang="es-ES" sz="2400" dirty="0">
                <a:solidFill>
                  <a:srgbClr val="231F20"/>
                </a:solidFill>
                <a:latin typeface="Arial" panose="020B0604020202020204" pitchFamily="34" charset="0"/>
                <a:cs typeface="Arial" panose="020B0604020202020204" pitchFamily="34" charset="0"/>
              </a:rPr>
              <a:t> y su traducción al </a:t>
            </a:r>
            <a:r>
              <a:rPr lang="es-ES" sz="2400" dirty="0" err="1">
                <a:solidFill>
                  <a:srgbClr val="231F20"/>
                </a:solidFill>
                <a:latin typeface="Arial" panose="020B0604020202020204" pitchFamily="34" charset="0"/>
                <a:cs typeface="Arial" panose="020B0604020202020204" pitchFamily="34" charset="0"/>
              </a:rPr>
              <a:t>castellano,Miel</a:t>
            </a:r>
            <a:r>
              <a:rPr lang="es-ES" sz="2400" dirty="0">
                <a:solidFill>
                  <a:srgbClr val="231F20"/>
                </a:solidFill>
                <a:latin typeface="Arial" panose="020B0604020202020204" pitchFamily="34" charset="0"/>
                <a:cs typeface="Arial" panose="020B0604020202020204" pitchFamily="34" charset="0"/>
              </a:rPr>
              <a:t> de Galicia, </a:t>
            </a:r>
            <a:r>
              <a:rPr lang="es-ES" sz="2400" b="1" dirty="0">
                <a:solidFill>
                  <a:srgbClr val="231F20"/>
                </a:solidFill>
                <a:latin typeface="Arial" panose="020B0604020202020204" pitchFamily="34" charset="0"/>
                <a:cs typeface="Arial" panose="020B0604020202020204" pitchFamily="34" charset="0"/>
              </a:rPr>
              <a:t>no se podrá aplicar a ningún otro tipo de miel</a:t>
            </a:r>
            <a:r>
              <a:rPr lang="es-ES" sz="2400" dirty="0">
                <a:solidFill>
                  <a:srgbClr val="231F20"/>
                </a:solidFill>
                <a:latin typeface="Arial" panose="020B0604020202020204" pitchFamily="34" charset="0"/>
                <a:cs typeface="Arial" panose="020B0604020202020204" pitchFamily="34" charset="0"/>
              </a:rPr>
              <a:t> más que al definido por este reglamento, </a:t>
            </a:r>
            <a:r>
              <a:rPr lang="es-ES" sz="2400" b="1" dirty="0">
                <a:solidFill>
                  <a:srgbClr val="231F20"/>
                </a:solidFill>
                <a:latin typeface="Arial" panose="020B0604020202020204" pitchFamily="34" charset="0"/>
                <a:cs typeface="Arial" panose="020B0604020202020204" pitchFamily="34" charset="0"/>
              </a:rPr>
              <a:t>ni se podrán utilizar términos, expresiones, marcas o signos que</a:t>
            </a:r>
            <a:r>
              <a:rPr lang="es-ES" sz="2400" dirty="0">
                <a:solidFill>
                  <a:srgbClr val="231F20"/>
                </a:solidFill>
                <a:latin typeface="Arial" panose="020B0604020202020204" pitchFamily="34" charset="0"/>
                <a:cs typeface="Arial" panose="020B0604020202020204" pitchFamily="34" charset="0"/>
              </a:rPr>
              <a:t>, por su similitud fonética o gráfica con ésta, </a:t>
            </a:r>
            <a:r>
              <a:rPr lang="es-ES" sz="2400" b="1" dirty="0">
                <a:solidFill>
                  <a:srgbClr val="231F20"/>
                </a:solidFill>
                <a:latin typeface="Arial" panose="020B0604020202020204" pitchFamily="34" charset="0"/>
                <a:cs typeface="Arial" panose="020B0604020202020204" pitchFamily="34" charset="0"/>
              </a:rPr>
              <a:t>puedan inducir a confusión </a:t>
            </a:r>
            <a:r>
              <a:rPr lang="es-ES" sz="2400" dirty="0">
                <a:solidFill>
                  <a:srgbClr val="231F20"/>
                </a:solidFill>
                <a:latin typeface="Arial" panose="020B0604020202020204" pitchFamily="34" charset="0"/>
                <a:cs typeface="Arial" panose="020B0604020202020204" pitchFamily="34" charset="0"/>
              </a:rPr>
              <a:t>con los que son objeto de protección, </a:t>
            </a:r>
            <a:r>
              <a:rPr lang="es-ES" sz="2400" b="1" dirty="0">
                <a:solidFill>
                  <a:srgbClr val="231F20"/>
                </a:solidFill>
                <a:latin typeface="Arial" panose="020B0604020202020204" pitchFamily="34" charset="0"/>
                <a:cs typeface="Arial" panose="020B0604020202020204" pitchFamily="34" charset="0"/>
              </a:rPr>
              <a:t>aun en el caso de que vayan precedidos por las expresiones «tipo», «estilo», «elaborado en», «manipulado en», «fabricado en» u otras análogas</a:t>
            </a:r>
            <a:r>
              <a:rPr lang="es-ES" sz="2400" dirty="0">
                <a:solidFill>
                  <a:srgbClr val="231F20"/>
                </a:solidFill>
                <a:latin typeface="Arial" panose="020B0604020202020204" pitchFamily="34" charset="0"/>
                <a:cs typeface="Arial" panose="020B0604020202020204" pitchFamily="34" charset="0"/>
              </a:rPr>
              <a:t>.</a:t>
            </a:r>
          </a:p>
          <a:p>
            <a:pPr algn="just"/>
            <a:r>
              <a:rPr lang="es-ES" sz="2400" dirty="0">
                <a:solidFill>
                  <a:srgbClr val="231F20"/>
                </a:solidFill>
                <a:highlight>
                  <a:srgbClr val="FFFF00"/>
                </a:highlight>
                <a:latin typeface="Arial" panose="020B0604020202020204" pitchFamily="34" charset="0"/>
                <a:cs typeface="Arial" panose="020B0604020202020204" pitchFamily="34" charset="0"/>
              </a:rPr>
              <a:t>2. </a:t>
            </a:r>
            <a:r>
              <a:rPr lang="es-ES" sz="2400" b="1" dirty="0">
                <a:solidFill>
                  <a:srgbClr val="231F20"/>
                </a:solidFill>
                <a:highlight>
                  <a:srgbClr val="FFFF00"/>
                </a:highlight>
                <a:latin typeface="Arial" panose="020B0604020202020204" pitchFamily="34" charset="0"/>
                <a:cs typeface="Arial" panose="020B0604020202020204" pitchFamily="34" charset="0"/>
              </a:rPr>
              <a:t>La protección otorgada se extiende al uso de los nombres de las regiones, comarcas, municipios, parroquias y localidades del territorio de la Comunidad Autónoma de Galicia </a:t>
            </a:r>
            <a:r>
              <a:rPr lang="es-ES" sz="2400" dirty="0">
                <a:solidFill>
                  <a:srgbClr val="231F20"/>
                </a:solidFill>
                <a:highlight>
                  <a:srgbClr val="FFFF00"/>
                </a:highlight>
                <a:latin typeface="Arial" panose="020B0604020202020204" pitchFamily="34" charset="0"/>
                <a:cs typeface="Arial" panose="020B0604020202020204" pitchFamily="34" charset="0"/>
              </a:rPr>
              <a:t>en relación con la miel.</a:t>
            </a:r>
            <a:endParaRPr lang="es-ES" sz="24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7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C1DA297-FBB9-4D33-9862-845BA3F82C0D}"/>
              </a:ext>
            </a:extLst>
          </p:cNvPr>
          <p:cNvSpPr/>
          <p:nvPr/>
        </p:nvSpPr>
        <p:spPr>
          <a:xfrm>
            <a:off x="1439694" y="1149349"/>
            <a:ext cx="10214042" cy="2308324"/>
          </a:xfrm>
          <a:prstGeom prst="rect">
            <a:avLst/>
          </a:prstGeom>
        </p:spPr>
        <p:txBody>
          <a:bodyPr wrap="square">
            <a:spAutoFit/>
          </a:bodyPr>
          <a:lstStyle/>
          <a:p>
            <a:r>
              <a:rPr lang="es-ES" sz="2400" dirty="0">
                <a:solidFill>
                  <a:srgbClr val="231F20"/>
                </a:solidFill>
                <a:latin typeface="Arial" panose="020B0604020202020204" pitchFamily="34" charset="0"/>
                <a:cs typeface="Arial" panose="020B0604020202020204" pitchFamily="34" charset="0"/>
              </a:rPr>
              <a:t>Artículo 9º.-</a:t>
            </a:r>
            <a:r>
              <a:rPr lang="es-ES" sz="2400" i="1" dirty="0">
                <a:solidFill>
                  <a:srgbClr val="231F20"/>
                </a:solidFill>
                <a:latin typeface="Arial" panose="020B0604020202020204" pitchFamily="34" charset="0"/>
                <a:cs typeface="Arial" panose="020B0604020202020204" pitchFamily="34" charset="0"/>
              </a:rPr>
              <a:t>Presentación del producto.</a:t>
            </a:r>
          </a:p>
          <a:p>
            <a:r>
              <a:rPr lang="es-ES" sz="2400" dirty="0">
                <a:solidFill>
                  <a:srgbClr val="231F20"/>
                </a:solidFill>
                <a:latin typeface="Arial" panose="020B0604020202020204" pitchFamily="34" charset="0"/>
                <a:cs typeface="Arial" panose="020B0604020202020204" pitchFamily="34" charset="0"/>
              </a:rPr>
              <a:t>1. La miel envasada se presentará </a:t>
            </a:r>
            <a:r>
              <a:rPr lang="es-ES" sz="2400" b="1" dirty="0">
                <a:solidFill>
                  <a:srgbClr val="231F20"/>
                </a:solidFill>
                <a:latin typeface="Arial" panose="020B0604020202020204" pitchFamily="34" charset="0"/>
                <a:cs typeface="Arial" panose="020B0604020202020204" pitchFamily="34" charset="0"/>
              </a:rPr>
              <a:t>en estado líquido,</a:t>
            </a:r>
          </a:p>
          <a:p>
            <a:r>
              <a:rPr lang="es-ES" sz="2400" b="1" dirty="0">
                <a:solidFill>
                  <a:srgbClr val="231F20"/>
                </a:solidFill>
                <a:latin typeface="Arial" panose="020B0604020202020204" pitchFamily="34" charset="0"/>
                <a:cs typeface="Arial" panose="020B0604020202020204" pitchFamily="34" charset="0"/>
              </a:rPr>
              <a:t>cristalizada o cremosa</a:t>
            </a:r>
            <a:r>
              <a:rPr lang="es-ES" sz="2400" dirty="0">
                <a:solidFill>
                  <a:srgbClr val="231F20"/>
                </a:solidFill>
                <a:latin typeface="Arial" panose="020B0604020202020204" pitchFamily="34" charset="0"/>
                <a:cs typeface="Arial" panose="020B0604020202020204" pitchFamily="34" charset="0"/>
              </a:rPr>
              <a:t>. No se permitirán  presentaciones que muestren defectos graves tales como separación de fases o fermentación.</a:t>
            </a:r>
          </a:p>
          <a:p>
            <a:r>
              <a:rPr lang="es-ES" sz="2400" dirty="0">
                <a:solidFill>
                  <a:srgbClr val="231F20"/>
                </a:solidFill>
                <a:latin typeface="Arial" panose="020B0604020202020204" pitchFamily="34" charset="0"/>
                <a:cs typeface="Arial" panose="020B0604020202020204" pitchFamily="34" charset="0"/>
              </a:rPr>
              <a:t>2. La miel amparada </a:t>
            </a:r>
            <a:r>
              <a:rPr lang="es-ES" sz="2400" b="1" dirty="0">
                <a:solidFill>
                  <a:srgbClr val="231F20"/>
                </a:solidFill>
                <a:latin typeface="Arial" panose="020B0604020202020204" pitchFamily="34" charset="0"/>
                <a:cs typeface="Arial" panose="020B0604020202020204" pitchFamily="34" charset="0"/>
              </a:rPr>
              <a:t>también podrá presentarse en</a:t>
            </a:r>
          </a:p>
          <a:p>
            <a:r>
              <a:rPr lang="es-ES" sz="2400" b="1" dirty="0">
                <a:solidFill>
                  <a:srgbClr val="231F20"/>
                </a:solidFill>
                <a:latin typeface="Arial" panose="020B0604020202020204" pitchFamily="34" charset="0"/>
                <a:cs typeface="Arial" panose="020B0604020202020204" pitchFamily="34" charset="0"/>
              </a:rPr>
              <a:t>secciones de panal totalmente operculado y sin cría</a:t>
            </a:r>
            <a:r>
              <a:rPr lang="es-ES" sz="2400" dirty="0">
                <a:solidFill>
                  <a:srgbClr val="231F20"/>
                </a:solidFill>
                <a:latin typeface="Arial" panose="020B0604020202020204" pitchFamily="34" charset="0"/>
                <a:cs typeface="Arial" panose="020B0604020202020204" pitchFamily="34" charset="0"/>
              </a:rPr>
              <a:t>.</a:t>
            </a:r>
            <a:endParaRPr lang="es-ES" sz="2400"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1869649C-5647-4B97-B755-0D06E581E0DF}"/>
              </a:ext>
            </a:extLst>
          </p:cNvPr>
          <p:cNvSpPr/>
          <p:nvPr/>
        </p:nvSpPr>
        <p:spPr>
          <a:xfrm>
            <a:off x="1439694" y="3743258"/>
            <a:ext cx="10214042" cy="2308324"/>
          </a:xfrm>
          <a:prstGeom prst="rect">
            <a:avLst/>
          </a:prstGeom>
        </p:spPr>
        <p:txBody>
          <a:bodyPr wrap="square">
            <a:spAutoFit/>
          </a:bodyPr>
          <a:lstStyle/>
          <a:p>
            <a:r>
              <a:rPr lang="es-ES" sz="2400" dirty="0">
                <a:solidFill>
                  <a:srgbClr val="231F20"/>
                </a:solidFill>
                <a:latin typeface="Arial" panose="020B0604020202020204" pitchFamily="34" charset="0"/>
                <a:cs typeface="Arial" panose="020B0604020202020204" pitchFamily="34" charset="0"/>
              </a:rPr>
              <a:t>Artículo 10º.-</a:t>
            </a:r>
            <a:r>
              <a:rPr lang="es-ES" sz="2400" i="1" dirty="0">
                <a:solidFill>
                  <a:srgbClr val="231F20"/>
                </a:solidFill>
                <a:latin typeface="Arial" panose="020B0604020202020204" pitchFamily="34" charset="0"/>
                <a:cs typeface="Arial" panose="020B0604020202020204" pitchFamily="34" charset="0"/>
              </a:rPr>
              <a:t>Envases</a:t>
            </a:r>
            <a:r>
              <a:rPr lang="es-ES" sz="2400" dirty="0">
                <a:solidFill>
                  <a:srgbClr val="231F20"/>
                </a:solidFill>
                <a:latin typeface="Arial" panose="020B0604020202020204" pitchFamily="34" charset="0"/>
                <a:cs typeface="Arial" panose="020B0604020202020204" pitchFamily="34" charset="0"/>
              </a:rPr>
              <a:t>.</a:t>
            </a:r>
          </a:p>
          <a:p>
            <a:pPr marL="457200" indent="-457200">
              <a:buAutoNum type="arabicPeriod"/>
            </a:pPr>
            <a:r>
              <a:rPr lang="es-ES" sz="2400" dirty="0">
                <a:solidFill>
                  <a:srgbClr val="231F20"/>
                </a:solidFill>
                <a:latin typeface="Arial" panose="020B0604020202020204" pitchFamily="34" charset="0"/>
                <a:cs typeface="Arial" panose="020B0604020202020204" pitchFamily="34" charset="0"/>
              </a:rPr>
              <a:t>El contenido de los </a:t>
            </a:r>
            <a:r>
              <a:rPr lang="es-ES" sz="2400" b="1" dirty="0">
                <a:solidFill>
                  <a:srgbClr val="231F20"/>
                </a:solidFill>
                <a:latin typeface="Arial" panose="020B0604020202020204" pitchFamily="34" charset="0"/>
                <a:cs typeface="Arial" panose="020B0604020202020204" pitchFamily="34" charset="0"/>
              </a:rPr>
              <a:t>envases</a:t>
            </a:r>
            <a:r>
              <a:rPr lang="es-ES" sz="2400" dirty="0">
                <a:solidFill>
                  <a:srgbClr val="231F20"/>
                </a:solidFill>
                <a:latin typeface="Arial" panose="020B0604020202020204" pitchFamily="34" charset="0"/>
                <a:cs typeface="Arial" panose="020B0604020202020204" pitchFamily="34" charset="0"/>
              </a:rPr>
              <a:t> de las mieles protegidas destinadas al consumo directo queda establecido, con</a:t>
            </a:r>
            <a:r>
              <a:rPr lang="es-ES" sz="2400" u="sng" dirty="0">
                <a:solidFill>
                  <a:srgbClr val="231F20"/>
                </a:solidFill>
                <a:latin typeface="Arial" panose="020B0604020202020204" pitchFamily="34" charset="0"/>
                <a:cs typeface="Arial" panose="020B0604020202020204" pitchFamily="34" charset="0"/>
              </a:rPr>
              <a:t> carácter general</a:t>
            </a:r>
            <a:r>
              <a:rPr lang="es-ES" sz="2400" dirty="0">
                <a:solidFill>
                  <a:srgbClr val="231F20"/>
                </a:solidFill>
                <a:latin typeface="Arial" panose="020B0604020202020204" pitchFamily="34" charset="0"/>
                <a:cs typeface="Arial" panose="020B0604020202020204" pitchFamily="34" charset="0"/>
              </a:rPr>
              <a:t>, en </a:t>
            </a:r>
            <a:r>
              <a:rPr lang="es-ES" sz="2400" b="1" dirty="0">
                <a:solidFill>
                  <a:srgbClr val="231F20"/>
                </a:solidFill>
                <a:latin typeface="Arial" panose="020B0604020202020204" pitchFamily="34" charset="0"/>
                <a:cs typeface="Arial" panose="020B0604020202020204" pitchFamily="34" charset="0"/>
              </a:rPr>
              <a:t>500 g y 1.000 g</a:t>
            </a:r>
            <a:r>
              <a:rPr lang="es-ES" sz="2400" dirty="0">
                <a:solidFill>
                  <a:srgbClr val="231F20"/>
                </a:solidFill>
                <a:latin typeface="Arial" panose="020B0604020202020204" pitchFamily="34" charset="0"/>
                <a:cs typeface="Arial" panose="020B0604020202020204" pitchFamily="34" charset="0"/>
              </a:rPr>
              <a:t>. El Consejo Regulador podrá autorizar el envasado con otros contenidos previa solicitud del interesado,…</a:t>
            </a:r>
          </a:p>
          <a:p>
            <a:r>
              <a:rPr lang="es-ES" sz="2400" dirty="0">
                <a:solidFill>
                  <a:srgbClr val="231F20"/>
                </a:solidFill>
                <a:latin typeface="Arial" panose="020B0604020202020204" pitchFamily="34" charset="0"/>
                <a:cs typeface="Arial" panose="020B0604020202020204" pitchFamily="34" charset="0"/>
              </a:rPr>
              <a:t>3. El material del </a:t>
            </a:r>
            <a:r>
              <a:rPr lang="es-ES" sz="2400" b="1" dirty="0">
                <a:solidFill>
                  <a:srgbClr val="231F20"/>
                </a:solidFill>
                <a:latin typeface="Arial" panose="020B0604020202020204" pitchFamily="34" charset="0"/>
                <a:cs typeface="Arial" panose="020B0604020202020204" pitchFamily="34" charset="0"/>
              </a:rPr>
              <a:t>envase</a:t>
            </a:r>
            <a:r>
              <a:rPr lang="es-ES" sz="2400" dirty="0">
                <a:solidFill>
                  <a:srgbClr val="231F20"/>
                </a:solidFill>
                <a:latin typeface="Arial" panose="020B0604020202020204" pitchFamily="34" charset="0"/>
                <a:cs typeface="Arial" panose="020B0604020202020204" pitchFamily="34" charset="0"/>
              </a:rPr>
              <a:t> será </a:t>
            </a:r>
            <a:r>
              <a:rPr lang="es-ES" sz="2400" b="1" dirty="0">
                <a:solidFill>
                  <a:srgbClr val="231F20"/>
                </a:solidFill>
                <a:latin typeface="Arial" panose="020B0604020202020204" pitchFamily="34" charset="0"/>
                <a:cs typeface="Arial" panose="020B0604020202020204" pitchFamily="34" charset="0"/>
              </a:rPr>
              <a:t>de vidrio </a:t>
            </a:r>
            <a:r>
              <a:rPr lang="es-ES" sz="2400" dirty="0">
                <a:solidFill>
                  <a:srgbClr val="231F20"/>
                </a:solidFill>
                <a:latin typeface="Arial" panose="020B0604020202020204" pitchFamily="34" charset="0"/>
                <a:cs typeface="Arial" panose="020B0604020202020204" pitchFamily="34" charset="0"/>
              </a:rPr>
              <a:t>transparente e incoloro</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622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A171224-AFE4-4102-A686-3B8828CA6609}"/>
              </a:ext>
            </a:extLst>
          </p:cNvPr>
          <p:cNvSpPr/>
          <p:nvPr/>
        </p:nvSpPr>
        <p:spPr>
          <a:xfrm>
            <a:off x="1731523" y="965269"/>
            <a:ext cx="9844391" cy="5632311"/>
          </a:xfrm>
          <a:prstGeom prst="rect">
            <a:avLst/>
          </a:prstGeom>
        </p:spPr>
        <p:txBody>
          <a:bodyPr wrap="square">
            <a:spAutoFit/>
          </a:bodyPr>
          <a:lstStyle/>
          <a:p>
            <a:r>
              <a:rPr lang="es-ES" sz="2400" dirty="0">
                <a:solidFill>
                  <a:srgbClr val="231F20"/>
                </a:solidFill>
                <a:latin typeface="Arial" panose="020B0604020202020204" pitchFamily="34" charset="0"/>
                <a:cs typeface="Arial" panose="020B0604020202020204" pitchFamily="34" charset="0"/>
              </a:rPr>
              <a:t>Artículo 11º.-</a:t>
            </a:r>
            <a:r>
              <a:rPr lang="es-ES" sz="2400" b="1" i="1" dirty="0">
                <a:solidFill>
                  <a:srgbClr val="231F20"/>
                </a:solidFill>
                <a:latin typeface="Arial" panose="020B0604020202020204" pitchFamily="34" charset="0"/>
                <a:cs typeface="Arial" panose="020B0604020202020204" pitchFamily="34" charset="0"/>
              </a:rPr>
              <a:t>Tipos de mieles</a:t>
            </a:r>
            <a:r>
              <a:rPr lang="es-ES" sz="2400" i="1"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Atendiendo a la producción tradicional de Galicia,</a:t>
            </a:r>
          </a:p>
          <a:p>
            <a:r>
              <a:rPr lang="es-ES" sz="2400" dirty="0">
                <a:solidFill>
                  <a:srgbClr val="231F20"/>
                </a:solidFill>
                <a:latin typeface="Arial" panose="020B0604020202020204" pitchFamily="34" charset="0"/>
                <a:cs typeface="Arial" panose="020B0604020202020204" pitchFamily="34" charset="0"/>
              </a:rPr>
              <a:t>la miel amparada por esta indicación geográfica protegida, procedente de la flora de Galicia, se clasificará según los siguientes tipos:</a:t>
            </a:r>
          </a:p>
          <a:p>
            <a:r>
              <a:rPr lang="es-ES" sz="2400" dirty="0">
                <a:solidFill>
                  <a:srgbClr val="231F20"/>
                </a:solidFill>
                <a:latin typeface="Arial" panose="020B0604020202020204" pitchFamily="34" charset="0"/>
                <a:cs typeface="Arial" panose="020B0604020202020204" pitchFamily="34" charset="0"/>
              </a:rPr>
              <a:t>a) </a:t>
            </a:r>
            <a:r>
              <a:rPr lang="es-ES" sz="2400" b="1" dirty="0">
                <a:solidFill>
                  <a:srgbClr val="231F20"/>
                </a:solidFill>
                <a:latin typeface="Arial" panose="020B0604020202020204" pitchFamily="34" charset="0"/>
                <a:cs typeface="Arial" panose="020B0604020202020204" pitchFamily="34" charset="0"/>
              </a:rPr>
              <a:t>Según su origen botánico </a:t>
            </a:r>
            <a:r>
              <a:rPr lang="es-ES" sz="2400" dirty="0">
                <a:solidFill>
                  <a:srgbClr val="231F20"/>
                </a:solidFill>
                <a:latin typeface="Arial" panose="020B0604020202020204" pitchFamily="34" charset="0"/>
                <a:cs typeface="Arial" panose="020B0604020202020204" pitchFamily="34" charset="0"/>
              </a:rPr>
              <a:t>será:</a:t>
            </a:r>
          </a:p>
          <a:p>
            <a:r>
              <a:rPr lang="es-ES" sz="2400" dirty="0">
                <a:solidFill>
                  <a:srgbClr val="231F20"/>
                </a:solidFill>
                <a:latin typeface="Arial" panose="020B0604020202020204" pitchFamily="34" charset="0"/>
                <a:cs typeface="Arial" panose="020B0604020202020204" pitchFamily="34" charset="0"/>
              </a:rPr>
              <a:t>-Miel </a:t>
            </a:r>
            <a:r>
              <a:rPr lang="es-ES" sz="2400" dirty="0" err="1">
                <a:solidFill>
                  <a:srgbClr val="231F20"/>
                </a:solidFill>
                <a:latin typeface="Arial" panose="020B0604020202020204" pitchFamily="34" charset="0"/>
                <a:cs typeface="Arial" panose="020B0604020202020204" pitchFamily="34" charset="0"/>
              </a:rPr>
              <a:t>multifloral</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-Miel </a:t>
            </a:r>
            <a:r>
              <a:rPr lang="es-ES" sz="2400" dirty="0" err="1">
                <a:solidFill>
                  <a:srgbClr val="231F20"/>
                </a:solidFill>
                <a:latin typeface="Arial" panose="020B0604020202020204" pitchFamily="34" charset="0"/>
                <a:cs typeface="Arial" panose="020B0604020202020204" pitchFamily="34" charset="0"/>
              </a:rPr>
              <a:t>monofloral</a:t>
            </a:r>
            <a:r>
              <a:rPr lang="es-ES" sz="2400" dirty="0">
                <a:solidFill>
                  <a:srgbClr val="231F20"/>
                </a:solidFill>
                <a:latin typeface="Arial" panose="020B0604020202020204" pitchFamily="34" charset="0"/>
                <a:cs typeface="Arial" panose="020B0604020202020204" pitchFamily="34" charset="0"/>
              </a:rPr>
              <a:t> de eucalipto (</a:t>
            </a:r>
            <a:r>
              <a:rPr lang="es-ES" sz="2400" i="1" dirty="0" err="1">
                <a:solidFill>
                  <a:srgbClr val="231F20"/>
                </a:solidFill>
                <a:latin typeface="Arial" panose="020B0604020202020204" pitchFamily="34" charset="0"/>
                <a:cs typeface="Arial" panose="020B0604020202020204" pitchFamily="34" charset="0"/>
              </a:rPr>
              <a:t>Eucalyptus</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-Miel </a:t>
            </a:r>
            <a:r>
              <a:rPr lang="es-ES" sz="2400" dirty="0" err="1">
                <a:solidFill>
                  <a:srgbClr val="231F20"/>
                </a:solidFill>
                <a:latin typeface="Arial" panose="020B0604020202020204" pitchFamily="34" charset="0"/>
                <a:cs typeface="Arial" panose="020B0604020202020204" pitchFamily="34" charset="0"/>
              </a:rPr>
              <a:t>monofloral</a:t>
            </a:r>
            <a:r>
              <a:rPr lang="es-ES" sz="2400" dirty="0">
                <a:solidFill>
                  <a:srgbClr val="231F20"/>
                </a:solidFill>
                <a:latin typeface="Arial" panose="020B0604020202020204" pitchFamily="34" charset="0"/>
                <a:cs typeface="Arial" panose="020B0604020202020204" pitchFamily="34" charset="0"/>
              </a:rPr>
              <a:t> de castaño (</a:t>
            </a:r>
            <a:r>
              <a:rPr lang="es-ES" sz="2400" i="1" dirty="0" err="1">
                <a:solidFill>
                  <a:srgbClr val="231F20"/>
                </a:solidFill>
                <a:latin typeface="Arial" panose="020B0604020202020204" pitchFamily="34" charset="0"/>
                <a:cs typeface="Arial" panose="020B0604020202020204" pitchFamily="34" charset="0"/>
              </a:rPr>
              <a:t>Castanea</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-Miel </a:t>
            </a:r>
            <a:r>
              <a:rPr lang="es-ES" sz="2400" dirty="0" err="1">
                <a:solidFill>
                  <a:srgbClr val="231F20"/>
                </a:solidFill>
                <a:latin typeface="Arial" panose="020B0604020202020204" pitchFamily="34" charset="0"/>
                <a:cs typeface="Arial" panose="020B0604020202020204" pitchFamily="34" charset="0"/>
              </a:rPr>
              <a:t>monofloral</a:t>
            </a:r>
            <a:r>
              <a:rPr lang="es-ES" sz="2400" dirty="0">
                <a:solidFill>
                  <a:srgbClr val="231F20"/>
                </a:solidFill>
                <a:latin typeface="Arial" panose="020B0604020202020204" pitchFamily="34" charset="0"/>
                <a:cs typeface="Arial" panose="020B0604020202020204" pitchFamily="34" charset="0"/>
              </a:rPr>
              <a:t> de zarzamora (</a:t>
            </a:r>
            <a:r>
              <a:rPr lang="es-ES" sz="2400" i="1" dirty="0" err="1">
                <a:solidFill>
                  <a:srgbClr val="231F20"/>
                </a:solidFill>
                <a:latin typeface="Arial" panose="020B0604020202020204" pitchFamily="34" charset="0"/>
                <a:cs typeface="Arial" panose="020B0604020202020204" pitchFamily="34" charset="0"/>
              </a:rPr>
              <a:t>Rubus</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-Miel </a:t>
            </a:r>
            <a:r>
              <a:rPr lang="es-ES" sz="2400" dirty="0" err="1">
                <a:solidFill>
                  <a:srgbClr val="231F20"/>
                </a:solidFill>
                <a:latin typeface="Arial" panose="020B0604020202020204" pitchFamily="34" charset="0"/>
                <a:cs typeface="Arial" panose="020B0604020202020204" pitchFamily="34" charset="0"/>
              </a:rPr>
              <a:t>monofloral</a:t>
            </a:r>
            <a:r>
              <a:rPr lang="es-ES" sz="2400" dirty="0">
                <a:solidFill>
                  <a:srgbClr val="231F20"/>
                </a:solidFill>
                <a:latin typeface="Arial" panose="020B0604020202020204" pitchFamily="34" charset="0"/>
                <a:cs typeface="Arial" panose="020B0604020202020204" pitchFamily="34" charset="0"/>
              </a:rPr>
              <a:t> de brezo (</a:t>
            </a:r>
            <a:r>
              <a:rPr lang="es-ES" sz="2400" i="1" dirty="0">
                <a:solidFill>
                  <a:srgbClr val="231F20"/>
                </a:solidFill>
                <a:latin typeface="Arial" panose="020B0604020202020204" pitchFamily="34" charset="0"/>
                <a:cs typeface="Arial" panose="020B0604020202020204" pitchFamily="34" charset="0"/>
              </a:rPr>
              <a:t>Erica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b) </a:t>
            </a:r>
            <a:r>
              <a:rPr lang="es-ES" sz="2400" b="1" dirty="0">
                <a:solidFill>
                  <a:srgbClr val="231F20"/>
                </a:solidFill>
                <a:latin typeface="Arial" panose="020B0604020202020204" pitchFamily="34" charset="0"/>
                <a:cs typeface="Arial" panose="020B0604020202020204" pitchFamily="34" charset="0"/>
              </a:rPr>
              <a:t>Según la presentación y el procedimiento de obtención:</a:t>
            </a:r>
          </a:p>
          <a:p>
            <a:r>
              <a:rPr lang="es-ES" sz="2400" dirty="0">
                <a:solidFill>
                  <a:srgbClr val="231F20"/>
                </a:solidFill>
                <a:latin typeface="Arial" panose="020B0604020202020204" pitchFamily="34" charset="0"/>
                <a:cs typeface="Arial" panose="020B0604020202020204" pitchFamily="34" charset="0"/>
              </a:rPr>
              <a:t>-Miel en panales o en secciones.</a:t>
            </a:r>
          </a:p>
          <a:p>
            <a:r>
              <a:rPr lang="es-ES" sz="2400" dirty="0">
                <a:solidFill>
                  <a:srgbClr val="231F20"/>
                </a:solidFill>
                <a:latin typeface="Arial" panose="020B0604020202020204" pitchFamily="34" charset="0"/>
                <a:cs typeface="Arial" panose="020B0604020202020204" pitchFamily="34" charset="0"/>
              </a:rPr>
              <a:t>-Miel líquida.</a:t>
            </a:r>
          </a:p>
          <a:p>
            <a:r>
              <a:rPr lang="es-ES" sz="2400" dirty="0">
                <a:solidFill>
                  <a:srgbClr val="231F20"/>
                </a:solidFill>
                <a:latin typeface="Arial" panose="020B0604020202020204" pitchFamily="34" charset="0"/>
                <a:cs typeface="Arial" panose="020B0604020202020204" pitchFamily="34" charset="0"/>
              </a:rPr>
              <a:t>-Miel cristalizada.</a:t>
            </a:r>
          </a:p>
          <a:p>
            <a:r>
              <a:rPr lang="es-ES" sz="2400" dirty="0">
                <a:solidFill>
                  <a:srgbClr val="231F20"/>
                </a:solidFill>
                <a:latin typeface="Arial" panose="020B0604020202020204" pitchFamily="34" charset="0"/>
                <a:cs typeface="Arial" panose="020B0604020202020204" pitchFamily="34" charset="0"/>
              </a:rPr>
              <a:t>-Miel cremosa.</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520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ABA77E9-38AD-4D7D-9CBA-A93B5CA277E4}"/>
              </a:ext>
            </a:extLst>
          </p:cNvPr>
          <p:cNvSpPr/>
          <p:nvPr/>
        </p:nvSpPr>
        <p:spPr>
          <a:xfrm>
            <a:off x="1639566" y="506318"/>
            <a:ext cx="10165405" cy="6001643"/>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Características </a:t>
            </a:r>
            <a:r>
              <a:rPr lang="es-ES" sz="2400" dirty="0" err="1">
                <a:latin typeface="Arial" panose="020B0604020202020204" pitchFamily="34" charset="0"/>
                <a:cs typeface="Arial" panose="020B0604020202020204" pitchFamily="34" charset="0"/>
              </a:rPr>
              <a:t>meliso</a:t>
            </a:r>
            <a:r>
              <a:rPr lang="es-ES" sz="2400" dirty="0">
                <a:latin typeface="Arial" panose="020B0604020202020204" pitchFamily="34" charset="0"/>
                <a:cs typeface="Arial" panose="020B0604020202020204" pitchFamily="34" charset="0"/>
              </a:rPr>
              <a:t>-palinológicas:</a:t>
            </a:r>
          </a:p>
          <a:p>
            <a:r>
              <a:rPr lang="es-ES" sz="2400" u="sng" dirty="0">
                <a:latin typeface="Arial" panose="020B0604020202020204" pitchFamily="34" charset="0"/>
                <a:cs typeface="Arial" panose="020B0604020202020204" pitchFamily="34" charset="0"/>
              </a:rPr>
              <a:t>La combinación polínica </a:t>
            </a:r>
            <a:r>
              <a:rPr lang="es-ES" sz="2400" u="sng" dirty="0" err="1">
                <a:latin typeface="Arial" panose="020B0604020202020204" pitchFamily="34" charset="0"/>
                <a:cs typeface="Arial" panose="020B0604020202020204" pitchFamily="34" charset="0"/>
              </a:rPr>
              <a:t>Helianthus</a:t>
            </a:r>
            <a:r>
              <a:rPr lang="es-ES" sz="2400" u="sng" dirty="0">
                <a:latin typeface="Arial" panose="020B0604020202020204" pitchFamily="34" charset="0"/>
                <a:cs typeface="Arial" panose="020B0604020202020204" pitchFamily="34" charset="0"/>
              </a:rPr>
              <a:t> </a:t>
            </a:r>
            <a:r>
              <a:rPr lang="es-ES" sz="2400" u="sng" dirty="0" err="1">
                <a:latin typeface="Arial" panose="020B0604020202020204" pitchFamily="34" charset="0"/>
                <a:cs typeface="Arial" panose="020B0604020202020204" pitchFamily="34" charset="0"/>
              </a:rPr>
              <a:t>annuus</a:t>
            </a:r>
            <a:r>
              <a:rPr lang="es-ES" sz="2400" u="sng" dirty="0">
                <a:latin typeface="Arial" panose="020B0604020202020204" pitchFamily="34" charset="0"/>
                <a:cs typeface="Arial" panose="020B0604020202020204" pitchFamily="34" charset="0"/>
              </a:rPr>
              <a:t>-Olea </a:t>
            </a:r>
            <a:r>
              <a:rPr lang="es-ES" sz="2400" u="sng" dirty="0" err="1">
                <a:latin typeface="Arial" panose="020B0604020202020204" pitchFamily="34" charset="0"/>
                <a:cs typeface="Arial" panose="020B0604020202020204" pitchFamily="34" charset="0"/>
              </a:rPr>
              <a:t>europaea-Cistus</a:t>
            </a:r>
            <a:r>
              <a:rPr lang="es-ES" sz="2400" u="sng" dirty="0">
                <a:latin typeface="Arial" panose="020B0604020202020204" pitchFamily="34" charset="0"/>
                <a:cs typeface="Arial" panose="020B0604020202020204" pitchFamily="34" charset="0"/>
              </a:rPr>
              <a:t> </a:t>
            </a:r>
            <a:r>
              <a:rPr lang="es-ES" sz="2400" u="sng" dirty="0" err="1">
                <a:latin typeface="Arial" panose="020B0604020202020204" pitchFamily="34" charset="0"/>
                <a:cs typeface="Arial" panose="020B0604020202020204" pitchFamily="34" charset="0"/>
              </a:rPr>
              <a:t>ladanifer</a:t>
            </a:r>
            <a:r>
              <a:rPr lang="es-ES" sz="2400" u="sng" dirty="0">
                <a:latin typeface="Arial" panose="020B0604020202020204" pitchFamily="34" charset="0"/>
                <a:cs typeface="Arial" panose="020B0604020202020204" pitchFamily="34" charset="0"/>
              </a:rPr>
              <a:t> </a:t>
            </a:r>
            <a:r>
              <a:rPr lang="es-ES" sz="2400" b="1" u="sng" dirty="0">
                <a:latin typeface="Arial" panose="020B0604020202020204" pitchFamily="34" charset="0"/>
                <a:cs typeface="Arial" panose="020B0604020202020204" pitchFamily="34" charset="0"/>
              </a:rPr>
              <a:t>no superará el 5% </a:t>
            </a:r>
            <a:r>
              <a:rPr lang="es-ES" sz="2400" u="sng" dirty="0">
                <a:latin typeface="Arial" panose="020B0604020202020204" pitchFamily="34" charset="0"/>
                <a:cs typeface="Arial" panose="020B0604020202020204" pitchFamily="34" charset="0"/>
              </a:rPr>
              <a:t>del espectro polínico total.</a:t>
            </a:r>
          </a:p>
          <a:p>
            <a:endParaRPr lang="es-ES" sz="2400" u="sng"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Los espectros polínicos deberán cumplir los siguientes requisitos:</a:t>
            </a:r>
          </a:p>
          <a:p>
            <a:r>
              <a:rPr lang="es-ES" sz="2400" dirty="0">
                <a:latin typeface="Arial" panose="020B0604020202020204" pitchFamily="34" charset="0"/>
                <a:cs typeface="Arial" panose="020B0604020202020204" pitchFamily="34" charset="0"/>
              </a:rPr>
              <a:t>-</a:t>
            </a:r>
            <a:r>
              <a:rPr lang="es-ES" sz="2400" b="1" u="sng" dirty="0">
                <a:latin typeface="Arial" panose="020B0604020202020204" pitchFamily="34" charset="0"/>
                <a:cs typeface="Arial" panose="020B0604020202020204" pitchFamily="34" charset="0"/>
              </a:rPr>
              <a:t>Miel </a:t>
            </a:r>
            <a:r>
              <a:rPr lang="es-ES" sz="2400" b="1" u="sng" dirty="0" err="1">
                <a:latin typeface="Arial" panose="020B0604020202020204" pitchFamily="34" charset="0"/>
                <a:cs typeface="Arial" panose="020B0604020202020204" pitchFamily="34" charset="0"/>
              </a:rPr>
              <a:t>multifloral</a:t>
            </a:r>
            <a:r>
              <a:rPr lang="es-ES" sz="2400" dirty="0">
                <a:latin typeface="Arial" panose="020B0604020202020204" pitchFamily="34" charset="0"/>
                <a:cs typeface="Arial" panose="020B0604020202020204" pitchFamily="34" charset="0"/>
              </a:rPr>
              <a:t>: el polen </a:t>
            </a:r>
            <a:r>
              <a:rPr lang="es-ES" sz="2400" b="1" dirty="0">
                <a:latin typeface="Arial" panose="020B0604020202020204" pitchFamily="34" charset="0"/>
                <a:cs typeface="Arial" panose="020B0604020202020204" pitchFamily="34" charset="0"/>
              </a:rPr>
              <a:t>mayoritariamente</a:t>
            </a:r>
            <a:r>
              <a:rPr lang="es-ES" sz="2400" dirty="0">
                <a:latin typeface="Arial" panose="020B0604020202020204" pitchFamily="34" charset="0"/>
                <a:cs typeface="Arial" panose="020B0604020202020204" pitchFamily="34" charset="0"/>
              </a:rPr>
              <a:t> pertenecerá a: </a:t>
            </a:r>
            <a:r>
              <a:rPr lang="es-ES" sz="2400" i="1" dirty="0" err="1">
                <a:latin typeface="Arial" panose="020B0604020202020204" pitchFamily="34" charset="0"/>
                <a:cs typeface="Arial" panose="020B0604020202020204" pitchFamily="34" charset="0"/>
              </a:rPr>
              <a:t>Castanea</a:t>
            </a:r>
            <a:r>
              <a:rPr lang="es-ES" sz="2400" i="1" dirty="0">
                <a:latin typeface="Arial" panose="020B0604020202020204" pitchFamily="34" charset="0"/>
                <a:cs typeface="Arial" panose="020B0604020202020204" pitchFamily="34" charset="0"/>
              </a:rPr>
              <a:t> sativa, </a:t>
            </a:r>
            <a:r>
              <a:rPr lang="es-ES" sz="2400" i="1" dirty="0" err="1">
                <a:latin typeface="Arial" panose="020B0604020202020204" pitchFamily="34" charset="0"/>
                <a:cs typeface="Arial" panose="020B0604020202020204" pitchFamily="34" charset="0"/>
              </a:rPr>
              <a:t>Eucalyptus</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Ericaceae,Rubus</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Rosaceae</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Cytisus</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a:t>
            </a:r>
            <a:r>
              <a:rPr lang="es-ES" sz="2400" i="1" dirty="0" err="1">
                <a:latin typeface="Arial" panose="020B0604020202020204" pitchFamily="34" charset="0"/>
                <a:cs typeface="Arial" panose="020B0604020202020204" pitchFamily="34" charset="0"/>
              </a:rPr>
              <a:t>Ulex</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Trifolium</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.,Lotus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Campanula</a:t>
            </a:r>
            <a:r>
              <a:rPr lang="es-ES" sz="2400" i="1" dirty="0">
                <a:latin typeface="Arial" panose="020B0604020202020204" pitchFamily="34" charset="0"/>
                <a:cs typeface="Arial" panose="020B0604020202020204" pitchFamily="34" charset="0"/>
              </a:rPr>
              <a:t>, Centaurea, Quercus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Echium</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Taraxacum</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y </a:t>
            </a:r>
            <a:r>
              <a:rPr lang="es-ES" sz="2400" i="1" dirty="0" err="1">
                <a:latin typeface="Arial" panose="020B0604020202020204" pitchFamily="34" charset="0"/>
                <a:cs typeface="Arial" panose="020B0604020202020204" pitchFamily="34" charset="0"/>
              </a:rPr>
              <a:t>Brassica</a:t>
            </a:r>
            <a:r>
              <a:rPr lang="es-ES" sz="2400" i="1" dirty="0">
                <a:latin typeface="Arial" panose="020B0604020202020204" pitchFamily="34" charset="0"/>
                <a:cs typeface="Arial" panose="020B0604020202020204" pitchFamily="34" charset="0"/>
              </a:rPr>
              <a:t> </a:t>
            </a:r>
            <a:r>
              <a:rPr lang="es-ES" sz="2400" i="1" dirty="0" err="1">
                <a:latin typeface="Arial" panose="020B0604020202020204" pitchFamily="34" charset="0"/>
                <a:cs typeface="Arial" panose="020B0604020202020204" pitchFamily="34" charset="0"/>
              </a:rPr>
              <a:t>sp</a:t>
            </a:r>
            <a:r>
              <a:rPr lang="es-ES" sz="2400" i="1" dirty="0">
                <a:latin typeface="Arial" panose="020B0604020202020204" pitchFamily="34" charset="0"/>
                <a:cs typeface="Arial" panose="020B0604020202020204" pitchFamily="34" charset="0"/>
              </a:rPr>
              <a:t>.</a:t>
            </a:r>
            <a:endParaRPr lang="es-ES" sz="2400" dirty="0">
              <a:solidFill>
                <a:srgbClr val="231F20"/>
              </a:solidFill>
              <a:latin typeface="Arial" panose="020B0604020202020204" pitchFamily="34" charset="0"/>
              <a:cs typeface="Arial" panose="020B0604020202020204" pitchFamily="34" charset="0"/>
            </a:endParaRPr>
          </a:p>
          <a:p>
            <a:r>
              <a:rPr lang="es-ES" sz="2400" dirty="0">
                <a:solidFill>
                  <a:srgbClr val="231F20"/>
                </a:solidFill>
                <a:latin typeface="Arial" panose="020B0604020202020204" pitchFamily="34" charset="0"/>
                <a:cs typeface="Arial" panose="020B0604020202020204" pitchFamily="34" charset="0"/>
              </a:rPr>
              <a:t>-</a:t>
            </a:r>
            <a:r>
              <a:rPr lang="es-ES" sz="2400" b="1" u="sng" dirty="0">
                <a:solidFill>
                  <a:srgbClr val="231F20"/>
                </a:solidFill>
                <a:latin typeface="Arial" panose="020B0604020202020204" pitchFamily="34" charset="0"/>
                <a:cs typeface="Arial" panose="020B0604020202020204" pitchFamily="34" charset="0"/>
              </a:rPr>
              <a:t>Mieles </a:t>
            </a:r>
            <a:r>
              <a:rPr lang="es-ES" sz="2400" b="1" u="sng" dirty="0" err="1">
                <a:solidFill>
                  <a:srgbClr val="231F20"/>
                </a:solidFill>
                <a:latin typeface="Arial" panose="020B0604020202020204" pitchFamily="34" charset="0"/>
                <a:cs typeface="Arial" panose="020B0604020202020204" pitchFamily="34" charset="0"/>
              </a:rPr>
              <a:t>monoflorales</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 </a:t>
            </a:r>
            <a:r>
              <a:rPr lang="es-ES" sz="2400" b="1" dirty="0">
                <a:solidFill>
                  <a:srgbClr val="231F20"/>
                </a:solidFill>
                <a:latin typeface="Arial" panose="020B0604020202020204" pitchFamily="34" charset="0"/>
                <a:cs typeface="Arial" panose="020B0604020202020204" pitchFamily="34" charset="0"/>
              </a:rPr>
              <a:t>Miel de eucalipto</a:t>
            </a:r>
            <a:r>
              <a:rPr lang="es-ES" sz="2400" dirty="0">
                <a:solidFill>
                  <a:srgbClr val="231F20"/>
                </a:solidFill>
                <a:latin typeface="Arial" panose="020B0604020202020204" pitchFamily="34" charset="0"/>
                <a:cs typeface="Arial" panose="020B0604020202020204" pitchFamily="34" charset="0"/>
              </a:rPr>
              <a:t>: el </a:t>
            </a:r>
            <a:r>
              <a:rPr lang="es-ES" sz="2400" b="1" dirty="0">
                <a:solidFill>
                  <a:srgbClr val="231F20"/>
                </a:solidFill>
                <a:latin typeface="Arial" panose="020B0604020202020204" pitchFamily="34" charset="0"/>
                <a:cs typeface="Arial" panose="020B0604020202020204" pitchFamily="34" charset="0"/>
              </a:rPr>
              <a:t>% mín</a:t>
            </a:r>
            <a:r>
              <a:rPr lang="es-ES" sz="2400" dirty="0">
                <a:solidFill>
                  <a:srgbClr val="231F20"/>
                </a:solidFill>
                <a:latin typeface="Arial" panose="020B0604020202020204" pitchFamily="34" charset="0"/>
                <a:cs typeface="Arial" panose="020B0604020202020204" pitchFamily="34" charset="0"/>
              </a:rPr>
              <a:t>. de polen de eucalipto (</a:t>
            </a:r>
            <a:r>
              <a:rPr lang="es-ES" sz="2400" i="1" dirty="0" err="1">
                <a:solidFill>
                  <a:srgbClr val="231F20"/>
                </a:solidFill>
                <a:latin typeface="Arial" panose="020B0604020202020204" pitchFamily="34" charset="0"/>
                <a:cs typeface="Arial" panose="020B0604020202020204" pitchFamily="34" charset="0"/>
              </a:rPr>
              <a:t>Eucalyptus</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 será del </a:t>
            </a:r>
            <a:r>
              <a:rPr lang="es-ES" sz="2400" b="1" dirty="0">
                <a:solidFill>
                  <a:srgbClr val="231F20"/>
                </a:solidFill>
                <a:latin typeface="Arial" panose="020B0604020202020204" pitchFamily="34" charset="0"/>
                <a:cs typeface="Arial" panose="020B0604020202020204" pitchFamily="34" charset="0"/>
              </a:rPr>
              <a:t>70%</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 </a:t>
            </a:r>
            <a:r>
              <a:rPr lang="es-ES" sz="2400" b="1" dirty="0">
                <a:solidFill>
                  <a:srgbClr val="231F20"/>
                </a:solidFill>
                <a:latin typeface="Arial" panose="020B0604020202020204" pitchFamily="34" charset="0"/>
                <a:cs typeface="Arial" panose="020B0604020202020204" pitchFamily="34" charset="0"/>
              </a:rPr>
              <a:t>Miel de castaño</a:t>
            </a:r>
            <a:r>
              <a:rPr lang="es-ES" sz="2400" dirty="0">
                <a:solidFill>
                  <a:srgbClr val="231F20"/>
                </a:solidFill>
                <a:latin typeface="Arial" panose="020B0604020202020204" pitchFamily="34" charset="0"/>
                <a:cs typeface="Arial" panose="020B0604020202020204" pitchFamily="34" charset="0"/>
              </a:rPr>
              <a:t>: el </a:t>
            </a:r>
            <a:r>
              <a:rPr lang="es-ES" sz="2400" b="1" dirty="0">
                <a:solidFill>
                  <a:srgbClr val="231F20"/>
                </a:solidFill>
                <a:latin typeface="Arial" panose="020B0604020202020204" pitchFamily="34" charset="0"/>
                <a:cs typeface="Arial" panose="020B0604020202020204" pitchFamily="34" charset="0"/>
              </a:rPr>
              <a:t>% mín</a:t>
            </a:r>
            <a:r>
              <a:rPr lang="es-ES" sz="2400" dirty="0">
                <a:solidFill>
                  <a:srgbClr val="231F20"/>
                </a:solidFill>
                <a:latin typeface="Arial" panose="020B0604020202020204" pitchFamily="34" charset="0"/>
                <a:cs typeface="Arial" panose="020B0604020202020204" pitchFamily="34" charset="0"/>
              </a:rPr>
              <a:t>. de polen de castaño (</a:t>
            </a:r>
            <a:r>
              <a:rPr lang="es-ES" sz="2400" i="1" dirty="0" err="1">
                <a:solidFill>
                  <a:srgbClr val="231F20"/>
                </a:solidFill>
                <a:latin typeface="Arial" panose="020B0604020202020204" pitchFamily="34" charset="0"/>
                <a:cs typeface="Arial" panose="020B0604020202020204" pitchFamily="34" charset="0"/>
              </a:rPr>
              <a:t>Castanea</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 será del </a:t>
            </a:r>
            <a:r>
              <a:rPr lang="es-ES" sz="2400" b="1" dirty="0">
                <a:solidFill>
                  <a:srgbClr val="231F20"/>
                </a:solidFill>
                <a:latin typeface="Arial" panose="020B0604020202020204" pitchFamily="34" charset="0"/>
                <a:cs typeface="Arial" panose="020B0604020202020204" pitchFamily="34" charset="0"/>
              </a:rPr>
              <a:t>70%.</a:t>
            </a:r>
          </a:p>
          <a:p>
            <a:r>
              <a:rPr lang="es-ES" sz="2400" dirty="0">
                <a:solidFill>
                  <a:srgbClr val="231F20"/>
                </a:solidFill>
                <a:latin typeface="Arial" panose="020B0604020202020204" pitchFamily="34" charset="0"/>
                <a:cs typeface="Arial" panose="020B0604020202020204" pitchFamily="34" charset="0"/>
              </a:rPr>
              <a:t>* </a:t>
            </a:r>
            <a:r>
              <a:rPr lang="es-ES" sz="2400" b="1" dirty="0">
                <a:solidFill>
                  <a:srgbClr val="231F20"/>
                </a:solidFill>
                <a:latin typeface="Arial" panose="020B0604020202020204" pitchFamily="34" charset="0"/>
                <a:cs typeface="Arial" panose="020B0604020202020204" pitchFamily="34" charset="0"/>
              </a:rPr>
              <a:t>Miel de zarza</a:t>
            </a:r>
            <a:r>
              <a:rPr lang="es-ES" sz="2400" dirty="0">
                <a:solidFill>
                  <a:srgbClr val="231F20"/>
                </a:solidFill>
                <a:latin typeface="Arial" panose="020B0604020202020204" pitchFamily="34" charset="0"/>
                <a:cs typeface="Arial" panose="020B0604020202020204" pitchFamily="34" charset="0"/>
              </a:rPr>
              <a:t>: el </a:t>
            </a:r>
            <a:r>
              <a:rPr lang="es-ES" sz="2400" b="1" dirty="0">
                <a:solidFill>
                  <a:srgbClr val="231F20"/>
                </a:solidFill>
                <a:latin typeface="Arial" panose="020B0604020202020204" pitchFamily="34" charset="0"/>
                <a:cs typeface="Arial" panose="020B0604020202020204" pitchFamily="34" charset="0"/>
              </a:rPr>
              <a:t>% mín</a:t>
            </a:r>
            <a:r>
              <a:rPr lang="es-ES" sz="2400" dirty="0">
                <a:solidFill>
                  <a:srgbClr val="231F20"/>
                </a:solidFill>
                <a:latin typeface="Arial" panose="020B0604020202020204" pitchFamily="34" charset="0"/>
                <a:cs typeface="Arial" panose="020B0604020202020204" pitchFamily="34" charset="0"/>
              </a:rPr>
              <a:t>. de polen de zarza (</a:t>
            </a:r>
            <a:r>
              <a:rPr lang="es-ES" sz="2400" i="1" dirty="0" err="1">
                <a:solidFill>
                  <a:srgbClr val="231F20"/>
                </a:solidFill>
                <a:latin typeface="Arial" panose="020B0604020202020204" pitchFamily="34" charset="0"/>
                <a:cs typeface="Arial" panose="020B0604020202020204" pitchFamily="34" charset="0"/>
              </a:rPr>
              <a:t>Rubus</a:t>
            </a:r>
            <a:r>
              <a:rPr lang="es-ES" sz="2400" i="1" dirty="0">
                <a:solidFill>
                  <a:srgbClr val="231F20"/>
                </a:solidFill>
                <a:latin typeface="Arial" panose="020B0604020202020204" pitchFamily="34" charset="0"/>
                <a:cs typeface="Arial" panose="020B0604020202020204" pitchFamily="34" charset="0"/>
              </a:rPr>
              <a:t>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 será del </a:t>
            </a:r>
            <a:r>
              <a:rPr lang="es-ES" sz="2400" b="1" dirty="0">
                <a:solidFill>
                  <a:srgbClr val="231F20"/>
                </a:solidFill>
                <a:latin typeface="Arial" panose="020B0604020202020204" pitchFamily="34" charset="0"/>
                <a:cs typeface="Arial" panose="020B0604020202020204" pitchFamily="34" charset="0"/>
              </a:rPr>
              <a:t>45%</a:t>
            </a:r>
            <a:r>
              <a:rPr lang="es-ES" sz="2400" dirty="0">
                <a:solidFill>
                  <a:srgbClr val="231F20"/>
                </a:solidFill>
                <a:latin typeface="Arial" panose="020B0604020202020204" pitchFamily="34" charset="0"/>
                <a:cs typeface="Arial" panose="020B0604020202020204" pitchFamily="34" charset="0"/>
              </a:rPr>
              <a:t>.</a:t>
            </a:r>
          </a:p>
          <a:p>
            <a:r>
              <a:rPr lang="es-ES" sz="2400" dirty="0">
                <a:solidFill>
                  <a:srgbClr val="231F20"/>
                </a:solidFill>
                <a:latin typeface="Arial" panose="020B0604020202020204" pitchFamily="34" charset="0"/>
                <a:cs typeface="Arial" panose="020B0604020202020204" pitchFamily="34" charset="0"/>
              </a:rPr>
              <a:t>* </a:t>
            </a:r>
            <a:r>
              <a:rPr lang="es-ES" sz="2400" b="1" dirty="0">
                <a:solidFill>
                  <a:srgbClr val="231F20"/>
                </a:solidFill>
                <a:latin typeface="Arial" panose="020B0604020202020204" pitchFamily="34" charset="0"/>
                <a:cs typeface="Arial" panose="020B0604020202020204" pitchFamily="34" charset="0"/>
              </a:rPr>
              <a:t>Miel de brezo</a:t>
            </a:r>
            <a:r>
              <a:rPr lang="es-ES" sz="2400" dirty="0">
                <a:solidFill>
                  <a:srgbClr val="231F20"/>
                </a:solidFill>
                <a:latin typeface="Arial" panose="020B0604020202020204" pitchFamily="34" charset="0"/>
                <a:cs typeface="Arial" panose="020B0604020202020204" pitchFamily="34" charset="0"/>
              </a:rPr>
              <a:t>: el </a:t>
            </a:r>
            <a:r>
              <a:rPr lang="es-ES" sz="2400" b="1" dirty="0">
                <a:solidFill>
                  <a:srgbClr val="231F20"/>
                </a:solidFill>
                <a:latin typeface="Arial" panose="020B0604020202020204" pitchFamily="34" charset="0"/>
                <a:cs typeface="Arial" panose="020B0604020202020204" pitchFamily="34" charset="0"/>
              </a:rPr>
              <a:t>% mín</a:t>
            </a:r>
            <a:r>
              <a:rPr lang="es-ES" sz="2400" dirty="0">
                <a:solidFill>
                  <a:srgbClr val="231F20"/>
                </a:solidFill>
                <a:latin typeface="Arial" panose="020B0604020202020204" pitchFamily="34" charset="0"/>
                <a:cs typeface="Arial" panose="020B0604020202020204" pitchFamily="34" charset="0"/>
              </a:rPr>
              <a:t>. de polen de brezo (</a:t>
            </a:r>
            <a:r>
              <a:rPr lang="es-ES" sz="2400" i="1" dirty="0">
                <a:solidFill>
                  <a:srgbClr val="231F20"/>
                </a:solidFill>
                <a:latin typeface="Arial" panose="020B0604020202020204" pitchFamily="34" charset="0"/>
                <a:cs typeface="Arial" panose="020B0604020202020204" pitchFamily="34" charset="0"/>
              </a:rPr>
              <a:t>Erica </a:t>
            </a:r>
            <a:r>
              <a:rPr lang="es-ES" sz="2400" i="1" dirty="0" err="1">
                <a:solidFill>
                  <a:srgbClr val="231F20"/>
                </a:solidFill>
                <a:latin typeface="Arial" panose="020B0604020202020204" pitchFamily="34" charset="0"/>
                <a:cs typeface="Arial" panose="020B0604020202020204" pitchFamily="34" charset="0"/>
              </a:rPr>
              <a:t>sp</a:t>
            </a:r>
            <a:r>
              <a:rPr lang="es-ES" sz="2400" i="1" dirty="0">
                <a:solidFill>
                  <a:srgbClr val="231F20"/>
                </a:solidFill>
                <a:latin typeface="Arial" panose="020B0604020202020204" pitchFamily="34" charset="0"/>
                <a:cs typeface="Arial" panose="020B0604020202020204" pitchFamily="34" charset="0"/>
              </a:rPr>
              <a:t>.</a:t>
            </a:r>
            <a:r>
              <a:rPr lang="es-ES" sz="2400" dirty="0">
                <a:solidFill>
                  <a:srgbClr val="231F20"/>
                </a:solidFill>
                <a:latin typeface="Arial" panose="020B0604020202020204" pitchFamily="34" charset="0"/>
                <a:cs typeface="Arial" panose="020B0604020202020204" pitchFamily="34" charset="0"/>
              </a:rPr>
              <a:t>) será del </a:t>
            </a:r>
            <a:r>
              <a:rPr lang="es-ES" sz="2400" b="1" dirty="0">
                <a:solidFill>
                  <a:srgbClr val="231F20"/>
                </a:solidFill>
                <a:latin typeface="Arial" panose="020B0604020202020204" pitchFamily="34" charset="0"/>
                <a:cs typeface="Arial" panose="020B0604020202020204" pitchFamily="34" charset="0"/>
              </a:rPr>
              <a:t>45%</a:t>
            </a:r>
            <a:r>
              <a:rPr lang="es-ES" sz="2400" dirty="0">
                <a:solidFill>
                  <a:srgbClr val="231F20"/>
                </a:solidFill>
                <a:latin typeface="Arial" panose="020B0604020202020204" pitchFamily="34" charset="0"/>
                <a:cs typeface="Arial" panose="020B0604020202020204" pitchFamily="34" charset="0"/>
              </a:rPr>
              <a:t>.</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52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1E8BEE7-7024-44D8-857E-A1D139778371}"/>
              </a:ext>
            </a:extLst>
          </p:cNvPr>
          <p:cNvSpPr/>
          <p:nvPr/>
        </p:nvSpPr>
        <p:spPr>
          <a:xfrm>
            <a:off x="1721797" y="682515"/>
            <a:ext cx="8553714" cy="2308324"/>
          </a:xfrm>
          <a:prstGeom prst="rect">
            <a:avLst/>
          </a:prstGeom>
        </p:spPr>
        <p:txBody>
          <a:bodyPr wrap="square">
            <a:spAutoFit/>
          </a:bodyPr>
          <a:lstStyle/>
          <a:p>
            <a:r>
              <a:rPr lang="es-ES" sz="2400" dirty="0">
                <a:solidFill>
                  <a:srgbClr val="231F20"/>
                </a:solidFill>
                <a:latin typeface="Arial" panose="020B0604020202020204" pitchFamily="34" charset="0"/>
                <a:cs typeface="Arial" panose="020B0604020202020204" pitchFamily="34" charset="0"/>
              </a:rPr>
              <a:t>Artículo 27º.-</a:t>
            </a:r>
            <a:r>
              <a:rPr lang="es-ES" sz="2400" i="1" dirty="0">
                <a:solidFill>
                  <a:srgbClr val="231F20"/>
                </a:solidFill>
                <a:latin typeface="Arial" panose="020B0604020202020204" pitchFamily="34" charset="0"/>
                <a:cs typeface="Arial" panose="020B0604020202020204" pitchFamily="34" charset="0"/>
              </a:rPr>
              <a:t>Uso de marcas, nombres comerciales y razones sociales.</a:t>
            </a:r>
          </a:p>
          <a:p>
            <a:r>
              <a:rPr lang="es-ES" sz="2400" dirty="0">
                <a:solidFill>
                  <a:srgbClr val="231F20"/>
                </a:solidFill>
                <a:latin typeface="Arial" panose="020B0604020202020204" pitchFamily="34" charset="0"/>
                <a:cs typeface="Arial" panose="020B0604020202020204" pitchFamily="34" charset="0"/>
              </a:rPr>
              <a:t>-</a:t>
            </a:r>
            <a:r>
              <a:rPr lang="es-ES" sz="2400" b="1" dirty="0">
                <a:solidFill>
                  <a:srgbClr val="231F20"/>
                </a:solidFill>
                <a:latin typeface="Arial" panose="020B0604020202020204" pitchFamily="34" charset="0"/>
                <a:cs typeface="Arial" panose="020B0604020202020204" pitchFamily="34" charset="0"/>
              </a:rPr>
              <a:t>Las marcas comerciales </a:t>
            </a:r>
            <a:r>
              <a:rPr lang="es-ES" sz="2400" dirty="0">
                <a:solidFill>
                  <a:srgbClr val="231F20"/>
                </a:solidFill>
                <a:latin typeface="Arial" panose="020B0604020202020204" pitchFamily="34" charset="0"/>
                <a:cs typeface="Arial" panose="020B0604020202020204" pitchFamily="34" charset="0"/>
              </a:rPr>
              <a:t>que se utilicen en el producto amparado por la indicación geográfica protegida Miel de Galicia </a:t>
            </a:r>
            <a:r>
              <a:rPr lang="es-ES" sz="2400" b="1" dirty="0">
                <a:solidFill>
                  <a:srgbClr val="231F20"/>
                </a:solidFill>
                <a:latin typeface="Arial" panose="020B0604020202020204" pitchFamily="34" charset="0"/>
                <a:cs typeface="Arial" panose="020B0604020202020204" pitchFamily="34" charset="0"/>
              </a:rPr>
              <a:t>no podrán ser utilizadas en otras mieles que no estén acogidas </a:t>
            </a:r>
            <a:r>
              <a:rPr lang="es-ES" sz="2400" dirty="0">
                <a:solidFill>
                  <a:srgbClr val="231F20"/>
                </a:solidFill>
                <a:latin typeface="Arial" panose="020B0604020202020204" pitchFamily="34" charset="0"/>
                <a:cs typeface="Arial" panose="020B0604020202020204" pitchFamily="34" charset="0"/>
              </a:rPr>
              <a:t>a su protección.</a:t>
            </a:r>
            <a:endParaRPr lang="es-ES" sz="2400"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7B92DEAB-7094-46C8-A577-873E3C034023}"/>
              </a:ext>
            </a:extLst>
          </p:cNvPr>
          <p:cNvSpPr/>
          <p:nvPr/>
        </p:nvSpPr>
        <p:spPr>
          <a:xfrm>
            <a:off x="2011235" y="3464015"/>
            <a:ext cx="4899992" cy="3416320"/>
          </a:xfrm>
          <a:prstGeom prst="rect">
            <a:avLst/>
          </a:prstGeom>
        </p:spPr>
        <p:txBody>
          <a:bodyPr wrap="square">
            <a:spAutoFit/>
          </a:bodyPr>
          <a:lstStyle/>
          <a:p>
            <a:r>
              <a:rPr lang="es-ES" sz="2400" dirty="0">
                <a:solidFill>
                  <a:srgbClr val="231F20"/>
                </a:solidFill>
                <a:latin typeface="Arial" panose="020B0604020202020204" pitchFamily="34" charset="0"/>
                <a:cs typeface="Arial" panose="020B0604020202020204" pitchFamily="34" charset="0"/>
              </a:rPr>
              <a:t>Artículo 28º.-</a:t>
            </a:r>
            <a:r>
              <a:rPr lang="es-ES" sz="2400" i="1" dirty="0">
                <a:solidFill>
                  <a:srgbClr val="231F20"/>
                </a:solidFill>
                <a:latin typeface="Arial" panose="020B0604020202020204" pitchFamily="34" charset="0"/>
                <a:cs typeface="Arial" panose="020B0604020202020204" pitchFamily="34" charset="0"/>
              </a:rPr>
              <a:t>Etiquetado.</a:t>
            </a:r>
          </a:p>
          <a:p>
            <a:r>
              <a:rPr lang="es-ES" sz="2400" i="1" dirty="0">
                <a:solidFill>
                  <a:srgbClr val="231F20"/>
                </a:solidFill>
                <a:latin typeface="Arial" panose="020B0604020202020204" pitchFamily="34" charset="0"/>
                <a:cs typeface="Arial" panose="020B0604020202020204" pitchFamily="34" charset="0"/>
              </a:rPr>
              <a:t>-</a:t>
            </a:r>
            <a:r>
              <a:rPr lang="es-ES" sz="2400" dirty="0">
                <a:latin typeface="Arial" panose="020B0604020202020204" pitchFamily="34" charset="0"/>
                <a:cs typeface="Arial" panose="020B0604020202020204" pitchFamily="34" charset="0"/>
              </a:rPr>
              <a:t>En las etiquetas utilizadas en las mieles amparadas deberá figurar obligatoriamente y de forma destacada la mención </a:t>
            </a:r>
            <a:r>
              <a:rPr lang="es-ES" sz="2400" b="1" dirty="0">
                <a:latin typeface="Arial" panose="020B0604020202020204" pitchFamily="34" charset="0"/>
                <a:cs typeface="Arial" panose="020B0604020202020204" pitchFamily="34" charset="0"/>
              </a:rPr>
              <a:t>Indicación Geográfica Protegida Miel de Galicia</a:t>
            </a:r>
            <a:r>
              <a:rPr lang="es-ES" sz="2400" dirty="0">
                <a:latin typeface="Arial" panose="020B0604020202020204" pitchFamily="34" charset="0"/>
                <a:cs typeface="Arial" panose="020B0604020202020204" pitchFamily="34" charset="0"/>
              </a:rPr>
              <a:t>, en gallego y/o en castellano, y </a:t>
            </a:r>
            <a:r>
              <a:rPr lang="es-ES" sz="2400" u="sng" dirty="0">
                <a:latin typeface="Arial" panose="020B0604020202020204" pitchFamily="34" charset="0"/>
                <a:cs typeface="Arial" panose="020B0604020202020204" pitchFamily="34" charset="0"/>
              </a:rPr>
              <a:t>optativamente su logotipo</a:t>
            </a:r>
          </a:p>
        </p:txBody>
      </p:sp>
      <p:pic>
        <p:nvPicPr>
          <p:cNvPr id="4" name="Imagen 3">
            <a:extLst>
              <a:ext uri="{FF2B5EF4-FFF2-40B4-BE49-F238E27FC236}">
                <a16:creationId xmlns:a16="http://schemas.microsoft.com/office/drawing/2014/main" id="{871602D5-1F73-4FCC-81DC-AE3F1878329F}"/>
              </a:ext>
            </a:extLst>
          </p:cNvPr>
          <p:cNvPicPr>
            <a:picLocks noChangeAspect="1"/>
          </p:cNvPicPr>
          <p:nvPr/>
        </p:nvPicPr>
        <p:blipFill>
          <a:blip r:embed="rId2"/>
          <a:stretch>
            <a:fillRect/>
          </a:stretch>
        </p:blipFill>
        <p:spPr>
          <a:xfrm>
            <a:off x="7942451" y="3583468"/>
            <a:ext cx="3162343" cy="2683852"/>
          </a:xfrm>
          <a:prstGeom prst="rect">
            <a:avLst/>
          </a:prstGeom>
        </p:spPr>
      </p:pic>
    </p:spTree>
    <p:extLst>
      <p:ext uri="{BB962C8B-B14F-4D97-AF65-F5344CB8AC3E}">
        <p14:creationId xmlns:p14="http://schemas.microsoft.com/office/powerpoint/2010/main" val="400225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12DED5-B9FC-4F34-8231-3EC37206B3F9}"/>
              </a:ext>
            </a:extLst>
          </p:cNvPr>
          <p:cNvPicPr>
            <a:picLocks noChangeAspect="1"/>
          </p:cNvPicPr>
          <p:nvPr/>
        </p:nvPicPr>
        <p:blipFill>
          <a:blip r:embed="rId2"/>
          <a:stretch>
            <a:fillRect/>
          </a:stretch>
        </p:blipFill>
        <p:spPr>
          <a:xfrm>
            <a:off x="1139840" y="94735"/>
            <a:ext cx="11164858" cy="7373379"/>
          </a:xfrm>
          <a:prstGeom prst="rect">
            <a:avLst/>
          </a:prstGeom>
        </p:spPr>
      </p:pic>
    </p:spTree>
    <p:extLst>
      <p:ext uri="{BB962C8B-B14F-4D97-AF65-F5344CB8AC3E}">
        <p14:creationId xmlns:p14="http://schemas.microsoft.com/office/powerpoint/2010/main" val="3081193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09345" y="737618"/>
            <a:ext cx="9591472" cy="4230673"/>
          </a:xfrm>
          <a:prstGeom prst="rect">
            <a:avLst/>
          </a:prstGeom>
        </p:spPr>
        <p:txBody>
          <a:bodyPr lIns="0" tIns="0" rIns="0" bIns="0">
            <a:noAutofit/>
          </a:bodyPr>
          <a:lstStyle/>
          <a:p>
            <a:pPr>
              <a:spcAft>
                <a:spcPts val="1680"/>
              </a:spcAft>
            </a:pPr>
            <a:r>
              <a:rPr lang="en-US" sz="2400" b="1" u="sng" dirty="0" err="1">
                <a:solidFill>
                  <a:srgbClr val="252525"/>
                </a:solidFill>
                <a:latin typeface="Arial" panose="020B0604020202020204" pitchFamily="34" charset="0"/>
                <a:cs typeface="Arial" panose="020B0604020202020204" pitchFamily="34" charset="0"/>
              </a:rPr>
              <a:t>Simbolo</a:t>
            </a:r>
            <a:r>
              <a:rPr lang="en-US" sz="2400" b="1" u="sng" dirty="0">
                <a:solidFill>
                  <a:srgbClr val="252525"/>
                </a:solidFill>
                <a:latin typeface="Arial" panose="020B0604020202020204" pitchFamily="34" charset="0"/>
                <a:cs typeface="Arial" panose="020B0604020202020204" pitchFamily="34" charset="0"/>
              </a:rPr>
              <a:t> </a:t>
            </a:r>
            <a:r>
              <a:rPr lang="en-US" sz="2400" b="1" u="sng" dirty="0" err="1">
                <a:solidFill>
                  <a:srgbClr val="252525"/>
                </a:solidFill>
                <a:latin typeface="Arial" panose="020B0604020202020204" pitchFamily="34" charset="0"/>
                <a:cs typeface="Arial" panose="020B0604020202020204" pitchFamily="34" charset="0"/>
              </a:rPr>
              <a:t>comunitario</a:t>
            </a:r>
            <a:r>
              <a:rPr lang="en-US" sz="2400" b="1" dirty="0">
                <a:solidFill>
                  <a:srgbClr val="252525"/>
                </a:solidFill>
                <a:latin typeface="Arial" panose="020B0604020202020204" pitchFamily="34" charset="0"/>
                <a:cs typeface="Arial" panose="020B0604020202020204" pitchFamily="34" charset="0"/>
              </a:rPr>
              <a:t>:</a:t>
            </a:r>
          </a:p>
          <a:p>
            <a:pPr marL="787400" algn="just">
              <a:spcAft>
                <a:spcPts val="1680"/>
              </a:spcAft>
            </a:pPr>
            <a:r>
              <a:rPr lang="en-US" sz="2400" b="1" dirty="0">
                <a:latin typeface="Arial" panose="020B0604020202020204" pitchFamily="34" charset="0"/>
                <a:cs typeface="Arial" panose="020B0604020202020204" pitchFamily="34" charset="0"/>
              </a:rPr>
              <a:t>-</a:t>
            </a:r>
            <a:r>
              <a:rPr lang="en-US" sz="2400" b="1" dirty="0" err="1">
                <a:solidFill>
                  <a:srgbClr val="252525"/>
                </a:solidFill>
                <a:latin typeface="Arial" panose="020B0604020202020204" pitchFamily="34" charset="0"/>
                <a:cs typeface="Arial" panose="020B0604020202020204" pitchFamily="34" charset="0"/>
              </a:rPr>
              <a:t>Obligatorio</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desde</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enero</a:t>
            </a:r>
            <a:r>
              <a:rPr lang="en-US" sz="2400" b="1" dirty="0">
                <a:solidFill>
                  <a:srgbClr val="252525"/>
                </a:solidFill>
                <a:latin typeface="Arial" panose="020B0604020202020204" pitchFamily="34" charset="0"/>
                <a:cs typeface="Arial" panose="020B0604020202020204" pitchFamily="34" charset="0"/>
              </a:rPr>
              <a:t> de 2016.</a:t>
            </a:r>
          </a:p>
          <a:p>
            <a:pPr marL="787400" algn="just">
              <a:lnSpc>
                <a:spcPts val="2616"/>
              </a:lnSpc>
              <a:spcAft>
                <a:spcPts val="840"/>
              </a:spcAft>
            </a:pPr>
            <a:r>
              <a:rPr lang="en-US" sz="2400" b="1" dirty="0">
                <a:latin typeface="Arial" panose="020B0604020202020204" pitchFamily="34" charset="0"/>
                <a:cs typeface="Arial" panose="020B0604020202020204" pitchFamily="34" charset="0"/>
              </a:rPr>
              <a:t>-</a:t>
            </a:r>
            <a:r>
              <a:rPr lang="en-US" sz="2400" b="1" dirty="0">
                <a:solidFill>
                  <a:srgbClr val="252525"/>
                </a:solidFill>
                <a:latin typeface="Arial" panose="020B0604020202020204" pitchFamily="34" charset="0"/>
                <a:cs typeface="Arial" panose="020B0604020202020204" pitchFamily="34" charset="0"/>
              </a:rPr>
              <a:t>Debe de </a:t>
            </a:r>
            <a:r>
              <a:rPr lang="en-US" sz="2400" b="1" dirty="0" err="1">
                <a:solidFill>
                  <a:srgbClr val="252525"/>
                </a:solidFill>
                <a:latin typeface="Arial" panose="020B0604020202020204" pitchFamily="34" charset="0"/>
                <a:cs typeface="Arial" panose="020B0604020202020204" pitchFamily="34" charset="0"/>
              </a:rPr>
              <a:t>figurar</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en</a:t>
            </a:r>
            <a:r>
              <a:rPr lang="en-US" sz="2400" b="1" dirty="0">
                <a:solidFill>
                  <a:srgbClr val="252525"/>
                </a:solidFill>
                <a:latin typeface="Arial" panose="020B0604020202020204" pitchFamily="34" charset="0"/>
                <a:cs typeface="Arial" panose="020B0604020202020204" pitchFamily="34" charset="0"/>
              </a:rPr>
              <a:t> color, </a:t>
            </a:r>
            <a:r>
              <a:rPr lang="en-US" sz="2400" b="1" dirty="0" err="1">
                <a:solidFill>
                  <a:srgbClr val="252525"/>
                </a:solidFill>
                <a:latin typeface="Arial" panose="020B0604020202020204" pitchFamily="34" charset="0"/>
                <a:cs typeface="Arial" panose="020B0604020202020204" pitchFamily="34" charset="0"/>
              </a:rPr>
              <a:t>solamente</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puede</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figurar</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en</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blanco</a:t>
            </a:r>
            <a:r>
              <a:rPr lang="en-US" sz="2400" b="1" dirty="0">
                <a:solidFill>
                  <a:srgbClr val="252525"/>
                </a:solidFill>
                <a:latin typeface="Arial" panose="020B0604020202020204" pitchFamily="34" charset="0"/>
                <a:cs typeface="Arial" panose="020B0604020202020204" pitchFamily="34" charset="0"/>
              </a:rPr>
              <a:t> y negro </a:t>
            </a:r>
            <a:r>
              <a:rPr lang="en-US" sz="2400" b="1" dirty="0" err="1">
                <a:solidFill>
                  <a:srgbClr val="252525"/>
                </a:solidFill>
                <a:latin typeface="Arial" panose="020B0604020202020204" pitchFamily="34" charset="0"/>
                <a:cs typeface="Arial" panose="020B0604020202020204" pitchFamily="34" charset="0"/>
              </a:rPr>
              <a:t>cuando</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todo</a:t>
            </a:r>
            <a:r>
              <a:rPr lang="en-US" sz="2400" b="1" dirty="0">
                <a:solidFill>
                  <a:srgbClr val="252525"/>
                </a:solidFill>
                <a:latin typeface="Arial" panose="020B0604020202020204" pitchFamily="34" charset="0"/>
                <a:cs typeface="Arial" panose="020B0604020202020204" pitchFamily="34" charset="0"/>
              </a:rPr>
              <a:t> el </a:t>
            </a:r>
            <a:r>
              <a:rPr lang="en-US" sz="2400" b="1" dirty="0" err="1">
                <a:solidFill>
                  <a:srgbClr val="252525"/>
                </a:solidFill>
                <a:latin typeface="Arial" panose="020B0604020202020204" pitchFamily="34" charset="0"/>
                <a:cs typeface="Arial" panose="020B0604020202020204" pitchFamily="34" charset="0"/>
              </a:rPr>
              <a:t>etiquetado</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figura</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en</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blanco</a:t>
            </a:r>
            <a:r>
              <a:rPr lang="en-US" sz="2400" b="1" dirty="0">
                <a:solidFill>
                  <a:srgbClr val="252525"/>
                </a:solidFill>
                <a:latin typeface="Arial" panose="020B0604020202020204" pitchFamily="34" charset="0"/>
                <a:cs typeface="Arial" panose="020B0604020202020204" pitchFamily="34" charset="0"/>
              </a:rPr>
              <a:t> y negro.</a:t>
            </a:r>
          </a:p>
          <a:p>
            <a:pPr marL="787400" algn="just">
              <a:lnSpc>
                <a:spcPts val="4056"/>
              </a:lnSpc>
            </a:pPr>
            <a:r>
              <a:rPr lang="en-US" sz="2400" b="1" dirty="0">
                <a:latin typeface="Arial" panose="020B0604020202020204" pitchFamily="34" charset="0"/>
                <a:cs typeface="Arial" panose="020B0604020202020204" pitchFamily="34" charset="0"/>
              </a:rPr>
              <a:t>-</a:t>
            </a:r>
            <a:r>
              <a:rPr lang="en-US" sz="2400" b="1" dirty="0">
                <a:solidFill>
                  <a:srgbClr val="252525"/>
                </a:solidFill>
                <a:latin typeface="Arial" panose="020B0604020202020204" pitchFamily="34" charset="0"/>
                <a:cs typeface="Arial" panose="020B0604020202020204" pitchFamily="34" charset="0"/>
              </a:rPr>
              <a:t>Junto con la </a:t>
            </a:r>
            <a:r>
              <a:rPr lang="en-US" sz="2400" b="1" dirty="0" err="1">
                <a:solidFill>
                  <a:srgbClr val="252525"/>
                </a:solidFill>
                <a:latin typeface="Arial" panose="020B0604020202020204" pitchFamily="34" charset="0"/>
                <a:cs typeface="Arial" panose="020B0604020202020204" pitchFamily="34" charset="0"/>
              </a:rPr>
              <a:t>denominacion</a:t>
            </a:r>
            <a:r>
              <a:rPr lang="en-US" sz="2400" b="1" dirty="0">
                <a:solidFill>
                  <a:srgbClr val="252525"/>
                </a:solidFill>
                <a:latin typeface="Arial" panose="020B0604020202020204" pitchFamily="34" charset="0"/>
                <a:cs typeface="Arial" panose="020B0604020202020204" pitchFamily="34" charset="0"/>
              </a:rPr>
              <a:t> de </a:t>
            </a:r>
            <a:r>
              <a:rPr lang="en-US" sz="2400" b="1" dirty="0" err="1">
                <a:solidFill>
                  <a:srgbClr val="252525"/>
                </a:solidFill>
                <a:latin typeface="Arial" panose="020B0604020202020204" pitchFamily="34" charset="0"/>
                <a:cs typeface="Arial" panose="020B0604020202020204" pitchFamily="34" charset="0"/>
              </a:rPr>
              <a:t>venta</a:t>
            </a:r>
            <a:endParaRPr lang="en-US" sz="2400" b="1" dirty="0">
              <a:solidFill>
                <a:srgbClr val="252525"/>
              </a:solidFill>
              <a:latin typeface="Arial" panose="020B0604020202020204" pitchFamily="34" charset="0"/>
              <a:cs typeface="Arial" panose="020B0604020202020204" pitchFamily="34" charset="0"/>
            </a:endParaRPr>
          </a:p>
          <a:p>
            <a:pPr marL="787400" algn="just">
              <a:lnSpc>
                <a:spcPts val="4056"/>
              </a:lnSpc>
            </a:pPr>
            <a:r>
              <a:rPr lang="en-US" sz="2400" b="1" dirty="0">
                <a:latin typeface="Arial" panose="020B0604020202020204" pitchFamily="34" charset="0"/>
                <a:cs typeface="Arial" panose="020B0604020202020204" pitchFamily="34" charset="0"/>
              </a:rPr>
              <a:t>-</a:t>
            </a:r>
            <a:r>
              <a:rPr lang="en-US" sz="2400" b="1" dirty="0" err="1">
                <a:solidFill>
                  <a:srgbClr val="252525"/>
                </a:solidFill>
                <a:latin typeface="Arial" panose="020B0604020202020204" pitchFamily="34" charset="0"/>
                <a:cs typeface="Arial" panose="020B0604020202020204" pitchFamily="34" charset="0"/>
              </a:rPr>
              <a:t>Tipografia</a:t>
            </a:r>
            <a:r>
              <a:rPr lang="en-US" sz="2400" b="1" dirty="0">
                <a:solidFill>
                  <a:srgbClr val="252525"/>
                </a:solidFill>
                <a:latin typeface="Arial" panose="020B0604020202020204" pitchFamily="34" charset="0"/>
                <a:cs typeface="Arial" panose="020B0604020202020204" pitchFamily="34" charset="0"/>
              </a:rPr>
              <a:t> “Times Roman".</a:t>
            </a:r>
          </a:p>
          <a:p>
            <a:pPr marL="787400" algn="just">
              <a:lnSpc>
                <a:spcPts val="4056"/>
              </a:lnSpc>
            </a:pPr>
            <a:r>
              <a:rPr lang="en-US" sz="2400" b="1" dirty="0">
                <a:latin typeface="Arial" panose="020B0604020202020204" pitchFamily="34" charset="0"/>
                <a:cs typeface="Arial" panose="020B0604020202020204" pitchFamily="34" charset="0"/>
              </a:rPr>
              <a:t>-</a:t>
            </a:r>
            <a:r>
              <a:rPr lang="en-US" sz="2400" b="1" dirty="0" err="1">
                <a:solidFill>
                  <a:srgbClr val="252525"/>
                </a:solidFill>
                <a:latin typeface="Arial" panose="020B0604020202020204" pitchFamily="34" charset="0"/>
                <a:cs typeface="Arial" panose="020B0604020202020204" pitchFamily="34" charset="0"/>
              </a:rPr>
              <a:t>Tamano</a:t>
            </a:r>
            <a:r>
              <a:rPr lang="en-US" sz="2400" b="1" dirty="0">
                <a:solidFill>
                  <a:srgbClr val="252525"/>
                </a:solidFill>
                <a:latin typeface="Arial" panose="020B0604020202020204" pitchFamily="34" charset="0"/>
                <a:cs typeface="Arial" panose="020B0604020202020204" pitchFamily="34" charset="0"/>
              </a:rPr>
              <a:t> </a:t>
            </a:r>
            <a:r>
              <a:rPr lang="en-US" sz="2400" b="1" dirty="0" err="1">
                <a:solidFill>
                  <a:srgbClr val="252525"/>
                </a:solidFill>
                <a:latin typeface="Arial" panose="020B0604020202020204" pitchFamily="34" charset="0"/>
                <a:cs typeface="Arial" panose="020B0604020202020204" pitchFamily="34" charset="0"/>
              </a:rPr>
              <a:t>minimo</a:t>
            </a:r>
            <a:r>
              <a:rPr lang="en-US" sz="2400" b="1" dirty="0">
                <a:solidFill>
                  <a:srgbClr val="252525"/>
                </a:solidFill>
                <a:latin typeface="Arial" panose="020B0604020202020204" pitchFamily="34" charset="0"/>
                <a:cs typeface="Arial" panose="020B0604020202020204" pitchFamily="34" charset="0"/>
              </a:rPr>
              <a:t> 15 mm </a:t>
            </a:r>
            <a:r>
              <a:rPr lang="en-US" sz="2400" b="1" dirty="0" err="1">
                <a:solidFill>
                  <a:srgbClr val="252525"/>
                </a:solidFill>
                <a:latin typeface="Arial" panose="020B0604020202020204" pitchFamily="34" charset="0"/>
                <a:cs typeface="Arial" panose="020B0604020202020204" pitchFamily="34" charset="0"/>
              </a:rPr>
              <a:t>diametro</a:t>
            </a:r>
            <a:r>
              <a:rPr lang="en-US" sz="2400" b="1" dirty="0">
                <a:solidFill>
                  <a:srgbClr val="252525"/>
                </a:solidFill>
                <a:latin typeface="Arial" panose="020B0604020202020204" pitchFamily="34" charset="0"/>
                <a:cs typeface="Arial" panose="020B0604020202020204" pitchFamily="34" charset="0"/>
              </a:rPr>
              <a:t>.</a:t>
            </a:r>
          </a:p>
        </p:txBody>
      </p:sp>
      <p:pic>
        <p:nvPicPr>
          <p:cNvPr id="3" name="Imagen 2">
            <a:extLst>
              <a:ext uri="{FF2B5EF4-FFF2-40B4-BE49-F238E27FC236}">
                <a16:creationId xmlns:a16="http://schemas.microsoft.com/office/drawing/2014/main" id="{02D84AD7-88C0-4E1F-86A5-FC38A44CFE15}"/>
              </a:ext>
            </a:extLst>
          </p:cNvPr>
          <p:cNvPicPr>
            <a:picLocks noChangeAspect="1"/>
          </p:cNvPicPr>
          <p:nvPr/>
        </p:nvPicPr>
        <p:blipFill>
          <a:blip r:embed="rId2"/>
          <a:stretch>
            <a:fillRect/>
          </a:stretch>
        </p:blipFill>
        <p:spPr>
          <a:xfrm>
            <a:off x="2918298" y="4214664"/>
            <a:ext cx="3455344" cy="2958062"/>
          </a:xfrm>
          <a:prstGeom prst="rect">
            <a:avLst/>
          </a:prstGeom>
        </p:spPr>
      </p:pic>
      <p:pic>
        <p:nvPicPr>
          <p:cNvPr id="4" name="Imagen 3">
            <a:extLst>
              <a:ext uri="{FF2B5EF4-FFF2-40B4-BE49-F238E27FC236}">
                <a16:creationId xmlns:a16="http://schemas.microsoft.com/office/drawing/2014/main" id="{B0B7FD27-2856-4D1A-BF0B-8B75C8B74DFC}"/>
              </a:ext>
            </a:extLst>
          </p:cNvPr>
          <p:cNvPicPr>
            <a:picLocks noChangeAspect="1"/>
          </p:cNvPicPr>
          <p:nvPr/>
        </p:nvPicPr>
        <p:blipFill>
          <a:blip r:embed="rId3"/>
          <a:stretch>
            <a:fillRect/>
          </a:stretch>
        </p:blipFill>
        <p:spPr>
          <a:xfrm>
            <a:off x="7157763" y="4202349"/>
            <a:ext cx="3211453" cy="287476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D8D448F2-B342-4FC7-818C-CC15852CCFCB}"/>
              </a:ext>
            </a:extLst>
          </p:cNvPr>
          <p:cNvGraphicFramePr>
            <a:graphicFrameLocks noGrp="1"/>
          </p:cNvGraphicFramePr>
          <p:nvPr>
            <p:extLst>
              <p:ext uri="{D42A27DB-BD31-4B8C-83A1-F6EECF244321}">
                <p14:modId xmlns:p14="http://schemas.microsoft.com/office/powerpoint/2010/main" val="4294403720"/>
              </p:ext>
            </p:extLst>
          </p:nvPr>
        </p:nvGraphicFramePr>
        <p:xfrm>
          <a:off x="3359944" y="1971678"/>
          <a:ext cx="6972302" cy="4514715"/>
        </p:xfrm>
        <a:graphic>
          <a:graphicData uri="http://schemas.openxmlformats.org/drawingml/2006/table">
            <a:tbl>
              <a:tblPr>
                <a:tableStyleId>{5C22544A-7EE6-4342-B048-85BDC9FD1C3A}</a:tableStyleId>
              </a:tblPr>
              <a:tblGrid>
                <a:gridCol w="2133600">
                  <a:extLst>
                    <a:ext uri="{9D8B030D-6E8A-4147-A177-3AD203B41FA5}">
                      <a16:colId xmlns:a16="http://schemas.microsoft.com/office/drawing/2014/main" val="4188389070"/>
                    </a:ext>
                  </a:extLst>
                </a:gridCol>
                <a:gridCol w="1857375">
                  <a:extLst>
                    <a:ext uri="{9D8B030D-6E8A-4147-A177-3AD203B41FA5}">
                      <a16:colId xmlns:a16="http://schemas.microsoft.com/office/drawing/2014/main" val="2152819027"/>
                    </a:ext>
                  </a:extLst>
                </a:gridCol>
                <a:gridCol w="1057275">
                  <a:extLst>
                    <a:ext uri="{9D8B030D-6E8A-4147-A177-3AD203B41FA5}">
                      <a16:colId xmlns:a16="http://schemas.microsoft.com/office/drawing/2014/main" val="3120631912"/>
                    </a:ext>
                  </a:extLst>
                </a:gridCol>
                <a:gridCol w="1924052">
                  <a:extLst>
                    <a:ext uri="{9D8B030D-6E8A-4147-A177-3AD203B41FA5}">
                      <a16:colId xmlns:a16="http://schemas.microsoft.com/office/drawing/2014/main" val="1083842310"/>
                    </a:ext>
                  </a:extLst>
                </a:gridCol>
              </a:tblGrid>
              <a:tr h="588135">
                <a:tc>
                  <a:txBody>
                    <a:bodyPr/>
                    <a:lstStyle/>
                    <a:p>
                      <a:pPr algn="l" fontAlgn="b"/>
                      <a:r>
                        <a:rPr lang="es-ES" sz="2000" u="none" strike="noStrike">
                          <a:effectLst/>
                        </a:rPr>
                        <a:t>Nombre</a:t>
                      </a:r>
                      <a:endParaRPr lang="es-ES" sz="20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S" sz="2000" u="none" strike="noStrike" dirty="0" err="1">
                          <a:effectLst/>
                        </a:rPr>
                        <a:t>Nº</a:t>
                      </a:r>
                      <a:r>
                        <a:rPr lang="es-ES" sz="2000" u="none" strike="noStrike" dirty="0">
                          <a:effectLst/>
                        </a:rPr>
                        <a:t> de expediente</a:t>
                      </a:r>
                      <a:endParaRPr lang="es-E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u="none" strike="noStrike" dirty="0">
                          <a:effectLst/>
                        </a:rPr>
                        <a:t>Tipo de producto</a:t>
                      </a:r>
                      <a:endParaRPr lang="es-ES" sz="2000" b="1" i="0" u="none" strike="noStrike" dirty="0">
                        <a:solidFill>
                          <a:srgbClr val="000000"/>
                        </a:solidFill>
                        <a:effectLst/>
                        <a:latin typeface="Calibri" panose="020F0502020204030204" pitchFamily="34" charset="0"/>
                      </a:endParaRPr>
                    </a:p>
                    <a:p>
                      <a:endParaRPr lang="es-ES" sz="2000" dirty="0"/>
                    </a:p>
                  </a:txBody>
                  <a:tcPr marL="9525" marR="9525" marT="9525" marB="0" anchor="b"/>
                </a:tc>
                <a:tc>
                  <a:txBody>
                    <a:bodyPr/>
                    <a:lstStyle/>
                    <a:p>
                      <a:pPr algn="l" fontAlgn="b"/>
                      <a:r>
                        <a:rPr lang="es-ES" sz="2000" u="none" strike="noStrike" dirty="0">
                          <a:effectLst/>
                        </a:rPr>
                        <a:t>Fecha de registro</a:t>
                      </a:r>
                      <a:endParaRPr lang="es-E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3580125"/>
                  </a:ext>
                </a:extLst>
              </a:tr>
              <a:tr h="588135">
                <a:tc>
                  <a:txBody>
                    <a:bodyPr/>
                    <a:lstStyle/>
                    <a:p>
                      <a:pPr algn="l" fontAlgn="b"/>
                      <a:r>
                        <a:rPr lang="es-ES" sz="2000" b="1" i="0" u="none" strike="noStrike" baseline="0" dirty="0">
                          <a:effectLst/>
                        </a:rPr>
                        <a:t>Miel de Granada</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l" fontAlgn="b"/>
                      <a:r>
                        <a:rPr lang="es-ES" sz="2000" b="1" i="0" u="none" strike="noStrike" baseline="0" dirty="0">
                          <a:effectLst/>
                        </a:rPr>
                        <a:t>PDO-ES-0243</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l" fontAlgn="b"/>
                      <a:r>
                        <a:rPr lang="es-ES" sz="2000" b="1" i="0" u="none" strike="noStrike" baseline="0" dirty="0">
                          <a:solidFill>
                            <a:srgbClr val="000000"/>
                          </a:solidFill>
                          <a:effectLst/>
                          <a:latin typeface="Calibri" panose="020F0502020204030204" pitchFamily="34" charset="0"/>
                        </a:rPr>
                        <a:t>DOP</a:t>
                      </a:r>
                    </a:p>
                  </a:txBody>
                  <a:tcPr marL="9525" marR="9525" marT="9525" marB="0" anchor="b">
                    <a:solidFill>
                      <a:srgbClr val="92D050"/>
                    </a:solidFill>
                  </a:tcPr>
                </a:tc>
                <a:tc>
                  <a:txBody>
                    <a:bodyPr/>
                    <a:lstStyle/>
                    <a:p>
                      <a:pPr algn="l" fontAlgn="b"/>
                      <a:r>
                        <a:rPr lang="es-ES" sz="2000" b="1" i="0" u="none" strike="noStrike" baseline="0" dirty="0">
                          <a:effectLst/>
                        </a:rPr>
                        <a:t>11/06/2005</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1939931312"/>
                  </a:ext>
                </a:extLst>
              </a:tr>
              <a:tr h="588135">
                <a:tc>
                  <a:txBody>
                    <a:bodyPr/>
                    <a:lstStyle/>
                    <a:p>
                      <a:pPr algn="l" fontAlgn="b"/>
                      <a:r>
                        <a:rPr lang="pt-BR" sz="2000" b="1" i="0" u="none" strike="noStrike" baseline="0">
                          <a:effectLst/>
                        </a:rPr>
                        <a:t>Miel de Galicia / Mel de Galicia</a:t>
                      </a:r>
                      <a:endParaRPr lang="pt-BR" sz="20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r>
                        <a:rPr lang="es-ES" sz="2000" b="1" i="0" u="none" strike="noStrike" baseline="0" dirty="0">
                          <a:effectLst/>
                        </a:rPr>
                        <a:t>PGI-ES-0278</a:t>
                      </a:r>
                      <a:endParaRPr lang="es-ES" sz="20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r>
                        <a:rPr lang="es-ES" sz="2000" b="1" i="0" u="none" strike="noStrike" baseline="0" dirty="0">
                          <a:solidFill>
                            <a:srgbClr val="000000"/>
                          </a:solidFill>
                          <a:effectLst/>
                          <a:latin typeface="Calibri" panose="020F0502020204030204" pitchFamily="34" charset="0"/>
                        </a:rPr>
                        <a:t> IGP</a:t>
                      </a:r>
                    </a:p>
                  </a:txBody>
                  <a:tcPr marL="9525" marR="9525" marT="9525" marB="0" anchor="b"/>
                </a:tc>
                <a:tc>
                  <a:txBody>
                    <a:bodyPr/>
                    <a:lstStyle/>
                    <a:p>
                      <a:pPr algn="l" fontAlgn="b"/>
                      <a:r>
                        <a:rPr lang="es-ES" sz="2000" b="1" i="0" u="none" strike="noStrike" baseline="0" dirty="0">
                          <a:effectLst/>
                        </a:rPr>
                        <a:t>24/07/2007</a:t>
                      </a:r>
                      <a:endParaRPr lang="es-ES" sz="2000" b="1"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72240731"/>
                  </a:ext>
                </a:extLst>
              </a:tr>
              <a:tr h="588135">
                <a:tc>
                  <a:txBody>
                    <a:bodyPr/>
                    <a:lstStyle/>
                    <a:p>
                      <a:pPr algn="l" fontAlgn="b"/>
                      <a:r>
                        <a:rPr lang="es-ES" sz="2000" b="1" i="0" u="none" strike="noStrike" baseline="0" dirty="0">
                          <a:effectLst/>
                        </a:rPr>
                        <a:t>Miel de Tenerife</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l" fontAlgn="b"/>
                      <a:r>
                        <a:rPr lang="es-ES" sz="2000" b="1" i="0" u="none" strike="noStrike" baseline="0" dirty="0">
                          <a:effectLst/>
                        </a:rPr>
                        <a:t>PDO-ES-0943</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DOP</a:t>
                      </a:r>
                    </a:p>
                  </a:txBody>
                  <a:tcPr marL="9525" marR="9525" marT="9525" marB="0" anchor="b">
                    <a:solidFill>
                      <a:srgbClr val="92D050"/>
                    </a:solidFill>
                  </a:tcPr>
                </a:tc>
                <a:tc>
                  <a:txBody>
                    <a:bodyPr/>
                    <a:lstStyle/>
                    <a:p>
                      <a:pPr algn="l" fontAlgn="b"/>
                      <a:r>
                        <a:rPr lang="es-ES" sz="2000" b="1" i="0" u="none" strike="noStrike" baseline="0" dirty="0">
                          <a:effectLst/>
                        </a:rPr>
                        <a:t>21/01/2014</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3287009037"/>
                  </a:ext>
                </a:extLst>
              </a:tr>
              <a:tr h="588135">
                <a:tc>
                  <a:txBody>
                    <a:bodyPr/>
                    <a:lstStyle/>
                    <a:p>
                      <a:pPr algn="l" fontAlgn="b"/>
                      <a:r>
                        <a:rPr lang="es-ES" sz="2000" b="1" i="0" u="none" strike="noStrike" baseline="0">
                          <a:effectLst/>
                        </a:rPr>
                        <a:t>Miel Villuercas-Ibores</a:t>
                      </a:r>
                      <a:endParaRPr lang="es-ES" sz="20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r>
                        <a:rPr lang="es-ES" sz="2000" b="1" i="0" u="none" strike="noStrike" baseline="0">
                          <a:effectLst/>
                        </a:rPr>
                        <a:t>PDO-ES-01268</a:t>
                      </a:r>
                      <a:endParaRPr lang="es-ES" sz="2000" b="1" i="0" u="none" strike="noStrike" baseline="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2000" b="1" i="0" u="none" strike="noStrike" baseline="0" dirty="0">
                          <a:solidFill>
                            <a:srgbClr val="000000"/>
                          </a:solidFill>
                          <a:effectLst/>
                          <a:latin typeface="Calibri" panose="020F0502020204030204" pitchFamily="34" charset="0"/>
                        </a:rPr>
                        <a:t>DOP</a:t>
                      </a:r>
                    </a:p>
                  </a:txBody>
                  <a:tcPr marL="9525" marR="9525" marT="9525" marB="0" anchor="b"/>
                </a:tc>
                <a:tc>
                  <a:txBody>
                    <a:bodyPr/>
                    <a:lstStyle/>
                    <a:p>
                      <a:pPr algn="l" fontAlgn="b"/>
                      <a:r>
                        <a:rPr lang="es-ES" sz="2000" b="1" i="0" u="none" strike="noStrike" baseline="0" dirty="0">
                          <a:effectLst/>
                        </a:rPr>
                        <a:t>20/01/2017</a:t>
                      </a:r>
                      <a:endParaRPr lang="es-ES" sz="2000" b="1"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50247185"/>
                  </a:ext>
                </a:extLst>
              </a:tr>
              <a:tr h="588135">
                <a:tc>
                  <a:txBody>
                    <a:bodyPr/>
                    <a:lstStyle/>
                    <a:p>
                      <a:pPr algn="l" fontAlgn="b"/>
                      <a:r>
                        <a:rPr lang="es-ES" sz="2000" b="1" i="0" u="none" strike="noStrike" baseline="0" dirty="0">
                          <a:effectLst/>
                        </a:rPr>
                        <a:t>Miel de La Alcarria</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l" fontAlgn="b"/>
                      <a:r>
                        <a:rPr lang="es-ES" sz="2000" b="1" i="0" u="none" strike="noStrike" baseline="0" dirty="0">
                          <a:effectLst/>
                        </a:rPr>
                        <a:t>PDO-ES-0079</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DOP</a:t>
                      </a:r>
                    </a:p>
                  </a:txBody>
                  <a:tcPr marL="9525" marR="9525" marT="9525" marB="0" anchor="b">
                    <a:solidFill>
                      <a:srgbClr val="92D050"/>
                    </a:solidFill>
                  </a:tcPr>
                </a:tc>
                <a:tc>
                  <a:txBody>
                    <a:bodyPr/>
                    <a:lstStyle/>
                    <a:p>
                      <a:pPr algn="l" fontAlgn="b"/>
                      <a:r>
                        <a:rPr lang="es-ES" sz="2000" b="1" i="0" u="none" strike="noStrike" baseline="0" dirty="0">
                          <a:effectLst/>
                        </a:rPr>
                        <a:t>21/06/1996</a:t>
                      </a:r>
                      <a:endParaRPr lang="es-ES" sz="2000" b="1" i="0" u="none" strike="noStrike" baseline="0" dirty="0">
                        <a:solidFill>
                          <a:srgbClr val="000000"/>
                        </a:solidFill>
                        <a:effectLst/>
                        <a:latin typeface="Calibri" panose="020F0502020204030204" pitchFamily="34" charset="0"/>
                      </a:endParaRPr>
                    </a:p>
                  </a:txBody>
                  <a:tcPr marL="9525" marR="9525" marT="9525" marB="0" anchor="b">
                    <a:solidFill>
                      <a:srgbClr val="92D050"/>
                    </a:solidFill>
                  </a:tcPr>
                </a:tc>
                <a:extLst>
                  <a:ext uri="{0D108BD9-81ED-4DB2-BD59-A6C34878D82A}">
                    <a16:rowId xmlns:a16="http://schemas.microsoft.com/office/drawing/2014/main" val="121691687"/>
                  </a:ext>
                </a:extLst>
              </a:tr>
              <a:tr h="588135">
                <a:tc>
                  <a:txBody>
                    <a:bodyPr/>
                    <a:lstStyle/>
                    <a:p>
                      <a:pPr algn="l" fontAlgn="b"/>
                      <a:r>
                        <a:rPr lang="es-ES" sz="2000" b="1" i="0" u="none" strike="noStrike" baseline="0">
                          <a:effectLst/>
                        </a:rPr>
                        <a:t>Miel de Liébana</a:t>
                      </a:r>
                      <a:endParaRPr lang="es-ES" sz="20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r>
                        <a:rPr lang="es-ES" sz="2000" b="1" i="0" u="none" strike="noStrike" baseline="0">
                          <a:effectLst/>
                        </a:rPr>
                        <a:t>PDO-ES-01196</a:t>
                      </a:r>
                      <a:endParaRPr lang="es-ES" sz="2000" b="1" i="0" u="none" strike="noStrike" baseline="0">
                        <a:solidFill>
                          <a:srgbClr val="000000"/>
                        </a:solidFill>
                        <a:effectLst/>
                        <a:latin typeface="Calibri" panose="020F0502020204030204" pitchFamily="34" charset="0"/>
                      </a:endParaRPr>
                    </a:p>
                  </a:txBody>
                  <a:tcPr marL="9525" marR="9525" marT="9525"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DOP</a:t>
                      </a:r>
                    </a:p>
                  </a:txBody>
                  <a:tcPr marL="9525" marR="9525" marT="9525" marB="0" anchor="b"/>
                </a:tc>
                <a:tc>
                  <a:txBody>
                    <a:bodyPr/>
                    <a:lstStyle/>
                    <a:p>
                      <a:pPr algn="l" fontAlgn="b"/>
                      <a:r>
                        <a:rPr lang="es-ES" sz="2000" b="1" i="0" u="none" strike="noStrike" baseline="0" dirty="0">
                          <a:effectLst/>
                        </a:rPr>
                        <a:t>05/04/2016</a:t>
                      </a:r>
                      <a:endParaRPr lang="es-ES" sz="2000" b="1"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7245747"/>
                  </a:ext>
                </a:extLst>
              </a:tr>
            </a:tbl>
          </a:graphicData>
        </a:graphic>
      </p:graphicFrame>
      <p:sp>
        <p:nvSpPr>
          <p:cNvPr id="3" name="Rectángulo 2">
            <a:extLst>
              <a:ext uri="{FF2B5EF4-FFF2-40B4-BE49-F238E27FC236}">
                <a16:creationId xmlns:a16="http://schemas.microsoft.com/office/drawing/2014/main" id="{8D82C39F-A7B7-4BED-9F15-5151DE283EC6}"/>
              </a:ext>
            </a:extLst>
          </p:cNvPr>
          <p:cNvSpPr/>
          <p:nvPr/>
        </p:nvSpPr>
        <p:spPr>
          <a:xfrm>
            <a:off x="3455194" y="719438"/>
            <a:ext cx="6781802" cy="830997"/>
          </a:xfrm>
          <a:prstGeom prst="rect">
            <a:avLst/>
          </a:prstGeom>
        </p:spPr>
        <p:txBody>
          <a:bodyPr wrap="square">
            <a:spAutoFit/>
          </a:bodyPr>
          <a:lstStyle/>
          <a:p>
            <a:pPr algn="ctr"/>
            <a:r>
              <a:rPr lang="es-ES" sz="2400" b="1" dirty="0">
                <a:solidFill>
                  <a:srgbClr val="0070C0"/>
                </a:solidFill>
                <a:latin typeface="Arial" panose="020B0604020202020204" pitchFamily="34" charset="0"/>
                <a:cs typeface="Arial" panose="020B0604020202020204" pitchFamily="34" charset="0"/>
              </a:rPr>
              <a:t>e Ambrosia    </a:t>
            </a:r>
          </a:p>
          <a:p>
            <a:pPr algn="ctr"/>
            <a:r>
              <a:rPr lang="es-ES" sz="2400" dirty="0">
                <a:solidFill>
                  <a:srgbClr val="0070C0"/>
                </a:solidFill>
                <a:latin typeface="Arial" panose="020B0604020202020204" pitchFamily="34" charset="0"/>
                <a:cs typeface="Arial" panose="020B0604020202020204" pitchFamily="34" charset="0"/>
              </a:rPr>
              <a:t>Registro de indicaciones geográficas de la UE</a:t>
            </a:r>
          </a:p>
        </p:txBody>
      </p:sp>
    </p:spTree>
    <p:extLst>
      <p:ext uri="{BB962C8B-B14F-4D97-AF65-F5344CB8AC3E}">
        <p14:creationId xmlns:p14="http://schemas.microsoft.com/office/powerpoint/2010/main" val="65129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526F35-06E4-4541-8468-02E413F96435}"/>
              </a:ext>
            </a:extLst>
          </p:cNvPr>
          <p:cNvPicPr>
            <a:picLocks noChangeAspect="1"/>
          </p:cNvPicPr>
          <p:nvPr/>
        </p:nvPicPr>
        <p:blipFill>
          <a:blip r:embed="rId2"/>
          <a:stretch>
            <a:fillRect/>
          </a:stretch>
        </p:blipFill>
        <p:spPr>
          <a:xfrm>
            <a:off x="3016527" y="590104"/>
            <a:ext cx="7411484" cy="6382641"/>
          </a:xfrm>
          <a:prstGeom prst="rect">
            <a:avLst/>
          </a:prstGeom>
        </p:spPr>
      </p:pic>
    </p:spTree>
    <p:extLst>
      <p:ext uri="{BB962C8B-B14F-4D97-AF65-F5344CB8AC3E}">
        <p14:creationId xmlns:p14="http://schemas.microsoft.com/office/powerpoint/2010/main" val="1882761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24A11A2-B750-4100-B72A-80CF2BA95AE7}"/>
              </a:ext>
            </a:extLst>
          </p:cNvPr>
          <p:cNvPicPr>
            <a:picLocks noChangeAspect="1"/>
          </p:cNvPicPr>
          <p:nvPr/>
        </p:nvPicPr>
        <p:blipFill>
          <a:blip r:embed="rId2"/>
          <a:stretch>
            <a:fillRect/>
          </a:stretch>
        </p:blipFill>
        <p:spPr>
          <a:xfrm>
            <a:off x="2051682" y="299289"/>
            <a:ext cx="8512557" cy="6642938"/>
          </a:xfrm>
          <a:prstGeom prst="rect">
            <a:avLst/>
          </a:prstGeom>
        </p:spPr>
      </p:pic>
    </p:spTree>
    <p:extLst>
      <p:ext uri="{BB962C8B-B14F-4D97-AF65-F5344CB8AC3E}">
        <p14:creationId xmlns:p14="http://schemas.microsoft.com/office/powerpoint/2010/main" val="2712095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D5650B-1825-4900-B39A-52FD5A422D75}"/>
              </a:ext>
            </a:extLst>
          </p:cNvPr>
          <p:cNvPicPr>
            <a:picLocks noChangeAspect="1"/>
          </p:cNvPicPr>
          <p:nvPr/>
        </p:nvPicPr>
        <p:blipFill>
          <a:blip r:embed="rId2"/>
          <a:stretch>
            <a:fillRect/>
          </a:stretch>
        </p:blipFill>
        <p:spPr>
          <a:xfrm>
            <a:off x="2034965" y="657223"/>
            <a:ext cx="8890029" cy="2379717"/>
          </a:xfrm>
          <a:prstGeom prst="rect">
            <a:avLst/>
          </a:prstGeom>
        </p:spPr>
      </p:pic>
      <p:sp>
        <p:nvSpPr>
          <p:cNvPr id="5" name="Rectángulo 4">
            <a:extLst>
              <a:ext uri="{FF2B5EF4-FFF2-40B4-BE49-F238E27FC236}">
                <a16:creationId xmlns:a16="http://schemas.microsoft.com/office/drawing/2014/main" id="{07076E81-56EA-4D90-BC19-ED50D858ED94}"/>
              </a:ext>
            </a:extLst>
          </p:cNvPr>
          <p:cNvSpPr/>
          <p:nvPr/>
        </p:nvSpPr>
        <p:spPr>
          <a:xfrm>
            <a:off x="1226140" y="3401091"/>
            <a:ext cx="10856069" cy="2677656"/>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P9_TA(2024)0193</a:t>
            </a:r>
          </a:p>
          <a:p>
            <a:r>
              <a:rPr lang="es-ES" sz="2400" b="1" dirty="0">
                <a:latin typeface="Arial" panose="020B0604020202020204" pitchFamily="34" charset="0"/>
                <a:cs typeface="Arial" panose="020B0604020202020204" pitchFamily="34" charset="0"/>
              </a:rPr>
              <a:t>Productos destinados a la alimentación humana: modificación de varias «Directivas del desayuno»</a:t>
            </a:r>
            <a:endParaRPr lang="es-ES" sz="2400" b="1" u="sng" dirty="0">
              <a:latin typeface="Arial" panose="020B0604020202020204" pitchFamily="34" charset="0"/>
              <a:cs typeface="Arial" panose="020B0604020202020204" pitchFamily="34" charset="0"/>
            </a:endParaRPr>
          </a:p>
          <a:p>
            <a:r>
              <a:rPr lang="es-ES" sz="2400" b="1" u="sng" dirty="0">
                <a:latin typeface="Arial" panose="020B0604020202020204" pitchFamily="34" charset="0"/>
                <a:cs typeface="Arial" panose="020B0604020202020204" pitchFamily="34" charset="0"/>
              </a:rPr>
              <a:t>Resolución legislativa del Parlamento Europeo, de 10 de abril de 2024</a:t>
            </a:r>
            <a:r>
              <a:rPr lang="es-ES" sz="2400" b="1" dirty="0">
                <a:latin typeface="Arial" panose="020B0604020202020204" pitchFamily="34" charset="0"/>
                <a:cs typeface="Arial" panose="020B0604020202020204" pitchFamily="34" charset="0"/>
              </a:rPr>
              <a:t>, sobre la propuesta de Directiva del Parlamento Europeo y del Consejo por la que se modifican las Directivas 2001/110/CE del Consejo, relativa a la miel,…/…</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073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75C5B4E-CDE8-4233-A47C-A11CFC4918A8}"/>
              </a:ext>
            </a:extLst>
          </p:cNvPr>
          <p:cNvSpPr/>
          <p:nvPr/>
        </p:nvSpPr>
        <p:spPr>
          <a:xfrm>
            <a:off x="1546698" y="752218"/>
            <a:ext cx="10700425" cy="5632311"/>
          </a:xfrm>
          <a:prstGeom prst="rect">
            <a:avLst/>
          </a:prstGeom>
        </p:spPr>
        <p:txBody>
          <a:bodyPr wrap="square">
            <a:spAutoFit/>
          </a:bodyPr>
          <a:lstStyle/>
          <a:p>
            <a:r>
              <a:rPr lang="es-ES" sz="2000" u="sng" dirty="0">
                <a:solidFill>
                  <a:srgbClr val="0070C0"/>
                </a:solidFill>
                <a:latin typeface="Arial" panose="020B0604020202020204" pitchFamily="34" charset="0"/>
                <a:cs typeface="Arial" panose="020B0604020202020204" pitchFamily="34" charset="0"/>
              </a:rPr>
              <a:t>El artículo 2 se modifica como sigue</a:t>
            </a:r>
            <a:r>
              <a:rPr lang="es-ES" sz="2000" dirty="0">
                <a:solidFill>
                  <a:srgbClr val="0070C0"/>
                </a:solidFill>
                <a:latin typeface="Arial" panose="020B0604020202020204" pitchFamily="34" charset="0"/>
                <a:cs typeface="Arial" panose="020B0604020202020204" pitchFamily="34" charset="0"/>
              </a:rPr>
              <a:t>:…/…</a:t>
            </a:r>
          </a:p>
          <a:p>
            <a:r>
              <a:rPr lang="es-ES" sz="2000" dirty="0">
                <a:solidFill>
                  <a:srgbClr val="0070C0"/>
                </a:solidFill>
                <a:latin typeface="Arial" panose="020B0604020202020204" pitchFamily="34" charset="0"/>
                <a:cs typeface="Arial" panose="020B0604020202020204" pitchFamily="34" charset="0"/>
              </a:rPr>
              <a:t>El punto 4 se sustituye por el texto siguiente:</a:t>
            </a:r>
          </a:p>
          <a:p>
            <a:r>
              <a:rPr lang="es-ES" sz="2000" dirty="0">
                <a:solidFill>
                  <a:srgbClr val="0070C0"/>
                </a:solidFill>
                <a:latin typeface="Arial" panose="020B0604020202020204" pitchFamily="34" charset="0"/>
                <a:cs typeface="Arial" panose="020B0604020202020204" pitchFamily="34" charset="0"/>
              </a:rPr>
              <a:t>a) </a:t>
            </a:r>
            <a:r>
              <a:rPr lang="es-ES" sz="2000" b="1" dirty="0">
                <a:solidFill>
                  <a:srgbClr val="0070C0"/>
                </a:solidFill>
                <a:latin typeface="Arial" panose="020B0604020202020204" pitchFamily="34" charset="0"/>
                <a:cs typeface="Arial" panose="020B0604020202020204" pitchFamily="34" charset="0"/>
              </a:rPr>
              <a:t>Deberá mencionarse en la etiqueta el país de origen en que la miel haya sido recolectada</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Si</a:t>
            </a:r>
            <a:r>
              <a:rPr lang="es-ES" sz="2000" dirty="0">
                <a:solidFill>
                  <a:srgbClr val="0070C0"/>
                </a:solidFill>
                <a:latin typeface="Arial" panose="020B0604020202020204" pitchFamily="34" charset="0"/>
                <a:cs typeface="Arial" panose="020B0604020202020204" pitchFamily="34" charset="0"/>
              </a:rPr>
              <a:t> la miel </a:t>
            </a:r>
            <a:r>
              <a:rPr lang="es-ES" sz="2000" b="1" dirty="0">
                <a:solidFill>
                  <a:srgbClr val="0070C0"/>
                </a:solidFill>
                <a:latin typeface="Arial" panose="020B0604020202020204" pitchFamily="34" charset="0"/>
                <a:cs typeface="Arial" panose="020B0604020202020204" pitchFamily="34" charset="0"/>
              </a:rPr>
              <a:t>procede de más de un país</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deberán mencionarse </a:t>
            </a:r>
            <a:r>
              <a:rPr lang="es-ES" sz="2000" dirty="0">
                <a:solidFill>
                  <a:srgbClr val="0070C0"/>
                </a:solidFill>
                <a:latin typeface="Arial" panose="020B0604020202020204" pitchFamily="34" charset="0"/>
                <a:cs typeface="Arial" panose="020B0604020202020204" pitchFamily="34" charset="0"/>
              </a:rPr>
              <a:t>en la etiqueta </a:t>
            </a:r>
            <a:r>
              <a:rPr lang="es-ES" sz="2000" b="1" dirty="0">
                <a:solidFill>
                  <a:srgbClr val="0070C0"/>
                </a:solidFill>
                <a:latin typeface="Arial" panose="020B0604020202020204" pitchFamily="34" charset="0"/>
                <a:cs typeface="Arial" panose="020B0604020202020204" pitchFamily="34" charset="0"/>
              </a:rPr>
              <a:t>los países de origen </a:t>
            </a:r>
            <a:r>
              <a:rPr lang="es-ES" sz="2000" dirty="0">
                <a:solidFill>
                  <a:srgbClr val="0070C0"/>
                </a:solidFill>
                <a:latin typeface="Arial" panose="020B0604020202020204" pitchFamily="34" charset="0"/>
                <a:cs typeface="Arial" panose="020B0604020202020204" pitchFamily="34" charset="0"/>
              </a:rPr>
              <a:t>en que la miel haya sido recolectada, </a:t>
            </a:r>
            <a:r>
              <a:rPr lang="es-ES" sz="2000" b="1" dirty="0">
                <a:solidFill>
                  <a:srgbClr val="0070C0"/>
                </a:solidFill>
                <a:latin typeface="Arial" panose="020B0604020202020204" pitchFamily="34" charset="0"/>
                <a:cs typeface="Arial" panose="020B0604020202020204" pitchFamily="34" charset="0"/>
              </a:rPr>
              <a:t>en el campo visual principal</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en orden decreciente de proporción en el peso</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junto con el porcentaje que representa cada uno </a:t>
            </a:r>
            <a:r>
              <a:rPr lang="es-ES" sz="2000" dirty="0">
                <a:solidFill>
                  <a:srgbClr val="0070C0"/>
                </a:solidFill>
                <a:latin typeface="Arial" panose="020B0604020202020204" pitchFamily="34" charset="0"/>
                <a:cs typeface="Arial" panose="020B0604020202020204" pitchFamily="34" charset="0"/>
              </a:rPr>
              <a:t>de los países de origen. </a:t>
            </a:r>
            <a:r>
              <a:rPr lang="es-ES" sz="2000" b="1" dirty="0">
                <a:solidFill>
                  <a:srgbClr val="0070C0"/>
                </a:solidFill>
                <a:latin typeface="Arial" panose="020B0604020202020204" pitchFamily="34" charset="0"/>
                <a:cs typeface="Arial" panose="020B0604020202020204" pitchFamily="34" charset="0"/>
              </a:rPr>
              <a:t>Se permitirá una tolerancia del 5 % para cada</a:t>
            </a:r>
          </a:p>
          <a:p>
            <a:r>
              <a:rPr lang="es-ES" sz="2000" b="1" dirty="0">
                <a:solidFill>
                  <a:srgbClr val="0070C0"/>
                </a:solidFill>
                <a:latin typeface="Arial" panose="020B0604020202020204" pitchFamily="34" charset="0"/>
                <a:cs typeface="Arial" panose="020B0604020202020204" pitchFamily="34" charset="0"/>
              </a:rPr>
              <a:t>parte de la mezcla</a:t>
            </a:r>
            <a:r>
              <a:rPr lang="es-ES" sz="2000" dirty="0">
                <a:solidFill>
                  <a:srgbClr val="0070C0"/>
                </a:solidFill>
                <a:latin typeface="Arial" panose="020B0604020202020204" pitchFamily="34" charset="0"/>
                <a:cs typeface="Arial" panose="020B0604020202020204" pitchFamily="34" charset="0"/>
              </a:rPr>
              <a:t>, calculada a partir de la documentación de trazabilidad del operador.</a:t>
            </a:r>
          </a:p>
          <a:p>
            <a:r>
              <a:rPr lang="es-ES" sz="2000" dirty="0">
                <a:solidFill>
                  <a:srgbClr val="0070C0"/>
                </a:solidFill>
                <a:latin typeface="Arial" panose="020B0604020202020204" pitchFamily="34" charset="0"/>
                <a:cs typeface="Arial" panose="020B0604020202020204" pitchFamily="34" charset="0"/>
              </a:rPr>
              <a:t>No obstante, los Estados miembros podrán establecer que, por lo que respecta a la miel comercializada en su territorio, </a:t>
            </a:r>
            <a:r>
              <a:rPr lang="es-ES" sz="2000" b="1" dirty="0">
                <a:solidFill>
                  <a:srgbClr val="0070C0"/>
                </a:solidFill>
                <a:latin typeface="Arial" panose="020B0604020202020204" pitchFamily="34" charset="0"/>
                <a:cs typeface="Arial" panose="020B0604020202020204" pitchFamily="34" charset="0"/>
              </a:rPr>
              <a:t>cuando el número de países </a:t>
            </a:r>
            <a:r>
              <a:rPr lang="es-ES" sz="2000" dirty="0">
                <a:solidFill>
                  <a:srgbClr val="0070C0"/>
                </a:solidFill>
                <a:latin typeface="Arial" panose="020B0604020202020204" pitchFamily="34" charset="0"/>
                <a:cs typeface="Arial" panose="020B0604020202020204" pitchFamily="34" charset="0"/>
              </a:rPr>
              <a:t>de origen de una mezcla de mieles </a:t>
            </a:r>
            <a:r>
              <a:rPr lang="es-ES" sz="2000" b="1" dirty="0">
                <a:solidFill>
                  <a:srgbClr val="0070C0"/>
                </a:solidFill>
                <a:latin typeface="Arial" panose="020B0604020202020204" pitchFamily="34" charset="0"/>
                <a:cs typeface="Arial" panose="020B0604020202020204" pitchFamily="34" charset="0"/>
              </a:rPr>
              <a:t>sea superior a cuatro y las cuatro partes principales representen más del 50 % de la mezcla</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se permita indicar el porcentaje únicamente de esas cuatro partes principales y</a:t>
            </a:r>
            <a:r>
              <a:rPr lang="es-ES" sz="2000" dirty="0">
                <a:solidFill>
                  <a:srgbClr val="0070C0"/>
                </a:solidFill>
                <a:latin typeface="Arial" panose="020B0604020202020204" pitchFamily="34" charset="0"/>
                <a:cs typeface="Arial" panose="020B0604020202020204" pitchFamily="34" charset="0"/>
              </a:rPr>
              <a:t> que </a:t>
            </a:r>
            <a:r>
              <a:rPr lang="es-ES" sz="2000" b="1" dirty="0">
                <a:solidFill>
                  <a:srgbClr val="0070C0"/>
                </a:solidFill>
                <a:latin typeface="Arial" panose="020B0604020202020204" pitchFamily="34" charset="0"/>
                <a:cs typeface="Arial" panose="020B0604020202020204" pitchFamily="34" charset="0"/>
              </a:rPr>
              <a:t>el resto de los países de origen </a:t>
            </a:r>
            <a:r>
              <a:rPr lang="es-ES" sz="2000" dirty="0">
                <a:solidFill>
                  <a:srgbClr val="0070C0"/>
                </a:solidFill>
                <a:latin typeface="Arial" panose="020B0604020202020204" pitchFamily="34" charset="0"/>
                <a:cs typeface="Arial" panose="020B0604020202020204" pitchFamily="34" charset="0"/>
              </a:rPr>
              <a:t>se indique </a:t>
            </a:r>
            <a:r>
              <a:rPr lang="es-ES" sz="2000" b="1" dirty="0">
                <a:solidFill>
                  <a:srgbClr val="0070C0"/>
                </a:solidFill>
                <a:latin typeface="Arial" panose="020B0604020202020204" pitchFamily="34" charset="0"/>
                <a:cs typeface="Arial" panose="020B0604020202020204" pitchFamily="34" charset="0"/>
              </a:rPr>
              <a:t>en orden decreciente sin porcentaje</a:t>
            </a:r>
            <a:r>
              <a:rPr lang="es-ES" sz="2000" dirty="0">
                <a:solidFill>
                  <a:srgbClr val="0070C0"/>
                </a:solidFill>
                <a:latin typeface="Arial" panose="020B0604020202020204" pitchFamily="34" charset="0"/>
                <a:cs typeface="Arial" panose="020B0604020202020204" pitchFamily="34" charset="0"/>
              </a:rPr>
              <a:t>.</a:t>
            </a:r>
          </a:p>
          <a:p>
            <a:r>
              <a:rPr lang="es-ES" sz="2000" b="1" dirty="0">
                <a:solidFill>
                  <a:srgbClr val="0070C0"/>
                </a:solidFill>
                <a:latin typeface="Arial" panose="020B0604020202020204" pitchFamily="34" charset="0"/>
                <a:cs typeface="Arial" panose="020B0604020202020204" pitchFamily="34" charset="0"/>
              </a:rPr>
              <a:t>En el caso de los envases que contengan menos de 30 gramos </a:t>
            </a:r>
            <a:r>
              <a:rPr lang="es-ES" sz="2000" dirty="0">
                <a:solidFill>
                  <a:srgbClr val="0070C0"/>
                </a:solidFill>
                <a:latin typeface="Arial" panose="020B0604020202020204" pitchFamily="34" charset="0"/>
                <a:cs typeface="Arial" panose="020B0604020202020204" pitchFamily="34" charset="0"/>
              </a:rPr>
              <a:t>netos de miel, </a:t>
            </a:r>
            <a:r>
              <a:rPr lang="es-ES" sz="2000" b="1" dirty="0">
                <a:solidFill>
                  <a:srgbClr val="0070C0"/>
                </a:solidFill>
                <a:latin typeface="Arial" panose="020B0604020202020204" pitchFamily="34" charset="0"/>
                <a:cs typeface="Arial" panose="020B0604020202020204" pitchFamily="34" charset="0"/>
              </a:rPr>
              <a:t>los nombres de los países de origen podrán sustituirse por un código compuesto por dos letras, de conformidad</a:t>
            </a:r>
            <a:r>
              <a:rPr lang="es-ES" sz="2000" dirty="0">
                <a:solidFill>
                  <a:srgbClr val="0070C0"/>
                </a:solidFill>
                <a:latin typeface="Arial" panose="020B0604020202020204" pitchFamily="34" charset="0"/>
                <a:cs typeface="Arial" panose="020B0604020202020204" pitchFamily="34" charset="0"/>
              </a:rPr>
              <a:t> </a:t>
            </a:r>
            <a:r>
              <a:rPr lang="es-ES" sz="2000" b="1" dirty="0">
                <a:solidFill>
                  <a:srgbClr val="0070C0"/>
                </a:solidFill>
                <a:latin typeface="Arial" panose="020B0604020202020204" pitchFamily="34" charset="0"/>
                <a:cs typeface="Arial" panose="020B0604020202020204" pitchFamily="34" charset="0"/>
              </a:rPr>
              <a:t>con</a:t>
            </a:r>
            <a:r>
              <a:rPr lang="es-ES" sz="2000" dirty="0">
                <a:solidFill>
                  <a:srgbClr val="0070C0"/>
                </a:solidFill>
                <a:latin typeface="Arial" panose="020B0604020202020204" pitchFamily="34" charset="0"/>
                <a:cs typeface="Arial" panose="020B0604020202020204" pitchFamily="34" charset="0"/>
              </a:rPr>
              <a:t> la última versión de los códigos de dos letras de </a:t>
            </a:r>
            <a:r>
              <a:rPr lang="es-ES" sz="2000" b="1" dirty="0">
                <a:solidFill>
                  <a:srgbClr val="0070C0"/>
                </a:solidFill>
                <a:latin typeface="Arial" panose="020B0604020202020204" pitchFamily="34" charset="0"/>
                <a:cs typeface="Arial" panose="020B0604020202020204" pitchFamily="34" charset="0"/>
              </a:rPr>
              <a:t>la norma internacional ISO 3166-1 (alfa-2) en vigor</a:t>
            </a:r>
            <a:r>
              <a:rPr lang="es-ES" sz="20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28763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594508D-DBBE-44F3-865D-F58DAC48EE7C}"/>
              </a:ext>
            </a:extLst>
          </p:cNvPr>
          <p:cNvSpPr/>
          <p:nvPr/>
        </p:nvSpPr>
        <p:spPr>
          <a:xfrm>
            <a:off x="1566153" y="1235745"/>
            <a:ext cx="10058400" cy="4805675"/>
          </a:xfrm>
          <a:prstGeom prst="rect">
            <a:avLst/>
          </a:prstGeom>
        </p:spPr>
        <p:txBody>
          <a:bodyPr wrap="square">
            <a:spAutoFit/>
          </a:bodyPr>
          <a:lstStyle/>
          <a:p>
            <a:pPr>
              <a:lnSpc>
                <a:spcPct val="107000"/>
              </a:lnSpc>
              <a:spcAft>
                <a:spcPts val="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«Artículo 4 bis</a:t>
            </a:r>
          </a:p>
          <a:p>
            <a:pPr>
              <a:lnSpc>
                <a:spcPct val="107000"/>
              </a:lnSpc>
              <a:spcAft>
                <a:spcPts val="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1. Con objeto de garantizar unas prácticas comerciales leales y proteger los intereses del consumidor, </a:t>
            </a:r>
            <a:r>
              <a:rPr lang="es-ES" sz="2400" u="sng" dirty="0">
                <a:solidFill>
                  <a:srgbClr val="0070C0"/>
                </a:solidFill>
                <a:latin typeface="Arial" panose="020B0604020202020204" pitchFamily="34" charset="0"/>
                <a:ea typeface="Calibri" panose="020F0502020204030204" pitchFamily="34" charset="0"/>
                <a:cs typeface="Arial" panose="020B0604020202020204" pitchFamily="34" charset="0"/>
              </a:rPr>
              <a:t>la Comisión estará facultada para adoptar actos delegados</a:t>
            </a: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 con arreglo al artículo 6 para completar la presente Directiva estableciendo lo siguiente:</a:t>
            </a:r>
          </a:p>
          <a:p>
            <a:pPr>
              <a:lnSpc>
                <a:spcPct val="107000"/>
              </a:lnSpc>
              <a:spcAft>
                <a:spcPts val="0"/>
              </a:spcAft>
            </a:pP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c) los </a:t>
            </a:r>
            <a:r>
              <a:rPr lang="es-ES" sz="2400" b="1" dirty="0">
                <a:solidFill>
                  <a:srgbClr val="0070C0"/>
                </a:solidFill>
                <a:latin typeface="Arial" panose="020B0604020202020204" pitchFamily="34" charset="0"/>
                <a:ea typeface="Calibri" panose="020F0502020204030204" pitchFamily="34" charset="0"/>
                <a:cs typeface="Arial" panose="020B0604020202020204" pitchFamily="34" charset="0"/>
              </a:rPr>
              <a:t>criterios para garantizar y verificar que el polen no se elimine </a:t>
            </a: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de la miel </a:t>
            </a:r>
            <a:r>
              <a:rPr lang="es-ES" sz="2400" b="1" dirty="0">
                <a:solidFill>
                  <a:srgbClr val="0070C0"/>
                </a:solidFill>
                <a:latin typeface="Arial" panose="020B0604020202020204" pitchFamily="34" charset="0"/>
                <a:ea typeface="Calibri" panose="020F0502020204030204" pitchFamily="34" charset="0"/>
                <a:cs typeface="Arial" panose="020B0604020202020204" pitchFamily="34" charset="0"/>
              </a:rPr>
              <a:t>y que el contenido absoluto y el espectro polínicos no se modifiquen en la miel</a:t>
            </a:r>
            <a:r>
              <a:rPr lang="es-ES" sz="2400" dirty="0">
                <a:solidFill>
                  <a:srgbClr val="0070C0"/>
                </a:solidFill>
                <a:latin typeface="Arial" panose="020B0604020202020204" pitchFamily="34" charset="0"/>
                <a:ea typeface="Calibri" panose="020F0502020204030204" pitchFamily="34" charset="0"/>
                <a:cs typeface="Arial" panose="020B0604020202020204" pitchFamily="34" charset="0"/>
              </a:rPr>
              <a:t>, con la excepción de la miel para uso industrial tal como se define en el anexo I, punto 3, que se comercializa como tal ni se utilice en algún producto destinado al consumo humano, teniendo en cuenta el contenido de polen, el tamaño mínimo del polen y el tamaño de la malla de los filtros;</a:t>
            </a:r>
            <a:endParaRPr lang="es-ES" sz="2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067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09B115-2625-4DDD-949D-D600A1968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49" y="199434"/>
            <a:ext cx="8375398" cy="6187231"/>
          </a:xfrm>
          <a:prstGeom prst="rect">
            <a:avLst/>
          </a:prstGeom>
        </p:spPr>
      </p:pic>
      <p:sp>
        <p:nvSpPr>
          <p:cNvPr id="5" name="CuadroTexto 4">
            <a:extLst>
              <a:ext uri="{FF2B5EF4-FFF2-40B4-BE49-F238E27FC236}">
                <a16:creationId xmlns:a16="http://schemas.microsoft.com/office/drawing/2014/main" id="{686D0296-02F5-4DE9-9167-267DDA7A8B4C}"/>
              </a:ext>
            </a:extLst>
          </p:cNvPr>
          <p:cNvSpPr txBox="1"/>
          <p:nvPr/>
        </p:nvSpPr>
        <p:spPr>
          <a:xfrm>
            <a:off x="4982680" y="5878833"/>
            <a:ext cx="4486100" cy="1015663"/>
          </a:xfrm>
          <a:prstGeom prst="rect">
            <a:avLst/>
          </a:prstGeom>
          <a:noFill/>
        </p:spPr>
        <p:txBody>
          <a:bodyPr wrap="none" rtlCol="0">
            <a:spAutoFit/>
          </a:bodyPr>
          <a:lstStyle/>
          <a:p>
            <a:r>
              <a:rPr lang="es-ES" sz="6000" dirty="0">
                <a:solidFill>
                  <a:srgbClr val="D0943C"/>
                </a:solidFill>
                <a:latin typeface="Arial" panose="020B0604020202020204" pitchFamily="34" charset="0"/>
                <a:cs typeface="Arial" panose="020B0604020202020204" pitchFamily="34" charset="0"/>
              </a:rPr>
              <a:t>ETIQUETAS</a:t>
            </a:r>
          </a:p>
        </p:txBody>
      </p:sp>
    </p:spTree>
    <p:extLst>
      <p:ext uri="{BB962C8B-B14F-4D97-AF65-F5344CB8AC3E}">
        <p14:creationId xmlns:p14="http://schemas.microsoft.com/office/powerpoint/2010/main" val="3580623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68579" y="1316521"/>
            <a:ext cx="7879038" cy="5530712"/>
          </a:xfrm>
          <a:prstGeom prst="rect">
            <a:avLst/>
          </a:prstGeom>
        </p:spPr>
        <p:txBody>
          <a:bodyPr lIns="0" tIns="0" rIns="0" bIns="0">
            <a:noAutofit/>
          </a:bodyPr>
          <a:lstStyle/>
          <a:p>
            <a:pPr marR="1143000">
              <a:lnSpc>
                <a:spcPts val="2760"/>
              </a:lnSpc>
              <a:spcAft>
                <a:spcPts val="2100"/>
              </a:spcAft>
            </a:pPr>
            <a:r>
              <a:rPr lang="en-US" sz="2400" b="1" dirty="0">
                <a:solidFill>
                  <a:srgbClr val="252525"/>
                </a:solidFill>
                <a:latin typeface="Arial"/>
              </a:rPr>
              <a:t>Lista de </a:t>
            </a:r>
            <a:r>
              <a:rPr lang="en-US" sz="2400" b="1" dirty="0" err="1">
                <a:solidFill>
                  <a:srgbClr val="252525"/>
                </a:solidFill>
                <a:latin typeface="Arial"/>
              </a:rPr>
              <a:t>menciones</a:t>
            </a:r>
            <a:r>
              <a:rPr lang="en-US" sz="2400" b="1" dirty="0">
                <a:solidFill>
                  <a:srgbClr val="252525"/>
                </a:solidFill>
                <a:latin typeface="Arial"/>
              </a:rPr>
              <a:t> </a:t>
            </a:r>
            <a:r>
              <a:rPr lang="en-US" sz="2400" b="1" dirty="0" err="1">
                <a:solidFill>
                  <a:srgbClr val="252525"/>
                </a:solidFill>
                <a:latin typeface="Arial"/>
              </a:rPr>
              <a:t>obligatorias</a:t>
            </a:r>
            <a:r>
              <a:rPr lang="en-US" sz="2400" b="1" dirty="0">
                <a:solidFill>
                  <a:srgbClr val="252525"/>
                </a:solidFill>
                <a:latin typeface="Arial"/>
              </a:rPr>
              <a:t> </a:t>
            </a:r>
            <a:r>
              <a:rPr lang="en-US" sz="2400" b="1" dirty="0" err="1">
                <a:solidFill>
                  <a:srgbClr val="252525"/>
                </a:solidFill>
                <a:latin typeface="Arial"/>
              </a:rPr>
              <a:t>segun</a:t>
            </a:r>
            <a:r>
              <a:rPr lang="en-US" sz="2400" b="1" dirty="0">
                <a:solidFill>
                  <a:srgbClr val="252525"/>
                </a:solidFill>
                <a:latin typeface="Arial"/>
              </a:rPr>
              <a:t> el art. 9 del R (UE) 1169/2011, </a:t>
            </a:r>
            <a:r>
              <a:rPr lang="en-US" sz="2400" b="1" dirty="0" err="1">
                <a:solidFill>
                  <a:srgbClr val="252525"/>
                </a:solidFill>
                <a:latin typeface="Arial"/>
              </a:rPr>
              <a:t>aplicables</a:t>
            </a:r>
            <a:r>
              <a:rPr lang="en-US" sz="2400" b="1" dirty="0">
                <a:solidFill>
                  <a:srgbClr val="252525"/>
                </a:solidFill>
                <a:latin typeface="Arial"/>
              </a:rPr>
              <a:t> a la </a:t>
            </a:r>
            <a:r>
              <a:rPr lang="en-US" sz="2400" b="1" dirty="0" err="1">
                <a:solidFill>
                  <a:srgbClr val="252525"/>
                </a:solidFill>
                <a:latin typeface="Arial"/>
              </a:rPr>
              <a:t>miel</a:t>
            </a:r>
            <a:r>
              <a:rPr lang="en-US" sz="2400" b="1" dirty="0">
                <a:solidFill>
                  <a:srgbClr val="252525"/>
                </a:solidFill>
                <a:latin typeface="Arial"/>
              </a:rPr>
              <a:t>:</a:t>
            </a:r>
          </a:p>
          <a:p>
            <a:pPr marL="723900" algn="just">
              <a:spcAft>
                <a:spcPts val="1260"/>
              </a:spcAft>
            </a:pPr>
            <a:r>
              <a:rPr lang="en-US" sz="2400" dirty="0">
                <a:solidFill>
                  <a:srgbClr val="252525"/>
                </a:solidFill>
                <a:latin typeface="Arial"/>
              </a:rPr>
              <a:t>a)  </a:t>
            </a:r>
            <a:r>
              <a:rPr lang="en-US" sz="2400" dirty="0" err="1">
                <a:solidFill>
                  <a:srgbClr val="252525"/>
                </a:solidFill>
                <a:latin typeface="Arial"/>
              </a:rPr>
              <a:t>Denominacion</a:t>
            </a:r>
            <a:r>
              <a:rPr lang="en-US" sz="2400" dirty="0">
                <a:solidFill>
                  <a:srgbClr val="252525"/>
                </a:solidFill>
                <a:latin typeface="Arial"/>
              </a:rPr>
              <a:t> del </a:t>
            </a:r>
            <a:r>
              <a:rPr lang="en-US" sz="2400" dirty="0" err="1">
                <a:solidFill>
                  <a:srgbClr val="252525"/>
                </a:solidFill>
                <a:latin typeface="Arial"/>
              </a:rPr>
              <a:t>alimento</a:t>
            </a:r>
            <a:endParaRPr lang="en-US" sz="2400" dirty="0">
              <a:solidFill>
                <a:srgbClr val="252525"/>
              </a:solidFill>
              <a:latin typeface="Arial"/>
            </a:endParaRPr>
          </a:p>
          <a:p>
            <a:pPr marL="723900" algn="just">
              <a:lnSpc>
                <a:spcPts val="3768"/>
              </a:lnSpc>
            </a:pPr>
            <a:r>
              <a:rPr lang="en-US" sz="2400" dirty="0">
                <a:solidFill>
                  <a:srgbClr val="252525"/>
                </a:solidFill>
                <a:latin typeface="Arial"/>
              </a:rPr>
              <a:t>e)  La </a:t>
            </a:r>
            <a:r>
              <a:rPr lang="en-US" sz="2400" dirty="0" err="1">
                <a:solidFill>
                  <a:srgbClr val="252525"/>
                </a:solidFill>
                <a:latin typeface="Arial"/>
              </a:rPr>
              <a:t>cantidad</a:t>
            </a:r>
            <a:r>
              <a:rPr lang="en-US" sz="2400" dirty="0">
                <a:solidFill>
                  <a:srgbClr val="252525"/>
                </a:solidFill>
                <a:latin typeface="Arial"/>
              </a:rPr>
              <a:t> </a:t>
            </a:r>
            <a:r>
              <a:rPr lang="en-US" sz="2400" dirty="0" err="1">
                <a:solidFill>
                  <a:srgbClr val="252525"/>
                </a:solidFill>
                <a:latin typeface="Arial"/>
              </a:rPr>
              <a:t>neta</a:t>
            </a:r>
            <a:r>
              <a:rPr lang="en-US" sz="2400" dirty="0">
                <a:solidFill>
                  <a:srgbClr val="252525"/>
                </a:solidFill>
                <a:latin typeface="Arial"/>
              </a:rPr>
              <a:t> del </a:t>
            </a:r>
            <a:r>
              <a:rPr lang="en-US" sz="2400" dirty="0" err="1">
                <a:solidFill>
                  <a:srgbClr val="252525"/>
                </a:solidFill>
                <a:latin typeface="Arial"/>
              </a:rPr>
              <a:t>alimento</a:t>
            </a:r>
            <a:endParaRPr lang="en-US" sz="2400" dirty="0">
              <a:solidFill>
                <a:srgbClr val="252525"/>
              </a:solidFill>
              <a:latin typeface="Arial"/>
            </a:endParaRPr>
          </a:p>
          <a:p>
            <a:pPr marL="1181100" indent="-457200" algn="just">
              <a:lnSpc>
                <a:spcPts val="3768"/>
              </a:lnSpc>
              <a:buAutoNum type="alphaLcParenR" startAt="6"/>
            </a:pPr>
            <a:r>
              <a:rPr lang="en-US" sz="2400" dirty="0">
                <a:latin typeface="Arial"/>
              </a:rPr>
              <a:t>La </a:t>
            </a:r>
            <a:r>
              <a:rPr lang="en-US" sz="2400" dirty="0" err="1">
                <a:latin typeface="Arial"/>
              </a:rPr>
              <a:t>fecha</a:t>
            </a:r>
            <a:r>
              <a:rPr lang="en-US" sz="2400" dirty="0">
                <a:latin typeface="Arial"/>
              </a:rPr>
              <a:t> de </a:t>
            </a:r>
            <a:r>
              <a:rPr lang="en-US" sz="2400" dirty="0" err="1">
                <a:latin typeface="Arial"/>
              </a:rPr>
              <a:t>duracion</a:t>
            </a:r>
            <a:r>
              <a:rPr lang="en-US" sz="2400" dirty="0">
                <a:latin typeface="Arial"/>
              </a:rPr>
              <a:t> minima</a:t>
            </a:r>
          </a:p>
          <a:p>
            <a:pPr marL="1181100" indent="-457200">
              <a:lnSpc>
                <a:spcPts val="3768"/>
              </a:lnSpc>
              <a:buAutoNum type="alphaLcParenR" startAt="6"/>
            </a:pPr>
            <a:r>
              <a:rPr lang="es-ES" sz="2400" dirty="0">
                <a:latin typeface="Arial" panose="020B0604020202020204" pitchFamily="34" charset="0"/>
                <a:cs typeface="Arial" panose="020B0604020202020204" pitchFamily="34" charset="0"/>
              </a:rPr>
              <a:t>Condiciones especiales conservación/ utilización  </a:t>
            </a:r>
          </a:p>
          <a:p>
            <a:pPr marL="723900">
              <a:lnSpc>
                <a:spcPts val="3768"/>
              </a:lnSpc>
            </a:pPr>
            <a:r>
              <a:rPr lang="es-ES" sz="2400" dirty="0">
                <a:latin typeface="Arial"/>
              </a:rPr>
              <a:t>h) </a:t>
            </a:r>
            <a:r>
              <a:rPr lang="es-ES" sz="2400" dirty="0">
                <a:latin typeface="Arial" panose="020B0604020202020204" pitchFamily="34" charset="0"/>
                <a:cs typeface="Arial" panose="020B0604020202020204" pitchFamily="34" charset="0"/>
              </a:rPr>
              <a:t>Nombre/razón social del responsable de la información alimentaria</a:t>
            </a:r>
          </a:p>
          <a:p>
            <a:pPr marL="723900" algn="just">
              <a:lnSpc>
                <a:spcPts val="3768"/>
              </a:lnSpc>
            </a:pPr>
            <a:r>
              <a:rPr lang="es-ES" sz="2400" dirty="0">
                <a:latin typeface="Arial"/>
              </a:rPr>
              <a:t>i)  País de origen</a:t>
            </a:r>
          </a:p>
          <a:p>
            <a:pPr marL="723900" algn="just">
              <a:lnSpc>
                <a:spcPts val="3768"/>
              </a:lnSpc>
            </a:pPr>
            <a:r>
              <a:rPr lang="es-ES" sz="2400" dirty="0">
                <a:latin typeface="Arial"/>
              </a:rPr>
              <a:t>j)  Modo de empleo, si  fuera preciso </a:t>
            </a:r>
          </a:p>
          <a:p>
            <a:pPr marL="723900" algn="just">
              <a:lnSpc>
                <a:spcPts val="3768"/>
              </a:lnSpc>
            </a:pPr>
            <a:endParaRPr lang="en-US" sz="2000" dirty="0">
              <a:latin typeface="Arial"/>
            </a:endParaRPr>
          </a:p>
          <a:p>
            <a:pPr marL="723900" algn="just">
              <a:lnSpc>
                <a:spcPts val="3768"/>
              </a:lnSpc>
            </a:pPr>
            <a:endParaRPr lang="en-US" sz="2000" dirty="0">
              <a:latin typeface="Arial"/>
            </a:endParaRPr>
          </a:p>
        </p:txBody>
      </p:sp>
    </p:spTree>
    <p:extLst>
      <p:ext uri="{BB962C8B-B14F-4D97-AF65-F5344CB8AC3E}">
        <p14:creationId xmlns:p14="http://schemas.microsoft.com/office/powerpoint/2010/main" val="909338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55E1FA-F4FB-435C-A9E4-2EFC4809BE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0"/>
            <a:ext cx="5672138" cy="7562850"/>
          </a:xfrm>
          <a:prstGeom prst="rect">
            <a:avLst/>
          </a:prstGeom>
        </p:spPr>
      </p:pic>
      <p:pic>
        <p:nvPicPr>
          <p:cNvPr id="4" name="Imagen 3">
            <a:extLst>
              <a:ext uri="{FF2B5EF4-FFF2-40B4-BE49-F238E27FC236}">
                <a16:creationId xmlns:a16="http://schemas.microsoft.com/office/drawing/2014/main" id="{45275436-DA64-4F07-A6E4-DA45CFEB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9" y="124239"/>
            <a:ext cx="3727869" cy="7314372"/>
          </a:xfrm>
          <a:prstGeom prst="rect">
            <a:avLst/>
          </a:prstGeom>
        </p:spPr>
      </p:pic>
      <p:pic>
        <p:nvPicPr>
          <p:cNvPr id="5" name="Imagen 4">
            <a:extLst>
              <a:ext uri="{FF2B5EF4-FFF2-40B4-BE49-F238E27FC236}">
                <a16:creationId xmlns:a16="http://schemas.microsoft.com/office/drawing/2014/main" id="{5CA8D9D0-7A5B-41FF-88E1-ED92A55E5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2350" y="139562"/>
            <a:ext cx="3617040" cy="7283726"/>
          </a:xfrm>
          <a:prstGeom prst="rect">
            <a:avLst/>
          </a:prstGeom>
        </p:spPr>
      </p:pic>
    </p:spTree>
    <p:extLst>
      <p:ext uri="{BB962C8B-B14F-4D97-AF65-F5344CB8AC3E}">
        <p14:creationId xmlns:p14="http://schemas.microsoft.com/office/powerpoint/2010/main" val="666262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36CBAB2-F1E9-41C0-828E-433C582F2017}"/>
              </a:ext>
            </a:extLst>
          </p:cNvPr>
          <p:cNvPicPr>
            <a:picLocks noChangeAspect="1"/>
          </p:cNvPicPr>
          <p:nvPr/>
        </p:nvPicPr>
        <p:blipFill>
          <a:blip r:embed="rId2"/>
          <a:stretch>
            <a:fillRect/>
          </a:stretch>
        </p:blipFill>
        <p:spPr>
          <a:xfrm>
            <a:off x="1706107" y="408563"/>
            <a:ext cx="9981612" cy="6780178"/>
          </a:xfrm>
          <a:prstGeom prst="rect">
            <a:avLst/>
          </a:prstGeom>
        </p:spPr>
      </p:pic>
    </p:spTree>
    <p:extLst>
      <p:ext uri="{BB962C8B-B14F-4D97-AF65-F5344CB8AC3E}">
        <p14:creationId xmlns:p14="http://schemas.microsoft.com/office/powerpoint/2010/main" val="2286889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ADAF7AD-17B5-4A08-A403-A78CD9CEA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983" y="862269"/>
            <a:ext cx="4514532" cy="5611414"/>
          </a:xfrm>
          <a:prstGeom prst="rect">
            <a:avLst/>
          </a:prstGeom>
        </p:spPr>
      </p:pic>
      <p:sp>
        <p:nvSpPr>
          <p:cNvPr id="3" name="Rectángulo 2">
            <a:extLst>
              <a:ext uri="{FF2B5EF4-FFF2-40B4-BE49-F238E27FC236}">
                <a16:creationId xmlns:a16="http://schemas.microsoft.com/office/drawing/2014/main" id="{34507D78-D22E-43DD-8EDB-91CB1CBBF040}"/>
              </a:ext>
            </a:extLst>
          </p:cNvPr>
          <p:cNvSpPr/>
          <p:nvPr/>
        </p:nvSpPr>
        <p:spPr>
          <a:xfrm>
            <a:off x="4755316" y="5039175"/>
            <a:ext cx="4572000" cy="369332"/>
          </a:xfrm>
          <a:prstGeom prst="rect">
            <a:avLst/>
          </a:prstGeom>
        </p:spPr>
        <p:txBody>
          <a:bodyPr wrap="square">
            <a:spAutoFit/>
          </a:bodyPr>
          <a:lstStyle/>
          <a:p>
            <a:endParaRPr lang="es-ES" dirty="0"/>
          </a:p>
        </p:txBody>
      </p:sp>
      <p:pic>
        <p:nvPicPr>
          <p:cNvPr id="7" name="Imagen 6">
            <a:extLst>
              <a:ext uri="{FF2B5EF4-FFF2-40B4-BE49-F238E27FC236}">
                <a16:creationId xmlns:a16="http://schemas.microsoft.com/office/drawing/2014/main" id="{8E3A08F8-045F-48A4-A3CD-877147667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643" y="1003438"/>
            <a:ext cx="4304457" cy="5555974"/>
          </a:xfrm>
          <a:prstGeom prst="rect">
            <a:avLst/>
          </a:prstGeom>
        </p:spPr>
      </p:pic>
    </p:spTree>
    <p:extLst>
      <p:ext uri="{BB962C8B-B14F-4D97-AF65-F5344CB8AC3E}">
        <p14:creationId xmlns:p14="http://schemas.microsoft.com/office/powerpoint/2010/main" val="3651822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19BF91-7295-4915-AE31-133ADC61352A}"/>
              </a:ext>
            </a:extLst>
          </p:cNvPr>
          <p:cNvSpPr txBox="1"/>
          <p:nvPr/>
        </p:nvSpPr>
        <p:spPr>
          <a:xfrm>
            <a:off x="627000" y="574554"/>
            <a:ext cx="3419061" cy="2308324"/>
          </a:xfrm>
          <a:prstGeom prst="rect">
            <a:avLst/>
          </a:prstGeom>
          <a:noFill/>
        </p:spPr>
        <p:txBody>
          <a:bodyPr wrap="square" rtlCol="0">
            <a:spAutoFit/>
          </a:bodyPr>
          <a:lstStyle/>
          <a:p>
            <a:r>
              <a:rPr lang="es-ES" sz="2800" dirty="0">
                <a:solidFill>
                  <a:schemeClr val="accent2"/>
                </a:solidFill>
              </a:rPr>
              <a:t>“Mezcla de mieles originarias y no</a:t>
            </a:r>
          </a:p>
          <a:p>
            <a:r>
              <a:rPr lang="es-ES" sz="2800" dirty="0">
                <a:solidFill>
                  <a:schemeClr val="accent2"/>
                </a:solidFill>
              </a:rPr>
              <a:t>originarias de la UE”</a:t>
            </a:r>
          </a:p>
          <a:p>
            <a:pPr algn="ctr"/>
            <a:r>
              <a:rPr lang="es-ES" sz="6000" dirty="0">
                <a:solidFill>
                  <a:schemeClr val="accent2"/>
                </a:solidFill>
              </a:rPr>
              <a:t>?</a:t>
            </a:r>
          </a:p>
        </p:txBody>
      </p:sp>
      <p:pic>
        <p:nvPicPr>
          <p:cNvPr id="3" name="Imagen 2">
            <a:extLst>
              <a:ext uri="{FF2B5EF4-FFF2-40B4-BE49-F238E27FC236}">
                <a16:creationId xmlns:a16="http://schemas.microsoft.com/office/drawing/2014/main" id="{AE2F658B-B8C1-4CB9-833F-3E7AE2BA4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061" y="259475"/>
            <a:ext cx="7569244" cy="2355574"/>
          </a:xfrm>
          <a:prstGeom prst="rect">
            <a:avLst/>
          </a:prstGeom>
        </p:spPr>
      </p:pic>
      <p:pic>
        <p:nvPicPr>
          <p:cNvPr id="4" name="Imagen 3">
            <a:extLst>
              <a:ext uri="{FF2B5EF4-FFF2-40B4-BE49-F238E27FC236}">
                <a16:creationId xmlns:a16="http://schemas.microsoft.com/office/drawing/2014/main" id="{999491CB-2122-4800-BFE9-8F59FBF7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82" y="3150707"/>
            <a:ext cx="4613192" cy="4300745"/>
          </a:xfrm>
          <a:prstGeom prst="rect">
            <a:avLst/>
          </a:prstGeom>
        </p:spPr>
      </p:pic>
      <p:pic>
        <p:nvPicPr>
          <p:cNvPr id="5" name="Imagen 4">
            <a:extLst>
              <a:ext uri="{FF2B5EF4-FFF2-40B4-BE49-F238E27FC236}">
                <a16:creationId xmlns:a16="http://schemas.microsoft.com/office/drawing/2014/main" id="{2DBC01C6-4FA5-4D37-B87F-48A1EEAB4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617" y="3501958"/>
            <a:ext cx="2703444" cy="1695921"/>
          </a:xfrm>
          <a:prstGeom prst="rect">
            <a:avLst/>
          </a:prstGeom>
        </p:spPr>
      </p:pic>
      <p:sp>
        <p:nvSpPr>
          <p:cNvPr id="6" name="Rectángulo 5">
            <a:extLst>
              <a:ext uri="{FF2B5EF4-FFF2-40B4-BE49-F238E27FC236}">
                <a16:creationId xmlns:a16="http://schemas.microsoft.com/office/drawing/2014/main" id="{ACBD2977-76D3-4A1E-A95B-54747DAE5DA3}"/>
              </a:ext>
            </a:extLst>
          </p:cNvPr>
          <p:cNvSpPr/>
          <p:nvPr/>
        </p:nvSpPr>
        <p:spPr>
          <a:xfrm>
            <a:off x="543888" y="5807050"/>
            <a:ext cx="4300902" cy="923330"/>
          </a:xfrm>
          <a:prstGeom prst="rect">
            <a:avLst/>
          </a:prstGeom>
        </p:spPr>
        <p:txBody>
          <a:bodyPr wrap="square">
            <a:spAutoFit/>
          </a:bodyPr>
          <a:lstStyle/>
          <a:p>
            <a:r>
              <a:rPr lang="es-ES" dirty="0">
                <a:solidFill>
                  <a:srgbClr val="C00000"/>
                </a:solidFill>
                <a:latin typeface="verdana" panose="020B0604030504040204" pitchFamily="34" charset="0"/>
              </a:rPr>
              <a:t>Con efectos desde el 22-12- 2020, se modifica la norma 5, por R D 523/2020</a:t>
            </a:r>
            <a:endParaRPr lang="es-ES" dirty="0">
              <a:solidFill>
                <a:srgbClr val="C00000"/>
              </a:solidFill>
            </a:endParaRPr>
          </a:p>
        </p:txBody>
      </p:sp>
    </p:spTree>
    <p:extLst>
      <p:ext uri="{BB962C8B-B14F-4D97-AF65-F5344CB8AC3E}">
        <p14:creationId xmlns:p14="http://schemas.microsoft.com/office/powerpoint/2010/main" val="1416605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D4F40C-87F8-427E-A07E-9604AE838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472" y="154678"/>
            <a:ext cx="5440121" cy="7253494"/>
          </a:xfrm>
          <a:prstGeom prst="rect">
            <a:avLst/>
          </a:prstGeom>
        </p:spPr>
      </p:pic>
    </p:spTree>
    <p:extLst>
      <p:ext uri="{BB962C8B-B14F-4D97-AF65-F5344CB8AC3E}">
        <p14:creationId xmlns:p14="http://schemas.microsoft.com/office/powerpoint/2010/main" val="246148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3C8DC6-98B6-4128-BAEC-CC07CE53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660" y="59050"/>
            <a:ext cx="6265670" cy="7444755"/>
          </a:xfrm>
          <a:prstGeom prst="rect">
            <a:avLst/>
          </a:prstGeom>
        </p:spPr>
      </p:pic>
      <p:pic>
        <p:nvPicPr>
          <p:cNvPr id="5" name="Imagen 4">
            <a:extLst>
              <a:ext uri="{FF2B5EF4-FFF2-40B4-BE49-F238E27FC236}">
                <a16:creationId xmlns:a16="http://schemas.microsoft.com/office/drawing/2014/main" id="{2E3109E9-BE4F-4490-99E7-BEB3C74D0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330" y="0"/>
            <a:ext cx="2838762" cy="7562850"/>
          </a:xfrm>
          <a:prstGeom prst="rect">
            <a:avLst/>
          </a:prstGeom>
        </p:spPr>
      </p:pic>
    </p:spTree>
    <p:extLst>
      <p:ext uri="{BB962C8B-B14F-4D97-AF65-F5344CB8AC3E}">
        <p14:creationId xmlns:p14="http://schemas.microsoft.com/office/powerpoint/2010/main" val="3275001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44DD891-85AD-4DAF-AA95-56713DC42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882" y="0"/>
            <a:ext cx="5384052" cy="7562850"/>
          </a:xfrm>
          <a:prstGeom prst="rect">
            <a:avLst/>
          </a:prstGeom>
        </p:spPr>
      </p:pic>
      <p:pic>
        <p:nvPicPr>
          <p:cNvPr id="5" name="Imagen 4">
            <a:extLst>
              <a:ext uri="{FF2B5EF4-FFF2-40B4-BE49-F238E27FC236}">
                <a16:creationId xmlns:a16="http://schemas.microsoft.com/office/drawing/2014/main" id="{C8C94F79-3634-4F62-99F9-A8682413E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95" y="4609430"/>
            <a:ext cx="3880114" cy="2160518"/>
          </a:xfrm>
          <a:prstGeom prst="rect">
            <a:avLst/>
          </a:prstGeom>
        </p:spPr>
      </p:pic>
    </p:spTree>
    <p:extLst>
      <p:ext uri="{BB962C8B-B14F-4D97-AF65-F5344CB8AC3E}">
        <p14:creationId xmlns:p14="http://schemas.microsoft.com/office/powerpoint/2010/main" val="17401458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D5012C5-DFA5-4B95-B500-C983847E769F}"/>
              </a:ext>
            </a:extLst>
          </p:cNvPr>
          <p:cNvPicPr>
            <a:picLocks noChangeAspect="1"/>
          </p:cNvPicPr>
          <p:nvPr/>
        </p:nvPicPr>
        <p:blipFill>
          <a:blip r:embed="rId2"/>
          <a:stretch>
            <a:fillRect/>
          </a:stretch>
        </p:blipFill>
        <p:spPr>
          <a:xfrm>
            <a:off x="2150269" y="153266"/>
            <a:ext cx="9144000" cy="2326515"/>
          </a:xfrm>
          <a:prstGeom prst="rect">
            <a:avLst/>
          </a:prstGeom>
        </p:spPr>
      </p:pic>
      <p:pic>
        <p:nvPicPr>
          <p:cNvPr id="4" name="Imagen 3">
            <a:extLst>
              <a:ext uri="{FF2B5EF4-FFF2-40B4-BE49-F238E27FC236}">
                <a16:creationId xmlns:a16="http://schemas.microsoft.com/office/drawing/2014/main" id="{633AA448-92CD-4637-8F5B-66D787BBBFA6}"/>
              </a:ext>
            </a:extLst>
          </p:cNvPr>
          <p:cNvPicPr>
            <a:picLocks noChangeAspect="1"/>
          </p:cNvPicPr>
          <p:nvPr/>
        </p:nvPicPr>
        <p:blipFill>
          <a:blip r:embed="rId3"/>
          <a:stretch>
            <a:fillRect/>
          </a:stretch>
        </p:blipFill>
        <p:spPr>
          <a:xfrm>
            <a:off x="2150269" y="2775814"/>
            <a:ext cx="9144000" cy="2607570"/>
          </a:xfrm>
          <a:prstGeom prst="rect">
            <a:avLst/>
          </a:prstGeom>
        </p:spPr>
      </p:pic>
      <p:pic>
        <p:nvPicPr>
          <p:cNvPr id="6" name="Imagen 5">
            <a:extLst>
              <a:ext uri="{FF2B5EF4-FFF2-40B4-BE49-F238E27FC236}">
                <a16:creationId xmlns:a16="http://schemas.microsoft.com/office/drawing/2014/main" id="{CF648CC3-E9B9-4EC0-A026-A5B40C6B4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272" y="5679423"/>
            <a:ext cx="5076825" cy="1190625"/>
          </a:xfrm>
          <a:prstGeom prst="rect">
            <a:avLst/>
          </a:prstGeom>
        </p:spPr>
      </p:pic>
      <p:pic>
        <p:nvPicPr>
          <p:cNvPr id="5" name="Imagen 4">
            <a:extLst>
              <a:ext uri="{FF2B5EF4-FFF2-40B4-BE49-F238E27FC236}">
                <a16:creationId xmlns:a16="http://schemas.microsoft.com/office/drawing/2014/main" id="{516D0D3A-4CC9-4344-812C-993704D85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581" y="5249069"/>
            <a:ext cx="3880114" cy="2160518"/>
          </a:xfrm>
          <a:prstGeom prst="rect">
            <a:avLst/>
          </a:prstGeom>
        </p:spPr>
      </p:pic>
    </p:spTree>
    <p:extLst>
      <p:ext uri="{BB962C8B-B14F-4D97-AF65-F5344CB8AC3E}">
        <p14:creationId xmlns:p14="http://schemas.microsoft.com/office/powerpoint/2010/main" val="3725680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31D42D1-BDBF-4909-B2B0-ED6E4F1C2E9E}"/>
              </a:ext>
            </a:extLst>
          </p:cNvPr>
          <p:cNvPicPr>
            <a:picLocks noChangeAspect="1"/>
          </p:cNvPicPr>
          <p:nvPr/>
        </p:nvPicPr>
        <p:blipFill>
          <a:blip r:embed="rId2"/>
          <a:stretch>
            <a:fillRect/>
          </a:stretch>
        </p:blipFill>
        <p:spPr>
          <a:xfrm>
            <a:off x="2150269" y="541373"/>
            <a:ext cx="9144000" cy="3856174"/>
          </a:xfrm>
          <a:prstGeom prst="rect">
            <a:avLst/>
          </a:prstGeom>
        </p:spPr>
      </p:pic>
      <p:pic>
        <p:nvPicPr>
          <p:cNvPr id="3" name="Imagen 2">
            <a:extLst>
              <a:ext uri="{FF2B5EF4-FFF2-40B4-BE49-F238E27FC236}">
                <a16:creationId xmlns:a16="http://schemas.microsoft.com/office/drawing/2014/main" id="{6189FC9A-6B8B-4311-A1CE-F4C9461DC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417" y="4397547"/>
            <a:ext cx="5055704" cy="2815108"/>
          </a:xfrm>
          <a:prstGeom prst="rect">
            <a:avLst/>
          </a:prstGeom>
        </p:spPr>
      </p:pic>
    </p:spTree>
    <p:extLst>
      <p:ext uri="{BB962C8B-B14F-4D97-AF65-F5344CB8AC3E}">
        <p14:creationId xmlns:p14="http://schemas.microsoft.com/office/powerpoint/2010/main" val="4161024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DF260C-80F0-4CFF-AD2E-4995411C0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74" y="0"/>
            <a:ext cx="4057237" cy="7562850"/>
          </a:xfrm>
          <a:prstGeom prst="rect">
            <a:avLst/>
          </a:prstGeom>
        </p:spPr>
      </p:pic>
      <p:pic>
        <p:nvPicPr>
          <p:cNvPr id="5" name="Imagen 4">
            <a:extLst>
              <a:ext uri="{FF2B5EF4-FFF2-40B4-BE49-F238E27FC236}">
                <a16:creationId xmlns:a16="http://schemas.microsoft.com/office/drawing/2014/main" id="{08466006-F217-4E43-B212-3A9AF14F9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131" y="0"/>
            <a:ext cx="4165326" cy="7562850"/>
          </a:xfrm>
          <a:prstGeom prst="rect">
            <a:avLst/>
          </a:prstGeom>
        </p:spPr>
      </p:pic>
    </p:spTree>
    <p:extLst>
      <p:ext uri="{BB962C8B-B14F-4D97-AF65-F5344CB8AC3E}">
        <p14:creationId xmlns:p14="http://schemas.microsoft.com/office/powerpoint/2010/main" val="981269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F36105-8F55-4395-BE68-74339FECEB95}"/>
              </a:ext>
            </a:extLst>
          </p:cNvPr>
          <p:cNvSpPr/>
          <p:nvPr/>
        </p:nvSpPr>
        <p:spPr>
          <a:xfrm>
            <a:off x="2993231" y="254168"/>
            <a:ext cx="7458074" cy="707886"/>
          </a:xfrm>
          <a:prstGeom prst="rect">
            <a:avLst/>
          </a:prstGeom>
        </p:spPr>
        <p:txBody>
          <a:bodyPr wrap="square">
            <a:spAutoFit/>
          </a:bodyPr>
          <a:lstStyle/>
          <a:p>
            <a:pPr algn="ctr"/>
            <a:r>
              <a:rPr lang="es-ES" sz="2000" dirty="0">
                <a:latin typeface="Arial" panose="020B0604020202020204" pitchFamily="34" charset="0"/>
                <a:cs typeface="Arial" panose="020B0604020202020204" pitchFamily="34" charset="0"/>
              </a:rPr>
              <a:t>El marco comunitario de los productos de montaña, como producciones de calidad facultativa </a:t>
            </a:r>
          </a:p>
        </p:txBody>
      </p:sp>
      <p:sp>
        <p:nvSpPr>
          <p:cNvPr id="3" name="Rectángulo 2">
            <a:extLst>
              <a:ext uri="{FF2B5EF4-FFF2-40B4-BE49-F238E27FC236}">
                <a16:creationId xmlns:a16="http://schemas.microsoft.com/office/drawing/2014/main" id="{556AE4BD-C6E4-4027-BCE6-2CC888EE0264}"/>
              </a:ext>
            </a:extLst>
          </p:cNvPr>
          <p:cNvSpPr/>
          <p:nvPr/>
        </p:nvSpPr>
        <p:spPr>
          <a:xfrm>
            <a:off x="1342416" y="1201037"/>
            <a:ext cx="10496145" cy="5570756"/>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El Reglamento (UE) N.º 1151/2012 </a:t>
            </a:r>
            <a:r>
              <a:rPr lang="es-ES" sz="2400" dirty="0">
                <a:latin typeface="Arial" panose="020B0604020202020204" pitchFamily="34" charset="0"/>
                <a:cs typeface="Arial" panose="020B0604020202020204" pitchFamily="34" charset="0"/>
              </a:rPr>
              <a:t>sobre los regímenes de calidad de los productos agrícolas y alimenticios , establece que ”la definición de zonas de montaña debe basarse en criterios generales de clasificación utilizados para identificar una zona de montaña que figuran en el Reglamento (CE) N.º 1257/1999, de 17 de mayo de 1999, sobre la ayuda al desarrollo rural a cargo del (FEOGA) ”</a:t>
            </a:r>
          </a:p>
          <a:p>
            <a:r>
              <a:rPr lang="es-ES" sz="2400" dirty="0">
                <a:latin typeface="Arial" panose="020B0604020202020204" pitchFamily="34" charset="0"/>
                <a:cs typeface="Arial" panose="020B0604020202020204" pitchFamily="34" charset="0"/>
              </a:rPr>
              <a:t>Como desarrollo del anterior Reglamento, se publicó el </a:t>
            </a:r>
            <a:r>
              <a:rPr lang="es-ES" sz="2400" b="1" dirty="0">
                <a:latin typeface="Arial" panose="020B0604020202020204" pitchFamily="34" charset="0"/>
                <a:cs typeface="Arial" panose="020B0604020202020204" pitchFamily="34" charset="0"/>
              </a:rPr>
              <a:t>Reglamento Delegado (UE) N.º 665/2014 </a:t>
            </a:r>
            <a:r>
              <a:rPr lang="es-ES" sz="2400" dirty="0">
                <a:latin typeface="Arial" panose="020B0604020202020204" pitchFamily="34" charset="0"/>
                <a:cs typeface="Arial" panose="020B0604020202020204" pitchFamily="34" charset="0"/>
              </a:rPr>
              <a:t>en lo que atañe a las </a:t>
            </a:r>
            <a:r>
              <a:rPr lang="es-ES" sz="2400" u="sng" dirty="0">
                <a:latin typeface="Arial" panose="020B0604020202020204" pitchFamily="34" charset="0"/>
                <a:cs typeface="Arial" panose="020B0604020202020204" pitchFamily="34" charset="0"/>
              </a:rPr>
              <a:t>condiciones de utilización del término de calidad facultativo </a:t>
            </a:r>
            <a:r>
              <a:rPr lang="es-ES" sz="2400" dirty="0">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producto de montaña</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Artículo 3. Productos de la apicultura </a:t>
            </a:r>
          </a:p>
          <a:p>
            <a:pPr marL="342900" indent="-342900">
              <a:buAutoNum type="arabicPeriod"/>
            </a:pPr>
            <a:r>
              <a:rPr lang="es-ES" sz="2400" b="1" dirty="0">
                <a:latin typeface="Arial" panose="020B0604020202020204" pitchFamily="34" charset="0"/>
                <a:cs typeface="Arial" panose="020B0604020202020204" pitchFamily="34" charset="0"/>
              </a:rPr>
              <a:t>Podrá aplicarse el término «producto de montaña» a los productos de la apicultura si las abejas han recogido el néctar y el polen únicamente en zonas de montaña. </a:t>
            </a:r>
            <a:endParaRPr lang="es-ES" sz="2400" dirty="0">
              <a:latin typeface="Arial" panose="020B0604020202020204" pitchFamily="34" charset="0"/>
              <a:cs typeface="Arial" panose="020B0604020202020204" pitchFamily="34" charset="0"/>
            </a:endParaRPr>
          </a:p>
          <a:p>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860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82A2F6-94E8-4BDD-B607-CB98079038C7}"/>
              </a:ext>
            </a:extLst>
          </p:cNvPr>
          <p:cNvSpPr/>
          <p:nvPr/>
        </p:nvSpPr>
        <p:spPr>
          <a:xfrm>
            <a:off x="1552018" y="1273134"/>
            <a:ext cx="10340502" cy="5570756"/>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Cabe mencionar que </a:t>
            </a:r>
            <a:r>
              <a:rPr lang="es-ES" sz="2400" b="1" dirty="0">
                <a:latin typeface="Arial" panose="020B0604020202020204" pitchFamily="34" charset="0"/>
                <a:cs typeface="Arial" panose="020B0604020202020204" pitchFamily="34" charset="0"/>
              </a:rPr>
              <a:t>en Galicia existe una mención a los productos de montaña en la Ley 1/2024 </a:t>
            </a:r>
            <a:r>
              <a:rPr lang="es-ES" sz="2400" dirty="0">
                <a:latin typeface="Arial" panose="020B0604020202020204" pitchFamily="34" charset="0"/>
                <a:cs typeface="Arial" panose="020B0604020202020204" pitchFamily="34" charset="0"/>
              </a:rPr>
              <a:t>, de la calidad alimentaria de Galicia, cuyo artículo 38-Productos artesanos de montaña y caseros, textualmente dice: </a:t>
            </a:r>
          </a:p>
          <a:p>
            <a:pPr fontAlgn="base"/>
            <a:r>
              <a:rPr lang="es-ES" sz="2000" dirty="0">
                <a:latin typeface="Arial" panose="020B0604020202020204" pitchFamily="34" charset="0"/>
                <a:cs typeface="Arial" panose="020B0604020202020204" pitchFamily="34" charset="0"/>
              </a:rPr>
              <a:t>“1. Se consideran productos artesanos de montaña aquellos </a:t>
            </a:r>
            <a:r>
              <a:rPr lang="es-ES" sz="2000" b="1" dirty="0">
                <a:latin typeface="Arial" panose="020B0604020202020204" pitchFamily="34" charset="0"/>
                <a:cs typeface="Arial" panose="020B0604020202020204" pitchFamily="34" charset="0"/>
              </a:rPr>
              <a:t>productos artesanales elaborados por empresas artesanas alimentarias ubicadas en zonas cualificadas como «de montaña»</a:t>
            </a:r>
            <a:r>
              <a:rPr lang="es-ES" sz="2000" dirty="0">
                <a:latin typeface="Arial" panose="020B0604020202020204" pitchFamily="34" charset="0"/>
                <a:cs typeface="Arial" panose="020B0604020202020204" pitchFamily="34" charset="0"/>
              </a:rPr>
              <a:t>, de acuerdo con lo que establece el artículo 32 del Reglamento (UE) </a:t>
            </a:r>
            <a:r>
              <a:rPr lang="es-ES" sz="2000" dirty="0" err="1">
                <a:latin typeface="Arial" panose="020B0604020202020204" pitchFamily="34" charset="0"/>
                <a:cs typeface="Arial" panose="020B0604020202020204" pitchFamily="34" charset="0"/>
              </a:rPr>
              <a:t>nº</a:t>
            </a:r>
            <a:r>
              <a:rPr lang="es-ES" sz="2000" dirty="0">
                <a:latin typeface="Arial" panose="020B0604020202020204" pitchFamily="34" charset="0"/>
                <a:cs typeface="Arial" panose="020B0604020202020204" pitchFamily="34" charset="0"/>
              </a:rPr>
              <a:t> 1305/2013, de 17 de diciembre, relativo a la ayuda al desarrollo rural a través del Fondo Europeo Agrícola de Desarrollo Rural (</a:t>
            </a:r>
            <a:r>
              <a:rPr lang="es-ES" sz="2000" dirty="0" err="1">
                <a:latin typeface="Arial" panose="020B0604020202020204" pitchFamily="34" charset="0"/>
                <a:cs typeface="Arial" panose="020B0604020202020204" pitchFamily="34" charset="0"/>
              </a:rPr>
              <a:t>Feader</a:t>
            </a:r>
            <a:r>
              <a:rPr lang="es-ES" sz="2000" dirty="0">
                <a:latin typeface="Arial" panose="020B0604020202020204" pitchFamily="34" charset="0"/>
                <a:cs typeface="Arial" panose="020B0604020202020204" pitchFamily="34" charset="0"/>
              </a:rPr>
              <a:t>) y por el que se deroga el Reglamento (CE) </a:t>
            </a:r>
            <a:r>
              <a:rPr lang="es-ES" sz="2000" dirty="0" err="1">
                <a:latin typeface="Arial" panose="020B0604020202020204" pitchFamily="34" charset="0"/>
                <a:cs typeface="Arial" panose="020B0604020202020204" pitchFamily="34" charset="0"/>
              </a:rPr>
              <a:t>nº</a:t>
            </a:r>
            <a:r>
              <a:rPr lang="es-ES" sz="2000" dirty="0">
                <a:latin typeface="Arial" panose="020B0604020202020204" pitchFamily="34" charset="0"/>
                <a:cs typeface="Arial" panose="020B0604020202020204" pitchFamily="34" charset="0"/>
              </a:rPr>
              <a:t> 1698/2005 del Consejo, y que utilicen en su elaboración materias primas procedentes de esas zonas. </a:t>
            </a:r>
            <a:r>
              <a:rPr lang="es-ES" sz="2000" b="1" dirty="0">
                <a:latin typeface="Arial" panose="020B0604020202020204" pitchFamily="34" charset="0"/>
                <a:cs typeface="Arial" panose="020B0604020202020204" pitchFamily="34" charset="0"/>
              </a:rPr>
              <a:t>Estos productos cumplirán, además, las especificaciones que se establecen en los artículos 1 a 6 del Reglamento delegado (UE) </a:t>
            </a:r>
            <a:r>
              <a:rPr lang="es-ES" sz="2000" b="1" dirty="0" err="1">
                <a:latin typeface="Arial" panose="020B0604020202020204" pitchFamily="34" charset="0"/>
                <a:cs typeface="Arial" panose="020B0604020202020204" pitchFamily="34" charset="0"/>
              </a:rPr>
              <a:t>nº</a:t>
            </a:r>
            <a:r>
              <a:rPr lang="es-ES" sz="2000" b="1" dirty="0">
                <a:latin typeface="Arial" panose="020B0604020202020204" pitchFamily="34" charset="0"/>
                <a:cs typeface="Arial" panose="020B0604020202020204" pitchFamily="34" charset="0"/>
              </a:rPr>
              <a:t> 665/2014</a:t>
            </a:r>
            <a:r>
              <a:rPr lang="es-ES" sz="2000" dirty="0">
                <a:latin typeface="Arial" panose="020B0604020202020204" pitchFamily="34" charset="0"/>
                <a:cs typeface="Arial" panose="020B0604020202020204" pitchFamily="34" charset="0"/>
              </a:rPr>
              <a:t> de la Comisión, de 11 de marzo, que completa el Reglamento (UE) </a:t>
            </a:r>
            <a:r>
              <a:rPr lang="es-ES" sz="2000" dirty="0" err="1">
                <a:latin typeface="Arial" panose="020B0604020202020204" pitchFamily="34" charset="0"/>
                <a:cs typeface="Arial" panose="020B0604020202020204" pitchFamily="34" charset="0"/>
              </a:rPr>
              <a:t>nº</a:t>
            </a:r>
            <a:r>
              <a:rPr lang="es-ES" sz="2000" dirty="0">
                <a:latin typeface="Arial" panose="020B0604020202020204" pitchFamily="34" charset="0"/>
                <a:cs typeface="Arial" panose="020B0604020202020204" pitchFamily="34" charset="0"/>
              </a:rPr>
              <a:t> 1151/2012 del Parlamento Europeo y del Consejo, </a:t>
            </a:r>
            <a:r>
              <a:rPr lang="es-ES" sz="2000" b="1" dirty="0">
                <a:latin typeface="Arial" panose="020B0604020202020204" pitchFamily="34" charset="0"/>
                <a:cs typeface="Arial" panose="020B0604020202020204" pitchFamily="34" charset="0"/>
              </a:rPr>
              <a:t>en lo que concierne a las condiciones de uso del término de calidad facultativo «producto de montaña».</a:t>
            </a:r>
          </a:p>
          <a:p>
            <a:pPr fontAlgn="base"/>
            <a:r>
              <a:rPr lang="es-ES" sz="2000" dirty="0">
                <a:latin typeface="Arial" panose="020B0604020202020204" pitchFamily="34" charset="0"/>
                <a:cs typeface="Arial" panose="020B0604020202020204" pitchFamily="34" charset="0"/>
              </a:rPr>
              <a:t>Los productos definidos en el párrafo anterior podrán utilizar los términos de calidad facultativos «</a:t>
            </a:r>
            <a:r>
              <a:rPr lang="es-ES" sz="2000" b="1" dirty="0">
                <a:latin typeface="Arial" panose="020B0604020202020204" pitchFamily="34" charset="0"/>
                <a:cs typeface="Arial" panose="020B0604020202020204" pitchFamily="34" charset="0"/>
              </a:rPr>
              <a:t>artesano de montaña</a:t>
            </a:r>
            <a:r>
              <a:rPr lang="es-ES" sz="2000" dirty="0">
                <a:latin typeface="Arial" panose="020B0604020202020204" pitchFamily="34" charset="0"/>
                <a:cs typeface="Arial" panose="020B0604020202020204" pitchFamily="34" charset="0"/>
              </a:rPr>
              <a:t>» o «</a:t>
            </a:r>
            <a:r>
              <a:rPr lang="es-ES" sz="2000" b="1" dirty="0">
                <a:latin typeface="Arial" panose="020B0604020202020204" pitchFamily="34" charset="0"/>
                <a:cs typeface="Arial" panose="020B0604020202020204" pitchFamily="34" charset="0"/>
              </a:rPr>
              <a:t>artesana de montaña</a:t>
            </a:r>
            <a:r>
              <a:rPr lang="es-ES" sz="20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741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42416" y="830694"/>
            <a:ext cx="9912485" cy="5901462"/>
          </a:xfrm>
          <a:prstGeom prst="rect">
            <a:avLst/>
          </a:prstGeom>
        </p:spPr>
        <p:txBody>
          <a:bodyPr lIns="0" tIns="0" rIns="0" bIns="0">
            <a:noAutofit/>
          </a:bodyPr>
          <a:lstStyle/>
          <a:p>
            <a:pPr marL="1066800" marR="698500" indent="-152400" algn="just">
              <a:lnSpc>
                <a:spcPts val="2208"/>
              </a:lnSpc>
              <a:spcAft>
                <a:spcPts val="840"/>
              </a:spcAft>
            </a:pPr>
            <a:r>
              <a:rPr lang="en-US" sz="2400" u="sng" dirty="0" err="1">
                <a:solidFill>
                  <a:srgbClr val="252525"/>
                </a:solidFill>
                <a:latin typeface="Arial" panose="020B0604020202020204" pitchFamily="34" charset="0"/>
                <a:cs typeface="Arial" panose="020B0604020202020204" pitchFamily="34" charset="0"/>
              </a:rPr>
              <a:t>Normativa</a:t>
            </a:r>
            <a:r>
              <a:rPr lang="en-US" sz="2400" u="sng" dirty="0">
                <a:solidFill>
                  <a:srgbClr val="252525"/>
                </a:solidFill>
                <a:latin typeface="Arial" panose="020B0604020202020204" pitchFamily="34" charset="0"/>
                <a:cs typeface="Arial" panose="020B0604020202020204" pitchFamily="34" charset="0"/>
              </a:rPr>
              <a:t> general:</a:t>
            </a:r>
          </a:p>
          <a:p>
            <a:pPr marL="1066800" marR="698500" indent="-152400" algn="just">
              <a:lnSpc>
                <a:spcPts val="2208"/>
              </a:lnSpc>
              <a:spcAft>
                <a:spcPts val="840"/>
              </a:spcAft>
            </a:pPr>
            <a:r>
              <a:rPr lang="es-ES" sz="2400" b="1" dirty="0">
                <a:solidFill>
                  <a:srgbClr val="000000"/>
                </a:solidFill>
                <a:latin typeface="Arial" panose="020B0604020202020204" pitchFamily="34" charset="0"/>
                <a:cs typeface="Arial" panose="020B0604020202020204" pitchFamily="34" charset="0"/>
              </a:rPr>
              <a:t>Decreto 2484/1967</a:t>
            </a:r>
            <a:r>
              <a:rPr lang="es-ES" sz="2400" dirty="0">
                <a:solidFill>
                  <a:srgbClr val="000000"/>
                </a:solidFill>
                <a:latin typeface="Arial" panose="020B0604020202020204" pitchFamily="34" charset="0"/>
                <a:cs typeface="Arial" panose="020B0604020202020204" pitchFamily="34" charset="0"/>
              </a:rPr>
              <a:t>, por el que se aprueba el texto del Código Alimentario Español.</a:t>
            </a:r>
            <a:endParaRPr lang="en-US" sz="2400" b="1" dirty="0">
              <a:solidFill>
                <a:srgbClr val="252525"/>
              </a:solidFill>
              <a:latin typeface="Arial" panose="020B0604020202020204" pitchFamily="34" charset="0"/>
              <a:cs typeface="Arial" panose="020B0604020202020204" pitchFamily="34" charset="0"/>
            </a:endParaRPr>
          </a:p>
          <a:p>
            <a:pPr marL="1066800" marR="698500" indent="-152400" algn="just">
              <a:lnSpc>
                <a:spcPts val="2208"/>
              </a:lnSpc>
              <a:spcAft>
                <a:spcPts val="840"/>
              </a:spcAft>
            </a:pPr>
            <a:r>
              <a:rPr lang="en-US" sz="2400" b="1" dirty="0" err="1">
                <a:solidFill>
                  <a:srgbClr val="252525"/>
                </a:solidFill>
                <a:latin typeface="Arial" panose="020B0604020202020204" pitchFamily="34" charset="0"/>
                <a:cs typeface="Arial" panose="020B0604020202020204" pitchFamily="34" charset="0"/>
              </a:rPr>
              <a:t>Reglamento</a:t>
            </a:r>
            <a:r>
              <a:rPr lang="en-US" sz="2400" b="1" dirty="0">
                <a:solidFill>
                  <a:srgbClr val="252525"/>
                </a:solidFill>
                <a:latin typeface="Arial" panose="020B0604020202020204" pitchFamily="34" charset="0"/>
                <a:cs typeface="Arial" panose="020B0604020202020204" pitchFamily="34" charset="0"/>
              </a:rPr>
              <a:t> (UE) 1169/2011 </a:t>
            </a:r>
            <a:r>
              <a:rPr lang="en-US" sz="2400" dirty="0" err="1">
                <a:solidFill>
                  <a:srgbClr val="252525"/>
                </a:solidFill>
                <a:latin typeface="Arial" panose="020B0604020202020204" pitchFamily="34" charset="0"/>
                <a:cs typeface="Arial" panose="020B0604020202020204" pitchFamily="34" charset="0"/>
              </a:rPr>
              <a:t>sobre</a:t>
            </a:r>
            <a:r>
              <a:rPr lang="en-US" sz="2400" dirty="0">
                <a:solidFill>
                  <a:srgbClr val="252525"/>
                </a:solidFill>
                <a:latin typeface="Arial" panose="020B0604020202020204" pitchFamily="34" charset="0"/>
                <a:cs typeface="Arial" panose="020B0604020202020204" pitchFamily="34" charset="0"/>
              </a:rPr>
              <a:t> la </a:t>
            </a:r>
            <a:r>
              <a:rPr lang="en-US" sz="2400" dirty="0" err="1">
                <a:solidFill>
                  <a:srgbClr val="252525"/>
                </a:solidFill>
                <a:latin typeface="Arial" panose="020B0604020202020204" pitchFamily="34" charset="0"/>
                <a:cs typeface="Arial" panose="020B0604020202020204" pitchFamily="34" charset="0"/>
              </a:rPr>
              <a:t>informacion</a:t>
            </a:r>
            <a:r>
              <a:rPr lang="en-US" sz="2400" dirty="0">
                <a:solidFill>
                  <a:srgbClr val="252525"/>
                </a:solidFill>
                <a:latin typeface="Arial" panose="020B0604020202020204" pitchFamily="34" charset="0"/>
                <a:cs typeface="Arial" panose="020B0604020202020204" pitchFamily="34" charset="0"/>
              </a:rPr>
              <a:t> </a:t>
            </a:r>
            <a:r>
              <a:rPr lang="en-US" sz="2400" dirty="0" err="1">
                <a:solidFill>
                  <a:srgbClr val="252525"/>
                </a:solidFill>
                <a:latin typeface="Arial" panose="020B0604020202020204" pitchFamily="34" charset="0"/>
                <a:cs typeface="Arial" panose="020B0604020202020204" pitchFamily="34" charset="0"/>
              </a:rPr>
              <a:t>alimentaria</a:t>
            </a:r>
            <a:r>
              <a:rPr lang="en-US" sz="2400" dirty="0">
                <a:solidFill>
                  <a:srgbClr val="252525"/>
                </a:solidFill>
                <a:latin typeface="Arial" panose="020B0604020202020204" pitchFamily="34" charset="0"/>
                <a:cs typeface="Arial" panose="020B0604020202020204" pitchFamily="34" charset="0"/>
              </a:rPr>
              <a:t> </a:t>
            </a:r>
            <a:r>
              <a:rPr lang="en-US" sz="2400" dirty="0" err="1">
                <a:solidFill>
                  <a:srgbClr val="252525"/>
                </a:solidFill>
                <a:latin typeface="Arial" panose="020B0604020202020204" pitchFamily="34" charset="0"/>
                <a:cs typeface="Arial" panose="020B0604020202020204" pitchFamily="34" charset="0"/>
              </a:rPr>
              <a:t>facilitada</a:t>
            </a:r>
            <a:r>
              <a:rPr lang="en-US" sz="2400" dirty="0">
                <a:solidFill>
                  <a:srgbClr val="252525"/>
                </a:solidFill>
                <a:latin typeface="Arial" panose="020B0604020202020204" pitchFamily="34" charset="0"/>
                <a:cs typeface="Arial" panose="020B0604020202020204" pitchFamily="34" charset="0"/>
              </a:rPr>
              <a:t> al </a:t>
            </a:r>
            <a:r>
              <a:rPr lang="en-US" sz="2400" dirty="0" err="1">
                <a:solidFill>
                  <a:srgbClr val="252525"/>
                </a:solidFill>
                <a:latin typeface="Arial" panose="020B0604020202020204" pitchFamily="34" charset="0"/>
                <a:cs typeface="Arial" panose="020B0604020202020204" pitchFamily="34" charset="0"/>
              </a:rPr>
              <a:t>consumidor</a:t>
            </a:r>
            <a:r>
              <a:rPr lang="en-US" sz="2400" dirty="0">
                <a:solidFill>
                  <a:srgbClr val="252525"/>
                </a:solidFill>
                <a:latin typeface="Arial" panose="020B0604020202020204" pitchFamily="34" charset="0"/>
                <a:cs typeface="Arial" panose="020B0604020202020204" pitchFamily="34" charset="0"/>
              </a:rPr>
              <a:t>.</a:t>
            </a:r>
          </a:p>
          <a:p>
            <a:pPr marL="1066800" marR="698500" indent="-152400" algn="just">
              <a:lnSpc>
                <a:spcPts val="2208"/>
              </a:lnSpc>
              <a:spcAft>
                <a:spcPts val="840"/>
              </a:spcAft>
            </a:pPr>
            <a:endParaRPr lang="en-US" sz="2400" dirty="0">
              <a:solidFill>
                <a:srgbClr val="252525"/>
              </a:solidFill>
              <a:latin typeface="Arial" panose="020B0604020202020204" pitchFamily="34" charset="0"/>
              <a:cs typeface="Arial" panose="020B0604020202020204" pitchFamily="34" charset="0"/>
            </a:endParaRPr>
          </a:p>
          <a:p>
            <a:pPr marL="1066800" marR="698500" indent="-152400" algn="just">
              <a:lnSpc>
                <a:spcPts val="2208"/>
              </a:lnSpc>
              <a:spcAft>
                <a:spcPts val="840"/>
              </a:spcAft>
            </a:pPr>
            <a:endParaRPr lang="en-US" sz="2400" dirty="0">
              <a:solidFill>
                <a:srgbClr val="252525"/>
              </a:solidFill>
              <a:latin typeface="Arial" panose="020B0604020202020204" pitchFamily="34" charset="0"/>
              <a:cs typeface="Arial" panose="020B0604020202020204" pitchFamily="34" charset="0"/>
            </a:endParaRPr>
          </a:p>
          <a:p>
            <a:pPr marL="1066800" marR="698500" indent="-152400" algn="just">
              <a:lnSpc>
                <a:spcPts val="2208"/>
              </a:lnSpc>
              <a:spcAft>
                <a:spcPts val="840"/>
              </a:spcAft>
            </a:pPr>
            <a:endParaRPr lang="en-US" sz="2000" dirty="0">
              <a:solidFill>
                <a:srgbClr val="252525"/>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B92B96F0-FCA8-4412-9957-52C2990A103C}"/>
              </a:ext>
            </a:extLst>
          </p:cNvPr>
          <p:cNvSpPr/>
          <p:nvPr/>
        </p:nvSpPr>
        <p:spPr>
          <a:xfrm>
            <a:off x="2189638" y="2583217"/>
            <a:ext cx="8617792" cy="3785652"/>
          </a:xfrm>
          <a:prstGeom prst="rect">
            <a:avLst/>
          </a:prstGeom>
        </p:spPr>
        <p:txBody>
          <a:bodyPr wrap="square">
            <a:spAutoFit/>
          </a:bodyPr>
          <a:lstStyle/>
          <a:p>
            <a:r>
              <a:rPr lang="es-ES" sz="2400" u="sng" dirty="0">
                <a:solidFill>
                  <a:srgbClr val="000000"/>
                </a:solidFill>
                <a:latin typeface="Arial" panose="020B0604020202020204" pitchFamily="34" charset="0"/>
                <a:cs typeface="Arial" panose="020B0604020202020204" pitchFamily="34" charset="0"/>
              </a:rPr>
              <a:t>Normativa especifica</a:t>
            </a:r>
          </a:p>
          <a:p>
            <a:r>
              <a:rPr lang="es-ES" sz="2400" b="1" dirty="0">
                <a:latin typeface="Arial" panose="020B0604020202020204" pitchFamily="34" charset="0"/>
                <a:cs typeface="Arial" panose="020B0604020202020204" pitchFamily="34" charset="0"/>
              </a:rPr>
              <a:t>DIRECTIVA 2001/110/CE</a:t>
            </a:r>
            <a:r>
              <a:rPr lang="es-ES" sz="2400" dirty="0">
                <a:latin typeface="Arial" panose="020B0604020202020204" pitchFamily="34" charset="0"/>
                <a:cs typeface="Arial" panose="020B0604020202020204" pitchFamily="34" charset="0"/>
              </a:rPr>
              <a:t> Del Consejo de 20 de diciembre de 2001 relativa a la miel</a:t>
            </a:r>
            <a:endParaRPr lang="es-ES" sz="2400" dirty="0">
              <a:solidFill>
                <a:srgbClr val="000000"/>
              </a:solidFill>
              <a:latin typeface="Arial" panose="020B0604020202020204" pitchFamily="34" charset="0"/>
              <a:cs typeface="Arial" panose="020B0604020202020204" pitchFamily="34" charset="0"/>
            </a:endParaRPr>
          </a:p>
          <a:p>
            <a:endParaRPr lang="es-ES" sz="2400" dirty="0">
              <a:solidFill>
                <a:srgbClr val="000000"/>
              </a:solidFill>
              <a:latin typeface="Arial" panose="020B0604020202020204" pitchFamily="34" charset="0"/>
              <a:cs typeface="Arial" panose="020B0604020202020204" pitchFamily="34" charset="0"/>
            </a:endParaRPr>
          </a:p>
          <a:p>
            <a:r>
              <a:rPr lang="es-ES" sz="2400" b="1" dirty="0">
                <a:solidFill>
                  <a:srgbClr val="000000"/>
                </a:solidFill>
                <a:latin typeface="Arial" panose="020B0604020202020204" pitchFamily="34" charset="0"/>
                <a:cs typeface="Arial" panose="020B0604020202020204" pitchFamily="34" charset="0"/>
              </a:rPr>
              <a:t>Real Decreto 1049/2003</a:t>
            </a:r>
            <a:r>
              <a:rPr lang="es-ES" sz="2400" dirty="0">
                <a:solidFill>
                  <a:srgbClr val="000000"/>
                </a:solidFill>
                <a:latin typeface="Arial" panose="020B0604020202020204" pitchFamily="34" charset="0"/>
                <a:cs typeface="Arial" panose="020B0604020202020204" pitchFamily="34" charset="0"/>
              </a:rPr>
              <a:t>, de 1 de agosto, por el que se aprueba la Norma de calidad relativa a la miel.</a:t>
            </a:r>
            <a:endParaRPr lang="es-ES" sz="2400" dirty="0">
              <a:latin typeface="Arial" panose="020B0604020202020204" pitchFamily="34" charset="0"/>
              <a:cs typeface="Arial" panose="020B0604020202020204" pitchFamily="34" charset="0"/>
            </a:endParaRPr>
          </a:p>
          <a:p>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Orden de 14 de agosto 2009</a:t>
            </a:r>
            <a:r>
              <a:rPr lang="es-ES" sz="2400" dirty="0">
                <a:latin typeface="Arial" panose="020B0604020202020204" pitchFamily="34" charset="0"/>
                <a:cs typeface="Arial" panose="020B0604020202020204" pitchFamily="34" charset="0"/>
              </a:rPr>
              <a:t> por la que se aprueba el Reglamento de la indicación geográfica protegida Miel de Galicia y de su Consejo Regulador.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B6F5E2-3CDD-4B9E-B269-5089A8824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7794" y="0"/>
            <a:ext cx="3804600" cy="7562850"/>
          </a:xfrm>
          <a:prstGeom prst="rect">
            <a:avLst/>
          </a:prstGeom>
        </p:spPr>
      </p:pic>
      <p:pic>
        <p:nvPicPr>
          <p:cNvPr id="5" name="Imagen 4">
            <a:extLst>
              <a:ext uri="{FF2B5EF4-FFF2-40B4-BE49-F238E27FC236}">
                <a16:creationId xmlns:a16="http://schemas.microsoft.com/office/drawing/2014/main" id="{C0F5B055-3780-45A4-AE54-C22BBDE8C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149" y="0"/>
            <a:ext cx="4026637" cy="7562850"/>
          </a:xfrm>
          <a:prstGeom prst="rect">
            <a:avLst/>
          </a:prstGeom>
        </p:spPr>
      </p:pic>
    </p:spTree>
    <p:extLst>
      <p:ext uri="{BB962C8B-B14F-4D97-AF65-F5344CB8AC3E}">
        <p14:creationId xmlns:p14="http://schemas.microsoft.com/office/powerpoint/2010/main" val="18043377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1B95B6-F1DD-43A3-84D7-4549984DF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269" y="0"/>
            <a:ext cx="8216013" cy="4326835"/>
          </a:xfrm>
          <a:prstGeom prst="rect">
            <a:avLst/>
          </a:prstGeom>
        </p:spPr>
      </p:pic>
      <p:pic>
        <p:nvPicPr>
          <p:cNvPr id="5" name="Imagen 4">
            <a:extLst>
              <a:ext uri="{FF2B5EF4-FFF2-40B4-BE49-F238E27FC236}">
                <a16:creationId xmlns:a16="http://schemas.microsoft.com/office/drawing/2014/main" id="{D5335819-A06B-428D-801F-4774E06F6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034" y="4793949"/>
            <a:ext cx="3601900" cy="2131737"/>
          </a:xfrm>
          <a:prstGeom prst="rect">
            <a:avLst/>
          </a:prstGeom>
        </p:spPr>
      </p:pic>
      <p:pic>
        <p:nvPicPr>
          <p:cNvPr id="7" name="Imagen 6">
            <a:extLst>
              <a:ext uri="{FF2B5EF4-FFF2-40B4-BE49-F238E27FC236}">
                <a16:creationId xmlns:a16="http://schemas.microsoft.com/office/drawing/2014/main" id="{6AB45E04-4114-424B-8E05-92ACDA707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167" y="4004553"/>
            <a:ext cx="4648200" cy="3295650"/>
          </a:xfrm>
          <a:prstGeom prst="rect">
            <a:avLst/>
          </a:prstGeom>
        </p:spPr>
      </p:pic>
    </p:spTree>
    <p:extLst>
      <p:ext uri="{BB962C8B-B14F-4D97-AF65-F5344CB8AC3E}">
        <p14:creationId xmlns:p14="http://schemas.microsoft.com/office/powerpoint/2010/main" val="1368785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239350-1EC5-495B-A695-C7713EB57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269" y="352425"/>
            <a:ext cx="9144000" cy="6858000"/>
          </a:xfrm>
          <a:prstGeom prst="rect">
            <a:avLst/>
          </a:prstGeom>
        </p:spPr>
      </p:pic>
    </p:spTree>
    <p:extLst>
      <p:ext uri="{BB962C8B-B14F-4D97-AF65-F5344CB8AC3E}">
        <p14:creationId xmlns:p14="http://schemas.microsoft.com/office/powerpoint/2010/main" val="3606835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FDECFD-D73C-4A8C-B785-C99A9ED08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269" y="38571"/>
            <a:ext cx="9144000" cy="7485713"/>
          </a:xfrm>
          <a:prstGeom prst="rect">
            <a:avLst/>
          </a:prstGeom>
        </p:spPr>
      </p:pic>
    </p:spTree>
    <p:extLst>
      <p:ext uri="{BB962C8B-B14F-4D97-AF65-F5344CB8AC3E}">
        <p14:creationId xmlns:p14="http://schemas.microsoft.com/office/powerpoint/2010/main" val="1972128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839AA4-CDDD-4F39-9134-1612659E05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999" y="0"/>
            <a:ext cx="7782545" cy="7562850"/>
          </a:xfrm>
          <a:prstGeom prst="rect">
            <a:avLst/>
          </a:prstGeom>
        </p:spPr>
      </p:pic>
    </p:spTree>
    <p:extLst>
      <p:ext uri="{BB962C8B-B14F-4D97-AF65-F5344CB8AC3E}">
        <p14:creationId xmlns:p14="http://schemas.microsoft.com/office/powerpoint/2010/main" val="976013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FD14C6-6149-4C91-8183-AA38ADDB27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8050" y="0"/>
            <a:ext cx="7512193" cy="7562850"/>
          </a:xfrm>
          <a:prstGeom prst="rect">
            <a:avLst/>
          </a:prstGeom>
        </p:spPr>
      </p:pic>
    </p:spTree>
    <p:extLst>
      <p:ext uri="{BB962C8B-B14F-4D97-AF65-F5344CB8AC3E}">
        <p14:creationId xmlns:p14="http://schemas.microsoft.com/office/powerpoint/2010/main" val="1640702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B924F9-6E37-4F95-ADB2-A281DE04A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269" y="747394"/>
            <a:ext cx="9144000" cy="6068062"/>
          </a:xfrm>
          <a:prstGeom prst="rect">
            <a:avLst/>
          </a:prstGeom>
        </p:spPr>
      </p:pic>
    </p:spTree>
    <p:extLst>
      <p:ext uri="{BB962C8B-B14F-4D97-AF65-F5344CB8AC3E}">
        <p14:creationId xmlns:p14="http://schemas.microsoft.com/office/powerpoint/2010/main" val="2029307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48A9D5-6052-4483-BFF9-57E9F3973D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272" y="3"/>
            <a:ext cx="3888067" cy="4905267"/>
          </a:xfrm>
          <a:prstGeom prst="rect">
            <a:avLst/>
          </a:prstGeom>
        </p:spPr>
      </p:pic>
      <p:pic>
        <p:nvPicPr>
          <p:cNvPr id="5" name="Imagen 4">
            <a:extLst>
              <a:ext uri="{FF2B5EF4-FFF2-40B4-BE49-F238E27FC236}">
                <a16:creationId xmlns:a16="http://schemas.microsoft.com/office/drawing/2014/main" id="{6B17F3E8-2096-419C-BB4D-4A45D1CF1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339" y="2295528"/>
            <a:ext cx="5328237" cy="5267325"/>
          </a:xfrm>
          <a:prstGeom prst="rect">
            <a:avLst/>
          </a:prstGeom>
        </p:spPr>
      </p:pic>
      <p:sp>
        <p:nvSpPr>
          <p:cNvPr id="2" name="CuadroTexto 1">
            <a:extLst>
              <a:ext uri="{FF2B5EF4-FFF2-40B4-BE49-F238E27FC236}">
                <a16:creationId xmlns:a16="http://schemas.microsoft.com/office/drawing/2014/main" id="{6615BD6E-981D-4B6D-BA5E-C74639C375FF}"/>
              </a:ext>
            </a:extLst>
          </p:cNvPr>
          <p:cNvSpPr txBox="1"/>
          <p:nvPr/>
        </p:nvSpPr>
        <p:spPr>
          <a:xfrm flipH="1">
            <a:off x="7406204" y="362933"/>
            <a:ext cx="3316606" cy="1569660"/>
          </a:xfrm>
          <a:prstGeom prst="rect">
            <a:avLst/>
          </a:prstGeom>
          <a:noFill/>
        </p:spPr>
        <p:txBody>
          <a:bodyPr wrap="square" rtlCol="0">
            <a:spAutoFit/>
          </a:bodyPr>
          <a:lstStyle/>
          <a:p>
            <a:r>
              <a:rPr lang="es-ES" sz="2400" dirty="0">
                <a:solidFill>
                  <a:srgbClr val="FF0000"/>
                </a:solidFill>
                <a:latin typeface="Arial" panose="020B0604020202020204" pitchFamily="34" charset="0"/>
                <a:cs typeface="Arial" panose="020B0604020202020204" pitchFamily="34" charset="0"/>
              </a:rPr>
              <a:t>No puede indicar un origen gallego si no esta acogida a la IGP: Mel de Galicia</a:t>
            </a:r>
          </a:p>
        </p:txBody>
      </p:sp>
    </p:spTree>
    <p:extLst>
      <p:ext uri="{BB962C8B-B14F-4D97-AF65-F5344CB8AC3E}">
        <p14:creationId xmlns:p14="http://schemas.microsoft.com/office/powerpoint/2010/main" val="3863144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AB00561-5E7D-4C3A-907E-EA4F413008AE}"/>
              </a:ext>
            </a:extLst>
          </p:cNvPr>
          <p:cNvSpPr/>
          <p:nvPr/>
        </p:nvSpPr>
        <p:spPr>
          <a:xfrm>
            <a:off x="2483646" y="2445170"/>
            <a:ext cx="7991475" cy="1200329"/>
          </a:xfrm>
          <a:prstGeom prst="rect">
            <a:avLst/>
          </a:prstGeom>
        </p:spPr>
        <p:txBody>
          <a:bodyPr wrap="square">
            <a:spAutoFit/>
          </a:bodyPr>
          <a:lstStyle/>
          <a:p>
            <a:r>
              <a:rPr lang="es-ES_tradnl" sz="2400" dirty="0">
                <a:solidFill>
                  <a:schemeClr val="accent2"/>
                </a:solidFill>
                <a:latin typeface="Arial" panose="020B0604020202020204" pitchFamily="34" charset="0"/>
                <a:ea typeface="Times New Roman" panose="02020603050405020304" pitchFamily="18" charset="0"/>
              </a:rPr>
              <a:t>La denominación de venta “</a:t>
            </a:r>
            <a:r>
              <a:rPr lang="es-ES_tradnl" sz="2400" b="1" dirty="0">
                <a:solidFill>
                  <a:schemeClr val="accent2"/>
                </a:solidFill>
                <a:latin typeface="Arial" panose="020B0604020202020204" pitchFamily="34" charset="0"/>
                <a:ea typeface="Times New Roman" panose="02020603050405020304" pitchFamily="18" charset="0"/>
              </a:rPr>
              <a:t>Mel de Bosque</a:t>
            </a:r>
            <a:r>
              <a:rPr lang="es-ES_tradnl" sz="2400" dirty="0">
                <a:solidFill>
                  <a:schemeClr val="accent2"/>
                </a:solidFill>
                <a:latin typeface="Arial" panose="020B0604020202020204" pitchFamily="34" charset="0"/>
                <a:ea typeface="Times New Roman" panose="02020603050405020304" pitchFamily="18" charset="0"/>
              </a:rPr>
              <a:t>” no se ajusta a ninguna de las contempladas en el punto 3 de la norma de calidad de la miel</a:t>
            </a:r>
            <a:endParaRPr lang="es-ES" sz="2400" dirty="0">
              <a:solidFill>
                <a:schemeClr val="accent2"/>
              </a:solidFill>
            </a:endParaRPr>
          </a:p>
        </p:txBody>
      </p:sp>
      <p:pic>
        <p:nvPicPr>
          <p:cNvPr id="3" name="Imagen 2">
            <a:extLst>
              <a:ext uri="{FF2B5EF4-FFF2-40B4-BE49-F238E27FC236}">
                <a16:creationId xmlns:a16="http://schemas.microsoft.com/office/drawing/2014/main" id="{9FBD4BBB-9C03-4252-A64B-A04CD3DB3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272" y="3"/>
            <a:ext cx="7115175" cy="2279619"/>
          </a:xfrm>
          <a:prstGeom prst="rect">
            <a:avLst/>
          </a:prstGeom>
        </p:spPr>
      </p:pic>
      <p:sp>
        <p:nvSpPr>
          <p:cNvPr id="4" name="Rectángulo 3">
            <a:extLst>
              <a:ext uri="{FF2B5EF4-FFF2-40B4-BE49-F238E27FC236}">
                <a16:creationId xmlns:a16="http://schemas.microsoft.com/office/drawing/2014/main" id="{CAEC2B5A-4A15-45DA-A767-0AD17AA56FBE}"/>
              </a:ext>
            </a:extLst>
          </p:cNvPr>
          <p:cNvSpPr/>
          <p:nvPr/>
        </p:nvSpPr>
        <p:spPr>
          <a:xfrm>
            <a:off x="2655094" y="3917358"/>
            <a:ext cx="7820024" cy="830997"/>
          </a:xfrm>
          <a:prstGeom prst="rect">
            <a:avLst/>
          </a:prstGeom>
        </p:spPr>
        <p:txBody>
          <a:bodyPr wrap="square">
            <a:spAutoFit/>
          </a:bodyPr>
          <a:lstStyle/>
          <a:p>
            <a:pPr>
              <a:spcAft>
                <a:spcPts val="710"/>
              </a:spcAft>
            </a:pPr>
            <a:r>
              <a:rPr lang="es-ES_tradnl" sz="2400" dirty="0">
                <a:solidFill>
                  <a:schemeClr val="accent2"/>
                </a:solidFill>
                <a:latin typeface="Arial" panose="020B0604020202020204" pitchFamily="34" charset="0"/>
                <a:ea typeface="Times New Roman" panose="02020603050405020304" pitchFamily="18" charset="0"/>
              </a:rPr>
              <a:t>La denominación de venta y la cantidad neta deben aparecer en el mismo campo visual.</a:t>
            </a:r>
            <a:endParaRPr lang="es-ES" sz="2400" dirty="0">
              <a:solidFill>
                <a:schemeClr val="accent2"/>
              </a:solidFill>
              <a:latin typeface="Times New Roman" panose="02020603050405020304" pitchFamily="18" charset="0"/>
              <a:ea typeface="Times New Roman" panose="02020603050405020304" pitchFamily="18" charset="0"/>
            </a:endParaRPr>
          </a:p>
        </p:txBody>
      </p:sp>
      <p:pic>
        <p:nvPicPr>
          <p:cNvPr id="6" name="Imagen 5">
            <a:extLst>
              <a:ext uri="{FF2B5EF4-FFF2-40B4-BE49-F238E27FC236}">
                <a16:creationId xmlns:a16="http://schemas.microsoft.com/office/drawing/2014/main" id="{A93DDF9B-9B3B-41D4-A2F6-21AB59FD9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097" y="4950092"/>
            <a:ext cx="7115175" cy="2611563"/>
          </a:xfrm>
          <a:prstGeom prst="rect">
            <a:avLst/>
          </a:prstGeom>
        </p:spPr>
      </p:pic>
    </p:spTree>
    <p:extLst>
      <p:ext uri="{BB962C8B-B14F-4D97-AF65-F5344CB8AC3E}">
        <p14:creationId xmlns:p14="http://schemas.microsoft.com/office/powerpoint/2010/main" val="256298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69A95BE-C179-4668-AA75-E14A6B9E3B2B}"/>
              </a:ext>
            </a:extLst>
          </p:cNvPr>
          <p:cNvSpPr/>
          <p:nvPr/>
        </p:nvSpPr>
        <p:spPr>
          <a:xfrm>
            <a:off x="1361872" y="411271"/>
            <a:ext cx="10184860" cy="6740307"/>
          </a:xfrm>
          <a:prstGeom prst="rect">
            <a:avLst/>
          </a:prstGeom>
        </p:spPr>
        <p:txBody>
          <a:bodyPr wrap="square">
            <a:spAutoFit/>
          </a:bodyPr>
          <a:lstStyle/>
          <a:p>
            <a:r>
              <a:rPr lang="es-ES" sz="2400" dirty="0">
                <a:solidFill>
                  <a:schemeClr val="accent6">
                    <a:lumMod val="75000"/>
                  </a:schemeClr>
                </a:solidFill>
                <a:latin typeface="Arial" panose="020B0604020202020204" pitchFamily="34" charset="0"/>
                <a:cs typeface="Arial" panose="020B0604020202020204" pitchFamily="34" charset="0"/>
              </a:rPr>
              <a:t>¿</a:t>
            </a:r>
            <a:r>
              <a:rPr lang="es-ES" sz="2400" b="1" dirty="0">
                <a:solidFill>
                  <a:schemeClr val="accent6">
                    <a:lumMod val="75000"/>
                  </a:schemeClr>
                </a:solidFill>
                <a:latin typeface="Arial" panose="020B0604020202020204" pitchFamily="34" charset="0"/>
                <a:cs typeface="Arial" panose="020B0604020202020204" pitchFamily="34" charset="0"/>
              </a:rPr>
              <a:t>HAY ADULTERACIÓN EN EL MERCADO DE LA MIEL</a:t>
            </a:r>
            <a:r>
              <a:rPr lang="es-ES" sz="2400" dirty="0">
                <a:solidFill>
                  <a:schemeClr val="accent6">
                    <a:lumMod val="75000"/>
                  </a:schemeClr>
                </a:solidFill>
                <a:latin typeface="Arial" panose="020B0604020202020204" pitchFamily="34" charset="0"/>
                <a:cs typeface="Arial" panose="020B0604020202020204" pitchFamily="34" charset="0"/>
              </a:rPr>
              <a:t>?</a:t>
            </a:r>
          </a:p>
          <a:p>
            <a:r>
              <a:rPr lang="es-ES" sz="2400" dirty="0">
                <a:solidFill>
                  <a:schemeClr val="accent6">
                    <a:lumMod val="75000"/>
                  </a:schemeClr>
                </a:solidFill>
                <a:latin typeface="Arial" panose="020B0604020202020204" pitchFamily="34" charset="0"/>
                <a:cs typeface="Arial" panose="020B0604020202020204" pitchFamily="34" charset="0"/>
              </a:rPr>
              <a:t>Como dato sobre este tema, la UE realizó en 2014 y 2015 análisis de control de 2.264 muestras de miel (de ellas 163 de España),</a:t>
            </a:r>
            <a:r>
              <a:rPr lang="es-ES" sz="2400" b="1" dirty="0">
                <a:solidFill>
                  <a:schemeClr val="accent6">
                    <a:lumMod val="75000"/>
                  </a:schemeClr>
                </a:solidFill>
                <a:latin typeface="Arial" panose="020B0604020202020204" pitchFamily="34" charset="0"/>
                <a:cs typeface="Arial" panose="020B0604020202020204" pitchFamily="34" charset="0"/>
              </a:rPr>
              <a:t> solo el 6% resultaron no cumplir los límites legales de contenido en azúcares pero 893 muestras sospechosas fueron enviadas para posterior análisis con métodos más avanzados encontrándose que el 12% de estas muestras dieron también positivo a adulteración con azucares</a:t>
            </a:r>
            <a:r>
              <a:rPr lang="es-ES" sz="2400" dirty="0">
                <a:solidFill>
                  <a:schemeClr val="accent6">
                    <a:lumMod val="75000"/>
                  </a:schemeClr>
                </a:solidFill>
                <a:latin typeface="Arial" panose="020B0604020202020204" pitchFamily="34" charset="0"/>
                <a:cs typeface="Arial" panose="020B0604020202020204" pitchFamily="34" charset="0"/>
              </a:rPr>
              <a:t>. Todo esto sin contar con que los mas modernos jarabes, productos de bio ingeniería han sido ideados y fabricados para imitar el perfil de la miel según afirman expertos de prestigio internacional como Norberto </a:t>
            </a:r>
            <a:r>
              <a:rPr lang="es-ES" sz="2400" dirty="0" err="1">
                <a:solidFill>
                  <a:schemeClr val="accent6">
                    <a:lumMod val="75000"/>
                  </a:schemeClr>
                </a:solidFill>
                <a:latin typeface="Arial" panose="020B0604020202020204" pitchFamily="34" charset="0"/>
                <a:cs typeface="Arial" panose="020B0604020202020204" pitchFamily="34" charset="0"/>
              </a:rPr>
              <a:t>Garcia</a:t>
            </a:r>
            <a:r>
              <a:rPr lang="es-ES" sz="2400" dirty="0">
                <a:solidFill>
                  <a:schemeClr val="accent6">
                    <a:lumMod val="75000"/>
                  </a:schemeClr>
                </a:solidFill>
                <a:latin typeface="Arial" panose="020B0604020202020204" pitchFamily="34" charset="0"/>
                <a:cs typeface="Arial" panose="020B0604020202020204" pitchFamily="34" charset="0"/>
              </a:rPr>
              <a:t> y Rhon Phipps.</a:t>
            </a:r>
          </a:p>
          <a:p>
            <a:endParaRPr lang="es-ES" sz="2400" dirty="0">
              <a:solidFill>
                <a:schemeClr val="accent6">
                  <a:lumMod val="75000"/>
                </a:schemeClr>
              </a:solidFill>
              <a:latin typeface="Arial" panose="020B0604020202020204" pitchFamily="34" charset="0"/>
              <a:cs typeface="Arial" panose="020B0604020202020204" pitchFamily="34" charset="0"/>
            </a:endParaRPr>
          </a:p>
          <a:p>
            <a:r>
              <a:rPr lang="es-ES" sz="2400" dirty="0">
                <a:solidFill>
                  <a:schemeClr val="accent6">
                    <a:lumMod val="75000"/>
                  </a:schemeClr>
                </a:solidFill>
                <a:latin typeface="Arial" panose="020B0604020202020204" pitchFamily="34" charset="0"/>
                <a:cs typeface="Arial" panose="020B0604020202020204" pitchFamily="34" charset="0"/>
              </a:rPr>
              <a:t>No obstante, esto necesitaría todavía otra revisión más profunda, porque en la UE hay más de 140 mieles </a:t>
            </a:r>
            <a:r>
              <a:rPr lang="es-ES" sz="2400" dirty="0" err="1">
                <a:solidFill>
                  <a:schemeClr val="accent6">
                    <a:lumMod val="75000"/>
                  </a:schemeClr>
                </a:solidFill>
                <a:latin typeface="Arial" panose="020B0604020202020204" pitchFamily="34" charset="0"/>
                <a:cs typeface="Arial" panose="020B0604020202020204" pitchFamily="34" charset="0"/>
              </a:rPr>
              <a:t>monoflorales</a:t>
            </a:r>
            <a:r>
              <a:rPr lang="es-ES" sz="2400" dirty="0">
                <a:solidFill>
                  <a:schemeClr val="accent6">
                    <a:lumMod val="75000"/>
                  </a:schemeClr>
                </a:solidFill>
                <a:latin typeface="Arial" panose="020B0604020202020204" pitchFamily="34" charset="0"/>
                <a:cs typeface="Arial" panose="020B0604020202020204" pitchFamily="34" charset="0"/>
              </a:rPr>
              <a:t> diferentes, y algunas están poco estudiadas, por lo que no se sabe si cumplirán exactamente la normativa vigente; es lo que pasa con nuestro romero, que en años meteorológicamente favorables algunas partidas superan el límite legal de contenido en sacarosa (5%).</a:t>
            </a:r>
          </a:p>
        </p:txBody>
      </p:sp>
      <p:pic>
        <p:nvPicPr>
          <p:cNvPr id="4" name="Imagen 3">
            <a:extLst>
              <a:ext uri="{FF2B5EF4-FFF2-40B4-BE49-F238E27FC236}">
                <a16:creationId xmlns:a16="http://schemas.microsoft.com/office/drawing/2014/main" id="{D9463296-1DDF-442D-AFC1-D344158385B8}"/>
              </a:ext>
            </a:extLst>
          </p:cNvPr>
          <p:cNvPicPr>
            <a:picLocks noChangeAspect="1"/>
          </p:cNvPicPr>
          <p:nvPr/>
        </p:nvPicPr>
        <p:blipFill>
          <a:blip r:embed="rId2"/>
          <a:stretch>
            <a:fillRect/>
          </a:stretch>
        </p:blipFill>
        <p:spPr>
          <a:xfrm>
            <a:off x="6771364" y="6748631"/>
            <a:ext cx="1581371" cy="485843"/>
          </a:xfrm>
          <a:prstGeom prst="rect">
            <a:avLst/>
          </a:prstGeom>
        </p:spPr>
      </p:pic>
    </p:spTree>
    <p:extLst>
      <p:ext uri="{BB962C8B-B14F-4D97-AF65-F5344CB8AC3E}">
        <p14:creationId xmlns:p14="http://schemas.microsoft.com/office/powerpoint/2010/main" val="2967008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B116DC6-ED16-4ED2-8B76-4E6BBE1D9A0A}"/>
              </a:ext>
            </a:extLst>
          </p:cNvPr>
          <p:cNvSpPr/>
          <p:nvPr/>
        </p:nvSpPr>
        <p:spPr>
          <a:xfrm>
            <a:off x="1906621" y="2104641"/>
            <a:ext cx="9338553" cy="1938992"/>
          </a:xfrm>
          <a:prstGeom prst="rect">
            <a:avLst/>
          </a:prstGeom>
        </p:spPr>
        <p:txBody>
          <a:bodyPr wrap="square">
            <a:spAutoFit/>
          </a:bodyPr>
          <a:lstStyle/>
          <a:p>
            <a:r>
              <a:rPr lang="es-ES" sz="2400" b="1" dirty="0">
                <a:solidFill>
                  <a:srgbClr val="0070C0"/>
                </a:solidFill>
                <a:latin typeface="Arial" panose="020B0604020202020204" pitchFamily="34" charset="0"/>
                <a:cs typeface="Arial" panose="020B0604020202020204" pitchFamily="34" charset="0"/>
              </a:rPr>
              <a:t>3.23.24. </a:t>
            </a:r>
            <a:r>
              <a:rPr lang="es-ES" sz="2400" i="1" dirty="0">
                <a:solidFill>
                  <a:srgbClr val="0070C0"/>
                </a:solidFill>
                <a:latin typeface="Arial" panose="020B0604020202020204" pitchFamily="34" charset="0"/>
                <a:cs typeface="Arial" panose="020B0604020202020204" pitchFamily="34" charset="0"/>
              </a:rPr>
              <a:t>Miel.</a:t>
            </a:r>
            <a:endParaRPr lang="es-ES" sz="2400" dirty="0">
              <a:solidFill>
                <a:srgbClr val="0070C0"/>
              </a:solidFill>
              <a:latin typeface="Arial" panose="020B0604020202020204" pitchFamily="34" charset="0"/>
              <a:cs typeface="Arial" panose="020B0604020202020204" pitchFamily="34" charset="0"/>
            </a:endParaRPr>
          </a:p>
          <a:p>
            <a:r>
              <a:rPr lang="es-ES" sz="2400" dirty="0">
                <a:solidFill>
                  <a:srgbClr val="0070C0"/>
                </a:solidFill>
                <a:latin typeface="Arial" panose="020B0604020202020204" pitchFamily="34" charset="0"/>
                <a:cs typeface="Arial" panose="020B0604020202020204" pitchFamily="34" charset="0"/>
              </a:rPr>
              <a:t>Es el producto azucarado natural, elaborado por las abejas («Apis </a:t>
            </a:r>
            <a:r>
              <a:rPr lang="es-ES" sz="2400" dirty="0" err="1">
                <a:solidFill>
                  <a:srgbClr val="0070C0"/>
                </a:solidFill>
                <a:latin typeface="Arial" panose="020B0604020202020204" pitchFamily="34" charset="0"/>
                <a:cs typeface="Arial" panose="020B0604020202020204" pitchFamily="34" charset="0"/>
              </a:rPr>
              <a:t>mellifica</a:t>
            </a:r>
            <a:r>
              <a:rPr lang="es-ES" sz="2400" dirty="0">
                <a:solidFill>
                  <a:srgbClr val="0070C0"/>
                </a:solidFill>
                <a:latin typeface="Arial" panose="020B0604020202020204" pitchFamily="34" charset="0"/>
                <a:cs typeface="Arial" panose="020B0604020202020204" pitchFamily="34" charset="0"/>
              </a:rPr>
              <a:t>», L., y otras especies), </a:t>
            </a:r>
            <a:r>
              <a:rPr lang="es-ES" sz="2400" u="sng" dirty="0">
                <a:solidFill>
                  <a:srgbClr val="0070C0"/>
                </a:solidFill>
                <a:latin typeface="Arial" panose="020B0604020202020204" pitchFamily="34" charset="0"/>
                <a:cs typeface="Arial" panose="020B0604020202020204" pitchFamily="34" charset="0"/>
              </a:rPr>
              <a:t>a partir del néctar de las flores y otras exudaciones de las plantas</a:t>
            </a:r>
            <a:r>
              <a:rPr lang="es-ES" sz="2400" dirty="0">
                <a:solidFill>
                  <a:srgbClr val="0070C0"/>
                </a:solidFill>
                <a:latin typeface="Arial" panose="020B0604020202020204" pitchFamily="34" charset="0"/>
                <a:cs typeface="Arial" panose="020B0604020202020204" pitchFamily="34" charset="0"/>
              </a:rPr>
              <a:t>, sin adición alguna, y que ha de responder a las siguientes características:</a:t>
            </a:r>
          </a:p>
        </p:txBody>
      </p:sp>
      <p:sp>
        <p:nvSpPr>
          <p:cNvPr id="3" name="Rectángulo 2">
            <a:extLst>
              <a:ext uri="{FF2B5EF4-FFF2-40B4-BE49-F238E27FC236}">
                <a16:creationId xmlns:a16="http://schemas.microsoft.com/office/drawing/2014/main" id="{9C05657A-C603-4096-9413-3BBD14D2C76B}"/>
              </a:ext>
            </a:extLst>
          </p:cNvPr>
          <p:cNvSpPr/>
          <p:nvPr/>
        </p:nvSpPr>
        <p:spPr>
          <a:xfrm>
            <a:off x="2013626" y="463538"/>
            <a:ext cx="8968902" cy="1077218"/>
          </a:xfrm>
          <a:prstGeom prst="rect">
            <a:avLst/>
          </a:prstGeom>
        </p:spPr>
        <p:txBody>
          <a:bodyPr wrap="square">
            <a:spAutoFit/>
          </a:bodyPr>
          <a:lstStyle/>
          <a:p>
            <a:endParaRPr lang="es-ES" sz="1600" dirty="0">
              <a:solidFill>
                <a:srgbClr val="000000"/>
              </a:solidFill>
              <a:latin typeface="Arial Unicode MS" panose="020B0604020202020204" pitchFamily="34" charset="-128"/>
            </a:endParaRPr>
          </a:p>
          <a:p>
            <a:r>
              <a:rPr lang="es-ES" sz="1600" dirty="0">
                <a:solidFill>
                  <a:srgbClr val="000000"/>
                </a:solidFill>
                <a:latin typeface="Arial Unicode MS" panose="020B0604020202020204" pitchFamily="34" charset="-128"/>
              </a:rPr>
              <a:t> </a:t>
            </a:r>
            <a:r>
              <a:rPr lang="es-ES" sz="2400" dirty="0">
                <a:solidFill>
                  <a:srgbClr val="0070C0"/>
                </a:solidFill>
                <a:latin typeface="Arial" panose="020B0604020202020204" pitchFamily="34" charset="0"/>
                <a:cs typeface="Arial" panose="020B0604020202020204" pitchFamily="34" charset="0"/>
              </a:rPr>
              <a:t>Decreto 2484/1967, de 21 de septiembre, por el que se aprueba el texto del </a:t>
            </a:r>
            <a:r>
              <a:rPr lang="es-ES" sz="2400" b="1" dirty="0">
                <a:solidFill>
                  <a:srgbClr val="0070C0"/>
                </a:solidFill>
                <a:latin typeface="Arial" panose="020B0604020202020204" pitchFamily="34" charset="0"/>
                <a:cs typeface="Arial" panose="020B0604020202020204" pitchFamily="34" charset="0"/>
              </a:rPr>
              <a:t>Código Alimentario Español.</a:t>
            </a:r>
          </a:p>
        </p:txBody>
      </p:sp>
      <p:sp>
        <p:nvSpPr>
          <p:cNvPr id="4" name="Rectángulo 3">
            <a:extLst>
              <a:ext uri="{FF2B5EF4-FFF2-40B4-BE49-F238E27FC236}">
                <a16:creationId xmlns:a16="http://schemas.microsoft.com/office/drawing/2014/main" id="{7392E61F-EFE2-4C71-98A5-67847A9C67CA}"/>
              </a:ext>
            </a:extLst>
          </p:cNvPr>
          <p:cNvSpPr/>
          <p:nvPr/>
        </p:nvSpPr>
        <p:spPr>
          <a:xfrm>
            <a:off x="2013626" y="5008399"/>
            <a:ext cx="8968901" cy="1600438"/>
          </a:xfrm>
          <a:prstGeom prst="rect">
            <a:avLst/>
          </a:prstGeom>
        </p:spPr>
        <p:txBody>
          <a:bodyPr wrap="square">
            <a:spAutoFit/>
          </a:bodyPr>
          <a:lstStyle/>
          <a:p>
            <a:r>
              <a:rPr lang="es-ES" sz="2400" b="1" dirty="0">
                <a:solidFill>
                  <a:srgbClr val="0070C0"/>
                </a:solidFill>
                <a:latin typeface="Arial" panose="020B0604020202020204" pitchFamily="34" charset="0"/>
                <a:cs typeface="Arial" panose="020B0604020202020204" pitchFamily="34" charset="0"/>
              </a:rPr>
              <a:t>3.23.26. </a:t>
            </a:r>
            <a:r>
              <a:rPr lang="es-ES" sz="2400" b="1" i="1" dirty="0">
                <a:solidFill>
                  <a:srgbClr val="0070C0"/>
                </a:solidFill>
                <a:latin typeface="Arial" panose="020B0604020202020204" pitchFamily="34" charset="0"/>
                <a:cs typeface="Arial" panose="020B0604020202020204" pitchFamily="34" charset="0"/>
              </a:rPr>
              <a:t>Prohibiciones.</a:t>
            </a:r>
          </a:p>
          <a:p>
            <a:r>
              <a:rPr lang="es-ES" sz="2400" dirty="0">
                <a:solidFill>
                  <a:srgbClr val="0070C0"/>
                </a:solidFill>
                <a:latin typeface="Arial" panose="020B0604020202020204" pitchFamily="34" charset="0"/>
                <a:cs typeface="Arial" panose="020B0604020202020204" pitchFamily="34" charset="0"/>
              </a:rPr>
              <a:t>g) </a:t>
            </a:r>
            <a:r>
              <a:rPr lang="es-ES" sz="2800" b="1" dirty="0">
                <a:solidFill>
                  <a:srgbClr val="0070C0"/>
                </a:solidFill>
                <a:latin typeface="Arial" panose="020B0604020202020204" pitchFamily="34" charset="0"/>
                <a:cs typeface="Arial" panose="020B0604020202020204" pitchFamily="34" charset="0"/>
              </a:rPr>
              <a:t>El fraccionamiento del contenido de los envases y </a:t>
            </a:r>
            <a:r>
              <a:rPr lang="es-ES" sz="2800" b="1" u="sng" dirty="0">
                <a:solidFill>
                  <a:srgbClr val="0070C0"/>
                </a:solidFill>
                <a:latin typeface="Arial" panose="020B0604020202020204" pitchFamily="34" charset="0"/>
                <a:cs typeface="Arial" panose="020B0604020202020204" pitchFamily="34" charset="0"/>
              </a:rPr>
              <a:t>la venta a granel</a:t>
            </a:r>
            <a:r>
              <a:rPr lang="es-ES" sz="2800" dirty="0">
                <a:solidFill>
                  <a:srgbClr val="0070C0"/>
                </a:solidFill>
                <a:latin typeface="Arial" panose="020B0604020202020204" pitchFamily="34" charset="0"/>
                <a:cs typeface="Arial" panose="020B0604020202020204" pitchFamily="34" charset="0"/>
              </a:rPr>
              <a:t>.</a:t>
            </a:r>
          </a:p>
          <a:p>
            <a:endParaRPr lang="es-ES" dirty="0"/>
          </a:p>
        </p:txBody>
      </p:sp>
    </p:spTree>
    <p:extLst>
      <p:ext uri="{BB962C8B-B14F-4D97-AF65-F5344CB8AC3E}">
        <p14:creationId xmlns:p14="http://schemas.microsoft.com/office/powerpoint/2010/main" val="25859413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2D5D65-C59C-470B-9C4E-F7C42A58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269" y="351253"/>
            <a:ext cx="9144000" cy="6860349"/>
          </a:xfrm>
          <a:prstGeom prst="rect">
            <a:avLst/>
          </a:prstGeom>
        </p:spPr>
      </p:pic>
    </p:spTree>
    <p:extLst>
      <p:ext uri="{BB962C8B-B14F-4D97-AF65-F5344CB8AC3E}">
        <p14:creationId xmlns:p14="http://schemas.microsoft.com/office/powerpoint/2010/main" val="3023050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esultado de imagen de huevos"/>
          <p:cNvPicPr>
            <a:picLocks noChangeAspect="1" noChangeArrowheads="1"/>
          </p:cNvPicPr>
          <p:nvPr/>
        </p:nvPicPr>
        <p:blipFill>
          <a:blip r:embed="rId2" cstate="print"/>
          <a:srcRect/>
          <a:stretch>
            <a:fillRect/>
          </a:stretch>
        </p:blipFill>
        <p:spPr bwMode="auto">
          <a:xfrm>
            <a:off x="2240814" y="1002116"/>
            <a:ext cx="8576153" cy="5717435"/>
          </a:xfrm>
          <a:prstGeom prst="rect">
            <a:avLst/>
          </a:prstGeom>
          <a:noFill/>
        </p:spPr>
      </p:pic>
      <p:sp>
        <p:nvSpPr>
          <p:cNvPr id="5" name="4 CuadroTexto"/>
          <p:cNvSpPr txBox="1"/>
          <p:nvPr/>
        </p:nvSpPr>
        <p:spPr>
          <a:xfrm>
            <a:off x="4498822" y="1637387"/>
            <a:ext cx="4346126" cy="1721562"/>
          </a:xfrm>
          <a:prstGeom prst="rect">
            <a:avLst/>
          </a:prstGeom>
          <a:noFill/>
        </p:spPr>
        <p:txBody>
          <a:bodyPr wrap="none" rtlCol="0">
            <a:spAutoFit/>
          </a:bodyPr>
          <a:lstStyle/>
          <a:p>
            <a:r>
              <a:rPr lang="es-ES" sz="10587" b="1" dirty="0">
                <a:solidFill>
                  <a:srgbClr val="FFFF00"/>
                </a:solidFill>
              </a:rPr>
              <a:t>Huevos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F64D35-D4FB-4FFD-8BB8-AC820D0DF7B7}"/>
              </a:ext>
            </a:extLst>
          </p:cNvPr>
          <p:cNvPicPr>
            <a:picLocks noChangeAspect="1"/>
          </p:cNvPicPr>
          <p:nvPr/>
        </p:nvPicPr>
        <p:blipFill>
          <a:blip r:embed="rId2"/>
          <a:stretch>
            <a:fillRect/>
          </a:stretch>
        </p:blipFill>
        <p:spPr>
          <a:xfrm>
            <a:off x="1460245" y="573932"/>
            <a:ext cx="10663258" cy="4153710"/>
          </a:xfrm>
          <a:prstGeom prst="rect">
            <a:avLst/>
          </a:prstGeom>
        </p:spPr>
      </p:pic>
      <p:pic>
        <p:nvPicPr>
          <p:cNvPr id="3" name="Imagen 2">
            <a:extLst>
              <a:ext uri="{FF2B5EF4-FFF2-40B4-BE49-F238E27FC236}">
                <a16:creationId xmlns:a16="http://schemas.microsoft.com/office/drawing/2014/main" id="{2AFCB3BA-7D67-4DC1-BE5E-7FDA88DC42F0}"/>
              </a:ext>
            </a:extLst>
          </p:cNvPr>
          <p:cNvPicPr>
            <a:picLocks noChangeAspect="1"/>
          </p:cNvPicPr>
          <p:nvPr/>
        </p:nvPicPr>
        <p:blipFill>
          <a:blip r:embed="rId3"/>
          <a:stretch>
            <a:fillRect/>
          </a:stretch>
        </p:blipFill>
        <p:spPr>
          <a:xfrm>
            <a:off x="2545959" y="4727642"/>
            <a:ext cx="7855755" cy="2444675"/>
          </a:xfrm>
          <a:prstGeom prst="rect">
            <a:avLst/>
          </a:prstGeom>
        </p:spPr>
      </p:pic>
    </p:spTree>
    <p:extLst>
      <p:ext uri="{BB962C8B-B14F-4D97-AF65-F5344CB8AC3E}">
        <p14:creationId xmlns:p14="http://schemas.microsoft.com/office/powerpoint/2010/main" val="3964431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9FFD02-48E7-4522-8137-39573749BD3D}"/>
              </a:ext>
            </a:extLst>
          </p:cNvPr>
          <p:cNvPicPr>
            <a:picLocks noChangeAspect="1"/>
          </p:cNvPicPr>
          <p:nvPr/>
        </p:nvPicPr>
        <p:blipFill>
          <a:blip r:embed="rId2"/>
          <a:stretch>
            <a:fillRect/>
          </a:stretch>
        </p:blipFill>
        <p:spPr>
          <a:xfrm>
            <a:off x="2528803" y="525663"/>
            <a:ext cx="8191885" cy="6670341"/>
          </a:xfrm>
          <a:prstGeom prst="rect">
            <a:avLst/>
          </a:prstGeom>
        </p:spPr>
      </p:pic>
      <p:cxnSp>
        <p:nvCxnSpPr>
          <p:cNvPr id="3" name="Conector recto de flecha 2">
            <a:extLst>
              <a:ext uri="{FF2B5EF4-FFF2-40B4-BE49-F238E27FC236}">
                <a16:creationId xmlns:a16="http://schemas.microsoft.com/office/drawing/2014/main" id="{9D63EB88-DD01-4BD5-A936-DD9412B3A627}"/>
              </a:ext>
            </a:extLst>
          </p:cNvPr>
          <p:cNvCxnSpPr/>
          <p:nvPr/>
        </p:nvCxnSpPr>
        <p:spPr>
          <a:xfrm>
            <a:off x="1867711" y="6235430"/>
            <a:ext cx="72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E630D5DD-13AD-46C5-80C9-D74F5940BACF}"/>
              </a:ext>
            </a:extLst>
          </p:cNvPr>
          <p:cNvCxnSpPr/>
          <p:nvPr/>
        </p:nvCxnSpPr>
        <p:spPr>
          <a:xfrm flipV="1">
            <a:off x="1867711" y="6799634"/>
            <a:ext cx="729574" cy="107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423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112EAD4-DBFC-46C5-BBC0-D48E71B260B0}"/>
              </a:ext>
            </a:extLst>
          </p:cNvPr>
          <p:cNvPicPr>
            <a:picLocks noChangeAspect="1"/>
          </p:cNvPicPr>
          <p:nvPr/>
        </p:nvPicPr>
        <p:blipFill>
          <a:blip r:embed="rId2"/>
          <a:stretch>
            <a:fillRect/>
          </a:stretch>
        </p:blipFill>
        <p:spPr>
          <a:xfrm>
            <a:off x="3466507" y="251927"/>
            <a:ext cx="6829159" cy="6745262"/>
          </a:xfrm>
          <a:prstGeom prst="rect">
            <a:avLst/>
          </a:prstGeom>
        </p:spPr>
      </p:pic>
    </p:spTree>
    <p:extLst>
      <p:ext uri="{BB962C8B-B14F-4D97-AF65-F5344CB8AC3E}">
        <p14:creationId xmlns:p14="http://schemas.microsoft.com/office/powerpoint/2010/main" val="717349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A69437E-3133-4673-BCB8-C682CE649B2F}"/>
              </a:ext>
            </a:extLst>
          </p:cNvPr>
          <p:cNvSpPr/>
          <p:nvPr/>
        </p:nvSpPr>
        <p:spPr>
          <a:xfrm>
            <a:off x="1236052" y="999474"/>
            <a:ext cx="10972433" cy="5324535"/>
          </a:xfrm>
          <a:prstGeom prst="rect">
            <a:avLst/>
          </a:prstGeom>
        </p:spPr>
        <p:txBody>
          <a:bodyPr wrap="square">
            <a:spAutoFit/>
          </a:bodyPr>
          <a:lstStyle/>
          <a:p>
            <a:r>
              <a:rPr lang="es-ES" sz="2000" u="sng" dirty="0">
                <a:latin typeface="Arial" panose="020B0604020202020204" pitchFamily="34" charset="0"/>
                <a:cs typeface="Arial" panose="020B0604020202020204" pitchFamily="34" charset="0"/>
              </a:rPr>
              <a:t>Marco legal</a:t>
            </a:r>
            <a:endParaRPr lang="es-ES" sz="2000" dirty="0">
              <a:latin typeface="Arial" panose="020B0604020202020204" pitchFamily="34" charset="0"/>
              <a:cs typeface="Arial" panose="020B0604020202020204" pitchFamily="34" charset="0"/>
            </a:endParaRPr>
          </a:p>
          <a:p>
            <a:pPr marL="400050" indent="-400050">
              <a:buAutoNum type="romanUcPeriod"/>
            </a:pPr>
            <a:r>
              <a:rPr lang="es-ES" sz="2000" dirty="0">
                <a:solidFill>
                  <a:schemeClr val="accent6">
                    <a:lumMod val="75000"/>
                  </a:schemeClr>
                </a:solidFill>
                <a:latin typeface="Arial" panose="020B0604020202020204" pitchFamily="34" charset="0"/>
                <a:cs typeface="Arial" panose="020B0604020202020204" pitchFamily="34" charset="0"/>
              </a:rPr>
              <a:t>Huevos y derivados. Disposiciones comunitarias.</a:t>
            </a:r>
          </a:p>
          <a:p>
            <a:r>
              <a:rPr lang="es-ES" sz="2000" dirty="0">
                <a:solidFill>
                  <a:srgbClr val="00B0F0"/>
                </a:solidFill>
                <a:latin typeface="Arial" panose="020B0604020202020204" pitchFamily="34" charset="0"/>
                <a:cs typeface="Arial" panose="020B0604020202020204" pitchFamily="34" charset="0"/>
              </a:rPr>
              <a:t>1.- REGLAMENTO (UE) 1308/2013 del Parlamento Europeo y del Consejo, de 17 de diciembre de 2013</a:t>
            </a:r>
            <a:r>
              <a:rPr lang="es-ES" sz="2000" dirty="0">
                <a:latin typeface="Arial" panose="020B0604020202020204" pitchFamily="34" charset="0"/>
                <a:cs typeface="Arial" panose="020B0604020202020204" pitchFamily="34" charset="0"/>
              </a:rPr>
              <a:t>, por el que se crea la organización común de mercados de los productos agrarios… </a:t>
            </a:r>
          </a:p>
          <a:p>
            <a:r>
              <a:rPr lang="es-ES" sz="2000" dirty="0">
                <a:solidFill>
                  <a:srgbClr val="00B0F0"/>
                </a:solidFill>
                <a:latin typeface="Arial" panose="020B0604020202020204" pitchFamily="34" charset="0"/>
                <a:cs typeface="Arial" panose="020B0604020202020204" pitchFamily="34" charset="0"/>
              </a:rPr>
              <a:t>2.-</a:t>
            </a:r>
            <a:r>
              <a:rPr lang="es-ES" sz="2000" dirty="0">
                <a:latin typeface="Arial" panose="020B0604020202020204" pitchFamily="34" charset="0"/>
                <a:cs typeface="Arial" panose="020B0604020202020204" pitchFamily="34" charset="0"/>
              </a:rPr>
              <a:t> </a:t>
            </a:r>
            <a:r>
              <a:rPr lang="es-ES" sz="2000" dirty="0">
                <a:solidFill>
                  <a:srgbClr val="00B0F0"/>
                </a:solidFill>
                <a:latin typeface="Arial" panose="020B0604020202020204" pitchFamily="34" charset="0"/>
                <a:cs typeface="Arial" panose="020B0604020202020204" pitchFamily="34" charset="0"/>
              </a:rPr>
              <a:t>REGLAMENTO DELEGADO (UE) 2023/2465 DE LA COMISIÓN de 17 de agosto de 2023 </a:t>
            </a:r>
            <a:r>
              <a:rPr lang="es-ES" sz="2000" dirty="0">
                <a:latin typeface="Arial" panose="020B0604020202020204" pitchFamily="34" charset="0"/>
                <a:cs typeface="Arial" panose="020B0604020202020204" pitchFamily="34" charset="0"/>
              </a:rPr>
              <a:t>por el que se completa el Reglamento (UE) N.º 1308/2013 del Parlamento Europeo y del Consejo en lo que se refiere a las normas de comercialización de los huevos y por el que se deroga el Reglamento (CE) N.º 589/2008 de la Comisión</a:t>
            </a:r>
          </a:p>
          <a:p>
            <a:r>
              <a:rPr lang="es-ES" sz="2000" dirty="0">
                <a:solidFill>
                  <a:srgbClr val="00B0F0"/>
                </a:solidFill>
                <a:latin typeface="Arial" panose="020B0604020202020204" pitchFamily="34" charset="0"/>
                <a:cs typeface="Arial" panose="020B0604020202020204" pitchFamily="34" charset="0"/>
              </a:rPr>
              <a:t>3.- REGLAMENTO DE EJECUCIÓN (UE) 2023/2466 DE LA COMISIÓN </a:t>
            </a:r>
            <a:r>
              <a:rPr lang="pt-BR" sz="2000" dirty="0">
                <a:solidFill>
                  <a:srgbClr val="00B0F0"/>
                </a:solidFill>
                <a:latin typeface="Arial" panose="020B0604020202020204" pitchFamily="34" charset="0"/>
                <a:cs typeface="Arial" panose="020B0604020202020204" pitchFamily="34" charset="0"/>
              </a:rPr>
              <a:t>de 17 de agosto de 2023 </a:t>
            </a:r>
            <a:r>
              <a:rPr lang="es-ES" sz="2000" dirty="0">
                <a:latin typeface="Arial" panose="020B0604020202020204" pitchFamily="34" charset="0"/>
                <a:cs typeface="Arial" panose="020B0604020202020204" pitchFamily="34" charset="0"/>
              </a:rPr>
              <a:t>por el que se establecen disposiciones de aplicación del Reglamento (UE) N.º 1308/2013 del Parlamento Europeo y del Consejo en lo que se refiere a las normas de comercialización de los huevos  </a:t>
            </a:r>
          </a:p>
          <a:p>
            <a:r>
              <a:rPr lang="es-ES" sz="2000" dirty="0">
                <a:solidFill>
                  <a:schemeClr val="accent6">
                    <a:lumMod val="75000"/>
                  </a:schemeClr>
                </a:solidFill>
                <a:latin typeface="Arial" panose="020B0604020202020204" pitchFamily="34" charset="0"/>
                <a:cs typeface="Arial" panose="020B0604020202020204" pitchFamily="34" charset="0"/>
              </a:rPr>
              <a:t>II. Huevos y derivados. Disposiciones estatales.</a:t>
            </a:r>
          </a:p>
          <a:p>
            <a:r>
              <a:rPr lang="es-ES" sz="2000" dirty="0">
                <a:solidFill>
                  <a:srgbClr val="00B0F0"/>
                </a:solidFill>
                <a:latin typeface="Arial" panose="020B0604020202020204" pitchFamily="34" charset="0"/>
                <a:cs typeface="Arial" panose="020B0604020202020204" pitchFamily="34" charset="0"/>
              </a:rPr>
              <a:t>0.- CAPÍTULO XIV (“Huevos y derivados”) DEL CÓDIGO ALIMENTARIO ESPAÑOL aprobado por DECRETO 2484/1967, de 21 de septiembre</a:t>
            </a:r>
            <a:r>
              <a:rPr lang="es-ES" sz="2000" dirty="0">
                <a:latin typeface="Arial" panose="020B0604020202020204" pitchFamily="34" charset="0"/>
                <a:cs typeface="Arial" panose="020B0604020202020204" pitchFamily="34" charset="0"/>
              </a:rPr>
              <a:t>. </a:t>
            </a:r>
          </a:p>
          <a:p>
            <a:r>
              <a:rPr lang="es-ES" sz="2000" dirty="0">
                <a:solidFill>
                  <a:srgbClr val="00B0F0"/>
                </a:solidFill>
                <a:latin typeface="Arial" panose="020B0604020202020204" pitchFamily="34" charset="0"/>
                <a:cs typeface="Arial" panose="020B0604020202020204" pitchFamily="34" charset="0"/>
              </a:rPr>
              <a:t>1.- REAL DECRETO 226/2008, de 15 de febrero,</a:t>
            </a:r>
            <a:r>
              <a:rPr lang="es-ES" sz="2000" dirty="0">
                <a:latin typeface="Arial" panose="020B0604020202020204" pitchFamily="34" charset="0"/>
                <a:cs typeface="Arial" panose="020B0604020202020204" pitchFamily="34" charset="0"/>
              </a:rPr>
              <a:t> </a:t>
            </a:r>
            <a:r>
              <a:rPr lang="es-ES" sz="2000" dirty="0">
                <a:solidFill>
                  <a:srgbClr val="00B0F0"/>
                </a:solidFill>
                <a:latin typeface="Arial" panose="020B0604020202020204" pitchFamily="34" charset="0"/>
                <a:cs typeface="Arial" panose="020B0604020202020204" pitchFamily="34" charset="0"/>
              </a:rPr>
              <a:t>por el que se regulan las condiciones de aplicación de la normativa comunitaria de comercialización de huevos</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868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66EEC68-A961-4F40-A9CB-74EA808B7CBA}"/>
              </a:ext>
            </a:extLst>
          </p:cNvPr>
          <p:cNvSpPr/>
          <p:nvPr/>
        </p:nvSpPr>
        <p:spPr>
          <a:xfrm>
            <a:off x="4653035" y="260331"/>
            <a:ext cx="3553217" cy="369332"/>
          </a:xfrm>
          <a:prstGeom prst="rect">
            <a:avLst/>
          </a:prstGeom>
        </p:spPr>
        <p:txBody>
          <a:bodyPr wrap="none">
            <a:spAutoFit/>
          </a:bodyPr>
          <a:lstStyle/>
          <a:p>
            <a:r>
              <a:rPr lang="es-ES" dirty="0">
                <a:solidFill>
                  <a:srgbClr val="00B0F0"/>
                </a:solidFill>
                <a:latin typeface="Arial" panose="020B0604020202020204" pitchFamily="34" charset="0"/>
                <a:cs typeface="Arial" panose="020B0604020202020204" pitchFamily="34" charset="0"/>
              </a:rPr>
              <a:t>REGLAMENTO (UE) 1308/2013 </a:t>
            </a:r>
            <a:endParaRPr lang="es-ES" dirty="0"/>
          </a:p>
        </p:txBody>
      </p:sp>
      <p:sp>
        <p:nvSpPr>
          <p:cNvPr id="3" name="Rectángulo 2">
            <a:extLst>
              <a:ext uri="{FF2B5EF4-FFF2-40B4-BE49-F238E27FC236}">
                <a16:creationId xmlns:a16="http://schemas.microsoft.com/office/drawing/2014/main" id="{F5B4C925-4EA7-4884-B102-70ABEA5F8DC4}"/>
              </a:ext>
            </a:extLst>
          </p:cNvPr>
          <p:cNvSpPr/>
          <p:nvPr/>
        </p:nvSpPr>
        <p:spPr>
          <a:xfrm>
            <a:off x="787602" y="629663"/>
            <a:ext cx="11284085" cy="6867393"/>
          </a:xfrm>
          <a:prstGeom prst="rect">
            <a:avLst/>
          </a:prstGeom>
        </p:spPr>
        <p:txBody>
          <a:bodyPr wrap="square">
            <a:spAutoFit/>
          </a:bodyPr>
          <a:lstStyle/>
          <a:p>
            <a:pPr>
              <a:spcBef>
                <a:spcPts val="300"/>
              </a:spcBef>
              <a:spcAft>
                <a:spcPts val="300"/>
              </a:spcAft>
            </a:pPr>
            <a:r>
              <a:rPr lang="es-ES" sz="2000" i="1" dirty="0">
                <a:solidFill>
                  <a:srgbClr val="000000"/>
                </a:solidFill>
                <a:latin typeface="Arial" panose="020B0604020202020204" pitchFamily="34" charset="0"/>
                <a:ea typeface="Calibri" panose="020F0502020204030204" pitchFamily="34" charset="0"/>
                <a:cs typeface="Arial" panose="020B0604020202020204" pitchFamily="34" charset="0"/>
              </a:rPr>
              <a:t>Artículo 1 </a:t>
            </a:r>
            <a:r>
              <a:rPr lang="es-ES" sz="2000" b="1" dirty="0">
                <a:solidFill>
                  <a:srgbClr val="000000"/>
                </a:solidFill>
                <a:latin typeface="Arial" panose="020B0604020202020204" pitchFamily="34" charset="0"/>
                <a:ea typeface="Calibri" panose="020F0502020204030204" pitchFamily="34" charset="0"/>
                <a:cs typeface="Arial" panose="020B0604020202020204" pitchFamily="34" charset="0"/>
              </a:rPr>
              <a:t>Ámbito de aplicación  </a:t>
            </a:r>
            <a:endParaRPr lang="es-ES" sz="2000"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1000"/>
              </a:spcBef>
              <a:spcAft>
                <a:spcPts val="1000"/>
              </a:spcAft>
              <a:buAutoNum type="arabicPeriod"/>
            </a:pPr>
            <a:r>
              <a:rPr lang="es-ES" sz="2000" dirty="0">
                <a:solidFill>
                  <a:srgbClr val="000000"/>
                </a:solidFill>
                <a:latin typeface="Arial" panose="020B0604020202020204" pitchFamily="34" charset="0"/>
                <a:ea typeface="Calibri" panose="020F0502020204030204" pitchFamily="34" charset="0"/>
                <a:cs typeface="Arial" panose="020B0604020202020204" pitchFamily="34" charset="0"/>
              </a:rPr>
              <a:t>El presente Reglamento establece la organización común de mercados de los productos agrarios, …</a:t>
            </a:r>
          </a:p>
          <a:p>
            <a:pPr marL="342900" indent="-342900">
              <a:spcBef>
                <a:spcPts val="1000"/>
              </a:spcBef>
              <a:spcAft>
                <a:spcPts val="1000"/>
              </a:spcAft>
              <a:buAutoNum type="arabicPeriod"/>
            </a:pPr>
            <a:r>
              <a:rPr lang="es-ES" sz="2000" dirty="0">
                <a:solidFill>
                  <a:srgbClr val="000000"/>
                </a:solidFill>
                <a:latin typeface="Arial" panose="020B0604020202020204" pitchFamily="34" charset="0"/>
                <a:ea typeface="Calibri" panose="020F0502020204030204" pitchFamily="34" charset="0"/>
                <a:cs typeface="Arial" panose="020B0604020202020204" pitchFamily="34" charset="0"/>
              </a:rPr>
              <a:t>. Los productos agrarios definidos en el apartado 1 se dividen en los sectores siguientes que se recogen en las partes respectivas del </a:t>
            </a:r>
            <a:r>
              <a:rPr lang="es-ES" sz="2000" b="1" dirty="0">
                <a:solidFill>
                  <a:srgbClr val="000000"/>
                </a:solidFill>
                <a:latin typeface="Arial" panose="020B0604020202020204" pitchFamily="34" charset="0"/>
                <a:ea typeface="Calibri" panose="020F0502020204030204" pitchFamily="34" charset="0"/>
                <a:cs typeface="Arial" panose="020B0604020202020204" pitchFamily="34" charset="0"/>
              </a:rPr>
              <a:t>anexo I</a:t>
            </a:r>
            <a:r>
              <a:rPr lang="es-ES" sz="2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sz="20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000" b="1" dirty="0">
                <a:solidFill>
                  <a:srgbClr val="000000"/>
                </a:solidFill>
                <a:latin typeface="Arial" panose="020B0604020202020204" pitchFamily="34" charset="0"/>
                <a:ea typeface="Calibri" panose="020F0502020204030204" pitchFamily="34" charset="0"/>
                <a:cs typeface="Arial" panose="020B0604020202020204" pitchFamily="34" charset="0"/>
              </a:rPr>
              <a:t>s) huevos (parte XIX);</a:t>
            </a:r>
          </a:p>
          <a:p>
            <a:r>
              <a:rPr lang="es-ES" sz="2000" i="1" dirty="0">
                <a:latin typeface="Arial" panose="020B0604020202020204" pitchFamily="34" charset="0"/>
                <a:cs typeface="Arial" panose="020B0604020202020204" pitchFamily="34" charset="0"/>
              </a:rPr>
              <a:t>Artículo 3 </a:t>
            </a:r>
            <a:r>
              <a:rPr lang="es-ES" sz="2000" b="1" dirty="0">
                <a:latin typeface="Arial" panose="020B0604020202020204" pitchFamily="34" charset="0"/>
                <a:cs typeface="Arial" panose="020B0604020202020204" pitchFamily="34" charset="0"/>
              </a:rPr>
              <a:t>Definiciones </a:t>
            </a:r>
            <a:endParaRPr lang="es-ES" sz="2000" dirty="0">
              <a:latin typeface="Arial" panose="020B0604020202020204" pitchFamily="34" charset="0"/>
              <a:cs typeface="Arial" panose="020B0604020202020204" pitchFamily="34" charset="0"/>
            </a:endParaRPr>
          </a:p>
          <a:p>
            <a:pPr marL="342900" indent="-342900">
              <a:buAutoNum type="arabicPeriod"/>
            </a:pPr>
            <a:r>
              <a:rPr lang="es-ES" sz="2000" dirty="0">
                <a:latin typeface="Arial" panose="020B0604020202020204" pitchFamily="34" charset="0"/>
                <a:cs typeface="Arial" panose="020B0604020202020204" pitchFamily="34" charset="0"/>
              </a:rPr>
              <a:t>A los efectos del presente Reglamento, serán de aplicación las </a:t>
            </a:r>
            <a:r>
              <a:rPr lang="es-ES" sz="2000" b="1" dirty="0">
                <a:latin typeface="Arial" panose="020B0604020202020204" pitchFamily="34" charset="0"/>
                <a:cs typeface="Arial" panose="020B0604020202020204" pitchFamily="34" charset="0"/>
              </a:rPr>
              <a:t>definiciones que se establecen en el anexo II</a:t>
            </a:r>
            <a:r>
              <a:rPr lang="es-ES" sz="2000" dirty="0">
                <a:latin typeface="Arial" panose="020B0604020202020204" pitchFamily="34" charset="0"/>
                <a:cs typeface="Arial" panose="020B0604020202020204" pitchFamily="34" charset="0"/>
              </a:rPr>
              <a:t> para determinados sectores.</a:t>
            </a:r>
          </a:p>
          <a:p>
            <a:r>
              <a:rPr lang="es-ES" sz="2000" i="1" dirty="0">
                <a:latin typeface="Arial" panose="020B0604020202020204" pitchFamily="34" charset="0"/>
                <a:cs typeface="Arial" panose="020B0604020202020204" pitchFamily="34" charset="0"/>
              </a:rPr>
              <a:t>Artículo 75 </a:t>
            </a:r>
            <a:r>
              <a:rPr lang="es-ES" sz="2000" b="1" dirty="0">
                <a:latin typeface="Arial" panose="020B0604020202020204" pitchFamily="34" charset="0"/>
                <a:cs typeface="Arial" panose="020B0604020202020204" pitchFamily="34" charset="0"/>
              </a:rPr>
              <a:t>Establecimiento y contenido </a:t>
            </a:r>
            <a:endParaRPr lang="es-ES" sz="2000" dirty="0">
              <a:latin typeface="Arial" panose="020B0604020202020204" pitchFamily="34" charset="0"/>
              <a:cs typeface="Arial" panose="020B0604020202020204" pitchFamily="34" charset="0"/>
            </a:endParaRPr>
          </a:p>
          <a:p>
            <a:pPr lvl="0"/>
            <a:r>
              <a:rPr lang="es-ES" sz="2000" dirty="0">
                <a:latin typeface="Arial" panose="020B0604020202020204" pitchFamily="34" charset="0"/>
                <a:cs typeface="Arial" panose="020B0604020202020204" pitchFamily="34" charset="0"/>
              </a:rPr>
              <a:t>Se podrán aplicar </a:t>
            </a:r>
            <a:r>
              <a:rPr lang="es-ES" sz="2000" b="1" dirty="0">
                <a:latin typeface="Arial" panose="020B0604020202020204" pitchFamily="34" charset="0"/>
                <a:cs typeface="Arial" panose="020B0604020202020204" pitchFamily="34" charset="0"/>
              </a:rPr>
              <a:t>normas de comercialización a uno o varios de los sectores </a:t>
            </a:r>
            <a:r>
              <a:rPr lang="es-ES" sz="2000" dirty="0">
                <a:latin typeface="Arial" panose="020B0604020202020204" pitchFamily="34" charset="0"/>
                <a:cs typeface="Arial" panose="020B0604020202020204" pitchFamily="34" charset="0"/>
              </a:rPr>
              <a:t>y productos siguientes:</a:t>
            </a:r>
          </a:p>
          <a:p>
            <a:r>
              <a:rPr lang="es-ES" sz="2000" b="1" dirty="0">
                <a:latin typeface="Arial" panose="020B0604020202020204" pitchFamily="34" charset="0"/>
                <a:cs typeface="Arial" panose="020B0604020202020204" pitchFamily="34" charset="0"/>
              </a:rPr>
              <a:t>f) huevos</a:t>
            </a:r>
            <a:r>
              <a:rPr lang="es-ES" sz="2000" dirty="0">
                <a:latin typeface="Arial" panose="020B0604020202020204" pitchFamily="34" charset="0"/>
                <a:cs typeface="Arial" panose="020B0604020202020204" pitchFamily="34" charset="0"/>
              </a:rPr>
              <a:t>;</a:t>
            </a:r>
          </a:p>
          <a:p>
            <a:r>
              <a:rPr lang="es-ES" sz="2000" i="1" dirty="0">
                <a:latin typeface="Arial" panose="020B0604020202020204" pitchFamily="34" charset="0"/>
                <a:cs typeface="Arial" panose="020B0604020202020204" pitchFamily="34" charset="0"/>
              </a:rPr>
              <a:t>Artículo 78 </a:t>
            </a:r>
            <a:r>
              <a:rPr lang="es-ES" sz="2000" b="1" dirty="0">
                <a:latin typeface="Arial" panose="020B0604020202020204" pitchFamily="34" charset="0"/>
                <a:cs typeface="Arial" panose="020B0604020202020204" pitchFamily="34" charset="0"/>
              </a:rPr>
              <a:t>Definiciones, designaciones y denominaciones de venta para determinados sectores y productos </a:t>
            </a: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1. </a:t>
            </a:r>
            <a:r>
              <a:rPr lang="es-ES" sz="2000" b="1" dirty="0">
                <a:latin typeface="Arial" panose="020B0604020202020204" pitchFamily="34" charset="0"/>
                <a:cs typeface="Arial" panose="020B0604020202020204" pitchFamily="34" charset="0"/>
              </a:rPr>
              <a:t>Además</a:t>
            </a:r>
            <a:r>
              <a:rPr lang="es-ES" sz="2000" dirty="0">
                <a:latin typeface="Arial" panose="020B0604020202020204" pitchFamily="34" charset="0"/>
                <a:cs typeface="Arial" panose="020B0604020202020204" pitchFamily="34" charset="0"/>
              </a:rPr>
              <a:t>, cuando proceda, </a:t>
            </a:r>
            <a:r>
              <a:rPr lang="es-ES" sz="2000" b="1" dirty="0">
                <a:latin typeface="Arial" panose="020B0604020202020204" pitchFamily="34" charset="0"/>
                <a:cs typeface="Arial" panose="020B0604020202020204" pitchFamily="34" charset="0"/>
              </a:rPr>
              <a:t>de las normas aplicables de comercialización, las definiciones, designaciones y denominaciones de venta previstas en el anexo VII se aplicarán a los sectores o productos siguientes:</a:t>
            </a:r>
          </a:p>
          <a:p>
            <a:r>
              <a:rPr lang="es-ES" sz="2000" b="1" dirty="0">
                <a:latin typeface="Arial" panose="020B0604020202020204" pitchFamily="34" charset="0"/>
                <a:cs typeface="Arial" panose="020B0604020202020204" pitchFamily="34" charset="0"/>
              </a:rPr>
              <a:t>e) huevos;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368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28A8C79-7662-49FD-9BAF-C8039F539AE9}"/>
              </a:ext>
            </a:extLst>
          </p:cNvPr>
          <p:cNvSpPr/>
          <p:nvPr/>
        </p:nvSpPr>
        <p:spPr>
          <a:xfrm>
            <a:off x="1760706" y="1012358"/>
            <a:ext cx="10107039" cy="907941"/>
          </a:xfrm>
          <a:prstGeom prst="rect">
            <a:avLst/>
          </a:prstGeom>
        </p:spPr>
        <p:txBody>
          <a:bodyPr wrap="square">
            <a:spAutoFit/>
          </a:bodyPr>
          <a:lstStyle/>
          <a:p>
            <a:pPr>
              <a:spcBef>
                <a:spcPts val="300"/>
              </a:spcBef>
              <a:spcAft>
                <a:spcPts val="300"/>
              </a:spcAft>
            </a:pPr>
            <a:r>
              <a:rPr lang="es-ES" sz="2400" i="1" dirty="0">
                <a:solidFill>
                  <a:srgbClr val="000000"/>
                </a:solidFill>
                <a:latin typeface="Arial" panose="020B0604020202020204" pitchFamily="34" charset="0"/>
                <a:ea typeface="Calibri" panose="020F0502020204030204" pitchFamily="34" charset="0"/>
              </a:rPr>
              <a:t>ANEXO I - </a:t>
            </a:r>
            <a:r>
              <a:rPr lang="es-ES"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LISTA DE LOS PRODUCTOS A </a:t>
            </a:r>
          </a:p>
          <a:p>
            <a:pPr>
              <a:spcBef>
                <a:spcPts val="300"/>
              </a:spcBef>
              <a:spcAft>
                <a:spcPts val="300"/>
              </a:spcAft>
            </a:pPr>
            <a:r>
              <a:rPr lang="es-ES" sz="24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QUE SE REFIERE EL ARTÍCULO 1, APARTADO 2</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56BAFB19-554F-497C-999D-8C5EB3BFC36B}"/>
              </a:ext>
            </a:extLst>
          </p:cNvPr>
          <p:cNvPicPr/>
          <p:nvPr/>
        </p:nvPicPr>
        <p:blipFill>
          <a:blip r:embed="rId2"/>
          <a:stretch>
            <a:fillRect/>
          </a:stretch>
        </p:blipFill>
        <p:spPr>
          <a:xfrm>
            <a:off x="2227636" y="1964988"/>
            <a:ext cx="7957224" cy="5165386"/>
          </a:xfrm>
          <a:prstGeom prst="rect">
            <a:avLst/>
          </a:prstGeom>
        </p:spPr>
      </p:pic>
    </p:spTree>
    <p:extLst>
      <p:ext uri="{BB962C8B-B14F-4D97-AF65-F5344CB8AC3E}">
        <p14:creationId xmlns:p14="http://schemas.microsoft.com/office/powerpoint/2010/main" val="7078422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A224717-55BA-4219-ABE9-8C253398BC51}"/>
              </a:ext>
            </a:extLst>
          </p:cNvPr>
          <p:cNvSpPr/>
          <p:nvPr/>
        </p:nvSpPr>
        <p:spPr>
          <a:xfrm>
            <a:off x="1352145" y="1157854"/>
            <a:ext cx="10787973" cy="5047407"/>
          </a:xfrm>
          <a:prstGeom prst="rect">
            <a:avLst/>
          </a:prstGeom>
        </p:spPr>
        <p:txBody>
          <a:bodyPr wrap="square">
            <a:spAutoFit/>
          </a:bodyPr>
          <a:lstStyle/>
          <a:p>
            <a:pPr>
              <a:spcBef>
                <a:spcPts val="300"/>
              </a:spcBef>
              <a:spcAft>
                <a:spcPts val="300"/>
              </a:spcAft>
            </a:pPr>
            <a:r>
              <a:rPr lang="es-ES" sz="2400" i="1" dirty="0">
                <a:solidFill>
                  <a:srgbClr val="000000"/>
                </a:solidFill>
                <a:latin typeface="Arial" panose="020B0604020202020204" pitchFamily="34" charset="0"/>
                <a:ea typeface="Calibri" panose="020F0502020204030204" pitchFamily="34" charset="0"/>
                <a:cs typeface="Arial" panose="020B0604020202020204" pitchFamily="34" charset="0"/>
              </a:rPr>
              <a:t>ANEXO II   </a:t>
            </a:r>
          </a:p>
          <a:p>
            <a:pPr>
              <a:spcBef>
                <a:spcPts val="300"/>
              </a:spcBef>
              <a:spcAft>
                <a:spcPts val="300"/>
              </a:spcAft>
            </a:pP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DEFINICIONES CONTEMPLADAS EN EL ARTÍCULO 3, APARTADO 1</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PARTE VII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Definiciones aplicables en el sector de los huevos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Huevos con cáscara</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huevos con cáscara de aves de corral, frescos, conservados o cocidos, salvo los huevos para incubar indicados en el punto 2.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Huevos para incubar</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huevos de aves de corral para incubar.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Productos enteros</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huevos de ave sin cáscara, incluso azucarados o edulcorados de otro modo, para el consumo humano. </a:t>
            </a:r>
            <a:endParaRPr lang="es-ES"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4.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Productos separados</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yemas de huevos de ave, incluso azucaradas o edulcoradas de otro modo, para el consumo humano.</a:t>
            </a:r>
            <a:endParaRPr lang="es-E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14449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1F4CD64-3599-459D-9C26-C020EEFB5C6C}"/>
              </a:ext>
            </a:extLst>
          </p:cNvPr>
          <p:cNvSpPr/>
          <p:nvPr/>
        </p:nvSpPr>
        <p:spPr>
          <a:xfrm>
            <a:off x="1400782" y="648644"/>
            <a:ext cx="10476689" cy="6197146"/>
          </a:xfrm>
          <a:prstGeom prst="rect">
            <a:avLst/>
          </a:prstGeom>
        </p:spPr>
        <p:txBody>
          <a:bodyPr wrap="square">
            <a:spAutoFit/>
          </a:bodyPr>
          <a:lstStyle/>
          <a:p>
            <a:pPr>
              <a:spcBef>
                <a:spcPts val="300"/>
              </a:spcBef>
              <a:spcAft>
                <a:spcPts val="300"/>
              </a:spcAft>
            </a:pPr>
            <a:r>
              <a:rPr lang="es-ES" sz="2400" i="1" dirty="0">
                <a:solidFill>
                  <a:srgbClr val="000000"/>
                </a:solidFill>
                <a:latin typeface="Arial" panose="020B0604020202020204" pitchFamily="34" charset="0"/>
                <a:ea typeface="Calibri" panose="020F0502020204030204" pitchFamily="34" charset="0"/>
                <a:cs typeface="Arial" panose="020B0604020202020204" pitchFamily="34" charset="0"/>
              </a:rPr>
              <a:t>ANEXO VII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DEFINICIONES, DESIGNACIONES Y DENOMINACIONES DE VENTA DE LOS PRODUCTOS A QUE SE REFIERE EL ARTÍCULO 78 </a:t>
            </a:r>
            <a:endParaRPr lang="es-ES"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A los efectos del presente anexo, se entenderá por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denominación de venta</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el nombre con el que se vende un producto alimenticio, en el sentido del artículo 17del Reglamento (UE) N.º 1169/2011.</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PARTE VI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Huevos de gallina de la especie </a:t>
            </a:r>
            <a:r>
              <a:rPr lang="es-E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Gallus</a:t>
            </a:r>
            <a:r>
              <a:rPr lang="es-E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s-ES" sz="2400" b="1" i="1" dirty="0" err="1">
                <a:solidFill>
                  <a:srgbClr val="000000"/>
                </a:solidFill>
                <a:latin typeface="Arial" panose="020B0604020202020204" pitchFamily="34" charset="0"/>
                <a:ea typeface="Calibri" panose="020F0502020204030204" pitchFamily="34" charset="0"/>
                <a:cs typeface="Arial" panose="020B0604020202020204" pitchFamily="34" charset="0"/>
              </a:rPr>
              <a:t>gallus</a:t>
            </a:r>
            <a:r>
              <a:rPr lang="es-ES" sz="2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I. Ámbito de aplicación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1. Sin perjuicio de lo dispuesto en el artículo 75 por lo que respecta a las normas de comercialización de huevos para incubar y pollitos de aves de corral, lo dispuesto en la presente parte será de aplicación a la comercialización en el interior de la Unión de los huevos producidos en ella, importados de terceros países o destinados a la exportación fuera de la Unión. </a:t>
            </a:r>
            <a:endParaRPr lang="es-E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2244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1281F36-59A4-4CBE-8ABF-E25021262C87}"/>
              </a:ext>
            </a:extLst>
          </p:cNvPr>
          <p:cNvSpPr/>
          <p:nvPr/>
        </p:nvSpPr>
        <p:spPr>
          <a:xfrm>
            <a:off x="836578" y="226605"/>
            <a:ext cx="11498094" cy="7109639"/>
          </a:xfrm>
          <a:prstGeom prst="rect">
            <a:avLst/>
          </a:prstGeom>
        </p:spPr>
        <p:txBody>
          <a:bodyPr wrap="square">
            <a:spAutoFit/>
          </a:bodyPr>
          <a:lstStyle/>
          <a:p>
            <a:r>
              <a:rPr lang="es-ES" sz="2400" b="1" dirty="0">
                <a:solidFill>
                  <a:srgbClr val="0070C0"/>
                </a:solidFill>
                <a:latin typeface="Arial" panose="020B0604020202020204" pitchFamily="34" charset="0"/>
                <a:cs typeface="Arial" panose="020B0604020202020204" pitchFamily="34" charset="0"/>
              </a:rPr>
              <a:t>3.23.25. </a:t>
            </a:r>
            <a:r>
              <a:rPr lang="es-ES" sz="2400" i="1" dirty="0">
                <a:solidFill>
                  <a:srgbClr val="0070C0"/>
                </a:solidFill>
                <a:latin typeface="Arial" panose="020B0604020202020204" pitchFamily="34" charset="0"/>
                <a:cs typeface="Arial" panose="020B0604020202020204" pitchFamily="34" charset="0"/>
              </a:rPr>
              <a:t>Denominaciones.</a:t>
            </a:r>
            <a:endParaRPr lang="es-ES" sz="2400" dirty="0">
              <a:solidFill>
                <a:srgbClr val="0070C0"/>
              </a:solidFill>
              <a:latin typeface="Arial" panose="020B0604020202020204" pitchFamily="34" charset="0"/>
              <a:cs typeface="Arial" panose="020B0604020202020204" pitchFamily="34" charset="0"/>
            </a:endParaRPr>
          </a:p>
          <a:p>
            <a:r>
              <a:rPr lang="es-ES" sz="2400" dirty="0">
                <a:solidFill>
                  <a:srgbClr val="0070C0"/>
                </a:solidFill>
                <a:latin typeface="Arial" panose="020B0604020202020204" pitchFamily="34" charset="0"/>
                <a:cs typeface="Arial" panose="020B0604020202020204" pitchFamily="34" charset="0"/>
              </a:rPr>
              <a:t>Las mieles responderán, por su obtención y características, a las siguientes denominaciones:</a:t>
            </a:r>
          </a:p>
          <a:p>
            <a:r>
              <a:rPr lang="es-ES" sz="2400" dirty="0">
                <a:solidFill>
                  <a:srgbClr val="0070C0"/>
                </a:solidFill>
                <a:latin typeface="Arial" panose="020B0604020202020204" pitchFamily="34" charset="0"/>
                <a:cs typeface="Arial" panose="020B0604020202020204" pitchFamily="34" charset="0"/>
              </a:rPr>
              <a:t>a) </a:t>
            </a:r>
            <a:r>
              <a:rPr lang="es-ES" sz="2400" b="1" dirty="0">
                <a:solidFill>
                  <a:srgbClr val="0070C0"/>
                </a:solidFill>
                <a:latin typeface="Arial" panose="020B0604020202020204" pitchFamily="34" charset="0"/>
                <a:cs typeface="Arial" panose="020B0604020202020204" pitchFamily="34" charset="0"/>
              </a:rPr>
              <a:t>Miel en panal o en secciones</a:t>
            </a:r>
            <a:r>
              <a:rPr lang="es-ES" sz="2400" dirty="0">
                <a:solidFill>
                  <a:srgbClr val="0070C0"/>
                </a:solidFill>
                <a:latin typeface="Arial" panose="020B0604020202020204" pitchFamily="34" charset="0"/>
                <a:cs typeface="Arial" panose="020B0604020202020204" pitchFamily="34" charset="0"/>
              </a:rPr>
              <a:t>: Cuando se presenta en los panales naturales no </a:t>
            </a:r>
            <a:r>
              <a:rPr lang="es-ES" sz="2400" dirty="0" err="1">
                <a:solidFill>
                  <a:srgbClr val="0070C0"/>
                </a:solidFill>
                <a:latin typeface="Arial" panose="020B0604020202020204" pitchFamily="34" charset="0"/>
                <a:cs typeface="Arial" panose="020B0604020202020204" pitchFamily="34" charset="0"/>
              </a:rPr>
              <a:t>desoperculados</a:t>
            </a:r>
            <a:r>
              <a:rPr lang="es-ES" sz="2400" dirty="0">
                <a:solidFill>
                  <a:srgbClr val="0070C0"/>
                </a:solidFill>
                <a:latin typeface="Arial" panose="020B0604020202020204" pitchFamily="34" charset="0"/>
                <a:cs typeface="Arial" panose="020B0604020202020204" pitchFamily="34" charset="0"/>
              </a:rPr>
              <a:t>, y envueltos cada uno en hojas de papel o plástico transparentes.</a:t>
            </a:r>
          </a:p>
          <a:p>
            <a:r>
              <a:rPr lang="es-ES" sz="2400" dirty="0">
                <a:solidFill>
                  <a:srgbClr val="0070C0"/>
                </a:solidFill>
                <a:latin typeface="Arial" panose="020B0604020202020204" pitchFamily="34" charset="0"/>
                <a:cs typeface="Arial" panose="020B0604020202020204" pitchFamily="34" charset="0"/>
              </a:rPr>
              <a:t>b) </a:t>
            </a:r>
            <a:r>
              <a:rPr lang="es-ES" sz="2400" b="1" dirty="0">
                <a:solidFill>
                  <a:srgbClr val="0070C0"/>
                </a:solidFill>
                <a:latin typeface="Arial" panose="020B0604020202020204" pitchFamily="34" charset="0"/>
                <a:cs typeface="Arial" panose="020B0604020202020204" pitchFamily="34" charset="0"/>
              </a:rPr>
              <a:t>Miel virgen o miel de gota</a:t>
            </a:r>
            <a:r>
              <a:rPr lang="es-ES" sz="2400" dirty="0">
                <a:solidFill>
                  <a:srgbClr val="0070C0"/>
                </a:solidFill>
                <a:latin typeface="Arial" panose="020B0604020202020204" pitchFamily="34" charset="0"/>
                <a:cs typeface="Arial" panose="020B0604020202020204" pitchFamily="34" charset="0"/>
              </a:rPr>
              <a:t>: El producto que fluye espontáneamente de los panales al romperlos.</a:t>
            </a:r>
          </a:p>
          <a:p>
            <a:r>
              <a:rPr lang="es-ES" sz="2400" dirty="0">
                <a:solidFill>
                  <a:srgbClr val="0070C0"/>
                </a:solidFill>
                <a:latin typeface="Arial" panose="020B0604020202020204" pitchFamily="34" charset="0"/>
                <a:cs typeface="Arial" panose="020B0604020202020204" pitchFamily="34" charset="0"/>
              </a:rPr>
              <a:t>c) </a:t>
            </a:r>
            <a:r>
              <a:rPr lang="es-ES" sz="2400" b="1" dirty="0">
                <a:solidFill>
                  <a:srgbClr val="0070C0"/>
                </a:solidFill>
                <a:latin typeface="Arial" panose="020B0604020202020204" pitchFamily="34" charset="0"/>
                <a:cs typeface="Arial" panose="020B0604020202020204" pitchFamily="34" charset="0"/>
              </a:rPr>
              <a:t>Miel cruda</a:t>
            </a:r>
            <a:r>
              <a:rPr lang="es-ES" sz="2400" dirty="0">
                <a:solidFill>
                  <a:srgbClr val="0070C0"/>
                </a:solidFill>
                <a:latin typeface="Arial" panose="020B0604020202020204" pitchFamily="34" charset="0"/>
                <a:cs typeface="Arial" panose="020B0604020202020204" pitchFamily="34" charset="0"/>
              </a:rPr>
              <a:t>: El producto extraído del panal por medios mecánicos.</a:t>
            </a:r>
          </a:p>
          <a:p>
            <a:r>
              <a:rPr lang="es-ES" sz="2400" dirty="0">
                <a:solidFill>
                  <a:srgbClr val="0070C0"/>
                </a:solidFill>
                <a:latin typeface="Arial" panose="020B0604020202020204" pitchFamily="34" charset="0"/>
                <a:cs typeface="Arial" panose="020B0604020202020204" pitchFamily="34" charset="0"/>
              </a:rPr>
              <a:t>d) </a:t>
            </a:r>
            <a:r>
              <a:rPr lang="es-ES" sz="2400" b="1" dirty="0">
                <a:solidFill>
                  <a:srgbClr val="0070C0"/>
                </a:solidFill>
                <a:latin typeface="Arial" panose="020B0604020202020204" pitchFamily="34" charset="0"/>
                <a:cs typeface="Arial" panose="020B0604020202020204" pitchFamily="34" charset="0"/>
              </a:rPr>
              <a:t>Miel cruda centrifugada</a:t>
            </a:r>
            <a:r>
              <a:rPr lang="es-ES" sz="2400" dirty="0">
                <a:solidFill>
                  <a:srgbClr val="0070C0"/>
                </a:solidFill>
                <a:latin typeface="Arial" panose="020B0604020202020204" pitchFamily="34" charset="0"/>
                <a:cs typeface="Arial" panose="020B0604020202020204" pitchFamily="34" charset="0"/>
              </a:rPr>
              <a:t>: El producto obtenido exclusivamente por centrifugación.</a:t>
            </a:r>
          </a:p>
          <a:p>
            <a:r>
              <a:rPr lang="es-ES" sz="2400" dirty="0">
                <a:solidFill>
                  <a:srgbClr val="0070C0"/>
                </a:solidFill>
                <a:latin typeface="Arial" panose="020B0604020202020204" pitchFamily="34" charset="0"/>
                <a:cs typeface="Arial" panose="020B0604020202020204" pitchFamily="34" charset="0"/>
              </a:rPr>
              <a:t>e) </a:t>
            </a:r>
            <a:r>
              <a:rPr lang="es-ES" sz="2400" b="1" dirty="0">
                <a:solidFill>
                  <a:srgbClr val="0070C0"/>
                </a:solidFill>
                <a:latin typeface="Arial" panose="020B0604020202020204" pitchFamily="34" charset="0"/>
                <a:cs typeface="Arial" panose="020B0604020202020204" pitchFamily="34" charset="0"/>
              </a:rPr>
              <a:t>Miel cruda prensada</a:t>
            </a:r>
            <a:r>
              <a:rPr lang="es-ES" sz="2400" dirty="0">
                <a:solidFill>
                  <a:srgbClr val="0070C0"/>
                </a:solidFill>
                <a:latin typeface="Arial" panose="020B0604020202020204" pitchFamily="34" charset="0"/>
                <a:cs typeface="Arial" panose="020B0604020202020204" pitchFamily="34" charset="0"/>
              </a:rPr>
              <a:t>: El producto obtenido exclusivamente por presión en frío.</a:t>
            </a:r>
          </a:p>
          <a:p>
            <a:r>
              <a:rPr lang="es-ES" sz="2400" dirty="0">
                <a:solidFill>
                  <a:srgbClr val="0070C0"/>
                </a:solidFill>
                <a:latin typeface="Arial" panose="020B0604020202020204" pitchFamily="34" charset="0"/>
                <a:cs typeface="Arial" panose="020B0604020202020204" pitchFamily="34" charset="0"/>
              </a:rPr>
              <a:t>f) </a:t>
            </a:r>
            <a:r>
              <a:rPr lang="es-ES" sz="2400" b="1" dirty="0">
                <a:solidFill>
                  <a:srgbClr val="0070C0"/>
                </a:solidFill>
                <a:latin typeface="Arial" panose="020B0604020202020204" pitchFamily="34" charset="0"/>
                <a:cs typeface="Arial" panose="020B0604020202020204" pitchFamily="34" charset="0"/>
              </a:rPr>
              <a:t>Miel gomosa</a:t>
            </a:r>
            <a:r>
              <a:rPr lang="es-ES" sz="2400" dirty="0">
                <a:solidFill>
                  <a:srgbClr val="0070C0"/>
                </a:solidFill>
                <a:latin typeface="Arial" panose="020B0604020202020204" pitchFamily="34" charset="0"/>
                <a:cs typeface="Arial" panose="020B0604020202020204" pitchFamily="34" charset="0"/>
              </a:rPr>
              <a:t>: El producto obtenido por presión en caliente.</a:t>
            </a:r>
          </a:p>
          <a:p>
            <a:r>
              <a:rPr lang="es-ES" sz="2400" dirty="0">
                <a:solidFill>
                  <a:srgbClr val="0070C0"/>
                </a:solidFill>
                <a:latin typeface="Arial" panose="020B0604020202020204" pitchFamily="34" charset="0"/>
                <a:cs typeface="Arial" panose="020B0604020202020204" pitchFamily="34" charset="0"/>
              </a:rPr>
              <a:t>g) </a:t>
            </a:r>
            <a:r>
              <a:rPr lang="es-ES" sz="2400" b="1" dirty="0">
                <a:solidFill>
                  <a:srgbClr val="0070C0"/>
                </a:solidFill>
                <a:latin typeface="Arial" panose="020B0604020202020204" pitchFamily="34" charset="0"/>
                <a:cs typeface="Arial" panose="020B0604020202020204" pitchFamily="34" charset="0"/>
              </a:rPr>
              <a:t>Miel sobrecalentada o </a:t>
            </a:r>
            <a:r>
              <a:rPr lang="es-ES" sz="2400" b="1" dirty="0" err="1">
                <a:solidFill>
                  <a:srgbClr val="0070C0"/>
                </a:solidFill>
                <a:latin typeface="Arial" panose="020B0604020202020204" pitchFamily="34" charset="0"/>
                <a:cs typeface="Arial" panose="020B0604020202020204" pitchFamily="34" charset="0"/>
              </a:rPr>
              <a:t>desenzimada</a:t>
            </a:r>
            <a:r>
              <a:rPr lang="es-ES" sz="2400" dirty="0">
                <a:solidFill>
                  <a:srgbClr val="0070C0"/>
                </a:solidFill>
                <a:latin typeface="Arial" panose="020B0604020202020204" pitchFamily="34" charset="0"/>
                <a:cs typeface="Arial" panose="020B0604020202020204" pitchFamily="34" charset="0"/>
              </a:rPr>
              <a:t>: La que se ha sometido a la acción de temperaturas superiores a 70 grados centígrados.</a:t>
            </a:r>
          </a:p>
          <a:p>
            <a:r>
              <a:rPr lang="es-ES" sz="2400" dirty="0">
                <a:solidFill>
                  <a:srgbClr val="0070C0"/>
                </a:solidFill>
                <a:latin typeface="Arial" panose="020B0604020202020204" pitchFamily="34" charset="0"/>
                <a:cs typeface="Arial" panose="020B0604020202020204" pitchFamily="34" charset="0"/>
              </a:rPr>
              <a:t>h) </a:t>
            </a:r>
            <a:r>
              <a:rPr lang="es-ES" sz="2400" b="1" dirty="0">
                <a:solidFill>
                  <a:srgbClr val="0070C0"/>
                </a:solidFill>
                <a:latin typeface="Arial" panose="020B0604020202020204" pitchFamily="34" charset="0"/>
                <a:cs typeface="Arial" panose="020B0604020202020204" pitchFamily="34" charset="0"/>
              </a:rPr>
              <a:t>Miel batida</a:t>
            </a:r>
            <a:r>
              <a:rPr lang="es-ES" sz="2400" dirty="0">
                <a:solidFill>
                  <a:srgbClr val="0070C0"/>
                </a:solidFill>
                <a:latin typeface="Arial" panose="020B0604020202020204" pitchFamily="34" charset="0"/>
                <a:cs typeface="Arial" panose="020B0604020202020204" pitchFamily="34" charset="0"/>
              </a:rPr>
              <a:t>: La obtenida por golpeo de los panales.</a:t>
            </a:r>
          </a:p>
          <a:p>
            <a:r>
              <a:rPr lang="es-ES" sz="2400" dirty="0">
                <a:solidFill>
                  <a:srgbClr val="0070C0"/>
                </a:solidFill>
                <a:latin typeface="Arial" panose="020B0604020202020204" pitchFamily="34" charset="0"/>
                <a:cs typeface="Arial" panose="020B0604020202020204" pitchFamily="34" charset="0"/>
              </a:rPr>
              <a:t>i) </a:t>
            </a:r>
            <a:r>
              <a:rPr lang="es-ES" sz="2400" b="1" dirty="0">
                <a:solidFill>
                  <a:srgbClr val="0070C0"/>
                </a:solidFill>
                <a:latin typeface="Arial" panose="020B0604020202020204" pitchFamily="34" charset="0"/>
                <a:cs typeface="Arial" panose="020B0604020202020204" pitchFamily="34" charset="0"/>
              </a:rPr>
              <a:t>Meloja</a:t>
            </a:r>
            <a:r>
              <a:rPr lang="es-ES" sz="2400" dirty="0">
                <a:solidFill>
                  <a:srgbClr val="0070C0"/>
                </a:solidFill>
                <a:latin typeface="Arial" panose="020B0604020202020204" pitchFamily="34" charset="0"/>
                <a:cs typeface="Arial" panose="020B0604020202020204" pitchFamily="34" charset="0"/>
              </a:rPr>
              <a:t>: El producto </a:t>
            </a:r>
            <a:r>
              <a:rPr lang="es-ES" sz="2400" dirty="0" err="1">
                <a:solidFill>
                  <a:srgbClr val="0070C0"/>
                </a:solidFill>
                <a:latin typeface="Arial" panose="020B0604020202020204" pitchFamily="34" charset="0"/>
                <a:cs typeface="Arial" panose="020B0604020202020204" pitchFamily="34" charset="0"/>
              </a:rPr>
              <a:t>siruposo</a:t>
            </a:r>
            <a:r>
              <a:rPr lang="es-ES" sz="2400" dirty="0">
                <a:solidFill>
                  <a:srgbClr val="0070C0"/>
                </a:solidFill>
                <a:latin typeface="Arial" panose="020B0604020202020204" pitchFamily="34" charset="0"/>
                <a:cs typeface="Arial" panose="020B0604020202020204" pitchFamily="34" charset="0"/>
              </a:rPr>
              <a:t> obtenido por concentración de los líquidos acuosos procedentes del lavado de los panales.</a:t>
            </a:r>
          </a:p>
          <a:p>
            <a:r>
              <a:rPr lang="es-ES" sz="2400" dirty="0">
                <a:solidFill>
                  <a:srgbClr val="0070C0"/>
                </a:solidFill>
                <a:latin typeface="Arial" panose="020B0604020202020204" pitchFamily="34" charset="0"/>
                <a:cs typeface="Arial" panose="020B0604020202020204" pitchFamily="34" charset="0"/>
              </a:rPr>
              <a:t>j) </a:t>
            </a:r>
            <a:r>
              <a:rPr lang="es-ES" sz="2400" b="1" dirty="0">
                <a:solidFill>
                  <a:srgbClr val="0070C0"/>
                </a:solidFill>
                <a:latin typeface="Arial" panose="020B0604020202020204" pitchFamily="34" charset="0"/>
                <a:cs typeface="Arial" panose="020B0604020202020204" pitchFamily="34" charset="0"/>
              </a:rPr>
              <a:t>Mieles aromáticas</a:t>
            </a:r>
            <a:r>
              <a:rPr lang="es-ES" sz="2400" dirty="0">
                <a:solidFill>
                  <a:srgbClr val="0070C0"/>
                </a:solidFill>
                <a:latin typeface="Arial" panose="020B0604020202020204" pitchFamily="34" charset="0"/>
                <a:cs typeface="Arial" panose="020B0604020202020204" pitchFamily="34" charset="0"/>
              </a:rPr>
              <a:t>: Con las denominaciones que responderán al aroma natural que posean.</a:t>
            </a:r>
          </a:p>
        </p:txBody>
      </p:sp>
    </p:spTree>
    <p:extLst>
      <p:ext uri="{BB962C8B-B14F-4D97-AF65-F5344CB8AC3E}">
        <p14:creationId xmlns:p14="http://schemas.microsoft.com/office/powerpoint/2010/main" val="1718279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8FEDE43-7655-4CA5-85D9-76DD4D7269DC}"/>
              </a:ext>
            </a:extLst>
          </p:cNvPr>
          <p:cNvSpPr/>
          <p:nvPr/>
        </p:nvSpPr>
        <p:spPr>
          <a:xfrm>
            <a:off x="1614792" y="1642378"/>
            <a:ext cx="10447506" cy="4832092"/>
          </a:xfrm>
          <a:prstGeom prst="rect">
            <a:avLst/>
          </a:prstGeom>
        </p:spPr>
        <p:txBody>
          <a:bodyPr wrap="square">
            <a:spAutoFit/>
          </a:bodyPr>
          <a:lstStyle/>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2. Los Estados miembros podrán eximir del cumplimiento de las normas previstas en la presente parte, a excepción del punto III.3, los huevos vendidos directamente al consumidor final por el productor: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a) en la explotación;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b) en un mercado público local o por venta a domicilio en la región de producción del Estado miembro de que se trate.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Cuando se conceda una excepción de este tipo, cada productor podrá elegir si aplica o no dicha excepción. Cuando se aplique dicha excepción, no podrá utilizarse una clasificación por calidad y peso.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El Estado miembro de que se trate podrá determinar, conforme a su legislación nacional, la definición de los términos "mercado público local", "venta a domicilio" y "región de producción". </a:t>
            </a:r>
            <a:endParaRPr lang="es-E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1187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EF6D85E-35ED-4B64-A877-3CFD8D778529}"/>
              </a:ext>
            </a:extLst>
          </p:cNvPr>
          <p:cNvSpPr/>
          <p:nvPr/>
        </p:nvSpPr>
        <p:spPr>
          <a:xfrm>
            <a:off x="1371601" y="593276"/>
            <a:ext cx="10418322" cy="6376297"/>
          </a:xfrm>
          <a:prstGeom prst="rect">
            <a:avLst/>
          </a:prstGeom>
        </p:spPr>
        <p:txBody>
          <a:bodyPr wrap="square">
            <a:spAutoFit/>
          </a:bodyPr>
          <a:lstStyle/>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II. Clasificación por calidad y peso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Los huevos se clasificarán según su calidad </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de la manera siguiente: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Clase A o "frescos", </a:t>
            </a:r>
            <a:endParaRPr lang="es-ES" sz="24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Clase B</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Los huevos de clase A se clasificarán también por peso</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Esta clasificación por peso, no obstante, no será necesaria para los huevos suministrados a la industria alimentaria y no alimentaria.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Los huevos de clase B solo se suministrarán a la industria alimentaria y no alimentaria</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III.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Marcado de los huevos </a:t>
            </a:r>
            <a:endParaRPr lang="es-ES" sz="2400" b="1"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Los huevos de clase A irán marcados con el código del productor</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Los huevos de clase B irán marcados con el código del productor o con otra indicación. </a:t>
            </a:r>
            <a:endParaRPr lang="es-ES" sz="2400" dirty="0">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Los Estados miembros podrán eximir de este requisito los huevos de clase B que se comercialicen exclusivamente en su territorio. </a:t>
            </a:r>
            <a:endParaRPr lang="es-ES" sz="2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5933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F3F3F9-A2BF-4E3F-9D59-40EDE0626BE5}"/>
              </a:ext>
            </a:extLst>
          </p:cNvPr>
          <p:cNvSpPr/>
          <p:nvPr/>
        </p:nvSpPr>
        <p:spPr>
          <a:xfrm>
            <a:off x="1221277" y="777703"/>
            <a:ext cx="10695105" cy="5606920"/>
          </a:xfrm>
          <a:prstGeom prst="rect">
            <a:avLst/>
          </a:prstGeom>
        </p:spPr>
        <p:txBody>
          <a:bodyPr wrap="square">
            <a:spAutoFit/>
          </a:bodyPr>
          <a:lstStyle/>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El marcado de los huevos </a:t>
            </a: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conforme al apartado 1 </a:t>
            </a:r>
            <a:r>
              <a:rPr lang="es-ES" sz="2400" b="1" dirty="0">
                <a:solidFill>
                  <a:srgbClr val="000000"/>
                </a:solidFill>
                <a:latin typeface="Arial" panose="020B0604020202020204" pitchFamily="34" charset="0"/>
                <a:ea typeface="Calibri" panose="020F0502020204030204" pitchFamily="34" charset="0"/>
                <a:cs typeface="Arial" panose="020B0604020202020204" pitchFamily="34" charset="0"/>
              </a:rPr>
              <a:t>se realizará en la explotación </a:t>
            </a:r>
            <a:r>
              <a:rPr lang="es-ES" sz="24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o en el primer centro de embalaje al que lleguen los huevos</a:t>
            </a:r>
            <a:r>
              <a:rPr lang="es-ES" sz="2400"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.(Se eliminara cuando se aplique el R UE 2023/2465)</a:t>
            </a:r>
          </a:p>
          <a:p>
            <a:pPr>
              <a:spcBef>
                <a:spcPts val="300"/>
              </a:spcBef>
              <a:spcAft>
                <a:spcPts val="300"/>
              </a:spcAft>
            </a:pPr>
            <a:r>
              <a:rPr lang="es-ES" sz="2400" dirty="0">
                <a:solidFill>
                  <a:srgbClr val="00B0F0"/>
                </a:solidFill>
                <a:latin typeface="Arial" panose="020B0604020202020204" pitchFamily="34" charset="0"/>
                <a:cs typeface="Arial" panose="020B0604020202020204" pitchFamily="34" charset="0"/>
              </a:rPr>
              <a:t>«2 bis. Los Estados miembros podrán, basándose en criterios objetivos, eximir los huevos del requisito establecido en el punto 2 cuando el marcado se realice en el primer centro de embalaje al que lleguen los huevos.»</a:t>
            </a:r>
            <a:r>
              <a:rPr lang="es-ES" sz="2400" dirty="0">
                <a:solidFill>
                  <a:srgbClr val="00B0F0"/>
                </a:solidFill>
                <a:latin typeface="Arial" panose="020B0604020202020204" pitchFamily="34" charset="0"/>
                <a:ea typeface="Calibri" panose="020F0502020204030204" pitchFamily="34" charset="0"/>
                <a:cs typeface="Arial" panose="020B0604020202020204" pitchFamily="34" charset="0"/>
              </a:rPr>
              <a:t> </a:t>
            </a:r>
          </a:p>
          <a:p>
            <a:pPr>
              <a:spcBef>
                <a:spcPts val="300"/>
              </a:spcBef>
              <a:spcAft>
                <a:spcPts val="300"/>
              </a:spcAft>
            </a:pPr>
            <a:r>
              <a:rPr lang="es-ES" sz="2000" dirty="0">
                <a:solidFill>
                  <a:srgbClr val="00B0F0"/>
                </a:solidFill>
                <a:latin typeface="Arial" panose="020B0604020202020204" pitchFamily="34" charset="0"/>
                <a:ea typeface="Calibri" panose="020F0502020204030204" pitchFamily="34" charset="0"/>
                <a:cs typeface="Arial" panose="020B0604020202020204" pitchFamily="34" charset="0"/>
              </a:rPr>
              <a:t>(Aplicable a partir de 8/11/2024)</a:t>
            </a:r>
          </a:p>
          <a:p>
            <a:pPr>
              <a:spcBef>
                <a:spcPts val="300"/>
              </a:spcBef>
              <a:spcAft>
                <a:spcPts val="3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3. Los huevos vendidos por el productor al consumidor final en un mercado público local de la región de producción del Estado miembro irán marcados de conformidad con el apartado 1. </a:t>
            </a:r>
            <a:endParaRPr lang="es-ES" sz="2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s-ES" sz="2400" dirty="0">
                <a:solidFill>
                  <a:srgbClr val="000000"/>
                </a:solidFill>
                <a:latin typeface="Arial" panose="020B0604020202020204" pitchFamily="34" charset="0"/>
                <a:ea typeface="Calibri" panose="020F0502020204030204" pitchFamily="34" charset="0"/>
                <a:cs typeface="Arial" panose="020B0604020202020204" pitchFamily="34" charset="0"/>
              </a:rPr>
              <a:t>No obstante, los Estados miembros podrán eximir de este requisito a los productores que tengan un máximo de 50 gallinas ponedoras, siempre y cuando en el punto de venta estén indicados el nombre y dirección del productor.</a:t>
            </a:r>
            <a:endParaRPr lang="es-E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6253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6E78BD-247D-45CF-A1E2-11F00BD5FEE7}"/>
              </a:ext>
            </a:extLst>
          </p:cNvPr>
          <p:cNvPicPr/>
          <p:nvPr/>
        </p:nvPicPr>
        <p:blipFill>
          <a:blip r:embed="rId2"/>
          <a:stretch>
            <a:fillRect/>
          </a:stretch>
        </p:blipFill>
        <p:spPr>
          <a:xfrm>
            <a:off x="2859931" y="321013"/>
            <a:ext cx="7217924" cy="3822972"/>
          </a:xfrm>
          <a:prstGeom prst="rect">
            <a:avLst/>
          </a:prstGeom>
        </p:spPr>
      </p:pic>
      <p:pic>
        <p:nvPicPr>
          <p:cNvPr id="3" name="Imagen 2">
            <a:extLst>
              <a:ext uri="{FF2B5EF4-FFF2-40B4-BE49-F238E27FC236}">
                <a16:creationId xmlns:a16="http://schemas.microsoft.com/office/drawing/2014/main" id="{366B26C2-172D-4708-B0DE-713CDA20DE74}"/>
              </a:ext>
            </a:extLst>
          </p:cNvPr>
          <p:cNvPicPr/>
          <p:nvPr/>
        </p:nvPicPr>
        <p:blipFill>
          <a:blip r:embed="rId3"/>
          <a:stretch>
            <a:fillRect/>
          </a:stretch>
        </p:blipFill>
        <p:spPr>
          <a:xfrm>
            <a:off x="2966936" y="3959159"/>
            <a:ext cx="7003914" cy="2587556"/>
          </a:xfrm>
          <a:prstGeom prst="rect">
            <a:avLst/>
          </a:prstGeom>
        </p:spPr>
      </p:pic>
    </p:spTree>
    <p:extLst>
      <p:ext uri="{BB962C8B-B14F-4D97-AF65-F5344CB8AC3E}">
        <p14:creationId xmlns:p14="http://schemas.microsoft.com/office/powerpoint/2010/main" val="1688717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BBD4690-4663-4E85-8188-3E84482339B2}"/>
              </a:ext>
            </a:extLst>
          </p:cNvPr>
          <p:cNvSpPr/>
          <p:nvPr/>
        </p:nvSpPr>
        <p:spPr>
          <a:xfrm>
            <a:off x="1707036" y="753971"/>
            <a:ext cx="9849424" cy="6494085"/>
          </a:xfrm>
          <a:prstGeom prst="rect">
            <a:avLst/>
          </a:prstGeom>
        </p:spPr>
        <p:txBody>
          <a:bodyPr wrap="square">
            <a:spAutoFit/>
          </a:bodyPr>
          <a:lstStyle/>
          <a:p>
            <a:r>
              <a:rPr lang="es-ES" u="sng" dirty="0">
                <a:latin typeface="Arial" panose="020B0604020202020204" pitchFamily="34" charset="0"/>
                <a:cs typeface="Arial" panose="020B0604020202020204" pitchFamily="34" charset="0"/>
              </a:rPr>
              <a:t>REGLAMENTO DE EJECUCIÓN (UE) 2023/2466 de la </a:t>
            </a:r>
            <a:r>
              <a:rPr lang="es-ES" u="sng" dirty="0" err="1">
                <a:latin typeface="Arial" panose="020B0604020202020204" pitchFamily="34" charset="0"/>
                <a:cs typeface="Arial" panose="020B0604020202020204" pitchFamily="34" charset="0"/>
              </a:rPr>
              <a:t>Comision</a:t>
            </a:r>
            <a:r>
              <a:rPr lang="es-ES" u="sng" dirty="0">
                <a:latin typeface="Arial" panose="020B0604020202020204" pitchFamily="34" charset="0"/>
                <a:cs typeface="Arial" panose="020B0604020202020204" pitchFamily="34" charset="0"/>
              </a:rPr>
              <a:t> </a:t>
            </a:r>
            <a:r>
              <a:rPr lang="pt-BR" u="sng" dirty="0">
                <a:latin typeface="Arial" panose="020B0604020202020204" pitchFamily="34" charset="0"/>
                <a:cs typeface="Arial" panose="020B0604020202020204" pitchFamily="34" charset="0"/>
              </a:rPr>
              <a:t>de 17 de agosto de 2023</a:t>
            </a:r>
          </a:p>
          <a:p>
            <a:endParaRPr lang="es-ES"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Objeto</a:t>
            </a: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Establecer las normas de aplicación de las normas de comercialización de los huevos de gallinas de la especie </a:t>
            </a:r>
            <a:r>
              <a:rPr lang="es-ES" sz="2000" i="1" dirty="0" err="1">
                <a:latin typeface="Arial" panose="020B0604020202020204" pitchFamily="34" charset="0"/>
                <a:cs typeface="Arial" panose="020B0604020202020204" pitchFamily="34" charset="0"/>
              </a:rPr>
              <a:t>Gallus</a:t>
            </a:r>
            <a:r>
              <a:rPr lang="es-ES" sz="2000" i="1" dirty="0">
                <a:latin typeface="Arial" panose="020B0604020202020204" pitchFamily="34" charset="0"/>
                <a:cs typeface="Arial" panose="020B0604020202020204" pitchFamily="34" charset="0"/>
              </a:rPr>
              <a:t> </a:t>
            </a:r>
            <a:r>
              <a:rPr lang="es-ES" sz="2000" i="1" dirty="0" err="1">
                <a:latin typeface="Arial" panose="020B0604020202020204" pitchFamily="34" charset="0"/>
                <a:cs typeface="Arial" panose="020B0604020202020204" pitchFamily="34" charset="0"/>
              </a:rPr>
              <a:t>gallus</a:t>
            </a:r>
            <a:r>
              <a:rPr lang="es-ES" sz="2000" dirty="0">
                <a:latin typeface="Arial" panose="020B0604020202020204" pitchFamily="34" charset="0"/>
                <a:cs typeface="Arial" panose="020B0604020202020204" pitchFamily="34" charset="0"/>
              </a:rPr>
              <a:t>, excepto los huevos para incubar, en particular en lo que se refiere a:</a:t>
            </a:r>
          </a:p>
          <a:p>
            <a:r>
              <a:rPr lang="es-ES" sz="2000" dirty="0">
                <a:latin typeface="Arial" panose="020B0604020202020204" pitchFamily="34" charset="0"/>
                <a:cs typeface="Arial" panose="020B0604020202020204" pitchFamily="34" charset="0"/>
              </a:rPr>
              <a:t>a) la identificación de los productores y centros de embalaje;</a:t>
            </a:r>
          </a:p>
          <a:p>
            <a:r>
              <a:rPr lang="es-ES" sz="2000" dirty="0">
                <a:latin typeface="Arial" panose="020B0604020202020204" pitchFamily="34" charset="0"/>
                <a:cs typeface="Arial" panose="020B0604020202020204" pitchFamily="34" charset="0"/>
              </a:rPr>
              <a:t>b) los registros que deben llevar los productores, los recolectores y los centros de embalaje;</a:t>
            </a:r>
          </a:p>
          <a:p>
            <a:r>
              <a:rPr lang="es-ES" sz="2000" dirty="0">
                <a:latin typeface="Arial" panose="020B0604020202020204" pitchFamily="34" charset="0"/>
                <a:cs typeface="Arial" panose="020B0604020202020204" pitchFamily="34" charset="0"/>
              </a:rPr>
              <a:t>c) los controles de conformidad;</a:t>
            </a:r>
          </a:p>
          <a:p>
            <a:r>
              <a:rPr lang="es-ES" sz="2000" dirty="0">
                <a:latin typeface="Arial" panose="020B0604020202020204" pitchFamily="34" charset="0"/>
                <a:cs typeface="Arial" panose="020B0604020202020204" pitchFamily="34" charset="0"/>
              </a:rPr>
              <a:t>d) las notificaciones.</a:t>
            </a:r>
          </a:p>
          <a:p>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Centros de embalaje</a:t>
            </a: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-Únicamente los centros de embalaje clasificarán, embalarán y </a:t>
            </a:r>
            <a:r>
              <a:rPr lang="es-ES" sz="2000" dirty="0" err="1">
                <a:latin typeface="Arial" panose="020B0604020202020204" pitchFamily="34" charset="0"/>
                <a:cs typeface="Arial" panose="020B0604020202020204" pitchFamily="34" charset="0"/>
              </a:rPr>
              <a:t>reembalarán</a:t>
            </a:r>
            <a:r>
              <a:rPr lang="es-ES" sz="2000" dirty="0">
                <a:latin typeface="Arial" panose="020B0604020202020204" pitchFamily="34" charset="0"/>
                <a:cs typeface="Arial" panose="020B0604020202020204" pitchFamily="34" charset="0"/>
              </a:rPr>
              <a:t> los huevos y etiquetarán sus estuches.</a:t>
            </a:r>
          </a:p>
          <a:p>
            <a:r>
              <a:rPr lang="es-ES" sz="2000" dirty="0">
                <a:latin typeface="Arial" panose="020B0604020202020204" pitchFamily="34" charset="0"/>
                <a:cs typeface="Arial" panose="020B0604020202020204" pitchFamily="34" charset="0"/>
              </a:rPr>
              <a:t>-La autoridad competente autorizará los centros de embalaje para clasificar los huevos y asignará un </a:t>
            </a:r>
            <a:r>
              <a:rPr lang="es-ES" sz="2000" b="1" dirty="0">
                <a:latin typeface="Arial" panose="020B0604020202020204" pitchFamily="34" charset="0"/>
                <a:cs typeface="Arial" panose="020B0604020202020204" pitchFamily="34" charset="0"/>
              </a:rPr>
              <a:t>código de centro de embalaje </a:t>
            </a:r>
            <a:r>
              <a:rPr lang="es-ES" sz="2000" dirty="0">
                <a:latin typeface="Arial" panose="020B0604020202020204" pitchFamily="34" charset="0"/>
                <a:cs typeface="Arial" panose="020B0604020202020204" pitchFamily="34" charset="0"/>
              </a:rPr>
              <a:t>a cualquier operador que disponga de locales y equipo técnico adecuados que permitan la clasificación de los huevos en función de su calidad y peso. </a:t>
            </a:r>
          </a:p>
          <a:p>
            <a:r>
              <a:rPr lang="es-ES" sz="2000" dirty="0">
                <a:latin typeface="Arial" panose="020B0604020202020204" pitchFamily="34" charset="0"/>
                <a:cs typeface="Arial" panose="020B0604020202020204" pitchFamily="34" charset="0"/>
              </a:rPr>
              <a:t>-Los centros de embalaje deberán disponer del equipo técnico necesario para garantizar la correcta manipulación de los huevos</a:t>
            </a:r>
            <a:r>
              <a:rPr lang="es-E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67047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B0D5D5D-FC18-4A4B-A4BD-8383805AA3FA}"/>
              </a:ext>
            </a:extLst>
          </p:cNvPr>
          <p:cNvSpPr/>
          <p:nvPr/>
        </p:nvSpPr>
        <p:spPr>
          <a:xfrm>
            <a:off x="1332689" y="1199371"/>
            <a:ext cx="10622603" cy="5170646"/>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Marcado de los huevos con código del productor</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-El código del productor se compondrá del número distintivo indicado en el punto 2 del anexo de la Directiva 2002/4/CE. Deberá ser fácilmente visible y claramente legible y tener una altura mínima de 2 milímetros.</a:t>
            </a:r>
          </a:p>
          <a:p>
            <a:r>
              <a:rPr lang="es-ES" sz="2400" dirty="0">
                <a:solidFill>
                  <a:srgbClr val="000000"/>
                </a:solidFill>
                <a:latin typeface="Arial" panose="020B0604020202020204" pitchFamily="34" charset="0"/>
                <a:cs typeface="Arial" panose="020B0604020202020204" pitchFamily="34" charset="0"/>
              </a:rPr>
              <a:t>-Sin perjuicio de lo dispuesto en el anexo VII, parte VI, punto III, apartado 1, del Reglamento (UE) N.º  1308/2013, cuando por motivos técnicos resulte imposible marcar los huevos resquebrajados o sucios, el marcado con el código del productor no será obligatorio.</a:t>
            </a:r>
          </a:p>
          <a:p>
            <a:endParaRPr lang="es-ES" sz="2400" dirty="0">
              <a:solidFill>
                <a:srgbClr val="000000"/>
              </a:solidFill>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Registros que deben mantener </a:t>
            </a: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-los productores</a:t>
            </a:r>
          </a:p>
          <a:p>
            <a:r>
              <a:rPr lang="es-ES" sz="2400" dirty="0">
                <a:latin typeface="Arial" panose="020B0604020202020204" pitchFamily="34" charset="0"/>
                <a:cs typeface="Arial" panose="020B0604020202020204" pitchFamily="34" charset="0"/>
              </a:rPr>
              <a:t>-los recolectores</a:t>
            </a:r>
          </a:p>
          <a:p>
            <a:r>
              <a:rPr lang="es-ES" sz="2400" dirty="0">
                <a:latin typeface="Arial" panose="020B0604020202020204" pitchFamily="34" charset="0"/>
                <a:cs typeface="Arial" panose="020B0604020202020204" pitchFamily="34" charset="0"/>
              </a:rPr>
              <a:t>-los centros de embalaje</a:t>
            </a:r>
          </a:p>
          <a:p>
            <a:endParaRPr lang="es-ES" dirty="0"/>
          </a:p>
        </p:txBody>
      </p:sp>
    </p:spTree>
    <p:extLst>
      <p:ext uri="{BB962C8B-B14F-4D97-AF65-F5344CB8AC3E}">
        <p14:creationId xmlns:p14="http://schemas.microsoft.com/office/powerpoint/2010/main" val="610195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avellom\Downloads\_blog_media_k2_items_cache_ee842e3019fee30e4ca87cc93974d54b_XL.jpg">
            <a:hlinkClick r:id="rId2" action="ppaction://hlinkfile"/>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4193" y="763890"/>
            <a:ext cx="8099700" cy="6193888"/>
          </a:xfrm>
          <a:prstGeom prst="rect">
            <a:avLst/>
          </a:prstGeom>
          <a:noFill/>
          <a:ln>
            <a:noFill/>
          </a:ln>
        </p:spPr>
      </p:pic>
      <p:sp>
        <p:nvSpPr>
          <p:cNvPr id="3" name="CuadroTexto 2">
            <a:extLst>
              <a:ext uri="{FF2B5EF4-FFF2-40B4-BE49-F238E27FC236}">
                <a16:creationId xmlns:a16="http://schemas.microsoft.com/office/drawing/2014/main" id="{06B350F0-37D8-48D0-99C2-8BDFB4D38E0F}"/>
              </a:ext>
            </a:extLst>
          </p:cNvPr>
          <p:cNvSpPr txBox="1"/>
          <p:nvPr/>
        </p:nvSpPr>
        <p:spPr>
          <a:xfrm>
            <a:off x="9025125" y="2590293"/>
            <a:ext cx="2541082" cy="703269"/>
          </a:xfrm>
          <a:prstGeom prst="rect">
            <a:avLst/>
          </a:prstGeom>
          <a:noFill/>
        </p:spPr>
        <p:txBody>
          <a:bodyPr wrap="square" rtlCol="0">
            <a:spAutoFit/>
          </a:bodyPr>
          <a:lstStyle/>
          <a:p>
            <a:r>
              <a:rPr lang="es-ES" sz="1985" dirty="0">
                <a:solidFill>
                  <a:schemeClr val="accent6">
                    <a:lumMod val="75000"/>
                  </a:schemeClr>
                </a:solidFill>
              </a:rPr>
              <a:t>“Huevos de gallinas sueltas en el gallinero”</a:t>
            </a:r>
          </a:p>
        </p:txBody>
      </p:sp>
      <p:sp>
        <p:nvSpPr>
          <p:cNvPr id="4" name="CuadroTexto 3">
            <a:extLst>
              <a:ext uri="{FF2B5EF4-FFF2-40B4-BE49-F238E27FC236}">
                <a16:creationId xmlns:a16="http://schemas.microsoft.com/office/drawing/2014/main" id="{5A4E5459-2E45-4B42-8642-FAD50BD74CE1}"/>
              </a:ext>
            </a:extLst>
          </p:cNvPr>
          <p:cNvSpPr txBox="1"/>
          <p:nvPr/>
        </p:nvSpPr>
        <p:spPr>
          <a:xfrm>
            <a:off x="8786898" y="3225564"/>
            <a:ext cx="2652842" cy="397801"/>
          </a:xfrm>
          <a:prstGeom prst="rect">
            <a:avLst/>
          </a:prstGeom>
          <a:noFill/>
        </p:spPr>
        <p:txBody>
          <a:bodyPr wrap="none" rtlCol="0">
            <a:spAutoFit/>
          </a:bodyPr>
          <a:lstStyle/>
          <a:p>
            <a:r>
              <a:rPr lang="es-ES" sz="1985" dirty="0">
                <a:solidFill>
                  <a:schemeClr val="accent6">
                    <a:lumMod val="75000"/>
                  </a:schemeClr>
                </a:solidFill>
              </a:rPr>
              <a:t>“Jaulas acondicionadas”</a:t>
            </a:r>
          </a:p>
        </p:txBody>
      </p:sp>
      <p:sp>
        <p:nvSpPr>
          <p:cNvPr id="5" name="CuadroTexto 4">
            <a:extLst>
              <a:ext uri="{FF2B5EF4-FFF2-40B4-BE49-F238E27FC236}">
                <a16:creationId xmlns:a16="http://schemas.microsoft.com/office/drawing/2014/main" id="{DD9DEB5A-66D9-4853-8A4B-10CFC7625631}"/>
              </a:ext>
            </a:extLst>
          </p:cNvPr>
          <p:cNvSpPr txBox="1"/>
          <p:nvPr/>
        </p:nvSpPr>
        <p:spPr>
          <a:xfrm>
            <a:off x="7147860" y="2814488"/>
            <a:ext cx="579005" cy="397801"/>
          </a:xfrm>
          <a:prstGeom prst="rect">
            <a:avLst/>
          </a:prstGeom>
          <a:noFill/>
        </p:spPr>
        <p:txBody>
          <a:bodyPr wrap="square" rtlCol="0">
            <a:spAutoFit/>
          </a:bodyPr>
          <a:lstStyle/>
          <a:p>
            <a:r>
              <a:rPr lang="es-ES" sz="1985" dirty="0"/>
              <a:t>XXX</a:t>
            </a:r>
          </a:p>
        </p:txBody>
      </p:sp>
      <p:sp>
        <p:nvSpPr>
          <p:cNvPr id="6" name="CuadroTexto 5">
            <a:extLst>
              <a:ext uri="{FF2B5EF4-FFF2-40B4-BE49-F238E27FC236}">
                <a16:creationId xmlns:a16="http://schemas.microsoft.com/office/drawing/2014/main" id="{8893B403-F2E7-40FF-85A3-BAC9E3D4022E}"/>
              </a:ext>
            </a:extLst>
          </p:cNvPr>
          <p:cNvSpPr txBox="1"/>
          <p:nvPr/>
        </p:nvSpPr>
        <p:spPr>
          <a:xfrm>
            <a:off x="7147860" y="3185854"/>
            <a:ext cx="579005" cy="397801"/>
          </a:xfrm>
          <a:prstGeom prst="rect">
            <a:avLst/>
          </a:prstGeom>
          <a:noFill/>
        </p:spPr>
        <p:txBody>
          <a:bodyPr wrap="none" rtlCol="0">
            <a:spAutoFit/>
          </a:bodyPr>
          <a:lstStyle/>
          <a:p>
            <a:r>
              <a:rPr lang="es-ES" sz="1985" dirty="0"/>
              <a:t>XXX</a:t>
            </a:r>
          </a:p>
        </p:txBody>
      </p:sp>
      <p:cxnSp>
        <p:nvCxnSpPr>
          <p:cNvPr id="8" name="Conector recto 7">
            <a:extLst>
              <a:ext uri="{FF2B5EF4-FFF2-40B4-BE49-F238E27FC236}">
                <a16:creationId xmlns:a16="http://schemas.microsoft.com/office/drawing/2014/main" id="{756573B0-3342-43D4-9EFF-88186AD19E12}"/>
              </a:ext>
            </a:extLst>
          </p:cNvPr>
          <p:cNvCxnSpPr/>
          <p:nvPr/>
        </p:nvCxnSpPr>
        <p:spPr>
          <a:xfrm>
            <a:off x="6643991" y="3013388"/>
            <a:ext cx="2256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a:extLst>
              <a:ext uri="{FF2B5EF4-FFF2-40B4-BE49-F238E27FC236}">
                <a16:creationId xmlns:a16="http://schemas.microsoft.com/office/drawing/2014/main" id="{2C12D2D8-CB96-464B-809A-0E2505C89045}"/>
              </a:ext>
            </a:extLst>
          </p:cNvPr>
          <p:cNvCxnSpPr/>
          <p:nvPr/>
        </p:nvCxnSpPr>
        <p:spPr>
          <a:xfrm>
            <a:off x="6722269" y="3424464"/>
            <a:ext cx="196453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23511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9B2FE2-2B6A-47F7-AD23-ECBF3B7C5739}"/>
              </a:ext>
            </a:extLst>
          </p:cNvPr>
          <p:cNvSpPr/>
          <p:nvPr/>
        </p:nvSpPr>
        <p:spPr>
          <a:xfrm>
            <a:off x="1498060" y="719527"/>
            <a:ext cx="10671242" cy="5416868"/>
          </a:xfrm>
          <a:prstGeom prst="rect">
            <a:avLst/>
          </a:prstGeom>
        </p:spPr>
        <p:txBody>
          <a:bodyPr wrap="square">
            <a:spAutoFit/>
          </a:bodyPr>
          <a:lstStyle/>
          <a:p>
            <a:r>
              <a:rPr lang="es-ES" sz="3200" u="sng" dirty="0"/>
              <a:t>R Delegado UE 2023/2465,completa el R UE 1308/2013 en lo que se refiere a la comercialización de los huevos</a:t>
            </a:r>
          </a:p>
          <a:p>
            <a:endParaRPr lang="es-ES" i="1" dirty="0">
              <a:solidFill>
                <a:srgbClr val="000000"/>
              </a:solidFill>
              <a:latin typeface="EUAlbertina"/>
            </a:endParaRPr>
          </a:p>
          <a:p>
            <a:r>
              <a:rPr lang="es-ES" sz="2400" b="1" dirty="0">
                <a:solidFill>
                  <a:srgbClr val="000000"/>
                </a:solidFill>
                <a:latin typeface="Arial" panose="020B0604020202020204" pitchFamily="34" charset="0"/>
                <a:cs typeface="Arial" panose="020B0604020202020204" pitchFamily="34" charset="0"/>
              </a:rPr>
              <a:t>Objeto</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El presente Reglamento completa el Reglamento (UE) N.º 1308/2013 con disposiciones sobre las normas de comercialización de los huevos de gallinas de la especie </a:t>
            </a:r>
            <a:r>
              <a:rPr lang="es-ES" sz="2400" i="1" dirty="0" err="1">
                <a:solidFill>
                  <a:srgbClr val="000000"/>
                </a:solidFill>
                <a:latin typeface="Arial" panose="020B0604020202020204" pitchFamily="34" charset="0"/>
                <a:cs typeface="Arial" panose="020B0604020202020204" pitchFamily="34" charset="0"/>
              </a:rPr>
              <a:t>Gallus</a:t>
            </a:r>
            <a:r>
              <a:rPr lang="es-ES" sz="2400" i="1" dirty="0">
                <a:solidFill>
                  <a:srgbClr val="000000"/>
                </a:solidFill>
                <a:latin typeface="Arial" panose="020B0604020202020204" pitchFamily="34" charset="0"/>
                <a:cs typeface="Arial" panose="020B0604020202020204" pitchFamily="34" charset="0"/>
              </a:rPr>
              <a:t> </a:t>
            </a:r>
            <a:r>
              <a:rPr lang="es-ES" sz="2400" i="1" dirty="0" err="1">
                <a:solidFill>
                  <a:srgbClr val="000000"/>
                </a:solidFill>
                <a:latin typeface="Arial" panose="020B0604020202020204" pitchFamily="34" charset="0"/>
                <a:cs typeface="Arial" panose="020B0604020202020204" pitchFamily="34" charset="0"/>
              </a:rPr>
              <a:t>gallus</a:t>
            </a:r>
            <a:r>
              <a:rPr lang="es-ES" sz="2400" dirty="0">
                <a:solidFill>
                  <a:srgbClr val="000000"/>
                </a:solidFill>
                <a:latin typeface="Arial" panose="020B0604020202020204" pitchFamily="34" charset="0"/>
                <a:cs typeface="Arial" panose="020B0604020202020204" pitchFamily="34" charset="0"/>
              </a:rPr>
              <a:t>, excepto los huevos para incubar, en particular en lo que se refiere a:</a:t>
            </a:r>
          </a:p>
          <a:p>
            <a:r>
              <a:rPr lang="es-ES" sz="2400" dirty="0">
                <a:solidFill>
                  <a:srgbClr val="000000"/>
                </a:solidFill>
                <a:latin typeface="Arial" panose="020B0604020202020204" pitchFamily="34" charset="0"/>
                <a:cs typeface="Arial" panose="020B0604020202020204" pitchFamily="34" charset="0"/>
              </a:rPr>
              <a:t>a) los criterios de clasificación;</a:t>
            </a:r>
          </a:p>
          <a:p>
            <a:r>
              <a:rPr lang="es-ES" sz="2400" dirty="0">
                <a:solidFill>
                  <a:srgbClr val="000000"/>
                </a:solidFill>
                <a:latin typeface="Arial" panose="020B0604020202020204" pitchFamily="34" charset="0"/>
                <a:cs typeface="Arial" panose="020B0604020202020204" pitchFamily="34" charset="0"/>
              </a:rPr>
              <a:t>b) la conservación y manipulación;</a:t>
            </a:r>
          </a:p>
          <a:p>
            <a:r>
              <a:rPr lang="es-ES" sz="2400" dirty="0">
                <a:solidFill>
                  <a:srgbClr val="000000"/>
                </a:solidFill>
                <a:latin typeface="Arial" panose="020B0604020202020204" pitchFamily="34" charset="0"/>
                <a:cs typeface="Arial" panose="020B0604020202020204" pitchFamily="34" charset="0"/>
              </a:rPr>
              <a:t>c) los requisitos de marcado y embalaje;</a:t>
            </a:r>
          </a:p>
          <a:p>
            <a:r>
              <a:rPr lang="es-ES" sz="2400" dirty="0">
                <a:solidFill>
                  <a:srgbClr val="000000"/>
                </a:solidFill>
                <a:latin typeface="Arial" panose="020B0604020202020204" pitchFamily="34" charset="0"/>
                <a:cs typeface="Arial" panose="020B0604020202020204" pitchFamily="34" charset="0"/>
              </a:rPr>
              <a:t>d) el uso de menciones reservadas facultativas;</a:t>
            </a:r>
          </a:p>
          <a:p>
            <a:r>
              <a:rPr lang="es-ES" sz="2400" dirty="0">
                <a:solidFill>
                  <a:srgbClr val="000000"/>
                </a:solidFill>
                <a:latin typeface="Arial" panose="020B0604020202020204" pitchFamily="34" charset="0"/>
                <a:cs typeface="Arial" panose="020B0604020202020204" pitchFamily="34" charset="0"/>
              </a:rPr>
              <a:t>e) los niveles de tolerancia;</a:t>
            </a:r>
          </a:p>
          <a:p>
            <a:r>
              <a:rPr lang="es-ES" sz="2400" dirty="0">
                <a:solidFill>
                  <a:srgbClr val="000000"/>
                </a:solidFill>
                <a:latin typeface="Arial" panose="020B0604020202020204" pitchFamily="34" charset="0"/>
                <a:cs typeface="Arial" panose="020B0604020202020204" pitchFamily="34" charset="0"/>
              </a:rPr>
              <a:t>f) las condiciones de importación y exportación.</a:t>
            </a:r>
          </a:p>
        </p:txBody>
      </p:sp>
    </p:spTree>
    <p:extLst>
      <p:ext uri="{BB962C8B-B14F-4D97-AF65-F5344CB8AC3E}">
        <p14:creationId xmlns:p14="http://schemas.microsoft.com/office/powerpoint/2010/main" val="2472127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3F88D11-D4EF-401F-8409-C6AADFE16FB8}"/>
              </a:ext>
            </a:extLst>
          </p:cNvPr>
          <p:cNvSpPr/>
          <p:nvPr/>
        </p:nvSpPr>
        <p:spPr>
          <a:xfrm>
            <a:off x="1133729" y="331775"/>
            <a:ext cx="11177080" cy="7109639"/>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Características cualitativas de los huevos</a:t>
            </a:r>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1.Los huevos de la </a:t>
            </a:r>
            <a:r>
              <a:rPr lang="es-ES" sz="2400" b="1" dirty="0">
                <a:solidFill>
                  <a:srgbClr val="000000"/>
                </a:solidFill>
                <a:latin typeface="Arial" panose="020B0604020202020204" pitchFamily="34" charset="0"/>
                <a:cs typeface="Arial" panose="020B0604020202020204" pitchFamily="34" charset="0"/>
              </a:rPr>
              <a:t>categoría A</a:t>
            </a:r>
            <a:r>
              <a:rPr lang="es-ES" sz="2400" dirty="0">
                <a:solidFill>
                  <a:srgbClr val="000000"/>
                </a:solidFill>
                <a:latin typeface="Arial" panose="020B0604020202020204" pitchFamily="34" charset="0"/>
                <a:cs typeface="Arial" panose="020B0604020202020204" pitchFamily="34" charset="0"/>
              </a:rPr>
              <a:t> deberán presentar las siguientes características cualitativas:</a:t>
            </a:r>
          </a:p>
          <a:p>
            <a:r>
              <a:rPr lang="es-ES" sz="2400" dirty="0">
                <a:solidFill>
                  <a:srgbClr val="000000"/>
                </a:solidFill>
                <a:latin typeface="Arial" panose="020B0604020202020204" pitchFamily="34" charset="0"/>
                <a:cs typeface="Arial" panose="020B0604020202020204" pitchFamily="34" charset="0"/>
              </a:rPr>
              <a:t>a) </a:t>
            </a:r>
            <a:r>
              <a:rPr lang="es-ES" sz="2400" b="1" dirty="0">
                <a:solidFill>
                  <a:srgbClr val="000000"/>
                </a:solidFill>
                <a:latin typeface="Arial" panose="020B0604020202020204" pitchFamily="34" charset="0"/>
                <a:cs typeface="Arial" panose="020B0604020202020204" pitchFamily="34" charset="0"/>
              </a:rPr>
              <a:t>cáscara y cutícula</a:t>
            </a:r>
            <a:r>
              <a:rPr lang="es-ES" sz="2400" dirty="0">
                <a:solidFill>
                  <a:srgbClr val="000000"/>
                </a:solidFill>
                <a:latin typeface="Arial" panose="020B0604020202020204" pitchFamily="34" charset="0"/>
                <a:cs typeface="Arial" panose="020B0604020202020204" pitchFamily="34" charset="0"/>
              </a:rPr>
              <a:t>: de forma normal, limpias e intactas;</a:t>
            </a:r>
          </a:p>
          <a:p>
            <a:r>
              <a:rPr lang="es-ES" sz="2400" dirty="0">
                <a:solidFill>
                  <a:srgbClr val="000000"/>
                </a:solidFill>
                <a:latin typeface="Arial" panose="020B0604020202020204" pitchFamily="34" charset="0"/>
                <a:cs typeface="Arial" panose="020B0604020202020204" pitchFamily="34" charset="0"/>
              </a:rPr>
              <a:t>b) </a:t>
            </a:r>
            <a:r>
              <a:rPr lang="es-ES" sz="2400" b="1" dirty="0">
                <a:solidFill>
                  <a:srgbClr val="000000"/>
                </a:solidFill>
                <a:latin typeface="Arial" panose="020B0604020202020204" pitchFamily="34" charset="0"/>
                <a:cs typeface="Arial" panose="020B0604020202020204" pitchFamily="34" charset="0"/>
              </a:rPr>
              <a:t>cámara de aire</a:t>
            </a:r>
            <a:r>
              <a:rPr lang="es-ES" sz="2400" dirty="0">
                <a:solidFill>
                  <a:srgbClr val="000000"/>
                </a:solidFill>
                <a:latin typeface="Arial" panose="020B0604020202020204" pitchFamily="34" charset="0"/>
                <a:cs typeface="Arial" panose="020B0604020202020204" pitchFamily="34" charset="0"/>
              </a:rPr>
              <a:t>: de altura fija no superior a 6 mm; no obstante, la altura de los huevos que se comercialicen con la indicación «</a:t>
            </a:r>
            <a:r>
              <a:rPr lang="es-ES" sz="2400" b="1" dirty="0">
                <a:solidFill>
                  <a:srgbClr val="000000"/>
                </a:solidFill>
                <a:latin typeface="Arial" panose="020B0604020202020204" pitchFamily="34" charset="0"/>
                <a:cs typeface="Arial" panose="020B0604020202020204" pitchFamily="34" charset="0"/>
              </a:rPr>
              <a:t>extra</a:t>
            </a:r>
            <a:r>
              <a:rPr lang="es-ES" sz="2400" dirty="0">
                <a:solidFill>
                  <a:srgbClr val="000000"/>
                </a:solidFill>
                <a:latin typeface="Arial" panose="020B0604020202020204" pitchFamily="34" charset="0"/>
                <a:cs typeface="Arial" panose="020B0604020202020204" pitchFamily="34" charset="0"/>
              </a:rPr>
              <a:t>» no podrá ser superior a 4 mm;</a:t>
            </a:r>
          </a:p>
          <a:p>
            <a:r>
              <a:rPr lang="es-ES" sz="2400" dirty="0">
                <a:solidFill>
                  <a:srgbClr val="000000"/>
                </a:solidFill>
                <a:latin typeface="Arial" panose="020B0604020202020204" pitchFamily="34" charset="0"/>
                <a:cs typeface="Arial" panose="020B0604020202020204" pitchFamily="34" charset="0"/>
              </a:rPr>
              <a:t>c) </a:t>
            </a:r>
            <a:r>
              <a:rPr lang="es-ES" sz="2400" b="1" dirty="0">
                <a:solidFill>
                  <a:srgbClr val="000000"/>
                </a:solidFill>
                <a:latin typeface="Arial" panose="020B0604020202020204" pitchFamily="34" charset="0"/>
                <a:cs typeface="Arial" panose="020B0604020202020204" pitchFamily="34" charset="0"/>
              </a:rPr>
              <a:t>yema</a:t>
            </a:r>
            <a:r>
              <a:rPr lang="es-ES" sz="2400" dirty="0">
                <a:solidFill>
                  <a:srgbClr val="000000"/>
                </a:solidFill>
                <a:latin typeface="Arial" panose="020B0604020202020204" pitchFamily="34" charset="0"/>
                <a:cs typeface="Arial" panose="020B0604020202020204" pitchFamily="34" charset="0"/>
              </a:rPr>
              <a:t>: visible al trasluz solo como una sombra, sin contorno claramente discernible, que se mueva solo levemente al girar el huevo y regrese a su posición al volver a colocarlo en una posición central;</a:t>
            </a:r>
          </a:p>
          <a:p>
            <a:r>
              <a:rPr lang="es-ES" sz="2400" dirty="0">
                <a:solidFill>
                  <a:srgbClr val="000000"/>
                </a:solidFill>
                <a:latin typeface="Arial" panose="020B0604020202020204" pitchFamily="34" charset="0"/>
                <a:cs typeface="Arial" panose="020B0604020202020204" pitchFamily="34" charset="0"/>
              </a:rPr>
              <a:t>d) </a:t>
            </a:r>
            <a:r>
              <a:rPr lang="es-ES" sz="2400" b="1" dirty="0">
                <a:solidFill>
                  <a:srgbClr val="000000"/>
                </a:solidFill>
                <a:latin typeface="Arial" panose="020B0604020202020204" pitchFamily="34" charset="0"/>
                <a:cs typeface="Arial" panose="020B0604020202020204" pitchFamily="34" charset="0"/>
              </a:rPr>
              <a:t>clara</a:t>
            </a:r>
            <a:r>
              <a:rPr lang="es-ES" sz="2400" dirty="0">
                <a:solidFill>
                  <a:srgbClr val="000000"/>
                </a:solidFill>
                <a:latin typeface="Arial" panose="020B0604020202020204" pitchFamily="34" charset="0"/>
                <a:cs typeface="Arial" panose="020B0604020202020204" pitchFamily="34" charset="0"/>
              </a:rPr>
              <a:t>: transparente y traslúcida;</a:t>
            </a:r>
          </a:p>
          <a:p>
            <a:r>
              <a:rPr lang="es-ES" sz="2400" dirty="0">
                <a:solidFill>
                  <a:srgbClr val="000000"/>
                </a:solidFill>
                <a:latin typeface="Arial" panose="020B0604020202020204" pitchFamily="34" charset="0"/>
                <a:cs typeface="Arial" panose="020B0604020202020204" pitchFamily="34" charset="0"/>
              </a:rPr>
              <a:t>e) </a:t>
            </a:r>
            <a:r>
              <a:rPr lang="es-ES" sz="2400" b="1" dirty="0">
                <a:solidFill>
                  <a:srgbClr val="000000"/>
                </a:solidFill>
                <a:latin typeface="Arial" panose="020B0604020202020204" pitchFamily="34" charset="0"/>
                <a:cs typeface="Arial" panose="020B0604020202020204" pitchFamily="34" charset="0"/>
              </a:rPr>
              <a:t>germen</a:t>
            </a:r>
            <a:r>
              <a:rPr lang="es-ES" sz="2400" dirty="0">
                <a:solidFill>
                  <a:srgbClr val="000000"/>
                </a:solidFill>
                <a:latin typeface="Arial" panose="020B0604020202020204" pitchFamily="34" charset="0"/>
                <a:cs typeface="Arial" panose="020B0604020202020204" pitchFamily="34" charset="0"/>
              </a:rPr>
              <a:t>: desarrollo imperceptible;</a:t>
            </a:r>
          </a:p>
          <a:p>
            <a:r>
              <a:rPr lang="es-ES" sz="2400" dirty="0">
                <a:solidFill>
                  <a:srgbClr val="000000"/>
                </a:solidFill>
                <a:latin typeface="Arial" panose="020B0604020202020204" pitchFamily="34" charset="0"/>
                <a:cs typeface="Arial" panose="020B0604020202020204" pitchFamily="34" charset="0"/>
              </a:rPr>
              <a:t>f) </a:t>
            </a:r>
            <a:r>
              <a:rPr lang="es-ES" sz="2400" b="1" dirty="0">
                <a:solidFill>
                  <a:srgbClr val="000000"/>
                </a:solidFill>
                <a:latin typeface="Arial" panose="020B0604020202020204" pitchFamily="34" charset="0"/>
                <a:cs typeface="Arial" panose="020B0604020202020204" pitchFamily="34" charset="0"/>
              </a:rPr>
              <a:t>materia extraña</a:t>
            </a:r>
            <a:r>
              <a:rPr lang="es-ES" sz="2400" dirty="0">
                <a:solidFill>
                  <a:srgbClr val="000000"/>
                </a:solidFill>
                <a:latin typeface="Arial" panose="020B0604020202020204" pitchFamily="34" charset="0"/>
                <a:cs typeface="Arial" panose="020B0604020202020204" pitchFamily="34" charset="0"/>
              </a:rPr>
              <a:t>: no permitida;</a:t>
            </a:r>
          </a:p>
          <a:p>
            <a:r>
              <a:rPr lang="es-ES" sz="2400" dirty="0">
                <a:solidFill>
                  <a:srgbClr val="000000"/>
                </a:solidFill>
                <a:latin typeface="Arial" panose="020B0604020202020204" pitchFamily="34" charset="0"/>
                <a:cs typeface="Arial" panose="020B0604020202020204" pitchFamily="34" charset="0"/>
              </a:rPr>
              <a:t>g) </a:t>
            </a:r>
            <a:r>
              <a:rPr lang="es-ES" sz="2400" b="1" dirty="0">
                <a:solidFill>
                  <a:srgbClr val="000000"/>
                </a:solidFill>
                <a:latin typeface="Arial" panose="020B0604020202020204" pitchFamily="34" charset="0"/>
                <a:cs typeface="Arial" panose="020B0604020202020204" pitchFamily="34" charset="0"/>
              </a:rPr>
              <a:t>olor extraño no intencionado</a:t>
            </a:r>
            <a:r>
              <a:rPr lang="es-ES" sz="2400" dirty="0">
                <a:solidFill>
                  <a:srgbClr val="000000"/>
                </a:solidFill>
                <a:latin typeface="Arial" panose="020B0604020202020204" pitchFamily="34" charset="0"/>
                <a:cs typeface="Arial" panose="020B0604020202020204" pitchFamily="34" charset="0"/>
              </a:rPr>
              <a:t>: no permitido.</a:t>
            </a:r>
          </a:p>
          <a:p>
            <a:r>
              <a:rPr lang="es-ES" sz="2400" dirty="0">
                <a:solidFill>
                  <a:srgbClr val="000000"/>
                </a:solidFill>
                <a:latin typeface="Arial" panose="020B0604020202020204" pitchFamily="34" charset="0"/>
                <a:cs typeface="Arial" panose="020B0604020202020204" pitchFamily="34" charset="0"/>
              </a:rPr>
              <a:t>2.Se clasificarán en la </a:t>
            </a:r>
            <a:r>
              <a:rPr lang="es-ES" sz="2400" b="1" dirty="0">
                <a:solidFill>
                  <a:srgbClr val="000000"/>
                </a:solidFill>
                <a:latin typeface="Arial" panose="020B0604020202020204" pitchFamily="34" charset="0"/>
                <a:cs typeface="Arial" panose="020B0604020202020204" pitchFamily="34" charset="0"/>
              </a:rPr>
              <a:t>categoría B</a:t>
            </a:r>
            <a:r>
              <a:rPr lang="es-ES" sz="2400" dirty="0">
                <a:solidFill>
                  <a:srgbClr val="000000"/>
                </a:solidFill>
                <a:latin typeface="Arial" panose="020B0604020202020204" pitchFamily="34" charset="0"/>
                <a:cs typeface="Arial" panose="020B0604020202020204" pitchFamily="34" charset="0"/>
              </a:rPr>
              <a:t> los huevos que no reúnan las características cualitativas fijadas en el apartado 1. Los huevos de la categoría A que dejen de presentar estas características podrán ser degradados a la categoría B. Los huevos que no estén marcados en los diez días siguientes a la puesta serán huevos de la categoría B.</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095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B78AB5-C6FA-4B5E-B4DD-38280C675567}"/>
              </a:ext>
            </a:extLst>
          </p:cNvPr>
          <p:cNvSpPr/>
          <p:nvPr/>
        </p:nvSpPr>
        <p:spPr>
          <a:xfrm>
            <a:off x="1245597" y="595937"/>
            <a:ext cx="10603148" cy="6370975"/>
          </a:xfrm>
          <a:prstGeom prst="rect">
            <a:avLst/>
          </a:prstGeom>
        </p:spPr>
        <p:txBody>
          <a:bodyPr wrap="square">
            <a:spAutoFit/>
          </a:bodyPr>
          <a:lstStyle/>
          <a:p>
            <a:r>
              <a:rPr lang="es-ES" sz="2400" b="1" dirty="0">
                <a:solidFill>
                  <a:srgbClr val="000000"/>
                </a:solidFill>
                <a:latin typeface="Arial" panose="020B0604020202020204" pitchFamily="34" charset="0"/>
                <a:cs typeface="Arial" panose="020B0604020202020204" pitchFamily="34" charset="0"/>
              </a:rPr>
              <a:t>Clasificación de los huevos de la categoría A por peso</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1.Los huevos de la categoría A se clasificarán por peso del modo siguiente:</a:t>
            </a:r>
          </a:p>
          <a:p>
            <a:r>
              <a:rPr lang="es-ES" sz="2400" dirty="0">
                <a:solidFill>
                  <a:srgbClr val="000000"/>
                </a:solidFill>
                <a:latin typeface="Arial" panose="020B0604020202020204" pitchFamily="34" charset="0"/>
                <a:cs typeface="Arial" panose="020B0604020202020204" pitchFamily="34" charset="0"/>
              </a:rPr>
              <a:t>a)XL — muy grandes: peso ≥ 73 gramos;</a:t>
            </a:r>
          </a:p>
          <a:p>
            <a:r>
              <a:rPr lang="es-ES" sz="2400" dirty="0">
                <a:solidFill>
                  <a:srgbClr val="000000"/>
                </a:solidFill>
                <a:latin typeface="Arial" panose="020B0604020202020204" pitchFamily="34" charset="0"/>
                <a:cs typeface="Arial" panose="020B0604020202020204" pitchFamily="34" charset="0"/>
              </a:rPr>
              <a:t>b)  L — grandes: peso ≥ 63 gramos y &lt; 73 gramos;</a:t>
            </a:r>
          </a:p>
          <a:p>
            <a:r>
              <a:rPr lang="es-ES" sz="2400" dirty="0">
                <a:solidFill>
                  <a:srgbClr val="000000"/>
                </a:solidFill>
                <a:latin typeface="Arial" panose="020B0604020202020204" pitchFamily="34" charset="0"/>
                <a:cs typeface="Arial" panose="020B0604020202020204" pitchFamily="34" charset="0"/>
              </a:rPr>
              <a:t>c) M — medianos: peso ≥ 53 gramos y &lt; 63 gramos;</a:t>
            </a:r>
          </a:p>
          <a:p>
            <a:r>
              <a:rPr lang="es-ES" sz="2400" dirty="0">
                <a:solidFill>
                  <a:srgbClr val="000000"/>
                </a:solidFill>
                <a:latin typeface="Arial" panose="020B0604020202020204" pitchFamily="34" charset="0"/>
                <a:cs typeface="Arial" panose="020B0604020202020204" pitchFamily="34" charset="0"/>
              </a:rPr>
              <a:t>d) S — pequeños: peso &lt; 53 gramos.</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2.La categoría de peso se indicará mediante las letras o las indicaciones correspondientes del apartado 1, o mediante una combinación de ambas, pudiendo añadirse además las gamas de pesos que sean aplicables.</a:t>
            </a:r>
          </a:p>
          <a:p>
            <a:endParaRPr lang="es-ES" sz="2400" dirty="0">
              <a:solidFill>
                <a:srgbClr val="000000"/>
              </a:solidFill>
              <a:latin typeface="Arial" panose="020B0604020202020204" pitchFamily="34" charset="0"/>
              <a:cs typeface="Arial" panose="020B0604020202020204" pitchFamily="34" charset="0"/>
            </a:endParaRPr>
          </a:p>
          <a:p>
            <a:r>
              <a:rPr lang="es-ES" sz="2400" dirty="0">
                <a:solidFill>
                  <a:srgbClr val="000000"/>
                </a:solidFill>
                <a:latin typeface="Arial" panose="020B0604020202020204" pitchFamily="34" charset="0"/>
                <a:cs typeface="Arial" panose="020B0604020202020204" pitchFamily="34" charset="0"/>
              </a:rPr>
              <a:t>3.No obstante lo dispuesto en el apartado 1, cuando en un mismo estuche se envasen huevos de la categoría A de diferentes tamaños, se indicará el peso neto mínimo de los huevos en gramos, y se harán figurar en una de las caras exteriores del estuche las palabras «</a:t>
            </a:r>
            <a:r>
              <a:rPr lang="es-ES" sz="2400" b="1" dirty="0">
                <a:solidFill>
                  <a:srgbClr val="000000"/>
                </a:solidFill>
                <a:latin typeface="Arial" panose="020B0604020202020204" pitchFamily="34" charset="0"/>
                <a:cs typeface="Arial" panose="020B0604020202020204" pitchFamily="34" charset="0"/>
              </a:rPr>
              <a:t>huevos de tamaños diferentes</a:t>
            </a:r>
            <a:r>
              <a:rPr lang="es-ES" sz="2400" dirty="0">
                <a:solidFill>
                  <a:srgbClr val="000000"/>
                </a:solidFill>
                <a:latin typeface="Arial" panose="020B0604020202020204" pitchFamily="34" charset="0"/>
                <a:cs typeface="Arial" panose="020B0604020202020204" pitchFamily="34" charset="0"/>
              </a:rPr>
              <a:t>» u otros términos equivalentes.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881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9290</TotalTime>
  <Words>8974</Words>
  <Application>Microsoft Office PowerPoint</Application>
  <PresentationFormat>Personalizado</PresentationFormat>
  <Paragraphs>501</Paragraphs>
  <Slides>129</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129</vt:i4>
      </vt:variant>
    </vt:vector>
  </HeadingPairs>
  <TitlesOfParts>
    <vt:vector size="141" baseType="lpstr">
      <vt:lpstr>Arial</vt:lpstr>
      <vt:lpstr>Arial Unicode MS</vt:lpstr>
      <vt:lpstr>Calibri</vt:lpstr>
      <vt:lpstr>EUAlbertina</vt:lpstr>
      <vt:lpstr>HurmeGeometricSans_SemiBold</vt:lpstr>
      <vt:lpstr>Muli</vt:lpstr>
      <vt:lpstr>Open Sans</vt:lpstr>
      <vt:lpstr>Roboto</vt:lpstr>
      <vt:lpstr>Segoe UI Historic</vt:lpstr>
      <vt:lpstr>Times New Roman</vt:lpstr>
      <vt:lpstr>verdana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Velilla de la Loma, Antonio</dc:creator>
  <cp:keywords/>
  <cp:lastModifiedBy>Velilla de la Loma, Antonio</cp:lastModifiedBy>
  <cp:revision>268</cp:revision>
  <cp:lastPrinted>2021-10-13T12:37:21Z</cp:lastPrinted>
  <dcterms:modified xsi:type="dcterms:W3CDTF">2024-06-04T08:50:22Z</dcterms:modified>
</cp:coreProperties>
</file>