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7" r:id="rId3"/>
    <p:sldId id="273" r:id="rId4"/>
    <p:sldId id="260" r:id="rId5"/>
    <p:sldId id="261" r:id="rId6"/>
    <p:sldId id="350" r:id="rId7"/>
    <p:sldId id="272" r:id="rId8"/>
    <p:sldId id="274" r:id="rId9"/>
    <p:sldId id="270" r:id="rId10"/>
    <p:sldId id="263" r:id="rId11"/>
    <p:sldId id="268" r:id="rId12"/>
    <p:sldId id="269" r:id="rId13"/>
    <p:sldId id="266" r:id="rId14"/>
    <p:sldId id="264" r:id="rId15"/>
    <p:sldId id="271" r:id="rId16"/>
    <p:sldId id="265" r:id="rId17"/>
    <p:sldId id="258" r:id="rId18"/>
  </p:sldIdLst>
  <p:sldSz cx="12192000" cy="6858000"/>
  <p:notesSz cx="6858000" cy="9144000"/>
  <p:defaultTextStyle>
    <a:defPPr>
      <a:defRPr lang="gl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0D5D6-D804-4D28-A0EE-F96B290D0724}" type="datetimeFigureOut">
              <a:rPr lang="es-ES" smtClean="0"/>
              <a:t>04/06/2024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8E580-7AE4-46D6-959C-B965027B9F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5166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90478" algn="l"/>
                <a:tab pos="1980956" algn="l"/>
                <a:tab pos="2971434" algn="l"/>
                <a:tab pos="3961912" algn="l"/>
                <a:tab pos="4952390" algn="l"/>
                <a:tab pos="5942868" algn="l"/>
                <a:tab pos="6933347" algn="l"/>
                <a:tab pos="7923825" algn="l"/>
                <a:tab pos="8914303" algn="l"/>
                <a:tab pos="9904781" algn="l"/>
                <a:tab pos="1089525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90478" algn="l"/>
                <a:tab pos="1980956" algn="l"/>
                <a:tab pos="2971434" algn="l"/>
                <a:tab pos="3961912" algn="l"/>
                <a:tab pos="4952390" algn="l"/>
                <a:tab pos="5942868" algn="l"/>
                <a:tab pos="6933347" algn="l"/>
                <a:tab pos="7923825" algn="l"/>
                <a:tab pos="8914303" algn="l"/>
                <a:tab pos="9904781" algn="l"/>
                <a:tab pos="1089525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90478" algn="l"/>
                <a:tab pos="1980956" algn="l"/>
                <a:tab pos="2971434" algn="l"/>
                <a:tab pos="3961912" algn="l"/>
                <a:tab pos="4952390" algn="l"/>
                <a:tab pos="5942868" algn="l"/>
                <a:tab pos="6933347" algn="l"/>
                <a:tab pos="7923825" algn="l"/>
                <a:tab pos="8914303" algn="l"/>
                <a:tab pos="9904781" algn="l"/>
                <a:tab pos="1089525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90478" algn="l"/>
                <a:tab pos="1980956" algn="l"/>
                <a:tab pos="2971434" algn="l"/>
                <a:tab pos="3961912" algn="l"/>
                <a:tab pos="4952390" algn="l"/>
                <a:tab pos="5942868" algn="l"/>
                <a:tab pos="6933347" algn="l"/>
                <a:tab pos="7923825" algn="l"/>
                <a:tab pos="8914303" algn="l"/>
                <a:tab pos="9904781" algn="l"/>
                <a:tab pos="1089525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90478" algn="l"/>
                <a:tab pos="1980956" algn="l"/>
                <a:tab pos="2971434" algn="l"/>
                <a:tab pos="3961912" algn="l"/>
                <a:tab pos="4952390" algn="l"/>
                <a:tab pos="5942868" algn="l"/>
                <a:tab pos="6933347" algn="l"/>
                <a:tab pos="7923825" algn="l"/>
                <a:tab pos="8914303" algn="l"/>
                <a:tab pos="9904781" algn="l"/>
                <a:tab pos="1089525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5pPr>
            <a:lvl6pPr marL="2723815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90478" algn="l"/>
                <a:tab pos="1980956" algn="l"/>
                <a:tab pos="2971434" algn="l"/>
                <a:tab pos="3961912" algn="l"/>
                <a:tab pos="4952390" algn="l"/>
                <a:tab pos="5942868" algn="l"/>
                <a:tab pos="6933347" algn="l"/>
                <a:tab pos="7923825" algn="l"/>
                <a:tab pos="8914303" algn="l"/>
                <a:tab pos="9904781" algn="l"/>
                <a:tab pos="1089525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6pPr>
            <a:lvl7pPr marL="3219054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90478" algn="l"/>
                <a:tab pos="1980956" algn="l"/>
                <a:tab pos="2971434" algn="l"/>
                <a:tab pos="3961912" algn="l"/>
                <a:tab pos="4952390" algn="l"/>
                <a:tab pos="5942868" algn="l"/>
                <a:tab pos="6933347" algn="l"/>
                <a:tab pos="7923825" algn="l"/>
                <a:tab pos="8914303" algn="l"/>
                <a:tab pos="9904781" algn="l"/>
                <a:tab pos="1089525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7pPr>
            <a:lvl8pPr marL="3714293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90478" algn="l"/>
                <a:tab pos="1980956" algn="l"/>
                <a:tab pos="2971434" algn="l"/>
                <a:tab pos="3961912" algn="l"/>
                <a:tab pos="4952390" algn="l"/>
                <a:tab pos="5942868" algn="l"/>
                <a:tab pos="6933347" algn="l"/>
                <a:tab pos="7923825" algn="l"/>
                <a:tab pos="8914303" algn="l"/>
                <a:tab pos="9904781" algn="l"/>
                <a:tab pos="1089525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8pPr>
            <a:lvl9pPr marL="4209532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90478" algn="l"/>
                <a:tab pos="1980956" algn="l"/>
                <a:tab pos="2971434" algn="l"/>
                <a:tab pos="3961912" algn="l"/>
                <a:tab pos="4952390" algn="l"/>
                <a:tab pos="5942868" algn="l"/>
                <a:tab pos="6933347" algn="l"/>
                <a:tab pos="7923825" algn="l"/>
                <a:tab pos="8914303" algn="l"/>
                <a:tab pos="9904781" algn="l"/>
                <a:tab pos="1089525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8965C1-294E-4C60-8F6F-A4C2C1FFFA30}" type="slidenum">
              <a:rPr lang="gl-ES" altLang="gl-ES" smtClean="0">
                <a:latin typeface="Calibri" pitchFamily="32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gl-ES" altLang="gl-ES">
              <a:latin typeface="Calibri" pitchFamily="32" charset="0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  <p:sp>
        <p:nvSpPr>
          <p:cNvPr id="37893" name="Text Box 3"/>
          <p:cNvSpPr txBox="1">
            <a:spLocks noChangeArrowheads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488" tIns="50694" rIns="97488" bIns="50694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A3ADC95-E61F-4F57-ABB0-7AEBAAA138C7}" type="slidenum">
              <a:rPr lang="gl-ES" altLang="gl-ES">
                <a:latin typeface="Calibri" pitchFamily="32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gl-ES" altLang="gl-ES"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578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0C0ABD-8F5D-4003-88EA-BC44091DC5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206A46-C9EA-4D25-BF40-62982EFBE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939E9A-2C9C-42E1-8752-9B2F7CBD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E820-9493-4936-8F82-ED3FEE9402FC}" type="datetimeFigureOut">
              <a:rPr lang="gl-ES" smtClean="0"/>
              <a:t>04/06/2024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868F7D-2BDC-4A05-B16C-903DBB8C7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D5C550-A19B-4F5D-A021-B90D18243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618AB-383E-43CC-A41B-1D8B1498E710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824882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0C4D7-7147-4422-8B44-6685252E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74C1D5-4088-42A6-B4CD-C7224B1EA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E48047-F9CD-4DF6-97D0-060EBEF94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E820-9493-4936-8F82-ED3FEE9402FC}" type="datetimeFigureOut">
              <a:rPr lang="gl-ES" smtClean="0"/>
              <a:t>04/06/2024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50FA1B-80AD-44FD-991A-6FB834C9E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7DD5CD-8754-4D00-982D-F1BD50D04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618AB-383E-43CC-A41B-1D8B1498E710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097016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CCD301D-F05F-4341-943C-57D302AF1B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CF8188-7F8D-4090-B710-A67D3E622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2BADFA-A7BA-407C-ABA0-3805C055C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E820-9493-4936-8F82-ED3FEE9402FC}" type="datetimeFigureOut">
              <a:rPr lang="gl-ES" smtClean="0"/>
              <a:t>04/06/2024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B43A8F-FEE9-41F0-81F3-156831CCD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4A0998-3F9C-4282-BFB7-047B1CC63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618AB-383E-43CC-A41B-1D8B1498E710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451898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65916-2D05-4A2D-95E9-82B985AFE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42BA21-AA1A-42C4-A9FF-A24101C02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4372E8-43F4-4E2B-A8EB-D0170B38E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E820-9493-4936-8F82-ED3FEE9402FC}" type="datetimeFigureOut">
              <a:rPr lang="gl-ES" smtClean="0"/>
              <a:t>04/06/2024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2A710A-3ABE-4D4F-9757-BFB8943E2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A2ECD5-E947-4BBD-ABEA-2B8E41807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618AB-383E-43CC-A41B-1D8B1498E710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917005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00DC03-DCAF-4CC8-838E-5FD98943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44C76F-858B-42AB-A65B-8D816C50C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0DEFE8-F062-48B9-95CA-8A1912E1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E820-9493-4936-8F82-ED3FEE9402FC}" type="datetimeFigureOut">
              <a:rPr lang="gl-ES" smtClean="0"/>
              <a:t>04/06/2024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6196FB-9B0F-432B-A666-733B3DDA7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A15629-29C6-4FAE-B208-BD5194B7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618AB-383E-43CC-A41B-1D8B1498E710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101846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B09F51-D874-4AC2-9E5D-4CA70D05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FEAE79-9D0D-4AD9-880B-A1625536E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35912C0-4C17-48ED-8DF7-96E2D895F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9611E7-B184-4D83-BE86-AA950B98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E820-9493-4936-8F82-ED3FEE9402FC}" type="datetimeFigureOut">
              <a:rPr lang="gl-ES" smtClean="0"/>
              <a:t>04/06/2024</a:t>
            </a:fld>
            <a:endParaRPr lang="gl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A56BCF-A200-4D83-B778-A66239763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27A949-A4BA-4134-9E1D-4B005791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618AB-383E-43CC-A41B-1D8B1498E710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180238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2668B3-2F97-40A2-B2B3-6EAE57D9C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3D4F5F-B9A8-44B8-95DE-26B64EF55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BB9E8-4F20-425B-A4F5-B581627EE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77E5F62-D6C8-4F69-9C1B-B59A3A5E1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813ED8B-95D7-45A8-8A19-70B330D13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358D91B-47E1-4852-8917-9E6FFF3A4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E820-9493-4936-8F82-ED3FEE9402FC}" type="datetimeFigureOut">
              <a:rPr lang="gl-ES" smtClean="0"/>
              <a:t>04/06/2024</a:t>
            </a:fld>
            <a:endParaRPr lang="gl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7461FF-8BE4-48CF-B209-FA4019E2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9C436A-D6DF-450D-89AF-02DF66A1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618AB-383E-43CC-A41B-1D8B1498E710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85996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1FA964-2BC5-4E32-A2B1-AFDFECF03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D951369-B8FB-4B31-9129-2E49956D7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E820-9493-4936-8F82-ED3FEE9402FC}" type="datetimeFigureOut">
              <a:rPr lang="gl-ES" smtClean="0"/>
              <a:t>04/06/2024</a:t>
            </a:fld>
            <a:endParaRPr lang="gl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94B7855-8E7C-4E47-AA4E-6B2D319BB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B2EFEC4-FA90-4035-AADB-654AE600B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618AB-383E-43CC-A41B-1D8B1498E710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86368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B2AE65A-19EE-46F6-B0A5-D5E0A166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E820-9493-4936-8F82-ED3FEE9402FC}" type="datetimeFigureOut">
              <a:rPr lang="gl-ES" smtClean="0"/>
              <a:t>04/06/2024</a:t>
            </a:fld>
            <a:endParaRPr lang="gl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0F6E2E1-025B-49FB-B2BC-21AB2B3B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B9DA3B7-0D36-4CA9-AF20-3501A407D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618AB-383E-43CC-A41B-1D8B1498E710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290287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73F4E9-7812-4D0B-99FC-BAADB53FB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90AAE1-7AE9-4E0C-9AD0-5E0AFC4F7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2D2660-21C4-4A44-AD3A-CE53D145E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4DF0DB-6119-4997-9C85-1181DAD90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E820-9493-4936-8F82-ED3FEE9402FC}" type="datetimeFigureOut">
              <a:rPr lang="gl-ES" smtClean="0"/>
              <a:t>04/06/2024</a:t>
            </a:fld>
            <a:endParaRPr lang="gl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79E1B0-DE9E-4BFF-ABCE-3A41D249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DF1E75-446F-4542-9AB3-90A9D239B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618AB-383E-43CC-A41B-1D8B1498E710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58634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4C47E3-FB63-4E0C-96A9-ABD098643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377B8C0-5823-41ED-AB73-C5942CF43C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9D14FA-BA6B-4F25-A9AC-459F047AC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299D57-4F2A-48BA-AB72-081EED239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E820-9493-4936-8F82-ED3FEE9402FC}" type="datetimeFigureOut">
              <a:rPr lang="gl-ES" smtClean="0"/>
              <a:t>04/06/2024</a:t>
            </a:fld>
            <a:endParaRPr lang="gl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D2BCF1-E922-4FB7-90CD-14101F495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2FCB56-3BD8-46F1-837F-333C0817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618AB-383E-43CC-A41B-1D8B1498E710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02887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83FDD2-71FE-4C5A-8E03-3C2DEE13A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DA0A52-2F82-4A85-8D0A-6F70007BE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C59F4D-4739-4ECE-945E-2CCBE8134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2E820-9493-4936-8F82-ED3FEE9402FC}" type="datetimeFigureOut">
              <a:rPr lang="gl-ES" smtClean="0"/>
              <a:t>04/06/2024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2502C-266B-4505-A69B-B30FFD51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064FF7-F18D-4FFC-9102-44AF497FC4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618AB-383E-43CC-A41B-1D8B1498E710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50698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play.google.com/store/apps/details?id=appinventor.ai_fernanappinventor.SEUROP_Bov_Imax&amp;hl=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057CF87-C11D-4A92-9592-2D37FB687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484" y="5812495"/>
            <a:ext cx="1141240" cy="9752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CF1815F-7A0C-49AB-9F74-5EAF694E3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0592" y="5948218"/>
            <a:ext cx="2799158" cy="757093"/>
          </a:xfrm>
          <a:prstGeom prst="rect">
            <a:avLst/>
          </a:prstGeom>
        </p:spPr>
      </p:pic>
      <p:sp>
        <p:nvSpPr>
          <p:cNvPr id="9" name="2 Subtítulo">
            <a:extLst>
              <a:ext uri="{FF2B5EF4-FFF2-40B4-BE49-F238E27FC236}">
                <a16:creationId xmlns:a16="http://schemas.microsoft.com/office/drawing/2014/main" id="{774F74B0-66B5-47C5-B07B-A534D85EF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504" y="443345"/>
            <a:ext cx="11346071" cy="2353448"/>
          </a:xfrm>
        </p:spPr>
        <p:txBody>
          <a:bodyPr>
            <a:normAutofit/>
          </a:bodyPr>
          <a:lstStyle/>
          <a:p>
            <a:r>
              <a:rPr lang="gl-ES" sz="6600" dirty="0">
                <a:solidFill>
                  <a:schemeClr val="accent2"/>
                </a:solidFill>
              </a:rPr>
              <a:t>Clasificación de canais de gando vacún e ovino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3E01036-CFBF-4189-9709-FB9D69DBD43A}"/>
              </a:ext>
            </a:extLst>
          </p:cNvPr>
          <p:cNvSpPr txBox="1"/>
          <p:nvPr/>
        </p:nvSpPr>
        <p:spPr>
          <a:xfrm>
            <a:off x="554182" y="2955636"/>
            <a:ext cx="11169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/>
              <a:t>BOAS TARDES</a:t>
            </a:r>
          </a:p>
          <a:p>
            <a:pPr algn="ctr"/>
            <a:r>
              <a:rPr lang="es-ES" sz="4800" dirty="0"/>
              <a:t>MOI AGRADECIDOS COA VOSA PRESENZA</a:t>
            </a:r>
            <a:endParaRPr lang="gl-ES" sz="4800" dirty="0"/>
          </a:p>
        </p:txBody>
      </p:sp>
    </p:spTree>
    <p:extLst>
      <p:ext uri="{BB962C8B-B14F-4D97-AF65-F5344CB8AC3E}">
        <p14:creationId xmlns:p14="http://schemas.microsoft.com/office/powerpoint/2010/main" val="3216571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CB6016-42FF-42DC-81F5-3D8805ACB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" y="0"/>
            <a:ext cx="12079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27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C4D5EC0-C765-47DF-8922-40B58E7EB3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3164547"/>
              </p:ext>
            </p:extLst>
          </p:nvPr>
        </p:nvGraphicFramePr>
        <p:xfrm>
          <a:off x="75501" y="58612"/>
          <a:ext cx="5253437" cy="679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3" imgW="5829058" imgH="7543555" progId="Acrobat.Document.DC">
                  <p:embed/>
                </p:oleObj>
              </mc:Choice>
              <mc:Fallback>
                <p:oleObj name="Acrobat Document" r:id="rId3" imgW="5829058" imgH="75435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01" y="58612"/>
                        <a:ext cx="5253437" cy="6799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24D6FE55-1838-446F-AA3F-AF4DA7C82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687" y="0"/>
            <a:ext cx="5842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97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F41F1B2-C130-416C-B7D9-E3D4AFFA0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262418"/>
            <a:ext cx="558165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61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pesada">
            <a:hlinkClick r:id="" action="ppaction://media"/>
            <a:extLst>
              <a:ext uri="{FF2B5EF4-FFF2-40B4-BE49-F238E27FC236}">
                <a16:creationId xmlns:a16="http://schemas.microsoft.com/office/drawing/2014/main" id="{C5CDC76F-E4D2-4855-9FA1-E283D86604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704" y="0"/>
            <a:ext cx="11811699" cy="664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4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2A3B331-9DFD-4670-BCD5-422534BE4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4"/>
            <a:ext cx="12192000" cy="68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3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C1DDFB-323F-4680-8904-332539DDF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2375"/>
            <a:ext cx="7672082" cy="511472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2F552FA-CCD4-4A2B-80E3-A5CB3D5379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t="29887" r="20525" b="14333"/>
          <a:stretch/>
        </p:blipFill>
        <p:spPr>
          <a:xfrm rot="10800000">
            <a:off x="5827551" y="82376"/>
            <a:ext cx="6191075" cy="382537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96A9FDB-84C2-48E6-A884-5E99DABDC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089" y="3252831"/>
            <a:ext cx="257593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76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2DDA782-D63C-45B6-B637-2C3C6D19A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46" y="0"/>
            <a:ext cx="11999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51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Subtítulo">
            <a:extLst>
              <a:ext uri="{FF2B5EF4-FFF2-40B4-BE49-F238E27FC236}">
                <a16:creationId xmlns:a16="http://schemas.microsoft.com/office/drawing/2014/main" id="{774F74B0-66B5-47C5-B07B-A534D85EF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763" y="443345"/>
            <a:ext cx="10081492" cy="2353448"/>
          </a:xfrm>
        </p:spPr>
        <p:txBody>
          <a:bodyPr>
            <a:normAutofit/>
          </a:bodyPr>
          <a:lstStyle/>
          <a:p>
            <a:r>
              <a:rPr lang="gl-ES" sz="4800" dirty="0"/>
              <a:t>Clasificación de canais de gando vacún.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BB8A558-AC95-49FB-AC75-88BFF3D2D565}"/>
              </a:ext>
            </a:extLst>
          </p:cNvPr>
          <p:cNvSpPr/>
          <p:nvPr/>
        </p:nvSpPr>
        <p:spPr>
          <a:xfrm>
            <a:off x="1182255" y="1620069"/>
            <a:ext cx="3029018" cy="176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3200" spc="75" dirty="0" err="1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</a:t>
            </a:r>
            <a:r>
              <a:rPr lang="gl-ES" sz="32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gl-ES" sz="3200" spc="75" dirty="0" err="1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Android</a:t>
            </a:r>
            <a:endParaRPr lang="gl-ES" sz="3200" spc="75" dirty="0">
              <a:solidFill>
                <a:srgbClr val="5A5A5A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6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https://play.google.com/store/apps/details?id=appinventor.ai_fernanappinventor.SEUROP_Bov_Imax&amp;hl=es</a:t>
            </a:r>
            <a:endParaRPr lang="gl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E489FC7-A307-4A39-B947-DEA1AF4795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10563" r="8341" b="9138"/>
          <a:stretch/>
        </p:blipFill>
        <p:spPr>
          <a:xfrm>
            <a:off x="6361653" y="1245575"/>
            <a:ext cx="5059111" cy="49455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D6D77CB-36DE-499B-9366-CCF09D9D8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96" y="3772779"/>
            <a:ext cx="5293453" cy="264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49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FE7591-44D2-41E4-9ABE-13ECE0C4FE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9997" y="1265382"/>
            <a:ext cx="10092005" cy="1099127"/>
          </a:xfrm>
        </p:spPr>
        <p:txBody>
          <a:bodyPr/>
          <a:lstStyle/>
          <a:p>
            <a:r>
              <a:rPr lang="es-ES" dirty="0"/>
              <a:t>Dúas </a:t>
            </a:r>
            <a:r>
              <a:rPr lang="es-ES" dirty="0" err="1"/>
              <a:t>canáis</a:t>
            </a:r>
            <a:r>
              <a:rPr lang="es-ES" dirty="0"/>
              <a:t> que pesen igual ….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621AB5-7144-4784-89B8-333A027F0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36120"/>
            <a:ext cx="9144000" cy="1655762"/>
          </a:xfrm>
        </p:spPr>
        <p:txBody>
          <a:bodyPr>
            <a:normAutofit/>
          </a:bodyPr>
          <a:lstStyle/>
          <a:p>
            <a:r>
              <a:rPr lang="es-ES" sz="5400" dirty="0"/>
              <a:t>Producen </a:t>
            </a:r>
            <a:r>
              <a:rPr lang="es-ES" sz="5400" u="sng" dirty="0" err="1"/>
              <a:t>practicamente</a:t>
            </a:r>
            <a:r>
              <a:rPr lang="es-ES" sz="5400" dirty="0"/>
              <a:t> a mesma </a:t>
            </a:r>
            <a:r>
              <a:rPr lang="es-ES" sz="5400" dirty="0" err="1"/>
              <a:t>cantidade</a:t>
            </a:r>
            <a:r>
              <a:rPr lang="es-ES" sz="5400" dirty="0"/>
              <a:t> de carne?</a:t>
            </a:r>
            <a:endParaRPr lang="gl-ES" sz="5400" dirty="0"/>
          </a:p>
        </p:txBody>
      </p:sp>
    </p:spTree>
    <p:extLst>
      <p:ext uri="{BB962C8B-B14F-4D97-AF65-F5344CB8AC3E}">
        <p14:creationId xmlns:p14="http://schemas.microsoft.com/office/powerpoint/2010/main" val="211350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doble Muscularidad en Bovinos y sus consecuencias - Image 5">
            <a:extLst>
              <a:ext uri="{FF2B5EF4-FFF2-40B4-BE49-F238E27FC236}">
                <a16:creationId xmlns:a16="http://schemas.microsoft.com/office/drawing/2014/main" id="{489FC869-729D-4254-B8A7-C093ED78F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421" y="266586"/>
            <a:ext cx="9370410" cy="63774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60A5D0C8-B723-4B72-8BF6-42E0E105A829}"/>
              </a:ext>
            </a:extLst>
          </p:cNvPr>
          <p:cNvCxnSpPr/>
          <p:nvPr/>
        </p:nvCxnSpPr>
        <p:spPr>
          <a:xfrm>
            <a:off x="1731523" y="5856051"/>
            <a:ext cx="25000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A6B2E80-3544-4C7B-8F9B-821C5A188FDD}"/>
              </a:ext>
            </a:extLst>
          </p:cNvPr>
          <p:cNvCxnSpPr>
            <a:cxnSpLocks/>
          </p:cNvCxnSpPr>
          <p:nvPr/>
        </p:nvCxnSpPr>
        <p:spPr>
          <a:xfrm>
            <a:off x="2981527" y="4306110"/>
            <a:ext cx="5014609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74BC2A4F-A606-4B43-A83D-960001DC19E4}"/>
              </a:ext>
            </a:extLst>
          </p:cNvPr>
          <p:cNvCxnSpPr>
            <a:cxnSpLocks/>
          </p:cNvCxnSpPr>
          <p:nvPr/>
        </p:nvCxnSpPr>
        <p:spPr>
          <a:xfrm>
            <a:off x="3056105" y="4730885"/>
            <a:ext cx="5014609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518D4E8-04AC-4ACA-B0EE-940F8D2DFDCE}"/>
              </a:ext>
            </a:extLst>
          </p:cNvPr>
          <p:cNvCxnSpPr>
            <a:cxnSpLocks/>
          </p:cNvCxnSpPr>
          <p:nvPr/>
        </p:nvCxnSpPr>
        <p:spPr>
          <a:xfrm>
            <a:off x="2981527" y="5087566"/>
            <a:ext cx="5014609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7ECE551-6D94-4247-9F86-C70EEE4B1DD7}"/>
              </a:ext>
            </a:extLst>
          </p:cNvPr>
          <p:cNvCxnSpPr>
            <a:cxnSpLocks/>
          </p:cNvCxnSpPr>
          <p:nvPr/>
        </p:nvCxnSpPr>
        <p:spPr>
          <a:xfrm>
            <a:off x="2812914" y="3894305"/>
            <a:ext cx="50146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86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3EB3BA7-A5B2-41A4-B0EB-4FE4B2CE9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7" y="0"/>
            <a:ext cx="51435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059FF99-A174-444E-B056-697E97E61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549" y="0"/>
            <a:ext cx="5819775" cy="5753100"/>
          </a:xfrm>
          <a:prstGeom prst="rect">
            <a:avLst/>
          </a:prstGeom>
        </p:spPr>
      </p:pic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9965529C-9635-4034-8754-05F8F6630FE3}"/>
              </a:ext>
            </a:extLst>
          </p:cNvPr>
          <p:cNvSpPr/>
          <p:nvPr/>
        </p:nvSpPr>
        <p:spPr>
          <a:xfrm rot="20206740">
            <a:off x="6490283" y="3185072"/>
            <a:ext cx="1621872" cy="27683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5B459ED-ECB0-4ECD-BC07-FA588DD18D8A}"/>
              </a:ext>
            </a:extLst>
          </p:cNvPr>
          <p:cNvSpPr/>
          <p:nvPr/>
        </p:nvSpPr>
        <p:spPr>
          <a:xfrm>
            <a:off x="7759817" y="3624044"/>
            <a:ext cx="3632433" cy="453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464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23E9F7A-D8C6-48FD-89B5-E42643E3A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419" y="236089"/>
            <a:ext cx="6301162" cy="662191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0673A97-033E-4BA7-B930-8B6714AEB39A}"/>
              </a:ext>
            </a:extLst>
          </p:cNvPr>
          <p:cNvSpPr/>
          <p:nvPr/>
        </p:nvSpPr>
        <p:spPr>
          <a:xfrm>
            <a:off x="5452844" y="872455"/>
            <a:ext cx="1057013" cy="503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9977575-2D65-4B6E-B513-5C5265F571A6}"/>
              </a:ext>
            </a:extLst>
          </p:cNvPr>
          <p:cNvSpPr/>
          <p:nvPr/>
        </p:nvSpPr>
        <p:spPr>
          <a:xfrm>
            <a:off x="3071769" y="6200862"/>
            <a:ext cx="4553824" cy="503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75A192F-CBD6-4A23-9083-BD2F34B31192}"/>
              </a:ext>
            </a:extLst>
          </p:cNvPr>
          <p:cNvSpPr/>
          <p:nvPr/>
        </p:nvSpPr>
        <p:spPr>
          <a:xfrm>
            <a:off x="6096000" y="4482517"/>
            <a:ext cx="2393659" cy="503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9FADB29B-4BB3-4511-AB64-EB9CA59995FB}"/>
              </a:ext>
            </a:extLst>
          </p:cNvPr>
          <p:cNvSpPr/>
          <p:nvPr/>
        </p:nvSpPr>
        <p:spPr>
          <a:xfrm rot="20206740">
            <a:off x="1616280" y="538766"/>
            <a:ext cx="1621872" cy="27683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F3B4A86A-09C8-43FB-AAFA-C168D7B4832B}"/>
              </a:ext>
            </a:extLst>
          </p:cNvPr>
          <p:cNvSpPr/>
          <p:nvPr/>
        </p:nvSpPr>
        <p:spPr>
          <a:xfrm rot="20206740">
            <a:off x="1661020" y="1364661"/>
            <a:ext cx="1621872" cy="27683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8F157BD6-E9E4-4557-A49B-7CAEBF515A6E}"/>
              </a:ext>
            </a:extLst>
          </p:cNvPr>
          <p:cNvSpPr/>
          <p:nvPr/>
        </p:nvSpPr>
        <p:spPr>
          <a:xfrm rot="20206740">
            <a:off x="1616280" y="2060948"/>
            <a:ext cx="1621872" cy="27683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1407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1746065" y="169863"/>
            <a:ext cx="8750300" cy="6518275"/>
          </a:xfrm>
          <a:prstGeom prst="rect">
            <a:avLst/>
          </a:prstGeom>
          <a:solidFill>
            <a:srgbClr val="FFFFFF"/>
          </a:solidFill>
          <a:ln w="255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 dirty="0"/>
          </a:p>
        </p:txBody>
      </p:sp>
      <p:sp>
        <p:nvSpPr>
          <p:cNvPr id="7" name="2 Rectángulo">
            <a:extLst>
              <a:ext uri="{FF2B5EF4-FFF2-40B4-BE49-F238E27FC236}">
                <a16:creationId xmlns:a16="http://schemas.microsoft.com/office/drawing/2014/main" id="{51AE375E-65D7-45AF-A975-34CF2274AC66}"/>
              </a:ext>
            </a:extLst>
          </p:cNvPr>
          <p:cNvSpPr/>
          <p:nvPr/>
        </p:nvSpPr>
        <p:spPr>
          <a:xfrm>
            <a:off x="2279576" y="476672"/>
            <a:ext cx="24482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Uso en las IGP 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D93ACDA-C95C-4C4B-91CB-CBEAF93758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11625" y="1584025"/>
          <a:ext cx="6984774" cy="429482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27238">
                  <a:extLst>
                    <a:ext uri="{9D8B030D-6E8A-4147-A177-3AD203B41FA5}">
                      <a16:colId xmlns:a16="http://schemas.microsoft.com/office/drawing/2014/main" val="122020446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657879055"/>
                    </a:ext>
                  </a:extLst>
                </a:gridCol>
                <a:gridCol w="1545169">
                  <a:extLst>
                    <a:ext uri="{9D8B030D-6E8A-4147-A177-3AD203B41FA5}">
                      <a16:colId xmlns:a16="http://schemas.microsoft.com/office/drawing/2014/main" val="4148379843"/>
                    </a:ext>
                  </a:extLst>
                </a:gridCol>
                <a:gridCol w="2088231">
                  <a:extLst>
                    <a:ext uri="{9D8B030D-6E8A-4147-A177-3AD203B41FA5}">
                      <a16:colId xmlns:a16="http://schemas.microsoft.com/office/drawing/2014/main" val="869532964"/>
                    </a:ext>
                  </a:extLst>
                </a:gridCol>
              </a:tblGrid>
              <a:tr h="389417">
                <a:tc>
                  <a:txBody>
                    <a:bodyPr/>
                    <a:lstStyle/>
                    <a:p>
                      <a:pPr algn="l" fontAlgn="b"/>
                      <a:endParaRPr lang="gl-E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gl-ES" sz="2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Conformación</a:t>
                      </a:r>
                      <a:endParaRPr lang="gl-ES" sz="24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gl-ES" sz="2400" u="none" strike="noStrike" dirty="0" err="1">
                          <a:solidFill>
                            <a:srgbClr val="FFC000"/>
                          </a:solidFill>
                          <a:effectLst/>
                        </a:rPr>
                        <a:t>Engrasamiento</a:t>
                      </a:r>
                      <a:endParaRPr lang="gl-ES" sz="24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426430"/>
                  </a:ext>
                </a:extLst>
              </a:tr>
              <a:tr h="389417">
                <a:tc rowSpan="4">
                  <a:txBody>
                    <a:bodyPr/>
                    <a:lstStyle/>
                    <a:p>
                      <a:pPr algn="ctr" fontAlgn="b"/>
                      <a:r>
                        <a:rPr lang="gl-ES" sz="2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Tenera</a:t>
                      </a:r>
                      <a:r>
                        <a:rPr lang="gl-E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gl-ES" sz="2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Gallega</a:t>
                      </a:r>
                      <a:r>
                        <a:rPr lang="gl-E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</a:t>
                      </a:r>
                    </a:p>
                    <a:p>
                      <a:pPr algn="ctr" fontAlgn="b"/>
                      <a:r>
                        <a:rPr lang="es-E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gl-ES" sz="2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ernera</a:t>
                      </a:r>
                      <a:r>
                        <a:rPr lang="gl-E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gl-ES" sz="2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Gallega</a:t>
                      </a:r>
                      <a:r>
                        <a:rPr lang="gl-E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Suprema *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gl-ES" sz="2400" b="1" i="0" u="none" strike="noStrike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S, E, U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301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gl-E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♂ </a:t>
                      </a:r>
                      <a:r>
                        <a:rPr lang="es-E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Machos</a:t>
                      </a:r>
                      <a:endParaRPr lang="gl-ES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gl-ES" sz="24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gl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2, 3</a:t>
                      </a:r>
                      <a:endParaRPr lang="gl-E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229993"/>
                  </a:ext>
                </a:extLst>
              </a:tr>
              <a:tr h="389417">
                <a:tc vMerge="1">
                  <a:txBody>
                    <a:bodyPr/>
                    <a:lstStyle/>
                    <a:p>
                      <a:pPr algn="l" fontAlgn="b"/>
                      <a:endParaRPr lang="gl-E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gl-ES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gl-E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♀ </a:t>
                      </a:r>
                      <a:r>
                        <a:rPr lang="es-ES" sz="1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Hembras</a:t>
                      </a:r>
                      <a:endParaRPr lang="gl-ES" sz="1800" b="0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gl-ES" sz="24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gl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2, 3, </a:t>
                      </a:r>
                      <a:r>
                        <a:rPr lang="gl-ES" sz="2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gl-ES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71149"/>
                  </a:ext>
                </a:extLst>
              </a:tr>
              <a:tr h="389417">
                <a:tc vMerge="1">
                  <a:txBody>
                    <a:bodyPr/>
                    <a:lstStyle/>
                    <a:p>
                      <a:pPr algn="l" fontAlgn="b"/>
                      <a:endParaRPr lang="gl-E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sz="2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R, O+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301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gl-E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♂ </a:t>
                      </a:r>
                      <a:r>
                        <a:rPr lang="es-E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Machos</a:t>
                      </a:r>
                      <a:endParaRPr lang="gl-ES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gl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2, 3</a:t>
                      </a:r>
                      <a:endParaRPr lang="gl-E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573867"/>
                  </a:ext>
                </a:extLst>
              </a:tr>
              <a:tr h="389417">
                <a:tc vMerge="1">
                  <a:txBody>
                    <a:bodyPr/>
                    <a:lstStyle/>
                    <a:p>
                      <a:pPr algn="l" fontAlgn="b"/>
                      <a:endParaRPr lang="gl-E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gl-ES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gl-E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♀</a:t>
                      </a:r>
                      <a:r>
                        <a:rPr lang="es-ES" sz="1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Hembras</a:t>
                      </a:r>
                      <a:endParaRPr lang="gl-ES" sz="1800" b="0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gl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2, 3, </a:t>
                      </a:r>
                      <a:r>
                        <a:rPr lang="gl-ES" sz="2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gl-ES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54490"/>
                  </a:ext>
                </a:extLst>
              </a:tr>
              <a:tr h="38941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gl-ES" sz="2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Añojo</a:t>
                      </a:r>
                      <a:r>
                        <a:rPr lang="gl-E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sz="2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S, E, U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530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gl-E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1,2,3,4</a:t>
                      </a:r>
                      <a:endParaRPr lang="gl-E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515348"/>
                  </a:ext>
                </a:extLst>
              </a:tr>
              <a:tr h="389417">
                <a:tc vMerge="1">
                  <a:txBody>
                    <a:bodyPr/>
                    <a:lstStyle/>
                    <a:p>
                      <a:pPr algn="l" fontAlgn="b"/>
                      <a:endParaRPr lang="gl-E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2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</a:t>
                      </a:r>
                      <a:endParaRPr lang="gl-ES" sz="24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530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2,3,4</a:t>
                      </a:r>
                      <a:endParaRPr lang="gl-E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476961"/>
                  </a:ext>
                </a:extLst>
              </a:tr>
              <a:tr h="389417">
                <a:tc>
                  <a:txBody>
                    <a:bodyPr/>
                    <a:lstStyle/>
                    <a:p>
                      <a:pPr algn="ctr" fontAlgn="b"/>
                      <a:r>
                        <a:rPr lang="gl-E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Vaca*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gl-ES" sz="2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EURO+O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530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gl-E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3,4,5</a:t>
                      </a:r>
                      <a:endParaRPr lang="gl-E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068611"/>
                  </a:ext>
                </a:extLst>
              </a:tr>
              <a:tr h="46467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gl-ES" sz="2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uey</a:t>
                      </a:r>
                      <a:endParaRPr lang="gl-ES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gl-ES" sz="2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EUR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530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gl-E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,5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464671"/>
                  </a:ext>
                </a:extLst>
              </a:tr>
              <a:tr h="714815">
                <a:tc>
                  <a:txBody>
                    <a:bodyPr/>
                    <a:lstStyle/>
                    <a:p>
                      <a:pPr algn="ctr" fontAlgn="b"/>
                      <a:r>
                        <a:rPr lang="gl-E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Vaca y </a:t>
                      </a:r>
                      <a:r>
                        <a:rPr lang="gl-ES" sz="2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Buey</a:t>
                      </a:r>
                      <a:r>
                        <a:rPr lang="gl-ES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gl-E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(SELECCIÓN)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gl-ES" sz="2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EUR+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30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gl-E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4+,5</a:t>
                      </a:r>
                      <a:endParaRPr lang="gl-E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874067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4E82387A-54AB-40DD-8912-3D773067964B}"/>
              </a:ext>
            </a:extLst>
          </p:cNvPr>
          <p:cNvSpPr txBox="1"/>
          <p:nvPr/>
        </p:nvSpPr>
        <p:spPr>
          <a:xfrm>
            <a:off x="2711625" y="6081696"/>
            <a:ext cx="7103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200" dirty="0"/>
              <a:t>*Morenas </a:t>
            </a:r>
            <a:r>
              <a:rPr lang="gl-ES" sz="1200" dirty="0" err="1"/>
              <a:t>Gallegas</a:t>
            </a:r>
            <a:r>
              <a:rPr lang="gl-ES" sz="1200" dirty="0"/>
              <a:t>(</a:t>
            </a:r>
            <a:r>
              <a:rPr lang="es-ES" sz="1200" dirty="0" err="1"/>
              <a:t>Cachena</a:t>
            </a:r>
            <a:r>
              <a:rPr lang="es-ES" sz="1200" dirty="0"/>
              <a:t>, </a:t>
            </a:r>
            <a:r>
              <a:rPr lang="es-ES" sz="1200" dirty="0" err="1"/>
              <a:t>Caldelana</a:t>
            </a:r>
            <a:r>
              <a:rPr lang="es-ES" sz="1200" dirty="0"/>
              <a:t>, </a:t>
            </a:r>
            <a:r>
              <a:rPr lang="es-ES" sz="1200" dirty="0" err="1"/>
              <a:t>Frieiresa</a:t>
            </a:r>
            <a:r>
              <a:rPr lang="es-ES" sz="1200" dirty="0"/>
              <a:t>, </a:t>
            </a:r>
            <a:r>
              <a:rPr lang="es-ES" sz="1200" dirty="0" err="1"/>
              <a:t>Limiana</a:t>
            </a:r>
            <a:r>
              <a:rPr lang="es-ES" sz="1200" dirty="0"/>
              <a:t> y </a:t>
            </a:r>
            <a:r>
              <a:rPr lang="es-ES" sz="1200" dirty="0" err="1"/>
              <a:t>Vianesa</a:t>
            </a:r>
            <a:r>
              <a:rPr lang="es-ES" sz="1200" dirty="0"/>
              <a:t>)</a:t>
            </a:r>
            <a:r>
              <a:rPr lang="gl-ES" sz="1200" dirty="0"/>
              <a:t>: valen todas las </a:t>
            </a:r>
            <a:r>
              <a:rPr lang="gl-ES" sz="1200" b="1" dirty="0" err="1"/>
              <a:t>conformaciones</a:t>
            </a:r>
            <a:r>
              <a:rPr lang="gl-ES" sz="1200" b="1" dirty="0"/>
              <a:t> </a:t>
            </a:r>
            <a:r>
              <a:rPr lang="gl-ES" sz="1200" dirty="0"/>
              <a:t>SEUROP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563D61-CD66-4D0C-9DD0-336B3A375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444" y="169863"/>
            <a:ext cx="1392099" cy="13183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6B2A44-455C-48CD-BC1B-0D3CD60AD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562" y="257534"/>
            <a:ext cx="4027736" cy="10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956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EC1DF50-9AE8-405E-8A23-FD428B24E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798" y="0"/>
            <a:ext cx="7934404" cy="6858000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9817FD3B-98BC-484D-8B11-2B06F53C019F}"/>
              </a:ext>
            </a:extLst>
          </p:cNvPr>
          <p:cNvSpPr/>
          <p:nvPr/>
        </p:nvSpPr>
        <p:spPr>
          <a:xfrm>
            <a:off x="6962861" y="3315748"/>
            <a:ext cx="545285" cy="226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6BF7FE6B-C50B-43A2-9477-85387E51E26B}"/>
              </a:ext>
            </a:extLst>
          </p:cNvPr>
          <p:cNvSpPr/>
          <p:nvPr/>
        </p:nvSpPr>
        <p:spPr>
          <a:xfrm>
            <a:off x="8180663" y="3315747"/>
            <a:ext cx="545285" cy="226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DF3A9415-E059-4408-85C1-9FE6988E761E}"/>
              </a:ext>
            </a:extLst>
          </p:cNvPr>
          <p:cNvCxnSpPr/>
          <p:nvPr/>
        </p:nvCxnSpPr>
        <p:spPr>
          <a:xfrm flipV="1">
            <a:off x="7399090" y="2114026"/>
            <a:ext cx="1837189" cy="12017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88EE30D7-BB40-4D82-9D6C-1DED0EBF7E74}"/>
              </a:ext>
            </a:extLst>
          </p:cNvPr>
          <p:cNvCxnSpPr>
            <a:cxnSpLocks/>
          </p:cNvCxnSpPr>
          <p:nvPr/>
        </p:nvCxnSpPr>
        <p:spPr>
          <a:xfrm flipV="1">
            <a:off x="8453305" y="2114026"/>
            <a:ext cx="782974" cy="12017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583FF618-0A66-4184-88A1-550A7E916566}"/>
              </a:ext>
            </a:extLst>
          </p:cNvPr>
          <p:cNvSpPr txBox="1"/>
          <p:nvPr/>
        </p:nvSpPr>
        <p:spPr>
          <a:xfrm>
            <a:off x="9176552" y="1887523"/>
            <a:ext cx="66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3,9%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82CFEAC-22ED-4EF4-8644-D2D0E86E8F35}"/>
              </a:ext>
            </a:extLst>
          </p:cNvPr>
          <p:cNvSpPr/>
          <p:nvPr/>
        </p:nvSpPr>
        <p:spPr>
          <a:xfrm>
            <a:off x="6962861" y="4330924"/>
            <a:ext cx="545285" cy="226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0D1C03E-D50D-43FF-8227-88DF1056205D}"/>
              </a:ext>
            </a:extLst>
          </p:cNvPr>
          <p:cNvSpPr/>
          <p:nvPr/>
        </p:nvSpPr>
        <p:spPr>
          <a:xfrm>
            <a:off x="8180663" y="4330923"/>
            <a:ext cx="545285" cy="226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EDBBE104-CC90-4D4F-B2C4-7C14CC465B43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7399090" y="3931615"/>
            <a:ext cx="2736818" cy="3993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9A8E1B20-24AF-4366-A221-7F7EAFF07CCC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8453305" y="3931615"/>
            <a:ext cx="1682603" cy="3993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DB62294-5620-484B-8824-B0F741505ACC}"/>
              </a:ext>
            </a:extLst>
          </p:cNvPr>
          <p:cNvSpPr txBox="1"/>
          <p:nvPr/>
        </p:nvSpPr>
        <p:spPr>
          <a:xfrm>
            <a:off x="10135908" y="3746949"/>
            <a:ext cx="66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2,6%</a:t>
            </a:r>
          </a:p>
        </p:txBody>
      </p:sp>
    </p:spTree>
    <p:extLst>
      <p:ext uri="{BB962C8B-B14F-4D97-AF65-F5344CB8AC3E}">
        <p14:creationId xmlns:p14="http://schemas.microsoft.com/office/powerpoint/2010/main" val="4145482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3EE9F10-2213-418F-8114-CF4982755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622" y="133972"/>
            <a:ext cx="1740845" cy="66468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AC50C0B-16A9-430F-9527-74F79F2C3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967" y="133972"/>
            <a:ext cx="3907220" cy="6529693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747D885-E800-4043-B919-A50730FB8D5D}"/>
              </a:ext>
            </a:extLst>
          </p:cNvPr>
          <p:cNvCxnSpPr>
            <a:cxnSpLocks/>
          </p:cNvCxnSpPr>
          <p:nvPr/>
        </p:nvCxnSpPr>
        <p:spPr>
          <a:xfrm>
            <a:off x="3307404" y="3073939"/>
            <a:ext cx="5075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96D32ACE-B518-49BE-AD88-4DD87B80ABD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4379" y="1224167"/>
          <a:ext cx="2305493" cy="54395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1607">
                  <a:extLst>
                    <a:ext uri="{9D8B030D-6E8A-4147-A177-3AD203B41FA5}">
                      <a16:colId xmlns:a16="http://schemas.microsoft.com/office/drawing/2014/main" val="505980826"/>
                    </a:ext>
                  </a:extLst>
                </a:gridCol>
                <a:gridCol w="693886">
                  <a:extLst>
                    <a:ext uri="{9D8B030D-6E8A-4147-A177-3AD203B41FA5}">
                      <a16:colId xmlns:a16="http://schemas.microsoft.com/office/drawing/2014/main" val="3543725353"/>
                    </a:ext>
                  </a:extLst>
                </a:gridCol>
              </a:tblGrid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Reino de Bélgica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BE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931592900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República de Bulgaria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BG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851993569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República Checa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CZ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011326739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Reino de Dinamarca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DK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933670631"/>
                  </a:ext>
                </a:extLst>
              </a:tr>
              <a:tr h="198999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República Federal de Alemania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DE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1665760410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República de Estonia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EE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202128173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Irlanda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IE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1821351589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República Helénica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EL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1721744230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Reino de España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ES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880586369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República Francesa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FR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4016151656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República de Croacia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HR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915955037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República Italiana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IT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644604634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República de Chipre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CY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860610282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República de Letonia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LV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899932786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República de Lituania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LT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381137415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Gran Ducado de Luxemburgo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LU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444924419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Hungría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HU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469630167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República de Malta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MT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683660090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Reino de los Países Bajos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NL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790685450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República de Austria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AT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948917145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República de Polonia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PL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935464319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República Portuguesa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PT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093621887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Rumanía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RO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424364483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República de Eslovenia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SI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962018761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República Eslovaca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SK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857387174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República de Finlandia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FI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698194745"/>
                  </a:ext>
                </a:extLst>
              </a:tr>
              <a:tr h="201558"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>
                          <a:effectLst/>
                        </a:rPr>
                        <a:t>Reino de Suecia</a:t>
                      </a:r>
                      <a:endParaRPr lang="gl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gl-ES" sz="1000" u="none" strike="noStrike" dirty="0">
                          <a:effectLst/>
                        </a:rPr>
                        <a:t>SE</a:t>
                      </a:r>
                      <a:endParaRPr lang="gl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618359998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6E9E9C99-2290-41E8-A8A3-0E29C83BC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320" y="0"/>
            <a:ext cx="2981325" cy="1952625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BD09B763-2903-4970-A603-2FEE10735F7E}"/>
              </a:ext>
            </a:extLst>
          </p:cNvPr>
          <p:cNvSpPr/>
          <p:nvPr/>
        </p:nvSpPr>
        <p:spPr>
          <a:xfrm>
            <a:off x="4638600" y="2847436"/>
            <a:ext cx="545285" cy="226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3D6B1D0-82D2-41AA-A36C-4889B3438157}"/>
              </a:ext>
            </a:extLst>
          </p:cNvPr>
          <p:cNvSpPr/>
          <p:nvPr/>
        </p:nvSpPr>
        <p:spPr>
          <a:xfrm>
            <a:off x="5183885" y="2847435"/>
            <a:ext cx="545285" cy="226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938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1760CC-C600-4B78-83DD-E3ED03DE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479" y="482570"/>
            <a:ext cx="10515600" cy="1325563"/>
          </a:xfrm>
        </p:spPr>
        <p:txBody>
          <a:bodyPr>
            <a:normAutofit/>
          </a:bodyPr>
          <a:lstStyle/>
          <a:p>
            <a:r>
              <a:rPr lang="es-ES" dirty="0" err="1"/>
              <a:t>Actuacións</a:t>
            </a:r>
            <a:r>
              <a:rPr lang="es-ES" dirty="0"/>
              <a:t> da Administración en relación á clasificación de </a:t>
            </a:r>
            <a:r>
              <a:rPr lang="es-ES" dirty="0" err="1"/>
              <a:t>canais</a:t>
            </a:r>
            <a:endParaRPr lang="es-ES" dirty="0"/>
          </a:p>
        </p:txBody>
      </p:sp>
      <p:pic>
        <p:nvPicPr>
          <p:cNvPr id="4" name="Imagen9">
            <a:extLst>
              <a:ext uri="{FF2B5EF4-FFF2-40B4-BE49-F238E27FC236}">
                <a16:creationId xmlns:a16="http://schemas.microsoft.com/office/drawing/2014/main" id="{353572A9-B8EA-446C-8546-F6B6FC757D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2944537" y="3013485"/>
            <a:ext cx="5856444" cy="184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372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288</Words>
  <Application>Microsoft Office PowerPoint</Application>
  <PresentationFormat>Panorámica</PresentationFormat>
  <Paragraphs>97</Paragraphs>
  <Slides>17</Slides>
  <Notes>1</Notes>
  <HiddenSlides>0</HiddenSlides>
  <MMClips>1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Tema de Office</vt:lpstr>
      <vt:lpstr>Acrobat Document</vt:lpstr>
      <vt:lpstr>Presentación de PowerPoint</vt:lpstr>
      <vt:lpstr>Dúas canáis que pesen igual ….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Actuacións da Administración en relación á clasificación de canais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Vázquez Miranda</dc:creator>
  <cp:lastModifiedBy>Vázquez Miranda, Fernando</cp:lastModifiedBy>
  <cp:revision>28</cp:revision>
  <dcterms:created xsi:type="dcterms:W3CDTF">2023-09-13T10:49:47Z</dcterms:created>
  <dcterms:modified xsi:type="dcterms:W3CDTF">2024-06-04T09:59:46Z</dcterms:modified>
</cp:coreProperties>
</file>