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Lst>
  <p:sldIdLst>
    <p:sldId id="887" r:id="rId3"/>
    <p:sldId id="258" r:id="rId4"/>
    <p:sldId id="754" r:id="rId5"/>
    <p:sldId id="755" r:id="rId6"/>
    <p:sldId id="712" r:id="rId7"/>
    <p:sldId id="719" r:id="rId8"/>
    <p:sldId id="257" r:id="rId9"/>
    <p:sldId id="720" r:id="rId10"/>
    <p:sldId id="756" r:id="rId11"/>
    <p:sldId id="759" r:id="rId12"/>
    <p:sldId id="757" r:id="rId13"/>
    <p:sldId id="761" r:id="rId14"/>
    <p:sldId id="762" r:id="rId15"/>
    <p:sldId id="763" r:id="rId16"/>
    <p:sldId id="721" r:id="rId17"/>
    <p:sldId id="760" r:id="rId18"/>
    <p:sldId id="765" r:id="rId19"/>
    <p:sldId id="764" r:id="rId20"/>
    <p:sldId id="744" r:id="rId21"/>
    <p:sldId id="308" r:id="rId22"/>
    <p:sldId id="309" r:id="rId23"/>
    <p:sldId id="310" r:id="rId24"/>
    <p:sldId id="311" r:id="rId25"/>
    <p:sldId id="722" r:id="rId26"/>
    <p:sldId id="746" r:id="rId27"/>
    <p:sldId id="747" r:id="rId28"/>
    <p:sldId id="748" r:id="rId29"/>
    <p:sldId id="264" r:id="rId30"/>
    <p:sldId id="275" r:id="rId31"/>
    <p:sldId id="770" r:id="rId32"/>
    <p:sldId id="729" r:id="rId33"/>
    <p:sldId id="890" r:id="rId34"/>
    <p:sldId id="889" r:id="rId35"/>
    <p:sldId id="740" r:id="rId36"/>
    <p:sldId id="723" r:id="rId37"/>
    <p:sldId id="267" r:id="rId38"/>
    <p:sldId id="268" r:id="rId39"/>
    <p:sldId id="737" r:id="rId40"/>
    <p:sldId id="724" r:id="rId41"/>
    <p:sldId id="741" r:id="rId42"/>
    <p:sldId id="272" r:id="rId43"/>
    <p:sldId id="273" r:id="rId44"/>
    <p:sldId id="271" r:id="rId45"/>
    <p:sldId id="277" r:id="rId46"/>
    <p:sldId id="278" r:id="rId47"/>
    <p:sldId id="742" r:id="rId48"/>
    <p:sldId id="270" r:id="rId49"/>
    <p:sldId id="738" r:id="rId50"/>
    <p:sldId id="894" r:id="rId51"/>
    <p:sldId id="266" r:id="rId52"/>
    <p:sldId id="260" r:id="rId53"/>
    <p:sldId id="715" r:id="rId54"/>
    <p:sldId id="716" r:id="rId55"/>
    <p:sldId id="717" r:id="rId56"/>
    <p:sldId id="718" r:id="rId57"/>
    <p:sldId id="280" r:id="rId58"/>
    <p:sldId id="725" r:id="rId59"/>
    <p:sldId id="739" r:id="rId60"/>
    <p:sldId id="282" r:id="rId61"/>
    <p:sldId id="283" r:id="rId62"/>
    <p:sldId id="284" r:id="rId63"/>
    <p:sldId id="710" r:id="rId64"/>
    <p:sldId id="285" r:id="rId65"/>
    <p:sldId id="286" r:id="rId66"/>
    <p:sldId id="726" r:id="rId67"/>
    <p:sldId id="287" r:id="rId68"/>
    <p:sldId id="305" r:id="rId69"/>
    <p:sldId id="306" r:id="rId70"/>
    <p:sldId id="892" r:id="rId71"/>
    <p:sldId id="766" r:id="rId72"/>
    <p:sldId id="265" r:id="rId73"/>
    <p:sldId id="269" r:id="rId74"/>
    <p:sldId id="313" r:id="rId75"/>
    <p:sldId id="731" r:id="rId76"/>
    <p:sldId id="713" r:id="rId77"/>
    <p:sldId id="714" r:id="rId78"/>
    <p:sldId id="900" r:id="rId79"/>
    <p:sldId id="749" r:id="rId80"/>
    <p:sldId id="302" r:id="rId81"/>
    <p:sldId id="735" r:id="rId82"/>
    <p:sldId id="736" r:id="rId83"/>
    <p:sldId id="732" r:id="rId84"/>
    <p:sldId id="733" r:id="rId85"/>
    <p:sldId id="734" r:id="rId86"/>
    <p:sldId id="301" r:id="rId87"/>
    <p:sldId id="728" r:id="rId88"/>
    <p:sldId id="771" r:id="rId89"/>
    <p:sldId id="750" r:id="rId90"/>
    <p:sldId id="751" r:id="rId91"/>
    <p:sldId id="752" r:id="rId92"/>
    <p:sldId id="289" r:id="rId93"/>
    <p:sldId id="707" r:id="rId94"/>
    <p:sldId id="708" r:id="rId95"/>
    <p:sldId id="293" r:id="rId96"/>
    <p:sldId id="294" r:id="rId97"/>
    <p:sldId id="281" r:id="rId98"/>
    <p:sldId id="768" r:id="rId99"/>
    <p:sldId id="767" r:id="rId100"/>
    <p:sldId id="769" r:id="rId101"/>
    <p:sldId id="304" r:id="rId102"/>
    <p:sldId id="705" r:id="rId103"/>
    <p:sldId id="314" r:id="rId104"/>
    <p:sldId id="706" r:id="rId105"/>
    <p:sldId id="730" r:id="rId106"/>
    <p:sldId id="292" r:id="rId107"/>
    <p:sldId id="745" r:id="rId108"/>
    <p:sldId id="893" r:id="rId109"/>
    <p:sldId id="290" r:id="rId110"/>
    <p:sldId id="895" r:id="rId111"/>
    <p:sldId id="896" r:id="rId112"/>
    <p:sldId id="897" r:id="rId113"/>
    <p:sldId id="898" r:id="rId114"/>
    <p:sldId id="899" r:id="rId115"/>
    <p:sldId id="297" r:id="rId116"/>
    <p:sldId id="298" r:id="rId117"/>
    <p:sldId id="299" r:id="rId118"/>
    <p:sldId id="711" r:id="rId1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8253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5487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59496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1B06808-214D-4DC2-9EC4-012BC2570809}" type="datetimeFigureOut">
              <a:rPr lang="es-ES" smtClean="0"/>
              <a:t>04/06/2024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3023262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1B06808-214D-4DC2-9EC4-012BC2570809}" type="datetimeFigureOut">
              <a:rPr lang="es-ES" smtClean="0"/>
              <a:t>04/06/2024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3492690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91B06808-214D-4DC2-9EC4-012BC2570809}" type="datetimeFigureOut">
              <a:rPr lang="es-ES" smtClean="0"/>
              <a:t>04/06/2024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2179887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1B06808-214D-4DC2-9EC4-012BC2570809}" type="datetimeFigureOut">
              <a:rPr lang="es-ES" smtClean="0"/>
              <a:t>04/06/2024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2680141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1B06808-214D-4DC2-9EC4-012BC2570809}" type="datetimeFigureOut">
              <a:rPr lang="es-ES" smtClean="0"/>
              <a:t>04/06/2024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1055692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1B06808-214D-4DC2-9EC4-012BC2570809}" type="datetimeFigureOut">
              <a:rPr lang="es-ES" smtClean="0"/>
              <a:t>04/06/2024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686323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06808-214D-4DC2-9EC4-012BC2570809}" type="datetimeFigureOut">
              <a:rPr lang="es-ES" smtClean="0"/>
              <a:t>04/06/2024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3830760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91B06808-214D-4DC2-9EC4-012BC2570809}" type="datetimeFigureOut">
              <a:rPr lang="es-ES" smtClean="0"/>
              <a:t>04/06/2024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370039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51545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91B06808-214D-4DC2-9EC4-012BC2570809}" type="datetimeFigureOut">
              <a:rPr lang="es-ES" smtClean="0"/>
              <a:t>04/06/2024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3290519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91B06808-214D-4DC2-9EC4-012BC2570809}" type="datetimeFigureOut">
              <a:rPr lang="es-ES" smtClean="0"/>
              <a:t>04/06/2024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3683292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91B06808-214D-4DC2-9EC4-012BC2570809}" type="datetimeFigureOut">
              <a:rPr lang="es-ES" smtClean="0"/>
              <a:t>04/06/2024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F8783AF-0237-4E72-A803-12C0957E56E3}"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5807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78888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09059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24223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1B06808-214D-4DC2-9EC4-012BC2570809}" type="datetimeFigureOut">
              <a:rPr lang="es-ES" smtClean="0"/>
              <a:t>04/06/2024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1975514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1B06808-214D-4DC2-9EC4-012BC2570809}" type="datetimeFigureOut">
              <a:rPr lang="es-ES" smtClean="0"/>
              <a:t>04/06/2024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F8783AF-0237-4E72-A803-12C0957E56E3}" type="slidenum">
              <a:rPr lang="es-ES" smtClean="0"/>
              <a:t>‹Nº›</a:t>
            </a:fld>
            <a:endParaRPr lang="es-ES"/>
          </a:p>
        </p:txBody>
      </p:sp>
    </p:spTree>
    <p:extLst>
      <p:ext uri="{BB962C8B-B14F-4D97-AF65-F5344CB8AC3E}">
        <p14:creationId xmlns:p14="http://schemas.microsoft.com/office/powerpoint/2010/main" val="90932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2916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47182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1401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05923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76563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4655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7420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452030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A2FEFF-8766-4C9F-8A8D-911F516F5E25}" type="datetimeFigureOut">
              <a:rPr lang="es-ES" smtClean="0">
                <a:solidFill>
                  <a:prstClr val="black">
                    <a:tint val="75000"/>
                  </a:prstClr>
                </a:solidFill>
              </a:rPr>
              <a:pPr/>
              <a:t>04/06/2024</a:t>
            </a:fld>
            <a:endParaRPr lang="es-E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05FC8BA-5981-4D1F-97F6-2BB87710B59D}"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26672190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8.xml"/><Relationship Id="rId4" Type="http://schemas.openxmlformats.org/officeDocument/2006/relationships/image" Target="../media/image178.png"/></Relationships>
</file>

<file path=ppt/slides/_rels/slide10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8.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8.xml"/><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8.xml"/><Relationship Id="rId4" Type="http://schemas.openxmlformats.org/officeDocument/2006/relationships/image" Target="../media/image121.png"/></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png"/><Relationship Id="rId1" Type="http://schemas.openxmlformats.org/officeDocument/2006/relationships/slideLayout" Target="../slideLayouts/slideLayout18.xml"/><Relationship Id="rId5" Type="http://schemas.openxmlformats.org/officeDocument/2006/relationships/image" Target="../media/image127.png"/><Relationship Id="rId4" Type="http://schemas.openxmlformats.org/officeDocument/2006/relationships/image" Target="../media/image126.png"/></Relationships>
</file>

<file path=ppt/slides/_rels/slide8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18.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8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18.xml"/><Relationship Id="rId5" Type="http://schemas.openxmlformats.org/officeDocument/2006/relationships/image" Target="../media/image147.png"/><Relationship Id="rId4" Type="http://schemas.openxmlformats.org/officeDocument/2006/relationships/image" Target="../media/image146.png"/></Relationships>
</file>

<file path=ppt/slides/_rels/slide8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18.xml"/><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8.xml"/><Relationship Id="rId5" Type="http://schemas.openxmlformats.org/officeDocument/2006/relationships/image" Target="../media/image156.png"/><Relationship Id="rId4" Type="http://schemas.openxmlformats.org/officeDocument/2006/relationships/image" Target="../media/image155.png"/></Relationships>
</file>

<file path=ppt/slides/_rels/slide9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image" Target="../media/image165.png"/><Relationship Id="rId1" Type="http://schemas.openxmlformats.org/officeDocument/2006/relationships/slideLayout" Target="../slideLayouts/slideLayout18.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51A1441-E6A7-8D12-0AC3-E26B41143F8A}"/>
              </a:ext>
            </a:extLst>
          </p:cNvPr>
          <p:cNvPicPr>
            <a:picLocks noChangeAspect="1"/>
          </p:cNvPicPr>
          <p:nvPr/>
        </p:nvPicPr>
        <p:blipFill>
          <a:blip r:embed="rId2"/>
          <a:stretch>
            <a:fillRect/>
          </a:stretch>
        </p:blipFill>
        <p:spPr>
          <a:xfrm>
            <a:off x="530087" y="608795"/>
            <a:ext cx="11158329" cy="4082267"/>
          </a:xfrm>
          <a:prstGeom prst="rect">
            <a:avLst/>
          </a:prstGeom>
        </p:spPr>
      </p:pic>
      <p:sp>
        <p:nvSpPr>
          <p:cNvPr id="4" name="CuadroTexto 3">
            <a:extLst>
              <a:ext uri="{FF2B5EF4-FFF2-40B4-BE49-F238E27FC236}">
                <a16:creationId xmlns:a16="http://schemas.microsoft.com/office/drawing/2014/main" id="{053E8BD4-2698-4991-BE59-2E2F17023F93}"/>
              </a:ext>
            </a:extLst>
          </p:cNvPr>
          <p:cNvSpPr txBox="1"/>
          <p:nvPr/>
        </p:nvSpPr>
        <p:spPr>
          <a:xfrm>
            <a:off x="612397" y="5176007"/>
            <a:ext cx="6409189" cy="646331"/>
          </a:xfrm>
          <a:prstGeom prst="rect">
            <a:avLst/>
          </a:prstGeom>
          <a:solidFill>
            <a:schemeClr val="bg1"/>
          </a:solidFill>
        </p:spPr>
        <p:txBody>
          <a:bodyPr wrap="square" rtlCol="0">
            <a:spAutoFit/>
          </a:bodyPr>
          <a:lstStyle/>
          <a:p>
            <a:r>
              <a:rPr lang="es-ES" u="sng" dirty="0"/>
              <a:t>Inspección de la calidad Agroalimentaria-Lugo</a:t>
            </a:r>
          </a:p>
          <a:p>
            <a:r>
              <a:rPr lang="es-ES" dirty="0"/>
              <a:t>Gonzalo J. Rodríguez </a:t>
            </a:r>
            <a:r>
              <a:rPr lang="es-ES" dirty="0" err="1"/>
              <a:t>Abuín</a:t>
            </a:r>
            <a:endParaRPr lang="es-ES" dirty="0"/>
          </a:p>
        </p:txBody>
      </p:sp>
    </p:spTree>
    <p:extLst>
      <p:ext uri="{BB962C8B-B14F-4D97-AF65-F5344CB8AC3E}">
        <p14:creationId xmlns:p14="http://schemas.microsoft.com/office/powerpoint/2010/main" val="3992894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3B46423-A521-4FA4-9BAB-159009C8AB13}"/>
              </a:ext>
            </a:extLst>
          </p:cNvPr>
          <p:cNvSpPr txBox="1"/>
          <p:nvPr/>
        </p:nvSpPr>
        <p:spPr>
          <a:xfrm>
            <a:off x="939567" y="1124125"/>
            <a:ext cx="8120543" cy="3139321"/>
          </a:xfrm>
          <a:prstGeom prst="rect">
            <a:avLst/>
          </a:prstGeom>
          <a:solidFill>
            <a:schemeClr val="accent1">
              <a:lumMod val="20000"/>
              <a:lumOff val="80000"/>
            </a:schemeClr>
          </a:solidFill>
        </p:spPr>
        <p:txBody>
          <a:bodyPr wrap="square" rtlCol="0">
            <a:spAutoFit/>
          </a:bodyPr>
          <a:lstStyle/>
          <a:p>
            <a:r>
              <a:rPr lang="es-ES" dirty="0"/>
              <a:t>Disposiciones  aplicables á comercialización</a:t>
            </a:r>
          </a:p>
          <a:p>
            <a:endParaRPr lang="es-ES" dirty="0"/>
          </a:p>
          <a:p>
            <a:r>
              <a:rPr lang="es-ES" dirty="0"/>
              <a:t>Considerando (8) do Reglamento de ejecución (UE) 543/2011</a:t>
            </a:r>
          </a:p>
          <a:p>
            <a:r>
              <a:rPr lang="es-ES" dirty="0"/>
              <a:t>Las menciones particulares </a:t>
            </a:r>
            <a:r>
              <a:rPr lang="es-ES" dirty="0" err="1"/>
              <a:t>esigidas</a:t>
            </a:r>
            <a:r>
              <a:rPr lang="es-ES" dirty="0"/>
              <a:t> por las normas de comercialización</a:t>
            </a:r>
          </a:p>
          <a:p>
            <a:r>
              <a:rPr lang="es-ES" dirty="0"/>
              <a:t>deben aparecer de forma visible  en el  envase y/o  en el  etiquetado.</a:t>
            </a:r>
          </a:p>
          <a:p>
            <a:endParaRPr lang="es-ES" dirty="0"/>
          </a:p>
          <a:p>
            <a:r>
              <a:rPr lang="es-ES" dirty="0"/>
              <a:t>Considerando (10) do Reglamento de ejecución (UE) 543/2011</a:t>
            </a:r>
          </a:p>
          <a:p>
            <a:r>
              <a:rPr lang="es-ES" dirty="0"/>
              <a:t>Para garantizar que los controles puedan realizarse correcta y</a:t>
            </a:r>
          </a:p>
          <a:p>
            <a:r>
              <a:rPr lang="es-ES" dirty="0"/>
              <a:t>eficazmente, las facturas y los  justificantes, distintos de los que van  destinados a los  consumidores, deben contener r determinada información básica prevista en las  normas de comercialización.</a:t>
            </a:r>
          </a:p>
        </p:txBody>
      </p:sp>
    </p:spTree>
    <p:extLst>
      <p:ext uri="{BB962C8B-B14F-4D97-AF65-F5344CB8AC3E}">
        <p14:creationId xmlns:p14="http://schemas.microsoft.com/office/powerpoint/2010/main" val="16966031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7091" y="244444"/>
            <a:ext cx="5145499" cy="6551772"/>
          </a:xfrm>
          <a:prstGeom prst="rect">
            <a:avLst/>
          </a:prstGeom>
        </p:spPr>
      </p:pic>
      <p:pic>
        <p:nvPicPr>
          <p:cNvPr id="3" name="Imagen 2"/>
          <p:cNvPicPr>
            <a:picLocks noChangeAspect="1"/>
          </p:cNvPicPr>
          <p:nvPr/>
        </p:nvPicPr>
        <p:blipFill>
          <a:blip r:embed="rId3"/>
          <a:stretch>
            <a:fillRect/>
          </a:stretch>
        </p:blipFill>
        <p:spPr>
          <a:xfrm>
            <a:off x="4621170" y="-518270"/>
            <a:ext cx="2949660" cy="4038600"/>
          </a:xfrm>
          <a:prstGeom prst="rect">
            <a:avLst/>
          </a:prstGeom>
        </p:spPr>
      </p:pic>
      <p:sp>
        <p:nvSpPr>
          <p:cNvPr id="4" name="CuadroTexto 3">
            <a:extLst>
              <a:ext uri="{FF2B5EF4-FFF2-40B4-BE49-F238E27FC236}">
                <a16:creationId xmlns:a16="http://schemas.microsoft.com/office/drawing/2014/main" id="{D70BE559-66C3-4870-928D-F5CC728B3EAE}"/>
              </a:ext>
            </a:extLst>
          </p:cNvPr>
          <p:cNvSpPr txBox="1"/>
          <p:nvPr/>
        </p:nvSpPr>
        <p:spPr>
          <a:xfrm>
            <a:off x="8049528" y="244444"/>
            <a:ext cx="3434281" cy="3416320"/>
          </a:xfrm>
          <a:prstGeom prst="rect">
            <a:avLst/>
          </a:prstGeom>
          <a:solidFill>
            <a:srgbClr val="FFFF00"/>
          </a:solidFill>
        </p:spPr>
        <p:txBody>
          <a:bodyPr wrap="square" rtlCol="0">
            <a:spAutoFit/>
          </a:bodyPr>
          <a:lstStyle/>
          <a:p>
            <a:r>
              <a:rPr lang="es-ES" dirty="0"/>
              <a:t>El producto amparado por la I.G.P. “Faba de </a:t>
            </a:r>
            <a:r>
              <a:rPr lang="es-ES" dirty="0" err="1"/>
              <a:t>Lourenzá</a:t>
            </a:r>
            <a:r>
              <a:rPr lang="es-ES" dirty="0"/>
              <a:t>” son </a:t>
            </a:r>
            <a:r>
              <a:rPr lang="es-ES" b="1" dirty="0"/>
              <a:t>judías secas </a:t>
            </a:r>
            <a:r>
              <a:rPr lang="es-ES" dirty="0"/>
              <a:t>(alubias o “fabas”) separadas de la vaina procedentes de la familia de las </a:t>
            </a:r>
            <a:r>
              <a:rPr lang="es-ES" dirty="0" err="1"/>
              <a:t>Fabaceas</a:t>
            </a:r>
            <a:r>
              <a:rPr lang="es-ES" dirty="0"/>
              <a:t> o leguminosas, especie “</a:t>
            </a:r>
            <a:r>
              <a:rPr lang="es-ES" b="1" u="sng" dirty="0" err="1">
                <a:effectLst>
                  <a:outerShdw blurRad="38100" dist="38100" dir="2700000" algn="tl">
                    <a:srgbClr val="000000">
                      <a:alpha val="43137"/>
                    </a:srgbClr>
                  </a:outerShdw>
                </a:effectLst>
              </a:rPr>
              <a:t>Phaseolus</a:t>
            </a:r>
            <a:r>
              <a:rPr lang="es-ES" b="1" u="sng" dirty="0">
                <a:effectLst>
                  <a:outerShdw blurRad="38100" dist="38100" dir="2700000" algn="tl">
                    <a:srgbClr val="000000">
                      <a:alpha val="43137"/>
                    </a:srgbClr>
                  </a:outerShdw>
                </a:effectLst>
              </a:rPr>
              <a:t> </a:t>
            </a:r>
            <a:r>
              <a:rPr lang="es-ES" b="1" u="sng" dirty="0" err="1">
                <a:effectLst>
                  <a:outerShdw blurRad="38100" dist="38100" dir="2700000" algn="tl">
                    <a:srgbClr val="000000">
                      <a:alpha val="43137"/>
                    </a:srgbClr>
                  </a:outerShdw>
                </a:effectLst>
              </a:rPr>
              <a:t>vulgaris</a:t>
            </a:r>
            <a:r>
              <a:rPr lang="es-ES" b="1" u="sng" dirty="0">
                <a:effectLst>
                  <a:outerShdw blurRad="38100" dist="38100" dir="2700000" algn="tl">
                    <a:srgbClr val="000000">
                      <a:alpha val="43137"/>
                    </a:srgbClr>
                  </a:outerShdw>
                </a:effectLst>
              </a:rPr>
              <a:t>, L”</a:t>
            </a:r>
            <a:r>
              <a:rPr lang="es-ES" b="1" u="sng" dirty="0"/>
              <a:t>, de la variedad local conocida como </a:t>
            </a:r>
            <a:r>
              <a:rPr lang="es-ES" b="1" u="sng" dirty="0">
                <a:effectLst>
                  <a:outerShdw blurRad="38100" dist="38100" dir="2700000" algn="tl">
                    <a:srgbClr val="000000">
                      <a:alpha val="43137"/>
                    </a:srgbClr>
                  </a:outerShdw>
                </a:effectLst>
              </a:rPr>
              <a:t>“Faba Galaica</a:t>
            </a:r>
            <a:r>
              <a:rPr lang="es-ES" dirty="0"/>
              <a:t>”; sanas, enteras, limpias y destinadas a consumo humano.</a:t>
            </a:r>
          </a:p>
        </p:txBody>
      </p:sp>
      <p:pic>
        <p:nvPicPr>
          <p:cNvPr id="5" name="Imagen 4">
            <a:extLst>
              <a:ext uri="{FF2B5EF4-FFF2-40B4-BE49-F238E27FC236}">
                <a16:creationId xmlns:a16="http://schemas.microsoft.com/office/drawing/2014/main" id="{EEBF2DA9-52B0-4CEB-B3F5-E10FCD4AA2AF}"/>
              </a:ext>
            </a:extLst>
          </p:cNvPr>
          <p:cNvPicPr>
            <a:picLocks noChangeAspect="1"/>
          </p:cNvPicPr>
          <p:nvPr/>
        </p:nvPicPr>
        <p:blipFill>
          <a:blip r:embed="rId4"/>
          <a:stretch>
            <a:fillRect/>
          </a:stretch>
        </p:blipFill>
        <p:spPr>
          <a:xfrm>
            <a:off x="5000625" y="3520330"/>
            <a:ext cx="7191375" cy="3438525"/>
          </a:xfrm>
          <a:prstGeom prst="rect">
            <a:avLst/>
          </a:prstGeom>
        </p:spPr>
      </p:pic>
    </p:spTree>
    <p:extLst>
      <p:ext uri="{BB962C8B-B14F-4D97-AF65-F5344CB8AC3E}">
        <p14:creationId xmlns:p14="http://schemas.microsoft.com/office/powerpoint/2010/main" val="38450031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C347837-9C99-6740-F4B9-22C51F624B6C}"/>
              </a:ext>
            </a:extLst>
          </p:cNvPr>
          <p:cNvPicPr>
            <a:picLocks noChangeAspect="1"/>
          </p:cNvPicPr>
          <p:nvPr/>
        </p:nvPicPr>
        <p:blipFill>
          <a:blip r:embed="rId2"/>
          <a:stretch>
            <a:fillRect/>
          </a:stretch>
        </p:blipFill>
        <p:spPr>
          <a:xfrm>
            <a:off x="1535185" y="128636"/>
            <a:ext cx="8724551" cy="6600729"/>
          </a:xfrm>
          <a:prstGeom prst="rect">
            <a:avLst/>
          </a:prstGeom>
        </p:spPr>
      </p:pic>
      <p:pic>
        <p:nvPicPr>
          <p:cNvPr id="4" name="Imagen 3">
            <a:extLst>
              <a:ext uri="{FF2B5EF4-FFF2-40B4-BE49-F238E27FC236}">
                <a16:creationId xmlns:a16="http://schemas.microsoft.com/office/drawing/2014/main" id="{FB656E6E-6EE0-9314-B994-01CC16B3F7A6}"/>
              </a:ext>
            </a:extLst>
          </p:cNvPr>
          <p:cNvPicPr>
            <a:picLocks noChangeAspect="1"/>
          </p:cNvPicPr>
          <p:nvPr/>
        </p:nvPicPr>
        <p:blipFill>
          <a:blip r:embed="rId3"/>
          <a:stretch>
            <a:fillRect/>
          </a:stretch>
        </p:blipFill>
        <p:spPr>
          <a:xfrm>
            <a:off x="914401" y="367644"/>
            <a:ext cx="9345336" cy="1653934"/>
          </a:xfrm>
          <a:prstGeom prst="rect">
            <a:avLst/>
          </a:prstGeom>
        </p:spPr>
      </p:pic>
    </p:spTree>
    <p:extLst>
      <p:ext uri="{BB962C8B-B14F-4D97-AF65-F5344CB8AC3E}">
        <p14:creationId xmlns:p14="http://schemas.microsoft.com/office/powerpoint/2010/main" val="28704556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9DE4DB7-A750-47A2-AEA0-B5D34AB75AA3}"/>
              </a:ext>
            </a:extLst>
          </p:cNvPr>
          <p:cNvPicPr>
            <a:picLocks noChangeAspect="1"/>
          </p:cNvPicPr>
          <p:nvPr/>
        </p:nvPicPr>
        <p:blipFill>
          <a:blip r:embed="rId2"/>
          <a:stretch>
            <a:fillRect/>
          </a:stretch>
        </p:blipFill>
        <p:spPr>
          <a:xfrm>
            <a:off x="645952" y="121757"/>
            <a:ext cx="10922466" cy="6628061"/>
          </a:xfrm>
          <a:prstGeom prst="rect">
            <a:avLst/>
          </a:prstGeom>
        </p:spPr>
      </p:pic>
      <p:pic>
        <p:nvPicPr>
          <p:cNvPr id="4" name="Imagen 3">
            <a:extLst>
              <a:ext uri="{FF2B5EF4-FFF2-40B4-BE49-F238E27FC236}">
                <a16:creationId xmlns:a16="http://schemas.microsoft.com/office/drawing/2014/main" id="{00DB3B79-526D-C88D-9213-C9CA17A5196F}"/>
              </a:ext>
            </a:extLst>
          </p:cNvPr>
          <p:cNvPicPr>
            <a:picLocks noChangeAspect="1"/>
          </p:cNvPicPr>
          <p:nvPr/>
        </p:nvPicPr>
        <p:blipFill>
          <a:blip r:embed="rId3"/>
          <a:stretch>
            <a:fillRect/>
          </a:stretch>
        </p:blipFill>
        <p:spPr>
          <a:xfrm>
            <a:off x="1197872" y="663229"/>
            <a:ext cx="4978553" cy="1046301"/>
          </a:xfrm>
          <a:prstGeom prst="rect">
            <a:avLst/>
          </a:prstGeom>
        </p:spPr>
      </p:pic>
    </p:spTree>
    <p:extLst>
      <p:ext uri="{BB962C8B-B14F-4D97-AF65-F5344CB8AC3E}">
        <p14:creationId xmlns:p14="http://schemas.microsoft.com/office/powerpoint/2010/main" val="11213957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49A8BDD-143D-4FA8-AB87-DB57C5F7D918}"/>
              </a:ext>
            </a:extLst>
          </p:cNvPr>
          <p:cNvSpPr/>
          <p:nvPr/>
        </p:nvSpPr>
        <p:spPr>
          <a:xfrm>
            <a:off x="377505" y="151179"/>
            <a:ext cx="10846964" cy="6555641"/>
          </a:xfrm>
          <a:prstGeom prst="rect">
            <a:avLst/>
          </a:prstGeom>
          <a:solidFill>
            <a:schemeClr val="accent2">
              <a:lumMod val="60000"/>
              <a:lumOff val="40000"/>
            </a:schemeClr>
          </a:solidFill>
        </p:spPr>
        <p:txBody>
          <a:bodyPr wrap="square">
            <a:spAutoFit/>
          </a:bodyPr>
          <a:lstStyle/>
          <a:p>
            <a:pPr algn="just"/>
            <a:r>
              <a:rPr lang="es-ES" sz="2800" dirty="0"/>
              <a:t>Las castañas de la IGP «Castaña de Galicia» se comercializarán en embalajes de </a:t>
            </a:r>
            <a:r>
              <a:rPr lang="es-ES" sz="2800" b="1" dirty="0"/>
              <a:t>red, rafia o arpillera </a:t>
            </a:r>
            <a:r>
              <a:rPr lang="es-ES" sz="2800" dirty="0"/>
              <a:t>para el </a:t>
            </a:r>
            <a:r>
              <a:rPr lang="es-ES" sz="2800" b="1" u="sng" dirty="0"/>
              <a:t>producto en fresco </a:t>
            </a:r>
            <a:r>
              <a:rPr lang="es-ES" sz="2800" dirty="0"/>
              <a:t>y, en el caso del producto congelado, en envases de materiales para uso alimentario autorizados por la legislación alimentaria vigente. En ambos casos los pesos admitidos serán de </a:t>
            </a:r>
            <a:r>
              <a:rPr lang="es-ES" sz="2800" b="1" u="sng" dirty="0"/>
              <a:t>500g, 1 kg, 2,5 kg, 5 kg, 10 kg, 15 kg, 20 kg y 25 kg</a:t>
            </a:r>
            <a:r>
              <a:rPr lang="es-ES" sz="2800" dirty="0"/>
              <a:t>. Otros formatos, si no se comprometa la calidad del producto</a:t>
            </a:r>
          </a:p>
          <a:p>
            <a:pPr algn="just"/>
            <a:r>
              <a:rPr lang="es-ES" sz="2800" dirty="0"/>
              <a:t>las castañas comercializadas bajo el amparo I.G P “Castaña de Galicia” deberán llevar en su envase la </a:t>
            </a:r>
            <a:r>
              <a:rPr lang="es-ES" sz="2800" b="1" u="sng" dirty="0"/>
              <a:t>etiqueta comercial correspondiente a cada productor/envasador </a:t>
            </a:r>
            <a:r>
              <a:rPr lang="es-ES" sz="2800" dirty="0"/>
              <a:t>y una etiqueta propia de la IGP, con el logotipo oficial de la Indicación Geográfica Protegida.</a:t>
            </a:r>
          </a:p>
          <a:p>
            <a:pPr algn="just"/>
            <a:r>
              <a:rPr lang="es-ES" sz="2800" dirty="0"/>
              <a:t>Tanto en la etiqueta comercial como en la etiqueta propia figurará  obligatoriamente la mención </a:t>
            </a:r>
            <a:r>
              <a:rPr lang="es-ES" sz="2800" b="1" dirty="0">
                <a:highlight>
                  <a:srgbClr val="FFFF00"/>
                </a:highlight>
              </a:rPr>
              <a:t>Indicación Geográfica Protegida “Castaña de  Galicia”</a:t>
            </a:r>
          </a:p>
        </p:txBody>
      </p:sp>
    </p:spTree>
    <p:extLst>
      <p:ext uri="{BB962C8B-B14F-4D97-AF65-F5344CB8AC3E}">
        <p14:creationId xmlns:p14="http://schemas.microsoft.com/office/powerpoint/2010/main" val="40147872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37A22E-0319-342C-8EC4-1CE1A8E9AF26}"/>
              </a:ext>
            </a:extLst>
          </p:cNvPr>
          <p:cNvPicPr>
            <a:picLocks noChangeAspect="1"/>
          </p:cNvPicPr>
          <p:nvPr/>
        </p:nvPicPr>
        <p:blipFill>
          <a:blip r:embed="rId2"/>
          <a:stretch>
            <a:fillRect/>
          </a:stretch>
        </p:blipFill>
        <p:spPr>
          <a:xfrm>
            <a:off x="476041" y="302142"/>
            <a:ext cx="5235645" cy="6270936"/>
          </a:xfrm>
          <a:prstGeom prst="rect">
            <a:avLst/>
          </a:prstGeom>
        </p:spPr>
      </p:pic>
      <p:pic>
        <p:nvPicPr>
          <p:cNvPr id="5" name="Imagen 4">
            <a:extLst>
              <a:ext uri="{FF2B5EF4-FFF2-40B4-BE49-F238E27FC236}">
                <a16:creationId xmlns:a16="http://schemas.microsoft.com/office/drawing/2014/main" id="{E31C9BFA-2773-6101-ADFA-E6055D8CAF72}"/>
              </a:ext>
            </a:extLst>
          </p:cNvPr>
          <p:cNvPicPr>
            <a:picLocks noChangeAspect="1"/>
          </p:cNvPicPr>
          <p:nvPr/>
        </p:nvPicPr>
        <p:blipFill>
          <a:blip r:embed="rId3"/>
          <a:stretch>
            <a:fillRect/>
          </a:stretch>
        </p:blipFill>
        <p:spPr>
          <a:xfrm>
            <a:off x="5880444" y="362322"/>
            <a:ext cx="5728460" cy="6128965"/>
          </a:xfrm>
          <a:prstGeom prst="rect">
            <a:avLst/>
          </a:prstGeom>
        </p:spPr>
      </p:pic>
    </p:spTree>
    <p:extLst>
      <p:ext uri="{BB962C8B-B14F-4D97-AF65-F5344CB8AC3E}">
        <p14:creationId xmlns:p14="http://schemas.microsoft.com/office/powerpoint/2010/main" val="39349638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81881" y="1029731"/>
            <a:ext cx="8822724" cy="5948362"/>
          </a:xfrm>
          <a:prstGeom prst="rect">
            <a:avLst/>
          </a:prstGeom>
        </p:spPr>
      </p:pic>
      <p:sp>
        <p:nvSpPr>
          <p:cNvPr id="4" name="CuadroTexto 3"/>
          <p:cNvSpPr txBox="1"/>
          <p:nvPr/>
        </p:nvSpPr>
        <p:spPr>
          <a:xfrm>
            <a:off x="2281881" y="230659"/>
            <a:ext cx="8748584" cy="584775"/>
          </a:xfrm>
          <a:prstGeom prst="rect">
            <a:avLst/>
          </a:prstGeom>
          <a:solidFill>
            <a:srgbClr val="00B0F0"/>
          </a:solidFill>
        </p:spPr>
        <p:txBody>
          <a:bodyPr wrap="square" rtlCol="0">
            <a:spAutoFit/>
          </a:bodyPr>
          <a:lstStyle/>
          <a:p>
            <a:r>
              <a:rPr lang="pt-BR" b="1" dirty="0"/>
              <a:t>                                          </a:t>
            </a:r>
            <a:r>
              <a:rPr lang="pt-BR" sz="3200" b="1" dirty="0"/>
              <a:t>Etiquetado de pataca de consumo</a:t>
            </a:r>
            <a:endParaRPr lang="es-ES" sz="3200" dirty="0"/>
          </a:p>
        </p:txBody>
      </p:sp>
    </p:spTree>
    <p:extLst>
      <p:ext uri="{BB962C8B-B14F-4D97-AF65-F5344CB8AC3E}">
        <p14:creationId xmlns:p14="http://schemas.microsoft.com/office/powerpoint/2010/main" val="1010959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DCCB14-DB0B-DDED-8B58-CC5917E8267E}"/>
              </a:ext>
            </a:extLst>
          </p:cNvPr>
          <p:cNvPicPr>
            <a:picLocks noChangeAspect="1"/>
          </p:cNvPicPr>
          <p:nvPr/>
        </p:nvPicPr>
        <p:blipFill>
          <a:blip r:embed="rId2"/>
          <a:stretch>
            <a:fillRect/>
          </a:stretch>
        </p:blipFill>
        <p:spPr>
          <a:xfrm>
            <a:off x="423125" y="1656521"/>
            <a:ext cx="11345750" cy="4664765"/>
          </a:xfrm>
          <a:prstGeom prst="rect">
            <a:avLst/>
          </a:prstGeom>
          <a:ln w="76200">
            <a:solidFill>
              <a:srgbClr val="92D050"/>
            </a:solidFill>
          </a:ln>
        </p:spPr>
      </p:pic>
    </p:spTree>
    <p:extLst>
      <p:ext uri="{BB962C8B-B14F-4D97-AF65-F5344CB8AC3E}">
        <p14:creationId xmlns:p14="http://schemas.microsoft.com/office/powerpoint/2010/main" val="25956030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E5AE4F1-F5BC-4C66-9C38-CB6BB9C99A3A}"/>
              </a:ext>
            </a:extLst>
          </p:cNvPr>
          <p:cNvSpPr txBox="1"/>
          <p:nvPr/>
        </p:nvSpPr>
        <p:spPr>
          <a:xfrm>
            <a:off x="679508" y="1451295"/>
            <a:ext cx="9756397" cy="3970318"/>
          </a:xfrm>
          <a:prstGeom prst="rect">
            <a:avLst/>
          </a:prstGeom>
          <a:noFill/>
          <a:ln w="57150">
            <a:solidFill>
              <a:srgbClr val="92D050"/>
            </a:solidFill>
          </a:ln>
        </p:spPr>
        <p:txBody>
          <a:bodyPr wrap="square" rtlCol="0">
            <a:spAutoFit/>
          </a:bodyPr>
          <a:lstStyle/>
          <a:p>
            <a:r>
              <a:rPr lang="es-ES" b="1" dirty="0"/>
              <a:t>Reglamento (UE) </a:t>
            </a:r>
            <a:r>
              <a:rPr lang="es-ES" b="1" dirty="0" err="1"/>
              <a:t>nº</a:t>
            </a:r>
            <a:r>
              <a:rPr lang="es-ES" b="1" dirty="0"/>
              <a:t> 1169/2011 </a:t>
            </a:r>
            <a:r>
              <a:rPr lang="es-ES" dirty="0"/>
              <a:t>del Parlamento Europeo y </a:t>
            </a:r>
            <a:r>
              <a:rPr lang="es-ES" dirty="0" err="1"/>
              <a:t>delConsejo</a:t>
            </a:r>
            <a:r>
              <a:rPr lang="es-ES" dirty="0"/>
              <a:t>, de 25 de octubre de 2011, sobre información alimentaria al consumidor.</a:t>
            </a:r>
          </a:p>
          <a:p>
            <a:endParaRPr lang="es-ES" dirty="0"/>
          </a:p>
          <a:p>
            <a:r>
              <a:rPr lang="es-ES" dirty="0"/>
              <a:t> </a:t>
            </a:r>
            <a:r>
              <a:rPr lang="es-ES" b="1" dirty="0">
                <a:highlight>
                  <a:srgbClr val="FFFF00"/>
                </a:highlight>
              </a:rPr>
              <a:t>Real Decreto 31/2009</a:t>
            </a:r>
            <a:r>
              <a:rPr lang="es-ES" dirty="0"/>
              <a:t>, de 16 de enero, por el que se aprueba  </a:t>
            </a:r>
            <a:r>
              <a:rPr lang="es-ES" u="sng" dirty="0">
                <a:highlight>
                  <a:srgbClr val="FFFF00"/>
                </a:highlight>
              </a:rPr>
              <a:t>la </a:t>
            </a:r>
            <a:r>
              <a:rPr lang="es-ES" b="1" u="sng" dirty="0">
                <a:highlight>
                  <a:srgbClr val="FFFF00"/>
                </a:highlight>
              </a:rPr>
              <a:t>norma de calidad comercial para patatas de consumo  en el mercado nacional </a:t>
            </a:r>
            <a:r>
              <a:rPr lang="es-ES" dirty="0"/>
              <a:t>y se modifica el anexo I del Real Decreto 2192/1984, de 28 de noviembre, por la que se aprueba el Reglamento sobre la aplicación de normas de calidad de la fruta  y hortalizas frescas vendidas en el mercado interno.</a:t>
            </a:r>
          </a:p>
          <a:p>
            <a:endParaRPr lang="es-ES" dirty="0"/>
          </a:p>
          <a:p>
            <a:r>
              <a:rPr lang="es-ES" dirty="0"/>
              <a:t> </a:t>
            </a:r>
            <a:r>
              <a:rPr lang="es-ES" b="1" dirty="0"/>
              <a:t>Decreto 125/2014</a:t>
            </a:r>
            <a:r>
              <a:rPr lang="es-ES" dirty="0"/>
              <a:t>, de 4 de septiembre, por el que se regula en Galicia y venta directa de productos primarios desde las explotaciones hasta el consumidor final.</a:t>
            </a:r>
          </a:p>
          <a:p>
            <a:endParaRPr lang="es-ES" dirty="0"/>
          </a:p>
          <a:p>
            <a:r>
              <a:rPr lang="es-ES" dirty="0"/>
              <a:t> </a:t>
            </a:r>
            <a:r>
              <a:rPr lang="es-ES" b="1" dirty="0"/>
              <a:t>Decreto 124/2010</a:t>
            </a:r>
            <a:r>
              <a:rPr lang="es-ES" dirty="0"/>
              <a:t>, de 15 de julio, por el que se regula las menciones de origen o procedencia gallega en el etiquetado, presentación y publicidad de productos alimenticios.</a:t>
            </a:r>
          </a:p>
        </p:txBody>
      </p:sp>
    </p:spTree>
    <p:extLst>
      <p:ext uri="{BB962C8B-B14F-4D97-AF65-F5344CB8AC3E}">
        <p14:creationId xmlns:p14="http://schemas.microsoft.com/office/powerpoint/2010/main" val="786175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1806" y="148281"/>
            <a:ext cx="11878962" cy="5663089"/>
          </a:xfrm>
          <a:prstGeom prst="rect">
            <a:avLst/>
          </a:prstGeom>
          <a:solidFill>
            <a:schemeClr val="accent1">
              <a:lumMod val="40000"/>
              <a:lumOff val="60000"/>
            </a:schemeClr>
          </a:solidFill>
        </p:spPr>
        <p:txBody>
          <a:bodyPr wrap="square" rtlCol="0">
            <a:spAutoFit/>
          </a:bodyPr>
          <a:lstStyle/>
          <a:p>
            <a:pPr algn="just"/>
            <a:r>
              <a:rPr lang="es-ES" sz="2000" dirty="0">
                <a:latin typeface="Arial" panose="020B0604020202020204" pitchFamily="34" charset="0"/>
                <a:cs typeface="Arial" panose="020B0604020202020204" pitchFamily="34" charset="0"/>
              </a:rPr>
              <a:t> </a:t>
            </a:r>
          </a:p>
          <a:p>
            <a:pPr algn="just"/>
            <a:r>
              <a:rPr lang="es-ES" sz="2000" dirty="0">
                <a:latin typeface="Arial" panose="020B0604020202020204" pitchFamily="34" charset="0"/>
                <a:cs typeface="Arial" panose="020B0604020202020204" pitchFamily="34" charset="0"/>
              </a:rPr>
              <a:t>La  norma será aplicable en todas as fases de comercialización. El  </a:t>
            </a:r>
            <a:r>
              <a:rPr lang="pt-BR" sz="2000" dirty="0" err="1">
                <a:latin typeface="Arial" panose="020B0604020202020204" pitchFamily="34" charset="0"/>
                <a:cs typeface="Arial" panose="020B0604020202020204" pitchFamily="34" charset="0"/>
              </a:rPr>
              <a:t>poseedor</a:t>
            </a:r>
            <a:r>
              <a:rPr lang="pt-BR" sz="2000" dirty="0">
                <a:latin typeface="Arial" panose="020B0604020202020204" pitchFamily="34" charset="0"/>
                <a:cs typeface="Arial" panose="020B0604020202020204" pitchFamily="34" charset="0"/>
              </a:rPr>
              <a:t> de </a:t>
            </a:r>
            <a:r>
              <a:rPr lang="pt-BR" sz="2000" dirty="0" err="1">
                <a:latin typeface="Arial" panose="020B0604020202020204" pitchFamily="34" charset="0"/>
                <a:cs typeface="Arial" panose="020B0604020202020204" pitchFamily="34" charset="0"/>
              </a:rPr>
              <a:t>los</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productos</a:t>
            </a:r>
            <a:r>
              <a:rPr lang="pt-BR" sz="2000" dirty="0">
                <a:latin typeface="Arial" panose="020B0604020202020204" pitchFamily="34" charset="0"/>
                <a:cs typeface="Arial" panose="020B0604020202020204" pitchFamily="34" charset="0"/>
              </a:rPr>
              <a:t> será </a:t>
            </a:r>
            <a:r>
              <a:rPr lang="pt-BR" sz="2000" dirty="0" err="1">
                <a:latin typeface="Arial" panose="020B0604020202020204" pitchFamily="34" charset="0"/>
                <a:cs typeface="Arial" panose="020B0604020202020204" pitchFamily="34" charset="0"/>
              </a:rPr>
              <a:t>el</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responsable</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del</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cumplimento</a:t>
            </a:r>
            <a:r>
              <a:rPr lang="pt-BR" sz="2000" dirty="0">
                <a:latin typeface="Arial" panose="020B0604020202020204" pitchFamily="34" charset="0"/>
                <a:cs typeface="Arial" panose="020B0604020202020204" pitchFamily="34" charset="0"/>
              </a:rPr>
              <a:t> de  esta  </a:t>
            </a:r>
            <a:r>
              <a:rPr lang="es-ES" sz="2000" dirty="0">
                <a:latin typeface="Arial" panose="020B0604020202020204" pitchFamily="34" charset="0"/>
                <a:cs typeface="Arial" panose="020B0604020202020204" pitchFamily="34" charset="0"/>
              </a:rPr>
              <a:t>norma. </a:t>
            </a:r>
            <a:endParaRPr lang="es-ES" sz="2000" b="1" dirty="0">
              <a:latin typeface="Arial" panose="020B0604020202020204" pitchFamily="34" charset="0"/>
              <a:cs typeface="Arial" panose="020B0604020202020204" pitchFamily="34" charset="0"/>
            </a:endParaRPr>
          </a:p>
          <a:p>
            <a:pPr algn="just"/>
            <a:r>
              <a:rPr lang="pt-BR" sz="2000" b="1" dirty="0">
                <a:latin typeface="Arial" panose="020B0604020202020204" pitchFamily="34" charset="0"/>
                <a:cs typeface="Arial" panose="020B0604020202020204" pitchFamily="34" charset="0"/>
              </a:rPr>
              <a:t> </a:t>
            </a:r>
            <a:r>
              <a:rPr lang="pt-BR" sz="2000" b="1" dirty="0">
                <a:highlight>
                  <a:srgbClr val="FFFF00"/>
                </a:highlight>
                <a:latin typeface="Arial" panose="020B0604020202020204" pitchFamily="34" charset="0"/>
                <a:cs typeface="Arial" panose="020B0604020202020204" pitchFamily="34" charset="0"/>
              </a:rPr>
              <a:t>Non </a:t>
            </a:r>
            <a:r>
              <a:rPr lang="pt-BR" sz="2000" b="1" dirty="0" err="1">
                <a:highlight>
                  <a:srgbClr val="FFFF00"/>
                </a:highlight>
                <a:latin typeface="Arial" panose="020B0604020202020204" pitchFamily="34" charset="0"/>
                <a:cs typeface="Arial" panose="020B0604020202020204" pitchFamily="34" charset="0"/>
              </a:rPr>
              <a:t>están</a:t>
            </a:r>
            <a:r>
              <a:rPr lang="pt-BR" sz="2000" b="1" dirty="0">
                <a:highlight>
                  <a:srgbClr val="FFFF00"/>
                </a:highlight>
                <a:latin typeface="Arial" panose="020B0604020202020204" pitchFamily="34" charset="0"/>
                <a:cs typeface="Arial" panose="020B0604020202020204" pitchFamily="34" charset="0"/>
              </a:rPr>
              <a:t> </a:t>
            </a:r>
            <a:r>
              <a:rPr lang="pt-BR" sz="2000" b="1" dirty="0" err="1">
                <a:highlight>
                  <a:srgbClr val="FFFF00"/>
                </a:highlight>
                <a:latin typeface="Arial" panose="020B0604020202020204" pitchFamily="34" charset="0"/>
                <a:cs typeface="Arial" panose="020B0604020202020204" pitchFamily="34" charset="0"/>
              </a:rPr>
              <a:t>obligados</a:t>
            </a:r>
            <a:r>
              <a:rPr lang="pt-BR" sz="2000" b="1" dirty="0">
                <a:highlight>
                  <a:srgbClr val="FFFF00"/>
                </a:highlight>
                <a:latin typeface="Arial" panose="020B0604020202020204" pitchFamily="34" charset="0"/>
                <a:cs typeface="Arial" panose="020B0604020202020204" pitchFamily="34" charset="0"/>
              </a:rPr>
              <a:t> a </a:t>
            </a:r>
            <a:r>
              <a:rPr lang="pt-BR" sz="2000" b="1" dirty="0" err="1">
                <a:highlight>
                  <a:srgbClr val="FFFF00"/>
                </a:highlight>
                <a:latin typeface="Arial" panose="020B0604020202020204" pitchFamily="34" charset="0"/>
                <a:cs typeface="Arial" panose="020B0604020202020204" pitchFamily="34" charset="0"/>
              </a:rPr>
              <a:t>cumplir</a:t>
            </a:r>
            <a:r>
              <a:rPr lang="pt-BR" sz="2000" b="1" dirty="0">
                <a:highlight>
                  <a:srgbClr val="FFFF00"/>
                </a:highlight>
                <a:latin typeface="Arial" panose="020B0604020202020204" pitchFamily="34" charset="0"/>
                <a:cs typeface="Arial" panose="020B0604020202020204" pitchFamily="34" charset="0"/>
              </a:rPr>
              <a:t> la norma</a:t>
            </a:r>
            <a:r>
              <a:rPr lang="pt-BR" sz="2000" dirty="0">
                <a:latin typeface="Arial" panose="020B0604020202020204" pitchFamily="34" charset="0"/>
                <a:cs typeface="Arial" panose="020B0604020202020204" pitchFamily="34" charset="0"/>
              </a:rPr>
              <a:t>: </a:t>
            </a:r>
          </a:p>
          <a:p>
            <a:pPr algn="just"/>
            <a:endParaRPr lang="pt-BR" sz="2000" dirty="0">
              <a:latin typeface="Arial" panose="020B0604020202020204" pitchFamily="34" charset="0"/>
              <a:cs typeface="Arial" panose="020B0604020202020204" pitchFamily="34" charset="0"/>
            </a:endParaRPr>
          </a:p>
          <a:p>
            <a:pPr algn="just"/>
            <a:r>
              <a:rPr lang="pt-BR" sz="2000" dirty="0">
                <a:latin typeface="Arial" panose="020B0604020202020204" pitchFamily="34" charset="0"/>
                <a:cs typeface="Arial" panose="020B0604020202020204" pitchFamily="34" charset="0"/>
              </a:rPr>
              <a:t>  </a:t>
            </a:r>
            <a:r>
              <a:rPr lang="pt-BR" sz="2000" b="1" dirty="0" err="1">
                <a:latin typeface="Arial" panose="020B0604020202020204" pitchFamily="34" charset="0"/>
                <a:cs typeface="Arial" panose="020B0604020202020204" pitchFamily="34" charset="0"/>
              </a:rPr>
              <a:t>productos</a:t>
            </a:r>
            <a:r>
              <a:rPr lang="pt-BR" sz="2000" b="1" dirty="0">
                <a:latin typeface="Arial" panose="020B0604020202020204" pitchFamily="34" charset="0"/>
                <a:cs typeface="Arial" panose="020B0604020202020204" pitchFamily="34" charset="0"/>
              </a:rPr>
              <a:t> vendidos </a:t>
            </a:r>
            <a:r>
              <a:rPr lang="pt-BR" sz="2000" b="1" dirty="0" err="1">
                <a:latin typeface="Arial" panose="020B0604020202020204" pitchFamily="34" charset="0"/>
                <a:cs typeface="Arial" panose="020B0604020202020204" pitchFamily="34" charset="0"/>
              </a:rPr>
              <a:t>directamente</a:t>
            </a:r>
            <a:r>
              <a:rPr lang="pt-BR" sz="2000" b="1" dirty="0">
                <a:latin typeface="Arial" panose="020B0604020202020204" pitchFamily="34" charset="0"/>
                <a:cs typeface="Arial" panose="020B0604020202020204" pitchFamily="34" charset="0"/>
              </a:rPr>
              <a:t> por </a:t>
            </a:r>
            <a:r>
              <a:rPr lang="pt-BR" sz="2000" b="1" dirty="0" err="1">
                <a:latin typeface="Arial" panose="020B0604020202020204" pitchFamily="34" charset="0"/>
                <a:cs typeface="Arial" panose="020B0604020202020204" pitchFamily="34" charset="0"/>
              </a:rPr>
              <a:t>el</a:t>
            </a:r>
            <a:r>
              <a:rPr lang="pt-BR" sz="2000" b="1" dirty="0">
                <a:latin typeface="Arial" panose="020B0604020202020204" pitchFamily="34" charset="0"/>
                <a:cs typeface="Arial" panose="020B0604020202020204" pitchFamily="34" charset="0"/>
              </a:rPr>
              <a:t>  </a:t>
            </a:r>
            <a:r>
              <a:rPr lang="pt-BR" sz="2000" b="1" dirty="0" err="1">
                <a:latin typeface="Arial" panose="020B0604020202020204" pitchFamily="34" charset="0"/>
                <a:cs typeface="Arial" panose="020B0604020202020204" pitchFamily="34" charset="0"/>
              </a:rPr>
              <a:t>productor</a:t>
            </a:r>
            <a:r>
              <a:rPr lang="pt-BR" sz="2000" b="1" dirty="0">
                <a:latin typeface="Arial" panose="020B0604020202020204" pitchFamily="34" charset="0"/>
                <a:cs typeface="Arial" panose="020B0604020202020204" pitchFamily="34" charset="0"/>
              </a:rPr>
              <a:t> al consumidor  </a:t>
            </a:r>
            <a:r>
              <a:rPr lang="pt-BR" sz="2000" b="1" dirty="0" err="1">
                <a:latin typeface="Arial" panose="020B0604020202020204" pitchFamily="34" charset="0"/>
                <a:cs typeface="Arial" panose="020B0604020202020204" pitchFamily="34" charset="0"/>
              </a:rPr>
              <a:t>en</a:t>
            </a:r>
            <a:r>
              <a:rPr lang="pt-BR" sz="2000" b="1" dirty="0">
                <a:latin typeface="Arial" panose="020B0604020202020204" pitchFamily="34" charset="0"/>
                <a:cs typeface="Arial" panose="020B0604020202020204" pitchFamily="34" charset="0"/>
              </a:rPr>
              <a:t> la </a:t>
            </a:r>
            <a:r>
              <a:rPr lang="pt-BR" sz="2000" b="1" dirty="0" err="1">
                <a:latin typeface="Arial" panose="020B0604020202020204" pitchFamily="34" charset="0"/>
                <a:cs typeface="Arial" panose="020B0604020202020204" pitchFamily="34" charset="0"/>
              </a:rPr>
              <a:t>explotación</a:t>
            </a:r>
            <a:r>
              <a:rPr lang="pt-BR" sz="2000" b="1"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del</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productor</a:t>
            </a:r>
            <a:r>
              <a:rPr lang="pt-BR" sz="2000" dirty="0">
                <a:latin typeface="Arial" panose="020B0604020202020204" pitchFamily="34" charset="0"/>
                <a:cs typeface="Arial" panose="020B0604020202020204" pitchFamily="34" charset="0"/>
              </a:rPr>
              <a:t>  y destinados a </a:t>
            </a:r>
            <a:r>
              <a:rPr lang="pt-BR" sz="2000" dirty="0" err="1">
                <a:latin typeface="Arial" panose="020B0604020202020204" pitchFamily="34" charset="0"/>
                <a:cs typeface="Arial" panose="020B0604020202020204" pitchFamily="34" charset="0"/>
              </a:rPr>
              <a:t>satisfacer</a:t>
            </a:r>
            <a:r>
              <a:rPr lang="pt-BR" sz="2000" dirty="0">
                <a:latin typeface="Arial" panose="020B0604020202020204" pitchFamily="34" charset="0"/>
                <a:cs typeface="Arial" panose="020B0604020202020204" pitchFamily="34" charset="0"/>
              </a:rPr>
              <a:t>  sus </a:t>
            </a:r>
            <a:r>
              <a:rPr lang="es-ES" sz="2000" dirty="0">
                <a:latin typeface="Arial" panose="020B0604020202020204" pitchFamily="34" charset="0"/>
                <a:cs typeface="Arial" panose="020B0604020202020204" pitchFamily="34" charset="0"/>
              </a:rPr>
              <a:t>necesidades personales . </a:t>
            </a:r>
          </a:p>
          <a:p>
            <a:pPr algn="just"/>
            <a:endParaRPr lang="es-ES" sz="2000" dirty="0">
              <a:latin typeface="Arial" panose="020B0604020202020204" pitchFamily="34" charset="0"/>
              <a:cs typeface="Arial" panose="020B0604020202020204" pitchFamily="34" charset="0"/>
            </a:endParaRPr>
          </a:p>
          <a:p>
            <a:pPr algn="just"/>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productos</a:t>
            </a:r>
            <a:r>
              <a:rPr lang="pt-BR" sz="2000" dirty="0">
                <a:latin typeface="Arial" panose="020B0604020202020204" pitchFamily="34" charset="0"/>
                <a:cs typeface="Arial" panose="020B0604020202020204" pitchFamily="34" charset="0"/>
              </a:rPr>
              <a:t> vendidos ou </a:t>
            </a:r>
            <a:r>
              <a:rPr lang="pt-BR" sz="2000" b="1" dirty="0">
                <a:latin typeface="Arial" panose="020B0604020202020204" pitchFamily="34" charset="0"/>
                <a:cs typeface="Arial" panose="020B0604020202020204" pitchFamily="34" charset="0"/>
              </a:rPr>
              <a:t>entregados por </a:t>
            </a:r>
            <a:r>
              <a:rPr lang="pt-BR" sz="2000" b="1" dirty="0" err="1">
                <a:latin typeface="Arial" panose="020B0604020202020204" pitchFamily="34" charset="0"/>
                <a:cs typeface="Arial" panose="020B0604020202020204" pitchFamily="34" charset="0"/>
              </a:rPr>
              <a:t>el</a:t>
            </a:r>
            <a:r>
              <a:rPr lang="pt-BR" sz="2000" b="1" dirty="0">
                <a:latin typeface="Arial" panose="020B0604020202020204" pitchFamily="34" charset="0"/>
                <a:cs typeface="Arial" panose="020B0604020202020204" pitchFamily="34" charset="0"/>
              </a:rPr>
              <a:t>  </a:t>
            </a:r>
            <a:r>
              <a:rPr lang="pt-BR" sz="2000" b="1" dirty="0" err="1">
                <a:latin typeface="Arial" panose="020B0604020202020204" pitchFamily="34" charset="0"/>
                <a:cs typeface="Arial" panose="020B0604020202020204" pitchFamily="34" charset="0"/>
              </a:rPr>
              <a:t>productor</a:t>
            </a:r>
            <a:r>
              <a:rPr lang="pt-BR" sz="2000" b="1" dirty="0">
                <a:latin typeface="Arial" panose="020B0604020202020204" pitchFamily="34" charset="0"/>
                <a:cs typeface="Arial" panose="020B0604020202020204" pitchFamily="34" charset="0"/>
              </a:rPr>
              <a:t> a </a:t>
            </a:r>
            <a:r>
              <a:rPr lang="pt-BR" sz="2000" b="1" dirty="0" err="1">
                <a:latin typeface="Arial" panose="020B0604020202020204" pitchFamily="34" charset="0"/>
                <a:cs typeface="Arial" panose="020B0604020202020204" pitchFamily="34" charset="0"/>
              </a:rPr>
              <a:t>las</a:t>
            </a:r>
            <a:r>
              <a:rPr lang="pt-BR" sz="2000" b="1" dirty="0">
                <a:latin typeface="Arial" panose="020B0604020202020204" pitchFamily="34" charset="0"/>
                <a:cs typeface="Arial" panose="020B0604020202020204" pitchFamily="34" charset="0"/>
              </a:rPr>
              <a:t>  industrias  </a:t>
            </a:r>
            <a:r>
              <a:rPr lang="pt-BR" sz="2000" dirty="0">
                <a:latin typeface="Arial" panose="020B0604020202020204" pitchFamily="34" charset="0"/>
                <a:cs typeface="Arial" panose="020B0604020202020204" pitchFamily="34" charset="0"/>
              </a:rPr>
              <a:t>de </a:t>
            </a:r>
            <a:r>
              <a:rPr lang="pt-BR" sz="2000" dirty="0" err="1">
                <a:latin typeface="Arial" panose="020B0604020202020204" pitchFamily="34" charset="0"/>
                <a:cs typeface="Arial" panose="020B0604020202020204" pitchFamily="34" charset="0"/>
              </a:rPr>
              <a:t>manipulación</a:t>
            </a:r>
            <a:r>
              <a:rPr lang="pt-BR" sz="2000" dirty="0">
                <a:latin typeface="Arial" panose="020B0604020202020204" pitchFamily="34" charset="0"/>
                <a:cs typeface="Arial" panose="020B0604020202020204" pitchFamily="34" charset="0"/>
              </a:rPr>
              <a:t> o a </a:t>
            </a:r>
            <a:r>
              <a:rPr lang="pt-BR" sz="2000" b="1" dirty="0" err="1">
                <a:latin typeface="Arial" panose="020B0604020202020204" pitchFamily="34" charset="0"/>
                <a:cs typeface="Arial" panose="020B0604020202020204" pitchFamily="34" charset="0"/>
              </a:rPr>
              <a:t>centrales</a:t>
            </a:r>
            <a:r>
              <a:rPr lang="pt-BR" sz="2000" b="1" dirty="0">
                <a:latin typeface="Arial" panose="020B0604020202020204" pitchFamily="34" charset="0"/>
                <a:cs typeface="Arial" panose="020B0604020202020204" pitchFamily="34" charset="0"/>
              </a:rPr>
              <a:t>  de </a:t>
            </a:r>
            <a:r>
              <a:rPr lang="pt-BR" sz="2000" b="1" dirty="0" err="1">
                <a:latin typeface="Arial" panose="020B0604020202020204" pitchFamily="34" charset="0"/>
                <a:cs typeface="Arial" panose="020B0604020202020204" pitchFamily="34" charset="0"/>
              </a:rPr>
              <a:t>almacenamiento</a:t>
            </a:r>
            <a:r>
              <a:rPr lang="pt-BR" sz="2000" dirty="0">
                <a:latin typeface="Arial" panose="020B0604020202020204" pitchFamily="34" charset="0"/>
                <a:cs typeface="Arial" panose="020B0604020202020204" pitchFamily="34" charset="0"/>
              </a:rPr>
              <a:t>, o transportados desde a </a:t>
            </a:r>
            <a:r>
              <a:rPr lang="pt-BR" sz="2000" dirty="0" err="1">
                <a:latin typeface="Arial" panose="020B0604020202020204" pitchFamily="34" charset="0"/>
                <a:cs typeface="Arial" panose="020B0604020202020204" pitchFamily="34" charset="0"/>
              </a:rPr>
              <a:t>explotación</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del</a:t>
            </a:r>
            <a:r>
              <a:rPr lang="pt-BR" sz="2000" dirty="0">
                <a:latin typeface="Arial" panose="020B0604020202020204" pitchFamily="34" charset="0"/>
                <a:cs typeface="Arial" panose="020B0604020202020204" pitchFamily="34" charset="0"/>
              </a:rPr>
              <a:t> produtor  a </a:t>
            </a:r>
            <a:r>
              <a:rPr lang="pt-BR" sz="2000" dirty="0" err="1">
                <a:latin typeface="Arial" panose="020B0604020202020204" pitchFamily="34" charset="0"/>
                <a:cs typeface="Arial" panose="020B0604020202020204" pitchFamily="34" charset="0"/>
              </a:rPr>
              <a:t>las</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centrales</a:t>
            </a:r>
            <a:r>
              <a:rPr lang="pt-BR" sz="2000" dirty="0">
                <a:latin typeface="Arial" panose="020B0604020202020204" pitchFamily="34" charset="0"/>
                <a:cs typeface="Arial" panose="020B0604020202020204" pitchFamily="34" charset="0"/>
              </a:rPr>
              <a:t> o </a:t>
            </a:r>
            <a:r>
              <a:rPr lang="es-ES" sz="2000" dirty="0">
                <a:latin typeface="Arial" panose="020B0604020202020204" pitchFamily="34" charset="0"/>
                <a:cs typeface="Arial" panose="020B0604020202020204" pitchFamily="34" charset="0"/>
              </a:rPr>
              <a:t>industrias. </a:t>
            </a:r>
          </a:p>
          <a:p>
            <a:pPr algn="just"/>
            <a:r>
              <a:rPr lang="es-ES" sz="2000" dirty="0">
                <a:latin typeface="Arial" panose="020B0604020202020204" pitchFamily="34" charset="0"/>
                <a:cs typeface="Arial" panose="020B0604020202020204" pitchFamily="34" charset="0"/>
              </a:rPr>
              <a:t>  productos transportados a las  </a:t>
            </a:r>
            <a:r>
              <a:rPr lang="es-ES" sz="2000" b="1" u="sng" dirty="0">
                <a:latin typeface="Arial" panose="020B0604020202020204" pitchFamily="34" charset="0"/>
                <a:cs typeface="Arial" panose="020B0604020202020204" pitchFamily="34" charset="0"/>
              </a:rPr>
              <a:t>industrias de manipulación desde  centrales de almacenamiento</a:t>
            </a:r>
            <a:r>
              <a:rPr lang="es-ES" sz="2000" dirty="0">
                <a:latin typeface="Arial" panose="020B0604020202020204" pitchFamily="34" charset="0"/>
                <a:cs typeface="Arial" panose="020B0604020202020204" pitchFamily="34" charset="0"/>
              </a:rPr>
              <a:t>. </a:t>
            </a:r>
          </a:p>
          <a:p>
            <a:pPr algn="just"/>
            <a:r>
              <a:rPr lang="pt-BR" sz="2000" dirty="0">
                <a:latin typeface="Arial" panose="020B0604020202020204" pitchFamily="34" charset="0"/>
                <a:cs typeface="Arial" panose="020B0604020202020204" pitchFamily="34" charset="0"/>
              </a:rPr>
              <a:t>  produtos comercializados por </a:t>
            </a:r>
            <a:r>
              <a:rPr lang="pt-BR" sz="2000" dirty="0" err="1">
                <a:latin typeface="Arial" panose="020B0604020202020204" pitchFamily="34" charset="0"/>
                <a:cs typeface="Arial" panose="020B0604020202020204" pitchFamily="34" charset="0"/>
              </a:rPr>
              <a:t>el</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productor</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en</a:t>
            </a:r>
            <a:r>
              <a:rPr lang="pt-BR" sz="2000" dirty="0">
                <a:latin typeface="Arial" panose="020B0604020202020204" pitchFamily="34" charset="0"/>
                <a:cs typeface="Arial" panose="020B0604020202020204" pitchFamily="34" charset="0"/>
              </a:rPr>
              <a:t> </a:t>
            </a:r>
            <a:r>
              <a:rPr lang="pt-BR" sz="2000" b="1" dirty="0">
                <a:latin typeface="Arial" panose="020B0604020202020204" pitchFamily="34" charset="0"/>
                <a:cs typeface="Arial" panose="020B0604020202020204" pitchFamily="34" charset="0"/>
              </a:rPr>
              <a:t>mercados  </a:t>
            </a:r>
            <a:r>
              <a:rPr lang="es-ES" sz="2000" b="1" dirty="0">
                <a:latin typeface="Arial" panose="020B0604020202020204" pitchFamily="34" charset="0"/>
                <a:cs typeface="Arial" panose="020B0604020202020204" pitchFamily="34" charset="0"/>
              </a:rPr>
              <a:t>mayoristas </a:t>
            </a:r>
            <a:r>
              <a:rPr lang="es-ES" sz="2000" dirty="0">
                <a:latin typeface="Arial" panose="020B0604020202020204" pitchFamily="34" charset="0"/>
                <a:cs typeface="Arial" panose="020B0604020202020204" pitchFamily="34" charset="0"/>
              </a:rPr>
              <a:t>situados en zonas de producción no cualificados como  de destino.</a:t>
            </a:r>
            <a:r>
              <a:rPr lang="pt-BR" sz="2000" dirty="0">
                <a:latin typeface="Arial" panose="020B0604020202020204" pitchFamily="34" charset="0"/>
                <a:cs typeface="Arial" panose="020B0604020202020204" pitchFamily="34" charset="0"/>
              </a:rPr>
              <a:t> </a:t>
            </a:r>
          </a:p>
          <a:p>
            <a:pPr algn="just"/>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productos</a:t>
            </a:r>
            <a:r>
              <a:rPr lang="pt-BR" sz="2000" dirty="0">
                <a:latin typeface="Arial" panose="020B0604020202020204" pitchFamily="34" charset="0"/>
                <a:cs typeface="Arial" panose="020B0604020202020204" pitchFamily="34" charset="0"/>
              </a:rPr>
              <a:t> destinados a  fábricas de </a:t>
            </a:r>
            <a:r>
              <a:rPr lang="pt-BR" sz="2000" b="1" dirty="0" err="1">
                <a:latin typeface="Arial" panose="020B0604020202020204" pitchFamily="34" charset="0"/>
                <a:cs typeface="Arial" panose="020B0604020202020204" pitchFamily="34" charset="0"/>
              </a:rPr>
              <a:t>transformación</a:t>
            </a:r>
            <a:r>
              <a:rPr lang="pt-BR" sz="2000" dirty="0">
                <a:latin typeface="Arial" panose="020B0604020202020204" pitchFamily="34" charset="0"/>
                <a:cs typeface="Arial" panose="020B0604020202020204" pitchFamily="34" charset="0"/>
              </a:rPr>
              <a:t>. </a:t>
            </a:r>
          </a:p>
          <a:p>
            <a:pPr algn="just"/>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productos</a:t>
            </a:r>
            <a:r>
              <a:rPr lang="pt-BR" sz="2000" dirty="0">
                <a:latin typeface="Arial" panose="020B0604020202020204" pitchFamily="34" charset="0"/>
                <a:cs typeface="Arial" panose="020B0604020202020204" pitchFamily="34" charset="0"/>
              </a:rPr>
              <a:t> destinados a </a:t>
            </a:r>
            <a:r>
              <a:rPr lang="pt-BR" sz="2000" b="1" dirty="0">
                <a:latin typeface="Arial" panose="020B0604020202020204" pitchFamily="34" charset="0"/>
                <a:cs typeface="Arial" panose="020B0604020202020204" pitchFamily="34" charset="0"/>
              </a:rPr>
              <a:t>consumo animal. </a:t>
            </a:r>
          </a:p>
          <a:p>
            <a:pPr algn="just"/>
            <a:r>
              <a:rPr lang="pt-BR" sz="2000" dirty="0">
                <a:latin typeface="Arial" panose="020B0604020202020204" pitchFamily="34" charset="0"/>
                <a:cs typeface="Arial" panose="020B0604020202020204" pitchFamily="34" charset="0"/>
              </a:rPr>
              <a:t>  produtos destinados a  </a:t>
            </a:r>
            <a:r>
              <a:rPr lang="pt-BR" sz="2000" dirty="0" err="1">
                <a:latin typeface="Arial" panose="020B0604020202020204" pitchFamily="34" charset="0"/>
                <a:cs typeface="Arial" panose="020B0604020202020204" pitchFamily="34" charset="0"/>
              </a:rPr>
              <a:t>reutilización</a:t>
            </a:r>
            <a:r>
              <a:rPr lang="pt-BR" sz="2000" dirty="0">
                <a:latin typeface="Arial" panose="020B0604020202020204" pitchFamily="34" charset="0"/>
                <a:cs typeface="Arial" panose="020B0604020202020204" pitchFamily="34" charset="0"/>
              </a:rPr>
              <a:t> como </a:t>
            </a:r>
            <a:r>
              <a:rPr lang="pt-BR" sz="2000" b="1" dirty="0" err="1">
                <a:latin typeface="Arial" panose="020B0604020202020204" pitchFamily="34" charset="0"/>
                <a:cs typeface="Arial" panose="020B0604020202020204" pitchFamily="34" charset="0"/>
              </a:rPr>
              <a:t>patata</a:t>
            </a:r>
            <a:r>
              <a:rPr lang="pt-BR" sz="2000" b="1" dirty="0">
                <a:latin typeface="Arial" panose="020B0604020202020204" pitchFamily="34" charset="0"/>
                <a:cs typeface="Arial" panose="020B0604020202020204" pitchFamily="34" charset="0"/>
              </a:rPr>
              <a:t> de </a:t>
            </a:r>
            <a:r>
              <a:rPr lang="pt-BR" sz="2000" b="1" dirty="0" err="1">
                <a:latin typeface="Arial" panose="020B0604020202020204" pitchFamily="34" charset="0"/>
                <a:cs typeface="Arial" panose="020B0604020202020204" pitchFamily="34" charset="0"/>
              </a:rPr>
              <a:t>simiente</a:t>
            </a:r>
            <a:r>
              <a:rPr lang="pt-BR" sz="2000" b="1" dirty="0">
                <a:latin typeface="Arial" panose="020B0604020202020204" pitchFamily="34" charset="0"/>
                <a:cs typeface="Arial" panose="020B0604020202020204" pitchFamily="34" charset="0"/>
              </a:rPr>
              <a:t>.</a:t>
            </a:r>
            <a:endParaRPr lang="es-ES" sz="2000" b="1" dirty="0">
              <a:latin typeface="Arial" panose="020B0604020202020204" pitchFamily="34" charset="0"/>
              <a:cs typeface="Arial" panose="020B0604020202020204" pitchFamily="34" charset="0"/>
            </a:endParaRPr>
          </a:p>
          <a:p>
            <a:pPr algn="just"/>
            <a:endParaRPr lang="es-ES" sz="2200" dirty="0">
              <a:latin typeface="Arial Black" panose="020B0A04020102020204" pitchFamily="34" charset="0"/>
            </a:endParaRPr>
          </a:p>
        </p:txBody>
      </p:sp>
    </p:spTree>
    <p:extLst>
      <p:ext uri="{BB962C8B-B14F-4D97-AF65-F5344CB8AC3E}">
        <p14:creationId xmlns:p14="http://schemas.microsoft.com/office/powerpoint/2010/main" val="29409120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1D7FF6-71CD-430E-8A6C-96F700EE679A}"/>
              </a:ext>
            </a:extLst>
          </p:cNvPr>
          <p:cNvSpPr txBox="1"/>
          <p:nvPr/>
        </p:nvSpPr>
        <p:spPr>
          <a:xfrm>
            <a:off x="578841" y="1057013"/>
            <a:ext cx="9580228" cy="3970318"/>
          </a:xfrm>
          <a:prstGeom prst="rect">
            <a:avLst/>
          </a:prstGeom>
          <a:noFill/>
          <a:ln w="76200">
            <a:solidFill>
              <a:srgbClr val="92D050"/>
            </a:solidFill>
          </a:ln>
        </p:spPr>
        <p:txBody>
          <a:bodyPr wrap="square" rtlCol="0">
            <a:spAutoFit/>
          </a:bodyPr>
          <a:lstStyle/>
          <a:p>
            <a:r>
              <a:rPr lang="es-ES" dirty="0"/>
              <a:t>Hay </a:t>
            </a:r>
            <a:r>
              <a:rPr lang="es-ES" b="1" u="sng" dirty="0"/>
              <a:t>tres tipos comerciales de patata:</a:t>
            </a:r>
          </a:p>
          <a:p>
            <a:endParaRPr lang="es-ES" b="1" u="sng" dirty="0"/>
          </a:p>
          <a:p>
            <a:endParaRPr lang="es-ES" dirty="0"/>
          </a:p>
          <a:p>
            <a:r>
              <a:rPr lang="es-ES" dirty="0"/>
              <a:t> “</a:t>
            </a:r>
            <a:r>
              <a:rPr lang="es-ES" b="1" dirty="0">
                <a:effectLst>
                  <a:outerShdw blurRad="38100" dist="38100" dir="2700000" algn="tl">
                    <a:srgbClr val="000000">
                      <a:alpha val="43137"/>
                    </a:srgbClr>
                  </a:outerShdw>
                </a:effectLst>
              </a:rPr>
              <a:t>De primor”: </a:t>
            </a:r>
            <a:r>
              <a:rPr lang="es-ES" dirty="0"/>
              <a:t>patatas recolectadas antes de completar su maduración natural, de modo que su epidermis pueda desprenderse  fácilmente por fricción. Deben </a:t>
            </a:r>
            <a:r>
              <a:rPr lang="es-ES" u="sng" dirty="0"/>
              <a:t>comercializarse en los días inmediatos a la cosecha .</a:t>
            </a:r>
          </a:p>
          <a:p>
            <a:endParaRPr lang="es-ES" dirty="0"/>
          </a:p>
          <a:p>
            <a:r>
              <a:rPr lang="es-ES" dirty="0"/>
              <a:t> </a:t>
            </a:r>
            <a:r>
              <a:rPr lang="es-ES" b="1" dirty="0">
                <a:effectLst>
                  <a:outerShdw blurRad="38100" dist="38100" dir="2700000" algn="tl">
                    <a:srgbClr val="000000">
                      <a:alpha val="43137"/>
                    </a:srgbClr>
                  </a:outerShdw>
                </a:effectLst>
              </a:rPr>
              <a:t>"Nuevas</a:t>
            </a:r>
            <a:r>
              <a:rPr lang="es-ES" dirty="0"/>
              <a:t>": patatas cosechadas en </a:t>
            </a:r>
            <a:r>
              <a:rPr lang="es-ES" b="1" dirty="0"/>
              <a:t>madurez natural </a:t>
            </a:r>
            <a:r>
              <a:rPr lang="es-ES" dirty="0"/>
              <a:t>y comercializadas en </a:t>
            </a:r>
            <a:r>
              <a:rPr lang="es-ES" u="sng" dirty="0"/>
              <a:t>las semanas inmediatamente posteriores a su recogida </a:t>
            </a:r>
            <a:r>
              <a:rPr lang="es-ES" dirty="0"/>
              <a:t>sin más almacenamiento y/o conservación del necesario para asegurar el normal desarrollo de su proceso comercializador</a:t>
            </a:r>
          </a:p>
          <a:p>
            <a:endParaRPr lang="es-ES" dirty="0"/>
          </a:p>
          <a:p>
            <a:r>
              <a:rPr lang="es-ES" dirty="0"/>
              <a:t> "</a:t>
            </a:r>
            <a:r>
              <a:rPr lang="es-ES" b="1" dirty="0">
                <a:effectLst>
                  <a:outerShdw blurRad="38100" dist="38100" dir="2700000" algn="tl">
                    <a:srgbClr val="000000">
                      <a:alpha val="43137"/>
                    </a:srgbClr>
                  </a:outerShdw>
                </a:effectLst>
              </a:rPr>
              <a:t>Conservación": </a:t>
            </a:r>
            <a:r>
              <a:rPr lang="es-ES" dirty="0"/>
              <a:t>patatas cosechadas en plena </a:t>
            </a:r>
            <a:r>
              <a:rPr lang="es-ES" u="sng" dirty="0"/>
              <a:t>madurez</a:t>
            </a:r>
            <a:r>
              <a:rPr lang="es-ES" dirty="0"/>
              <a:t> ,aptas para comercialización tras pasar por un  período de </a:t>
            </a:r>
            <a:r>
              <a:rPr lang="es-ES" b="1" dirty="0"/>
              <a:t>almacenamiento y/o conservación más o menos  prolongado</a:t>
            </a:r>
            <a:r>
              <a:rPr lang="es-ES" dirty="0"/>
              <a:t>, sin disminuir sus cualidades organolépticas.</a:t>
            </a:r>
          </a:p>
        </p:txBody>
      </p:sp>
    </p:spTree>
    <p:extLst>
      <p:ext uri="{BB962C8B-B14F-4D97-AF65-F5344CB8AC3E}">
        <p14:creationId xmlns:p14="http://schemas.microsoft.com/office/powerpoint/2010/main" val="1455920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6FE3D1E-0381-4A60-9A1A-12025C398D64}"/>
              </a:ext>
            </a:extLst>
          </p:cNvPr>
          <p:cNvPicPr>
            <a:picLocks noChangeAspect="1"/>
          </p:cNvPicPr>
          <p:nvPr/>
        </p:nvPicPr>
        <p:blipFill>
          <a:blip r:embed="rId2"/>
          <a:stretch>
            <a:fillRect/>
          </a:stretch>
        </p:blipFill>
        <p:spPr>
          <a:xfrm>
            <a:off x="485829" y="877071"/>
            <a:ext cx="9240540" cy="3962953"/>
          </a:xfrm>
          <a:prstGeom prst="rect">
            <a:avLst/>
          </a:prstGeom>
        </p:spPr>
      </p:pic>
    </p:spTree>
    <p:extLst>
      <p:ext uri="{BB962C8B-B14F-4D97-AF65-F5344CB8AC3E}">
        <p14:creationId xmlns:p14="http://schemas.microsoft.com/office/powerpoint/2010/main" val="42409968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3D60BBA-2CB0-4D90-AD36-6CAA1985127D}"/>
              </a:ext>
            </a:extLst>
          </p:cNvPr>
          <p:cNvSpPr txBox="1"/>
          <p:nvPr/>
        </p:nvSpPr>
        <p:spPr>
          <a:xfrm>
            <a:off x="1149292" y="746620"/>
            <a:ext cx="7784983" cy="5355312"/>
          </a:xfrm>
          <a:prstGeom prst="rect">
            <a:avLst/>
          </a:prstGeom>
          <a:noFill/>
          <a:ln w="76200">
            <a:solidFill>
              <a:srgbClr val="92D050"/>
            </a:solidFill>
          </a:ln>
        </p:spPr>
        <p:txBody>
          <a:bodyPr wrap="square" rtlCol="0">
            <a:spAutoFit/>
          </a:bodyPr>
          <a:lstStyle/>
          <a:p>
            <a:r>
              <a:rPr lang="es-ES" b="1" dirty="0"/>
              <a:t>CALIBRADO</a:t>
            </a:r>
            <a:r>
              <a:rPr lang="es-ES" dirty="0"/>
              <a:t> </a:t>
            </a:r>
          </a:p>
          <a:p>
            <a:endParaRPr lang="es-ES" dirty="0"/>
          </a:p>
          <a:p>
            <a:r>
              <a:rPr lang="es-ES" dirty="0"/>
              <a:t>Definición de</a:t>
            </a:r>
            <a:r>
              <a:rPr lang="es-ES" dirty="0">
                <a:highlight>
                  <a:srgbClr val="FFFF00"/>
                </a:highlight>
              </a:rPr>
              <a:t> calibre</a:t>
            </a:r>
            <a:r>
              <a:rPr lang="es-ES" dirty="0"/>
              <a:t>:</a:t>
            </a:r>
          </a:p>
          <a:p>
            <a:endParaRPr lang="es-ES" dirty="0"/>
          </a:p>
          <a:p>
            <a:r>
              <a:rPr lang="es-ES" dirty="0"/>
              <a:t> La longitud del lado de la cuadrícula de una malla cuadrada, por donde pasan los tubérculos de forma natural y más favorable</a:t>
            </a:r>
          </a:p>
          <a:p>
            <a:endParaRPr lang="es-ES" dirty="0"/>
          </a:p>
          <a:p>
            <a:r>
              <a:rPr lang="es-ES" dirty="0"/>
              <a:t>El tamaño mínimo se fija en </a:t>
            </a:r>
            <a:r>
              <a:rPr lang="es-ES" b="1" dirty="0"/>
              <a:t>28 mm para las patatas primor </a:t>
            </a:r>
            <a:r>
              <a:rPr lang="es-ES" dirty="0"/>
              <a:t>y </a:t>
            </a:r>
            <a:r>
              <a:rPr lang="es-ES" b="1" dirty="0"/>
              <a:t>35mm para las demás </a:t>
            </a:r>
            <a:r>
              <a:rPr lang="es-ES" dirty="0"/>
              <a:t>patatas. </a:t>
            </a:r>
          </a:p>
          <a:p>
            <a:endParaRPr lang="es-ES" dirty="0"/>
          </a:p>
          <a:p>
            <a:r>
              <a:rPr lang="es-ES" dirty="0"/>
              <a:t>Se admitirá la comercialización de patatas con un diámetro </a:t>
            </a:r>
            <a:r>
              <a:rPr lang="es-ES" b="1" dirty="0"/>
              <a:t>entre 18 mm y los  mínimos p</a:t>
            </a:r>
            <a:r>
              <a:rPr lang="es-ES" dirty="0"/>
              <a:t>reviamente establecidos con el nombre </a:t>
            </a:r>
            <a:r>
              <a:rPr lang="es-ES" u="sng" dirty="0">
                <a:highlight>
                  <a:srgbClr val="FFFF00"/>
                </a:highlight>
              </a:rPr>
              <a:t>"patata menuda fuera  de calibre</a:t>
            </a:r>
            <a:r>
              <a:rPr lang="es-ES" dirty="0"/>
              <a:t>“</a:t>
            </a:r>
          </a:p>
          <a:p>
            <a:endParaRPr lang="es-ES" dirty="0"/>
          </a:p>
          <a:p>
            <a:r>
              <a:rPr lang="es-ES" b="1" dirty="0"/>
              <a:t>HOMOGENEIDAD</a:t>
            </a:r>
          </a:p>
          <a:p>
            <a:r>
              <a:rPr lang="es-ES" dirty="0"/>
              <a:t>  En envases de venta de peso neto </a:t>
            </a:r>
            <a:r>
              <a:rPr lang="es-ES" b="1" dirty="0"/>
              <a:t>no superior a 3 kg </a:t>
            </a:r>
            <a:r>
              <a:rPr lang="es-ES" dirty="0"/>
              <a:t>se admite una </a:t>
            </a:r>
            <a:r>
              <a:rPr lang="es-ES" u="sng" dirty="0">
                <a:highlight>
                  <a:srgbClr val="FFFF00"/>
                </a:highlight>
              </a:rPr>
              <a:t>mezcla de patatas de diferentes variedades </a:t>
            </a:r>
            <a:r>
              <a:rPr lang="es-ES" dirty="0"/>
              <a:t>siempre que sean homogéneas  en tipo </a:t>
            </a:r>
            <a:r>
              <a:rPr lang="es-ES" b="1" dirty="0"/>
              <a:t>comercial y calidad  </a:t>
            </a:r>
            <a:r>
              <a:rPr lang="es-ES" dirty="0"/>
              <a:t>y  tubérculos de cada variedad</a:t>
            </a:r>
          </a:p>
          <a:p>
            <a:r>
              <a:rPr lang="es-ES" dirty="0"/>
              <a:t>Tengan </a:t>
            </a:r>
            <a:r>
              <a:rPr lang="es-ES" b="1" dirty="0"/>
              <a:t>mismo origen y calibre  </a:t>
            </a:r>
          </a:p>
        </p:txBody>
      </p:sp>
    </p:spTree>
    <p:extLst>
      <p:ext uri="{BB962C8B-B14F-4D97-AF65-F5344CB8AC3E}">
        <p14:creationId xmlns:p14="http://schemas.microsoft.com/office/powerpoint/2010/main" val="37602673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1FB9B9C-2978-4B2D-AE1C-A60510FFF19B}"/>
              </a:ext>
            </a:extLst>
          </p:cNvPr>
          <p:cNvSpPr txBox="1"/>
          <p:nvPr/>
        </p:nvSpPr>
        <p:spPr>
          <a:xfrm>
            <a:off x="511728" y="385894"/>
            <a:ext cx="9018166" cy="5078313"/>
          </a:xfrm>
          <a:prstGeom prst="rect">
            <a:avLst/>
          </a:prstGeom>
          <a:noFill/>
          <a:ln w="57150">
            <a:solidFill>
              <a:srgbClr val="92D050"/>
            </a:solidFill>
          </a:ln>
        </p:spPr>
        <p:txBody>
          <a:bodyPr wrap="square" rtlCol="0">
            <a:spAutoFit/>
          </a:bodyPr>
          <a:lstStyle/>
          <a:p>
            <a:r>
              <a:rPr lang="es-ES" b="1" dirty="0"/>
              <a:t>MARCADO DE ENVASES  menciones obligatorias </a:t>
            </a:r>
          </a:p>
          <a:p>
            <a:endParaRPr lang="es-ES" b="1" dirty="0"/>
          </a:p>
          <a:p>
            <a:r>
              <a:rPr lang="es-ES" dirty="0"/>
              <a:t>Los  envases  estarán agrupados en un lado, con  caracteres legibles, indelebles y visibles, expresada al menos en el idioma </a:t>
            </a:r>
            <a:r>
              <a:rPr lang="es-ES" dirty="0" err="1"/>
              <a:t>oficialen</a:t>
            </a:r>
            <a:r>
              <a:rPr lang="es-ES" dirty="0"/>
              <a:t> todo el Estado español, las siguientes indicaciones:</a:t>
            </a:r>
          </a:p>
          <a:p>
            <a:pPr marL="342900" indent="-342900">
              <a:buAutoNum type="arabicPeriod"/>
            </a:pPr>
            <a:r>
              <a:rPr lang="es-ES" b="1" u="sng" dirty="0">
                <a:effectLst>
                  <a:outerShdw blurRad="38100" dist="38100" dir="2700000" algn="tl">
                    <a:srgbClr val="000000">
                      <a:alpha val="43137"/>
                    </a:srgbClr>
                  </a:outerShdw>
                </a:effectLst>
              </a:rPr>
              <a:t>Identificació</a:t>
            </a:r>
            <a:r>
              <a:rPr lang="es-ES" dirty="0"/>
              <a:t>n: el nombre, razón social o denominación de </a:t>
            </a:r>
            <a:r>
              <a:rPr lang="es-ES" dirty="0" err="1"/>
              <a:t>laempacador</a:t>
            </a:r>
            <a:r>
              <a:rPr lang="es-ES" dirty="0"/>
              <a:t> y/o expedidor o el vendedor y, en cualquier caso,  su  domicilio</a:t>
            </a:r>
          </a:p>
          <a:p>
            <a:pPr marL="342900" indent="-342900">
              <a:buAutoNum type="arabicPlain" startAt="2"/>
            </a:pPr>
            <a:r>
              <a:rPr lang="es-ES" b="1" dirty="0">
                <a:effectLst>
                  <a:outerShdw blurRad="38100" dist="38100" dir="2700000" algn="tl">
                    <a:srgbClr val="000000">
                      <a:alpha val="43137"/>
                    </a:srgbClr>
                  </a:outerShdw>
                </a:effectLst>
              </a:rPr>
              <a:t>Naturaleza del producto</a:t>
            </a:r>
            <a:r>
              <a:rPr lang="es-ES" dirty="0"/>
              <a:t>: </a:t>
            </a:r>
          </a:p>
          <a:p>
            <a:r>
              <a:rPr lang="es-ES" dirty="0"/>
              <a:t>    -Tipo comercial: “patatas primor”, “patatas nuevas” o “</a:t>
            </a:r>
            <a:r>
              <a:rPr lang="es-ES" dirty="0" err="1"/>
              <a:t>patatas”.de</a:t>
            </a:r>
            <a:r>
              <a:rPr lang="es-ES" dirty="0"/>
              <a:t> conservación“</a:t>
            </a:r>
          </a:p>
          <a:p>
            <a:endParaRPr lang="es-ES" dirty="0"/>
          </a:p>
          <a:p>
            <a:r>
              <a:rPr lang="es-ES" dirty="0"/>
              <a:t>    - No calibrado o calibrado. El calibre  se expresará por el  calibre  mínimo seguido    de la expresión "</a:t>
            </a:r>
            <a:r>
              <a:rPr lang="es-ES" b="1" dirty="0">
                <a:highlight>
                  <a:srgbClr val="FFFF00"/>
                </a:highlight>
              </a:rPr>
              <a:t>y +</a:t>
            </a:r>
            <a:r>
              <a:rPr lang="es-ES" dirty="0"/>
              <a:t>" o de las palabras "</a:t>
            </a:r>
            <a:r>
              <a:rPr lang="es-ES" b="1" dirty="0">
                <a:highlight>
                  <a:srgbClr val="FFFF00"/>
                </a:highlight>
              </a:rPr>
              <a:t>y más</a:t>
            </a:r>
            <a:r>
              <a:rPr lang="es-ES" dirty="0"/>
              <a:t>" o  por el calibre mínimo y máximo. Cuando  proceda , "</a:t>
            </a:r>
            <a:r>
              <a:rPr lang="es-ES" b="1" dirty="0">
                <a:highlight>
                  <a:srgbClr val="FFFF00"/>
                </a:highlight>
              </a:rPr>
              <a:t>patata menuda fuera de calibre </a:t>
            </a:r>
            <a:r>
              <a:rPr lang="es-ES" dirty="0"/>
              <a:t>".</a:t>
            </a:r>
          </a:p>
          <a:p>
            <a:endParaRPr lang="es-ES" dirty="0"/>
          </a:p>
          <a:p>
            <a:r>
              <a:rPr lang="es-ES" dirty="0"/>
              <a:t>- Nombre de la variedad de patata. En los envases de venta que contienen mezclas  de patatas de distintas variedades    se incluirá en la mención </a:t>
            </a:r>
            <a:r>
              <a:rPr lang="es-ES" b="1" dirty="0">
                <a:highlight>
                  <a:srgbClr val="FFFF00"/>
                </a:highlight>
              </a:rPr>
              <a:t>mezcla de patatas</a:t>
            </a:r>
            <a:r>
              <a:rPr lang="es-ES" b="1" dirty="0"/>
              <a:t> </a:t>
            </a:r>
            <a:r>
              <a:rPr lang="es-ES" dirty="0"/>
              <a:t>. Cuando no se pueda ver el contenido del  envase se incluirá la indicación de las variedades presentes y el </a:t>
            </a:r>
            <a:r>
              <a:rPr lang="es-ES" b="1" dirty="0"/>
              <a:t>número mínimo de piezas por variedad.</a:t>
            </a:r>
          </a:p>
        </p:txBody>
      </p:sp>
    </p:spTree>
    <p:extLst>
      <p:ext uri="{BB962C8B-B14F-4D97-AF65-F5344CB8AC3E}">
        <p14:creationId xmlns:p14="http://schemas.microsoft.com/office/powerpoint/2010/main" val="29318521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7EDCC38-9738-4E4C-A966-6ECA3F9857F7}"/>
              </a:ext>
            </a:extLst>
          </p:cNvPr>
          <p:cNvSpPr txBox="1"/>
          <p:nvPr/>
        </p:nvSpPr>
        <p:spPr>
          <a:xfrm>
            <a:off x="629174" y="444617"/>
            <a:ext cx="8539993" cy="5078313"/>
          </a:xfrm>
          <a:prstGeom prst="rect">
            <a:avLst/>
          </a:prstGeom>
          <a:noFill/>
          <a:ln w="76200">
            <a:solidFill>
              <a:srgbClr val="92D050"/>
            </a:solidFill>
          </a:ln>
        </p:spPr>
        <p:txBody>
          <a:bodyPr wrap="square" rtlCol="0">
            <a:spAutoFit/>
          </a:bodyPr>
          <a:lstStyle/>
          <a:p>
            <a:r>
              <a:rPr lang="es-ES" b="1" dirty="0"/>
              <a:t>MARCADO DE ENVASES . MENCIONES OBLIGATORIAS</a:t>
            </a:r>
          </a:p>
          <a:p>
            <a:endParaRPr lang="es-ES" dirty="0"/>
          </a:p>
          <a:p>
            <a:r>
              <a:rPr lang="es-ES" dirty="0"/>
              <a:t>3    </a:t>
            </a:r>
            <a:r>
              <a:rPr lang="es-ES" b="1" u="sng" dirty="0"/>
              <a:t>ORIGEN DEL PRODUCTO </a:t>
            </a:r>
            <a:r>
              <a:rPr lang="es-ES" dirty="0"/>
              <a:t>:</a:t>
            </a:r>
          </a:p>
          <a:p>
            <a:endParaRPr lang="es-ES" dirty="0"/>
          </a:p>
          <a:p>
            <a:r>
              <a:rPr lang="es-ES" dirty="0" err="1"/>
              <a:t>Pais</a:t>
            </a:r>
            <a:r>
              <a:rPr lang="es-ES" dirty="0"/>
              <a:t> de origen y  facultativamente, zona de producción regional o local o una denominación nacional. Si el envase de venta contiene una mezcla de patatas de diferentes orígenes deberá de figurar una referencia a cada uno de esos países.</a:t>
            </a:r>
          </a:p>
          <a:p>
            <a:endParaRPr lang="es-ES" dirty="0"/>
          </a:p>
          <a:p>
            <a:pPr marL="342900" indent="-342900">
              <a:buAutoNum type="arabicPlain" startAt="4"/>
            </a:pPr>
            <a:r>
              <a:rPr lang="es-ES" b="1" u="sng" dirty="0"/>
              <a:t>Características comerciales </a:t>
            </a:r>
            <a:r>
              <a:rPr lang="es-ES" dirty="0"/>
              <a:t>:</a:t>
            </a:r>
          </a:p>
          <a:p>
            <a:pPr marL="342900" indent="-342900">
              <a:buAutoNum type="arabicPlain" startAt="4"/>
            </a:pPr>
            <a:endParaRPr lang="es-ES" dirty="0"/>
          </a:p>
          <a:p>
            <a:r>
              <a:rPr lang="es-ES" dirty="0"/>
              <a:t>     -Categoría comercial.</a:t>
            </a:r>
          </a:p>
          <a:p>
            <a:endParaRPr lang="es-ES" dirty="0"/>
          </a:p>
          <a:p>
            <a:r>
              <a:rPr lang="es-ES" dirty="0"/>
              <a:t>     - Peso neto. En envases de venta que contengan </a:t>
            </a:r>
            <a:r>
              <a:rPr lang="es-ES" dirty="0" err="1"/>
              <a:t>meclas</a:t>
            </a:r>
            <a:r>
              <a:rPr lang="es-ES" dirty="0"/>
              <a:t> de patatas de distintas variedades se incluirá una mención relativa a la % de cada una de ellas</a:t>
            </a:r>
          </a:p>
          <a:p>
            <a:r>
              <a:rPr lang="es-ES" dirty="0"/>
              <a:t>     - Lote </a:t>
            </a:r>
          </a:p>
          <a:p>
            <a:endParaRPr lang="es-ES" dirty="0"/>
          </a:p>
          <a:p>
            <a:endParaRPr lang="es-ES" dirty="0"/>
          </a:p>
          <a:p>
            <a:endParaRPr lang="es-ES" dirty="0"/>
          </a:p>
        </p:txBody>
      </p:sp>
    </p:spTree>
    <p:extLst>
      <p:ext uri="{BB962C8B-B14F-4D97-AF65-F5344CB8AC3E}">
        <p14:creationId xmlns:p14="http://schemas.microsoft.com/office/powerpoint/2010/main" val="2826059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CCC2930-EEE6-42A7-AB66-61BDB23EFA65}"/>
              </a:ext>
            </a:extLst>
          </p:cNvPr>
          <p:cNvSpPr txBox="1"/>
          <p:nvPr/>
        </p:nvSpPr>
        <p:spPr>
          <a:xfrm>
            <a:off x="897622" y="973123"/>
            <a:ext cx="7592037" cy="3416320"/>
          </a:xfrm>
          <a:prstGeom prst="rect">
            <a:avLst/>
          </a:prstGeom>
          <a:noFill/>
          <a:ln w="57150">
            <a:solidFill>
              <a:srgbClr val="92D050"/>
            </a:solidFill>
          </a:ln>
        </p:spPr>
        <p:txBody>
          <a:bodyPr wrap="square" rtlCol="0">
            <a:spAutoFit/>
          </a:bodyPr>
          <a:lstStyle/>
          <a:p>
            <a:r>
              <a:rPr lang="es-ES" b="1" dirty="0"/>
              <a:t>MARCADO FACULTATIVO DE LOS ENVASES </a:t>
            </a:r>
          </a:p>
          <a:p>
            <a:endParaRPr lang="es-ES" dirty="0"/>
          </a:p>
          <a:p>
            <a:r>
              <a:rPr lang="es-ES" sz="2000" dirty="0"/>
              <a:t>Opcionalmente el envase  podrá llevar las siguientes indicaciones:</a:t>
            </a:r>
          </a:p>
          <a:p>
            <a:r>
              <a:rPr lang="es-ES" sz="2000" dirty="0"/>
              <a:t> Uso culinario recomendado.</a:t>
            </a:r>
          </a:p>
          <a:p>
            <a:r>
              <a:rPr lang="es-ES" sz="2000" dirty="0"/>
              <a:t> Color de la piel del tubérculo.</a:t>
            </a:r>
          </a:p>
          <a:p>
            <a:r>
              <a:rPr lang="es-ES" sz="2000" dirty="0"/>
              <a:t> Color de la pulpa del tubérculo.</a:t>
            </a:r>
          </a:p>
          <a:p>
            <a:r>
              <a:rPr lang="es-ES" sz="2000" dirty="0"/>
              <a:t> Forma del tubérculo.</a:t>
            </a:r>
          </a:p>
          <a:p>
            <a:r>
              <a:rPr lang="es-ES" sz="2000" dirty="0"/>
              <a:t> Circunstancias particulares de producción.</a:t>
            </a:r>
          </a:p>
          <a:p>
            <a:r>
              <a:rPr lang="es-ES" sz="2000" dirty="0"/>
              <a:t> Condiciones relativas de almacenamiento y conservación.</a:t>
            </a:r>
          </a:p>
          <a:p>
            <a:r>
              <a:rPr lang="es-ES" sz="2000" dirty="0"/>
              <a:t> Tratamiento con productos </a:t>
            </a:r>
            <a:r>
              <a:rPr lang="es-ES" sz="2000" dirty="0" err="1"/>
              <a:t>antigerminativos</a:t>
            </a:r>
            <a:r>
              <a:rPr lang="es-ES" sz="2000" dirty="0"/>
              <a:t> o su ausencia.</a:t>
            </a:r>
          </a:p>
        </p:txBody>
      </p:sp>
    </p:spTree>
    <p:extLst>
      <p:ext uri="{BB962C8B-B14F-4D97-AF65-F5344CB8AC3E}">
        <p14:creationId xmlns:p14="http://schemas.microsoft.com/office/powerpoint/2010/main" val="27507642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23289032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12134334" cy="6858000"/>
          </a:xfrm>
          <a:prstGeom prst="rect">
            <a:avLst/>
          </a:prstGeom>
        </p:spPr>
      </p:pic>
    </p:spTree>
    <p:extLst>
      <p:ext uri="{BB962C8B-B14F-4D97-AF65-F5344CB8AC3E}">
        <p14:creationId xmlns:p14="http://schemas.microsoft.com/office/powerpoint/2010/main" val="42321099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57665"/>
            <a:ext cx="12274378" cy="6666985"/>
          </a:xfrm>
          <a:prstGeom prst="rect">
            <a:avLst/>
          </a:prstGeom>
        </p:spPr>
      </p:pic>
    </p:spTree>
    <p:extLst>
      <p:ext uri="{BB962C8B-B14F-4D97-AF65-F5344CB8AC3E}">
        <p14:creationId xmlns:p14="http://schemas.microsoft.com/office/powerpoint/2010/main" val="3140361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4F3BE38-F9A2-4B41-924C-3B3CD1A2AF42}"/>
              </a:ext>
            </a:extLst>
          </p:cNvPr>
          <p:cNvSpPr txBox="1"/>
          <p:nvPr/>
        </p:nvSpPr>
        <p:spPr>
          <a:xfrm>
            <a:off x="469783" y="335560"/>
            <a:ext cx="11450973" cy="369332"/>
          </a:xfrm>
          <a:prstGeom prst="rect">
            <a:avLst/>
          </a:prstGeom>
          <a:noFill/>
        </p:spPr>
        <p:txBody>
          <a:bodyPr wrap="square" rtlCol="0">
            <a:spAutoFit/>
          </a:bodyPr>
          <a:lstStyle/>
          <a:p>
            <a:r>
              <a:rPr lang="es-ES" dirty="0"/>
              <a:t> </a:t>
            </a:r>
          </a:p>
        </p:txBody>
      </p:sp>
      <p:sp>
        <p:nvSpPr>
          <p:cNvPr id="3" name="CuadroTexto 2">
            <a:extLst>
              <a:ext uri="{FF2B5EF4-FFF2-40B4-BE49-F238E27FC236}">
                <a16:creationId xmlns:a16="http://schemas.microsoft.com/office/drawing/2014/main" id="{E297D4C0-FC30-4E5F-AD37-73C4C1AF9E51}"/>
              </a:ext>
            </a:extLst>
          </p:cNvPr>
          <p:cNvSpPr txBox="1"/>
          <p:nvPr/>
        </p:nvSpPr>
        <p:spPr>
          <a:xfrm>
            <a:off x="2332139" y="1870745"/>
            <a:ext cx="6484690" cy="2308324"/>
          </a:xfrm>
          <a:prstGeom prst="rect">
            <a:avLst/>
          </a:prstGeom>
          <a:solidFill>
            <a:schemeClr val="accent1">
              <a:lumMod val="20000"/>
              <a:lumOff val="80000"/>
            </a:schemeClr>
          </a:solidFill>
          <a:ln w="76200">
            <a:solidFill>
              <a:schemeClr val="tx1"/>
            </a:solidFill>
          </a:ln>
        </p:spPr>
        <p:txBody>
          <a:bodyPr wrap="square" rtlCol="0">
            <a:spAutoFit/>
          </a:bodyPr>
          <a:lstStyle/>
          <a:p>
            <a:r>
              <a:rPr lang="es-ES" dirty="0"/>
              <a:t>       </a:t>
            </a:r>
            <a:r>
              <a:rPr lang="es-ES" sz="4400" dirty="0"/>
              <a:t> </a:t>
            </a:r>
            <a:r>
              <a:rPr lang="es-ES" sz="7200" dirty="0"/>
              <a:t>GRACIAS POR LA   ATENCIÓN </a:t>
            </a:r>
          </a:p>
        </p:txBody>
      </p:sp>
    </p:spTree>
    <p:extLst>
      <p:ext uri="{BB962C8B-B14F-4D97-AF65-F5344CB8AC3E}">
        <p14:creationId xmlns:p14="http://schemas.microsoft.com/office/powerpoint/2010/main" val="21095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8D6F79-F0E7-474C-B604-B265049CB444}"/>
              </a:ext>
            </a:extLst>
          </p:cNvPr>
          <p:cNvPicPr>
            <a:picLocks noChangeAspect="1"/>
          </p:cNvPicPr>
          <p:nvPr/>
        </p:nvPicPr>
        <p:blipFill>
          <a:blip r:embed="rId2"/>
          <a:stretch>
            <a:fillRect/>
          </a:stretch>
        </p:blipFill>
        <p:spPr>
          <a:xfrm>
            <a:off x="1370940" y="671127"/>
            <a:ext cx="9450119" cy="5515745"/>
          </a:xfrm>
          <a:prstGeom prst="rect">
            <a:avLst/>
          </a:prstGeom>
          <a:ln w="76200">
            <a:solidFill>
              <a:schemeClr val="accent1"/>
            </a:solidFill>
          </a:ln>
        </p:spPr>
      </p:pic>
    </p:spTree>
    <p:extLst>
      <p:ext uri="{BB962C8B-B14F-4D97-AF65-F5344CB8AC3E}">
        <p14:creationId xmlns:p14="http://schemas.microsoft.com/office/powerpoint/2010/main" val="163321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01D1440-26FD-46AD-9882-DE8DB5DEEC8A}"/>
              </a:ext>
            </a:extLst>
          </p:cNvPr>
          <p:cNvSpPr txBox="1"/>
          <p:nvPr/>
        </p:nvSpPr>
        <p:spPr>
          <a:xfrm>
            <a:off x="595619" y="654341"/>
            <a:ext cx="8380602" cy="4801314"/>
          </a:xfrm>
          <a:prstGeom prst="rect">
            <a:avLst/>
          </a:prstGeom>
          <a:solidFill>
            <a:schemeClr val="accent1">
              <a:lumMod val="20000"/>
              <a:lumOff val="80000"/>
            </a:schemeClr>
          </a:solidFill>
          <a:ln w="57150">
            <a:solidFill>
              <a:schemeClr val="accent1"/>
            </a:solidFill>
          </a:ln>
        </p:spPr>
        <p:txBody>
          <a:bodyPr wrap="square" rtlCol="0">
            <a:spAutoFit/>
          </a:bodyPr>
          <a:lstStyle/>
          <a:p>
            <a:r>
              <a:rPr lang="es-ES" b="1" dirty="0">
                <a:highlight>
                  <a:srgbClr val="FFFF00"/>
                </a:highlight>
              </a:rPr>
              <a:t>No existe obligación de cumplir con las normas de comercialización siguientes supuestos</a:t>
            </a:r>
            <a:r>
              <a:rPr lang="es-ES" dirty="0"/>
              <a:t>:</a:t>
            </a:r>
          </a:p>
          <a:p>
            <a:endParaRPr lang="es-ES" dirty="0"/>
          </a:p>
          <a:p>
            <a:endParaRPr lang="es-ES" dirty="0"/>
          </a:p>
          <a:p>
            <a:pPr marL="342900" indent="-342900">
              <a:buAutoNum type="alphaLcParenR"/>
            </a:pPr>
            <a:r>
              <a:rPr lang="es-ES" dirty="0"/>
              <a:t>Cuando estén claramente marcados con las menciones "destinados a transformación" o "destinado a la alimentación animal" o con cualquiera otra indicación equivalente, los productos:</a:t>
            </a:r>
          </a:p>
          <a:p>
            <a:pPr marL="342900" indent="-342900">
              <a:buAutoNum type="alphaLcParenR"/>
            </a:pPr>
            <a:endParaRPr lang="es-ES" dirty="0"/>
          </a:p>
          <a:p>
            <a:pPr marL="342900" indent="-342900">
              <a:buAutoNum type="alphaLcParenR"/>
            </a:pPr>
            <a:r>
              <a:rPr lang="es-ES" dirty="0"/>
              <a:t> . destinados a la transformación industrial, o</a:t>
            </a:r>
          </a:p>
          <a:p>
            <a:pPr marL="342900" indent="-342900">
              <a:buAutoNum type="alphaLcParenR"/>
            </a:pPr>
            <a:endParaRPr lang="es-ES" dirty="0"/>
          </a:p>
          <a:p>
            <a:pPr marL="342900" indent="-342900">
              <a:buAutoNum type="alphaLcParenR"/>
            </a:pPr>
            <a:r>
              <a:rPr lang="es-ES" dirty="0"/>
              <a:t>  . destinados a la alimentación animal u otros usos no alimentarios.</a:t>
            </a:r>
          </a:p>
          <a:p>
            <a:pPr marL="342900" indent="-342900">
              <a:buAutoNum type="alphaLcParenR"/>
            </a:pPr>
            <a:endParaRPr lang="es-ES" dirty="0"/>
          </a:p>
          <a:p>
            <a:pPr marL="342900" indent="-342900">
              <a:buAutoNum type="alphaLcParenR"/>
            </a:pPr>
            <a:r>
              <a:rPr lang="es-ES" dirty="0"/>
              <a:t>- Los productos que el productor transfiera al consumidor para sus propias necesidades.</a:t>
            </a:r>
          </a:p>
          <a:p>
            <a:pPr marL="342900" indent="-342900">
              <a:buAutoNum type="alphaLcParenR"/>
            </a:pPr>
            <a:endParaRPr lang="es-ES" dirty="0"/>
          </a:p>
          <a:p>
            <a:pPr marL="342900" indent="-342900">
              <a:buAutoNum type="alphaLcParenR"/>
            </a:pPr>
            <a:r>
              <a:rPr lang="es-ES" dirty="0"/>
              <a:t> Productos que hayan sufrido un corte o un corte dejándolos "listo para comer" o "listo para cocinar"</a:t>
            </a:r>
          </a:p>
        </p:txBody>
      </p:sp>
    </p:spTree>
    <p:extLst>
      <p:ext uri="{BB962C8B-B14F-4D97-AF65-F5344CB8AC3E}">
        <p14:creationId xmlns:p14="http://schemas.microsoft.com/office/powerpoint/2010/main" val="1417856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D70BDA3-79C6-407B-89AA-96B9C4066EEF}"/>
              </a:ext>
            </a:extLst>
          </p:cNvPr>
          <p:cNvSpPr txBox="1"/>
          <p:nvPr/>
        </p:nvSpPr>
        <p:spPr>
          <a:xfrm>
            <a:off x="922789" y="1568741"/>
            <a:ext cx="8204433" cy="3693319"/>
          </a:xfrm>
          <a:prstGeom prst="rect">
            <a:avLst/>
          </a:prstGeom>
          <a:solidFill>
            <a:schemeClr val="accent1">
              <a:lumMod val="20000"/>
              <a:lumOff val="80000"/>
            </a:schemeClr>
          </a:solidFill>
          <a:ln w="76200">
            <a:solidFill>
              <a:schemeClr val="accent1"/>
            </a:solidFill>
          </a:ln>
        </p:spPr>
        <p:txBody>
          <a:bodyPr wrap="square" rtlCol="0">
            <a:spAutoFit/>
          </a:bodyPr>
          <a:lstStyle/>
          <a:p>
            <a:r>
              <a:rPr lang="es-ES" b="1" u="sng" dirty="0"/>
              <a:t>Dentro de la propia región de producción</a:t>
            </a:r>
          </a:p>
          <a:p>
            <a:r>
              <a:rPr lang="es-ES" dirty="0"/>
              <a:t> </a:t>
            </a:r>
            <a:r>
              <a:rPr lang="es-ES" dirty="0">
                <a:highlight>
                  <a:srgbClr val="FFFF00"/>
                </a:highlight>
              </a:rPr>
              <a:t>no estarán sujetos a la obligación de cumplir las normas de comercialización</a:t>
            </a:r>
            <a:r>
              <a:rPr lang="es-ES" dirty="0"/>
              <a:t>:</a:t>
            </a:r>
          </a:p>
          <a:p>
            <a:endParaRPr lang="es-ES" dirty="0"/>
          </a:p>
          <a:p>
            <a:pPr marL="342900" indent="-342900">
              <a:buAutoNum type="alphaLcParenR"/>
            </a:pPr>
            <a:r>
              <a:rPr lang="es-ES" dirty="0"/>
              <a:t>Los productos vendidos o entregados por el productor a centros  de acondicionamiento y envasado o almacenamiento, </a:t>
            </a:r>
          </a:p>
          <a:p>
            <a:pPr marL="342900" indent="-342900">
              <a:buAutoNum type="alphaLcParenR"/>
            </a:pPr>
            <a:endParaRPr lang="es-ES" dirty="0"/>
          </a:p>
          <a:p>
            <a:pPr marL="342900" indent="-342900">
              <a:buAutoNum type="alphaLcParenR"/>
            </a:pPr>
            <a:r>
              <a:rPr lang="es-ES" dirty="0"/>
              <a:t> Productos que se envían desde centros de almacenamiento a Centros de acondicionamiento y envasado .</a:t>
            </a:r>
          </a:p>
          <a:p>
            <a:pPr marL="342900" indent="-342900">
              <a:buAutoNum type="alphaLcParenR"/>
            </a:pPr>
            <a:endParaRPr lang="es-ES" dirty="0"/>
          </a:p>
          <a:p>
            <a:r>
              <a:rPr lang="es-ES" dirty="0"/>
              <a:t> Frutas y hortalizas </a:t>
            </a:r>
            <a:r>
              <a:rPr lang="es-ES" b="1" u="sng" dirty="0"/>
              <a:t>no clasificadas en la categoría "extra",  </a:t>
            </a:r>
            <a:r>
              <a:rPr lang="es-ES" dirty="0"/>
              <a:t>podrán presentar, en las etapas posteriores a su presentación, una ligera falta de frescura y turgencia y ligero deterioro debido a su desarrollo y a su carácter perecedero.</a:t>
            </a:r>
          </a:p>
        </p:txBody>
      </p:sp>
    </p:spTree>
    <p:extLst>
      <p:ext uri="{BB962C8B-B14F-4D97-AF65-F5344CB8AC3E}">
        <p14:creationId xmlns:p14="http://schemas.microsoft.com/office/powerpoint/2010/main" val="349946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7D1C8AE-152D-511E-93A0-9802D3A9FDFF}"/>
              </a:ext>
            </a:extLst>
          </p:cNvPr>
          <p:cNvPicPr>
            <a:picLocks noChangeAspect="1"/>
          </p:cNvPicPr>
          <p:nvPr/>
        </p:nvPicPr>
        <p:blipFill>
          <a:blip r:embed="rId2"/>
          <a:stretch>
            <a:fillRect/>
          </a:stretch>
        </p:blipFill>
        <p:spPr>
          <a:xfrm>
            <a:off x="1261145" y="892629"/>
            <a:ext cx="10071652" cy="5415406"/>
          </a:xfrm>
          <a:prstGeom prst="rect">
            <a:avLst/>
          </a:prstGeom>
          <a:ln w="76200">
            <a:solidFill>
              <a:schemeClr val="accent1"/>
            </a:solidFill>
          </a:ln>
        </p:spPr>
      </p:pic>
    </p:spTree>
    <p:extLst>
      <p:ext uri="{BB962C8B-B14F-4D97-AF65-F5344CB8AC3E}">
        <p14:creationId xmlns:p14="http://schemas.microsoft.com/office/powerpoint/2010/main" val="2106716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CA46961-6D0E-42FB-85D0-DB17F991B3FA}"/>
              </a:ext>
            </a:extLst>
          </p:cNvPr>
          <p:cNvSpPr txBox="1"/>
          <p:nvPr/>
        </p:nvSpPr>
        <p:spPr>
          <a:xfrm>
            <a:off x="461394" y="503339"/>
            <a:ext cx="9966122" cy="5632311"/>
          </a:xfrm>
          <a:prstGeom prst="rect">
            <a:avLst/>
          </a:prstGeom>
          <a:noFill/>
        </p:spPr>
        <p:txBody>
          <a:bodyPr wrap="square" rtlCol="0">
            <a:spAutoFit/>
          </a:bodyPr>
          <a:lstStyle/>
          <a:p>
            <a:endParaRPr lang="es-ES" b="1" i="1" dirty="0">
              <a:effectLst>
                <a:outerShdw blurRad="38100" dist="38100" dir="2700000" algn="tl">
                  <a:srgbClr val="000000">
                    <a:alpha val="43137"/>
                  </a:srgbClr>
                </a:outerShdw>
              </a:effectLst>
            </a:endParaRPr>
          </a:p>
          <a:p>
            <a:r>
              <a:rPr lang="es-ES" b="1" i="1" dirty="0">
                <a:effectLst>
                  <a:outerShdw blurRad="38100" dist="38100" dir="2700000" algn="tl">
                    <a:srgbClr val="000000">
                      <a:alpha val="43137"/>
                    </a:srgbClr>
                  </a:outerShdw>
                </a:effectLst>
              </a:rPr>
              <a:t>Menciones particulares a lo largo de la cadena de suministro</a:t>
            </a:r>
          </a:p>
          <a:p>
            <a:pPr algn="just"/>
            <a:r>
              <a:rPr lang="es-ES" dirty="0"/>
              <a:t>Las menciones particulares requeridas deberán indicarse en  </a:t>
            </a:r>
            <a:r>
              <a:rPr lang="es-ES" b="1" dirty="0"/>
              <a:t>forma legible </a:t>
            </a:r>
            <a:r>
              <a:rPr lang="es-ES" dirty="0"/>
              <a:t>y clara en uno de los  lados del envase, ya sea mediante impresión directa  o mediante una etiqueta incorporada al envase o fijada firmemente en él.</a:t>
            </a:r>
          </a:p>
          <a:p>
            <a:pPr algn="just"/>
            <a:r>
              <a:rPr lang="es-ES" dirty="0"/>
              <a:t> Para mercancías enviadas a granel y cargadas directamente en un medio de transporte, las menciones particulares deberán aparecer en un </a:t>
            </a:r>
            <a:r>
              <a:rPr lang="es-ES" b="1" dirty="0">
                <a:highlight>
                  <a:srgbClr val="FFFF00"/>
                </a:highlight>
              </a:rPr>
              <a:t>documento adjunto o en un expediente visible en los medios de transporte.</a:t>
            </a:r>
          </a:p>
          <a:p>
            <a:pPr algn="just"/>
            <a:r>
              <a:rPr lang="es-ES" dirty="0"/>
              <a:t> </a:t>
            </a:r>
            <a:r>
              <a:rPr lang="es-ES" b="1" dirty="0"/>
              <a:t>Facturas y documentos </a:t>
            </a:r>
            <a:r>
              <a:rPr lang="es-ES" dirty="0"/>
              <a:t>adjuntos, menos  los recibos para el consumidor, indicarán el </a:t>
            </a:r>
            <a:r>
              <a:rPr lang="es-ES" u="sng" dirty="0"/>
              <a:t>nombre y país de origen de los productos y, en su caso, la categoría, variedad o tipo comercial si una norma de comercialización  específica  así los  requiere,</a:t>
            </a:r>
            <a:r>
              <a:rPr lang="es-ES" dirty="0"/>
              <a:t> o que el producto está destinado a ser  </a:t>
            </a:r>
            <a:r>
              <a:rPr lang="es-ES" u="sng" dirty="0"/>
              <a:t>transformado.</a:t>
            </a:r>
          </a:p>
          <a:p>
            <a:pPr algn="just"/>
            <a:r>
              <a:rPr lang="es-ES" b="1" i="1" dirty="0">
                <a:effectLst>
                  <a:outerShdw blurRad="38100" dist="38100" dir="2700000" algn="tl">
                    <a:srgbClr val="000000">
                      <a:alpha val="43137"/>
                    </a:srgbClr>
                  </a:outerShdw>
                </a:effectLst>
              </a:rPr>
              <a:t>Menciones particulares en la fase de venta al por menor</a:t>
            </a:r>
          </a:p>
          <a:p>
            <a:pPr algn="just"/>
            <a:endParaRPr lang="es-ES" dirty="0"/>
          </a:p>
          <a:p>
            <a:pPr algn="just"/>
            <a:r>
              <a:rPr lang="es-ES" dirty="0"/>
              <a:t>-No podrán incluirse términos adicionales que sugieran una </a:t>
            </a:r>
            <a:r>
              <a:rPr lang="es-ES" b="1" dirty="0">
                <a:highlight>
                  <a:srgbClr val="FFFF00"/>
                </a:highlight>
              </a:rPr>
              <a:t>calidad mejor o superior</a:t>
            </a:r>
            <a:r>
              <a:rPr lang="es-ES" dirty="0"/>
              <a:t> .</a:t>
            </a:r>
          </a:p>
          <a:p>
            <a:r>
              <a:rPr lang="es-ES" dirty="0"/>
              <a:t>Cuando el </a:t>
            </a:r>
            <a:r>
              <a:rPr lang="es-ES" u="sng" dirty="0"/>
              <a:t>país del envasador y/o del expedidor esté indicado </a:t>
            </a:r>
            <a:r>
              <a:rPr lang="es-ES" dirty="0"/>
              <a:t>o cuando la variedad indicada evoque una ubicación, </a:t>
            </a:r>
            <a:r>
              <a:rPr lang="es-ES" b="1" dirty="0"/>
              <a:t>los caracteres utilizados para indicar el </a:t>
            </a:r>
            <a:r>
              <a:rPr lang="es-ES" b="1" dirty="0">
                <a:highlight>
                  <a:srgbClr val="FFFF00"/>
                </a:highlight>
              </a:rPr>
              <a:t>país de origen </a:t>
            </a:r>
            <a:r>
              <a:rPr lang="es-ES" dirty="0">
                <a:highlight>
                  <a:srgbClr val="FFFF00"/>
                </a:highlight>
              </a:rPr>
              <a:t>serán más </a:t>
            </a:r>
            <a:r>
              <a:rPr lang="es-ES" b="1" u="sng" dirty="0">
                <a:highlight>
                  <a:srgbClr val="FFFF00"/>
                </a:highlight>
              </a:rPr>
              <a:t>grandes y más visibles.</a:t>
            </a:r>
          </a:p>
          <a:p>
            <a:r>
              <a:rPr lang="es-ES" b="1" u="sng" dirty="0"/>
              <a:t> En </a:t>
            </a:r>
            <a:r>
              <a:rPr lang="es-ES" b="1" dirty="0"/>
              <a:t>productos preenvasados </a:t>
            </a:r>
            <a:r>
              <a:rPr lang="es-ES" dirty="0"/>
              <a:t>Reglamento (UE) </a:t>
            </a:r>
            <a:r>
              <a:rPr lang="es-ES" dirty="0" err="1"/>
              <a:t>n.o</a:t>
            </a:r>
            <a:r>
              <a:rPr lang="es-ES" dirty="0"/>
              <a:t> 1169/2011 además de todas las menciones previstas en las normas de comercialización, se indicará el </a:t>
            </a:r>
            <a:r>
              <a:rPr lang="es-ES" b="1" dirty="0">
                <a:highlight>
                  <a:srgbClr val="FFFF00"/>
                </a:highlight>
              </a:rPr>
              <a:t>peso neto </a:t>
            </a:r>
            <a:endParaRPr lang="es-ES" dirty="0"/>
          </a:p>
        </p:txBody>
      </p:sp>
    </p:spTree>
    <p:extLst>
      <p:ext uri="{BB962C8B-B14F-4D97-AF65-F5344CB8AC3E}">
        <p14:creationId xmlns:p14="http://schemas.microsoft.com/office/powerpoint/2010/main" val="47623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14388E-DF53-4F66-8864-B6B62DACFD12}"/>
              </a:ext>
            </a:extLst>
          </p:cNvPr>
          <p:cNvSpPr txBox="1"/>
          <p:nvPr/>
        </p:nvSpPr>
        <p:spPr>
          <a:xfrm>
            <a:off x="981512" y="847288"/>
            <a:ext cx="8506437" cy="4801314"/>
          </a:xfrm>
          <a:prstGeom prst="rect">
            <a:avLst/>
          </a:prstGeom>
          <a:solidFill>
            <a:schemeClr val="accent1">
              <a:lumMod val="20000"/>
              <a:lumOff val="80000"/>
            </a:schemeClr>
          </a:solidFill>
          <a:ln w="76200">
            <a:solidFill>
              <a:schemeClr val="accent1"/>
            </a:solidFill>
          </a:ln>
        </p:spPr>
        <p:txBody>
          <a:bodyPr wrap="square" rtlCol="0">
            <a:spAutoFit/>
          </a:bodyPr>
          <a:lstStyle/>
          <a:p>
            <a:r>
              <a:rPr lang="es-ES" dirty="0"/>
              <a:t>                                                </a:t>
            </a:r>
            <a:r>
              <a:rPr lang="es-ES" sz="3600" b="1" dirty="0"/>
              <a:t>Mezclas</a:t>
            </a:r>
            <a:endParaRPr lang="es-ES" sz="3600" dirty="0"/>
          </a:p>
          <a:p>
            <a:r>
              <a:rPr lang="es-ES" dirty="0"/>
              <a:t>Se permitirá La comercialización de envases de peso neto igual o inferior  de 5 kg -en el nuevo RGTO. </a:t>
            </a:r>
            <a:r>
              <a:rPr lang="es-ES" b="1" dirty="0">
                <a:highlight>
                  <a:srgbClr val="FFFF00"/>
                </a:highlight>
              </a:rPr>
              <a:t>10 kg-  </a:t>
            </a:r>
            <a:r>
              <a:rPr lang="es-ES" dirty="0"/>
              <a:t>que contengan una mezcla de diferentes especies de frutas y hortalizas  siempre que:</a:t>
            </a:r>
          </a:p>
          <a:p>
            <a:pPr marL="342900" indent="-342900">
              <a:buAutoNum type="arabicPeriod"/>
            </a:pPr>
            <a:r>
              <a:rPr lang="es-ES" dirty="0"/>
              <a:t>a) Los productos son de calidad uniforme y cada uno cumpla , si procede , </a:t>
            </a:r>
            <a:r>
              <a:rPr lang="es-ES" b="1" dirty="0"/>
              <a:t>su norma  específica comercialización</a:t>
            </a:r>
            <a:r>
              <a:rPr lang="es-ES" dirty="0"/>
              <a:t>, o, en su defecto, la </a:t>
            </a:r>
            <a:r>
              <a:rPr lang="es-ES" b="1" dirty="0"/>
              <a:t>regla general de comercialización</a:t>
            </a:r>
            <a:r>
              <a:rPr lang="es-ES" dirty="0"/>
              <a:t>.</a:t>
            </a:r>
          </a:p>
          <a:p>
            <a:pPr marL="342900" indent="-342900">
              <a:buAutoNum type="arabicPeriod"/>
            </a:pPr>
            <a:r>
              <a:rPr lang="es-ES" dirty="0"/>
              <a:t>b) El embalaje esté debidamente etiquetado.</a:t>
            </a:r>
          </a:p>
          <a:p>
            <a:pPr marL="342900" indent="-342900">
              <a:buAutoNum type="arabicPeriod"/>
            </a:pPr>
            <a:r>
              <a:rPr lang="es-ES" dirty="0"/>
              <a:t>c) La mezcla no induzca  a error al consumidor.</a:t>
            </a:r>
          </a:p>
          <a:p>
            <a:pPr marL="342900" indent="-342900">
              <a:buAutoNum type="arabicPeriod"/>
            </a:pPr>
            <a:r>
              <a:rPr lang="es-ES" dirty="0"/>
              <a:t> Si las frutas y verduras que componen la mezcla proceden de más de un Estado miembro o un tercer país, los nombres completos de los países podrá ser sustituido por uno de los siguientes indicaciones, según corresponda: </a:t>
            </a:r>
          </a:p>
          <a:p>
            <a:pPr marL="342900" indent="-342900">
              <a:buAutoNum type="arabicPeriod"/>
            </a:pPr>
            <a:endParaRPr lang="es-ES" dirty="0"/>
          </a:p>
          <a:p>
            <a:r>
              <a:rPr lang="es-ES" dirty="0"/>
              <a:t>--- “Mezcla de frutas y hortalizas originarias de la UE”.</a:t>
            </a:r>
          </a:p>
          <a:p>
            <a:r>
              <a:rPr lang="es-ES" dirty="0"/>
              <a:t>--- "Mezcla de frutas y hortalizas no originarias de la UE“</a:t>
            </a:r>
          </a:p>
          <a:p>
            <a:r>
              <a:rPr lang="es-ES" dirty="0"/>
              <a:t>--- “Mezcla de frutas y hortalizas originarias y no originarias de UE.</a:t>
            </a:r>
          </a:p>
        </p:txBody>
      </p:sp>
    </p:spTree>
    <p:extLst>
      <p:ext uri="{BB962C8B-B14F-4D97-AF65-F5344CB8AC3E}">
        <p14:creationId xmlns:p14="http://schemas.microsoft.com/office/powerpoint/2010/main" val="230051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32ABB9F-0921-4B03-AFF9-5A9E01C43264}"/>
              </a:ext>
            </a:extLst>
          </p:cNvPr>
          <p:cNvSpPr txBox="1"/>
          <p:nvPr/>
        </p:nvSpPr>
        <p:spPr>
          <a:xfrm>
            <a:off x="536895" y="687897"/>
            <a:ext cx="8623883" cy="5078313"/>
          </a:xfrm>
          <a:prstGeom prst="rect">
            <a:avLst/>
          </a:prstGeom>
          <a:solidFill>
            <a:schemeClr val="accent1">
              <a:lumMod val="20000"/>
              <a:lumOff val="80000"/>
            </a:schemeClr>
          </a:solidFill>
          <a:ln w="57150">
            <a:solidFill>
              <a:schemeClr val="accent1"/>
            </a:solidFill>
          </a:ln>
        </p:spPr>
        <p:txBody>
          <a:bodyPr wrap="square" rtlCol="0">
            <a:spAutoFit/>
          </a:bodyPr>
          <a:lstStyle/>
          <a:p>
            <a:r>
              <a:rPr lang="es-ES" b="1" u="sng" dirty="0"/>
              <a:t>Modelo de regla de comercialización específica</a:t>
            </a:r>
          </a:p>
          <a:p>
            <a:endParaRPr lang="es-ES" b="1" u="sng" dirty="0"/>
          </a:p>
          <a:p>
            <a:r>
              <a:rPr lang="es-ES" dirty="0"/>
              <a:t>Anexo I, parte B, del Reglamento de Ejecución (UE) 543/20111</a:t>
            </a:r>
          </a:p>
          <a:p>
            <a:endParaRPr lang="es-ES" dirty="0"/>
          </a:p>
          <a:p>
            <a:r>
              <a:rPr lang="es-ES" dirty="0"/>
              <a:t>1 Definición del producto</a:t>
            </a:r>
          </a:p>
          <a:p>
            <a:r>
              <a:rPr lang="es-ES" dirty="0"/>
              <a:t>2. Disposiciones relativas a la calidad</a:t>
            </a:r>
          </a:p>
          <a:p>
            <a:r>
              <a:rPr lang="es-ES" dirty="0"/>
              <a:t>  A. Requisitos mínimos</a:t>
            </a:r>
          </a:p>
          <a:p>
            <a:r>
              <a:rPr lang="es-ES" dirty="0"/>
              <a:t>  B. Requisitos de madurez</a:t>
            </a:r>
          </a:p>
          <a:p>
            <a:r>
              <a:rPr lang="es-ES" dirty="0"/>
              <a:t>  C. Clasificación: por categorías</a:t>
            </a:r>
          </a:p>
          <a:p>
            <a:r>
              <a:rPr lang="es-ES" dirty="0"/>
              <a:t>3. Disposiciones relativas a la calibración</a:t>
            </a:r>
          </a:p>
          <a:p>
            <a:r>
              <a:rPr lang="es-ES" dirty="0"/>
              <a:t>4. Disposiciones relativas a la tolerancia</a:t>
            </a:r>
          </a:p>
          <a:p>
            <a:r>
              <a:rPr lang="es-ES" dirty="0"/>
              <a:t>5. Disposiciones relativas a la presentación</a:t>
            </a:r>
          </a:p>
          <a:p>
            <a:r>
              <a:rPr lang="es-ES" dirty="0"/>
              <a:t>6. Disposiciones relativas al marcado</a:t>
            </a:r>
          </a:p>
          <a:p>
            <a:r>
              <a:rPr lang="es-ES" dirty="0"/>
              <a:t>    A. Indicación del envasador  y/o expedidor</a:t>
            </a:r>
          </a:p>
          <a:p>
            <a:r>
              <a:rPr lang="es-ES" dirty="0"/>
              <a:t>    B. Naturaleza del producto: denominación, variedad</a:t>
            </a:r>
          </a:p>
          <a:p>
            <a:r>
              <a:rPr lang="es-ES" dirty="0"/>
              <a:t>    C. Origen del producto</a:t>
            </a:r>
          </a:p>
          <a:p>
            <a:r>
              <a:rPr lang="es-ES" dirty="0"/>
              <a:t>    D. Características comerciales: categoría, calibre</a:t>
            </a:r>
          </a:p>
          <a:p>
            <a:r>
              <a:rPr lang="es-ES" dirty="0"/>
              <a:t>    E. Marca de control oficial (opcional)</a:t>
            </a:r>
          </a:p>
        </p:txBody>
      </p:sp>
    </p:spTree>
    <p:extLst>
      <p:ext uri="{BB962C8B-B14F-4D97-AF65-F5344CB8AC3E}">
        <p14:creationId xmlns:p14="http://schemas.microsoft.com/office/powerpoint/2010/main" val="2292995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D9C048-4F1D-DCD2-7C52-E6005049D982}"/>
              </a:ext>
            </a:extLst>
          </p:cNvPr>
          <p:cNvPicPr>
            <a:picLocks noChangeAspect="1"/>
          </p:cNvPicPr>
          <p:nvPr/>
        </p:nvPicPr>
        <p:blipFill>
          <a:blip r:embed="rId2"/>
          <a:stretch>
            <a:fillRect/>
          </a:stretch>
        </p:blipFill>
        <p:spPr>
          <a:xfrm>
            <a:off x="556591" y="578874"/>
            <a:ext cx="10787270" cy="4959913"/>
          </a:xfrm>
          <a:prstGeom prst="rect">
            <a:avLst/>
          </a:prstGeom>
          <a:ln w="57150">
            <a:solidFill>
              <a:schemeClr val="accent1"/>
            </a:solidFill>
          </a:ln>
        </p:spPr>
      </p:pic>
    </p:spTree>
    <p:extLst>
      <p:ext uri="{BB962C8B-B14F-4D97-AF65-F5344CB8AC3E}">
        <p14:creationId xmlns:p14="http://schemas.microsoft.com/office/powerpoint/2010/main" val="263072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Verduras y frutas frescas"/>
          <p:cNvPicPr>
            <a:picLocks noChangeAspect="1" noChangeArrowheads="1"/>
          </p:cNvPicPr>
          <p:nvPr/>
        </p:nvPicPr>
        <p:blipFill>
          <a:blip r:embed="rId2" cstate="print"/>
          <a:srcRect/>
          <a:stretch>
            <a:fillRect/>
          </a:stretch>
        </p:blipFill>
        <p:spPr bwMode="auto">
          <a:xfrm>
            <a:off x="1524001" y="692696"/>
            <a:ext cx="9121011" cy="5472608"/>
          </a:xfrm>
          <a:prstGeom prst="rect">
            <a:avLst/>
          </a:prstGeom>
          <a:noFill/>
        </p:spPr>
      </p:pic>
      <p:sp>
        <p:nvSpPr>
          <p:cNvPr id="3" name="2 CuadroTexto"/>
          <p:cNvSpPr txBox="1"/>
          <p:nvPr/>
        </p:nvSpPr>
        <p:spPr>
          <a:xfrm>
            <a:off x="2027040" y="1844825"/>
            <a:ext cx="8640960" cy="830997"/>
          </a:xfrm>
          <a:prstGeom prst="rect">
            <a:avLst/>
          </a:prstGeom>
          <a:noFill/>
        </p:spPr>
        <p:txBody>
          <a:bodyPr wrap="square" rtlCol="0">
            <a:spAutoFit/>
          </a:bodyPr>
          <a:lstStyle/>
          <a:p>
            <a:r>
              <a:rPr lang="es-ES" sz="4800" b="1" dirty="0">
                <a:solidFill>
                  <a:srgbClr val="FFFF00"/>
                </a:solidFill>
              </a:rPr>
              <a:t>FRUTAS Y </a:t>
            </a:r>
            <a:r>
              <a:rPr lang="es-ES" sz="4800" b="1" dirty="0">
                <a:solidFill>
                  <a:srgbClr val="00B050"/>
                </a:solidFill>
              </a:rPr>
              <a:t>VERDURAS</a:t>
            </a:r>
            <a:r>
              <a:rPr lang="es-ES" sz="4800" b="1" dirty="0">
                <a:solidFill>
                  <a:srgbClr val="FFFF00"/>
                </a:solidFill>
              </a:rPr>
              <a:t> FRESCAS </a:t>
            </a:r>
          </a:p>
        </p:txBody>
      </p:sp>
    </p:spTree>
    <p:extLst>
      <p:ext uri="{BB962C8B-B14F-4D97-AF65-F5344CB8AC3E}">
        <p14:creationId xmlns:p14="http://schemas.microsoft.com/office/powerpoint/2010/main" val="110927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C4DFA6-1E7B-4E8B-87B3-5CDBEBB915AD}"/>
              </a:ext>
            </a:extLst>
          </p:cNvPr>
          <p:cNvPicPr>
            <a:picLocks noChangeAspect="1"/>
          </p:cNvPicPr>
          <p:nvPr/>
        </p:nvPicPr>
        <p:blipFill>
          <a:blip r:embed="rId2"/>
          <a:stretch>
            <a:fillRect/>
          </a:stretch>
        </p:blipFill>
        <p:spPr>
          <a:xfrm>
            <a:off x="394283" y="-109766"/>
            <a:ext cx="10838576" cy="2831474"/>
          </a:xfrm>
          <a:prstGeom prst="rect">
            <a:avLst/>
          </a:prstGeom>
        </p:spPr>
      </p:pic>
    </p:spTree>
    <p:extLst>
      <p:ext uri="{BB962C8B-B14F-4D97-AF65-F5344CB8AC3E}">
        <p14:creationId xmlns:p14="http://schemas.microsoft.com/office/powerpoint/2010/main" val="3491485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F14FB1-463E-4A57-A4F4-38C14ACA4884}"/>
              </a:ext>
            </a:extLst>
          </p:cNvPr>
          <p:cNvSpPr txBox="1"/>
          <p:nvPr/>
        </p:nvSpPr>
        <p:spPr>
          <a:xfrm>
            <a:off x="369116" y="201336"/>
            <a:ext cx="11341915" cy="7201972"/>
          </a:xfrm>
          <a:prstGeom prst="rect">
            <a:avLst/>
          </a:prstGeom>
          <a:solidFill>
            <a:schemeClr val="accent1">
              <a:lumMod val="20000"/>
              <a:lumOff val="80000"/>
            </a:schemeClr>
          </a:solidFill>
        </p:spPr>
        <p:txBody>
          <a:bodyPr wrap="square" rtlCol="0">
            <a:spAutoFit/>
          </a:bodyPr>
          <a:lstStyle/>
          <a:p>
            <a:endParaRPr lang="es-ES" dirty="0"/>
          </a:p>
          <a:p>
            <a:r>
              <a:rPr lang="es-ES" sz="2400" dirty="0"/>
              <a:t>Varios productos del sector de las frutas y hortalizas pueden quedar </a:t>
            </a:r>
            <a:r>
              <a:rPr lang="es-ES" sz="2400" b="1" u="sng" dirty="0"/>
              <a:t>eximidos de las normas de comercialización con el fin de reducir la carga administrativa tanto para los agentes económicos </a:t>
            </a:r>
            <a:r>
              <a:rPr lang="es-ES" sz="2400" dirty="0"/>
              <a:t>como para las autoridades que lleven a cabo los controles de conformidad con el artículo 76, apartado 4, del Reglamento (UE) 1308/2013. Sin embargo, la indicación del </a:t>
            </a:r>
            <a:r>
              <a:rPr lang="es-ES" sz="2400" b="1" dirty="0">
                <a:highlight>
                  <a:srgbClr val="FFFF00"/>
                </a:highlight>
              </a:rPr>
              <a:t>país de origen en la etiqueta </a:t>
            </a:r>
            <a:r>
              <a:rPr lang="es-ES" sz="2400" dirty="0">
                <a:highlight>
                  <a:srgbClr val="FFFF00"/>
                </a:highlight>
              </a:rPr>
              <a:t>es necesaria para los consumidores y, acorde con el principio orientador de la Estrategia «De la Granja a la Mesa» </a:t>
            </a:r>
            <a:r>
              <a:rPr lang="es-ES" sz="2400" dirty="0"/>
              <a:t>de facilitar más información que permita a los consumidores elegir con conocimiento de causa, la indicación del país de origen debe ser obligatoria para dichos productos</a:t>
            </a:r>
          </a:p>
          <a:p>
            <a:endParaRPr lang="es-ES" sz="2400" dirty="0"/>
          </a:p>
          <a:p>
            <a:r>
              <a:rPr lang="es-ES" sz="2400" dirty="0"/>
              <a:t>Las menciones particulares exigidas por las normas de comercialización deben ser claramente visibles en el envase y/o en la etiqueta. Para evitar fraudes y situaciones que induzcan a error a los consumidores, </a:t>
            </a:r>
            <a:r>
              <a:rPr lang="es-ES" sz="2400" b="1" u="sng" dirty="0"/>
              <a:t>las menciones particulares exigidas por las normas de comercialización deben estar </a:t>
            </a:r>
            <a:r>
              <a:rPr lang="es-ES" sz="2400" b="1" u="sng" dirty="0">
                <a:highlight>
                  <a:srgbClr val="FFFF00"/>
                </a:highlight>
              </a:rPr>
              <a:t>a disposición de estos antes de la compra, en especial en casos de venta a distancia</a:t>
            </a:r>
            <a:r>
              <a:rPr lang="es-ES" sz="2400" dirty="0"/>
              <a:t>, en que la experiencia ha revelado riesgos de fraude y de elusión de la protección a los consumidores que proporcionan las normas</a:t>
            </a:r>
          </a:p>
          <a:p>
            <a:endParaRPr lang="es-ES" dirty="0"/>
          </a:p>
          <a:p>
            <a:endParaRPr lang="es-ES" dirty="0"/>
          </a:p>
        </p:txBody>
      </p:sp>
    </p:spTree>
    <p:extLst>
      <p:ext uri="{BB962C8B-B14F-4D97-AF65-F5344CB8AC3E}">
        <p14:creationId xmlns:p14="http://schemas.microsoft.com/office/powerpoint/2010/main" val="701927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48B10F-B768-4BCD-927A-E3C6BF9011B1}"/>
              </a:ext>
            </a:extLst>
          </p:cNvPr>
          <p:cNvSpPr txBox="1"/>
          <p:nvPr/>
        </p:nvSpPr>
        <p:spPr>
          <a:xfrm>
            <a:off x="218114" y="385894"/>
            <a:ext cx="11576807" cy="6555641"/>
          </a:xfrm>
          <a:prstGeom prst="rect">
            <a:avLst/>
          </a:prstGeom>
          <a:solidFill>
            <a:schemeClr val="accent1">
              <a:lumMod val="20000"/>
              <a:lumOff val="80000"/>
            </a:schemeClr>
          </a:solidFill>
        </p:spPr>
        <p:txBody>
          <a:bodyPr wrap="square" rtlCol="0">
            <a:spAutoFit/>
          </a:bodyPr>
          <a:lstStyle/>
          <a:p>
            <a:endParaRPr lang="es-ES" dirty="0"/>
          </a:p>
          <a:p>
            <a:pPr algn="just"/>
            <a:r>
              <a:rPr lang="es-ES" sz="2400" dirty="0"/>
              <a:t>Con el fin de evitar situaciones que induzcan a error a los consumidores en relación con la categoría, las menciones particulares exigidas en la fase de venta al por menor </a:t>
            </a:r>
            <a:r>
              <a:rPr lang="es-ES" sz="2400" b="1" dirty="0"/>
              <a:t>no deben incluir términos tales como </a:t>
            </a:r>
            <a:r>
              <a:rPr lang="es-ES" sz="2400" b="1" dirty="0">
                <a:highlight>
                  <a:srgbClr val="FFFF00"/>
                </a:highlight>
              </a:rPr>
              <a:t>«supremo», «premium</a:t>
            </a:r>
            <a:r>
              <a:rPr lang="es-ES" sz="2400" b="1" dirty="0"/>
              <a:t>» </a:t>
            </a:r>
            <a:r>
              <a:rPr lang="es-ES" sz="2400" dirty="0"/>
              <a:t>o expresiones semejantes que no están reguladas para definir una cualidad real del producto, si bien existe la posibilidad de mostrar cualquier otra información, como </a:t>
            </a:r>
            <a:r>
              <a:rPr lang="es-ES" sz="2400" b="1" dirty="0"/>
              <a:t>«transporte aéreo» o informaciones factuales similares</a:t>
            </a:r>
            <a:r>
              <a:rPr lang="es-ES" sz="2400" dirty="0"/>
              <a:t>, que no induzca a error al consumidor</a:t>
            </a:r>
          </a:p>
          <a:p>
            <a:endParaRPr lang="es-ES" sz="2400" dirty="0"/>
          </a:p>
          <a:p>
            <a:r>
              <a:rPr lang="es-ES" sz="2400" dirty="0"/>
              <a:t>Con el fin de evitar inducir a error a los consumidores en relación con el origen de los productos, </a:t>
            </a:r>
            <a:r>
              <a:rPr lang="es-ES" sz="2400" b="1" u="sng" dirty="0"/>
              <a:t>la indicación del </a:t>
            </a:r>
            <a:r>
              <a:rPr lang="es-ES" sz="2400" b="1" u="sng" dirty="0">
                <a:highlight>
                  <a:srgbClr val="FFFF00"/>
                </a:highlight>
              </a:rPr>
              <a:t>país de origen debe ser más visible </a:t>
            </a:r>
            <a:r>
              <a:rPr lang="es-ES" sz="2400" b="1" u="sng" dirty="0"/>
              <a:t>que la indicación del país del envasador.</a:t>
            </a:r>
          </a:p>
          <a:p>
            <a:endParaRPr lang="es-ES" sz="2400" dirty="0"/>
          </a:p>
          <a:p>
            <a:endParaRPr lang="es-ES" sz="2400" dirty="0"/>
          </a:p>
          <a:p>
            <a:r>
              <a:rPr lang="es-ES" sz="2400" dirty="0"/>
              <a:t>Requisitos de etiquetado para las </a:t>
            </a:r>
            <a:r>
              <a:rPr lang="es-ES" sz="2400" b="1" u="sng" dirty="0"/>
              <a:t>mezclas de diferentes productos o especies </a:t>
            </a:r>
            <a:r>
              <a:rPr lang="es-ES" sz="2400" b="1" dirty="0"/>
              <a:t>de productos </a:t>
            </a:r>
            <a:r>
              <a:rPr lang="es-ES" sz="2400" dirty="0"/>
              <a:t>en un mismo envase, que deben ser </a:t>
            </a:r>
            <a:r>
              <a:rPr lang="es-ES" sz="2400" dirty="0">
                <a:highlight>
                  <a:srgbClr val="FFFF00"/>
                </a:highlight>
              </a:rPr>
              <a:t>menos estrictos que los </a:t>
            </a:r>
            <a:r>
              <a:rPr lang="es-ES" sz="2400" dirty="0"/>
              <a:t>establecidos en las normas de comercialización. </a:t>
            </a:r>
          </a:p>
          <a:p>
            <a:pPr algn="just"/>
            <a:endParaRPr lang="es-ES" dirty="0"/>
          </a:p>
        </p:txBody>
      </p:sp>
    </p:spTree>
    <p:extLst>
      <p:ext uri="{BB962C8B-B14F-4D97-AF65-F5344CB8AC3E}">
        <p14:creationId xmlns:p14="http://schemas.microsoft.com/office/powerpoint/2010/main" val="1528142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2BA728-A618-42C5-995D-BF930F597CDE}"/>
              </a:ext>
            </a:extLst>
          </p:cNvPr>
          <p:cNvSpPr txBox="1"/>
          <p:nvPr/>
        </p:nvSpPr>
        <p:spPr>
          <a:xfrm>
            <a:off x="564252" y="1208016"/>
            <a:ext cx="9183755" cy="3139321"/>
          </a:xfrm>
          <a:prstGeom prst="rect">
            <a:avLst/>
          </a:prstGeom>
          <a:solidFill>
            <a:schemeClr val="accent1">
              <a:lumMod val="20000"/>
              <a:lumOff val="80000"/>
            </a:schemeClr>
          </a:solidFill>
          <a:ln w="76200">
            <a:solidFill>
              <a:schemeClr val="accent1"/>
            </a:solidFill>
          </a:ln>
        </p:spPr>
        <p:txBody>
          <a:bodyPr wrap="square" rtlCol="0">
            <a:spAutoFit/>
          </a:bodyPr>
          <a:lstStyle/>
          <a:p>
            <a:endParaRPr lang="es-ES" dirty="0"/>
          </a:p>
          <a:p>
            <a:r>
              <a:rPr lang="es-ES" dirty="0"/>
              <a:t>Los requisitos del artículo </a:t>
            </a:r>
            <a:r>
              <a:rPr lang="es-ES" b="1" dirty="0"/>
              <a:t>76, apartado 1, del Reglamento (UE) </a:t>
            </a:r>
            <a:r>
              <a:rPr lang="es-ES" b="1" dirty="0" err="1"/>
              <a:t>n.o</a:t>
            </a:r>
            <a:r>
              <a:rPr lang="es-ES" b="1" dirty="0"/>
              <a:t> 1308/2013 </a:t>
            </a:r>
            <a:r>
              <a:rPr lang="es-ES" dirty="0"/>
              <a:t>constituirán la </a:t>
            </a:r>
            <a:r>
              <a:rPr lang="es-ES" b="1" dirty="0"/>
              <a:t>norma general de comercialización para las frutas y hortalizas </a:t>
            </a:r>
            <a:r>
              <a:rPr lang="es-ES" dirty="0"/>
              <a:t>contempladas en el artículo 1, apartado 2, letra a).</a:t>
            </a:r>
          </a:p>
          <a:p>
            <a:endParaRPr lang="es-ES" dirty="0"/>
          </a:p>
          <a:p>
            <a:endParaRPr lang="es-ES" dirty="0"/>
          </a:p>
          <a:p>
            <a:r>
              <a:rPr lang="es-ES" dirty="0"/>
              <a:t>a menos que estén sujetas a una norma de comercialización específica</a:t>
            </a:r>
          </a:p>
          <a:p>
            <a:endParaRPr lang="es-ES" dirty="0"/>
          </a:p>
          <a:p>
            <a:endParaRPr lang="es-ES" dirty="0"/>
          </a:p>
          <a:p>
            <a:r>
              <a:rPr lang="es-ES" dirty="0"/>
              <a:t> Si cumplen normas aplicables </a:t>
            </a:r>
            <a:r>
              <a:rPr lang="es-ES" dirty="0" err="1"/>
              <a:t>adoptadaS</a:t>
            </a:r>
            <a:r>
              <a:rPr lang="es-ES" dirty="0"/>
              <a:t> por la Comisión Económica para Europa de las N.U </a:t>
            </a:r>
            <a:r>
              <a:rPr lang="es-ES" b="1" dirty="0"/>
              <a:t>(CEPE/ONU) </a:t>
            </a:r>
            <a:r>
              <a:rPr lang="es-ES" dirty="0"/>
              <a:t>= </a:t>
            </a:r>
            <a:r>
              <a:rPr lang="es-ES" dirty="0">
                <a:highlight>
                  <a:srgbClr val="FFFF00"/>
                </a:highlight>
              </a:rPr>
              <a:t>CONFORME NORMA GENERAL </a:t>
            </a:r>
          </a:p>
        </p:txBody>
      </p:sp>
    </p:spTree>
    <p:extLst>
      <p:ext uri="{BB962C8B-B14F-4D97-AF65-F5344CB8AC3E}">
        <p14:creationId xmlns:p14="http://schemas.microsoft.com/office/powerpoint/2010/main" val="3908019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6FB37C-515A-2688-5BA4-5968DADCC374}"/>
              </a:ext>
            </a:extLst>
          </p:cNvPr>
          <p:cNvPicPr>
            <a:picLocks noChangeAspect="1"/>
          </p:cNvPicPr>
          <p:nvPr/>
        </p:nvPicPr>
        <p:blipFill>
          <a:blip r:embed="rId2"/>
          <a:stretch>
            <a:fillRect/>
          </a:stretch>
        </p:blipFill>
        <p:spPr>
          <a:xfrm>
            <a:off x="993912" y="842608"/>
            <a:ext cx="10257183" cy="4677130"/>
          </a:xfrm>
          <a:prstGeom prst="rect">
            <a:avLst/>
          </a:prstGeom>
          <a:ln w="76200">
            <a:solidFill>
              <a:schemeClr val="accent1"/>
            </a:solidFill>
          </a:ln>
        </p:spPr>
      </p:pic>
    </p:spTree>
    <p:extLst>
      <p:ext uri="{BB962C8B-B14F-4D97-AF65-F5344CB8AC3E}">
        <p14:creationId xmlns:p14="http://schemas.microsoft.com/office/powerpoint/2010/main" val="3320735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9F32CA-2523-632D-27AC-430503C6CA36}"/>
              </a:ext>
            </a:extLst>
          </p:cNvPr>
          <p:cNvPicPr>
            <a:picLocks noChangeAspect="1"/>
          </p:cNvPicPr>
          <p:nvPr/>
        </p:nvPicPr>
        <p:blipFill>
          <a:blip r:embed="rId2"/>
          <a:stretch>
            <a:fillRect/>
          </a:stretch>
        </p:blipFill>
        <p:spPr>
          <a:xfrm>
            <a:off x="648656" y="1179443"/>
            <a:ext cx="10607740" cy="3735457"/>
          </a:xfrm>
          <a:prstGeom prst="rect">
            <a:avLst/>
          </a:prstGeom>
          <a:ln w="57150">
            <a:solidFill>
              <a:schemeClr val="accent1"/>
            </a:solidFill>
          </a:ln>
        </p:spPr>
      </p:pic>
    </p:spTree>
    <p:extLst>
      <p:ext uri="{BB962C8B-B14F-4D97-AF65-F5344CB8AC3E}">
        <p14:creationId xmlns:p14="http://schemas.microsoft.com/office/powerpoint/2010/main" val="784890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51BB67-2416-5537-3E70-32F0C1AD94AA}"/>
              </a:ext>
            </a:extLst>
          </p:cNvPr>
          <p:cNvPicPr>
            <a:picLocks noChangeAspect="1"/>
          </p:cNvPicPr>
          <p:nvPr/>
        </p:nvPicPr>
        <p:blipFill>
          <a:blip r:embed="rId2"/>
          <a:stretch>
            <a:fillRect/>
          </a:stretch>
        </p:blipFill>
        <p:spPr>
          <a:xfrm>
            <a:off x="964302" y="168758"/>
            <a:ext cx="10114515" cy="1487764"/>
          </a:xfrm>
          <a:prstGeom prst="rect">
            <a:avLst/>
          </a:prstGeom>
          <a:solidFill>
            <a:schemeClr val="accent1">
              <a:lumMod val="20000"/>
              <a:lumOff val="80000"/>
            </a:schemeClr>
          </a:solidFill>
          <a:ln w="19050">
            <a:solidFill>
              <a:schemeClr val="accent1"/>
            </a:solidFill>
          </a:ln>
        </p:spPr>
      </p:pic>
      <p:pic>
        <p:nvPicPr>
          <p:cNvPr id="5" name="Imagen 4">
            <a:extLst>
              <a:ext uri="{FF2B5EF4-FFF2-40B4-BE49-F238E27FC236}">
                <a16:creationId xmlns:a16="http://schemas.microsoft.com/office/drawing/2014/main" id="{5AF7A4AA-A89E-F1FC-A650-89092084DE13}"/>
              </a:ext>
            </a:extLst>
          </p:cNvPr>
          <p:cNvPicPr>
            <a:picLocks noChangeAspect="1"/>
          </p:cNvPicPr>
          <p:nvPr/>
        </p:nvPicPr>
        <p:blipFill>
          <a:blip r:embed="rId3"/>
          <a:stretch>
            <a:fillRect/>
          </a:stretch>
        </p:blipFill>
        <p:spPr>
          <a:xfrm>
            <a:off x="964302" y="1961322"/>
            <a:ext cx="10114515" cy="4465981"/>
          </a:xfrm>
          <a:prstGeom prst="rect">
            <a:avLst/>
          </a:prstGeom>
          <a:ln w="57150">
            <a:solidFill>
              <a:schemeClr val="accent1"/>
            </a:solidFill>
          </a:ln>
        </p:spPr>
      </p:pic>
    </p:spTree>
    <p:extLst>
      <p:ext uri="{BB962C8B-B14F-4D97-AF65-F5344CB8AC3E}">
        <p14:creationId xmlns:p14="http://schemas.microsoft.com/office/powerpoint/2010/main" val="508595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DCDBDF-2375-12DF-5D48-4D9A59F88888}"/>
              </a:ext>
            </a:extLst>
          </p:cNvPr>
          <p:cNvPicPr>
            <a:picLocks noChangeAspect="1"/>
          </p:cNvPicPr>
          <p:nvPr/>
        </p:nvPicPr>
        <p:blipFill>
          <a:blip r:embed="rId2"/>
          <a:stretch>
            <a:fillRect/>
          </a:stretch>
        </p:blipFill>
        <p:spPr>
          <a:xfrm>
            <a:off x="817102" y="1298713"/>
            <a:ext cx="10327976" cy="3863837"/>
          </a:xfrm>
          <a:prstGeom prst="rect">
            <a:avLst/>
          </a:prstGeom>
          <a:ln w="57150">
            <a:solidFill>
              <a:schemeClr val="accent1"/>
            </a:solidFill>
          </a:ln>
        </p:spPr>
      </p:pic>
    </p:spTree>
    <p:extLst>
      <p:ext uri="{BB962C8B-B14F-4D97-AF65-F5344CB8AC3E}">
        <p14:creationId xmlns:p14="http://schemas.microsoft.com/office/powerpoint/2010/main" val="1211865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2299" y="372761"/>
            <a:ext cx="7124700" cy="3334265"/>
          </a:xfrm>
          <a:prstGeom prst="rect">
            <a:avLst/>
          </a:prstGeom>
          <a:ln w="57150">
            <a:solidFill>
              <a:schemeClr val="accent1"/>
            </a:solidFill>
          </a:ln>
        </p:spPr>
      </p:pic>
      <p:pic>
        <p:nvPicPr>
          <p:cNvPr id="3" name="Imagen 2"/>
          <p:cNvPicPr>
            <a:picLocks noChangeAspect="1"/>
          </p:cNvPicPr>
          <p:nvPr/>
        </p:nvPicPr>
        <p:blipFill>
          <a:blip r:embed="rId3"/>
          <a:stretch>
            <a:fillRect/>
          </a:stretch>
        </p:blipFill>
        <p:spPr>
          <a:xfrm>
            <a:off x="7527580" y="372761"/>
            <a:ext cx="4664419" cy="6277490"/>
          </a:xfrm>
          <a:prstGeom prst="rect">
            <a:avLst/>
          </a:prstGeom>
        </p:spPr>
      </p:pic>
    </p:spTree>
    <p:extLst>
      <p:ext uri="{BB962C8B-B14F-4D97-AF65-F5344CB8AC3E}">
        <p14:creationId xmlns:p14="http://schemas.microsoft.com/office/powerpoint/2010/main" val="719922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1805" y="123568"/>
            <a:ext cx="11994292" cy="6507891"/>
          </a:xfrm>
          <a:prstGeom prst="rect">
            <a:avLst/>
          </a:prstGeom>
          <a:ln w="57150">
            <a:solidFill>
              <a:schemeClr val="accent1"/>
            </a:solidFill>
          </a:ln>
        </p:spPr>
      </p:pic>
    </p:spTree>
    <p:extLst>
      <p:ext uri="{BB962C8B-B14F-4D97-AF65-F5344CB8AC3E}">
        <p14:creationId xmlns:p14="http://schemas.microsoft.com/office/powerpoint/2010/main" val="2013461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D2FCEA-546A-4F9C-819E-2AECEC9B1EE2}"/>
              </a:ext>
            </a:extLst>
          </p:cNvPr>
          <p:cNvSpPr/>
          <p:nvPr/>
        </p:nvSpPr>
        <p:spPr>
          <a:xfrm>
            <a:off x="1073791" y="1082181"/>
            <a:ext cx="8674216" cy="4524315"/>
          </a:xfrm>
          <a:prstGeom prst="rect">
            <a:avLst/>
          </a:prstGeom>
          <a:solidFill>
            <a:schemeClr val="accent1">
              <a:lumMod val="20000"/>
              <a:lumOff val="80000"/>
            </a:schemeClr>
          </a:solidFill>
        </p:spPr>
        <p:txBody>
          <a:bodyPr wrap="square">
            <a:spAutoFit/>
          </a:bodyPr>
          <a:lstStyle/>
          <a:p>
            <a:r>
              <a:rPr lang="es-ES" b="1" dirty="0"/>
              <a:t>Reglamento (UE) </a:t>
            </a:r>
            <a:r>
              <a:rPr lang="es-ES" b="1" dirty="0" err="1"/>
              <a:t>nº</a:t>
            </a:r>
            <a:r>
              <a:rPr lang="es-ES" b="1" dirty="0"/>
              <a:t> 1169/2011 </a:t>
            </a:r>
            <a:r>
              <a:rPr lang="es-ES" dirty="0"/>
              <a:t>del Parlamento Europeo y </a:t>
            </a:r>
            <a:r>
              <a:rPr lang="es-ES" dirty="0" err="1"/>
              <a:t>delConsejo</a:t>
            </a:r>
            <a:r>
              <a:rPr lang="es-ES" dirty="0"/>
              <a:t>, de 25 de octubre de 2011, sobre información alimentaria  proporcionado al consumidor.</a:t>
            </a:r>
          </a:p>
          <a:p>
            <a:endParaRPr lang="es-ES" dirty="0"/>
          </a:p>
          <a:p>
            <a:r>
              <a:rPr lang="es-ES" dirty="0"/>
              <a:t> </a:t>
            </a:r>
            <a:r>
              <a:rPr lang="es-ES" b="1" dirty="0"/>
              <a:t>Reglamento (UE) </a:t>
            </a:r>
            <a:r>
              <a:rPr lang="es-ES" b="1" dirty="0" err="1"/>
              <a:t>nº</a:t>
            </a:r>
            <a:r>
              <a:rPr lang="es-ES" b="1" dirty="0"/>
              <a:t> 1308/2013 </a:t>
            </a:r>
            <a:r>
              <a:rPr lang="es-ES" dirty="0"/>
              <a:t>del Parlamento Europeo y </a:t>
            </a:r>
            <a:r>
              <a:rPr lang="es-ES" dirty="0" err="1"/>
              <a:t>deConsejo</a:t>
            </a:r>
            <a:r>
              <a:rPr lang="es-ES" dirty="0"/>
              <a:t>, de 17 de diciembre de 2013, por el que se crea la organización común de mercados para los productos agrarios  y  se derogan los Reglamentos (CEE) </a:t>
            </a:r>
            <a:r>
              <a:rPr lang="es-ES" dirty="0" err="1"/>
              <a:t>n°</a:t>
            </a:r>
            <a:r>
              <a:rPr lang="es-ES" dirty="0"/>
              <a:t> 922/72, (CEE) n°234/79, (CE) </a:t>
            </a:r>
            <a:r>
              <a:rPr lang="es-ES" dirty="0" err="1"/>
              <a:t>nº</a:t>
            </a:r>
            <a:r>
              <a:rPr lang="es-ES" dirty="0"/>
              <a:t> 1037/2001 y (CE) </a:t>
            </a:r>
            <a:r>
              <a:rPr lang="es-ES" dirty="0" err="1"/>
              <a:t>nº</a:t>
            </a:r>
            <a:r>
              <a:rPr lang="es-ES" dirty="0"/>
              <a:t> 1234/2007.</a:t>
            </a:r>
          </a:p>
          <a:p>
            <a:endParaRPr lang="es-ES" dirty="0"/>
          </a:p>
          <a:p>
            <a:r>
              <a:rPr lang="es-ES" dirty="0"/>
              <a:t> </a:t>
            </a:r>
            <a:r>
              <a:rPr lang="es-ES" b="1" dirty="0"/>
              <a:t>Reglamento de Ejecución (UE) </a:t>
            </a:r>
            <a:r>
              <a:rPr lang="es-ES" b="1" dirty="0" err="1"/>
              <a:t>nº</a:t>
            </a:r>
            <a:r>
              <a:rPr lang="es-ES" b="1" dirty="0"/>
              <a:t> 543/2011 </a:t>
            </a:r>
            <a:r>
              <a:rPr lang="es-ES" dirty="0"/>
              <a:t>de la Comisión, de 7de junio, por la que se establecen disposiciones para la aplicación del Reglamento (CE) </a:t>
            </a:r>
            <a:r>
              <a:rPr lang="es-ES" dirty="0" err="1"/>
              <a:t>nº</a:t>
            </a:r>
            <a:r>
              <a:rPr lang="es-ES" dirty="0"/>
              <a:t> 1234/2007 del Consejo en los sectores de frutas y hortalizas  y frutas y  hortalizas  procesadas.</a:t>
            </a:r>
          </a:p>
          <a:p>
            <a:endParaRPr lang="es-ES" dirty="0"/>
          </a:p>
          <a:p>
            <a:r>
              <a:rPr lang="es-ES" dirty="0"/>
              <a:t> </a:t>
            </a:r>
            <a:r>
              <a:rPr lang="es-ES" b="1" dirty="0"/>
              <a:t>Real Decreto 1808/1991</a:t>
            </a:r>
            <a:r>
              <a:rPr lang="es-ES" dirty="0"/>
              <a:t>, de 13 de diciembre, por el que se regulan las menciones o marcas que permitan identificar el lote al que  pertenece a un producto alimenticio.</a:t>
            </a:r>
          </a:p>
        </p:txBody>
      </p:sp>
      <p:pic>
        <p:nvPicPr>
          <p:cNvPr id="3" name="Imagen 2">
            <a:extLst>
              <a:ext uri="{FF2B5EF4-FFF2-40B4-BE49-F238E27FC236}">
                <a16:creationId xmlns:a16="http://schemas.microsoft.com/office/drawing/2014/main" id="{9EDB6B83-8C2C-4655-8B58-E190CCD4AECF}"/>
              </a:ext>
            </a:extLst>
          </p:cNvPr>
          <p:cNvPicPr>
            <a:picLocks noChangeAspect="1"/>
          </p:cNvPicPr>
          <p:nvPr/>
        </p:nvPicPr>
        <p:blipFill>
          <a:blip r:embed="rId2"/>
          <a:stretch>
            <a:fillRect/>
          </a:stretch>
        </p:blipFill>
        <p:spPr>
          <a:xfrm>
            <a:off x="8164414" y="145357"/>
            <a:ext cx="3715268" cy="762106"/>
          </a:xfrm>
          <a:prstGeom prst="rect">
            <a:avLst/>
          </a:prstGeom>
        </p:spPr>
      </p:pic>
    </p:spTree>
    <p:extLst>
      <p:ext uri="{BB962C8B-B14F-4D97-AF65-F5344CB8AC3E}">
        <p14:creationId xmlns:p14="http://schemas.microsoft.com/office/powerpoint/2010/main" val="1547601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BE48BC-3313-CA4D-8788-63F997DCB2D1}"/>
              </a:ext>
            </a:extLst>
          </p:cNvPr>
          <p:cNvPicPr>
            <a:picLocks noChangeAspect="1"/>
          </p:cNvPicPr>
          <p:nvPr/>
        </p:nvPicPr>
        <p:blipFill>
          <a:blip r:embed="rId2"/>
          <a:stretch>
            <a:fillRect/>
          </a:stretch>
        </p:blipFill>
        <p:spPr>
          <a:xfrm>
            <a:off x="324283" y="662731"/>
            <a:ext cx="11721285" cy="5355414"/>
          </a:xfrm>
          <a:prstGeom prst="rect">
            <a:avLst/>
          </a:prstGeom>
        </p:spPr>
      </p:pic>
    </p:spTree>
    <p:extLst>
      <p:ext uri="{BB962C8B-B14F-4D97-AF65-F5344CB8AC3E}">
        <p14:creationId xmlns:p14="http://schemas.microsoft.com/office/powerpoint/2010/main" val="51911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090164-9D93-DEF3-4DFC-5D191BD97A45}"/>
              </a:ext>
            </a:extLst>
          </p:cNvPr>
          <p:cNvPicPr>
            <a:picLocks noChangeAspect="1"/>
          </p:cNvPicPr>
          <p:nvPr/>
        </p:nvPicPr>
        <p:blipFill>
          <a:blip r:embed="rId2"/>
          <a:stretch>
            <a:fillRect/>
          </a:stretch>
        </p:blipFill>
        <p:spPr>
          <a:xfrm>
            <a:off x="1218578" y="2516254"/>
            <a:ext cx="8429625" cy="1419225"/>
          </a:xfrm>
          <a:prstGeom prst="rect">
            <a:avLst/>
          </a:prstGeom>
        </p:spPr>
      </p:pic>
      <p:pic>
        <p:nvPicPr>
          <p:cNvPr id="5" name="Imagen 4">
            <a:extLst>
              <a:ext uri="{FF2B5EF4-FFF2-40B4-BE49-F238E27FC236}">
                <a16:creationId xmlns:a16="http://schemas.microsoft.com/office/drawing/2014/main" id="{E4D07B65-56C3-9A0B-CB9E-B08DF3BA4656}"/>
              </a:ext>
            </a:extLst>
          </p:cNvPr>
          <p:cNvPicPr>
            <a:picLocks noChangeAspect="1"/>
          </p:cNvPicPr>
          <p:nvPr/>
        </p:nvPicPr>
        <p:blipFill>
          <a:blip r:embed="rId3"/>
          <a:stretch>
            <a:fillRect/>
          </a:stretch>
        </p:blipFill>
        <p:spPr>
          <a:xfrm>
            <a:off x="3183421" y="3946662"/>
            <a:ext cx="5162550" cy="1143000"/>
          </a:xfrm>
          <a:prstGeom prst="rect">
            <a:avLst/>
          </a:prstGeom>
        </p:spPr>
      </p:pic>
      <p:pic>
        <p:nvPicPr>
          <p:cNvPr id="7" name="Imagen 6">
            <a:extLst>
              <a:ext uri="{FF2B5EF4-FFF2-40B4-BE49-F238E27FC236}">
                <a16:creationId xmlns:a16="http://schemas.microsoft.com/office/drawing/2014/main" id="{388590E1-8379-0807-F7B7-C725C0900C83}"/>
              </a:ext>
            </a:extLst>
          </p:cNvPr>
          <p:cNvPicPr>
            <a:picLocks noChangeAspect="1"/>
          </p:cNvPicPr>
          <p:nvPr/>
        </p:nvPicPr>
        <p:blipFill>
          <a:blip r:embed="rId4"/>
          <a:stretch>
            <a:fillRect/>
          </a:stretch>
        </p:blipFill>
        <p:spPr>
          <a:xfrm>
            <a:off x="1218578" y="235225"/>
            <a:ext cx="8429625" cy="1019175"/>
          </a:xfrm>
          <a:prstGeom prst="rect">
            <a:avLst/>
          </a:prstGeom>
          <a:ln w="76200">
            <a:solidFill>
              <a:srgbClr val="92D050"/>
            </a:solidFill>
          </a:ln>
        </p:spPr>
      </p:pic>
      <p:sp>
        <p:nvSpPr>
          <p:cNvPr id="8" name="CuadroTexto 7">
            <a:extLst>
              <a:ext uri="{FF2B5EF4-FFF2-40B4-BE49-F238E27FC236}">
                <a16:creationId xmlns:a16="http://schemas.microsoft.com/office/drawing/2014/main" id="{F694AE01-E2FB-2CBC-CF1E-8B085D40F4F9}"/>
              </a:ext>
            </a:extLst>
          </p:cNvPr>
          <p:cNvSpPr txBox="1"/>
          <p:nvPr/>
        </p:nvSpPr>
        <p:spPr>
          <a:xfrm>
            <a:off x="1218578" y="5179943"/>
            <a:ext cx="9608448" cy="646331"/>
          </a:xfrm>
          <a:prstGeom prst="rect">
            <a:avLst/>
          </a:prstGeom>
          <a:noFill/>
          <a:ln w="57150">
            <a:solidFill>
              <a:schemeClr val="tx1"/>
            </a:solidFill>
          </a:ln>
        </p:spPr>
        <p:txBody>
          <a:bodyPr wrap="square" rtlCol="0">
            <a:spAutoFit/>
          </a:bodyPr>
          <a:lstStyle/>
          <a:p>
            <a:r>
              <a:rPr lang="es-ES" dirty="0"/>
              <a:t>  DEFINE   </a:t>
            </a:r>
            <a:r>
              <a:rPr lang="es-ES" dirty="0" err="1"/>
              <a:t>Envio</a:t>
            </a:r>
            <a:r>
              <a:rPr lang="es-ES" dirty="0"/>
              <a:t>, Lote  muestreo, muestra elemental, muestra global, muestra secundaria, muestra variada , muestra reducida …..</a:t>
            </a:r>
          </a:p>
        </p:txBody>
      </p:sp>
      <p:sp>
        <p:nvSpPr>
          <p:cNvPr id="9" name="CuadroTexto 8">
            <a:extLst>
              <a:ext uri="{FF2B5EF4-FFF2-40B4-BE49-F238E27FC236}">
                <a16:creationId xmlns:a16="http://schemas.microsoft.com/office/drawing/2014/main" id="{F3D22D05-07C8-BF40-3917-868B890B9D2B}"/>
              </a:ext>
            </a:extLst>
          </p:cNvPr>
          <p:cNvSpPr txBox="1"/>
          <p:nvPr/>
        </p:nvSpPr>
        <p:spPr>
          <a:xfrm>
            <a:off x="1073426" y="1484243"/>
            <a:ext cx="9395791" cy="646331"/>
          </a:xfrm>
          <a:prstGeom prst="rect">
            <a:avLst/>
          </a:prstGeom>
          <a:noFill/>
        </p:spPr>
        <p:txBody>
          <a:bodyPr wrap="square" rtlCol="0">
            <a:spAutoFit/>
          </a:bodyPr>
          <a:lstStyle/>
          <a:p>
            <a:r>
              <a:rPr lang="es-ES" dirty="0"/>
              <a:t>Agentes económicos autorizados, autoridades de control ,homologación de controles efectuados por terceros países , métodos de control </a:t>
            </a:r>
          </a:p>
        </p:txBody>
      </p:sp>
      <p:sp>
        <p:nvSpPr>
          <p:cNvPr id="2" name="Flecha: a la derecha 1">
            <a:extLst>
              <a:ext uri="{FF2B5EF4-FFF2-40B4-BE49-F238E27FC236}">
                <a16:creationId xmlns:a16="http://schemas.microsoft.com/office/drawing/2014/main" id="{DF3E66C1-3856-4A3F-B4A3-845A1B12D5B7}"/>
              </a:ext>
            </a:extLst>
          </p:cNvPr>
          <p:cNvSpPr/>
          <p:nvPr/>
        </p:nvSpPr>
        <p:spPr>
          <a:xfrm>
            <a:off x="2181137" y="5283879"/>
            <a:ext cx="167779" cy="152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DE329AB6-B9F1-4A93-96BC-C7ED3138BFB7}"/>
              </a:ext>
            </a:extLst>
          </p:cNvPr>
          <p:cNvSpPr txBox="1"/>
          <p:nvPr/>
        </p:nvSpPr>
        <p:spPr>
          <a:xfrm>
            <a:off x="9823508" y="511728"/>
            <a:ext cx="2516697" cy="830997"/>
          </a:xfrm>
          <a:prstGeom prst="rect">
            <a:avLst/>
          </a:prstGeom>
          <a:noFill/>
        </p:spPr>
        <p:txBody>
          <a:bodyPr wrap="square" rtlCol="0">
            <a:spAutoFit/>
          </a:bodyPr>
          <a:lstStyle/>
          <a:p>
            <a:r>
              <a:rPr lang="es-ES" sz="2400" dirty="0">
                <a:highlight>
                  <a:srgbClr val="FFFF00"/>
                </a:highlight>
              </a:rPr>
              <a:t>CONTROLES DE CONFORMIDAD </a:t>
            </a:r>
          </a:p>
        </p:txBody>
      </p:sp>
    </p:spTree>
    <p:extLst>
      <p:ext uri="{BB962C8B-B14F-4D97-AF65-F5344CB8AC3E}">
        <p14:creationId xmlns:p14="http://schemas.microsoft.com/office/powerpoint/2010/main" val="1235986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74EEAC-7B81-DA80-11DD-2D01A2FFAB2A}"/>
              </a:ext>
            </a:extLst>
          </p:cNvPr>
          <p:cNvPicPr>
            <a:picLocks noChangeAspect="1"/>
          </p:cNvPicPr>
          <p:nvPr/>
        </p:nvPicPr>
        <p:blipFill>
          <a:blip r:embed="rId2"/>
          <a:stretch>
            <a:fillRect/>
          </a:stretch>
        </p:blipFill>
        <p:spPr>
          <a:xfrm>
            <a:off x="2478157" y="251486"/>
            <a:ext cx="7333415" cy="6440861"/>
          </a:xfrm>
          <a:prstGeom prst="rect">
            <a:avLst/>
          </a:prstGeom>
          <a:ln w="76200">
            <a:solidFill>
              <a:srgbClr val="92D050"/>
            </a:solidFill>
          </a:ln>
        </p:spPr>
      </p:pic>
    </p:spTree>
    <p:extLst>
      <p:ext uri="{BB962C8B-B14F-4D97-AF65-F5344CB8AC3E}">
        <p14:creationId xmlns:p14="http://schemas.microsoft.com/office/powerpoint/2010/main" val="3944191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48E5E7-CA80-AE11-1B60-18594DA376F5}"/>
              </a:ext>
            </a:extLst>
          </p:cNvPr>
          <p:cNvPicPr>
            <a:picLocks noChangeAspect="1"/>
          </p:cNvPicPr>
          <p:nvPr/>
        </p:nvPicPr>
        <p:blipFill>
          <a:blip r:embed="rId2"/>
          <a:stretch>
            <a:fillRect/>
          </a:stretch>
        </p:blipFill>
        <p:spPr>
          <a:xfrm>
            <a:off x="612396" y="318053"/>
            <a:ext cx="9857065" cy="1243012"/>
          </a:xfrm>
          <a:prstGeom prst="rect">
            <a:avLst/>
          </a:prstGeom>
          <a:ln w="38100">
            <a:solidFill>
              <a:srgbClr val="92D050"/>
            </a:solidFill>
          </a:ln>
        </p:spPr>
      </p:pic>
      <p:sp>
        <p:nvSpPr>
          <p:cNvPr id="4" name="CuadroTexto 3">
            <a:extLst>
              <a:ext uri="{FF2B5EF4-FFF2-40B4-BE49-F238E27FC236}">
                <a16:creationId xmlns:a16="http://schemas.microsoft.com/office/drawing/2014/main" id="{A58466E0-EFE7-889C-1D21-0C8E11CFA8C4}"/>
              </a:ext>
            </a:extLst>
          </p:cNvPr>
          <p:cNvSpPr txBox="1"/>
          <p:nvPr/>
        </p:nvSpPr>
        <p:spPr>
          <a:xfrm>
            <a:off x="490330" y="1561065"/>
            <a:ext cx="10281906" cy="3970318"/>
          </a:xfrm>
          <a:prstGeom prst="rect">
            <a:avLst/>
          </a:prstGeom>
          <a:solidFill>
            <a:schemeClr val="accent1">
              <a:lumMod val="20000"/>
              <a:lumOff val="80000"/>
            </a:schemeClr>
          </a:solidFill>
          <a:ln w="76200">
            <a:solidFill>
              <a:schemeClr val="tx1"/>
            </a:solidFill>
          </a:ln>
        </p:spPr>
        <p:txBody>
          <a:bodyPr wrap="square" rtlCol="0">
            <a:spAutoFit/>
          </a:bodyPr>
          <a:lstStyle/>
          <a:p>
            <a:r>
              <a:rPr lang="es-ES" dirty="0"/>
              <a:t>Para realizar el control de conformidad, el </a:t>
            </a:r>
            <a:r>
              <a:rPr lang="es-ES" b="1" dirty="0"/>
              <a:t>producto se retirará íntegramente de su embalaje</a:t>
            </a:r>
            <a:r>
              <a:rPr lang="es-ES" dirty="0"/>
              <a:t>. El inspector solo podrá  dispensar de este requisito si el muestreo se basa en muestras compuestas.</a:t>
            </a:r>
          </a:p>
          <a:p>
            <a:r>
              <a:rPr lang="es-ES" dirty="0">
                <a:highlight>
                  <a:srgbClr val="FFFF00"/>
                </a:highlight>
              </a:rPr>
              <a:t>El control de la homogeneidad, de los requisitos mínimos, de las categorías de calidad y del calibre se llevará a cabo  sobre la base de la muestra global, o sobre la base de la muestra compuesta</a:t>
            </a:r>
            <a:r>
              <a:rPr lang="es-ES" dirty="0"/>
              <a:t> teniendo en cuenta los folletos  explicativos publicados por el Régimen de la OCDE para la aplicación de normas internacionales a las frutas y hortalizas.</a:t>
            </a:r>
          </a:p>
          <a:p>
            <a:r>
              <a:rPr lang="es-ES" dirty="0"/>
              <a:t>Cuando se detecten defectos, el inspector determinará el </a:t>
            </a:r>
            <a:r>
              <a:rPr lang="es-ES" b="1" dirty="0"/>
              <a:t>porcentaje correspondiente de producto, en número o en peso, no conforme con la norma.</a:t>
            </a:r>
          </a:p>
          <a:p>
            <a:r>
              <a:rPr lang="es-ES" dirty="0"/>
              <a:t>El control de los </a:t>
            </a:r>
            <a:r>
              <a:rPr lang="es-ES" u="sng" dirty="0">
                <a:highlight>
                  <a:srgbClr val="FFFF00"/>
                </a:highlight>
              </a:rPr>
              <a:t>defectos exteriores </a:t>
            </a:r>
            <a:r>
              <a:rPr lang="es-ES" dirty="0"/>
              <a:t>se efectuará sobre la base de la </a:t>
            </a:r>
            <a:r>
              <a:rPr lang="es-ES" b="1" dirty="0"/>
              <a:t>muestra global o la muestra compuesta.</a:t>
            </a:r>
            <a:r>
              <a:rPr lang="es-ES" dirty="0"/>
              <a:t> Ciertos criterios sobre el grado de desarrollo y/o maduración o sobre la presencia o ausencia de defectos internos podrán  comprobarse sobre la base de muestras reducidas. El control basado en la muestra reducida se aplicará, en particular, a los controles que destruyen el valor comercial del producto.</a:t>
            </a:r>
          </a:p>
        </p:txBody>
      </p:sp>
    </p:spTree>
    <p:extLst>
      <p:ext uri="{BB962C8B-B14F-4D97-AF65-F5344CB8AC3E}">
        <p14:creationId xmlns:p14="http://schemas.microsoft.com/office/powerpoint/2010/main" val="4174743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A972B3-E80C-E9F0-7D2D-B61C86DD4D8E}"/>
              </a:ext>
            </a:extLst>
          </p:cNvPr>
          <p:cNvPicPr>
            <a:picLocks noChangeAspect="1"/>
          </p:cNvPicPr>
          <p:nvPr/>
        </p:nvPicPr>
        <p:blipFill>
          <a:blip r:embed="rId2"/>
          <a:stretch>
            <a:fillRect/>
          </a:stretch>
        </p:blipFill>
        <p:spPr>
          <a:xfrm>
            <a:off x="1325217" y="1063486"/>
            <a:ext cx="9197009" cy="4250635"/>
          </a:xfrm>
          <a:prstGeom prst="rect">
            <a:avLst/>
          </a:prstGeom>
        </p:spPr>
      </p:pic>
    </p:spTree>
    <p:extLst>
      <p:ext uri="{BB962C8B-B14F-4D97-AF65-F5344CB8AC3E}">
        <p14:creationId xmlns:p14="http://schemas.microsoft.com/office/powerpoint/2010/main" val="2180182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40FCB5-521F-1F4F-5643-2C54C3DA7661}"/>
              </a:ext>
            </a:extLst>
          </p:cNvPr>
          <p:cNvPicPr>
            <a:picLocks noChangeAspect="1"/>
          </p:cNvPicPr>
          <p:nvPr/>
        </p:nvPicPr>
        <p:blipFill>
          <a:blip r:embed="rId2"/>
          <a:stretch>
            <a:fillRect/>
          </a:stretch>
        </p:blipFill>
        <p:spPr>
          <a:xfrm>
            <a:off x="113073" y="348022"/>
            <a:ext cx="5055275" cy="6251561"/>
          </a:xfrm>
          <a:prstGeom prst="rect">
            <a:avLst/>
          </a:prstGeom>
        </p:spPr>
      </p:pic>
      <p:sp>
        <p:nvSpPr>
          <p:cNvPr id="4" name="CuadroTexto 3">
            <a:extLst>
              <a:ext uri="{FF2B5EF4-FFF2-40B4-BE49-F238E27FC236}">
                <a16:creationId xmlns:a16="http://schemas.microsoft.com/office/drawing/2014/main" id="{2D7D52CD-EA39-320A-C7CB-C35CE715E418}"/>
              </a:ext>
            </a:extLst>
          </p:cNvPr>
          <p:cNvSpPr txBox="1"/>
          <p:nvPr/>
        </p:nvSpPr>
        <p:spPr>
          <a:xfrm>
            <a:off x="5579165" y="675861"/>
            <a:ext cx="6347792" cy="1477328"/>
          </a:xfrm>
          <a:prstGeom prst="rect">
            <a:avLst/>
          </a:prstGeom>
          <a:noFill/>
        </p:spPr>
        <p:txBody>
          <a:bodyPr wrap="square" rtlCol="0">
            <a:spAutoFit/>
          </a:bodyPr>
          <a:lstStyle/>
          <a:p>
            <a:r>
              <a:rPr lang="es-ES" dirty="0"/>
              <a:t>Categoría I</a:t>
            </a:r>
          </a:p>
          <a:p>
            <a:r>
              <a:rPr lang="es-ES" dirty="0"/>
              <a:t>Los productos de esta categoría deben ser de buena calidad y presentar las características que sean propias de la </a:t>
            </a:r>
          </a:p>
          <a:p>
            <a:r>
              <a:rPr lang="es-ES" dirty="0"/>
              <a:t>variedad y/o del tipo comercial al que pertenezcan.</a:t>
            </a:r>
          </a:p>
          <a:p>
            <a:endParaRPr lang="es-ES" dirty="0"/>
          </a:p>
        </p:txBody>
      </p:sp>
      <p:pic>
        <p:nvPicPr>
          <p:cNvPr id="6" name="Imagen 5">
            <a:extLst>
              <a:ext uri="{FF2B5EF4-FFF2-40B4-BE49-F238E27FC236}">
                <a16:creationId xmlns:a16="http://schemas.microsoft.com/office/drawing/2014/main" id="{FC2E84B1-DA71-6F45-54BA-B19BC82F6939}"/>
              </a:ext>
            </a:extLst>
          </p:cNvPr>
          <p:cNvPicPr>
            <a:picLocks noChangeAspect="1"/>
          </p:cNvPicPr>
          <p:nvPr/>
        </p:nvPicPr>
        <p:blipFill>
          <a:blip r:embed="rId3"/>
          <a:stretch>
            <a:fillRect/>
          </a:stretch>
        </p:blipFill>
        <p:spPr>
          <a:xfrm>
            <a:off x="4094300" y="2279374"/>
            <a:ext cx="7984627" cy="4422913"/>
          </a:xfrm>
          <a:prstGeom prst="rect">
            <a:avLst/>
          </a:prstGeom>
        </p:spPr>
      </p:pic>
    </p:spTree>
    <p:extLst>
      <p:ext uri="{BB962C8B-B14F-4D97-AF65-F5344CB8AC3E}">
        <p14:creationId xmlns:p14="http://schemas.microsoft.com/office/powerpoint/2010/main" val="4093722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vellom\Desktop\CURSO EtiqVL\FFV\Etiquetas frutas y verduras\IMG_20191028_2158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83" y="0"/>
            <a:ext cx="63887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B0032DC-EBC6-6292-3651-3BDED61E5EFB}"/>
              </a:ext>
            </a:extLst>
          </p:cNvPr>
          <p:cNvPicPr>
            <a:picLocks noChangeAspect="1"/>
          </p:cNvPicPr>
          <p:nvPr/>
        </p:nvPicPr>
        <p:blipFill>
          <a:blip r:embed="rId3"/>
          <a:stretch>
            <a:fillRect/>
          </a:stretch>
        </p:blipFill>
        <p:spPr>
          <a:xfrm>
            <a:off x="4969565" y="117749"/>
            <a:ext cx="6718853" cy="6574600"/>
          </a:xfrm>
          <a:prstGeom prst="rect">
            <a:avLst/>
          </a:prstGeom>
        </p:spPr>
      </p:pic>
    </p:spTree>
    <p:extLst>
      <p:ext uri="{BB962C8B-B14F-4D97-AF65-F5344CB8AC3E}">
        <p14:creationId xmlns:p14="http://schemas.microsoft.com/office/powerpoint/2010/main" val="993369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60644"/>
            <a:ext cx="6817043" cy="3473291"/>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6629711" y="-65755"/>
            <a:ext cx="5328592" cy="4517719"/>
          </a:xfrm>
          <a:prstGeom prst="rect">
            <a:avLst/>
          </a:prstGeom>
          <a:noFill/>
          <a:ln w="9525">
            <a:noFill/>
            <a:miter lim="800000"/>
            <a:headEnd/>
            <a:tailEnd/>
          </a:ln>
        </p:spPr>
      </p:pic>
      <p:pic>
        <p:nvPicPr>
          <p:cNvPr id="2" name="Imagen 1"/>
          <p:cNvPicPr>
            <a:picLocks noChangeAspect="1"/>
          </p:cNvPicPr>
          <p:nvPr/>
        </p:nvPicPr>
        <p:blipFill>
          <a:blip r:embed="rId4"/>
          <a:stretch>
            <a:fillRect/>
          </a:stretch>
        </p:blipFill>
        <p:spPr>
          <a:xfrm>
            <a:off x="314630" y="3860334"/>
            <a:ext cx="10925175" cy="2895600"/>
          </a:xfrm>
          <a:prstGeom prst="rect">
            <a:avLst/>
          </a:prstGeom>
        </p:spPr>
      </p:pic>
    </p:spTree>
    <p:extLst>
      <p:ext uri="{BB962C8B-B14F-4D97-AF65-F5344CB8AC3E}">
        <p14:creationId xmlns:p14="http://schemas.microsoft.com/office/powerpoint/2010/main" val="3580588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F0366F0-6463-1109-1A13-8B197005CC9F}"/>
              </a:ext>
            </a:extLst>
          </p:cNvPr>
          <p:cNvPicPr>
            <a:picLocks noChangeAspect="1"/>
          </p:cNvPicPr>
          <p:nvPr/>
        </p:nvPicPr>
        <p:blipFill>
          <a:blip r:embed="rId2"/>
          <a:stretch>
            <a:fillRect/>
          </a:stretch>
        </p:blipFill>
        <p:spPr>
          <a:xfrm>
            <a:off x="288845" y="642834"/>
            <a:ext cx="11545346" cy="5095357"/>
          </a:xfrm>
          <a:prstGeom prst="rect">
            <a:avLst/>
          </a:prstGeom>
        </p:spPr>
      </p:pic>
    </p:spTree>
    <p:extLst>
      <p:ext uri="{BB962C8B-B14F-4D97-AF65-F5344CB8AC3E}">
        <p14:creationId xmlns:p14="http://schemas.microsoft.com/office/powerpoint/2010/main" val="1744020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38F7C31-1368-9B1C-4740-A8B529DAA2C9}"/>
              </a:ext>
            </a:extLst>
          </p:cNvPr>
          <p:cNvSpPr txBox="1"/>
          <p:nvPr/>
        </p:nvSpPr>
        <p:spPr>
          <a:xfrm>
            <a:off x="1630017" y="795129"/>
            <a:ext cx="8216348" cy="646331"/>
          </a:xfrm>
          <a:prstGeom prst="rect">
            <a:avLst/>
          </a:prstGeom>
          <a:noFill/>
        </p:spPr>
        <p:txBody>
          <a:bodyPr wrap="square" rtlCol="0">
            <a:spAutoFit/>
          </a:bodyPr>
          <a:lstStyle/>
          <a:p>
            <a:endParaRPr lang="es-ES" dirty="0"/>
          </a:p>
          <a:p>
            <a:endParaRPr lang="es-ES" dirty="0"/>
          </a:p>
        </p:txBody>
      </p:sp>
      <p:sp>
        <p:nvSpPr>
          <p:cNvPr id="3" name="CuadroTexto 2">
            <a:extLst>
              <a:ext uri="{FF2B5EF4-FFF2-40B4-BE49-F238E27FC236}">
                <a16:creationId xmlns:a16="http://schemas.microsoft.com/office/drawing/2014/main" id="{D539FD2B-CFE3-E741-89D6-4CAD029BB190}"/>
              </a:ext>
            </a:extLst>
          </p:cNvPr>
          <p:cNvSpPr txBox="1"/>
          <p:nvPr/>
        </p:nvSpPr>
        <p:spPr>
          <a:xfrm>
            <a:off x="1855304" y="569843"/>
            <a:ext cx="10084905" cy="1477328"/>
          </a:xfrm>
          <a:prstGeom prst="rect">
            <a:avLst/>
          </a:prstGeom>
          <a:noFill/>
        </p:spPr>
        <p:txBody>
          <a:bodyPr wrap="square" rtlCol="0">
            <a:spAutoFit/>
          </a:bodyPr>
          <a:lstStyle/>
          <a:p>
            <a:r>
              <a:rPr lang="es-ES" sz="1800" b="1" i="0" u="none" strike="noStrike" baseline="0" dirty="0">
                <a:solidFill>
                  <a:srgbClr val="000000"/>
                </a:solidFill>
                <a:latin typeface="Calibri" panose="020F0502020204030204" pitchFamily="34" charset="0"/>
              </a:rPr>
              <a:t>TOMATES:</a:t>
            </a:r>
            <a:endParaRPr lang="es-ES" sz="1800" b="0" i="0" u="none" strike="noStrike" baseline="0" dirty="0">
              <a:solidFill>
                <a:srgbClr val="000000"/>
              </a:solidFill>
              <a:latin typeface="Calibri" panose="020F0502020204030204" pitchFamily="34" charset="0"/>
            </a:endParaRPr>
          </a:p>
          <a:p>
            <a:r>
              <a:rPr lang="es-ES" sz="1800" b="0" i="0" u="none" strike="noStrike" baseline="0" dirty="0">
                <a:solidFill>
                  <a:srgbClr val="000000"/>
                </a:solidFill>
                <a:latin typeface="Calibri" panose="020F0502020204030204" pitchFamily="34" charset="0"/>
              </a:rPr>
              <a:t>-En los tomates presentados en ramo, los tallos han detener aspecto fresco</a:t>
            </a:r>
          </a:p>
          <a:p>
            <a:r>
              <a:rPr lang="es-ES" sz="1800" b="1" i="0" u="none" strike="noStrike" baseline="0" dirty="0">
                <a:solidFill>
                  <a:srgbClr val="000000"/>
                </a:solidFill>
                <a:latin typeface="Calibri" panose="020F0502020204030204" pitchFamily="34" charset="0"/>
              </a:rPr>
              <a:t>REQUISITOS MÍNIMOS/MÁXIMOS  DE   MADUREZ</a:t>
            </a:r>
          </a:p>
          <a:p>
            <a:r>
              <a:rPr lang="es-ES" sz="1800" b="0" i="0" u="none" strike="noStrike" baseline="0" dirty="0">
                <a:solidFill>
                  <a:srgbClr val="000000"/>
                </a:solidFill>
                <a:latin typeface="Calibri" panose="020F0502020204030204" pitchFamily="34" charset="0"/>
              </a:rPr>
              <a:t>TOMATES CON </a:t>
            </a:r>
            <a:r>
              <a:rPr lang="es-ES" sz="1800" b="1" i="0" u="none" strike="noStrike" baseline="0" dirty="0">
                <a:solidFill>
                  <a:srgbClr val="000000"/>
                </a:solidFill>
                <a:latin typeface="Calibri" panose="020F0502020204030204" pitchFamily="34" charset="0"/>
              </a:rPr>
              <a:t>ALTOS NIVELES DE GRADOS BRIX Y OTROS ACIDOS ORGÁNICOS   </a:t>
            </a:r>
            <a:r>
              <a:rPr lang="es-ES" sz="1800" b="0" i="0" u="none" strike="noStrike" baseline="0" dirty="0">
                <a:solidFill>
                  <a:srgbClr val="000000"/>
                </a:solidFill>
                <a:latin typeface="Calibri" panose="020F0502020204030204" pitchFamily="34" charset="0"/>
              </a:rPr>
              <a:t>SABOR AGRADABLE.</a:t>
            </a:r>
            <a:endParaRPr lang="es-ES" sz="1800" b="1" i="0" u="none" strike="noStrike" baseline="0" dirty="0">
              <a:solidFill>
                <a:srgbClr val="000000"/>
              </a:solidFill>
              <a:latin typeface="Calibri" panose="020F0502020204030204" pitchFamily="34" charset="0"/>
            </a:endParaRPr>
          </a:p>
          <a:p>
            <a:endParaRPr lang="es-ES" dirty="0"/>
          </a:p>
        </p:txBody>
      </p:sp>
      <p:pic>
        <p:nvPicPr>
          <p:cNvPr id="5" name="Imagen 4">
            <a:extLst>
              <a:ext uri="{FF2B5EF4-FFF2-40B4-BE49-F238E27FC236}">
                <a16:creationId xmlns:a16="http://schemas.microsoft.com/office/drawing/2014/main" id="{B1A71C64-BA34-2725-87DB-0935932F7E48}"/>
              </a:ext>
            </a:extLst>
          </p:cNvPr>
          <p:cNvPicPr>
            <a:picLocks noChangeAspect="1"/>
          </p:cNvPicPr>
          <p:nvPr/>
        </p:nvPicPr>
        <p:blipFill>
          <a:blip r:embed="rId2"/>
          <a:stretch>
            <a:fillRect/>
          </a:stretch>
        </p:blipFill>
        <p:spPr>
          <a:xfrm>
            <a:off x="251791" y="368034"/>
            <a:ext cx="1666875" cy="2514600"/>
          </a:xfrm>
          <a:prstGeom prst="rect">
            <a:avLst/>
          </a:prstGeom>
        </p:spPr>
      </p:pic>
      <p:pic>
        <p:nvPicPr>
          <p:cNvPr id="7" name="Imagen 6">
            <a:extLst>
              <a:ext uri="{FF2B5EF4-FFF2-40B4-BE49-F238E27FC236}">
                <a16:creationId xmlns:a16="http://schemas.microsoft.com/office/drawing/2014/main" id="{9750E491-D88C-E164-96AC-4EB250F77B7A}"/>
              </a:ext>
            </a:extLst>
          </p:cNvPr>
          <p:cNvPicPr>
            <a:picLocks noChangeAspect="1"/>
          </p:cNvPicPr>
          <p:nvPr/>
        </p:nvPicPr>
        <p:blipFill>
          <a:blip r:embed="rId3"/>
          <a:stretch>
            <a:fillRect/>
          </a:stretch>
        </p:blipFill>
        <p:spPr>
          <a:xfrm>
            <a:off x="145774" y="3107920"/>
            <a:ext cx="5791933" cy="3458817"/>
          </a:xfrm>
          <a:prstGeom prst="rect">
            <a:avLst/>
          </a:prstGeom>
        </p:spPr>
      </p:pic>
      <p:pic>
        <p:nvPicPr>
          <p:cNvPr id="9" name="Imagen 8">
            <a:extLst>
              <a:ext uri="{FF2B5EF4-FFF2-40B4-BE49-F238E27FC236}">
                <a16:creationId xmlns:a16="http://schemas.microsoft.com/office/drawing/2014/main" id="{1C6BA6FA-094B-47FA-49AA-83C2D358C978}"/>
              </a:ext>
            </a:extLst>
          </p:cNvPr>
          <p:cNvPicPr>
            <a:picLocks noChangeAspect="1"/>
          </p:cNvPicPr>
          <p:nvPr/>
        </p:nvPicPr>
        <p:blipFill>
          <a:blip r:embed="rId4"/>
          <a:stretch>
            <a:fillRect/>
          </a:stretch>
        </p:blipFill>
        <p:spPr>
          <a:xfrm>
            <a:off x="5937708" y="2358952"/>
            <a:ext cx="6108518" cy="4259551"/>
          </a:xfrm>
          <a:prstGeom prst="rect">
            <a:avLst/>
          </a:prstGeom>
        </p:spPr>
      </p:pic>
    </p:spTree>
    <p:extLst>
      <p:ext uri="{BB962C8B-B14F-4D97-AF65-F5344CB8AC3E}">
        <p14:creationId xmlns:p14="http://schemas.microsoft.com/office/powerpoint/2010/main" val="2071029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0085AFF-9E52-467C-9FEB-1397B478A6A8}"/>
              </a:ext>
            </a:extLst>
          </p:cNvPr>
          <p:cNvSpPr txBox="1"/>
          <p:nvPr/>
        </p:nvSpPr>
        <p:spPr>
          <a:xfrm>
            <a:off x="427840" y="1812022"/>
            <a:ext cx="9144000" cy="3416320"/>
          </a:xfrm>
          <a:prstGeom prst="rect">
            <a:avLst/>
          </a:prstGeom>
          <a:solidFill>
            <a:schemeClr val="accent1">
              <a:lumMod val="20000"/>
              <a:lumOff val="80000"/>
            </a:schemeClr>
          </a:solidFill>
        </p:spPr>
        <p:txBody>
          <a:bodyPr wrap="square" rtlCol="0">
            <a:spAutoFit/>
          </a:bodyPr>
          <a:lstStyle/>
          <a:p>
            <a:r>
              <a:rPr lang="es-ES" b="1" dirty="0"/>
              <a:t>Real Decreto 126/2015</a:t>
            </a:r>
            <a:r>
              <a:rPr lang="es-ES" dirty="0"/>
              <a:t>, de 27 de febrero, por el que se aprueba la norma general relativa a la información alimentaria de los alimentos que se presenten sin envasar para la venta al consumidor final y a las colectividades, de los envasados en los lugares de venta a petición del comprador, y de los envasados por los titulares del comercio al por menor</a:t>
            </a:r>
          </a:p>
          <a:p>
            <a:endParaRPr lang="es-ES" dirty="0"/>
          </a:p>
          <a:p>
            <a:r>
              <a:rPr lang="es-ES" dirty="0"/>
              <a:t> </a:t>
            </a:r>
            <a:r>
              <a:rPr lang="es-ES" b="1" dirty="0"/>
              <a:t>Decreto 125/2014</a:t>
            </a:r>
            <a:r>
              <a:rPr lang="es-ES" dirty="0"/>
              <a:t>, de 4 de septiembre, por el que se regula en Galicia la  venta directa de productos primarios de as explotaciones  hasta el consumidor final.</a:t>
            </a:r>
          </a:p>
          <a:p>
            <a:endParaRPr lang="es-ES" dirty="0"/>
          </a:p>
          <a:p>
            <a:r>
              <a:rPr lang="es-ES" dirty="0"/>
              <a:t> </a:t>
            </a:r>
            <a:r>
              <a:rPr lang="es-ES" b="1" dirty="0"/>
              <a:t>Decreto 124/2010</a:t>
            </a:r>
            <a:r>
              <a:rPr lang="es-ES" dirty="0"/>
              <a:t>, de 15 de julio, por el que se regula las menciones de origen o procedencia gallega en el etiquetado, presentación y publicidad de productos alimenticios</a:t>
            </a:r>
          </a:p>
        </p:txBody>
      </p:sp>
    </p:spTree>
    <p:extLst>
      <p:ext uri="{BB962C8B-B14F-4D97-AF65-F5344CB8AC3E}">
        <p14:creationId xmlns:p14="http://schemas.microsoft.com/office/powerpoint/2010/main" val="1602854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8562C6-9E9D-1000-1D59-5A1DDBCE638D}"/>
              </a:ext>
            </a:extLst>
          </p:cNvPr>
          <p:cNvPicPr>
            <a:picLocks noChangeAspect="1"/>
          </p:cNvPicPr>
          <p:nvPr/>
        </p:nvPicPr>
        <p:blipFill>
          <a:blip r:embed="rId2"/>
          <a:stretch>
            <a:fillRect/>
          </a:stretch>
        </p:blipFill>
        <p:spPr>
          <a:xfrm>
            <a:off x="848139" y="410403"/>
            <a:ext cx="10323444" cy="2114550"/>
          </a:xfrm>
          <a:prstGeom prst="rect">
            <a:avLst/>
          </a:prstGeom>
        </p:spPr>
      </p:pic>
      <p:pic>
        <p:nvPicPr>
          <p:cNvPr id="5" name="Imagen 4">
            <a:extLst>
              <a:ext uri="{FF2B5EF4-FFF2-40B4-BE49-F238E27FC236}">
                <a16:creationId xmlns:a16="http://schemas.microsoft.com/office/drawing/2014/main" id="{DBE0DC34-C109-F624-7C13-D2B864BDE1AA}"/>
              </a:ext>
            </a:extLst>
          </p:cNvPr>
          <p:cNvPicPr>
            <a:picLocks noChangeAspect="1"/>
          </p:cNvPicPr>
          <p:nvPr/>
        </p:nvPicPr>
        <p:blipFill>
          <a:blip r:embed="rId3"/>
          <a:stretch>
            <a:fillRect/>
          </a:stretch>
        </p:blipFill>
        <p:spPr>
          <a:xfrm>
            <a:off x="728248" y="2942398"/>
            <a:ext cx="2453709" cy="2318715"/>
          </a:xfrm>
          <a:prstGeom prst="rect">
            <a:avLst/>
          </a:prstGeom>
        </p:spPr>
      </p:pic>
      <p:pic>
        <p:nvPicPr>
          <p:cNvPr id="7" name="Imagen 6">
            <a:extLst>
              <a:ext uri="{FF2B5EF4-FFF2-40B4-BE49-F238E27FC236}">
                <a16:creationId xmlns:a16="http://schemas.microsoft.com/office/drawing/2014/main" id="{94B3DF11-78BB-40E7-96CC-19343D9CF396}"/>
              </a:ext>
            </a:extLst>
          </p:cNvPr>
          <p:cNvPicPr>
            <a:picLocks noChangeAspect="1"/>
          </p:cNvPicPr>
          <p:nvPr/>
        </p:nvPicPr>
        <p:blipFill>
          <a:blip r:embed="rId4"/>
          <a:stretch>
            <a:fillRect/>
          </a:stretch>
        </p:blipFill>
        <p:spPr>
          <a:xfrm>
            <a:off x="3685761" y="3347416"/>
            <a:ext cx="2324100" cy="1857375"/>
          </a:xfrm>
          <a:prstGeom prst="rect">
            <a:avLst/>
          </a:prstGeom>
        </p:spPr>
      </p:pic>
      <p:pic>
        <p:nvPicPr>
          <p:cNvPr id="9" name="Imagen 8">
            <a:extLst>
              <a:ext uri="{FF2B5EF4-FFF2-40B4-BE49-F238E27FC236}">
                <a16:creationId xmlns:a16="http://schemas.microsoft.com/office/drawing/2014/main" id="{465E718D-1272-3745-3FBE-3B6AE876291A}"/>
              </a:ext>
            </a:extLst>
          </p:cNvPr>
          <p:cNvPicPr>
            <a:picLocks noChangeAspect="1"/>
          </p:cNvPicPr>
          <p:nvPr/>
        </p:nvPicPr>
        <p:blipFill>
          <a:blip r:embed="rId5"/>
          <a:stretch>
            <a:fillRect/>
          </a:stretch>
        </p:blipFill>
        <p:spPr>
          <a:xfrm>
            <a:off x="6633541" y="2942398"/>
            <a:ext cx="1866900" cy="2238375"/>
          </a:xfrm>
          <a:prstGeom prst="rect">
            <a:avLst/>
          </a:prstGeom>
        </p:spPr>
      </p:pic>
    </p:spTree>
    <p:extLst>
      <p:ext uri="{BB962C8B-B14F-4D97-AF65-F5344CB8AC3E}">
        <p14:creationId xmlns:p14="http://schemas.microsoft.com/office/powerpoint/2010/main" val="595587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42962" y="766762"/>
            <a:ext cx="10506075" cy="5324475"/>
          </a:xfrm>
          <a:prstGeom prst="rect">
            <a:avLst/>
          </a:prstGeom>
        </p:spPr>
      </p:pic>
    </p:spTree>
    <p:extLst>
      <p:ext uri="{BB962C8B-B14F-4D97-AF65-F5344CB8AC3E}">
        <p14:creationId xmlns:p14="http://schemas.microsoft.com/office/powerpoint/2010/main" val="3191459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4141" y="111507"/>
            <a:ext cx="2742148" cy="2475173"/>
          </a:xfrm>
          <a:prstGeom prst="rect">
            <a:avLst/>
          </a:prstGeom>
        </p:spPr>
      </p:pic>
      <p:pic>
        <p:nvPicPr>
          <p:cNvPr id="3" name="Imagen 2"/>
          <p:cNvPicPr>
            <a:picLocks noChangeAspect="1"/>
          </p:cNvPicPr>
          <p:nvPr/>
        </p:nvPicPr>
        <p:blipFill>
          <a:blip r:embed="rId3"/>
          <a:stretch>
            <a:fillRect/>
          </a:stretch>
        </p:blipFill>
        <p:spPr>
          <a:xfrm>
            <a:off x="2987632" y="111508"/>
            <a:ext cx="2614098" cy="2550981"/>
          </a:xfrm>
          <a:prstGeom prst="rect">
            <a:avLst/>
          </a:prstGeom>
        </p:spPr>
      </p:pic>
      <p:pic>
        <p:nvPicPr>
          <p:cNvPr id="4" name="Imagen 3"/>
          <p:cNvPicPr>
            <a:picLocks noChangeAspect="1"/>
          </p:cNvPicPr>
          <p:nvPr/>
        </p:nvPicPr>
        <p:blipFill>
          <a:blip r:embed="rId4"/>
          <a:stretch>
            <a:fillRect/>
          </a:stretch>
        </p:blipFill>
        <p:spPr>
          <a:xfrm>
            <a:off x="8522427" y="0"/>
            <a:ext cx="3578955" cy="3418703"/>
          </a:xfrm>
          <a:prstGeom prst="rect">
            <a:avLst/>
          </a:prstGeom>
        </p:spPr>
      </p:pic>
      <p:pic>
        <p:nvPicPr>
          <p:cNvPr id="5" name="Imagen 4"/>
          <p:cNvPicPr>
            <a:picLocks noChangeAspect="1"/>
          </p:cNvPicPr>
          <p:nvPr/>
        </p:nvPicPr>
        <p:blipFill>
          <a:blip r:embed="rId5"/>
          <a:stretch>
            <a:fillRect/>
          </a:stretch>
        </p:blipFill>
        <p:spPr>
          <a:xfrm>
            <a:off x="-125498" y="2586680"/>
            <a:ext cx="4862254" cy="2987246"/>
          </a:xfrm>
          <a:prstGeom prst="rect">
            <a:avLst/>
          </a:prstGeom>
        </p:spPr>
      </p:pic>
      <p:pic>
        <p:nvPicPr>
          <p:cNvPr id="6" name="Imagen 5"/>
          <p:cNvPicPr>
            <a:picLocks noChangeAspect="1"/>
          </p:cNvPicPr>
          <p:nvPr/>
        </p:nvPicPr>
        <p:blipFill>
          <a:blip r:embed="rId6"/>
          <a:stretch>
            <a:fillRect/>
          </a:stretch>
        </p:blipFill>
        <p:spPr>
          <a:xfrm>
            <a:off x="5247566" y="111507"/>
            <a:ext cx="3629025" cy="4493444"/>
          </a:xfrm>
          <a:prstGeom prst="rect">
            <a:avLst/>
          </a:prstGeom>
        </p:spPr>
      </p:pic>
      <p:pic>
        <p:nvPicPr>
          <p:cNvPr id="7" name="Imagen 6"/>
          <p:cNvPicPr>
            <a:picLocks noChangeAspect="1"/>
          </p:cNvPicPr>
          <p:nvPr/>
        </p:nvPicPr>
        <p:blipFill>
          <a:blip r:embed="rId7"/>
          <a:stretch>
            <a:fillRect/>
          </a:stretch>
        </p:blipFill>
        <p:spPr>
          <a:xfrm>
            <a:off x="8937055" y="3101200"/>
            <a:ext cx="3103863" cy="3828623"/>
          </a:xfrm>
          <a:prstGeom prst="rect">
            <a:avLst/>
          </a:prstGeom>
        </p:spPr>
      </p:pic>
      <p:pic>
        <p:nvPicPr>
          <p:cNvPr id="8" name="Imagen 7"/>
          <p:cNvPicPr>
            <a:picLocks noChangeAspect="1"/>
          </p:cNvPicPr>
          <p:nvPr/>
        </p:nvPicPr>
        <p:blipFill>
          <a:blip r:embed="rId8"/>
          <a:stretch>
            <a:fillRect/>
          </a:stretch>
        </p:blipFill>
        <p:spPr>
          <a:xfrm>
            <a:off x="4736756" y="3679471"/>
            <a:ext cx="2652585" cy="3178529"/>
          </a:xfrm>
          <a:prstGeom prst="rect">
            <a:avLst/>
          </a:prstGeom>
        </p:spPr>
      </p:pic>
    </p:spTree>
    <p:extLst>
      <p:ext uri="{BB962C8B-B14F-4D97-AF65-F5344CB8AC3E}">
        <p14:creationId xmlns:p14="http://schemas.microsoft.com/office/powerpoint/2010/main" val="136192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09587" y="604837"/>
            <a:ext cx="11172825" cy="5648325"/>
          </a:xfrm>
          <a:prstGeom prst="rect">
            <a:avLst/>
          </a:prstGeom>
        </p:spPr>
      </p:pic>
    </p:spTree>
    <p:extLst>
      <p:ext uri="{BB962C8B-B14F-4D97-AF65-F5344CB8AC3E}">
        <p14:creationId xmlns:p14="http://schemas.microsoft.com/office/powerpoint/2010/main" val="3345823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23912" y="766762"/>
            <a:ext cx="10544175" cy="5324475"/>
          </a:xfrm>
          <a:prstGeom prst="rect">
            <a:avLst/>
          </a:prstGeom>
        </p:spPr>
      </p:pic>
    </p:spTree>
    <p:extLst>
      <p:ext uri="{BB962C8B-B14F-4D97-AF65-F5344CB8AC3E}">
        <p14:creationId xmlns:p14="http://schemas.microsoft.com/office/powerpoint/2010/main" val="3079947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27222" y="238897"/>
            <a:ext cx="11664778" cy="6532606"/>
          </a:xfrm>
          <a:prstGeom prst="rect">
            <a:avLst/>
          </a:prstGeom>
        </p:spPr>
      </p:pic>
    </p:spTree>
    <p:extLst>
      <p:ext uri="{BB962C8B-B14F-4D97-AF65-F5344CB8AC3E}">
        <p14:creationId xmlns:p14="http://schemas.microsoft.com/office/powerpoint/2010/main" val="2484796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D4967BA-832C-6985-4C15-5BB2006412DE}"/>
              </a:ext>
            </a:extLst>
          </p:cNvPr>
          <p:cNvPicPr>
            <a:picLocks noChangeAspect="1"/>
          </p:cNvPicPr>
          <p:nvPr/>
        </p:nvPicPr>
        <p:blipFill>
          <a:blip r:embed="rId2"/>
          <a:stretch>
            <a:fillRect/>
          </a:stretch>
        </p:blipFill>
        <p:spPr>
          <a:xfrm>
            <a:off x="36094" y="781878"/>
            <a:ext cx="5041144" cy="2488845"/>
          </a:xfrm>
          <a:prstGeom prst="rect">
            <a:avLst/>
          </a:prstGeom>
        </p:spPr>
      </p:pic>
      <p:pic>
        <p:nvPicPr>
          <p:cNvPr id="5" name="Imagen 4">
            <a:extLst>
              <a:ext uri="{FF2B5EF4-FFF2-40B4-BE49-F238E27FC236}">
                <a16:creationId xmlns:a16="http://schemas.microsoft.com/office/drawing/2014/main" id="{C7AA500B-941F-F10D-90DB-5FECCB615304}"/>
              </a:ext>
            </a:extLst>
          </p:cNvPr>
          <p:cNvPicPr>
            <a:picLocks noChangeAspect="1"/>
          </p:cNvPicPr>
          <p:nvPr/>
        </p:nvPicPr>
        <p:blipFill>
          <a:blip r:embed="rId3"/>
          <a:stretch>
            <a:fillRect/>
          </a:stretch>
        </p:blipFill>
        <p:spPr>
          <a:xfrm>
            <a:off x="5155098" y="241966"/>
            <a:ext cx="7130659" cy="3657600"/>
          </a:xfrm>
          <a:prstGeom prst="rect">
            <a:avLst/>
          </a:prstGeom>
        </p:spPr>
      </p:pic>
      <p:pic>
        <p:nvPicPr>
          <p:cNvPr id="7" name="Imagen 6">
            <a:extLst>
              <a:ext uri="{FF2B5EF4-FFF2-40B4-BE49-F238E27FC236}">
                <a16:creationId xmlns:a16="http://schemas.microsoft.com/office/drawing/2014/main" id="{5CAAA000-EA64-7395-94B1-8BCA971FA35A}"/>
              </a:ext>
            </a:extLst>
          </p:cNvPr>
          <p:cNvPicPr>
            <a:picLocks noChangeAspect="1"/>
          </p:cNvPicPr>
          <p:nvPr/>
        </p:nvPicPr>
        <p:blipFill>
          <a:blip r:embed="rId4"/>
          <a:stretch>
            <a:fillRect/>
          </a:stretch>
        </p:blipFill>
        <p:spPr>
          <a:xfrm>
            <a:off x="304801" y="3899566"/>
            <a:ext cx="7381460" cy="2779529"/>
          </a:xfrm>
          <a:prstGeom prst="rect">
            <a:avLst/>
          </a:prstGeom>
        </p:spPr>
      </p:pic>
    </p:spTree>
    <p:extLst>
      <p:ext uri="{BB962C8B-B14F-4D97-AF65-F5344CB8AC3E}">
        <p14:creationId xmlns:p14="http://schemas.microsoft.com/office/powerpoint/2010/main" val="2821472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06312" y="95434"/>
            <a:ext cx="11969578" cy="6516129"/>
          </a:xfrm>
          <a:prstGeom prst="rect">
            <a:avLst/>
          </a:prstGeom>
        </p:spPr>
      </p:pic>
      <p:sp>
        <p:nvSpPr>
          <p:cNvPr id="3" name="Rectángulo 2">
            <a:extLst>
              <a:ext uri="{FF2B5EF4-FFF2-40B4-BE49-F238E27FC236}">
                <a16:creationId xmlns:a16="http://schemas.microsoft.com/office/drawing/2014/main" id="{20675232-121A-45EF-B04B-00BBD8C559F9}"/>
              </a:ext>
            </a:extLst>
          </p:cNvPr>
          <p:cNvSpPr/>
          <p:nvPr/>
        </p:nvSpPr>
        <p:spPr>
          <a:xfrm>
            <a:off x="3816991" y="4714613"/>
            <a:ext cx="8160976" cy="50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NORMA CEPE/UN </a:t>
            </a:r>
          </a:p>
        </p:txBody>
      </p:sp>
      <p:sp>
        <p:nvSpPr>
          <p:cNvPr id="4" name="Rectángulo 3">
            <a:extLst>
              <a:ext uri="{FF2B5EF4-FFF2-40B4-BE49-F238E27FC236}">
                <a16:creationId xmlns:a16="http://schemas.microsoft.com/office/drawing/2014/main" id="{3D52324E-7243-4323-BCFD-DA051D43AA7A}"/>
              </a:ext>
            </a:extLst>
          </p:cNvPr>
          <p:cNvSpPr/>
          <p:nvPr/>
        </p:nvSpPr>
        <p:spPr>
          <a:xfrm>
            <a:off x="413857" y="5821960"/>
            <a:ext cx="1549167" cy="50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989A3D86-9AD0-46A0-9F25-DE0EE025899F}"/>
              </a:ext>
            </a:extLst>
          </p:cNvPr>
          <p:cNvPicPr>
            <a:picLocks noChangeAspect="1"/>
          </p:cNvPicPr>
          <p:nvPr/>
        </p:nvPicPr>
        <p:blipFill>
          <a:blip r:embed="rId3"/>
          <a:stretch>
            <a:fillRect/>
          </a:stretch>
        </p:blipFill>
        <p:spPr>
          <a:xfrm>
            <a:off x="9748007" y="4167836"/>
            <a:ext cx="1853967" cy="1050116"/>
          </a:xfrm>
          <a:prstGeom prst="rect">
            <a:avLst/>
          </a:prstGeom>
        </p:spPr>
      </p:pic>
      <p:pic>
        <p:nvPicPr>
          <p:cNvPr id="6" name="Imagen 5">
            <a:extLst>
              <a:ext uri="{FF2B5EF4-FFF2-40B4-BE49-F238E27FC236}">
                <a16:creationId xmlns:a16="http://schemas.microsoft.com/office/drawing/2014/main" id="{31656D43-9C46-4865-B7D0-D13C3AB43743}"/>
              </a:ext>
            </a:extLst>
          </p:cNvPr>
          <p:cNvPicPr>
            <a:picLocks noChangeAspect="1"/>
          </p:cNvPicPr>
          <p:nvPr/>
        </p:nvPicPr>
        <p:blipFill>
          <a:blip r:embed="rId4"/>
          <a:stretch>
            <a:fillRect/>
          </a:stretch>
        </p:blipFill>
        <p:spPr>
          <a:xfrm>
            <a:off x="4026717" y="4696866"/>
            <a:ext cx="1853968" cy="521086"/>
          </a:xfrm>
          <a:prstGeom prst="rect">
            <a:avLst/>
          </a:prstGeom>
        </p:spPr>
      </p:pic>
    </p:spTree>
    <p:extLst>
      <p:ext uri="{BB962C8B-B14F-4D97-AF65-F5344CB8AC3E}">
        <p14:creationId xmlns:p14="http://schemas.microsoft.com/office/powerpoint/2010/main" val="2740369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FAF56FF-AF05-DFE8-A4EA-43E385DE7820}"/>
              </a:ext>
            </a:extLst>
          </p:cNvPr>
          <p:cNvPicPr>
            <a:picLocks noChangeAspect="1"/>
          </p:cNvPicPr>
          <p:nvPr/>
        </p:nvPicPr>
        <p:blipFill>
          <a:blip r:embed="rId2"/>
          <a:stretch>
            <a:fillRect/>
          </a:stretch>
        </p:blipFill>
        <p:spPr>
          <a:xfrm>
            <a:off x="1245705" y="368434"/>
            <a:ext cx="5613726" cy="6204644"/>
          </a:xfrm>
          <a:prstGeom prst="rect">
            <a:avLst/>
          </a:prstGeom>
        </p:spPr>
      </p:pic>
      <p:pic>
        <p:nvPicPr>
          <p:cNvPr id="2" name="Imagen 1">
            <a:extLst>
              <a:ext uri="{FF2B5EF4-FFF2-40B4-BE49-F238E27FC236}">
                <a16:creationId xmlns:a16="http://schemas.microsoft.com/office/drawing/2014/main" id="{6DB07150-C650-445F-8B2D-EEF8E62E1FE0}"/>
              </a:ext>
            </a:extLst>
          </p:cNvPr>
          <p:cNvPicPr>
            <a:picLocks noChangeAspect="1"/>
          </p:cNvPicPr>
          <p:nvPr/>
        </p:nvPicPr>
        <p:blipFill>
          <a:blip r:embed="rId3"/>
          <a:stretch>
            <a:fillRect/>
          </a:stretch>
        </p:blipFill>
        <p:spPr>
          <a:xfrm>
            <a:off x="6938697" y="1849186"/>
            <a:ext cx="3801005" cy="2152950"/>
          </a:xfrm>
          <a:prstGeom prst="rect">
            <a:avLst/>
          </a:prstGeom>
        </p:spPr>
      </p:pic>
      <p:pic>
        <p:nvPicPr>
          <p:cNvPr id="4" name="Imagen 3">
            <a:extLst>
              <a:ext uri="{FF2B5EF4-FFF2-40B4-BE49-F238E27FC236}">
                <a16:creationId xmlns:a16="http://schemas.microsoft.com/office/drawing/2014/main" id="{1CB28BB9-05DB-4010-AFF1-E557B1A32F8B}"/>
              </a:ext>
            </a:extLst>
          </p:cNvPr>
          <p:cNvPicPr>
            <a:picLocks noChangeAspect="1"/>
          </p:cNvPicPr>
          <p:nvPr/>
        </p:nvPicPr>
        <p:blipFill>
          <a:blip r:embed="rId4"/>
          <a:stretch>
            <a:fillRect/>
          </a:stretch>
        </p:blipFill>
        <p:spPr>
          <a:xfrm>
            <a:off x="2363635" y="4964689"/>
            <a:ext cx="3219899" cy="905001"/>
          </a:xfrm>
          <a:prstGeom prst="rect">
            <a:avLst/>
          </a:prstGeom>
        </p:spPr>
      </p:pic>
    </p:spTree>
    <p:extLst>
      <p:ext uri="{BB962C8B-B14F-4D97-AF65-F5344CB8AC3E}">
        <p14:creationId xmlns:p14="http://schemas.microsoft.com/office/powerpoint/2010/main" val="912259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CC83AAC-1B7B-4343-992E-028DC4177F74}"/>
              </a:ext>
            </a:extLst>
          </p:cNvPr>
          <p:cNvPicPr>
            <a:picLocks noChangeAspect="1"/>
          </p:cNvPicPr>
          <p:nvPr/>
        </p:nvPicPr>
        <p:blipFill>
          <a:blip r:embed="rId2"/>
          <a:stretch>
            <a:fillRect/>
          </a:stretch>
        </p:blipFill>
        <p:spPr>
          <a:xfrm>
            <a:off x="1166070" y="220768"/>
            <a:ext cx="6265599" cy="6400342"/>
          </a:xfrm>
          <a:prstGeom prst="rect">
            <a:avLst/>
          </a:prstGeom>
        </p:spPr>
      </p:pic>
      <p:pic>
        <p:nvPicPr>
          <p:cNvPr id="3" name="Imagen 2">
            <a:extLst>
              <a:ext uri="{FF2B5EF4-FFF2-40B4-BE49-F238E27FC236}">
                <a16:creationId xmlns:a16="http://schemas.microsoft.com/office/drawing/2014/main" id="{38EDF9D2-F975-4182-ACEB-F51E28BBE3FE}"/>
              </a:ext>
            </a:extLst>
          </p:cNvPr>
          <p:cNvPicPr>
            <a:picLocks noChangeAspect="1"/>
          </p:cNvPicPr>
          <p:nvPr/>
        </p:nvPicPr>
        <p:blipFill>
          <a:blip r:embed="rId3"/>
          <a:stretch>
            <a:fillRect/>
          </a:stretch>
        </p:blipFill>
        <p:spPr>
          <a:xfrm>
            <a:off x="6447526" y="498344"/>
            <a:ext cx="5353797" cy="2086266"/>
          </a:xfrm>
          <a:prstGeom prst="rect">
            <a:avLst/>
          </a:prstGeom>
        </p:spPr>
      </p:pic>
      <p:sp>
        <p:nvSpPr>
          <p:cNvPr id="4" name="Flecha: hacia abajo 3">
            <a:extLst>
              <a:ext uri="{FF2B5EF4-FFF2-40B4-BE49-F238E27FC236}">
                <a16:creationId xmlns:a16="http://schemas.microsoft.com/office/drawing/2014/main" id="{CA9223DE-93E9-4120-A71D-D071D28F5943}"/>
              </a:ext>
            </a:extLst>
          </p:cNvPr>
          <p:cNvSpPr/>
          <p:nvPr/>
        </p:nvSpPr>
        <p:spPr>
          <a:xfrm>
            <a:off x="5452844" y="1686187"/>
            <a:ext cx="994682" cy="6207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73974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C0C6B0-C3BB-47AB-A7E6-33A5A92FD6D0}"/>
              </a:ext>
            </a:extLst>
          </p:cNvPr>
          <p:cNvSpPr txBox="1"/>
          <p:nvPr/>
        </p:nvSpPr>
        <p:spPr>
          <a:xfrm>
            <a:off x="1283516" y="1443841"/>
            <a:ext cx="7977930" cy="4524315"/>
          </a:xfrm>
          <a:prstGeom prst="rect">
            <a:avLst/>
          </a:prstGeom>
          <a:solidFill>
            <a:schemeClr val="accent1">
              <a:lumMod val="20000"/>
              <a:lumOff val="80000"/>
            </a:schemeClr>
          </a:solidFill>
        </p:spPr>
        <p:txBody>
          <a:bodyPr wrap="square" rtlCol="0">
            <a:spAutoFit/>
          </a:bodyPr>
          <a:lstStyle/>
          <a:p>
            <a:r>
              <a:rPr lang="es-ES" b="1" u="sng" dirty="0"/>
              <a:t>Disposiciones aplicables  a la  comercialización</a:t>
            </a:r>
          </a:p>
          <a:p>
            <a:endParaRPr lang="es-ES" dirty="0"/>
          </a:p>
          <a:p>
            <a:r>
              <a:rPr lang="es-ES" dirty="0"/>
              <a:t>Podrán aplicarse normas de comercialización , entre otras  al, sector de frutas y hortalizas </a:t>
            </a:r>
          </a:p>
          <a:p>
            <a:endParaRPr lang="es-ES" dirty="0"/>
          </a:p>
          <a:p>
            <a:r>
              <a:rPr lang="es-ES" dirty="0"/>
              <a:t>Estas normas de comercialización podrán establecer condiciones relacionados con ciertas características, entre las cuales destacan los siguientes:</a:t>
            </a:r>
          </a:p>
          <a:p>
            <a:endParaRPr lang="es-ES" dirty="0"/>
          </a:p>
          <a:p>
            <a:endParaRPr lang="es-ES" dirty="0"/>
          </a:p>
          <a:p>
            <a:pPr marL="342900" indent="-342900">
              <a:buAutoNum type="alphaLcParenR"/>
            </a:pPr>
            <a:r>
              <a:rPr lang="es-ES" dirty="0"/>
              <a:t>Definiciones técnicas, denominación y/o denominaciones comerciales.</a:t>
            </a:r>
          </a:p>
          <a:p>
            <a:pPr marL="342900" indent="-342900">
              <a:buAutoNum type="alphaLcParenR"/>
            </a:pPr>
            <a:r>
              <a:rPr lang="es-ES" dirty="0"/>
              <a:t> Criterios de clasificación.</a:t>
            </a:r>
          </a:p>
          <a:p>
            <a:pPr marL="342900" indent="-342900">
              <a:buAutoNum type="alphaLcParenR"/>
            </a:pPr>
            <a:r>
              <a:rPr lang="es-ES" dirty="0"/>
              <a:t> Especie, variedad vegetal o tipo comercial.</a:t>
            </a:r>
          </a:p>
          <a:p>
            <a:pPr marL="342900" indent="-342900">
              <a:buAutoNum type="alphaLcParenR"/>
            </a:pPr>
            <a:r>
              <a:rPr lang="es-ES" dirty="0"/>
              <a:t> Presentación, etiquetado y embalaje.</a:t>
            </a:r>
          </a:p>
          <a:p>
            <a:pPr marL="342900" indent="-342900">
              <a:buAutoNum type="alphaLcParenR"/>
            </a:pPr>
            <a:r>
              <a:rPr lang="es-ES" dirty="0"/>
              <a:t> Aspecto, consistencia, conformación, características de los productos y porcentaje de humedad.</a:t>
            </a:r>
          </a:p>
        </p:txBody>
      </p:sp>
    </p:spTree>
    <p:extLst>
      <p:ext uri="{BB962C8B-B14F-4D97-AF65-F5344CB8AC3E}">
        <p14:creationId xmlns:p14="http://schemas.microsoft.com/office/powerpoint/2010/main" val="3900552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2995" y="-1"/>
            <a:ext cx="12019005" cy="6639697"/>
          </a:xfrm>
          <a:prstGeom prst="rect">
            <a:avLst/>
          </a:prstGeom>
        </p:spPr>
      </p:pic>
    </p:spTree>
    <p:extLst>
      <p:ext uri="{BB962C8B-B14F-4D97-AF65-F5344CB8AC3E}">
        <p14:creationId xmlns:p14="http://schemas.microsoft.com/office/powerpoint/2010/main" val="3224959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13038" y="65903"/>
            <a:ext cx="11738919" cy="6565556"/>
          </a:xfrm>
          <a:prstGeom prst="rect">
            <a:avLst/>
          </a:prstGeom>
        </p:spPr>
      </p:pic>
    </p:spTree>
    <p:extLst>
      <p:ext uri="{BB962C8B-B14F-4D97-AF65-F5344CB8AC3E}">
        <p14:creationId xmlns:p14="http://schemas.microsoft.com/office/powerpoint/2010/main" val="1516955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D44378-EC59-4DDD-9EDA-A03F316470CB}"/>
              </a:ext>
            </a:extLst>
          </p:cNvPr>
          <p:cNvPicPr>
            <a:picLocks noChangeAspect="1"/>
          </p:cNvPicPr>
          <p:nvPr/>
        </p:nvPicPr>
        <p:blipFill>
          <a:blip r:embed="rId2"/>
          <a:stretch>
            <a:fillRect/>
          </a:stretch>
        </p:blipFill>
        <p:spPr>
          <a:xfrm>
            <a:off x="781878" y="290242"/>
            <a:ext cx="10495722" cy="6567758"/>
          </a:xfrm>
          <a:prstGeom prst="rect">
            <a:avLst/>
          </a:prstGeom>
        </p:spPr>
      </p:pic>
    </p:spTree>
    <p:extLst>
      <p:ext uri="{BB962C8B-B14F-4D97-AF65-F5344CB8AC3E}">
        <p14:creationId xmlns:p14="http://schemas.microsoft.com/office/powerpoint/2010/main" val="2480530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C47FD3F-E536-46F5-AD40-A5C00F1E72CB}"/>
              </a:ext>
            </a:extLst>
          </p:cNvPr>
          <p:cNvPicPr>
            <a:picLocks noChangeAspect="1"/>
          </p:cNvPicPr>
          <p:nvPr/>
        </p:nvPicPr>
        <p:blipFill>
          <a:blip r:embed="rId2"/>
          <a:stretch>
            <a:fillRect/>
          </a:stretch>
        </p:blipFill>
        <p:spPr>
          <a:xfrm>
            <a:off x="511338" y="480193"/>
            <a:ext cx="5763628" cy="6071609"/>
          </a:xfrm>
          <a:prstGeom prst="rect">
            <a:avLst/>
          </a:prstGeom>
        </p:spPr>
      </p:pic>
      <p:pic>
        <p:nvPicPr>
          <p:cNvPr id="3" name="Imagen 2">
            <a:extLst>
              <a:ext uri="{FF2B5EF4-FFF2-40B4-BE49-F238E27FC236}">
                <a16:creationId xmlns:a16="http://schemas.microsoft.com/office/drawing/2014/main" id="{B42B3C73-C7FD-44D4-84F6-C8A9D02B7FB4}"/>
              </a:ext>
            </a:extLst>
          </p:cNvPr>
          <p:cNvPicPr>
            <a:picLocks noChangeAspect="1"/>
          </p:cNvPicPr>
          <p:nvPr/>
        </p:nvPicPr>
        <p:blipFill>
          <a:blip r:embed="rId3"/>
          <a:stretch>
            <a:fillRect/>
          </a:stretch>
        </p:blipFill>
        <p:spPr>
          <a:xfrm>
            <a:off x="6350834" y="480193"/>
            <a:ext cx="5486033" cy="6183878"/>
          </a:xfrm>
          <a:prstGeom prst="rect">
            <a:avLst/>
          </a:prstGeom>
        </p:spPr>
      </p:pic>
    </p:spTree>
    <p:extLst>
      <p:ext uri="{BB962C8B-B14F-4D97-AF65-F5344CB8AC3E}">
        <p14:creationId xmlns:p14="http://schemas.microsoft.com/office/powerpoint/2010/main" val="2012402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08437F9-8770-4255-8679-E82205929509}"/>
              </a:ext>
            </a:extLst>
          </p:cNvPr>
          <p:cNvPicPr>
            <a:picLocks noChangeAspect="1"/>
          </p:cNvPicPr>
          <p:nvPr/>
        </p:nvPicPr>
        <p:blipFill>
          <a:blip r:embed="rId2"/>
          <a:stretch>
            <a:fillRect/>
          </a:stretch>
        </p:blipFill>
        <p:spPr>
          <a:xfrm>
            <a:off x="491636" y="1193707"/>
            <a:ext cx="4743094" cy="5437789"/>
          </a:xfrm>
          <a:prstGeom prst="rect">
            <a:avLst/>
          </a:prstGeom>
        </p:spPr>
      </p:pic>
      <p:pic>
        <p:nvPicPr>
          <p:cNvPr id="3" name="Imagen 2">
            <a:extLst>
              <a:ext uri="{FF2B5EF4-FFF2-40B4-BE49-F238E27FC236}">
                <a16:creationId xmlns:a16="http://schemas.microsoft.com/office/drawing/2014/main" id="{E489A5EA-28D9-470B-B1DA-85FA83C85548}"/>
              </a:ext>
            </a:extLst>
          </p:cNvPr>
          <p:cNvPicPr>
            <a:picLocks noChangeAspect="1"/>
          </p:cNvPicPr>
          <p:nvPr/>
        </p:nvPicPr>
        <p:blipFill>
          <a:blip r:embed="rId3"/>
          <a:stretch>
            <a:fillRect/>
          </a:stretch>
        </p:blipFill>
        <p:spPr>
          <a:xfrm>
            <a:off x="5621968" y="1250489"/>
            <a:ext cx="5434721" cy="5324224"/>
          </a:xfrm>
          <a:prstGeom prst="rect">
            <a:avLst/>
          </a:prstGeom>
        </p:spPr>
      </p:pic>
    </p:spTree>
    <p:extLst>
      <p:ext uri="{BB962C8B-B14F-4D97-AF65-F5344CB8AC3E}">
        <p14:creationId xmlns:p14="http://schemas.microsoft.com/office/powerpoint/2010/main" val="917386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D9BB6F3-72DC-4AEC-99FC-3170CC6FD094}"/>
              </a:ext>
            </a:extLst>
          </p:cNvPr>
          <p:cNvPicPr>
            <a:picLocks noChangeAspect="1"/>
          </p:cNvPicPr>
          <p:nvPr/>
        </p:nvPicPr>
        <p:blipFill>
          <a:blip r:embed="rId2"/>
          <a:stretch>
            <a:fillRect/>
          </a:stretch>
        </p:blipFill>
        <p:spPr>
          <a:xfrm>
            <a:off x="581573" y="625509"/>
            <a:ext cx="4996005" cy="5606981"/>
          </a:xfrm>
          <a:prstGeom prst="rect">
            <a:avLst/>
          </a:prstGeom>
        </p:spPr>
      </p:pic>
      <p:pic>
        <p:nvPicPr>
          <p:cNvPr id="3" name="Imagen 2">
            <a:extLst>
              <a:ext uri="{FF2B5EF4-FFF2-40B4-BE49-F238E27FC236}">
                <a16:creationId xmlns:a16="http://schemas.microsoft.com/office/drawing/2014/main" id="{E1B05080-512E-4E04-890E-D639B0ADAA5F}"/>
              </a:ext>
            </a:extLst>
          </p:cNvPr>
          <p:cNvPicPr>
            <a:picLocks noChangeAspect="1"/>
          </p:cNvPicPr>
          <p:nvPr/>
        </p:nvPicPr>
        <p:blipFill>
          <a:blip r:embed="rId3"/>
          <a:stretch>
            <a:fillRect/>
          </a:stretch>
        </p:blipFill>
        <p:spPr>
          <a:xfrm>
            <a:off x="5763237" y="2558642"/>
            <a:ext cx="6370732" cy="1877020"/>
          </a:xfrm>
          <a:prstGeom prst="rect">
            <a:avLst/>
          </a:prstGeom>
        </p:spPr>
      </p:pic>
      <p:sp>
        <p:nvSpPr>
          <p:cNvPr id="4" name="Rectángulo 3">
            <a:extLst>
              <a:ext uri="{FF2B5EF4-FFF2-40B4-BE49-F238E27FC236}">
                <a16:creationId xmlns:a16="http://schemas.microsoft.com/office/drawing/2014/main" id="{73BAE000-027C-4223-BE90-0AF5599CD9E2}"/>
              </a:ext>
            </a:extLst>
          </p:cNvPr>
          <p:cNvSpPr/>
          <p:nvPr/>
        </p:nvSpPr>
        <p:spPr>
          <a:xfrm>
            <a:off x="5707310" y="742048"/>
            <a:ext cx="6096000" cy="923330"/>
          </a:xfrm>
          <a:prstGeom prst="rect">
            <a:avLst/>
          </a:prstGeom>
        </p:spPr>
        <p:txBody>
          <a:bodyPr>
            <a:spAutoFit/>
          </a:bodyPr>
          <a:lstStyle/>
          <a:p>
            <a:r>
              <a:rPr lang="es-ES" dirty="0"/>
              <a:t>https://comercio.gob.es/ImportacionExportacion/Controles/Legislacion-FFyHH/Paginas/Tabla-normas-calidad-folletos-FFyHH.aspx</a:t>
            </a:r>
          </a:p>
        </p:txBody>
      </p:sp>
    </p:spTree>
    <p:extLst>
      <p:ext uri="{BB962C8B-B14F-4D97-AF65-F5344CB8AC3E}">
        <p14:creationId xmlns:p14="http://schemas.microsoft.com/office/powerpoint/2010/main" val="167019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8738" y="556591"/>
            <a:ext cx="11012688" cy="4399722"/>
          </a:xfrm>
          <a:prstGeom prst="rect">
            <a:avLst/>
          </a:prstGeom>
        </p:spPr>
      </p:pic>
      <p:pic>
        <p:nvPicPr>
          <p:cNvPr id="3" name="Imagen 2">
            <a:extLst>
              <a:ext uri="{FF2B5EF4-FFF2-40B4-BE49-F238E27FC236}">
                <a16:creationId xmlns:a16="http://schemas.microsoft.com/office/drawing/2014/main" id="{756C1C14-04EE-446C-B660-4A2F435E1324}"/>
              </a:ext>
            </a:extLst>
          </p:cNvPr>
          <p:cNvPicPr>
            <a:picLocks noChangeAspect="1"/>
          </p:cNvPicPr>
          <p:nvPr/>
        </p:nvPicPr>
        <p:blipFill>
          <a:blip r:embed="rId3"/>
          <a:stretch>
            <a:fillRect/>
          </a:stretch>
        </p:blipFill>
        <p:spPr>
          <a:xfrm>
            <a:off x="3581417" y="4327335"/>
            <a:ext cx="6639852" cy="866896"/>
          </a:xfrm>
          <a:prstGeom prst="rect">
            <a:avLst/>
          </a:prstGeom>
        </p:spPr>
      </p:pic>
    </p:spTree>
    <p:extLst>
      <p:ext uri="{BB962C8B-B14F-4D97-AF65-F5344CB8AC3E}">
        <p14:creationId xmlns:p14="http://schemas.microsoft.com/office/powerpoint/2010/main" val="3435269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643736-EE5F-3799-2028-C025965CBA72}"/>
              </a:ext>
            </a:extLst>
          </p:cNvPr>
          <p:cNvPicPr>
            <a:picLocks noChangeAspect="1"/>
          </p:cNvPicPr>
          <p:nvPr/>
        </p:nvPicPr>
        <p:blipFill>
          <a:blip r:embed="rId2"/>
          <a:stretch>
            <a:fillRect/>
          </a:stretch>
        </p:blipFill>
        <p:spPr>
          <a:xfrm>
            <a:off x="293007" y="118443"/>
            <a:ext cx="3906068" cy="2899740"/>
          </a:xfrm>
          <a:prstGeom prst="rect">
            <a:avLst/>
          </a:prstGeom>
        </p:spPr>
      </p:pic>
      <p:pic>
        <p:nvPicPr>
          <p:cNvPr id="5" name="Imagen 4">
            <a:extLst>
              <a:ext uri="{FF2B5EF4-FFF2-40B4-BE49-F238E27FC236}">
                <a16:creationId xmlns:a16="http://schemas.microsoft.com/office/drawing/2014/main" id="{4C9D751F-E551-5B81-1A32-2492FD5CA265}"/>
              </a:ext>
            </a:extLst>
          </p:cNvPr>
          <p:cNvPicPr>
            <a:picLocks noChangeAspect="1"/>
          </p:cNvPicPr>
          <p:nvPr/>
        </p:nvPicPr>
        <p:blipFill>
          <a:blip r:embed="rId3"/>
          <a:stretch>
            <a:fillRect/>
          </a:stretch>
        </p:blipFill>
        <p:spPr>
          <a:xfrm>
            <a:off x="5420138" y="-230045"/>
            <a:ext cx="6612835" cy="4576757"/>
          </a:xfrm>
          <a:prstGeom prst="rect">
            <a:avLst/>
          </a:prstGeom>
        </p:spPr>
      </p:pic>
      <p:sp>
        <p:nvSpPr>
          <p:cNvPr id="2" name="CuadroTexto 1">
            <a:extLst>
              <a:ext uri="{FF2B5EF4-FFF2-40B4-BE49-F238E27FC236}">
                <a16:creationId xmlns:a16="http://schemas.microsoft.com/office/drawing/2014/main" id="{1FC36556-FBFB-ED00-EFD8-898FEACDAFDE}"/>
              </a:ext>
            </a:extLst>
          </p:cNvPr>
          <p:cNvSpPr txBox="1"/>
          <p:nvPr/>
        </p:nvSpPr>
        <p:spPr>
          <a:xfrm>
            <a:off x="702365" y="3429000"/>
            <a:ext cx="4161183" cy="1754326"/>
          </a:xfrm>
          <a:prstGeom prst="rect">
            <a:avLst/>
          </a:prstGeom>
          <a:noFill/>
        </p:spPr>
        <p:txBody>
          <a:bodyPr wrap="square" rtlCol="0">
            <a:spAutoFit/>
          </a:bodyPr>
          <a:lstStyle/>
          <a:p>
            <a:r>
              <a:rPr lang="es-ES" dirty="0"/>
              <a:t>• Defectos de coloración;• Quemaduras solares leves;• Defectos leves de la piel;• Defectos leves debidos a enfermedades siempre que no sean progresivos y No afecta la carne</a:t>
            </a:r>
          </a:p>
        </p:txBody>
      </p:sp>
      <p:pic>
        <p:nvPicPr>
          <p:cNvPr id="6" name="Imagen 5">
            <a:extLst>
              <a:ext uri="{FF2B5EF4-FFF2-40B4-BE49-F238E27FC236}">
                <a16:creationId xmlns:a16="http://schemas.microsoft.com/office/drawing/2014/main" id="{06D2EB87-3AE0-BFA7-9C12-6D0994A2B898}"/>
              </a:ext>
            </a:extLst>
          </p:cNvPr>
          <p:cNvPicPr>
            <a:picLocks noChangeAspect="1"/>
          </p:cNvPicPr>
          <p:nvPr/>
        </p:nvPicPr>
        <p:blipFill>
          <a:blip r:embed="rId4"/>
          <a:stretch>
            <a:fillRect/>
          </a:stretch>
        </p:blipFill>
        <p:spPr>
          <a:xfrm>
            <a:off x="1603513" y="5287654"/>
            <a:ext cx="7759562" cy="1042952"/>
          </a:xfrm>
          <a:prstGeom prst="rect">
            <a:avLst/>
          </a:prstGeom>
        </p:spPr>
      </p:pic>
    </p:spTree>
    <p:extLst>
      <p:ext uri="{BB962C8B-B14F-4D97-AF65-F5344CB8AC3E}">
        <p14:creationId xmlns:p14="http://schemas.microsoft.com/office/powerpoint/2010/main" val="4285416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F0BADC7-A17F-19FB-A074-FAF4FFEB25FA}"/>
              </a:ext>
            </a:extLst>
          </p:cNvPr>
          <p:cNvPicPr>
            <a:picLocks noChangeAspect="1"/>
          </p:cNvPicPr>
          <p:nvPr/>
        </p:nvPicPr>
        <p:blipFill>
          <a:blip r:embed="rId2"/>
          <a:stretch>
            <a:fillRect/>
          </a:stretch>
        </p:blipFill>
        <p:spPr>
          <a:xfrm>
            <a:off x="995155" y="543546"/>
            <a:ext cx="4476750" cy="1788837"/>
          </a:xfrm>
          <a:prstGeom prst="rect">
            <a:avLst/>
          </a:prstGeom>
        </p:spPr>
      </p:pic>
      <p:pic>
        <p:nvPicPr>
          <p:cNvPr id="5" name="Imagen 4">
            <a:extLst>
              <a:ext uri="{FF2B5EF4-FFF2-40B4-BE49-F238E27FC236}">
                <a16:creationId xmlns:a16="http://schemas.microsoft.com/office/drawing/2014/main" id="{97F82094-959D-E28D-93BF-2A6D9A45A8E4}"/>
              </a:ext>
            </a:extLst>
          </p:cNvPr>
          <p:cNvPicPr>
            <a:picLocks noChangeAspect="1"/>
          </p:cNvPicPr>
          <p:nvPr/>
        </p:nvPicPr>
        <p:blipFill>
          <a:blip r:embed="rId3"/>
          <a:stretch>
            <a:fillRect/>
          </a:stretch>
        </p:blipFill>
        <p:spPr>
          <a:xfrm>
            <a:off x="5876852" y="543545"/>
            <a:ext cx="5313898" cy="1788837"/>
          </a:xfrm>
          <a:prstGeom prst="rect">
            <a:avLst/>
          </a:prstGeom>
        </p:spPr>
      </p:pic>
      <p:pic>
        <p:nvPicPr>
          <p:cNvPr id="7" name="Imagen 6">
            <a:extLst>
              <a:ext uri="{FF2B5EF4-FFF2-40B4-BE49-F238E27FC236}">
                <a16:creationId xmlns:a16="http://schemas.microsoft.com/office/drawing/2014/main" id="{0683C342-3B29-E6B6-6848-89CFC8DC463F}"/>
              </a:ext>
            </a:extLst>
          </p:cNvPr>
          <p:cNvPicPr>
            <a:picLocks noChangeAspect="1"/>
          </p:cNvPicPr>
          <p:nvPr/>
        </p:nvPicPr>
        <p:blipFill>
          <a:blip r:embed="rId4"/>
          <a:stretch>
            <a:fillRect/>
          </a:stretch>
        </p:blipFill>
        <p:spPr>
          <a:xfrm>
            <a:off x="1243838" y="2928729"/>
            <a:ext cx="4633014" cy="1462295"/>
          </a:xfrm>
          <a:prstGeom prst="rect">
            <a:avLst/>
          </a:prstGeom>
        </p:spPr>
      </p:pic>
      <p:pic>
        <p:nvPicPr>
          <p:cNvPr id="4" name="Imagen 3">
            <a:extLst>
              <a:ext uri="{FF2B5EF4-FFF2-40B4-BE49-F238E27FC236}">
                <a16:creationId xmlns:a16="http://schemas.microsoft.com/office/drawing/2014/main" id="{7554EDEE-302B-6321-4CE1-D00952C976E9}"/>
              </a:ext>
            </a:extLst>
          </p:cNvPr>
          <p:cNvPicPr>
            <a:picLocks noChangeAspect="1"/>
          </p:cNvPicPr>
          <p:nvPr/>
        </p:nvPicPr>
        <p:blipFill>
          <a:blip r:embed="rId5"/>
          <a:stretch>
            <a:fillRect/>
          </a:stretch>
        </p:blipFill>
        <p:spPr>
          <a:xfrm>
            <a:off x="283745" y="5944836"/>
            <a:ext cx="6553200" cy="676275"/>
          </a:xfrm>
          <a:prstGeom prst="rect">
            <a:avLst/>
          </a:prstGeom>
        </p:spPr>
      </p:pic>
      <p:pic>
        <p:nvPicPr>
          <p:cNvPr id="8" name="Imagen 7">
            <a:extLst>
              <a:ext uri="{FF2B5EF4-FFF2-40B4-BE49-F238E27FC236}">
                <a16:creationId xmlns:a16="http://schemas.microsoft.com/office/drawing/2014/main" id="{30D1EB99-3684-AE76-25A3-E76D555E471A}"/>
              </a:ext>
            </a:extLst>
          </p:cNvPr>
          <p:cNvPicPr>
            <a:picLocks noChangeAspect="1"/>
          </p:cNvPicPr>
          <p:nvPr/>
        </p:nvPicPr>
        <p:blipFill>
          <a:blip r:embed="rId6"/>
          <a:stretch>
            <a:fillRect/>
          </a:stretch>
        </p:blipFill>
        <p:spPr>
          <a:xfrm>
            <a:off x="6096000" y="3003484"/>
            <a:ext cx="6171458" cy="3044270"/>
          </a:xfrm>
          <a:prstGeom prst="rect">
            <a:avLst/>
          </a:prstGeom>
        </p:spPr>
      </p:pic>
    </p:spTree>
    <p:extLst>
      <p:ext uri="{BB962C8B-B14F-4D97-AF65-F5344CB8AC3E}">
        <p14:creationId xmlns:p14="http://schemas.microsoft.com/office/powerpoint/2010/main" val="3017413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vellom\Desktop\CURSO EtiqVL\FFV\Etiquetas frutas y verduras\IMG_20191125_1518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452" y="469783"/>
            <a:ext cx="10106174" cy="558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327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925235-54D6-663E-ABAF-BD73E5552F7E}"/>
              </a:ext>
            </a:extLst>
          </p:cNvPr>
          <p:cNvPicPr>
            <a:picLocks noChangeAspect="1"/>
          </p:cNvPicPr>
          <p:nvPr/>
        </p:nvPicPr>
        <p:blipFill>
          <a:blip r:embed="rId2"/>
          <a:stretch>
            <a:fillRect/>
          </a:stretch>
        </p:blipFill>
        <p:spPr>
          <a:xfrm>
            <a:off x="649357" y="134440"/>
            <a:ext cx="5936973" cy="6204861"/>
          </a:xfrm>
          <a:prstGeom prst="rect">
            <a:avLst/>
          </a:prstGeom>
        </p:spPr>
      </p:pic>
      <p:pic>
        <p:nvPicPr>
          <p:cNvPr id="5" name="Imagen 4">
            <a:extLst>
              <a:ext uri="{FF2B5EF4-FFF2-40B4-BE49-F238E27FC236}">
                <a16:creationId xmlns:a16="http://schemas.microsoft.com/office/drawing/2014/main" id="{FB7F43CE-E90A-51F4-FE17-3D56083FF912}"/>
              </a:ext>
            </a:extLst>
          </p:cNvPr>
          <p:cNvPicPr>
            <a:picLocks noChangeAspect="1"/>
          </p:cNvPicPr>
          <p:nvPr/>
        </p:nvPicPr>
        <p:blipFill>
          <a:blip r:embed="rId3"/>
          <a:stretch>
            <a:fillRect/>
          </a:stretch>
        </p:blipFill>
        <p:spPr>
          <a:xfrm>
            <a:off x="6586330" y="974863"/>
            <a:ext cx="5141844" cy="3238500"/>
          </a:xfrm>
          <a:prstGeom prst="rect">
            <a:avLst/>
          </a:prstGeom>
        </p:spPr>
      </p:pic>
    </p:spTree>
    <p:extLst>
      <p:ext uri="{BB962C8B-B14F-4D97-AF65-F5344CB8AC3E}">
        <p14:creationId xmlns:p14="http://schemas.microsoft.com/office/powerpoint/2010/main" val="4115915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vellom\Desktop\CURSO EtiqVL\FFV\Etiquetas frutas y verduras\IMG_20191125_1515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38" y="0"/>
            <a:ext cx="1187896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74D605F-F2BA-9E20-0ECF-4FC04524075C}"/>
              </a:ext>
            </a:extLst>
          </p:cNvPr>
          <p:cNvPicPr>
            <a:picLocks noChangeAspect="1"/>
          </p:cNvPicPr>
          <p:nvPr/>
        </p:nvPicPr>
        <p:blipFill>
          <a:blip r:embed="rId3"/>
          <a:stretch>
            <a:fillRect/>
          </a:stretch>
        </p:blipFill>
        <p:spPr>
          <a:xfrm>
            <a:off x="7907037" y="237296"/>
            <a:ext cx="3971925" cy="1771650"/>
          </a:xfrm>
          <a:prstGeom prst="rect">
            <a:avLst/>
          </a:prstGeom>
        </p:spPr>
      </p:pic>
      <p:pic>
        <p:nvPicPr>
          <p:cNvPr id="5" name="Imagen 4">
            <a:extLst>
              <a:ext uri="{FF2B5EF4-FFF2-40B4-BE49-F238E27FC236}">
                <a16:creationId xmlns:a16="http://schemas.microsoft.com/office/drawing/2014/main" id="{4B1ABA12-9E11-22C3-B23A-4F432CE87D64}"/>
              </a:ext>
            </a:extLst>
          </p:cNvPr>
          <p:cNvPicPr>
            <a:picLocks noChangeAspect="1"/>
          </p:cNvPicPr>
          <p:nvPr/>
        </p:nvPicPr>
        <p:blipFill>
          <a:blip r:embed="rId4"/>
          <a:stretch>
            <a:fillRect/>
          </a:stretch>
        </p:blipFill>
        <p:spPr>
          <a:xfrm>
            <a:off x="7661827" y="4593120"/>
            <a:ext cx="3600450" cy="1276350"/>
          </a:xfrm>
          <a:prstGeom prst="rect">
            <a:avLst/>
          </a:prstGeom>
        </p:spPr>
      </p:pic>
      <p:sp>
        <p:nvSpPr>
          <p:cNvPr id="6" name="CuadroTexto 5">
            <a:extLst>
              <a:ext uri="{FF2B5EF4-FFF2-40B4-BE49-F238E27FC236}">
                <a16:creationId xmlns:a16="http://schemas.microsoft.com/office/drawing/2014/main" id="{6361CC44-2CBA-B2B9-798B-D2A896CC31DA}"/>
              </a:ext>
            </a:extLst>
          </p:cNvPr>
          <p:cNvSpPr txBox="1"/>
          <p:nvPr/>
        </p:nvSpPr>
        <p:spPr>
          <a:xfrm>
            <a:off x="954157" y="331304"/>
            <a:ext cx="3021495" cy="646331"/>
          </a:xfrm>
          <a:prstGeom prst="rect">
            <a:avLst/>
          </a:prstGeom>
          <a:noFill/>
        </p:spPr>
        <p:txBody>
          <a:bodyPr wrap="square" rtlCol="0">
            <a:spAutoFit/>
          </a:bodyPr>
          <a:lstStyle/>
          <a:p>
            <a:r>
              <a:rPr lang="es-ES" dirty="0"/>
              <a:t>DE BUENA CALIDAD , PUNTAS COMPACTAS ETC</a:t>
            </a:r>
          </a:p>
        </p:txBody>
      </p:sp>
      <p:sp>
        <p:nvSpPr>
          <p:cNvPr id="2" name="Flecha: hacia abajo 1">
            <a:extLst>
              <a:ext uri="{FF2B5EF4-FFF2-40B4-BE49-F238E27FC236}">
                <a16:creationId xmlns:a16="http://schemas.microsoft.com/office/drawing/2014/main" id="{311B171D-0397-43AA-8F03-5DE63FF232A5}"/>
              </a:ext>
            </a:extLst>
          </p:cNvPr>
          <p:cNvSpPr/>
          <p:nvPr/>
        </p:nvSpPr>
        <p:spPr>
          <a:xfrm>
            <a:off x="10393960" y="2265028"/>
            <a:ext cx="868317" cy="23280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29818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vellom\Desktop\CURSO EtiqVL\FFV\Etiquetas frutas y verduras\IMG_20191125_1517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12" y="104344"/>
            <a:ext cx="4062826" cy="664470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vellom\Desktop\CURSO EtiqVL\FFV\Etiquetas frutas y verduras\IMG_20191125_1517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9976" y="44624"/>
            <a:ext cx="4608512" cy="669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862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3DDC607-C97D-4E7D-8A34-F0A95CA80217}"/>
              </a:ext>
            </a:extLst>
          </p:cNvPr>
          <p:cNvPicPr/>
          <p:nvPr/>
        </p:nvPicPr>
        <p:blipFill>
          <a:blip r:embed="rId2"/>
          <a:stretch>
            <a:fillRect/>
          </a:stretch>
        </p:blipFill>
        <p:spPr>
          <a:xfrm>
            <a:off x="117446" y="268448"/>
            <a:ext cx="5301841" cy="5083729"/>
          </a:xfrm>
          <a:prstGeom prst="rect">
            <a:avLst/>
          </a:prstGeom>
        </p:spPr>
      </p:pic>
      <p:pic>
        <p:nvPicPr>
          <p:cNvPr id="3" name="Imagen 2">
            <a:extLst>
              <a:ext uri="{FF2B5EF4-FFF2-40B4-BE49-F238E27FC236}">
                <a16:creationId xmlns:a16="http://schemas.microsoft.com/office/drawing/2014/main" id="{CDBAEB8E-D096-4991-AA7B-32DBFCC168C3}"/>
              </a:ext>
            </a:extLst>
          </p:cNvPr>
          <p:cNvPicPr>
            <a:picLocks noChangeAspect="1"/>
          </p:cNvPicPr>
          <p:nvPr/>
        </p:nvPicPr>
        <p:blipFill>
          <a:blip r:embed="rId3"/>
          <a:stretch>
            <a:fillRect/>
          </a:stretch>
        </p:blipFill>
        <p:spPr>
          <a:xfrm>
            <a:off x="5637676" y="469055"/>
            <a:ext cx="2243639" cy="3020765"/>
          </a:xfrm>
          <a:prstGeom prst="rect">
            <a:avLst/>
          </a:prstGeom>
        </p:spPr>
      </p:pic>
      <p:pic>
        <p:nvPicPr>
          <p:cNvPr id="4" name="Imagen 3">
            <a:extLst>
              <a:ext uri="{FF2B5EF4-FFF2-40B4-BE49-F238E27FC236}">
                <a16:creationId xmlns:a16="http://schemas.microsoft.com/office/drawing/2014/main" id="{EB38C6FB-A8C3-4674-B13C-1E95C5891072}"/>
              </a:ext>
            </a:extLst>
          </p:cNvPr>
          <p:cNvPicPr>
            <a:picLocks noChangeAspect="1"/>
          </p:cNvPicPr>
          <p:nvPr/>
        </p:nvPicPr>
        <p:blipFill>
          <a:blip r:embed="rId4"/>
          <a:stretch>
            <a:fillRect/>
          </a:stretch>
        </p:blipFill>
        <p:spPr>
          <a:xfrm>
            <a:off x="6533243" y="3770140"/>
            <a:ext cx="4291168" cy="2875169"/>
          </a:xfrm>
          <a:prstGeom prst="rect">
            <a:avLst/>
          </a:prstGeom>
        </p:spPr>
      </p:pic>
      <p:pic>
        <p:nvPicPr>
          <p:cNvPr id="5" name="Imagen 4">
            <a:extLst>
              <a:ext uri="{FF2B5EF4-FFF2-40B4-BE49-F238E27FC236}">
                <a16:creationId xmlns:a16="http://schemas.microsoft.com/office/drawing/2014/main" id="{28B3316D-9E8E-40EB-9290-1D7D8F5D61BB}"/>
              </a:ext>
            </a:extLst>
          </p:cNvPr>
          <p:cNvPicPr>
            <a:picLocks noChangeAspect="1"/>
          </p:cNvPicPr>
          <p:nvPr/>
        </p:nvPicPr>
        <p:blipFill>
          <a:blip r:embed="rId5"/>
          <a:stretch>
            <a:fillRect/>
          </a:stretch>
        </p:blipFill>
        <p:spPr>
          <a:xfrm>
            <a:off x="8099704" y="991233"/>
            <a:ext cx="3877216" cy="2191056"/>
          </a:xfrm>
          <a:prstGeom prst="rect">
            <a:avLst/>
          </a:prstGeom>
        </p:spPr>
      </p:pic>
    </p:spTree>
    <p:extLst>
      <p:ext uri="{BB962C8B-B14F-4D97-AF65-F5344CB8AC3E}">
        <p14:creationId xmlns:p14="http://schemas.microsoft.com/office/powerpoint/2010/main" val="3182507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MG_20191117_132047.jpg"/>
          <p:cNvPicPr>
            <a:picLocks noGrp="1" noChangeAspect="1"/>
          </p:cNvPicPr>
          <p:nvPr isPhoto="1"/>
        </p:nvPicPr>
        <p:blipFill rotWithShape="1">
          <a:blip r:embed="rId2" cstate="print">
            <a:lum/>
          </a:blip>
          <a:srcRect/>
          <a:stretch/>
        </p:blipFill>
        <p:spPr>
          <a:xfrm rot="5400000">
            <a:off x="2107650" y="-1183366"/>
            <a:ext cx="6675120" cy="9407611"/>
          </a:xfrm>
          <a:prstGeom prst="rect">
            <a:avLst/>
          </a:prstGeom>
          <a:noFill/>
          <a:ln>
            <a:noFill/>
          </a:ln>
        </p:spPr>
      </p:pic>
      <p:pic>
        <p:nvPicPr>
          <p:cNvPr id="4" name="Imagen 3">
            <a:extLst>
              <a:ext uri="{FF2B5EF4-FFF2-40B4-BE49-F238E27FC236}">
                <a16:creationId xmlns:a16="http://schemas.microsoft.com/office/drawing/2014/main" id="{12015F1C-A632-604C-DABF-6F9167A49E74}"/>
              </a:ext>
            </a:extLst>
          </p:cNvPr>
          <p:cNvPicPr>
            <a:picLocks noChangeAspect="1"/>
          </p:cNvPicPr>
          <p:nvPr/>
        </p:nvPicPr>
        <p:blipFill>
          <a:blip r:embed="rId3"/>
          <a:stretch>
            <a:fillRect/>
          </a:stretch>
        </p:blipFill>
        <p:spPr>
          <a:xfrm>
            <a:off x="6785113" y="507516"/>
            <a:ext cx="4267200" cy="1019175"/>
          </a:xfrm>
          <a:prstGeom prst="rect">
            <a:avLst/>
          </a:prstGeom>
        </p:spPr>
      </p:pic>
    </p:spTree>
    <p:extLst>
      <p:ext uri="{BB962C8B-B14F-4D97-AF65-F5344CB8AC3E}">
        <p14:creationId xmlns:p14="http://schemas.microsoft.com/office/powerpoint/2010/main" val="1721101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MG_20191117_132621.jpg"/>
          <p:cNvPicPr>
            <a:picLocks noGrp="1" noChangeAspect="1"/>
          </p:cNvPicPr>
          <p:nvPr isPhoto="1"/>
        </p:nvPicPr>
        <p:blipFill>
          <a:blip r:embed="rId2" cstate="print">
            <a:lum/>
          </a:blip>
          <a:stretch>
            <a:fillRect/>
          </a:stretch>
        </p:blipFill>
        <p:spPr>
          <a:xfrm>
            <a:off x="679510" y="645953"/>
            <a:ext cx="10236264" cy="5566094"/>
          </a:xfrm>
          <a:prstGeom prst="rect">
            <a:avLst/>
          </a:prstGeom>
          <a:noFill/>
          <a:ln>
            <a:noFill/>
          </a:ln>
        </p:spPr>
      </p:pic>
      <p:sp>
        <p:nvSpPr>
          <p:cNvPr id="4" name="CuadroTexto 3">
            <a:extLst>
              <a:ext uri="{FF2B5EF4-FFF2-40B4-BE49-F238E27FC236}">
                <a16:creationId xmlns:a16="http://schemas.microsoft.com/office/drawing/2014/main" id="{0EDC8BA7-4689-DF97-1E1E-A74DEF854A28}"/>
              </a:ext>
            </a:extLst>
          </p:cNvPr>
          <p:cNvSpPr txBox="1"/>
          <p:nvPr/>
        </p:nvSpPr>
        <p:spPr>
          <a:xfrm>
            <a:off x="824946" y="5118797"/>
            <a:ext cx="6172201" cy="1231106"/>
          </a:xfrm>
          <a:prstGeom prst="rect">
            <a:avLst/>
          </a:prstGeom>
          <a:solidFill>
            <a:schemeClr val="accent1">
              <a:lumMod val="20000"/>
              <a:lumOff val="80000"/>
            </a:schemeClr>
          </a:solidFill>
        </p:spPr>
        <p:txBody>
          <a:bodyPr wrap="square">
            <a:spAutoFit/>
          </a:bodyPr>
          <a:lstStyle/>
          <a:p>
            <a:r>
              <a:rPr lang="es-ES" sz="1800" b="0" i="0" u="none" strike="noStrike" baseline="0" dirty="0" err="1">
                <a:solidFill>
                  <a:srgbClr val="000000"/>
                </a:solidFill>
                <a:latin typeface="Calibri" panose="020F0502020204030204" pitchFamily="34" charset="0"/>
              </a:rPr>
              <a:t>Engeneral,losproductos</a:t>
            </a:r>
            <a:r>
              <a:rPr lang="es-ES" sz="1800" b="0" i="0" u="none" strike="noStrike" baseline="0" dirty="0">
                <a:solidFill>
                  <a:srgbClr val="000000"/>
                </a:solidFill>
                <a:latin typeface="Calibri" panose="020F0502020204030204" pitchFamily="34" charset="0"/>
              </a:rPr>
              <a:t> podrán </a:t>
            </a:r>
            <a:r>
              <a:rPr lang="es-ES" sz="1800" b="0" i="0" u="none" strike="noStrike" baseline="0" dirty="0" err="1">
                <a:solidFill>
                  <a:srgbClr val="000000"/>
                </a:solidFill>
                <a:latin typeface="Calibri" panose="020F0502020204030204" pitchFamily="34" charset="0"/>
              </a:rPr>
              <a:t>presentar,en</a:t>
            </a:r>
            <a:r>
              <a:rPr lang="es-ES" sz="1800" b="0" i="0" u="none" strike="noStrike" baseline="0" dirty="0">
                <a:solidFill>
                  <a:srgbClr val="000000"/>
                </a:solidFill>
                <a:latin typeface="Calibri" panose="020F0502020204030204" pitchFamily="34" charset="0"/>
              </a:rPr>
              <a:t> las fases siguientes al  envío:</a:t>
            </a:r>
          </a:p>
          <a:p>
            <a:r>
              <a:rPr lang="es-ES" sz="1800" b="0" i="0" u="none" strike="noStrike" baseline="0" dirty="0">
                <a:solidFill>
                  <a:srgbClr val="000000"/>
                </a:solidFill>
                <a:latin typeface="Calibri" panose="020F0502020204030204" pitchFamily="34" charset="0"/>
              </a:rPr>
              <a:t>-Una ligera disminución de su estado de frescura y  turgencia.</a:t>
            </a:r>
            <a:r>
              <a:rPr lang="es-ES" sz="1800" b="1" i="0" u="none" strike="noStrike" baseline="0" dirty="0">
                <a:solidFill>
                  <a:srgbClr val="FF0000"/>
                </a:solidFill>
                <a:latin typeface="Calibri" panose="020F0502020204030204" pitchFamily="34" charset="0"/>
              </a:rPr>
              <a:t>(</a:t>
            </a:r>
            <a:r>
              <a:rPr lang="es-ES" sz="2000" b="1" i="0" u="none" strike="noStrike" baseline="0" dirty="0">
                <a:solidFill>
                  <a:srgbClr val="FF0000"/>
                </a:solidFill>
                <a:highlight>
                  <a:srgbClr val="FFFF00"/>
                </a:highlight>
                <a:latin typeface="Calibri" panose="020F0502020204030204" pitchFamily="34" charset="0"/>
              </a:rPr>
              <a:t>Frecuente en importación en judía y calabacín)</a:t>
            </a:r>
            <a:endParaRPr lang="es-ES" sz="2000" dirty="0">
              <a:highlight>
                <a:srgbClr val="FFFF00"/>
              </a:highlight>
            </a:endParaRPr>
          </a:p>
        </p:txBody>
      </p:sp>
    </p:spTree>
    <p:extLst>
      <p:ext uri="{BB962C8B-B14F-4D97-AF65-F5344CB8AC3E}">
        <p14:creationId xmlns:p14="http://schemas.microsoft.com/office/powerpoint/2010/main" val="36416332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044F69-C54C-C05A-4177-F505491CCF7E}"/>
              </a:ext>
            </a:extLst>
          </p:cNvPr>
          <p:cNvPicPr>
            <a:picLocks noChangeAspect="1"/>
          </p:cNvPicPr>
          <p:nvPr/>
        </p:nvPicPr>
        <p:blipFill>
          <a:blip r:embed="rId2"/>
          <a:stretch>
            <a:fillRect/>
          </a:stretch>
        </p:blipFill>
        <p:spPr>
          <a:xfrm>
            <a:off x="2570922" y="-37743"/>
            <a:ext cx="6838121" cy="6724961"/>
          </a:xfrm>
          <a:prstGeom prst="rect">
            <a:avLst/>
          </a:prstGeom>
        </p:spPr>
      </p:pic>
      <p:pic>
        <p:nvPicPr>
          <p:cNvPr id="4" name="Imagen 3">
            <a:extLst>
              <a:ext uri="{FF2B5EF4-FFF2-40B4-BE49-F238E27FC236}">
                <a16:creationId xmlns:a16="http://schemas.microsoft.com/office/drawing/2014/main" id="{C47886DB-B3A9-F70E-772F-B33E9B11E56C}"/>
              </a:ext>
            </a:extLst>
          </p:cNvPr>
          <p:cNvPicPr>
            <a:picLocks noChangeAspect="1"/>
          </p:cNvPicPr>
          <p:nvPr/>
        </p:nvPicPr>
        <p:blipFill>
          <a:blip r:embed="rId3"/>
          <a:stretch>
            <a:fillRect/>
          </a:stretch>
        </p:blipFill>
        <p:spPr>
          <a:xfrm>
            <a:off x="145775" y="333887"/>
            <a:ext cx="5685182" cy="2990850"/>
          </a:xfrm>
          <a:prstGeom prst="rect">
            <a:avLst/>
          </a:prstGeom>
        </p:spPr>
      </p:pic>
      <p:pic>
        <p:nvPicPr>
          <p:cNvPr id="6" name="Imagen 5">
            <a:extLst>
              <a:ext uri="{FF2B5EF4-FFF2-40B4-BE49-F238E27FC236}">
                <a16:creationId xmlns:a16="http://schemas.microsoft.com/office/drawing/2014/main" id="{A171F3F5-5EF1-10C2-7993-708DBDB61C25}"/>
              </a:ext>
            </a:extLst>
          </p:cNvPr>
          <p:cNvPicPr>
            <a:picLocks noChangeAspect="1"/>
          </p:cNvPicPr>
          <p:nvPr/>
        </p:nvPicPr>
        <p:blipFill>
          <a:blip r:embed="rId4"/>
          <a:stretch>
            <a:fillRect/>
          </a:stretch>
        </p:blipFill>
        <p:spPr>
          <a:xfrm>
            <a:off x="6557340" y="2042284"/>
            <a:ext cx="5276850" cy="600075"/>
          </a:xfrm>
          <a:prstGeom prst="rect">
            <a:avLst/>
          </a:prstGeom>
        </p:spPr>
      </p:pic>
    </p:spTree>
    <p:extLst>
      <p:ext uri="{BB962C8B-B14F-4D97-AF65-F5344CB8AC3E}">
        <p14:creationId xmlns:p14="http://schemas.microsoft.com/office/powerpoint/2010/main" val="986494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Usuario\Desktop\CURSO\FFV\Etiquetas frutas y verduras\DSC_0536r.JPG"/>
          <p:cNvPicPr>
            <a:picLocks noChangeAspect="1" noChangeArrowheads="1"/>
          </p:cNvPicPr>
          <p:nvPr/>
        </p:nvPicPr>
        <p:blipFill>
          <a:blip r:embed="rId2" cstate="print"/>
          <a:srcRect/>
          <a:stretch>
            <a:fillRect/>
          </a:stretch>
        </p:blipFill>
        <p:spPr bwMode="auto">
          <a:xfrm rot="5400000">
            <a:off x="3358319" y="-2488072"/>
            <a:ext cx="6455664" cy="11953103"/>
          </a:xfrm>
          <a:prstGeom prst="rect">
            <a:avLst/>
          </a:prstGeom>
          <a:noFill/>
        </p:spPr>
      </p:pic>
      <p:sp>
        <p:nvSpPr>
          <p:cNvPr id="3" name="2 CuadroTexto"/>
          <p:cNvSpPr txBox="1"/>
          <p:nvPr/>
        </p:nvSpPr>
        <p:spPr>
          <a:xfrm>
            <a:off x="5591944" y="1124745"/>
            <a:ext cx="4096186" cy="1323439"/>
          </a:xfrm>
          <a:prstGeom prst="rect">
            <a:avLst/>
          </a:prstGeom>
          <a:noFill/>
        </p:spPr>
        <p:txBody>
          <a:bodyPr wrap="none" rtlCol="0">
            <a:spAutoFit/>
          </a:bodyPr>
          <a:lstStyle/>
          <a:p>
            <a:r>
              <a:rPr lang="es-ES" sz="4000" b="1" dirty="0">
                <a:solidFill>
                  <a:schemeClr val="accent6">
                    <a:lumMod val="75000"/>
                  </a:schemeClr>
                </a:solidFill>
                <a:effectLst>
                  <a:outerShdw blurRad="38100" dist="38100" dir="2700000" algn="tl">
                    <a:srgbClr val="000000">
                      <a:alpha val="43137"/>
                    </a:srgbClr>
                  </a:outerShdw>
                </a:effectLst>
              </a:rPr>
              <a:t>No indica que son </a:t>
            </a:r>
          </a:p>
          <a:p>
            <a:r>
              <a:rPr lang="es-ES" sz="4000" b="1" dirty="0">
                <a:solidFill>
                  <a:schemeClr val="accent6">
                    <a:lumMod val="75000"/>
                  </a:schemeClr>
                </a:solidFill>
                <a:effectLst>
                  <a:outerShdw blurRad="38100" dist="38100" dir="2700000" algn="tl">
                    <a:srgbClr val="000000">
                      <a:alpha val="43137"/>
                    </a:srgbClr>
                  </a:outerShdw>
                </a:effectLst>
              </a:rPr>
              <a:t>Setas cultivadas</a:t>
            </a:r>
          </a:p>
        </p:txBody>
      </p:sp>
      <p:sp>
        <p:nvSpPr>
          <p:cNvPr id="4" name="3 Rectángulo"/>
          <p:cNvSpPr/>
          <p:nvPr/>
        </p:nvSpPr>
        <p:spPr>
          <a:xfrm>
            <a:off x="3359696" y="5013176"/>
            <a:ext cx="1440160" cy="28803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3DEF7691-0F4B-438E-81B2-EFD49E13BA36}"/>
              </a:ext>
            </a:extLst>
          </p:cNvPr>
          <p:cNvPicPr>
            <a:picLocks noChangeAspect="1"/>
          </p:cNvPicPr>
          <p:nvPr/>
        </p:nvPicPr>
        <p:blipFill>
          <a:blip r:embed="rId3"/>
          <a:stretch>
            <a:fillRect/>
          </a:stretch>
        </p:blipFill>
        <p:spPr>
          <a:xfrm>
            <a:off x="3524766" y="5508627"/>
            <a:ext cx="6716062" cy="1000265"/>
          </a:xfrm>
          <a:prstGeom prst="rect">
            <a:avLst/>
          </a:prstGeom>
        </p:spPr>
      </p:pic>
      <p:pic>
        <p:nvPicPr>
          <p:cNvPr id="5" name="Imagen 4">
            <a:extLst>
              <a:ext uri="{FF2B5EF4-FFF2-40B4-BE49-F238E27FC236}">
                <a16:creationId xmlns:a16="http://schemas.microsoft.com/office/drawing/2014/main" id="{B71C4C77-DC74-4C0C-A071-64EFB5A1C9E7}"/>
              </a:ext>
            </a:extLst>
          </p:cNvPr>
          <p:cNvPicPr>
            <a:picLocks noChangeAspect="1"/>
          </p:cNvPicPr>
          <p:nvPr/>
        </p:nvPicPr>
        <p:blipFill>
          <a:blip r:embed="rId4"/>
          <a:stretch>
            <a:fillRect/>
          </a:stretch>
        </p:blipFill>
        <p:spPr>
          <a:xfrm>
            <a:off x="830292" y="488640"/>
            <a:ext cx="6173061" cy="857370"/>
          </a:xfrm>
          <a:prstGeom prst="rect">
            <a:avLst/>
          </a:prstGeom>
        </p:spPr>
      </p:pic>
    </p:spTree>
    <p:extLst>
      <p:ext uri="{BB962C8B-B14F-4D97-AF65-F5344CB8AC3E}">
        <p14:creationId xmlns:p14="http://schemas.microsoft.com/office/powerpoint/2010/main" val="21092036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9860" y="0"/>
            <a:ext cx="4905347" cy="6811022"/>
          </a:xfrm>
          <a:prstGeom prst="rect">
            <a:avLst/>
          </a:prstGeom>
        </p:spPr>
      </p:pic>
      <p:pic>
        <p:nvPicPr>
          <p:cNvPr id="3" name="Imagen 2"/>
          <p:cNvPicPr>
            <a:picLocks noChangeAspect="1"/>
          </p:cNvPicPr>
          <p:nvPr/>
        </p:nvPicPr>
        <p:blipFill>
          <a:blip r:embed="rId3"/>
          <a:stretch>
            <a:fillRect/>
          </a:stretch>
        </p:blipFill>
        <p:spPr>
          <a:xfrm>
            <a:off x="6096000" y="663547"/>
            <a:ext cx="5008606" cy="2591378"/>
          </a:xfrm>
          <a:prstGeom prst="rect">
            <a:avLst/>
          </a:prstGeom>
        </p:spPr>
      </p:pic>
      <p:pic>
        <p:nvPicPr>
          <p:cNvPr id="4" name="Imagen 3">
            <a:extLst>
              <a:ext uri="{FF2B5EF4-FFF2-40B4-BE49-F238E27FC236}">
                <a16:creationId xmlns:a16="http://schemas.microsoft.com/office/drawing/2014/main" id="{342B09CE-D095-4741-B9E6-F7EC95553331}"/>
              </a:ext>
            </a:extLst>
          </p:cNvPr>
          <p:cNvPicPr>
            <a:picLocks noChangeAspect="1"/>
          </p:cNvPicPr>
          <p:nvPr/>
        </p:nvPicPr>
        <p:blipFill>
          <a:blip r:embed="rId4"/>
          <a:stretch>
            <a:fillRect/>
          </a:stretch>
        </p:blipFill>
        <p:spPr>
          <a:xfrm>
            <a:off x="3922756" y="3622703"/>
            <a:ext cx="7181850" cy="2571750"/>
          </a:xfrm>
          <a:prstGeom prst="rect">
            <a:avLst/>
          </a:prstGeom>
          <a:ln w="76200">
            <a:solidFill>
              <a:srgbClr val="92D050"/>
            </a:solidFill>
          </a:ln>
        </p:spPr>
      </p:pic>
    </p:spTree>
    <p:extLst>
      <p:ext uri="{BB962C8B-B14F-4D97-AF65-F5344CB8AC3E}">
        <p14:creationId xmlns:p14="http://schemas.microsoft.com/office/powerpoint/2010/main" val="4134872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88549" y="0"/>
            <a:ext cx="11414901" cy="6858000"/>
          </a:xfrm>
          <a:prstGeom prst="rect">
            <a:avLst/>
          </a:prstGeom>
        </p:spPr>
      </p:pic>
      <p:pic>
        <p:nvPicPr>
          <p:cNvPr id="3" name="Imagen 2"/>
          <p:cNvPicPr>
            <a:picLocks noChangeAspect="1"/>
          </p:cNvPicPr>
          <p:nvPr/>
        </p:nvPicPr>
        <p:blipFill>
          <a:blip r:embed="rId3"/>
          <a:stretch>
            <a:fillRect/>
          </a:stretch>
        </p:blipFill>
        <p:spPr>
          <a:xfrm>
            <a:off x="9217754" y="4642150"/>
            <a:ext cx="1285875" cy="1857375"/>
          </a:xfrm>
          <a:prstGeom prst="rect">
            <a:avLst/>
          </a:prstGeom>
        </p:spPr>
      </p:pic>
      <p:sp>
        <p:nvSpPr>
          <p:cNvPr id="4" name="CuadroTexto 3"/>
          <p:cNvSpPr txBox="1"/>
          <p:nvPr/>
        </p:nvSpPr>
        <p:spPr>
          <a:xfrm>
            <a:off x="4819135" y="4535058"/>
            <a:ext cx="4670854" cy="584775"/>
          </a:xfrm>
          <a:prstGeom prst="rect">
            <a:avLst/>
          </a:prstGeom>
          <a:noFill/>
        </p:spPr>
        <p:txBody>
          <a:bodyPr wrap="square" rtlCol="0">
            <a:spAutoFit/>
          </a:bodyPr>
          <a:lstStyle/>
          <a:p>
            <a:r>
              <a:rPr lang="es-ES" sz="3200" dirty="0">
                <a:solidFill>
                  <a:schemeClr val="bg1"/>
                </a:solidFill>
              </a:rPr>
              <a:t>NO ESTÁ AMPARADO POR </a:t>
            </a:r>
          </a:p>
        </p:txBody>
      </p:sp>
      <p:sp>
        <p:nvSpPr>
          <p:cNvPr id="5" name="Flecha abajo 4"/>
          <p:cNvSpPr/>
          <p:nvPr/>
        </p:nvSpPr>
        <p:spPr>
          <a:xfrm>
            <a:off x="7636476" y="2858530"/>
            <a:ext cx="1441621" cy="1676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782256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5500" y="12766"/>
            <a:ext cx="9049449" cy="1530283"/>
          </a:xfrm>
          <a:prstGeom prst="rect">
            <a:avLst/>
          </a:prstGeom>
        </p:spPr>
      </p:pic>
      <p:pic>
        <p:nvPicPr>
          <p:cNvPr id="3" name="Imagen 2"/>
          <p:cNvPicPr>
            <a:picLocks noChangeAspect="1"/>
          </p:cNvPicPr>
          <p:nvPr/>
        </p:nvPicPr>
        <p:blipFill>
          <a:blip r:embed="rId3"/>
          <a:stretch>
            <a:fillRect/>
          </a:stretch>
        </p:blipFill>
        <p:spPr>
          <a:xfrm>
            <a:off x="9124950" y="1202209"/>
            <a:ext cx="3067050" cy="5514975"/>
          </a:xfrm>
          <a:prstGeom prst="rect">
            <a:avLst/>
          </a:prstGeom>
        </p:spPr>
      </p:pic>
      <p:pic>
        <p:nvPicPr>
          <p:cNvPr id="4" name="Imagen 3"/>
          <p:cNvPicPr>
            <a:picLocks noChangeAspect="1"/>
          </p:cNvPicPr>
          <p:nvPr/>
        </p:nvPicPr>
        <p:blipFill>
          <a:blip r:embed="rId4"/>
          <a:stretch>
            <a:fillRect/>
          </a:stretch>
        </p:blipFill>
        <p:spPr>
          <a:xfrm>
            <a:off x="9545080" y="62556"/>
            <a:ext cx="1866900" cy="1495425"/>
          </a:xfrm>
          <a:prstGeom prst="rect">
            <a:avLst/>
          </a:prstGeom>
        </p:spPr>
      </p:pic>
      <p:sp>
        <p:nvSpPr>
          <p:cNvPr id="6" name="CuadroTexto 5"/>
          <p:cNvSpPr txBox="1"/>
          <p:nvPr/>
        </p:nvSpPr>
        <p:spPr>
          <a:xfrm>
            <a:off x="142612" y="1557982"/>
            <a:ext cx="8982337" cy="1384995"/>
          </a:xfrm>
          <a:prstGeom prst="rect">
            <a:avLst/>
          </a:prstGeom>
          <a:solidFill>
            <a:srgbClr val="0070C0"/>
          </a:solidFill>
        </p:spPr>
        <p:txBody>
          <a:bodyPr wrap="square" rtlCol="0">
            <a:spAutoFit/>
          </a:bodyPr>
          <a:lstStyle/>
          <a:p>
            <a:r>
              <a:rPr lang="es-ES" sz="2800" dirty="0">
                <a:solidFill>
                  <a:schemeClr val="bg1"/>
                </a:solidFill>
              </a:rPr>
              <a:t>Etiqueta propia da indicación, de codificación alfanumérica e numeración correlativa, </a:t>
            </a:r>
            <a:r>
              <a:rPr lang="pt-BR" sz="2800" dirty="0">
                <a:solidFill>
                  <a:schemeClr val="bg1"/>
                </a:solidFill>
              </a:rPr>
              <a:t>autorizada e expedida polo </a:t>
            </a:r>
            <a:r>
              <a:rPr lang="pt-BR" sz="2800" dirty="0" err="1">
                <a:solidFill>
                  <a:schemeClr val="bg1"/>
                </a:solidFill>
              </a:rPr>
              <a:t>órgano</a:t>
            </a:r>
            <a:r>
              <a:rPr lang="pt-BR" sz="2800" dirty="0">
                <a:solidFill>
                  <a:schemeClr val="bg1"/>
                </a:solidFill>
              </a:rPr>
              <a:t> de </a:t>
            </a:r>
            <a:r>
              <a:rPr lang="pt-BR" sz="2800" dirty="0" err="1">
                <a:solidFill>
                  <a:schemeClr val="bg1"/>
                </a:solidFill>
              </a:rPr>
              <a:t>control</a:t>
            </a:r>
            <a:r>
              <a:rPr lang="pt-BR" sz="2800" dirty="0">
                <a:solidFill>
                  <a:schemeClr val="bg1"/>
                </a:solidFill>
              </a:rPr>
              <a:t>, </a:t>
            </a:r>
            <a:r>
              <a:rPr lang="pt-BR" sz="2800" dirty="0" err="1">
                <a:solidFill>
                  <a:schemeClr val="bg1"/>
                </a:solidFill>
              </a:rPr>
              <a:t>co</a:t>
            </a:r>
            <a:r>
              <a:rPr lang="pt-BR" sz="2800" dirty="0">
                <a:solidFill>
                  <a:schemeClr val="bg1"/>
                </a:solidFill>
              </a:rPr>
              <a:t> logotipo oficial </a:t>
            </a:r>
            <a:r>
              <a:rPr lang="es-ES" sz="2800" dirty="0">
                <a:solidFill>
                  <a:schemeClr val="bg1"/>
                </a:solidFill>
              </a:rPr>
              <a:t>da IXP</a:t>
            </a:r>
            <a:r>
              <a:rPr lang="es-ES" dirty="0"/>
              <a:t>.</a:t>
            </a:r>
          </a:p>
        </p:txBody>
      </p:sp>
      <p:pic>
        <p:nvPicPr>
          <p:cNvPr id="7" name="Imagen 6"/>
          <p:cNvPicPr>
            <a:picLocks noChangeAspect="1"/>
          </p:cNvPicPr>
          <p:nvPr/>
        </p:nvPicPr>
        <p:blipFill>
          <a:blip r:embed="rId5"/>
          <a:stretch>
            <a:fillRect/>
          </a:stretch>
        </p:blipFill>
        <p:spPr>
          <a:xfrm>
            <a:off x="109055" y="2942977"/>
            <a:ext cx="8982338" cy="3765650"/>
          </a:xfrm>
          <a:prstGeom prst="rect">
            <a:avLst/>
          </a:prstGeom>
        </p:spPr>
      </p:pic>
    </p:spTree>
    <p:extLst>
      <p:ext uri="{BB962C8B-B14F-4D97-AF65-F5344CB8AC3E}">
        <p14:creationId xmlns:p14="http://schemas.microsoft.com/office/powerpoint/2010/main" val="2804364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1462" y="990600"/>
            <a:ext cx="11649075" cy="4876800"/>
          </a:xfrm>
          <a:prstGeom prst="rect">
            <a:avLst/>
          </a:prstGeom>
        </p:spPr>
      </p:pic>
    </p:spTree>
    <p:extLst>
      <p:ext uri="{BB962C8B-B14F-4D97-AF65-F5344CB8AC3E}">
        <p14:creationId xmlns:p14="http://schemas.microsoft.com/office/powerpoint/2010/main" val="29583773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7D5F82-7AF5-1290-C900-D5C7F803E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95250"/>
            <a:ext cx="95250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629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8542" y="0"/>
            <a:ext cx="11239500" cy="3095625"/>
          </a:xfrm>
          <a:prstGeom prst="rect">
            <a:avLst/>
          </a:prstGeom>
        </p:spPr>
      </p:pic>
      <p:pic>
        <p:nvPicPr>
          <p:cNvPr id="3" name="Imagen 2"/>
          <p:cNvPicPr>
            <a:picLocks noChangeAspect="1"/>
          </p:cNvPicPr>
          <p:nvPr/>
        </p:nvPicPr>
        <p:blipFill>
          <a:blip r:embed="rId3"/>
          <a:stretch>
            <a:fillRect/>
          </a:stretch>
        </p:blipFill>
        <p:spPr>
          <a:xfrm>
            <a:off x="754021" y="3032511"/>
            <a:ext cx="10951947" cy="3734911"/>
          </a:xfrm>
          <a:prstGeom prst="rect">
            <a:avLst/>
          </a:prstGeom>
        </p:spPr>
      </p:pic>
    </p:spTree>
    <p:extLst>
      <p:ext uri="{BB962C8B-B14F-4D97-AF65-F5344CB8AC3E}">
        <p14:creationId xmlns:p14="http://schemas.microsoft.com/office/powerpoint/2010/main" val="9576208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209292"/>
            <a:ext cx="6713838" cy="4143495"/>
          </a:xfrm>
          <a:prstGeom prst="rect">
            <a:avLst/>
          </a:prstGeom>
        </p:spPr>
      </p:pic>
      <p:pic>
        <p:nvPicPr>
          <p:cNvPr id="3" name="Imagen 2"/>
          <p:cNvPicPr>
            <a:picLocks noChangeAspect="1"/>
          </p:cNvPicPr>
          <p:nvPr/>
        </p:nvPicPr>
        <p:blipFill>
          <a:blip r:embed="rId3"/>
          <a:stretch>
            <a:fillRect/>
          </a:stretch>
        </p:blipFill>
        <p:spPr>
          <a:xfrm>
            <a:off x="3356919" y="2182156"/>
            <a:ext cx="8670323" cy="4762529"/>
          </a:xfrm>
          <a:prstGeom prst="rect">
            <a:avLst/>
          </a:prstGeom>
        </p:spPr>
      </p:pic>
    </p:spTree>
    <p:extLst>
      <p:ext uri="{BB962C8B-B14F-4D97-AF65-F5344CB8AC3E}">
        <p14:creationId xmlns:p14="http://schemas.microsoft.com/office/powerpoint/2010/main" val="3572090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B483A58-A1B7-43C8-86F5-906EB3BC9E94}"/>
              </a:ext>
            </a:extLst>
          </p:cNvPr>
          <p:cNvPicPr>
            <a:picLocks noChangeAspect="1"/>
          </p:cNvPicPr>
          <p:nvPr/>
        </p:nvPicPr>
        <p:blipFill>
          <a:blip r:embed="rId2"/>
          <a:stretch>
            <a:fillRect/>
          </a:stretch>
        </p:blipFill>
        <p:spPr>
          <a:xfrm>
            <a:off x="1476463" y="190048"/>
            <a:ext cx="9152388" cy="6477904"/>
          </a:xfrm>
          <a:prstGeom prst="rect">
            <a:avLst/>
          </a:prstGeom>
          <a:ln w="57150">
            <a:solidFill>
              <a:srgbClr val="92D050"/>
            </a:solidFill>
          </a:ln>
        </p:spPr>
      </p:pic>
    </p:spTree>
    <p:extLst>
      <p:ext uri="{BB962C8B-B14F-4D97-AF65-F5344CB8AC3E}">
        <p14:creationId xmlns:p14="http://schemas.microsoft.com/office/powerpoint/2010/main" val="313696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DC9C98A-B2F5-185B-A14B-8EFA81FF1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84" y="368054"/>
            <a:ext cx="5427593" cy="371361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DCEDFEC-A110-2C0A-1025-1BE85360FC3F}"/>
              </a:ext>
            </a:extLst>
          </p:cNvPr>
          <p:cNvSpPr txBox="1"/>
          <p:nvPr/>
        </p:nvSpPr>
        <p:spPr>
          <a:xfrm>
            <a:off x="715617" y="4081670"/>
            <a:ext cx="10840279" cy="1477328"/>
          </a:xfrm>
          <a:prstGeom prst="rect">
            <a:avLst/>
          </a:prstGeom>
          <a:noFill/>
        </p:spPr>
        <p:txBody>
          <a:bodyPr wrap="square" rtlCol="0">
            <a:spAutoFit/>
          </a:bodyPr>
          <a:lstStyle/>
          <a:p>
            <a:r>
              <a:rPr lang="es-ES" dirty="0"/>
              <a:t>Manzanas de las variedades (cultivares) obtenidas </a:t>
            </a:r>
            <a:r>
              <a:rPr lang="es-ES" b="1" dirty="0"/>
              <a:t>de </a:t>
            </a:r>
            <a:r>
              <a:rPr lang="es-ES" b="1" i="1" dirty="0" err="1"/>
              <a:t>Malus</a:t>
            </a:r>
            <a:r>
              <a:rPr lang="es-ES" b="1" i="1" dirty="0"/>
              <a:t> domestica </a:t>
            </a:r>
            <a:r>
              <a:rPr lang="es-ES" b="1" dirty="0" err="1"/>
              <a:t>Borkh</a:t>
            </a:r>
            <a:r>
              <a:rPr lang="es-ES" b="1" dirty="0"/>
              <a:t> </a:t>
            </a:r>
            <a:r>
              <a:rPr lang="es-ES" dirty="0"/>
              <a:t>con destino al consumidor.</a:t>
            </a:r>
          </a:p>
          <a:p>
            <a:r>
              <a:rPr lang="es-ES" dirty="0"/>
              <a:t> NO A LA TRANSFORMACIÓN</a:t>
            </a:r>
          </a:p>
          <a:p>
            <a:r>
              <a:rPr lang="es-ES" dirty="0"/>
              <a:t> </a:t>
            </a:r>
            <a:r>
              <a:rPr lang="es-ES" b="1" dirty="0"/>
              <a:t>Requisitos mínimos.   </a:t>
            </a:r>
            <a:r>
              <a:rPr lang="es-ES" dirty="0"/>
              <a:t>Sanas intactas…limpias, exentas de daños de plagas .</a:t>
            </a:r>
          </a:p>
          <a:p>
            <a:endParaRPr lang="es-ES" dirty="0"/>
          </a:p>
          <a:p>
            <a:endParaRPr lang="es-ES" dirty="0"/>
          </a:p>
        </p:txBody>
      </p:sp>
      <p:pic>
        <p:nvPicPr>
          <p:cNvPr id="4" name="Imagen 3">
            <a:extLst>
              <a:ext uri="{FF2B5EF4-FFF2-40B4-BE49-F238E27FC236}">
                <a16:creationId xmlns:a16="http://schemas.microsoft.com/office/drawing/2014/main" id="{558BED57-BE02-3D96-69C1-60EC41CC546D}"/>
              </a:ext>
            </a:extLst>
          </p:cNvPr>
          <p:cNvPicPr>
            <a:picLocks noChangeAspect="1"/>
          </p:cNvPicPr>
          <p:nvPr/>
        </p:nvPicPr>
        <p:blipFill>
          <a:blip r:embed="rId3"/>
          <a:stretch>
            <a:fillRect/>
          </a:stretch>
        </p:blipFill>
        <p:spPr>
          <a:xfrm rot="5400000">
            <a:off x="7386432" y="232534"/>
            <a:ext cx="3886200" cy="3609975"/>
          </a:xfrm>
          <a:prstGeom prst="rect">
            <a:avLst/>
          </a:prstGeom>
        </p:spPr>
      </p:pic>
    </p:spTree>
    <p:extLst>
      <p:ext uri="{BB962C8B-B14F-4D97-AF65-F5344CB8AC3E}">
        <p14:creationId xmlns:p14="http://schemas.microsoft.com/office/powerpoint/2010/main" val="28244991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A2DEB40-4158-4CD0-B604-63A7451DDD21}"/>
              </a:ext>
            </a:extLst>
          </p:cNvPr>
          <p:cNvSpPr txBox="1"/>
          <p:nvPr/>
        </p:nvSpPr>
        <p:spPr>
          <a:xfrm>
            <a:off x="1023517" y="855677"/>
            <a:ext cx="10144965" cy="5632311"/>
          </a:xfrm>
          <a:prstGeom prst="rect">
            <a:avLst/>
          </a:prstGeom>
          <a:solidFill>
            <a:schemeClr val="accent1">
              <a:lumMod val="20000"/>
              <a:lumOff val="80000"/>
            </a:schemeClr>
          </a:solidFill>
        </p:spPr>
        <p:txBody>
          <a:bodyPr wrap="square" rtlCol="0">
            <a:spAutoFit/>
          </a:bodyPr>
          <a:lstStyle/>
          <a:p>
            <a:r>
              <a:rPr lang="es-ES" b="1" dirty="0"/>
              <a:t>ENVASADO. </a:t>
            </a:r>
            <a:r>
              <a:rPr lang="es-ES" dirty="0"/>
              <a:t>Protección , rigidez (+ de 3  kg)</a:t>
            </a:r>
          </a:p>
          <a:p>
            <a:r>
              <a:rPr lang="es-ES" dirty="0"/>
              <a:t>-</a:t>
            </a:r>
            <a:r>
              <a:rPr lang="es-ES" b="1" dirty="0">
                <a:highlight>
                  <a:srgbClr val="FFFF00"/>
                </a:highlight>
                <a:latin typeface="Arial" panose="020B0604020202020204" pitchFamily="34" charset="0"/>
                <a:cs typeface="Arial" panose="020B0604020202020204" pitchFamily="34" charset="0"/>
              </a:rPr>
              <a:t>Nombre y dirección del envasador</a:t>
            </a:r>
            <a:r>
              <a:rPr lang="es-ES" dirty="0">
                <a:highlight>
                  <a:srgbClr val="FFFF00"/>
                </a:highlight>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y/o expedidor, que se puede sustituir por l código identificativo expedido o reconocido oficialmente que represente al envasador y/o al expedidor, precedido de los términos «envasador y/o expedidor.</a:t>
            </a:r>
          </a:p>
          <a:p>
            <a:r>
              <a:rPr lang="es-ES" b="1" dirty="0">
                <a:highlight>
                  <a:srgbClr val="FFFF00"/>
                </a:highlight>
              </a:rPr>
              <a:t>País de origen</a:t>
            </a:r>
            <a:r>
              <a:rPr lang="es-ES" dirty="0">
                <a:highlight>
                  <a:srgbClr val="FFFF00"/>
                </a:highlight>
              </a:rPr>
              <a:t>  </a:t>
            </a:r>
            <a:r>
              <a:rPr lang="es-ES" dirty="0"/>
              <a:t>y, con carácter facultativo, zona de producción o denominación nacional, regional o local</a:t>
            </a:r>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 En los </a:t>
            </a:r>
            <a:r>
              <a:rPr lang="es-ES" dirty="0" err="1">
                <a:latin typeface="Arial" panose="020B0604020202020204" pitchFamily="34" charset="0"/>
                <a:cs typeface="Arial" panose="020B0604020202020204" pitchFamily="34" charset="0"/>
              </a:rPr>
              <a:t>preenvases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tb</a:t>
            </a:r>
            <a:r>
              <a:rPr lang="es-ES"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envasado para. nombre y dirección  del envasador </a:t>
            </a:r>
            <a:r>
              <a:rPr lang="es-ES" dirty="0">
                <a:latin typeface="Arial" panose="020B0604020202020204" pitchFamily="34" charset="0"/>
                <a:cs typeface="Arial" panose="020B0604020202020204" pitchFamily="34" charset="0"/>
              </a:rPr>
              <a:t>Unión</a:t>
            </a:r>
          </a:p>
          <a:p>
            <a:r>
              <a:rPr lang="es-ES" dirty="0">
                <a:latin typeface="Arial" panose="020B0604020202020204" pitchFamily="34" charset="0"/>
                <a:cs typeface="Arial" panose="020B0604020202020204" pitchFamily="34" charset="0"/>
              </a:rPr>
              <a:t>-</a:t>
            </a:r>
            <a:r>
              <a:rPr lang="es-ES" b="1" dirty="0">
                <a:latin typeface="Arial" panose="020B0604020202020204" pitchFamily="34" charset="0"/>
                <a:cs typeface="Arial" panose="020B0604020202020204" pitchFamily="34" charset="0"/>
              </a:rPr>
              <a:t>Manzanas</a:t>
            </a:r>
            <a:r>
              <a:rPr lang="es-ES" dirty="0">
                <a:latin typeface="Arial" panose="020B0604020202020204" pitchFamily="34" charset="0"/>
                <a:cs typeface="Arial" panose="020B0604020202020204" pitchFamily="34" charset="0"/>
              </a:rPr>
              <a:t>», si el contenido no es visible desde el exterior;</a:t>
            </a:r>
          </a:p>
          <a:p>
            <a:r>
              <a:rPr lang="es-ES" dirty="0">
                <a:latin typeface="Arial" panose="020B0604020202020204" pitchFamily="34" charset="0"/>
                <a:cs typeface="Arial" panose="020B0604020202020204" pitchFamily="34" charset="0"/>
              </a:rPr>
              <a:t>-</a:t>
            </a:r>
            <a:r>
              <a:rPr lang="es-ES" b="1" dirty="0">
                <a:latin typeface="Arial" panose="020B0604020202020204" pitchFamily="34" charset="0"/>
                <a:cs typeface="Arial" panose="020B0604020202020204" pitchFamily="34" charset="0"/>
              </a:rPr>
              <a:t>nombre de la variedad</a:t>
            </a:r>
            <a:r>
              <a:rPr lang="es-ES" dirty="0">
                <a:latin typeface="Arial" panose="020B0604020202020204" pitchFamily="34" charset="0"/>
                <a:cs typeface="Arial" panose="020B0604020202020204" pitchFamily="34" charset="0"/>
              </a:rPr>
              <a:t>, que puede sustituirse por un sinónimo. Si procede “ </a:t>
            </a:r>
            <a:r>
              <a:rPr lang="es-ES" b="1" dirty="0">
                <a:latin typeface="Arial" panose="020B0604020202020204" pitchFamily="34" charset="0"/>
                <a:cs typeface="Arial" panose="020B0604020202020204" pitchFamily="34" charset="0"/>
              </a:rPr>
              <a:t>variedad miniatura”</a:t>
            </a:r>
            <a:r>
              <a:rPr lang="es-ES" b="1" dirty="0"/>
              <a:t>, marcadas con una «M»  están exentas de  calibrado</a:t>
            </a:r>
            <a:endParaRPr lang="es-ES" b="1" dirty="0">
              <a:latin typeface="Arial" panose="020B0604020202020204" pitchFamily="34" charset="0"/>
              <a:cs typeface="Arial" panose="020B0604020202020204" pitchFamily="34" charset="0"/>
            </a:endParaRPr>
          </a:p>
          <a:p>
            <a:pPr marL="285750" indent="-285750">
              <a:buFontTx/>
              <a:buChar char="-"/>
            </a:pPr>
            <a:r>
              <a:rPr lang="es-ES" b="1" dirty="0">
                <a:highlight>
                  <a:srgbClr val="FFFF00"/>
                </a:highlight>
                <a:latin typeface="Arial" panose="020B0604020202020204" pitchFamily="34" charset="0"/>
                <a:cs typeface="Arial" panose="020B0604020202020204" pitchFamily="34" charset="0"/>
              </a:rPr>
              <a:t>Categoría</a:t>
            </a:r>
          </a:p>
          <a:p>
            <a:pPr marL="285750" indent="-285750">
              <a:buFontTx/>
              <a:buChar char="-"/>
            </a:pPr>
            <a:r>
              <a:rPr lang="es-ES" b="1" dirty="0">
                <a:latin typeface="Arial" panose="020B0604020202020204" pitchFamily="34" charset="0"/>
                <a:cs typeface="Arial" panose="020B0604020202020204" pitchFamily="34" charset="0"/>
              </a:rPr>
              <a:t>— </a:t>
            </a:r>
            <a:r>
              <a:rPr lang="es-ES" b="1" u="sng" dirty="0">
                <a:highlight>
                  <a:srgbClr val="FFFF00"/>
                </a:highlight>
                <a:latin typeface="Arial" panose="020B0604020202020204" pitchFamily="34" charset="0"/>
                <a:cs typeface="Arial" panose="020B0604020202020204" pitchFamily="34" charset="0"/>
              </a:rPr>
              <a:t>Categoría «Extra</a:t>
            </a:r>
            <a:r>
              <a:rPr lang="es-ES" b="1" u="sng"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Las manzanas de esta categoría deben ser de </a:t>
            </a:r>
            <a:r>
              <a:rPr lang="es-ES" b="1" u="sng" dirty="0">
                <a:latin typeface="Arial" panose="020B0604020202020204" pitchFamily="34" charset="0"/>
                <a:cs typeface="Arial" panose="020B0604020202020204" pitchFamily="34" charset="0"/>
              </a:rPr>
              <a:t>calidad superior</a:t>
            </a:r>
            <a:r>
              <a:rPr lang="es-ES" b="1" dirty="0">
                <a:latin typeface="Arial" panose="020B0604020202020204" pitchFamily="34" charset="0"/>
                <a:cs typeface="Arial" panose="020B0604020202020204" pitchFamily="34" charset="0"/>
              </a:rPr>
              <a:t>, presentar las características de la variedad  y estar  provistas del pedúnculo</a:t>
            </a:r>
          </a:p>
          <a:p>
            <a:pPr marL="285750" indent="-285750">
              <a:buFontTx/>
              <a:buChar char="-"/>
            </a:pPr>
            <a:r>
              <a:rPr lang="es-ES" b="1" dirty="0">
                <a:latin typeface="Arial" panose="020B0604020202020204" pitchFamily="34" charset="0"/>
                <a:cs typeface="Arial" panose="020B0604020202020204" pitchFamily="34" charset="0"/>
              </a:rPr>
              <a:t>No podrán presentar defectos, salvo ligerísimas alteraciones superficiales siempre que no afecten al aspecto general del producto ni a su calidad, conservación y presentación</a:t>
            </a:r>
          </a:p>
          <a:p>
            <a:pPr marL="285750" indent="-285750">
              <a:buFontTx/>
              <a:buChar char="-"/>
            </a:pPr>
            <a:r>
              <a:rPr lang="es-ES" b="1" u="sng" dirty="0">
                <a:latin typeface="Arial" panose="020B0604020202020204" pitchFamily="34" charset="0"/>
                <a:cs typeface="Arial" panose="020B0604020202020204" pitchFamily="34" charset="0"/>
              </a:rPr>
              <a:t> </a:t>
            </a:r>
            <a:r>
              <a:rPr lang="es-ES" b="1" u="sng" dirty="0">
                <a:highlight>
                  <a:srgbClr val="FFFF00"/>
                </a:highlight>
                <a:latin typeface="Arial" panose="020B0604020202020204" pitchFamily="34" charset="0"/>
                <a:cs typeface="Arial" panose="020B0604020202020204" pitchFamily="34" charset="0"/>
              </a:rPr>
              <a:t>Cat I</a:t>
            </a:r>
            <a:r>
              <a:rPr lang="es-ES" b="1" u="sng"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superficie mínima siguiente con la coloración característica de la variedad</a:t>
            </a:r>
          </a:p>
          <a:p>
            <a:pPr marL="285750" indent="-285750">
              <a:buFontTx/>
              <a:buChar char="-"/>
            </a:pPr>
            <a:r>
              <a:rPr lang="es-ES" b="1" dirty="0">
                <a:latin typeface="Arial" panose="020B0604020202020204" pitchFamily="34" charset="0"/>
                <a:cs typeface="Arial" panose="020B0604020202020204" pitchFamily="34" charset="0"/>
              </a:rPr>
              <a:t>Ligeros defectos de la epidermis  ligero </a:t>
            </a:r>
            <a:r>
              <a:rPr lang="es-ES" b="1" dirty="0" err="1">
                <a:latin typeface="Arial" panose="020B0604020202020204" pitchFamily="34" charset="0"/>
                <a:cs typeface="Arial" panose="020B0604020202020204" pitchFamily="34" charset="0"/>
              </a:rPr>
              <a:t>russeting</a:t>
            </a:r>
            <a:endParaRPr lang="es-ES" b="1" dirty="0">
              <a:latin typeface="Arial" panose="020B0604020202020204" pitchFamily="34" charset="0"/>
              <a:cs typeface="Arial" panose="020B0604020202020204" pitchFamily="34" charset="0"/>
            </a:endParaRPr>
          </a:p>
          <a:p>
            <a:pPr marL="285750" indent="-285750">
              <a:buFontTx/>
              <a:buChar char="-"/>
            </a:pPr>
            <a:r>
              <a:rPr lang="es-ES" b="1" dirty="0">
                <a:highlight>
                  <a:srgbClr val="FFFF00"/>
                </a:highlight>
                <a:latin typeface="Arial" panose="020B0604020202020204" pitchFamily="34" charset="0"/>
                <a:cs typeface="Arial" panose="020B0604020202020204" pitchFamily="34" charset="0"/>
              </a:rPr>
              <a:t> </a:t>
            </a:r>
            <a:r>
              <a:rPr lang="es-ES" b="1" u="sng" dirty="0">
                <a:highlight>
                  <a:srgbClr val="FFFF00"/>
                </a:highlight>
                <a:latin typeface="Arial" panose="020B0604020202020204" pitchFamily="34" charset="0"/>
                <a:cs typeface="Arial" panose="020B0604020202020204" pitchFamily="34" charset="0"/>
              </a:rPr>
              <a:t>Cat II</a:t>
            </a:r>
          </a:p>
          <a:p>
            <a:pPr marL="285750" indent="-285750">
              <a:buFontTx/>
              <a:buChar char="-"/>
            </a:pPr>
            <a:r>
              <a:rPr lang="es-ES" dirty="0">
                <a:latin typeface="Arial" panose="020B0604020202020204" pitchFamily="34" charset="0"/>
                <a:cs typeface="Arial" panose="020B0604020202020204" pitchFamily="34" charset="0"/>
              </a:rPr>
              <a:t>Esta categoría comprenderá las manzanas que no puedan clasificarse en las categorías superiores, pero que satisfagan los </a:t>
            </a:r>
            <a:r>
              <a:rPr lang="es-ES" b="1" dirty="0">
                <a:latin typeface="Arial" panose="020B0604020202020204" pitchFamily="34" charset="0"/>
                <a:cs typeface="Arial" panose="020B0604020202020204" pitchFamily="34" charset="0"/>
              </a:rPr>
              <a:t>requisitos mínimos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83726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F1AEB1C-AEB4-4AEF-80C2-048772AB0BD4}"/>
              </a:ext>
            </a:extLst>
          </p:cNvPr>
          <p:cNvSpPr txBox="1"/>
          <p:nvPr/>
        </p:nvSpPr>
        <p:spPr>
          <a:xfrm>
            <a:off x="874643" y="781878"/>
            <a:ext cx="9912628" cy="5909310"/>
          </a:xfrm>
          <a:prstGeom prst="rect">
            <a:avLst/>
          </a:prstGeom>
          <a:noFill/>
        </p:spPr>
        <p:txBody>
          <a:bodyPr wrap="square" rtlCol="0">
            <a:spAutoFit/>
          </a:bodyPr>
          <a:lstStyle/>
          <a:p>
            <a:endParaRPr lang="es-ES" dirty="0"/>
          </a:p>
          <a:p>
            <a:r>
              <a:rPr lang="es-ES" b="1" u="sng" dirty="0"/>
              <a:t>Requisitos de madurez</a:t>
            </a:r>
            <a:endParaRPr lang="es-ES" u="sng" dirty="0"/>
          </a:p>
          <a:p>
            <a:r>
              <a:rPr lang="es-ES" dirty="0"/>
              <a:t>Las manzanas deben presentar un desarrollo suficiente y encontrarse en un estado de maduración satisfactorio</a:t>
            </a:r>
          </a:p>
          <a:p>
            <a:r>
              <a:rPr lang="es-ES" dirty="0"/>
              <a:t>El calibre se determinará por el </a:t>
            </a:r>
            <a:r>
              <a:rPr lang="es-ES" b="1" dirty="0"/>
              <a:t>diámetro máximo de la sección ecuatorial o por el peso</a:t>
            </a:r>
            <a:r>
              <a:rPr lang="es-ES" dirty="0"/>
              <a:t>.</a:t>
            </a:r>
          </a:p>
          <a:p>
            <a:r>
              <a:rPr lang="es-ES" dirty="0"/>
              <a:t>El </a:t>
            </a:r>
            <a:r>
              <a:rPr lang="es-ES" dirty="0">
                <a:highlight>
                  <a:srgbClr val="FFFF00"/>
                </a:highlight>
              </a:rPr>
              <a:t>calibre mínimo será de 60 mm</a:t>
            </a:r>
            <a:r>
              <a:rPr lang="es-ES" dirty="0"/>
              <a:t>, si se mide por el diámetro, o </a:t>
            </a:r>
            <a:r>
              <a:rPr lang="es-ES" dirty="0">
                <a:highlight>
                  <a:srgbClr val="FFFF00"/>
                </a:highlight>
              </a:rPr>
              <a:t>de 90 g, si se </a:t>
            </a:r>
            <a:r>
              <a:rPr lang="es-ES" dirty="0"/>
              <a:t>mide por el peso. Se podrán aceptar frutos de calibres más pequeños si el </a:t>
            </a:r>
            <a:r>
              <a:rPr lang="es-ES" b="1" dirty="0"/>
              <a:t>valor de grados Brix  </a:t>
            </a:r>
            <a:r>
              <a:rPr lang="es-ES" dirty="0"/>
              <a:t>del producto es igual o superior a </a:t>
            </a:r>
            <a:r>
              <a:rPr lang="es-ES" dirty="0">
                <a:highlight>
                  <a:srgbClr val="FFFF00"/>
                </a:highlight>
              </a:rPr>
              <a:t>10,5.° Brix </a:t>
            </a:r>
            <a:r>
              <a:rPr lang="es-ES" dirty="0"/>
              <a:t>y si el </a:t>
            </a:r>
            <a:r>
              <a:rPr lang="es-ES" b="1" i="1" dirty="0"/>
              <a:t>calibre no es inferior a 50 mm o 70 g</a:t>
            </a:r>
            <a:r>
              <a:rPr lang="es-ES" dirty="0"/>
              <a:t>.</a:t>
            </a:r>
          </a:p>
          <a:p>
            <a:r>
              <a:rPr lang="es-ES" b="1" u="sng" dirty="0"/>
              <a:t>Tolerancias  de calidad </a:t>
            </a:r>
          </a:p>
          <a:p>
            <a:r>
              <a:rPr lang="es-ES" b="1" dirty="0">
                <a:solidFill>
                  <a:schemeClr val="accent1">
                    <a:lumMod val="75000"/>
                  </a:schemeClr>
                </a:solidFill>
                <a:highlight>
                  <a:srgbClr val="FFFF00"/>
                </a:highlight>
              </a:rPr>
              <a:t>Categoría «Extra»</a:t>
            </a:r>
          </a:p>
          <a:p>
            <a:r>
              <a:rPr lang="es-ES" b="1" dirty="0"/>
              <a:t>Se permite una </a:t>
            </a:r>
            <a:r>
              <a:rPr lang="es-ES" b="1" dirty="0">
                <a:highlight>
                  <a:srgbClr val="FFFF00"/>
                </a:highlight>
              </a:rPr>
              <a:t>tolerancia total del 5 %, </a:t>
            </a:r>
            <a:r>
              <a:rPr lang="es-ES" b="1" dirty="0"/>
              <a:t>en número o peso, de manzanas que no cumplan los requisitos de la categoría,   pero sí los de la categoría I.</a:t>
            </a:r>
          </a:p>
          <a:p>
            <a:r>
              <a:rPr lang="es-ES" b="1" dirty="0"/>
              <a:t>Resto 10%</a:t>
            </a:r>
          </a:p>
          <a:p>
            <a:r>
              <a:rPr lang="es-ES" b="1" dirty="0"/>
              <a:t>Tolerancias de calibre</a:t>
            </a:r>
          </a:p>
          <a:p>
            <a:r>
              <a:rPr lang="es-ES" b="1" dirty="0"/>
              <a:t>En todas las categorías: se permite una tolerancia total del 10 %, en número o en peso.</a:t>
            </a:r>
          </a:p>
          <a:p>
            <a:r>
              <a:rPr lang="es-ES" b="1" u="sng" dirty="0"/>
              <a:t>Homogeneidad categoría «Extra», será obligatoria también la </a:t>
            </a:r>
            <a:r>
              <a:rPr lang="es-ES" b="1" u="sng" dirty="0">
                <a:highlight>
                  <a:srgbClr val="FFFF00"/>
                </a:highlight>
              </a:rPr>
              <a:t>homogeneidad de coloración.</a:t>
            </a:r>
          </a:p>
          <a:p>
            <a:r>
              <a:rPr lang="es-ES" dirty="0"/>
              <a:t>mezclas de manzanas de variedades homogéneas  en su calidad , no obligatoria en calibre .</a:t>
            </a:r>
          </a:p>
          <a:p>
            <a:r>
              <a:rPr lang="es-ES" dirty="0"/>
              <a:t>  </a:t>
            </a:r>
            <a:r>
              <a:rPr lang="es-ES" b="1" dirty="0"/>
              <a:t>frutos no sujetos a los requisitos de homogeneidad</a:t>
            </a:r>
            <a:r>
              <a:rPr lang="es-ES" dirty="0"/>
              <a:t>, el diámetro o el peso de la pieza menor del envase, seguido de «</a:t>
            </a:r>
            <a:r>
              <a:rPr lang="es-ES" b="1" dirty="0"/>
              <a:t>o más</a:t>
            </a:r>
            <a:r>
              <a:rPr lang="es-ES" dirty="0"/>
              <a:t>» o una denominación equivalente, o, en su caso, el diámetro o el </a:t>
            </a:r>
            <a:r>
              <a:rPr lang="es-ES" b="1" dirty="0"/>
              <a:t>peso de la pieza mayor del envase</a:t>
            </a:r>
            <a:endParaRPr lang="es-ES" b="1" dirty="0">
              <a:highlight>
                <a:srgbClr val="FFFF00"/>
              </a:highlight>
            </a:endParaRPr>
          </a:p>
        </p:txBody>
      </p:sp>
    </p:spTree>
    <p:extLst>
      <p:ext uri="{BB962C8B-B14F-4D97-AF65-F5344CB8AC3E}">
        <p14:creationId xmlns:p14="http://schemas.microsoft.com/office/powerpoint/2010/main" val="4178007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 de texto 2">
            <a:extLst>
              <a:ext uri="{FF2B5EF4-FFF2-40B4-BE49-F238E27FC236}">
                <a16:creationId xmlns:a16="http://schemas.microsoft.com/office/drawing/2014/main" id="{1E79D910-F159-4E81-B4F1-56902A619462}"/>
              </a:ext>
            </a:extLst>
          </p:cNvPr>
          <p:cNvSpPr txBox="1">
            <a:spLocks noChangeArrowheads="1"/>
          </p:cNvSpPr>
          <p:nvPr/>
        </p:nvSpPr>
        <p:spPr bwMode="auto">
          <a:xfrm>
            <a:off x="192947" y="310393"/>
            <a:ext cx="8184925" cy="4374638"/>
          </a:xfrm>
          <a:prstGeom prst="rect">
            <a:avLst/>
          </a:prstGeom>
          <a:solidFill>
            <a:srgbClr val="FFFFFF"/>
          </a:solidFill>
          <a:ln w="57150">
            <a:solidFill>
              <a:srgbClr val="92D050"/>
            </a:solidFill>
            <a:miter lim="800000"/>
            <a:headEnd/>
            <a:tailEnd/>
          </a:ln>
        </p:spPr>
        <p:txBody>
          <a:bodyPr rot="0" vert="horz" wrap="square" lIns="91440" tIns="45720" rIns="91440" bIns="45720" anchor="t" anchorCtr="0">
            <a:noAutofit/>
          </a:bodyPr>
          <a:lstStyle/>
          <a:p>
            <a:pPr>
              <a:spcAft>
                <a:spcPts val="0"/>
              </a:spcAft>
            </a:pPr>
            <a:r>
              <a:rPr lang="es-ES" sz="900" dirty="0">
                <a:effectLst/>
                <a:latin typeface="Times New Roman" panose="02020603050405020304" pitchFamily="18" charset="0"/>
                <a:ea typeface="Times New Roman" panose="02020603050405020304" pitchFamily="18" charset="0"/>
              </a:rPr>
              <a:t>-</a:t>
            </a:r>
            <a:r>
              <a:rPr lang="es-ES" sz="1600" b="1" dirty="0">
                <a:effectLst/>
                <a:latin typeface="Times New Roman" panose="02020603050405020304" pitchFamily="18" charset="0"/>
                <a:ea typeface="Times New Roman" panose="02020603050405020304" pitchFamily="18" charset="0"/>
              </a:rPr>
              <a:t>Nombre y dirección del envasador</a:t>
            </a:r>
            <a:r>
              <a:rPr lang="es-ES" sz="1600" dirty="0">
                <a:effectLst/>
                <a:latin typeface="Times New Roman" panose="02020603050405020304" pitchFamily="18" charset="0"/>
                <a:ea typeface="Times New Roman" panose="02020603050405020304" pitchFamily="18" charset="0"/>
              </a:rPr>
              <a:t> y/o expedidor, que se puede sustituir por l código identificativo expedido o reconocido oficialmente que represente al envasador y/o al expedidor, precedido de los términos «envasador y/o expedidor</a:t>
            </a:r>
          </a:p>
          <a:p>
            <a:pPr>
              <a:spcAft>
                <a:spcPts val="0"/>
              </a:spcAft>
            </a:pPr>
            <a:r>
              <a:rPr lang="es-ES" sz="1600" dirty="0">
                <a:effectLst/>
                <a:latin typeface="Times New Roman" panose="02020603050405020304" pitchFamily="18" charset="0"/>
                <a:ea typeface="Times New Roman" panose="02020603050405020304" pitchFamily="18" charset="0"/>
              </a:rPr>
              <a:t>-</a:t>
            </a:r>
            <a:r>
              <a:rPr lang="es-ES" sz="1600" b="1" dirty="0">
                <a:effectLst/>
                <a:latin typeface="Times New Roman" panose="02020603050405020304" pitchFamily="18" charset="0"/>
                <a:ea typeface="Times New Roman" panose="02020603050405020304" pitchFamily="18" charset="0"/>
              </a:rPr>
              <a:t>Naturaleza del producto</a:t>
            </a:r>
            <a:r>
              <a:rPr lang="es-ES" sz="1600" dirty="0">
                <a:effectLst/>
                <a:latin typeface="Times New Roman" panose="02020603050405020304" pitchFamily="18" charset="0"/>
                <a:ea typeface="Times New Roman" panose="02020603050405020304" pitchFamily="18" charset="0"/>
              </a:rPr>
              <a:t>— </a:t>
            </a:r>
            <a:r>
              <a:rPr lang="es-ES" sz="1600" b="1" dirty="0">
                <a:effectLst/>
                <a:latin typeface="Times New Roman" panose="02020603050405020304" pitchFamily="18" charset="0"/>
                <a:ea typeface="Times New Roman" panose="02020603050405020304" pitchFamily="18" charset="0"/>
              </a:rPr>
              <a:t>«Peras»,</a:t>
            </a:r>
            <a:r>
              <a:rPr lang="es-ES" sz="1600" dirty="0">
                <a:effectLst/>
                <a:latin typeface="Times New Roman" panose="02020603050405020304" pitchFamily="18" charset="0"/>
                <a:ea typeface="Times New Roman" panose="02020603050405020304" pitchFamily="18" charset="0"/>
              </a:rPr>
              <a:t> si el contenido no es visible desde el exterior.— Nombre de la variedad. En el caso de mezclas de peras de variedades claramente diferentes, indicación de las diferentes variedades.</a:t>
            </a:r>
          </a:p>
          <a:p>
            <a:pPr>
              <a:spcAft>
                <a:spcPts val="0"/>
              </a:spcAft>
            </a:pPr>
            <a:r>
              <a:rPr lang="es-ES" sz="1600" dirty="0">
                <a:effectLst/>
                <a:latin typeface="Times New Roman" panose="02020603050405020304" pitchFamily="18" charset="0"/>
                <a:ea typeface="Times New Roman" panose="02020603050405020304" pitchFamily="18" charset="0"/>
              </a:rPr>
              <a:t>-</a:t>
            </a:r>
            <a:r>
              <a:rPr lang="es-ES" sz="1600" b="1" dirty="0">
                <a:effectLst/>
                <a:latin typeface="Times New Roman" panose="02020603050405020304" pitchFamily="18" charset="0"/>
                <a:ea typeface="Times New Roman" panose="02020603050405020304" pitchFamily="18" charset="0"/>
              </a:rPr>
              <a:t>País de origen</a:t>
            </a:r>
            <a:r>
              <a:rPr lang="es-ES" sz="1600" dirty="0">
                <a:effectLst/>
                <a:latin typeface="Times New Roman" panose="02020603050405020304" pitchFamily="18" charset="0"/>
                <a:ea typeface="Times New Roman" panose="02020603050405020304" pitchFamily="18" charset="0"/>
              </a:rPr>
              <a:t> (, con carácter </a:t>
            </a:r>
            <a:r>
              <a:rPr lang="es-ES" sz="1600" b="1" u="sng" dirty="0">
                <a:effectLst/>
                <a:latin typeface="Times New Roman" panose="02020603050405020304" pitchFamily="18" charset="0"/>
                <a:ea typeface="Times New Roman" panose="02020603050405020304" pitchFamily="18" charset="0"/>
              </a:rPr>
              <a:t>facultativo, zona de producción o denominación nacional</a:t>
            </a:r>
            <a:r>
              <a:rPr lang="es-ES" sz="1600" dirty="0">
                <a:effectLst/>
                <a:latin typeface="Times New Roman" panose="02020603050405020304" pitchFamily="18" charset="0"/>
                <a:ea typeface="Times New Roman" panose="02020603050405020304" pitchFamily="18" charset="0"/>
              </a:rPr>
              <a:t>, regional o local. En el caso de mezclas de peras de variedades claramente diferentes y de orígenes diferentes, deberá indicarse el país de origen al lado del nombre de cada una de esas variedades.</a:t>
            </a:r>
          </a:p>
          <a:p>
            <a:pPr>
              <a:spcAft>
                <a:spcPts val="0"/>
              </a:spcAft>
            </a:pPr>
            <a:r>
              <a:rPr lang="es-ES" sz="1600" dirty="0">
                <a:effectLst/>
                <a:latin typeface="Times New Roman" panose="02020603050405020304" pitchFamily="18" charset="0"/>
                <a:ea typeface="Times New Roman" panose="02020603050405020304" pitchFamily="18" charset="0"/>
              </a:rPr>
              <a:t>-</a:t>
            </a:r>
            <a:r>
              <a:rPr lang="es-ES" sz="1600" b="1" dirty="0">
                <a:effectLst/>
                <a:latin typeface="Times New Roman" panose="02020603050405020304" pitchFamily="18" charset="0"/>
                <a:ea typeface="Times New Roman" panose="02020603050405020304" pitchFamily="18" charset="0"/>
              </a:rPr>
              <a:t>Categoría</a:t>
            </a:r>
            <a:r>
              <a:rPr lang="es-ES" sz="1600" dirty="0">
                <a:effectLst/>
                <a:latin typeface="Times New Roman" panose="02020603050405020304" pitchFamily="18" charset="0"/>
                <a:ea typeface="Times New Roman" panose="02020603050405020304" pitchFamily="18" charset="0"/>
              </a:rPr>
              <a:t> :      Categoría «Extra», Categoría I ,Categoría II</a:t>
            </a:r>
          </a:p>
          <a:p>
            <a:pPr>
              <a:spcAft>
                <a:spcPts val="0"/>
              </a:spcAft>
            </a:pPr>
            <a:r>
              <a:rPr lang="es-ES" sz="1600" b="1" dirty="0">
                <a:effectLst/>
                <a:latin typeface="Times New Roman" panose="02020603050405020304" pitchFamily="18" charset="0"/>
                <a:ea typeface="Times New Roman" panose="02020603050405020304" pitchFamily="18" charset="0"/>
              </a:rPr>
              <a:t>Calibre</a:t>
            </a:r>
            <a:r>
              <a:rPr lang="es-ES" sz="1600" dirty="0">
                <a:effectLst/>
                <a:latin typeface="Times New Roman" panose="02020603050405020304" pitchFamily="18" charset="0"/>
                <a:ea typeface="Times New Roman" panose="02020603050405020304" pitchFamily="18" charset="0"/>
              </a:rPr>
              <a:t> o, en el caso de los frutos que se presenten en capas ordenadas, número de unidades</a:t>
            </a:r>
          </a:p>
          <a:p>
            <a:pPr>
              <a:spcAft>
                <a:spcPts val="0"/>
              </a:spcAft>
            </a:pPr>
            <a:r>
              <a:rPr lang="es-ES" sz="1600" dirty="0">
                <a:effectLst/>
                <a:latin typeface="Times New Roman" panose="02020603050405020304" pitchFamily="18" charset="0"/>
                <a:ea typeface="Times New Roman" panose="02020603050405020304" pitchFamily="18" charset="0"/>
              </a:rPr>
              <a:t>a) en el caso de los frutos sujetos a los requisitos de </a:t>
            </a:r>
            <a:r>
              <a:rPr lang="es-ES" sz="1600" b="1" u="sng" dirty="0">
                <a:effectLst/>
                <a:latin typeface="Times New Roman" panose="02020603050405020304" pitchFamily="18" charset="0"/>
                <a:ea typeface="Times New Roman" panose="02020603050405020304" pitchFamily="18" charset="0"/>
              </a:rPr>
              <a:t>homogeneidad</a:t>
            </a:r>
            <a:r>
              <a:rPr lang="es-ES" sz="1600" dirty="0">
                <a:effectLst/>
                <a:latin typeface="Times New Roman" panose="02020603050405020304" pitchFamily="18" charset="0"/>
                <a:ea typeface="Times New Roman" panose="02020603050405020304" pitchFamily="18" charset="0"/>
              </a:rPr>
              <a:t>, los </a:t>
            </a:r>
            <a:r>
              <a:rPr lang="es-ES" sz="1600" dirty="0">
                <a:effectLst/>
                <a:highlight>
                  <a:srgbClr val="FFFF00"/>
                </a:highlight>
                <a:latin typeface="Times New Roman" panose="02020603050405020304" pitchFamily="18" charset="0"/>
                <a:ea typeface="Times New Roman" panose="02020603050405020304" pitchFamily="18" charset="0"/>
              </a:rPr>
              <a:t>diámetros mínimo y máximo, o los pesos mínimos y máximo-</a:t>
            </a:r>
          </a:p>
          <a:p>
            <a:pPr>
              <a:spcAft>
                <a:spcPts val="0"/>
              </a:spcAft>
            </a:pPr>
            <a:r>
              <a:rPr lang="es-ES" sz="1600" dirty="0">
                <a:effectLst/>
                <a:latin typeface="Times New Roman" panose="02020603050405020304" pitchFamily="18" charset="0"/>
                <a:ea typeface="Times New Roman" panose="02020603050405020304" pitchFamily="18" charset="0"/>
              </a:rPr>
              <a:t>b) en el caso de los frutos no sujetos a esos requisitos, el diámetro o el peso de la pieza menor del envase, seguido de «o más» o de una denominación equivalente o, en su caso, el diámetro o el peso de la pieza mayor.</a:t>
            </a:r>
          </a:p>
          <a:p>
            <a:pPr>
              <a:spcAft>
                <a:spcPts val="0"/>
              </a:spcAft>
            </a:pPr>
            <a:r>
              <a:rPr lang="es-ES" sz="1600" b="1" u="sng" dirty="0">
                <a:effectLst/>
                <a:highlight>
                  <a:srgbClr val="FFFF00"/>
                </a:highlight>
                <a:latin typeface="Times New Roman" panose="02020603050405020304" pitchFamily="18" charset="0"/>
                <a:ea typeface="Times New Roman" panose="02020603050405020304" pitchFamily="18" charset="0"/>
              </a:rPr>
              <a:t>Pera de verano no está sujeta a calibre mínimo.</a:t>
            </a:r>
            <a:endParaRPr lang="es-ES" sz="1600" dirty="0">
              <a:effectLst/>
              <a:highlight>
                <a:srgbClr val="FFFF00"/>
              </a:highlight>
              <a:latin typeface="Times New Roman" panose="02020603050405020304" pitchFamily="18" charset="0"/>
              <a:ea typeface="Times New Roman" panose="02020603050405020304" pitchFamily="18" charset="0"/>
            </a:endParaRPr>
          </a:p>
          <a:p>
            <a:pPr>
              <a:spcAft>
                <a:spcPts val="0"/>
              </a:spcAft>
            </a:pPr>
            <a:r>
              <a:rPr lang="es-ES" sz="1600" b="1" u="none" strike="noStrike" dirty="0">
                <a:effectLst/>
                <a:highlight>
                  <a:srgbClr val="FFFF00"/>
                </a:highlight>
                <a:latin typeface="Times New Roman" panose="02020603050405020304" pitchFamily="18" charset="0"/>
                <a:ea typeface="Times New Roman" panose="02020603050405020304" pitchFamily="18" charset="0"/>
              </a:rPr>
              <a:t> </a:t>
            </a:r>
            <a:endParaRPr lang="es-ES" sz="1600" dirty="0">
              <a:effectLst/>
              <a:highlight>
                <a:srgbClr val="FFFF00"/>
              </a:highlight>
              <a:latin typeface="Times New Roman" panose="02020603050405020304" pitchFamily="18" charset="0"/>
              <a:ea typeface="Times New Roman" panose="02020603050405020304" pitchFamily="18" charset="0"/>
            </a:endParaRPr>
          </a:p>
        </p:txBody>
      </p:sp>
      <p:pic>
        <p:nvPicPr>
          <p:cNvPr id="3" name="Imagen 2" descr="C:\Users\grodabu\AppData\Local\Microsoft\Windows\INetCache\Content.MSO\C2C28122.tmp">
            <a:extLst>
              <a:ext uri="{FF2B5EF4-FFF2-40B4-BE49-F238E27FC236}">
                <a16:creationId xmlns:a16="http://schemas.microsoft.com/office/drawing/2014/main" id="{174641D6-A794-47DA-90DE-A67C09882DD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0327" y="1402671"/>
            <a:ext cx="2692866" cy="2397542"/>
          </a:xfrm>
          <a:prstGeom prst="rect">
            <a:avLst/>
          </a:prstGeom>
          <a:noFill/>
          <a:ln>
            <a:noFill/>
          </a:ln>
        </p:spPr>
      </p:pic>
    </p:spTree>
    <p:extLst>
      <p:ext uri="{BB962C8B-B14F-4D97-AF65-F5344CB8AC3E}">
        <p14:creationId xmlns:p14="http://schemas.microsoft.com/office/powerpoint/2010/main" val="11234422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3656D89-58A9-4AA9-A6E5-0A2C52AE8470}"/>
              </a:ext>
            </a:extLst>
          </p:cNvPr>
          <p:cNvPicPr>
            <a:picLocks noChangeAspect="1"/>
          </p:cNvPicPr>
          <p:nvPr/>
        </p:nvPicPr>
        <p:blipFill>
          <a:blip r:embed="rId2"/>
          <a:stretch>
            <a:fillRect/>
          </a:stretch>
        </p:blipFill>
        <p:spPr>
          <a:xfrm>
            <a:off x="5614611" y="721453"/>
            <a:ext cx="6511078" cy="4632625"/>
          </a:xfrm>
          <a:prstGeom prst="rect">
            <a:avLst/>
          </a:prstGeom>
          <a:ln w="76200">
            <a:solidFill>
              <a:srgbClr val="92D050"/>
            </a:solidFill>
          </a:ln>
        </p:spPr>
      </p:pic>
      <p:pic>
        <p:nvPicPr>
          <p:cNvPr id="3" name="Imagen 2">
            <a:extLst>
              <a:ext uri="{FF2B5EF4-FFF2-40B4-BE49-F238E27FC236}">
                <a16:creationId xmlns:a16="http://schemas.microsoft.com/office/drawing/2014/main" id="{776704E2-20E0-4ACD-B57F-AD0C9B3BDC5A}"/>
              </a:ext>
            </a:extLst>
          </p:cNvPr>
          <p:cNvPicPr>
            <a:picLocks noChangeAspect="1"/>
          </p:cNvPicPr>
          <p:nvPr/>
        </p:nvPicPr>
        <p:blipFill>
          <a:blip r:embed="rId3"/>
          <a:stretch>
            <a:fillRect/>
          </a:stretch>
        </p:blipFill>
        <p:spPr>
          <a:xfrm>
            <a:off x="87800" y="667734"/>
            <a:ext cx="5526811" cy="4740061"/>
          </a:xfrm>
          <a:prstGeom prst="rect">
            <a:avLst/>
          </a:prstGeom>
          <a:ln w="12700">
            <a:solidFill>
              <a:srgbClr val="92D050"/>
            </a:solidFill>
          </a:ln>
        </p:spPr>
      </p:pic>
      <p:pic>
        <p:nvPicPr>
          <p:cNvPr id="4" name="Imagen 3">
            <a:extLst>
              <a:ext uri="{FF2B5EF4-FFF2-40B4-BE49-F238E27FC236}">
                <a16:creationId xmlns:a16="http://schemas.microsoft.com/office/drawing/2014/main" id="{2A1E8C0C-7294-439E-B245-1A56BCB30711}"/>
              </a:ext>
            </a:extLst>
          </p:cNvPr>
          <p:cNvPicPr>
            <a:picLocks noChangeAspect="1"/>
          </p:cNvPicPr>
          <p:nvPr/>
        </p:nvPicPr>
        <p:blipFill>
          <a:blip r:embed="rId4"/>
          <a:stretch>
            <a:fillRect/>
          </a:stretch>
        </p:blipFill>
        <p:spPr>
          <a:xfrm>
            <a:off x="6400332" y="5354078"/>
            <a:ext cx="5419756" cy="646676"/>
          </a:xfrm>
          <a:prstGeom prst="rect">
            <a:avLst/>
          </a:prstGeom>
        </p:spPr>
      </p:pic>
      <p:sp>
        <p:nvSpPr>
          <p:cNvPr id="6" name="CuadroTexto 5">
            <a:extLst>
              <a:ext uri="{FF2B5EF4-FFF2-40B4-BE49-F238E27FC236}">
                <a16:creationId xmlns:a16="http://schemas.microsoft.com/office/drawing/2014/main" id="{3E14187E-BF6D-D8BD-13ED-0290CC9939CE}"/>
              </a:ext>
            </a:extLst>
          </p:cNvPr>
          <p:cNvSpPr txBox="1"/>
          <p:nvPr/>
        </p:nvSpPr>
        <p:spPr>
          <a:xfrm>
            <a:off x="891209" y="5677416"/>
            <a:ext cx="6102626" cy="369332"/>
          </a:xfrm>
          <a:prstGeom prst="rect">
            <a:avLst/>
          </a:prstGeom>
          <a:noFill/>
        </p:spPr>
        <p:txBody>
          <a:bodyPr wrap="square">
            <a:spAutoFit/>
          </a:bodyPr>
          <a:lstStyle/>
          <a:p>
            <a:r>
              <a:rPr lang="es-ES" b="1" dirty="0"/>
              <a:t>Reglamento de Ejecución (UE) </a:t>
            </a:r>
            <a:r>
              <a:rPr lang="es-ES" b="1" dirty="0" err="1"/>
              <a:t>nº</a:t>
            </a:r>
            <a:r>
              <a:rPr lang="es-ES" b="1" dirty="0"/>
              <a:t> 543/2011 </a:t>
            </a:r>
            <a:endParaRPr lang="es-ES" dirty="0"/>
          </a:p>
        </p:txBody>
      </p:sp>
    </p:spTree>
    <p:extLst>
      <p:ext uri="{BB962C8B-B14F-4D97-AF65-F5344CB8AC3E}">
        <p14:creationId xmlns:p14="http://schemas.microsoft.com/office/powerpoint/2010/main" val="15756395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3949" y="486561"/>
            <a:ext cx="11139598" cy="6463308"/>
          </a:xfrm>
          <a:prstGeom prst="rect">
            <a:avLst/>
          </a:prstGeom>
          <a:noFill/>
          <a:ln w="76200">
            <a:solidFill>
              <a:srgbClr val="92D050"/>
            </a:solidFill>
          </a:ln>
        </p:spPr>
        <p:txBody>
          <a:bodyPr wrap="square" rtlCol="0">
            <a:spAutoFit/>
          </a:bodyPr>
          <a:lstStyle/>
          <a:p>
            <a:pPr marL="342900" indent="-342900">
              <a:buAutoNum type="alphaUcPeriod"/>
            </a:pPr>
            <a:r>
              <a:rPr lang="es-ES" b="1" dirty="0"/>
              <a:t>Identificación Nombre y dirección física del envasador y/o expedidor</a:t>
            </a:r>
          </a:p>
          <a:p>
            <a:r>
              <a:rPr lang="es-ES" b="1" dirty="0">
                <a:solidFill>
                  <a:srgbClr val="000000"/>
                </a:solidFill>
                <a:latin typeface="Calibri" panose="020F0502020204030204" pitchFamily="34" charset="0"/>
              </a:rPr>
              <a:t>B. Naturaleza del producto</a:t>
            </a:r>
          </a:p>
          <a:p>
            <a:r>
              <a:rPr lang="es-ES" dirty="0">
                <a:solidFill>
                  <a:srgbClr val="000000"/>
                </a:solidFill>
                <a:latin typeface="Calibri" panose="020F0502020204030204" pitchFamily="34" charset="0"/>
              </a:rPr>
              <a:t>— </a:t>
            </a:r>
            <a:r>
              <a:rPr lang="es-ES" b="1" dirty="0">
                <a:solidFill>
                  <a:srgbClr val="000000"/>
                </a:solidFill>
                <a:latin typeface="Calibri" panose="020F0502020204030204" pitchFamily="34" charset="0"/>
              </a:rPr>
              <a:t>“Limones”, “Mandarinas” o “Naranjas” si el producto no es visible desde el exterior.</a:t>
            </a:r>
          </a:p>
          <a:p>
            <a:r>
              <a:rPr lang="es-ES" dirty="0">
                <a:solidFill>
                  <a:srgbClr val="000000"/>
                </a:solidFill>
                <a:latin typeface="Calibri" panose="020F0502020204030204" pitchFamily="34" charset="0"/>
              </a:rPr>
              <a:t>— </a:t>
            </a:r>
            <a:r>
              <a:rPr lang="es-ES" b="1" dirty="0">
                <a:solidFill>
                  <a:srgbClr val="000000"/>
                </a:solidFill>
                <a:latin typeface="Calibri" panose="020F0502020204030204" pitchFamily="34" charset="0"/>
              </a:rPr>
              <a:t>“Mezcla de cítricos” </a:t>
            </a:r>
          </a:p>
          <a:p>
            <a:r>
              <a:rPr lang="es-ES" dirty="0"/>
              <a:t>En el caso de las </a:t>
            </a:r>
            <a:r>
              <a:rPr lang="es-ES" b="1" dirty="0"/>
              <a:t>naranjas, nombre de la variedad, y/o el grupo de variedad correspondiente en el caso de las  “</a:t>
            </a:r>
            <a:r>
              <a:rPr lang="es-ES" b="1" dirty="0" err="1"/>
              <a:t>Navels</a:t>
            </a:r>
            <a:r>
              <a:rPr lang="es-ES" b="1" dirty="0"/>
              <a:t>” y “Valencias”.</a:t>
            </a:r>
          </a:p>
          <a:p>
            <a:r>
              <a:rPr lang="es-ES" dirty="0"/>
              <a:t>— En el caso de las </a:t>
            </a:r>
            <a:r>
              <a:rPr lang="es-ES" b="1" dirty="0"/>
              <a:t>“Satsumas” y “Clementinas”, el nombre común de la especie es obligatorio y el nombre de la variedad es facultativo</a:t>
            </a:r>
          </a:p>
          <a:p>
            <a:endParaRPr lang="es-ES" b="1" dirty="0"/>
          </a:p>
          <a:p>
            <a:r>
              <a:rPr lang="es-ES" dirty="0">
                <a:solidFill>
                  <a:srgbClr val="000000"/>
                </a:solidFill>
                <a:latin typeface="Calibri" panose="020F0502020204030204" pitchFamily="34" charset="0"/>
              </a:rPr>
              <a:t>— En el caso de otras </a:t>
            </a:r>
            <a:r>
              <a:rPr lang="es-ES" b="1" dirty="0">
                <a:solidFill>
                  <a:srgbClr val="000000"/>
                </a:solidFill>
                <a:latin typeface="Calibri" panose="020F0502020204030204" pitchFamily="34" charset="0"/>
              </a:rPr>
              <a:t>mandarinas y sus híbridos, el nombre de la variedad es obligatorio.</a:t>
            </a:r>
          </a:p>
          <a:p>
            <a:r>
              <a:rPr lang="es-ES" dirty="0">
                <a:solidFill>
                  <a:srgbClr val="000000"/>
                </a:solidFill>
                <a:latin typeface="Calibri" panose="020F0502020204030204" pitchFamily="34" charset="0"/>
              </a:rPr>
              <a:t>— En el caso de los </a:t>
            </a:r>
            <a:r>
              <a:rPr lang="es-ES" b="1" dirty="0">
                <a:solidFill>
                  <a:srgbClr val="000000"/>
                </a:solidFill>
                <a:latin typeface="Calibri" panose="020F0502020204030204" pitchFamily="34" charset="0"/>
              </a:rPr>
              <a:t>limones: el nombre de la variedad es facultativo.</a:t>
            </a:r>
          </a:p>
          <a:p>
            <a:r>
              <a:rPr lang="es-ES" dirty="0">
                <a:solidFill>
                  <a:srgbClr val="000000"/>
                </a:solidFill>
                <a:latin typeface="Calibri" panose="020F0502020204030204" pitchFamily="34" charset="0"/>
              </a:rPr>
              <a:t>— </a:t>
            </a:r>
            <a:r>
              <a:rPr lang="es-ES" b="1" dirty="0">
                <a:solidFill>
                  <a:srgbClr val="000000"/>
                </a:solidFill>
                <a:latin typeface="Calibri" panose="020F0502020204030204" pitchFamily="34" charset="0"/>
              </a:rPr>
              <a:t>“Con semillas</a:t>
            </a:r>
            <a:r>
              <a:rPr lang="es-ES" dirty="0">
                <a:solidFill>
                  <a:srgbClr val="000000"/>
                </a:solidFill>
                <a:latin typeface="Calibri" panose="020F0502020204030204" pitchFamily="34" charset="0"/>
              </a:rPr>
              <a:t>” en el caso de las clementinas con más de diez semillas</a:t>
            </a:r>
            <a:r>
              <a:rPr lang="es-ES" b="1" dirty="0">
                <a:solidFill>
                  <a:srgbClr val="000000"/>
                </a:solidFill>
                <a:highlight>
                  <a:srgbClr val="FFFF00"/>
                </a:highlight>
                <a:latin typeface="Calibri" panose="020F0502020204030204" pitchFamily="34" charset="0"/>
              </a:rPr>
              <a:t>.— “Sin semillas</a:t>
            </a:r>
            <a:r>
              <a:rPr lang="es-ES" dirty="0">
                <a:solidFill>
                  <a:srgbClr val="000000"/>
                </a:solidFill>
                <a:latin typeface="Calibri" panose="020F0502020204030204" pitchFamily="34" charset="0"/>
              </a:rPr>
              <a:t>” </a:t>
            </a:r>
          </a:p>
          <a:p>
            <a:r>
              <a:rPr lang="es-ES" b="1" dirty="0"/>
              <a:t>C. Origen del Producto con carácter facultativo, zona de producción, o denominación nacional, regional o local. </a:t>
            </a:r>
          </a:p>
          <a:p>
            <a:r>
              <a:rPr lang="es-ES" b="1" dirty="0"/>
              <a:t>En el caso de las mezclas de cítricos de especies claramente diferentes y de orígenes diferentes, la indicación de cada país de origen deberá aparecer al lado del nombre de cada una de esas especies.</a:t>
            </a:r>
          </a:p>
          <a:p>
            <a:endParaRPr lang="es-ES" b="1" dirty="0"/>
          </a:p>
          <a:p>
            <a:r>
              <a:rPr lang="es-ES" b="1" dirty="0"/>
              <a:t>D. Características Comerciales  categoría,    calibre expresado como: </a:t>
            </a:r>
          </a:p>
          <a:p>
            <a:r>
              <a:rPr lang="es-ES" dirty="0"/>
              <a:t>— calibres mínimos y máximos (en mm) o</a:t>
            </a:r>
          </a:p>
          <a:p>
            <a:r>
              <a:rPr lang="es-ES" dirty="0"/>
              <a:t>— código(s) de calibre seguido(s), con carácter facultativo, de un calibre mínimo y máximo o</a:t>
            </a:r>
          </a:p>
          <a:p>
            <a:r>
              <a:rPr lang="es-ES" dirty="0"/>
              <a:t>— número de frutos. </a:t>
            </a:r>
            <a:endParaRPr lang="es-ES" dirty="0">
              <a:solidFill>
                <a:srgbClr val="000000"/>
              </a:solidFill>
              <a:latin typeface="Calibri" panose="020F0502020204030204" pitchFamily="34" charset="0"/>
            </a:endParaRPr>
          </a:p>
          <a:p>
            <a:endParaRPr lang="es-ES" dirty="0">
              <a:solidFill>
                <a:srgbClr val="000000"/>
              </a:solidFill>
              <a:latin typeface="Calibri" panose="020F0502020204030204" pitchFamily="34" charset="0"/>
            </a:endParaRPr>
          </a:p>
          <a:p>
            <a:endParaRPr lang="es-ES" dirty="0"/>
          </a:p>
        </p:txBody>
      </p:sp>
      <p:pic>
        <p:nvPicPr>
          <p:cNvPr id="3" name="Imagen 2"/>
          <p:cNvPicPr>
            <a:picLocks noChangeAspect="1"/>
          </p:cNvPicPr>
          <p:nvPr/>
        </p:nvPicPr>
        <p:blipFill>
          <a:blip r:embed="rId2"/>
          <a:stretch>
            <a:fillRect/>
          </a:stretch>
        </p:blipFill>
        <p:spPr>
          <a:xfrm>
            <a:off x="10259548" y="4852941"/>
            <a:ext cx="1799930" cy="1819929"/>
          </a:xfrm>
          <a:prstGeom prst="rect">
            <a:avLst/>
          </a:prstGeom>
        </p:spPr>
      </p:pic>
      <p:pic>
        <p:nvPicPr>
          <p:cNvPr id="4" name="Imagen 3"/>
          <p:cNvPicPr>
            <a:picLocks noChangeAspect="1"/>
          </p:cNvPicPr>
          <p:nvPr/>
        </p:nvPicPr>
        <p:blipFill>
          <a:blip r:embed="rId3"/>
          <a:stretch>
            <a:fillRect/>
          </a:stretch>
        </p:blipFill>
        <p:spPr>
          <a:xfrm>
            <a:off x="8953500" y="0"/>
            <a:ext cx="3238500" cy="1647825"/>
          </a:xfrm>
          <a:prstGeom prst="rect">
            <a:avLst/>
          </a:prstGeom>
        </p:spPr>
      </p:pic>
    </p:spTree>
    <p:extLst>
      <p:ext uri="{BB962C8B-B14F-4D97-AF65-F5344CB8AC3E}">
        <p14:creationId xmlns:p14="http://schemas.microsoft.com/office/powerpoint/2010/main" val="2687982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67A5572-6F55-483A-7DA5-A55BFFECA5EE}"/>
              </a:ext>
            </a:extLst>
          </p:cNvPr>
          <p:cNvSpPr txBox="1"/>
          <p:nvPr/>
        </p:nvSpPr>
        <p:spPr>
          <a:xfrm>
            <a:off x="834887" y="728870"/>
            <a:ext cx="10018643" cy="4154984"/>
          </a:xfrm>
          <a:prstGeom prst="rect">
            <a:avLst/>
          </a:prstGeom>
          <a:solidFill>
            <a:schemeClr val="accent1">
              <a:lumMod val="20000"/>
              <a:lumOff val="80000"/>
            </a:schemeClr>
          </a:solidFill>
        </p:spPr>
        <p:txBody>
          <a:bodyPr wrap="square" rtlCol="0">
            <a:spAutoFit/>
          </a:bodyPr>
          <a:lstStyle/>
          <a:p>
            <a:r>
              <a:rPr lang="es-ES" sz="2400" b="1" i="0" u="none" strike="noStrike" baseline="0" dirty="0">
                <a:solidFill>
                  <a:srgbClr val="006FC0"/>
                </a:solidFill>
                <a:latin typeface="Arial" panose="020B0604020202020204" pitchFamily="34" charset="0"/>
                <a:cs typeface="Arial" panose="020B0604020202020204" pitchFamily="34" charset="0"/>
              </a:rPr>
              <a:t>REGLAMENTO (UE) 543/2011 SOBRE NORMAS DE COMERCIALIZACIÓN DE FRUTAS Y HORTALIZAS FRESCAS</a:t>
            </a:r>
            <a:endParaRPr lang="es-ES" sz="2400" b="0" i="0" u="none" strike="noStrike" baseline="0" dirty="0">
              <a:solidFill>
                <a:srgbClr val="006FC0"/>
              </a:solidFill>
              <a:latin typeface="Arial" panose="020B0604020202020204" pitchFamily="34" charset="0"/>
              <a:cs typeface="Arial" panose="020B0604020202020204" pitchFamily="34" charset="0"/>
            </a:endParaRPr>
          </a:p>
          <a:p>
            <a:r>
              <a:rPr lang="es-ES" sz="2400" b="0" i="0" u="none" strike="noStrike" baseline="0" dirty="0">
                <a:solidFill>
                  <a:srgbClr val="000000"/>
                </a:solidFill>
                <a:latin typeface="Arial" panose="020B0604020202020204" pitchFamily="34" charset="0"/>
                <a:cs typeface="Arial" panose="020B0604020202020204" pitchFamily="34" charset="0"/>
              </a:rPr>
              <a:t>Varios Reglamentos han modificado </a:t>
            </a:r>
            <a:r>
              <a:rPr lang="es-ES" sz="2400" b="1" i="0" u="none" strike="noStrike" baseline="0" dirty="0">
                <a:solidFill>
                  <a:srgbClr val="000000"/>
                </a:solidFill>
                <a:latin typeface="Arial" panose="020B0604020202020204" pitchFamily="34" charset="0"/>
                <a:cs typeface="Arial" panose="020B0604020202020204" pitchFamily="34" charset="0"/>
              </a:rPr>
              <a:t>al 543/2011</a:t>
            </a:r>
            <a:r>
              <a:rPr lang="es-ES" sz="2400" b="0" i="0" u="none" strike="noStrike" baseline="0" dirty="0">
                <a:solidFill>
                  <a:srgbClr val="000000"/>
                </a:solidFill>
                <a:latin typeface="Arial" panose="020B0604020202020204" pitchFamily="34" charset="0"/>
                <a:cs typeface="Arial" panose="020B0604020202020204" pitchFamily="34" charset="0"/>
              </a:rPr>
              <a:t>:</a:t>
            </a:r>
          </a:p>
          <a:p>
            <a:r>
              <a:rPr lang="es-ES" sz="2400" b="0" i="0" u="none" strike="noStrike" baseline="0" dirty="0">
                <a:solidFill>
                  <a:srgbClr val="000000"/>
                </a:solidFill>
                <a:latin typeface="Arial" panose="020B0604020202020204" pitchFamily="34" charset="0"/>
                <a:cs typeface="Arial" panose="020B0604020202020204" pitchFamily="34" charset="0"/>
              </a:rPr>
              <a:t>•</a:t>
            </a:r>
            <a:r>
              <a:rPr lang="es-ES" sz="2400" b="1" i="0" u="none" strike="noStrike" baseline="0" dirty="0">
                <a:solidFill>
                  <a:srgbClr val="000000"/>
                </a:solidFill>
                <a:latin typeface="Arial" panose="020B0604020202020204" pitchFamily="34" charset="0"/>
                <a:cs typeface="Arial" panose="020B0604020202020204" pitchFamily="34" charset="0"/>
              </a:rPr>
              <a:t>Reglamento 594/2014. </a:t>
            </a:r>
            <a:r>
              <a:rPr lang="es-ES" sz="2400" b="0" i="0" u="none" strike="noStrike" baseline="0" dirty="0">
                <a:solidFill>
                  <a:srgbClr val="000000"/>
                </a:solidFill>
                <a:latin typeface="Arial" panose="020B0604020202020204" pitchFamily="34" charset="0"/>
                <a:cs typeface="Arial" panose="020B0604020202020204" pitchFamily="34" charset="0"/>
              </a:rPr>
              <a:t>Etiquetado de nombre y dirección de envasador y/o expedidor</a:t>
            </a:r>
          </a:p>
          <a:p>
            <a:r>
              <a:rPr lang="es-ES" sz="2400" b="1" i="0" u="none" strike="noStrike" baseline="0" dirty="0">
                <a:solidFill>
                  <a:srgbClr val="000000"/>
                </a:solidFill>
                <a:latin typeface="Arial" panose="020B0604020202020204" pitchFamily="34" charset="0"/>
                <a:cs typeface="Arial" panose="020B0604020202020204" pitchFamily="34" charset="0"/>
              </a:rPr>
              <a:t>•Reglamento 2019/428. </a:t>
            </a:r>
            <a:r>
              <a:rPr lang="es-ES" sz="2400" b="0" i="0" u="none" strike="noStrike" baseline="0" dirty="0">
                <a:solidFill>
                  <a:srgbClr val="000000"/>
                </a:solidFill>
                <a:latin typeface="Arial" panose="020B0604020202020204" pitchFamily="34" charset="0"/>
                <a:cs typeface="Arial" panose="020B0604020202020204" pitchFamily="34" charset="0"/>
              </a:rPr>
              <a:t>Etiquetado de productos preenvasados</a:t>
            </a:r>
          </a:p>
          <a:p>
            <a:r>
              <a:rPr lang="es-ES" sz="2400" b="0" i="0" u="none" strike="noStrike" baseline="0" dirty="0">
                <a:solidFill>
                  <a:srgbClr val="000000"/>
                </a:solidFill>
                <a:latin typeface="Arial" panose="020B0604020202020204" pitchFamily="34" charset="0"/>
                <a:cs typeface="Arial" panose="020B0604020202020204" pitchFamily="34" charset="0"/>
              </a:rPr>
              <a:t>•</a:t>
            </a:r>
            <a:r>
              <a:rPr lang="es-ES" sz="2400" b="1" i="0" u="none" strike="noStrike" baseline="0" dirty="0">
                <a:solidFill>
                  <a:srgbClr val="000000"/>
                </a:solidFill>
                <a:latin typeface="Arial" panose="020B0604020202020204" pitchFamily="34" charset="0"/>
                <a:cs typeface="Arial" panose="020B0604020202020204" pitchFamily="34" charset="0"/>
              </a:rPr>
              <a:t>Reglamento2021/1890.</a:t>
            </a:r>
            <a:r>
              <a:rPr lang="es-ES" sz="2400" b="0" i="0" u="none" strike="noStrike" baseline="0" dirty="0">
                <a:solidFill>
                  <a:srgbClr val="000000"/>
                </a:solidFill>
                <a:latin typeface="Arial" panose="020B0604020202020204" pitchFamily="34" charset="0"/>
                <a:cs typeface="Arial" panose="020B0604020202020204" pitchFamily="34" charset="0"/>
              </a:rPr>
              <a:t>Adaptaciónde las Normas de comercialización en la UE a los cambios sufridos por las normas CEPE/UN.</a:t>
            </a:r>
          </a:p>
          <a:p>
            <a:r>
              <a:rPr lang="es-ES" sz="2400" b="1" u="sng" dirty="0">
                <a:solidFill>
                  <a:schemeClr val="accent1">
                    <a:lumMod val="75000"/>
                  </a:schemeClr>
                </a:solidFill>
                <a:latin typeface="Arial" panose="020B0604020202020204" pitchFamily="34" charset="0"/>
                <a:cs typeface="Arial" panose="020B0604020202020204" pitchFamily="34" charset="0"/>
              </a:rPr>
              <a:t>REGLAMENTO DELEGADO (UE) 2023/2429 </a:t>
            </a:r>
            <a:r>
              <a:rPr lang="es-ES" sz="2400" dirty="0">
                <a:latin typeface="Arial" panose="020B0604020202020204" pitchFamily="34" charset="0"/>
                <a:cs typeface="Arial" panose="020B0604020202020204" pitchFamily="34" charset="0"/>
              </a:rPr>
              <a:t>DE LA COMISIÓN  de 17 de agosto de 2023.</a:t>
            </a:r>
          </a:p>
          <a:p>
            <a:endParaRPr lang="es-ES" sz="24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19C0FA7C-A830-7B17-5526-AEC9EE3153B7}"/>
              </a:ext>
            </a:extLst>
          </p:cNvPr>
          <p:cNvPicPr>
            <a:picLocks noChangeAspect="1"/>
          </p:cNvPicPr>
          <p:nvPr/>
        </p:nvPicPr>
        <p:blipFill>
          <a:blip r:embed="rId2"/>
          <a:stretch>
            <a:fillRect/>
          </a:stretch>
        </p:blipFill>
        <p:spPr>
          <a:xfrm>
            <a:off x="649357" y="4732269"/>
            <a:ext cx="10840278" cy="1581150"/>
          </a:xfrm>
          <a:prstGeom prst="rect">
            <a:avLst/>
          </a:prstGeom>
        </p:spPr>
      </p:pic>
    </p:spTree>
    <p:extLst>
      <p:ext uri="{BB962C8B-B14F-4D97-AF65-F5344CB8AC3E}">
        <p14:creationId xmlns:p14="http://schemas.microsoft.com/office/powerpoint/2010/main" val="37124114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4578072-3082-8FE4-588C-BE41550864FD}"/>
              </a:ext>
            </a:extLst>
          </p:cNvPr>
          <p:cNvPicPr>
            <a:picLocks noChangeAspect="1"/>
          </p:cNvPicPr>
          <p:nvPr/>
        </p:nvPicPr>
        <p:blipFill>
          <a:blip r:embed="rId2"/>
          <a:stretch>
            <a:fillRect/>
          </a:stretch>
        </p:blipFill>
        <p:spPr>
          <a:xfrm>
            <a:off x="714375" y="503583"/>
            <a:ext cx="5381625" cy="1117738"/>
          </a:xfrm>
          <a:prstGeom prst="rect">
            <a:avLst/>
          </a:prstGeom>
        </p:spPr>
      </p:pic>
      <p:pic>
        <p:nvPicPr>
          <p:cNvPr id="5" name="Imagen 4">
            <a:extLst>
              <a:ext uri="{FF2B5EF4-FFF2-40B4-BE49-F238E27FC236}">
                <a16:creationId xmlns:a16="http://schemas.microsoft.com/office/drawing/2014/main" id="{C9DE6142-13D3-BFF7-0A62-DF243183A0E3}"/>
              </a:ext>
            </a:extLst>
          </p:cNvPr>
          <p:cNvPicPr>
            <a:picLocks noChangeAspect="1"/>
          </p:cNvPicPr>
          <p:nvPr/>
        </p:nvPicPr>
        <p:blipFill>
          <a:blip r:embed="rId3"/>
          <a:stretch>
            <a:fillRect/>
          </a:stretch>
        </p:blipFill>
        <p:spPr>
          <a:xfrm>
            <a:off x="8023469" y="358296"/>
            <a:ext cx="2379487" cy="2526050"/>
          </a:xfrm>
          <a:prstGeom prst="rect">
            <a:avLst/>
          </a:prstGeom>
        </p:spPr>
      </p:pic>
      <p:pic>
        <p:nvPicPr>
          <p:cNvPr id="7" name="Imagen 6">
            <a:extLst>
              <a:ext uri="{FF2B5EF4-FFF2-40B4-BE49-F238E27FC236}">
                <a16:creationId xmlns:a16="http://schemas.microsoft.com/office/drawing/2014/main" id="{B1309468-2331-1AF4-3324-4411F8756741}"/>
              </a:ext>
            </a:extLst>
          </p:cNvPr>
          <p:cNvPicPr>
            <a:picLocks noChangeAspect="1"/>
          </p:cNvPicPr>
          <p:nvPr/>
        </p:nvPicPr>
        <p:blipFill>
          <a:blip r:embed="rId4"/>
          <a:stretch>
            <a:fillRect/>
          </a:stretch>
        </p:blipFill>
        <p:spPr>
          <a:xfrm>
            <a:off x="714375" y="1984099"/>
            <a:ext cx="6029325" cy="742950"/>
          </a:xfrm>
          <a:prstGeom prst="rect">
            <a:avLst/>
          </a:prstGeom>
        </p:spPr>
      </p:pic>
      <p:sp>
        <p:nvSpPr>
          <p:cNvPr id="9" name="CuadroTexto 8">
            <a:extLst>
              <a:ext uri="{FF2B5EF4-FFF2-40B4-BE49-F238E27FC236}">
                <a16:creationId xmlns:a16="http://schemas.microsoft.com/office/drawing/2014/main" id="{6CBBB510-9668-3417-DB43-A5D8B02E7AFF}"/>
              </a:ext>
            </a:extLst>
          </p:cNvPr>
          <p:cNvSpPr txBox="1"/>
          <p:nvPr/>
        </p:nvSpPr>
        <p:spPr>
          <a:xfrm>
            <a:off x="1120532" y="2727049"/>
            <a:ext cx="3265938" cy="923330"/>
          </a:xfrm>
          <a:prstGeom prst="rect">
            <a:avLst/>
          </a:prstGeom>
          <a:noFill/>
        </p:spPr>
        <p:txBody>
          <a:bodyPr wrap="square">
            <a:spAutoFit/>
          </a:bodyPr>
          <a:lstStyle/>
          <a:p>
            <a:r>
              <a:rPr lang="es-ES" sz="1800" b="1" i="0" u="none" strike="noStrike" baseline="0" dirty="0">
                <a:solidFill>
                  <a:srgbClr val="000000"/>
                </a:solidFill>
                <a:latin typeface="Cambria" panose="02040503050406030204" pitchFamily="18" charset="0"/>
              </a:rPr>
              <a:t>SALUSTIANA </a:t>
            </a:r>
            <a:endParaRPr lang="es-ES" sz="1800" b="0" i="0" u="none" strike="noStrike" baseline="0" dirty="0">
              <a:solidFill>
                <a:srgbClr val="000000"/>
              </a:solidFill>
              <a:latin typeface="Cambria" panose="02040503050406030204" pitchFamily="18" charset="0"/>
            </a:endParaRPr>
          </a:p>
          <a:p>
            <a:r>
              <a:rPr lang="es-ES" sz="1800" b="1" i="0" u="none" strike="noStrike" baseline="0" dirty="0">
                <a:solidFill>
                  <a:srgbClr val="000000"/>
                </a:solidFill>
                <a:latin typeface="Cambria" panose="02040503050406030204" pitchFamily="18" charset="0"/>
              </a:rPr>
              <a:t>VALENCIA LATE MIDKNIGHT </a:t>
            </a:r>
            <a:endParaRPr lang="es-ES" sz="1800" b="0" i="0" u="none" strike="noStrike" baseline="0" dirty="0">
              <a:solidFill>
                <a:srgbClr val="000000"/>
              </a:solidFill>
              <a:latin typeface="Cambria" panose="02040503050406030204" pitchFamily="18" charset="0"/>
            </a:endParaRPr>
          </a:p>
          <a:p>
            <a:r>
              <a:rPr lang="es-ES" sz="1800" b="1" i="0" u="none" strike="noStrike" baseline="0" dirty="0">
                <a:solidFill>
                  <a:srgbClr val="000000"/>
                </a:solidFill>
                <a:latin typeface="Calibri" panose="020F0502020204030204" pitchFamily="34" charset="0"/>
              </a:rPr>
              <a:t>VALENCIA LATE </a:t>
            </a:r>
            <a:endParaRPr lang="es-ES" dirty="0"/>
          </a:p>
        </p:txBody>
      </p:sp>
      <p:pic>
        <p:nvPicPr>
          <p:cNvPr id="11" name="Imagen 10">
            <a:extLst>
              <a:ext uri="{FF2B5EF4-FFF2-40B4-BE49-F238E27FC236}">
                <a16:creationId xmlns:a16="http://schemas.microsoft.com/office/drawing/2014/main" id="{4D15B362-AAA4-6061-1A47-8E86351727C5}"/>
              </a:ext>
            </a:extLst>
          </p:cNvPr>
          <p:cNvPicPr>
            <a:picLocks noChangeAspect="1"/>
          </p:cNvPicPr>
          <p:nvPr/>
        </p:nvPicPr>
        <p:blipFill>
          <a:blip r:embed="rId5"/>
          <a:stretch>
            <a:fillRect/>
          </a:stretch>
        </p:blipFill>
        <p:spPr>
          <a:xfrm>
            <a:off x="557420" y="3664227"/>
            <a:ext cx="7658100" cy="933450"/>
          </a:xfrm>
          <a:prstGeom prst="rect">
            <a:avLst/>
          </a:prstGeom>
        </p:spPr>
      </p:pic>
    </p:spTree>
    <p:extLst>
      <p:ext uri="{BB962C8B-B14F-4D97-AF65-F5344CB8AC3E}">
        <p14:creationId xmlns:p14="http://schemas.microsoft.com/office/powerpoint/2010/main" val="15874458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1E79C69-9456-368B-457D-B047761AF4C0}"/>
              </a:ext>
            </a:extLst>
          </p:cNvPr>
          <p:cNvPicPr>
            <a:picLocks noChangeAspect="1"/>
          </p:cNvPicPr>
          <p:nvPr/>
        </p:nvPicPr>
        <p:blipFill>
          <a:blip r:embed="rId2"/>
          <a:stretch>
            <a:fillRect/>
          </a:stretch>
        </p:blipFill>
        <p:spPr>
          <a:xfrm>
            <a:off x="577234" y="265043"/>
            <a:ext cx="9165980" cy="2647950"/>
          </a:xfrm>
          <a:prstGeom prst="rect">
            <a:avLst/>
          </a:prstGeom>
          <a:ln w="76200">
            <a:solidFill>
              <a:srgbClr val="92D050"/>
            </a:solidFill>
          </a:ln>
        </p:spPr>
      </p:pic>
      <p:sp>
        <p:nvSpPr>
          <p:cNvPr id="4" name="CuadroTexto 3">
            <a:extLst>
              <a:ext uri="{FF2B5EF4-FFF2-40B4-BE49-F238E27FC236}">
                <a16:creationId xmlns:a16="http://schemas.microsoft.com/office/drawing/2014/main" id="{611CEF8D-EE19-3E96-BBFC-E4DAB78DF6A3}"/>
              </a:ext>
            </a:extLst>
          </p:cNvPr>
          <p:cNvSpPr txBox="1"/>
          <p:nvPr/>
        </p:nvSpPr>
        <p:spPr>
          <a:xfrm>
            <a:off x="689113" y="3067845"/>
            <a:ext cx="9263270" cy="2677656"/>
          </a:xfrm>
          <a:prstGeom prst="rect">
            <a:avLst/>
          </a:prstGeom>
          <a:noFill/>
          <a:ln w="76200">
            <a:solidFill>
              <a:srgbClr val="92D050"/>
            </a:solidFill>
          </a:ln>
        </p:spPr>
        <p:txBody>
          <a:bodyPr wrap="square" rtlCol="0">
            <a:spAutoFit/>
          </a:bodyPr>
          <a:lstStyle/>
          <a:p>
            <a:r>
              <a:rPr lang="es-ES" sz="2400" b="0" i="0" u="none" strike="noStrike" baseline="0" dirty="0">
                <a:solidFill>
                  <a:srgbClr val="000000"/>
                </a:solidFill>
                <a:latin typeface="Arial" panose="020B0604020202020204" pitchFamily="34" charset="0"/>
                <a:cs typeface="Arial" panose="020B0604020202020204" pitchFamily="34" charset="0"/>
              </a:rPr>
              <a:t> Cuando se </a:t>
            </a:r>
            <a:r>
              <a:rPr lang="es-ES" sz="2400" b="1" i="0" u="none" strike="noStrike" baseline="0" dirty="0">
                <a:solidFill>
                  <a:srgbClr val="000000"/>
                </a:solidFill>
                <a:latin typeface="Arial" panose="020B0604020202020204" pitchFamily="34" charset="0"/>
                <a:cs typeface="Arial" panose="020B0604020202020204" pitchFamily="34" charset="0"/>
              </a:rPr>
              <a:t>apliquen códigos de calibre, deben respetarse los códigos e intervalos que figuran en las tablas siguientes:</a:t>
            </a:r>
            <a:endParaRPr lang="es-ES" sz="2400" b="0" i="0" u="none" strike="noStrike" baseline="0" dirty="0">
              <a:solidFill>
                <a:srgbClr val="000000"/>
              </a:solidFill>
              <a:latin typeface="Arial" panose="020B0604020202020204" pitchFamily="34" charset="0"/>
              <a:cs typeface="Arial" panose="020B0604020202020204" pitchFamily="34" charset="0"/>
            </a:endParaRPr>
          </a:p>
          <a:p>
            <a:r>
              <a:rPr lang="es-ES" sz="2400" b="1" i="0" u="none" strike="noStrike" baseline="0" dirty="0">
                <a:solidFill>
                  <a:srgbClr val="000000"/>
                </a:solidFill>
                <a:latin typeface="Arial" panose="020B0604020202020204" pitchFamily="34" charset="0"/>
                <a:cs typeface="Arial" panose="020B0604020202020204" pitchFamily="34" charset="0"/>
              </a:rPr>
              <a:t>LIMONES:  CALIBRES del 1-7.</a:t>
            </a:r>
            <a:endParaRPr lang="es-ES" sz="2400" b="0" i="0" u="none" strike="noStrike" baseline="0" dirty="0">
              <a:solidFill>
                <a:srgbClr val="000000"/>
              </a:solidFill>
              <a:latin typeface="Arial" panose="020B0604020202020204" pitchFamily="34" charset="0"/>
              <a:cs typeface="Arial" panose="020B0604020202020204" pitchFamily="34" charset="0"/>
            </a:endParaRPr>
          </a:p>
          <a:p>
            <a:r>
              <a:rPr lang="es-ES" sz="2400" b="1" i="0" u="none" strike="noStrike" baseline="0" dirty="0">
                <a:solidFill>
                  <a:srgbClr val="000000"/>
                </a:solidFill>
                <a:latin typeface="Arial" panose="020B0604020202020204" pitchFamily="34" charset="0"/>
                <a:cs typeface="Arial" panose="020B0604020202020204" pitchFamily="34" charset="0"/>
              </a:rPr>
              <a:t>SATSUMAS, CLEMENTINAS Y OTRAS VARIEDADES E HÍBRIDOS DE MANDARINAS:  CALIBRES del 1-XXX, 1-XX, 1-10.</a:t>
            </a:r>
            <a:endParaRPr lang="es-ES" sz="2400" b="0" i="0" u="none" strike="noStrike" baseline="0" dirty="0">
              <a:solidFill>
                <a:srgbClr val="000000"/>
              </a:solidFill>
              <a:latin typeface="Arial" panose="020B0604020202020204" pitchFamily="34" charset="0"/>
              <a:cs typeface="Arial" panose="020B0604020202020204" pitchFamily="34" charset="0"/>
            </a:endParaRPr>
          </a:p>
          <a:p>
            <a:r>
              <a:rPr lang="es-ES" sz="2400" b="1" i="0" u="none" strike="noStrike" baseline="0" dirty="0">
                <a:solidFill>
                  <a:srgbClr val="000000"/>
                </a:solidFill>
                <a:latin typeface="Arial" panose="020B0604020202020204" pitchFamily="34" charset="0"/>
                <a:cs typeface="Arial" panose="020B0604020202020204" pitchFamily="34" charset="0"/>
              </a:rPr>
              <a:t>NARANJAS: CALIBRES del 1-13.</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3920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8EDF50-A9C5-9319-5692-51E09A967CB9}"/>
              </a:ext>
            </a:extLst>
          </p:cNvPr>
          <p:cNvSpPr txBox="1"/>
          <p:nvPr/>
        </p:nvSpPr>
        <p:spPr>
          <a:xfrm>
            <a:off x="238540" y="265044"/>
            <a:ext cx="11423374" cy="7017306"/>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Los envases deben estar exentos de materias extrañas. No obstante, se permitirá que los cítricos lleven adherida una </a:t>
            </a:r>
            <a:r>
              <a:rPr lang="es-ES" sz="2400" dirty="0">
                <a:highlight>
                  <a:srgbClr val="FFFF00"/>
                </a:highlight>
                <a:latin typeface="Arial" panose="020B0604020202020204" pitchFamily="34" charset="0"/>
                <a:cs typeface="Arial" panose="020B0604020202020204" pitchFamily="34" charset="0"/>
              </a:rPr>
              <a:t>rama corta, </a:t>
            </a:r>
            <a:r>
              <a:rPr lang="es-ES" sz="2400" b="1" dirty="0">
                <a:highlight>
                  <a:srgbClr val="FFFF00"/>
                </a:highlight>
                <a:latin typeface="Arial" panose="020B0604020202020204" pitchFamily="34" charset="0"/>
                <a:cs typeface="Arial" panose="020B0604020202020204" pitchFamily="34" charset="0"/>
              </a:rPr>
              <a:t>no leñosa</a:t>
            </a:r>
            <a:r>
              <a:rPr lang="es-ES" sz="2400" b="1" dirty="0">
                <a:latin typeface="Arial" panose="020B0604020202020204" pitchFamily="34" charset="0"/>
                <a:cs typeface="Arial" panose="020B0604020202020204" pitchFamily="34" charset="0"/>
              </a:rPr>
              <a:t>, provista de algunas </a:t>
            </a:r>
            <a:r>
              <a:rPr lang="es-ES" sz="2400" b="1" dirty="0">
                <a:highlight>
                  <a:srgbClr val="FFFF00"/>
                </a:highlight>
                <a:latin typeface="Arial" panose="020B0604020202020204" pitchFamily="34" charset="0"/>
                <a:cs typeface="Arial" panose="020B0604020202020204" pitchFamily="34" charset="0"/>
              </a:rPr>
              <a:t>hojas verdes</a:t>
            </a:r>
          </a:p>
          <a:p>
            <a:r>
              <a:rPr lang="es-ES" sz="2400" b="1" u="sng" dirty="0">
                <a:latin typeface="Arial" panose="020B0604020202020204" pitchFamily="34" charset="0"/>
                <a:cs typeface="Arial" panose="020B0604020202020204" pitchFamily="34" charset="0"/>
              </a:rPr>
              <a:t>Tolerancias de calibre</a:t>
            </a:r>
          </a:p>
          <a:p>
            <a:r>
              <a:rPr lang="es-ES" sz="2400" b="1" dirty="0">
                <a:latin typeface="Arial" panose="020B0604020202020204" pitchFamily="34" charset="0"/>
                <a:cs typeface="Arial" panose="020B0604020202020204" pitchFamily="34" charset="0"/>
              </a:rPr>
              <a:t>En todas las categorías: se permite una </a:t>
            </a:r>
            <a:r>
              <a:rPr lang="es-ES" sz="2400" b="1" dirty="0">
                <a:highlight>
                  <a:srgbClr val="FFFF00"/>
                </a:highlight>
                <a:latin typeface="Arial" panose="020B0604020202020204" pitchFamily="34" charset="0"/>
                <a:cs typeface="Arial" panose="020B0604020202020204" pitchFamily="34" charset="0"/>
              </a:rPr>
              <a:t>tolerancia total del 10 %, </a:t>
            </a:r>
            <a:r>
              <a:rPr lang="es-ES" sz="2400" b="1" dirty="0">
                <a:latin typeface="Arial" panose="020B0604020202020204" pitchFamily="34" charset="0"/>
                <a:cs typeface="Arial" panose="020B0604020202020204" pitchFamily="34" charset="0"/>
              </a:rPr>
              <a:t>en número o en peso, de cítricos que presenten el  calibre inmediatamente inferior y/o superior al indicado</a:t>
            </a:r>
          </a:p>
          <a:p>
            <a:r>
              <a:rPr lang="es-ES" sz="2400" b="1" u="sng" dirty="0">
                <a:latin typeface="Arial" panose="020B0604020202020204" pitchFamily="34" charset="0"/>
                <a:cs typeface="Arial" panose="020B0604020202020204" pitchFamily="34" charset="0"/>
              </a:rPr>
              <a:t>CALIDAD REQUISITOS </a:t>
            </a:r>
            <a:r>
              <a:rPr lang="es-ES" sz="2400" b="0" i="0" u="none" strike="noStrike" baseline="0" dirty="0">
                <a:solidFill>
                  <a:srgbClr val="000000"/>
                </a:solidFill>
                <a:latin typeface="Arial" panose="020B0604020202020204" pitchFamily="34" charset="0"/>
                <a:cs typeface="Arial" panose="020B0604020202020204" pitchFamily="34" charset="0"/>
              </a:rPr>
              <a:t>una ligera  falta   de  frescura  y   turgencia,</a:t>
            </a:r>
          </a:p>
          <a:p>
            <a:r>
              <a:rPr lang="es-ES" sz="2400" b="0" i="0" u="none" strike="noStrike" baseline="0" dirty="0">
                <a:solidFill>
                  <a:srgbClr val="000000"/>
                </a:solidFill>
                <a:highlight>
                  <a:srgbClr val="FFFF00"/>
                </a:highlight>
                <a:latin typeface="Arial" panose="020B0604020202020204" pitchFamily="34" charset="0"/>
                <a:cs typeface="Arial" panose="020B0604020202020204" pitchFamily="34" charset="0"/>
              </a:rPr>
              <a:t>Salvo    </a:t>
            </a:r>
            <a:r>
              <a:rPr lang="es-ES" sz="2400" b="0" i="0" u="sng" strike="noStrike" baseline="0" dirty="0" err="1">
                <a:solidFill>
                  <a:srgbClr val="000000"/>
                </a:solidFill>
                <a:highlight>
                  <a:srgbClr val="FFFF00"/>
                </a:highlight>
                <a:latin typeface="Arial" panose="020B0604020202020204" pitchFamily="34" charset="0"/>
                <a:cs typeface="Arial" panose="020B0604020202020204" pitchFamily="34" charset="0"/>
              </a:rPr>
              <a:t>categoría“Extra</a:t>
            </a:r>
            <a:r>
              <a:rPr lang="es-ES" sz="2400" b="0" i="0" u="none" strike="noStrike" baseline="0" dirty="0" err="1">
                <a:solidFill>
                  <a:srgbClr val="000000"/>
                </a:solidFill>
                <a:latin typeface="Arial" panose="020B0604020202020204" pitchFamily="34" charset="0"/>
                <a:cs typeface="Arial" panose="020B0604020202020204" pitchFamily="34" charset="0"/>
              </a:rPr>
              <a:t>”,una</a:t>
            </a:r>
            <a:r>
              <a:rPr lang="es-ES" sz="2400" b="0" i="0" u="none" strike="noStrike" baseline="0" dirty="0">
                <a:solidFill>
                  <a:srgbClr val="000000"/>
                </a:solidFill>
                <a:latin typeface="Arial" panose="020B0604020202020204" pitchFamily="34" charset="0"/>
                <a:cs typeface="Arial" panose="020B0604020202020204" pitchFamily="34" charset="0"/>
              </a:rPr>
              <a:t> ligera alteración  debida a su evolución y su naturaleza más o menos perecedera</a:t>
            </a:r>
          </a:p>
          <a:p>
            <a:r>
              <a:rPr lang="es-ES" sz="2400" b="1" i="0" u="none" strike="noStrike" baseline="0" dirty="0">
                <a:solidFill>
                  <a:srgbClr val="000000"/>
                </a:solidFill>
                <a:latin typeface="Arial" panose="020B0604020202020204" pitchFamily="34" charset="0"/>
                <a:cs typeface="Arial" panose="020B0604020202020204" pitchFamily="34" charset="0"/>
              </a:rPr>
              <a:t>REQUISITOS  MÍNIMOS intactos …sanos   …sin plagas </a:t>
            </a:r>
          </a:p>
          <a:p>
            <a:r>
              <a:rPr lang="es-ES" sz="2400" b="1" dirty="0">
                <a:solidFill>
                  <a:srgbClr val="000000"/>
                </a:solidFill>
                <a:latin typeface="Arial" panose="020B0604020202020204" pitchFamily="34" charset="0"/>
                <a:cs typeface="Arial" panose="020B0604020202020204" pitchFamily="34" charset="0"/>
              </a:rPr>
              <a:t>MADUREZ</a:t>
            </a:r>
            <a:r>
              <a:rPr lang="es-ES" sz="2400" b="1" i="0" u="none" strike="noStrike" baseline="0" dirty="0">
                <a:solidFill>
                  <a:srgbClr val="000000"/>
                </a:solidFill>
                <a:latin typeface="Arial" panose="020B0604020202020204" pitchFamily="34" charset="0"/>
                <a:cs typeface="Arial" panose="020B0604020202020204" pitchFamily="34" charset="0"/>
              </a:rPr>
              <a:t> </a:t>
            </a:r>
          </a:p>
          <a:p>
            <a:r>
              <a:rPr lang="es-ES" sz="2400" b="0" i="0" u="none" strike="noStrike" baseline="0" dirty="0">
                <a:solidFill>
                  <a:srgbClr val="000000"/>
                </a:solidFill>
                <a:latin typeface="Arial" panose="020B0604020202020204" pitchFamily="34" charset="0"/>
                <a:cs typeface="Arial" panose="020B0604020202020204" pitchFamily="34" charset="0"/>
              </a:rPr>
              <a:t>—</a:t>
            </a:r>
            <a:r>
              <a:rPr lang="es-ES" sz="2400" b="1" i="0" u="none" strike="noStrike" baseline="0" dirty="0">
                <a:solidFill>
                  <a:srgbClr val="000000"/>
                </a:solidFill>
                <a:latin typeface="Arial" panose="020B0604020202020204" pitchFamily="34" charset="0"/>
                <a:cs typeface="Arial" panose="020B0604020202020204" pitchFamily="34" charset="0"/>
              </a:rPr>
              <a:t>contenido mínimo de zumo,</a:t>
            </a:r>
            <a:endParaRPr lang="es-ES" sz="2400" b="0" i="0" u="none" strike="noStrike" baseline="0" dirty="0">
              <a:solidFill>
                <a:srgbClr val="000000"/>
              </a:solidFill>
              <a:latin typeface="Arial" panose="020B0604020202020204" pitchFamily="34" charset="0"/>
              <a:cs typeface="Arial" panose="020B0604020202020204" pitchFamily="34" charset="0"/>
            </a:endParaRPr>
          </a:p>
          <a:p>
            <a:r>
              <a:rPr lang="es-ES" sz="2400" b="1" i="0" u="none" strike="noStrike" baseline="0" dirty="0">
                <a:solidFill>
                  <a:srgbClr val="000000"/>
                </a:solidFill>
                <a:latin typeface="Arial" panose="020B0604020202020204" pitchFamily="34" charset="0"/>
                <a:cs typeface="Arial" panose="020B0604020202020204" pitchFamily="34" charset="0"/>
              </a:rPr>
              <a:t>—relación mínima  azúcar/ácido,</a:t>
            </a:r>
            <a:endParaRPr lang="es-ES" sz="2400" b="0" i="0" u="none" strike="noStrike" baseline="0" dirty="0">
              <a:solidFill>
                <a:srgbClr val="000000"/>
              </a:solidFill>
              <a:latin typeface="Arial" panose="020B0604020202020204" pitchFamily="34" charset="0"/>
              <a:cs typeface="Arial" panose="020B0604020202020204" pitchFamily="34" charset="0"/>
            </a:endParaRPr>
          </a:p>
          <a:p>
            <a:r>
              <a:rPr lang="es-ES" sz="2400" b="1" i="0" u="none" strike="noStrike" baseline="0" dirty="0">
                <a:solidFill>
                  <a:srgbClr val="000000"/>
                </a:solidFill>
                <a:latin typeface="Arial" panose="020B0604020202020204" pitchFamily="34" charset="0"/>
                <a:cs typeface="Arial" panose="020B0604020202020204" pitchFamily="34" charset="0"/>
              </a:rPr>
              <a:t>—coloración.</a:t>
            </a:r>
            <a:endParaRPr lang="es-ES" sz="2400" b="0" i="0" u="none" strike="noStrike" baseline="0" dirty="0">
              <a:solidFill>
                <a:srgbClr val="000000"/>
              </a:solidFill>
              <a:latin typeface="Arial" panose="020B0604020202020204" pitchFamily="34" charset="0"/>
              <a:cs typeface="Arial" panose="020B0604020202020204" pitchFamily="34" charset="0"/>
            </a:endParaRPr>
          </a:p>
          <a:p>
            <a:endParaRPr lang="es-ES" b="1" dirty="0"/>
          </a:p>
          <a:p>
            <a:r>
              <a:rPr lang="es-ES" b="1" dirty="0">
                <a:highlight>
                  <a:srgbClr val="FFFF00"/>
                </a:highlight>
              </a:rPr>
              <a:t>En su caso, conservantes o sustancias químicas utilizados para tratamientos después de la cosecha</a:t>
            </a:r>
            <a:r>
              <a:rPr lang="es-ES" b="1" dirty="0"/>
              <a:t>.</a:t>
            </a:r>
          </a:p>
          <a:p>
            <a:endParaRPr lang="es-ES" b="1" dirty="0"/>
          </a:p>
          <a:p>
            <a:endParaRPr lang="es-ES" b="1" dirty="0"/>
          </a:p>
          <a:p>
            <a:endParaRPr lang="es-ES" b="1" dirty="0"/>
          </a:p>
        </p:txBody>
      </p:sp>
    </p:spTree>
    <p:extLst>
      <p:ext uri="{BB962C8B-B14F-4D97-AF65-F5344CB8AC3E}">
        <p14:creationId xmlns:p14="http://schemas.microsoft.com/office/powerpoint/2010/main" val="16641077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F85C5A-1DAA-2EBD-0201-3DE713205F6C}"/>
              </a:ext>
            </a:extLst>
          </p:cNvPr>
          <p:cNvPicPr>
            <a:picLocks noChangeAspect="1"/>
          </p:cNvPicPr>
          <p:nvPr/>
        </p:nvPicPr>
        <p:blipFill>
          <a:blip r:embed="rId2"/>
          <a:stretch>
            <a:fillRect/>
          </a:stretch>
        </p:blipFill>
        <p:spPr>
          <a:xfrm>
            <a:off x="569843" y="575507"/>
            <a:ext cx="10643567" cy="4914413"/>
          </a:xfrm>
          <a:prstGeom prst="rect">
            <a:avLst/>
          </a:prstGeom>
          <a:ln w="76200">
            <a:solidFill>
              <a:srgbClr val="92D050"/>
            </a:solidFill>
          </a:ln>
        </p:spPr>
      </p:pic>
    </p:spTree>
    <p:extLst>
      <p:ext uri="{BB962C8B-B14F-4D97-AF65-F5344CB8AC3E}">
        <p14:creationId xmlns:p14="http://schemas.microsoft.com/office/powerpoint/2010/main" val="11345633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1F7E23-7D96-6EDB-365F-646D94935C3C}"/>
              </a:ext>
            </a:extLst>
          </p:cNvPr>
          <p:cNvPicPr>
            <a:picLocks noChangeAspect="1"/>
          </p:cNvPicPr>
          <p:nvPr/>
        </p:nvPicPr>
        <p:blipFill>
          <a:blip r:embed="rId2"/>
          <a:stretch>
            <a:fillRect/>
          </a:stretch>
        </p:blipFill>
        <p:spPr>
          <a:xfrm>
            <a:off x="720857" y="728870"/>
            <a:ext cx="10251943" cy="5830956"/>
          </a:xfrm>
          <a:prstGeom prst="rect">
            <a:avLst/>
          </a:prstGeom>
          <a:ln w="76200">
            <a:solidFill>
              <a:srgbClr val="92D050"/>
            </a:solidFill>
          </a:ln>
        </p:spPr>
      </p:pic>
    </p:spTree>
    <p:extLst>
      <p:ext uri="{BB962C8B-B14F-4D97-AF65-F5344CB8AC3E}">
        <p14:creationId xmlns:p14="http://schemas.microsoft.com/office/powerpoint/2010/main" val="37394158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3945" y="98854"/>
            <a:ext cx="6134100" cy="5980669"/>
          </a:xfrm>
          <a:prstGeom prst="rect">
            <a:avLst/>
          </a:prstGeom>
        </p:spPr>
      </p:pic>
      <p:pic>
        <p:nvPicPr>
          <p:cNvPr id="3" name="Imagen 2"/>
          <p:cNvPicPr>
            <a:picLocks noChangeAspect="1"/>
          </p:cNvPicPr>
          <p:nvPr/>
        </p:nvPicPr>
        <p:blipFill>
          <a:blip r:embed="rId3"/>
          <a:stretch>
            <a:fillRect/>
          </a:stretch>
        </p:blipFill>
        <p:spPr>
          <a:xfrm>
            <a:off x="6400799" y="319138"/>
            <a:ext cx="5898293" cy="6613586"/>
          </a:xfrm>
          <a:prstGeom prst="rect">
            <a:avLst/>
          </a:prstGeom>
        </p:spPr>
      </p:pic>
    </p:spTree>
    <p:extLst>
      <p:ext uri="{BB962C8B-B14F-4D97-AF65-F5344CB8AC3E}">
        <p14:creationId xmlns:p14="http://schemas.microsoft.com/office/powerpoint/2010/main" val="2704665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CB498E-BC0D-AA93-2728-5B4E9F724888}"/>
              </a:ext>
            </a:extLst>
          </p:cNvPr>
          <p:cNvPicPr>
            <a:picLocks noChangeAspect="1"/>
          </p:cNvPicPr>
          <p:nvPr/>
        </p:nvPicPr>
        <p:blipFill>
          <a:blip r:embed="rId2"/>
          <a:stretch>
            <a:fillRect/>
          </a:stretch>
        </p:blipFill>
        <p:spPr>
          <a:xfrm>
            <a:off x="-110573" y="255858"/>
            <a:ext cx="6209156" cy="6602141"/>
          </a:xfrm>
          <a:prstGeom prst="rect">
            <a:avLst/>
          </a:prstGeom>
        </p:spPr>
      </p:pic>
      <p:pic>
        <p:nvPicPr>
          <p:cNvPr id="5" name="Imagen 4">
            <a:extLst>
              <a:ext uri="{FF2B5EF4-FFF2-40B4-BE49-F238E27FC236}">
                <a16:creationId xmlns:a16="http://schemas.microsoft.com/office/drawing/2014/main" id="{BB8F1916-778C-D7EE-D02D-43A1E6997061}"/>
              </a:ext>
            </a:extLst>
          </p:cNvPr>
          <p:cNvPicPr>
            <a:picLocks noChangeAspect="1"/>
          </p:cNvPicPr>
          <p:nvPr/>
        </p:nvPicPr>
        <p:blipFill>
          <a:blip r:embed="rId3"/>
          <a:stretch>
            <a:fillRect/>
          </a:stretch>
        </p:blipFill>
        <p:spPr>
          <a:xfrm>
            <a:off x="6108031" y="255858"/>
            <a:ext cx="6049894" cy="6602141"/>
          </a:xfrm>
          <a:prstGeom prst="rect">
            <a:avLst/>
          </a:prstGeom>
        </p:spPr>
      </p:pic>
    </p:spTree>
    <p:extLst>
      <p:ext uri="{BB962C8B-B14F-4D97-AF65-F5344CB8AC3E}">
        <p14:creationId xmlns:p14="http://schemas.microsoft.com/office/powerpoint/2010/main" val="28995248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F522FAE-1D95-C7D0-3381-DE9421D71BA8}"/>
              </a:ext>
            </a:extLst>
          </p:cNvPr>
          <p:cNvPicPr>
            <a:picLocks noChangeAspect="1"/>
          </p:cNvPicPr>
          <p:nvPr/>
        </p:nvPicPr>
        <p:blipFill>
          <a:blip r:embed="rId2"/>
          <a:stretch>
            <a:fillRect/>
          </a:stretch>
        </p:blipFill>
        <p:spPr>
          <a:xfrm>
            <a:off x="544581" y="413716"/>
            <a:ext cx="5695950" cy="4095750"/>
          </a:xfrm>
          <a:prstGeom prst="rect">
            <a:avLst/>
          </a:prstGeom>
        </p:spPr>
      </p:pic>
      <p:pic>
        <p:nvPicPr>
          <p:cNvPr id="5" name="Imagen 4">
            <a:extLst>
              <a:ext uri="{FF2B5EF4-FFF2-40B4-BE49-F238E27FC236}">
                <a16:creationId xmlns:a16="http://schemas.microsoft.com/office/drawing/2014/main" id="{6F67B0ED-04AA-C58E-1ADF-4D1D1697F7C2}"/>
              </a:ext>
            </a:extLst>
          </p:cNvPr>
          <p:cNvPicPr>
            <a:picLocks noChangeAspect="1"/>
          </p:cNvPicPr>
          <p:nvPr/>
        </p:nvPicPr>
        <p:blipFill>
          <a:blip r:embed="rId3"/>
          <a:stretch>
            <a:fillRect/>
          </a:stretch>
        </p:blipFill>
        <p:spPr>
          <a:xfrm>
            <a:off x="544581" y="4723778"/>
            <a:ext cx="2505075" cy="1285875"/>
          </a:xfrm>
          <a:prstGeom prst="rect">
            <a:avLst/>
          </a:prstGeom>
        </p:spPr>
      </p:pic>
      <p:pic>
        <p:nvPicPr>
          <p:cNvPr id="7" name="Imagen 6">
            <a:extLst>
              <a:ext uri="{FF2B5EF4-FFF2-40B4-BE49-F238E27FC236}">
                <a16:creationId xmlns:a16="http://schemas.microsoft.com/office/drawing/2014/main" id="{83C430BB-A067-60A0-1182-3A5CE3D17D5F}"/>
              </a:ext>
            </a:extLst>
          </p:cNvPr>
          <p:cNvPicPr>
            <a:picLocks noChangeAspect="1"/>
          </p:cNvPicPr>
          <p:nvPr/>
        </p:nvPicPr>
        <p:blipFill>
          <a:blip r:embed="rId4"/>
          <a:stretch>
            <a:fillRect/>
          </a:stretch>
        </p:blipFill>
        <p:spPr>
          <a:xfrm>
            <a:off x="10039142" y="278086"/>
            <a:ext cx="1562100" cy="2143125"/>
          </a:xfrm>
          <a:prstGeom prst="rect">
            <a:avLst/>
          </a:prstGeom>
        </p:spPr>
      </p:pic>
      <p:pic>
        <p:nvPicPr>
          <p:cNvPr id="9" name="Imagen 8">
            <a:extLst>
              <a:ext uri="{FF2B5EF4-FFF2-40B4-BE49-F238E27FC236}">
                <a16:creationId xmlns:a16="http://schemas.microsoft.com/office/drawing/2014/main" id="{F8543902-F667-BC38-BDEB-D6024BC4773A}"/>
              </a:ext>
            </a:extLst>
          </p:cNvPr>
          <p:cNvPicPr>
            <a:picLocks noChangeAspect="1"/>
          </p:cNvPicPr>
          <p:nvPr/>
        </p:nvPicPr>
        <p:blipFill>
          <a:blip r:embed="rId5"/>
          <a:stretch>
            <a:fillRect/>
          </a:stretch>
        </p:blipFill>
        <p:spPr>
          <a:xfrm>
            <a:off x="6425750" y="413716"/>
            <a:ext cx="1933575" cy="1714500"/>
          </a:xfrm>
          <a:prstGeom prst="rect">
            <a:avLst/>
          </a:prstGeom>
        </p:spPr>
      </p:pic>
      <p:pic>
        <p:nvPicPr>
          <p:cNvPr id="11" name="Imagen 10">
            <a:extLst>
              <a:ext uri="{FF2B5EF4-FFF2-40B4-BE49-F238E27FC236}">
                <a16:creationId xmlns:a16="http://schemas.microsoft.com/office/drawing/2014/main" id="{FFD7BEDB-79B5-033E-123E-15037C63D6F8}"/>
              </a:ext>
            </a:extLst>
          </p:cNvPr>
          <p:cNvPicPr>
            <a:picLocks noChangeAspect="1"/>
          </p:cNvPicPr>
          <p:nvPr/>
        </p:nvPicPr>
        <p:blipFill>
          <a:blip r:embed="rId6"/>
          <a:stretch>
            <a:fillRect/>
          </a:stretch>
        </p:blipFill>
        <p:spPr>
          <a:xfrm>
            <a:off x="9632569" y="2722290"/>
            <a:ext cx="2136707" cy="1714500"/>
          </a:xfrm>
          <a:prstGeom prst="rect">
            <a:avLst/>
          </a:prstGeom>
        </p:spPr>
      </p:pic>
      <p:pic>
        <p:nvPicPr>
          <p:cNvPr id="13" name="Imagen 12">
            <a:extLst>
              <a:ext uri="{FF2B5EF4-FFF2-40B4-BE49-F238E27FC236}">
                <a16:creationId xmlns:a16="http://schemas.microsoft.com/office/drawing/2014/main" id="{FF022446-F3DA-B3A2-2E18-BFB899F658D0}"/>
              </a:ext>
            </a:extLst>
          </p:cNvPr>
          <p:cNvPicPr>
            <a:picLocks noChangeAspect="1"/>
          </p:cNvPicPr>
          <p:nvPr/>
        </p:nvPicPr>
        <p:blipFill>
          <a:blip r:embed="rId7"/>
          <a:stretch>
            <a:fillRect/>
          </a:stretch>
        </p:blipFill>
        <p:spPr>
          <a:xfrm>
            <a:off x="6425750" y="2128216"/>
            <a:ext cx="2590800" cy="2981325"/>
          </a:xfrm>
          <a:prstGeom prst="rect">
            <a:avLst/>
          </a:prstGeom>
        </p:spPr>
      </p:pic>
      <p:pic>
        <p:nvPicPr>
          <p:cNvPr id="15" name="Imagen 14">
            <a:extLst>
              <a:ext uri="{FF2B5EF4-FFF2-40B4-BE49-F238E27FC236}">
                <a16:creationId xmlns:a16="http://schemas.microsoft.com/office/drawing/2014/main" id="{0D11B302-2E62-E5F0-2B82-8AB3B3A5D630}"/>
              </a:ext>
            </a:extLst>
          </p:cNvPr>
          <p:cNvPicPr>
            <a:picLocks noChangeAspect="1"/>
          </p:cNvPicPr>
          <p:nvPr/>
        </p:nvPicPr>
        <p:blipFill>
          <a:blip r:embed="rId8"/>
          <a:stretch>
            <a:fillRect/>
          </a:stretch>
        </p:blipFill>
        <p:spPr>
          <a:xfrm>
            <a:off x="3049656" y="4664562"/>
            <a:ext cx="2219325" cy="1828800"/>
          </a:xfrm>
          <a:prstGeom prst="rect">
            <a:avLst/>
          </a:prstGeom>
        </p:spPr>
      </p:pic>
      <p:pic>
        <p:nvPicPr>
          <p:cNvPr id="17" name="Imagen 16">
            <a:extLst>
              <a:ext uri="{FF2B5EF4-FFF2-40B4-BE49-F238E27FC236}">
                <a16:creationId xmlns:a16="http://schemas.microsoft.com/office/drawing/2014/main" id="{BF7A209E-73AD-362F-2829-42736EE43BD3}"/>
              </a:ext>
            </a:extLst>
          </p:cNvPr>
          <p:cNvPicPr>
            <a:picLocks noChangeAspect="1"/>
          </p:cNvPicPr>
          <p:nvPr/>
        </p:nvPicPr>
        <p:blipFill>
          <a:blip r:embed="rId9"/>
          <a:stretch>
            <a:fillRect/>
          </a:stretch>
        </p:blipFill>
        <p:spPr>
          <a:xfrm>
            <a:off x="9977021" y="4664562"/>
            <a:ext cx="2415961" cy="2193438"/>
          </a:xfrm>
          <a:prstGeom prst="rect">
            <a:avLst/>
          </a:prstGeom>
        </p:spPr>
      </p:pic>
      <p:pic>
        <p:nvPicPr>
          <p:cNvPr id="19" name="Imagen 18">
            <a:extLst>
              <a:ext uri="{FF2B5EF4-FFF2-40B4-BE49-F238E27FC236}">
                <a16:creationId xmlns:a16="http://schemas.microsoft.com/office/drawing/2014/main" id="{5D083B0C-9D62-F4D4-1257-8CBF2FE86BE9}"/>
              </a:ext>
            </a:extLst>
          </p:cNvPr>
          <p:cNvPicPr>
            <a:picLocks noChangeAspect="1"/>
          </p:cNvPicPr>
          <p:nvPr/>
        </p:nvPicPr>
        <p:blipFill>
          <a:blip r:embed="rId10"/>
          <a:stretch>
            <a:fillRect/>
          </a:stretch>
        </p:blipFill>
        <p:spPr>
          <a:xfrm>
            <a:off x="6444280" y="5602255"/>
            <a:ext cx="4021783" cy="586510"/>
          </a:xfrm>
          <a:prstGeom prst="rect">
            <a:avLst/>
          </a:prstGeom>
        </p:spPr>
      </p:pic>
    </p:spTree>
    <p:extLst>
      <p:ext uri="{BB962C8B-B14F-4D97-AF65-F5344CB8AC3E}">
        <p14:creationId xmlns:p14="http://schemas.microsoft.com/office/powerpoint/2010/main" val="17964465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85B047A-7871-4DDD-B46E-F85A99BE9D00}"/>
              </a:ext>
            </a:extLst>
          </p:cNvPr>
          <p:cNvPicPr>
            <a:picLocks noChangeAspect="1"/>
          </p:cNvPicPr>
          <p:nvPr/>
        </p:nvPicPr>
        <p:blipFill>
          <a:blip r:embed="rId2"/>
          <a:stretch>
            <a:fillRect/>
          </a:stretch>
        </p:blipFill>
        <p:spPr>
          <a:xfrm>
            <a:off x="687899" y="662898"/>
            <a:ext cx="6107184" cy="1497245"/>
          </a:xfrm>
          <a:prstGeom prst="rect">
            <a:avLst/>
          </a:prstGeom>
          <a:ln w="57150">
            <a:solidFill>
              <a:srgbClr val="92D050"/>
            </a:solidFill>
          </a:ln>
        </p:spPr>
      </p:pic>
      <p:pic>
        <p:nvPicPr>
          <p:cNvPr id="1026" name="Picture 2" descr="https://soycomocomo.es/media/2015/06/melocoton-1.jpg">
            <a:extLst>
              <a:ext uri="{FF2B5EF4-FFF2-40B4-BE49-F238E27FC236}">
                <a16:creationId xmlns:a16="http://schemas.microsoft.com/office/drawing/2014/main" id="{8049A32C-80CF-407C-8C82-6429D178C3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6403" y="188140"/>
            <a:ext cx="1873017" cy="136522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69F79124-7D50-4D66-9BBA-B12A693C36A8}"/>
              </a:ext>
            </a:extLst>
          </p:cNvPr>
          <p:cNvPicPr>
            <a:picLocks noChangeAspect="1"/>
          </p:cNvPicPr>
          <p:nvPr/>
        </p:nvPicPr>
        <p:blipFill>
          <a:blip r:embed="rId4"/>
          <a:stretch>
            <a:fillRect/>
          </a:stretch>
        </p:blipFill>
        <p:spPr>
          <a:xfrm>
            <a:off x="436914" y="2284229"/>
            <a:ext cx="7984219" cy="1489594"/>
          </a:xfrm>
          <a:prstGeom prst="rect">
            <a:avLst/>
          </a:prstGeom>
          <a:ln w="57150">
            <a:solidFill>
              <a:srgbClr val="92D050"/>
            </a:solidFill>
          </a:ln>
        </p:spPr>
      </p:pic>
      <p:pic>
        <p:nvPicPr>
          <p:cNvPr id="4" name="Imagen 3">
            <a:extLst>
              <a:ext uri="{FF2B5EF4-FFF2-40B4-BE49-F238E27FC236}">
                <a16:creationId xmlns:a16="http://schemas.microsoft.com/office/drawing/2014/main" id="{2F29DA3F-B9F8-4A0B-BAF9-6C3E82EAB264}"/>
              </a:ext>
            </a:extLst>
          </p:cNvPr>
          <p:cNvPicPr>
            <a:picLocks noChangeAspect="1"/>
          </p:cNvPicPr>
          <p:nvPr/>
        </p:nvPicPr>
        <p:blipFill>
          <a:blip r:embed="rId5"/>
          <a:stretch>
            <a:fillRect/>
          </a:stretch>
        </p:blipFill>
        <p:spPr>
          <a:xfrm>
            <a:off x="436914" y="3897909"/>
            <a:ext cx="10485345" cy="1365221"/>
          </a:xfrm>
          <a:prstGeom prst="rect">
            <a:avLst/>
          </a:prstGeom>
          <a:ln w="57150">
            <a:solidFill>
              <a:srgbClr val="92D050"/>
            </a:solidFill>
          </a:ln>
        </p:spPr>
      </p:pic>
    </p:spTree>
    <p:extLst>
      <p:ext uri="{BB962C8B-B14F-4D97-AF65-F5344CB8AC3E}">
        <p14:creationId xmlns:p14="http://schemas.microsoft.com/office/powerpoint/2010/main" val="1460328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9D0AC5E-84B2-42CF-B9BF-C2D0428B52F7}"/>
              </a:ext>
            </a:extLst>
          </p:cNvPr>
          <p:cNvPicPr>
            <a:picLocks noChangeAspect="1"/>
          </p:cNvPicPr>
          <p:nvPr/>
        </p:nvPicPr>
        <p:blipFill>
          <a:blip r:embed="rId2"/>
          <a:stretch>
            <a:fillRect/>
          </a:stretch>
        </p:blipFill>
        <p:spPr>
          <a:xfrm>
            <a:off x="739920" y="641025"/>
            <a:ext cx="4810796" cy="1733792"/>
          </a:xfrm>
          <a:prstGeom prst="rect">
            <a:avLst/>
          </a:prstGeom>
          <a:ln w="38100">
            <a:solidFill>
              <a:schemeClr val="accent1"/>
            </a:solidFill>
          </a:ln>
        </p:spPr>
      </p:pic>
      <p:sp>
        <p:nvSpPr>
          <p:cNvPr id="3" name="CuadroTexto 2">
            <a:extLst>
              <a:ext uri="{FF2B5EF4-FFF2-40B4-BE49-F238E27FC236}">
                <a16:creationId xmlns:a16="http://schemas.microsoft.com/office/drawing/2014/main" id="{3815A05F-FD15-4FA7-A204-4D0A100A8838}"/>
              </a:ext>
            </a:extLst>
          </p:cNvPr>
          <p:cNvSpPr txBox="1"/>
          <p:nvPr/>
        </p:nvSpPr>
        <p:spPr>
          <a:xfrm>
            <a:off x="3330429" y="1194993"/>
            <a:ext cx="2827090" cy="415498"/>
          </a:xfrm>
          <a:prstGeom prst="rect">
            <a:avLst/>
          </a:prstGeom>
          <a:solidFill>
            <a:schemeClr val="accent1">
              <a:lumMod val="20000"/>
              <a:lumOff val="80000"/>
            </a:schemeClr>
          </a:solidFill>
        </p:spPr>
        <p:txBody>
          <a:bodyPr wrap="square" rtlCol="0">
            <a:spAutoFit/>
          </a:bodyPr>
          <a:lstStyle/>
          <a:p>
            <a:r>
              <a:rPr lang="es-ES" sz="1050" dirty="0"/>
              <a:t>aspecto brillante, acorde con las características de la variedad</a:t>
            </a:r>
          </a:p>
        </p:txBody>
      </p:sp>
      <p:pic>
        <p:nvPicPr>
          <p:cNvPr id="2050" name="Picture 2" descr="https://medibangpaint.com/wp-content/uploads/2020/02/IMG_0408.jpg">
            <a:extLst>
              <a:ext uri="{FF2B5EF4-FFF2-40B4-BE49-F238E27FC236}">
                <a16:creationId xmlns:a16="http://schemas.microsoft.com/office/drawing/2014/main" id="{9585B8D7-A424-4305-99EB-5FD5D8F0DB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6581" y="83923"/>
            <a:ext cx="2290894" cy="229089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9084556-2373-4D85-9678-D0A0DB6DA98D}"/>
              </a:ext>
            </a:extLst>
          </p:cNvPr>
          <p:cNvSpPr txBox="1"/>
          <p:nvPr/>
        </p:nvSpPr>
        <p:spPr>
          <a:xfrm>
            <a:off x="739920" y="2793534"/>
            <a:ext cx="8286634" cy="738664"/>
          </a:xfrm>
          <a:prstGeom prst="rect">
            <a:avLst/>
          </a:prstGeom>
          <a:solidFill>
            <a:schemeClr val="accent1">
              <a:lumMod val="20000"/>
              <a:lumOff val="80000"/>
            </a:schemeClr>
          </a:solidFill>
        </p:spPr>
        <p:txBody>
          <a:bodyPr wrap="square" rtlCol="0">
            <a:spAutoFit/>
          </a:bodyPr>
          <a:lstStyle/>
          <a:p>
            <a:r>
              <a:rPr lang="es-ES" sz="1400" dirty="0"/>
              <a:t>En la categoría «Extra», las fresas (salvo las de bosque) deben ser especialmente homogéneas y regulares en cuanto al grado de madurez, la coloración y el calibre. En el caso de la categoría I, este último podrá ser menos homogéneo</a:t>
            </a:r>
            <a:r>
              <a:rPr lang="es-ES" sz="1200" dirty="0"/>
              <a:t>.</a:t>
            </a:r>
          </a:p>
        </p:txBody>
      </p:sp>
      <p:pic>
        <p:nvPicPr>
          <p:cNvPr id="5" name="Imagen 4">
            <a:extLst>
              <a:ext uri="{FF2B5EF4-FFF2-40B4-BE49-F238E27FC236}">
                <a16:creationId xmlns:a16="http://schemas.microsoft.com/office/drawing/2014/main" id="{EEF3D443-8DE5-4B5B-B5E0-2ED94E1A3670}"/>
              </a:ext>
            </a:extLst>
          </p:cNvPr>
          <p:cNvPicPr>
            <a:picLocks noChangeAspect="1"/>
          </p:cNvPicPr>
          <p:nvPr/>
        </p:nvPicPr>
        <p:blipFill>
          <a:blip r:embed="rId4"/>
          <a:stretch>
            <a:fillRect/>
          </a:stretch>
        </p:blipFill>
        <p:spPr>
          <a:xfrm>
            <a:off x="1268817" y="3950915"/>
            <a:ext cx="5258534" cy="1238423"/>
          </a:xfrm>
          <a:prstGeom prst="rect">
            <a:avLst/>
          </a:prstGeom>
          <a:ln w="57150">
            <a:solidFill>
              <a:schemeClr val="accent1"/>
            </a:solidFill>
          </a:ln>
        </p:spPr>
      </p:pic>
    </p:spTree>
    <p:extLst>
      <p:ext uri="{BB962C8B-B14F-4D97-AF65-F5344CB8AC3E}">
        <p14:creationId xmlns:p14="http://schemas.microsoft.com/office/powerpoint/2010/main" val="2716797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D0851E5-B252-4FD6-97E7-8A81243F6F08}"/>
              </a:ext>
            </a:extLst>
          </p:cNvPr>
          <p:cNvSpPr txBox="1"/>
          <p:nvPr/>
        </p:nvSpPr>
        <p:spPr>
          <a:xfrm>
            <a:off x="1518407" y="906011"/>
            <a:ext cx="7180976" cy="5016758"/>
          </a:xfrm>
          <a:prstGeom prst="rect">
            <a:avLst/>
          </a:prstGeom>
          <a:solidFill>
            <a:schemeClr val="accent1">
              <a:lumMod val="20000"/>
              <a:lumOff val="80000"/>
            </a:schemeClr>
          </a:solidFill>
        </p:spPr>
        <p:txBody>
          <a:bodyPr wrap="square" rtlCol="0">
            <a:spAutoFit/>
          </a:bodyPr>
          <a:lstStyle/>
          <a:p>
            <a:r>
              <a:rPr lang="es-ES" sz="2000" b="1" u="sng" dirty="0"/>
              <a:t>Disposiciones aplicables a la  comercialización</a:t>
            </a:r>
          </a:p>
          <a:p>
            <a:endParaRPr lang="es-ES" sz="2000" b="1" u="sng" dirty="0"/>
          </a:p>
          <a:p>
            <a:r>
              <a:rPr lang="es-ES" sz="2000" b="1" dirty="0">
                <a:highlight>
                  <a:srgbClr val="FFFF00"/>
                </a:highlight>
              </a:rPr>
              <a:t>Articulo  76 de Reglamento (CE) 1308/2013</a:t>
            </a:r>
          </a:p>
          <a:p>
            <a:endParaRPr lang="es-ES" sz="2000" b="1" dirty="0"/>
          </a:p>
          <a:p>
            <a:endParaRPr lang="es-ES" sz="2000" dirty="0"/>
          </a:p>
          <a:p>
            <a:r>
              <a:rPr lang="es-ES" sz="2000" dirty="0"/>
              <a:t>-Los productos del sector hortofrutícola que se van a vender frescos al consumidor sólo pueden comercializarse si están en buenas condiciones y poseen buena calidad comercial y si se indica </a:t>
            </a:r>
            <a:r>
              <a:rPr lang="es-ES" sz="2000" u="sng" dirty="0"/>
              <a:t>el </a:t>
            </a:r>
            <a:r>
              <a:rPr lang="es-ES" sz="2000" b="1" u="sng" dirty="0"/>
              <a:t>país de origen</a:t>
            </a:r>
            <a:r>
              <a:rPr lang="es-ES" sz="2000" dirty="0"/>
              <a:t>. </a:t>
            </a:r>
          </a:p>
          <a:p>
            <a:endParaRPr lang="es-ES" sz="2000" dirty="0"/>
          </a:p>
          <a:p>
            <a:r>
              <a:rPr lang="es-ES" sz="2000" dirty="0"/>
              <a:t>-El propietario de los productos respecto de los cuales se hayan adoptado normas de comercialización  no podrá exponer esos productos, ponerlos en venta, entregarlos  ni comercializarlos dentro de la Unión, cuando no se ajusten a dichas normas, y será  responsable de velar por este cumplimiento</a:t>
            </a:r>
            <a:r>
              <a:rPr lang="es-ES" dirty="0"/>
              <a:t>.</a:t>
            </a:r>
          </a:p>
        </p:txBody>
      </p:sp>
    </p:spTree>
    <p:extLst>
      <p:ext uri="{BB962C8B-B14F-4D97-AF65-F5344CB8AC3E}">
        <p14:creationId xmlns:p14="http://schemas.microsoft.com/office/powerpoint/2010/main" val="1082331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23D23E7-3051-44DD-A9BC-D3B7B16748AB}"/>
              </a:ext>
            </a:extLst>
          </p:cNvPr>
          <p:cNvPicPr>
            <a:picLocks noChangeAspect="1"/>
          </p:cNvPicPr>
          <p:nvPr/>
        </p:nvPicPr>
        <p:blipFill>
          <a:blip r:embed="rId2"/>
          <a:stretch>
            <a:fillRect/>
          </a:stretch>
        </p:blipFill>
        <p:spPr>
          <a:xfrm>
            <a:off x="759371" y="1266954"/>
            <a:ext cx="5800205" cy="1550205"/>
          </a:xfrm>
          <a:prstGeom prst="rect">
            <a:avLst/>
          </a:prstGeom>
          <a:ln w="57150">
            <a:solidFill>
              <a:srgbClr val="92D050"/>
            </a:solidFill>
          </a:ln>
        </p:spPr>
      </p:pic>
      <p:sp>
        <p:nvSpPr>
          <p:cNvPr id="4" name="CuadroTexto 3">
            <a:extLst>
              <a:ext uri="{FF2B5EF4-FFF2-40B4-BE49-F238E27FC236}">
                <a16:creationId xmlns:a16="http://schemas.microsoft.com/office/drawing/2014/main" id="{FBFCED67-1E75-4654-B8D5-23A1C435A7C4}"/>
              </a:ext>
            </a:extLst>
          </p:cNvPr>
          <p:cNvSpPr txBox="1"/>
          <p:nvPr/>
        </p:nvSpPr>
        <p:spPr>
          <a:xfrm>
            <a:off x="759371" y="3942826"/>
            <a:ext cx="7684316" cy="1477328"/>
          </a:xfrm>
          <a:prstGeom prst="rect">
            <a:avLst/>
          </a:prstGeom>
          <a:noFill/>
          <a:ln w="57150">
            <a:solidFill>
              <a:srgbClr val="92D050"/>
            </a:solidFill>
          </a:ln>
        </p:spPr>
        <p:txBody>
          <a:bodyPr wrap="square" rtlCol="0">
            <a:spAutoFit/>
          </a:bodyPr>
          <a:lstStyle/>
          <a:p>
            <a:endParaRPr lang="es-ES" dirty="0"/>
          </a:p>
          <a:p>
            <a:r>
              <a:rPr lang="es-ES" dirty="0"/>
              <a:t>El calibre vendrá determinado por el </a:t>
            </a:r>
            <a:r>
              <a:rPr lang="es-ES" b="1" dirty="0"/>
              <a:t>peso de los racimos</a:t>
            </a:r>
            <a:r>
              <a:rPr lang="es-ES" dirty="0"/>
              <a:t>.</a:t>
            </a:r>
          </a:p>
          <a:p>
            <a:r>
              <a:rPr lang="es-ES" dirty="0"/>
              <a:t>En el caso de las categorías </a:t>
            </a:r>
            <a:r>
              <a:rPr lang="es-ES" b="1" dirty="0">
                <a:highlight>
                  <a:srgbClr val="FFFF00"/>
                </a:highlight>
              </a:rPr>
              <a:t>«Extra» y I</a:t>
            </a:r>
            <a:r>
              <a:rPr lang="es-ES" dirty="0"/>
              <a:t>, el </a:t>
            </a:r>
            <a:r>
              <a:rPr lang="es-ES" u="sng" dirty="0">
                <a:highlight>
                  <a:srgbClr val="FFFF00"/>
                </a:highlight>
              </a:rPr>
              <a:t>peso mínimo por racimo será de 75 g.</a:t>
            </a:r>
            <a:r>
              <a:rPr lang="es-ES" dirty="0"/>
              <a:t> En todas las categorías, esta disposición no se aplica a los envases para porciones individuales</a:t>
            </a:r>
          </a:p>
        </p:txBody>
      </p:sp>
      <p:sp>
        <p:nvSpPr>
          <p:cNvPr id="5" name="CuadroTexto 4">
            <a:extLst>
              <a:ext uri="{FF2B5EF4-FFF2-40B4-BE49-F238E27FC236}">
                <a16:creationId xmlns:a16="http://schemas.microsoft.com/office/drawing/2014/main" id="{B69BFF90-B3E7-4636-9F50-94A831843E29}"/>
              </a:ext>
            </a:extLst>
          </p:cNvPr>
          <p:cNvSpPr txBox="1"/>
          <p:nvPr/>
        </p:nvSpPr>
        <p:spPr>
          <a:xfrm>
            <a:off x="864066" y="897622"/>
            <a:ext cx="4244829" cy="369332"/>
          </a:xfrm>
          <a:prstGeom prst="rect">
            <a:avLst/>
          </a:prstGeom>
          <a:noFill/>
          <a:ln w="57150">
            <a:solidFill>
              <a:srgbClr val="92D050"/>
            </a:solidFill>
          </a:ln>
        </p:spPr>
        <p:txBody>
          <a:bodyPr wrap="square" rtlCol="0">
            <a:spAutoFit/>
          </a:bodyPr>
          <a:lstStyle/>
          <a:p>
            <a:r>
              <a:rPr lang="es-ES" dirty="0"/>
              <a:t>REQUISITO DE MADUREZ</a:t>
            </a:r>
          </a:p>
        </p:txBody>
      </p:sp>
      <p:pic>
        <p:nvPicPr>
          <p:cNvPr id="1026" name="Picture 2" descr="https://redagricola.com/wp-content/uploads/2023/08/uva-de-mesaa-1.jpg">
            <a:extLst>
              <a:ext uri="{FF2B5EF4-FFF2-40B4-BE49-F238E27FC236}">
                <a16:creationId xmlns:a16="http://schemas.microsoft.com/office/drawing/2014/main" id="{B6911CA5-0DC7-4779-8519-B4D08B89E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783" y="187254"/>
            <a:ext cx="4818252" cy="362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4483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548681"/>
            <a:ext cx="8972550" cy="1647825"/>
          </a:xfrm>
          <a:prstGeom prst="rect">
            <a:avLst/>
          </a:prstGeom>
          <a:noFill/>
          <a:ln w="57150">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7" y="2196505"/>
            <a:ext cx="633412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3423658"/>
            <a:ext cx="3829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7568" y="4437112"/>
            <a:ext cx="7776864" cy="202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2728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AE30B21-EC84-4D3D-ADD8-82243E2679A2}"/>
              </a:ext>
            </a:extLst>
          </p:cNvPr>
          <p:cNvPicPr>
            <a:picLocks noChangeAspect="1"/>
          </p:cNvPicPr>
          <p:nvPr/>
        </p:nvPicPr>
        <p:blipFill>
          <a:blip r:embed="rId2"/>
          <a:stretch>
            <a:fillRect/>
          </a:stretch>
        </p:blipFill>
        <p:spPr>
          <a:xfrm>
            <a:off x="131904" y="914400"/>
            <a:ext cx="11976952" cy="3567260"/>
          </a:xfrm>
          <a:prstGeom prst="rect">
            <a:avLst/>
          </a:prstGeom>
          <a:ln w="57150">
            <a:solidFill>
              <a:srgbClr val="92D050"/>
            </a:solidFill>
          </a:ln>
        </p:spPr>
      </p:pic>
    </p:spTree>
    <p:extLst>
      <p:ext uri="{BB962C8B-B14F-4D97-AF65-F5344CB8AC3E}">
        <p14:creationId xmlns:p14="http://schemas.microsoft.com/office/powerpoint/2010/main" val="18078237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CADF98-3AA4-47EC-A902-5BDE6664DAB6}"/>
              </a:ext>
            </a:extLst>
          </p:cNvPr>
          <p:cNvPicPr>
            <a:picLocks noChangeAspect="1"/>
          </p:cNvPicPr>
          <p:nvPr/>
        </p:nvPicPr>
        <p:blipFill>
          <a:blip r:embed="rId2"/>
          <a:stretch>
            <a:fillRect/>
          </a:stretch>
        </p:blipFill>
        <p:spPr>
          <a:xfrm>
            <a:off x="1266738" y="0"/>
            <a:ext cx="9244668" cy="6858000"/>
          </a:xfrm>
          <a:prstGeom prst="rect">
            <a:avLst/>
          </a:prstGeom>
          <a:ln w="57150">
            <a:solidFill>
              <a:srgbClr val="92D050"/>
            </a:solidFill>
          </a:ln>
        </p:spPr>
      </p:pic>
    </p:spTree>
    <p:extLst>
      <p:ext uri="{BB962C8B-B14F-4D97-AF65-F5344CB8AC3E}">
        <p14:creationId xmlns:p14="http://schemas.microsoft.com/office/powerpoint/2010/main" val="23176687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77379" y="763398"/>
            <a:ext cx="10922467" cy="5632311"/>
          </a:xfrm>
          <a:prstGeom prst="rect">
            <a:avLst/>
          </a:prstGeom>
          <a:ln w="76200">
            <a:solidFill>
              <a:schemeClr val="tx1"/>
            </a:solidFill>
          </a:ln>
        </p:spPr>
        <p:txBody>
          <a:bodyPr wrap="square">
            <a:spAutoFit/>
          </a:bodyPr>
          <a:lstStyle/>
          <a:p>
            <a:r>
              <a:rPr lang="gl-ES" sz="2000" u="sng" dirty="0"/>
              <a:t>VI. DISPOSICIONES RELATIVAS AL MARCADO </a:t>
            </a:r>
          </a:p>
          <a:p>
            <a:r>
              <a:rPr lang="gl-ES" sz="2000" dirty="0"/>
              <a:t>Cada envase debe </a:t>
            </a:r>
            <a:r>
              <a:rPr lang="gl-ES" sz="2000" dirty="0" err="1"/>
              <a:t>llevar</a:t>
            </a:r>
            <a:r>
              <a:rPr lang="gl-ES" sz="2000" dirty="0"/>
              <a:t>, en </a:t>
            </a:r>
            <a:r>
              <a:rPr lang="gl-ES" sz="2000" b="1" dirty="0">
                <a:solidFill>
                  <a:srgbClr val="00B050"/>
                </a:solidFill>
              </a:rPr>
              <a:t>caracteres agrupados en un </a:t>
            </a:r>
            <a:r>
              <a:rPr lang="gl-ES" sz="2000" b="1" dirty="0" err="1">
                <a:solidFill>
                  <a:srgbClr val="00B050"/>
                </a:solidFill>
              </a:rPr>
              <a:t>mismo</a:t>
            </a:r>
            <a:r>
              <a:rPr lang="gl-ES" sz="2000" b="1" dirty="0">
                <a:solidFill>
                  <a:srgbClr val="00B050"/>
                </a:solidFill>
              </a:rPr>
              <a:t> lado</a:t>
            </a:r>
            <a:r>
              <a:rPr lang="gl-ES" sz="2000" dirty="0"/>
              <a:t>, </a:t>
            </a:r>
            <a:r>
              <a:rPr lang="gl-ES" sz="2000" dirty="0" err="1"/>
              <a:t>legibles</a:t>
            </a:r>
            <a:r>
              <a:rPr lang="gl-ES" sz="2000" dirty="0"/>
              <a:t>, indelebles y </a:t>
            </a:r>
            <a:r>
              <a:rPr lang="gl-ES" sz="2000" b="1" dirty="0">
                <a:solidFill>
                  <a:srgbClr val="00B050"/>
                </a:solidFill>
              </a:rPr>
              <a:t>visibles desde el exterior</a:t>
            </a:r>
            <a:r>
              <a:rPr lang="gl-ES" sz="2000" dirty="0"/>
              <a:t>, las </a:t>
            </a:r>
            <a:r>
              <a:rPr lang="gl-ES" sz="2000" dirty="0" err="1"/>
              <a:t>siguientes</a:t>
            </a:r>
            <a:r>
              <a:rPr lang="gl-ES" sz="2000" dirty="0"/>
              <a:t> </a:t>
            </a:r>
            <a:r>
              <a:rPr lang="gl-ES" sz="2000" dirty="0" err="1"/>
              <a:t>indicaciones</a:t>
            </a:r>
            <a:r>
              <a:rPr lang="gl-ES" sz="2000" dirty="0"/>
              <a:t>: </a:t>
            </a:r>
          </a:p>
          <a:p>
            <a:r>
              <a:rPr lang="gl-ES" sz="2000" dirty="0"/>
              <a:t>A. </a:t>
            </a:r>
            <a:r>
              <a:rPr lang="gl-ES" sz="2000" b="1" dirty="0"/>
              <a:t>Identificación </a:t>
            </a:r>
            <a:r>
              <a:rPr lang="gl-ES" sz="2000" dirty="0" err="1"/>
              <a:t>Envasador</a:t>
            </a:r>
            <a:r>
              <a:rPr lang="gl-ES" sz="2000" dirty="0"/>
              <a:t> o expedidor</a:t>
            </a:r>
          </a:p>
          <a:p>
            <a:r>
              <a:rPr lang="gl-ES" sz="2000" dirty="0" err="1"/>
              <a:t>Nombre</a:t>
            </a:r>
            <a:r>
              <a:rPr lang="gl-ES" sz="2000" dirty="0"/>
              <a:t>, </a:t>
            </a:r>
            <a:r>
              <a:rPr lang="gl-ES" sz="2000" dirty="0" err="1"/>
              <a:t>apellidos</a:t>
            </a:r>
            <a:r>
              <a:rPr lang="gl-ES" sz="2000" dirty="0"/>
              <a:t> y domicilio o marca convencional expedida o </a:t>
            </a:r>
            <a:r>
              <a:rPr lang="gl-ES" sz="2000" dirty="0" err="1"/>
              <a:t>reconocida</a:t>
            </a:r>
            <a:r>
              <a:rPr lang="gl-ES" sz="2000" dirty="0"/>
              <a:t> por un servicio oficial.</a:t>
            </a:r>
          </a:p>
          <a:p>
            <a:r>
              <a:rPr lang="gl-ES" sz="2000" dirty="0"/>
              <a:t>B. </a:t>
            </a:r>
            <a:r>
              <a:rPr lang="gl-ES" sz="2000" b="1" dirty="0" err="1"/>
              <a:t>Naturaleza</a:t>
            </a:r>
            <a:r>
              <a:rPr lang="gl-ES" sz="2000" b="1" dirty="0"/>
              <a:t> del </a:t>
            </a:r>
            <a:r>
              <a:rPr lang="gl-ES" sz="2000" b="1" dirty="0" err="1"/>
              <a:t>producto</a:t>
            </a:r>
            <a:r>
              <a:rPr lang="gl-ES" sz="2000" b="1" dirty="0"/>
              <a:t> </a:t>
            </a:r>
            <a:endParaRPr lang="gl-ES" sz="2000" dirty="0"/>
          </a:p>
          <a:p>
            <a:r>
              <a:rPr lang="gl-ES" sz="2000" dirty="0"/>
              <a:t>— </a:t>
            </a:r>
            <a:r>
              <a:rPr lang="gl-ES" sz="2000" b="1" dirty="0">
                <a:solidFill>
                  <a:srgbClr val="00B050"/>
                </a:solidFill>
              </a:rPr>
              <a:t>«Plátanos», si el </a:t>
            </a:r>
            <a:r>
              <a:rPr lang="gl-ES" sz="2000" b="1" dirty="0" err="1">
                <a:solidFill>
                  <a:srgbClr val="00B050"/>
                </a:solidFill>
              </a:rPr>
              <a:t>contenido</a:t>
            </a:r>
            <a:r>
              <a:rPr lang="gl-ES" sz="2000" b="1" dirty="0">
                <a:solidFill>
                  <a:srgbClr val="00B050"/>
                </a:solidFill>
              </a:rPr>
              <a:t> no es visible desde el exterior</a:t>
            </a:r>
            <a:r>
              <a:rPr lang="gl-ES" sz="2000" dirty="0"/>
              <a:t>, </a:t>
            </a:r>
          </a:p>
          <a:p>
            <a:r>
              <a:rPr lang="gl-ES" sz="2000" dirty="0"/>
              <a:t>— </a:t>
            </a:r>
            <a:r>
              <a:rPr lang="gl-ES" sz="2000" dirty="0" err="1"/>
              <a:t>nombre</a:t>
            </a:r>
            <a:r>
              <a:rPr lang="gl-ES" sz="2000" dirty="0"/>
              <a:t> de la </a:t>
            </a:r>
            <a:r>
              <a:rPr lang="gl-ES" sz="2000" dirty="0" err="1"/>
              <a:t>variedad</a:t>
            </a:r>
            <a:r>
              <a:rPr lang="gl-ES" sz="2000" dirty="0"/>
              <a:t> o del tipo comercial. </a:t>
            </a:r>
          </a:p>
          <a:p>
            <a:r>
              <a:rPr lang="gl-ES" sz="2000" dirty="0"/>
              <a:t>C. </a:t>
            </a:r>
            <a:r>
              <a:rPr lang="gl-ES" sz="2000" b="1" dirty="0" err="1"/>
              <a:t>Origen</a:t>
            </a:r>
            <a:r>
              <a:rPr lang="gl-ES" sz="2000" b="1" dirty="0"/>
              <a:t> del </a:t>
            </a:r>
            <a:r>
              <a:rPr lang="gl-ES" sz="2000" b="1" dirty="0" err="1"/>
              <a:t>producto</a:t>
            </a:r>
            <a:r>
              <a:rPr lang="gl-ES" sz="2000" b="1" dirty="0"/>
              <a:t> </a:t>
            </a:r>
            <a:endParaRPr lang="gl-ES" sz="2000" dirty="0"/>
          </a:p>
          <a:p>
            <a:r>
              <a:rPr lang="gl-ES" sz="2000" dirty="0" err="1"/>
              <a:t>Tercer</a:t>
            </a:r>
            <a:r>
              <a:rPr lang="gl-ES" sz="2000" dirty="0"/>
              <a:t> país de </a:t>
            </a:r>
            <a:r>
              <a:rPr lang="gl-ES" sz="2000" dirty="0" err="1"/>
              <a:t>origen</a:t>
            </a:r>
            <a:r>
              <a:rPr lang="gl-ES" sz="2000" dirty="0"/>
              <a:t> y, </a:t>
            </a:r>
            <a:r>
              <a:rPr lang="gl-ES" sz="2000" b="1" dirty="0">
                <a:solidFill>
                  <a:srgbClr val="00B050"/>
                </a:solidFill>
              </a:rPr>
              <a:t>en el caso de los </a:t>
            </a:r>
            <a:r>
              <a:rPr lang="gl-ES" sz="2000" b="1" dirty="0" err="1">
                <a:solidFill>
                  <a:srgbClr val="00B050"/>
                </a:solidFill>
              </a:rPr>
              <a:t>productos</a:t>
            </a:r>
            <a:r>
              <a:rPr lang="gl-ES" sz="2000" b="1" dirty="0">
                <a:solidFill>
                  <a:srgbClr val="00B050"/>
                </a:solidFill>
              </a:rPr>
              <a:t> de la Unión: </a:t>
            </a:r>
          </a:p>
          <a:p>
            <a:r>
              <a:rPr lang="gl-ES" sz="2000" b="1" dirty="0">
                <a:solidFill>
                  <a:srgbClr val="00B050"/>
                </a:solidFill>
              </a:rPr>
              <a:t>— zona de </a:t>
            </a:r>
            <a:r>
              <a:rPr lang="gl-ES" sz="2000" b="1" dirty="0" err="1">
                <a:solidFill>
                  <a:srgbClr val="00B050"/>
                </a:solidFill>
              </a:rPr>
              <a:t>producción</a:t>
            </a:r>
            <a:r>
              <a:rPr lang="gl-ES" sz="2000" dirty="0"/>
              <a:t>, o </a:t>
            </a:r>
          </a:p>
          <a:p>
            <a:r>
              <a:rPr lang="gl-ES" sz="2000" dirty="0"/>
              <a:t>— denominación nacional, </a:t>
            </a:r>
            <a:r>
              <a:rPr lang="gl-ES" sz="2000" dirty="0" err="1"/>
              <a:t>regional</a:t>
            </a:r>
            <a:r>
              <a:rPr lang="gl-ES" sz="2000" dirty="0"/>
              <a:t> o local (facultativo). </a:t>
            </a:r>
          </a:p>
          <a:p>
            <a:r>
              <a:rPr lang="gl-ES" sz="2000" dirty="0"/>
              <a:t>D. </a:t>
            </a:r>
            <a:r>
              <a:rPr lang="gl-ES" sz="2000" b="1" dirty="0"/>
              <a:t>Características </a:t>
            </a:r>
            <a:r>
              <a:rPr lang="gl-ES" sz="2000" b="1" dirty="0" err="1"/>
              <a:t>comerciales</a:t>
            </a:r>
            <a:r>
              <a:rPr lang="gl-ES" sz="2000" b="1" dirty="0"/>
              <a:t> </a:t>
            </a:r>
            <a:endParaRPr lang="gl-ES" sz="2000" dirty="0"/>
          </a:p>
          <a:p>
            <a:r>
              <a:rPr lang="gl-ES" sz="2000" dirty="0"/>
              <a:t>— Categoría, </a:t>
            </a:r>
          </a:p>
          <a:p>
            <a:r>
              <a:rPr lang="gl-ES" sz="2000" dirty="0"/>
              <a:t>— peso neto, </a:t>
            </a:r>
          </a:p>
          <a:p>
            <a:r>
              <a:rPr lang="gl-ES" sz="2000" dirty="0"/>
              <a:t>— calibre, expresado mediante la </a:t>
            </a:r>
            <a:r>
              <a:rPr lang="gl-ES" sz="2000" dirty="0" err="1">
                <a:highlight>
                  <a:srgbClr val="FFFF00"/>
                </a:highlight>
              </a:rPr>
              <a:t>longitud</a:t>
            </a:r>
            <a:r>
              <a:rPr lang="gl-ES" sz="2000" dirty="0">
                <a:highlight>
                  <a:srgbClr val="FFFF00"/>
                </a:highlight>
              </a:rPr>
              <a:t> mínima </a:t>
            </a:r>
            <a:r>
              <a:rPr lang="gl-ES" sz="2000" dirty="0"/>
              <a:t>y, en </a:t>
            </a:r>
            <a:r>
              <a:rPr lang="gl-ES" sz="2000" dirty="0" err="1"/>
              <a:t>su</a:t>
            </a:r>
            <a:r>
              <a:rPr lang="gl-ES" sz="2000" dirty="0"/>
              <a:t> caso, </a:t>
            </a:r>
            <a:r>
              <a:rPr lang="gl-ES" sz="2000" dirty="0">
                <a:highlight>
                  <a:srgbClr val="FFFF00"/>
                </a:highlight>
              </a:rPr>
              <a:t>la </a:t>
            </a:r>
            <a:r>
              <a:rPr lang="gl-ES" sz="2000" dirty="0" err="1">
                <a:highlight>
                  <a:srgbClr val="FFFF00"/>
                </a:highlight>
              </a:rPr>
              <a:t>longitud</a:t>
            </a:r>
            <a:r>
              <a:rPr lang="gl-ES" sz="2000" dirty="0">
                <a:highlight>
                  <a:srgbClr val="FFFF00"/>
                </a:highlight>
              </a:rPr>
              <a:t> máxima</a:t>
            </a:r>
            <a:r>
              <a:rPr lang="gl-ES" sz="2000" dirty="0"/>
              <a:t>. </a:t>
            </a:r>
          </a:p>
          <a:p>
            <a:r>
              <a:rPr lang="gl-ES" sz="2000" dirty="0"/>
              <a:t>E. </a:t>
            </a:r>
            <a:r>
              <a:rPr lang="gl-ES" sz="2000" b="1" dirty="0"/>
              <a:t>Marca oficial de control (facultativa)</a:t>
            </a:r>
            <a:endParaRPr lang="gl-ES" sz="2000" dirty="0"/>
          </a:p>
        </p:txBody>
      </p:sp>
    </p:spTree>
    <p:extLst>
      <p:ext uri="{BB962C8B-B14F-4D97-AF65-F5344CB8AC3E}">
        <p14:creationId xmlns:p14="http://schemas.microsoft.com/office/powerpoint/2010/main" val="3859743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65903" y="116632"/>
            <a:ext cx="12257903" cy="6741368"/>
          </a:xfrm>
          <a:prstGeom prst="rect">
            <a:avLst/>
          </a:prstGeom>
          <a:noFill/>
          <a:ln w="9525">
            <a:noFill/>
            <a:miter lim="800000"/>
            <a:headEnd/>
            <a:tailEnd/>
          </a:ln>
        </p:spPr>
      </p:pic>
      <p:pic>
        <p:nvPicPr>
          <p:cNvPr id="2" name="Imagen 1">
            <a:extLst>
              <a:ext uri="{FF2B5EF4-FFF2-40B4-BE49-F238E27FC236}">
                <a16:creationId xmlns:a16="http://schemas.microsoft.com/office/drawing/2014/main" id="{74A3064E-4FCB-4914-9DF3-104201335135}"/>
              </a:ext>
            </a:extLst>
          </p:cNvPr>
          <p:cNvPicPr>
            <a:picLocks noChangeAspect="1"/>
          </p:cNvPicPr>
          <p:nvPr/>
        </p:nvPicPr>
        <p:blipFill>
          <a:blip r:embed="rId3"/>
          <a:stretch>
            <a:fillRect/>
          </a:stretch>
        </p:blipFill>
        <p:spPr>
          <a:xfrm>
            <a:off x="561203" y="644856"/>
            <a:ext cx="6024822" cy="746622"/>
          </a:xfrm>
          <a:prstGeom prst="rect">
            <a:avLst/>
          </a:prstGeom>
        </p:spPr>
      </p:pic>
    </p:spTree>
    <p:extLst>
      <p:ext uri="{BB962C8B-B14F-4D97-AF65-F5344CB8AC3E}">
        <p14:creationId xmlns:p14="http://schemas.microsoft.com/office/powerpoint/2010/main" val="16734870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1276" y="90333"/>
            <a:ext cx="10873946" cy="6392845"/>
          </a:xfrm>
          <a:prstGeom prst="rect">
            <a:avLst/>
          </a:prstGeom>
        </p:spPr>
      </p:pic>
    </p:spTree>
    <p:extLst>
      <p:ext uri="{BB962C8B-B14F-4D97-AF65-F5344CB8AC3E}">
        <p14:creationId xmlns:p14="http://schemas.microsoft.com/office/powerpoint/2010/main" val="2702153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AFA013-A699-33D6-DFBB-D3130DF267B2}"/>
              </a:ext>
            </a:extLst>
          </p:cNvPr>
          <p:cNvSpPr txBox="1"/>
          <p:nvPr/>
        </p:nvSpPr>
        <p:spPr>
          <a:xfrm>
            <a:off x="1477618" y="4253948"/>
            <a:ext cx="8726556" cy="1200329"/>
          </a:xfrm>
          <a:prstGeom prst="rect">
            <a:avLst/>
          </a:prstGeom>
          <a:noFill/>
          <a:ln w="57150">
            <a:solidFill>
              <a:srgbClr val="92D050"/>
            </a:solidFill>
          </a:ln>
        </p:spPr>
        <p:txBody>
          <a:bodyPr wrap="square" rtlCol="0">
            <a:spAutoFit/>
          </a:bodyPr>
          <a:lstStyle/>
          <a:p>
            <a:pPr algn="l"/>
            <a:r>
              <a:rPr lang="es-ES" sz="1800" b="0" i="0" u="none" strike="noStrike" baseline="0" dirty="0">
                <a:latin typeface="ArialMT"/>
              </a:rPr>
              <a:t>La presente norma se refiere a las </a:t>
            </a:r>
            <a:r>
              <a:rPr lang="es-ES" sz="1800" b="1" i="0" u="sng" strike="noStrike" baseline="0" dirty="0">
                <a:latin typeface="ArialMT"/>
              </a:rPr>
              <a:t>legumbres secas, es decir, a las semillas secas y separadas de la vaina, procedentes de plantas do la familia de las leguminosas</a:t>
            </a:r>
            <a:r>
              <a:rPr lang="es-ES" sz="1800" b="0" i="0" u="none" strike="noStrike" baseline="0" dirty="0">
                <a:latin typeface="ArialMT"/>
              </a:rPr>
              <a:t>, enteras o mondadas(con los cotiledones enteros, unidos o separados), destinadas al   consumo humano.</a:t>
            </a:r>
            <a:endParaRPr lang="es-ES" dirty="0"/>
          </a:p>
        </p:txBody>
      </p:sp>
      <p:pic>
        <p:nvPicPr>
          <p:cNvPr id="4" name="Imagen 3">
            <a:extLst>
              <a:ext uri="{FF2B5EF4-FFF2-40B4-BE49-F238E27FC236}">
                <a16:creationId xmlns:a16="http://schemas.microsoft.com/office/drawing/2014/main" id="{C492C41C-2DF3-CD0B-2B9D-E07268A9591C}"/>
              </a:ext>
            </a:extLst>
          </p:cNvPr>
          <p:cNvPicPr>
            <a:picLocks noChangeAspect="1"/>
          </p:cNvPicPr>
          <p:nvPr/>
        </p:nvPicPr>
        <p:blipFill>
          <a:blip r:embed="rId2"/>
          <a:stretch>
            <a:fillRect/>
          </a:stretch>
        </p:blipFill>
        <p:spPr>
          <a:xfrm>
            <a:off x="1477618" y="377273"/>
            <a:ext cx="8726556" cy="3876675"/>
          </a:xfrm>
          <a:prstGeom prst="rect">
            <a:avLst/>
          </a:prstGeom>
          <a:ln w="76200">
            <a:solidFill>
              <a:srgbClr val="92D050"/>
            </a:solidFill>
          </a:ln>
        </p:spPr>
      </p:pic>
    </p:spTree>
    <p:extLst>
      <p:ext uri="{BB962C8B-B14F-4D97-AF65-F5344CB8AC3E}">
        <p14:creationId xmlns:p14="http://schemas.microsoft.com/office/powerpoint/2010/main" val="180588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079D607-FB79-858C-53D1-A59E256A26AC}"/>
              </a:ext>
            </a:extLst>
          </p:cNvPr>
          <p:cNvSpPr txBox="1"/>
          <p:nvPr/>
        </p:nvSpPr>
        <p:spPr>
          <a:xfrm>
            <a:off x="748747" y="622852"/>
            <a:ext cx="10694505" cy="5632311"/>
          </a:xfrm>
          <a:prstGeom prst="rect">
            <a:avLst/>
          </a:prstGeom>
          <a:noFill/>
          <a:ln w="76200">
            <a:solidFill>
              <a:srgbClr val="92D050"/>
            </a:solidFill>
          </a:ln>
        </p:spPr>
        <p:txBody>
          <a:bodyPr wrap="square" rtlCol="0">
            <a:spAutoFit/>
          </a:bodyPr>
          <a:lstStyle/>
          <a:p>
            <a:pPr algn="l"/>
            <a:r>
              <a:rPr lang="es-ES" sz="1800" b="1" i="0" u="none" strike="noStrike" baseline="0" dirty="0">
                <a:latin typeface="ArialMT"/>
              </a:rPr>
              <a:t>---Alubias o judías</a:t>
            </a:r>
            <a:r>
              <a:rPr lang="es-ES" sz="1800" b="0" i="0" u="none" strike="noStrike" baseline="0" dirty="0">
                <a:latin typeface="ArialMT"/>
              </a:rPr>
              <a:t>: Procedentes de las especies </a:t>
            </a:r>
            <a:r>
              <a:rPr lang="es-ES" sz="1800" b="0" i="0" u="none" strike="noStrike" baseline="0" dirty="0" err="1">
                <a:latin typeface="ArialMT"/>
              </a:rPr>
              <a:t>Phaseolus</a:t>
            </a:r>
            <a:endParaRPr lang="es-ES" sz="1800" b="0" i="0" u="none" strike="noStrike" baseline="0" dirty="0">
              <a:latin typeface="ArialMT"/>
            </a:endParaRPr>
          </a:p>
          <a:p>
            <a:pPr algn="l"/>
            <a:r>
              <a:rPr lang="es-ES" sz="1800" b="0" i="0" u="none" strike="noStrike" baseline="0" dirty="0" err="1">
                <a:latin typeface="ArialMT"/>
              </a:rPr>
              <a:t>vulgaris</a:t>
            </a:r>
            <a:r>
              <a:rPr lang="es-ES" sz="1800" b="0" i="0" u="none" strike="noStrike" baseline="0" dirty="0">
                <a:latin typeface="ArialMT"/>
              </a:rPr>
              <a:t>' L. </a:t>
            </a:r>
            <a:r>
              <a:rPr lang="es-ES" sz="1800" b="0" i="0" u="none" strike="noStrike" baseline="0" dirty="0" err="1">
                <a:latin typeface="ArialMT"/>
              </a:rPr>
              <a:t>exp</a:t>
            </a:r>
            <a:r>
              <a:rPr lang="es-ES" sz="1800" b="0" i="0" u="none" strike="noStrike" baseline="0" dirty="0">
                <a:latin typeface="ArialMT"/>
              </a:rPr>
              <a:t>. </a:t>
            </a:r>
            <a:r>
              <a:rPr lang="es-ES" sz="1800" b="0" i="0" u="none" strike="noStrike" baseline="0" dirty="0" err="1">
                <a:latin typeface="ArialMT"/>
              </a:rPr>
              <a:t>Savi</a:t>
            </a:r>
            <a:r>
              <a:rPr lang="es-ES" sz="1800" b="0" i="0" u="none" strike="noStrike" baseline="0" dirty="0">
                <a:latin typeface="ArialMT"/>
              </a:rPr>
              <a:t> (judía común); </a:t>
            </a:r>
            <a:r>
              <a:rPr lang="es-ES" sz="1800" b="0" i="0" u="none" strike="noStrike" baseline="0" dirty="0" err="1">
                <a:latin typeface="ArialMT"/>
              </a:rPr>
              <a:t>Phaseolus</a:t>
            </a:r>
            <a:r>
              <a:rPr lang="es-ES" sz="1800" b="0" i="0" u="none" strike="noStrike" baseline="0" dirty="0">
                <a:latin typeface="ArialMT"/>
              </a:rPr>
              <a:t> </a:t>
            </a:r>
            <a:r>
              <a:rPr lang="es-ES" sz="1800" b="0" i="0" u="none" strike="noStrike" baseline="0" dirty="0" err="1">
                <a:latin typeface="ArialMT"/>
              </a:rPr>
              <a:t>multiflorus</a:t>
            </a:r>
            <a:r>
              <a:rPr lang="es-ES" sz="1800" b="0" i="0" u="none" strike="noStrike" baseline="0" dirty="0">
                <a:latin typeface="ArialMT"/>
              </a:rPr>
              <a:t>,</a:t>
            </a:r>
          </a:p>
          <a:p>
            <a:pPr algn="l"/>
            <a:r>
              <a:rPr lang="es-ES" sz="1800" b="0" i="0" u="none" strike="noStrike" baseline="0" dirty="0">
                <a:latin typeface="ArialMT"/>
              </a:rPr>
              <a:t>Wild (judía de España o escarlata); </a:t>
            </a:r>
            <a:r>
              <a:rPr lang="es-ES" sz="1800" b="0" i="0" u="none" strike="noStrike" baseline="0" dirty="0" err="1">
                <a:latin typeface="ArialMT"/>
              </a:rPr>
              <a:t>Phaseolus</a:t>
            </a:r>
            <a:r>
              <a:rPr lang="es-ES" sz="1800" b="0" i="0" u="none" strike="noStrike" baseline="0" dirty="0">
                <a:latin typeface="ArialMT"/>
              </a:rPr>
              <a:t> </a:t>
            </a:r>
            <a:r>
              <a:rPr lang="es-ES" sz="1800" b="0" i="0" u="none" strike="noStrike" baseline="0" dirty="0" err="1">
                <a:latin typeface="ArialMT"/>
              </a:rPr>
              <a:t>lunatus</a:t>
            </a:r>
            <a:r>
              <a:rPr lang="es-ES" sz="1800" b="0" i="0" u="none" strike="noStrike" baseline="0" dirty="0">
                <a:latin typeface="ArialMT"/>
              </a:rPr>
              <a:t>,</a:t>
            </a:r>
          </a:p>
          <a:p>
            <a:pPr algn="l"/>
            <a:r>
              <a:rPr lang="es-ES" sz="1800" b="0" i="0" u="none" strike="noStrike" baseline="0" dirty="0">
                <a:latin typeface="ArialMT"/>
              </a:rPr>
              <a:t>L. (judía de Lima) y Vigna </a:t>
            </a:r>
            <a:r>
              <a:rPr lang="es-ES" sz="1800" b="0" i="0" u="none" strike="noStrike" baseline="0" dirty="0" err="1">
                <a:latin typeface="ArialMT"/>
              </a:rPr>
              <a:t>Sinensis</a:t>
            </a:r>
            <a:r>
              <a:rPr lang="es-ES" sz="1800" b="0" i="0" u="none" strike="noStrike" baseline="0" dirty="0">
                <a:latin typeface="ArialMT"/>
              </a:rPr>
              <a:t>, L. (</a:t>
            </a:r>
            <a:r>
              <a:rPr lang="es-ES" sz="1800" b="0" i="0" u="none" strike="noStrike" baseline="0" dirty="0" err="1">
                <a:latin typeface="ArialMT"/>
              </a:rPr>
              <a:t>judia</a:t>
            </a:r>
            <a:r>
              <a:rPr lang="es-ES" sz="1800" b="0" i="0" u="none" strike="noStrike" baseline="0" dirty="0">
                <a:latin typeface="ArialMT"/>
              </a:rPr>
              <a:t> carilla).</a:t>
            </a:r>
          </a:p>
          <a:p>
            <a:pPr algn="l"/>
            <a:r>
              <a:rPr lang="es-ES" sz="1800" b="1" i="0" u="none" strike="noStrike" baseline="0" dirty="0">
                <a:latin typeface="ArialMT"/>
              </a:rPr>
              <a:t>— Lentejas</a:t>
            </a:r>
            <a:r>
              <a:rPr lang="es-ES" sz="1800" b="0" i="0" u="none" strike="noStrike" baseline="0" dirty="0">
                <a:latin typeface="ArialMT"/>
              </a:rPr>
              <a:t>: Procedentes de la especie Lens </a:t>
            </a:r>
            <a:r>
              <a:rPr lang="es-ES" sz="1800" b="0" i="0" u="none" strike="noStrike" baseline="0" dirty="0" err="1">
                <a:latin typeface="ArialMT"/>
              </a:rPr>
              <a:t>sculenta</a:t>
            </a:r>
            <a:r>
              <a:rPr lang="es-ES" sz="1800" b="0" i="0" u="none" strike="noStrike" baseline="0" dirty="0">
                <a:latin typeface="ArialMT"/>
              </a:rPr>
              <a:t> Moench.</a:t>
            </a:r>
          </a:p>
          <a:p>
            <a:pPr algn="l"/>
            <a:r>
              <a:rPr lang="es-ES" sz="1800" b="1" i="0" u="none" strike="noStrike" baseline="0" dirty="0">
                <a:latin typeface="ArialMT"/>
              </a:rPr>
              <a:t>— Guisantes</a:t>
            </a:r>
            <a:r>
              <a:rPr lang="es-ES" sz="1800" b="0" i="0" u="none" strike="noStrike" baseline="0" dirty="0">
                <a:latin typeface="ArialMT"/>
              </a:rPr>
              <a:t>: Procedentes de la especie </a:t>
            </a:r>
            <a:r>
              <a:rPr lang="es-ES" sz="1800" b="0" i="0" u="none" strike="noStrike" baseline="0" dirty="0" err="1">
                <a:latin typeface="ArialMT"/>
              </a:rPr>
              <a:t>Pisum</a:t>
            </a:r>
            <a:r>
              <a:rPr lang="es-ES" sz="1800" b="0" i="0" u="none" strike="noStrike" baseline="0" dirty="0">
                <a:latin typeface="ArialMT"/>
              </a:rPr>
              <a:t> </a:t>
            </a:r>
            <a:r>
              <a:rPr lang="es-ES" sz="1800" b="0" i="0" u="none" strike="noStrike" baseline="0" dirty="0" err="1">
                <a:latin typeface="ArialMT"/>
              </a:rPr>
              <a:t>Sativum</a:t>
            </a:r>
            <a:r>
              <a:rPr lang="es-ES" sz="1800" b="0" i="0" u="none" strike="noStrike" baseline="0" dirty="0">
                <a:latin typeface="ArialMT"/>
              </a:rPr>
              <a:t>, L.</a:t>
            </a:r>
          </a:p>
          <a:p>
            <a:pPr algn="l"/>
            <a:r>
              <a:rPr lang="es-ES" sz="1800" b="1" i="0" u="none" strike="noStrike" baseline="0" dirty="0">
                <a:latin typeface="ArialMT"/>
              </a:rPr>
              <a:t>— Garbanzos</a:t>
            </a:r>
            <a:r>
              <a:rPr lang="es-ES" sz="1800" b="0" i="0" u="none" strike="noStrike" baseline="0" dirty="0">
                <a:latin typeface="ArialMT"/>
              </a:rPr>
              <a:t>: Procedentes de la especie </a:t>
            </a:r>
            <a:r>
              <a:rPr lang="es-ES" sz="1800" b="0" i="0" u="none" strike="noStrike" baseline="0" dirty="0" err="1">
                <a:latin typeface="ArialMT"/>
              </a:rPr>
              <a:t>Cicer</a:t>
            </a:r>
            <a:r>
              <a:rPr lang="es-ES" sz="1800" b="0" i="0" u="none" strike="noStrike" baseline="0" dirty="0">
                <a:latin typeface="ArialMT"/>
              </a:rPr>
              <a:t> </a:t>
            </a:r>
            <a:r>
              <a:rPr lang="es-ES" sz="1800" b="0" i="0" u="none" strike="noStrike" baseline="0" dirty="0" err="1">
                <a:latin typeface="ArialMT"/>
              </a:rPr>
              <a:t>Arietinum</a:t>
            </a:r>
            <a:r>
              <a:rPr lang="es-ES" sz="1800" b="0" i="0" u="none" strike="noStrike" baseline="0" dirty="0">
                <a:latin typeface="ArialMT"/>
              </a:rPr>
              <a:t>, L.</a:t>
            </a:r>
          </a:p>
          <a:p>
            <a:pPr algn="l"/>
            <a:r>
              <a:rPr lang="es-ES" sz="1800" b="1" i="0" u="none" strike="noStrike" baseline="0" dirty="0">
                <a:latin typeface="ArialMT"/>
              </a:rPr>
              <a:t>— Habas</a:t>
            </a:r>
            <a:r>
              <a:rPr lang="es-ES" sz="1800" b="0" i="0" u="none" strike="noStrike" baseline="0" dirty="0">
                <a:latin typeface="ArialMT"/>
              </a:rPr>
              <a:t>: Procedentes de la especie Vicia faba, L.</a:t>
            </a:r>
          </a:p>
          <a:p>
            <a:pPr algn="l"/>
            <a:endParaRPr lang="es-ES" dirty="0">
              <a:latin typeface="ArialMT"/>
            </a:endParaRPr>
          </a:p>
          <a:p>
            <a:pPr algn="l"/>
            <a:r>
              <a:rPr lang="es-ES" dirty="0">
                <a:latin typeface="ArialMT"/>
              </a:rPr>
              <a:t>B--</a:t>
            </a:r>
            <a:r>
              <a:rPr lang="es-ES" sz="1800" b="0" i="0" u="none" strike="noStrike" baseline="0" dirty="0">
                <a:latin typeface="ArialMT"/>
              </a:rPr>
              <a:t>Características mínimas de calidad.</a:t>
            </a:r>
          </a:p>
          <a:p>
            <a:pPr algn="l"/>
            <a:r>
              <a:rPr lang="es-ES" dirty="0" err="1">
                <a:latin typeface="ArialMT"/>
              </a:rPr>
              <a:t>Categorias</a:t>
            </a:r>
            <a:r>
              <a:rPr lang="es-ES" dirty="0">
                <a:latin typeface="ArialMT"/>
              </a:rPr>
              <a:t> </a:t>
            </a:r>
            <a:r>
              <a:rPr lang="es-ES" b="1" dirty="0">
                <a:latin typeface="ArialMT"/>
              </a:rPr>
              <a:t>-  EXTRA  ,I  y  II </a:t>
            </a:r>
            <a:r>
              <a:rPr lang="es-ES" dirty="0">
                <a:latin typeface="ArialMT"/>
              </a:rPr>
              <a:t>.</a:t>
            </a:r>
            <a:r>
              <a:rPr lang="es-ES" sz="1800" b="0" i="0" u="none" strike="noStrike" baseline="0" dirty="0">
                <a:latin typeface="ArialMT"/>
              </a:rPr>
              <a:t> No se hará mención de calidad para las «legumbres mondadas</a:t>
            </a:r>
          </a:p>
          <a:p>
            <a:pPr algn="l"/>
            <a:r>
              <a:rPr lang="es-ES" dirty="0">
                <a:latin typeface="ArialMT"/>
              </a:rPr>
              <a:t>C—Tolerancias de calidad  y calibre.</a:t>
            </a:r>
          </a:p>
          <a:p>
            <a:pPr algn="l"/>
            <a:r>
              <a:rPr lang="es-ES" dirty="0">
                <a:latin typeface="ArialMT"/>
              </a:rPr>
              <a:t>D- Envasado, homogeneidad y acondicionamiento </a:t>
            </a:r>
          </a:p>
          <a:p>
            <a:pPr algn="l"/>
            <a:r>
              <a:rPr lang="es-ES" b="1" dirty="0">
                <a:highlight>
                  <a:srgbClr val="FFFF00"/>
                </a:highlight>
                <a:latin typeface="ArialMT"/>
              </a:rPr>
              <a:t>D--</a:t>
            </a:r>
            <a:r>
              <a:rPr lang="es-ES" sz="1800" b="1" i="0" u="none" strike="noStrike" baseline="0" dirty="0">
                <a:highlight>
                  <a:srgbClr val="FFFF00"/>
                </a:highlight>
                <a:latin typeface="ArialMT"/>
              </a:rPr>
              <a:t> Denominación del producto</a:t>
            </a:r>
            <a:r>
              <a:rPr lang="es-ES" sz="1800" b="0" i="0" u="none" strike="noStrike" baseline="0" dirty="0">
                <a:latin typeface="ArialMT"/>
              </a:rPr>
              <a:t>:</a:t>
            </a:r>
          </a:p>
          <a:p>
            <a:pPr algn="l"/>
            <a:r>
              <a:rPr lang="es-ES" sz="1800" b="0" i="0" u="none" strike="noStrike" baseline="0" dirty="0">
                <a:latin typeface="ArialMT"/>
              </a:rPr>
              <a:t>— Se indicaré el </a:t>
            </a:r>
            <a:r>
              <a:rPr lang="es-ES" sz="1800" b="1" i="0" u="none" strike="noStrike" baseline="0" dirty="0">
                <a:latin typeface="ArialMT"/>
              </a:rPr>
              <a:t>nombre común de la especie </a:t>
            </a:r>
            <a:r>
              <a:rPr lang="es-ES" sz="1800" b="0" i="0" u="none" strike="noStrike" baseline="0" dirty="0">
                <a:latin typeface="ArialMT"/>
              </a:rPr>
              <a:t>de acuerdo a esta norma </a:t>
            </a:r>
          </a:p>
          <a:p>
            <a:pPr algn="l"/>
            <a:r>
              <a:rPr lang="es-ES" sz="1800" b="0" i="0" u="none" strike="noStrike" baseline="0" dirty="0">
                <a:latin typeface="ArialMT"/>
              </a:rPr>
              <a:t>— Cuando el contenido sea visible desde el exterior del envase,</a:t>
            </a:r>
          </a:p>
          <a:p>
            <a:pPr algn="l"/>
            <a:r>
              <a:rPr lang="es-ES" sz="1800" b="0" i="0" u="none" strike="noStrike" baseline="0" dirty="0">
                <a:latin typeface="ArialMT"/>
              </a:rPr>
              <a:t>el nombre de la especie podrá ser sustituido por la leyenda «</a:t>
            </a:r>
            <a:r>
              <a:rPr lang="es-ES" sz="1800" b="1" i="0" u="none" strike="noStrike" baseline="0" dirty="0">
                <a:latin typeface="ArialMT"/>
              </a:rPr>
              <a:t>Legumbres».</a:t>
            </a:r>
          </a:p>
          <a:p>
            <a:pPr algn="l"/>
            <a:r>
              <a:rPr lang="es-ES" sz="1800" b="0" i="0" u="none" strike="noStrike" baseline="0" dirty="0">
                <a:latin typeface="ArialMT"/>
              </a:rPr>
              <a:t>— La expresión </a:t>
            </a:r>
            <a:r>
              <a:rPr lang="es-ES" sz="1800" b="1" i="0" u="none" strike="noStrike" baseline="0" dirty="0">
                <a:latin typeface="ArialMT"/>
              </a:rPr>
              <a:t>«Mondadas», </a:t>
            </a:r>
            <a:r>
              <a:rPr lang="es-ES" sz="1800" b="0" i="0" u="none" strike="noStrike" baseline="0" dirty="0">
                <a:latin typeface="ArialMT"/>
              </a:rPr>
              <a:t>en su caso.</a:t>
            </a:r>
            <a:endParaRPr lang="es-ES" dirty="0">
              <a:latin typeface="ArialMT"/>
            </a:endParaRPr>
          </a:p>
          <a:p>
            <a:pPr algn="l"/>
            <a:endParaRPr lang="es-ES" dirty="0">
              <a:latin typeface="ArialMT"/>
            </a:endParaRPr>
          </a:p>
          <a:p>
            <a:pPr algn="l"/>
            <a:endParaRPr lang="es-ES" dirty="0"/>
          </a:p>
        </p:txBody>
      </p:sp>
      <p:pic>
        <p:nvPicPr>
          <p:cNvPr id="4" name="Imagen 3">
            <a:extLst>
              <a:ext uri="{FF2B5EF4-FFF2-40B4-BE49-F238E27FC236}">
                <a16:creationId xmlns:a16="http://schemas.microsoft.com/office/drawing/2014/main" id="{955C2432-A7AD-0844-29F9-189DAE5B9C8B}"/>
              </a:ext>
            </a:extLst>
          </p:cNvPr>
          <p:cNvPicPr>
            <a:picLocks noChangeAspect="1"/>
          </p:cNvPicPr>
          <p:nvPr/>
        </p:nvPicPr>
        <p:blipFill>
          <a:blip r:embed="rId2"/>
          <a:stretch>
            <a:fillRect/>
          </a:stretch>
        </p:blipFill>
        <p:spPr>
          <a:xfrm>
            <a:off x="8454472" y="786227"/>
            <a:ext cx="2571750" cy="1495425"/>
          </a:xfrm>
          <a:prstGeom prst="rect">
            <a:avLst/>
          </a:prstGeom>
        </p:spPr>
      </p:pic>
      <p:pic>
        <p:nvPicPr>
          <p:cNvPr id="8" name="Imagen 7">
            <a:extLst>
              <a:ext uri="{FF2B5EF4-FFF2-40B4-BE49-F238E27FC236}">
                <a16:creationId xmlns:a16="http://schemas.microsoft.com/office/drawing/2014/main" id="{5FCFC226-2170-8AD3-A36C-9FB68956763D}"/>
              </a:ext>
            </a:extLst>
          </p:cNvPr>
          <p:cNvPicPr>
            <a:picLocks noChangeAspect="1"/>
          </p:cNvPicPr>
          <p:nvPr/>
        </p:nvPicPr>
        <p:blipFill>
          <a:blip r:embed="rId3"/>
          <a:stretch>
            <a:fillRect/>
          </a:stretch>
        </p:blipFill>
        <p:spPr>
          <a:xfrm>
            <a:off x="7470910" y="5319298"/>
            <a:ext cx="4567029" cy="1712636"/>
          </a:xfrm>
          <a:prstGeom prst="rect">
            <a:avLst/>
          </a:prstGeom>
        </p:spPr>
      </p:pic>
    </p:spTree>
    <p:extLst>
      <p:ext uri="{BB962C8B-B14F-4D97-AF65-F5344CB8AC3E}">
        <p14:creationId xmlns:p14="http://schemas.microsoft.com/office/powerpoint/2010/main" val="22854095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C9E39B5-AD5A-B216-7033-AEDD5F426147}"/>
              </a:ext>
            </a:extLst>
          </p:cNvPr>
          <p:cNvPicPr>
            <a:picLocks noChangeAspect="1"/>
          </p:cNvPicPr>
          <p:nvPr/>
        </p:nvPicPr>
        <p:blipFill>
          <a:blip r:embed="rId2"/>
          <a:stretch>
            <a:fillRect/>
          </a:stretch>
        </p:blipFill>
        <p:spPr>
          <a:xfrm>
            <a:off x="2112064" y="1038637"/>
            <a:ext cx="6687378" cy="504825"/>
          </a:xfrm>
          <a:prstGeom prst="rect">
            <a:avLst/>
          </a:prstGeom>
        </p:spPr>
      </p:pic>
      <p:pic>
        <p:nvPicPr>
          <p:cNvPr id="6" name="Imagen 5">
            <a:extLst>
              <a:ext uri="{FF2B5EF4-FFF2-40B4-BE49-F238E27FC236}">
                <a16:creationId xmlns:a16="http://schemas.microsoft.com/office/drawing/2014/main" id="{BCFBD0B5-5284-8429-0DC2-73AEDA634C0F}"/>
              </a:ext>
            </a:extLst>
          </p:cNvPr>
          <p:cNvPicPr>
            <a:picLocks noChangeAspect="1"/>
          </p:cNvPicPr>
          <p:nvPr/>
        </p:nvPicPr>
        <p:blipFill>
          <a:blip r:embed="rId3"/>
          <a:stretch>
            <a:fillRect/>
          </a:stretch>
        </p:blipFill>
        <p:spPr>
          <a:xfrm>
            <a:off x="2112064" y="1497493"/>
            <a:ext cx="6435587" cy="371475"/>
          </a:xfrm>
          <a:prstGeom prst="rect">
            <a:avLst/>
          </a:prstGeom>
        </p:spPr>
      </p:pic>
      <p:pic>
        <p:nvPicPr>
          <p:cNvPr id="8" name="Imagen 7">
            <a:extLst>
              <a:ext uri="{FF2B5EF4-FFF2-40B4-BE49-F238E27FC236}">
                <a16:creationId xmlns:a16="http://schemas.microsoft.com/office/drawing/2014/main" id="{B21AD2B4-C50E-CEE0-E0EE-7A583640988C}"/>
              </a:ext>
            </a:extLst>
          </p:cNvPr>
          <p:cNvPicPr>
            <a:picLocks noChangeAspect="1"/>
          </p:cNvPicPr>
          <p:nvPr/>
        </p:nvPicPr>
        <p:blipFill>
          <a:blip r:embed="rId4"/>
          <a:stretch>
            <a:fillRect/>
          </a:stretch>
        </p:blipFill>
        <p:spPr>
          <a:xfrm>
            <a:off x="2112064" y="1864517"/>
            <a:ext cx="6435586" cy="438150"/>
          </a:xfrm>
          <a:prstGeom prst="rect">
            <a:avLst/>
          </a:prstGeom>
        </p:spPr>
      </p:pic>
      <p:pic>
        <p:nvPicPr>
          <p:cNvPr id="10" name="Imagen 9">
            <a:extLst>
              <a:ext uri="{FF2B5EF4-FFF2-40B4-BE49-F238E27FC236}">
                <a16:creationId xmlns:a16="http://schemas.microsoft.com/office/drawing/2014/main" id="{D18E0AC7-852B-319E-4886-968E37657BAE}"/>
              </a:ext>
            </a:extLst>
          </p:cNvPr>
          <p:cNvPicPr>
            <a:picLocks noChangeAspect="1"/>
          </p:cNvPicPr>
          <p:nvPr/>
        </p:nvPicPr>
        <p:blipFill>
          <a:blip r:embed="rId5"/>
          <a:stretch>
            <a:fillRect/>
          </a:stretch>
        </p:blipFill>
        <p:spPr>
          <a:xfrm>
            <a:off x="2112064" y="2273474"/>
            <a:ext cx="6435586" cy="447675"/>
          </a:xfrm>
          <a:prstGeom prst="rect">
            <a:avLst/>
          </a:prstGeom>
        </p:spPr>
      </p:pic>
      <p:pic>
        <p:nvPicPr>
          <p:cNvPr id="12" name="Imagen 11">
            <a:extLst>
              <a:ext uri="{FF2B5EF4-FFF2-40B4-BE49-F238E27FC236}">
                <a16:creationId xmlns:a16="http://schemas.microsoft.com/office/drawing/2014/main" id="{90540BF4-6916-1523-64C7-0560D7FCD22A}"/>
              </a:ext>
            </a:extLst>
          </p:cNvPr>
          <p:cNvPicPr>
            <a:picLocks noChangeAspect="1"/>
          </p:cNvPicPr>
          <p:nvPr/>
        </p:nvPicPr>
        <p:blipFill>
          <a:blip r:embed="rId6"/>
          <a:stretch>
            <a:fillRect/>
          </a:stretch>
        </p:blipFill>
        <p:spPr>
          <a:xfrm>
            <a:off x="2052428" y="2619802"/>
            <a:ext cx="6554858" cy="476250"/>
          </a:xfrm>
          <a:prstGeom prst="rect">
            <a:avLst/>
          </a:prstGeom>
        </p:spPr>
      </p:pic>
      <p:pic>
        <p:nvPicPr>
          <p:cNvPr id="14" name="Imagen 13">
            <a:extLst>
              <a:ext uri="{FF2B5EF4-FFF2-40B4-BE49-F238E27FC236}">
                <a16:creationId xmlns:a16="http://schemas.microsoft.com/office/drawing/2014/main" id="{8270FC0F-6689-CF3A-ABF7-ED8E3CDCB552}"/>
              </a:ext>
            </a:extLst>
          </p:cNvPr>
          <p:cNvPicPr>
            <a:picLocks noChangeAspect="1"/>
          </p:cNvPicPr>
          <p:nvPr/>
        </p:nvPicPr>
        <p:blipFill>
          <a:blip r:embed="rId7"/>
          <a:stretch>
            <a:fillRect/>
          </a:stretch>
        </p:blipFill>
        <p:spPr>
          <a:xfrm>
            <a:off x="2112064" y="3050339"/>
            <a:ext cx="6399562" cy="581025"/>
          </a:xfrm>
          <a:prstGeom prst="rect">
            <a:avLst/>
          </a:prstGeom>
        </p:spPr>
      </p:pic>
      <p:pic>
        <p:nvPicPr>
          <p:cNvPr id="16" name="Imagen 15">
            <a:extLst>
              <a:ext uri="{FF2B5EF4-FFF2-40B4-BE49-F238E27FC236}">
                <a16:creationId xmlns:a16="http://schemas.microsoft.com/office/drawing/2014/main" id="{C3C652FA-2053-C7A9-6750-5E11B971489E}"/>
              </a:ext>
            </a:extLst>
          </p:cNvPr>
          <p:cNvPicPr>
            <a:picLocks noChangeAspect="1"/>
          </p:cNvPicPr>
          <p:nvPr/>
        </p:nvPicPr>
        <p:blipFill>
          <a:blip r:embed="rId8"/>
          <a:stretch>
            <a:fillRect/>
          </a:stretch>
        </p:blipFill>
        <p:spPr>
          <a:xfrm>
            <a:off x="2220978" y="3639929"/>
            <a:ext cx="6280290" cy="628650"/>
          </a:xfrm>
          <a:prstGeom prst="rect">
            <a:avLst/>
          </a:prstGeom>
        </p:spPr>
      </p:pic>
      <p:pic>
        <p:nvPicPr>
          <p:cNvPr id="18" name="Imagen 17">
            <a:extLst>
              <a:ext uri="{FF2B5EF4-FFF2-40B4-BE49-F238E27FC236}">
                <a16:creationId xmlns:a16="http://schemas.microsoft.com/office/drawing/2014/main" id="{C7209848-0BE3-05A9-6025-1E3B2B9FEB82}"/>
              </a:ext>
            </a:extLst>
          </p:cNvPr>
          <p:cNvPicPr>
            <a:picLocks noChangeAspect="1"/>
          </p:cNvPicPr>
          <p:nvPr/>
        </p:nvPicPr>
        <p:blipFill>
          <a:blip r:embed="rId9"/>
          <a:stretch>
            <a:fillRect/>
          </a:stretch>
        </p:blipFill>
        <p:spPr>
          <a:xfrm>
            <a:off x="2138936" y="4194255"/>
            <a:ext cx="6373053" cy="495300"/>
          </a:xfrm>
          <a:prstGeom prst="rect">
            <a:avLst/>
          </a:prstGeom>
        </p:spPr>
      </p:pic>
      <p:pic>
        <p:nvPicPr>
          <p:cNvPr id="20" name="Imagen 19">
            <a:extLst>
              <a:ext uri="{FF2B5EF4-FFF2-40B4-BE49-F238E27FC236}">
                <a16:creationId xmlns:a16="http://schemas.microsoft.com/office/drawing/2014/main" id="{7498C8EE-669D-DFFF-6713-2CD278C7D29A}"/>
              </a:ext>
            </a:extLst>
          </p:cNvPr>
          <p:cNvPicPr>
            <a:picLocks noChangeAspect="1"/>
          </p:cNvPicPr>
          <p:nvPr/>
        </p:nvPicPr>
        <p:blipFill>
          <a:blip r:embed="rId10"/>
          <a:stretch>
            <a:fillRect/>
          </a:stretch>
        </p:blipFill>
        <p:spPr>
          <a:xfrm>
            <a:off x="2138936" y="4691431"/>
            <a:ext cx="6334953" cy="552450"/>
          </a:xfrm>
          <a:prstGeom prst="rect">
            <a:avLst/>
          </a:prstGeom>
        </p:spPr>
      </p:pic>
      <p:pic>
        <p:nvPicPr>
          <p:cNvPr id="22" name="Imagen 21">
            <a:extLst>
              <a:ext uri="{FF2B5EF4-FFF2-40B4-BE49-F238E27FC236}">
                <a16:creationId xmlns:a16="http://schemas.microsoft.com/office/drawing/2014/main" id="{2E2C68E2-0B05-50D2-69DE-FF89E9F2E4CF}"/>
              </a:ext>
            </a:extLst>
          </p:cNvPr>
          <p:cNvPicPr>
            <a:picLocks noChangeAspect="1"/>
          </p:cNvPicPr>
          <p:nvPr/>
        </p:nvPicPr>
        <p:blipFill>
          <a:blip r:embed="rId11"/>
          <a:stretch>
            <a:fillRect/>
          </a:stretch>
        </p:blipFill>
        <p:spPr>
          <a:xfrm>
            <a:off x="2112427" y="5252446"/>
            <a:ext cx="6399562" cy="676275"/>
          </a:xfrm>
          <a:prstGeom prst="rect">
            <a:avLst/>
          </a:prstGeom>
        </p:spPr>
      </p:pic>
      <p:pic>
        <p:nvPicPr>
          <p:cNvPr id="24" name="Imagen 23">
            <a:extLst>
              <a:ext uri="{FF2B5EF4-FFF2-40B4-BE49-F238E27FC236}">
                <a16:creationId xmlns:a16="http://schemas.microsoft.com/office/drawing/2014/main" id="{139AD137-F389-A60F-8D3C-151FD3B538DB}"/>
              </a:ext>
            </a:extLst>
          </p:cNvPr>
          <p:cNvPicPr>
            <a:picLocks noChangeAspect="1"/>
          </p:cNvPicPr>
          <p:nvPr/>
        </p:nvPicPr>
        <p:blipFill>
          <a:blip r:embed="rId12"/>
          <a:stretch>
            <a:fillRect/>
          </a:stretch>
        </p:blipFill>
        <p:spPr>
          <a:xfrm>
            <a:off x="2307120" y="308625"/>
            <a:ext cx="5803210" cy="676275"/>
          </a:xfrm>
          <a:prstGeom prst="rect">
            <a:avLst/>
          </a:prstGeom>
          <a:ln w="76200">
            <a:solidFill>
              <a:srgbClr val="92D050"/>
            </a:solidFill>
          </a:ln>
        </p:spPr>
      </p:pic>
    </p:spTree>
    <p:extLst>
      <p:ext uri="{BB962C8B-B14F-4D97-AF65-F5344CB8AC3E}">
        <p14:creationId xmlns:p14="http://schemas.microsoft.com/office/powerpoint/2010/main" val="535553731"/>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10507</TotalTime>
  <Words>5133</Words>
  <Application>Microsoft Office PowerPoint</Application>
  <PresentationFormat>Panorámica</PresentationFormat>
  <Paragraphs>349</Paragraphs>
  <Slides>117</Slides>
  <Notes>0</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117</vt:i4>
      </vt:variant>
    </vt:vector>
  </HeadingPairs>
  <TitlesOfParts>
    <vt:vector size="127" baseType="lpstr">
      <vt:lpstr>Arial</vt:lpstr>
      <vt:lpstr>Arial Black</vt:lpstr>
      <vt:lpstr>ArialMT</vt:lpstr>
      <vt:lpstr>Calibri</vt:lpstr>
      <vt:lpstr>Cambria</vt:lpstr>
      <vt:lpstr>Times New Roman</vt:lpstr>
      <vt:lpstr>Trebuchet MS</vt:lpstr>
      <vt:lpstr>Wingdings 3</vt:lpstr>
      <vt:lpstr>1_Tema de Office</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GONZALO JOSÉ Rodriguez Abuin</dc:creator>
  <cp:lastModifiedBy>Rodríguez Abuín, Gonzalo José</cp:lastModifiedBy>
  <cp:revision>102</cp:revision>
  <dcterms:created xsi:type="dcterms:W3CDTF">2022-11-06T17:12:56Z</dcterms:created>
  <dcterms:modified xsi:type="dcterms:W3CDTF">2024-06-04T10:36:24Z</dcterms:modified>
</cp:coreProperties>
</file>