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609" r:id="rId3"/>
    <p:sldId id="614" r:id="rId4"/>
    <p:sldId id="615" r:id="rId5"/>
    <p:sldId id="621" r:id="rId6"/>
    <p:sldId id="616" r:id="rId7"/>
    <p:sldId id="618" r:id="rId8"/>
    <p:sldId id="619" r:id="rId9"/>
    <p:sldId id="622" r:id="rId10"/>
    <p:sldId id="623" r:id="rId11"/>
    <p:sldId id="643" r:id="rId12"/>
    <p:sldId id="625" r:id="rId13"/>
    <p:sldId id="626" r:id="rId14"/>
    <p:sldId id="319" r:id="rId15"/>
    <p:sldId id="620" r:id="rId16"/>
    <p:sldId id="629" r:id="rId17"/>
    <p:sldId id="631" r:id="rId18"/>
    <p:sldId id="632" r:id="rId19"/>
    <p:sldId id="633" r:id="rId20"/>
    <p:sldId id="634" r:id="rId21"/>
    <p:sldId id="635" r:id="rId22"/>
    <p:sldId id="636" r:id="rId23"/>
    <p:sldId id="644" r:id="rId24"/>
    <p:sldId id="645" r:id="rId25"/>
    <p:sldId id="637" r:id="rId26"/>
    <p:sldId id="638" r:id="rId27"/>
    <p:sldId id="639" r:id="rId28"/>
    <p:sldId id="640" r:id="rId29"/>
    <p:sldId id="602" r:id="rId30"/>
    <p:sldId id="641" r:id="rId31"/>
    <p:sldId id="603" r:id="rId32"/>
    <p:sldId id="542" r:id="rId33"/>
    <p:sldId id="528" r:id="rId34"/>
    <p:sldId id="531" r:id="rId35"/>
    <p:sldId id="532" r:id="rId36"/>
    <p:sldId id="548" r:id="rId37"/>
    <p:sldId id="546" r:id="rId38"/>
    <p:sldId id="606" r:id="rId39"/>
    <p:sldId id="551" r:id="rId40"/>
    <p:sldId id="565" r:id="rId41"/>
    <p:sldId id="552" r:id="rId42"/>
    <p:sldId id="580" r:id="rId43"/>
    <p:sldId id="553" r:id="rId44"/>
    <p:sldId id="293" r:id="rId45"/>
    <p:sldId id="302" r:id="rId46"/>
    <p:sldId id="642" r:id="rId47"/>
    <p:sldId id="611" r:id="rId48"/>
    <p:sldId id="610" r:id="rId49"/>
    <p:sldId id="273" r:id="rId50"/>
    <p:sldId id="274" r:id="rId51"/>
    <p:sldId id="280" r:id="rId52"/>
    <p:sldId id="275" r:id="rId53"/>
    <p:sldId id="567" r:id="rId54"/>
    <p:sldId id="276" r:id="rId55"/>
    <p:sldId id="277" r:id="rId56"/>
    <p:sldId id="577" r:id="rId57"/>
    <p:sldId id="537" r:id="rId58"/>
    <p:sldId id="261" r:id="rId59"/>
    <p:sldId id="262" r:id="rId60"/>
    <p:sldId id="264" r:id="rId61"/>
    <p:sldId id="265" r:id="rId62"/>
    <p:sldId id="271" r:id="rId63"/>
    <p:sldId id="272" r:id="rId64"/>
    <p:sldId id="539" r:id="rId65"/>
    <p:sldId id="540" r:id="rId66"/>
    <p:sldId id="583" r:id="rId67"/>
    <p:sldId id="320" r:id="rId6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7E450F-9C83-4CAD-8BA5-1D0EC9235DC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860CC14-EAB6-47AF-9857-92521D3C0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515536-4B88-42FC-BBF9-9CF06F4586FA}"/>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5" name="Marcador de pie de página 4">
            <a:extLst>
              <a:ext uri="{FF2B5EF4-FFF2-40B4-BE49-F238E27FC236}">
                <a16:creationId xmlns:a16="http://schemas.microsoft.com/office/drawing/2014/main" id="{1746B4D7-55CF-4C20-BD92-099089DD87E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F0F14B-5A78-4189-A41F-292202EBC8F6}"/>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410946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9EF77-E4AD-4C20-9FBE-1C1DE555D79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197A834-3876-4508-9D54-97843EABCB1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0372D-91CD-4403-A50F-18D6776B639D}"/>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5" name="Marcador de pie de página 4">
            <a:extLst>
              <a:ext uri="{FF2B5EF4-FFF2-40B4-BE49-F238E27FC236}">
                <a16:creationId xmlns:a16="http://schemas.microsoft.com/office/drawing/2014/main" id="{F4A27F69-0A96-43C8-8E06-DCCC5DC840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18C47A-90B9-44B8-BEF4-E6C4D982F451}"/>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32506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22DCE2-AF2A-4CBE-BD29-50C6344F68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6B8-5E2D-4777-A0AD-74019B7CD1B8}"/>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89A59CC-5C27-4A9F-B1F2-5BC2CDD78F0B}"/>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5" name="Marcador de pie de página 4">
            <a:extLst>
              <a:ext uri="{FF2B5EF4-FFF2-40B4-BE49-F238E27FC236}">
                <a16:creationId xmlns:a16="http://schemas.microsoft.com/office/drawing/2014/main" id="{E562745D-62E9-4103-8067-14D4E57DC4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96EB13-CDCB-4372-85AF-D9CA9E9A1E42}"/>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583959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71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D09ED-AC7F-490A-A85F-852A2BECD7D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0E717C-1CA8-4F71-B4FF-62695E458249}"/>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3EDD74-CDBF-4D55-B624-BDCA4ABCD14D}"/>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5" name="Marcador de pie de página 4">
            <a:extLst>
              <a:ext uri="{FF2B5EF4-FFF2-40B4-BE49-F238E27FC236}">
                <a16:creationId xmlns:a16="http://schemas.microsoft.com/office/drawing/2014/main" id="{684FCD53-7B0A-409F-8426-57ED59EBB4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E2F858D-775D-4FB6-8E0A-BD873D2CAF85}"/>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367853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CAE011-A576-422A-AEEC-CB3F379901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F61BEB-DC12-40DD-B851-D70741233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13F436D2-7331-495B-A4D5-222822B6BDAE}"/>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5" name="Marcador de pie de página 4">
            <a:extLst>
              <a:ext uri="{FF2B5EF4-FFF2-40B4-BE49-F238E27FC236}">
                <a16:creationId xmlns:a16="http://schemas.microsoft.com/office/drawing/2014/main" id="{38D12FCC-7C6B-42EC-99AF-9463003A46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35F4DF-9B87-4EAF-AC97-D29CA286520B}"/>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334278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F3EE0-8D97-4A2E-A896-AD8A70A8A5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EC25BA6-7215-49F5-955F-9825D48644BC}"/>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D580AC5-5CD3-4781-A120-648744782D10}"/>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F97538-166F-41DF-9462-61FF8160956F}"/>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6" name="Marcador de pie de página 5">
            <a:extLst>
              <a:ext uri="{FF2B5EF4-FFF2-40B4-BE49-F238E27FC236}">
                <a16:creationId xmlns:a16="http://schemas.microsoft.com/office/drawing/2014/main" id="{9189578C-067E-4EAC-AD04-8BC731397F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3314EA-ED1B-4260-A943-218E732F600E}"/>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299656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B0A1A8-9A4D-4C5E-B227-0C46ACE43B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F4036E-0977-4EAF-8F96-1DC31FBF21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D918C6EC-B9BC-4FA6-AA2D-0638612D410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3C02427-4363-4BDC-B830-AC71A9341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8862F14B-351F-4894-AE4B-134377FCD636}"/>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BAB7A1D-5FCA-45F3-B634-555D5874ACC7}"/>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8" name="Marcador de pie de página 7">
            <a:extLst>
              <a:ext uri="{FF2B5EF4-FFF2-40B4-BE49-F238E27FC236}">
                <a16:creationId xmlns:a16="http://schemas.microsoft.com/office/drawing/2014/main" id="{EC1E90FA-660C-4014-8C84-2BDAC06003C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F8ADA1-DA82-4F8F-9B32-0793A5CDCFDA}"/>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4103789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DF3E4-9336-4F28-A13F-E9C40063757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7ABFF-6DE0-42E8-8883-36504428347D}"/>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4" name="Marcador de pie de página 3">
            <a:extLst>
              <a:ext uri="{FF2B5EF4-FFF2-40B4-BE49-F238E27FC236}">
                <a16:creationId xmlns:a16="http://schemas.microsoft.com/office/drawing/2014/main" id="{CA863B46-EF98-4BF1-AD4A-0C0E6EF990A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1250FFF-4ED6-4380-866C-F095146BDF82}"/>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359970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5A2B27F-C464-409C-B5B8-EE2F9152478E}"/>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3" name="Marcador de pie de página 2">
            <a:extLst>
              <a:ext uri="{FF2B5EF4-FFF2-40B4-BE49-F238E27FC236}">
                <a16:creationId xmlns:a16="http://schemas.microsoft.com/office/drawing/2014/main" id="{40D2D3A1-05FB-4D8B-A4BC-0725858E46F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87B6E7-2E05-4467-A458-3B0F2D5EE0E9}"/>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949006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D8546-C168-4F2B-8D9B-378EF3B4C3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B29190-CA77-4B04-8BC2-B1ED18FE7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2AFC555-B187-4CFA-A145-B3D0CF1A6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4FE5CF9-E05F-43D3-AC66-C6B96F332589}"/>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6" name="Marcador de pie de página 5">
            <a:extLst>
              <a:ext uri="{FF2B5EF4-FFF2-40B4-BE49-F238E27FC236}">
                <a16:creationId xmlns:a16="http://schemas.microsoft.com/office/drawing/2014/main" id="{870254DD-C80C-4A19-AA88-1DA26558BF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C49D61-2F22-40BD-A8CA-8A6D886E6164}"/>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307847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D84D4B-54DB-4A31-9693-204BD40946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068FB2D-E57E-4D0F-BF8D-8DB2987F01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AB80638-25F6-4734-99ED-6891B97E7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54313E7-BAB4-40DB-9A93-E6CBABE9BB48}"/>
              </a:ext>
            </a:extLst>
          </p:cNvPr>
          <p:cNvSpPr>
            <a:spLocks noGrp="1"/>
          </p:cNvSpPr>
          <p:nvPr>
            <p:ph type="dt" sz="half" idx="10"/>
          </p:nvPr>
        </p:nvSpPr>
        <p:spPr/>
        <p:txBody>
          <a:bodyPr/>
          <a:lstStyle/>
          <a:p>
            <a:fld id="{DB0EA804-BECB-42BA-8C69-C2D4A0A99C9C}" type="datetimeFigureOut">
              <a:rPr lang="es-ES" smtClean="0"/>
              <a:t>21/05/2024</a:t>
            </a:fld>
            <a:endParaRPr lang="es-ES"/>
          </a:p>
        </p:txBody>
      </p:sp>
      <p:sp>
        <p:nvSpPr>
          <p:cNvPr id="6" name="Marcador de pie de página 5">
            <a:extLst>
              <a:ext uri="{FF2B5EF4-FFF2-40B4-BE49-F238E27FC236}">
                <a16:creationId xmlns:a16="http://schemas.microsoft.com/office/drawing/2014/main" id="{513C1106-481D-4693-8789-0523355A09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F2D01A-A2BD-4C11-8D24-DE4C869CA065}"/>
              </a:ext>
            </a:extLst>
          </p:cNvPr>
          <p:cNvSpPr>
            <a:spLocks noGrp="1"/>
          </p:cNvSpPr>
          <p:nvPr>
            <p:ph type="sldNum" sz="quarter" idx="12"/>
          </p:nvPr>
        </p:nvSpPr>
        <p:spPr/>
        <p:txBody>
          <a:bodyPr/>
          <a:lstStyle/>
          <a:p>
            <a:fld id="{B40826A4-6B4A-4964-950E-13EB09C4BEE6}" type="slidenum">
              <a:rPr lang="es-ES" smtClean="0"/>
              <a:t>‹Nº›</a:t>
            </a:fld>
            <a:endParaRPr lang="es-ES"/>
          </a:p>
        </p:txBody>
      </p:sp>
    </p:spTree>
    <p:extLst>
      <p:ext uri="{BB962C8B-B14F-4D97-AF65-F5344CB8AC3E}">
        <p14:creationId xmlns:p14="http://schemas.microsoft.com/office/powerpoint/2010/main" val="103654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CCF6A9-F6CA-4762-B7C6-6EBE4EFE8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7E8F454-F841-4878-A77D-7AF2D32CF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8957C-2BBD-4B2A-AD78-597D115A7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EA804-BECB-42BA-8C69-C2D4A0A99C9C}" type="datetimeFigureOut">
              <a:rPr lang="es-ES" smtClean="0"/>
              <a:t>21/05/2024</a:t>
            </a:fld>
            <a:endParaRPr lang="es-ES"/>
          </a:p>
        </p:txBody>
      </p:sp>
      <p:sp>
        <p:nvSpPr>
          <p:cNvPr id="5" name="Marcador de pie de página 4">
            <a:extLst>
              <a:ext uri="{FF2B5EF4-FFF2-40B4-BE49-F238E27FC236}">
                <a16:creationId xmlns:a16="http://schemas.microsoft.com/office/drawing/2014/main" id="{67857428-3CC2-42F3-80DC-E87C4768D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135ED75-3C7F-48DC-A233-87A3D3532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826A4-6B4A-4964-950E-13EB09C4BEE6}" type="slidenum">
              <a:rPr lang="es-ES" smtClean="0"/>
              <a:t>‹Nº›</a:t>
            </a:fld>
            <a:endParaRPr lang="es-ES"/>
          </a:p>
        </p:txBody>
      </p:sp>
    </p:spTree>
    <p:extLst>
      <p:ext uri="{BB962C8B-B14F-4D97-AF65-F5344CB8AC3E}">
        <p14:creationId xmlns:p14="http://schemas.microsoft.com/office/powerpoint/2010/main" val="86777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4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6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67.xml.rels><?xml version="1.0" encoding="UTF-8" standalone="yes"?>
<Relationships xmlns="http://schemas.openxmlformats.org/package/2006/relationships"><Relationship Id="rId3" Type="http://schemas.openxmlformats.org/officeDocument/2006/relationships/hyperlink" Target="https://www.lavozdegalicia.es/firmas/rocio-garcia-martinez" TargetMode="External"/><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vellom\Downloads\_mmp_2019_04_26_690x278_calidad-del-pa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46"/>
            <a:ext cx="12192000" cy="689994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404858" y="2949395"/>
            <a:ext cx="2237087" cy="1569660"/>
          </a:xfrm>
          <a:prstGeom prst="rect">
            <a:avLst/>
          </a:prstGeom>
          <a:noFill/>
        </p:spPr>
        <p:txBody>
          <a:bodyPr wrap="none" rtlCol="0">
            <a:spAutoFit/>
          </a:bodyPr>
          <a:lstStyle/>
          <a:p>
            <a:r>
              <a:rPr lang="es-ES" sz="9600" dirty="0">
                <a:solidFill>
                  <a:srgbClr val="0070C0"/>
                </a:solidFill>
              </a:rPr>
              <a:t>PAN</a:t>
            </a:r>
            <a:endParaRPr lang="gl-ES" sz="9600" dirty="0">
              <a:solidFill>
                <a:srgbClr val="0070C0"/>
              </a:solidFill>
            </a:endParaRPr>
          </a:p>
        </p:txBody>
      </p:sp>
    </p:spTree>
    <p:extLst>
      <p:ext uri="{BB962C8B-B14F-4D97-AF65-F5344CB8AC3E}">
        <p14:creationId xmlns:p14="http://schemas.microsoft.com/office/powerpoint/2010/main" val="2239574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497ED39-24A2-4410-9707-A209F9937AAF}"/>
              </a:ext>
            </a:extLst>
          </p:cNvPr>
          <p:cNvSpPr/>
          <p:nvPr/>
        </p:nvSpPr>
        <p:spPr>
          <a:xfrm>
            <a:off x="864066" y="524916"/>
            <a:ext cx="10108733" cy="3139321"/>
          </a:xfrm>
          <a:prstGeom prst="rect">
            <a:avLst/>
          </a:prstGeom>
        </p:spPr>
        <p:txBody>
          <a:bodyPr wrap="square">
            <a:spAutoFit/>
          </a:bodyPr>
          <a:lstStyle/>
          <a:p>
            <a:r>
              <a:rPr lang="es-ES" dirty="0">
                <a:solidFill>
                  <a:srgbClr val="000000"/>
                </a:solidFill>
                <a:latin typeface="Arial" panose="020B0604020202020204" pitchFamily="34" charset="0"/>
                <a:cs typeface="Arial" panose="020B0604020202020204" pitchFamily="34" charset="0"/>
              </a:rPr>
              <a:t>7. </a:t>
            </a:r>
            <a:r>
              <a:rPr lang="es-ES" b="1" u="sng" dirty="0">
                <a:solidFill>
                  <a:srgbClr val="000000"/>
                </a:solidFill>
                <a:latin typeface="Arial" panose="020B0604020202020204" pitchFamily="34" charset="0"/>
                <a:cs typeface="Arial" panose="020B0604020202020204" pitchFamily="34" charset="0"/>
              </a:rPr>
              <a:t>Harina integral</a:t>
            </a:r>
            <a:r>
              <a:rPr lang="es-ES" dirty="0">
                <a:solidFill>
                  <a:srgbClr val="000000"/>
                </a:solidFill>
                <a:latin typeface="Arial" panose="020B0604020202020204" pitchFamily="34" charset="0"/>
                <a:cs typeface="Arial" panose="020B0604020202020204" pitchFamily="34" charset="0"/>
              </a:rPr>
              <a:t>: es el producto </a:t>
            </a:r>
            <a:r>
              <a:rPr lang="es-ES" b="1" dirty="0">
                <a:solidFill>
                  <a:srgbClr val="000000"/>
                </a:solidFill>
                <a:latin typeface="Arial" panose="020B0604020202020204" pitchFamily="34" charset="0"/>
                <a:cs typeface="Arial" panose="020B0604020202020204" pitchFamily="34" charset="0"/>
              </a:rPr>
              <a:t>resultante de la molturación del grano de cereal y cuya composición corresponde con la del grano del cereal íntegro</a:t>
            </a:r>
            <a:r>
              <a:rPr lang="es-ES" dirty="0">
                <a:solidFill>
                  <a:srgbClr val="000000"/>
                </a:solidFill>
                <a:latin typeface="Arial" panose="020B0604020202020204" pitchFamily="34" charset="0"/>
                <a:cs typeface="Arial" panose="020B0604020202020204" pitchFamily="34" charset="0"/>
              </a:rPr>
              <a:t>. El proceso de molienda puede ser variado, incluyendo la molturación del grano con separación de los diferentes componentes, que se juntan de nuevo para elaborar el producto final, o bien, un proceso de molienda, con una o varias fases de trituración, durante el cual no se separan los componentes del grano de cereal entre sí.</a:t>
            </a:r>
          </a:p>
          <a:p>
            <a:r>
              <a:rPr lang="es-ES" dirty="0">
                <a:solidFill>
                  <a:srgbClr val="000000"/>
                </a:solidFill>
                <a:latin typeface="Arial" panose="020B0604020202020204" pitchFamily="34" charset="0"/>
                <a:cs typeface="Arial" panose="020B0604020202020204" pitchFamily="34" charset="0"/>
              </a:rPr>
              <a:t>La denominación estará constituida por el genérico «harina integral» o «harina de grano entero» y por el nombre del cereal de procedencia.</a:t>
            </a:r>
          </a:p>
          <a:p>
            <a:endParaRPr lang="es-ES" dirty="0">
              <a:solidFill>
                <a:srgbClr val="000000"/>
              </a:solidFill>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16. </a:t>
            </a:r>
            <a:r>
              <a:rPr lang="es-ES" b="1" u="sng" dirty="0">
                <a:latin typeface="Arial" panose="020B0604020202020204" pitchFamily="34" charset="0"/>
                <a:cs typeface="Arial" panose="020B0604020202020204" pitchFamily="34" charset="0"/>
              </a:rPr>
              <a:t>Germen</a:t>
            </a:r>
            <a:r>
              <a:rPr lang="es-ES" dirty="0">
                <a:latin typeface="Arial" panose="020B0604020202020204" pitchFamily="34" charset="0"/>
                <a:cs typeface="Arial" panose="020B0604020202020204" pitchFamily="34" charset="0"/>
              </a:rPr>
              <a:t>: es el producto constituido por el embrión del grano del cereal, separado del mismo al iniciarse el proceso de molturación.</a:t>
            </a:r>
            <a:endParaRPr lang="es-ES" sz="1814"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BA116422-2437-431D-98FA-70C40B6A4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43" y="3717169"/>
            <a:ext cx="4423794" cy="2949196"/>
          </a:xfrm>
          <a:prstGeom prst="rect">
            <a:avLst/>
          </a:prstGeom>
        </p:spPr>
      </p:pic>
      <p:pic>
        <p:nvPicPr>
          <p:cNvPr id="1026" name="Picture 2" descr="Germen de Trigo envasado al vacío al mejor precio para comprar online">
            <a:extLst>
              <a:ext uri="{FF2B5EF4-FFF2-40B4-BE49-F238E27FC236}">
                <a16:creationId xmlns:a16="http://schemas.microsoft.com/office/drawing/2014/main" id="{0E50E3E9-C709-40ED-89B4-65DB80E3F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265" y="3717169"/>
            <a:ext cx="3932261" cy="294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357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6AB26AB-FD6A-468D-94C9-6B1C6C7FBEC2}"/>
              </a:ext>
            </a:extLst>
          </p:cNvPr>
          <p:cNvSpPr/>
          <p:nvPr/>
        </p:nvSpPr>
        <p:spPr>
          <a:xfrm>
            <a:off x="836104" y="896701"/>
            <a:ext cx="4012734" cy="3139321"/>
          </a:xfrm>
          <a:prstGeom prst="rect">
            <a:avLst/>
          </a:prstGeom>
        </p:spPr>
        <p:txBody>
          <a:bodyPr wrap="square">
            <a:spAutoFit/>
          </a:bodyPr>
          <a:lstStyle/>
          <a:p>
            <a:r>
              <a:rPr lang="es-ES" dirty="0">
                <a:solidFill>
                  <a:srgbClr val="000000"/>
                </a:solidFill>
                <a:latin typeface="Arial" panose="020B0604020202020204" pitchFamily="34" charset="0"/>
                <a:cs typeface="Arial" panose="020B0604020202020204" pitchFamily="34" charset="0"/>
              </a:rPr>
              <a:t>17. </a:t>
            </a:r>
            <a:r>
              <a:rPr lang="es-ES" b="1" u="sng" dirty="0">
                <a:solidFill>
                  <a:srgbClr val="000000"/>
                </a:solidFill>
                <a:latin typeface="Arial" panose="020B0604020202020204" pitchFamily="34" charset="0"/>
                <a:cs typeface="Arial" panose="020B0604020202020204" pitchFamily="34" charset="0"/>
              </a:rPr>
              <a:t>Salvado</a:t>
            </a:r>
            <a:r>
              <a:rPr lang="es-ES" dirty="0">
                <a:solidFill>
                  <a:srgbClr val="000000"/>
                </a:solidFill>
                <a:latin typeface="Arial" panose="020B0604020202020204" pitchFamily="34" charset="0"/>
                <a:cs typeface="Arial" panose="020B0604020202020204" pitchFamily="34" charset="0"/>
              </a:rPr>
              <a:t>: es el producto </a:t>
            </a:r>
            <a:r>
              <a:rPr lang="es-ES" b="1" dirty="0">
                <a:solidFill>
                  <a:srgbClr val="000000"/>
                </a:solidFill>
                <a:latin typeface="Arial" panose="020B0604020202020204" pitchFamily="34" charset="0"/>
                <a:cs typeface="Arial" panose="020B0604020202020204" pitchFamily="34" charset="0"/>
              </a:rPr>
              <a:t>resultante del proceso de molienda procedente de las capas externas o cubiertas del grano del cereal</a:t>
            </a:r>
            <a:r>
              <a:rPr lang="es-ES" dirty="0">
                <a:solidFill>
                  <a:srgbClr val="000000"/>
                </a:solidFill>
                <a:latin typeface="Arial" panose="020B0604020202020204" pitchFamily="34" charset="0"/>
                <a:cs typeface="Arial" panose="020B0604020202020204" pitchFamily="34" charset="0"/>
              </a:rPr>
              <a:t>, que quedan después de extraer la harina o sémola.</a:t>
            </a:r>
          </a:p>
          <a:p>
            <a:r>
              <a:rPr lang="es-ES" dirty="0">
                <a:solidFill>
                  <a:srgbClr val="000000"/>
                </a:solidFill>
                <a:latin typeface="Arial" panose="020B0604020202020204" pitchFamily="34" charset="0"/>
                <a:cs typeface="Arial" panose="020B0604020202020204" pitchFamily="34" charset="0"/>
              </a:rPr>
              <a:t>La denominación de los «grañones», el «germen» y el «salvado» estará formada por esos términos seguidos por el nombre del cereal o cereales de procedencia.</a:t>
            </a:r>
            <a:endParaRPr lang="es-ES"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E2B2D28-5064-4EE0-955C-CC456F1B2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297" y="2340527"/>
            <a:ext cx="5657599" cy="3762305"/>
          </a:xfrm>
          <a:prstGeom prst="rect">
            <a:avLst/>
          </a:prstGeom>
        </p:spPr>
      </p:pic>
    </p:spTree>
    <p:extLst>
      <p:ext uri="{BB962C8B-B14F-4D97-AF65-F5344CB8AC3E}">
        <p14:creationId xmlns:p14="http://schemas.microsoft.com/office/powerpoint/2010/main" val="374951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BE80B96-11A7-49A2-A7F3-DAE6FADAE8FC}"/>
              </a:ext>
            </a:extLst>
          </p:cNvPr>
          <p:cNvSpPr/>
          <p:nvPr/>
        </p:nvSpPr>
        <p:spPr>
          <a:xfrm>
            <a:off x="1107347" y="873749"/>
            <a:ext cx="9857063" cy="4949945"/>
          </a:xfrm>
          <a:prstGeom prst="rect">
            <a:avLst/>
          </a:prstGeom>
        </p:spPr>
        <p:txBody>
          <a:bodyPr wrap="square">
            <a:spAutoFit/>
          </a:bodyPr>
          <a:lstStyle/>
          <a:p>
            <a:endParaRPr lang="es-ES" sz="2539" dirty="0">
              <a:solidFill>
                <a:srgbClr val="000000"/>
              </a:solidFill>
              <a:latin typeface="Arial Unicode MS" panose="020B0604020202020204" pitchFamily="34" charset="-128"/>
            </a:endParaRPr>
          </a:p>
          <a:p>
            <a:r>
              <a:rPr lang="es-ES" sz="1814" dirty="0">
                <a:solidFill>
                  <a:srgbClr val="000000"/>
                </a:solidFill>
                <a:latin typeface="Arial" panose="020B0604020202020204" pitchFamily="34" charset="0"/>
                <a:cs typeface="Arial" panose="020B0604020202020204" pitchFamily="34" charset="0"/>
              </a:rPr>
              <a:t>Art.2.11.b) </a:t>
            </a:r>
            <a:r>
              <a:rPr lang="es-ES" sz="1814" b="1" u="sng" dirty="0">
                <a:solidFill>
                  <a:srgbClr val="000000"/>
                </a:solidFill>
                <a:latin typeface="Arial" panose="020B0604020202020204" pitchFamily="34" charset="0"/>
                <a:cs typeface="Arial" panose="020B0604020202020204" pitchFamily="34" charset="0"/>
              </a:rPr>
              <a:t>Harina tratada</a:t>
            </a:r>
            <a:r>
              <a:rPr lang="es-ES" sz="1814" dirty="0">
                <a:solidFill>
                  <a:srgbClr val="000000"/>
                </a:solidFill>
                <a:latin typeface="Arial" panose="020B0604020202020204" pitchFamily="34" charset="0"/>
                <a:cs typeface="Arial" panose="020B0604020202020204" pitchFamily="34" charset="0"/>
              </a:rPr>
              <a:t>: es la harina </a:t>
            </a:r>
            <a:r>
              <a:rPr lang="es-ES" sz="1814" b="1" dirty="0">
                <a:solidFill>
                  <a:srgbClr val="000000"/>
                </a:solidFill>
                <a:latin typeface="Arial" panose="020B0604020202020204" pitchFamily="34" charset="0"/>
                <a:cs typeface="Arial" panose="020B0604020202020204" pitchFamily="34" charset="0"/>
              </a:rPr>
              <a:t>obtenida mediante procesos especiales de elaboración</a:t>
            </a:r>
            <a:r>
              <a:rPr lang="es-ES" sz="1814" dirty="0">
                <a:solidFill>
                  <a:srgbClr val="000000"/>
                </a:solidFill>
                <a:latin typeface="Arial" panose="020B0604020202020204" pitchFamily="34" charset="0"/>
                <a:cs typeface="Arial" panose="020B0604020202020204" pitchFamily="34" charset="0"/>
              </a:rPr>
              <a:t>, ya sea por el tipo de tratamiento aplicado a las materias primas empleadas o por el proceso seguido para su obtención.</a:t>
            </a:r>
          </a:p>
          <a:p>
            <a:r>
              <a:rPr lang="es-ES" sz="1814" u="sng" dirty="0">
                <a:solidFill>
                  <a:srgbClr val="000000"/>
                </a:solidFill>
                <a:latin typeface="Arial" panose="020B0604020202020204" pitchFamily="34" charset="0"/>
                <a:cs typeface="Arial" panose="020B0604020202020204" pitchFamily="34" charset="0"/>
              </a:rPr>
              <a:t>Son harinas tratadas</a:t>
            </a:r>
            <a:r>
              <a:rPr lang="es-ES" sz="1814" dirty="0">
                <a:solidFill>
                  <a:srgbClr val="000000"/>
                </a:solidFill>
                <a:latin typeface="Arial" panose="020B0604020202020204" pitchFamily="34" charset="0"/>
                <a:cs typeface="Arial" panose="020B0604020202020204" pitchFamily="34" charset="0"/>
              </a:rPr>
              <a:t>, sin ser limitativa la relación:</a:t>
            </a:r>
          </a:p>
          <a:p>
            <a:r>
              <a:rPr lang="es-ES" sz="1814" b="1" dirty="0">
                <a:solidFill>
                  <a:srgbClr val="000000"/>
                </a:solidFill>
                <a:latin typeface="Arial" panose="020B0604020202020204" pitchFamily="34" charset="0"/>
                <a:cs typeface="Arial" panose="020B0604020202020204" pitchFamily="34" charset="0"/>
              </a:rPr>
              <a:t>Harina de cereales malteados</a:t>
            </a:r>
            <a:r>
              <a:rPr lang="es-ES" sz="1814" dirty="0">
                <a:solidFill>
                  <a:srgbClr val="000000"/>
                </a:solidFill>
                <a:latin typeface="Arial" panose="020B0604020202020204" pitchFamily="34" charset="0"/>
                <a:cs typeface="Arial" panose="020B0604020202020204" pitchFamily="34" charset="0"/>
              </a:rPr>
              <a:t>: aquélla obtenida a partir de cereales que hayan sufrido un malteado previo.</a:t>
            </a:r>
          </a:p>
          <a:p>
            <a:r>
              <a:rPr lang="es-ES" sz="1814" b="1" dirty="0">
                <a:solidFill>
                  <a:srgbClr val="000000"/>
                </a:solidFill>
                <a:latin typeface="Arial" panose="020B0604020202020204" pitchFamily="34" charset="0"/>
                <a:cs typeface="Arial" panose="020B0604020202020204" pitchFamily="34" charset="0"/>
              </a:rPr>
              <a:t>Harina </a:t>
            </a:r>
            <a:r>
              <a:rPr lang="es-ES" sz="1814" b="1" dirty="0" err="1">
                <a:solidFill>
                  <a:srgbClr val="000000"/>
                </a:solidFill>
                <a:latin typeface="Arial" panose="020B0604020202020204" pitchFamily="34" charset="0"/>
                <a:cs typeface="Arial" panose="020B0604020202020204" pitchFamily="34" charset="0"/>
              </a:rPr>
              <a:t>dextrinada</a:t>
            </a:r>
            <a:r>
              <a:rPr lang="es-ES" sz="1814" dirty="0">
                <a:solidFill>
                  <a:srgbClr val="000000"/>
                </a:solidFill>
                <a:latin typeface="Arial" panose="020B0604020202020204" pitchFamily="34" charset="0"/>
                <a:cs typeface="Arial" panose="020B0604020202020204" pitchFamily="34" charset="0"/>
              </a:rPr>
              <a:t>: aquélla que debido al tratamiento térmico o por hidrólisis ácida, contiene dextrina.</a:t>
            </a:r>
          </a:p>
          <a:p>
            <a:r>
              <a:rPr lang="es-ES" sz="1814" b="1" dirty="0">
                <a:solidFill>
                  <a:srgbClr val="000000"/>
                </a:solidFill>
                <a:latin typeface="Arial" panose="020B0604020202020204" pitchFamily="34" charset="0"/>
                <a:cs typeface="Arial" panose="020B0604020202020204" pitchFamily="34" charset="0"/>
              </a:rPr>
              <a:t>Harina micronizada</a:t>
            </a:r>
            <a:r>
              <a:rPr lang="es-ES" sz="1814" dirty="0">
                <a:solidFill>
                  <a:srgbClr val="000000"/>
                </a:solidFill>
                <a:latin typeface="Arial" panose="020B0604020202020204" pitchFamily="34" charset="0"/>
                <a:cs typeface="Arial" panose="020B0604020202020204" pitchFamily="34" charset="0"/>
              </a:rPr>
              <a:t>: aquélla con una granulometría tal que el 95 por cien de las partículas pasa a través de un tamiz de 100 micras de luz de malla.</a:t>
            </a:r>
          </a:p>
          <a:p>
            <a:r>
              <a:rPr lang="es-ES" sz="1814" b="1" dirty="0">
                <a:solidFill>
                  <a:srgbClr val="000000"/>
                </a:solidFill>
                <a:latin typeface="Arial" panose="020B0604020202020204" pitchFamily="34" charset="0"/>
                <a:cs typeface="Arial" panose="020B0604020202020204" pitchFamily="34" charset="0"/>
              </a:rPr>
              <a:t>Harina tratada térmicamente</a:t>
            </a:r>
            <a:r>
              <a:rPr lang="es-ES" sz="1814" dirty="0">
                <a:solidFill>
                  <a:srgbClr val="000000"/>
                </a:solidFill>
                <a:latin typeface="Arial" panose="020B0604020202020204" pitchFamily="34" charset="0"/>
                <a:cs typeface="Arial" panose="020B0604020202020204" pitchFamily="34" charset="0"/>
              </a:rPr>
              <a:t>: aquélla que se somete a un tratamiento con calor en condiciones controladas de tiempo, presión y temperatura de forma que se estabilice el producto.</a:t>
            </a:r>
          </a:p>
          <a:p>
            <a:r>
              <a:rPr lang="es-ES" sz="1814" dirty="0">
                <a:solidFill>
                  <a:srgbClr val="000000"/>
                </a:solidFill>
                <a:latin typeface="Arial" panose="020B0604020202020204" pitchFamily="34" charset="0"/>
                <a:cs typeface="Arial" panose="020B0604020202020204" pitchFamily="34" charset="0"/>
              </a:rPr>
              <a:t>La denominación de las harinas tratadas estará constituida por el término «harina», el nombre del cereal y una indicación referente al proceso especial seguido para su elaboración o a alguna característica distintiva.</a:t>
            </a:r>
            <a:endParaRPr lang="es-ES" sz="181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57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9BE8C1-6C5C-401A-A325-50B682EE24C0}"/>
              </a:ext>
            </a:extLst>
          </p:cNvPr>
          <p:cNvPicPr>
            <a:picLocks noChangeAspect="1"/>
          </p:cNvPicPr>
          <p:nvPr/>
        </p:nvPicPr>
        <p:blipFill>
          <a:blip r:embed="rId2"/>
          <a:stretch>
            <a:fillRect/>
          </a:stretch>
        </p:blipFill>
        <p:spPr>
          <a:xfrm>
            <a:off x="846120" y="550719"/>
            <a:ext cx="4616348" cy="3094305"/>
          </a:xfrm>
          <a:prstGeom prst="rect">
            <a:avLst/>
          </a:prstGeom>
        </p:spPr>
      </p:pic>
      <p:sp>
        <p:nvSpPr>
          <p:cNvPr id="5" name="Rectángulo 4">
            <a:extLst>
              <a:ext uri="{FF2B5EF4-FFF2-40B4-BE49-F238E27FC236}">
                <a16:creationId xmlns:a16="http://schemas.microsoft.com/office/drawing/2014/main" id="{FB687D32-58D1-4E5D-A14E-47166D588468}"/>
              </a:ext>
            </a:extLst>
          </p:cNvPr>
          <p:cNvSpPr/>
          <p:nvPr/>
        </p:nvSpPr>
        <p:spPr>
          <a:xfrm>
            <a:off x="5843558" y="1088332"/>
            <a:ext cx="4349066" cy="1209049"/>
          </a:xfrm>
          <a:prstGeom prst="rect">
            <a:avLst/>
          </a:prstGeom>
        </p:spPr>
        <p:txBody>
          <a:bodyPr wrap="square">
            <a:spAutoFit/>
          </a:bodyPr>
          <a:lstStyle/>
          <a:p>
            <a:r>
              <a:rPr lang="es-ES" sz="1814" dirty="0">
                <a:solidFill>
                  <a:srgbClr val="000000"/>
                </a:solidFill>
                <a:latin typeface="Arial" panose="020B0604020202020204" pitchFamily="34" charset="0"/>
                <a:cs typeface="Arial" panose="020B0604020202020204" pitchFamily="34" charset="0"/>
              </a:rPr>
              <a:t>12. </a:t>
            </a:r>
            <a:r>
              <a:rPr lang="es-ES" sz="1814" b="1" u="sng" dirty="0">
                <a:solidFill>
                  <a:srgbClr val="000000"/>
                </a:solidFill>
                <a:latin typeface="Arial" panose="020B0604020202020204" pitchFamily="34" charset="0"/>
                <a:cs typeface="Arial" panose="020B0604020202020204" pitchFamily="34" charset="0"/>
              </a:rPr>
              <a:t>Sémola</a:t>
            </a:r>
            <a:r>
              <a:rPr lang="es-ES" sz="1814" dirty="0">
                <a:solidFill>
                  <a:srgbClr val="000000"/>
                </a:solidFill>
                <a:latin typeface="Arial" panose="020B0604020202020204" pitchFamily="34" charset="0"/>
                <a:cs typeface="Arial" panose="020B0604020202020204" pitchFamily="34" charset="0"/>
              </a:rPr>
              <a:t>: es el producto procedente de la molturación del cereal constituido </a:t>
            </a:r>
            <a:r>
              <a:rPr lang="es-ES" sz="1814" u="sng" dirty="0">
                <a:solidFill>
                  <a:srgbClr val="000000"/>
                </a:solidFill>
                <a:latin typeface="Arial" panose="020B0604020202020204" pitchFamily="34" charset="0"/>
                <a:cs typeface="Arial" panose="020B0604020202020204" pitchFamily="34" charset="0"/>
              </a:rPr>
              <a:t>fundamentalmente por endospermo de estructura granulosa</a:t>
            </a:r>
            <a:r>
              <a:rPr lang="es-ES" sz="1814" dirty="0">
                <a:solidFill>
                  <a:srgbClr val="000000"/>
                </a:solidFill>
                <a:latin typeface="Arial" panose="020B0604020202020204" pitchFamily="34" charset="0"/>
                <a:cs typeface="Arial" panose="020B0604020202020204" pitchFamily="34" charset="0"/>
              </a:rPr>
              <a:t>.</a:t>
            </a:r>
            <a:endParaRPr lang="es-ES" sz="1814"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A4929DEA-C4D0-4DBD-90EF-71C083A7401A}"/>
              </a:ext>
            </a:extLst>
          </p:cNvPr>
          <p:cNvSpPr/>
          <p:nvPr/>
        </p:nvSpPr>
        <p:spPr>
          <a:xfrm>
            <a:off x="3154294" y="4475535"/>
            <a:ext cx="4057896" cy="1488228"/>
          </a:xfrm>
          <a:prstGeom prst="rect">
            <a:avLst/>
          </a:prstGeom>
        </p:spPr>
        <p:txBody>
          <a:bodyPr wrap="square">
            <a:spAutoFit/>
          </a:bodyPr>
          <a:lstStyle/>
          <a:p>
            <a:r>
              <a:rPr lang="es-ES" sz="1814" dirty="0">
                <a:solidFill>
                  <a:srgbClr val="000000"/>
                </a:solidFill>
                <a:latin typeface="Arial" panose="020B0604020202020204" pitchFamily="34" charset="0"/>
                <a:cs typeface="Arial" panose="020B0604020202020204" pitchFamily="34" charset="0"/>
              </a:rPr>
              <a:t>15. </a:t>
            </a:r>
            <a:r>
              <a:rPr lang="es-ES" sz="1814" b="1" u="sng" dirty="0">
                <a:solidFill>
                  <a:srgbClr val="000000"/>
                </a:solidFill>
                <a:latin typeface="Arial" panose="020B0604020202020204" pitchFamily="34" charset="0"/>
                <a:cs typeface="Arial" panose="020B0604020202020204" pitchFamily="34" charset="0"/>
              </a:rPr>
              <a:t>Grañones</a:t>
            </a:r>
            <a:r>
              <a:rPr lang="es-ES" sz="1814" dirty="0">
                <a:solidFill>
                  <a:srgbClr val="000000"/>
                </a:solidFill>
                <a:latin typeface="Arial" panose="020B0604020202020204" pitchFamily="34" charset="0"/>
                <a:cs typeface="Arial" panose="020B0604020202020204" pitchFamily="34" charset="0"/>
              </a:rPr>
              <a:t>: son los productos resultantes de la trituración de los granos de cereales limpios y cuyos </a:t>
            </a:r>
            <a:r>
              <a:rPr lang="es-ES" sz="1814" u="sng" dirty="0">
                <a:solidFill>
                  <a:srgbClr val="000000"/>
                </a:solidFill>
                <a:latin typeface="Arial" panose="020B0604020202020204" pitchFamily="34" charset="0"/>
                <a:cs typeface="Arial" panose="020B0604020202020204" pitchFamily="34" charset="0"/>
              </a:rPr>
              <a:t>fragmentos</a:t>
            </a:r>
            <a:r>
              <a:rPr lang="es-ES" sz="1814" dirty="0">
                <a:solidFill>
                  <a:srgbClr val="000000"/>
                </a:solidFill>
                <a:latin typeface="Arial" panose="020B0604020202020204" pitchFamily="34" charset="0"/>
                <a:cs typeface="Arial" panose="020B0604020202020204" pitchFamily="34" charset="0"/>
              </a:rPr>
              <a:t> sean </a:t>
            </a:r>
            <a:r>
              <a:rPr lang="es-ES" sz="1814" u="sng" dirty="0">
                <a:solidFill>
                  <a:srgbClr val="000000"/>
                </a:solidFill>
                <a:latin typeface="Arial" panose="020B0604020202020204" pitchFamily="34" charset="0"/>
                <a:cs typeface="Arial" panose="020B0604020202020204" pitchFamily="34" charset="0"/>
              </a:rPr>
              <a:t>de tamaño mayor que los de la sémola</a:t>
            </a:r>
            <a:r>
              <a:rPr lang="es-ES" sz="1814" dirty="0">
                <a:solidFill>
                  <a:srgbClr val="000000"/>
                </a:solidFill>
                <a:latin typeface="Arial" panose="020B0604020202020204" pitchFamily="34" charset="0"/>
                <a:cs typeface="Arial" panose="020B0604020202020204" pitchFamily="34" charset="0"/>
              </a:rPr>
              <a:t>. </a:t>
            </a:r>
            <a:endParaRPr lang="es-ES" sz="1814"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6373C66D-EEE4-462C-A6E6-E0BA443FF1EB}"/>
              </a:ext>
            </a:extLst>
          </p:cNvPr>
          <p:cNvPicPr>
            <a:picLocks noChangeAspect="1"/>
          </p:cNvPicPr>
          <p:nvPr/>
        </p:nvPicPr>
        <p:blipFill>
          <a:blip r:embed="rId3"/>
          <a:stretch>
            <a:fillRect/>
          </a:stretch>
        </p:blipFill>
        <p:spPr>
          <a:xfrm>
            <a:off x="7643868" y="3005456"/>
            <a:ext cx="3581900" cy="3581900"/>
          </a:xfrm>
          <a:prstGeom prst="rect">
            <a:avLst/>
          </a:prstGeom>
        </p:spPr>
      </p:pic>
    </p:spTree>
    <p:extLst>
      <p:ext uri="{BB962C8B-B14F-4D97-AF65-F5344CB8AC3E}">
        <p14:creationId xmlns:p14="http://schemas.microsoft.com/office/powerpoint/2010/main" val="1361541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18C7D3-C176-43C8-8D9A-E7168A851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64" y="285226"/>
            <a:ext cx="5614232" cy="3454912"/>
          </a:xfrm>
          <a:prstGeom prst="rect">
            <a:avLst/>
          </a:prstGeom>
        </p:spPr>
      </p:pic>
      <p:pic>
        <p:nvPicPr>
          <p:cNvPr id="7" name="Imagen 6">
            <a:extLst>
              <a:ext uri="{FF2B5EF4-FFF2-40B4-BE49-F238E27FC236}">
                <a16:creationId xmlns:a16="http://schemas.microsoft.com/office/drawing/2014/main" id="{C11DE7DE-26DA-4FC3-AA81-DA2C725FC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883" y="3988972"/>
            <a:ext cx="3081836" cy="2251080"/>
          </a:xfrm>
          <a:prstGeom prst="rect">
            <a:avLst/>
          </a:prstGeom>
        </p:spPr>
      </p:pic>
      <p:pic>
        <p:nvPicPr>
          <p:cNvPr id="9" name="Imagen 8">
            <a:extLst>
              <a:ext uri="{FF2B5EF4-FFF2-40B4-BE49-F238E27FC236}">
                <a16:creationId xmlns:a16="http://schemas.microsoft.com/office/drawing/2014/main" id="{0358961F-CCC3-414E-AE4F-3717BADC6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968" y="2925969"/>
            <a:ext cx="3984602" cy="3496543"/>
          </a:xfrm>
          <a:prstGeom prst="rect">
            <a:avLst/>
          </a:prstGeom>
        </p:spPr>
      </p:pic>
    </p:spTree>
    <p:extLst>
      <p:ext uri="{BB962C8B-B14F-4D97-AF65-F5344CB8AC3E}">
        <p14:creationId xmlns:p14="http://schemas.microsoft.com/office/powerpoint/2010/main" val="1578914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35F0AB2-E4B6-4F4D-8C24-7CB5A40D3E97}"/>
              </a:ext>
            </a:extLst>
          </p:cNvPr>
          <p:cNvSpPr/>
          <p:nvPr/>
        </p:nvSpPr>
        <p:spPr>
          <a:xfrm>
            <a:off x="1308682" y="788469"/>
            <a:ext cx="9773174" cy="5632311"/>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Artículo 5</a:t>
            </a:r>
            <a:r>
              <a:rPr lang="es-ES" sz="2400" b="1" dirty="0">
                <a:solidFill>
                  <a:srgbClr val="000000"/>
                </a:solidFill>
                <a:latin typeface="Arial" panose="020B0604020202020204" pitchFamily="34" charset="0"/>
                <a:cs typeface="Arial" panose="020B0604020202020204" pitchFamily="34" charset="0"/>
              </a:rPr>
              <a:t>. </a:t>
            </a:r>
            <a:r>
              <a:rPr lang="es-ES" sz="2400" b="1" i="1" dirty="0">
                <a:solidFill>
                  <a:srgbClr val="000000"/>
                </a:solidFill>
                <a:latin typeface="Arial" panose="020B0604020202020204" pitchFamily="34" charset="0"/>
                <a:cs typeface="Arial" panose="020B0604020202020204" pitchFamily="34" charset="0"/>
              </a:rPr>
              <a:t>Definición de pan especial</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Es el pan no incluido en la definición de pan común, que reúna alguna de las condiciones siguientes:</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 </a:t>
            </a:r>
            <a:r>
              <a:rPr lang="es-ES" sz="2400" u="sng" dirty="0">
                <a:solidFill>
                  <a:srgbClr val="000000"/>
                </a:solidFill>
                <a:latin typeface="Arial" panose="020B0604020202020204" pitchFamily="34" charset="0"/>
                <a:cs typeface="Arial" panose="020B0604020202020204" pitchFamily="34" charset="0"/>
              </a:rPr>
              <a:t>Por su composición</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a) Que se haya incorporado una </a:t>
            </a:r>
            <a:r>
              <a:rPr lang="es-ES" sz="2400" b="1" dirty="0">
                <a:solidFill>
                  <a:srgbClr val="000000"/>
                </a:solidFill>
                <a:latin typeface="Arial" panose="020B0604020202020204" pitchFamily="34" charset="0"/>
                <a:cs typeface="Arial" panose="020B0604020202020204" pitchFamily="34" charset="0"/>
              </a:rPr>
              <a:t>harina tratada</a:t>
            </a:r>
            <a:r>
              <a:rPr lang="es-ES" sz="2400" dirty="0">
                <a:solidFill>
                  <a:srgbClr val="000000"/>
                </a:solidFill>
                <a:latin typeface="Arial" panose="020B0604020202020204" pitchFamily="34" charset="0"/>
                <a:cs typeface="Arial" panose="020B0604020202020204" pitchFamily="34" charset="0"/>
              </a:rPr>
              <a:t>, definida en la legislación vigente.</a:t>
            </a:r>
          </a:p>
          <a:p>
            <a:r>
              <a:rPr lang="es-ES" sz="2400" dirty="0">
                <a:solidFill>
                  <a:srgbClr val="000000"/>
                </a:solidFill>
                <a:latin typeface="Arial" panose="020B0604020202020204" pitchFamily="34" charset="0"/>
                <a:cs typeface="Arial" panose="020B0604020202020204" pitchFamily="34" charset="0"/>
              </a:rPr>
              <a:t>b) Que se haya incorporado cualquier </a:t>
            </a:r>
            <a:r>
              <a:rPr lang="es-ES" sz="2400" b="1" dirty="0">
                <a:solidFill>
                  <a:srgbClr val="000000"/>
                </a:solidFill>
                <a:latin typeface="Arial" panose="020B0604020202020204" pitchFamily="34" charset="0"/>
                <a:cs typeface="Arial" panose="020B0604020202020204" pitchFamily="34" charset="0"/>
              </a:rPr>
              <a:t>ingrediente de acuerdo con el artículo 11.3</a:t>
            </a:r>
            <a:r>
              <a:rPr lang="es-ES" sz="2400" dirty="0">
                <a:solidFill>
                  <a:srgbClr val="000000"/>
                </a:solidFill>
                <a:latin typeface="Arial" panose="020B0604020202020204" pitchFamily="34" charset="0"/>
                <a:cs typeface="Arial" panose="020B0604020202020204" pitchFamily="34" charset="0"/>
              </a:rPr>
              <a:t>. </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2. </a:t>
            </a:r>
            <a:r>
              <a:rPr lang="es-ES" sz="2400" u="sng" dirty="0">
                <a:solidFill>
                  <a:srgbClr val="000000"/>
                </a:solidFill>
                <a:latin typeface="Arial" panose="020B0604020202020204" pitchFamily="34" charset="0"/>
                <a:cs typeface="Arial" panose="020B0604020202020204" pitchFamily="34" charset="0"/>
              </a:rPr>
              <a:t>Por su elaboración</a:t>
            </a:r>
            <a:r>
              <a:rPr lang="es-ES" sz="2400" dirty="0">
                <a:solidFill>
                  <a:srgbClr val="000000"/>
                </a:solidFill>
                <a:latin typeface="Arial" panose="020B0604020202020204" pitchFamily="34" charset="0"/>
                <a:cs typeface="Arial" panose="020B0604020202020204" pitchFamily="34" charset="0"/>
              </a:rPr>
              <a:t>: Que se haya incorporado en la elaboración un </a:t>
            </a:r>
            <a:r>
              <a:rPr lang="es-ES" sz="2400" b="1" dirty="0">
                <a:solidFill>
                  <a:srgbClr val="000000"/>
                </a:solidFill>
                <a:latin typeface="Arial" panose="020B0604020202020204" pitchFamily="34" charset="0"/>
                <a:cs typeface="Arial" panose="020B0604020202020204" pitchFamily="34" charset="0"/>
              </a:rPr>
              <a:t>procedimiento tecnológico especial</a:t>
            </a:r>
            <a:r>
              <a:rPr lang="es-ES" sz="2400" dirty="0">
                <a:solidFill>
                  <a:srgbClr val="000000"/>
                </a:solidFill>
                <a:latin typeface="Arial" panose="020B0604020202020204" pitchFamily="34" charset="0"/>
                <a:cs typeface="Arial" panose="020B0604020202020204" pitchFamily="34" charset="0"/>
              </a:rPr>
              <a:t>, diferente de los utilizados habitualmente para la elaboración del pan común, como es el rallado, cocido en molde, con formas especiales o con escaldado parcial de las harinas, entre otros.</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414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E9D248C-52B9-4C41-BCF2-06562236C982}"/>
              </a:ext>
            </a:extLst>
          </p:cNvPr>
          <p:cNvSpPr/>
          <p:nvPr/>
        </p:nvSpPr>
        <p:spPr>
          <a:xfrm>
            <a:off x="897621" y="458956"/>
            <a:ext cx="10251347" cy="5940088"/>
          </a:xfrm>
          <a:prstGeom prst="rect">
            <a:avLst/>
          </a:prstGeom>
        </p:spPr>
        <p:txBody>
          <a:bodyPr wrap="square">
            <a:spAutoFit/>
          </a:bodyPr>
          <a:lstStyle/>
          <a:p>
            <a:r>
              <a:rPr lang="es-ES" sz="2000" dirty="0">
                <a:solidFill>
                  <a:srgbClr val="000000"/>
                </a:solidFill>
                <a:latin typeface="Arial" panose="020B0604020202020204" pitchFamily="34" charset="0"/>
                <a:cs typeface="Arial" panose="020B0604020202020204" pitchFamily="34" charset="0"/>
              </a:rPr>
              <a:t>Artículo 6. </a:t>
            </a:r>
            <a:r>
              <a:rPr lang="es-ES" sz="2000" b="1" dirty="0">
                <a:solidFill>
                  <a:srgbClr val="000000"/>
                </a:solidFill>
                <a:latin typeface="Arial" panose="020B0604020202020204" pitchFamily="34" charset="0"/>
                <a:cs typeface="Arial" panose="020B0604020202020204" pitchFamily="34" charset="0"/>
              </a:rPr>
              <a:t>Denominaciones del pan especial</a:t>
            </a:r>
            <a:r>
              <a:rPr lang="es-ES" sz="2000" i="1" dirty="0">
                <a:solidFill>
                  <a:srgbClr val="000000"/>
                </a:solidFill>
                <a:latin typeface="Arial" panose="020B0604020202020204" pitchFamily="34" charset="0"/>
                <a:cs typeface="Arial" panose="020B0604020202020204" pitchFamily="34" charset="0"/>
              </a:rPr>
              <a:t>.</a:t>
            </a:r>
            <a:endParaRPr lang="es-ES" sz="2000" dirty="0">
              <a:solidFill>
                <a:srgbClr val="000000"/>
              </a:solidFill>
              <a:latin typeface="Arial" panose="020B0604020202020204" pitchFamily="34" charset="0"/>
              <a:cs typeface="Arial" panose="020B0604020202020204" pitchFamily="34" charset="0"/>
            </a:endParaRPr>
          </a:p>
          <a:p>
            <a:r>
              <a:rPr lang="es-ES" sz="2000" dirty="0">
                <a:solidFill>
                  <a:srgbClr val="000000"/>
                </a:solidFill>
                <a:latin typeface="Arial" panose="020B0604020202020204" pitchFamily="34" charset="0"/>
                <a:cs typeface="Arial" panose="020B0604020202020204" pitchFamily="34" charset="0"/>
              </a:rPr>
              <a:t>Puede recibir las siguientes denominaciones:</a:t>
            </a:r>
          </a:p>
          <a:p>
            <a:r>
              <a:rPr lang="es-ES" sz="2000" dirty="0">
                <a:solidFill>
                  <a:srgbClr val="000000"/>
                </a:solidFill>
                <a:latin typeface="Arial" panose="020B0604020202020204" pitchFamily="34" charset="0"/>
                <a:cs typeface="Arial" panose="020B0604020202020204" pitchFamily="34" charset="0"/>
              </a:rPr>
              <a:t>1. </a:t>
            </a:r>
            <a:r>
              <a:rPr lang="es-ES" sz="2000" b="1" dirty="0">
                <a:solidFill>
                  <a:srgbClr val="000000"/>
                </a:solidFill>
                <a:latin typeface="Arial" panose="020B0604020202020204" pitchFamily="34" charset="0"/>
                <a:cs typeface="Arial" panose="020B0604020202020204" pitchFamily="34" charset="0"/>
              </a:rPr>
              <a:t>Pan elaborado con harina de cereales y otras harinas</a:t>
            </a:r>
            <a:r>
              <a:rPr lang="es-ES" sz="2000" dirty="0">
                <a:solidFill>
                  <a:srgbClr val="000000"/>
                </a:solidFill>
                <a:latin typeface="Arial" panose="020B0604020202020204" pitchFamily="34" charset="0"/>
                <a:cs typeface="Arial" panose="020B0604020202020204" pitchFamily="34" charset="0"/>
              </a:rPr>
              <a:t>: Es el pan al que </a:t>
            </a:r>
            <a:r>
              <a:rPr lang="es-ES" sz="2000" u="sng" dirty="0">
                <a:solidFill>
                  <a:srgbClr val="000000"/>
                </a:solidFill>
                <a:latin typeface="Arial" panose="020B0604020202020204" pitchFamily="34" charset="0"/>
                <a:cs typeface="Arial" panose="020B0604020202020204" pitchFamily="34" charset="0"/>
              </a:rPr>
              <a:t>se han añadido semillas comestibles de diferentes especies de plantas que no pertenecen a la familia de las gramíneas ni leguminosas ni son semillas oleaginosas</a:t>
            </a:r>
            <a:r>
              <a:rPr lang="es-ES" sz="2000" dirty="0">
                <a:solidFill>
                  <a:srgbClr val="000000"/>
                </a:solidFill>
                <a:latin typeface="Arial" panose="020B0604020202020204" pitchFamily="34" charset="0"/>
                <a:cs typeface="Arial" panose="020B0604020202020204" pitchFamily="34" charset="0"/>
              </a:rPr>
              <a:t>, como el </a:t>
            </a:r>
            <a:r>
              <a:rPr lang="es-ES" sz="2000" b="1" dirty="0">
                <a:solidFill>
                  <a:srgbClr val="000000"/>
                </a:solidFill>
                <a:latin typeface="Arial" panose="020B0604020202020204" pitchFamily="34" charset="0"/>
                <a:cs typeface="Arial" panose="020B0604020202020204" pitchFamily="34" charset="0"/>
              </a:rPr>
              <a:t>amaranto</a:t>
            </a:r>
            <a:r>
              <a:rPr lang="es-ES" sz="2000" dirty="0">
                <a:solidFill>
                  <a:srgbClr val="000000"/>
                </a:solidFill>
                <a:latin typeface="Arial" panose="020B0604020202020204" pitchFamily="34" charset="0"/>
                <a:cs typeface="Arial" panose="020B0604020202020204" pitchFamily="34" charset="0"/>
              </a:rPr>
              <a:t>, la </a:t>
            </a:r>
            <a:r>
              <a:rPr lang="es-ES" sz="2000" b="1" dirty="0">
                <a:solidFill>
                  <a:srgbClr val="000000"/>
                </a:solidFill>
                <a:latin typeface="Arial" panose="020B0604020202020204" pitchFamily="34" charset="0"/>
                <a:cs typeface="Arial" panose="020B0604020202020204" pitchFamily="34" charset="0"/>
              </a:rPr>
              <a:t>quinua</a:t>
            </a:r>
            <a:r>
              <a:rPr lang="es-ES" sz="2000" dirty="0">
                <a:solidFill>
                  <a:srgbClr val="000000"/>
                </a:solidFill>
                <a:latin typeface="Arial" panose="020B0604020202020204" pitchFamily="34" charset="0"/>
                <a:cs typeface="Arial" panose="020B0604020202020204" pitchFamily="34" charset="0"/>
              </a:rPr>
              <a:t>, el </a:t>
            </a:r>
            <a:r>
              <a:rPr lang="es-ES" sz="2000" b="1" dirty="0">
                <a:solidFill>
                  <a:srgbClr val="000000"/>
                </a:solidFill>
                <a:latin typeface="Arial" panose="020B0604020202020204" pitchFamily="34" charset="0"/>
                <a:cs typeface="Arial" panose="020B0604020202020204" pitchFamily="34" charset="0"/>
              </a:rPr>
              <a:t>trigo sarraceno o alforfón</a:t>
            </a:r>
            <a:r>
              <a:rPr lang="es-ES" sz="2000" dirty="0">
                <a:solidFill>
                  <a:srgbClr val="000000"/>
                </a:solidFill>
                <a:latin typeface="Arial" panose="020B0604020202020204" pitchFamily="34" charset="0"/>
                <a:cs typeface="Arial" panose="020B0604020202020204" pitchFamily="34" charset="0"/>
              </a:rPr>
              <a:t>, entre otras.</a:t>
            </a:r>
          </a:p>
          <a:p>
            <a:r>
              <a:rPr lang="es-ES" sz="2000" dirty="0">
                <a:solidFill>
                  <a:srgbClr val="000000"/>
                </a:solidFill>
                <a:latin typeface="Arial" panose="020B0604020202020204" pitchFamily="34" charset="0"/>
                <a:cs typeface="Arial" panose="020B0604020202020204" pitchFamily="34" charset="0"/>
              </a:rPr>
              <a:t>Se denominarán «</a:t>
            </a:r>
            <a:r>
              <a:rPr lang="es-ES" sz="2000" b="1" dirty="0">
                <a:solidFill>
                  <a:srgbClr val="000000"/>
                </a:solidFill>
                <a:latin typeface="Arial" panose="020B0604020202020204" pitchFamily="34" charset="0"/>
                <a:cs typeface="Arial" panose="020B0604020202020204" pitchFamily="34" charset="0"/>
              </a:rPr>
              <a:t>pan de</a:t>
            </a:r>
            <a:r>
              <a:rPr lang="es-ES" sz="2000" dirty="0">
                <a:solidFill>
                  <a:srgbClr val="000000"/>
                </a:solidFill>
                <a:latin typeface="Arial" panose="020B0604020202020204" pitchFamily="34" charset="0"/>
                <a:cs typeface="Arial" panose="020B0604020202020204" pitchFamily="34" charset="0"/>
              </a:rPr>
              <a:t>» seguido del nombre de los cereales o semillas que el operador quiera destacar, de entre los empleados en la elaboración. </a:t>
            </a:r>
            <a:r>
              <a:rPr lang="es-ES" sz="2000" b="1" dirty="0">
                <a:solidFill>
                  <a:srgbClr val="000000"/>
                </a:solidFill>
                <a:latin typeface="Arial" panose="020B0604020202020204" pitchFamily="34" charset="0"/>
                <a:cs typeface="Arial" panose="020B0604020202020204" pitchFamily="34" charset="0"/>
              </a:rPr>
              <a:t>A continuación de cada nombre de cereal o semilla se indicará el porcentaje </a:t>
            </a:r>
            <a:r>
              <a:rPr lang="es-ES" sz="2000" dirty="0">
                <a:solidFill>
                  <a:srgbClr val="000000"/>
                </a:solidFill>
                <a:latin typeface="Arial" panose="020B0604020202020204" pitchFamily="34" charset="0"/>
                <a:cs typeface="Arial" panose="020B0604020202020204" pitchFamily="34" charset="0"/>
              </a:rPr>
              <a:t>que dicha harina representa, respecto al total de la harina incorporada en el pan.</a:t>
            </a:r>
          </a:p>
          <a:p>
            <a:r>
              <a:rPr lang="es-ES" sz="2000" dirty="0">
                <a:solidFill>
                  <a:srgbClr val="000000"/>
                </a:solidFill>
                <a:latin typeface="Arial" panose="020B0604020202020204" pitchFamily="34" charset="0"/>
                <a:cs typeface="Arial" panose="020B0604020202020204" pitchFamily="34" charset="0"/>
              </a:rPr>
              <a:t>2. </a:t>
            </a:r>
            <a:r>
              <a:rPr lang="es-ES" sz="2000" b="1" dirty="0">
                <a:solidFill>
                  <a:srgbClr val="000000"/>
                </a:solidFill>
                <a:latin typeface="Arial" panose="020B0604020202020204" pitchFamily="34" charset="0"/>
                <a:cs typeface="Arial" panose="020B0604020202020204" pitchFamily="34" charset="0"/>
              </a:rPr>
              <a:t>Pan </a:t>
            </a:r>
            <a:r>
              <a:rPr lang="es-ES" sz="2000" b="1" dirty="0" err="1">
                <a:solidFill>
                  <a:srgbClr val="000000"/>
                </a:solidFill>
                <a:latin typeface="Arial" panose="020B0604020202020204" pitchFamily="34" charset="0"/>
                <a:cs typeface="Arial" panose="020B0604020202020204" pitchFamily="34" charset="0"/>
              </a:rPr>
              <a:t>multicereal</a:t>
            </a:r>
            <a:r>
              <a:rPr lang="es-ES" sz="2000" dirty="0">
                <a:solidFill>
                  <a:srgbClr val="000000"/>
                </a:solidFill>
                <a:latin typeface="Arial" panose="020B0604020202020204" pitchFamily="34" charset="0"/>
                <a:cs typeface="Arial" panose="020B0604020202020204" pitchFamily="34" charset="0"/>
              </a:rPr>
              <a:t>: Elaborado </a:t>
            </a:r>
            <a:r>
              <a:rPr lang="es-ES" sz="2000" u="sng" dirty="0">
                <a:solidFill>
                  <a:srgbClr val="000000"/>
                </a:solidFill>
                <a:latin typeface="Arial" panose="020B0604020202020204" pitchFamily="34" charset="0"/>
                <a:cs typeface="Arial" panose="020B0604020202020204" pitchFamily="34" charset="0"/>
              </a:rPr>
              <a:t>con tres o más harinas diferentes</a:t>
            </a:r>
            <a:r>
              <a:rPr lang="es-ES" sz="2000" dirty="0">
                <a:solidFill>
                  <a:srgbClr val="000000"/>
                </a:solidFill>
                <a:latin typeface="Arial" panose="020B0604020202020204" pitchFamily="34" charset="0"/>
                <a:cs typeface="Arial" panose="020B0604020202020204" pitchFamily="34" charset="0"/>
              </a:rPr>
              <a:t>, de las cuales dos al menos procederán de cereales. </a:t>
            </a:r>
            <a:r>
              <a:rPr lang="es-ES" sz="2000" u="sng" dirty="0">
                <a:solidFill>
                  <a:srgbClr val="000000"/>
                </a:solidFill>
                <a:latin typeface="Arial" panose="020B0604020202020204" pitchFamily="34" charset="0"/>
                <a:cs typeface="Arial" panose="020B0604020202020204" pitchFamily="34" charset="0"/>
              </a:rPr>
              <a:t>Cada una de las tres harinas mayoritarias estará en una proporción mínima del 10 % y las harinas procedentes de cereales no podrán suponer menos del 30 % </a:t>
            </a:r>
            <a:r>
              <a:rPr lang="es-ES" sz="2000" dirty="0">
                <a:solidFill>
                  <a:srgbClr val="000000"/>
                </a:solidFill>
                <a:latin typeface="Arial" panose="020B0604020202020204" pitchFamily="34" charset="0"/>
                <a:cs typeface="Arial" panose="020B0604020202020204" pitchFamily="34" charset="0"/>
              </a:rPr>
              <a:t>sobre la mezcla total de harinas.</a:t>
            </a:r>
          </a:p>
          <a:p>
            <a:r>
              <a:rPr lang="es-ES" sz="2000" dirty="0">
                <a:solidFill>
                  <a:srgbClr val="000000"/>
                </a:solidFill>
                <a:latin typeface="Arial" panose="020B0604020202020204" pitchFamily="34" charset="0"/>
                <a:cs typeface="Arial" panose="020B0604020202020204" pitchFamily="34" charset="0"/>
              </a:rPr>
              <a:t>Se denominará «</a:t>
            </a:r>
            <a:r>
              <a:rPr lang="es-ES" sz="2000" b="1" dirty="0">
                <a:solidFill>
                  <a:srgbClr val="000000"/>
                </a:solidFill>
                <a:latin typeface="Arial" panose="020B0604020202020204" pitchFamily="34" charset="0"/>
                <a:cs typeface="Arial" panose="020B0604020202020204" pitchFamily="34" charset="0"/>
              </a:rPr>
              <a:t>pan </a:t>
            </a:r>
            <a:r>
              <a:rPr lang="es-ES" sz="2000" b="1" dirty="0" err="1">
                <a:solidFill>
                  <a:srgbClr val="000000"/>
                </a:solidFill>
                <a:latin typeface="Arial" panose="020B0604020202020204" pitchFamily="34" charset="0"/>
                <a:cs typeface="Arial" panose="020B0604020202020204" pitchFamily="34" charset="0"/>
              </a:rPr>
              <a:t>multicereal</a:t>
            </a:r>
            <a:r>
              <a:rPr lang="es-ES" sz="2000" dirty="0">
                <a:solidFill>
                  <a:srgbClr val="000000"/>
                </a:solidFill>
                <a:latin typeface="Arial" panose="020B0604020202020204" pitchFamily="34" charset="0"/>
                <a:cs typeface="Arial" panose="020B0604020202020204" pitchFamily="34" charset="0"/>
              </a:rPr>
              <a:t>», o incluirá el término «</a:t>
            </a:r>
            <a:r>
              <a:rPr lang="es-ES" sz="2000" b="1" dirty="0" err="1">
                <a:solidFill>
                  <a:srgbClr val="000000"/>
                </a:solidFill>
                <a:latin typeface="Arial" panose="020B0604020202020204" pitchFamily="34" charset="0"/>
                <a:cs typeface="Arial" panose="020B0604020202020204" pitchFamily="34" charset="0"/>
              </a:rPr>
              <a:t>multicereal</a:t>
            </a:r>
            <a:r>
              <a:rPr lang="es-ES" sz="2000" dirty="0">
                <a:solidFill>
                  <a:srgbClr val="000000"/>
                </a:solidFill>
                <a:latin typeface="Arial" panose="020B0604020202020204" pitchFamily="34" charset="0"/>
                <a:cs typeface="Arial" panose="020B0604020202020204" pitchFamily="34" charset="0"/>
              </a:rPr>
              <a:t>» en la denominación.</a:t>
            </a:r>
          </a:p>
          <a:p>
            <a:r>
              <a:rPr lang="es-ES" sz="2000" dirty="0">
                <a:solidFill>
                  <a:srgbClr val="000000"/>
                </a:solidFill>
                <a:latin typeface="Arial" panose="020B0604020202020204" pitchFamily="34" charset="0"/>
                <a:cs typeface="Arial" panose="020B0604020202020204" pitchFamily="34" charset="0"/>
              </a:rPr>
              <a:t>3. </a:t>
            </a:r>
            <a:r>
              <a:rPr lang="es-ES" sz="2000" b="1" dirty="0">
                <a:solidFill>
                  <a:srgbClr val="000000"/>
                </a:solidFill>
                <a:latin typeface="Arial" panose="020B0604020202020204" pitchFamily="34" charset="0"/>
                <a:cs typeface="Arial" panose="020B0604020202020204" pitchFamily="34" charset="0"/>
              </a:rPr>
              <a:t>Pan de Viena, pan de nieve o pan bombón</a:t>
            </a:r>
            <a:r>
              <a:rPr lang="es-ES" sz="2000" dirty="0">
                <a:solidFill>
                  <a:srgbClr val="000000"/>
                </a:solidFill>
                <a:latin typeface="Arial" panose="020B0604020202020204" pitchFamily="34" charset="0"/>
                <a:cs typeface="Arial" panose="020B0604020202020204" pitchFamily="34" charset="0"/>
              </a:rPr>
              <a:t>: A base de masa blanda de harina de trigo, entre cuyos ingredientes pueden entrar los siguientes: </a:t>
            </a:r>
            <a:r>
              <a:rPr lang="es-ES" sz="2000" b="1" dirty="0">
                <a:solidFill>
                  <a:srgbClr val="000000"/>
                </a:solidFill>
                <a:latin typeface="Arial" panose="020B0604020202020204" pitchFamily="34" charset="0"/>
                <a:cs typeface="Arial" panose="020B0604020202020204" pitchFamily="34" charset="0"/>
              </a:rPr>
              <a:t>azúcares, leche, grasas o aceites</a:t>
            </a:r>
            <a:r>
              <a:rPr lang="es-ES" sz="2000" dirty="0">
                <a:solidFill>
                  <a:srgbClr val="000000"/>
                </a:solidFill>
                <a:latin typeface="Arial" panose="020B0604020202020204" pitchFamily="34" charset="0"/>
                <a:cs typeface="Arial" panose="020B0604020202020204" pitchFamily="34" charset="0"/>
              </a:rPr>
              <a:t>.</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24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ndo Semillas De Amaranto De Trigo Sarraceno Verde Y Superalimentos De  Fibra De Quinoa Foto E Imagen Para Descarga Gratuita - Pngtree">
            <a:extLst>
              <a:ext uri="{FF2B5EF4-FFF2-40B4-BE49-F238E27FC236}">
                <a16:creationId xmlns:a16="http://schemas.microsoft.com/office/drawing/2014/main" id="{154ED5D0-D763-4B5E-904D-DD2B796B2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D05C278-61B0-45DF-8183-A11A0CB40236}"/>
              </a:ext>
            </a:extLst>
          </p:cNvPr>
          <p:cNvSpPr txBox="1"/>
          <p:nvPr/>
        </p:nvSpPr>
        <p:spPr>
          <a:xfrm>
            <a:off x="409079" y="897622"/>
            <a:ext cx="1138645" cy="369332"/>
          </a:xfrm>
          <a:prstGeom prst="rect">
            <a:avLst/>
          </a:prstGeom>
          <a:noFill/>
        </p:spPr>
        <p:txBody>
          <a:bodyPr wrap="none" rtlCol="0">
            <a:spAutoFit/>
          </a:bodyPr>
          <a:lstStyle/>
          <a:p>
            <a:r>
              <a:rPr lang="es-ES" b="1" dirty="0"/>
              <a:t>Amaranto</a:t>
            </a:r>
          </a:p>
        </p:txBody>
      </p:sp>
      <p:sp>
        <p:nvSpPr>
          <p:cNvPr id="4" name="CuadroTexto 3">
            <a:extLst>
              <a:ext uri="{FF2B5EF4-FFF2-40B4-BE49-F238E27FC236}">
                <a16:creationId xmlns:a16="http://schemas.microsoft.com/office/drawing/2014/main" id="{97002176-A276-4290-BDF7-759083C4C699}"/>
              </a:ext>
            </a:extLst>
          </p:cNvPr>
          <p:cNvSpPr txBox="1"/>
          <p:nvPr/>
        </p:nvSpPr>
        <p:spPr>
          <a:xfrm>
            <a:off x="10745714" y="897622"/>
            <a:ext cx="883575" cy="369332"/>
          </a:xfrm>
          <a:prstGeom prst="rect">
            <a:avLst/>
          </a:prstGeom>
          <a:noFill/>
        </p:spPr>
        <p:txBody>
          <a:bodyPr wrap="none" rtlCol="0">
            <a:spAutoFit/>
          </a:bodyPr>
          <a:lstStyle/>
          <a:p>
            <a:r>
              <a:rPr lang="es-ES" b="1" dirty="0"/>
              <a:t>Quinoa</a:t>
            </a:r>
          </a:p>
        </p:txBody>
      </p:sp>
      <p:sp>
        <p:nvSpPr>
          <p:cNvPr id="5" name="CuadroTexto 4">
            <a:extLst>
              <a:ext uri="{FF2B5EF4-FFF2-40B4-BE49-F238E27FC236}">
                <a16:creationId xmlns:a16="http://schemas.microsoft.com/office/drawing/2014/main" id="{3406C30A-7200-4B26-A016-456E7358EB95}"/>
              </a:ext>
            </a:extLst>
          </p:cNvPr>
          <p:cNvSpPr txBox="1"/>
          <p:nvPr/>
        </p:nvSpPr>
        <p:spPr>
          <a:xfrm>
            <a:off x="409079" y="5851213"/>
            <a:ext cx="1643463" cy="369332"/>
          </a:xfrm>
          <a:prstGeom prst="rect">
            <a:avLst/>
          </a:prstGeom>
          <a:noFill/>
        </p:spPr>
        <p:txBody>
          <a:bodyPr wrap="none" rtlCol="0">
            <a:spAutoFit/>
          </a:bodyPr>
          <a:lstStyle/>
          <a:p>
            <a:r>
              <a:rPr lang="es-ES" b="1" dirty="0"/>
              <a:t>Trigo sarraceno</a:t>
            </a:r>
          </a:p>
        </p:txBody>
      </p:sp>
    </p:spTree>
    <p:extLst>
      <p:ext uri="{BB962C8B-B14F-4D97-AF65-F5344CB8AC3E}">
        <p14:creationId xmlns:p14="http://schemas.microsoft.com/office/powerpoint/2010/main" val="1250165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F7C5B1A-EA70-4463-B851-89DB86BB25ED}"/>
              </a:ext>
            </a:extLst>
          </p:cNvPr>
          <p:cNvSpPr/>
          <p:nvPr/>
        </p:nvSpPr>
        <p:spPr>
          <a:xfrm>
            <a:off x="1140903" y="1183459"/>
            <a:ext cx="9412447" cy="4708981"/>
          </a:xfrm>
          <a:prstGeom prst="rect">
            <a:avLst/>
          </a:prstGeom>
        </p:spPr>
        <p:txBody>
          <a:bodyPr wrap="square">
            <a:spAutoFit/>
          </a:bodyPr>
          <a:lstStyle/>
          <a:p>
            <a:r>
              <a:rPr lang="es-ES" sz="2000" dirty="0">
                <a:solidFill>
                  <a:srgbClr val="000000"/>
                </a:solidFill>
                <a:latin typeface="Arial" panose="020B0604020202020204" pitchFamily="34" charset="0"/>
                <a:cs typeface="Arial" panose="020B0604020202020204" pitchFamily="34" charset="0"/>
              </a:rPr>
              <a:t>4. </a:t>
            </a:r>
            <a:r>
              <a:rPr lang="es-ES" sz="2000" b="1" dirty="0">
                <a:solidFill>
                  <a:srgbClr val="000000"/>
                </a:solidFill>
                <a:latin typeface="Arial" panose="020B0604020202020204" pitchFamily="34" charset="0"/>
                <a:cs typeface="Arial" panose="020B0604020202020204" pitchFamily="34" charset="0"/>
              </a:rPr>
              <a:t>Pan tostado</a:t>
            </a:r>
            <a:r>
              <a:rPr lang="es-ES" sz="2000" dirty="0">
                <a:solidFill>
                  <a:srgbClr val="000000"/>
                </a:solidFill>
                <a:latin typeface="Arial" panose="020B0604020202020204" pitchFamily="34" charset="0"/>
                <a:cs typeface="Arial" panose="020B0604020202020204" pitchFamily="34" charset="0"/>
              </a:rPr>
              <a:t>: Pan que después de su cocción es cortado en rebanadas, tostado y envasado.</a:t>
            </a:r>
          </a:p>
          <a:p>
            <a:r>
              <a:rPr lang="es-ES" sz="2000" dirty="0">
                <a:solidFill>
                  <a:srgbClr val="000000"/>
                </a:solidFill>
                <a:latin typeface="Arial" panose="020B0604020202020204" pitchFamily="34" charset="0"/>
                <a:cs typeface="Arial" panose="020B0604020202020204" pitchFamily="34" charset="0"/>
              </a:rPr>
              <a:t>5. </a:t>
            </a:r>
            <a:r>
              <a:rPr lang="es-ES" sz="2000" b="1" dirty="0">
                <a:solidFill>
                  <a:srgbClr val="000000"/>
                </a:solidFill>
                <a:latin typeface="Arial" panose="020B0604020202020204" pitchFamily="34" charset="0"/>
                <a:cs typeface="Arial" panose="020B0604020202020204" pitchFamily="34" charset="0"/>
              </a:rPr>
              <a:t>Biscote</a:t>
            </a:r>
            <a:r>
              <a:rPr lang="es-ES" sz="2000" dirty="0">
                <a:solidFill>
                  <a:srgbClr val="000000"/>
                </a:solidFill>
                <a:latin typeface="Arial" panose="020B0604020202020204" pitchFamily="34" charset="0"/>
                <a:cs typeface="Arial" panose="020B0604020202020204" pitchFamily="34" charset="0"/>
              </a:rPr>
              <a:t>: Pan que después de su cocción en moldes con tapa, es cortado en rebanadas, tostado y envasado.</a:t>
            </a:r>
          </a:p>
          <a:p>
            <a:r>
              <a:rPr lang="es-ES" sz="2000" dirty="0">
                <a:solidFill>
                  <a:srgbClr val="000000"/>
                </a:solidFill>
                <a:latin typeface="Arial" panose="020B0604020202020204" pitchFamily="34" charset="0"/>
                <a:cs typeface="Arial" panose="020B0604020202020204" pitchFamily="34" charset="0"/>
              </a:rPr>
              <a:t>6. </a:t>
            </a:r>
            <a:r>
              <a:rPr lang="es-ES" sz="2000" b="1" dirty="0">
                <a:solidFill>
                  <a:srgbClr val="000000"/>
                </a:solidFill>
                <a:latin typeface="Arial" panose="020B0604020202020204" pitchFamily="34" charset="0"/>
                <a:cs typeface="Arial" panose="020B0604020202020204" pitchFamily="34" charset="0"/>
              </a:rPr>
              <a:t>Colines, </a:t>
            </a:r>
            <a:r>
              <a:rPr lang="es-ES" sz="2000" b="1" dirty="0" err="1">
                <a:solidFill>
                  <a:srgbClr val="000000"/>
                </a:solidFill>
                <a:latin typeface="Arial" panose="020B0604020202020204" pitchFamily="34" charset="0"/>
                <a:cs typeface="Arial" panose="020B0604020202020204" pitchFamily="34" charset="0"/>
              </a:rPr>
              <a:t>regañás</a:t>
            </a:r>
            <a:r>
              <a:rPr lang="es-ES" sz="2000" b="1" dirty="0">
                <a:solidFill>
                  <a:srgbClr val="000000"/>
                </a:solidFill>
                <a:latin typeface="Arial" panose="020B0604020202020204" pitchFamily="34" charset="0"/>
                <a:cs typeface="Arial" panose="020B0604020202020204" pitchFamily="34" charset="0"/>
              </a:rPr>
              <a:t> o picos</a:t>
            </a:r>
            <a:r>
              <a:rPr lang="es-ES" sz="2000" dirty="0">
                <a:solidFill>
                  <a:srgbClr val="000000"/>
                </a:solidFill>
                <a:latin typeface="Arial" panose="020B0604020202020204" pitchFamily="34" charset="0"/>
                <a:cs typeface="Arial" panose="020B0604020202020204" pitchFamily="34" charset="0"/>
              </a:rPr>
              <a:t>: son piezas de miga seca, quebradiza y crujiente y de sección estrecha. Se elaboran a partir de masa </a:t>
            </a:r>
            <a:r>
              <a:rPr lang="es-ES" sz="2000" dirty="0" err="1">
                <a:solidFill>
                  <a:srgbClr val="000000"/>
                </a:solidFill>
                <a:latin typeface="Arial" panose="020B0604020202020204" pitchFamily="34" charset="0"/>
                <a:cs typeface="Arial" panose="020B0604020202020204" pitchFamily="34" charset="0"/>
              </a:rPr>
              <a:t>panaria</a:t>
            </a:r>
            <a:r>
              <a:rPr lang="es-ES" sz="2000" dirty="0">
                <a:solidFill>
                  <a:srgbClr val="000000"/>
                </a:solidFill>
                <a:latin typeface="Arial" panose="020B0604020202020204" pitchFamily="34" charset="0"/>
                <a:cs typeface="Arial" panose="020B0604020202020204" pitchFamily="34" charset="0"/>
              </a:rPr>
              <a:t> que contiene grasas o aceites, es cortada habitualmente después del laminado, fermentada y horneada.</a:t>
            </a:r>
          </a:p>
          <a:p>
            <a:r>
              <a:rPr lang="es-ES" sz="2000" dirty="0">
                <a:solidFill>
                  <a:srgbClr val="000000"/>
                </a:solidFill>
                <a:latin typeface="Arial" panose="020B0604020202020204" pitchFamily="34" charset="0"/>
                <a:cs typeface="Arial" panose="020B0604020202020204" pitchFamily="34" charset="0"/>
              </a:rPr>
              <a:t>Pueden adoptar distintos formatos y variedades, con diversas denominaciones, consagradas por la tradición.</a:t>
            </a:r>
          </a:p>
          <a:p>
            <a:r>
              <a:rPr lang="es-ES" sz="2000" dirty="0">
                <a:solidFill>
                  <a:srgbClr val="000000"/>
                </a:solidFill>
                <a:latin typeface="Arial" panose="020B0604020202020204" pitchFamily="34" charset="0"/>
                <a:cs typeface="Arial" panose="020B0604020202020204" pitchFamily="34" charset="0"/>
              </a:rPr>
              <a:t>7. </a:t>
            </a:r>
            <a:r>
              <a:rPr lang="es-ES" sz="2000" b="1" dirty="0">
                <a:solidFill>
                  <a:srgbClr val="000000"/>
                </a:solidFill>
                <a:latin typeface="Arial" panose="020B0604020202020204" pitchFamily="34" charset="0"/>
                <a:cs typeface="Arial" panose="020B0604020202020204" pitchFamily="34" charset="0"/>
              </a:rPr>
              <a:t>Pan de molde</a:t>
            </a:r>
            <a:r>
              <a:rPr lang="es-ES" sz="2000" dirty="0">
                <a:solidFill>
                  <a:srgbClr val="000000"/>
                </a:solidFill>
                <a:latin typeface="Arial" panose="020B0604020202020204" pitchFamily="34" charset="0"/>
                <a:cs typeface="Arial" panose="020B0604020202020204" pitchFamily="34" charset="0"/>
              </a:rPr>
              <a:t>: aquel que para su cocción ha sido introducido en molde.</a:t>
            </a:r>
          </a:p>
          <a:p>
            <a:r>
              <a:rPr lang="es-ES" sz="2000" dirty="0">
                <a:solidFill>
                  <a:srgbClr val="000000"/>
                </a:solidFill>
                <a:latin typeface="Arial" panose="020B0604020202020204" pitchFamily="34" charset="0"/>
                <a:cs typeface="Arial" panose="020B0604020202020204" pitchFamily="34" charset="0"/>
              </a:rPr>
              <a:t>8. </a:t>
            </a:r>
            <a:r>
              <a:rPr lang="es-ES" sz="2000" b="1" dirty="0">
                <a:solidFill>
                  <a:srgbClr val="000000"/>
                </a:solidFill>
                <a:latin typeface="Arial" panose="020B0604020202020204" pitchFamily="34" charset="0"/>
                <a:cs typeface="Arial" panose="020B0604020202020204" pitchFamily="34" charset="0"/>
              </a:rPr>
              <a:t>Pan rallado</a:t>
            </a:r>
            <a:r>
              <a:rPr lang="es-ES" sz="2000" dirty="0">
                <a:solidFill>
                  <a:srgbClr val="000000"/>
                </a:solidFill>
                <a:latin typeface="Arial" panose="020B0604020202020204" pitchFamily="34" charset="0"/>
                <a:cs typeface="Arial" panose="020B0604020202020204" pitchFamily="34" charset="0"/>
              </a:rPr>
              <a:t>: producto resultante de la trituración industrial del pan. Se prohíbe fabricarlo con restos de pan procedentes de establecimientos de consumo.</a:t>
            </a:r>
          </a:p>
          <a:p>
            <a:r>
              <a:rPr lang="es-ES" sz="2000" dirty="0">
                <a:solidFill>
                  <a:srgbClr val="000000"/>
                </a:solidFill>
                <a:latin typeface="Arial" panose="020B0604020202020204" pitchFamily="34" charset="0"/>
                <a:cs typeface="Arial" panose="020B0604020202020204" pitchFamily="34" charset="0"/>
              </a:rPr>
              <a:t>9. Otros panes especiales: "pan</a:t>
            </a:r>
            <a:r>
              <a:rPr lang="es-ES" sz="2000" b="1" dirty="0">
                <a:solidFill>
                  <a:srgbClr val="000000"/>
                </a:solidFill>
                <a:latin typeface="Arial" panose="020B0604020202020204" pitchFamily="34" charset="0"/>
                <a:cs typeface="Arial" panose="020B0604020202020204" pitchFamily="34" charset="0"/>
              </a:rPr>
              <a:t> bizcochado</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pan dulce</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pan de frutas</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palillos</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bastones</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pan ácimo</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pan pita</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tortilla de </a:t>
            </a:r>
            <a:r>
              <a:rPr lang="es-ES" sz="2000" dirty="0">
                <a:solidFill>
                  <a:srgbClr val="000000"/>
                </a:solidFill>
                <a:latin typeface="Arial" panose="020B0604020202020204" pitchFamily="34" charset="0"/>
                <a:cs typeface="Arial" panose="020B0604020202020204" pitchFamily="34" charset="0"/>
              </a:rPr>
              <a:t>(seguido por el nombre del cereal o cereales)» y otros.</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1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4906DC1-A596-4BC5-B197-DA8A31CF5058}"/>
              </a:ext>
            </a:extLst>
          </p:cNvPr>
          <p:cNvSpPr/>
          <p:nvPr/>
        </p:nvSpPr>
        <p:spPr>
          <a:xfrm>
            <a:off x="947956" y="612844"/>
            <a:ext cx="10033233" cy="5632311"/>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Artículo 8. </a:t>
            </a:r>
            <a:r>
              <a:rPr lang="es-ES" sz="2400" b="1" i="1" dirty="0">
                <a:solidFill>
                  <a:srgbClr val="000000"/>
                </a:solidFill>
                <a:latin typeface="Arial" panose="020B0604020202020204" pitchFamily="34" charset="0"/>
                <a:cs typeface="Arial" panose="020B0604020202020204" pitchFamily="34" charset="0"/>
              </a:rPr>
              <a:t>Definición de masa madre de cultivo</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Es la masa activa compuesta por harina de trigo u otro cereal, o mezclas de ellas, y agua, con o sin adición de sal, sometida a una fermentación espontánea acidificante cuya función es asegurar la fermentación de la masa de pan. </a:t>
            </a:r>
            <a:r>
              <a:rPr lang="es-ES" sz="2400" u="sng" dirty="0">
                <a:solidFill>
                  <a:srgbClr val="000000"/>
                </a:solidFill>
                <a:latin typeface="Arial" panose="020B0604020202020204" pitchFamily="34" charset="0"/>
                <a:cs typeface="Arial" panose="020B0604020202020204" pitchFamily="34" charset="0"/>
              </a:rPr>
              <a:t>La masa madre contiene una microflora acidificante constituida esencialmente por bacterias lácticas y levaduras salvajes.</a:t>
            </a:r>
          </a:p>
          <a:p>
            <a:r>
              <a:rPr lang="es-ES" sz="2400" dirty="0">
                <a:solidFill>
                  <a:srgbClr val="000000"/>
                </a:solidFill>
                <a:latin typeface="Arial" panose="020B0604020202020204" pitchFamily="34" charset="0"/>
                <a:cs typeface="Arial" panose="020B0604020202020204" pitchFamily="34" charset="0"/>
              </a:rPr>
              <a:t>Asimismo, puede deshidratarse si tras su hidratación contiene una flora viva de bacterias lácticas y levaduras que asegure la fermentación de la masa de pan.</a:t>
            </a:r>
          </a:p>
          <a:p>
            <a:r>
              <a:rPr lang="es-ES" sz="2400" dirty="0">
                <a:solidFill>
                  <a:srgbClr val="000000"/>
                </a:solidFill>
                <a:latin typeface="Arial" panose="020B0604020202020204" pitchFamily="34" charset="0"/>
                <a:cs typeface="Arial" panose="020B0604020202020204" pitchFamily="34" charset="0"/>
              </a:rPr>
              <a:t>Artículo 9. </a:t>
            </a:r>
            <a:r>
              <a:rPr lang="es-ES" sz="2400" b="1" i="1" dirty="0">
                <a:solidFill>
                  <a:srgbClr val="000000"/>
                </a:solidFill>
                <a:latin typeface="Arial" panose="020B0604020202020204" pitchFamily="34" charset="0"/>
                <a:cs typeface="Arial" panose="020B0604020202020204" pitchFamily="34" charset="0"/>
              </a:rPr>
              <a:t>Definición de masa madre inactiva.</a:t>
            </a:r>
            <a:endParaRPr lang="es-ES" sz="2400" b="1"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Es la masa madre en la cual los microorganismos se encuentran en estado fisiológicamente inactivo, </a:t>
            </a:r>
            <a:r>
              <a:rPr lang="es-ES" sz="2400" u="sng" dirty="0">
                <a:solidFill>
                  <a:srgbClr val="000000"/>
                </a:solidFill>
                <a:latin typeface="Arial" panose="020B0604020202020204" pitchFamily="34" charset="0"/>
                <a:cs typeface="Arial" panose="020B0604020202020204" pitchFamily="34" charset="0"/>
              </a:rPr>
              <a:t>por haber sido sometida a un tratamiento de secado, pasterización o equivalente</a:t>
            </a:r>
            <a:r>
              <a:rPr lang="es-ES" sz="2400" dirty="0">
                <a:solidFill>
                  <a:srgbClr val="000000"/>
                </a:solidFill>
                <a:latin typeface="Arial" panose="020B0604020202020204" pitchFamily="34" charset="0"/>
                <a:cs typeface="Arial" panose="020B0604020202020204" pitchFamily="34" charset="0"/>
              </a:rPr>
              <a:t>, pero que conserva propiedades organolépticas que mejoran la calidad de los productos finales.</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346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65402" y="1478012"/>
            <a:ext cx="10108734" cy="4914612"/>
          </a:xfrm>
          <a:prstGeom prst="rect">
            <a:avLst/>
          </a:prstGeom>
        </p:spPr>
        <p:txBody>
          <a:bodyPr lIns="0" tIns="0" rIns="0" bIns="0">
            <a:noAutofit/>
          </a:bodyPr>
          <a:lstStyle/>
          <a:p>
            <a:pPr>
              <a:lnSpc>
                <a:spcPts val="2068"/>
              </a:lnSpc>
              <a:spcAft>
                <a:spcPts val="1333"/>
              </a:spcAft>
            </a:pPr>
            <a:endParaRPr lang="en-US" sz="2400" dirty="0">
              <a:latin typeface="Arial"/>
            </a:endParaRPr>
          </a:p>
        </p:txBody>
      </p:sp>
      <p:sp>
        <p:nvSpPr>
          <p:cNvPr id="2" name="Rectángulo 1">
            <a:extLst>
              <a:ext uri="{FF2B5EF4-FFF2-40B4-BE49-F238E27FC236}">
                <a16:creationId xmlns:a16="http://schemas.microsoft.com/office/drawing/2014/main" id="{434591CF-312C-4AB0-8CEE-98B0C7FD9F18}"/>
              </a:ext>
            </a:extLst>
          </p:cNvPr>
          <p:cNvSpPr/>
          <p:nvPr/>
        </p:nvSpPr>
        <p:spPr>
          <a:xfrm>
            <a:off x="1417740" y="399297"/>
            <a:ext cx="9144000" cy="6021585"/>
          </a:xfrm>
          <a:prstGeom prst="rect">
            <a:avLst/>
          </a:prstGeom>
        </p:spPr>
        <p:txBody>
          <a:bodyPr wrap="square">
            <a:spAutoFit/>
          </a:bodyPr>
          <a:lstStyle/>
          <a:p>
            <a:pPr algn="ctr">
              <a:lnSpc>
                <a:spcPct val="107000"/>
              </a:lnSpc>
              <a:spcAft>
                <a:spcPts val="800"/>
              </a:spcAft>
            </a:pPr>
            <a:r>
              <a:rPr lang="es-ES" sz="2400" b="1" u="sng" dirty="0">
                <a:solidFill>
                  <a:srgbClr val="0070C0"/>
                </a:solidFill>
                <a:latin typeface="Arial" panose="020B0604020202020204" pitchFamily="34" charset="0"/>
                <a:ea typeface="Calibri" panose="020F0502020204030204" pitchFamily="34" charset="0"/>
                <a:cs typeface="Arial" panose="020B0604020202020204" pitchFamily="34" charset="0"/>
              </a:rPr>
              <a:t>La nueva norma de calidad del pan</a:t>
            </a:r>
            <a:endParaRPr lang="es-ES" sz="24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Novedades que introduce: </a:t>
            </a: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-Requisitos más estrictos para considerar un pan integral </a:t>
            </a: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-Concreta la definición de masa madre</a:t>
            </a: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-Amplia la definición de “pan común” a otros panes, lo que permite aplicar un IVA reducido del 4% a otros panes que antes tenían un tipo del 10%.</a:t>
            </a: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-Elimina los limites máximos de humedad.</a:t>
            </a: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-Se ha incluido una medida consistente en limitar la cantidad de sal que se puede emplear para elaborar el pan común, que queda establecido en 1,3 g/100 g de pan. </a:t>
            </a:r>
          </a:p>
          <a:p>
            <a:pPr>
              <a:lnSpc>
                <a:spcPct val="107000"/>
              </a:lnSpc>
              <a:spcAft>
                <a:spcPts val="80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Este límite máximo es obligatorio desde el 1 de abril de 2022.</a:t>
            </a:r>
          </a:p>
        </p:txBody>
      </p:sp>
    </p:spTree>
    <p:extLst>
      <p:ext uri="{BB962C8B-B14F-4D97-AF65-F5344CB8AC3E}">
        <p14:creationId xmlns:p14="http://schemas.microsoft.com/office/powerpoint/2010/main" val="409091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E50C720-2EB3-4C27-ACE7-CA4987F14B2E}"/>
              </a:ext>
            </a:extLst>
          </p:cNvPr>
          <p:cNvSpPr/>
          <p:nvPr/>
        </p:nvSpPr>
        <p:spPr>
          <a:xfrm>
            <a:off x="1057013" y="397401"/>
            <a:ext cx="9764785" cy="6370975"/>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Artículo 10. </a:t>
            </a:r>
            <a:r>
              <a:rPr lang="es-ES" sz="2400" b="1" i="1" dirty="0">
                <a:solidFill>
                  <a:srgbClr val="000000"/>
                </a:solidFill>
                <a:latin typeface="Arial" panose="020B0604020202020204" pitchFamily="34" charset="0"/>
                <a:cs typeface="Arial" panose="020B0604020202020204" pitchFamily="34" charset="0"/>
              </a:rPr>
              <a:t>Elaboración artesana del pan</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El pan </a:t>
            </a:r>
            <a:r>
              <a:rPr lang="es-ES" sz="2400" u="sng" dirty="0">
                <a:solidFill>
                  <a:srgbClr val="000000"/>
                </a:solidFill>
                <a:latin typeface="Arial" panose="020B0604020202020204" pitchFamily="34" charset="0"/>
                <a:cs typeface="Arial" panose="020B0604020202020204" pitchFamily="34" charset="0"/>
              </a:rPr>
              <a:t>se considerará de elaboración artesana cuando se cumpla la legislación que le sea aplicable en materia de artesanía </a:t>
            </a:r>
            <a:r>
              <a:rPr lang="es-ES" sz="2400" dirty="0">
                <a:solidFill>
                  <a:srgbClr val="000000"/>
                </a:solidFill>
                <a:latin typeface="Arial" panose="020B0604020202020204" pitchFamily="34" charset="0"/>
                <a:cs typeface="Arial" panose="020B0604020202020204" pitchFamily="34" charset="0"/>
              </a:rPr>
              <a:t>y se respeten, en su conjunto, las siguientes condiciones:</a:t>
            </a:r>
          </a:p>
          <a:p>
            <a:r>
              <a:rPr lang="es-ES" sz="2400" dirty="0">
                <a:solidFill>
                  <a:srgbClr val="000000"/>
                </a:solidFill>
                <a:latin typeface="Arial" panose="020B0604020202020204" pitchFamily="34" charset="0"/>
                <a:cs typeface="Arial" panose="020B0604020202020204" pitchFamily="34" charset="0"/>
              </a:rPr>
              <a:t>a) Se haya elaborado conforme a lo establecido en este real decreto.</a:t>
            </a:r>
          </a:p>
          <a:p>
            <a:r>
              <a:rPr lang="es-ES" sz="2400" dirty="0">
                <a:solidFill>
                  <a:srgbClr val="000000"/>
                </a:solidFill>
                <a:latin typeface="Arial" panose="020B0604020202020204" pitchFamily="34" charset="0"/>
                <a:cs typeface="Arial" panose="020B0604020202020204" pitchFamily="34" charset="0"/>
              </a:rPr>
              <a:t>b) En el proceso de elaboración primará el factor humano sobre el mecánico.</a:t>
            </a:r>
          </a:p>
          <a:p>
            <a:r>
              <a:rPr lang="es-ES" sz="2400" dirty="0">
                <a:solidFill>
                  <a:srgbClr val="000000"/>
                </a:solidFill>
                <a:latin typeface="Arial" panose="020B0604020202020204" pitchFamily="34" charset="0"/>
                <a:cs typeface="Arial" panose="020B0604020202020204" pitchFamily="34" charset="0"/>
              </a:rPr>
              <a:t>c) Se realizará una fermentación en bloque de la masa, salvo en las masas refinadas con cilindros. La fermentación en bloque de la masa se realiza inmediatamente después del amasado y antes de la división de ésta.</a:t>
            </a:r>
          </a:p>
          <a:p>
            <a:r>
              <a:rPr lang="es-ES" sz="2400" dirty="0">
                <a:solidFill>
                  <a:srgbClr val="000000"/>
                </a:solidFill>
                <a:latin typeface="Arial" panose="020B0604020202020204" pitchFamily="34" charset="0"/>
                <a:cs typeface="Arial" panose="020B0604020202020204" pitchFamily="34" charset="0"/>
              </a:rPr>
              <a:t>d) La producción no se realizará en grandes series. El formado de las piezas se realizará, total o parcialmente, de forma manual de manera que se obtenga un resultado final individualizado.</a:t>
            </a:r>
          </a:p>
          <a:p>
            <a:r>
              <a:rPr lang="es-ES" sz="2400" dirty="0">
                <a:solidFill>
                  <a:srgbClr val="000000"/>
                </a:solidFill>
                <a:latin typeface="Arial" panose="020B0604020202020204" pitchFamily="34" charset="0"/>
                <a:cs typeface="Arial" panose="020B0604020202020204" pitchFamily="34" charset="0"/>
              </a:rPr>
              <a:t>e) La elaboración se llevará a cabo bajo la dirección de un maestro panadero o asimilado, o artesano con experiencia o conocimientos demostrables.</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866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61D8C35-1B62-446D-A318-16A7D9C801E5}"/>
              </a:ext>
            </a:extLst>
          </p:cNvPr>
          <p:cNvSpPr/>
          <p:nvPr/>
        </p:nvSpPr>
        <p:spPr>
          <a:xfrm>
            <a:off x="1501631" y="875736"/>
            <a:ext cx="9060110" cy="4893647"/>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Artículo 11. </a:t>
            </a:r>
            <a:r>
              <a:rPr lang="es-ES" sz="2400" b="1" i="1" dirty="0">
                <a:solidFill>
                  <a:srgbClr val="000000"/>
                </a:solidFill>
                <a:latin typeface="Arial" panose="020B0604020202020204" pitchFamily="34" charset="0"/>
                <a:cs typeface="Arial" panose="020B0604020202020204" pitchFamily="34" charset="0"/>
              </a:rPr>
              <a:t>Materias primas y otros ingredientes</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Todas las materias primas, ingredientes y aditivos que se utilicen en la elaboración del pan, deberán cumplir las disposiciones que les sean de aplicación.</a:t>
            </a:r>
          </a:p>
          <a:p>
            <a:r>
              <a:rPr lang="es-ES" sz="2400" dirty="0">
                <a:solidFill>
                  <a:srgbClr val="000000"/>
                </a:solidFill>
                <a:latin typeface="Arial" panose="020B0604020202020204" pitchFamily="34" charset="0"/>
                <a:cs typeface="Arial" panose="020B0604020202020204" pitchFamily="34" charset="0"/>
              </a:rPr>
              <a:t>1. </a:t>
            </a:r>
            <a:r>
              <a:rPr lang="es-ES" sz="2400" u="sng" dirty="0">
                <a:solidFill>
                  <a:srgbClr val="000000"/>
                </a:solidFill>
                <a:latin typeface="Arial" panose="020B0604020202020204" pitchFamily="34" charset="0"/>
                <a:cs typeface="Arial" panose="020B0604020202020204" pitchFamily="34" charset="0"/>
              </a:rPr>
              <a:t>Materias primas básicas</a:t>
            </a:r>
            <a:r>
              <a:rPr lang="es-ES" sz="2400" dirty="0">
                <a:solidFill>
                  <a:srgbClr val="000000"/>
                </a:solidFill>
                <a:latin typeface="Arial" panose="020B0604020202020204" pitchFamily="34" charset="0"/>
                <a:cs typeface="Arial" panose="020B0604020202020204" pitchFamily="34" charset="0"/>
              </a:rPr>
              <a:t>: harina, agua, levadura de panificación o masa madre y sal.</a:t>
            </a:r>
          </a:p>
          <a:p>
            <a:r>
              <a:rPr lang="es-ES" sz="2400" dirty="0">
                <a:solidFill>
                  <a:srgbClr val="000000"/>
                </a:solidFill>
                <a:latin typeface="Arial" panose="020B0604020202020204" pitchFamily="34" charset="0"/>
                <a:cs typeface="Arial" panose="020B0604020202020204" pitchFamily="34" charset="0"/>
              </a:rPr>
              <a:t>2. </a:t>
            </a:r>
            <a:r>
              <a:rPr lang="es-ES" sz="2400" u="sng" dirty="0">
                <a:solidFill>
                  <a:srgbClr val="000000"/>
                </a:solidFill>
                <a:latin typeface="Arial" panose="020B0604020202020204" pitchFamily="34" charset="0"/>
                <a:cs typeface="Arial" panose="020B0604020202020204" pitchFamily="34" charset="0"/>
              </a:rPr>
              <a:t>Ingredientes del pan común</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a) Salvado.</a:t>
            </a:r>
          </a:p>
          <a:p>
            <a:r>
              <a:rPr lang="es-ES" sz="2400" dirty="0">
                <a:solidFill>
                  <a:srgbClr val="000000"/>
                </a:solidFill>
                <a:latin typeface="Arial" panose="020B0604020202020204" pitchFamily="34" charset="0"/>
                <a:cs typeface="Arial" panose="020B0604020202020204" pitchFamily="34" charset="0"/>
              </a:rPr>
              <a:t>b) Sémolas, grañones y granos enteros, únicamente en el pan integral.</a:t>
            </a:r>
          </a:p>
          <a:p>
            <a:r>
              <a:rPr lang="es-ES" sz="2400" dirty="0">
                <a:solidFill>
                  <a:srgbClr val="000000"/>
                </a:solidFill>
                <a:latin typeface="Arial" panose="020B0604020202020204" pitchFamily="34" charset="0"/>
                <a:cs typeface="Arial" panose="020B0604020202020204" pitchFamily="34" charset="0"/>
              </a:rPr>
              <a:t>c) El </a:t>
            </a:r>
            <a:r>
              <a:rPr lang="es-ES" sz="2400" u="sng" dirty="0">
                <a:solidFill>
                  <a:srgbClr val="000000"/>
                </a:solidFill>
                <a:latin typeface="Arial" panose="020B0604020202020204" pitchFamily="34" charset="0"/>
                <a:cs typeface="Arial" panose="020B0604020202020204" pitchFamily="34" charset="0"/>
              </a:rPr>
              <a:t>contenido máximo de sal </a:t>
            </a:r>
            <a:r>
              <a:rPr lang="es-ES" sz="2400" dirty="0">
                <a:solidFill>
                  <a:srgbClr val="000000"/>
                </a:solidFill>
                <a:latin typeface="Arial" panose="020B0604020202020204" pitchFamily="34" charset="0"/>
                <a:cs typeface="Arial" panose="020B0604020202020204" pitchFamily="34" charset="0"/>
              </a:rPr>
              <a:t>permitido en el pan común, como producto acabado, debe ser de 1,31 gramos por 100 gramos de pan.</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7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A0E539-EC62-49C2-A8C1-A19208F9248C}"/>
              </a:ext>
            </a:extLst>
          </p:cNvPr>
          <p:cNvSpPr/>
          <p:nvPr/>
        </p:nvSpPr>
        <p:spPr>
          <a:xfrm>
            <a:off x="1129717" y="540663"/>
            <a:ext cx="9932565" cy="5909310"/>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3. </a:t>
            </a:r>
            <a:r>
              <a:rPr lang="es-ES" sz="2400" u="sng" dirty="0">
                <a:solidFill>
                  <a:srgbClr val="000000"/>
                </a:solidFill>
                <a:latin typeface="Arial" panose="020B0604020202020204" pitchFamily="34" charset="0"/>
                <a:cs typeface="Arial" panose="020B0604020202020204" pitchFamily="34" charset="0"/>
              </a:rPr>
              <a:t>Ingredientes de los panes especiales</a:t>
            </a:r>
            <a:r>
              <a:rPr lang="es-ES" sz="2400" dirty="0">
                <a:solidFill>
                  <a:srgbClr val="000000"/>
                </a:solidFill>
                <a:latin typeface="Arial" panose="020B0604020202020204" pitchFamily="34" charset="0"/>
                <a:cs typeface="Arial" panose="020B0604020202020204" pitchFamily="34" charset="0"/>
              </a:rPr>
              <a:t>: se permite la incorporación a la masa </a:t>
            </a:r>
            <a:r>
              <a:rPr lang="es-ES" sz="2400" dirty="0" err="1">
                <a:solidFill>
                  <a:srgbClr val="000000"/>
                </a:solidFill>
                <a:latin typeface="Arial" panose="020B0604020202020204" pitchFamily="34" charset="0"/>
                <a:cs typeface="Arial" panose="020B0604020202020204" pitchFamily="34" charset="0"/>
              </a:rPr>
              <a:t>panaria</a:t>
            </a:r>
            <a:r>
              <a:rPr lang="es-ES" sz="2400" dirty="0">
                <a:solidFill>
                  <a:srgbClr val="000000"/>
                </a:solidFill>
                <a:latin typeface="Arial" panose="020B0604020202020204" pitchFamily="34" charset="0"/>
                <a:cs typeface="Arial" panose="020B0604020202020204" pitchFamily="34" charset="0"/>
              </a:rPr>
              <a:t>, además de los indicados para el pan común, los ingredientes siguientes, sin ser limitativa la relación:</a:t>
            </a:r>
          </a:p>
          <a:p>
            <a:r>
              <a:rPr lang="pt-BR" sz="2400" dirty="0">
                <a:solidFill>
                  <a:srgbClr val="000000"/>
                </a:solidFill>
                <a:latin typeface="Arial" panose="020B0604020202020204" pitchFamily="34" charset="0"/>
                <a:cs typeface="Arial" panose="020B0604020202020204" pitchFamily="34" charset="0"/>
              </a:rPr>
              <a:t>a) </a:t>
            </a:r>
            <a:r>
              <a:rPr lang="pt-BR" sz="2400" dirty="0" err="1">
                <a:solidFill>
                  <a:srgbClr val="000000"/>
                </a:solidFill>
                <a:latin typeface="Arial" panose="020B0604020202020204" pitchFamily="34" charset="0"/>
                <a:cs typeface="Arial" panose="020B0604020202020204" pitchFamily="34" charset="0"/>
              </a:rPr>
              <a:t>Gluten</a:t>
            </a:r>
            <a:r>
              <a:rPr lang="pt-BR" sz="2400" dirty="0">
                <a:solidFill>
                  <a:srgbClr val="000000"/>
                </a:solidFill>
                <a:latin typeface="Arial" panose="020B0604020202020204" pitchFamily="34" charset="0"/>
                <a:cs typeface="Arial" panose="020B0604020202020204" pitchFamily="34" charset="0"/>
              </a:rPr>
              <a:t> de trigo seco o </a:t>
            </a:r>
            <a:r>
              <a:rPr lang="pt-BR" sz="2400" dirty="0" err="1">
                <a:solidFill>
                  <a:srgbClr val="000000"/>
                </a:solidFill>
                <a:latin typeface="Arial" panose="020B0604020202020204" pitchFamily="34" charset="0"/>
                <a:cs typeface="Arial" panose="020B0604020202020204" pitchFamily="34" charset="0"/>
              </a:rPr>
              <a:t>húmedo</a:t>
            </a:r>
            <a:r>
              <a:rPr lang="pt-BR"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b) Leche entera, concentrada, condensada, en polvo, total o parcialmente desnatada, o suero lácteo en polvo.</a:t>
            </a:r>
          </a:p>
          <a:p>
            <a:r>
              <a:rPr lang="es-ES" sz="2400" dirty="0">
                <a:solidFill>
                  <a:srgbClr val="000000"/>
                </a:solidFill>
                <a:latin typeface="Arial" panose="020B0604020202020204" pitchFamily="34" charset="0"/>
                <a:cs typeface="Arial" panose="020B0604020202020204" pitchFamily="34" charset="0"/>
              </a:rPr>
              <a:t>c) Huevos y ovoproductos.</a:t>
            </a:r>
          </a:p>
          <a:p>
            <a:r>
              <a:rPr lang="es-ES" sz="2400" dirty="0">
                <a:solidFill>
                  <a:srgbClr val="000000"/>
                </a:solidFill>
                <a:latin typeface="Arial" panose="020B0604020202020204" pitchFamily="34" charset="0"/>
                <a:cs typeface="Arial" panose="020B0604020202020204" pitchFamily="34" charset="0"/>
              </a:rPr>
              <a:t>d) Harinas de granos o semillas procedentes de plantas distintas a los cereales.</a:t>
            </a:r>
          </a:p>
          <a:p>
            <a:r>
              <a:rPr lang="es-ES" sz="2400" dirty="0">
                <a:solidFill>
                  <a:srgbClr val="000000"/>
                </a:solidFill>
                <a:latin typeface="Arial" panose="020B0604020202020204" pitchFamily="34" charset="0"/>
                <a:cs typeface="Arial" panose="020B0604020202020204" pitchFamily="34" charset="0"/>
              </a:rPr>
              <a:t>e) Harinas de malta o extracto de malta, azúcares comestibles y miel. </a:t>
            </a:r>
          </a:p>
          <a:p>
            <a:r>
              <a:rPr lang="es-ES" sz="2400" dirty="0">
                <a:solidFill>
                  <a:srgbClr val="000000"/>
                </a:solidFill>
                <a:latin typeface="Arial" panose="020B0604020202020204" pitchFamily="34" charset="0"/>
                <a:cs typeface="Arial" panose="020B0604020202020204" pitchFamily="34" charset="0"/>
              </a:rPr>
              <a:t>f) Grasas y aceites comestibles.</a:t>
            </a:r>
          </a:p>
          <a:p>
            <a:r>
              <a:rPr lang="es-ES" sz="2400" dirty="0">
                <a:solidFill>
                  <a:srgbClr val="000000"/>
                </a:solidFill>
                <a:latin typeface="Arial" panose="020B0604020202020204" pitchFamily="34" charset="0"/>
                <a:cs typeface="Arial" panose="020B0604020202020204" pitchFamily="34" charset="0"/>
              </a:rPr>
              <a:t>g) Cacao, especias, condimentos y semillas.</a:t>
            </a:r>
          </a:p>
          <a:p>
            <a:r>
              <a:rPr lang="es-ES" sz="2400" dirty="0">
                <a:solidFill>
                  <a:srgbClr val="000000"/>
                </a:solidFill>
                <a:latin typeface="Arial" panose="020B0604020202020204" pitchFamily="34" charset="0"/>
                <a:cs typeface="Arial" panose="020B0604020202020204" pitchFamily="34" charset="0"/>
              </a:rPr>
              <a:t>h) Pasas, frutas u otros vegetales, preparados o condimentados.</a:t>
            </a:r>
          </a:p>
          <a:p>
            <a:r>
              <a:rPr lang="es-ES" sz="2400" dirty="0">
                <a:solidFill>
                  <a:srgbClr val="000000"/>
                </a:solidFill>
                <a:latin typeface="Arial" panose="020B0604020202020204" pitchFamily="34" charset="0"/>
                <a:cs typeface="Arial" panose="020B0604020202020204" pitchFamily="34" charset="0"/>
              </a:rPr>
              <a:t>4. </a:t>
            </a:r>
            <a:r>
              <a:rPr lang="es-ES" sz="2400" u="sng" dirty="0">
                <a:solidFill>
                  <a:srgbClr val="000000"/>
                </a:solidFill>
                <a:latin typeface="Arial" panose="020B0604020202020204" pitchFamily="34" charset="0"/>
                <a:cs typeface="Arial" panose="020B0604020202020204" pitchFamily="34" charset="0"/>
              </a:rPr>
              <a:t>Aditivos</a:t>
            </a:r>
            <a:r>
              <a:rPr lang="es-ES" sz="2400" dirty="0">
                <a:solidFill>
                  <a:srgbClr val="000000"/>
                </a:solidFill>
                <a:latin typeface="Arial" panose="020B0604020202020204" pitchFamily="34" charset="0"/>
                <a:cs typeface="Arial" panose="020B0604020202020204" pitchFamily="34" charset="0"/>
              </a:rPr>
              <a:t> en las condiciones y las dosis autorizadas según la legislación vigente.</a:t>
            </a:r>
          </a:p>
          <a:p>
            <a:endParaRPr lang="es-ES" dirty="0"/>
          </a:p>
        </p:txBody>
      </p:sp>
    </p:spTree>
    <p:extLst>
      <p:ext uri="{BB962C8B-B14F-4D97-AF65-F5344CB8AC3E}">
        <p14:creationId xmlns:p14="http://schemas.microsoft.com/office/powerpoint/2010/main" val="69107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D7A249-84E1-4812-AAF9-CA50AA32D6B6}"/>
              </a:ext>
            </a:extLst>
          </p:cNvPr>
          <p:cNvPicPr>
            <a:picLocks noChangeAspect="1"/>
          </p:cNvPicPr>
          <p:nvPr/>
        </p:nvPicPr>
        <p:blipFill>
          <a:blip r:embed="rId2"/>
          <a:stretch>
            <a:fillRect/>
          </a:stretch>
        </p:blipFill>
        <p:spPr>
          <a:xfrm>
            <a:off x="2882778" y="374029"/>
            <a:ext cx="7456304" cy="2363025"/>
          </a:xfrm>
          <a:prstGeom prst="rect">
            <a:avLst/>
          </a:prstGeom>
        </p:spPr>
      </p:pic>
      <p:pic>
        <p:nvPicPr>
          <p:cNvPr id="3" name="Imagen 2">
            <a:extLst>
              <a:ext uri="{FF2B5EF4-FFF2-40B4-BE49-F238E27FC236}">
                <a16:creationId xmlns:a16="http://schemas.microsoft.com/office/drawing/2014/main" id="{79F9E88E-5F24-4824-A35F-352B40C72095}"/>
              </a:ext>
            </a:extLst>
          </p:cNvPr>
          <p:cNvPicPr>
            <a:picLocks noChangeAspect="1"/>
          </p:cNvPicPr>
          <p:nvPr/>
        </p:nvPicPr>
        <p:blipFill>
          <a:blip r:embed="rId3"/>
          <a:stretch>
            <a:fillRect/>
          </a:stretch>
        </p:blipFill>
        <p:spPr>
          <a:xfrm>
            <a:off x="3595436" y="2652668"/>
            <a:ext cx="6743646" cy="3996531"/>
          </a:xfrm>
          <a:prstGeom prst="rect">
            <a:avLst/>
          </a:prstGeom>
        </p:spPr>
      </p:pic>
      <p:sp>
        <p:nvSpPr>
          <p:cNvPr id="4" name="Rectángulo 3">
            <a:extLst>
              <a:ext uri="{FF2B5EF4-FFF2-40B4-BE49-F238E27FC236}">
                <a16:creationId xmlns:a16="http://schemas.microsoft.com/office/drawing/2014/main" id="{70AABB8D-86F4-4FE9-9F89-5CB3ACAF43B7}"/>
              </a:ext>
            </a:extLst>
          </p:cNvPr>
          <p:cNvSpPr/>
          <p:nvPr/>
        </p:nvSpPr>
        <p:spPr>
          <a:xfrm>
            <a:off x="524661" y="1796990"/>
            <a:ext cx="2656514" cy="2585323"/>
          </a:xfrm>
          <a:prstGeom prst="rect">
            <a:avLst/>
          </a:prstGeom>
        </p:spPr>
        <p:txBody>
          <a:bodyPr wrap="square">
            <a:spAutoFit/>
          </a:bodyPr>
          <a:lstStyle/>
          <a:p>
            <a:r>
              <a:rPr lang="es-ES" b="1" dirty="0">
                <a:solidFill>
                  <a:srgbClr val="333333"/>
                </a:solidFill>
                <a:latin typeface="Roboto"/>
              </a:rPr>
              <a:t>Reglamento (CE) no 1333/2008 del Parlamento Europeo y del Consejo, de 16 de diciembre de 2008 , sobre aditivos alimentarios (Texto pertinente a efectos del EEE)</a:t>
            </a:r>
            <a:endParaRPr lang="es-ES" dirty="0"/>
          </a:p>
        </p:txBody>
      </p:sp>
    </p:spTree>
    <p:extLst>
      <p:ext uri="{BB962C8B-B14F-4D97-AF65-F5344CB8AC3E}">
        <p14:creationId xmlns:p14="http://schemas.microsoft.com/office/powerpoint/2010/main" val="851251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3631DD3-D68E-4748-95D0-DE9876AAB6CC}"/>
              </a:ext>
            </a:extLst>
          </p:cNvPr>
          <p:cNvPicPr>
            <a:picLocks noChangeAspect="1"/>
          </p:cNvPicPr>
          <p:nvPr/>
        </p:nvPicPr>
        <p:blipFill>
          <a:blip r:embed="rId2"/>
          <a:stretch>
            <a:fillRect/>
          </a:stretch>
        </p:blipFill>
        <p:spPr>
          <a:xfrm>
            <a:off x="1470822" y="744172"/>
            <a:ext cx="8830907" cy="638264"/>
          </a:xfrm>
          <a:prstGeom prst="rect">
            <a:avLst/>
          </a:prstGeom>
        </p:spPr>
      </p:pic>
      <p:pic>
        <p:nvPicPr>
          <p:cNvPr id="3" name="Imagen 2">
            <a:extLst>
              <a:ext uri="{FF2B5EF4-FFF2-40B4-BE49-F238E27FC236}">
                <a16:creationId xmlns:a16="http://schemas.microsoft.com/office/drawing/2014/main" id="{D16835B6-1A75-42DC-BCFE-54137471B20D}"/>
              </a:ext>
            </a:extLst>
          </p:cNvPr>
          <p:cNvPicPr>
            <a:picLocks noChangeAspect="1"/>
          </p:cNvPicPr>
          <p:nvPr/>
        </p:nvPicPr>
        <p:blipFill>
          <a:blip r:embed="rId3"/>
          <a:stretch>
            <a:fillRect/>
          </a:stretch>
        </p:blipFill>
        <p:spPr>
          <a:xfrm>
            <a:off x="2248218" y="1303044"/>
            <a:ext cx="8053511" cy="5413963"/>
          </a:xfrm>
          <a:prstGeom prst="rect">
            <a:avLst/>
          </a:prstGeom>
        </p:spPr>
      </p:pic>
    </p:spTree>
    <p:extLst>
      <p:ext uri="{BB962C8B-B14F-4D97-AF65-F5344CB8AC3E}">
        <p14:creationId xmlns:p14="http://schemas.microsoft.com/office/powerpoint/2010/main" val="3903913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A97EECE-2305-4112-8902-68B18CFBD230}"/>
              </a:ext>
            </a:extLst>
          </p:cNvPr>
          <p:cNvSpPr/>
          <p:nvPr/>
        </p:nvSpPr>
        <p:spPr>
          <a:xfrm>
            <a:off x="1159079" y="612844"/>
            <a:ext cx="10075178" cy="5632311"/>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Artículo 13. </a:t>
            </a:r>
            <a:r>
              <a:rPr lang="es-ES" sz="2400" b="1" i="1" dirty="0">
                <a:solidFill>
                  <a:srgbClr val="000000"/>
                </a:solidFill>
                <a:latin typeface="Arial" panose="020B0604020202020204" pitchFamily="34" charset="0"/>
                <a:cs typeface="Arial" panose="020B0604020202020204" pitchFamily="34" charset="0"/>
              </a:rPr>
              <a:t>Información alimentaria obligatoria</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Sin perjuicio de lo dispuesto en el Derecho de la Unión Europea y nacional sobre información alimentaria al consumidor, la denominación legal de los productos recogidos en esta norma se corresponderá con la indicada en los artículos 4 y 6, excepto cuando sea de aplicación el R (UE) n.º 1151/2012 del Parlamento Europeo y del Consejo, de 21 de noviembre de 2012, sobre los regímenes de calidad de los productos agrícolas y alimenticios.</a:t>
            </a:r>
          </a:p>
          <a:p>
            <a:r>
              <a:rPr lang="es-ES" sz="2400" u="sng" dirty="0">
                <a:solidFill>
                  <a:srgbClr val="000000"/>
                </a:solidFill>
                <a:latin typeface="Arial" panose="020B0604020202020204" pitchFamily="34" charset="0"/>
                <a:cs typeface="Arial" panose="020B0604020202020204" pitchFamily="34" charset="0"/>
              </a:rPr>
              <a:t>Las denominaciones contempladas en el artículo 6, cuando proceda, podrán combinarse entre ellas</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La indicación y designación de los ingredientes se regirá por lo dispuesto en el Derecho de la Unión Europea y nacional relativas a dicha información, que en el caso de los aceites refinados y grasas refinadas de origen vegetal dispone que deberán indicar el origen vegetal específico.</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916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20B4995-E585-4CF5-9B2D-11DAE4F14D2E}"/>
              </a:ext>
            </a:extLst>
          </p:cNvPr>
          <p:cNvSpPr/>
          <p:nvPr/>
        </p:nvSpPr>
        <p:spPr>
          <a:xfrm>
            <a:off x="1087771" y="612844"/>
            <a:ext cx="10234569" cy="5632311"/>
          </a:xfrm>
          <a:prstGeom prst="rect">
            <a:avLst/>
          </a:prstGeom>
        </p:spPr>
        <p:txBody>
          <a:bodyPr wrap="square">
            <a:spAutoFit/>
          </a:bodyPr>
          <a:lstStyle/>
          <a:p>
            <a:r>
              <a:rPr lang="es-ES" sz="2000" dirty="0">
                <a:solidFill>
                  <a:srgbClr val="000000"/>
                </a:solidFill>
                <a:latin typeface="Arial" panose="020B0604020202020204" pitchFamily="34" charset="0"/>
                <a:cs typeface="Arial" panose="020B0604020202020204" pitchFamily="34" charset="0"/>
              </a:rPr>
              <a:t>Artículo 14. </a:t>
            </a:r>
            <a:r>
              <a:rPr lang="es-ES" sz="2000" b="1" i="1" dirty="0">
                <a:solidFill>
                  <a:srgbClr val="000000"/>
                </a:solidFill>
                <a:latin typeface="Arial" panose="020B0604020202020204" pitchFamily="34" charset="0"/>
                <a:cs typeface="Arial" panose="020B0604020202020204" pitchFamily="34" charset="0"/>
              </a:rPr>
              <a:t>Información alimentaria voluntaria</a:t>
            </a:r>
            <a:r>
              <a:rPr lang="es-ES" sz="2000" i="1" dirty="0">
                <a:solidFill>
                  <a:srgbClr val="000000"/>
                </a:solidFill>
                <a:latin typeface="Arial" panose="020B0604020202020204" pitchFamily="34" charset="0"/>
                <a:cs typeface="Arial" panose="020B0604020202020204" pitchFamily="34" charset="0"/>
              </a:rPr>
              <a:t>.</a:t>
            </a:r>
            <a:endParaRPr lang="es-ES" sz="2000" dirty="0">
              <a:solidFill>
                <a:srgbClr val="000000"/>
              </a:solidFill>
              <a:latin typeface="Arial" panose="020B0604020202020204" pitchFamily="34" charset="0"/>
              <a:cs typeface="Arial" panose="020B0604020202020204" pitchFamily="34" charset="0"/>
            </a:endParaRPr>
          </a:p>
          <a:p>
            <a:r>
              <a:rPr lang="es-ES" sz="2000" dirty="0">
                <a:solidFill>
                  <a:srgbClr val="000000"/>
                </a:solidFill>
                <a:latin typeface="Arial" panose="020B0604020202020204" pitchFamily="34" charset="0"/>
                <a:cs typeface="Arial" panose="020B0604020202020204" pitchFamily="34" charset="0"/>
              </a:rPr>
              <a:t>1. </a:t>
            </a:r>
            <a:r>
              <a:rPr lang="es-ES" sz="2000" u="sng" dirty="0">
                <a:solidFill>
                  <a:srgbClr val="000000"/>
                </a:solidFill>
                <a:latin typeface="Arial" panose="020B0604020202020204" pitchFamily="34" charset="0"/>
                <a:cs typeface="Arial" panose="020B0604020202020204" pitchFamily="34" charset="0"/>
              </a:rPr>
              <a:t>La utilización del término «integral» </a:t>
            </a:r>
            <a:r>
              <a:rPr lang="es-ES" sz="2000" dirty="0">
                <a:solidFill>
                  <a:srgbClr val="000000"/>
                </a:solidFill>
                <a:latin typeface="Arial" panose="020B0604020202020204" pitchFamily="34" charset="0"/>
                <a:cs typeface="Arial" panose="020B0604020202020204" pitchFamily="34" charset="0"/>
              </a:rPr>
              <a:t>en el pan integral y el nombre de los cereales o semillas, utilizados en la elaboración de los panes indicados en los artículos 4.4 y 6.1 fuera de la denominación y de la lista de ingredientes, </a:t>
            </a:r>
            <a:r>
              <a:rPr lang="es-ES" sz="2000" u="sng" dirty="0">
                <a:solidFill>
                  <a:srgbClr val="000000"/>
                </a:solidFill>
                <a:latin typeface="Arial" panose="020B0604020202020204" pitchFamily="34" charset="0"/>
                <a:cs typeface="Arial" panose="020B0604020202020204" pitchFamily="34" charset="0"/>
              </a:rPr>
              <a:t>se regirán por lo siguiente</a:t>
            </a:r>
            <a:r>
              <a:rPr lang="es-ES" sz="2000" dirty="0">
                <a:solidFill>
                  <a:srgbClr val="000000"/>
                </a:solidFill>
                <a:latin typeface="Arial" panose="020B0604020202020204" pitchFamily="34" charset="0"/>
                <a:cs typeface="Arial" panose="020B0604020202020204" pitchFamily="34" charset="0"/>
              </a:rPr>
              <a:t>:</a:t>
            </a:r>
          </a:p>
          <a:p>
            <a:r>
              <a:rPr lang="es-ES" sz="2000" dirty="0">
                <a:solidFill>
                  <a:srgbClr val="000000"/>
                </a:solidFill>
                <a:latin typeface="Arial" panose="020B0604020202020204" pitchFamily="34" charset="0"/>
                <a:cs typeface="Arial" panose="020B0604020202020204" pitchFamily="34" charset="0"/>
              </a:rPr>
              <a:t>a) Los panes integrales elaborados con harina exclusivamente integral y los panes indicados en el artículo 4.4, </a:t>
            </a:r>
            <a:r>
              <a:rPr lang="es-ES" sz="2000" u="sng" dirty="0">
                <a:solidFill>
                  <a:srgbClr val="000000"/>
                </a:solidFill>
                <a:latin typeface="Arial" panose="020B0604020202020204" pitchFamily="34" charset="0"/>
                <a:cs typeface="Arial" panose="020B0604020202020204" pitchFamily="34" charset="0"/>
              </a:rPr>
              <a:t>elaborados con un solo cereal</a:t>
            </a:r>
            <a:r>
              <a:rPr lang="es-ES" sz="2000" dirty="0">
                <a:solidFill>
                  <a:srgbClr val="000000"/>
                </a:solidFill>
                <a:latin typeface="Arial" panose="020B0604020202020204" pitchFamily="34" charset="0"/>
                <a:cs typeface="Arial" panose="020B0604020202020204" pitchFamily="34" charset="0"/>
              </a:rPr>
              <a:t>, </a:t>
            </a:r>
            <a:r>
              <a:rPr lang="es-ES" sz="2000" u="sng" dirty="0">
                <a:solidFill>
                  <a:srgbClr val="000000"/>
                </a:solidFill>
                <a:latin typeface="Arial" panose="020B0604020202020204" pitchFamily="34" charset="0"/>
                <a:cs typeface="Arial" panose="020B0604020202020204" pitchFamily="34" charset="0"/>
              </a:rPr>
              <a:t>podrán utilizar</a:t>
            </a:r>
            <a:r>
              <a:rPr lang="es-ES" sz="2000" dirty="0">
                <a:solidFill>
                  <a:srgbClr val="000000"/>
                </a:solidFill>
                <a:latin typeface="Arial" panose="020B0604020202020204" pitchFamily="34" charset="0"/>
                <a:cs typeface="Arial" panose="020B0604020202020204" pitchFamily="34" charset="0"/>
              </a:rPr>
              <a:t>, respectivamente, </a:t>
            </a:r>
            <a:r>
              <a:rPr lang="es-ES" sz="2000" u="sng" dirty="0">
                <a:solidFill>
                  <a:srgbClr val="000000"/>
                </a:solidFill>
                <a:latin typeface="Arial" panose="020B0604020202020204" pitchFamily="34" charset="0"/>
                <a:cs typeface="Arial" panose="020B0604020202020204" pitchFamily="34" charset="0"/>
              </a:rPr>
              <a:t>el término «</a:t>
            </a:r>
            <a:r>
              <a:rPr lang="es-ES" sz="2000" b="1" u="sng" dirty="0">
                <a:solidFill>
                  <a:srgbClr val="000000"/>
                </a:solidFill>
                <a:latin typeface="Arial" panose="020B0604020202020204" pitchFamily="34" charset="0"/>
                <a:cs typeface="Arial" panose="020B0604020202020204" pitchFamily="34" charset="0"/>
              </a:rPr>
              <a:t>integral</a:t>
            </a:r>
            <a:r>
              <a:rPr lang="es-ES" sz="2000" u="sng" dirty="0">
                <a:solidFill>
                  <a:srgbClr val="000000"/>
                </a:solidFill>
                <a:latin typeface="Arial" panose="020B0604020202020204" pitchFamily="34" charset="0"/>
                <a:cs typeface="Arial" panose="020B0604020202020204" pitchFamily="34" charset="0"/>
              </a:rPr>
              <a:t>» y el nombre del cereal, sin indicar el porcentaje de harina utilizado</a:t>
            </a:r>
            <a:r>
              <a:rPr lang="es-ES" sz="2000" dirty="0">
                <a:solidFill>
                  <a:srgbClr val="000000"/>
                </a:solidFill>
                <a:latin typeface="Arial" panose="020B0604020202020204" pitchFamily="34" charset="0"/>
                <a:cs typeface="Arial" panose="020B0604020202020204" pitchFamily="34" charset="0"/>
              </a:rPr>
              <a:t>.</a:t>
            </a:r>
          </a:p>
          <a:p>
            <a:r>
              <a:rPr lang="es-ES" sz="2000" dirty="0">
                <a:solidFill>
                  <a:srgbClr val="000000"/>
                </a:solidFill>
                <a:latin typeface="Arial" panose="020B0604020202020204" pitchFamily="34" charset="0"/>
                <a:cs typeface="Arial" panose="020B0604020202020204" pitchFamily="34" charset="0"/>
              </a:rPr>
              <a:t>b) Los panes integrales elaborados con harina que no sea exclusivamente integral y los panes indicados en el artículo 4.4 y 6.1, elaborados con harinas de cereales u otras semillas podrán utilizar, respectivamente, </a:t>
            </a:r>
            <a:r>
              <a:rPr lang="es-ES" sz="2000" u="sng" dirty="0">
                <a:solidFill>
                  <a:srgbClr val="000000"/>
                </a:solidFill>
                <a:latin typeface="Arial" panose="020B0604020202020204" pitchFamily="34" charset="0"/>
                <a:cs typeface="Arial" panose="020B0604020202020204" pitchFamily="34" charset="0"/>
              </a:rPr>
              <a:t>el término «integral» y los nombres de los cereales o semillas utilizados, siempre que estén acompañados, con el mismo tamaño, grosor, color y fuente, por el porcentaje de las harinas utilizadas</a:t>
            </a:r>
            <a:r>
              <a:rPr lang="es-ES" sz="2000" dirty="0">
                <a:solidFill>
                  <a:srgbClr val="000000"/>
                </a:solidFill>
                <a:latin typeface="Arial" panose="020B0604020202020204" pitchFamily="34" charset="0"/>
                <a:cs typeface="Arial" panose="020B0604020202020204" pitchFamily="34" charset="0"/>
              </a:rPr>
              <a:t>.</a:t>
            </a:r>
          </a:p>
          <a:p>
            <a:r>
              <a:rPr lang="es-ES" sz="2000" u="sng" dirty="0">
                <a:solidFill>
                  <a:srgbClr val="000000"/>
                </a:solidFill>
                <a:latin typeface="Arial" panose="020B0604020202020204" pitchFamily="34" charset="0"/>
                <a:cs typeface="Arial" panose="020B0604020202020204" pitchFamily="34" charset="0"/>
              </a:rPr>
              <a:t>El tamaño de fuente de los términos indicados en los párrafos a) y b) anteriores tendrá una altura de la x correspondiente al menos al 75 % de la altura de la denominación del producto y no inferior al tamaño mínimo requerido en el artículo 13.2, del Reglamento (UE) n.º 1169/2011</a:t>
            </a:r>
            <a:r>
              <a:rPr lang="es-ES" sz="2000" dirty="0">
                <a:solidFill>
                  <a:srgbClr val="000000"/>
                </a:solidFill>
                <a:latin typeface="Arial" panose="020B0604020202020204" pitchFamily="34" charset="0"/>
                <a:cs typeface="Arial" panose="020B0604020202020204" pitchFamily="34" charset="0"/>
              </a:rPr>
              <a:t> .</a:t>
            </a:r>
          </a:p>
          <a:p>
            <a:r>
              <a:rPr lang="es-ES" sz="2000" dirty="0">
                <a:solidFill>
                  <a:srgbClr val="000000"/>
                </a:solidFill>
                <a:latin typeface="Arial" panose="020B0604020202020204" pitchFamily="34" charset="0"/>
                <a:cs typeface="Arial" panose="020B0604020202020204" pitchFamily="34" charset="0"/>
              </a:rPr>
              <a:t>El término «integral» podrá ser sustituido por «de grano entero».</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32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AD0909-A016-4489-B974-9081332A24E5}"/>
              </a:ext>
            </a:extLst>
          </p:cNvPr>
          <p:cNvSpPr/>
          <p:nvPr/>
        </p:nvSpPr>
        <p:spPr>
          <a:xfrm>
            <a:off x="1191237" y="853092"/>
            <a:ext cx="9982898" cy="5324535"/>
          </a:xfrm>
          <a:prstGeom prst="rect">
            <a:avLst/>
          </a:prstGeom>
        </p:spPr>
        <p:txBody>
          <a:bodyPr wrap="square">
            <a:spAutoFit/>
          </a:bodyPr>
          <a:lstStyle/>
          <a:p>
            <a:r>
              <a:rPr lang="es-ES" sz="2000" dirty="0">
                <a:solidFill>
                  <a:srgbClr val="000000"/>
                </a:solidFill>
                <a:latin typeface="Arial" panose="020B0604020202020204" pitchFamily="34" charset="0"/>
                <a:cs typeface="Arial" panose="020B0604020202020204" pitchFamily="34" charset="0"/>
              </a:rPr>
              <a:t>2. Los panes, en cuya elaboración se incorpore alguno de los ingredientes previstos en el artículo 11.3, </a:t>
            </a:r>
            <a:r>
              <a:rPr lang="es-ES" sz="2000" u="sng" dirty="0">
                <a:solidFill>
                  <a:srgbClr val="000000"/>
                </a:solidFill>
                <a:latin typeface="Arial" panose="020B0604020202020204" pitchFamily="34" charset="0"/>
                <a:cs typeface="Arial" panose="020B0604020202020204" pitchFamily="34" charset="0"/>
              </a:rPr>
              <a:t>podrán incluir en la denominación</a:t>
            </a:r>
            <a:r>
              <a:rPr lang="es-ES" sz="2000" dirty="0">
                <a:solidFill>
                  <a:srgbClr val="000000"/>
                </a:solidFill>
                <a:latin typeface="Arial" panose="020B0604020202020204" pitchFamily="34" charset="0"/>
                <a:cs typeface="Arial" panose="020B0604020202020204" pitchFamily="34" charset="0"/>
              </a:rPr>
              <a:t>, precedido por la preposición «</a:t>
            </a:r>
            <a:r>
              <a:rPr lang="es-ES" sz="2000" b="1" dirty="0">
                <a:solidFill>
                  <a:srgbClr val="000000"/>
                </a:solidFill>
                <a:latin typeface="Arial" panose="020B0604020202020204" pitchFamily="34" charset="0"/>
                <a:cs typeface="Arial" panose="020B0604020202020204" pitchFamily="34" charset="0"/>
              </a:rPr>
              <a:t>con</a:t>
            </a:r>
            <a:r>
              <a:rPr lang="es-ES" sz="2000" dirty="0">
                <a:solidFill>
                  <a:srgbClr val="000000"/>
                </a:solidFill>
                <a:latin typeface="Arial" panose="020B0604020202020204" pitchFamily="34" charset="0"/>
                <a:cs typeface="Arial" panose="020B0604020202020204" pitchFamily="34" charset="0"/>
              </a:rPr>
              <a:t>», </a:t>
            </a:r>
            <a:r>
              <a:rPr lang="es-ES" sz="2000" u="sng" dirty="0">
                <a:solidFill>
                  <a:srgbClr val="000000"/>
                </a:solidFill>
                <a:latin typeface="Arial" panose="020B0604020202020204" pitchFamily="34" charset="0"/>
                <a:cs typeface="Arial" panose="020B0604020202020204" pitchFamily="34" charset="0"/>
              </a:rPr>
              <a:t>el nombre de ese o esos ingredientes seguido por el porcentaje de los mismos</a:t>
            </a:r>
            <a:r>
              <a:rPr lang="es-ES" sz="2000" dirty="0">
                <a:solidFill>
                  <a:srgbClr val="000000"/>
                </a:solidFill>
                <a:latin typeface="Arial" panose="020B0604020202020204" pitchFamily="34" charset="0"/>
                <a:cs typeface="Arial" panose="020B0604020202020204" pitchFamily="34" charset="0"/>
              </a:rPr>
              <a:t>.</a:t>
            </a:r>
          </a:p>
          <a:p>
            <a:r>
              <a:rPr lang="es-ES" sz="2000" dirty="0">
                <a:solidFill>
                  <a:srgbClr val="000000"/>
                </a:solidFill>
                <a:latin typeface="Arial" panose="020B0604020202020204" pitchFamily="34" charset="0"/>
                <a:cs typeface="Arial" panose="020B0604020202020204" pitchFamily="34" charset="0"/>
              </a:rPr>
              <a:t>3. Los panes elaborados conforme al método de elaboración artesana, definido en el artículo 10, podrán incluir la expresión «</a:t>
            </a:r>
            <a:r>
              <a:rPr lang="es-ES" sz="2000" b="1" dirty="0">
                <a:solidFill>
                  <a:srgbClr val="000000"/>
                </a:solidFill>
                <a:latin typeface="Arial" panose="020B0604020202020204" pitchFamily="34" charset="0"/>
                <a:cs typeface="Arial" panose="020B0604020202020204" pitchFamily="34" charset="0"/>
              </a:rPr>
              <a:t>de elaboración artesana</a:t>
            </a:r>
            <a:r>
              <a:rPr lang="es-ES" sz="2000" dirty="0">
                <a:solidFill>
                  <a:srgbClr val="000000"/>
                </a:solidFill>
                <a:latin typeface="Arial" panose="020B0604020202020204" pitchFamily="34" charset="0"/>
                <a:cs typeface="Arial" panose="020B0604020202020204" pitchFamily="34" charset="0"/>
              </a:rPr>
              <a:t>».</a:t>
            </a:r>
          </a:p>
          <a:p>
            <a:r>
              <a:rPr lang="es-ES" sz="2000" dirty="0">
                <a:solidFill>
                  <a:srgbClr val="000000"/>
                </a:solidFill>
                <a:latin typeface="Arial" panose="020B0604020202020204" pitchFamily="34" charset="0"/>
                <a:cs typeface="Arial" panose="020B0604020202020204" pitchFamily="34" charset="0"/>
              </a:rPr>
              <a:t>4. Los panes que en su proceso de elaboración incorporen levadura de panificación y realicen una fermentación de la masa, después del amasado y antes de la cocción, a una temperatura superior a 4 </a:t>
            </a:r>
            <a:r>
              <a:rPr lang="es-ES" sz="2000" dirty="0" err="1">
                <a:solidFill>
                  <a:srgbClr val="000000"/>
                </a:solidFill>
                <a:latin typeface="Arial" panose="020B0604020202020204" pitchFamily="34" charset="0"/>
                <a:cs typeface="Arial" panose="020B0604020202020204" pitchFamily="34" charset="0"/>
              </a:rPr>
              <a:t>ºC</a:t>
            </a:r>
            <a:r>
              <a:rPr lang="es-ES" sz="2000" dirty="0">
                <a:solidFill>
                  <a:srgbClr val="000000"/>
                </a:solidFill>
                <a:latin typeface="Arial" panose="020B0604020202020204" pitchFamily="34" charset="0"/>
                <a:cs typeface="Arial" panose="020B0604020202020204" pitchFamily="34" charset="0"/>
              </a:rPr>
              <a:t> durante al menos ocho horas, podrán incluir la mención «</a:t>
            </a:r>
            <a:r>
              <a:rPr lang="es-ES" sz="2000" b="1" dirty="0">
                <a:solidFill>
                  <a:srgbClr val="000000"/>
                </a:solidFill>
                <a:latin typeface="Arial" panose="020B0604020202020204" pitchFamily="34" charset="0"/>
                <a:cs typeface="Arial" panose="020B0604020202020204" pitchFamily="34" charset="0"/>
              </a:rPr>
              <a:t>elaborado con larga fermentación</a:t>
            </a:r>
            <a:r>
              <a:rPr lang="es-ES" sz="2000" dirty="0">
                <a:solidFill>
                  <a:srgbClr val="000000"/>
                </a:solidFill>
                <a:latin typeface="Arial" panose="020B0604020202020204" pitchFamily="34" charset="0"/>
                <a:cs typeface="Arial" panose="020B0604020202020204" pitchFamily="34" charset="0"/>
              </a:rPr>
              <a:t>». </a:t>
            </a:r>
          </a:p>
          <a:p>
            <a:r>
              <a:rPr lang="es-ES" sz="2000" dirty="0">
                <a:solidFill>
                  <a:srgbClr val="000000"/>
                </a:solidFill>
                <a:latin typeface="Arial" panose="020B0604020202020204" pitchFamily="34" charset="0"/>
                <a:cs typeface="Arial" panose="020B0604020202020204" pitchFamily="34" charset="0"/>
              </a:rPr>
              <a:t>5. Los panes elaborados mediante la incorporación de masa madre definida en el artículo 8, </a:t>
            </a:r>
            <a:r>
              <a:rPr lang="es-ES" sz="2000" u="sng" dirty="0">
                <a:solidFill>
                  <a:srgbClr val="000000"/>
                </a:solidFill>
                <a:latin typeface="Arial" panose="020B0604020202020204" pitchFamily="34" charset="0"/>
                <a:cs typeface="Arial" panose="020B0604020202020204" pitchFamily="34" charset="0"/>
              </a:rPr>
              <a:t>en una proporción igual o superior al 5 % del peso total de la harina </a:t>
            </a:r>
            <a:r>
              <a:rPr lang="es-ES" sz="2000" dirty="0">
                <a:solidFill>
                  <a:srgbClr val="000000"/>
                </a:solidFill>
                <a:latin typeface="Arial" panose="020B0604020202020204" pitchFamily="34" charset="0"/>
                <a:cs typeface="Arial" panose="020B0604020202020204" pitchFamily="34" charset="0"/>
              </a:rPr>
              <a:t>de la masa final y sin la adición de aditivos, podrán indicar la mención «</a:t>
            </a:r>
            <a:r>
              <a:rPr lang="es-ES" sz="2000" b="1" dirty="0">
                <a:solidFill>
                  <a:srgbClr val="000000"/>
                </a:solidFill>
                <a:latin typeface="Arial" panose="020B0604020202020204" pitchFamily="34" charset="0"/>
                <a:cs typeface="Arial" panose="020B0604020202020204" pitchFamily="34" charset="0"/>
              </a:rPr>
              <a:t>elaborado con masa madre.</a:t>
            </a:r>
          </a:p>
          <a:p>
            <a:r>
              <a:rPr lang="es-ES" sz="2000" u="sng" dirty="0">
                <a:solidFill>
                  <a:srgbClr val="000000"/>
                </a:solidFill>
                <a:latin typeface="Arial" panose="020B0604020202020204" pitchFamily="34" charset="0"/>
                <a:cs typeface="Arial" panose="020B0604020202020204" pitchFamily="34" charset="0"/>
              </a:rPr>
              <a:t>Se podrá incorporar levadura panadera, en la última fase de amasado, en una dosis máxima de 0,2 % del peso de la harina total utilizada en la masa final</a:t>
            </a:r>
            <a:r>
              <a:rPr lang="es-ES" sz="2000" dirty="0">
                <a:solidFill>
                  <a:srgbClr val="000000"/>
                </a:solidFill>
                <a:latin typeface="Arial" panose="020B0604020202020204" pitchFamily="34" charset="0"/>
                <a:cs typeface="Arial" panose="020B0604020202020204" pitchFamily="34" charset="0"/>
              </a:rPr>
              <a:t>.</a:t>
            </a:r>
          </a:p>
          <a:p>
            <a:r>
              <a:rPr lang="es-ES" sz="2000" dirty="0">
                <a:solidFill>
                  <a:srgbClr val="000000"/>
                </a:solidFill>
                <a:latin typeface="Arial" panose="020B0604020202020204" pitchFamily="34" charset="0"/>
                <a:cs typeface="Arial" panose="020B0604020202020204" pitchFamily="34" charset="0"/>
              </a:rPr>
              <a:t>6. La mención «</a:t>
            </a:r>
            <a:r>
              <a:rPr lang="es-ES" sz="2000" b="1" dirty="0">
                <a:solidFill>
                  <a:srgbClr val="000000"/>
                </a:solidFill>
                <a:latin typeface="Arial" panose="020B0604020202020204" pitchFamily="34" charset="0"/>
                <a:cs typeface="Arial" panose="020B0604020202020204" pitchFamily="34" charset="0"/>
              </a:rPr>
              <a:t>pan de leña</a:t>
            </a:r>
            <a:r>
              <a:rPr lang="es-ES" sz="2000" dirty="0">
                <a:solidFill>
                  <a:srgbClr val="000000"/>
                </a:solidFill>
                <a:latin typeface="Arial" panose="020B0604020202020204" pitchFamily="34" charset="0"/>
                <a:cs typeface="Arial" panose="020B0604020202020204" pitchFamily="34" charset="0"/>
              </a:rPr>
              <a:t>» o «</a:t>
            </a:r>
            <a:r>
              <a:rPr lang="es-ES" sz="2000" b="1" dirty="0">
                <a:solidFill>
                  <a:srgbClr val="000000"/>
                </a:solidFill>
                <a:latin typeface="Arial" panose="020B0604020202020204" pitchFamily="34" charset="0"/>
                <a:cs typeface="Arial" panose="020B0604020202020204" pitchFamily="34" charset="0"/>
              </a:rPr>
              <a:t>pan de horno de leña</a:t>
            </a:r>
            <a:r>
              <a:rPr lang="es-ES" sz="2000" dirty="0">
                <a:solidFill>
                  <a:srgbClr val="000000"/>
                </a:solidFill>
                <a:latin typeface="Arial" panose="020B0604020202020204" pitchFamily="34" charset="0"/>
                <a:cs typeface="Arial" panose="020B0604020202020204" pitchFamily="34" charset="0"/>
              </a:rPr>
              <a:t>» solo podrá utilizarse para los panes cocidos íntegramente en un horno que utilice como combustible la leña.</a:t>
            </a:r>
            <a:endParaRPr lang="es-ES" dirty="0"/>
          </a:p>
        </p:txBody>
      </p:sp>
    </p:spTree>
    <p:extLst>
      <p:ext uri="{BB962C8B-B14F-4D97-AF65-F5344CB8AC3E}">
        <p14:creationId xmlns:p14="http://schemas.microsoft.com/office/powerpoint/2010/main" val="1671854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DA18C42-9C51-44A3-B0BC-BEA8001CC0FC}"/>
              </a:ext>
            </a:extLst>
          </p:cNvPr>
          <p:cNvSpPr/>
          <p:nvPr/>
        </p:nvSpPr>
        <p:spPr>
          <a:xfrm>
            <a:off x="1238775" y="612844"/>
            <a:ext cx="9714450" cy="5632311"/>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Artículo 15</a:t>
            </a:r>
            <a:r>
              <a:rPr lang="es-ES" sz="2400" b="1" dirty="0">
                <a:solidFill>
                  <a:srgbClr val="000000"/>
                </a:solidFill>
                <a:latin typeface="Arial" panose="020B0604020202020204" pitchFamily="34" charset="0"/>
                <a:cs typeface="Arial" panose="020B0604020202020204" pitchFamily="34" charset="0"/>
              </a:rPr>
              <a:t>. </a:t>
            </a:r>
            <a:r>
              <a:rPr lang="es-ES" sz="2400" b="1" i="1" dirty="0">
                <a:solidFill>
                  <a:srgbClr val="000000"/>
                </a:solidFill>
                <a:latin typeface="Arial" panose="020B0604020202020204" pitchFamily="34" charset="0"/>
                <a:cs typeface="Arial" panose="020B0604020202020204" pitchFamily="34" charset="0"/>
              </a:rPr>
              <a:t>Comercialización del pan en el punto de venta</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 El pan común solo podrá venderse en las 24 horas siguientes a su cocción. Excepcionalmente se autoriza la venta pasado ese tiempo, siempre que las existencias de este tipo de pan estén separadas adecuadamente y se indique claramente, mediante carteles.</a:t>
            </a:r>
          </a:p>
          <a:p>
            <a:r>
              <a:rPr lang="es-ES" sz="2400" dirty="0">
                <a:solidFill>
                  <a:srgbClr val="000000"/>
                </a:solidFill>
                <a:latin typeface="Arial" panose="020B0604020202020204" pitchFamily="34" charset="0"/>
                <a:cs typeface="Arial" panose="020B0604020202020204" pitchFamily="34" charset="0"/>
              </a:rPr>
              <a:t>Se prohíbe el almacenamiento de pan común cocido hace más de 24 horas en las mismas estanterías donde esté el pan común cocido en un periodo inferior a las 24 horas.</a:t>
            </a:r>
          </a:p>
          <a:p>
            <a:r>
              <a:rPr lang="es-ES" sz="2400" dirty="0">
                <a:solidFill>
                  <a:srgbClr val="000000"/>
                </a:solidFill>
                <a:latin typeface="Arial" panose="020B0604020202020204" pitchFamily="34" charset="0"/>
                <a:cs typeface="Arial" panose="020B0604020202020204" pitchFamily="34" charset="0"/>
              </a:rPr>
              <a:t>2. La información alimentaria prevista en el artículo 4.1 del R D 126/2015, por el que se aprueba la norma general relativa a la información alimentaria de los </a:t>
            </a:r>
            <a:r>
              <a:rPr lang="es-ES" sz="2400" u="sng" dirty="0">
                <a:solidFill>
                  <a:srgbClr val="000000"/>
                </a:solidFill>
                <a:latin typeface="Arial" panose="020B0604020202020204" pitchFamily="34" charset="0"/>
                <a:cs typeface="Arial" panose="020B0604020202020204" pitchFamily="34" charset="0"/>
              </a:rPr>
              <a:t>alimentos que se presenten sin envasar para la venta al consumidor final y a las colectividades</a:t>
            </a:r>
            <a:r>
              <a:rPr lang="es-ES" sz="2400" dirty="0">
                <a:solidFill>
                  <a:srgbClr val="000000"/>
                </a:solidFill>
                <a:latin typeface="Arial" panose="020B0604020202020204" pitchFamily="34" charset="0"/>
                <a:cs typeface="Arial" panose="020B0604020202020204" pitchFamily="34" charset="0"/>
              </a:rPr>
              <a:t>, de </a:t>
            </a:r>
            <a:r>
              <a:rPr lang="es-ES" sz="2400" u="sng" dirty="0">
                <a:solidFill>
                  <a:srgbClr val="000000"/>
                </a:solidFill>
                <a:latin typeface="Arial" panose="020B0604020202020204" pitchFamily="34" charset="0"/>
                <a:cs typeface="Arial" panose="020B0604020202020204" pitchFamily="34" charset="0"/>
              </a:rPr>
              <a:t>los envasados en los lugares de venta a petición del comprador, y de los envasados por los titulares del comercio al por menor</a:t>
            </a:r>
            <a:r>
              <a:rPr lang="es-ES" sz="2400" dirty="0">
                <a:solidFill>
                  <a:srgbClr val="000000"/>
                </a:solidFill>
                <a:latin typeface="Arial" panose="020B0604020202020204" pitchFamily="34" charset="0"/>
                <a:cs typeface="Arial" panose="020B0604020202020204" pitchFamily="34" charset="0"/>
              </a:rPr>
              <a:t>, </a:t>
            </a:r>
            <a:r>
              <a:rPr lang="es-ES" sz="2400" b="1" dirty="0">
                <a:solidFill>
                  <a:srgbClr val="000000"/>
                </a:solidFill>
                <a:latin typeface="Arial" panose="020B0604020202020204" pitchFamily="34" charset="0"/>
                <a:cs typeface="Arial" panose="020B0604020202020204" pitchFamily="34" charset="0"/>
              </a:rPr>
              <a:t>se completará con la indicación del peso de la pieza</a:t>
            </a:r>
            <a:r>
              <a:rPr lang="es-ES" sz="2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6828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77193" y="878959"/>
            <a:ext cx="9437614" cy="4583632"/>
          </a:xfrm>
          <a:prstGeom prst="rect">
            <a:avLst/>
          </a:prstGeom>
        </p:spPr>
        <p:txBody>
          <a:bodyPr lIns="0" tIns="0" rIns="0" bIns="0">
            <a:noAutofit/>
          </a:bodyPr>
          <a:lstStyle/>
          <a:p>
            <a:pPr>
              <a:spcBef>
                <a:spcPts val="2095"/>
              </a:spcBef>
              <a:spcAft>
                <a:spcPts val="762"/>
              </a:spcAft>
            </a:pPr>
            <a:r>
              <a:rPr lang="en-US" sz="1814" b="1" dirty="0">
                <a:solidFill>
                  <a:srgbClr val="002D3E"/>
                </a:solidFill>
                <a:latin typeface="Arial"/>
              </a:rPr>
              <a:t>FORMATO DE LA INFORMACION TENIENDO EN CUENTA LA MODALIDAD DE VENTA Y EL TIPO DE INFORMACION</a:t>
            </a:r>
          </a:p>
          <a:p>
            <a:pPr>
              <a:spcBef>
                <a:spcPts val="2095"/>
              </a:spcBef>
              <a:spcAft>
                <a:spcPts val="762"/>
              </a:spcAft>
            </a:pPr>
            <a:r>
              <a:rPr lang="en-US" sz="1814" dirty="0">
                <a:solidFill>
                  <a:srgbClr val="00B0F0"/>
                </a:solidFill>
                <a:latin typeface="Arial"/>
              </a:rPr>
              <a:t>Grupo 1: </a:t>
            </a:r>
            <a:r>
              <a:rPr lang="es-ES" sz="1814" dirty="0">
                <a:solidFill>
                  <a:srgbClr val="00B0F0"/>
                </a:solidFill>
                <a:latin typeface="Arial"/>
              </a:rPr>
              <a:t>ALIMENTOS SIN ENVASAR. ALIMENTOS A GRANEL EN RÉGIMEN DE AUTOSERVICIO O CON VENDEDOR.</a:t>
            </a:r>
          </a:p>
          <a:p>
            <a:pPr>
              <a:spcBef>
                <a:spcPts val="2095"/>
              </a:spcBef>
              <a:spcAft>
                <a:spcPts val="762"/>
              </a:spcAft>
            </a:pPr>
            <a:r>
              <a:rPr lang="es-ES" sz="1814" dirty="0">
                <a:solidFill>
                  <a:srgbClr val="00B0F0"/>
                </a:solidFill>
                <a:latin typeface="Arial"/>
              </a:rPr>
              <a:t>ALIMENTOS SIN ENVASAR DE VENTA FRACCIONADA O ALIMENTOS PRESENTADOS EN RECIPIENTES MÁS O MENOS CERRADOS PARA SU VENTA DIRECTA A PETICIÓN DEL CONSUMIDOR O SUMINISTRO A DOMICILIO.</a:t>
            </a:r>
            <a:endParaRPr lang="en-US" sz="1814" dirty="0">
              <a:solidFill>
                <a:srgbClr val="00B0F0"/>
              </a:solidFill>
              <a:latin typeface="Arial"/>
            </a:endParaRPr>
          </a:p>
          <a:p>
            <a:pPr>
              <a:lnSpc>
                <a:spcPts val="3090"/>
              </a:lnSpc>
            </a:pPr>
            <a:r>
              <a:rPr lang="en-US" sz="2176" u="sng" dirty="0" err="1">
                <a:latin typeface="Arial"/>
              </a:rPr>
              <a:t>En</a:t>
            </a:r>
            <a:r>
              <a:rPr lang="en-US" sz="2176" u="sng" dirty="0">
                <a:latin typeface="Arial"/>
              </a:rPr>
              <a:t> </a:t>
            </a:r>
            <a:r>
              <a:rPr lang="en-US" sz="2176" u="sng" dirty="0" err="1">
                <a:latin typeface="Arial"/>
              </a:rPr>
              <a:t>todos</a:t>
            </a:r>
            <a:r>
              <a:rPr lang="en-US" sz="2176" u="sng" dirty="0">
                <a:latin typeface="Arial"/>
              </a:rPr>
              <a:t> los </a:t>
            </a:r>
            <a:r>
              <a:rPr lang="en-US" sz="2176" u="sng" dirty="0" err="1">
                <a:latin typeface="Arial"/>
              </a:rPr>
              <a:t>casos</a:t>
            </a:r>
            <a:endParaRPr lang="en-US" sz="2176" u="sng" dirty="0">
              <a:latin typeface="Arial"/>
            </a:endParaRPr>
          </a:p>
          <a:p>
            <a:pPr>
              <a:lnSpc>
                <a:spcPts val="3090"/>
              </a:lnSpc>
            </a:pPr>
            <a:r>
              <a:rPr lang="en-US" sz="2176" dirty="0">
                <a:latin typeface="Arial"/>
              </a:rPr>
              <a:t>-</a:t>
            </a:r>
            <a:r>
              <a:rPr lang="en-US" sz="2176" dirty="0" err="1">
                <a:latin typeface="Arial"/>
              </a:rPr>
              <a:t>Etiqueta</a:t>
            </a:r>
            <a:r>
              <a:rPr lang="en-US" sz="2176" dirty="0">
                <a:latin typeface="Arial"/>
              </a:rPr>
              <a:t> </a:t>
            </a:r>
            <a:r>
              <a:rPr lang="en-US" sz="2176" dirty="0" err="1">
                <a:latin typeface="Arial"/>
              </a:rPr>
              <a:t>adherida</a:t>
            </a:r>
            <a:r>
              <a:rPr lang="en-US" sz="2176" dirty="0">
                <a:latin typeface="Arial"/>
              </a:rPr>
              <a:t> al </a:t>
            </a:r>
            <a:r>
              <a:rPr lang="en-US" sz="2176" dirty="0" err="1">
                <a:latin typeface="Arial"/>
              </a:rPr>
              <a:t>envoltorio</a:t>
            </a:r>
            <a:r>
              <a:rPr lang="en-US" sz="2176" dirty="0">
                <a:latin typeface="Arial"/>
              </a:rPr>
              <a:t>, </a:t>
            </a:r>
            <a:r>
              <a:rPr lang="en-US" sz="2176" dirty="0" err="1">
                <a:latin typeface="Arial"/>
              </a:rPr>
              <a:t>recipiente</a:t>
            </a:r>
            <a:r>
              <a:rPr lang="en-US" sz="2176" dirty="0">
                <a:latin typeface="Arial"/>
              </a:rPr>
              <a:t> </a:t>
            </a:r>
            <a:r>
              <a:rPr lang="en-US" sz="2176" dirty="0" err="1">
                <a:latin typeface="Arial"/>
              </a:rPr>
              <a:t>etc</a:t>
            </a:r>
            <a:r>
              <a:rPr lang="en-US" sz="2176" dirty="0">
                <a:latin typeface="Arial"/>
              </a:rPr>
              <a:t> o </a:t>
            </a:r>
            <a:r>
              <a:rPr lang="en-US" sz="2176" dirty="0" err="1">
                <a:latin typeface="Arial"/>
              </a:rPr>
              <a:t>impreso</a:t>
            </a:r>
            <a:r>
              <a:rPr lang="en-US" sz="2176" dirty="0">
                <a:latin typeface="Arial"/>
              </a:rPr>
              <a:t> </a:t>
            </a:r>
            <a:r>
              <a:rPr lang="en-US" sz="2176" dirty="0" err="1">
                <a:latin typeface="Arial"/>
              </a:rPr>
              <a:t>sobre</a:t>
            </a:r>
            <a:r>
              <a:rPr lang="en-US" sz="2176" dirty="0">
                <a:latin typeface="Arial"/>
              </a:rPr>
              <a:t> el </a:t>
            </a:r>
            <a:r>
              <a:rPr lang="en-US" sz="2176" dirty="0" err="1">
                <a:latin typeface="Arial"/>
              </a:rPr>
              <a:t>envase</a:t>
            </a:r>
            <a:r>
              <a:rPr lang="en-US" sz="2176" dirty="0">
                <a:latin typeface="Arial"/>
              </a:rPr>
              <a:t> </a:t>
            </a:r>
          </a:p>
          <a:p>
            <a:pPr>
              <a:lnSpc>
                <a:spcPts val="3090"/>
              </a:lnSpc>
            </a:pPr>
            <a:r>
              <a:rPr lang="en-US" sz="2176" dirty="0">
                <a:latin typeface="Arial"/>
              </a:rPr>
              <a:t>-o cartel/</a:t>
            </a:r>
            <a:r>
              <a:rPr lang="en-US" sz="2176" dirty="0" err="1">
                <a:latin typeface="Arial"/>
              </a:rPr>
              <a:t>pantalla</a:t>
            </a:r>
            <a:r>
              <a:rPr lang="en-US" sz="2176" dirty="0">
                <a:latin typeface="Arial"/>
              </a:rPr>
              <a:t>/</a:t>
            </a:r>
            <a:r>
              <a:rPr lang="en-US" sz="2176" dirty="0" err="1">
                <a:latin typeface="Arial"/>
              </a:rPr>
              <a:t>rotulo</a:t>
            </a:r>
            <a:endParaRPr lang="en-US" sz="2176" dirty="0">
              <a:latin typeface="Arial"/>
            </a:endParaRPr>
          </a:p>
          <a:p>
            <a:pPr>
              <a:lnSpc>
                <a:spcPts val="2394"/>
              </a:lnSpc>
              <a:spcAft>
                <a:spcPts val="381"/>
              </a:spcAft>
            </a:pPr>
            <a:r>
              <a:rPr lang="en-US" sz="2176" dirty="0">
                <a:latin typeface="Arial"/>
              </a:rPr>
              <a:t>-</a:t>
            </a:r>
            <a:r>
              <a:rPr lang="en-US" sz="2176" dirty="0" err="1">
                <a:latin typeface="Arial"/>
              </a:rPr>
              <a:t>Cualquier</a:t>
            </a:r>
            <a:r>
              <a:rPr lang="en-US" sz="2176" dirty="0">
                <a:latin typeface="Arial"/>
              </a:rPr>
              <a:t> </a:t>
            </a:r>
            <a:r>
              <a:rPr lang="en-US" sz="2176" dirty="0" err="1">
                <a:latin typeface="Arial"/>
              </a:rPr>
              <a:t>soporte</a:t>
            </a:r>
            <a:r>
              <a:rPr lang="en-US" sz="2176" dirty="0">
                <a:latin typeface="Arial"/>
              </a:rPr>
              <a:t> a </a:t>
            </a:r>
            <a:r>
              <a:rPr lang="en-US" sz="2176" dirty="0" err="1">
                <a:latin typeface="Arial"/>
              </a:rPr>
              <a:t>disposicion</a:t>
            </a:r>
            <a:r>
              <a:rPr lang="en-US" sz="2176" dirty="0">
                <a:latin typeface="Arial"/>
              </a:rPr>
              <a:t> del </a:t>
            </a:r>
            <a:r>
              <a:rPr lang="en-US" sz="2176" dirty="0" err="1">
                <a:latin typeface="Arial"/>
              </a:rPr>
              <a:t>consumidor</a:t>
            </a:r>
            <a:r>
              <a:rPr lang="en-US" sz="2176" dirty="0">
                <a:latin typeface="Arial"/>
              </a:rPr>
              <a:t>, </a:t>
            </a:r>
            <a:r>
              <a:rPr lang="en-US" sz="2176" dirty="0" err="1">
                <a:latin typeface="Arial"/>
              </a:rPr>
              <a:t>en</a:t>
            </a:r>
            <a:r>
              <a:rPr lang="en-US" sz="2176" dirty="0">
                <a:latin typeface="Arial"/>
              </a:rPr>
              <a:t> </a:t>
            </a:r>
            <a:r>
              <a:rPr lang="en-US" sz="2176" dirty="0" err="1">
                <a:latin typeface="Arial"/>
              </a:rPr>
              <a:t>lugar</a:t>
            </a:r>
            <a:r>
              <a:rPr lang="en-US" sz="2176" dirty="0">
                <a:latin typeface="Arial"/>
              </a:rPr>
              <a:t> </a:t>
            </a:r>
            <a:r>
              <a:rPr lang="en-US" sz="2176" dirty="0" err="1">
                <a:latin typeface="Arial"/>
              </a:rPr>
              <a:t>facilmente</a:t>
            </a:r>
            <a:r>
              <a:rPr lang="en-US" sz="2176" dirty="0">
                <a:latin typeface="Arial"/>
              </a:rPr>
              <a:t> visible y </a:t>
            </a:r>
            <a:r>
              <a:rPr lang="en-US" sz="2176" dirty="0" err="1">
                <a:latin typeface="Arial"/>
              </a:rPr>
              <a:t>accesible</a:t>
            </a:r>
            <a:r>
              <a:rPr lang="en-US" sz="2176" dirty="0">
                <a:latin typeface="Arial"/>
              </a:rPr>
              <a:t> </a:t>
            </a:r>
            <a:r>
              <a:rPr lang="en-US" sz="2176" dirty="0" err="1">
                <a:latin typeface="Arial"/>
              </a:rPr>
              <a:t>previamente</a:t>
            </a:r>
            <a:r>
              <a:rPr lang="en-US" sz="2176" dirty="0">
                <a:latin typeface="Arial"/>
              </a:rPr>
              <a:t> a la </a:t>
            </a:r>
            <a:r>
              <a:rPr lang="en-US" sz="2176" dirty="0" err="1">
                <a:latin typeface="Arial"/>
              </a:rPr>
              <a:t>compra</a:t>
            </a:r>
            <a:r>
              <a:rPr lang="en-US" sz="2176" dirty="0">
                <a:latin typeface="Arial"/>
              </a:rPr>
              <a:t>.</a:t>
            </a:r>
          </a:p>
        </p:txBody>
      </p:sp>
    </p:spTree>
    <p:extLst>
      <p:ext uri="{BB962C8B-B14F-4D97-AF65-F5344CB8AC3E}">
        <p14:creationId xmlns:p14="http://schemas.microsoft.com/office/powerpoint/2010/main" val="2826787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917B6E5-1A6F-4AEB-B61E-243D7CCB8C19}"/>
              </a:ext>
            </a:extLst>
          </p:cNvPr>
          <p:cNvSpPr/>
          <p:nvPr/>
        </p:nvSpPr>
        <p:spPr>
          <a:xfrm>
            <a:off x="1171662" y="428178"/>
            <a:ext cx="9848675" cy="6001643"/>
          </a:xfrm>
          <a:prstGeom prst="rect">
            <a:avLst/>
          </a:prstGeom>
        </p:spPr>
        <p:txBody>
          <a:bodyPr wrap="square">
            <a:spAutoFit/>
          </a:bodyPr>
          <a:lstStyle/>
          <a:p>
            <a:r>
              <a:rPr lang="es-ES" sz="1600" dirty="0">
                <a:solidFill>
                  <a:srgbClr val="000000"/>
                </a:solidFill>
                <a:latin typeface="Arimo"/>
              </a:rPr>
              <a:t> </a:t>
            </a:r>
            <a:r>
              <a:rPr lang="es-ES" sz="2400" u="sng" dirty="0">
                <a:solidFill>
                  <a:srgbClr val="000000"/>
                </a:solidFill>
                <a:latin typeface="Arimo"/>
              </a:rPr>
              <a:t>Real Decreto 308/2019, de 26 de abril, por el que se aprueba la norma de calidad para el pan.</a:t>
            </a:r>
            <a:endParaRPr lang="es-ES" sz="2400" dirty="0">
              <a:solidFill>
                <a:srgbClr val="000000"/>
              </a:solidFill>
              <a:latin typeface="Arimo"/>
            </a:endParaRPr>
          </a:p>
          <a:p>
            <a:endParaRPr lang="es-ES" sz="2400" dirty="0">
              <a:solidFill>
                <a:srgbClr val="000000"/>
              </a:solidFill>
              <a:latin typeface="Arimo"/>
            </a:endParaRPr>
          </a:p>
          <a:p>
            <a:r>
              <a:rPr lang="es-ES" sz="2400" dirty="0">
                <a:solidFill>
                  <a:srgbClr val="000000"/>
                </a:solidFill>
                <a:latin typeface="Arial" panose="020B0604020202020204" pitchFamily="34" charset="0"/>
                <a:cs typeface="Arial" panose="020B0604020202020204" pitchFamily="34" charset="0"/>
              </a:rPr>
              <a:t>Artículo 2</a:t>
            </a:r>
            <a:r>
              <a:rPr lang="es-ES" sz="2400" b="1" dirty="0">
                <a:solidFill>
                  <a:srgbClr val="000000"/>
                </a:solidFill>
                <a:latin typeface="Arial" panose="020B0604020202020204" pitchFamily="34" charset="0"/>
                <a:cs typeface="Arial" panose="020B0604020202020204" pitchFamily="34" charset="0"/>
              </a:rPr>
              <a:t>. </a:t>
            </a:r>
            <a:r>
              <a:rPr lang="es-ES" sz="2400" b="1" i="1" dirty="0">
                <a:solidFill>
                  <a:srgbClr val="000000"/>
                </a:solidFill>
                <a:latin typeface="Arial" panose="020B0604020202020204" pitchFamily="34" charset="0"/>
                <a:cs typeface="Arial" panose="020B0604020202020204" pitchFamily="34" charset="0"/>
              </a:rPr>
              <a:t>Definición de pan</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Pan, sin otro calificativo, es el producto resultante de la cocción de una masa obtenida por la mezcla de harina y agua, con o sin adición de sal, fermentada con la ayuda de levadura de panificación o masa madre.</a:t>
            </a:r>
          </a:p>
          <a:p>
            <a:r>
              <a:rPr lang="es-ES" sz="2400" dirty="0">
                <a:solidFill>
                  <a:srgbClr val="000000"/>
                </a:solidFill>
                <a:latin typeface="Arial" panose="020B0604020202020204" pitchFamily="34" charset="0"/>
                <a:cs typeface="Arial" panose="020B0604020202020204" pitchFamily="34" charset="0"/>
              </a:rPr>
              <a:t>Adicionalmente, se podrán incorporar a la masa de pan los ingredientes enumerados en esta norma.</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Artículo 3</a:t>
            </a:r>
            <a:r>
              <a:rPr lang="es-ES" sz="2400" b="1" dirty="0">
                <a:solidFill>
                  <a:srgbClr val="000000"/>
                </a:solidFill>
                <a:latin typeface="Arial" panose="020B0604020202020204" pitchFamily="34" charset="0"/>
                <a:cs typeface="Arial" panose="020B0604020202020204" pitchFamily="34" charset="0"/>
              </a:rPr>
              <a:t>. </a:t>
            </a:r>
            <a:r>
              <a:rPr lang="es-ES" sz="2400" b="1" i="1" dirty="0">
                <a:solidFill>
                  <a:srgbClr val="000000"/>
                </a:solidFill>
                <a:latin typeface="Arial" panose="020B0604020202020204" pitchFamily="34" charset="0"/>
                <a:cs typeface="Arial" panose="020B0604020202020204" pitchFamily="34" charset="0"/>
              </a:rPr>
              <a:t>Definición de pan común</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Es el pan definido en el primer párrafo del artículo 2, de consumo habitual en las veinticuatro horas siguientes a su cocción, elaborado con harina o harina integral de cereales. Podrá incorporar en su composición salvado de cereales.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270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559E1F-6022-45D5-BB43-38DFB1542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67" y="583035"/>
            <a:ext cx="4268948" cy="5691930"/>
          </a:xfrm>
          <a:prstGeom prst="rect">
            <a:avLst/>
          </a:prstGeom>
        </p:spPr>
      </p:pic>
      <p:pic>
        <p:nvPicPr>
          <p:cNvPr id="5" name="Imagen 4">
            <a:extLst>
              <a:ext uri="{FF2B5EF4-FFF2-40B4-BE49-F238E27FC236}">
                <a16:creationId xmlns:a16="http://schemas.microsoft.com/office/drawing/2014/main" id="{C2C05964-7957-4C4E-9BCE-0904902D2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285" y="1166070"/>
            <a:ext cx="5838110" cy="4373461"/>
          </a:xfrm>
          <a:prstGeom prst="rect">
            <a:avLst/>
          </a:prstGeom>
        </p:spPr>
      </p:pic>
    </p:spTree>
    <p:extLst>
      <p:ext uri="{BB962C8B-B14F-4D97-AF65-F5344CB8AC3E}">
        <p14:creationId xmlns:p14="http://schemas.microsoft.com/office/powerpoint/2010/main" val="922117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14220" y="2794448"/>
            <a:ext cx="6163563" cy="3374643"/>
          </a:xfrm>
          <a:prstGeom prst="rect">
            <a:avLst/>
          </a:prstGeom>
        </p:spPr>
        <p:txBody>
          <a:bodyPr lIns="0" tIns="0" rIns="0" bIns="0">
            <a:noAutofit/>
          </a:bodyPr>
          <a:lstStyle/>
          <a:p>
            <a:pPr>
              <a:lnSpc>
                <a:spcPts val="2394"/>
              </a:lnSpc>
              <a:spcAft>
                <a:spcPts val="381"/>
              </a:spcAft>
            </a:pPr>
            <a:endParaRPr lang="en-US" sz="1814" dirty="0">
              <a:latin typeface="Arial"/>
            </a:endParaRPr>
          </a:p>
        </p:txBody>
      </p:sp>
      <p:sp>
        <p:nvSpPr>
          <p:cNvPr id="6" name="Rectángulo 5">
            <a:extLst>
              <a:ext uri="{FF2B5EF4-FFF2-40B4-BE49-F238E27FC236}">
                <a16:creationId xmlns:a16="http://schemas.microsoft.com/office/drawing/2014/main" id="{8BD04169-800E-4A60-AB42-9D7B2E8AA9E7}"/>
              </a:ext>
            </a:extLst>
          </p:cNvPr>
          <p:cNvSpPr/>
          <p:nvPr/>
        </p:nvSpPr>
        <p:spPr>
          <a:xfrm>
            <a:off x="953548" y="588076"/>
            <a:ext cx="10284903" cy="5581015"/>
          </a:xfrm>
          <a:prstGeom prst="rect">
            <a:avLst/>
          </a:prstGeom>
        </p:spPr>
        <p:txBody>
          <a:bodyPr wrap="square">
            <a:spAutoFit/>
          </a:bodyPr>
          <a:lstStyle/>
          <a:p>
            <a:r>
              <a:rPr lang="es-ES" sz="2400" dirty="0">
                <a:solidFill>
                  <a:srgbClr val="00B0F0"/>
                </a:solidFill>
                <a:latin typeface="Arial" panose="020B0604020202020204" pitchFamily="34" charset="0"/>
                <a:cs typeface="Arial" panose="020B0604020202020204" pitchFamily="34" charset="0"/>
              </a:rPr>
              <a:t>Grupo 2: ALIMENTOS ENVASADOS EN EL COMERCIO MINORISTA PARA SU EXPOSICIÓN Y VENTA EN EL MISMO O EN OTRO ESTABLECIMIENTO DE IDÉNTICA TITULARIDAD (EJ.: SUCURSALES).</a:t>
            </a:r>
          </a:p>
          <a:p>
            <a:endParaRPr lang="es-ES" sz="2400" dirty="0">
              <a:solidFill>
                <a:srgbClr val="00B0F0"/>
              </a:solidFill>
              <a:latin typeface="Arial" panose="020B0604020202020204" pitchFamily="34" charset="0"/>
              <a:cs typeface="Arial" panose="020B0604020202020204" pitchFamily="34" charset="0"/>
            </a:endParaRPr>
          </a:p>
          <a:p>
            <a:pPr>
              <a:spcAft>
                <a:spcPts val="1143"/>
              </a:spcAft>
            </a:pPr>
            <a:r>
              <a:rPr lang="en-US" sz="2400" u="sng" dirty="0" err="1">
                <a:latin typeface="Arial"/>
              </a:rPr>
              <a:t>Modalidad</a:t>
            </a:r>
            <a:r>
              <a:rPr lang="en-US" sz="2400" u="sng" dirty="0">
                <a:latin typeface="Arial"/>
              </a:rPr>
              <a:t> </a:t>
            </a:r>
            <a:r>
              <a:rPr lang="en-US" sz="2400" u="sng" dirty="0" err="1">
                <a:latin typeface="Arial"/>
              </a:rPr>
              <a:t>exclusiva</a:t>
            </a:r>
            <a:r>
              <a:rPr lang="en-US" sz="2400" u="sng" dirty="0">
                <a:latin typeface="Arial"/>
              </a:rPr>
              <a:t> de </a:t>
            </a:r>
            <a:r>
              <a:rPr lang="en-US" sz="2400" u="sng" dirty="0" err="1">
                <a:latin typeface="Arial"/>
              </a:rPr>
              <a:t>autoservicio</a:t>
            </a:r>
            <a:endParaRPr lang="en-US" sz="2400" u="sng" dirty="0">
              <a:latin typeface="Arial"/>
            </a:endParaRPr>
          </a:p>
          <a:p>
            <a:pPr>
              <a:lnSpc>
                <a:spcPts val="2394"/>
              </a:lnSpc>
            </a:pPr>
            <a:r>
              <a:rPr lang="en-US" sz="2400" dirty="0">
                <a:latin typeface="Arial"/>
              </a:rPr>
              <a:t>-</a:t>
            </a:r>
            <a:r>
              <a:rPr lang="en-US" sz="2400" dirty="0" err="1">
                <a:latin typeface="Arial"/>
              </a:rPr>
              <a:t>Etiqueta</a:t>
            </a:r>
            <a:r>
              <a:rPr lang="en-US" sz="2400" dirty="0">
                <a:latin typeface="Arial"/>
              </a:rPr>
              <a:t> </a:t>
            </a:r>
            <a:r>
              <a:rPr lang="en-US" sz="2400" dirty="0" err="1">
                <a:latin typeface="Arial"/>
              </a:rPr>
              <a:t>adherida</a:t>
            </a:r>
            <a:r>
              <a:rPr lang="en-US" sz="2400" dirty="0">
                <a:latin typeface="Arial"/>
              </a:rPr>
              <a:t> al </a:t>
            </a:r>
            <a:r>
              <a:rPr lang="en-US" sz="2400" dirty="0" err="1">
                <a:latin typeface="Arial"/>
              </a:rPr>
              <a:t>envase</a:t>
            </a:r>
            <a:r>
              <a:rPr lang="en-US" sz="2400" dirty="0">
                <a:latin typeface="Arial"/>
              </a:rPr>
              <a:t> o pre-</a:t>
            </a:r>
            <a:r>
              <a:rPr lang="en-US" sz="2400" dirty="0" err="1">
                <a:latin typeface="Arial"/>
              </a:rPr>
              <a:t>impresion</a:t>
            </a:r>
            <a:r>
              <a:rPr lang="en-US" sz="2400" dirty="0">
                <a:latin typeface="Arial"/>
              </a:rPr>
              <a:t> del </a:t>
            </a:r>
            <a:r>
              <a:rPr lang="en-US" sz="2400" dirty="0" err="1">
                <a:latin typeface="Arial"/>
              </a:rPr>
              <a:t>envase</a:t>
            </a:r>
            <a:r>
              <a:rPr lang="en-US" sz="2400" dirty="0">
                <a:latin typeface="Arial"/>
              </a:rPr>
              <a:t> con </a:t>
            </a:r>
            <a:r>
              <a:rPr lang="en-US" sz="2400" dirty="0" err="1">
                <a:latin typeface="Arial"/>
              </a:rPr>
              <a:t>toda</a:t>
            </a:r>
            <a:r>
              <a:rPr lang="en-US" sz="2400" dirty="0">
                <a:latin typeface="Arial"/>
              </a:rPr>
              <a:t> la </a:t>
            </a:r>
            <a:r>
              <a:rPr lang="en-US" sz="2400" dirty="0" err="1">
                <a:latin typeface="Arial"/>
              </a:rPr>
              <a:t>informacion</a:t>
            </a:r>
            <a:r>
              <a:rPr lang="en-US" sz="2400" dirty="0">
                <a:latin typeface="Arial"/>
              </a:rPr>
              <a:t> </a:t>
            </a:r>
            <a:r>
              <a:rPr lang="en-US" sz="2400" dirty="0" err="1">
                <a:latin typeface="Arial"/>
              </a:rPr>
              <a:t>obligatoria</a:t>
            </a:r>
            <a:r>
              <a:rPr lang="en-US" sz="2400" dirty="0">
                <a:latin typeface="Arial"/>
              </a:rPr>
              <a:t>.</a:t>
            </a:r>
          </a:p>
          <a:p>
            <a:pPr>
              <a:lnSpc>
                <a:spcPts val="2394"/>
              </a:lnSpc>
            </a:pPr>
            <a:endParaRPr lang="en-US" sz="2400" dirty="0">
              <a:latin typeface="Arial"/>
            </a:endParaRPr>
          </a:p>
          <a:p>
            <a:pPr>
              <a:lnSpc>
                <a:spcPts val="2394"/>
              </a:lnSpc>
              <a:spcAft>
                <a:spcPts val="381"/>
              </a:spcAft>
            </a:pPr>
            <a:r>
              <a:rPr lang="en-US" sz="2400" u="sng" dirty="0" err="1">
                <a:latin typeface="Arial"/>
              </a:rPr>
              <a:t>Modalidad</a:t>
            </a:r>
            <a:r>
              <a:rPr lang="en-US" sz="2400" u="sng" dirty="0">
                <a:latin typeface="Arial"/>
              </a:rPr>
              <a:t> con </a:t>
            </a:r>
            <a:r>
              <a:rPr lang="en-US" sz="2400" u="sng" dirty="0" err="1">
                <a:latin typeface="Arial"/>
              </a:rPr>
              <a:t>vendedor</a:t>
            </a:r>
            <a:endParaRPr lang="en-US" sz="2400" u="sng" dirty="0">
              <a:latin typeface="Arial"/>
            </a:endParaRPr>
          </a:p>
          <a:p>
            <a:pPr>
              <a:lnSpc>
                <a:spcPts val="2394"/>
              </a:lnSpc>
              <a:spcAft>
                <a:spcPts val="381"/>
              </a:spcAft>
            </a:pPr>
            <a:r>
              <a:rPr lang="en-US" sz="2400" dirty="0">
                <a:latin typeface="Arial"/>
              </a:rPr>
              <a:t>-</a:t>
            </a:r>
            <a:r>
              <a:rPr lang="en-US" sz="2400" dirty="0" err="1">
                <a:latin typeface="Arial"/>
              </a:rPr>
              <a:t>Etiqueta</a:t>
            </a:r>
            <a:r>
              <a:rPr lang="en-US" sz="2400" dirty="0">
                <a:latin typeface="Arial"/>
              </a:rPr>
              <a:t> </a:t>
            </a:r>
            <a:r>
              <a:rPr lang="en-US" sz="2400" dirty="0" err="1">
                <a:latin typeface="Arial"/>
              </a:rPr>
              <a:t>adherida</a:t>
            </a:r>
            <a:r>
              <a:rPr lang="en-US" sz="2400" dirty="0">
                <a:latin typeface="Arial"/>
              </a:rPr>
              <a:t> al </a:t>
            </a:r>
            <a:r>
              <a:rPr lang="en-US" sz="2400" dirty="0" err="1">
                <a:latin typeface="Arial"/>
              </a:rPr>
              <a:t>envase</a:t>
            </a:r>
            <a:r>
              <a:rPr lang="en-US" sz="2400" dirty="0">
                <a:latin typeface="Arial"/>
              </a:rPr>
              <a:t> o pre-</a:t>
            </a:r>
            <a:r>
              <a:rPr lang="en-US" sz="2400" dirty="0" err="1">
                <a:latin typeface="Arial"/>
              </a:rPr>
              <a:t>impresion</a:t>
            </a:r>
            <a:r>
              <a:rPr lang="en-US" sz="2400" dirty="0">
                <a:latin typeface="Arial"/>
              </a:rPr>
              <a:t> con </a:t>
            </a:r>
            <a:r>
              <a:rPr lang="en-US" sz="2400" dirty="0" err="1">
                <a:latin typeface="Arial"/>
              </a:rPr>
              <a:t>toda</a:t>
            </a:r>
            <a:r>
              <a:rPr lang="en-US" sz="2400" dirty="0">
                <a:latin typeface="Arial"/>
              </a:rPr>
              <a:t> la </a:t>
            </a:r>
            <a:r>
              <a:rPr lang="en-US" sz="2400" dirty="0" err="1">
                <a:latin typeface="Arial"/>
              </a:rPr>
              <a:t>informacion</a:t>
            </a:r>
            <a:r>
              <a:rPr lang="en-US" sz="2400" dirty="0">
                <a:latin typeface="Arial"/>
              </a:rPr>
              <a:t> </a:t>
            </a:r>
            <a:r>
              <a:rPr lang="en-US" sz="2400" dirty="0" err="1">
                <a:latin typeface="Arial"/>
              </a:rPr>
              <a:t>obligatoria</a:t>
            </a:r>
            <a:r>
              <a:rPr lang="en-US" sz="2400" dirty="0">
                <a:latin typeface="Arial"/>
              </a:rPr>
              <a:t>.</a:t>
            </a:r>
          </a:p>
          <a:p>
            <a:pPr>
              <a:lnSpc>
                <a:spcPts val="2416"/>
              </a:lnSpc>
              <a:spcAft>
                <a:spcPts val="2476"/>
              </a:spcAft>
            </a:pPr>
            <a:r>
              <a:rPr lang="en-US" sz="2400" dirty="0">
                <a:latin typeface="Arial"/>
              </a:rPr>
              <a:t>-o </a:t>
            </a:r>
            <a:r>
              <a:rPr lang="en-US" sz="2400" dirty="0" err="1">
                <a:latin typeface="Arial"/>
              </a:rPr>
              <a:t>etiqueta</a:t>
            </a:r>
            <a:r>
              <a:rPr lang="en-US" sz="2400" dirty="0">
                <a:latin typeface="Arial"/>
              </a:rPr>
              <a:t> </a:t>
            </a:r>
            <a:r>
              <a:rPr lang="en-US" sz="2400" dirty="0" err="1">
                <a:latin typeface="Arial"/>
              </a:rPr>
              <a:t>adherida</a:t>
            </a:r>
            <a:r>
              <a:rPr lang="en-US" sz="2400" dirty="0">
                <a:latin typeface="Arial"/>
              </a:rPr>
              <a:t> al </a:t>
            </a:r>
            <a:r>
              <a:rPr lang="en-US" sz="2400" dirty="0" err="1">
                <a:latin typeface="Arial"/>
              </a:rPr>
              <a:t>envase</a:t>
            </a:r>
            <a:r>
              <a:rPr lang="en-US" sz="2400" dirty="0">
                <a:latin typeface="Arial"/>
              </a:rPr>
              <a:t>/pre-</a:t>
            </a:r>
            <a:r>
              <a:rPr lang="en-US" sz="2400" dirty="0" err="1">
                <a:latin typeface="Arial"/>
              </a:rPr>
              <a:t>impresion</a:t>
            </a:r>
            <a:r>
              <a:rPr lang="en-US" sz="2400" dirty="0">
                <a:latin typeface="Arial"/>
              </a:rPr>
              <a:t> con </a:t>
            </a:r>
            <a:r>
              <a:rPr lang="en-US" sz="2400" dirty="0" err="1">
                <a:latin typeface="Arial"/>
              </a:rPr>
              <a:t>parte</a:t>
            </a:r>
            <a:r>
              <a:rPr lang="en-US" sz="2400" dirty="0">
                <a:latin typeface="Arial"/>
              </a:rPr>
              <a:t> de la </a:t>
            </a:r>
            <a:r>
              <a:rPr lang="en-US" sz="2400" dirty="0" err="1">
                <a:latin typeface="Arial"/>
              </a:rPr>
              <a:t>informacion</a:t>
            </a:r>
            <a:r>
              <a:rPr lang="en-US" sz="2400" dirty="0">
                <a:latin typeface="Arial"/>
              </a:rPr>
              <a:t> y cartel/</a:t>
            </a:r>
            <a:r>
              <a:rPr lang="en-US" sz="2400" dirty="0" err="1">
                <a:latin typeface="Arial"/>
              </a:rPr>
              <a:t>pizarra</a:t>
            </a:r>
            <a:r>
              <a:rPr lang="en-US" sz="2400" dirty="0">
                <a:latin typeface="Arial"/>
              </a:rPr>
              <a:t> </a:t>
            </a:r>
            <a:r>
              <a:rPr lang="en-US" sz="2400" dirty="0" err="1">
                <a:latin typeface="Arial"/>
              </a:rPr>
              <a:t>en</a:t>
            </a:r>
            <a:r>
              <a:rPr lang="en-US" sz="2400" dirty="0">
                <a:latin typeface="Arial"/>
              </a:rPr>
              <a:t> la que figure el resto de la </a:t>
            </a:r>
            <a:r>
              <a:rPr lang="en-US" sz="2400" dirty="0" err="1">
                <a:latin typeface="Arial"/>
              </a:rPr>
              <a:t>informacion</a:t>
            </a:r>
            <a:r>
              <a:rPr lang="en-US" sz="2400" dirty="0">
                <a:latin typeface="Arial"/>
              </a:rPr>
              <a:t>.</a:t>
            </a:r>
          </a:p>
          <a:p>
            <a:pPr>
              <a:lnSpc>
                <a:spcPts val="2416"/>
              </a:lnSpc>
              <a:spcAft>
                <a:spcPts val="2476"/>
              </a:spcAft>
            </a:pPr>
            <a:r>
              <a:rPr lang="en-US" sz="2400" dirty="0">
                <a:solidFill>
                  <a:srgbClr val="00B050"/>
                </a:solidFill>
                <a:latin typeface="Arial"/>
              </a:rPr>
              <a:t>Es </a:t>
            </a:r>
            <a:r>
              <a:rPr lang="en-US" sz="2400" dirty="0" err="1">
                <a:solidFill>
                  <a:srgbClr val="00B050"/>
                </a:solidFill>
                <a:latin typeface="Arial"/>
              </a:rPr>
              <a:t>decir</a:t>
            </a:r>
            <a:r>
              <a:rPr lang="en-US" sz="2400" dirty="0">
                <a:solidFill>
                  <a:srgbClr val="00B050"/>
                </a:solidFill>
                <a:latin typeface="Arial"/>
              </a:rPr>
              <a:t> </a:t>
            </a:r>
            <a:r>
              <a:rPr lang="en-US" sz="2400" dirty="0" err="1">
                <a:solidFill>
                  <a:srgbClr val="00B050"/>
                </a:solidFill>
                <a:latin typeface="Arial"/>
              </a:rPr>
              <a:t>parte</a:t>
            </a:r>
            <a:r>
              <a:rPr lang="en-US" sz="2400" dirty="0">
                <a:solidFill>
                  <a:srgbClr val="00B050"/>
                </a:solidFill>
                <a:latin typeface="Arial"/>
              </a:rPr>
              <a:t> de la </a:t>
            </a:r>
            <a:r>
              <a:rPr lang="en-US" sz="2400" dirty="0" err="1">
                <a:solidFill>
                  <a:srgbClr val="00B050"/>
                </a:solidFill>
                <a:latin typeface="Arial"/>
              </a:rPr>
              <a:t>informacion</a:t>
            </a:r>
            <a:r>
              <a:rPr lang="en-US" sz="2400" dirty="0">
                <a:solidFill>
                  <a:srgbClr val="00B050"/>
                </a:solidFill>
                <a:latin typeface="Arial"/>
              </a:rPr>
              <a:t> </a:t>
            </a:r>
            <a:r>
              <a:rPr lang="en-US" sz="2400" dirty="0" err="1">
                <a:solidFill>
                  <a:srgbClr val="00B050"/>
                </a:solidFill>
                <a:latin typeface="Arial"/>
              </a:rPr>
              <a:t>podra</a:t>
            </a:r>
            <a:r>
              <a:rPr lang="en-US" sz="2400" dirty="0">
                <a:solidFill>
                  <a:srgbClr val="00B050"/>
                </a:solidFill>
                <a:latin typeface="Arial"/>
              </a:rPr>
              <a:t> ser </a:t>
            </a:r>
            <a:r>
              <a:rPr lang="en-US" sz="2400" dirty="0" err="1">
                <a:solidFill>
                  <a:srgbClr val="00B050"/>
                </a:solidFill>
                <a:latin typeface="Arial"/>
              </a:rPr>
              <a:t>colocada</a:t>
            </a:r>
            <a:r>
              <a:rPr lang="en-US" sz="2400" dirty="0">
                <a:solidFill>
                  <a:srgbClr val="00B050"/>
                </a:solidFill>
                <a:latin typeface="Arial"/>
              </a:rPr>
              <a:t> </a:t>
            </a:r>
            <a:r>
              <a:rPr lang="en-US" sz="2400" dirty="0" err="1">
                <a:solidFill>
                  <a:srgbClr val="00B050"/>
                </a:solidFill>
                <a:latin typeface="Arial"/>
              </a:rPr>
              <a:t>en</a:t>
            </a:r>
            <a:r>
              <a:rPr lang="en-US" sz="2400" dirty="0">
                <a:solidFill>
                  <a:srgbClr val="00B050"/>
                </a:solidFill>
                <a:latin typeface="Arial"/>
              </a:rPr>
              <a:t> el </a:t>
            </a:r>
            <a:r>
              <a:rPr lang="en-US" sz="2400" dirty="0" err="1">
                <a:solidFill>
                  <a:srgbClr val="00B050"/>
                </a:solidFill>
                <a:latin typeface="Arial"/>
              </a:rPr>
              <a:t>cartel,pero</a:t>
            </a:r>
            <a:r>
              <a:rPr lang="en-US" sz="2400" dirty="0">
                <a:solidFill>
                  <a:srgbClr val="00B050"/>
                </a:solidFill>
                <a:latin typeface="Arial"/>
              </a:rPr>
              <a:t> el </a:t>
            </a:r>
            <a:r>
              <a:rPr lang="en-US" sz="2400" dirty="0" err="1">
                <a:solidFill>
                  <a:srgbClr val="00B050"/>
                </a:solidFill>
                <a:latin typeface="Arial"/>
              </a:rPr>
              <a:t>envase</a:t>
            </a:r>
            <a:r>
              <a:rPr lang="en-US" sz="2400" dirty="0">
                <a:solidFill>
                  <a:srgbClr val="00B050"/>
                </a:solidFill>
                <a:latin typeface="Arial"/>
              </a:rPr>
              <a:t> </a:t>
            </a:r>
            <a:r>
              <a:rPr lang="en-US" sz="2400" dirty="0" err="1">
                <a:solidFill>
                  <a:srgbClr val="00B050"/>
                </a:solidFill>
                <a:latin typeface="Arial"/>
              </a:rPr>
              <a:t>incluira</a:t>
            </a:r>
            <a:r>
              <a:rPr lang="en-US" sz="2400" dirty="0">
                <a:solidFill>
                  <a:srgbClr val="00B050"/>
                </a:solidFill>
                <a:latin typeface="Arial"/>
              </a:rPr>
              <a:t> </a:t>
            </a:r>
            <a:r>
              <a:rPr lang="en-US" sz="2400" dirty="0" err="1">
                <a:solidFill>
                  <a:srgbClr val="00B050"/>
                </a:solidFill>
                <a:latin typeface="Arial"/>
              </a:rPr>
              <a:t>como</a:t>
            </a:r>
            <a:r>
              <a:rPr lang="en-US" sz="2400" dirty="0">
                <a:solidFill>
                  <a:srgbClr val="00B050"/>
                </a:solidFill>
                <a:latin typeface="Arial"/>
              </a:rPr>
              <a:t> </a:t>
            </a:r>
            <a:r>
              <a:rPr lang="en-US" sz="2400" dirty="0" err="1">
                <a:solidFill>
                  <a:srgbClr val="00B050"/>
                </a:solidFill>
                <a:latin typeface="Arial"/>
              </a:rPr>
              <a:t>minimo</a:t>
            </a:r>
            <a:r>
              <a:rPr lang="en-US" sz="2400" dirty="0">
                <a:solidFill>
                  <a:srgbClr val="00B050"/>
                </a:solidFill>
                <a:latin typeface="Arial"/>
              </a:rPr>
              <a:t> la </a:t>
            </a:r>
            <a:r>
              <a:rPr lang="en-US" sz="2400" dirty="0" err="1">
                <a:solidFill>
                  <a:srgbClr val="00B050"/>
                </a:solidFill>
                <a:latin typeface="Arial"/>
              </a:rPr>
              <a:t>fecha</a:t>
            </a:r>
            <a:r>
              <a:rPr lang="en-US" sz="2400" dirty="0">
                <a:solidFill>
                  <a:srgbClr val="00B050"/>
                </a:solidFill>
                <a:latin typeface="Arial"/>
              </a:rPr>
              <a:t> de </a:t>
            </a:r>
            <a:r>
              <a:rPr lang="en-US" sz="2400" dirty="0" err="1">
                <a:solidFill>
                  <a:srgbClr val="00B050"/>
                </a:solidFill>
                <a:latin typeface="Arial"/>
              </a:rPr>
              <a:t>duracion</a:t>
            </a:r>
            <a:r>
              <a:rPr lang="en-US" sz="2400" dirty="0">
                <a:solidFill>
                  <a:srgbClr val="00B050"/>
                </a:solidFill>
                <a:latin typeface="Arial"/>
              </a:rPr>
              <a:t> minima.</a:t>
            </a:r>
            <a:endParaRPr lang="es-ES" sz="1814"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216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10017" y="692697"/>
            <a:ext cx="8556771" cy="5695419"/>
          </a:xfrm>
          <a:prstGeom prst="rect">
            <a:avLst/>
          </a:prstGeom>
        </p:spPr>
        <p:txBody>
          <a:bodyPr lIns="0" tIns="0" rIns="0" bIns="0">
            <a:noAutofit/>
          </a:bodyPr>
          <a:lstStyle/>
          <a:p>
            <a:pPr marR="1036472">
              <a:lnSpc>
                <a:spcPts val="2503"/>
              </a:lnSpc>
              <a:spcAft>
                <a:spcPts val="1904"/>
              </a:spcAft>
            </a:pPr>
            <a:r>
              <a:rPr lang="en-US" sz="2400" b="1" dirty="0">
                <a:solidFill>
                  <a:srgbClr val="252525"/>
                </a:solidFill>
                <a:latin typeface="Arial"/>
              </a:rPr>
              <a:t>Lista de </a:t>
            </a:r>
            <a:r>
              <a:rPr lang="en-US" sz="2400" b="1" dirty="0" err="1">
                <a:solidFill>
                  <a:srgbClr val="252525"/>
                </a:solidFill>
                <a:latin typeface="Arial"/>
              </a:rPr>
              <a:t>menciones</a:t>
            </a:r>
            <a:r>
              <a:rPr lang="en-US" sz="2400" b="1" dirty="0">
                <a:solidFill>
                  <a:srgbClr val="252525"/>
                </a:solidFill>
                <a:latin typeface="Arial"/>
              </a:rPr>
              <a:t> </a:t>
            </a:r>
            <a:r>
              <a:rPr lang="en-US" sz="2400" b="1" dirty="0" err="1">
                <a:solidFill>
                  <a:srgbClr val="252525"/>
                </a:solidFill>
                <a:latin typeface="Arial"/>
              </a:rPr>
              <a:t>obligatorias</a:t>
            </a:r>
            <a:r>
              <a:rPr lang="en-US" sz="2400" b="1" dirty="0">
                <a:solidFill>
                  <a:srgbClr val="252525"/>
                </a:solidFill>
                <a:latin typeface="Arial"/>
              </a:rPr>
              <a:t> </a:t>
            </a:r>
            <a:r>
              <a:rPr lang="en-US" sz="2400" b="1" dirty="0" err="1">
                <a:solidFill>
                  <a:srgbClr val="252525"/>
                </a:solidFill>
                <a:latin typeface="Arial"/>
              </a:rPr>
              <a:t>segun</a:t>
            </a:r>
            <a:r>
              <a:rPr lang="en-US" sz="2400" b="1" dirty="0">
                <a:solidFill>
                  <a:srgbClr val="252525"/>
                </a:solidFill>
                <a:latin typeface="Arial"/>
              </a:rPr>
              <a:t> el art. 9 del R (UE) 1169/2011, </a:t>
            </a:r>
            <a:r>
              <a:rPr lang="en-US" sz="2400" b="1" dirty="0" err="1">
                <a:solidFill>
                  <a:srgbClr val="252525"/>
                </a:solidFill>
                <a:latin typeface="Arial"/>
              </a:rPr>
              <a:t>aplicables</a:t>
            </a:r>
            <a:r>
              <a:rPr lang="en-US" sz="2400" b="1" dirty="0">
                <a:solidFill>
                  <a:srgbClr val="252525"/>
                </a:solidFill>
                <a:latin typeface="Arial"/>
              </a:rPr>
              <a:t> al pan:</a:t>
            </a:r>
          </a:p>
          <a:p>
            <a:pPr marL="656433" algn="just">
              <a:spcAft>
                <a:spcPts val="1143"/>
              </a:spcAft>
            </a:pPr>
            <a:r>
              <a:rPr lang="en-US" sz="2400" dirty="0">
                <a:solidFill>
                  <a:srgbClr val="252525"/>
                </a:solidFill>
                <a:latin typeface="Arial"/>
              </a:rPr>
              <a:t>a) </a:t>
            </a:r>
            <a:r>
              <a:rPr lang="en-US" sz="2400" b="1" dirty="0">
                <a:solidFill>
                  <a:srgbClr val="252525"/>
                </a:solidFill>
                <a:latin typeface="Arial"/>
              </a:rPr>
              <a:t>Denominacion del </a:t>
            </a:r>
            <a:r>
              <a:rPr lang="en-US" sz="2400" b="1" dirty="0" err="1">
                <a:solidFill>
                  <a:srgbClr val="252525"/>
                </a:solidFill>
                <a:latin typeface="Arial"/>
              </a:rPr>
              <a:t>alimento</a:t>
            </a:r>
            <a:endParaRPr lang="en-US" sz="2400" b="1" dirty="0">
              <a:solidFill>
                <a:srgbClr val="252525"/>
              </a:solidFill>
              <a:latin typeface="Arial"/>
            </a:endParaRPr>
          </a:p>
          <a:p>
            <a:pPr marL="656433" algn="just">
              <a:spcAft>
                <a:spcPts val="1143"/>
              </a:spcAft>
            </a:pPr>
            <a:r>
              <a:rPr lang="en-US" sz="2400" dirty="0">
                <a:solidFill>
                  <a:srgbClr val="252525"/>
                </a:solidFill>
                <a:latin typeface="Arial"/>
              </a:rPr>
              <a:t>b) Lista de </a:t>
            </a:r>
            <a:r>
              <a:rPr lang="en-US" sz="2400" dirty="0" err="1">
                <a:solidFill>
                  <a:srgbClr val="252525"/>
                </a:solidFill>
                <a:latin typeface="Arial"/>
              </a:rPr>
              <a:t>ingredientes</a:t>
            </a:r>
            <a:endParaRPr lang="en-US" sz="2400" dirty="0">
              <a:solidFill>
                <a:srgbClr val="252525"/>
              </a:solidFill>
              <a:latin typeface="Arial"/>
            </a:endParaRPr>
          </a:p>
          <a:p>
            <a:pPr marL="656433">
              <a:lnSpc>
                <a:spcPts val="2068"/>
              </a:lnSpc>
              <a:spcAft>
                <a:spcPts val="762"/>
              </a:spcAft>
            </a:pPr>
            <a:r>
              <a:rPr lang="en-US" sz="2400" dirty="0">
                <a:solidFill>
                  <a:srgbClr val="252525"/>
                </a:solidFill>
                <a:latin typeface="Arial"/>
              </a:rPr>
              <a:t>c) </a:t>
            </a:r>
            <a:r>
              <a:rPr lang="en-US" sz="2400" b="1" dirty="0" err="1">
                <a:solidFill>
                  <a:srgbClr val="252525"/>
                </a:solidFill>
                <a:latin typeface="Arial"/>
              </a:rPr>
              <a:t>Sustancias</a:t>
            </a:r>
            <a:r>
              <a:rPr lang="en-US" sz="2400" b="1" dirty="0">
                <a:solidFill>
                  <a:srgbClr val="252525"/>
                </a:solidFill>
                <a:latin typeface="Arial"/>
              </a:rPr>
              <a:t> o </a:t>
            </a:r>
            <a:r>
              <a:rPr lang="en-US" sz="2400" b="1" dirty="0" err="1">
                <a:solidFill>
                  <a:srgbClr val="252525"/>
                </a:solidFill>
                <a:latin typeface="Arial"/>
              </a:rPr>
              <a:t>productos</a:t>
            </a:r>
            <a:r>
              <a:rPr lang="en-US" sz="2400" b="1" dirty="0">
                <a:solidFill>
                  <a:srgbClr val="252525"/>
                </a:solidFill>
                <a:latin typeface="Arial"/>
              </a:rPr>
              <a:t> que </a:t>
            </a:r>
            <a:r>
              <a:rPr lang="en-US" sz="2400" b="1" dirty="0" err="1">
                <a:solidFill>
                  <a:srgbClr val="252525"/>
                </a:solidFill>
                <a:latin typeface="Arial"/>
              </a:rPr>
              <a:t>causan</a:t>
            </a:r>
            <a:r>
              <a:rPr lang="en-US" sz="2400" b="1" dirty="0">
                <a:solidFill>
                  <a:srgbClr val="252525"/>
                </a:solidFill>
                <a:latin typeface="Arial"/>
              </a:rPr>
              <a:t> </a:t>
            </a:r>
            <a:r>
              <a:rPr lang="en-US" sz="2400" b="1" dirty="0" err="1">
                <a:solidFill>
                  <a:srgbClr val="252525"/>
                </a:solidFill>
                <a:latin typeface="Arial"/>
              </a:rPr>
              <a:t>alergias</a:t>
            </a:r>
            <a:endParaRPr lang="en-US" sz="2400" b="1" dirty="0">
              <a:solidFill>
                <a:srgbClr val="252525"/>
              </a:solidFill>
              <a:latin typeface="Arial"/>
            </a:endParaRPr>
          </a:p>
          <a:p>
            <a:pPr marL="656433" algn="just">
              <a:lnSpc>
                <a:spcPts val="3417"/>
              </a:lnSpc>
            </a:pPr>
            <a:r>
              <a:rPr lang="en-US" sz="2400" dirty="0">
                <a:solidFill>
                  <a:srgbClr val="252525"/>
                </a:solidFill>
                <a:latin typeface="Arial"/>
              </a:rPr>
              <a:t>d) </a:t>
            </a:r>
            <a:r>
              <a:rPr lang="en-US" sz="2400" b="1" dirty="0" err="1">
                <a:solidFill>
                  <a:srgbClr val="252525"/>
                </a:solidFill>
                <a:latin typeface="Arial"/>
              </a:rPr>
              <a:t>Cantidad</a:t>
            </a:r>
            <a:r>
              <a:rPr lang="en-US" sz="2400" b="1" dirty="0">
                <a:solidFill>
                  <a:srgbClr val="252525"/>
                </a:solidFill>
                <a:latin typeface="Arial"/>
              </a:rPr>
              <a:t> de </a:t>
            </a:r>
            <a:r>
              <a:rPr lang="en-US" sz="2400" b="1" dirty="0" err="1">
                <a:solidFill>
                  <a:srgbClr val="252525"/>
                </a:solidFill>
                <a:latin typeface="Arial"/>
              </a:rPr>
              <a:t>determinados</a:t>
            </a:r>
            <a:r>
              <a:rPr lang="en-US" sz="2400" b="1" dirty="0">
                <a:solidFill>
                  <a:srgbClr val="252525"/>
                </a:solidFill>
                <a:latin typeface="Arial"/>
              </a:rPr>
              <a:t> </a:t>
            </a:r>
            <a:r>
              <a:rPr lang="en-US" sz="2400" b="1" dirty="0" err="1">
                <a:solidFill>
                  <a:srgbClr val="252525"/>
                </a:solidFill>
                <a:latin typeface="Arial"/>
              </a:rPr>
              <a:t>ingredientes</a:t>
            </a:r>
            <a:r>
              <a:rPr lang="en-US" sz="2400" b="1" dirty="0">
                <a:solidFill>
                  <a:srgbClr val="252525"/>
                </a:solidFill>
                <a:latin typeface="Arial"/>
              </a:rPr>
              <a:t>/</a:t>
            </a:r>
            <a:r>
              <a:rPr lang="en-US" sz="2400" b="1" dirty="0" err="1">
                <a:solidFill>
                  <a:srgbClr val="252525"/>
                </a:solidFill>
                <a:latin typeface="Arial"/>
              </a:rPr>
              <a:t>categorias</a:t>
            </a:r>
            <a:endParaRPr lang="en-US" sz="2400" b="1" dirty="0">
              <a:solidFill>
                <a:srgbClr val="252525"/>
              </a:solidFill>
              <a:latin typeface="Arial"/>
            </a:endParaRPr>
          </a:p>
          <a:p>
            <a:pPr marL="656433" algn="just">
              <a:lnSpc>
                <a:spcPts val="3417"/>
              </a:lnSpc>
            </a:pPr>
            <a:r>
              <a:rPr lang="en-US" sz="2400" dirty="0">
                <a:solidFill>
                  <a:srgbClr val="252525"/>
                </a:solidFill>
                <a:latin typeface="Arial"/>
              </a:rPr>
              <a:t>e) </a:t>
            </a:r>
            <a:r>
              <a:rPr lang="en-US" sz="2400" b="1" dirty="0">
                <a:solidFill>
                  <a:srgbClr val="252525"/>
                </a:solidFill>
                <a:latin typeface="Arial"/>
              </a:rPr>
              <a:t>La </a:t>
            </a:r>
            <a:r>
              <a:rPr lang="en-US" sz="2400" b="1" dirty="0" err="1">
                <a:solidFill>
                  <a:srgbClr val="252525"/>
                </a:solidFill>
                <a:latin typeface="Arial"/>
              </a:rPr>
              <a:t>cantidad</a:t>
            </a:r>
            <a:r>
              <a:rPr lang="en-US" sz="2400" b="1" dirty="0">
                <a:solidFill>
                  <a:srgbClr val="252525"/>
                </a:solidFill>
                <a:latin typeface="Arial"/>
              </a:rPr>
              <a:t> </a:t>
            </a:r>
            <a:r>
              <a:rPr lang="en-US" sz="2400" b="1" dirty="0" err="1">
                <a:solidFill>
                  <a:srgbClr val="252525"/>
                </a:solidFill>
                <a:latin typeface="Arial"/>
              </a:rPr>
              <a:t>neta</a:t>
            </a:r>
            <a:r>
              <a:rPr lang="en-US" sz="2400" b="1" dirty="0">
                <a:solidFill>
                  <a:srgbClr val="252525"/>
                </a:solidFill>
                <a:latin typeface="Arial"/>
              </a:rPr>
              <a:t> del </a:t>
            </a:r>
            <a:r>
              <a:rPr lang="en-US" sz="2400" b="1" dirty="0" err="1">
                <a:solidFill>
                  <a:srgbClr val="252525"/>
                </a:solidFill>
                <a:latin typeface="Arial"/>
              </a:rPr>
              <a:t>alimento</a:t>
            </a:r>
            <a:endParaRPr lang="en-US" sz="2400" b="1" dirty="0">
              <a:solidFill>
                <a:srgbClr val="252525"/>
              </a:solidFill>
              <a:latin typeface="Arial"/>
            </a:endParaRPr>
          </a:p>
          <a:p>
            <a:pPr marL="1071021" indent="-414589" algn="just">
              <a:lnSpc>
                <a:spcPts val="3417"/>
              </a:lnSpc>
              <a:buAutoNum type="alphaLcParenR" startAt="6"/>
            </a:pPr>
            <a:r>
              <a:rPr lang="en-US" sz="2400" dirty="0">
                <a:latin typeface="Arial"/>
              </a:rPr>
              <a:t>La </a:t>
            </a:r>
            <a:r>
              <a:rPr lang="en-US" sz="2400" dirty="0" err="1">
                <a:latin typeface="Arial"/>
              </a:rPr>
              <a:t>fecha</a:t>
            </a:r>
            <a:r>
              <a:rPr lang="en-US" sz="2400" dirty="0">
                <a:latin typeface="Arial"/>
              </a:rPr>
              <a:t> de </a:t>
            </a:r>
            <a:r>
              <a:rPr lang="en-US" sz="2400" dirty="0" err="1">
                <a:latin typeface="Arial"/>
              </a:rPr>
              <a:t>duracion</a:t>
            </a:r>
            <a:r>
              <a:rPr lang="en-US" sz="2400" dirty="0">
                <a:latin typeface="Arial"/>
              </a:rPr>
              <a:t> minima </a:t>
            </a:r>
          </a:p>
          <a:p>
            <a:pPr marL="656432" algn="just">
              <a:lnSpc>
                <a:spcPts val="3417"/>
              </a:lnSpc>
            </a:pPr>
            <a:r>
              <a:rPr lang="es-ES" sz="2400" dirty="0">
                <a:latin typeface="Arial"/>
              </a:rPr>
              <a:t>g) Condiciones especiales conservación y utilización</a:t>
            </a:r>
          </a:p>
          <a:p>
            <a:pPr marL="656433" algn="just">
              <a:lnSpc>
                <a:spcPts val="3417"/>
              </a:lnSpc>
            </a:pPr>
            <a:r>
              <a:rPr lang="es-ES" sz="2400" dirty="0">
                <a:latin typeface="Arial"/>
              </a:rPr>
              <a:t>h) Nombre del responsable de la información alimentaria</a:t>
            </a:r>
          </a:p>
          <a:p>
            <a:pPr marL="656433" algn="just">
              <a:lnSpc>
                <a:spcPts val="3417"/>
              </a:lnSpc>
            </a:pPr>
            <a:r>
              <a:rPr lang="es-ES" sz="2400" dirty="0">
                <a:latin typeface="Arial"/>
              </a:rPr>
              <a:t>i) País de origen, si su omisión pudiera inducir a error</a:t>
            </a:r>
          </a:p>
          <a:p>
            <a:pPr marL="656433" algn="just">
              <a:lnSpc>
                <a:spcPts val="3417"/>
              </a:lnSpc>
            </a:pPr>
            <a:r>
              <a:rPr lang="es-ES" sz="2400" dirty="0">
                <a:latin typeface="Arial"/>
              </a:rPr>
              <a:t>j) Modo de empleo, si  fuera preciso </a:t>
            </a:r>
          </a:p>
          <a:p>
            <a:pPr marL="656433" algn="just">
              <a:lnSpc>
                <a:spcPts val="3417"/>
              </a:lnSpc>
            </a:pPr>
            <a:r>
              <a:rPr lang="es-ES" sz="2400" dirty="0">
                <a:latin typeface="Arial"/>
              </a:rPr>
              <a:t>l) Información nutricional </a:t>
            </a:r>
            <a:r>
              <a:rPr lang="en-US" sz="2400" dirty="0">
                <a:latin typeface="Arial"/>
              </a:rPr>
              <a:t>(</a:t>
            </a:r>
            <a:r>
              <a:rPr lang="en-US" sz="2400" b="1" dirty="0">
                <a:latin typeface="Arial"/>
              </a:rPr>
              <a:t>Solo pre-</a:t>
            </a:r>
            <a:r>
              <a:rPr lang="en-US" sz="2400" b="1" dirty="0" err="1">
                <a:latin typeface="Arial"/>
              </a:rPr>
              <a:t>envasados</a:t>
            </a:r>
            <a:r>
              <a:rPr lang="en-US" sz="2400" dirty="0">
                <a:latin typeface="Arial"/>
              </a:rPr>
              <a:t>)</a:t>
            </a:r>
          </a:p>
          <a:p>
            <a:pPr marL="656433" algn="just">
              <a:lnSpc>
                <a:spcPts val="3417"/>
              </a:lnSpc>
            </a:pPr>
            <a:endParaRPr lang="es-ES" sz="2000" dirty="0">
              <a:latin typeface="Arial"/>
            </a:endParaRPr>
          </a:p>
          <a:p>
            <a:pPr marL="656433" algn="just">
              <a:lnSpc>
                <a:spcPts val="3417"/>
              </a:lnSpc>
            </a:pPr>
            <a:endParaRPr lang="en-US" sz="1814" dirty="0">
              <a:latin typeface="Arial"/>
            </a:endParaRPr>
          </a:p>
          <a:p>
            <a:pPr marL="656433" algn="just">
              <a:lnSpc>
                <a:spcPts val="3417"/>
              </a:lnSpc>
            </a:pPr>
            <a:endParaRPr lang="en-US" sz="1814" dirty="0">
              <a:latin typeface="Arial"/>
            </a:endParaRPr>
          </a:p>
        </p:txBody>
      </p:sp>
    </p:spTree>
    <p:extLst>
      <p:ext uri="{BB962C8B-B14F-4D97-AF65-F5344CB8AC3E}">
        <p14:creationId xmlns:p14="http://schemas.microsoft.com/office/powerpoint/2010/main" val="4098387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B545B58-D579-4976-91BE-A9C30DCA0281}"/>
              </a:ext>
            </a:extLst>
          </p:cNvPr>
          <p:cNvSpPr/>
          <p:nvPr/>
        </p:nvSpPr>
        <p:spPr>
          <a:xfrm>
            <a:off x="3935760" y="1843951"/>
            <a:ext cx="4572000" cy="2431435"/>
          </a:xfrm>
          <a:prstGeom prst="rect">
            <a:avLst/>
          </a:prstGeom>
        </p:spPr>
        <p:txBody>
          <a:bodyPr>
            <a:spAutoFit/>
          </a:bodyPr>
          <a:lstStyle/>
          <a:p>
            <a:pPr algn="ctr"/>
            <a:r>
              <a:rPr lang="es-ES" sz="4000" dirty="0">
                <a:latin typeface="Arial" panose="020B0604020202020204" pitchFamily="34" charset="0"/>
                <a:cs typeface="Arial" panose="020B0604020202020204" pitchFamily="34" charset="0"/>
              </a:rPr>
              <a:t>PAN COMUN</a:t>
            </a:r>
          </a:p>
          <a:p>
            <a:pPr algn="ctr"/>
            <a:endParaRPr lang="es-ES" sz="40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1-Panaderia Lino Cobas</a:t>
            </a:r>
          </a:p>
          <a:p>
            <a:r>
              <a:rPr lang="es-ES" sz="2400" dirty="0">
                <a:latin typeface="Arial" panose="020B0604020202020204" pitchFamily="34" charset="0"/>
                <a:cs typeface="Arial" panose="020B0604020202020204" pitchFamily="34" charset="0"/>
              </a:rPr>
              <a:t>2-Pan </a:t>
            </a:r>
            <a:r>
              <a:rPr lang="es-ES" sz="2400" dirty="0" err="1">
                <a:latin typeface="Arial" panose="020B0604020202020204" pitchFamily="34" charset="0"/>
                <a:cs typeface="Arial" panose="020B0604020202020204" pitchFamily="34" charset="0"/>
              </a:rPr>
              <a:t>Artesan</a:t>
            </a:r>
            <a:r>
              <a:rPr lang="es-ES" sz="2400" dirty="0">
                <a:latin typeface="Arial" panose="020B0604020202020204" pitchFamily="34" charset="0"/>
                <a:cs typeface="Arial" panose="020B0604020202020204" pitchFamily="34" charset="0"/>
              </a:rPr>
              <a:t> Do Manuel</a:t>
            </a:r>
          </a:p>
          <a:p>
            <a:r>
              <a:rPr lang="es-ES" sz="2400" dirty="0">
                <a:latin typeface="Arial" panose="020B0604020202020204" pitchFamily="34" charset="0"/>
                <a:cs typeface="Arial" panose="020B0604020202020204" pitchFamily="34" charset="0"/>
              </a:rPr>
              <a:t>3-Polemica Twitter</a:t>
            </a:r>
          </a:p>
        </p:txBody>
      </p:sp>
    </p:spTree>
    <p:extLst>
      <p:ext uri="{BB962C8B-B14F-4D97-AF65-F5344CB8AC3E}">
        <p14:creationId xmlns:p14="http://schemas.microsoft.com/office/powerpoint/2010/main" val="2325811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6C52E7-64FA-48F3-AC13-A644FEC94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2" y="0"/>
            <a:ext cx="7347857" cy="6858000"/>
          </a:xfrm>
          <a:prstGeom prst="rect">
            <a:avLst/>
          </a:prstGeom>
        </p:spPr>
      </p:pic>
    </p:spTree>
    <p:extLst>
      <p:ext uri="{BB962C8B-B14F-4D97-AF65-F5344CB8AC3E}">
        <p14:creationId xmlns:p14="http://schemas.microsoft.com/office/powerpoint/2010/main" val="3125277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2FE1F21-7689-4B23-B493-D6315984BB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3818"/>
            <a:ext cx="4902448" cy="2924944"/>
          </a:xfrm>
          <a:prstGeom prst="rect">
            <a:avLst/>
          </a:prstGeom>
        </p:spPr>
      </p:pic>
      <p:pic>
        <p:nvPicPr>
          <p:cNvPr id="5" name="Imagen 4">
            <a:extLst>
              <a:ext uri="{FF2B5EF4-FFF2-40B4-BE49-F238E27FC236}">
                <a16:creationId xmlns:a16="http://schemas.microsoft.com/office/drawing/2014/main" id="{A3DA566F-7783-4EEC-9B03-CDD3DC164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715" y="3429000"/>
            <a:ext cx="4240442" cy="3429000"/>
          </a:xfrm>
          <a:prstGeom prst="rect">
            <a:avLst/>
          </a:prstGeom>
        </p:spPr>
      </p:pic>
      <p:cxnSp>
        <p:nvCxnSpPr>
          <p:cNvPr id="4" name="Conector recto de flecha 3">
            <a:extLst>
              <a:ext uri="{FF2B5EF4-FFF2-40B4-BE49-F238E27FC236}">
                <a16:creationId xmlns:a16="http://schemas.microsoft.com/office/drawing/2014/main" id="{23525039-D23C-40A3-B10E-6456CD5EF714}"/>
              </a:ext>
            </a:extLst>
          </p:cNvPr>
          <p:cNvCxnSpPr>
            <a:cxnSpLocks/>
          </p:cNvCxnSpPr>
          <p:nvPr/>
        </p:nvCxnSpPr>
        <p:spPr>
          <a:xfrm flipV="1">
            <a:off x="4295800" y="2132856"/>
            <a:ext cx="792088" cy="122413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2E626026-5733-40B2-A560-6F6C603D1449}"/>
              </a:ext>
            </a:extLst>
          </p:cNvPr>
          <p:cNvSpPr/>
          <p:nvPr/>
        </p:nvSpPr>
        <p:spPr>
          <a:xfrm>
            <a:off x="2133990" y="3393701"/>
            <a:ext cx="4323620" cy="461665"/>
          </a:xfrm>
          <a:prstGeom prst="rect">
            <a:avLst/>
          </a:prstGeom>
        </p:spPr>
        <p:txBody>
          <a:bodyPr wrap="none">
            <a:spAutoFit/>
          </a:bodyPr>
          <a:lstStyle/>
          <a:p>
            <a:r>
              <a:rPr lang="es-ES" sz="2400" b="1" dirty="0">
                <a:solidFill>
                  <a:srgbClr val="FF0000"/>
                </a:solidFill>
                <a:latin typeface="Arial" panose="020B0604020202020204" pitchFamily="34" charset="0"/>
              </a:rPr>
              <a:t>«de elaboración artesana» ?</a:t>
            </a:r>
            <a:endParaRPr lang="es-ES" sz="2400" dirty="0">
              <a:solidFill>
                <a:srgbClr val="FF0000"/>
              </a:solidFill>
            </a:endParaRPr>
          </a:p>
        </p:txBody>
      </p:sp>
      <p:cxnSp>
        <p:nvCxnSpPr>
          <p:cNvPr id="8" name="Conector recto de flecha 7">
            <a:extLst>
              <a:ext uri="{FF2B5EF4-FFF2-40B4-BE49-F238E27FC236}">
                <a16:creationId xmlns:a16="http://schemas.microsoft.com/office/drawing/2014/main" id="{1750F206-54D3-4F9F-972A-C3476A252973}"/>
              </a:ext>
            </a:extLst>
          </p:cNvPr>
          <p:cNvCxnSpPr/>
          <p:nvPr/>
        </p:nvCxnSpPr>
        <p:spPr>
          <a:xfrm>
            <a:off x="8256240" y="2132856"/>
            <a:ext cx="936104" cy="331236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33ACF8E1-2DB1-4FD9-88E5-D0F4380896DD}"/>
              </a:ext>
            </a:extLst>
          </p:cNvPr>
          <p:cNvSpPr/>
          <p:nvPr/>
        </p:nvSpPr>
        <p:spPr>
          <a:xfrm>
            <a:off x="7464153" y="1708072"/>
            <a:ext cx="2864887" cy="461665"/>
          </a:xfrm>
          <a:prstGeom prst="rect">
            <a:avLst/>
          </a:prstGeom>
        </p:spPr>
        <p:txBody>
          <a:bodyPr wrap="none">
            <a:spAutoFit/>
          </a:bodyPr>
          <a:lstStyle/>
          <a:p>
            <a:r>
              <a:rPr lang="es-ES" sz="2400" b="1" dirty="0">
                <a:solidFill>
                  <a:srgbClr val="FF0000"/>
                </a:solidFill>
                <a:latin typeface="Arial" panose="020B0604020202020204" pitchFamily="34" charset="0"/>
                <a:cs typeface="Arial" panose="020B0604020202020204" pitchFamily="34" charset="0"/>
              </a:rPr>
              <a:t>IGP: Pan </a:t>
            </a:r>
            <a:r>
              <a:rPr lang="es-ES" sz="2400" b="1" dirty="0" err="1">
                <a:solidFill>
                  <a:srgbClr val="FF0000"/>
                </a:solidFill>
                <a:latin typeface="Arial" panose="020B0604020202020204" pitchFamily="34" charset="0"/>
                <a:cs typeface="Arial" panose="020B0604020202020204" pitchFamily="34" charset="0"/>
              </a:rPr>
              <a:t>Galego</a:t>
            </a:r>
            <a:r>
              <a:rPr lang="es-ES" sz="2400" b="1" dirty="0">
                <a:solidFill>
                  <a:srgbClr val="FF0000"/>
                </a:solidFill>
                <a:latin typeface="Arial" panose="020B0604020202020204" pitchFamily="34" charset="0"/>
                <a:cs typeface="Arial" panose="020B0604020202020204" pitchFamily="34" charset="0"/>
              </a:rPr>
              <a:t> ?</a:t>
            </a:r>
          </a:p>
        </p:txBody>
      </p:sp>
      <p:sp>
        <p:nvSpPr>
          <p:cNvPr id="13" name="Rectángulo 12">
            <a:extLst>
              <a:ext uri="{FF2B5EF4-FFF2-40B4-BE49-F238E27FC236}">
                <a16:creationId xmlns:a16="http://schemas.microsoft.com/office/drawing/2014/main" id="{076D4472-4921-426A-9706-6DDAC12154B0}"/>
              </a:ext>
            </a:extLst>
          </p:cNvPr>
          <p:cNvSpPr/>
          <p:nvPr/>
        </p:nvSpPr>
        <p:spPr>
          <a:xfrm>
            <a:off x="1680925" y="4509121"/>
            <a:ext cx="4806124" cy="1384995"/>
          </a:xfrm>
          <a:prstGeom prst="rect">
            <a:avLst/>
          </a:prstGeom>
        </p:spPr>
        <p:txBody>
          <a:bodyPr wrap="none">
            <a:spAutoFit/>
          </a:bodyPr>
          <a:lstStyle/>
          <a:p>
            <a:r>
              <a:rPr lang="es-ES" sz="2800" dirty="0">
                <a:latin typeface="Arial" panose="020B0604020202020204" pitchFamily="34" charset="0"/>
                <a:cs typeface="Arial" panose="020B0604020202020204" pitchFamily="34" charset="0"/>
              </a:rPr>
              <a:t>“</a:t>
            </a:r>
            <a:r>
              <a:rPr lang="es-ES" sz="2800" dirty="0" err="1">
                <a:latin typeface="Arial" panose="020B0604020202020204" pitchFamily="34" charset="0"/>
                <a:cs typeface="Arial" panose="020B0604020202020204" pitchFamily="34" charset="0"/>
              </a:rPr>
              <a:t>Ingredientes:Fariña</a:t>
            </a:r>
            <a:r>
              <a:rPr lang="es-ES" sz="2800" dirty="0">
                <a:latin typeface="Arial" panose="020B0604020202020204" pitchFamily="34" charset="0"/>
                <a:cs typeface="Arial" panose="020B0604020202020204" pitchFamily="34" charset="0"/>
              </a:rPr>
              <a:t> de trigo,</a:t>
            </a:r>
          </a:p>
          <a:p>
            <a:r>
              <a:rPr lang="es-ES" sz="2800" dirty="0" err="1">
                <a:latin typeface="Arial" panose="020B0604020202020204" pitchFamily="34" charset="0"/>
                <a:cs typeface="Arial" panose="020B0604020202020204" pitchFamily="34" charset="0"/>
              </a:rPr>
              <a:t>Centeo</a:t>
            </a:r>
            <a:r>
              <a:rPr lang="es-ES" sz="2800" dirty="0">
                <a:latin typeface="Arial" panose="020B0604020202020204" pitchFamily="34" charset="0"/>
                <a:cs typeface="Arial" panose="020B0604020202020204" pitchFamily="34" charset="0"/>
              </a:rPr>
              <a:t> e trigo integral,</a:t>
            </a:r>
          </a:p>
          <a:p>
            <a:r>
              <a:rPr lang="es-ES" sz="2800" dirty="0" err="1">
                <a:latin typeface="Arial" panose="020B0604020202020204" pitchFamily="34" charset="0"/>
                <a:cs typeface="Arial" panose="020B0604020202020204" pitchFamily="34" charset="0"/>
              </a:rPr>
              <a:t>auga,levadura</a:t>
            </a:r>
            <a:r>
              <a:rPr lang="es-ES" sz="2800" dirty="0">
                <a:latin typeface="Arial" panose="020B0604020202020204" pitchFamily="34" charset="0"/>
                <a:cs typeface="Arial" panose="020B0604020202020204" pitchFamily="34" charset="0"/>
              </a:rPr>
              <a:t> e sal”</a:t>
            </a:r>
          </a:p>
        </p:txBody>
      </p:sp>
      <p:sp>
        <p:nvSpPr>
          <p:cNvPr id="2" name="Rectángulo: esquinas redondeadas 1">
            <a:extLst>
              <a:ext uri="{FF2B5EF4-FFF2-40B4-BE49-F238E27FC236}">
                <a16:creationId xmlns:a16="http://schemas.microsoft.com/office/drawing/2014/main" id="{3BA0BA2C-01E0-4505-A952-23B93BA5D54D}"/>
              </a:ext>
            </a:extLst>
          </p:cNvPr>
          <p:cNvSpPr/>
          <p:nvPr/>
        </p:nvSpPr>
        <p:spPr>
          <a:xfrm>
            <a:off x="1680926" y="1772816"/>
            <a:ext cx="1822787" cy="3600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68626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9113DC-45E8-4320-9C86-B6403CDB6666}"/>
              </a:ext>
            </a:extLst>
          </p:cNvPr>
          <p:cNvPicPr>
            <a:picLocks noChangeAspect="1"/>
          </p:cNvPicPr>
          <p:nvPr/>
        </p:nvPicPr>
        <p:blipFill>
          <a:blip r:embed="rId2"/>
          <a:stretch>
            <a:fillRect/>
          </a:stretch>
        </p:blipFill>
        <p:spPr>
          <a:xfrm>
            <a:off x="1988191" y="174261"/>
            <a:ext cx="7751427" cy="6509478"/>
          </a:xfrm>
          <a:prstGeom prst="rect">
            <a:avLst/>
          </a:prstGeom>
        </p:spPr>
      </p:pic>
    </p:spTree>
    <p:extLst>
      <p:ext uri="{BB962C8B-B14F-4D97-AF65-F5344CB8AC3E}">
        <p14:creationId xmlns:p14="http://schemas.microsoft.com/office/powerpoint/2010/main" val="474055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A058750-2717-4948-95DB-49A75E70291F}"/>
              </a:ext>
            </a:extLst>
          </p:cNvPr>
          <p:cNvSpPr/>
          <p:nvPr/>
        </p:nvSpPr>
        <p:spPr>
          <a:xfrm>
            <a:off x="1568741" y="891226"/>
            <a:ext cx="8732940" cy="4893647"/>
          </a:xfrm>
          <a:prstGeom prst="rect">
            <a:avLst/>
          </a:prstGeom>
        </p:spPr>
        <p:txBody>
          <a:bodyPr wrap="square">
            <a:spAutoFit/>
          </a:bodyPr>
          <a:lstStyle/>
          <a:p>
            <a:endParaRPr lang="es-ES" sz="2400" dirty="0"/>
          </a:p>
          <a:p>
            <a:r>
              <a:rPr lang="es-ES" sz="2400" dirty="0"/>
              <a:t> </a:t>
            </a:r>
            <a:r>
              <a:rPr lang="es-ES" sz="2400" b="1" dirty="0"/>
              <a:t>CONSELLERÍA DO MEDIO RURAL </a:t>
            </a:r>
            <a:endParaRPr lang="es-ES" sz="2400" dirty="0"/>
          </a:p>
          <a:p>
            <a:r>
              <a:rPr lang="pt-BR" sz="2400" i="1" dirty="0"/>
              <a:t>DECRETO 174/2019, do 19 de </a:t>
            </a:r>
            <a:r>
              <a:rPr lang="pt-BR" sz="2400" i="1" dirty="0" err="1"/>
              <a:t>decembro</a:t>
            </a:r>
            <a:r>
              <a:rPr lang="pt-BR" sz="2400" i="1" dirty="0"/>
              <a:t>, polo que se regula a </a:t>
            </a:r>
            <a:r>
              <a:rPr lang="pt-BR" sz="2400" i="1" dirty="0" err="1"/>
              <a:t>artesanía</a:t>
            </a:r>
            <a:r>
              <a:rPr lang="pt-BR" sz="2400" i="1" dirty="0"/>
              <a:t> alimentaria. </a:t>
            </a:r>
            <a:endParaRPr lang="es-ES" sz="2400" dirty="0">
              <a:solidFill>
                <a:srgbClr val="000000"/>
              </a:solidFill>
              <a:latin typeface="BPGHAG+ArialMT"/>
            </a:endParaRPr>
          </a:p>
          <a:p>
            <a:pPr algn="just"/>
            <a:endParaRPr lang="es-ES" sz="2400" dirty="0">
              <a:solidFill>
                <a:srgbClr val="000000"/>
              </a:solidFill>
              <a:latin typeface="BPGHAG+ArialMT"/>
            </a:endParaRPr>
          </a:p>
          <a:p>
            <a:pPr algn="just"/>
            <a:r>
              <a:rPr lang="es-ES" sz="2400" b="1" dirty="0">
                <a:solidFill>
                  <a:srgbClr val="000000"/>
                </a:solidFill>
                <a:latin typeface="BPGHAG+ArialMT"/>
              </a:rPr>
              <a:t>Artigo 30. </a:t>
            </a:r>
            <a:r>
              <a:rPr lang="es-ES" sz="2400" b="1" i="1" dirty="0">
                <a:solidFill>
                  <a:srgbClr val="000000"/>
                </a:solidFill>
                <a:latin typeface="Arial" panose="020B0604020202020204" pitchFamily="34" charset="0"/>
              </a:rPr>
              <a:t>Protección dos termos referidos á artesanía alimentaria </a:t>
            </a:r>
            <a:endParaRPr lang="es-ES" sz="2400" b="1" dirty="0">
              <a:solidFill>
                <a:srgbClr val="000000"/>
              </a:solidFill>
              <a:latin typeface="Arial" panose="020B0604020202020204" pitchFamily="34" charset="0"/>
            </a:endParaRPr>
          </a:p>
          <a:p>
            <a:pPr algn="just"/>
            <a:r>
              <a:rPr lang="pt-BR" sz="2400" dirty="0">
                <a:solidFill>
                  <a:srgbClr val="000000"/>
                </a:solidFill>
                <a:latin typeface="BPGHAG+ArialMT"/>
              </a:rPr>
              <a:t>1. Os termos «</a:t>
            </a:r>
            <a:r>
              <a:rPr lang="pt-BR" sz="2400" dirty="0" err="1">
                <a:solidFill>
                  <a:srgbClr val="000000"/>
                </a:solidFill>
                <a:latin typeface="BPGHAG+ArialMT"/>
              </a:rPr>
              <a:t>artesá</a:t>
            </a:r>
            <a:r>
              <a:rPr lang="pt-BR" sz="2400" dirty="0">
                <a:solidFill>
                  <a:srgbClr val="000000"/>
                </a:solidFill>
                <a:latin typeface="BPGHAG+ArialMT"/>
              </a:rPr>
              <a:t>/n», «artesanal», «</a:t>
            </a:r>
            <a:r>
              <a:rPr lang="pt-BR" sz="2400" dirty="0" err="1">
                <a:solidFill>
                  <a:srgbClr val="000000"/>
                </a:solidFill>
                <a:latin typeface="BPGHAG+ArialMT"/>
              </a:rPr>
              <a:t>artesán</a:t>
            </a:r>
            <a:r>
              <a:rPr lang="pt-BR" sz="2400" dirty="0">
                <a:solidFill>
                  <a:srgbClr val="000000"/>
                </a:solidFill>
                <a:latin typeface="BPGHAG+ArialMT"/>
              </a:rPr>
              <a:t> da casa» ou «</a:t>
            </a:r>
            <a:r>
              <a:rPr lang="pt-BR" sz="2400" dirty="0" err="1">
                <a:solidFill>
                  <a:srgbClr val="000000"/>
                </a:solidFill>
                <a:latin typeface="BPGHAG+ArialMT"/>
              </a:rPr>
              <a:t>artesán</a:t>
            </a:r>
            <a:r>
              <a:rPr lang="pt-BR" sz="2400" dirty="0">
                <a:solidFill>
                  <a:srgbClr val="000000"/>
                </a:solidFill>
                <a:latin typeface="BPGHAG+ArialMT"/>
              </a:rPr>
              <a:t> caseiro» e «</a:t>
            </a:r>
            <a:r>
              <a:rPr lang="pt-BR" sz="2400" dirty="0" err="1">
                <a:solidFill>
                  <a:srgbClr val="000000"/>
                </a:solidFill>
                <a:latin typeface="BPGHAG+ArialMT"/>
              </a:rPr>
              <a:t>ar</a:t>
            </a:r>
            <a:r>
              <a:rPr lang="pt-BR" sz="2400" dirty="0" err="1">
                <a:solidFill>
                  <a:srgbClr val="000000"/>
                </a:solidFill>
                <a:latin typeface="Arial" panose="020B0604020202020204" pitchFamily="34" charset="0"/>
              </a:rPr>
              <a:t>tesán</a:t>
            </a:r>
            <a:r>
              <a:rPr lang="pt-BR" sz="2400" dirty="0">
                <a:solidFill>
                  <a:srgbClr val="000000"/>
                </a:solidFill>
                <a:latin typeface="Arial" panose="020B0604020202020204" pitchFamily="34" charset="0"/>
              </a:rPr>
              <a:t> de </a:t>
            </a:r>
            <a:r>
              <a:rPr lang="pt-BR" sz="2400" dirty="0" err="1">
                <a:solidFill>
                  <a:srgbClr val="000000"/>
                </a:solidFill>
                <a:latin typeface="Arial" panose="020B0604020202020204" pitchFamily="34" charset="0"/>
              </a:rPr>
              <a:t>montaña</a:t>
            </a:r>
            <a:r>
              <a:rPr lang="pt-BR" sz="2400" dirty="0">
                <a:solidFill>
                  <a:srgbClr val="000000"/>
                </a:solidFill>
                <a:latin typeface="Arial" panose="020B0604020202020204" pitchFamily="34" charset="0"/>
              </a:rPr>
              <a:t>», só </a:t>
            </a:r>
            <a:r>
              <a:rPr lang="pt-BR" sz="2400" dirty="0" err="1">
                <a:solidFill>
                  <a:srgbClr val="000000"/>
                </a:solidFill>
                <a:latin typeface="Arial" panose="020B0604020202020204" pitchFamily="34" charset="0"/>
              </a:rPr>
              <a:t>poderán</a:t>
            </a:r>
            <a:r>
              <a:rPr lang="pt-BR" sz="2400" dirty="0">
                <a:solidFill>
                  <a:srgbClr val="000000"/>
                </a:solidFill>
                <a:latin typeface="Arial" panose="020B0604020202020204" pitchFamily="34" charset="0"/>
              </a:rPr>
              <a:t> </a:t>
            </a:r>
            <a:r>
              <a:rPr lang="pt-BR" sz="2400" dirty="0" err="1">
                <a:solidFill>
                  <a:srgbClr val="000000"/>
                </a:solidFill>
                <a:latin typeface="Arial" panose="020B0604020202020204" pitchFamily="34" charset="0"/>
              </a:rPr>
              <a:t>utilizarse</a:t>
            </a:r>
            <a:r>
              <a:rPr lang="pt-BR" sz="2400" dirty="0">
                <a:solidFill>
                  <a:srgbClr val="000000"/>
                </a:solidFill>
                <a:latin typeface="Arial" panose="020B0604020202020204" pitchFamily="34" charset="0"/>
              </a:rPr>
              <a:t> na </a:t>
            </a:r>
            <a:r>
              <a:rPr lang="pt-BR" sz="2400" dirty="0" err="1">
                <a:solidFill>
                  <a:srgbClr val="000000"/>
                </a:solidFill>
                <a:latin typeface="Arial" panose="020B0604020202020204" pitchFamily="34" charset="0"/>
              </a:rPr>
              <a:t>etiquetaxe</a:t>
            </a:r>
            <a:r>
              <a:rPr lang="pt-BR" sz="2400" dirty="0">
                <a:solidFill>
                  <a:srgbClr val="000000"/>
                </a:solidFill>
                <a:latin typeface="Arial" panose="020B0604020202020204" pitchFamily="34" charset="0"/>
              </a:rPr>
              <a:t>, </a:t>
            </a:r>
            <a:r>
              <a:rPr lang="pt-BR" sz="2400" dirty="0" err="1">
                <a:solidFill>
                  <a:srgbClr val="000000"/>
                </a:solidFill>
                <a:latin typeface="Arial" panose="020B0604020202020204" pitchFamily="34" charset="0"/>
              </a:rPr>
              <a:t>presentación</a:t>
            </a:r>
            <a:r>
              <a:rPr lang="pt-BR" sz="2400" dirty="0">
                <a:solidFill>
                  <a:srgbClr val="000000"/>
                </a:solidFill>
                <a:latin typeface="Arial" panose="020B0604020202020204" pitchFamily="34" charset="0"/>
              </a:rPr>
              <a:t> e publicidade dos </a:t>
            </a:r>
            <a:r>
              <a:rPr lang="pt-BR" sz="2400" dirty="0">
                <a:solidFill>
                  <a:srgbClr val="000000"/>
                </a:solidFill>
                <a:latin typeface="BPGHAG+ArialMT"/>
              </a:rPr>
              <a:t>produtos que </a:t>
            </a:r>
            <a:r>
              <a:rPr lang="pt-BR" sz="2400" dirty="0" err="1">
                <a:solidFill>
                  <a:srgbClr val="000000"/>
                </a:solidFill>
                <a:latin typeface="BPGHAG+ArialMT"/>
              </a:rPr>
              <a:t>cumpran</a:t>
            </a:r>
            <a:r>
              <a:rPr lang="pt-BR" sz="2400" dirty="0">
                <a:solidFill>
                  <a:srgbClr val="000000"/>
                </a:solidFill>
                <a:latin typeface="BPGHAG+ArialMT"/>
              </a:rPr>
              <a:t> os requisitos </a:t>
            </a:r>
            <a:r>
              <a:rPr lang="pt-BR" sz="2400" dirty="0" err="1">
                <a:solidFill>
                  <a:srgbClr val="000000"/>
                </a:solidFill>
                <a:latin typeface="BPGHAG+ArialMT"/>
              </a:rPr>
              <a:t>establecidos</a:t>
            </a:r>
            <a:r>
              <a:rPr lang="pt-BR" sz="2400" dirty="0">
                <a:solidFill>
                  <a:srgbClr val="000000"/>
                </a:solidFill>
                <a:latin typeface="BPGHAG+ArialMT"/>
              </a:rPr>
              <a:t> neste decreto e nas normas que o </a:t>
            </a:r>
            <a:r>
              <a:rPr lang="pt-BR" sz="2400" dirty="0" err="1">
                <a:solidFill>
                  <a:srgbClr val="000000"/>
                </a:solidFill>
                <a:latin typeface="BPGHAG+ArialMT"/>
              </a:rPr>
              <a:t>completen</a:t>
            </a:r>
            <a:r>
              <a:rPr lang="pt-BR" sz="2400" dirty="0">
                <a:solidFill>
                  <a:srgbClr val="000000"/>
                </a:solidFill>
                <a:latin typeface="BPGHAG+ArialMT"/>
              </a:rPr>
              <a:t>. </a:t>
            </a:r>
            <a:r>
              <a:rPr lang="pt-BR" sz="2400" b="1" dirty="0">
                <a:solidFill>
                  <a:schemeClr val="accent2"/>
                </a:solidFill>
                <a:latin typeface="BPGHAG+ArialMT"/>
              </a:rPr>
              <a:t>As empresas que non </a:t>
            </a:r>
            <a:r>
              <a:rPr lang="pt-BR" sz="2400" b="1" dirty="0" err="1">
                <a:solidFill>
                  <a:schemeClr val="accent2"/>
                </a:solidFill>
                <a:latin typeface="BPGHAG+ArialMT"/>
              </a:rPr>
              <a:t>cumpran</a:t>
            </a:r>
            <a:r>
              <a:rPr lang="pt-BR" sz="2400" b="1" dirty="0">
                <a:solidFill>
                  <a:schemeClr val="accent2"/>
                </a:solidFill>
                <a:latin typeface="BPGHAG+ArialMT"/>
              </a:rPr>
              <a:t> estes requisitos non </a:t>
            </a:r>
            <a:r>
              <a:rPr lang="pt-BR" sz="2400" b="1" dirty="0" err="1">
                <a:solidFill>
                  <a:schemeClr val="accent2"/>
                </a:solidFill>
                <a:latin typeface="BPGHAG+ArialMT"/>
              </a:rPr>
              <a:t>poderán</a:t>
            </a:r>
            <a:r>
              <a:rPr lang="pt-BR" sz="2400" b="1" dirty="0">
                <a:solidFill>
                  <a:schemeClr val="accent2"/>
                </a:solidFill>
                <a:latin typeface="BPGHAG+ArialMT"/>
              </a:rPr>
              <a:t> </a:t>
            </a:r>
            <a:r>
              <a:rPr lang="pt-BR" sz="2400" b="1" dirty="0" err="1">
                <a:solidFill>
                  <a:schemeClr val="accent2"/>
                </a:solidFill>
                <a:latin typeface="BPGHAG+ArialMT"/>
              </a:rPr>
              <a:t>facer</a:t>
            </a:r>
            <a:r>
              <a:rPr lang="pt-BR" sz="2400" b="1" dirty="0">
                <a:solidFill>
                  <a:schemeClr val="accent2"/>
                </a:solidFill>
                <a:latin typeface="BPGHAG+ArialMT"/>
              </a:rPr>
              <a:t> uso destas </a:t>
            </a:r>
            <a:r>
              <a:rPr lang="pt-BR" sz="2400" b="1" dirty="0" err="1">
                <a:solidFill>
                  <a:schemeClr val="accent2"/>
                </a:solidFill>
                <a:latin typeface="BPGHAG+ArialMT"/>
              </a:rPr>
              <a:t>mencións</a:t>
            </a:r>
            <a:r>
              <a:rPr lang="pt-BR" sz="2400" b="1" dirty="0">
                <a:solidFill>
                  <a:schemeClr val="accent2"/>
                </a:solidFill>
                <a:latin typeface="BPGHAG+ArialMT"/>
              </a:rPr>
              <a:t> ou outras análogas</a:t>
            </a:r>
            <a:r>
              <a:rPr lang="pt-BR" sz="2400" dirty="0">
                <a:solidFill>
                  <a:srgbClr val="000000"/>
                </a:solidFill>
                <a:latin typeface="BPGHAG+ArialMT"/>
              </a:rPr>
              <a:t>, ...</a:t>
            </a:r>
            <a:endParaRPr lang="es-ES" sz="2400" dirty="0"/>
          </a:p>
        </p:txBody>
      </p:sp>
    </p:spTree>
    <p:extLst>
      <p:ext uri="{BB962C8B-B14F-4D97-AF65-F5344CB8AC3E}">
        <p14:creationId xmlns:p14="http://schemas.microsoft.com/office/powerpoint/2010/main" val="1933272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08945CF-C771-4E6F-93E9-32481E80D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524" y="351254"/>
            <a:ext cx="7916171" cy="6506747"/>
          </a:xfrm>
          <a:prstGeom prst="rect">
            <a:avLst/>
          </a:prstGeom>
        </p:spPr>
      </p:pic>
      <p:sp>
        <p:nvSpPr>
          <p:cNvPr id="4" name="CuadroTexto 3">
            <a:extLst>
              <a:ext uri="{FF2B5EF4-FFF2-40B4-BE49-F238E27FC236}">
                <a16:creationId xmlns:a16="http://schemas.microsoft.com/office/drawing/2014/main" id="{D33BE2C3-2B53-4588-9154-9307A978C97C}"/>
              </a:ext>
            </a:extLst>
          </p:cNvPr>
          <p:cNvSpPr txBox="1"/>
          <p:nvPr/>
        </p:nvSpPr>
        <p:spPr>
          <a:xfrm>
            <a:off x="6577610" y="692696"/>
            <a:ext cx="3838871" cy="707886"/>
          </a:xfrm>
          <a:prstGeom prst="rect">
            <a:avLst/>
          </a:prstGeom>
          <a:noFill/>
        </p:spPr>
        <p:txBody>
          <a:bodyPr wrap="none" rtlCol="0">
            <a:spAutoFit/>
          </a:bodyPr>
          <a:lstStyle/>
          <a:p>
            <a:r>
              <a:rPr lang="es-ES" sz="4000" dirty="0">
                <a:solidFill>
                  <a:srgbClr val="00B050"/>
                </a:solidFill>
              </a:rPr>
              <a:t>Etiquetado actual</a:t>
            </a:r>
          </a:p>
        </p:txBody>
      </p:sp>
      <p:pic>
        <p:nvPicPr>
          <p:cNvPr id="7" name="Imagen 6">
            <a:extLst>
              <a:ext uri="{FF2B5EF4-FFF2-40B4-BE49-F238E27FC236}">
                <a16:creationId xmlns:a16="http://schemas.microsoft.com/office/drawing/2014/main" id="{CA6CDF92-ACF4-4A6E-8121-534463A83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37" y="2445996"/>
            <a:ext cx="3427654" cy="3284984"/>
          </a:xfrm>
          <a:prstGeom prst="rect">
            <a:avLst/>
          </a:prstGeom>
        </p:spPr>
      </p:pic>
    </p:spTree>
    <p:extLst>
      <p:ext uri="{BB962C8B-B14F-4D97-AF65-F5344CB8AC3E}">
        <p14:creationId xmlns:p14="http://schemas.microsoft.com/office/powerpoint/2010/main" val="2600257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CA6493-4B26-41D2-A5AD-895FBB892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50800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F427F74-BFA8-40E1-A833-3624096E8516}"/>
              </a:ext>
            </a:extLst>
          </p:cNvPr>
          <p:cNvSpPr/>
          <p:nvPr/>
        </p:nvSpPr>
        <p:spPr>
          <a:xfrm>
            <a:off x="1149292" y="277502"/>
            <a:ext cx="9756396" cy="3785652"/>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Artículo 4</a:t>
            </a:r>
            <a:r>
              <a:rPr lang="es-ES" sz="2400" b="1" dirty="0">
                <a:solidFill>
                  <a:srgbClr val="000000"/>
                </a:solidFill>
                <a:latin typeface="Arial" panose="020B0604020202020204" pitchFamily="34" charset="0"/>
                <a:cs typeface="Arial" panose="020B0604020202020204" pitchFamily="34" charset="0"/>
              </a:rPr>
              <a:t>. </a:t>
            </a:r>
            <a:r>
              <a:rPr lang="es-ES" sz="2400" b="1" i="1" dirty="0">
                <a:solidFill>
                  <a:srgbClr val="000000"/>
                </a:solidFill>
                <a:latin typeface="Arial" panose="020B0604020202020204" pitchFamily="34" charset="0"/>
                <a:cs typeface="Arial" panose="020B0604020202020204" pitchFamily="34" charset="0"/>
              </a:rPr>
              <a:t>Denominaciones del pan común</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El pan común puede recibir las siguientes denominaciones, que se incluyen a título enunciativo y no limitativo:</a:t>
            </a:r>
          </a:p>
          <a:p>
            <a:r>
              <a:rPr lang="es-ES" sz="2400" dirty="0">
                <a:solidFill>
                  <a:srgbClr val="000000"/>
                </a:solidFill>
                <a:latin typeface="Arial" panose="020B0604020202020204" pitchFamily="34" charset="0"/>
                <a:cs typeface="Arial" panose="020B0604020202020204" pitchFamily="34" charset="0"/>
              </a:rPr>
              <a:t>1. </a:t>
            </a:r>
            <a:r>
              <a:rPr lang="es-ES" sz="2400" b="1" dirty="0">
                <a:solidFill>
                  <a:srgbClr val="000000"/>
                </a:solidFill>
                <a:latin typeface="Arial" panose="020B0604020202020204" pitchFamily="34" charset="0"/>
                <a:cs typeface="Arial" panose="020B0604020202020204" pitchFamily="34" charset="0"/>
              </a:rPr>
              <a:t>Pan bregado, de miga dura, español o candeal</a:t>
            </a:r>
            <a:r>
              <a:rPr lang="es-ES" sz="2400" dirty="0">
                <a:solidFill>
                  <a:srgbClr val="000000"/>
                </a:solidFill>
                <a:latin typeface="Arial" panose="020B0604020202020204" pitchFamily="34" charset="0"/>
                <a:cs typeface="Arial" panose="020B0604020202020204" pitchFamily="34" charset="0"/>
              </a:rPr>
              <a:t>: es el obtenido mediante un proceso de elaboración en el que es indispensable el uso de </a:t>
            </a:r>
            <a:r>
              <a:rPr lang="es-ES" sz="2400" u="sng" dirty="0">
                <a:solidFill>
                  <a:srgbClr val="000000"/>
                </a:solidFill>
                <a:latin typeface="Arial" panose="020B0604020202020204" pitchFamily="34" charset="0"/>
                <a:cs typeface="Arial" panose="020B0604020202020204" pitchFamily="34" charset="0"/>
              </a:rPr>
              <a:t>cilindros refinadores</a:t>
            </a:r>
            <a:r>
              <a:rPr lang="es-ES" sz="2400" dirty="0">
                <a:solidFill>
                  <a:srgbClr val="000000"/>
                </a:solidFill>
                <a:latin typeface="Arial" panose="020B0604020202020204" pitchFamily="34" charset="0"/>
                <a:cs typeface="Arial" panose="020B0604020202020204" pitchFamily="34" charset="0"/>
              </a:rPr>
              <a:t>. La miga de este tipo de pan será blanca y con alveolos finos y uniformes.</a:t>
            </a:r>
          </a:p>
          <a:p>
            <a:r>
              <a:rPr lang="es-ES" sz="2400" dirty="0">
                <a:solidFill>
                  <a:srgbClr val="000000"/>
                </a:solidFill>
                <a:latin typeface="Arial" panose="020B0604020202020204" pitchFamily="34" charset="0"/>
                <a:cs typeface="Arial" panose="020B0604020202020204" pitchFamily="34" charset="0"/>
              </a:rPr>
              <a:t>Las </a:t>
            </a:r>
            <a:r>
              <a:rPr lang="es-ES" sz="2400" b="1" dirty="0">
                <a:solidFill>
                  <a:srgbClr val="000000"/>
                </a:solidFill>
                <a:latin typeface="Arial" panose="020B0604020202020204" pitchFamily="34" charset="0"/>
                <a:cs typeface="Arial" panose="020B0604020202020204" pitchFamily="34" charset="0"/>
              </a:rPr>
              <a:t>variedades tradicionales </a:t>
            </a:r>
            <a:r>
              <a:rPr lang="es-ES" sz="2400" dirty="0">
                <a:solidFill>
                  <a:srgbClr val="000000"/>
                </a:solidFill>
                <a:latin typeface="Arial" panose="020B0604020202020204" pitchFamily="34" charset="0"/>
                <a:cs typeface="Arial" panose="020B0604020202020204" pitchFamily="34" charset="0"/>
              </a:rPr>
              <a:t>elaboradas a partir de este tipo de masa, podrán utilizar las distintas denominaciones que cada una adopta como telera, lechuguino y </a:t>
            </a:r>
            <a:r>
              <a:rPr lang="es-ES" sz="2400" dirty="0" err="1">
                <a:solidFill>
                  <a:srgbClr val="000000"/>
                </a:solidFill>
                <a:latin typeface="Arial" panose="020B0604020202020204" pitchFamily="34" charset="0"/>
                <a:cs typeface="Arial" panose="020B0604020202020204" pitchFamily="34" charset="0"/>
              </a:rPr>
              <a:t>fabiola</a:t>
            </a:r>
            <a:r>
              <a:rPr lang="es-ES" sz="2400" dirty="0">
                <a:solidFill>
                  <a:srgbClr val="000000"/>
                </a:solidFill>
                <a:latin typeface="Arial" panose="020B0604020202020204" pitchFamily="34" charset="0"/>
                <a:cs typeface="Arial" panose="020B0604020202020204" pitchFamily="34" charset="0"/>
              </a:rPr>
              <a:t>, entre otras.</a:t>
            </a:r>
          </a:p>
        </p:txBody>
      </p:sp>
      <p:pic>
        <p:nvPicPr>
          <p:cNvPr id="4" name="Imagen 3">
            <a:extLst>
              <a:ext uri="{FF2B5EF4-FFF2-40B4-BE49-F238E27FC236}">
                <a16:creationId xmlns:a16="http://schemas.microsoft.com/office/drawing/2014/main" id="{8A55B90B-C56D-447D-8DB1-BF6656E0F24A}"/>
              </a:ext>
            </a:extLst>
          </p:cNvPr>
          <p:cNvPicPr>
            <a:picLocks noChangeAspect="1"/>
          </p:cNvPicPr>
          <p:nvPr/>
        </p:nvPicPr>
        <p:blipFill>
          <a:blip r:embed="rId2"/>
          <a:stretch>
            <a:fillRect/>
          </a:stretch>
        </p:blipFill>
        <p:spPr>
          <a:xfrm>
            <a:off x="375882" y="4126998"/>
            <a:ext cx="3910893" cy="2521278"/>
          </a:xfrm>
          <a:prstGeom prst="rect">
            <a:avLst/>
          </a:prstGeom>
        </p:spPr>
      </p:pic>
      <p:pic>
        <p:nvPicPr>
          <p:cNvPr id="5" name="Imagen 4" descr="Telera (pan español) - Wikipedia, la enciclopedia libre">
            <a:extLst>
              <a:ext uri="{FF2B5EF4-FFF2-40B4-BE49-F238E27FC236}">
                <a16:creationId xmlns:a16="http://schemas.microsoft.com/office/drawing/2014/main" id="{0F62200D-69BD-4F8D-8372-412B04E043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23427" y="4126998"/>
            <a:ext cx="2117608" cy="2521278"/>
          </a:xfrm>
          <a:prstGeom prst="rect">
            <a:avLst/>
          </a:prstGeom>
          <a:noFill/>
          <a:ln>
            <a:noFill/>
          </a:ln>
        </p:spPr>
      </p:pic>
      <p:pic>
        <p:nvPicPr>
          <p:cNvPr id="6" name="Imagen 5" descr="C:\Users\avellom\AppData\Local\Microsoft\Windows\INetCache\Content.MSO\72D01980.tmp">
            <a:extLst>
              <a:ext uri="{FF2B5EF4-FFF2-40B4-BE49-F238E27FC236}">
                <a16:creationId xmlns:a16="http://schemas.microsoft.com/office/drawing/2014/main" id="{4B4FD660-D2F1-4C31-8614-4419410884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86313" y="4219663"/>
            <a:ext cx="3122715" cy="2360836"/>
          </a:xfrm>
          <a:prstGeom prst="rect">
            <a:avLst/>
          </a:prstGeom>
          <a:noFill/>
          <a:ln>
            <a:noFill/>
          </a:ln>
        </p:spPr>
      </p:pic>
      <p:sp>
        <p:nvSpPr>
          <p:cNvPr id="7" name="CuadroTexto 6">
            <a:extLst>
              <a:ext uri="{FF2B5EF4-FFF2-40B4-BE49-F238E27FC236}">
                <a16:creationId xmlns:a16="http://schemas.microsoft.com/office/drawing/2014/main" id="{0B60B809-8847-46ED-89D0-CE938B852850}"/>
              </a:ext>
            </a:extLst>
          </p:cNvPr>
          <p:cNvSpPr txBox="1"/>
          <p:nvPr/>
        </p:nvSpPr>
        <p:spPr>
          <a:xfrm>
            <a:off x="510902" y="5895751"/>
            <a:ext cx="1152128" cy="461665"/>
          </a:xfrm>
          <a:prstGeom prst="rect">
            <a:avLst/>
          </a:prstGeom>
          <a:noFill/>
        </p:spPr>
        <p:txBody>
          <a:bodyPr wrap="square" rtlCol="0">
            <a:spAutoFit/>
          </a:bodyPr>
          <a:lstStyle/>
          <a:p>
            <a:r>
              <a:rPr lang="es-ES" sz="2400" dirty="0"/>
              <a:t>Fabiola</a:t>
            </a:r>
          </a:p>
        </p:txBody>
      </p:sp>
      <p:sp>
        <p:nvSpPr>
          <p:cNvPr id="8" name="CuadroTexto 7">
            <a:extLst>
              <a:ext uri="{FF2B5EF4-FFF2-40B4-BE49-F238E27FC236}">
                <a16:creationId xmlns:a16="http://schemas.microsoft.com/office/drawing/2014/main" id="{8EC2F77B-ADE1-43BF-8578-4F086375F760}"/>
              </a:ext>
            </a:extLst>
          </p:cNvPr>
          <p:cNvSpPr txBox="1"/>
          <p:nvPr/>
        </p:nvSpPr>
        <p:spPr>
          <a:xfrm>
            <a:off x="4747363" y="5895750"/>
            <a:ext cx="1152128" cy="461665"/>
          </a:xfrm>
          <a:prstGeom prst="rect">
            <a:avLst/>
          </a:prstGeom>
          <a:noFill/>
        </p:spPr>
        <p:txBody>
          <a:bodyPr wrap="square" rtlCol="0">
            <a:spAutoFit/>
          </a:bodyPr>
          <a:lstStyle/>
          <a:p>
            <a:r>
              <a:rPr lang="es-ES" sz="2400" dirty="0"/>
              <a:t>Telera</a:t>
            </a:r>
          </a:p>
        </p:txBody>
      </p:sp>
      <p:sp>
        <p:nvSpPr>
          <p:cNvPr id="9" name="CuadroTexto 8">
            <a:extLst>
              <a:ext uri="{FF2B5EF4-FFF2-40B4-BE49-F238E27FC236}">
                <a16:creationId xmlns:a16="http://schemas.microsoft.com/office/drawing/2014/main" id="{0452A368-1208-41C6-A9CA-C8C9AD030A9A}"/>
              </a:ext>
            </a:extLst>
          </p:cNvPr>
          <p:cNvSpPr txBox="1"/>
          <p:nvPr/>
        </p:nvSpPr>
        <p:spPr>
          <a:xfrm>
            <a:off x="7788620" y="5895749"/>
            <a:ext cx="1722254" cy="461665"/>
          </a:xfrm>
          <a:prstGeom prst="rect">
            <a:avLst/>
          </a:prstGeom>
          <a:noFill/>
        </p:spPr>
        <p:txBody>
          <a:bodyPr wrap="square" rtlCol="0">
            <a:spAutoFit/>
          </a:bodyPr>
          <a:lstStyle/>
          <a:p>
            <a:r>
              <a:rPr lang="es-ES" sz="2400" dirty="0"/>
              <a:t>Lechuguino</a:t>
            </a:r>
          </a:p>
        </p:txBody>
      </p:sp>
    </p:spTree>
    <p:extLst>
      <p:ext uri="{BB962C8B-B14F-4D97-AF65-F5344CB8AC3E}">
        <p14:creationId xmlns:p14="http://schemas.microsoft.com/office/powerpoint/2010/main" val="252149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22EEBE-B4B1-437E-8B21-89E3AAEBB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31448"/>
            <a:ext cx="9144000" cy="5595105"/>
          </a:xfrm>
          <a:prstGeom prst="rect">
            <a:avLst/>
          </a:prstGeom>
        </p:spPr>
      </p:pic>
    </p:spTree>
    <p:extLst>
      <p:ext uri="{BB962C8B-B14F-4D97-AF65-F5344CB8AC3E}">
        <p14:creationId xmlns:p14="http://schemas.microsoft.com/office/powerpoint/2010/main" val="330167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6BE6AD3-0699-4DF5-8527-959C7148B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834" y="0"/>
            <a:ext cx="3465796" cy="6858000"/>
          </a:xfrm>
          <a:prstGeom prst="rect">
            <a:avLst/>
          </a:prstGeom>
        </p:spPr>
      </p:pic>
      <p:pic>
        <p:nvPicPr>
          <p:cNvPr id="5" name="Imagen 4">
            <a:extLst>
              <a:ext uri="{FF2B5EF4-FFF2-40B4-BE49-F238E27FC236}">
                <a16:creationId xmlns:a16="http://schemas.microsoft.com/office/drawing/2014/main" id="{97707FF7-AFF3-4D2E-8CE6-8FC4C1E6A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905" y="620688"/>
            <a:ext cx="4849977" cy="5976664"/>
          </a:xfrm>
          <a:prstGeom prst="rect">
            <a:avLst/>
          </a:prstGeom>
        </p:spPr>
      </p:pic>
    </p:spTree>
    <p:extLst>
      <p:ext uri="{BB962C8B-B14F-4D97-AF65-F5344CB8AC3E}">
        <p14:creationId xmlns:p14="http://schemas.microsoft.com/office/powerpoint/2010/main" val="2868489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6905C5-ECA3-4A47-8C37-322FC09E8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76672"/>
            <a:ext cx="9144000" cy="1830640"/>
          </a:xfrm>
          <a:prstGeom prst="rect">
            <a:avLst/>
          </a:prstGeom>
        </p:spPr>
      </p:pic>
      <p:sp>
        <p:nvSpPr>
          <p:cNvPr id="6" name="CuadroTexto 5">
            <a:extLst>
              <a:ext uri="{FF2B5EF4-FFF2-40B4-BE49-F238E27FC236}">
                <a16:creationId xmlns:a16="http://schemas.microsoft.com/office/drawing/2014/main" id="{0056DFBE-D8AE-4D34-8E5A-1B63895CC935}"/>
              </a:ext>
            </a:extLst>
          </p:cNvPr>
          <p:cNvSpPr txBox="1"/>
          <p:nvPr/>
        </p:nvSpPr>
        <p:spPr>
          <a:xfrm>
            <a:off x="3431704" y="2643131"/>
            <a:ext cx="4968552" cy="954107"/>
          </a:xfrm>
          <a:prstGeom prst="rect">
            <a:avLst/>
          </a:prstGeom>
          <a:noFill/>
        </p:spPr>
        <p:txBody>
          <a:bodyPr wrap="square" rtlCol="0">
            <a:spAutoFit/>
          </a:bodyPr>
          <a:lstStyle/>
          <a:p>
            <a:r>
              <a:rPr lang="es-ES" sz="2800" dirty="0">
                <a:solidFill>
                  <a:schemeClr val="accent2"/>
                </a:solidFill>
              </a:rPr>
              <a:t>La denominación del ingrediente “harina país” no es correcta.</a:t>
            </a:r>
          </a:p>
        </p:txBody>
      </p:sp>
      <p:sp>
        <p:nvSpPr>
          <p:cNvPr id="7" name="Rectángulo 6">
            <a:extLst>
              <a:ext uri="{FF2B5EF4-FFF2-40B4-BE49-F238E27FC236}">
                <a16:creationId xmlns:a16="http://schemas.microsoft.com/office/drawing/2014/main" id="{FA995F31-8929-431C-B4BD-041545893E04}"/>
              </a:ext>
            </a:extLst>
          </p:cNvPr>
          <p:cNvSpPr/>
          <p:nvPr/>
        </p:nvSpPr>
        <p:spPr>
          <a:xfrm>
            <a:off x="2783632" y="4221089"/>
            <a:ext cx="6984776" cy="1846659"/>
          </a:xfrm>
          <a:prstGeom prst="rect">
            <a:avLst/>
          </a:prstGeom>
        </p:spPr>
        <p:txBody>
          <a:bodyPr wrap="square">
            <a:spAutoFit/>
          </a:bodyPr>
          <a:lstStyle/>
          <a:p>
            <a:r>
              <a:rPr lang="es-ES" dirty="0">
                <a:solidFill>
                  <a:srgbClr val="0070C0"/>
                </a:solidFill>
              </a:rPr>
              <a:t>RD 677/2016,Art.2.5.- </a:t>
            </a:r>
            <a:r>
              <a:rPr lang="es-ES" sz="2400" b="1" dirty="0">
                <a:solidFill>
                  <a:srgbClr val="0070C0"/>
                </a:solidFill>
              </a:rPr>
              <a:t>Harina</a:t>
            </a:r>
            <a:r>
              <a:rPr lang="es-ES" dirty="0">
                <a:solidFill>
                  <a:srgbClr val="0070C0"/>
                </a:solidFill>
              </a:rPr>
              <a:t>: es el producto obtenido de la molturación del grano del cereal y constituido …</a:t>
            </a:r>
          </a:p>
          <a:p>
            <a:r>
              <a:rPr lang="es-ES" sz="2400" b="1" dirty="0">
                <a:solidFill>
                  <a:srgbClr val="0070C0"/>
                </a:solidFill>
              </a:rPr>
              <a:t>La denominación estará formada por el genérico «harina» seguido por el nombre del cereal de procedencia.</a:t>
            </a:r>
          </a:p>
        </p:txBody>
      </p:sp>
    </p:spTree>
    <p:extLst>
      <p:ext uri="{BB962C8B-B14F-4D97-AF65-F5344CB8AC3E}">
        <p14:creationId xmlns:p14="http://schemas.microsoft.com/office/powerpoint/2010/main" val="936827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46818A-5AFC-4332-B4D3-7FCB20BA1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852937"/>
            <a:ext cx="9144000" cy="2499023"/>
          </a:xfrm>
          <a:prstGeom prst="rect">
            <a:avLst/>
          </a:prstGeom>
        </p:spPr>
      </p:pic>
      <p:sp>
        <p:nvSpPr>
          <p:cNvPr id="4" name="Rectángulo 3">
            <a:extLst>
              <a:ext uri="{FF2B5EF4-FFF2-40B4-BE49-F238E27FC236}">
                <a16:creationId xmlns:a16="http://schemas.microsoft.com/office/drawing/2014/main" id="{42B60910-7DDD-4285-8D30-F97DD07E18B0}"/>
              </a:ext>
            </a:extLst>
          </p:cNvPr>
          <p:cNvSpPr/>
          <p:nvPr/>
        </p:nvSpPr>
        <p:spPr>
          <a:xfrm>
            <a:off x="3935760" y="836713"/>
            <a:ext cx="4676280" cy="1200329"/>
          </a:xfrm>
          <a:prstGeom prst="rect">
            <a:avLst/>
          </a:prstGeom>
        </p:spPr>
        <p:txBody>
          <a:bodyPr wrap="none">
            <a:spAutoFit/>
          </a:bodyPr>
          <a:lstStyle/>
          <a:p>
            <a:r>
              <a:rPr lang="es-ES" sz="2400" b="1" dirty="0">
                <a:solidFill>
                  <a:schemeClr val="accent2"/>
                </a:solidFill>
                <a:latin typeface="Arial" panose="020B0604020202020204" pitchFamily="34" charset="0"/>
              </a:rPr>
              <a:t>Falta la indicación del nombre/</a:t>
            </a:r>
          </a:p>
          <a:p>
            <a:r>
              <a:rPr lang="es-ES" sz="2400" b="1" dirty="0">
                <a:solidFill>
                  <a:schemeClr val="accent2"/>
                </a:solidFill>
                <a:latin typeface="Arial" panose="020B0604020202020204" pitchFamily="34" charset="0"/>
              </a:rPr>
              <a:t>razón social del responsable</a:t>
            </a:r>
          </a:p>
          <a:p>
            <a:r>
              <a:rPr lang="es-ES" sz="2400" b="1" dirty="0">
                <a:solidFill>
                  <a:schemeClr val="accent2"/>
                </a:solidFill>
                <a:latin typeface="Arial" panose="020B0604020202020204" pitchFamily="34" charset="0"/>
              </a:rPr>
              <a:t>de la información alimentaria </a:t>
            </a:r>
            <a:endParaRPr lang="es-ES" sz="2400" dirty="0">
              <a:solidFill>
                <a:schemeClr val="accent2"/>
              </a:solidFill>
            </a:endParaRPr>
          </a:p>
        </p:txBody>
      </p:sp>
    </p:spTree>
    <p:extLst>
      <p:ext uri="{BB962C8B-B14F-4D97-AF65-F5344CB8AC3E}">
        <p14:creationId xmlns:p14="http://schemas.microsoft.com/office/powerpoint/2010/main" val="390054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93908" y="404664"/>
            <a:ext cx="8678555" cy="4392488"/>
          </a:xfrm>
          <a:prstGeom prst="rect">
            <a:avLst/>
          </a:prstGeom>
        </p:spPr>
        <p:txBody>
          <a:bodyPr lIns="0" tIns="0" rIns="0" bIns="0">
            <a:noAutofit/>
          </a:bodyPr>
          <a:lstStyle/>
          <a:p>
            <a:pPr lvl="0"/>
            <a:r>
              <a:rPr lang="en-US" sz="2539" b="1" u="sng" dirty="0" err="1">
                <a:latin typeface="Arial"/>
              </a:rPr>
              <a:t>Productos</a:t>
            </a:r>
            <a:r>
              <a:rPr lang="en-US" sz="2539" b="1" u="sng" dirty="0">
                <a:latin typeface="Arial"/>
              </a:rPr>
              <a:t> </a:t>
            </a:r>
            <a:r>
              <a:rPr lang="en-US" sz="2539" b="1" u="sng" dirty="0" err="1">
                <a:latin typeface="Arial"/>
              </a:rPr>
              <a:t>acogidos</a:t>
            </a:r>
            <a:r>
              <a:rPr lang="en-US" sz="2539" b="1" u="sng" dirty="0">
                <a:latin typeface="Arial"/>
              </a:rPr>
              <a:t> a una </a:t>
            </a:r>
            <a:r>
              <a:rPr lang="en-US" sz="2539" b="1" u="sng" dirty="0" err="1">
                <a:latin typeface="Arial"/>
              </a:rPr>
              <a:t>figura</a:t>
            </a:r>
            <a:r>
              <a:rPr lang="en-US" sz="2539" b="1" u="sng" dirty="0">
                <a:latin typeface="Arial"/>
              </a:rPr>
              <a:t> de </a:t>
            </a:r>
            <a:r>
              <a:rPr lang="en-US" sz="2539" b="1" u="sng" dirty="0" err="1">
                <a:latin typeface="Arial"/>
              </a:rPr>
              <a:t>calidad</a:t>
            </a:r>
            <a:endParaRPr lang="en-US" sz="2539" b="1" u="sng" dirty="0">
              <a:latin typeface="Arial"/>
            </a:endParaRPr>
          </a:p>
          <a:p>
            <a:pPr lvl="0"/>
            <a:endParaRPr lang="en-US" sz="2539" b="1" u="sng" dirty="0">
              <a:latin typeface="Arial"/>
              <a:cs typeface="Arial" panose="020B0604020202020204" pitchFamily="34" charset="0"/>
            </a:endParaRPr>
          </a:p>
          <a:p>
            <a:pPr lvl="0"/>
            <a:r>
              <a:rPr lang="es-ES" sz="2400" dirty="0">
                <a:latin typeface="Arial" panose="020B0604020202020204" pitchFamily="34" charset="0"/>
                <a:cs typeface="Arial" panose="020B0604020202020204" pitchFamily="34" charset="0"/>
              </a:rPr>
              <a:t>-Están regulados por el R UE 1151/201</a:t>
            </a:r>
          </a:p>
          <a:p>
            <a:pPr lvl="0"/>
            <a:r>
              <a:rPr lang="es-ES" sz="2400" dirty="0">
                <a:latin typeface="Arial" panose="020B0604020202020204" pitchFamily="34" charset="0"/>
                <a:cs typeface="Arial" panose="020B0604020202020204" pitchFamily="34" charset="0"/>
              </a:rPr>
              <a:t>-Los nombres protegidos solo se pueden utilizar en los   productos acogidos a esas figuras de calidad, es el caso de las </a:t>
            </a:r>
            <a:r>
              <a:rPr lang="es-ES" sz="2400" dirty="0" err="1">
                <a:latin typeface="Arial" panose="020B0604020202020204" pitchFamily="34" charset="0"/>
                <a:cs typeface="Arial" panose="020B0604020202020204" pitchFamily="34" charset="0"/>
              </a:rPr>
              <a:t>IGPs</a:t>
            </a:r>
            <a:r>
              <a:rPr lang="es-ES" sz="2400" dirty="0">
                <a:latin typeface="Arial" panose="020B0604020202020204" pitchFamily="34" charset="0"/>
                <a:cs typeface="Arial" panose="020B0604020202020204" pitchFamily="34" charset="0"/>
              </a:rPr>
              <a:t>:” Pan </a:t>
            </a:r>
            <a:r>
              <a:rPr lang="es-ES" sz="2400" dirty="0" err="1">
                <a:latin typeface="Arial" panose="020B0604020202020204" pitchFamily="34" charset="0"/>
                <a:cs typeface="Arial" panose="020B0604020202020204" pitchFamily="34" charset="0"/>
              </a:rPr>
              <a:t>galego</a:t>
            </a:r>
            <a:r>
              <a:rPr lang="es-ES" sz="2400" dirty="0">
                <a:latin typeface="Arial" panose="020B0604020202020204" pitchFamily="34" charset="0"/>
                <a:cs typeface="Arial" panose="020B0604020202020204" pitchFamily="34" charset="0"/>
              </a:rPr>
              <a:t>” y “Pan de Cea”</a:t>
            </a:r>
          </a:p>
          <a:p>
            <a:pPr lvl="0"/>
            <a:r>
              <a:rPr lang="es-ES" sz="2400" dirty="0">
                <a:latin typeface="Arial" panose="020B0604020202020204" pitchFamily="34" charset="0"/>
                <a:cs typeface="Arial" panose="020B0604020202020204" pitchFamily="34" charset="0"/>
              </a:rPr>
              <a:t>-La protección se extiende al etiquetado y a la   publicidad.</a:t>
            </a:r>
          </a:p>
          <a:p>
            <a:pPr lvl="0"/>
            <a:r>
              <a:rPr lang="es-ES" sz="2400" dirty="0">
                <a:latin typeface="Arial" panose="020B0604020202020204" pitchFamily="34" charset="0"/>
                <a:cs typeface="Arial" panose="020B0604020202020204" pitchFamily="34" charset="0"/>
              </a:rPr>
              <a:t>-En su etiquetado deben figurar los símbolos comunitarios.</a:t>
            </a:r>
            <a:endParaRPr lang="en-US" sz="2400" dirty="0">
              <a:solidFill>
                <a:srgbClr val="00B050"/>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D88D4CB8-34BD-4456-ABD6-8DC6468253A6}"/>
              </a:ext>
            </a:extLst>
          </p:cNvPr>
          <p:cNvPicPr>
            <a:picLocks noChangeAspect="1"/>
          </p:cNvPicPr>
          <p:nvPr/>
        </p:nvPicPr>
        <p:blipFill>
          <a:blip r:embed="rId2"/>
          <a:stretch>
            <a:fillRect/>
          </a:stretch>
        </p:blipFill>
        <p:spPr>
          <a:xfrm>
            <a:off x="400099" y="3657600"/>
            <a:ext cx="3265729" cy="2795736"/>
          </a:xfrm>
          <a:prstGeom prst="rect">
            <a:avLst/>
          </a:prstGeom>
        </p:spPr>
      </p:pic>
      <p:pic>
        <p:nvPicPr>
          <p:cNvPr id="7" name="Imagen 6">
            <a:extLst>
              <a:ext uri="{FF2B5EF4-FFF2-40B4-BE49-F238E27FC236}">
                <a16:creationId xmlns:a16="http://schemas.microsoft.com/office/drawing/2014/main" id="{A1446833-12B5-4DA5-A75E-B7BF17F87EF6}"/>
              </a:ext>
            </a:extLst>
          </p:cNvPr>
          <p:cNvPicPr>
            <a:picLocks noChangeAspect="1"/>
          </p:cNvPicPr>
          <p:nvPr/>
        </p:nvPicPr>
        <p:blipFill>
          <a:blip r:embed="rId3"/>
          <a:stretch>
            <a:fillRect/>
          </a:stretch>
        </p:blipFill>
        <p:spPr>
          <a:xfrm>
            <a:off x="8601756" y="3657600"/>
            <a:ext cx="3000046" cy="2685524"/>
          </a:xfrm>
          <a:prstGeom prst="rect">
            <a:avLst/>
          </a:prstGeom>
        </p:spPr>
      </p:pic>
      <p:sp>
        <p:nvSpPr>
          <p:cNvPr id="2" name="Rectángulo 1">
            <a:extLst>
              <a:ext uri="{FF2B5EF4-FFF2-40B4-BE49-F238E27FC236}">
                <a16:creationId xmlns:a16="http://schemas.microsoft.com/office/drawing/2014/main" id="{80379334-7E7D-414F-8B80-2464BFBE74E2}"/>
              </a:ext>
            </a:extLst>
          </p:cNvPr>
          <p:cNvSpPr/>
          <p:nvPr/>
        </p:nvSpPr>
        <p:spPr>
          <a:xfrm>
            <a:off x="3937893" y="4031812"/>
            <a:ext cx="4316214" cy="2246769"/>
          </a:xfrm>
          <a:prstGeom prst="rect">
            <a:avLst/>
          </a:prstGeom>
        </p:spPr>
        <p:txBody>
          <a:bodyPr wrap="square">
            <a:spAutoFit/>
          </a:bodyPr>
          <a:lstStyle/>
          <a:p>
            <a:r>
              <a:rPr lang="es-ES" sz="2000" dirty="0"/>
              <a:t>-Debe de figurar en color, solamente puede figurar en blanco y negro cuando todo el etiquetado figura en blanco y negro.</a:t>
            </a:r>
          </a:p>
          <a:p>
            <a:r>
              <a:rPr lang="es-ES" sz="2000" dirty="0"/>
              <a:t>-Junto con la </a:t>
            </a:r>
            <a:r>
              <a:rPr lang="es-ES" sz="2000" dirty="0" err="1"/>
              <a:t>denominacion</a:t>
            </a:r>
            <a:r>
              <a:rPr lang="es-ES" sz="2000" dirty="0"/>
              <a:t> de venta</a:t>
            </a:r>
          </a:p>
          <a:p>
            <a:r>
              <a:rPr lang="es-ES" sz="2000" dirty="0"/>
              <a:t>-</a:t>
            </a:r>
            <a:r>
              <a:rPr lang="es-ES" sz="2000" dirty="0" err="1"/>
              <a:t>Tipografia</a:t>
            </a:r>
            <a:r>
              <a:rPr lang="es-ES" sz="2000" dirty="0"/>
              <a:t> “Times </a:t>
            </a:r>
            <a:r>
              <a:rPr lang="es-ES" sz="2000" dirty="0" err="1"/>
              <a:t>Roman</a:t>
            </a:r>
            <a:r>
              <a:rPr lang="es-ES" sz="2000" dirty="0"/>
              <a:t>".</a:t>
            </a:r>
          </a:p>
          <a:p>
            <a:r>
              <a:rPr lang="es-ES" sz="2000" dirty="0"/>
              <a:t>-</a:t>
            </a:r>
            <a:r>
              <a:rPr lang="es-ES" sz="2000" dirty="0" err="1"/>
              <a:t>Tamano</a:t>
            </a:r>
            <a:r>
              <a:rPr lang="es-ES" sz="2000" dirty="0"/>
              <a:t> </a:t>
            </a:r>
            <a:r>
              <a:rPr lang="es-ES" sz="2000" dirty="0" err="1"/>
              <a:t>minimo</a:t>
            </a:r>
            <a:r>
              <a:rPr lang="es-ES" sz="2000" dirty="0"/>
              <a:t> 15 mm </a:t>
            </a:r>
            <a:r>
              <a:rPr lang="es-ES" sz="2000" dirty="0" err="1"/>
              <a:t>diametro</a:t>
            </a:r>
            <a:r>
              <a:rPr lang="es-ES" sz="2000" dirty="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C713337-4559-44A5-AA2B-2DD4ADEE444D}"/>
              </a:ext>
            </a:extLst>
          </p:cNvPr>
          <p:cNvSpPr/>
          <p:nvPr/>
        </p:nvSpPr>
        <p:spPr>
          <a:xfrm>
            <a:off x="1459684" y="548035"/>
            <a:ext cx="9454393" cy="2677656"/>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En las etiquetas y envases utilizados en los panes amparados deberá figurar obligatoriamente y de forma destacada la mención «</a:t>
            </a:r>
            <a:r>
              <a:rPr lang="es-ES" sz="2400" b="1" dirty="0">
                <a:solidFill>
                  <a:srgbClr val="000000"/>
                </a:solidFill>
                <a:latin typeface="Arial" panose="020B0604020202020204" pitchFamily="34" charset="0"/>
                <a:cs typeface="Arial" panose="020B0604020202020204" pitchFamily="34" charset="0"/>
              </a:rPr>
              <a:t>Indicación geográfica protegida Pan de Cea</a:t>
            </a:r>
            <a:r>
              <a:rPr lang="es-ES" sz="2400" dirty="0">
                <a:solidFill>
                  <a:srgbClr val="000000"/>
                </a:solidFill>
                <a:latin typeface="Arial" panose="020B0604020202020204" pitchFamily="34" charset="0"/>
                <a:cs typeface="Arial" panose="020B0604020202020204" pitchFamily="34" charset="0"/>
              </a:rPr>
              <a:t>»</a:t>
            </a:r>
          </a:p>
          <a:p>
            <a:endParaRPr lang="es-ES" sz="2400" dirty="0">
              <a:solidFill>
                <a:srgbClr val="000000"/>
              </a:solidFill>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Los panes amparados por esta indicación geográfica con destino al consumo llevarán un </a:t>
            </a:r>
            <a:r>
              <a:rPr lang="es-ES" sz="2400" u="sng" dirty="0">
                <a:latin typeface="Arial" panose="020B0604020202020204" pitchFamily="34" charset="0"/>
                <a:cs typeface="Arial" panose="020B0604020202020204" pitchFamily="34" charset="0"/>
              </a:rPr>
              <a:t>precinto de garantía</a:t>
            </a:r>
            <a:r>
              <a:rPr lang="es-ES" sz="2400" dirty="0">
                <a:latin typeface="Arial" panose="020B0604020202020204" pitchFamily="34" charset="0"/>
                <a:cs typeface="Arial" panose="020B0604020202020204" pitchFamily="34" charset="0"/>
              </a:rPr>
              <a:t>, etiqueta o contraetiqueta de codificación alfanumérica y </a:t>
            </a:r>
            <a:r>
              <a:rPr lang="es-ES" sz="2400" u="sng" dirty="0">
                <a:latin typeface="Arial" panose="020B0604020202020204" pitchFamily="34" charset="0"/>
                <a:cs typeface="Arial" panose="020B0604020202020204" pitchFamily="34" charset="0"/>
              </a:rPr>
              <a:t>con el logotipo oficial</a:t>
            </a:r>
            <a:r>
              <a:rPr lang="es-ES" sz="2400" dirty="0">
                <a:latin typeface="Arial" panose="020B0604020202020204" pitchFamily="34" charset="0"/>
                <a:cs typeface="Arial" panose="020B0604020202020204" pitchFamily="34" charset="0"/>
              </a:rPr>
              <a:t> de la IGP.</a:t>
            </a:r>
            <a:endParaRPr lang="es-ES" sz="2400" dirty="0"/>
          </a:p>
        </p:txBody>
      </p:sp>
      <p:pic>
        <p:nvPicPr>
          <p:cNvPr id="4" name="Imagen 3">
            <a:extLst>
              <a:ext uri="{FF2B5EF4-FFF2-40B4-BE49-F238E27FC236}">
                <a16:creationId xmlns:a16="http://schemas.microsoft.com/office/drawing/2014/main" id="{3DE33868-9719-4774-BABC-D40BA9514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298" y="3126012"/>
            <a:ext cx="3114327" cy="3114327"/>
          </a:xfrm>
          <a:prstGeom prst="rect">
            <a:avLst/>
          </a:prstGeom>
        </p:spPr>
      </p:pic>
      <p:pic>
        <p:nvPicPr>
          <p:cNvPr id="6" name="Imagen 5">
            <a:extLst>
              <a:ext uri="{FF2B5EF4-FFF2-40B4-BE49-F238E27FC236}">
                <a16:creationId xmlns:a16="http://schemas.microsoft.com/office/drawing/2014/main" id="{AFBF3D1D-A4BC-4EAC-A508-10AB4E633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29000"/>
            <a:ext cx="4671491" cy="3114327"/>
          </a:xfrm>
          <a:prstGeom prst="rect">
            <a:avLst/>
          </a:prstGeom>
        </p:spPr>
      </p:pic>
    </p:spTree>
    <p:extLst>
      <p:ext uri="{BB962C8B-B14F-4D97-AF65-F5344CB8AC3E}">
        <p14:creationId xmlns:p14="http://schemas.microsoft.com/office/powerpoint/2010/main" val="2461761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D650DDE-C086-480C-944A-52F5725D3187}"/>
              </a:ext>
            </a:extLst>
          </p:cNvPr>
          <p:cNvPicPr>
            <a:picLocks noChangeAspect="1"/>
          </p:cNvPicPr>
          <p:nvPr/>
        </p:nvPicPr>
        <p:blipFill>
          <a:blip r:embed="rId2"/>
          <a:stretch>
            <a:fillRect/>
          </a:stretch>
        </p:blipFill>
        <p:spPr>
          <a:xfrm>
            <a:off x="1825301" y="981513"/>
            <a:ext cx="8075363" cy="4353886"/>
          </a:xfrm>
          <a:prstGeom prst="rect">
            <a:avLst/>
          </a:prstGeom>
        </p:spPr>
      </p:pic>
      <p:sp>
        <p:nvSpPr>
          <p:cNvPr id="4" name="CuadroTexto 3">
            <a:extLst>
              <a:ext uri="{FF2B5EF4-FFF2-40B4-BE49-F238E27FC236}">
                <a16:creationId xmlns:a16="http://schemas.microsoft.com/office/drawing/2014/main" id="{6135BA3E-D8BF-46EF-8C53-AABE3FD025B9}"/>
              </a:ext>
            </a:extLst>
          </p:cNvPr>
          <p:cNvSpPr txBox="1"/>
          <p:nvPr/>
        </p:nvSpPr>
        <p:spPr>
          <a:xfrm>
            <a:off x="1719743" y="5335399"/>
            <a:ext cx="1828514" cy="400110"/>
          </a:xfrm>
          <a:prstGeom prst="rect">
            <a:avLst/>
          </a:prstGeom>
          <a:noFill/>
        </p:spPr>
        <p:txBody>
          <a:bodyPr wrap="none" rtlCol="0">
            <a:spAutoFit/>
          </a:bodyPr>
          <a:lstStyle/>
          <a:p>
            <a:r>
              <a:rPr lang="es-ES" sz="2000" dirty="0" err="1"/>
              <a:t>Fuente:AGACAL</a:t>
            </a:r>
            <a:endParaRPr lang="es-ES" sz="2000" dirty="0"/>
          </a:p>
        </p:txBody>
      </p:sp>
    </p:spTree>
    <p:extLst>
      <p:ext uri="{BB962C8B-B14F-4D97-AF65-F5344CB8AC3E}">
        <p14:creationId xmlns:p14="http://schemas.microsoft.com/office/powerpoint/2010/main" val="1993038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D5496F-E87B-41FA-8AE7-073296014E8A}"/>
              </a:ext>
            </a:extLst>
          </p:cNvPr>
          <p:cNvPicPr>
            <a:picLocks noChangeAspect="1"/>
          </p:cNvPicPr>
          <p:nvPr/>
        </p:nvPicPr>
        <p:blipFill>
          <a:blip r:embed="rId2"/>
          <a:stretch>
            <a:fillRect/>
          </a:stretch>
        </p:blipFill>
        <p:spPr>
          <a:xfrm>
            <a:off x="2155971" y="126633"/>
            <a:ext cx="8070209" cy="6690685"/>
          </a:xfrm>
          <a:prstGeom prst="rect">
            <a:avLst/>
          </a:prstGeom>
        </p:spPr>
      </p:pic>
    </p:spTree>
    <p:extLst>
      <p:ext uri="{BB962C8B-B14F-4D97-AF65-F5344CB8AC3E}">
        <p14:creationId xmlns:p14="http://schemas.microsoft.com/office/powerpoint/2010/main" val="607580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XVII Festa do Pan en Carral">
            <a:extLst>
              <a:ext uri="{FF2B5EF4-FFF2-40B4-BE49-F238E27FC236}">
                <a16:creationId xmlns:a16="http://schemas.microsoft.com/office/drawing/2014/main" id="{EC58A481-0CB3-46EB-9422-81725769C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316" y="437005"/>
            <a:ext cx="2538507" cy="19014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l mollete de Santiago es una especialidad propia de la capital de Galicia  y su entorno | Recetas de comida, Comida, Comida deliciosa">
            <a:extLst>
              <a:ext uri="{FF2B5EF4-FFF2-40B4-BE49-F238E27FC236}">
                <a16:creationId xmlns:a16="http://schemas.microsoft.com/office/drawing/2014/main" id="{045F2CC9-6767-49DB-8B95-8EA10755C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526" y="527044"/>
            <a:ext cx="2746654" cy="18211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rnechos | Pan da Moa">
            <a:extLst>
              <a:ext uri="{FF2B5EF4-FFF2-40B4-BE49-F238E27FC236}">
                <a16:creationId xmlns:a16="http://schemas.microsoft.com/office/drawing/2014/main" id="{5C63B740-8412-4604-9998-8DAA968AD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943" y="182312"/>
            <a:ext cx="2893295" cy="192535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ste fin de semana, Fiesta del Pan en Carballo. Turismo del Ayuntamiento de  Carballo-Costa da Morte-Galicia-España.">
            <a:extLst>
              <a:ext uri="{FF2B5EF4-FFF2-40B4-BE49-F238E27FC236}">
                <a16:creationId xmlns:a16="http://schemas.microsoft.com/office/drawing/2014/main" id="{3BBC7153-60A8-4D08-AA8C-094D1EF633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543" y="2500136"/>
            <a:ext cx="2632279" cy="175166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an de Ousá | Guía Repsol">
            <a:extLst>
              <a:ext uri="{FF2B5EF4-FFF2-40B4-BE49-F238E27FC236}">
                <a16:creationId xmlns:a16="http://schemas.microsoft.com/office/drawing/2014/main" id="{E92AE0D0-FF42-4ADD-8550-4A0DF75E0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3296" y="2541027"/>
            <a:ext cx="3351263" cy="167563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olas de pan do Porriño... - AMAQUÍA panadería | Facebook">
            <a:extLst>
              <a:ext uri="{FF2B5EF4-FFF2-40B4-BE49-F238E27FC236}">
                <a16:creationId xmlns:a16="http://schemas.microsoft.com/office/drawing/2014/main" id="{95E79218-2465-489A-B390-6162E5B3A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388883" y="2160463"/>
            <a:ext cx="1791427" cy="223705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eceta de pan gallego artesano - Moña gallega - Galician bread - YouTube">
            <a:extLst>
              <a:ext uri="{FF2B5EF4-FFF2-40B4-BE49-F238E27FC236}">
                <a16:creationId xmlns:a16="http://schemas.microsoft.com/office/drawing/2014/main" id="{1E5F52A5-1EE5-4D4D-AABE-B77D478DC6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4316" y="4441574"/>
            <a:ext cx="2699757" cy="202221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an de millo (pan de maiz) | Madrid Tiene Miga">
            <a:extLst>
              <a:ext uri="{FF2B5EF4-FFF2-40B4-BE49-F238E27FC236}">
                <a16:creationId xmlns:a16="http://schemas.microsoft.com/office/drawing/2014/main" id="{CBC6BF70-14E8-4168-B7E4-153558C119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12429" y="4560150"/>
            <a:ext cx="2829685" cy="1886947"/>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Festa do Pan (2021) en Neda">
            <a:extLst>
              <a:ext uri="{FF2B5EF4-FFF2-40B4-BE49-F238E27FC236}">
                <a16:creationId xmlns:a16="http://schemas.microsoft.com/office/drawing/2014/main" id="{A6719C5F-DA09-425C-92B9-52D484A953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1165" y="4527956"/>
            <a:ext cx="2584433" cy="193583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A9542AE-16D5-4573-8750-0D4CD5F8850F}"/>
              </a:ext>
            </a:extLst>
          </p:cNvPr>
          <p:cNvSpPr txBox="1"/>
          <p:nvPr/>
        </p:nvSpPr>
        <p:spPr>
          <a:xfrm>
            <a:off x="2018873" y="2219283"/>
            <a:ext cx="1315617" cy="343492"/>
          </a:xfrm>
          <a:prstGeom prst="rect">
            <a:avLst/>
          </a:prstGeom>
          <a:noFill/>
        </p:spPr>
        <p:txBody>
          <a:bodyPr wrap="none" rtlCol="0">
            <a:spAutoFit/>
          </a:bodyPr>
          <a:lstStyle/>
          <a:p>
            <a:r>
              <a:rPr lang="es-ES" sz="1632" dirty="0"/>
              <a:t>Pan de Carral</a:t>
            </a:r>
          </a:p>
        </p:txBody>
      </p:sp>
      <p:sp>
        <p:nvSpPr>
          <p:cNvPr id="5" name="CuadroTexto 4">
            <a:extLst>
              <a:ext uri="{FF2B5EF4-FFF2-40B4-BE49-F238E27FC236}">
                <a16:creationId xmlns:a16="http://schemas.microsoft.com/office/drawing/2014/main" id="{445D63F1-EB92-40CC-A4F8-183F9FBE28E6}"/>
              </a:ext>
            </a:extLst>
          </p:cNvPr>
          <p:cNvSpPr txBox="1"/>
          <p:nvPr/>
        </p:nvSpPr>
        <p:spPr>
          <a:xfrm>
            <a:off x="4982300" y="2264283"/>
            <a:ext cx="1889941" cy="343492"/>
          </a:xfrm>
          <a:prstGeom prst="rect">
            <a:avLst/>
          </a:prstGeom>
          <a:noFill/>
        </p:spPr>
        <p:txBody>
          <a:bodyPr wrap="none" rtlCol="0">
            <a:spAutoFit/>
          </a:bodyPr>
          <a:lstStyle/>
          <a:p>
            <a:r>
              <a:rPr lang="es-ES" sz="1632" dirty="0"/>
              <a:t>Mollete de Santiago</a:t>
            </a:r>
          </a:p>
        </p:txBody>
      </p:sp>
      <p:sp>
        <p:nvSpPr>
          <p:cNvPr id="6" name="CuadroTexto 5">
            <a:extLst>
              <a:ext uri="{FF2B5EF4-FFF2-40B4-BE49-F238E27FC236}">
                <a16:creationId xmlns:a16="http://schemas.microsoft.com/office/drawing/2014/main" id="{FE81B880-944A-4921-BEA3-C85EB7561BAF}"/>
              </a:ext>
            </a:extLst>
          </p:cNvPr>
          <p:cNvSpPr txBox="1"/>
          <p:nvPr/>
        </p:nvSpPr>
        <p:spPr>
          <a:xfrm>
            <a:off x="7962966" y="2047537"/>
            <a:ext cx="2153248" cy="343492"/>
          </a:xfrm>
          <a:prstGeom prst="rect">
            <a:avLst/>
          </a:prstGeom>
          <a:noFill/>
        </p:spPr>
        <p:txBody>
          <a:bodyPr wrap="square" rtlCol="0">
            <a:spAutoFit/>
          </a:bodyPr>
          <a:lstStyle/>
          <a:p>
            <a:r>
              <a:rPr lang="es-ES" sz="1632" dirty="0" err="1"/>
              <a:t>Cornechos</a:t>
            </a:r>
            <a:r>
              <a:rPr lang="es-ES" sz="1632" dirty="0"/>
              <a:t> de Santiago</a:t>
            </a:r>
          </a:p>
        </p:txBody>
      </p:sp>
      <p:sp>
        <p:nvSpPr>
          <p:cNvPr id="7" name="CuadroTexto 6">
            <a:extLst>
              <a:ext uri="{FF2B5EF4-FFF2-40B4-BE49-F238E27FC236}">
                <a16:creationId xmlns:a16="http://schemas.microsoft.com/office/drawing/2014/main" id="{CB1DD842-4130-42A7-8702-8F7E01E3E2EE}"/>
              </a:ext>
            </a:extLst>
          </p:cNvPr>
          <p:cNvSpPr txBox="1"/>
          <p:nvPr/>
        </p:nvSpPr>
        <p:spPr>
          <a:xfrm>
            <a:off x="2018873" y="4149910"/>
            <a:ext cx="1515479" cy="343492"/>
          </a:xfrm>
          <a:prstGeom prst="rect">
            <a:avLst/>
          </a:prstGeom>
          <a:noFill/>
        </p:spPr>
        <p:txBody>
          <a:bodyPr wrap="none" rtlCol="0">
            <a:spAutoFit/>
          </a:bodyPr>
          <a:lstStyle/>
          <a:p>
            <a:r>
              <a:rPr lang="es-ES" sz="1632" dirty="0"/>
              <a:t>Pan de Carballo</a:t>
            </a:r>
          </a:p>
        </p:txBody>
      </p:sp>
      <p:sp>
        <p:nvSpPr>
          <p:cNvPr id="8" name="CuadroTexto 7">
            <a:extLst>
              <a:ext uri="{FF2B5EF4-FFF2-40B4-BE49-F238E27FC236}">
                <a16:creationId xmlns:a16="http://schemas.microsoft.com/office/drawing/2014/main" id="{11F01C4F-9A7D-4AEA-A03A-8FF17A9607A7}"/>
              </a:ext>
            </a:extLst>
          </p:cNvPr>
          <p:cNvSpPr txBox="1"/>
          <p:nvPr/>
        </p:nvSpPr>
        <p:spPr>
          <a:xfrm>
            <a:off x="5701289" y="4149910"/>
            <a:ext cx="1241365" cy="343492"/>
          </a:xfrm>
          <a:prstGeom prst="rect">
            <a:avLst/>
          </a:prstGeom>
          <a:noFill/>
        </p:spPr>
        <p:txBody>
          <a:bodyPr wrap="none" rtlCol="0">
            <a:spAutoFit/>
          </a:bodyPr>
          <a:lstStyle/>
          <a:p>
            <a:r>
              <a:rPr lang="es-ES" sz="1632" dirty="0"/>
              <a:t>Pan de </a:t>
            </a:r>
            <a:r>
              <a:rPr lang="es-ES" sz="1632" dirty="0" err="1"/>
              <a:t>Ousa</a:t>
            </a:r>
            <a:endParaRPr lang="es-ES" sz="1632" dirty="0"/>
          </a:p>
        </p:txBody>
      </p:sp>
      <p:sp>
        <p:nvSpPr>
          <p:cNvPr id="9" name="CuadroTexto 8">
            <a:extLst>
              <a:ext uri="{FF2B5EF4-FFF2-40B4-BE49-F238E27FC236}">
                <a16:creationId xmlns:a16="http://schemas.microsoft.com/office/drawing/2014/main" id="{31D3845D-6C70-4295-9853-0BB3A4F812F2}"/>
              </a:ext>
            </a:extLst>
          </p:cNvPr>
          <p:cNvSpPr txBox="1"/>
          <p:nvPr/>
        </p:nvSpPr>
        <p:spPr>
          <a:xfrm>
            <a:off x="8166851" y="4216658"/>
            <a:ext cx="1592680" cy="343492"/>
          </a:xfrm>
          <a:prstGeom prst="rect">
            <a:avLst/>
          </a:prstGeom>
          <a:noFill/>
        </p:spPr>
        <p:txBody>
          <a:bodyPr wrap="square" rtlCol="0">
            <a:spAutoFit/>
          </a:bodyPr>
          <a:lstStyle/>
          <a:p>
            <a:r>
              <a:rPr lang="es-ES" sz="1632" dirty="0"/>
              <a:t>Bolla de Porriño</a:t>
            </a:r>
          </a:p>
        </p:txBody>
      </p:sp>
      <p:sp>
        <p:nvSpPr>
          <p:cNvPr id="10" name="CuadroTexto 9">
            <a:extLst>
              <a:ext uri="{FF2B5EF4-FFF2-40B4-BE49-F238E27FC236}">
                <a16:creationId xmlns:a16="http://schemas.microsoft.com/office/drawing/2014/main" id="{9234BA46-0A16-4E29-B89E-D8C2CAAB21DE}"/>
              </a:ext>
            </a:extLst>
          </p:cNvPr>
          <p:cNvSpPr txBox="1"/>
          <p:nvPr/>
        </p:nvSpPr>
        <p:spPr>
          <a:xfrm>
            <a:off x="2048801" y="6430967"/>
            <a:ext cx="1590307" cy="343492"/>
          </a:xfrm>
          <a:prstGeom prst="rect">
            <a:avLst/>
          </a:prstGeom>
          <a:noFill/>
        </p:spPr>
        <p:txBody>
          <a:bodyPr wrap="none" rtlCol="0">
            <a:spAutoFit/>
          </a:bodyPr>
          <a:lstStyle/>
          <a:p>
            <a:r>
              <a:rPr lang="es-ES" sz="1632" dirty="0" err="1"/>
              <a:t>Bollete</a:t>
            </a:r>
            <a:r>
              <a:rPr lang="es-ES" sz="1632" dirty="0"/>
              <a:t> de moño</a:t>
            </a:r>
          </a:p>
        </p:txBody>
      </p:sp>
      <p:sp>
        <p:nvSpPr>
          <p:cNvPr id="11" name="CuadroTexto 10">
            <a:extLst>
              <a:ext uri="{FF2B5EF4-FFF2-40B4-BE49-F238E27FC236}">
                <a16:creationId xmlns:a16="http://schemas.microsoft.com/office/drawing/2014/main" id="{C93D574F-DE4C-4A46-85AB-AAAE23A29565}"/>
              </a:ext>
            </a:extLst>
          </p:cNvPr>
          <p:cNvSpPr txBox="1"/>
          <p:nvPr/>
        </p:nvSpPr>
        <p:spPr>
          <a:xfrm>
            <a:off x="5333979" y="6447097"/>
            <a:ext cx="1231747" cy="343492"/>
          </a:xfrm>
          <a:prstGeom prst="rect">
            <a:avLst/>
          </a:prstGeom>
          <a:noFill/>
        </p:spPr>
        <p:txBody>
          <a:bodyPr wrap="none" rtlCol="0">
            <a:spAutoFit/>
          </a:bodyPr>
          <a:lstStyle/>
          <a:p>
            <a:r>
              <a:rPr lang="es-ES" sz="1632" dirty="0"/>
              <a:t>Pan de millo</a:t>
            </a:r>
          </a:p>
        </p:txBody>
      </p:sp>
      <p:sp>
        <p:nvSpPr>
          <p:cNvPr id="12" name="CuadroTexto 11">
            <a:extLst>
              <a:ext uri="{FF2B5EF4-FFF2-40B4-BE49-F238E27FC236}">
                <a16:creationId xmlns:a16="http://schemas.microsoft.com/office/drawing/2014/main" id="{65DC49A7-17A2-4E23-B36B-A42FC66B0B77}"/>
              </a:ext>
            </a:extLst>
          </p:cNvPr>
          <p:cNvSpPr txBox="1"/>
          <p:nvPr/>
        </p:nvSpPr>
        <p:spPr>
          <a:xfrm>
            <a:off x="8498929" y="6430967"/>
            <a:ext cx="1260602" cy="343492"/>
          </a:xfrm>
          <a:prstGeom prst="rect">
            <a:avLst/>
          </a:prstGeom>
          <a:noFill/>
        </p:spPr>
        <p:txBody>
          <a:bodyPr wrap="none" rtlCol="0">
            <a:spAutoFit/>
          </a:bodyPr>
          <a:lstStyle/>
          <a:p>
            <a:r>
              <a:rPr lang="es-ES" sz="1632" dirty="0"/>
              <a:t>Pan de Neda</a:t>
            </a:r>
          </a:p>
        </p:txBody>
      </p:sp>
    </p:spTree>
    <p:extLst>
      <p:ext uri="{BB962C8B-B14F-4D97-AF65-F5344CB8AC3E}">
        <p14:creationId xmlns:p14="http://schemas.microsoft.com/office/powerpoint/2010/main" val="3237632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2FA889-8C43-4AA9-964B-567B28E64B18}"/>
              </a:ext>
            </a:extLst>
          </p:cNvPr>
          <p:cNvPicPr>
            <a:picLocks noChangeAspect="1"/>
          </p:cNvPicPr>
          <p:nvPr/>
        </p:nvPicPr>
        <p:blipFill>
          <a:blip r:embed="rId2"/>
          <a:stretch>
            <a:fillRect/>
          </a:stretch>
        </p:blipFill>
        <p:spPr>
          <a:xfrm>
            <a:off x="2783633" y="171495"/>
            <a:ext cx="6428937" cy="6515011"/>
          </a:xfrm>
          <a:prstGeom prst="rect">
            <a:avLst/>
          </a:prstGeom>
        </p:spPr>
      </p:pic>
    </p:spTree>
    <p:extLst>
      <p:ext uri="{BB962C8B-B14F-4D97-AF65-F5344CB8AC3E}">
        <p14:creationId xmlns:p14="http://schemas.microsoft.com/office/powerpoint/2010/main" val="475604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91D0DF-2C57-4A49-A633-5F0DA264D64B}"/>
              </a:ext>
            </a:extLst>
          </p:cNvPr>
          <p:cNvSpPr/>
          <p:nvPr/>
        </p:nvSpPr>
        <p:spPr>
          <a:xfrm>
            <a:off x="1040235" y="763331"/>
            <a:ext cx="9991288" cy="3046988"/>
          </a:xfrm>
          <a:prstGeom prst="rect">
            <a:avLst/>
          </a:prstGeom>
        </p:spPr>
        <p:txBody>
          <a:bodyPr wrap="square">
            <a:spAutoFit/>
          </a:bodyPr>
          <a:lstStyle/>
          <a:p>
            <a:pPr lvl="0"/>
            <a:r>
              <a:rPr lang="es-ES" sz="2400" dirty="0">
                <a:solidFill>
                  <a:srgbClr val="000000"/>
                </a:solidFill>
                <a:latin typeface="Arial" panose="020B0604020202020204" pitchFamily="34" charset="0"/>
                <a:cs typeface="Arial" panose="020B0604020202020204" pitchFamily="34" charset="0"/>
              </a:rPr>
              <a:t>2. </a:t>
            </a:r>
            <a:r>
              <a:rPr lang="es-ES" sz="2400" b="1" dirty="0">
                <a:solidFill>
                  <a:srgbClr val="000000"/>
                </a:solidFill>
                <a:latin typeface="Arial" panose="020B0604020202020204" pitchFamily="34" charset="0"/>
                <a:cs typeface="Arial" panose="020B0604020202020204" pitchFamily="34" charset="0"/>
              </a:rPr>
              <a:t>Pan de flama o de miga blanda</a:t>
            </a:r>
            <a:r>
              <a:rPr lang="es-ES" sz="2400" dirty="0">
                <a:solidFill>
                  <a:srgbClr val="000000"/>
                </a:solidFill>
                <a:latin typeface="Arial" panose="020B0604020202020204" pitchFamily="34" charset="0"/>
                <a:cs typeface="Arial" panose="020B0604020202020204" pitchFamily="34" charset="0"/>
              </a:rPr>
              <a:t>: es el obtenido con una </a:t>
            </a:r>
            <a:r>
              <a:rPr lang="es-ES" sz="2400" u="sng" dirty="0">
                <a:solidFill>
                  <a:srgbClr val="000000"/>
                </a:solidFill>
                <a:latin typeface="Arial" panose="020B0604020202020204" pitchFamily="34" charset="0"/>
                <a:cs typeface="Arial" panose="020B0604020202020204" pitchFamily="34" charset="0"/>
              </a:rPr>
              <a:t>mayor proporción de agua que el pan bregado y que no precisa normalmente el proceso de refinado con cilindros</a:t>
            </a:r>
            <a:r>
              <a:rPr lang="es-ES" sz="2400" dirty="0">
                <a:solidFill>
                  <a:srgbClr val="000000"/>
                </a:solidFill>
                <a:latin typeface="Arial" panose="020B0604020202020204" pitchFamily="34" charset="0"/>
                <a:cs typeface="Arial" panose="020B0604020202020204" pitchFamily="34" charset="0"/>
              </a:rPr>
              <a:t>. La miga de este tipo de pan tendrá alveolos más irregulares, en forma y tamaño, que los del pan bregado.</a:t>
            </a:r>
          </a:p>
          <a:p>
            <a:pPr lvl="0"/>
            <a:r>
              <a:rPr lang="es-ES" sz="2400" dirty="0">
                <a:solidFill>
                  <a:srgbClr val="000000"/>
                </a:solidFill>
                <a:latin typeface="Arial" panose="020B0604020202020204" pitchFamily="34" charset="0"/>
                <a:cs typeface="Arial" panose="020B0604020202020204" pitchFamily="34" charset="0"/>
              </a:rPr>
              <a:t>Las variedades tradicionales elaboradas a partir de este tipo de masa, podrán utilizar las distintas denominaciones que cada una adopta como baguette, chapata y payés, entre otras.</a:t>
            </a:r>
          </a:p>
          <a:p>
            <a:pPr lvl="0"/>
            <a:endParaRPr lang="es-ES" sz="2400" dirty="0">
              <a:solidFill>
                <a:srgbClr val="000000"/>
              </a:solidFill>
              <a:latin typeface="Arial" panose="020B0604020202020204" pitchFamily="34" charset="0"/>
              <a:cs typeface="Arial" panose="020B0604020202020204" pitchFamily="34" charset="0"/>
            </a:endParaRPr>
          </a:p>
        </p:txBody>
      </p:sp>
      <p:pic>
        <p:nvPicPr>
          <p:cNvPr id="3" name="Imagen 2" descr="Pan baguette ¡Receta rápida!">
            <a:extLst>
              <a:ext uri="{FF2B5EF4-FFF2-40B4-BE49-F238E27FC236}">
                <a16:creationId xmlns:a16="http://schemas.microsoft.com/office/drawing/2014/main" id="{920B4CF4-260A-47E3-AF6D-64DCEE3C837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3267" y="4123106"/>
            <a:ext cx="3816424" cy="2515102"/>
          </a:xfrm>
          <a:prstGeom prst="rect">
            <a:avLst/>
          </a:prstGeom>
          <a:noFill/>
          <a:ln>
            <a:noFill/>
          </a:ln>
        </p:spPr>
      </p:pic>
      <p:sp>
        <p:nvSpPr>
          <p:cNvPr id="4" name="CuadroTexto 3">
            <a:extLst>
              <a:ext uri="{FF2B5EF4-FFF2-40B4-BE49-F238E27FC236}">
                <a16:creationId xmlns:a16="http://schemas.microsoft.com/office/drawing/2014/main" id="{4D2BC486-DDB0-410B-AEC0-23D351B06975}"/>
              </a:ext>
            </a:extLst>
          </p:cNvPr>
          <p:cNvSpPr txBox="1"/>
          <p:nvPr/>
        </p:nvSpPr>
        <p:spPr>
          <a:xfrm>
            <a:off x="1545405" y="3661441"/>
            <a:ext cx="1332148" cy="461665"/>
          </a:xfrm>
          <a:prstGeom prst="rect">
            <a:avLst/>
          </a:prstGeom>
          <a:noFill/>
        </p:spPr>
        <p:txBody>
          <a:bodyPr wrap="square" rtlCol="0">
            <a:spAutoFit/>
          </a:bodyPr>
          <a:lstStyle/>
          <a:p>
            <a:r>
              <a:rPr lang="es-ES" sz="2400" dirty="0"/>
              <a:t>Baguette</a:t>
            </a:r>
          </a:p>
        </p:txBody>
      </p:sp>
      <p:pic>
        <p:nvPicPr>
          <p:cNvPr id="5" name="Imagen 4" descr="C:\Users\avellom\AppData\Local\Microsoft\Windows\INetCache\Content.MSO\BE0164F9.tmp">
            <a:extLst>
              <a:ext uri="{FF2B5EF4-FFF2-40B4-BE49-F238E27FC236}">
                <a16:creationId xmlns:a16="http://schemas.microsoft.com/office/drawing/2014/main" id="{E67F8977-DC88-4C44-8C85-A61AB5FC1D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03959" y="4123105"/>
            <a:ext cx="3168352" cy="2515103"/>
          </a:xfrm>
          <a:prstGeom prst="rect">
            <a:avLst/>
          </a:prstGeom>
          <a:noFill/>
          <a:ln>
            <a:noFill/>
          </a:ln>
        </p:spPr>
      </p:pic>
      <p:sp>
        <p:nvSpPr>
          <p:cNvPr id="6" name="CuadroTexto 5">
            <a:extLst>
              <a:ext uri="{FF2B5EF4-FFF2-40B4-BE49-F238E27FC236}">
                <a16:creationId xmlns:a16="http://schemas.microsoft.com/office/drawing/2014/main" id="{CE281EF2-1F44-46AB-AA65-A0D80D7E8EFB}"/>
              </a:ext>
            </a:extLst>
          </p:cNvPr>
          <p:cNvSpPr txBox="1"/>
          <p:nvPr/>
        </p:nvSpPr>
        <p:spPr>
          <a:xfrm>
            <a:off x="5622390" y="3661441"/>
            <a:ext cx="1332148" cy="461665"/>
          </a:xfrm>
          <a:prstGeom prst="rect">
            <a:avLst/>
          </a:prstGeom>
          <a:noFill/>
        </p:spPr>
        <p:txBody>
          <a:bodyPr wrap="square" rtlCol="0">
            <a:spAutoFit/>
          </a:bodyPr>
          <a:lstStyle/>
          <a:p>
            <a:r>
              <a:rPr lang="es-ES" sz="2400" dirty="0"/>
              <a:t>Chapata</a:t>
            </a:r>
          </a:p>
        </p:txBody>
      </p:sp>
      <p:pic>
        <p:nvPicPr>
          <p:cNvPr id="7" name="Imagen 6" descr="C:\Users\avellom\AppData\Local\Microsoft\Windows\INetCache\Content.MSO\BE1441A4.tmp">
            <a:extLst>
              <a:ext uri="{FF2B5EF4-FFF2-40B4-BE49-F238E27FC236}">
                <a16:creationId xmlns:a16="http://schemas.microsoft.com/office/drawing/2014/main" id="{DD38E3C8-0C63-4595-BE3D-15ECE8A4E3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76365" y="4123104"/>
            <a:ext cx="3312368" cy="2515103"/>
          </a:xfrm>
          <a:prstGeom prst="rect">
            <a:avLst/>
          </a:prstGeom>
          <a:noFill/>
          <a:ln>
            <a:noFill/>
          </a:ln>
        </p:spPr>
      </p:pic>
      <p:sp>
        <p:nvSpPr>
          <p:cNvPr id="8" name="CuadroTexto 7">
            <a:extLst>
              <a:ext uri="{FF2B5EF4-FFF2-40B4-BE49-F238E27FC236}">
                <a16:creationId xmlns:a16="http://schemas.microsoft.com/office/drawing/2014/main" id="{D8A25B32-B1C8-4A8B-95DA-8FD02D3A077B}"/>
              </a:ext>
            </a:extLst>
          </p:cNvPr>
          <p:cNvSpPr txBox="1"/>
          <p:nvPr/>
        </p:nvSpPr>
        <p:spPr>
          <a:xfrm>
            <a:off x="9798950" y="3661441"/>
            <a:ext cx="1152128" cy="461665"/>
          </a:xfrm>
          <a:prstGeom prst="rect">
            <a:avLst/>
          </a:prstGeom>
          <a:noFill/>
        </p:spPr>
        <p:txBody>
          <a:bodyPr wrap="square" rtlCol="0">
            <a:spAutoFit/>
          </a:bodyPr>
          <a:lstStyle/>
          <a:p>
            <a:r>
              <a:rPr lang="es-ES" sz="2400" dirty="0"/>
              <a:t>Payes</a:t>
            </a:r>
          </a:p>
        </p:txBody>
      </p:sp>
    </p:spTree>
    <p:extLst>
      <p:ext uri="{BB962C8B-B14F-4D97-AF65-F5344CB8AC3E}">
        <p14:creationId xmlns:p14="http://schemas.microsoft.com/office/powerpoint/2010/main" val="2259625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a:extLst>
              <a:ext uri="{FF2B5EF4-FFF2-40B4-BE49-F238E27FC236}">
                <a16:creationId xmlns:a16="http://schemas.microsoft.com/office/drawing/2014/main" id="{18C0F9CA-9E24-4387-9A67-6C5BCDFA48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39617" y="130324"/>
            <a:ext cx="7056783" cy="6597352"/>
          </a:xfrm>
          <a:prstGeom prst="rect">
            <a:avLst/>
          </a:prstGeom>
          <a:noFill/>
          <a:ln>
            <a:noFill/>
          </a:ln>
        </p:spPr>
      </p:pic>
    </p:spTree>
    <p:extLst>
      <p:ext uri="{BB962C8B-B14F-4D97-AF65-F5344CB8AC3E}">
        <p14:creationId xmlns:p14="http://schemas.microsoft.com/office/powerpoint/2010/main" val="1611944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1034E90-3B8B-47CB-B28E-3B237163EA92}"/>
              </a:ext>
            </a:extLst>
          </p:cNvPr>
          <p:cNvPicPr>
            <a:picLocks noChangeAspect="1"/>
          </p:cNvPicPr>
          <p:nvPr/>
        </p:nvPicPr>
        <p:blipFill>
          <a:blip r:embed="rId2"/>
          <a:stretch>
            <a:fillRect/>
          </a:stretch>
        </p:blipFill>
        <p:spPr>
          <a:xfrm>
            <a:off x="1236425" y="1547735"/>
            <a:ext cx="9515087" cy="3762530"/>
          </a:xfrm>
          <a:prstGeom prst="rect">
            <a:avLst/>
          </a:prstGeom>
        </p:spPr>
      </p:pic>
    </p:spTree>
    <p:extLst>
      <p:ext uri="{BB962C8B-B14F-4D97-AF65-F5344CB8AC3E}">
        <p14:creationId xmlns:p14="http://schemas.microsoft.com/office/powerpoint/2010/main" val="1815335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avellom\Desktop\Pan MERCADONA\IMG_20210205_121831_resized_20210205_124628551.jpg">
            <a:extLst>
              <a:ext uri="{FF2B5EF4-FFF2-40B4-BE49-F238E27FC236}">
                <a16:creationId xmlns:a16="http://schemas.microsoft.com/office/drawing/2014/main" id="{6F753C22-10D6-4320-BE3F-91139D4D10D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5915"/>
            <a:ext cx="8640960" cy="6768752"/>
          </a:xfrm>
          <a:prstGeom prst="rect">
            <a:avLst/>
          </a:prstGeom>
          <a:noFill/>
          <a:ln>
            <a:noFill/>
          </a:ln>
        </p:spPr>
      </p:pic>
    </p:spTree>
    <p:extLst>
      <p:ext uri="{BB962C8B-B14F-4D97-AF65-F5344CB8AC3E}">
        <p14:creationId xmlns:p14="http://schemas.microsoft.com/office/powerpoint/2010/main" val="380830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D3E497-30B8-4A5D-BA54-00825AF10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57088"/>
            <a:ext cx="9144000" cy="6343824"/>
          </a:xfrm>
          <a:prstGeom prst="rect">
            <a:avLst/>
          </a:prstGeom>
        </p:spPr>
      </p:pic>
    </p:spTree>
    <p:extLst>
      <p:ext uri="{BB962C8B-B14F-4D97-AF65-F5344CB8AC3E}">
        <p14:creationId xmlns:p14="http://schemas.microsoft.com/office/powerpoint/2010/main" val="3014669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avellom\Desktop\Pan MERCADONA\IMG_20210205_121853_resized_20210205_124628181.jpg">
            <a:extLst>
              <a:ext uri="{FF2B5EF4-FFF2-40B4-BE49-F238E27FC236}">
                <a16:creationId xmlns:a16="http://schemas.microsoft.com/office/drawing/2014/main" id="{E5B3BB88-8435-439D-B45D-24E6E15F892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6855" y="285226"/>
            <a:ext cx="3391222" cy="2307062"/>
          </a:xfrm>
          <a:prstGeom prst="rect">
            <a:avLst/>
          </a:prstGeom>
          <a:noFill/>
          <a:ln>
            <a:noFill/>
          </a:ln>
        </p:spPr>
      </p:pic>
      <p:pic>
        <p:nvPicPr>
          <p:cNvPr id="3" name="Imagen 2" descr="C:\Users\avellom\Desktop\Pan MERCADONA\Recorte Pan de Carral.jpg">
            <a:extLst>
              <a:ext uri="{FF2B5EF4-FFF2-40B4-BE49-F238E27FC236}">
                <a16:creationId xmlns:a16="http://schemas.microsoft.com/office/drawing/2014/main" id="{26E94C04-522B-4072-9697-2DADE1F17BD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8624" y="2708920"/>
            <a:ext cx="9919440" cy="4021932"/>
          </a:xfrm>
          <a:prstGeom prst="rect">
            <a:avLst/>
          </a:prstGeom>
          <a:noFill/>
          <a:ln>
            <a:noFill/>
          </a:ln>
        </p:spPr>
      </p:pic>
    </p:spTree>
    <p:extLst>
      <p:ext uri="{BB962C8B-B14F-4D97-AF65-F5344CB8AC3E}">
        <p14:creationId xmlns:p14="http://schemas.microsoft.com/office/powerpoint/2010/main" val="1825271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7E52122-8D51-4FEA-AC82-F117C3E0A39E}"/>
              </a:ext>
            </a:extLst>
          </p:cNvPr>
          <p:cNvSpPr/>
          <p:nvPr/>
        </p:nvSpPr>
        <p:spPr>
          <a:xfrm>
            <a:off x="1381387" y="766795"/>
            <a:ext cx="9429225" cy="5447645"/>
          </a:xfrm>
          <a:prstGeom prst="rect">
            <a:avLst/>
          </a:prstGeom>
        </p:spPr>
        <p:txBody>
          <a:bodyPr wrap="square">
            <a:spAutoFit/>
          </a:bodyPr>
          <a:lstStyle/>
          <a:p>
            <a:pPr>
              <a:lnSpc>
                <a:spcPct val="115000"/>
              </a:lnSpc>
            </a:pPr>
            <a:r>
              <a:rPr lang="es-ES_tradnl" sz="2400" b="1" dirty="0">
                <a:solidFill>
                  <a:srgbClr val="505C68"/>
                </a:solidFill>
                <a:latin typeface="Arial" panose="020B0604020202020204" pitchFamily="34" charset="0"/>
                <a:ea typeface="Calibri" panose="020F0502020204030204" pitchFamily="34" charset="0"/>
                <a:cs typeface="Arial" panose="020B0604020202020204" pitchFamily="34" charset="0"/>
              </a:rPr>
              <a:t>La empresa alimentaria puede hacer uso del etiquetado preventivo siempre que, después de haber realizado una evaluación previa de los riesgos y tras aplicar medidas preventivas, considere inevitable la existencia de una contaminación cruzada con alérgenos.</a:t>
            </a:r>
            <a:endParaRPr lang="es-ES" sz="2400" dirty="0">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s-ES_tradnl" sz="2400" dirty="0">
                <a:solidFill>
                  <a:srgbClr val="505C68"/>
                </a:solidFill>
                <a:latin typeface="Arial" panose="020B0604020202020204" pitchFamily="34" charset="0"/>
                <a:ea typeface="Calibri" panose="020F0502020204030204" pitchFamily="34" charset="0"/>
                <a:cs typeface="Arial" panose="020B0604020202020204" pitchFamily="34" charset="0"/>
              </a:rPr>
              <a:t> </a:t>
            </a:r>
            <a:endParaRPr lang="es-ES" sz="2400" dirty="0">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s-ES_tradnl" sz="2400" dirty="0">
                <a:solidFill>
                  <a:srgbClr val="505C68"/>
                </a:solidFill>
                <a:latin typeface="Arial" panose="020B0604020202020204" pitchFamily="34" charset="0"/>
                <a:ea typeface="Calibri" panose="020F0502020204030204" pitchFamily="34" charset="0"/>
                <a:cs typeface="Arial" panose="020B0604020202020204" pitchFamily="34" charset="0"/>
              </a:rPr>
              <a:t>Dicha información tiene la consideración de voluntaria y, como tal, deberá cumplir los requisitos establecidos en el art. 36 del Reglamento (UE) N.º 1169/2011.</a:t>
            </a:r>
            <a:r>
              <a:rPr lang="es-ES_tradnl"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a:lnSpc>
                <a:spcPct val="115000"/>
              </a:lnSpc>
            </a:pPr>
            <a:endParaRPr lang="es-ES" sz="2400" dirty="0">
              <a:latin typeface="Arial" panose="020B0604020202020204" pitchFamily="34" charset="0"/>
              <a:ea typeface="Calibri" panose="020F0502020204030204" pitchFamily="34" charset="0"/>
              <a:cs typeface="Arial" panose="020B0604020202020204" pitchFamily="34" charset="0"/>
            </a:endParaRPr>
          </a:p>
          <a:p>
            <a:r>
              <a:rPr lang="es-ES_tradnl" sz="2400" dirty="0">
                <a:solidFill>
                  <a:srgbClr val="00B050"/>
                </a:solidFill>
                <a:latin typeface="Arial" panose="020B0604020202020204" pitchFamily="34" charset="0"/>
                <a:cs typeface="Arial" panose="020B0604020202020204" pitchFamily="34" charset="0"/>
              </a:rPr>
              <a:t>En conclusi</a:t>
            </a:r>
            <a:r>
              <a:rPr lang="es-ES_tradnl" sz="2400" dirty="0">
                <a:solidFill>
                  <a:srgbClr val="00B050"/>
                </a:solidFill>
                <a:latin typeface="Arial" panose="020B0604020202020204" pitchFamily="34" charset="0"/>
                <a:ea typeface="Arial Unicode MS" panose="020B0604020202020204" pitchFamily="34" charset="-128"/>
                <a:cs typeface="Arial" panose="020B0604020202020204" pitchFamily="34" charset="0"/>
              </a:rPr>
              <a:t>ó</a:t>
            </a:r>
            <a:r>
              <a:rPr lang="es-ES_tradnl" sz="2400" dirty="0">
                <a:solidFill>
                  <a:srgbClr val="00B050"/>
                </a:solidFill>
                <a:latin typeface="Arial" panose="020B0604020202020204" pitchFamily="34" charset="0"/>
                <a:cs typeface="Arial" panose="020B0604020202020204" pitchFamily="34" charset="0"/>
              </a:rPr>
              <a:t>n, si el operador no puede evitar los riesgos de una posible contaminaci</a:t>
            </a:r>
            <a:r>
              <a:rPr lang="es-ES_tradnl" sz="2400" dirty="0">
                <a:solidFill>
                  <a:srgbClr val="00B050"/>
                </a:solidFill>
                <a:latin typeface="Arial" panose="020B0604020202020204" pitchFamily="34" charset="0"/>
                <a:ea typeface="Arial Unicode MS" panose="020B0604020202020204" pitchFamily="34" charset="-128"/>
                <a:cs typeface="Arial" panose="020B0604020202020204" pitchFamily="34" charset="0"/>
              </a:rPr>
              <a:t>ó</a:t>
            </a:r>
            <a:r>
              <a:rPr lang="es-ES_tradnl" sz="2400" dirty="0">
                <a:solidFill>
                  <a:srgbClr val="00B050"/>
                </a:solidFill>
                <a:latin typeface="Arial" panose="020B0604020202020204" pitchFamily="34" charset="0"/>
                <a:cs typeface="Arial" panose="020B0604020202020204" pitchFamily="34" charset="0"/>
              </a:rPr>
              <a:t>n cruzada, puede hacer uso del etiquetado preventivo.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033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DC06356-2927-4FC4-97E9-CCCD3108ABCB}"/>
              </a:ext>
            </a:extLst>
          </p:cNvPr>
          <p:cNvSpPr/>
          <p:nvPr/>
        </p:nvSpPr>
        <p:spPr>
          <a:xfrm>
            <a:off x="1310081" y="988401"/>
            <a:ext cx="9571838" cy="5022850"/>
          </a:xfrm>
          <a:prstGeom prst="rect">
            <a:avLst/>
          </a:prstGeom>
        </p:spPr>
        <p:txBody>
          <a:bodyPr wrap="square">
            <a:spAutoFit/>
          </a:bodyPr>
          <a:lstStyle/>
          <a:p>
            <a:pPr>
              <a:lnSpc>
                <a:spcPct val="115000"/>
              </a:lnSpc>
              <a:spcAft>
                <a:spcPts val="1000"/>
              </a:spcAft>
            </a:pPr>
            <a:r>
              <a:rPr lang="es-ES_tradnl" sz="2800" dirty="0">
                <a:solidFill>
                  <a:srgbClr val="00B050"/>
                </a:solidFill>
                <a:latin typeface="Arial" panose="020B0604020202020204" pitchFamily="34" charset="0"/>
                <a:ea typeface="Arial Unicode MS" panose="020B0604020202020204" pitchFamily="34" charset="-128"/>
                <a:cs typeface="Arial" panose="020B0604020202020204" pitchFamily="34" charset="0"/>
              </a:rPr>
              <a:t>Se trata de la venta de pan, sin envasar, en un punto de venta al consumidor final, en régimen de autoservicio; por tanto solo está obligado a indicar, en una etiqueta o en un cartel:</a:t>
            </a:r>
            <a:endParaRPr lang="es-ES" sz="28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s-ES_tradnl" sz="2800" dirty="0">
                <a:solidFill>
                  <a:srgbClr val="00B050"/>
                </a:solidFill>
                <a:latin typeface="Arial" panose="020B0604020202020204" pitchFamily="34" charset="0"/>
                <a:ea typeface="Arial Unicode MS" panose="020B0604020202020204" pitchFamily="34" charset="-128"/>
                <a:cs typeface="Arial" panose="020B0604020202020204" pitchFamily="34" charset="0"/>
              </a:rPr>
              <a:t>-Denominación del alimento (Art. 4.1.a RD 126/2015)</a:t>
            </a:r>
            <a:endParaRPr lang="es-ES" sz="28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s-ES_tradnl" sz="2800" dirty="0">
                <a:solidFill>
                  <a:srgbClr val="00B050"/>
                </a:solidFill>
                <a:latin typeface="Arial" panose="020B0604020202020204" pitchFamily="34" charset="0"/>
                <a:ea typeface="Arial Unicode MS" panose="020B0604020202020204" pitchFamily="34" charset="-128"/>
                <a:cs typeface="Arial" panose="020B0604020202020204" pitchFamily="34" charset="0"/>
              </a:rPr>
              <a:t>-Alérgenos (Art. 4.1.b RD 126/2015)</a:t>
            </a:r>
            <a:endParaRPr lang="es-ES" sz="28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s-ES_tradnl" sz="2800" dirty="0">
                <a:solidFill>
                  <a:srgbClr val="00B050"/>
                </a:solidFill>
                <a:latin typeface="Arial" panose="020B0604020202020204" pitchFamily="34" charset="0"/>
                <a:ea typeface="Arial Unicode MS" panose="020B0604020202020204" pitchFamily="34" charset="-128"/>
                <a:cs typeface="Arial" panose="020B0604020202020204" pitchFamily="34" charset="0"/>
              </a:rPr>
              <a:t>-Peso de la pieza (Art. 15.2 RD 308/2019) </a:t>
            </a:r>
            <a:endParaRPr lang="es-ES" sz="28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s-ES_tradnl" sz="2800" dirty="0">
                <a:solidFill>
                  <a:srgbClr val="FF0000"/>
                </a:solidFill>
                <a:latin typeface="Arial" panose="020B0604020202020204" pitchFamily="34" charset="0"/>
                <a:ea typeface="Arial Unicode MS" panose="020B0604020202020204" pitchFamily="34" charset="-128"/>
                <a:cs typeface="Arial" panose="020B0604020202020204" pitchFamily="34" charset="0"/>
              </a:rPr>
              <a:t>Cuestión diferente es que indique “PAN DE CARRAL”, posiblemente sin estar acogido a la IGP: Pan Gallego</a:t>
            </a:r>
            <a:endParaRPr lang="es-E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58047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05FC55F-8351-419B-B59A-0CEFE8128B28}"/>
              </a:ext>
            </a:extLst>
          </p:cNvPr>
          <p:cNvSpPr txBox="1"/>
          <p:nvPr/>
        </p:nvSpPr>
        <p:spPr>
          <a:xfrm>
            <a:off x="3431319" y="2204865"/>
            <a:ext cx="5263942" cy="2062103"/>
          </a:xfrm>
          <a:prstGeom prst="rect">
            <a:avLst/>
          </a:prstGeom>
          <a:noFill/>
        </p:spPr>
        <p:txBody>
          <a:bodyPr wrap="none" rtlCol="0">
            <a:spAutoFit/>
          </a:bodyPr>
          <a:lstStyle/>
          <a:p>
            <a:pPr algn="ctr"/>
            <a:r>
              <a:rPr lang="es-ES" sz="4000" dirty="0">
                <a:latin typeface="Arial" panose="020B0604020202020204" pitchFamily="34" charset="0"/>
                <a:cs typeface="Arial" panose="020B0604020202020204" pitchFamily="34" charset="0"/>
              </a:rPr>
              <a:t>PANES ESPECIALES</a:t>
            </a:r>
          </a:p>
          <a:p>
            <a:pPr algn="ctr"/>
            <a:endParaRPr lang="es-ES" sz="40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1-BIMBO estilo Artesano</a:t>
            </a:r>
          </a:p>
          <a:p>
            <a:r>
              <a:rPr lang="es-ES" sz="2400" dirty="0">
                <a:latin typeface="Arial" panose="020B0604020202020204" pitchFamily="34" charset="0"/>
                <a:cs typeface="Arial" panose="020B0604020202020204" pitchFamily="34" charset="0"/>
              </a:rPr>
              <a:t>2-Artesanitos</a:t>
            </a:r>
          </a:p>
        </p:txBody>
      </p:sp>
    </p:spTree>
    <p:extLst>
      <p:ext uri="{BB962C8B-B14F-4D97-AF65-F5344CB8AC3E}">
        <p14:creationId xmlns:p14="http://schemas.microsoft.com/office/powerpoint/2010/main" val="342806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3" y="145753"/>
            <a:ext cx="4377663" cy="656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a:extLst>
              <a:ext uri="{FF2B5EF4-FFF2-40B4-BE49-F238E27FC236}">
                <a16:creationId xmlns:a16="http://schemas.microsoft.com/office/drawing/2014/main" id="{B9F00C0E-F9C3-4835-9FB0-AB25E0F73ECA}"/>
              </a:ext>
            </a:extLst>
          </p:cNvPr>
          <p:cNvSpPr txBox="1"/>
          <p:nvPr/>
        </p:nvSpPr>
        <p:spPr>
          <a:xfrm>
            <a:off x="7323629" y="4763596"/>
            <a:ext cx="2520279" cy="1754326"/>
          </a:xfrm>
          <a:prstGeom prst="rect">
            <a:avLst/>
          </a:prstGeom>
          <a:noFill/>
        </p:spPr>
        <p:txBody>
          <a:bodyPr wrap="square" rtlCol="0">
            <a:spAutoFit/>
          </a:bodyPr>
          <a:lstStyle/>
          <a:p>
            <a:r>
              <a:rPr lang="es-ES" dirty="0"/>
              <a:t>Nota.-Esta etiqueta corresponde a un producto del mercado con anterioridad a la entrada en vigor de la nueva norma.</a:t>
            </a:r>
          </a:p>
        </p:txBody>
      </p:sp>
      <p:sp>
        <p:nvSpPr>
          <p:cNvPr id="3" name="Elipse 2">
            <a:extLst>
              <a:ext uri="{FF2B5EF4-FFF2-40B4-BE49-F238E27FC236}">
                <a16:creationId xmlns:a16="http://schemas.microsoft.com/office/drawing/2014/main" id="{5BB9E618-3CB1-411F-A9E7-FF3C00E309CC}"/>
              </a:ext>
            </a:extLst>
          </p:cNvPr>
          <p:cNvSpPr/>
          <p:nvPr/>
        </p:nvSpPr>
        <p:spPr>
          <a:xfrm>
            <a:off x="5217952" y="3582098"/>
            <a:ext cx="1073791" cy="811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05122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303" y="53694"/>
            <a:ext cx="4393119" cy="6664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C:\Users\avellom\Downloads\IMG_20191126_130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6560" y="116632"/>
            <a:ext cx="4968552"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275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72E4603-1FFC-4E3F-A900-756C0C6D6F78}"/>
              </a:ext>
            </a:extLst>
          </p:cNvPr>
          <p:cNvSpPr/>
          <p:nvPr/>
        </p:nvSpPr>
        <p:spPr>
          <a:xfrm>
            <a:off x="1174459" y="949949"/>
            <a:ext cx="9697673" cy="4524315"/>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3. </a:t>
            </a:r>
            <a:r>
              <a:rPr lang="es-ES" sz="2400" b="1" dirty="0">
                <a:solidFill>
                  <a:srgbClr val="000000"/>
                </a:solidFill>
                <a:latin typeface="Arial" panose="020B0604020202020204" pitchFamily="34" charset="0"/>
                <a:cs typeface="Arial" panose="020B0604020202020204" pitchFamily="34" charset="0"/>
              </a:rPr>
              <a:t>Pan integral</a:t>
            </a:r>
            <a:r>
              <a:rPr lang="es-ES" sz="2400" dirty="0">
                <a:solidFill>
                  <a:srgbClr val="000000"/>
                </a:solidFill>
                <a:latin typeface="Arial" panose="020B0604020202020204" pitchFamily="34" charset="0"/>
                <a:cs typeface="Arial" panose="020B0604020202020204" pitchFamily="34" charset="0"/>
              </a:rPr>
              <a:t>: pan elaborado con harina integral o de grano entero.</a:t>
            </a:r>
          </a:p>
          <a:p>
            <a:r>
              <a:rPr lang="es-ES" sz="2400" dirty="0">
                <a:solidFill>
                  <a:srgbClr val="000000"/>
                </a:solidFill>
                <a:latin typeface="Arial" panose="020B0604020202020204" pitchFamily="34" charset="0"/>
                <a:cs typeface="Arial" panose="020B0604020202020204" pitchFamily="34" charset="0"/>
              </a:rPr>
              <a:t>a) Se denominarán «</a:t>
            </a:r>
            <a:r>
              <a:rPr lang="es-ES" sz="2400" b="1" dirty="0">
                <a:solidFill>
                  <a:srgbClr val="000000"/>
                </a:solidFill>
                <a:latin typeface="Arial" panose="020B0604020202020204" pitchFamily="34" charset="0"/>
                <a:cs typeface="Arial" panose="020B0604020202020204" pitchFamily="34" charset="0"/>
              </a:rPr>
              <a:t>pan 100 % integral</a:t>
            </a:r>
            <a:r>
              <a:rPr lang="es-ES" sz="2400" dirty="0">
                <a:solidFill>
                  <a:srgbClr val="000000"/>
                </a:solidFill>
                <a:latin typeface="Arial" panose="020B0604020202020204" pitchFamily="34" charset="0"/>
                <a:cs typeface="Arial" panose="020B0604020202020204" pitchFamily="34" charset="0"/>
              </a:rPr>
              <a:t>» o «</a:t>
            </a:r>
            <a:r>
              <a:rPr lang="es-ES" sz="2400" b="1" dirty="0">
                <a:solidFill>
                  <a:srgbClr val="000000"/>
                </a:solidFill>
                <a:latin typeface="Arial" panose="020B0604020202020204" pitchFamily="34" charset="0"/>
                <a:cs typeface="Arial" panose="020B0604020202020204" pitchFamily="34" charset="0"/>
              </a:rPr>
              <a:t>pan integral</a:t>
            </a:r>
            <a:r>
              <a:rPr lang="es-ES" sz="2400" dirty="0">
                <a:solidFill>
                  <a:srgbClr val="000000"/>
                </a:solidFill>
                <a:latin typeface="Arial" panose="020B0604020202020204" pitchFamily="34" charset="0"/>
                <a:cs typeface="Arial" panose="020B0604020202020204" pitchFamily="34" charset="0"/>
              </a:rPr>
              <a:t>» los panes elaborados con harina exclusivamente integral. La denominación se completará con el nombre del cereal o cereales de los que procedan la harina o las harinas utilizadas.</a:t>
            </a:r>
          </a:p>
          <a:p>
            <a:pPr lvl="0"/>
            <a:r>
              <a:rPr lang="es-ES" sz="2400" dirty="0">
                <a:solidFill>
                  <a:srgbClr val="000000"/>
                </a:solidFill>
                <a:latin typeface="Arial" panose="020B0604020202020204" pitchFamily="34" charset="0"/>
                <a:cs typeface="Arial" panose="020B0604020202020204" pitchFamily="34" charset="0"/>
              </a:rPr>
              <a:t>b) Los panes en los que la harina utilizada en la elaboración no sea exclusivamente integral incluirán en la denominación la mención «</a:t>
            </a:r>
            <a:r>
              <a:rPr lang="es-ES" sz="2400" b="1" dirty="0">
                <a:solidFill>
                  <a:srgbClr val="000000"/>
                </a:solidFill>
                <a:latin typeface="Arial" panose="020B0604020202020204" pitchFamily="34" charset="0"/>
                <a:cs typeface="Arial" panose="020B0604020202020204" pitchFamily="34" charset="0"/>
              </a:rPr>
              <a:t>elaborado con harina integral X %</a:t>
            </a:r>
            <a:r>
              <a:rPr lang="es-ES" sz="2400" dirty="0">
                <a:solidFill>
                  <a:srgbClr val="000000"/>
                </a:solidFill>
                <a:latin typeface="Arial" panose="020B0604020202020204" pitchFamily="34" charset="0"/>
                <a:cs typeface="Arial" panose="020B0604020202020204" pitchFamily="34" charset="0"/>
              </a:rPr>
              <a:t>»</a:t>
            </a:r>
            <a:r>
              <a:rPr lang="es-ES" sz="2400" b="1" dirty="0">
                <a:solidFill>
                  <a:srgbClr val="000000"/>
                </a:solidFill>
                <a:latin typeface="Arial" panose="020B0604020202020204" pitchFamily="34" charset="0"/>
                <a:cs typeface="Arial" panose="020B0604020202020204" pitchFamily="34" charset="0"/>
              </a:rPr>
              <a:t>, </a:t>
            </a:r>
            <a:r>
              <a:rPr lang="es-ES" sz="2400" dirty="0">
                <a:solidFill>
                  <a:srgbClr val="000000"/>
                </a:solidFill>
                <a:latin typeface="Arial" panose="020B0604020202020204" pitchFamily="34" charset="0"/>
                <a:cs typeface="Arial" panose="020B0604020202020204" pitchFamily="34" charset="0"/>
              </a:rPr>
              <a:t>correspondiendo «X» al porcentaje de harina integral utilizada. Dicho porcentaje se calculará sobre la harina total utilizada en la elaboración. La denominación se completará con el nombre del cereal, cereales de los que proceda la harina o las harinas utilizadas.</a:t>
            </a:r>
          </a:p>
        </p:txBody>
      </p:sp>
    </p:spTree>
    <p:extLst>
      <p:ext uri="{BB962C8B-B14F-4D97-AF65-F5344CB8AC3E}">
        <p14:creationId xmlns:p14="http://schemas.microsoft.com/office/powerpoint/2010/main" val="3400375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vellom\Desktop\CURSO EtiqVL\Etiquetas\pan\IMG_20191126_130611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20106"/>
            <a:ext cx="9144000" cy="561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383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vellom\Desktop\CURSO EtiqVL\Etiquetas\pan\IMG_20191126_130611r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5" y="260649"/>
            <a:ext cx="32480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vellom\Desktop\CURSO EtiqVL\Etiquetas\pan\IMG_20191126_130611r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51474"/>
            <a:ext cx="9144000" cy="373930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591944" y="1055896"/>
            <a:ext cx="4505272" cy="646331"/>
          </a:xfrm>
          <a:prstGeom prst="rect">
            <a:avLst/>
          </a:prstGeom>
          <a:noFill/>
        </p:spPr>
        <p:txBody>
          <a:bodyPr wrap="none" rtlCol="0">
            <a:spAutoFit/>
          </a:bodyPr>
          <a:lstStyle/>
          <a:p>
            <a:r>
              <a:rPr lang="es-ES" sz="3600" b="1" dirty="0">
                <a:solidFill>
                  <a:srgbClr val="00B050"/>
                </a:solidFill>
              </a:rPr>
              <a:t>Denominación jurídica</a:t>
            </a:r>
          </a:p>
        </p:txBody>
      </p:sp>
      <p:cxnSp>
        <p:nvCxnSpPr>
          <p:cNvPr id="6" name="5 Conector recto de flecha"/>
          <p:cNvCxnSpPr/>
          <p:nvPr/>
        </p:nvCxnSpPr>
        <p:spPr>
          <a:xfrm flipV="1">
            <a:off x="3935760" y="1412776"/>
            <a:ext cx="1728192" cy="243284"/>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 name="Rectángulo: esquinas redondeadas 2">
            <a:extLst>
              <a:ext uri="{FF2B5EF4-FFF2-40B4-BE49-F238E27FC236}">
                <a16:creationId xmlns:a16="http://schemas.microsoft.com/office/drawing/2014/main" id="{99B72A9B-4FD7-46DA-95F1-2E2EB91A4519}"/>
              </a:ext>
            </a:extLst>
          </p:cNvPr>
          <p:cNvSpPr/>
          <p:nvPr/>
        </p:nvSpPr>
        <p:spPr>
          <a:xfrm>
            <a:off x="4367809" y="5805264"/>
            <a:ext cx="871761" cy="14401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70663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258AAD2-6311-4DFB-84CF-30F8133B9431}"/>
              </a:ext>
            </a:extLst>
          </p:cNvPr>
          <p:cNvPicPr>
            <a:picLocks noChangeAspect="1"/>
          </p:cNvPicPr>
          <p:nvPr/>
        </p:nvPicPr>
        <p:blipFill>
          <a:blip r:embed="rId2"/>
          <a:stretch>
            <a:fillRect/>
          </a:stretch>
        </p:blipFill>
        <p:spPr>
          <a:xfrm>
            <a:off x="1524000" y="839036"/>
            <a:ext cx="9144000" cy="789765"/>
          </a:xfrm>
          <a:prstGeom prst="rect">
            <a:avLst/>
          </a:prstGeom>
        </p:spPr>
      </p:pic>
      <p:pic>
        <p:nvPicPr>
          <p:cNvPr id="13" name="Imagen 12">
            <a:extLst>
              <a:ext uri="{FF2B5EF4-FFF2-40B4-BE49-F238E27FC236}">
                <a16:creationId xmlns:a16="http://schemas.microsoft.com/office/drawing/2014/main" id="{6CD86D04-7FA1-4231-9678-84D550C9DCE3}"/>
              </a:ext>
            </a:extLst>
          </p:cNvPr>
          <p:cNvPicPr>
            <a:picLocks noChangeAspect="1"/>
          </p:cNvPicPr>
          <p:nvPr/>
        </p:nvPicPr>
        <p:blipFill>
          <a:blip r:embed="rId3"/>
          <a:stretch>
            <a:fillRect/>
          </a:stretch>
        </p:blipFill>
        <p:spPr>
          <a:xfrm>
            <a:off x="1631504" y="1628800"/>
            <a:ext cx="8676456" cy="4870992"/>
          </a:xfrm>
          <a:prstGeom prst="rect">
            <a:avLst/>
          </a:prstGeom>
        </p:spPr>
      </p:pic>
      <p:pic>
        <p:nvPicPr>
          <p:cNvPr id="14" name="Imagen 13">
            <a:extLst>
              <a:ext uri="{FF2B5EF4-FFF2-40B4-BE49-F238E27FC236}">
                <a16:creationId xmlns:a16="http://schemas.microsoft.com/office/drawing/2014/main" id="{C46C0704-B978-47A3-A221-60EE5117BBA7}"/>
              </a:ext>
            </a:extLst>
          </p:cNvPr>
          <p:cNvPicPr>
            <a:picLocks noChangeAspect="1"/>
          </p:cNvPicPr>
          <p:nvPr/>
        </p:nvPicPr>
        <p:blipFill>
          <a:blip r:embed="rId4"/>
          <a:stretch>
            <a:fillRect/>
          </a:stretch>
        </p:blipFill>
        <p:spPr>
          <a:xfrm>
            <a:off x="1613756" y="116632"/>
            <a:ext cx="8964488" cy="891572"/>
          </a:xfrm>
          <a:prstGeom prst="rect">
            <a:avLst/>
          </a:prstGeom>
        </p:spPr>
      </p:pic>
    </p:spTree>
    <p:extLst>
      <p:ext uri="{BB962C8B-B14F-4D97-AF65-F5344CB8AC3E}">
        <p14:creationId xmlns:p14="http://schemas.microsoft.com/office/powerpoint/2010/main" val="843028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4B1F8D-D5BB-4500-A921-D89B33A7F86F}"/>
              </a:ext>
            </a:extLst>
          </p:cNvPr>
          <p:cNvPicPr>
            <a:picLocks noChangeAspect="1"/>
          </p:cNvPicPr>
          <p:nvPr/>
        </p:nvPicPr>
        <p:blipFill>
          <a:blip r:embed="rId2"/>
          <a:stretch>
            <a:fillRect/>
          </a:stretch>
        </p:blipFill>
        <p:spPr>
          <a:xfrm>
            <a:off x="1649760" y="260649"/>
            <a:ext cx="8892480" cy="6134895"/>
          </a:xfrm>
          <a:prstGeom prst="rect">
            <a:avLst/>
          </a:prstGeom>
        </p:spPr>
      </p:pic>
      <p:sp>
        <p:nvSpPr>
          <p:cNvPr id="3" name="Elipse 2">
            <a:extLst>
              <a:ext uri="{FF2B5EF4-FFF2-40B4-BE49-F238E27FC236}">
                <a16:creationId xmlns:a16="http://schemas.microsoft.com/office/drawing/2014/main" id="{51F9C6E5-350D-4D15-8820-CD17EC82E097}"/>
              </a:ext>
            </a:extLst>
          </p:cNvPr>
          <p:cNvSpPr/>
          <p:nvPr/>
        </p:nvSpPr>
        <p:spPr>
          <a:xfrm>
            <a:off x="9732404" y="1885283"/>
            <a:ext cx="360040" cy="5040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esquinas redondeadas 3">
            <a:extLst>
              <a:ext uri="{FF2B5EF4-FFF2-40B4-BE49-F238E27FC236}">
                <a16:creationId xmlns:a16="http://schemas.microsoft.com/office/drawing/2014/main" id="{71C3C210-D8A1-4BB9-AC63-C5593DDDCEBD}"/>
              </a:ext>
            </a:extLst>
          </p:cNvPr>
          <p:cNvSpPr/>
          <p:nvPr/>
        </p:nvSpPr>
        <p:spPr>
          <a:xfrm>
            <a:off x="1631504" y="2636912"/>
            <a:ext cx="936104" cy="50405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52259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B862910-DFA6-40A0-B5F0-1893B3B3D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255" y="418356"/>
            <a:ext cx="4226978" cy="6021288"/>
          </a:xfrm>
          <a:prstGeom prst="rect">
            <a:avLst/>
          </a:prstGeom>
        </p:spPr>
      </p:pic>
      <p:pic>
        <p:nvPicPr>
          <p:cNvPr id="7" name="Imagen 6">
            <a:extLst>
              <a:ext uri="{FF2B5EF4-FFF2-40B4-BE49-F238E27FC236}">
                <a16:creationId xmlns:a16="http://schemas.microsoft.com/office/drawing/2014/main" id="{C40D0F7D-7A6B-461D-A8E1-25B2D836D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272" y="418357"/>
            <a:ext cx="4506127" cy="6021949"/>
          </a:xfrm>
          <a:prstGeom prst="rect">
            <a:avLst/>
          </a:prstGeom>
        </p:spPr>
      </p:pic>
    </p:spTree>
    <p:extLst>
      <p:ext uri="{BB962C8B-B14F-4D97-AF65-F5344CB8AC3E}">
        <p14:creationId xmlns:p14="http://schemas.microsoft.com/office/powerpoint/2010/main" val="3630856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FA992E9-D85E-48E7-B9C4-90E4AA896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1" y="177582"/>
            <a:ext cx="8378485" cy="6502837"/>
          </a:xfrm>
          <a:prstGeom prst="rect">
            <a:avLst/>
          </a:prstGeom>
        </p:spPr>
      </p:pic>
    </p:spTree>
    <p:extLst>
      <p:ext uri="{BB962C8B-B14F-4D97-AF65-F5344CB8AC3E}">
        <p14:creationId xmlns:p14="http://schemas.microsoft.com/office/powerpoint/2010/main" val="4048395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06BB61-E11B-47F7-B0FD-E66033A69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993" y="31104"/>
            <a:ext cx="7305675" cy="2390775"/>
          </a:xfrm>
          <a:prstGeom prst="rect">
            <a:avLst/>
          </a:prstGeom>
        </p:spPr>
      </p:pic>
      <p:pic>
        <p:nvPicPr>
          <p:cNvPr id="5" name="Imagen 4">
            <a:extLst>
              <a:ext uri="{FF2B5EF4-FFF2-40B4-BE49-F238E27FC236}">
                <a16:creationId xmlns:a16="http://schemas.microsoft.com/office/drawing/2014/main" id="{FE8992C6-015A-4BB8-83D0-DBDC06B3D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656" y="4919361"/>
            <a:ext cx="7444345" cy="1907536"/>
          </a:xfrm>
          <a:prstGeom prst="rect">
            <a:avLst/>
          </a:prstGeom>
        </p:spPr>
      </p:pic>
      <p:sp>
        <p:nvSpPr>
          <p:cNvPr id="6" name="CuadroTexto 5">
            <a:extLst>
              <a:ext uri="{FF2B5EF4-FFF2-40B4-BE49-F238E27FC236}">
                <a16:creationId xmlns:a16="http://schemas.microsoft.com/office/drawing/2014/main" id="{FB97F206-0568-4F60-8408-1A257CF4D2C6}"/>
              </a:ext>
            </a:extLst>
          </p:cNvPr>
          <p:cNvSpPr txBox="1"/>
          <p:nvPr/>
        </p:nvSpPr>
        <p:spPr>
          <a:xfrm>
            <a:off x="5591944" y="5157192"/>
            <a:ext cx="1224136" cy="369332"/>
          </a:xfrm>
          <a:prstGeom prst="rect">
            <a:avLst/>
          </a:prstGeom>
          <a:noFill/>
        </p:spPr>
        <p:txBody>
          <a:bodyPr wrap="square" rtlCol="0">
            <a:spAutoFit/>
          </a:bodyPr>
          <a:lstStyle/>
          <a:p>
            <a:endParaRPr lang="es-ES" dirty="0"/>
          </a:p>
        </p:txBody>
      </p:sp>
      <p:sp>
        <p:nvSpPr>
          <p:cNvPr id="9" name="CuadroTexto 8">
            <a:extLst>
              <a:ext uri="{FF2B5EF4-FFF2-40B4-BE49-F238E27FC236}">
                <a16:creationId xmlns:a16="http://schemas.microsoft.com/office/drawing/2014/main" id="{288AB827-F9FC-4557-BAA3-F086186E9D5B}"/>
              </a:ext>
            </a:extLst>
          </p:cNvPr>
          <p:cNvSpPr txBox="1"/>
          <p:nvPr/>
        </p:nvSpPr>
        <p:spPr>
          <a:xfrm>
            <a:off x="4943873" y="2885789"/>
            <a:ext cx="5469341" cy="1569660"/>
          </a:xfrm>
          <a:prstGeom prst="rect">
            <a:avLst/>
          </a:prstGeom>
          <a:noFill/>
        </p:spPr>
        <p:txBody>
          <a:bodyPr wrap="square" rtlCol="0">
            <a:spAutoFit/>
          </a:bodyPr>
          <a:lstStyle/>
          <a:p>
            <a:r>
              <a:rPr lang="es-ES" sz="3200" dirty="0">
                <a:solidFill>
                  <a:schemeClr val="accent2"/>
                </a:solidFill>
              </a:rPr>
              <a:t>No es admisible la utilización del termino “ARTESANITOS” en la denominación de venta.</a:t>
            </a:r>
          </a:p>
        </p:txBody>
      </p:sp>
      <p:pic>
        <p:nvPicPr>
          <p:cNvPr id="11" name="Imagen 10">
            <a:extLst>
              <a:ext uri="{FF2B5EF4-FFF2-40B4-BE49-F238E27FC236}">
                <a16:creationId xmlns:a16="http://schemas.microsoft.com/office/drawing/2014/main" id="{7FB813FD-6543-4AEA-9299-216919069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318" y="2747001"/>
            <a:ext cx="2352675" cy="1828800"/>
          </a:xfrm>
          <a:prstGeom prst="rect">
            <a:avLst/>
          </a:prstGeom>
        </p:spPr>
      </p:pic>
    </p:spTree>
    <p:extLst>
      <p:ext uri="{BB962C8B-B14F-4D97-AF65-F5344CB8AC3E}">
        <p14:creationId xmlns:p14="http://schemas.microsoft.com/office/powerpoint/2010/main" val="2619698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Users\avellom\AppData\Local\Microsoft\Windows\INetCache\Content.MSO\512F2A1B.tmp">
            <a:extLst>
              <a:ext uri="{FF2B5EF4-FFF2-40B4-BE49-F238E27FC236}">
                <a16:creationId xmlns:a16="http://schemas.microsoft.com/office/drawing/2014/main" id="{781DBFE3-CBA1-4151-9260-A3886557BF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9026" y="194340"/>
            <a:ext cx="2677557" cy="1377647"/>
          </a:xfrm>
          <a:prstGeom prst="rect">
            <a:avLst/>
          </a:prstGeom>
          <a:noFill/>
          <a:ln>
            <a:noFill/>
          </a:ln>
        </p:spPr>
      </p:pic>
      <p:sp>
        <p:nvSpPr>
          <p:cNvPr id="4" name="Rectangle 2">
            <a:extLst>
              <a:ext uri="{FF2B5EF4-FFF2-40B4-BE49-F238E27FC236}">
                <a16:creationId xmlns:a16="http://schemas.microsoft.com/office/drawing/2014/main" id="{B4554777-BB94-4A16-80B8-E982453E64C7}"/>
              </a:ext>
            </a:extLst>
          </p:cNvPr>
          <p:cNvSpPr>
            <a:spLocks noChangeArrowheads="1"/>
          </p:cNvSpPr>
          <p:nvPr/>
        </p:nvSpPr>
        <p:spPr bwMode="auto">
          <a:xfrm>
            <a:off x="2416519" y="1428597"/>
            <a:ext cx="6685254" cy="101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18" tIns="41459" rIns="82918" bIns="41459" numCol="1" anchor="ctr" anchorCtr="0" compatLnSpc="1">
            <a:prstTxWarp prst="textNoShape">
              <a:avLst/>
            </a:prstTxWarp>
            <a:spAutoFit/>
          </a:bodyPr>
          <a:lstStyle/>
          <a:p>
            <a:pPr defTabSz="829178" eaLnBrk="0" fontAlgn="base" hangingPunct="0">
              <a:spcBef>
                <a:spcPct val="0"/>
              </a:spcBef>
              <a:spcAft>
                <a:spcPct val="0"/>
              </a:spcAft>
            </a:pPr>
            <a:r>
              <a:rPr lang="es-ES" altLang="es-ES" sz="2176" dirty="0">
                <a:solidFill>
                  <a:srgbClr val="000000"/>
                </a:solidFill>
                <a:latin typeface="Georgia" panose="02040502050405020303" pitchFamily="18" charset="0"/>
                <a:ea typeface="Times New Roman" panose="02020603050405020304" pitchFamily="18" charset="0"/>
                <a:cs typeface="Helvetica" panose="020B0604020202020204" pitchFamily="34" charset="0"/>
              </a:rPr>
              <a:t>Los reyes Felipe y Letizia comen pan de  </a:t>
            </a:r>
            <a:r>
              <a:rPr lang="es-ES" altLang="es-ES" sz="2176" dirty="0" err="1">
                <a:solidFill>
                  <a:srgbClr val="000000"/>
                </a:solidFill>
                <a:latin typeface="Georgia" panose="02040502050405020303" pitchFamily="18" charset="0"/>
                <a:ea typeface="Times New Roman" panose="02020603050405020304" pitchFamily="18" charset="0"/>
                <a:cs typeface="Helvetica" panose="020B0604020202020204" pitchFamily="34" charset="0"/>
              </a:rPr>
              <a:t>Rodeiro</a:t>
            </a:r>
            <a:endParaRPr lang="es-ES" altLang="es-ES" sz="544" dirty="0"/>
          </a:p>
          <a:p>
            <a:pPr eaLnBrk="0" fontAlgn="base" hangingPunct="0">
              <a:spcBef>
                <a:spcPct val="0"/>
              </a:spcBef>
              <a:spcAft>
                <a:spcPct val="0"/>
              </a:spcAft>
            </a:pPr>
            <a:r>
              <a:rPr lang="es-ES" altLang="es-ES" sz="1088"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RODEIRO</a:t>
            </a:r>
            <a:endParaRPr lang="es-ES" altLang="es-ES" sz="272" dirty="0"/>
          </a:p>
          <a:p>
            <a:pPr defTabSz="829178" eaLnBrk="0" fontAlgn="base" hangingPunct="0">
              <a:spcBef>
                <a:spcPct val="0"/>
              </a:spcBef>
              <a:spcAft>
                <a:spcPct val="0"/>
              </a:spcAft>
            </a:pPr>
            <a:r>
              <a:rPr lang="es-ES" altLang="es-ES" sz="1179" b="1" dirty="0">
                <a:solidFill>
                  <a:srgbClr val="0000FF"/>
                </a:solidFill>
                <a:latin typeface="Helvetica" panose="020B0604020202020204" pitchFamily="34" charset="0"/>
                <a:ea typeface="Times New Roman" panose="02020603050405020304" pitchFamily="18" charset="0"/>
                <a:cs typeface="Times New Roman" panose="02020603050405020304" pitchFamily="18" charset="0"/>
                <a:hlinkClick r:id="rId3"/>
              </a:rPr>
              <a:t>ROC</a:t>
            </a:r>
            <a:r>
              <a:rPr lang="es-ES" altLang="es-ES" sz="1179" b="1"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Í</a:t>
            </a:r>
            <a:r>
              <a:rPr lang="es-ES" altLang="es-ES" sz="1179" b="1" dirty="0">
                <a:solidFill>
                  <a:srgbClr val="0000FF"/>
                </a:solidFill>
                <a:latin typeface="Helvetica" panose="020B0604020202020204" pitchFamily="34" charset="0"/>
                <a:ea typeface="Times New Roman" panose="02020603050405020304" pitchFamily="18" charset="0"/>
                <a:cs typeface="Times New Roman" panose="02020603050405020304" pitchFamily="18" charset="0"/>
                <a:hlinkClick r:id="rId3"/>
              </a:rPr>
              <a:t>O GARC</a:t>
            </a:r>
            <a:r>
              <a:rPr lang="es-ES" altLang="es-ES" sz="1179" b="1"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Í</a:t>
            </a:r>
            <a:r>
              <a:rPr lang="es-ES" altLang="es-ES" sz="1179" b="1" dirty="0">
                <a:solidFill>
                  <a:srgbClr val="0000FF"/>
                </a:solidFill>
                <a:latin typeface="Helvetica" panose="020B0604020202020204" pitchFamily="34" charset="0"/>
                <a:ea typeface="Times New Roman" panose="02020603050405020304" pitchFamily="18" charset="0"/>
                <a:cs typeface="Times New Roman" panose="02020603050405020304" pitchFamily="18" charset="0"/>
                <a:hlinkClick r:id="rId3"/>
              </a:rPr>
              <a:t>A</a:t>
            </a:r>
            <a:r>
              <a:rPr lang="es-ES" altLang="es-ES" sz="1179" b="1" dirty="0">
                <a:solidFill>
                  <a:srgbClr val="0000FF"/>
                </a:solidFill>
                <a:latin typeface="Helvetica" panose="020B0604020202020204" pitchFamily="34" charset="0"/>
                <a:ea typeface="Times New Roman" panose="02020603050405020304" pitchFamily="18" charset="0"/>
                <a:cs typeface="Times New Roman" panose="02020603050405020304" pitchFamily="18" charset="0"/>
              </a:rPr>
              <a:t> </a:t>
            </a:r>
            <a:r>
              <a:rPr lang="es-ES" altLang="es-ES" sz="1179"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 estrada / la voz </a:t>
            </a:r>
            <a:r>
              <a:rPr lang="es-ES" altLang="es-ES" sz="1179"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10 Feb 2018</a:t>
            </a:r>
            <a:r>
              <a:rPr lang="es-ES" altLang="es-ES" sz="1179"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a:t>
            </a:r>
            <a:endParaRPr lang="es-ES" altLang="es-ES" sz="544" dirty="0"/>
          </a:p>
          <a:p>
            <a:pPr defTabSz="829178" eaLnBrk="0" fontAlgn="base" hangingPunct="0">
              <a:spcBef>
                <a:spcPct val="0"/>
              </a:spcBef>
              <a:spcAft>
                <a:spcPct val="0"/>
              </a:spcAft>
            </a:pPr>
            <a:endParaRPr lang="es-ES" altLang="es-ES" sz="1632" dirty="0">
              <a:latin typeface="Arial" panose="020B0604020202020204" pitchFamily="34" charset="0"/>
            </a:endParaRPr>
          </a:p>
        </p:txBody>
      </p:sp>
      <p:pic>
        <p:nvPicPr>
          <p:cNvPr id="1025" name="Imagen 1" descr="https://cflvdg.avoz.es/sc/jRJY66PwIyWHxUQ-4H8zj5NT3Ag=/768x/2018/02/09/00121518210962926856915/Foto/DF10C2F1_221435.jpg">
            <a:extLst>
              <a:ext uri="{FF2B5EF4-FFF2-40B4-BE49-F238E27FC236}">
                <a16:creationId xmlns:a16="http://schemas.microsoft.com/office/drawing/2014/main" id="{52806969-3D0D-49CC-B791-36BF2DE7B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2563760" y="2497647"/>
            <a:ext cx="6602885" cy="30907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4EF73EF-74DB-4C42-BAB1-20C946CAEC18}"/>
              </a:ext>
            </a:extLst>
          </p:cNvPr>
          <p:cNvSpPr>
            <a:spLocks noChangeArrowheads="1"/>
          </p:cNvSpPr>
          <p:nvPr/>
        </p:nvSpPr>
        <p:spPr bwMode="auto">
          <a:xfrm>
            <a:off x="2045116" y="5664795"/>
            <a:ext cx="8277048" cy="75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pPr>
            <a:r>
              <a:rPr lang="es-ES" altLang="es-ES" sz="2176"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La panader</a:t>
            </a:r>
            <a:r>
              <a:rPr lang="es-ES" altLang="es-ES" sz="2176"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í</a:t>
            </a:r>
            <a:r>
              <a:rPr lang="es-ES" altLang="es-ES" sz="2176"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a Jes</a:t>
            </a:r>
            <a:r>
              <a:rPr lang="es-ES" altLang="es-ES" sz="2176"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ú</a:t>
            </a:r>
            <a:r>
              <a:rPr lang="es-ES" altLang="es-ES" sz="2176"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s lleva 14 a</a:t>
            </a:r>
            <a:r>
              <a:rPr lang="es-ES" altLang="es-ES" sz="2176"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ñ</a:t>
            </a:r>
            <a:r>
              <a:rPr lang="es-ES" altLang="es-ES" sz="2176"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os haciendo env</a:t>
            </a:r>
            <a:r>
              <a:rPr lang="es-ES" altLang="es-ES" sz="2176"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í</a:t>
            </a:r>
            <a:r>
              <a:rPr lang="es-ES" altLang="es-ES" sz="2176"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os semanales</a:t>
            </a:r>
          </a:p>
          <a:p>
            <a:pPr defTabSz="829178" eaLnBrk="0" fontAlgn="base" hangingPunct="0">
              <a:spcBef>
                <a:spcPct val="0"/>
              </a:spcBef>
              <a:spcAft>
                <a:spcPct val="0"/>
              </a:spcAft>
            </a:pPr>
            <a:r>
              <a:rPr lang="es-ES" altLang="es-ES" sz="2176"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de piezas artesanas y de empanadas a la Casa Real</a:t>
            </a:r>
            <a:endParaRPr lang="es-ES" altLang="es-ES" sz="2176" b="1" dirty="0">
              <a:latin typeface="Arial" panose="020B0604020202020204" pitchFamily="34" charset="0"/>
            </a:endParaRPr>
          </a:p>
        </p:txBody>
      </p:sp>
    </p:spTree>
    <p:extLst>
      <p:ext uri="{BB962C8B-B14F-4D97-AF65-F5344CB8AC3E}">
        <p14:creationId xmlns:p14="http://schemas.microsoft.com/office/powerpoint/2010/main" val="19126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F14262D-A7FB-46A4-A527-4A616B7A9D39}"/>
              </a:ext>
            </a:extLst>
          </p:cNvPr>
          <p:cNvSpPr/>
          <p:nvPr/>
        </p:nvSpPr>
        <p:spPr>
          <a:xfrm>
            <a:off x="1224792" y="914956"/>
            <a:ext cx="9194335" cy="4893647"/>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c) En la elaboración del pan integral podrán emplearse también </a:t>
            </a:r>
            <a:r>
              <a:rPr lang="es-ES" sz="2400" b="1" dirty="0">
                <a:solidFill>
                  <a:srgbClr val="000000"/>
                </a:solidFill>
                <a:latin typeface="Arial" panose="020B0604020202020204" pitchFamily="34" charset="0"/>
                <a:cs typeface="Arial" panose="020B0604020202020204" pitchFamily="34" charset="0"/>
              </a:rPr>
              <a:t>sémolas</a:t>
            </a:r>
            <a:r>
              <a:rPr lang="es-ES" sz="2400" dirty="0">
                <a:solidFill>
                  <a:srgbClr val="000000"/>
                </a:solidFill>
                <a:latin typeface="Arial" panose="020B0604020202020204" pitchFamily="34" charset="0"/>
                <a:cs typeface="Arial" panose="020B0604020202020204" pitchFamily="34" charset="0"/>
              </a:rPr>
              <a:t> integrales, </a:t>
            </a:r>
            <a:r>
              <a:rPr lang="es-ES" sz="2400" b="1" dirty="0">
                <a:solidFill>
                  <a:srgbClr val="000000"/>
                </a:solidFill>
                <a:latin typeface="Arial" panose="020B0604020202020204" pitchFamily="34" charset="0"/>
                <a:cs typeface="Arial" panose="020B0604020202020204" pitchFamily="34" charset="0"/>
              </a:rPr>
              <a:t>grañones</a:t>
            </a:r>
            <a:r>
              <a:rPr lang="es-ES" sz="2400" dirty="0">
                <a:solidFill>
                  <a:srgbClr val="000000"/>
                </a:solidFill>
                <a:latin typeface="Arial" panose="020B0604020202020204" pitchFamily="34" charset="0"/>
                <a:cs typeface="Arial" panose="020B0604020202020204" pitchFamily="34" charset="0"/>
              </a:rPr>
              <a:t> procedentes de granos enteros o granos enteros, que computarán en los porcentajes indicados en los párrafos a) y b) anteriores.</a:t>
            </a:r>
            <a:endParaRPr lang="es-ES" sz="2400" dirty="0">
              <a:solidFill>
                <a:srgbClr val="000000"/>
              </a:solidFill>
              <a:latin typeface="Arimo"/>
            </a:endParaRPr>
          </a:p>
          <a:p>
            <a:pPr lvl="0"/>
            <a:r>
              <a:rPr lang="es-ES" sz="2400" dirty="0">
                <a:solidFill>
                  <a:srgbClr val="000000"/>
                </a:solidFill>
                <a:latin typeface="Arial" panose="020B0604020202020204" pitchFamily="34" charset="0"/>
                <a:cs typeface="Arial" panose="020B0604020202020204" pitchFamily="34" charset="0"/>
              </a:rPr>
              <a:t>d) La masa madre utilizada para la elaboración de «pan 100 % integral» deberá proceder de harina integral. La masa madre utilizada para la elaboración del resto del pan integral podrá proceder de harina no integral, la cual se tendrá en cuenta en el cálculo para establecer el porcentaje de harina integral utilizada.</a:t>
            </a:r>
            <a:endParaRPr lang="es-ES" sz="2400" dirty="0">
              <a:solidFill>
                <a:prstClr val="black"/>
              </a:solidFill>
              <a:latin typeface="Arial" panose="020B0604020202020204" pitchFamily="34" charset="0"/>
              <a:cs typeface="Arial" panose="020B0604020202020204" pitchFamily="34" charset="0"/>
            </a:endParaRPr>
          </a:p>
          <a:p>
            <a:pPr lvl="0"/>
            <a:r>
              <a:rPr lang="es-ES" sz="2400" dirty="0">
                <a:solidFill>
                  <a:srgbClr val="000000"/>
                </a:solidFill>
                <a:latin typeface="Arial" panose="020B0604020202020204" pitchFamily="34" charset="0"/>
                <a:cs typeface="Arial" panose="020B0604020202020204" pitchFamily="34" charset="0"/>
              </a:rPr>
              <a:t>e) El término «</a:t>
            </a:r>
            <a:r>
              <a:rPr lang="es-ES" sz="2400" b="1" dirty="0">
                <a:solidFill>
                  <a:srgbClr val="000000"/>
                </a:solidFill>
                <a:latin typeface="Arial" panose="020B0604020202020204" pitchFamily="34" charset="0"/>
                <a:cs typeface="Arial" panose="020B0604020202020204" pitchFamily="34" charset="0"/>
              </a:rPr>
              <a:t>integral</a:t>
            </a:r>
            <a:r>
              <a:rPr lang="es-ES" sz="2400" dirty="0">
                <a:solidFill>
                  <a:srgbClr val="000000"/>
                </a:solidFill>
                <a:latin typeface="Arial" panose="020B0604020202020204" pitchFamily="34" charset="0"/>
                <a:cs typeface="Arial" panose="020B0604020202020204" pitchFamily="34" charset="0"/>
              </a:rPr>
              <a:t>» podrá ser sustituido por «</a:t>
            </a:r>
            <a:r>
              <a:rPr lang="es-ES" sz="2400" b="1" dirty="0">
                <a:solidFill>
                  <a:srgbClr val="000000"/>
                </a:solidFill>
                <a:latin typeface="Arial" panose="020B0604020202020204" pitchFamily="34" charset="0"/>
                <a:cs typeface="Arial" panose="020B0604020202020204" pitchFamily="34" charset="0"/>
              </a:rPr>
              <a:t>de grano entero</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f) Queda prohibido el uso de la denominación «pan integral» en el etiquetado de panes diferentes a los descritos en el apartado a).</a:t>
            </a:r>
          </a:p>
        </p:txBody>
      </p:sp>
    </p:spTree>
    <p:extLst>
      <p:ext uri="{BB962C8B-B14F-4D97-AF65-F5344CB8AC3E}">
        <p14:creationId xmlns:p14="http://schemas.microsoft.com/office/powerpoint/2010/main" val="2393227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08CEE6B-33A4-4BFB-9704-1627697F484B}"/>
              </a:ext>
            </a:extLst>
          </p:cNvPr>
          <p:cNvSpPr/>
          <p:nvPr/>
        </p:nvSpPr>
        <p:spPr>
          <a:xfrm>
            <a:off x="1175857" y="797510"/>
            <a:ext cx="9840286" cy="5262979"/>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4. </a:t>
            </a:r>
            <a:r>
              <a:rPr lang="es-ES" sz="2400" b="1" dirty="0">
                <a:solidFill>
                  <a:srgbClr val="000000"/>
                </a:solidFill>
                <a:latin typeface="Arial" panose="020B0604020202020204" pitchFamily="34" charset="0"/>
                <a:cs typeface="Arial" panose="020B0604020202020204" pitchFamily="34" charset="0"/>
              </a:rPr>
              <a:t>Pan elaborado con harinas de cereales</a:t>
            </a:r>
            <a:r>
              <a:rPr lang="es-ES" sz="2400" dirty="0">
                <a:solidFill>
                  <a:srgbClr val="000000"/>
                </a:solidFill>
                <a:latin typeface="Arial" panose="020B0604020202020204" pitchFamily="34" charset="0"/>
                <a:cs typeface="Arial" panose="020B0604020202020204" pitchFamily="34" charset="0"/>
              </a:rPr>
              <a:t>: es el elaborado con harina de cereales distintos al trigo y, en su caso, harina de trigo.</a:t>
            </a:r>
          </a:p>
          <a:p>
            <a:r>
              <a:rPr lang="es-ES" sz="2400" dirty="0">
                <a:solidFill>
                  <a:srgbClr val="000000"/>
                </a:solidFill>
                <a:latin typeface="Arial" panose="020B0604020202020204" pitchFamily="34" charset="0"/>
                <a:cs typeface="Arial" panose="020B0604020202020204" pitchFamily="34" charset="0"/>
              </a:rPr>
              <a:t>a) Pan elaborado con harina de otro cereal: es el pan </a:t>
            </a:r>
            <a:r>
              <a:rPr lang="es-ES" sz="2400" u="sng" dirty="0">
                <a:solidFill>
                  <a:srgbClr val="000000"/>
                </a:solidFill>
                <a:latin typeface="Arial" panose="020B0604020202020204" pitchFamily="34" charset="0"/>
                <a:cs typeface="Arial" panose="020B0604020202020204" pitchFamily="34" charset="0"/>
              </a:rPr>
              <a:t>elaborado, exclusivamente, con harina de un cereal distinto al trigo</a:t>
            </a:r>
            <a:r>
              <a:rPr lang="es-ES" sz="2400" dirty="0">
                <a:solidFill>
                  <a:srgbClr val="000000"/>
                </a:solidFill>
                <a:latin typeface="Arial" panose="020B0604020202020204" pitchFamily="34" charset="0"/>
                <a:cs typeface="Arial" panose="020B0604020202020204" pitchFamily="34" charset="0"/>
              </a:rPr>
              <a:t>. Se denominarán «</a:t>
            </a:r>
            <a:r>
              <a:rPr lang="es-ES" sz="2400" b="1" dirty="0">
                <a:solidFill>
                  <a:srgbClr val="000000"/>
                </a:solidFill>
                <a:latin typeface="Arial" panose="020B0604020202020204" pitchFamily="34" charset="0"/>
                <a:cs typeface="Arial" panose="020B0604020202020204" pitchFamily="34" charset="0"/>
              </a:rPr>
              <a:t>pan 100 % de</a:t>
            </a:r>
            <a:r>
              <a:rPr lang="es-ES" sz="2400" dirty="0">
                <a:solidFill>
                  <a:srgbClr val="000000"/>
                </a:solidFill>
                <a:latin typeface="Arial" panose="020B0604020202020204" pitchFamily="34" charset="0"/>
                <a:cs typeface="Arial" panose="020B0604020202020204" pitchFamily="34" charset="0"/>
              </a:rPr>
              <a:t>» o «</a:t>
            </a:r>
            <a:r>
              <a:rPr lang="es-ES" sz="2400" b="1" dirty="0">
                <a:solidFill>
                  <a:srgbClr val="000000"/>
                </a:solidFill>
                <a:latin typeface="Arial" panose="020B0604020202020204" pitchFamily="34" charset="0"/>
                <a:cs typeface="Arial" panose="020B0604020202020204" pitchFamily="34" charset="0"/>
              </a:rPr>
              <a:t>pan de</a:t>
            </a:r>
            <a:r>
              <a:rPr lang="es-ES" sz="2400" dirty="0">
                <a:solidFill>
                  <a:srgbClr val="000000"/>
                </a:solidFill>
                <a:latin typeface="Arial" panose="020B0604020202020204" pitchFamily="34" charset="0"/>
                <a:cs typeface="Arial" panose="020B0604020202020204" pitchFamily="34" charset="0"/>
              </a:rPr>
              <a:t>» seguido del nombre del cereal.</a:t>
            </a:r>
          </a:p>
          <a:p>
            <a:pPr lvl="0"/>
            <a:r>
              <a:rPr lang="es-ES" sz="2400" dirty="0">
                <a:solidFill>
                  <a:srgbClr val="000000"/>
                </a:solidFill>
                <a:latin typeface="Arial" panose="020B0604020202020204" pitchFamily="34" charset="0"/>
                <a:cs typeface="Arial" panose="020B0604020202020204" pitchFamily="34" charset="0"/>
              </a:rPr>
              <a:t>b) </a:t>
            </a:r>
            <a:r>
              <a:rPr lang="es-ES" sz="2400" b="1" dirty="0">
                <a:solidFill>
                  <a:srgbClr val="000000"/>
                </a:solidFill>
                <a:latin typeface="Arial" panose="020B0604020202020204" pitchFamily="34" charset="0"/>
                <a:cs typeface="Arial" panose="020B0604020202020204" pitchFamily="34" charset="0"/>
              </a:rPr>
              <a:t>Pan elaborado con dos o más harinas de cereales</a:t>
            </a:r>
            <a:r>
              <a:rPr lang="es-ES" sz="2400" dirty="0">
                <a:solidFill>
                  <a:srgbClr val="000000"/>
                </a:solidFill>
                <a:latin typeface="Arial" panose="020B0604020202020204" pitchFamily="34" charset="0"/>
                <a:cs typeface="Arial" panose="020B0604020202020204" pitchFamily="34" charset="0"/>
              </a:rPr>
              <a:t>: es el pan elaborado con dos o más harinas de cereales, </a:t>
            </a:r>
            <a:r>
              <a:rPr lang="es-ES" sz="2400" b="1" dirty="0">
                <a:solidFill>
                  <a:srgbClr val="000000"/>
                </a:solidFill>
                <a:latin typeface="Arial" panose="020B0604020202020204" pitchFamily="34" charset="0"/>
                <a:cs typeface="Arial" panose="020B0604020202020204" pitchFamily="34" charset="0"/>
              </a:rPr>
              <a:t>entre las que puede encontrarse el trigo</a:t>
            </a:r>
            <a:r>
              <a:rPr lang="es-ES" sz="2400" dirty="0">
                <a:solidFill>
                  <a:srgbClr val="000000"/>
                </a:solidFill>
                <a:latin typeface="Arial" panose="020B0604020202020204" pitchFamily="34" charset="0"/>
                <a:cs typeface="Arial" panose="020B0604020202020204" pitchFamily="34" charset="0"/>
              </a:rPr>
              <a:t>.</a:t>
            </a:r>
          </a:p>
          <a:p>
            <a:pPr lvl="0"/>
            <a:r>
              <a:rPr lang="es-ES" sz="2400" dirty="0">
                <a:solidFill>
                  <a:srgbClr val="000000"/>
                </a:solidFill>
                <a:latin typeface="Arial" panose="020B0604020202020204" pitchFamily="34" charset="0"/>
                <a:cs typeface="Arial" panose="020B0604020202020204" pitchFamily="34" charset="0"/>
              </a:rPr>
              <a:t>Se denominarán «</a:t>
            </a:r>
            <a:r>
              <a:rPr lang="es-ES" sz="2400" b="1" dirty="0">
                <a:solidFill>
                  <a:srgbClr val="000000"/>
                </a:solidFill>
                <a:latin typeface="Arial" panose="020B0604020202020204" pitchFamily="34" charset="0"/>
                <a:cs typeface="Arial" panose="020B0604020202020204" pitchFamily="34" charset="0"/>
              </a:rPr>
              <a:t>pan de</a:t>
            </a:r>
            <a:r>
              <a:rPr lang="es-ES" sz="2400" dirty="0">
                <a:solidFill>
                  <a:srgbClr val="000000"/>
                </a:solidFill>
                <a:latin typeface="Arial" panose="020B0604020202020204" pitchFamily="34" charset="0"/>
                <a:cs typeface="Arial" panose="020B0604020202020204" pitchFamily="34" charset="0"/>
              </a:rPr>
              <a:t>» seguido del nombre del cereal o cereales que el operador quiera destacar, de entre los empleados en la elaboración. </a:t>
            </a:r>
            <a:r>
              <a:rPr lang="es-ES" sz="2400" b="1" dirty="0">
                <a:solidFill>
                  <a:srgbClr val="000000"/>
                </a:solidFill>
                <a:latin typeface="Arial" panose="020B0604020202020204" pitchFamily="34" charset="0"/>
                <a:cs typeface="Arial" panose="020B0604020202020204" pitchFamily="34" charset="0"/>
              </a:rPr>
              <a:t>A continuación de cada nombre de cereal se indicará el porcentaje que dicha harina representa</a:t>
            </a:r>
            <a:r>
              <a:rPr lang="es-ES" sz="2400" dirty="0">
                <a:solidFill>
                  <a:srgbClr val="000000"/>
                </a:solidFill>
                <a:latin typeface="Arial" panose="020B0604020202020204" pitchFamily="34" charset="0"/>
                <a:cs typeface="Arial" panose="020B0604020202020204" pitchFamily="34" charset="0"/>
              </a:rPr>
              <a:t>, respecto al total de la harina incorporada en el pan.</a:t>
            </a:r>
            <a:endParaRPr lang="es-E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473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1410E4F-ED29-4104-9EF2-22CA5F2ACAAB}"/>
              </a:ext>
            </a:extLst>
          </p:cNvPr>
          <p:cNvSpPr/>
          <p:nvPr/>
        </p:nvSpPr>
        <p:spPr>
          <a:xfrm>
            <a:off x="1308209" y="2159871"/>
            <a:ext cx="4787791" cy="3721660"/>
          </a:xfrm>
          <a:prstGeom prst="rect">
            <a:avLst/>
          </a:prstGeom>
        </p:spPr>
        <p:txBody>
          <a:bodyPr wrap="square">
            <a:spAutoFit/>
          </a:bodyPr>
          <a:lstStyle/>
          <a:p>
            <a:endParaRPr lang="es-ES" sz="1814" dirty="0">
              <a:solidFill>
                <a:srgbClr val="000000"/>
              </a:solidFill>
              <a:latin typeface="Arial" panose="020B0604020202020204" pitchFamily="34" charset="0"/>
              <a:cs typeface="Arial" panose="020B0604020202020204" pitchFamily="34" charset="0"/>
            </a:endParaRPr>
          </a:p>
          <a:p>
            <a:r>
              <a:rPr lang="es-ES" sz="1814" dirty="0">
                <a:solidFill>
                  <a:srgbClr val="000000"/>
                </a:solidFill>
                <a:latin typeface="Arial" panose="020B0604020202020204" pitchFamily="34" charset="0"/>
                <a:cs typeface="Arial" panose="020B0604020202020204" pitchFamily="34" charset="0"/>
              </a:rPr>
              <a:t>Art. 2.5. </a:t>
            </a:r>
            <a:r>
              <a:rPr lang="es-ES" sz="1814" b="1" u="sng" dirty="0">
                <a:solidFill>
                  <a:srgbClr val="000000"/>
                </a:solidFill>
                <a:latin typeface="Arial" panose="020B0604020202020204" pitchFamily="34" charset="0"/>
                <a:cs typeface="Arial" panose="020B0604020202020204" pitchFamily="34" charset="0"/>
              </a:rPr>
              <a:t>Harina</a:t>
            </a:r>
            <a:r>
              <a:rPr lang="es-ES" sz="1814" dirty="0">
                <a:solidFill>
                  <a:srgbClr val="000000"/>
                </a:solidFill>
                <a:latin typeface="Arial" panose="020B0604020202020204" pitchFamily="34" charset="0"/>
                <a:cs typeface="Arial" panose="020B0604020202020204" pitchFamily="34" charset="0"/>
              </a:rPr>
              <a:t>: es el producto obtenido de la molturación del grano del cereal y </a:t>
            </a:r>
            <a:r>
              <a:rPr lang="es-ES" sz="1814" b="1" dirty="0">
                <a:solidFill>
                  <a:srgbClr val="000000"/>
                </a:solidFill>
                <a:latin typeface="Arial" panose="020B0604020202020204" pitchFamily="34" charset="0"/>
                <a:cs typeface="Arial" panose="020B0604020202020204" pitchFamily="34" charset="0"/>
              </a:rPr>
              <a:t>constituido fundamentalmente por el endospermo</a:t>
            </a:r>
            <a:r>
              <a:rPr lang="es-ES" sz="1814" dirty="0">
                <a:solidFill>
                  <a:srgbClr val="000000"/>
                </a:solidFill>
                <a:latin typeface="Arial" panose="020B0604020202020204" pitchFamily="34" charset="0"/>
                <a:cs typeface="Arial" panose="020B0604020202020204" pitchFamily="34" charset="0"/>
              </a:rPr>
              <a:t>, con una granulometría tal que el 90 por cien de sus partículas pase a través de un tamiz de 180 micras de luz de malla, a excepción de la harina de trigo morena, en que pasa el 80 por ciento de las partículas.</a:t>
            </a:r>
          </a:p>
          <a:p>
            <a:r>
              <a:rPr lang="es-ES" sz="1814" dirty="0">
                <a:solidFill>
                  <a:srgbClr val="000000"/>
                </a:solidFill>
                <a:latin typeface="Arial" panose="020B0604020202020204" pitchFamily="34" charset="0"/>
                <a:cs typeface="Arial" panose="020B0604020202020204" pitchFamily="34" charset="0"/>
              </a:rPr>
              <a:t>La denominación estará formada por el genérico «harina» seguido por el nombre del cereal de procedencia.</a:t>
            </a:r>
            <a:endParaRPr lang="es-ES" sz="1814"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C4265921-09D0-4DCD-9760-DD4C608FC1D7}"/>
              </a:ext>
            </a:extLst>
          </p:cNvPr>
          <p:cNvSpPr/>
          <p:nvPr/>
        </p:nvSpPr>
        <p:spPr>
          <a:xfrm>
            <a:off x="644459" y="612396"/>
            <a:ext cx="6310014" cy="1432315"/>
          </a:xfrm>
          <a:prstGeom prst="rect">
            <a:avLst/>
          </a:prstGeom>
        </p:spPr>
        <p:txBody>
          <a:bodyPr wrap="square">
            <a:spAutoFit/>
          </a:bodyPr>
          <a:lstStyle/>
          <a:p>
            <a:endParaRPr lang="es-ES" sz="1451" dirty="0">
              <a:solidFill>
                <a:srgbClr val="000000"/>
              </a:solidFill>
              <a:latin typeface="Arial Unicode MS" panose="020B0604020202020204" pitchFamily="34" charset="-128"/>
            </a:endParaRPr>
          </a:p>
          <a:p>
            <a:r>
              <a:rPr lang="es-ES" sz="1451" b="1" dirty="0">
                <a:solidFill>
                  <a:schemeClr val="accent6">
                    <a:lumMod val="75000"/>
                  </a:schemeClr>
                </a:solidFill>
                <a:latin typeface="Arial Unicode MS" panose="020B0604020202020204" pitchFamily="34" charset="-128"/>
              </a:rPr>
              <a:t> </a:t>
            </a:r>
            <a:r>
              <a:rPr lang="es-ES" sz="1814" b="1" dirty="0">
                <a:solidFill>
                  <a:schemeClr val="accent6">
                    <a:lumMod val="75000"/>
                  </a:schemeClr>
                </a:solidFill>
                <a:latin typeface="Arial" panose="020B0604020202020204" pitchFamily="34" charset="0"/>
                <a:cs typeface="Arial" panose="020B0604020202020204" pitchFamily="34" charset="0"/>
              </a:rPr>
              <a:t>Real Decreto 677/2016, de 16 de diciembre, por el que se aprueba la norma de calidad para las harinas, las sémolas y otros productos de la molienda de los cereales.</a:t>
            </a:r>
          </a:p>
        </p:txBody>
      </p:sp>
      <p:pic>
        <p:nvPicPr>
          <p:cNvPr id="7" name="Imagen 6">
            <a:extLst>
              <a:ext uri="{FF2B5EF4-FFF2-40B4-BE49-F238E27FC236}">
                <a16:creationId xmlns:a16="http://schemas.microsoft.com/office/drawing/2014/main" id="{472F5A4C-9610-4BC4-8B76-A8BD98D3F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326" y="612396"/>
            <a:ext cx="4359215" cy="6041873"/>
          </a:xfrm>
          <a:prstGeom prst="rect">
            <a:avLst/>
          </a:prstGeom>
        </p:spPr>
      </p:pic>
    </p:spTree>
    <p:extLst>
      <p:ext uri="{BB962C8B-B14F-4D97-AF65-F5344CB8AC3E}">
        <p14:creationId xmlns:p14="http://schemas.microsoft.com/office/powerpoint/2010/main" val="153674435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4329</Words>
  <Application>Microsoft Office PowerPoint</Application>
  <PresentationFormat>Panorámica</PresentationFormat>
  <Paragraphs>234</Paragraphs>
  <Slides>67</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67</vt:i4>
      </vt:variant>
    </vt:vector>
  </HeadingPairs>
  <TitlesOfParts>
    <vt:vector size="78" baseType="lpstr">
      <vt:lpstr>Arial</vt:lpstr>
      <vt:lpstr>Arial Unicode MS</vt:lpstr>
      <vt:lpstr>Arimo</vt:lpstr>
      <vt:lpstr>BPGHAG+ArialMT</vt:lpstr>
      <vt:lpstr>Calibri</vt:lpstr>
      <vt:lpstr>Calibri Light</vt:lpstr>
      <vt:lpstr>Georgia</vt:lpstr>
      <vt:lpstr>Helvetica</vt:lpstr>
      <vt:lpstr>Roboto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Velilla de la Loma, Antonio</dc:creator>
  <cp:lastModifiedBy>Velilla de la Loma, Antonio</cp:lastModifiedBy>
  <cp:revision>25</cp:revision>
  <dcterms:created xsi:type="dcterms:W3CDTF">2024-05-11T10:19:34Z</dcterms:created>
  <dcterms:modified xsi:type="dcterms:W3CDTF">2024-05-21T09:03:51Z</dcterms:modified>
</cp:coreProperties>
</file>