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68" r:id="rId3"/>
    <p:sldId id="273" r:id="rId4"/>
    <p:sldId id="296" r:id="rId5"/>
    <p:sldId id="338" r:id="rId6"/>
    <p:sldId id="274" r:id="rId7"/>
    <p:sldId id="336" r:id="rId8"/>
    <p:sldId id="323" r:id="rId9"/>
    <p:sldId id="312" r:id="rId10"/>
    <p:sldId id="289" r:id="rId11"/>
    <p:sldId id="297" r:id="rId12"/>
    <p:sldId id="311" r:id="rId13"/>
    <p:sldId id="315" r:id="rId14"/>
    <p:sldId id="327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16" r:id="rId23"/>
    <p:sldId id="313" r:id="rId24"/>
    <p:sldId id="282" r:id="rId25"/>
    <p:sldId id="283" r:id="rId26"/>
    <p:sldId id="288" r:id="rId27"/>
    <p:sldId id="295" r:id="rId28"/>
    <p:sldId id="290" r:id="rId29"/>
    <p:sldId id="259" r:id="rId30"/>
    <p:sldId id="260" r:id="rId31"/>
    <p:sldId id="310" r:id="rId32"/>
    <p:sldId id="262" r:id="rId33"/>
    <p:sldId id="263" r:id="rId34"/>
    <p:sldId id="264" r:id="rId35"/>
    <p:sldId id="261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5" r:id="rId44"/>
    <p:sldId id="281" r:id="rId45"/>
    <p:sldId id="291" r:id="rId46"/>
    <p:sldId id="292" r:id="rId47"/>
    <p:sldId id="293" r:id="rId48"/>
    <p:sldId id="366" r:id="rId49"/>
    <p:sldId id="365" r:id="rId50"/>
    <p:sldId id="364" r:id="rId51"/>
    <p:sldId id="363" r:id="rId52"/>
    <p:sldId id="318" r:id="rId53"/>
    <p:sldId id="319" r:id="rId54"/>
    <p:sldId id="320" r:id="rId55"/>
    <p:sldId id="321" r:id="rId56"/>
    <p:sldId id="325" r:id="rId57"/>
    <p:sldId id="326" r:id="rId58"/>
    <p:sldId id="324" r:id="rId59"/>
    <p:sldId id="367" r:id="rId60"/>
    <p:sldId id="294" r:id="rId61"/>
    <p:sldId id="276" r:id="rId62"/>
    <p:sldId id="280" r:id="rId63"/>
    <p:sldId id="278" r:id="rId64"/>
    <p:sldId id="279" r:id="rId65"/>
    <p:sldId id="339" r:id="rId66"/>
    <p:sldId id="362" r:id="rId67"/>
    <p:sldId id="337" r:id="rId68"/>
    <p:sldId id="285" r:id="rId69"/>
    <p:sldId id="286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69" r:id="rId80"/>
    <p:sldId id="349" r:id="rId81"/>
    <p:sldId id="350" r:id="rId82"/>
    <p:sldId id="351" r:id="rId83"/>
    <p:sldId id="352" r:id="rId84"/>
    <p:sldId id="353" r:id="rId85"/>
    <p:sldId id="300" r:id="rId86"/>
    <p:sldId id="301" r:id="rId87"/>
    <p:sldId id="354" r:id="rId88"/>
    <p:sldId id="355" r:id="rId89"/>
    <p:sldId id="356" r:id="rId90"/>
    <p:sldId id="357" r:id="rId91"/>
    <p:sldId id="358" r:id="rId92"/>
    <p:sldId id="302" r:id="rId93"/>
    <p:sldId id="287" r:id="rId94"/>
    <p:sldId id="284" r:id="rId95"/>
    <p:sldId id="359" r:id="rId96"/>
    <p:sldId id="360" r:id="rId97"/>
    <p:sldId id="361" r:id="rId98"/>
    <p:sldId id="277" r:id="rId9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D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6433" autoAdjust="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B16F-4E98-41A5-AF59-7094D2F83E4F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82EC-2014-4915-9632-D86A39A0D0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4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B16F-4E98-41A5-AF59-7094D2F83E4F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82EC-2014-4915-9632-D86A39A0D0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490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B16F-4E98-41A5-AF59-7094D2F83E4F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82EC-2014-4915-9632-D86A39A0D0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568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1FEE65-F6C4-462D-B0C9-976C8791E0B3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15AF1-57FB-4675-A2E1-CD909D677FCE}" type="slidenum">
              <a:rPr lang="es-ES" altLang="gl-ES"/>
              <a:pPr/>
              <a:t>‹Nº›</a:t>
            </a:fld>
            <a:endParaRPr lang="es-ES" altLang="gl-ES" dirty="0"/>
          </a:p>
        </p:txBody>
      </p:sp>
    </p:spTree>
    <p:extLst>
      <p:ext uri="{BB962C8B-B14F-4D97-AF65-F5344CB8AC3E}">
        <p14:creationId xmlns:p14="http://schemas.microsoft.com/office/powerpoint/2010/main" val="2936349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B2CED9-277A-4E65-B8FC-3FBF3B5E1456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FFA8630-71E1-417A-92DE-BA28F3EF974C}" type="slidenum">
              <a:rPr lang="es-ES" altLang="gl-ES"/>
              <a:pPr/>
              <a:t>‹Nº›</a:t>
            </a:fld>
            <a:endParaRPr lang="es-ES" altLang="gl-ES" dirty="0"/>
          </a:p>
        </p:txBody>
      </p:sp>
    </p:spTree>
    <p:extLst>
      <p:ext uri="{BB962C8B-B14F-4D97-AF65-F5344CB8AC3E}">
        <p14:creationId xmlns:p14="http://schemas.microsoft.com/office/powerpoint/2010/main" val="3465531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73A202-F3E6-455B-8AFC-36DE0A63BAFE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77BBBB0-B3D8-4576-8477-B50275B52EC3}" type="slidenum">
              <a:rPr lang="es-ES" altLang="gl-ES"/>
              <a:pPr/>
              <a:t>‹Nº›</a:t>
            </a:fld>
            <a:endParaRPr lang="es-ES" altLang="gl-ES" dirty="0"/>
          </a:p>
        </p:txBody>
      </p:sp>
    </p:spTree>
    <p:extLst>
      <p:ext uri="{BB962C8B-B14F-4D97-AF65-F5344CB8AC3E}">
        <p14:creationId xmlns:p14="http://schemas.microsoft.com/office/powerpoint/2010/main" val="2434867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5D6D85-8F68-4EDD-93FA-1244E0FEBBA5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9CA4949-C99A-4A56-917E-6D60EABD947C}" type="slidenum">
              <a:rPr lang="es-ES" altLang="gl-ES"/>
              <a:pPr/>
              <a:t>‹Nº›</a:t>
            </a:fld>
            <a:endParaRPr lang="es-ES" altLang="gl-ES" dirty="0"/>
          </a:p>
        </p:txBody>
      </p:sp>
    </p:spTree>
    <p:extLst>
      <p:ext uri="{BB962C8B-B14F-4D97-AF65-F5344CB8AC3E}">
        <p14:creationId xmlns:p14="http://schemas.microsoft.com/office/powerpoint/2010/main" val="2518204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5F1678-88C2-4E54-91F2-4E9A7DB33AEA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188ADD-4947-4E06-A040-009F407E0AEF}" type="slidenum">
              <a:rPr lang="es-ES" altLang="gl-ES"/>
              <a:pPr/>
              <a:t>‹Nº›</a:t>
            </a:fld>
            <a:endParaRPr lang="es-ES" altLang="gl-ES" dirty="0"/>
          </a:p>
        </p:txBody>
      </p:sp>
    </p:spTree>
    <p:extLst>
      <p:ext uri="{BB962C8B-B14F-4D97-AF65-F5344CB8AC3E}">
        <p14:creationId xmlns:p14="http://schemas.microsoft.com/office/powerpoint/2010/main" val="2805184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BB20A5-64AB-42A0-9D9B-3CAF16574E00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4AF4690-7694-423C-BB22-3999E5814A90}" type="slidenum">
              <a:rPr lang="es-ES" altLang="gl-ES"/>
              <a:pPr/>
              <a:t>‹Nº›</a:t>
            </a:fld>
            <a:endParaRPr lang="es-ES" altLang="gl-ES" dirty="0"/>
          </a:p>
        </p:txBody>
      </p:sp>
    </p:spTree>
    <p:extLst>
      <p:ext uri="{BB962C8B-B14F-4D97-AF65-F5344CB8AC3E}">
        <p14:creationId xmlns:p14="http://schemas.microsoft.com/office/powerpoint/2010/main" val="3969301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1D9CFF-553B-481E-AF95-C0AD8D7763D6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678E02-41A3-45CA-A238-E115BCC1B3C4}" type="slidenum">
              <a:rPr lang="es-ES" altLang="gl-ES"/>
              <a:pPr/>
              <a:t>‹Nº›</a:t>
            </a:fld>
            <a:endParaRPr lang="es-ES" altLang="gl-ES" dirty="0"/>
          </a:p>
        </p:txBody>
      </p:sp>
    </p:spTree>
    <p:extLst>
      <p:ext uri="{BB962C8B-B14F-4D97-AF65-F5344CB8AC3E}">
        <p14:creationId xmlns:p14="http://schemas.microsoft.com/office/powerpoint/2010/main" val="3817508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F329AC-A245-4226-B197-48E2606C5AA1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F7BCBF3-4C52-465A-92A4-0612EF3BD710}" type="slidenum">
              <a:rPr lang="es-ES" altLang="gl-ES"/>
              <a:pPr/>
              <a:t>‹Nº›</a:t>
            </a:fld>
            <a:endParaRPr lang="es-ES" altLang="gl-ES" dirty="0"/>
          </a:p>
        </p:txBody>
      </p:sp>
    </p:spTree>
    <p:extLst>
      <p:ext uri="{BB962C8B-B14F-4D97-AF65-F5344CB8AC3E}">
        <p14:creationId xmlns:p14="http://schemas.microsoft.com/office/powerpoint/2010/main" val="234318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B16F-4E98-41A5-AF59-7094D2F83E4F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82EC-2014-4915-9632-D86A39A0D0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1649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7955B5-6B5A-4318-8A06-BD87ADD8FD43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BCC5C19-62D2-4B6A-B40A-FE26D1BAFF48}" type="slidenum">
              <a:rPr lang="es-ES" altLang="gl-ES"/>
              <a:pPr/>
              <a:t>‹Nº›</a:t>
            </a:fld>
            <a:endParaRPr lang="es-ES" altLang="gl-ES" dirty="0"/>
          </a:p>
        </p:txBody>
      </p:sp>
    </p:spTree>
    <p:extLst>
      <p:ext uri="{BB962C8B-B14F-4D97-AF65-F5344CB8AC3E}">
        <p14:creationId xmlns:p14="http://schemas.microsoft.com/office/powerpoint/2010/main" val="993351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3853A0-F1CE-42A7-A72A-BFEAD3DE24C4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8511B18-A1ED-4BCD-9FD0-906FB7BA122F}" type="slidenum">
              <a:rPr lang="es-ES" altLang="gl-ES"/>
              <a:pPr/>
              <a:t>‹Nº›</a:t>
            </a:fld>
            <a:endParaRPr lang="es-ES" altLang="gl-ES" dirty="0"/>
          </a:p>
        </p:txBody>
      </p:sp>
    </p:spTree>
    <p:extLst>
      <p:ext uri="{BB962C8B-B14F-4D97-AF65-F5344CB8AC3E}">
        <p14:creationId xmlns:p14="http://schemas.microsoft.com/office/powerpoint/2010/main" val="786335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06472A-28AD-4C27-84DD-0E3C30573A50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6834A3-974C-4930-8EC6-FC67730BAF61}" type="slidenum">
              <a:rPr lang="es-ES" altLang="gl-ES"/>
              <a:pPr/>
              <a:t>‹Nº›</a:t>
            </a:fld>
            <a:endParaRPr lang="es-ES" altLang="gl-ES" dirty="0"/>
          </a:p>
        </p:txBody>
      </p:sp>
    </p:spTree>
    <p:extLst>
      <p:ext uri="{BB962C8B-B14F-4D97-AF65-F5344CB8AC3E}">
        <p14:creationId xmlns:p14="http://schemas.microsoft.com/office/powerpoint/2010/main" val="163880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B16F-4E98-41A5-AF59-7094D2F83E4F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82EC-2014-4915-9632-D86A39A0D0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777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B16F-4E98-41A5-AF59-7094D2F83E4F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82EC-2014-4915-9632-D86A39A0D0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92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B16F-4E98-41A5-AF59-7094D2F83E4F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82EC-2014-4915-9632-D86A39A0D0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064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B16F-4E98-41A5-AF59-7094D2F83E4F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82EC-2014-4915-9632-D86A39A0D0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91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B16F-4E98-41A5-AF59-7094D2F83E4F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82EC-2014-4915-9632-D86A39A0D0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755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B16F-4E98-41A5-AF59-7094D2F83E4F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82EC-2014-4915-9632-D86A39A0D0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98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B16F-4E98-41A5-AF59-7094D2F83E4F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82EC-2014-4915-9632-D86A39A0D0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71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4B16F-4E98-41A5-AF59-7094D2F83E4F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582EC-2014-4915-9632-D86A39A0D0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883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gl-ES"/>
              <a:t>Haga clic para modificar el estilo de título del patrón</a:t>
            </a:r>
          </a:p>
        </p:txBody>
      </p:sp>
      <p:sp>
        <p:nvSpPr>
          <p:cNvPr id="3075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0257DA5F-D725-4F7C-A9A5-572F45B839FE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799A4B-8F14-4FA3-A099-65EED9B76580}" type="slidenum">
              <a:rPr lang="es-ES" altLang="gl-E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gl-E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7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ervasolasagasti.com/comprar-anchoas-del-cantabrico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web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static.com/images?q=tbn:ANd9GcQzqpR-NmoMF_hsQVPaYEDrEP3Udj50I4ehRnrkDlph6x2Bhb7Bty8TBkZvsNFNhTlLYKw&amp;usqp=CAU">
            <a:extLst>
              <a:ext uri="{FF2B5EF4-FFF2-40B4-BE49-F238E27FC236}">
                <a16:creationId xmlns:a16="http://schemas.microsoft.com/office/drawing/2014/main" id="{31D7752B-3F9D-4525-9270-3B3D2D96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623" y="381727"/>
            <a:ext cx="5939245" cy="45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37B21D1-D20F-4EE0-B7B1-85466D2E1B0F}"/>
              </a:ext>
            </a:extLst>
          </p:cNvPr>
          <p:cNvSpPr/>
          <p:nvPr/>
        </p:nvSpPr>
        <p:spPr>
          <a:xfrm>
            <a:off x="940526" y="5552943"/>
            <a:ext cx="565186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u="sng" dirty="0"/>
              <a:t>Inspección de la calidad Agroalimentaria-Lugo</a:t>
            </a:r>
          </a:p>
          <a:p>
            <a:r>
              <a:rPr lang="es-ES" dirty="0"/>
              <a:t>Gonzalo J. Rodríguez </a:t>
            </a:r>
            <a:r>
              <a:rPr lang="es-ES" dirty="0" err="1"/>
              <a:t>Abuin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5094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12C867-676C-F833-0CB2-01CFAF8A7A3A}"/>
              </a:ext>
            </a:extLst>
          </p:cNvPr>
          <p:cNvSpPr txBox="1"/>
          <p:nvPr/>
        </p:nvSpPr>
        <p:spPr>
          <a:xfrm>
            <a:off x="98473" y="112542"/>
            <a:ext cx="11929404" cy="443198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l"/>
            <a:r>
              <a:rPr lang="es-ES" b="1" i="0" dirty="0">
                <a:solidFill>
                  <a:srgbClr val="1CBABD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                                                                                    La denominación comercial.</a:t>
            </a:r>
          </a:p>
          <a:p>
            <a:pPr algn="l"/>
            <a:r>
              <a:rPr lang="es-ES" sz="24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Arial Black" panose="020B0A04020102020204" pitchFamily="34" charset="0"/>
              </a:rPr>
              <a:t>En cada país de la Unión europea existen </a:t>
            </a:r>
            <a:r>
              <a:rPr lang="es-ES" sz="2400" b="0" i="0" u="sng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Arial Black" panose="020B0A04020102020204" pitchFamily="34" charset="0"/>
              </a:rPr>
              <a:t>listados de las denominaciones </a:t>
            </a:r>
            <a:r>
              <a:rPr lang="es-ES" sz="24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Arial Black" panose="020B0A04020102020204" pitchFamily="34" charset="0"/>
              </a:rPr>
              <a:t>comerciales aceptadas en los mismos junto con sus nombres científicos. En tal listado figurarán: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400" i="0" u="sng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Arial Black" panose="020B0A04020102020204" pitchFamily="34" charset="0"/>
              </a:rPr>
              <a:t>El nombre científico </a:t>
            </a:r>
            <a:r>
              <a:rPr lang="es-ES" sz="2400" b="0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Arial Black" panose="020B0A04020102020204" pitchFamily="34" charset="0"/>
              </a:rPr>
              <a:t>de cada especie.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400" b="0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Arial Black" panose="020B0A04020102020204" pitchFamily="34" charset="0"/>
              </a:rPr>
              <a:t>La </a:t>
            </a:r>
            <a:r>
              <a:rPr lang="es-ES" sz="2400" b="0" i="0" u="sng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Arial Black" panose="020B0A04020102020204" pitchFamily="34" charset="0"/>
              </a:rPr>
              <a:t>denominación comercial</a:t>
            </a:r>
            <a:r>
              <a:rPr lang="es-ES" sz="2400" b="0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Arial Black" panose="020B0A04020102020204" pitchFamily="34" charset="0"/>
              </a:rPr>
              <a:t>: nombre de la especie en la lengua o lengua oficiales y, cuando proceda, cualquier otro nombre o nombres aceptados o permitidos a nivel local o regional.</a:t>
            </a:r>
          </a:p>
          <a:p>
            <a:pPr algn="l"/>
            <a:r>
              <a:rPr lang="es-ES" sz="24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Arial Black" panose="020B0A04020102020204" pitchFamily="34" charset="0"/>
              </a:rPr>
              <a:t>Se podrá denominar</a:t>
            </a:r>
            <a:r>
              <a:rPr lang="es-ES" sz="2400" b="1" i="0" u="sng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Arial Black" panose="020B0A04020102020204" pitchFamily="34" charset="0"/>
              </a:rPr>
              <a:t> pescado </a:t>
            </a:r>
            <a:r>
              <a:rPr lang="es-ES" sz="24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Arial Black" panose="020B0A04020102020204" pitchFamily="34" charset="0"/>
              </a:rPr>
              <a:t>toda especie de pescado cuando el mismo constituya un ingrediente de otro alimento y siempre que la denominación y la presentación de dicho alimento no se refieran a una especie precisa de pescado</a:t>
            </a:r>
            <a:r>
              <a:rPr lang="es-ES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DC0DD0-5286-A8E3-1602-FA1E155D9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4644318"/>
            <a:ext cx="11648050" cy="196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46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204EFF-FB84-0E70-3242-7ACAF3897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906" cy="248998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2DED8E0-C75E-7E34-8C77-3D7670CFAF9F}"/>
              </a:ext>
            </a:extLst>
          </p:cNvPr>
          <p:cNvSpPr txBox="1"/>
          <p:nvPr/>
        </p:nvSpPr>
        <p:spPr>
          <a:xfrm rot="10800000" flipV="1">
            <a:off x="492370" y="4514946"/>
            <a:ext cx="1060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https://www.mapa.gob.es/es/pesca/temas/mercados-economia-pesquera/listado-denominaciones-comerciales-anexo-unico-actualizado-a-marzo-de-2023_tcm30-645033.pdf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B16516-0475-5813-4DCA-8EFBEBDDF9AF}"/>
              </a:ext>
            </a:extLst>
          </p:cNvPr>
          <p:cNvSpPr txBox="1"/>
          <p:nvPr/>
        </p:nvSpPr>
        <p:spPr>
          <a:xfrm>
            <a:off x="3073791" y="2686819"/>
            <a:ext cx="61475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0" i="0" dirty="0">
                <a:solidFill>
                  <a:srgbClr val="000000"/>
                </a:solidFill>
                <a:effectLst/>
                <a:highlight>
                  <a:srgbClr val="F9F9F9"/>
                </a:highlight>
                <a:latin typeface="verdana" panose="020B0604030504040204" pitchFamily="34" charset="0"/>
              </a:rPr>
              <a:t>Resolución de 24 de mayo de 2019, de la Secretaría General de Pesca, por la que se publica el listado de denominaciones comerciales de especies pesqueras y de acuicultura admitidas en España.</a:t>
            </a:r>
          </a:p>
        </p:txBody>
      </p:sp>
    </p:spTree>
    <p:extLst>
      <p:ext uri="{BB962C8B-B14F-4D97-AF65-F5344CB8AC3E}">
        <p14:creationId xmlns:p14="http://schemas.microsoft.com/office/powerpoint/2010/main" val="1640083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D53999-AD98-FE26-9E2B-8D29266B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948"/>
            <a:ext cx="12261663" cy="64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90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B8DE08E-48CA-8E0A-BDC3-5EC1695A21F3}"/>
              </a:ext>
            </a:extLst>
          </p:cNvPr>
          <p:cNvSpPr txBox="1"/>
          <p:nvPr/>
        </p:nvSpPr>
        <p:spPr>
          <a:xfrm>
            <a:off x="0" y="0"/>
            <a:ext cx="12191999" cy="6986528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2800" b="1" dirty="0">
                <a:latin typeface="Xunta Sans"/>
              </a:rPr>
              <a:t>Todos los </a:t>
            </a:r>
            <a:r>
              <a:rPr lang="es-ES" sz="2800" b="1" i="0" u="none" strike="noStrike" baseline="0" dirty="0">
                <a:latin typeface="Xunta Sans"/>
              </a:rPr>
              <a:t>productos de la pesca y la acuicultura deberán ser trazables en todas las fases de las cadenas de producción, transformación y distribución,  desde la captura hasta la fase de la venta al por menor.</a:t>
            </a:r>
          </a:p>
          <a:p>
            <a:pPr algn="l"/>
            <a:r>
              <a:rPr lang="es-ES" sz="2800" b="1" i="0" u="none" strike="noStrike" baseline="0" dirty="0">
                <a:latin typeface="Xunta Sans"/>
              </a:rPr>
              <a:t>Garantizar la trazabilidad de cada lote.</a:t>
            </a:r>
          </a:p>
          <a:p>
            <a:pPr algn="l"/>
            <a:r>
              <a:rPr lang="es-ES" sz="2800" b="0" i="0" u="none" strike="noStrike" baseline="0" dirty="0">
                <a:latin typeface="Xunta Sans"/>
              </a:rPr>
              <a:t>3. Después de la</a:t>
            </a:r>
            <a:r>
              <a:rPr lang="es-ES" sz="2800" b="1" i="0" u="none" strike="noStrike" baseline="0" dirty="0">
                <a:latin typeface="Xunta Sans"/>
              </a:rPr>
              <a:t> </a:t>
            </a:r>
            <a:r>
              <a:rPr lang="es-ES" sz="2800" b="1" i="0" u="sng" strike="noStrike" baseline="0" dirty="0">
                <a:latin typeface="Xunta Sans"/>
              </a:rPr>
              <a:t>primera venta </a:t>
            </a:r>
            <a:r>
              <a:rPr lang="es-ES" sz="2800" b="1" i="0" u="none" strike="noStrike" baseline="0" dirty="0">
                <a:latin typeface="Xunta Sans"/>
              </a:rPr>
              <a:t>solamente se podrán agrupar o separar los lotes de productos  si se puede identificar su procedencia hasta la </a:t>
            </a:r>
            <a:r>
              <a:rPr lang="es-ES" sz="2800" b="1" i="1" u="sng" strike="noStrike" baseline="0" dirty="0">
                <a:latin typeface="Xunta Sans"/>
              </a:rPr>
              <a:t>fase de captura o de cría</a:t>
            </a:r>
            <a:r>
              <a:rPr lang="es-ES" sz="2800" b="1" i="0" u="none" strike="noStrike" baseline="0" dirty="0">
                <a:latin typeface="Xunta Sans"/>
              </a:rPr>
              <a:t>.</a:t>
            </a:r>
          </a:p>
          <a:p>
            <a:pPr algn="l"/>
            <a:r>
              <a:rPr lang="es-ES" sz="2800" b="1" i="0" u="none" strike="noStrike" baseline="0" dirty="0">
                <a:latin typeface="Xunta Sans"/>
              </a:rPr>
              <a:t> Requisitos </a:t>
            </a:r>
            <a:r>
              <a:rPr lang="es-ES" sz="2800" b="1" i="0" u="sng" strike="noStrike" baseline="0" dirty="0">
                <a:latin typeface="Xunta Sans"/>
              </a:rPr>
              <a:t>mínimos de etiquetado </a:t>
            </a:r>
            <a:r>
              <a:rPr lang="es-ES" sz="2800" b="1" i="0" u="none" strike="noStrike" baseline="0" dirty="0">
                <a:latin typeface="Xunta Sans"/>
              </a:rPr>
              <a:t>e información relativos a </a:t>
            </a:r>
            <a:r>
              <a:rPr lang="es-ES" sz="2800" b="1" i="0" u="sng" strike="noStrike" baseline="0" dirty="0">
                <a:latin typeface="Xunta Sans"/>
              </a:rPr>
              <a:t>cada lote </a:t>
            </a:r>
          </a:p>
          <a:p>
            <a:pPr algn="l"/>
            <a:r>
              <a:rPr lang="es-ES" sz="2800" b="1" i="0" u="none" strike="noStrike" baseline="0" dirty="0">
                <a:latin typeface="Xunta Sans"/>
              </a:rPr>
              <a:t>a)el número de identificación de cada lote</a:t>
            </a:r>
          </a:p>
          <a:p>
            <a:pPr algn="l"/>
            <a:r>
              <a:rPr lang="es-ES" sz="2800" b="1" i="0" u="none" strike="noStrike" baseline="0" dirty="0">
                <a:latin typeface="Xunta Sans"/>
              </a:rPr>
              <a:t>b) el número de identificación externa y el nombre del buque o nombre de la unidad de producción acuícola;</a:t>
            </a:r>
          </a:p>
          <a:p>
            <a:pPr algn="l"/>
            <a:r>
              <a:rPr lang="es-ES" sz="2800" b="1" i="0" u="none" strike="noStrike" baseline="0" dirty="0">
                <a:latin typeface="Xunta Sans"/>
              </a:rPr>
              <a:t>c) el código 3-alfa de la FAO de cada especie;</a:t>
            </a:r>
          </a:p>
          <a:p>
            <a:pPr algn="l"/>
            <a:r>
              <a:rPr lang="es-ES" sz="2800" b="1" i="0" u="none" strike="noStrike" baseline="0" dirty="0">
                <a:latin typeface="Xunta Sans"/>
              </a:rPr>
              <a:t>d) la fecha de las capturas o la fecha de producción;</a:t>
            </a:r>
          </a:p>
          <a:p>
            <a:pPr algn="l"/>
            <a:r>
              <a:rPr lang="es-ES" sz="2800" b="1" i="0" u="none" strike="noStrike" baseline="0" dirty="0">
                <a:latin typeface="Xunta Sans"/>
              </a:rPr>
              <a:t>e) las cantidades de cada especie en kilogramos o  en número de ejemplares;</a:t>
            </a:r>
          </a:p>
          <a:p>
            <a:pPr algn="l"/>
            <a:r>
              <a:rPr lang="es-ES" sz="2800" b="1" i="0" u="none" strike="noStrike" baseline="0" dirty="0">
                <a:latin typeface="Xunta Sans"/>
              </a:rPr>
              <a:t>f) el nombre y la dirección de los proveedores;</a:t>
            </a:r>
          </a:p>
          <a:p>
            <a:pPr algn="l"/>
            <a:r>
              <a:rPr lang="es-ES" sz="2800" b="1" i="0" u="none" strike="noStrike" baseline="0" dirty="0">
                <a:latin typeface="Xunta Sans"/>
              </a:rPr>
              <a:t>g) Reglamento 1379/2013 OCM</a:t>
            </a:r>
            <a:r>
              <a:rPr lang="es-ES" sz="2800" b="0" i="0" u="none" strike="noStrike" baseline="0" dirty="0">
                <a:latin typeface="Xunta Sans"/>
              </a:rPr>
              <a:t>, artículo 35.1 </a:t>
            </a:r>
            <a:r>
              <a:rPr lang="es-ES" sz="2800" b="1" i="0" u="sng" strike="noStrike" baseline="0" dirty="0">
                <a:latin typeface="Xunta Sans"/>
              </a:rPr>
              <a:t>Información para el consumidor</a:t>
            </a:r>
            <a:endParaRPr lang="es-ES" sz="2800" b="1" u="sng" dirty="0">
              <a:latin typeface="Xunta Sans"/>
            </a:endParaRPr>
          </a:p>
        </p:txBody>
      </p:sp>
    </p:spTree>
    <p:extLst>
      <p:ext uri="{BB962C8B-B14F-4D97-AF65-F5344CB8AC3E}">
        <p14:creationId xmlns:p14="http://schemas.microsoft.com/office/powerpoint/2010/main" val="206850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C417C2B-4298-375B-8C16-7BF12E507AC9}"/>
              </a:ext>
            </a:extLst>
          </p:cNvPr>
          <p:cNvSpPr txBox="1"/>
          <p:nvPr/>
        </p:nvSpPr>
        <p:spPr>
          <a:xfrm>
            <a:off x="-1" y="0"/>
            <a:ext cx="12192001" cy="677108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Frutiger"/>
              </a:rPr>
              <a:t>                                                         </a:t>
            </a:r>
            <a:r>
              <a:rPr lang="es-ES" sz="2400" b="1" i="0" u="none" strike="noStrike" baseline="0" dirty="0">
                <a:solidFill>
                  <a:srgbClr val="000000"/>
                </a:solidFill>
                <a:latin typeface="Frutiger"/>
              </a:rPr>
              <a:t>ADITIVOS EN PRODUCTOS DE LA PESCA</a:t>
            </a:r>
          </a:p>
          <a:p>
            <a:endParaRPr lang="es-ES" dirty="0">
              <a:solidFill>
                <a:srgbClr val="000000"/>
              </a:solidFill>
              <a:latin typeface="Frutiger"/>
            </a:endParaRPr>
          </a:p>
          <a:p>
            <a:r>
              <a:rPr lang="es-ES" sz="28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Los </a:t>
            </a:r>
            <a:r>
              <a:rPr lang="es-ES" sz="2800" b="0" i="0" u="sng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aditivos 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son sustancias que no se consumen como alimentos en sí mismos, ni como ingredientes de los alimentos, tengan o no valor nutritivo, y cuya adición intencionada (con un propósito tecnológico) hace que se conviertan en un componente del alimento, y por tanto han de figurar en el etiquetado del alimento. </a:t>
            </a:r>
          </a:p>
          <a:p>
            <a:pPr algn="just"/>
            <a:r>
              <a:rPr lang="es-ES" sz="28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El Reglamento 1333/2008 establece: </a:t>
            </a:r>
          </a:p>
          <a:p>
            <a:pPr algn="just"/>
            <a:r>
              <a:rPr lang="es-ES" sz="28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• listas comunitarias de aditivos alimentarios autorizados, que figuran en los anexos II y III; </a:t>
            </a:r>
          </a:p>
          <a:p>
            <a:pPr algn="just"/>
            <a:endParaRPr lang="es-ES" sz="28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s-ES" sz="28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• condiciones de utilización de los aditivos alimentarios en los alimentos, inclusive en aditivos alimentarios ,en enzimas alimentarias reguladas en el, y en los aromas;</a:t>
            </a:r>
          </a:p>
          <a:p>
            <a:pPr algn="just"/>
            <a:r>
              <a:rPr lang="es-ES" sz="28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• normas para el etiquetado de los aditivos alimentarios vendidos como tales </a:t>
            </a:r>
            <a:endParaRPr lang="es-ES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77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AF808F-C790-0862-B42A-059DE2AC0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843" y="1104899"/>
            <a:ext cx="7248939" cy="57748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723BB85-698F-ED44-6408-6D7FBD3A7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889" y="331305"/>
            <a:ext cx="6029007" cy="5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11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A75A48-6B10-3E51-495C-3F9507903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5" y="212112"/>
            <a:ext cx="11608904" cy="664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1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D76C96-A797-2FB0-7A55-0FB8E48B6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125571"/>
            <a:ext cx="8083826" cy="676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79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8613CC-C2DB-5A4C-F00E-CB5C2CF85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983" y="188740"/>
            <a:ext cx="6201513" cy="637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76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0FB1B9-E9E8-1FD1-46BC-4C30762A1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8" y="1"/>
            <a:ext cx="10208704" cy="17865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D6ED4B-9B7F-EA88-CB76-059461883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03" y="1519311"/>
            <a:ext cx="9622300" cy="53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9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gl-ES" altLang="gl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s-ES" dirty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2" y="222296"/>
            <a:ext cx="12023188" cy="650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453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A24D9C-3174-BF54-8518-E20DC0A7C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7" y="945069"/>
            <a:ext cx="8663867" cy="4382305"/>
          </a:xfrm>
          <a:prstGeom prst="rect">
            <a:avLst/>
          </a:prstGeom>
          <a:solidFill>
            <a:srgbClr val="20D2BD"/>
          </a:solid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9B19948-9A77-9ED2-AD03-F840D80CF6D8}"/>
              </a:ext>
            </a:extLst>
          </p:cNvPr>
          <p:cNvSpPr txBox="1"/>
          <p:nvPr/>
        </p:nvSpPr>
        <p:spPr>
          <a:xfrm>
            <a:off x="1285461" y="106017"/>
            <a:ext cx="9448800" cy="461665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r>
              <a:rPr lang="es-ES" sz="2400" dirty="0"/>
              <a:t>                                   CONTAMINANTES EN PRODUCTOS DE PESCA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F79937-42F6-627F-1AD4-83F861FB4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079" y="5222789"/>
            <a:ext cx="8125996" cy="16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46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04E1846-D200-EDBD-4567-86A356983B4F}"/>
              </a:ext>
            </a:extLst>
          </p:cNvPr>
          <p:cNvSpPr/>
          <p:nvPr/>
        </p:nvSpPr>
        <p:spPr>
          <a:xfrm>
            <a:off x="1649412" y="2267580"/>
            <a:ext cx="8893175" cy="981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800" dirty="0"/>
              <a:t>PRESENTACIÓN DE LA INFORMACIÓN OBLIGATORIA</a:t>
            </a:r>
          </a:p>
        </p:txBody>
      </p:sp>
    </p:spTree>
    <p:extLst>
      <p:ext uri="{BB962C8B-B14F-4D97-AF65-F5344CB8AC3E}">
        <p14:creationId xmlns:p14="http://schemas.microsoft.com/office/powerpoint/2010/main" val="2704677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>
            <a:extLst>
              <a:ext uri="{FF2B5EF4-FFF2-40B4-BE49-F238E27FC236}">
                <a16:creationId xmlns:a16="http://schemas.microsoft.com/office/drawing/2014/main" id="{1A1748CA-D23B-419C-FAE7-B4CE202EA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853"/>
            <a:ext cx="12323298" cy="6740307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gl-ES" sz="2400" dirty="0">
                <a:cs typeface="Calibri" panose="020F0502020204030204" pitchFamily="34" charset="0"/>
              </a:rPr>
              <a:t>La información obligatoria debe estar disponible y ser fácilmente accesible.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gl-ES" sz="2400" dirty="0"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gl-ES" sz="2400" dirty="0">
                <a:cs typeface="Calibri" panose="020F0502020204030204" pitchFamily="34" charset="0"/>
              </a:rPr>
              <a:t>• Si se trata de alimentos </a:t>
            </a:r>
            <a:r>
              <a:rPr lang="es-ES" altLang="gl-ES" sz="2400" b="1" dirty="0">
                <a:cs typeface="Calibri" panose="020F0502020204030204" pitchFamily="34" charset="0"/>
              </a:rPr>
              <a:t>envasados, debe figurar directamente en el envase o en una etiqueta sujeta al mismo.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gl-ES" sz="2400" dirty="0">
                <a:cs typeface="Calibri" panose="020F0502020204030204" pitchFamily="34" charset="0"/>
              </a:rPr>
              <a:t>• Si son productos </a:t>
            </a:r>
            <a:r>
              <a:rPr lang="es-ES" altLang="gl-ES" sz="2400" b="1" dirty="0">
                <a:cs typeface="Calibri" panose="020F0502020204030204" pitchFamily="34" charset="0"/>
              </a:rPr>
              <a:t>sin envasar, sujetos al Reglamento sobre la organización común de mercados, la información puede exponerse de distintas formas: mediante etiquetas, tablones, carteles o elementos similares.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gl-ES" sz="2400" dirty="0">
                <a:cs typeface="Calibri" panose="020F0502020204030204" pitchFamily="34" charset="0"/>
              </a:rPr>
              <a:t>Debe ir indicada en un lugar destacado, de manera que sea fácilmente visible, claramente legible y, en su caso, indeleble.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gl-ES" sz="2400" dirty="0"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gl-ES" sz="2400" dirty="0">
                <a:cs typeface="Calibri" panose="020F0502020204030204" pitchFamily="34" charset="0"/>
              </a:rPr>
              <a:t>En modo alguno puede estar disimulada, tapada o separada por ninguna otra indicación o imagen, ni por ningún otro material interpuesto.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gl-ES" sz="2400" dirty="0">
                <a:cs typeface="Calibri" panose="020F0502020204030204" pitchFamily="34" charset="0"/>
              </a:rPr>
              <a:t>Debe ir impresa en el envase o en la etiqueta de manera que se garantice una </a:t>
            </a:r>
            <a:r>
              <a:rPr lang="es-ES" altLang="gl-ES" sz="2400" b="1" dirty="0">
                <a:cs typeface="Calibri" panose="020F0502020204030204" pitchFamily="34" charset="0"/>
              </a:rPr>
              <a:t>clara legibilidad</a:t>
            </a:r>
            <a:r>
              <a:rPr lang="es-ES" altLang="gl-ES" sz="2400" dirty="0">
                <a:cs typeface="Calibri" panose="020F0502020204030204" pitchFamily="34" charset="0"/>
              </a:rPr>
              <a:t>, en caracteres que utilicen un tamaño de letra en el que la altura de la </a:t>
            </a:r>
            <a:r>
              <a:rPr lang="es-ES" altLang="gl-ES" sz="2400" b="1" dirty="0">
                <a:cs typeface="Calibri" panose="020F0502020204030204" pitchFamily="34" charset="0"/>
              </a:rPr>
              <a:t>x sea igual o superior a 1,2 </a:t>
            </a:r>
            <a:r>
              <a:rPr lang="es-ES" altLang="gl-ES" sz="2400" b="1" dirty="0" err="1">
                <a:cs typeface="Calibri" panose="020F0502020204030204" pitchFamily="34" charset="0"/>
              </a:rPr>
              <a:t>mm.</a:t>
            </a:r>
            <a:endParaRPr lang="es-ES" altLang="gl-ES" sz="2400" b="1" dirty="0"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gl-ES" sz="2400" dirty="0">
                <a:cs typeface="Calibri" panose="020F0502020204030204" pitchFamily="34" charset="0"/>
              </a:rPr>
              <a:t>En el caso de los envases o recipientes cuya superficie máxima sea inferior a 80 cm</a:t>
            </a:r>
            <a:r>
              <a:rPr lang="es-ES" altLang="gl-ES" sz="2400" baseline="30000" dirty="0">
                <a:cs typeface="Calibri" panose="020F0502020204030204" pitchFamily="34" charset="0"/>
              </a:rPr>
              <a:t>2</a:t>
            </a:r>
            <a:r>
              <a:rPr lang="es-ES" altLang="gl-ES" sz="2400" dirty="0">
                <a:cs typeface="Calibri" panose="020F0502020204030204" pitchFamily="34" charset="0"/>
              </a:rPr>
              <a:t>, la altura de la x debe ser igual o superior a 0,9 </a:t>
            </a:r>
            <a:r>
              <a:rPr lang="es-ES" altLang="gl-ES" sz="2400" dirty="0" err="1">
                <a:cs typeface="Calibri" panose="020F0502020204030204" pitchFamily="34" charset="0"/>
              </a:rPr>
              <a:t>mm.</a:t>
            </a:r>
            <a:endParaRPr lang="es-ES" altLang="gl-ES" sz="2400" dirty="0"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gl-ES" sz="2400" dirty="0">
                <a:cs typeface="Calibri" panose="020F0502020204030204" pitchFamily="34" charset="0"/>
              </a:rPr>
              <a:t>La </a:t>
            </a:r>
            <a:r>
              <a:rPr lang="es-ES" altLang="gl-ES" sz="2400" u="sng" dirty="0">
                <a:cs typeface="Calibri" panose="020F0502020204030204" pitchFamily="34" charset="0"/>
              </a:rPr>
              <a:t>denominación completa del alimento y su peso neto </a:t>
            </a:r>
            <a:r>
              <a:rPr lang="es-ES" altLang="gl-ES" sz="2400" dirty="0">
                <a:cs typeface="Calibri" panose="020F0502020204030204" pitchFamily="34" charset="0"/>
              </a:rPr>
              <a:t>deben figurar en el </a:t>
            </a:r>
            <a:r>
              <a:rPr lang="es-ES" altLang="gl-ES" sz="2400" b="1" dirty="0">
                <a:cs typeface="Calibri" panose="020F0502020204030204" pitchFamily="34" charset="0"/>
              </a:rPr>
              <a:t>mismo campo visual.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4625"/>
            <a:ext cx="12271760" cy="726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465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030" y="-171450"/>
            <a:ext cx="13186161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989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280987"/>
            <a:ext cx="11420475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30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1 Imagen" descr="P1010264 C">
            <a:extLst>
              <a:ext uri="{FF2B5EF4-FFF2-40B4-BE49-F238E27FC236}">
                <a16:creationId xmlns:a16="http://schemas.microsoft.com/office/drawing/2014/main" id="{5176E396-A753-2542-7E69-FE47B15DC6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5337"/>
            <a:ext cx="11816862" cy="69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ACBDEB-7A0D-2BFB-E13F-CE70F0F37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4" y="30583"/>
            <a:ext cx="11776786" cy="65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73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37" y="2062805"/>
            <a:ext cx="11541769" cy="37471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80" y="188077"/>
            <a:ext cx="11292009" cy="168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4" y="118748"/>
            <a:ext cx="6315075" cy="765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4" y="956018"/>
            <a:ext cx="6353175" cy="19621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65" y="3348047"/>
            <a:ext cx="7703342" cy="12797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97" y="4838718"/>
            <a:ext cx="7652510" cy="16928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278" y="5401407"/>
            <a:ext cx="6722849" cy="12797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496" y="928526"/>
            <a:ext cx="6321040" cy="2385054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H="1">
            <a:off x="7648486" y="2700471"/>
            <a:ext cx="1529697" cy="34012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395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775BC42-0F8A-D5A5-6EB0-5386C24916E8}"/>
              </a:ext>
            </a:extLst>
          </p:cNvPr>
          <p:cNvSpPr txBox="1"/>
          <p:nvPr/>
        </p:nvSpPr>
        <p:spPr>
          <a:xfrm>
            <a:off x="140677" y="112541"/>
            <a:ext cx="11915335" cy="5509200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sz="3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Peces vivos</a:t>
            </a:r>
            <a:r>
              <a:rPr lang="es-ES" sz="3200" b="0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3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Pescado fresco o refrigerado</a:t>
            </a:r>
            <a:r>
              <a:rPr lang="es-ES" sz="3200" b="0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 (excepto los filetes y demás carne de pescado de la partida 0304).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3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Pescado congelado</a:t>
            </a:r>
            <a:r>
              <a:rPr lang="es-ES" sz="3200" b="0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 (excepto los filetes y demás carne de pescado de la partida 0304); Filetes y demás carne </a:t>
            </a:r>
            <a:r>
              <a:rPr lang="es-ES" sz="3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Pescado seco, salado o en salmuera; pescado ahumado</a:t>
            </a:r>
            <a:r>
              <a:rPr lang="es-ES" sz="3200" b="0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3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Crustáceos</a:t>
            </a:r>
            <a:r>
              <a:rPr lang="es-ES" sz="3200" b="0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,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3200" b="0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3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Moluscos</a:t>
            </a:r>
            <a:endParaRPr lang="es-ES" sz="3200" b="0" i="0" dirty="0">
              <a:solidFill>
                <a:srgbClr val="3B3B3B"/>
              </a:solidFill>
              <a:effectLst/>
              <a:highlight>
                <a:srgbClr val="FFFFFF"/>
              </a:highlight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s-ES" sz="3200" dirty="0">
              <a:solidFill>
                <a:srgbClr val="3B3B3B"/>
              </a:solidFill>
              <a:highlight>
                <a:srgbClr val="FFFFFF"/>
              </a:highlight>
              <a:latin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3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Algas</a:t>
            </a:r>
            <a:r>
              <a:rPr lang="es-ES" b="0" i="0" dirty="0">
                <a:solidFill>
                  <a:srgbClr val="3B3B3B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572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1 Imagen" descr="P1010278 c">
            <a:extLst>
              <a:ext uri="{FF2B5EF4-FFF2-40B4-BE49-F238E27FC236}">
                <a16:creationId xmlns:a16="http://schemas.microsoft.com/office/drawing/2014/main" id="{74740E30-2696-4B17-4659-FA73A020D4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365" y="-514846"/>
            <a:ext cx="6652725" cy="539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B758EFA-25FC-988A-6C3B-FB925C6F8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0843" y="4564088"/>
            <a:ext cx="12660923" cy="24003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65" y="115201"/>
            <a:ext cx="3800475" cy="18002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639" y="115201"/>
            <a:ext cx="7162800" cy="1800225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>
            <a:off x="2487827" y="1015313"/>
            <a:ext cx="6928022" cy="5910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052" y="1963050"/>
            <a:ext cx="7219950" cy="1704975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>
            <a:off x="2347784" y="1015313"/>
            <a:ext cx="5741773" cy="23622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166" y="4437104"/>
            <a:ext cx="4829175" cy="21526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88" y="2108371"/>
            <a:ext cx="4302678" cy="4481383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1519496" y="1713470"/>
            <a:ext cx="5820418" cy="31386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753" y="3689133"/>
            <a:ext cx="4928568" cy="8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63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75"/>
            <a:ext cx="7705725" cy="55255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995" y="5949779"/>
            <a:ext cx="5600700" cy="609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026" y="1"/>
            <a:ext cx="4360974" cy="5544064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V="1">
            <a:off x="5354595" y="1820562"/>
            <a:ext cx="4679091" cy="135100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262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676" y="4758507"/>
            <a:ext cx="6219825" cy="1562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6948"/>
            <a:ext cx="9410700" cy="1714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3217"/>
            <a:ext cx="11760591" cy="10122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" y="4256126"/>
            <a:ext cx="5274069" cy="26018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27" y="1045434"/>
            <a:ext cx="4917059" cy="19154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825" y="1320058"/>
            <a:ext cx="7115175" cy="628650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H="1">
            <a:off x="3854153" y="1948708"/>
            <a:ext cx="2820112" cy="7346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276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72625" cy="13906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453"/>
            <a:ext cx="7429500" cy="7334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89376"/>
            <a:ext cx="5905500" cy="2573467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2991028" y="1162228"/>
            <a:ext cx="2341548" cy="19666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1341690" y="1162228"/>
            <a:ext cx="4657458" cy="12818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565" y="2051858"/>
            <a:ext cx="4121363" cy="1982047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>
            <a:off x="5212935" y="1307507"/>
            <a:ext cx="5734228" cy="16493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8309" y="4033905"/>
            <a:ext cx="5305425" cy="3009900"/>
          </a:xfrm>
          <a:prstGeom prst="rect">
            <a:avLst/>
          </a:prstGeom>
        </p:spPr>
      </p:pic>
      <p:cxnSp>
        <p:nvCxnSpPr>
          <p:cNvPr id="14" name="Conector recto de flecha 13"/>
          <p:cNvCxnSpPr/>
          <p:nvPr/>
        </p:nvCxnSpPr>
        <p:spPr>
          <a:xfrm>
            <a:off x="5606041" y="999858"/>
            <a:ext cx="4640366" cy="52727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05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86750" cy="13620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05" y="1362075"/>
            <a:ext cx="7400925" cy="36957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46" y="4931110"/>
            <a:ext cx="6075851" cy="432646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V="1">
            <a:off x="4443813" y="4597637"/>
            <a:ext cx="448752" cy="46013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230" y="1491107"/>
            <a:ext cx="3800475" cy="4200525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>
            <a:off x="2623559" y="5363756"/>
            <a:ext cx="532403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156" y="938300"/>
            <a:ext cx="5800725" cy="523875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 flipH="1">
            <a:off x="9374736" y="1362075"/>
            <a:ext cx="8546" cy="3334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39" y="5578131"/>
            <a:ext cx="4552950" cy="923925"/>
          </a:xfrm>
          <a:prstGeom prst="rect">
            <a:avLst/>
          </a:prstGeom>
        </p:spPr>
      </p:pic>
      <p:cxnSp>
        <p:nvCxnSpPr>
          <p:cNvPr id="15" name="Conector recto de flecha 14"/>
          <p:cNvCxnSpPr/>
          <p:nvPr/>
        </p:nvCxnSpPr>
        <p:spPr>
          <a:xfrm flipV="1">
            <a:off x="8286750" y="4285027"/>
            <a:ext cx="1478422" cy="19686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8189" y="6140194"/>
            <a:ext cx="6921479" cy="781720"/>
          </a:xfrm>
          <a:prstGeom prst="rect">
            <a:avLst/>
          </a:prstGeom>
        </p:spPr>
      </p:pic>
      <p:cxnSp>
        <p:nvCxnSpPr>
          <p:cNvPr id="18" name="Conector recto de flecha 17"/>
          <p:cNvCxnSpPr/>
          <p:nvPr/>
        </p:nvCxnSpPr>
        <p:spPr>
          <a:xfrm flipV="1">
            <a:off x="4143375" y="3821200"/>
            <a:ext cx="4470786" cy="20130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5961" y="3003471"/>
            <a:ext cx="3124200" cy="70485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240" y="3418319"/>
            <a:ext cx="4648730" cy="120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74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11" y="4118673"/>
            <a:ext cx="7890038" cy="18014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489" y="0"/>
            <a:ext cx="6401511" cy="18014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911" y="0"/>
            <a:ext cx="5912400" cy="4118673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H="1" flipV="1">
            <a:off x="2666288" y="2939753"/>
            <a:ext cx="1290415" cy="13331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091" y="1834497"/>
            <a:ext cx="4562475" cy="2438400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H="1">
            <a:off x="9870393" y="1051133"/>
            <a:ext cx="8545" cy="24440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366" y="4432908"/>
            <a:ext cx="4267200" cy="1666875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 flipH="1">
            <a:off x="9357645" y="1384419"/>
            <a:ext cx="76912" cy="35123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317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644" y="853066"/>
            <a:ext cx="5391150" cy="53911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5" y="4534761"/>
            <a:ext cx="6535485" cy="11144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1" y="921431"/>
            <a:ext cx="6610350" cy="1114425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3102346" y="1888621"/>
            <a:ext cx="3836839" cy="13075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144" y="2035857"/>
            <a:ext cx="1333500" cy="43815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4CECBA6-AAB1-5859-0BF9-0DD2F8ED5A7B}"/>
              </a:ext>
            </a:extLst>
          </p:cNvPr>
          <p:cNvSpPr txBox="1"/>
          <p:nvPr/>
        </p:nvSpPr>
        <p:spPr>
          <a:xfrm>
            <a:off x="64091" y="5649186"/>
            <a:ext cx="6153830" cy="954107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s-ES" sz="2800" dirty="0">
                <a:latin typeface="Arial" charset="0"/>
                <a:cs typeface="Arial" charset="0"/>
              </a:rPr>
              <a:t>Cuando no hacerlo puede inducir a</a:t>
            </a:r>
            <a:r>
              <a:rPr lang="es-ES" sz="2800" b="1" dirty="0">
                <a:latin typeface="Arial" charset="0"/>
                <a:cs typeface="Arial" charset="0"/>
              </a:rPr>
              <a:t> engaño </a:t>
            </a:r>
            <a:r>
              <a:rPr lang="es-ES" b="1" dirty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7A5EE1-A6BB-2A9F-515D-0557680B7EB1}"/>
              </a:ext>
            </a:extLst>
          </p:cNvPr>
          <p:cNvSpPr txBox="1"/>
          <p:nvPr/>
        </p:nvSpPr>
        <p:spPr>
          <a:xfrm>
            <a:off x="78159" y="853066"/>
            <a:ext cx="6535485" cy="400110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 Black" panose="020B0A04020102020204" pitchFamily="34" charset="0"/>
              </a:rPr>
              <a:t>FECHA DE EMBALADO </a:t>
            </a:r>
          </a:p>
        </p:txBody>
      </p:sp>
    </p:spTree>
    <p:extLst>
      <p:ext uri="{BB962C8B-B14F-4D97-AF65-F5344CB8AC3E}">
        <p14:creationId xmlns:p14="http://schemas.microsoft.com/office/powerpoint/2010/main" val="3647591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5971"/>
            <a:ext cx="3758440" cy="39748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111" y="1775585"/>
            <a:ext cx="8308889" cy="8936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76" y="76093"/>
            <a:ext cx="11618281" cy="145912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691783" y="2862840"/>
            <a:ext cx="3862568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Correcta     Incorrecta 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2922662" y="3232173"/>
            <a:ext cx="769121" cy="5621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ultiplicar 7"/>
          <p:cNvSpPr/>
          <p:nvPr/>
        </p:nvSpPr>
        <p:spPr>
          <a:xfrm>
            <a:off x="7674123" y="1811708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de flecha 9"/>
          <p:cNvCxnSpPr>
            <a:cxnSpLocks/>
            <a:stCxn id="5" idx="0"/>
          </p:cNvCxnSpPr>
          <p:nvPr/>
        </p:nvCxnSpPr>
        <p:spPr>
          <a:xfrm flipV="1">
            <a:off x="5623067" y="2268908"/>
            <a:ext cx="1521217" cy="593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637" y="3860116"/>
            <a:ext cx="5816549" cy="1190185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H="1" flipV="1">
            <a:off x="1974079" y="3047507"/>
            <a:ext cx="2120558" cy="9091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448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7" y="0"/>
            <a:ext cx="9525000" cy="6705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275" y="2447391"/>
            <a:ext cx="8467725" cy="4762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34" y="5702492"/>
            <a:ext cx="930592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6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8927610-B886-3442-0CAF-FE7B2D50F88B}"/>
              </a:ext>
            </a:extLst>
          </p:cNvPr>
          <p:cNvSpPr txBox="1"/>
          <p:nvPr/>
        </p:nvSpPr>
        <p:spPr>
          <a:xfrm>
            <a:off x="1" y="0"/>
            <a:ext cx="12192000" cy="6647974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s-ES" sz="1800" b="1" i="0" u="sng" strike="noStrike" dirty="0">
                <a:solidFill>
                  <a:srgbClr val="000000"/>
                </a:solidFill>
                <a:effectLst/>
                <a:latin typeface="Xunta Sans"/>
              </a:rPr>
              <a:t>LEGISLACION VIGENTE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rgbClr val="000000"/>
              </a:solidFill>
              <a:latin typeface="Xunta San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3200" b="0" i="0" u="none" strike="noStrike" dirty="0">
                <a:solidFill>
                  <a:srgbClr val="000000"/>
                </a:solidFill>
                <a:effectLst/>
                <a:latin typeface="Xunta Sans"/>
              </a:rPr>
              <a:t>GENERAL </a:t>
            </a:r>
          </a:p>
          <a:p>
            <a:pPr algn="l"/>
            <a:endParaRPr lang="es-ES" sz="20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pt-BR" sz="3200" b="1" i="0" u="none" strike="noStrike" baseline="0" dirty="0" err="1">
                <a:solidFill>
                  <a:srgbClr val="000000"/>
                </a:solidFill>
                <a:latin typeface="Xunta Sans"/>
              </a:rPr>
              <a:t>Reglamento</a:t>
            </a:r>
            <a:r>
              <a:rPr lang="pt-BR" sz="3200" b="1" i="0" u="none" strike="noStrike" baseline="0" dirty="0">
                <a:solidFill>
                  <a:srgbClr val="000000"/>
                </a:solidFill>
                <a:latin typeface="Xunta Sans"/>
              </a:rPr>
              <a:t> (UE) nº 1169/2011  INFORMACIÓN AL CONSUMIDOR </a:t>
            </a:r>
            <a:endParaRPr lang="pt-BR" sz="32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endParaRPr lang="es-ES" sz="32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-</a:t>
            </a:r>
            <a:r>
              <a:rPr lang="pt-BR" sz="3200" b="1" i="0" u="none" strike="noStrike" baseline="0" dirty="0" err="1">
                <a:solidFill>
                  <a:srgbClr val="000000"/>
                </a:solidFill>
                <a:latin typeface="Xunta Sans"/>
              </a:rPr>
              <a:t>Reglamento</a:t>
            </a:r>
            <a:r>
              <a:rPr lang="pt-BR" sz="3200" b="1" i="0" u="none" strike="noStrike" baseline="0" dirty="0">
                <a:solidFill>
                  <a:srgbClr val="000000"/>
                </a:solidFill>
                <a:latin typeface="Xunta Sans"/>
              </a:rPr>
              <a:t> (CE) 1333/2008, 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sobre aditivos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alimentarios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.</a:t>
            </a:r>
          </a:p>
          <a:p>
            <a:pPr algn="just"/>
            <a:endParaRPr lang="es-ES" sz="32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-</a:t>
            </a:r>
            <a:r>
              <a:rPr lang="pt-BR" sz="3200" b="1" i="0" u="none" strike="noStrike" baseline="0" dirty="0">
                <a:solidFill>
                  <a:srgbClr val="000000"/>
                </a:solidFill>
                <a:latin typeface="Xunta Sans"/>
              </a:rPr>
              <a:t>Real Decreto 1808/1991, 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lote de 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productos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alimenticios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. (BOE núm. 308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del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25 de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diciembre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)</a:t>
            </a:r>
          </a:p>
          <a:p>
            <a:pPr algn="just"/>
            <a:endParaRPr lang="es-ES" sz="32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-</a:t>
            </a:r>
            <a:r>
              <a:rPr lang="pt-BR" sz="3200" b="1" i="0" u="none" strike="noStrike" baseline="0" dirty="0">
                <a:solidFill>
                  <a:srgbClr val="000000"/>
                </a:solidFill>
                <a:latin typeface="Xunta Sans"/>
              </a:rPr>
              <a:t>Real Decreto 1801/2008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, normas relativas a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las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cantidades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nominales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para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productos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envasados y 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control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contenido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efectivo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.</a:t>
            </a:r>
          </a:p>
          <a:p>
            <a:pPr algn="just"/>
            <a:r>
              <a:rPr lang="pt-BR" sz="32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02217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4" y="127296"/>
            <a:ext cx="12119406" cy="25527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56" y="2917499"/>
            <a:ext cx="5010150" cy="16383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14" y="5237236"/>
            <a:ext cx="5162550" cy="12096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064" y="3156568"/>
            <a:ext cx="6827067" cy="32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0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9" y="163393"/>
            <a:ext cx="9163050" cy="17621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9" y="2016807"/>
            <a:ext cx="6924675" cy="16573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759" y="2016807"/>
            <a:ext cx="3543300" cy="4800600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6460621" y="2016807"/>
            <a:ext cx="3589233" cy="395670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" y="3765445"/>
            <a:ext cx="3911145" cy="27619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3647" y="4195184"/>
            <a:ext cx="3886200" cy="24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90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4" y="125516"/>
            <a:ext cx="6403114" cy="12573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1" y="1382816"/>
            <a:ext cx="6477000" cy="5638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265" y="3200502"/>
            <a:ext cx="7535218" cy="178169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725398" y="1187865"/>
            <a:ext cx="381997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OTRAS  MENCIONES OBLIGATORIAS EN PRODUCTOS ENVASADOS  QUE PUEDEN APARECER </a:t>
            </a:r>
          </a:p>
        </p:txBody>
      </p:sp>
      <p:sp>
        <p:nvSpPr>
          <p:cNvPr id="7" name="Flecha abajo 6"/>
          <p:cNvSpPr/>
          <p:nvPr/>
        </p:nvSpPr>
        <p:spPr>
          <a:xfrm>
            <a:off x="9434557" y="2757525"/>
            <a:ext cx="45719" cy="421511"/>
          </a:xfrm>
          <a:prstGeom prst="downArrow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2529555" y="649480"/>
            <a:ext cx="2392823" cy="53667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C4BDB66B-68D9-497B-B5AD-1D729389C4DA}"/>
              </a:ext>
            </a:extLst>
          </p:cNvPr>
          <p:cNvSpPr txBox="1"/>
          <p:nvPr/>
        </p:nvSpPr>
        <p:spPr>
          <a:xfrm>
            <a:off x="3347280" y="5240509"/>
            <a:ext cx="3826412" cy="369332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LOTE</a:t>
            </a:r>
          </a:p>
        </p:txBody>
      </p: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E82B9B2A-F5A0-FC88-6E33-2E4C9E957971}"/>
              </a:ext>
            </a:extLst>
          </p:cNvPr>
          <p:cNvCxnSpPr/>
          <p:nvPr/>
        </p:nvCxnSpPr>
        <p:spPr>
          <a:xfrm rot="16200000" flipH="1">
            <a:off x="2926595" y="4622901"/>
            <a:ext cx="1053216" cy="211845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423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278642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                   </a:t>
            </a:r>
            <a:r>
              <a:rPr lang="es-ES" sz="2400" b="1" dirty="0">
                <a:latin typeface="Arial" charset="0"/>
                <a:cs typeface="Arial" charset="0"/>
              </a:rPr>
              <a:t>INFORMACIÓN ADICIONAL VOLUNTARIA</a:t>
            </a:r>
          </a:p>
          <a:p>
            <a:pPr eaLnBrk="1" hangingPunct="1">
              <a:defRPr/>
            </a:pPr>
            <a:r>
              <a:rPr lang="es-ES" sz="2400" b="1" dirty="0">
                <a:latin typeface="Arial" charset="0"/>
                <a:cs typeface="Arial" charset="0"/>
              </a:rPr>
              <a:t>FECHA DE CAPTURA O DE RECOGIDA </a:t>
            </a:r>
          </a:p>
          <a:p>
            <a:pPr eaLnBrk="1" hangingPunct="1">
              <a:defRPr/>
            </a:pPr>
            <a:endParaRPr lang="es-ES" sz="2400" b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s-ES" sz="2400" b="1" dirty="0">
                <a:latin typeface="Arial" charset="0"/>
                <a:cs typeface="Arial" charset="0"/>
              </a:rPr>
              <a:t>FECHA DE DESEMBARQUE </a:t>
            </a:r>
          </a:p>
          <a:p>
            <a:pPr eaLnBrk="1" hangingPunct="1">
              <a:defRPr/>
            </a:pPr>
            <a:endParaRPr lang="es-ES" sz="24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s-ES" sz="2400" b="1" dirty="0">
                <a:latin typeface="Arial" charset="0"/>
                <a:cs typeface="Arial" charset="0"/>
              </a:rPr>
              <a:t>PUERTO DE DESEMBARQUE DE LOS PRODUCTOS DE LA PESCA </a:t>
            </a:r>
          </a:p>
          <a:p>
            <a:pPr eaLnBrk="1" hangingPunct="1">
              <a:defRPr/>
            </a:pPr>
            <a:r>
              <a:rPr lang="es-ES" sz="2400" dirty="0">
                <a:latin typeface="Arial" charset="0"/>
                <a:cs typeface="Arial" charset="0"/>
              </a:rPr>
              <a:t>Nombre del puerto en el que se ha desembarcado el producto por primera vez. </a:t>
            </a:r>
          </a:p>
          <a:p>
            <a:pPr eaLnBrk="1" hangingPunct="1">
              <a:defRPr/>
            </a:pPr>
            <a:endParaRPr lang="es-ES" sz="24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s-ES" sz="2400" b="1" dirty="0">
                <a:latin typeface="Arial" charset="0"/>
                <a:cs typeface="Arial" charset="0"/>
              </a:rPr>
              <a:t>MÁS INFORMACIÓN SOBRE LOS ARTES DE PESCA</a:t>
            </a:r>
          </a:p>
          <a:p>
            <a:pPr eaLnBrk="1" hangingPunct="1">
              <a:defRPr/>
            </a:pPr>
            <a:endParaRPr lang="es-ES" sz="2400" b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s-ES" sz="2400" b="1" dirty="0">
                <a:latin typeface="Arial" charset="0"/>
                <a:cs typeface="Arial" charset="0"/>
              </a:rPr>
              <a:t>ESTADO DEL PABELLÓN QUE ENARBOLA EL BUQUE </a:t>
            </a:r>
          </a:p>
          <a:p>
            <a:pPr eaLnBrk="1" hangingPunct="1">
              <a:defRPr/>
            </a:pPr>
            <a:endParaRPr lang="es-ES" sz="24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s-ES" sz="2400" b="1" dirty="0">
                <a:latin typeface="Arial" charset="0"/>
                <a:cs typeface="Arial" charset="0"/>
              </a:rPr>
              <a:t>INFORMACIÓN MEDIOAMBIENTAL, ÉTICA O SOCIAL </a:t>
            </a:r>
          </a:p>
          <a:p>
            <a:pPr eaLnBrk="1" hangingPunct="1">
              <a:defRPr/>
            </a:pPr>
            <a:r>
              <a:rPr lang="es-ES" sz="2400" dirty="0">
                <a:latin typeface="Arial" charset="0"/>
                <a:cs typeface="Arial" charset="0"/>
              </a:rPr>
              <a:t>. </a:t>
            </a:r>
          </a:p>
          <a:p>
            <a:pPr eaLnBrk="1" hangingPunct="1">
              <a:defRPr/>
            </a:pPr>
            <a:endParaRPr lang="es-ES" sz="24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s-ES" sz="2400" b="1" dirty="0">
                <a:latin typeface="Arial" charset="0"/>
                <a:cs typeface="Arial" charset="0"/>
              </a:rPr>
              <a:t>TÉCNICAS Y PRÁCTICAS DE PRODUCCIÓN </a:t>
            </a:r>
          </a:p>
          <a:p>
            <a:pPr eaLnBrk="1" hangingPunct="1">
              <a:defRPr/>
            </a:pPr>
            <a:r>
              <a:rPr lang="es-ES" dirty="0">
                <a:latin typeface="Arial" charset="0"/>
                <a:cs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33778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3BF54F9-66EB-7014-7A3C-AFC65E5C872A}"/>
              </a:ext>
            </a:extLst>
          </p:cNvPr>
          <p:cNvSpPr txBox="1"/>
          <p:nvPr/>
        </p:nvSpPr>
        <p:spPr>
          <a:xfrm>
            <a:off x="506437" y="140677"/>
            <a:ext cx="11544886" cy="37856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8000" dirty="0"/>
              <a:t>                                        EJEMPLOS DE ETIQUETAS  DE MERCADO </a:t>
            </a:r>
          </a:p>
        </p:txBody>
      </p:sp>
    </p:spTree>
    <p:extLst>
      <p:ext uri="{BB962C8B-B14F-4D97-AF65-F5344CB8AC3E}">
        <p14:creationId xmlns:p14="http://schemas.microsoft.com/office/powerpoint/2010/main" val="2721484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1 Imagen" descr="P1010260c">
            <a:extLst>
              <a:ext uri="{FF2B5EF4-FFF2-40B4-BE49-F238E27FC236}">
                <a16:creationId xmlns:a16="http://schemas.microsoft.com/office/drawing/2014/main" id="{1B715B32-2648-2BDB-0D32-ECD6D6A8BC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4" y="0"/>
            <a:ext cx="7724775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1D36EA-8FE2-1A09-1D8D-D1808F8BA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2989"/>
            <a:ext cx="12192000" cy="1275011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958607C-DE39-C21D-85C9-21E5F9633415}"/>
              </a:ext>
            </a:extLst>
          </p:cNvPr>
          <p:cNvCxnSpPr/>
          <p:nvPr/>
        </p:nvCxnSpPr>
        <p:spPr>
          <a:xfrm flipH="1">
            <a:off x="3404382" y="914400"/>
            <a:ext cx="422030" cy="52191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1 Imagen" descr="P1010261 C">
            <a:extLst>
              <a:ext uri="{FF2B5EF4-FFF2-40B4-BE49-F238E27FC236}">
                <a16:creationId xmlns:a16="http://schemas.microsoft.com/office/drawing/2014/main" id="{CEC55735-00BF-13CA-C0E9-DEB41ED550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6" y="0"/>
            <a:ext cx="8501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1 Imagen" descr="P1010293 c">
            <a:extLst>
              <a:ext uri="{FF2B5EF4-FFF2-40B4-BE49-F238E27FC236}">
                <a16:creationId xmlns:a16="http://schemas.microsoft.com/office/drawing/2014/main" id="{9C07D02A-23F0-E333-2367-E621923B77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2" y="130934"/>
            <a:ext cx="12023188" cy="574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B2BD29A-6BD9-05FB-D06F-371F89FF4D16}"/>
              </a:ext>
            </a:extLst>
          </p:cNvPr>
          <p:cNvSpPr txBox="1"/>
          <p:nvPr/>
        </p:nvSpPr>
        <p:spPr>
          <a:xfrm>
            <a:off x="0" y="5598942"/>
            <a:ext cx="11957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0" u="none" strike="noStrike" baseline="0" dirty="0">
                <a:latin typeface="CIDFont+F2"/>
              </a:rPr>
              <a:t>Langostino jumbo    </a:t>
            </a:r>
            <a:r>
              <a:rPr lang="es-ES" sz="3600" b="1" dirty="0" err="1">
                <a:latin typeface="CIDFont+F3"/>
              </a:rPr>
              <a:t>Penaeus</a:t>
            </a:r>
            <a:r>
              <a:rPr lang="es-ES" sz="3600" b="1" i="0" u="none" strike="noStrike" baseline="0" dirty="0">
                <a:latin typeface="CIDFont+F2"/>
              </a:rPr>
              <a:t> </a:t>
            </a:r>
            <a:r>
              <a:rPr lang="es-ES" sz="3600" b="1" i="0" u="none" strike="noStrike" baseline="0" dirty="0" err="1">
                <a:latin typeface="CIDFont+F3"/>
              </a:rPr>
              <a:t>monodon</a:t>
            </a:r>
            <a:endParaRPr lang="es-ES" sz="3600" b="1" i="0" u="none" strike="noStrike" baseline="0" dirty="0">
              <a:latin typeface="CIDFont+F3"/>
            </a:endParaRPr>
          </a:p>
          <a:p>
            <a:pPr algn="l"/>
            <a:r>
              <a:rPr lang="es-ES" sz="3600" b="1" i="0" u="none" strike="noStrike" baseline="0" dirty="0" err="1">
                <a:latin typeface="CIDFont+F2"/>
              </a:rPr>
              <a:t>Lagostino</a:t>
            </a:r>
            <a:r>
              <a:rPr lang="es-ES" sz="3600" b="1" i="0" u="none" strike="noStrike" baseline="0" dirty="0">
                <a:latin typeface="CIDFont+F2"/>
              </a:rPr>
              <a:t> </a:t>
            </a:r>
            <a:r>
              <a:rPr lang="es-ES" sz="3600" b="1" i="0" u="none" strike="noStrike" baseline="0" dirty="0" err="1">
                <a:latin typeface="CIDFont+F2"/>
              </a:rPr>
              <a:t>xigante</a:t>
            </a:r>
            <a:r>
              <a:rPr lang="es-ES" sz="3600" b="1" i="0" u="none" strike="noStrike" baseline="0" dirty="0">
                <a:latin typeface="CIDFont+F2"/>
              </a:rPr>
              <a:t> en GALICIA </a:t>
            </a:r>
            <a:endParaRPr lang="es-ES" sz="36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1 Imagen" descr="P1010290 C">
            <a:extLst>
              <a:ext uri="{FF2B5EF4-FFF2-40B4-BE49-F238E27FC236}">
                <a16:creationId xmlns:a16="http://schemas.microsoft.com/office/drawing/2014/main" id="{E690B0C5-AB17-D468-6185-AFD6A0FD85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1 Imagen" descr="P1010268 C">
            <a:extLst>
              <a:ext uri="{FF2B5EF4-FFF2-40B4-BE49-F238E27FC236}">
                <a16:creationId xmlns:a16="http://schemas.microsoft.com/office/drawing/2014/main" id="{76E0A122-E030-3425-5F86-24B08C9A27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42" y="0"/>
            <a:ext cx="114511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9F61339-B206-3597-747D-A20CEB4DC8C8}"/>
              </a:ext>
            </a:extLst>
          </p:cNvPr>
          <p:cNvSpPr txBox="1"/>
          <p:nvPr/>
        </p:nvSpPr>
        <p:spPr>
          <a:xfrm>
            <a:off x="0" y="1"/>
            <a:ext cx="12191999" cy="6740307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r>
              <a:rPr lang="es-ES" sz="1800" b="1" i="0" u="sng" strike="noStrike" baseline="0" dirty="0">
                <a:solidFill>
                  <a:srgbClr val="000000"/>
                </a:solidFill>
                <a:latin typeface="Xunta Sans"/>
              </a:rPr>
              <a:t>ESPECÍFICA:</a:t>
            </a:r>
            <a:endParaRPr lang="es-ES" sz="1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pt-BR" sz="1800" b="1" i="0" u="sng" strike="noStrike" baseline="0" dirty="0" err="1">
                <a:solidFill>
                  <a:srgbClr val="000000"/>
                </a:solidFill>
                <a:latin typeface="Xunta Sans"/>
              </a:rPr>
              <a:t>Reglamento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Xunta Sans"/>
              </a:rPr>
              <a:t> (UE) 1379/2013</a:t>
            </a:r>
            <a:endParaRPr lang="es-ES" sz="1800" b="0" i="0" u="sng" strike="noStrike" baseline="0" dirty="0">
              <a:solidFill>
                <a:srgbClr val="00AF4F"/>
              </a:solidFill>
              <a:latin typeface="Xunta Sans"/>
            </a:endParaRPr>
          </a:p>
          <a:p>
            <a:pPr algn="just"/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Xunta Sans"/>
              </a:rPr>
              <a:t>Real Decreto 1521/1984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Xunta Sans"/>
              </a:rPr>
              <a:t>,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a R.T.S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establecimientos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dirty="0">
                <a:solidFill>
                  <a:srgbClr val="000000"/>
                </a:solidFill>
                <a:latin typeface="Xunta Sans"/>
              </a:rPr>
              <a:t>y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productos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de la pesca </a:t>
            </a:r>
            <a:r>
              <a:rPr lang="pt-BR" dirty="0">
                <a:solidFill>
                  <a:srgbClr val="000000"/>
                </a:solidFill>
                <a:latin typeface="Xunta Sans"/>
              </a:rPr>
              <a:t>y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acuicultura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con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destino consumo humano. (</a:t>
            </a:r>
            <a:endParaRPr lang="es-ES" sz="1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Xunta Sans"/>
              </a:rPr>
              <a:t>Real Decreto 418/2015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Xunta Sans"/>
              </a:rPr>
              <a:t>,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se regula 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primera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venta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productos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pesqueros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.</a:t>
            </a:r>
          </a:p>
          <a:p>
            <a:pPr algn="just"/>
            <a:endParaRPr lang="es-ES" sz="1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es-ES" sz="1800" b="1" i="0" u="sng" strike="noStrike" baseline="0" dirty="0">
                <a:solidFill>
                  <a:srgbClr val="000000"/>
                </a:solidFill>
                <a:latin typeface="Xunta Sans"/>
              </a:rPr>
              <a:t>Reglamento (CEE) núm. 2136/89 ,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Xunta Sans"/>
              </a:rPr>
              <a:t>normas comercialización para las conservas de sardinas </a:t>
            </a:r>
            <a:r>
              <a:rPr lang="es-ES" dirty="0">
                <a:solidFill>
                  <a:srgbClr val="000000"/>
                </a:solidFill>
                <a:latin typeface="Xunta Sans"/>
              </a:rPr>
              <a:t>y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Xunta Sans"/>
              </a:rPr>
              <a:t> de productos tipo sardina. </a:t>
            </a:r>
          </a:p>
          <a:p>
            <a:pPr algn="just"/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pt-BR" sz="1800" b="1" i="0" u="sng" strike="noStrike" baseline="0" dirty="0" err="1">
                <a:solidFill>
                  <a:srgbClr val="000000"/>
                </a:solidFill>
                <a:latin typeface="Xunta Sans"/>
              </a:rPr>
              <a:t>Reglamento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Xunta Sans"/>
              </a:rPr>
              <a:t> (CEE) núm. 1536/92  ,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normas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comúnes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comercialización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para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las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conservas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atún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y de bonito.</a:t>
            </a:r>
          </a:p>
          <a:p>
            <a:pPr algn="just"/>
            <a:endParaRPr lang="es-ES" sz="1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pt-BR" sz="1800" b="1" i="0" u="sng" strike="noStrike" baseline="0" dirty="0" err="1">
                <a:solidFill>
                  <a:srgbClr val="000000"/>
                </a:solidFill>
                <a:latin typeface="Xunta Sans"/>
              </a:rPr>
              <a:t>Orden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Xunta Sans"/>
              </a:rPr>
              <a:t>  15 de </a:t>
            </a:r>
            <a:r>
              <a:rPr lang="pt-BR" sz="1800" b="1" i="0" u="sng" strike="noStrike" baseline="0" dirty="0" err="1">
                <a:solidFill>
                  <a:srgbClr val="000000"/>
                </a:solidFill>
                <a:latin typeface="Xunta Sans"/>
              </a:rPr>
              <a:t>octubre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Xunta Sans"/>
              </a:rPr>
              <a:t> de 1985 </a:t>
            </a:r>
            <a:r>
              <a:rPr lang="pt-BR" dirty="0">
                <a:solidFill>
                  <a:srgbClr val="000000"/>
                </a:solidFill>
                <a:latin typeface="Xunta Sans"/>
              </a:rPr>
              <a:t>.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Norma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calidad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mejillón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, Almeja y 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berberecho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en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conserva.</a:t>
            </a:r>
          </a:p>
          <a:p>
            <a:pPr algn="just"/>
            <a:endParaRPr lang="es-ES" sz="1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pt-BR" sz="1800" b="1" i="0" u="sng" strike="noStrike" baseline="0" dirty="0" err="1">
                <a:solidFill>
                  <a:srgbClr val="000000"/>
                </a:solidFill>
                <a:latin typeface="Xunta Sans"/>
              </a:rPr>
              <a:t>Orden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Xunta Sans"/>
              </a:rPr>
              <a:t> de 6 de abril de 1987 ,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polo que se modifica o apartado 10.4.2 da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orde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do 15 de outubro de 1985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pola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que se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aproba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a Norma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calidad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para o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Mexillón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, Ameixa 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Berberecho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en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conserva.</a:t>
            </a:r>
          </a:p>
          <a:p>
            <a:pPr algn="just"/>
            <a:endParaRPr lang="es-ES" sz="1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es-ES" sz="1800" b="1" i="0" u="sng" strike="noStrike" baseline="0" dirty="0">
                <a:solidFill>
                  <a:srgbClr val="000000"/>
                </a:solidFill>
                <a:latin typeface="Xunta Sans"/>
              </a:rPr>
              <a:t>Resolución do 24 de mayo de 2019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Xunta Sans"/>
              </a:rPr>
              <a:t>, da Secretaría </a:t>
            </a:r>
            <a:r>
              <a:rPr lang="es-ES" dirty="0">
                <a:solidFill>
                  <a:srgbClr val="000000"/>
                </a:solidFill>
                <a:latin typeface="Xunta Sans"/>
              </a:rPr>
              <a:t>Gen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Xunta Sans"/>
              </a:rPr>
              <a:t>eral de Pesca,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Xunta Sans"/>
              </a:rPr>
              <a:t>listaje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Xunta Sans"/>
              </a:rPr>
              <a:t> de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Xunta Sans"/>
              </a:rPr>
              <a:t>denominaciónes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Xunta Sans"/>
              </a:rPr>
              <a:t> comerciales  de las especies pesqueras y de acuicultura admitidas en España. (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Xunta Sans"/>
              </a:rPr>
              <a:t>revísado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Xunta Sans"/>
              </a:rPr>
              <a:t> anualmente) ultima abril 2023.</a:t>
            </a:r>
          </a:p>
          <a:p>
            <a:pPr algn="just"/>
            <a:endParaRPr lang="es-ES" sz="1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pt-BR" sz="1800" b="1" i="0" u="sng" strike="noStrike" baseline="0" dirty="0" err="1">
                <a:solidFill>
                  <a:srgbClr val="000000"/>
                </a:solidFill>
                <a:latin typeface="Xunta Sans"/>
              </a:rPr>
              <a:t>Reglamento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Xunta Sans"/>
              </a:rPr>
              <a:t> delegado (UE) 2022/2104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Xunta Sans"/>
              </a:rPr>
              <a:t>,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se completa  R (UE) 1308/2013 no que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respecta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as normas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comercialización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do aceite de oliva, y se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derogan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 R (CEE) 2568/91  RE (UE) 29/2012. </a:t>
            </a:r>
          </a:p>
          <a:p>
            <a:pPr algn="l"/>
            <a:endParaRPr lang="es-E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pt-BR" sz="1800" b="1" i="0" u="sng" strike="noStrike" baseline="0" dirty="0" err="1">
                <a:solidFill>
                  <a:srgbClr val="000000"/>
                </a:solidFill>
                <a:latin typeface="Xunta Sans"/>
              </a:rPr>
              <a:t>Reglamento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Xunta Sans"/>
              </a:rPr>
              <a:t> de </a:t>
            </a:r>
            <a:r>
              <a:rPr lang="pt-BR" sz="1800" b="1" i="0" u="sng" strike="noStrike" baseline="0" dirty="0" err="1">
                <a:solidFill>
                  <a:srgbClr val="000000"/>
                </a:solidFill>
                <a:latin typeface="Xunta Sans"/>
              </a:rPr>
              <a:t>execución</a:t>
            </a:r>
            <a:r>
              <a:rPr lang="pt-BR" sz="1800" b="1" i="0" u="sng" strike="noStrike" baseline="0" dirty="0">
                <a:solidFill>
                  <a:srgbClr val="000000"/>
                </a:solidFill>
                <a:latin typeface="Xunta Sans"/>
              </a:rPr>
              <a:t> (UE) 2022/2105 ,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controles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conformidad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de normas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comercialización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del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aceite de oliva y  métodos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análisis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las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características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Xunta Sans"/>
              </a:rPr>
              <a:t>delaceite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Xunta Sans"/>
              </a:rPr>
              <a:t> de oliva.</a:t>
            </a:r>
          </a:p>
          <a:p>
            <a:endParaRPr lang="es-ES" sz="1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es-ES" sz="1800" b="0" i="0" u="none" strike="noStrike" baseline="0" dirty="0">
                <a:solidFill>
                  <a:srgbClr val="000000"/>
                </a:solidFill>
                <a:latin typeface="Xunta Sans"/>
              </a:rPr>
              <a:t>- </a:t>
            </a:r>
            <a:r>
              <a:rPr lang="es-ES" sz="1800" b="1" i="0" u="sng" strike="noStrike" baseline="0" dirty="0">
                <a:solidFill>
                  <a:srgbClr val="000000"/>
                </a:solidFill>
                <a:latin typeface="Xunta Sans"/>
              </a:rPr>
              <a:t>Real Decreto 661/2012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Xunta Sans"/>
              </a:rPr>
              <a:t>,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Xunta Sans"/>
              </a:rPr>
              <a:t>norma de calidad para la elaboración y comercialización de vinagres.</a:t>
            </a:r>
            <a:endParaRPr lang="pt-BR" sz="1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endParaRPr lang="pt-BR" sz="1800" b="0" i="0" u="none" strike="noStrike" baseline="0" dirty="0">
              <a:solidFill>
                <a:srgbClr val="000000"/>
              </a:solidFill>
              <a:latin typeface="Xunta Sans"/>
            </a:endParaRPr>
          </a:p>
        </p:txBody>
      </p:sp>
    </p:spTree>
    <p:extLst>
      <p:ext uri="{BB962C8B-B14F-4D97-AF65-F5344CB8AC3E}">
        <p14:creationId xmlns:p14="http://schemas.microsoft.com/office/powerpoint/2010/main" val="3371629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1 Imagen" descr="P1010262 C">
            <a:extLst>
              <a:ext uri="{FF2B5EF4-FFF2-40B4-BE49-F238E27FC236}">
                <a16:creationId xmlns:a16="http://schemas.microsoft.com/office/drawing/2014/main" id="{728B063D-65E5-716F-F849-A207FA1E67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0"/>
            <a:ext cx="11732455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9A4EBCD-18BD-4F21-A5DB-726A11043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4" y="72671"/>
            <a:ext cx="7411484" cy="61254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5F2C334-A36E-4D60-86C4-0EC86988E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158" y="72671"/>
            <a:ext cx="2372056" cy="13336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52C247E-A0EA-4654-ADD3-02E746E04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555" y="1701612"/>
            <a:ext cx="5276872" cy="44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36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5CD104-1028-4109-A076-C902BE560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" y="402672"/>
            <a:ext cx="12069257" cy="49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508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083E0D8-8012-4810-8A77-2DDC5AAC8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0" y="129186"/>
            <a:ext cx="5741931" cy="40362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1D8BEBA-2B2D-414E-86A2-89F164FBD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637" y="129186"/>
            <a:ext cx="5120616" cy="41877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CE0B827-AA67-46B6-84FD-1DB47EAF3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637" y="3597876"/>
            <a:ext cx="5382376" cy="37057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4AE2C4-5B79-4194-B370-5D9271B47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85" y="4316897"/>
            <a:ext cx="4783399" cy="179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617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4924C0F-D85F-4B9E-8935-EDDD4A26375D}"/>
              </a:ext>
            </a:extLst>
          </p:cNvPr>
          <p:cNvSpPr txBox="1"/>
          <p:nvPr/>
        </p:nvSpPr>
        <p:spPr>
          <a:xfrm>
            <a:off x="436228" y="268448"/>
            <a:ext cx="160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QUID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A2ACA0-BA88-42F5-A559-D23F0C087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80" y="1234368"/>
            <a:ext cx="2095792" cy="17718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598279E-D48E-41E0-81C8-FAA79B7E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80" y="3433100"/>
            <a:ext cx="11298236" cy="17718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BF350F-BCBF-4ED4-8479-7467FADB7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857" y="637780"/>
            <a:ext cx="9096259" cy="162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64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BACAC6-D783-4492-AA3C-68285EC2E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33683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75D2814-10AB-48FB-9ED5-E8B2470CF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122" y="468996"/>
            <a:ext cx="3896269" cy="37724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F8EBCCB-E0FD-4581-95DA-6857D6245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898" y="2044142"/>
            <a:ext cx="7198102" cy="48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9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38363F6-0B39-2F51-138A-C8871F0217B8}"/>
              </a:ext>
            </a:extLst>
          </p:cNvPr>
          <p:cNvSpPr txBox="1"/>
          <p:nvPr/>
        </p:nvSpPr>
        <p:spPr>
          <a:xfrm>
            <a:off x="0" y="126609"/>
            <a:ext cx="12192000" cy="724153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800" b="1" i="0" u="none" strike="noStrike" dirty="0">
                <a:solidFill>
                  <a:srgbClr val="000000"/>
                </a:solidFill>
                <a:effectLst/>
                <a:latin typeface="Xunta Sans"/>
              </a:rPr>
              <a:t>Anillas A la romana ultracongeladas </a:t>
            </a:r>
            <a:endParaRPr lang="es-ES" sz="2800" b="1" dirty="0">
              <a:solidFill>
                <a:srgbClr val="000000"/>
              </a:solidFill>
              <a:latin typeface="Xunta San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800" dirty="0">
                <a:solidFill>
                  <a:srgbClr val="000000"/>
                </a:solidFill>
                <a:latin typeface="Xunta Sans"/>
              </a:rPr>
              <a:t>M</a:t>
            </a:r>
            <a:r>
              <a:rPr lang="es-ES" sz="2800" b="0" i="0" u="none" strike="noStrike" dirty="0">
                <a:solidFill>
                  <a:srgbClr val="000000"/>
                </a:solidFill>
                <a:effectLst/>
                <a:latin typeface="Xunta Sans"/>
              </a:rPr>
              <a:t>asa hecha con distintos productos, se reboza y se le da forma de argolla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800" b="0" i="0" u="none" strike="noStrike" dirty="0">
                <a:solidFill>
                  <a:srgbClr val="000000"/>
                </a:solidFill>
                <a:effectLst/>
                <a:latin typeface="Xunta Sans"/>
              </a:rPr>
              <a:t> ANALIZADO  en un laboratorio oficial de investigación química y veterinaria en Baviera, resultó que estas anillas de calamar llevan agua ,ya que el tejido conectivo está hinchado y la proporción de molusco en la muestra está por debajo del 50% requerido  en un 77% de las anillas del producto 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80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2800" b="0" i="0" u="none" strike="noStrike" dirty="0">
                <a:solidFill>
                  <a:srgbClr val="000000"/>
                </a:solidFill>
                <a:effectLst/>
                <a:latin typeface="Xunta Sans"/>
              </a:rPr>
              <a:t>Presenta un aditivo , regulador de acidez ,carbonato de sodio ,,que retiene agua en tejido muscular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800" dirty="0">
                <a:latin typeface="Xunta Sans"/>
              </a:rPr>
              <a:t>«Producto de masa de panadería con luras</a:t>
            </a:r>
            <a:endParaRPr lang="es-ES" sz="2800" dirty="0">
              <a:solidFill>
                <a:srgbClr val="000000"/>
              </a:solidFill>
              <a:latin typeface="Xunta San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800" b="0" i="0" u="none" strike="noStrike" dirty="0">
                <a:solidFill>
                  <a:srgbClr val="000000"/>
                </a:solidFill>
                <a:effectLst/>
                <a:latin typeface="Xunta Sans"/>
              </a:rPr>
              <a:t>CORRECTA DENOMINACION DE VENTA  AQUÍ </a:t>
            </a:r>
          </a:p>
          <a:p>
            <a:r>
              <a:rPr lang="es-ES" sz="2800" dirty="0">
                <a:latin typeface="Xunta Sans"/>
              </a:rPr>
              <a:t> «Anillas de POTON DEL PACIFICO rebozadas </a:t>
            </a:r>
            <a:r>
              <a:rPr lang="es-ES" sz="2800" dirty="0" err="1">
                <a:latin typeface="Xunta Sans"/>
              </a:rPr>
              <a:t>prefritas</a:t>
            </a:r>
            <a:r>
              <a:rPr lang="es-ES" sz="2800" dirty="0">
                <a:latin typeface="Xunta Sans"/>
              </a:rPr>
              <a:t> ultracongeladas</a:t>
            </a:r>
          </a:p>
          <a:p>
            <a:endParaRPr lang="es-ES" sz="2800" dirty="0">
              <a:latin typeface="Xunta Sans"/>
            </a:endParaRPr>
          </a:p>
          <a:p>
            <a:r>
              <a:rPr lang="es-ES" sz="2800" b="0" i="0" u="none" strike="noStrike" baseline="0" dirty="0" err="1">
                <a:latin typeface="Xunta Sans"/>
              </a:rPr>
              <a:t>Potón</a:t>
            </a:r>
            <a:r>
              <a:rPr lang="es-ES" sz="2800" b="0" i="0" u="none" strike="noStrike" baseline="0" dirty="0">
                <a:latin typeface="Xunta Sans"/>
              </a:rPr>
              <a:t> del Pacífico </a:t>
            </a:r>
            <a:r>
              <a:rPr lang="es-ES" sz="2800" b="0" i="0" u="none" strike="noStrike" baseline="0" dirty="0" err="1">
                <a:latin typeface="Xunta Sans"/>
              </a:rPr>
              <a:t>Dosidicus</a:t>
            </a:r>
            <a:r>
              <a:rPr lang="es-ES" sz="2800" b="0" i="0" u="none" strike="noStrike" baseline="0" dirty="0">
                <a:latin typeface="Xunta Sans"/>
              </a:rPr>
              <a:t> gigas</a:t>
            </a:r>
            <a:endParaRPr lang="es-ES" sz="2800" dirty="0">
              <a:latin typeface="Xunta San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sz="2400" b="0" i="0" u="none" strike="noStrike" dirty="0">
              <a:solidFill>
                <a:srgbClr val="000000"/>
              </a:solidFill>
              <a:effectLst/>
              <a:latin typeface="Xunta San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b="0" dirty="0">
              <a:effectLst/>
            </a:endParaRPr>
          </a:p>
          <a:p>
            <a:br>
              <a:rPr lang="es-ES" dirty="0"/>
            </a:b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F02159-4600-BC71-6702-8D37C54B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159059"/>
            <a:ext cx="4609514" cy="171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049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1BB5A0A-CCE6-4C4E-B128-5869D9CF1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69" y="279741"/>
            <a:ext cx="3972479" cy="225774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FFC9FA4-1FE7-4E70-B579-20A09F2B304F}"/>
              </a:ext>
            </a:extLst>
          </p:cNvPr>
          <p:cNvSpPr txBox="1"/>
          <p:nvPr/>
        </p:nvSpPr>
        <p:spPr>
          <a:xfrm>
            <a:off x="5172891" y="487680"/>
            <a:ext cx="5913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Comprobada</a:t>
            </a:r>
            <a:r>
              <a:rPr lang="pt-BR" dirty="0"/>
              <a:t> a </a:t>
            </a:r>
            <a:r>
              <a:rPr lang="pt-BR" dirty="0" err="1"/>
              <a:t>trazabilidade</a:t>
            </a:r>
            <a:r>
              <a:rPr lang="pt-BR" dirty="0"/>
              <a:t> do produto, a arte empregada e que si </a:t>
            </a:r>
            <a:r>
              <a:rPr lang="es-ES" dirty="0"/>
              <a:t>se prevé </a:t>
            </a:r>
            <a:r>
              <a:rPr lang="es-ES" dirty="0" err="1"/>
              <a:t>na</a:t>
            </a:r>
            <a:r>
              <a:rPr lang="es-ES" dirty="0"/>
              <a:t> normativa sería: “REDES DE ENMALLE Y SIMILARES”.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169AAC-CA3F-4808-9677-D60ABE947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7378"/>
            <a:ext cx="6177729" cy="378313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DAE8E80-8D76-4B40-9518-E916E81D4EE2}"/>
              </a:ext>
            </a:extLst>
          </p:cNvPr>
          <p:cNvSpPr/>
          <p:nvPr/>
        </p:nvSpPr>
        <p:spPr>
          <a:xfrm>
            <a:off x="1759131" y="3492137"/>
            <a:ext cx="1567543" cy="121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29FE178-6DBD-48CA-87DB-3D5BA598844A}"/>
              </a:ext>
            </a:extLst>
          </p:cNvPr>
          <p:cNvSpPr/>
          <p:nvPr/>
        </p:nvSpPr>
        <p:spPr>
          <a:xfrm>
            <a:off x="2899954" y="2847378"/>
            <a:ext cx="2917372" cy="58162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55315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D30BEA8-7E5C-465F-949C-A590DAF48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22" y="107368"/>
            <a:ext cx="8355934" cy="571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61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4D3069-2C6D-4537-994F-DAAD10750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6" y="0"/>
            <a:ext cx="6697010" cy="4582164"/>
          </a:xfrm>
          <a:prstGeom prst="rect">
            <a:avLst/>
          </a:prstGeom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BA2E474C-60C2-42B4-A767-EE003817F017}"/>
              </a:ext>
            </a:extLst>
          </p:cNvPr>
          <p:cNvCxnSpPr/>
          <p:nvPr/>
        </p:nvCxnSpPr>
        <p:spPr>
          <a:xfrm flipV="1">
            <a:off x="2647406" y="1306286"/>
            <a:ext cx="2316480" cy="1129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982BCB8A-85D3-4184-B477-138E1EABCB97}"/>
              </a:ext>
            </a:extLst>
          </p:cNvPr>
          <p:cNvCxnSpPr/>
          <p:nvPr/>
        </p:nvCxnSpPr>
        <p:spPr>
          <a:xfrm>
            <a:off x="3657600" y="2011680"/>
            <a:ext cx="44762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AD7F3DA-DD7C-4F95-8799-EA30C2EC5260}"/>
              </a:ext>
            </a:extLst>
          </p:cNvPr>
          <p:cNvCxnSpPr/>
          <p:nvPr/>
        </p:nvCxnSpPr>
        <p:spPr>
          <a:xfrm>
            <a:off x="1750423" y="3805646"/>
            <a:ext cx="357051" cy="2142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3600EA92-EB59-4C48-9F6D-E99DBC6DACC1}"/>
              </a:ext>
            </a:extLst>
          </p:cNvPr>
          <p:cNvSpPr txBox="1"/>
          <p:nvPr/>
        </p:nvSpPr>
        <p:spPr>
          <a:xfrm>
            <a:off x="8377646" y="1750423"/>
            <a:ext cx="3143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 existe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E0DB0F5-DF76-4AF8-A104-1E69CF0C29B0}"/>
              </a:ext>
            </a:extLst>
          </p:cNvPr>
          <p:cNvSpPr txBox="1"/>
          <p:nvPr/>
        </p:nvSpPr>
        <p:spPr>
          <a:xfrm>
            <a:off x="2725783" y="5294811"/>
            <a:ext cx="8377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Dado que as partidas que nos ocupan están glaseadas deberán indicar, ademais do peso neto, o Peso Neto Escorrido. Por outra parte, o Peso Neto non incluirá o peso do glaseado.(Punto 5 do Anexo IX do R (UE) 1169/2011)</a:t>
            </a:r>
          </a:p>
        </p:txBody>
      </p:sp>
    </p:spTree>
    <p:extLst>
      <p:ext uri="{BB962C8B-B14F-4D97-AF65-F5344CB8AC3E}">
        <p14:creationId xmlns:p14="http://schemas.microsoft.com/office/powerpoint/2010/main" val="201069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A1958F5-D459-4112-9C3F-E35CF88A0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" y="100668"/>
            <a:ext cx="12096100" cy="633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59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33" y="360792"/>
            <a:ext cx="6381750" cy="56578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075918" y="760576"/>
            <a:ext cx="4802736" cy="3046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3200" dirty="0"/>
              <a:t>CAPTURADO EN IRLANDA DEL NORTE ZONA  ATLANTICO NORTE </a:t>
            </a:r>
          </a:p>
          <a:p>
            <a:r>
              <a:rPr lang="es-ES" sz="3200" dirty="0"/>
              <a:t>GALEGO %</a:t>
            </a:r>
          </a:p>
          <a:p>
            <a:endParaRPr lang="es-ES" sz="3200" dirty="0"/>
          </a:p>
          <a:p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9592112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1 Imagen" descr="P101030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6789"/>
            <a:ext cx="9144000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3211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1 Imagen" descr="P1010313 d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28" y="1609890"/>
            <a:ext cx="9824815" cy="52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55" y="477852"/>
            <a:ext cx="5657850" cy="1219200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>
            <a:off x="6144426" y="1734796"/>
            <a:ext cx="3144853" cy="21364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>
            <a:off x="5734228" y="1734796"/>
            <a:ext cx="1837346" cy="21364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otón de acción: Ayuda 6">
            <a:hlinkClick r:id="" action="ppaction://noaction" highlightClick="1"/>
          </p:cNvPr>
          <p:cNvSpPr/>
          <p:nvPr/>
        </p:nvSpPr>
        <p:spPr>
          <a:xfrm>
            <a:off x="6104728" y="152300"/>
            <a:ext cx="1042416" cy="1042416"/>
          </a:xfrm>
          <a:prstGeom prst="actionButtonHelp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961" y="414517"/>
            <a:ext cx="4714875" cy="9429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37" y="1840763"/>
            <a:ext cx="4972050" cy="5429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30" y="3604530"/>
            <a:ext cx="54483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22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1 Imagen" descr="P1010314 C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30339"/>
            <a:ext cx="914400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892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CDB543-E508-EA61-5571-B25AEB774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7C77A75-7D7E-49EC-BB02-A73569563C76}"/>
              </a:ext>
            </a:extLst>
          </p:cNvPr>
          <p:cNvSpPr txBox="1"/>
          <p:nvPr/>
        </p:nvSpPr>
        <p:spPr>
          <a:xfrm>
            <a:off x="322217" y="41801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Conservas </a:t>
            </a:r>
          </a:p>
        </p:txBody>
      </p:sp>
    </p:spTree>
    <p:extLst>
      <p:ext uri="{BB962C8B-B14F-4D97-AF65-F5344CB8AC3E}">
        <p14:creationId xmlns:p14="http://schemas.microsoft.com/office/powerpoint/2010/main" val="24726352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2E4BE3-B249-2D09-D33A-1F961D37C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11" y="103097"/>
            <a:ext cx="10972800" cy="514095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E46A9A-6D39-A5BB-0BF2-EB5E5F8E38C1}"/>
              </a:ext>
            </a:extLst>
          </p:cNvPr>
          <p:cNvSpPr txBox="1"/>
          <p:nvPr/>
        </p:nvSpPr>
        <p:spPr>
          <a:xfrm>
            <a:off x="0" y="5359790"/>
            <a:ext cx="12191999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Xunta Sans"/>
              </a:rPr>
              <a:t>NO  reciben ningún tratamiento térmico y su conservación se produce gracias a otros procesos como </a:t>
            </a:r>
            <a:r>
              <a:rPr lang="es-ES" sz="2400" b="1" dirty="0">
                <a:latin typeface="Xunta Sans"/>
              </a:rPr>
              <a:t>el salado, el ahumado o el secado. </a:t>
            </a:r>
            <a:r>
              <a:rPr lang="es-ES" sz="2400" dirty="0">
                <a:latin typeface="Xunta Sans"/>
              </a:rPr>
              <a:t>El ejemplo más claro son los </a:t>
            </a:r>
            <a:r>
              <a:rPr lang="es-ES" sz="2400" b="1" dirty="0">
                <a:latin typeface="Xunta Sans"/>
                <a:hlinkClick r:id="rId3" tooltip="Anchoas y Boquerones Olasagasti"/>
              </a:rPr>
              <a:t>filetes de anchoa</a:t>
            </a:r>
            <a:r>
              <a:rPr lang="es-ES" sz="2400" dirty="0">
                <a:latin typeface="Xunta Sans"/>
              </a:rPr>
              <a:t> que han sido madurados en salazón y envasados con una fecha de </a:t>
            </a:r>
            <a:r>
              <a:rPr lang="es-ES" sz="2400" b="1" dirty="0">
                <a:latin typeface="Xunta Sans"/>
              </a:rPr>
              <a:t>caducidad entre 10 y 18 meses. ALMACENAJE EN FRIGORIFICO </a:t>
            </a:r>
            <a:endParaRPr lang="es-ES" sz="2400" dirty="0">
              <a:latin typeface="Xunta Sans"/>
            </a:endParaRPr>
          </a:p>
        </p:txBody>
      </p:sp>
    </p:spTree>
    <p:extLst>
      <p:ext uri="{BB962C8B-B14F-4D97-AF65-F5344CB8AC3E}">
        <p14:creationId xmlns:p14="http://schemas.microsoft.com/office/powerpoint/2010/main" val="41496042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E3812EC-5DCE-48E9-8C9B-CFC5AD4C6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21" y="2536450"/>
            <a:ext cx="5229955" cy="30770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D592322-D5F3-4B89-9FA6-88E24680B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1" y="840003"/>
            <a:ext cx="11483387" cy="13516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031406-179C-40E4-9D1C-93D093DC5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520" y="118939"/>
            <a:ext cx="809701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823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9" y="-141288"/>
            <a:ext cx="12046721" cy="724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0019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-174625"/>
            <a:ext cx="9577388" cy="720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9292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CCFB6AB-53CA-BB5C-C637-7D8003538D2F}"/>
              </a:ext>
            </a:extLst>
          </p:cNvPr>
          <p:cNvSpPr txBox="1"/>
          <p:nvPr/>
        </p:nvSpPr>
        <p:spPr>
          <a:xfrm>
            <a:off x="0" y="0"/>
            <a:ext cx="12099235" cy="7571303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b="1" i="1" u="sng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CONSERVAS DE PESCADO </a:t>
            </a:r>
            <a:endParaRPr lang="es-ES" sz="2400" b="1" i="1" u="sng" dirty="0">
              <a:effectLst/>
              <a:latin typeface="Comic Sans MS" panose="030F0702030302020204" pitchFamily="66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Sardinas ,atún , mejillón, berberecho, almejas y otras especies de peces, moluscos- bivalvos y cefalópodos.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sz="2400" b="0" i="0" u="none" strike="noStrike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b="1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ACCIÓN INSPECTORA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sz="2400" b="0" dirty="0">
              <a:effectLst/>
              <a:latin typeface="Comic Sans MS" panose="030F0702030302020204" pitchFamily="66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Controles 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-</a:t>
            </a:r>
            <a:r>
              <a:rPr lang="es-ES" sz="2400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NIF</a:t>
            </a: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de la empresa inspeccionada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- </a:t>
            </a:r>
            <a:r>
              <a:rPr lang="es-ES" sz="2400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Registro sanitario </a:t>
            </a: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industrial y  otros registros de calidad o garantía </a:t>
            </a:r>
            <a:endParaRPr lang="es-ES" sz="2400" b="0" dirty="0">
              <a:effectLst/>
              <a:latin typeface="Comic Sans MS" panose="030F0702030302020204" pitchFamily="66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-</a:t>
            </a:r>
            <a:r>
              <a:rPr lang="es-ES" sz="2400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Control de los procesos de elaboración, </a:t>
            </a: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identificación de especies, origen </a:t>
            </a:r>
            <a:r>
              <a:rPr lang="es-ES" sz="2400" b="0" i="0" u="none" strike="noStrike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geográfica etc.</a:t>
            </a:r>
            <a:endParaRPr lang="es-ES" sz="2400" b="0" i="0" u="none" strike="noStrike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-Control de </a:t>
            </a:r>
            <a:r>
              <a:rPr lang="es-ES" sz="2400" b="1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materias primas .</a:t>
            </a:r>
            <a:endParaRPr lang="es-ES" sz="1800" b="1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- Control de </a:t>
            </a:r>
            <a:r>
              <a:rPr lang="es-ES" sz="2400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trazabilidad</a:t>
            </a: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,sistemas de autocontrol .</a:t>
            </a:r>
            <a:endParaRPr lang="es-ES" sz="2400" b="0" dirty="0">
              <a:effectLst/>
              <a:latin typeface="Comic Sans MS" panose="030F0702030302020204" pitchFamily="66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-A tener en cuenta,” </a:t>
            </a:r>
            <a:r>
              <a:rPr lang="es-ES" sz="2400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Guía para la aplicación del sistema de trazabilidad en la empresa agroalimentaria publicada por la AESAN </a:t>
            </a: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“y sistema de control de calidad interna</a:t>
            </a:r>
            <a:endParaRPr lang="es-ES" sz="2400" b="0" dirty="0">
              <a:effectLst/>
              <a:latin typeface="Comic Sans MS" panose="030F0702030302020204" pitchFamily="66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-</a:t>
            </a:r>
            <a:r>
              <a:rPr lang="es-ES" sz="2400" b="1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Control de etiquetaje :</a:t>
            </a: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Sobre lotes dispuestos para su comercialización.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-Solicitud a la empresa de </a:t>
            </a:r>
            <a:r>
              <a:rPr lang="es-E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documentación</a:t>
            </a:r>
            <a:r>
              <a:rPr lang="es-E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: Facturas ,albaranes etc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b="0" dirty="0">
              <a:effectLst/>
            </a:endParaRPr>
          </a:p>
          <a:p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751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0FE969-FCA0-1763-C71C-2DBA233679EE}"/>
              </a:ext>
            </a:extLst>
          </p:cNvPr>
          <p:cNvSpPr/>
          <p:nvPr/>
        </p:nvSpPr>
        <p:spPr>
          <a:xfrm>
            <a:off x="154746" y="182880"/>
            <a:ext cx="12037254" cy="6675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6000" b="1" dirty="0"/>
              <a:t>Productos envasados y productos sin envasar </a:t>
            </a:r>
            <a:endParaRPr lang="es-ES" sz="60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9B26DC5-E84C-1F3E-697F-E27FAD814844}"/>
              </a:ext>
            </a:extLst>
          </p:cNvPr>
          <p:cNvSpPr txBox="1"/>
          <p:nvPr/>
        </p:nvSpPr>
        <p:spPr>
          <a:xfrm>
            <a:off x="0" y="0"/>
            <a:ext cx="12192000" cy="7417415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-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Comprobar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denominacións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de venta que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aparecen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se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corresponden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con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especies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da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materia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prima empregada,</a:t>
            </a:r>
          </a:p>
          <a:p>
            <a:pPr algn="l"/>
            <a:endParaRPr lang="es-ES" sz="2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es-ES" sz="2800" dirty="0">
                <a:solidFill>
                  <a:srgbClr val="000000"/>
                </a:solidFill>
                <a:latin typeface="Xunta Sans"/>
              </a:rPr>
              <a:t>-La 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denominación “calamar” especies autorizadas anexo IV Real Decreto 1521/1984: </a:t>
            </a:r>
            <a:r>
              <a:rPr lang="es-ES" sz="2800" b="0" i="1" u="none" strike="noStrike" baseline="0" dirty="0">
                <a:solidFill>
                  <a:srgbClr val="000000"/>
                </a:solidFill>
                <a:latin typeface="Xunta Sans"/>
              </a:rPr>
              <a:t>Sepia </a:t>
            </a:r>
            <a:r>
              <a:rPr lang="es-ES" sz="2800" b="0" i="1" u="none" strike="noStrike" baseline="0" dirty="0" err="1">
                <a:solidFill>
                  <a:srgbClr val="000000"/>
                </a:solidFill>
                <a:latin typeface="Xunta Sans"/>
              </a:rPr>
              <a:t>officinalis</a:t>
            </a:r>
            <a:r>
              <a:rPr lang="es-ES" sz="2800" b="0" i="1" u="none" strike="noStrike" baseline="0" dirty="0">
                <a:solidFill>
                  <a:srgbClr val="000000"/>
                </a:solidFill>
                <a:latin typeface="Xunta Sans"/>
              </a:rPr>
              <a:t> (l), Sepia </a:t>
            </a:r>
            <a:r>
              <a:rPr lang="es-ES" sz="2800" b="0" i="1" u="none" strike="noStrike" baseline="0" dirty="0" err="1">
                <a:solidFill>
                  <a:srgbClr val="000000"/>
                </a:solidFill>
                <a:latin typeface="Xunta Sans"/>
              </a:rPr>
              <a:t>orbignyana</a:t>
            </a:r>
            <a:r>
              <a:rPr lang="es-ES" sz="2800" b="0" i="1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2800" b="0" i="1" u="none" strike="noStrike" baseline="0" dirty="0" err="1">
                <a:solidFill>
                  <a:srgbClr val="000000"/>
                </a:solidFill>
                <a:latin typeface="Xunta Sans"/>
              </a:rPr>
              <a:t>ferusac</a:t>
            </a:r>
            <a:r>
              <a:rPr lang="es-ES" sz="2800" b="0" i="1" u="none" strike="noStrike" baseline="0" dirty="0">
                <a:solidFill>
                  <a:srgbClr val="000000"/>
                </a:solidFill>
                <a:latin typeface="Xunta Sans"/>
              </a:rPr>
              <a:t>, Sepia </a:t>
            </a:r>
            <a:r>
              <a:rPr lang="es-ES" sz="2800" b="0" i="1" u="none" strike="noStrike" baseline="0" dirty="0" err="1">
                <a:solidFill>
                  <a:srgbClr val="000000"/>
                </a:solidFill>
                <a:latin typeface="Xunta Sans"/>
              </a:rPr>
              <a:t>elegans</a:t>
            </a:r>
            <a:r>
              <a:rPr lang="es-ES" sz="2800" b="0" i="1" u="none" strike="noStrike" baseline="0" dirty="0">
                <a:solidFill>
                  <a:srgbClr val="000000"/>
                </a:solidFill>
                <a:latin typeface="Xunta Sans"/>
              </a:rPr>
              <a:t> (</a:t>
            </a:r>
            <a:r>
              <a:rPr lang="es-ES" sz="2800" b="0" i="1" u="none" strike="noStrike" baseline="0" dirty="0" err="1">
                <a:solidFill>
                  <a:srgbClr val="000000"/>
                </a:solidFill>
                <a:latin typeface="Xunta Sans"/>
              </a:rPr>
              <a:t>d´Orbigny</a:t>
            </a:r>
            <a:r>
              <a:rPr lang="es-ES" sz="2800" b="0" i="1" u="none" strike="noStrike" baseline="0" dirty="0">
                <a:solidFill>
                  <a:srgbClr val="000000"/>
                </a:solidFill>
                <a:latin typeface="Xunta Sans"/>
              </a:rPr>
              <a:t>) Sepiola </a:t>
            </a:r>
            <a:r>
              <a:rPr lang="es-ES" sz="2800" b="0" i="1" u="none" strike="noStrike" baseline="0" dirty="0" err="1">
                <a:solidFill>
                  <a:srgbClr val="000000"/>
                </a:solidFill>
                <a:latin typeface="Xunta Sans"/>
              </a:rPr>
              <a:t>rondelti</a:t>
            </a:r>
            <a:r>
              <a:rPr lang="es-ES" sz="2800" b="0" i="1" u="none" strike="noStrike" baseline="0" dirty="0">
                <a:solidFill>
                  <a:srgbClr val="000000"/>
                </a:solidFill>
                <a:latin typeface="Xunta Sans"/>
              </a:rPr>
              <a:t> (Leach), </a:t>
            </a:r>
            <a:r>
              <a:rPr lang="es-ES" sz="2800" b="0" i="1" u="none" strike="noStrike" baseline="0" dirty="0" err="1">
                <a:solidFill>
                  <a:srgbClr val="000000"/>
                </a:solidFill>
                <a:latin typeface="Xunta Sans"/>
              </a:rPr>
              <a:t>Ilex</a:t>
            </a:r>
            <a:r>
              <a:rPr lang="es-ES" sz="2800" b="0" i="1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2800" b="0" i="1" u="none" strike="noStrike" baseline="0" dirty="0" err="1">
                <a:solidFill>
                  <a:srgbClr val="000000"/>
                </a:solidFill>
                <a:latin typeface="Xunta Sans"/>
              </a:rPr>
              <a:t>illecebrosus</a:t>
            </a:r>
            <a:r>
              <a:rPr lang="es-ES" sz="2800" b="0" i="1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2800" b="0" i="1" u="none" strike="noStrike" baseline="0" dirty="0" err="1">
                <a:solidFill>
                  <a:srgbClr val="000000"/>
                </a:solidFill>
                <a:latin typeface="Xunta Sans"/>
              </a:rPr>
              <a:t>coindetti</a:t>
            </a:r>
            <a:r>
              <a:rPr lang="es-ES" sz="2800" b="0" i="1" u="none" strike="noStrike" baseline="0" dirty="0">
                <a:solidFill>
                  <a:srgbClr val="000000"/>
                </a:solidFill>
                <a:latin typeface="Xunta Sans"/>
              </a:rPr>
              <a:t> y especies </a:t>
            </a:r>
            <a:r>
              <a:rPr lang="es-ES" sz="2800" i="1" dirty="0">
                <a:solidFill>
                  <a:srgbClr val="000000"/>
                </a:solidFill>
                <a:latin typeface="Xunta Sans"/>
              </a:rPr>
              <a:t>g</a:t>
            </a:r>
            <a:r>
              <a:rPr lang="es-ES" sz="2800" b="0" i="1" u="none" strike="noStrike" baseline="0" dirty="0">
                <a:solidFill>
                  <a:srgbClr val="000000"/>
                </a:solidFill>
                <a:latin typeface="Xunta Sans"/>
              </a:rPr>
              <a:t>éneros </a:t>
            </a:r>
            <a:r>
              <a:rPr lang="es-ES" sz="2800" b="0" i="1" u="none" strike="noStrike" baseline="0" dirty="0" err="1">
                <a:solidFill>
                  <a:srgbClr val="000000"/>
                </a:solidFill>
                <a:latin typeface="Xunta Sans"/>
              </a:rPr>
              <a:t>Todarodes</a:t>
            </a:r>
            <a:r>
              <a:rPr lang="es-ES" sz="2800" b="0" i="1" u="none" strike="noStrike" baseline="0" dirty="0">
                <a:solidFill>
                  <a:srgbClr val="000000"/>
                </a:solidFill>
                <a:latin typeface="Xunta Sans"/>
              </a:rPr>
              <a:t> e </a:t>
            </a:r>
            <a:r>
              <a:rPr lang="es-ES" sz="2800" b="0" i="1" u="none" strike="noStrike" baseline="0" dirty="0" err="1">
                <a:solidFill>
                  <a:srgbClr val="000000"/>
                </a:solidFill>
                <a:latin typeface="Xunta Sans"/>
              </a:rPr>
              <a:t>Ommastrephes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.</a:t>
            </a:r>
          </a:p>
          <a:p>
            <a:pPr algn="just"/>
            <a:endParaRPr lang="es-ES" sz="2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-Para a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anchoa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, a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especie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empregada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debera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ser </a:t>
            </a:r>
            <a:r>
              <a:rPr lang="pt-BR" sz="2800" b="0" i="1" u="none" strike="noStrike" baseline="0" dirty="0" err="1">
                <a:solidFill>
                  <a:srgbClr val="000000"/>
                </a:solidFill>
                <a:latin typeface="Xunta Sans"/>
              </a:rPr>
              <a:t>Engraulis</a:t>
            </a:r>
            <a:r>
              <a:rPr lang="pt-BR" sz="2800" b="0" i="1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2800" b="0" i="1" u="none" strike="noStrike" baseline="0" dirty="0" err="1">
                <a:solidFill>
                  <a:srgbClr val="000000"/>
                </a:solidFill>
                <a:latin typeface="Xunta Sans"/>
              </a:rPr>
              <a:t>encrasicholus</a:t>
            </a:r>
            <a:r>
              <a:rPr lang="pt-BR" sz="2800" b="0" i="1" u="none" strike="noStrike" baseline="0" dirty="0">
                <a:solidFill>
                  <a:srgbClr val="000000"/>
                </a:solidFill>
                <a:latin typeface="Xunta Sans"/>
              </a:rPr>
              <a:t> (L)</a:t>
            </a:r>
          </a:p>
          <a:p>
            <a:pPr algn="just"/>
            <a:endParaRPr lang="pt-BR" sz="2800" i="1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pt-BR" sz="2800" dirty="0">
                <a:solidFill>
                  <a:srgbClr val="000000"/>
                </a:solidFill>
                <a:latin typeface="Xunta Sans"/>
              </a:rPr>
              <a:t>-MEJILLON CHILENO o CHORITO </a:t>
            </a:r>
            <a:r>
              <a:rPr lang="pt-BR" sz="2800" dirty="0" err="1">
                <a:solidFill>
                  <a:srgbClr val="000000"/>
                </a:solidFill>
                <a:latin typeface="Xunta Sans"/>
              </a:rPr>
              <a:t>incompatible</a:t>
            </a:r>
            <a:r>
              <a:rPr lang="pt-BR" sz="2800" dirty="0">
                <a:solidFill>
                  <a:srgbClr val="000000"/>
                </a:solidFill>
                <a:latin typeface="Xunta Sans"/>
              </a:rPr>
              <a:t> com la </a:t>
            </a:r>
            <a:r>
              <a:rPr lang="pt-BR" sz="2800" dirty="0" err="1">
                <a:solidFill>
                  <a:srgbClr val="000000"/>
                </a:solidFill>
                <a:latin typeface="Xunta Sans"/>
              </a:rPr>
              <a:t>denominación</a:t>
            </a:r>
            <a:r>
              <a:rPr lang="pt-BR" sz="2800" dirty="0">
                <a:solidFill>
                  <a:srgbClr val="000000"/>
                </a:solidFill>
                <a:latin typeface="Xunta Sans"/>
              </a:rPr>
              <a:t>  de  MEJILLON (MEXILLÓN DE CHILE) </a:t>
            </a:r>
            <a:r>
              <a:rPr lang="pt-BR" sz="2800" dirty="0" err="1">
                <a:solidFill>
                  <a:srgbClr val="000000"/>
                </a:solidFill>
                <a:latin typeface="Xunta Sans"/>
              </a:rPr>
              <a:t>en</a:t>
            </a:r>
            <a:r>
              <a:rPr lang="pt-BR" sz="2800" dirty="0">
                <a:solidFill>
                  <a:srgbClr val="000000"/>
                </a:solidFill>
                <a:latin typeface="Xunta Sans"/>
              </a:rPr>
              <a:t> GALICIA</a:t>
            </a:r>
          </a:p>
          <a:p>
            <a:pPr algn="just"/>
            <a:endParaRPr lang="pt-BR" sz="2800" b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algn="just"/>
            <a:r>
              <a:rPr lang="pt-BR" sz="2800" dirty="0">
                <a:solidFill>
                  <a:srgbClr val="000000"/>
                </a:solidFill>
                <a:latin typeface="Xunta Sans"/>
              </a:rPr>
              <a:t>-</a:t>
            </a:r>
            <a:r>
              <a:rPr lang="pt-BR" sz="2800" dirty="0" err="1">
                <a:solidFill>
                  <a:srgbClr val="000000"/>
                </a:solidFill>
                <a:latin typeface="Xunta Sans"/>
              </a:rPr>
              <a:t>Comprobar</a:t>
            </a:r>
            <a:r>
              <a:rPr lang="pt-BR" sz="280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2800" dirty="0" err="1">
                <a:solidFill>
                  <a:srgbClr val="000000"/>
                </a:solidFill>
                <a:latin typeface="Xunta Sans"/>
              </a:rPr>
              <a:t>las</a:t>
            </a:r>
            <a:r>
              <a:rPr lang="pt-BR" sz="280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2800" dirty="0" err="1">
                <a:solidFill>
                  <a:srgbClr val="000000"/>
                </a:solidFill>
                <a:latin typeface="Xunta Sans"/>
              </a:rPr>
              <a:t>denominaciones</a:t>
            </a:r>
            <a:r>
              <a:rPr lang="pt-BR" sz="2800" dirty="0">
                <a:solidFill>
                  <a:srgbClr val="000000"/>
                </a:solidFill>
                <a:latin typeface="Xunta Sans"/>
              </a:rPr>
              <a:t> de fantasia o dobles </a:t>
            </a:r>
            <a:r>
              <a:rPr lang="pt-BR" sz="2800" dirty="0" err="1">
                <a:solidFill>
                  <a:srgbClr val="000000"/>
                </a:solidFill>
                <a:latin typeface="Xunta Sans"/>
              </a:rPr>
              <a:t>denominaciones</a:t>
            </a:r>
            <a:r>
              <a:rPr lang="pt-BR" sz="2800" dirty="0">
                <a:solidFill>
                  <a:srgbClr val="000000"/>
                </a:solidFill>
                <a:latin typeface="Xunta Sans"/>
              </a:rPr>
              <a:t> ,que </a:t>
            </a:r>
            <a:r>
              <a:rPr lang="pt-BR" sz="2800" dirty="0" err="1">
                <a:solidFill>
                  <a:srgbClr val="000000"/>
                </a:solidFill>
                <a:latin typeface="Xunta Sans"/>
              </a:rPr>
              <a:t>puedan</a:t>
            </a:r>
            <a:r>
              <a:rPr lang="pt-BR" sz="280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2800" dirty="0" err="1">
                <a:solidFill>
                  <a:srgbClr val="000000"/>
                </a:solidFill>
                <a:latin typeface="Xunta Sans"/>
              </a:rPr>
              <a:t>inducir</a:t>
            </a:r>
            <a:r>
              <a:rPr lang="pt-BR" sz="2800" dirty="0">
                <a:solidFill>
                  <a:srgbClr val="000000"/>
                </a:solidFill>
                <a:latin typeface="Xunta Sans"/>
              </a:rPr>
              <a:t> a </a:t>
            </a:r>
            <a:r>
              <a:rPr lang="pt-BR" sz="2800" dirty="0" err="1">
                <a:solidFill>
                  <a:srgbClr val="000000"/>
                </a:solidFill>
                <a:latin typeface="Xunta Sans"/>
              </a:rPr>
              <a:t>error</a:t>
            </a:r>
            <a:endParaRPr lang="pt-BR" sz="2800" b="0" u="none" strike="noStrike" baseline="0" dirty="0">
              <a:solidFill>
                <a:srgbClr val="000000"/>
              </a:solidFill>
              <a:latin typeface="Xunta Sans"/>
            </a:endParaRPr>
          </a:p>
          <a:p>
            <a:endParaRPr lang="pt-BR" sz="2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5533968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CFF59B9-B9E0-76D2-68B1-41A4071EA744}"/>
              </a:ext>
            </a:extLst>
          </p:cNvPr>
          <p:cNvSpPr txBox="1"/>
          <p:nvPr/>
        </p:nvSpPr>
        <p:spPr>
          <a:xfrm>
            <a:off x="357809" y="291548"/>
            <a:ext cx="11516139" cy="6832640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Xunta Sans"/>
              </a:rPr>
              <a:t>Toma de muestras para control fisicoquímico  sobre producto y sobre materias primas(aceites vinagres </a:t>
            </a:r>
            <a:r>
              <a:rPr lang="es-ES" sz="2800" dirty="0" err="1">
                <a:latin typeface="Xunta Sans"/>
              </a:rPr>
              <a:t>etc</a:t>
            </a:r>
            <a:r>
              <a:rPr lang="es-ES" sz="2800" dirty="0">
                <a:latin typeface="Xunta Sans"/>
              </a:rPr>
              <a:t>)</a:t>
            </a:r>
          </a:p>
          <a:p>
            <a:r>
              <a:rPr lang="es-ES" sz="2800" dirty="0">
                <a:latin typeface="Xunta Sans"/>
              </a:rPr>
              <a:t>CONTROL LABORATORIAL DE :</a:t>
            </a:r>
          </a:p>
          <a:p>
            <a:r>
              <a:rPr lang="es-ES" sz="2800" b="1" i="0" u="none" strike="noStrike" baseline="0" dirty="0">
                <a:solidFill>
                  <a:srgbClr val="000000"/>
                </a:solidFill>
                <a:latin typeface="Xunta Sans"/>
              </a:rPr>
              <a:t>Parámetros analíticos a controlar 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	</a:t>
            </a:r>
          </a:p>
          <a:p>
            <a:r>
              <a:rPr lang="es-ES" sz="2800" b="0" i="0" u="none" strike="noStrike" baseline="0" dirty="0" err="1">
                <a:solidFill>
                  <a:srgbClr val="000000"/>
                </a:solidFill>
                <a:latin typeface="Xunta Sans"/>
              </a:rPr>
              <a:t>Metais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pesados 	Cadmio	Mercurio</a:t>
            </a:r>
            <a:r>
              <a:rPr lang="es-ES" sz="280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Cobre</a:t>
            </a:r>
            <a:r>
              <a:rPr lang="es-ES" sz="280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Plomo y estaño	</a:t>
            </a:r>
          </a:p>
          <a:p>
            <a:r>
              <a:rPr lang="es-ES" sz="2800" b="0" i="0" u="none" strike="noStrike" baseline="0" dirty="0">
                <a:latin typeface="Xunta Sans"/>
              </a:rPr>
              <a:t>	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	</a:t>
            </a:r>
          </a:p>
          <a:p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Grasa 	</a:t>
            </a:r>
          </a:p>
          <a:p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Capacidad de envase	</a:t>
            </a:r>
          </a:p>
          <a:p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Defectos en el  envase	</a:t>
            </a:r>
          </a:p>
          <a:p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Defectos del  producto	</a:t>
            </a:r>
          </a:p>
          <a:p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Presencia de exudado  acuoso	</a:t>
            </a:r>
          </a:p>
          <a:p>
            <a:r>
              <a:rPr lang="es-ES" sz="2800" b="0" i="0" u="none" strike="noStrike" baseline="0" dirty="0" err="1">
                <a:solidFill>
                  <a:srgbClr val="000000"/>
                </a:solidFill>
                <a:latin typeface="Xunta Sans"/>
              </a:rPr>
              <a:t>Nº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piezas por lata	</a:t>
            </a:r>
          </a:p>
          <a:p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Peso escurrido 	</a:t>
            </a:r>
          </a:p>
          <a:p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Peso neto</a:t>
            </a:r>
          </a:p>
          <a:p>
            <a:r>
              <a:rPr lang="es-ES" sz="2800" dirty="0">
                <a:solidFill>
                  <a:srgbClr val="000000"/>
                </a:solidFill>
                <a:latin typeface="Xunta Sans"/>
              </a:rPr>
              <a:t>…….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	</a:t>
            </a:r>
          </a:p>
          <a:p>
            <a:endParaRPr lang="es-ES" dirty="0">
              <a:latin typeface="Xunta Sans"/>
            </a:endParaRPr>
          </a:p>
        </p:txBody>
      </p:sp>
    </p:spTree>
    <p:extLst>
      <p:ext uri="{BB962C8B-B14F-4D97-AF65-F5344CB8AC3E}">
        <p14:creationId xmlns:p14="http://schemas.microsoft.com/office/powerpoint/2010/main" val="12205061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D713BD-2C44-3DFF-8459-124E20F4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1" y="0"/>
            <a:ext cx="6274190" cy="67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540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05A2038-6608-9072-E1D5-28A45E265EDE}"/>
              </a:ext>
            </a:extLst>
          </p:cNvPr>
          <p:cNvSpPr txBox="1"/>
          <p:nvPr/>
        </p:nvSpPr>
        <p:spPr>
          <a:xfrm>
            <a:off x="0" y="1007164"/>
            <a:ext cx="12192000" cy="5509200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pPr marR="0" algn="just"/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Anexo l RE ( CEE) N° 1536/92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figuran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las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especies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que se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pueden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emplear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– No  permitida la mezcla  de especies.</a:t>
            </a:r>
          </a:p>
          <a:p>
            <a:pPr marR="0" algn="just"/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– </a:t>
            </a:r>
            <a:r>
              <a:rPr lang="es-ES" sz="3200" b="1" i="0" u="sng" strike="noStrike" baseline="0" dirty="0">
                <a:solidFill>
                  <a:srgbClr val="000000"/>
                </a:solidFill>
                <a:latin typeface="Xunta Sans"/>
              </a:rPr>
              <a:t>ATÚN</a:t>
            </a:r>
            <a:r>
              <a:rPr lang="es-ES" sz="3200" b="1" i="0" u="none" strike="noStrike" baseline="0" dirty="0">
                <a:solidFill>
                  <a:srgbClr val="000000"/>
                </a:solidFill>
                <a:latin typeface="Xunta Sans"/>
              </a:rPr>
              <a:t>: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- </a:t>
            </a:r>
            <a:r>
              <a:rPr lang="es-ES" sz="3200" dirty="0">
                <a:solidFill>
                  <a:srgbClr val="000000"/>
                </a:solidFill>
                <a:latin typeface="Xunta Sans"/>
              </a:rPr>
              <a:t>G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énero </a:t>
            </a:r>
            <a:r>
              <a:rPr lang="es-ES" sz="3200" b="0" i="0" u="none" strike="noStrike" baseline="0" dirty="0" err="1">
                <a:solidFill>
                  <a:srgbClr val="000000"/>
                </a:solidFill>
                <a:latin typeface="Xunta Sans"/>
              </a:rPr>
              <a:t>Thunnus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: </a:t>
            </a:r>
          </a:p>
          <a:p>
            <a:pPr marR="0" algn="just"/>
            <a:r>
              <a:rPr lang="pt-BR" sz="3200" b="1" i="0" u="none" strike="noStrike" baseline="0" dirty="0">
                <a:solidFill>
                  <a:srgbClr val="000000"/>
                </a:solidFill>
                <a:latin typeface="Xunta Sans"/>
              </a:rPr>
              <a:t>a)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Atún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branco ou Albacora (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Thunnus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alalunga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) (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En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Galicia e </a:t>
            </a:r>
          </a:p>
          <a:p>
            <a:pPr marR="0" algn="just"/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Asturias (Bonito del Norte) </a:t>
            </a:r>
          </a:p>
          <a:p>
            <a:pPr marR="0" algn="just"/>
            <a:r>
              <a:rPr lang="es-ES" sz="3200" b="1" i="0" u="none" strike="noStrike" baseline="0" dirty="0">
                <a:solidFill>
                  <a:srgbClr val="000000"/>
                </a:solidFill>
                <a:latin typeface="Xunta Sans"/>
              </a:rPr>
              <a:t>b) 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Atún de aleta amarilla (Rabil) [</a:t>
            </a:r>
            <a:r>
              <a:rPr lang="es-ES" sz="3200" b="0" i="0" u="none" strike="noStrike" baseline="0" dirty="0" err="1">
                <a:solidFill>
                  <a:srgbClr val="000000"/>
                </a:solidFill>
                <a:latin typeface="Xunta Sans"/>
              </a:rPr>
              <a:t>Thunnus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 ( </a:t>
            </a:r>
            <a:r>
              <a:rPr lang="es-ES" sz="3200" b="0" i="0" u="none" strike="noStrike" baseline="0" dirty="0" err="1">
                <a:solidFill>
                  <a:srgbClr val="000000"/>
                </a:solidFill>
                <a:latin typeface="Xunta Sans"/>
              </a:rPr>
              <a:t>neothunnus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) </a:t>
            </a:r>
            <a:r>
              <a:rPr lang="es-ES" sz="3200" b="0" i="0" u="none" strike="noStrike" baseline="0" dirty="0" err="1">
                <a:solidFill>
                  <a:srgbClr val="000000"/>
                </a:solidFill>
                <a:latin typeface="Xunta Sans"/>
              </a:rPr>
              <a:t>albacores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] </a:t>
            </a:r>
          </a:p>
          <a:p>
            <a:pPr marR="0" algn="just"/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(En Galicia también Atún </a:t>
            </a:r>
            <a:r>
              <a:rPr lang="es-ES" sz="3200" b="0" i="0" u="none" strike="noStrike" baseline="0" dirty="0" err="1">
                <a:solidFill>
                  <a:srgbClr val="000000"/>
                </a:solidFill>
                <a:latin typeface="Xunta Sans"/>
              </a:rPr>
              <a:t>amarelo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, </a:t>
            </a:r>
            <a:r>
              <a:rPr lang="es-ES" sz="3200" b="0" i="0" u="none" strike="noStrike" baseline="0" dirty="0" err="1">
                <a:solidFill>
                  <a:srgbClr val="000000"/>
                </a:solidFill>
                <a:latin typeface="Xunta Sans"/>
              </a:rPr>
              <a:t>Yellowfin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3200" b="0" i="0" u="none" strike="noStrike" baseline="0" dirty="0" err="1">
                <a:solidFill>
                  <a:srgbClr val="000000"/>
                </a:solidFill>
                <a:latin typeface="Xunta Sans"/>
              </a:rPr>
              <a:t>ou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 Atún claro) </a:t>
            </a:r>
          </a:p>
          <a:p>
            <a:pPr marR="0" algn="just"/>
            <a:r>
              <a:rPr lang="es-ES" sz="3200" b="1" i="0" u="none" strike="noStrike" baseline="0" dirty="0">
                <a:solidFill>
                  <a:srgbClr val="000000"/>
                </a:solidFill>
                <a:latin typeface="Xunta Sans"/>
              </a:rPr>
              <a:t>c) 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Atún rojo (</a:t>
            </a:r>
            <a:r>
              <a:rPr lang="es-ES" sz="3200" b="0" i="0" u="none" strike="noStrike" baseline="0" dirty="0" err="1">
                <a:solidFill>
                  <a:srgbClr val="000000"/>
                </a:solidFill>
                <a:latin typeface="Xunta Sans"/>
              </a:rPr>
              <a:t>Thunnus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3200" b="0" i="0" u="none" strike="noStrike" baseline="0" dirty="0" err="1">
                <a:solidFill>
                  <a:srgbClr val="000000"/>
                </a:solidFill>
                <a:latin typeface="Xunta Sans"/>
              </a:rPr>
              <a:t>thynnus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 ) </a:t>
            </a:r>
          </a:p>
          <a:p>
            <a:pPr marR="0" algn="just"/>
            <a:r>
              <a:rPr lang="es-ES" sz="3200" b="1" i="0" u="none" strike="noStrike" baseline="0" dirty="0">
                <a:solidFill>
                  <a:srgbClr val="000000"/>
                </a:solidFill>
                <a:latin typeface="Xunta Sans"/>
              </a:rPr>
              <a:t>d) 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Patudo [</a:t>
            </a:r>
            <a:r>
              <a:rPr lang="es-ES" sz="3200" b="0" i="0" u="none" strike="noStrike" baseline="0" dirty="0" err="1">
                <a:solidFill>
                  <a:srgbClr val="000000"/>
                </a:solidFill>
                <a:latin typeface="Xunta Sans"/>
              </a:rPr>
              <a:t>Thunnus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 ( </a:t>
            </a:r>
            <a:r>
              <a:rPr lang="es-ES" sz="3200" b="0" i="0" u="none" strike="noStrike" baseline="0" dirty="0" err="1">
                <a:solidFill>
                  <a:srgbClr val="000000"/>
                </a:solidFill>
                <a:latin typeface="Xunta Sans"/>
              </a:rPr>
              <a:t>Parathunnus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 ) </a:t>
            </a:r>
            <a:r>
              <a:rPr lang="es-ES" sz="3200" b="0" i="0" u="none" strike="noStrike" baseline="0" dirty="0" err="1">
                <a:solidFill>
                  <a:srgbClr val="000000"/>
                </a:solidFill>
                <a:latin typeface="Xunta Sans"/>
              </a:rPr>
              <a:t>obesus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Xunta Sans"/>
              </a:rPr>
              <a:t> ] </a:t>
            </a:r>
          </a:p>
          <a:p>
            <a:pPr marR="0" algn="just"/>
            <a:r>
              <a:rPr lang="pt-BR" sz="3200" b="1" i="0" u="none" strike="noStrike" baseline="0" dirty="0">
                <a:solidFill>
                  <a:srgbClr val="000000"/>
                </a:solidFill>
                <a:latin typeface="Xunta Sans"/>
              </a:rPr>
              <a:t>e)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Otras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especies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do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xénero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Thunnus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</a:p>
          <a:p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-  bonitos de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vientre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raiado.-[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Euthynnus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 (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Katsuwonus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) </a:t>
            </a:r>
            <a:r>
              <a:rPr lang="pt-BR" sz="3200" b="0" i="0" u="none" strike="noStrike" baseline="0" dirty="0" err="1">
                <a:solidFill>
                  <a:srgbClr val="000000"/>
                </a:solidFill>
                <a:latin typeface="Xunta Sans"/>
              </a:rPr>
              <a:t>pelamis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Xunta Sans"/>
              </a:rPr>
              <a:t>] 	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916A03-7BFB-AADC-33E8-8C16FBDE732E}"/>
              </a:ext>
            </a:extLst>
          </p:cNvPr>
          <p:cNvSpPr txBox="1"/>
          <p:nvPr/>
        </p:nvSpPr>
        <p:spPr>
          <a:xfrm>
            <a:off x="-106017" y="1"/>
            <a:ext cx="12404033" cy="1200329"/>
          </a:xfrm>
          <a:prstGeom prst="rect">
            <a:avLst/>
          </a:prstGeom>
          <a:solidFill>
            <a:srgbClr val="20D2BD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i="0" u="none" strike="noStrike" baseline="0" dirty="0">
                <a:solidFill>
                  <a:srgbClr val="000000"/>
                </a:solidFill>
                <a:latin typeface="Xunta Sans"/>
              </a:rPr>
              <a:t>                                          ETIQUETADO DE CONSERVAS DE ATÚN E BONITO</a:t>
            </a:r>
          </a:p>
          <a:p>
            <a:r>
              <a:rPr lang="pt-BR" sz="2400" b="1" i="0" u="none" strike="noStrike" baseline="0" dirty="0">
                <a:solidFill>
                  <a:srgbClr val="000000"/>
                </a:solidFill>
                <a:latin typeface="Xunta Sans"/>
              </a:rPr>
              <a:t>                              </a:t>
            </a:r>
            <a:r>
              <a:rPr lang="pt-BR" sz="2400" b="1" i="0" u="none" strike="noStrike" baseline="0" dirty="0" err="1">
                <a:solidFill>
                  <a:srgbClr val="000000"/>
                </a:solidFill>
                <a:latin typeface="Xunta Sans"/>
              </a:rPr>
              <a:t>Especies</a:t>
            </a:r>
            <a:r>
              <a:rPr lang="pt-BR" sz="2400" b="1" i="0" u="none" strike="noStrike" baseline="0" dirty="0">
                <a:solidFill>
                  <a:srgbClr val="000000"/>
                </a:solidFill>
                <a:latin typeface="Xunta Sans"/>
              </a:rPr>
              <a:t> autorizadas para </a:t>
            </a:r>
            <a:r>
              <a:rPr lang="pt-BR" sz="2400" b="1" i="0" u="none" strike="noStrike" baseline="0" dirty="0" err="1">
                <a:solidFill>
                  <a:srgbClr val="000000"/>
                </a:solidFill>
                <a:latin typeface="Xunta Sans"/>
              </a:rPr>
              <a:t>las</a:t>
            </a:r>
            <a:r>
              <a:rPr lang="pt-BR" sz="2400" b="1" i="0" u="none" strike="noStrike" baseline="0" dirty="0">
                <a:solidFill>
                  <a:srgbClr val="000000"/>
                </a:solidFill>
                <a:latin typeface="Xunta Sans"/>
              </a:rPr>
              <a:t> conservas de </a:t>
            </a:r>
            <a:r>
              <a:rPr lang="pt-BR" sz="2400" b="1" i="0" u="none" strike="noStrike" baseline="0" dirty="0" err="1">
                <a:solidFill>
                  <a:srgbClr val="000000"/>
                </a:solidFill>
                <a:latin typeface="Xunta Sans"/>
              </a:rPr>
              <a:t>atún</a:t>
            </a:r>
            <a:r>
              <a:rPr lang="pt-BR" sz="2400" b="1" i="0" u="none" strike="noStrike" baseline="0" dirty="0">
                <a:solidFill>
                  <a:srgbClr val="000000"/>
                </a:solidFill>
                <a:latin typeface="Xunta Sans"/>
              </a:rPr>
              <a:t> y bonito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Xunta Sans"/>
              </a:rPr>
              <a:t>	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Xunta San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804564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94F2A9C-6C89-275F-C191-2F2E6EEE4276}"/>
              </a:ext>
            </a:extLst>
          </p:cNvPr>
          <p:cNvSpPr txBox="1"/>
          <p:nvPr/>
        </p:nvSpPr>
        <p:spPr>
          <a:xfrm>
            <a:off x="0" y="0"/>
            <a:ext cx="11979965" cy="6555641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pPr marR="0" algn="just"/>
            <a:r>
              <a:rPr lang="es-ES" sz="2800" b="1" i="0" u="none" strike="noStrike" baseline="0" dirty="0">
                <a:solidFill>
                  <a:srgbClr val="242424"/>
                </a:solidFill>
                <a:latin typeface="Xunta Sans"/>
              </a:rPr>
              <a:t>- </a:t>
            </a:r>
            <a:r>
              <a:rPr lang="es-ES" sz="2800" b="1" i="0" u="sng" strike="noStrike" baseline="0" dirty="0">
                <a:solidFill>
                  <a:srgbClr val="242424"/>
                </a:solidFill>
                <a:latin typeface="Xunta Sans"/>
              </a:rPr>
              <a:t>BONITO</a:t>
            </a:r>
            <a:r>
              <a:rPr lang="es-ES" sz="2800" b="0" i="0" u="none" strike="noStrike" baseline="0" dirty="0">
                <a:solidFill>
                  <a:srgbClr val="242424"/>
                </a:solidFill>
                <a:latin typeface="Xunta Sans"/>
              </a:rPr>
              <a:t>:</a:t>
            </a:r>
          </a:p>
          <a:p>
            <a:pPr marR="0" algn="just"/>
            <a:r>
              <a:rPr lang="es-ES" sz="2800" i="0" u="sng" strike="noStrike" baseline="0" dirty="0">
                <a:solidFill>
                  <a:srgbClr val="242424"/>
                </a:solidFill>
                <a:latin typeface="Xunta Sans"/>
              </a:rPr>
              <a:t>* </a:t>
            </a:r>
            <a:r>
              <a:rPr lang="es-ES" sz="2800" b="1" i="0" u="sng" strike="noStrike" baseline="0" dirty="0">
                <a:solidFill>
                  <a:srgbClr val="242424"/>
                </a:solidFill>
                <a:latin typeface="Xunta Sans"/>
              </a:rPr>
              <a:t>Especies género Sarda</a:t>
            </a:r>
            <a:r>
              <a:rPr lang="es-ES" sz="2800" i="0" u="sng" strike="noStrike" baseline="0" dirty="0">
                <a:solidFill>
                  <a:srgbClr val="242424"/>
                </a:solidFill>
                <a:latin typeface="Xunta Sans"/>
              </a:rPr>
              <a:t>: </a:t>
            </a:r>
          </a:p>
          <a:p>
            <a:pPr marR="0" algn="just"/>
            <a:r>
              <a:rPr lang="es-ES" sz="2800" b="1" i="0" u="none" strike="noStrike" baseline="0" dirty="0">
                <a:solidFill>
                  <a:srgbClr val="242424"/>
                </a:solidFill>
                <a:latin typeface="Xunta Sans"/>
              </a:rPr>
              <a:t>a) 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Bonito atlántico ( Sarda </a:t>
            </a:r>
            <a:r>
              <a:rPr lang="es-ES" sz="2800" b="0" i="0" u="none" strike="noStrike" baseline="0" dirty="0" err="1">
                <a:solidFill>
                  <a:srgbClr val="000000"/>
                </a:solidFill>
                <a:latin typeface="Xunta Sans"/>
              </a:rPr>
              <a:t>sarda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) </a:t>
            </a:r>
          </a:p>
          <a:p>
            <a:pPr marR="0" algn="just"/>
            <a:r>
              <a:rPr lang="it-IT" sz="2800" b="1" i="0" u="none" strike="noStrike" baseline="0" dirty="0">
                <a:solidFill>
                  <a:srgbClr val="000000"/>
                </a:solidFill>
                <a:latin typeface="Xunta Sans"/>
              </a:rPr>
              <a:t>b) </a:t>
            </a:r>
            <a:r>
              <a:rPr lang="it-IT" sz="2800" b="0" i="0" u="none" strike="noStrike" baseline="0" dirty="0">
                <a:solidFill>
                  <a:srgbClr val="000000"/>
                </a:solidFill>
                <a:latin typeface="Xunta Sans"/>
              </a:rPr>
              <a:t>Bonito del Pacífico oriental ( Sarda chiliensis ) </a:t>
            </a:r>
          </a:p>
          <a:p>
            <a:pPr marR="0" algn="just"/>
            <a:r>
              <a:rPr lang="it-IT" sz="2800" b="1" i="0" u="none" strike="noStrike" baseline="0" dirty="0">
                <a:solidFill>
                  <a:srgbClr val="000000"/>
                </a:solidFill>
                <a:latin typeface="Xunta Sans"/>
              </a:rPr>
              <a:t>c) </a:t>
            </a:r>
            <a:r>
              <a:rPr lang="it-IT" sz="2800" b="0" i="0" u="none" strike="noStrike" baseline="0" dirty="0">
                <a:solidFill>
                  <a:srgbClr val="000000"/>
                </a:solidFill>
                <a:latin typeface="Xunta Sans"/>
              </a:rPr>
              <a:t>Bonito del índico ( Sarda orientalis) </a:t>
            </a:r>
          </a:p>
          <a:p>
            <a:pPr marR="0" algn="just"/>
            <a:r>
              <a:rPr lang="pt-BR" sz="2800" b="1" i="0" u="none" strike="noStrike" baseline="0" dirty="0">
                <a:solidFill>
                  <a:srgbClr val="000000"/>
                </a:solidFill>
                <a:latin typeface="Xunta Sans"/>
              </a:rPr>
              <a:t>d)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Otras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especies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do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xénero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Sarda. </a:t>
            </a:r>
          </a:p>
          <a:p>
            <a:pPr marR="0" algn="just"/>
            <a:r>
              <a:rPr lang="pt-BR" sz="2800" b="1" i="0" u="none" strike="noStrike" baseline="0" dirty="0">
                <a:solidFill>
                  <a:srgbClr val="242424"/>
                </a:solidFill>
                <a:latin typeface="Xunta Sans"/>
              </a:rPr>
              <a:t>* </a:t>
            </a:r>
            <a:r>
              <a:rPr lang="pt-BR" sz="2800" b="1" i="0" u="sng" strike="noStrike" baseline="0" dirty="0" err="1">
                <a:solidFill>
                  <a:srgbClr val="242424"/>
                </a:solidFill>
                <a:latin typeface="Xunta Sans"/>
              </a:rPr>
              <a:t>Especies</a:t>
            </a:r>
            <a:r>
              <a:rPr lang="pt-BR" sz="2800" b="1" i="0" u="sng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pt-BR" sz="2800" b="1" u="sng" dirty="0">
                <a:solidFill>
                  <a:srgbClr val="242424"/>
                </a:solidFill>
                <a:latin typeface="Xunta Sans"/>
              </a:rPr>
              <a:t>g</a:t>
            </a:r>
            <a:r>
              <a:rPr lang="pt-BR" sz="2800" b="1" i="0" u="sng" strike="noStrike" baseline="0" dirty="0">
                <a:solidFill>
                  <a:srgbClr val="242424"/>
                </a:solidFill>
                <a:latin typeface="Xunta Sans"/>
              </a:rPr>
              <a:t>énero </a:t>
            </a:r>
            <a:r>
              <a:rPr lang="pt-BR" sz="2800" b="1" i="0" u="sng" strike="noStrike" baseline="0" dirty="0" err="1">
                <a:solidFill>
                  <a:srgbClr val="242424"/>
                </a:solidFill>
                <a:latin typeface="Xunta Sans"/>
              </a:rPr>
              <a:t>Euthynnus</a:t>
            </a:r>
            <a:r>
              <a:rPr lang="pt-BR" sz="2800" b="1" i="0" u="sng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pt-BR" sz="2800" b="0" i="0" u="none" strike="noStrike" baseline="0" dirty="0">
                <a:solidFill>
                  <a:srgbClr val="242424"/>
                </a:solidFill>
                <a:latin typeface="Xunta Sans"/>
              </a:rPr>
              <a:t>, </a:t>
            </a:r>
            <a:r>
              <a:rPr lang="pt-BR" sz="2800" b="0" i="0" u="none" strike="noStrike" baseline="0" dirty="0" err="1">
                <a:solidFill>
                  <a:srgbClr val="242424"/>
                </a:solidFill>
                <a:latin typeface="Xunta Sans"/>
              </a:rPr>
              <a:t>excepto</a:t>
            </a:r>
            <a:r>
              <a:rPr lang="pt-BR" sz="2800" b="0" i="0" u="none" strike="noStrike" baseline="0" dirty="0">
                <a:solidFill>
                  <a:srgbClr val="242424"/>
                </a:solidFill>
                <a:latin typeface="Xunta Sans"/>
              </a:rPr>
              <a:t> a </a:t>
            </a:r>
            <a:r>
              <a:rPr lang="pt-BR" sz="2800" b="0" i="0" u="none" strike="noStrike" baseline="0" dirty="0" err="1">
                <a:solidFill>
                  <a:srgbClr val="242424"/>
                </a:solidFill>
                <a:latin typeface="Xunta Sans"/>
              </a:rPr>
              <a:t>especie</a:t>
            </a:r>
            <a:r>
              <a:rPr lang="pt-BR" sz="2800" b="0" i="0" u="none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pt-BR" sz="2800" b="0" i="0" u="none" strike="noStrike" baseline="0" dirty="0" err="1">
                <a:solidFill>
                  <a:srgbClr val="242424"/>
                </a:solidFill>
                <a:latin typeface="Xunta Sans"/>
              </a:rPr>
              <a:t>Euthynnus</a:t>
            </a:r>
            <a:r>
              <a:rPr lang="pt-BR" sz="2800" b="0" i="0" u="none" strike="noStrike" baseline="0" dirty="0">
                <a:solidFill>
                  <a:srgbClr val="242424"/>
                </a:solidFill>
                <a:latin typeface="Xunta Sans"/>
              </a:rPr>
              <a:t> ( </a:t>
            </a:r>
            <a:r>
              <a:rPr lang="pt-BR" sz="2800" b="0" i="0" u="none" strike="noStrike" baseline="0" dirty="0" err="1">
                <a:solidFill>
                  <a:srgbClr val="242424"/>
                </a:solidFill>
                <a:latin typeface="Xunta Sans"/>
              </a:rPr>
              <a:t>Katsuwonus</a:t>
            </a:r>
            <a:r>
              <a:rPr lang="pt-BR" sz="2800" b="0" i="0" u="none" strike="noStrike" baseline="0" dirty="0">
                <a:solidFill>
                  <a:srgbClr val="242424"/>
                </a:solidFill>
                <a:latin typeface="Xunta Sans"/>
              </a:rPr>
              <a:t> ) </a:t>
            </a:r>
            <a:r>
              <a:rPr lang="pt-BR" sz="2800" b="0" i="0" u="none" strike="noStrike" baseline="0" dirty="0" err="1">
                <a:solidFill>
                  <a:srgbClr val="242424"/>
                </a:solidFill>
                <a:latin typeface="Xunta Sans"/>
              </a:rPr>
              <a:t>pelamis</a:t>
            </a:r>
            <a:r>
              <a:rPr lang="pt-BR" sz="2800" b="0" i="0" u="none" strike="noStrike" baseline="0" dirty="0">
                <a:solidFill>
                  <a:srgbClr val="242424"/>
                </a:solidFill>
                <a:latin typeface="Xunta Sans"/>
              </a:rPr>
              <a:t>: </a:t>
            </a:r>
          </a:p>
          <a:p>
            <a:pPr marR="0" algn="just"/>
            <a:r>
              <a:rPr lang="es-ES" sz="2800" b="1" i="0" u="none" strike="noStrike" baseline="0" dirty="0">
                <a:solidFill>
                  <a:srgbClr val="242424"/>
                </a:solidFill>
                <a:latin typeface="Xunta Sans"/>
              </a:rPr>
              <a:t>a) </a:t>
            </a:r>
            <a:r>
              <a:rPr lang="es-ES" sz="2800" b="0" i="0" u="none" strike="noStrike" baseline="0" dirty="0">
                <a:solidFill>
                  <a:srgbClr val="242424"/>
                </a:solidFill>
                <a:latin typeface="Xunta Sans"/>
              </a:rPr>
              <a:t>Bacoreta ( </a:t>
            </a:r>
            <a:r>
              <a:rPr lang="es-ES" sz="2800" b="0" i="0" u="none" strike="noStrike" baseline="0" dirty="0" err="1">
                <a:solidFill>
                  <a:srgbClr val="242424"/>
                </a:solidFill>
                <a:latin typeface="Xunta Sans"/>
              </a:rPr>
              <a:t>Euthynnus</a:t>
            </a:r>
            <a:r>
              <a:rPr lang="es-ES" sz="2800" b="0" i="0" u="none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es-ES" sz="2800" b="0" i="0" u="none" strike="noStrike" baseline="0" dirty="0" err="1">
                <a:solidFill>
                  <a:srgbClr val="242424"/>
                </a:solidFill>
                <a:latin typeface="Xunta Sans"/>
              </a:rPr>
              <a:t>alleteratus</a:t>
            </a:r>
            <a:r>
              <a:rPr lang="es-ES" sz="2800" b="0" i="0" u="none" strike="noStrike" baseline="0" dirty="0">
                <a:solidFill>
                  <a:srgbClr val="242424"/>
                </a:solidFill>
                <a:latin typeface="Xunta Sans"/>
              </a:rPr>
              <a:t> ) </a:t>
            </a:r>
          </a:p>
          <a:p>
            <a:pPr marR="0" algn="just"/>
            <a:r>
              <a:rPr lang="es-ES" sz="2800" b="1" i="0" u="none" strike="noStrike" baseline="0" dirty="0">
                <a:solidFill>
                  <a:srgbClr val="242424"/>
                </a:solidFill>
                <a:latin typeface="Xunta Sans"/>
              </a:rPr>
              <a:t>b) </a:t>
            </a:r>
            <a:r>
              <a:rPr lang="es-ES" sz="2800" b="0" i="0" u="none" strike="noStrike" baseline="0" dirty="0" err="1">
                <a:solidFill>
                  <a:srgbClr val="000000"/>
                </a:solidFill>
                <a:latin typeface="Xunta Sans"/>
              </a:rPr>
              <a:t>Bacopreta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oriental ( </a:t>
            </a:r>
            <a:r>
              <a:rPr lang="es-ES" sz="2800" b="0" i="0" u="none" strike="noStrike" baseline="0" dirty="0" err="1">
                <a:solidFill>
                  <a:srgbClr val="000000"/>
                </a:solidFill>
                <a:latin typeface="Xunta Sans"/>
              </a:rPr>
              <a:t>Euthynnus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2800" b="0" i="0" u="none" strike="noStrike" baseline="0" dirty="0" err="1">
                <a:solidFill>
                  <a:srgbClr val="000000"/>
                </a:solidFill>
                <a:latin typeface="Xunta Sans"/>
              </a:rPr>
              <a:t>affinis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) </a:t>
            </a:r>
          </a:p>
          <a:p>
            <a:pPr marR="0" algn="just"/>
            <a:r>
              <a:rPr lang="es-ES" sz="2800" b="1" i="0" u="none" strike="noStrike" baseline="0" dirty="0">
                <a:solidFill>
                  <a:srgbClr val="000000"/>
                </a:solidFill>
                <a:latin typeface="Xunta Sans"/>
              </a:rPr>
              <a:t>c) 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Bacoreta negra ( </a:t>
            </a:r>
            <a:r>
              <a:rPr lang="es-ES" sz="2800" b="0" i="0" u="none" strike="noStrike" baseline="0" dirty="0" err="1">
                <a:solidFill>
                  <a:srgbClr val="000000"/>
                </a:solidFill>
                <a:latin typeface="Xunta Sans"/>
              </a:rPr>
              <a:t>Euthynnus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2800" b="0" i="0" u="none" strike="noStrike" baseline="0" dirty="0" err="1">
                <a:solidFill>
                  <a:srgbClr val="000000"/>
                </a:solidFill>
                <a:latin typeface="Xunta Sans"/>
              </a:rPr>
              <a:t>lineatus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) </a:t>
            </a:r>
          </a:p>
          <a:p>
            <a:pPr marR="0" algn="just"/>
            <a:r>
              <a:rPr lang="pt-BR" sz="2800" b="1" i="0" u="none" strike="noStrike" baseline="0" dirty="0">
                <a:solidFill>
                  <a:srgbClr val="000000"/>
                </a:solidFill>
                <a:latin typeface="Xunta Sans"/>
              </a:rPr>
              <a:t>d)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Otras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especies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do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xénero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2800" b="0" i="0" u="none" strike="noStrike" baseline="0" dirty="0" err="1">
                <a:solidFill>
                  <a:srgbClr val="000000"/>
                </a:solidFill>
                <a:latin typeface="Xunta Sans"/>
              </a:rPr>
              <a:t>Euthynnus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</a:p>
          <a:p>
            <a:pPr marR="0" algn="just"/>
            <a:r>
              <a:rPr lang="es-ES" sz="2800" b="1" i="0" u="none" strike="noStrike" baseline="0" dirty="0">
                <a:solidFill>
                  <a:srgbClr val="000000"/>
                </a:solidFill>
                <a:latin typeface="Xunta Sans"/>
              </a:rPr>
              <a:t>* Especies </a:t>
            </a:r>
            <a:r>
              <a:rPr lang="es-ES" sz="2800" b="1" dirty="0">
                <a:solidFill>
                  <a:srgbClr val="000000"/>
                </a:solidFill>
                <a:latin typeface="Xunta Sans"/>
              </a:rPr>
              <a:t>g</a:t>
            </a:r>
            <a:r>
              <a:rPr lang="es-ES" sz="2800" b="1" i="0" u="none" strike="noStrike" baseline="0" dirty="0">
                <a:solidFill>
                  <a:srgbClr val="000000"/>
                </a:solidFill>
                <a:latin typeface="Xunta Sans"/>
              </a:rPr>
              <a:t>énero </a:t>
            </a:r>
            <a:r>
              <a:rPr lang="es-ES" sz="2800" b="1" i="0" u="none" strike="noStrike" baseline="0" dirty="0" err="1">
                <a:solidFill>
                  <a:srgbClr val="000000"/>
                </a:solidFill>
                <a:latin typeface="Xunta Sans"/>
              </a:rPr>
              <a:t>Auxis</a:t>
            </a:r>
            <a:r>
              <a:rPr lang="es-ES" sz="2800" b="1" i="0" u="none" strike="noStrike" baseline="0" dirty="0">
                <a:solidFill>
                  <a:srgbClr val="000000"/>
                </a:solidFill>
                <a:latin typeface="Xunta Sans"/>
              </a:rPr>
              <a:t>: </a:t>
            </a:r>
          </a:p>
          <a:p>
            <a:pPr marR="0" algn="just"/>
            <a:r>
              <a:rPr lang="es-ES" sz="2800" b="1" i="0" u="none" strike="noStrike" baseline="0" dirty="0">
                <a:solidFill>
                  <a:srgbClr val="000000"/>
                </a:solidFill>
                <a:latin typeface="Xunta Sans"/>
              </a:rPr>
              <a:t>a) 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Melva ( </a:t>
            </a:r>
            <a:r>
              <a:rPr lang="es-ES" sz="2800" b="0" i="0" u="none" strike="noStrike" baseline="0" dirty="0" err="1">
                <a:solidFill>
                  <a:srgbClr val="000000"/>
                </a:solidFill>
                <a:latin typeface="Xunta Sans"/>
              </a:rPr>
              <a:t>Auxis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2800" b="0" i="0" u="none" strike="noStrike" baseline="0" dirty="0" err="1">
                <a:solidFill>
                  <a:srgbClr val="000000"/>
                </a:solidFill>
                <a:latin typeface="Xunta Sans"/>
              </a:rPr>
              <a:t>thazard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) </a:t>
            </a:r>
          </a:p>
          <a:p>
            <a:r>
              <a:rPr lang="es-ES" sz="2800" b="1" i="0" u="none" strike="noStrike" baseline="0" dirty="0">
                <a:solidFill>
                  <a:srgbClr val="000000"/>
                </a:solidFill>
                <a:latin typeface="Xunta Sans"/>
              </a:rPr>
              <a:t>b) </a:t>
            </a:r>
            <a:r>
              <a:rPr lang="es-ES" sz="2800" b="0" i="0" u="none" strike="noStrike" baseline="0" dirty="0" err="1">
                <a:solidFill>
                  <a:srgbClr val="000000"/>
                </a:solidFill>
                <a:latin typeface="Xunta Sans"/>
              </a:rPr>
              <a:t>Auxis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2800" b="0" i="0" u="none" strike="noStrike" baseline="0" dirty="0" err="1">
                <a:solidFill>
                  <a:srgbClr val="000000"/>
                </a:solidFill>
                <a:latin typeface="Xunta Sans"/>
              </a:rPr>
              <a:t>rochei</a:t>
            </a:r>
            <a:r>
              <a:rPr lang="es-ES" sz="2800" b="0" i="0" u="none" strike="noStrike" baseline="0" dirty="0">
                <a:solidFill>
                  <a:srgbClr val="000000"/>
                </a:solidFill>
                <a:latin typeface="Xunta Sans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35795489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732AB0-8EC4-4320-019B-459B08BE913B}"/>
              </a:ext>
            </a:extLst>
          </p:cNvPr>
          <p:cNvSpPr txBox="1"/>
          <p:nvPr/>
        </p:nvSpPr>
        <p:spPr>
          <a:xfrm>
            <a:off x="1" y="0"/>
            <a:ext cx="12344400" cy="6647974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Xunta Sans"/>
              </a:rPr>
              <a:t>DENOMINACION DEL ALIMENTO: 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Xunta Sans"/>
              </a:rPr>
              <a:t>ATUN O BONITO</a:t>
            </a:r>
            <a:endParaRPr lang="es-ES" sz="2400" b="1" i="0" u="sng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Xunta Sans"/>
            </a:endParaRPr>
          </a:p>
          <a:p>
            <a:pPr marL="285750" marR="0" indent="-285750" algn="just">
              <a:buFontTx/>
              <a:buChar char="-"/>
            </a:pPr>
            <a:r>
              <a:rPr lang="pt-BR" sz="2400" b="1" i="0" u="none" strike="noStrike" baseline="0" dirty="0" err="1">
                <a:solidFill>
                  <a:srgbClr val="242424"/>
                </a:solidFill>
                <a:latin typeface="Xunta Sans"/>
              </a:rPr>
              <a:t>Presentación</a:t>
            </a:r>
            <a:r>
              <a:rPr lang="pt-BR" sz="2400" b="1" i="0" u="none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pt-BR" sz="2400" b="0" i="0" u="none" strike="noStrike" baseline="0" dirty="0">
                <a:solidFill>
                  <a:srgbClr val="242424"/>
                </a:solidFill>
                <a:latin typeface="Xunta Sans"/>
              </a:rPr>
              <a:t>: </a:t>
            </a:r>
          </a:p>
          <a:p>
            <a:pPr marL="285750" marR="0" indent="-285750" algn="just">
              <a:buFontTx/>
              <a:buChar char="-"/>
            </a:pPr>
            <a:r>
              <a:rPr lang="pt-BR" sz="2400" b="0" i="0" u="none" strike="noStrike" baseline="0" dirty="0">
                <a:solidFill>
                  <a:srgbClr val="242424"/>
                </a:solidFill>
                <a:latin typeface="Xunta Sans"/>
              </a:rPr>
              <a:t>BLOQUE ENTERO </a:t>
            </a:r>
          </a:p>
          <a:p>
            <a:pPr marL="285750" marR="0" indent="-285750" algn="just">
              <a:buFontTx/>
              <a:buChar char="-"/>
            </a:pPr>
            <a:r>
              <a:rPr lang="pt-BR" sz="2400" u="sng" dirty="0">
                <a:solidFill>
                  <a:srgbClr val="242424"/>
                </a:solidFill>
                <a:latin typeface="Xunta Sans"/>
              </a:rPr>
              <a:t>TROZOS</a:t>
            </a:r>
            <a:r>
              <a:rPr lang="pt-BR" sz="2400" b="0" i="0" u="sng" strike="noStrike" baseline="0" dirty="0">
                <a:solidFill>
                  <a:srgbClr val="242424"/>
                </a:solidFill>
                <a:latin typeface="Xunta Sans"/>
              </a:rPr>
              <a:t>,  FILETES (C.V)VENTRECHAS (P.A) MIGAS ,  </a:t>
            </a:r>
            <a:r>
              <a:rPr lang="pt-BR" sz="2400" u="sng" dirty="0">
                <a:solidFill>
                  <a:srgbClr val="242424"/>
                </a:solidFill>
                <a:latin typeface="Xunta Sans"/>
              </a:rPr>
              <a:t> MIGAJAS   </a:t>
            </a:r>
            <a:r>
              <a:rPr lang="pt-BR" sz="2400" dirty="0">
                <a:solidFill>
                  <a:srgbClr val="242424"/>
                </a:solidFill>
                <a:latin typeface="Xunta Sans"/>
              </a:rPr>
              <a:t>*</a:t>
            </a:r>
          </a:p>
          <a:p>
            <a:pPr marL="285750" marR="0" indent="-285750" algn="just">
              <a:buFontTx/>
              <a:buChar char="-"/>
            </a:pPr>
            <a:r>
              <a:rPr lang="pt-BR" sz="2400" b="0" i="0" u="none" strike="noStrike" baseline="0" dirty="0">
                <a:solidFill>
                  <a:srgbClr val="242424"/>
                </a:solidFill>
                <a:latin typeface="Xunta Sans"/>
              </a:rPr>
              <a:t>-OTRAS FORMAS DE PRESENTACION Y PREPARACION CULINARIAS </a:t>
            </a:r>
          </a:p>
          <a:p>
            <a:pPr marL="285750" marR="0" indent="-285750" algn="just">
              <a:buFontTx/>
              <a:buChar char="-"/>
            </a:pPr>
            <a:r>
              <a:rPr lang="es-ES" sz="2400" b="0" i="0" u="none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es-ES" sz="2400" b="1" i="0" u="none" strike="noStrike" baseline="0" dirty="0">
                <a:solidFill>
                  <a:srgbClr val="242424"/>
                </a:solidFill>
                <a:latin typeface="Xunta Sans"/>
              </a:rPr>
              <a:t>MEDIO COBERTURA </a:t>
            </a:r>
            <a:r>
              <a:rPr lang="es-ES" sz="2400" b="0" i="0" u="none" strike="noStrike" baseline="0" dirty="0">
                <a:solidFill>
                  <a:srgbClr val="242424"/>
                </a:solidFill>
                <a:latin typeface="Xunta Sans"/>
              </a:rPr>
              <a:t>: </a:t>
            </a:r>
          </a:p>
          <a:p>
            <a:pPr marL="285750" marR="0" indent="-285750" algn="just">
              <a:buFontTx/>
              <a:buChar char="-"/>
            </a:pPr>
            <a:r>
              <a:rPr lang="es-ES" sz="2400" b="0" i="0" u="none" strike="noStrike" baseline="0" dirty="0">
                <a:solidFill>
                  <a:srgbClr val="242424"/>
                </a:solidFill>
                <a:latin typeface="Xunta Sans"/>
              </a:rPr>
              <a:t>En aceite de oliva, en aceite vegetal, Al natural (solo bloque y filetes) </a:t>
            </a:r>
          </a:p>
          <a:p>
            <a:pPr marL="285750" marR="0" indent="-285750" algn="just">
              <a:buFontTx/>
              <a:buChar char="-"/>
            </a:pPr>
            <a:r>
              <a:rPr lang="es-ES" sz="2400" dirty="0">
                <a:solidFill>
                  <a:srgbClr val="242424"/>
                </a:solidFill>
                <a:latin typeface="Xunta Sans"/>
              </a:rPr>
              <a:t>Otros </a:t>
            </a:r>
            <a:r>
              <a:rPr lang="es-ES" sz="2400" b="0" i="0" u="none" strike="noStrike" baseline="0" dirty="0">
                <a:solidFill>
                  <a:srgbClr val="242424"/>
                </a:solidFill>
                <a:latin typeface="Xunta Sans"/>
              </a:rPr>
              <a:t>medios de cobertura a </a:t>
            </a:r>
            <a:r>
              <a:rPr lang="es-ES" sz="2400" b="0" i="0" u="sng" strike="noStrike" baseline="0" dirty="0">
                <a:solidFill>
                  <a:srgbClr val="242424"/>
                </a:solidFill>
                <a:latin typeface="Xunta Sans"/>
              </a:rPr>
              <a:t>destacar en la denominación</a:t>
            </a:r>
            <a:r>
              <a:rPr lang="es-ES" sz="2400" b="0" i="0" u="none" strike="noStrike" baseline="0" dirty="0">
                <a:solidFill>
                  <a:srgbClr val="242424"/>
                </a:solidFill>
                <a:latin typeface="Xunta Sans"/>
              </a:rPr>
              <a:t>. </a:t>
            </a:r>
          </a:p>
          <a:p>
            <a:r>
              <a:rPr lang="es-ES" sz="2400" b="1" dirty="0">
                <a:solidFill>
                  <a:srgbClr val="242424"/>
                </a:solidFill>
                <a:latin typeface="Xunta Sans"/>
              </a:rPr>
              <a:t>LISTA DE INGREDIENTES </a:t>
            </a:r>
          </a:p>
          <a:p>
            <a:r>
              <a:rPr lang="es-ES" sz="2400" b="0" i="0" u="none" strike="noStrike" baseline="0" dirty="0">
                <a:solidFill>
                  <a:srgbClr val="242424"/>
                </a:solidFill>
                <a:latin typeface="Xunta Sans"/>
              </a:rPr>
              <a:t>-</a:t>
            </a:r>
            <a:r>
              <a:rPr lang="es-ES" sz="2400" b="1" i="0" u="none" strike="noStrike" baseline="0" dirty="0">
                <a:solidFill>
                  <a:srgbClr val="242424"/>
                </a:solidFill>
                <a:latin typeface="Xunta Sans"/>
              </a:rPr>
              <a:t>ALERGENOS</a:t>
            </a:r>
          </a:p>
          <a:p>
            <a:r>
              <a:rPr lang="es-ES" sz="2400" b="1" dirty="0">
                <a:solidFill>
                  <a:srgbClr val="242424"/>
                </a:solidFill>
                <a:latin typeface="Xunta Sans"/>
              </a:rPr>
              <a:t>CANTIDAD</a:t>
            </a:r>
          </a:p>
          <a:p>
            <a:pPr marL="285750" indent="-285750">
              <a:buFontTx/>
              <a:buChar char="-"/>
            </a:pPr>
            <a:r>
              <a:rPr lang="es-ES" sz="2400" b="0" i="0" u="none" strike="noStrike" baseline="0" dirty="0">
                <a:solidFill>
                  <a:srgbClr val="242424"/>
                </a:solidFill>
                <a:latin typeface="Xunta Sans"/>
              </a:rPr>
              <a:t>PESO NETO /PESO ESCURRIDO. Puede variar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rgbClr val="242424"/>
                </a:solidFill>
                <a:latin typeface="Xunta Sans"/>
              </a:rPr>
              <a:t>  </a:t>
            </a:r>
            <a:r>
              <a:rPr lang="es-ES" sz="2400" b="0" i="0" u="none" strike="noStrike" baseline="0" dirty="0">
                <a:solidFill>
                  <a:srgbClr val="242424"/>
                </a:solidFill>
                <a:latin typeface="Xunta Sans"/>
              </a:rPr>
              <a:t>	“AL NATURAL”  PN Y PE obligatorio 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rgbClr val="242424"/>
                </a:solidFill>
                <a:latin typeface="Xunta Sans"/>
              </a:rPr>
              <a:t>Contenido min. pescado/PN  en * :</a:t>
            </a:r>
          </a:p>
          <a:p>
            <a:pPr marR="0" algn="just"/>
            <a:r>
              <a:rPr lang="pt-BR" sz="2400" b="1" i="0" u="none" strike="noStrike" baseline="0" dirty="0">
                <a:solidFill>
                  <a:srgbClr val="000000"/>
                </a:solidFill>
                <a:latin typeface="Xunta Sans"/>
              </a:rPr>
              <a:t>*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Xunta Sans"/>
              </a:rPr>
              <a:t>70 % para as conservas al natural. </a:t>
            </a:r>
          </a:p>
          <a:p>
            <a:pPr marR="0" algn="just"/>
            <a:r>
              <a:rPr lang="pt-BR" sz="2400" b="1" i="0" u="none" strike="noStrike" baseline="0" dirty="0">
                <a:solidFill>
                  <a:srgbClr val="000000"/>
                </a:solidFill>
                <a:latin typeface="Xunta Sans"/>
              </a:rPr>
              <a:t>*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Xunta Sans"/>
              </a:rPr>
              <a:t>65 % para 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Xunta Sans"/>
              </a:rPr>
              <a:t>otros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Xunta Sans"/>
              </a:rPr>
              <a:t>medios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Xunta Sans"/>
              </a:rPr>
              <a:t> de cobertura </a:t>
            </a:r>
          </a:p>
          <a:p>
            <a:pPr marR="0"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Xunta Sans"/>
              </a:rPr>
              <a:t>-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Xunta Sans"/>
              </a:rPr>
              <a:t>Otras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Xunta Sans"/>
              </a:rPr>
              <a:t>   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Xunta Sans"/>
              </a:rPr>
              <a:t>presentacións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Xunta Sans"/>
              </a:rPr>
              <a:t> o 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Xunta Sans"/>
              </a:rPr>
              <a:t>preparaciónes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Xunta Sans"/>
              </a:rPr>
              <a:t>culinarias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Xunta Sans"/>
              </a:rPr>
              <a:t> </a:t>
            </a:r>
            <a:r>
              <a:rPr lang="es-ES" sz="2400" b="1" i="0" u="none" strike="noStrike" baseline="0" dirty="0">
                <a:solidFill>
                  <a:srgbClr val="000000"/>
                </a:solidFill>
                <a:latin typeface="Xunta Sans"/>
              </a:rPr>
              <a:t>* </a:t>
            </a:r>
            <a:r>
              <a:rPr lang="es-ES" sz="2400" b="0" i="0" u="none" strike="noStrike" baseline="0" dirty="0">
                <a:solidFill>
                  <a:srgbClr val="000000"/>
                </a:solidFill>
                <a:latin typeface="Xunta Sans"/>
              </a:rPr>
              <a:t>25 % 	</a:t>
            </a:r>
          </a:p>
          <a:p>
            <a:pPr marL="285750" indent="-285750">
              <a:buFontTx/>
              <a:buChar char="-"/>
            </a:pPr>
            <a:endParaRPr lang="es-ES" sz="1800" b="0" i="0" u="none" strike="noStrike" baseline="0" dirty="0">
              <a:solidFill>
                <a:srgbClr val="242424"/>
              </a:solidFill>
              <a:latin typeface="Xunta Sans"/>
            </a:endParaRPr>
          </a:p>
        </p:txBody>
      </p:sp>
    </p:spTree>
    <p:extLst>
      <p:ext uri="{BB962C8B-B14F-4D97-AF65-F5344CB8AC3E}">
        <p14:creationId xmlns:p14="http://schemas.microsoft.com/office/powerpoint/2010/main" val="30117276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6B54F77-7D9E-D4F9-F5BA-EB5A328F0D24}"/>
              </a:ext>
            </a:extLst>
          </p:cNvPr>
          <p:cNvGraphicFramePr>
            <a:graphicFrameLocks noGrp="1"/>
          </p:cNvGraphicFramePr>
          <p:nvPr/>
        </p:nvGraphicFramePr>
        <p:xfrm>
          <a:off x="-159026" y="-2"/>
          <a:ext cx="12470296" cy="6718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6811">
                  <a:extLst>
                    <a:ext uri="{9D8B030D-6E8A-4147-A177-3AD203B41FA5}">
                      <a16:colId xmlns:a16="http://schemas.microsoft.com/office/drawing/2014/main" val="659031050"/>
                    </a:ext>
                  </a:extLst>
                </a:gridCol>
                <a:gridCol w="9953485">
                  <a:extLst>
                    <a:ext uri="{9D8B030D-6E8A-4147-A177-3AD203B41FA5}">
                      <a16:colId xmlns:a16="http://schemas.microsoft.com/office/drawing/2014/main" val="644865578"/>
                    </a:ext>
                  </a:extLst>
                </a:gridCol>
              </a:tblGrid>
              <a:tr h="690748">
                <a:tc>
                  <a:txBody>
                    <a:bodyPr/>
                    <a:lstStyle/>
                    <a:p>
                      <a:r>
                        <a:rPr lang="es-ES" dirty="0"/>
                        <a:t>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NO   ,        SI SE INDICA EL PESO NETO Y EL PESO ESCURRIDO.</a:t>
                      </a:r>
                    </a:p>
                    <a:p>
                      <a:r>
                        <a:rPr lang="es-ES" dirty="0"/>
                        <a:t>SI ES ACEITE DE OLIVA  SE INDICA EL % EN QUID  LISTA DE INGREDIENTES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268496"/>
                  </a:ext>
                </a:extLst>
              </a:tr>
              <a:tr h="893937">
                <a:tc>
                  <a:txBody>
                    <a:bodyPr/>
                    <a:lstStyle/>
                    <a:p>
                      <a:r>
                        <a:rPr lang="es-ES" dirty="0"/>
                        <a:t>FECHA DE CONSUMO PREFERENTE </a:t>
                      </a:r>
                    </a:p>
                  </a:txBody>
                  <a:tcPr>
                    <a:solidFill>
                      <a:srgbClr val="20D2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  CONSUMIR PREFERENTEMENTE ANTES DEL FIN DE ….MES  AÑO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820897"/>
                  </a:ext>
                </a:extLst>
              </a:tr>
              <a:tr h="986782">
                <a:tc>
                  <a:txBody>
                    <a:bodyPr/>
                    <a:lstStyle/>
                    <a:p>
                      <a:r>
                        <a:rPr lang="es-ES" dirty="0"/>
                        <a:t>CONDICIONES ESPECIALES DE CONSERVACION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 SEGÚN EL PRODUCTO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749907"/>
                  </a:ext>
                </a:extLst>
              </a:tr>
              <a:tr h="893937">
                <a:tc>
                  <a:txBody>
                    <a:bodyPr/>
                    <a:lstStyle/>
                    <a:p>
                      <a:r>
                        <a:rPr lang="es-ES" dirty="0"/>
                        <a:t>NOMBRE O RAZÓN SOCIAL DEL OPERADOR </a:t>
                      </a:r>
                    </a:p>
                  </a:txBody>
                  <a:tcPr>
                    <a:solidFill>
                      <a:srgbClr val="20D2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 CON LA DIRECCION.   Y   CON MARCA SANITARIA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658640"/>
                  </a:ext>
                </a:extLst>
              </a:tr>
              <a:tr h="980789">
                <a:tc>
                  <a:txBody>
                    <a:bodyPr/>
                    <a:lstStyle/>
                    <a:p>
                      <a:r>
                        <a:rPr lang="es-ES" dirty="0"/>
                        <a:t>PAIS DE ORIGEN</a:t>
                      </a:r>
                    </a:p>
                  </a:txBody>
                  <a:tcPr>
                    <a:solidFill>
                      <a:srgbClr val="20D2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VOLUNTARIO EN LA MAYORIA DE LOS CASOS, SALVO  QUE PUEDA DAR LUGAR A CONFUSIÓN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366414"/>
                  </a:ext>
                </a:extLst>
              </a:tr>
              <a:tr h="484787">
                <a:tc>
                  <a:txBody>
                    <a:bodyPr/>
                    <a:lstStyle/>
                    <a:p>
                      <a:r>
                        <a:rPr lang="es-ES" dirty="0"/>
                        <a:t>MODO DE EMPLEO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SEGÚN PRODUCTO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902577"/>
                  </a:ext>
                </a:extLst>
              </a:tr>
              <a:tr h="893937">
                <a:tc>
                  <a:txBody>
                    <a:bodyPr/>
                    <a:lstStyle/>
                    <a:p>
                      <a:r>
                        <a:rPr lang="es-ES" dirty="0"/>
                        <a:t>INFORMACION NUTRICIONAL </a:t>
                      </a:r>
                    </a:p>
                  </a:txBody>
                  <a:tcPr>
                    <a:solidFill>
                      <a:srgbClr val="20D2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 SOBRE TODO EL PRODUCTO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523113"/>
                  </a:ext>
                </a:extLst>
              </a:tr>
              <a:tr h="893937">
                <a:tc>
                  <a:txBody>
                    <a:bodyPr/>
                    <a:lstStyle/>
                    <a:p>
                      <a:r>
                        <a:rPr lang="es-ES" dirty="0"/>
                        <a:t>LOTE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OBLIGATORIO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734662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EF7B4AB7-8FD0-F7E9-D901-55B60B1F0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072" y="2557670"/>
            <a:ext cx="1735087" cy="6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999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A87955-ED22-F66F-6E4F-4E5D1DF2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6" y="3473294"/>
            <a:ext cx="12207138" cy="33847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35778E3-56DB-3B4C-2AC7-22C555554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05" y="66267"/>
            <a:ext cx="11268221" cy="13265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E8417F2-585D-EDC5-7661-AF4DF1777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5" y="2011680"/>
            <a:ext cx="12161686" cy="1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983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115F560-5DB4-44FA-9A58-5AA757339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08" y="-120556"/>
            <a:ext cx="6932022" cy="430232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2354828-8179-4F2B-8F28-A16FEA45F0F6}"/>
              </a:ext>
            </a:extLst>
          </p:cNvPr>
          <p:cNvSpPr txBox="1"/>
          <p:nvPr/>
        </p:nvSpPr>
        <p:spPr>
          <a:xfrm>
            <a:off x="6862354" y="235131"/>
            <a:ext cx="5016137" cy="60016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1"/>
            <a:r>
              <a:rPr lang="es-ES" sz="2400" dirty="0"/>
              <a:t>As </a:t>
            </a:r>
            <a:r>
              <a:rPr lang="es-ES" sz="2400" dirty="0" err="1"/>
              <a:t>denominacións</a:t>
            </a:r>
            <a:r>
              <a:rPr lang="es-ES" sz="2400" dirty="0"/>
              <a:t> de ambos os </a:t>
            </a:r>
            <a:r>
              <a:rPr lang="es-ES" sz="2400" dirty="0" err="1"/>
              <a:t>dous</a:t>
            </a:r>
            <a:r>
              <a:rPr lang="es-ES" sz="2400" dirty="0"/>
              <a:t> </a:t>
            </a:r>
            <a:r>
              <a:rPr lang="es-ES" sz="2400" dirty="0" err="1"/>
              <a:t>produtos</a:t>
            </a:r>
            <a:r>
              <a:rPr lang="es-ES" sz="2400" dirty="0"/>
              <a:t>, figura a denominación  do  alimento, de </a:t>
            </a:r>
            <a:r>
              <a:rPr lang="es-ES" sz="2400" dirty="0" err="1"/>
              <a:t>xeito</a:t>
            </a:r>
            <a:r>
              <a:rPr lang="es-ES" sz="2400" dirty="0"/>
              <a:t> destacado, sobre un mapa da </a:t>
            </a:r>
            <a:r>
              <a:rPr lang="es-ES" sz="2400" dirty="0" err="1"/>
              <a:t>cornixa</a:t>
            </a:r>
            <a:r>
              <a:rPr lang="es-ES" sz="2400" dirty="0"/>
              <a:t> cantábrica, </a:t>
            </a:r>
            <a:r>
              <a:rPr lang="es-ES" sz="2400" dirty="0" err="1"/>
              <a:t>suxerindo</a:t>
            </a:r>
            <a:r>
              <a:rPr lang="es-ES" sz="2400" dirty="0"/>
              <a:t> que a materia prima principal (Bonito) procede </a:t>
            </a:r>
            <a:r>
              <a:rPr lang="es-ES" sz="2400" dirty="0" err="1"/>
              <a:t>desa</a:t>
            </a:r>
            <a:r>
              <a:rPr lang="es-ES" sz="2400" dirty="0"/>
              <a:t> zona marítima, que se corresponde coa </a:t>
            </a:r>
            <a:r>
              <a:rPr lang="es-ES" sz="2400" b="1" dirty="0"/>
              <a:t>zona FAO 27-Atlántico Nordeste.</a:t>
            </a:r>
          </a:p>
          <a:p>
            <a:r>
              <a:rPr lang="es-ES" sz="2400" dirty="0" err="1"/>
              <a:t>Na</a:t>
            </a:r>
            <a:r>
              <a:rPr lang="es-ES" sz="2400" dirty="0"/>
              <a:t> documentación acreditativa da </a:t>
            </a:r>
            <a:r>
              <a:rPr lang="es-ES" sz="2400" dirty="0" err="1"/>
              <a:t>trazabilidade</a:t>
            </a:r>
            <a:r>
              <a:rPr lang="es-ES" sz="2400" dirty="0"/>
              <a:t> e nos </a:t>
            </a:r>
            <a:r>
              <a:rPr lang="es-ES" sz="2400" dirty="0" err="1"/>
              <a:t>albarás</a:t>
            </a:r>
            <a:r>
              <a:rPr lang="es-ES" sz="2400" dirty="0"/>
              <a:t> números 43082 e 42942 que avalan o </a:t>
            </a:r>
            <a:r>
              <a:rPr lang="es-ES" sz="2400" dirty="0" err="1"/>
              <a:t>peixe</a:t>
            </a:r>
            <a:r>
              <a:rPr lang="es-ES" sz="2400" dirty="0"/>
              <a:t> utilizado </a:t>
            </a:r>
            <a:r>
              <a:rPr lang="es-ES" sz="2400" dirty="0" err="1"/>
              <a:t>na</a:t>
            </a:r>
            <a:r>
              <a:rPr lang="es-ES" sz="2400" dirty="0"/>
              <a:t> elaboración das dúas partidas </a:t>
            </a:r>
            <a:r>
              <a:rPr lang="es-ES" sz="2400" dirty="0" err="1"/>
              <a:t>sinaladas</a:t>
            </a:r>
            <a:r>
              <a:rPr lang="es-ES" sz="2400" dirty="0"/>
              <a:t>, </a:t>
            </a:r>
            <a:r>
              <a:rPr lang="es-ES" sz="2400" dirty="0" err="1"/>
              <a:t>comprobouse</a:t>
            </a:r>
            <a:r>
              <a:rPr lang="es-ES" sz="2400" dirty="0"/>
              <a:t> que o </a:t>
            </a:r>
            <a:r>
              <a:rPr lang="es-ES" sz="2400" dirty="0" err="1"/>
              <a:t>peixe</a:t>
            </a:r>
            <a:r>
              <a:rPr lang="es-ES" sz="2400" dirty="0"/>
              <a:t> procede da </a:t>
            </a:r>
            <a:r>
              <a:rPr lang="es-ES" sz="2400" b="1" dirty="0">
                <a:highlight>
                  <a:srgbClr val="FFFF00"/>
                </a:highlight>
                <a:latin typeface="Arial Black" panose="020B0A04020102020204" pitchFamily="34" charset="0"/>
              </a:rPr>
              <a:t>zona FAO 47-Atlántico Sudoriental</a:t>
            </a:r>
          </a:p>
        </p:txBody>
      </p:sp>
    </p:spTree>
    <p:extLst>
      <p:ext uri="{BB962C8B-B14F-4D97-AF65-F5344CB8AC3E}">
        <p14:creationId xmlns:p14="http://schemas.microsoft.com/office/powerpoint/2010/main" val="15195389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6D8EA47-3C07-C00F-2713-6DD47834E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62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DF91042-CA2A-C7CA-782E-5B6AC9888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822" y="61912"/>
            <a:ext cx="8510953" cy="6734175"/>
          </a:xfrm>
          <a:prstGeom prst="rect">
            <a:avLst/>
          </a:prstGeom>
          <a:solidFill>
            <a:srgbClr val="20D2BD"/>
          </a:solidFill>
        </p:spPr>
      </p:pic>
    </p:spTree>
    <p:extLst>
      <p:ext uri="{BB962C8B-B14F-4D97-AF65-F5344CB8AC3E}">
        <p14:creationId xmlns:p14="http://schemas.microsoft.com/office/powerpoint/2010/main" val="40329400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1EC38D4-15ED-222D-736D-2A5145320D4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734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4661">
                  <a:extLst>
                    <a:ext uri="{9D8B030D-6E8A-4147-A177-3AD203B41FA5}">
                      <a16:colId xmlns:a16="http://schemas.microsoft.com/office/drawing/2014/main" val="1934293420"/>
                    </a:ext>
                  </a:extLst>
                </a:gridCol>
                <a:gridCol w="9687339">
                  <a:extLst>
                    <a:ext uri="{9D8B030D-6E8A-4147-A177-3AD203B41FA5}">
                      <a16:colId xmlns:a16="http://schemas.microsoft.com/office/drawing/2014/main" val="477085219"/>
                    </a:ext>
                  </a:extLst>
                </a:gridCol>
              </a:tblGrid>
              <a:tr h="610926">
                <a:tc>
                  <a:txBody>
                    <a:bodyPr/>
                    <a:lstStyle/>
                    <a:p>
                      <a:r>
                        <a:rPr lang="es-ES" dirty="0"/>
                        <a:t>ESPECIES A EMPLEAR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Xunta Sans"/>
                        </a:rPr>
                        <a:t>CONSERVAS DE SARDINAS ---”SARDINA PICHARDUS”  WALBAUM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>
                          <a:latin typeface="Xunta Sans"/>
                        </a:rPr>
                        <a:t>CONSERVAS DE PRODUCTOS TIPO SARDINA: </a:t>
                      </a:r>
                      <a:r>
                        <a:rPr lang="es-ES" sz="2400" b="0" i="0" u="none" strike="noStrike" kern="1200" baseline="0" dirty="0" err="1">
                          <a:solidFill>
                            <a:schemeClr val="lt1"/>
                          </a:solidFill>
                          <a:latin typeface="Xunta Sans"/>
                          <a:ea typeface="+mn-ea"/>
                          <a:cs typeface="+mn-cs"/>
                        </a:rPr>
                        <a:t>Sardinops</a:t>
                      </a:r>
                      <a:r>
                        <a:rPr lang="es-ES" sz="2400" b="0" i="0" u="none" strike="noStrike" kern="1200" baseline="0" dirty="0">
                          <a:solidFill>
                            <a:schemeClr val="lt1"/>
                          </a:solidFill>
                          <a:latin typeface="Xunta Sans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400" b="0" i="0" u="none" strike="noStrike" kern="1200" baseline="0" dirty="0" err="1">
                          <a:solidFill>
                            <a:schemeClr val="lt1"/>
                          </a:solidFill>
                          <a:latin typeface="Xunta Sans"/>
                          <a:ea typeface="+mn-ea"/>
                          <a:cs typeface="+mn-cs"/>
                        </a:rPr>
                        <a:t>melanosticus</a:t>
                      </a:r>
                      <a:r>
                        <a:rPr lang="es-ES" sz="2400" b="0" i="0" u="none" strike="noStrike" kern="1200" baseline="0" dirty="0">
                          <a:solidFill>
                            <a:schemeClr val="lt1"/>
                          </a:solidFill>
                          <a:latin typeface="Xunta Sans"/>
                          <a:ea typeface="+mn-ea"/>
                          <a:cs typeface="+mn-cs"/>
                        </a:rPr>
                        <a:t> (sardina japonesa), S. </a:t>
                      </a:r>
                      <a:r>
                        <a:rPr lang="es-ES" sz="2400" b="0" i="0" u="none" strike="noStrike" kern="1200" baseline="0" dirty="0" err="1">
                          <a:solidFill>
                            <a:schemeClr val="lt1"/>
                          </a:solidFill>
                          <a:latin typeface="Xunta Sans"/>
                          <a:ea typeface="+mn-ea"/>
                          <a:cs typeface="+mn-cs"/>
                        </a:rPr>
                        <a:t>neopilchardus</a:t>
                      </a:r>
                      <a:r>
                        <a:rPr lang="es-ES" sz="2400" b="0" i="0" u="none" strike="noStrike" kern="1200" baseline="0" dirty="0">
                          <a:solidFill>
                            <a:schemeClr val="lt1"/>
                          </a:solidFill>
                          <a:latin typeface="Xunta Sans"/>
                          <a:ea typeface="+mn-ea"/>
                          <a:cs typeface="+mn-cs"/>
                        </a:rPr>
                        <a:t>, S. </a:t>
                      </a:r>
                      <a:r>
                        <a:rPr lang="es-ES" sz="2400" b="0" i="0" u="none" strike="noStrike" kern="1200" baseline="0" dirty="0" err="1">
                          <a:solidFill>
                            <a:schemeClr val="lt1"/>
                          </a:solidFill>
                          <a:latin typeface="Xunta Sans"/>
                          <a:ea typeface="+mn-ea"/>
                          <a:cs typeface="+mn-cs"/>
                        </a:rPr>
                        <a:t>Ocellatus</a:t>
                      </a:r>
                      <a:r>
                        <a:rPr lang="es-ES" sz="2400" b="0" i="0" u="none" strike="noStrike" kern="1200" baseline="0" dirty="0">
                          <a:solidFill>
                            <a:schemeClr val="lt1"/>
                          </a:solidFill>
                          <a:latin typeface="Xunta Sans"/>
                          <a:ea typeface="+mn-ea"/>
                          <a:cs typeface="+mn-cs"/>
                        </a:rPr>
                        <a:t> o S. </a:t>
                      </a:r>
                      <a:r>
                        <a:rPr lang="es-ES" sz="2400" b="0" i="0" u="none" strike="noStrike" kern="1200" baseline="0" dirty="0" err="1">
                          <a:solidFill>
                            <a:schemeClr val="lt1"/>
                          </a:solidFill>
                          <a:latin typeface="Xunta Sans"/>
                          <a:ea typeface="+mn-ea"/>
                          <a:cs typeface="+mn-cs"/>
                        </a:rPr>
                        <a:t>Sagax</a:t>
                      </a:r>
                      <a:r>
                        <a:rPr lang="es-ES" sz="2400" b="0" i="0" u="none" strike="noStrike" kern="1200" baseline="0" dirty="0">
                          <a:solidFill>
                            <a:schemeClr val="lt1"/>
                          </a:solidFill>
                          <a:latin typeface="Xunta Sans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endParaRPr lang="es-ES" sz="2800" dirty="0">
                        <a:latin typeface="Xunta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544397"/>
                  </a:ext>
                </a:extLst>
              </a:tr>
              <a:tr h="124571">
                <a:tc>
                  <a:txBody>
                    <a:bodyPr/>
                    <a:lstStyle/>
                    <a:p>
                      <a:r>
                        <a:rPr lang="es-ES" dirty="0"/>
                        <a:t>PRESENTACIONES </a:t>
                      </a:r>
                    </a:p>
                  </a:txBody>
                  <a:tcPr>
                    <a:solidFill>
                      <a:srgbClr val="20D2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-</a:t>
                      </a:r>
                      <a:r>
                        <a:rPr lang="es-ES" sz="28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Producto de base </a:t>
                      </a:r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(sardina) sin cabeza, branquias, aleta caudal  y vísceras. </a:t>
                      </a:r>
                    </a:p>
                    <a:p>
                      <a:r>
                        <a:rPr lang="es-ES" sz="28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-</a:t>
                      </a:r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Sardinas </a:t>
                      </a:r>
                      <a:r>
                        <a:rPr lang="es-ES" sz="28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sin espinas</a:t>
                      </a:r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. </a:t>
                      </a:r>
                      <a:r>
                        <a:rPr lang="es-ES" sz="28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Sardinas sin piel y sin espinas</a:t>
                      </a:r>
                    </a:p>
                    <a:p>
                      <a:r>
                        <a:rPr lang="es-ES" sz="28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- Filetes </a:t>
                      </a:r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de sardinas con o sin piel. </a:t>
                      </a:r>
                    </a:p>
                    <a:p>
                      <a:r>
                        <a:rPr lang="es-ES" sz="28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-Trozos </a:t>
                      </a:r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de sardinas </a:t>
                      </a:r>
                    </a:p>
                    <a:p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-Otras formas distintas 	</a:t>
                      </a:r>
                    </a:p>
                    <a:p>
                      <a:r>
                        <a:rPr lang="es-ES" sz="2800" dirty="0">
                          <a:latin typeface="Xunta Sans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441669"/>
                  </a:ext>
                </a:extLst>
              </a:tr>
              <a:tr h="1073426">
                <a:tc>
                  <a:txBody>
                    <a:bodyPr/>
                    <a:lstStyle/>
                    <a:p>
                      <a:r>
                        <a:rPr lang="es-ES" dirty="0"/>
                        <a:t>PRESENTACIONES </a:t>
                      </a:r>
                    </a:p>
                    <a:p>
                      <a:r>
                        <a:rPr lang="es-ES" dirty="0"/>
                        <a:t>MEDIOS DE COBERTURA </a:t>
                      </a:r>
                    </a:p>
                  </a:txBody>
                  <a:tcPr>
                    <a:solidFill>
                      <a:srgbClr val="20D2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8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- </a:t>
                      </a:r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Aceite de oliva. </a:t>
                      </a:r>
                      <a:r>
                        <a:rPr lang="es-ES" sz="28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Otros aceites vegetales. </a:t>
                      </a:r>
                    </a:p>
                    <a:p>
                      <a:r>
                        <a:rPr lang="es-ES" sz="28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- </a:t>
                      </a:r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Salsa de tomate. </a:t>
                      </a:r>
                    </a:p>
                    <a:p>
                      <a:r>
                        <a:rPr lang="es-ES" sz="28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- </a:t>
                      </a:r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Jugo natural (líquido exudado durante la cocción do pescado), </a:t>
                      </a:r>
                    </a:p>
                    <a:p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solución salina o agua </a:t>
                      </a:r>
                    </a:p>
                    <a:p>
                      <a:r>
                        <a:rPr lang="es-ES" sz="28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- </a:t>
                      </a:r>
                      <a:r>
                        <a:rPr lang="es-ES" sz="28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Escabeche con o sin vino 	</a:t>
                      </a:r>
                    </a:p>
                    <a:p>
                      <a:endParaRPr lang="es-ES" sz="2800" dirty="0">
                        <a:latin typeface="Xunta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62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7442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8A92109-7994-42C7-467B-C0A93F5AD17A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6509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2052">
                  <a:extLst>
                    <a:ext uri="{9D8B030D-6E8A-4147-A177-3AD203B41FA5}">
                      <a16:colId xmlns:a16="http://schemas.microsoft.com/office/drawing/2014/main" val="3233417819"/>
                    </a:ext>
                  </a:extLst>
                </a:gridCol>
                <a:gridCol w="10349948">
                  <a:extLst>
                    <a:ext uri="{9D8B030D-6E8A-4147-A177-3AD203B41FA5}">
                      <a16:colId xmlns:a16="http://schemas.microsoft.com/office/drawing/2014/main" val="2760302027"/>
                    </a:ext>
                  </a:extLst>
                </a:gridCol>
              </a:tblGrid>
              <a:tr h="752190">
                <a:tc>
                  <a:txBody>
                    <a:bodyPr/>
                    <a:lstStyle/>
                    <a:p>
                      <a:r>
                        <a:rPr lang="es-ES" dirty="0"/>
                        <a:t>DENOMINACION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PRESENTACION + MEDIO  </a:t>
                      </a:r>
                    </a:p>
                    <a:p>
                      <a:r>
                        <a:rPr lang="es-ES" dirty="0"/>
                        <a:t>GALICIA  - SARDIÑAS + NOMBRE CIENTIFICO ESPECIE+ ZONA GEOGRAFICA CAPTURA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365331"/>
                  </a:ext>
                </a:extLst>
              </a:tr>
              <a:tr h="400750">
                <a:tc>
                  <a:txBody>
                    <a:bodyPr/>
                    <a:lstStyle/>
                    <a:p>
                      <a:r>
                        <a:rPr lang="es-ES" dirty="0"/>
                        <a:t>INGREDIENTES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 REG 1169/2011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471702"/>
                  </a:ext>
                </a:extLst>
              </a:tr>
              <a:tr h="552851">
                <a:tc>
                  <a:txBody>
                    <a:bodyPr/>
                    <a:lstStyle/>
                    <a:p>
                      <a:r>
                        <a:rPr lang="es-ES" dirty="0"/>
                        <a:t>ALÉRGENOS</a:t>
                      </a:r>
                    </a:p>
                  </a:txBody>
                  <a:tcPr>
                    <a:solidFill>
                      <a:srgbClr val="20D2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TODAS</a:t>
                      </a:r>
                    </a:p>
                  </a:txBody>
                  <a:tcPr>
                    <a:solidFill>
                      <a:srgbClr val="20D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50229"/>
                  </a:ext>
                </a:extLst>
              </a:tr>
              <a:tr h="2779034">
                <a:tc>
                  <a:txBody>
                    <a:bodyPr/>
                    <a:lstStyle/>
                    <a:p>
                      <a:r>
                        <a:rPr lang="es-ES" dirty="0"/>
                        <a:t>CANTIDAD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Xunta Sans"/>
                        </a:rPr>
                        <a:t>Peso Neto/Peso Escurrido. DEPENDE MEDIO COBERTURA . OLIGATORIO EN “AL NATURAL .</a:t>
                      </a:r>
                    </a:p>
                    <a:p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PESO SARDINA :</a:t>
                      </a:r>
                    </a:p>
                    <a:p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70 %  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con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MC aceite de oliva,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otros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 aceites, jugo natural o escabeche. </a:t>
                      </a:r>
                    </a:p>
                    <a:p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65 %   M C. salsa de tomate </a:t>
                      </a:r>
                    </a:p>
                    <a:p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50 % para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otros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medios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de cobertura.</a:t>
                      </a:r>
                    </a:p>
                    <a:p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- Para </a:t>
                      </a:r>
                      <a:r>
                        <a:rPr lang="pt-BR" sz="2000" b="1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otras</a:t>
                      </a:r>
                      <a:r>
                        <a:rPr lang="pt-BR" sz="20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 </a:t>
                      </a:r>
                      <a:r>
                        <a:rPr lang="pt-BR" sz="2000" b="1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presentacións</a:t>
                      </a:r>
                      <a:r>
                        <a:rPr lang="pt-BR" sz="2000" b="1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distintas 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, la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relación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entre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el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peso da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sardina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y  peso neto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deberá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ser, como mínimo, igual al 35 %. 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latin typeface="Xunta Sans"/>
                        </a:rPr>
                        <a:t>-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Preparados a base de carne de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sardinas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com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desaparición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de la estrutura muscular, se admite carne de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otros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pescados, si la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proporción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de </a:t>
                      </a:r>
                      <a:r>
                        <a:rPr lang="pt-BR" sz="2000" b="0" i="0" u="none" strike="noStrike" kern="1200" baseline="0" dirty="0" err="1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sardina</a:t>
                      </a:r>
                      <a:r>
                        <a:rPr lang="pt-BR" sz="20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 es al menos igual al 25 %. </a:t>
                      </a:r>
                      <a:r>
                        <a:rPr lang="pt-BR" sz="2400" b="0" i="0" u="none" strike="noStrike" kern="1200" baseline="0" dirty="0">
                          <a:solidFill>
                            <a:schemeClr val="dk1"/>
                          </a:solidFill>
                          <a:latin typeface="Xunta Sans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es-ES" sz="2000" dirty="0">
                        <a:latin typeface="Xunta Sans"/>
                      </a:endParaRPr>
                    </a:p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334900"/>
                  </a:ext>
                </a:extLst>
              </a:tr>
              <a:tr h="664665">
                <a:tc>
                  <a:txBody>
                    <a:bodyPr/>
                    <a:lstStyle/>
                    <a:p>
                      <a:r>
                        <a:rPr lang="es-ES" dirty="0"/>
                        <a:t>QUID</a:t>
                      </a:r>
                    </a:p>
                  </a:txBody>
                  <a:tcPr>
                    <a:solidFill>
                      <a:srgbClr val="20D2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Con indicación P.N y P.E  NO ES NECESARIO </a:t>
                      </a:r>
                    </a:p>
                    <a:p>
                      <a:r>
                        <a:rPr lang="es-ES" dirty="0"/>
                        <a:t>ACEITE DE OLIVA , se indicará  el % en  el QUID.</a:t>
                      </a:r>
                    </a:p>
                  </a:txBody>
                  <a:tcPr>
                    <a:solidFill>
                      <a:srgbClr val="20D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219516"/>
                  </a:ext>
                </a:extLst>
              </a:tr>
              <a:tr h="664665">
                <a:tc>
                  <a:txBody>
                    <a:bodyPr/>
                    <a:lstStyle/>
                    <a:p>
                      <a:r>
                        <a:rPr lang="es-ES" dirty="0"/>
                        <a:t>FECHA DE CONSUMO PREF.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“CONSUMIR PREFERENTEMENTE ANTESL DEL FIN DE ….. Mes y año o sólo año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695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6154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D9B619F-5BFE-8006-BB0C-2279AF848778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261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243">
                  <a:extLst>
                    <a:ext uri="{9D8B030D-6E8A-4147-A177-3AD203B41FA5}">
                      <a16:colId xmlns:a16="http://schemas.microsoft.com/office/drawing/2014/main" val="1366177723"/>
                    </a:ext>
                  </a:extLst>
                </a:gridCol>
                <a:gridCol w="7659757">
                  <a:extLst>
                    <a:ext uri="{9D8B030D-6E8A-4147-A177-3AD203B41FA5}">
                      <a16:colId xmlns:a16="http://schemas.microsoft.com/office/drawing/2014/main" val="111810690"/>
                    </a:ext>
                  </a:extLst>
                </a:gridCol>
              </a:tblGrid>
              <a:tr h="433367">
                <a:tc>
                  <a:txBody>
                    <a:bodyPr/>
                    <a:lstStyle/>
                    <a:p>
                      <a:r>
                        <a:rPr lang="es-ES" dirty="0"/>
                        <a:t>CONDICIONES ESPECIALES DE CONSERVACIÓN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SEGÚN PRODUCTO EJ. SEMICONSERVAS DE ANCHOA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754835"/>
                  </a:ext>
                </a:extLst>
              </a:tr>
              <a:tr h="661583">
                <a:tc>
                  <a:txBody>
                    <a:bodyPr/>
                    <a:lstStyle/>
                    <a:p>
                      <a:r>
                        <a:rPr lang="es-ES" b="1" dirty="0"/>
                        <a:t>NOMBRE O RAZÓN SOCIAL DEL OPERADOR RESPONSABLE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 </a:t>
                      </a:r>
                      <a:r>
                        <a:rPr lang="es-ES" sz="2000" dirty="0"/>
                        <a:t>Junto a la dirección y con la  MARCA SANITARIA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576267"/>
                  </a:ext>
                </a:extLst>
              </a:tr>
              <a:tr h="433367">
                <a:tc>
                  <a:txBody>
                    <a:bodyPr/>
                    <a:lstStyle/>
                    <a:p>
                      <a:r>
                        <a:rPr lang="es-ES" b="1" dirty="0"/>
                        <a:t>PAIS DE  ORIGEN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Si da lugar a confusión su omisión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28824"/>
                  </a:ext>
                </a:extLst>
              </a:tr>
              <a:tr h="433367">
                <a:tc>
                  <a:txBody>
                    <a:bodyPr/>
                    <a:lstStyle/>
                    <a:p>
                      <a:r>
                        <a:rPr lang="es-ES" b="1" dirty="0"/>
                        <a:t>MODO DE EMPLEO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Según el producto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305156"/>
                  </a:ext>
                </a:extLst>
              </a:tr>
              <a:tr h="433367">
                <a:tc>
                  <a:txBody>
                    <a:bodyPr/>
                    <a:lstStyle/>
                    <a:p>
                      <a:r>
                        <a:rPr lang="es-ES" b="1" dirty="0"/>
                        <a:t>INFORMACIÓN NUTRICIONAL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SOBRE TODO EL PRODUCTO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888184"/>
                  </a:ext>
                </a:extLst>
              </a:tr>
              <a:tr h="433367">
                <a:tc>
                  <a:txBody>
                    <a:bodyPr/>
                    <a:lstStyle/>
                    <a:p>
                      <a:r>
                        <a:rPr lang="es-ES" b="1" dirty="0"/>
                        <a:t>LOTE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OBLIGATORIO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596823"/>
                  </a:ext>
                </a:extLst>
              </a:tr>
              <a:tr h="433367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215842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0DB99DDC-9BC9-B115-1195-59BBAF897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64" y="4359965"/>
            <a:ext cx="3379305" cy="20626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F85544-F8C0-5350-BCBD-07545E9B3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554" y="4210050"/>
            <a:ext cx="31718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961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F0053C-A583-6133-3B9D-BD33227F5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68" y="101059"/>
            <a:ext cx="11830805" cy="65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810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C70245-F0AC-094C-71F8-7C1CC4DFE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18309"/>
            <a:ext cx="11732455" cy="30545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70A3C0F-7AB8-F5AE-072D-D71B474FF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1" y="3306397"/>
            <a:ext cx="11732454" cy="34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852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E1F6EA-9761-C650-58BE-06D3A9671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458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0592883-CF96-80AD-A0B8-3154B16FF963}"/>
              </a:ext>
            </a:extLst>
          </p:cNvPr>
          <p:cNvSpPr txBox="1"/>
          <p:nvPr/>
        </p:nvSpPr>
        <p:spPr>
          <a:xfrm>
            <a:off x="0" y="172278"/>
            <a:ext cx="12192000" cy="6801862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pPr marR="0" algn="just"/>
            <a:r>
              <a:rPr lang="es-ES" sz="2800" dirty="0">
                <a:solidFill>
                  <a:srgbClr val="000000"/>
                </a:solidFill>
                <a:latin typeface="Xunta Sans"/>
              </a:rPr>
              <a:t>ESPECIES EMPLEADAS SEGÚN LA NORMA</a:t>
            </a:r>
            <a:endParaRPr lang="es-ES" sz="280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marR="0" algn="just"/>
            <a:r>
              <a:rPr lang="es-ES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●</a:t>
            </a:r>
            <a:r>
              <a:rPr lang="es-ES" sz="1800" b="0" i="0" u="none" strike="noStrike" baseline="0" dirty="0">
                <a:solidFill>
                  <a:srgbClr val="242424"/>
                </a:solidFill>
                <a:latin typeface="Xunta Sans"/>
              </a:rPr>
              <a:t>(</a:t>
            </a:r>
            <a:r>
              <a:rPr lang="es-ES" sz="2800" b="1" i="0" u="sng" strike="noStrike" baseline="0" dirty="0" err="1">
                <a:solidFill>
                  <a:srgbClr val="242424"/>
                </a:solidFill>
                <a:latin typeface="Xunta Sans"/>
              </a:rPr>
              <a:t>Nombree</a:t>
            </a:r>
            <a:r>
              <a:rPr lang="es-ES" sz="2800" b="1" i="0" u="sng" strike="noStrike" baseline="0" dirty="0">
                <a:solidFill>
                  <a:srgbClr val="242424"/>
                </a:solidFill>
                <a:latin typeface="Xunta Sans"/>
              </a:rPr>
              <a:t> vulgar/Denominación científica/Denominación normalizada conservas</a:t>
            </a:r>
            <a:r>
              <a:rPr lang="es-ES" sz="2800" b="0" i="0" u="none" strike="noStrike" baseline="0" dirty="0">
                <a:solidFill>
                  <a:srgbClr val="242424"/>
                </a:solidFill>
                <a:latin typeface="Xunta Sans"/>
              </a:rPr>
              <a:t>: </a:t>
            </a:r>
          </a:p>
          <a:p>
            <a:pPr marR="0" algn="just"/>
            <a:r>
              <a:rPr lang="es-ES" sz="2800" b="0" i="0" u="none" strike="noStrike" baseline="0" dirty="0">
                <a:solidFill>
                  <a:srgbClr val="242424"/>
                </a:solidFill>
                <a:latin typeface="Xunta Sans"/>
              </a:rPr>
              <a:t>- 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Mejillón/ </a:t>
            </a:r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Mytilus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edulis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/ </a:t>
            </a:r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Mexillón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. </a:t>
            </a:r>
          </a:p>
          <a:p>
            <a:pPr marR="0" algn="just"/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- Mejillón/ </a:t>
            </a:r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Mytilus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 gallo-</a:t>
            </a:r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provincialis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/ </a:t>
            </a:r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Mexillón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. </a:t>
            </a:r>
          </a:p>
          <a:p>
            <a:pPr marR="0" algn="just"/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- Almeja fina/ 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Venerupis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 (Tapes) 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decussalus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/ Ameixa. </a:t>
            </a:r>
          </a:p>
          <a:p>
            <a:pPr marR="0" algn="just"/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- Almeja babosa./ 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Venerupis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 (Tapes) 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pullastra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/ Ameixa. </a:t>
            </a:r>
          </a:p>
          <a:p>
            <a:pPr marR="0" algn="just"/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- Almeja 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rubia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/ 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Venerupis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 (Tapes) 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rhomboides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/ Ameixa. </a:t>
            </a:r>
          </a:p>
          <a:p>
            <a:pPr marR="0" algn="just"/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- Almeja margarita/ 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Venerupis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 (Tapes) aureus (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gmi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)/ Ameixa 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rubia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. </a:t>
            </a:r>
          </a:p>
          <a:p>
            <a:pPr marR="0" algn="just"/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- Almeja japónica/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Venerupis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 (Tapes) japónica o 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semidecussata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 ou </a:t>
            </a:r>
          </a:p>
          <a:p>
            <a:pPr marR="0" algn="just"/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philippinarum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/</a:t>
            </a:r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Ameixa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 japónica. </a:t>
            </a:r>
          </a:p>
          <a:p>
            <a:pPr marR="0" algn="just"/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- Almeja chilena/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Protothaca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pt-BR" sz="3200" b="0" i="0" u="none" strike="noStrike" baseline="0" dirty="0" err="1">
                <a:solidFill>
                  <a:srgbClr val="242424"/>
                </a:solidFill>
                <a:latin typeface="Xunta Sans"/>
              </a:rPr>
              <a:t>thaca</a:t>
            </a:r>
            <a:r>
              <a:rPr lang="pt-BR" sz="3200" b="0" i="0" u="none" strike="noStrike" baseline="0" dirty="0">
                <a:solidFill>
                  <a:srgbClr val="242424"/>
                </a:solidFill>
                <a:latin typeface="Xunta Sans"/>
              </a:rPr>
              <a:t>(Mol.) e </a:t>
            </a:r>
          </a:p>
          <a:p>
            <a:pPr marR="0" algn="just"/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Amenoghinonyaantigua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(King)/</a:t>
            </a:r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Ameixa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 chilena. </a:t>
            </a:r>
          </a:p>
          <a:p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- Berberecho/. </a:t>
            </a:r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Cerastoderma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 (</a:t>
            </a:r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Cardium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) </a:t>
            </a:r>
            <a:r>
              <a:rPr lang="es-ES" sz="3200" b="0" i="0" u="none" strike="noStrike" baseline="0" dirty="0" err="1">
                <a:solidFill>
                  <a:srgbClr val="242424"/>
                </a:solidFill>
                <a:latin typeface="Xunta Sans"/>
              </a:rPr>
              <a:t>edule</a:t>
            </a:r>
            <a:r>
              <a:rPr lang="es-ES" sz="3200" b="0" i="0" u="none" strike="noStrike" baseline="0" dirty="0">
                <a:solidFill>
                  <a:srgbClr val="242424"/>
                </a:solidFill>
                <a:latin typeface="Xunta Sans"/>
              </a:rPr>
              <a:t>/ Berberecho</a:t>
            </a:r>
            <a:r>
              <a:rPr lang="es-ES" sz="1800" b="0" i="0" u="none" strike="noStrike" baseline="0" dirty="0">
                <a:solidFill>
                  <a:srgbClr val="242424"/>
                </a:solidFill>
                <a:latin typeface="Xunta San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45173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BDD2E98-F49F-B805-59C7-B780960D6FD8}"/>
              </a:ext>
            </a:extLst>
          </p:cNvPr>
          <p:cNvSpPr txBox="1"/>
          <p:nvPr/>
        </p:nvSpPr>
        <p:spPr>
          <a:xfrm>
            <a:off x="0" y="0"/>
            <a:ext cx="12192000" cy="70788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R="0" algn="just"/>
            <a:r>
              <a:rPr lang="es-ES" sz="1800" b="0" i="0" u="none" strike="noStrike" baseline="0" dirty="0">
                <a:solidFill>
                  <a:srgbClr val="242424"/>
                </a:solidFill>
                <a:latin typeface="Xunta Sans"/>
              </a:rPr>
              <a:t>*</a:t>
            </a:r>
            <a:r>
              <a:rPr lang="es-ES" sz="1800" b="1" i="0" u="sng" strike="noStrike" baseline="0" dirty="0">
                <a:solidFill>
                  <a:srgbClr val="242424"/>
                </a:solidFill>
                <a:latin typeface="Xunta Sans"/>
              </a:rPr>
              <a:t>-PRESENTACIONES </a:t>
            </a:r>
          </a:p>
          <a:p>
            <a:pPr marR="0" algn="just"/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es-ES" sz="2800" b="1" i="0" u="sng" strike="noStrike" baseline="0" dirty="0">
                <a:solidFill>
                  <a:srgbClr val="242424"/>
                </a:solidFill>
                <a:latin typeface="Xunta Sans"/>
              </a:rPr>
              <a:t>Mejillón: </a:t>
            </a:r>
            <a:endParaRPr lang="es-ES" sz="28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marR="0" algn="just"/>
            <a:r>
              <a:rPr lang="es-ES" sz="2000" b="1" i="0" u="none" strike="noStrike" baseline="0" dirty="0">
                <a:solidFill>
                  <a:srgbClr val="242424"/>
                </a:solidFill>
                <a:latin typeface="Xunta Sans"/>
              </a:rPr>
              <a:t>* </a:t>
            </a:r>
            <a:r>
              <a:rPr lang="es-ES" sz="2000" b="1" i="0" u="none" strike="noStrike" baseline="0" dirty="0" err="1">
                <a:solidFill>
                  <a:srgbClr val="242424"/>
                </a:solidFill>
                <a:latin typeface="Xunta Sans"/>
              </a:rPr>
              <a:t>Mexillón</a:t>
            </a:r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..-Enteros desprovistos de sus conchas . </a:t>
            </a:r>
            <a:r>
              <a:rPr lang="es-ES" sz="2000" b="1" i="0" u="sng" strike="noStrike" baseline="0" dirty="0">
                <a:solidFill>
                  <a:srgbClr val="242424"/>
                </a:solidFill>
                <a:latin typeface="Xunta Sans"/>
              </a:rPr>
              <a:t>MEJILLON</a:t>
            </a:r>
          </a:p>
          <a:p>
            <a:pPr marR="0" algn="just"/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* </a:t>
            </a:r>
            <a:r>
              <a:rPr lang="es-ES" sz="2000" b="1" dirty="0">
                <a:solidFill>
                  <a:srgbClr val="242424"/>
                </a:solidFill>
                <a:latin typeface="Xunta Sans"/>
              </a:rPr>
              <a:t>Trozos </a:t>
            </a:r>
            <a:r>
              <a:rPr lang="es-ES" sz="2000" b="1" i="0" u="none" strike="noStrike" baseline="0" dirty="0">
                <a:solidFill>
                  <a:srgbClr val="242424"/>
                </a:solidFill>
                <a:latin typeface="Xunta Sans"/>
              </a:rPr>
              <a:t>de mejillón..</a:t>
            </a:r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 en </a:t>
            </a:r>
            <a:r>
              <a:rPr lang="es-ES" sz="2000" b="0" i="0" u="none" strike="noStrike" baseline="0" dirty="0" err="1">
                <a:solidFill>
                  <a:srgbClr val="242424"/>
                </a:solidFill>
                <a:latin typeface="Xunta Sans"/>
              </a:rPr>
              <a:t>porciónes</a:t>
            </a:r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 de diversos tamaños sin sus conchas pero conservando </a:t>
            </a:r>
            <a:r>
              <a:rPr lang="es-ES" sz="2000" dirty="0">
                <a:solidFill>
                  <a:srgbClr val="242424"/>
                </a:solidFill>
                <a:latin typeface="Xunta Sans"/>
              </a:rPr>
              <a:t>su </a:t>
            </a:r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estructura.</a:t>
            </a:r>
          </a:p>
          <a:p>
            <a:pPr marR="0" algn="just"/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* </a:t>
            </a:r>
            <a:r>
              <a:rPr lang="es-ES" sz="2000" b="1" i="0" u="none" strike="noStrike" baseline="0" dirty="0">
                <a:solidFill>
                  <a:srgbClr val="242424"/>
                </a:solidFill>
                <a:latin typeface="Xunta Sans"/>
              </a:rPr>
              <a:t>Pasta de </a:t>
            </a:r>
            <a:r>
              <a:rPr lang="es-ES" sz="2000" b="1" i="0" u="none" strike="noStrike" baseline="0" dirty="0" err="1">
                <a:solidFill>
                  <a:srgbClr val="242424"/>
                </a:solidFill>
                <a:latin typeface="Xunta Sans"/>
              </a:rPr>
              <a:t>mejilló</a:t>
            </a:r>
            <a:r>
              <a:rPr lang="es-ES" sz="2000" b="0" i="0" u="none" strike="noStrike" baseline="0" dirty="0" err="1">
                <a:solidFill>
                  <a:srgbClr val="242424"/>
                </a:solidFill>
                <a:latin typeface="Xunta Sans"/>
              </a:rPr>
              <a:t>n.A</a:t>
            </a:r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 partir de carne de mejillón,  homogeneizada, con o sin ingredientes autorizados. </a:t>
            </a:r>
          </a:p>
          <a:p>
            <a:pPr marR="0" algn="just"/>
            <a:r>
              <a:rPr lang="es-ES" sz="2000" b="1" i="0" u="none" strike="noStrike" baseline="0" dirty="0">
                <a:solidFill>
                  <a:srgbClr val="242424"/>
                </a:solidFill>
                <a:latin typeface="Xunta Sans"/>
              </a:rPr>
              <a:t>- </a:t>
            </a:r>
            <a:r>
              <a:rPr lang="es-ES" sz="2000" b="1" i="0" u="sng" strike="noStrike" baseline="0" dirty="0">
                <a:solidFill>
                  <a:srgbClr val="242424"/>
                </a:solidFill>
                <a:latin typeface="Xunta Sans"/>
              </a:rPr>
              <a:t>Almeja: </a:t>
            </a:r>
            <a:endParaRPr lang="es-ES" sz="20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marR="0" algn="just"/>
            <a:r>
              <a:rPr lang="pt-BR" sz="2000" b="1" i="0" u="none" strike="noStrike" baseline="0" dirty="0">
                <a:solidFill>
                  <a:srgbClr val="242424"/>
                </a:solidFill>
                <a:latin typeface="Xunta Sans"/>
              </a:rPr>
              <a:t>* Almeja..-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Enteras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sin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 concha Almeja, Almeja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rubia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, Ameixa chilena ou Ameixa japónica segundo as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especies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empleadas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. </a:t>
            </a:r>
          </a:p>
          <a:p>
            <a:pPr marR="0" algn="just"/>
            <a:r>
              <a:rPr lang="es-ES" sz="2000" b="1" i="0" u="none" strike="noStrike" baseline="0" dirty="0">
                <a:solidFill>
                  <a:srgbClr val="242424"/>
                </a:solidFill>
                <a:latin typeface="Xunta Sans"/>
              </a:rPr>
              <a:t>* Trozos  de…- </a:t>
            </a:r>
            <a:r>
              <a:rPr lang="es-ES" sz="2000" b="0" i="0" u="none" strike="noStrike" baseline="0" dirty="0" err="1">
                <a:solidFill>
                  <a:srgbClr val="242424"/>
                </a:solidFill>
                <a:latin typeface="Xunta Sans"/>
              </a:rPr>
              <a:t>porciónes</a:t>
            </a:r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 de diverso tamaño de Almejas sin conchas  pero mantienen  su estructura. </a:t>
            </a:r>
            <a:r>
              <a:rPr lang="pt-BR" sz="2000" dirty="0">
                <a:solidFill>
                  <a:srgbClr val="242424"/>
                </a:solidFill>
                <a:latin typeface="Xunta Sans"/>
              </a:rPr>
              <a:t>TROZOS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es-ES" sz="2800" b="1" i="0" u="sng" strike="noStrike" baseline="0" dirty="0">
                <a:solidFill>
                  <a:srgbClr val="242424"/>
                </a:solidFill>
                <a:latin typeface="Xunta Sans"/>
              </a:rPr>
              <a:t>BERBERECHO</a:t>
            </a:r>
            <a:endParaRPr lang="es-ES" sz="2800" b="1" i="0" u="sng" strike="noStrike" baseline="0" dirty="0">
              <a:solidFill>
                <a:srgbClr val="000000"/>
              </a:solidFill>
              <a:latin typeface="Xunta Sans"/>
            </a:endParaRPr>
          </a:p>
          <a:p>
            <a:pPr marL="285750" marR="0" indent="-285750" algn="just">
              <a:buFont typeface="Arial" panose="020B0604020202020204" pitchFamily="34" charset="0"/>
              <a:buChar char="•"/>
            </a:pPr>
            <a:r>
              <a:rPr lang="pt-BR" sz="2000" b="1" i="0" u="none" strike="noStrike" baseline="0" dirty="0" err="1">
                <a:solidFill>
                  <a:srgbClr val="242424"/>
                </a:solidFill>
                <a:latin typeface="Xunta Sans"/>
              </a:rPr>
              <a:t>Berberecho</a:t>
            </a:r>
            <a:r>
              <a:rPr lang="pt-BR" sz="2000" b="1" i="0" u="none" strike="noStrike" baseline="0" dirty="0">
                <a:solidFill>
                  <a:srgbClr val="242424"/>
                </a:solidFill>
                <a:latin typeface="Xunta Sans"/>
              </a:rPr>
              <a:t>.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-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Enteros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,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desprovistos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 de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cunchas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. </a:t>
            </a:r>
            <a:r>
              <a:rPr lang="pt-BR" sz="200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pt-BR" sz="2000" b="1" u="sng" dirty="0">
                <a:solidFill>
                  <a:srgbClr val="242424"/>
                </a:solidFill>
                <a:latin typeface="Xunta Sans"/>
              </a:rPr>
              <a:t>BERBERECHO</a:t>
            </a:r>
            <a:endParaRPr lang="pt-BR" sz="2000" b="1" i="0" u="sng" strike="noStrike" baseline="0" dirty="0">
              <a:solidFill>
                <a:srgbClr val="242424"/>
              </a:solidFill>
              <a:latin typeface="Xunta Sans"/>
            </a:endParaRPr>
          </a:p>
          <a:p>
            <a:pPr marL="285750" marR="0" indent="-285750" algn="just">
              <a:buFont typeface="Arial" panose="020B0604020202020204" pitchFamily="34" charset="0"/>
              <a:buChar char="•"/>
            </a:pPr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 </a:t>
            </a:r>
            <a:r>
              <a:rPr lang="es-ES" sz="2000" b="1" i="0" u="sng" strike="noStrike" baseline="0" dirty="0">
                <a:solidFill>
                  <a:srgbClr val="242424"/>
                </a:solidFill>
                <a:latin typeface="Xunta Sans"/>
              </a:rPr>
              <a:t>Otras </a:t>
            </a:r>
            <a:r>
              <a:rPr lang="es-ES" sz="2000" b="1" i="0" u="sng" strike="noStrike" baseline="0" dirty="0" err="1">
                <a:solidFill>
                  <a:srgbClr val="242424"/>
                </a:solidFill>
                <a:latin typeface="Xunta Sans"/>
              </a:rPr>
              <a:t>presentaciónes</a:t>
            </a:r>
            <a:r>
              <a:rPr lang="es-ES" sz="2000" b="1" i="0" u="sng" strike="noStrike" baseline="0" dirty="0">
                <a:solidFill>
                  <a:srgbClr val="242424"/>
                </a:solidFill>
                <a:latin typeface="Xunta Sans"/>
              </a:rPr>
              <a:t>  </a:t>
            </a:r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Admitidas   si son  diferentes a las anteriores y  </a:t>
            </a:r>
            <a:r>
              <a:rPr lang="es-ES" sz="2000" b="0" i="0" u="none" strike="noStrike" baseline="0" dirty="0" err="1">
                <a:solidFill>
                  <a:srgbClr val="242424"/>
                </a:solidFill>
                <a:latin typeface="Xunta Sans"/>
              </a:rPr>
              <a:t>vandescritas</a:t>
            </a:r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 en etiquetado. </a:t>
            </a:r>
          </a:p>
          <a:p>
            <a:pPr marR="0" algn="just"/>
            <a:r>
              <a:rPr lang="es-ES" sz="2000" b="0" i="0" u="none" strike="noStrike" baseline="0" dirty="0">
                <a:solidFill>
                  <a:srgbClr val="000000"/>
                </a:solidFill>
                <a:latin typeface="Xunta Sans"/>
              </a:rPr>
              <a:t>● </a:t>
            </a:r>
            <a:r>
              <a:rPr lang="es-ES" sz="2000" b="1" i="0" u="sng" strike="noStrike" baseline="0" dirty="0">
                <a:solidFill>
                  <a:srgbClr val="000000"/>
                </a:solidFill>
                <a:latin typeface="Xunta Sans"/>
              </a:rPr>
              <a:t>MEDIOS DE COBERTURA </a:t>
            </a:r>
            <a:endParaRPr lang="es-ES" sz="20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marR="0" algn="just"/>
            <a:r>
              <a:rPr lang="es-ES" sz="2000" b="1" i="0" u="none" strike="noStrike" baseline="0" dirty="0">
                <a:solidFill>
                  <a:srgbClr val="242424"/>
                </a:solidFill>
                <a:latin typeface="Xunta Sans"/>
              </a:rPr>
              <a:t>- </a:t>
            </a:r>
            <a:r>
              <a:rPr lang="es-ES" sz="2000" b="1" i="0" u="sng" strike="noStrike" baseline="0" dirty="0">
                <a:solidFill>
                  <a:srgbClr val="242424"/>
                </a:solidFill>
                <a:latin typeface="Xunta Sans"/>
              </a:rPr>
              <a:t>Mejillón: </a:t>
            </a:r>
            <a:endParaRPr lang="es-ES" sz="20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marR="0" algn="just"/>
            <a:r>
              <a:rPr lang="pt-BR" sz="2000" b="1" i="0" u="none" strike="noStrike" baseline="0" dirty="0">
                <a:solidFill>
                  <a:srgbClr val="242424"/>
                </a:solidFill>
                <a:latin typeface="Xunta Sans"/>
              </a:rPr>
              <a:t>*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Salmuera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 o agua, aceite de oliva, aceites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vegetales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, escabeche, tomate, salsas, picante, al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limón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, a la Naranja , al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ajillo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. </a:t>
            </a:r>
          </a:p>
          <a:p>
            <a:pPr marR="0" algn="just"/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- </a:t>
            </a:r>
            <a:r>
              <a:rPr lang="es-ES" sz="2000" b="1" i="0" u="sng" strike="noStrike" baseline="0" dirty="0" err="1">
                <a:solidFill>
                  <a:srgbClr val="242424"/>
                </a:solidFill>
                <a:latin typeface="Xunta Sans"/>
              </a:rPr>
              <a:t>Almejxas</a:t>
            </a:r>
            <a:r>
              <a:rPr lang="es-ES" sz="2000" b="1" i="0" u="sng" strike="noStrike" baseline="0" dirty="0">
                <a:solidFill>
                  <a:srgbClr val="242424"/>
                </a:solidFill>
                <a:latin typeface="Xunta Sans"/>
              </a:rPr>
              <a:t>: </a:t>
            </a:r>
            <a:endParaRPr lang="es-ES" sz="20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marR="0" algn="just"/>
            <a:r>
              <a:rPr lang="pt-BR" sz="2000" b="1" i="0" u="none" strike="noStrike" baseline="0" dirty="0">
                <a:solidFill>
                  <a:srgbClr val="242424"/>
                </a:solidFill>
                <a:latin typeface="Xunta Sans"/>
              </a:rPr>
              <a:t>*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Salmuera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 o agua, aceite de oliva, aceites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vegetales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, salsas, al </a:t>
            </a:r>
            <a:r>
              <a:rPr lang="pt-BR" sz="2000" b="0" i="0" u="none" strike="noStrike" baseline="0" dirty="0" err="1">
                <a:solidFill>
                  <a:srgbClr val="242424"/>
                </a:solidFill>
                <a:latin typeface="Xunta Sans"/>
              </a:rPr>
              <a:t>limón</a:t>
            </a:r>
            <a:r>
              <a:rPr lang="pt-BR" sz="2000" b="0" i="0" u="none" strike="noStrike" baseline="0" dirty="0">
                <a:solidFill>
                  <a:srgbClr val="242424"/>
                </a:solidFill>
                <a:latin typeface="Xunta Sans"/>
              </a:rPr>
              <a:t>. </a:t>
            </a:r>
          </a:p>
          <a:p>
            <a:pPr marR="0" algn="just"/>
            <a:r>
              <a:rPr lang="es-ES" sz="2000" b="1" i="0" u="none" strike="noStrike" baseline="0" dirty="0">
                <a:solidFill>
                  <a:srgbClr val="000000"/>
                </a:solidFill>
                <a:latin typeface="Xunta Sans"/>
              </a:rPr>
              <a:t>- </a:t>
            </a:r>
            <a:r>
              <a:rPr lang="es-ES" sz="2000" b="1" i="0" u="sng" strike="noStrike" baseline="0" dirty="0">
                <a:solidFill>
                  <a:srgbClr val="000000"/>
                </a:solidFill>
                <a:latin typeface="Xunta Sans"/>
              </a:rPr>
              <a:t>Berberecho</a:t>
            </a:r>
            <a:r>
              <a:rPr lang="es-ES" sz="2000" b="1" i="0" u="none" strike="noStrike" baseline="0" dirty="0">
                <a:solidFill>
                  <a:srgbClr val="000000"/>
                </a:solidFill>
                <a:latin typeface="Xunta Sans"/>
              </a:rPr>
              <a:t>: </a:t>
            </a:r>
            <a:endParaRPr lang="es-ES" sz="2000" b="0" i="0" u="none" strike="noStrike" baseline="0" dirty="0">
              <a:solidFill>
                <a:srgbClr val="000000"/>
              </a:solidFill>
              <a:latin typeface="Xunta Sans"/>
            </a:endParaRPr>
          </a:p>
          <a:p>
            <a:pPr marR="0" algn="just"/>
            <a:r>
              <a:rPr lang="pt-BR" sz="2000" b="1" i="0" u="none" strike="noStrike" baseline="0" dirty="0">
                <a:solidFill>
                  <a:srgbClr val="000000"/>
                </a:solidFill>
                <a:latin typeface="Xunta Sans"/>
              </a:rPr>
              <a:t>* </a:t>
            </a:r>
            <a:r>
              <a:rPr lang="pt-BR" sz="2000" b="0" i="0" u="none" strike="noStrike" baseline="0" dirty="0" err="1">
                <a:solidFill>
                  <a:srgbClr val="000000"/>
                </a:solidFill>
                <a:latin typeface="Xunta Sans"/>
              </a:rPr>
              <a:t>Salmuera</a:t>
            </a:r>
            <a:r>
              <a:rPr lang="pt-BR" sz="2000" b="0" i="0" u="none" strike="noStrike" baseline="0" dirty="0">
                <a:solidFill>
                  <a:srgbClr val="000000"/>
                </a:solidFill>
                <a:latin typeface="Xunta Sans"/>
              </a:rPr>
              <a:t> o agua, aceite de oliva, aceites </a:t>
            </a:r>
            <a:r>
              <a:rPr lang="pt-BR" sz="2000" b="0" i="0" u="none" strike="noStrike" baseline="0" dirty="0" err="1">
                <a:solidFill>
                  <a:srgbClr val="000000"/>
                </a:solidFill>
                <a:latin typeface="Xunta Sans"/>
              </a:rPr>
              <a:t>vegetales</a:t>
            </a:r>
            <a:r>
              <a:rPr lang="pt-BR" sz="2000" b="0" i="0" u="none" strike="noStrike" baseline="0" dirty="0">
                <a:solidFill>
                  <a:srgbClr val="000000"/>
                </a:solidFill>
                <a:latin typeface="Xunta Sans"/>
              </a:rPr>
              <a:t>, salsas, al </a:t>
            </a:r>
            <a:r>
              <a:rPr lang="pt-BR" sz="2000" b="0" i="0" u="none" strike="noStrike" baseline="0" dirty="0" err="1">
                <a:solidFill>
                  <a:srgbClr val="000000"/>
                </a:solidFill>
                <a:latin typeface="Xunta Sans"/>
              </a:rPr>
              <a:t>limón</a:t>
            </a:r>
            <a:r>
              <a:rPr lang="pt-BR" sz="2000" b="0" i="0" u="none" strike="noStrike" baseline="0" dirty="0">
                <a:solidFill>
                  <a:srgbClr val="000000"/>
                </a:solidFill>
                <a:latin typeface="Xunta Sans"/>
              </a:rPr>
              <a:t>. </a:t>
            </a:r>
          </a:p>
          <a:p>
            <a:r>
              <a:rPr lang="es-ES" sz="2000" b="1" i="0" u="none" strike="noStrike" baseline="0" dirty="0">
                <a:solidFill>
                  <a:srgbClr val="000000"/>
                </a:solidFill>
                <a:latin typeface="Xunta Sans"/>
              </a:rPr>
              <a:t>- </a:t>
            </a:r>
            <a:r>
              <a:rPr lang="es-ES" sz="2000" b="1" i="0" u="sng" strike="noStrike" baseline="0" dirty="0">
                <a:solidFill>
                  <a:srgbClr val="000000"/>
                </a:solidFill>
                <a:latin typeface="Xunta Sans"/>
              </a:rPr>
              <a:t>Otros medios de cobertura</a:t>
            </a:r>
            <a:r>
              <a:rPr lang="es-ES" sz="2000" b="1" i="0" u="none" strike="noStrike" baseline="0" dirty="0">
                <a:solidFill>
                  <a:srgbClr val="000000"/>
                </a:solidFill>
                <a:latin typeface="Xunta Sans"/>
              </a:rPr>
              <a:t>, </a:t>
            </a:r>
            <a:r>
              <a:rPr lang="es-ES" sz="2000" b="0" i="0" u="none" strike="noStrike" baseline="0" dirty="0">
                <a:solidFill>
                  <a:srgbClr val="000000"/>
                </a:solidFill>
                <a:latin typeface="Xunta Sans"/>
              </a:rPr>
              <a:t>deben de figurar descritos en su  etiquetado 	</a:t>
            </a:r>
          </a:p>
          <a:p>
            <a:r>
              <a:rPr lang="es-ES" sz="2000" b="0" i="0" u="none" strike="noStrike" baseline="0" dirty="0">
                <a:solidFill>
                  <a:srgbClr val="242424"/>
                </a:solidFill>
                <a:latin typeface="Xunta San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124862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E438F08-9327-C91E-7903-7B522A96ABE6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22">
                  <a:extLst>
                    <a:ext uri="{9D8B030D-6E8A-4147-A177-3AD203B41FA5}">
                      <a16:colId xmlns:a16="http://schemas.microsoft.com/office/drawing/2014/main" val="2482213155"/>
                    </a:ext>
                  </a:extLst>
                </a:gridCol>
                <a:gridCol w="10067778">
                  <a:extLst>
                    <a:ext uri="{9D8B030D-6E8A-4147-A177-3AD203B41FA5}">
                      <a16:colId xmlns:a16="http://schemas.microsoft.com/office/drawing/2014/main" val="778666507"/>
                    </a:ext>
                  </a:extLst>
                </a:gridCol>
              </a:tblGrid>
              <a:tr h="550756">
                <a:tc>
                  <a:txBody>
                    <a:bodyPr/>
                    <a:lstStyle/>
                    <a:p>
                      <a:r>
                        <a:rPr lang="es-ES" dirty="0"/>
                        <a:t>DENOMINACIÓN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PRESENTACIÓN + MEDIO DE COBERTURA </a:t>
                      </a:r>
                    </a:p>
                    <a:p>
                      <a:pPr rtl="0"/>
                      <a:r>
                        <a:rPr lang="es-ES" sz="2400" b="0" i="0" u="sng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 natural </a:t>
                      </a:r>
                      <a:r>
                        <a:rPr lang="es-ES" sz="20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líquido de cobertura agua o salmuera inferior al 7%  de CL NA</a:t>
                      </a:r>
                      <a:endParaRPr lang="es-ES" sz="2000" b="0" dirty="0">
                        <a:effectLst/>
                      </a:endParaRPr>
                    </a:p>
                    <a:p>
                      <a:pPr rtl="0"/>
                      <a:r>
                        <a:rPr lang="es-ES" sz="20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ES" sz="2000" b="1" i="0" u="sng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Clase comercial obligatoria </a:t>
                      </a:r>
                      <a:r>
                        <a:rPr lang="es-ES" sz="20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grande mediano pequeño  y opcionalmente “gigante”</a:t>
                      </a:r>
                      <a:endParaRPr lang="es-ES" sz="2000" b="0" dirty="0">
                        <a:effectLst/>
                      </a:endParaRPr>
                    </a:p>
                    <a:p>
                      <a:pPr rtl="0"/>
                      <a:r>
                        <a:rPr lang="es-ES" sz="20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ES" sz="2000" b="0" i="0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Nº</a:t>
                      </a:r>
                      <a:r>
                        <a:rPr lang="es-ES" sz="20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piezas voluntario.</a:t>
                      </a:r>
                      <a:endParaRPr lang="es-ES" sz="2000" b="0" dirty="0">
                        <a:effectLst/>
                      </a:endParaRPr>
                    </a:p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355084"/>
                  </a:ext>
                </a:extLst>
              </a:tr>
              <a:tr h="550756">
                <a:tc>
                  <a:txBody>
                    <a:bodyPr/>
                    <a:lstStyle/>
                    <a:p>
                      <a:r>
                        <a:rPr lang="es-ES" b="1" dirty="0"/>
                        <a:t>CANTIDAD</a:t>
                      </a:r>
                      <a:r>
                        <a:rPr lang="es-ES" dirty="0"/>
                        <a:t>.</a:t>
                      </a:r>
                    </a:p>
                  </a:txBody>
                  <a:tcPr>
                    <a:solidFill>
                      <a:srgbClr val="20D2BD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ES" sz="2000" b="1" i="0" u="sng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Capacidad nominal normalizada del envase  obligatoria </a:t>
                      </a:r>
                    </a:p>
                    <a:p>
                      <a:pPr rtl="0"/>
                      <a:r>
                        <a:rPr lang="es-E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Contenido neto y escurrido según norma</a:t>
                      </a:r>
                      <a:endParaRPr lang="es-ES" b="0" dirty="0">
                        <a:effectLst/>
                      </a:endParaRPr>
                    </a:p>
                    <a:p>
                      <a:pPr rtl="0"/>
                      <a:r>
                        <a:rPr lang="es-E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ES" sz="1800" b="1" i="0" u="sng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masa neta  : </a:t>
                      </a:r>
                      <a:r>
                        <a:rPr lang="es-E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como mínimo un% de su capacidad nominal( </a:t>
                      </a:r>
                      <a:r>
                        <a:rPr lang="es-ES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excep</a:t>
                      </a:r>
                      <a:r>
                        <a:rPr lang="es-E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92% en bases de menos de 200 ml)</a:t>
                      </a:r>
                      <a:endParaRPr lang="es-ES" b="0" dirty="0">
                        <a:effectLst/>
                      </a:endParaRPr>
                    </a:p>
                    <a:p>
                      <a:pPr rtl="0"/>
                      <a:r>
                        <a:rPr lang="es-E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ES" sz="1800" b="1" i="0" u="sng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masa escurrida .</a:t>
                      </a:r>
                      <a:r>
                        <a:rPr lang="es-E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Como mínimo y sin tolerancia a  % relativos a la cifra de capacidad nominal que dependen del producto y del medio de cobertura (excepción en el mejillón para envases inferiores a 100 ml y en salsas espesas, la masa escurrida min.  46%</a:t>
                      </a:r>
                      <a:br>
                        <a:rPr lang="es-ES" dirty="0"/>
                      </a:b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069007"/>
                  </a:ext>
                </a:extLst>
              </a:tr>
              <a:tr h="550756">
                <a:tc>
                  <a:txBody>
                    <a:bodyPr/>
                    <a:lstStyle/>
                    <a:p>
                      <a:r>
                        <a:rPr lang="es-ES" b="1" dirty="0"/>
                        <a:t>QUID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Si se indica el, PN Y P.E  no es necesario</a:t>
                      </a:r>
                    </a:p>
                    <a:p>
                      <a:r>
                        <a:rPr lang="es-ES" b="1" dirty="0"/>
                        <a:t>%</a:t>
                      </a:r>
                      <a:r>
                        <a:rPr lang="es-ES" dirty="0"/>
                        <a:t> si es </a:t>
                      </a:r>
                      <a:r>
                        <a:rPr lang="es-ES" b="1" u="sng" dirty="0"/>
                        <a:t>aceite de oliva en el QUID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829899"/>
                  </a:ext>
                </a:extLst>
              </a:tr>
              <a:tr h="550756">
                <a:tc>
                  <a:txBody>
                    <a:bodyPr/>
                    <a:lstStyle/>
                    <a:p>
                      <a:r>
                        <a:rPr lang="es-ES" b="1" dirty="0"/>
                        <a:t>RESTO DE MENCIONES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INFORMACION NUTRICIONAL </a:t>
                      </a:r>
                      <a:r>
                        <a:rPr lang="es-ES" dirty="0"/>
                        <a:t>SOBRE TODO EL PRODUCTO</a:t>
                      </a:r>
                    </a:p>
                    <a:p>
                      <a:r>
                        <a:rPr lang="es-ES" dirty="0"/>
                        <a:t>INGREDIENTES   </a:t>
                      </a:r>
                      <a:r>
                        <a:rPr lang="es-ES" b="1" dirty="0"/>
                        <a:t>ALERGENOS</a:t>
                      </a:r>
                      <a:r>
                        <a:rPr lang="es-ES" dirty="0"/>
                        <a:t>:TODOS</a:t>
                      </a:r>
                    </a:p>
                    <a:p>
                      <a:r>
                        <a:rPr lang="es-ES" b="1" dirty="0"/>
                        <a:t>CONSUMIR PREFERENTEMENTE ANTES DEL FIN DE…….    </a:t>
                      </a:r>
                      <a:r>
                        <a:rPr lang="es-ES" dirty="0"/>
                        <a:t>MES AÑO   O AÑO</a:t>
                      </a:r>
                    </a:p>
                    <a:p>
                      <a:r>
                        <a:rPr lang="es-ES" dirty="0"/>
                        <a:t>CONDICIONES ESPECIALES DE CONSERVACION: CASO DE SEMICONSERVAS </a:t>
                      </a:r>
                    </a:p>
                    <a:p>
                      <a:r>
                        <a:rPr lang="es-ES" dirty="0"/>
                        <a:t>OPERADOR  MARCA SANITARIA , y  marcas blancas </a:t>
                      </a:r>
                      <a:r>
                        <a:rPr lang="es-ES" b="1" dirty="0" err="1"/>
                        <a:t>nº</a:t>
                      </a:r>
                      <a:r>
                        <a:rPr lang="es-ES" b="1" dirty="0"/>
                        <a:t> REG SAN </a:t>
                      </a:r>
                      <a:r>
                        <a:rPr lang="es-ES" dirty="0"/>
                        <a:t>fabricante precedido por “</a:t>
                      </a:r>
                      <a:r>
                        <a:rPr lang="es-ES" b="1" dirty="0"/>
                        <a:t>fabricado por”</a:t>
                      </a:r>
                    </a:p>
                    <a:p>
                      <a:r>
                        <a:rPr lang="es-ES" b="1" dirty="0"/>
                        <a:t>PAIS DE ORIGEN  voluntaria ,</a:t>
                      </a:r>
                      <a:r>
                        <a:rPr lang="es-ES" b="0" dirty="0"/>
                        <a:t>productos IMPORTADOS  </a:t>
                      </a:r>
                      <a:r>
                        <a:rPr lang="es-ES" b="1" dirty="0"/>
                        <a:t>OBLIGATORIO</a:t>
                      </a:r>
                    </a:p>
                    <a:p>
                      <a:r>
                        <a:rPr lang="es-ES" b="1" dirty="0"/>
                        <a:t>MODO DE EMPLEO </a:t>
                      </a:r>
                      <a:r>
                        <a:rPr lang="es-ES" b="0" dirty="0"/>
                        <a:t> según producto </a:t>
                      </a:r>
                    </a:p>
                    <a:p>
                      <a:r>
                        <a:rPr lang="es-ES" b="1" dirty="0" err="1"/>
                        <a:t>Nº</a:t>
                      </a:r>
                      <a:r>
                        <a:rPr lang="es-ES" b="1" dirty="0"/>
                        <a:t> LOTE OBLIGATORIO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506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041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7CEFF5-57BB-FA1E-F3D1-884676674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83" y="294908"/>
            <a:ext cx="10241280" cy="2047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9EE828-B62F-6C93-B764-7567435E9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83" y="2379208"/>
            <a:ext cx="10100603" cy="171654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8BD9F7F-4190-0351-E594-E2F006371D22}"/>
              </a:ext>
            </a:extLst>
          </p:cNvPr>
          <p:cNvSpPr txBox="1"/>
          <p:nvPr/>
        </p:nvSpPr>
        <p:spPr>
          <a:xfrm>
            <a:off x="1041009" y="4923692"/>
            <a:ext cx="1043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http://www.aecosan.msssi.gob.es/AECOSAN/docs/documentos/seguridad_alimentaria/interpreta ciones/biologicas/Agua_de_mar_envasada.pdf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6495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496A-573F-AF64-1033-77E19E260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46" y="1"/>
            <a:ext cx="12208646" cy="6858000"/>
          </a:xfrm>
          <a:prstGeom prst="rect">
            <a:avLst/>
          </a:prstGeom>
          <a:solidFill>
            <a:srgbClr val="20D2BD"/>
          </a:solidFill>
        </p:spPr>
      </p:pic>
    </p:spTree>
    <p:extLst>
      <p:ext uri="{BB962C8B-B14F-4D97-AF65-F5344CB8AC3E}">
        <p14:creationId xmlns:p14="http://schemas.microsoft.com/office/powerpoint/2010/main" val="19694760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.bp.blogspot.com/-6aNujR7jq6U/URAWpZidMnI/AAAAAAAAAIg/n2_cZKxv2TI/s1600/img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09" y="-519042"/>
            <a:ext cx="10310191" cy="758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6260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59667D-E706-9106-2FED-3B14D0938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04"/>
            <a:ext cx="8816699" cy="33804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FD92F1A-AFB7-3612-D882-668C46E41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02153" y="2864616"/>
            <a:ext cx="3270666" cy="461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451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Imagen 1" descr="P101079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-27782"/>
            <a:ext cx="9036050" cy="72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de flecha 3"/>
          <p:cNvCxnSpPr/>
          <p:nvPr/>
        </p:nvCxnSpPr>
        <p:spPr>
          <a:xfrm flipH="1" flipV="1">
            <a:off x="1127125" y="765175"/>
            <a:ext cx="3024188" cy="71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 flipH="1">
            <a:off x="1127126" y="1052513"/>
            <a:ext cx="4105275" cy="144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725" name="CuadroTexto 6"/>
          <p:cNvSpPr txBox="1">
            <a:spLocks noChangeArrowheads="1"/>
          </p:cNvSpPr>
          <p:nvPr/>
        </p:nvSpPr>
        <p:spPr bwMode="auto">
          <a:xfrm>
            <a:off x="0" y="422276"/>
            <a:ext cx="17272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gl-ES" b="1" dirty="0">
                <a:solidFill>
                  <a:srgbClr val="FF0000"/>
                </a:solidFill>
              </a:rPr>
              <a:t>PESO NETO Y PESO ESCURRIDO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gl-ES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gl-ES" b="1" dirty="0">
                <a:solidFill>
                  <a:srgbClr val="FF0000"/>
                </a:solidFill>
              </a:rPr>
              <a:t>MENCIONES DE LA RIAS GALLEGAS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gl-ES" b="1" dirty="0">
                <a:solidFill>
                  <a:srgbClr val="FF0000"/>
                </a:solidFill>
              </a:rPr>
              <a:t>CON MEJILLÓN IGP</a:t>
            </a:r>
          </a:p>
        </p:txBody>
      </p:sp>
      <p:sp>
        <p:nvSpPr>
          <p:cNvPr id="158726" name="CuadroTexto 7"/>
          <p:cNvSpPr txBox="1">
            <a:spLocks noChangeArrowheads="1"/>
          </p:cNvSpPr>
          <p:nvPr/>
        </p:nvSpPr>
        <p:spPr bwMode="auto">
          <a:xfrm>
            <a:off x="7032626" y="3284538"/>
            <a:ext cx="2447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gl-ES" dirty="0">
                <a:solidFill>
                  <a:prstClr val="white"/>
                </a:solidFill>
              </a:rPr>
              <a:t>DENOMINACIÓN ALIMENTO</a:t>
            </a:r>
          </a:p>
        </p:txBody>
      </p:sp>
    </p:spTree>
    <p:extLst>
      <p:ext uri="{BB962C8B-B14F-4D97-AF65-F5344CB8AC3E}">
        <p14:creationId xmlns:p14="http://schemas.microsoft.com/office/powerpoint/2010/main" val="21347436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054" y="2303514"/>
            <a:ext cx="3524250" cy="8572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29775" cy="22288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52" y="3150857"/>
            <a:ext cx="7181850" cy="15716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71" y="2319337"/>
            <a:ext cx="3590925" cy="695325"/>
          </a:xfrm>
          <a:prstGeom prst="rect">
            <a:avLst/>
          </a:prstGeom>
        </p:spPr>
      </p:pic>
      <p:sp>
        <p:nvSpPr>
          <p:cNvPr id="6" name="Flecha abajo 5"/>
          <p:cNvSpPr/>
          <p:nvPr/>
        </p:nvSpPr>
        <p:spPr>
          <a:xfrm>
            <a:off x="2691925" y="3033218"/>
            <a:ext cx="239282" cy="298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abajo 6"/>
          <p:cNvSpPr/>
          <p:nvPr/>
        </p:nvSpPr>
        <p:spPr>
          <a:xfrm>
            <a:off x="6315342" y="2102265"/>
            <a:ext cx="45719" cy="217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abajo 7"/>
          <p:cNvSpPr/>
          <p:nvPr/>
        </p:nvSpPr>
        <p:spPr>
          <a:xfrm>
            <a:off x="6315342" y="2183607"/>
            <a:ext cx="45719" cy="90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bajo 8"/>
          <p:cNvSpPr/>
          <p:nvPr/>
        </p:nvSpPr>
        <p:spPr>
          <a:xfrm>
            <a:off x="5580637" y="154594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172" y="4787450"/>
            <a:ext cx="2971800" cy="933450"/>
          </a:xfrm>
          <a:prstGeom prst="rect">
            <a:avLst/>
          </a:prstGeom>
        </p:spPr>
      </p:pic>
      <p:sp>
        <p:nvSpPr>
          <p:cNvPr id="11" name="Flecha derecha 10"/>
          <p:cNvSpPr/>
          <p:nvPr/>
        </p:nvSpPr>
        <p:spPr>
          <a:xfrm>
            <a:off x="2811566" y="4800601"/>
            <a:ext cx="205099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6117" y="3794333"/>
            <a:ext cx="4867275" cy="542925"/>
          </a:xfrm>
          <a:prstGeom prst="rect">
            <a:avLst/>
          </a:prstGeom>
        </p:spPr>
      </p:pic>
      <p:cxnSp>
        <p:nvCxnSpPr>
          <p:cNvPr id="14" name="Conector recto de flecha 13"/>
          <p:cNvCxnSpPr/>
          <p:nvPr/>
        </p:nvCxnSpPr>
        <p:spPr>
          <a:xfrm flipH="1">
            <a:off x="5007836" y="3794333"/>
            <a:ext cx="2679372" cy="4529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1392" y="5362346"/>
            <a:ext cx="3514725" cy="800100"/>
          </a:xfrm>
          <a:prstGeom prst="rect">
            <a:avLst/>
          </a:prstGeom>
        </p:spPr>
      </p:pic>
      <p:sp>
        <p:nvSpPr>
          <p:cNvPr id="16" name="Flecha abajo 15"/>
          <p:cNvSpPr/>
          <p:nvPr/>
        </p:nvSpPr>
        <p:spPr>
          <a:xfrm>
            <a:off x="4717279" y="457006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Conector recto de flecha 17"/>
          <p:cNvCxnSpPr/>
          <p:nvPr/>
        </p:nvCxnSpPr>
        <p:spPr>
          <a:xfrm flipV="1">
            <a:off x="3879791" y="3453043"/>
            <a:ext cx="308805" cy="14189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6315" y="846968"/>
            <a:ext cx="2276475" cy="771525"/>
          </a:xfrm>
          <a:prstGeom prst="rect">
            <a:avLst/>
          </a:prstGeom>
        </p:spPr>
      </p:pic>
      <p:sp>
        <p:nvSpPr>
          <p:cNvPr id="20" name="Flecha abajo 19"/>
          <p:cNvSpPr/>
          <p:nvPr/>
        </p:nvSpPr>
        <p:spPr>
          <a:xfrm>
            <a:off x="9443103" y="1247686"/>
            <a:ext cx="186672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lecha derecha 20"/>
          <p:cNvSpPr/>
          <p:nvPr/>
        </p:nvSpPr>
        <p:spPr>
          <a:xfrm>
            <a:off x="8747907" y="9904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95359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88806CA-23F0-FA72-6B93-C5E2E409C618}"/>
              </a:ext>
            </a:extLst>
          </p:cNvPr>
          <p:cNvSpPr txBox="1"/>
          <p:nvPr/>
        </p:nvSpPr>
        <p:spPr>
          <a:xfrm>
            <a:off x="0" y="1"/>
            <a:ext cx="12191999" cy="3108543"/>
          </a:xfrm>
          <a:prstGeom prst="rect">
            <a:avLst/>
          </a:prstGeom>
          <a:solidFill>
            <a:srgbClr val="20D2BD"/>
          </a:solidFill>
        </p:spPr>
        <p:txBody>
          <a:bodyPr wrap="square" rtlCol="0">
            <a:spAutoFit/>
          </a:bodyPr>
          <a:lstStyle/>
          <a:p>
            <a:r>
              <a:rPr lang="pt-BR" sz="2800" b="1" i="0" u="none" strike="noStrike" baseline="0" dirty="0">
                <a:solidFill>
                  <a:srgbClr val="000000"/>
                </a:solidFill>
                <a:latin typeface="Xunta Sans"/>
              </a:rPr>
              <a:t>ETIQUETADO DE CONSERVAS DA PESCA SIN NORMA ESPECÍFICA 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Xunta Sans"/>
              </a:rPr>
              <a:t>	</a:t>
            </a:r>
          </a:p>
          <a:p>
            <a:pPr marL="285750" marR="0" indent="-285750" algn="just">
              <a:buFontTx/>
              <a:buChar char="-"/>
            </a:pPr>
            <a:r>
              <a:rPr lang="es-ES" sz="2800" dirty="0">
                <a:solidFill>
                  <a:srgbClr val="242424"/>
                </a:solidFill>
                <a:latin typeface="Xunta Sans"/>
              </a:rPr>
              <a:t>Deberán  de cumplir la </a:t>
            </a:r>
            <a:r>
              <a:rPr lang="es-ES" sz="2800" b="0" i="0" u="none" strike="noStrike" baseline="0" dirty="0">
                <a:solidFill>
                  <a:srgbClr val="242424"/>
                </a:solidFill>
                <a:latin typeface="Xunta Sans"/>
              </a:rPr>
              <a:t>a normativa general  de etiquetado. </a:t>
            </a:r>
          </a:p>
          <a:p>
            <a:pPr marL="285750" marR="0" indent="-285750" algn="just">
              <a:buFontTx/>
              <a:buChar char="-"/>
            </a:pPr>
            <a:endParaRPr lang="es-ES" sz="2800" b="0" i="0" u="none" strike="noStrike" baseline="0" dirty="0">
              <a:solidFill>
                <a:srgbClr val="242424"/>
              </a:solidFill>
              <a:latin typeface="Xunta Sans"/>
            </a:endParaRPr>
          </a:p>
          <a:p>
            <a:pPr marL="285750" indent="-285750">
              <a:buFontTx/>
              <a:buChar char="-"/>
            </a:pPr>
            <a:r>
              <a:rPr lang="es-ES" sz="2800" b="0" i="0" u="none" strike="noStrike" baseline="0" dirty="0">
                <a:solidFill>
                  <a:srgbClr val="242424"/>
                </a:solidFill>
                <a:latin typeface="Xunta Sans"/>
              </a:rPr>
              <a:t>Para determinar la denominación hay  que tener en cuenta las </a:t>
            </a:r>
            <a:r>
              <a:rPr lang="es-ES" sz="2800" b="0" i="0" u="none" strike="noStrike" baseline="0" dirty="0" err="1">
                <a:solidFill>
                  <a:srgbClr val="242424"/>
                </a:solidFill>
                <a:latin typeface="Xunta Sans"/>
              </a:rPr>
              <a:t>denominaciónes</a:t>
            </a:r>
            <a:r>
              <a:rPr lang="es-ES" sz="2800" b="0" i="0" u="none" strike="noStrike" baseline="0" dirty="0">
                <a:solidFill>
                  <a:srgbClr val="242424"/>
                </a:solidFill>
                <a:latin typeface="Xunta Sans"/>
              </a:rPr>
              <a:t> recogidas en el RD 1521/1984  con sus modificaciones</a:t>
            </a:r>
          </a:p>
          <a:p>
            <a:pPr marL="285750" indent="-285750">
              <a:buFontTx/>
              <a:buChar char="-"/>
            </a:pPr>
            <a:r>
              <a:rPr lang="es-ES" sz="2800" b="0" i="0" u="none" strike="noStrike" baseline="0" dirty="0">
                <a:solidFill>
                  <a:srgbClr val="242424"/>
                </a:solidFill>
                <a:latin typeface="Xunta Sans"/>
              </a:rPr>
              <a:t> si la especie empleada  no figurase en su  Anexo 4 , podríamos considerar la denominación comercial en los listados que publica el MAPA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F73ADA-14A8-2411-8235-6805EBBDE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257" y="2977402"/>
            <a:ext cx="4742058" cy="398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783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739C94-874A-D966-B1AF-4F5696827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55" y="67407"/>
            <a:ext cx="7891976" cy="67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427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AC14F8-0567-4B5F-9AEF-3199405C4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72" y="73187"/>
            <a:ext cx="4484325" cy="68250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0E42441-027A-4128-86EA-7BB9C513C7E3}"/>
              </a:ext>
            </a:extLst>
          </p:cNvPr>
          <p:cNvSpPr txBox="1"/>
          <p:nvPr/>
        </p:nvSpPr>
        <p:spPr>
          <a:xfrm>
            <a:off x="5234730" y="73187"/>
            <a:ext cx="69572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Xunta Sans"/>
              </a:rPr>
              <a:t>AUSENCIA DE QUID </a:t>
            </a:r>
          </a:p>
          <a:p>
            <a:r>
              <a:rPr lang="pt-BR" sz="3200" dirty="0" err="1">
                <a:latin typeface="Xunta Sans"/>
              </a:rPr>
              <a:t>Mención</a:t>
            </a:r>
            <a:r>
              <a:rPr lang="pt-BR" sz="3200" dirty="0">
                <a:latin typeface="Xunta Sans"/>
              </a:rPr>
              <a:t> </a:t>
            </a:r>
            <a:r>
              <a:rPr lang="pt-BR" sz="3200" b="1" dirty="0">
                <a:latin typeface="Xunta Sans"/>
              </a:rPr>
              <a:t>“</a:t>
            </a:r>
            <a:r>
              <a:rPr lang="pt-BR" sz="3200" b="1" i="1" dirty="0">
                <a:latin typeface="Xunta Sans"/>
              </a:rPr>
              <a:t>al </a:t>
            </a:r>
            <a:r>
              <a:rPr lang="pt-BR" sz="3200" b="1" i="1" dirty="0" err="1">
                <a:latin typeface="Xunta Sans"/>
              </a:rPr>
              <a:t>limón</a:t>
            </a:r>
            <a:r>
              <a:rPr lang="pt-BR" sz="3200" b="1" dirty="0">
                <a:latin typeface="Xunta Sans"/>
              </a:rPr>
              <a:t>”</a:t>
            </a:r>
            <a:r>
              <a:rPr lang="pt-BR" sz="3200" dirty="0">
                <a:latin typeface="Xunta Sans"/>
              </a:rPr>
              <a:t>, infringe  </a:t>
            </a:r>
            <a:r>
              <a:rPr lang="pt-BR" sz="3200" dirty="0" err="1">
                <a:latin typeface="Xunta Sans"/>
              </a:rPr>
              <a:t>el</a:t>
            </a:r>
            <a:r>
              <a:rPr lang="pt-BR" sz="3200" dirty="0">
                <a:latin typeface="Xunta Sans"/>
              </a:rPr>
              <a:t> art.22.1 </a:t>
            </a:r>
            <a:r>
              <a:rPr lang="pt-BR" sz="3200" dirty="0" err="1">
                <a:latin typeface="Xunta Sans"/>
              </a:rPr>
              <a:t>Reglamento</a:t>
            </a:r>
            <a:r>
              <a:rPr lang="pt-BR" sz="3200" dirty="0">
                <a:latin typeface="Xunta Sans"/>
              </a:rPr>
              <a:t> (UE) nº 1169/2011,” </a:t>
            </a:r>
            <a:r>
              <a:rPr lang="es-ES" sz="3200" dirty="0">
                <a:latin typeface="Xunta Sans"/>
              </a:rPr>
              <a:t>será</a:t>
            </a:r>
          </a:p>
          <a:p>
            <a:r>
              <a:rPr lang="pt-BR" sz="3200" dirty="0" err="1">
                <a:latin typeface="Xunta Sans"/>
              </a:rPr>
              <a:t>necesario</a:t>
            </a:r>
            <a:r>
              <a:rPr lang="pt-BR" sz="3200" dirty="0">
                <a:latin typeface="Xunta Sans"/>
              </a:rPr>
              <a:t> indicar a </a:t>
            </a:r>
            <a:r>
              <a:rPr lang="pt-BR" sz="3200" dirty="0" err="1">
                <a:latin typeface="Xunta Sans"/>
              </a:rPr>
              <a:t>cantidad</a:t>
            </a:r>
            <a:r>
              <a:rPr lang="pt-BR" sz="3200" dirty="0">
                <a:latin typeface="Xunta Sans"/>
              </a:rPr>
              <a:t> </a:t>
            </a:r>
            <a:r>
              <a:rPr lang="pt-BR" sz="3200" dirty="0" err="1">
                <a:latin typeface="Xunta Sans"/>
              </a:rPr>
              <a:t>del</a:t>
            </a:r>
            <a:r>
              <a:rPr lang="pt-BR" sz="3200" dirty="0">
                <a:latin typeface="Xunta Sans"/>
              </a:rPr>
              <a:t> ingrediente o </a:t>
            </a:r>
            <a:r>
              <a:rPr lang="pt-BR" sz="3200" dirty="0" err="1">
                <a:latin typeface="Xunta Sans"/>
              </a:rPr>
              <a:t>categoría</a:t>
            </a:r>
            <a:r>
              <a:rPr lang="pt-BR" sz="3200" dirty="0">
                <a:latin typeface="Xunta Sans"/>
              </a:rPr>
              <a:t> de ingredientes utilizados”</a:t>
            </a:r>
            <a:endParaRPr lang="es-ES" sz="3200" dirty="0">
              <a:latin typeface="Xunta Sans"/>
            </a:endParaRPr>
          </a:p>
        </p:txBody>
      </p:sp>
    </p:spTree>
    <p:extLst>
      <p:ext uri="{BB962C8B-B14F-4D97-AF65-F5344CB8AC3E}">
        <p14:creationId xmlns:p14="http://schemas.microsoft.com/office/powerpoint/2010/main" val="26701910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A3510F5-CAD7-4550-8340-0B9FB4323C82}"/>
              </a:ext>
            </a:extLst>
          </p:cNvPr>
          <p:cNvSpPr txBox="1"/>
          <p:nvPr/>
        </p:nvSpPr>
        <p:spPr>
          <a:xfrm>
            <a:off x="2542515" y="2254313"/>
            <a:ext cx="7106970" cy="2554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8000" b="1" dirty="0"/>
              <a:t>GRACIAS POR LA ATENCIÓN</a:t>
            </a:r>
          </a:p>
        </p:txBody>
      </p:sp>
    </p:spTree>
    <p:extLst>
      <p:ext uri="{BB962C8B-B14F-4D97-AF65-F5344CB8AC3E}">
        <p14:creationId xmlns:p14="http://schemas.microsoft.com/office/powerpoint/2010/main" val="2020894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12116</TotalTime>
  <Words>2722</Words>
  <Application>Microsoft Office PowerPoint</Application>
  <PresentationFormat>Panorámica</PresentationFormat>
  <Paragraphs>346</Paragraphs>
  <Slides>97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97</vt:i4>
      </vt:variant>
    </vt:vector>
  </HeadingPairs>
  <TitlesOfParts>
    <vt:vector size="112" baseType="lpstr">
      <vt:lpstr>Arial</vt:lpstr>
      <vt:lpstr>Arial Black</vt:lpstr>
      <vt:lpstr>Arial Rounded MT Bold</vt:lpstr>
      <vt:lpstr>Calibri</vt:lpstr>
      <vt:lpstr>Calibri Light</vt:lpstr>
      <vt:lpstr>CIDFont+F2</vt:lpstr>
      <vt:lpstr>CIDFont+F3</vt:lpstr>
      <vt:lpstr>Comic Sans MS</vt:lpstr>
      <vt:lpstr>Frutiger</vt:lpstr>
      <vt:lpstr>Segoe UI</vt:lpstr>
      <vt:lpstr>Source Sans Pro</vt:lpstr>
      <vt:lpstr>Verdana</vt:lpstr>
      <vt:lpstr>Xunta Sans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GONZALO JOSÉ Rodriguez Abuin</dc:creator>
  <cp:lastModifiedBy>Rodríguez Abuín, Gonzalo José</cp:lastModifiedBy>
  <cp:revision>59</cp:revision>
  <dcterms:created xsi:type="dcterms:W3CDTF">2022-11-05T18:14:35Z</dcterms:created>
  <dcterms:modified xsi:type="dcterms:W3CDTF">2024-05-21T11:56:57Z</dcterms:modified>
</cp:coreProperties>
</file>