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4" r:id="rId5"/>
    <p:sldId id="281" r:id="rId6"/>
    <p:sldId id="266" r:id="rId7"/>
    <p:sldId id="267" r:id="rId8"/>
    <p:sldId id="268" r:id="rId9"/>
    <p:sldId id="265" r:id="rId10"/>
    <p:sldId id="273" r:id="rId11"/>
    <p:sldId id="282" r:id="rId12"/>
    <p:sldId id="283" r:id="rId13"/>
    <p:sldId id="263" r:id="rId14"/>
    <p:sldId id="259" r:id="rId15"/>
    <p:sldId id="269" r:id="rId16"/>
    <p:sldId id="272" r:id="rId17"/>
    <p:sldId id="284" r:id="rId18"/>
    <p:sldId id="285" r:id="rId19"/>
    <p:sldId id="286" r:id="rId20"/>
    <p:sldId id="298" r:id="rId21"/>
    <p:sldId id="287" r:id="rId22"/>
    <p:sldId id="288" r:id="rId23"/>
    <p:sldId id="270" r:id="rId24"/>
    <p:sldId id="271" r:id="rId25"/>
    <p:sldId id="275" r:id="rId26"/>
    <p:sldId id="293" r:id="rId27"/>
    <p:sldId id="294" r:id="rId28"/>
    <p:sldId id="296" r:id="rId29"/>
    <p:sldId id="280" r:id="rId30"/>
    <p:sldId id="26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131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31/05/2024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195423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31/05/2024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90639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31/05/2024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10205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87B052-B625-4307-8804-E5F971B055D7}" type="datetimeFigureOut">
              <a:rPr lang="es-ES" smtClean="0"/>
              <a:t>31/05/2024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00370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487B052-B625-4307-8804-E5F971B055D7}" type="datetimeFigureOut">
              <a:rPr lang="es-ES" smtClean="0"/>
              <a:t>31/05/2024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4025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87B052-B625-4307-8804-E5F971B055D7}" type="datetimeFigureOut">
              <a:rPr lang="es-ES" smtClean="0"/>
              <a:t>31/05/2024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00317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87B052-B625-4307-8804-E5F971B055D7}" type="datetimeFigureOut">
              <a:rPr lang="es-ES" smtClean="0"/>
              <a:t>31/05/2024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64428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87B052-B625-4307-8804-E5F971B055D7}" type="datetimeFigureOut">
              <a:rPr lang="es-ES" smtClean="0"/>
              <a:t>31/05/2024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15873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7B052-B625-4307-8804-E5F971B055D7}" type="datetimeFigureOut">
              <a:rPr lang="es-ES" smtClean="0"/>
              <a:t>31/05/2024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26889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487B052-B625-4307-8804-E5F971B055D7}" type="datetimeFigureOut">
              <a:rPr lang="es-ES" smtClean="0"/>
              <a:t>31/05/2024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343012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487B052-B625-4307-8804-E5F971B055D7}" type="datetimeFigureOut">
              <a:rPr lang="es-ES" smtClean="0"/>
              <a:t>31/05/2024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870C606-08AD-455D-8EDF-4822D70DBA2F}" type="slidenum">
              <a:rPr lang="es-ES" smtClean="0"/>
              <a:t>‹Nº›</a:t>
            </a:fld>
            <a:endParaRPr lang="es-ES"/>
          </a:p>
        </p:txBody>
      </p:sp>
    </p:spTree>
    <p:extLst>
      <p:ext uri="{BB962C8B-B14F-4D97-AF65-F5344CB8AC3E}">
        <p14:creationId xmlns:p14="http://schemas.microsoft.com/office/powerpoint/2010/main" val="77520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7B052-B625-4307-8804-E5F971B055D7}" type="datetimeFigureOut">
              <a:rPr lang="es-ES" smtClean="0"/>
              <a:t>31/05/2024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0C606-08AD-455D-8EDF-4822D70DBA2F}" type="slidenum">
              <a:rPr lang="es-ES" smtClean="0"/>
              <a:t>‹Nº›</a:t>
            </a:fld>
            <a:endParaRPr lang="es-ES"/>
          </a:p>
        </p:txBody>
      </p:sp>
    </p:spTree>
    <p:extLst>
      <p:ext uri="{BB962C8B-B14F-4D97-AF65-F5344CB8AC3E}">
        <p14:creationId xmlns:p14="http://schemas.microsoft.com/office/powerpoint/2010/main" val="9962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C:\Users\usuario\Desktop\Curso%20Calidad%20alimentaria,%20control%20y%20etiquetado%20de%20alimentos\dia%2030\Acerca%20de%20INTERPO%5b1%5d.mp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file:///C:\Users\usuario\Desktop\Curso%20Calidad%20alimentaria,%20control%20y%20etiquetado%20de%20alimentos\dia%2030\Europol%20identifica%20821%20redes%20criminales%20amenazadoras%20con%20m&#225;s%20de%2025000%20miembros%20en%20la%20U%5b1%5d.mp4" TargetMode="External"/><Relationship Id="rId3" Type="http://schemas.openxmlformats.org/officeDocument/2006/relationships/hyperlink" Target="file:///C:\Users\usuario\Desktop\Curso%20Calidad%20alimentaria,%20control%20y%20etiquetado%20de%20alimentos\dia%2030\Aceite%20falsificado%20semilla%20con%20aceite%20de%20orujo.mp4" TargetMode="External"/><Relationship Id="rId7" Type="http://schemas.openxmlformats.org/officeDocument/2006/relationships/hyperlink" Target="file:///C:\Users\usuario\Desktop\Curso%20Calidad%20alimentaria,%20control%20y%20etiquetado%20de%20alimentos\dia%2030\Calidad%20Alimentaria%20personas%20necesitadas.mp4" TargetMode="External"/><Relationship Id="rId2" Type="http://schemas.openxmlformats.org/officeDocument/2006/relationships/hyperlink" Target="file:///C:\Users\usuario\Desktop\Curso%20Calidad%20alimentaria,%20control%20y%20etiquetado%20de%20alimentos\dia%2030\Distribuci&#243;n%20internacionalmente%20aceite%20de%20oliva%20adulterado%20(1).mp4" TargetMode="External"/><Relationship Id="rId1" Type="http://schemas.openxmlformats.org/officeDocument/2006/relationships/slideLayout" Target="../slideLayouts/slideLayout7.xml"/><Relationship Id="rId6" Type="http://schemas.openxmlformats.org/officeDocument/2006/relationships/hyperlink" Target="file:///C:\Users\usuario\Desktop\Curso%20Calidad%20alimentaria,%20control%20y%20etiquetado%20de%20alimentos\dia%2030\Operaci&#243;n%20Cavall-.mp4" TargetMode="External"/><Relationship Id="rId5" Type="http://schemas.openxmlformats.org/officeDocument/2006/relationships/hyperlink" Target="file:///C:\Users\usuario\Desktop\Curso%20Calidad%20alimentaria,%20control%20y%20etiquetado%20de%20alimentos\dia%2030\Operaci&#243;n%20Sekai-%20Embutidos.mp4" TargetMode="External"/><Relationship Id="rId4" Type="http://schemas.openxmlformats.org/officeDocument/2006/relationships/hyperlink" Target="file:///C:\Users\usuario\Desktop\Curso%20Calidad%20alimentaria,%20control%20y%20etiquetado%20de%20alimentos\dia%2030\Operaci&#243;n%20Resaca.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file:///D:\Acerca%20de%20INTERPO%5b1%5d.mp4"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Jbranar@guardiacivil.es"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file:///D:\Europol%20identifica%20821%20redes%20criminales%20amenazadoras%20con%20m&#225;s%20de%2025000%20miembros%20en%20la%20U%5b1%5d.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6610">
              <a:schemeClr val="accent6">
                <a:lumMod val="60000"/>
                <a:lumOff val="40000"/>
              </a:schemeClr>
            </a:gs>
            <a:gs pos="0">
              <a:schemeClr val="accent6">
                <a:lumMod val="75000"/>
              </a:schemeClr>
            </a:gs>
            <a:gs pos="74000">
              <a:schemeClr val="accent6">
                <a:lumMod val="75000"/>
              </a:schemeClr>
            </a:gs>
            <a:gs pos="83000">
              <a:schemeClr val="accent6">
                <a:lumMod val="60000"/>
                <a:lumOff val="4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7604"/>
            <a:ext cx="9144000" cy="5644343"/>
          </a:xfrm>
          <a:prstGeom prst="rect">
            <a:avLst/>
          </a:prstGeom>
          <a:effectLst>
            <a:outerShdw blurRad="50800" dist="228600" dir="5400000" algn="ctr" rotWithShape="0">
              <a:srgbClr val="000000">
                <a:alpha val="43137"/>
              </a:srgbClr>
            </a:outerShdw>
          </a:effectLst>
        </p:spPr>
      </p:pic>
      <p:sp>
        <p:nvSpPr>
          <p:cNvPr id="5" name="Rectángulo 4"/>
          <p:cNvSpPr/>
          <p:nvPr/>
        </p:nvSpPr>
        <p:spPr>
          <a:xfrm>
            <a:off x="0" y="2516444"/>
            <a:ext cx="5052024" cy="830997"/>
          </a:xfrm>
          <a:prstGeom prst="rect">
            <a:avLst/>
          </a:prstGeom>
          <a:solidFill>
            <a:schemeClr val="accent6">
              <a:lumMod val="50000"/>
            </a:schemeClr>
          </a:solidFill>
          <a:effectLst>
            <a:outerShdw blurRad="381000" dist="317500" dir="5400000" sx="83000" sy="83000" rotWithShape="0">
              <a:schemeClr val="bg2">
                <a:lumMod val="25000"/>
                <a:alpha val="15000"/>
              </a:schemeClr>
            </a:outerShdw>
          </a:effectLst>
          <a:scene3d>
            <a:camera prst="orthographicFront"/>
            <a:lightRig rig="harsh" dir="t"/>
          </a:scene3d>
          <a:sp3d/>
        </p:spPr>
        <p:txBody>
          <a:bodyPr wrap="square" lIns="91440" tIns="45720" rIns="91440" bIns="45720" anchor="t" anchorCtr="1">
            <a:spAutoFit/>
            <a:sp3d extrusionH="57150" prstMaterial="matte">
              <a:bevelT w="63500" h="12700" prst="angle"/>
              <a:contourClr>
                <a:schemeClr val="bg1">
                  <a:lumMod val="65000"/>
                </a:schemeClr>
              </a:contourClr>
            </a:sp3d>
          </a:bodyPr>
          <a:lstStyle/>
          <a:p>
            <a:r>
              <a:rPr lang="es-ES" sz="1600" b="1"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COMANDANCIA GUARDIA CIVIL-LUGO</a:t>
            </a:r>
          </a:p>
          <a:p>
            <a:r>
              <a:rPr lang="es-ES" sz="1600" b="1"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UPRONA LUGO</a:t>
            </a:r>
          </a:p>
          <a:p>
            <a:r>
              <a:rPr lang="es-ES" sz="1600" b="1" cap="none" spc="0" dirty="0" smtClean="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rPr>
              <a:t>EPRONA (Equipo Investigación Seprona)</a:t>
            </a:r>
            <a:endParaRPr lang="es-ES" sz="1600" b="1" cap="none" spc="0" dirty="0">
              <a:ln>
                <a:solidFill>
                  <a:schemeClr val="accent4">
                    <a:lumMod val="40000"/>
                    <a:lumOff val="60000"/>
                  </a:schemeClr>
                </a:solidFill>
              </a:ln>
              <a:solidFill>
                <a:schemeClr val="accent4">
                  <a:lumMod val="60000"/>
                  <a:lumOff val="40000"/>
                </a:schemeClr>
              </a:solidFill>
              <a:effectLst>
                <a:outerShdw blurRad="50800" dist="38100" dir="10800000" algn="r" rotWithShape="0">
                  <a:schemeClr val="tx1">
                    <a:alpha val="40000"/>
                  </a:schemeClr>
                </a:outerShdw>
              </a:effectLst>
            </a:endParaRPr>
          </a:p>
        </p:txBody>
      </p:sp>
      <p:sp>
        <p:nvSpPr>
          <p:cNvPr id="2" name="Rectángulo 1"/>
          <p:cNvSpPr/>
          <p:nvPr/>
        </p:nvSpPr>
        <p:spPr>
          <a:xfrm>
            <a:off x="1706995" y="4297372"/>
            <a:ext cx="5979394" cy="1477328"/>
          </a:xfrm>
          <a:prstGeom prst="rect">
            <a:avLst/>
          </a:prstGeom>
          <a:noFill/>
          <a:effectLst>
            <a:outerShdw blurRad="50800" dist="50800" dir="5400000" algn="ctr" rotWithShape="0">
              <a:srgbClr val="000000"/>
            </a:outerShdw>
          </a:effectLst>
          <a:scene3d>
            <a:camera prst="orthographicFront"/>
            <a:lightRig rig="threePt" dir="t"/>
          </a:scene3d>
        </p:spPr>
        <p:txBody>
          <a:bodyPr wrap="none" lIns="91440" tIns="45720" rIns="91440" bIns="45720">
            <a:spAutoFit/>
            <a:scene3d>
              <a:camera prst="perspectiveRelaxedModerately"/>
              <a:lightRig rig="threePt" dir="t"/>
            </a:scene3d>
            <a:sp3d extrusionH="57150">
              <a:bevelT w="38100" h="38100"/>
            </a:sp3d>
          </a:bodyPr>
          <a:lstStyle/>
          <a:p>
            <a:pPr algn="ctr"/>
            <a:r>
              <a:rPr lang="es-ES" sz="5400" b="1" spc="50" dirty="0" smtClean="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FF00">
                    <a:alpha val="98000"/>
                  </a:srgbClr>
                </a:solidFill>
                <a:effectLst>
                  <a:innerShdw blurRad="63500" dist="50800" dir="13500000">
                    <a:srgbClr val="000000">
                      <a:alpha val="1000"/>
                    </a:srgbClr>
                  </a:innerShdw>
                </a:effectLst>
              </a:rPr>
              <a:t>OPERACIÓN OPSON</a:t>
            </a:r>
          </a:p>
          <a:p>
            <a:pPr algn="ctr"/>
            <a:r>
              <a:rPr lang="es-ES" sz="3600" b="1" spc="50" dirty="0" smtClean="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alpha val="98000"/>
                  </a:srgbClr>
                </a:solidFill>
                <a:effectLst>
                  <a:innerShdw blurRad="63500" dist="50800" dir="13500000">
                    <a:srgbClr val="000000">
                      <a:alpha val="1000"/>
                    </a:srgbClr>
                  </a:innerShdw>
                </a:effectLst>
              </a:rPr>
              <a:t>FRAUDE ALIMENTARIO</a:t>
            </a:r>
            <a:endParaRPr lang="es-ES" sz="3600" b="1" cap="none" spc="50" dirty="0">
              <a:ln w="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0000">
                  <a:alpha val="98000"/>
                </a:srgbClr>
              </a:solidFill>
              <a:effectLst>
                <a:innerShdw blurRad="63500" dist="50800" dir="13500000">
                  <a:srgbClr val="000000">
                    <a:alpha val="1000"/>
                  </a:srgbClr>
                </a:innerShdw>
              </a:effectLst>
            </a:endParaRPr>
          </a:p>
        </p:txBody>
      </p:sp>
      <p:sp>
        <p:nvSpPr>
          <p:cNvPr id="6" name="Rectángulo 5"/>
          <p:cNvSpPr/>
          <p:nvPr/>
        </p:nvSpPr>
        <p:spPr>
          <a:xfrm>
            <a:off x="124844" y="3810125"/>
            <a:ext cx="5052024" cy="954107"/>
          </a:xfrm>
          <a:prstGeom prst="rect">
            <a:avLst/>
          </a:prstGeom>
          <a:noFill/>
          <a:effectLst/>
        </p:spPr>
        <p:txBody>
          <a:bodyPr wrap="none" lIns="91440" tIns="45720" rIns="91440" bIns="45720">
            <a:spAutoFit/>
            <a:scene3d>
              <a:camera prst="orthographicFront"/>
              <a:lightRig rig="threePt" dir="t"/>
            </a:scene3d>
            <a:sp3d extrusionH="57150" contourW="12700" prstMaterial="matte">
              <a:bevelT w="82550" h="38100" prst="coolSlant"/>
              <a:extrusionClr>
                <a:schemeClr val="tx1"/>
              </a:extrusionClr>
              <a:contourClr>
                <a:schemeClr val="tx1">
                  <a:lumMod val="95000"/>
                  <a:lumOff val="5000"/>
                </a:schemeClr>
              </a:contourClr>
            </a:sp3d>
          </a:bodyPr>
          <a:lstStyle/>
          <a:p>
            <a:r>
              <a:rPr lang="es-ES" sz="2800" b="0" cap="none" spc="0" dirty="0" smtClean="0">
                <a:ln w="0">
                  <a:noFill/>
                  <a:miter lim="800000"/>
                </a:ln>
                <a:solidFill>
                  <a:srgbClr val="FFFF00"/>
                </a:solidFill>
                <a:effectLst>
                  <a:glow rad="63500">
                    <a:schemeClr val="accent6">
                      <a:lumMod val="75000"/>
                      <a:alpha val="40000"/>
                    </a:schemeClr>
                  </a:glow>
                  <a:outerShdw blurRad="75057" dist="38100" dir="5400000" sy="-20000" rotWithShape="0">
                    <a:prstClr val="black">
                      <a:alpha val="25000"/>
                    </a:prstClr>
                  </a:outerShdw>
                </a:effectLst>
              </a:rPr>
              <a:t>Sargento 1º José Braña Rodríguez</a:t>
            </a:r>
            <a:endParaRPr lang="es-ES" sz="2800" dirty="0" smtClean="0">
              <a:ln w="0">
                <a:noFill/>
                <a:miter lim="800000"/>
              </a:ln>
              <a:solidFill>
                <a:srgbClr val="FFFF00"/>
              </a:solidFill>
              <a:effectLst>
                <a:outerShdw blurRad="75057" dist="38100" dir="5400000" sy="-20000" rotWithShape="0">
                  <a:prstClr val="black">
                    <a:alpha val="25000"/>
                  </a:prstClr>
                </a:outerShdw>
              </a:effectLst>
            </a:endParaRPr>
          </a:p>
          <a:p>
            <a:pPr algn="ctr"/>
            <a:endParaRPr lang="es-ES" sz="2800" b="0" cap="none" spc="0" dirty="0">
              <a:ln w="0">
                <a:noFill/>
                <a:miter lim="800000"/>
              </a:ln>
              <a:solidFill>
                <a:srgbClr val="FFFF00"/>
              </a:solidFill>
              <a:effectLst>
                <a:outerShdw blurRad="75057" dist="38100" dir="5400000" sy="-20000" rotWithShape="0">
                  <a:prstClr val="black">
                    <a:alpha val="25000"/>
                  </a:prstClr>
                </a:outerShdw>
              </a:effectLst>
            </a:endParaRPr>
          </a:p>
        </p:txBody>
      </p:sp>
      <p:sp>
        <p:nvSpPr>
          <p:cNvPr id="7" name="Botón de acción: Película 6">
            <a:hlinkClick r:id="rId3" action="ppaction://program" highlightClick="1"/>
          </p:cNvPr>
          <p:cNvSpPr/>
          <p:nvPr/>
        </p:nvSpPr>
        <p:spPr>
          <a:xfrm>
            <a:off x="681644" y="5095702"/>
            <a:ext cx="756458" cy="678998"/>
          </a:xfrm>
          <a:prstGeom prst="actionButtonMovie">
            <a:avLst/>
          </a:prstGeom>
          <a:ln>
            <a:solidFill>
              <a:srgbClr val="FF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71067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CuadroTexto 2"/>
          <p:cNvSpPr txBox="1"/>
          <p:nvPr/>
        </p:nvSpPr>
        <p:spPr>
          <a:xfrm>
            <a:off x="565265" y="1662546"/>
            <a:ext cx="8066036" cy="3970318"/>
          </a:xfrm>
          <a:prstGeom prst="rect">
            <a:avLst/>
          </a:prstGeom>
          <a:noFill/>
        </p:spPr>
        <p:txBody>
          <a:bodyPr wrap="square" rtlCol="0">
            <a:spAutoFit/>
          </a:bodyPr>
          <a:lstStyle/>
          <a:p>
            <a:pPr marL="342900" indent="-342900" algn="just">
              <a:buFont typeface="+mj-lt"/>
              <a:buAutoNum type="arabicPeriod"/>
            </a:pPr>
            <a:r>
              <a:rPr lang="es-ES" b="1" dirty="0">
                <a:solidFill>
                  <a:srgbClr val="FFC000"/>
                </a:solidFill>
              </a:rPr>
              <a:t>Límites </a:t>
            </a:r>
            <a:r>
              <a:rPr lang="es-ES" b="1" dirty="0" smtClean="0">
                <a:solidFill>
                  <a:srgbClr val="FFC000"/>
                </a:solidFill>
              </a:rPr>
              <a:t>máximos</a:t>
            </a:r>
            <a:r>
              <a:rPr lang="es-ES" b="1" dirty="0" smtClean="0">
                <a:solidFill>
                  <a:schemeClr val="bg1"/>
                </a:solidFill>
              </a:rPr>
              <a:t>.-Los </a:t>
            </a:r>
            <a:r>
              <a:rPr lang="es-ES" b="1" dirty="0">
                <a:solidFill>
                  <a:schemeClr val="bg1"/>
                </a:solidFill>
              </a:rPr>
              <a:t>límites máximos de contaminantes y otros parámetros de interés sanitario </a:t>
            </a:r>
            <a:r>
              <a:rPr lang="es-ES" b="1" dirty="0" smtClean="0">
                <a:solidFill>
                  <a:schemeClr val="bg1"/>
                </a:solidFill>
              </a:rPr>
              <a:t>.</a:t>
            </a:r>
          </a:p>
          <a:p>
            <a:pPr marL="342900" indent="-342900" algn="just">
              <a:buFont typeface="+mj-lt"/>
              <a:buAutoNum type="arabicPeriod"/>
            </a:pPr>
            <a:endParaRPr lang="es-ES" b="1" dirty="0">
              <a:solidFill>
                <a:schemeClr val="bg1"/>
              </a:solidFill>
            </a:endParaRPr>
          </a:p>
          <a:p>
            <a:pPr marL="342900" indent="-342900" algn="just">
              <a:buFont typeface="+mj-lt"/>
              <a:buAutoNum type="arabicPeriod"/>
            </a:pPr>
            <a:r>
              <a:rPr lang="es-ES" b="1" dirty="0" smtClean="0">
                <a:solidFill>
                  <a:schemeClr val="bg1"/>
                </a:solidFill>
              </a:rPr>
              <a:t>Red </a:t>
            </a:r>
            <a:r>
              <a:rPr lang="es-ES" b="1" dirty="0">
                <a:solidFill>
                  <a:schemeClr val="bg1"/>
                </a:solidFill>
              </a:rPr>
              <a:t>de Laboratorios de Seguridad Alimentaria </a:t>
            </a:r>
            <a:r>
              <a:rPr lang="es-ES" b="1" dirty="0" smtClean="0">
                <a:solidFill>
                  <a:schemeClr val="bg1"/>
                </a:solidFill>
              </a:rPr>
              <a:t>– </a:t>
            </a:r>
            <a:r>
              <a:rPr lang="es-ES" b="1" dirty="0" smtClean="0">
                <a:solidFill>
                  <a:srgbClr val="FFC000"/>
                </a:solidFill>
              </a:rPr>
              <a:t>RELSA</a:t>
            </a:r>
            <a:r>
              <a:rPr lang="es-ES" b="1" dirty="0" smtClean="0">
                <a:solidFill>
                  <a:schemeClr val="bg1"/>
                </a:solidFill>
              </a:rPr>
              <a:t>- Para </a:t>
            </a:r>
            <a:r>
              <a:rPr lang="es-ES" b="1" dirty="0">
                <a:solidFill>
                  <a:schemeClr val="bg1"/>
                </a:solidFill>
              </a:rPr>
              <a:t>compartir y fomentar la acreditación de laboratorios de ensayo y métodos analíticos para el control </a:t>
            </a:r>
            <a:r>
              <a:rPr lang="es-ES" b="1" dirty="0" smtClean="0">
                <a:solidFill>
                  <a:schemeClr val="bg1"/>
                </a:solidFill>
              </a:rPr>
              <a:t>oficial.</a:t>
            </a:r>
          </a:p>
          <a:p>
            <a:pPr algn="just"/>
            <a:endParaRPr lang="es-ES" b="1" dirty="0" smtClean="0">
              <a:solidFill>
                <a:schemeClr val="bg1"/>
              </a:solidFill>
            </a:endParaRPr>
          </a:p>
          <a:p>
            <a:pPr marL="342900" indent="-342900" algn="just">
              <a:buFont typeface="+mj-lt"/>
              <a:buAutoNum type="arabicPeriod"/>
            </a:pPr>
            <a:r>
              <a:rPr lang="es-ES" b="1" dirty="0" smtClean="0">
                <a:solidFill>
                  <a:schemeClr val="bg1"/>
                </a:solidFill>
              </a:rPr>
              <a:t>Composición de alimentos:</a:t>
            </a:r>
          </a:p>
          <a:p>
            <a:pPr marL="800100" lvl="1" indent="-342900">
              <a:buFont typeface="+mj-lt"/>
              <a:buAutoNum type="arabicPeriod"/>
            </a:pPr>
            <a:r>
              <a:rPr lang="es-ES" b="1" dirty="0" err="1">
                <a:solidFill>
                  <a:srgbClr val="FFC000"/>
                </a:solidFill>
              </a:rPr>
              <a:t>EuroFIR</a:t>
            </a:r>
            <a:r>
              <a:rPr lang="es-ES" b="1" dirty="0">
                <a:solidFill>
                  <a:srgbClr val="FFC000"/>
                </a:solidFill>
              </a:rPr>
              <a:t> AISBL</a:t>
            </a:r>
            <a:r>
              <a:rPr lang="es-ES" b="1" dirty="0">
                <a:solidFill>
                  <a:schemeClr val="bg1"/>
                </a:solidFill>
              </a:rPr>
              <a:t>.-tiene como objetivos el desarrollo, gestión, publicación y explotación de los datos de composición de alimentos.</a:t>
            </a:r>
          </a:p>
          <a:p>
            <a:pPr marL="800100" lvl="1" indent="-342900" algn="just">
              <a:buFont typeface="+mj-lt"/>
              <a:buAutoNum type="arabicPeriod"/>
            </a:pPr>
            <a:r>
              <a:rPr lang="es-ES" b="1" dirty="0">
                <a:solidFill>
                  <a:srgbClr val="FFC000"/>
                </a:solidFill>
              </a:rPr>
              <a:t>INFOODS</a:t>
            </a:r>
            <a:r>
              <a:rPr lang="es-ES" b="1" dirty="0">
                <a:solidFill>
                  <a:schemeClr val="bg1"/>
                </a:solidFill>
              </a:rPr>
              <a:t>.-recopila bases de datos internacionales y dispone de un directorio 	de tablas y bases de datos elaboradas en diversos países y clasificadas por 	regiones (Asia, África, Norteamérica y Caribe, Europa, Iberoamérica, Oriente 	Medio y Oceanía</a:t>
            </a:r>
            <a:r>
              <a:rPr lang="es-ES" b="1" dirty="0" smtClean="0">
                <a:solidFill>
                  <a:schemeClr val="bg1"/>
                </a:solidFill>
              </a:rPr>
              <a:t>).</a:t>
            </a:r>
            <a:endParaRPr lang="es-ES_tradnl" b="1" dirty="0">
              <a:solidFill>
                <a:schemeClr val="bg1"/>
              </a:solidFill>
            </a:endParaRPr>
          </a:p>
        </p:txBody>
      </p:sp>
      <p:sp>
        <p:nvSpPr>
          <p:cNvPr id="5" name="Rectángulo 4"/>
          <p:cNvSpPr/>
          <p:nvPr/>
        </p:nvSpPr>
        <p:spPr>
          <a:xfrm>
            <a:off x="1255222" y="312760"/>
            <a:ext cx="7631082" cy="954107"/>
          </a:xfrm>
          <a:prstGeom prst="rect">
            <a:avLst/>
          </a:prstGeom>
        </p:spPr>
        <p:txBody>
          <a:bodyPr wrap="square">
            <a:spAutoFit/>
          </a:bodyPr>
          <a:lstStyle/>
          <a:p>
            <a:pPr algn="just"/>
            <a:r>
              <a:rPr lang="es-ES" sz="2800" b="1" dirty="0">
                <a:solidFill>
                  <a:srgbClr val="FFFF00"/>
                </a:solidFill>
              </a:rPr>
              <a:t>AGENCIA ESPAÑOLA DE SEGURIDAD ALIMENTARIA Y NUTRICIÓN. (AESAN</a:t>
            </a:r>
            <a:r>
              <a:rPr lang="es-ES" sz="2800" b="1" dirty="0" smtClean="0">
                <a:solidFill>
                  <a:srgbClr val="FFFF00"/>
                </a:solidFill>
              </a:rPr>
              <a:t>) -BASE DE DATOS-</a:t>
            </a:r>
            <a:endParaRPr lang="es-ES" sz="2800" b="1" dirty="0">
              <a:solidFill>
                <a:srgbClr val="FFFF00"/>
              </a:solidFill>
            </a:endParaRPr>
          </a:p>
        </p:txBody>
      </p:sp>
      <p:pic>
        <p:nvPicPr>
          <p:cNvPr id="6" name="Imagen 5"/>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918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Rectángulo 2"/>
          <p:cNvSpPr/>
          <p:nvPr/>
        </p:nvSpPr>
        <p:spPr>
          <a:xfrm>
            <a:off x="806333" y="1546134"/>
            <a:ext cx="7157259" cy="2585323"/>
          </a:xfrm>
          <a:prstGeom prst="rect">
            <a:avLst/>
          </a:prstGeom>
        </p:spPr>
        <p:txBody>
          <a:bodyPr wrap="square">
            <a:spAutoFit/>
          </a:bodyPr>
          <a:lstStyle/>
          <a:p>
            <a:pPr marL="342900" indent="-342900" algn="just">
              <a:buFont typeface="+mj-lt"/>
              <a:buAutoNum type="arabicPeriod"/>
            </a:pPr>
            <a:r>
              <a:rPr lang="es-ES_tradnl" b="1" dirty="0">
                <a:solidFill>
                  <a:schemeClr val="bg1"/>
                </a:solidFill>
              </a:rPr>
              <a:t>Registro General Sanitario de Empresas Alimentarias y Alimentos </a:t>
            </a:r>
            <a:r>
              <a:rPr lang="es-ES_tradnl" b="1" dirty="0">
                <a:solidFill>
                  <a:srgbClr val="FFC000"/>
                </a:solidFill>
              </a:rPr>
              <a:t>(RGSEAA</a:t>
            </a:r>
            <a:r>
              <a:rPr lang="es-ES_tradnl" b="1" dirty="0" smtClean="0">
                <a:solidFill>
                  <a:srgbClr val="FFC000"/>
                </a:solidFill>
              </a:rPr>
              <a:t>).</a:t>
            </a:r>
          </a:p>
          <a:p>
            <a:pPr marL="342900"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empresas alimentarias inscritas en España</a:t>
            </a:r>
            <a:r>
              <a:rPr lang="es-ES_tradnl" b="1" dirty="0" smtClean="0">
                <a:solidFill>
                  <a:schemeClr val="bg1"/>
                </a:solidFill>
              </a:rPr>
              <a:t>.</a:t>
            </a:r>
          </a:p>
          <a:p>
            <a:pPr marL="800100" lvl="1"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empresas españolas autorizadas en la UE</a:t>
            </a:r>
            <a:r>
              <a:rPr lang="es-ES_tradnl" b="1" dirty="0" smtClean="0">
                <a:solidFill>
                  <a:schemeClr val="bg1"/>
                </a:solidFill>
              </a:rPr>
              <a:t>.</a:t>
            </a:r>
          </a:p>
          <a:p>
            <a:pPr marL="800100" lvl="1" indent="-342900" algn="just">
              <a:buFont typeface="+mj-lt"/>
              <a:buAutoNum type="arabicPeriod"/>
            </a:pPr>
            <a:endParaRPr lang="es-ES_tradnl" b="1" dirty="0">
              <a:solidFill>
                <a:schemeClr val="bg1"/>
              </a:solidFill>
            </a:endParaRPr>
          </a:p>
          <a:p>
            <a:pPr marL="800100" lvl="1" indent="-342900" algn="just">
              <a:buFont typeface="+mj-lt"/>
              <a:buAutoNum type="arabicPeriod"/>
            </a:pPr>
            <a:r>
              <a:rPr lang="es-ES_tradnl" b="1" dirty="0">
                <a:solidFill>
                  <a:schemeClr val="bg1"/>
                </a:solidFill>
              </a:rPr>
              <a:t>Buscador de productos y declaraciones nutricionales y de propiedades saludables.</a:t>
            </a:r>
            <a:endParaRPr lang="es-ES" b="1" dirty="0">
              <a:solidFill>
                <a:schemeClr val="bg1"/>
              </a:solidFill>
            </a:endParaRPr>
          </a:p>
        </p:txBody>
      </p:sp>
      <p:sp>
        <p:nvSpPr>
          <p:cNvPr id="4" name="Rectángulo 3"/>
          <p:cNvSpPr/>
          <p:nvPr/>
        </p:nvSpPr>
        <p:spPr>
          <a:xfrm>
            <a:off x="1321724" y="304447"/>
            <a:ext cx="7822276" cy="954107"/>
          </a:xfrm>
          <a:prstGeom prst="rect">
            <a:avLst/>
          </a:prstGeom>
        </p:spPr>
        <p:txBody>
          <a:bodyPr wrap="square">
            <a:spAutoFit/>
          </a:bodyPr>
          <a:lstStyle/>
          <a:p>
            <a:pPr algn="just"/>
            <a:r>
              <a:rPr lang="es-ES" sz="2800" b="1" dirty="0">
                <a:solidFill>
                  <a:srgbClr val="FFFF00"/>
                </a:solidFill>
              </a:rPr>
              <a:t>AGENCIA ESPAÑOLA DE SEGURIDAD ALIMENTARIA Y NUTRICIÓN. (AESAN</a:t>
            </a:r>
            <a:r>
              <a:rPr lang="es-ES" sz="2800" b="1" dirty="0" smtClean="0">
                <a:solidFill>
                  <a:srgbClr val="FFFF00"/>
                </a:solidFill>
              </a:rPr>
              <a:t>) -BASE DE DATOS-</a:t>
            </a:r>
            <a:endParaRPr lang="es-ES" sz="2800" b="1" dirty="0">
              <a:solidFill>
                <a:srgbClr val="FFFF00"/>
              </a:solidFill>
            </a:endParaRPr>
          </a:p>
        </p:txBody>
      </p:sp>
      <p:pic>
        <p:nvPicPr>
          <p:cNvPr id="5" name="Imagen 4"/>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33869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897773" y="651283"/>
            <a:ext cx="7905177" cy="5509200"/>
          </a:xfrm>
          <a:prstGeom prst="rect">
            <a:avLst/>
          </a:prstGeom>
          <a:noFill/>
        </p:spPr>
        <p:txBody>
          <a:bodyPr wrap="none" rtlCol="0">
            <a:spAutoFit/>
          </a:bodyPr>
          <a:lstStyle/>
          <a:p>
            <a:r>
              <a:rPr lang="es-ES_tradnl" sz="2800" b="1" dirty="0" smtClean="0">
                <a:solidFill>
                  <a:srgbClr val="FFFF00"/>
                </a:solidFill>
              </a:rPr>
              <a:t>OTRAS BASES DE DATOS NO INCLUIDASD EN AESAN:</a:t>
            </a:r>
          </a:p>
          <a:p>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Límites máximos de residuos de medicamentos veterinarios-</a:t>
            </a:r>
            <a:r>
              <a:rPr lang="es-ES_tradnl" b="1" dirty="0" smtClean="0">
                <a:solidFill>
                  <a:srgbClr val="FFC000"/>
                </a:solidFill>
              </a:rPr>
              <a:t>AEMPS</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a:t>
            </a:r>
            <a:r>
              <a:rPr lang="es-ES_tradnl" b="1" dirty="0" smtClean="0">
                <a:solidFill>
                  <a:srgbClr val="FFC000"/>
                </a:solidFill>
              </a:rPr>
              <a:t>Materiales en contacto con alimentos</a:t>
            </a:r>
            <a:r>
              <a:rPr lang="es-ES_tradnl" b="1" dirty="0" smtClean="0">
                <a:solidFill>
                  <a:schemeClr val="bg1"/>
                </a:solidFill>
              </a:rPr>
              <a:t>- Comisión Europea.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smtClean="0">
                <a:solidFill>
                  <a:schemeClr val="bg1"/>
                </a:solidFill>
              </a:rPr>
              <a:t>	</a:t>
            </a:r>
            <a:r>
              <a:rPr lang="es-ES_tradnl" b="1" dirty="0" smtClean="0">
                <a:solidFill>
                  <a:srgbClr val="FFC000"/>
                </a:solidFill>
              </a:rPr>
              <a:t>Plaguicidas</a:t>
            </a:r>
            <a:r>
              <a:rPr lang="es-ES_tradnl" b="1" dirty="0" smtClean="0">
                <a:solidFill>
                  <a:schemeClr val="bg1"/>
                </a:solidFill>
              </a:rPr>
              <a:t>.- Comisión Europea.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Argentina- Universidad Nacional de Luján.</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Australia y Nueva Zelanda- </a:t>
            </a:r>
            <a:r>
              <a:rPr lang="es-ES_tradnl" b="1" dirty="0" err="1" smtClean="0">
                <a:solidFill>
                  <a:schemeClr val="bg1"/>
                </a:solidFill>
              </a:rPr>
              <a:t>Nuttab</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a:t>
            </a:r>
            <a:r>
              <a:rPr lang="es-ES_tradnl" b="1" dirty="0" err="1" smtClean="0">
                <a:solidFill>
                  <a:schemeClr val="bg1"/>
                </a:solidFill>
              </a:rPr>
              <a:t>Canada</a:t>
            </a:r>
            <a:r>
              <a:rPr lang="es-ES_tradnl" b="1" dirty="0" smtClean="0">
                <a:solidFill>
                  <a:schemeClr val="bg1"/>
                </a:solidFill>
              </a:rPr>
              <a:t>- </a:t>
            </a:r>
            <a:r>
              <a:rPr lang="es-ES_tradnl" b="1" dirty="0" err="1" smtClean="0">
                <a:solidFill>
                  <a:schemeClr val="bg1"/>
                </a:solidFill>
              </a:rPr>
              <a:t>Health</a:t>
            </a:r>
            <a:r>
              <a:rPr lang="es-ES_tradnl" b="1" dirty="0" smtClean="0">
                <a:solidFill>
                  <a:schemeClr val="bg1"/>
                </a:solidFill>
              </a:rPr>
              <a:t> </a:t>
            </a:r>
            <a:r>
              <a:rPr lang="es-ES_tradnl" b="1" dirty="0" err="1" smtClean="0">
                <a:solidFill>
                  <a:schemeClr val="bg1"/>
                </a:solidFill>
              </a:rPr>
              <a:t>Canada</a:t>
            </a:r>
            <a:r>
              <a:rPr lang="es-ES_tradnl" b="1" dirty="0" smtClean="0">
                <a:solidFill>
                  <a:schemeClr val="bg1"/>
                </a:solidFill>
              </a:rPr>
              <a:t>.</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Estados Unidos- USDA.</a:t>
            </a:r>
          </a:p>
          <a:p>
            <a:pPr marL="285750" indent="-285750">
              <a:buFont typeface="Arial" panose="020B0604020202020204" pitchFamily="34" charset="0"/>
              <a:buChar char="•"/>
            </a:pPr>
            <a:endParaRPr lang="es-ES_tradnl" b="1" dirty="0" smtClean="0">
              <a:solidFill>
                <a:schemeClr val="bg1"/>
              </a:solidFill>
            </a:endParaRPr>
          </a:p>
          <a:p>
            <a:pPr marL="285750" indent="-285750">
              <a:buFont typeface="Arial" panose="020B0604020202020204" pitchFamily="34" charset="0"/>
              <a:buChar char="•"/>
            </a:pPr>
            <a:r>
              <a:rPr lang="es-ES_tradnl" b="1" dirty="0">
                <a:solidFill>
                  <a:schemeClr val="bg1"/>
                </a:solidFill>
              </a:rPr>
              <a:t> </a:t>
            </a:r>
            <a:r>
              <a:rPr lang="es-ES_tradnl" b="1" dirty="0" smtClean="0">
                <a:solidFill>
                  <a:schemeClr val="bg1"/>
                </a:solidFill>
              </a:rPr>
              <a:t>  Japón- </a:t>
            </a:r>
            <a:r>
              <a:rPr lang="es-ES_tradnl" b="1" dirty="0" err="1" smtClean="0">
                <a:solidFill>
                  <a:schemeClr val="bg1"/>
                </a:solidFill>
              </a:rPr>
              <a:t>Mext</a:t>
            </a:r>
            <a:r>
              <a:rPr lang="es-ES_tradnl" b="1" dirty="0" smtClean="0">
                <a:solidFill>
                  <a:schemeClr val="bg1"/>
                </a:solidFill>
              </a:rPr>
              <a:t>.</a:t>
            </a:r>
            <a:r>
              <a:rPr lang="es-ES" dirty="0" smtClean="0"/>
              <a:t> </a:t>
            </a:r>
            <a:endParaRPr lang="es-ES" dirty="0"/>
          </a:p>
          <a:p>
            <a:pPr marL="285750" indent="-285750">
              <a:buFont typeface="Arial" panose="020B0604020202020204" pitchFamily="34" charset="0"/>
              <a:buChar char="•"/>
            </a:pPr>
            <a:endParaRPr lang="es-ES_tradnl" b="1" dirty="0" smtClean="0">
              <a:solidFill>
                <a:schemeClr val="bg1"/>
              </a:solidFill>
            </a:endParaRPr>
          </a:p>
          <a:p>
            <a:endParaRPr lang="es-ES" dirty="0"/>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10043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anim calcmode="lin" valueType="num">
                                      <p:cBhvr additive="base">
                                        <p:cTn id="4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6" end="16"/>
                                            </p:txEl>
                                          </p:spTgt>
                                        </p:tgtEl>
                                        <p:attrNameLst>
                                          <p:attrName>style.visibility</p:attrName>
                                        </p:attrNameLst>
                                      </p:cBhvr>
                                      <p:to>
                                        <p:strVal val="visible"/>
                                      </p:to>
                                    </p:set>
                                    <p:anim calcmode="lin" valueType="num">
                                      <p:cBhvr additive="base">
                                        <p:cTn id="49"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6610">
              <a:schemeClr val="accent6">
                <a:lumMod val="50000"/>
              </a:schemeClr>
            </a:gs>
            <a:gs pos="0">
              <a:schemeClr val="accent6">
                <a:lumMod val="50000"/>
              </a:schemeClr>
            </a:gs>
            <a:gs pos="74000">
              <a:schemeClr val="accent6">
                <a:lumMod val="50000"/>
              </a:schemeClr>
            </a:gs>
            <a:gs pos="83000">
              <a:schemeClr val="accent6">
                <a:lumMod val="5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420065" y="1320245"/>
            <a:ext cx="5735783" cy="5324535"/>
          </a:xfrm>
          <a:prstGeom prst="rect">
            <a:avLst/>
          </a:prstGeom>
          <a:noFill/>
        </p:spPr>
        <p:txBody>
          <a:bodyPr wrap="square" lIns="91440" tIns="45720" rIns="91440" bIns="45720">
            <a:spAutoFit/>
          </a:bodyPr>
          <a:lstStyle/>
          <a:p>
            <a:pPr algn="just"/>
            <a:endParaRPr lang="es-ES_tradnl" sz="2000" b="1" dirty="0">
              <a:solidFill>
                <a:schemeClr val="bg1"/>
              </a:solidFill>
            </a:endParaRPr>
          </a:p>
          <a:p>
            <a:pPr marL="342900" indent="-342900" algn="just">
              <a:buFontTx/>
              <a:buChar char="-"/>
            </a:pPr>
            <a:r>
              <a:rPr lang="es-ES" sz="2000" b="1" dirty="0" smtClean="0">
                <a:solidFill>
                  <a:schemeClr val="bg1"/>
                </a:solidFill>
                <a:latin typeface="Arial Narrow" panose="020B0606020202030204" pitchFamily="34" charset="0"/>
              </a:rPr>
              <a:t>Protección </a:t>
            </a:r>
            <a:r>
              <a:rPr lang="es-ES" sz="2000" b="1" dirty="0">
                <a:solidFill>
                  <a:schemeClr val="bg1"/>
                </a:solidFill>
                <a:latin typeface="Arial Narrow" panose="020B0606020202030204" pitchFamily="34" charset="0"/>
              </a:rPr>
              <a:t>de la </a:t>
            </a:r>
            <a:r>
              <a:rPr lang="es-ES" sz="2000" b="1" dirty="0" smtClean="0">
                <a:solidFill>
                  <a:schemeClr val="bg1"/>
                </a:solidFill>
                <a:latin typeface="Arial Narrow" panose="020B0606020202030204" pitchFamily="34" charset="0"/>
              </a:rPr>
              <a:t>salud,  </a:t>
            </a:r>
            <a:r>
              <a:rPr lang="es-ES" sz="2000" b="1" dirty="0">
                <a:solidFill>
                  <a:schemeClr val="bg1"/>
                </a:solidFill>
                <a:latin typeface="Arial Narrow" panose="020B0606020202030204" pitchFamily="34" charset="0"/>
              </a:rPr>
              <a:t>seguridad </a:t>
            </a:r>
            <a:r>
              <a:rPr lang="es-ES" sz="2000" b="1" dirty="0" smtClean="0">
                <a:solidFill>
                  <a:schemeClr val="bg1"/>
                </a:solidFill>
                <a:latin typeface="Arial Narrow" panose="020B0606020202030204" pitchFamily="34" charset="0"/>
              </a:rPr>
              <a:t>pública y </a:t>
            </a:r>
            <a:r>
              <a:rPr lang="es-ES" sz="2000" b="1" dirty="0" smtClean="0">
                <a:solidFill>
                  <a:schemeClr val="bg1"/>
                </a:solidFill>
              </a:rPr>
              <a:t>lucha </a:t>
            </a:r>
            <a:r>
              <a:rPr lang="es-ES" sz="2000" b="1" dirty="0">
                <a:solidFill>
                  <a:schemeClr val="bg1"/>
                </a:solidFill>
              </a:rPr>
              <a:t>contra la producción y el tráfico de </a:t>
            </a:r>
            <a:r>
              <a:rPr lang="es-ES" sz="2000" b="1" dirty="0" smtClean="0">
                <a:solidFill>
                  <a:schemeClr val="bg1"/>
                </a:solidFill>
              </a:rPr>
              <a:t>alimentos </a:t>
            </a:r>
            <a:r>
              <a:rPr lang="es-ES" sz="2000" b="1" dirty="0">
                <a:solidFill>
                  <a:schemeClr val="bg1"/>
                </a:solidFill>
              </a:rPr>
              <a:t>falsificados y/o </a:t>
            </a:r>
            <a:r>
              <a:rPr lang="es-ES" sz="2000" b="1" dirty="0" smtClean="0">
                <a:solidFill>
                  <a:schemeClr val="bg1"/>
                </a:solidFill>
              </a:rPr>
              <a:t>fraudulentos.</a:t>
            </a:r>
          </a:p>
          <a:p>
            <a:pPr algn="just"/>
            <a:endParaRPr lang="es-ES" sz="2000" b="1" dirty="0" smtClean="0">
              <a:solidFill>
                <a:schemeClr val="bg1"/>
              </a:solidFill>
            </a:endParaRPr>
          </a:p>
          <a:p>
            <a:pPr algn="just"/>
            <a:endParaRPr lang="es-ES" sz="2000" b="1" dirty="0" smtClean="0">
              <a:solidFill>
                <a:schemeClr val="bg1"/>
              </a:solidFill>
            </a:endParaRPr>
          </a:p>
          <a:p>
            <a:pPr marL="342900" indent="-342900" algn="just">
              <a:buFontTx/>
              <a:buChar char="-"/>
            </a:pPr>
            <a:r>
              <a:rPr lang="es-ES" sz="2000" b="1" dirty="0" smtClean="0">
                <a:solidFill>
                  <a:schemeClr val="bg1"/>
                </a:solidFill>
              </a:rPr>
              <a:t>Desmantelar </a:t>
            </a:r>
            <a:r>
              <a:rPr lang="es-ES" sz="2000" b="1" dirty="0">
                <a:solidFill>
                  <a:schemeClr val="bg1"/>
                </a:solidFill>
              </a:rPr>
              <a:t>los grupos de delincuencia organizada (GDO) que participan en el tráfico internacional de alimentos falsificados y deficientes. </a:t>
            </a:r>
            <a:endParaRPr lang="es-ES" sz="2000" b="1" dirty="0" smtClean="0">
              <a:solidFill>
                <a:schemeClr val="bg1"/>
              </a:solidFill>
            </a:endParaRPr>
          </a:p>
          <a:p>
            <a:pPr algn="just"/>
            <a:endParaRPr lang="es-ES" sz="2000" b="1" dirty="0" smtClean="0">
              <a:ln w="0"/>
              <a:solidFill>
                <a:schemeClr val="bg1"/>
              </a:solidFill>
              <a:effectLst>
                <a:outerShdw blurRad="38100" dist="19050" dir="2700000" algn="tl" rotWithShape="0">
                  <a:schemeClr val="dk1">
                    <a:alpha val="40000"/>
                  </a:schemeClr>
                </a:outerShdw>
              </a:effectLst>
            </a:endParaRPr>
          </a:p>
          <a:p>
            <a:pPr algn="just"/>
            <a:endParaRPr lang="es-ES" sz="2000" b="1" dirty="0">
              <a:ln w="0"/>
              <a:solidFill>
                <a:schemeClr val="bg1"/>
              </a:solidFill>
              <a:effectLst>
                <a:outerShdw blurRad="38100" dist="19050" dir="2700000" algn="tl" rotWithShape="0">
                  <a:schemeClr val="dk1">
                    <a:alpha val="40000"/>
                  </a:schemeClr>
                </a:outerShdw>
              </a:effectLst>
            </a:endParaRPr>
          </a:p>
          <a:p>
            <a:pPr algn="just"/>
            <a:endParaRPr lang="es-ES" sz="2000" b="1" dirty="0" smtClean="0">
              <a:ln w="0"/>
              <a:solidFill>
                <a:schemeClr val="bg1"/>
              </a:solidFill>
              <a:effectLst>
                <a:outerShdw blurRad="38100" dist="19050" dir="2700000" algn="tl" rotWithShape="0">
                  <a:schemeClr val="dk1">
                    <a:alpha val="40000"/>
                  </a:schemeClr>
                </a:outerShdw>
              </a:effectLst>
            </a:endParaRPr>
          </a:p>
          <a:p>
            <a:pPr marL="342900" indent="-342900" algn="just">
              <a:buFontTx/>
              <a:buChar char="-"/>
            </a:pPr>
            <a:r>
              <a:rPr lang="es-ES" sz="2000" b="1" dirty="0" smtClean="0">
                <a:ln w="0"/>
                <a:solidFill>
                  <a:schemeClr val="bg1"/>
                </a:solidFill>
                <a:effectLst>
                  <a:outerShdw blurRad="38100" dist="19050" dir="2700000" algn="tl" rotWithShape="0">
                    <a:schemeClr val="dk1">
                      <a:alpha val="40000"/>
                    </a:schemeClr>
                  </a:outerShdw>
                </a:effectLst>
              </a:rPr>
              <a:t>Identificar y detener a personal de organizaciones que puedan dedicarse a esta actividad delictiva.</a:t>
            </a:r>
          </a:p>
          <a:p>
            <a:pPr marL="342900" indent="-342900" algn="just">
              <a:buFontTx/>
              <a:buChar char="-"/>
            </a:pPr>
            <a:endParaRPr lang="es-ES" sz="2000" b="1" dirty="0" smtClean="0">
              <a:ln w="0"/>
              <a:solidFill>
                <a:schemeClr val="bg1"/>
              </a:solidFill>
              <a:effectLst>
                <a:outerShdw blurRad="38100" dist="19050" dir="2700000" algn="tl" rotWithShape="0">
                  <a:schemeClr val="dk1">
                    <a:alpha val="40000"/>
                  </a:schemeClr>
                </a:outerShdw>
              </a:effectLst>
            </a:endParaRPr>
          </a:p>
        </p:txBody>
      </p:sp>
      <p:pic>
        <p:nvPicPr>
          <p:cNvPr id="2052" name="Picture 4" descr="Experto Universitario en Delincuencia Organizada - TECH Españ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365" y="1320245"/>
            <a:ext cx="2110653" cy="1257744"/>
          </a:xfrm>
          <a:prstGeom prst="rect">
            <a:avLst/>
          </a:prstGeom>
          <a:noFill/>
          <a:ln>
            <a:noFill/>
          </a:ln>
          <a:effectLst>
            <a:outerShdw blurRad="50800" dist="50800" dir="5400000" algn="ctr" rotWithShape="0">
              <a:srgbClr val="000000"/>
            </a:outerShdw>
            <a:softEdge rad="25400"/>
          </a:effectLst>
        </p:spPr>
      </p:pic>
      <p:pic>
        <p:nvPicPr>
          <p:cNvPr id="2056" name="Picture 8" descr="Resultado de imagen de DETENIDOS GUARDIA CIV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365" y="4917389"/>
            <a:ext cx="1967605" cy="136448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375644" y="38885"/>
            <a:ext cx="3925434" cy="1200329"/>
          </a:xfrm>
          <a:prstGeom prst="rect">
            <a:avLst/>
          </a:prstGeom>
          <a:noFill/>
        </p:spPr>
        <p:txBody>
          <a:bodyPr wrap="none" lIns="91440" tIns="45720" rIns="91440" bIns="45720">
            <a:spAutoFit/>
          </a:bodyPr>
          <a:lstStyle/>
          <a:p>
            <a:pPr algn="ctr"/>
            <a:r>
              <a:rPr lang="es-ES" sz="3600" dirty="0" smtClean="0">
                <a:ln w="0"/>
                <a:solidFill>
                  <a:srgbClr val="FFFF00"/>
                </a:solidFill>
                <a:effectLst>
                  <a:outerShdw blurRad="38100" dist="19050" dir="2700000" algn="tl" rotWithShape="0">
                    <a:schemeClr val="dk1">
                      <a:alpha val="40000"/>
                    </a:schemeClr>
                  </a:outerShdw>
                </a:effectLst>
              </a:rPr>
              <a:t>OBJETIVOS </a:t>
            </a:r>
          </a:p>
          <a:p>
            <a:pPr algn="ctr"/>
            <a:r>
              <a:rPr lang="es-ES" sz="3600" dirty="0" smtClean="0">
                <a:ln w="0"/>
                <a:solidFill>
                  <a:srgbClr val="FFFF00"/>
                </a:solidFill>
                <a:effectLst>
                  <a:outerShdw blurRad="38100" dist="19050" dir="2700000" algn="tl" rotWithShape="0">
                    <a:schemeClr val="dk1">
                      <a:alpha val="40000"/>
                    </a:schemeClr>
                  </a:outerShdw>
                </a:effectLst>
              </a:rPr>
              <a:t>“Operación Opson” </a:t>
            </a:r>
            <a:endParaRPr lang="es-ES" sz="3600" b="0" cap="none" spc="0" dirty="0">
              <a:ln w="0"/>
              <a:solidFill>
                <a:schemeClr val="tx1"/>
              </a:solidFill>
              <a:effectLst>
                <a:outerShdw blurRad="38100" dist="19050" dir="2700000" algn="tl" rotWithShape="0">
                  <a:schemeClr val="dk1">
                    <a:alpha val="40000"/>
                  </a:schemeClr>
                </a:outerShdw>
              </a:effectLst>
            </a:endParaRPr>
          </a:p>
        </p:txBody>
      </p:sp>
      <p:pic>
        <p:nvPicPr>
          <p:cNvPr id="1026" name="Picture 2" descr="EL PAcCTO - Programa de Asistencia contra el Crimen Organiz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794" y="2769025"/>
            <a:ext cx="2650897" cy="7952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 respuesta de Europol a la delincuencia organizada vinculada a la guerra  en Ucrania - LISA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794" y="3593918"/>
            <a:ext cx="1622079" cy="101094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a:stretch>
            <a:fillRect/>
          </a:stretch>
        </p:blipFill>
        <p:spPr>
          <a:xfrm>
            <a:off x="0" y="0"/>
            <a:ext cx="781396" cy="989216"/>
          </a:xfrm>
          <a:prstGeom prst="rect">
            <a:avLst/>
          </a:prstGeom>
        </p:spPr>
      </p:pic>
    </p:spTree>
    <p:extLst>
      <p:ext uri="{BB962C8B-B14F-4D97-AF65-F5344CB8AC3E}">
        <p14:creationId xmlns:p14="http://schemas.microsoft.com/office/powerpoint/2010/main" val="362604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056"/>
                                        </p:tgtEl>
                                        <p:attrNameLst>
                                          <p:attrName>style.visibility</p:attrName>
                                        </p:attrNameLst>
                                      </p:cBhvr>
                                      <p:to>
                                        <p:strVal val="visible"/>
                                      </p:to>
                                    </p:set>
                                    <p:anim calcmode="lin" valueType="num">
                                      <p:cBhvr additive="base">
                                        <p:cTn id="39" dur="500" fill="hold"/>
                                        <p:tgtEl>
                                          <p:spTgt spid="2056"/>
                                        </p:tgtEl>
                                        <p:attrNameLst>
                                          <p:attrName>ppt_x</p:attrName>
                                        </p:attrNameLst>
                                      </p:cBhvr>
                                      <p:tavLst>
                                        <p:tav tm="0">
                                          <p:val>
                                            <p:strVal val="#ppt_x"/>
                                          </p:val>
                                        </p:tav>
                                        <p:tav tm="100000">
                                          <p:val>
                                            <p:strVal val="#ppt_x"/>
                                          </p:val>
                                        </p:tav>
                                      </p:tavLst>
                                    </p:anim>
                                    <p:anim calcmode="lin" valueType="num">
                                      <p:cBhvr additive="base">
                                        <p:cTn id="40"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75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Rectángulo 3"/>
          <p:cNvSpPr/>
          <p:nvPr/>
        </p:nvSpPr>
        <p:spPr>
          <a:xfrm>
            <a:off x="565265" y="1658638"/>
            <a:ext cx="5769033" cy="3477875"/>
          </a:xfrm>
          <a:prstGeom prst="rect">
            <a:avLst/>
          </a:prstGeom>
          <a:noFill/>
        </p:spPr>
        <p:txBody>
          <a:bodyPr wrap="square" lIns="91440" tIns="45720" rIns="91440" bIns="45720">
            <a:spAutoFit/>
          </a:bodyPr>
          <a:lstStyle/>
          <a:p>
            <a:pPr marL="342900" indent="-342900" algn="just">
              <a:buFontTx/>
              <a:buChar char="-"/>
            </a:pPr>
            <a:r>
              <a:rPr lang="es-ES" sz="2000" b="1" dirty="0" smtClean="0">
                <a:solidFill>
                  <a:schemeClr val="bg1"/>
                </a:solidFill>
              </a:rPr>
              <a:t>Concienciar </a:t>
            </a:r>
            <a:r>
              <a:rPr lang="es-ES" sz="2000" b="1" dirty="0">
                <a:solidFill>
                  <a:schemeClr val="bg1"/>
                </a:solidFill>
              </a:rPr>
              <a:t>a los Organismos  responsables de los diferentes países de un fenómeno delictivo creciente. Buscar la cooperación internacional para lucha de delitos transfronterizos (redes criminales organizadas). </a:t>
            </a:r>
            <a:endParaRPr lang="es-ES" sz="2000" b="1" dirty="0" smtClean="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endParaRPr lang="es-ES" sz="2000" b="1" dirty="0">
              <a:solidFill>
                <a:schemeClr val="bg1"/>
              </a:solidFill>
            </a:endParaRPr>
          </a:p>
          <a:p>
            <a:pPr marL="342900" indent="-342900" algn="just">
              <a:buFontTx/>
              <a:buChar char="-"/>
            </a:pPr>
            <a:r>
              <a:rPr lang="es-ES" sz="2000" b="1" dirty="0">
                <a:solidFill>
                  <a:schemeClr val="bg1"/>
                </a:solidFill>
              </a:rPr>
              <a:t>Fomentar el acopio de inteligencia relacionado con esta amenaza.</a:t>
            </a:r>
          </a:p>
          <a:p>
            <a:pPr algn="ct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14" descr="Vea los detalles de la imagen relacionada. Pictures of Melanie 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843" y="3878022"/>
            <a:ext cx="2269191" cy="13839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Para qué sirven los organismos internacionales? – News Europ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6269" y="1658638"/>
            <a:ext cx="2102341" cy="140156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2633947" y="38885"/>
            <a:ext cx="3408817" cy="923330"/>
          </a:xfrm>
          <a:prstGeom prst="rect">
            <a:avLst/>
          </a:prstGeom>
          <a:noFill/>
        </p:spPr>
        <p:txBody>
          <a:bodyPr wrap="none" lIns="91440" tIns="45720" rIns="91440" bIns="45720">
            <a:spAutoFit/>
          </a:bodyPr>
          <a:lstStyle/>
          <a:p>
            <a:pPr algn="ctr"/>
            <a:r>
              <a:rPr lang="es-ES" sz="5400" dirty="0" smtClean="0">
                <a:ln w="0"/>
                <a:solidFill>
                  <a:srgbClr val="FFFF00"/>
                </a:solidFill>
                <a:effectLst>
                  <a:outerShdw blurRad="38100" dist="19050" dir="2700000" algn="tl" rotWithShape="0">
                    <a:schemeClr val="dk1">
                      <a:alpha val="40000"/>
                    </a:schemeClr>
                  </a:outerShdw>
                </a:effectLst>
              </a:rPr>
              <a:t>OBJETIVOS </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8" name="Imagen 7"/>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34538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1869922" y="169991"/>
            <a:ext cx="6451573" cy="584775"/>
          </a:xfrm>
          <a:prstGeom prst="rect">
            <a:avLst/>
          </a:prstGeom>
          <a:noFill/>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GUARDIA CIVIL &amp; OPERACIÓN OPSON</a:t>
            </a:r>
            <a:endParaRPr lang="es-ES" sz="3200" b="0" cap="none" spc="0" dirty="0">
              <a:ln w="0"/>
              <a:solidFill>
                <a:srgbClr val="FFFF00"/>
              </a:solidFill>
              <a:effectLst>
                <a:outerShdw blurRad="38100" dist="19050" dir="2700000" algn="tl" rotWithShape="0">
                  <a:schemeClr val="dk1">
                    <a:alpha val="40000"/>
                  </a:schemeClr>
                </a:outerShdw>
              </a:effectLst>
            </a:endParaRPr>
          </a:p>
        </p:txBody>
      </p:sp>
      <p:sp>
        <p:nvSpPr>
          <p:cNvPr id="3" name="Rectángulo 2"/>
          <p:cNvSpPr/>
          <p:nvPr/>
        </p:nvSpPr>
        <p:spPr>
          <a:xfrm>
            <a:off x="448887" y="1648830"/>
            <a:ext cx="7069975" cy="4832092"/>
          </a:xfrm>
          <a:prstGeom prst="rect">
            <a:avLst/>
          </a:prstGeom>
          <a:noFill/>
        </p:spPr>
        <p:txBody>
          <a:bodyPr wrap="square" lIns="91440" tIns="45720" rIns="91440" bIns="45720">
            <a:spAutoFit/>
          </a:bodyPr>
          <a:lstStyle/>
          <a:p>
            <a:pPr marL="342900" indent="-342900" algn="just">
              <a:buFont typeface="Courier New" panose="02070309020205020404" pitchFamily="49" charset="0"/>
              <a:buChar char="o"/>
            </a:pPr>
            <a:r>
              <a:rPr lang="es-ES" sz="2000" b="1" dirty="0">
                <a:solidFill>
                  <a:schemeClr val="bg1"/>
                </a:solidFill>
              </a:rPr>
              <a:t>Ley Orgánica 2/1986, de Fuerzas y Cuerpos de Seguridad. </a:t>
            </a:r>
            <a:endParaRPr lang="es-ES" sz="2000" b="1" dirty="0" smtClean="0">
              <a:solidFill>
                <a:schemeClr val="bg1"/>
              </a:solidFill>
            </a:endParaRPr>
          </a:p>
          <a:p>
            <a:pPr algn="just"/>
            <a:r>
              <a:rPr lang="es-ES" sz="2000" i="1" dirty="0">
                <a:solidFill>
                  <a:schemeClr val="bg1"/>
                </a:solidFill>
              </a:rPr>
              <a:t>	</a:t>
            </a:r>
            <a:r>
              <a:rPr lang="es-ES" i="1" dirty="0">
                <a:solidFill>
                  <a:schemeClr val="bg1"/>
                </a:solidFill>
              </a:rPr>
              <a:t>Artículo </a:t>
            </a:r>
            <a:r>
              <a:rPr lang="es-ES" i="1" dirty="0" smtClean="0">
                <a:solidFill>
                  <a:schemeClr val="bg1"/>
                </a:solidFill>
              </a:rPr>
              <a:t>11.1</a:t>
            </a:r>
            <a:r>
              <a:rPr lang="es-ES" i="1" dirty="0">
                <a:solidFill>
                  <a:schemeClr val="bg1"/>
                </a:solidFill>
              </a:rPr>
              <a:t>. Las Fuerzas y Cuerpos de Seguridad del Estado tienen como misión proteger el libre ejercicio de los derechos y libertades y garantizar la seguridad ciudadana mediante el desempeño de las siguientes funciones:</a:t>
            </a:r>
          </a:p>
          <a:p>
            <a:pPr algn="just"/>
            <a:r>
              <a:rPr lang="es-ES" i="1" dirty="0" smtClean="0">
                <a:solidFill>
                  <a:schemeClr val="bg1"/>
                </a:solidFill>
              </a:rPr>
              <a:t>	a</a:t>
            </a:r>
            <a:r>
              <a:rPr lang="es-ES" i="1" dirty="0">
                <a:solidFill>
                  <a:schemeClr val="bg1"/>
                </a:solidFill>
              </a:rPr>
              <a:t>) </a:t>
            </a:r>
            <a:r>
              <a:rPr lang="es-ES" i="1" dirty="0" smtClean="0">
                <a:solidFill>
                  <a:schemeClr val="bg1"/>
                </a:solidFill>
              </a:rPr>
              <a:t>	Velar </a:t>
            </a:r>
            <a:r>
              <a:rPr lang="es-ES" i="1" dirty="0">
                <a:solidFill>
                  <a:schemeClr val="bg1"/>
                </a:solidFill>
              </a:rPr>
              <a:t>por el cumplimiento de las Leyes y disposiciones </a:t>
            </a:r>
            <a:r>
              <a:rPr lang="es-ES" i="1" dirty="0" smtClean="0">
                <a:solidFill>
                  <a:schemeClr val="bg1"/>
                </a:solidFill>
              </a:rPr>
              <a:t>	generales</a:t>
            </a:r>
            <a:r>
              <a:rPr lang="es-ES" i="1" dirty="0">
                <a:solidFill>
                  <a:schemeClr val="bg1"/>
                </a:solidFill>
              </a:rPr>
              <a:t>, ejecutando las órdenes que reciban de las Autoridades, </a:t>
            </a:r>
            <a:r>
              <a:rPr lang="es-ES" i="1" dirty="0" smtClean="0">
                <a:solidFill>
                  <a:schemeClr val="bg1"/>
                </a:solidFill>
              </a:rPr>
              <a:t>	en </a:t>
            </a:r>
            <a:r>
              <a:rPr lang="es-ES" i="1" dirty="0">
                <a:solidFill>
                  <a:schemeClr val="bg1"/>
                </a:solidFill>
              </a:rPr>
              <a:t>el ámbito de sus respectivas competencias.</a:t>
            </a:r>
          </a:p>
          <a:p>
            <a:pPr algn="just"/>
            <a:endParaRPr lang="es-ES" sz="2000" b="1" dirty="0" smtClean="0">
              <a:solidFill>
                <a:schemeClr val="bg1"/>
              </a:solidFill>
            </a:endParaRPr>
          </a:p>
          <a:p>
            <a:pPr marL="342900" indent="-342900" algn="just">
              <a:buFont typeface="Courier New" panose="02070309020205020404" pitchFamily="49" charset="0"/>
              <a:buChar char="o"/>
            </a:pPr>
            <a:r>
              <a:rPr lang="es-ES" sz="2000" b="1" dirty="0" smtClean="0">
                <a:solidFill>
                  <a:schemeClr val="bg1"/>
                </a:solidFill>
              </a:rPr>
              <a:t>Ley </a:t>
            </a:r>
            <a:r>
              <a:rPr lang="es-ES" sz="2000" b="1" dirty="0">
                <a:solidFill>
                  <a:schemeClr val="bg1"/>
                </a:solidFill>
              </a:rPr>
              <a:t>29/2015, de defensa de la Calidad </a:t>
            </a:r>
            <a:r>
              <a:rPr lang="es-ES" sz="2000" b="1" dirty="0" smtClean="0">
                <a:solidFill>
                  <a:schemeClr val="bg1"/>
                </a:solidFill>
              </a:rPr>
              <a:t>Alimentaria.</a:t>
            </a:r>
          </a:p>
          <a:p>
            <a:pPr marL="342900" indent="-342900" algn="just">
              <a:buFont typeface="Courier New" panose="02070309020205020404" pitchFamily="49" charset="0"/>
              <a:buChar char="o"/>
            </a:pPr>
            <a:endParaRPr lang="es-ES" sz="2000" dirty="0" smtClean="0">
              <a:solidFill>
                <a:schemeClr val="bg1"/>
              </a:solidFill>
            </a:endParaRPr>
          </a:p>
          <a:p>
            <a:pPr marL="342900" indent="-342900" algn="just">
              <a:buFont typeface="Courier New" panose="02070309020205020404" pitchFamily="49" charset="0"/>
              <a:buChar char="o"/>
            </a:pPr>
            <a:r>
              <a:rPr lang="es-ES" sz="2000" b="1" dirty="0">
                <a:solidFill>
                  <a:schemeClr val="bg1"/>
                </a:solidFill>
              </a:rPr>
              <a:t>RESOLUCIÓN de 24 de septiembre de 2001, de la Secretaría General Técnica, por la que se dispone la publicación del Convenio de colaboración y coordinación entre el </a:t>
            </a:r>
            <a:r>
              <a:rPr lang="es-ES" sz="2000" b="1" dirty="0" smtClean="0">
                <a:solidFill>
                  <a:schemeClr val="bg1"/>
                </a:solidFill>
              </a:rPr>
              <a:t>Ministerio </a:t>
            </a:r>
            <a:r>
              <a:rPr lang="es-ES" sz="2000" b="1" dirty="0">
                <a:solidFill>
                  <a:schemeClr val="bg1"/>
                </a:solidFill>
              </a:rPr>
              <a:t>del Interior y la Comunidad Autónoma de Galicia, para la protección medioambiental en dicha </a:t>
            </a:r>
            <a:r>
              <a:rPr lang="es-ES" sz="2000" b="1" dirty="0" smtClean="0">
                <a:solidFill>
                  <a:schemeClr val="bg1"/>
                </a:solidFill>
              </a:rPr>
              <a:t>Comunidad.</a:t>
            </a:r>
          </a:p>
        </p:txBody>
      </p:sp>
      <p:sp>
        <p:nvSpPr>
          <p:cNvPr id="4" name="Rectángulo 3"/>
          <p:cNvSpPr/>
          <p:nvPr/>
        </p:nvSpPr>
        <p:spPr>
          <a:xfrm>
            <a:off x="532015" y="1001743"/>
            <a:ext cx="6078962" cy="400110"/>
          </a:xfrm>
          <a:prstGeom prst="rect">
            <a:avLst/>
          </a:prstGeom>
          <a:noFill/>
        </p:spPr>
        <p:txBody>
          <a:bodyPr wrap="square" lIns="91440" tIns="45720" rIns="91440" bIns="45720">
            <a:spAutoFit/>
          </a:bodyPr>
          <a:lstStyle/>
          <a:p>
            <a:r>
              <a:rPr lang="es-ES" sz="2000" b="1" dirty="0" smtClean="0">
                <a:ln w="0"/>
                <a:solidFill>
                  <a:schemeClr val="bg1"/>
                </a:solidFill>
                <a:effectLst>
                  <a:outerShdw blurRad="38100" dist="19050" dir="2700000" algn="tl" rotWithShape="0">
                    <a:schemeClr val="dk1">
                      <a:alpha val="40000"/>
                    </a:schemeClr>
                  </a:outerShdw>
                </a:effectLst>
              </a:rPr>
              <a:t>Competencias Guardia Civil</a:t>
            </a:r>
            <a:endParaRPr lang="es-ES" sz="2000" b="1" cap="none" spc="0" dirty="0">
              <a:ln w="0"/>
              <a:solidFill>
                <a:schemeClr val="bg1"/>
              </a:solidFill>
              <a:effectLst>
                <a:outerShdw blurRad="38100" dist="19050" dir="2700000" algn="tl" rotWithShape="0">
                  <a:schemeClr val="dk1">
                    <a:alpha val="40000"/>
                  </a:schemeClr>
                </a:outerShdw>
              </a:effectLst>
            </a:endParaRPr>
          </a:p>
        </p:txBody>
      </p:sp>
      <p:pic>
        <p:nvPicPr>
          <p:cNvPr id="11" name="Imagen 10"/>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33247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10" name="Picture 2" descr="Resultado de imagen de policia judicial guardia civ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491" y="948690"/>
            <a:ext cx="2489177" cy="1399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93298" y="1307177"/>
            <a:ext cx="6061193" cy="5560175"/>
          </a:xfrm>
          <a:prstGeom prst="rect">
            <a:avLst/>
          </a:prstGeom>
        </p:spPr>
        <p:txBody>
          <a:bodyPr wrap="square">
            <a:spAutoFit/>
          </a:bodyPr>
          <a:lstStyle/>
          <a:p>
            <a:pPr algn="just"/>
            <a:r>
              <a:rPr lang="es-ES" sz="2000" dirty="0" smtClean="0">
                <a:ln w="0"/>
                <a:solidFill>
                  <a:schemeClr val="bg1"/>
                </a:solidFill>
                <a:effectLst>
                  <a:outerShdw blurRad="38100" dist="19050" dir="2700000" algn="tl" rotWithShape="0">
                    <a:schemeClr val="dk1">
                      <a:alpha val="40000"/>
                    </a:schemeClr>
                  </a:outerShdw>
                </a:effectLst>
              </a:rPr>
              <a:t>LINEAS DE ACTUACIÓN:</a:t>
            </a:r>
          </a:p>
          <a:p>
            <a:pPr algn="just"/>
            <a:endParaRPr lang="es-ES" dirty="0" smtClean="0"/>
          </a:p>
          <a:p>
            <a:pPr algn="just"/>
            <a:r>
              <a:rPr lang="es-ES" sz="2000" dirty="0" smtClean="0">
                <a:solidFill>
                  <a:schemeClr val="bg1"/>
                </a:solidFill>
              </a:rPr>
              <a:t>La </a:t>
            </a:r>
            <a:r>
              <a:rPr lang="es-ES" sz="2000" dirty="0">
                <a:solidFill>
                  <a:schemeClr val="bg1"/>
                </a:solidFill>
              </a:rPr>
              <a:t>Operación OPSON </a:t>
            </a:r>
            <a:r>
              <a:rPr lang="es-ES" sz="2000" dirty="0" smtClean="0">
                <a:solidFill>
                  <a:schemeClr val="bg1"/>
                </a:solidFill>
              </a:rPr>
              <a:t> </a:t>
            </a:r>
            <a:r>
              <a:rPr lang="es-ES" sz="2000" dirty="0">
                <a:solidFill>
                  <a:schemeClr val="bg1"/>
                </a:solidFill>
              </a:rPr>
              <a:t>se </a:t>
            </a:r>
            <a:r>
              <a:rPr lang="es-ES" sz="2000" dirty="0" smtClean="0">
                <a:solidFill>
                  <a:schemeClr val="bg1"/>
                </a:solidFill>
              </a:rPr>
              <a:t>hace </a:t>
            </a:r>
            <a:r>
              <a:rPr lang="es-ES" sz="2000" dirty="0">
                <a:solidFill>
                  <a:schemeClr val="bg1"/>
                </a:solidFill>
              </a:rPr>
              <a:t>efectiva a través de </a:t>
            </a:r>
            <a:r>
              <a:rPr lang="es-ES" sz="2000" dirty="0" smtClean="0">
                <a:solidFill>
                  <a:schemeClr val="bg1"/>
                </a:solidFill>
              </a:rPr>
              <a:t> </a:t>
            </a:r>
            <a:r>
              <a:rPr lang="es-ES" sz="2000" dirty="0">
                <a:solidFill>
                  <a:schemeClr val="bg1"/>
                </a:solidFill>
              </a:rPr>
              <a:t>líneas de actuación, </a:t>
            </a:r>
            <a:r>
              <a:rPr lang="es-ES" sz="2000" dirty="0" smtClean="0">
                <a:solidFill>
                  <a:schemeClr val="bg1"/>
                </a:solidFill>
              </a:rPr>
              <a:t>de </a:t>
            </a:r>
            <a:r>
              <a:rPr lang="es-ES" sz="2000" dirty="0">
                <a:solidFill>
                  <a:schemeClr val="bg1"/>
                </a:solidFill>
              </a:rPr>
              <a:t>las </a:t>
            </a:r>
            <a:r>
              <a:rPr lang="es-ES" sz="2000" dirty="0" smtClean="0">
                <a:solidFill>
                  <a:schemeClr val="bg1"/>
                </a:solidFill>
              </a:rPr>
              <a:t>especialidades:</a:t>
            </a:r>
          </a:p>
          <a:p>
            <a:pPr algn="just"/>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POLICÍA JUDICIAL.</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SEPRONA.</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FISCAL Y FRONTERAS.</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SEGURIDAD CIUDADANA.</a:t>
            </a:r>
          </a:p>
          <a:p>
            <a:pPr marL="285750" indent="-285750" algn="just">
              <a:buFont typeface="Wingdings" panose="05000000000000000000" pitchFamily="2" charset="2"/>
              <a:buChar char="ü"/>
            </a:pPr>
            <a:endParaRPr lang="es-ES" sz="2000" dirty="0" smtClean="0">
              <a:solidFill>
                <a:schemeClr val="bg1"/>
              </a:solidFill>
            </a:endParaRPr>
          </a:p>
          <a:p>
            <a:pPr marL="285750" indent="-285750" algn="just">
              <a:buFont typeface="Wingdings" panose="05000000000000000000" pitchFamily="2" charset="2"/>
              <a:buChar char="ü"/>
            </a:pPr>
            <a:r>
              <a:rPr lang="es-ES" sz="2000" dirty="0" smtClean="0">
                <a:solidFill>
                  <a:schemeClr val="bg1"/>
                </a:solidFill>
              </a:rPr>
              <a:t>TRÁFICO.</a:t>
            </a:r>
          </a:p>
          <a:p>
            <a:pPr marL="285750" indent="-285750" algn="just">
              <a:buFont typeface="Wingdings" panose="05000000000000000000" pitchFamily="2" charset="2"/>
              <a:buChar char="ü"/>
            </a:pPr>
            <a:endParaRPr lang="es-ES" sz="2000" dirty="0" smtClean="0">
              <a:solidFill>
                <a:schemeClr val="bg1"/>
              </a:solidFill>
            </a:endParaRPr>
          </a:p>
          <a:p>
            <a:pPr algn="just"/>
            <a:r>
              <a:rPr lang="es-ES" sz="2000" dirty="0" smtClean="0">
                <a:solidFill>
                  <a:schemeClr val="bg1"/>
                </a:solidFill>
              </a:rPr>
              <a:t> Cada una en el ámbito de sus </a:t>
            </a:r>
            <a:r>
              <a:rPr lang="es-ES" sz="2000" dirty="0">
                <a:solidFill>
                  <a:schemeClr val="bg1"/>
                </a:solidFill>
              </a:rPr>
              <a:t>respectivas </a:t>
            </a:r>
            <a:r>
              <a:rPr lang="es-ES" sz="2000" dirty="0" smtClean="0">
                <a:solidFill>
                  <a:schemeClr val="bg1"/>
                </a:solidFill>
              </a:rPr>
              <a:t>competencias.</a:t>
            </a:r>
            <a:endParaRPr lang="es-ES" sz="2000" dirty="0">
              <a:solidFill>
                <a:schemeClr val="bg1"/>
              </a:solidFill>
            </a:endParaRPr>
          </a:p>
          <a:p>
            <a:pPr algn="ctr"/>
            <a:endParaRPr lang="es-ES" sz="2000" dirty="0" smtClean="0">
              <a:ln w="0"/>
              <a:solidFill>
                <a:schemeClr val="bg1"/>
              </a:solidFill>
              <a:effectLst>
                <a:outerShdw blurRad="38100" dist="19050" dir="2700000" algn="tl" rotWithShape="0">
                  <a:schemeClr val="dk1">
                    <a:alpha val="40000"/>
                  </a:schemeClr>
                </a:outerShdw>
              </a:effectLst>
            </a:endParaRPr>
          </a:p>
          <a:p>
            <a:pPr algn="ctr"/>
            <a:endParaRPr lang="es-ES" sz="2000" dirty="0">
              <a:ln w="0"/>
              <a:solidFill>
                <a:schemeClr val="bg1"/>
              </a:solidFill>
              <a:effectLst>
                <a:outerShdw blurRad="38100" dist="19050" dir="2700000" algn="tl" rotWithShape="0">
                  <a:schemeClr val="dk1">
                    <a:alpha val="40000"/>
                  </a:schemeClr>
                </a:outerShdw>
              </a:effectLst>
            </a:endParaRPr>
          </a:p>
        </p:txBody>
      </p:sp>
      <p:pic>
        <p:nvPicPr>
          <p:cNvPr id="4" name="Picture 4" descr="30º Aniversario de la creación del SEPRONA de la Guardia Civ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8730" y="2348380"/>
            <a:ext cx="2279073" cy="1367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ISTINTIVO TITULO FISCAL Y FRONTERAS GUARDIA CI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237" y="3715824"/>
            <a:ext cx="2087706" cy="11847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Unidad Seguridad Ciudadana de la Guardia Civil detiene en la últim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1641" y="4056437"/>
            <a:ext cx="1684714" cy="1216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Los guardias civiles de Tráfico contarán con una nueva prenda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16355" y="4901507"/>
            <a:ext cx="2187690" cy="136655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p:cNvSpPr/>
          <p:nvPr/>
        </p:nvSpPr>
        <p:spPr>
          <a:xfrm>
            <a:off x="1106229" y="160312"/>
            <a:ext cx="6451574" cy="584775"/>
          </a:xfrm>
          <a:prstGeom prst="rect">
            <a:avLst/>
          </a:prstGeom>
        </p:spPr>
        <p:txBody>
          <a:bodyPr wrap="none">
            <a:spAutoFit/>
          </a:bodyPr>
          <a:lstStyle/>
          <a:p>
            <a:pPr algn="ctr"/>
            <a:r>
              <a:rPr lang="es-ES" sz="3200" dirty="0">
                <a:ln w="0"/>
                <a:solidFill>
                  <a:srgbClr val="FFFF00"/>
                </a:solidFill>
                <a:effectLst>
                  <a:outerShdw blurRad="38100" dist="19050" dir="2700000" algn="tl" rotWithShape="0">
                    <a:schemeClr val="dk1">
                      <a:alpha val="40000"/>
                    </a:schemeClr>
                  </a:outerShdw>
                </a:effectLst>
              </a:rPr>
              <a:t>GUARDIA CIVIL &amp; OPERACIÓN OPSON</a:t>
            </a:r>
          </a:p>
        </p:txBody>
      </p:sp>
      <p:pic>
        <p:nvPicPr>
          <p:cNvPr id="9" name="Imagen 8"/>
          <p:cNvPicPr>
            <a:picLocks noChangeAspect="1"/>
          </p:cNvPicPr>
          <p:nvPr/>
        </p:nvPicPr>
        <p:blipFill>
          <a:blip r:embed="rId7"/>
          <a:stretch>
            <a:fillRect/>
          </a:stretch>
        </p:blipFill>
        <p:spPr>
          <a:xfrm>
            <a:off x="0" y="0"/>
            <a:ext cx="781396" cy="989216"/>
          </a:xfrm>
          <a:prstGeom prst="rect">
            <a:avLst/>
          </a:prstGeom>
        </p:spPr>
      </p:pic>
    </p:spTree>
    <p:extLst>
      <p:ext uri="{BB962C8B-B14F-4D97-AF65-F5344CB8AC3E}">
        <p14:creationId xmlns:p14="http://schemas.microsoft.com/office/powerpoint/2010/main" val="23434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4" end="14"/>
                                            </p:txEl>
                                          </p:spTgt>
                                        </p:tgtEl>
                                        <p:attrNameLst>
                                          <p:attrName>style.visibility</p:attrName>
                                        </p:attrNameLst>
                                      </p:cBhvr>
                                      <p:to>
                                        <p:strVal val="visible"/>
                                      </p:to>
                                    </p:set>
                                    <p:anim calcmode="lin" valueType="num">
                                      <p:cBhvr additive="base">
                                        <p:cTn id="67"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947651" y="1135408"/>
            <a:ext cx="7705898" cy="1446550"/>
          </a:xfrm>
          <a:prstGeom prst="rect">
            <a:avLst/>
          </a:prstGeom>
          <a:noFill/>
        </p:spPr>
        <p:txBody>
          <a:bodyPr wrap="square" rtlCol="0">
            <a:spAutoFit/>
          </a:bodyPr>
          <a:lstStyle/>
          <a:p>
            <a:pPr algn="just"/>
            <a:r>
              <a:rPr lang="es-ES" sz="2000" dirty="0" smtClean="0">
                <a:solidFill>
                  <a:schemeClr val="bg1"/>
                </a:solidFill>
              </a:rPr>
              <a:t>Las</a:t>
            </a:r>
            <a:r>
              <a:rPr lang="es-ES" sz="2800" dirty="0" smtClean="0">
                <a:solidFill>
                  <a:srgbClr val="FFFF00"/>
                </a:solidFill>
              </a:rPr>
              <a:t> </a:t>
            </a:r>
            <a:r>
              <a:rPr lang="es-ES" sz="2800" cap="all" dirty="0">
                <a:solidFill>
                  <a:srgbClr val="FFFF00"/>
                </a:solidFill>
              </a:rPr>
              <a:t>Jefaturas </a:t>
            </a:r>
            <a:r>
              <a:rPr lang="es-ES" sz="2000" dirty="0" smtClean="0">
                <a:solidFill>
                  <a:schemeClr val="bg1"/>
                </a:solidFill>
              </a:rPr>
              <a:t>de</a:t>
            </a:r>
            <a:r>
              <a:rPr lang="es-ES" sz="2800" cap="all" dirty="0" smtClean="0">
                <a:solidFill>
                  <a:srgbClr val="FFFF00"/>
                </a:solidFill>
              </a:rPr>
              <a:t> </a:t>
            </a:r>
            <a:r>
              <a:rPr lang="es-ES" sz="2800" cap="all" dirty="0">
                <a:solidFill>
                  <a:srgbClr val="FFFF00"/>
                </a:solidFill>
              </a:rPr>
              <a:t>Policía Judicial </a:t>
            </a:r>
            <a:r>
              <a:rPr lang="es-ES" sz="2000" dirty="0">
                <a:solidFill>
                  <a:schemeClr val="bg1"/>
                </a:solidFill>
              </a:rPr>
              <a:t>y del </a:t>
            </a:r>
            <a:r>
              <a:rPr lang="es-ES" sz="2800" dirty="0">
                <a:solidFill>
                  <a:srgbClr val="FFFF00"/>
                </a:solidFill>
              </a:rPr>
              <a:t>SEPRONA</a:t>
            </a:r>
            <a:r>
              <a:rPr lang="es-ES" dirty="0">
                <a:solidFill>
                  <a:schemeClr val="bg1"/>
                </a:solidFill>
              </a:rPr>
              <a:t> </a:t>
            </a:r>
            <a:r>
              <a:rPr lang="es-ES" sz="2000" dirty="0" smtClean="0">
                <a:solidFill>
                  <a:schemeClr val="bg1"/>
                </a:solidFill>
              </a:rPr>
              <a:t>asumen </a:t>
            </a:r>
            <a:r>
              <a:rPr lang="es-ES" sz="2000" dirty="0">
                <a:solidFill>
                  <a:schemeClr val="bg1"/>
                </a:solidFill>
              </a:rPr>
              <a:t>la coordinación, desde un punto de </a:t>
            </a:r>
            <a:r>
              <a:rPr lang="es-ES" sz="2000" dirty="0" smtClean="0">
                <a:solidFill>
                  <a:schemeClr val="bg1"/>
                </a:solidFill>
              </a:rPr>
              <a:t>vista operativo </a:t>
            </a:r>
            <a:r>
              <a:rPr lang="es-ES" sz="2000" dirty="0">
                <a:solidFill>
                  <a:schemeClr val="bg1"/>
                </a:solidFill>
              </a:rPr>
              <a:t>y técnico, canalizando las investigaciones que tengan carácter transnacional de sus </a:t>
            </a:r>
            <a:r>
              <a:rPr lang="es-ES" sz="2000" dirty="0" smtClean="0">
                <a:solidFill>
                  <a:schemeClr val="bg1"/>
                </a:solidFill>
              </a:rPr>
              <a:t>unidades dependientes</a:t>
            </a:r>
            <a:r>
              <a:rPr lang="es-ES" sz="2000" dirty="0">
                <a:solidFill>
                  <a:schemeClr val="bg1"/>
                </a:solidFill>
              </a:rPr>
              <a:t>.</a:t>
            </a:r>
          </a:p>
        </p:txBody>
      </p:sp>
      <p:pic>
        <p:nvPicPr>
          <p:cNvPr id="2050" name="Picture 2" descr="Policia Judi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3" y="3071249"/>
            <a:ext cx="3502833" cy="2627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0" y="0"/>
            <a:ext cx="781396" cy="989216"/>
          </a:xfrm>
          <a:prstGeom prst="rect">
            <a:avLst/>
          </a:prstGeom>
        </p:spPr>
      </p:pic>
      <p:sp>
        <p:nvSpPr>
          <p:cNvPr id="8" name="Rectángulo 7"/>
          <p:cNvSpPr/>
          <p:nvPr/>
        </p:nvSpPr>
        <p:spPr>
          <a:xfrm>
            <a:off x="1328524" y="202220"/>
            <a:ext cx="6451574" cy="584775"/>
          </a:xfrm>
          <a:prstGeom prst="rect">
            <a:avLst/>
          </a:prstGeom>
        </p:spPr>
        <p:txBody>
          <a:bodyPr wrap="none">
            <a:spAutoFit/>
          </a:bodyPr>
          <a:lstStyle/>
          <a:p>
            <a:pPr algn="ctr"/>
            <a:r>
              <a:rPr lang="es-ES" sz="3200" dirty="0">
                <a:ln w="0"/>
                <a:solidFill>
                  <a:srgbClr val="FFFF00"/>
                </a:solidFill>
                <a:effectLst>
                  <a:outerShdw blurRad="38100" dist="19050" dir="2700000" algn="tl" rotWithShape="0">
                    <a:schemeClr val="dk1">
                      <a:alpha val="40000"/>
                    </a:schemeClr>
                  </a:outerShdw>
                </a:effectLst>
              </a:rPr>
              <a:t>GUARDIA CIVIL &amp; OPERACIÓN OPSON</a:t>
            </a:r>
          </a:p>
        </p:txBody>
      </p:sp>
      <p:pic>
        <p:nvPicPr>
          <p:cNvPr id="2058" name="Picture 10" descr="https://cflvdg.avoz.es/sc/inYJinCh9RoNKtFmqTqQaBRgmls=/480x/2018/08/04/00121533416108525172856/Foto/L27L80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872" y="3098935"/>
            <a:ext cx="4621223" cy="259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57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 calcmode="lin" valueType="num">
                                      <p:cBhvr additive="base">
                                        <p:cTn id="15" dur="500" fill="hold"/>
                                        <p:tgtEl>
                                          <p:spTgt spid="2058"/>
                                        </p:tgtEl>
                                        <p:attrNameLst>
                                          <p:attrName>ppt_x</p:attrName>
                                        </p:attrNameLst>
                                      </p:cBhvr>
                                      <p:tavLst>
                                        <p:tav tm="0">
                                          <p:val>
                                            <p:strVal val="#ppt_x"/>
                                          </p:val>
                                        </p:tav>
                                        <p:tav tm="100000">
                                          <p:val>
                                            <p:strVal val="#ppt_x"/>
                                          </p:val>
                                        </p:tav>
                                      </p:tavLst>
                                    </p:anim>
                                    <p:anim calcmode="lin" valueType="num">
                                      <p:cBhvr additive="base">
                                        <p:cTn id="16" dur="500" fill="hold"/>
                                        <p:tgtEl>
                                          <p:spTgt spid="2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4858513" y="0"/>
            <a:ext cx="4264642" cy="2738886"/>
          </a:xfrm>
          <a:prstGeom prst="rect">
            <a:avLst/>
          </a:prstGeom>
        </p:spPr>
      </p:pic>
      <p:pic>
        <p:nvPicPr>
          <p:cNvPr id="7170" name="Picture 2" descr="SEPRONA, naturalmente unidos al medioambien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07"/>
            <a:ext cx="4921021" cy="276807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278467" y="186267"/>
            <a:ext cx="5926665" cy="584775"/>
          </a:xfrm>
          <a:prstGeom prst="rect">
            <a:avLst/>
          </a:prstGeom>
          <a:noFill/>
        </p:spPr>
        <p:txBody>
          <a:bodyPr wrap="square" rtlCol="0">
            <a:spAutoFit/>
          </a:bodyPr>
          <a:lstStyle/>
          <a:p>
            <a:r>
              <a:rPr lang="es-ES_tradnl" sz="3200" b="1" dirty="0" smtClean="0">
                <a:solidFill>
                  <a:srgbClr val="FFFF00"/>
                </a:solidFill>
              </a:rPr>
              <a:t>SEPRONA Y OPERACIÓN OPSON</a:t>
            </a:r>
            <a:endParaRPr lang="es-ES" sz="3200" b="1" dirty="0">
              <a:solidFill>
                <a:srgbClr val="FFFF00"/>
              </a:solidFill>
            </a:endParaRPr>
          </a:p>
        </p:txBody>
      </p:sp>
      <p:sp>
        <p:nvSpPr>
          <p:cNvPr id="3" name="CuadroTexto 2"/>
          <p:cNvSpPr txBox="1"/>
          <p:nvPr/>
        </p:nvSpPr>
        <p:spPr>
          <a:xfrm>
            <a:off x="699730" y="1162856"/>
            <a:ext cx="7612997" cy="5878532"/>
          </a:xfrm>
          <a:prstGeom prst="rect">
            <a:avLst/>
          </a:prstGeom>
          <a:noFill/>
        </p:spPr>
        <p:txBody>
          <a:bodyPr wrap="square" rtlCol="0">
            <a:spAutoFit/>
          </a:bodyPr>
          <a:lstStyle/>
          <a:p>
            <a:pPr algn="ctr"/>
            <a:endParaRPr lang="es-ES" sz="2000" b="1" dirty="0" smtClean="0">
              <a:solidFill>
                <a:srgbClr val="FFFF00"/>
              </a:solidFill>
            </a:endParaRPr>
          </a:p>
          <a:p>
            <a:pPr algn="ctr"/>
            <a:endParaRPr lang="es-ES" sz="2000" b="1" dirty="0">
              <a:solidFill>
                <a:srgbClr val="FFFF00"/>
              </a:solidFill>
            </a:endParaRPr>
          </a:p>
          <a:p>
            <a:pPr algn="ctr"/>
            <a:endParaRPr lang="es-ES" sz="2000" b="1" dirty="0" smtClean="0">
              <a:solidFill>
                <a:srgbClr val="FFFF00"/>
              </a:solidFill>
            </a:endParaRPr>
          </a:p>
          <a:p>
            <a:pPr algn="ctr"/>
            <a:endParaRPr lang="es-ES" sz="2000" b="1" dirty="0">
              <a:solidFill>
                <a:srgbClr val="FFFF00"/>
              </a:solidFill>
            </a:endParaRPr>
          </a:p>
          <a:p>
            <a:pPr algn="ctr"/>
            <a:endParaRPr lang="es-ES" sz="2000" b="1" dirty="0" smtClean="0">
              <a:solidFill>
                <a:srgbClr val="FFFF00"/>
              </a:solidFill>
            </a:endParaRPr>
          </a:p>
          <a:p>
            <a:pPr algn="ctr"/>
            <a:endParaRPr lang="es-ES" sz="2000" b="1" dirty="0" smtClean="0">
              <a:solidFill>
                <a:srgbClr val="FFFF00"/>
              </a:solidFill>
            </a:endParaRPr>
          </a:p>
          <a:p>
            <a:pPr algn="ctr"/>
            <a:r>
              <a:rPr lang="es-ES" sz="2000" b="1" dirty="0" smtClean="0">
                <a:solidFill>
                  <a:srgbClr val="FFFF00"/>
                </a:solidFill>
              </a:rPr>
              <a:t>Historia</a:t>
            </a:r>
          </a:p>
          <a:p>
            <a:pPr algn="ctr"/>
            <a:endParaRPr lang="es-ES" sz="2000" b="1" dirty="0">
              <a:solidFill>
                <a:srgbClr val="FFFF00"/>
              </a:solidFill>
            </a:endParaRPr>
          </a:p>
          <a:p>
            <a:pPr algn="just"/>
            <a:r>
              <a:rPr lang="es-ES" sz="2000" dirty="0" smtClean="0">
                <a:solidFill>
                  <a:schemeClr val="bg1"/>
                </a:solidFill>
              </a:rPr>
              <a:t>	</a:t>
            </a:r>
            <a:r>
              <a:rPr lang="es-ES" sz="2000" b="1" dirty="0" smtClean="0">
                <a:solidFill>
                  <a:schemeClr val="bg1"/>
                </a:solidFill>
              </a:rPr>
              <a:t>La </a:t>
            </a:r>
            <a:r>
              <a:rPr lang="es-ES" sz="2000" b="1" dirty="0">
                <a:solidFill>
                  <a:schemeClr val="bg1"/>
                </a:solidFill>
              </a:rPr>
              <a:t>Ley Orgánica 2/1986 de Fuerzas y Cuerpos de Seguridad del Estado encomienda a la Guardia Civil velar por la conservación de la naturaleza y el medio ambiente. </a:t>
            </a:r>
            <a:endParaRPr lang="es-ES" sz="2000" b="1" dirty="0" smtClean="0">
              <a:solidFill>
                <a:schemeClr val="bg1"/>
              </a:solidFill>
            </a:endParaRPr>
          </a:p>
          <a:p>
            <a:pPr algn="just"/>
            <a:endParaRPr lang="es-ES" sz="2000" b="1" dirty="0">
              <a:solidFill>
                <a:schemeClr val="bg1"/>
              </a:solidFill>
            </a:endParaRPr>
          </a:p>
          <a:p>
            <a:pPr algn="just"/>
            <a:r>
              <a:rPr lang="es-ES" sz="2000" b="1" dirty="0" smtClean="0">
                <a:solidFill>
                  <a:schemeClr val="bg1"/>
                </a:solidFill>
              </a:rPr>
              <a:t>	En </a:t>
            </a:r>
            <a:r>
              <a:rPr lang="es-ES" sz="2000" b="1" dirty="0">
                <a:solidFill>
                  <a:schemeClr val="bg1"/>
                </a:solidFill>
              </a:rPr>
              <a:t>consecuencia, la Orden General nº 72 de 21 de junio de 1988 crea el Servicio de Protección de la Naturaleza (SEPRONA), como respuesta especializada de la Guardia Civil al mandato constitucional de garantizar el derecho de los ciudadanos a disfrutar de un medio ambiente adecuado así como el deber de conservarlo.</a:t>
            </a:r>
          </a:p>
          <a:p>
            <a:r>
              <a:rPr lang="es-ES" dirty="0"/>
              <a:t> </a:t>
            </a:r>
          </a:p>
          <a:p>
            <a:endParaRPr lang="es-ES" dirty="0"/>
          </a:p>
        </p:txBody>
      </p:sp>
      <p:pic>
        <p:nvPicPr>
          <p:cNvPr id="4" name="Imagen 3"/>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4219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606829" y="2381845"/>
            <a:ext cx="7751619" cy="2646878"/>
          </a:xfrm>
          <a:prstGeom prst="rect">
            <a:avLst/>
          </a:prstGeom>
          <a:noFill/>
        </p:spPr>
        <p:txBody>
          <a:bodyPr wrap="square" rtlCol="0">
            <a:spAutoFit/>
          </a:bodyPr>
          <a:lstStyle/>
          <a:p>
            <a:pPr algn="ctr"/>
            <a:r>
              <a:rPr lang="es-ES" sz="2800" b="1" dirty="0" smtClean="0">
                <a:solidFill>
                  <a:srgbClr val="FFFF00"/>
                </a:solidFill>
              </a:rPr>
              <a:t>Misión</a:t>
            </a:r>
          </a:p>
          <a:p>
            <a:pPr algn="just"/>
            <a:endParaRPr lang="es-ES" b="1" dirty="0">
              <a:solidFill>
                <a:schemeClr val="bg1"/>
              </a:solidFill>
            </a:endParaRPr>
          </a:p>
          <a:p>
            <a:pPr algn="just"/>
            <a:r>
              <a:rPr lang="es-ES" dirty="0" smtClean="0">
                <a:solidFill>
                  <a:schemeClr val="bg1"/>
                </a:solidFill>
              </a:rPr>
              <a:t>	</a:t>
            </a:r>
            <a:r>
              <a:rPr lang="es-ES" sz="2000" dirty="0" smtClean="0">
                <a:solidFill>
                  <a:schemeClr val="bg1"/>
                </a:solidFill>
              </a:rPr>
              <a:t>La </a:t>
            </a:r>
            <a:r>
              <a:rPr lang="es-ES" sz="2000" dirty="0">
                <a:solidFill>
                  <a:schemeClr val="bg1"/>
                </a:solidFill>
              </a:rPr>
              <a:t>misión del SEPRONA </a:t>
            </a:r>
            <a:r>
              <a:rPr lang="es-ES" sz="2000" dirty="0" smtClean="0">
                <a:solidFill>
                  <a:schemeClr val="bg1"/>
                </a:solidFill>
              </a:rPr>
              <a:t>es con carácter general </a:t>
            </a:r>
            <a:r>
              <a:rPr lang="es-ES" sz="2000" dirty="0">
                <a:solidFill>
                  <a:schemeClr val="bg1"/>
                </a:solidFill>
              </a:rPr>
              <a:t>velar cumplimiento de las Leyes y disposiciones 	</a:t>
            </a:r>
            <a:r>
              <a:rPr lang="es-ES" sz="2000" dirty="0" smtClean="0">
                <a:solidFill>
                  <a:schemeClr val="bg1"/>
                </a:solidFill>
              </a:rPr>
              <a:t>generales, ejecutando </a:t>
            </a:r>
            <a:r>
              <a:rPr lang="es-ES" sz="2000" dirty="0">
                <a:solidFill>
                  <a:schemeClr val="bg1"/>
                </a:solidFill>
              </a:rPr>
              <a:t>las órdenes que reciban de las Autoridades, 	en el ámbito de sus respectivas competencias</a:t>
            </a:r>
            <a:r>
              <a:rPr lang="es-ES" sz="2000" dirty="0" smtClean="0">
                <a:solidFill>
                  <a:schemeClr val="bg1"/>
                </a:solidFill>
              </a:rPr>
              <a:t>.</a:t>
            </a:r>
          </a:p>
          <a:p>
            <a:pPr algn="just"/>
            <a:endParaRPr lang="es-ES" sz="2000" dirty="0">
              <a:solidFill>
                <a:schemeClr val="bg1"/>
              </a:solidFill>
            </a:endParaRPr>
          </a:p>
          <a:p>
            <a:pPr algn="just"/>
            <a:r>
              <a:rPr lang="es-ES" sz="2000" dirty="0" smtClean="0">
                <a:solidFill>
                  <a:schemeClr val="bg1"/>
                </a:solidFill>
              </a:rPr>
              <a:t>	</a:t>
            </a:r>
            <a:endParaRPr lang="es-ES" dirty="0"/>
          </a:p>
        </p:txBody>
      </p:sp>
      <p:sp>
        <p:nvSpPr>
          <p:cNvPr id="3" name="CuadroTexto 2"/>
          <p:cNvSpPr txBox="1"/>
          <p:nvPr/>
        </p:nvSpPr>
        <p:spPr>
          <a:xfrm>
            <a:off x="1673090" y="194579"/>
            <a:ext cx="5926665" cy="584775"/>
          </a:xfrm>
          <a:prstGeom prst="rect">
            <a:avLst/>
          </a:prstGeom>
          <a:noFill/>
        </p:spPr>
        <p:txBody>
          <a:bodyPr wrap="square" rtlCol="0">
            <a:spAutoFit/>
          </a:bodyPr>
          <a:lstStyle/>
          <a:p>
            <a:pPr algn="ctr"/>
            <a:r>
              <a:rPr lang="es-ES_tradnl" sz="3200" dirty="0" smtClean="0">
                <a:solidFill>
                  <a:srgbClr val="FFFF00"/>
                </a:solidFill>
              </a:rPr>
              <a:t>SEPRONA Y OPERACIÓN OPSON</a:t>
            </a:r>
            <a:endParaRPr lang="es-ES" sz="3200" dirty="0">
              <a:solidFill>
                <a:srgbClr val="FFFF00"/>
              </a:solidFill>
            </a:endParaRPr>
          </a:p>
        </p:txBody>
      </p:sp>
      <p:pic>
        <p:nvPicPr>
          <p:cNvPr id="4" name="Imagen 3"/>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406011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Rectángulo 1"/>
          <p:cNvSpPr/>
          <p:nvPr/>
        </p:nvSpPr>
        <p:spPr>
          <a:xfrm>
            <a:off x="299258" y="1430099"/>
            <a:ext cx="8686799" cy="5324535"/>
          </a:xfrm>
          <a:prstGeom prst="rect">
            <a:avLst/>
          </a:prstGeom>
          <a:noFill/>
        </p:spPr>
        <p:txBody>
          <a:bodyPr wrap="square" lIns="91440" tIns="45720" rIns="91440" bIns="45720">
            <a:spAutoFit/>
          </a:bodyPr>
          <a:lstStyle/>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a:solidFill>
                  <a:schemeClr val="bg1"/>
                </a:solidFill>
              </a:rPr>
              <a:t>ABRIL 2010: </a:t>
            </a:r>
            <a:r>
              <a:rPr lang="es-ES" sz="2000" dirty="0" smtClean="0">
                <a:solidFill>
                  <a:schemeClr val="bg1"/>
                </a:solidFill>
              </a:rPr>
              <a:t>1ª </a:t>
            </a:r>
            <a:r>
              <a:rPr lang="es-ES" sz="2000" dirty="0">
                <a:solidFill>
                  <a:schemeClr val="bg1"/>
                </a:solidFill>
              </a:rPr>
              <a:t>Reunión Internacional. Iniciativa CORPO FORESTALE DELLO STATO. </a:t>
            </a:r>
            <a:r>
              <a:rPr lang="es-ES" sz="2000" dirty="0" smtClean="0">
                <a:solidFill>
                  <a:schemeClr val="bg1"/>
                </a:solidFill>
              </a:rPr>
              <a:t>Asistencia </a:t>
            </a:r>
            <a:r>
              <a:rPr lang="es-ES" sz="2000" dirty="0">
                <a:solidFill>
                  <a:schemeClr val="bg1"/>
                </a:solidFill>
              </a:rPr>
              <a:t>de Italia, España, Francia, Portugal, Egipto y Europol</a:t>
            </a:r>
            <a:r>
              <a:rPr lang="es-ES" sz="2000" dirty="0" smtClean="0">
                <a:solidFill>
                  <a:schemeClr val="bg1"/>
                </a:solidFill>
              </a:rPr>
              <a:t>.</a:t>
            </a:r>
          </a:p>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a:solidFill>
                  <a:schemeClr val="bg1"/>
                </a:solidFill>
              </a:rPr>
              <a:t>La primera fase de la operación a iniciativa y coordinada conjuntamente por INTERPOL y EUROPOL, y tuvo lugar en 2011 con la participación de 10 países, principalmente de Europa.</a:t>
            </a:r>
          </a:p>
          <a:p>
            <a:pPr marL="342900" indent="-342900" algn="just">
              <a:buFont typeface="Wingdings" panose="05000000000000000000" pitchFamily="2" charset="2"/>
              <a:buChar char="ü"/>
            </a:pPr>
            <a:endParaRPr lang="es-ES" sz="2000" dirty="0" smtClean="0">
              <a:solidFill>
                <a:schemeClr val="bg1"/>
              </a:solidFill>
            </a:endParaRPr>
          </a:p>
          <a:p>
            <a:pPr marL="342900" indent="-342900" algn="just">
              <a:buFont typeface="Wingdings" panose="05000000000000000000" pitchFamily="2" charset="2"/>
              <a:buChar char="ü"/>
            </a:pPr>
            <a:r>
              <a:rPr lang="es-ES" sz="2000" dirty="0" smtClean="0">
                <a:solidFill>
                  <a:schemeClr val="bg1"/>
                </a:solidFill>
              </a:rPr>
              <a:t>Operación Opson </a:t>
            </a:r>
            <a:r>
              <a:rPr lang="el-GR" sz="2000" b="1" dirty="0" smtClean="0">
                <a:solidFill>
                  <a:schemeClr val="bg1"/>
                </a:solidFill>
              </a:rPr>
              <a:t>Ὄψον</a:t>
            </a:r>
            <a:r>
              <a:rPr lang="es-ES" sz="2000" b="1" dirty="0">
                <a:solidFill>
                  <a:schemeClr val="bg1"/>
                </a:solidFill>
              </a:rPr>
              <a:t>”</a:t>
            </a:r>
            <a:r>
              <a:rPr lang="es-ES" sz="2000" dirty="0">
                <a:solidFill>
                  <a:schemeClr val="bg1"/>
                </a:solidFill>
              </a:rPr>
              <a:t> </a:t>
            </a:r>
            <a:r>
              <a:rPr lang="es-ES" sz="2000" dirty="0" smtClean="0">
                <a:solidFill>
                  <a:schemeClr val="bg1"/>
                </a:solidFill>
              </a:rPr>
              <a:t> –alimento </a:t>
            </a:r>
            <a:r>
              <a:rPr lang="es-ES" sz="2000" dirty="0">
                <a:solidFill>
                  <a:schemeClr val="bg1"/>
                </a:solidFill>
              </a:rPr>
              <a:t>en griego </a:t>
            </a:r>
            <a:r>
              <a:rPr lang="es-ES" sz="2000" dirty="0" smtClean="0">
                <a:solidFill>
                  <a:schemeClr val="bg1"/>
                </a:solidFill>
              </a:rPr>
              <a:t>antiguo  es </a:t>
            </a:r>
            <a:r>
              <a:rPr lang="es-ES" sz="2000" dirty="0">
                <a:solidFill>
                  <a:schemeClr val="bg1"/>
                </a:solidFill>
              </a:rPr>
              <a:t>una operación de aplicación de la ley </a:t>
            </a:r>
            <a:r>
              <a:rPr lang="es-ES" sz="2000" dirty="0" smtClean="0">
                <a:solidFill>
                  <a:schemeClr val="bg1"/>
                </a:solidFill>
              </a:rPr>
              <a:t>anual </a:t>
            </a:r>
            <a:r>
              <a:rPr lang="es-ES" sz="2000" dirty="0">
                <a:solidFill>
                  <a:schemeClr val="bg1"/>
                </a:solidFill>
              </a:rPr>
              <a:t>cuyo objetivo es retirar del mercado bebidas y alimentos que no cumplen los requisitos mínimos de calidad o están falsificados, así como desmantelar a los grupos de delincuencia organizada implicados. </a:t>
            </a:r>
            <a:endParaRPr lang="es-ES" sz="2000" dirty="0" smtClean="0">
              <a:solidFill>
                <a:schemeClr val="bg1"/>
              </a:solidFill>
            </a:endParaRPr>
          </a:p>
          <a:p>
            <a:pPr algn="just"/>
            <a:endParaRPr lang="es-ES" sz="2000" dirty="0" smtClean="0">
              <a:solidFill>
                <a:schemeClr val="bg1"/>
              </a:solidFill>
            </a:endParaRPr>
          </a:p>
          <a:p>
            <a:pPr marL="342900" indent="-342900" algn="just">
              <a:buFont typeface="Wingdings" panose="05000000000000000000" pitchFamily="2" charset="2"/>
              <a:buChar char="ü"/>
            </a:pPr>
            <a:r>
              <a:rPr lang="es-ES" sz="2000" dirty="0" smtClean="0">
                <a:solidFill>
                  <a:schemeClr val="bg1"/>
                </a:solidFill>
              </a:rPr>
              <a:t>En </a:t>
            </a:r>
            <a:r>
              <a:rPr lang="es-ES" sz="2000" dirty="0">
                <a:solidFill>
                  <a:schemeClr val="bg1"/>
                </a:solidFill>
              </a:rPr>
              <a:t>la última edición, la </a:t>
            </a:r>
            <a:r>
              <a:rPr lang="es-ES" sz="2000" b="1" dirty="0">
                <a:solidFill>
                  <a:schemeClr val="bg1"/>
                </a:solidFill>
              </a:rPr>
              <a:t>Operación Opson </a:t>
            </a:r>
            <a:r>
              <a:rPr lang="es-ES" sz="2000" b="1" dirty="0" smtClean="0">
                <a:solidFill>
                  <a:schemeClr val="bg1"/>
                </a:solidFill>
              </a:rPr>
              <a:t>XII (2023)</a:t>
            </a:r>
            <a:r>
              <a:rPr lang="es-ES" sz="2000" dirty="0" smtClean="0">
                <a:solidFill>
                  <a:schemeClr val="bg1"/>
                </a:solidFill>
              </a:rPr>
              <a:t>, </a:t>
            </a:r>
            <a:r>
              <a:rPr lang="es-ES" sz="2000" dirty="0">
                <a:solidFill>
                  <a:schemeClr val="bg1"/>
                </a:solidFill>
              </a:rPr>
              <a:t>coordinada por Europol, contó con la participación de 25 países, incluyendo 18 Estados miembros de la UE y 7 países </a:t>
            </a:r>
            <a:r>
              <a:rPr lang="es-ES" sz="2000" dirty="0" smtClean="0">
                <a:solidFill>
                  <a:schemeClr val="bg1"/>
                </a:solidFill>
              </a:rPr>
              <a:t>europeos.</a:t>
            </a:r>
            <a:endParaRPr lang="es-ES" sz="2000" dirty="0">
              <a:solidFill>
                <a:schemeClr val="bg1"/>
              </a:solidFill>
            </a:endParaRPr>
          </a:p>
        </p:txBody>
      </p:sp>
      <p:sp>
        <p:nvSpPr>
          <p:cNvPr id="4" name="Rectángulo 3"/>
          <p:cNvSpPr/>
          <p:nvPr/>
        </p:nvSpPr>
        <p:spPr>
          <a:xfrm>
            <a:off x="2666699" y="263709"/>
            <a:ext cx="3951915" cy="1415772"/>
          </a:xfrm>
          <a:prstGeom prst="rect">
            <a:avLst/>
          </a:prstGeom>
          <a:noFill/>
        </p:spPr>
        <p:txBody>
          <a:bodyPr wrap="none" lIns="91440" tIns="45720" rIns="91440" bIns="45720">
            <a:spAutoFit/>
          </a:bodyPr>
          <a:lstStyle/>
          <a:p>
            <a:pPr algn="ctr"/>
            <a:r>
              <a:rPr lang="es-ES" sz="5400" dirty="0" smtClean="0">
                <a:ln w="0"/>
                <a:solidFill>
                  <a:srgbClr val="FFFF00"/>
                </a:solidFill>
                <a:effectLst>
                  <a:outerShdw blurRad="38100" dist="19050" dir="2700000" algn="tl" rotWithShape="0">
                    <a:schemeClr val="dk1">
                      <a:alpha val="40000"/>
                    </a:schemeClr>
                  </a:outerShdw>
                </a:effectLst>
              </a:rPr>
              <a:t>“</a:t>
            </a:r>
            <a:r>
              <a:rPr lang="es-ES" sz="3200" dirty="0">
                <a:ln w="0"/>
                <a:solidFill>
                  <a:srgbClr val="FFFF00"/>
                </a:solidFill>
                <a:effectLst>
                  <a:outerShdw blurRad="38100" dist="19050" dir="2700000" algn="tl" rotWithShape="0">
                    <a:schemeClr val="dk1">
                      <a:alpha val="40000"/>
                    </a:schemeClr>
                  </a:outerShdw>
                </a:effectLst>
              </a:rPr>
              <a:t>OPERACIÓN OPSON</a:t>
            </a:r>
            <a:r>
              <a:rPr lang="es-ES" sz="3200" dirty="0" smtClean="0">
                <a:ln w="0"/>
                <a:solidFill>
                  <a:srgbClr val="FFFF00"/>
                </a:solidFill>
                <a:effectLst>
                  <a:outerShdw blurRad="38100" dist="19050" dir="2700000" algn="tl" rotWithShape="0">
                    <a:schemeClr val="dk1">
                      <a:alpha val="40000"/>
                    </a:schemeClr>
                  </a:outerShdw>
                </a:effectLst>
              </a:rPr>
              <a:t>”</a:t>
            </a:r>
          </a:p>
          <a:p>
            <a:pPr algn="ctr"/>
            <a:r>
              <a:rPr lang="es-ES" sz="3200" dirty="0" smtClean="0">
                <a:ln w="0"/>
                <a:solidFill>
                  <a:srgbClr val="FFFF00"/>
                </a:solidFill>
                <a:effectLst>
                  <a:outerShdw blurRad="38100" dist="19050" dir="2700000" algn="tl" rotWithShape="0">
                    <a:schemeClr val="dk1">
                      <a:alpha val="40000"/>
                    </a:schemeClr>
                  </a:outerShdw>
                </a:effectLst>
              </a:rPr>
              <a:t>-Origen-</a:t>
            </a:r>
            <a:endParaRPr lang="es-ES" sz="3200" dirty="0">
              <a:ln w="0"/>
              <a:solidFill>
                <a:schemeClr val="bg1"/>
              </a:solidFill>
              <a:effectLst>
                <a:outerShdw blurRad="38100" dist="19050" dir="2700000" algn="tl" rotWithShape="0">
                  <a:schemeClr val="dk1">
                    <a:alpha val="40000"/>
                  </a:schemeClr>
                </a:outerShdw>
              </a:effectLst>
            </a:endParaRPr>
          </a:p>
        </p:txBody>
      </p:sp>
      <p:pic>
        <p:nvPicPr>
          <p:cNvPr id="3074" name="Picture 2" descr="El origen y la evolución de la comida: Grecia, apu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9840" y="364610"/>
            <a:ext cx="2166215" cy="96458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1" y="0"/>
            <a:ext cx="939451" cy="1039091"/>
          </a:xfrm>
          <a:prstGeom prst="rect">
            <a:avLst/>
          </a:prstGeom>
        </p:spPr>
      </p:pic>
    </p:spTree>
    <p:extLst>
      <p:ext uri="{BB962C8B-B14F-4D97-AF65-F5344CB8AC3E}">
        <p14:creationId xmlns:p14="http://schemas.microsoft.com/office/powerpoint/2010/main" val="197872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1673090" y="194579"/>
            <a:ext cx="5926665" cy="584775"/>
          </a:xfrm>
          <a:prstGeom prst="rect">
            <a:avLst/>
          </a:prstGeom>
          <a:noFill/>
        </p:spPr>
        <p:txBody>
          <a:bodyPr wrap="square" rtlCol="0">
            <a:spAutoFit/>
          </a:bodyPr>
          <a:lstStyle/>
          <a:p>
            <a:pPr algn="ctr"/>
            <a:r>
              <a:rPr lang="es-ES_tradnl" sz="3200" dirty="0" smtClean="0">
                <a:solidFill>
                  <a:srgbClr val="FFFF00"/>
                </a:solidFill>
              </a:rPr>
              <a:t>SEPRONA Y OPERACIÓN OPSON</a:t>
            </a:r>
            <a:endParaRPr lang="es-ES" sz="3200" dirty="0">
              <a:solidFill>
                <a:srgbClr val="FFFF00"/>
              </a:solidFill>
            </a:endParaRPr>
          </a:p>
        </p:txBody>
      </p:sp>
      <p:sp>
        <p:nvSpPr>
          <p:cNvPr id="3" name="Rectángulo 2"/>
          <p:cNvSpPr/>
          <p:nvPr/>
        </p:nvSpPr>
        <p:spPr>
          <a:xfrm>
            <a:off x="2086495" y="876816"/>
            <a:ext cx="3857105" cy="369332"/>
          </a:xfrm>
          <a:prstGeom prst="rect">
            <a:avLst/>
          </a:prstGeom>
        </p:spPr>
        <p:txBody>
          <a:bodyPr wrap="square">
            <a:spAutoFit/>
          </a:bodyPr>
          <a:lstStyle/>
          <a:p>
            <a:pPr algn="ctr"/>
            <a:r>
              <a:rPr lang="es-ES" b="1" dirty="0" smtClean="0">
                <a:solidFill>
                  <a:srgbClr val="FFFF00"/>
                </a:solidFill>
              </a:rPr>
              <a:t>Misión Específica</a:t>
            </a:r>
            <a:endParaRPr lang="es-ES" b="1" dirty="0">
              <a:solidFill>
                <a:srgbClr val="FFFF00"/>
              </a:solidFill>
            </a:endParaRPr>
          </a:p>
        </p:txBody>
      </p:sp>
      <p:pic>
        <p:nvPicPr>
          <p:cNvPr id="4" name="Imagen 3"/>
          <p:cNvPicPr>
            <a:picLocks noChangeAspect="1"/>
          </p:cNvPicPr>
          <p:nvPr/>
        </p:nvPicPr>
        <p:blipFill>
          <a:blip r:embed="rId2"/>
          <a:stretch>
            <a:fillRect/>
          </a:stretch>
        </p:blipFill>
        <p:spPr>
          <a:xfrm>
            <a:off x="723208" y="1363457"/>
            <a:ext cx="7182196" cy="5303350"/>
          </a:xfrm>
          <a:prstGeom prst="rect">
            <a:avLst/>
          </a:prstGeom>
        </p:spPr>
      </p:pic>
    </p:spTree>
    <p:extLst>
      <p:ext uri="{BB962C8B-B14F-4D97-AF65-F5344CB8AC3E}">
        <p14:creationId xmlns:p14="http://schemas.microsoft.com/office/powerpoint/2010/main" val="7366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CuadroTexto 1"/>
          <p:cNvSpPr txBox="1"/>
          <p:nvPr/>
        </p:nvSpPr>
        <p:spPr>
          <a:xfrm>
            <a:off x="548641" y="698270"/>
            <a:ext cx="7946966" cy="4985980"/>
          </a:xfrm>
          <a:prstGeom prst="rect">
            <a:avLst/>
          </a:prstGeom>
          <a:noFill/>
        </p:spPr>
        <p:txBody>
          <a:bodyPr wrap="square" rtlCol="0">
            <a:spAutoFit/>
          </a:bodyPr>
          <a:lstStyle/>
          <a:p>
            <a:pPr algn="ctr"/>
            <a:r>
              <a:rPr lang="es-ES" b="1" cap="all" dirty="0">
                <a:solidFill>
                  <a:srgbClr val="FFC000"/>
                </a:solidFill>
              </a:rPr>
              <a:t>Organización y </a:t>
            </a:r>
            <a:r>
              <a:rPr lang="es-ES" b="1" cap="all" dirty="0" smtClean="0">
                <a:solidFill>
                  <a:srgbClr val="FFC000"/>
                </a:solidFill>
              </a:rPr>
              <a:t>estructura</a:t>
            </a:r>
          </a:p>
          <a:p>
            <a:pPr algn="just"/>
            <a:r>
              <a:rPr lang="es-ES" dirty="0" smtClean="0"/>
              <a:t>	</a:t>
            </a:r>
            <a:r>
              <a:rPr lang="es-ES" sz="2000" dirty="0" smtClean="0">
                <a:solidFill>
                  <a:schemeClr val="bg1"/>
                </a:solidFill>
              </a:rPr>
              <a:t>El </a:t>
            </a:r>
            <a:r>
              <a:rPr lang="es-ES" sz="2000" dirty="0">
                <a:solidFill>
                  <a:schemeClr val="bg1"/>
                </a:solidFill>
              </a:rPr>
              <a:t>Servicio de Protección de la Naturaleza cuenta en su </a:t>
            </a:r>
            <a:r>
              <a:rPr lang="es-ES" sz="2000" dirty="0">
                <a:solidFill>
                  <a:srgbClr val="FFFF00"/>
                </a:solidFill>
              </a:rPr>
              <a:t>Órgano Central </a:t>
            </a:r>
            <a:r>
              <a:rPr lang="es-ES" sz="2000" dirty="0">
                <a:solidFill>
                  <a:schemeClr val="bg1"/>
                </a:solidFill>
              </a:rPr>
              <a:t>con la Unidad Central Operativa Medioambiental </a:t>
            </a:r>
            <a:r>
              <a:rPr lang="es-ES" sz="2000" dirty="0">
                <a:solidFill>
                  <a:srgbClr val="FFC000"/>
                </a:solidFill>
              </a:rPr>
              <a:t>(UCOMA), </a:t>
            </a:r>
            <a:r>
              <a:rPr lang="es-ES" sz="2000" dirty="0">
                <a:solidFill>
                  <a:schemeClr val="bg1"/>
                </a:solidFill>
              </a:rPr>
              <a:t>que apoya a las unidades territoriales en operaciones de especial importancia</a:t>
            </a:r>
            <a:r>
              <a:rPr lang="es-ES" sz="2000" dirty="0" smtClean="0">
                <a:solidFill>
                  <a:schemeClr val="bg1"/>
                </a:solidFill>
              </a:rPr>
              <a:t>.</a:t>
            </a:r>
          </a:p>
          <a:p>
            <a:pPr algn="just"/>
            <a:endParaRPr lang="es-ES" sz="2000" dirty="0">
              <a:solidFill>
                <a:schemeClr val="bg1"/>
              </a:solidFill>
            </a:endParaRPr>
          </a:p>
          <a:p>
            <a:pPr algn="just"/>
            <a:r>
              <a:rPr lang="es-ES" sz="2000" dirty="0" smtClean="0">
                <a:solidFill>
                  <a:schemeClr val="bg1"/>
                </a:solidFill>
              </a:rPr>
              <a:t>	En cada </a:t>
            </a:r>
            <a:r>
              <a:rPr lang="es-ES" sz="2000" dirty="0" smtClean="0">
                <a:solidFill>
                  <a:srgbClr val="FFFF00"/>
                </a:solidFill>
              </a:rPr>
              <a:t>Provincia </a:t>
            </a:r>
            <a:r>
              <a:rPr lang="es-ES" sz="2000" dirty="0">
                <a:solidFill>
                  <a:schemeClr val="bg1"/>
                </a:solidFill>
              </a:rPr>
              <a:t>el Servicio cuenta </a:t>
            </a:r>
            <a:r>
              <a:rPr lang="es-ES" sz="2000" dirty="0" smtClean="0">
                <a:solidFill>
                  <a:schemeClr val="bg1"/>
                </a:solidFill>
              </a:rPr>
              <a:t>con  </a:t>
            </a:r>
            <a:r>
              <a:rPr lang="es-ES" sz="2000" dirty="0" smtClean="0">
                <a:solidFill>
                  <a:srgbClr val="FFC000"/>
                </a:solidFill>
              </a:rPr>
              <a:t>UPRONAS</a:t>
            </a:r>
            <a:r>
              <a:rPr lang="es-ES" sz="2000" dirty="0" smtClean="0">
                <a:solidFill>
                  <a:schemeClr val="bg1"/>
                </a:solidFill>
              </a:rPr>
              <a:t>, compuestas por:</a:t>
            </a:r>
            <a:endParaRPr lang="es-ES" sz="2000" dirty="0">
              <a:solidFill>
                <a:schemeClr val="bg1"/>
              </a:solidFill>
            </a:endParaRPr>
          </a:p>
          <a:p>
            <a:pPr marL="800100" lvl="1" indent="-342900" algn="just">
              <a:buFont typeface="Arial" panose="020B0604020202020204" pitchFamily="34" charset="0"/>
              <a:buChar char="•"/>
            </a:pPr>
            <a:r>
              <a:rPr lang="es-ES" sz="2000" dirty="0" smtClean="0">
                <a:solidFill>
                  <a:srgbClr val="FFC000"/>
                </a:solidFill>
              </a:rPr>
              <a:t>Oficina </a:t>
            </a:r>
            <a:r>
              <a:rPr lang="es-ES" sz="2000" dirty="0">
                <a:solidFill>
                  <a:srgbClr val="FFC000"/>
                </a:solidFill>
              </a:rPr>
              <a:t>Técnica</a:t>
            </a:r>
            <a:r>
              <a:rPr lang="es-ES" sz="2000" dirty="0">
                <a:solidFill>
                  <a:schemeClr val="bg1"/>
                </a:solidFill>
              </a:rPr>
              <a:t>: Coordina y apoya a las demás unidades provinciales.</a:t>
            </a:r>
          </a:p>
          <a:p>
            <a:pPr marL="800100" lvl="1" indent="-342900" algn="just">
              <a:buFont typeface="Arial" panose="020B0604020202020204" pitchFamily="34" charset="0"/>
              <a:buChar char="•"/>
            </a:pPr>
            <a:r>
              <a:rPr lang="es-ES" sz="2000" dirty="0" smtClean="0">
                <a:solidFill>
                  <a:srgbClr val="FFC000"/>
                </a:solidFill>
              </a:rPr>
              <a:t>Equipos </a:t>
            </a:r>
            <a:r>
              <a:rPr lang="es-ES" sz="2000" dirty="0">
                <a:solidFill>
                  <a:srgbClr val="FFC000"/>
                </a:solidFill>
              </a:rPr>
              <a:t>de Protección de la Naturaleza: </a:t>
            </a:r>
            <a:r>
              <a:rPr lang="es-ES" sz="2000" dirty="0">
                <a:solidFill>
                  <a:schemeClr val="bg1"/>
                </a:solidFill>
              </a:rPr>
              <a:t>son las unidades encargadas de </a:t>
            </a:r>
            <a:r>
              <a:rPr lang="es-ES" sz="2000" dirty="0" smtClean="0">
                <a:solidFill>
                  <a:schemeClr val="bg1"/>
                </a:solidFill>
              </a:rPr>
              <a:t>la </a:t>
            </a:r>
            <a:r>
              <a:rPr lang="es-ES" sz="2000" dirty="0">
                <a:solidFill>
                  <a:schemeClr val="bg1"/>
                </a:solidFill>
              </a:rPr>
              <a:t>detección, cuantificación e investigación de las agresiones al medio </a:t>
            </a:r>
            <a:r>
              <a:rPr lang="es-ES" sz="2000" dirty="0" smtClean="0">
                <a:solidFill>
                  <a:schemeClr val="bg1"/>
                </a:solidFill>
              </a:rPr>
              <a:t>ambiente.</a:t>
            </a:r>
            <a:endParaRPr lang="es-ES" sz="2000" dirty="0">
              <a:solidFill>
                <a:schemeClr val="bg1"/>
              </a:solidFill>
            </a:endParaRPr>
          </a:p>
          <a:p>
            <a:pPr marL="800100" lvl="1" indent="-342900" algn="just">
              <a:buFont typeface="Arial" panose="020B0604020202020204" pitchFamily="34" charset="0"/>
              <a:buChar char="•"/>
            </a:pPr>
            <a:r>
              <a:rPr lang="es-ES" sz="2000" dirty="0" smtClean="0">
                <a:solidFill>
                  <a:srgbClr val="FFC000"/>
                </a:solidFill>
              </a:rPr>
              <a:t>Patrullas </a:t>
            </a:r>
            <a:r>
              <a:rPr lang="es-ES" sz="2000" dirty="0">
                <a:solidFill>
                  <a:srgbClr val="FFC000"/>
                </a:solidFill>
              </a:rPr>
              <a:t>de Protección de la Naturaleza: </a:t>
            </a:r>
            <a:r>
              <a:rPr lang="es-ES" sz="2000" dirty="0">
                <a:solidFill>
                  <a:schemeClr val="bg1"/>
                </a:solidFill>
              </a:rPr>
              <a:t>constituyen las Unidades </a:t>
            </a:r>
            <a:r>
              <a:rPr lang="es-ES" sz="2000" dirty="0" smtClean="0">
                <a:solidFill>
                  <a:schemeClr val="bg1"/>
                </a:solidFill>
              </a:rPr>
              <a:t>básicas </a:t>
            </a:r>
            <a:r>
              <a:rPr lang="es-ES" sz="2000" dirty="0">
                <a:solidFill>
                  <a:schemeClr val="bg1"/>
                </a:solidFill>
              </a:rPr>
              <a:t>de protección medioambiental, desarrollando su función tanto en </a:t>
            </a:r>
            <a:r>
              <a:rPr lang="es-ES" sz="2000" dirty="0" smtClean="0">
                <a:solidFill>
                  <a:schemeClr val="bg1"/>
                </a:solidFill>
              </a:rPr>
              <a:t>el </a:t>
            </a:r>
            <a:r>
              <a:rPr lang="es-ES" sz="2000" dirty="0">
                <a:solidFill>
                  <a:schemeClr val="bg1"/>
                </a:solidFill>
              </a:rPr>
              <a:t>ámbito rural como urbano, les corresponde la prevención, vigilancia y </a:t>
            </a:r>
            <a:r>
              <a:rPr lang="es-ES" sz="2000" dirty="0" smtClean="0">
                <a:solidFill>
                  <a:schemeClr val="bg1"/>
                </a:solidFill>
              </a:rPr>
              <a:t>denuncia </a:t>
            </a:r>
            <a:r>
              <a:rPr lang="es-ES" sz="2000" dirty="0">
                <a:solidFill>
                  <a:schemeClr val="bg1"/>
                </a:solidFill>
              </a:rPr>
              <a:t>de cualquier agresión al medio </a:t>
            </a:r>
            <a:r>
              <a:rPr lang="es-ES" sz="2000" dirty="0" smtClean="0">
                <a:solidFill>
                  <a:schemeClr val="bg1"/>
                </a:solidFill>
              </a:rPr>
              <a:t>ambiente.</a:t>
            </a:r>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
        <p:nvSpPr>
          <p:cNvPr id="4" name="Rectángulo 3"/>
          <p:cNvSpPr/>
          <p:nvPr/>
        </p:nvSpPr>
        <p:spPr>
          <a:xfrm>
            <a:off x="1673930" y="92024"/>
            <a:ext cx="5957154" cy="523220"/>
          </a:xfrm>
          <a:prstGeom prst="rect">
            <a:avLst/>
          </a:prstGeom>
        </p:spPr>
        <p:txBody>
          <a:bodyPr wrap="square">
            <a:spAutoFit/>
          </a:bodyPr>
          <a:lstStyle/>
          <a:p>
            <a:pPr algn="ctr"/>
            <a:r>
              <a:rPr lang="es-ES" sz="2800" dirty="0">
                <a:ln w="0"/>
                <a:solidFill>
                  <a:srgbClr val="FFFF00"/>
                </a:solidFill>
                <a:effectLst>
                  <a:outerShdw blurRad="38100" dist="19050" dir="2700000" algn="tl" rotWithShape="0">
                    <a:schemeClr val="dk1">
                      <a:alpha val="40000"/>
                    </a:schemeClr>
                  </a:outerShdw>
                </a:effectLst>
              </a:rPr>
              <a:t>GUARDIA CIVIL &amp; OPERACIÓN OPSON</a:t>
            </a:r>
          </a:p>
        </p:txBody>
      </p:sp>
    </p:spTree>
    <p:extLst>
      <p:ext uri="{BB962C8B-B14F-4D97-AF65-F5344CB8AC3E}">
        <p14:creationId xmlns:p14="http://schemas.microsoft.com/office/powerpoint/2010/main" val="389573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04101" y="947899"/>
            <a:ext cx="4033163" cy="5727221"/>
          </a:xfrm>
          <a:prstGeom prst="rect">
            <a:avLst/>
          </a:prstGeom>
        </p:spPr>
      </p:pic>
      <p:sp>
        <p:nvSpPr>
          <p:cNvPr id="3" name="CuadroTexto 2"/>
          <p:cNvSpPr txBox="1"/>
          <p:nvPr/>
        </p:nvSpPr>
        <p:spPr>
          <a:xfrm>
            <a:off x="1104101" y="407324"/>
            <a:ext cx="6568545" cy="369332"/>
          </a:xfrm>
          <a:prstGeom prst="rect">
            <a:avLst/>
          </a:prstGeom>
          <a:noFill/>
        </p:spPr>
        <p:txBody>
          <a:bodyPr wrap="square" rtlCol="0">
            <a:spAutoFit/>
          </a:bodyPr>
          <a:lstStyle/>
          <a:p>
            <a:pPr algn="ctr"/>
            <a:r>
              <a:rPr lang="es-ES_tradnl" b="1" cap="all" dirty="0" smtClean="0">
                <a:solidFill>
                  <a:srgbClr val="FFC000"/>
                </a:solidFill>
              </a:rPr>
              <a:t>Distribución guardia civil </a:t>
            </a:r>
            <a:r>
              <a:rPr lang="es-ES_tradnl" b="1" cap="all" dirty="0" err="1" smtClean="0">
                <a:solidFill>
                  <a:srgbClr val="FFC000"/>
                </a:solidFill>
              </a:rPr>
              <a:t>seprona</a:t>
            </a:r>
            <a:r>
              <a:rPr lang="es-ES_tradnl" b="1" cap="all" dirty="0" smtClean="0">
                <a:solidFill>
                  <a:srgbClr val="FFC000"/>
                </a:solidFill>
              </a:rPr>
              <a:t> de </a:t>
            </a:r>
            <a:r>
              <a:rPr lang="es-ES_tradnl" b="1" cap="all" dirty="0" err="1" smtClean="0">
                <a:solidFill>
                  <a:srgbClr val="FFC000"/>
                </a:solidFill>
              </a:rPr>
              <a:t>lugo</a:t>
            </a:r>
            <a:endParaRPr lang="es-ES" b="1" cap="all" dirty="0">
              <a:solidFill>
                <a:srgbClr val="FFC000"/>
              </a:solidFill>
            </a:endParaRPr>
          </a:p>
        </p:txBody>
      </p:sp>
      <p:sp>
        <p:nvSpPr>
          <p:cNvPr id="4" name="Rectángulo 3"/>
          <p:cNvSpPr/>
          <p:nvPr/>
        </p:nvSpPr>
        <p:spPr>
          <a:xfrm>
            <a:off x="5494713" y="776656"/>
            <a:ext cx="3075708" cy="387126"/>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err="1" smtClean="0"/>
              <a:t>Papronas</a:t>
            </a:r>
            <a:r>
              <a:rPr lang="es-ES_tradnl" dirty="0" smtClean="0"/>
              <a:t> </a:t>
            </a:r>
            <a:r>
              <a:rPr lang="es-ES_tradnl" dirty="0" err="1" smtClean="0"/>
              <a:t>Xove</a:t>
            </a:r>
            <a:r>
              <a:rPr lang="es-ES_tradnl" dirty="0" smtClean="0"/>
              <a:t> y </a:t>
            </a:r>
            <a:r>
              <a:rPr lang="es-ES_tradnl" dirty="0" err="1" smtClean="0"/>
              <a:t>Ribadeo</a:t>
            </a:r>
            <a:endParaRPr lang="es-ES_tradnl" dirty="0" smtClean="0"/>
          </a:p>
        </p:txBody>
      </p:sp>
      <p:cxnSp>
        <p:nvCxnSpPr>
          <p:cNvPr id="6" name="Conector recto de flecha 5"/>
          <p:cNvCxnSpPr/>
          <p:nvPr/>
        </p:nvCxnSpPr>
        <p:spPr>
          <a:xfrm flipH="1">
            <a:off x="2884516" y="1163782"/>
            <a:ext cx="2676699" cy="5486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H="1">
            <a:off x="4039985" y="1163782"/>
            <a:ext cx="1521230" cy="11804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ángulo 8"/>
          <p:cNvSpPr/>
          <p:nvPr/>
        </p:nvSpPr>
        <p:spPr>
          <a:xfrm>
            <a:off x="5494714" y="2078182"/>
            <a:ext cx="3075708" cy="423949"/>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Villalba</a:t>
            </a:r>
            <a:endParaRPr lang="es-ES" dirty="0"/>
          </a:p>
        </p:txBody>
      </p:sp>
      <p:cxnSp>
        <p:nvCxnSpPr>
          <p:cNvPr id="11" name="Conector recto de flecha 10"/>
          <p:cNvCxnSpPr/>
          <p:nvPr/>
        </p:nvCxnSpPr>
        <p:spPr>
          <a:xfrm flipH="1">
            <a:off x="2493819" y="2502131"/>
            <a:ext cx="3067396" cy="615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5494713" y="2992582"/>
            <a:ext cx="3075708" cy="1063781"/>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Oficina Técnica</a:t>
            </a:r>
          </a:p>
          <a:p>
            <a:pPr algn="ctr"/>
            <a:r>
              <a:rPr lang="es-ES_tradnl" dirty="0" smtClean="0"/>
              <a:t>Equipo Investigación.</a:t>
            </a:r>
          </a:p>
          <a:p>
            <a:pPr algn="ctr"/>
            <a:r>
              <a:rPr lang="es-ES_tradnl" sz="1600" dirty="0" err="1" smtClean="0"/>
              <a:t>Pacprona</a:t>
            </a:r>
            <a:r>
              <a:rPr lang="es-ES_tradnl" sz="1600" dirty="0" smtClean="0"/>
              <a:t>- Patrulla de Comandancia</a:t>
            </a:r>
            <a:endParaRPr lang="es-ES" sz="1600" dirty="0"/>
          </a:p>
        </p:txBody>
      </p:sp>
      <p:cxnSp>
        <p:nvCxnSpPr>
          <p:cNvPr id="16" name="Conector recto de flecha 15"/>
          <p:cNvCxnSpPr>
            <a:stCxn id="14" idx="1"/>
          </p:cNvCxnSpPr>
          <p:nvPr/>
        </p:nvCxnSpPr>
        <p:spPr>
          <a:xfrm flipH="1">
            <a:off x="2660073" y="3524473"/>
            <a:ext cx="2834640" cy="6651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494713" y="4621876"/>
            <a:ext cx="3075708" cy="49876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a:t>
            </a:r>
            <a:r>
              <a:rPr lang="es-ES_tradnl" dirty="0" err="1" smtClean="0"/>
              <a:t>Baralla</a:t>
            </a:r>
            <a:endParaRPr lang="es-ES" dirty="0"/>
          </a:p>
        </p:txBody>
      </p:sp>
      <p:cxnSp>
        <p:nvCxnSpPr>
          <p:cNvPr id="23" name="Conector recto de flecha 22"/>
          <p:cNvCxnSpPr>
            <a:stCxn id="18" idx="1"/>
          </p:cNvCxnSpPr>
          <p:nvPr/>
        </p:nvCxnSpPr>
        <p:spPr>
          <a:xfrm flipH="1" flipV="1">
            <a:off x="3350029" y="4572000"/>
            <a:ext cx="2144684" cy="2992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5527964" y="5744095"/>
            <a:ext cx="3042457" cy="49045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Paprona </a:t>
            </a:r>
            <a:r>
              <a:rPr lang="es-ES_tradnl" dirty="0" err="1" smtClean="0"/>
              <a:t>Monforte</a:t>
            </a:r>
            <a:r>
              <a:rPr lang="es-ES_tradnl" dirty="0" smtClean="0"/>
              <a:t> de Lemos</a:t>
            </a:r>
            <a:endParaRPr lang="es-ES" dirty="0"/>
          </a:p>
        </p:txBody>
      </p:sp>
      <p:cxnSp>
        <p:nvCxnSpPr>
          <p:cNvPr id="26" name="Conector recto de flecha 25"/>
          <p:cNvCxnSpPr>
            <a:stCxn id="24" idx="1"/>
          </p:cNvCxnSpPr>
          <p:nvPr/>
        </p:nvCxnSpPr>
        <p:spPr>
          <a:xfrm flipH="1" flipV="1">
            <a:off x="2826327" y="5926975"/>
            <a:ext cx="2701637" cy="623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a:blip r:embed="rId3"/>
          <a:stretch>
            <a:fillRect/>
          </a:stretch>
        </p:blipFill>
        <p:spPr>
          <a:xfrm>
            <a:off x="0" y="0"/>
            <a:ext cx="781396" cy="989216"/>
          </a:xfrm>
          <a:prstGeom prst="rect">
            <a:avLst/>
          </a:prstGeom>
        </p:spPr>
      </p:pic>
    </p:spTree>
    <p:extLst>
      <p:ext uri="{BB962C8B-B14F-4D97-AF65-F5344CB8AC3E}">
        <p14:creationId xmlns:p14="http://schemas.microsoft.com/office/powerpoint/2010/main" val="1644844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09954"/>
            <a:ext cx="3973718" cy="2236090"/>
          </a:xfrm>
          <a:prstGeom prst="rect">
            <a:avLst/>
          </a:prstGeom>
        </p:spPr>
      </p:pic>
      <p:pic>
        <p:nvPicPr>
          <p:cNvPr id="6" name="Imagen 5"/>
          <p:cNvPicPr>
            <a:picLocks noChangeAspect="1"/>
          </p:cNvPicPr>
          <p:nvPr/>
        </p:nvPicPr>
        <p:blipFill>
          <a:blip r:embed="rId3"/>
          <a:stretch>
            <a:fillRect/>
          </a:stretch>
        </p:blipFill>
        <p:spPr>
          <a:xfrm>
            <a:off x="6115892" y="4722690"/>
            <a:ext cx="2768138" cy="2010619"/>
          </a:xfrm>
          <a:prstGeom prst="rect">
            <a:avLst/>
          </a:prstGeom>
        </p:spPr>
      </p:pic>
      <p:sp>
        <p:nvSpPr>
          <p:cNvPr id="2" name="Rectángulo 1"/>
          <p:cNvSpPr/>
          <p:nvPr/>
        </p:nvSpPr>
        <p:spPr>
          <a:xfrm>
            <a:off x="1915929" y="989216"/>
            <a:ext cx="6887249" cy="4093428"/>
          </a:xfrm>
          <a:prstGeom prst="rect">
            <a:avLst/>
          </a:prstGeom>
          <a:noFill/>
        </p:spPr>
        <p:txBody>
          <a:bodyPr wrap="square" lIns="91440" tIns="45720" rIns="91440" bIns="45720">
            <a:spAutoFit/>
          </a:bodyPr>
          <a:lstStyle/>
          <a:p>
            <a:pPr marL="457200" indent="-457200" algn="just">
              <a:buFont typeface="+mj-lt"/>
              <a:buAutoNum type="arabicPeriod"/>
            </a:pPr>
            <a:r>
              <a:rPr lang="es-ES" sz="2000" dirty="0" smtClean="0">
                <a:solidFill>
                  <a:schemeClr val="bg1"/>
                </a:solidFill>
              </a:rPr>
              <a:t>Fase </a:t>
            </a:r>
            <a:r>
              <a:rPr lang="es-ES" sz="2000" dirty="0">
                <a:solidFill>
                  <a:schemeClr val="bg1"/>
                </a:solidFill>
              </a:rPr>
              <a:t>pre-operativa o de preparación: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Recopilación </a:t>
            </a:r>
            <a:r>
              <a:rPr lang="es-ES" sz="2000" dirty="0">
                <a:solidFill>
                  <a:schemeClr val="bg1"/>
                </a:solidFill>
              </a:rPr>
              <a:t>de inteligencia y análisis.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Directrices </a:t>
            </a:r>
            <a:r>
              <a:rPr lang="es-ES" sz="2000" dirty="0">
                <a:solidFill>
                  <a:schemeClr val="bg1"/>
                </a:solidFill>
              </a:rPr>
              <a:t>e </a:t>
            </a:r>
            <a:r>
              <a:rPr lang="es-ES" sz="2000" dirty="0" smtClean="0">
                <a:solidFill>
                  <a:schemeClr val="bg1"/>
                </a:solidFill>
              </a:rPr>
              <a:t>instrucciones.</a:t>
            </a:r>
          </a:p>
          <a:p>
            <a:pPr marL="914400" lvl="1" indent="-457200" algn="just">
              <a:buFont typeface="Arial" panose="020B0604020202020204" pitchFamily="34" charset="0"/>
              <a:buChar char="•"/>
            </a:pPr>
            <a:r>
              <a:rPr lang="es-ES" sz="2000" dirty="0" smtClean="0">
                <a:solidFill>
                  <a:schemeClr val="bg1"/>
                </a:solidFill>
              </a:rPr>
              <a:t>Identificación </a:t>
            </a:r>
            <a:r>
              <a:rPr lang="es-ES" sz="2000" dirty="0">
                <a:solidFill>
                  <a:schemeClr val="bg1"/>
                </a:solidFill>
              </a:rPr>
              <a:t>e investigación de responsables.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Establecimiento </a:t>
            </a:r>
            <a:r>
              <a:rPr lang="es-ES" sz="2000" dirty="0">
                <a:solidFill>
                  <a:schemeClr val="bg1"/>
                </a:solidFill>
              </a:rPr>
              <a:t>de contactos con Organismos públicos y privados. </a:t>
            </a:r>
          </a:p>
          <a:p>
            <a:pPr marL="457200" indent="-457200" algn="just">
              <a:buFont typeface="+mj-lt"/>
              <a:buAutoNum type="arabicPeriod"/>
            </a:pPr>
            <a:endParaRPr lang="es-ES" sz="2000" dirty="0" smtClean="0">
              <a:solidFill>
                <a:schemeClr val="bg1"/>
              </a:solidFill>
            </a:endParaRPr>
          </a:p>
          <a:p>
            <a:pPr marL="457200" indent="-457200" algn="just">
              <a:buFont typeface="+mj-lt"/>
              <a:buAutoNum type="arabicPeriod"/>
            </a:pPr>
            <a:r>
              <a:rPr lang="es-ES" sz="2000" dirty="0" smtClean="0">
                <a:solidFill>
                  <a:schemeClr val="bg1"/>
                </a:solidFill>
              </a:rPr>
              <a:t>Fase </a:t>
            </a:r>
            <a:r>
              <a:rPr lang="es-ES" sz="2000" dirty="0">
                <a:solidFill>
                  <a:schemeClr val="bg1"/>
                </a:solidFill>
              </a:rPr>
              <a:t>de </a:t>
            </a:r>
            <a:r>
              <a:rPr lang="es-ES" sz="2000" dirty="0" smtClean="0">
                <a:solidFill>
                  <a:schemeClr val="bg1"/>
                </a:solidFill>
              </a:rPr>
              <a:t>Explotación</a:t>
            </a:r>
            <a:r>
              <a:rPr lang="es-ES" sz="2000" dirty="0">
                <a:solidFill>
                  <a:schemeClr val="bg1"/>
                </a:solidFill>
              </a:rPr>
              <a:t>: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Inspecciones</a:t>
            </a:r>
            <a:r>
              <a:rPr lang="es-ES" sz="2000" dirty="0">
                <a:solidFill>
                  <a:schemeClr val="bg1"/>
                </a:solidFill>
              </a:rPr>
              <a:t>.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Control </a:t>
            </a:r>
            <a:r>
              <a:rPr lang="es-ES" sz="2000" dirty="0">
                <a:solidFill>
                  <a:schemeClr val="bg1"/>
                </a:solidFill>
              </a:rPr>
              <a:t>e inspección del transporte. </a:t>
            </a:r>
            <a:endParaRPr lang="es-ES" sz="2000" dirty="0" smtClean="0">
              <a:solidFill>
                <a:schemeClr val="bg1"/>
              </a:solidFill>
            </a:endParaRPr>
          </a:p>
          <a:p>
            <a:pPr marL="914400" lvl="1" indent="-457200" algn="just">
              <a:buFont typeface="Arial" panose="020B0604020202020204" pitchFamily="34" charset="0"/>
              <a:buChar char="•"/>
            </a:pPr>
            <a:r>
              <a:rPr lang="es-ES" sz="2000" dirty="0" smtClean="0">
                <a:solidFill>
                  <a:schemeClr val="bg1"/>
                </a:solidFill>
              </a:rPr>
              <a:t>Control </a:t>
            </a:r>
            <a:r>
              <a:rPr lang="es-ES" sz="2000" dirty="0">
                <a:solidFill>
                  <a:schemeClr val="bg1"/>
                </a:solidFill>
              </a:rPr>
              <a:t>aduanero. </a:t>
            </a:r>
            <a:endParaRPr lang="es-ES" sz="2000" dirty="0" smtClean="0">
              <a:solidFill>
                <a:schemeClr val="bg1"/>
              </a:solidFill>
            </a:endParaRPr>
          </a:p>
          <a:p>
            <a:pPr marL="914400" lvl="1" indent="-457200" algn="just">
              <a:buFont typeface="Arial" panose="020B0604020202020204" pitchFamily="34" charset="0"/>
              <a:buChar char="•"/>
            </a:pPr>
            <a:r>
              <a:rPr lang="es-ES" sz="2000" dirty="0">
                <a:solidFill>
                  <a:schemeClr val="bg1"/>
                </a:solidFill>
              </a:rPr>
              <a:t>Denuncias, instrucción de </a:t>
            </a:r>
            <a:r>
              <a:rPr lang="es-ES" sz="2000" dirty="0" smtClean="0">
                <a:solidFill>
                  <a:schemeClr val="bg1"/>
                </a:solidFill>
              </a:rPr>
              <a:t>diligencias, Incautaciones, Imputaciones, detenciones. </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1589612" y="321285"/>
            <a:ext cx="5780044" cy="584775"/>
          </a:xfrm>
          <a:prstGeom prst="rect">
            <a:avLst/>
          </a:prstGeom>
        </p:spPr>
        <p:txBody>
          <a:bodyPr wrap="none">
            <a:spAutoFit/>
          </a:bodyPr>
          <a:lstStyle/>
          <a:p>
            <a:pPr algn="just"/>
            <a:r>
              <a:rPr lang="es-ES" sz="3200" dirty="0" smtClean="0">
                <a:ln w="0"/>
                <a:solidFill>
                  <a:srgbClr val="FFFF00"/>
                </a:solidFill>
                <a:effectLst>
                  <a:outerShdw blurRad="38100" dist="19050" dir="2700000" algn="tl" rotWithShape="0">
                    <a:schemeClr val="dk1">
                      <a:alpha val="40000"/>
                    </a:schemeClr>
                  </a:outerShdw>
                </a:effectLst>
              </a:rPr>
              <a:t>DESARROLLO OPERACIÓN OPSON</a:t>
            </a:r>
            <a:endParaRPr lang="es-ES" sz="3200" dirty="0">
              <a:ln w="0"/>
              <a:solidFill>
                <a:srgbClr val="FFFF00"/>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2909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1847" y="0"/>
            <a:ext cx="4062153" cy="2284961"/>
          </a:xfrm>
          <a:prstGeom prst="rect">
            <a:avLst/>
          </a:prstGeom>
        </p:spPr>
      </p:pic>
      <p:sp>
        <p:nvSpPr>
          <p:cNvPr id="2" name="Rectángulo 1"/>
          <p:cNvSpPr/>
          <p:nvPr/>
        </p:nvSpPr>
        <p:spPr>
          <a:xfrm>
            <a:off x="843897" y="589895"/>
            <a:ext cx="7535333" cy="6124754"/>
          </a:xfrm>
          <a:prstGeom prst="rect">
            <a:avLst/>
          </a:prstGeom>
          <a:noFill/>
        </p:spPr>
        <p:txBody>
          <a:bodyPr wrap="square" lIns="91440" tIns="45720" rIns="91440" bIns="45720">
            <a:spAutoFit/>
          </a:bodyPr>
          <a:lstStyle/>
          <a:p>
            <a:pPr algn="just"/>
            <a:r>
              <a:rPr lang="es-ES" sz="3200" dirty="0">
                <a:solidFill>
                  <a:srgbClr val="FFFF00"/>
                </a:solidFill>
              </a:rPr>
              <a:t>COLABORACIÓN </a:t>
            </a:r>
            <a:r>
              <a:rPr lang="es-ES" sz="3200" dirty="0" smtClean="0">
                <a:solidFill>
                  <a:srgbClr val="FFFF00"/>
                </a:solidFill>
              </a:rPr>
              <a:t>PÚBLICA:</a:t>
            </a:r>
          </a:p>
          <a:p>
            <a:pPr algn="just"/>
            <a:endParaRPr lang="es-ES" sz="2000"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MAGRAMA</a:t>
            </a:r>
            <a:r>
              <a:rPr lang="es-ES" sz="2000" b="1" dirty="0">
                <a:solidFill>
                  <a:schemeClr val="bg1"/>
                </a:solidFill>
              </a:rPr>
              <a:t>: A través de la Dirección Gral. de la </a:t>
            </a:r>
            <a:r>
              <a:rPr lang="es-ES" sz="2000" b="1" dirty="0" smtClean="0">
                <a:solidFill>
                  <a:schemeClr val="bg1"/>
                </a:solidFill>
              </a:rPr>
              <a:t>Industria Alimentaria</a:t>
            </a:r>
            <a:r>
              <a:rPr lang="es-ES" sz="2000" b="1" dirty="0">
                <a:solidFill>
                  <a:schemeClr val="bg1"/>
                </a:solidFill>
              </a:rPr>
              <a:t>. </a:t>
            </a:r>
            <a:endParaRPr lang="es-ES" sz="2000" b="1" dirty="0" smtClean="0">
              <a:solidFill>
                <a:schemeClr val="bg1"/>
              </a:solidFill>
            </a:endParaRPr>
          </a:p>
          <a:p>
            <a:pPr marL="342900" indent="-342900" algn="just">
              <a:buFont typeface="Arial" panose="020B0604020202020204" pitchFamily="34" charset="0"/>
              <a:buChar char="•"/>
            </a:pPr>
            <a:endParaRPr lang="es-ES" sz="2000" b="1"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AECOSAN </a:t>
            </a:r>
            <a:r>
              <a:rPr lang="es-ES" sz="2000" b="1" dirty="0">
                <a:solidFill>
                  <a:schemeClr val="bg1"/>
                </a:solidFill>
              </a:rPr>
              <a:t>(Agencia Española de Consumo. Seguridad alimentaria y Nutrición</a:t>
            </a:r>
            <a:r>
              <a:rPr lang="es-ES" sz="2000" b="1" dirty="0" smtClean="0">
                <a:solidFill>
                  <a:schemeClr val="bg1"/>
                </a:solidFill>
              </a:rPr>
              <a:t>), FUSIÓN AESAN Y INC (Instituto Nacional de Consumo): </a:t>
            </a:r>
            <a:r>
              <a:rPr lang="es-ES" sz="2000" b="1" dirty="0">
                <a:solidFill>
                  <a:schemeClr val="bg1"/>
                </a:solidFill>
              </a:rPr>
              <a:t>Organismo dependiente del Ministerio de </a:t>
            </a:r>
            <a:r>
              <a:rPr lang="es-ES" sz="2000" b="1" dirty="0" smtClean="0">
                <a:solidFill>
                  <a:schemeClr val="bg1"/>
                </a:solidFill>
              </a:rPr>
              <a:t>Sanidad.</a:t>
            </a:r>
          </a:p>
          <a:p>
            <a:pPr algn="just"/>
            <a:endParaRPr lang="es-ES" sz="2000" dirty="0" smtClean="0">
              <a:solidFill>
                <a:schemeClr val="bg1"/>
              </a:solidFill>
            </a:endParaRPr>
          </a:p>
          <a:p>
            <a:pPr marL="342900" indent="-342900" algn="just">
              <a:buFont typeface="Arial" panose="020B0604020202020204" pitchFamily="34" charset="0"/>
              <a:buChar char="•"/>
            </a:pPr>
            <a:r>
              <a:rPr lang="es-ES" sz="2000" b="1" dirty="0" smtClean="0">
                <a:solidFill>
                  <a:schemeClr val="bg1"/>
                </a:solidFill>
              </a:rPr>
              <a:t>ADMINISTRACIÓN AUTONÓMICA, cada </a:t>
            </a:r>
            <a:r>
              <a:rPr lang="es-ES" sz="2000" b="1" dirty="0">
                <a:solidFill>
                  <a:schemeClr val="bg1"/>
                </a:solidFill>
              </a:rPr>
              <a:t>comunidad autónoma dispone de su propio marco legal en el que se establece su composición, organización y sus normas de funcionamiento. Con carácter general, la gestión de sus respectivas competencias se realiza mediante las denominadas </a:t>
            </a:r>
            <a:r>
              <a:rPr lang="es-ES" sz="2000" b="1" dirty="0" smtClean="0">
                <a:solidFill>
                  <a:schemeClr val="bg1"/>
                </a:solidFill>
              </a:rPr>
              <a:t>Consejerías, </a:t>
            </a:r>
            <a:r>
              <a:rPr lang="es-ES" sz="2000" b="1" dirty="0">
                <a:solidFill>
                  <a:schemeClr val="bg1"/>
                </a:solidFill>
              </a:rPr>
              <a:t>que como norma general son un espejo de lo que sucede a nivel </a:t>
            </a:r>
            <a:r>
              <a:rPr lang="es-ES" sz="2000" b="1" dirty="0" smtClean="0">
                <a:solidFill>
                  <a:schemeClr val="bg1"/>
                </a:solidFill>
              </a:rPr>
              <a:t>central.</a:t>
            </a:r>
          </a:p>
          <a:p>
            <a:pPr marL="800100" lvl="1" indent="-342900" algn="just">
              <a:buFont typeface="Arial" panose="020B0604020202020204" pitchFamily="34" charset="0"/>
              <a:buChar char="•"/>
            </a:pPr>
            <a:r>
              <a:rPr lang="es-ES" sz="2000" b="1" dirty="0" smtClean="0">
                <a:solidFill>
                  <a:schemeClr val="bg1"/>
                </a:solidFill>
              </a:rPr>
              <a:t>Consejerías </a:t>
            </a:r>
            <a:r>
              <a:rPr lang="es-ES" sz="2000" b="1" dirty="0">
                <a:solidFill>
                  <a:schemeClr val="bg1"/>
                </a:solidFill>
              </a:rPr>
              <a:t>de </a:t>
            </a:r>
            <a:r>
              <a:rPr lang="es-ES" sz="2000" b="1" dirty="0" smtClean="0">
                <a:solidFill>
                  <a:schemeClr val="bg1"/>
                </a:solidFill>
              </a:rPr>
              <a:t>Sanidad.</a:t>
            </a:r>
          </a:p>
          <a:p>
            <a:pPr marL="800100" lvl="1" indent="-342900" algn="just">
              <a:buFont typeface="Arial" panose="020B0604020202020204" pitchFamily="34" charset="0"/>
              <a:buChar char="•"/>
            </a:pPr>
            <a:r>
              <a:rPr lang="es-ES" sz="2000" b="1" dirty="0" smtClean="0">
                <a:solidFill>
                  <a:schemeClr val="bg1"/>
                </a:solidFill>
              </a:rPr>
              <a:t>Consejería </a:t>
            </a:r>
            <a:r>
              <a:rPr lang="es-ES" sz="2000" b="1" dirty="0">
                <a:solidFill>
                  <a:schemeClr val="bg1"/>
                </a:solidFill>
              </a:rPr>
              <a:t>de </a:t>
            </a:r>
            <a:r>
              <a:rPr lang="es-ES" sz="2000" b="1" dirty="0" smtClean="0">
                <a:solidFill>
                  <a:schemeClr val="bg1"/>
                </a:solidFill>
              </a:rPr>
              <a:t>Empleo</a:t>
            </a:r>
            <a:r>
              <a:rPr lang="es-ES" sz="2000" b="1" dirty="0">
                <a:solidFill>
                  <a:schemeClr val="bg1"/>
                </a:solidFill>
              </a:rPr>
              <a:t>, Comercio </a:t>
            </a:r>
            <a:r>
              <a:rPr lang="es-ES" sz="2000" b="1" dirty="0" smtClean="0">
                <a:solidFill>
                  <a:schemeClr val="bg1"/>
                </a:solidFill>
              </a:rPr>
              <a:t>y Emigración.</a:t>
            </a:r>
          </a:p>
          <a:p>
            <a:pPr marL="800100" lvl="1" indent="-342900" algn="just">
              <a:buFont typeface="Arial" panose="020B0604020202020204" pitchFamily="34" charset="0"/>
              <a:buChar char="•"/>
            </a:pPr>
            <a:r>
              <a:rPr lang="es-ES" sz="2000" b="1" dirty="0">
                <a:solidFill>
                  <a:schemeClr val="bg1"/>
                </a:solidFill>
              </a:rPr>
              <a:t>Consellería do Medio Rural</a:t>
            </a:r>
            <a:r>
              <a:rPr lang="es-ES" sz="2000" b="1" dirty="0" smtClean="0">
                <a:solidFill>
                  <a:schemeClr val="bg1"/>
                </a:solidFill>
              </a:rPr>
              <a:t>.</a:t>
            </a:r>
          </a:p>
          <a:p>
            <a:pPr marL="800100" lvl="1" indent="-342900" algn="just">
              <a:buFont typeface="Arial" panose="020B0604020202020204" pitchFamily="34" charset="0"/>
              <a:buChar char="•"/>
            </a:pPr>
            <a:r>
              <a:rPr lang="es-ES" sz="2000" b="1" dirty="0" smtClean="0">
                <a:solidFill>
                  <a:schemeClr val="bg1"/>
                </a:solidFill>
              </a:rPr>
              <a:t>Consejería </a:t>
            </a:r>
            <a:r>
              <a:rPr lang="es-ES" sz="2000" b="1" dirty="0">
                <a:solidFill>
                  <a:schemeClr val="bg1"/>
                </a:solidFill>
              </a:rPr>
              <a:t>de Economía e </a:t>
            </a:r>
            <a:r>
              <a:rPr lang="es-ES" sz="2000" b="1" dirty="0" smtClean="0">
                <a:solidFill>
                  <a:schemeClr val="bg1"/>
                </a:solidFill>
              </a:rPr>
              <a:t>Industria.</a:t>
            </a:r>
          </a:p>
        </p:txBody>
      </p:sp>
      <p:pic>
        <p:nvPicPr>
          <p:cNvPr id="3" name="Imagen 2"/>
          <p:cNvPicPr>
            <a:picLocks noChangeAspect="1"/>
          </p:cNvPicPr>
          <p:nvPr/>
        </p:nvPicPr>
        <p:blipFill>
          <a:blip r:embed="rId3"/>
          <a:stretch>
            <a:fillRect/>
          </a:stretch>
        </p:blipFill>
        <p:spPr>
          <a:xfrm>
            <a:off x="0" y="0"/>
            <a:ext cx="781396" cy="989216"/>
          </a:xfrm>
          <a:prstGeom prst="rect">
            <a:avLst/>
          </a:prstGeom>
        </p:spPr>
      </p:pic>
    </p:spTree>
    <p:extLst>
      <p:ext uri="{BB962C8B-B14F-4D97-AF65-F5344CB8AC3E}">
        <p14:creationId xmlns:p14="http://schemas.microsoft.com/office/powerpoint/2010/main" val="299495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rot="19851545">
            <a:off x="1703534" y="498415"/>
            <a:ext cx="5381487" cy="6170772"/>
          </a:xfrm>
          <a:prstGeom prst="rect">
            <a:avLst/>
          </a:prstGeom>
        </p:spPr>
      </p:pic>
      <p:pic>
        <p:nvPicPr>
          <p:cNvPr id="6" name="Imagen 5"/>
          <p:cNvPicPr>
            <a:picLocks noChangeAspect="1"/>
          </p:cNvPicPr>
          <p:nvPr/>
        </p:nvPicPr>
        <p:blipFill>
          <a:blip r:embed="rId3"/>
          <a:stretch>
            <a:fillRect/>
          </a:stretch>
        </p:blipFill>
        <p:spPr>
          <a:xfrm>
            <a:off x="0" y="0"/>
            <a:ext cx="781396" cy="989216"/>
          </a:xfrm>
          <a:prstGeom prst="rect">
            <a:avLst/>
          </a:prstGeom>
        </p:spPr>
      </p:pic>
      <p:sp>
        <p:nvSpPr>
          <p:cNvPr id="3" name="CuadroTexto 2"/>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10" name="Imagen 9"/>
          <p:cNvPicPr>
            <a:picLocks noChangeAspect="1"/>
          </p:cNvPicPr>
          <p:nvPr/>
        </p:nvPicPr>
        <p:blipFill>
          <a:blip r:embed="rId4"/>
          <a:stretch>
            <a:fillRect/>
          </a:stretch>
        </p:blipFill>
        <p:spPr>
          <a:xfrm rot="1381546">
            <a:off x="1701372" y="894579"/>
            <a:ext cx="5665891" cy="5858085"/>
          </a:xfrm>
          <a:prstGeom prst="rect">
            <a:avLst/>
          </a:prstGeom>
        </p:spPr>
      </p:pic>
      <p:pic>
        <p:nvPicPr>
          <p:cNvPr id="11" name="Imagen 10"/>
          <p:cNvPicPr>
            <a:picLocks noChangeAspect="1"/>
          </p:cNvPicPr>
          <p:nvPr/>
        </p:nvPicPr>
        <p:blipFill>
          <a:blip r:embed="rId5"/>
          <a:stretch>
            <a:fillRect/>
          </a:stretch>
        </p:blipFill>
        <p:spPr>
          <a:xfrm rot="20518543">
            <a:off x="1208978" y="470428"/>
            <a:ext cx="5911821" cy="6226747"/>
          </a:xfrm>
          <a:prstGeom prst="rect">
            <a:avLst/>
          </a:prstGeom>
        </p:spPr>
      </p:pic>
    </p:spTree>
    <p:extLst>
      <p:ext uri="{BB962C8B-B14F-4D97-AF65-F5344CB8AC3E}">
        <p14:creationId xmlns:p14="http://schemas.microsoft.com/office/powerpoint/2010/main" val="171033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5" name="CuadroTexto 4"/>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14" name="Imagen 13"/>
          <p:cNvPicPr>
            <a:picLocks noChangeAspect="1"/>
          </p:cNvPicPr>
          <p:nvPr/>
        </p:nvPicPr>
        <p:blipFill>
          <a:blip r:embed="rId2"/>
          <a:stretch>
            <a:fillRect/>
          </a:stretch>
        </p:blipFill>
        <p:spPr>
          <a:xfrm rot="444781">
            <a:off x="246042" y="755278"/>
            <a:ext cx="5018346" cy="5799650"/>
          </a:xfrm>
          <a:prstGeom prst="rect">
            <a:avLst/>
          </a:prstGeom>
        </p:spPr>
      </p:pic>
      <p:pic>
        <p:nvPicPr>
          <p:cNvPr id="15" name="Imagen 14"/>
          <p:cNvPicPr>
            <a:picLocks noChangeAspect="1"/>
          </p:cNvPicPr>
          <p:nvPr/>
        </p:nvPicPr>
        <p:blipFill>
          <a:blip r:embed="rId3"/>
          <a:stretch>
            <a:fillRect/>
          </a:stretch>
        </p:blipFill>
        <p:spPr>
          <a:xfrm rot="444102">
            <a:off x="4878034" y="3836918"/>
            <a:ext cx="4325442" cy="2578875"/>
          </a:xfrm>
          <a:prstGeom prst="rect">
            <a:avLst/>
          </a:prstGeom>
        </p:spPr>
      </p:pic>
      <p:pic>
        <p:nvPicPr>
          <p:cNvPr id="6" name="Imagen 5"/>
          <p:cNvPicPr>
            <a:picLocks noChangeAspect="1"/>
          </p:cNvPicPr>
          <p:nvPr/>
        </p:nvPicPr>
        <p:blipFill>
          <a:blip r:embed="rId4"/>
          <a:stretch>
            <a:fillRect/>
          </a:stretch>
        </p:blipFill>
        <p:spPr>
          <a:xfrm>
            <a:off x="0" y="0"/>
            <a:ext cx="781396" cy="989216"/>
          </a:xfrm>
          <a:prstGeom prst="rect">
            <a:avLst/>
          </a:prstGeom>
        </p:spPr>
      </p:pic>
    </p:spTree>
    <p:extLst>
      <p:ext uri="{BB962C8B-B14F-4D97-AF65-F5344CB8AC3E}">
        <p14:creationId xmlns:p14="http://schemas.microsoft.com/office/powerpoint/2010/main" val="28316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rot="1069424">
            <a:off x="657411" y="754492"/>
            <a:ext cx="6369627" cy="4752532"/>
          </a:xfrm>
          <a:prstGeom prst="rect">
            <a:avLst/>
          </a:prstGeom>
        </p:spPr>
      </p:pic>
      <p:sp>
        <p:nvSpPr>
          <p:cNvPr id="6" name="CuadroTexto 5"/>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pic>
        <p:nvPicPr>
          <p:cNvPr id="5" name="Imagen 4"/>
          <p:cNvPicPr>
            <a:picLocks noChangeAspect="1"/>
          </p:cNvPicPr>
          <p:nvPr/>
        </p:nvPicPr>
        <p:blipFill>
          <a:blip r:embed="rId3"/>
          <a:stretch>
            <a:fillRect/>
          </a:stretch>
        </p:blipFill>
        <p:spPr>
          <a:xfrm rot="991201">
            <a:off x="4234108" y="3852749"/>
            <a:ext cx="4739924" cy="2494174"/>
          </a:xfrm>
          <a:prstGeom prst="rect">
            <a:avLst/>
          </a:prstGeom>
        </p:spPr>
      </p:pic>
    </p:spTree>
    <p:extLst>
      <p:ext uri="{BB962C8B-B14F-4D97-AF65-F5344CB8AC3E}">
        <p14:creationId xmlns:p14="http://schemas.microsoft.com/office/powerpoint/2010/main" val="37497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rot="20749974">
            <a:off x="1539352" y="878410"/>
            <a:ext cx="5241260" cy="6038662"/>
          </a:xfrm>
          <a:prstGeom prst="rect">
            <a:avLst/>
          </a:prstGeom>
        </p:spPr>
      </p:pic>
      <p:pic>
        <p:nvPicPr>
          <p:cNvPr id="7" name="Imagen 6"/>
          <p:cNvPicPr>
            <a:picLocks noChangeAspect="1"/>
          </p:cNvPicPr>
          <p:nvPr/>
        </p:nvPicPr>
        <p:blipFill>
          <a:blip r:embed="rId3"/>
          <a:stretch>
            <a:fillRect/>
          </a:stretch>
        </p:blipFill>
        <p:spPr>
          <a:xfrm rot="1154352">
            <a:off x="1374927" y="632143"/>
            <a:ext cx="5889593" cy="4997231"/>
          </a:xfrm>
          <a:prstGeom prst="rect">
            <a:avLst/>
          </a:prstGeom>
        </p:spPr>
      </p:pic>
      <p:sp>
        <p:nvSpPr>
          <p:cNvPr id="5" name="CuadroTexto 4"/>
          <p:cNvSpPr txBox="1"/>
          <p:nvPr/>
        </p:nvSpPr>
        <p:spPr>
          <a:xfrm>
            <a:off x="2103121" y="174567"/>
            <a:ext cx="5253644" cy="584775"/>
          </a:xfrm>
          <a:prstGeom prst="rect">
            <a:avLst/>
          </a:prstGeom>
          <a:noFill/>
        </p:spPr>
        <p:txBody>
          <a:bodyPr wrap="square" rtlCol="0">
            <a:spAutoFit/>
          </a:bodyPr>
          <a:lstStyle/>
          <a:p>
            <a:r>
              <a:rPr lang="es-ES_tradnl" sz="3200" dirty="0" smtClean="0">
                <a:solidFill>
                  <a:srgbClr val="FF0000"/>
                </a:solidFill>
              </a:rPr>
              <a:t>OPERACIONES NACIONALES</a:t>
            </a:r>
            <a:endParaRPr lang="es-ES" sz="3200" dirty="0">
              <a:solidFill>
                <a:srgbClr val="FF0000"/>
              </a:solidFill>
            </a:endParaRPr>
          </a:p>
        </p:txBody>
      </p:sp>
    </p:spTree>
    <p:extLst>
      <p:ext uri="{BB962C8B-B14F-4D97-AF65-F5344CB8AC3E}">
        <p14:creationId xmlns:p14="http://schemas.microsoft.com/office/powerpoint/2010/main" val="32595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4" name="CuadroTexto 3"/>
          <p:cNvSpPr txBox="1"/>
          <p:nvPr/>
        </p:nvSpPr>
        <p:spPr>
          <a:xfrm>
            <a:off x="2676698" y="216131"/>
            <a:ext cx="4389119" cy="584775"/>
          </a:xfrm>
          <a:prstGeom prst="rect">
            <a:avLst/>
          </a:prstGeom>
          <a:noFill/>
        </p:spPr>
        <p:txBody>
          <a:bodyPr wrap="square" rtlCol="0">
            <a:spAutoFit/>
          </a:bodyPr>
          <a:lstStyle/>
          <a:p>
            <a:r>
              <a:rPr lang="es-ES_tradnl" sz="3200" dirty="0" smtClean="0">
                <a:solidFill>
                  <a:srgbClr val="FFFF00"/>
                </a:solidFill>
              </a:rPr>
              <a:t>OPERACIONES SEPRONA</a:t>
            </a:r>
            <a:endParaRPr lang="es-ES" sz="3200" dirty="0">
              <a:solidFill>
                <a:srgbClr val="FFFF00"/>
              </a:solidFill>
            </a:endParaRPr>
          </a:p>
        </p:txBody>
      </p:sp>
      <p:sp>
        <p:nvSpPr>
          <p:cNvPr id="2" name="Botón de acción: Hacia delante o Siguiente 1">
            <a:hlinkClick r:id="rId2" action="ppaction://program" highlightClick="1"/>
          </p:cNvPr>
          <p:cNvSpPr/>
          <p:nvPr/>
        </p:nvSpPr>
        <p:spPr>
          <a:xfrm>
            <a:off x="856204" y="4946641"/>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1789312" y="5084386"/>
            <a:ext cx="5245331" cy="369332"/>
          </a:xfrm>
          <a:prstGeom prst="rect">
            <a:avLst/>
          </a:prstGeom>
          <a:noFill/>
        </p:spPr>
        <p:txBody>
          <a:bodyPr wrap="square" rtlCol="0">
            <a:spAutoFit/>
          </a:bodyPr>
          <a:lstStyle/>
          <a:p>
            <a:r>
              <a:rPr lang="es-ES_tradnl" dirty="0" smtClean="0">
                <a:solidFill>
                  <a:srgbClr val="FFFF00"/>
                </a:solidFill>
              </a:rPr>
              <a:t> Distribución internacional  Aceite Adulterado 2023</a:t>
            </a:r>
            <a:endParaRPr lang="es-ES" dirty="0">
              <a:solidFill>
                <a:srgbClr val="FFFF00"/>
              </a:solidFill>
            </a:endParaRPr>
          </a:p>
        </p:txBody>
      </p:sp>
      <p:sp>
        <p:nvSpPr>
          <p:cNvPr id="5" name="Botón de acción: Hacia delante o Siguiente 4">
            <a:hlinkClick r:id="rId3" action="ppaction://program" highlightClick="1"/>
          </p:cNvPr>
          <p:cNvSpPr/>
          <p:nvPr/>
        </p:nvSpPr>
        <p:spPr>
          <a:xfrm>
            <a:off x="856204" y="5693809"/>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1903615" y="5762681"/>
            <a:ext cx="4064924" cy="369332"/>
          </a:xfrm>
          <a:prstGeom prst="rect">
            <a:avLst/>
          </a:prstGeom>
          <a:noFill/>
        </p:spPr>
        <p:txBody>
          <a:bodyPr wrap="square" rtlCol="0">
            <a:spAutoFit/>
          </a:bodyPr>
          <a:lstStyle/>
          <a:p>
            <a:r>
              <a:rPr lang="es-ES_tradnl" dirty="0" smtClean="0">
                <a:solidFill>
                  <a:srgbClr val="FFFF00"/>
                </a:solidFill>
              </a:rPr>
              <a:t>Aceite falsificado 2023</a:t>
            </a:r>
            <a:endParaRPr lang="es-ES" dirty="0">
              <a:solidFill>
                <a:srgbClr val="FFFF00"/>
              </a:solidFill>
            </a:endParaRPr>
          </a:p>
        </p:txBody>
      </p:sp>
      <p:sp>
        <p:nvSpPr>
          <p:cNvPr id="7" name="Botón de acción: Hacia delante o Siguiente 6">
            <a:hlinkClick r:id="rId4" action="ppaction://program" highlightClick="1"/>
          </p:cNvPr>
          <p:cNvSpPr/>
          <p:nvPr/>
        </p:nvSpPr>
        <p:spPr>
          <a:xfrm>
            <a:off x="856203" y="2715484"/>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787234" y="2826516"/>
            <a:ext cx="3333403" cy="369332"/>
          </a:xfrm>
          <a:prstGeom prst="rect">
            <a:avLst/>
          </a:prstGeom>
          <a:noFill/>
        </p:spPr>
        <p:txBody>
          <a:bodyPr wrap="square" rtlCol="0">
            <a:spAutoFit/>
          </a:bodyPr>
          <a:lstStyle/>
          <a:p>
            <a:r>
              <a:rPr lang="es-ES_tradnl" dirty="0" smtClean="0">
                <a:solidFill>
                  <a:srgbClr val="FFFF00"/>
                </a:solidFill>
              </a:rPr>
              <a:t>Operación Resaca 2015</a:t>
            </a:r>
            <a:endParaRPr lang="es-ES" dirty="0">
              <a:solidFill>
                <a:srgbClr val="FFFF00"/>
              </a:solidFill>
            </a:endParaRPr>
          </a:p>
        </p:txBody>
      </p:sp>
      <p:sp>
        <p:nvSpPr>
          <p:cNvPr id="9" name="Botón de acción: Hacia delante o Siguiente 8">
            <a:hlinkClick r:id="rId5" action="ppaction://program" highlightClick="1"/>
          </p:cNvPr>
          <p:cNvSpPr/>
          <p:nvPr/>
        </p:nvSpPr>
        <p:spPr>
          <a:xfrm>
            <a:off x="856204" y="4199473"/>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832956" y="4337218"/>
            <a:ext cx="2423158" cy="369332"/>
          </a:xfrm>
          <a:prstGeom prst="rect">
            <a:avLst/>
          </a:prstGeom>
          <a:noFill/>
        </p:spPr>
        <p:txBody>
          <a:bodyPr wrap="square" rtlCol="0">
            <a:spAutoFit/>
          </a:bodyPr>
          <a:lstStyle/>
          <a:p>
            <a:r>
              <a:rPr lang="es-ES_tradnl" dirty="0" smtClean="0">
                <a:solidFill>
                  <a:srgbClr val="FFFF00"/>
                </a:solidFill>
              </a:rPr>
              <a:t>Operación </a:t>
            </a:r>
            <a:r>
              <a:rPr lang="es-ES_tradnl" dirty="0" err="1" smtClean="0">
                <a:solidFill>
                  <a:srgbClr val="FFFF00"/>
                </a:solidFill>
              </a:rPr>
              <a:t>Sekai</a:t>
            </a:r>
            <a:r>
              <a:rPr lang="es-ES_tradnl" dirty="0" smtClean="0">
                <a:solidFill>
                  <a:srgbClr val="FFFF00"/>
                </a:solidFill>
              </a:rPr>
              <a:t> 2022</a:t>
            </a:r>
            <a:endParaRPr lang="es-ES" dirty="0">
              <a:solidFill>
                <a:srgbClr val="FFFF00"/>
              </a:solidFill>
            </a:endParaRPr>
          </a:p>
        </p:txBody>
      </p:sp>
      <p:sp>
        <p:nvSpPr>
          <p:cNvPr id="11" name="Botón de acción: Hacia delante o Siguiente 10">
            <a:hlinkClick r:id="rId6" action="ppaction://program" highlightClick="1"/>
          </p:cNvPr>
          <p:cNvSpPr/>
          <p:nvPr/>
        </p:nvSpPr>
        <p:spPr>
          <a:xfrm>
            <a:off x="856203" y="1973490"/>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p:cNvSpPr txBox="1"/>
          <p:nvPr/>
        </p:nvSpPr>
        <p:spPr>
          <a:xfrm>
            <a:off x="1832956" y="2197815"/>
            <a:ext cx="2718262" cy="369332"/>
          </a:xfrm>
          <a:prstGeom prst="rect">
            <a:avLst/>
          </a:prstGeom>
          <a:noFill/>
        </p:spPr>
        <p:txBody>
          <a:bodyPr wrap="square" rtlCol="0">
            <a:spAutoFit/>
          </a:bodyPr>
          <a:lstStyle/>
          <a:p>
            <a:r>
              <a:rPr lang="es-ES_tradnl" dirty="0" smtClean="0">
                <a:solidFill>
                  <a:srgbClr val="FFFF00"/>
                </a:solidFill>
              </a:rPr>
              <a:t>Operación </a:t>
            </a:r>
            <a:r>
              <a:rPr lang="es-ES_tradnl" dirty="0" err="1" smtClean="0">
                <a:solidFill>
                  <a:srgbClr val="FFFF00"/>
                </a:solidFill>
              </a:rPr>
              <a:t>Cavall</a:t>
            </a:r>
            <a:r>
              <a:rPr lang="es-ES_tradnl" dirty="0" smtClean="0">
                <a:solidFill>
                  <a:srgbClr val="FFFF00"/>
                </a:solidFill>
              </a:rPr>
              <a:t> 2014</a:t>
            </a:r>
            <a:endParaRPr lang="es-ES" dirty="0">
              <a:solidFill>
                <a:srgbClr val="FFFF00"/>
              </a:solidFill>
            </a:endParaRPr>
          </a:p>
        </p:txBody>
      </p:sp>
      <p:sp>
        <p:nvSpPr>
          <p:cNvPr id="13" name="Botón de acción: Hacia delante o Siguiente 12">
            <a:hlinkClick r:id="rId7" action="ppaction://program" highlightClick="1"/>
          </p:cNvPr>
          <p:cNvSpPr/>
          <p:nvPr/>
        </p:nvSpPr>
        <p:spPr>
          <a:xfrm>
            <a:off x="856203" y="3454979"/>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CuadroTexto 13"/>
          <p:cNvSpPr txBox="1"/>
          <p:nvPr/>
        </p:nvSpPr>
        <p:spPr>
          <a:xfrm>
            <a:off x="1810095" y="3523851"/>
            <a:ext cx="5960225" cy="369332"/>
          </a:xfrm>
          <a:prstGeom prst="rect">
            <a:avLst/>
          </a:prstGeom>
          <a:noFill/>
        </p:spPr>
        <p:txBody>
          <a:bodyPr wrap="square" rtlCol="0">
            <a:spAutoFit/>
          </a:bodyPr>
          <a:lstStyle/>
          <a:p>
            <a:r>
              <a:rPr lang="es-ES_tradnl" dirty="0" smtClean="0">
                <a:solidFill>
                  <a:srgbClr val="FFFF00"/>
                </a:solidFill>
              </a:rPr>
              <a:t>Operación Calidad Alimentaria – Alimentos Beneficencia 2021</a:t>
            </a:r>
            <a:endParaRPr lang="es-ES" dirty="0">
              <a:solidFill>
                <a:srgbClr val="FFFF00"/>
              </a:solidFill>
            </a:endParaRPr>
          </a:p>
        </p:txBody>
      </p:sp>
      <p:sp>
        <p:nvSpPr>
          <p:cNvPr id="15" name="Botón de acción: Hacia delante o Siguiente 14">
            <a:hlinkClick r:id="rId8" action="ppaction://program" highlightClick="1"/>
          </p:cNvPr>
          <p:cNvSpPr/>
          <p:nvPr/>
        </p:nvSpPr>
        <p:spPr>
          <a:xfrm>
            <a:off x="856202" y="1218125"/>
            <a:ext cx="814647" cy="507077"/>
          </a:xfrm>
          <a:prstGeom prst="actionButtonForwardNext">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1832956" y="1355871"/>
            <a:ext cx="2718262" cy="369332"/>
          </a:xfrm>
          <a:prstGeom prst="rect">
            <a:avLst/>
          </a:prstGeom>
          <a:noFill/>
        </p:spPr>
        <p:txBody>
          <a:bodyPr wrap="square" rtlCol="0">
            <a:spAutoFit/>
          </a:bodyPr>
          <a:lstStyle/>
          <a:p>
            <a:r>
              <a:rPr lang="es-ES_tradnl" dirty="0" smtClean="0">
                <a:solidFill>
                  <a:srgbClr val="FFFF00"/>
                </a:solidFill>
              </a:rPr>
              <a:t>Operación Opson</a:t>
            </a:r>
            <a:endParaRPr lang="es-ES" dirty="0">
              <a:solidFill>
                <a:srgbClr val="FFFF00"/>
              </a:solidFill>
            </a:endParaRPr>
          </a:p>
        </p:txBody>
      </p:sp>
    </p:spTree>
    <p:extLst>
      <p:ext uri="{BB962C8B-B14F-4D97-AF65-F5344CB8AC3E}">
        <p14:creationId xmlns:p14="http://schemas.microsoft.com/office/powerpoint/2010/main" val="133755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4000">
              <a:schemeClr val="accent6">
                <a:lumMod val="75000"/>
              </a:schemeClr>
            </a:gs>
            <a:gs pos="38000">
              <a:srgbClr val="698C52"/>
            </a:gs>
            <a:gs pos="0">
              <a:schemeClr val="accent6">
                <a:lumMod val="50000"/>
              </a:schemeClr>
            </a:gs>
            <a:gs pos="53974">
              <a:schemeClr val="accent6">
                <a:lumMod val="50000"/>
              </a:schemeClr>
            </a:gs>
            <a:gs pos="46000">
              <a:schemeClr val="accent6">
                <a:lumMod val="75000"/>
              </a:schemeClr>
            </a:gs>
            <a:gs pos="73000">
              <a:schemeClr val="accent6">
                <a:lumMod val="75000"/>
              </a:schemeClr>
            </a:gs>
            <a:gs pos="43000">
              <a:schemeClr val="accent6">
                <a:lumMod val="50000"/>
              </a:schemeClr>
            </a:gs>
            <a:gs pos="84000">
              <a:schemeClr val="accent6">
                <a:lumMod val="75000"/>
              </a:schemeClr>
            </a:gs>
            <a:gs pos="88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881150" y="1431321"/>
            <a:ext cx="7572894" cy="2831544"/>
          </a:xfrm>
          <a:prstGeom prst="rect">
            <a:avLst/>
          </a:prstGeom>
          <a:noFill/>
        </p:spPr>
        <p:txBody>
          <a:bodyPr wrap="square" lIns="91440" tIns="45720" rIns="91440" bIns="45720">
            <a:spAutoFit/>
          </a:bodyPr>
          <a:lstStyle/>
          <a:p>
            <a:pPr algn="just"/>
            <a:r>
              <a:rPr lang="es-ES" sz="2000" b="1" dirty="0" smtClean="0">
                <a:solidFill>
                  <a:schemeClr val="bg1"/>
                </a:solidFill>
              </a:rPr>
              <a:t>	Organización </a:t>
            </a:r>
            <a:r>
              <a:rPr lang="es-ES" sz="2000" b="1" dirty="0">
                <a:solidFill>
                  <a:schemeClr val="bg1"/>
                </a:solidFill>
              </a:rPr>
              <a:t>International de Policía </a:t>
            </a:r>
            <a:r>
              <a:rPr lang="es-ES" sz="2000" b="1" dirty="0" smtClean="0">
                <a:solidFill>
                  <a:schemeClr val="bg1"/>
                </a:solidFill>
              </a:rPr>
              <a:t>Criminal (INTERPOL), es una Organización intergubernamental, tiene su sede en Lyon (Francia) y </a:t>
            </a:r>
            <a:r>
              <a:rPr lang="es-ES" sz="2000" b="1" dirty="0">
                <a:solidFill>
                  <a:schemeClr val="bg1"/>
                </a:solidFill>
              </a:rPr>
              <a:t>cuenta con 196 países miembros. </a:t>
            </a:r>
            <a:r>
              <a:rPr lang="es-ES" sz="2000" b="1" dirty="0" smtClean="0">
                <a:solidFill>
                  <a:schemeClr val="bg1"/>
                </a:solidFill>
              </a:rPr>
              <a:t>Ayudan </a:t>
            </a:r>
            <a:r>
              <a:rPr lang="es-ES" sz="2000" b="1" dirty="0">
                <a:solidFill>
                  <a:schemeClr val="bg1"/>
                </a:solidFill>
              </a:rPr>
              <a:t>a la policía de estos países a colaborar entre sí para hacer del mundo un lugar más seguro</a:t>
            </a:r>
            <a:r>
              <a:rPr lang="es-ES" sz="2000" b="1" dirty="0" smtClean="0">
                <a:solidFill>
                  <a:schemeClr val="bg1"/>
                </a:solidFill>
              </a:rPr>
              <a:t>.</a:t>
            </a:r>
          </a:p>
          <a:p>
            <a:pPr algn="just"/>
            <a:endParaRPr lang="es-ES" sz="2000" b="1" dirty="0">
              <a:solidFill>
                <a:schemeClr val="bg1"/>
              </a:solidFill>
            </a:endParaRPr>
          </a:p>
          <a:p>
            <a:pPr algn="just"/>
            <a:r>
              <a:rPr lang="es-ES" sz="2000" b="1" dirty="0" smtClean="0">
                <a:solidFill>
                  <a:schemeClr val="bg1"/>
                </a:solidFill>
              </a:rPr>
              <a:t>	Para </a:t>
            </a:r>
            <a:r>
              <a:rPr lang="es-ES" sz="2000" b="1" dirty="0">
                <a:solidFill>
                  <a:schemeClr val="bg1"/>
                </a:solidFill>
              </a:rPr>
              <a:t>ello, les </a:t>
            </a:r>
            <a:r>
              <a:rPr lang="es-ES" sz="2000" b="1" dirty="0" smtClean="0">
                <a:solidFill>
                  <a:schemeClr val="bg1"/>
                </a:solidFill>
              </a:rPr>
              <a:t>facilitan </a:t>
            </a:r>
            <a:r>
              <a:rPr lang="es-ES" sz="2000" b="1" dirty="0">
                <a:solidFill>
                  <a:schemeClr val="bg1"/>
                </a:solidFill>
              </a:rPr>
              <a:t>el intercambio y acceso a información sobre delitos y delincuentes. También les </a:t>
            </a:r>
            <a:r>
              <a:rPr lang="es-ES" sz="2000" b="1" dirty="0" smtClean="0">
                <a:solidFill>
                  <a:schemeClr val="bg1"/>
                </a:solidFill>
              </a:rPr>
              <a:t>ofrece </a:t>
            </a:r>
            <a:r>
              <a:rPr lang="es-ES" sz="2000" b="1" dirty="0">
                <a:solidFill>
                  <a:schemeClr val="bg1"/>
                </a:solidFill>
              </a:rPr>
              <a:t>apoyo técnico y operativo de diversa índole.</a:t>
            </a:r>
          </a:p>
          <a:p>
            <a:endParaRPr lang="es-ES" dirty="0"/>
          </a:p>
        </p:txBody>
      </p:sp>
      <p:sp>
        <p:nvSpPr>
          <p:cNvPr id="5" name="Rectángulo 4"/>
          <p:cNvSpPr/>
          <p:nvPr/>
        </p:nvSpPr>
        <p:spPr>
          <a:xfrm>
            <a:off x="3478300" y="448579"/>
            <a:ext cx="1834156" cy="584775"/>
          </a:xfrm>
          <a:prstGeom prst="rect">
            <a:avLst/>
          </a:prstGeom>
          <a:noFill/>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INTERPOL</a:t>
            </a:r>
            <a:endParaRPr lang="es-ES" sz="3200" b="0" cap="none" spc="0" dirty="0">
              <a:ln w="0"/>
              <a:solidFill>
                <a:srgbClr val="FFFF00"/>
              </a:solidFill>
              <a:effectLst>
                <a:outerShdw blurRad="38100" dist="19050" dir="2700000" algn="tl" rotWithShape="0">
                  <a:schemeClr val="dk1">
                    <a:alpha val="40000"/>
                  </a:schemeClr>
                </a:outerShdw>
              </a:effectLst>
            </a:endParaRPr>
          </a:p>
        </p:txBody>
      </p:sp>
      <p:pic>
        <p:nvPicPr>
          <p:cNvPr id="1030" name="Picture 6" descr="Interpol - estrutura, funcionamento, como atua no Brasil - InfoEsco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7396" y="4010269"/>
            <a:ext cx="3088582" cy="243689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1" y="0"/>
            <a:ext cx="881149" cy="1063204"/>
          </a:xfrm>
          <a:prstGeom prst="rect">
            <a:avLst/>
          </a:prstGeom>
        </p:spPr>
      </p:pic>
      <p:sp>
        <p:nvSpPr>
          <p:cNvPr id="2" name="Botón de acción: Película 1">
            <a:hlinkClick r:id="rId4" action="ppaction://hlinkfile" highlightClick="1"/>
          </p:cNvPr>
          <p:cNvSpPr/>
          <p:nvPr/>
        </p:nvSpPr>
        <p:spPr>
          <a:xfrm>
            <a:off x="6724997" y="4896205"/>
            <a:ext cx="881149" cy="665018"/>
          </a:xfrm>
          <a:prstGeom prst="actionButtonMovi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09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96460">
              <a:schemeClr val="accent6">
                <a:lumMod val="50000"/>
              </a:schemeClr>
            </a:gs>
            <a:gs pos="64000">
              <a:schemeClr val="accent6">
                <a:lumMod val="75000"/>
              </a:schemeClr>
            </a:gs>
            <a:gs pos="38000">
              <a:schemeClr val="accent6">
                <a:lumMod val="50000"/>
              </a:schemeClr>
            </a:gs>
            <a:gs pos="0">
              <a:schemeClr val="accent6">
                <a:lumMod val="50000"/>
              </a:schemeClr>
            </a:gs>
            <a:gs pos="74000">
              <a:schemeClr val="accent6">
                <a:lumMod val="50000"/>
              </a:schemeClr>
            </a:gs>
            <a:gs pos="54871">
              <a:schemeClr val="accent6">
                <a:lumMod val="50000"/>
              </a:schemeClr>
            </a:gs>
            <a:gs pos="47000">
              <a:schemeClr val="accent6">
                <a:lumMod val="50000"/>
              </a:schemeClr>
            </a:gs>
            <a:gs pos="84000">
              <a:schemeClr val="accent6">
                <a:lumMod val="50000"/>
              </a:schemeClr>
            </a:gs>
            <a:gs pos="77000">
              <a:schemeClr val="accent6">
                <a:lumMod val="50000"/>
              </a:schemeClr>
            </a:gs>
          </a:gsLst>
          <a:lin ang="5400000" scaled="1"/>
        </a:gra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6139" y="0"/>
            <a:ext cx="9107861" cy="5778038"/>
          </a:xfrm>
          <a:prstGeom prst="rect">
            <a:avLst/>
          </a:prstGeom>
        </p:spPr>
      </p:pic>
      <p:sp>
        <p:nvSpPr>
          <p:cNvPr id="2" name="Rectángulo 1"/>
          <p:cNvSpPr/>
          <p:nvPr/>
        </p:nvSpPr>
        <p:spPr>
          <a:xfrm>
            <a:off x="133158" y="5343433"/>
            <a:ext cx="5052024" cy="1815882"/>
          </a:xfrm>
          <a:prstGeom prst="rect">
            <a:avLst/>
          </a:prstGeom>
          <a:noFill/>
          <a:effectLst/>
        </p:spPr>
        <p:txBody>
          <a:bodyPr wrap="none" lIns="91440" tIns="45720" rIns="91440" bIns="45720">
            <a:spAutoFit/>
            <a:scene3d>
              <a:camera prst="orthographicFront"/>
              <a:lightRig rig="threePt" dir="t"/>
            </a:scene3d>
            <a:sp3d extrusionH="57150" contourW="12700" prstMaterial="matte">
              <a:bevelT w="82550" h="38100" prst="coolSlant"/>
              <a:extrusionClr>
                <a:schemeClr val="tx1"/>
              </a:extrusionClr>
              <a:contourClr>
                <a:schemeClr val="tx1">
                  <a:lumMod val="95000"/>
                  <a:lumOff val="5000"/>
                </a:schemeClr>
              </a:contourClr>
            </a:sp3d>
          </a:bodyPr>
          <a:lstStyle/>
          <a:p>
            <a:r>
              <a:rPr lang="es-ES" sz="2800" b="0" cap="none" spc="0" dirty="0" smtClean="0">
                <a:ln w="0">
                  <a:noFill/>
                  <a:miter lim="800000"/>
                </a:ln>
                <a:solidFill>
                  <a:schemeClr val="bg1"/>
                </a:solidFill>
                <a:effectLst>
                  <a:glow rad="63500">
                    <a:schemeClr val="accent6">
                      <a:lumMod val="75000"/>
                      <a:alpha val="40000"/>
                    </a:schemeClr>
                  </a:glow>
                  <a:outerShdw blurRad="75057" dist="38100" dir="5400000" sy="-20000" rotWithShape="0">
                    <a:prstClr val="black">
                      <a:alpha val="25000"/>
                    </a:prstClr>
                  </a:outerShdw>
                </a:effectLst>
              </a:rPr>
              <a:t>Sargento 1º José Braña Rodríguez</a:t>
            </a:r>
          </a:p>
          <a:p>
            <a:r>
              <a:rPr lang="es-ES" sz="2800" dirty="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hlinkClick r:id="rId3"/>
              </a:rPr>
              <a:t>J</a:t>
            </a:r>
            <a:r>
              <a:rPr lang="es-ES" sz="2800" dirty="0" smtClean="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hlinkClick r:id="rId3"/>
              </a:rPr>
              <a:t>branar@guardiacivil.es</a:t>
            </a:r>
            <a:endParaRPr lang="es-ES" sz="2800" dirty="0" smtClean="0">
              <a:ln w="0" cmpd="sng">
                <a:solidFill>
                  <a:schemeClr val="tx1"/>
                </a:solidFill>
                <a:miter lim="800000"/>
              </a:ln>
              <a:solidFill>
                <a:schemeClr val="tx1">
                  <a:lumMod val="95000"/>
                  <a:lumOff val="5000"/>
                </a:schemeClr>
              </a:solidFill>
              <a:effectLst>
                <a:glow rad="63500">
                  <a:schemeClr val="accent1">
                    <a:lumMod val="60000"/>
                    <a:lumOff val="40000"/>
                  </a:schemeClr>
                </a:glow>
                <a:outerShdw blurRad="50800" dist="50800" dir="5400000" algn="ctr" rotWithShape="0">
                  <a:srgbClr val="FFFF00"/>
                </a:outerShdw>
              </a:effectLst>
            </a:endParaRPr>
          </a:p>
          <a:p>
            <a:r>
              <a:rPr lang="es-ES" sz="2800" dirty="0" smtClean="0">
                <a:ln w="0">
                  <a:noFill/>
                  <a:miter lim="800000"/>
                </a:ln>
                <a:solidFill>
                  <a:schemeClr val="bg1"/>
                </a:solidFill>
                <a:effectLst>
                  <a:outerShdw blurRad="75057" dist="38100" dir="5400000" sy="-20000" rotWithShape="0">
                    <a:prstClr val="black">
                      <a:alpha val="25000"/>
                    </a:prstClr>
                  </a:outerShdw>
                </a:effectLst>
              </a:rPr>
              <a:t>696907668</a:t>
            </a:r>
          </a:p>
          <a:p>
            <a:pPr algn="ctr"/>
            <a:endParaRPr lang="es-ES" sz="2800" b="0" cap="none" spc="0" dirty="0">
              <a:ln w="0">
                <a:noFill/>
                <a:miter lim="800000"/>
              </a:ln>
              <a:solidFill>
                <a:srgbClr val="FFFF00"/>
              </a:solidFill>
              <a:effectLst>
                <a:outerShdw blurRad="75057" dist="38100" dir="5400000" sy="-20000" rotWithShape="0">
                  <a:prstClr val="black">
                    <a:alpha val="25000"/>
                  </a:prstClr>
                </a:outerShdw>
              </a:effectLst>
            </a:endParaRPr>
          </a:p>
        </p:txBody>
      </p:sp>
      <p:sp>
        <p:nvSpPr>
          <p:cNvPr id="7" name="Rectángulo 6"/>
          <p:cNvSpPr/>
          <p:nvPr/>
        </p:nvSpPr>
        <p:spPr>
          <a:xfrm>
            <a:off x="642905" y="3730106"/>
            <a:ext cx="8137933" cy="1323439"/>
          </a:xfrm>
          <a:prstGeom prst="rect">
            <a:avLst/>
          </a:prstGeom>
          <a:noFill/>
          <a:scene3d>
            <a:camera prst="perspectiveRelaxedModerately"/>
            <a:lightRig rig="freezing" dir="t"/>
          </a:scene3d>
          <a:sp3d prstMaterial="flat">
            <a:bevelT/>
          </a:sp3d>
        </p:spPr>
        <p:txBody>
          <a:bodyPr wrap="none" lIns="91440" tIns="45720" rIns="91440" bIns="45720">
            <a:spAutoFit/>
            <a:sp3d extrusionH="57150">
              <a:bevelT h="25400" prst="softRound"/>
            </a:sp3d>
          </a:bodyPr>
          <a:lstStyle/>
          <a:p>
            <a:pPr algn="ctr"/>
            <a:r>
              <a:rPr lang="es-ES" sz="8000" b="1" cap="none" spc="50" dirty="0" smtClean="0">
                <a:ln w="0"/>
                <a:solidFill>
                  <a:srgbClr val="FFFF00"/>
                </a:solidFill>
                <a:effectLst>
                  <a:outerShdw blurRad="50800" dist="50800" dir="5400000" algn="ctr" rotWithShape="0">
                    <a:srgbClr val="000000">
                      <a:alpha val="97000"/>
                    </a:srgbClr>
                  </a:outerShdw>
                </a:effectLst>
              </a:rPr>
              <a:t>MUCHAS GRACIAS</a:t>
            </a:r>
            <a:endParaRPr lang="es-ES" sz="8000" b="1" cap="none" spc="50" dirty="0">
              <a:ln w="0"/>
              <a:solidFill>
                <a:srgbClr val="FFFF00"/>
              </a:solidFill>
              <a:effectLst>
                <a:outerShdw blurRad="50800" dist="50800" dir="5400000" algn="ctr" rotWithShape="0">
                  <a:srgbClr val="000000">
                    <a:alpha val="97000"/>
                  </a:srgbClr>
                </a:outerShdw>
              </a:effectLst>
            </a:endParaRPr>
          </a:p>
        </p:txBody>
      </p:sp>
    </p:spTree>
    <p:extLst>
      <p:ext uri="{BB962C8B-B14F-4D97-AF65-F5344CB8AC3E}">
        <p14:creationId xmlns:p14="http://schemas.microsoft.com/office/powerpoint/2010/main" val="32949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repeatCount="1000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9488">
              <a:schemeClr val="accent6">
                <a:lumMod val="50000"/>
              </a:schemeClr>
            </a:gs>
            <a:gs pos="9744">
              <a:schemeClr val="accent6">
                <a:lumMod val="50000"/>
              </a:schemeClr>
            </a:gs>
            <a:gs pos="0">
              <a:schemeClr val="accent6">
                <a:lumMod val="50000"/>
              </a:schemeClr>
            </a:gs>
            <a:gs pos="39817">
              <a:schemeClr val="accent6">
                <a:lumMod val="50000"/>
              </a:schemeClr>
            </a:gs>
            <a:gs pos="86719">
              <a:schemeClr val="accent6">
                <a:lumMod val="75000"/>
              </a:schemeClr>
            </a:gs>
            <a:gs pos="78784">
              <a:schemeClr val="accent6">
                <a:lumMod val="75000"/>
              </a:schemeClr>
            </a:gs>
            <a:gs pos="48000">
              <a:schemeClr val="accent6">
                <a:lumMod val="50000"/>
              </a:schemeClr>
            </a:gs>
            <a:gs pos="100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2" name="Rectángulo 1"/>
          <p:cNvSpPr/>
          <p:nvPr/>
        </p:nvSpPr>
        <p:spPr>
          <a:xfrm>
            <a:off x="964276" y="1423982"/>
            <a:ext cx="7356764" cy="2554545"/>
          </a:xfrm>
          <a:prstGeom prst="rect">
            <a:avLst/>
          </a:prstGeom>
          <a:noFill/>
        </p:spPr>
        <p:txBody>
          <a:bodyPr wrap="square" lIns="91440" tIns="45720" rIns="91440" bIns="45720">
            <a:spAutoFit/>
          </a:bodyPr>
          <a:lstStyle/>
          <a:p>
            <a:pPr algn="just"/>
            <a:r>
              <a:rPr lang="es-ES" sz="2000" b="1" dirty="0" smtClean="0">
                <a:solidFill>
                  <a:schemeClr val="bg1"/>
                </a:solidFill>
              </a:rPr>
              <a:t>	</a:t>
            </a:r>
            <a:r>
              <a:rPr lang="es-ES" sz="2000" b="1" dirty="0">
                <a:solidFill>
                  <a:schemeClr val="bg1"/>
                </a:solidFill>
              </a:rPr>
              <a:t>Oficina Europea de </a:t>
            </a:r>
            <a:r>
              <a:rPr lang="es-ES" sz="2000" b="1" dirty="0" smtClean="0">
                <a:solidFill>
                  <a:schemeClr val="bg1"/>
                </a:solidFill>
              </a:rPr>
              <a:t>Policía. Organismo de la Unión, con </a:t>
            </a:r>
            <a:r>
              <a:rPr lang="es-ES" sz="2000" b="1" dirty="0">
                <a:solidFill>
                  <a:schemeClr val="bg1"/>
                </a:solidFill>
              </a:rPr>
              <a:t>sede en La Haya (Países Bajos), tiene la misión de asistir a los Estados miembros en la prevención y la lucha contra toda forma grave y organizada de delincuencia, ciberdelincuencia y terrorismo a escala internacional. </a:t>
            </a:r>
            <a:endParaRPr lang="es-ES" sz="2000" b="1" dirty="0" smtClean="0">
              <a:solidFill>
                <a:schemeClr val="bg1"/>
              </a:solidFill>
            </a:endParaRPr>
          </a:p>
          <a:p>
            <a:pPr algn="just"/>
            <a:endParaRPr lang="es-ES" sz="2000" b="1" dirty="0">
              <a:solidFill>
                <a:schemeClr val="bg1"/>
              </a:solidFill>
            </a:endParaRPr>
          </a:p>
          <a:p>
            <a:pPr algn="just"/>
            <a:r>
              <a:rPr lang="es-ES" sz="2000" b="1" dirty="0" smtClean="0">
                <a:solidFill>
                  <a:schemeClr val="bg1"/>
                </a:solidFill>
              </a:rPr>
              <a:t>	Europol </a:t>
            </a:r>
            <a:r>
              <a:rPr lang="es-ES" sz="2000" b="1" dirty="0">
                <a:solidFill>
                  <a:schemeClr val="bg1"/>
                </a:solidFill>
              </a:rPr>
              <a:t>colabora asimismo con numerosos Estados asociados no pertenecientes a la UE y organizaciones </a:t>
            </a:r>
            <a:r>
              <a:rPr lang="es-ES" sz="2000" b="1" dirty="0" smtClean="0">
                <a:solidFill>
                  <a:schemeClr val="bg1"/>
                </a:solidFill>
              </a:rPr>
              <a:t>internacionales.</a:t>
            </a:r>
            <a:endParaRPr lang="es-ES" sz="2000" b="1" cap="none" spc="0" dirty="0">
              <a:ln w="0"/>
              <a:solidFill>
                <a:schemeClr val="bg1"/>
              </a:solidFill>
              <a:effectLst>
                <a:outerShdw blurRad="38100" dist="19050" dir="2700000" algn="tl" rotWithShape="0">
                  <a:schemeClr val="dk1">
                    <a:alpha val="40000"/>
                  </a:schemeClr>
                </a:outerShdw>
              </a:effectLst>
            </a:endParaRPr>
          </a:p>
        </p:txBody>
      </p:sp>
      <p:pic>
        <p:nvPicPr>
          <p:cNvPr id="3" name="Picture 4" descr="Europol: el terrorismo yihadista y los extremistas aprovechan l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083" y="4166542"/>
            <a:ext cx="4208183" cy="2367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432701" y="157633"/>
            <a:ext cx="1796454" cy="584775"/>
          </a:xfrm>
          <a:prstGeom prst="rect">
            <a:avLst/>
          </a:prstGeom>
          <a:noFill/>
        </p:spPr>
        <p:txBody>
          <a:bodyPr wrap="none" lIns="91440" tIns="45720" rIns="91440" bIns="45720">
            <a:spAutoFit/>
          </a:bodyPr>
          <a:lstStyle/>
          <a:p>
            <a:pPr algn="ctr"/>
            <a:r>
              <a:rPr lang="es-ES" sz="3200" b="0" cap="none" spc="0" dirty="0" smtClean="0">
                <a:ln w="0"/>
                <a:solidFill>
                  <a:srgbClr val="FFFF00"/>
                </a:solidFill>
                <a:effectLst>
                  <a:outerShdw blurRad="38100" dist="19050" dir="2700000" algn="tl" rotWithShape="0">
                    <a:schemeClr val="dk1">
                      <a:alpha val="40000"/>
                    </a:schemeClr>
                  </a:outerShdw>
                </a:effectLst>
              </a:rPr>
              <a:t>EUROPOL</a:t>
            </a:r>
            <a:endParaRPr lang="es-ES" sz="3200" b="0" cap="none" spc="0" dirty="0">
              <a:ln w="0"/>
              <a:solidFill>
                <a:srgbClr val="FFFF00"/>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0" y="0"/>
            <a:ext cx="925619" cy="1064029"/>
          </a:xfrm>
          <a:prstGeom prst="rect">
            <a:avLst/>
          </a:prstGeom>
        </p:spPr>
      </p:pic>
      <p:sp>
        <p:nvSpPr>
          <p:cNvPr id="7" name="Botón de acción: Película 6">
            <a:hlinkClick r:id="rId4" action="ppaction://hlinkfile" highlightClick="1"/>
          </p:cNvPr>
          <p:cNvSpPr/>
          <p:nvPr/>
        </p:nvSpPr>
        <p:spPr>
          <a:xfrm>
            <a:off x="6824749" y="5178829"/>
            <a:ext cx="881149" cy="665018"/>
          </a:xfrm>
          <a:prstGeom prst="actionButtonMovie">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9338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4779">
              <a:schemeClr val="accent6">
                <a:lumMod val="50000"/>
              </a:schemeClr>
            </a:gs>
            <a:gs pos="32760">
              <a:schemeClr val="accent6">
                <a:lumMod val="50000"/>
              </a:schemeClr>
            </a:gs>
            <a:gs pos="62833">
              <a:schemeClr val="accent6">
                <a:lumMod val="50000"/>
              </a:schemeClr>
            </a:gs>
            <a:gs pos="51348">
              <a:schemeClr val="accent6">
                <a:lumMod val="50000"/>
              </a:schemeClr>
            </a:gs>
            <a:gs pos="16798">
              <a:schemeClr val="accent6">
                <a:lumMod val="50000"/>
              </a:schemeClr>
            </a:gs>
            <a:gs pos="0">
              <a:schemeClr val="accent6">
                <a:lumMod val="50000"/>
              </a:schemeClr>
            </a:gs>
            <a:gs pos="74000">
              <a:schemeClr val="accent6">
                <a:lumMod val="50000"/>
              </a:schemeClr>
            </a:gs>
            <a:gs pos="90259">
              <a:schemeClr val="accent6">
                <a:lumMod val="50000"/>
              </a:schemeClr>
            </a:gs>
            <a:gs pos="83000">
              <a:schemeClr val="accent6">
                <a:lumMod val="50000"/>
              </a:schemeClr>
            </a:gs>
            <a:gs pos="100000">
              <a:schemeClr val="accent6">
                <a:lumMod val="50000"/>
              </a:schemeClr>
            </a:gs>
          </a:gsLst>
          <a:lin ang="54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2443942" y="498763"/>
            <a:ext cx="3640975" cy="584775"/>
          </a:xfrm>
          <a:prstGeom prst="rect">
            <a:avLst/>
          </a:prstGeom>
          <a:noFill/>
        </p:spPr>
        <p:txBody>
          <a:bodyPr wrap="square" rtlCol="0">
            <a:spAutoFit/>
          </a:bodyPr>
          <a:lstStyle/>
          <a:p>
            <a:pPr algn="ctr"/>
            <a:r>
              <a:rPr lang="es-ES_tradnl" sz="3200" dirty="0" smtClean="0">
                <a:solidFill>
                  <a:srgbClr val="FFFF00"/>
                </a:solidFill>
              </a:rPr>
              <a:t>EUROJUST</a:t>
            </a:r>
            <a:endParaRPr lang="es-ES" sz="3200" dirty="0">
              <a:solidFill>
                <a:srgbClr val="FFFF00"/>
              </a:solidFill>
            </a:endParaRPr>
          </a:p>
        </p:txBody>
      </p:sp>
      <p:sp>
        <p:nvSpPr>
          <p:cNvPr id="3" name="Rectángulo 2"/>
          <p:cNvSpPr/>
          <p:nvPr/>
        </p:nvSpPr>
        <p:spPr>
          <a:xfrm>
            <a:off x="881150" y="1431321"/>
            <a:ext cx="7572894" cy="400110"/>
          </a:xfrm>
          <a:prstGeom prst="rect">
            <a:avLst/>
          </a:prstGeom>
          <a:noFill/>
        </p:spPr>
        <p:txBody>
          <a:bodyPr wrap="square" lIns="91440" tIns="45720" rIns="91440" bIns="45720">
            <a:spAutoFit/>
          </a:bodyPr>
          <a:lstStyle/>
          <a:p>
            <a:pPr algn="just"/>
            <a:r>
              <a:rPr lang="es-ES" sz="2000" b="1" dirty="0" smtClean="0">
                <a:solidFill>
                  <a:schemeClr val="bg1"/>
                </a:solidFill>
              </a:rPr>
              <a:t>	</a:t>
            </a:r>
            <a:endParaRPr lang="es-ES" dirty="0"/>
          </a:p>
        </p:txBody>
      </p:sp>
      <p:sp>
        <p:nvSpPr>
          <p:cNvPr id="4" name="Rectángulo 3"/>
          <p:cNvSpPr/>
          <p:nvPr/>
        </p:nvSpPr>
        <p:spPr>
          <a:xfrm>
            <a:off x="1001684" y="1431321"/>
            <a:ext cx="7331826" cy="2215991"/>
          </a:xfrm>
          <a:prstGeom prst="rect">
            <a:avLst/>
          </a:prstGeom>
        </p:spPr>
        <p:txBody>
          <a:bodyPr wrap="square">
            <a:spAutoFit/>
          </a:bodyPr>
          <a:lstStyle/>
          <a:p>
            <a:pPr algn="just"/>
            <a:r>
              <a:rPr lang="es-ES" sz="2000" dirty="0">
                <a:solidFill>
                  <a:schemeClr val="bg1"/>
                </a:solidFill>
                <a:latin typeface="arial" panose="020B0604020202020204" pitchFamily="34" charset="0"/>
              </a:rPr>
              <a:t>Agencia de la Unión Europea para la Cooperación Judicial </a:t>
            </a:r>
            <a:r>
              <a:rPr lang="es-ES" sz="2000" dirty="0" smtClean="0">
                <a:solidFill>
                  <a:schemeClr val="bg1"/>
                </a:solidFill>
                <a:latin typeface="arial" panose="020B0604020202020204" pitchFamily="34" charset="0"/>
              </a:rPr>
              <a:t>Penal</a:t>
            </a:r>
          </a:p>
          <a:p>
            <a:pPr algn="just"/>
            <a:endParaRPr lang="es-ES" sz="2000" dirty="0" smtClean="0">
              <a:solidFill>
                <a:schemeClr val="bg1"/>
              </a:solidFill>
            </a:endParaRPr>
          </a:p>
          <a:p>
            <a:pPr algn="just"/>
            <a:r>
              <a:rPr lang="es-ES" sz="2000" dirty="0" smtClean="0">
                <a:solidFill>
                  <a:schemeClr val="bg1"/>
                </a:solidFill>
              </a:rPr>
              <a:t>Función</a:t>
            </a:r>
            <a:r>
              <a:rPr lang="es-ES" sz="2000" dirty="0">
                <a:solidFill>
                  <a:schemeClr val="bg1"/>
                </a:solidFill>
              </a:rPr>
              <a:t>: ayuda a las autoridades nacionales a cooperar en la lucha contra el terrorismo y las formas graves de delincuencia organizada que afectan a más de un país de la UE</a:t>
            </a:r>
          </a:p>
          <a:p>
            <a:endParaRPr lang="es-ES" b="1" i="0" dirty="0">
              <a:effectLst/>
              <a:latin typeface="arial" panose="020B0604020202020204" pitchFamily="34" charset="0"/>
            </a:endParaRPr>
          </a:p>
        </p:txBody>
      </p:sp>
      <p:pic>
        <p:nvPicPr>
          <p:cNvPr id="1026" name="Picture 2" descr="Press release &quot;Eurojust becomes an Agency&quot;, 12 December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010" y="3647312"/>
            <a:ext cx="3305059" cy="224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1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4100" name="Picture 4" descr="¿Cómo impacta la cooperación internacional en el desarrollo de 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349" y="578813"/>
            <a:ext cx="2560320" cy="133957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274803" y="104062"/>
            <a:ext cx="5530681" cy="584775"/>
          </a:xfrm>
          <a:prstGeom prst="rect">
            <a:avLst/>
          </a:prstGeom>
          <a:noFill/>
          <a:effectLst>
            <a:innerShdw blurRad="63500" dist="50800" dir="13500000">
              <a:prstClr val="black">
                <a:alpha val="50000"/>
              </a:prstClr>
            </a:innerShdw>
            <a:reflection stA="45000" endPos="7000" dist="50800" dir="5400000" sy="-100000" algn="bl" rotWithShape="0"/>
          </a:effectLst>
          <a:scene3d>
            <a:camera prst="perspectiveRelaxedModerately"/>
            <a:lightRig rig="threePt" dir="t"/>
          </a:scene3d>
          <a:sp3d prstMaterial="matte">
            <a:bevelT/>
            <a:bevelB w="165100" prst="coolSlant"/>
          </a:sp3d>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COOPERACIÓN INTERNACIONAL</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099571" y="1014153"/>
            <a:ext cx="7612167" cy="5632311"/>
          </a:xfrm>
          <a:prstGeom prst="rect">
            <a:avLst/>
          </a:prstGeom>
          <a:noFill/>
        </p:spPr>
        <p:txBody>
          <a:bodyPr wrap="square" lIns="91440" tIns="45720" rIns="91440" bIns="45720">
            <a:spAutoFit/>
          </a:bodyPr>
          <a:lstStyle/>
          <a:p>
            <a:pPr algn="just"/>
            <a:endParaRPr lang="es-ES" sz="2000" dirty="0" smtClean="0">
              <a:solidFill>
                <a:schemeClr val="bg1"/>
              </a:solidFill>
            </a:endParaRP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Interpol, </a:t>
            </a:r>
            <a:r>
              <a:rPr lang="es-ES" sz="2000" dirty="0" err="1" smtClean="0">
                <a:solidFill>
                  <a:schemeClr val="bg1"/>
                </a:solidFill>
              </a:rPr>
              <a:t>Europol</a:t>
            </a:r>
            <a:r>
              <a:rPr lang="es-ES" sz="2000" dirty="0" smtClean="0">
                <a:solidFill>
                  <a:schemeClr val="bg1"/>
                </a:solidFill>
              </a:rPr>
              <a:t> y </a:t>
            </a:r>
            <a:r>
              <a:rPr lang="es-ES" sz="2000" dirty="0" err="1" smtClean="0">
                <a:solidFill>
                  <a:schemeClr val="bg1"/>
                </a:solidFill>
              </a:rPr>
              <a:t>Eurojust</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Autoridades </a:t>
            </a:r>
            <a:r>
              <a:rPr lang="es-ES" sz="2000" dirty="0">
                <a:solidFill>
                  <a:schemeClr val="bg1"/>
                </a:solidFill>
              </a:rPr>
              <a:t>nacionales de los países </a:t>
            </a:r>
            <a:r>
              <a:rPr lang="es-ES" sz="2000" dirty="0" smtClean="0">
                <a:solidFill>
                  <a:schemeClr val="bg1"/>
                </a:solidFill>
              </a:rPr>
              <a:t>europeos (</a:t>
            </a:r>
            <a:r>
              <a:rPr lang="es-ES" sz="2000" i="1" dirty="0" smtClean="0">
                <a:solidFill>
                  <a:schemeClr val="bg1"/>
                </a:solidFill>
              </a:rPr>
              <a:t>Policiales, Aduanas, Inspectores Sanidad, etc…)</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Oficina </a:t>
            </a:r>
            <a:r>
              <a:rPr lang="es-ES" sz="2000" dirty="0">
                <a:solidFill>
                  <a:schemeClr val="bg1"/>
                </a:solidFill>
              </a:rPr>
              <a:t>Europea de Lucha contra el Fraude (</a:t>
            </a:r>
            <a:r>
              <a:rPr lang="es-ES" sz="2000" i="1" dirty="0">
                <a:solidFill>
                  <a:schemeClr val="bg1"/>
                </a:solidFill>
              </a:rPr>
              <a:t>OLAF</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Dirección </a:t>
            </a:r>
            <a:r>
              <a:rPr lang="es-ES" sz="2000" dirty="0">
                <a:solidFill>
                  <a:schemeClr val="bg1"/>
                </a:solidFill>
              </a:rPr>
              <a:t>General de Salud y Seguridad Alimentaria de la Comisión Europea (</a:t>
            </a:r>
            <a:r>
              <a:rPr lang="es-ES" sz="2000" i="1" dirty="0">
                <a:solidFill>
                  <a:schemeClr val="bg1"/>
                </a:solidFill>
              </a:rPr>
              <a:t>DG SANTE</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Dirección </a:t>
            </a:r>
            <a:r>
              <a:rPr lang="es-ES" sz="2000" dirty="0">
                <a:solidFill>
                  <a:schemeClr val="bg1"/>
                </a:solidFill>
              </a:rPr>
              <a:t>General de Agricultura y Desarrollo Rural de la Comisión Europea (</a:t>
            </a:r>
            <a:r>
              <a:rPr lang="es-ES" sz="2000" i="1" dirty="0">
                <a:solidFill>
                  <a:schemeClr val="bg1"/>
                </a:solidFill>
              </a:rPr>
              <a:t>DG </a:t>
            </a:r>
            <a:r>
              <a:rPr lang="es-ES" sz="2000" i="1" dirty="0" smtClean="0">
                <a:solidFill>
                  <a:schemeClr val="bg1"/>
                </a:solidFill>
              </a:rPr>
              <a:t>AGRI</a:t>
            </a:r>
            <a:r>
              <a:rPr lang="es-ES" sz="2000" dirty="0" smtClean="0">
                <a:solidFill>
                  <a:schemeClr val="bg1"/>
                </a:solidFill>
              </a:rPr>
              <a:t>)</a:t>
            </a:r>
          </a:p>
          <a:p>
            <a:pPr algn="just"/>
            <a:endParaRPr lang="es-ES" sz="2000" dirty="0" smtClean="0">
              <a:solidFill>
                <a:schemeClr val="bg1"/>
              </a:solidFill>
            </a:endParaRPr>
          </a:p>
          <a:p>
            <a:pPr marL="285750" indent="-285750" algn="just">
              <a:buFont typeface="Arial" panose="020B0604020202020204" pitchFamily="34" charset="0"/>
              <a:buChar char="•"/>
            </a:pPr>
            <a:r>
              <a:rPr lang="es-ES" sz="2000" dirty="0" smtClean="0">
                <a:solidFill>
                  <a:schemeClr val="bg1"/>
                </a:solidFill>
              </a:rPr>
              <a:t>Oficina </a:t>
            </a:r>
            <a:r>
              <a:rPr lang="es-ES" sz="2000" dirty="0">
                <a:solidFill>
                  <a:schemeClr val="bg1"/>
                </a:solidFill>
              </a:rPr>
              <a:t>de Propiedad Intelectual de la Unión Europea (EUIPO), así como las autoridades nacionales de reglamentación alimentaria y socios del sector privado</a:t>
            </a:r>
            <a:endParaRPr lang="es-ES" sz="2000" dirty="0" smtClean="0">
              <a:ln w="0"/>
              <a:solidFill>
                <a:schemeClr val="bg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a:stretch>
            <a:fillRect/>
          </a:stretch>
        </p:blipFill>
        <p:spPr>
          <a:xfrm>
            <a:off x="1" y="0"/>
            <a:ext cx="1030777" cy="1014153"/>
          </a:xfrm>
          <a:prstGeom prst="rect">
            <a:avLst/>
          </a:prstGeom>
        </p:spPr>
      </p:pic>
    </p:spTree>
    <p:extLst>
      <p:ext uri="{BB962C8B-B14F-4D97-AF65-F5344CB8AC3E}">
        <p14:creationId xmlns:p14="http://schemas.microsoft.com/office/powerpoint/2010/main" val="28094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2203194" y="104062"/>
            <a:ext cx="4538422" cy="584775"/>
          </a:xfrm>
          <a:prstGeom prst="rect">
            <a:avLst/>
          </a:prstGeom>
          <a:noFill/>
          <a:effectLst>
            <a:innerShdw blurRad="63500" dist="50800" dir="13500000">
              <a:prstClr val="black">
                <a:alpha val="50000"/>
              </a:prstClr>
            </a:innerShdw>
            <a:reflection stA="45000" endPos="7000" dist="50800" dir="5400000" sy="-100000" algn="bl" rotWithShape="0"/>
          </a:effectLst>
          <a:scene3d>
            <a:camera prst="perspectiveRelaxedModerately"/>
            <a:lightRig rig="threePt" dir="t"/>
          </a:scene3d>
          <a:sp3d prstMaterial="matte">
            <a:bevelT/>
            <a:bevelB w="165100" prst="coolSlant"/>
          </a:sp3d>
        </p:spPr>
        <p:txBody>
          <a:bodyPr wrap="none" lIns="91440" tIns="45720" rIns="91440" bIns="45720">
            <a:spAutoFit/>
          </a:bodyPr>
          <a:lstStyle/>
          <a:p>
            <a:pPr algn="ctr"/>
            <a:r>
              <a:rPr lang="es-ES" sz="3200" dirty="0" smtClean="0">
                <a:ln w="0"/>
                <a:solidFill>
                  <a:srgbClr val="FFFF00"/>
                </a:solidFill>
                <a:effectLst>
                  <a:outerShdw blurRad="38100" dist="19050" dir="2700000" algn="tl" rotWithShape="0">
                    <a:schemeClr val="dk1">
                      <a:alpha val="40000"/>
                    </a:schemeClr>
                  </a:outerShdw>
                </a:effectLst>
              </a:rPr>
              <a:t>COOPERACIÓN NACIONAL</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744889" y="1762126"/>
            <a:ext cx="6856515" cy="4708981"/>
          </a:xfrm>
          <a:prstGeom prst="rect">
            <a:avLst/>
          </a:prstGeom>
          <a:noFill/>
        </p:spPr>
        <p:txBody>
          <a:bodyPr wrap="square" lIns="91440" tIns="45720" rIns="91440" bIns="45720">
            <a:spAutoFit/>
          </a:bodyPr>
          <a:lstStyle/>
          <a:p>
            <a:pPr algn="just"/>
            <a:r>
              <a:rPr lang="es-ES" sz="2000" b="1" dirty="0" smtClean="0">
                <a:solidFill>
                  <a:schemeClr val="bg1"/>
                </a:solidFill>
              </a:rPr>
              <a:t>A nivel Administración </a:t>
            </a:r>
            <a:r>
              <a:rPr lang="es-ES" sz="2000" b="1" dirty="0">
                <a:solidFill>
                  <a:schemeClr val="bg1"/>
                </a:solidFill>
              </a:rPr>
              <a:t>central se cuenta con el apoyo </a:t>
            </a:r>
            <a:r>
              <a:rPr lang="es-ES" sz="2000" b="1" dirty="0" smtClean="0">
                <a:solidFill>
                  <a:schemeClr val="bg1"/>
                </a:solidFill>
              </a:rPr>
              <a:t>de:</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Ministerio </a:t>
            </a:r>
            <a:r>
              <a:rPr lang="es-ES" sz="2000" b="1" dirty="0">
                <a:solidFill>
                  <a:schemeClr val="bg1"/>
                </a:solidFill>
              </a:rPr>
              <a:t>de </a:t>
            </a:r>
            <a:r>
              <a:rPr lang="es-ES" sz="2000" b="1" dirty="0" smtClean="0">
                <a:solidFill>
                  <a:schemeClr val="bg1"/>
                </a:solidFill>
              </a:rPr>
              <a:t>Consumo.</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Dirección </a:t>
            </a:r>
            <a:r>
              <a:rPr lang="es-ES" sz="2000" b="1" dirty="0">
                <a:solidFill>
                  <a:schemeClr val="bg1"/>
                </a:solidFill>
              </a:rPr>
              <a:t>General de la Industria Alimentaria (</a:t>
            </a:r>
            <a:r>
              <a:rPr lang="es-ES" sz="2000" b="1" i="1" dirty="0">
                <a:solidFill>
                  <a:schemeClr val="bg1"/>
                </a:solidFill>
              </a:rPr>
              <a:t>DGIA</a:t>
            </a:r>
            <a:r>
              <a:rPr lang="es-ES" sz="2000" b="1" dirty="0" smtClean="0">
                <a:solidFill>
                  <a:schemeClr val="bg1"/>
                </a:solidFill>
              </a:rPr>
              <a:t>).</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Ministerio </a:t>
            </a:r>
            <a:r>
              <a:rPr lang="es-ES" sz="2000" b="1" dirty="0">
                <a:solidFill>
                  <a:schemeClr val="bg1"/>
                </a:solidFill>
              </a:rPr>
              <a:t>de Agricultura, Pesca y Alimentación (</a:t>
            </a:r>
            <a:r>
              <a:rPr lang="es-ES" sz="2000" b="1" i="1" dirty="0" smtClean="0">
                <a:solidFill>
                  <a:schemeClr val="bg1"/>
                </a:solidFill>
              </a:rPr>
              <a:t>MAPA</a:t>
            </a:r>
            <a:r>
              <a:rPr lang="es-ES" sz="2000" b="1" dirty="0" smtClean="0">
                <a:solidFill>
                  <a:schemeClr val="bg1"/>
                </a:solidFill>
              </a:rPr>
              <a:t>).</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a:solidFill>
                  <a:schemeClr val="bg1"/>
                </a:solidFill>
              </a:rPr>
              <a:t>AECOSAN (Agencia Española de Consumo. Seguridad alimentaria y Nutrición), FUSIÓN AESAN Y INC (Instituto Nacional de Consumo): Organismo dependiente del Ministerio de </a:t>
            </a:r>
            <a:r>
              <a:rPr lang="es-ES" sz="2000" b="1" dirty="0" smtClean="0">
                <a:solidFill>
                  <a:schemeClr val="bg1"/>
                </a:solidFill>
              </a:rPr>
              <a:t>Sanidad. Bases de datos.</a:t>
            </a:r>
          </a:p>
          <a:p>
            <a:pPr algn="just"/>
            <a:endParaRPr lang="es-ES" sz="2000" b="1" dirty="0" smtClean="0">
              <a:solidFill>
                <a:schemeClr val="bg1"/>
              </a:solidFill>
            </a:endParaRPr>
          </a:p>
          <a:p>
            <a:pPr marL="342900" indent="-342900" algn="just">
              <a:buFont typeface="Wingdings" panose="05000000000000000000" pitchFamily="2" charset="2"/>
              <a:buChar char="ü"/>
            </a:pPr>
            <a:r>
              <a:rPr lang="es-ES" sz="2000" b="1" dirty="0" smtClean="0">
                <a:solidFill>
                  <a:schemeClr val="bg1"/>
                </a:solidFill>
              </a:rPr>
              <a:t>Asociación </a:t>
            </a:r>
            <a:r>
              <a:rPr lang="es-ES" sz="2000" b="1" dirty="0">
                <a:solidFill>
                  <a:schemeClr val="bg1"/>
                </a:solidFill>
              </a:rPr>
              <a:t>Española de Denominaciones de Origen (</a:t>
            </a:r>
            <a:r>
              <a:rPr lang="es-ES" sz="2000" b="1" i="1" dirty="0">
                <a:solidFill>
                  <a:schemeClr val="bg1"/>
                </a:solidFill>
              </a:rPr>
              <a:t>Origen </a:t>
            </a:r>
            <a:r>
              <a:rPr lang="es-ES" sz="2000" b="1" i="1" dirty="0" smtClean="0">
                <a:solidFill>
                  <a:schemeClr val="bg1"/>
                </a:solidFill>
              </a:rPr>
              <a:t>España)</a:t>
            </a:r>
            <a:endParaRPr lang="es-ES" sz="2000" b="1" i="1" cap="none" spc="0" dirty="0">
              <a:ln w="0"/>
              <a:solidFill>
                <a:schemeClr val="bg1"/>
              </a:solidFill>
              <a:effectLst>
                <a:outerShdw blurRad="38100" dist="19050" dir="2700000" algn="tl" rotWithShape="0">
                  <a:schemeClr val="dk1">
                    <a:alpha val="40000"/>
                  </a:schemeClr>
                </a:outerShdw>
              </a:effectLst>
            </a:endParaRPr>
          </a:p>
        </p:txBody>
      </p:sp>
      <p:pic>
        <p:nvPicPr>
          <p:cNvPr id="5126" name="Picture 6" descr="Resultado de imagen de Espan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0"/>
            <a:ext cx="22669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0" y="0"/>
            <a:ext cx="897775" cy="980902"/>
          </a:xfrm>
          <a:prstGeom prst="rect">
            <a:avLst/>
          </a:prstGeom>
        </p:spPr>
      </p:pic>
    </p:spTree>
    <p:extLst>
      <p:ext uri="{BB962C8B-B14F-4D97-AF65-F5344CB8AC3E}">
        <p14:creationId xmlns:p14="http://schemas.microsoft.com/office/powerpoint/2010/main" val="48574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0"/>
              </a:schemeClr>
            </a:gs>
            <a:gs pos="23000">
              <a:schemeClr val="accent6">
                <a:lumMod val="50000"/>
              </a:schemeClr>
            </a:gs>
            <a:gs pos="69000">
              <a:schemeClr val="accent6">
                <a:lumMod val="50000"/>
              </a:schemeClr>
            </a:gs>
            <a:gs pos="97000">
              <a:schemeClr val="accent6">
                <a:lumMod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Rectángulo 1"/>
          <p:cNvSpPr/>
          <p:nvPr/>
        </p:nvSpPr>
        <p:spPr>
          <a:xfrm>
            <a:off x="1172094" y="216131"/>
            <a:ext cx="7581207" cy="6543961"/>
          </a:xfrm>
          <a:prstGeom prst="rect">
            <a:avLst/>
          </a:prstGeom>
          <a:noFill/>
        </p:spPr>
        <p:txBody>
          <a:bodyPr wrap="square" lIns="91440" tIns="45720" rIns="91440" bIns="45720">
            <a:spAutoFit/>
          </a:bodyPr>
          <a:lstStyle/>
          <a:p>
            <a:pPr algn="just"/>
            <a:r>
              <a:rPr lang="es-ES" dirty="0" smtClean="0"/>
              <a:t> </a:t>
            </a:r>
            <a:r>
              <a:rPr lang="es-ES" sz="2800" b="1" dirty="0" smtClean="0">
                <a:solidFill>
                  <a:srgbClr val="FFFF00"/>
                </a:solidFill>
              </a:rPr>
              <a:t>AGENCIA ESPAÑOLA DE SEGURIDAD ALIMENTARIA Y NUTRICIÓN. (AESAN)</a:t>
            </a:r>
          </a:p>
          <a:p>
            <a:endParaRPr lang="es-ES" sz="2000" dirty="0" smtClean="0">
              <a:solidFill>
                <a:schemeClr val="bg1"/>
              </a:solidFill>
            </a:endParaRPr>
          </a:p>
          <a:p>
            <a:pPr algn="just"/>
            <a:r>
              <a:rPr lang="es-ES" sz="2000" b="1" dirty="0" smtClean="0">
                <a:solidFill>
                  <a:schemeClr val="bg1"/>
                </a:solidFill>
              </a:rPr>
              <a:t>Se </a:t>
            </a:r>
            <a:r>
              <a:rPr lang="es-ES" sz="2000" b="1" dirty="0">
                <a:solidFill>
                  <a:schemeClr val="bg1"/>
                </a:solidFill>
              </a:rPr>
              <a:t>constituye como punto nacional de contacto </a:t>
            </a:r>
            <a:r>
              <a:rPr lang="es-ES" sz="2000" b="1" dirty="0" smtClean="0">
                <a:solidFill>
                  <a:schemeClr val="bg1"/>
                </a:solidFill>
              </a:rPr>
              <a:t>y coordinación de </a:t>
            </a:r>
            <a:r>
              <a:rPr lang="es-ES" sz="2000" b="1" dirty="0">
                <a:solidFill>
                  <a:schemeClr val="bg1"/>
                </a:solidFill>
              </a:rPr>
              <a:t>las siguientes redes de alerta</a:t>
            </a:r>
            <a:r>
              <a:rPr lang="es-ES" sz="2000" b="1" dirty="0" smtClean="0">
                <a:solidFill>
                  <a:schemeClr val="bg1"/>
                </a:solidFill>
              </a:rPr>
              <a:t>:</a:t>
            </a:r>
          </a:p>
          <a:p>
            <a:pPr algn="just"/>
            <a:endParaRPr lang="es-ES" sz="2000" b="1" dirty="0">
              <a:solidFill>
                <a:schemeClr val="bg1"/>
              </a:solidFill>
            </a:endParaRPr>
          </a:p>
          <a:p>
            <a:pPr marL="342900" lvl="0" indent="-342900" algn="just">
              <a:buFont typeface="Wingdings" panose="05000000000000000000" pitchFamily="2" charset="2"/>
              <a:buChar char="q"/>
            </a:pPr>
            <a:r>
              <a:rPr lang="es-ES" sz="2000" b="1" dirty="0" smtClean="0">
                <a:solidFill>
                  <a:schemeClr val="bg1"/>
                </a:solidFill>
              </a:rPr>
              <a:t>	Sistema </a:t>
            </a:r>
            <a:r>
              <a:rPr lang="es-ES" sz="2000" b="1" dirty="0">
                <a:solidFill>
                  <a:schemeClr val="bg1"/>
                </a:solidFill>
              </a:rPr>
              <a:t>Coordinado de Intercambio Rápido de Información (SCIRI). Red </a:t>
            </a:r>
            <a:r>
              <a:rPr lang="es-ES" sz="2000" b="1" dirty="0" smtClean="0">
                <a:solidFill>
                  <a:schemeClr val="bg1"/>
                </a:solidFill>
              </a:rPr>
              <a:t>	nacional </a:t>
            </a:r>
            <a:r>
              <a:rPr lang="es-ES" sz="2000" b="1" dirty="0">
                <a:solidFill>
                  <a:schemeClr val="bg1"/>
                </a:solidFill>
              </a:rPr>
              <a:t>coordinada por la AESAN, </a:t>
            </a:r>
            <a:r>
              <a:rPr lang="es-ES" sz="2000" b="1" dirty="0" smtClean="0">
                <a:solidFill>
                  <a:schemeClr val="bg1"/>
                </a:solidFill>
              </a:rPr>
              <a:t>participan :</a:t>
            </a:r>
          </a:p>
          <a:p>
            <a:pPr lvl="0" algn="just"/>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Autoridades </a:t>
            </a:r>
            <a:r>
              <a:rPr lang="es-ES" sz="2000" b="1" dirty="0">
                <a:solidFill>
                  <a:schemeClr val="bg1"/>
                </a:solidFill>
              </a:rPr>
              <a:t>competentes en materia de seguridad alimentaria de las comunidades y ciudades </a:t>
            </a:r>
            <a:r>
              <a:rPr lang="es-ES" sz="2000" b="1" dirty="0" smtClean="0">
                <a:solidFill>
                  <a:schemeClr val="bg1"/>
                </a:solidFill>
              </a:rPr>
              <a:t>autónomas.</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El </a:t>
            </a:r>
            <a:r>
              <a:rPr lang="es-ES" sz="2000" b="1" dirty="0">
                <a:solidFill>
                  <a:schemeClr val="bg1"/>
                </a:solidFill>
              </a:rPr>
              <a:t>Ministerio de Defensa (a través de la Inspección General de Sanidad de la Defensa</a:t>
            </a:r>
            <a:r>
              <a:rPr lang="es-ES" sz="2000" b="1" dirty="0" smtClean="0">
                <a:solidFill>
                  <a:schemeClr val="bg1"/>
                </a:solidFill>
              </a:rPr>
              <a:t>).</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Comisión </a:t>
            </a:r>
            <a:r>
              <a:rPr lang="es-ES" sz="2000" b="1" dirty="0">
                <a:solidFill>
                  <a:schemeClr val="bg1"/>
                </a:solidFill>
              </a:rPr>
              <a:t>Europea </a:t>
            </a:r>
            <a:r>
              <a:rPr lang="es-ES" sz="2000" b="1" dirty="0" smtClean="0">
                <a:solidFill>
                  <a:schemeClr val="bg1"/>
                </a:solidFill>
              </a:rPr>
              <a:t>a </a:t>
            </a:r>
            <a:r>
              <a:rPr lang="es-ES" sz="2000" b="1" dirty="0">
                <a:solidFill>
                  <a:schemeClr val="bg1"/>
                </a:solidFill>
              </a:rPr>
              <a:t>través de la Dirección General </a:t>
            </a:r>
            <a:r>
              <a:rPr lang="es-ES" sz="2000" b="1" dirty="0" smtClean="0">
                <a:solidFill>
                  <a:schemeClr val="bg1"/>
                </a:solidFill>
              </a:rPr>
              <a:t>de la Salud y la Seguridad Alimentaria (SANTE).</a:t>
            </a:r>
          </a:p>
          <a:p>
            <a:pPr marL="800100" lvl="1" indent="-342900" algn="just">
              <a:buFont typeface="Arial" panose="020B0604020202020204" pitchFamily="34" charset="0"/>
              <a:buChar char="•"/>
            </a:pPr>
            <a:endParaRPr lang="es-ES" sz="2000" b="1" dirty="0" smtClean="0">
              <a:solidFill>
                <a:schemeClr val="bg1"/>
              </a:solidFill>
            </a:endParaRPr>
          </a:p>
          <a:p>
            <a:pPr marL="800100" lvl="1" indent="-342900" algn="just">
              <a:buFont typeface="Arial" panose="020B0604020202020204" pitchFamily="34" charset="0"/>
              <a:buChar char="•"/>
            </a:pPr>
            <a:r>
              <a:rPr lang="es-ES" sz="2000" b="1" dirty="0" smtClean="0">
                <a:solidFill>
                  <a:schemeClr val="bg1"/>
                </a:solidFill>
              </a:rPr>
              <a:t>Ministerio </a:t>
            </a:r>
            <a:r>
              <a:rPr lang="es-ES" sz="2000" b="1" dirty="0">
                <a:solidFill>
                  <a:schemeClr val="bg1"/>
                </a:solidFill>
              </a:rPr>
              <a:t>de Sanidad </a:t>
            </a:r>
            <a:r>
              <a:rPr lang="es-ES" sz="2000" b="1" dirty="0" smtClean="0">
                <a:solidFill>
                  <a:schemeClr val="bg1"/>
                </a:solidFill>
              </a:rPr>
              <a:t>a </a:t>
            </a:r>
            <a:r>
              <a:rPr lang="es-ES" sz="2000" b="1" dirty="0">
                <a:solidFill>
                  <a:schemeClr val="bg1"/>
                </a:solidFill>
              </a:rPr>
              <a:t>través de la Subdirección General de Sanidad </a:t>
            </a:r>
            <a:r>
              <a:rPr lang="es-ES" sz="2000" b="1" dirty="0" smtClean="0">
                <a:solidFill>
                  <a:schemeClr val="bg1"/>
                </a:solidFill>
              </a:rPr>
              <a:t>Exterior.</a:t>
            </a:r>
          </a:p>
        </p:txBody>
      </p:sp>
      <p:pic>
        <p:nvPicPr>
          <p:cNvPr id="3" name="Imagen 2"/>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231992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anim calcmode="lin" valueType="num">
                                      <p:cBhvr additive="base">
                                        <p:cTn id="3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9488">
              <a:schemeClr val="accent6">
                <a:lumMod val="50000"/>
              </a:schemeClr>
            </a:gs>
            <a:gs pos="9744">
              <a:schemeClr val="accent6">
                <a:lumMod val="50000"/>
              </a:schemeClr>
            </a:gs>
            <a:gs pos="0">
              <a:schemeClr val="accent6">
                <a:lumMod val="50000"/>
              </a:schemeClr>
            </a:gs>
            <a:gs pos="39817">
              <a:schemeClr val="accent6">
                <a:lumMod val="50000"/>
              </a:schemeClr>
            </a:gs>
            <a:gs pos="86719">
              <a:schemeClr val="accent6">
                <a:lumMod val="75000"/>
              </a:schemeClr>
            </a:gs>
            <a:gs pos="78784">
              <a:schemeClr val="accent6">
                <a:lumMod val="75000"/>
              </a:schemeClr>
            </a:gs>
            <a:gs pos="48000">
              <a:schemeClr val="accent6">
                <a:lumMod val="50000"/>
              </a:schemeClr>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744759" y="1986456"/>
            <a:ext cx="7950354" cy="4708981"/>
          </a:xfrm>
          <a:prstGeom prst="rect">
            <a:avLst/>
          </a:prstGeom>
          <a:noFill/>
        </p:spPr>
        <p:txBody>
          <a:bodyPr wrap="square" lIns="91440" tIns="45720" rIns="91440" bIns="45720">
            <a:spAutoFit/>
          </a:bodyPr>
          <a:lstStyle/>
          <a:p>
            <a:pPr marL="342900" lvl="0" indent="-342900" algn="just">
              <a:buFont typeface="Wingdings" panose="05000000000000000000" pitchFamily="2" charset="2"/>
              <a:buChar char="q"/>
            </a:pPr>
            <a:r>
              <a:rPr lang="es-ES" sz="2000" b="1" dirty="0" smtClean="0">
                <a:solidFill>
                  <a:schemeClr val="bg1"/>
                </a:solidFill>
              </a:rPr>
              <a:t>Red </a:t>
            </a:r>
            <a:r>
              <a:rPr lang="es-ES" sz="2000" b="1" dirty="0">
                <a:solidFill>
                  <a:schemeClr val="bg1"/>
                </a:solidFill>
              </a:rPr>
              <a:t>de Alerta alimentaria de la Unión Europea (</a:t>
            </a:r>
            <a:r>
              <a:rPr lang="es-ES" sz="2000" b="1" i="1" dirty="0">
                <a:solidFill>
                  <a:schemeClr val="bg1"/>
                </a:solidFill>
              </a:rPr>
              <a:t>Rapid </a:t>
            </a:r>
            <a:r>
              <a:rPr lang="es-ES" sz="2000" b="1" i="1" dirty="0" err="1">
                <a:solidFill>
                  <a:schemeClr val="bg1"/>
                </a:solidFill>
              </a:rPr>
              <a:t>Alert</a:t>
            </a:r>
            <a:r>
              <a:rPr lang="es-ES" sz="2000" b="1" i="1" dirty="0">
                <a:solidFill>
                  <a:schemeClr val="bg1"/>
                </a:solidFill>
              </a:rPr>
              <a:t> </a:t>
            </a:r>
            <a:r>
              <a:rPr lang="es-ES" sz="2000" b="1" i="1" dirty="0" err="1">
                <a:solidFill>
                  <a:schemeClr val="bg1"/>
                </a:solidFill>
              </a:rPr>
              <a:t>System</a:t>
            </a:r>
            <a:r>
              <a:rPr lang="es-ES" sz="2000" b="1" i="1" dirty="0">
                <a:solidFill>
                  <a:schemeClr val="bg1"/>
                </a:solidFill>
              </a:rPr>
              <a:t> </a:t>
            </a:r>
            <a:r>
              <a:rPr lang="es-ES" sz="2000" b="1" i="1" dirty="0" err="1">
                <a:solidFill>
                  <a:schemeClr val="bg1"/>
                </a:solidFill>
              </a:rPr>
              <a:t>for</a:t>
            </a:r>
            <a:r>
              <a:rPr lang="es-ES" sz="2000" b="1" i="1" dirty="0">
                <a:solidFill>
                  <a:schemeClr val="bg1"/>
                </a:solidFill>
              </a:rPr>
              <a:t> </a:t>
            </a:r>
            <a:r>
              <a:rPr lang="es-ES" sz="2000" b="1" i="1" dirty="0" err="1">
                <a:solidFill>
                  <a:schemeClr val="bg1"/>
                </a:solidFill>
              </a:rPr>
              <a:t>Food</a:t>
            </a:r>
            <a:r>
              <a:rPr lang="es-ES" sz="2000" b="1" i="1" dirty="0">
                <a:solidFill>
                  <a:schemeClr val="bg1"/>
                </a:solidFill>
              </a:rPr>
              <a:t> and </a:t>
            </a:r>
            <a:r>
              <a:rPr lang="es-ES" sz="2000" b="1" i="1" dirty="0" err="1">
                <a:solidFill>
                  <a:schemeClr val="bg1"/>
                </a:solidFill>
              </a:rPr>
              <a:t>Feed</a:t>
            </a:r>
            <a:r>
              <a:rPr lang="es-ES" sz="2000" b="1" dirty="0">
                <a:solidFill>
                  <a:schemeClr val="bg1"/>
                </a:solidFill>
              </a:rPr>
              <a:t>, </a:t>
            </a:r>
            <a:r>
              <a:rPr lang="es-ES" sz="2000" b="1" dirty="0" smtClean="0">
                <a:solidFill>
                  <a:schemeClr val="bg1"/>
                </a:solidFill>
              </a:rPr>
              <a:t>RASFF).</a:t>
            </a:r>
          </a:p>
          <a:p>
            <a:pPr marL="342900" lvl="0" indent="-342900" algn="just">
              <a:buFont typeface="Wingdings" panose="05000000000000000000" pitchFamily="2" charset="2"/>
              <a:buChar char="q"/>
            </a:pPr>
            <a:endParaRPr lang="es-ES" sz="2000" b="1" dirty="0">
              <a:solidFill>
                <a:schemeClr val="bg1"/>
              </a:solidFill>
            </a:endParaRPr>
          </a:p>
          <a:p>
            <a:pPr marL="342900" lvl="0" indent="-342900" algn="just">
              <a:buFont typeface="Wingdings" panose="05000000000000000000" pitchFamily="2" charset="2"/>
              <a:buChar char="q"/>
            </a:pPr>
            <a:r>
              <a:rPr lang="es-ES" sz="2000" b="1" dirty="0">
                <a:solidFill>
                  <a:schemeClr val="bg1"/>
                </a:solidFill>
              </a:rPr>
              <a:t>Red Internacional de Autoridades de Inocuidad de los Alimentos (INFOSAN). Red mundial de autoridades nacionales en materia de inocuidad de los alimentos gestionada conjuntamente por la </a:t>
            </a:r>
            <a:r>
              <a:rPr lang="es-ES" sz="2000" b="1" dirty="0" smtClean="0">
                <a:solidFill>
                  <a:schemeClr val="bg1"/>
                </a:solidFill>
              </a:rPr>
              <a:t>FAO (</a:t>
            </a:r>
            <a:r>
              <a:rPr lang="es-ES" b="1" i="1" dirty="0">
                <a:solidFill>
                  <a:schemeClr val="bg1"/>
                </a:solidFill>
              </a:rPr>
              <a:t>Organización de las Naciones Unidas para la Alimentación y la </a:t>
            </a:r>
            <a:r>
              <a:rPr lang="es-ES" b="1" i="1" dirty="0" smtClean="0">
                <a:solidFill>
                  <a:schemeClr val="bg1"/>
                </a:solidFill>
              </a:rPr>
              <a:t>Agricultura)</a:t>
            </a:r>
            <a:r>
              <a:rPr lang="es-ES" sz="2000" b="1" i="1" dirty="0" smtClean="0">
                <a:solidFill>
                  <a:schemeClr val="bg1"/>
                </a:solidFill>
              </a:rPr>
              <a:t> </a:t>
            </a:r>
            <a:r>
              <a:rPr lang="es-ES" sz="2000" b="1" dirty="0">
                <a:solidFill>
                  <a:schemeClr val="bg1"/>
                </a:solidFill>
              </a:rPr>
              <a:t>y la OMS</a:t>
            </a:r>
            <a:r>
              <a:rPr lang="es-ES" sz="2000" b="1" dirty="0" smtClean="0">
                <a:solidFill>
                  <a:schemeClr val="bg1"/>
                </a:solidFill>
              </a:rPr>
              <a:t>.</a:t>
            </a:r>
          </a:p>
          <a:p>
            <a:pPr lvl="0" algn="just"/>
            <a:endParaRPr lang="es-ES" sz="2000" b="1" dirty="0">
              <a:solidFill>
                <a:schemeClr val="bg1"/>
              </a:solidFill>
            </a:endParaRPr>
          </a:p>
          <a:p>
            <a:pPr lvl="0" algn="just"/>
            <a:r>
              <a:rPr lang="es-ES" sz="2000" b="1" dirty="0" smtClean="0">
                <a:solidFill>
                  <a:schemeClr val="bg1"/>
                </a:solidFill>
              </a:rPr>
              <a:t>	Estas </a:t>
            </a:r>
            <a:r>
              <a:rPr lang="es-ES" sz="2000" b="1" dirty="0">
                <a:solidFill>
                  <a:schemeClr val="bg1"/>
                </a:solidFill>
              </a:rPr>
              <a:t>redes permiten mantener una constante vigilancia de cualquier riesgo o incidencia que, relacionado con los alimentos, pueda afectar a la salud de los consumidores. El objetivo fundamental de este sistema es garantizar que los productos que se encuentran a disposición de los consumidores son seguros y no presentan riesgos para su salud.</a:t>
            </a:r>
          </a:p>
          <a:p>
            <a:pPr algn="ctr"/>
            <a:endParaRPr lang="es-ES" sz="2000" b="1" dirty="0">
              <a:ln w="0"/>
              <a:effectLst>
                <a:outerShdw blurRad="38100" dist="19050" dir="2700000" algn="tl" rotWithShape="0">
                  <a:schemeClr val="dk1">
                    <a:alpha val="40000"/>
                  </a:schemeClr>
                </a:outerShdw>
              </a:effectLst>
            </a:endParaRPr>
          </a:p>
        </p:txBody>
      </p:sp>
      <p:sp>
        <p:nvSpPr>
          <p:cNvPr id="3" name="Rectángulo 2"/>
          <p:cNvSpPr/>
          <p:nvPr/>
        </p:nvSpPr>
        <p:spPr>
          <a:xfrm>
            <a:off x="1280160" y="307263"/>
            <a:ext cx="7081674" cy="954107"/>
          </a:xfrm>
          <a:prstGeom prst="rect">
            <a:avLst/>
          </a:prstGeom>
          <a:noFill/>
        </p:spPr>
        <p:txBody>
          <a:bodyPr wrap="square" lIns="91440" tIns="45720" rIns="91440" bIns="45720">
            <a:spAutoFit/>
          </a:bodyPr>
          <a:lstStyle/>
          <a:p>
            <a:pPr algn="just"/>
            <a:r>
              <a:rPr lang="es-ES" sz="2800" b="0" cap="none" spc="0" dirty="0" smtClean="0">
                <a:ln w="0"/>
                <a:solidFill>
                  <a:schemeClr val="tx1"/>
                </a:solidFill>
                <a:effectLst>
                  <a:outerShdw blurRad="38100" dist="19050" dir="2700000" algn="tl" rotWithShape="0">
                    <a:schemeClr val="dk1">
                      <a:alpha val="40000"/>
                    </a:schemeClr>
                  </a:outerShdw>
                </a:effectLst>
              </a:rPr>
              <a:t> </a:t>
            </a:r>
            <a:r>
              <a:rPr lang="es-ES" sz="2800" b="1" dirty="0">
                <a:solidFill>
                  <a:srgbClr val="FFFF00"/>
                </a:solidFill>
              </a:rPr>
              <a:t>AGENCIA ESPAÑOLA DE SEGURIDAD ALIMENTARIA Y NUTRICIÓN. (AESAN</a:t>
            </a:r>
            <a:r>
              <a:rPr lang="es-ES" sz="2800" b="1" dirty="0" smtClean="0">
                <a:solidFill>
                  <a:srgbClr val="FFFF00"/>
                </a:solidFill>
              </a:rPr>
              <a:t>)</a:t>
            </a:r>
            <a:endParaRPr lang="es-ES" sz="2800" b="1" dirty="0">
              <a:solidFill>
                <a:srgbClr val="FFFF00"/>
              </a:solidFill>
            </a:endParaRPr>
          </a:p>
        </p:txBody>
      </p:sp>
      <p:pic>
        <p:nvPicPr>
          <p:cNvPr id="4" name="Imagen 3"/>
          <p:cNvPicPr>
            <a:picLocks noChangeAspect="1"/>
          </p:cNvPicPr>
          <p:nvPr/>
        </p:nvPicPr>
        <p:blipFill>
          <a:blip r:embed="rId2"/>
          <a:stretch>
            <a:fillRect/>
          </a:stretch>
        </p:blipFill>
        <p:spPr>
          <a:xfrm>
            <a:off x="0" y="0"/>
            <a:ext cx="781396" cy="989216"/>
          </a:xfrm>
          <a:prstGeom prst="rect">
            <a:avLst/>
          </a:prstGeom>
        </p:spPr>
      </p:pic>
    </p:spTree>
    <p:extLst>
      <p:ext uri="{BB962C8B-B14F-4D97-AF65-F5344CB8AC3E}">
        <p14:creationId xmlns:p14="http://schemas.microsoft.com/office/powerpoint/2010/main" val="17875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1979</TotalTime>
  <Words>1081</Words>
  <Application>Microsoft Office PowerPoint</Application>
  <PresentationFormat>Presentación en pantalla (4:3)</PresentationFormat>
  <Paragraphs>227</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InKulpado666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usuario</cp:lastModifiedBy>
  <cp:revision>121</cp:revision>
  <dcterms:created xsi:type="dcterms:W3CDTF">2024-05-25T10:15:45Z</dcterms:created>
  <dcterms:modified xsi:type="dcterms:W3CDTF">2024-05-31T06:20:05Z</dcterms:modified>
</cp:coreProperties>
</file>