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217"/>
  </p:notesMasterIdLst>
  <p:sldIdLst>
    <p:sldId id="256" r:id="rId4"/>
    <p:sldId id="489" r:id="rId5"/>
    <p:sldId id="482" r:id="rId6"/>
    <p:sldId id="483" r:id="rId7"/>
    <p:sldId id="484" r:id="rId8"/>
    <p:sldId id="471" r:id="rId9"/>
    <p:sldId id="472" r:id="rId10"/>
    <p:sldId id="430" r:id="rId11"/>
    <p:sldId id="431" r:id="rId12"/>
    <p:sldId id="432" r:id="rId13"/>
    <p:sldId id="433" r:id="rId14"/>
    <p:sldId id="434" r:id="rId15"/>
    <p:sldId id="449" r:id="rId16"/>
    <p:sldId id="435" r:id="rId17"/>
    <p:sldId id="436" r:id="rId18"/>
    <p:sldId id="437" r:id="rId19"/>
    <p:sldId id="488" r:id="rId20"/>
    <p:sldId id="485" r:id="rId21"/>
    <p:sldId id="438" r:id="rId22"/>
    <p:sldId id="487" r:id="rId23"/>
    <p:sldId id="451" r:id="rId24"/>
    <p:sldId id="452" r:id="rId25"/>
    <p:sldId id="439" r:id="rId26"/>
    <p:sldId id="440" r:id="rId27"/>
    <p:sldId id="441" r:id="rId28"/>
    <p:sldId id="453" r:id="rId29"/>
    <p:sldId id="442" r:id="rId30"/>
    <p:sldId id="443" r:id="rId31"/>
    <p:sldId id="454" r:id="rId32"/>
    <p:sldId id="445" r:id="rId33"/>
    <p:sldId id="444" r:id="rId34"/>
    <p:sldId id="455" r:id="rId35"/>
    <p:sldId id="481" r:id="rId36"/>
    <p:sldId id="728" r:id="rId37"/>
    <p:sldId id="726" r:id="rId38"/>
    <p:sldId id="476" r:id="rId39"/>
    <p:sldId id="477" r:id="rId40"/>
    <p:sldId id="478" r:id="rId41"/>
    <p:sldId id="479" r:id="rId42"/>
    <p:sldId id="727" r:id="rId43"/>
    <p:sldId id="480" r:id="rId44"/>
    <p:sldId id="281" r:id="rId45"/>
    <p:sldId id="280" r:id="rId46"/>
    <p:sldId id="282" r:id="rId47"/>
    <p:sldId id="284" r:id="rId48"/>
    <p:sldId id="285" r:id="rId49"/>
    <p:sldId id="286" r:id="rId50"/>
    <p:sldId id="290" r:id="rId51"/>
    <p:sldId id="291" r:id="rId52"/>
    <p:sldId id="292" r:id="rId53"/>
    <p:sldId id="293" r:id="rId54"/>
    <p:sldId id="294" r:id="rId55"/>
    <p:sldId id="295" r:id="rId56"/>
    <p:sldId id="296" r:id="rId57"/>
    <p:sldId id="297" r:id="rId58"/>
    <p:sldId id="298" r:id="rId59"/>
    <p:sldId id="257" r:id="rId60"/>
    <p:sldId id="258" r:id="rId61"/>
    <p:sldId id="259" r:id="rId62"/>
    <p:sldId id="260" r:id="rId63"/>
    <p:sldId id="413" r:id="rId64"/>
    <p:sldId id="261" r:id="rId65"/>
    <p:sldId id="262" r:id="rId66"/>
    <p:sldId id="263" r:id="rId67"/>
    <p:sldId id="264" r:id="rId68"/>
    <p:sldId id="414" r:id="rId69"/>
    <p:sldId id="265" r:id="rId70"/>
    <p:sldId id="266" r:id="rId71"/>
    <p:sldId id="267" r:id="rId72"/>
    <p:sldId id="268" r:id="rId73"/>
    <p:sldId id="269" r:id="rId74"/>
    <p:sldId id="270" r:id="rId75"/>
    <p:sldId id="271" r:id="rId76"/>
    <p:sldId id="416" r:id="rId77"/>
    <p:sldId id="415" r:id="rId78"/>
    <p:sldId id="273" r:id="rId79"/>
    <p:sldId id="274" r:id="rId80"/>
    <p:sldId id="275" r:id="rId81"/>
    <p:sldId id="276" r:id="rId82"/>
    <p:sldId id="277" r:id="rId83"/>
    <p:sldId id="278" r:id="rId84"/>
    <p:sldId id="417" r:id="rId85"/>
    <p:sldId id="418" r:id="rId86"/>
    <p:sldId id="419" r:id="rId87"/>
    <p:sldId id="420" r:id="rId88"/>
    <p:sldId id="421" r:id="rId89"/>
    <p:sldId id="422" r:id="rId90"/>
    <p:sldId id="342" r:id="rId91"/>
    <p:sldId id="344" r:id="rId92"/>
    <p:sldId id="461" r:id="rId93"/>
    <p:sldId id="345" r:id="rId94"/>
    <p:sldId id="462" r:id="rId95"/>
    <p:sldId id="463" r:id="rId96"/>
    <p:sldId id="464" r:id="rId97"/>
    <p:sldId id="465" r:id="rId98"/>
    <p:sldId id="466" r:id="rId99"/>
    <p:sldId id="467" r:id="rId100"/>
    <p:sldId id="343" r:id="rId101"/>
    <p:sldId id="346" r:id="rId102"/>
    <p:sldId id="425" r:id="rId103"/>
    <p:sldId id="347" r:id="rId104"/>
    <p:sldId id="348" r:id="rId105"/>
    <p:sldId id="349" r:id="rId106"/>
    <p:sldId id="358" r:id="rId107"/>
    <p:sldId id="359" r:id="rId108"/>
    <p:sldId id="360" r:id="rId109"/>
    <p:sldId id="361" r:id="rId110"/>
    <p:sldId id="362" r:id="rId111"/>
    <p:sldId id="363" r:id="rId112"/>
    <p:sldId id="365" r:id="rId113"/>
    <p:sldId id="366" r:id="rId114"/>
    <p:sldId id="367" r:id="rId115"/>
    <p:sldId id="368" r:id="rId116"/>
    <p:sldId id="369" r:id="rId117"/>
    <p:sldId id="370" r:id="rId118"/>
    <p:sldId id="371" r:id="rId119"/>
    <p:sldId id="381" r:id="rId120"/>
    <p:sldId id="382" r:id="rId121"/>
    <p:sldId id="428" r:id="rId122"/>
    <p:sldId id="385" r:id="rId123"/>
    <p:sldId id="457" r:id="rId124"/>
    <p:sldId id="474" r:id="rId125"/>
    <p:sldId id="473" r:id="rId126"/>
    <p:sldId id="460" r:id="rId127"/>
    <p:sldId id="458" r:id="rId128"/>
    <p:sldId id="459" r:id="rId129"/>
    <p:sldId id="409" r:id="rId130"/>
    <p:sldId id="410" r:id="rId131"/>
    <p:sldId id="470" r:id="rId132"/>
    <p:sldId id="468" r:id="rId133"/>
    <p:sldId id="469" r:id="rId134"/>
    <p:sldId id="411" r:id="rId135"/>
    <p:sldId id="429" r:id="rId136"/>
    <p:sldId id="412" r:id="rId137"/>
    <p:sldId id="492" r:id="rId138"/>
    <p:sldId id="447" r:id="rId139"/>
    <p:sldId id="689" r:id="rId140"/>
    <p:sldId id="626" r:id="rId141"/>
    <p:sldId id="690" r:id="rId142"/>
    <p:sldId id="691" r:id="rId143"/>
    <p:sldId id="682" r:id="rId144"/>
    <p:sldId id="450" r:id="rId145"/>
    <p:sldId id="448" r:id="rId146"/>
    <p:sldId id="398" r:id="rId147"/>
    <p:sldId id="698" r:id="rId148"/>
    <p:sldId id="699" r:id="rId149"/>
    <p:sldId id="700" r:id="rId150"/>
    <p:sldId id="694" r:id="rId151"/>
    <p:sldId id="695" r:id="rId152"/>
    <p:sldId id="701" r:id="rId153"/>
    <p:sldId id="603" r:id="rId154"/>
    <p:sldId id="683" r:id="rId155"/>
    <p:sldId id="684" r:id="rId156"/>
    <p:sldId id="685" r:id="rId157"/>
    <p:sldId id="686" r:id="rId158"/>
    <p:sldId id="629" r:id="rId159"/>
    <p:sldId id="687" r:id="rId160"/>
    <p:sldId id="702" r:id="rId161"/>
    <p:sldId id="407" r:id="rId162"/>
    <p:sldId id="665" r:id="rId163"/>
    <p:sldId id="666" r:id="rId164"/>
    <p:sldId id="667" r:id="rId165"/>
    <p:sldId id="709" r:id="rId166"/>
    <p:sldId id="606" r:id="rId167"/>
    <p:sldId id="710" r:id="rId168"/>
    <p:sldId id="711" r:id="rId169"/>
    <p:sldId id="712" r:id="rId170"/>
    <p:sldId id="628" r:id="rId171"/>
    <p:sldId id="680" r:id="rId172"/>
    <p:sldId id="605" r:id="rId173"/>
    <p:sldId id="515" r:id="rId174"/>
    <p:sldId id="516" r:id="rId175"/>
    <p:sldId id="609" r:id="rId176"/>
    <p:sldId id="608" r:id="rId177"/>
    <p:sldId id="637" r:id="rId178"/>
    <p:sldId id="675" r:id="rId179"/>
    <p:sldId id="510" r:id="rId180"/>
    <p:sldId id="715" r:id="rId181"/>
    <p:sldId id="716" r:id="rId182"/>
    <p:sldId id="720" r:id="rId183"/>
    <p:sldId id="607" r:id="rId184"/>
    <p:sldId id="646" r:id="rId185"/>
    <p:sldId id="721" r:id="rId186"/>
    <p:sldId id="522" r:id="rId187"/>
    <p:sldId id="523" r:id="rId188"/>
    <p:sldId id="524" r:id="rId189"/>
    <p:sldId id="644" r:id="rId190"/>
    <p:sldId id="722" r:id="rId191"/>
    <p:sldId id="669" r:id="rId192"/>
    <p:sldId id="670" r:id="rId193"/>
    <p:sldId id="671" r:id="rId194"/>
    <p:sldId id="672" r:id="rId195"/>
    <p:sldId id="532" r:id="rId196"/>
    <p:sldId id="533" r:id="rId197"/>
    <p:sldId id="534" r:id="rId198"/>
    <p:sldId id="535" r:id="rId199"/>
    <p:sldId id="536" r:id="rId200"/>
    <p:sldId id="537" r:id="rId201"/>
    <p:sldId id="529" r:id="rId202"/>
    <p:sldId id="530" r:id="rId203"/>
    <p:sldId id="531" r:id="rId204"/>
    <p:sldId id="513" r:id="rId205"/>
    <p:sldId id="696" r:id="rId206"/>
    <p:sldId id="697" r:id="rId207"/>
    <p:sldId id="446" r:id="rId208"/>
    <p:sldId id="723" r:id="rId209"/>
    <p:sldId id="724" r:id="rId210"/>
    <p:sldId id="521" r:id="rId211"/>
    <p:sldId id="659" r:id="rId212"/>
    <p:sldId id="660" r:id="rId213"/>
    <p:sldId id="650" r:id="rId214"/>
    <p:sldId id="651" r:id="rId215"/>
    <p:sldId id="725" r:id="rId21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snapToGrid="0">
      <p:cViewPr varScale="1">
        <p:scale>
          <a:sx n="108" d="100"/>
          <a:sy n="108" d="100"/>
        </p:scale>
        <p:origin x="72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notesMaster" Target="notesMasters/notesMaster1.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presProps" Target="presProps.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21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tableStyles" Target="tableStyles.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r>
              <a:rPr lang="gl-ES" sz="1800" b="0" strike="noStrike" spc="-1">
                <a:solidFill>
                  <a:srgbClr val="000000"/>
                </a:solidFill>
                <a:latin typeface="Calibri"/>
              </a:rPr>
              <a:t>Pulse para desplazar la diapositiva</a:t>
            </a:r>
          </a:p>
        </p:txBody>
      </p:sp>
      <p:sp>
        <p:nvSpPr>
          <p:cNvPr id="12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af-NA" sz="2000" b="0" strike="noStrike" spc="-1">
                <a:latin typeface="Arial"/>
              </a:rPr>
              <a:t>Pulse para editar el formato de las notas</a:t>
            </a:r>
          </a:p>
        </p:txBody>
      </p:sp>
      <p:sp>
        <p:nvSpPr>
          <p:cNvPr id="12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af-NA" sz="1400" b="0" strike="noStrike" spc="-1">
                <a:latin typeface="Times New Roman"/>
              </a:rPr>
              <a:t>&lt;cabecera&gt;</a:t>
            </a:r>
          </a:p>
        </p:txBody>
      </p:sp>
      <p:sp>
        <p:nvSpPr>
          <p:cNvPr id="126" name="PlaceHolder 4"/>
          <p:cNvSpPr>
            <a:spLocks noGrp="1"/>
          </p:cNvSpPr>
          <p:nvPr>
            <p:ph type="dt"/>
          </p:nvPr>
        </p:nvSpPr>
        <p:spPr>
          <a:xfrm>
            <a:off x="4278960" y="0"/>
            <a:ext cx="3280680" cy="534240"/>
          </a:xfrm>
          <a:prstGeom prst="rect">
            <a:avLst/>
          </a:prstGeom>
          <a:noFill/>
          <a:ln w="0">
            <a:noFill/>
          </a:ln>
        </p:spPr>
        <p:txBody>
          <a:bodyPr lIns="0" tIns="0" rIns="0" bIns="0" anchor="t">
            <a:noAutofit/>
          </a:bodyPr>
          <a:lstStyle/>
          <a:p>
            <a:pPr algn="r">
              <a:buNone/>
            </a:pPr>
            <a:r>
              <a:rPr lang="af-NA" sz="1400" b="0" strike="noStrike" spc="-1">
                <a:latin typeface="Times New Roman"/>
              </a:rPr>
              <a:t>&lt;fecha/hora&gt;</a:t>
            </a:r>
          </a:p>
        </p:txBody>
      </p:sp>
      <p:sp>
        <p:nvSpPr>
          <p:cNvPr id="127" name="PlaceHolder 5"/>
          <p:cNvSpPr>
            <a:spLocks noGrp="1"/>
          </p:cNvSpPr>
          <p:nvPr>
            <p:ph type="ftr"/>
          </p:nvPr>
        </p:nvSpPr>
        <p:spPr>
          <a:xfrm>
            <a:off x="0" y="10157400"/>
            <a:ext cx="3280680" cy="534240"/>
          </a:xfrm>
          <a:prstGeom prst="rect">
            <a:avLst/>
          </a:prstGeom>
          <a:noFill/>
          <a:ln w="0">
            <a:noFill/>
          </a:ln>
        </p:spPr>
        <p:txBody>
          <a:bodyPr lIns="0" tIns="0" rIns="0" bIns="0" anchor="b">
            <a:noAutofit/>
          </a:bodyPr>
          <a:lstStyle/>
          <a:p>
            <a:r>
              <a:rPr lang="af-NA" sz="1400" b="0" strike="noStrike" spc="-1">
                <a:latin typeface="Times New Roman"/>
              </a:rPr>
              <a:t>&lt;pie de página&gt;</a:t>
            </a:r>
          </a:p>
        </p:txBody>
      </p:sp>
      <p:sp>
        <p:nvSpPr>
          <p:cNvPr id="128" name="PlaceHolder 6"/>
          <p:cNvSpPr>
            <a:spLocks noGrp="1"/>
          </p:cNvSpPr>
          <p:nvPr>
            <p:ph type="sldNum"/>
          </p:nvPr>
        </p:nvSpPr>
        <p:spPr>
          <a:xfrm>
            <a:off x="4278960" y="10157400"/>
            <a:ext cx="3280680" cy="534240"/>
          </a:xfrm>
          <a:prstGeom prst="rect">
            <a:avLst/>
          </a:prstGeom>
          <a:noFill/>
          <a:ln w="0">
            <a:noFill/>
          </a:ln>
        </p:spPr>
        <p:txBody>
          <a:bodyPr lIns="0" tIns="0" rIns="0" bIns="0" anchor="b">
            <a:noAutofit/>
          </a:bodyPr>
          <a:lstStyle/>
          <a:p>
            <a:pPr algn="r">
              <a:buNone/>
            </a:pPr>
            <a:fld id="{05723265-C40A-47CC-8A43-C36C0DEBE9DA}" type="slidenum">
              <a:rPr lang="af-NA" sz="1400" b="0" strike="noStrike" spc="-1">
                <a:latin typeface="Times New Roman"/>
              </a:rPr>
              <a:t>‹Nº›</a:t>
            </a:fld>
            <a:endParaRPr lang="af-NA"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p:nvPr>
        </p:nvSpPr>
        <p:spPr/>
        <p:txBody>
          <a:bodyPr/>
          <a:lstStyle/>
          <a:p>
            <a:pPr algn="r">
              <a:buNone/>
            </a:pPr>
            <a:fld id="{05723265-C40A-47CC-8A43-C36C0DEBE9DA}" type="slidenum">
              <a:rPr lang="af-NA" sz="1400" b="0" strike="noStrike" spc="-1" smtClean="0">
                <a:latin typeface="Times New Roman"/>
              </a:rPr>
              <a:t>11</a:t>
            </a:fld>
            <a:endParaRPr lang="af-NA" sz="1400" b="0" strike="noStrike" spc="-1">
              <a:latin typeface="Times New Roman"/>
            </a:endParaRPr>
          </a:p>
        </p:txBody>
      </p:sp>
    </p:spTree>
    <p:extLst>
      <p:ext uri="{BB962C8B-B14F-4D97-AF65-F5344CB8AC3E}">
        <p14:creationId xmlns:p14="http://schemas.microsoft.com/office/powerpoint/2010/main" val="251439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p:nvPr>
        </p:nvSpPr>
        <p:spPr/>
        <p:txBody>
          <a:bodyPr/>
          <a:lstStyle/>
          <a:p>
            <a:pPr algn="r">
              <a:buNone/>
            </a:pPr>
            <a:fld id="{05723265-C40A-47CC-8A43-C36C0DEBE9DA}" type="slidenum">
              <a:rPr lang="af-NA" sz="1400" b="0" strike="noStrike" spc="-1" smtClean="0">
                <a:latin typeface="Times New Roman"/>
              </a:rPr>
              <a:t>23</a:t>
            </a:fld>
            <a:endParaRPr lang="af-NA" sz="1400" b="0" strike="noStrike" spc="-1">
              <a:latin typeface="Times New Roman"/>
            </a:endParaRPr>
          </a:p>
        </p:txBody>
      </p:sp>
    </p:spTree>
    <p:extLst>
      <p:ext uri="{BB962C8B-B14F-4D97-AF65-F5344CB8AC3E}">
        <p14:creationId xmlns:p14="http://schemas.microsoft.com/office/powerpoint/2010/main" val="3235565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PlaceHolder 1"/>
          <p:cNvSpPr>
            <a:spLocks noGrp="1" noRot="1" noChangeAspect="1"/>
          </p:cNvSpPr>
          <p:nvPr>
            <p:ph type="sldImg"/>
          </p:nvPr>
        </p:nvSpPr>
        <p:spPr>
          <a:xfrm>
            <a:off x="90488" y="744538"/>
            <a:ext cx="6616700" cy="3722687"/>
          </a:xfrm>
          <a:prstGeom prst="rect">
            <a:avLst/>
          </a:prstGeom>
          <a:ln w="0">
            <a:noFill/>
          </a:ln>
        </p:spPr>
      </p:sp>
      <p:sp>
        <p:nvSpPr>
          <p:cNvPr id="601"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af-NA" sz="2000" b="0" strike="noStrike" spc="-1">
              <a:latin typeface="Arial"/>
            </a:endParaRPr>
          </a:p>
        </p:txBody>
      </p:sp>
      <p:sp>
        <p:nvSpPr>
          <p:cNvPr id="602"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A7BF5AE1-9DC3-4DCB-A32B-73A6D294CFB1}" type="slidenum">
              <a:rPr lang="gl-ES" sz="1200" b="0" strike="noStrike" spc="-1">
                <a:solidFill>
                  <a:srgbClr val="000000"/>
                </a:solidFill>
                <a:latin typeface="+mn-lt"/>
                <a:ea typeface="+mn-ea"/>
              </a:rPr>
              <a:t>43</a:t>
            </a:fld>
            <a:endParaRPr lang="af-NA"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PlaceHolder 1"/>
          <p:cNvSpPr>
            <a:spLocks noGrp="1" noRot="1" noChangeAspect="1"/>
          </p:cNvSpPr>
          <p:nvPr>
            <p:ph type="sldImg"/>
          </p:nvPr>
        </p:nvSpPr>
        <p:spPr>
          <a:xfrm>
            <a:off x="90488" y="744538"/>
            <a:ext cx="6616700" cy="3722687"/>
          </a:xfrm>
          <a:prstGeom prst="rect">
            <a:avLst/>
          </a:prstGeom>
          <a:ln w="0">
            <a:noFill/>
          </a:ln>
        </p:spPr>
      </p:sp>
      <p:sp>
        <p:nvSpPr>
          <p:cNvPr id="592"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af-NA" sz="2000" b="0" strike="noStrike" spc="-1">
              <a:latin typeface="Arial"/>
            </a:endParaRPr>
          </a:p>
        </p:txBody>
      </p:sp>
      <p:sp>
        <p:nvSpPr>
          <p:cNvPr id="593"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288E9CD6-F4D3-4B8B-894F-894E2C3E550A}" type="slidenum">
              <a:rPr lang="gl-ES" sz="1200" b="0" strike="noStrike" spc="-1">
                <a:solidFill>
                  <a:srgbClr val="000000"/>
                </a:solidFill>
                <a:latin typeface="+mn-lt"/>
                <a:ea typeface="+mn-ea"/>
              </a:rPr>
              <a:t>58</a:t>
            </a:fld>
            <a:endParaRPr lang="af-NA" sz="1200" b="0" strike="noStrike" spc="-1">
              <a:latin typeface="Times New Roman"/>
            </a:endParaRPr>
          </a:p>
        </p:txBody>
      </p:sp>
    </p:spTree>
    <p:extLst>
      <p:ext uri="{BB962C8B-B14F-4D97-AF65-F5344CB8AC3E}">
        <p14:creationId xmlns:p14="http://schemas.microsoft.com/office/powerpoint/2010/main" val="3088442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PlaceHolder 1"/>
          <p:cNvSpPr>
            <a:spLocks noGrp="1" noRot="1" noChangeAspect="1"/>
          </p:cNvSpPr>
          <p:nvPr>
            <p:ph type="sldImg"/>
          </p:nvPr>
        </p:nvSpPr>
        <p:spPr>
          <a:xfrm>
            <a:off x="685800" y="1143000"/>
            <a:ext cx="5486400" cy="3086100"/>
          </a:xfrm>
          <a:prstGeom prst="rect">
            <a:avLst/>
          </a:prstGeom>
          <a:ln w="0">
            <a:noFill/>
          </a:ln>
        </p:spPr>
      </p:sp>
      <p:sp>
        <p:nvSpPr>
          <p:cNvPr id="595"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af-NA" sz="2000" b="0" strike="noStrike" spc="-1">
              <a:latin typeface="Arial"/>
            </a:endParaRPr>
          </a:p>
        </p:txBody>
      </p:sp>
      <p:sp>
        <p:nvSpPr>
          <p:cNvPr id="596"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FD392CB9-42CD-4218-885C-FE5D4F98AA7E}" type="slidenum">
              <a:rPr lang="es-ES" sz="1200" b="0" strike="noStrike" spc="-1">
                <a:latin typeface="Times New Roman"/>
              </a:rPr>
              <a:t>64</a:t>
            </a:fld>
            <a:endParaRPr lang="af-NA" sz="1200" b="0" strike="noStrike" spc="-1">
              <a:latin typeface="Times New Roman"/>
            </a:endParaRPr>
          </a:p>
        </p:txBody>
      </p:sp>
    </p:spTree>
    <p:extLst>
      <p:ext uri="{BB962C8B-B14F-4D97-AF65-F5344CB8AC3E}">
        <p14:creationId xmlns:p14="http://schemas.microsoft.com/office/powerpoint/2010/main" val="2141916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PlaceHolder 1"/>
          <p:cNvSpPr>
            <a:spLocks noGrp="1" noRot="1" noChangeAspect="1"/>
          </p:cNvSpPr>
          <p:nvPr>
            <p:ph type="sldImg"/>
          </p:nvPr>
        </p:nvSpPr>
        <p:spPr>
          <a:xfrm>
            <a:off x="685800" y="1143000"/>
            <a:ext cx="5486400" cy="3086100"/>
          </a:xfrm>
          <a:prstGeom prst="rect">
            <a:avLst/>
          </a:prstGeom>
          <a:ln w="0">
            <a:noFill/>
          </a:ln>
        </p:spPr>
      </p:sp>
      <p:sp>
        <p:nvSpPr>
          <p:cNvPr id="598"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af-NA" sz="2000" b="0" strike="noStrike" spc="-1">
              <a:latin typeface="Arial"/>
            </a:endParaRPr>
          </a:p>
        </p:txBody>
      </p:sp>
      <p:sp>
        <p:nvSpPr>
          <p:cNvPr id="599"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60F1248F-5D31-4A11-858F-840E45B3C67E}" type="slidenum">
              <a:rPr lang="es-ES" sz="1200" b="0" strike="noStrike" spc="-1">
                <a:latin typeface="Times New Roman"/>
              </a:rPr>
              <a:t>67</a:t>
            </a:fld>
            <a:endParaRPr lang="af-NA" sz="1200" b="0" strike="noStrike" spc="-1">
              <a:latin typeface="Times New Roman"/>
            </a:endParaRPr>
          </a:p>
        </p:txBody>
      </p:sp>
    </p:spTree>
    <p:extLst>
      <p:ext uri="{BB962C8B-B14F-4D97-AF65-F5344CB8AC3E}">
        <p14:creationId xmlns:p14="http://schemas.microsoft.com/office/powerpoint/2010/main" val="175645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p:nvPr>
        </p:nvSpPr>
        <p:spPr/>
        <p:txBody>
          <a:bodyPr/>
          <a:lstStyle/>
          <a:p>
            <a:pPr algn="r">
              <a:buNone/>
            </a:pPr>
            <a:fld id="{05723265-C40A-47CC-8A43-C36C0DEBE9DA}" type="slidenum">
              <a:rPr lang="af-NA" sz="1400" b="0" strike="noStrike" spc="-1" smtClean="0">
                <a:latin typeface="Times New Roman"/>
              </a:rPr>
              <a:t>81</a:t>
            </a:fld>
            <a:endParaRPr lang="af-NA" sz="1400" b="0" strike="noStrike" spc="-1">
              <a:latin typeface="Times New Roman"/>
            </a:endParaRPr>
          </a:p>
        </p:txBody>
      </p:sp>
    </p:spTree>
    <p:extLst>
      <p:ext uri="{BB962C8B-B14F-4D97-AF65-F5344CB8AC3E}">
        <p14:creationId xmlns:p14="http://schemas.microsoft.com/office/powerpoint/2010/main" val="200603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gl-ES"/>
          </a:p>
        </p:txBody>
      </p:sp>
      <p:sp>
        <p:nvSpPr>
          <p:cNvPr id="4" name="3 Marcador de número de diapositiva"/>
          <p:cNvSpPr>
            <a:spLocks noGrp="1"/>
          </p:cNvSpPr>
          <p:nvPr>
            <p:ph type="sldNum" sz="quarter" idx="10"/>
          </p:nvPr>
        </p:nvSpPr>
        <p:spPr/>
        <p:txBody>
          <a:bodyPr/>
          <a:lstStyle/>
          <a:p>
            <a:fld id="{C7A68CB4-1D85-4D5F-AE2D-C86FE79EA128}" type="slidenum">
              <a:rPr lang="gl-ES" smtClean="0"/>
              <a:t>159</a:t>
            </a:fld>
            <a:endParaRPr lang="gl-ES"/>
          </a:p>
        </p:txBody>
      </p:sp>
    </p:spTree>
    <p:extLst>
      <p:ext uri="{BB962C8B-B14F-4D97-AF65-F5344CB8AC3E}">
        <p14:creationId xmlns:p14="http://schemas.microsoft.com/office/powerpoint/2010/main" val="1390002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27" name="PlaceHolder 2"/>
          <p:cNvSpPr>
            <a:spLocks noGrp="1"/>
          </p:cNvSpPr>
          <p:nvPr>
            <p:ph/>
          </p:nvPr>
        </p:nvSpPr>
        <p:spPr>
          <a:xfrm>
            <a:off x="609600" y="1604520"/>
            <a:ext cx="1097232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28" name="PlaceHolder 3"/>
          <p:cNvSpPr>
            <a:spLocks noGrp="1"/>
          </p:cNvSpPr>
          <p:nvPr>
            <p:ph/>
          </p:nvPr>
        </p:nvSpPr>
        <p:spPr>
          <a:xfrm>
            <a:off x="609600" y="3682080"/>
            <a:ext cx="1097232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30" name="PlaceHolder 2"/>
          <p:cNvSpPr>
            <a:spLocks noGrp="1"/>
          </p:cNvSpPr>
          <p:nvPr>
            <p:ph/>
          </p:nvPr>
        </p:nvSpPr>
        <p:spPr>
          <a:xfrm>
            <a:off x="60960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31" name="PlaceHolder 3"/>
          <p:cNvSpPr>
            <a:spLocks noGrp="1"/>
          </p:cNvSpPr>
          <p:nvPr>
            <p:ph/>
          </p:nvPr>
        </p:nvSpPr>
        <p:spPr>
          <a:xfrm>
            <a:off x="623232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32" name="PlaceHolder 4"/>
          <p:cNvSpPr>
            <a:spLocks noGrp="1"/>
          </p:cNvSpPr>
          <p:nvPr>
            <p:ph/>
          </p:nvPr>
        </p:nvSpPr>
        <p:spPr>
          <a:xfrm>
            <a:off x="60960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33" name="PlaceHolder 5"/>
          <p:cNvSpPr>
            <a:spLocks noGrp="1"/>
          </p:cNvSpPr>
          <p:nvPr>
            <p:ph/>
          </p:nvPr>
        </p:nvSpPr>
        <p:spPr>
          <a:xfrm>
            <a:off x="623232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35" name="PlaceHolder 2"/>
          <p:cNvSpPr>
            <a:spLocks noGrp="1"/>
          </p:cNvSpPr>
          <p:nvPr>
            <p:ph/>
          </p:nvPr>
        </p:nvSpPr>
        <p:spPr>
          <a:xfrm>
            <a:off x="609600" y="160452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36" name="PlaceHolder 3"/>
          <p:cNvSpPr>
            <a:spLocks noGrp="1"/>
          </p:cNvSpPr>
          <p:nvPr>
            <p:ph/>
          </p:nvPr>
        </p:nvSpPr>
        <p:spPr>
          <a:xfrm>
            <a:off x="4319520" y="160452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37" name="PlaceHolder 4"/>
          <p:cNvSpPr>
            <a:spLocks noGrp="1"/>
          </p:cNvSpPr>
          <p:nvPr>
            <p:ph/>
          </p:nvPr>
        </p:nvSpPr>
        <p:spPr>
          <a:xfrm>
            <a:off x="8029440" y="160452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38" name="PlaceHolder 5"/>
          <p:cNvSpPr>
            <a:spLocks noGrp="1"/>
          </p:cNvSpPr>
          <p:nvPr>
            <p:ph/>
          </p:nvPr>
        </p:nvSpPr>
        <p:spPr>
          <a:xfrm>
            <a:off x="609600" y="368208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39" name="PlaceHolder 6"/>
          <p:cNvSpPr>
            <a:spLocks noGrp="1"/>
          </p:cNvSpPr>
          <p:nvPr>
            <p:ph/>
          </p:nvPr>
        </p:nvSpPr>
        <p:spPr>
          <a:xfrm>
            <a:off x="4319520" y="368208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40" name="PlaceHolder 7"/>
          <p:cNvSpPr>
            <a:spLocks noGrp="1"/>
          </p:cNvSpPr>
          <p:nvPr>
            <p:ph/>
          </p:nvPr>
        </p:nvSpPr>
        <p:spPr>
          <a:xfrm>
            <a:off x="8029440" y="368208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47" name="PlaceHolder 2"/>
          <p:cNvSpPr>
            <a:spLocks noGrp="1"/>
          </p:cNvSpPr>
          <p:nvPr>
            <p:ph type="subTitle"/>
          </p:nvPr>
        </p:nvSpPr>
        <p:spPr>
          <a:xfrm>
            <a:off x="609600" y="1604520"/>
            <a:ext cx="10972320" cy="3977280"/>
          </a:xfrm>
          <a:prstGeom prst="rect">
            <a:avLst/>
          </a:prstGeom>
          <a:noFill/>
          <a:ln w="0">
            <a:noFill/>
          </a:ln>
        </p:spPr>
        <p:txBody>
          <a:bodyPr lIns="0" tIns="0" rIns="0" bIns="0" anchor="ctr">
            <a:noAutofit/>
          </a:bodyPr>
          <a:lstStyle/>
          <a:p>
            <a:pPr algn="ctr">
              <a:buNone/>
            </a:pPr>
            <a:endParaRPr lang="af-NA"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49" name="PlaceHolder 2"/>
          <p:cNvSpPr>
            <a:spLocks noGrp="1"/>
          </p:cNvSpPr>
          <p:nvPr>
            <p:ph/>
          </p:nvPr>
        </p:nvSpPr>
        <p:spPr>
          <a:xfrm>
            <a:off x="609600" y="1604520"/>
            <a:ext cx="1097232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51" name="PlaceHolder 2"/>
          <p:cNvSpPr>
            <a:spLocks noGrp="1"/>
          </p:cNvSpPr>
          <p:nvPr>
            <p:ph/>
          </p:nvPr>
        </p:nvSpPr>
        <p:spPr>
          <a:xfrm>
            <a:off x="60960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52" name="PlaceHolder 3"/>
          <p:cNvSpPr>
            <a:spLocks noGrp="1"/>
          </p:cNvSpPr>
          <p:nvPr>
            <p:ph/>
          </p:nvPr>
        </p:nvSpPr>
        <p:spPr>
          <a:xfrm>
            <a:off x="623232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600" y="273600"/>
            <a:ext cx="10972320" cy="5307840"/>
          </a:xfrm>
          <a:prstGeom prst="rect">
            <a:avLst/>
          </a:prstGeom>
          <a:noFill/>
          <a:ln w="0">
            <a:noFill/>
          </a:ln>
        </p:spPr>
        <p:txBody>
          <a:bodyPr lIns="0" tIns="0" rIns="0" bIns="0" anchor="ctr">
            <a:noAutofit/>
          </a:bodyPr>
          <a:lstStyle/>
          <a:p>
            <a:pPr algn="ctr">
              <a:buNone/>
            </a:pPr>
            <a:endParaRPr lang="af-NA"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56" name="PlaceHolder 2"/>
          <p:cNvSpPr>
            <a:spLocks noGrp="1"/>
          </p:cNvSpPr>
          <p:nvPr>
            <p:ph/>
          </p:nvPr>
        </p:nvSpPr>
        <p:spPr>
          <a:xfrm>
            <a:off x="60960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57" name="PlaceHolder 3"/>
          <p:cNvSpPr>
            <a:spLocks noGrp="1"/>
          </p:cNvSpPr>
          <p:nvPr>
            <p:ph/>
          </p:nvPr>
        </p:nvSpPr>
        <p:spPr>
          <a:xfrm>
            <a:off x="623232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58" name="PlaceHolder 4"/>
          <p:cNvSpPr>
            <a:spLocks noGrp="1"/>
          </p:cNvSpPr>
          <p:nvPr>
            <p:ph/>
          </p:nvPr>
        </p:nvSpPr>
        <p:spPr>
          <a:xfrm>
            <a:off x="60960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6" name="PlaceHolder 2"/>
          <p:cNvSpPr>
            <a:spLocks noGrp="1"/>
          </p:cNvSpPr>
          <p:nvPr>
            <p:ph type="subTitle"/>
          </p:nvPr>
        </p:nvSpPr>
        <p:spPr>
          <a:xfrm>
            <a:off x="609600" y="1604520"/>
            <a:ext cx="10972320" cy="3977280"/>
          </a:xfrm>
          <a:prstGeom prst="rect">
            <a:avLst/>
          </a:prstGeom>
          <a:noFill/>
          <a:ln w="0">
            <a:noFill/>
          </a:ln>
        </p:spPr>
        <p:txBody>
          <a:bodyPr lIns="0" tIns="0" rIns="0" bIns="0" anchor="ctr">
            <a:noAutofit/>
          </a:bodyPr>
          <a:lstStyle/>
          <a:p>
            <a:pPr algn="ctr">
              <a:buNone/>
            </a:pPr>
            <a:endParaRPr lang="af-NA"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60" name="PlaceHolder 2"/>
          <p:cNvSpPr>
            <a:spLocks noGrp="1"/>
          </p:cNvSpPr>
          <p:nvPr>
            <p:ph/>
          </p:nvPr>
        </p:nvSpPr>
        <p:spPr>
          <a:xfrm>
            <a:off x="60960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61" name="PlaceHolder 3"/>
          <p:cNvSpPr>
            <a:spLocks noGrp="1"/>
          </p:cNvSpPr>
          <p:nvPr>
            <p:ph/>
          </p:nvPr>
        </p:nvSpPr>
        <p:spPr>
          <a:xfrm>
            <a:off x="623232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62" name="PlaceHolder 4"/>
          <p:cNvSpPr>
            <a:spLocks noGrp="1"/>
          </p:cNvSpPr>
          <p:nvPr>
            <p:ph/>
          </p:nvPr>
        </p:nvSpPr>
        <p:spPr>
          <a:xfrm>
            <a:off x="623232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64" name="PlaceHolder 2"/>
          <p:cNvSpPr>
            <a:spLocks noGrp="1"/>
          </p:cNvSpPr>
          <p:nvPr>
            <p:ph/>
          </p:nvPr>
        </p:nvSpPr>
        <p:spPr>
          <a:xfrm>
            <a:off x="60960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65" name="PlaceHolder 3"/>
          <p:cNvSpPr>
            <a:spLocks noGrp="1"/>
          </p:cNvSpPr>
          <p:nvPr>
            <p:ph/>
          </p:nvPr>
        </p:nvSpPr>
        <p:spPr>
          <a:xfrm>
            <a:off x="623232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66" name="PlaceHolder 4"/>
          <p:cNvSpPr>
            <a:spLocks noGrp="1"/>
          </p:cNvSpPr>
          <p:nvPr>
            <p:ph/>
          </p:nvPr>
        </p:nvSpPr>
        <p:spPr>
          <a:xfrm>
            <a:off x="609600" y="3682080"/>
            <a:ext cx="1097232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68" name="PlaceHolder 2"/>
          <p:cNvSpPr>
            <a:spLocks noGrp="1"/>
          </p:cNvSpPr>
          <p:nvPr>
            <p:ph/>
          </p:nvPr>
        </p:nvSpPr>
        <p:spPr>
          <a:xfrm>
            <a:off x="609600" y="1604520"/>
            <a:ext cx="1097232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69" name="PlaceHolder 3"/>
          <p:cNvSpPr>
            <a:spLocks noGrp="1"/>
          </p:cNvSpPr>
          <p:nvPr>
            <p:ph/>
          </p:nvPr>
        </p:nvSpPr>
        <p:spPr>
          <a:xfrm>
            <a:off x="609600" y="3682080"/>
            <a:ext cx="1097232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71" name="PlaceHolder 2"/>
          <p:cNvSpPr>
            <a:spLocks noGrp="1"/>
          </p:cNvSpPr>
          <p:nvPr>
            <p:ph/>
          </p:nvPr>
        </p:nvSpPr>
        <p:spPr>
          <a:xfrm>
            <a:off x="60960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72" name="PlaceHolder 3"/>
          <p:cNvSpPr>
            <a:spLocks noGrp="1"/>
          </p:cNvSpPr>
          <p:nvPr>
            <p:ph/>
          </p:nvPr>
        </p:nvSpPr>
        <p:spPr>
          <a:xfrm>
            <a:off x="623232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73" name="PlaceHolder 4"/>
          <p:cNvSpPr>
            <a:spLocks noGrp="1"/>
          </p:cNvSpPr>
          <p:nvPr>
            <p:ph/>
          </p:nvPr>
        </p:nvSpPr>
        <p:spPr>
          <a:xfrm>
            <a:off x="60960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74" name="PlaceHolder 5"/>
          <p:cNvSpPr>
            <a:spLocks noGrp="1"/>
          </p:cNvSpPr>
          <p:nvPr>
            <p:ph/>
          </p:nvPr>
        </p:nvSpPr>
        <p:spPr>
          <a:xfrm>
            <a:off x="623232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76" name="PlaceHolder 2"/>
          <p:cNvSpPr>
            <a:spLocks noGrp="1"/>
          </p:cNvSpPr>
          <p:nvPr>
            <p:ph/>
          </p:nvPr>
        </p:nvSpPr>
        <p:spPr>
          <a:xfrm>
            <a:off x="609600" y="160452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77" name="PlaceHolder 3"/>
          <p:cNvSpPr>
            <a:spLocks noGrp="1"/>
          </p:cNvSpPr>
          <p:nvPr>
            <p:ph/>
          </p:nvPr>
        </p:nvSpPr>
        <p:spPr>
          <a:xfrm>
            <a:off x="4319520" y="160452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78" name="PlaceHolder 4"/>
          <p:cNvSpPr>
            <a:spLocks noGrp="1"/>
          </p:cNvSpPr>
          <p:nvPr>
            <p:ph/>
          </p:nvPr>
        </p:nvSpPr>
        <p:spPr>
          <a:xfrm>
            <a:off x="8029440" y="160452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79" name="PlaceHolder 5"/>
          <p:cNvSpPr>
            <a:spLocks noGrp="1"/>
          </p:cNvSpPr>
          <p:nvPr>
            <p:ph/>
          </p:nvPr>
        </p:nvSpPr>
        <p:spPr>
          <a:xfrm>
            <a:off x="609600" y="368208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80" name="PlaceHolder 6"/>
          <p:cNvSpPr>
            <a:spLocks noGrp="1"/>
          </p:cNvSpPr>
          <p:nvPr>
            <p:ph/>
          </p:nvPr>
        </p:nvSpPr>
        <p:spPr>
          <a:xfrm>
            <a:off x="4319520" y="368208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81" name="PlaceHolder 7"/>
          <p:cNvSpPr>
            <a:spLocks noGrp="1"/>
          </p:cNvSpPr>
          <p:nvPr>
            <p:ph/>
          </p:nvPr>
        </p:nvSpPr>
        <p:spPr>
          <a:xfrm>
            <a:off x="8029440" y="368208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gl-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gl-ES"/>
          </a:p>
        </p:txBody>
      </p:sp>
      <p:sp>
        <p:nvSpPr>
          <p:cNvPr id="4" name="3 Marcador de fecha"/>
          <p:cNvSpPr>
            <a:spLocks noGrp="1"/>
          </p:cNvSpPr>
          <p:nvPr>
            <p:ph type="dt" sz="half" idx="10"/>
          </p:nvPr>
        </p:nvSpPr>
        <p:spPr/>
        <p:txBody>
          <a:bodyPr/>
          <a:lstStyle/>
          <a:p>
            <a:fld id="{E7CD26C2-DFD6-4DD0-8997-D385592B6A73}" type="datetimeFigureOut">
              <a:rPr lang="gl-ES" smtClean="0"/>
              <a:t>29/05/2024</a:t>
            </a:fld>
            <a:endParaRPr lang="gl-ES"/>
          </a:p>
        </p:txBody>
      </p:sp>
      <p:sp>
        <p:nvSpPr>
          <p:cNvPr id="5" name="4 Marcador de pie de página"/>
          <p:cNvSpPr>
            <a:spLocks noGrp="1"/>
          </p:cNvSpPr>
          <p:nvPr>
            <p:ph type="ftr" sz="quarter" idx="11"/>
          </p:nvPr>
        </p:nvSpPr>
        <p:spPr/>
        <p:txBody>
          <a:bodyPr/>
          <a:lstStyle/>
          <a:p>
            <a:endParaRPr lang="gl-ES"/>
          </a:p>
        </p:txBody>
      </p:sp>
      <p:sp>
        <p:nvSpPr>
          <p:cNvPr id="6" name="5 Marcador de número de diapositiva"/>
          <p:cNvSpPr>
            <a:spLocks noGrp="1"/>
          </p:cNvSpPr>
          <p:nvPr>
            <p:ph type="sldNum" sz="quarter" idx="12"/>
          </p:nvPr>
        </p:nvSpPr>
        <p:spPr/>
        <p:txBody>
          <a:bodyPr/>
          <a:lstStyle/>
          <a:p>
            <a:fld id="{C4F62D53-F906-4779-895A-759EE131BF59}" type="slidenum">
              <a:rPr lang="gl-ES" smtClean="0"/>
              <a:t>‹Nº›</a:t>
            </a:fld>
            <a:endParaRPr lang="gl-ES"/>
          </a:p>
        </p:txBody>
      </p:sp>
    </p:spTree>
    <p:extLst>
      <p:ext uri="{BB962C8B-B14F-4D97-AF65-F5344CB8AC3E}">
        <p14:creationId xmlns:p14="http://schemas.microsoft.com/office/powerpoint/2010/main" val="2097222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gl-E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3 Marcador de fecha"/>
          <p:cNvSpPr>
            <a:spLocks noGrp="1"/>
          </p:cNvSpPr>
          <p:nvPr>
            <p:ph type="dt" sz="half" idx="10"/>
          </p:nvPr>
        </p:nvSpPr>
        <p:spPr/>
        <p:txBody>
          <a:bodyPr/>
          <a:lstStyle/>
          <a:p>
            <a:fld id="{E7CD26C2-DFD6-4DD0-8997-D385592B6A73}" type="datetimeFigureOut">
              <a:rPr lang="gl-ES" smtClean="0"/>
              <a:t>29/05/2024</a:t>
            </a:fld>
            <a:endParaRPr lang="gl-ES"/>
          </a:p>
        </p:txBody>
      </p:sp>
      <p:sp>
        <p:nvSpPr>
          <p:cNvPr id="5" name="4 Marcador de pie de página"/>
          <p:cNvSpPr>
            <a:spLocks noGrp="1"/>
          </p:cNvSpPr>
          <p:nvPr>
            <p:ph type="ftr" sz="quarter" idx="11"/>
          </p:nvPr>
        </p:nvSpPr>
        <p:spPr/>
        <p:txBody>
          <a:bodyPr/>
          <a:lstStyle/>
          <a:p>
            <a:endParaRPr lang="gl-ES"/>
          </a:p>
        </p:txBody>
      </p:sp>
      <p:sp>
        <p:nvSpPr>
          <p:cNvPr id="6" name="5 Marcador de número de diapositiva"/>
          <p:cNvSpPr>
            <a:spLocks noGrp="1"/>
          </p:cNvSpPr>
          <p:nvPr>
            <p:ph type="sldNum" sz="quarter" idx="12"/>
          </p:nvPr>
        </p:nvSpPr>
        <p:spPr/>
        <p:txBody>
          <a:bodyPr/>
          <a:lstStyle/>
          <a:p>
            <a:fld id="{C4F62D53-F906-4779-895A-759EE131BF59}" type="slidenum">
              <a:rPr lang="gl-ES" smtClean="0"/>
              <a:t>‹Nº›</a:t>
            </a:fld>
            <a:endParaRPr lang="gl-ES"/>
          </a:p>
        </p:txBody>
      </p:sp>
    </p:spTree>
    <p:extLst>
      <p:ext uri="{BB962C8B-B14F-4D97-AF65-F5344CB8AC3E}">
        <p14:creationId xmlns:p14="http://schemas.microsoft.com/office/powerpoint/2010/main" val="1582773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88" name="PlaceHolder 2"/>
          <p:cNvSpPr>
            <a:spLocks noGrp="1"/>
          </p:cNvSpPr>
          <p:nvPr>
            <p:ph type="subTitle"/>
          </p:nvPr>
        </p:nvSpPr>
        <p:spPr>
          <a:xfrm>
            <a:off x="609600" y="1604520"/>
            <a:ext cx="10972320" cy="3977280"/>
          </a:xfrm>
          <a:prstGeom prst="rect">
            <a:avLst/>
          </a:prstGeom>
          <a:noFill/>
          <a:ln w="0">
            <a:noFill/>
          </a:ln>
        </p:spPr>
        <p:txBody>
          <a:bodyPr lIns="0" tIns="0" rIns="0" bIns="0" anchor="ctr">
            <a:noAutofit/>
          </a:bodyPr>
          <a:lstStyle/>
          <a:p>
            <a:pPr algn="ctr">
              <a:buNone/>
            </a:pPr>
            <a:endParaRPr lang="af-NA"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90" name="PlaceHolder 2"/>
          <p:cNvSpPr>
            <a:spLocks noGrp="1"/>
          </p:cNvSpPr>
          <p:nvPr>
            <p:ph/>
          </p:nvPr>
        </p:nvSpPr>
        <p:spPr>
          <a:xfrm>
            <a:off x="609600" y="1604520"/>
            <a:ext cx="1097232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8" name="PlaceHolder 2"/>
          <p:cNvSpPr>
            <a:spLocks noGrp="1"/>
          </p:cNvSpPr>
          <p:nvPr>
            <p:ph/>
          </p:nvPr>
        </p:nvSpPr>
        <p:spPr>
          <a:xfrm>
            <a:off x="609600" y="1604520"/>
            <a:ext cx="1097232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92" name="PlaceHolder 2"/>
          <p:cNvSpPr>
            <a:spLocks noGrp="1"/>
          </p:cNvSpPr>
          <p:nvPr>
            <p:ph/>
          </p:nvPr>
        </p:nvSpPr>
        <p:spPr>
          <a:xfrm>
            <a:off x="60960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93" name="PlaceHolder 3"/>
          <p:cNvSpPr>
            <a:spLocks noGrp="1"/>
          </p:cNvSpPr>
          <p:nvPr>
            <p:ph/>
          </p:nvPr>
        </p:nvSpPr>
        <p:spPr>
          <a:xfrm>
            <a:off x="623232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600" y="273600"/>
            <a:ext cx="10972320" cy="5307840"/>
          </a:xfrm>
          <a:prstGeom prst="rect">
            <a:avLst/>
          </a:prstGeom>
          <a:noFill/>
          <a:ln w="0">
            <a:noFill/>
          </a:ln>
        </p:spPr>
        <p:txBody>
          <a:bodyPr lIns="0" tIns="0" rIns="0" bIns="0" anchor="ctr">
            <a:noAutofit/>
          </a:bodyPr>
          <a:lstStyle/>
          <a:p>
            <a:pPr algn="ctr">
              <a:buNone/>
            </a:pPr>
            <a:endParaRPr lang="af-NA"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97" name="PlaceHolder 2"/>
          <p:cNvSpPr>
            <a:spLocks noGrp="1"/>
          </p:cNvSpPr>
          <p:nvPr>
            <p:ph/>
          </p:nvPr>
        </p:nvSpPr>
        <p:spPr>
          <a:xfrm>
            <a:off x="60960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98" name="PlaceHolder 3"/>
          <p:cNvSpPr>
            <a:spLocks noGrp="1"/>
          </p:cNvSpPr>
          <p:nvPr>
            <p:ph/>
          </p:nvPr>
        </p:nvSpPr>
        <p:spPr>
          <a:xfrm>
            <a:off x="623232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99" name="PlaceHolder 4"/>
          <p:cNvSpPr>
            <a:spLocks noGrp="1"/>
          </p:cNvSpPr>
          <p:nvPr>
            <p:ph/>
          </p:nvPr>
        </p:nvSpPr>
        <p:spPr>
          <a:xfrm>
            <a:off x="60960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101" name="PlaceHolder 2"/>
          <p:cNvSpPr>
            <a:spLocks noGrp="1"/>
          </p:cNvSpPr>
          <p:nvPr>
            <p:ph/>
          </p:nvPr>
        </p:nvSpPr>
        <p:spPr>
          <a:xfrm>
            <a:off x="60960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02" name="PlaceHolder 3"/>
          <p:cNvSpPr>
            <a:spLocks noGrp="1"/>
          </p:cNvSpPr>
          <p:nvPr>
            <p:ph/>
          </p:nvPr>
        </p:nvSpPr>
        <p:spPr>
          <a:xfrm>
            <a:off x="623232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03" name="PlaceHolder 4"/>
          <p:cNvSpPr>
            <a:spLocks noGrp="1"/>
          </p:cNvSpPr>
          <p:nvPr>
            <p:ph/>
          </p:nvPr>
        </p:nvSpPr>
        <p:spPr>
          <a:xfrm>
            <a:off x="623232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105" name="PlaceHolder 2"/>
          <p:cNvSpPr>
            <a:spLocks noGrp="1"/>
          </p:cNvSpPr>
          <p:nvPr>
            <p:ph/>
          </p:nvPr>
        </p:nvSpPr>
        <p:spPr>
          <a:xfrm>
            <a:off x="60960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06" name="PlaceHolder 3"/>
          <p:cNvSpPr>
            <a:spLocks noGrp="1"/>
          </p:cNvSpPr>
          <p:nvPr>
            <p:ph/>
          </p:nvPr>
        </p:nvSpPr>
        <p:spPr>
          <a:xfrm>
            <a:off x="623232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07" name="PlaceHolder 4"/>
          <p:cNvSpPr>
            <a:spLocks noGrp="1"/>
          </p:cNvSpPr>
          <p:nvPr>
            <p:ph/>
          </p:nvPr>
        </p:nvSpPr>
        <p:spPr>
          <a:xfrm>
            <a:off x="609600" y="3682080"/>
            <a:ext cx="1097232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109" name="PlaceHolder 2"/>
          <p:cNvSpPr>
            <a:spLocks noGrp="1"/>
          </p:cNvSpPr>
          <p:nvPr>
            <p:ph/>
          </p:nvPr>
        </p:nvSpPr>
        <p:spPr>
          <a:xfrm>
            <a:off x="609600" y="1604520"/>
            <a:ext cx="1097232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10" name="PlaceHolder 3"/>
          <p:cNvSpPr>
            <a:spLocks noGrp="1"/>
          </p:cNvSpPr>
          <p:nvPr>
            <p:ph/>
          </p:nvPr>
        </p:nvSpPr>
        <p:spPr>
          <a:xfrm>
            <a:off x="609600" y="3682080"/>
            <a:ext cx="1097232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112" name="PlaceHolder 2"/>
          <p:cNvSpPr>
            <a:spLocks noGrp="1"/>
          </p:cNvSpPr>
          <p:nvPr>
            <p:ph/>
          </p:nvPr>
        </p:nvSpPr>
        <p:spPr>
          <a:xfrm>
            <a:off x="60960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13" name="PlaceHolder 3"/>
          <p:cNvSpPr>
            <a:spLocks noGrp="1"/>
          </p:cNvSpPr>
          <p:nvPr>
            <p:ph/>
          </p:nvPr>
        </p:nvSpPr>
        <p:spPr>
          <a:xfrm>
            <a:off x="623232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14" name="PlaceHolder 4"/>
          <p:cNvSpPr>
            <a:spLocks noGrp="1"/>
          </p:cNvSpPr>
          <p:nvPr>
            <p:ph/>
          </p:nvPr>
        </p:nvSpPr>
        <p:spPr>
          <a:xfrm>
            <a:off x="60960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15" name="PlaceHolder 5"/>
          <p:cNvSpPr>
            <a:spLocks noGrp="1"/>
          </p:cNvSpPr>
          <p:nvPr>
            <p:ph/>
          </p:nvPr>
        </p:nvSpPr>
        <p:spPr>
          <a:xfrm>
            <a:off x="623232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117" name="PlaceHolder 2"/>
          <p:cNvSpPr>
            <a:spLocks noGrp="1"/>
          </p:cNvSpPr>
          <p:nvPr>
            <p:ph/>
          </p:nvPr>
        </p:nvSpPr>
        <p:spPr>
          <a:xfrm>
            <a:off x="609600" y="160452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18" name="PlaceHolder 3"/>
          <p:cNvSpPr>
            <a:spLocks noGrp="1"/>
          </p:cNvSpPr>
          <p:nvPr>
            <p:ph/>
          </p:nvPr>
        </p:nvSpPr>
        <p:spPr>
          <a:xfrm>
            <a:off x="4319520" y="160452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19" name="PlaceHolder 4"/>
          <p:cNvSpPr>
            <a:spLocks noGrp="1"/>
          </p:cNvSpPr>
          <p:nvPr>
            <p:ph/>
          </p:nvPr>
        </p:nvSpPr>
        <p:spPr>
          <a:xfrm>
            <a:off x="8029440" y="160452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20" name="PlaceHolder 5"/>
          <p:cNvSpPr>
            <a:spLocks noGrp="1"/>
          </p:cNvSpPr>
          <p:nvPr>
            <p:ph/>
          </p:nvPr>
        </p:nvSpPr>
        <p:spPr>
          <a:xfrm>
            <a:off x="609600" y="368208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21" name="PlaceHolder 6"/>
          <p:cNvSpPr>
            <a:spLocks noGrp="1"/>
          </p:cNvSpPr>
          <p:nvPr>
            <p:ph/>
          </p:nvPr>
        </p:nvSpPr>
        <p:spPr>
          <a:xfrm>
            <a:off x="4319520" y="368208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22" name="PlaceHolder 7"/>
          <p:cNvSpPr>
            <a:spLocks noGrp="1"/>
          </p:cNvSpPr>
          <p:nvPr>
            <p:ph/>
          </p:nvPr>
        </p:nvSpPr>
        <p:spPr>
          <a:xfrm>
            <a:off x="8029440" y="3682080"/>
            <a:ext cx="35328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10" name="PlaceHolder 2"/>
          <p:cNvSpPr>
            <a:spLocks noGrp="1"/>
          </p:cNvSpPr>
          <p:nvPr>
            <p:ph/>
          </p:nvPr>
        </p:nvSpPr>
        <p:spPr>
          <a:xfrm>
            <a:off x="60960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1" name="PlaceHolder 3"/>
          <p:cNvSpPr>
            <a:spLocks noGrp="1"/>
          </p:cNvSpPr>
          <p:nvPr>
            <p:ph/>
          </p:nvPr>
        </p:nvSpPr>
        <p:spPr>
          <a:xfrm>
            <a:off x="623232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600" y="273600"/>
            <a:ext cx="10972320" cy="5307840"/>
          </a:xfrm>
          <a:prstGeom prst="rect">
            <a:avLst/>
          </a:prstGeom>
          <a:noFill/>
          <a:ln w="0">
            <a:noFill/>
          </a:ln>
        </p:spPr>
        <p:txBody>
          <a:bodyPr lIns="0" tIns="0" rIns="0" bIns="0" anchor="ctr">
            <a:noAutofit/>
          </a:bodyPr>
          <a:lstStyle/>
          <a:p>
            <a:pPr algn="ctr">
              <a:buNone/>
            </a:pPr>
            <a:endParaRPr lang="af-NA"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15" name="PlaceHolder 2"/>
          <p:cNvSpPr>
            <a:spLocks noGrp="1"/>
          </p:cNvSpPr>
          <p:nvPr>
            <p:ph/>
          </p:nvPr>
        </p:nvSpPr>
        <p:spPr>
          <a:xfrm>
            <a:off x="60960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6" name="PlaceHolder 3"/>
          <p:cNvSpPr>
            <a:spLocks noGrp="1"/>
          </p:cNvSpPr>
          <p:nvPr>
            <p:ph/>
          </p:nvPr>
        </p:nvSpPr>
        <p:spPr>
          <a:xfrm>
            <a:off x="623232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17" name="PlaceHolder 4"/>
          <p:cNvSpPr>
            <a:spLocks noGrp="1"/>
          </p:cNvSpPr>
          <p:nvPr>
            <p:ph/>
          </p:nvPr>
        </p:nvSpPr>
        <p:spPr>
          <a:xfrm>
            <a:off x="60960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19" name="PlaceHolder 2"/>
          <p:cNvSpPr>
            <a:spLocks noGrp="1"/>
          </p:cNvSpPr>
          <p:nvPr>
            <p:ph/>
          </p:nvPr>
        </p:nvSpPr>
        <p:spPr>
          <a:xfrm>
            <a:off x="609600" y="1604520"/>
            <a:ext cx="5354400" cy="397728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20" name="PlaceHolder 3"/>
          <p:cNvSpPr>
            <a:spLocks noGrp="1"/>
          </p:cNvSpPr>
          <p:nvPr>
            <p:ph/>
          </p:nvPr>
        </p:nvSpPr>
        <p:spPr>
          <a:xfrm>
            <a:off x="623232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21" name="PlaceHolder 4"/>
          <p:cNvSpPr>
            <a:spLocks noGrp="1"/>
          </p:cNvSpPr>
          <p:nvPr>
            <p:ph/>
          </p:nvPr>
        </p:nvSpPr>
        <p:spPr>
          <a:xfrm>
            <a:off x="6232320" y="368208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endParaRPr lang="gl-ES" sz="1800" b="0" strike="noStrike" spc="-1">
              <a:solidFill>
                <a:srgbClr val="000000"/>
              </a:solidFill>
              <a:latin typeface="Calibri"/>
            </a:endParaRPr>
          </a:p>
        </p:txBody>
      </p:sp>
      <p:sp>
        <p:nvSpPr>
          <p:cNvPr id="23" name="PlaceHolder 2"/>
          <p:cNvSpPr>
            <a:spLocks noGrp="1"/>
          </p:cNvSpPr>
          <p:nvPr>
            <p:ph/>
          </p:nvPr>
        </p:nvSpPr>
        <p:spPr>
          <a:xfrm>
            <a:off x="60960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24" name="PlaceHolder 3"/>
          <p:cNvSpPr>
            <a:spLocks noGrp="1"/>
          </p:cNvSpPr>
          <p:nvPr>
            <p:ph/>
          </p:nvPr>
        </p:nvSpPr>
        <p:spPr>
          <a:xfrm>
            <a:off x="6232320" y="1604520"/>
            <a:ext cx="535440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
        <p:nvSpPr>
          <p:cNvPr id="25" name="PlaceHolder 4"/>
          <p:cNvSpPr>
            <a:spLocks noGrp="1"/>
          </p:cNvSpPr>
          <p:nvPr>
            <p:ph/>
          </p:nvPr>
        </p:nvSpPr>
        <p:spPr>
          <a:xfrm>
            <a:off x="609600" y="3682080"/>
            <a:ext cx="10972320" cy="1896840"/>
          </a:xfrm>
          <a:prstGeom prst="rect">
            <a:avLst/>
          </a:prstGeom>
          <a:noFill/>
          <a:ln w="0">
            <a:noFill/>
          </a:ln>
        </p:spPr>
        <p:txBody>
          <a:bodyPr lIns="0" tIns="0" rIns="0" bIns="0" anchor="t">
            <a:normAutofit/>
          </a:bodyPr>
          <a:lstStyle/>
          <a:p>
            <a:endParaRPr lang="gl-E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2130480"/>
            <a:ext cx="10362720" cy="1469520"/>
          </a:xfrm>
          <a:prstGeom prst="rect">
            <a:avLst/>
          </a:prstGeom>
          <a:noFill/>
          <a:ln w="0">
            <a:noFill/>
          </a:ln>
        </p:spPr>
        <p:txBody>
          <a:bodyPr anchor="ctr">
            <a:noAutofit/>
          </a:bodyPr>
          <a:lstStyle/>
          <a:p>
            <a:pPr algn="ctr">
              <a:lnSpc>
                <a:spcPct val="100000"/>
              </a:lnSpc>
              <a:buNone/>
            </a:pPr>
            <a:r>
              <a:rPr lang="es-ES" sz="4400" b="0" strike="noStrike" spc="-1">
                <a:solidFill>
                  <a:srgbClr val="000000"/>
                </a:solidFill>
                <a:latin typeface="Calibri"/>
              </a:rPr>
              <a:t>Haga clic para modificar el estilo de título del patrón</a:t>
            </a:r>
            <a:endParaRPr lang="gl-ES" sz="4400" b="0" strike="noStrike" spc="-1">
              <a:solidFill>
                <a:srgbClr val="000000"/>
              </a:solidFill>
              <a:latin typeface="Calibri"/>
            </a:endParaRPr>
          </a:p>
        </p:txBody>
      </p:sp>
      <p:sp>
        <p:nvSpPr>
          <p:cNvPr id="6" name="PlaceHolder 2"/>
          <p:cNvSpPr>
            <a:spLocks noGrp="1"/>
          </p:cNvSpPr>
          <p:nvPr>
            <p:ph type="dt"/>
          </p:nvPr>
        </p:nvSpPr>
        <p:spPr>
          <a:xfrm>
            <a:off x="609600" y="6356520"/>
            <a:ext cx="2844480" cy="364680"/>
          </a:xfrm>
          <a:prstGeom prst="rect">
            <a:avLst/>
          </a:prstGeom>
          <a:noFill/>
          <a:ln w="0">
            <a:noFill/>
          </a:ln>
        </p:spPr>
        <p:txBody>
          <a:bodyPr anchor="ctr">
            <a:noAutofit/>
          </a:bodyPr>
          <a:lstStyle/>
          <a:p>
            <a:pPr>
              <a:lnSpc>
                <a:spcPct val="100000"/>
              </a:lnSpc>
              <a:buNone/>
            </a:pPr>
            <a:fld id="{116F7031-B10F-4C98-8DCC-28DC5BC3DEB8}" type="datetime">
              <a:rPr lang="gl-ES" sz="1200" b="0" strike="noStrike" spc="-1">
                <a:solidFill>
                  <a:srgbClr val="8B8B8B"/>
                </a:solidFill>
                <a:latin typeface="Calibri"/>
              </a:rPr>
              <a:t>25/05/2024</a:t>
            </a:fld>
            <a:endParaRPr lang="af-NA" sz="1200" b="0" strike="noStrike" spc="-1">
              <a:latin typeface="Times New Roman"/>
            </a:endParaRPr>
          </a:p>
        </p:txBody>
      </p:sp>
      <p:sp>
        <p:nvSpPr>
          <p:cNvPr id="2" name="PlaceHolder 3"/>
          <p:cNvSpPr>
            <a:spLocks noGrp="1"/>
          </p:cNvSpPr>
          <p:nvPr>
            <p:ph type="ftr"/>
          </p:nvPr>
        </p:nvSpPr>
        <p:spPr>
          <a:xfrm>
            <a:off x="4165440" y="6356520"/>
            <a:ext cx="3860160" cy="364680"/>
          </a:xfrm>
          <a:prstGeom prst="rect">
            <a:avLst/>
          </a:prstGeom>
          <a:noFill/>
          <a:ln w="0">
            <a:noFill/>
          </a:ln>
        </p:spPr>
        <p:txBody>
          <a:bodyPr anchor="ctr">
            <a:noAutofit/>
          </a:bodyPr>
          <a:lstStyle/>
          <a:p>
            <a:endParaRPr lang="af-NA" sz="2400" b="0" strike="noStrike" spc="-1">
              <a:latin typeface="Times New Roman"/>
            </a:endParaRPr>
          </a:p>
        </p:txBody>
      </p:sp>
      <p:sp>
        <p:nvSpPr>
          <p:cNvPr id="3" name="PlaceHolder 4"/>
          <p:cNvSpPr>
            <a:spLocks noGrp="1"/>
          </p:cNvSpPr>
          <p:nvPr>
            <p:ph type="sldNum"/>
          </p:nvPr>
        </p:nvSpPr>
        <p:spPr>
          <a:xfrm>
            <a:off x="8737440" y="6356520"/>
            <a:ext cx="2844480" cy="364680"/>
          </a:xfrm>
          <a:prstGeom prst="rect">
            <a:avLst/>
          </a:prstGeom>
          <a:noFill/>
          <a:ln w="0">
            <a:noFill/>
          </a:ln>
        </p:spPr>
        <p:txBody>
          <a:bodyPr anchor="ctr">
            <a:noAutofit/>
          </a:bodyPr>
          <a:lstStyle/>
          <a:p>
            <a:pPr algn="r">
              <a:lnSpc>
                <a:spcPct val="100000"/>
              </a:lnSpc>
              <a:buNone/>
            </a:pPr>
            <a:fld id="{E24B0832-167D-4671-A547-AFBC11DFEF81}" type="slidenum">
              <a:rPr lang="gl-ES" sz="1200" b="0" strike="noStrike" spc="-1">
                <a:solidFill>
                  <a:srgbClr val="8B8B8B"/>
                </a:solidFill>
                <a:latin typeface="Calibri"/>
              </a:rPr>
              <a:t>‹Nº›</a:t>
            </a:fld>
            <a:endParaRPr lang="af-NA" sz="1200" b="0" strike="noStrike" spc="-1">
              <a:latin typeface="Times New Roman"/>
            </a:endParaRPr>
          </a:p>
        </p:txBody>
      </p:sp>
      <p:sp>
        <p:nvSpPr>
          <p:cNvPr id="4" name="PlaceHolder 5"/>
          <p:cNvSpPr>
            <a:spLocks noGrp="1"/>
          </p:cNvSpPr>
          <p:nvPr>
            <p:ph type="body"/>
          </p:nvPr>
        </p:nvSpPr>
        <p:spPr>
          <a:xfrm>
            <a:off x="609600" y="1604520"/>
            <a:ext cx="1097232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gl-ES" sz="3200" b="0" strike="noStrike" spc="-1">
                <a:solidFill>
                  <a:srgbClr val="000000"/>
                </a:solidFill>
                <a:latin typeface="Calibri"/>
              </a:rPr>
              <a:t>Pulse para editar el formato de texto del esquema</a:t>
            </a:r>
          </a:p>
          <a:p>
            <a:pPr marL="864000" lvl="1" indent="-324000">
              <a:spcBef>
                <a:spcPts val="1134"/>
              </a:spcBef>
              <a:buClr>
                <a:srgbClr val="000000"/>
              </a:buClr>
              <a:buSzPct val="75000"/>
              <a:buFont typeface="Symbol" charset="2"/>
              <a:buChar char=""/>
            </a:pPr>
            <a:r>
              <a:rPr lang="gl-ES" sz="2400" b="0" strike="noStrike" spc="-1">
                <a:solidFill>
                  <a:srgbClr val="000000"/>
                </a:solidFill>
                <a:latin typeface="Calibri"/>
              </a:rPr>
              <a:t>Segundo nivel del esquema</a:t>
            </a:r>
          </a:p>
          <a:p>
            <a:pPr marL="1296000" lvl="2" indent="-288000">
              <a:spcBef>
                <a:spcPts val="850"/>
              </a:spcBef>
              <a:buClr>
                <a:srgbClr val="000000"/>
              </a:buClr>
              <a:buSzPct val="45000"/>
              <a:buFont typeface="Wingdings" charset="2"/>
              <a:buChar char=""/>
            </a:pPr>
            <a:r>
              <a:rPr lang="gl-ES" sz="2000" b="0" strike="noStrike" spc="-1">
                <a:solidFill>
                  <a:srgbClr val="000000"/>
                </a:solidFill>
                <a:latin typeface="Calibri"/>
              </a:rPr>
              <a:t>Tercer nivel del esquema</a:t>
            </a:r>
          </a:p>
          <a:p>
            <a:pPr marL="1728000" lvl="3" indent="-216000">
              <a:spcBef>
                <a:spcPts val="567"/>
              </a:spcBef>
              <a:buClr>
                <a:srgbClr val="000000"/>
              </a:buClr>
              <a:buSzPct val="75000"/>
              <a:buFont typeface="Symbol" charset="2"/>
              <a:buChar char=""/>
            </a:pPr>
            <a:r>
              <a:rPr lang="gl-ES" sz="2000" b="0" strike="noStrike" spc="-1">
                <a:solidFill>
                  <a:srgbClr val="000000"/>
                </a:solidFill>
                <a:latin typeface="Calibri"/>
              </a:rPr>
              <a:t>Cuarto nivel del esquema</a:t>
            </a:r>
          </a:p>
          <a:p>
            <a:pPr marL="2160000" lvl="4" indent="-216000">
              <a:spcBef>
                <a:spcPts val="283"/>
              </a:spcBef>
              <a:buClr>
                <a:srgbClr val="000000"/>
              </a:buClr>
              <a:buSzPct val="45000"/>
              <a:buFont typeface="Wingdings" charset="2"/>
              <a:buChar char=""/>
            </a:pPr>
            <a:r>
              <a:rPr lang="gl-ES" sz="2000" b="0" strike="noStrike" spc="-1">
                <a:solidFill>
                  <a:srgbClr val="000000"/>
                </a:solidFill>
                <a:latin typeface="Calibri"/>
              </a:rPr>
              <a:t>Quinto nivel del esquema</a:t>
            </a:r>
          </a:p>
          <a:p>
            <a:pPr marL="2592000" lvl="5" indent="-216000">
              <a:spcBef>
                <a:spcPts val="283"/>
              </a:spcBef>
              <a:buClr>
                <a:srgbClr val="000000"/>
              </a:buClr>
              <a:buSzPct val="45000"/>
              <a:buFont typeface="Wingdings" charset="2"/>
              <a:buChar char=""/>
            </a:pPr>
            <a:r>
              <a:rPr lang="gl-ES" sz="2000" b="0" strike="noStrike" spc="-1">
                <a:solidFill>
                  <a:srgbClr val="000000"/>
                </a:solidFill>
                <a:latin typeface="Calibri"/>
              </a:rPr>
              <a:t>Sexto nivel del esquema</a:t>
            </a:r>
          </a:p>
          <a:p>
            <a:pPr marL="3024000" lvl="6" indent="-216000">
              <a:spcBef>
                <a:spcPts val="283"/>
              </a:spcBef>
              <a:buClr>
                <a:srgbClr val="000000"/>
              </a:buClr>
              <a:buSzPct val="45000"/>
              <a:buFont typeface="Wingdings" charset="2"/>
              <a:buChar char=""/>
            </a:pPr>
            <a:r>
              <a:rPr lang="gl-ES" sz="2000" b="0" strike="noStrike" spc="-1">
                <a:solidFill>
                  <a:srgbClr val="000000"/>
                </a:solid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dt"/>
          </p:nvPr>
        </p:nvSpPr>
        <p:spPr>
          <a:xfrm>
            <a:off x="609600" y="6356520"/>
            <a:ext cx="2844480" cy="364680"/>
          </a:xfrm>
          <a:prstGeom prst="rect">
            <a:avLst/>
          </a:prstGeom>
          <a:noFill/>
          <a:ln w="0">
            <a:noFill/>
          </a:ln>
        </p:spPr>
        <p:txBody>
          <a:bodyPr anchor="ctr">
            <a:noAutofit/>
          </a:bodyPr>
          <a:lstStyle/>
          <a:p>
            <a:pPr>
              <a:lnSpc>
                <a:spcPct val="100000"/>
              </a:lnSpc>
              <a:buNone/>
            </a:pPr>
            <a:fld id="{A0838B57-0FCE-4B5B-9EF6-E8D5A93756B3}" type="datetime">
              <a:rPr lang="gl-ES" sz="1200" b="0" strike="noStrike" spc="-1">
                <a:solidFill>
                  <a:srgbClr val="8B8B8B"/>
                </a:solidFill>
                <a:latin typeface="Calibri"/>
              </a:rPr>
              <a:t>25/05/2024</a:t>
            </a:fld>
            <a:endParaRPr lang="af-NA" sz="1200" b="0" strike="noStrike" spc="-1">
              <a:latin typeface="Times New Roman"/>
            </a:endParaRPr>
          </a:p>
        </p:txBody>
      </p:sp>
      <p:sp>
        <p:nvSpPr>
          <p:cNvPr id="42" name="PlaceHolder 2"/>
          <p:cNvSpPr>
            <a:spLocks noGrp="1"/>
          </p:cNvSpPr>
          <p:nvPr>
            <p:ph type="ftr"/>
          </p:nvPr>
        </p:nvSpPr>
        <p:spPr>
          <a:xfrm>
            <a:off x="4165440" y="6356520"/>
            <a:ext cx="3860160" cy="364680"/>
          </a:xfrm>
          <a:prstGeom prst="rect">
            <a:avLst/>
          </a:prstGeom>
          <a:noFill/>
          <a:ln w="0">
            <a:noFill/>
          </a:ln>
        </p:spPr>
        <p:txBody>
          <a:bodyPr anchor="ctr">
            <a:noAutofit/>
          </a:bodyPr>
          <a:lstStyle/>
          <a:p>
            <a:endParaRPr lang="af-NA" sz="2400" b="0" strike="noStrike" spc="-1">
              <a:latin typeface="Times New Roman"/>
            </a:endParaRPr>
          </a:p>
        </p:txBody>
      </p:sp>
      <p:sp>
        <p:nvSpPr>
          <p:cNvPr id="43" name="PlaceHolder 3"/>
          <p:cNvSpPr>
            <a:spLocks noGrp="1"/>
          </p:cNvSpPr>
          <p:nvPr>
            <p:ph type="sldNum"/>
          </p:nvPr>
        </p:nvSpPr>
        <p:spPr>
          <a:xfrm>
            <a:off x="8737440" y="6356520"/>
            <a:ext cx="2844480" cy="364680"/>
          </a:xfrm>
          <a:prstGeom prst="rect">
            <a:avLst/>
          </a:prstGeom>
          <a:noFill/>
          <a:ln w="0">
            <a:noFill/>
          </a:ln>
        </p:spPr>
        <p:txBody>
          <a:bodyPr anchor="ctr">
            <a:noAutofit/>
          </a:bodyPr>
          <a:lstStyle/>
          <a:p>
            <a:pPr algn="r">
              <a:lnSpc>
                <a:spcPct val="100000"/>
              </a:lnSpc>
              <a:buNone/>
            </a:pPr>
            <a:fld id="{E688F13A-12FD-4566-AEAF-348B70951873}" type="slidenum">
              <a:rPr lang="gl-ES" sz="1200" b="0" strike="noStrike" spc="-1">
                <a:solidFill>
                  <a:srgbClr val="8B8B8B"/>
                </a:solidFill>
                <a:latin typeface="Calibri"/>
              </a:rPr>
              <a:t>‹Nº›</a:t>
            </a:fld>
            <a:endParaRPr lang="af-NA" sz="1200" b="0" strike="noStrike" spc="-1">
              <a:latin typeface="Times New Roman"/>
            </a:endParaRPr>
          </a:p>
        </p:txBody>
      </p:sp>
      <p:sp>
        <p:nvSpPr>
          <p:cNvPr id="44" name="PlaceHolder 4"/>
          <p:cNvSpPr>
            <a:spLocks noGrp="1"/>
          </p:cNvSpPr>
          <p:nvPr>
            <p:ph type="title"/>
          </p:nvPr>
        </p:nvSpPr>
        <p:spPr>
          <a:xfrm>
            <a:off x="609600" y="273600"/>
            <a:ext cx="10972320" cy="1144800"/>
          </a:xfrm>
          <a:prstGeom prst="rect">
            <a:avLst/>
          </a:prstGeom>
          <a:noFill/>
          <a:ln w="0">
            <a:noFill/>
          </a:ln>
        </p:spPr>
        <p:txBody>
          <a:bodyPr lIns="0" tIns="0" rIns="0" bIns="0" anchor="ctr">
            <a:noAutofit/>
          </a:bodyPr>
          <a:lstStyle/>
          <a:p>
            <a:r>
              <a:rPr lang="gl-ES" sz="1800" b="0" strike="noStrike" spc="-1">
                <a:solidFill>
                  <a:srgbClr val="000000"/>
                </a:solidFill>
                <a:latin typeface="Calibri"/>
              </a:rPr>
              <a:t>Pulse para editar el formato del texto de título</a:t>
            </a:r>
          </a:p>
        </p:txBody>
      </p:sp>
      <p:sp>
        <p:nvSpPr>
          <p:cNvPr id="45" name="PlaceHolder 5"/>
          <p:cNvSpPr>
            <a:spLocks noGrp="1"/>
          </p:cNvSpPr>
          <p:nvPr>
            <p:ph type="body"/>
          </p:nvPr>
        </p:nvSpPr>
        <p:spPr>
          <a:xfrm>
            <a:off x="609600" y="1604520"/>
            <a:ext cx="1097232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gl-ES" sz="3200" b="0" strike="noStrike" spc="-1">
                <a:solidFill>
                  <a:srgbClr val="000000"/>
                </a:solidFill>
                <a:latin typeface="Calibri"/>
              </a:rPr>
              <a:t>Pulse para editar el formato de texto del esquema</a:t>
            </a:r>
          </a:p>
          <a:p>
            <a:pPr marL="864000" lvl="1" indent="-324000">
              <a:spcBef>
                <a:spcPts val="1134"/>
              </a:spcBef>
              <a:buClr>
                <a:srgbClr val="000000"/>
              </a:buClr>
              <a:buSzPct val="75000"/>
              <a:buFont typeface="Symbol" charset="2"/>
              <a:buChar char=""/>
            </a:pPr>
            <a:r>
              <a:rPr lang="gl-ES" sz="2400" b="0" strike="noStrike" spc="-1">
                <a:solidFill>
                  <a:srgbClr val="000000"/>
                </a:solidFill>
                <a:latin typeface="Calibri"/>
              </a:rPr>
              <a:t>Segundo nivel del esquema</a:t>
            </a:r>
          </a:p>
          <a:p>
            <a:pPr marL="1296000" lvl="2" indent="-288000">
              <a:spcBef>
                <a:spcPts val="850"/>
              </a:spcBef>
              <a:buClr>
                <a:srgbClr val="000000"/>
              </a:buClr>
              <a:buSzPct val="45000"/>
              <a:buFont typeface="Wingdings" charset="2"/>
              <a:buChar char=""/>
            </a:pPr>
            <a:r>
              <a:rPr lang="gl-ES" sz="2000" b="0" strike="noStrike" spc="-1">
                <a:solidFill>
                  <a:srgbClr val="000000"/>
                </a:solidFill>
                <a:latin typeface="Calibri"/>
              </a:rPr>
              <a:t>Tercer nivel del esquema</a:t>
            </a:r>
          </a:p>
          <a:p>
            <a:pPr marL="1728000" lvl="3" indent="-216000">
              <a:spcBef>
                <a:spcPts val="567"/>
              </a:spcBef>
              <a:buClr>
                <a:srgbClr val="000000"/>
              </a:buClr>
              <a:buSzPct val="75000"/>
              <a:buFont typeface="Symbol" charset="2"/>
              <a:buChar char=""/>
            </a:pPr>
            <a:r>
              <a:rPr lang="gl-ES" sz="2000" b="0" strike="noStrike" spc="-1">
                <a:solidFill>
                  <a:srgbClr val="000000"/>
                </a:solidFill>
                <a:latin typeface="Calibri"/>
              </a:rPr>
              <a:t>Cuarto nivel del esquema</a:t>
            </a:r>
          </a:p>
          <a:p>
            <a:pPr marL="2160000" lvl="4" indent="-216000">
              <a:spcBef>
                <a:spcPts val="283"/>
              </a:spcBef>
              <a:buClr>
                <a:srgbClr val="000000"/>
              </a:buClr>
              <a:buSzPct val="45000"/>
              <a:buFont typeface="Wingdings" charset="2"/>
              <a:buChar char=""/>
            </a:pPr>
            <a:r>
              <a:rPr lang="gl-ES" sz="2000" b="0" strike="noStrike" spc="-1">
                <a:solidFill>
                  <a:srgbClr val="000000"/>
                </a:solidFill>
                <a:latin typeface="Calibri"/>
              </a:rPr>
              <a:t>Quinto nivel del esquema</a:t>
            </a:r>
          </a:p>
          <a:p>
            <a:pPr marL="2592000" lvl="5" indent="-216000">
              <a:spcBef>
                <a:spcPts val="283"/>
              </a:spcBef>
              <a:buClr>
                <a:srgbClr val="000000"/>
              </a:buClr>
              <a:buSzPct val="45000"/>
              <a:buFont typeface="Wingdings" charset="2"/>
              <a:buChar char=""/>
            </a:pPr>
            <a:r>
              <a:rPr lang="gl-ES" sz="2000" b="0" strike="noStrike" spc="-1">
                <a:solidFill>
                  <a:srgbClr val="000000"/>
                </a:solidFill>
                <a:latin typeface="Calibri"/>
              </a:rPr>
              <a:t>Sexto nivel del esquema</a:t>
            </a:r>
          </a:p>
          <a:p>
            <a:pPr marL="3024000" lvl="6" indent="-216000">
              <a:spcBef>
                <a:spcPts val="283"/>
              </a:spcBef>
              <a:buClr>
                <a:srgbClr val="000000"/>
              </a:buClr>
              <a:buSzPct val="45000"/>
              <a:buFont typeface="Wingdings" charset="2"/>
              <a:buChar char=""/>
            </a:pPr>
            <a:r>
              <a:rPr lang="gl-ES" sz="2000" b="0" strike="noStrike" spc="-1">
                <a:solidFill>
                  <a:srgbClr val="000000"/>
                </a:solidFill>
                <a:latin typeface="Calibri"/>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609600" y="274680"/>
            <a:ext cx="10972320" cy="1142640"/>
          </a:xfrm>
          <a:prstGeom prst="rect">
            <a:avLst/>
          </a:prstGeom>
          <a:noFill/>
          <a:ln w="0">
            <a:noFill/>
          </a:ln>
        </p:spPr>
        <p:txBody>
          <a:bodyPr anchor="ctr">
            <a:noAutofit/>
          </a:bodyPr>
          <a:lstStyle/>
          <a:p>
            <a:pPr algn="ctr">
              <a:lnSpc>
                <a:spcPct val="100000"/>
              </a:lnSpc>
              <a:buNone/>
            </a:pPr>
            <a:r>
              <a:rPr lang="es-ES" sz="4400" b="0" strike="noStrike" spc="-1">
                <a:solidFill>
                  <a:srgbClr val="000000"/>
                </a:solidFill>
                <a:latin typeface="Calibri"/>
              </a:rPr>
              <a:t>Haga clic para modificar el estilo de título del patrón</a:t>
            </a:r>
            <a:endParaRPr lang="gl-ES" sz="4400" b="0" strike="noStrike" spc="-1">
              <a:solidFill>
                <a:srgbClr val="000000"/>
              </a:solidFill>
              <a:latin typeface="Calibri"/>
            </a:endParaRPr>
          </a:p>
        </p:txBody>
      </p:sp>
      <p:sp>
        <p:nvSpPr>
          <p:cNvPr id="83" name="PlaceHolder 2"/>
          <p:cNvSpPr>
            <a:spLocks noGrp="1"/>
          </p:cNvSpPr>
          <p:nvPr>
            <p:ph type="body"/>
          </p:nvPr>
        </p:nvSpPr>
        <p:spPr>
          <a:xfrm>
            <a:off x="609600" y="1600200"/>
            <a:ext cx="10972320" cy="4525560"/>
          </a:xfrm>
          <a:prstGeom prst="rect">
            <a:avLst/>
          </a:prstGeom>
          <a:noFill/>
          <a:ln w="0">
            <a:noFill/>
          </a:ln>
        </p:spPr>
        <p:txBody>
          <a:bodyPr anchor="t">
            <a:noAutofit/>
          </a:bodyPr>
          <a:lstStyle/>
          <a:p>
            <a:pPr marL="432000" indent="-324000">
              <a:lnSpc>
                <a:spcPct val="100000"/>
              </a:lnSpc>
              <a:spcBef>
                <a:spcPts val="641"/>
              </a:spcBef>
              <a:buClr>
                <a:srgbClr val="000000"/>
              </a:buClr>
              <a:buSzPct val="45000"/>
              <a:buFont typeface="Wingdings" charset="2"/>
              <a:buChar char=""/>
            </a:pPr>
            <a:r>
              <a:rPr lang="es-ES" sz="3200" b="0" strike="noStrike" spc="-1">
                <a:solidFill>
                  <a:srgbClr val="000000"/>
                </a:solidFill>
                <a:latin typeface="Calibri"/>
              </a:rPr>
              <a:t>Haga clic para modificar el estilo de texto del patrón</a:t>
            </a:r>
            <a:endParaRPr lang="gl-ES" sz="3200" b="0" strike="noStrike" spc="-1">
              <a:solidFill>
                <a:srgbClr val="000000"/>
              </a:solidFill>
              <a:latin typeface="Calibri"/>
            </a:endParaRPr>
          </a:p>
          <a:p>
            <a:pPr marL="864000" lvl="1" indent="-324000">
              <a:lnSpc>
                <a:spcPct val="100000"/>
              </a:lnSpc>
              <a:spcBef>
                <a:spcPts val="561"/>
              </a:spcBef>
              <a:buClr>
                <a:srgbClr val="000000"/>
              </a:buClr>
              <a:buSzPct val="75000"/>
              <a:buFont typeface="Symbol" charset="2"/>
              <a:buChar char=""/>
            </a:pPr>
            <a:r>
              <a:rPr lang="es-ES" sz="2800" b="0" strike="noStrike" spc="-1">
                <a:solidFill>
                  <a:srgbClr val="000000"/>
                </a:solidFill>
                <a:latin typeface="Calibri"/>
              </a:rPr>
              <a:t>Segundo nivel</a:t>
            </a:r>
            <a:endParaRPr lang="gl-ES" sz="2800" b="0" strike="noStrike" spc="-1">
              <a:solidFill>
                <a:srgbClr val="000000"/>
              </a:solidFill>
              <a:latin typeface="Calibri"/>
            </a:endParaRPr>
          </a:p>
          <a:p>
            <a:pPr marL="1296000" lvl="2" indent="-288000">
              <a:lnSpc>
                <a:spcPct val="100000"/>
              </a:lnSpc>
              <a:spcBef>
                <a:spcPts val="479"/>
              </a:spcBef>
              <a:buClr>
                <a:srgbClr val="000000"/>
              </a:buClr>
              <a:buSzPct val="45000"/>
              <a:buFont typeface="Wingdings" charset="2"/>
              <a:buChar char=""/>
            </a:pPr>
            <a:r>
              <a:rPr lang="es-ES" sz="2400" b="0" strike="noStrike" spc="-1">
                <a:solidFill>
                  <a:srgbClr val="000000"/>
                </a:solidFill>
                <a:latin typeface="Calibri"/>
              </a:rPr>
              <a:t>Tercer nivel</a:t>
            </a:r>
            <a:endParaRPr lang="gl-ES" sz="2400" b="0" strike="noStrike" spc="-1">
              <a:solidFill>
                <a:srgbClr val="000000"/>
              </a:solidFill>
              <a:latin typeface="Calibri"/>
            </a:endParaRPr>
          </a:p>
          <a:p>
            <a:pPr marL="1728000" lvl="3" indent="-216000">
              <a:lnSpc>
                <a:spcPct val="100000"/>
              </a:lnSpc>
              <a:spcBef>
                <a:spcPts val="400"/>
              </a:spcBef>
              <a:buClr>
                <a:srgbClr val="000000"/>
              </a:buClr>
              <a:buSzPct val="75000"/>
              <a:buFont typeface="Symbol" charset="2"/>
              <a:buChar char=""/>
            </a:pPr>
            <a:r>
              <a:rPr lang="es-ES" sz="2000" b="0" strike="noStrike" spc="-1">
                <a:solidFill>
                  <a:srgbClr val="000000"/>
                </a:solidFill>
                <a:latin typeface="Calibri"/>
              </a:rPr>
              <a:t>Cuarto nivel</a:t>
            </a:r>
            <a:endParaRPr lang="gl-ES" sz="2000" b="0" strike="noStrike" spc="-1">
              <a:solidFill>
                <a:srgbClr val="000000"/>
              </a:solidFill>
              <a:latin typeface="Calibri"/>
            </a:endParaRPr>
          </a:p>
          <a:p>
            <a:pPr marL="2160000" lvl="4" indent="-216000">
              <a:lnSpc>
                <a:spcPct val="100000"/>
              </a:lnSpc>
              <a:spcBef>
                <a:spcPts val="400"/>
              </a:spcBef>
              <a:buClr>
                <a:srgbClr val="000000"/>
              </a:buClr>
              <a:buSzPct val="45000"/>
              <a:buFont typeface="Wingdings" charset="2"/>
              <a:buChar char=""/>
            </a:pPr>
            <a:r>
              <a:rPr lang="es-ES" sz="2000" b="0" strike="noStrike" spc="-1">
                <a:solidFill>
                  <a:srgbClr val="000000"/>
                </a:solidFill>
                <a:latin typeface="Calibri"/>
              </a:rPr>
              <a:t>Quinto nivel</a:t>
            </a:r>
            <a:endParaRPr lang="gl-ES" sz="2000" b="0" strike="noStrike" spc="-1">
              <a:solidFill>
                <a:srgbClr val="000000"/>
              </a:solidFill>
              <a:latin typeface="Calibri"/>
            </a:endParaRPr>
          </a:p>
        </p:txBody>
      </p:sp>
      <p:sp>
        <p:nvSpPr>
          <p:cNvPr id="84" name="PlaceHolder 3"/>
          <p:cNvSpPr>
            <a:spLocks noGrp="1"/>
          </p:cNvSpPr>
          <p:nvPr>
            <p:ph type="dt"/>
          </p:nvPr>
        </p:nvSpPr>
        <p:spPr>
          <a:xfrm>
            <a:off x="609600" y="6356520"/>
            <a:ext cx="2844480" cy="364680"/>
          </a:xfrm>
          <a:prstGeom prst="rect">
            <a:avLst/>
          </a:prstGeom>
          <a:noFill/>
          <a:ln w="0">
            <a:noFill/>
          </a:ln>
        </p:spPr>
        <p:txBody>
          <a:bodyPr anchor="ctr">
            <a:noAutofit/>
          </a:bodyPr>
          <a:lstStyle/>
          <a:p>
            <a:pPr>
              <a:lnSpc>
                <a:spcPct val="100000"/>
              </a:lnSpc>
              <a:buNone/>
            </a:pPr>
            <a:fld id="{95275B41-6E9D-433F-9C9B-EA962753D1DD}" type="datetime">
              <a:rPr lang="gl-ES" sz="1200" b="0" strike="noStrike" spc="-1">
                <a:solidFill>
                  <a:srgbClr val="8B8B8B"/>
                </a:solidFill>
                <a:latin typeface="Calibri"/>
              </a:rPr>
              <a:t>25/05/2024</a:t>
            </a:fld>
            <a:endParaRPr lang="af-NA" sz="1200" b="0" strike="noStrike" spc="-1">
              <a:latin typeface="Times New Roman"/>
            </a:endParaRPr>
          </a:p>
        </p:txBody>
      </p:sp>
      <p:sp>
        <p:nvSpPr>
          <p:cNvPr id="85" name="PlaceHolder 4"/>
          <p:cNvSpPr>
            <a:spLocks noGrp="1"/>
          </p:cNvSpPr>
          <p:nvPr>
            <p:ph type="ftr"/>
          </p:nvPr>
        </p:nvSpPr>
        <p:spPr>
          <a:xfrm>
            <a:off x="4165440" y="6356520"/>
            <a:ext cx="3860160" cy="364680"/>
          </a:xfrm>
          <a:prstGeom prst="rect">
            <a:avLst/>
          </a:prstGeom>
          <a:noFill/>
          <a:ln w="0">
            <a:noFill/>
          </a:ln>
        </p:spPr>
        <p:txBody>
          <a:bodyPr anchor="ctr">
            <a:noAutofit/>
          </a:bodyPr>
          <a:lstStyle/>
          <a:p>
            <a:endParaRPr lang="af-NA" sz="2400" b="0" strike="noStrike" spc="-1">
              <a:latin typeface="Times New Roman"/>
            </a:endParaRPr>
          </a:p>
        </p:txBody>
      </p:sp>
      <p:sp>
        <p:nvSpPr>
          <p:cNvPr id="86" name="PlaceHolder 5"/>
          <p:cNvSpPr>
            <a:spLocks noGrp="1"/>
          </p:cNvSpPr>
          <p:nvPr>
            <p:ph type="sldNum"/>
          </p:nvPr>
        </p:nvSpPr>
        <p:spPr>
          <a:xfrm>
            <a:off x="8737440" y="6356520"/>
            <a:ext cx="2844480" cy="364680"/>
          </a:xfrm>
          <a:prstGeom prst="rect">
            <a:avLst/>
          </a:prstGeom>
          <a:noFill/>
          <a:ln w="0">
            <a:noFill/>
          </a:ln>
        </p:spPr>
        <p:txBody>
          <a:bodyPr anchor="ctr">
            <a:noAutofit/>
          </a:bodyPr>
          <a:lstStyle/>
          <a:p>
            <a:pPr algn="r">
              <a:lnSpc>
                <a:spcPct val="100000"/>
              </a:lnSpc>
              <a:buNone/>
            </a:pPr>
            <a:fld id="{5F1721BC-0B22-406A-9E79-0669DA25E9DE}" type="slidenum">
              <a:rPr lang="gl-ES" sz="1200" b="0" strike="noStrike" spc="-1">
                <a:solidFill>
                  <a:srgbClr val="8B8B8B"/>
                </a:solidFill>
                <a:latin typeface="Calibri"/>
              </a:rPr>
              <a:t>‹Nº›</a:t>
            </a:fld>
            <a:endParaRPr lang="af-NA"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100000"/>
        </a:lnSpc>
        <a:spcBef>
          <a:spcPts val="641"/>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data.europa.eu/eli/reg/2013/1308/oj/spa" TargetMode="Externa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hyperlink" Target="http://www.consumer.es/seguridad-alimentaria/normativa-legal/2003/09/15/8288.php" TargetMode="External"/><Relationship Id="rId2" Type="http://schemas.openxmlformats.org/officeDocument/2006/relationships/hyperlink" Target="https://beatrizrobles.com/yogur-griego-y-yogur-estilo-griego/" TargetMode="Externa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hyperlink" Target="http://demarks.es/blog/la-sentencia-del-yogur-griego-en-reino-unido/"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hyperlink" Target="https://beatrizrobles.com/yogur-pasteurizado/"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13.xml"/><Relationship Id="rId4" Type="http://schemas.openxmlformats.org/officeDocument/2006/relationships/image" Target="../media/image138.png"/></Relationships>
</file>

<file path=ppt/slides/_rels/slide11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xml"/><Relationship Id="rId5" Type="http://schemas.openxmlformats.org/officeDocument/2006/relationships/image" Target="../media/image144.png"/><Relationship Id="rId4" Type="http://schemas.openxmlformats.org/officeDocument/2006/relationships/image" Target="../media/image143.png"/></Relationships>
</file>

<file path=ppt/slides/_rels/slide11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3.xml"/><Relationship Id="rId5" Type="http://schemas.openxmlformats.org/officeDocument/2006/relationships/image" Target="../media/image153.png"/><Relationship Id="rId4" Type="http://schemas.openxmlformats.org/officeDocument/2006/relationships/image" Target="../media/image152.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emf"/><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13.xml"/><Relationship Id="rId5" Type="http://schemas.openxmlformats.org/officeDocument/2006/relationships/image" Target="../media/image188.png"/><Relationship Id="rId4" Type="http://schemas.openxmlformats.org/officeDocument/2006/relationships/image" Target="../media/image187.png"/></Relationships>
</file>

<file path=ppt/slides/_rels/slide16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13.xml"/><Relationship Id="rId4" Type="http://schemas.openxmlformats.org/officeDocument/2006/relationships/image" Target="../media/image193.png"/></Relationships>
</file>

<file path=ppt/slides/_rels/slide16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hyperlink" Target="https://es.wikipedia.org/wiki/Cultivos_l%C3%A1cticos" TargetMode="External"/><Relationship Id="rId13" Type="http://schemas.openxmlformats.org/officeDocument/2006/relationships/hyperlink" Target="https://es.wikipedia.org/wiki/Geotrichum" TargetMode="External"/><Relationship Id="rId3" Type="http://schemas.openxmlformats.org/officeDocument/2006/relationships/hyperlink" Target="https://es.wikipedia.org/wiki/Yogur" TargetMode="External"/><Relationship Id="rId7" Type="http://schemas.openxmlformats.org/officeDocument/2006/relationships/hyperlink" Target="https://es.wikipedia.org/wiki/Leche" TargetMode="External"/><Relationship Id="rId12" Type="http://schemas.openxmlformats.org/officeDocument/2006/relationships/hyperlink" Target="https://es.wikipedia.org/wiki/Hongo" TargetMode="External"/><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hyperlink" Target="https://es.wikipedia.org/wiki/Escandinavia" TargetMode="External"/><Relationship Id="rId11" Type="http://schemas.openxmlformats.org/officeDocument/2006/relationships/hyperlink" Target="https://es.wikipedia.org/wiki/Levadura" TargetMode="External"/><Relationship Id="rId5" Type="http://schemas.openxmlformats.org/officeDocument/2006/relationships/hyperlink" Target="https://es.wikipedia.org/wiki/Organismo_mes%C3%B3filo" TargetMode="External"/><Relationship Id="rId10" Type="http://schemas.openxmlformats.org/officeDocument/2006/relationships/hyperlink" Target="https://es.wikipedia.org/wiki/%C3%81cido_l%C3%A1ctico" TargetMode="External"/><Relationship Id="rId4" Type="http://schemas.openxmlformats.org/officeDocument/2006/relationships/hyperlink" Target="https://es.wikipedia.org/wiki/Leche_fermentada" TargetMode="External"/><Relationship Id="rId9" Type="http://schemas.openxmlformats.org/officeDocument/2006/relationships/hyperlink" Target="https://es.wikipedia.org/wiki/Bacterias" TargetMode="External"/><Relationship Id="rId14" Type="http://schemas.openxmlformats.org/officeDocument/2006/relationships/image" Target="../media/image11.jpeg"/></Relationships>
</file>

<file path=ppt/slides/_rels/slide170.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g"/><Relationship Id="rId1" Type="http://schemas.openxmlformats.org/officeDocument/2006/relationships/slideLayout" Target="../slideLayouts/slideLayout13.xml"/><Relationship Id="rId5" Type="http://schemas.openxmlformats.org/officeDocument/2006/relationships/image" Target="../media/image203.png"/><Relationship Id="rId4" Type="http://schemas.openxmlformats.org/officeDocument/2006/relationships/image" Target="../media/image202.png"/></Relationships>
</file>

<file path=ppt/slides/_rels/slide17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jpeg"/><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es.wikipedia.org/wiki/Europa_Central" TargetMode="External"/><Relationship Id="rId7" Type="http://schemas.openxmlformats.org/officeDocument/2006/relationships/image" Target="../media/image13.jpeg"/><Relationship Id="rId2" Type="http://schemas.openxmlformats.org/officeDocument/2006/relationships/hyperlink" Target="https://es.wikipedia.org/wiki/L%C3%A1cteo" TargetMode="External"/><Relationship Id="rId1" Type="http://schemas.openxmlformats.org/officeDocument/2006/relationships/slideLayout" Target="../slideLayouts/slideLayout13.xml"/><Relationship Id="rId6" Type="http://schemas.openxmlformats.org/officeDocument/2006/relationships/hyperlink" Target="https://es.wikipedia.org/wiki/Espesante" TargetMode="External"/><Relationship Id="rId5" Type="http://schemas.openxmlformats.org/officeDocument/2006/relationships/hyperlink" Target="https://es.wikipedia.org/wiki/Fermentaci%C3%B3n" TargetMode="External"/><Relationship Id="rId4" Type="http://schemas.openxmlformats.org/officeDocument/2006/relationships/hyperlink" Target="https://es.wikipedia.org/wiki/Europa_Oriental" TargetMode="External"/></Relationships>
</file>

<file path=ppt/slides/_rels/slide190.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13.xml"/><Relationship Id="rId4" Type="http://schemas.openxmlformats.org/officeDocument/2006/relationships/image" Target="../media/image224.jpeg"/></Relationships>
</file>

<file path=ppt/slides/_rels/slide193.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13.xml"/><Relationship Id="rId4" Type="http://schemas.openxmlformats.org/officeDocument/2006/relationships/image" Target="../media/image229.png"/></Relationships>
</file>

<file path=ppt/slides/_rels/slide196.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en.wiktionary.org/wiki/%D1%80%D1%8F%D0%B6%D0%B0%D0%BD%D0%BA%D0%B0" TargetMode="External"/><Relationship Id="rId3" Type="http://schemas.openxmlformats.org/officeDocument/2006/relationships/hyperlink" Target="https://en.wikipedia.org/wiki/Russian_language" TargetMode="External"/><Relationship Id="rId7" Type="http://schemas.openxmlformats.org/officeDocument/2006/relationships/hyperlink" Target="https://en.wikipedia.org/wiki/Ukrainian_language" TargetMode="External"/><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hyperlink" Target="https://en.wiktionary.org/wiki/%D1%80%D0%B0%D0%B6%D0%B0%D0%BD%D0%BA%D0%B0" TargetMode="External"/><Relationship Id="rId5" Type="http://schemas.openxmlformats.org/officeDocument/2006/relationships/hyperlink" Target="https://en.wikipedia.org/wiki/Belarusian_language" TargetMode="External"/><Relationship Id="rId4" Type="http://schemas.openxmlformats.org/officeDocument/2006/relationships/hyperlink" Target="https://en.wiktionary.org/wiki/%D1%80%D1%8F%D0%B6%D0%B5%D0%BD%D0%BA%D0%B0" TargetMode="External"/><Relationship Id="rId9" Type="http://schemas.openxmlformats.org/officeDocument/2006/relationships/image" Target="../media/image15.jpeg"/></Relationships>
</file>

<file path=ppt/slides/_rels/slide20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jpeg"/><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jpeg"/><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hyperlink" Target="https://www.comunidad.madrid/servicios/salud/declaraciones-nutricionales-propiedades-saludables-alimentos" TargetMode="External"/><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vegetanea.es/blog/e-s-artificiales-que-son-y-que-debes-tener-en-cuenta/" TargetMode="External"/><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mapa.gob.es/es/alimentacion/legislacion/recopilaciones-legislativas-monograficas/leche_y_p_lacteos.aspx" TargetMode="External"/><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10.png"/><Relationship Id="rId4" Type="http://schemas.openxmlformats.org/officeDocument/2006/relationships/image" Target="../media/image109.png"/></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8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8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2" descr="C:\Users\avellom\Downloads\image_jpeg;base64,_9j_4AAQSkZJRgABAQAAAQABAAD_2wCEAAkGBxMTEhUTExMWFhUXFxgaGBcYFxgXGBcXGBgYGBcVGhgaHSggGB0lHRgVITEiJSkrLi4uFx8zODMtNygtLisBCgoKDg0OGhAQGi0lICUtLS0tLS0tLS0tLS0tLS0tLS0tLS0tLS0tLS0tLS0tLS0tLS0tLS0tL.jpeg"/>
          <p:cNvPicPr/>
          <p:nvPr/>
        </p:nvPicPr>
        <p:blipFill>
          <a:blip r:embed="rId2"/>
          <a:stretch/>
        </p:blipFill>
        <p:spPr>
          <a:xfrm>
            <a:off x="1524000" y="221942"/>
            <a:ext cx="9143640" cy="6316018"/>
          </a:xfrm>
          <a:prstGeom prst="rect">
            <a:avLst/>
          </a:prstGeom>
          <a:ln w="0">
            <a:noFill/>
          </a:ln>
        </p:spPr>
      </p:pic>
      <p:sp>
        <p:nvSpPr>
          <p:cNvPr id="130" name="3 CuadroTexto"/>
          <p:cNvSpPr/>
          <p:nvPr/>
        </p:nvSpPr>
        <p:spPr>
          <a:xfrm>
            <a:off x="2687327" y="1252080"/>
            <a:ext cx="6342868" cy="378419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r>
              <a:rPr lang="es-ES" sz="6000" spc="-1" dirty="0">
                <a:solidFill>
                  <a:srgbClr val="92D050"/>
                </a:solidFill>
                <a:latin typeface="Calibri"/>
              </a:rPr>
              <a:t>Leche </a:t>
            </a:r>
          </a:p>
          <a:p>
            <a:pPr algn="ctr">
              <a:lnSpc>
                <a:spcPct val="100000"/>
              </a:lnSpc>
              <a:buNone/>
            </a:pPr>
            <a:r>
              <a:rPr lang="es-ES" sz="6000" spc="-1" dirty="0">
                <a:solidFill>
                  <a:srgbClr val="92D050"/>
                </a:solidFill>
                <a:latin typeface="Calibri"/>
              </a:rPr>
              <a:t>y </a:t>
            </a:r>
          </a:p>
          <a:p>
            <a:pPr algn="ctr">
              <a:lnSpc>
                <a:spcPct val="100000"/>
              </a:lnSpc>
              <a:buNone/>
            </a:pPr>
            <a:r>
              <a:rPr lang="es-ES" sz="6000" spc="-1" dirty="0">
                <a:solidFill>
                  <a:srgbClr val="92D050"/>
                </a:solidFill>
                <a:latin typeface="Calibri"/>
              </a:rPr>
              <a:t>Productos lácteos </a:t>
            </a:r>
            <a:endParaRPr lang="af-NA" sz="6000" spc="-1" dirty="0">
              <a:latin typeface="Arial"/>
            </a:endParaRPr>
          </a:p>
          <a:p>
            <a:pPr>
              <a:lnSpc>
                <a:spcPct val="100000"/>
              </a:lnSpc>
              <a:buNone/>
            </a:pPr>
            <a:r>
              <a:rPr lang="es-ES" sz="6000" spc="-1" dirty="0">
                <a:solidFill>
                  <a:srgbClr val="92D050"/>
                </a:solidFill>
                <a:latin typeface="Calibri"/>
              </a:rPr>
              <a:t>   </a:t>
            </a:r>
            <a:endParaRPr lang="af-NA" sz="6000"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B8955A8-DC0B-45B5-BC13-5042434AAE10}"/>
              </a:ext>
            </a:extLst>
          </p:cNvPr>
          <p:cNvSpPr/>
          <p:nvPr/>
        </p:nvSpPr>
        <p:spPr>
          <a:xfrm>
            <a:off x="1754823" y="353201"/>
            <a:ext cx="8504807" cy="646331"/>
          </a:xfrm>
          <a:prstGeom prst="rect">
            <a:avLst/>
          </a:prstGeom>
        </p:spPr>
        <p:txBody>
          <a:bodyPr wrap="square">
            <a:spAutoFit/>
          </a:bodyPr>
          <a:lstStyle/>
          <a:p>
            <a:pPr marL="342900" indent="-342900" hangingPunct="0">
              <a:buSzPts val="850"/>
              <a:buFont typeface="Arial" panose="020B0604020202020204" pitchFamily="34" charset="0"/>
              <a:buChar char="►"/>
              <a:tabLst>
                <a:tab pos="227965" algn="l"/>
                <a:tab pos="582930" algn="l"/>
              </a:tabLst>
            </a:pPr>
            <a:r>
              <a:rPr lang="es-ES" b="1" kern="0" spc="5" dirty="0">
                <a:latin typeface="Times New Roman" panose="02020603050405020304" pitchFamily="18" charset="0"/>
                <a:ea typeface="Times New Roman" panose="02020603050405020304" pitchFamily="18" charset="0"/>
                <a:cs typeface="Times New Roman" panose="02020603050405020304" pitchFamily="18" charset="0"/>
                <a:hlinkClick r:id="rId2"/>
              </a:rPr>
              <a:t>REGLAMENTO</a:t>
            </a:r>
            <a:r>
              <a:rPr lang="es-ES" b="1" kern="0" spc="175" dirty="0">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s-ES" b="1" kern="0" spc="5" dirty="0">
                <a:latin typeface="Times New Roman" panose="02020603050405020304" pitchFamily="18" charset="0"/>
                <a:ea typeface="Times New Roman" panose="02020603050405020304" pitchFamily="18" charset="0"/>
                <a:cs typeface="Times New Roman" panose="02020603050405020304" pitchFamily="18" charset="0"/>
                <a:hlinkClick r:id="rId2"/>
              </a:rPr>
              <a:t>(UE)</a:t>
            </a:r>
            <a:r>
              <a:rPr lang="es-ES" b="1" kern="0" spc="135" dirty="0">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s-ES" b="1" kern="0" spc="5" dirty="0">
                <a:latin typeface="Times New Roman" panose="02020603050405020304" pitchFamily="18" charset="0"/>
                <a:ea typeface="Times New Roman" panose="02020603050405020304" pitchFamily="18" charset="0"/>
                <a:cs typeface="Times New Roman" panose="02020603050405020304" pitchFamily="18" charset="0"/>
                <a:hlinkClick r:id="rId2"/>
              </a:rPr>
              <a:t>N</a:t>
            </a:r>
            <a:r>
              <a:rPr lang="es-ES" b="1" kern="0" spc="5" baseline="30000" dirty="0">
                <a:latin typeface="Times New Roman" panose="02020603050405020304" pitchFamily="18" charset="0"/>
                <a:ea typeface="Times New Roman" panose="02020603050405020304" pitchFamily="18" charset="0"/>
                <a:cs typeface="Times New Roman" panose="02020603050405020304" pitchFamily="18" charset="0"/>
                <a:hlinkClick r:id="rId2"/>
              </a:rPr>
              <a:t>o</a:t>
            </a:r>
            <a:r>
              <a:rPr lang="es-ES" b="1" kern="0" spc="145" dirty="0">
                <a:latin typeface="Times New Roman" panose="02020603050405020304" pitchFamily="18" charset="0"/>
                <a:ea typeface="Times New Roman" panose="02020603050405020304" pitchFamily="18" charset="0"/>
                <a:cs typeface="Times New Roman" panose="02020603050405020304" pitchFamily="18" charset="0"/>
              </a:rPr>
              <a:t> </a:t>
            </a:r>
            <a:r>
              <a:rPr lang="es-ES" b="1" kern="0" spc="5" dirty="0">
                <a:latin typeface="Times New Roman" panose="02020603050405020304" pitchFamily="18" charset="0"/>
                <a:ea typeface="Times New Roman" panose="02020603050405020304" pitchFamily="18" charset="0"/>
                <a:cs typeface="Times New Roman" panose="02020603050405020304" pitchFamily="18" charset="0"/>
                <a:hlinkClick r:id="rId2"/>
              </a:rPr>
              <a:t>1308/2013</a:t>
            </a:r>
            <a:r>
              <a:rPr lang="es-ES" b="1" kern="0" spc="180" dirty="0">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s-ES" b="1" kern="0" spc="5" dirty="0">
                <a:latin typeface="Times New Roman" panose="02020603050405020304" pitchFamily="18" charset="0"/>
                <a:ea typeface="Times New Roman" panose="02020603050405020304" pitchFamily="18" charset="0"/>
                <a:cs typeface="Times New Roman" panose="02020603050405020304" pitchFamily="18" charset="0"/>
                <a:hlinkClick r:id="rId2"/>
              </a:rPr>
              <a:t>DEL</a:t>
            </a:r>
            <a:r>
              <a:rPr lang="es-ES" b="1" kern="0" spc="155" dirty="0">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s-ES" b="1" kern="0" spc="5" dirty="0">
                <a:latin typeface="Times New Roman" panose="02020603050405020304" pitchFamily="18" charset="0"/>
                <a:ea typeface="Times New Roman" panose="02020603050405020304" pitchFamily="18" charset="0"/>
                <a:cs typeface="Times New Roman" panose="02020603050405020304" pitchFamily="18" charset="0"/>
                <a:hlinkClick r:id="rId2"/>
              </a:rPr>
              <a:t>PARLAMENTO</a:t>
            </a:r>
            <a:r>
              <a:rPr lang="es-ES" b="1" kern="0" spc="180" dirty="0">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s-ES" b="1" kern="0" spc="5" dirty="0">
                <a:latin typeface="Times New Roman" panose="02020603050405020304" pitchFamily="18" charset="0"/>
                <a:ea typeface="Times New Roman" panose="02020603050405020304" pitchFamily="18" charset="0"/>
                <a:cs typeface="Times New Roman" panose="02020603050405020304" pitchFamily="18" charset="0"/>
                <a:hlinkClick r:id="rId2"/>
              </a:rPr>
              <a:t>EUROPEO</a:t>
            </a:r>
            <a:r>
              <a:rPr lang="es-ES" b="1" kern="0" spc="160" dirty="0">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s-ES" b="1" kern="0" spc="5" dirty="0">
                <a:latin typeface="Times New Roman" panose="02020603050405020304" pitchFamily="18" charset="0"/>
                <a:ea typeface="Times New Roman" panose="02020603050405020304" pitchFamily="18" charset="0"/>
                <a:cs typeface="Times New Roman" panose="02020603050405020304" pitchFamily="18" charset="0"/>
                <a:hlinkClick r:id="rId2"/>
              </a:rPr>
              <a:t>Y</a:t>
            </a:r>
            <a:r>
              <a:rPr lang="es-ES" b="1" kern="0" spc="145" dirty="0">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s-ES" b="1" kern="0" spc="5" dirty="0">
                <a:latin typeface="Times New Roman" panose="02020603050405020304" pitchFamily="18" charset="0"/>
                <a:ea typeface="Times New Roman" panose="02020603050405020304" pitchFamily="18" charset="0"/>
                <a:cs typeface="Times New Roman" panose="02020603050405020304" pitchFamily="18" charset="0"/>
                <a:hlinkClick r:id="rId2"/>
              </a:rPr>
              <a:t>DEL</a:t>
            </a:r>
            <a:r>
              <a:rPr lang="es-ES" b="1" kern="0" spc="155" dirty="0">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s-ES" b="1" kern="0" spc="5" dirty="0">
                <a:latin typeface="Times New Roman" panose="02020603050405020304" pitchFamily="18" charset="0"/>
                <a:ea typeface="Times New Roman" panose="02020603050405020304" pitchFamily="18" charset="0"/>
                <a:cs typeface="Times New Roman" panose="02020603050405020304" pitchFamily="18" charset="0"/>
                <a:hlinkClick r:id="rId2"/>
              </a:rPr>
              <a:t>CONSEJO</a:t>
            </a:r>
            <a:endParaRPr lang="es-ES" sz="2800" kern="150" spc="5"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ángulo 2">
            <a:extLst>
              <a:ext uri="{FF2B5EF4-FFF2-40B4-BE49-F238E27FC236}">
                <a16:creationId xmlns:a16="http://schemas.microsoft.com/office/drawing/2014/main" id="{A7E03C05-32B4-4570-9EFD-DCFE090310FB}"/>
              </a:ext>
            </a:extLst>
          </p:cNvPr>
          <p:cNvSpPr/>
          <p:nvPr/>
        </p:nvSpPr>
        <p:spPr>
          <a:xfrm>
            <a:off x="227861" y="-12501938"/>
            <a:ext cx="11638625" cy="11847346"/>
          </a:xfrm>
          <a:prstGeom prst="rect">
            <a:avLst/>
          </a:prstGeom>
        </p:spPr>
        <p:txBody>
          <a:bodyPr wrap="square">
            <a:spAutoFit/>
          </a:bodyPr>
          <a:lstStyle/>
          <a:p>
            <a:pPr marL="2166620" marR="3299460" algn="ct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PARTE</a:t>
            </a:r>
            <a:r>
              <a:rPr lang="es-ES" kern="150" spc="16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I</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600"/>
              </a:lnSpc>
              <a:spcBef>
                <a:spcPts val="15"/>
              </a:spcBef>
            </a:pPr>
            <a:r>
              <a:rPr lang="es-ES" sz="800" kern="150" dirty="0">
                <a:latin typeface="Liberation Serif" panose="02020603050405020304" pitchFamily="18" charset="0"/>
                <a:ea typeface="SimSun" panose="02010600030101010101" pitchFamily="2" charset="-122"/>
                <a:cs typeface="Lucida Sans" panose="020B0602030504020204" pitchFamily="34" charset="0"/>
              </a:rPr>
              <a:t> </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marL="1433195" marR="2573020" algn="ctr"/>
            <a:r>
              <a:rPr lang="es-ES"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DISPOSICIONES</a:t>
            </a:r>
            <a:r>
              <a:rPr lang="es-ES" b="1" kern="150" spc="17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PRELIMINARES</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800"/>
              </a:lnSpc>
              <a:spcBef>
                <a:spcPts val="45"/>
              </a:spcBef>
            </a:pPr>
            <a:r>
              <a:rPr lang="es-ES" sz="1600" kern="150" dirty="0">
                <a:latin typeface="Liberation Serif" panose="02020603050405020304" pitchFamily="18" charset="0"/>
                <a:ea typeface="SimSun" panose="02010600030101010101" pitchFamily="2" charset="-122"/>
                <a:cs typeface="Lucida Sans" panose="020B0602030504020204" pitchFamily="34" charset="0"/>
              </a:rPr>
              <a:t> </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1000"/>
              </a:lnSpc>
            </a:pPr>
            <a:r>
              <a:rPr lang="es-ES" sz="2800" kern="150" dirty="0">
                <a:latin typeface="Liberation Serif" panose="02020603050405020304" pitchFamily="18" charset="0"/>
                <a:ea typeface="SimSun" panose="02010600030101010101" pitchFamily="2" charset="-122"/>
                <a:cs typeface="Lucida Sans" panose="020B0602030504020204" pitchFamily="34" charset="0"/>
              </a:rPr>
              <a:t> </a:t>
            </a:r>
          </a:p>
          <a:p>
            <a:pPr marL="2150110" marR="3286125" algn="ctr"/>
            <a:r>
              <a:rPr lang="es-ES" i="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Artículo</a:t>
            </a:r>
            <a:r>
              <a:rPr lang="es-ES" i="1" kern="150" spc="1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i="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1</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600"/>
              </a:lnSpc>
              <a:spcBef>
                <a:spcPts val="15"/>
              </a:spcBef>
            </a:pPr>
            <a:r>
              <a:rPr lang="es-ES" sz="800" kern="150" dirty="0">
                <a:latin typeface="Liberation Serif" panose="02020603050405020304" pitchFamily="18" charset="0"/>
                <a:ea typeface="SimSun" panose="02010600030101010101" pitchFamily="2" charset="-122"/>
                <a:cs typeface="Lucida Sans" panose="020B0602030504020204" pitchFamily="34" charset="0"/>
              </a:rPr>
              <a:t> </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marL="1838325" marR="2974340" algn="ctr"/>
            <a:r>
              <a:rPr lang="es-ES"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Ámbito</a:t>
            </a:r>
            <a:r>
              <a:rPr lang="es-ES" b="1" kern="150" spc="14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b="1" kern="150" spc="14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aplicación</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1200"/>
              </a:lnSpc>
              <a:spcBef>
                <a:spcPts val="70"/>
              </a:spcBef>
            </a:pPr>
            <a:r>
              <a:rPr lang="es-ES" sz="2800" kern="150" dirty="0">
                <a:latin typeface="Liberation Serif" panose="02020603050405020304" pitchFamily="18" charset="0"/>
                <a:ea typeface="SimSun" panose="02010600030101010101" pitchFamily="2" charset="-122"/>
                <a:cs typeface="Lucida Sans" panose="020B0602030504020204" pitchFamily="34" charset="0"/>
              </a:rPr>
              <a:t> </a:t>
            </a:r>
          </a:p>
          <a:p>
            <a:pPr marL="636905" marR="1731010" indent="1270" algn="just">
              <a:lnSpc>
                <a:spcPct val="95000"/>
              </a:lnSpc>
            </a:pP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1.      El</a:t>
            </a:r>
            <a:r>
              <a:rPr lang="es-ES" kern="150" spc="11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presente</a:t>
            </a:r>
            <a:r>
              <a:rPr lang="es-ES" kern="150" spc="11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Reglamento</a:t>
            </a:r>
            <a:r>
              <a:rPr lang="es-ES" kern="150" spc="13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establece</a:t>
            </a:r>
            <a:r>
              <a:rPr lang="es-ES" kern="150" spc="1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a:t>
            </a:r>
            <a:r>
              <a:rPr lang="es-ES" kern="150" spc="11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organización</a:t>
            </a:r>
            <a:r>
              <a:rPr lang="es-ES" kern="150" spc="12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común</a:t>
            </a:r>
            <a:r>
              <a:rPr lang="es-ES" kern="150" spc="13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kern="150" spc="12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me</a:t>
            </a:r>
            <a:r>
              <a:rPr lang="es-ES" kern="150" spc="-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r</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­cados</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los</a:t>
            </a:r>
            <a:r>
              <a:rPr lang="es-ES" kern="150" spc="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productos</a:t>
            </a:r>
            <a:r>
              <a:rPr lang="es-ES" kern="150" spc="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agrarios, que</a:t>
            </a:r>
            <a:r>
              <a:rPr lang="es-ES" kern="150" spc="1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comprende</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todos</a:t>
            </a:r>
            <a:r>
              <a:rPr lang="es-ES" kern="150" spc="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los</a:t>
            </a:r>
            <a:r>
              <a:rPr lang="es-ES" kern="150" spc="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productos enumerados</a:t>
            </a:r>
            <a:r>
              <a:rPr lang="es-ES" kern="150" spc="2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en</a:t>
            </a:r>
            <a:r>
              <a:rPr lang="es-ES" kern="150" spc="2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el</a:t>
            </a:r>
            <a:r>
              <a:rPr lang="es-ES" kern="150" spc="2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anexo</a:t>
            </a:r>
            <a:r>
              <a:rPr lang="es-ES" kern="150" spc="2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I</a:t>
            </a:r>
            <a:r>
              <a:rPr lang="es-ES" kern="150" spc="2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kern="150" spc="2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los</a:t>
            </a:r>
            <a:r>
              <a:rPr lang="es-ES" kern="150" spc="2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Tratados,</a:t>
            </a:r>
            <a:r>
              <a:rPr lang="es-ES" kern="150" spc="20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salvo</a:t>
            </a:r>
            <a:r>
              <a:rPr lang="es-ES" kern="150" spc="2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los</a:t>
            </a:r>
            <a:r>
              <a:rPr lang="es-ES" kern="150" spc="2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productos</a:t>
            </a:r>
            <a:r>
              <a:rPr lang="es-ES" kern="150" spc="2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kern="150" spc="2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 pesca</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y</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 acuicultura definidos</a:t>
            </a:r>
            <a:r>
              <a:rPr lang="es-ES" kern="150" spc="1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en</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los</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actos</a:t>
            </a:r>
            <a:r>
              <a:rPr lang="es-ES" kern="150" spc="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legislativos</a:t>
            </a:r>
            <a:r>
              <a:rPr lang="es-ES" kern="150" spc="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 Unión relativos</a:t>
            </a:r>
            <a:r>
              <a:rPr lang="es-ES"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a:t>
            </a:r>
            <a:r>
              <a:rPr lang="es-ES"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a:t>
            </a:r>
            <a:r>
              <a:rPr lang="es-ES" kern="150" spc="1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organización</a:t>
            </a:r>
            <a:r>
              <a:rPr lang="es-ES"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común</a:t>
            </a:r>
            <a:r>
              <a:rPr lang="es-ES" kern="150" spc="18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mercados</a:t>
            </a:r>
            <a:r>
              <a:rPr lang="es-ES"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los</a:t>
            </a:r>
            <a:r>
              <a:rPr lang="es-ES"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productos</a:t>
            </a:r>
            <a:r>
              <a:rPr lang="es-ES" kern="150" spc="18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 pesca</a:t>
            </a:r>
            <a:r>
              <a:rPr lang="es-ES"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y</a:t>
            </a:r>
            <a:r>
              <a:rPr lang="es-ES" kern="150" spc="14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a:t>
            </a:r>
            <a:r>
              <a:rPr lang="es-ES"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acuicultura.</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900"/>
              </a:lnSpc>
              <a:spcBef>
                <a:spcPts val="25"/>
              </a:spcBef>
            </a:pPr>
            <a:r>
              <a:rPr lang="es-ES" kern="150" dirty="0">
                <a:latin typeface="Liberation Serif" panose="02020603050405020304" pitchFamily="18" charset="0"/>
                <a:ea typeface="SimSun" panose="02010600030101010101" pitchFamily="2" charset="-122"/>
                <a:cs typeface="Lucida Sans" panose="020B0602030504020204" pitchFamily="34" charset="0"/>
              </a:rPr>
              <a:t> </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1000"/>
              </a:lnSpc>
            </a:pPr>
            <a:r>
              <a:rPr lang="es-ES" sz="2800" kern="150" dirty="0">
                <a:latin typeface="Liberation Serif" panose="02020603050405020304" pitchFamily="18" charset="0"/>
                <a:ea typeface="SimSun" panose="02010600030101010101" pitchFamily="2" charset="-122"/>
                <a:cs typeface="Lucida Sans" panose="020B0602030504020204" pitchFamily="34" charset="0"/>
              </a:rPr>
              <a:t> </a:t>
            </a:r>
          </a:p>
          <a:p>
            <a:pPr marL="636905" marR="1751330" indent="1270">
              <a:lnSpc>
                <a:spcPts val="1000"/>
              </a:lnSpc>
            </a:pP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2.     </a:t>
            </a:r>
            <a:r>
              <a:rPr lang="es-ES" kern="150" spc="2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Los</a:t>
            </a:r>
            <a:r>
              <a:rPr lang="es-ES" kern="150" spc="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productos</a:t>
            </a:r>
            <a:r>
              <a:rPr lang="es-ES" kern="150" spc="7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agrarios</a:t>
            </a:r>
            <a:r>
              <a:rPr lang="es-ES" kern="150" spc="4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definidos</a:t>
            </a:r>
            <a:r>
              <a:rPr lang="es-ES" kern="150" spc="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en</a:t>
            </a:r>
            <a:r>
              <a:rPr lang="es-ES" kern="150" spc="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el</a:t>
            </a:r>
            <a:r>
              <a:rPr lang="es-ES" kern="150" spc="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apartado</a:t>
            </a:r>
            <a:r>
              <a:rPr lang="es-ES" kern="150" spc="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1</a:t>
            </a:r>
            <a:r>
              <a:rPr lang="es-ES" kern="150" spc="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se</a:t>
            </a:r>
            <a:r>
              <a:rPr lang="es-ES" kern="150" spc="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dividen</a:t>
            </a:r>
            <a:r>
              <a:rPr lang="es-ES" kern="150" spc="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en</a:t>
            </a:r>
            <a:r>
              <a:rPr lang="es-ES" kern="150" spc="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los sectores</a:t>
            </a:r>
            <a:r>
              <a:rPr lang="es-ES" kern="150" spc="8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siguientes</a:t>
            </a:r>
            <a:r>
              <a:rPr lang="es-ES" kern="150" spc="9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que</a:t>
            </a:r>
            <a:r>
              <a:rPr lang="es-ES" kern="150" spc="1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se</a:t>
            </a:r>
            <a:r>
              <a:rPr lang="es-ES" kern="150" spc="9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recogen</a:t>
            </a:r>
            <a:r>
              <a:rPr lang="es-ES" kern="150" spc="10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en</a:t>
            </a:r>
            <a:r>
              <a:rPr lang="es-ES" kern="150" spc="10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las</a:t>
            </a:r>
            <a:r>
              <a:rPr lang="es-ES" kern="150" spc="9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partes</a:t>
            </a:r>
            <a:r>
              <a:rPr lang="es-ES" kern="150" spc="8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respectivas</a:t>
            </a:r>
            <a:r>
              <a:rPr lang="es-ES" kern="150" spc="9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del</a:t>
            </a:r>
            <a:r>
              <a:rPr lang="es-ES" kern="150" spc="10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anexo</a:t>
            </a:r>
            <a:r>
              <a:rPr lang="es-ES" kern="150" spc="1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I:</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900"/>
              </a:lnSpc>
              <a:spcBef>
                <a:spcPts val="25"/>
              </a:spcBef>
            </a:pPr>
            <a:r>
              <a:rPr lang="es-ES" sz="1600" kern="150" dirty="0">
                <a:latin typeface="Liberation Serif" panose="02020603050405020304" pitchFamily="18" charset="0"/>
                <a:ea typeface="SimSun" panose="02010600030101010101" pitchFamily="2" charset="-122"/>
                <a:cs typeface="Lucida Sans" panose="020B0602030504020204" pitchFamily="34" charset="0"/>
              </a:rPr>
              <a:t> </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marL="638175" marR="3195955" algn="just"/>
            <a:r>
              <a:rPr lang="es-ES"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 leche</a:t>
            </a:r>
            <a:r>
              <a:rPr lang="es-ES" b="1" kern="150" spc="14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y</a:t>
            </a:r>
            <a:r>
              <a:rPr lang="es-ES" b="1"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productos</a:t>
            </a:r>
            <a:r>
              <a:rPr lang="es-ES" b="1"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lácteos</a:t>
            </a:r>
            <a:r>
              <a:rPr lang="es-ES" b="1" kern="150" spc="14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(parte XVI);</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800"/>
              </a:lnSpc>
              <a:spcBef>
                <a:spcPts val="45"/>
              </a:spcBef>
            </a:pPr>
            <a:r>
              <a:rPr lang="es-ES" sz="1600" kern="150" dirty="0">
                <a:latin typeface="Liberation Serif" panose="02020603050405020304" pitchFamily="18" charset="0"/>
                <a:ea typeface="SimSun" panose="02010600030101010101" pitchFamily="2" charset="-122"/>
                <a:cs typeface="Lucida Sans" panose="020B0602030504020204" pitchFamily="34" charset="0"/>
              </a:rPr>
              <a:t> </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1000"/>
              </a:lnSpc>
            </a:pPr>
            <a:r>
              <a:rPr lang="es-ES" sz="2800" kern="150" dirty="0">
                <a:latin typeface="Liberation Serif" panose="02020603050405020304" pitchFamily="18" charset="0"/>
                <a:ea typeface="SimSun" panose="02010600030101010101" pitchFamily="2" charset="-122"/>
                <a:cs typeface="Lucida Sans" panose="020B0602030504020204" pitchFamily="34" charset="0"/>
              </a:rPr>
              <a:t> </a:t>
            </a:r>
          </a:p>
          <a:p>
            <a:pPr marL="2150110" marR="3286125" algn="ctr"/>
            <a:r>
              <a:rPr lang="es-ES" i="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Artículo</a:t>
            </a:r>
            <a:r>
              <a:rPr lang="es-ES" i="1" kern="150" spc="1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i="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3</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600"/>
              </a:lnSpc>
              <a:spcBef>
                <a:spcPts val="15"/>
              </a:spcBef>
            </a:pPr>
            <a:r>
              <a:rPr lang="es-ES" sz="800" kern="150" dirty="0">
                <a:latin typeface="Liberation Serif" panose="02020603050405020304" pitchFamily="18" charset="0"/>
                <a:ea typeface="SimSun" panose="02010600030101010101" pitchFamily="2" charset="-122"/>
                <a:cs typeface="Lucida Sans" panose="020B0602030504020204" pitchFamily="34" charset="0"/>
              </a:rPr>
              <a:t> </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marL="2089150" marR="3222625" algn="ctr"/>
            <a:r>
              <a:rPr lang="es-ES"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Definiciones</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1200"/>
              </a:lnSpc>
              <a:spcBef>
                <a:spcPts val="70"/>
              </a:spcBef>
            </a:pPr>
            <a:r>
              <a:rPr lang="es-ES" sz="2800" kern="150" dirty="0">
                <a:latin typeface="Liberation Serif" panose="02020603050405020304" pitchFamily="18" charset="0"/>
                <a:ea typeface="SimSun" panose="02010600030101010101" pitchFamily="2" charset="-122"/>
                <a:cs typeface="Lucida Sans" panose="020B0602030504020204" pitchFamily="34" charset="0"/>
              </a:rPr>
              <a:t> </a:t>
            </a:r>
          </a:p>
          <a:p>
            <a:pPr marL="342900" marR="1731645" indent="-342900" algn="just">
              <a:lnSpc>
                <a:spcPct val="95000"/>
              </a:lnSpc>
              <a:buFont typeface="+mj-lt"/>
              <a:buAutoNum type="arabicPeriod"/>
            </a:pP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los</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efectos del</a:t>
            </a:r>
            <a:r>
              <a:rPr lang="es-ES" kern="150" spc="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presente</a:t>
            </a:r>
            <a:r>
              <a:rPr lang="es-ES"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Reglamento,</a:t>
            </a:r>
            <a:r>
              <a:rPr lang="es-ES" kern="150" spc="1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serán</a:t>
            </a:r>
            <a:r>
              <a:rPr lang="es-ES" kern="150" spc="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kern="150" spc="1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aplicación las definiciones</a:t>
            </a:r>
            <a:r>
              <a:rPr lang="es-ES"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que</a:t>
            </a:r>
            <a:r>
              <a:rPr lang="es-ES" kern="150" spc="16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se</a:t>
            </a:r>
            <a:r>
              <a:rPr lang="es-ES"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establecen</a:t>
            </a:r>
            <a:r>
              <a:rPr lang="es-ES"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en</a:t>
            </a:r>
            <a:r>
              <a:rPr lang="es-ES"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el</a:t>
            </a:r>
            <a:r>
              <a:rPr lang="es-ES"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anexo</a:t>
            </a:r>
            <a:r>
              <a:rPr lang="es-ES"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II</a:t>
            </a:r>
            <a:r>
              <a:rPr lang="es-ES" kern="150" spc="14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para</a:t>
            </a:r>
            <a:r>
              <a:rPr lang="es-ES"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determinados</a:t>
            </a:r>
            <a:r>
              <a:rPr lang="es-ES" kern="150" spc="16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sect</a:t>
            </a:r>
            <a:r>
              <a:rPr lang="es-ES" kern="150" spc="-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o</a:t>
            </a:r>
            <a:r>
              <a:rPr lang="es-ES"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res.</a:t>
            </a:r>
            <a:endParaRPr lang="es-ES" sz="2800" kern="150" dirty="0">
              <a:latin typeface="Liberation Serif" panose="02020603050405020304" pitchFamily="18" charset="0"/>
              <a:ea typeface="SimSun" panose="02010600030101010101" pitchFamily="2" charset="-122"/>
              <a:cs typeface="Lucida Sans" panose="020B0602030504020204" pitchFamily="34" charset="0"/>
            </a:endParaRPr>
          </a:p>
          <a:p>
            <a:pPr marL="971550" marR="1731645" algn="just">
              <a:lnSpc>
                <a:spcPct val="95000"/>
              </a:lnSpc>
            </a:pPr>
            <a:r>
              <a:rPr lang="es-ES" sz="2800" kern="150" dirty="0">
                <a:latin typeface="Liberation Serif" panose="02020603050405020304" pitchFamily="18" charset="0"/>
                <a:ea typeface="SimSun" panose="02010600030101010101" pitchFamily="2" charset="-122"/>
                <a:cs typeface="Lucida Sans" panose="020B0602030504020204" pitchFamily="34" charset="0"/>
              </a:rPr>
              <a:t> </a:t>
            </a:r>
          </a:p>
          <a:p>
            <a:r>
              <a:rPr lang="es-ES" sz="2800" dirty="0">
                <a:solidFill>
                  <a:srgbClr val="000000"/>
                </a:solidFill>
                <a:latin typeface="EUAlbertina"/>
                <a:ea typeface="SimSun" panose="02010600030101010101" pitchFamily="2" charset="-122"/>
                <a:cs typeface="EUAlbertina"/>
              </a:rPr>
              <a:t> </a:t>
            </a:r>
          </a:p>
          <a:p>
            <a:r>
              <a:rPr lang="es-ES" sz="2800" dirty="0">
                <a:solidFill>
                  <a:srgbClr val="000000"/>
                </a:solidFill>
                <a:latin typeface="EUAlbertina"/>
                <a:ea typeface="SimSun" panose="02010600030101010101" pitchFamily="2" charset="-122"/>
                <a:cs typeface="EUAlbertina"/>
              </a:rPr>
              <a:t> </a:t>
            </a:r>
          </a:p>
          <a:p>
            <a:pPr algn="ctr"/>
            <a:r>
              <a:rPr lang="es-ES" i="1" dirty="0">
                <a:solidFill>
                  <a:srgbClr val="000000"/>
                </a:solidFill>
                <a:latin typeface="EUAlbertina"/>
                <a:ea typeface="SimSun" panose="02010600030101010101" pitchFamily="2" charset="-122"/>
                <a:cs typeface="EUAlbertina"/>
              </a:rPr>
              <a:t>Artículo 6</a:t>
            </a:r>
            <a:endParaRPr lang="es-ES" sz="2800" dirty="0">
              <a:solidFill>
                <a:srgbClr val="000000"/>
              </a:solidFill>
              <a:latin typeface="EUAlbertina"/>
              <a:ea typeface="SimSun" panose="02010600030101010101" pitchFamily="2" charset="-122"/>
              <a:cs typeface="EUAlbertina"/>
            </a:endParaRPr>
          </a:p>
          <a:p>
            <a:pPr algn="ctr"/>
            <a:r>
              <a:rPr lang="es-ES" b="1" dirty="0">
                <a:solidFill>
                  <a:srgbClr val="000000"/>
                </a:solidFill>
                <a:latin typeface="EUAlbertina"/>
                <a:ea typeface="SimSun" panose="02010600030101010101" pitchFamily="2" charset="-122"/>
                <a:cs typeface="EUAlbertina"/>
              </a:rPr>
              <a:t>Campañas de comercialización</a:t>
            </a:r>
            <a:endParaRPr lang="es-ES" sz="2800" dirty="0">
              <a:solidFill>
                <a:srgbClr val="000000"/>
              </a:solidFill>
              <a:latin typeface="EUAlbertina"/>
              <a:ea typeface="SimSun" panose="02010600030101010101" pitchFamily="2" charset="-122"/>
              <a:cs typeface="EUAlbertina"/>
            </a:endParaRPr>
          </a:p>
          <a:p>
            <a:pPr algn="ctr"/>
            <a:r>
              <a:rPr lang="es-ES" dirty="0">
                <a:solidFill>
                  <a:srgbClr val="000000"/>
                </a:solidFill>
                <a:latin typeface="EUAlbertina"/>
                <a:ea typeface="SimSun" panose="02010600030101010101" pitchFamily="2" charset="-122"/>
                <a:cs typeface="EUAlbertina"/>
              </a:rPr>
              <a:t> </a:t>
            </a:r>
            <a:endParaRPr lang="es-ES" sz="2800" dirty="0">
              <a:solidFill>
                <a:srgbClr val="000000"/>
              </a:solidFill>
              <a:latin typeface="EUAlbertina"/>
              <a:ea typeface="SimSun" panose="02010600030101010101" pitchFamily="2" charset="-122"/>
              <a:cs typeface="EUAlbertina"/>
            </a:endParaRPr>
          </a:p>
          <a:p>
            <a:r>
              <a:rPr lang="es-ES" dirty="0">
                <a:solidFill>
                  <a:srgbClr val="000000"/>
                </a:solidFill>
                <a:latin typeface="EUAlbertina"/>
                <a:ea typeface="SimSun" panose="02010600030101010101" pitchFamily="2" charset="-122"/>
                <a:cs typeface="EUAlbertina"/>
              </a:rPr>
              <a:t>                            La campaña de comercialización se extenderá:                            </a:t>
            </a:r>
            <a:endParaRPr lang="es-ES" sz="2800" dirty="0">
              <a:solidFill>
                <a:srgbClr val="000000"/>
              </a:solidFill>
              <a:latin typeface="EUAlbertina"/>
              <a:ea typeface="SimSun" panose="02010600030101010101" pitchFamily="2" charset="-122"/>
              <a:cs typeface="EUAlbertina"/>
            </a:endParaRPr>
          </a:p>
          <a:p>
            <a:r>
              <a:rPr lang="es-ES" sz="2800" dirty="0">
                <a:solidFill>
                  <a:srgbClr val="000000"/>
                </a:solidFill>
                <a:latin typeface="EUAlbertina"/>
                <a:ea typeface="SimSun" panose="02010600030101010101" pitchFamily="2" charset="-122"/>
                <a:cs typeface="EUAlbertina"/>
              </a:rPr>
              <a:t> </a:t>
            </a:r>
          </a:p>
          <a:p>
            <a:r>
              <a:rPr lang="es-ES" dirty="0">
                <a:solidFill>
                  <a:srgbClr val="000000"/>
                </a:solidFill>
                <a:latin typeface="EUAlbertina"/>
                <a:ea typeface="SimSun" panose="02010600030101010101" pitchFamily="2" charset="-122"/>
                <a:cs typeface="EUAlbertina"/>
              </a:rPr>
              <a:t>                             c) del 1 de julio al 30 de junio del año siguiente, en los sectores de:                            </a:t>
            </a:r>
            <a:endParaRPr lang="es-ES" sz="2800" dirty="0">
              <a:solidFill>
                <a:srgbClr val="000000"/>
              </a:solidFill>
              <a:latin typeface="EUAlbertina"/>
              <a:ea typeface="SimSun" panose="02010600030101010101" pitchFamily="2" charset="-122"/>
              <a:cs typeface="EUAlbertina"/>
            </a:endParaRPr>
          </a:p>
          <a:p>
            <a:r>
              <a:rPr lang="es-ES" sz="2800" dirty="0">
                <a:solidFill>
                  <a:srgbClr val="000000"/>
                </a:solidFill>
                <a:latin typeface="EUAlbertina"/>
                <a:ea typeface="SimSun" panose="02010600030101010101" pitchFamily="2" charset="-122"/>
                <a:cs typeface="EUAlbertina"/>
              </a:rPr>
              <a:t> </a:t>
            </a:r>
          </a:p>
          <a:p>
            <a:r>
              <a:rPr lang="es-ES" dirty="0">
                <a:solidFill>
                  <a:srgbClr val="000000"/>
                </a:solidFill>
                <a:latin typeface="EUAlbertina"/>
                <a:ea typeface="SimSun" panose="02010600030101010101" pitchFamily="2" charset="-122"/>
                <a:cs typeface="EUAlbertina"/>
              </a:rPr>
              <a:t>                                       </a:t>
            </a:r>
            <a:r>
              <a:rPr lang="es-ES" dirty="0" err="1">
                <a:solidFill>
                  <a:srgbClr val="000000"/>
                </a:solidFill>
                <a:latin typeface="EUAlbertina"/>
                <a:ea typeface="SimSun" panose="02010600030101010101" pitchFamily="2" charset="-122"/>
                <a:cs typeface="EUAlbertina"/>
              </a:rPr>
              <a:t>iv</a:t>
            </a:r>
            <a:r>
              <a:rPr lang="es-ES" dirty="0">
                <a:solidFill>
                  <a:srgbClr val="000000"/>
                </a:solidFill>
                <a:latin typeface="EUAlbertina"/>
                <a:ea typeface="SimSun" panose="02010600030101010101" pitchFamily="2" charset="-122"/>
                <a:cs typeface="EUAlbertina"/>
              </a:rPr>
              <a:t>) la leche y los productos lácteos;</a:t>
            </a:r>
            <a:endParaRPr lang="es-ES" sz="2800" dirty="0">
              <a:solidFill>
                <a:srgbClr val="000000"/>
              </a:solidFill>
              <a:latin typeface="EUAlbertina"/>
              <a:ea typeface="SimSun" panose="02010600030101010101" pitchFamily="2" charset="-122"/>
              <a:cs typeface="EUAlbertina"/>
            </a:endParaRPr>
          </a:p>
          <a:p>
            <a:r>
              <a:rPr lang="es-ES" dirty="0">
                <a:solidFill>
                  <a:srgbClr val="000000"/>
                </a:solidFill>
                <a:latin typeface="EUAlbertina"/>
                <a:ea typeface="SimSun" panose="02010600030101010101" pitchFamily="2" charset="-122"/>
                <a:cs typeface="EUAlbertina"/>
              </a:rPr>
              <a:t> </a:t>
            </a:r>
            <a:endParaRPr lang="es-ES" sz="2800" dirty="0">
              <a:solidFill>
                <a:srgbClr val="000000"/>
              </a:solidFill>
              <a:latin typeface="EUAlbertina"/>
              <a:ea typeface="SimSun" panose="02010600030101010101" pitchFamily="2" charset="-122"/>
              <a:cs typeface="EUAlbertina"/>
            </a:endParaRPr>
          </a:p>
          <a:p>
            <a:r>
              <a:rPr lang="es-ES" dirty="0">
                <a:solidFill>
                  <a:srgbClr val="000000"/>
                </a:solidFill>
                <a:latin typeface="EUAlbertina"/>
                <a:ea typeface="SimSun" panose="02010600030101010101" pitchFamily="2" charset="-122"/>
                <a:cs typeface="EUAlbertina"/>
              </a:rPr>
              <a:t>                           </a:t>
            </a:r>
            <a:endParaRPr lang="es-ES" sz="2800" dirty="0">
              <a:solidFill>
                <a:srgbClr val="000000"/>
              </a:solidFill>
              <a:latin typeface="EUAlbertina"/>
              <a:ea typeface="SimSun" panose="02010600030101010101" pitchFamily="2" charset="-122"/>
              <a:cs typeface="EUAlbertina"/>
            </a:endParaRPr>
          </a:p>
          <a:p>
            <a:r>
              <a:rPr lang="es-ES" sz="2800" dirty="0">
                <a:solidFill>
                  <a:srgbClr val="000000"/>
                </a:solidFill>
                <a:latin typeface="EUAlbertina"/>
                <a:ea typeface="SimSun" panose="02010600030101010101" pitchFamily="2" charset="-122"/>
                <a:cs typeface="EUAlbertina"/>
              </a:rPr>
              <a:t> </a:t>
            </a:r>
          </a:p>
          <a:p>
            <a:pPr algn="ctr"/>
            <a:r>
              <a:rPr lang="es-ES" i="1" dirty="0">
                <a:solidFill>
                  <a:srgbClr val="000000"/>
                </a:solidFill>
                <a:latin typeface="EUAlbertina"/>
                <a:ea typeface="SimSun" panose="02010600030101010101" pitchFamily="2" charset="-122"/>
                <a:cs typeface="EUAlbertina"/>
              </a:rPr>
              <a:t>Artículo 12</a:t>
            </a:r>
            <a:endParaRPr lang="es-ES" sz="2800" dirty="0">
              <a:solidFill>
                <a:srgbClr val="000000"/>
              </a:solidFill>
              <a:latin typeface="EUAlbertina"/>
              <a:ea typeface="SimSun" panose="02010600030101010101" pitchFamily="2" charset="-122"/>
              <a:cs typeface="EUAlbertina"/>
            </a:endParaRPr>
          </a:p>
          <a:p>
            <a:pPr algn="ctr"/>
            <a:r>
              <a:rPr lang="es-ES" b="1" dirty="0">
                <a:solidFill>
                  <a:srgbClr val="000000"/>
                </a:solidFill>
                <a:latin typeface="EUAlbertina"/>
                <a:ea typeface="SimSun" panose="02010600030101010101" pitchFamily="2" charset="-122"/>
                <a:cs typeface="EUAlbertina"/>
              </a:rPr>
              <a:t>Periodos de intervención pública</a:t>
            </a:r>
            <a:endParaRPr lang="es-ES" sz="2800" dirty="0">
              <a:solidFill>
                <a:srgbClr val="000000"/>
              </a:solidFill>
              <a:latin typeface="EUAlbertina"/>
              <a:ea typeface="SimSun" panose="02010600030101010101" pitchFamily="2" charset="-122"/>
              <a:cs typeface="EUAlbertina"/>
            </a:endParaRPr>
          </a:p>
          <a:p>
            <a:pPr algn="ctr"/>
            <a:r>
              <a:rPr lang="es-ES" dirty="0">
                <a:solidFill>
                  <a:srgbClr val="000000"/>
                </a:solidFill>
                <a:latin typeface="EUAlbertina"/>
                <a:ea typeface="SimSun" panose="02010600030101010101" pitchFamily="2" charset="-122"/>
                <a:cs typeface="EUAlbertina"/>
              </a:rPr>
              <a:t> </a:t>
            </a:r>
            <a:endParaRPr lang="es-ES" sz="2800" dirty="0">
              <a:solidFill>
                <a:srgbClr val="000000"/>
              </a:solidFill>
              <a:latin typeface="EUAlbertina"/>
              <a:ea typeface="SimSun" panose="02010600030101010101" pitchFamily="2" charset="-122"/>
              <a:cs typeface="EUAlbertina"/>
            </a:endParaRPr>
          </a:p>
          <a:p>
            <a:r>
              <a:rPr lang="es-ES" dirty="0">
                <a:solidFill>
                  <a:srgbClr val="000000"/>
                </a:solidFill>
                <a:latin typeface="EUAlbertina"/>
                <a:ea typeface="SimSun" panose="02010600030101010101" pitchFamily="2" charset="-122"/>
                <a:cs typeface="EUAlbertina"/>
              </a:rPr>
              <a:t>                                El régimen de intervención pública estará disponible:                            </a:t>
            </a:r>
            <a:endParaRPr lang="es-ES" sz="2800" dirty="0">
              <a:solidFill>
                <a:srgbClr val="000000"/>
              </a:solidFill>
              <a:latin typeface="EUAlbertina"/>
              <a:ea typeface="SimSun" panose="02010600030101010101" pitchFamily="2" charset="-122"/>
              <a:cs typeface="EUAlbertina"/>
            </a:endParaRPr>
          </a:p>
          <a:p>
            <a:r>
              <a:rPr lang="es-ES" sz="2800" dirty="0">
                <a:solidFill>
                  <a:srgbClr val="000000"/>
                </a:solidFill>
                <a:latin typeface="EUAlbertina"/>
                <a:ea typeface="SimSun" panose="02010600030101010101" pitchFamily="2" charset="-122"/>
                <a:cs typeface="EUAlbertina"/>
              </a:rPr>
              <a:t> </a:t>
            </a:r>
          </a:p>
          <a:p>
            <a:r>
              <a:rPr lang="es-ES" dirty="0">
                <a:solidFill>
                  <a:srgbClr val="000000"/>
                </a:solidFill>
                <a:latin typeface="EUAlbertina"/>
                <a:ea typeface="SimSun" panose="02010600030101010101" pitchFamily="2" charset="-122"/>
                <a:cs typeface="EUAlbertina"/>
              </a:rPr>
              <a:t>                                      e) para la mantequilla y la leche desnatada en polvo, del 1 de febrero al 30 de septiembre.</a:t>
            </a:r>
            <a:endParaRPr lang="es-ES" sz="2800" dirty="0">
              <a:solidFill>
                <a:srgbClr val="000000"/>
              </a:solidFill>
              <a:latin typeface="EUAlbertina"/>
              <a:ea typeface="SimSun" panose="02010600030101010101" pitchFamily="2" charset="-122"/>
              <a:cs typeface="EUAlbertina"/>
            </a:endParaRPr>
          </a:p>
        </p:txBody>
      </p:sp>
      <p:sp>
        <p:nvSpPr>
          <p:cNvPr id="5" name="Rectángulo 4">
            <a:extLst>
              <a:ext uri="{FF2B5EF4-FFF2-40B4-BE49-F238E27FC236}">
                <a16:creationId xmlns:a16="http://schemas.microsoft.com/office/drawing/2014/main" id="{162C1700-2F18-4735-85E9-1AC9D2AD9B22}"/>
              </a:ext>
            </a:extLst>
          </p:cNvPr>
          <p:cNvSpPr/>
          <p:nvPr/>
        </p:nvSpPr>
        <p:spPr>
          <a:xfrm>
            <a:off x="2074418" y="1241826"/>
            <a:ext cx="8194089" cy="4524315"/>
          </a:xfrm>
          <a:prstGeom prst="rect">
            <a:avLst/>
          </a:prstGeom>
        </p:spPr>
        <p:txBody>
          <a:bodyPr wrap="square">
            <a:spAutoFit/>
          </a:bodyPr>
          <a:lstStyle/>
          <a:p>
            <a:r>
              <a:rPr lang="es-ES" sz="2400" dirty="0"/>
              <a:t>Artículo 1  Ámbito de aplicación</a:t>
            </a:r>
          </a:p>
          <a:p>
            <a:endParaRPr lang="es-ES" sz="2400" dirty="0"/>
          </a:p>
          <a:p>
            <a:pPr marL="342900" indent="-342900">
              <a:buAutoNum type="arabicPeriod"/>
            </a:pPr>
            <a:r>
              <a:rPr lang="es-ES" sz="2400" dirty="0"/>
              <a:t>El presente Reglamento </a:t>
            </a:r>
            <a:r>
              <a:rPr lang="es-ES" sz="2400" b="1" dirty="0"/>
              <a:t>establece la organización común de mercados de los productos agrarios</a:t>
            </a:r>
            <a:r>
              <a:rPr lang="es-ES" sz="2400" dirty="0"/>
              <a:t>, que comprende todos los productos </a:t>
            </a:r>
            <a:r>
              <a:rPr lang="es-ES" sz="2400" b="1" dirty="0"/>
              <a:t>enumerados en el anexo I de los Tratados</a:t>
            </a:r>
            <a:r>
              <a:rPr lang="es-ES" sz="2400" dirty="0"/>
              <a:t>, salvo los productos de la pesca y de la acuicultura.</a:t>
            </a:r>
          </a:p>
          <a:p>
            <a:endParaRPr lang="es-ES" sz="2400" dirty="0"/>
          </a:p>
          <a:p>
            <a:r>
              <a:rPr lang="es-ES" sz="2400" dirty="0"/>
              <a:t>2. </a:t>
            </a:r>
            <a:r>
              <a:rPr lang="es-ES" sz="2400" b="1" dirty="0"/>
              <a:t>Los productos agrarios definidos en el apartado 1 se dividen en los sectores siguientes que se recogen en las partes respectivas del </a:t>
            </a:r>
            <a:r>
              <a:rPr lang="es-ES" sz="2400" b="1" u="sng" dirty="0"/>
              <a:t>anexo I:</a:t>
            </a:r>
            <a:endParaRPr lang="es-ES" sz="2400" dirty="0"/>
          </a:p>
          <a:p>
            <a:r>
              <a:rPr lang="es-ES" sz="2400" dirty="0"/>
              <a:t>p) </a:t>
            </a:r>
            <a:r>
              <a:rPr lang="es-ES" sz="2400" b="1" dirty="0"/>
              <a:t>leche y productos lácteos </a:t>
            </a:r>
            <a:r>
              <a:rPr lang="es-ES" sz="2400" dirty="0"/>
              <a:t>(parte XVI);</a:t>
            </a:r>
          </a:p>
        </p:txBody>
      </p:sp>
    </p:spTree>
    <p:extLst>
      <p:ext uri="{BB962C8B-B14F-4D97-AF65-F5344CB8AC3E}">
        <p14:creationId xmlns:p14="http://schemas.microsoft.com/office/powerpoint/2010/main" val="14865127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15DE40C-2717-45B3-98B2-0A5A8C580CEA}"/>
              </a:ext>
            </a:extLst>
          </p:cNvPr>
          <p:cNvSpPr/>
          <p:nvPr/>
        </p:nvSpPr>
        <p:spPr>
          <a:xfrm>
            <a:off x="2911136" y="1150852"/>
            <a:ext cx="6016840" cy="4339650"/>
          </a:xfrm>
          <a:prstGeom prst="rect">
            <a:avLst/>
          </a:prstGeom>
        </p:spPr>
        <p:txBody>
          <a:bodyPr wrap="square">
            <a:spAutoFit/>
          </a:bodyPr>
          <a:lstStyle/>
          <a:p>
            <a:r>
              <a:rPr lang="es-ES" dirty="0"/>
              <a:t>DECLARACIONES NUTRICIONALES AUTORIZADAS EN EL ANEXO DEL REGLAMENTO (CE) N.º 1924/2006</a:t>
            </a:r>
          </a:p>
          <a:p>
            <a:endParaRPr lang="es-ES" sz="2400" dirty="0"/>
          </a:p>
          <a:p>
            <a:r>
              <a:rPr lang="es-ES" sz="2400" b="1" dirty="0"/>
              <a:t>SIN GRASA</a:t>
            </a:r>
            <a:r>
              <a:rPr lang="es-ES" sz="2400" dirty="0"/>
              <a:t>: Solamente podrá declararse que un alimento no contiene grasa, así como efectuarse cualquier otra declaración que pueda tener el mismo significado para el consumidor, </a:t>
            </a:r>
            <a:r>
              <a:rPr lang="es-ES" sz="2400" b="1" dirty="0"/>
              <a:t>si el producto no contiene más de 0,5 g de grasa por 100 g</a:t>
            </a:r>
            <a:r>
              <a:rPr lang="es-ES" sz="2400" dirty="0"/>
              <a:t> o 100 ml. No obstante, se prohibirán las declaraciones expresadas como «X % sin grasa».</a:t>
            </a:r>
          </a:p>
        </p:txBody>
      </p:sp>
    </p:spTree>
    <p:extLst>
      <p:ext uri="{BB962C8B-B14F-4D97-AF65-F5344CB8AC3E}">
        <p14:creationId xmlns:p14="http://schemas.microsoft.com/office/powerpoint/2010/main" val="41014637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Imagen 3"/>
          <p:cNvPicPr/>
          <p:nvPr/>
        </p:nvPicPr>
        <p:blipFill>
          <a:blip r:embed="rId2"/>
          <a:stretch/>
        </p:blipFill>
        <p:spPr>
          <a:xfrm>
            <a:off x="2821800" y="0"/>
            <a:ext cx="6548040" cy="6857640"/>
          </a:xfrm>
          <a:prstGeom prst="rect">
            <a:avLst/>
          </a:prstGeom>
          <a:ln w="0">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Imagen 5"/>
          <p:cNvPicPr/>
          <p:nvPr/>
        </p:nvPicPr>
        <p:blipFill>
          <a:blip r:embed="rId2"/>
          <a:stretch/>
        </p:blipFill>
        <p:spPr>
          <a:xfrm>
            <a:off x="2813520" y="0"/>
            <a:ext cx="6564240" cy="6857640"/>
          </a:xfrm>
          <a:prstGeom prst="rect">
            <a:avLst/>
          </a:prstGeom>
          <a:ln w="0">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Imagen 3"/>
          <p:cNvPicPr/>
          <p:nvPr/>
        </p:nvPicPr>
        <p:blipFill>
          <a:blip r:embed="rId2"/>
          <a:stretch/>
        </p:blipFill>
        <p:spPr>
          <a:xfrm>
            <a:off x="3049680" y="0"/>
            <a:ext cx="6091920" cy="6857640"/>
          </a:xfrm>
          <a:prstGeom prst="rect">
            <a:avLst/>
          </a:prstGeom>
          <a:ln w="0">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Picture 2" descr="yogur griego 4 variedades"/>
          <p:cNvPicPr/>
          <p:nvPr/>
        </p:nvPicPr>
        <p:blipFill>
          <a:blip r:embed="rId2"/>
          <a:stretch/>
        </p:blipFill>
        <p:spPr>
          <a:xfrm>
            <a:off x="1775640" y="1174320"/>
            <a:ext cx="8579880" cy="4632840"/>
          </a:xfrm>
          <a:prstGeom prst="rect">
            <a:avLst/>
          </a:prstGeom>
          <a:ln w="0">
            <a:noFill/>
          </a:ln>
        </p:spPr>
      </p:pic>
      <p:sp>
        <p:nvSpPr>
          <p:cNvPr id="446" name="1 Rectángulo"/>
          <p:cNvSpPr/>
          <p:nvPr/>
        </p:nvSpPr>
        <p:spPr>
          <a:xfrm>
            <a:off x="1775640" y="5827320"/>
            <a:ext cx="85798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Calibri"/>
              </a:rPr>
              <a:t>Variedades de yogures griegos comercializados en España con otros ingredientes además de la leche y los fermentos.</a:t>
            </a:r>
            <a:endParaRPr lang="af-NA" spc="-1">
              <a:latin typeface="Arial"/>
            </a:endParaRPr>
          </a:p>
        </p:txBody>
      </p:sp>
      <p:sp>
        <p:nvSpPr>
          <p:cNvPr id="447" name="2 Rectángulo"/>
          <p:cNvSpPr/>
          <p:nvPr/>
        </p:nvSpPr>
        <p:spPr>
          <a:xfrm>
            <a:off x="2423640" y="260640"/>
            <a:ext cx="763236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400" b="1" spc="-1">
                <a:solidFill>
                  <a:srgbClr val="E46C0A"/>
                </a:solidFill>
                <a:latin typeface="Calibri"/>
              </a:rPr>
              <a:t>Yogur de Grecia y yogur griego, ¿se parecen en algo?</a:t>
            </a:r>
            <a:endParaRPr lang="af-NA" sz="2400" spc="-1">
              <a:latin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1 Rectángulo"/>
          <p:cNvSpPr/>
          <p:nvPr/>
        </p:nvSpPr>
        <p:spPr>
          <a:xfrm>
            <a:off x="2812231" y="174799"/>
            <a:ext cx="61740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gl-ES" u="sng" spc="-1" dirty="0">
                <a:solidFill>
                  <a:srgbClr val="0000FF"/>
                </a:solidFill>
                <a:latin typeface="Calibri"/>
                <a:hlinkClick r:id="rId2"/>
              </a:rPr>
              <a:t>https://beatrizrobles.com/yogur-griego-y-yogur-estilo-griego/</a:t>
            </a:r>
            <a:endParaRPr lang="af-NA" spc="-1" dirty="0">
              <a:latin typeface="Arial"/>
            </a:endParaRPr>
          </a:p>
          <a:p>
            <a:pPr>
              <a:lnSpc>
                <a:spcPct val="100000"/>
              </a:lnSpc>
              <a:buNone/>
            </a:pPr>
            <a:endParaRPr lang="af-NA" spc="-1" dirty="0">
              <a:latin typeface="Arial"/>
            </a:endParaRPr>
          </a:p>
        </p:txBody>
      </p:sp>
      <p:sp>
        <p:nvSpPr>
          <p:cNvPr id="449" name="2 Rectángulo"/>
          <p:cNvSpPr/>
          <p:nvPr/>
        </p:nvSpPr>
        <p:spPr>
          <a:xfrm>
            <a:off x="1060901" y="813799"/>
            <a:ext cx="9676660" cy="550774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a:buClr>
                <a:srgbClr val="000000"/>
              </a:buClr>
              <a:buFont typeface="Wingdings" charset="2"/>
              <a:buChar char=""/>
            </a:pPr>
            <a:r>
              <a:rPr lang="es-ES" sz="2200" spc="-1" dirty="0">
                <a:solidFill>
                  <a:srgbClr val="000000"/>
                </a:solidFill>
                <a:latin typeface="+mj-lt"/>
              </a:rPr>
              <a:t>En la Unión Europea no existe una definición legal de yogur griego</a:t>
            </a:r>
          </a:p>
          <a:p>
            <a:pPr marL="285840" indent="-285840">
              <a:buClr>
                <a:srgbClr val="000000"/>
              </a:buClr>
              <a:buFont typeface="Wingdings" charset="2"/>
              <a:buChar char=""/>
            </a:pPr>
            <a:r>
              <a:rPr lang="es-ES" sz="2200" spc="-1" dirty="0">
                <a:solidFill>
                  <a:srgbClr val="000000"/>
                </a:solidFill>
                <a:latin typeface="+mj-lt"/>
              </a:rPr>
              <a:t>La mayor parte de los “yogures griegos” vendidos en España se producen en nuestro país y son lo que en otros países de Europa se considera “yogur al estilo griego”</a:t>
            </a:r>
          </a:p>
          <a:p>
            <a:pPr marL="285840" indent="-285840">
              <a:buClr>
                <a:srgbClr val="000000"/>
              </a:buClr>
              <a:buFont typeface="Wingdings" charset="2"/>
              <a:buChar char=""/>
            </a:pPr>
            <a:r>
              <a:rPr lang="es-ES" sz="2200" spc="-1" dirty="0">
                <a:solidFill>
                  <a:srgbClr val="000000"/>
                </a:solidFill>
                <a:latin typeface="+mj-lt"/>
              </a:rPr>
              <a:t>El yogur griego tradicional, más denso y cremoso que los yogures normales, se produce </a:t>
            </a:r>
            <a:r>
              <a:rPr lang="es-ES" sz="2200" b="1" spc="-1" dirty="0">
                <a:solidFill>
                  <a:srgbClr val="000000"/>
                </a:solidFill>
                <a:latin typeface="+mj-lt"/>
              </a:rPr>
              <a:t>exclusivamente a partir de leche y bacterias lácticas</a:t>
            </a:r>
          </a:p>
          <a:p>
            <a:pPr marL="285840" indent="-285840">
              <a:buClr>
                <a:srgbClr val="000000"/>
              </a:buClr>
              <a:buFont typeface="Wingdings" charset="2"/>
              <a:buChar char=""/>
            </a:pPr>
            <a:r>
              <a:rPr lang="es-ES" sz="2200" b="1" spc="-1" dirty="0">
                <a:solidFill>
                  <a:srgbClr val="000000"/>
                </a:solidFill>
                <a:latin typeface="+mj-lt"/>
              </a:rPr>
              <a:t>La eliminación del suero después de la fermentación es el proceso que diferencia el yogur griego de otros yogures y que le da su textura cremosa característica</a:t>
            </a:r>
          </a:p>
          <a:p>
            <a:pPr marL="285840" indent="-285840">
              <a:buClr>
                <a:srgbClr val="000000"/>
              </a:buClr>
              <a:buFont typeface="Wingdings" charset="2"/>
              <a:buChar char=""/>
            </a:pPr>
            <a:r>
              <a:rPr lang="es-ES" sz="2200" spc="-1" dirty="0">
                <a:solidFill>
                  <a:srgbClr val="000000"/>
                </a:solidFill>
                <a:latin typeface="+mj-lt"/>
              </a:rPr>
              <a:t>En España se puede comercializar “yogur griego” fabricado en España: se considera que el consumidor conoce el producto y no puede equivocarse pensando que está fabricado en Grecia.</a:t>
            </a:r>
          </a:p>
          <a:p>
            <a:pPr marL="285840" indent="-285840" algn="just">
              <a:buClr>
                <a:srgbClr val="000000"/>
              </a:buClr>
              <a:buFont typeface="Wingdings" charset="2"/>
              <a:buChar char=""/>
            </a:pPr>
            <a:r>
              <a:rPr lang="es-ES" sz="2200" spc="-1" dirty="0">
                <a:solidFill>
                  <a:srgbClr val="000000"/>
                </a:solidFill>
                <a:latin typeface="+mj-lt"/>
              </a:rPr>
              <a:t>En 1998 eso le costó a </a:t>
            </a:r>
            <a:r>
              <a:rPr lang="es-ES" sz="2200" b="1" u="sng" spc="-1" dirty="0">
                <a:solidFill>
                  <a:srgbClr val="0000FF"/>
                </a:solidFill>
                <a:latin typeface="+mj-lt"/>
                <a:hlinkClick r:id="rId3"/>
              </a:rPr>
              <a:t>Danone una batalla judicial con FAGE</a:t>
            </a:r>
            <a:r>
              <a:rPr lang="es-ES" sz="2200" spc="-1" dirty="0">
                <a:solidFill>
                  <a:srgbClr val="000000"/>
                </a:solidFill>
                <a:latin typeface="+mj-lt"/>
              </a:rPr>
              <a:t>,  empresa que elabora yogur en Grecia y lo exporta a otros países (España incluida). Batalla de la que Danone salió victoriosa.</a:t>
            </a:r>
            <a:endParaRPr lang="af-NA" sz="2200" spc="-1" dirty="0">
              <a:latin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Picture 2" descr="C:\Users\avellom\Downloads\_wp-content_uploads_2016_10_yogur-griego-valores-nutricionales.jpg"/>
          <p:cNvPicPr/>
          <p:nvPr/>
        </p:nvPicPr>
        <p:blipFill>
          <a:blip r:embed="rId2"/>
          <a:stretch/>
        </p:blipFill>
        <p:spPr>
          <a:xfrm>
            <a:off x="1631640" y="820080"/>
            <a:ext cx="8843400" cy="4392000"/>
          </a:xfrm>
          <a:prstGeom prst="rect">
            <a:avLst/>
          </a:prstGeom>
          <a:ln w="0">
            <a:noFill/>
          </a:ln>
        </p:spPr>
      </p:pic>
      <p:sp>
        <p:nvSpPr>
          <p:cNvPr id="456" name="1 Rectángulo"/>
          <p:cNvSpPr/>
          <p:nvPr/>
        </p:nvSpPr>
        <p:spPr>
          <a:xfrm>
            <a:off x="1631640" y="5373360"/>
            <a:ext cx="878472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Calibri"/>
              </a:rPr>
              <a:t>Foto 1. A la izquierda los valores nutricionales del yogur griego de Danone, a la derecha los del yogur natural de Danone.</a:t>
            </a:r>
            <a:endParaRPr lang="af-NA" spc="-1">
              <a:latin typeface="Arial"/>
            </a:endParaRPr>
          </a:p>
        </p:txBody>
      </p:sp>
      <p:sp>
        <p:nvSpPr>
          <p:cNvPr id="2" name="Elipse 1">
            <a:extLst>
              <a:ext uri="{FF2B5EF4-FFF2-40B4-BE49-F238E27FC236}">
                <a16:creationId xmlns:a16="http://schemas.microsoft.com/office/drawing/2014/main" id="{06E35A94-0AC5-47FE-A453-931A811BE321}"/>
              </a:ext>
            </a:extLst>
          </p:cNvPr>
          <p:cNvSpPr/>
          <p:nvPr/>
        </p:nvSpPr>
        <p:spPr>
          <a:xfrm>
            <a:off x="4107406" y="1757782"/>
            <a:ext cx="435005" cy="28408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a:extLst>
              <a:ext uri="{FF2B5EF4-FFF2-40B4-BE49-F238E27FC236}">
                <a16:creationId xmlns:a16="http://schemas.microsoft.com/office/drawing/2014/main" id="{96F1BA59-0ADC-497D-B891-6CB3D21F49D0}"/>
              </a:ext>
            </a:extLst>
          </p:cNvPr>
          <p:cNvSpPr/>
          <p:nvPr/>
        </p:nvSpPr>
        <p:spPr>
          <a:xfrm>
            <a:off x="8963488" y="1784412"/>
            <a:ext cx="363984" cy="27520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1 Rectángulo"/>
          <p:cNvSpPr/>
          <p:nvPr/>
        </p:nvSpPr>
        <p:spPr>
          <a:xfrm>
            <a:off x="1242872" y="840624"/>
            <a:ext cx="9632273" cy="550774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algn="just">
              <a:buClr>
                <a:srgbClr val="000000"/>
              </a:buClr>
              <a:buFont typeface="Wingdings" charset="2"/>
              <a:buChar char=""/>
            </a:pPr>
            <a:r>
              <a:rPr lang="es-ES" sz="2200" spc="-1" dirty="0">
                <a:solidFill>
                  <a:srgbClr val="000000"/>
                </a:solidFill>
                <a:latin typeface="+mj-lt"/>
              </a:rPr>
              <a:t>En 2012, FAGE (la misma empresa que había demandado a Danone en España), </a:t>
            </a:r>
            <a:r>
              <a:rPr lang="es-ES" sz="2200" b="1" u="sng" spc="-1" dirty="0">
                <a:solidFill>
                  <a:srgbClr val="0000FF"/>
                </a:solidFill>
                <a:latin typeface="+mj-lt"/>
                <a:hlinkClick r:id="rId2"/>
              </a:rPr>
              <a:t>demandó en Reino Unido</a:t>
            </a:r>
            <a:r>
              <a:rPr lang="es-ES" sz="2200" spc="-1" dirty="0">
                <a:solidFill>
                  <a:srgbClr val="000000"/>
                </a:solidFill>
                <a:latin typeface="+mj-lt"/>
              </a:rPr>
              <a:t> a la empresa norteamericana </a:t>
            </a:r>
            <a:r>
              <a:rPr lang="es-ES" sz="2200" spc="-1" dirty="0" err="1">
                <a:solidFill>
                  <a:srgbClr val="000000"/>
                </a:solidFill>
                <a:latin typeface="+mj-lt"/>
              </a:rPr>
              <a:t>Chovani</a:t>
            </a:r>
            <a:r>
              <a:rPr lang="es-ES" sz="2200" spc="-1" dirty="0">
                <a:solidFill>
                  <a:srgbClr val="000000"/>
                </a:solidFill>
                <a:latin typeface="+mj-lt"/>
              </a:rPr>
              <a:t> por vender como “yogur griego” yogures que habían sido importados de EEUU.</a:t>
            </a:r>
          </a:p>
          <a:p>
            <a:pPr marL="285840" indent="-285840" algn="just">
              <a:buClr>
                <a:srgbClr val="000000"/>
              </a:buClr>
              <a:buFont typeface="Wingdings" charset="2"/>
              <a:buChar char=""/>
            </a:pPr>
            <a:r>
              <a:rPr lang="es-ES" sz="2200" spc="-1" dirty="0">
                <a:solidFill>
                  <a:srgbClr val="000000"/>
                </a:solidFill>
              </a:rPr>
              <a:t>Los magistrados destacaron que “una proporción sustancial del público en Reino Unido que compra</a:t>
            </a:r>
            <a:r>
              <a:rPr lang="es-ES" sz="2200" i="1" spc="-1" dirty="0">
                <a:solidFill>
                  <a:srgbClr val="000000"/>
                </a:solidFill>
              </a:rPr>
              <a:t> yogur griego</a:t>
            </a:r>
            <a:r>
              <a:rPr lang="es-ES" sz="2200" spc="-1" dirty="0">
                <a:solidFill>
                  <a:srgbClr val="000000"/>
                </a:solidFill>
              </a:rPr>
              <a:t> piensa que está hecho en Grecia”.</a:t>
            </a:r>
            <a:endParaRPr lang="af-NA" sz="2200" spc="-1" dirty="0"/>
          </a:p>
          <a:p>
            <a:pPr marL="285840" indent="-285840" algn="just">
              <a:buClr>
                <a:srgbClr val="000000"/>
              </a:buClr>
              <a:buFont typeface="Wingdings" charset="2"/>
              <a:buChar char=""/>
            </a:pPr>
            <a:r>
              <a:rPr lang="es-ES" sz="2200" spc="-1" dirty="0">
                <a:solidFill>
                  <a:srgbClr val="000000"/>
                </a:solidFill>
              </a:rPr>
              <a:t>En base a ello, para no confundir a los consumidores, en Reino Unido sólo pueden comercializarse como “yogur griego” los yogures que cumplan estas tres condiciones:</a:t>
            </a:r>
            <a:endParaRPr lang="af-NA" sz="2200" spc="-1" dirty="0"/>
          </a:p>
          <a:p>
            <a:pPr algn="just">
              <a:lnSpc>
                <a:spcPct val="100000"/>
              </a:lnSpc>
              <a:buNone/>
            </a:pPr>
            <a:r>
              <a:rPr lang="es-ES" sz="2200" spc="-1" dirty="0">
                <a:solidFill>
                  <a:srgbClr val="000000"/>
                </a:solidFill>
              </a:rPr>
              <a:t>-Hayan sido </a:t>
            </a:r>
            <a:r>
              <a:rPr lang="es-ES" sz="2200" b="1" spc="-1" dirty="0">
                <a:solidFill>
                  <a:srgbClr val="000000"/>
                </a:solidFill>
              </a:rPr>
              <a:t>producidos en Grecia.</a:t>
            </a:r>
            <a:endParaRPr lang="af-NA" sz="2200" spc="-1" dirty="0"/>
          </a:p>
          <a:p>
            <a:pPr algn="just">
              <a:lnSpc>
                <a:spcPct val="100000"/>
              </a:lnSpc>
              <a:buNone/>
            </a:pPr>
            <a:r>
              <a:rPr lang="es-ES" sz="2200" spc="-1" dirty="0">
                <a:solidFill>
                  <a:srgbClr val="000000"/>
                </a:solidFill>
              </a:rPr>
              <a:t>-Elaborados </a:t>
            </a:r>
            <a:r>
              <a:rPr lang="es-ES" sz="2200" b="1" spc="-1" dirty="0">
                <a:solidFill>
                  <a:srgbClr val="000000"/>
                </a:solidFill>
              </a:rPr>
              <a:t>siguiendo la receta tradicional </a:t>
            </a:r>
            <a:r>
              <a:rPr lang="es-ES" sz="2200" spc="-1" dirty="0">
                <a:solidFill>
                  <a:srgbClr val="000000"/>
                </a:solidFill>
              </a:rPr>
              <a:t>griega mediante la eliminación del suero. La consistencia cremosa no puede obtenerse mediante la adición de ingredientes o aditivos (en esos casos se permite que se llamen “yogur espeso” o “yogur estilo griego”).</a:t>
            </a:r>
          </a:p>
          <a:p>
            <a:pPr algn="just">
              <a:lnSpc>
                <a:spcPct val="100000"/>
              </a:lnSpc>
              <a:buNone/>
            </a:pPr>
            <a:r>
              <a:rPr lang="es-ES" sz="2200" spc="-1" dirty="0">
                <a:solidFill>
                  <a:srgbClr val="000000"/>
                </a:solidFill>
              </a:rPr>
              <a:t>-</a:t>
            </a:r>
            <a:r>
              <a:rPr lang="es-ES" sz="2200" b="1" spc="-1" dirty="0">
                <a:solidFill>
                  <a:srgbClr val="000000"/>
                </a:solidFill>
              </a:rPr>
              <a:t>No puede contener azúcares añadidos ni aditivos</a:t>
            </a:r>
            <a:r>
              <a:rPr lang="es-ES" sz="2200" spc="-1" dirty="0">
                <a:solidFill>
                  <a:srgbClr val="000000"/>
                </a:solidFill>
              </a:rPr>
              <a:t>.</a:t>
            </a:r>
            <a:endParaRPr lang="af-NA" sz="2200" spc="-1" dirty="0">
              <a:latin typeface="+mj-lt"/>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1 Rectángulo"/>
          <p:cNvSpPr/>
          <p:nvPr/>
        </p:nvSpPr>
        <p:spPr>
          <a:xfrm>
            <a:off x="1340528" y="764640"/>
            <a:ext cx="9374820" cy="526152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algn="just">
              <a:buClr>
                <a:srgbClr val="000000"/>
              </a:buClr>
              <a:buFont typeface="Wingdings" charset="2"/>
              <a:buChar char=""/>
            </a:pPr>
            <a:r>
              <a:rPr lang="es-ES" sz="2400" spc="-1" dirty="0">
                <a:solidFill>
                  <a:srgbClr val="000000"/>
                </a:solidFill>
                <a:latin typeface="+mj-lt"/>
              </a:rPr>
              <a:t>Según la legislación española, ¿qué yogures pueden ser “ yogur griego”? </a:t>
            </a:r>
            <a:endParaRPr lang="af-NA" sz="2400" spc="-1" dirty="0">
              <a:latin typeface="+mj-lt"/>
            </a:endParaRPr>
          </a:p>
          <a:p>
            <a:pPr algn="just">
              <a:lnSpc>
                <a:spcPct val="100000"/>
              </a:lnSpc>
              <a:buNone/>
            </a:pPr>
            <a:r>
              <a:rPr lang="es-ES" sz="2400" spc="-1" dirty="0">
                <a:solidFill>
                  <a:srgbClr val="000000"/>
                </a:solidFill>
                <a:latin typeface="+mj-lt"/>
              </a:rPr>
              <a:t>     </a:t>
            </a:r>
            <a:r>
              <a:rPr lang="es-ES" sz="2400" b="1" u="sng" spc="-1" dirty="0">
                <a:solidFill>
                  <a:srgbClr val="000000"/>
                </a:solidFill>
                <a:latin typeface="+mj-lt"/>
              </a:rPr>
              <a:t>En España </a:t>
            </a:r>
            <a:r>
              <a:rPr lang="es-ES" sz="2400" b="1" spc="-1" dirty="0">
                <a:solidFill>
                  <a:srgbClr val="000000"/>
                </a:solidFill>
                <a:latin typeface="+mj-lt"/>
              </a:rPr>
              <a:t>la denominación “</a:t>
            </a:r>
            <a:r>
              <a:rPr lang="es-ES" sz="2400" b="1" u="sng" spc="-1" dirty="0">
                <a:solidFill>
                  <a:srgbClr val="000000"/>
                </a:solidFill>
                <a:latin typeface="+mj-lt"/>
              </a:rPr>
              <a:t>yogur griego</a:t>
            </a:r>
            <a:r>
              <a:rPr lang="es-ES" sz="2400" b="1" spc="-1" dirty="0">
                <a:solidFill>
                  <a:srgbClr val="000000"/>
                </a:solidFill>
                <a:latin typeface="+mj-lt"/>
              </a:rPr>
              <a:t>” no indica legalmente ninguna   característica. </a:t>
            </a:r>
            <a:r>
              <a:rPr lang="es-ES" sz="2400" b="1" u="sng" spc="-1" dirty="0">
                <a:solidFill>
                  <a:srgbClr val="000000"/>
                </a:solidFill>
                <a:latin typeface="+mj-lt"/>
              </a:rPr>
              <a:t>Se considera un nombre común</a:t>
            </a:r>
            <a:r>
              <a:rPr lang="es-ES" sz="2400" b="1" spc="-1" dirty="0">
                <a:solidFill>
                  <a:srgbClr val="000000"/>
                </a:solidFill>
                <a:latin typeface="+mj-lt"/>
              </a:rPr>
              <a:t>, con el que los consumidores conocemos los yogures que son más cremosos.</a:t>
            </a:r>
          </a:p>
          <a:p>
            <a:pPr algn="just">
              <a:lnSpc>
                <a:spcPct val="100000"/>
              </a:lnSpc>
              <a:buNone/>
            </a:pPr>
            <a:endParaRPr lang="es-ES" sz="2400" b="1" spc="-1" dirty="0">
              <a:solidFill>
                <a:srgbClr val="000000"/>
              </a:solidFill>
              <a:latin typeface="+mj-lt"/>
            </a:endParaRPr>
          </a:p>
          <a:p>
            <a:pPr algn="just"/>
            <a:r>
              <a:rPr lang="es-ES" sz="2400" spc="-1" dirty="0">
                <a:solidFill>
                  <a:srgbClr val="000000"/>
                </a:solidFill>
                <a:latin typeface="+mj-lt"/>
              </a:rPr>
              <a:t>A la vista de la encuesta que Danone hizo a los consumidores hace ya más de quince años, en España los términos “</a:t>
            </a:r>
            <a:r>
              <a:rPr lang="es-ES" sz="2400" b="1" spc="-1" dirty="0">
                <a:solidFill>
                  <a:srgbClr val="000000"/>
                </a:solidFill>
                <a:latin typeface="+mj-lt"/>
              </a:rPr>
              <a:t>yogur griego” o “yogur estilo griego” responden a lo que el Reglamento 1169/2011 considera </a:t>
            </a:r>
            <a:r>
              <a:rPr lang="es-ES" sz="2400" b="1" u="sng" spc="-1" dirty="0">
                <a:solidFill>
                  <a:srgbClr val="000000"/>
                </a:solidFill>
                <a:latin typeface="+mj-lt"/>
              </a:rPr>
              <a:t>denominación habitual</a:t>
            </a:r>
            <a:r>
              <a:rPr lang="es-ES" sz="2400" i="1" spc="-1" dirty="0">
                <a:solidFill>
                  <a:srgbClr val="000000"/>
                </a:solidFill>
                <a:latin typeface="+mj-lt"/>
              </a:rPr>
              <a:t>: </a:t>
            </a:r>
            <a:r>
              <a:rPr lang="es-ES" sz="2400" i="1" spc="-1" dirty="0">
                <a:solidFill>
                  <a:srgbClr val="E46C0A"/>
                </a:solidFill>
                <a:latin typeface="+mj-lt"/>
              </a:rPr>
              <a:t>cualquier nombre que se acepte como denominación del alimento, de manera que los consumidores del Estado miembro en que se vende no necesiten ninguna otra aclaración.</a:t>
            </a:r>
            <a:endParaRPr lang="af-NA" sz="2400" spc="-1" dirty="0">
              <a:latin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Rectangle 1"/>
          <p:cNvSpPr/>
          <p:nvPr/>
        </p:nvSpPr>
        <p:spPr>
          <a:xfrm>
            <a:off x="1376039" y="1446296"/>
            <a:ext cx="9010835" cy="4616648"/>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square" lIns="0" tIns="0" rIns="0" bIns="0" numCol="1" spcCol="0" anchor="ctr">
            <a:spAutoFit/>
          </a:bodyPr>
          <a:lstStyle/>
          <a:p>
            <a:pPr algn="just">
              <a:tabLst>
                <a:tab pos="0" algn="l"/>
              </a:tabLst>
            </a:pPr>
            <a:r>
              <a:rPr lang="gl-ES" sz="2400" spc="-1" dirty="0">
                <a:solidFill>
                  <a:srgbClr val="833D6F"/>
                </a:solidFill>
                <a:latin typeface="+mj-lt"/>
              </a:rPr>
              <a:t>¿Y </a:t>
            </a:r>
            <a:r>
              <a:rPr lang="gl-ES" sz="2400" spc="-1" dirty="0" err="1">
                <a:solidFill>
                  <a:srgbClr val="833D6F"/>
                </a:solidFill>
                <a:latin typeface="+mj-lt"/>
              </a:rPr>
              <a:t>qué</a:t>
            </a:r>
            <a:r>
              <a:rPr lang="gl-ES" sz="2400" spc="-1" dirty="0">
                <a:solidFill>
                  <a:srgbClr val="833D6F"/>
                </a:solidFill>
                <a:latin typeface="+mj-lt"/>
              </a:rPr>
              <a:t> pasa con los “</a:t>
            </a:r>
            <a:r>
              <a:rPr lang="gl-ES" sz="2400" spc="-1" dirty="0" err="1">
                <a:solidFill>
                  <a:srgbClr val="833D6F"/>
                </a:solidFill>
                <a:latin typeface="+mj-lt"/>
              </a:rPr>
              <a:t>yogures</a:t>
            </a:r>
            <a:r>
              <a:rPr lang="gl-ES" sz="2400" spc="-1" dirty="0">
                <a:solidFill>
                  <a:srgbClr val="833D6F"/>
                </a:solidFill>
                <a:latin typeface="+mj-lt"/>
              </a:rPr>
              <a:t>” con </a:t>
            </a:r>
            <a:r>
              <a:rPr lang="gl-ES" sz="2400" spc="-1" dirty="0" err="1">
                <a:solidFill>
                  <a:srgbClr val="833D6F"/>
                </a:solidFill>
                <a:latin typeface="+mj-lt"/>
              </a:rPr>
              <a:t>bífidus</a:t>
            </a:r>
            <a:r>
              <a:rPr lang="gl-ES" sz="2400" spc="-1" dirty="0">
                <a:solidFill>
                  <a:srgbClr val="833D6F"/>
                </a:solidFill>
                <a:latin typeface="+mj-lt"/>
              </a:rPr>
              <a:t> o con </a:t>
            </a:r>
            <a:r>
              <a:rPr lang="gl-ES" sz="2400" spc="-1" dirty="0" err="1">
                <a:solidFill>
                  <a:srgbClr val="833D6F"/>
                </a:solidFill>
                <a:latin typeface="+mj-lt"/>
              </a:rPr>
              <a:t>lactobacillus</a:t>
            </a:r>
            <a:r>
              <a:rPr lang="gl-ES" sz="2400" spc="-1" dirty="0">
                <a:solidFill>
                  <a:srgbClr val="833D6F"/>
                </a:solidFill>
                <a:latin typeface="+mj-lt"/>
              </a:rPr>
              <a:t> casei?</a:t>
            </a:r>
            <a:r>
              <a:rPr lang="gl-ES" sz="2400" spc="-1" dirty="0">
                <a:solidFill>
                  <a:srgbClr val="001F28"/>
                </a:solidFill>
                <a:latin typeface="+mj-lt"/>
              </a:rPr>
              <a:t> </a:t>
            </a:r>
            <a:endParaRPr lang="af-NA" sz="2400" spc="-1" dirty="0">
              <a:latin typeface="+mj-lt"/>
            </a:endParaRPr>
          </a:p>
          <a:p>
            <a:pPr algn="just">
              <a:tabLst>
                <a:tab pos="0" algn="l"/>
              </a:tabLst>
            </a:pPr>
            <a:endParaRPr lang="af-NA" sz="2400" spc="-1" dirty="0">
              <a:latin typeface="+mj-lt"/>
            </a:endParaRPr>
          </a:p>
          <a:p>
            <a:pPr algn="just">
              <a:tabLst>
                <a:tab pos="0" algn="l"/>
              </a:tabLst>
            </a:pPr>
            <a:r>
              <a:rPr lang="es-ES" sz="2400" b="1" spc="-1" dirty="0">
                <a:solidFill>
                  <a:srgbClr val="00B050"/>
                </a:solidFill>
                <a:latin typeface="+mj-lt"/>
              </a:rPr>
              <a:t>El yogur sólo es el producto obtenido de la fermentación de la leche por la acción de </a:t>
            </a:r>
            <a:r>
              <a:rPr lang="es-ES" sz="2400" b="1" i="1" spc="-1" dirty="0">
                <a:solidFill>
                  <a:srgbClr val="00B050"/>
                </a:solidFill>
                <a:latin typeface="+mj-lt"/>
              </a:rPr>
              <a:t>Lactobacillus </a:t>
            </a:r>
            <a:r>
              <a:rPr lang="es-ES" sz="2400" b="1" i="1" spc="-1" dirty="0" err="1">
                <a:solidFill>
                  <a:srgbClr val="00B050"/>
                </a:solidFill>
                <a:latin typeface="+mj-lt"/>
              </a:rPr>
              <a:t>delbrueckii</a:t>
            </a:r>
            <a:r>
              <a:rPr lang="es-ES" sz="2400" b="1" i="1" spc="-1" dirty="0">
                <a:solidFill>
                  <a:srgbClr val="00B050"/>
                </a:solidFill>
                <a:latin typeface="+mj-lt"/>
              </a:rPr>
              <a:t> </a:t>
            </a:r>
            <a:r>
              <a:rPr lang="es-ES" sz="2400" b="1" i="1" spc="-1" dirty="0" err="1">
                <a:solidFill>
                  <a:srgbClr val="00B050"/>
                </a:solidFill>
                <a:latin typeface="+mj-lt"/>
              </a:rPr>
              <a:t>subsp</a:t>
            </a:r>
            <a:r>
              <a:rPr lang="es-ES" sz="2400" b="1" i="1" spc="-1" dirty="0">
                <a:solidFill>
                  <a:srgbClr val="00B050"/>
                </a:solidFill>
                <a:latin typeface="+mj-lt"/>
              </a:rPr>
              <a:t>. </a:t>
            </a:r>
            <a:r>
              <a:rPr lang="es-ES" sz="2400" b="1" i="1" spc="-1" dirty="0" err="1">
                <a:solidFill>
                  <a:srgbClr val="00B050"/>
                </a:solidFill>
                <a:latin typeface="+mj-lt"/>
              </a:rPr>
              <a:t>bulgaricus</a:t>
            </a:r>
            <a:r>
              <a:rPr lang="es-ES" sz="2400" b="1" spc="-1" dirty="0">
                <a:solidFill>
                  <a:srgbClr val="00B050"/>
                </a:solidFill>
                <a:latin typeface="+mj-lt"/>
              </a:rPr>
              <a:t> y </a:t>
            </a:r>
            <a:r>
              <a:rPr lang="es-ES" sz="2400" b="1" i="1" spc="-1" dirty="0" err="1">
                <a:solidFill>
                  <a:srgbClr val="00B050"/>
                </a:solidFill>
                <a:latin typeface="+mj-lt"/>
              </a:rPr>
              <a:t>Streptococcus</a:t>
            </a:r>
            <a:r>
              <a:rPr lang="es-ES" sz="2400" b="1" i="1" spc="-1" dirty="0">
                <a:solidFill>
                  <a:srgbClr val="00B050"/>
                </a:solidFill>
                <a:latin typeface="+mj-lt"/>
              </a:rPr>
              <a:t> </a:t>
            </a:r>
            <a:r>
              <a:rPr lang="es-ES" sz="2400" b="1" i="1" spc="-1" dirty="0" err="1">
                <a:solidFill>
                  <a:srgbClr val="00B050"/>
                </a:solidFill>
                <a:latin typeface="+mj-lt"/>
              </a:rPr>
              <a:t>thermophilus</a:t>
            </a:r>
            <a:r>
              <a:rPr lang="es-ES" sz="2400" b="1" spc="-1" dirty="0">
                <a:solidFill>
                  <a:srgbClr val="00B050"/>
                </a:solidFill>
                <a:latin typeface="+mj-lt"/>
              </a:rPr>
              <a:t>, independientemente de que luego pueda llevar otros ingredientes o estar aromatizado.</a:t>
            </a:r>
            <a:endParaRPr lang="af-NA" sz="2400" spc="-1" dirty="0">
              <a:latin typeface="+mj-lt"/>
            </a:endParaRPr>
          </a:p>
          <a:p>
            <a:pPr algn="just">
              <a:tabLst>
                <a:tab pos="0" algn="l"/>
              </a:tabLst>
            </a:pPr>
            <a:endParaRPr lang="af-NA" sz="2400" spc="-1" dirty="0">
              <a:latin typeface="+mj-lt"/>
            </a:endParaRPr>
          </a:p>
          <a:p>
            <a:pPr algn="just">
              <a:tabLst>
                <a:tab pos="0" algn="l"/>
              </a:tabLst>
            </a:pPr>
            <a:r>
              <a:rPr lang="es-ES" sz="2400" spc="-1" dirty="0">
                <a:solidFill>
                  <a:srgbClr val="984807"/>
                </a:solidFill>
                <a:latin typeface="+mj-lt"/>
              </a:rPr>
              <a:t>Así que </a:t>
            </a:r>
            <a:r>
              <a:rPr lang="es-ES" sz="2400" b="1" spc="-1" dirty="0">
                <a:solidFill>
                  <a:srgbClr val="984807"/>
                </a:solidFill>
                <a:latin typeface="+mj-lt"/>
              </a:rPr>
              <a:t>el producto que se obtiene fermentando la leche con otras bacterias</a:t>
            </a:r>
            <a:r>
              <a:rPr lang="es-ES" sz="2400" spc="-1" dirty="0">
                <a:solidFill>
                  <a:srgbClr val="984807"/>
                </a:solidFill>
                <a:latin typeface="+mj-lt"/>
              </a:rPr>
              <a:t> (como puede ser </a:t>
            </a:r>
            <a:r>
              <a:rPr lang="es-ES" sz="2400" i="1" spc="-1" dirty="0" err="1">
                <a:solidFill>
                  <a:srgbClr val="984807"/>
                </a:solidFill>
                <a:latin typeface="+mj-lt"/>
              </a:rPr>
              <a:t>Bifidibacterium</a:t>
            </a:r>
            <a:r>
              <a:rPr lang="es-ES" sz="2400" i="1" spc="-1" dirty="0">
                <a:solidFill>
                  <a:srgbClr val="984807"/>
                </a:solidFill>
                <a:latin typeface="+mj-lt"/>
              </a:rPr>
              <a:t> </a:t>
            </a:r>
            <a:r>
              <a:rPr lang="es-ES" sz="2400" i="1" spc="-1" dirty="0" err="1">
                <a:solidFill>
                  <a:srgbClr val="984807"/>
                </a:solidFill>
                <a:latin typeface="+mj-lt"/>
              </a:rPr>
              <a:t>spp</a:t>
            </a:r>
            <a:r>
              <a:rPr lang="es-ES" sz="2400" spc="-1" dirty="0">
                <a:solidFill>
                  <a:srgbClr val="984807"/>
                </a:solidFill>
                <a:latin typeface="+mj-lt"/>
              </a:rPr>
              <a:t>.) </a:t>
            </a:r>
            <a:r>
              <a:rPr lang="es-ES" sz="2400" b="1" spc="-1" dirty="0">
                <a:solidFill>
                  <a:srgbClr val="984807"/>
                </a:solidFill>
                <a:latin typeface="+mj-lt"/>
              </a:rPr>
              <a:t>no puede llamarse yogur</a:t>
            </a:r>
            <a:r>
              <a:rPr lang="es-ES" sz="2400" spc="-1" dirty="0">
                <a:solidFill>
                  <a:srgbClr val="984807"/>
                </a:solidFill>
                <a:latin typeface="+mj-lt"/>
              </a:rPr>
              <a:t>.</a:t>
            </a:r>
            <a:endParaRPr lang="af-NA" sz="2400" spc="-1" dirty="0">
              <a:latin typeface="+mj-lt"/>
            </a:endParaRPr>
          </a:p>
          <a:p>
            <a:pPr algn="just">
              <a:tabLst>
                <a:tab pos="0" algn="l"/>
              </a:tabLst>
            </a:pPr>
            <a:r>
              <a:rPr lang="gl-ES" sz="1200" spc="-1" dirty="0">
                <a:solidFill>
                  <a:srgbClr val="001F28"/>
                </a:solidFill>
                <a:latin typeface="Work Sans"/>
              </a:rPr>
              <a:t>.</a:t>
            </a:r>
            <a:endParaRPr lang="af-NA" sz="1200" spc="-1" dirty="0">
              <a:latin typeface="Arial"/>
            </a:endParaRPr>
          </a:p>
        </p:txBody>
      </p:sp>
      <p:sp>
        <p:nvSpPr>
          <p:cNvPr id="462" name="3 Rectángulo"/>
          <p:cNvSpPr/>
          <p:nvPr/>
        </p:nvSpPr>
        <p:spPr>
          <a:xfrm>
            <a:off x="3575640" y="548640"/>
            <a:ext cx="457164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gl-ES" u="sng" spc="-1">
                <a:solidFill>
                  <a:srgbClr val="0000FF"/>
                </a:solidFill>
                <a:latin typeface="Calibri"/>
                <a:hlinkClick r:id="rId2"/>
              </a:rPr>
              <a:t>https://beatrizrobles.com/yogur-pasteurizado/</a:t>
            </a:r>
            <a:endParaRPr lang="af-NA" spc="-1">
              <a:latin typeface="Arial"/>
            </a:endParaRPr>
          </a:p>
          <a:p>
            <a:pPr>
              <a:lnSpc>
                <a:spcPct val="100000"/>
              </a:lnSpc>
              <a:buNone/>
            </a:pPr>
            <a:endParaRPr lang="af-NA"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9DFAA7C-46CD-444F-ACA1-A85232EB6BF6}"/>
              </a:ext>
            </a:extLst>
          </p:cNvPr>
          <p:cNvSpPr/>
          <p:nvPr/>
        </p:nvSpPr>
        <p:spPr>
          <a:xfrm>
            <a:off x="1118586" y="428178"/>
            <a:ext cx="9809826" cy="6001643"/>
          </a:xfrm>
          <a:prstGeom prst="rect">
            <a:avLst/>
          </a:prstGeom>
        </p:spPr>
        <p:txBody>
          <a:bodyPr wrap="square">
            <a:spAutoFit/>
          </a:bodyPr>
          <a:lstStyle/>
          <a:p>
            <a:r>
              <a:rPr lang="es-ES" sz="2400" dirty="0"/>
              <a:t>Artículo 3 Definiciones</a:t>
            </a:r>
          </a:p>
          <a:p>
            <a:r>
              <a:rPr lang="es-ES" sz="2400" dirty="0"/>
              <a:t>1.A los efectos del presente Reglamento, serán de aplicación las definiciones que se establecen en el anexo II para determinados sectores.</a:t>
            </a:r>
          </a:p>
          <a:p>
            <a:r>
              <a:rPr lang="es-ES" sz="2400" dirty="0"/>
              <a:t>Artículo 78 </a:t>
            </a:r>
            <a:r>
              <a:rPr lang="es-ES" sz="2400" b="1" dirty="0"/>
              <a:t>Definiciones, designaciones   y   denominaciones   </a:t>
            </a:r>
            <a:r>
              <a:rPr lang="es-ES" sz="2400" dirty="0"/>
              <a:t>de   venta   para determinados sectores y productos.</a:t>
            </a:r>
          </a:p>
          <a:p>
            <a:r>
              <a:rPr lang="es-ES" sz="2400" dirty="0"/>
              <a:t>1. Además, cuando proceda, de las normas aplicables de comercialización, </a:t>
            </a:r>
            <a:r>
              <a:rPr lang="es-ES" sz="2400" b="1" dirty="0"/>
              <a:t>las definiciones, designaciones y denominaciones de venta previstas en el </a:t>
            </a:r>
            <a:r>
              <a:rPr lang="es-ES" sz="2400" b="1" u="sng" dirty="0"/>
              <a:t>anexo VII </a:t>
            </a:r>
            <a:r>
              <a:rPr lang="es-ES" sz="2400" b="1" dirty="0"/>
              <a:t>se aplicarán a los sectores o productos siguientes:</a:t>
            </a:r>
          </a:p>
          <a:p>
            <a:pPr marL="342900" indent="-342900">
              <a:buAutoNum type="alphaLcParenR" startAt="3"/>
            </a:pPr>
            <a:r>
              <a:rPr lang="es-ES" sz="2400" b="1" dirty="0"/>
              <a:t>leche y productos lácteos destinados al consumo humano;</a:t>
            </a:r>
          </a:p>
          <a:p>
            <a:pPr marL="342900" indent="-342900">
              <a:buAutoNum type="alphaLcParenR" startAt="6"/>
            </a:pPr>
            <a:r>
              <a:rPr lang="es-ES" sz="2400" b="1" dirty="0"/>
              <a:t>grasas para untar destinadas al consumo humano, y</a:t>
            </a:r>
          </a:p>
          <a:p>
            <a:r>
              <a:rPr lang="es-ES" sz="2400" dirty="0"/>
              <a:t>2. Las definiciones, designaciones o denominaciones de venta previstas en el anexo VII </a:t>
            </a:r>
            <a:r>
              <a:rPr lang="es-ES" sz="2400" b="1" dirty="0"/>
              <a:t>podrán utilizarse en la Unión únicamente para la comercialización de los productos que se ajusten a los requisitos correspondientes establecidos en el citado anexo.</a:t>
            </a:r>
          </a:p>
        </p:txBody>
      </p:sp>
    </p:spTree>
    <p:extLst>
      <p:ext uri="{BB962C8B-B14F-4D97-AF65-F5344CB8AC3E}">
        <p14:creationId xmlns:p14="http://schemas.microsoft.com/office/powerpoint/2010/main" val="35283580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1 Imagen" descr="P1010096"/>
          <p:cNvPicPr/>
          <p:nvPr/>
        </p:nvPicPr>
        <p:blipFill>
          <a:blip r:embed="rId2"/>
          <a:stretch/>
        </p:blipFill>
        <p:spPr>
          <a:xfrm>
            <a:off x="1506720" y="1917000"/>
            <a:ext cx="9143640" cy="4053960"/>
          </a:xfrm>
          <a:prstGeom prst="rect">
            <a:avLst/>
          </a:prstGeom>
          <a:ln w="0">
            <a:noFill/>
          </a:ln>
        </p:spPr>
      </p:pic>
      <p:pic>
        <p:nvPicPr>
          <p:cNvPr id="465" name="Imagen 2"/>
          <p:cNvPicPr/>
          <p:nvPr/>
        </p:nvPicPr>
        <p:blipFill>
          <a:blip r:embed="rId3"/>
          <a:stretch/>
        </p:blipFill>
        <p:spPr>
          <a:xfrm>
            <a:off x="5088000" y="116640"/>
            <a:ext cx="4681800" cy="1741320"/>
          </a:xfrm>
          <a:prstGeom prst="rect">
            <a:avLst/>
          </a:prstGeom>
          <a:ln w="0">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1 Imagen" descr="P1010097-c"/>
          <p:cNvPicPr/>
          <p:nvPr/>
        </p:nvPicPr>
        <p:blipFill>
          <a:blip r:embed="rId2"/>
          <a:stretch/>
        </p:blipFill>
        <p:spPr>
          <a:xfrm>
            <a:off x="1862040" y="0"/>
            <a:ext cx="8465760" cy="6857640"/>
          </a:xfrm>
          <a:prstGeom prst="rect">
            <a:avLst/>
          </a:prstGeom>
          <a:ln w="0">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 name="1 Imagen" descr="P1010098-c"/>
          <p:cNvPicPr/>
          <p:nvPr/>
        </p:nvPicPr>
        <p:blipFill>
          <a:blip r:embed="rId2"/>
          <a:stretch/>
        </p:blipFill>
        <p:spPr>
          <a:xfrm>
            <a:off x="1677720" y="-27000"/>
            <a:ext cx="3985920" cy="6857640"/>
          </a:xfrm>
          <a:prstGeom prst="rect">
            <a:avLst/>
          </a:prstGeom>
          <a:ln w="0">
            <a:noFill/>
          </a:ln>
        </p:spPr>
      </p:pic>
      <p:pic>
        <p:nvPicPr>
          <p:cNvPr id="468" name="Imagen 2"/>
          <p:cNvPicPr/>
          <p:nvPr/>
        </p:nvPicPr>
        <p:blipFill>
          <a:blip r:embed="rId3"/>
          <a:stretch/>
        </p:blipFill>
        <p:spPr>
          <a:xfrm>
            <a:off x="5232000" y="1268640"/>
            <a:ext cx="4687920" cy="5292000"/>
          </a:xfrm>
          <a:prstGeom prst="rect">
            <a:avLst/>
          </a:prstGeom>
          <a:ln w="0">
            <a:noFill/>
          </a:ln>
        </p:spPr>
      </p:pic>
      <p:pic>
        <p:nvPicPr>
          <p:cNvPr id="469" name="Imagen 4"/>
          <p:cNvPicPr/>
          <p:nvPr/>
        </p:nvPicPr>
        <p:blipFill>
          <a:blip r:embed="rId4"/>
          <a:stretch/>
        </p:blipFill>
        <p:spPr>
          <a:xfrm>
            <a:off x="5207520" y="356040"/>
            <a:ext cx="3605040" cy="605880"/>
          </a:xfrm>
          <a:prstGeom prst="rect">
            <a:avLst/>
          </a:prstGeom>
          <a:ln w="0">
            <a:noFill/>
          </a:ln>
        </p:spPr>
      </p:pic>
      <p:sp>
        <p:nvSpPr>
          <p:cNvPr id="470" name="CuadroTexto 5"/>
          <p:cNvSpPr/>
          <p:nvPr/>
        </p:nvSpPr>
        <p:spPr>
          <a:xfrm flipH="1">
            <a:off x="8902920" y="474480"/>
            <a:ext cx="18262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b="1" spc="-1">
                <a:solidFill>
                  <a:srgbClr val="00B050"/>
                </a:solidFill>
                <a:latin typeface="Calibri"/>
              </a:rPr>
              <a:t>Art.10-Anexo III</a:t>
            </a:r>
            <a:endParaRPr lang="af-NA" spc="-1">
              <a:latin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Imagen 2"/>
          <p:cNvPicPr/>
          <p:nvPr/>
        </p:nvPicPr>
        <p:blipFill>
          <a:blip r:embed="rId2"/>
          <a:stretch/>
        </p:blipFill>
        <p:spPr>
          <a:xfrm>
            <a:off x="1524000" y="489960"/>
            <a:ext cx="9143640" cy="2941920"/>
          </a:xfrm>
          <a:prstGeom prst="rect">
            <a:avLst/>
          </a:prstGeom>
          <a:ln w="0">
            <a:noFill/>
          </a:ln>
        </p:spPr>
      </p:pic>
      <p:sp>
        <p:nvSpPr>
          <p:cNvPr id="472" name="Rectángulo 3"/>
          <p:cNvSpPr/>
          <p:nvPr/>
        </p:nvSpPr>
        <p:spPr>
          <a:xfrm>
            <a:off x="1698240" y="3717000"/>
            <a:ext cx="8795520" cy="301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400" b="1" spc="-1" dirty="0">
                <a:solidFill>
                  <a:srgbClr val="0070C0"/>
                </a:solidFill>
                <a:latin typeface="Calibri"/>
              </a:rPr>
              <a:t>SIN AZÚCARES AÑADIDOS </a:t>
            </a:r>
            <a:r>
              <a:rPr lang="es-ES" sz="2400" spc="-1" dirty="0">
                <a:solidFill>
                  <a:srgbClr val="0070C0"/>
                </a:solidFill>
                <a:latin typeface="Calibri"/>
              </a:rPr>
              <a:t>	Solamente podrá declararse que no se han añadido azúcares a un alimento, así como efectuarse cualquier otra declaración que pueda tener el mismo significado para el consumidor, </a:t>
            </a:r>
            <a:r>
              <a:rPr lang="es-ES" sz="2400" b="1" spc="-1" dirty="0">
                <a:solidFill>
                  <a:srgbClr val="0070C0"/>
                </a:solidFill>
                <a:latin typeface="Calibri"/>
              </a:rPr>
              <a:t>si no se ha añadido al producto ningún monosacárido ni disacárido, </a:t>
            </a:r>
            <a:r>
              <a:rPr lang="es-ES" sz="2400" b="1" u="sng" spc="-1" dirty="0">
                <a:solidFill>
                  <a:srgbClr val="0070C0"/>
                </a:solidFill>
                <a:latin typeface="Calibri"/>
              </a:rPr>
              <a:t>ni ningún alimento utilizado por sus propiedades edulcorantes</a:t>
            </a:r>
            <a:r>
              <a:rPr lang="es-ES" sz="2400" spc="-1" dirty="0">
                <a:solidFill>
                  <a:srgbClr val="0070C0"/>
                </a:solidFill>
                <a:latin typeface="Calibri"/>
              </a:rPr>
              <a:t>. Si los azúcares están naturalmente presentes en los alimentos, en el etiquetado deberá figurar asimismo la siguiente indicación: «</a:t>
            </a:r>
            <a:r>
              <a:rPr lang="es-ES" sz="2400" b="1" spc="-1" dirty="0">
                <a:solidFill>
                  <a:srgbClr val="0070C0"/>
                </a:solidFill>
                <a:latin typeface="Calibri"/>
              </a:rPr>
              <a:t>CONTIENE AZÚCARES NATURALMENTE PRESENTES</a:t>
            </a:r>
            <a:r>
              <a:rPr lang="es-ES" sz="2400" spc="-1" dirty="0">
                <a:solidFill>
                  <a:srgbClr val="0070C0"/>
                </a:solidFill>
                <a:latin typeface="Calibri"/>
              </a:rPr>
              <a:t>». </a:t>
            </a:r>
            <a:r>
              <a:rPr lang="es-ES" spc="-1" dirty="0">
                <a:solidFill>
                  <a:srgbClr val="000000"/>
                </a:solidFill>
                <a:latin typeface="Calibri"/>
              </a:rPr>
              <a:t>	</a:t>
            </a:r>
            <a:endParaRPr lang="af-NA" spc="-1" dirty="0">
              <a:latin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1 Imagen" descr="P1010099"/>
          <p:cNvPicPr/>
          <p:nvPr/>
        </p:nvPicPr>
        <p:blipFill>
          <a:blip r:embed="rId2"/>
          <a:stretch/>
        </p:blipFill>
        <p:spPr>
          <a:xfrm>
            <a:off x="1792200" y="0"/>
            <a:ext cx="8605440" cy="6857640"/>
          </a:xfrm>
          <a:prstGeom prst="rect">
            <a:avLst/>
          </a:prstGeom>
          <a:ln w="0">
            <a:noFill/>
          </a:ln>
        </p:spPr>
      </p:pic>
      <p:sp>
        <p:nvSpPr>
          <p:cNvPr id="474" name="Rectángulo: esquinas redondeadas 2"/>
          <p:cNvSpPr/>
          <p:nvPr/>
        </p:nvSpPr>
        <p:spPr>
          <a:xfrm>
            <a:off x="2783640" y="6309360"/>
            <a:ext cx="4464000" cy="431640"/>
          </a:xfrm>
          <a:prstGeom prst="roundRect">
            <a:avLst>
              <a:gd name="adj" fmla="val 16667"/>
            </a:avLst>
          </a:prstGeom>
          <a:noFill/>
          <a:ln w="25560">
            <a:solidFill>
              <a:srgbClr val="00B050"/>
            </a:solidFill>
            <a:round/>
          </a:ln>
        </p:spPr>
        <p:style>
          <a:lnRef idx="0">
            <a:scrgbClr r="0" g="0" b="0"/>
          </a:lnRef>
          <a:fillRef idx="0">
            <a:scrgbClr r="0" g="0" b="0"/>
          </a:fillRef>
          <a:effectRef idx="0">
            <a:scrgbClr r="0" g="0" b="0"/>
          </a:effectRef>
          <a:fontRef idx="minor"/>
        </p:style>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Imagen 2"/>
          <p:cNvPicPr/>
          <p:nvPr/>
        </p:nvPicPr>
        <p:blipFill>
          <a:blip r:embed="rId2"/>
          <a:stretch/>
        </p:blipFill>
        <p:spPr>
          <a:xfrm>
            <a:off x="1702200" y="131400"/>
            <a:ext cx="8787600" cy="899640"/>
          </a:xfrm>
          <a:prstGeom prst="rect">
            <a:avLst/>
          </a:prstGeom>
          <a:ln w="0">
            <a:noFill/>
          </a:ln>
        </p:spPr>
      </p:pic>
      <p:sp>
        <p:nvSpPr>
          <p:cNvPr id="476" name="Rectángulo 4"/>
          <p:cNvSpPr/>
          <p:nvPr/>
        </p:nvSpPr>
        <p:spPr>
          <a:xfrm>
            <a:off x="1919640" y="2446920"/>
            <a:ext cx="8352720" cy="411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400" b="1" spc="-1">
                <a:solidFill>
                  <a:srgbClr val="0070C0"/>
                </a:solidFill>
                <a:latin typeface="Calibri"/>
              </a:rPr>
              <a:t>CONTENIDO REDUCIDO DE [NOMBRE DEL NUTRIENTE] </a:t>
            </a:r>
            <a:r>
              <a:rPr lang="es-ES" sz="2400" spc="-1">
                <a:solidFill>
                  <a:srgbClr val="0070C0"/>
                </a:solidFill>
                <a:latin typeface="Calibri"/>
              </a:rPr>
              <a:t>	Solamente podrá declararse que se ha reducido el contenido de uno o más nutrientes, así como efectuarse cualquier otra declaración que pueda tener el mismo significado para el consumidor, si la reducción del contenido es de, como mínimo, el 30 % en comparación con un producto similar.</a:t>
            </a:r>
            <a:endParaRPr lang="af-NA" sz="2400" spc="-1">
              <a:latin typeface="Arial"/>
            </a:endParaRPr>
          </a:p>
          <a:p>
            <a:pPr>
              <a:lnSpc>
                <a:spcPct val="100000"/>
              </a:lnSpc>
              <a:buNone/>
            </a:pPr>
            <a:r>
              <a:rPr lang="es-ES" sz="2400" spc="-1">
                <a:solidFill>
                  <a:srgbClr val="0070C0"/>
                </a:solidFill>
                <a:latin typeface="Calibri"/>
              </a:rPr>
              <a:t>Solamente podrá declararse “</a:t>
            </a:r>
            <a:r>
              <a:rPr lang="es-ES" sz="2400" b="1" spc="-1">
                <a:solidFill>
                  <a:srgbClr val="0070C0"/>
                </a:solidFill>
                <a:latin typeface="Calibri"/>
              </a:rPr>
              <a:t>contenido reducido de azúcares</a:t>
            </a:r>
            <a:r>
              <a:rPr lang="es-ES" sz="2400" spc="-1">
                <a:solidFill>
                  <a:srgbClr val="0070C0"/>
                </a:solidFill>
                <a:latin typeface="Calibri"/>
              </a:rPr>
              <a:t>”, así como efectuarse cualquier otra declaración que pueda tener el mismo significado para el consumidor</a:t>
            </a:r>
            <a:r>
              <a:rPr lang="es-ES" sz="2400" b="1" spc="-1">
                <a:solidFill>
                  <a:srgbClr val="0070C0"/>
                </a:solidFill>
                <a:latin typeface="Calibri"/>
              </a:rPr>
              <a:t>, si el aporte energético del producto objeto de la declaración es igual o inferior al de un producto similar.</a:t>
            </a:r>
            <a:r>
              <a:rPr lang="es-ES" sz="2400" spc="-1">
                <a:solidFill>
                  <a:srgbClr val="0070C0"/>
                </a:solidFill>
                <a:latin typeface="Calibri"/>
              </a:rPr>
              <a:t>». </a:t>
            </a:r>
            <a:r>
              <a:rPr lang="es-ES" spc="-1">
                <a:solidFill>
                  <a:srgbClr val="0070C0"/>
                </a:solidFill>
                <a:latin typeface="Calibri"/>
              </a:rPr>
              <a:t>	</a:t>
            </a:r>
            <a:endParaRPr lang="af-NA" spc="-1">
              <a:latin typeface="Arial"/>
            </a:endParaRPr>
          </a:p>
        </p:txBody>
      </p:sp>
      <p:pic>
        <p:nvPicPr>
          <p:cNvPr id="477" name="Imagen 5"/>
          <p:cNvPicPr/>
          <p:nvPr/>
        </p:nvPicPr>
        <p:blipFill>
          <a:blip r:embed="rId3"/>
          <a:stretch/>
        </p:blipFill>
        <p:spPr>
          <a:xfrm>
            <a:off x="2207640" y="1236600"/>
            <a:ext cx="5184360" cy="1180800"/>
          </a:xfrm>
          <a:prstGeom prst="rect">
            <a:avLst/>
          </a:prstGeom>
          <a:ln w="0">
            <a:noFill/>
          </a:ln>
        </p:spPr>
      </p:pic>
      <p:pic>
        <p:nvPicPr>
          <p:cNvPr id="478" name="Imagen 6"/>
          <p:cNvPicPr/>
          <p:nvPr/>
        </p:nvPicPr>
        <p:blipFill>
          <a:blip r:embed="rId4"/>
          <a:stretch/>
        </p:blipFill>
        <p:spPr>
          <a:xfrm>
            <a:off x="8968440" y="1226880"/>
            <a:ext cx="1223640" cy="1447560"/>
          </a:xfrm>
          <a:prstGeom prst="rect">
            <a:avLst/>
          </a:prstGeom>
          <a:ln w="0">
            <a:noFill/>
          </a:ln>
        </p:spPr>
      </p:pic>
      <p:pic>
        <p:nvPicPr>
          <p:cNvPr id="479" name="Imagen 7"/>
          <p:cNvPicPr/>
          <p:nvPr/>
        </p:nvPicPr>
        <p:blipFill>
          <a:blip r:embed="rId5"/>
          <a:stretch/>
        </p:blipFill>
        <p:spPr>
          <a:xfrm>
            <a:off x="4872000" y="6125040"/>
            <a:ext cx="4638600" cy="632880"/>
          </a:xfrm>
          <a:prstGeom prst="rect">
            <a:avLst/>
          </a:prstGeom>
          <a:ln w="0">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Rectángulo 1"/>
          <p:cNvSpPr/>
          <p:nvPr/>
        </p:nvSpPr>
        <p:spPr>
          <a:xfrm>
            <a:off x="2135640" y="2709000"/>
            <a:ext cx="7848360" cy="240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3200" spc="-1">
                <a:solidFill>
                  <a:srgbClr val="000000"/>
                </a:solidFill>
                <a:latin typeface="Calibri"/>
              </a:rPr>
              <a:t> </a:t>
            </a:r>
            <a:r>
              <a:rPr lang="es-ES" sz="2400" b="1" spc="-1">
                <a:solidFill>
                  <a:srgbClr val="0070C0"/>
                </a:solidFill>
                <a:latin typeface="Calibri"/>
              </a:rPr>
              <a:t>SIN GRASA </a:t>
            </a:r>
            <a:r>
              <a:rPr lang="es-ES" sz="2400" spc="-1">
                <a:solidFill>
                  <a:srgbClr val="0070C0"/>
                </a:solidFill>
                <a:latin typeface="Calibri"/>
              </a:rPr>
              <a:t>	Solamente podrá declararse que un alimento no contiene grasa, así como efectuarse cualquier otra declaración que pueda tener el mismo significado para el consumidor, </a:t>
            </a:r>
            <a:r>
              <a:rPr lang="es-ES" sz="2400" b="1" spc="-1">
                <a:solidFill>
                  <a:srgbClr val="0070C0"/>
                </a:solidFill>
                <a:latin typeface="Calibri"/>
              </a:rPr>
              <a:t>si el producto no contiene más de 0,5 g de grasa </a:t>
            </a:r>
            <a:r>
              <a:rPr lang="es-ES" sz="2400" spc="-1">
                <a:solidFill>
                  <a:srgbClr val="0070C0"/>
                </a:solidFill>
                <a:latin typeface="Calibri"/>
              </a:rPr>
              <a:t>por 100 g o 100 ml. No obstante, se prohibirán las declaraciones expresadas como «X % sin grasa». </a:t>
            </a:r>
            <a:r>
              <a:rPr lang="es-ES" spc="-1">
                <a:solidFill>
                  <a:srgbClr val="000000"/>
                </a:solidFill>
                <a:latin typeface="Calibri"/>
              </a:rPr>
              <a:t>	</a:t>
            </a:r>
            <a:endParaRPr lang="af-NA" spc="-1">
              <a:latin typeface="Arial"/>
            </a:endParaRPr>
          </a:p>
        </p:txBody>
      </p:sp>
      <p:pic>
        <p:nvPicPr>
          <p:cNvPr id="481" name="Imagen 2"/>
          <p:cNvPicPr/>
          <p:nvPr/>
        </p:nvPicPr>
        <p:blipFill>
          <a:blip r:embed="rId2"/>
          <a:stretch/>
        </p:blipFill>
        <p:spPr>
          <a:xfrm>
            <a:off x="2410680" y="836640"/>
            <a:ext cx="1079640" cy="1572120"/>
          </a:xfrm>
          <a:prstGeom prst="rect">
            <a:avLst/>
          </a:prstGeom>
          <a:ln w="0">
            <a:noFill/>
          </a:ln>
        </p:spPr>
      </p:pic>
      <p:pic>
        <p:nvPicPr>
          <p:cNvPr id="482" name="Imagen 3"/>
          <p:cNvPicPr/>
          <p:nvPr/>
        </p:nvPicPr>
        <p:blipFill>
          <a:blip r:embed="rId3"/>
          <a:stretch/>
        </p:blipFill>
        <p:spPr>
          <a:xfrm>
            <a:off x="4098720" y="960840"/>
            <a:ext cx="5682240" cy="1323720"/>
          </a:xfrm>
          <a:prstGeom prst="rect">
            <a:avLst/>
          </a:prstGeom>
          <a:ln w="0">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 name="Picture 2" descr="T:\FRAUDES\CURSO ETIQUETADO ALIMENTOS NOV 2019\PRODUCTOS LACTEOS RETOCADO\P1010116.jpg"/>
          <p:cNvPicPr/>
          <p:nvPr/>
        </p:nvPicPr>
        <p:blipFill>
          <a:blip r:embed="rId2"/>
          <a:stretch/>
        </p:blipFill>
        <p:spPr>
          <a:xfrm>
            <a:off x="1650000" y="1558894"/>
            <a:ext cx="8892000" cy="4115880"/>
          </a:xfrm>
          <a:prstGeom prst="rect">
            <a:avLst/>
          </a:prstGeom>
          <a:ln w="0">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Picture 2" descr="T:\FRAUDES\CURSO ETIQUETADO ALIMENTOS NOV 2019\PRODUCTOS LACTEOS RETOCADO\P1010118.jpg"/>
          <p:cNvPicPr/>
          <p:nvPr/>
        </p:nvPicPr>
        <p:blipFill>
          <a:blip r:embed="rId2"/>
          <a:stretch/>
        </p:blipFill>
        <p:spPr>
          <a:xfrm>
            <a:off x="1902000" y="1263960"/>
            <a:ext cx="8604000" cy="3602160"/>
          </a:xfrm>
          <a:prstGeom prst="rect">
            <a:avLst/>
          </a:prstGeom>
          <a:ln w="0">
            <a:noFill/>
          </a:ln>
        </p:spPr>
      </p:pic>
      <p:sp>
        <p:nvSpPr>
          <p:cNvPr id="518" name="1 CuadroTexto"/>
          <p:cNvSpPr/>
          <p:nvPr/>
        </p:nvSpPr>
        <p:spPr>
          <a:xfrm>
            <a:off x="1932509" y="5221803"/>
            <a:ext cx="8222805" cy="95265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z="2800" b="1" spc="-1" dirty="0">
                <a:solidFill>
                  <a:srgbClr val="00B050"/>
                </a:solidFill>
                <a:latin typeface="Calibri"/>
              </a:rPr>
              <a:t>Toda la información obligatoria va en la base del pack.</a:t>
            </a:r>
            <a:endParaRPr lang="af-NA" sz="2800" spc="-1" dirty="0">
              <a:latin typeface="Arial"/>
            </a:endParaRPr>
          </a:p>
          <a:p>
            <a:pPr>
              <a:lnSpc>
                <a:spcPct val="100000"/>
              </a:lnSpc>
              <a:buNone/>
            </a:pPr>
            <a:r>
              <a:rPr lang="es-ES" sz="2800" b="1" spc="-1" dirty="0">
                <a:solidFill>
                  <a:srgbClr val="00B050"/>
                </a:solidFill>
                <a:latin typeface="Calibri"/>
              </a:rPr>
              <a:t>Debería ir en un lugar destacado.</a:t>
            </a:r>
            <a:endParaRPr lang="af-NA" sz="2800" spc="-1" dirty="0">
              <a:latin typeface="Arial"/>
            </a:endParaRPr>
          </a:p>
        </p:txBody>
      </p:sp>
      <p:pic>
        <p:nvPicPr>
          <p:cNvPr id="2" name="Imagen 1">
            <a:extLst>
              <a:ext uri="{FF2B5EF4-FFF2-40B4-BE49-F238E27FC236}">
                <a16:creationId xmlns:a16="http://schemas.microsoft.com/office/drawing/2014/main" id="{24464C25-94AA-49DB-868C-3FDB09726119}"/>
              </a:ext>
            </a:extLst>
          </p:cNvPr>
          <p:cNvPicPr>
            <a:picLocks noChangeAspect="1"/>
          </p:cNvPicPr>
          <p:nvPr/>
        </p:nvPicPr>
        <p:blipFill>
          <a:blip r:embed="rId3"/>
          <a:stretch>
            <a:fillRect/>
          </a:stretch>
        </p:blipFill>
        <p:spPr>
          <a:xfrm>
            <a:off x="2911378" y="241865"/>
            <a:ext cx="6369244" cy="577641"/>
          </a:xfrm>
          <a:prstGeom prst="rect">
            <a:avLst/>
          </a:prstGeom>
        </p:spPr>
      </p:pic>
      <p:sp>
        <p:nvSpPr>
          <p:cNvPr id="3" name="CuadroTexto 2">
            <a:extLst>
              <a:ext uri="{FF2B5EF4-FFF2-40B4-BE49-F238E27FC236}">
                <a16:creationId xmlns:a16="http://schemas.microsoft.com/office/drawing/2014/main" id="{988B85C0-EAD2-480B-96C9-5170A0C06004}"/>
              </a:ext>
            </a:extLst>
          </p:cNvPr>
          <p:cNvSpPr txBox="1"/>
          <p:nvPr/>
        </p:nvSpPr>
        <p:spPr>
          <a:xfrm>
            <a:off x="3433930" y="713521"/>
            <a:ext cx="5324140" cy="461665"/>
          </a:xfrm>
          <a:prstGeom prst="rect">
            <a:avLst/>
          </a:prstGeom>
          <a:noFill/>
        </p:spPr>
        <p:txBody>
          <a:bodyPr wrap="square" rtlCol="0">
            <a:spAutoFit/>
          </a:bodyPr>
          <a:lstStyle/>
          <a:p>
            <a:r>
              <a:rPr lang="es-ES" sz="2400" dirty="0">
                <a:solidFill>
                  <a:srgbClr val="00B050"/>
                </a:solidFill>
              </a:rPr>
              <a:t>Denominación de venta descriptiva</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4AE6C08-E442-47DB-8DDE-C1A8BE70F6CB}"/>
              </a:ext>
            </a:extLst>
          </p:cNvPr>
          <p:cNvPicPr>
            <a:picLocks noChangeAspect="1"/>
          </p:cNvPicPr>
          <p:nvPr/>
        </p:nvPicPr>
        <p:blipFill>
          <a:blip r:embed="rId2"/>
          <a:stretch>
            <a:fillRect/>
          </a:stretch>
        </p:blipFill>
        <p:spPr>
          <a:xfrm>
            <a:off x="2067623" y="684515"/>
            <a:ext cx="7907574" cy="1862442"/>
          </a:xfrm>
          <a:prstGeom prst="rect">
            <a:avLst/>
          </a:prstGeom>
        </p:spPr>
      </p:pic>
      <p:sp>
        <p:nvSpPr>
          <p:cNvPr id="5" name="CuadroTexto 4">
            <a:extLst>
              <a:ext uri="{FF2B5EF4-FFF2-40B4-BE49-F238E27FC236}">
                <a16:creationId xmlns:a16="http://schemas.microsoft.com/office/drawing/2014/main" id="{00E72DF9-8D44-4867-8B0C-96411E721714}"/>
              </a:ext>
            </a:extLst>
          </p:cNvPr>
          <p:cNvSpPr txBox="1"/>
          <p:nvPr/>
        </p:nvSpPr>
        <p:spPr>
          <a:xfrm>
            <a:off x="2642588" y="2750198"/>
            <a:ext cx="5015885" cy="461665"/>
          </a:xfrm>
          <a:prstGeom prst="rect">
            <a:avLst/>
          </a:prstGeom>
          <a:noFill/>
        </p:spPr>
        <p:txBody>
          <a:bodyPr wrap="square" rtlCol="0">
            <a:spAutoFit/>
          </a:bodyPr>
          <a:lstStyle/>
          <a:p>
            <a:r>
              <a:rPr lang="es-ES" sz="2400" dirty="0">
                <a:solidFill>
                  <a:srgbClr val="FF0000"/>
                </a:solidFill>
              </a:rPr>
              <a:t>-No indica el % de limón</a:t>
            </a:r>
          </a:p>
        </p:txBody>
      </p:sp>
      <p:sp>
        <p:nvSpPr>
          <p:cNvPr id="6" name="Elipse 5">
            <a:extLst>
              <a:ext uri="{FF2B5EF4-FFF2-40B4-BE49-F238E27FC236}">
                <a16:creationId xmlns:a16="http://schemas.microsoft.com/office/drawing/2014/main" id="{216706C4-0689-4015-A4A6-22CA820922D5}"/>
              </a:ext>
            </a:extLst>
          </p:cNvPr>
          <p:cNvSpPr/>
          <p:nvPr/>
        </p:nvSpPr>
        <p:spPr>
          <a:xfrm>
            <a:off x="3947607" y="1118586"/>
            <a:ext cx="790113" cy="4971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7B237A24-0E97-4285-9AD1-2A6EC9B71177}"/>
              </a:ext>
            </a:extLst>
          </p:cNvPr>
          <p:cNvPicPr>
            <a:picLocks noChangeAspect="1"/>
          </p:cNvPicPr>
          <p:nvPr/>
        </p:nvPicPr>
        <p:blipFill>
          <a:blip r:embed="rId3"/>
          <a:stretch>
            <a:fillRect/>
          </a:stretch>
        </p:blipFill>
        <p:spPr>
          <a:xfrm>
            <a:off x="6278630" y="3211861"/>
            <a:ext cx="3980199" cy="3296484"/>
          </a:xfrm>
          <a:prstGeom prst="rect">
            <a:avLst/>
          </a:prstGeom>
        </p:spPr>
      </p:pic>
      <p:pic>
        <p:nvPicPr>
          <p:cNvPr id="10" name="Imagen 9">
            <a:extLst>
              <a:ext uri="{FF2B5EF4-FFF2-40B4-BE49-F238E27FC236}">
                <a16:creationId xmlns:a16="http://schemas.microsoft.com/office/drawing/2014/main" id="{509210C5-4D2F-44CE-9F99-AC8D1D0E04F8}"/>
              </a:ext>
            </a:extLst>
          </p:cNvPr>
          <p:cNvPicPr>
            <a:picLocks noChangeAspect="1"/>
          </p:cNvPicPr>
          <p:nvPr/>
        </p:nvPicPr>
        <p:blipFill>
          <a:blip r:embed="rId4"/>
          <a:stretch>
            <a:fillRect/>
          </a:stretch>
        </p:blipFill>
        <p:spPr>
          <a:xfrm>
            <a:off x="2711852" y="4090836"/>
            <a:ext cx="2737839" cy="555802"/>
          </a:xfrm>
          <a:prstGeom prst="rect">
            <a:avLst/>
          </a:prstGeom>
        </p:spPr>
      </p:pic>
      <p:pic>
        <p:nvPicPr>
          <p:cNvPr id="11" name="Imagen 10">
            <a:extLst>
              <a:ext uri="{FF2B5EF4-FFF2-40B4-BE49-F238E27FC236}">
                <a16:creationId xmlns:a16="http://schemas.microsoft.com/office/drawing/2014/main" id="{E74C29B6-4A26-434C-9932-AC8146BAFF72}"/>
              </a:ext>
            </a:extLst>
          </p:cNvPr>
          <p:cNvPicPr>
            <a:picLocks noChangeAspect="1"/>
          </p:cNvPicPr>
          <p:nvPr/>
        </p:nvPicPr>
        <p:blipFill>
          <a:blip r:embed="rId5"/>
          <a:stretch>
            <a:fillRect/>
          </a:stretch>
        </p:blipFill>
        <p:spPr>
          <a:xfrm>
            <a:off x="2090866" y="5169491"/>
            <a:ext cx="3979804" cy="1139846"/>
          </a:xfrm>
          <a:prstGeom prst="rect">
            <a:avLst/>
          </a:prstGeom>
        </p:spPr>
      </p:pic>
      <p:sp>
        <p:nvSpPr>
          <p:cNvPr id="12" name="Elipse 11">
            <a:extLst>
              <a:ext uri="{FF2B5EF4-FFF2-40B4-BE49-F238E27FC236}">
                <a16:creationId xmlns:a16="http://schemas.microsoft.com/office/drawing/2014/main" id="{F5E89391-4C6E-457D-B775-475D1FADDA7B}"/>
              </a:ext>
            </a:extLst>
          </p:cNvPr>
          <p:cNvSpPr/>
          <p:nvPr/>
        </p:nvSpPr>
        <p:spPr>
          <a:xfrm>
            <a:off x="9549417" y="3898223"/>
            <a:ext cx="568171" cy="47051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20000234-C2D2-4892-B41E-9FD749E974CE}"/>
              </a:ext>
            </a:extLst>
          </p:cNvPr>
          <p:cNvSpPr txBox="1"/>
          <p:nvPr/>
        </p:nvSpPr>
        <p:spPr>
          <a:xfrm>
            <a:off x="3928055" y="4615680"/>
            <a:ext cx="305431" cy="584775"/>
          </a:xfrm>
          <a:prstGeom prst="rect">
            <a:avLst/>
          </a:prstGeom>
          <a:noFill/>
        </p:spPr>
        <p:txBody>
          <a:bodyPr wrap="square" rtlCol="0">
            <a:spAutoFit/>
          </a:bodyPr>
          <a:lstStyle/>
          <a:p>
            <a:r>
              <a:rPr lang="es-ES" sz="3200" dirty="0">
                <a:solidFill>
                  <a:srgbClr val="FF0000"/>
                </a:solidFill>
              </a:rPr>
              <a:t>?</a:t>
            </a:r>
          </a:p>
        </p:txBody>
      </p:sp>
    </p:spTree>
    <p:extLst>
      <p:ext uri="{BB962C8B-B14F-4D97-AF65-F5344CB8AC3E}">
        <p14:creationId xmlns:p14="http://schemas.microsoft.com/office/powerpoint/2010/main" val="4255940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7667F70-7399-456B-ADBE-079F5EA515EE}"/>
              </a:ext>
            </a:extLst>
          </p:cNvPr>
          <p:cNvSpPr/>
          <p:nvPr/>
        </p:nvSpPr>
        <p:spPr>
          <a:xfrm>
            <a:off x="1065320" y="158373"/>
            <a:ext cx="10040645" cy="2215991"/>
          </a:xfrm>
          <a:prstGeom prst="rect">
            <a:avLst/>
          </a:prstGeom>
        </p:spPr>
        <p:txBody>
          <a:bodyPr wrap="square">
            <a:spAutoFit/>
          </a:bodyPr>
          <a:lstStyle/>
          <a:p>
            <a:endParaRPr lang="es-ES" dirty="0"/>
          </a:p>
          <a:p>
            <a:r>
              <a:rPr lang="es-ES" sz="2400" dirty="0"/>
              <a:t>LISTA DE LOS PRODUCTOS A QUE SE REFIERE EL ARTÍCULO 1, APARTADO 2</a:t>
            </a:r>
          </a:p>
          <a:p>
            <a:r>
              <a:rPr lang="es-ES" sz="2400" b="1" dirty="0"/>
              <a:t>PARTE XVI  Leche y productos lácteos</a:t>
            </a:r>
          </a:p>
          <a:p>
            <a:r>
              <a:rPr lang="es-ES" sz="2400" dirty="0"/>
              <a:t>El sector de la leche y los productos lácteos comprende los productos del cuadro siguiente:</a:t>
            </a:r>
          </a:p>
        </p:txBody>
      </p:sp>
      <p:pic>
        <p:nvPicPr>
          <p:cNvPr id="5" name="Imagen 4">
            <a:extLst>
              <a:ext uri="{FF2B5EF4-FFF2-40B4-BE49-F238E27FC236}">
                <a16:creationId xmlns:a16="http://schemas.microsoft.com/office/drawing/2014/main" id="{1D6217B5-3FA4-4B79-910D-317BA6C033A5}"/>
              </a:ext>
            </a:extLst>
          </p:cNvPr>
          <p:cNvPicPr>
            <a:picLocks noChangeAspect="1"/>
          </p:cNvPicPr>
          <p:nvPr/>
        </p:nvPicPr>
        <p:blipFill>
          <a:blip r:embed="rId2"/>
          <a:stretch>
            <a:fillRect/>
          </a:stretch>
        </p:blipFill>
        <p:spPr>
          <a:xfrm>
            <a:off x="2638508" y="2385915"/>
            <a:ext cx="6586283" cy="4195450"/>
          </a:xfrm>
          <a:prstGeom prst="rect">
            <a:avLst/>
          </a:prstGeom>
        </p:spPr>
      </p:pic>
    </p:spTree>
    <p:extLst>
      <p:ext uri="{BB962C8B-B14F-4D97-AF65-F5344CB8AC3E}">
        <p14:creationId xmlns:p14="http://schemas.microsoft.com/office/powerpoint/2010/main" val="22273668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Rectángulo 1"/>
          <p:cNvSpPr/>
          <p:nvPr/>
        </p:nvSpPr>
        <p:spPr>
          <a:xfrm>
            <a:off x="1991640" y="620640"/>
            <a:ext cx="8280720" cy="430741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pPr>
            <a:r>
              <a:rPr lang="es-ES" sz="3200" b="1" spc="-1">
                <a:solidFill>
                  <a:srgbClr val="0070C0"/>
                </a:solidFill>
                <a:latin typeface="Calibri"/>
              </a:rPr>
              <a:t>CONTENIDO REDUCIDO DE [NOMBRE DEL NUTRIENTE] </a:t>
            </a:r>
            <a:r>
              <a:rPr lang="es-ES" sz="3200" spc="-1">
                <a:solidFill>
                  <a:srgbClr val="0070C0"/>
                </a:solidFill>
                <a:latin typeface="Calibri"/>
              </a:rPr>
              <a:t>	Solamente podrá declararse que se ha reducido el contenido de uno o más nutrientes, así como efectuarse cualquier otra declaración que pueda tener el mismo significado para el consumidor, </a:t>
            </a:r>
            <a:r>
              <a:rPr lang="es-ES" sz="3200" b="1" spc="-1">
                <a:solidFill>
                  <a:srgbClr val="0070C0"/>
                </a:solidFill>
                <a:latin typeface="Calibri"/>
              </a:rPr>
              <a:t>si la reducción del contenido es de, como mínimo, el 30 % en comparación con un producto similar</a:t>
            </a:r>
            <a:r>
              <a:rPr lang="es-ES" sz="3200" spc="-1">
                <a:solidFill>
                  <a:srgbClr val="0070C0"/>
                </a:solidFill>
                <a:latin typeface="Calibri"/>
              </a:rPr>
              <a:t>. </a:t>
            </a:r>
            <a:endParaRPr lang="af-NA" sz="3200" spc="-1">
              <a:latin typeface="Arial"/>
            </a:endParaRPr>
          </a:p>
          <a:p>
            <a:pPr>
              <a:lnSpc>
                <a:spcPct val="100000"/>
              </a:lnSpc>
              <a:buNone/>
            </a:pPr>
            <a:r>
              <a:rPr lang="es-ES" spc="-1">
                <a:solidFill>
                  <a:srgbClr val="000000"/>
                </a:solidFill>
                <a:latin typeface="Calibri"/>
              </a:rPr>
              <a:t>	</a:t>
            </a:r>
            <a:endParaRPr lang="af-NA" spc="-1">
              <a:latin typeface="Arial"/>
            </a:endParaRPr>
          </a:p>
        </p:txBody>
      </p:sp>
      <p:sp>
        <p:nvSpPr>
          <p:cNvPr id="526" name="1 CuadroTexto"/>
          <p:cNvSpPr/>
          <p:nvPr/>
        </p:nvSpPr>
        <p:spPr>
          <a:xfrm>
            <a:off x="2027640" y="4884843"/>
            <a:ext cx="8136720" cy="9526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800" b="1" spc="-1" dirty="0">
                <a:solidFill>
                  <a:srgbClr val="C00000"/>
                </a:solidFill>
                <a:latin typeface="Calibri"/>
              </a:rPr>
              <a:t>-Debería concretar el producto con el que se compara</a:t>
            </a:r>
          </a:p>
          <a:p>
            <a:pPr>
              <a:lnSpc>
                <a:spcPct val="100000"/>
              </a:lnSpc>
              <a:buNone/>
            </a:pPr>
            <a:r>
              <a:rPr lang="es-ES" sz="2800" b="1" spc="-1" dirty="0">
                <a:solidFill>
                  <a:srgbClr val="C00000"/>
                </a:solidFill>
                <a:latin typeface="Calibri"/>
              </a:rPr>
              <a:t>-”Griego ligero", es una expresión contradictoria.</a:t>
            </a:r>
            <a:endParaRPr lang="af-NA" sz="2800" spc="-1" dirty="0">
              <a:latin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446.300+ Productos Lácteos Ilustraciones de Stock, gráficos vectoriales  libres de derechos y clip art - iStock | Leche, Yogourt, Supermercado">
            <a:extLst>
              <a:ext uri="{FF2B5EF4-FFF2-40B4-BE49-F238E27FC236}">
                <a16:creationId xmlns:a16="http://schemas.microsoft.com/office/drawing/2014/main" id="{0914D8A1-62FC-47A0-AA4B-6F0A3B37D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311" y="492710"/>
            <a:ext cx="8202967" cy="5863702"/>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9031ED1-9E20-4F92-B086-D57FC7DF36ED}"/>
              </a:ext>
            </a:extLst>
          </p:cNvPr>
          <p:cNvSpPr txBox="1"/>
          <p:nvPr/>
        </p:nvSpPr>
        <p:spPr>
          <a:xfrm>
            <a:off x="3204283" y="3242572"/>
            <a:ext cx="5523021" cy="830997"/>
          </a:xfrm>
          <a:prstGeom prst="rect">
            <a:avLst/>
          </a:prstGeom>
          <a:noFill/>
        </p:spPr>
        <p:txBody>
          <a:bodyPr wrap="square" rtlCol="0">
            <a:spAutoFit/>
          </a:bodyPr>
          <a:lstStyle/>
          <a:p>
            <a:r>
              <a:rPr lang="es-ES" sz="4800" b="1" dirty="0">
                <a:solidFill>
                  <a:schemeClr val="accent6">
                    <a:lumMod val="75000"/>
                  </a:schemeClr>
                </a:solidFill>
              </a:rPr>
              <a:t>Productos lácteos</a:t>
            </a:r>
          </a:p>
        </p:txBody>
      </p:sp>
    </p:spTree>
    <p:extLst>
      <p:ext uri="{BB962C8B-B14F-4D97-AF65-F5344CB8AC3E}">
        <p14:creationId xmlns:p14="http://schemas.microsoft.com/office/powerpoint/2010/main" val="38959827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B84B6FE-9921-4E14-9CA8-4DDDB2D71E40}"/>
              </a:ext>
            </a:extLst>
          </p:cNvPr>
          <p:cNvPicPr>
            <a:picLocks noChangeAspect="1"/>
          </p:cNvPicPr>
          <p:nvPr/>
        </p:nvPicPr>
        <p:blipFill>
          <a:blip r:embed="rId2"/>
          <a:stretch>
            <a:fillRect/>
          </a:stretch>
        </p:blipFill>
        <p:spPr>
          <a:xfrm>
            <a:off x="2604816" y="0"/>
            <a:ext cx="6982368" cy="6858000"/>
          </a:xfrm>
          <a:prstGeom prst="rect">
            <a:avLst/>
          </a:prstGeom>
        </p:spPr>
      </p:pic>
    </p:spTree>
    <p:extLst>
      <p:ext uri="{BB962C8B-B14F-4D97-AF65-F5344CB8AC3E}">
        <p14:creationId xmlns:p14="http://schemas.microsoft.com/office/powerpoint/2010/main" val="41845083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FA3A9CD-1B7F-4D71-8A21-9C6BC66809FD}"/>
              </a:ext>
            </a:extLst>
          </p:cNvPr>
          <p:cNvPicPr>
            <a:picLocks noChangeAspect="1"/>
          </p:cNvPicPr>
          <p:nvPr/>
        </p:nvPicPr>
        <p:blipFill>
          <a:blip r:embed="rId2"/>
          <a:stretch>
            <a:fillRect/>
          </a:stretch>
        </p:blipFill>
        <p:spPr>
          <a:xfrm>
            <a:off x="2118760" y="585393"/>
            <a:ext cx="7954485" cy="5687219"/>
          </a:xfrm>
          <a:prstGeom prst="rect">
            <a:avLst/>
          </a:prstGeom>
        </p:spPr>
      </p:pic>
    </p:spTree>
    <p:extLst>
      <p:ext uri="{BB962C8B-B14F-4D97-AF65-F5344CB8AC3E}">
        <p14:creationId xmlns:p14="http://schemas.microsoft.com/office/powerpoint/2010/main" val="25472696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DCE7FA8-61FB-4BB5-B2CC-C500A1164C53}"/>
              </a:ext>
            </a:extLst>
          </p:cNvPr>
          <p:cNvSpPr/>
          <p:nvPr/>
        </p:nvSpPr>
        <p:spPr>
          <a:xfrm>
            <a:off x="1695635" y="703455"/>
            <a:ext cx="8504808" cy="3785652"/>
          </a:xfrm>
          <a:prstGeom prst="rect">
            <a:avLst/>
          </a:prstGeom>
        </p:spPr>
        <p:txBody>
          <a:bodyPr wrap="square">
            <a:spAutoFit/>
          </a:bodyPr>
          <a:lstStyle/>
          <a:p>
            <a:r>
              <a:rPr lang="es-ES" sz="2400" dirty="0">
                <a:solidFill>
                  <a:srgbClr val="0070C0"/>
                </a:solidFill>
              </a:rPr>
              <a:t>III.1. Productos lácteos. Disposiciones comunitarias. </a:t>
            </a:r>
          </a:p>
          <a:p>
            <a:endParaRPr lang="es-ES" sz="2400" dirty="0"/>
          </a:p>
          <a:p>
            <a:r>
              <a:rPr lang="es-ES" sz="2400" dirty="0"/>
              <a:t>- </a:t>
            </a:r>
            <a:r>
              <a:rPr lang="es-ES" sz="2400" dirty="0">
                <a:solidFill>
                  <a:srgbClr val="0070C0"/>
                </a:solidFill>
              </a:rPr>
              <a:t>REGLAMENTO (CE) 445/2007</a:t>
            </a:r>
            <a:r>
              <a:rPr lang="es-ES" sz="2400" dirty="0"/>
              <a:t>, de 23 de abril (DOUE L 106, de 24.04.2007), por el que se establecen determinadas disposiciones de aplicación del Reglamento (CE) 2991/94 (*), por el que se aprueban las </a:t>
            </a:r>
            <a:r>
              <a:rPr lang="es-ES" sz="2400" b="1" dirty="0"/>
              <a:t>normas aplicables a las materias grasas para untar </a:t>
            </a:r>
            <a:r>
              <a:rPr lang="es-ES" sz="2400" dirty="0"/>
              <a:t>y del Reglamento (CEE) 1898/87 (*), relativo a la protección de la denominación de la leche y de los productos lácteos en el momento de su comercialización.</a:t>
            </a:r>
          </a:p>
        </p:txBody>
      </p:sp>
      <p:pic>
        <p:nvPicPr>
          <p:cNvPr id="2" name="Imagen 1">
            <a:extLst>
              <a:ext uri="{FF2B5EF4-FFF2-40B4-BE49-F238E27FC236}">
                <a16:creationId xmlns:a16="http://schemas.microsoft.com/office/drawing/2014/main" id="{395AF44A-CBAA-42BC-9278-C4D8C7BD1DD6}"/>
              </a:ext>
            </a:extLst>
          </p:cNvPr>
          <p:cNvPicPr>
            <a:picLocks noChangeAspect="1"/>
          </p:cNvPicPr>
          <p:nvPr/>
        </p:nvPicPr>
        <p:blipFill>
          <a:blip r:embed="rId2"/>
          <a:stretch>
            <a:fillRect/>
          </a:stretch>
        </p:blipFill>
        <p:spPr>
          <a:xfrm>
            <a:off x="1812801" y="4650709"/>
            <a:ext cx="7944959" cy="1143160"/>
          </a:xfrm>
          <a:prstGeom prst="rect">
            <a:avLst/>
          </a:prstGeom>
        </p:spPr>
      </p:pic>
    </p:spTree>
    <p:extLst>
      <p:ext uri="{BB962C8B-B14F-4D97-AF65-F5344CB8AC3E}">
        <p14:creationId xmlns:p14="http://schemas.microsoft.com/office/powerpoint/2010/main" val="42450120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B047F33-2797-4933-80CB-05A9D5F6F280}"/>
              </a:ext>
            </a:extLst>
          </p:cNvPr>
          <p:cNvSpPr/>
          <p:nvPr/>
        </p:nvSpPr>
        <p:spPr>
          <a:xfrm>
            <a:off x="1044606" y="428178"/>
            <a:ext cx="10102788" cy="6001643"/>
          </a:xfrm>
          <a:prstGeom prst="rect">
            <a:avLst/>
          </a:prstGeom>
        </p:spPr>
        <p:txBody>
          <a:bodyPr wrap="square">
            <a:spAutoFit/>
          </a:bodyPr>
          <a:lstStyle/>
          <a:p>
            <a:r>
              <a:rPr lang="es-ES" sz="2400" dirty="0">
                <a:solidFill>
                  <a:srgbClr val="0070C0"/>
                </a:solidFill>
              </a:rPr>
              <a:t>III.2. Productos lácteos. Disposiciones estatales. </a:t>
            </a:r>
          </a:p>
          <a:p>
            <a:r>
              <a:rPr lang="es-ES" sz="2400" dirty="0"/>
              <a:t> 1.- </a:t>
            </a:r>
            <a:r>
              <a:rPr lang="es-ES" sz="2400" b="1" dirty="0"/>
              <a:t>QUESOS </a:t>
            </a:r>
          </a:p>
          <a:p>
            <a:r>
              <a:rPr lang="es-ES" sz="2400" dirty="0"/>
              <a:t>1.1.- ORDEN DE 29 DE NOVIEMBRE DE 1975 (BOE de 12 de diciembre), por la que se aprueban las normas de calidad para los quesos “Cheddar”, “Edam”, “Gouda”, “</a:t>
            </a:r>
            <a:r>
              <a:rPr lang="es-ES" sz="2400" dirty="0" err="1"/>
              <a:t>Emmental</a:t>
            </a:r>
            <a:r>
              <a:rPr lang="es-ES" sz="2400" dirty="0"/>
              <a:t>”, “Gruyere” y “</a:t>
            </a:r>
            <a:r>
              <a:rPr lang="es-ES" sz="2400" dirty="0" err="1"/>
              <a:t>Danablu</a:t>
            </a:r>
            <a:r>
              <a:rPr lang="es-ES" sz="2400" dirty="0"/>
              <a:t>”. </a:t>
            </a:r>
          </a:p>
          <a:p>
            <a:r>
              <a:rPr lang="es-ES" sz="2400" dirty="0"/>
              <a:t>1.2.- ORDEN DE 9 DE JULIO DE 1987 (BOE del 17), por la que se aprueban las Normas de composición y características específicas para </a:t>
            </a:r>
          </a:p>
          <a:p>
            <a:r>
              <a:rPr lang="es-ES" sz="2400" dirty="0"/>
              <a:t>los quesos “Hispánico”, “Ibérico” y “De La Mesta”, destinados al mercado interior.</a:t>
            </a:r>
          </a:p>
          <a:p>
            <a:r>
              <a:rPr lang="es-ES" sz="2400" dirty="0"/>
              <a:t>1.3.- </a:t>
            </a:r>
            <a:r>
              <a:rPr lang="es-ES" sz="2400" u="sng" dirty="0"/>
              <a:t>REAL DECRETO 1113/2006</a:t>
            </a:r>
            <a:r>
              <a:rPr lang="es-ES" sz="2400" dirty="0"/>
              <a:t>, de 29 de septiembre (BOE de 6 de octubre), por el que se aprueban las normas de calidad para quesos y quesos fundidos. </a:t>
            </a:r>
          </a:p>
          <a:p>
            <a:r>
              <a:rPr lang="es-ES" sz="2400" dirty="0"/>
              <a:t>2.- </a:t>
            </a:r>
            <a:r>
              <a:rPr lang="es-ES" sz="2400" b="1" dirty="0"/>
              <a:t>NATA </a:t>
            </a:r>
          </a:p>
          <a:p>
            <a:r>
              <a:rPr lang="es-ES" sz="2400" dirty="0"/>
              <a:t>2.1.- ORDEN DE 12 DE JULIO DE 1983 (BOE del 20), por la que se aprueban las Normas Generales de calidad para la nata y nata en polvo </a:t>
            </a:r>
          </a:p>
          <a:p>
            <a:r>
              <a:rPr lang="es-ES" sz="2400" dirty="0"/>
              <a:t>con destino al mercado interior.</a:t>
            </a:r>
            <a:endParaRPr lang="es-ES" dirty="0"/>
          </a:p>
        </p:txBody>
      </p:sp>
    </p:spTree>
    <p:extLst>
      <p:ext uri="{BB962C8B-B14F-4D97-AF65-F5344CB8AC3E}">
        <p14:creationId xmlns:p14="http://schemas.microsoft.com/office/powerpoint/2010/main" val="11848694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A20AEED-8113-471F-A38C-65D47D90ABCE}"/>
              </a:ext>
            </a:extLst>
          </p:cNvPr>
          <p:cNvSpPr/>
          <p:nvPr/>
        </p:nvSpPr>
        <p:spPr>
          <a:xfrm>
            <a:off x="1393795" y="728332"/>
            <a:ext cx="9250531" cy="5262979"/>
          </a:xfrm>
          <a:prstGeom prst="rect">
            <a:avLst/>
          </a:prstGeom>
        </p:spPr>
        <p:txBody>
          <a:bodyPr wrap="square">
            <a:spAutoFit/>
          </a:bodyPr>
          <a:lstStyle/>
          <a:p>
            <a:pPr lvl="0"/>
            <a:r>
              <a:rPr lang="es-ES" sz="2400" dirty="0">
                <a:solidFill>
                  <a:prstClr val="black"/>
                </a:solidFill>
              </a:rPr>
              <a:t>3.- </a:t>
            </a:r>
            <a:r>
              <a:rPr lang="es-ES" sz="2400" b="1" dirty="0">
                <a:solidFill>
                  <a:prstClr val="black"/>
                </a:solidFill>
              </a:rPr>
              <a:t>YOGUR</a:t>
            </a:r>
            <a:r>
              <a:rPr lang="es-ES" sz="2400" dirty="0">
                <a:solidFill>
                  <a:prstClr val="black"/>
                </a:solidFill>
              </a:rPr>
              <a:t> </a:t>
            </a:r>
          </a:p>
          <a:p>
            <a:pPr lvl="0"/>
            <a:r>
              <a:rPr lang="es-ES" sz="2400" dirty="0">
                <a:solidFill>
                  <a:prstClr val="black"/>
                </a:solidFill>
              </a:rPr>
              <a:t>3.1.- REAL DECRETO 271/2014, de 11 de abril (BOE del 28), por el que se aprueba la Norma de Calidad para el yogur o </a:t>
            </a:r>
            <a:r>
              <a:rPr lang="es-ES" sz="2400" dirty="0" err="1">
                <a:solidFill>
                  <a:prstClr val="black"/>
                </a:solidFill>
              </a:rPr>
              <a:t>yoghourt</a:t>
            </a:r>
            <a:r>
              <a:rPr lang="es-ES" sz="2400" dirty="0">
                <a:solidFill>
                  <a:prstClr val="black"/>
                </a:solidFill>
              </a:rPr>
              <a:t>.</a:t>
            </a:r>
          </a:p>
          <a:p>
            <a:endParaRPr lang="es-ES" sz="2400" dirty="0"/>
          </a:p>
          <a:p>
            <a:r>
              <a:rPr lang="es-ES" sz="2400" dirty="0"/>
              <a:t>4.- </a:t>
            </a:r>
            <a:r>
              <a:rPr lang="es-ES" sz="2400" b="1" dirty="0"/>
              <a:t>CUAJADA</a:t>
            </a:r>
            <a:r>
              <a:rPr lang="es-ES" sz="2400" dirty="0"/>
              <a:t> </a:t>
            </a:r>
          </a:p>
          <a:p>
            <a:r>
              <a:rPr lang="es-ES" sz="2400" dirty="0"/>
              <a:t>4.1.- REAL DECRETO 1070/2007, de 27 de julio (BOE de 29 de agosto), por el que se aprueba la norma de calidad para la cuajada. </a:t>
            </a:r>
          </a:p>
          <a:p>
            <a:endParaRPr lang="es-ES" sz="2400" dirty="0"/>
          </a:p>
          <a:p>
            <a:r>
              <a:rPr lang="es-ES" sz="2400" dirty="0"/>
              <a:t>5.- </a:t>
            </a:r>
            <a:r>
              <a:rPr lang="es-ES" sz="2400" b="1" dirty="0"/>
              <a:t>MANTEQUILLA</a:t>
            </a:r>
            <a:r>
              <a:rPr lang="es-ES" sz="2400" dirty="0"/>
              <a:t> </a:t>
            </a:r>
          </a:p>
          <a:p>
            <a:r>
              <a:rPr lang="es-ES" sz="2400" dirty="0"/>
              <a:t>5.1.- REAL DECRETO 200/2009, de 23 de febrero (BOE de 5 de marzo), por el que se derogan determinadas disposiciones que inciden en las normas de calidad para la mantequilla destinada al mercado nacional. </a:t>
            </a:r>
          </a:p>
        </p:txBody>
      </p:sp>
    </p:spTree>
    <p:extLst>
      <p:ext uri="{BB962C8B-B14F-4D97-AF65-F5344CB8AC3E}">
        <p14:creationId xmlns:p14="http://schemas.microsoft.com/office/powerpoint/2010/main" val="213785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1 Imagen" descr="https://etiquetado.elika.eus/wp-content/uploads/sites/3/2017/12/cuajada.jpg"/>
          <p:cNvPicPr/>
          <p:nvPr/>
        </p:nvPicPr>
        <p:blipFill>
          <a:blip r:embed="rId2"/>
          <a:stretch/>
        </p:blipFill>
        <p:spPr>
          <a:xfrm>
            <a:off x="2207640" y="548640"/>
            <a:ext cx="7704360" cy="6048360"/>
          </a:xfrm>
          <a:prstGeom prst="rect">
            <a:avLst/>
          </a:prstGeom>
          <a:ln w="9360">
            <a:noFill/>
          </a:ln>
        </p:spPr>
      </p:pic>
    </p:spTree>
    <p:extLst>
      <p:ext uri="{BB962C8B-B14F-4D97-AF65-F5344CB8AC3E}">
        <p14:creationId xmlns:p14="http://schemas.microsoft.com/office/powerpoint/2010/main" val="7356329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Rectángulo 1"/>
          <p:cNvSpPr/>
          <p:nvPr/>
        </p:nvSpPr>
        <p:spPr>
          <a:xfrm>
            <a:off x="1213281" y="535778"/>
            <a:ext cx="9765437" cy="60001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s-ES" sz="2400" b="1" spc="-1" dirty="0">
                <a:solidFill>
                  <a:srgbClr val="000000"/>
                </a:solidFill>
                <a:latin typeface="Arial-BoldMT"/>
              </a:rPr>
              <a:t>NORMA DE CALIDAD PARA LA CUAJADA</a:t>
            </a:r>
            <a:endParaRPr lang="af-NA" sz="2400" spc="-1" dirty="0">
              <a:latin typeface="Arial"/>
            </a:endParaRPr>
          </a:p>
          <a:p>
            <a:pPr>
              <a:lnSpc>
                <a:spcPct val="100000"/>
              </a:lnSpc>
              <a:buNone/>
            </a:pPr>
            <a:r>
              <a:rPr lang="es-ES" sz="2400" spc="-1" dirty="0">
                <a:solidFill>
                  <a:srgbClr val="000000"/>
                </a:solidFill>
                <a:latin typeface="ArialUnicodeMS"/>
              </a:rPr>
              <a:t>1. Definición.</a:t>
            </a:r>
            <a:endParaRPr lang="af-NA" sz="2400" spc="-1" dirty="0">
              <a:latin typeface="Arial"/>
            </a:endParaRPr>
          </a:p>
          <a:p>
            <a:pPr>
              <a:lnSpc>
                <a:spcPct val="100000"/>
              </a:lnSpc>
              <a:buNone/>
            </a:pPr>
            <a:r>
              <a:rPr lang="es-ES" sz="2400" spc="-1" dirty="0">
                <a:solidFill>
                  <a:srgbClr val="000000"/>
                </a:solidFill>
                <a:latin typeface="ArialUnicodeMS"/>
              </a:rPr>
              <a:t>Se entiende por cuajada el producto semisólido obtenido de la leche entera, semidesnatada o desnatada, sometida a tratamiento térmico adecuado, </a:t>
            </a:r>
            <a:r>
              <a:rPr lang="es-ES" sz="2400" b="1" spc="-1" dirty="0">
                <a:solidFill>
                  <a:srgbClr val="000000"/>
                </a:solidFill>
                <a:latin typeface="ArialUnicodeMS"/>
              </a:rPr>
              <a:t>coagulada por la acción del cuajo u otras enzimas coagulantes autorizadas</a:t>
            </a:r>
            <a:r>
              <a:rPr lang="es-ES" sz="2400" spc="-1" dirty="0">
                <a:solidFill>
                  <a:srgbClr val="000000"/>
                </a:solidFill>
                <a:latin typeface="ArialUnicodeMS"/>
              </a:rPr>
              <a:t>, sin adición de fermentos lácticos y sin proceso de desuerado.</a:t>
            </a:r>
          </a:p>
          <a:p>
            <a:pPr>
              <a:lnSpc>
                <a:spcPct val="100000"/>
              </a:lnSpc>
              <a:buNone/>
            </a:pPr>
            <a:r>
              <a:rPr lang="es-ES" sz="2400" spc="-1" dirty="0">
                <a:solidFill>
                  <a:srgbClr val="000000"/>
                </a:solidFill>
                <a:latin typeface="ArialUnicodeMS"/>
              </a:rPr>
              <a:t>2. </a:t>
            </a:r>
            <a:r>
              <a:rPr lang="es-ES" sz="2400" b="1" spc="-1" dirty="0">
                <a:solidFill>
                  <a:srgbClr val="000000"/>
                </a:solidFill>
                <a:latin typeface="ArialUnicodeMS"/>
              </a:rPr>
              <a:t>Tipos de cuajada</a:t>
            </a:r>
            <a:r>
              <a:rPr lang="es-ES" sz="2400" spc="-1" dirty="0">
                <a:solidFill>
                  <a:srgbClr val="000000"/>
                </a:solidFill>
                <a:latin typeface="ArialUnicodeMS"/>
              </a:rPr>
              <a:t>.</a:t>
            </a:r>
            <a:endParaRPr lang="af-NA" sz="2400" spc="-1" dirty="0"/>
          </a:p>
          <a:p>
            <a:pPr>
              <a:lnSpc>
                <a:spcPct val="100000"/>
              </a:lnSpc>
              <a:buNone/>
            </a:pPr>
            <a:r>
              <a:rPr lang="es-ES" sz="2400" spc="-1" dirty="0">
                <a:solidFill>
                  <a:srgbClr val="000000"/>
                </a:solidFill>
                <a:latin typeface="ArialUnicodeMS"/>
              </a:rPr>
              <a:t>Tipos de cuajada: Según los productos añadidos, la cuajada puede clasificarse de la</a:t>
            </a:r>
            <a:endParaRPr lang="af-NA" sz="2400" spc="-1" dirty="0"/>
          </a:p>
          <a:p>
            <a:pPr>
              <a:lnSpc>
                <a:spcPct val="100000"/>
              </a:lnSpc>
              <a:buNone/>
            </a:pPr>
            <a:r>
              <a:rPr lang="es-ES" sz="2400" spc="-1" dirty="0">
                <a:solidFill>
                  <a:srgbClr val="000000"/>
                </a:solidFill>
                <a:latin typeface="ArialUnicodeMS"/>
              </a:rPr>
              <a:t>siguiente forma:</a:t>
            </a:r>
            <a:endParaRPr lang="af-NA" sz="2400" spc="-1" dirty="0"/>
          </a:p>
          <a:p>
            <a:pPr>
              <a:lnSpc>
                <a:spcPct val="100000"/>
              </a:lnSpc>
              <a:buNone/>
            </a:pPr>
            <a:r>
              <a:rPr lang="es-ES" sz="2400" spc="-1" dirty="0">
                <a:solidFill>
                  <a:srgbClr val="000000"/>
                </a:solidFill>
                <a:latin typeface="ArialUnicodeMS"/>
              </a:rPr>
              <a:t>2.1 Cuajada: la definida en el apartado 1.</a:t>
            </a:r>
            <a:endParaRPr lang="af-NA" sz="2400" spc="-1" dirty="0"/>
          </a:p>
          <a:p>
            <a:pPr>
              <a:lnSpc>
                <a:spcPct val="100000"/>
              </a:lnSpc>
              <a:buNone/>
            </a:pPr>
            <a:r>
              <a:rPr lang="es-ES" sz="2400" spc="-1" dirty="0">
                <a:solidFill>
                  <a:srgbClr val="000000"/>
                </a:solidFill>
                <a:latin typeface="ArialUnicodeMS"/>
              </a:rPr>
              <a:t>2.2 Cuajada azucarada </a:t>
            </a:r>
            <a:endParaRPr lang="af-NA" sz="2400" spc="-1" dirty="0"/>
          </a:p>
          <a:p>
            <a:pPr>
              <a:lnSpc>
                <a:spcPct val="100000"/>
              </a:lnSpc>
              <a:buNone/>
            </a:pPr>
            <a:r>
              <a:rPr lang="es-ES" sz="2400" spc="-1" dirty="0">
                <a:solidFill>
                  <a:srgbClr val="000000"/>
                </a:solidFill>
                <a:latin typeface="ArialUnicodeMS"/>
              </a:rPr>
              <a:t>2.3 Cuajada edulcorada o, con edulcorante</a:t>
            </a:r>
            <a:endParaRPr lang="af-NA" sz="2400" spc="-1" dirty="0"/>
          </a:p>
          <a:p>
            <a:pPr>
              <a:lnSpc>
                <a:spcPct val="100000"/>
              </a:lnSpc>
              <a:buNone/>
            </a:pPr>
            <a:r>
              <a:rPr lang="es-ES" sz="2400" spc="-1" dirty="0">
                <a:solidFill>
                  <a:srgbClr val="000000"/>
                </a:solidFill>
                <a:latin typeface="ArialUnicodeMS"/>
              </a:rPr>
              <a:t>2.4 Cuajada con frutas, zumos y otros productos alimenticios</a:t>
            </a:r>
            <a:endParaRPr lang="af-NA" sz="2400" spc="-1" dirty="0"/>
          </a:p>
          <a:p>
            <a:pPr>
              <a:lnSpc>
                <a:spcPct val="100000"/>
              </a:lnSpc>
              <a:buNone/>
            </a:pPr>
            <a:r>
              <a:rPr lang="es-ES" sz="2400" spc="-1" dirty="0">
                <a:solidFill>
                  <a:srgbClr val="000000"/>
                </a:solidFill>
                <a:latin typeface="ArialUnicodeMS"/>
              </a:rPr>
              <a:t>2.5 Cuajada aromatizada</a:t>
            </a:r>
            <a:endParaRPr lang="af-NA" sz="2400" spc="-1" dirty="0">
              <a:latin typeface="Arial"/>
            </a:endParaRPr>
          </a:p>
        </p:txBody>
      </p:sp>
    </p:spTree>
    <p:extLst>
      <p:ext uri="{BB962C8B-B14F-4D97-AF65-F5344CB8AC3E}">
        <p14:creationId xmlns:p14="http://schemas.microsoft.com/office/powerpoint/2010/main" val="24518481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C945F88-B045-4BB0-A896-C7D55801782B}"/>
              </a:ext>
            </a:extLst>
          </p:cNvPr>
          <p:cNvPicPr>
            <a:picLocks noChangeAspect="1"/>
          </p:cNvPicPr>
          <p:nvPr/>
        </p:nvPicPr>
        <p:blipFill>
          <a:blip r:embed="rId2"/>
          <a:stretch>
            <a:fillRect/>
          </a:stretch>
        </p:blipFill>
        <p:spPr>
          <a:xfrm>
            <a:off x="1008577" y="696684"/>
            <a:ext cx="10001972" cy="3902163"/>
          </a:xfrm>
          <a:prstGeom prst="rect">
            <a:avLst/>
          </a:prstGeom>
        </p:spPr>
      </p:pic>
      <p:sp>
        <p:nvSpPr>
          <p:cNvPr id="3" name="Rectángulo 2">
            <a:extLst>
              <a:ext uri="{FF2B5EF4-FFF2-40B4-BE49-F238E27FC236}">
                <a16:creationId xmlns:a16="http://schemas.microsoft.com/office/drawing/2014/main" id="{BAE6635D-D74D-424F-BCFD-A06088D42D10}"/>
              </a:ext>
            </a:extLst>
          </p:cNvPr>
          <p:cNvSpPr/>
          <p:nvPr/>
        </p:nvSpPr>
        <p:spPr>
          <a:xfrm>
            <a:off x="1008577" y="5060485"/>
            <a:ext cx="10001972" cy="1323439"/>
          </a:xfrm>
          <a:prstGeom prst="rect">
            <a:avLst/>
          </a:prstGeom>
        </p:spPr>
        <p:txBody>
          <a:bodyPr wrap="square">
            <a:spAutoFit/>
          </a:bodyPr>
          <a:lstStyle/>
          <a:p>
            <a:r>
              <a:rPr lang="es-ES" sz="2000" dirty="0">
                <a:latin typeface="ArialUnicodeMS"/>
              </a:rPr>
              <a:t>3.1 </a:t>
            </a:r>
            <a:r>
              <a:rPr lang="es-ES" sz="2000" b="1" dirty="0">
                <a:latin typeface="ArialUnicodeMS"/>
              </a:rPr>
              <a:t>Materia grasa láctea</a:t>
            </a:r>
            <a:r>
              <a:rPr lang="es-ES" sz="2000" dirty="0">
                <a:latin typeface="ArialUnicodeMS"/>
              </a:rPr>
              <a:t>: El contenido mínimo en materia grasa de la cuajada será, de </a:t>
            </a:r>
            <a:r>
              <a:rPr lang="es-ES" sz="2000" b="1" dirty="0">
                <a:latin typeface="ArialUnicodeMS"/>
              </a:rPr>
              <a:t>3,5</a:t>
            </a:r>
            <a:r>
              <a:rPr lang="es-ES" sz="2000" dirty="0">
                <a:latin typeface="ArialUnicodeMS"/>
              </a:rPr>
              <a:t> por cien m/m sobre la parte láctea, salvo para las cuajadas «semidesnatadas» en las que el contenido mínimo será &gt; 1 %y &lt; 2 % de materia grasa m/m sobre la parte láctea y para las cuajadas desnatadas, en las que el máximo será de </a:t>
            </a:r>
            <a:r>
              <a:rPr lang="es-ES" sz="2000" b="1" dirty="0">
                <a:latin typeface="ArialUnicodeMS"/>
              </a:rPr>
              <a:t>0,5 </a:t>
            </a:r>
            <a:r>
              <a:rPr lang="es-ES" sz="2000" dirty="0">
                <a:latin typeface="ArialUnicodeMS"/>
              </a:rPr>
              <a:t>por cien.</a:t>
            </a:r>
            <a:endParaRPr lang="es-ES" sz="2000" dirty="0"/>
          </a:p>
        </p:txBody>
      </p:sp>
    </p:spTree>
    <p:extLst>
      <p:ext uri="{BB962C8B-B14F-4D97-AF65-F5344CB8AC3E}">
        <p14:creationId xmlns:p14="http://schemas.microsoft.com/office/powerpoint/2010/main" val="3076952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4CC5249-FFFB-4154-A13B-D21ACE5EC43A}"/>
              </a:ext>
            </a:extLst>
          </p:cNvPr>
          <p:cNvSpPr/>
          <p:nvPr/>
        </p:nvSpPr>
        <p:spPr>
          <a:xfrm>
            <a:off x="2101050" y="238383"/>
            <a:ext cx="7833064" cy="6603859"/>
          </a:xfrm>
          <a:prstGeom prst="rect">
            <a:avLst/>
          </a:prstGeom>
        </p:spPr>
        <p:txBody>
          <a:bodyPr wrap="square">
            <a:spAutoFit/>
          </a:bodyPr>
          <a:lstStyle/>
          <a:p>
            <a:pPr marL="2174240" marR="3308350" algn="ctr"/>
            <a:r>
              <a:rPr lang="es-ES" sz="2400" i="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ANEXO</a:t>
            </a:r>
            <a:r>
              <a:rPr lang="es-ES" sz="2400" i="1" kern="150" spc="10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i="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II</a:t>
            </a:r>
            <a:r>
              <a:rPr lang="es-ES" sz="2400" kern="150" dirty="0">
                <a:latin typeface="Liberation Serif" panose="02020603050405020304" pitchFamily="18" charset="0"/>
                <a:ea typeface="SimSun" panose="02010600030101010101" pitchFamily="2" charset="-122"/>
                <a:cs typeface="Lucida Sans" panose="020B0602030504020204" pitchFamily="34" charset="0"/>
              </a:rPr>
              <a:t> </a:t>
            </a:r>
          </a:p>
          <a:p>
            <a:pPr>
              <a:lnSpc>
                <a:spcPts val="1000"/>
              </a:lnSpc>
            </a:pPr>
            <a:r>
              <a:rPr lang="es-ES" sz="2400" kern="150" dirty="0">
                <a:latin typeface="Liberation Serif" panose="02020603050405020304" pitchFamily="18" charset="0"/>
                <a:ea typeface="SimSun" panose="02010600030101010101" pitchFamily="2" charset="-122"/>
                <a:cs typeface="Lucida Sans" panose="020B0602030504020204" pitchFamily="34" charset="0"/>
              </a:rPr>
              <a:t> </a:t>
            </a:r>
          </a:p>
          <a:p>
            <a:pPr marL="616585" marR="1753235" algn="ct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DEFINICIONES</a:t>
            </a:r>
            <a:r>
              <a:rPr lang="es-ES" sz="2400" b="1" kern="150" spc="3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CONTEMPLADAS</a:t>
            </a:r>
            <a:r>
              <a:rPr lang="es-ES" sz="2400" b="1" kern="150" spc="3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EN</a:t>
            </a:r>
            <a:r>
              <a:rPr lang="es-ES" sz="2400" b="1" kern="150" spc="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EL</a:t>
            </a:r>
            <a:r>
              <a:rPr lang="es-ES" sz="2400" b="1" kern="150" spc="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ARTÍCULO</a:t>
            </a:r>
            <a:r>
              <a:rPr lang="es-ES" sz="2400" b="1" kern="150" spc="4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3,</a:t>
            </a:r>
            <a:r>
              <a:rPr lang="es-ES" sz="2400" b="1" kern="150" spc="7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APARTADO</a:t>
            </a:r>
            <a:r>
              <a:rPr lang="es-ES" sz="2400" b="1" kern="150" spc="4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1</a:t>
            </a:r>
            <a:r>
              <a:rPr lang="es-ES" sz="2400" kern="150" dirty="0">
                <a:latin typeface="Liberation Serif" panose="02020603050405020304" pitchFamily="18" charset="0"/>
                <a:ea typeface="SimSun" panose="02010600030101010101" pitchFamily="2" charset="-122"/>
                <a:cs typeface="Lucida Sans" panose="020B0602030504020204" pitchFamily="34" charset="0"/>
              </a:rPr>
              <a:t>  </a:t>
            </a:r>
          </a:p>
          <a:p>
            <a:pPr>
              <a:lnSpc>
                <a:spcPts val="1000"/>
              </a:lnSpc>
            </a:pP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endParaRPr lang="es-ES" sz="2400" kern="150" dirty="0">
              <a:latin typeface="Liberation Serif" panose="02020603050405020304" pitchFamily="18" charset="0"/>
              <a:ea typeface="SimSun" panose="02010600030101010101" pitchFamily="2" charset="-122"/>
              <a:cs typeface="Lucida Sans" panose="020B0602030504020204" pitchFamily="34" charset="0"/>
            </a:endParaRPr>
          </a:p>
          <a:p>
            <a:pPr marL="2155825" marR="3291205" algn="ctr">
              <a:spcBef>
                <a:spcPts val="185"/>
              </a:spcBef>
            </a:pP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PARTE</a:t>
            </a:r>
            <a:r>
              <a:rPr lang="es-ES" sz="2400" kern="150" spc="10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VI</a:t>
            </a:r>
            <a:endParaRPr lang="es-ES" sz="24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600"/>
              </a:lnSpc>
              <a:spcBef>
                <a:spcPts val="20"/>
              </a:spcBef>
            </a:pPr>
            <a:r>
              <a:rPr lang="es-ES" sz="2400" kern="150" dirty="0">
                <a:latin typeface="Liberation Serif" panose="02020603050405020304" pitchFamily="18" charset="0"/>
                <a:ea typeface="SimSun" panose="02010600030101010101" pitchFamily="2" charset="-122"/>
                <a:cs typeface="Lucida Sans" panose="020B0602030504020204" pitchFamily="34" charset="0"/>
              </a:rPr>
              <a:t> </a:t>
            </a:r>
          </a:p>
          <a:p>
            <a:pPr marL="747395" marR="1882140" algn="ct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Definiciones</a:t>
            </a:r>
            <a:r>
              <a:rPr lang="es-ES" sz="2400" b="1" kern="150" spc="7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aplicables</a:t>
            </a:r>
            <a:r>
              <a:rPr lang="es-ES" sz="2400" b="1" kern="150" spc="8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en</a:t>
            </a:r>
            <a:r>
              <a:rPr lang="es-ES" sz="2400" b="1" kern="150" spc="1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el</a:t>
            </a:r>
            <a:r>
              <a:rPr lang="es-ES" sz="2400" b="1" kern="150" spc="1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sector</a:t>
            </a:r>
            <a:r>
              <a:rPr lang="es-ES" sz="2400" b="1" kern="150" spc="9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sz="2400" b="1" kern="150" spc="1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a:t>
            </a:r>
            <a:r>
              <a:rPr lang="es-ES" sz="2400" b="1" kern="150" spc="1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leche</a:t>
            </a:r>
            <a:r>
              <a:rPr lang="es-ES" sz="2400" b="1" kern="150" spc="10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y</a:t>
            </a:r>
            <a:r>
              <a:rPr lang="es-ES" sz="2400" b="1" kern="150" spc="13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los</a:t>
            </a:r>
            <a:r>
              <a:rPr lang="es-ES" sz="2400" b="1" kern="150" spc="1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productos</a:t>
            </a:r>
            <a:r>
              <a:rPr lang="es-ES" sz="2400" b="1" kern="150" spc="9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lácteos</a:t>
            </a:r>
            <a:endParaRPr lang="es-ES" sz="2400" kern="150" dirty="0">
              <a:latin typeface="Liberation Serif" panose="02020603050405020304" pitchFamily="18" charset="0"/>
              <a:ea typeface="SimSun" panose="02010600030101010101" pitchFamily="2" charset="-122"/>
              <a:cs typeface="Lucida Sans" panose="020B0602030504020204" pitchFamily="34" charset="0"/>
            </a:endParaRPr>
          </a:p>
          <a:p>
            <a:pPr>
              <a:lnSpc>
                <a:spcPts val="600"/>
              </a:lnSpc>
              <a:spcBef>
                <a:spcPts val="35"/>
              </a:spcBef>
            </a:pPr>
            <a:r>
              <a:rPr lang="es-ES" sz="2400" kern="150" dirty="0">
                <a:latin typeface="Liberation Serif" panose="02020603050405020304" pitchFamily="18" charset="0"/>
                <a:ea typeface="SimSun" panose="02010600030101010101" pitchFamily="2" charset="-122"/>
                <a:cs typeface="Lucida Sans" panose="020B0602030504020204" pitchFamily="34" charset="0"/>
              </a:rPr>
              <a:t> </a:t>
            </a:r>
          </a:p>
          <a:p>
            <a:pPr marL="636905" marR="1752600" indent="635" algn="just">
              <a:lnSpc>
                <a:spcPct val="95000"/>
              </a:lnSpc>
            </a:pPr>
            <a:r>
              <a:rPr lang="es-ES" sz="2400" u="sng"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 los efectos</a:t>
            </a:r>
            <a:r>
              <a:rPr lang="es-ES" sz="2400" u="sng" kern="150" spc="19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u="sng"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 la aplicación</a:t>
            </a:r>
            <a:r>
              <a:rPr lang="es-ES" sz="2400" u="sng" kern="150" spc="18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u="sng"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del contingente</a:t>
            </a:r>
            <a:r>
              <a:rPr lang="es-ES" sz="2400" u="sng" kern="150" spc="19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u="sng"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arancelario</a:t>
            </a:r>
            <a:r>
              <a:rPr lang="es-ES" sz="2400" u="sng"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u="sng"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 mantequilla</a:t>
            </a:r>
            <a:r>
              <a:rPr lang="es-ES" sz="2400" u="sng" kern="150" spc="18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u="sng"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 origen</a:t>
            </a:r>
            <a:r>
              <a:rPr lang="es-ES" sz="2400" u="sng" kern="150" spc="17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u="sng"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neozelandés</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t>
            </a:r>
            <a:r>
              <a:rPr lang="es-ES" sz="2400" kern="150" spc="1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a:t>
            </a:r>
            <a:r>
              <a:rPr lang="es-ES" sz="2400" kern="150" spc="18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frase</a:t>
            </a:r>
            <a:r>
              <a:rPr lang="es-ES" sz="2400"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fabricada</a:t>
            </a:r>
            <a:r>
              <a:rPr lang="es-ES" sz="2400" b="1" kern="150" spc="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directamente</a:t>
            </a:r>
            <a:r>
              <a:rPr lang="es-ES" sz="2400" b="1" kern="150" spc="13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a:t>
            </a:r>
            <a:r>
              <a:rPr lang="es-ES" sz="2400" b="1" kern="150" spc="19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partir</a:t>
            </a:r>
            <a:r>
              <a:rPr lang="es-ES" sz="2400" b="1" kern="150" spc="16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sz="2400" b="1" kern="150" spc="19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leche</a:t>
            </a:r>
            <a:r>
              <a:rPr lang="es-ES" sz="2400" b="1" kern="150" spc="18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o</a:t>
            </a:r>
            <a:r>
              <a:rPr lang="es-ES" sz="2400" b="1" kern="150" spc="19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b="1"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nata</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no</a:t>
            </a:r>
            <a:r>
              <a:rPr lang="es-ES" sz="2400" kern="150" spc="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excluye</a:t>
            </a:r>
            <a:r>
              <a:rPr lang="es-ES" sz="2400" kern="150" spc="3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a:t>
            </a:r>
            <a:r>
              <a:rPr lang="es-ES" sz="2400" kern="150" spc="4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mantequilla</a:t>
            </a:r>
            <a:r>
              <a:rPr lang="es-ES" sz="2400"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fabricada a</a:t>
            </a:r>
            <a:r>
              <a:rPr lang="es-ES" sz="2400" kern="150" spc="4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partir</a:t>
            </a:r>
            <a:r>
              <a:rPr lang="es-ES" sz="2400" kern="150" spc="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sz="2400" kern="150" spc="4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leche</a:t>
            </a:r>
            <a:r>
              <a:rPr lang="es-ES" sz="2400" kern="150" spc="2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o</a:t>
            </a:r>
            <a:r>
              <a:rPr lang="es-ES" sz="2400" kern="150" spc="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nata,</a:t>
            </a:r>
            <a:r>
              <a:rPr lang="es-ES" sz="2400" kern="150" spc="3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sin</a:t>
            </a:r>
            <a:r>
              <a:rPr lang="es-ES" sz="2400" kern="150" spc="4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utilizar materias primas</a:t>
            </a:r>
            <a:r>
              <a:rPr lang="es-ES" sz="2400" kern="150" spc="2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almacenadas,</a:t>
            </a:r>
            <a:r>
              <a:rPr lang="es-ES" sz="2400" kern="150" spc="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según</a:t>
            </a:r>
            <a:r>
              <a:rPr lang="es-ES" sz="2400" kern="150" spc="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un</a:t>
            </a:r>
            <a:r>
              <a:rPr lang="es-ES" sz="2400" kern="150" spc="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proceso</a:t>
            </a:r>
            <a:r>
              <a:rPr lang="es-ES" sz="2400" kern="150" spc="3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único,</a:t>
            </a:r>
            <a:r>
              <a:rPr lang="es-ES" sz="2400" kern="150" spc="4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autónomo</a:t>
            </a:r>
            <a:r>
              <a:rPr lang="es-ES" sz="2400" kern="150" spc="4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a:t>
            </a:r>
            <a:r>
              <a:rPr lang="es-ES" sz="2400" kern="150" spc="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ininterrumpido que puede</a:t>
            </a:r>
            <a:r>
              <a:rPr lang="es-ES" sz="2400" kern="150" spc="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suponer</a:t>
            </a:r>
            <a:r>
              <a:rPr lang="es-ES" sz="2400" kern="150" spc="2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que</a:t>
            </a:r>
            <a:r>
              <a:rPr lang="es-ES" sz="2400" kern="150" spc="3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la</a:t>
            </a:r>
            <a:r>
              <a:rPr lang="es-ES" sz="2400" kern="150" spc="2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nata</a:t>
            </a:r>
            <a:r>
              <a:rPr lang="es-ES" sz="2400" kern="150" spc="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pase</a:t>
            </a:r>
            <a:r>
              <a:rPr lang="es-ES" sz="2400" kern="150" spc="2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por</a:t>
            </a:r>
            <a:r>
              <a:rPr lang="es-ES" sz="2400" kern="150" spc="2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una</a:t>
            </a:r>
            <a:r>
              <a:rPr lang="es-ES" sz="2400" kern="150" spc="3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fase</a:t>
            </a:r>
            <a:r>
              <a:rPr lang="es-ES" sz="2400"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sz="2400" kern="150" spc="3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grasa</a:t>
            </a:r>
            <a:r>
              <a:rPr lang="es-ES" sz="2400" kern="150" spc="1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láctea</a:t>
            </a:r>
            <a:r>
              <a:rPr lang="es-ES" sz="2400" kern="150" spc="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concentrada y/o</a:t>
            </a:r>
            <a:r>
              <a:rPr lang="es-ES" sz="2400" kern="150" spc="3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el fraccionamiento</a:t>
            </a:r>
            <a:r>
              <a:rPr lang="es-ES" sz="2400" kern="150" spc="5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de</a:t>
            </a:r>
            <a:r>
              <a:rPr lang="es-ES" sz="2400" kern="150" spc="12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dicha</a:t>
            </a:r>
            <a:r>
              <a:rPr lang="es-ES" sz="2400" kern="150" spc="11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grasa</a:t>
            </a:r>
            <a:r>
              <a:rPr lang="es-ES" sz="2400" kern="150" spc="105"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 </a:t>
            </a:r>
            <a:r>
              <a:rPr lang="es-ES" sz="2400" kern="150" dirty="0">
                <a:solidFill>
                  <a:srgbClr val="221F1F"/>
                </a:solidFill>
                <a:latin typeface="Liberation Serif" panose="02020603050405020304" pitchFamily="18" charset="0"/>
                <a:ea typeface="SimSun" panose="02010600030101010101" pitchFamily="2" charset="-122"/>
                <a:cs typeface="Lucida Sans" panose="020B0602030504020204" pitchFamily="34" charset="0"/>
              </a:rPr>
              <a:t>láctea.</a:t>
            </a:r>
            <a:endParaRPr lang="es-ES" sz="2400" kern="150" dirty="0">
              <a:latin typeface="Liberation Serif" panose="02020603050405020304" pitchFamily="18" charset="0"/>
              <a:ea typeface="SimSun" panose="02010600030101010101" pitchFamily="2" charset="-122"/>
              <a:cs typeface="Lucida Sans" panose="020B0602030504020204" pitchFamily="34" charset="0"/>
            </a:endParaRPr>
          </a:p>
        </p:txBody>
      </p:sp>
    </p:spTree>
    <p:extLst>
      <p:ext uri="{BB962C8B-B14F-4D97-AF65-F5344CB8AC3E}">
        <p14:creationId xmlns:p14="http://schemas.microsoft.com/office/powerpoint/2010/main" val="32861043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14A2E76-67FA-44E8-B9E8-DA1FBE26C810}"/>
              </a:ext>
            </a:extLst>
          </p:cNvPr>
          <p:cNvSpPr/>
          <p:nvPr/>
        </p:nvSpPr>
        <p:spPr>
          <a:xfrm>
            <a:off x="1455937" y="705335"/>
            <a:ext cx="9126245" cy="5262979"/>
          </a:xfrm>
          <a:prstGeom prst="rect">
            <a:avLst/>
          </a:prstGeom>
        </p:spPr>
        <p:txBody>
          <a:bodyPr wrap="square">
            <a:spAutoFit/>
          </a:bodyPr>
          <a:lstStyle/>
          <a:p>
            <a:r>
              <a:rPr lang="es-ES" sz="2400" dirty="0"/>
              <a:t>6. </a:t>
            </a:r>
            <a:r>
              <a:rPr lang="es-ES" sz="2400" b="1" dirty="0"/>
              <a:t>Etiquetado.</a:t>
            </a:r>
            <a:endParaRPr lang="es-ES" sz="2400" b="1" dirty="0">
              <a:latin typeface="ArialUnicodeMS"/>
            </a:endParaRPr>
          </a:p>
          <a:p>
            <a:r>
              <a:rPr lang="es-ES" sz="2400" dirty="0">
                <a:latin typeface="ArialUnicodeMS"/>
              </a:rPr>
              <a:t>El etiquetado de los productos recogidos en esta norma debe cumplir lo dispuesto en el R D 1334/1999, norma general de etiquetado, y lo establecido en otras disposiciones comunitarias aplicables en la materia, con las siguientes particularidades:</a:t>
            </a:r>
          </a:p>
          <a:p>
            <a:r>
              <a:rPr lang="es-ES" sz="2400" dirty="0">
                <a:latin typeface="ArialUnicodeMS"/>
              </a:rPr>
              <a:t>6.1 </a:t>
            </a:r>
            <a:r>
              <a:rPr lang="es-ES" sz="2400" b="1" dirty="0">
                <a:latin typeface="ArialUnicodeMS"/>
              </a:rPr>
              <a:t>Denominación de venta</a:t>
            </a:r>
            <a:r>
              <a:rPr lang="es-ES" sz="2400" dirty="0">
                <a:latin typeface="ArialUnicodeMS"/>
              </a:rPr>
              <a:t>.</a:t>
            </a:r>
          </a:p>
          <a:p>
            <a:r>
              <a:rPr lang="es-ES" sz="2400" dirty="0">
                <a:latin typeface="ArialUnicodeMS"/>
              </a:rPr>
              <a:t>6.1.1 La denominación del producto se corresponderá con los diferentes tipos definidos en el apartado 2 de esta norma, teniendo en cuenta las siguientes precisiones:</a:t>
            </a:r>
          </a:p>
          <a:p>
            <a:r>
              <a:rPr lang="es-ES" sz="2400" dirty="0">
                <a:latin typeface="ArialUnicodeMS"/>
              </a:rPr>
              <a:t>Las cuajadas con frutas, zumos y otros productos alimenticios, se denominarán mediante la expresión: «</a:t>
            </a:r>
            <a:r>
              <a:rPr lang="es-ES" sz="2400" b="1" dirty="0">
                <a:latin typeface="ArialUnicodeMS"/>
              </a:rPr>
              <a:t>cuajada con</a:t>
            </a:r>
            <a:r>
              <a:rPr lang="es-ES" sz="2400" dirty="0">
                <a:latin typeface="ArialUnicodeMS"/>
              </a:rPr>
              <a:t>...», seguida de la indicación del nombre específico de las frutas, zumos o productos incorporados </a:t>
            </a:r>
            <a:r>
              <a:rPr lang="es-ES" sz="2400" b="1" dirty="0">
                <a:latin typeface="ArialUnicodeMS"/>
              </a:rPr>
              <a:t>o</a:t>
            </a:r>
            <a:r>
              <a:rPr lang="es-ES" sz="2400" dirty="0">
                <a:latin typeface="ArialUnicodeMS"/>
              </a:rPr>
              <a:t> del genérico de «</a:t>
            </a:r>
            <a:r>
              <a:rPr lang="es-ES" sz="2400" b="1" dirty="0">
                <a:latin typeface="ArialUnicodeMS"/>
              </a:rPr>
              <a:t>frutas</a:t>
            </a:r>
            <a:r>
              <a:rPr lang="es-ES" sz="2400" dirty="0">
                <a:latin typeface="ArialUnicodeMS"/>
              </a:rPr>
              <a:t>» o «</a:t>
            </a:r>
            <a:r>
              <a:rPr lang="es-ES" sz="2400" b="1" dirty="0">
                <a:latin typeface="ArialUnicodeMS"/>
              </a:rPr>
              <a:t>zumos de frutas</a:t>
            </a:r>
            <a:r>
              <a:rPr lang="es-ES" sz="2400" dirty="0">
                <a:latin typeface="ArialUnicodeMS"/>
              </a:rPr>
              <a:t>».</a:t>
            </a:r>
          </a:p>
        </p:txBody>
      </p:sp>
    </p:spTree>
    <p:extLst>
      <p:ext uri="{BB962C8B-B14F-4D97-AF65-F5344CB8AC3E}">
        <p14:creationId xmlns:p14="http://schemas.microsoft.com/office/powerpoint/2010/main" val="35178993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0A5B02B-8CCB-411C-97F1-04551B5AE515}"/>
              </a:ext>
            </a:extLst>
          </p:cNvPr>
          <p:cNvSpPr/>
          <p:nvPr/>
        </p:nvSpPr>
        <p:spPr>
          <a:xfrm>
            <a:off x="1331650" y="845432"/>
            <a:ext cx="9658905" cy="5632311"/>
          </a:xfrm>
          <a:prstGeom prst="rect">
            <a:avLst/>
          </a:prstGeom>
        </p:spPr>
        <p:txBody>
          <a:bodyPr wrap="square">
            <a:spAutoFit/>
          </a:bodyPr>
          <a:lstStyle/>
          <a:p>
            <a:r>
              <a:rPr lang="es-ES" sz="2400" dirty="0">
                <a:latin typeface="ArialUnicodeMS"/>
              </a:rPr>
              <a:t>Las cuajadas aromatizadas se denominarán mediante la expresión: «</a:t>
            </a:r>
            <a:r>
              <a:rPr lang="es-ES" sz="2400" b="1" dirty="0">
                <a:latin typeface="ArialUnicodeMS"/>
              </a:rPr>
              <a:t>cuajada con sabor a</a:t>
            </a:r>
            <a:r>
              <a:rPr lang="es-ES" sz="2400" dirty="0">
                <a:latin typeface="ArialUnicodeMS"/>
              </a:rPr>
              <a:t>...», indicándose a continuación el nombre de la fruta o producto al que corresponda el agente aromatizante utilizado.</a:t>
            </a:r>
          </a:p>
          <a:p>
            <a:r>
              <a:rPr lang="es-ES" sz="2400" dirty="0">
                <a:latin typeface="ArialUnicodeMS"/>
              </a:rPr>
              <a:t>6.1.2 Las cuajadas que se fabriquen con leche distinta de la de vaca, deberán incluir en su denominación la indicación de </a:t>
            </a:r>
            <a:r>
              <a:rPr lang="es-ES" sz="2400" b="1" dirty="0">
                <a:latin typeface="ArialUnicodeMS"/>
              </a:rPr>
              <a:t>la especie o especies </a:t>
            </a:r>
            <a:r>
              <a:rPr lang="es-ES" sz="2400" dirty="0">
                <a:latin typeface="ArialUnicodeMS"/>
              </a:rPr>
              <a:t>animales de las que proceda la leche empleada por orden descendente.</a:t>
            </a:r>
          </a:p>
          <a:p>
            <a:r>
              <a:rPr lang="es-ES" sz="2400" dirty="0">
                <a:latin typeface="ArialUnicodeMS"/>
              </a:rPr>
              <a:t>6.1.3 Además, en su caso, se indicarán las menciones «</a:t>
            </a:r>
            <a:r>
              <a:rPr lang="es-ES" sz="2400" b="1" dirty="0">
                <a:latin typeface="ArialUnicodeMS"/>
              </a:rPr>
              <a:t>semidesnatada</a:t>
            </a:r>
            <a:r>
              <a:rPr lang="es-ES" sz="2400" dirty="0">
                <a:latin typeface="ArialUnicodeMS"/>
              </a:rPr>
              <a:t>» o «</a:t>
            </a:r>
            <a:r>
              <a:rPr lang="es-ES" sz="2400" b="1" dirty="0">
                <a:latin typeface="ArialUnicodeMS"/>
              </a:rPr>
              <a:t>desnatada</a:t>
            </a:r>
            <a:r>
              <a:rPr lang="es-ES" sz="2400" dirty="0">
                <a:latin typeface="ArialUnicodeMS"/>
              </a:rPr>
              <a:t>», en función del contenido en materia grasa láctea, de acuerdo con lo previsto en el apartado 3.1.</a:t>
            </a:r>
          </a:p>
          <a:p>
            <a:r>
              <a:rPr lang="es-ES" sz="2400" dirty="0">
                <a:latin typeface="ArialUnicodeMS"/>
              </a:rPr>
              <a:t>6.2 </a:t>
            </a:r>
            <a:r>
              <a:rPr lang="es-ES" sz="2400" b="1" dirty="0">
                <a:latin typeface="ArialUnicodeMS"/>
              </a:rPr>
              <a:t>Contenido en materia grasa</a:t>
            </a:r>
            <a:r>
              <a:rPr lang="es-ES" sz="2400" dirty="0">
                <a:latin typeface="ArialUnicodeMS"/>
              </a:rPr>
              <a:t>: Se indicará el contenido de materia grasa por cien gramos de producto acabado. Sin embargo, esta mención no será exigible cuando forme parte del etiquetado nutricional.</a:t>
            </a:r>
            <a:endParaRPr lang="es-ES" sz="2400" dirty="0"/>
          </a:p>
        </p:txBody>
      </p:sp>
    </p:spTree>
    <p:extLst>
      <p:ext uri="{BB962C8B-B14F-4D97-AF65-F5344CB8AC3E}">
        <p14:creationId xmlns:p14="http://schemas.microsoft.com/office/powerpoint/2010/main" val="36967025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 name="Imagen 2"/>
          <p:cNvPicPr/>
          <p:nvPr/>
        </p:nvPicPr>
        <p:blipFill>
          <a:blip r:embed="rId2"/>
          <a:stretch/>
        </p:blipFill>
        <p:spPr>
          <a:xfrm>
            <a:off x="1885800" y="838080"/>
            <a:ext cx="8419680" cy="5181120"/>
          </a:xfrm>
          <a:prstGeom prst="rect">
            <a:avLst/>
          </a:prstGeom>
          <a:ln w="0">
            <a:noFill/>
          </a:ln>
        </p:spPr>
      </p:pic>
    </p:spTree>
    <p:extLst>
      <p:ext uri="{BB962C8B-B14F-4D97-AF65-F5344CB8AC3E}">
        <p14:creationId xmlns:p14="http://schemas.microsoft.com/office/powerpoint/2010/main" val="42189938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ajada - Ingredientes">
            <a:extLst>
              <a:ext uri="{FF2B5EF4-FFF2-40B4-BE49-F238E27FC236}">
                <a16:creationId xmlns:a16="http://schemas.microsoft.com/office/drawing/2014/main" id="{572FA481-DF21-49A8-A82C-838D28A7A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170" y="612192"/>
            <a:ext cx="3380173" cy="563362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2">
            <a:extLst>
              <a:ext uri="{FF2B5EF4-FFF2-40B4-BE49-F238E27FC236}">
                <a16:creationId xmlns:a16="http://schemas.microsoft.com/office/drawing/2014/main" id="{F644B76B-A8AB-46AF-801D-B4273A2594A7}"/>
              </a:ext>
            </a:extLst>
          </p:cNvPr>
          <p:cNvPicPr/>
          <p:nvPr/>
        </p:nvPicPr>
        <p:blipFill>
          <a:blip r:embed="rId3"/>
          <a:stretch/>
        </p:blipFill>
        <p:spPr>
          <a:xfrm>
            <a:off x="5955065" y="640799"/>
            <a:ext cx="4302720" cy="5576400"/>
          </a:xfrm>
          <a:prstGeom prst="rect">
            <a:avLst/>
          </a:prstGeom>
          <a:ln w="0">
            <a:noFill/>
          </a:ln>
        </p:spPr>
      </p:pic>
    </p:spTree>
    <p:extLst>
      <p:ext uri="{BB962C8B-B14F-4D97-AF65-F5344CB8AC3E}">
        <p14:creationId xmlns:p14="http://schemas.microsoft.com/office/powerpoint/2010/main" val="20270818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C53B89FF-A36A-4555-B987-9BD4766F79AA}"/>
              </a:ext>
            </a:extLst>
          </p:cNvPr>
          <p:cNvPicPr/>
          <p:nvPr/>
        </p:nvPicPr>
        <p:blipFill>
          <a:blip r:embed="rId2"/>
          <a:stretch/>
        </p:blipFill>
        <p:spPr>
          <a:xfrm>
            <a:off x="2837897" y="1100831"/>
            <a:ext cx="6347535" cy="4837296"/>
          </a:xfrm>
          <a:prstGeom prst="rect">
            <a:avLst/>
          </a:prstGeom>
          <a:ln w="0">
            <a:noFill/>
          </a:ln>
        </p:spPr>
      </p:pic>
    </p:spTree>
    <p:extLst>
      <p:ext uri="{BB962C8B-B14F-4D97-AF65-F5344CB8AC3E}">
        <p14:creationId xmlns:p14="http://schemas.microsoft.com/office/powerpoint/2010/main" val="38597907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vellom\Downloads\image_jpeg;base64,_9j_4AAQSkZJRgABAQAAAQABAAD_2wCEAAkGBxMTEhUTExMWFhUXFxgaGBcYFxgXGBcXGBgYGBcVGhgaHSggGB0lHRgVITEiJSkrLi4uFx8zODMtNygtLisBCgoKDg0OGhAQGi0lICUtLS0tLS0tLS0tLS0tLS0tLS0tLS0tLS0tLS0tLS0tLS0tLS0tLS0tL.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314" y="332656"/>
            <a:ext cx="9538836" cy="630536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055440" y="1916832"/>
            <a:ext cx="9828584" cy="1938992"/>
          </a:xfrm>
          <a:prstGeom prst="rect">
            <a:avLst/>
          </a:prstGeom>
          <a:noFill/>
        </p:spPr>
        <p:txBody>
          <a:bodyPr wrap="square" rtlCol="0">
            <a:spAutoFit/>
          </a:bodyPr>
          <a:lstStyle/>
          <a:p>
            <a:pPr algn="ctr"/>
            <a:r>
              <a:rPr lang="es-ES" sz="6000" dirty="0">
                <a:solidFill>
                  <a:schemeClr val="accent3">
                    <a:lumMod val="50000"/>
                  </a:schemeClr>
                </a:solidFill>
              </a:rPr>
              <a:t>NATA , QUESOS Y MANTEQUILLA </a:t>
            </a:r>
            <a:endParaRPr lang="gl-ES" sz="6000" dirty="0">
              <a:solidFill>
                <a:schemeClr val="accent3">
                  <a:lumMod val="50000"/>
                </a:schemeClr>
              </a:solidFill>
            </a:endParaRPr>
          </a:p>
        </p:txBody>
      </p:sp>
    </p:spTree>
    <p:extLst>
      <p:ext uri="{BB962C8B-B14F-4D97-AF65-F5344CB8AC3E}">
        <p14:creationId xmlns:p14="http://schemas.microsoft.com/office/powerpoint/2010/main" val="38742969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https://etiquetado.elika.eus/wp-content/uploads/sites/3/2017/12/nata.jpg"/>
          <p:cNvPicPr/>
          <p:nvPr/>
        </p:nvPicPr>
        <p:blipFill>
          <a:blip r:embed="rId2" cstate="print"/>
          <a:srcRect/>
          <a:stretch>
            <a:fillRect/>
          </a:stretch>
        </p:blipFill>
        <p:spPr bwMode="auto">
          <a:xfrm>
            <a:off x="2423592" y="692696"/>
            <a:ext cx="7272808" cy="5472608"/>
          </a:xfrm>
          <a:prstGeom prst="rect">
            <a:avLst/>
          </a:prstGeom>
          <a:noFill/>
          <a:ln w="9525">
            <a:noFill/>
            <a:miter lim="800000"/>
            <a:headEnd/>
            <a:tailEnd/>
          </a:ln>
        </p:spPr>
      </p:pic>
    </p:spTree>
    <p:extLst>
      <p:ext uri="{BB962C8B-B14F-4D97-AF65-F5344CB8AC3E}">
        <p14:creationId xmlns:p14="http://schemas.microsoft.com/office/powerpoint/2010/main" val="23720800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60AA152-C605-44A7-8DB0-573E9CE57F43}"/>
              </a:ext>
            </a:extLst>
          </p:cNvPr>
          <p:cNvSpPr/>
          <p:nvPr/>
        </p:nvSpPr>
        <p:spPr>
          <a:xfrm>
            <a:off x="1415480" y="476673"/>
            <a:ext cx="9433048" cy="5632311"/>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Orden de 12 de julio de 1983 por la que se aprueban las normas generales de calidad para la nata y nata en polvo con destino al mercado interior. </a:t>
            </a:r>
          </a:p>
          <a:p>
            <a:endParaRPr lang="es-ES" sz="2400" dirty="0">
              <a:latin typeface="Arial" panose="020B0604020202020204" pitchFamily="34" charset="0"/>
              <a:cs typeface="Arial" panose="020B0604020202020204" pitchFamily="34" charset="0"/>
            </a:endParaRPr>
          </a:p>
          <a:p>
            <a:r>
              <a:rPr lang="es-ES" sz="2400" u="sng" dirty="0">
                <a:latin typeface="Arial" panose="020B0604020202020204" pitchFamily="34" charset="0"/>
                <a:cs typeface="Arial" panose="020B0604020202020204" pitchFamily="34" charset="0"/>
              </a:rPr>
              <a:t>ANEJO 1 Norma general de calidad para la nata</a:t>
            </a:r>
          </a:p>
          <a:p>
            <a:r>
              <a:rPr lang="es-ES" sz="2400" dirty="0">
                <a:latin typeface="Arial" panose="020B0604020202020204" pitchFamily="34" charset="0"/>
                <a:cs typeface="Arial" panose="020B0604020202020204" pitchFamily="34" charset="0"/>
              </a:rPr>
              <a:t>3. </a:t>
            </a:r>
            <a:r>
              <a:rPr lang="es-ES" sz="2400" b="1" dirty="0">
                <a:latin typeface="Arial" panose="020B0604020202020204" pitchFamily="34" charset="0"/>
                <a:cs typeface="Arial" panose="020B0604020202020204" pitchFamily="34" charset="0"/>
              </a:rPr>
              <a:t>Ámbito de aplicación</a:t>
            </a:r>
            <a:r>
              <a:rPr lang="es-ES" sz="2400" dirty="0">
                <a:latin typeface="Arial" panose="020B0604020202020204" pitchFamily="34" charset="0"/>
                <a:cs typeface="Arial" panose="020B0604020202020204" pitchFamily="34" charset="0"/>
              </a:rPr>
              <a:t>. La presente norma general abarca a la nata destinada a su comercialización en el mercado interior, con excepción de la nata en polvo. </a:t>
            </a:r>
          </a:p>
          <a:p>
            <a:r>
              <a:rPr lang="es-ES" sz="2400" dirty="0">
                <a:latin typeface="Arial" panose="020B0604020202020204" pitchFamily="34" charset="0"/>
                <a:cs typeface="Arial" panose="020B0604020202020204" pitchFamily="34" charset="0"/>
              </a:rPr>
              <a:t>4. </a:t>
            </a:r>
            <a:r>
              <a:rPr lang="es-ES" sz="2400" b="1" dirty="0">
                <a:latin typeface="Arial" panose="020B0604020202020204" pitchFamily="34" charset="0"/>
                <a:cs typeface="Arial" panose="020B0604020202020204" pitchFamily="34" charset="0"/>
              </a:rPr>
              <a:t>Definición</a:t>
            </a:r>
            <a:r>
              <a:rPr lang="es-ES" sz="2400" dirty="0">
                <a:latin typeface="Arial" panose="020B0604020202020204" pitchFamily="34" charset="0"/>
                <a:cs typeface="Arial" panose="020B0604020202020204" pitchFamily="34" charset="0"/>
              </a:rPr>
              <a:t>. Se entiende por nata en general al producto lácteo rico en materia grasa separado de las leches de las especies animales a que luego se alude, que toma la forma de una emulsión del tipo grasa en agua. La nata se elaborará con leche procedente de animales que no padezcan procesos infecciosos peligrosos para la salud pública y forzosamente habrá de ser sometida a un tratamiento que asegure la destrucción de los gérmenes patógenos.</a:t>
            </a:r>
          </a:p>
        </p:txBody>
      </p:sp>
    </p:spTree>
    <p:extLst>
      <p:ext uri="{BB962C8B-B14F-4D97-AF65-F5344CB8AC3E}">
        <p14:creationId xmlns:p14="http://schemas.microsoft.com/office/powerpoint/2010/main" val="15770237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E66A5A80-8C8C-4D93-946C-CEDB4D2520C8}"/>
              </a:ext>
            </a:extLst>
          </p:cNvPr>
          <p:cNvSpPr/>
          <p:nvPr/>
        </p:nvSpPr>
        <p:spPr>
          <a:xfrm>
            <a:off x="1055440" y="980728"/>
            <a:ext cx="10441160" cy="4708981"/>
          </a:xfrm>
          <a:prstGeom prst="rect">
            <a:avLst/>
          </a:prstGeom>
        </p:spPr>
        <p:txBody>
          <a:bodyPr wrap="square">
            <a:spAutoFit/>
          </a:bodyPr>
          <a:lstStyle/>
          <a:p>
            <a:r>
              <a:rPr lang="es-ES" sz="2000" b="1" dirty="0">
                <a:solidFill>
                  <a:srgbClr val="000000"/>
                </a:solidFill>
                <a:latin typeface="Arial" panose="020B0604020202020204" pitchFamily="34" charset="0"/>
                <a:cs typeface="Arial" panose="020B0604020202020204" pitchFamily="34" charset="0"/>
              </a:rPr>
              <a:t>5. Denominaciones.</a:t>
            </a:r>
          </a:p>
          <a:p>
            <a:pPr algn="just"/>
            <a:r>
              <a:rPr lang="es-ES" sz="2000" dirty="0">
                <a:solidFill>
                  <a:srgbClr val="000000"/>
                </a:solidFill>
                <a:latin typeface="Arial" panose="020B0604020202020204" pitchFamily="34" charset="0"/>
                <a:cs typeface="Arial" panose="020B0604020202020204" pitchFamily="34" charset="0"/>
              </a:rPr>
              <a:t>5.1. Por su origen.</a:t>
            </a:r>
          </a:p>
          <a:p>
            <a:pPr algn="just"/>
            <a:r>
              <a:rPr lang="es-ES" sz="2000" dirty="0">
                <a:solidFill>
                  <a:srgbClr val="000000"/>
                </a:solidFill>
                <a:latin typeface="Arial" panose="020B0604020202020204" pitchFamily="34" charset="0"/>
                <a:cs typeface="Arial" panose="020B0604020202020204" pitchFamily="34" charset="0"/>
              </a:rPr>
              <a:t>5.1.1. </a:t>
            </a:r>
            <a:r>
              <a:rPr lang="es-ES" sz="2000" b="1" dirty="0">
                <a:solidFill>
                  <a:srgbClr val="000000"/>
                </a:solidFill>
                <a:latin typeface="Arial" panose="020B0604020202020204" pitchFamily="34" charset="0"/>
                <a:cs typeface="Arial" panose="020B0604020202020204" pitchFamily="34" charset="0"/>
              </a:rPr>
              <a:t>Nata o nata de vaca</a:t>
            </a:r>
            <a:r>
              <a:rPr lang="es-ES" sz="2000" dirty="0">
                <a:solidFill>
                  <a:srgbClr val="000000"/>
                </a:solidFill>
                <a:latin typeface="Arial" panose="020B0604020202020204" pitchFamily="34" charset="0"/>
                <a:cs typeface="Arial" panose="020B0604020202020204" pitchFamily="34" charset="0"/>
              </a:rPr>
              <a:t>: cuando proceda exclusivamente de leche de vaca.</a:t>
            </a:r>
          </a:p>
          <a:p>
            <a:pPr algn="just"/>
            <a:r>
              <a:rPr lang="es-ES" sz="2000" dirty="0">
                <a:solidFill>
                  <a:srgbClr val="000000"/>
                </a:solidFill>
                <a:latin typeface="Arial" panose="020B0604020202020204" pitchFamily="34" charset="0"/>
                <a:cs typeface="Arial" panose="020B0604020202020204" pitchFamily="34" charset="0"/>
              </a:rPr>
              <a:t>5.1.2. La nata que se fabrique con leche de oveja, leche de cabra, o mezcla de ambas entre sí y con la de vaca, deberá incluir en su denominación, después de la palabra «nata», la </a:t>
            </a:r>
            <a:r>
              <a:rPr lang="es-ES" sz="2000" b="1" dirty="0">
                <a:solidFill>
                  <a:srgbClr val="000000"/>
                </a:solidFill>
                <a:latin typeface="Arial" panose="020B0604020202020204" pitchFamily="34" charset="0"/>
                <a:cs typeface="Arial" panose="020B0604020202020204" pitchFamily="34" charset="0"/>
              </a:rPr>
              <a:t>indicación de la especie o especies</a:t>
            </a:r>
            <a:r>
              <a:rPr lang="es-ES" sz="2000" dirty="0">
                <a:solidFill>
                  <a:srgbClr val="000000"/>
                </a:solidFill>
                <a:latin typeface="Arial" panose="020B0604020202020204" pitchFamily="34" charset="0"/>
                <a:cs typeface="Arial" panose="020B0604020202020204" pitchFamily="34" charset="0"/>
              </a:rPr>
              <a:t> animales de las que proceda la leche empleada por orden descendente de proporciones en caracteres claros y legibles.</a:t>
            </a:r>
          </a:p>
          <a:p>
            <a:pPr algn="just"/>
            <a:r>
              <a:rPr lang="es-ES" sz="2000" dirty="0">
                <a:solidFill>
                  <a:srgbClr val="000000"/>
                </a:solidFill>
                <a:latin typeface="Arial" panose="020B0604020202020204" pitchFamily="34" charset="0"/>
                <a:cs typeface="Arial" panose="020B0604020202020204" pitchFamily="34" charset="0"/>
              </a:rPr>
              <a:t>5.2. Por su composición.</a:t>
            </a:r>
          </a:p>
          <a:p>
            <a:pPr algn="just"/>
            <a:r>
              <a:rPr lang="es-ES" sz="2000" dirty="0">
                <a:solidFill>
                  <a:srgbClr val="000000"/>
                </a:solidFill>
                <a:latin typeface="Arial" panose="020B0604020202020204" pitchFamily="34" charset="0"/>
                <a:cs typeface="Arial" panose="020B0604020202020204" pitchFamily="34" charset="0"/>
              </a:rPr>
              <a:t>Según el contenido en materia grasa, expresado en porcentaje en masa de materia grasa sobre masa del producto final, las natas se denominarán:</a:t>
            </a:r>
          </a:p>
          <a:p>
            <a:pPr algn="just"/>
            <a:r>
              <a:rPr lang="es-ES" sz="2000" dirty="0">
                <a:solidFill>
                  <a:srgbClr val="000000"/>
                </a:solidFill>
                <a:latin typeface="Arial" panose="020B0604020202020204" pitchFamily="34" charset="0"/>
                <a:cs typeface="Arial" panose="020B0604020202020204" pitchFamily="34" charset="0"/>
              </a:rPr>
              <a:t>5.2.1. </a:t>
            </a:r>
            <a:r>
              <a:rPr lang="es-ES" sz="2000" b="1" dirty="0">
                <a:solidFill>
                  <a:srgbClr val="000000"/>
                </a:solidFill>
                <a:latin typeface="Arial" panose="020B0604020202020204" pitchFamily="34" charset="0"/>
                <a:cs typeface="Arial" panose="020B0604020202020204" pitchFamily="34" charset="0"/>
              </a:rPr>
              <a:t>Doble nata</a:t>
            </a:r>
            <a:r>
              <a:rPr lang="es-ES" sz="2000" dirty="0">
                <a:solidFill>
                  <a:srgbClr val="000000"/>
                </a:solidFill>
                <a:latin typeface="Arial" panose="020B0604020202020204" pitchFamily="34" charset="0"/>
                <a:cs typeface="Arial" panose="020B0604020202020204" pitchFamily="34" charset="0"/>
              </a:rPr>
              <a:t>: La que contenga un mín. de MG del 50 %.</a:t>
            </a:r>
          </a:p>
          <a:p>
            <a:pPr algn="just"/>
            <a:r>
              <a:rPr lang="es-ES" sz="2000" dirty="0">
                <a:solidFill>
                  <a:srgbClr val="000000"/>
                </a:solidFill>
                <a:latin typeface="Arial" panose="020B0604020202020204" pitchFamily="34" charset="0"/>
                <a:cs typeface="Arial" panose="020B0604020202020204" pitchFamily="34" charset="0"/>
              </a:rPr>
              <a:t>5.2.2. </a:t>
            </a:r>
            <a:r>
              <a:rPr lang="es-ES" sz="2000" b="1" dirty="0">
                <a:solidFill>
                  <a:srgbClr val="000000"/>
                </a:solidFill>
                <a:latin typeface="Arial" panose="020B0604020202020204" pitchFamily="34" charset="0"/>
                <a:cs typeface="Arial" panose="020B0604020202020204" pitchFamily="34" charset="0"/>
              </a:rPr>
              <a:t>Nata: </a:t>
            </a:r>
            <a:r>
              <a:rPr lang="es-ES" sz="2000" dirty="0">
                <a:solidFill>
                  <a:srgbClr val="000000"/>
                </a:solidFill>
                <a:latin typeface="Arial" panose="020B0604020202020204" pitchFamily="34" charset="0"/>
                <a:cs typeface="Arial" panose="020B0604020202020204" pitchFamily="34" charset="0"/>
              </a:rPr>
              <a:t>La que contenga un mín. de MG del 30 % y menos del 50 %.</a:t>
            </a:r>
          </a:p>
          <a:p>
            <a:pPr algn="just"/>
            <a:r>
              <a:rPr lang="es-ES" sz="2000" dirty="0">
                <a:solidFill>
                  <a:srgbClr val="000000"/>
                </a:solidFill>
                <a:latin typeface="Arial" panose="020B0604020202020204" pitchFamily="34" charset="0"/>
                <a:cs typeface="Arial" panose="020B0604020202020204" pitchFamily="34" charset="0"/>
              </a:rPr>
              <a:t>5.2.3. </a:t>
            </a:r>
            <a:r>
              <a:rPr lang="es-ES" sz="2000" b="1" dirty="0">
                <a:solidFill>
                  <a:srgbClr val="000000"/>
                </a:solidFill>
                <a:latin typeface="Arial" panose="020B0604020202020204" pitchFamily="34" charset="0"/>
                <a:cs typeface="Arial" panose="020B0604020202020204" pitchFamily="34" charset="0"/>
              </a:rPr>
              <a:t>Nata delgada o ligera</a:t>
            </a:r>
            <a:r>
              <a:rPr lang="es-ES" sz="2000" dirty="0">
                <a:solidFill>
                  <a:srgbClr val="000000"/>
                </a:solidFill>
                <a:latin typeface="Arial" panose="020B0604020202020204" pitchFamily="34" charset="0"/>
                <a:cs typeface="Arial" panose="020B0604020202020204" pitchFamily="34" charset="0"/>
              </a:rPr>
              <a:t>: La que contenga un mín. de MG del 12 % y menos del 30 %.</a:t>
            </a:r>
          </a:p>
          <a:p>
            <a:pPr algn="just"/>
            <a:r>
              <a:rPr lang="es-ES" sz="2000" dirty="0">
                <a:solidFill>
                  <a:srgbClr val="000000"/>
                </a:solidFill>
                <a:latin typeface="Arial" panose="020B0604020202020204" pitchFamily="34" charset="0"/>
                <a:cs typeface="Arial" panose="020B0604020202020204" pitchFamily="34" charset="0"/>
              </a:rPr>
              <a:t>Cuando la nata contenga productos añadidos autorizados, la determinación del porcentaje de materia grasa se efectuará sobre la parte láctea, descontando dichos añadidos.</a:t>
            </a:r>
          </a:p>
        </p:txBody>
      </p:sp>
    </p:spTree>
    <p:extLst>
      <p:ext uri="{BB962C8B-B14F-4D97-AF65-F5344CB8AC3E}">
        <p14:creationId xmlns:p14="http://schemas.microsoft.com/office/powerpoint/2010/main" val="29478389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D2DDDA-1001-47AD-959C-4D4EF07AB72C}"/>
              </a:ext>
            </a:extLst>
          </p:cNvPr>
          <p:cNvSpPr/>
          <p:nvPr/>
        </p:nvSpPr>
        <p:spPr>
          <a:xfrm>
            <a:off x="1415480" y="1124744"/>
            <a:ext cx="8928992" cy="4154984"/>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5.4. </a:t>
            </a:r>
            <a:r>
              <a:rPr lang="es-ES" sz="2400" b="1" dirty="0">
                <a:latin typeface="Arial" panose="020B0604020202020204" pitchFamily="34" charset="0"/>
                <a:cs typeface="Arial" panose="020B0604020202020204" pitchFamily="34" charset="0"/>
              </a:rPr>
              <a:t>Nata homogeneizada</a:t>
            </a:r>
            <a:r>
              <a:rPr lang="es-ES" sz="2400" dirty="0">
                <a:latin typeface="Arial" panose="020B0604020202020204" pitchFamily="34" charset="0"/>
                <a:cs typeface="Arial" panose="020B0604020202020204" pitchFamily="34" charset="0"/>
              </a:rPr>
              <a:t>. Cualquiera de las natas anteriores sometidas a un proceso mecánico que subdivida los glóbulos grasos y asegure una mejor emulsión. </a:t>
            </a:r>
          </a:p>
          <a:p>
            <a:r>
              <a:rPr lang="es-ES" sz="2400" dirty="0">
                <a:latin typeface="Arial" panose="020B0604020202020204" pitchFamily="34" charset="0"/>
                <a:cs typeface="Arial" panose="020B0604020202020204" pitchFamily="34" charset="0"/>
              </a:rPr>
              <a:t>5.5. Por distintas incorporaciones. </a:t>
            </a:r>
          </a:p>
          <a:p>
            <a:r>
              <a:rPr lang="es-ES" sz="2400" dirty="0">
                <a:latin typeface="Arial" panose="020B0604020202020204" pitchFamily="34" charset="0"/>
                <a:cs typeface="Arial" panose="020B0604020202020204" pitchFamily="34" charset="0"/>
              </a:rPr>
              <a:t>5.5.1. </a:t>
            </a:r>
            <a:r>
              <a:rPr lang="es-ES" sz="2400" b="1" dirty="0">
                <a:latin typeface="Arial" panose="020B0604020202020204" pitchFamily="34" charset="0"/>
                <a:cs typeface="Arial" panose="020B0604020202020204" pitchFamily="34" charset="0"/>
              </a:rPr>
              <a:t>Batida o montada</a:t>
            </a:r>
            <a:r>
              <a:rPr lang="es-ES" sz="2400" dirty="0">
                <a:latin typeface="Arial" panose="020B0604020202020204" pitchFamily="34" charset="0"/>
                <a:cs typeface="Arial" panose="020B0604020202020204" pitchFamily="34" charset="0"/>
              </a:rPr>
              <a:t>: Con adición de aire o gases inocuos. </a:t>
            </a:r>
          </a:p>
          <a:p>
            <a:r>
              <a:rPr lang="es-ES" sz="2400" dirty="0">
                <a:latin typeface="Arial" panose="020B0604020202020204" pitchFamily="34" charset="0"/>
                <a:cs typeface="Arial" panose="020B0604020202020204" pitchFamily="34" charset="0"/>
              </a:rPr>
              <a:t>5.5.2. </a:t>
            </a:r>
            <a:r>
              <a:rPr lang="es-ES" sz="2400" b="1" dirty="0">
                <a:latin typeface="Arial" panose="020B0604020202020204" pitchFamily="34" charset="0"/>
                <a:cs typeface="Arial" panose="020B0604020202020204" pitchFamily="34" charset="0"/>
              </a:rPr>
              <a:t>Para batir o montar</a:t>
            </a:r>
            <a:r>
              <a:rPr lang="es-ES" sz="2400" dirty="0">
                <a:latin typeface="Arial" panose="020B0604020202020204" pitchFamily="34" charset="0"/>
                <a:cs typeface="Arial" panose="020B0604020202020204" pitchFamily="34" charset="0"/>
              </a:rPr>
              <a:t>: La acondicionada para tal fin. </a:t>
            </a:r>
          </a:p>
          <a:p>
            <a:r>
              <a:rPr lang="es-ES" sz="2400" dirty="0">
                <a:latin typeface="Arial" panose="020B0604020202020204" pitchFamily="34" charset="0"/>
                <a:cs typeface="Arial" panose="020B0604020202020204" pitchFamily="34" charset="0"/>
              </a:rPr>
              <a:t>5.5.3. </a:t>
            </a:r>
            <a:r>
              <a:rPr lang="es-ES" sz="2400" b="1" dirty="0">
                <a:latin typeface="Arial" panose="020B0604020202020204" pitchFamily="34" charset="0"/>
                <a:cs typeface="Arial" panose="020B0604020202020204" pitchFamily="34" charset="0"/>
              </a:rPr>
              <a:t>Azucarada</a:t>
            </a:r>
            <a:r>
              <a:rPr lang="es-ES" sz="2400" dirty="0">
                <a:latin typeface="Arial" panose="020B0604020202020204" pitchFamily="34" charset="0"/>
                <a:cs typeface="Arial" panose="020B0604020202020204" pitchFamily="34" charset="0"/>
              </a:rPr>
              <a:t>: Con adición de azúcares. </a:t>
            </a:r>
          </a:p>
          <a:p>
            <a:r>
              <a:rPr lang="es-ES" sz="2400" dirty="0">
                <a:latin typeface="Arial" panose="020B0604020202020204" pitchFamily="34" charset="0"/>
                <a:cs typeface="Arial" panose="020B0604020202020204" pitchFamily="34" charset="0"/>
              </a:rPr>
              <a:t>5.5.4. </a:t>
            </a:r>
            <a:r>
              <a:rPr lang="es-ES" sz="2400" b="1" dirty="0">
                <a:latin typeface="Arial" panose="020B0604020202020204" pitchFamily="34" charset="0"/>
                <a:cs typeface="Arial" panose="020B0604020202020204" pitchFamily="34" charset="0"/>
              </a:rPr>
              <a:t>Aromatizada</a:t>
            </a:r>
            <a:r>
              <a:rPr lang="es-ES" sz="2400" dirty="0">
                <a:latin typeface="Arial" panose="020B0604020202020204" pitchFamily="34" charset="0"/>
                <a:cs typeface="Arial" panose="020B0604020202020204" pitchFamily="34" charset="0"/>
              </a:rPr>
              <a:t>: Con adición de aromas. </a:t>
            </a:r>
          </a:p>
          <a:p>
            <a:r>
              <a:rPr lang="es-ES" sz="2400" dirty="0">
                <a:latin typeface="Arial" panose="020B0604020202020204" pitchFamily="34" charset="0"/>
                <a:cs typeface="Arial" panose="020B0604020202020204" pitchFamily="34" charset="0"/>
              </a:rPr>
              <a:t>5.5.5. </a:t>
            </a:r>
            <a:r>
              <a:rPr lang="es-ES" sz="2400" b="1" dirty="0">
                <a:latin typeface="Arial" panose="020B0604020202020204" pitchFamily="34" charset="0"/>
                <a:cs typeface="Arial" panose="020B0604020202020204" pitchFamily="34" charset="0"/>
              </a:rPr>
              <a:t>Con frutas u otros alimentos naturales</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5.5.6. </a:t>
            </a:r>
            <a:r>
              <a:rPr lang="es-ES" sz="2400" b="1" dirty="0">
                <a:latin typeface="Arial" panose="020B0604020202020204" pitchFamily="34" charset="0"/>
                <a:cs typeface="Arial" panose="020B0604020202020204" pitchFamily="34" charset="0"/>
              </a:rPr>
              <a:t>Ácida o acidificada</a:t>
            </a:r>
            <a:r>
              <a:rPr lang="es-ES" sz="2400" dirty="0">
                <a:latin typeface="Arial" panose="020B0604020202020204" pitchFamily="34" charset="0"/>
                <a:cs typeface="Arial" panose="020B0604020202020204" pitchFamily="34" charset="0"/>
              </a:rPr>
              <a:t>: la acidificada por adición de fermentos lácticos.</a:t>
            </a:r>
          </a:p>
        </p:txBody>
      </p:sp>
    </p:spTree>
    <p:extLst>
      <p:ext uri="{BB962C8B-B14F-4D97-AF65-F5344CB8AC3E}">
        <p14:creationId xmlns:p14="http://schemas.microsoft.com/office/powerpoint/2010/main" val="2304464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0BB2133-08AA-4528-800C-EA695F95F9BA}"/>
              </a:ext>
            </a:extLst>
          </p:cNvPr>
          <p:cNvSpPr/>
          <p:nvPr/>
        </p:nvSpPr>
        <p:spPr>
          <a:xfrm>
            <a:off x="1404151" y="489734"/>
            <a:ext cx="9383697" cy="5878532"/>
          </a:xfrm>
          <a:prstGeom prst="rect">
            <a:avLst/>
          </a:prstGeom>
        </p:spPr>
        <p:txBody>
          <a:bodyPr wrap="square">
            <a:spAutoFit/>
          </a:bodyPr>
          <a:lstStyle/>
          <a:p>
            <a:r>
              <a:rPr lang="es-ES" sz="2000" dirty="0"/>
              <a:t>ANEXO VII DEFINICIONES, DESIGNACIONES Y DENOMINACIONES DE VENTA DE LOS PRODUCTOS A QUE SE REFIERE EL ART. 78</a:t>
            </a:r>
          </a:p>
          <a:p>
            <a:r>
              <a:rPr lang="es-ES" sz="2400" dirty="0"/>
              <a:t>A los efectos del presente anexo, </a:t>
            </a:r>
            <a:r>
              <a:rPr lang="es-ES" sz="2400" b="1" dirty="0"/>
              <a:t>se entenderá por "denominación de venta" el nombre con el que se vende un producto alimenticio</a:t>
            </a:r>
            <a:r>
              <a:rPr lang="es-ES" sz="2400" dirty="0"/>
              <a:t>, </a:t>
            </a:r>
            <a:r>
              <a:rPr lang="es-ES" sz="2400" b="1" dirty="0"/>
              <a:t>en el sentido del art. 17 del R (UE) N.º 1169/2011</a:t>
            </a:r>
            <a:r>
              <a:rPr lang="es-ES" sz="2400" dirty="0"/>
              <a:t>.</a:t>
            </a:r>
          </a:p>
          <a:p>
            <a:endParaRPr lang="es-ES" sz="2400" dirty="0"/>
          </a:p>
          <a:p>
            <a:r>
              <a:rPr lang="es-ES" sz="2400" dirty="0"/>
              <a:t>PARTE III  Leche y productos lácteos</a:t>
            </a:r>
          </a:p>
          <a:p>
            <a:pPr marL="342900" indent="-342900">
              <a:buAutoNum type="arabicPeriod"/>
            </a:pPr>
            <a:r>
              <a:rPr lang="es-ES" sz="2400" dirty="0"/>
              <a:t>Se entenderá por "leche" exclusivamente la secreción mamaria normal obtenida a partir de uno o más ordeños, sin ningún tipo de adición ni extracción.</a:t>
            </a:r>
          </a:p>
          <a:p>
            <a:r>
              <a:rPr lang="es-ES" sz="2400" b="1" dirty="0"/>
              <a:t>No obstante, podrá utilizarse el término "leche</a:t>
            </a:r>
            <a:r>
              <a:rPr lang="es-ES" sz="2400" dirty="0"/>
              <a:t>":</a:t>
            </a:r>
          </a:p>
          <a:p>
            <a:r>
              <a:rPr lang="es-ES" sz="2400" dirty="0"/>
              <a:t>a) </a:t>
            </a:r>
            <a:r>
              <a:rPr lang="es-ES" sz="2400" b="1" dirty="0"/>
              <a:t>para la leche sometida a cualquier tratamiento que no entrañe ninguna modificación de su composición o para la leche cuyo contenido de materia grasa se haya normalizado con arreglo a lo dispuesto en la </a:t>
            </a:r>
            <a:r>
              <a:rPr lang="es-ES" sz="2400" b="1" u="sng" dirty="0"/>
              <a:t>parte IV</a:t>
            </a:r>
            <a:r>
              <a:rPr lang="es-ES" sz="2400" dirty="0"/>
              <a:t>;</a:t>
            </a:r>
            <a:endParaRPr lang="es-ES" dirty="0"/>
          </a:p>
        </p:txBody>
      </p:sp>
    </p:spTree>
    <p:extLst>
      <p:ext uri="{BB962C8B-B14F-4D97-AF65-F5344CB8AC3E}">
        <p14:creationId xmlns:p14="http://schemas.microsoft.com/office/powerpoint/2010/main" val="14353134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FDC6882-3AEB-4816-A6EE-95B60DCA5647}"/>
              </a:ext>
            </a:extLst>
          </p:cNvPr>
          <p:cNvSpPr/>
          <p:nvPr/>
        </p:nvSpPr>
        <p:spPr>
          <a:xfrm>
            <a:off x="1415480" y="1124744"/>
            <a:ext cx="9145016" cy="4524315"/>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12. Etiquetado y rotulación. </a:t>
            </a:r>
          </a:p>
          <a:p>
            <a:r>
              <a:rPr lang="es-ES" sz="2400" dirty="0">
                <a:latin typeface="Arial" panose="020B0604020202020204" pitchFamily="34" charset="0"/>
                <a:cs typeface="Arial" panose="020B0604020202020204" pitchFamily="34" charset="0"/>
              </a:rPr>
              <a:t>12.1.1. La denominación del producto, que incluirá obligatoriamente: La palabra «</a:t>
            </a:r>
            <a:r>
              <a:rPr lang="es-ES" sz="2400" b="1" dirty="0">
                <a:latin typeface="Arial" panose="020B0604020202020204" pitchFamily="34" charset="0"/>
                <a:cs typeface="Arial" panose="020B0604020202020204" pitchFamily="34" charset="0"/>
              </a:rPr>
              <a:t>nata</a:t>
            </a:r>
            <a:r>
              <a:rPr lang="es-ES" sz="2400" dirty="0">
                <a:latin typeface="Arial" panose="020B0604020202020204" pitchFamily="34" charset="0"/>
                <a:cs typeface="Arial" panose="020B0604020202020204" pitchFamily="34" charset="0"/>
              </a:rPr>
              <a:t>», seguida de la indicación de la especie de procedencia en caracteres de igual tamaño, según lo especificado en el apartado 5.1.</a:t>
            </a:r>
          </a:p>
          <a:p>
            <a:r>
              <a:rPr lang="es-ES" sz="2400" dirty="0">
                <a:latin typeface="Arial" panose="020B0604020202020204" pitchFamily="34" charset="0"/>
                <a:cs typeface="Arial" panose="020B0604020202020204" pitchFamily="34" charset="0"/>
              </a:rPr>
              <a:t>El </a:t>
            </a:r>
            <a:r>
              <a:rPr lang="es-ES" sz="2400" b="1" dirty="0">
                <a:latin typeface="Arial" panose="020B0604020202020204" pitchFamily="34" charset="0"/>
                <a:cs typeface="Arial" panose="020B0604020202020204" pitchFamily="34" charset="0"/>
              </a:rPr>
              <a:t>porcentaje mínimo de grasa</a:t>
            </a:r>
            <a:r>
              <a:rPr lang="es-ES" sz="2400" dirty="0">
                <a:latin typeface="Arial" panose="020B0604020202020204" pitchFamily="34" charset="0"/>
                <a:cs typeface="Arial" panose="020B0604020202020204" pitchFamily="34" charset="0"/>
              </a:rPr>
              <a:t>, que se declarará por defecto en unidades completas y discrecionalmente la denominación correspondiente al apartado 5,2. </a:t>
            </a:r>
          </a:p>
          <a:p>
            <a:r>
              <a:rPr lang="es-ES" sz="2400" dirty="0">
                <a:latin typeface="Arial" panose="020B0604020202020204" pitchFamily="34" charset="0"/>
                <a:cs typeface="Arial" panose="020B0604020202020204" pitchFamily="34" charset="0"/>
              </a:rPr>
              <a:t>Las palabras «</a:t>
            </a:r>
            <a:r>
              <a:rPr lang="es-ES" sz="2400" b="1" dirty="0">
                <a:latin typeface="Arial" panose="020B0604020202020204" pitchFamily="34" charset="0"/>
                <a:cs typeface="Arial" panose="020B0604020202020204" pitchFamily="34" charset="0"/>
              </a:rPr>
              <a:t>batida</a:t>
            </a:r>
            <a:r>
              <a:rPr lang="es-ES" sz="2400" dirty="0">
                <a:latin typeface="Arial" panose="020B0604020202020204" pitchFamily="34" charset="0"/>
                <a:cs typeface="Arial" panose="020B0604020202020204" pitchFamily="34" charset="0"/>
              </a:rPr>
              <a:t>» o «</a:t>
            </a:r>
            <a:r>
              <a:rPr lang="es-ES" sz="2400" b="1" dirty="0">
                <a:latin typeface="Arial" panose="020B0604020202020204" pitchFamily="34" charset="0"/>
                <a:cs typeface="Arial" panose="020B0604020202020204" pitchFamily="34" charset="0"/>
              </a:rPr>
              <a:t>montada</a:t>
            </a:r>
            <a:r>
              <a:rPr lang="es-ES" sz="2400" dirty="0">
                <a:latin typeface="Arial" panose="020B0604020202020204" pitchFamily="34" charset="0"/>
                <a:cs typeface="Arial" panose="020B0604020202020204" pitchFamily="34" charset="0"/>
              </a:rPr>
              <a:t>», o «</a:t>
            </a:r>
            <a:r>
              <a:rPr lang="es-ES" sz="2400" b="1" dirty="0">
                <a:latin typeface="Arial" panose="020B0604020202020204" pitchFamily="34" charset="0"/>
                <a:cs typeface="Arial" panose="020B0604020202020204" pitchFamily="34" charset="0"/>
              </a:rPr>
              <a:t>para batir</a:t>
            </a:r>
            <a:r>
              <a:rPr lang="es-ES" sz="2400" dirty="0">
                <a:latin typeface="Arial" panose="020B0604020202020204" pitchFamily="34" charset="0"/>
                <a:cs typeface="Arial" panose="020B0604020202020204" pitchFamily="34" charset="0"/>
              </a:rPr>
              <a:t>» o «</a:t>
            </a:r>
            <a:r>
              <a:rPr lang="es-ES" sz="2400" b="1" dirty="0">
                <a:latin typeface="Arial" panose="020B0604020202020204" pitchFamily="34" charset="0"/>
                <a:cs typeface="Arial" panose="020B0604020202020204" pitchFamily="34" charset="0"/>
              </a:rPr>
              <a:t>para montar</a:t>
            </a:r>
            <a:r>
              <a:rPr lang="es-ES" sz="2400" dirty="0">
                <a:latin typeface="Arial" panose="020B0604020202020204" pitchFamily="34" charset="0"/>
                <a:cs typeface="Arial" panose="020B0604020202020204" pitchFamily="34" charset="0"/>
              </a:rPr>
              <a:t>» o «</a:t>
            </a:r>
            <a:r>
              <a:rPr lang="es-ES" sz="2400" b="1" dirty="0">
                <a:latin typeface="Arial" panose="020B0604020202020204" pitchFamily="34" charset="0"/>
                <a:cs typeface="Arial" panose="020B0604020202020204" pitchFamily="34" charset="0"/>
              </a:rPr>
              <a:t>apta para batir</a:t>
            </a:r>
            <a:r>
              <a:rPr lang="es-ES" sz="2400" dirty="0">
                <a:latin typeface="Arial" panose="020B0604020202020204" pitchFamily="34" charset="0"/>
                <a:cs typeface="Arial" panose="020B0604020202020204" pitchFamily="34" charset="0"/>
              </a:rPr>
              <a:t>» o «</a:t>
            </a:r>
            <a:r>
              <a:rPr lang="es-ES" sz="2400" b="1" dirty="0">
                <a:latin typeface="Arial" panose="020B0604020202020204" pitchFamily="34" charset="0"/>
                <a:cs typeface="Arial" panose="020B0604020202020204" pitchFamily="34" charset="0"/>
              </a:rPr>
              <a:t>apta para montar</a:t>
            </a:r>
            <a:r>
              <a:rPr lang="es-ES" sz="2400" dirty="0">
                <a:latin typeface="Arial" panose="020B0604020202020204" pitchFamily="34" charset="0"/>
                <a:cs typeface="Arial" panose="020B0604020202020204" pitchFamily="34" charset="0"/>
              </a:rPr>
              <a:t>», o acidificada, en su caso, según el apartado 5.5. </a:t>
            </a:r>
          </a:p>
          <a:p>
            <a:r>
              <a:rPr lang="es-ES" sz="2400" dirty="0">
                <a:latin typeface="Arial" panose="020B0604020202020204" pitchFamily="34" charset="0"/>
                <a:cs typeface="Arial" panose="020B0604020202020204" pitchFamily="34" charset="0"/>
              </a:rPr>
              <a:t>En el caso de añadirse azúcares, la expresión «</a:t>
            </a:r>
            <a:r>
              <a:rPr lang="es-ES" sz="2400" b="1" dirty="0">
                <a:latin typeface="Arial" panose="020B0604020202020204" pitchFamily="34" charset="0"/>
                <a:cs typeface="Arial" panose="020B0604020202020204" pitchFamily="34" charset="0"/>
              </a:rPr>
              <a:t>azucarada</a:t>
            </a:r>
            <a:r>
              <a:rPr lang="es-E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883316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9FBD766-65B3-4610-9413-32DBB285A55A}"/>
              </a:ext>
            </a:extLst>
          </p:cNvPr>
          <p:cNvPicPr>
            <a:picLocks noChangeAspect="1"/>
          </p:cNvPicPr>
          <p:nvPr/>
        </p:nvPicPr>
        <p:blipFill>
          <a:blip r:embed="rId2"/>
          <a:stretch>
            <a:fillRect/>
          </a:stretch>
        </p:blipFill>
        <p:spPr>
          <a:xfrm>
            <a:off x="1271464" y="230788"/>
            <a:ext cx="9361040" cy="5862508"/>
          </a:xfrm>
          <a:prstGeom prst="rect">
            <a:avLst/>
          </a:prstGeom>
        </p:spPr>
      </p:pic>
    </p:spTree>
    <p:extLst>
      <p:ext uri="{BB962C8B-B14F-4D97-AF65-F5344CB8AC3E}">
        <p14:creationId xmlns:p14="http://schemas.microsoft.com/office/powerpoint/2010/main" val="4475293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vellom\Desktop\CURSO EtiqVL\PRODUCTOS LACTEOS RETOCADO p\P10101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1584" y="367737"/>
            <a:ext cx="6874475" cy="612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4070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vellom\Desktop\CURSO EtiqVL\PRODUCTOS LACTEOS RETOCADO p\P1010198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7969" y="312957"/>
            <a:ext cx="4754831" cy="65253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vellom\Desktop\CURSO EtiqVL\PRODUCTOS LACTEOS RETOCADO p\P1010200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7003" y="1412776"/>
            <a:ext cx="4647658"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5052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vellom\Downloads\image_jpeg;base64,_9j_4AAQSkZJRgABAQAAAQABAAD_2wCEAAkGBxISEhUTEhIWFRUVFxgYFhUXFRYVFRUVFxYXFhUVFxUYHSggGBolHRUVITEhJSkrLi4uFx8zODMsNygtLisBCgoKDg0OGxAQGy0lHyUtLS8tLy0vLS0tLS8tLS0tLS0tLS0tLS0tLS0tLS0tLS0tLS0tLS0tL.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9" y="332657"/>
            <a:ext cx="7634317" cy="636193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863753" y="917377"/>
            <a:ext cx="4340419" cy="1569660"/>
          </a:xfrm>
          <a:prstGeom prst="rect">
            <a:avLst/>
          </a:prstGeom>
          <a:noFill/>
        </p:spPr>
        <p:txBody>
          <a:bodyPr wrap="none" rtlCol="0">
            <a:spAutoFit/>
          </a:bodyPr>
          <a:lstStyle/>
          <a:p>
            <a:r>
              <a:rPr lang="es-ES" sz="9600" dirty="0">
                <a:solidFill>
                  <a:srgbClr val="92D050"/>
                </a:solidFill>
              </a:rPr>
              <a:t>QUESOS</a:t>
            </a:r>
            <a:endParaRPr lang="gl-ES" sz="9600" dirty="0">
              <a:solidFill>
                <a:srgbClr val="92D050"/>
              </a:solidFill>
            </a:endParaRPr>
          </a:p>
        </p:txBody>
      </p:sp>
    </p:spTree>
    <p:extLst>
      <p:ext uri="{BB962C8B-B14F-4D97-AF65-F5344CB8AC3E}">
        <p14:creationId xmlns:p14="http://schemas.microsoft.com/office/powerpoint/2010/main" val="33946269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4980CF4-15A2-40BD-B450-D5FEDAD10F1A}"/>
              </a:ext>
            </a:extLst>
          </p:cNvPr>
          <p:cNvPicPr>
            <a:picLocks noChangeAspect="1"/>
          </p:cNvPicPr>
          <p:nvPr/>
        </p:nvPicPr>
        <p:blipFill>
          <a:blip r:embed="rId2"/>
          <a:stretch>
            <a:fillRect/>
          </a:stretch>
        </p:blipFill>
        <p:spPr>
          <a:xfrm>
            <a:off x="1043214" y="0"/>
            <a:ext cx="10105572" cy="6858000"/>
          </a:xfrm>
          <a:prstGeom prst="rect">
            <a:avLst/>
          </a:prstGeom>
        </p:spPr>
      </p:pic>
    </p:spTree>
    <p:extLst>
      <p:ext uri="{BB962C8B-B14F-4D97-AF65-F5344CB8AC3E}">
        <p14:creationId xmlns:p14="http://schemas.microsoft.com/office/powerpoint/2010/main" val="37464173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81E4C60-2822-4109-AFD7-87EFAA482492}"/>
              </a:ext>
            </a:extLst>
          </p:cNvPr>
          <p:cNvPicPr>
            <a:picLocks noChangeAspect="1"/>
          </p:cNvPicPr>
          <p:nvPr/>
        </p:nvPicPr>
        <p:blipFill>
          <a:blip r:embed="rId2"/>
          <a:stretch>
            <a:fillRect/>
          </a:stretch>
        </p:blipFill>
        <p:spPr>
          <a:xfrm>
            <a:off x="589239" y="0"/>
            <a:ext cx="11013522" cy="6858000"/>
          </a:xfrm>
          <a:prstGeom prst="rect">
            <a:avLst/>
          </a:prstGeom>
        </p:spPr>
      </p:pic>
    </p:spTree>
    <p:extLst>
      <p:ext uri="{BB962C8B-B14F-4D97-AF65-F5344CB8AC3E}">
        <p14:creationId xmlns:p14="http://schemas.microsoft.com/office/powerpoint/2010/main" val="9528547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753F2C8-26B3-4948-AB50-0DC5A2920BDE}"/>
              </a:ext>
            </a:extLst>
          </p:cNvPr>
          <p:cNvPicPr>
            <a:picLocks noChangeAspect="1"/>
          </p:cNvPicPr>
          <p:nvPr/>
        </p:nvPicPr>
        <p:blipFill>
          <a:blip r:embed="rId2"/>
          <a:stretch>
            <a:fillRect/>
          </a:stretch>
        </p:blipFill>
        <p:spPr>
          <a:xfrm>
            <a:off x="976772" y="0"/>
            <a:ext cx="10238455" cy="6858000"/>
          </a:xfrm>
          <a:prstGeom prst="rect">
            <a:avLst/>
          </a:prstGeom>
        </p:spPr>
      </p:pic>
    </p:spTree>
    <p:extLst>
      <p:ext uri="{BB962C8B-B14F-4D97-AF65-F5344CB8AC3E}">
        <p14:creationId xmlns:p14="http://schemas.microsoft.com/office/powerpoint/2010/main" val="22688577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09170D4-476D-4458-A2B1-043174772514}"/>
              </a:ext>
            </a:extLst>
          </p:cNvPr>
          <p:cNvPicPr>
            <a:picLocks noChangeAspect="1"/>
          </p:cNvPicPr>
          <p:nvPr/>
        </p:nvPicPr>
        <p:blipFill>
          <a:blip r:embed="rId2"/>
          <a:stretch>
            <a:fillRect/>
          </a:stretch>
        </p:blipFill>
        <p:spPr>
          <a:xfrm>
            <a:off x="2299758" y="156706"/>
            <a:ext cx="7592485" cy="6544588"/>
          </a:xfrm>
          <a:prstGeom prst="rect">
            <a:avLst/>
          </a:prstGeom>
        </p:spPr>
      </p:pic>
    </p:spTree>
    <p:extLst>
      <p:ext uri="{BB962C8B-B14F-4D97-AF65-F5344CB8AC3E}">
        <p14:creationId xmlns:p14="http://schemas.microsoft.com/office/powerpoint/2010/main" val="37686534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46C89F7-026E-43F9-8CA0-AA6F1159A011}"/>
              </a:ext>
            </a:extLst>
          </p:cNvPr>
          <p:cNvPicPr>
            <a:picLocks noChangeAspect="1"/>
          </p:cNvPicPr>
          <p:nvPr/>
        </p:nvPicPr>
        <p:blipFill>
          <a:blip r:embed="rId2"/>
          <a:stretch>
            <a:fillRect/>
          </a:stretch>
        </p:blipFill>
        <p:spPr>
          <a:xfrm>
            <a:off x="2207568" y="548681"/>
            <a:ext cx="7582958" cy="2333951"/>
          </a:xfrm>
          <a:prstGeom prst="rect">
            <a:avLst/>
          </a:prstGeom>
        </p:spPr>
      </p:pic>
      <p:pic>
        <p:nvPicPr>
          <p:cNvPr id="3" name="Imagen 2">
            <a:extLst>
              <a:ext uri="{FF2B5EF4-FFF2-40B4-BE49-F238E27FC236}">
                <a16:creationId xmlns:a16="http://schemas.microsoft.com/office/drawing/2014/main" id="{F029EE91-9360-41BA-8689-B00A7D4F450D}"/>
              </a:ext>
            </a:extLst>
          </p:cNvPr>
          <p:cNvPicPr>
            <a:picLocks noChangeAspect="1"/>
          </p:cNvPicPr>
          <p:nvPr/>
        </p:nvPicPr>
        <p:blipFill>
          <a:blip r:embed="rId3"/>
          <a:stretch>
            <a:fillRect/>
          </a:stretch>
        </p:blipFill>
        <p:spPr>
          <a:xfrm>
            <a:off x="2178990" y="3068961"/>
            <a:ext cx="7611537" cy="3553321"/>
          </a:xfrm>
          <a:prstGeom prst="rect">
            <a:avLst/>
          </a:prstGeom>
        </p:spPr>
      </p:pic>
      <p:cxnSp>
        <p:nvCxnSpPr>
          <p:cNvPr id="5" name="Conector recto de flecha 4">
            <a:extLst>
              <a:ext uri="{FF2B5EF4-FFF2-40B4-BE49-F238E27FC236}">
                <a16:creationId xmlns:a16="http://schemas.microsoft.com/office/drawing/2014/main" id="{9C1D053D-A849-4066-B371-17D5FA5BF580}"/>
              </a:ext>
            </a:extLst>
          </p:cNvPr>
          <p:cNvCxnSpPr/>
          <p:nvPr/>
        </p:nvCxnSpPr>
        <p:spPr>
          <a:xfrm>
            <a:off x="1631504" y="1988840"/>
            <a:ext cx="5760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C2C4625C-9E7A-405C-8D64-F6A0CD13BD26}"/>
              </a:ext>
            </a:extLst>
          </p:cNvPr>
          <p:cNvCxnSpPr/>
          <p:nvPr/>
        </p:nvCxnSpPr>
        <p:spPr>
          <a:xfrm>
            <a:off x="1631504" y="4725144"/>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28B00B7E-90F6-4EB9-A853-F936F7B68A7D}"/>
              </a:ext>
            </a:extLst>
          </p:cNvPr>
          <p:cNvCxnSpPr/>
          <p:nvPr/>
        </p:nvCxnSpPr>
        <p:spPr>
          <a:xfrm>
            <a:off x="1677908" y="6021288"/>
            <a:ext cx="5760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385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CFF4D01-883F-44A3-AA05-9B883EF3D111}"/>
              </a:ext>
            </a:extLst>
          </p:cNvPr>
          <p:cNvSpPr/>
          <p:nvPr/>
        </p:nvSpPr>
        <p:spPr>
          <a:xfrm>
            <a:off x="1482571" y="728296"/>
            <a:ext cx="9215021" cy="4893647"/>
          </a:xfrm>
          <a:prstGeom prst="rect">
            <a:avLst/>
          </a:prstGeom>
        </p:spPr>
        <p:txBody>
          <a:bodyPr wrap="square">
            <a:spAutoFit/>
          </a:bodyPr>
          <a:lstStyle/>
          <a:p>
            <a:r>
              <a:rPr lang="es-ES" sz="2400" dirty="0"/>
              <a:t>b) </a:t>
            </a:r>
            <a:r>
              <a:rPr lang="es-ES" sz="2400" b="1" dirty="0"/>
              <a:t>conjuntamente con uno o varios términos para designar el tipo, la clase cualitativa, el origen o la utilización a que se destina la leche, o para describir el tratamiento físico al que se la haya sometido o las modificaciones que haya sufrido en su composición, siempre que dichas modificaciones se limiten a la adición o extracción de sus componentes naturales.</a:t>
            </a:r>
          </a:p>
          <a:p>
            <a:endParaRPr lang="es-ES" sz="2400" dirty="0"/>
          </a:p>
          <a:p>
            <a:r>
              <a:rPr lang="es-ES" sz="2400" dirty="0"/>
              <a:t>2. A los efectos de la presente parte, </a:t>
            </a:r>
            <a:r>
              <a:rPr lang="es-ES" sz="2400" b="1" dirty="0"/>
              <a:t>se entenderá por "productos lácteos" los productos derivados exclusivamente de la leche</a:t>
            </a:r>
            <a:r>
              <a:rPr lang="es-ES" sz="2400" dirty="0"/>
              <a:t>, </a:t>
            </a:r>
            <a:r>
              <a:rPr lang="es-ES" sz="2400" b="1" dirty="0"/>
              <a:t>pudiendo añadirse las sustancias necesarias para su fabricación</a:t>
            </a:r>
            <a:r>
              <a:rPr lang="es-ES" sz="2400" dirty="0"/>
              <a:t>, siempre que dichas sustancias no se utilicen para sustituir, enteramente o en parte, algún componente de la leche.</a:t>
            </a:r>
            <a:endParaRPr lang="es-ES" dirty="0"/>
          </a:p>
        </p:txBody>
      </p:sp>
    </p:spTree>
    <p:extLst>
      <p:ext uri="{BB962C8B-B14F-4D97-AF65-F5344CB8AC3E}">
        <p14:creationId xmlns:p14="http://schemas.microsoft.com/office/powerpoint/2010/main" val="9810795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DAE2E17-3530-42C6-8CF0-EA5D04773232}"/>
              </a:ext>
            </a:extLst>
          </p:cNvPr>
          <p:cNvPicPr>
            <a:picLocks noChangeAspect="1"/>
          </p:cNvPicPr>
          <p:nvPr/>
        </p:nvPicPr>
        <p:blipFill>
          <a:blip r:embed="rId2"/>
          <a:stretch>
            <a:fillRect/>
          </a:stretch>
        </p:blipFill>
        <p:spPr>
          <a:xfrm>
            <a:off x="1159119" y="0"/>
            <a:ext cx="9873762" cy="6858000"/>
          </a:xfrm>
          <a:prstGeom prst="rect">
            <a:avLst/>
          </a:prstGeom>
        </p:spPr>
      </p:pic>
    </p:spTree>
    <p:extLst>
      <p:ext uri="{BB962C8B-B14F-4D97-AF65-F5344CB8AC3E}">
        <p14:creationId xmlns:p14="http://schemas.microsoft.com/office/powerpoint/2010/main" val="1327434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137C1C4-656C-4EF7-A822-8EE17C6212EF}"/>
              </a:ext>
            </a:extLst>
          </p:cNvPr>
          <p:cNvSpPr/>
          <p:nvPr/>
        </p:nvSpPr>
        <p:spPr>
          <a:xfrm>
            <a:off x="911424" y="332656"/>
            <a:ext cx="10225135" cy="6401753"/>
          </a:xfrm>
          <a:prstGeom prst="rect">
            <a:avLst/>
          </a:prstGeom>
        </p:spPr>
        <p:txBody>
          <a:bodyPr wrap="square">
            <a:spAutoFit/>
          </a:bodyPr>
          <a:lstStyle/>
          <a:p>
            <a:pPr algn="ctr"/>
            <a:r>
              <a:rPr lang="es-ES" sz="2200" dirty="0">
                <a:solidFill>
                  <a:srgbClr val="000000"/>
                </a:solidFill>
                <a:latin typeface="Arial" panose="020B0604020202020204" pitchFamily="34" charset="0"/>
                <a:cs typeface="Arial" panose="020B0604020202020204" pitchFamily="34" charset="0"/>
              </a:rPr>
              <a:t>RD 1113/2006-</a:t>
            </a:r>
            <a:r>
              <a:rPr lang="es-ES" sz="2200" b="1" dirty="0">
                <a:solidFill>
                  <a:srgbClr val="000000"/>
                </a:solidFill>
                <a:latin typeface="Arial" panose="020B0604020202020204" pitchFamily="34" charset="0"/>
                <a:cs typeface="Arial" panose="020B0604020202020204" pitchFamily="34" charset="0"/>
              </a:rPr>
              <a:t>Anexo I</a:t>
            </a:r>
            <a:r>
              <a:rPr lang="es-ES" sz="2200" dirty="0">
                <a:solidFill>
                  <a:srgbClr val="000000"/>
                </a:solidFill>
                <a:latin typeface="Arial" panose="020B0604020202020204" pitchFamily="34" charset="0"/>
                <a:cs typeface="Arial" panose="020B0604020202020204" pitchFamily="34" charset="0"/>
              </a:rPr>
              <a:t>-N de C Quesos</a:t>
            </a:r>
          </a:p>
          <a:p>
            <a:r>
              <a:rPr lang="es-ES" sz="2200" dirty="0">
                <a:latin typeface="Arial" panose="020B0604020202020204" pitchFamily="34" charset="0"/>
                <a:cs typeface="Arial" panose="020B0604020202020204" pitchFamily="34" charset="0"/>
              </a:rPr>
              <a:t>1. </a:t>
            </a:r>
            <a:r>
              <a:rPr lang="es-ES" sz="2200" b="1" dirty="0">
                <a:latin typeface="Arial" panose="020B0604020202020204" pitchFamily="34" charset="0"/>
                <a:cs typeface="Arial" panose="020B0604020202020204" pitchFamily="34" charset="0"/>
              </a:rPr>
              <a:t>Definición</a:t>
            </a:r>
            <a:r>
              <a:rPr lang="es-ES" sz="2200" dirty="0">
                <a:latin typeface="Arial" panose="020B0604020202020204" pitchFamily="34" charset="0"/>
                <a:cs typeface="Arial" panose="020B0604020202020204" pitchFamily="34" charset="0"/>
              </a:rPr>
              <a:t>. Se entiende por queso el producto fresco o madurado, sólido o semisólido, obtenido de la leche, de la leche total o parcialmente desnatada, de la nata, del suero de mantequilla o de una mezcla de algunos o de todos estos productos, coagulados total o parcialmente por la acción del cuajo u otros coagulantes apropiados, antes del desuerado o después de la eliminación parcial de la parte acuosa, con o sin hidrólisis previa de la lactosa, siempre que la relación entre la caseína y las proteínas séricas sea igual o superior a la de la leche.</a:t>
            </a:r>
            <a:endParaRPr lang="es-ES" sz="2200" dirty="0">
              <a:solidFill>
                <a:srgbClr val="000000"/>
              </a:solidFill>
              <a:latin typeface="Arial" panose="020B0604020202020204" pitchFamily="34" charset="0"/>
              <a:cs typeface="Arial" panose="020B0604020202020204" pitchFamily="34" charset="0"/>
            </a:endParaRPr>
          </a:p>
          <a:p>
            <a:r>
              <a:rPr lang="es-ES" sz="2200" dirty="0">
                <a:solidFill>
                  <a:srgbClr val="000000"/>
                </a:solidFill>
                <a:latin typeface="Arial" panose="020B0604020202020204" pitchFamily="34" charset="0"/>
                <a:cs typeface="Arial" panose="020B0604020202020204" pitchFamily="34" charset="0"/>
              </a:rPr>
              <a:t>2. Denominaciones.</a:t>
            </a:r>
          </a:p>
          <a:p>
            <a:r>
              <a:rPr lang="es-ES" sz="2200" dirty="0">
                <a:solidFill>
                  <a:srgbClr val="000000"/>
                </a:solidFill>
                <a:latin typeface="Arial" panose="020B0604020202020204" pitchFamily="34" charset="0"/>
                <a:cs typeface="Arial" panose="020B0604020202020204" pitchFamily="34" charset="0"/>
              </a:rPr>
              <a:t>Será «</a:t>
            </a:r>
            <a:r>
              <a:rPr lang="es-ES" sz="2200" b="1" dirty="0">
                <a:solidFill>
                  <a:srgbClr val="000000"/>
                </a:solidFill>
                <a:latin typeface="Arial" panose="020B0604020202020204" pitchFamily="34" charset="0"/>
                <a:cs typeface="Arial" panose="020B0604020202020204" pitchFamily="34" charset="0"/>
              </a:rPr>
              <a:t>Queso</a:t>
            </a:r>
            <a:r>
              <a:rPr lang="es-ES" sz="2200" dirty="0">
                <a:solidFill>
                  <a:srgbClr val="000000"/>
                </a:solidFill>
                <a:latin typeface="Arial" panose="020B0604020202020204" pitchFamily="34" charset="0"/>
                <a:cs typeface="Arial" panose="020B0604020202020204" pitchFamily="34" charset="0"/>
              </a:rPr>
              <a:t>» que deberá completarse con las siguientes indicaciones:</a:t>
            </a:r>
          </a:p>
          <a:p>
            <a:r>
              <a:rPr lang="es-ES" sz="2200" dirty="0">
                <a:solidFill>
                  <a:srgbClr val="000000"/>
                </a:solidFill>
                <a:latin typeface="Arial" panose="020B0604020202020204" pitchFamily="34" charset="0"/>
                <a:cs typeface="Arial" panose="020B0604020202020204" pitchFamily="34" charset="0"/>
              </a:rPr>
              <a:t>2.1 </a:t>
            </a:r>
            <a:r>
              <a:rPr lang="es-ES" sz="2200" u="sng" dirty="0">
                <a:solidFill>
                  <a:srgbClr val="000000"/>
                </a:solidFill>
                <a:latin typeface="Arial" panose="020B0604020202020204" pitchFamily="34" charset="0"/>
                <a:cs typeface="Arial" panose="020B0604020202020204" pitchFamily="34" charset="0"/>
              </a:rPr>
              <a:t>Según el origen de la leche</a:t>
            </a:r>
            <a:r>
              <a:rPr lang="es-ES" sz="2200" dirty="0">
                <a:solidFill>
                  <a:srgbClr val="000000"/>
                </a:solidFill>
                <a:latin typeface="Arial" panose="020B0604020202020204" pitchFamily="34" charset="0"/>
                <a:cs typeface="Arial" panose="020B0604020202020204" pitchFamily="34" charset="0"/>
              </a:rPr>
              <a:t>:</a:t>
            </a:r>
          </a:p>
          <a:p>
            <a:r>
              <a:rPr lang="es-ES" sz="2200" dirty="0">
                <a:solidFill>
                  <a:srgbClr val="000000"/>
                </a:solidFill>
                <a:latin typeface="Arial" panose="020B0604020202020204" pitchFamily="34" charset="0"/>
                <a:cs typeface="Arial" panose="020B0604020202020204" pitchFamily="34" charset="0"/>
              </a:rPr>
              <a:t>Los quesos que se fabriquen </a:t>
            </a:r>
            <a:r>
              <a:rPr lang="es-ES" sz="2200" b="1" dirty="0">
                <a:solidFill>
                  <a:srgbClr val="000000"/>
                </a:solidFill>
                <a:latin typeface="Arial" panose="020B0604020202020204" pitchFamily="34" charset="0"/>
                <a:cs typeface="Arial" panose="020B0604020202020204" pitchFamily="34" charset="0"/>
              </a:rPr>
              <a:t>con leche distinta de la de vaca</a:t>
            </a:r>
            <a:r>
              <a:rPr lang="es-ES" sz="2200" dirty="0">
                <a:solidFill>
                  <a:srgbClr val="000000"/>
                </a:solidFill>
                <a:latin typeface="Arial" panose="020B0604020202020204" pitchFamily="34" charset="0"/>
                <a:cs typeface="Arial" panose="020B0604020202020204" pitchFamily="34" charset="0"/>
              </a:rPr>
              <a:t>, deberán incluir en  su denominación después de la palabra «queso» </a:t>
            </a:r>
            <a:r>
              <a:rPr lang="es-ES" sz="2200" b="1" dirty="0">
                <a:solidFill>
                  <a:srgbClr val="000000"/>
                </a:solidFill>
                <a:latin typeface="Arial" panose="020B0604020202020204" pitchFamily="34" charset="0"/>
                <a:cs typeface="Arial" panose="020B0604020202020204" pitchFamily="34" charset="0"/>
              </a:rPr>
              <a:t>la indicación de la especie.</a:t>
            </a:r>
            <a:endParaRPr lang="es-ES" sz="2200" dirty="0">
              <a:solidFill>
                <a:srgbClr val="000000"/>
              </a:solidFill>
              <a:latin typeface="Arial" panose="020B0604020202020204" pitchFamily="34" charset="0"/>
              <a:cs typeface="Arial" panose="020B0604020202020204" pitchFamily="34" charset="0"/>
            </a:endParaRPr>
          </a:p>
          <a:p>
            <a:r>
              <a:rPr lang="es-ES" sz="2200" dirty="0">
                <a:solidFill>
                  <a:srgbClr val="000000"/>
                </a:solidFill>
                <a:latin typeface="Arial" panose="020B0604020202020204" pitchFamily="34" charset="0"/>
                <a:cs typeface="Arial" panose="020B0604020202020204" pitchFamily="34" charset="0"/>
              </a:rPr>
              <a:t>Los elaborados con mezcla de leche de dos o más especies, la indicación de las especies animales de las que proceda la leche en orden descendente.</a:t>
            </a:r>
          </a:p>
          <a:p>
            <a:r>
              <a:rPr lang="es-ES" sz="2200" dirty="0">
                <a:solidFill>
                  <a:srgbClr val="000000"/>
                </a:solidFill>
                <a:latin typeface="Arial" panose="020B0604020202020204" pitchFamily="34" charset="0"/>
                <a:cs typeface="Arial" panose="020B0604020202020204" pitchFamily="34" charset="0"/>
              </a:rPr>
              <a:t> Esta denominación podrá reemplazarse por la de «</a:t>
            </a:r>
            <a:r>
              <a:rPr lang="es-ES" sz="2200" b="1" dirty="0">
                <a:solidFill>
                  <a:srgbClr val="000000"/>
                </a:solidFill>
                <a:latin typeface="Arial" panose="020B0604020202020204" pitchFamily="34" charset="0"/>
                <a:cs typeface="Arial" panose="020B0604020202020204" pitchFamily="34" charset="0"/>
              </a:rPr>
              <a:t>Queso de mezcla</a:t>
            </a:r>
            <a:r>
              <a:rPr lang="es-ES" sz="2200" dirty="0">
                <a:solidFill>
                  <a:srgbClr val="000000"/>
                </a:solidFill>
                <a:latin typeface="Arial" panose="020B0604020202020204" pitchFamily="34" charset="0"/>
                <a:cs typeface="Arial" panose="020B0604020202020204" pitchFamily="34" charset="0"/>
              </a:rPr>
              <a:t>».</a:t>
            </a:r>
            <a:endParaRPr lang="es-ES" sz="1400" dirty="0">
              <a:solidFill>
                <a:srgbClr val="000000"/>
              </a:solidFill>
              <a:latin typeface="Arial Unicode MS" panose="020B0604020202020204" pitchFamily="34" charset="-128"/>
            </a:endParaRPr>
          </a:p>
        </p:txBody>
      </p:sp>
    </p:spTree>
    <p:extLst>
      <p:ext uri="{BB962C8B-B14F-4D97-AF65-F5344CB8AC3E}">
        <p14:creationId xmlns:p14="http://schemas.microsoft.com/office/powerpoint/2010/main" val="4645439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CE951F-11FE-45AE-B6BA-366700E18181}"/>
              </a:ext>
            </a:extLst>
          </p:cNvPr>
          <p:cNvSpPr/>
          <p:nvPr/>
        </p:nvSpPr>
        <p:spPr>
          <a:xfrm>
            <a:off x="1775520" y="548680"/>
            <a:ext cx="8280920" cy="3231654"/>
          </a:xfrm>
          <a:prstGeom prst="rect">
            <a:avLst/>
          </a:prstGeom>
        </p:spPr>
        <p:txBody>
          <a:bodyPr wrap="square">
            <a:spAutoFit/>
          </a:bodyPr>
          <a:lstStyle/>
          <a:p>
            <a:pPr lvl="0"/>
            <a:r>
              <a:rPr lang="es-ES" sz="2400" dirty="0">
                <a:solidFill>
                  <a:srgbClr val="000000"/>
                </a:solidFill>
                <a:latin typeface="Arial Unicode MS" panose="020B0604020202020204" pitchFamily="34" charset="-128"/>
              </a:rPr>
              <a:t>2.2 </a:t>
            </a:r>
            <a:r>
              <a:rPr lang="es-ES" sz="2400" u="sng" dirty="0">
                <a:solidFill>
                  <a:srgbClr val="000000"/>
                </a:solidFill>
                <a:latin typeface="Arial Unicode MS" panose="020B0604020202020204" pitchFamily="34" charset="-128"/>
              </a:rPr>
              <a:t>Atendiendo a su maduración</a:t>
            </a:r>
            <a:r>
              <a:rPr lang="es-ES" sz="2400" dirty="0">
                <a:solidFill>
                  <a:srgbClr val="000000"/>
                </a:solidFill>
                <a:latin typeface="Arial Unicode MS" panose="020B0604020202020204" pitchFamily="34" charset="-128"/>
              </a:rPr>
              <a:t>, se denominarán de la siguiente forma:</a:t>
            </a:r>
          </a:p>
          <a:p>
            <a:pPr lvl="0"/>
            <a:r>
              <a:rPr lang="es-ES" sz="2400" dirty="0">
                <a:solidFill>
                  <a:srgbClr val="000000"/>
                </a:solidFill>
                <a:latin typeface="Arial Unicode MS" panose="020B0604020202020204" pitchFamily="34" charset="-128"/>
              </a:rPr>
              <a:t>2.2.1 </a:t>
            </a:r>
            <a:r>
              <a:rPr lang="es-ES" sz="2400" b="1" dirty="0">
                <a:solidFill>
                  <a:srgbClr val="000000"/>
                </a:solidFill>
                <a:latin typeface="Arial Unicode MS" panose="020B0604020202020204" pitchFamily="34" charset="-128"/>
              </a:rPr>
              <a:t>Queso fresco</a:t>
            </a:r>
            <a:endParaRPr lang="es-ES" sz="2400" dirty="0">
              <a:solidFill>
                <a:srgbClr val="000000"/>
              </a:solidFill>
              <a:latin typeface="Arial Unicode MS" panose="020B0604020202020204" pitchFamily="34" charset="-128"/>
            </a:endParaRPr>
          </a:p>
          <a:p>
            <a:pPr lvl="0"/>
            <a:r>
              <a:rPr lang="es-ES" sz="2400" dirty="0">
                <a:solidFill>
                  <a:srgbClr val="000000"/>
                </a:solidFill>
                <a:latin typeface="Arial Unicode MS" panose="020B0604020202020204" pitchFamily="34" charset="-128"/>
              </a:rPr>
              <a:t>2.2.2 </a:t>
            </a:r>
            <a:r>
              <a:rPr lang="es-ES" sz="2400" b="1" dirty="0">
                <a:solidFill>
                  <a:srgbClr val="000000"/>
                </a:solidFill>
                <a:latin typeface="Arial Unicode MS" panose="020B0604020202020204" pitchFamily="34" charset="-128"/>
              </a:rPr>
              <a:t>Queso blanco pasterizado</a:t>
            </a:r>
            <a:endParaRPr lang="es-ES" sz="2400" dirty="0">
              <a:solidFill>
                <a:srgbClr val="000000"/>
              </a:solidFill>
              <a:latin typeface="Arial Unicode MS" panose="020B0604020202020204" pitchFamily="34" charset="-128"/>
            </a:endParaRPr>
          </a:p>
          <a:p>
            <a:pPr lvl="0"/>
            <a:r>
              <a:rPr lang="es-ES" sz="2400" dirty="0">
                <a:solidFill>
                  <a:srgbClr val="000000"/>
                </a:solidFill>
                <a:latin typeface="Arial Unicode MS" panose="020B0604020202020204" pitchFamily="34" charset="-128"/>
              </a:rPr>
              <a:t>2.2.3 </a:t>
            </a:r>
            <a:r>
              <a:rPr lang="es-ES" sz="2400" b="1" dirty="0">
                <a:solidFill>
                  <a:srgbClr val="000000"/>
                </a:solidFill>
                <a:latin typeface="Arial Unicode MS" panose="020B0604020202020204" pitchFamily="34" charset="-128"/>
              </a:rPr>
              <a:t>Queso madurado</a:t>
            </a:r>
          </a:p>
          <a:p>
            <a:pPr lvl="0"/>
            <a:r>
              <a:rPr lang="es-ES" sz="2400" dirty="0">
                <a:solidFill>
                  <a:srgbClr val="000000"/>
                </a:solidFill>
                <a:latin typeface="Arial Unicode MS" panose="020B0604020202020204" pitchFamily="34" charset="-128"/>
              </a:rPr>
              <a:t>La palabra madurado podrá sustituirse por los calificativos según el siguiente cuadro: </a:t>
            </a:r>
          </a:p>
          <a:p>
            <a:pPr lvl="0"/>
            <a:endParaRPr lang="es-ES" dirty="0">
              <a:solidFill>
                <a:srgbClr val="000000"/>
              </a:solidFill>
              <a:latin typeface="Arial Unicode MS" panose="020B0604020202020204" pitchFamily="34" charset="-128"/>
            </a:endParaRPr>
          </a:p>
          <a:p>
            <a:pPr lvl="0"/>
            <a:endParaRPr lang="es-ES" dirty="0">
              <a:solidFill>
                <a:srgbClr val="000000"/>
              </a:solidFill>
              <a:latin typeface="Arial Unicode MS" panose="020B0604020202020204" pitchFamily="34" charset="-128"/>
            </a:endParaRPr>
          </a:p>
        </p:txBody>
      </p:sp>
      <p:pic>
        <p:nvPicPr>
          <p:cNvPr id="3" name="Imagen 2">
            <a:extLst>
              <a:ext uri="{FF2B5EF4-FFF2-40B4-BE49-F238E27FC236}">
                <a16:creationId xmlns:a16="http://schemas.microsoft.com/office/drawing/2014/main" id="{D4F52BF8-0ED2-4A6F-BA3F-BD84FD464B4A}"/>
              </a:ext>
            </a:extLst>
          </p:cNvPr>
          <p:cNvPicPr>
            <a:picLocks noChangeAspect="1"/>
          </p:cNvPicPr>
          <p:nvPr/>
        </p:nvPicPr>
        <p:blipFill>
          <a:blip r:embed="rId2"/>
          <a:stretch>
            <a:fillRect/>
          </a:stretch>
        </p:blipFill>
        <p:spPr>
          <a:xfrm>
            <a:off x="2495600" y="3145035"/>
            <a:ext cx="6840760" cy="2372198"/>
          </a:xfrm>
          <a:prstGeom prst="rect">
            <a:avLst/>
          </a:prstGeom>
        </p:spPr>
      </p:pic>
      <p:sp>
        <p:nvSpPr>
          <p:cNvPr id="4" name="Rectángulo 3">
            <a:extLst>
              <a:ext uri="{FF2B5EF4-FFF2-40B4-BE49-F238E27FC236}">
                <a16:creationId xmlns:a16="http://schemas.microsoft.com/office/drawing/2014/main" id="{B13CB084-205A-4CEB-AD86-1C132B5D064E}"/>
              </a:ext>
            </a:extLst>
          </p:cNvPr>
          <p:cNvSpPr/>
          <p:nvPr/>
        </p:nvSpPr>
        <p:spPr>
          <a:xfrm>
            <a:off x="1919536" y="5517233"/>
            <a:ext cx="8280920" cy="830997"/>
          </a:xfrm>
          <a:prstGeom prst="rect">
            <a:avLst/>
          </a:prstGeom>
        </p:spPr>
        <p:txBody>
          <a:bodyPr wrap="square">
            <a:spAutoFit/>
          </a:bodyPr>
          <a:lstStyle/>
          <a:p>
            <a:pPr lvl="0"/>
            <a:r>
              <a:rPr lang="es-ES" sz="2400" dirty="0">
                <a:solidFill>
                  <a:srgbClr val="000000"/>
                </a:solidFill>
                <a:latin typeface="Arial Unicode MS" panose="020B0604020202020204" pitchFamily="34" charset="-128"/>
              </a:rPr>
              <a:t>2.2.4 </a:t>
            </a:r>
            <a:r>
              <a:rPr lang="es-ES" sz="2400" b="1" dirty="0">
                <a:solidFill>
                  <a:srgbClr val="000000"/>
                </a:solidFill>
                <a:latin typeface="Arial Unicode MS" panose="020B0604020202020204" pitchFamily="34" charset="-128"/>
              </a:rPr>
              <a:t>Queso madurado con mohos </a:t>
            </a:r>
            <a:r>
              <a:rPr lang="es-ES" sz="2400" dirty="0">
                <a:solidFill>
                  <a:srgbClr val="000000"/>
                </a:solidFill>
                <a:latin typeface="Arial Unicode MS" panose="020B0604020202020204" pitchFamily="34" charset="-128"/>
              </a:rPr>
              <a:t>o</a:t>
            </a:r>
            <a:r>
              <a:rPr lang="es-ES" sz="2400" b="1" dirty="0">
                <a:solidFill>
                  <a:srgbClr val="000000"/>
                </a:solidFill>
                <a:latin typeface="Arial Unicode MS" panose="020B0604020202020204" pitchFamily="34" charset="-128"/>
              </a:rPr>
              <a:t> </a:t>
            </a:r>
            <a:r>
              <a:rPr lang="es-ES" sz="2400" dirty="0">
                <a:solidFill>
                  <a:prstClr val="black"/>
                </a:solidFill>
                <a:latin typeface="Arial" panose="020B0604020202020204" pitchFamily="34" charset="0"/>
                <a:cs typeface="Arial" panose="020B0604020202020204" pitchFamily="34" charset="0"/>
              </a:rPr>
              <a:t>«</a:t>
            </a:r>
            <a:r>
              <a:rPr lang="es-ES" sz="2400" b="1" dirty="0">
                <a:solidFill>
                  <a:prstClr val="black"/>
                </a:solidFill>
                <a:latin typeface="Arial" panose="020B0604020202020204" pitchFamily="34" charset="0"/>
                <a:cs typeface="Arial" panose="020B0604020202020204" pitchFamily="34" charset="0"/>
              </a:rPr>
              <a:t>queso azul</a:t>
            </a:r>
            <a:r>
              <a:rPr lang="es-ES" sz="2400" dirty="0">
                <a:solidFill>
                  <a:prstClr val="black"/>
                </a:solidFill>
                <a:latin typeface="Arial" panose="020B0604020202020204" pitchFamily="34" charset="0"/>
                <a:cs typeface="Arial" panose="020B0604020202020204" pitchFamily="34" charset="0"/>
              </a:rPr>
              <a:t>» o «</a:t>
            </a:r>
            <a:r>
              <a:rPr lang="es-ES" sz="2400" b="1" dirty="0">
                <a:solidFill>
                  <a:prstClr val="black"/>
                </a:solidFill>
                <a:latin typeface="Arial" panose="020B0604020202020204" pitchFamily="34" charset="0"/>
                <a:cs typeface="Arial" panose="020B0604020202020204" pitchFamily="34" charset="0"/>
              </a:rPr>
              <a:t>queso de pasta azul</a:t>
            </a:r>
            <a:r>
              <a:rPr lang="es-ES" sz="2400" dirty="0">
                <a:solidFill>
                  <a:prstClr val="black"/>
                </a:solidFill>
                <a:latin typeface="Arial" panose="020B0604020202020204" pitchFamily="34" charset="0"/>
                <a:cs typeface="Arial" panose="020B0604020202020204" pitchFamily="34" charset="0"/>
              </a:rPr>
              <a:t>», cuando corresponda.</a:t>
            </a:r>
            <a:r>
              <a:rPr lang="es-ES" sz="2400" dirty="0">
                <a:solidFill>
                  <a:srgbClr val="000000"/>
                </a:solidFill>
                <a:latin typeface="Arial" panose="020B0604020202020204" pitchFamily="34" charset="0"/>
                <a:cs typeface="Arial" panose="020B0604020202020204" pitchFamily="34" charset="0"/>
              </a:rPr>
              <a:t> </a:t>
            </a:r>
            <a:endParaRPr lang="es-E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25529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DAFEF52-894E-4C64-80A6-111CE6C6B79F}"/>
              </a:ext>
            </a:extLst>
          </p:cNvPr>
          <p:cNvSpPr/>
          <p:nvPr/>
        </p:nvSpPr>
        <p:spPr>
          <a:xfrm>
            <a:off x="1127448" y="612845"/>
            <a:ext cx="9793088" cy="5632311"/>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3. </a:t>
            </a:r>
            <a:r>
              <a:rPr lang="es-ES" sz="2400" b="1" dirty="0">
                <a:latin typeface="Arial" panose="020B0604020202020204" pitchFamily="34" charset="0"/>
                <a:cs typeface="Arial" panose="020B0604020202020204" pitchFamily="34" charset="0"/>
              </a:rPr>
              <a:t>Factores esenciales de composición y calidad</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3.1 Ingredientes esenciales. </a:t>
            </a:r>
          </a:p>
          <a:p>
            <a:r>
              <a:rPr lang="es-ES" sz="2400" dirty="0">
                <a:latin typeface="Arial" panose="020B0604020202020204" pitchFamily="34" charset="0"/>
                <a:cs typeface="Arial" panose="020B0604020202020204" pitchFamily="34" charset="0"/>
              </a:rPr>
              <a:t>3.1.1 Leche, leche total o parcialmente desnatada, nata y suero de mantequilla. </a:t>
            </a:r>
          </a:p>
          <a:p>
            <a:r>
              <a:rPr lang="es-ES" sz="2400" dirty="0">
                <a:latin typeface="Arial" panose="020B0604020202020204" pitchFamily="34" charset="0"/>
                <a:cs typeface="Arial" panose="020B0604020202020204" pitchFamily="34" charset="0"/>
              </a:rPr>
              <a:t>3.1.2 Cuajo, quimosina y otros coagulantes de leche de origen animal, vegetal o microbiano, que cumplan la Orden de 14 de enero de 1988, por la que se aprueba la norma general de identidad y pureza para el cuajo y otras enzimas coagulantes de leche destinados al mercado interior. </a:t>
            </a:r>
          </a:p>
          <a:p>
            <a:r>
              <a:rPr lang="es-ES" sz="2400" dirty="0">
                <a:latin typeface="Arial" panose="020B0604020202020204" pitchFamily="34" charset="0"/>
                <a:cs typeface="Arial" panose="020B0604020202020204" pitchFamily="34" charset="0"/>
              </a:rPr>
              <a:t>3.1.3 Fermentos lácticos, de acuerdo con el tipo, clase o calidad del queso, en dosis máxima de uso determinada por la buena práctica de fabricación. </a:t>
            </a:r>
          </a:p>
          <a:p>
            <a:r>
              <a:rPr lang="es-ES" sz="2400" dirty="0">
                <a:latin typeface="Arial" panose="020B0604020202020204" pitchFamily="34" charset="0"/>
                <a:cs typeface="Arial" panose="020B0604020202020204" pitchFamily="34" charset="0"/>
              </a:rPr>
              <a:t>3.1.4 Mohos, levaduras y cultivos microbianos adecuados para la maduración de quesos inoculados con ellos, en dosis máxima de uso determinada por la buena práctica de fabricación.</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30458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9F8DE93-8A8D-436D-8318-07C7AFA1DDCB}"/>
              </a:ext>
            </a:extLst>
          </p:cNvPr>
          <p:cNvSpPr/>
          <p:nvPr/>
        </p:nvSpPr>
        <p:spPr>
          <a:xfrm>
            <a:off x="1163452" y="674400"/>
            <a:ext cx="9865096" cy="5509200"/>
          </a:xfrm>
          <a:prstGeom prst="rect">
            <a:avLst/>
          </a:prstGeom>
        </p:spPr>
        <p:txBody>
          <a:bodyPr wrap="square">
            <a:spAutoFit/>
          </a:bodyPr>
          <a:lstStyle/>
          <a:p>
            <a:r>
              <a:rPr lang="es-ES" sz="2200" dirty="0">
                <a:latin typeface="Arial" panose="020B0604020202020204" pitchFamily="34" charset="0"/>
                <a:cs typeface="Arial" panose="020B0604020202020204" pitchFamily="34" charset="0"/>
              </a:rPr>
              <a:t>3.2 </a:t>
            </a:r>
            <a:r>
              <a:rPr lang="es-ES" sz="2200" b="1" dirty="0">
                <a:latin typeface="Arial" panose="020B0604020202020204" pitchFamily="34" charset="0"/>
                <a:cs typeface="Arial" panose="020B0604020202020204" pitchFamily="34" charset="0"/>
              </a:rPr>
              <a:t>Ingredientes facultativos</a:t>
            </a:r>
            <a:r>
              <a:rPr lang="es-ES" sz="2200" dirty="0">
                <a:latin typeface="Arial" panose="020B0604020202020204" pitchFamily="34" charset="0"/>
                <a:cs typeface="Arial" panose="020B0604020202020204" pitchFamily="34" charset="0"/>
              </a:rPr>
              <a:t>. </a:t>
            </a:r>
          </a:p>
          <a:p>
            <a:r>
              <a:rPr lang="es-ES" sz="2200" dirty="0">
                <a:latin typeface="Arial" panose="020B0604020202020204" pitchFamily="34" charset="0"/>
                <a:cs typeface="Arial" panose="020B0604020202020204" pitchFamily="34" charset="0"/>
              </a:rPr>
              <a:t>3.2.1 Cloruro sódico, en dosis limitadas por la buena práctica de fabricación. 3.2.2 Sustancias aromáticas autorizadas. </a:t>
            </a:r>
          </a:p>
          <a:p>
            <a:r>
              <a:rPr lang="es-ES" sz="2200" b="1" dirty="0">
                <a:latin typeface="Arial" panose="020B0604020202020204" pitchFamily="34" charset="0"/>
                <a:cs typeface="Arial" panose="020B0604020202020204" pitchFamily="34" charset="0"/>
              </a:rPr>
              <a:t>3.2.3</a:t>
            </a:r>
            <a:r>
              <a:rPr lang="es-ES" sz="2200" dirty="0">
                <a:latin typeface="Arial" panose="020B0604020202020204" pitchFamily="34" charset="0"/>
                <a:cs typeface="Arial" panose="020B0604020202020204" pitchFamily="34" charset="0"/>
              </a:rPr>
              <a:t> Especias, condimentos y </a:t>
            </a:r>
            <a:r>
              <a:rPr lang="es-ES" sz="2200" b="1" dirty="0">
                <a:latin typeface="Arial" panose="020B0604020202020204" pitchFamily="34" charset="0"/>
                <a:cs typeface="Arial" panose="020B0604020202020204" pitchFamily="34" charset="0"/>
              </a:rPr>
              <a:t>alimentos con incidencia organoléptica apreciable</a:t>
            </a:r>
            <a:r>
              <a:rPr lang="es-ES" sz="2200" dirty="0">
                <a:latin typeface="Arial" panose="020B0604020202020204" pitchFamily="34" charset="0"/>
                <a:cs typeface="Arial" panose="020B0604020202020204" pitchFamily="34" charset="0"/>
              </a:rPr>
              <a:t>, en proporción suficiente para caracterizar el producto, pero inferior al treinta por ciento masa/ masa sobre el producto terminado. </a:t>
            </a:r>
          </a:p>
          <a:p>
            <a:r>
              <a:rPr lang="es-ES" sz="2200" dirty="0">
                <a:latin typeface="Arial" panose="020B0604020202020204" pitchFamily="34" charset="0"/>
                <a:cs typeface="Arial" panose="020B0604020202020204" pitchFamily="34" charset="0"/>
              </a:rPr>
              <a:t>3.2.4 Sacarosa, y glucosa, solas o en combinación, exclusivamente en quesos frescos y quesos blancos pasterizados, en dosis no superior al 17 % masa/masa, quedando incluido este porcentaje en el indicado en 3.2.3. </a:t>
            </a:r>
          </a:p>
          <a:p>
            <a:r>
              <a:rPr lang="es-ES" sz="2200" dirty="0">
                <a:latin typeface="Arial" panose="020B0604020202020204" pitchFamily="34" charset="0"/>
                <a:cs typeface="Arial" panose="020B0604020202020204" pitchFamily="34" charset="0"/>
              </a:rPr>
              <a:t>3.2.5 Gelatina en cantidad máxima de 5 g/Kg. de queso y solamente en quesos frescos y quesos blancos pasterizados. </a:t>
            </a:r>
          </a:p>
          <a:p>
            <a:r>
              <a:rPr lang="es-ES" sz="2200" dirty="0">
                <a:latin typeface="Arial" panose="020B0604020202020204" pitchFamily="34" charset="0"/>
                <a:cs typeface="Arial" panose="020B0604020202020204" pitchFamily="34" charset="0"/>
              </a:rPr>
              <a:t>3.2.6 Leche en polvo, para el ajuste del extracto seco lácteo, en porcentaje máximo del 5 por ciento masa/masa sobre dicho extracto. </a:t>
            </a:r>
          </a:p>
          <a:p>
            <a:r>
              <a:rPr lang="es-ES" sz="2200" dirty="0">
                <a:latin typeface="Arial" panose="020B0604020202020204" pitchFamily="34" charset="0"/>
                <a:cs typeface="Arial" panose="020B0604020202020204" pitchFamily="34" charset="0"/>
              </a:rPr>
              <a:t>3.2.7. Otros productos obtenidos de la leche y que sean propios de su composición, incluidos la caseína y los caseinatos, siempre que la relación entre la caseína y las proteínas séricas sea igual o superior a la de la leche.</a:t>
            </a:r>
          </a:p>
        </p:txBody>
      </p:sp>
    </p:spTree>
    <p:extLst>
      <p:ext uri="{BB962C8B-B14F-4D97-AF65-F5344CB8AC3E}">
        <p14:creationId xmlns:p14="http://schemas.microsoft.com/office/powerpoint/2010/main" val="26491350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E652F5D-FAD1-4711-BAE2-AD4261B1ADA8}"/>
              </a:ext>
            </a:extLst>
          </p:cNvPr>
          <p:cNvSpPr/>
          <p:nvPr/>
        </p:nvSpPr>
        <p:spPr>
          <a:xfrm>
            <a:off x="2567608" y="1340768"/>
            <a:ext cx="7056784" cy="3785652"/>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6. </a:t>
            </a:r>
            <a:r>
              <a:rPr lang="es-ES" sz="2400" b="1" dirty="0">
                <a:latin typeface="Arial" panose="020B0604020202020204" pitchFamily="34" charset="0"/>
                <a:cs typeface="Arial" panose="020B0604020202020204" pitchFamily="34" charset="0"/>
              </a:rPr>
              <a:t>Prohibiciones</a:t>
            </a:r>
            <a:r>
              <a:rPr lang="es-ES" sz="2400" dirty="0">
                <a:latin typeface="Arial" panose="020B0604020202020204" pitchFamily="34" charset="0"/>
                <a:cs typeface="Arial" panose="020B0604020202020204" pitchFamily="34" charset="0"/>
              </a:rPr>
              <a:t>. </a:t>
            </a:r>
          </a:p>
          <a:p>
            <a:r>
              <a:rPr lang="es-ES" sz="2400" dirty="0">
                <a:latin typeface="Arial" panose="020B0604020202020204" pitchFamily="34" charset="0"/>
                <a:cs typeface="Arial" panose="020B0604020202020204" pitchFamily="34" charset="0"/>
              </a:rPr>
              <a:t>Queda expresamente prohibido: </a:t>
            </a:r>
          </a:p>
          <a:p>
            <a:r>
              <a:rPr lang="es-ES" sz="2400" dirty="0">
                <a:latin typeface="Arial" panose="020B0604020202020204" pitchFamily="34" charset="0"/>
                <a:cs typeface="Arial" panose="020B0604020202020204" pitchFamily="34" charset="0"/>
              </a:rPr>
              <a:t>6.1 La presencia en el queso de grasas, proteínas o ambas, distintas a las de la propia leche. </a:t>
            </a:r>
          </a:p>
          <a:p>
            <a:r>
              <a:rPr lang="es-ES" sz="2400" dirty="0">
                <a:latin typeface="Arial" panose="020B0604020202020204" pitchFamily="34" charset="0"/>
                <a:cs typeface="Arial" panose="020B0604020202020204" pitchFamily="34" charset="0"/>
              </a:rPr>
              <a:t>6.2 La comercialización de queso rallado o en polvo, a granel, así como su venta fuera del envase original. </a:t>
            </a:r>
          </a:p>
          <a:p>
            <a:r>
              <a:rPr lang="es-ES" sz="2400" dirty="0">
                <a:latin typeface="Arial" panose="020B0604020202020204" pitchFamily="34" charset="0"/>
                <a:cs typeface="Arial" panose="020B0604020202020204" pitchFamily="34" charset="0"/>
              </a:rPr>
              <a:t>6.3 La venta de quesos con un extracto seco lácteo inferior al 15 por ciento, expresado en masa/masa sobre el producto terminado.</a:t>
            </a:r>
          </a:p>
        </p:txBody>
      </p:sp>
    </p:spTree>
    <p:extLst>
      <p:ext uri="{BB962C8B-B14F-4D97-AF65-F5344CB8AC3E}">
        <p14:creationId xmlns:p14="http://schemas.microsoft.com/office/powerpoint/2010/main" val="17090071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7D570BC-A916-4078-B824-F86E182D0FB1}"/>
              </a:ext>
            </a:extLst>
          </p:cNvPr>
          <p:cNvSpPr/>
          <p:nvPr/>
        </p:nvSpPr>
        <p:spPr>
          <a:xfrm>
            <a:off x="1487488" y="692696"/>
            <a:ext cx="9361040" cy="5170646"/>
          </a:xfrm>
          <a:prstGeom prst="rect">
            <a:avLst/>
          </a:prstGeom>
        </p:spPr>
        <p:txBody>
          <a:bodyPr wrap="square">
            <a:spAutoFit/>
          </a:bodyPr>
          <a:lstStyle/>
          <a:p>
            <a:endParaRPr lang="es-ES" dirty="0"/>
          </a:p>
          <a:p>
            <a:r>
              <a:rPr lang="es-ES" sz="2400" dirty="0"/>
              <a:t>7. Etiquetado. </a:t>
            </a:r>
            <a:endParaRPr lang="es-ES" sz="2400" dirty="0">
              <a:solidFill>
                <a:srgbClr val="000000"/>
              </a:solidFill>
              <a:latin typeface="Arial Unicode MS" panose="020B0604020202020204" pitchFamily="34" charset="-128"/>
            </a:endParaRPr>
          </a:p>
          <a:p>
            <a:r>
              <a:rPr lang="es-ES" sz="2400" dirty="0">
                <a:solidFill>
                  <a:srgbClr val="000000"/>
                </a:solidFill>
                <a:latin typeface="Arial Unicode MS" panose="020B0604020202020204" pitchFamily="34" charset="-128"/>
              </a:rPr>
              <a:t>El etiquetado de los </a:t>
            </a:r>
            <a:r>
              <a:rPr lang="es-ES" sz="2400" b="1" dirty="0">
                <a:solidFill>
                  <a:srgbClr val="000000"/>
                </a:solidFill>
                <a:latin typeface="Arial Unicode MS" panose="020B0604020202020204" pitchFamily="34" charset="-128"/>
              </a:rPr>
              <a:t>quesos que se comercialicen en piezas enteras con la etiqueta directamente adherida a la corteza y sin recubrir por un envase, cumplirá los mismos requisitos que los exigidos a los quesos envasados, a excepción de la mención de la información nutricional obligatoria</a:t>
            </a:r>
            <a:r>
              <a:rPr lang="es-ES" sz="2400" dirty="0">
                <a:solidFill>
                  <a:srgbClr val="000000"/>
                </a:solidFill>
                <a:latin typeface="Arial Unicode MS" panose="020B0604020202020204" pitchFamily="34" charset="-128"/>
              </a:rPr>
              <a:t>, sin perjuicio de las obligaciones derivadas del R (CE) 1924/2006.</a:t>
            </a:r>
          </a:p>
          <a:p>
            <a:endParaRPr lang="es-ES" sz="2400" dirty="0">
              <a:solidFill>
                <a:srgbClr val="000000"/>
              </a:solidFill>
              <a:latin typeface="Arial Unicode MS" panose="020B0604020202020204" pitchFamily="34" charset="-128"/>
            </a:endParaRPr>
          </a:p>
          <a:p>
            <a:r>
              <a:rPr lang="es-ES" sz="2400" dirty="0">
                <a:solidFill>
                  <a:srgbClr val="000000"/>
                </a:solidFill>
                <a:latin typeface="Arial Unicode MS" panose="020B0604020202020204" pitchFamily="34" charset="-128"/>
              </a:rPr>
              <a:t>7.1 Denominación de venta.</a:t>
            </a:r>
          </a:p>
          <a:p>
            <a:r>
              <a:rPr lang="es-ES" sz="2400" dirty="0">
                <a:solidFill>
                  <a:srgbClr val="000000"/>
                </a:solidFill>
                <a:latin typeface="Arial Unicode MS" panose="020B0604020202020204" pitchFamily="34" charset="-128"/>
              </a:rPr>
              <a:t>En el caso de que se incorpore algún ingrediente de los indicados en el punto 3.2.3, la denominación se completará agregando la palabra «</a:t>
            </a:r>
            <a:r>
              <a:rPr lang="es-ES" sz="2400" b="1" dirty="0">
                <a:solidFill>
                  <a:srgbClr val="000000"/>
                </a:solidFill>
                <a:latin typeface="Arial Unicode MS" panose="020B0604020202020204" pitchFamily="34" charset="-128"/>
              </a:rPr>
              <a:t>con</a:t>
            </a:r>
            <a:r>
              <a:rPr lang="es-ES" sz="2400" dirty="0">
                <a:solidFill>
                  <a:srgbClr val="000000"/>
                </a:solidFill>
                <a:latin typeface="Arial Unicode MS" panose="020B0604020202020204" pitchFamily="34" charset="-128"/>
              </a:rPr>
              <a:t>» seguida del nombre del ingrediente o ingredientes añadidos.</a:t>
            </a:r>
            <a:endParaRPr lang="es-ES" sz="2400" dirty="0"/>
          </a:p>
        </p:txBody>
      </p:sp>
    </p:spTree>
    <p:extLst>
      <p:ext uri="{BB962C8B-B14F-4D97-AF65-F5344CB8AC3E}">
        <p14:creationId xmlns:p14="http://schemas.microsoft.com/office/powerpoint/2010/main" val="16702978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14F66CC-5F4F-40D7-BBB1-F477B15BBEF7}"/>
              </a:ext>
            </a:extLst>
          </p:cNvPr>
          <p:cNvSpPr/>
          <p:nvPr/>
        </p:nvSpPr>
        <p:spPr>
          <a:xfrm>
            <a:off x="1035711" y="612844"/>
            <a:ext cx="10009112" cy="5324535"/>
          </a:xfrm>
          <a:prstGeom prst="rect">
            <a:avLst/>
          </a:prstGeom>
        </p:spPr>
        <p:txBody>
          <a:bodyPr wrap="square">
            <a:spAutoFit/>
          </a:bodyPr>
          <a:lstStyle/>
          <a:p>
            <a:r>
              <a:rPr lang="es-ES" sz="2000" dirty="0">
                <a:latin typeface="Arial" panose="020B0604020202020204" pitchFamily="34" charset="0"/>
                <a:cs typeface="Arial" panose="020B0604020202020204" pitchFamily="34" charset="0"/>
              </a:rPr>
              <a:t>7.2 Lista de ingredientes. </a:t>
            </a:r>
          </a:p>
          <a:p>
            <a:r>
              <a:rPr lang="es-ES" sz="2000" dirty="0">
                <a:latin typeface="Arial" panose="020B0604020202020204" pitchFamily="34" charset="0"/>
                <a:cs typeface="Arial" panose="020B0604020202020204" pitchFamily="34" charset="0"/>
              </a:rPr>
              <a:t>Los quesos elaborados con mezcla de leches de distintas especies que utilicen la denominación «Queso de mezcla», </a:t>
            </a:r>
            <a:r>
              <a:rPr lang="es-ES" sz="2000" b="1" dirty="0">
                <a:latin typeface="Arial" panose="020B0604020202020204" pitchFamily="34" charset="0"/>
                <a:cs typeface="Arial" panose="020B0604020202020204" pitchFamily="34" charset="0"/>
              </a:rPr>
              <a:t>indicarán las especies animales, de las que proceda la leche empleada, en orden decreciente </a:t>
            </a:r>
            <a:r>
              <a:rPr lang="es-ES" sz="2000" dirty="0">
                <a:latin typeface="Arial" panose="020B0604020202020204" pitchFamily="34" charset="0"/>
                <a:cs typeface="Arial" panose="020B0604020202020204" pitchFamily="34" charset="0"/>
              </a:rPr>
              <a:t>de sus pesos en el momento en que se incorporen durante el proceso de fabricación del producto, </a:t>
            </a:r>
            <a:r>
              <a:rPr lang="es-ES" sz="2000" b="1" dirty="0">
                <a:latin typeface="Arial" panose="020B0604020202020204" pitchFamily="34" charset="0"/>
                <a:cs typeface="Arial" panose="020B0604020202020204" pitchFamily="34" charset="0"/>
              </a:rPr>
              <a:t>acompañadas de sus porcentajes </a:t>
            </a:r>
            <a:r>
              <a:rPr lang="es-ES" sz="2000" dirty="0">
                <a:latin typeface="Arial" panose="020B0604020202020204" pitchFamily="34" charset="0"/>
                <a:cs typeface="Arial" panose="020B0604020202020204" pitchFamily="34" charset="0"/>
              </a:rPr>
              <a:t>mínimos presentes en la mezcla.</a:t>
            </a:r>
          </a:p>
          <a:p>
            <a:r>
              <a:rPr lang="es-ES" sz="2000" dirty="0">
                <a:latin typeface="Arial" panose="020B0604020202020204" pitchFamily="34" charset="0"/>
                <a:cs typeface="Arial" panose="020B0604020202020204" pitchFamily="34" charset="0"/>
              </a:rPr>
              <a:t>7.3 </a:t>
            </a:r>
            <a:r>
              <a:rPr lang="es-ES" sz="2000" b="1" dirty="0">
                <a:latin typeface="Arial" panose="020B0604020202020204" pitchFamily="34" charset="0"/>
                <a:cs typeface="Arial" panose="020B0604020202020204" pitchFamily="34" charset="0"/>
              </a:rPr>
              <a:t>Contenido de materia grasa</a:t>
            </a:r>
            <a:r>
              <a:rPr lang="es-ES" sz="2000" dirty="0">
                <a:latin typeface="Arial" panose="020B0604020202020204" pitchFamily="34" charset="0"/>
                <a:cs typeface="Arial" panose="020B0604020202020204" pitchFamily="34" charset="0"/>
              </a:rPr>
              <a:t>. Se indicará el contenido mínimo de materia grasa por cien gramos de producto acabado que se corresponderá con el que contenga el producto a la salida de fábrica. Sin embargo, esta mención no es exigible cuando forme parte del etiquetado nutricional.</a:t>
            </a:r>
          </a:p>
          <a:p>
            <a:r>
              <a:rPr lang="es-ES" sz="2000" dirty="0">
                <a:latin typeface="Arial" panose="020B0604020202020204" pitchFamily="34" charset="0"/>
                <a:cs typeface="Arial" panose="020B0604020202020204" pitchFamily="34" charset="0"/>
              </a:rPr>
              <a:t>7.4. El etiquetado de los productos definidos en esta norma, además de las declaraciones nutricionales acordes con el R (CE) n.º 1924/2006, relativo a las declaraciones nutricionales y de propiedades saludables en los alimentos, podrá incluir, </a:t>
            </a:r>
            <a:r>
              <a:rPr lang="es-ES" sz="2000" b="1" dirty="0">
                <a:latin typeface="Arial" panose="020B0604020202020204" pitchFamily="34" charset="0"/>
                <a:cs typeface="Arial" panose="020B0604020202020204" pitchFamily="34" charset="0"/>
              </a:rPr>
              <a:t>facultativamente</a:t>
            </a:r>
            <a:r>
              <a:rPr lang="es-ES" sz="2000" dirty="0">
                <a:latin typeface="Arial" panose="020B0604020202020204" pitchFamily="34" charset="0"/>
                <a:cs typeface="Arial" panose="020B0604020202020204" pitchFamily="34" charset="0"/>
              </a:rPr>
              <a:t>, las menciones: </a:t>
            </a:r>
            <a:r>
              <a:rPr lang="es-ES" sz="2000" b="1" dirty="0">
                <a:latin typeface="Arial" panose="020B0604020202020204" pitchFamily="34" charset="0"/>
                <a:cs typeface="Arial" panose="020B0604020202020204" pitchFamily="34" charset="0"/>
              </a:rPr>
              <a:t>Graso</a:t>
            </a:r>
            <a:r>
              <a:rPr lang="es-ES" sz="2000" dirty="0">
                <a:latin typeface="Arial" panose="020B0604020202020204" pitchFamily="34" charset="0"/>
                <a:cs typeface="Arial" panose="020B0604020202020204" pitchFamily="34" charset="0"/>
              </a:rPr>
              <a:t>: Cuando el queso contenga un mínimo de 45 y menos de 60 por ciento de materia grasa sobre el extracto seco total. </a:t>
            </a:r>
            <a:r>
              <a:rPr lang="es-ES" sz="2000" b="1" dirty="0" err="1">
                <a:latin typeface="Arial" panose="020B0604020202020204" pitchFamily="34" charset="0"/>
                <a:cs typeface="Arial" panose="020B0604020202020204" pitchFamily="34" charset="0"/>
              </a:rPr>
              <a:t>Extragraso</a:t>
            </a:r>
            <a:r>
              <a:rPr lang="es-ES" sz="2000" dirty="0">
                <a:latin typeface="Arial" panose="020B0604020202020204" pitchFamily="34" charset="0"/>
                <a:cs typeface="Arial" panose="020B0604020202020204" pitchFamily="34" charset="0"/>
              </a:rPr>
              <a:t>: Cuando el queso contenga un mínimo de 60 por ciento de materia grasa sobre el extracto seco total.</a:t>
            </a:r>
          </a:p>
        </p:txBody>
      </p:sp>
    </p:spTree>
    <p:extLst>
      <p:ext uri="{BB962C8B-B14F-4D97-AF65-F5344CB8AC3E}">
        <p14:creationId xmlns:p14="http://schemas.microsoft.com/office/powerpoint/2010/main" val="83000511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s://etiquetado.elika.eus/wp-content/uploads/sites/3/2017/12/queso.jpg"/>
          <p:cNvPicPr/>
          <p:nvPr/>
        </p:nvPicPr>
        <p:blipFill>
          <a:blip r:embed="rId2" cstate="print"/>
          <a:srcRect/>
          <a:stretch>
            <a:fillRect/>
          </a:stretch>
        </p:blipFill>
        <p:spPr bwMode="auto">
          <a:xfrm>
            <a:off x="2207568" y="548680"/>
            <a:ext cx="7704856" cy="5832648"/>
          </a:xfrm>
          <a:prstGeom prst="rect">
            <a:avLst/>
          </a:prstGeom>
          <a:noFill/>
          <a:ln w="9525">
            <a:noFill/>
            <a:miter lim="800000"/>
            <a:headEnd/>
            <a:tailEnd/>
          </a:ln>
        </p:spPr>
      </p:pic>
    </p:spTree>
    <p:extLst>
      <p:ext uri="{BB962C8B-B14F-4D97-AF65-F5344CB8AC3E}">
        <p14:creationId xmlns:p14="http://schemas.microsoft.com/office/powerpoint/2010/main" val="31621273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Información alimentaria obligatoria</a:t>
            </a:r>
            <a:endParaRPr lang="gl-ES" dirty="0"/>
          </a:p>
        </p:txBody>
      </p:sp>
      <p:sp>
        <p:nvSpPr>
          <p:cNvPr id="3" name="2 Marcador de contenido"/>
          <p:cNvSpPr>
            <a:spLocks noGrp="1"/>
          </p:cNvSpPr>
          <p:nvPr>
            <p:ph idx="1"/>
          </p:nvPr>
        </p:nvSpPr>
        <p:spPr/>
        <p:txBody>
          <a:bodyPr>
            <a:normAutofit fontScale="40000" lnSpcReduction="20000"/>
          </a:bodyPr>
          <a:lstStyle/>
          <a:p>
            <a:pPr marL="0" indent="0">
              <a:buNone/>
            </a:pPr>
            <a:r>
              <a:rPr lang="es-ES" sz="5800" b="1" dirty="0">
                <a:effectLst>
                  <a:outerShdw blurRad="38100" dist="38100" dir="2700000" algn="tl">
                    <a:srgbClr val="000000">
                      <a:alpha val="43137"/>
                    </a:srgbClr>
                  </a:outerShdw>
                </a:effectLst>
              </a:rPr>
              <a:t>Lista de menciones obligatorias</a:t>
            </a:r>
          </a:p>
          <a:p>
            <a:pPr marL="0" indent="0">
              <a:buNone/>
            </a:pPr>
            <a:r>
              <a:rPr lang="es-ES" dirty="0"/>
              <a:t>a) La denominación del alimento</a:t>
            </a:r>
          </a:p>
          <a:p>
            <a:pPr marL="0" indent="0">
              <a:buNone/>
            </a:pPr>
            <a:r>
              <a:rPr lang="es-ES" dirty="0"/>
              <a:t>b) la lista de ingredientes</a:t>
            </a:r>
          </a:p>
          <a:p>
            <a:pPr marL="0" indent="0">
              <a:buNone/>
            </a:pPr>
            <a:r>
              <a:rPr lang="es-ES" dirty="0"/>
              <a:t>c) todo ingrediente o coadyuvante  que cause alergias o intolerancias   </a:t>
            </a:r>
          </a:p>
          <a:p>
            <a:pPr marL="0" indent="0">
              <a:buNone/>
            </a:pPr>
            <a:r>
              <a:rPr lang="es-ES" dirty="0"/>
              <a:t>d) la cantidad de determinados ingredientes  </a:t>
            </a:r>
          </a:p>
          <a:p>
            <a:pPr marL="0" indent="0">
              <a:buNone/>
            </a:pPr>
            <a:r>
              <a:rPr lang="es-ES" dirty="0"/>
              <a:t>e) la cantidad neta del alimento</a:t>
            </a:r>
          </a:p>
          <a:p>
            <a:pPr marL="0" indent="0">
              <a:buNone/>
            </a:pPr>
            <a:r>
              <a:rPr lang="es-ES" dirty="0"/>
              <a:t>f) la fecha de duración mínima o la fecha de caducidad</a:t>
            </a:r>
          </a:p>
          <a:p>
            <a:pPr marL="0" indent="0">
              <a:buNone/>
            </a:pPr>
            <a:r>
              <a:rPr lang="es-ES" dirty="0"/>
              <a:t>g) las condiciones especiales de conservación y/o las condiciones de utilización</a:t>
            </a:r>
          </a:p>
          <a:p>
            <a:pPr marL="0" indent="0">
              <a:buNone/>
            </a:pPr>
            <a:r>
              <a:rPr lang="es-ES" dirty="0"/>
              <a:t>h) el nombre o la razón social y la dirección del operador responsable de la información alimentaria</a:t>
            </a:r>
          </a:p>
          <a:p>
            <a:pPr marL="0" indent="0">
              <a:buNone/>
            </a:pPr>
            <a:r>
              <a:rPr lang="es-ES" dirty="0"/>
              <a:t>i) el país de origen o lugar de procedencia cuando así esté previsto</a:t>
            </a:r>
          </a:p>
          <a:p>
            <a:pPr marL="0" indent="0">
              <a:buNone/>
            </a:pPr>
            <a:r>
              <a:rPr lang="es-ES" dirty="0"/>
              <a:t>j) el modo de empleo en caso de que, en su ausencia, fuera difícil hacer un uso adecuado del alimento </a:t>
            </a:r>
          </a:p>
          <a:p>
            <a:pPr marL="0" indent="0">
              <a:buNone/>
            </a:pPr>
            <a:r>
              <a:rPr lang="es-ES" sz="2500" dirty="0"/>
              <a:t>k) respecto a las bebidas que tengan más de un 1,2 % Vol. de alcohol, se especificará el grado alcohólico volumétrico adquirido</a:t>
            </a:r>
          </a:p>
          <a:p>
            <a:pPr marL="0" indent="0">
              <a:buNone/>
            </a:pPr>
            <a:r>
              <a:rPr lang="es-ES" dirty="0"/>
              <a:t>l) la información nutricional</a:t>
            </a:r>
            <a:endParaRPr lang="gl-ES" dirty="0"/>
          </a:p>
        </p:txBody>
      </p:sp>
    </p:spTree>
    <p:extLst>
      <p:ext uri="{BB962C8B-B14F-4D97-AF65-F5344CB8AC3E}">
        <p14:creationId xmlns:p14="http://schemas.microsoft.com/office/powerpoint/2010/main" val="3532026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701A789-9F1F-4594-930E-FE3D24C202C5}"/>
              </a:ext>
            </a:extLst>
          </p:cNvPr>
          <p:cNvSpPr/>
          <p:nvPr/>
        </p:nvSpPr>
        <p:spPr>
          <a:xfrm>
            <a:off x="1278384" y="843745"/>
            <a:ext cx="9206144" cy="5632311"/>
          </a:xfrm>
          <a:prstGeom prst="rect">
            <a:avLst/>
          </a:prstGeom>
        </p:spPr>
        <p:txBody>
          <a:bodyPr wrap="square">
            <a:spAutoFit/>
          </a:bodyPr>
          <a:lstStyle/>
          <a:p>
            <a:r>
              <a:rPr lang="es-ES" sz="2400" b="1" dirty="0"/>
              <a:t>Se reservarán únicamente para los productos lácteos</a:t>
            </a:r>
            <a:r>
              <a:rPr lang="es-ES" sz="2400" dirty="0"/>
              <a:t>:</a:t>
            </a:r>
          </a:p>
          <a:p>
            <a:endParaRPr lang="es-ES" sz="2400" dirty="0"/>
          </a:p>
          <a:p>
            <a:r>
              <a:rPr lang="es-ES" sz="2400" dirty="0"/>
              <a:t>a) </a:t>
            </a:r>
            <a:r>
              <a:rPr lang="es-ES" sz="2400" b="1" dirty="0"/>
              <a:t>las denominaciones siguientes</a:t>
            </a:r>
            <a:r>
              <a:rPr lang="es-ES" sz="2400" dirty="0"/>
              <a:t>, en todas las fases de comercialización:</a:t>
            </a:r>
          </a:p>
          <a:p>
            <a:r>
              <a:rPr lang="es-ES" sz="2400" dirty="0"/>
              <a:t>    i) suero lácteo,      </a:t>
            </a:r>
            <a:r>
              <a:rPr lang="es-ES" sz="2400" dirty="0" err="1"/>
              <a:t>ii</a:t>
            </a:r>
            <a:r>
              <a:rPr lang="es-ES" sz="2400" dirty="0"/>
              <a:t>) nata,        </a:t>
            </a:r>
            <a:r>
              <a:rPr lang="es-ES" sz="2400" dirty="0" err="1"/>
              <a:t>iii</a:t>
            </a:r>
            <a:r>
              <a:rPr lang="es-ES" sz="2400" dirty="0"/>
              <a:t>) mantequilla, </a:t>
            </a:r>
          </a:p>
          <a:p>
            <a:r>
              <a:rPr lang="es-ES" sz="2400" dirty="0"/>
              <a:t>  </a:t>
            </a:r>
            <a:r>
              <a:rPr lang="es-ES" sz="2400" dirty="0" err="1"/>
              <a:t>iv</a:t>
            </a:r>
            <a:r>
              <a:rPr lang="es-ES" sz="2400" dirty="0"/>
              <a:t>) mazada,             v) </a:t>
            </a:r>
            <a:r>
              <a:rPr lang="es-ES" sz="2400" dirty="0" err="1"/>
              <a:t>butteroil</a:t>
            </a:r>
            <a:r>
              <a:rPr lang="es-ES" sz="2400" dirty="0"/>
              <a:t>,  vi) caseínas,</a:t>
            </a:r>
          </a:p>
          <a:p>
            <a:r>
              <a:rPr lang="es-ES" sz="2400" dirty="0"/>
              <a:t> </a:t>
            </a:r>
            <a:r>
              <a:rPr lang="es-ES" sz="2400" dirty="0" err="1"/>
              <a:t>vii</a:t>
            </a:r>
            <a:r>
              <a:rPr lang="es-ES" sz="2400" dirty="0"/>
              <a:t>) materia grasa láctea anhidra (MGLA), </a:t>
            </a:r>
            <a:r>
              <a:rPr lang="es-ES" sz="2400" dirty="0" err="1"/>
              <a:t>viii</a:t>
            </a:r>
            <a:r>
              <a:rPr lang="es-ES" sz="2400" dirty="0"/>
              <a:t>) queso, </a:t>
            </a:r>
            <a:r>
              <a:rPr lang="es-ES" sz="2400" dirty="0" err="1"/>
              <a:t>ix</a:t>
            </a:r>
            <a:r>
              <a:rPr lang="es-ES" sz="2400" dirty="0"/>
              <a:t>) yogur, </a:t>
            </a:r>
          </a:p>
          <a:p>
            <a:r>
              <a:rPr lang="es-ES" sz="2400" dirty="0"/>
              <a:t>  x) kéfir,                   xi) «kumis», </a:t>
            </a:r>
            <a:r>
              <a:rPr lang="es-ES" sz="2400" dirty="0" err="1"/>
              <a:t>xii</a:t>
            </a:r>
            <a:r>
              <a:rPr lang="es-ES" sz="2400" dirty="0"/>
              <a:t>) «</a:t>
            </a:r>
            <a:r>
              <a:rPr lang="es-ES" sz="2400" dirty="0" err="1"/>
              <a:t>viili</a:t>
            </a:r>
            <a:r>
              <a:rPr lang="es-ES" sz="2400" dirty="0"/>
              <a:t>/fil», </a:t>
            </a:r>
          </a:p>
          <a:p>
            <a:r>
              <a:rPr lang="es-ES" sz="2400" dirty="0" err="1"/>
              <a:t>xiii</a:t>
            </a:r>
            <a:r>
              <a:rPr lang="es-ES" sz="2400" dirty="0"/>
              <a:t>) «</a:t>
            </a:r>
            <a:r>
              <a:rPr lang="es-ES" sz="2400" dirty="0" err="1"/>
              <a:t>smetana</a:t>
            </a:r>
            <a:r>
              <a:rPr lang="es-ES" sz="2400" dirty="0"/>
              <a:t>»,      </a:t>
            </a:r>
            <a:r>
              <a:rPr lang="es-ES" sz="2400" dirty="0" err="1"/>
              <a:t>xiv</a:t>
            </a:r>
            <a:r>
              <a:rPr lang="es-ES" sz="2400" dirty="0"/>
              <a:t>)«fil»,         </a:t>
            </a:r>
            <a:r>
              <a:rPr lang="es-ES" sz="2400" dirty="0" err="1"/>
              <a:t>xv</a:t>
            </a:r>
            <a:r>
              <a:rPr lang="es-ES" sz="2400" dirty="0"/>
              <a:t>) «</a:t>
            </a:r>
            <a:r>
              <a:rPr lang="es-ES" sz="2400" dirty="0" err="1"/>
              <a:t>rjaženka</a:t>
            </a:r>
            <a:r>
              <a:rPr lang="es-ES" sz="2400" dirty="0"/>
              <a:t>»,</a:t>
            </a:r>
          </a:p>
          <a:p>
            <a:r>
              <a:rPr lang="es-ES" sz="2400" dirty="0" err="1"/>
              <a:t>xvi</a:t>
            </a:r>
            <a:r>
              <a:rPr lang="es-ES" sz="2400" dirty="0"/>
              <a:t>)  «</a:t>
            </a:r>
            <a:r>
              <a:rPr lang="es-ES" sz="2400" dirty="0" err="1"/>
              <a:t>rūgušpiens</a:t>
            </a:r>
            <a:r>
              <a:rPr lang="es-ES" sz="2400" dirty="0"/>
              <a:t>»;</a:t>
            </a:r>
          </a:p>
          <a:p>
            <a:endParaRPr lang="es-ES" sz="2400" dirty="0"/>
          </a:p>
          <a:p>
            <a:r>
              <a:rPr lang="es-ES" sz="2400" dirty="0"/>
              <a:t>b) </a:t>
            </a:r>
            <a:r>
              <a:rPr lang="es-ES" sz="2400" b="1" dirty="0"/>
              <a:t>las denominaciones o nombres a que se refiere el artículo 17 del R (UE) N.º 1169/2011 </a:t>
            </a:r>
            <a:r>
              <a:rPr lang="es-ES" sz="2400" dirty="0"/>
              <a:t>utilizadas efectivamente para los productos lácteos.</a:t>
            </a:r>
          </a:p>
          <a:p>
            <a:endParaRPr lang="es-ES" sz="2400" dirty="0"/>
          </a:p>
        </p:txBody>
      </p:sp>
    </p:spTree>
    <p:extLst>
      <p:ext uri="{BB962C8B-B14F-4D97-AF65-F5344CB8AC3E}">
        <p14:creationId xmlns:p14="http://schemas.microsoft.com/office/powerpoint/2010/main" val="39048955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14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540001" y="0"/>
            <a:ext cx="7110413" cy="6858000"/>
          </a:xfrm>
          <a:prstGeom prst="rect">
            <a:avLst/>
          </a:prstGeom>
          <a:noFill/>
          <a:ln>
            <a:noFill/>
          </a:ln>
        </p:spPr>
      </p:pic>
    </p:spTree>
    <p:extLst>
      <p:ext uri="{BB962C8B-B14F-4D97-AF65-F5344CB8AC3E}">
        <p14:creationId xmlns:p14="http://schemas.microsoft.com/office/powerpoint/2010/main" val="39872763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14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93989" y="0"/>
            <a:ext cx="6804025" cy="6858000"/>
          </a:xfrm>
          <a:prstGeom prst="rect">
            <a:avLst/>
          </a:prstGeom>
          <a:noFill/>
          <a:ln>
            <a:noFill/>
          </a:ln>
        </p:spPr>
      </p:pic>
    </p:spTree>
    <p:extLst>
      <p:ext uri="{BB962C8B-B14F-4D97-AF65-F5344CB8AC3E}">
        <p14:creationId xmlns:p14="http://schemas.microsoft.com/office/powerpoint/2010/main" val="71909734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extLst>
              <a:ext uri="{28A0092B-C50C-407E-A947-70E740481C1C}">
                <a14:useLocalDpi xmlns:a14="http://schemas.microsoft.com/office/drawing/2010/main" val="0"/>
              </a:ext>
            </a:extLst>
          </a:blip>
          <a:srcRect/>
          <a:stretch>
            <a:fillRect/>
          </a:stretch>
        </p:blipFill>
        <p:spPr bwMode="auto">
          <a:xfrm>
            <a:off x="6744072" y="3429000"/>
            <a:ext cx="5130800" cy="3086100"/>
          </a:xfrm>
          <a:prstGeom prst="rect">
            <a:avLst/>
          </a:prstGeom>
          <a:noFill/>
          <a:ln>
            <a:noFill/>
          </a:ln>
        </p:spPr>
      </p:pic>
      <p:sp>
        <p:nvSpPr>
          <p:cNvPr id="3" name="2 Rectángulo"/>
          <p:cNvSpPr/>
          <p:nvPr/>
        </p:nvSpPr>
        <p:spPr>
          <a:xfrm>
            <a:off x="571103" y="3068960"/>
            <a:ext cx="5544616" cy="3046988"/>
          </a:xfrm>
          <a:prstGeom prst="rect">
            <a:avLst/>
          </a:prstGeom>
        </p:spPr>
        <p:txBody>
          <a:bodyPr wrap="square">
            <a:spAutoFit/>
          </a:bodyPr>
          <a:lstStyle/>
          <a:p>
            <a:pPr algn="just"/>
            <a:r>
              <a:rPr lang="gl-ES" sz="2400" b="1" dirty="0">
                <a:solidFill>
                  <a:srgbClr val="00B050"/>
                </a:solidFill>
              </a:rPr>
              <a:t>“Se debe resaltar que el </a:t>
            </a:r>
            <a:r>
              <a:rPr lang="gl-ES" sz="2400" b="1" dirty="0" err="1">
                <a:solidFill>
                  <a:srgbClr val="00B050"/>
                </a:solidFill>
              </a:rPr>
              <a:t>nombre</a:t>
            </a:r>
            <a:r>
              <a:rPr lang="gl-ES" sz="2400" b="1" dirty="0">
                <a:solidFill>
                  <a:srgbClr val="00B050"/>
                </a:solidFill>
              </a:rPr>
              <a:t> de este </a:t>
            </a:r>
            <a:r>
              <a:rPr lang="gl-ES" sz="2400" b="1" u="sng" dirty="0" err="1">
                <a:solidFill>
                  <a:srgbClr val="00B050"/>
                </a:solidFill>
              </a:rPr>
              <a:t>queso</a:t>
            </a:r>
            <a:r>
              <a:rPr lang="gl-ES" sz="2400" b="1" u="sng" dirty="0">
                <a:solidFill>
                  <a:srgbClr val="00B050"/>
                </a:solidFill>
              </a:rPr>
              <a:t> fresco</a:t>
            </a:r>
            <a:r>
              <a:rPr lang="gl-ES" sz="2400" b="1" dirty="0">
                <a:solidFill>
                  <a:srgbClr val="00B050"/>
                </a:solidFill>
              </a:rPr>
              <a:t> “Requeixo” no </a:t>
            </a:r>
            <a:r>
              <a:rPr lang="gl-ES" sz="2400" b="1" dirty="0" err="1">
                <a:solidFill>
                  <a:srgbClr val="00B050"/>
                </a:solidFill>
              </a:rPr>
              <a:t>induzca</a:t>
            </a:r>
            <a:r>
              <a:rPr lang="gl-ES" sz="2400" b="1" dirty="0">
                <a:solidFill>
                  <a:srgbClr val="00B050"/>
                </a:solidFill>
              </a:rPr>
              <a:t> a pensar que se trata de </a:t>
            </a:r>
            <a:r>
              <a:rPr lang="gl-ES" sz="2400" b="1" dirty="0" err="1">
                <a:solidFill>
                  <a:srgbClr val="00B050"/>
                </a:solidFill>
              </a:rPr>
              <a:t>otro</a:t>
            </a:r>
            <a:r>
              <a:rPr lang="gl-ES" sz="2400" b="1" dirty="0">
                <a:solidFill>
                  <a:srgbClr val="00B050"/>
                </a:solidFill>
              </a:rPr>
              <a:t> </a:t>
            </a:r>
            <a:r>
              <a:rPr lang="gl-ES" sz="2400" b="1" dirty="0" err="1">
                <a:solidFill>
                  <a:srgbClr val="00B050"/>
                </a:solidFill>
              </a:rPr>
              <a:t>producto</a:t>
            </a:r>
            <a:r>
              <a:rPr lang="gl-ES" sz="2400" b="1" dirty="0">
                <a:solidFill>
                  <a:srgbClr val="00B050"/>
                </a:solidFill>
              </a:rPr>
              <a:t> lácteo </a:t>
            </a:r>
            <a:r>
              <a:rPr lang="gl-ES" sz="2400" b="1" dirty="0" err="1">
                <a:solidFill>
                  <a:srgbClr val="00B050"/>
                </a:solidFill>
              </a:rPr>
              <a:t>llamado</a:t>
            </a:r>
            <a:r>
              <a:rPr lang="gl-ES" sz="2400" b="1" dirty="0">
                <a:solidFill>
                  <a:srgbClr val="00B050"/>
                </a:solidFill>
              </a:rPr>
              <a:t> “</a:t>
            </a:r>
            <a:r>
              <a:rPr lang="gl-ES" sz="2400" b="1" dirty="0" err="1">
                <a:solidFill>
                  <a:srgbClr val="00B050"/>
                </a:solidFill>
              </a:rPr>
              <a:t>requesón</a:t>
            </a:r>
            <a:r>
              <a:rPr lang="gl-ES" sz="2400" b="1" dirty="0">
                <a:solidFill>
                  <a:srgbClr val="00B050"/>
                </a:solidFill>
              </a:rPr>
              <a:t>” el </a:t>
            </a:r>
            <a:r>
              <a:rPr lang="gl-ES" sz="2400" b="1" dirty="0" err="1">
                <a:solidFill>
                  <a:srgbClr val="00B050"/>
                </a:solidFill>
              </a:rPr>
              <a:t>cuál</a:t>
            </a:r>
            <a:r>
              <a:rPr lang="gl-ES" sz="2400" b="1" dirty="0">
                <a:solidFill>
                  <a:srgbClr val="00B050"/>
                </a:solidFill>
              </a:rPr>
              <a:t> se elabora con el </a:t>
            </a:r>
            <a:r>
              <a:rPr lang="gl-ES" sz="2400" b="1" dirty="0" err="1">
                <a:solidFill>
                  <a:srgbClr val="00B050"/>
                </a:solidFill>
              </a:rPr>
              <a:t>lactosuero</a:t>
            </a:r>
            <a:r>
              <a:rPr lang="gl-ES" sz="2400" b="1" dirty="0">
                <a:solidFill>
                  <a:srgbClr val="00B050"/>
                </a:solidFill>
              </a:rPr>
              <a:t> sobrante de la </a:t>
            </a:r>
            <a:r>
              <a:rPr lang="gl-ES" sz="2400" b="1" dirty="0" err="1">
                <a:solidFill>
                  <a:srgbClr val="00B050"/>
                </a:solidFill>
              </a:rPr>
              <a:t>producción</a:t>
            </a:r>
            <a:r>
              <a:rPr lang="gl-ES" sz="2400" b="1" dirty="0">
                <a:solidFill>
                  <a:srgbClr val="00B050"/>
                </a:solidFill>
              </a:rPr>
              <a:t> de </a:t>
            </a:r>
            <a:r>
              <a:rPr lang="gl-ES" sz="2400" b="1" dirty="0" err="1">
                <a:solidFill>
                  <a:srgbClr val="00B050"/>
                </a:solidFill>
              </a:rPr>
              <a:t>queso</a:t>
            </a:r>
            <a:r>
              <a:rPr lang="gl-ES" sz="2400" b="1" dirty="0">
                <a:solidFill>
                  <a:srgbClr val="00B050"/>
                </a:solidFill>
              </a:rPr>
              <a:t> y es por tanto un </a:t>
            </a:r>
            <a:r>
              <a:rPr lang="gl-ES" sz="2400" b="1" dirty="0" err="1">
                <a:solidFill>
                  <a:srgbClr val="00B050"/>
                </a:solidFill>
              </a:rPr>
              <a:t>subproducto</a:t>
            </a:r>
            <a:r>
              <a:rPr lang="gl-ES" sz="2400" b="1" dirty="0">
                <a:solidFill>
                  <a:srgbClr val="00B050"/>
                </a:solidFill>
              </a:rPr>
              <a:t> del </a:t>
            </a:r>
            <a:r>
              <a:rPr lang="gl-ES" sz="2400" b="1" dirty="0" err="1">
                <a:solidFill>
                  <a:srgbClr val="00B050"/>
                </a:solidFill>
              </a:rPr>
              <a:t>queso</a:t>
            </a:r>
            <a:r>
              <a:rPr lang="gl-ES" sz="2400" b="1" dirty="0">
                <a:solidFill>
                  <a:srgbClr val="00B050"/>
                </a:solidFill>
              </a:rPr>
              <a:t>.”</a:t>
            </a:r>
          </a:p>
        </p:txBody>
      </p:sp>
      <p:pic>
        <p:nvPicPr>
          <p:cNvPr id="4" name="3 Imagen" descr="http://colineta.com/blog/fotos/Requeixo-3.jpg"/>
          <p:cNvPicPr/>
          <p:nvPr/>
        </p:nvPicPr>
        <p:blipFill>
          <a:blip r:embed="rId3">
            <a:extLst>
              <a:ext uri="{28A0092B-C50C-407E-A947-70E740481C1C}">
                <a14:useLocalDpi xmlns:a14="http://schemas.microsoft.com/office/drawing/2010/main" val="0"/>
              </a:ext>
            </a:extLst>
          </a:blip>
          <a:srcRect/>
          <a:stretch>
            <a:fillRect/>
          </a:stretch>
        </p:blipFill>
        <p:spPr bwMode="auto">
          <a:xfrm>
            <a:off x="1055440" y="188641"/>
            <a:ext cx="6840760" cy="2664295"/>
          </a:xfrm>
          <a:prstGeom prst="rect">
            <a:avLst/>
          </a:prstGeom>
          <a:noFill/>
          <a:ln>
            <a:noFill/>
          </a:ln>
        </p:spPr>
      </p:pic>
    </p:spTree>
    <p:extLst>
      <p:ext uri="{BB962C8B-B14F-4D97-AF65-F5344CB8AC3E}">
        <p14:creationId xmlns:p14="http://schemas.microsoft.com/office/powerpoint/2010/main" val="8096689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1205D4A-0F1F-4B8B-89E7-914AB96B1F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9167" y="152636"/>
            <a:ext cx="5160202" cy="6552728"/>
          </a:xfrm>
          <a:prstGeom prst="rect">
            <a:avLst/>
          </a:prstGeom>
        </p:spPr>
      </p:pic>
    </p:spTree>
    <p:extLst>
      <p:ext uri="{BB962C8B-B14F-4D97-AF65-F5344CB8AC3E}">
        <p14:creationId xmlns:p14="http://schemas.microsoft.com/office/powerpoint/2010/main" val="39085070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2B69201-BD75-4E01-88F5-37C981FC5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7280" y="174243"/>
            <a:ext cx="8877440" cy="6680054"/>
          </a:xfrm>
          <a:prstGeom prst="rect">
            <a:avLst/>
          </a:prstGeom>
        </p:spPr>
      </p:pic>
    </p:spTree>
    <p:extLst>
      <p:ext uri="{BB962C8B-B14F-4D97-AF65-F5344CB8AC3E}">
        <p14:creationId xmlns:p14="http://schemas.microsoft.com/office/powerpoint/2010/main" val="183185127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163c"/>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336"/>
            <a:ext cx="6948264" cy="5921896"/>
          </a:xfrm>
          <a:prstGeom prst="rect">
            <a:avLst/>
          </a:prstGeom>
          <a:noFill/>
          <a:ln>
            <a:noFill/>
          </a:ln>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3" y="260648"/>
            <a:ext cx="856297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703512" y="764704"/>
            <a:ext cx="4896544" cy="27699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4" name="Elipse 3">
            <a:extLst>
              <a:ext uri="{FF2B5EF4-FFF2-40B4-BE49-F238E27FC236}">
                <a16:creationId xmlns:a16="http://schemas.microsoft.com/office/drawing/2014/main" id="{02515D27-53C1-47BE-97C6-D566632A53B9}"/>
              </a:ext>
            </a:extLst>
          </p:cNvPr>
          <p:cNvSpPr/>
          <p:nvPr/>
        </p:nvSpPr>
        <p:spPr>
          <a:xfrm>
            <a:off x="9696400" y="4725144"/>
            <a:ext cx="755576" cy="4320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1B6B2862-95D4-43DC-90DA-5D17CA3777E4}"/>
              </a:ext>
            </a:extLst>
          </p:cNvPr>
          <p:cNvPicPr>
            <a:picLocks noChangeAspect="1"/>
          </p:cNvPicPr>
          <p:nvPr/>
        </p:nvPicPr>
        <p:blipFill>
          <a:blip r:embed="rId4"/>
          <a:stretch>
            <a:fillRect/>
          </a:stretch>
        </p:blipFill>
        <p:spPr>
          <a:xfrm>
            <a:off x="1524000" y="0"/>
            <a:ext cx="9144000" cy="1041698"/>
          </a:xfrm>
          <a:prstGeom prst="rect">
            <a:avLst/>
          </a:prstGeom>
        </p:spPr>
      </p:pic>
      <p:sp>
        <p:nvSpPr>
          <p:cNvPr id="8" name="CuadroTexto 7">
            <a:extLst>
              <a:ext uri="{FF2B5EF4-FFF2-40B4-BE49-F238E27FC236}">
                <a16:creationId xmlns:a16="http://schemas.microsoft.com/office/drawing/2014/main" id="{DC22E2D0-AC7E-4B62-8134-4DDFEE41090B}"/>
              </a:ext>
            </a:extLst>
          </p:cNvPr>
          <p:cNvSpPr txBox="1"/>
          <p:nvPr/>
        </p:nvSpPr>
        <p:spPr>
          <a:xfrm>
            <a:off x="8306991" y="1726091"/>
            <a:ext cx="3918994" cy="954107"/>
          </a:xfrm>
          <a:prstGeom prst="rect">
            <a:avLst/>
          </a:prstGeom>
          <a:noFill/>
        </p:spPr>
        <p:txBody>
          <a:bodyPr wrap="square" rtlCol="0">
            <a:spAutoFit/>
          </a:bodyPr>
          <a:lstStyle/>
          <a:p>
            <a:r>
              <a:rPr lang="es-ES" sz="2800" dirty="0">
                <a:solidFill>
                  <a:srgbClr val="0070C0"/>
                </a:solidFill>
              </a:rPr>
              <a:t>Debe indicar con que queso lo compara</a:t>
            </a:r>
          </a:p>
        </p:txBody>
      </p:sp>
      <p:pic>
        <p:nvPicPr>
          <p:cNvPr id="6" name="Imagen 5">
            <a:extLst>
              <a:ext uri="{FF2B5EF4-FFF2-40B4-BE49-F238E27FC236}">
                <a16:creationId xmlns:a16="http://schemas.microsoft.com/office/drawing/2014/main" id="{E8EC2415-0961-4D95-88A5-FD0E57EEE324}"/>
              </a:ext>
            </a:extLst>
          </p:cNvPr>
          <p:cNvPicPr>
            <a:picLocks noChangeAspect="1"/>
          </p:cNvPicPr>
          <p:nvPr/>
        </p:nvPicPr>
        <p:blipFill>
          <a:blip r:embed="rId5"/>
          <a:stretch>
            <a:fillRect/>
          </a:stretch>
        </p:blipFill>
        <p:spPr>
          <a:xfrm>
            <a:off x="7141901" y="3429000"/>
            <a:ext cx="4585534" cy="2512381"/>
          </a:xfrm>
          <a:prstGeom prst="rect">
            <a:avLst/>
          </a:prstGeom>
        </p:spPr>
      </p:pic>
    </p:spTree>
    <p:extLst>
      <p:ext uri="{BB962C8B-B14F-4D97-AF65-F5344CB8AC3E}">
        <p14:creationId xmlns:p14="http://schemas.microsoft.com/office/powerpoint/2010/main" val="214988828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vellom\Desktop\CURSO EtiqVL\PRODUCTOS LACTEOS RETOCADO p\16NOV\IMG_20191116_131630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672" y="220485"/>
            <a:ext cx="7128792" cy="633356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4B743ABF-519C-4631-BC53-4451D210A491}"/>
              </a:ext>
            </a:extLst>
          </p:cNvPr>
          <p:cNvPicPr>
            <a:picLocks noChangeAspect="1"/>
          </p:cNvPicPr>
          <p:nvPr/>
        </p:nvPicPr>
        <p:blipFill>
          <a:blip r:embed="rId3"/>
          <a:stretch>
            <a:fillRect/>
          </a:stretch>
        </p:blipFill>
        <p:spPr>
          <a:xfrm>
            <a:off x="2056660" y="3813702"/>
            <a:ext cx="9144000" cy="1136342"/>
          </a:xfrm>
          <a:prstGeom prst="rect">
            <a:avLst/>
          </a:prstGeom>
        </p:spPr>
      </p:pic>
    </p:spTree>
    <p:extLst>
      <p:ext uri="{BB962C8B-B14F-4D97-AF65-F5344CB8AC3E}">
        <p14:creationId xmlns:p14="http://schemas.microsoft.com/office/powerpoint/2010/main" val="22958304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vellom\Desktop\CURSO EtiqVL\PRODUCTOS LACTEOS RETOCADO p\16NOV\IMG_20191116_131637 copia 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760" y="188640"/>
            <a:ext cx="8892480" cy="512365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83D27022-9E29-4717-A077-0864A2BDD4B0}"/>
              </a:ext>
            </a:extLst>
          </p:cNvPr>
          <p:cNvPicPr>
            <a:picLocks noChangeAspect="1"/>
          </p:cNvPicPr>
          <p:nvPr/>
        </p:nvPicPr>
        <p:blipFill>
          <a:blip r:embed="rId3"/>
          <a:stretch>
            <a:fillRect/>
          </a:stretch>
        </p:blipFill>
        <p:spPr>
          <a:xfrm>
            <a:off x="6203506" y="5312298"/>
            <a:ext cx="5760640" cy="1307970"/>
          </a:xfrm>
          <a:prstGeom prst="rect">
            <a:avLst/>
          </a:prstGeom>
        </p:spPr>
      </p:pic>
      <p:pic>
        <p:nvPicPr>
          <p:cNvPr id="3" name="Imagen 2">
            <a:extLst>
              <a:ext uri="{FF2B5EF4-FFF2-40B4-BE49-F238E27FC236}">
                <a16:creationId xmlns:a16="http://schemas.microsoft.com/office/drawing/2014/main" id="{BA8BCCB8-E832-48AC-9A24-6E2FBA37215F}"/>
              </a:ext>
            </a:extLst>
          </p:cNvPr>
          <p:cNvPicPr>
            <a:picLocks noChangeAspect="1"/>
          </p:cNvPicPr>
          <p:nvPr/>
        </p:nvPicPr>
        <p:blipFill>
          <a:blip r:embed="rId4"/>
          <a:stretch>
            <a:fillRect/>
          </a:stretch>
        </p:blipFill>
        <p:spPr>
          <a:xfrm>
            <a:off x="85813" y="5418657"/>
            <a:ext cx="5763110" cy="1095252"/>
          </a:xfrm>
          <a:prstGeom prst="rect">
            <a:avLst/>
          </a:prstGeom>
        </p:spPr>
      </p:pic>
    </p:spTree>
    <p:extLst>
      <p:ext uri="{BB962C8B-B14F-4D97-AF65-F5344CB8AC3E}">
        <p14:creationId xmlns:p14="http://schemas.microsoft.com/office/powerpoint/2010/main" val="12443631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D122C75-F087-434A-95C9-E502CA7AF64A}"/>
              </a:ext>
            </a:extLst>
          </p:cNvPr>
          <p:cNvPicPr>
            <a:picLocks noChangeAspect="1"/>
          </p:cNvPicPr>
          <p:nvPr/>
        </p:nvPicPr>
        <p:blipFill>
          <a:blip r:embed="rId2"/>
          <a:stretch>
            <a:fillRect/>
          </a:stretch>
        </p:blipFill>
        <p:spPr>
          <a:xfrm>
            <a:off x="2135560" y="692696"/>
            <a:ext cx="6840760" cy="2057691"/>
          </a:xfrm>
          <a:prstGeom prst="rect">
            <a:avLst/>
          </a:prstGeom>
        </p:spPr>
      </p:pic>
      <p:sp>
        <p:nvSpPr>
          <p:cNvPr id="4" name="Rectángulo 3">
            <a:extLst>
              <a:ext uri="{FF2B5EF4-FFF2-40B4-BE49-F238E27FC236}">
                <a16:creationId xmlns:a16="http://schemas.microsoft.com/office/drawing/2014/main" id="{04B958F9-8742-4E1A-82D2-F7D059B71712}"/>
              </a:ext>
            </a:extLst>
          </p:cNvPr>
          <p:cNvSpPr/>
          <p:nvPr/>
        </p:nvSpPr>
        <p:spPr>
          <a:xfrm>
            <a:off x="1343472" y="2996952"/>
            <a:ext cx="8928992" cy="2308324"/>
          </a:xfrm>
          <a:prstGeom prst="rect">
            <a:avLst/>
          </a:prstGeom>
        </p:spPr>
        <p:txBody>
          <a:bodyPr wrap="square">
            <a:spAutoFit/>
          </a:bodyPr>
          <a:lstStyle/>
          <a:p>
            <a:r>
              <a:rPr lang="es-ES" sz="2400" dirty="0">
                <a:solidFill>
                  <a:srgbClr val="000000"/>
                </a:solidFill>
                <a:latin typeface="Arial" panose="020B0604020202020204" pitchFamily="34" charset="0"/>
                <a:cs typeface="Arial" panose="020B0604020202020204" pitchFamily="34" charset="0"/>
              </a:rPr>
              <a:t>…un queso elaborado con leche tratada térmicamente (pasteurizada) quedaría con una consistencia y características organolépticas que no serían propias de un queso, sugiere que en determinadas circunstancias no sería posible considerar de forma sistemática que el cloruro cálcico empleado en la fabricación de quesos se esté comportando como un aditivo. </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0353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588197C-8B68-4764-B41A-33E1B720F2DC}"/>
              </a:ext>
            </a:extLst>
          </p:cNvPr>
          <p:cNvPicPr>
            <a:picLocks noChangeAspect="1"/>
          </p:cNvPicPr>
          <p:nvPr/>
        </p:nvPicPr>
        <p:blipFill>
          <a:blip r:embed="rId2"/>
          <a:stretch>
            <a:fillRect/>
          </a:stretch>
        </p:blipFill>
        <p:spPr>
          <a:xfrm>
            <a:off x="1523998" y="2996952"/>
            <a:ext cx="9540554" cy="2449264"/>
          </a:xfrm>
          <a:prstGeom prst="rect">
            <a:avLst/>
          </a:prstGeom>
        </p:spPr>
      </p:pic>
      <p:pic>
        <p:nvPicPr>
          <p:cNvPr id="4" name="Imagen 2">
            <a:extLst>
              <a:ext uri="{FF2B5EF4-FFF2-40B4-BE49-F238E27FC236}">
                <a16:creationId xmlns:a16="http://schemas.microsoft.com/office/drawing/2014/main" id="{619518F0-7C82-44BF-9FF3-C2330F6C6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731" y="2626328"/>
            <a:ext cx="9793088" cy="32767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5F5420C0-760D-4D2F-8BC4-B2F61E387648}"/>
              </a:ext>
            </a:extLst>
          </p:cNvPr>
          <p:cNvSpPr/>
          <p:nvPr/>
        </p:nvSpPr>
        <p:spPr>
          <a:xfrm>
            <a:off x="2639616" y="908720"/>
            <a:ext cx="6624736" cy="1056379"/>
          </a:xfrm>
          <a:prstGeom prst="rect">
            <a:avLst/>
          </a:prstGeom>
        </p:spPr>
        <p:txBody>
          <a:bodyPr wrap="square">
            <a:spAutoFit/>
          </a:bodyPr>
          <a:lstStyle/>
          <a:p>
            <a:pPr>
              <a:lnSpc>
                <a:spcPct val="107000"/>
              </a:lnSpc>
              <a:spcAft>
                <a:spcPts val="800"/>
              </a:spcAft>
            </a:pPr>
            <a:r>
              <a:rPr lang="es-ES" sz="2000" dirty="0">
                <a:latin typeface="Arial" panose="020B0604020202020204" pitchFamily="34" charset="0"/>
                <a:ea typeface="Calibri" panose="020F0502020204030204" pitchFamily="34" charset="0"/>
                <a:cs typeface="Arial" panose="020B0604020202020204" pitchFamily="34" charset="0"/>
              </a:rPr>
              <a:t>Real Decreto 773/2023, de 3 de octubre, por el que se regulan los </a:t>
            </a:r>
            <a:r>
              <a:rPr lang="es-ES" sz="2000" b="1" dirty="0">
                <a:latin typeface="Arial" panose="020B0604020202020204" pitchFamily="34" charset="0"/>
                <a:ea typeface="Calibri" panose="020F0502020204030204" pitchFamily="34" charset="0"/>
                <a:cs typeface="Arial" panose="020B0604020202020204" pitchFamily="34" charset="0"/>
              </a:rPr>
              <a:t>coadyuvantes tecnológicos </a:t>
            </a:r>
            <a:r>
              <a:rPr lang="es-ES" sz="2000" dirty="0">
                <a:latin typeface="Arial" panose="020B0604020202020204" pitchFamily="34" charset="0"/>
                <a:ea typeface="Calibri" panose="020F0502020204030204" pitchFamily="34" charset="0"/>
                <a:cs typeface="Arial" panose="020B0604020202020204" pitchFamily="34" charset="0"/>
              </a:rPr>
              <a:t>utilizados en los procesos de elaboración y obtención de alimentos.</a:t>
            </a:r>
          </a:p>
        </p:txBody>
      </p:sp>
    </p:spTree>
    <p:extLst>
      <p:ext uri="{BB962C8B-B14F-4D97-AF65-F5344CB8AC3E}">
        <p14:creationId xmlns:p14="http://schemas.microsoft.com/office/powerpoint/2010/main" val="676472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thumb/6/68/Kumis.jpg/200px-Kumis.jpg">
            <a:extLst>
              <a:ext uri="{FF2B5EF4-FFF2-40B4-BE49-F238E27FC236}">
                <a16:creationId xmlns:a16="http://schemas.microsoft.com/office/drawing/2014/main" id="{4B383020-E282-4E18-BDC2-9A41442E4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84" y="544230"/>
            <a:ext cx="3556784" cy="2667589"/>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638AB96B-7BA9-4DFF-B909-AB5DDA68817D}"/>
              </a:ext>
            </a:extLst>
          </p:cNvPr>
          <p:cNvSpPr/>
          <p:nvPr/>
        </p:nvSpPr>
        <p:spPr>
          <a:xfrm>
            <a:off x="1050525" y="3810675"/>
            <a:ext cx="6096000" cy="2308324"/>
          </a:xfrm>
          <a:prstGeom prst="rect">
            <a:avLst/>
          </a:prstGeom>
        </p:spPr>
        <p:txBody>
          <a:bodyPr>
            <a:spAutoFit/>
          </a:bodyPr>
          <a:lstStyle/>
          <a:p>
            <a:r>
              <a:rPr lang="es-ES" b="1" dirty="0" err="1">
                <a:latin typeface="Arial" panose="020B0604020202020204" pitchFamily="34" charset="0"/>
              </a:rPr>
              <a:t>Viili</a:t>
            </a:r>
            <a:r>
              <a:rPr lang="es-ES" dirty="0">
                <a:latin typeface="Arial" panose="020B0604020202020204" pitchFamily="34" charset="0"/>
              </a:rPr>
              <a:t> es un tipo de </a:t>
            </a:r>
            <a:r>
              <a:rPr lang="es-ES" dirty="0">
                <a:latin typeface="Arial" panose="020B0604020202020204" pitchFamily="34" charset="0"/>
                <a:hlinkClick r:id="rId3" tooltip="Yogur">
                  <a:extLst>
                    <a:ext uri="{A12FA001-AC4F-418D-AE19-62706E023703}">
                      <ahyp:hlinkClr xmlns:ahyp="http://schemas.microsoft.com/office/drawing/2018/hyperlinkcolor" val="tx"/>
                    </a:ext>
                  </a:extLst>
                </a:hlinkClick>
              </a:rPr>
              <a:t>yogur</a:t>
            </a:r>
            <a:r>
              <a:rPr lang="es-ES" dirty="0">
                <a:latin typeface="Arial" panose="020B0604020202020204" pitchFamily="34" charset="0"/>
              </a:rPr>
              <a:t> (una </a:t>
            </a:r>
            <a:r>
              <a:rPr lang="es-ES" dirty="0">
                <a:latin typeface="Arial" panose="020B0604020202020204" pitchFamily="34" charset="0"/>
                <a:hlinkClick r:id="rId4" tooltip="Leche fermentada">
                  <a:extLst>
                    <a:ext uri="{A12FA001-AC4F-418D-AE19-62706E023703}">
                      <ahyp:hlinkClr xmlns:ahyp="http://schemas.microsoft.com/office/drawing/2018/hyperlinkcolor" val="tx"/>
                    </a:ext>
                  </a:extLst>
                </a:hlinkClick>
              </a:rPr>
              <a:t>leche fermentada</a:t>
            </a:r>
            <a:r>
              <a:rPr lang="es-ES" dirty="0">
                <a:latin typeface="Arial" panose="020B0604020202020204" pitchFamily="34" charset="0"/>
              </a:rPr>
              <a:t> de tipo </a:t>
            </a:r>
            <a:r>
              <a:rPr lang="es-ES" dirty="0">
                <a:latin typeface="Arial" panose="020B0604020202020204" pitchFamily="34" charset="0"/>
                <a:hlinkClick r:id="rId5" tooltip="Organismo mesófilo">
                  <a:extLst>
                    <a:ext uri="{A12FA001-AC4F-418D-AE19-62706E023703}">
                      <ahyp:hlinkClr xmlns:ahyp="http://schemas.microsoft.com/office/drawing/2018/hyperlinkcolor" val="tx"/>
                    </a:ext>
                  </a:extLst>
                </a:hlinkClick>
              </a:rPr>
              <a:t>mesofílico</a:t>
            </a:r>
            <a:r>
              <a:rPr lang="es-ES" dirty="0">
                <a:latin typeface="Arial" panose="020B0604020202020204" pitchFamily="34" charset="0"/>
              </a:rPr>
              <a:t>) que se originó en </a:t>
            </a:r>
            <a:r>
              <a:rPr lang="es-ES" dirty="0">
                <a:latin typeface="Arial" panose="020B0604020202020204" pitchFamily="34" charset="0"/>
                <a:hlinkClick r:id="rId6" tooltip="Escandinavia">
                  <a:extLst>
                    <a:ext uri="{A12FA001-AC4F-418D-AE19-62706E023703}">
                      <ahyp:hlinkClr xmlns:ahyp="http://schemas.microsoft.com/office/drawing/2018/hyperlinkcolor" val="tx"/>
                    </a:ext>
                  </a:extLst>
                </a:hlinkClick>
              </a:rPr>
              <a:t>Escandinavia</a:t>
            </a:r>
            <a:r>
              <a:rPr lang="es-ES" dirty="0">
                <a:latin typeface="Arial" panose="020B0604020202020204" pitchFamily="34" charset="0"/>
              </a:rPr>
              <a:t>. Esta </a:t>
            </a:r>
            <a:r>
              <a:rPr lang="es-ES" u="sng" dirty="0">
                <a:latin typeface="Arial" panose="020B0604020202020204" pitchFamily="34" charset="0"/>
                <a:hlinkClick r:id="rId7">
                  <a:extLst>
                    <a:ext uri="{A12FA001-AC4F-418D-AE19-62706E023703}">
                      <ahyp:hlinkClr xmlns:ahyp="http://schemas.microsoft.com/office/drawing/2018/hyperlinkcolor" val="tx"/>
                    </a:ext>
                  </a:extLst>
                </a:hlinkClick>
              </a:rPr>
              <a:t>leche</a:t>
            </a:r>
            <a:r>
              <a:rPr lang="es-ES" dirty="0">
                <a:latin typeface="Arial" panose="020B0604020202020204" pitchFamily="34" charset="0"/>
              </a:rPr>
              <a:t> se le ha sometido a una acción de diversos </a:t>
            </a:r>
            <a:r>
              <a:rPr lang="es-ES" dirty="0">
                <a:latin typeface="Arial" panose="020B0604020202020204" pitchFamily="34" charset="0"/>
                <a:hlinkClick r:id="rId8" tooltip="Cultivos lácticos">
                  <a:extLst>
                    <a:ext uri="{A12FA001-AC4F-418D-AE19-62706E023703}">
                      <ahyp:hlinkClr xmlns:ahyp="http://schemas.microsoft.com/office/drawing/2018/hyperlinkcolor" val="tx"/>
                    </a:ext>
                  </a:extLst>
                </a:hlinkClick>
              </a:rPr>
              <a:t>cultivos lácticos</a:t>
            </a:r>
            <a:r>
              <a:rPr lang="es-ES" dirty="0">
                <a:latin typeface="Arial" panose="020B0604020202020204" pitchFamily="34" charset="0"/>
              </a:rPr>
              <a:t> mediante las </a:t>
            </a:r>
            <a:r>
              <a:rPr lang="es-ES" dirty="0">
                <a:latin typeface="Arial" panose="020B0604020202020204" pitchFamily="34" charset="0"/>
                <a:hlinkClick r:id="rId9" tooltip="Bacterias">
                  <a:extLst>
                    <a:ext uri="{A12FA001-AC4F-418D-AE19-62706E023703}">
                      <ahyp:hlinkClr xmlns:ahyp="http://schemas.microsoft.com/office/drawing/2018/hyperlinkcolor" val="tx"/>
                    </a:ext>
                  </a:extLst>
                </a:hlinkClick>
              </a:rPr>
              <a:t>bacterias</a:t>
            </a:r>
            <a:r>
              <a:rPr lang="es-ES" dirty="0">
                <a:latin typeface="Arial" panose="020B0604020202020204" pitchFamily="34" charset="0"/>
              </a:rPr>
              <a:t> del </a:t>
            </a:r>
            <a:r>
              <a:rPr lang="es-ES" dirty="0">
                <a:latin typeface="Arial" panose="020B0604020202020204" pitchFamily="34" charset="0"/>
                <a:hlinkClick r:id="rId10" tooltip="Ácido láctico">
                  <a:extLst>
                    <a:ext uri="{A12FA001-AC4F-418D-AE19-62706E023703}">
                      <ahyp:hlinkClr xmlns:ahyp="http://schemas.microsoft.com/office/drawing/2018/hyperlinkcolor" val="tx"/>
                    </a:ext>
                  </a:extLst>
                </a:hlinkClick>
              </a:rPr>
              <a:t>ácido láctico</a:t>
            </a:r>
            <a:r>
              <a:rPr lang="es-ES" dirty="0">
                <a:latin typeface="Arial" panose="020B0604020202020204" pitchFamily="34" charset="0"/>
              </a:rPr>
              <a:t> (LAB) y unas </a:t>
            </a:r>
            <a:r>
              <a:rPr lang="es-ES" dirty="0">
                <a:latin typeface="Arial" panose="020B0604020202020204" pitchFamily="34" charset="0"/>
                <a:hlinkClick r:id="rId11" tooltip="Levadura">
                  <a:extLst>
                    <a:ext uri="{A12FA001-AC4F-418D-AE19-62706E023703}">
                      <ahyp:hlinkClr xmlns:ahyp="http://schemas.microsoft.com/office/drawing/2018/hyperlinkcolor" val="tx"/>
                    </a:ext>
                  </a:extLst>
                </a:hlinkClick>
              </a:rPr>
              <a:t>levaduras</a:t>
            </a:r>
            <a:r>
              <a:rPr lang="es-ES" dirty="0">
                <a:latin typeface="Arial" panose="020B0604020202020204" pitchFamily="34" charset="0"/>
              </a:rPr>
              <a:t> similares a los </a:t>
            </a:r>
            <a:r>
              <a:rPr lang="es-ES" dirty="0">
                <a:latin typeface="Arial" panose="020B0604020202020204" pitchFamily="34" charset="0"/>
                <a:hlinkClick r:id="rId12" tooltip="Hongo">
                  <a:extLst>
                    <a:ext uri="{A12FA001-AC4F-418D-AE19-62706E023703}">
                      <ahyp:hlinkClr xmlns:ahyp="http://schemas.microsoft.com/office/drawing/2018/hyperlinkcolor" val="tx"/>
                    </a:ext>
                  </a:extLst>
                </a:hlinkClick>
              </a:rPr>
              <a:t>hongos</a:t>
            </a:r>
            <a:r>
              <a:rPr lang="es-ES" dirty="0">
                <a:latin typeface="Arial" panose="020B0604020202020204" pitchFamily="34" charset="0"/>
              </a:rPr>
              <a:t> </a:t>
            </a:r>
            <a:r>
              <a:rPr lang="es-ES" i="1" dirty="0" err="1">
                <a:latin typeface="Arial" panose="020B0604020202020204" pitchFamily="34" charset="0"/>
                <a:hlinkClick r:id="rId13" tooltip="Geotrichum">
                  <a:extLst>
                    <a:ext uri="{A12FA001-AC4F-418D-AE19-62706E023703}">
                      <ahyp:hlinkClr xmlns:ahyp="http://schemas.microsoft.com/office/drawing/2018/hyperlinkcolor" val="tx"/>
                    </a:ext>
                  </a:extLst>
                </a:hlinkClick>
              </a:rPr>
              <a:t>Geotrichum</a:t>
            </a:r>
            <a:r>
              <a:rPr lang="es-ES" i="1" dirty="0">
                <a:latin typeface="Arial" panose="020B0604020202020204" pitchFamily="34" charset="0"/>
              </a:rPr>
              <a:t> </a:t>
            </a:r>
            <a:r>
              <a:rPr lang="es-ES" i="1" dirty="0" err="1">
                <a:latin typeface="Arial" panose="020B0604020202020204" pitchFamily="34" charset="0"/>
              </a:rPr>
              <a:t>candidum</a:t>
            </a:r>
            <a:r>
              <a:rPr lang="es-ES" dirty="0">
                <a:latin typeface="Arial" panose="020B0604020202020204" pitchFamily="34" charset="0"/>
              </a:rPr>
              <a:t> que se encuentran presentes en la leche, y que forman una superficie similar a la del terciopelo sobre el </a:t>
            </a:r>
            <a:r>
              <a:rPr lang="es-ES" dirty="0" err="1">
                <a:latin typeface="Arial" panose="020B0604020202020204" pitchFamily="34" charset="0"/>
              </a:rPr>
              <a:t>viili</a:t>
            </a:r>
            <a:r>
              <a:rPr lang="es-ES" dirty="0">
                <a:latin typeface="Arial" panose="020B0604020202020204" pitchFamily="34" charset="0"/>
              </a:rPr>
              <a:t>.</a:t>
            </a:r>
            <a:endParaRPr lang="es-ES" dirty="0"/>
          </a:p>
        </p:txBody>
      </p:sp>
      <p:pic>
        <p:nvPicPr>
          <p:cNvPr id="7" name="Picture 2" descr="Yogur Viili, Fermento Tradicional">
            <a:extLst>
              <a:ext uri="{FF2B5EF4-FFF2-40B4-BE49-F238E27FC236}">
                <a16:creationId xmlns:a16="http://schemas.microsoft.com/office/drawing/2014/main" id="{D238E625-B38D-49F0-A76F-55883D54603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75123" y="2436517"/>
            <a:ext cx="4106663" cy="410666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514A8C94-C809-4CEC-A76A-40B98B4AF974}"/>
              </a:ext>
            </a:extLst>
          </p:cNvPr>
          <p:cNvSpPr/>
          <p:nvPr/>
        </p:nvSpPr>
        <p:spPr>
          <a:xfrm>
            <a:off x="4309367" y="581639"/>
            <a:ext cx="7071805" cy="2031325"/>
          </a:xfrm>
          <a:prstGeom prst="rect">
            <a:avLst/>
          </a:prstGeom>
        </p:spPr>
        <p:txBody>
          <a:bodyPr wrap="square">
            <a:spAutoFit/>
          </a:bodyPr>
          <a:lstStyle/>
          <a:p>
            <a:r>
              <a:rPr lang="es-ES" dirty="0">
                <a:solidFill>
                  <a:srgbClr val="202122"/>
                </a:solidFill>
                <a:latin typeface="Arial" panose="020B0604020202020204" pitchFamily="34" charset="0"/>
              </a:rPr>
              <a:t>El </a:t>
            </a:r>
            <a:r>
              <a:rPr lang="es-ES" b="1" dirty="0">
                <a:solidFill>
                  <a:srgbClr val="202122"/>
                </a:solidFill>
                <a:latin typeface="Arial" panose="020B0604020202020204" pitchFamily="34" charset="0"/>
              </a:rPr>
              <a:t>kumis</a:t>
            </a:r>
            <a:r>
              <a:rPr lang="es-ES" dirty="0">
                <a:solidFill>
                  <a:srgbClr val="202122"/>
                </a:solidFill>
                <a:latin typeface="Arial" panose="020B0604020202020204" pitchFamily="34" charset="0"/>
              </a:rPr>
              <a:t> es una leche fermentada que presenta una consistencia más líquida y suave que el yogur.</a:t>
            </a:r>
          </a:p>
          <a:p>
            <a:r>
              <a:rPr lang="es-ES" dirty="0">
                <a:solidFill>
                  <a:srgbClr val="202122"/>
                </a:solidFill>
                <a:latin typeface="Arial" panose="020B0604020202020204" pitchFamily="34" charset="0"/>
              </a:rPr>
              <a:t>De sabor ácido no muy fuerte y un aroma fresco característico. Su textura es más espesa que la de la leche, lisa, sin grumos y no debe ser espumoso ni presentar suero.</a:t>
            </a:r>
          </a:p>
          <a:p>
            <a:r>
              <a:rPr lang="es-ES" dirty="0">
                <a:solidFill>
                  <a:srgbClr val="202122"/>
                </a:solidFill>
                <a:latin typeface="Arial" panose="020B0604020202020204" pitchFamily="34" charset="0"/>
              </a:rPr>
              <a:t>El kumis industrial contiene de 0,03% a 1,8% de alcohol dependiendo del tiempo de fermentación. </a:t>
            </a:r>
            <a:endParaRPr lang="es-ES" b="0" i="0" dirty="0">
              <a:solidFill>
                <a:srgbClr val="202122"/>
              </a:solidFill>
              <a:effectLst/>
              <a:latin typeface="Arial" panose="020B0604020202020204" pitchFamily="34" charset="0"/>
            </a:endParaRPr>
          </a:p>
        </p:txBody>
      </p:sp>
    </p:spTree>
    <p:extLst>
      <p:ext uri="{BB962C8B-B14F-4D97-AF65-F5344CB8AC3E}">
        <p14:creationId xmlns:p14="http://schemas.microsoft.com/office/powerpoint/2010/main" val="33373736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3DC5D32-1E0F-4334-858E-E9B727230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806" y="147966"/>
            <a:ext cx="8840389" cy="6562069"/>
          </a:xfrm>
          <a:prstGeom prst="rect">
            <a:avLst/>
          </a:prstGeom>
        </p:spPr>
      </p:pic>
    </p:spTree>
    <p:extLst>
      <p:ext uri="{BB962C8B-B14F-4D97-AF65-F5344CB8AC3E}">
        <p14:creationId xmlns:p14="http://schemas.microsoft.com/office/powerpoint/2010/main" val="303125575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AF5D501-E6D3-420C-BA29-EB2CA7F79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373023"/>
            <a:ext cx="7706376" cy="6111954"/>
          </a:xfrm>
          <a:prstGeom prst="rect">
            <a:avLst/>
          </a:prstGeom>
        </p:spPr>
      </p:pic>
      <p:pic>
        <p:nvPicPr>
          <p:cNvPr id="5" name="Imagen 4">
            <a:extLst>
              <a:ext uri="{FF2B5EF4-FFF2-40B4-BE49-F238E27FC236}">
                <a16:creationId xmlns:a16="http://schemas.microsoft.com/office/drawing/2014/main" id="{FC4AE76E-F230-4C27-824A-D02366C9D254}"/>
              </a:ext>
            </a:extLst>
          </p:cNvPr>
          <p:cNvPicPr>
            <a:picLocks noChangeAspect="1"/>
          </p:cNvPicPr>
          <p:nvPr/>
        </p:nvPicPr>
        <p:blipFill>
          <a:blip r:embed="rId3"/>
          <a:stretch>
            <a:fillRect/>
          </a:stretch>
        </p:blipFill>
        <p:spPr>
          <a:xfrm>
            <a:off x="2770169" y="188640"/>
            <a:ext cx="6869207" cy="1675922"/>
          </a:xfrm>
          <a:prstGeom prst="rect">
            <a:avLst/>
          </a:prstGeom>
        </p:spPr>
      </p:pic>
    </p:spTree>
    <p:extLst>
      <p:ext uri="{BB962C8B-B14F-4D97-AF65-F5344CB8AC3E}">
        <p14:creationId xmlns:p14="http://schemas.microsoft.com/office/powerpoint/2010/main" val="423940909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BD0ABC0-BF07-4316-AA81-FC35CCE51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3" y="188640"/>
            <a:ext cx="5344365" cy="6309320"/>
          </a:xfrm>
          <a:prstGeom prst="rect">
            <a:avLst/>
          </a:prstGeom>
        </p:spPr>
      </p:pic>
      <p:pic>
        <p:nvPicPr>
          <p:cNvPr id="2" name="Imagen 1">
            <a:extLst>
              <a:ext uri="{FF2B5EF4-FFF2-40B4-BE49-F238E27FC236}">
                <a16:creationId xmlns:a16="http://schemas.microsoft.com/office/drawing/2014/main" id="{B52DC176-0FA9-4733-945A-DCD6624B0B3B}"/>
              </a:ext>
            </a:extLst>
          </p:cNvPr>
          <p:cNvPicPr>
            <a:picLocks noChangeAspect="1"/>
          </p:cNvPicPr>
          <p:nvPr/>
        </p:nvPicPr>
        <p:blipFill>
          <a:blip r:embed="rId3"/>
          <a:stretch>
            <a:fillRect/>
          </a:stretch>
        </p:blipFill>
        <p:spPr>
          <a:xfrm>
            <a:off x="6096001" y="5517233"/>
            <a:ext cx="4313523" cy="922093"/>
          </a:xfrm>
          <a:prstGeom prst="rect">
            <a:avLst/>
          </a:prstGeom>
        </p:spPr>
      </p:pic>
      <p:pic>
        <p:nvPicPr>
          <p:cNvPr id="4" name="Imagen 3">
            <a:extLst>
              <a:ext uri="{FF2B5EF4-FFF2-40B4-BE49-F238E27FC236}">
                <a16:creationId xmlns:a16="http://schemas.microsoft.com/office/drawing/2014/main" id="{88E912D5-35A3-4C1B-B5E2-2377555529E2}"/>
              </a:ext>
            </a:extLst>
          </p:cNvPr>
          <p:cNvPicPr>
            <a:picLocks noChangeAspect="1"/>
          </p:cNvPicPr>
          <p:nvPr/>
        </p:nvPicPr>
        <p:blipFill>
          <a:blip r:embed="rId4"/>
          <a:stretch>
            <a:fillRect/>
          </a:stretch>
        </p:blipFill>
        <p:spPr>
          <a:xfrm>
            <a:off x="7536161" y="188640"/>
            <a:ext cx="2285829" cy="2588088"/>
          </a:xfrm>
          <a:prstGeom prst="rect">
            <a:avLst/>
          </a:prstGeom>
        </p:spPr>
      </p:pic>
      <p:sp>
        <p:nvSpPr>
          <p:cNvPr id="5" name="CuadroTexto 4">
            <a:extLst>
              <a:ext uri="{FF2B5EF4-FFF2-40B4-BE49-F238E27FC236}">
                <a16:creationId xmlns:a16="http://schemas.microsoft.com/office/drawing/2014/main" id="{F3B495FB-0DB4-462C-BC27-1042ED8A34DF}"/>
              </a:ext>
            </a:extLst>
          </p:cNvPr>
          <p:cNvSpPr txBox="1"/>
          <p:nvPr/>
        </p:nvSpPr>
        <p:spPr>
          <a:xfrm rot="11001537" flipH="1" flipV="1">
            <a:off x="8282267" y="4603392"/>
            <a:ext cx="288032" cy="1015663"/>
          </a:xfrm>
          <a:prstGeom prst="rect">
            <a:avLst/>
          </a:prstGeom>
          <a:noFill/>
        </p:spPr>
        <p:txBody>
          <a:bodyPr wrap="square" rtlCol="0">
            <a:spAutoFit/>
          </a:bodyPr>
          <a:lstStyle/>
          <a:p>
            <a:r>
              <a:rPr lang="es-ES" sz="6000" dirty="0">
                <a:solidFill>
                  <a:srgbClr val="FF0000"/>
                </a:solidFill>
              </a:rPr>
              <a:t>?</a:t>
            </a:r>
          </a:p>
        </p:txBody>
      </p:sp>
      <p:pic>
        <p:nvPicPr>
          <p:cNvPr id="6" name="Imagen 5">
            <a:extLst>
              <a:ext uri="{FF2B5EF4-FFF2-40B4-BE49-F238E27FC236}">
                <a16:creationId xmlns:a16="http://schemas.microsoft.com/office/drawing/2014/main" id="{0FE84953-98E7-4944-9471-DF75208F83B0}"/>
              </a:ext>
            </a:extLst>
          </p:cNvPr>
          <p:cNvPicPr>
            <a:picLocks noChangeAspect="1"/>
          </p:cNvPicPr>
          <p:nvPr/>
        </p:nvPicPr>
        <p:blipFill>
          <a:blip r:embed="rId5"/>
          <a:stretch>
            <a:fillRect/>
          </a:stretch>
        </p:blipFill>
        <p:spPr>
          <a:xfrm>
            <a:off x="1580520" y="2838141"/>
            <a:ext cx="9030960" cy="1800476"/>
          </a:xfrm>
          <a:prstGeom prst="rect">
            <a:avLst/>
          </a:prstGeom>
        </p:spPr>
      </p:pic>
    </p:spTree>
    <p:extLst>
      <p:ext uri="{BB962C8B-B14F-4D97-AF65-F5344CB8AC3E}">
        <p14:creationId xmlns:p14="http://schemas.microsoft.com/office/powerpoint/2010/main" val="213515762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818528D-854B-4686-892D-04FC3884BF4F}"/>
              </a:ext>
            </a:extLst>
          </p:cNvPr>
          <p:cNvPicPr>
            <a:picLocks noChangeAspect="1"/>
          </p:cNvPicPr>
          <p:nvPr/>
        </p:nvPicPr>
        <p:blipFill>
          <a:blip r:embed="rId2"/>
          <a:stretch>
            <a:fillRect/>
          </a:stretch>
        </p:blipFill>
        <p:spPr>
          <a:xfrm>
            <a:off x="3071664" y="335358"/>
            <a:ext cx="5400600" cy="6522643"/>
          </a:xfrm>
          <a:prstGeom prst="rect">
            <a:avLst/>
          </a:prstGeom>
        </p:spPr>
      </p:pic>
      <p:sp>
        <p:nvSpPr>
          <p:cNvPr id="3" name="Rectángulo: esquinas redondeadas 2">
            <a:extLst>
              <a:ext uri="{FF2B5EF4-FFF2-40B4-BE49-F238E27FC236}">
                <a16:creationId xmlns:a16="http://schemas.microsoft.com/office/drawing/2014/main" id="{D97D6953-B433-4C0D-BB4B-1C10825BCB91}"/>
              </a:ext>
            </a:extLst>
          </p:cNvPr>
          <p:cNvSpPr/>
          <p:nvPr/>
        </p:nvSpPr>
        <p:spPr>
          <a:xfrm>
            <a:off x="3287688" y="5373216"/>
            <a:ext cx="5184576" cy="36004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343368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294C859-E7AB-453D-A9EF-1370BA351DE2}"/>
              </a:ext>
            </a:extLst>
          </p:cNvPr>
          <p:cNvSpPr/>
          <p:nvPr/>
        </p:nvSpPr>
        <p:spPr>
          <a:xfrm>
            <a:off x="1055440" y="428179"/>
            <a:ext cx="9865096" cy="5632311"/>
          </a:xfrm>
          <a:prstGeom prst="rect">
            <a:avLst/>
          </a:prstGeom>
        </p:spPr>
        <p:txBody>
          <a:bodyPr wrap="square">
            <a:spAutoFit/>
          </a:bodyPr>
          <a:lstStyle/>
          <a:p>
            <a:r>
              <a:rPr lang="es-ES" sz="2400" b="1" dirty="0">
                <a:solidFill>
                  <a:srgbClr val="0070C0"/>
                </a:solidFill>
                <a:latin typeface="Calibri" panose="020F0502020204030204" pitchFamily="34" charset="0"/>
              </a:rPr>
              <a:t>BAJO CONTENIDO DE SODIO/SAL </a:t>
            </a:r>
            <a:r>
              <a:rPr lang="es-ES" sz="2400" dirty="0">
                <a:solidFill>
                  <a:srgbClr val="0070C0"/>
                </a:solidFill>
                <a:latin typeface="Calibri" panose="020F0502020204030204" pitchFamily="34" charset="0"/>
              </a:rPr>
              <a:t>	Solamente podrá declararse que un alimento posee un bajo contenido de sodio/sal, así como efectuarse cualquier otra declaración que pueda tener el mismo significado para el consumidor, si el producto </a:t>
            </a:r>
            <a:r>
              <a:rPr lang="es-ES" sz="2400" b="1" dirty="0">
                <a:solidFill>
                  <a:srgbClr val="0070C0"/>
                </a:solidFill>
                <a:latin typeface="Calibri" panose="020F0502020204030204" pitchFamily="34" charset="0"/>
              </a:rPr>
              <a:t>no contiene más de 0,12 g de sodio, o el valor equivalente de sal, por 100 g </a:t>
            </a:r>
            <a:r>
              <a:rPr lang="es-ES" sz="2400" dirty="0">
                <a:solidFill>
                  <a:srgbClr val="0070C0"/>
                </a:solidFill>
                <a:latin typeface="Calibri" panose="020F0502020204030204" pitchFamily="34" charset="0"/>
              </a:rPr>
              <a:t>o por 100 ml. Por lo que respecta a las aguas distintas de las aguas minerales naturales cuya composición se ajuste a las disposiciones de la Directiva 80/777/CEE, este valor no deberá ser superior a 2 mg de sodio por 100 ml. 	</a:t>
            </a:r>
          </a:p>
          <a:p>
            <a:endParaRPr lang="es-ES" sz="2400" b="1" dirty="0">
              <a:solidFill>
                <a:srgbClr val="0070C0"/>
              </a:solidFill>
              <a:latin typeface="Calibri" panose="020F0502020204030204" pitchFamily="34" charset="0"/>
            </a:endParaRPr>
          </a:p>
          <a:p>
            <a:r>
              <a:rPr lang="es-ES" sz="2400" b="1" dirty="0">
                <a:solidFill>
                  <a:srgbClr val="0070C0"/>
                </a:solidFill>
                <a:latin typeface="Calibri" panose="020F0502020204030204" pitchFamily="34" charset="0"/>
              </a:rPr>
              <a:t>MUY BAJO CONTENIDO DE SODIO/SAL </a:t>
            </a:r>
            <a:r>
              <a:rPr lang="es-ES" sz="2400" dirty="0">
                <a:solidFill>
                  <a:srgbClr val="0070C0"/>
                </a:solidFill>
                <a:latin typeface="Calibri" panose="020F0502020204030204" pitchFamily="34" charset="0"/>
              </a:rPr>
              <a:t>	Solamente podrá declararse que un alimento posee un contenido muy bajo de sodio/sal, así como efectuarse cualquier otra declaración que pueda tener el mismo significado para el consumidor, si el producto </a:t>
            </a:r>
            <a:r>
              <a:rPr lang="es-ES" sz="2400" b="1" dirty="0">
                <a:solidFill>
                  <a:srgbClr val="0070C0"/>
                </a:solidFill>
                <a:latin typeface="Calibri" panose="020F0502020204030204" pitchFamily="34" charset="0"/>
              </a:rPr>
              <a:t>no contiene más de 0,04 g de sodio, o valor equivalente de sal, por 100 g</a:t>
            </a:r>
            <a:r>
              <a:rPr lang="es-ES" sz="2400" dirty="0">
                <a:solidFill>
                  <a:srgbClr val="0070C0"/>
                </a:solidFill>
                <a:latin typeface="Calibri" panose="020F0502020204030204" pitchFamily="34" charset="0"/>
              </a:rPr>
              <a:t> o por 100 ml. Esta declaración no se utilizará para las aguas minerales naturales y otras aguas. 	</a:t>
            </a:r>
          </a:p>
        </p:txBody>
      </p:sp>
      <p:sp>
        <p:nvSpPr>
          <p:cNvPr id="3" name="CuadroTexto 2">
            <a:extLst>
              <a:ext uri="{FF2B5EF4-FFF2-40B4-BE49-F238E27FC236}">
                <a16:creationId xmlns:a16="http://schemas.microsoft.com/office/drawing/2014/main" id="{9B633A79-EF2D-4B9C-B2CC-5E6BE7BD59C9}"/>
              </a:ext>
            </a:extLst>
          </p:cNvPr>
          <p:cNvSpPr txBox="1"/>
          <p:nvPr/>
        </p:nvSpPr>
        <p:spPr>
          <a:xfrm>
            <a:off x="2475873" y="3013501"/>
            <a:ext cx="4248472" cy="461665"/>
          </a:xfrm>
          <a:prstGeom prst="rect">
            <a:avLst/>
          </a:prstGeom>
          <a:noFill/>
        </p:spPr>
        <p:txBody>
          <a:bodyPr wrap="square" rtlCol="0">
            <a:spAutoFit/>
          </a:bodyPr>
          <a:lstStyle/>
          <a:p>
            <a:r>
              <a:rPr lang="es-ES" sz="2400" b="1" dirty="0">
                <a:solidFill>
                  <a:srgbClr val="00B050"/>
                </a:solidFill>
              </a:rPr>
              <a:t>(0,12 g de </a:t>
            </a:r>
            <a:r>
              <a:rPr lang="es-ES" sz="2400" b="1" dirty="0" err="1">
                <a:solidFill>
                  <a:srgbClr val="00B050"/>
                </a:solidFill>
              </a:rPr>
              <a:t>Na</a:t>
            </a:r>
            <a:r>
              <a:rPr lang="es-ES" sz="2400" b="1" dirty="0">
                <a:solidFill>
                  <a:srgbClr val="00B050"/>
                </a:solidFill>
              </a:rPr>
              <a:t>= 0,3 g de sal)</a:t>
            </a:r>
          </a:p>
        </p:txBody>
      </p:sp>
      <p:sp>
        <p:nvSpPr>
          <p:cNvPr id="4" name="Rectángulo 3">
            <a:extLst>
              <a:ext uri="{FF2B5EF4-FFF2-40B4-BE49-F238E27FC236}">
                <a16:creationId xmlns:a16="http://schemas.microsoft.com/office/drawing/2014/main" id="{FE70647C-F358-40FE-9228-089A37C82E77}"/>
              </a:ext>
            </a:extLst>
          </p:cNvPr>
          <p:cNvSpPr/>
          <p:nvPr/>
        </p:nvSpPr>
        <p:spPr>
          <a:xfrm>
            <a:off x="7248128" y="5569489"/>
            <a:ext cx="3589444" cy="461665"/>
          </a:xfrm>
          <a:prstGeom prst="rect">
            <a:avLst/>
          </a:prstGeom>
        </p:spPr>
        <p:txBody>
          <a:bodyPr wrap="none">
            <a:spAutoFit/>
          </a:bodyPr>
          <a:lstStyle/>
          <a:p>
            <a:r>
              <a:rPr lang="es-ES" sz="2400" b="1" dirty="0">
                <a:solidFill>
                  <a:srgbClr val="00B050"/>
                </a:solidFill>
              </a:rPr>
              <a:t>(0,04 g de </a:t>
            </a:r>
            <a:r>
              <a:rPr lang="es-ES" sz="2400" b="1" dirty="0" err="1">
                <a:solidFill>
                  <a:srgbClr val="00B050"/>
                </a:solidFill>
              </a:rPr>
              <a:t>Na</a:t>
            </a:r>
            <a:r>
              <a:rPr lang="es-ES" sz="2400" b="1" dirty="0">
                <a:solidFill>
                  <a:srgbClr val="00B050"/>
                </a:solidFill>
              </a:rPr>
              <a:t>= 0,1 g de sal)</a:t>
            </a:r>
          </a:p>
        </p:txBody>
      </p:sp>
    </p:spTree>
    <p:extLst>
      <p:ext uri="{BB962C8B-B14F-4D97-AF65-F5344CB8AC3E}">
        <p14:creationId xmlns:p14="http://schemas.microsoft.com/office/powerpoint/2010/main" val="228522081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163F67-7B9D-C36B-DC33-9ECB7B4C30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474" y="260648"/>
            <a:ext cx="6840760" cy="3903899"/>
          </a:xfrm>
          <a:prstGeom prst="rect">
            <a:avLst/>
          </a:prstGeom>
          <a:noFill/>
          <a:ln>
            <a:noFill/>
          </a:ln>
        </p:spPr>
      </p:pic>
      <p:pic>
        <p:nvPicPr>
          <p:cNvPr id="6" name="Imagen 5">
            <a:extLst>
              <a:ext uri="{FF2B5EF4-FFF2-40B4-BE49-F238E27FC236}">
                <a16:creationId xmlns:a16="http://schemas.microsoft.com/office/drawing/2014/main" id="{F6FC8968-229B-F51D-2969-91261804EB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4522119"/>
            <a:ext cx="7627032" cy="1944215"/>
          </a:xfrm>
          <a:prstGeom prst="rect">
            <a:avLst/>
          </a:prstGeom>
          <a:noFill/>
          <a:ln>
            <a:noFill/>
          </a:ln>
        </p:spPr>
      </p:pic>
      <p:sp>
        <p:nvSpPr>
          <p:cNvPr id="4" name="Rectángulo: esquinas redondeadas 3">
            <a:extLst>
              <a:ext uri="{FF2B5EF4-FFF2-40B4-BE49-F238E27FC236}">
                <a16:creationId xmlns:a16="http://schemas.microsoft.com/office/drawing/2014/main" id="{60164B5F-9615-4C31-B90A-48D3DE1A6B7B}"/>
              </a:ext>
            </a:extLst>
          </p:cNvPr>
          <p:cNvSpPr/>
          <p:nvPr/>
        </p:nvSpPr>
        <p:spPr>
          <a:xfrm>
            <a:off x="3575720" y="980728"/>
            <a:ext cx="187220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0631609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C129EC4-DE59-4CDC-9B49-C0850281B511}"/>
              </a:ext>
            </a:extLst>
          </p:cNvPr>
          <p:cNvPicPr>
            <a:picLocks noChangeAspect="1"/>
          </p:cNvPicPr>
          <p:nvPr/>
        </p:nvPicPr>
        <p:blipFill>
          <a:blip r:embed="rId2"/>
          <a:stretch>
            <a:fillRect/>
          </a:stretch>
        </p:blipFill>
        <p:spPr>
          <a:xfrm>
            <a:off x="1590356" y="260648"/>
            <a:ext cx="9011288" cy="6336704"/>
          </a:xfrm>
          <a:prstGeom prst="rect">
            <a:avLst/>
          </a:prstGeom>
        </p:spPr>
      </p:pic>
    </p:spTree>
    <p:extLst>
      <p:ext uri="{BB962C8B-B14F-4D97-AF65-F5344CB8AC3E}">
        <p14:creationId xmlns:p14="http://schemas.microsoft.com/office/powerpoint/2010/main" val="199997380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19436" y="797510"/>
            <a:ext cx="10153128" cy="5262979"/>
          </a:xfrm>
          <a:prstGeom prst="rect">
            <a:avLst/>
          </a:prstGeom>
        </p:spPr>
        <p:txBody>
          <a:bodyPr wrap="square">
            <a:spAutoFit/>
          </a:bodyPr>
          <a:lstStyle/>
          <a:p>
            <a:r>
              <a:rPr lang="gl-ES" sz="2400" dirty="0" err="1"/>
              <a:t>Orden</a:t>
            </a:r>
            <a:r>
              <a:rPr lang="gl-ES" sz="2400" dirty="0"/>
              <a:t> de 29 de </a:t>
            </a:r>
            <a:r>
              <a:rPr lang="gl-ES" sz="2400" dirty="0" err="1"/>
              <a:t>noviembre</a:t>
            </a:r>
            <a:r>
              <a:rPr lang="gl-ES" sz="2400" dirty="0"/>
              <a:t> de 1975 por la que se </a:t>
            </a:r>
            <a:r>
              <a:rPr lang="gl-ES" sz="2400" dirty="0" err="1"/>
              <a:t>aprueban</a:t>
            </a:r>
            <a:r>
              <a:rPr lang="gl-ES" sz="2400" dirty="0"/>
              <a:t> las normas de </a:t>
            </a:r>
            <a:r>
              <a:rPr lang="gl-ES" sz="2400" dirty="0" err="1"/>
              <a:t>calidad</a:t>
            </a:r>
            <a:r>
              <a:rPr lang="gl-ES" sz="2400" dirty="0"/>
              <a:t> para los </a:t>
            </a:r>
            <a:r>
              <a:rPr lang="gl-ES" sz="2400" dirty="0" err="1"/>
              <a:t>quesos</a:t>
            </a:r>
            <a:r>
              <a:rPr lang="gl-ES" sz="2400" dirty="0"/>
              <a:t> «</a:t>
            </a:r>
            <a:r>
              <a:rPr lang="gl-ES" sz="2400" dirty="0" err="1"/>
              <a:t>Cheddar</a:t>
            </a:r>
            <a:r>
              <a:rPr lang="gl-ES" sz="2400" dirty="0"/>
              <a:t>», «</a:t>
            </a:r>
            <a:r>
              <a:rPr lang="gl-ES" sz="2400" dirty="0" err="1"/>
              <a:t>Edam</a:t>
            </a:r>
            <a:r>
              <a:rPr lang="gl-ES" sz="2400" dirty="0"/>
              <a:t>», «</a:t>
            </a:r>
            <a:r>
              <a:rPr lang="gl-ES" sz="2400" dirty="0" err="1"/>
              <a:t>Gouda</a:t>
            </a:r>
            <a:r>
              <a:rPr lang="gl-ES" sz="2400" dirty="0"/>
              <a:t>»,«</a:t>
            </a:r>
            <a:r>
              <a:rPr lang="gl-ES" sz="2400" dirty="0" err="1"/>
              <a:t>Emmental</a:t>
            </a:r>
            <a:r>
              <a:rPr lang="gl-ES" sz="2400" dirty="0"/>
              <a:t>», «</a:t>
            </a:r>
            <a:r>
              <a:rPr lang="gl-ES" sz="2400" dirty="0" err="1"/>
              <a:t>Gruyère</a:t>
            </a:r>
            <a:r>
              <a:rPr lang="gl-ES" sz="2400" dirty="0"/>
              <a:t>» y «</a:t>
            </a:r>
            <a:r>
              <a:rPr lang="gl-ES" sz="2400" dirty="0" err="1"/>
              <a:t>Danablo</a:t>
            </a:r>
            <a:r>
              <a:rPr lang="gl-ES" sz="2400" dirty="0"/>
              <a:t>».</a:t>
            </a:r>
          </a:p>
          <a:p>
            <a:r>
              <a:rPr lang="gl-ES" sz="2400" dirty="0" err="1"/>
              <a:t>Teniendo</a:t>
            </a:r>
            <a:r>
              <a:rPr lang="gl-ES" sz="2400" dirty="0"/>
              <a:t> en </a:t>
            </a:r>
            <a:r>
              <a:rPr lang="gl-ES" sz="2400" dirty="0" err="1"/>
              <a:t>cuenta</a:t>
            </a:r>
            <a:r>
              <a:rPr lang="gl-ES" sz="2400" dirty="0"/>
              <a:t> las normas </a:t>
            </a:r>
            <a:r>
              <a:rPr lang="gl-ES" sz="2400" dirty="0" err="1"/>
              <a:t>internacionales</a:t>
            </a:r>
            <a:r>
              <a:rPr lang="gl-ES" sz="2400" dirty="0"/>
              <a:t> </a:t>
            </a:r>
            <a:r>
              <a:rPr lang="gl-ES" sz="2400" dirty="0" err="1"/>
              <a:t>individuales</a:t>
            </a:r>
            <a:r>
              <a:rPr lang="gl-ES" sz="2400" dirty="0"/>
              <a:t> para distintos tipos de </a:t>
            </a:r>
            <a:r>
              <a:rPr lang="gl-ES" sz="2400" dirty="0" err="1"/>
              <a:t>queso</a:t>
            </a:r>
            <a:r>
              <a:rPr lang="gl-ES" sz="2400" dirty="0"/>
              <a:t>, se considera conveniente que las </a:t>
            </a:r>
            <a:r>
              <a:rPr lang="gl-ES" sz="2400" dirty="0" err="1"/>
              <a:t>exigencias</a:t>
            </a:r>
            <a:r>
              <a:rPr lang="gl-ES" sz="2400" dirty="0"/>
              <a:t> de las </a:t>
            </a:r>
            <a:r>
              <a:rPr lang="gl-ES" sz="2400" dirty="0" err="1"/>
              <a:t>mismas</a:t>
            </a:r>
            <a:r>
              <a:rPr lang="gl-ES" sz="2400" dirty="0"/>
              <a:t> se apliquen a </a:t>
            </a:r>
            <a:r>
              <a:rPr lang="gl-ES" sz="2400" dirty="0" err="1"/>
              <a:t>nuestro</a:t>
            </a:r>
            <a:r>
              <a:rPr lang="gl-ES" sz="2400" dirty="0"/>
              <a:t> mercado nacional.</a:t>
            </a:r>
          </a:p>
          <a:p>
            <a:r>
              <a:rPr lang="gl-ES" sz="2400" b="1" u="sng" dirty="0" err="1"/>
              <a:t>Denominaciones</a:t>
            </a:r>
            <a:r>
              <a:rPr lang="gl-ES" sz="2400" b="1" u="sng" dirty="0"/>
              <a:t> de venta</a:t>
            </a:r>
            <a:r>
              <a:rPr lang="gl-ES" sz="2400" b="1" dirty="0"/>
              <a:t>:</a:t>
            </a:r>
            <a:endParaRPr lang="gl-ES" sz="2400" dirty="0"/>
          </a:p>
          <a:p>
            <a:r>
              <a:rPr lang="gl-ES" sz="2400" b="1" dirty="0"/>
              <a:t>-«</a:t>
            </a:r>
            <a:r>
              <a:rPr lang="gl-ES" sz="2400" b="1" dirty="0" err="1"/>
              <a:t>Queso</a:t>
            </a:r>
            <a:r>
              <a:rPr lang="gl-ES" sz="2400" b="1" dirty="0"/>
              <a:t> </a:t>
            </a:r>
            <a:r>
              <a:rPr lang="gl-ES" sz="2400" b="1" dirty="0" err="1"/>
              <a:t>Cheddar</a:t>
            </a:r>
            <a:r>
              <a:rPr lang="gl-ES" sz="2400" b="1" dirty="0"/>
              <a:t>» o «</a:t>
            </a:r>
            <a:r>
              <a:rPr lang="gl-ES" sz="2400" b="1" dirty="0" err="1"/>
              <a:t>Cheddar</a:t>
            </a:r>
            <a:r>
              <a:rPr lang="gl-ES" sz="2400" b="1" dirty="0"/>
              <a:t>».</a:t>
            </a:r>
          </a:p>
          <a:p>
            <a:r>
              <a:rPr lang="gl-ES" sz="2400" b="1" dirty="0"/>
              <a:t>-«</a:t>
            </a:r>
            <a:r>
              <a:rPr lang="gl-ES" sz="2400" b="1" dirty="0" err="1"/>
              <a:t>Edam</a:t>
            </a:r>
            <a:r>
              <a:rPr lang="gl-ES" sz="2400" b="1" dirty="0"/>
              <a:t>», «</a:t>
            </a:r>
            <a:r>
              <a:rPr lang="gl-ES" sz="2400" b="1" dirty="0" err="1"/>
              <a:t>Mini-Edam</a:t>
            </a:r>
            <a:r>
              <a:rPr lang="gl-ES" sz="2400" b="1" dirty="0"/>
              <a:t>», «</a:t>
            </a:r>
            <a:r>
              <a:rPr lang="gl-ES" sz="2400" b="1" dirty="0" err="1"/>
              <a:t>Edam</a:t>
            </a:r>
            <a:r>
              <a:rPr lang="gl-ES" sz="2400" b="1" dirty="0"/>
              <a:t> rectangular», «</a:t>
            </a:r>
            <a:r>
              <a:rPr lang="gl-ES" sz="2400" b="1" dirty="0" err="1"/>
              <a:t>Mini-Edam</a:t>
            </a:r>
            <a:r>
              <a:rPr lang="gl-ES" sz="2400" b="1" dirty="0"/>
              <a:t> rectangular»,</a:t>
            </a:r>
          </a:p>
          <a:p>
            <a:r>
              <a:rPr lang="gl-ES" sz="2400" b="1" dirty="0"/>
              <a:t>-«</a:t>
            </a:r>
            <a:r>
              <a:rPr lang="gl-ES" sz="2400" b="1" dirty="0" err="1"/>
              <a:t>Gouda</a:t>
            </a:r>
            <a:r>
              <a:rPr lang="gl-ES" sz="2400" b="1" dirty="0"/>
              <a:t>» o «</a:t>
            </a:r>
            <a:r>
              <a:rPr lang="gl-ES" sz="2400" b="1" dirty="0" err="1"/>
              <a:t>Mini-Gouda</a:t>
            </a:r>
            <a:r>
              <a:rPr lang="gl-ES" sz="2400" b="1" dirty="0"/>
              <a:t>»</a:t>
            </a:r>
          </a:p>
          <a:p>
            <a:r>
              <a:rPr lang="gl-ES" sz="2400" b="1" dirty="0"/>
              <a:t>-«</a:t>
            </a:r>
            <a:r>
              <a:rPr lang="gl-ES" sz="2400" b="1" dirty="0" err="1"/>
              <a:t>Emmental</a:t>
            </a:r>
            <a:r>
              <a:rPr lang="gl-ES" sz="2400" b="1" dirty="0"/>
              <a:t>»</a:t>
            </a:r>
          </a:p>
          <a:p>
            <a:r>
              <a:rPr lang="gl-ES" sz="2400" b="1" dirty="0"/>
              <a:t>-«</a:t>
            </a:r>
            <a:r>
              <a:rPr lang="gl-ES" sz="2400" b="1" dirty="0" err="1"/>
              <a:t>Gruyère</a:t>
            </a:r>
            <a:r>
              <a:rPr lang="gl-ES" sz="2400" b="1" dirty="0"/>
              <a:t>»</a:t>
            </a:r>
          </a:p>
          <a:p>
            <a:r>
              <a:rPr lang="gl-ES" sz="2400" b="1" dirty="0"/>
              <a:t>Norma de </a:t>
            </a:r>
            <a:r>
              <a:rPr lang="gl-ES" sz="2400" b="1" dirty="0" err="1"/>
              <a:t>calidad</a:t>
            </a:r>
            <a:r>
              <a:rPr lang="gl-ES" sz="2400" b="1" dirty="0"/>
              <a:t> para el </a:t>
            </a:r>
            <a:r>
              <a:rPr lang="gl-ES" sz="2400" b="1" dirty="0" err="1"/>
              <a:t>queso</a:t>
            </a:r>
            <a:r>
              <a:rPr lang="gl-ES" sz="2400" b="1" dirty="0"/>
              <a:t> «</a:t>
            </a:r>
            <a:r>
              <a:rPr lang="gl-ES" sz="2400" b="1" dirty="0" err="1"/>
              <a:t>Danablu</a:t>
            </a:r>
            <a:r>
              <a:rPr lang="gl-ES" sz="2400" b="1" dirty="0"/>
              <a:t>»: (Suprimido)</a:t>
            </a:r>
            <a:endParaRPr lang="gl-ES" sz="2400" dirty="0"/>
          </a:p>
        </p:txBody>
      </p:sp>
    </p:spTree>
    <p:extLst>
      <p:ext uri="{BB962C8B-B14F-4D97-AF65-F5344CB8AC3E}">
        <p14:creationId xmlns:p14="http://schemas.microsoft.com/office/powerpoint/2010/main" val="329565798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17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783633" y="0"/>
            <a:ext cx="6696744" cy="6858000"/>
          </a:xfrm>
          <a:prstGeom prst="rect">
            <a:avLst/>
          </a:prstGeom>
          <a:noFill/>
          <a:ln>
            <a:noFill/>
          </a:ln>
        </p:spPr>
      </p:pic>
    </p:spTree>
    <p:extLst>
      <p:ext uri="{BB962C8B-B14F-4D97-AF65-F5344CB8AC3E}">
        <p14:creationId xmlns:p14="http://schemas.microsoft.com/office/powerpoint/2010/main" val="27651820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17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50800"/>
            <a:ext cx="9144000" cy="6756400"/>
          </a:xfrm>
          <a:prstGeom prst="rect">
            <a:avLst/>
          </a:prstGeom>
          <a:noFill/>
          <a:ln>
            <a:noFill/>
          </a:ln>
        </p:spPr>
      </p:pic>
    </p:spTree>
    <p:extLst>
      <p:ext uri="{BB962C8B-B14F-4D97-AF65-F5344CB8AC3E}">
        <p14:creationId xmlns:p14="http://schemas.microsoft.com/office/powerpoint/2010/main" val="374378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16E7BA1F-CAA1-4456-8C91-DC7F9D67D4C0}"/>
              </a:ext>
            </a:extLst>
          </p:cNvPr>
          <p:cNvSpPr/>
          <p:nvPr/>
        </p:nvSpPr>
        <p:spPr>
          <a:xfrm>
            <a:off x="5788240" y="1132968"/>
            <a:ext cx="5450889" cy="4893647"/>
          </a:xfrm>
          <a:prstGeom prst="rect">
            <a:avLst/>
          </a:prstGeom>
        </p:spPr>
        <p:txBody>
          <a:bodyPr wrap="square">
            <a:spAutoFit/>
          </a:bodyPr>
          <a:lstStyle/>
          <a:p>
            <a:r>
              <a:rPr lang="es-ES" dirty="0"/>
              <a:t>El </a:t>
            </a:r>
            <a:r>
              <a:rPr lang="es-ES" dirty="0" err="1"/>
              <a:t>filmjölk</a:t>
            </a:r>
            <a:r>
              <a:rPr lang="es-ES" dirty="0"/>
              <a:t> (también conocido como </a:t>
            </a:r>
            <a:r>
              <a:rPr lang="es-ES" sz="2400" b="1" dirty="0"/>
              <a:t>fil</a:t>
            </a:r>
            <a:r>
              <a:rPr lang="es-ES" dirty="0"/>
              <a:t> o por el término más antiguo </a:t>
            </a:r>
            <a:r>
              <a:rPr lang="es-ES" dirty="0" err="1"/>
              <a:t>surmjölk</a:t>
            </a:r>
            <a:r>
              <a:rPr lang="es-ES" dirty="0"/>
              <a:t>)1​ es un producto fermentado de la leche </a:t>
            </a:r>
            <a:r>
              <a:rPr lang="es-ES" b="1" dirty="0"/>
              <a:t>mesófilo</a:t>
            </a:r>
            <a:r>
              <a:rPr lang="es-ES" dirty="0"/>
              <a:t> sueco que se elabora fermentando leche de vaca con diversas bacterias de la especie </a:t>
            </a:r>
            <a:r>
              <a:rPr lang="es-ES" b="1" dirty="0" err="1"/>
              <a:t>Lactococcus</a:t>
            </a:r>
            <a:r>
              <a:rPr lang="es-ES" b="1" dirty="0"/>
              <a:t> </a:t>
            </a:r>
            <a:r>
              <a:rPr lang="es-ES" b="1" dirty="0" err="1"/>
              <a:t>lactis</a:t>
            </a:r>
            <a:r>
              <a:rPr lang="es-ES" b="1" dirty="0"/>
              <a:t> y </a:t>
            </a:r>
            <a:r>
              <a:rPr lang="es-ES" b="1" dirty="0" err="1"/>
              <a:t>Leuconostoc</a:t>
            </a:r>
            <a:r>
              <a:rPr lang="es-ES" b="1" dirty="0"/>
              <a:t> </a:t>
            </a:r>
            <a:r>
              <a:rPr lang="es-ES" b="1" dirty="0" err="1"/>
              <a:t>mesenteroides</a:t>
            </a:r>
            <a:r>
              <a:rPr lang="es-ES" dirty="0"/>
              <a:t>. ​ La bacteria metaboliza lactosa, en ácido </a:t>
            </a:r>
            <a:r>
              <a:rPr lang="es-ES" dirty="0" err="1"/>
              <a:t>láctico,que</a:t>
            </a:r>
            <a:r>
              <a:rPr lang="es-ES" dirty="0"/>
              <a:t> da al </a:t>
            </a:r>
            <a:r>
              <a:rPr lang="es-ES" dirty="0" err="1"/>
              <a:t>filmjölk</a:t>
            </a:r>
            <a:r>
              <a:rPr lang="es-ES" dirty="0"/>
              <a:t> un sabor agrio y hace que las proteínas de la leche, principalmente caseína, coagulen, espesando así el producto final. Las bacterias también producen una cantidad limitada de </a:t>
            </a:r>
            <a:r>
              <a:rPr lang="es-ES" b="1" dirty="0"/>
              <a:t>diacetilo</a:t>
            </a:r>
            <a:r>
              <a:rPr lang="es-ES" dirty="0"/>
              <a:t>, que da al </a:t>
            </a:r>
            <a:r>
              <a:rPr lang="es-ES" dirty="0" err="1"/>
              <a:t>filmjölk</a:t>
            </a:r>
            <a:r>
              <a:rPr lang="es-ES" dirty="0"/>
              <a:t> su sabor característico. ​ El </a:t>
            </a:r>
            <a:r>
              <a:rPr lang="es-ES" dirty="0" err="1"/>
              <a:t>filmjölk</a:t>
            </a:r>
            <a:r>
              <a:rPr lang="es-ES" dirty="0"/>
              <a:t> es parecido al suero de mantequilla, el kéfir y el yogur en consistencia, pero fermentado por diferentes bacterias y por tanto con un sabor ligeramente diferente. Comparado con el yogur, el </a:t>
            </a:r>
            <a:r>
              <a:rPr lang="es-ES" dirty="0" err="1"/>
              <a:t>filmjölk</a:t>
            </a:r>
            <a:r>
              <a:rPr lang="es-ES" dirty="0"/>
              <a:t> sabe menos agrio. ​</a:t>
            </a:r>
          </a:p>
        </p:txBody>
      </p:sp>
      <p:pic>
        <p:nvPicPr>
          <p:cNvPr id="1038" name="Picture 14" descr="https://upload.wikimedia.org/wikipedia/commons/thumb/8/83/Filmjolk.jpg/220px-Filmjolk.jpg">
            <a:extLst>
              <a:ext uri="{FF2B5EF4-FFF2-40B4-BE49-F238E27FC236}">
                <a16:creationId xmlns:a16="http://schemas.microsoft.com/office/drawing/2014/main" id="{99028CF3-5746-410D-8A0E-2EBC2B7CC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75" y="1648377"/>
            <a:ext cx="4722021" cy="3391270"/>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7EDB3147-CE60-4698-8E14-36B637E120F5}"/>
              </a:ext>
            </a:extLst>
          </p:cNvPr>
          <p:cNvSpPr/>
          <p:nvPr/>
        </p:nvSpPr>
        <p:spPr>
          <a:xfrm>
            <a:off x="189390" y="5493928"/>
            <a:ext cx="5190478" cy="646331"/>
          </a:xfrm>
          <a:prstGeom prst="rect">
            <a:avLst/>
          </a:prstGeom>
        </p:spPr>
        <p:txBody>
          <a:bodyPr wrap="square">
            <a:spAutoFit/>
          </a:bodyPr>
          <a:lstStyle/>
          <a:p>
            <a:r>
              <a:rPr lang="es-ES" dirty="0">
                <a:solidFill>
                  <a:srgbClr val="202122"/>
                </a:solidFill>
                <a:latin typeface="Arial" panose="020B0604020202020204" pitchFamily="34" charset="0"/>
              </a:rPr>
              <a:t>(temperatura de crecimiento óptima está entre los 20 y los 45 °C)</a:t>
            </a:r>
            <a:endParaRPr lang="es-ES" dirty="0"/>
          </a:p>
        </p:txBody>
      </p:sp>
    </p:spTree>
    <p:extLst>
      <p:ext uri="{BB962C8B-B14F-4D97-AF65-F5344CB8AC3E}">
        <p14:creationId xmlns:p14="http://schemas.microsoft.com/office/powerpoint/2010/main" val="24949746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vellom\Desktop\CURSO EtiqVL\PRODUCTOS LACTEOS RETOCADO p\16NOV\IMG_20191116_1036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4946" y="0"/>
            <a:ext cx="85621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0545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F3962C2-2FA4-446B-A811-67397E726002}"/>
              </a:ext>
            </a:extLst>
          </p:cNvPr>
          <p:cNvPicPr>
            <a:picLocks noChangeAspect="1"/>
          </p:cNvPicPr>
          <p:nvPr/>
        </p:nvPicPr>
        <p:blipFill>
          <a:blip r:embed="rId2"/>
          <a:stretch>
            <a:fillRect/>
          </a:stretch>
        </p:blipFill>
        <p:spPr>
          <a:xfrm>
            <a:off x="2756215" y="2172026"/>
            <a:ext cx="6682746" cy="1364987"/>
          </a:xfrm>
          <a:prstGeom prst="rect">
            <a:avLst/>
          </a:prstGeom>
        </p:spPr>
      </p:pic>
      <p:sp>
        <p:nvSpPr>
          <p:cNvPr id="4" name="CuadroTexto 3">
            <a:extLst>
              <a:ext uri="{FF2B5EF4-FFF2-40B4-BE49-F238E27FC236}">
                <a16:creationId xmlns:a16="http://schemas.microsoft.com/office/drawing/2014/main" id="{EE5CCE67-2449-47BE-9F44-C84C346B836F}"/>
              </a:ext>
            </a:extLst>
          </p:cNvPr>
          <p:cNvSpPr txBox="1"/>
          <p:nvPr/>
        </p:nvSpPr>
        <p:spPr>
          <a:xfrm>
            <a:off x="1631504" y="3861049"/>
            <a:ext cx="8928992" cy="2308324"/>
          </a:xfrm>
          <a:prstGeom prst="rect">
            <a:avLst/>
          </a:prstGeom>
          <a:noFill/>
        </p:spPr>
        <p:txBody>
          <a:bodyPr wrap="square" rtlCol="0">
            <a:spAutoFit/>
          </a:bodyPr>
          <a:lstStyle/>
          <a:p>
            <a:pPr algn="just"/>
            <a:r>
              <a:rPr lang="es-ES" sz="3600" b="1" dirty="0">
                <a:solidFill>
                  <a:schemeClr val="accent3">
                    <a:lumMod val="50000"/>
                  </a:schemeClr>
                </a:solidFill>
              </a:rPr>
              <a:t>No se requerirá la indicación cuantitativa respecto de un ingrediente o una categoría de ingredientes cuando se utilice en dosis bajas con fines de aromatización</a:t>
            </a:r>
            <a:r>
              <a:rPr lang="es-ES" sz="3200" dirty="0">
                <a:solidFill>
                  <a:srgbClr val="00B050"/>
                </a:solidFill>
              </a:rPr>
              <a:t>.</a:t>
            </a:r>
          </a:p>
        </p:txBody>
      </p:sp>
      <p:pic>
        <p:nvPicPr>
          <p:cNvPr id="5" name="Imagen 4">
            <a:extLst>
              <a:ext uri="{FF2B5EF4-FFF2-40B4-BE49-F238E27FC236}">
                <a16:creationId xmlns:a16="http://schemas.microsoft.com/office/drawing/2014/main" id="{239333AD-6F24-4C16-9515-CBE6AE6435E3}"/>
              </a:ext>
            </a:extLst>
          </p:cNvPr>
          <p:cNvPicPr>
            <a:picLocks noChangeAspect="1"/>
          </p:cNvPicPr>
          <p:nvPr/>
        </p:nvPicPr>
        <p:blipFill>
          <a:blip r:embed="rId3"/>
          <a:stretch>
            <a:fillRect/>
          </a:stretch>
        </p:blipFill>
        <p:spPr>
          <a:xfrm>
            <a:off x="1867851" y="404665"/>
            <a:ext cx="8456299" cy="1659349"/>
          </a:xfrm>
          <a:prstGeom prst="rect">
            <a:avLst/>
          </a:prstGeom>
        </p:spPr>
      </p:pic>
    </p:spTree>
    <p:extLst>
      <p:ext uri="{BB962C8B-B14F-4D97-AF65-F5344CB8AC3E}">
        <p14:creationId xmlns:p14="http://schemas.microsoft.com/office/powerpoint/2010/main" val="345379903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C7CD1-EF15-D95E-AE72-729B508D744C}"/>
              </a:ext>
            </a:extLst>
          </p:cNvPr>
          <p:cNvPicPr>
            <a:picLocks noChangeAspect="1"/>
          </p:cNvPicPr>
          <p:nvPr/>
        </p:nvPicPr>
        <p:blipFill>
          <a:blip r:embed="rId2"/>
          <a:stretch>
            <a:fillRect/>
          </a:stretch>
        </p:blipFill>
        <p:spPr>
          <a:xfrm>
            <a:off x="2135560" y="332656"/>
            <a:ext cx="7272672" cy="6335763"/>
          </a:xfrm>
          <a:prstGeom prst="rect">
            <a:avLst/>
          </a:prstGeom>
        </p:spPr>
      </p:pic>
    </p:spTree>
    <p:extLst>
      <p:ext uri="{BB962C8B-B14F-4D97-AF65-F5344CB8AC3E}">
        <p14:creationId xmlns:p14="http://schemas.microsoft.com/office/powerpoint/2010/main" val="213991697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ULUÁN SC (Monforte) queixo ao viño mencía Ribeira Sacra">
            <a:extLst>
              <a:ext uri="{FF2B5EF4-FFF2-40B4-BE49-F238E27FC236}">
                <a16:creationId xmlns:a16="http://schemas.microsoft.com/office/drawing/2014/main" id="{629B6829-7A76-44DA-9ADB-A5E234F9F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512676"/>
            <a:ext cx="8670153"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9587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2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92464" y="0"/>
            <a:ext cx="5805487" cy="6858000"/>
          </a:xfrm>
          <a:prstGeom prst="rect">
            <a:avLst/>
          </a:prstGeom>
          <a:noFill/>
          <a:ln>
            <a:noFill/>
          </a:ln>
        </p:spPr>
      </p:pic>
      <p:sp>
        <p:nvSpPr>
          <p:cNvPr id="3" name="2 Rectángulo"/>
          <p:cNvSpPr/>
          <p:nvPr/>
        </p:nvSpPr>
        <p:spPr>
          <a:xfrm>
            <a:off x="3863752" y="3812414"/>
            <a:ext cx="4248472" cy="108012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4" name="3 Rectángulo redondeado"/>
          <p:cNvSpPr/>
          <p:nvPr/>
        </p:nvSpPr>
        <p:spPr>
          <a:xfrm>
            <a:off x="4727848" y="4892534"/>
            <a:ext cx="2520280" cy="336666"/>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5" name="4 CuadroTexto"/>
          <p:cNvSpPr txBox="1"/>
          <p:nvPr/>
        </p:nvSpPr>
        <p:spPr>
          <a:xfrm>
            <a:off x="3192463" y="2276873"/>
            <a:ext cx="3744416" cy="954107"/>
          </a:xfrm>
          <a:prstGeom prst="rect">
            <a:avLst/>
          </a:prstGeom>
          <a:noFill/>
        </p:spPr>
        <p:txBody>
          <a:bodyPr wrap="square" rtlCol="0">
            <a:spAutoFit/>
          </a:bodyPr>
          <a:lstStyle/>
          <a:p>
            <a:r>
              <a:rPr lang="es-ES" sz="2800" b="1" dirty="0">
                <a:solidFill>
                  <a:srgbClr val="00B050"/>
                </a:solidFill>
              </a:rPr>
              <a:t>Marca  internacional</a:t>
            </a:r>
          </a:p>
          <a:p>
            <a:r>
              <a:rPr lang="es-ES" sz="2800" b="1" dirty="0">
                <a:solidFill>
                  <a:srgbClr val="00B050"/>
                </a:solidFill>
              </a:rPr>
              <a:t>Registrada en España</a:t>
            </a:r>
            <a:endParaRPr lang="gl-ES" sz="2800" b="1" dirty="0">
              <a:solidFill>
                <a:srgbClr val="00B050"/>
              </a:solidFill>
            </a:endParaRPr>
          </a:p>
        </p:txBody>
      </p:sp>
      <p:cxnSp>
        <p:nvCxnSpPr>
          <p:cNvPr id="7" name="6 Conector recto de flecha"/>
          <p:cNvCxnSpPr/>
          <p:nvPr/>
        </p:nvCxnSpPr>
        <p:spPr>
          <a:xfrm>
            <a:off x="4295800" y="3230980"/>
            <a:ext cx="648072" cy="702077"/>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3863753" y="5661249"/>
            <a:ext cx="3971023" cy="830997"/>
          </a:xfrm>
          <a:prstGeom prst="rect">
            <a:avLst/>
          </a:prstGeom>
          <a:noFill/>
        </p:spPr>
        <p:txBody>
          <a:bodyPr wrap="none" rtlCol="0">
            <a:spAutoFit/>
          </a:bodyPr>
          <a:lstStyle/>
          <a:p>
            <a:r>
              <a:rPr lang="es-ES" sz="2400" b="1" dirty="0">
                <a:solidFill>
                  <a:srgbClr val="FFFF00"/>
                </a:solidFill>
              </a:rPr>
              <a:t>No seria posible este termino</a:t>
            </a:r>
          </a:p>
          <a:p>
            <a:r>
              <a:rPr lang="es-ES" sz="2400" b="1" dirty="0">
                <a:solidFill>
                  <a:srgbClr val="FFFF00"/>
                </a:solidFill>
              </a:rPr>
              <a:t>Conforme al RD de los quesos</a:t>
            </a:r>
            <a:endParaRPr lang="gl-ES" sz="2400" b="1" dirty="0">
              <a:solidFill>
                <a:srgbClr val="FFFF00"/>
              </a:solidFill>
            </a:endParaRPr>
          </a:p>
        </p:txBody>
      </p:sp>
      <p:cxnSp>
        <p:nvCxnSpPr>
          <p:cNvPr id="14" name="13 Conector recto de flecha"/>
          <p:cNvCxnSpPr>
            <a:stCxn id="4" idx="2"/>
          </p:cNvCxnSpPr>
          <p:nvPr/>
        </p:nvCxnSpPr>
        <p:spPr>
          <a:xfrm>
            <a:off x="5987988" y="5229200"/>
            <a:ext cx="1044116" cy="504056"/>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61273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624" y="404664"/>
            <a:ext cx="7092506" cy="57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711624" y="2132856"/>
            <a:ext cx="3672408" cy="36004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3" name="2 Rectángulo"/>
          <p:cNvSpPr/>
          <p:nvPr/>
        </p:nvSpPr>
        <p:spPr>
          <a:xfrm>
            <a:off x="2711624" y="2924944"/>
            <a:ext cx="1836204" cy="28803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extLst>
      <p:ext uri="{BB962C8B-B14F-4D97-AF65-F5344CB8AC3E}">
        <p14:creationId xmlns:p14="http://schemas.microsoft.com/office/powerpoint/2010/main" val="31326499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2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57624" y="63851"/>
            <a:ext cx="5038376" cy="6730298"/>
          </a:xfrm>
          <a:prstGeom prst="rect">
            <a:avLst/>
          </a:prstGeom>
          <a:noFill/>
          <a:ln>
            <a:noFill/>
          </a:ln>
        </p:spPr>
      </p:pic>
      <p:sp>
        <p:nvSpPr>
          <p:cNvPr id="3" name="2 Elipse"/>
          <p:cNvSpPr/>
          <p:nvPr/>
        </p:nvSpPr>
        <p:spPr>
          <a:xfrm>
            <a:off x="3791744" y="5658543"/>
            <a:ext cx="1008112" cy="64807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4" name="3 CuadroTexto"/>
          <p:cNvSpPr txBox="1"/>
          <p:nvPr/>
        </p:nvSpPr>
        <p:spPr>
          <a:xfrm>
            <a:off x="6600056" y="836712"/>
            <a:ext cx="4661176" cy="2800767"/>
          </a:xfrm>
          <a:prstGeom prst="rect">
            <a:avLst/>
          </a:prstGeom>
          <a:noFill/>
        </p:spPr>
        <p:txBody>
          <a:bodyPr wrap="square" rtlCol="0">
            <a:spAutoFit/>
          </a:bodyPr>
          <a:lstStyle/>
          <a:p>
            <a:pPr algn="just"/>
            <a:r>
              <a:rPr lang="es-ES" sz="2400" b="1" dirty="0">
                <a:solidFill>
                  <a:srgbClr val="00B050"/>
                </a:solidFill>
              </a:rPr>
              <a:t>Al tratarse de un producto Elaborado en Italia, no se aplica el RD de los quesos respecto del tenor graso.</a:t>
            </a:r>
          </a:p>
          <a:p>
            <a:pPr algn="just"/>
            <a:r>
              <a:rPr lang="es-ES" sz="2400" b="1" dirty="0">
                <a:solidFill>
                  <a:srgbClr val="00B050"/>
                </a:solidFill>
              </a:rPr>
              <a:t>Tampoco le afecta el RD sobre el origen de la leche como ingrediente</a:t>
            </a:r>
            <a:r>
              <a:rPr lang="es-ES" sz="3200" b="1" dirty="0">
                <a:solidFill>
                  <a:srgbClr val="00B050"/>
                </a:solidFill>
              </a:rPr>
              <a:t>.</a:t>
            </a:r>
            <a:endParaRPr lang="gl-ES" sz="3200" b="1" dirty="0">
              <a:solidFill>
                <a:srgbClr val="00B050"/>
              </a:solidFill>
            </a:endParaRPr>
          </a:p>
        </p:txBody>
      </p:sp>
      <p:pic>
        <p:nvPicPr>
          <p:cNvPr id="5" name="Imagen 4">
            <a:extLst>
              <a:ext uri="{FF2B5EF4-FFF2-40B4-BE49-F238E27FC236}">
                <a16:creationId xmlns:a16="http://schemas.microsoft.com/office/drawing/2014/main" id="{E9A85D54-E5DA-449A-9751-FC49629FED59}"/>
              </a:ext>
            </a:extLst>
          </p:cNvPr>
          <p:cNvPicPr>
            <a:picLocks noChangeAspect="1"/>
          </p:cNvPicPr>
          <p:nvPr/>
        </p:nvPicPr>
        <p:blipFill>
          <a:blip r:embed="rId3"/>
          <a:stretch>
            <a:fillRect/>
          </a:stretch>
        </p:blipFill>
        <p:spPr>
          <a:xfrm>
            <a:off x="7763856" y="4672151"/>
            <a:ext cx="2333575" cy="1498800"/>
          </a:xfrm>
          <a:prstGeom prst="rect">
            <a:avLst/>
          </a:prstGeom>
        </p:spPr>
      </p:pic>
    </p:spTree>
    <p:extLst>
      <p:ext uri="{BB962C8B-B14F-4D97-AF65-F5344CB8AC3E}">
        <p14:creationId xmlns:p14="http://schemas.microsoft.com/office/powerpoint/2010/main" val="132055875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D66DD70-6DBA-C3C5-F120-88D0B98AF7D4}"/>
              </a:ext>
            </a:extLst>
          </p:cNvPr>
          <p:cNvSpPr txBox="1"/>
          <p:nvPr/>
        </p:nvSpPr>
        <p:spPr>
          <a:xfrm>
            <a:off x="983432" y="476672"/>
            <a:ext cx="10225136" cy="6217087"/>
          </a:xfrm>
          <a:prstGeom prst="rect">
            <a:avLst/>
          </a:prstGeom>
          <a:noFill/>
        </p:spPr>
        <p:txBody>
          <a:bodyPr wrap="square" rtlCol="0">
            <a:spAutoFit/>
          </a:bodyPr>
          <a:lstStyle/>
          <a:p>
            <a:r>
              <a:rPr lang="pt-BR" sz="2000" u="sng" dirty="0">
                <a:solidFill>
                  <a:srgbClr val="252525"/>
                </a:solidFill>
                <a:latin typeface="Arial" panose="020B0604020202020204" pitchFamily="34" charset="0"/>
                <a:cs typeface="Arial" panose="020B0604020202020204" pitchFamily="34" charset="0"/>
              </a:rPr>
              <a:t>Anexo </a:t>
            </a:r>
            <a:r>
              <a:rPr lang="pt-BR" sz="2000" u="sng" dirty="0" err="1">
                <a:solidFill>
                  <a:srgbClr val="252525"/>
                </a:solidFill>
                <a:latin typeface="Arial" panose="020B0604020202020204" pitchFamily="34" charset="0"/>
                <a:cs typeface="Arial" panose="020B0604020202020204" pitchFamily="34" charset="0"/>
              </a:rPr>
              <a:t>II:Norma</a:t>
            </a:r>
            <a:r>
              <a:rPr lang="pt-BR" sz="2000" u="sng" dirty="0">
                <a:solidFill>
                  <a:srgbClr val="252525"/>
                </a:solidFill>
                <a:latin typeface="Arial" panose="020B0604020202020204" pitchFamily="34" charset="0"/>
                <a:cs typeface="Arial" panose="020B0604020202020204" pitchFamily="34" charset="0"/>
              </a:rPr>
              <a:t> de </a:t>
            </a:r>
            <a:r>
              <a:rPr lang="pt-BR" sz="2000" u="sng" dirty="0" err="1">
                <a:solidFill>
                  <a:srgbClr val="252525"/>
                </a:solidFill>
                <a:latin typeface="Arial" panose="020B0604020202020204" pitchFamily="34" charset="0"/>
                <a:cs typeface="Arial" panose="020B0604020202020204" pitchFamily="34" charset="0"/>
              </a:rPr>
              <a:t>calidad</a:t>
            </a:r>
            <a:r>
              <a:rPr lang="pt-BR" sz="2000" u="sng" dirty="0">
                <a:solidFill>
                  <a:srgbClr val="252525"/>
                </a:solidFill>
                <a:latin typeface="Arial" panose="020B0604020202020204" pitchFamily="34" charset="0"/>
                <a:cs typeface="Arial" panose="020B0604020202020204" pitchFamily="34" charset="0"/>
              </a:rPr>
              <a:t> para </a:t>
            </a:r>
            <a:r>
              <a:rPr lang="pt-BR" sz="2000" u="sng" dirty="0" err="1">
                <a:solidFill>
                  <a:srgbClr val="252525"/>
                </a:solidFill>
                <a:latin typeface="Arial" panose="020B0604020202020204" pitchFamily="34" charset="0"/>
                <a:cs typeface="Arial" panose="020B0604020202020204" pitchFamily="34" charset="0"/>
              </a:rPr>
              <a:t>los</a:t>
            </a:r>
            <a:r>
              <a:rPr lang="pt-BR" sz="2000" u="sng" dirty="0">
                <a:solidFill>
                  <a:srgbClr val="252525"/>
                </a:solidFill>
                <a:latin typeface="Arial" panose="020B0604020202020204" pitchFamily="34" charset="0"/>
                <a:cs typeface="Arial" panose="020B0604020202020204" pitchFamily="34" charset="0"/>
              </a:rPr>
              <a:t> </a:t>
            </a:r>
            <a:r>
              <a:rPr lang="pt-BR" sz="2000" u="sng" dirty="0" err="1">
                <a:solidFill>
                  <a:srgbClr val="252525"/>
                </a:solidFill>
                <a:latin typeface="Arial" panose="020B0604020202020204" pitchFamily="34" charset="0"/>
                <a:cs typeface="Arial" panose="020B0604020202020204" pitchFamily="34" charset="0"/>
              </a:rPr>
              <a:t>quesos</a:t>
            </a:r>
            <a:r>
              <a:rPr lang="pt-BR" sz="2000" u="sng" dirty="0">
                <a:solidFill>
                  <a:srgbClr val="252525"/>
                </a:solidFill>
                <a:latin typeface="Arial" panose="020B0604020202020204" pitchFamily="34" charset="0"/>
                <a:cs typeface="Arial" panose="020B0604020202020204" pitchFamily="34" charset="0"/>
              </a:rPr>
              <a:t> fundidos </a:t>
            </a:r>
            <a:endParaRPr lang="es-ES" sz="2000" dirty="0">
              <a:latin typeface="Arial" panose="020B0604020202020204" pitchFamily="34" charset="0"/>
              <a:cs typeface="Arial" panose="020B0604020202020204" pitchFamily="34" charset="0"/>
            </a:endParaRPr>
          </a:p>
          <a:p>
            <a:r>
              <a:rPr lang="es-ES" sz="2000" b="1" dirty="0">
                <a:latin typeface="Arial" panose="020B0604020202020204" pitchFamily="34" charset="0"/>
                <a:cs typeface="Arial" panose="020B0604020202020204" pitchFamily="34" charset="0"/>
              </a:rPr>
              <a:t>Definición.</a:t>
            </a:r>
          </a:p>
          <a:p>
            <a:r>
              <a:rPr lang="es-ES" sz="2000" dirty="0">
                <a:latin typeface="Arial" panose="020B0604020202020204" pitchFamily="34" charset="0"/>
                <a:cs typeface="Arial" panose="020B0604020202020204" pitchFamily="34" charset="0"/>
              </a:rPr>
              <a:t>Se entiende por queso fundido el producto obtenido por molturación, mezcla, fusión y emulsión, de una o más variedades de queso con o sin adición de leche, productos lácteos y otros productos alimenticios.</a:t>
            </a:r>
          </a:p>
          <a:p>
            <a:r>
              <a:rPr lang="es-ES" sz="2000" b="1" dirty="0">
                <a:latin typeface="Arial" panose="020B0604020202020204" pitchFamily="34" charset="0"/>
                <a:cs typeface="Arial" panose="020B0604020202020204" pitchFamily="34" charset="0"/>
              </a:rPr>
              <a:t>Denominaciones</a:t>
            </a:r>
            <a:r>
              <a:rPr lang="es-ES" sz="2000" dirty="0">
                <a:latin typeface="Arial" panose="020B0604020202020204" pitchFamily="34" charset="0"/>
                <a:cs typeface="Arial" panose="020B0604020202020204" pitchFamily="34" charset="0"/>
              </a:rPr>
              <a:t>.</a:t>
            </a:r>
          </a:p>
          <a:p>
            <a:r>
              <a:rPr lang="es-ES" sz="2000" dirty="0">
                <a:latin typeface="Arial" panose="020B0604020202020204" pitchFamily="34" charset="0"/>
                <a:cs typeface="Arial" panose="020B0604020202020204" pitchFamily="34" charset="0"/>
              </a:rPr>
              <a:t>-La denominación «</a:t>
            </a:r>
            <a:r>
              <a:rPr lang="es-ES" sz="2000" b="1" dirty="0">
                <a:latin typeface="Arial" panose="020B0604020202020204" pitchFamily="34" charset="0"/>
                <a:cs typeface="Arial" panose="020B0604020202020204" pitchFamily="34" charset="0"/>
              </a:rPr>
              <a:t>queso fundido</a:t>
            </a:r>
            <a:r>
              <a:rPr lang="es-ES" sz="2000" dirty="0">
                <a:latin typeface="Arial" panose="020B0604020202020204" pitchFamily="34" charset="0"/>
                <a:cs typeface="Arial" panose="020B0604020202020204" pitchFamily="34" charset="0"/>
              </a:rPr>
              <a:t>» queda reservada al producto que contenga un extracto seco total mínimo del 35 % masa/masa.</a:t>
            </a:r>
          </a:p>
          <a:p>
            <a:r>
              <a:rPr lang="es-ES" sz="2000" dirty="0">
                <a:latin typeface="Arial" panose="020B0604020202020204" pitchFamily="34" charset="0"/>
                <a:cs typeface="Arial" panose="020B0604020202020204" pitchFamily="34" charset="0"/>
              </a:rPr>
              <a:t>-La denominación «queso fundido» podrá completarse, con las siguientes indicaciones:</a:t>
            </a:r>
          </a:p>
          <a:p>
            <a:r>
              <a:rPr lang="es-ES" sz="2000" dirty="0">
                <a:latin typeface="Arial" panose="020B0604020202020204" pitchFamily="34" charset="0"/>
                <a:cs typeface="Arial" panose="020B0604020202020204" pitchFamily="34" charset="0"/>
              </a:rPr>
              <a:t>-El nombre de una variedad de queso, siempre que esta constituya al menos el 50 % de las materias primas. El queso de la citada variedad deberá representar como mínimo el 75 % de la mezcla de quesos utilizados, debiendo pertenecer el 25 % restante a una variedad o variedades similares.</a:t>
            </a:r>
          </a:p>
          <a:p>
            <a:r>
              <a:rPr lang="es-ES" sz="2000" dirty="0">
                <a:latin typeface="Arial" panose="020B0604020202020204" pitchFamily="34" charset="0"/>
                <a:cs typeface="Arial" panose="020B0604020202020204" pitchFamily="34" charset="0"/>
              </a:rPr>
              <a:t>-Los nombres de más de una variedad siempre que únicamente se hayan utilizado dichas variedades y que al menos constituyan el 50 % de las materias primas. Ninguna de ellas podrá representar un porcentaje inferior al 10 %.</a:t>
            </a:r>
          </a:p>
          <a:p>
            <a:r>
              <a:rPr lang="es-ES" sz="2000" dirty="0">
                <a:latin typeface="Arial" panose="020B0604020202020204" pitchFamily="34" charset="0"/>
                <a:cs typeface="Arial" panose="020B0604020202020204" pitchFamily="34" charset="0"/>
              </a:rPr>
              <a:t>- La expresión «</a:t>
            </a:r>
            <a:r>
              <a:rPr lang="es-ES" sz="2000" b="1" dirty="0">
                <a:latin typeface="Arial" panose="020B0604020202020204" pitchFamily="34" charset="0"/>
                <a:cs typeface="Arial" panose="020B0604020202020204" pitchFamily="34" charset="0"/>
              </a:rPr>
              <a:t>para untar</a:t>
            </a:r>
            <a:r>
              <a:rPr lang="es-ES" sz="2000" dirty="0">
                <a:latin typeface="Arial" panose="020B0604020202020204" pitchFamily="34" charset="0"/>
                <a:cs typeface="Arial" panose="020B0604020202020204" pitchFamily="34" charset="0"/>
              </a:rPr>
              <a:t>» o «</a:t>
            </a:r>
            <a:r>
              <a:rPr lang="es-ES" sz="2000" b="1" dirty="0">
                <a:latin typeface="Arial" panose="020B0604020202020204" pitchFamily="34" charset="0"/>
                <a:cs typeface="Arial" panose="020B0604020202020204" pitchFamily="34" charset="0"/>
              </a:rPr>
              <a:t>para extender</a:t>
            </a:r>
            <a:r>
              <a:rPr lang="es-ES" sz="2000" dirty="0">
                <a:latin typeface="Arial" panose="020B0604020202020204" pitchFamily="34" charset="0"/>
                <a:cs typeface="Arial" panose="020B0604020202020204" pitchFamily="34" charset="0"/>
              </a:rPr>
              <a:t>» podrá también formar parte de la denominación, cuando el queso fundido se destine a este fin, si el extracto seco total es como mínimo del 30 por ciento masa/masa.</a:t>
            </a:r>
          </a:p>
          <a:p>
            <a:r>
              <a:rPr lang="es-ES" dirty="0"/>
              <a:t> </a:t>
            </a:r>
          </a:p>
        </p:txBody>
      </p:sp>
    </p:spTree>
    <p:extLst>
      <p:ext uri="{BB962C8B-B14F-4D97-AF65-F5344CB8AC3E}">
        <p14:creationId xmlns:p14="http://schemas.microsoft.com/office/powerpoint/2010/main" val="213679445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56B5EA5-D43F-4A50-8078-EFEA2116A4A8}"/>
              </a:ext>
            </a:extLst>
          </p:cNvPr>
          <p:cNvSpPr/>
          <p:nvPr/>
        </p:nvSpPr>
        <p:spPr>
          <a:xfrm>
            <a:off x="1415480" y="764704"/>
            <a:ext cx="8856984" cy="4955203"/>
          </a:xfrm>
          <a:prstGeom prst="rect">
            <a:avLst/>
          </a:prstGeom>
        </p:spPr>
        <p:txBody>
          <a:bodyPr wrap="square">
            <a:spAutoFit/>
          </a:bodyPr>
          <a:lstStyle/>
          <a:p>
            <a:endParaRPr lang="es-ES" sz="2800" dirty="0">
              <a:solidFill>
                <a:srgbClr val="000000"/>
              </a:solidFill>
              <a:latin typeface="Arial Unicode MS"/>
            </a:endParaRPr>
          </a:p>
          <a:p>
            <a:r>
              <a:rPr lang="es-ES" sz="2400" dirty="0">
                <a:solidFill>
                  <a:srgbClr val="000000"/>
                </a:solidFill>
                <a:latin typeface="Arial Unicode MS"/>
              </a:rPr>
              <a:t>6.1 Denominación de venta.</a:t>
            </a:r>
          </a:p>
          <a:p>
            <a:r>
              <a:rPr lang="es-ES" sz="2400" dirty="0">
                <a:solidFill>
                  <a:srgbClr val="000000"/>
                </a:solidFill>
                <a:latin typeface="Arial Unicode MS"/>
              </a:rPr>
              <a:t>La denominación de venta se indicará de acuerdo con lo establecido en el punto 2.</a:t>
            </a:r>
          </a:p>
          <a:p>
            <a:r>
              <a:rPr lang="es-ES" sz="2400" dirty="0">
                <a:solidFill>
                  <a:srgbClr val="000000"/>
                </a:solidFill>
                <a:latin typeface="Arial Unicode MS"/>
              </a:rPr>
              <a:t>Los quesos fundidos previstos en el punto 2.2 se designarán como «</a:t>
            </a:r>
            <a:r>
              <a:rPr lang="es-ES" sz="2400" b="1" dirty="0">
                <a:solidFill>
                  <a:srgbClr val="000000"/>
                </a:solidFill>
                <a:latin typeface="Arial Unicode MS"/>
              </a:rPr>
              <a:t>queso fundido...</a:t>
            </a:r>
            <a:r>
              <a:rPr lang="es-ES" sz="2400" dirty="0">
                <a:solidFill>
                  <a:srgbClr val="000000"/>
                </a:solidFill>
                <a:latin typeface="Arial Unicode MS"/>
              </a:rPr>
              <a:t>» «</a:t>
            </a:r>
            <a:r>
              <a:rPr lang="es-ES" sz="2400" b="1" dirty="0">
                <a:solidFill>
                  <a:srgbClr val="000000"/>
                </a:solidFill>
                <a:latin typeface="Arial Unicode MS"/>
              </a:rPr>
              <a:t>queso...fundido</a:t>
            </a:r>
            <a:r>
              <a:rPr lang="es-ES" sz="2400" dirty="0">
                <a:solidFill>
                  <a:srgbClr val="000000"/>
                </a:solidFill>
                <a:latin typeface="Arial Unicode MS"/>
              </a:rPr>
              <a:t>» o </a:t>
            </a:r>
            <a:r>
              <a:rPr lang="es-ES" sz="2400" b="1" dirty="0">
                <a:solidFill>
                  <a:srgbClr val="000000"/>
                </a:solidFill>
                <a:latin typeface="Arial Unicode MS"/>
              </a:rPr>
              <a:t>«...fundido</a:t>
            </a:r>
            <a:r>
              <a:rPr lang="es-ES" sz="2400" dirty="0">
                <a:solidFill>
                  <a:srgbClr val="000000"/>
                </a:solidFill>
                <a:latin typeface="Arial Unicode MS"/>
              </a:rPr>
              <a:t>», rellenando el espacio con el nombre de la variedad. En el caso de indicar más de una variedad éstas se designarán por orden decreciente de proporciones.</a:t>
            </a:r>
          </a:p>
          <a:p>
            <a:r>
              <a:rPr lang="es-ES" sz="2400" dirty="0">
                <a:solidFill>
                  <a:srgbClr val="000000"/>
                </a:solidFill>
                <a:latin typeface="Arial Unicode MS"/>
              </a:rPr>
              <a:t>Cuando se incorpore algún ingrediente de los indicados en el punto 3.2.4, la denominación se completará agregando la palabra «</a:t>
            </a:r>
            <a:r>
              <a:rPr lang="es-ES" sz="2400" b="1" dirty="0">
                <a:solidFill>
                  <a:srgbClr val="000000"/>
                </a:solidFill>
                <a:latin typeface="Arial Unicode MS"/>
              </a:rPr>
              <a:t>con</a:t>
            </a:r>
            <a:r>
              <a:rPr lang="es-ES" sz="2400" dirty="0">
                <a:solidFill>
                  <a:srgbClr val="000000"/>
                </a:solidFill>
                <a:latin typeface="Arial Unicode MS"/>
              </a:rPr>
              <a:t>», seguida del nombre del ingrediente o ingredientes añadidos.</a:t>
            </a:r>
            <a:endParaRPr lang="es-ES" sz="2400" dirty="0"/>
          </a:p>
        </p:txBody>
      </p:sp>
    </p:spTree>
    <p:extLst>
      <p:ext uri="{BB962C8B-B14F-4D97-AF65-F5344CB8AC3E}">
        <p14:creationId xmlns:p14="http://schemas.microsoft.com/office/powerpoint/2010/main" val="68293588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2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1235076"/>
            <a:ext cx="9144000" cy="4386263"/>
          </a:xfrm>
          <a:prstGeom prst="rect">
            <a:avLst/>
          </a:prstGeom>
          <a:noFill/>
          <a:ln>
            <a:noFill/>
          </a:ln>
        </p:spPr>
      </p:pic>
    </p:spTree>
    <p:extLst>
      <p:ext uri="{BB962C8B-B14F-4D97-AF65-F5344CB8AC3E}">
        <p14:creationId xmlns:p14="http://schemas.microsoft.com/office/powerpoint/2010/main" val="285389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83DAB1D-C571-490A-B7CD-AF6C24F7BC33}"/>
              </a:ext>
            </a:extLst>
          </p:cNvPr>
          <p:cNvSpPr/>
          <p:nvPr/>
        </p:nvSpPr>
        <p:spPr>
          <a:xfrm>
            <a:off x="970625" y="1443841"/>
            <a:ext cx="6096000" cy="2862322"/>
          </a:xfrm>
          <a:prstGeom prst="rect">
            <a:avLst/>
          </a:prstGeom>
        </p:spPr>
        <p:txBody>
          <a:bodyPr>
            <a:spAutoFit/>
          </a:bodyPr>
          <a:lstStyle/>
          <a:p>
            <a:r>
              <a:rPr lang="es-ES" b="1" dirty="0">
                <a:solidFill>
                  <a:srgbClr val="202122"/>
                </a:solidFill>
                <a:latin typeface="Arial" panose="020B0604020202020204" pitchFamily="34" charset="0"/>
              </a:rPr>
              <a:t>Sm</a:t>
            </a:r>
            <a:r>
              <a:rPr lang="az-Cyrl-AZ" b="1" dirty="0">
                <a:solidFill>
                  <a:srgbClr val="202122"/>
                </a:solidFill>
                <a:latin typeface="Arial" panose="020B0604020202020204" pitchFamily="34" charset="0"/>
              </a:rPr>
              <a:t>е</a:t>
            </a:r>
            <a:r>
              <a:rPr lang="es-ES" b="1" dirty="0">
                <a:solidFill>
                  <a:srgbClr val="202122"/>
                </a:solidFill>
                <a:latin typeface="Arial" panose="020B0604020202020204" pitchFamily="34" charset="0"/>
              </a:rPr>
              <a:t>tana</a:t>
            </a:r>
            <a:r>
              <a:rPr lang="es-ES" dirty="0">
                <a:solidFill>
                  <a:srgbClr val="202122"/>
                </a:solidFill>
                <a:latin typeface="Arial" panose="020B0604020202020204" pitchFamily="34" charset="0"/>
              </a:rPr>
              <a:t> es un producto </a:t>
            </a:r>
            <a:r>
              <a:rPr lang="es-ES" u="sng" dirty="0">
                <a:latin typeface="Arial" panose="020B0604020202020204" pitchFamily="34" charset="0"/>
                <a:hlinkClick r:id="rId2" tooltip="Lácteo">
                  <a:extLst>
                    <a:ext uri="{A12FA001-AC4F-418D-AE19-62706E023703}">
                      <ahyp:hlinkClr xmlns:ahyp="http://schemas.microsoft.com/office/drawing/2018/hyperlinkcolor" val="tx"/>
                    </a:ext>
                  </a:extLst>
                </a:hlinkClick>
              </a:rPr>
              <a:t>lácteo</a:t>
            </a:r>
            <a:r>
              <a:rPr lang="es-ES" dirty="0">
                <a:solidFill>
                  <a:srgbClr val="202122"/>
                </a:solidFill>
                <a:latin typeface="Arial" panose="020B0604020202020204" pitchFamily="34" charset="0"/>
              </a:rPr>
              <a:t> muy típico en las cocinas de </a:t>
            </a:r>
            <a:r>
              <a:rPr lang="es-ES" dirty="0">
                <a:latin typeface="Arial" panose="020B0604020202020204" pitchFamily="34" charset="0"/>
                <a:hlinkClick r:id="rId3" tooltip="Europa Central">
                  <a:extLst>
                    <a:ext uri="{A12FA001-AC4F-418D-AE19-62706E023703}">
                      <ahyp:hlinkClr xmlns:ahyp="http://schemas.microsoft.com/office/drawing/2018/hyperlinkcolor" val="tx"/>
                    </a:ext>
                  </a:extLst>
                </a:hlinkClick>
              </a:rPr>
              <a:t>Europa Central</a:t>
            </a:r>
            <a:r>
              <a:rPr lang="es-ES" dirty="0">
                <a:latin typeface="Arial" panose="020B0604020202020204" pitchFamily="34" charset="0"/>
              </a:rPr>
              <a:t> y </a:t>
            </a:r>
            <a:r>
              <a:rPr lang="es-ES" dirty="0">
                <a:latin typeface="Arial" panose="020B0604020202020204" pitchFamily="34" charset="0"/>
                <a:hlinkClick r:id="rId4" tooltip="Europa Oriental">
                  <a:extLst>
                    <a:ext uri="{A12FA001-AC4F-418D-AE19-62706E023703}">
                      <ahyp:hlinkClr xmlns:ahyp="http://schemas.microsoft.com/office/drawing/2018/hyperlinkcolor" val="tx"/>
                    </a:ext>
                  </a:extLst>
                </a:hlinkClick>
              </a:rPr>
              <a:t>Oriental</a:t>
            </a:r>
            <a:r>
              <a:rPr lang="es-ES" dirty="0">
                <a:solidFill>
                  <a:srgbClr val="202122"/>
                </a:solidFill>
                <a:latin typeface="Arial" panose="020B0604020202020204" pitchFamily="34" charset="0"/>
              </a:rPr>
              <a:t>.</a:t>
            </a:r>
          </a:p>
          <a:p>
            <a:endParaRPr lang="es-ES" dirty="0">
              <a:solidFill>
                <a:srgbClr val="202122"/>
              </a:solidFill>
              <a:latin typeface="Arial" panose="020B0604020202020204" pitchFamily="34" charset="0"/>
            </a:endParaRPr>
          </a:p>
          <a:p>
            <a:r>
              <a:rPr lang="es-ES" dirty="0"/>
              <a:t>Se obtiene mediante </a:t>
            </a:r>
            <a:r>
              <a:rPr lang="es-ES" u="sng" dirty="0">
                <a:hlinkClick r:id="rId5" tooltip="Fermentación">
                  <a:extLst>
                    <a:ext uri="{A12FA001-AC4F-418D-AE19-62706E023703}">
                      <ahyp:hlinkClr xmlns:ahyp="http://schemas.microsoft.com/office/drawing/2018/hyperlinkcolor" val="tx"/>
                    </a:ext>
                  </a:extLst>
                </a:hlinkClick>
              </a:rPr>
              <a:t>fermentación</a:t>
            </a:r>
            <a:r>
              <a:rPr lang="es-ES" dirty="0"/>
              <a:t> bacteriana y se caracteriza por su bajo grado de conservación. Contienen una gran variedad de contenido graso que suele estar entre el 10% (ligero) hasta el 70% (gordo), los más comunes que se pueden encontrar en los supermercados rusos son 20%, 30% y 42%. Se suele encontrar la adición de </a:t>
            </a:r>
            <a:r>
              <a:rPr lang="es-ES" u="sng" dirty="0">
                <a:hlinkClick r:id="rId6" tooltip="Espesante">
                  <a:extLst>
                    <a:ext uri="{A12FA001-AC4F-418D-AE19-62706E023703}">
                      <ahyp:hlinkClr xmlns:ahyp="http://schemas.microsoft.com/office/drawing/2018/hyperlinkcolor" val="tx"/>
                    </a:ext>
                  </a:extLst>
                </a:hlinkClick>
              </a:rPr>
              <a:t>espesantes</a:t>
            </a:r>
            <a:r>
              <a:rPr lang="es-ES" u="sng" dirty="0"/>
              <a:t> </a:t>
            </a:r>
            <a:r>
              <a:rPr lang="es-ES" dirty="0"/>
              <a:t>(por ejemplo gelatina).</a:t>
            </a:r>
            <a:endParaRPr lang="es-ES" b="0" i="0" dirty="0">
              <a:solidFill>
                <a:srgbClr val="202122"/>
              </a:solidFill>
              <a:effectLst/>
              <a:latin typeface="Arial" panose="020B0604020202020204" pitchFamily="34" charset="0"/>
            </a:endParaRPr>
          </a:p>
        </p:txBody>
      </p:sp>
      <p:pic>
        <p:nvPicPr>
          <p:cNvPr id="3074" name="Picture 2" descr="Smetana">
            <a:extLst>
              <a:ext uri="{FF2B5EF4-FFF2-40B4-BE49-F238E27FC236}">
                <a16:creationId xmlns:a16="http://schemas.microsoft.com/office/drawing/2014/main" id="{CE18943B-82CB-4008-97E7-0DE2EFC56B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6537" y="1182764"/>
            <a:ext cx="4492471" cy="449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46657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2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777875"/>
            <a:ext cx="9144000" cy="5302250"/>
          </a:xfrm>
          <a:prstGeom prst="rect">
            <a:avLst/>
          </a:prstGeom>
          <a:noFill/>
          <a:ln>
            <a:noFill/>
          </a:ln>
        </p:spPr>
      </p:pic>
      <p:sp>
        <p:nvSpPr>
          <p:cNvPr id="3" name="2 Rectángulo"/>
          <p:cNvSpPr/>
          <p:nvPr/>
        </p:nvSpPr>
        <p:spPr>
          <a:xfrm>
            <a:off x="1524000" y="3573016"/>
            <a:ext cx="1331640" cy="36004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4" name="3 Elipse"/>
          <p:cNvSpPr/>
          <p:nvPr/>
        </p:nvSpPr>
        <p:spPr>
          <a:xfrm>
            <a:off x="7104112" y="4941168"/>
            <a:ext cx="1080120" cy="108012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extLst>
      <p:ext uri="{BB962C8B-B14F-4D97-AF65-F5344CB8AC3E}">
        <p14:creationId xmlns:p14="http://schemas.microsoft.com/office/powerpoint/2010/main" val="32178214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2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869951"/>
            <a:ext cx="9144000" cy="5116513"/>
          </a:xfrm>
          <a:prstGeom prst="rect">
            <a:avLst/>
          </a:prstGeom>
          <a:noFill/>
          <a:ln>
            <a:noFill/>
          </a:ln>
        </p:spPr>
      </p:pic>
    </p:spTree>
    <p:extLst>
      <p:ext uri="{BB962C8B-B14F-4D97-AF65-F5344CB8AC3E}">
        <p14:creationId xmlns:p14="http://schemas.microsoft.com/office/powerpoint/2010/main" val="108619719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avellom\Desktop\CURSO EtiqVL\PRODUCTOS LACTEOS RETOCADO p\P1010215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670" y="1879482"/>
            <a:ext cx="5220329" cy="496024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vellom\Desktop\CURSO EtiqVL\PRODUCTOS LACTEOS RETOCADO p\P1010214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08" y="2564905"/>
            <a:ext cx="21336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vellom\Desktop\CURSO EtiqVL\PRODUCTOS LACTEOS RETOCADO p\P1010214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4624"/>
            <a:ext cx="9144000" cy="1853134"/>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03512" y="5157193"/>
            <a:ext cx="4032448" cy="1200329"/>
          </a:xfrm>
          <a:prstGeom prst="rect">
            <a:avLst/>
          </a:prstGeom>
          <a:noFill/>
        </p:spPr>
        <p:txBody>
          <a:bodyPr wrap="square" rtlCol="0">
            <a:spAutoFit/>
          </a:bodyPr>
          <a:lstStyle/>
          <a:p>
            <a:r>
              <a:rPr lang="es-ES" sz="2400" b="1" dirty="0">
                <a:solidFill>
                  <a:srgbClr val="00B050"/>
                </a:solidFill>
              </a:rPr>
              <a:t>Rico en calcio: Requiere 2 veces La Cantidad Significativa</a:t>
            </a:r>
          </a:p>
          <a:p>
            <a:r>
              <a:rPr lang="es-ES" sz="2400" b="1" dirty="0">
                <a:solidFill>
                  <a:srgbClr val="00B050"/>
                </a:solidFill>
              </a:rPr>
              <a:t>=2 x 15 % VRN para el Ca</a:t>
            </a:r>
            <a:endParaRPr lang="gl-ES" sz="2400" b="1" dirty="0">
              <a:solidFill>
                <a:srgbClr val="00B050"/>
              </a:solidFill>
            </a:endParaRPr>
          </a:p>
        </p:txBody>
      </p:sp>
    </p:spTree>
    <p:extLst>
      <p:ext uri="{BB962C8B-B14F-4D97-AF65-F5344CB8AC3E}">
        <p14:creationId xmlns:p14="http://schemas.microsoft.com/office/powerpoint/2010/main" val="192516313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2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7902" y="903288"/>
            <a:ext cx="9144000" cy="5049837"/>
          </a:xfrm>
          <a:prstGeom prst="rect">
            <a:avLst/>
          </a:prstGeom>
          <a:noFill/>
          <a:ln>
            <a:noFill/>
          </a:ln>
        </p:spPr>
      </p:pic>
      <p:sp>
        <p:nvSpPr>
          <p:cNvPr id="3" name="2 Rectángulo redondeado"/>
          <p:cNvSpPr/>
          <p:nvPr/>
        </p:nvSpPr>
        <p:spPr>
          <a:xfrm>
            <a:off x="7536160" y="3419748"/>
            <a:ext cx="2088232" cy="129614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extLst>
      <p:ext uri="{BB962C8B-B14F-4D97-AF65-F5344CB8AC3E}">
        <p14:creationId xmlns:p14="http://schemas.microsoft.com/office/powerpoint/2010/main" val="425075449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2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1109664"/>
            <a:ext cx="9144000" cy="4638675"/>
          </a:xfrm>
          <a:prstGeom prst="rect">
            <a:avLst/>
          </a:prstGeom>
          <a:noFill/>
          <a:ln>
            <a:noFill/>
          </a:ln>
        </p:spPr>
      </p:pic>
    </p:spTree>
    <p:extLst>
      <p:ext uri="{BB962C8B-B14F-4D97-AF65-F5344CB8AC3E}">
        <p14:creationId xmlns:p14="http://schemas.microsoft.com/office/powerpoint/2010/main" val="34776547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vellom\Desktop\CURSO EtiqVL\PRODUCTOS LACTEOS RETOCADO p\P1010225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190" y="34767"/>
            <a:ext cx="6336704" cy="176151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vellom\Desktop\CURSO EtiqVL\PRODUCTOS LACTEOS RETOCADO p\P1010225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261" y="2710060"/>
            <a:ext cx="6291815" cy="40178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060" y="1848356"/>
            <a:ext cx="86677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redondeado"/>
          <p:cNvSpPr/>
          <p:nvPr/>
        </p:nvSpPr>
        <p:spPr>
          <a:xfrm>
            <a:off x="3741923" y="260648"/>
            <a:ext cx="3600400" cy="36004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cxnSp>
        <p:nvCxnSpPr>
          <p:cNvPr id="5" name="4 Conector recto"/>
          <p:cNvCxnSpPr/>
          <p:nvPr/>
        </p:nvCxnSpPr>
        <p:spPr>
          <a:xfrm>
            <a:off x="4005795" y="2253168"/>
            <a:ext cx="5472608"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1116599" y="3303576"/>
            <a:ext cx="2368913" cy="2523768"/>
          </a:xfrm>
          <a:prstGeom prst="rect">
            <a:avLst/>
          </a:prstGeom>
          <a:noFill/>
        </p:spPr>
        <p:txBody>
          <a:bodyPr wrap="square" rtlCol="0">
            <a:spAutoFit/>
          </a:bodyPr>
          <a:lstStyle/>
          <a:p>
            <a:pPr algn="ctr"/>
            <a:r>
              <a:rPr lang="es-ES" sz="2800" b="1" dirty="0" err="1">
                <a:solidFill>
                  <a:schemeClr val="accent6">
                    <a:lumMod val="75000"/>
                  </a:schemeClr>
                </a:solidFill>
              </a:rPr>
              <a:t>Deberia</a:t>
            </a:r>
            <a:r>
              <a:rPr lang="es-ES" sz="2800" b="1" dirty="0">
                <a:solidFill>
                  <a:schemeClr val="accent6">
                    <a:lumMod val="75000"/>
                  </a:schemeClr>
                </a:solidFill>
              </a:rPr>
              <a:t> </a:t>
            </a:r>
          </a:p>
          <a:p>
            <a:pPr algn="ctr"/>
            <a:r>
              <a:rPr lang="es-ES" sz="2800" b="1" dirty="0">
                <a:solidFill>
                  <a:schemeClr val="accent6">
                    <a:lumMod val="75000"/>
                  </a:schemeClr>
                </a:solidFill>
              </a:rPr>
              <a:t>especificar</a:t>
            </a:r>
          </a:p>
          <a:p>
            <a:pPr algn="ctr"/>
            <a:r>
              <a:rPr lang="es-ES" sz="2800" b="1" dirty="0">
                <a:solidFill>
                  <a:schemeClr val="accent6">
                    <a:lumMod val="75000"/>
                  </a:schemeClr>
                </a:solidFill>
              </a:rPr>
              <a:t>El producto </a:t>
            </a:r>
          </a:p>
          <a:p>
            <a:pPr algn="ctr"/>
            <a:r>
              <a:rPr lang="es-ES" sz="2800" b="1" dirty="0">
                <a:solidFill>
                  <a:schemeClr val="accent6">
                    <a:lumMod val="75000"/>
                  </a:schemeClr>
                </a:solidFill>
              </a:rPr>
              <a:t>de referencia</a:t>
            </a:r>
          </a:p>
          <a:p>
            <a:endParaRPr lang="gl-ES" dirty="0"/>
          </a:p>
        </p:txBody>
      </p:sp>
    </p:spTree>
    <p:extLst>
      <p:ext uri="{BB962C8B-B14F-4D97-AF65-F5344CB8AC3E}">
        <p14:creationId xmlns:p14="http://schemas.microsoft.com/office/powerpoint/2010/main" val="331528068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2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527051"/>
            <a:ext cx="9144000" cy="5802313"/>
          </a:xfrm>
          <a:prstGeom prst="rect">
            <a:avLst/>
          </a:prstGeom>
          <a:noFill/>
          <a:ln>
            <a:noFill/>
          </a:ln>
        </p:spPr>
      </p:pic>
    </p:spTree>
    <p:extLst>
      <p:ext uri="{BB962C8B-B14F-4D97-AF65-F5344CB8AC3E}">
        <p14:creationId xmlns:p14="http://schemas.microsoft.com/office/powerpoint/2010/main" val="252649184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22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525464"/>
            <a:ext cx="9144000" cy="5807075"/>
          </a:xfrm>
          <a:prstGeom prst="rect">
            <a:avLst/>
          </a:prstGeom>
          <a:noFill/>
          <a:ln>
            <a:noFill/>
          </a:ln>
        </p:spPr>
      </p:pic>
    </p:spTree>
    <p:extLst>
      <p:ext uri="{BB962C8B-B14F-4D97-AF65-F5344CB8AC3E}">
        <p14:creationId xmlns:p14="http://schemas.microsoft.com/office/powerpoint/2010/main" val="44176476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avellom\Desktop\CURSO EtiqVL\PRODUCTOS LACTEOS RETOCADO p\P1010227r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901" y="476672"/>
            <a:ext cx="8848725" cy="508635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1998CDB-A590-41DD-B135-F6CD59281E09}"/>
              </a:ext>
            </a:extLst>
          </p:cNvPr>
          <p:cNvSpPr txBox="1"/>
          <p:nvPr/>
        </p:nvSpPr>
        <p:spPr>
          <a:xfrm>
            <a:off x="2175029" y="5919663"/>
            <a:ext cx="8582661" cy="461665"/>
          </a:xfrm>
          <a:prstGeom prst="rect">
            <a:avLst/>
          </a:prstGeom>
          <a:noFill/>
        </p:spPr>
        <p:txBody>
          <a:bodyPr wrap="square" rtlCol="0">
            <a:spAutoFit/>
          </a:bodyPr>
          <a:lstStyle/>
          <a:p>
            <a:r>
              <a:rPr lang="es-ES" sz="2400" dirty="0">
                <a:solidFill>
                  <a:srgbClr val="FFC000"/>
                </a:solidFill>
              </a:rPr>
              <a:t>La lista de ingredientes no esta ordenada correctamente</a:t>
            </a:r>
          </a:p>
        </p:txBody>
      </p:sp>
    </p:spTree>
    <p:extLst>
      <p:ext uri="{BB962C8B-B14F-4D97-AF65-F5344CB8AC3E}">
        <p14:creationId xmlns:p14="http://schemas.microsoft.com/office/powerpoint/2010/main" val="193955486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21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1189039"/>
            <a:ext cx="9144000" cy="4478337"/>
          </a:xfrm>
          <a:prstGeom prst="rect">
            <a:avLst/>
          </a:prstGeom>
          <a:noFill/>
          <a:ln>
            <a:noFill/>
          </a:ln>
        </p:spPr>
      </p:pic>
    </p:spTree>
    <p:extLst>
      <p:ext uri="{BB962C8B-B14F-4D97-AF65-F5344CB8AC3E}">
        <p14:creationId xmlns:p14="http://schemas.microsoft.com/office/powerpoint/2010/main" val="4024366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ED62368-F3CB-4040-BA49-ED053F59FB87}"/>
              </a:ext>
            </a:extLst>
          </p:cNvPr>
          <p:cNvSpPr txBox="1"/>
          <p:nvPr/>
        </p:nvSpPr>
        <p:spPr>
          <a:xfrm>
            <a:off x="2759189" y="1720840"/>
            <a:ext cx="6673622" cy="3785652"/>
          </a:xfrm>
          <a:prstGeom prst="rect">
            <a:avLst/>
          </a:prstGeom>
          <a:noFill/>
        </p:spPr>
        <p:txBody>
          <a:bodyPr wrap="none" rtlCol="0">
            <a:spAutoFit/>
          </a:bodyPr>
          <a:lstStyle/>
          <a:p>
            <a:r>
              <a:rPr lang="es-ES" sz="2400" dirty="0"/>
              <a:t>-Algunas cifras del sector lácteo</a:t>
            </a:r>
          </a:p>
          <a:p>
            <a:r>
              <a:rPr lang="es-ES" sz="2400" dirty="0"/>
              <a:t>-Marco legal de la leche y los productos lácteos</a:t>
            </a:r>
          </a:p>
          <a:p>
            <a:r>
              <a:rPr lang="es-ES" sz="2400" dirty="0"/>
              <a:t>-Etiquetado de:</a:t>
            </a:r>
          </a:p>
          <a:p>
            <a:r>
              <a:rPr lang="es-ES" sz="2400" dirty="0"/>
              <a:t>      -Leche y bebidas lácteas</a:t>
            </a:r>
          </a:p>
          <a:p>
            <a:r>
              <a:rPr lang="es-ES" sz="2400" dirty="0"/>
              <a:t>      -Yogur y leches acidas</a:t>
            </a:r>
          </a:p>
          <a:p>
            <a:r>
              <a:rPr lang="es-ES" sz="2400" dirty="0"/>
              <a:t>      -Cuajada</a:t>
            </a:r>
          </a:p>
          <a:p>
            <a:r>
              <a:rPr lang="es-ES" sz="2400" dirty="0"/>
              <a:t>      -Nata</a:t>
            </a:r>
          </a:p>
          <a:p>
            <a:r>
              <a:rPr lang="es-ES" sz="2400" dirty="0"/>
              <a:t>      -</a:t>
            </a:r>
            <a:r>
              <a:rPr lang="es-ES" sz="2400" dirty="0" err="1"/>
              <a:t>Quesos,sucedaneos</a:t>
            </a:r>
            <a:endParaRPr lang="es-ES" sz="2400" dirty="0"/>
          </a:p>
          <a:p>
            <a:r>
              <a:rPr lang="es-ES" sz="2400" dirty="0"/>
              <a:t>      -</a:t>
            </a:r>
            <a:r>
              <a:rPr lang="es-ES" sz="2400" dirty="0" err="1"/>
              <a:t>Mantequilla,margarina</a:t>
            </a:r>
            <a:endParaRPr lang="es-ES" sz="2400" dirty="0"/>
          </a:p>
          <a:p>
            <a:r>
              <a:rPr lang="es-ES" sz="2400" dirty="0"/>
              <a:t>-</a:t>
            </a:r>
            <a:r>
              <a:rPr lang="es-ES" sz="2400" dirty="0" err="1"/>
              <a:t>Acta,análisis,informe</a:t>
            </a:r>
            <a:endParaRPr lang="es-ES" sz="2400" dirty="0"/>
          </a:p>
        </p:txBody>
      </p:sp>
      <p:sp>
        <p:nvSpPr>
          <p:cNvPr id="5" name="CuadroTexto 4">
            <a:extLst>
              <a:ext uri="{FF2B5EF4-FFF2-40B4-BE49-F238E27FC236}">
                <a16:creationId xmlns:a16="http://schemas.microsoft.com/office/drawing/2014/main" id="{9A3B55E7-E1F6-40C7-8555-210D52D58CC5}"/>
              </a:ext>
            </a:extLst>
          </p:cNvPr>
          <p:cNvSpPr txBox="1"/>
          <p:nvPr/>
        </p:nvSpPr>
        <p:spPr>
          <a:xfrm>
            <a:off x="9738804" y="5841507"/>
            <a:ext cx="1996059" cy="646331"/>
          </a:xfrm>
          <a:prstGeom prst="rect">
            <a:avLst/>
          </a:prstGeom>
          <a:noFill/>
        </p:spPr>
        <p:txBody>
          <a:bodyPr wrap="none" rtlCol="0">
            <a:spAutoFit/>
          </a:bodyPr>
          <a:lstStyle/>
          <a:p>
            <a:r>
              <a:rPr lang="es-ES" dirty="0"/>
              <a:t>A Velilla</a:t>
            </a:r>
          </a:p>
          <a:p>
            <a:r>
              <a:rPr lang="es-ES" dirty="0"/>
              <a:t>avelilla@xunta.es</a:t>
            </a:r>
          </a:p>
        </p:txBody>
      </p:sp>
    </p:spTree>
    <p:extLst>
      <p:ext uri="{BB962C8B-B14F-4D97-AF65-F5344CB8AC3E}">
        <p14:creationId xmlns:p14="http://schemas.microsoft.com/office/powerpoint/2010/main" val="245522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thumb/3/37/Ryazhenka16c.JPG/220px-Ryazhenka16c.JPG">
            <a:extLst>
              <a:ext uri="{FF2B5EF4-FFF2-40B4-BE49-F238E27FC236}">
                <a16:creationId xmlns:a16="http://schemas.microsoft.com/office/drawing/2014/main" id="{10C8D9CB-A3C5-4FB9-BBB7-7401285D4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84" y="461558"/>
            <a:ext cx="4932471" cy="3968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B0D2F77C-55B6-410E-91F4-199D435FA847}"/>
              </a:ext>
            </a:extLst>
          </p:cNvPr>
          <p:cNvSpPr/>
          <p:nvPr/>
        </p:nvSpPr>
        <p:spPr>
          <a:xfrm>
            <a:off x="5782322" y="598749"/>
            <a:ext cx="5915674" cy="1477328"/>
          </a:xfrm>
          <a:prstGeom prst="rect">
            <a:avLst/>
          </a:prstGeom>
        </p:spPr>
        <p:txBody>
          <a:bodyPr wrap="square">
            <a:spAutoFit/>
          </a:bodyPr>
          <a:lstStyle/>
          <a:p>
            <a:r>
              <a:rPr lang="es-ES" b="1" i="1" dirty="0" err="1">
                <a:latin typeface="Arial" panose="020B0604020202020204" pitchFamily="34" charset="0"/>
              </a:rPr>
              <a:t>Ryazhenka</a:t>
            </a:r>
            <a:r>
              <a:rPr lang="es-ES" dirty="0">
                <a:latin typeface="Arial" panose="020B0604020202020204" pitchFamily="34" charset="0"/>
              </a:rPr>
              <a:t> o</a:t>
            </a:r>
            <a:r>
              <a:rPr lang="es-ES" b="1" i="1" dirty="0">
                <a:latin typeface="Arial" panose="020B0604020202020204" pitchFamily="34" charset="0"/>
              </a:rPr>
              <a:t> </a:t>
            </a:r>
            <a:r>
              <a:rPr lang="es-ES" b="1" i="1" dirty="0" err="1">
                <a:latin typeface="Arial" panose="020B0604020202020204" pitchFamily="34" charset="0"/>
              </a:rPr>
              <a:t>ryazhanka</a:t>
            </a:r>
            <a:r>
              <a:rPr lang="es-ES" dirty="0">
                <a:latin typeface="Arial" panose="020B0604020202020204" pitchFamily="34" charset="0"/>
              </a:rPr>
              <a:t> (</a:t>
            </a:r>
            <a:r>
              <a:rPr lang="es-ES" dirty="0">
                <a:latin typeface="Arial" panose="020B0604020202020204" pitchFamily="34" charset="0"/>
                <a:hlinkClick r:id="rId3" tooltip="idioma ruso">
                  <a:extLst>
                    <a:ext uri="{A12FA001-AC4F-418D-AE19-62706E023703}">
                      <ahyp:hlinkClr xmlns:ahyp="http://schemas.microsoft.com/office/drawing/2018/hyperlinkcolor" val="tx"/>
                    </a:ext>
                  </a:extLst>
                </a:hlinkClick>
              </a:rPr>
              <a:t> ruso</a:t>
            </a:r>
            <a:r>
              <a:rPr lang="es-ES" dirty="0">
                <a:latin typeface="Arial" panose="020B0604020202020204" pitchFamily="34" charset="0"/>
              </a:rPr>
              <a:t> :</a:t>
            </a:r>
            <a:r>
              <a:rPr lang="es-ES" dirty="0">
                <a:latin typeface="Arial" panose="020B0604020202020204" pitchFamily="34" charset="0"/>
                <a:hlinkClick r:id="rId4" tooltip="wikt:ряженка">
                  <a:extLst>
                    <a:ext uri="{A12FA001-AC4F-418D-AE19-62706E023703}">
                      <ahyp:hlinkClr xmlns:ahyp="http://schemas.microsoft.com/office/drawing/2018/hyperlinkcolor" val="tx"/>
                    </a:ext>
                  </a:extLst>
                </a:hlinkClick>
              </a:rPr>
              <a:t> </a:t>
            </a:r>
            <a:r>
              <a:rPr lang="az-Cyrl-AZ" dirty="0">
                <a:latin typeface="Arial" panose="020B0604020202020204" pitchFamily="34" charset="0"/>
                <a:hlinkClick r:id="rId4" tooltip="wikt:ряженка">
                  <a:extLst>
                    <a:ext uri="{A12FA001-AC4F-418D-AE19-62706E023703}">
                      <ahyp:hlinkClr xmlns:ahyp="http://schemas.microsoft.com/office/drawing/2018/hyperlinkcolor" val="tx"/>
                    </a:ext>
                  </a:extLst>
                </a:hlinkClick>
              </a:rPr>
              <a:t>ряженка</a:t>
            </a:r>
            <a:r>
              <a:rPr lang="az-Cyrl-AZ" dirty="0">
                <a:latin typeface="Arial" panose="020B0604020202020204" pitchFamily="34" charset="0"/>
              </a:rPr>
              <a:t> ;</a:t>
            </a:r>
            <a:r>
              <a:rPr lang="az-Cyrl-AZ" dirty="0">
                <a:latin typeface="Arial" panose="020B0604020202020204" pitchFamily="34" charset="0"/>
                <a:hlinkClick r:id="rId5" tooltip="idioma bielorruso">
                  <a:extLst>
                    <a:ext uri="{A12FA001-AC4F-418D-AE19-62706E023703}">
                      <ahyp:hlinkClr xmlns:ahyp="http://schemas.microsoft.com/office/drawing/2018/hyperlinkcolor" val="tx"/>
                    </a:ext>
                  </a:extLst>
                </a:hlinkClick>
              </a:rPr>
              <a:t> </a:t>
            </a:r>
            <a:r>
              <a:rPr lang="es-ES" dirty="0">
                <a:latin typeface="Arial" panose="020B0604020202020204" pitchFamily="34" charset="0"/>
                <a:hlinkClick r:id="rId5" tooltip="idioma bielorruso">
                  <a:extLst>
                    <a:ext uri="{A12FA001-AC4F-418D-AE19-62706E023703}">
                      <ahyp:hlinkClr xmlns:ahyp="http://schemas.microsoft.com/office/drawing/2018/hyperlinkcolor" val="tx"/>
                    </a:ext>
                  </a:extLst>
                </a:hlinkClick>
              </a:rPr>
              <a:t>bielorruso</a:t>
            </a:r>
            <a:r>
              <a:rPr lang="es-ES" dirty="0">
                <a:latin typeface="Arial" panose="020B0604020202020204" pitchFamily="34" charset="0"/>
              </a:rPr>
              <a:t> :</a:t>
            </a:r>
            <a:r>
              <a:rPr lang="es-ES" dirty="0">
                <a:latin typeface="Arial" panose="020B0604020202020204" pitchFamily="34" charset="0"/>
                <a:hlinkClick r:id="rId6" tooltip="wikt:ражанка">
                  <a:extLst>
                    <a:ext uri="{A12FA001-AC4F-418D-AE19-62706E023703}">
                      <ahyp:hlinkClr xmlns:ahyp="http://schemas.microsoft.com/office/drawing/2018/hyperlinkcolor" val="tx"/>
                    </a:ext>
                  </a:extLst>
                </a:hlinkClick>
              </a:rPr>
              <a:t> </a:t>
            </a:r>
            <a:r>
              <a:rPr lang="az-Cyrl-AZ" dirty="0">
                <a:latin typeface="Arial" panose="020B0604020202020204" pitchFamily="34" charset="0"/>
                <a:hlinkClick r:id="rId6" tooltip="wikt:ражанка">
                  <a:extLst>
                    <a:ext uri="{A12FA001-AC4F-418D-AE19-62706E023703}">
                      <ahyp:hlinkClr xmlns:ahyp="http://schemas.microsoft.com/office/drawing/2018/hyperlinkcolor" val="tx"/>
                    </a:ext>
                  </a:extLst>
                </a:hlinkClick>
              </a:rPr>
              <a:t>ражанка</a:t>
            </a:r>
            <a:r>
              <a:rPr lang="az-Cyrl-AZ" dirty="0">
                <a:latin typeface="Arial" panose="020B0604020202020204" pitchFamily="34" charset="0"/>
              </a:rPr>
              <a:t> ,</a:t>
            </a:r>
            <a:r>
              <a:rPr lang="az-Cyrl-AZ" dirty="0">
                <a:latin typeface="Arial" panose="020B0604020202020204" pitchFamily="34" charset="0"/>
                <a:hlinkClick r:id="rId7" tooltip="Lenguaje Ukraniano">
                  <a:extLst>
                    <a:ext uri="{A12FA001-AC4F-418D-AE19-62706E023703}">
                      <ahyp:hlinkClr xmlns:ahyp="http://schemas.microsoft.com/office/drawing/2018/hyperlinkcolor" val="tx"/>
                    </a:ext>
                  </a:extLst>
                </a:hlinkClick>
              </a:rPr>
              <a:t> </a:t>
            </a:r>
            <a:r>
              <a:rPr lang="es-ES" dirty="0">
                <a:latin typeface="Arial" panose="020B0604020202020204" pitchFamily="34" charset="0"/>
                <a:hlinkClick r:id="rId7" tooltip="Lenguaje Ukraniano">
                  <a:extLst>
                    <a:ext uri="{A12FA001-AC4F-418D-AE19-62706E023703}">
                      <ahyp:hlinkClr xmlns:ahyp="http://schemas.microsoft.com/office/drawing/2018/hyperlinkcolor" val="tx"/>
                    </a:ext>
                  </a:extLst>
                </a:hlinkClick>
              </a:rPr>
              <a:t>ucraniano</a:t>
            </a:r>
            <a:r>
              <a:rPr lang="es-ES" dirty="0">
                <a:latin typeface="Arial" panose="020B0604020202020204" pitchFamily="34" charset="0"/>
              </a:rPr>
              <a:t> :</a:t>
            </a:r>
            <a:r>
              <a:rPr lang="es-ES" dirty="0">
                <a:latin typeface="Arial" panose="020B0604020202020204" pitchFamily="34" charset="0"/>
                <a:hlinkClick r:id="rId8" tooltip="wikt:ряжанка">
                  <a:extLst>
                    <a:ext uri="{A12FA001-AC4F-418D-AE19-62706E023703}">
                      <ahyp:hlinkClr xmlns:ahyp="http://schemas.microsoft.com/office/drawing/2018/hyperlinkcolor" val="tx"/>
                    </a:ext>
                  </a:extLst>
                </a:hlinkClick>
              </a:rPr>
              <a:t> </a:t>
            </a:r>
            <a:r>
              <a:rPr lang="az-Cyrl-AZ" dirty="0">
                <a:latin typeface="Arial" panose="020B0604020202020204" pitchFamily="34" charset="0"/>
                <a:hlinkClick r:id="rId8" tooltip="wikt:ряжанка">
                  <a:extLst>
                    <a:ext uri="{A12FA001-AC4F-418D-AE19-62706E023703}">
                      <ahyp:hlinkClr xmlns:ahyp="http://schemas.microsoft.com/office/drawing/2018/hyperlinkcolor" val="tx"/>
                    </a:ext>
                  </a:extLst>
                </a:hlinkClick>
              </a:rPr>
              <a:t>ряжанка</a:t>
            </a:r>
            <a:r>
              <a:rPr lang="az-Cyrl-AZ" dirty="0">
                <a:latin typeface="Arial" panose="020B0604020202020204" pitchFamily="34" charset="0"/>
              </a:rPr>
              <a:t> ),</a:t>
            </a:r>
            <a:r>
              <a:rPr lang="es-ES" dirty="0">
                <a:latin typeface="Arial" panose="020B0604020202020204" pitchFamily="34" charset="0"/>
              </a:rPr>
              <a:t>es un producto lácteo tradicional en Bielorrusia, Rusia y Ucrania. Se elabora a partir de leche horneada mediante fermentación del acido láctico .</a:t>
            </a:r>
            <a:endParaRPr lang="es-ES" dirty="0"/>
          </a:p>
        </p:txBody>
      </p:sp>
      <p:sp>
        <p:nvSpPr>
          <p:cNvPr id="5" name="Rectángulo 4">
            <a:extLst>
              <a:ext uri="{FF2B5EF4-FFF2-40B4-BE49-F238E27FC236}">
                <a16:creationId xmlns:a16="http://schemas.microsoft.com/office/drawing/2014/main" id="{E82C8B6D-87F5-42FB-BE41-0AA5392339AC}"/>
              </a:ext>
            </a:extLst>
          </p:cNvPr>
          <p:cNvSpPr/>
          <p:nvPr/>
        </p:nvSpPr>
        <p:spPr>
          <a:xfrm>
            <a:off x="698192" y="4734341"/>
            <a:ext cx="7415998" cy="1477328"/>
          </a:xfrm>
          <a:prstGeom prst="rect">
            <a:avLst/>
          </a:prstGeom>
        </p:spPr>
        <p:txBody>
          <a:bodyPr wrap="square">
            <a:spAutoFit/>
          </a:bodyPr>
          <a:lstStyle/>
          <a:p>
            <a:r>
              <a:rPr lang="es-ES" b="1" dirty="0" err="1"/>
              <a:t>Rūgušpiens</a:t>
            </a:r>
            <a:r>
              <a:rPr lang="es-ES" b="1" dirty="0"/>
              <a:t>: </a:t>
            </a:r>
            <a:r>
              <a:rPr lang="es-ES" b="1" dirty="0">
                <a:latin typeface="Arial" panose="020B0604020202020204" pitchFamily="34" charset="0"/>
              </a:rPr>
              <a:t>Leche agria </a:t>
            </a:r>
            <a:r>
              <a:rPr lang="es-ES" dirty="0">
                <a:latin typeface="Arial" panose="020B0604020202020204" pitchFamily="34" charset="0"/>
              </a:rPr>
              <a:t>que se obtiene tradicionalmente dejando que la leche se cuaje de forma natural . La fermentación es estimulada por bacterias del acido láctico. En la cocina letona, la leche agria se consume como alimento o bebida, o como aditivo alimentario. Se utiliza para elaborar mas madre y requesón. </a:t>
            </a:r>
            <a:endParaRPr lang="es-ES" dirty="0"/>
          </a:p>
        </p:txBody>
      </p:sp>
      <p:pic>
        <p:nvPicPr>
          <p:cNvPr id="4100" name="Picture 4" descr="https://upload.wikimedia.org/wikipedia/commons/thumb/e/ec/Latte_022.jpg/220px-Latte_022.jpg">
            <a:extLst>
              <a:ext uri="{FF2B5EF4-FFF2-40B4-BE49-F238E27FC236}">
                <a16:creationId xmlns:a16="http://schemas.microsoft.com/office/drawing/2014/main" id="{9E875D76-F6F2-4FDE-B54E-EF1FD4EF33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7654" y="2435439"/>
            <a:ext cx="3410342" cy="396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24140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10102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1958844"/>
            <a:ext cx="9144000" cy="4422775"/>
          </a:xfrm>
          <a:prstGeom prst="rect">
            <a:avLst/>
          </a:prstGeom>
          <a:noFill/>
          <a:ln>
            <a:noFill/>
          </a:ln>
        </p:spPr>
      </p:pic>
      <p:sp>
        <p:nvSpPr>
          <p:cNvPr id="3" name="2 Rectángulo"/>
          <p:cNvSpPr/>
          <p:nvPr/>
        </p:nvSpPr>
        <p:spPr>
          <a:xfrm>
            <a:off x="2279576" y="2348880"/>
            <a:ext cx="2160240" cy="50405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pic>
        <p:nvPicPr>
          <p:cNvPr id="4" name="Imagen 3">
            <a:extLst>
              <a:ext uri="{FF2B5EF4-FFF2-40B4-BE49-F238E27FC236}">
                <a16:creationId xmlns:a16="http://schemas.microsoft.com/office/drawing/2014/main" id="{8A56EE56-2A5A-4F17-8C94-016B62346524}"/>
              </a:ext>
            </a:extLst>
          </p:cNvPr>
          <p:cNvPicPr>
            <a:picLocks noChangeAspect="1"/>
          </p:cNvPicPr>
          <p:nvPr/>
        </p:nvPicPr>
        <p:blipFill>
          <a:blip r:embed="rId3"/>
          <a:stretch>
            <a:fillRect/>
          </a:stretch>
        </p:blipFill>
        <p:spPr>
          <a:xfrm>
            <a:off x="4079776" y="260649"/>
            <a:ext cx="6372942" cy="1599583"/>
          </a:xfrm>
          <a:prstGeom prst="rect">
            <a:avLst/>
          </a:prstGeom>
        </p:spPr>
      </p:pic>
    </p:spTree>
    <p:extLst>
      <p:ext uri="{BB962C8B-B14F-4D97-AF65-F5344CB8AC3E}">
        <p14:creationId xmlns:p14="http://schemas.microsoft.com/office/powerpoint/2010/main" val="218351929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vellom\Desktop\CURSO EtiqVL\PRODUCTOS LACTEOS RETOCADO p\P1010217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332656"/>
            <a:ext cx="8280920" cy="457832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351584" y="620688"/>
            <a:ext cx="6480720" cy="100811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3" name="2 CuadroTexto"/>
          <p:cNvSpPr txBox="1"/>
          <p:nvPr/>
        </p:nvSpPr>
        <p:spPr>
          <a:xfrm>
            <a:off x="1919536" y="4823574"/>
            <a:ext cx="8264570" cy="523220"/>
          </a:xfrm>
          <a:prstGeom prst="rect">
            <a:avLst/>
          </a:prstGeom>
          <a:noFill/>
        </p:spPr>
        <p:txBody>
          <a:bodyPr wrap="none" rtlCol="0">
            <a:spAutoFit/>
          </a:bodyPr>
          <a:lstStyle/>
          <a:p>
            <a:r>
              <a:rPr lang="es-ES" sz="2800" b="1" dirty="0">
                <a:solidFill>
                  <a:srgbClr val="00B0F0"/>
                </a:solidFill>
              </a:rPr>
              <a:t>La denominación de venta debería ser mas descriptiva</a:t>
            </a:r>
            <a:endParaRPr lang="gl-ES" sz="2800" b="1" dirty="0">
              <a:solidFill>
                <a:srgbClr val="00B0F0"/>
              </a:solidFill>
            </a:endParaRPr>
          </a:p>
        </p:txBody>
      </p:sp>
      <p:sp>
        <p:nvSpPr>
          <p:cNvPr id="4" name="3 CuadroTexto"/>
          <p:cNvSpPr txBox="1"/>
          <p:nvPr/>
        </p:nvSpPr>
        <p:spPr>
          <a:xfrm>
            <a:off x="2351585" y="5346795"/>
            <a:ext cx="5344733" cy="1015663"/>
          </a:xfrm>
          <a:prstGeom prst="rect">
            <a:avLst/>
          </a:prstGeom>
          <a:noFill/>
        </p:spPr>
        <p:txBody>
          <a:bodyPr wrap="none" rtlCol="0">
            <a:spAutoFit/>
          </a:bodyPr>
          <a:lstStyle/>
          <a:p>
            <a:r>
              <a:rPr lang="es-ES" sz="2400" b="1" dirty="0">
                <a:solidFill>
                  <a:srgbClr val="00B0F0"/>
                </a:solidFill>
              </a:rPr>
              <a:t>No puede usar el termino “queso”, </a:t>
            </a:r>
          </a:p>
          <a:p>
            <a:r>
              <a:rPr lang="es-ES" sz="2400" b="1" dirty="0">
                <a:solidFill>
                  <a:srgbClr val="00B0F0"/>
                </a:solidFill>
              </a:rPr>
              <a:t>por que lleva grasas vegetales</a:t>
            </a:r>
            <a:r>
              <a:rPr lang="es-ES" sz="3600" dirty="0"/>
              <a:t>.</a:t>
            </a:r>
            <a:endParaRPr lang="gl-ES" sz="3600" dirty="0"/>
          </a:p>
        </p:txBody>
      </p:sp>
    </p:spTree>
    <p:extLst>
      <p:ext uri="{BB962C8B-B14F-4D97-AF65-F5344CB8AC3E}">
        <p14:creationId xmlns:p14="http://schemas.microsoft.com/office/powerpoint/2010/main" val="25947638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vellom\Desktop\CURSO EtiqVL\PRODUCTOS LACTEOS RETOCADO p\Materias grasas para untar\P10102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512" y="1095380"/>
            <a:ext cx="8928992" cy="4611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8834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E87BF36-6443-496F-92A9-DB9C9BE22C21}"/>
              </a:ext>
            </a:extLst>
          </p:cNvPr>
          <p:cNvPicPr>
            <a:picLocks noChangeAspect="1"/>
          </p:cNvPicPr>
          <p:nvPr/>
        </p:nvPicPr>
        <p:blipFill>
          <a:blip r:embed="rId2"/>
          <a:stretch>
            <a:fillRect/>
          </a:stretch>
        </p:blipFill>
        <p:spPr>
          <a:xfrm>
            <a:off x="2248688" y="906043"/>
            <a:ext cx="7303696" cy="5331270"/>
          </a:xfrm>
          <a:prstGeom prst="rect">
            <a:avLst/>
          </a:prstGeom>
        </p:spPr>
      </p:pic>
    </p:spTree>
    <p:extLst>
      <p:ext uri="{BB962C8B-B14F-4D97-AF65-F5344CB8AC3E}">
        <p14:creationId xmlns:p14="http://schemas.microsoft.com/office/powerpoint/2010/main" val="105759073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FEC22DB-9B11-471E-90FB-DDF6CFABECB3}"/>
              </a:ext>
            </a:extLst>
          </p:cNvPr>
          <p:cNvPicPr>
            <a:picLocks noChangeAspect="1"/>
          </p:cNvPicPr>
          <p:nvPr/>
        </p:nvPicPr>
        <p:blipFill>
          <a:blip r:embed="rId2"/>
          <a:stretch>
            <a:fillRect/>
          </a:stretch>
        </p:blipFill>
        <p:spPr>
          <a:xfrm>
            <a:off x="2071307" y="1412776"/>
            <a:ext cx="8049385" cy="4032448"/>
          </a:xfrm>
          <a:prstGeom prst="rect">
            <a:avLst/>
          </a:prstGeom>
        </p:spPr>
      </p:pic>
    </p:spTree>
    <p:extLst>
      <p:ext uri="{BB962C8B-B14F-4D97-AF65-F5344CB8AC3E}">
        <p14:creationId xmlns:p14="http://schemas.microsoft.com/office/powerpoint/2010/main" val="214619954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26923FE-1A45-4F49-BB9F-08155DEA9769}"/>
              </a:ext>
            </a:extLst>
          </p:cNvPr>
          <p:cNvSpPr/>
          <p:nvPr/>
        </p:nvSpPr>
        <p:spPr>
          <a:xfrm>
            <a:off x="1189608" y="758430"/>
            <a:ext cx="9632272" cy="5663089"/>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R UE 1308/2013:</a:t>
            </a:r>
            <a:r>
              <a:rPr lang="es-ES" sz="2400" dirty="0"/>
              <a:t>PARTE VII-Materias grasas para untar</a:t>
            </a:r>
          </a:p>
          <a:p>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I.   Denominación de venta</a:t>
            </a:r>
          </a:p>
          <a:p>
            <a:r>
              <a:rPr lang="es-ES" sz="2000" dirty="0">
                <a:latin typeface="Arial" panose="020B0604020202020204" pitchFamily="34" charset="0"/>
                <a:cs typeface="Arial" panose="020B0604020202020204" pitchFamily="34" charset="0"/>
              </a:rPr>
              <a:t>Solo podrán ser entregados o vendidos sin transformar al consumidor final, ya sea directamente, ya sea a través de restaurantes, hospitales, comedores públicos u otras entidades colectivas similares, los productos indicados en el artículo 78, apartado 1, letra f) </a:t>
            </a:r>
            <a:r>
              <a:rPr lang="es-ES" sz="2000" b="1" dirty="0">
                <a:latin typeface="Arial" panose="020B0604020202020204" pitchFamily="34" charset="0"/>
                <a:cs typeface="Arial" panose="020B0604020202020204" pitchFamily="34" charset="0"/>
              </a:rPr>
              <a:t>que cumplan los requisitos establecidos en el apéndice II</a:t>
            </a:r>
            <a:r>
              <a:rPr lang="es-ES" sz="2000" dirty="0">
                <a:latin typeface="Arial" panose="020B0604020202020204" pitchFamily="34" charset="0"/>
                <a:cs typeface="Arial" panose="020B0604020202020204" pitchFamily="34" charset="0"/>
              </a:rPr>
              <a:t>.</a:t>
            </a:r>
          </a:p>
          <a:p>
            <a:r>
              <a:rPr lang="es-ES" sz="2000" b="1" dirty="0">
                <a:latin typeface="Arial" panose="020B0604020202020204" pitchFamily="34" charset="0"/>
                <a:cs typeface="Arial" panose="020B0604020202020204" pitchFamily="34" charset="0"/>
              </a:rPr>
              <a:t>Las denominaciones de venta de dichos productos serán las establecidas en el apéndice II</a:t>
            </a:r>
            <a:r>
              <a:rPr lang="es-ES" sz="2000" dirty="0">
                <a:latin typeface="Arial" panose="020B0604020202020204" pitchFamily="34" charset="0"/>
                <a:cs typeface="Arial" panose="020B0604020202020204" pitchFamily="34" charset="0"/>
              </a:rPr>
              <a:t>, …</a:t>
            </a:r>
          </a:p>
          <a:p>
            <a:r>
              <a:rPr lang="es-ES" sz="2000" dirty="0">
                <a:latin typeface="Arial" panose="020B0604020202020204" pitchFamily="34" charset="0"/>
                <a:cs typeface="Arial" panose="020B0604020202020204" pitchFamily="34" charset="0"/>
              </a:rPr>
              <a:t>Las denominaciones de venta del apéndice II se reservarán para los productos aquí definidos ,</a:t>
            </a:r>
            <a:r>
              <a:rPr lang="es-ES" sz="2000" b="1" dirty="0">
                <a:latin typeface="Arial" panose="020B0604020202020204" pitchFamily="34" charset="0"/>
                <a:cs typeface="Arial" panose="020B0604020202020204" pitchFamily="34" charset="0"/>
              </a:rPr>
              <a:t>que tengan un contenido mínimo de materia grasa del 10 %, aunque inferior al 90 %, </a:t>
            </a:r>
            <a:r>
              <a:rPr lang="es-ES" sz="2000" dirty="0">
                <a:latin typeface="Arial" panose="020B0604020202020204" pitchFamily="34" charset="0"/>
                <a:cs typeface="Arial" panose="020B0604020202020204" pitchFamily="34" charset="0"/>
              </a:rPr>
              <a:t>en peso…</a:t>
            </a:r>
          </a:p>
          <a:p>
            <a:r>
              <a:rPr lang="es-ES" sz="2000" dirty="0">
                <a:latin typeface="Arial" panose="020B0604020202020204" pitchFamily="34" charset="0"/>
                <a:cs typeface="Arial" panose="020B0604020202020204" pitchFamily="34" charset="0"/>
              </a:rPr>
              <a:t>El contenido de materia grasa, excluida la sal añadida, deberá representar como mínimo dos terceras partes de la materia seca.</a:t>
            </a:r>
          </a:p>
          <a:p>
            <a:r>
              <a:rPr lang="es-ES" sz="2000" dirty="0">
                <a:latin typeface="Arial" panose="020B0604020202020204" pitchFamily="34" charset="0"/>
                <a:cs typeface="Arial" panose="020B0604020202020204" pitchFamily="34" charset="0"/>
              </a:rPr>
              <a:t>No obstante, </a:t>
            </a:r>
            <a:r>
              <a:rPr lang="es-ES" sz="2000" b="1" dirty="0">
                <a:latin typeface="Arial" panose="020B0604020202020204" pitchFamily="34" charset="0"/>
                <a:cs typeface="Arial" panose="020B0604020202020204" pitchFamily="34" charset="0"/>
              </a:rPr>
              <a:t>estas denominaciones de venta únicamente se aplicarán a los productos que conserven una consistencia sólida a una temperatura de 20 °C y que puedan ser untados</a:t>
            </a:r>
            <a:r>
              <a:rPr lang="es-ES" sz="2000" dirty="0">
                <a:latin typeface="Arial" panose="020B0604020202020204" pitchFamily="34" charset="0"/>
                <a:cs typeface="Arial" panose="020B0604020202020204" pitchFamily="34" charset="0"/>
              </a:rPr>
              <a:t>.</a:t>
            </a:r>
            <a:endParaRPr lang="es-ES" sz="2400" dirty="0"/>
          </a:p>
          <a:p>
            <a:endParaRPr lang="es-ES" dirty="0"/>
          </a:p>
        </p:txBody>
      </p:sp>
    </p:spTree>
    <p:extLst>
      <p:ext uri="{BB962C8B-B14F-4D97-AF65-F5344CB8AC3E}">
        <p14:creationId xmlns:p14="http://schemas.microsoft.com/office/powerpoint/2010/main" val="353268153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C7A8536-8AE8-489C-B912-6C28EA0D5BA2}"/>
              </a:ext>
            </a:extLst>
          </p:cNvPr>
          <p:cNvSpPr/>
          <p:nvPr/>
        </p:nvSpPr>
        <p:spPr>
          <a:xfrm>
            <a:off x="1376039" y="982176"/>
            <a:ext cx="9294920" cy="4893647"/>
          </a:xfrm>
          <a:prstGeom prst="rect">
            <a:avLst/>
          </a:prstGeom>
        </p:spPr>
        <p:txBody>
          <a:bodyPr wrap="square">
            <a:spAutoFit/>
          </a:bodyPr>
          <a:lstStyle/>
          <a:p>
            <a:pPr marL="514350" indent="-514350">
              <a:buAutoNum type="romanUcPeriod" startAt="2"/>
            </a:pPr>
            <a:r>
              <a:rPr lang="es-ES" sz="2400" dirty="0">
                <a:solidFill>
                  <a:prstClr val="black"/>
                </a:solidFill>
                <a:latin typeface="Arial" panose="020B0604020202020204" pitchFamily="34" charset="0"/>
                <a:cs typeface="Arial" panose="020B0604020202020204" pitchFamily="34" charset="0"/>
              </a:rPr>
              <a:t>Terminología</a:t>
            </a:r>
          </a:p>
          <a:p>
            <a:pPr lvl="0"/>
            <a:r>
              <a:rPr lang="es-ES" sz="2400" dirty="0">
                <a:solidFill>
                  <a:prstClr val="black"/>
                </a:solidFill>
                <a:latin typeface="Arial" panose="020B0604020202020204" pitchFamily="34" charset="0"/>
                <a:cs typeface="Arial" panose="020B0604020202020204" pitchFamily="34" charset="0"/>
              </a:rPr>
              <a:t>1.  Podrá utilizarse la mención "</a:t>
            </a:r>
            <a:r>
              <a:rPr lang="es-ES" sz="2400" b="1" dirty="0">
                <a:solidFill>
                  <a:prstClr val="black"/>
                </a:solidFill>
                <a:latin typeface="Arial" panose="020B0604020202020204" pitchFamily="34" charset="0"/>
                <a:cs typeface="Arial" panose="020B0604020202020204" pitchFamily="34" charset="0"/>
              </a:rPr>
              <a:t>tradicional</a:t>
            </a:r>
            <a:r>
              <a:rPr lang="es-ES" sz="2400" dirty="0">
                <a:solidFill>
                  <a:prstClr val="black"/>
                </a:solidFill>
                <a:latin typeface="Arial" panose="020B0604020202020204" pitchFamily="34" charset="0"/>
                <a:cs typeface="Arial" panose="020B0604020202020204" pitchFamily="34" charset="0"/>
              </a:rPr>
              <a:t>" junto con la denominación "</a:t>
            </a:r>
            <a:r>
              <a:rPr lang="es-ES" sz="2400" b="1" dirty="0">
                <a:solidFill>
                  <a:prstClr val="black"/>
                </a:solidFill>
                <a:latin typeface="Arial" panose="020B0604020202020204" pitchFamily="34" charset="0"/>
                <a:cs typeface="Arial" panose="020B0604020202020204" pitchFamily="34" charset="0"/>
              </a:rPr>
              <a:t>mantequilla</a:t>
            </a:r>
            <a:r>
              <a:rPr lang="es-ES" sz="2400" dirty="0">
                <a:solidFill>
                  <a:prstClr val="black"/>
                </a:solidFill>
                <a:latin typeface="Arial" panose="020B0604020202020204" pitchFamily="34" charset="0"/>
                <a:cs typeface="Arial" panose="020B0604020202020204" pitchFamily="34" charset="0"/>
              </a:rPr>
              <a:t>", </a:t>
            </a:r>
            <a:r>
              <a:rPr lang="es-ES" sz="2400" b="1" dirty="0">
                <a:solidFill>
                  <a:prstClr val="black"/>
                </a:solidFill>
                <a:latin typeface="Arial" panose="020B0604020202020204" pitchFamily="34" charset="0"/>
                <a:cs typeface="Arial" panose="020B0604020202020204" pitchFamily="34" charset="0"/>
              </a:rPr>
              <a:t>cuando el producto se obtenga directamente a partir de leche o de nata.</a:t>
            </a:r>
          </a:p>
          <a:p>
            <a:pPr lvl="0"/>
            <a:r>
              <a:rPr lang="es-ES" sz="2400" dirty="0">
                <a:solidFill>
                  <a:prstClr val="black"/>
                </a:solidFill>
                <a:latin typeface="Arial" panose="020B0604020202020204" pitchFamily="34" charset="0"/>
                <a:cs typeface="Arial" panose="020B0604020202020204" pitchFamily="34" charset="0"/>
              </a:rPr>
              <a:t>A los efectos de este punto, se entenderá por "nata" el producto obtenido a partir de la leche que se presenta en forma de emulsión del tipo materias grasas en agua con un contenido mínimo de materias grasas lácteas del 10 %.</a:t>
            </a:r>
          </a:p>
          <a:p>
            <a:pPr lvl="0"/>
            <a:endParaRPr lang="es-ES" sz="2400" dirty="0">
              <a:solidFill>
                <a:prstClr val="black"/>
              </a:solidFill>
              <a:latin typeface="Arial" panose="020B0604020202020204" pitchFamily="34" charset="0"/>
              <a:cs typeface="Arial" panose="020B0604020202020204" pitchFamily="34" charset="0"/>
            </a:endParaRPr>
          </a:p>
          <a:p>
            <a:pPr lvl="0"/>
            <a:r>
              <a:rPr lang="es-ES" sz="2400" dirty="0">
                <a:solidFill>
                  <a:prstClr val="black"/>
                </a:solidFill>
                <a:latin typeface="Arial" panose="020B0604020202020204" pitchFamily="34" charset="0"/>
                <a:cs typeface="Arial" panose="020B0604020202020204" pitchFamily="34" charset="0"/>
              </a:rPr>
              <a:t>2.  Para los productos contemplados en el apéndice II, </a:t>
            </a:r>
            <a:r>
              <a:rPr lang="es-ES" sz="2400" b="1" dirty="0">
                <a:solidFill>
                  <a:prstClr val="black"/>
                </a:solidFill>
                <a:latin typeface="Arial" panose="020B0604020202020204" pitchFamily="34" charset="0"/>
                <a:cs typeface="Arial" panose="020B0604020202020204" pitchFamily="34" charset="0"/>
              </a:rPr>
              <a:t>quedan prohibidas cualesquiera menciones distintas de las indicadas en el mismo que declaren, impliquen o sugieran un contenido de materias grasas</a:t>
            </a:r>
            <a:r>
              <a:rPr lang="es-ES" sz="24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781112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99040CD-3CB0-480C-AD37-3A71412D4806}"/>
              </a:ext>
            </a:extLst>
          </p:cNvPr>
          <p:cNvSpPr/>
          <p:nvPr/>
        </p:nvSpPr>
        <p:spPr>
          <a:xfrm>
            <a:off x="1313893" y="423075"/>
            <a:ext cx="9232777" cy="3416320"/>
          </a:xfrm>
          <a:prstGeom prst="rect">
            <a:avLst/>
          </a:prstGeom>
        </p:spPr>
        <p:txBody>
          <a:bodyPr wrap="square">
            <a:spAutoFit/>
          </a:bodyPr>
          <a:lstStyle/>
          <a:p>
            <a:r>
              <a:rPr lang="es-ES" sz="2400" dirty="0">
                <a:latin typeface="Arial" panose="020B0604020202020204" pitchFamily="34" charset="0"/>
                <a:cs typeface="Arial" panose="020B0604020202020204" pitchFamily="34" charset="0"/>
              </a:rPr>
              <a:t>3. Como excepción a lo dispuesto en el apartado 2 y además de ello, </a:t>
            </a:r>
            <a:r>
              <a:rPr lang="es-ES" sz="2400" b="1" dirty="0">
                <a:latin typeface="Arial" panose="020B0604020202020204" pitchFamily="34" charset="0"/>
                <a:cs typeface="Arial" panose="020B0604020202020204" pitchFamily="34" charset="0"/>
              </a:rPr>
              <a:t>las menciones "de contenido reducido de materias grasas" o "aligerada", y "light" o "ligera" podrán utilizarse para productos contemplados en el apéndice II que tengan un contenido de materia grasa inferior o igual al 62 %.</a:t>
            </a:r>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No obstante, </a:t>
            </a:r>
            <a:r>
              <a:rPr lang="es-ES" sz="2400" b="1" dirty="0">
                <a:latin typeface="Arial" panose="020B0604020202020204" pitchFamily="34" charset="0"/>
                <a:cs typeface="Arial" panose="020B0604020202020204" pitchFamily="34" charset="0"/>
              </a:rPr>
              <a:t>la mención "de contenido reducido de materias grasas" o "aligerada" y la mención "light" o "ligera" podrán sustituir a las menciones "tres cuartos" y "semi</a:t>
            </a:r>
            <a:r>
              <a:rPr lang="es-ES" sz="2400" dirty="0">
                <a:latin typeface="Arial" panose="020B0604020202020204" pitchFamily="34" charset="0"/>
                <a:cs typeface="Arial" panose="020B0604020202020204" pitchFamily="34" charset="0"/>
              </a:rPr>
              <a:t>" que figuran en el apéndice II. …</a:t>
            </a:r>
          </a:p>
        </p:txBody>
      </p:sp>
      <p:pic>
        <p:nvPicPr>
          <p:cNvPr id="2" name="Imagen 1">
            <a:extLst>
              <a:ext uri="{FF2B5EF4-FFF2-40B4-BE49-F238E27FC236}">
                <a16:creationId xmlns:a16="http://schemas.microsoft.com/office/drawing/2014/main" id="{7F8AE6F6-0884-4238-916A-8A058ED2F8A0}"/>
              </a:ext>
            </a:extLst>
          </p:cNvPr>
          <p:cNvPicPr>
            <a:picLocks noChangeAspect="1"/>
          </p:cNvPicPr>
          <p:nvPr/>
        </p:nvPicPr>
        <p:blipFill>
          <a:blip r:embed="rId2"/>
          <a:stretch>
            <a:fillRect/>
          </a:stretch>
        </p:blipFill>
        <p:spPr>
          <a:xfrm>
            <a:off x="1726706" y="3839395"/>
            <a:ext cx="8407153" cy="2787789"/>
          </a:xfrm>
          <a:prstGeom prst="rect">
            <a:avLst/>
          </a:prstGeom>
        </p:spPr>
      </p:pic>
    </p:spTree>
    <p:extLst>
      <p:ext uri="{BB962C8B-B14F-4D97-AF65-F5344CB8AC3E}">
        <p14:creationId xmlns:p14="http://schemas.microsoft.com/office/powerpoint/2010/main" val="208265770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820" y="1535702"/>
            <a:ext cx="8964677" cy="424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a:extLst>
              <a:ext uri="{FF2B5EF4-FFF2-40B4-BE49-F238E27FC236}">
                <a16:creationId xmlns:a16="http://schemas.microsoft.com/office/drawing/2014/main" id="{7F608D0E-F182-4E5D-8F4B-5D05DBD750A4}"/>
              </a:ext>
            </a:extLst>
          </p:cNvPr>
          <p:cNvSpPr/>
          <p:nvPr/>
        </p:nvSpPr>
        <p:spPr>
          <a:xfrm>
            <a:off x="3503712" y="891660"/>
            <a:ext cx="5184576" cy="369332"/>
          </a:xfrm>
          <a:prstGeom prst="rect">
            <a:avLst/>
          </a:prstGeom>
        </p:spPr>
        <p:txBody>
          <a:bodyPr wrap="square">
            <a:spAutoFit/>
          </a:bodyPr>
          <a:lstStyle/>
          <a:p>
            <a:pPr lvl="0"/>
            <a:r>
              <a:rPr lang="es-ES" dirty="0">
                <a:solidFill>
                  <a:prstClr val="black"/>
                </a:solidFill>
                <a:latin typeface="Arial"/>
                <a:ea typeface="DejaVu Sans"/>
                <a:cs typeface="DejaVu Sans"/>
              </a:rPr>
              <a:t>Apéndice II.A  Materias grasas lácteas para untar</a:t>
            </a:r>
          </a:p>
        </p:txBody>
      </p:sp>
    </p:spTree>
    <p:extLst>
      <p:ext uri="{BB962C8B-B14F-4D97-AF65-F5344CB8AC3E}">
        <p14:creationId xmlns:p14="http://schemas.microsoft.com/office/powerpoint/2010/main" val="329126109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vellom\Desktop\CURSO EtiqVL\PRODUCTOS LACTEOS RETOCADO p\Materias grasas para untar\P10102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180" y="404665"/>
            <a:ext cx="8748464" cy="504318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645670" y="5517232"/>
            <a:ext cx="8784975" cy="830997"/>
          </a:xfrm>
          <a:prstGeom prst="rect">
            <a:avLst/>
          </a:prstGeom>
          <a:noFill/>
        </p:spPr>
        <p:txBody>
          <a:bodyPr wrap="square" rtlCol="0">
            <a:spAutoFit/>
          </a:bodyPr>
          <a:lstStyle/>
          <a:p>
            <a:r>
              <a:rPr lang="es-ES" sz="2400" b="1" dirty="0">
                <a:solidFill>
                  <a:srgbClr val="00B050"/>
                </a:solidFill>
              </a:rPr>
              <a:t>El uso del termino “TRADICIONAL", implica una obtención directamente a partir de leche o nata</a:t>
            </a:r>
            <a:endParaRPr lang="gl-ES" sz="2400" b="1" dirty="0">
              <a:solidFill>
                <a:srgbClr val="00B050"/>
              </a:solidFill>
            </a:endParaRPr>
          </a:p>
        </p:txBody>
      </p:sp>
    </p:spTree>
    <p:extLst>
      <p:ext uri="{BB962C8B-B14F-4D97-AF65-F5344CB8AC3E}">
        <p14:creationId xmlns:p14="http://schemas.microsoft.com/office/powerpoint/2010/main" val="1075569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069A4AE-E69F-49D6-A9B2-43E174E533A9}"/>
              </a:ext>
            </a:extLst>
          </p:cNvPr>
          <p:cNvSpPr/>
          <p:nvPr/>
        </p:nvSpPr>
        <p:spPr>
          <a:xfrm>
            <a:off x="1026851" y="305710"/>
            <a:ext cx="9889723" cy="6370975"/>
          </a:xfrm>
          <a:prstGeom prst="rect">
            <a:avLst/>
          </a:prstGeom>
        </p:spPr>
        <p:txBody>
          <a:bodyPr wrap="square">
            <a:spAutoFit/>
          </a:bodyPr>
          <a:lstStyle/>
          <a:p>
            <a:r>
              <a:rPr lang="es-ES" sz="2400" dirty="0"/>
              <a:t>3. El término «leche» y las denominaciones utilizadas para designar productos lácteos podrán emplearse, asimismo, conjuntamente con uno o varios términos para designar productos compuestos en los que ningún elemento sustituya o se proponga sustituir a algún componente de la leche y del que la leche o un producto lácteo sea una parte esencial bien por su cantidad, bien para la caracterización del producto.</a:t>
            </a:r>
          </a:p>
          <a:p>
            <a:r>
              <a:rPr lang="es-ES" sz="2400" dirty="0"/>
              <a:t>4. Por lo que respecta a la leche, </a:t>
            </a:r>
            <a:r>
              <a:rPr lang="es-ES" sz="2400" b="1" dirty="0"/>
              <a:t>se declarará la especie animal </a:t>
            </a:r>
            <a:r>
              <a:rPr lang="es-ES" sz="2400" dirty="0"/>
              <a:t>de la que procede la leche, </a:t>
            </a:r>
            <a:r>
              <a:rPr lang="es-ES" sz="2400" b="1" dirty="0"/>
              <a:t>si no es la </a:t>
            </a:r>
            <a:r>
              <a:rPr lang="es-ES" sz="2400" dirty="0"/>
              <a:t>especie </a:t>
            </a:r>
            <a:r>
              <a:rPr lang="es-ES" sz="2400" b="1" dirty="0"/>
              <a:t>bovina</a:t>
            </a:r>
            <a:r>
              <a:rPr lang="es-ES" sz="2400" dirty="0"/>
              <a:t>.</a:t>
            </a:r>
          </a:p>
          <a:p>
            <a:r>
              <a:rPr lang="es-ES" sz="2400" dirty="0"/>
              <a:t>5. </a:t>
            </a:r>
            <a:r>
              <a:rPr lang="es-ES" sz="2400" b="1" dirty="0"/>
              <a:t>Las denominaciones a que se refieren los puntos 1, 2 y 3 no podrán utilizarse para ningún otro producto que los citados en ellos</a:t>
            </a:r>
            <a:r>
              <a:rPr lang="es-ES" sz="2400" dirty="0"/>
              <a:t>.</a:t>
            </a:r>
          </a:p>
          <a:p>
            <a:r>
              <a:rPr lang="es-ES" sz="2400" dirty="0"/>
              <a:t>No obstante, esta disposición no se aplicará a la denominación de los productos cuya naturaleza exacta se conozca claramente por ser de utilización tradicional, o cuando las denominaciones se utilicen claramente para describir una cualidad característica del producto.</a:t>
            </a:r>
          </a:p>
          <a:p>
            <a:r>
              <a:rPr lang="es-ES" sz="2400" dirty="0">
                <a:solidFill>
                  <a:schemeClr val="accent6">
                    <a:lumMod val="75000"/>
                  </a:schemeClr>
                </a:solidFill>
              </a:rPr>
              <a:t>(En España seria el caso de la “</a:t>
            </a:r>
            <a:r>
              <a:rPr lang="es-ES" sz="2400" b="1" dirty="0">
                <a:solidFill>
                  <a:schemeClr val="accent6">
                    <a:lumMod val="75000"/>
                  </a:schemeClr>
                </a:solidFill>
              </a:rPr>
              <a:t>Leche de almendra</a:t>
            </a:r>
            <a:r>
              <a:rPr lang="es-ES" sz="2400" dirty="0">
                <a:solidFill>
                  <a:schemeClr val="accent6">
                    <a:lumMod val="75000"/>
                  </a:schemeClr>
                </a:solidFill>
              </a:rPr>
              <a:t>”</a:t>
            </a:r>
          </a:p>
          <a:p>
            <a:r>
              <a:rPr lang="es-ES" sz="2400" dirty="0">
                <a:solidFill>
                  <a:schemeClr val="accent6">
                    <a:lumMod val="75000"/>
                  </a:schemeClr>
                </a:solidFill>
              </a:rPr>
              <a:t>Conforme a la Decisión 2010/791/UE)</a:t>
            </a:r>
            <a:endParaRPr lang="es-ES" sz="2400" dirty="0"/>
          </a:p>
        </p:txBody>
      </p:sp>
    </p:spTree>
    <p:extLst>
      <p:ext uri="{BB962C8B-B14F-4D97-AF65-F5344CB8AC3E}">
        <p14:creationId xmlns:p14="http://schemas.microsoft.com/office/powerpoint/2010/main" val="124897097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vellom\Desktop\CURSO EtiqVL\PRODUCTOS LACTEOS RETOCADO p\Materias grasas para untar\P10102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440" y="1556792"/>
            <a:ext cx="8820472" cy="455515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66A2CD4E-6FD2-4A46-819D-4C38A0FEB9EE}"/>
              </a:ext>
            </a:extLst>
          </p:cNvPr>
          <p:cNvPicPr>
            <a:picLocks noChangeAspect="1"/>
          </p:cNvPicPr>
          <p:nvPr/>
        </p:nvPicPr>
        <p:blipFill>
          <a:blip r:embed="rId3"/>
          <a:stretch>
            <a:fillRect/>
          </a:stretch>
        </p:blipFill>
        <p:spPr>
          <a:xfrm>
            <a:off x="5807968" y="402237"/>
            <a:ext cx="5184576" cy="1975077"/>
          </a:xfrm>
          <a:prstGeom prst="rect">
            <a:avLst/>
          </a:prstGeom>
        </p:spPr>
      </p:pic>
    </p:spTree>
    <p:extLst>
      <p:ext uri="{BB962C8B-B14F-4D97-AF65-F5344CB8AC3E}">
        <p14:creationId xmlns:p14="http://schemas.microsoft.com/office/powerpoint/2010/main" val="62090932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34099F-BEFE-4520-840C-E919E3C55F22}"/>
              </a:ext>
            </a:extLst>
          </p:cNvPr>
          <p:cNvPicPr>
            <a:picLocks noChangeAspect="1"/>
          </p:cNvPicPr>
          <p:nvPr/>
        </p:nvPicPr>
        <p:blipFill>
          <a:blip r:embed="rId2"/>
          <a:stretch>
            <a:fillRect/>
          </a:stretch>
        </p:blipFill>
        <p:spPr>
          <a:xfrm>
            <a:off x="1294730" y="690180"/>
            <a:ext cx="9602540" cy="5477639"/>
          </a:xfrm>
          <a:prstGeom prst="rect">
            <a:avLst/>
          </a:prstGeom>
        </p:spPr>
      </p:pic>
    </p:spTree>
    <p:extLst>
      <p:ext uri="{BB962C8B-B14F-4D97-AF65-F5344CB8AC3E}">
        <p14:creationId xmlns:p14="http://schemas.microsoft.com/office/powerpoint/2010/main" val="147461097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409CFF5-D4DC-60C9-980F-309AE4B35450}"/>
              </a:ext>
            </a:extLst>
          </p:cNvPr>
          <p:cNvPicPr>
            <a:picLocks noChangeAspect="1"/>
          </p:cNvPicPr>
          <p:nvPr/>
        </p:nvPicPr>
        <p:blipFill>
          <a:blip r:embed="rId2"/>
          <a:stretch>
            <a:fillRect/>
          </a:stretch>
        </p:blipFill>
        <p:spPr>
          <a:xfrm>
            <a:off x="1286651" y="1"/>
            <a:ext cx="9451152" cy="6741368"/>
          </a:xfrm>
          <a:prstGeom prst="rect">
            <a:avLst/>
          </a:prstGeom>
        </p:spPr>
      </p:pic>
    </p:spTree>
    <p:extLst>
      <p:ext uri="{BB962C8B-B14F-4D97-AF65-F5344CB8AC3E}">
        <p14:creationId xmlns:p14="http://schemas.microsoft.com/office/powerpoint/2010/main" val="146685285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6121BAE-2C70-4B5A-B533-493C1B8F7E84}"/>
              </a:ext>
            </a:extLst>
          </p:cNvPr>
          <p:cNvPicPr>
            <a:picLocks noChangeAspect="1"/>
          </p:cNvPicPr>
          <p:nvPr/>
        </p:nvPicPr>
        <p:blipFill>
          <a:blip r:embed="rId2"/>
          <a:stretch>
            <a:fillRect/>
          </a:stretch>
        </p:blipFill>
        <p:spPr>
          <a:xfrm>
            <a:off x="1847528" y="622352"/>
            <a:ext cx="8352928" cy="6250681"/>
          </a:xfrm>
          <a:prstGeom prst="rect">
            <a:avLst/>
          </a:prstGeom>
        </p:spPr>
      </p:pic>
      <p:sp>
        <p:nvSpPr>
          <p:cNvPr id="3" name="Rectángulo 2">
            <a:extLst>
              <a:ext uri="{FF2B5EF4-FFF2-40B4-BE49-F238E27FC236}">
                <a16:creationId xmlns:a16="http://schemas.microsoft.com/office/drawing/2014/main" id="{316AFC03-327A-4981-9455-A861A0D04E7D}"/>
              </a:ext>
            </a:extLst>
          </p:cNvPr>
          <p:cNvSpPr/>
          <p:nvPr/>
        </p:nvSpPr>
        <p:spPr>
          <a:xfrm>
            <a:off x="3143672" y="332656"/>
            <a:ext cx="5184576" cy="369332"/>
          </a:xfrm>
          <a:prstGeom prst="rect">
            <a:avLst/>
          </a:prstGeom>
        </p:spPr>
        <p:txBody>
          <a:bodyPr wrap="square">
            <a:spAutoFit/>
          </a:bodyPr>
          <a:lstStyle/>
          <a:p>
            <a:pPr lvl="0"/>
            <a:r>
              <a:rPr lang="es-ES" dirty="0">
                <a:solidFill>
                  <a:prstClr val="black"/>
                </a:solidFill>
                <a:latin typeface="Arial"/>
                <a:ea typeface="DejaVu Sans"/>
                <a:cs typeface="DejaVu Sans"/>
              </a:rPr>
              <a:t>Apéndice II.A  Materias grasas lácteas para untar</a:t>
            </a:r>
          </a:p>
        </p:txBody>
      </p:sp>
    </p:spTree>
    <p:extLst>
      <p:ext uri="{BB962C8B-B14F-4D97-AF65-F5344CB8AC3E}">
        <p14:creationId xmlns:p14="http://schemas.microsoft.com/office/powerpoint/2010/main" val="1945712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12BBDF3-1E57-4CDB-83FF-78FC2075ACE3}"/>
              </a:ext>
            </a:extLst>
          </p:cNvPr>
          <p:cNvSpPr/>
          <p:nvPr/>
        </p:nvSpPr>
        <p:spPr>
          <a:xfrm>
            <a:off x="1296140" y="982176"/>
            <a:ext cx="9241654" cy="4893647"/>
          </a:xfrm>
          <a:prstGeom prst="rect">
            <a:avLst/>
          </a:prstGeom>
        </p:spPr>
        <p:txBody>
          <a:bodyPr wrap="square">
            <a:spAutoFit/>
          </a:bodyPr>
          <a:lstStyle/>
          <a:p>
            <a:pPr lvl="0"/>
            <a:r>
              <a:rPr lang="es-ES" sz="2400" dirty="0">
                <a:solidFill>
                  <a:prstClr val="black"/>
                </a:solidFill>
              </a:rPr>
              <a:t>6. </a:t>
            </a:r>
            <a:r>
              <a:rPr lang="es-ES" sz="2400" b="1" dirty="0">
                <a:solidFill>
                  <a:prstClr val="black"/>
                </a:solidFill>
              </a:rPr>
              <a:t>No podrán utilizarse</a:t>
            </a:r>
            <a:r>
              <a:rPr lang="es-ES" sz="2400" dirty="0">
                <a:solidFill>
                  <a:prstClr val="black"/>
                </a:solidFill>
              </a:rPr>
              <a:t>, </a:t>
            </a:r>
            <a:r>
              <a:rPr lang="es-ES" sz="2400" b="1" dirty="0">
                <a:solidFill>
                  <a:prstClr val="black"/>
                </a:solidFill>
              </a:rPr>
              <a:t>con relación a productos distintos de los indicados </a:t>
            </a:r>
            <a:r>
              <a:rPr lang="es-ES" sz="2400" dirty="0">
                <a:solidFill>
                  <a:prstClr val="black"/>
                </a:solidFill>
              </a:rPr>
              <a:t>en los puntos 1, 2 y 3 de esta parte, </a:t>
            </a:r>
            <a:r>
              <a:rPr lang="es-ES" sz="2400" b="1" dirty="0">
                <a:solidFill>
                  <a:prstClr val="black"/>
                </a:solidFill>
              </a:rPr>
              <a:t>ninguna etiqueta, ningún documento comercial, ningún material publicitario ni ninguna forma de publicidad </a:t>
            </a:r>
            <a:r>
              <a:rPr lang="es-ES" sz="2400" dirty="0">
                <a:solidFill>
                  <a:prstClr val="black"/>
                </a:solidFill>
              </a:rPr>
              <a:t>en la acepción del art.2 de la Directiva 2006/114/CE del Parlamento Europeo y del Consejo </a:t>
            </a:r>
            <a:r>
              <a:rPr lang="es-ES" sz="2400" b="1" dirty="0">
                <a:solidFill>
                  <a:prstClr val="black"/>
                </a:solidFill>
              </a:rPr>
              <a:t>ni forma alguna de presentación que indique, implique o sugiera que tal producto es un producto lácteo.</a:t>
            </a:r>
            <a:endParaRPr lang="es-ES" dirty="0">
              <a:solidFill>
                <a:prstClr val="black"/>
              </a:solidFill>
            </a:endParaRPr>
          </a:p>
          <a:p>
            <a:pPr lvl="0"/>
            <a:r>
              <a:rPr lang="es-ES" sz="2400" b="1" dirty="0">
                <a:solidFill>
                  <a:prstClr val="black"/>
                </a:solidFill>
              </a:rPr>
              <a:t>No obstante</a:t>
            </a:r>
            <a:r>
              <a:rPr lang="es-ES" sz="2400" dirty="0">
                <a:solidFill>
                  <a:prstClr val="black"/>
                </a:solidFill>
              </a:rPr>
              <a:t>, en el caso de los productos que contengan leche o productos lácteos, </a:t>
            </a:r>
            <a:r>
              <a:rPr lang="es-ES" sz="2400" b="1" dirty="0">
                <a:solidFill>
                  <a:prstClr val="black"/>
                </a:solidFill>
              </a:rPr>
              <a:t>el término "leche" o las denominaciones enumeradas en el párrafo segundo del punto 2</a:t>
            </a:r>
            <a:r>
              <a:rPr lang="es-ES" sz="2400" dirty="0">
                <a:solidFill>
                  <a:prstClr val="black"/>
                </a:solidFill>
              </a:rPr>
              <a:t> de esta parte </a:t>
            </a:r>
            <a:r>
              <a:rPr lang="es-ES" sz="2400" b="1" dirty="0">
                <a:solidFill>
                  <a:prstClr val="black"/>
                </a:solidFill>
              </a:rPr>
              <a:t>podrán utilizarse únicamente para describir las materias primas de base y para indicar los ingredientes</a:t>
            </a:r>
            <a:r>
              <a:rPr lang="es-ES" sz="2400" dirty="0">
                <a:solidFill>
                  <a:prstClr val="black"/>
                </a:solidFill>
              </a:rPr>
              <a:t>, de conformidad el R. (UE) N.º 1169/2011.</a:t>
            </a:r>
          </a:p>
        </p:txBody>
      </p:sp>
    </p:spTree>
    <p:extLst>
      <p:ext uri="{BB962C8B-B14F-4D97-AF65-F5344CB8AC3E}">
        <p14:creationId xmlns:p14="http://schemas.microsoft.com/office/powerpoint/2010/main" val="104512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1D76845-5CF0-4A69-A44A-A058FF5DDE4B}"/>
              </a:ext>
            </a:extLst>
          </p:cNvPr>
          <p:cNvSpPr/>
          <p:nvPr/>
        </p:nvSpPr>
        <p:spPr>
          <a:xfrm>
            <a:off x="1315374" y="1166842"/>
            <a:ext cx="9561251" cy="4524315"/>
          </a:xfrm>
          <a:prstGeom prst="rect">
            <a:avLst/>
          </a:prstGeom>
        </p:spPr>
        <p:txBody>
          <a:bodyPr wrap="square">
            <a:spAutoFit/>
          </a:bodyPr>
          <a:lstStyle/>
          <a:p>
            <a:r>
              <a:rPr lang="es-ES" sz="2400" dirty="0"/>
              <a:t>PARTE IV </a:t>
            </a:r>
            <a:r>
              <a:rPr lang="es-ES" sz="2400" u="sng" dirty="0"/>
              <a:t>Leche destinada al consumo humano </a:t>
            </a:r>
            <a:r>
              <a:rPr lang="es-ES" sz="2400" dirty="0"/>
              <a:t>del código NC 0401</a:t>
            </a:r>
          </a:p>
          <a:p>
            <a:r>
              <a:rPr lang="es-ES" sz="2400" dirty="0"/>
              <a:t>I.    </a:t>
            </a:r>
            <a:r>
              <a:rPr lang="es-ES" sz="2400" b="1" dirty="0"/>
              <a:t>Definiciones</a:t>
            </a:r>
            <a:r>
              <a:rPr lang="es-ES" sz="2400" dirty="0"/>
              <a:t>-A los efectos de esta parte, se entenderá por:</a:t>
            </a:r>
          </a:p>
          <a:p>
            <a:pPr marL="342900" indent="-342900">
              <a:buAutoNum type="alphaLcParenR"/>
            </a:pPr>
            <a:r>
              <a:rPr lang="es-ES" sz="2400" dirty="0"/>
              <a:t>«</a:t>
            </a:r>
            <a:r>
              <a:rPr lang="es-ES" sz="2400" b="1" dirty="0"/>
              <a:t>leche</a:t>
            </a:r>
            <a:r>
              <a:rPr lang="es-ES" sz="2400" dirty="0"/>
              <a:t>»: el producto procedente del ordeño de una o más vacas;</a:t>
            </a:r>
          </a:p>
          <a:p>
            <a:r>
              <a:rPr lang="es-ES" sz="2400" dirty="0"/>
              <a:t>b) «</a:t>
            </a:r>
            <a:r>
              <a:rPr lang="es-ES" sz="2400" b="1" dirty="0"/>
              <a:t>leche de consumo</a:t>
            </a:r>
            <a:r>
              <a:rPr lang="es-ES" sz="2400" dirty="0"/>
              <a:t>»: los productos indicados en el </a:t>
            </a:r>
            <a:r>
              <a:rPr lang="es-ES" sz="2400" u="sng" dirty="0"/>
              <a:t>punto III </a:t>
            </a:r>
            <a:r>
              <a:rPr lang="es-ES" sz="2400" dirty="0"/>
              <a:t>destinados a su entrega al consumidor sin más elaboración;</a:t>
            </a:r>
          </a:p>
          <a:p>
            <a:r>
              <a:rPr lang="es-ES" sz="2400" dirty="0"/>
              <a:t>c) «</a:t>
            </a:r>
            <a:r>
              <a:rPr lang="es-ES" sz="2400" b="1" dirty="0"/>
              <a:t>contenido de materia grasa</a:t>
            </a:r>
            <a:r>
              <a:rPr lang="es-ES" sz="2400" dirty="0"/>
              <a:t>»: relación en masa de las partes de materias grasas de la leche por cada 100 partes de la leche de que se trate;</a:t>
            </a:r>
          </a:p>
          <a:p>
            <a:r>
              <a:rPr lang="es-ES" sz="2400" dirty="0"/>
              <a:t>d) «</a:t>
            </a:r>
            <a:r>
              <a:rPr lang="es-ES" sz="2400" b="1" dirty="0"/>
              <a:t>contenido de proteínas</a:t>
            </a:r>
            <a:r>
              <a:rPr lang="es-ES" sz="2400" dirty="0"/>
              <a:t>»: la proporción en masa de las partes proteicas de la leche por 100 partes de la leche de que se trate (obtenida mediante la multiplicación por 6,38 del contenido total de nitrógeno de la leche expresado en porcentaje en masa).</a:t>
            </a:r>
          </a:p>
        </p:txBody>
      </p:sp>
    </p:spTree>
    <p:extLst>
      <p:ext uri="{BB962C8B-B14F-4D97-AF65-F5344CB8AC3E}">
        <p14:creationId xmlns:p14="http://schemas.microsoft.com/office/powerpoint/2010/main" val="1965618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E5186C5-A0A6-4222-9E44-FE488E88C5A4}"/>
              </a:ext>
            </a:extLst>
          </p:cNvPr>
          <p:cNvSpPr/>
          <p:nvPr/>
        </p:nvSpPr>
        <p:spPr>
          <a:xfrm>
            <a:off x="1269506" y="797510"/>
            <a:ext cx="9215021" cy="5262979"/>
          </a:xfrm>
          <a:prstGeom prst="rect">
            <a:avLst/>
          </a:prstGeom>
        </p:spPr>
        <p:txBody>
          <a:bodyPr wrap="square">
            <a:spAutoFit/>
          </a:bodyPr>
          <a:lstStyle/>
          <a:p>
            <a:r>
              <a:rPr lang="es-ES" sz="2400" dirty="0"/>
              <a:t>II.   Entrega o venta al consumidor final</a:t>
            </a:r>
          </a:p>
          <a:p>
            <a:r>
              <a:rPr lang="es-ES" sz="2400" dirty="0"/>
              <a:t>1)  Únicamente la leche que cumpla los requisitos fijados para la leche de consumo podrá ser entregada o vendida sin transformar al consumidor final, ya sea directamente, ya a través de restaurantes, hospitales, comedores públicos u otras entidades colectivas similares.</a:t>
            </a:r>
          </a:p>
          <a:p>
            <a:r>
              <a:rPr lang="es-ES" sz="2400" dirty="0"/>
              <a:t>2)  </a:t>
            </a:r>
            <a:r>
              <a:rPr lang="es-ES" sz="2400" b="1" dirty="0"/>
              <a:t>Las denominaciones de venta de esos productos serán las indicadas en el </a:t>
            </a:r>
            <a:r>
              <a:rPr lang="es-ES" sz="2400" b="1" u="sng" dirty="0"/>
              <a:t>punto III</a:t>
            </a:r>
            <a:r>
              <a:rPr lang="es-ES" sz="2400" dirty="0"/>
              <a:t>. Dichas denominaciones solo podrán utilizarse para los productos señalados en ese punto, sin perjuicio de su utilización en denominaciones compuestas.</a:t>
            </a:r>
          </a:p>
          <a:p>
            <a:r>
              <a:rPr lang="es-ES" sz="2400" dirty="0"/>
              <a:t>3)  Los Estados miembros adoptarán medidas destinadas a informar a los consumidores sobre la naturaleza y composición de los productos en todos aquellos casos en que la omisión de esta información pueda ser motivo de confusión.</a:t>
            </a:r>
          </a:p>
        </p:txBody>
      </p:sp>
    </p:spTree>
    <p:extLst>
      <p:ext uri="{BB962C8B-B14F-4D97-AF65-F5344CB8AC3E}">
        <p14:creationId xmlns:p14="http://schemas.microsoft.com/office/powerpoint/2010/main" val="1883151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9381A80-6F24-4BA8-935C-BA24D725CAAA}"/>
              </a:ext>
            </a:extLst>
          </p:cNvPr>
          <p:cNvSpPr/>
          <p:nvPr/>
        </p:nvSpPr>
        <p:spPr>
          <a:xfrm>
            <a:off x="1384917" y="1351508"/>
            <a:ext cx="9259410" cy="4154984"/>
          </a:xfrm>
          <a:prstGeom prst="rect">
            <a:avLst/>
          </a:prstGeom>
        </p:spPr>
        <p:txBody>
          <a:bodyPr wrap="square">
            <a:spAutoFit/>
          </a:bodyPr>
          <a:lstStyle/>
          <a:p>
            <a:r>
              <a:rPr lang="es-ES" sz="2400" dirty="0"/>
              <a:t>III. Leche de consumo</a:t>
            </a:r>
          </a:p>
          <a:p>
            <a:pPr marL="457200" indent="-457200">
              <a:buAutoNum type="arabicPeriod"/>
            </a:pPr>
            <a:r>
              <a:rPr lang="es-ES" sz="2400" dirty="0"/>
              <a:t>Se considerarán leche de consumo los productos siguientes:</a:t>
            </a:r>
          </a:p>
          <a:p>
            <a:r>
              <a:rPr lang="es-ES" sz="2400" dirty="0"/>
              <a:t>a)  </a:t>
            </a:r>
            <a:r>
              <a:rPr lang="es-ES" sz="2400" b="1" dirty="0"/>
              <a:t>leche cruda</a:t>
            </a:r>
            <a:r>
              <a:rPr lang="es-ES" sz="2400" dirty="0"/>
              <a:t>: leche que no haya sido calentada a más de 40 °C, ni sometida a un tratamiento de efecto equivalente;</a:t>
            </a:r>
          </a:p>
          <a:p>
            <a:r>
              <a:rPr lang="es-ES" sz="2400" dirty="0"/>
              <a:t>b) </a:t>
            </a:r>
            <a:r>
              <a:rPr lang="es-ES" sz="2400" b="1" dirty="0"/>
              <a:t>leche entera</a:t>
            </a:r>
            <a:r>
              <a:rPr lang="es-ES" sz="2400" dirty="0"/>
              <a:t>: leche tratada térmicamente que, por su contenido de materia grasa, responda a una de las siguientes fórmulas:</a:t>
            </a:r>
          </a:p>
          <a:p>
            <a:r>
              <a:rPr lang="es-ES" sz="2400" dirty="0"/>
              <a:t>i) leche entera </a:t>
            </a:r>
            <a:r>
              <a:rPr lang="es-ES" sz="2400" b="1" dirty="0"/>
              <a:t>normalizada</a:t>
            </a:r>
            <a:r>
              <a:rPr lang="es-ES" sz="2400" dirty="0"/>
              <a:t>: leche cuyo contenido de materia grasa alcance como mínimo un 3,50 % (m/m). Sin embargo, los Estados miembros podrán establecer una categoría suplementaria de leche entera cuyo contenido de materia grasa sea superior o igual a 4,00 % (m/m);</a:t>
            </a:r>
          </a:p>
        </p:txBody>
      </p:sp>
    </p:spTree>
    <p:extLst>
      <p:ext uri="{BB962C8B-B14F-4D97-AF65-F5344CB8AC3E}">
        <p14:creationId xmlns:p14="http://schemas.microsoft.com/office/powerpoint/2010/main" val="260080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8DACB1E-7659-486A-8194-5391B3FECF53}"/>
              </a:ext>
            </a:extLst>
          </p:cNvPr>
          <p:cNvSpPr/>
          <p:nvPr/>
        </p:nvSpPr>
        <p:spPr>
          <a:xfrm>
            <a:off x="1364202" y="502787"/>
            <a:ext cx="9463596" cy="6001643"/>
          </a:xfrm>
          <a:prstGeom prst="rect">
            <a:avLst/>
          </a:prstGeom>
        </p:spPr>
        <p:txBody>
          <a:bodyPr wrap="square">
            <a:spAutoFit/>
          </a:bodyPr>
          <a:lstStyle/>
          <a:p>
            <a:pPr lvl="0"/>
            <a:r>
              <a:rPr lang="es-ES" sz="2400" dirty="0" err="1">
                <a:solidFill>
                  <a:prstClr val="black"/>
                </a:solidFill>
              </a:rPr>
              <a:t>ii</a:t>
            </a:r>
            <a:r>
              <a:rPr lang="es-ES" sz="2400" dirty="0">
                <a:solidFill>
                  <a:prstClr val="black"/>
                </a:solidFill>
              </a:rPr>
              <a:t>) leche entera </a:t>
            </a:r>
            <a:r>
              <a:rPr lang="es-ES" sz="2400" b="1" dirty="0">
                <a:solidFill>
                  <a:prstClr val="black"/>
                </a:solidFill>
              </a:rPr>
              <a:t>no normalizada</a:t>
            </a:r>
            <a:r>
              <a:rPr lang="es-ES" sz="2400" dirty="0">
                <a:solidFill>
                  <a:prstClr val="black"/>
                </a:solidFill>
              </a:rPr>
              <a:t>:  leche cuyo </a:t>
            </a:r>
            <a:r>
              <a:rPr lang="es-ES" sz="2400" b="1" dirty="0">
                <a:solidFill>
                  <a:prstClr val="black"/>
                </a:solidFill>
              </a:rPr>
              <a:t>contenido de materia grasa no </a:t>
            </a:r>
            <a:r>
              <a:rPr lang="es-ES" sz="2400" dirty="0">
                <a:solidFill>
                  <a:prstClr val="black"/>
                </a:solidFill>
              </a:rPr>
              <a:t>haya sido </a:t>
            </a:r>
            <a:r>
              <a:rPr lang="es-ES" sz="2400" b="1" dirty="0">
                <a:solidFill>
                  <a:prstClr val="black"/>
                </a:solidFill>
              </a:rPr>
              <a:t>alterado</a:t>
            </a:r>
            <a:r>
              <a:rPr lang="es-ES" sz="2400" dirty="0">
                <a:solidFill>
                  <a:prstClr val="black"/>
                </a:solidFill>
              </a:rPr>
              <a:t> desde la fase de ordeño, ni por adición o supresión de materias grasas de leche, ni por mezcla con leche cuyo contenido natural de materia grasa haya sido alterado. Sin embargo, el contenido de materia grasa no podrá ser inferior a 3,50 % (m/m);</a:t>
            </a:r>
          </a:p>
          <a:p>
            <a:pPr lvl="0"/>
            <a:endParaRPr lang="es-ES" sz="2400" dirty="0">
              <a:solidFill>
                <a:prstClr val="black"/>
              </a:solidFill>
            </a:endParaRPr>
          </a:p>
          <a:p>
            <a:pPr lvl="0"/>
            <a:r>
              <a:rPr lang="es-ES" sz="2400" dirty="0">
                <a:solidFill>
                  <a:prstClr val="black"/>
                </a:solidFill>
              </a:rPr>
              <a:t>c) </a:t>
            </a:r>
            <a:r>
              <a:rPr lang="es-ES" sz="2400" b="1" dirty="0">
                <a:solidFill>
                  <a:prstClr val="black"/>
                </a:solidFill>
              </a:rPr>
              <a:t>leche semidesnatada</a:t>
            </a:r>
            <a:r>
              <a:rPr lang="es-ES" sz="2400" dirty="0">
                <a:solidFill>
                  <a:prstClr val="black"/>
                </a:solidFill>
              </a:rPr>
              <a:t>: leche tratada térmicamente cuyo contenido de materia grasa se haya reducido a un porcentaje comprendido entre un 1,50 % (m/m) como mínimo y un 1,80 % (m/m) como máximo;</a:t>
            </a:r>
          </a:p>
          <a:p>
            <a:pPr lvl="0"/>
            <a:endParaRPr lang="es-ES" sz="2400" dirty="0">
              <a:solidFill>
                <a:prstClr val="black"/>
              </a:solidFill>
            </a:endParaRPr>
          </a:p>
          <a:p>
            <a:r>
              <a:rPr lang="es-ES" sz="2400" dirty="0"/>
              <a:t>d) </a:t>
            </a:r>
            <a:r>
              <a:rPr lang="es-ES" sz="2400" b="1" dirty="0"/>
              <a:t>leche desnatada</a:t>
            </a:r>
            <a:r>
              <a:rPr lang="es-ES" sz="2400" dirty="0"/>
              <a:t>: leche tratada térmicamente cuyo contenido de materia grasa se haya reducido a un porcentaje de un 0,50 % (m/m), como máximo.</a:t>
            </a:r>
          </a:p>
          <a:p>
            <a:pPr lvl="0"/>
            <a:endParaRPr lang="es-ES" sz="2400" dirty="0">
              <a:solidFill>
                <a:prstClr val="black"/>
              </a:solidFill>
            </a:endParaRPr>
          </a:p>
        </p:txBody>
      </p:sp>
    </p:spTree>
    <p:extLst>
      <p:ext uri="{BB962C8B-B14F-4D97-AF65-F5344CB8AC3E}">
        <p14:creationId xmlns:p14="http://schemas.microsoft.com/office/powerpoint/2010/main" val="558460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9B79FDF-8E7D-4FD1-A347-CCE0752365DF}"/>
              </a:ext>
            </a:extLst>
          </p:cNvPr>
          <p:cNvSpPr/>
          <p:nvPr/>
        </p:nvSpPr>
        <p:spPr>
          <a:xfrm>
            <a:off x="1296140" y="634339"/>
            <a:ext cx="9538318" cy="3046988"/>
          </a:xfrm>
          <a:prstGeom prst="rect">
            <a:avLst/>
          </a:prstGeom>
        </p:spPr>
        <p:txBody>
          <a:bodyPr wrap="square">
            <a:spAutoFit/>
          </a:bodyPr>
          <a:lstStyle/>
          <a:p>
            <a:endParaRPr lang="es-ES" sz="2400" dirty="0"/>
          </a:p>
          <a:p>
            <a:r>
              <a:rPr lang="es-ES" sz="2400" dirty="0"/>
              <a:t>La </a:t>
            </a:r>
            <a:r>
              <a:rPr lang="es-ES" sz="2400" b="1" dirty="0"/>
              <a:t>leche tratada térmicamente que no cumpla los requisitos relativos al contenido de materia grasa establecidos en el punto 1, letras b), c) y d)</a:t>
            </a:r>
            <a:r>
              <a:rPr lang="es-ES" sz="2400" dirty="0"/>
              <a:t>,</a:t>
            </a:r>
            <a:r>
              <a:rPr lang="es-ES" sz="2400" b="1" dirty="0"/>
              <a:t> </a:t>
            </a:r>
            <a:r>
              <a:rPr lang="es-ES" sz="2400" dirty="0"/>
              <a:t>será considerada leche de consumo siempre que el contenido de materia grasa se indique con un decimal de forma claramente visible y legible en el envase del producto como </a:t>
            </a:r>
            <a:r>
              <a:rPr lang="es-ES" sz="2400" b="1" dirty="0"/>
              <a:t>"… % de grasa</a:t>
            </a:r>
            <a:r>
              <a:rPr lang="es-ES" sz="2400" dirty="0"/>
              <a:t>". Dicha leche no se denominará leche entera, leche semidesnatada ni leche desnatada.</a:t>
            </a:r>
          </a:p>
        </p:txBody>
      </p:sp>
      <p:pic>
        <p:nvPicPr>
          <p:cNvPr id="3" name="Imagen 2">
            <a:extLst>
              <a:ext uri="{FF2B5EF4-FFF2-40B4-BE49-F238E27FC236}">
                <a16:creationId xmlns:a16="http://schemas.microsoft.com/office/drawing/2014/main" id="{F047D875-4650-4384-ABA8-A07BC530E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468223"/>
            <a:ext cx="9144000" cy="1229162"/>
          </a:xfrm>
          <a:prstGeom prst="rect">
            <a:avLst/>
          </a:prstGeom>
        </p:spPr>
      </p:pic>
      <p:sp>
        <p:nvSpPr>
          <p:cNvPr id="13" name="CuadroTexto 12">
            <a:extLst>
              <a:ext uri="{FF2B5EF4-FFF2-40B4-BE49-F238E27FC236}">
                <a16:creationId xmlns:a16="http://schemas.microsoft.com/office/drawing/2014/main" id="{FE89882D-1C6A-4117-A13A-710889EEF097}"/>
              </a:ext>
            </a:extLst>
          </p:cNvPr>
          <p:cNvSpPr txBox="1"/>
          <p:nvPr/>
        </p:nvSpPr>
        <p:spPr>
          <a:xfrm>
            <a:off x="2207583" y="4468223"/>
            <a:ext cx="1438183" cy="369332"/>
          </a:xfrm>
          <a:prstGeom prst="rect">
            <a:avLst/>
          </a:prstGeom>
          <a:noFill/>
        </p:spPr>
        <p:txBody>
          <a:bodyPr wrap="square" rtlCol="0">
            <a:spAutoFit/>
          </a:bodyPr>
          <a:lstStyle/>
          <a:p>
            <a:r>
              <a:rPr lang="es-ES" b="1" dirty="0">
                <a:solidFill>
                  <a:srgbClr val="00B050"/>
                </a:solidFill>
              </a:rPr>
              <a:t>Desnatada</a:t>
            </a:r>
          </a:p>
        </p:txBody>
      </p:sp>
      <p:sp>
        <p:nvSpPr>
          <p:cNvPr id="14" name="CuadroTexto 13">
            <a:extLst>
              <a:ext uri="{FF2B5EF4-FFF2-40B4-BE49-F238E27FC236}">
                <a16:creationId xmlns:a16="http://schemas.microsoft.com/office/drawing/2014/main" id="{D9B19E59-3700-401F-90BC-C686DCC25A38}"/>
              </a:ext>
            </a:extLst>
          </p:cNvPr>
          <p:cNvSpPr txBox="1"/>
          <p:nvPr/>
        </p:nvSpPr>
        <p:spPr>
          <a:xfrm>
            <a:off x="5416859" y="4577606"/>
            <a:ext cx="794553" cy="369332"/>
          </a:xfrm>
          <a:prstGeom prst="rect">
            <a:avLst/>
          </a:prstGeom>
          <a:noFill/>
        </p:spPr>
        <p:txBody>
          <a:bodyPr wrap="square" rtlCol="0">
            <a:spAutoFit/>
          </a:bodyPr>
          <a:lstStyle/>
          <a:p>
            <a:r>
              <a:rPr lang="es-ES" b="1" dirty="0">
                <a:solidFill>
                  <a:srgbClr val="00B050"/>
                </a:solidFill>
              </a:rPr>
              <a:t>Semi.</a:t>
            </a:r>
          </a:p>
        </p:txBody>
      </p:sp>
      <p:sp>
        <p:nvSpPr>
          <p:cNvPr id="15" name="CuadroTexto 14">
            <a:extLst>
              <a:ext uri="{FF2B5EF4-FFF2-40B4-BE49-F238E27FC236}">
                <a16:creationId xmlns:a16="http://schemas.microsoft.com/office/drawing/2014/main" id="{55D200F4-697C-48B7-9EC6-EEA81E2969FC}"/>
              </a:ext>
            </a:extLst>
          </p:cNvPr>
          <p:cNvSpPr txBox="1"/>
          <p:nvPr/>
        </p:nvSpPr>
        <p:spPr>
          <a:xfrm>
            <a:off x="9447323" y="4837555"/>
            <a:ext cx="1313895" cy="369332"/>
          </a:xfrm>
          <a:prstGeom prst="rect">
            <a:avLst/>
          </a:prstGeom>
          <a:noFill/>
        </p:spPr>
        <p:txBody>
          <a:bodyPr wrap="square" rtlCol="0">
            <a:spAutoFit/>
          </a:bodyPr>
          <a:lstStyle/>
          <a:p>
            <a:r>
              <a:rPr lang="es-ES" b="1" dirty="0">
                <a:solidFill>
                  <a:srgbClr val="00B050"/>
                </a:solidFill>
              </a:rPr>
              <a:t>Entera</a:t>
            </a:r>
          </a:p>
        </p:txBody>
      </p:sp>
      <p:sp>
        <p:nvSpPr>
          <p:cNvPr id="16" name="CuadroTexto 15">
            <a:extLst>
              <a:ext uri="{FF2B5EF4-FFF2-40B4-BE49-F238E27FC236}">
                <a16:creationId xmlns:a16="http://schemas.microsoft.com/office/drawing/2014/main" id="{1DDCB6DB-42AC-41FC-84E0-C711D5840E16}"/>
              </a:ext>
            </a:extLst>
          </p:cNvPr>
          <p:cNvSpPr txBox="1"/>
          <p:nvPr/>
        </p:nvSpPr>
        <p:spPr>
          <a:xfrm>
            <a:off x="3965362" y="5328053"/>
            <a:ext cx="1313895" cy="369332"/>
          </a:xfrm>
          <a:prstGeom prst="rect">
            <a:avLst/>
          </a:prstGeom>
          <a:noFill/>
        </p:spPr>
        <p:txBody>
          <a:bodyPr wrap="square" rtlCol="0">
            <a:spAutoFit/>
          </a:bodyPr>
          <a:lstStyle/>
          <a:p>
            <a:r>
              <a:rPr lang="es-ES" b="1" dirty="0">
                <a:solidFill>
                  <a:schemeClr val="accent6">
                    <a:lumMod val="75000"/>
                  </a:schemeClr>
                </a:solidFill>
              </a:rPr>
              <a:t>X % MG</a:t>
            </a:r>
          </a:p>
        </p:txBody>
      </p:sp>
      <p:sp>
        <p:nvSpPr>
          <p:cNvPr id="17" name="CuadroTexto 16">
            <a:extLst>
              <a:ext uri="{FF2B5EF4-FFF2-40B4-BE49-F238E27FC236}">
                <a16:creationId xmlns:a16="http://schemas.microsoft.com/office/drawing/2014/main" id="{B06F81CB-1EE1-4E91-AFD4-D6C27192D45C}"/>
              </a:ext>
            </a:extLst>
          </p:cNvPr>
          <p:cNvSpPr txBox="1"/>
          <p:nvPr/>
        </p:nvSpPr>
        <p:spPr>
          <a:xfrm>
            <a:off x="7285607" y="5328053"/>
            <a:ext cx="1047566" cy="369332"/>
          </a:xfrm>
          <a:prstGeom prst="rect">
            <a:avLst/>
          </a:prstGeom>
          <a:noFill/>
        </p:spPr>
        <p:txBody>
          <a:bodyPr wrap="square" rtlCol="0">
            <a:spAutoFit/>
          </a:bodyPr>
          <a:lstStyle/>
          <a:p>
            <a:r>
              <a:rPr lang="es-ES" b="1" dirty="0">
                <a:solidFill>
                  <a:schemeClr val="accent6">
                    <a:lumMod val="75000"/>
                  </a:schemeClr>
                </a:solidFill>
              </a:rPr>
              <a:t>X % MG</a:t>
            </a:r>
          </a:p>
        </p:txBody>
      </p:sp>
    </p:spTree>
    <p:extLst>
      <p:ext uri="{BB962C8B-B14F-4D97-AF65-F5344CB8AC3E}">
        <p14:creationId xmlns:p14="http://schemas.microsoft.com/office/powerpoint/2010/main" val="3698292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C97A4D0-B8FB-4958-9303-0549E8414796}"/>
              </a:ext>
            </a:extLst>
          </p:cNvPr>
          <p:cNvSpPr/>
          <p:nvPr/>
        </p:nvSpPr>
        <p:spPr>
          <a:xfrm>
            <a:off x="1083076" y="982176"/>
            <a:ext cx="9579005" cy="4893647"/>
          </a:xfrm>
          <a:prstGeom prst="rect">
            <a:avLst/>
          </a:prstGeom>
        </p:spPr>
        <p:txBody>
          <a:bodyPr wrap="square">
            <a:spAutoFit/>
          </a:bodyPr>
          <a:lstStyle/>
          <a:p>
            <a:pPr marL="457200" indent="-457200">
              <a:buAutoNum type="arabicPeriod" startAt="2"/>
            </a:pPr>
            <a:r>
              <a:rPr lang="es-ES" sz="2400" dirty="0"/>
              <a:t>Sin perjuicio de lo dispuesto en el punto 1, letra b), inciso </a:t>
            </a:r>
            <a:r>
              <a:rPr lang="es-ES" sz="2400" dirty="0" err="1"/>
              <a:t>ii</a:t>
            </a:r>
            <a:r>
              <a:rPr lang="es-ES" sz="2400" dirty="0"/>
              <a:t>), </a:t>
            </a:r>
            <a:r>
              <a:rPr lang="es-ES" sz="2400" b="1" dirty="0"/>
              <a:t>solo se autorizarán las siguientes modificaciones</a:t>
            </a:r>
            <a:r>
              <a:rPr lang="es-ES" sz="2400" dirty="0"/>
              <a:t>:</a:t>
            </a:r>
          </a:p>
          <a:p>
            <a:endParaRPr lang="es-ES" sz="2400" dirty="0"/>
          </a:p>
          <a:p>
            <a:pPr marL="457200" indent="-457200">
              <a:buAutoNum type="alphaLcParenR"/>
            </a:pPr>
            <a:r>
              <a:rPr lang="es-ES" sz="2400" dirty="0"/>
              <a:t>con el fin de respetar los contenidos de materia grasa fijados para la leche de consumo, </a:t>
            </a:r>
            <a:r>
              <a:rPr lang="es-ES" sz="2400" b="1" dirty="0"/>
              <a:t>la modificación del contenido natural de materia grasa de la leche mediante la retirada o la adición de nata o la adición de leche entera, semidesnatada o desnatada</a:t>
            </a:r>
            <a:r>
              <a:rPr lang="es-ES" sz="2400" dirty="0"/>
              <a:t>;</a:t>
            </a:r>
          </a:p>
          <a:p>
            <a:endParaRPr lang="es-ES" sz="2400" dirty="0"/>
          </a:p>
          <a:p>
            <a:r>
              <a:rPr lang="es-ES" sz="2400" dirty="0"/>
              <a:t>b) el </a:t>
            </a:r>
            <a:r>
              <a:rPr lang="es-ES" sz="2400" b="1" dirty="0"/>
              <a:t>enriquecimiento de la leche con proteínas procedentes de leche</a:t>
            </a:r>
            <a:r>
              <a:rPr lang="es-ES" sz="2400" dirty="0"/>
              <a:t>, </a:t>
            </a:r>
            <a:r>
              <a:rPr lang="es-ES" sz="2400" b="1" dirty="0"/>
              <a:t>con sales minerales o con vitaminas, de conformidad con el Reglamento (CE) no 1925/2006 </a:t>
            </a:r>
            <a:r>
              <a:rPr lang="es-ES" sz="2400" dirty="0"/>
              <a:t>del Parlamento Europeo y del Consejo;</a:t>
            </a:r>
          </a:p>
        </p:txBody>
      </p:sp>
    </p:spTree>
    <p:extLst>
      <p:ext uri="{BB962C8B-B14F-4D97-AF65-F5344CB8AC3E}">
        <p14:creationId xmlns:p14="http://schemas.microsoft.com/office/powerpoint/2010/main" val="1435783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CA3B166-C90D-49C1-BE6C-D2EE4DF9C34B}"/>
              </a:ext>
            </a:extLst>
          </p:cNvPr>
          <p:cNvSpPr/>
          <p:nvPr/>
        </p:nvSpPr>
        <p:spPr>
          <a:xfrm>
            <a:off x="1355324" y="872298"/>
            <a:ext cx="9481352" cy="5262979"/>
          </a:xfrm>
          <a:prstGeom prst="rect">
            <a:avLst/>
          </a:prstGeom>
        </p:spPr>
        <p:txBody>
          <a:bodyPr wrap="square">
            <a:spAutoFit/>
          </a:bodyPr>
          <a:lstStyle/>
          <a:p>
            <a:pPr lvl="0"/>
            <a:r>
              <a:rPr lang="es-ES" sz="2400" dirty="0">
                <a:solidFill>
                  <a:prstClr val="black"/>
                </a:solidFill>
              </a:rPr>
              <a:t>c)  la </a:t>
            </a:r>
            <a:r>
              <a:rPr lang="es-ES" sz="2400" b="1" dirty="0">
                <a:solidFill>
                  <a:prstClr val="black"/>
                </a:solidFill>
              </a:rPr>
              <a:t>reducción del contenido de lactosa </a:t>
            </a:r>
            <a:r>
              <a:rPr lang="es-ES" sz="2400" dirty="0">
                <a:solidFill>
                  <a:prstClr val="black"/>
                </a:solidFill>
              </a:rPr>
              <a:t>de la leche mediante su conversión en glucosa y galactosa.</a:t>
            </a:r>
          </a:p>
          <a:p>
            <a:pPr lvl="0"/>
            <a:r>
              <a:rPr lang="es-ES" sz="2400" b="1" dirty="0">
                <a:solidFill>
                  <a:prstClr val="black"/>
                </a:solidFill>
              </a:rPr>
              <a:t>Las modificaciones en la composición de la leche mencionadas en las letras b) y c) únicamente estarán autorizadas si se indican en el envase del producto</a:t>
            </a:r>
            <a:r>
              <a:rPr lang="es-ES" sz="2400" dirty="0">
                <a:solidFill>
                  <a:prstClr val="black"/>
                </a:solidFill>
              </a:rPr>
              <a:t> de forma claramente visible y legible y de manera indeleble. </a:t>
            </a:r>
          </a:p>
          <a:p>
            <a:pPr lvl="0"/>
            <a:r>
              <a:rPr lang="es-ES" sz="2400" dirty="0">
                <a:solidFill>
                  <a:prstClr val="black"/>
                </a:solidFill>
              </a:rPr>
              <a:t>Sin embargo, esta indicación no exime de la obligación del etiquetado sobre propiedades nutritivas establecido por el R. (UE) nº1169/2011. </a:t>
            </a:r>
            <a:r>
              <a:rPr lang="es-ES" sz="2400" b="1" dirty="0">
                <a:solidFill>
                  <a:prstClr val="black"/>
                </a:solidFill>
              </a:rPr>
              <a:t>Cuando se añadan proteínas, el contenido en proteínas de la leche enriquecida deberá ser superior o igual a 3,8 % (m/m).</a:t>
            </a:r>
          </a:p>
          <a:p>
            <a:pPr lvl="0"/>
            <a:r>
              <a:rPr lang="es-ES" sz="2400" dirty="0">
                <a:solidFill>
                  <a:prstClr val="black"/>
                </a:solidFill>
              </a:rPr>
              <a:t>No obstante, el Estado miembro podrá limitar o prohibir las modificaciones de la composición de la leche mencionadas en las letras b) y c).</a:t>
            </a:r>
          </a:p>
        </p:txBody>
      </p:sp>
    </p:spTree>
    <p:extLst>
      <p:ext uri="{BB962C8B-B14F-4D97-AF65-F5344CB8AC3E}">
        <p14:creationId xmlns:p14="http://schemas.microsoft.com/office/powerpoint/2010/main" val="3172603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6BAFC12-50D0-4AC0-97A7-D62072A3390C}"/>
              </a:ext>
            </a:extLst>
          </p:cNvPr>
          <p:cNvPicPr>
            <a:picLocks noChangeAspect="1"/>
          </p:cNvPicPr>
          <p:nvPr/>
        </p:nvPicPr>
        <p:blipFill>
          <a:blip r:embed="rId2"/>
          <a:stretch>
            <a:fillRect/>
          </a:stretch>
        </p:blipFill>
        <p:spPr>
          <a:xfrm>
            <a:off x="1524000" y="143137"/>
            <a:ext cx="9144000" cy="6571731"/>
          </a:xfrm>
          <a:prstGeom prst="rect">
            <a:avLst/>
          </a:prstGeom>
        </p:spPr>
      </p:pic>
    </p:spTree>
    <p:extLst>
      <p:ext uri="{BB962C8B-B14F-4D97-AF65-F5344CB8AC3E}">
        <p14:creationId xmlns:p14="http://schemas.microsoft.com/office/powerpoint/2010/main" val="2533945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577E6A55-7245-4894-BCA4-4488C91577F7}"/>
              </a:ext>
            </a:extLst>
          </p:cNvPr>
          <p:cNvGraphicFramePr>
            <a:graphicFrameLocks noGrp="1"/>
          </p:cNvGraphicFramePr>
          <p:nvPr>
            <p:extLst>
              <p:ext uri="{D42A27DB-BD31-4B8C-83A1-F6EECF244321}">
                <p14:modId xmlns:p14="http://schemas.microsoft.com/office/powerpoint/2010/main" val="82824723"/>
              </p:ext>
            </p:extLst>
          </p:nvPr>
        </p:nvGraphicFramePr>
        <p:xfrm>
          <a:off x="1981200" y="1231022"/>
          <a:ext cx="8229600" cy="4939315"/>
        </p:xfrm>
        <a:graphic>
          <a:graphicData uri="http://schemas.openxmlformats.org/drawingml/2006/table">
            <a:tbl>
              <a:tblPr firstRow="1" firstCol="1" bandRow="1"/>
              <a:tblGrid>
                <a:gridCol w="1877212">
                  <a:extLst>
                    <a:ext uri="{9D8B030D-6E8A-4147-A177-3AD203B41FA5}">
                      <a16:colId xmlns:a16="http://schemas.microsoft.com/office/drawing/2014/main" val="1238607991"/>
                    </a:ext>
                  </a:extLst>
                </a:gridCol>
                <a:gridCol w="1813805">
                  <a:extLst>
                    <a:ext uri="{9D8B030D-6E8A-4147-A177-3AD203B41FA5}">
                      <a16:colId xmlns:a16="http://schemas.microsoft.com/office/drawing/2014/main" val="3202179015"/>
                    </a:ext>
                  </a:extLst>
                </a:gridCol>
                <a:gridCol w="1980758">
                  <a:extLst>
                    <a:ext uri="{9D8B030D-6E8A-4147-A177-3AD203B41FA5}">
                      <a16:colId xmlns:a16="http://schemas.microsoft.com/office/drawing/2014/main" val="4249147794"/>
                    </a:ext>
                  </a:extLst>
                </a:gridCol>
                <a:gridCol w="2557825">
                  <a:extLst>
                    <a:ext uri="{9D8B030D-6E8A-4147-A177-3AD203B41FA5}">
                      <a16:colId xmlns:a16="http://schemas.microsoft.com/office/drawing/2014/main" val="1176291474"/>
                    </a:ext>
                  </a:extLst>
                </a:gridCol>
              </a:tblGrid>
              <a:tr h="155197">
                <a:tc>
                  <a:txBody>
                    <a:bodyPr/>
                    <a:lstStyle/>
                    <a:p>
                      <a:pPr algn="ctr">
                        <a:lnSpc>
                          <a:spcPct val="115000"/>
                        </a:lnSpc>
                        <a:spcAft>
                          <a:spcPts val="0"/>
                        </a:spcAft>
                      </a:pPr>
                      <a:r>
                        <a:rPr lang="es-ES" sz="1000" b="1">
                          <a:effectLst/>
                          <a:latin typeface="Calibri" panose="020F0502020204030204" pitchFamily="34" charset="0"/>
                          <a:ea typeface="Calibri" panose="020F0502020204030204" pitchFamily="34" charset="0"/>
                          <a:cs typeface="Times New Roman" panose="02020603050405020304" pitchFamily="18" charset="0"/>
                        </a:rPr>
                        <a:t>MODIFICACIÓN AUTORIZADA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b="1">
                          <a:effectLst/>
                          <a:latin typeface="Calibri" panose="020F0502020204030204" pitchFamily="34" charset="0"/>
                          <a:ea typeface="Calibri" panose="020F0502020204030204" pitchFamily="34" charset="0"/>
                          <a:cs typeface="Times New Roman" panose="02020603050405020304" pitchFamily="18" charset="0"/>
                        </a:rPr>
                        <a:t>ACCIÓN AUTORIZADA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b="1">
                          <a:effectLst/>
                          <a:latin typeface="Calibri" panose="020F0502020204030204" pitchFamily="34" charset="0"/>
                          <a:ea typeface="Calibri" panose="020F0502020204030204" pitchFamily="34" charset="0"/>
                          <a:cs typeface="Times New Roman" panose="02020603050405020304" pitchFamily="18" charset="0"/>
                        </a:rPr>
                        <a:t>PRODUCTO UTILIZADO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000" b="1">
                          <a:effectLst/>
                          <a:latin typeface="Calibri" panose="020F0502020204030204" pitchFamily="34" charset="0"/>
                          <a:ea typeface="Calibri" panose="020F0502020204030204" pitchFamily="34" charset="0"/>
                          <a:cs typeface="Times New Roman" panose="02020603050405020304" pitchFamily="18" charset="0"/>
                        </a:rPr>
                        <a:t>TECNOLOGÍA / PROCEDIMIENTO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521087"/>
                  </a:ext>
                </a:extLst>
              </a:tr>
              <a:tr h="1755400">
                <a:tc>
                  <a:txBody>
                    <a:bodyPr/>
                    <a:lstStyle/>
                    <a:p>
                      <a:pPr marL="342900" lvl="0" indent="-342900">
                        <a:lnSpc>
                          <a:spcPct val="115000"/>
                        </a:lnSpc>
                        <a:spcAft>
                          <a:spcPts val="0"/>
                        </a:spcAft>
                        <a:buFont typeface="+mj-lt"/>
                        <a:buAutoNum type="alphaLcParenR"/>
                      </a:pPr>
                      <a:r>
                        <a:rPr lang="es-ES" sz="1200">
                          <a:effectLst/>
                          <a:latin typeface="Calibri" panose="020F0502020204030204" pitchFamily="34" charset="0"/>
                          <a:ea typeface="Calibri" panose="020F0502020204030204" pitchFamily="34" charset="0"/>
                          <a:cs typeface="Times New Roman" panose="02020603050405020304" pitchFamily="18" charset="0"/>
                        </a:rPr>
                        <a:t>Modificación del contenido natural de materia grasa</a:t>
                      </a:r>
                    </a:p>
                  </a:txBody>
                  <a:tcPr marL="62826" marR="62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200" b="1" dirty="0">
                          <a:effectLst/>
                          <a:latin typeface="Calibri" panose="020F0502020204030204" pitchFamily="34" charset="0"/>
                          <a:ea typeface="Calibri" panose="020F0502020204030204" pitchFamily="34" charset="0"/>
                          <a:cs typeface="Times New Roman" panose="02020603050405020304" pitchFamily="18" charset="0"/>
                        </a:rPr>
                        <a:t>Retirada/Adicción</a:t>
                      </a:r>
                      <a:r>
                        <a:rPr lang="es-ES" sz="1200" dirty="0">
                          <a:effectLst/>
                          <a:latin typeface="Calibri" panose="020F0502020204030204" pitchFamily="34" charset="0"/>
                          <a:ea typeface="Calibri" panose="020F0502020204030204" pitchFamily="34" charset="0"/>
                          <a:cs typeface="Times New Roman" panose="02020603050405020304" pitchFamily="18" charset="0"/>
                        </a:rPr>
                        <a:t> de</a:t>
                      </a:r>
                    </a:p>
                    <a:p>
                      <a:pPr algn="ct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15000"/>
                        </a:lnSpc>
                        <a:spcAft>
                          <a:spcPts val="0"/>
                        </a:spcAft>
                      </a:pPr>
                      <a:r>
                        <a:rPr lang="es-ES" sz="1200" b="1" dirty="0">
                          <a:effectLst/>
                          <a:latin typeface="Calibri" panose="020F0502020204030204" pitchFamily="34" charset="0"/>
                          <a:ea typeface="Calibri" panose="020F0502020204030204" pitchFamily="34" charset="0"/>
                          <a:cs typeface="Times New Roman" panose="02020603050405020304" pitchFamily="18" charset="0"/>
                        </a:rPr>
                        <a:t>Adicción</a:t>
                      </a:r>
                      <a:r>
                        <a:rPr lang="es-ES" sz="1200" dirty="0">
                          <a:effectLst/>
                          <a:latin typeface="Calibri" panose="020F0502020204030204" pitchFamily="34" charset="0"/>
                          <a:ea typeface="Calibri" panose="020F0502020204030204" pitchFamily="34" charset="0"/>
                          <a:cs typeface="Times New Roman" panose="02020603050405020304" pitchFamily="18" charset="0"/>
                        </a:rPr>
                        <a:t> de</a:t>
                      </a: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Nata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Leche Entera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Leche Semidesnatada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Leche Desnatada                   </a:t>
                      </a: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b="1" u="sng" dirty="0">
                          <a:effectLst/>
                          <a:latin typeface="Calibri" panose="020F0502020204030204" pitchFamily="34" charset="0"/>
                          <a:ea typeface="Calibri" panose="020F0502020204030204" pitchFamily="34" charset="0"/>
                          <a:cs typeface="Times New Roman" panose="02020603050405020304" pitchFamily="18" charset="0"/>
                        </a:rPr>
                        <a:t>Centrifugas</a:t>
                      </a:r>
                      <a:r>
                        <a:rPr lang="es-ES" sz="1200" dirty="0">
                          <a:effectLst/>
                          <a:latin typeface="Calibri" panose="020F0502020204030204" pitchFamily="34" charset="0"/>
                          <a:ea typeface="Calibri" panose="020F0502020204030204" pitchFamily="34" charset="0"/>
                          <a:cs typeface="Times New Roman" panose="02020603050405020304" pitchFamily="18" charset="0"/>
                        </a:rPr>
                        <a:t>: Realizan dos funciones </a:t>
                      </a:r>
                    </a:p>
                    <a:p>
                      <a:pPr marL="457200">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-Eliminación de impurezas</a:t>
                      </a:r>
                    </a:p>
                    <a:p>
                      <a:pPr marL="228600">
                        <a:lnSpc>
                          <a:spcPct val="115000"/>
                        </a:lnSpc>
                        <a:spcAft>
                          <a:spcPts val="0"/>
                        </a:spcAft>
                      </a:pPr>
                      <a:r>
                        <a:rPr lang="es-ES" sz="1200" b="1" dirty="0">
                          <a:effectLst/>
                          <a:latin typeface="Calibri" panose="020F0502020204030204" pitchFamily="34" charset="0"/>
                          <a:ea typeface="Calibri" panose="020F0502020204030204" pitchFamily="34" charset="0"/>
                          <a:cs typeface="Times New Roman" panose="02020603050405020304" pitchFamily="18" charset="0"/>
                        </a:rPr>
                        <a:t>       -Normalizar el contenido graso</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es-ES" sz="1200" b="1" u="sng" dirty="0">
                          <a:effectLst/>
                          <a:latin typeface="Calibri" panose="020F0502020204030204" pitchFamily="34" charset="0"/>
                          <a:ea typeface="Calibri" panose="020F0502020204030204" pitchFamily="34" charset="0"/>
                          <a:cs typeface="Times New Roman" panose="02020603050405020304" pitchFamily="18" charset="0"/>
                        </a:rPr>
                        <a:t>Sistemas automatizados</a:t>
                      </a:r>
                      <a:r>
                        <a:rPr lang="es-ES" sz="1200" dirty="0">
                          <a:effectLst/>
                          <a:latin typeface="Calibri" panose="020F0502020204030204" pitchFamily="34" charset="0"/>
                          <a:ea typeface="Calibri" panose="020F0502020204030204" pitchFamily="34" charset="0"/>
                          <a:cs typeface="Times New Roman" panose="02020603050405020304" pitchFamily="18" charset="0"/>
                        </a:rPr>
                        <a:t>: Líneas de funcionamiento continuo que mezcla leche con distinto contenido graso, midiendo densidades y cantidades.</a:t>
                      </a: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83681"/>
                  </a:ext>
                </a:extLst>
              </a:tr>
              <a:tr h="1559077">
                <a:tc>
                  <a:txBody>
                    <a:bodyPr/>
                    <a:lstStyle/>
                    <a:p>
                      <a:pPr marL="0" lvl="0" indent="0">
                        <a:lnSpc>
                          <a:spcPct val="115000"/>
                        </a:lnSpc>
                        <a:spcAft>
                          <a:spcPts val="0"/>
                        </a:spcAft>
                        <a:buFont typeface="+mj-lt"/>
                        <a:buNone/>
                      </a:pPr>
                      <a:r>
                        <a:rPr lang="es-ES" sz="1200" dirty="0">
                          <a:effectLst/>
                          <a:latin typeface="Calibri" panose="020F0502020204030204" pitchFamily="34" charset="0"/>
                          <a:ea typeface="Calibri" panose="020F0502020204030204" pitchFamily="34" charset="0"/>
                          <a:cs typeface="Times New Roman" panose="02020603050405020304" pitchFamily="18" charset="0"/>
                        </a:rPr>
                        <a:t>b)   Enriquecimiento de la leche:</a:t>
                      </a:r>
                    </a:p>
                    <a:p>
                      <a:pPr marL="342900" lvl="0" indent="-342900">
                        <a:lnSpc>
                          <a:spcPct val="115000"/>
                        </a:lnSpc>
                        <a:spcAft>
                          <a:spcPts val="0"/>
                        </a:spcAft>
                        <a:buFont typeface="Calibri" panose="020F050202020403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Con proteínas lácteas</a:t>
                      </a:r>
                    </a:p>
                    <a:p>
                      <a:pPr marL="342900" lvl="0" indent="-342900">
                        <a:lnSpc>
                          <a:spcPct val="115000"/>
                        </a:lnSpc>
                        <a:spcAft>
                          <a:spcPts val="0"/>
                        </a:spcAft>
                        <a:buFont typeface="Calibri" panose="020F050202020403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Con sales minerales</a:t>
                      </a:r>
                    </a:p>
                    <a:p>
                      <a:pPr marL="342900" lvl="0" indent="-342900">
                        <a:lnSpc>
                          <a:spcPct val="115000"/>
                        </a:lnSpc>
                        <a:spcAft>
                          <a:spcPts val="0"/>
                        </a:spcAft>
                        <a:buFont typeface="Calibri" panose="020F050202020403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Con vitaminas </a:t>
                      </a:r>
                    </a:p>
                  </a:txBody>
                  <a:tcPr marL="62826" marR="62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r>
                        <a:rPr kumimoji="0" lang="es-E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Adicción de</a:t>
                      </a: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gn="ct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Adicción de</a:t>
                      </a:r>
                    </a:p>
                    <a:p>
                      <a:pPr algn="ct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Adicción de</a:t>
                      </a:r>
                    </a:p>
                    <a:p>
                      <a:pPr algn="ct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Proteínas lácteas</a:t>
                      </a:r>
                    </a:p>
                    <a:p>
                      <a:pPr>
                        <a:lnSpc>
                          <a:spcPct val="115000"/>
                        </a:lnSpc>
                        <a:spcAft>
                          <a:spcPts val="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Vitaminas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Minerales </a:t>
                      </a: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Adicción</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Adicción (antes del tratamiento térmico)</a:t>
                      </a: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698791"/>
                  </a:ext>
                </a:extLst>
              </a:tr>
              <a:tr h="1362755">
                <a:tc>
                  <a:txBody>
                    <a:bodyPr/>
                    <a:lstStyle/>
                    <a:p>
                      <a:pPr marL="0" lvl="0" indent="0">
                        <a:lnSpc>
                          <a:spcPct val="115000"/>
                        </a:lnSpc>
                        <a:spcAft>
                          <a:spcPts val="0"/>
                        </a:spcAft>
                        <a:buFont typeface="+mj-lt"/>
                        <a:buNone/>
                      </a:pPr>
                      <a:r>
                        <a:rPr lang="es-ES" sz="1200" dirty="0">
                          <a:effectLst/>
                          <a:latin typeface="Calibri" panose="020F0502020204030204" pitchFamily="34" charset="0"/>
                          <a:ea typeface="Calibri" panose="020F0502020204030204" pitchFamily="34" charset="0"/>
                          <a:cs typeface="Times New Roman" panose="02020603050405020304" pitchFamily="18" charset="0"/>
                        </a:rPr>
                        <a:t>c) Reducción del contenido en lactosa</a:t>
                      </a:r>
                    </a:p>
                  </a:txBody>
                  <a:tcPr marL="62826" marR="628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endParaRPr lang="es-ES"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sz="1200" b="1" dirty="0">
                          <a:effectLst/>
                          <a:latin typeface="Calibri" panose="020F0502020204030204" pitchFamily="34" charset="0"/>
                          <a:ea typeface="Calibri" panose="020F0502020204030204" pitchFamily="34" charset="0"/>
                          <a:cs typeface="Times New Roman" panose="02020603050405020304" pitchFamily="18" charset="0"/>
                        </a:rPr>
                        <a:t>Conversión</a:t>
                      </a:r>
                      <a:r>
                        <a:rPr lang="es-ES" sz="1200" dirty="0">
                          <a:effectLst/>
                          <a:latin typeface="Calibri" panose="020F0502020204030204" pitchFamily="34" charset="0"/>
                          <a:ea typeface="Calibri" panose="020F0502020204030204" pitchFamily="34" charset="0"/>
                          <a:cs typeface="Times New Roman" panose="02020603050405020304" pitchFamily="18" charset="0"/>
                        </a:rPr>
                        <a:t> en glucosa y galactosa</a:t>
                      </a: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-Tratamiento enzimático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con </a:t>
                      </a:r>
                      <a:r>
                        <a:rPr lang="es-ES" sz="1200" b="1" dirty="0">
                          <a:effectLst/>
                          <a:latin typeface="Calibri" panose="020F0502020204030204" pitchFamily="34" charset="0"/>
                          <a:ea typeface="Calibri" panose="020F0502020204030204" pitchFamily="34" charset="0"/>
                          <a:cs typeface="Times New Roman" panose="02020603050405020304" pitchFamily="18" charset="0"/>
                        </a:rPr>
                        <a:t>lactasa</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Adicción de la enzima:</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-Antes del  tratamiento UHT, a leche pasteurizada en el deposito</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-Después, por inyección en la línea de envasado</a:t>
                      </a:r>
                    </a:p>
                    <a:p>
                      <a:pPr>
                        <a:lnSpc>
                          <a:spcPct val="115000"/>
                        </a:lnSpc>
                        <a:spcAft>
                          <a:spcPts val="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62826" marR="62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019240"/>
                  </a:ext>
                </a:extLst>
              </a:tr>
            </a:tbl>
          </a:graphicData>
        </a:graphic>
      </p:graphicFrame>
      <p:sp>
        <p:nvSpPr>
          <p:cNvPr id="5" name="Rectángulo 4">
            <a:extLst>
              <a:ext uri="{FF2B5EF4-FFF2-40B4-BE49-F238E27FC236}">
                <a16:creationId xmlns:a16="http://schemas.microsoft.com/office/drawing/2014/main" id="{6DFD243B-CF45-4DD2-B238-B66D11898F6B}"/>
              </a:ext>
            </a:extLst>
          </p:cNvPr>
          <p:cNvSpPr/>
          <p:nvPr/>
        </p:nvSpPr>
        <p:spPr>
          <a:xfrm>
            <a:off x="3810000" y="359923"/>
            <a:ext cx="4572000" cy="598497"/>
          </a:xfrm>
          <a:prstGeom prst="rect">
            <a:avLst/>
          </a:prstGeom>
        </p:spPr>
        <p:txBody>
          <a:bodyPr>
            <a:spAutoFit/>
          </a:bodyPr>
          <a:lstStyle/>
          <a:p>
            <a:pPr algn="ctr">
              <a:lnSpc>
                <a:spcPct val="115000"/>
              </a:lnSpc>
              <a:spcAft>
                <a:spcPts val="1000"/>
              </a:spcAft>
            </a:pPr>
            <a:r>
              <a:rPr lang="es-ES" sz="1100" b="1" dirty="0">
                <a:latin typeface="Calibri" panose="020F0502020204030204" pitchFamily="34" charset="0"/>
                <a:ea typeface="Calibri" panose="020F0502020204030204" pitchFamily="34" charset="0"/>
                <a:cs typeface="Times New Roman" panose="02020603050405020304" pitchFamily="18" charset="0"/>
              </a:rPr>
              <a:t>MODIFICACIONES AUTORIZADAS EN LECHES DE CONSUMO</a:t>
            </a:r>
            <a:endParaRPr lang="es-ES"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s-ES" sz="1100" b="1" dirty="0">
                <a:latin typeface="Calibri" panose="020F0502020204030204" pitchFamily="34" charset="0"/>
                <a:ea typeface="Calibri" panose="020F0502020204030204" pitchFamily="34" charset="0"/>
                <a:cs typeface="Times New Roman" panose="02020603050405020304" pitchFamily="18" charset="0"/>
              </a:rPr>
              <a:t> (Anexo VII, Parte IV-III-2)</a:t>
            </a:r>
            <a:endParaRPr lang="es-E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502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254FECC-31AF-474D-9B29-4BE0FA531B95}"/>
              </a:ext>
            </a:extLst>
          </p:cNvPr>
          <p:cNvSpPr/>
          <p:nvPr/>
        </p:nvSpPr>
        <p:spPr>
          <a:xfrm>
            <a:off x="1003177" y="850779"/>
            <a:ext cx="9738803" cy="4893647"/>
          </a:xfrm>
          <a:prstGeom prst="rect">
            <a:avLst/>
          </a:prstGeom>
        </p:spPr>
        <p:txBody>
          <a:bodyPr wrap="square">
            <a:spAutoFit/>
          </a:bodyPr>
          <a:lstStyle/>
          <a:p>
            <a:r>
              <a:rPr lang="es-ES" sz="2400" dirty="0"/>
              <a:t>3.   La leche de consumo deberá:</a:t>
            </a:r>
          </a:p>
          <a:p>
            <a:endParaRPr lang="es-ES" sz="2400" dirty="0"/>
          </a:p>
          <a:p>
            <a:pPr marL="457200" indent="-457200">
              <a:buAutoNum type="alphaLcParenR"/>
            </a:pPr>
            <a:r>
              <a:rPr lang="es-ES" sz="2400" dirty="0"/>
              <a:t>tener un </a:t>
            </a:r>
            <a:r>
              <a:rPr lang="es-ES" sz="2400" b="1" dirty="0"/>
              <a:t>punto de congelación cercano al </a:t>
            </a:r>
            <a:r>
              <a:rPr lang="es-ES" sz="2400" dirty="0"/>
              <a:t>punto de congelación medio </a:t>
            </a:r>
            <a:r>
              <a:rPr lang="es-ES" sz="2400" b="1" dirty="0"/>
              <a:t>de la leche cruda en la zona de origen</a:t>
            </a:r>
            <a:r>
              <a:rPr lang="es-ES" sz="2400" dirty="0"/>
              <a:t> de la recogida;</a:t>
            </a:r>
          </a:p>
          <a:p>
            <a:endParaRPr lang="es-ES" sz="2400" dirty="0"/>
          </a:p>
          <a:p>
            <a:r>
              <a:rPr lang="es-ES" sz="2400" dirty="0"/>
              <a:t>b) tener </a:t>
            </a:r>
            <a:r>
              <a:rPr lang="es-ES" sz="2400" b="1" dirty="0"/>
              <a:t>una masa superior o igual a 1.028 gramos por litro </a:t>
            </a:r>
            <a:r>
              <a:rPr lang="es-ES" sz="2400" dirty="0"/>
              <a:t>en leche de 3,5 % (m/m) de materia grasa a una temperatura de 20 °C o el peso equivalente por litro cuando se trate de leche con un contenido diferente de materia grasa;</a:t>
            </a:r>
          </a:p>
          <a:p>
            <a:endParaRPr lang="es-ES" sz="2400" dirty="0"/>
          </a:p>
          <a:p>
            <a:r>
              <a:rPr lang="es-ES" sz="2400" dirty="0"/>
              <a:t>c)  contener </a:t>
            </a:r>
            <a:r>
              <a:rPr lang="es-ES" sz="2400" b="1" dirty="0"/>
              <a:t>un mínimo de proteínas del 2,9 % </a:t>
            </a:r>
            <a:r>
              <a:rPr lang="es-ES" sz="2400" dirty="0"/>
              <a:t>(m/m) en leche de 3,5 % (m/m) de materia grasa, o una concentración equivalente cuando se trate de leche con un contenido diferente de materia grasa.</a:t>
            </a:r>
          </a:p>
        </p:txBody>
      </p:sp>
    </p:spTree>
    <p:extLst>
      <p:ext uri="{BB962C8B-B14F-4D97-AF65-F5344CB8AC3E}">
        <p14:creationId xmlns:p14="http://schemas.microsoft.com/office/powerpoint/2010/main" val="3859865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1698E07-AD2B-4708-85F5-E3EF51CF6C50}"/>
              </a:ext>
            </a:extLst>
          </p:cNvPr>
          <p:cNvSpPr/>
          <p:nvPr/>
        </p:nvSpPr>
        <p:spPr>
          <a:xfrm>
            <a:off x="2088151" y="3002874"/>
            <a:ext cx="3856928" cy="2585323"/>
          </a:xfrm>
          <a:prstGeom prst="rect">
            <a:avLst/>
          </a:prstGeom>
        </p:spPr>
        <p:txBody>
          <a:bodyPr wrap="square">
            <a:spAutoFit/>
          </a:bodyPr>
          <a:lstStyle/>
          <a:p>
            <a:pPr algn="just"/>
            <a:r>
              <a:rPr lang="es-ES" sz="2400" dirty="0">
                <a:solidFill>
                  <a:srgbClr val="44546A"/>
                </a:solidFill>
                <a:latin typeface="Calibri" panose="020F0502020204030204" pitchFamily="34" charset="0"/>
              </a:rPr>
              <a:t>PC medio mensual </a:t>
            </a:r>
            <a:r>
              <a:rPr lang="es-ES" sz="2400" dirty="0" err="1">
                <a:solidFill>
                  <a:srgbClr val="44546A"/>
                </a:solidFill>
                <a:latin typeface="Calibri" panose="020F0502020204030204" pitchFamily="34" charset="0"/>
              </a:rPr>
              <a:t>obtido</a:t>
            </a:r>
            <a:r>
              <a:rPr lang="es-ES" sz="2400" dirty="0">
                <a:solidFill>
                  <a:srgbClr val="44546A"/>
                </a:solidFill>
                <a:latin typeface="Calibri" panose="020F0502020204030204" pitchFamily="34" charset="0"/>
              </a:rPr>
              <a:t> no LIGAL en 2014 para a matriz considerada: </a:t>
            </a:r>
            <a:r>
              <a:rPr lang="es-ES" sz="2400" dirty="0" err="1">
                <a:solidFill>
                  <a:srgbClr val="44546A"/>
                </a:solidFill>
                <a:latin typeface="Calibri" panose="020F0502020204030204" pitchFamily="34" charset="0"/>
              </a:rPr>
              <a:t>leite</a:t>
            </a:r>
            <a:r>
              <a:rPr lang="es-ES" sz="2400" dirty="0">
                <a:solidFill>
                  <a:srgbClr val="44546A"/>
                </a:solidFill>
                <a:latin typeface="Calibri" panose="020F0502020204030204" pitchFamily="34" charset="0"/>
              </a:rPr>
              <a:t> </a:t>
            </a:r>
            <a:r>
              <a:rPr lang="es-ES" sz="2400" dirty="0" err="1">
                <a:solidFill>
                  <a:srgbClr val="44546A"/>
                </a:solidFill>
                <a:latin typeface="Calibri" panose="020F0502020204030204" pitchFamily="34" charset="0"/>
              </a:rPr>
              <a:t>cru</a:t>
            </a:r>
            <a:r>
              <a:rPr lang="es-ES" sz="2400" dirty="0">
                <a:solidFill>
                  <a:srgbClr val="44546A"/>
                </a:solidFill>
                <a:latin typeface="Calibri" panose="020F0502020204030204" pitchFamily="34" charset="0"/>
              </a:rPr>
              <a:t> de </a:t>
            </a:r>
            <a:r>
              <a:rPr lang="es-ES" sz="2400" dirty="0" err="1">
                <a:solidFill>
                  <a:srgbClr val="44546A"/>
                </a:solidFill>
                <a:latin typeface="Calibri" panose="020F0502020204030204" pitchFamily="34" charset="0"/>
              </a:rPr>
              <a:t>explotacións</a:t>
            </a:r>
            <a:r>
              <a:rPr lang="es-ES" sz="2400" dirty="0">
                <a:solidFill>
                  <a:srgbClr val="44546A"/>
                </a:solidFill>
                <a:latin typeface="Calibri" panose="020F0502020204030204" pitchFamily="34" charset="0"/>
              </a:rPr>
              <a:t> de Galicia, así coma a </a:t>
            </a:r>
            <a:r>
              <a:rPr lang="es-ES" sz="2400" dirty="0" err="1">
                <a:solidFill>
                  <a:srgbClr val="44546A"/>
                </a:solidFill>
                <a:latin typeface="Calibri" panose="020F0502020204030204" pitchFamily="34" charset="0"/>
              </a:rPr>
              <a:t>súa</a:t>
            </a:r>
            <a:r>
              <a:rPr lang="es-ES" sz="2400" dirty="0">
                <a:solidFill>
                  <a:srgbClr val="44546A"/>
                </a:solidFill>
                <a:latin typeface="Calibri" panose="020F0502020204030204" pitchFamily="34" charset="0"/>
              </a:rPr>
              <a:t> desviación estándar: </a:t>
            </a:r>
            <a:endParaRPr lang="es-ES" sz="2400" dirty="0"/>
          </a:p>
          <a:p>
            <a:pPr algn="just"/>
            <a:r>
              <a:rPr lang="es-ES" dirty="0"/>
              <a:t> </a:t>
            </a:r>
          </a:p>
        </p:txBody>
      </p:sp>
      <p:pic>
        <p:nvPicPr>
          <p:cNvPr id="5" name="Imagen 4">
            <a:extLst>
              <a:ext uri="{FF2B5EF4-FFF2-40B4-BE49-F238E27FC236}">
                <a16:creationId xmlns:a16="http://schemas.microsoft.com/office/drawing/2014/main" id="{8BF92755-0CCD-4528-ABDD-E1785AA59D91}"/>
              </a:ext>
            </a:extLst>
          </p:cNvPr>
          <p:cNvPicPr>
            <a:picLocks noChangeAspect="1"/>
          </p:cNvPicPr>
          <p:nvPr/>
        </p:nvPicPr>
        <p:blipFill>
          <a:blip r:embed="rId2"/>
          <a:stretch>
            <a:fillRect/>
          </a:stretch>
        </p:blipFill>
        <p:spPr>
          <a:xfrm>
            <a:off x="6381071" y="950248"/>
            <a:ext cx="3856928" cy="5331637"/>
          </a:xfrm>
          <a:prstGeom prst="rect">
            <a:avLst/>
          </a:prstGeom>
        </p:spPr>
      </p:pic>
      <p:pic>
        <p:nvPicPr>
          <p:cNvPr id="1026" name="Picture 2" descr="LIMS. Gestión de laboratorios con asmLims - ASM Soft">
            <a:extLst>
              <a:ext uri="{FF2B5EF4-FFF2-40B4-BE49-F238E27FC236}">
                <a16:creationId xmlns:a16="http://schemas.microsoft.com/office/drawing/2014/main" id="{C0F6B4DB-2149-4031-A44C-E22098AE5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198" y="860025"/>
            <a:ext cx="3284876" cy="154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472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1FB8D80-0C22-4BF9-B3A0-C3144CA33BE9}"/>
              </a:ext>
            </a:extLst>
          </p:cNvPr>
          <p:cNvPicPr>
            <a:picLocks noChangeAspect="1"/>
          </p:cNvPicPr>
          <p:nvPr/>
        </p:nvPicPr>
        <p:blipFill>
          <a:blip r:embed="rId2"/>
          <a:stretch>
            <a:fillRect/>
          </a:stretch>
        </p:blipFill>
        <p:spPr>
          <a:xfrm>
            <a:off x="878308" y="313809"/>
            <a:ext cx="4670236" cy="6230380"/>
          </a:xfrm>
          <a:prstGeom prst="rect">
            <a:avLst/>
          </a:prstGeom>
        </p:spPr>
      </p:pic>
      <p:pic>
        <p:nvPicPr>
          <p:cNvPr id="5" name="Imagen 4">
            <a:extLst>
              <a:ext uri="{FF2B5EF4-FFF2-40B4-BE49-F238E27FC236}">
                <a16:creationId xmlns:a16="http://schemas.microsoft.com/office/drawing/2014/main" id="{B8CBD49D-1919-41CC-806A-615920DB4C11}"/>
              </a:ext>
            </a:extLst>
          </p:cNvPr>
          <p:cNvPicPr>
            <a:picLocks noChangeAspect="1"/>
          </p:cNvPicPr>
          <p:nvPr/>
        </p:nvPicPr>
        <p:blipFill>
          <a:blip r:embed="rId3"/>
          <a:stretch>
            <a:fillRect/>
          </a:stretch>
        </p:blipFill>
        <p:spPr>
          <a:xfrm>
            <a:off x="6319384" y="240486"/>
            <a:ext cx="4814747" cy="6377027"/>
          </a:xfrm>
          <a:prstGeom prst="rect">
            <a:avLst/>
          </a:prstGeom>
        </p:spPr>
      </p:pic>
    </p:spTree>
    <p:extLst>
      <p:ext uri="{BB962C8B-B14F-4D97-AF65-F5344CB8AC3E}">
        <p14:creationId xmlns:p14="http://schemas.microsoft.com/office/powerpoint/2010/main" val="1126230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4430757-262A-4BBF-B08C-D3B4C3FDB688}"/>
              </a:ext>
            </a:extLst>
          </p:cNvPr>
          <p:cNvPicPr>
            <a:picLocks noChangeAspect="1"/>
          </p:cNvPicPr>
          <p:nvPr/>
        </p:nvPicPr>
        <p:blipFill>
          <a:blip r:embed="rId2"/>
          <a:stretch>
            <a:fillRect/>
          </a:stretch>
        </p:blipFill>
        <p:spPr>
          <a:xfrm>
            <a:off x="2590311" y="485364"/>
            <a:ext cx="7011378" cy="5887272"/>
          </a:xfrm>
          <a:prstGeom prst="rect">
            <a:avLst/>
          </a:prstGeom>
        </p:spPr>
      </p:pic>
    </p:spTree>
    <p:extLst>
      <p:ext uri="{BB962C8B-B14F-4D97-AF65-F5344CB8AC3E}">
        <p14:creationId xmlns:p14="http://schemas.microsoft.com/office/powerpoint/2010/main" val="2346182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57D93A5-DD3E-4EE8-BE51-CDEC3EEB23BE}"/>
              </a:ext>
            </a:extLst>
          </p:cNvPr>
          <p:cNvPicPr>
            <a:picLocks noChangeAspect="1"/>
          </p:cNvPicPr>
          <p:nvPr/>
        </p:nvPicPr>
        <p:blipFill>
          <a:blip r:embed="rId2"/>
          <a:stretch>
            <a:fillRect/>
          </a:stretch>
        </p:blipFill>
        <p:spPr>
          <a:xfrm>
            <a:off x="1411550" y="170771"/>
            <a:ext cx="9081855" cy="6316805"/>
          </a:xfrm>
          <a:prstGeom prst="rect">
            <a:avLst/>
          </a:prstGeom>
        </p:spPr>
      </p:pic>
    </p:spTree>
    <p:extLst>
      <p:ext uri="{BB962C8B-B14F-4D97-AF65-F5344CB8AC3E}">
        <p14:creationId xmlns:p14="http://schemas.microsoft.com/office/powerpoint/2010/main" val="3275982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4C5B1D4C-639E-41D8-B872-F7B28CC81F8D}"/>
              </a:ext>
            </a:extLst>
          </p:cNvPr>
          <p:cNvGraphicFramePr>
            <a:graphicFrameLocks noGrp="1"/>
          </p:cNvGraphicFramePr>
          <p:nvPr>
            <p:extLst>
              <p:ext uri="{D42A27DB-BD31-4B8C-83A1-F6EECF244321}">
                <p14:modId xmlns:p14="http://schemas.microsoft.com/office/powerpoint/2010/main" val="3667198568"/>
              </p:ext>
            </p:extLst>
          </p:nvPr>
        </p:nvGraphicFramePr>
        <p:xfrm>
          <a:off x="2207584" y="1145222"/>
          <a:ext cx="7652551" cy="2053781"/>
        </p:xfrm>
        <a:graphic>
          <a:graphicData uri="http://schemas.openxmlformats.org/drawingml/2006/table">
            <a:tbl>
              <a:tblPr>
                <a:tableStyleId>{5C22544A-7EE6-4342-B048-85BDC9FD1C3A}</a:tableStyleId>
              </a:tblPr>
              <a:tblGrid>
                <a:gridCol w="1582876">
                  <a:extLst>
                    <a:ext uri="{9D8B030D-6E8A-4147-A177-3AD203B41FA5}">
                      <a16:colId xmlns:a16="http://schemas.microsoft.com/office/drawing/2014/main" val="3663695128"/>
                    </a:ext>
                  </a:extLst>
                </a:gridCol>
                <a:gridCol w="1633654">
                  <a:extLst>
                    <a:ext uri="{9D8B030D-6E8A-4147-A177-3AD203B41FA5}">
                      <a16:colId xmlns:a16="http://schemas.microsoft.com/office/drawing/2014/main" val="3000541183"/>
                    </a:ext>
                  </a:extLst>
                </a:gridCol>
                <a:gridCol w="1638416">
                  <a:extLst>
                    <a:ext uri="{9D8B030D-6E8A-4147-A177-3AD203B41FA5}">
                      <a16:colId xmlns:a16="http://schemas.microsoft.com/office/drawing/2014/main" val="214629826"/>
                    </a:ext>
                  </a:extLst>
                </a:gridCol>
                <a:gridCol w="2797605">
                  <a:extLst>
                    <a:ext uri="{9D8B030D-6E8A-4147-A177-3AD203B41FA5}">
                      <a16:colId xmlns:a16="http://schemas.microsoft.com/office/drawing/2014/main" val="4178626196"/>
                    </a:ext>
                  </a:extLst>
                </a:gridCol>
              </a:tblGrid>
              <a:tr h="779098">
                <a:tc>
                  <a:txBody>
                    <a:bodyPr/>
                    <a:lstStyle/>
                    <a:p>
                      <a:pPr>
                        <a:spcAft>
                          <a:spcPts val="0"/>
                        </a:spcAft>
                      </a:pPr>
                      <a:r>
                        <a:rPr lang="es-ES" sz="1400" dirty="0">
                          <a:effectLst/>
                        </a:rPr>
                        <a:t>Lactosa, cenizas,</a:t>
                      </a:r>
                    </a:p>
                    <a:p>
                      <a:pPr>
                        <a:spcAft>
                          <a:spcPts val="0"/>
                        </a:spcAft>
                      </a:pPr>
                      <a:r>
                        <a:rPr lang="es-ES" sz="1400" dirty="0" err="1">
                          <a:effectLst/>
                        </a:rPr>
                        <a:t>ESM,acidez,impurezas</a:t>
                      </a:r>
                      <a:endParaRPr lang="es-ES" sz="1400" dirty="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CAE 3.15.05: Características de las leches</a:t>
                      </a:r>
                      <a:endParaRPr lang="es-ES" sz="1400" dirty="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 </a:t>
                      </a:r>
                      <a:endParaRPr lang="es-ES" sz="1400" dirty="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Establece características no incluidas en el R UE 1308/2013</a:t>
                      </a:r>
                      <a:endParaRPr lang="es-ES" sz="14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1977941430"/>
                  </a:ext>
                </a:extLst>
              </a:tr>
              <a:tr h="579928">
                <a:tc>
                  <a:txBody>
                    <a:bodyPr/>
                    <a:lstStyle/>
                    <a:p>
                      <a:pPr algn="ctr">
                        <a:spcAft>
                          <a:spcPts val="0"/>
                        </a:spcAft>
                      </a:pPr>
                      <a:r>
                        <a:rPr lang="es-ES" sz="1200" dirty="0">
                          <a:effectLst/>
                        </a:rPr>
                        <a:t>PARÁMETRO</a:t>
                      </a:r>
                    </a:p>
                    <a:p>
                      <a:pPr algn="ctr">
                        <a:spcAft>
                          <a:spcPts val="0"/>
                        </a:spcAft>
                      </a:pPr>
                      <a:r>
                        <a:rPr lang="es-ES" sz="1200" dirty="0">
                          <a:effectLst/>
                        </a:rPr>
                        <a:t> </a:t>
                      </a:r>
                    </a:p>
                    <a:p>
                      <a:pPr>
                        <a:spcAft>
                          <a:spcPts val="0"/>
                        </a:spcAft>
                      </a:pPr>
                      <a:r>
                        <a:rPr lang="es-ES" sz="1000" dirty="0">
                          <a:effectLst/>
                        </a:rPr>
                        <a:t>Punto del Anexo VII </a:t>
                      </a:r>
                      <a:endParaRPr lang="es-ES" sz="1200" dirty="0">
                        <a:effectLst/>
                        <a:latin typeface="Arial Unicode MS"/>
                        <a:ea typeface="Arial Unicode MS"/>
                        <a:cs typeface="Arial Unicode MS"/>
                      </a:endParaRPr>
                    </a:p>
                  </a:txBody>
                  <a:tcPr marL="38100" marR="38100" marT="38100" marB="38100"/>
                </a:tc>
                <a:tc>
                  <a:txBody>
                    <a:bodyPr/>
                    <a:lstStyle/>
                    <a:p>
                      <a:pPr algn="ctr">
                        <a:spcAft>
                          <a:spcPts val="0"/>
                        </a:spcAft>
                      </a:pPr>
                      <a:r>
                        <a:rPr lang="es-ES" sz="1200" dirty="0">
                          <a:effectLst/>
                        </a:rPr>
                        <a:t>LIMITE LEGAL</a:t>
                      </a:r>
                    </a:p>
                    <a:p>
                      <a:pPr algn="ctr">
                        <a:spcAft>
                          <a:spcPts val="0"/>
                        </a:spcAft>
                      </a:pPr>
                      <a:r>
                        <a:rPr lang="es-ES" sz="1200" dirty="0">
                          <a:effectLst/>
                        </a:rPr>
                        <a:t>R (CE) 1308/2013</a:t>
                      </a:r>
                    </a:p>
                    <a:p>
                      <a:pPr algn="ctr">
                        <a:spcAft>
                          <a:spcPts val="0"/>
                        </a:spcAft>
                      </a:pPr>
                      <a:r>
                        <a:rPr lang="en-GB" sz="1100" dirty="0">
                          <a:effectLst/>
                        </a:rPr>
                        <a:t>Art.78.1,Anexo VII</a:t>
                      </a:r>
                      <a:endParaRPr lang="es-ES" sz="1200" dirty="0">
                        <a:effectLst/>
                        <a:latin typeface="Arial Unicode MS"/>
                        <a:ea typeface="Arial Unicode MS"/>
                        <a:cs typeface="Arial Unicode MS"/>
                      </a:endParaRPr>
                    </a:p>
                  </a:txBody>
                  <a:tcPr marL="38100" marR="38100" marT="38100" marB="38100"/>
                </a:tc>
                <a:tc>
                  <a:txBody>
                    <a:bodyPr/>
                    <a:lstStyle/>
                    <a:p>
                      <a:pPr algn="ctr">
                        <a:spcAft>
                          <a:spcPts val="0"/>
                        </a:spcAft>
                      </a:pPr>
                      <a:r>
                        <a:rPr lang="es-ES" sz="1200" dirty="0">
                          <a:effectLst/>
                        </a:rPr>
                        <a:t>LIMITE ORIENTATIVO</a:t>
                      </a:r>
                      <a:r>
                        <a:rPr lang="es-ES" sz="1000" dirty="0">
                          <a:effectLst/>
                        </a:rPr>
                        <a:t>(</a:t>
                      </a:r>
                      <a:r>
                        <a:rPr lang="es-ES" sz="1000" baseline="30000" dirty="0">
                          <a:effectLst/>
                        </a:rPr>
                        <a:t>1</a:t>
                      </a:r>
                      <a:r>
                        <a:rPr lang="es-ES" sz="1000" dirty="0">
                          <a:effectLst/>
                        </a:rPr>
                        <a:t>)</a:t>
                      </a:r>
                      <a:endParaRPr lang="es-ES" sz="1200" dirty="0">
                        <a:effectLst/>
                        <a:latin typeface="Arial Unicode MS"/>
                        <a:ea typeface="Arial Unicode MS"/>
                        <a:cs typeface="Arial Unicode MS"/>
                      </a:endParaRPr>
                    </a:p>
                  </a:txBody>
                  <a:tcPr marL="38100" marR="38100" marT="38100" marB="38100"/>
                </a:tc>
                <a:tc>
                  <a:txBody>
                    <a:bodyPr/>
                    <a:lstStyle/>
                    <a:p>
                      <a:pPr algn="ctr">
                        <a:spcAft>
                          <a:spcPts val="0"/>
                        </a:spcAft>
                      </a:pPr>
                      <a:r>
                        <a:rPr lang="es-ES" sz="1200" dirty="0">
                          <a:effectLst/>
                        </a:rPr>
                        <a:t>OBSERVACIONES</a:t>
                      </a:r>
                      <a:endParaRPr lang="es-ES" sz="12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3508145123"/>
                  </a:ext>
                </a:extLst>
              </a:tr>
              <a:tr h="665083">
                <a:tc>
                  <a:txBody>
                    <a:bodyPr/>
                    <a:lstStyle/>
                    <a:p>
                      <a:pPr>
                        <a:spcAft>
                          <a:spcPts val="0"/>
                        </a:spcAft>
                      </a:pPr>
                      <a:r>
                        <a:rPr lang="es-ES" sz="1000" dirty="0">
                          <a:effectLst/>
                        </a:rPr>
                        <a:t>1.a Leche cruda</a:t>
                      </a:r>
                      <a:endParaRPr lang="es-ES" sz="1200" dirty="0">
                        <a:effectLst/>
                      </a:endParaRPr>
                    </a:p>
                    <a:p>
                      <a:pPr>
                        <a:spcAft>
                          <a:spcPts val="0"/>
                        </a:spcAft>
                      </a:pPr>
                      <a:r>
                        <a:rPr lang="es-ES" sz="1200" dirty="0">
                          <a:effectLst/>
                        </a:rPr>
                        <a:t> </a:t>
                      </a:r>
                      <a:endParaRPr lang="es-ES" sz="1200" dirty="0">
                        <a:effectLst/>
                        <a:latin typeface="Arial Unicode MS"/>
                        <a:ea typeface="Arial Unicode MS"/>
                        <a:cs typeface="Arial Unicode MS"/>
                      </a:endParaRPr>
                    </a:p>
                  </a:txBody>
                  <a:tcPr marL="38100" marR="38100" marT="38100" marB="38100"/>
                </a:tc>
                <a:tc>
                  <a:txBody>
                    <a:bodyPr/>
                    <a:lstStyle/>
                    <a:p>
                      <a:pPr>
                        <a:spcAft>
                          <a:spcPts val="0"/>
                        </a:spcAft>
                      </a:pPr>
                      <a:r>
                        <a:rPr lang="es-ES" sz="1000" dirty="0">
                          <a:effectLst/>
                        </a:rPr>
                        <a:t> </a:t>
                      </a:r>
                      <a:endParaRPr lang="es-ES" sz="1200" dirty="0">
                        <a:effectLst/>
                      </a:endParaRPr>
                    </a:p>
                    <a:p>
                      <a:pPr>
                        <a:spcAft>
                          <a:spcPts val="0"/>
                        </a:spcAft>
                      </a:pPr>
                      <a:r>
                        <a:rPr lang="es-ES" sz="1200" dirty="0">
                          <a:effectLst/>
                        </a:rPr>
                        <a:t> </a:t>
                      </a:r>
                      <a:endParaRPr lang="es-ES" sz="1200" dirty="0">
                        <a:effectLst/>
                        <a:latin typeface="Arial Unicode MS"/>
                        <a:ea typeface="Arial Unicode MS"/>
                        <a:cs typeface="Arial Unicode MS"/>
                      </a:endParaRPr>
                    </a:p>
                  </a:txBody>
                  <a:tcPr marL="38100" marR="38100" marT="38100" marB="38100"/>
                </a:tc>
                <a:tc>
                  <a:txBody>
                    <a:bodyPr/>
                    <a:lstStyle/>
                    <a:p>
                      <a:pPr>
                        <a:spcAft>
                          <a:spcPts val="0"/>
                        </a:spcAft>
                      </a:pPr>
                      <a:r>
                        <a:rPr lang="es-ES" sz="1200" dirty="0">
                          <a:effectLst/>
                        </a:rPr>
                        <a:t> </a:t>
                      </a:r>
                      <a:endParaRPr lang="es-ES" sz="1200" dirty="0">
                        <a:effectLst/>
                        <a:latin typeface="Arial Unicode MS"/>
                        <a:ea typeface="Arial Unicode MS"/>
                        <a:cs typeface="Arial Unicode MS"/>
                      </a:endParaRPr>
                    </a:p>
                  </a:txBody>
                  <a:tcPr marL="38100" marR="38100" marT="38100" marB="38100"/>
                </a:tc>
                <a:tc>
                  <a:txBody>
                    <a:bodyPr/>
                    <a:lstStyle/>
                    <a:p>
                      <a:pPr>
                        <a:spcAft>
                          <a:spcPts val="0"/>
                        </a:spcAft>
                      </a:pPr>
                      <a:r>
                        <a:rPr lang="es-ES" sz="1000" dirty="0">
                          <a:effectLst/>
                        </a:rPr>
                        <a:t>Que no ha sido calentada a mas de 40ºC,ni sometida a un tratamiento de efecto equivalente.</a:t>
                      </a:r>
                      <a:endParaRPr lang="es-ES" sz="12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3958476049"/>
                  </a:ext>
                </a:extLst>
              </a:tr>
            </a:tbl>
          </a:graphicData>
        </a:graphic>
      </p:graphicFrame>
      <p:sp>
        <p:nvSpPr>
          <p:cNvPr id="8" name="Rectángulo 7">
            <a:extLst>
              <a:ext uri="{FF2B5EF4-FFF2-40B4-BE49-F238E27FC236}">
                <a16:creationId xmlns:a16="http://schemas.microsoft.com/office/drawing/2014/main" id="{343D3A18-1BF5-46C7-9686-EF2DEBDF8F44}"/>
              </a:ext>
            </a:extLst>
          </p:cNvPr>
          <p:cNvSpPr/>
          <p:nvPr/>
        </p:nvSpPr>
        <p:spPr>
          <a:xfrm>
            <a:off x="2314624" y="504639"/>
            <a:ext cx="7021727" cy="369332"/>
          </a:xfrm>
          <a:prstGeom prst="rect">
            <a:avLst/>
          </a:prstGeom>
        </p:spPr>
        <p:txBody>
          <a:bodyPr wrap="square">
            <a:spAutoFit/>
          </a:bodyPr>
          <a:lstStyle/>
          <a:p>
            <a:pPr algn="ctr"/>
            <a:r>
              <a:rPr lang="es-ES" b="1" dirty="0">
                <a:latin typeface="Arial Unicode MS"/>
                <a:ea typeface="Arial Unicode MS"/>
                <a:cs typeface="Arial Unicode MS"/>
              </a:rPr>
              <a:t>PARÁMETROS DE CALIDAD LECHE DE CONSUMO</a:t>
            </a:r>
            <a:endParaRPr lang="es-ES" dirty="0">
              <a:latin typeface="Arial Unicode MS"/>
              <a:ea typeface="Arial Unicode MS"/>
              <a:cs typeface="Arial Unicode MS"/>
            </a:endParaRPr>
          </a:p>
        </p:txBody>
      </p:sp>
      <p:graphicFrame>
        <p:nvGraphicFramePr>
          <p:cNvPr id="9" name="Tabla 8">
            <a:extLst>
              <a:ext uri="{FF2B5EF4-FFF2-40B4-BE49-F238E27FC236}">
                <a16:creationId xmlns:a16="http://schemas.microsoft.com/office/drawing/2014/main" id="{E0A3F821-9792-49B2-9C78-C10402D23002}"/>
              </a:ext>
            </a:extLst>
          </p:cNvPr>
          <p:cNvGraphicFramePr>
            <a:graphicFrameLocks noGrp="1"/>
          </p:cNvGraphicFramePr>
          <p:nvPr>
            <p:extLst>
              <p:ext uri="{D42A27DB-BD31-4B8C-83A1-F6EECF244321}">
                <p14:modId xmlns:p14="http://schemas.microsoft.com/office/powerpoint/2010/main" val="238531699"/>
              </p:ext>
            </p:extLst>
          </p:nvPr>
        </p:nvGraphicFramePr>
        <p:xfrm>
          <a:off x="2207584" y="3133817"/>
          <a:ext cx="7652551" cy="3478124"/>
        </p:xfrm>
        <a:graphic>
          <a:graphicData uri="http://schemas.openxmlformats.org/drawingml/2006/table">
            <a:tbl>
              <a:tblPr>
                <a:tableStyleId>{5C22544A-7EE6-4342-B048-85BDC9FD1C3A}</a:tableStyleId>
              </a:tblPr>
              <a:tblGrid>
                <a:gridCol w="1582876">
                  <a:extLst>
                    <a:ext uri="{9D8B030D-6E8A-4147-A177-3AD203B41FA5}">
                      <a16:colId xmlns:a16="http://schemas.microsoft.com/office/drawing/2014/main" val="2405687453"/>
                    </a:ext>
                  </a:extLst>
                </a:gridCol>
                <a:gridCol w="1633655">
                  <a:extLst>
                    <a:ext uri="{9D8B030D-6E8A-4147-A177-3AD203B41FA5}">
                      <a16:colId xmlns:a16="http://schemas.microsoft.com/office/drawing/2014/main" val="1035280036"/>
                    </a:ext>
                  </a:extLst>
                </a:gridCol>
                <a:gridCol w="1638416">
                  <a:extLst>
                    <a:ext uri="{9D8B030D-6E8A-4147-A177-3AD203B41FA5}">
                      <a16:colId xmlns:a16="http://schemas.microsoft.com/office/drawing/2014/main" val="2594600343"/>
                    </a:ext>
                  </a:extLst>
                </a:gridCol>
                <a:gridCol w="2797604">
                  <a:extLst>
                    <a:ext uri="{9D8B030D-6E8A-4147-A177-3AD203B41FA5}">
                      <a16:colId xmlns:a16="http://schemas.microsoft.com/office/drawing/2014/main" val="187247264"/>
                    </a:ext>
                  </a:extLst>
                </a:gridCol>
              </a:tblGrid>
              <a:tr h="513471">
                <a:tc>
                  <a:txBody>
                    <a:bodyPr/>
                    <a:lstStyle/>
                    <a:p>
                      <a:pPr>
                        <a:spcAft>
                          <a:spcPts val="0"/>
                        </a:spcAft>
                      </a:pPr>
                      <a:r>
                        <a:rPr lang="es-ES" sz="1400">
                          <a:effectLst/>
                        </a:rPr>
                        <a:t> </a:t>
                      </a:r>
                      <a:endParaRPr lang="es-ES" sz="1400">
                        <a:effectLst/>
                        <a:latin typeface="Arial Unicode MS"/>
                        <a:ea typeface="Arial Unicode MS"/>
                        <a:cs typeface="Arial Unicode MS"/>
                      </a:endParaRPr>
                    </a:p>
                  </a:txBody>
                  <a:tcPr marL="38100" marR="38100" marT="38100" marB="38100"/>
                </a:tc>
                <a:tc gridSpan="2">
                  <a:txBody>
                    <a:bodyPr/>
                    <a:lstStyle/>
                    <a:p>
                      <a:pPr>
                        <a:spcAft>
                          <a:spcPts val="0"/>
                        </a:spcAft>
                      </a:pPr>
                      <a:r>
                        <a:rPr lang="es-ES" sz="1400">
                          <a:effectLst/>
                        </a:rPr>
                        <a:t>Prueba de la Reductasa con azul de metileno &gt; 2 horas (CAE:3.15.05.1.a)</a:t>
                      </a:r>
                      <a:endParaRPr lang="es-ES" sz="1400">
                        <a:effectLst/>
                        <a:latin typeface="Arial Unicode MS"/>
                        <a:ea typeface="Arial Unicode MS"/>
                        <a:cs typeface="Arial Unicode MS"/>
                      </a:endParaRPr>
                    </a:p>
                  </a:txBody>
                  <a:tcPr marL="38100" marR="38100" marT="38100" marB="38100"/>
                </a:tc>
                <a:tc hMerge="1">
                  <a:txBody>
                    <a:bodyPr/>
                    <a:lstStyle/>
                    <a:p>
                      <a:endParaRPr lang="es-ES"/>
                    </a:p>
                  </a:txBody>
                  <a:tcPr/>
                </a:tc>
                <a:tc>
                  <a:txBody>
                    <a:bodyPr/>
                    <a:lstStyle/>
                    <a:p>
                      <a:pPr>
                        <a:spcAft>
                          <a:spcPts val="0"/>
                        </a:spcAft>
                      </a:pPr>
                      <a:r>
                        <a:rPr lang="es-ES" sz="1400" dirty="0">
                          <a:effectLst/>
                        </a:rPr>
                        <a:t>Para leche certificada &gt; 5 horas</a:t>
                      </a:r>
                    </a:p>
                    <a:p>
                      <a:pPr>
                        <a:spcAft>
                          <a:spcPts val="0"/>
                        </a:spcAft>
                      </a:pPr>
                      <a:r>
                        <a:rPr lang="es-ES" sz="1400" dirty="0">
                          <a:effectLst/>
                        </a:rPr>
                        <a:t>(CAE:3.15.05.3)</a:t>
                      </a:r>
                      <a:endParaRPr lang="es-ES" sz="14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3233960609"/>
                  </a:ext>
                </a:extLst>
              </a:tr>
              <a:tr h="1608293">
                <a:tc>
                  <a:txBody>
                    <a:bodyPr/>
                    <a:lstStyle/>
                    <a:p>
                      <a:pPr>
                        <a:spcAft>
                          <a:spcPts val="0"/>
                        </a:spcAft>
                      </a:pPr>
                      <a:r>
                        <a:rPr lang="es-ES" sz="1400">
                          <a:effectLst/>
                        </a:rPr>
                        <a:t>Materia Grasa</a:t>
                      </a:r>
                    </a:p>
                    <a:p>
                      <a:pPr>
                        <a:spcAft>
                          <a:spcPts val="0"/>
                        </a:spcAft>
                      </a:pPr>
                      <a:r>
                        <a:rPr lang="es-ES" sz="1400">
                          <a:effectLst/>
                        </a:rPr>
                        <a:t>Parte IV-Seccion III-Punto 1</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a:effectLst/>
                        </a:rPr>
                        <a:t>b-i)Leche entera normalizada</a:t>
                      </a:r>
                    </a:p>
                    <a:p>
                      <a:pPr>
                        <a:spcAft>
                          <a:spcPts val="0"/>
                        </a:spcAft>
                      </a:pPr>
                      <a:r>
                        <a:rPr lang="es-ES" sz="1400">
                          <a:effectLst/>
                        </a:rPr>
                        <a:t>≥3,5%:Entera</a:t>
                      </a:r>
                    </a:p>
                    <a:p>
                      <a:pPr>
                        <a:spcAft>
                          <a:spcPts val="0"/>
                        </a:spcAft>
                      </a:pPr>
                      <a:r>
                        <a:rPr lang="es-ES" sz="1400">
                          <a:effectLst/>
                        </a:rPr>
                        <a:t>≥4% Categoría suplementaria.</a:t>
                      </a:r>
                    </a:p>
                    <a:p>
                      <a:pPr>
                        <a:spcAft>
                          <a:spcPts val="0"/>
                        </a:spcAft>
                      </a:pPr>
                      <a:r>
                        <a:rPr lang="es-ES" sz="1400">
                          <a:effectLst/>
                        </a:rPr>
                        <a:t>c)1,5%-1,8%: Semi</a:t>
                      </a:r>
                    </a:p>
                    <a:p>
                      <a:pPr>
                        <a:spcAft>
                          <a:spcPts val="0"/>
                        </a:spcAft>
                      </a:pPr>
                      <a:r>
                        <a:rPr lang="es-ES" sz="1400">
                          <a:effectLst/>
                        </a:rPr>
                        <a:t>d) ≥ 0,5: Des</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a:effectLst/>
                        </a:rPr>
                        <a:t> </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Se admiten otros contenidos de materia grasa de acuerdo con el % indicado en el envase del producto (con un decimal)</a:t>
                      </a:r>
                    </a:p>
                    <a:p>
                      <a:pPr>
                        <a:spcAft>
                          <a:spcPts val="0"/>
                        </a:spcAft>
                      </a:pPr>
                      <a:r>
                        <a:rPr lang="es-ES" sz="1400" dirty="0">
                          <a:effectLst/>
                        </a:rPr>
                        <a:t>b-</a:t>
                      </a:r>
                      <a:r>
                        <a:rPr lang="es-ES" sz="1400" dirty="0" err="1">
                          <a:effectLst/>
                        </a:rPr>
                        <a:t>ii</a:t>
                      </a:r>
                      <a:r>
                        <a:rPr lang="es-ES" sz="1400" dirty="0">
                          <a:effectLst/>
                        </a:rPr>
                        <a:t>)Leche entera no normalizada</a:t>
                      </a:r>
                    </a:p>
                    <a:p>
                      <a:pPr>
                        <a:spcAft>
                          <a:spcPts val="0"/>
                        </a:spcAft>
                      </a:pPr>
                      <a:r>
                        <a:rPr lang="es-ES" sz="1400" dirty="0">
                          <a:effectLst/>
                        </a:rPr>
                        <a:t>  ≥ 3,5 %</a:t>
                      </a:r>
                      <a:endParaRPr lang="es-ES" sz="14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3112686919"/>
                  </a:ext>
                </a:extLst>
              </a:tr>
              <a:tr h="982292">
                <a:tc>
                  <a:txBody>
                    <a:bodyPr/>
                    <a:lstStyle/>
                    <a:p>
                      <a:pPr>
                        <a:spcAft>
                          <a:spcPts val="0"/>
                        </a:spcAft>
                      </a:pPr>
                      <a:r>
                        <a:rPr lang="es-ES" sz="1400">
                          <a:effectLst/>
                        </a:rPr>
                        <a:t>Proteína</a:t>
                      </a:r>
                    </a:p>
                    <a:p>
                      <a:pPr>
                        <a:spcAft>
                          <a:spcPts val="0"/>
                        </a:spcAft>
                      </a:pPr>
                      <a:r>
                        <a:rPr lang="es-ES" sz="1400">
                          <a:effectLst/>
                        </a:rPr>
                        <a:t>Punto 3.c</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a:effectLst/>
                        </a:rPr>
                        <a:t>≥ 2,9 (grasa 3,5%)</a:t>
                      </a:r>
                    </a:p>
                    <a:p>
                      <a:pPr>
                        <a:spcAft>
                          <a:spcPts val="0"/>
                        </a:spcAft>
                      </a:pPr>
                      <a:r>
                        <a:rPr lang="es-ES" sz="1400">
                          <a:effectLst/>
                        </a:rPr>
                        <a:t> </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a:effectLst/>
                        </a:rPr>
                        <a:t>En leche no normalizada Se aplicaria la Decisión del Consejo de 14/11/92</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La disminución supondría la realización de manipulaciones no autorizadas de la leche</a:t>
                      </a:r>
                      <a:endParaRPr lang="es-ES" sz="14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1276688712"/>
                  </a:ext>
                </a:extLst>
              </a:tr>
            </a:tbl>
          </a:graphicData>
        </a:graphic>
      </p:graphicFrame>
    </p:spTree>
    <p:extLst>
      <p:ext uri="{BB962C8B-B14F-4D97-AF65-F5344CB8AC3E}">
        <p14:creationId xmlns:p14="http://schemas.microsoft.com/office/powerpoint/2010/main" val="19386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CB7F537C-6514-4E86-8E21-F9537E25606F}"/>
              </a:ext>
            </a:extLst>
          </p:cNvPr>
          <p:cNvGraphicFramePr>
            <a:graphicFrameLocks noGrp="1"/>
          </p:cNvGraphicFramePr>
          <p:nvPr>
            <p:extLst>
              <p:ext uri="{D42A27DB-BD31-4B8C-83A1-F6EECF244321}">
                <p14:modId xmlns:p14="http://schemas.microsoft.com/office/powerpoint/2010/main" val="84184820"/>
              </p:ext>
            </p:extLst>
          </p:nvPr>
        </p:nvGraphicFramePr>
        <p:xfrm>
          <a:off x="2038908" y="1113442"/>
          <a:ext cx="7954391" cy="5643170"/>
        </p:xfrm>
        <a:graphic>
          <a:graphicData uri="http://schemas.openxmlformats.org/drawingml/2006/table">
            <a:tbl>
              <a:tblPr>
                <a:tableStyleId>{5C22544A-7EE6-4342-B048-85BDC9FD1C3A}</a:tableStyleId>
              </a:tblPr>
              <a:tblGrid>
                <a:gridCol w="1645309">
                  <a:extLst>
                    <a:ext uri="{9D8B030D-6E8A-4147-A177-3AD203B41FA5}">
                      <a16:colId xmlns:a16="http://schemas.microsoft.com/office/drawing/2014/main" val="1324497600"/>
                    </a:ext>
                  </a:extLst>
                </a:gridCol>
                <a:gridCol w="1698092">
                  <a:extLst>
                    <a:ext uri="{9D8B030D-6E8A-4147-A177-3AD203B41FA5}">
                      <a16:colId xmlns:a16="http://schemas.microsoft.com/office/drawing/2014/main" val="2288172666"/>
                    </a:ext>
                  </a:extLst>
                </a:gridCol>
                <a:gridCol w="1703039">
                  <a:extLst>
                    <a:ext uri="{9D8B030D-6E8A-4147-A177-3AD203B41FA5}">
                      <a16:colId xmlns:a16="http://schemas.microsoft.com/office/drawing/2014/main" val="2735256877"/>
                    </a:ext>
                  </a:extLst>
                </a:gridCol>
                <a:gridCol w="2907951">
                  <a:extLst>
                    <a:ext uri="{9D8B030D-6E8A-4147-A177-3AD203B41FA5}">
                      <a16:colId xmlns:a16="http://schemas.microsoft.com/office/drawing/2014/main" val="91554251"/>
                    </a:ext>
                  </a:extLst>
                </a:gridCol>
              </a:tblGrid>
              <a:tr h="1253563">
                <a:tc>
                  <a:txBody>
                    <a:bodyPr/>
                    <a:lstStyle/>
                    <a:p>
                      <a:pPr>
                        <a:spcAft>
                          <a:spcPts val="0"/>
                        </a:spcAft>
                      </a:pPr>
                      <a:r>
                        <a:rPr lang="es-ES" sz="1400">
                          <a:effectLst/>
                        </a:rPr>
                        <a:t>Densidad</a:t>
                      </a:r>
                    </a:p>
                    <a:p>
                      <a:pPr>
                        <a:spcAft>
                          <a:spcPts val="0"/>
                        </a:spcAft>
                      </a:pPr>
                      <a:r>
                        <a:rPr lang="es-ES" sz="1400">
                          <a:effectLst/>
                        </a:rPr>
                        <a:t>Punto 3.b</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 1028 g/l (para leche con 3,5% de grasa)</a:t>
                      </a:r>
                      <a:endParaRPr lang="es-ES" sz="1400" dirty="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En leche no normalizada Se aplicaría la Decisión del Consejo de 14/11/92</a:t>
                      </a:r>
                      <a:endParaRPr lang="es-ES" sz="1400" dirty="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Su disminución puede ser un índice de aguado.</a:t>
                      </a:r>
                    </a:p>
                    <a:p>
                      <a:pPr>
                        <a:spcAft>
                          <a:spcPts val="0"/>
                        </a:spcAft>
                      </a:pPr>
                      <a:r>
                        <a:rPr lang="es-ES" sz="1400" dirty="0">
                          <a:effectLst/>
                        </a:rPr>
                        <a:t>≥ 1030 l semi, ≥ 1032l des</a:t>
                      </a:r>
                      <a:endParaRPr lang="es-ES" sz="14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765107650"/>
                  </a:ext>
                </a:extLst>
              </a:tr>
              <a:tr h="1253563">
                <a:tc>
                  <a:txBody>
                    <a:bodyPr/>
                    <a:lstStyle/>
                    <a:p>
                      <a:pPr>
                        <a:spcAft>
                          <a:spcPts val="0"/>
                        </a:spcAft>
                      </a:pPr>
                      <a:r>
                        <a:rPr lang="es-ES" sz="1400">
                          <a:effectLst/>
                        </a:rPr>
                        <a:t>Punto congelación</a:t>
                      </a:r>
                    </a:p>
                    <a:p>
                      <a:pPr>
                        <a:spcAft>
                          <a:spcPts val="0"/>
                        </a:spcAft>
                      </a:pPr>
                      <a:r>
                        <a:rPr lang="es-ES" sz="1400">
                          <a:effectLst/>
                        </a:rPr>
                        <a:t>Punto 3.a</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a:effectLst/>
                        </a:rPr>
                        <a:t>“cercano al punto de congelación medio de la leche cruda en la zona de origen de la recogida;” (*)</a:t>
                      </a:r>
                      <a:endParaRPr lang="es-ES" sz="1400">
                        <a:effectLst/>
                        <a:latin typeface="Arial Unicode MS"/>
                        <a:ea typeface="Arial Unicode MS"/>
                        <a:cs typeface="Arial Unicode MS"/>
                      </a:endParaRPr>
                    </a:p>
                  </a:txBody>
                  <a:tcPr marL="38100" marR="38100" marT="38100" marB="38100"/>
                </a:tc>
                <a:tc>
                  <a:txBody>
                    <a:bodyPr/>
                    <a:lstStyle/>
                    <a:p>
                      <a:pPr algn="ctr">
                        <a:spcAft>
                          <a:spcPts val="0"/>
                        </a:spcAft>
                      </a:pPr>
                      <a:r>
                        <a:rPr lang="es-ES" sz="1400">
                          <a:effectLst/>
                        </a:rPr>
                        <a:t>Rango de ref. - 0,515/-0,520 º C</a:t>
                      </a:r>
                    </a:p>
                    <a:p>
                      <a:pPr algn="ctr">
                        <a:spcAft>
                          <a:spcPts val="0"/>
                        </a:spcAft>
                      </a:pPr>
                      <a:r>
                        <a:rPr lang="es-ES" sz="1400">
                          <a:effectLst/>
                        </a:rPr>
                        <a:t>(* Ver Documento del LIGAL)</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Valores superiores (cuanto más se acerquen a 0): posible adición de agua, intencionada o no</a:t>
                      </a:r>
                      <a:endParaRPr lang="es-ES" sz="14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3876814317"/>
                  </a:ext>
                </a:extLst>
              </a:tr>
              <a:tr h="1937325">
                <a:tc>
                  <a:txBody>
                    <a:bodyPr/>
                    <a:lstStyle/>
                    <a:p>
                      <a:pPr>
                        <a:spcAft>
                          <a:spcPts val="0"/>
                        </a:spcAft>
                      </a:pPr>
                      <a:r>
                        <a:rPr lang="es-ES" sz="1400">
                          <a:effectLst/>
                        </a:rPr>
                        <a:t>Extracto seco magro</a:t>
                      </a:r>
                      <a:endParaRPr lang="es-ES" sz="1400">
                        <a:effectLst/>
                        <a:latin typeface="Arial Unicode MS"/>
                        <a:ea typeface="Arial Unicode MS"/>
                        <a:cs typeface="Arial Unicode MS"/>
                      </a:endParaRPr>
                    </a:p>
                  </a:txBody>
                  <a:tcPr marL="38100" marR="38100" marT="38100" marB="38100"/>
                </a:tc>
                <a:tc>
                  <a:txBody>
                    <a:bodyPr/>
                    <a:lstStyle/>
                    <a:p>
                      <a:pPr algn="ctr">
                        <a:spcAft>
                          <a:spcPts val="0"/>
                        </a:spcAft>
                      </a:pPr>
                      <a:r>
                        <a:rPr lang="es-ES" sz="1400">
                          <a:effectLst/>
                        </a:rPr>
                        <a:t>NO</a:t>
                      </a:r>
                      <a:endParaRPr lang="es-ES" sz="1400">
                        <a:effectLst/>
                        <a:latin typeface="Arial Unicode MS"/>
                        <a:ea typeface="Arial Unicode MS"/>
                        <a:cs typeface="Arial Unicode MS"/>
                      </a:endParaRPr>
                    </a:p>
                  </a:txBody>
                  <a:tcPr marL="38100" marR="38100" marT="38100" marB="38100"/>
                </a:tc>
                <a:tc>
                  <a:txBody>
                    <a:bodyPr/>
                    <a:lstStyle/>
                    <a:p>
                      <a:pPr algn="ctr">
                        <a:spcAft>
                          <a:spcPts val="0"/>
                        </a:spcAft>
                      </a:pPr>
                      <a:r>
                        <a:rPr lang="es-ES" sz="1400">
                          <a:effectLst/>
                        </a:rPr>
                        <a:t>Valores min ref.: -8,50% (Ent) -8,6(Semi),</a:t>
                      </a:r>
                    </a:p>
                    <a:p>
                      <a:pPr algn="ctr">
                        <a:spcAft>
                          <a:spcPts val="0"/>
                        </a:spcAft>
                      </a:pPr>
                      <a:r>
                        <a:rPr lang="es-ES" sz="1400">
                          <a:effectLst/>
                        </a:rPr>
                        <a:t>-8,7 (Des)</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Representa los sólidos solubles de la leche, exceptuando la grasa. Interesa valores altos. Su disminución es otro índice de aguado.</a:t>
                      </a:r>
                    </a:p>
                    <a:p>
                      <a:pPr>
                        <a:spcAft>
                          <a:spcPts val="0"/>
                        </a:spcAft>
                      </a:pPr>
                      <a:r>
                        <a:rPr lang="es-ES" sz="1400" dirty="0">
                          <a:effectLst/>
                        </a:rPr>
                        <a:t>Límite regulado anteriormente en la </a:t>
                      </a:r>
                      <a:r>
                        <a:rPr lang="es-ES" sz="1400" dirty="0" err="1">
                          <a:effectLst/>
                        </a:rPr>
                        <a:t>leg</a:t>
                      </a:r>
                      <a:r>
                        <a:rPr lang="es-ES" sz="1400" dirty="0">
                          <a:effectLst/>
                        </a:rPr>
                        <a:t> UE, la COM consideró que su supresión no suponía riesgo para la calidad del producto.</a:t>
                      </a:r>
                      <a:endParaRPr lang="es-ES" sz="14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2487935964"/>
                  </a:ext>
                </a:extLst>
              </a:tr>
              <a:tr h="569802">
                <a:tc>
                  <a:txBody>
                    <a:bodyPr/>
                    <a:lstStyle/>
                    <a:p>
                      <a:pPr>
                        <a:spcAft>
                          <a:spcPts val="0"/>
                        </a:spcAft>
                      </a:pPr>
                      <a:r>
                        <a:rPr lang="es-ES" sz="1400">
                          <a:effectLst/>
                        </a:rPr>
                        <a:t>Prueba de la Fosfatasa alcalina</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a:effectLst/>
                        </a:rPr>
                        <a:t>Negativa en Leche Pasterizada (R 853)</a:t>
                      </a:r>
                      <a:endParaRPr lang="es-ES" sz="1400">
                        <a:effectLst/>
                        <a:latin typeface="Arial Unicode MS"/>
                        <a:ea typeface="Arial Unicode MS"/>
                        <a:cs typeface="Arial Unicode MS"/>
                      </a:endParaRPr>
                    </a:p>
                  </a:txBody>
                  <a:tcPr marL="38100" marR="38100" marT="38100" marB="38100"/>
                </a:tc>
                <a:tc>
                  <a:txBody>
                    <a:bodyPr/>
                    <a:lstStyle/>
                    <a:p>
                      <a:pPr algn="ctr">
                        <a:spcAft>
                          <a:spcPts val="0"/>
                        </a:spcAft>
                      </a:pPr>
                      <a:r>
                        <a:rPr lang="es-ES" sz="1400">
                          <a:effectLst/>
                        </a:rPr>
                        <a:t> </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Inmediatamente después de sometida al tratamiento.</a:t>
                      </a:r>
                      <a:endParaRPr lang="es-ES" sz="14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629468617"/>
                  </a:ext>
                </a:extLst>
              </a:tr>
              <a:tr h="569802">
                <a:tc>
                  <a:txBody>
                    <a:bodyPr/>
                    <a:lstStyle/>
                    <a:p>
                      <a:pPr>
                        <a:spcAft>
                          <a:spcPts val="0"/>
                        </a:spcAft>
                      </a:pPr>
                      <a:r>
                        <a:rPr lang="es-ES" sz="1400">
                          <a:effectLst/>
                        </a:rPr>
                        <a:t>Lactosa</a:t>
                      </a:r>
                      <a:endParaRPr lang="es-ES" sz="1400">
                        <a:effectLst/>
                        <a:latin typeface="Arial Unicode MS"/>
                        <a:ea typeface="Arial Unicode MS"/>
                        <a:cs typeface="Arial Unicode MS"/>
                      </a:endParaRPr>
                    </a:p>
                  </a:txBody>
                  <a:tcPr marL="38100" marR="38100" marT="38100" marB="38100"/>
                </a:tc>
                <a:tc>
                  <a:txBody>
                    <a:bodyPr/>
                    <a:lstStyle/>
                    <a:p>
                      <a:pPr algn="ctr">
                        <a:spcAft>
                          <a:spcPts val="0"/>
                        </a:spcAft>
                      </a:pPr>
                      <a:r>
                        <a:rPr lang="es-ES" sz="1400">
                          <a:effectLst/>
                        </a:rPr>
                        <a:t>NO</a:t>
                      </a:r>
                      <a:endParaRPr lang="es-ES" sz="1400">
                        <a:effectLst/>
                        <a:latin typeface="Arial Unicode MS"/>
                        <a:ea typeface="Arial Unicode MS"/>
                        <a:cs typeface="Arial Unicode MS"/>
                      </a:endParaRPr>
                    </a:p>
                  </a:txBody>
                  <a:tcPr marL="38100" marR="38100" marT="38100" marB="38100"/>
                </a:tc>
                <a:tc>
                  <a:txBody>
                    <a:bodyPr/>
                    <a:lstStyle/>
                    <a:p>
                      <a:pPr algn="ctr">
                        <a:spcAft>
                          <a:spcPts val="0"/>
                        </a:spcAft>
                      </a:pPr>
                      <a:r>
                        <a:rPr lang="es-ES" sz="1400">
                          <a:effectLst/>
                        </a:rPr>
                        <a:t>Mín. Orientativo</a:t>
                      </a:r>
                    </a:p>
                    <a:p>
                      <a:pPr algn="ctr">
                        <a:spcAft>
                          <a:spcPts val="0"/>
                        </a:spcAft>
                      </a:pPr>
                      <a:r>
                        <a:rPr lang="es-ES" sz="1400">
                          <a:effectLst/>
                        </a:rPr>
                        <a:t>4,5 - 4,7</a:t>
                      </a:r>
                      <a:endParaRPr lang="es-ES" sz="1400">
                        <a:effectLst/>
                        <a:latin typeface="Arial Unicode MS"/>
                        <a:ea typeface="Arial Unicode MS"/>
                        <a:cs typeface="Arial Unicode MS"/>
                      </a:endParaRPr>
                    </a:p>
                  </a:txBody>
                  <a:tcPr marL="38100" marR="38100" marT="38100" marB="38100"/>
                </a:tc>
                <a:tc>
                  <a:txBody>
                    <a:bodyPr/>
                    <a:lstStyle/>
                    <a:p>
                      <a:pPr>
                        <a:spcAft>
                          <a:spcPts val="0"/>
                        </a:spcAft>
                      </a:pPr>
                      <a:r>
                        <a:rPr lang="es-ES" sz="1400" dirty="0">
                          <a:effectLst/>
                        </a:rPr>
                        <a:t>Azúcares de la leche</a:t>
                      </a:r>
                      <a:endParaRPr lang="es-ES" sz="14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23253815"/>
                  </a:ext>
                </a:extLst>
              </a:tr>
            </a:tbl>
          </a:graphicData>
        </a:graphic>
      </p:graphicFrame>
      <p:graphicFrame>
        <p:nvGraphicFramePr>
          <p:cNvPr id="5" name="Tabla 4">
            <a:extLst>
              <a:ext uri="{FF2B5EF4-FFF2-40B4-BE49-F238E27FC236}">
                <a16:creationId xmlns:a16="http://schemas.microsoft.com/office/drawing/2014/main" id="{D1F07753-AF7A-4E62-B6ED-9F15C52AEB7A}"/>
              </a:ext>
            </a:extLst>
          </p:cNvPr>
          <p:cNvGraphicFramePr>
            <a:graphicFrameLocks noGrp="1"/>
          </p:cNvGraphicFramePr>
          <p:nvPr>
            <p:extLst>
              <p:ext uri="{D42A27DB-BD31-4B8C-83A1-F6EECF244321}">
                <p14:modId xmlns:p14="http://schemas.microsoft.com/office/powerpoint/2010/main" val="555060325"/>
              </p:ext>
            </p:extLst>
          </p:nvPr>
        </p:nvGraphicFramePr>
        <p:xfrm>
          <a:off x="2038908" y="292964"/>
          <a:ext cx="7954391" cy="687604"/>
        </p:xfrm>
        <a:graphic>
          <a:graphicData uri="http://schemas.openxmlformats.org/drawingml/2006/table">
            <a:tbl>
              <a:tblPr>
                <a:tableStyleId>{5C22544A-7EE6-4342-B048-85BDC9FD1C3A}</a:tableStyleId>
              </a:tblPr>
              <a:tblGrid>
                <a:gridCol w="1645309">
                  <a:extLst>
                    <a:ext uri="{9D8B030D-6E8A-4147-A177-3AD203B41FA5}">
                      <a16:colId xmlns:a16="http://schemas.microsoft.com/office/drawing/2014/main" val="3578096186"/>
                    </a:ext>
                  </a:extLst>
                </a:gridCol>
                <a:gridCol w="1698090">
                  <a:extLst>
                    <a:ext uri="{9D8B030D-6E8A-4147-A177-3AD203B41FA5}">
                      <a16:colId xmlns:a16="http://schemas.microsoft.com/office/drawing/2014/main" val="1072237840"/>
                    </a:ext>
                  </a:extLst>
                </a:gridCol>
                <a:gridCol w="1703040">
                  <a:extLst>
                    <a:ext uri="{9D8B030D-6E8A-4147-A177-3AD203B41FA5}">
                      <a16:colId xmlns:a16="http://schemas.microsoft.com/office/drawing/2014/main" val="363306447"/>
                    </a:ext>
                  </a:extLst>
                </a:gridCol>
                <a:gridCol w="2907952">
                  <a:extLst>
                    <a:ext uri="{9D8B030D-6E8A-4147-A177-3AD203B41FA5}">
                      <a16:colId xmlns:a16="http://schemas.microsoft.com/office/drawing/2014/main" val="3028397586"/>
                    </a:ext>
                  </a:extLst>
                </a:gridCol>
              </a:tblGrid>
              <a:tr h="687604">
                <a:tc>
                  <a:txBody>
                    <a:bodyPr/>
                    <a:lstStyle/>
                    <a:p>
                      <a:pPr algn="ctr">
                        <a:spcAft>
                          <a:spcPts val="0"/>
                        </a:spcAft>
                      </a:pPr>
                      <a:r>
                        <a:rPr lang="es-ES" sz="1200" dirty="0">
                          <a:effectLst/>
                        </a:rPr>
                        <a:t>PARÁMETRO</a:t>
                      </a:r>
                    </a:p>
                    <a:p>
                      <a:pPr algn="ctr">
                        <a:spcAft>
                          <a:spcPts val="0"/>
                        </a:spcAft>
                      </a:pPr>
                      <a:r>
                        <a:rPr lang="es-ES" sz="1200" dirty="0">
                          <a:effectLst/>
                        </a:rPr>
                        <a:t> </a:t>
                      </a:r>
                    </a:p>
                    <a:p>
                      <a:pPr>
                        <a:spcAft>
                          <a:spcPts val="0"/>
                        </a:spcAft>
                      </a:pPr>
                      <a:r>
                        <a:rPr lang="es-ES" sz="1000" dirty="0">
                          <a:effectLst/>
                        </a:rPr>
                        <a:t>Punto del Anexo VII </a:t>
                      </a:r>
                      <a:endParaRPr lang="es-ES" sz="1200" dirty="0">
                        <a:effectLst/>
                        <a:latin typeface="Arial Unicode MS"/>
                        <a:ea typeface="Arial Unicode MS"/>
                        <a:cs typeface="Arial Unicode MS"/>
                      </a:endParaRPr>
                    </a:p>
                  </a:txBody>
                  <a:tcPr marL="38100" marR="38100" marT="38100" marB="38100"/>
                </a:tc>
                <a:tc>
                  <a:txBody>
                    <a:bodyPr/>
                    <a:lstStyle/>
                    <a:p>
                      <a:pPr algn="ctr">
                        <a:spcAft>
                          <a:spcPts val="0"/>
                        </a:spcAft>
                      </a:pPr>
                      <a:r>
                        <a:rPr lang="es-ES" sz="1200" dirty="0">
                          <a:effectLst/>
                        </a:rPr>
                        <a:t>LIMITE LEGAL</a:t>
                      </a:r>
                    </a:p>
                    <a:p>
                      <a:pPr algn="ctr">
                        <a:spcAft>
                          <a:spcPts val="0"/>
                        </a:spcAft>
                      </a:pPr>
                      <a:r>
                        <a:rPr lang="es-ES" sz="1200" dirty="0">
                          <a:effectLst/>
                        </a:rPr>
                        <a:t>R (CE) 1308/2013</a:t>
                      </a:r>
                    </a:p>
                    <a:p>
                      <a:pPr algn="ctr">
                        <a:spcAft>
                          <a:spcPts val="0"/>
                        </a:spcAft>
                      </a:pPr>
                      <a:r>
                        <a:rPr lang="en-GB" sz="1100" dirty="0">
                          <a:effectLst/>
                        </a:rPr>
                        <a:t>Art.78.1,Anexo VII</a:t>
                      </a:r>
                      <a:endParaRPr lang="es-ES" sz="1200" dirty="0">
                        <a:effectLst/>
                        <a:latin typeface="Arial Unicode MS"/>
                        <a:ea typeface="Arial Unicode MS"/>
                        <a:cs typeface="Arial Unicode MS"/>
                      </a:endParaRPr>
                    </a:p>
                  </a:txBody>
                  <a:tcPr marL="38100" marR="38100" marT="38100" marB="38100"/>
                </a:tc>
                <a:tc>
                  <a:txBody>
                    <a:bodyPr/>
                    <a:lstStyle/>
                    <a:p>
                      <a:pPr algn="ctr">
                        <a:spcAft>
                          <a:spcPts val="0"/>
                        </a:spcAft>
                      </a:pPr>
                      <a:r>
                        <a:rPr lang="es-ES" sz="1200" dirty="0">
                          <a:effectLst/>
                        </a:rPr>
                        <a:t>LIMITE ORIENTATIVO</a:t>
                      </a:r>
                      <a:r>
                        <a:rPr lang="es-ES" sz="1000" dirty="0">
                          <a:effectLst/>
                        </a:rPr>
                        <a:t>(</a:t>
                      </a:r>
                      <a:r>
                        <a:rPr lang="es-ES" sz="1000" baseline="30000" dirty="0">
                          <a:effectLst/>
                        </a:rPr>
                        <a:t>1</a:t>
                      </a:r>
                      <a:r>
                        <a:rPr lang="es-ES" sz="1000" dirty="0">
                          <a:effectLst/>
                        </a:rPr>
                        <a:t>)</a:t>
                      </a:r>
                      <a:endParaRPr lang="es-ES" sz="1200" dirty="0">
                        <a:effectLst/>
                        <a:latin typeface="Arial Unicode MS"/>
                        <a:ea typeface="Arial Unicode MS"/>
                        <a:cs typeface="Arial Unicode MS"/>
                      </a:endParaRPr>
                    </a:p>
                  </a:txBody>
                  <a:tcPr marL="38100" marR="38100" marT="38100" marB="38100"/>
                </a:tc>
                <a:tc>
                  <a:txBody>
                    <a:bodyPr/>
                    <a:lstStyle/>
                    <a:p>
                      <a:pPr algn="ctr">
                        <a:spcAft>
                          <a:spcPts val="0"/>
                        </a:spcAft>
                      </a:pPr>
                      <a:r>
                        <a:rPr lang="es-ES" sz="1200" dirty="0">
                          <a:effectLst/>
                        </a:rPr>
                        <a:t>OBSERVACIONES</a:t>
                      </a:r>
                      <a:endParaRPr lang="es-ES" sz="12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619520569"/>
                  </a:ext>
                </a:extLst>
              </a:tr>
            </a:tbl>
          </a:graphicData>
        </a:graphic>
      </p:graphicFrame>
    </p:spTree>
    <p:extLst>
      <p:ext uri="{BB962C8B-B14F-4D97-AF65-F5344CB8AC3E}">
        <p14:creationId xmlns:p14="http://schemas.microsoft.com/office/powerpoint/2010/main" val="2295126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54A21492-40E8-4637-993C-AC06FD7E715B}"/>
              </a:ext>
            </a:extLst>
          </p:cNvPr>
          <p:cNvGraphicFramePr>
            <a:graphicFrameLocks noGrp="1"/>
          </p:cNvGraphicFramePr>
          <p:nvPr>
            <p:extLst>
              <p:ext uri="{D42A27DB-BD31-4B8C-83A1-F6EECF244321}">
                <p14:modId xmlns:p14="http://schemas.microsoft.com/office/powerpoint/2010/main" val="886968222"/>
              </p:ext>
            </p:extLst>
          </p:nvPr>
        </p:nvGraphicFramePr>
        <p:xfrm>
          <a:off x="1985642" y="388722"/>
          <a:ext cx="7954391" cy="687604"/>
        </p:xfrm>
        <a:graphic>
          <a:graphicData uri="http://schemas.openxmlformats.org/drawingml/2006/table">
            <a:tbl>
              <a:tblPr>
                <a:tableStyleId>{5C22544A-7EE6-4342-B048-85BDC9FD1C3A}</a:tableStyleId>
              </a:tblPr>
              <a:tblGrid>
                <a:gridCol w="1645309">
                  <a:extLst>
                    <a:ext uri="{9D8B030D-6E8A-4147-A177-3AD203B41FA5}">
                      <a16:colId xmlns:a16="http://schemas.microsoft.com/office/drawing/2014/main" val="1118767208"/>
                    </a:ext>
                  </a:extLst>
                </a:gridCol>
                <a:gridCol w="1698090">
                  <a:extLst>
                    <a:ext uri="{9D8B030D-6E8A-4147-A177-3AD203B41FA5}">
                      <a16:colId xmlns:a16="http://schemas.microsoft.com/office/drawing/2014/main" val="1005114722"/>
                    </a:ext>
                  </a:extLst>
                </a:gridCol>
                <a:gridCol w="1703040">
                  <a:extLst>
                    <a:ext uri="{9D8B030D-6E8A-4147-A177-3AD203B41FA5}">
                      <a16:colId xmlns:a16="http://schemas.microsoft.com/office/drawing/2014/main" val="1080816043"/>
                    </a:ext>
                  </a:extLst>
                </a:gridCol>
                <a:gridCol w="2907952">
                  <a:extLst>
                    <a:ext uri="{9D8B030D-6E8A-4147-A177-3AD203B41FA5}">
                      <a16:colId xmlns:a16="http://schemas.microsoft.com/office/drawing/2014/main" val="3281597645"/>
                    </a:ext>
                  </a:extLst>
                </a:gridCol>
              </a:tblGrid>
              <a:tr h="687604">
                <a:tc>
                  <a:txBody>
                    <a:bodyPr/>
                    <a:lstStyle/>
                    <a:p>
                      <a:pPr algn="ctr">
                        <a:spcAft>
                          <a:spcPts val="0"/>
                        </a:spcAft>
                      </a:pPr>
                      <a:r>
                        <a:rPr lang="es-ES" sz="1200" dirty="0">
                          <a:effectLst/>
                        </a:rPr>
                        <a:t>PARÁMETRO</a:t>
                      </a:r>
                    </a:p>
                    <a:p>
                      <a:pPr algn="ctr">
                        <a:spcAft>
                          <a:spcPts val="0"/>
                        </a:spcAft>
                      </a:pPr>
                      <a:r>
                        <a:rPr lang="es-ES" sz="1200" dirty="0">
                          <a:effectLst/>
                        </a:rPr>
                        <a:t> </a:t>
                      </a:r>
                    </a:p>
                    <a:p>
                      <a:pPr>
                        <a:spcAft>
                          <a:spcPts val="0"/>
                        </a:spcAft>
                      </a:pPr>
                      <a:r>
                        <a:rPr lang="es-ES" sz="1000" dirty="0">
                          <a:effectLst/>
                        </a:rPr>
                        <a:t>Punto del Anexo VII </a:t>
                      </a:r>
                      <a:endParaRPr lang="es-ES" sz="1200" dirty="0">
                        <a:effectLst/>
                        <a:latin typeface="Arial Unicode MS"/>
                        <a:ea typeface="Arial Unicode MS"/>
                        <a:cs typeface="Arial Unicode MS"/>
                      </a:endParaRPr>
                    </a:p>
                  </a:txBody>
                  <a:tcPr marL="38100" marR="38100" marT="38100" marB="38100"/>
                </a:tc>
                <a:tc>
                  <a:txBody>
                    <a:bodyPr/>
                    <a:lstStyle/>
                    <a:p>
                      <a:pPr algn="ctr">
                        <a:spcAft>
                          <a:spcPts val="0"/>
                        </a:spcAft>
                      </a:pPr>
                      <a:r>
                        <a:rPr lang="es-ES" sz="1200" dirty="0">
                          <a:effectLst/>
                        </a:rPr>
                        <a:t>LIMITE LEGAL</a:t>
                      </a:r>
                    </a:p>
                    <a:p>
                      <a:pPr algn="ctr">
                        <a:spcAft>
                          <a:spcPts val="0"/>
                        </a:spcAft>
                      </a:pPr>
                      <a:r>
                        <a:rPr lang="es-ES" sz="1200" dirty="0">
                          <a:effectLst/>
                        </a:rPr>
                        <a:t>R (CE) 1308/2013</a:t>
                      </a:r>
                    </a:p>
                    <a:p>
                      <a:pPr algn="ctr">
                        <a:spcAft>
                          <a:spcPts val="0"/>
                        </a:spcAft>
                      </a:pPr>
                      <a:r>
                        <a:rPr lang="en-GB" sz="1100" dirty="0">
                          <a:effectLst/>
                        </a:rPr>
                        <a:t>Art.78.1,Anexo VII</a:t>
                      </a:r>
                      <a:endParaRPr lang="es-ES" sz="1200" dirty="0">
                        <a:effectLst/>
                        <a:latin typeface="Arial Unicode MS"/>
                        <a:ea typeface="Arial Unicode MS"/>
                        <a:cs typeface="Arial Unicode MS"/>
                      </a:endParaRPr>
                    </a:p>
                  </a:txBody>
                  <a:tcPr marL="38100" marR="38100" marT="38100" marB="38100"/>
                </a:tc>
                <a:tc>
                  <a:txBody>
                    <a:bodyPr/>
                    <a:lstStyle/>
                    <a:p>
                      <a:pPr algn="ctr">
                        <a:spcAft>
                          <a:spcPts val="0"/>
                        </a:spcAft>
                      </a:pPr>
                      <a:r>
                        <a:rPr lang="es-ES" sz="1200" dirty="0">
                          <a:effectLst/>
                        </a:rPr>
                        <a:t>LIMITE ORIENTATIVO</a:t>
                      </a:r>
                      <a:r>
                        <a:rPr lang="es-ES" sz="1000" dirty="0">
                          <a:effectLst/>
                        </a:rPr>
                        <a:t>(</a:t>
                      </a:r>
                      <a:r>
                        <a:rPr lang="es-ES" sz="1000" baseline="30000" dirty="0">
                          <a:effectLst/>
                        </a:rPr>
                        <a:t>1</a:t>
                      </a:r>
                      <a:r>
                        <a:rPr lang="es-ES" sz="1000" dirty="0">
                          <a:effectLst/>
                        </a:rPr>
                        <a:t>)</a:t>
                      </a:r>
                      <a:endParaRPr lang="es-ES" sz="1200" dirty="0">
                        <a:effectLst/>
                        <a:latin typeface="Arial Unicode MS"/>
                        <a:ea typeface="Arial Unicode MS"/>
                        <a:cs typeface="Arial Unicode MS"/>
                      </a:endParaRPr>
                    </a:p>
                  </a:txBody>
                  <a:tcPr marL="38100" marR="38100" marT="38100" marB="38100"/>
                </a:tc>
                <a:tc>
                  <a:txBody>
                    <a:bodyPr/>
                    <a:lstStyle/>
                    <a:p>
                      <a:pPr algn="ctr">
                        <a:spcAft>
                          <a:spcPts val="0"/>
                        </a:spcAft>
                      </a:pPr>
                      <a:r>
                        <a:rPr lang="es-ES" sz="1200" dirty="0">
                          <a:effectLst/>
                        </a:rPr>
                        <a:t>OBSERVACIONES</a:t>
                      </a:r>
                      <a:endParaRPr lang="es-ES" sz="12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1263668523"/>
                  </a:ext>
                </a:extLst>
              </a:tr>
            </a:tbl>
          </a:graphicData>
        </a:graphic>
      </p:graphicFrame>
      <p:graphicFrame>
        <p:nvGraphicFramePr>
          <p:cNvPr id="5" name="Tabla 4">
            <a:extLst>
              <a:ext uri="{FF2B5EF4-FFF2-40B4-BE49-F238E27FC236}">
                <a16:creationId xmlns:a16="http://schemas.microsoft.com/office/drawing/2014/main" id="{53035DA5-8910-4BCA-9A2D-B30FB06F76C0}"/>
              </a:ext>
            </a:extLst>
          </p:cNvPr>
          <p:cNvGraphicFramePr>
            <a:graphicFrameLocks noGrp="1"/>
          </p:cNvGraphicFramePr>
          <p:nvPr>
            <p:extLst>
              <p:ext uri="{D42A27DB-BD31-4B8C-83A1-F6EECF244321}">
                <p14:modId xmlns:p14="http://schemas.microsoft.com/office/powerpoint/2010/main" val="1719043317"/>
              </p:ext>
            </p:extLst>
          </p:nvPr>
        </p:nvGraphicFramePr>
        <p:xfrm>
          <a:off x="1985641" y="1145219"/>
          <a:ext cx="7954391" cy="3124940"/>
        </p:xfrm>
        <a:graphic>
          <a:graphicData uri="http://schemas.openxmlformats.org/drawingml/2006/table">
            <a:tbl>
              <a:tblPr>
                <a:tableStyleId>{5C22544A-7EE6-4342-B048-85BDC9FD1C3A}</a:tableStyleId>
              </a:tblPr>
              <a:tblGrid>
                <a:gridCol w="1645309">
                  <a:extLst>
                    <a:ext uri="{9D8B030D-6E8A-4147-A177-3AD203B41FA5}">
                      <a16:colId xmlns:a16="http://schemas.microsoft.com/office/drawing/2014/main" val="3426185334"/>
                    </a:ext>
                  </a:extLst>
                </a:gridCol>
                <a:gridCol w="1698091">
                  <a:extLst>
                    <a:ext uri="{9D8B030D-6E8A-4147-A177-3AD203B41FA5}">
                      <a16:colId xmlns:a16="http://schemas.microsoft.com/office/drawing/2014/main" val="2489745926"/>
                    </a:ext>
                  </a:extLst>
                </a:gridCol>
                <a:gridCol w="1703040">
                  <a:extLst>
                    <a:ext uri="{9D8B030D-6E8A-4147-A177-3AD203B41FA5}">
                      <a16:colId xmlns:a16="http://schemas.microsoft.com/office/drawing/2014/main" val="2690746442"/>
                    </a:ext>
                  </a:extLst>
                </a:gridCol>
                <a:gridCol w="2907951">
                  <a:extLst>
                    <a:ext uri="{9D8B030D-6E8A-4147-A177-3AD203B41FA5}">
                      <a16:colId xmlns:a16="http://schemas.microsoft.com/office/drawing/2014/main" val="4224270418"/>
                    </a:ext>
                  </a:extLst>
                </a:gridCol>
              </a:tblGrid>
              <a:tr h="361387">
                <a:tc>
                  <a:txBody>
                    <a:bodyPr/>
                    <a:lstStyle/>
                    <a:p>
                      <a:pPr>
                        <a:spcAft>
                          <a:spcPts val="0"/>
                        </a:spcAft>
                      </a:pPr>
                      <a:r>
                        <a:rPr lang="es-ES" sz="1000">
                          <a:effectLst/>
                        </a:rPr>
                        <a:t>Lactosa/proteína</a:t>
                      </a:r>
                      <a:endParaRPr lang="es-ES" sz="1200">
                        <a:effectLst/>
                        <a:latin typeface="Arial Unicode MS"/>
                        <a:ea typeface="Arial Unicode MS"/>
                        <a:cs typeface="Arial Unicode MS"/>
                      </a:endParaRPr>
                    </a:p>
                  </a:txBody>
                  <a:tcPr marL="38100" marR="38100" marT="38100" marB="38100"/>
                </a:tc>
                <a:tc>
                  <a:txBody>
                    <a:bodyPr/>
                    <a:lstStyle/>
                    <a:p>
                      <a:pPr algn="ctr">
                        <a:spcAft>
                          <a:spcPts val="0"/>
                        </a:spcAft>
                      </a:pPr>
                      <a:r>
                        <a:rPr lang="es-ES" sz="1000">
                          <a:effectLst/>
                        </a:rPr>
                        <a:t>NO</a:t>
                      </a:r>
                      <a:endParaRPr lang="es-ES" sz="1200">
                        <a:effectLst/>
                        <a:latin typeface="Arial Unicode MS"/>
                        <a:ea typeface="Arial Unicode MS"/>
                        <a:cs typeface="Arial Unicode MS"/>
                      </a:endParaRPr>
                    </a:p>
                  </a:txBody>
                  <a:tcPr marL="38100" marR="38100" marT="38100" marB="38100"/>
                </a:tc>
                <a:tc>
                  <a:txBody>
                    <a:bodyPr/>
                    <a:lstStyle/>
                    <a:p>
                      <a:pPr algn="ctr">
                        <a:spcAft>
                          <a:spcPts val="0"/>
                        </a:spcAft>
                      </a:pPr>
                      <a:r>
                        <a:rPr lang="es-ES" sz="1200">
                          <a:effectLst/>
                        </a:rPr>
                        <a:t> </a:t>
                      </a:r>
                      <a:endParaRPr lang="es-ES" sz="1200">
                        <a:effectLst/>
                        <a:latin typeface="Arial Unicode MS"/>
                        <a:ea typeface="Arial Unicode MS"/>
                        <a:cs typeface="Arial Unicode MS"/>
                      </a:endParaRPr>
                    </a:p>
                  </a:txBody>
                  <a:tcPr marL="38100" marR="38100" marT="38100" marB="38100"/>
                </a:tc>
                <a:tc>
                  <a:txBody>
                    <a:bodyPr/>
                    <a:lstStyle/>
                    <a:p>
                      <a:pPr>
                        <a:spcAft>
                          <a:spcPts val="0"/>
                        </a:spcAft>
                      </a:pPr>
                      <a:r>
                        <a:rPr lang="es-ES" sz="1000">
                          <a:effectLst/>
                        </a:rPr>
                        <a:t>Adición de permeados</a:t>
                      </a:r>
                      <a:endParaRPr lang="es-ES" sz="120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3457665421"/>
                  </a:ext>
                </a:extLst>
              </a:tr>
              <a:tr h="956614">
                <a:tc>
                  <a:txBody>
                    <a:bodyPr/>
                    <a:lstStyle/>
                    <a:p>
                      <a:pPr>
                        <a:spcAft>
                          <a:spcPts val="0"/>
                        </a:spcAft>
                      </a:pPr>
                      <a:r>
                        <a:rPr lang="es-ES" sz="1000">
                          <a:effectLst/>
                        </a:rPr>
                        <a:t>Lactulosa</a:t>
                      </a:r>
                      <a:endParaRPr lang="es-ES" sz="1200">
                        <a:effectLst/>
                        <a:latin typeface="Arial Unicode MS"/>
                        <a:ea typeface="Arial Unicode MS"/>
                        <a:cs typeface="Arial Unicode MS"/>
                      </a:endParaRPr>
                    </a:p>
                  </a:txBody>
                  <a:tcPr marL="38100" marR="38100" marT="38100" marB="38100"/>
                </a:tc>
                <a:tc>
                  <a:txBody>
                    <a:bodyPr/>
                    <a:lstStyle/>
                    <a:p>
                      <a:pPr algn="ctr">
                        <a:spcAft>
                          <a:spcPts val="0"/>
                        </a:spcAft>
                      </a:pPr>
                      <a:r>
                        <a:rPr lang="es-ES" sz="1000">
                          <a:effectLst/>
                        </a:rPr>
                        <a:t>NO</a:t>
                      </a:r>
                      <a:endParaRPr lang="es-ES" sz="1200">
                        <a:effectLst/>
                        <a:latin typeface="Arial Unicode MS"/>
                        <a:ea typeface="Arial Unicode MS"/>
                        <a:cs typeface="Arial Unicode MS"/>
                      </a:endParaRPr>
                    </a:p>
                  </a:txBody>
                  <a:tcPr marL="38100" marR="38100" marT="38100" marB="38100"/>
                </a:tc>
                <a:tc>
                  <a:txBody>
                    <a:bodyPr/>
                    <a:lstStyle/>
                    <a:p>
                      <a:pPr algn="ctr">
                        <a:spcAft>
                          <a:spcPts val="0"/>
                        </a:spcAft>
                      </a:pPr>
                      <a:r>
                        <a:rPr lang="es-ES" sz="1000" dirty="0">
                          <a:effectLst/>
                        </a:rPr>
                        <a:t>Rangos </a:t>
                      </a:r>
                      <a:r>
                        <a:rPr lang="es-ES" sz="1000" dirty="0" err="1">
                          <a:effectLst/>
                        </a:rPr>
                        <a:t>apróx</a:t>
                      </a:r>
                      <a:r>
                        <a:rPr lang="es-ES" sz="1000" dirty="0">
                          <a:effectLst/>
                        </a:rPr>
                        <a:t>. Máx. 120 (</a:t>
                      </a:r>
                      <a:r>
                        <a:rPr lang="es-ES" sz="1000" dirty="0" err="1">
                          <a:effectLst/>
                        </a:rPr>
                        <a:t>paster</a:t>
                      </a:r>
                      <a:r>
                        <a:rPr lang="es-ES" sz="1000" dirty="0">
                          <a:effectLst/>
                        </a:rPr>
                        <a:t>)</a:t>
                      </a:r>
                      <a:endParaRPr lang="es-ES" sz="1200" dirty="0">
                        <a:effectLst/>
                      </a:endParaRPr>
                    </a:p>
                    <a:p>
                      <a:pPr algn="ctr">
                        <a:spcAft>
                          <a:spcPts val="0"/>
                        </a:spcAft>
                      </a:pPr>
                      <a:r>
                        <a:rPr lang="es-ES" sz="1000" dirty="0">
                          <a:effectLst/>
                        </a:rPr>
                        <a:t>650 (UHT)</a:t>
                      </a:r>
                      <a:endParaRPr lang="es-ES" sz="1200" dirty="0">
                        <a:effectLst/>
                      </a:endParaRPr>
                    </a:p>
                    <a:p>
                      <a:pPr algn="ctr">
                        <a:spcAft>
                          <a:spcPts val="0"/>
                        </a:spcAft>
                      </a:pPr>
                      <a:r>
                        <a:rPr lang="es-ES" sz="1000" dirty="0">
                          <a:effectLst/>
                        </a:rPr>
                        <a:t>1200 (</a:t>
                      </a:r>
                      <a:r>
                        <a:rPr lang="es-ES" sz="1000" dirty="0" err="1">
                          <a:effectLst/>
                        </a:rPr>
                        <a:t>est</a:t>
                      </a:r>
                      <a:r>
                        <a:rPr lang="es-ES" sz="1000" dirty="0">
                          <a:effectLst/>
                        </a:rPr>
                        <a:t>) </a:t>
                      </a:r>
                      <a:endParaRPr lang="es-ES" sz="1200" dirty="0">
                        <a:effectLst/>
                        <a:latin typeface="Arial Unicode MS"/>
                        <a:ea typeface="Arial Unicode MS"/>
                        <a:cs typeface="Arial Unicode MS"/>
                      </a:endParaRPr>
                    </a:p>
                  </a:txBody>
                  <a:tcPr marL="38100" marR="38100" marT="38100" marB="38100"/>
                </a:tc>
                <a:tc>
                  <a:txBody>
                    <a:bodyPr/>
                    <a:lstStyle/>
                    <a:p>
                      <a:pPr>
                        <a:spcAft>
                          <a:spcPts val="0"/>
                        </a:spcAft>
                      </a:pPr>
                      <a:r>
                        <a:rPr lang="es-ES" sz="1000">
                          <a:effectLst/>
                        </a:rPr>
                        <a:t>Valores superiores indican tratamientos térmicos excesivos (</a:t>
                      </a:r>
                      <a:r>
                        <a:rPr lang="es-ES" sz="1000" baseline="30000">
                          <a:effectLst/>
                        </a:rPr>
                        <a:t>2</a:t>
                      </a:r>
                      <a:r>
                        <a:rPr lang="es-ES" sz="1000">
                          <a:effectLst/>
                        </a:rPr>
                        <a:t>)</a:t>
                      </a:r>
                      <a:endParaRPr lang="es-ES" sz="120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1701837646"/>
                  </a:ext>
                </a:extLst>
              </a:tr>
              <a:tr h="956614">
                <a:tc>
                  <a:txBody>
                    <a:bodyPr/>
                    <a:lstStyle/>
                    <a:p>
                      <a:pPr>
                        <a:spcAft>
                          <a:spcPts val="0"/>
                        </a:spcAft>
                      </a:pPr>
                      <a:r>
                        <a:rPr lang="es-ES" sz="1000">
                          <a:effectLst/>
                        </a:rPr>
                        <a:t>Furosina</a:t>
                      </a:r>
                      <a:endParaRPr lang="es-ES" sz="1200">
                        <a:effectLst/>
                        <a:latin typeface="Arial Unicode MS"/>
                        <a:ea typeface="Arial Unicode MS"/>
                        <a:cs typeface="Arial Unicode MS"/>
                      </a:endParaRPr>
                    </a:p>
                  </a:txBody>
                  <a:tcPr marL="38100" marR="38100" marT="38100" marB="38100"/>
                </a:tc>
                <a:tc>
                  <a:txBody>
                    <a:bodyPr/>
                    <a:lstStyle/>
                    <a:p>
                      <a:pPr algn="ctr">
                        <a:spcAft>
                          <a:spcPts val="0"/>
                        </a:spcAft>
                      </a:pPr>
                      <a:r>
                        <a:rPr lang="es-ES" sz="1000">
                          <a:effectLst/>
                        </a:rPr>
                        <a:t>NO</a:t>
                      </a:r>
                      <a:endParaRPr lang="es-ES" sz="1200">
                        <a:effectLst/>
                        <a:latin typeface="Arial Unicode MS"/>
                        <a:ea typeface="Arial Unicode MS"/>
                        <a:cs typeface="Arial Unicode MS"/>
                      </a:endParaRPr>
                    </a:p>
                  </a:txBody>
                  <a:tcPr marL="38100" marR="38100" marT="38100" marB="38100"/>
                </a:tc>
                <a:tc>
                  <a:txBody>
                    <a:bodyPr/>
                    <a:lstStyle/>
                    <a:p>
                      <a:pPr algn="ctr">
                        <a:spcAft>
                          <a:spcPts val="0"/>
                        </a:spcAft>
                      </a:pPr>
                      <a:r>
                        <a:rPr lang="es-ES" sz="1000">
                          <a:effectLst/>
                        </a:rPr>
                        <a:t>Rangos apróx. Máx. 40 pasterizada</a:t>
                      </a:r>
                      <a:endParaRPr lang="es-ES" sz="1200">
                        <a:effectLst/>
                      </a:endParaRPr>
                    </a:p>
                    <a:p>
                      <a:pPr algn="ctr">
                        <a:spcAft>
                          <a:spcPts val="0"/>
                        </a:spcAft>
                      </a:pPr>
                      <a:r>
                        <a:rPr lang="es-ES" sz="1000">
                          <a:effectLst/>
                        </a:rPr>
                        <a:t>200 UHT</a:t>
                      </a:r>
                      <a:endParaRPr lang="es-ES" sz="1200">
                        <a:effectLst/>
                      </a:endParaRPr>
                    </a:p>
                    <a:p>
                      <a:pPr algn="ctr">
                        <a:spcAft>
                          <a:spcPts val="0"/>
                        </a:spcAft>
                      </a:pPr>
                      <a:r>
                        <a:rPr lang="es-ES" sz="1000">
                          <a:effectLst/>
                        </a:rPr>
                        <a:t>400 esterilizada</a:t>
                      </a:r>
                      <a:endParaRPr lang="es-ES" sz="1200">
                        <a:effectLst/>
                        <a:latin typeface="Arial Unicode MS"/>
                        <a:ea typeface="Arial Unicode MS"/>
                        <a:cs typeface="Arial Unicode MS"/>
                      </a:endParaRPr>
                    </a:p>
                  </a:txBody>
                  <a:tcPr marL="38100" marR="38100" marT="38100" marB="38100"/>
                </a:tc>
                <a:tc>
                  <a:txBody>
                    <a:bodyPr/>
                    <a:lstStyle/>
                    <a:p>
                      <a:pPr>
                        <a:spcAft>
                          <a:spcPts val="0"/>
                        </a:spcAft>
                      </a:pPr>
                      <a:r>
                        <a:rPr lang="es-ES" sz="1000">
                          <a:effectLst/>
                        </a:rPr>
                        <a:t>Valores superiores indican tratamientos térmicos excesivos. Daño térmico (</a:t>
                      </a:r>
                      <a:r>
                        <a:rPr lang="es-ES" sz="1000" baseline="30000">
                          <a:effectLst/>
                        </a:rPr>
                        <a:t>2</a:t>
                      </a:r>
                      <a:r>
                        <a:rPr lang="es-ES" sz="1000">
                          <a:effectLst/>
                        </a:rPr>
                        <a:t>)</a:t>
                      </a:r>
                      <a:endParaRPr lang="es-ES" sz="120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3078660085"/>
                  </a:ext>
                </a:extLst>
              </a:tr>
              <a:tr h="531453">
                <a:tc>
                  <a:txBody>
                    <a:bodyPr/>
                    <a:lstStyle/>
                    <a:p>
                      <a:pPr>
                        <a:spcAft>
                          <a:spcPts val="0"/>
                        </a:spcAft>
                      </a:pPr>
                      <a:r>
                        <a:rPr lang="es-ES" sz="1000">
                          <a:effectLst/>
                        </a:rPr>
                        <a:t>Relación Lactulosa/Furosina</a:t>
                      </a:r>
                      <a:endParaRPr lang="es-ES" sz="1200">
                        <a:effectLst/>
                        <a:latin typeface="Arial Unicode MS"/>
                        <a:ea typeface="Arial Unicode MS"/>
                        <a:cs typeface="Arial Unicode MS"/>
                      </a:endParaRPr>
                    </a:p>
                  </a:txBody>
                  <a:tcPr marL="38100" marR="38100" marT="38100" marB="38100"/>
                </a:tc>
                <a:tc>
                  <a:txBody>
                    <a:bodyPr/>
                    <a:lstStyle/>
                    <a:p>
                      <a:pPr algn="ctr">
                        <a:spcAft>
                          <a:spcPts val="0"/>
                        </a:spcAft>
                      </a:pPr>
                      <a:r>
                        <a:rPr lang="es-ES" sz="1000">
                          <a:effectLst/>
                        </a:rPr>
                        <a:t>NO</a:t>
                      </a:r>
                      <a:endParaRPr lang="es-ES" sz="1200">
                        <a:effectLst/>
                        <a:latin typeface="Arial Unicode MS"/>
                        <a:ea typeface="Arial Unicode MS"/>
                        <a:cs typeface="Arial Unicode MS"/>
                      </a:endParaRPr>
                    </a:p>
                  </a:txBody>
                  <a:tcPr marL="38100" marR="38100" marT="38100" marB="38100"/>
                </a:tc>
                <a:tc>
                  <a:txBody>
                    <a:bodyPr/>
                    <a:lstStyle/>
                    <a:p>
                      <a:pPr algn="ctr">
                        <a:spcAft>
                          <a:spcPts val="0"/>
                        </a:spcAft>
                      </a:pPr>
                      <a:r>
                        <a:rPr lang="es-ES" sz="1000">
                          <a:effectLst/>
                        </a:rPr>
                        <a:t>2,5 mín.</a:t>
                      </a:r>
                      <a:endParaRPr lang="es-ES" sz="1200">
                        <a:effectLst/>
                        <a:latin typeface="Arial Unicode MS"/>
                        <a:ea typeface="Arial Unicode MS"/>
                        <a:cs typeface="Arial Unicode MS"/>
                      </a:endParaRPr>
                    </a:p>
                  </a:txBody>
                  <a:tcPr marL="38100" marR="38100" marT="38100" marB="38100"/>
                </a:tc>
                <a:tc>
                  <a:txBody>
                    <a:bodyPr/>
                    <a:lstStyle/>
                    <a:p>
                      <a:pPr>
                        <a:spcAft>
                          <a:spcPts val="0"/>
                        </a:spcAft>
                      </a:pPr>
                      <a:r>
                        <a:rPr lang="es-ES" sz="1000">
                          <a:effectLst/>
                        </a:rPr>
                        <a:t>Adición de leche en polvo</a:t>
                      </a:r>
                      <a:endParaRPr lang="es-ES" sz="120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616953596"/>
                  </a:ext>
                </a:extLst>
              </a:tr>
              <a:tr h="318872">
                <a:tc>
                  <a:txBody>
                    <a:bodyPr/>
                    <a:lstStyle/>
                    <a:p>
                      <a:pPr>
                        <a:spcAft>
                          <a:spcPts val="0"/>
                        </a:spcAft>
                      </a:pPr>
                      <a:r>
                        <a:rPr lang="es-ES" sz="1000">
                          <a:effectLst/>
                        </a:rPr>
                        <a:t>Glicomacropéptidos</a:t>
                      </a:r>
                      <a:endParaRPr lang="es-ES" sz="1200">
                        <a:effectLst/>
                        <a:latin typeface="Arial Unicode MS"/>
                        <a:ea typeface="Arial Unicode MS"/>
                        <a:cs typeface="Arial Unicode MS"/>
                      </a:endParaRPr>
                    </a:p>
                  </a:txBody>
                  <a:tcPr marL="38100" marR="38100" marT="38100" marB="38100"/>
                </a:tc>
                <a:tc>
                  <a:txBody>
                    <a:bodyPr/>
                    <a:lstStyle/>
                    <a:p>
                      <a:pPr algn="ctr">
                        <a:spcAft>
                          <a:spcPts val="0"/>
                        </a:spcAft>
                      </a:pPr>
                      <a:r>
                        <a:rPr lang="es-ES" sz="1000">
                          <a:effectLst/>
                        </a:rPr>
                        <a:t>NO</a:t>
                      </a:r>
                      <a:endParaRPr lang="es-ES" sz="1200">
                        <a:effectLst/>
                        <a:latin typeface="Arial Unicode MS"/>
                        <a:ea typeface="Arial Unicode MS"/>
                        <a:cs typeface="Arial Unicode MS"/>
                      </a:endParaRPr>
                    </a:p>
                  </a:txBody>
                  <a:tcPr marL="38100" marR="38100" marT="38100" marB="38100"/>
                </a:tc>
                <a:tc>
                  <a:txBody>
                    <a:bodyPr/>
                    <a:lstStyle/>
                    <a:p>
                      <a:pPr algn="ctr">
                        <a:spcAft>
                          <a:spcPts val="0"/>
                        </a:spcAft>
                      </a:pPr>
                      <a:r>
                        <a:rPr lang="es-ES" sz="1000">
                          <a:effectLst/>
                        </a:rPr>
                        <a:t>Mét. Analítico</a:t>
                      </a:r>
                      <a:endParaRPr lang="es-ES" sz="1200">
                        <a:effectLst/>
                        <a:latin typeface="Arial Unicode MS"/>
                        <a:ea typeface="Arial Unicode MS"/>
                        <a:cs typeface="Arial Unicode MS"/>
                      </a:endParaRPr>
                    </a:p>
                  </a:txBody>
                  <a:tcPr marL="38100" marR="38100" marT="38100" marB="38100"/>
                </a:tc>
                <a:tc>
                  <a:txBody>
                    <a:bodyPr/>
                    <a:lstStyle/>
                    <a:p>
                      <a:pPr>
                        <a:spcAft>
                          <a:spcPts val="0"/>
                        </a:spcAft>
                      </a:pPr>
                      <a:r>
                        <a:rPr lang="es-ES" sz="1000" dirty="0">
                          <a:effectLst/>
                        </a:rPr>
                        <a:t>Adición de suero de quesería</a:t>
                      </a:r>
                      <a:endParaRPr lang="es-ES" sz="1200" dirty="0">
                        <a:effectLst/>
                        <a:latin typeface="Arial Unicode MS"/>
                        <a:ea typeface="Arial Unicode MS"/>
                        <a:cs typeface="Arial Unicode MS"/>
                      </a:endParaRPr>
                    </a:p>
                  </a:txBody>
                  <a:tcPr marL="38100" marR="38100" marT="38100" marB="38100"/>
                </a:tc>
                <a:extLst>
                  <a:ext uri="{0D108BD9-81ED-4DB2-BD59-A6C34878D82A}">
                    <a16:rowId xmlns:a16="http://schemas.microsoft.com/office/drawing/2014/main" val="3766109833"/>
                  </a:ext>
                </a:extLst>
              </a:tr>
            </a:tbl>
          </a:graphicData>
        </a:graphic>
      </p:graphicFrame>
      <p:sp>
        <p:nvSpPr>
          <p:cNvPr id="6" name="Rectángulo 5">
            <a:extLst>
              <a:ext uri="{FF2B5EF4-FFF2-40B4-BE49-F238E27FC236}">
                <a16:creationId xmlns:a16="http://schemas.microsoft.com/office/drawing/2014/main" id="{63E4485E-D8EA-43AC-B3F5-32EB4461FDDC}"/>
              </a:ext>
            </a:extLst>
          </p:cNvPr>
          <p:cNvSpPr/>
          <p:nvPr/>
        </p:nvSpPr>
        <p:spPr>
          <a:xfrm>
            <a:off x="2018928" y="4339052"/>
            <a:ext cx="7887810" cy="1815882"/>
          </a:xfrm>
          <a:prstGeom prst="rect">
            <a:avLst/>
          </a:prstGeom>
        </p:spPr>
        <p:txBody>
          <a:bodyPr wrap="square">
            <a:spAutoFit/>
          </a:bodyPr>
          <a:lstStyle/>
          <a:p>
            <a:r>
              <a:rPr lang="es-ES" sz="2000" b="1" baseline="30000" dirty="0">
                <a:latin typeface="Arial" panose="020B0604020202020204" pitchFamily="34" charset="0"/>
                <a:ea typeface="Arial Unicode MS"/>
                <a:cs typeface="Arial Unicode MS"/>
              </a:rPr>
              <a:t>1</a:t>
            </a:r>
            <a:r>
              <a:rPr lang="es-ES" sz="1600" dirty="0">
                <a:latin typeface="Arial" panose="020B0604020202020204" pitchFamily="34" charset="0"/>
                <a:ea typeface="Arial Unicode MS"/>
                <a:cs typeface="Arial Unicode MS"/>
              </a:rPr>
              <a:t> Los resultados de los parámetros no legislados no son determinantes, sin embargo pueden servir de indicio para dirigir a las Autoridades de control hacia un control más exhaustivo.</a:t>
            </a:r>
            <a:endParaRPr lang="es-ES" sz="1600" dirty="0">
              <a:latin typeface="Arial Unicode MS"/>
              <a:ea typeface="Arial Unicode MS"/>
              <a:cs typeface="Arial Unicode MS"/>
            </a:endParaRPr>
          </a:p>
          <a:p>
            <a:r>
              <a:rPr lang="es-ES" sz="2000" b="1" baseline="30000" dirty="0">
                <a:latin typeface="Arial" panose="020B0604020202020204" pitchFamily="34" charset="0"/>
                <a:ea typeface="Arial Unicode MS"/>
                <a:cs typeface="Arial Unicode MS"/>
              </a:rPr>
              <a:t>2</a:t>
            </a:r>
            <a:r>
              <a:rPr lang="es-ES" sz="1600" dirty="0">
                <a:latin typeface="Arial" panose="020B0604020202020204" pitchFamily="34" charset="0"/>
                <a:ea typeface="Arial Unicode MS"/>
                <a:cs typeface="Arial Unicode MS"/>
              </a:rPr>
              <a:t> Valores orientativos establecidos en base a las reuniones de grupos de expertos en leche y productos lácteos de la UE y reuniones de la FIL. Así mismo se ha tenido en cuenta los boletines de la FIL n.º 238 y n.º 298 y los trabajos de investigación de diversos autores como Agustín Olano, L. Pellegrino y P. </a:t>
            </a:r>
            <a:r>
              <a:rPr lang="es-ES" sz="1600" dirty="0" err="1">
                <a:latin typeface="Arial" panose="020B0604020202020204" pitchFamily="34" charset="0"/>
                <a:ea typeface="Arial Unicode MS"/>
                <a:cs typeface="Arial Unicode MS"/>
              </a:rPr>
              <a:t>Resmini</a:t>
            </a:r>
            <a:r>
              <a:rPr lang="es-ES" sz="1600" dirty="0">
                <a:latin typeface="Arial" panose="020B0604020202020204" pitchFamily="34" charset="0"/>
                <a:ea typeface="Arial Unicode MS"/>
                <a:cs typeface="Arial Unicode MS"/>
              </a:rPr>
              <a:t>.</a:t>
            </a:r>
            <a:endParaRPr lang="es-ES" sz="1600" dirty="0">
              <a:latin typeface="Arial Unicode MS"/>
              <a:ea typeface="Arial Unicode MS"/>
              <a:cs typeface="Arial Unicode MS"/>
            </a:endParaRPr>
          </a:p>
        </p:txBody>
      </p:sp>
      <p:sp>
        <p:nvSpPr>
          <p:cNvPr id="7" name="Rectángulo 6">
            <a:extLst>
              <a:ext uri="{FF2B5EF4-FFF2-40B4-BE49-F238E27FC236}">
                <a16:creationId xmlns:a16="http://schemas.microsoft.com/office/drawing/2014/main" id="{1A92353A-866D-4E53-B9D7-F8E4E49EACE3}"/>
              </a:ext>
            </a:extLst>
          </p:cNvPr>
          <p:cNvSpPr/>
          <p:nvPr/>
        </p:nvSpPr>
        <p:spPr>
          <a:xfrm>
            <a:off x="2092174" y="6154937"/>
            <a:ext cx="7814567" cy="646331"/>
          </a:xfrm>
          <a:prstGeom prst="rect">
            <a:avLst/>
          </a:prstGeom>
        </p:spPr>
        <p:txBody>
          <a:bodyPr wrap="square">
            <a:spAutoFit/>
          </a:bodyPr>
          <a:lstStyle/>
          <a:p>
            <a:r>
              <a:rPr lang="es-ES" b="1" dirty="0">
                <a:solidFill>
                  <a:srgbClr val="FF0000"/>
                </a:solidFill>
                <a:latin typeface="Arial Unicode MS"/>
                <a:ea typeface="Arial Unicode MS"/>
                <a:cs typeface="Arial Unicode MS"/>
              </a:rPr>
              <a:t>*Para la valoración de los resultados analíticos se tendrá en cuenta la incertidumbre correspondiente a cada caso</a:t>
            </a:r>
            <a:r>
              <a:rPr lang="es-ES" dirty="0">
                <a:solidFill>
                  <a:srgbClr val="FF0000"/>
                </a:solidFill>
                <a:latin typeface="Arial Unicode MS"/>
                <a:ea typeface="Arial Unicode MS"/>
                <a:cs typeface="Arial Unicode MS"/>
              </a:rPr>
              <a:t>. </a:t>
            </a:r>
            <a:endParaRPr lang="es-ES" dirty="0">
              <a:latin typeface="Arial Unicode MS"/>
              <a:ea typeface="Arial Unicode MS"/>
              <a:cs typeface="Arial Unicode MS"/>
            </a:endParaRPr>
          </a:p>
        </p:txBody>
      </p:sp>
    </p:spTree>
    <p:extLst>
      <p:ext uri="{BB962C8B-B14F-4D97-AF65-F5344CB8AC3E}">
        <p14:creationId xmlns:p14="http://schemas.microsoft.com/office/powerpoint/2010/main" val="715243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9B03A86-D4B2-4F76-B07D-FD52CCAC007E}"/>
              </a:ext>
            </a:extLst>
          </p:cNvPr>
          <p:cNvSpPr/>
          <p:nvPr/>
        </p:nvSpPr>
        <p:spPr>
          <a:xfrm>
            <a:off x="2216461" y="479398"/>
            <a:ext cx="7554897" cy="2191369"/>
          </a:xfrm>
          <a:prstGeom prst="rect">
            <a:avLst/>
          </a:prstGeom>
        </p:spPr>
        <p:txBody>
          <a:bodyPr wrap="square">
            <a:spAutoFit/>
          </a:bodyPr>
          <a:lstStyle/>
          <a:p>
            <a:pPr algn="just">
              <a:lnSpc>
                <a:spcPct val="110000"/>
              </a:lnSpc>
              <a:spcAft>
                <a:spcPts val="600"/>
              </a:spcAft>
            </a:pPr>
            <a:r>
              <a:rPr lang="es-ES" dirty="0">
                <a:latin typeface="Verdana" panose="020B0604030504040204" pitchFamily="34" charset="0"/>
                <a:ea typeface="Times New Roman" panose="02020603050405020304" pitchFamily="18" charset="0"/>
                <a:cs typeface="Arial" panose="020B0604020202020204" pitchFamily="34" charset="0"/>
              </a:rPr>
              <a:t>-También se puede solicitar al laboratorio la determinación de los parámetros garantizados conforme a la </a:t>
            </a:r>
            <a:r>
              <a:rPr lang="es-ES" b="1" dirty="0">
                <a:latin typeface="Verdana" panose="020B0604030504040204" pitchFamily="34" charset="0"/>
                <a:ea typeface="Times New Roman" panose="02020603050405020304" pitchFamily="18" charset="0"/>
                <a:cs typeface="Arial" panose="020B0604020202020204" pitchFamily="34" charset="0"/>
              </a:rPr>
              <a:t>información garantizada en el etiquetado</a:t>
            </a:r>
            <a:r>
              <a:rPr lang="es-ES" dirty="0">
                <a:latin typeface="Verdana" panose="020B0604030504040204" pitchFamily="34" charset="0"/>
                <a:ea typeface="Times New Roman" panose="02020603050405020304" pitchFamily="18" charset="0"/>
                <a:cs typeface="Arial" panose="020B0604020202020204" pitchFamily="34" charset="0"/>
              </a:rPr>
              <a:t>.</a:t>
            </a:r>
            <a:endParaRPr lang="es-ES" dirty="0">
              <a:latin typeface="Arial" panose="020B0604020202020204" pitchFamily="34" charset="0"/>
              <a:ea typeface="Times New Roman" panose="02020603050405020304" pitchFamily="18" charset="0"/>
              <a:cs typeface="Times New Roman" panose="02020603050405020304" pitchFamily="18" charset="0"/>
            </a:endParaRPr>
          </a:p>
          <a:p>
            <a:r>
              <a:rPr lang="es-ES" dirty="0">
                <a:latin typeface="Verdana" panose="020B0604030504040204" pitchFamily="34" charset="0"/>
                <a:ea typeface="Times New Roman" panose="02020603050405020304" pitchFamily="18" charset="0"/>
                <a:cs typeface="Arial" panose="020B0604020202020204" pitchFamily="34" charset="0"/>
              </a:rPr>
              <a:t>Se tendrá en cuenta el Documento de Orientación para las Autoridades competentes en materia de control del cumplimiento de la Legislación de la UE sobre el R UE 1169/2011 de Diciembre de 2012. </a:t>
            </a:r>
            <a:endParaRPr lang="es-ES" dirty="0"/>
          </a:p>
        </p:txBody>
      </p:sp>
      <p:pic>
        <p:nvPicPr>
          <p:cNvPr id="5" name="Imagen 4">
            <a:extLst>
              <a:ext uri="{FF2B5EF4-FFF2-40B4-BE49-F238E27FC236}">
                <a16:creationId xmlns:a16="http://schemas.microsoft.com/office/drawing/2014/main" id="{998D8F5A-AD4E-4DD8-93CC-9157D715A7CB}"/>
              </a:ext>
            </a:extLst>
          </p:cNvPr>
          <p:cNvPicPr>
            <a:picLocks noChangeAspect="1"/>
          </p:cNvPicPr>
          <p:nvPr/>
        </p:nvPicPr>
        <p:blipFill>
          <a:blip r:embed="rId2"/>
          <a:stretch>
            <a:fillRect/>
          </a:stretch>
        </p:blipFill>
        <p:spPr>
          <a:xfrm>
            <a:off x="3016928" y="2824600"/>
            <a:ext cx="5953956" cy="3019846"/>
          </a:xfrm>
          <a:prstGeom prst="rect">
            <a:avLst/>
          </a:prstGeom>
        </p:spPr>
      </p:pic>
    </p:spTree>
    <p:extLst>
      <p:ext uri="{BB962C8B-B14F-4D97-AF65-F5344CB8AC3E}">
        <p14:creationId xmlns:p14="http://schemas.microsoft.com/office/powerpoint/2010/main" val="4103871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112B9C5-A460-43F2-80E4-B241EAFDD904}"/>
              </a:ext>
            </a:extLst>
          </p:cNvPr>
          <p:cNvPicPr>
            <a:picLocks noChangeAspect="1"/>
          </p:cNvPicPr>
          <p:nvPr/>
        </p:nvPicPr>
        <p:blipFill>
          <a:blip r:embed="rId2"/>
          <a:stretch>
            <a:fillRect/>
          </a:stretch>
        </p:blipFill>
        <p:spPr>
          <a:xfrm>
            <a:off x="1524000" y="155581"/>
            <a:ext cx="9144000" cy="6546839"/>
          </a:xfrm>
          <a:prstGeom prst="rect">
            <a:avLst/>
          </a:prstGeom>
        </p:spPr>
      </p:pic>
      <p:sp>
        <p:nvSpPr>
          <p:cNvPr id="2" name="CuadroTexto 1">
            <a:extLst>
              <a:ext uri="{FF2B5EF4-FFF2-40B4-BE49-F238E27FC236}">
                <a16:creationId xmlns:a16="http://schemas.microsoft.com/office/drawing/2014/main" id="{EF5F9DF4-87D1-4CAB-A740-3D64EAE6BB15}"/>
              </a:ext>
            </a:extLst>
          </p:cNvPr>
          <p:cNvSpPr txBox="1"/>
          <p:nvPr/>
        </p:nvSpPr>
        <p:spPr>
          <a:xfrm>
            <a:off x="2334827" y="2894120"/>
            <a:ext cx="1143262" cy="461665"/>
          </a:xfrm>
          <a:prstGeom prst="rect">
            <a:avLst/>
          </a:prstGeom>
          <a:noFill/>
        </p:spPr>
        <p:txBody>
          <a:bodyPr wrap="none" rtlCol="0">
            <a:spAutoFit/>
          </a:bodyPr>
          <a:lstStyle/>
          <a:p>
            <a:r>
              <a:rPr lang="es-ES" sz="2400" dirty="0">
                <a:solidFill>
                  <a:srgbClr val="00B0F0"/>
                </a:solidFill>
              </a:rPr>
              <a:t>40,3 %</a:t>
            </a:r>
          </a:p>
        </p:txBody>
      </p:sp>
      <p:cxnSp>
        <p:nvCxnSpPr>
          <p:cNvPr id="5" name="Conector recto de flecha 4">
            <a:extLst>
              <a:ext uri="{FF2B5EF4-FFF2-40B4-BE49-F238E27FC236}">
                <a16:creationId xmlns:a16="http://schemas.microsoft.com/office/drawing/2014/main" id="{DC3D4B84-A2B0-4929-9BB4-EEF848E9748F}"/>
              </a:ext>
            </a:extLst>
          </p:cNvPr>
          <p:cNvCxnSpPr>
            <a:stCxn id="2" idx="3"/>
          </p:cNvCxnSpPr>
          <p:nvPr/>
        </p:nvCxnSpPr>
        <p:spPr>
          <a:xfrm>
            <a:off x="3478089" y="3124953"/>
            <a:ext cx="383697" cy="17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417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0337641-61A5-4728-B36B-110A955FAC34}"/>
              </a:ext>
            </a:extLst>
          </p:cNvPr>
          <p:cNvPicPr>
            <a:picLocks noChangeAspect="1"/>
          </p:cNvPicPr>
          <p:nvPr/>
        </p:nvPicPr>
        <p:blipFill>
          <a:blip r:embed="rId2"/>
          <a:stretch>
            <a:fillRect/>
          </a:stretch>
        </p:blipFill>
        <p:spPr>
          <a:xfrm>
            <a:off x="448121" y="0"/>
            <a:ext cx="4939345" cy="6858000"/>
          </a:xfrm>
          <a:prstGeom prst="rect">
            <a:avLst/>
          </a:prstGeom>
        </p:spPr>
      </p:pic>
      <p:sp>
        <p:nvSpPr>
          <p:cNvPr id="6" name="Rectángulo 5">
            <a:extLst>
              <a:ext uri="{FF2B5EF4-FFF2-40B4-BE49-F238E27FC236}">
                <a16:creationId xmlns:a16="http://schemas.microsoft.com/office/drawing/2014/main" id="{3780DB2A-21E9-4E76-9BB5-95B9086AB5AD}"/>
              </a:ext>
            </a:extLst>
          </p:cNvPr>
          <p:cNvSpPr/>
          <p:nvPr/>
        </p:nvSpPr>
        <p:spPr>
          <a:xfrm>
            <a:off x="5729057" y="358464"/>
            <a:ext cx="6096000" cy="5786199"/>
          </a:xfrm>
          <a:prstGeom prst="rect">
            <a:avLst/>
          </a:prstGeom>
        </p:spPr>
        <p:txBody>
          <a:bodyPr>
            <a:spAutoFit/>
          </a:bodyPr>
          <a:lstStyle/>
          <a:p>
            <a:endParaRPr lang="es-ES" sz="1200" dirty="0">
              <a:solidFill>
                <a:srgbClr val="000000"/>
              </a:solidFill>
              <a:latin typeface="Symbol" panose="05050102010706020507" pitchFamily="18" charset="2"/>
            </a:endParaRPr>
          </a:p>
          <a:p>
            <a:pPr algn="just"/>
            <a:r>
              <a:rPr lang="es-ES" sz="2000" dirty="0">
                <a:solidFill>
                  <a:srgbClr val="000000"/>
                </a:solidFill>
                <a:latin typeface="+mj-lt"/>
              </a:rPr>
              <a:t> </a:t>
            </a:r>
            <a:r>
              <a:rPr lang="es-ES" sz="2000" b="1" dirty="0">
                <a:solidFill>
                  <a:srgbClr val="000000"/>
                </a:solidFill>
                <a:latin typeface="+mj-lt"/>
              </a:rPr>
              <a:t>Esquema de informe positivo: </a:t>
            </a:r>
          </a:p>
          <a:p>
            <a:pPr algn="just"/>
            <a:endParaRPr lang="es-ES" sz="2000" dirty="0">
              <a:solidFill>
                <a:srgbClr val="000000"/>
              </a:solidFill>
              <a:latin typeface="+mj-lt"/>
            </a:endParaRPr>
          </a:p>
          <a:p>
            <a:pPr marL="800100" lvl="1" indent="-342900" algn="just">
              <a:buAutoNum type="arabicPeriod"/>
            </a:pPr>
            <a:r>
              <a:rPr lang="es-ES" sz="2000" dirty="0">
                <a:solidFill>
                  <a:srgbClr val="000000"/>
                </a:solidFill>
                <a:latin typeface="+mj-lt"/>
              </a:rPr>
              <a:t>Siglas de identificación das actas de inspección que conforman a actuación inspectora </a:t>
            </a:r>
          </a:p>
          <a:p>
            <a:pPr lvl="1" algn="just"/>
            <a:endParaRPr lang="es-ES" sz="2000" dirty="0">
              <a:solidFill>
                <a:srgbClr val="000000"/>
              </a:solidFill>
              <a:latin typeface="+mj-lt"/>
            </a:endParaRPr>
          </a:p>
          <a:p>
            <a:pPr lvl="1" algn="just"/>
            <a:r>
              <a:rPr lang="es-ES" sz="2000" dirty="0">
                <a:solidFill>
                  <a:srgbClr val="000000"/>
                </a:solidFill>
                <a:latin typeface="+mj-lt"/>
              </a:rPr>
              <a:t>2. Responsable das presuntas </a:t>
            </a:r>
            <a:r>
              <a:rPr lang="es-ES" sz="2000" dirty="0" err="1">
                <a:solidFill>
                  <a:srgbClr val="000000"/>
                </a:solidFill>
                <a:latin typeface="+mj-lt"/>
              </a:rPr>
              <a:t>infraccións</a:t>
            </a:r>
            <a:r>
              <a:rPr lang="es-ES" sz="2000" dirty="0">
                <a:solidFill>
                  <a:srgbClr val="000000"/>
                </a:solidFill>
                <a:latin typeface="+mj-lt"/>
              </a:rPr>
              <a:t> </a:t>
            </a:r>
          </a:p>
          <a:p>
            <a:pPr lvl="1" algn="just"/>
            <a:endParaRPr lang="es-ES" sz="2000" dirty="0">
              <a:solidFill>
                <a:srgbClr val="000000"/>
              </a:solidFill>
              <a:latin typeface="+mj-lt"/>
            </a:endParaRPr>
          </a:p>
          <a:p>
            <a:pPr lvl="1" algn="just"/>
            <a:r>
              <a:rPr lang="es-ES" sz="2000" dirty="0">
                <a:solidFill>
                  <a:srgbClr val="000000"/>
                </a:solidFill>
                <a:latin typeface="+mj-lt"/>
              </a:rPr>
              <a:t>3. Antecedentes </a:t>
            </a:r>
          </a:p>
          <a:p>
            <a:pPr lvl="1" algn="just"/>
            <a:endParaRPr lang="es-ES" sz="2000" dirty="0">
              <a:solidFill>
                <a:srgbClr val="000000"/>
              </a:solidFill>
              <a:latin typeface="+mj-lt"/>
            </a:endParaRPr>
          </a:p>
          <a:p>
            <a:pPr lvl="1" algn="just"/>
            <a:r>
              <a:rPr lang="es-ES" sz="2000" dirty="0"/>
              <a:t>4. Presuntas irregularidades </a:t>
            </a:r>
          </a:p>
          <a:p>
            <a:r>
              <a:rPr lang="es-ES" sz="2000" dirty="0"/>
              <a:t>           4.1. </a:t>
            </a:r>
            <a:r>
              <a:rPr lang="es-ES" sz="2000" dirty="0" err="1"/>
              <a:t>Feitos</a:t>
            </a:r>
            <a:r>
              <a:rPr lang="es-ES" sz="2000" dirty="0"/>
              <a:t> </a:t>
            </a:r>
          </a:p>
          <a:p>
            <a:r>
              <a:rPr lang="es-ES" sz="2000" dirty="0"/>
              <a:t>           4.2. </a:t>
            </a:r>
            <a:r>
              <a:rPr lang="es-ES" sz="2000" dirty="0" err="1"/>
              <a:t>Infraccións</a:t>
            </a:r>
            <a:r>
              <a:rPr lang="es-ES" sz="2000" dirty="0"/>
              <a:t> </a:t>
            </a:r>
          </a:p>
          <a:p>
            <a:r>
              <a:rPr lang="es-ES" sz="2000" dirty="0"/>
              <a:t>           4.3. </a:t>
            </a:r>
            <a:r>
              <a:rPr lang="es-ES" sz="2000" dirty="0" err="1"/>
              <a:t>Tipificacións</a:t>
            </a:r>
            <a:r>
              <a:rPr lang="es-ES" sz="2000" dirty="0"/>
              <a:t> </a:t>
            </a:r>
          </a:p>
          <a:p>
            <a:r>
              <a:rPr lang="es-ES" sz="2000" dirty="0"/>
              <a:t>           4.4. </a:t>
            </a:r>
            <a:r>
              <a:rPr lang="es-ES" sz="2000" dirty="0" err="1"/>
              <a:t>Sancións</a:t>
            </a:r>
            <a:r>
              <a:rPr lang="es-ES" sz="2000" dirty="0"/>
              <a:t> </a:t>
            </a:r>
          </a:p>
          <a:p>
            <a:endParaRPr lang="es-ES" sz="2000" dirty="0"/>
          </a:p>
          <a:p>
            <a:r>
              <a:rPr lang="es-ES" sz="2000" dirty="0"/>
              <a:t>        5. Circunstancias a considerar </a:t>
            </a:r>
          </a:p>
          <a:p>
            <a:endParaRPr lang="es-ES" dirty="0"/>
          </a:p>
        </p:txBody>
      </p:sp>
    </p:spTree>
    <p:extLst>
      <p:ext uri="{BB962C8B-B14F-4D97-AF65-F5344CB8AC3E}">
        <p14:creationId xmlns:p14="http://schemas.microsoft.com/office/powerpoint/2010/main" val="2097777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41C966F-287C-4B71-A4A7-15EE786DEF97}"/>
              </a:ext>
            </a:extLst>
          </p:cNvPr>
          <p:cNvPicPr>
            <a:picLocks noChangeAspect="1"/>
          </p:cNvPicPr>
          <p:nvPr/>
        </p:nvPicPr>
        <p:blipFill>
          <a:blip r:embed="rId2"/>
          <a:stretch>
            <a:fillRect/>
          </a:stretch>
        </p:blipFill>
        <p:spPr>
          <a:xfrm>
            <a:off x="3406068" y="661029"/>
            <a:ext cx="6729273" cy="5953211"/>
          </a:xfrm>
          <a:prstGeom prst="rect">
            <a:avLst/>
          </a:prstGeom>
        </p:spPr>
      </p:pic>
      <p:pic>
        <p:nvPicPr>
          <p:cNvPr id="5" name="Imagen 4">
            <a:extLst>
              <a:ext uri="{FF2B5EF4-FFF2-40B4-BE49-F238E27FC236}">
                <a16:creationId xmlns:a16="http://schemas.microsoft.com/office/drawing/2014/main" id="{A87055CD-A02C-470E-A16A-3CC00755AE60}"/>
              </a:ext>
            </a:extLst>
          </p:cNvPr>
          <p:cNvPicPr>
            <a:picLocks noChangeAspect="1"/>
          </p:cNvPicPr>
          <p:nvPr/>
        </p:nvPicPr>
        <p:blipFill>
          <a:blip r:embed="rId3"/>
          <a:stretch>
            <a:fillRect/>
          </a:stretch>
        </p:blipFill>
        <p:spPr>
          <a:xfrm>
            <a:off x="1656708" y="794871"/>
            <a:ext cx="1697877" cy="1123343"/>
          </a:xfrm>
          <a:prstGeom prst="rect">
            <a:avLst/>
          </a:prstGeom>
        </p:spPr>
      </p:pic>
      <p:pic>
        <p:nvPicPr>
          <p:cNvPr id="6" name="Imagen 5">
            <a:extLst>
              <a:ext uri="{FF2B5EF4-FFF2-40B4-BE49-F238E27FC236}">
                <a16:creationId xmlns:a16="http://schemas.microsoft.com/office/drawing/2014/main" id="{853FDE53-45E5-4EA5-A9A0-8E8756504708}"/>
              </a:ext>
            </a:extLst>
          </p:cNvPr>
          <p:cNvPicPr>
            <a:picLocks noChangeAspect="1"/>
          </p:cNvPicPr>
          <p:nvPr/>
        </p:nvPicPr>
        <p:blipFill>
          <a:blip r:embed="rId4"/>
          <a:stretch>
            <a:fillRect/>
          </a:stretch>
        </p:blipFill>
        <p:spPr>
          <a:xfrm>
            <a:off x="1605221" y="88778"/>
            <a:ext cx="1953838" cy="647493"/>
          </a:xfrm>
          <a:prstGeom prst="rect">
            <a:avLst/>
          </a:prstGeom>
        </p:spPr>
      </p:pic>
    </p:spTree>
    <p:extLst>
      <p:ext uri="{BB962C8B-B14F-4D97-AF65-F5344CB8AC3E}">
        <p14:creationId xmlns:p14="http://schemas.microsoft.com/office/powerpoint/2010/main" val="2964981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1 Imagen" descr="https://etiquetado.elika.eus/wp-content/uploads/sites/3/2017/12/leche-724x1024.jpg"/>
          <p:cNvPicPr/>
          <p:nvPr/>
        </p:nvPicPr>
        <p:blipFill>
          <a:blip r:embed="rId2"/>
          <a:stretch/>
        </p:blipFill>
        <p:spPr>
          <a:xfrm>
            <a:off x="5179341" y="403920"/>
            <a:ext cx="3816000" cy="6050160"/>
          </a:xfrm>
          <a:prstGeom prst="rect">
            <a:avLst/>
          </a:prstGeom>
          <a:ln w="9360">
            <a:noFill/>
          </a:ln>
        </p:spPr>
      </p:pic>
      <p:sp>
        <p:nvSpPr>
          <p:cNvPr id="2" name="CuadroTexto 1">
            <a:extLst>
              <a:ext uri="{FF2B5EF4-FFF2-40B4-BE49-F238E27FC236}">
                <a16:creationId xmlns:a16="http://schemas.microsoft.com/office/drawing/2014/main" id="{48572A40-6C2D-4A00-891B-07EE1B77D5F2}"/>
              </a:ext>
            </a:extLst>
          </p:cNvPr>
          <p:cNvSpPr txBox="1"/>
          <p:nvPr/>
        </p:nvSpPr>
        <p:spPr>
          <a:xfrm>
            <a:off x="853654" y="2627793"/>
            <a:ext cx="4246481" cy="1323439"/>
          </a:xfrm>
          <a:prstGeom prst="rect">
            <a:avLst/>
          </a:prstGeom>
          <a:noFill/>
        </p:spPr>
        <p:txBody>
          <a:bodyPr wrap="square" rtlCol="0">
            <a:spAutoFit/>
          </a:bodyPr>
          <a:lstStyle/>
          <a:p>
            <a:pPr algn="ctr"/>
            <a:r>
              <a:rPr lang="es-ES" sz="4000" dirty="0"/>
              <a:t>Casos prácticos </a:t>
            </a:r>
          </a:p>
          <a:p>
            <a:pPr algn="ctr"/>
            <a:r>
              <a:rPr lang="es-ES" sz="4000" dirty="0"/>
              <a:t>de etiquetado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p:cNvSpPr>
          <p:nvPr>
            <p:ph type="title"/>
          </p:nvPr>
        </p:nvSpPr>
        <p:spPr>
          <a:xfrm>
            <a:off x="1981200" y="274680"/>
            <a:ext cx="8229240" cy="1142640"/>
          </a:xfrm>
          <a:prstGeom prst="rect">
            <a:avLst/>
          </a:prstGeom>
          <a:noFill/>
          <a:ln w="0">
            <a:noFill/>
          </a:ln>
        </p:spPr>
        <p:txBody>
          <a:bodyPr anchor="ctr">
            <a:noAutofit/>
          </a:bodyPr>
          <a:lstStyle/>
          <a:p>
            <a:pPr algn="ctr">
              <a:lnSpc>
                <a:spcPct val="100000"/>
              </a:lnSpc>
              <a:buNone/>
            </a:pPr>
            <a:r>
              <a:rPr lang="es-ES" spc="-1">
                <a:solidFill>
                  <a:srgbClr val="000000"/>
                </a:solidFill>
                <a:latin typeface="Calibri"/>
              </a:rPr>
              <a:t>Información alimentaria obligatoria</a:t>
            </a:r>
            <a:endParaRPr lang="gl-ES" spc="-1">
              <a:solidFill>
                <a:srgbClr val="000000"/>
              </a:solidFill>
              <a:latin typeface="Calibri"/>
            </a:endParaRPr>
          </a:p>
        </p:txBody>
      </p:sp>
      <p:sp>
        <p:nvSpPr>
          <p:cNvPr id="239" name="PlaceHolder 2"/>
          <p:cNvSpPr>
            <a:spLocks noGrp="1"/>
          </p:cNvSpPr>
          <p:nvPr>
            <p:ph/>
          </p:nvPr>
        </p:nvSpPr>
        <p:spPr>
          <a:xfrm>
            <a:off x="1981200" y="1600200"/>
            <a:ext cx="8229240" cy="4525560"/>
          </a:xfrm>
          <a:prstGeom prst="rect">
            <a:avLst/>
          </a:prstGeom>
          <a:noFill/>
          <a:ln w="0">
            <a:noFill/>
          </a:ln>
        </p:spPr>
        <p:txBody>
          <a:bodyPr anchor="t">
            <a:normAutofit fontScale="49000" lnSpcReduction="20000"/>
          </a:bodyPr>
          <a:lstStyle/>
          <a:p>
            <a:pPr>
              <a:spcBef>
                <a:spcPts val="1199"/>
              </a:spcBef>
              <a:buNone/>
              <a:tabLst>
                <a:tab pos="0" algn="l"/>
              </a:tabLst>
            </a:pPr>
            <a:r>
              <a:rPr lang="es-ES" sz="5800" b="1" spc="-1" dirty="0">
                <a:solidFill>
                  <a:srgbClr val="000000"/>
                </a:solidFill>
                <a:latin typeface="Calibri"/>
              </a:rPr>
              <a:t>Lista de menciones obligatorias </a:t>
            </a:r>
            <a:r>
              <a:rPr lang="es-ES" sz="4100" spc="-1" dirty="0">
                <a:solidFill>
                  <a:srgbClr val="000000"/>
                </a:solidFill>
                <a:latin typeface="Calibri"/>
              </a:rPr>
              <a:t>(Art. 9 del R UE 1169/2011) </a:t>
            </a:r>
            <a:endParaRPr lang="gl-ES" sz="4100" spc="-1" dirty="0">
              <a:solidFill>
                <a:srgbClr val="000000"/>
              </a:solidFill>
              <a:latin typeface="Calibri"/>
            </a:endParaRPr>
          </a:p>
          <a:p>
            <a:pPr>
              <a:buNone/>
              <a:tabLst>
                <a:tab pos="0" algn="l"/>
              </a:tabLst>
            </a:pPr>
            <a:r>
              <a:rPr lang="es-ES" sz="3200" spc="-1" dirty="0">
                <a:solidFill>
                  <a:srgbClr val="000000"/>
                </a:solidFill>
                <a:latin typeface="Calibri"/>
              </a:rPr>
              <a:t>a) La denominación del alimento</a:t>
            </a:r>
            <a:endParaRPr lang="gl-ES" sz="3200" spc="-1" dirty="0">
              <a:solidFill>
                <a:srgbClr val="000000"/>
              </a:solidFill>
              <a:latin typeface="Calibri"/>
            </a:endParaRPr>
          </a:p>
          <a:p>
            <a:pPr>
              <a:buNone/>
              <a:tabLst>
                <a:tab pos="0" algn="l"/>
              </a:tabLst>
            </a:pPr>
            <a:r>
              <a:rPr lang="es-ES" sz="3200" spc="-1" dirty="0">
                <a:solidFill>
                  <a:srgbClr val="000000"/>
                </a:solidFill>
                <a:latin typeface="Calibri"/>
              </a:rPr>
              <a:t>b) la lista de ingredientes</a:t>
            </a:r>
            <a:endParaRPr lang="gl-ES" sz="3200" spc="-1" dirty="0">
              <a:solidFill>
                <a:srgbClr val="000000"/>
              </a:solidFill>
              <a:latin typeface="Calibri"/>
            </a:endParaRPr>
          </a:p>
          <a:p>
            <a:pPr>
              <a:buNone/>
              <a:tabLst>
                <a:tab pos="0" algn="l"/>
              </a:tabLst>
            </a:pPr>
            <a:r>
              <a:rPr lang="es-ES" sz="3200" spc="-1" dirty="0">
                <a:solidFill>
                  <a:srgbClr val="000000"/>
                </a:solidFill>
                <a:latin typeface="Calibri"/>
              </a:rPr>
              <a:t>c) todo ingrediente o coadyuvante  que cause alergias o intolerancias   </a:t>
            </a:r>
            <a:endParaRPr lang="gl-ES" sz="3200" spc="-1" dirty="0">
              <a:solidFill>
                <a:srgbClr val="000000"/>
              </a:solidFill>
              <a:latin typeface="Calibri"/>
            </a:endParaRPr>
          </a:p>
          <a:p>
            <a:pPr>
              <a:buNone/>
              <a:tabLst>
                <a:tab pos="0" algn="l"/>
              </a:tabLst>
            </a:pPr>
            <a:r>
              <a:rPr lang="es-ES" sz="3200" spc="-1" dirty="0">
                <a:solidFill>
                  <a:srgbClr val="000000"/>
                </a:solidFill>
                <a:latin typeface="Calibri"/>
              </a:rPr>
              <a:t>d) la cantidad de determinados ingredientes  </a:t>
            </a:r>
            <a:endParaRPr lang="gl-ES" sz="3200" spc="-1" dirty="0">
              <a:solidFill>
                <a:srgbClr val="000000"/>
              </a:solidFill>
              <a:latin typeface="Calibri"/>
            </a:endParaRPr>
          </a:p>
          <a:p>
            <a:pPr>
              <a:buNone/>
              <a:tabLst>
                <a:tab pos="0" algn="l"/>
              </a:tabLst>
            </a:pPr>
            <a:r>
              <a:rPr lang="es-ES" sz="3200" spc="-1" dirty="0">
                <a:solidFill>
                  <a:srgbClr val="000000"/>
                </a:solidFill>
                <a:latin typeface="Calibri"/>
              </a:rPr>
              <a:t>e) la cantidad neta del alimento</a:t>
            </a:r>
            <a:endParaRPr lang="gl-ES" sz="3200" spc="-1" dirty="0">
              <a:solidFill>
                <a:srgbClr val="000000"/>
              </a:solidFill>
              <a:latin typeface="Calibri"/>
            </a:endParaRPr>
          </a:p>
          <a:p>
            <a:pPr>
              <a:buNone/>
              <a:tabLst>
                <a:tab pos="0" algn="l"/>
              </a:tabLst>
            </a:pPr>
            <a:r>
              <a:rPr lang="es-ES" sz="3200" spc="-1" dirty="0">
                <a:solidFill>
                  <a:srgbClr val="000000"/>
                </a:solidFill>
                <a:latin typeface="Calibri"/>
              </a:rPr>
              <a:t>f) la fecha de duración mínima o la fecha de caducidad</a:t>
            </a:r>
            <a:endParaRPr lang="gl-ES" sz="3200" spc="-1" dirty="0">
              <a:solidFill>
                <a:srgbClr val="000000"/>
              </a:solidFill>
              <a:latin typeface="Calibri"/>
            </a:endParaRPr>
          </a:p>
          <a:p>
            <a:pPr>
              <a:buNone/>
              <a:tabLst>
                <a:tab pos="0" algn="l"/>
              </a:tabLst>
            </a:pPr>
            <a:r>
              <a:rPr lang="es-ES" sz="3200" spc="-1" dirty="0">
                <a:solidFill>
                  <a:srgbClr val="000000"/>
                </a:solidFill>
                <a:latin typeface="Calibri"/>
              </a:rPr>
              <a:t>g) las condiciones especiales de conservación y/o las condiciones de utilización</a:t>
            </a:r>
            <a:endParaRPr lang="gl-ES" sz="3200" spc="-1" dirty="0">
              <a:solidFill>
                <a:srgbClr val="000000"/>
              </a:solidFill>
              <a:latin typeface="Calibri"/>
            </a:endParaRPr>
          </a:p>
          <a:p>
            <a:pPr>
              <a:buNone/>
              <a:tabLst>
                <a:tab pos="0" algn="l"/>
              </a:tabLst>
            </a:pPr>
            <a:r>
              <a:rPr lang="es-ES" sz="3200" spc="-1" dirty="0">
                <a:solidFill>
                  <a:srgbClr val="000000"/>
                </a:solidFill>
                <a:latin typeface="Calibri"/>
              </a:rPr>
              <a:t>h) el nombre o la razón social y la dirección del operador responsable de la información alimentaria</a:t>
            </a:r>
            <a:endParaRPr lang="gl-ES" sz="3200" spc="-1" dirty="0">
              <a:solidFill>
                <a:srgbClr val="000000"/>
              </a:solidFill>
              <a:latin typeface="Calibri"/>
            </a:endParaRPr>
          </a:p>
          <a:p>
            <a:pPr>
              <a:buNone/>
              <a:tabLst>
                <a:tab pos="0" algn="l"/>
              </a:tabLst>
            </a:pPr>
            <a:r>
              <a:rPr lang="es-ES" sz="3200" spc="-1" dirty="0">
                <a:solidFill>
                  <a:srgbClr val="000000"/>
                </a:solidFill>
                <a:latin typeface="Calibri"/>
              </a:rPr>
              <a:t>i) el país de origen o lugar de procedencia cuando así esté previsto</a:t>
            </a:r>
            <a:endParaRPr lang="gl-ES" sz="3200" spc="-1" dirty="0">
              <a:solidFill>
                <a:srgbClr val="000000"/>
              </a:solidFill>
              <a:latin typeface="Calibri"/>
            </a:endParaRPr>
          </a:p>
          <a:p>
            <a:pPr>
              <a:buNone/>
              <a:tabLst>
                <a:tab pos="0" algn="l"/>
              </a:tabLst>
            </a:pPr>
            <a:r>
              <a:rPr lang="es-ES" sz="3200" spc="-1" dirty="0">
                <a:solidFill>
                  <a:srgbClr val="000000"/>
                </a:solidFill>
                <a:latin typeface="Calibri"/>
              </a:rPr>
              <a:t>j) el modo de empleo en caso de que, en su ausencia, fuera difícil hacer un uso adecuado del alimento </a:t>
            </a:r>
            <a:endParaRPr lang="gl-ES" sz="3200" spc="-1" dirty="0">
              <a:solidFill>
                <a:srgbClr val="000000"/>
              </a:solidFill>
              <a:latin typeface="Calibri"/>
            </a:endParaRPr>
          </a:p>
          <a:p>
            <a:pPr>
              <a:spcBef>
                <a:spcPts val="499"/>
              </a:spcBef>
              <a:buNone/>
              <a:tabLst>
                <a:tab pos="0" algn="l"/>
              </a:tabLst>
            </a:pPr>
            <a:r>
              <a:rPr lang="es-ES" sz="2500" spc="-1" dirty="0">
                <a:solidFill>
                  <a:srgbClr val="000000"/>
                </a:solidFill>
                <a:latin typeface="Calibri"/>
              </a:rPr>
              <a:t>k) respecto a las bebidas que tengan más de un 1,2 % Vol. de alcohol, se especificará el grado alcohólico volumétrico adquirido</a:t>
            </a:r>
            <a:endParaRPr lang="gl-ES" sz="2500" spc="-1" dirty="0">
              <a:solidFill>
                <a:srgbClr val="000000"/>
              </a:solidFill>
              <a:latin typeface="Calibri"/>
            </a:endParaRPr>
          </a:p>
          <a:p>
            <a:pPr>
              <a:buNone/>
              <a:tabLst>
                <a:tab pos="0" algn="l"/>
              </a:tabLst>
            </a:pPr>
            <a:r>
              <a:rPr lang="es-ES" sz="3200" spc="-1" dirty="0">
                <a:solidFill>
                  <a:srgbClr val="000000"/>
                </a:solidFill>
                <a:latin typeface="Calibri"/>
              </a:rPr>
              <a:t>l) la información nutricional</a:t>
            </a:r>
            <a:endParaRPr lang="gl-ES" sz="3200" spc="-1" dirty="0">
              <a:solidFill>
                <a:srgbClr val="000000"/>
              </a:solidFill>
              <a:latin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1 Imagen" descr="P1010063"/>
          <p:cNvPicPr/>
          <p:nvPr/>
        </p:nvPicPr>
        <p:blipFill>
          <a:blip r:embed="rId2"/>
          <a:stretch/>
        </p:blipFill>
        <p:spPr>
          <a:xfrm>
            <a:off x="2210901" y="360"/>
            <a:ext cx="2123640" cy="6857640"/>
          </a:xfrm>
          <a:prstGeom prst="rect">
            <a:avLst/>
          </a:prstGeom>
          <a:ln w="0">
            <a:noFill/>
          </a:ln>
        </p:spPr>
      </p:pic>
      <p:pic>
        <p:nvPicPr>
          <p:cNvPr id="3" name="1 Imagen" descr="P1010068">
            <a:extLst>
              <a:ext uri="{FF2B5EF4-FFF2-40B4-BE49-F238E27FC236}">
                <a16:creationId xmlns:a16="http://schemas.microsoft.com/office/drawing/2014/main" id="{F3F401AB-213D-402E-AD7F-CE5BE879DAB8}"/>
              </a:ext>
            </a:extLst>
          </p:cNvPr>
          <p:cNvPicPr/>
          <p:nvPr/>
        </p:nvPicPr>
        <p:blipFill>
          <a:blip r:embed="rId3"/>
          <a:stretch/>
        </p:blipFill>
        <p:spPr>
          <a:xfrm>
            <a:off x="4977988" y="630317"/>
            <a:ext cx="4669080" cy="5818953"/>
          </a:xfrm>
          <a:prstGeom prst="rect">
            <a:avLst/>
          </a:prstGeom>
          <a:ln w="0">
            <a:noFill/>
          </a:ln>
        </p:spPr>
      </p:pic>
      <p:sp>
        <p:nvSpPr>
          <p:cNvPr id="2" name="CuadroTexto 1">
            <a:extLst>
              <a:ext uri="{FF2B5EF4-FFF2-40B4-BE49-F238E27FC236}">
                <a16:creationId xmlns:a16="http://schemas.microsoft.com/office/drawing/2014/main" id="{DB7C2C6A-EFD4-4560-B798-B5A289C54684}"/>
              </a:ext>
            </a:extLst>
          </p:cNvPr>
          <p:cNvSpPr txBox="1"/>
          <p:nvPr/>
        </p:nvSpPr>
        <p:spPr>
          <a:xfrm>
            <a:off x="1763697" y="230819"/>
            <a:ext cx="312906" cy="369332"/>
          </a:xfrm>
          <a:prstGeom prst="rect">
            <a:avLst/>
          </a:prstGeom>
          <a:noFill/>
        </p:spPr>
        <p:txBody>
          <a:bodyPr wrap="none" rtlCol="0">
            <a:spAutoFit/>
          </a:bodyPr>
          <a:lstStyle/>
          <a:p>
            <a:r>
              <a:rPr lang="es-ES" dirty="0"/>
              <a:t>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1 Imagen" descr="P1010069"/>
          <p:cNvPicPr/>
          <p:nvPr/>
        </p:nvPicPr>
        <p:blipFill>
          <a:blip r:embed="rId2"/>
          <a:stretch/>
        </p:blipFill>
        <p:spPr>
          <a:xfrm>
            <a:off x="1524000" y="309600"/>
            <a:ext cx="9143640" cy="6237000"/>
          </a:xfrm>
          <a:prstGeom prst="rect">
            <a:avLst/>
          </a:prstGeom>
          <a:ln w="0">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1 Imagen" descr="P1010064-c"/>
          <p:cNvPicPr/>
          <p:nvPr/>
        </p:nvPicPr>
        <p:blipFill>
          <a:blip r:embed="rId2"/>
          <a:stretch/>
        </p:blipFill>
        <p:spPr>
          <a:xfrm>
            <a:off x="1524000" y="0"/>
            <a:ext cx="5903640" cy="6857640"/>
          </a:xfrm>
          <a:prstGeom prst="rect">
            <a:avLst/>
          </a:prstGeom>
          <a:ln w="0">
            <a:noFill/>
          </a:ln>
        </p:spPr>
      </p:pic>
      <p:pic>
        <p:nvPicPr>
          <p:cNvPr id="245" name="Imagen 3"/>
          <p:cNvPicPr/>
          <p:nvPr/>
        </p:nvPicPr>
        <p:blipFill>
          <a:blip r:embed="rId3"/>
          <a:stretch/>
        </p:blipFill>
        <p:spPr>
          <a:xfrm>
            <a:off x="5016000" y="241560"/>
            <a:ext cx="5209200" cy="2353320"/>
          </a:xfrm>
          <a:prstGeom prst="rect">
            <a:avLst/>
          </a:prstGeom>
          <a:ln w="0">
            <a:noFill/>
          </a:ln>
        </p:spPr>
      </p:pic>
      <p:pic>
        <p:nvPicPr>
          <p:cNvPr id="246" name="Imagen 5"/>
          <p:cNvPicPr/>
          <p:nvPr/>
        </p:nvPicPr>
        <p:blipFill>
          <a:blip r:embed="rId4"/>
          <a:stretch/>
        </p:blipFill>
        <p:spPr>
          <a:xfrm>
            <a:off x="7433760" y="3787920"/>
            <a:ext cx="2827080" cy="2664000"/>
          </a:xfrm>
          <a:prstGeom prst="rect">
            <a:avLst/>
          </a:prstGeom>
          <a:ln w="0">
            <a:noFill/>
          </a:ln>
        </p:spPr>
      </p:pic>
      <p:pic>
        <p:nvPicPr>
          <p:cNvPr id="247" name="Imagen 2"/>
          <p:cNvPicPr/>
          <p:nvPr/>
        </p:nvPicPr>
        <p:blipFill>
          <a:blip r:embed="rId5"/>
          <a:stretch/>
        </p:blipFill>
        <p:spPr>
          <a:xfrm>
            <a:off x="4344013" y="2822220"/>
            <a:ext cx="5491440" cy="738360"/>
          </a:xfrm>
          <a:prstGeom prst="rect">
            <a:avLst/>
          </a:prstGeom>
          <a:ln w="0">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1 Imagen" descr="P1010065-c"/>
          <p:cNvPicPr/>
          <p:nvPr/>
        </p:nvPicPr>
        <p:blipFill>
          <a:blip r:embed="rId2"/>
          <a:stretch/>
        </p:blipFill>
        <p:spPr>
          <a:xfrm>
            <a:off x="2063640" y="-2160"/>
            <a:ext cx="4839840" cy="6857640"/>
          </a:xfrm>
          <a:prstGeom prst="rect">
            <a:avLst/>
          </a:prstGeom>
          <a:ln w="0">
            <a:noFill/>
          </a:ln>
        </p:spPr>
      </p:pic>
      <p:pic>
        <p:nvPicPr>
          <p:cNvPr id="249" name="Imagen 3"/>
          <p:cNvPicPr/>
          <p:nvPr/>
        </p:nvPicPr>
        <p:blipFill>
          <a:blip r:embed="rId3"/>
          <a:stretch/>
        </p:blipFill>
        <p:spPr>
          <a:xfrm>
            <a:off x="6744000" y="116640"/>
            <a:ext cx="3839040" cy="4416480"/>
          </a:xfrm>
          <a:prstGeom prst="rect">
            <a:avLst/>
          </a:prstGeom>
          <a:ln w="0">
            <a:noFill/>
          </a:ln>
        </p:spPr>
      </p:pic>
      <p:pic>
        <p:nvPicPr>
          <p:cNvPr id="250" name="Imagen 4"/>
          <p:cNvPicPr/>
          <p:nvPr/>
        </p:nvPicPr>
        <p:blipFill>
          <a:blip r:embed="rId4"/>
          <a:stretch/>
        </p:blipFill>
        <p:spPr>
          <a:xfrm>
            <a:off x="4800000" y="4188960"/>
            <a:ext cx="1560600" cy="2636640"/>
          </a:xfrm>
          <a:prstGeom prst="rect">
            <a:avLst/>
          </a:prstGeom>
          <a:ln w="0">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1 Imagen" descr="P1010058"/>
          <p:cNvPicPr/>
          <p:nvPr/>
        </p:nvPicPr>
        <p:blipFill>
          <a:blip r:embed="rId2"/>
          <a:stretch/>
        </p:blipFill>
        <p:spPr>
          <a:xfrm>
            <a:off x="5540160" y="353520"/>
            <a:ext cx="2563560" cy="6023160"/>
          </a:xfrm>
          <a:prstGeom prst="rect">
            <a:avLst/>
          </a:prstGeom>
          <a:ln w="0">
            <a:noFill/>
          </a:ln>
        </p:spPr>
      </p:pic>
      <p:sp>
        <p:nvSpPr>
          <p:cNvPr id="263" name="AutoShape 2"/>
          <p:cNvSpPr/>
          <p:nvPr/>
        </p:nvSpPr>
        <p:spPr>
          <a:xfrm>
            <a:off x="1679520" y="-144360"/>
            <a:ext cx="304560" cy="304560"/>
          </a:xfrm>
          <a:prstGeom prst="rect">
            <a:avLst/>
          </a:prstGeom>
          <a:noFill/>
          <a:ln w="0">
            <a:noFill/>
          </a:ln>
        </p:spPr>
        <p:style>
          <a:lnRef idx="0">
            <a:scrgbClr r="0" g="0" b="0"/>
          </a:lnRef>
          <a:fillRef idx="0">
            <a:scrgbClr r="0" g="0" b="0"/>
          </a:fillRef>
          <a:effectRef idx="0">
            <a:scrgbClr r="0" g="0" b="0"/>
          </a:effectRef>
          <a:fontRef idx="minor"/>
        </p:style>
      </p:sp>
      <p:sp>
        <p:nvSpPr>
          <p:cNvPr id="264" name="AutoShape 4"/>
          <p:cNvSpPr/>
          <p:nvPr/>
        </p:nvSpPr>
        <p:spPr>
          <a:xfrm>
            <a:off x="1831800" y="7920"/>
            <a:ext cx="304560" cy="304560"/>
          </a:xfrm>
          <a:prstGeom prst="rect">
            <a:avLst/>
          </a:prstGeom>
          <a:noFill/>
          <a:ln w="0">
            <a:noFill/>
          </a:ln>
        </p:spPr>
        <p:style>
          <a:lnRef idx="0">
            <a:scrgbClr r="0" g="0" b="0"/>
          </a:lnRef>
          <a:fillRef idx="0">
            <a:scrgbClr r="0" g="0" b="0"/>
          </a:fillRef>
          <a:effectRef idx="0">
            <a:scrgbClr r="0" g="0" b="0"/>
          </a:effectRef>
          <a:fontRef idx="minor"/>
        </p:style>
      </p:sp>
      <p:pic>
        <p:nvPicPr>
          <p:cNvPr id="265" name="Picture 5" descr="C:\Users\avellom\Downloads\image_png;base64,iVBORw0KGgoAAAANSUhEUgAAALQAAAC0CAMAAAAKE_YAAAAA3lBMVEX___+UxvAAAJmOw+__AAAAAJYAAJONwu+Wx_AmJqj7_f6ayfHw9_2jzvLj8Pv4+_622PWu1PTb7PrZ2fC_3fbr9Pzw8PkICJzF4Pfh7_vO5fiYmNahzfJISLbS5_mw1fTu7vgTE6DFxej.png"/>
          <p:cNvPicPr/>
          <p:nvPr/>
        </p:nvPicPr>
        <p:blipFill>
          <a:blip r:embed="rId3"/>
          <a:stretch/>
        </p:blipFill>
        <p:spPr>
          <a:xfrm>
            <a:off x="8616360" y="4844880"/>
            <a:ext cx="1511640" cy="1511640"/>
          </a:xfrm>
          <a:prstGeom prst="rect">
            <a:avLst/>
          </a:prstGeom>
          <a:ln w="0">
            <a:noFill/>
          </a:ln>
        </p:spPr>
      </p:pic>
      <p:pic>
        <p:nvPicPr>
          <p:cNvPr id="266" name="7 Imagen" descr="P1010057"/>
          <p:cNvPicPr/>
          <p:nvPr/>
        </p:nvPicPr>
        <p:blipFill>
          <a:blip r:embed="rId4"/>
          <a:stretch/>
        </p:blipFill>
        <p:spPr>
          <a:xfrm>
            <a:off x="2351640" y="495000"/>
            <a:ext cx="2571480" cy="5825520"/>
          </a:xfrm>
          <a:prstGeom prst="rect">
            <a:avLst/>
          </a:prstGeom>
          <a:ln w="0">
            <a:noFill/>
          </a:ln>
        </p:spPr>
      </p:pic>
      <p:sp>
        <p:nvSpPr>
          <p:cNvPr id="7" name="CuadroTexto 6">
            <a:extLst>
              <a:ext uri="{FF2B5EF4-FFF2-40B4-BE49-F238E27FC236}">
                <a16:creationId xmlns:a16="http://schemas.microsoft.com/office/drawing/2014/main" id="{4F7DBA4C-762E-4D84-83A6-FE59281E796E}"/>
              </a:ext>
            </a:extLst>
          </p:cNvPr>
          <p:cNvSpPr txBox="1"/>
          <p:nvPr/>
        </p:nvSpPr>
        <p:spPr>
          <a:xfrm>
            <a:off x="1763697" y="230819"/>
            <a:ext cx="312906" cy="369332"/>
          </a:xfrm>
          <a:prstGeom prst="rect">
            <a:avLst/>
          </a:prstGeom>
          <a:noFill/>
        </p:spPr>
        <p:txBody>
          <a:bodyPr wrap="none" rtlCol="0">
            <a:spAutoFit/>
          </a:bodyPr>
          <a:lstStyle/>
          <a:p>
            <a:r>
              <a:rPr lang="es-ES" dirty="0"/>
              <a:t>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1 Imagen" descr="P1010056"/>
          <p:cNvPicPr/>
          <p:nvPr/>
        </p:nvPicPr>
        <p:blipFill>
          <a:blip r:embed="rId2"/>
          <a:stretch/>
        </p:blipFill>
        <p:spPr>
          <a:xfrm>
            <a:off x="1847640" y="404640"/>
            <a:ext cx="3402720" cy="3160440"/>
          </a:xfrm>
          <a:prstGeom prst="rect">
            <a:avLst/>
          </a:prstGeom>
          <a:ln w="0">
            <a:noFill/>
          </a:ln>
        </p:spPr>
      </p:pic>
      <p:pic>
        <p:nvPicPr>
          <p:cNvPr id="268" name="Imagen 2"/>
          <p:cNvPicPr/>
          <p:nvPr/>
        </p:nvPicPr>
        <p:blipFill>
          <a:blip r:embed="rId3"/>
          <a:stretch/>
        </p:blipFill>
        <p:spPr>
          <a:xfrm>
            <a:off x="2567640" y="4149000"/>
            <a:ext cx="6757560" cy="2007000"/>
          </a:xfrm>
          <a:prstGeom prst="rect">
            <a:avLst/>
          </a:prstGeom>
          <a:ln w="0">
            <a:noFill/>
          </a:ln>
        </p:spPr>
      </p:pic>
      <p:pic>
        <p:nvPicPr>
          <p:cNvPr id="3" name="Imagen 2">
            <a:extLst>
              <a:ext uri="{FF2B5EF4-FFF2-40B4-BE49-F238E27FC236}">
                <a16:creationId xmlns:a16="http://schemas.microsoft.com/office/drawing/2014/main" id="{04DB8139-C0F3-4B46-B208-B82278AD044A}"/>
              </a:ext>
            </a:extLst>
          </p:cNvPr>
          <p:cNvPicPr>
            <a:picLocks noChangeAspect="1"/>
          </p:cNvPicPr>
          <p:nvPr/>
        </p:nvPicPr>
        <p:blipFill>
          <a:blip r:embed="rId4"/>
          <a:stretch>
            <a:fillRect/>
          </a:stretch>
        </p:blipFill>
        <p:spPr>
          <a:xfrm>
            <a:off x="1685312" y="3661632"/>
            <a:ext cx="8821381" cy="298174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02215F7-9A2A-417D-BAD8-E3E0B96091ED}"/>
              </a:ext>
            </a:extLst>
          </p:cNvPr>
          <p:cNvPicPr>
            <a:picLocks noChangeAspect="1"/>
          </p:cNvPicPr>
          <p:nvPr/>
        </p:nvPicPr>
        <p:blipFill>
          <a:blip r:embed="rId2"/>
          <a:stretch>
            <a:fillRect/>
          </a:stretch>
        </p:blipFill>
        <p:spPr>
          <a:xfrm>
            <a:off x="1524000" y="832282"/>
            <a:ext cx="9144000" cy="5193437"/>
          </a:xfrm>
          <a:prstGeom prst="rect">
            <a:avLst/>
          </a:prstGeom>
        </p:spPr>
      </p:pic>
    </p:spTree>
    <p:extLst>
      <p:ext uri="{BB962C8B-B14F-4D97-AF65-F5344CB8AC3E}">
        <p14:creationId xmlns:p14="http://schemas.microsoft.com/office/powerpoint/2010/main" val="596183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Imagen 2"/>
          <p:cNvPicPr/>
          <p:nvPr/>
        </p:nvPicPr>
        <p:blipFill>
          <a:blip r:embed="rId2"/>
          <a:stretch/>
        </p:blipFill>
        <p:spPr>
          <a:xfrm>
            <a:off x="2185509" y="360"/>
            <a:ext cx="2554920" cy="6857640"/>
          </a:xfrm>
          <a:prstGeom prst="rect">
            <a:avLst/>
          </a:prstGeom>
          <a:ln w="0">
            <a:noFill/>
          </a:ln>
        </p:spPr>
      </p:pic>
      <p:pic>
        <p:nvPicPr>
          <p:cNvPr id="270" name="Imagen 5"/>
          <p:cNvPicPr/>
          <p:nvPr/>
        </p:nvPicPr>
        <p:blipFill>
          <a:blip r:embed="rId3"/>
          <a:stretch/>
        </p:blipFill>
        <p:spPr>
          <a:xfrm>
            <a:off x="7103091" y="54650"/>
            <a:ext cx="2903400" cy="6649920"/>
          </a:xfrm>
          <a:prstGeom prst="rect">
            <a:avLst/>
          </a:prstGeom>
          <a:ln w="0">
            <a:noFill/>
          </a:ln>
        </p:spPr>
      </p:pic>
      <p:sp>
        <p:nvSpPr>
          <p:cNvPr id="2" name="CuadroTexto 1">
            <a:extLst>
              <a:ext uri="{FF2B5EF4-FFF2-40B4-BE49-F238E27FC236}">
                <a16:creationId xmlns:a16="http://schemas.microsoft.com/office/drawing/2014/main" id="{E865950A-C6AD-4EE5-9FC7-B5B2EFEC84BA}"/>
              </a:ext>
            </a:extLst>
          </p:cNvPr>
          <p:cNvSpPr txBox="1"/>
          <p:nvPr/>
        </p:nvSpPr>
        <p:spPr>
          <a:xfrm flipH="1">
            <a:off x="5088912" y="3124940"/>
            <a:ext cx="1735059" cy="707886"/>
          </a:xfrm>
          <a:prstGeom prst="rect">
            <a:avLst/>
          </a:prstGeom>
          <a:noFill/>
        </p:spPr>
        <p:txBody>
          <a:bodyPr wrap="square" rtlCol="0">
            <a:spAutoFit/>
          </a:bodyPr>
          <a:lstStyle/>
          <a:p>
            <a:r>
              <a:rPr lang="es-ES" sz="2000" dirty="0">
                <a:solidFill>
                  <a:srgbClr val="00B050"/>
                </a:solidFill>
              </a:rPr>
              <a:t>En el mismo campo visual</a:t>
            </a:r>
          </a:p>
        </p:txBody>
      </p:sp>
      <p:cxnSp>
        <p:nvCxnSpPr>
          <p:cNvPr id="4" name="Conector recto de flecha 3">
            <a:extLst>
              <a:ext uri="{FF2B5EF4-FFF2-40B4-BE49-F238E27FC236}">
                <a16:creationId xmlns:a16="http://schemas.microsoft.com/office/drawing/2014/main" id="{65220F58-E45B-4B3E-8284-4BD8F6FF468B}"/>
              </a:ext>
            </a:extLst>
          </p:cNvPr>
          <p:cNvCxnSpPr>
            <a:stCxn id="2" idx="3"/>
          </p:cNvCxnSpPr>
          <p:nvPr/>
        </p:nvCxnSpPr>
        <p:spPr>
          <a:xfrm flipH="1" flipV="1">
            <a:off x="3077595" y="2459115"/>
            <a:ext cx="2011317" cy="1019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ector recto de flecha 5">
            <a:extLst>
              <a:ext uri="{FF2B5EF4-FFF2-40B4-BE49-F238E27FC236}">
                <a16:creationId xmlns:a16="http://schemas.microsoft.com/office/drawing/2014/main" id="{0D8B05DB-C5A0-44DE-ADC5-8159097AF0FC}"/>
              </a:ext>
            </a:extLst>
          </p:cNvPr>
          <p:cNvCxnSpPr>
            <a:stCxn id="2" idx="3"/>
          </p:cNvCxnSpPr>
          <p:nvPr/>
        </p:nvCxnSpPr>
        <p:spPr>
          <a:xfrm flipH="1">
            <a:off x="3104225" y="3478883"/>
            <a:ext cx="1984684" cy="791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Picture 3"/>
          <p:cNvPicPr/>
          <p:nvPr/>
        </p:nvPicPr>
        <p:blipFill>
          <a:blip r:embed="rId2"/>
          <a:stretch/>
        </p:blipFill>
        <p:spPr>
          <a:xfrm>
            <a:off x="1775640" y="2550240"/>
            <a:ext cx="8640720" cy="828360"/>
          </a:xfrm>
          <a:prstGeom prst="rect">
            <a:avLst/>
          </a:prstGeom>
          <a:ln w="0">
            <a:noFill/>
          </a:ln>
        </p:spPr>
      </p:pic>
      <p:pic>
        <p:nvPicPr>
          <p:cNvPr id="272" name="Picture 2" descr="T:\FRAUDES\CURSO ETIQUETADO ALIMENTOS NOV 2019\PRODUCTOS LACTEOS RETOCADO\Lacteos C\P1010059 r2.jpg"/>
          <p:cNvPicPr/>
          <p:nvPr/>
        </p:nvPicPr>
        <p:blipFill>
          <a:blip r:embed="rId3"/>
          <a:stretch/>
        </p:blipFill>
        <p:spPr>
          <a:xfrm>
            <a:off x="1703640" y="116640"/>
            <a:ext cx="6248160" cy="2352240"/>
          </a:xfrm>
          <a:prstGeom prst="rect">
            <a:avLst/>
          </a:prstGeom>
          <a:ln w="0">
            <a:noFill/>
          </a:ln>
        </p:spPr>
      </p:pic>
      <p:pic>
        <p:nvPicPr>
          <p:cNvPr id="273" name="Imagen 1"/>
          <p:cNvPicPr/>
          <p:nvPr/>
        </p:nvPicPr>
        <p:blipFill>
          <a:blip r:embed="rId4"/>
          <a:stretch/>
        </p:blipFill>
        <p:spPr>
          <a:xfrm>
            <a:off x="1775640" y="5744646"/>
            <a:ext cx="7615800" cy="741600"/>
          </a:xfrm>
          <a:prstGeom prst="rect">
            <a:avLst/>
          </a:prstGeom>
          <a:ln w="0">
            <a:noFill/>
          </a:ln>
        </p:spPr>
      </p:pic>
      <p:pic>
        <p:nvPicPr>
          <p:cNvPr id="274" name="Imagen 2"/>
          <p:cNvPicPr/>
          <p:nvPr/>
        </p:nvPicPr>
        <p:blipFill>
          <a:blip r:embed="rId5"/>
          <a:stretch/>
        </p:blipFill>
        <p:spPr>
          <a:xfrm>
            <a:off x="1775640" y="3570903"/>
            <a:ext cx="5760360" cy="1981440"/>
          </a:xfrm>
          <a:prstGeom prst="rect">
            <a:avLst/>
          </a:prstGeom>
          <a:ln w="0">
            <a:noFill/>
          </a:ln>
        </p:spPr>
      </p:pic>
      <p:sp>
        <p:nvSpPr>
          <p:cNvPr id="275" name="CuadroTexto 4"/>
          <p:cNvSpPr/>
          <p:nvPr/>
        </p:nvSpPr>
        <p:spPr>
          <a:xfrm>
            <a:off x="7709729" y="4047300"/>
            <a:ext cx="2886120" cy="70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z="2000" b="1" spc="-1" dirty="0">
                <a:solidFill>
                  <a:srgbClr val="00B050"/>
                </a:solidFill>
                <a:latin typeface="Calibri"/>
              </a:rPr>
              <a:t>3,1 x 4 =12,4 Kcal./100 ml</a:t>
            </a:r>
            <a:endParaRPr lang="af-NA" sz="2000" spc="-1" dirty="0">
              <a:latin typeface="Arial"/>
            </a:endParaRPr>
          </a:p>
          <a:p>
            <a:pPr>
              <a:lnSpc>
                <a:spcPct val="100000"/>
              </a:lnSpc>
              <a:buNone/>
            </a:pPr>
            <a:r>
              <a:rPr lang="es-ES" sz="2000" b="1" spc="-1" dirty="0">
                <a:solidFill>
                  <a:srgbClr val="00B050"/>
                </a:solidFill>
                <a:latin typeface="Calibri"/>
              </a:rPr>
              <a:t>12% de 46= 5,52 Kcal.</a:t>
            </a:r>
            <a:endParaRPr lang="af-NA" sz="2000" spc="-1" dirty="0">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magen 2"/>
          <p:cNvPicPr/>
          <p:nvPr/>
        </p:nvPicPr>
        <p:blipFill>
          <a:blip r:embed="rId2"/>
          <a:stretch/>
        </p:blipFill>
        <p:spPr>
          <a:xfrm>
            <a:off x="2279640" y="66240"/>
            <a:ext cx="2685600" cy="6725160"/>
          </a:xfrm>
          <a:prstGeom prst="rect">
            <a:avLst/>
          </a:prstGeom>
          <a:ln w="0">
            <a:noFill/>
          </a:ln>
        </p:spPr>
      </p:pic>
      <p:pic>
        <p:nvPicPr>
          <p:cNvPr id="277" name="Imagen 4"/>
          <p:cNvPicPr/>
          <p:nvPr/>
        </p:nvPicPr>
        <p:blipFill>
          <a:blip r:embed="rId3"/>
          <a:stretch/>
        </p:blipFill>
        <p:spPr>
          <a:xfrm>
            <a:off x="5570760" y="188640"/>
            <a:ext cx="4453200" cy="3788640"/>
          </a:xfrm>
          <a:prstGeom prst="rect">
            <a:avLst/>
          </a:prstGeom>
          <a:ln w="0">
            <a:noFill/>
          </a:ln>
        </p:spPr>
      </p:pic>
      <p:sp>
        <p:nvSpPr>
          <p:cNvPr id="278" name="Rectángulo 5"/>
          <p:cNvSpPr/>
          <p:nvPr/>
        </p:nvSpPr>
        <p:spPr>
          <a:xfrm>
            <a:off x="5511360" y="3977640"/>
            <a:ext cx="4571640" cy="272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20000"/>
              </a:lnSpc>
              <a:buNone/>
            </a:pPr>
            <a:r>
              <a:rPr lang="es-ES" sz="2400" u="sng" spc="-1">
                <a:solidFill>
                  <a:srgbClr val="00B050"/>
                </a:solidFill>
                <a:latin typeface="Arial"/>
              </a:rPr>
              <a:t>R 1308/2013</a:t>
            </a:r>
            <a:endParaRPr lang="af-NA" sz="2400" spc="-1">
              <a:latin typeface="Arial"/>
            </a:endParaRPr>
          </a:p>
          <a:p>
            <a:pPr algn="just">
              <a:lnSpc>
                <a:spcPct val="120000"/>
              </a:lnSpc>
              <a:buNone/>
            </a:pPr>
            <a:r>
              <a:rPr lang="es-ES" sz="2400" spc="-1">
                <a:solidFill>
                  <a:srgbClr val="00B050"/>
                </a:solidFill>
                <a:latin typeface="Arial"/>
              </a:rPr>
              <a:t>Cuando</a:t>
            </a:r>
            <a:r>
              <a:rPr lang="es-ES" sz="2400" spc="208">
                <a:solidFill>
                  <a:srgbClr val="00B050"/>
                </a:solidFill>
                <a:latin typeface="Arial"/>
              </a:rPr>
              <a:t> </a:t>
            </a:r>
            <a:r>
              <a:rPr lang="es-ES" sz="2400" spc="-1">
                <a:solidFill>
                  <a:srgbClr val="00B050"/>
                </a:solidFill>
                <a:latin typeface="Arial"/>
              </a:rPr>
              <a:t>se</a:t>
            </a:r>
            <a:r>
              <a:rPr lang="es-ES" sz="2400" spc="208">
                <a:solidFill>
                  <a:srgbClr val="00B050"/>
                </a:solidFill>
                <a:latin typeface="Arial"/>
              </a:rPr>
              <a:t> </a:t>
            </a:r>
            <a:r>
              <a:rPr lang="es-ES" sz="2400" spc="-1">
                <a:solidFill>
                  <a:srgbClr val="00B050"/>
                </a:solidFill>
                <a:latin typeface="Arial"/>
              </a:rPr>
              <a:t>añadan</a:t>
            </a:r>
            <a:r>
              <a:rPr lang="es-ES" sz="2400" spc="199">
                <a:solidFill>
                  <a:srgbClr val="00B050"/>
                </a:solidFill>
                <a:latin typeface="Arial"/>
              </a:rPr>
              <a:t> </a:t>
            </a:r>
            <a:r>
              <a:rPr lang="es-ES" sz="2400" spc="-1">
                <a:solidFill>
                  <a:srgbClr val="00B050"/>
                </a:solidFill>
                <a:latin typeface="Arial"/>
              </a:rPr>
              <a:t>proteínas,</a:t>
            </a:r>
            <a:r>
              <a:rPr lang="es-ES" sz="2400" spc="180">
                <a:solidFill>
                  <a:srgbClr val="00B050"/>
                </a:solidFill>
                <a:latin typeface="Arial"/>
              </a:rPr>
              <a:t> </a:t>
            </a:r>
            <a:r>
              <a:rPr lang="es-ES" sz="2400" b="1" spc="-1">
                <a:solidFill>
                  <a:srgbClr val="00B050"/>
                </a:solidFill>
                <a:latin typeface="Arial"/>
              </a:rPr>
              <a:t>el</a:t>
            </a:r>
            <a:r>
              <a:rPr lang="es-ES" sz="2400" b="1" spc="199">
                <a:solidFill>
                  <a:srgbClr val="00B050"/>
                </a:solidFill>
                <a:latin typeface="Arial"/>
              </a:rPr>
              <a:t> </a:t>
            </a:r>
            <a:r>
              <a:rPr lang="es-ES" sz="2400" b="1" spc="-1">
                <a:solidFill>
                  <a:srgbClr val="00B050"/>
                </a:solidFill>
                <a:latin typeface="Arial"/>
              </a:rPr>
              <a:t>contenido</a:t>
            </a:r>
            <a:r>
              <a:rPr lang="es-ES" sz="2400" b="1" spc="188">
                <a:solidFill>
                  <a:srgbClr val="00B050"/>
                </a:solidFill>
                <a:latin typeface="Arial"/>
              </a:rPr>
              <a:t> </a:t>
            </a:r>
            <a:r>
              <a:rPr lang="es-ES" sz="2400" b="1" spc="-1">
                <a:solidFill>
                  <a:srgbClr val="00B050"/>
                </a:solidFill>
                <a:latin typeface="Arial"/>
              </a:rPr>
              <a:t>en</a:t>
            </a:r>
            <a:r>
              <a:rPr lang="es-ES" sz="2400" b="1" spc="208">
                <a:solidFill>
                  <a:srgbClr val="00B050"/>
                </a:solidFill>
                <a:latin typeface="Arial"/>
              </a:rPr>
              <a:t> </a:t>
            </a:r>
            <a:r>
              <a:rPr lang="es-ES" sz="2400" b="1" spc="-1">
                <a:solidFill>
                  <a:srgbClr val="00B050"/>
                </a:solidFill>
                <a:latin typeface="Arial"/>
              </a:rPr>
              <a:t>proteínas</a:t>
            </a:r>
            <a:r>
              <a:rPr lang="es-ES" sz="2400" b="1" spc="180">
                <a:solidFill>
                  <a:srgbClr val="00B050"/>
                </a:solidFill>
                <a:latin typeface="Arial"/>
              </a:rPr>
              <a:t> </a:t>
            </a:r>
            <a:r>
              <a:rPr lang="es-ES" sz="2400" b="1" spc="-1">
                <a:solidFill>
                  <a:srgbClr val="00B050"/>
                </a:solidFill>
                <a:latin typeface="Arial"/>
              </a:rPr>
              <a:t>de la</a:t>
            </a:r>
            <a:r>
              <a:rPr lang="es-ES" sz="2400" b="1" spc="117">
                <a:solidFill>
                  <a:srgbClr val="00B050"/>
                </a:solidFill>
                <a:latin typeface="Arial"/>
              </a:rPr>
              <a:t> </a:t>
            </a:r>
            <a:r>
              <a:rPr lang="es-ES" sz="2400" b="1" spc="-1">
                <a:solidFill>
                  <a:srgbClr val="00B050"/>
                </a:solidFill>
                <a:latin typeface="Arial"/>
              </a:rPr>
              <a:t>leche</a:t>
            </a:r>
            <a:r>
              <a:rPr lang="es-ES" sz="2400" b="1" spc="109">
                <a:solidFill>
                  <a:srgbClr val="00B050"/>
                </a:solidFill>
                <a:latin typeface="Arial"/>
              </a:rPr>
              <a:t> </a:t>
            </a:r>
            <a:r>
              <a:rPr lang="es-ES" sz="2400" b="1" spc="-1">
                <a:solidFill>
                  <a:srgbClr val="00B050"/>
                </a:solidFill>
                <a:latin typeface="Arial"/>
              </a:rPr>
              <a:t>enriquecida</a:t>
            </a:r>
            <a:r>
              <a:rPr lang="es-ES" sz="2400" b="1" spc="89">
                <a:solidFill>
                  <a:srgbClr val="00B050"/>
                </a:solidFill>
                <a:latin typeface="Arial"/>
              </a:rPr>
              <a:t> </a:t>
            </a:r>
            <a:r>
              <a:rPr lang="es-ES" sz="2400" b="1" spc="-1">
                <a:solidFill>
                  <a:srgbClr val="00B050"/>
                </a:solidFill>
                <a:latin typeface="Arial"/>
              </a:rPr>
              <a:t>deberá</a:t>
            </a:r>
            <a:r>
              <a:rPr lang="es-ES" sz="2400" b="1" spc="97">
                <a:solidFill>
                  <a:srgbClr val="00B050"/>
                </a:solidFill>
                <a:latin typeface="Arial"/>
              </a:rPr>
              <a:t> </a:t>
            </a:r>
            <a:r>
              <a:rPr lang="es-ES" sz="2400" b="1" spc="-1">
                <a:solidFill>
                  <a:srgbClr val="00B050"/>
                </a:solidFill>
                <a:latin typeface="Arial"/>
              </a:rPr>
              <a:t>ser</a:t>
            </a:r>
            <a:r>
              <a:rPr lang="es-ES" sz="2400" b="1" spc="109">
                <a:solidFill>
                  <a:srgbClr val="00B050"/>
                </a:solidFill>
                <a:latin typeface="Arial"/>
              </a:rPr>
              <a:t> </a:t>
            </a:r>
            <a:r>
              <a:rPr lang="es-ES" sz="2400" b="1" spc="-1">
                <a:solidFill>
                  <a:srgbClr val="00B050"/>
                </a:solidFill>
                <a:latin typeface="Arial"/>
              </a:rPr>
              <a:t>superior</a:t>
            </a:r>
            <a:r>
              <a:rPr lang="es-ES" sz="2400" b="1" spc="97">
                <a:solidFill>
                  <a:srgbClr val="00B050"/>
                </a:solidFill>
                <a:latin typeface="Arial"/>
              </a:rPr>
              <a:t> </a:t>
            </a:r>
            <a:r>
              <a:rPr lang="es-ES" sz="2400" b="1" spc="-1">
                <a:solidFill>
                  <a:srgbClr val="00B050"/>
                </a:solidFill>
                <a:latin typeface="Arial"/>
              </a:rPr>
              <a:t>o</a:t>
            </a:r>
            <a:r>
              <a:rPr lang="es-ES" sz="2400" b="1" spc="137">
                <a:solidFill>
                  <a:srgbClr val="00B050"/>
                </a:solidFill>
                <a:latin typeface="Arial"/>
              </a:rPr>
              <a:t> </a:t>
            </a:r>
            <a:r>
              <a:rPr lang="es-ES" sz="2400" b="1" spc="-1">
                <a:solidFill>
                  <a:srgbClr val="00B050"/>
                </a:solidFill>
                <a:latin typeface="Arial"/>
              </a:rPr>
              <a:t>igual</a:t>
            </a:r>
            <a:r>
              <a:rPr lang="es-ES" sz="2400" b="1" spc="109">
                <a:solidFill>
                  <a:srgbClr val="00B050"/>
                </a:solidFill>
                <a:latin typeface="Arial"/>
              </a:rPr>
              <a:t> </a:t>
            </a:r>
            <a:r>
              <a:rPr lang="es-ES" sz="2400" b="1" spc="-1">
                <a:solidFill>
                  <a:srgbClr val="00B050"/>
                </a:solidFill>
                <a:latin typeface="Arial"/>
              </a:rPr>
              <a:t>a</a:t>
            </a:r>
            <a:r>
              <a:rPr lang="es-ES" sz="2400" b="1" spc="117">
                <a:solidFill>
                  <a:srgbClr val="00B050"/>
                </a:solidFill>
                <a:latin typeface="Arial"/>
              </a:rPr>
              <a:t> </a:t>
            </a:r>
            <a:r>
              <a:rPr lang="es-ES" sz="2400" b="1" spc="-1">
                <a:solidFill>
                  <a:srgbClr val="00B050"/>
                </a:solidFill>
                <a:latin typeface="Arial"/>
              </a:rPr>
              <a:t>3,8</a:t>
            </a:r>
            <a:r>
              <a:rPr lang="es-ES" sz="2400" b="1" spc="9">
                <a:solidFill>
                  <a:srgbClr val="00B050"/>
                </a:solidFill>
                <a:latin typeface="Arial"/>
              </a:rPr>
              <a:t> </a:t>
            </a:r>
            <a:r>
              <a:rPr lang="es-ES" sz="2400" b="1" spc="-1">
                <a:solidFill>
                  <a:srgbClr val="00B050"/>
                </a:solidFill>
                <a:latin typeface="Arial"/>
              </a:rPr>
              <a:t>%</a:t>
            </a:r>
            <a:r>
              <a:rPr lang="es-ES" sz="2400" b="1" spc="117">
                <a:solidFill>
                  <a:srgbClr val="00B050"/>
                </a:solidFill>
                <a:latin typeface="Arial"/>
              </a:rPr>
              <a:t> </a:t>
            </a:r>
            <a:r>
              <a:rPr lang="es-ES" sz="2400" b="1" spc="-1">
                <a:solidFill>
                  <a:srgbClr val="00B050"/>
                </a:solidFill>
                <a:latin typeface="Arial"/>
              </a:rPr>
              <a:t>(m/m)</a:t>
            </a:r>
            <a:r>
              <a:rPr lang="es-ES" sz="2400" spc="-1">
                <a:solidFill>
                  <a:srgbClr val="00B050"/>
                </a:solidFill>
                <a:latin typeface="Arial"/>
              </a:rPr>
              <a:t>.</a:t>
            </a:r>
            <a:endParaRPr lang="af-NA" sz="2400" spc="-1">
              <a:latin typeface="Arial"/>
            </a:endParaRPr>
          </a:p>
        </p:txBody>
      </p:sp>
      <p:sp>
        <p:nvSpPr>
          <p:cNvPr id="5" name="CuadroTexto 4">
            <a:extLst>
              <a:ext uri="{FF2B5EF4-FFF2-40B4-BE49-F238E27FC236}">
                <a16:creationId xmlns:a16="http://schemas.microsoft.com/office/drawing/2014/main" id="{F35EB03C-FFFE-4B3D-8730-F1589EBDCED6}"/>
              </a:ext>
            </a:extLst>
          </p:cNvPr>
          <p:cNvSpPr txBox="1"/>
          <p:nvPr/>
        </p:nvSpPr>
        <p:spPr>
          <a:xfrm>
            <a:off x="1763697" y="230819"/>
            <a:ext cx="312906" cy="369332"/>
          </a:xfrm>
          <a:prstGeom prst="rect">
            <a:avLst/>
          </a:prstGeom>
          <a:noFill/>
        </p:spPr>
        <p:txBody>
          <a:bodyPr wrap="none" rtlCol="0">
            <a:spAutoFit/>
          </a:bodyPr>
          <a:lstStyle/>
          <a:p>
            <a:r>
              <a:rPr lang="es-ES" dirty="0"/>
              <a:t>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Imagen 5"/>
          <p:cNvPicPr/>
          <p:nvPr/>
        </p:nvPicPr>
        <p:blipFill>
          <a:blip r:embed="rId2"/>
          <a:stretch/>
        </p:blipFill>
        <p:spPr>
          <a:xfrm>
            <a:off x="4201320" y="269280"/>
            <a:ext cx="6408360" cy="6391440"/>
          </a:xfrm>
          <a:prstGeom prst="rect">
            <a:avLst/>
          </a:prstGeom>
          <a:ln w="0">
            <a:noFill/>
          </a:ln>
        </p:spPr>
      </p:pic>
      <p:sp>
        <p:nvSpPr>
          <p:cNvPr id="280" name="Elipse 6"/>
          <p:cNvSpPr/>
          <p:nvPr/>
        </p:nvSpPr>
        <p:spPr>
          <a:xfrm>
            <a:off x="8472360" y="3285000"/>
            <a:ext cx="503640" cy="359640"/>
          </a:xfrm>
          <a:prstGeom prst="ellipse">
            <a:avLst/>
          </a:prstGeom>
          <a:noFill/>
          <a:ln w="38160">
            <a:solidFill>
              <a:srgbClr val="00B050"/>
            </a:solidFill>
            <a:round/>
          </a:ln>
        </p:spPr>
        <p:style>
          <a:lnRef idx="0">
            <a:scrgbClr r="0" g="0" b="0"/>
          </a:lnRef>
          <a:fillRef idx="0">
            <a:scrgbClr r="0" g="0" b="0"/>
          </a:fillRef>
          <a:effectRef idx="0">
            <a:scrgbClr r="0" g="0" b="0"/>
          </a:effectRef>
          <a:fontRef idx="minor"/>
        </p:style>
      </p:sp>
      <p:sp>
        <p:nvSpPr>
          <p:cNvPr id="281" name="Rectángulo: esquinas redondeadas 7"/>
          <p:cNvSpPr/>
          <p:nvPr/>
        </p:nvSpPr>
        <p:spPr>
          <a:xfrm>
            <a:off x="7608000" y="3861000"/>
            <a:ext cx="1367640" cy="2520000"/>
          </a:xfrm>
          <a:prstGeom prst="roundRect">
            <a:avLst>
              <a:gd name="adj" fmla="val 16667"/>
            </a:avLst>
          </a:prstGeom>
          <a:noFill/>
          <a:ln w="57240">
            <a:solidFill>
              <a:srgbClr val="00B050"/>
            </a:solidFill>
            <a:round/>
          </a:ln>
        </p:spPr>
        <p:style>
          <a:lnRef idx="0">
            <a:scrgbClr r="0" g="0" b="0"/>
          </a:lnRef>
          <a:fillRef idx="0">
            <a:scrgbClr r="0" g="0" b="0"/>
          </a:fillRef>
          <a:effectRef idx="0">
            <a:scrgbClr r="0" g="0" b="0"/>
          </a:effectRef>
          <a:fontRef idx="minor"/>
        </p:style>
      </p:sp>
      <p:pic>
        <p:nvPicPr>
          <p:cNvPr id="282" name="Imagen 8"/>
          <p:cNvPicPr/>
          <p:nvPr/>
        </p:nvPicPr>
        <p:blipFill>
          <a:blip r:embed="rId3"/>
          <a:stretch/>
        </p:blipFill>
        <p:spPr>
          <a:xfrm>
            <a:off x="1559640" y="0"/>
            <a:ext cx="2525760" cy="6857640"/>
          </a:xfrm>
          <a:prstGeom prst="rect">
            <a:avLst/>
          </a:prstGeom>
          <a:ln w="0">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Imagen 1"/>
          <p:cNvPicPr/>
          <p:nvPr/>
        </p:nvPicPr>
        <p:blipFill>
          <a:blip r:embed="rId2"/>
          <a:stretch/>
        </p:blipFill>
        <p:spPr>
          <a:xfrm>
            <a:off x="1631640" y="116640"/>
            <a:ext cx="3657600" cy="2581200"/>
          </a:xfrm>
          <a:prstGeom prst="rect">
            <a:avLst/>
          </a:prstGeom>
          <a:ln w="0">
            <a:noFill/>
          </a:ln>
        </p:spPr>
      </p:pic>
      <p:pic>
        <p:nvPicPr>
          <p:cNvPr id="284" name="Imagen 2"/>
          <p:cNvPicPr/>
          <p:nvPr/>
        </p:nvPicPr>
        <p:blipFill>
          <a:blip r:embed="rId3"/>
          <a:stretch/>
        </p:blipFill>
        <p:spPr>
          <a:xfrm>
            <a:off x="5736000" y="846720"/>
            <a:ext cx="4205520" cy="1367640"/>
          </a:xfrm>
          <a:prstGeom prst="rect">
            <a:avLst/>
          </a:prstGeom>
          <a:ln w="0">
            <a:noFill/>
          </a:ln>
        </p:spPr>
      </p:pic>
      <p:sp>
        <p:nvSpPr>
          <p:cNvPr id="285" name="Rectángulo 3"/>
          <p:cNvSpPr/>
          <p:nvPr/>
        </p:nvSpPr>
        <p:spPr>
          <a:xfrm>
            <a:off x="1955640" y="2652480"/>
            <a:ext cx="8280720" cy="411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400" b="1" u="sng" spc="-1" dirty="0">
                <a:solidFill>
                  <a:srgbClr val="0070C0"/>
                </a:solidFill>
                <a:latin typeface="Calibri"/>
              </a:rPr>
              <a:t>FUENTE DE </a:t>
            </a:r>
            <a:r>
              <a:rPr lang="es-ES" sz="2400" b="1" spc="-1" dirty="0">
                <a:solidFill>
                  <a:srgbClr val="0070C0"/>
                </a:solidFill>
                <a:latin typeface="Calibri"/>
              </a:rPr>
              <a:t>[NOMBRE DE LAS VITAMINAS] Y/O [NOMBRE DE LOS MINERALES] </a:t>
            </a:r>
            <a:r>
              <a:rPr lang="es-ES" sz="2400" spc="-1" dirty="0">
                <a:solidFill>
                  <a:srgbClr val="0070C0"/>
                </a:solidFill>
                <a:latin typeface="Calibri"/>
              </a:rPr>
              <a:t>	Solamente podrá declararse que un alimento es una fuente de vitaminas y/o minerales, así como efectuarse cualquier otra declaración que pueda tener el mismo significado para el consumidor, si el producto contiene </a:t>
            </a:r>
            <a:r>
              <a:rPr lang="es-ES" sz="2400" b="1" spc="-1" dirty="0">
                <a:solidFill>
                  <a:srgbClr val="0070C0"/>
                </a:solidFill>
                <a:latin typeface="Calibri"/>
              </a:rPr>
              <a:t>como mínimo una cantidad significativa </a:t>
            </a:r>
            <a:r>
              <a:rPr lang="es-ES" sz="2400" spc="-1" dirty="0">
                <a:solidFill>
                  <a:srgbClr val="0070C0"/>
                </a:solidFill>
                <a:latin typeface="Calibri"/>
              </a:rPr>
              <a:t>tal como se define en el Anexo de la Directiva 90/496/CEE o una cantidad establecida por las excepciones concedidas en virtud del artículo 6 del Reglamento (CE) no 1925/2006 del Parlamento Europeo y del Consejo, de 20 de diciembre de 2006, [sobre la adición de vitaminas, minerales y otras determinadas sustancias a los alimentos]. </a:t>
            </a:r>
            <a:endParaRPr lang="af-NA" sz="2400" spc="-1" dirty="0">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Imagen 2"/>
          <p:cNvPicPr/>
          <p:nvPr/>
        </p:nvPicPr>
        <p:blipFill>
          <a:blip r:embed="rId2"/>
          <a:stretch/>
        </p:blipFill>
        <p:spPr>
          <a:xfrm>
            <a:off x="2279640" y="0"/>
            <a:ext cx="2746440" cy="6857640"/>
          </a:xfrm>
          <a:prstGeom prst="rect">
            <a:avLst/>
          </a:prstGeom>
          <a:ln w="0">
            <a:noFill/>
          </a:ln>
        </p:spPr>
      </p:pic>
      <p:pic>
        <p:nvPicPr>
          <p:cNvPr id="287" name="Imagen 4"/>
          <p:cNvPicPr/>
          <p:nvPr/>
        </p:nvPicPr>
        <p:blipFill>
          <a:blip r:embed="rId3"/>
          <a:stretch/>
        </p:blipFill>
        <p:spPr>
          <a:xfrm>
            <a:off x="5839320" y="332640"/>
            <a:ext cx="4038120" cy="2954520"/>
          </a:xfrm>
          <a:prstGeom prst="rect">
            <a:avLst/>
          </a:prstGeom>
          <a:ln w="0">
            <a:noFill/>
          </a:ln>
        </p:spPr>
      </p:pic>
      <p:pic>
        <p:nvPicPr>
          <p:cNvPr id="288" name="Imagen 5"/>
          <p:cNvPicPr/>
          <p:nvPr/>
        </p:nvPicPr>
        <p:blipFill>
          <a:blip r:embed="rId4"/>
          <a:stretch/>
        </p:blipFill>
        <p:spPr>
          <a:xfrm>
            <a:off x="3719640" y="4221000"/>
            <a:ext cx="6552360" cy="1989720"/>
          </a:xfrm>
          <a:prstGeom prst="rect">
            <a:avLst/>
          </a:prstGeom>
          <a:ln w="0">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Imagen 2"/>
          <p:cNvPicPr/>
          <p:nvPr/>
        </p:nvPicPr>
        <p:blipFill>
          <a:blip r:embed="rId2"/>
          <a:stretch/>
        </p:blipFill>
        <p:spPr>
          <a:xfrm>
            <a:off x="1950128" y="634680"/>
            <a:ext cx="4715640" cy="2794320"/>
          </a:xfrm>
          <a:prstGeom prst="rect">
            <a:avLst/>
          </a:prstGeom>
          <a:ln w="0">
            <a:noFill/>
          </a:ln>
        </p:spPr>
      </p:pic>
      <p:pic>
        <p:nvPicPr>
          <p:cNvPr id="290" name="Imagen 3"/>
          <p:cNvPicPr/>
          <p:nvPr/>
        </p:nvPicPr>
        <p:blipFill>
          <a:blip r:embed="rId3"/>
          <a:stretch/>
        </p:blipFill>
        <p:spPr>
          <a:xfrm>
            <a:off x="1714800" y="4414352"/>
            <a:ext cx="8762400" cy="1524960"/>
          </a:xfrm>
          <a:prstGeom prst="rect">
            <a:avLst/>
          </a:prstGeom>
          <a:ln w="0">
            <a:noFill/>
          </a:ln>
        </p:spPr>
      </p:pic>
      <p:pic>
        <p:nvPicPr>
          <p:cNvPr id="2" name="Imagen 1">
            <a:extLst>
              <a:ext uri="{FF2B5EF4-FFF2-40B4-BE49-F238E27FC236}">
                <a16:creationId xmlns:a16="http://schemas.microsoft.com/office/drawing/2014/main" id="{41E005C0-AD0F-4FDB-9DD5-F729685E289F}"/>
              </a:ext>
            </a:extLst>
          </p:cNvPr>
          <p:cNvPicPr>
            <a:picLocks noChangeAspect="1"/>
          </p:cNvPicPr>
          <p:nvPr/>
        </p:nvPicPr>
        <p:blipFill>
          <a:blip r:embed="rId4"/>
          <a:stretch>
            <a:fillRect/>
          </a:stretch>
        </p:blipFill>
        <p:spPr>
          <a:xfrm>
            <a:off x="6728269" y="320601"/>
            <a:ext cx="3593505" cy="3851812"/>
          </a:xfrm>
          <a:prstGeom prst="rect">
            <a:avLst/>
          </a:prstGeom>
        </p:spPr>
      </p:pic>
      <p:sp>
        <p:nvSpPr>
          <p:cNvPr id="3" name="Rectángulo 2">
            <a:extLst>
              <a:ext uri="{FF2B5EF4-FFF2-40B4-BE49-F238E27FC236}">
                <a16:creationId xmlns:a16="http://schemas.microsoft.com/office/drawing/2014/main" id="{B7A3C7F8-515F-4E8B-A65C-4763B9FE5609}"/>
              </a:ext>
            </a:extLst>
          </p:cNvPr>
          <p:cNvSpPr/>
          <p:nvPr/>
        </p:nvSpPr>
        <p:spPr>
          <a:xfrm>
            <a:off x="8575829" y="1908699"/>
            <a:ext cx="1322773" cy="14204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n 4"/>
          <p:cNvPicPr/>
          <p:nvPr/>
        </p:nvPicPr>
        <p:blipFill>
          <a:blip r:embed="rId2"/>
          <a:stretch/>
        </p:blipFill>
        <p:spPr>
          <a:xfrm>
            <a:off x="1703640" y="0"/>
            <a:ext cx="3017160" cy="6857640"/>
          </a:xfrm>
          <a:prstGeom prst="rect">
            <a:avLst/>
          </a:prstGeom>
          <a:ln w="0">
            <a:noFill/>
          </a:ln>
        </p:spPr>
      </p:pic>
      <p:pic>
        <p:nvPicPr>
          <p:cNvPr id="132" name="Imagen 6"/>
          <p:cNvPicPr/>
          <p:nvPr/>
        </p:nvPicPr>
        <p:blipFill>
          <a:blip r:embed="rId3"/>
          <a:stretch/>
        </p:blipFill>
        <p:spPr>
          <a:xfrm>
            <a:off x="4944000" y="0"/>
            <a:ext cx="2689560" cy="6857640"/>
          </a:xfrm>
          <a:prstGeom prst="rect">
            <a:avLst/>
          </a:prstGeom>
          <a:ln w="0">
            <a:noFill/>
          </a:ln>
        </p:spPr>
      </p:pic>
      <p:pic>
        <p:nvPicPr>
          <p:cNvPr id="133" name="Imagen 8"/>
          <p:cNvPicPr/>
          <p:nvPr/>
        </p:nvPicPr>
        <p:blipFill>
          <a:blip r:embed="rId4"/>
          <a:stretch/>
        </p:blipFill>
        <p:spPr>
          <a:xfrm>
            <a:off x="7916520" y="0"/>
            <a:ext cx="2571480" cy="6857640"/>
          </a:xfrm>
          <a:prstGeom prst="rect">
            <a:avLst/>
          </a:prstGeom>
          <a:ln w="0">
            <a:noFill/>
          </a:ln>
        </p:spPr>
      </p:pic>
      <p:sp>
        <p:nvSpPr>
          <p:cNvPr id="5" name="CuadroTexto 4">
            <a:extLst>
              <a:ext uri="{FF2B5EF4-FFF2-40B4-BE49-F238E27FC236}">
                <a16:creationId xmlns:a16="http://schemas.microsoft.com/office/drawing/2014/main" id="{AD0918FE-CAA1-4778-B854-C09750680E48}"/>
              </a:ext>
            </a:extLst>
          </p:cNvPr>
          <p:cNvSpPr txBox="1"/>
          <p:nvPr/>
        </p:nvSpPr>
        <p:spPr>
          <a:xfrm>
            <a:off x="822664" y="328474"/>
            <a:ext cx="312906" cy="646331"/>
          </a:xfrm>
          <a:prstGeom prst="rect">
            <a:avLst/>
          </a:prstGeom>
          <a:noFill/>
        </p:spPr>
        <p:txBody>
          <a:bodyPr wrap="none" rtlCol="0">
            <a:spAutoFit/>
          </a:bodyPr>
          <a:lstStyle/>
          <a:p>
            <a:r>
              <a:rPr lang="es-ES" dirty="0"/>
              <a:t>4</a:t>
            </a:r>
          </a:p>
          <a:p>
            <a:endParaRPr lang="es-ES" dirty="0"/>
          </a:p>
        </p:txBody>
      </p:sp>
    </p:spTree>
    <p:extLst>
      <p:ext uri="{BB962C8B-B14F-4D97-AF65-F5344CB8AC3E}">
        <p14:creationId xmlns:p14="http://schemas.microsoft.com/office/powerpoint/2010/main" val="1296040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p:nvPr>
        </p:nvSpPr>
        <p:spPr>
          <a:xfrm>
            <a:off x="1981200" y="274680"/>
            <a:ext cx="8229240" cy="1142640"/>
          </a:xfrm>
          <a:prstGeom prst="rect">
            <a:avLst/>
          </a:prstGeom>
          <a:noFill/>
          <a:ln w="0">
            <a:noFill/>
          </a:ln>
        </p:spPr>
        <p:txBody>
          <a:bodyPr anchor="ctr">
            <a:noAutofit/>
          </a:bodyPr>
          <a:lstStyle/>
          <a:p>
            <a:pPr algn="ctr">
              <a:lnSpc>
                <a:spcPct val="100000"/>
              </a:lnSpc>
              <a:buNone/>
            </a:pPr>
            <a:r>
              <a:rPr lang="es-ES" spc="-1">
                <a:solidFill>
                  <a:srgbClr val="000000"/>
                </a:solidFill>
                <a:latin typeface="Calibri"/>
              </a:rPr>
              <a:t>Información alimentaria obligatoria</a:t>
            </a:r>
            <a:endParaRPr lang="gl-ES" spc="-1">
              <a:solidFill>
                <a:srgbClr val="000000"/>
              </a:solidFill>
              <a:latin typeface="Calibri"/>
            </a:endParaRPr>
          </a:p>
        </p:txBody>
      </p:sp>
      <p:sp>
        <p:nvSpPr>
          <p:cNvPr id="135" name="PlaceHolder 2"/>
          <p:cNvSpPr>
            <a:spLocks noGrp="1"/>
          </p:cNvSpPr>
          <p:nvPr>
            <p:ph/>
          </p:nvPr>
        </p:nvSpPr>
        <p:spPr>
          <a:xfrm>
            <a:off x="1981200" y="1351625"/>
            <a:ext cx="8229240" cy="4525560"/>
          </a:xfrm>
          <a:prstGeom prst="rect">
            <a:avLst/>
          </a:prstGeom>
          <a:noFill/>
          <a:ln w="0">
            <a:noFill/>
          </a:ln>
        </p:spPr>
        <p:txBody>
          <a:bodyPr anchor="t">
            <a:normAutofit fontScale="49000" lnSpcReduction="20000"/>
          </a:bodyPr>
          <a:lstStyle/>
          <a:p>
            <a:pPr marL="343080" indent="-343080">
              <a:lnSpc>
                <a:spcPct val="100000"/>
              </a:lnSpc>
              <a:spcBef>
                <a:spcPts val="1199"/>
              </a:spcBef>
              <a:buFont typeface="Arial"/>
              <a:buChar char="•"/>
            </a:pPr>
            <a:r>
              <a:rPr lang="es-ES" sz="5800" b="1" spc="-1" dirty="0">
                <a:solidFill>
                  <a:srgbClr val="000000"/>
                </a:solidFill>
                <a:latin typeface="Calibri"/>
              </a:rPr>
              <a:t>Lista de menciones obligatorias-</a:t>
            </a:r>
            <a:r>
              <a:rPr lang="es-ES" sz="6000" spc="-1" dirty="0">
                <a:solidFill>
                  <a:srgbClr val="000000"/>
                </a:solidFill>
                <a:latin typeface="Calibri"/>
              </a:rPr>
              <a:t> </a:t>
            </a:r>
            <a:r>
              <a:rPr lang="es-ES" sz="3600" spc="-1" dirty="0">
                <a:solidFill>
                  <a:srgbClr val="000000"/>
                </a:solidFill>
                <a:latin typeface="Calibri"/>
              </a:rPr>
              <a:t>Art. 9 </a:t>
            </a:r>
            <a:endParaRPr lang="gl-ES" sz="36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a) La denominación del alimento</a:t>
            </a:r>
            <a:endParaRPr lang="gl-ES" sz="32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b) la lista de ingredientes</a:t>
            </a:r>
            <a:endParaRPr lang="gl-ES" sz="32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c) todo ingrediente o coadyuvante  que cause alergias o intolerancias   </a:t>
            </a:r>
            <a:endParaRPr lang="gl-ES" sz="32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d) la cantidad de determinados ingredientes  </a:t>
            </a:r>
            <a:endParaRPr lang="gl-ES" sz="32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e) la cantidad neta del alimento</a:t>
            </a:r>
            <a:endParaRPr lang="gl-ES" sz="32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f) la fecha de duración mínima o la fecha de caducidad</a:t>
            </a:r>
            <a:endParaRPr lang="gl-ES" sz="32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g) las condiciones especiales de conservación y/o las condiciones de utilización</a:t>
            </a:r>
            <a:endParaRPr lang="gl-ES" sz="32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h) el nombre o la razón social y la dirección del operador responsable de la información alimentaria</a:t>
            </a:r>
            <a:endParaRPr lang="gl-ES" sz="32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i) el país de origen o lugar de procedencia cuando así esté previsto</a:t>
            </a:r>
            <a:endParaRPr lang="gl-ES" sz="32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j) el modo de empleo en caso de que, en su ausencia, fuera difícil hacer un uso adecuado del alimento </a:t>
            </a:r>
            <a:endParaRPr lang="gl-ES" sz="32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k) respecto a las bebidas que tengan más de un 1,2 % Vol. de alcohol, se especificará el grado alcohólico volumétrico adquirido</a:t>
            </a:r>
            <a:endParaRPr lang="gl-ES" sz="3200" spc="-1" dirty="0">
              <a:solidFill>
                <a:srgbClr val="000000"/>
              </a:solidFill>
              <a:latin typeface="Calibri"/>
            </a:endParaRPr>
          </a:p>
          <a:p>
            <a:pPr>
              <a:lnSpc>
                <a:spcPct val="100000"/>
              </a:lnSpc>
              <a:spcBef>
                <a:spcPts val="641"/>
              </a:spcBef>
              <a:buNone/>
              <a:tabLst>
                <a:tab pos="0" algn="l"/>
              </a:tabLst>
            </a:pPr>
            <a:r>
              <a:rPr lang="es-ES" sz="3200" spc="-1" dirty="0">
                <a:solidFill>
                  <a:srgbClr val="000000"/>
                </a:solidFill>
                <a:latin typeface="Calibri"/>
              </a:rPr>
              <a:t>l) la información nutricional</a:t>
            </a:r>
            <a:endParaRPr lang="gl-ES" sz="3200" spc="-1" dirty="0">
              <a:solidFill>
                <a:srgbClr val="000000"/>
              </a:solidFill>
              <a:latin typeface="Calibri"/>
            </a:endParaRPr>
          </a:p>
        </p:txBody>
      </p:sp>
    </p:spTree>
    <p:extLst>
      <p:ext uri="{BB962C8B-B14F-4D97-AF65-F5344CB8AC3E}">
        <p14:creationId xmlns:p14="http://schemas.microsoft.com/office/powerpoint/2010/main" val="149697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n 2"/>
          <p:cNvPicPr/>
          <p:nvPr/>
        </p:nvPicPr>
        <p:blipFill>
          <a:blip r:embed="rId2"/>
          <a:stretch/>
        </p:blipFill>
        <p:spPr>
          <a:xfrm>
            <a:off x="1918200" y="0"/>
            <a:ext cx="2600640" cy="6857640"/>
          </a:xfrm>
          <a:prstGeom prst="rect">
            <a:avLst/>
          </a:prstGeom>
          <a:ln w="0">
            <a:noFill/>
          </a:ln>
        </p:spPr>
      </p:pic>
      <p:pic>
        <p:nvPicPr>
          <p:cNvPr id="137" name="Imagen 4"/>
          <p:cNvPicPr/>
          <p:nvPr/>
        </p:nvPicPr>
        <p:blipFill>
          <a:blip r:embed="rId3"/>
          <a:stretch/>
        </p:blipFill>
        <p:spPr>
          <a:xfrm>
            <a:off x="7608000" y="0"/>
            <a:ext cx="2643480" cy="6857640"/>
          </a:xfrm>
          <a:prstGeom prst="rect">
            <a:avLst/>
          </a:prstGeom>
          <a:ln w="0">
            <a:noFill/>
          </a:ln>
        </p:spPr>
      </p:pic>
      <p:pic>
        <p:nvPicPr>
          <p:cNvPr id="138" name="Imagen 6"/>
          <p:cNvPicPr/>
          <p:nvPr/>
        </p:nvPicPr>
        <p:blipFill>
          <a:blip r:embed="rId4"/>
          <a:stretch/>
        </p:blipFill>
        <p:spPr>
          <a:xfrm>
            <a:off x="4265040" y="3312360"/>
            <a:ext cx="3546360" cy="3545280"/>
          </a:xfrm>
          <a:prstGeom prst="rect">
            <a:avLst/>
          </a:prstGeom>
          <a:ln w="0">
            <a:noFill/>
          </a:ln>
        </p:spPr>
      </p:pic>
      <p:sp>
        <p:nvSpPr>
          <p:cNvPr id="139" name="Conector recto de flecha 8"/>
          <p:cNvSpPr/>
          <p:nvPr/>
        </p:nvSpPr>
        <p:spPr>
          <a:xfrm>
            <a:off x="2999640" y="1268640"/>
            <a:ext cx="1843200" cy="4248000"/>
          </a:xfrm>
          <a:custGeom>
            <a:avLst/>
            <a:gdLst/>
            <a:ahLst/>
            <a:cxnLst/>
            <a:rect l="l" t="t" r="r" b="b"/>
            <a:pathLst>
              <a:path w="21600" h="21600">
                <a:moveTo>
                  <a:pt x="0" y="0"/>
                </a:moveTo>
                <a:lnTo>
                  <a:pt x="21600" y="21600"/>
                </a:lnTo>
              </a:path>
            </a:pathLst>
          </a:custGeom>
          <a:noFill/>
          <a:ln w="38160">
            <a:solidFill>
              <a:srgbClr val="00B050"/>
            </a:solidFill>
            <a:round/>
            <a:tailEnd type="triangle" w="med" len="med"/>
          </a:ln>
        </p:spPr>
        <p:style>
          <a:lnRef idx="0">
            <a:scrgbClr r="0" g="0" b="0"/>
          </a:lnRef>
          <a:fillRef idx="0">
            <a:scrgbClr r="0" g="0" b="0"/>
          </a:fillRef>
          <a:effectRef idx="0">
            <a:scrgbClr r="0" g="0" b="0"/>
          </a:effectRef>
          <a:fontRef idx="minor"/>
        </p:style>
      </p:sp>
      <p:pic>
        <p:nvPicPr>
          <p:cNvPr id="140" name="Imagen 9"/>
          <p:cNvPicPr/>
          <p:nvPr/>
        </p:nvPicPr>
        <p:blipFill>
          <a:blip r:embed="rId5"/>
          <a:stretch/>
        </p:blipFill>
        <p:spPr>
          <a:xfrm>
            <a:off x="4662480" y="1084320"/>
            <a:ext cx="2823480" cy="1300320"/>
          </a:xfrm>
          <a:prstGeom prst="rect">
            <a:avLst/>
          </a:prstGeom>
          <a:ln w="0">
            <a:noFill/>
          </a:ln>
        </p:spPr>
      </p:pic>
      <p:sp>
        <p:nvSpPr>
          <p:cNvPr id="141" name="Conector recto de flecha 11"/>
          <p:cNvSpPr/>
          <p:nvPr/>
        </p:nvSpPr>
        <p:spPr>
          <a:xfrm flipV="1">
            <a:off x="5784600" y="2133000"/>
            <a:ext cx="253440" cy="3384000"/>
          </a:xfrm>
          <a:custGeom>
            <a:avLst/>
            <a:gdLst/>
            <a:ahLst/>
            <a:cxnLst/>
            <a:rect l="l" t="t" r="r" b="b"/>
            <a:pathLst>
              <a:path w="21600" h="21600">
                <a:moveTo>
                  <a:pt x="0" y="0"/>
                </a:moveTo>
                <a:lnTo>
                  <a:pt x="21600" y="21600"/>
                </a:lnTo>
              </a:path>
            </a:pathLst>
          </a:custGeom>
          <a:noFill/>
          <a:ln w="38160">
            <a:solidFill>
              <a:srgbClr val="00B050"/>
            </a:solidFill>
            <a:round/>
            <a:tailEnd type="triangle" w="med" len="med"/>
          </a:ln>
        </p:spPr>
        <p:style>
          <a:lnRef idx="0">
            <a:scrgbClr r="0" g="0" b="0"/>
          </a:lnRef>
          <a:fillRef idx="0">
            <a:scrgbClr r="0" g="0" b="0"/>
          </a:fillRef>
          <a:effectRef idx="0">
            <a:scrgbClr r="0" g="0" b="0"/>
          </a:effectRef>
          <a:fontRef idx="minor"/>
        </p:style>
      </p:sp>
      <p:sp>
        <p:nvSpPr>
          <p:cNvPr id="142" name="CuadroTexto 12"/>
          <p:cNvSpPr/>
          <p:nvPr/>
        </p:nvSpPr>
        <p:spPr>
          <a:xfrm flipH="1">
            <a:off x="4908000" y="402120"/>
            <a:ext cx="23760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Calibri"/>
              </a:rPr>
              <a:t>Art.9.a Denominación</a:t>
            </a:r>
            <a:endParaRPr lang="af-NA" spc="-1">
              <a:latin typeface="Arial"/>
            </a:endParaRPr>
          </a:p>
          <a:p>
            <a:pPr>
              <a:lnSpc>
                <a:spcPct val="100000"/>
              </a:lnSpc>
              <a:buNone/>
            </a:pPr>
            <a:r>
              <a:rPr lang="es-ES" spc="-1">
                <a:solidFill>
                  <a:srgbClr val="000000"/>
                </a:solidFill>
                <a:latin typeface="Calibri"/>
              </a:rPr>
              <a:t>del alimento </a:t>
            </a:r>
            <a:endParaRPr lang="af-NA" spc="-1">
              <a:latin typeface="Arial"/>
            </a:endParaRPr>
          </a:p>
        </p:txBody>
      </p:sp>
      <p:sp>
        <p:nvSpPr>
          <p:cNvPr id="143" name="CuadroTexto 15"/>
          <p:cNvSpPr/>
          <p:nvPr/>
        </p:nvSpPr>
        <p:spPr>
          <a:xfrm>
            <a:off x="5330640" y="2483820"/>
            <a:ext cx="195336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pc="-1">
                <a:solidFill>
                  <a:srgbClr val="000000"/>
                </a:solidFill>
                <a:latin typeface="Calibri"/>
              </a:rPr>
              <a:t>Art.9.d Quid:Avena</a:t>
            </a:r>
            <a:endParaRPr lang="af-NA" spc="-1">
              <a:latin typeface="Arial"/>
            </a:endParaRPr>
          </a:p>
        </p:txBody>
      </p:sp>
      <p:sp>
        <p:nvSpPr>
          <p:cNvPr id="144" name="CuadroTexto 18"/>
          <p:cNvSpPr/>
          <p:nvPr/>
        </p:nvSpPr>
        <p:spPr>
          <a:xfrm flipH="1">
            <a:off x="5220840" y="4456440"/>
            <a:ext cx="15688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Calibri"/>
              </a:rPr>
              <a:t>Art.9.e</a:t>
            </a:r>
            <a:endParaRPr lang="af-NA" spc="-1">
              <a:latin typeface="Arial"/>
            </a:endParaRPr>
          </a:p>
          <a:p>
            <a:pPr>
              <a:lnSpc>
                <a:spcPct val="100000"/>
              </a:lnSpc>
              <a:buNone/>
            </a:pPr>
            <a:r>
              <a:rPr lang="es-ES" spc="-1">
                <a:solidFill>
                  <a:srgbClr val="000000"/>
                </a:solidFill>
                <a:latin typeface="Calibri"/>
              </a:rPr>
              <a:t>Cantidad neta</a:t>
            </a:r>
            <a:endParaRPr lang="af-NA" spc="-1">
              <a:latin typeface="Arial"/>
            </a:endParaRPr>
          </a:p>
        </p:txBody>
      </p:sp>
    </p:spTree>
    <p:extLst>
      <p:ext uri="{BB962C8B-B14F-4D97-AF65-F5344CB8AC3E}">
        <p14:creationId xmlns:p14="http://schemas.microsoft.com/office/powerpoint/2010/main" val="754253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41F78E3-E227-44AF-B3F1-9FC66093BC6F}"/>
              </a:ext>
            </a:extLst>
          </p:cNvPr>
          <p:cNvPicPr>
            <a:picLocks noChangeAspect="1"/>
          </p:cNvPicPr>
          <p:nvPr/>
        </p:nvPicPr>
        <p:blipFill>
          <a:blip r:embed="rId2"/>
          <a:stretch>
            <a:fillRect/>
          </a:stretch>
        </p:blipFill>
        <p:spPr>
          <a:xfrm>
            <a:off x="3099972" y="190048"/>
            <a:ext cx="5992061" cy="6477904"/>
          </a:xfrm>
          <a:prstGeom prst="rect">
            <a:avLst/>
          </a:prstGeom>
        </p:spPr>
      </p:pic>
    </p:spTree>
    <p:extLst>
      <p:ext uri="{BB962C8B-B14F-4D97-AF65-F5344CB8AC3E}">
        <p14:creationId xmlns:p14="http://schemas.microsoft.com/office/powerpoint/2010/main" val="40904178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ángulo 1"/>
          <p:cNvSpPr/>
          <p:nvPr/>
        </p:nvSpPr>
        <p:spPr>
          <a:xfrm>
            <a:off x="2279640" y="476640"/>
            <a:ext cx="7128360" cy="301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pPr>
            <a:r>
              <a:rPr lang="es-ES" sz="2400" b="1" spc="-1" dirty="0">
                <a:solidFill>
                  <a:srgbClr val="000000"/>
                </a:solidFill>
                <a:latin typeface="Arial"/>
                <a:ea typeface="SimSun"/>
              </a:rPr>
              <a:t>Artículo 17. Denominación del alimento</a:t>
            </a:r>
            <a:endParaRPr lang="af-NA" sz="2400" spc="-1" dirty="0">
              <a:latin typeface="Arial"/>
            </a:endParaRPr>
          </a:p>
          <a:p>
            <a:pPr algn="just">
              <a:lnSpc>
                <a:spcPct val="100000"/>
              </a:lnSpc>
              <a:buNone/>
            </a:pPr>
            <a:r>
              <a:rPr lang="es-ES" sz="2400" spc="-1" dirty="0">
                <a:solidFill>
                  <a:srgbClr val="000000"/>
                </a:solidFill>
                <a:latin typeface="Arial"/>
                <a:ea typeface="SimSun"/>
              </a:rPr>
              <a:t> </a:t>
            </a:r>
            <a:endParaRPr lang="af-NA" sz="2400" spc="-1" dirty="0">
              <a:latin typeface="Arial"/>
            </a:endParaRPr>
          </a:p>
          <a:p>
            <a:pPr algn="just">
              <a:lnSpc>
                <a:spcPct val="100000"/>
              </a:lnSpc>
              <a:buNone/>
            </a:pPr>
            <a:r>
              <a:rPr lang="es-ES" sz="2400" spc="-1" dirty="0">
                <a:solidFill>
                  <a:srgbClr val="000000"/>
                </a:solidFill>
                <a:latin typeface="Arial"/>
                <a:ea typeface="SimSun"/>
              </a:rPr>
              <a:t>1. La denominación del alimento será su denominación legal. A falta de tal denominación, la denominación del alimento será la habitual, o, en caso de que esta no exista o no se use, se facilitará una denominación descriptiva del alimento.</a:t>
            </a:r>
            <a:endParaRPr lang="af-NA" sz="2400" spc="-1" dirty="0">
              <a:latin typeface="Arial"/>
            </a:endParaRPr>
          </a:p>
        </p:txBody>
      </p:sp>
      <p:sp>
        <p:nvSpPr>
          <p:cNvPr id="146" name="Rectángulo 2"/>
          <p:cNvSpPr/>
          <p:nvPr/>
        </p:nvSpPr>
        <p:spPr>
          <a:xfrm>
            <a:off x="2279640" y="3661560"/>
            <a:ext cx="7056360" cy="265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pPr>
            <a:r>
              <a:rPr lang="es-ES" sz="2400" spc="-1">
                <a:solidFill>
                  <a:srgbClr val="000000"/>
                </a:solidFill>
                <a:latin typeface="Arial"/>
                <a:ea typeface="SimSun"/>
              </a:rPr>
              <a:t>Art.2.2.p)</a:t>
            </a:r>
            <a:r>
              <a:rPr lang="es-ES" sz="2400" i="1" spc="-1">
                <a:solidFill>
                  <a:srgbClr val="000000"/>
                </a:solidFill>
                <a:latin typeface="Arial"/>
                <a:ea typeface="SimSun"/>
              </a:rPr>
              <a:t>«</a:t>
            </a:r>
            <a:r>
              <a:rPr lang="es-ES" sz="2400" b="1" i="1" spc="-1">
                <a:solidFill>
                  <a:srgbClr val="000000"/>
                </a:solidFill>
                <a:latin typeface="Arial"/>
                <a:ea typeface="SimSun"/>
              </a:rPr>
              <a:t>denominación descriptiva</a:t>
            </a:r>
            <a:r>
              <a:rPr lang="es-ES" sz="2400" i="1" spc="-1">
                <a:solidFill>
                  <a:srgbClr val="000000"/>
                </a:solidFill>
                <a:latin typeface="Arial"/>
                <a:ea typeface="SimSun"/>
              </a:rPr>
              <a:t>»</a:t>
            </a:r>
            <a:r>
              <a:rPr lang="es-ES" sz="2400" spc="-1">
                <a:solidFill>
                  <a:srgbClr val="000000"/>
                </a:solidFill>
                <a:latin typeface="Arial"/>
                <a:ea typeface="SimSun"/>
              </a:rPr>
              <a:t>: cualquier denominación que proporcione una descripción del alimento y, en caso necesario, de su uso, que sea suficientemente clara para permitir a los consumidores conocer su verdadera naturaleza y distinguirlo de otros productos con los que pudiera confundirse;</a:t>
            </a:r>
            <a:endParaRPr lang="af-NA" sz="2400" spc="-1">
              <a:latin typeface="Arial"/>
            </a:endParaRPr>
          </a:p>
        </p:txBody>
      </p:sp>
    </p:spTree>
    <p:extLst>
      <p:ext uri="{BB962C8B-B14F-4D97-AF65-F5344CB8AC3E}">
        <p14:creationId xmlns:p14="http://schemas.microsoft.com/office/powerpoint/2010/main" val="1407673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4A4A11E-2A42-4C96-8A17-8437B6D0FE97}"/>
              </a:ext>
            </a:extLst>
          </p:cNvPr>
          <p:cNvSpPr/>
          <p:nvPr/>
        </p:nvSpPr>
        <p:spPr>
          <a:xfrm>
            <a:off x="2291921" y="3345558"/>
            <a:ext cx="7466119" cy="3046988"/>
          </a:xfrm>
          <a:prstGeom prst="rect">
            <a:avLst/>
          </a:prstGeom>
        </p:spPr>
        <p:txBody>
          <a:bodyPr wrap="square">
            <a:spAutoFit/>
          </a:bodyPr>
          <a:lstStyle/>
          <a:p>
            <a:pPr algn="just"/>
            <a:r>
              <a:rPr lang="es-ES" kern="150" dirty="0">
                <a:latin typeface="Arial" panose="020B0604020202020204" pitchFamily="34" charset="0"/>
                <a:ea typeface="SimSun" panose="02010600030101010101" pitchFamily="2" charset="-122"/>
                <a:cs typeface="Mangal" panose="02040503050203030202" pitchFamily="18" charset="0"/>
              </a:rPr>
              <a:t> </a:t>
            </a:r>
            <a:r>
              <a:rPr lang="es-ES" sz="2400" b="1" i="1" dirty="0">
                <a:latin typeface="+mj-lt"/>
              </a:rPr>
              <a:t>ANEXO VI</a:t>
            </a:r>
            <a:endParaRPr lang="es-ES" sz="2400" dirty="0">
              <a:latin typeface="+mj-lt"/>
            </a:endParaRPr>
          </a:p>
          <a:p>
            <a:pPr algn="just"/>
            <a:r>
              <a:rPr lang="es-ES" sz="2400" kern="150" dirty="0">
                <a:latin typeface="+mj-lt"/>
                <a:ea typeface="SimSun" panose="02010600030101010101" pitchFamily="2" charset="-122"/>
                <a:cs typeface="Mangal" panose="02040503050203030202" pitchFamily="18" charset="0"/>
              </a:rPr>
              <a:t>1. La denominación del alimento incluirá o irá acompañada de menciones sobre las condiciones físicas del mismo o sobre el </a:t>
            </a:r>
            <a:r>
              <a:rPr lang="es-ES" sz="2400" b="1" kern="150" dirty="0">
                <a:latin typeface="+mj-lt"/>
                <a:ea typeface="SimSun" panose="02010600030101010101" pitchFamily="2" charset="-122"/>
                <a:cs typeface="Mangal" panose="02040503050203030202" pitchFamily="18" charset="0"/>
              </a:rPr>
              <a:t>tratamiento específico al que ha sido sometido </a:t>
            </a:r>
            <a:r>
              <a:rPr lang="es-ES" sz="2400" kern="150" dirty="0">
                <a:latin typeface="+mj-lt"/>
                <a:ea typeface="SimSun" panose="02010600030101010101" pitchFamily="2" charset="-122"/>
                <a:cs typeface="Mangal" panose="02040503050203030202" pitchFamily="18" charset="0"/>
              </a:rPr>
              <a:t>(por ejemplo, en polvo, </a:t>
            </a:r>
            <a:r>
              <a:rPr lang="es-ES" sz="2400" kern="150" dirty="0" err="1">
                <a:latin typeface="+mj-lt"/>
                <a:ea typeface="SimSun" panose="02010600030101010101" pitchFamily="2" charset="-122"/>
                <a:cs typeface="Mangal" panose="02040503050203030202" pitchFamily="18" charset="0"/>
              </a:rPr>
              <a:t>recongelado</a:t>
            </a:r>
            <a:r>
              <a:rPr lang="es-ES" sz="2400" kern="150" dirty="0">
                <a:latin typeface="+mj-lt"/>
                <a:ea typeface="SimSun" panose="02010600030101010101" pitchFamily="2" charset="-122"/>
                <a:cs typeface="Mangal" panose="02040503050203030202" pitchFamily="18" charset="0"/>
              </a:rPr>
              <a:t>, liofilizado, ultracongelado, concentrado o ahumado) en todos los casos en que la omisión de tal información pueda inducir a engaño al comprador.</a:t>
            </a:r>
          </a:p>
        </p:txBody>
      </p:sp>
      <p:sp>
        <p:nvSpPr>
          <p:cNvPr id="2" name="Rectángulo 1">
            <a:extLst>
              <a:ext uri="{FF2B5EF4-FFF2-40B4-BE49-F238E27FC236}">
                <a16:creationId xmlns:a16="http://schemas.microsoft.com/office/drawing/2014/main" id="{14587A21-0F85-4146-95B8-20FFFD464C5D}"/>
              </a:ext>
            </a:extLst>
          </p:cNvPr>
          <p:cNvSpPr/>
          <p:nvPr/>
        </p:nvSpPr>
        <p:spPr>
          <a:xfrm>
            <a:off x="2291921" y="595089"/>
            <a:ext cx="7608163" cy="2677656"/>
          </a:xfrm>
          <a:prstGeom prst="rect">
            <a:avLst/>
          </a:prstGeom>
        </p:spPr>
        <p:txBody>
          <a:bodyPr wrap="square">
            <a:spAutoFit/>
          </a:bodyPr>
          <a:lstStyle/>
          <a:p>
            <a:r>
              <a:rPr lang="es-ES" sz="2400" dirty="0">
                <a:solidFill>
                  <a:srgbClr val="211D1E"/>
                </a:solidFill>
                <a:latin typeface="+mj-lt"/>
              </a:rPr>
              <a:t>Art.2.2.n) «denominación legal»: la denominación de un alimento prescrita en las disposiciones de la Unión aplicables al mismo o, a falta de tales disposiciones de la Unión, la denominación prevista en las leyes, los reglamentos y las disposiciones administrativas aplicables en el Estado miembro en que el alimento se vende al consumidor final o a las colectividades; </a:t>
            </a:r>
            <a:endParaRPr lang="es-ES" sz="2400" dirty="0">
              <a:latin typeface="+mj-lt"/>
            </a:endParaRPr>
          </a:p>
        </p:txBody>
      </p:sp>
    </p:spTree>
    <p:extLst>
      <p:ext uri="{BB962C8B-B14F-4D97-AF65-F5344CB8AC3E}">
        <p14:creationId xmlns:p14="http://schemas.microsoft.com/office/powerpoint/2010/main" val="2933333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ángulo 1"/>
          <p:cNvSpPr/>
          <p:nvPr/>
        </p:nvSpPr>
        <p:spPr>
          <a:xfrm>
            <a:off x="1775640" y="188640"/>
            <a:ext cx="8424720" cy="630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pPr>
            <a:r>
              <a:rPr lang="es-ES" sz="2400" b="1" spc="-1" dirty="0">
                <a:solidFill>
                  <a:srgbClr val="000000"/>
                </a:solidFill>
                <a:latin typeface="Arial"/>
                <a:ea typeface="SimSun"/>
              </a:rPr>
              <a:t>Artículo 22. Indicación cuantitativa de los ingredientes</a:t>
            </a:r>
            <a:endParaRPr lang="af-NA" sz="2400" spc="-1" dirty="0">
              <a:latin typeface="Arial"/>
            </a:endParaRPr>
          </a:p>
          <a:p>
            <a:pPr algn="just">
              <a:lnSpc>
                <a:spcPct val="100000"/>
              </a:lnSpc>
              <a:buNone/>
            </a:pPr>
            <a:r>
              <a:rPr lang="es-ES" sz="2400" spc="-1" dirty="0">
                <a:solidFill>
                  <a:srgbClr val="000000"/>
                </a:solidFill>
                <a:latin typeface="Arial"/>
                <a:ea typeface="SimSun"/>
              </a:rPr>
              <a:t> </a:t>
            </a:r>
            <a:endParaRPr lang="af-NA" sz="2400" spc="-1" dirty="0">
              <a:latin typeface="Arial"/>
            </a:endParaRPr>
          </a:p>
          <a:p>
            <a:pPr algn="just">
              <a:lnSpc>
                <a:spcPct val="100000"/>
              </a:lnSpc>
              <a:buNone/>
            </a:pPr>
            <a:r>
              <a:rPr lang="es-ES" sz="2400" spc="-1" dirty="0">
                <a:solidFill>
                  <a:srgbClr val="000000"/>
                </a:solidFill>
                <a:latin typeface="Arial"/>
                <a:ea typeface="SimSun"/>
              </a:rPr>
              <a:t>1. </a:t>
            </a:r>
            <a:r>
              <a:rPr lang="es-ES" sz="2400" b="1" spc="-1" dirty="0">
                <a:solidFill>
                  <a:srgbClr val="000000"/>
                </a:solidFill>
                <a:latin typeface="Arial"/>
                <a:ea typeface="SimSun"/>
              </a:rPr>
              <a:t>Será necesario indicar la cantidad de un ingrediente </a:t>
            </a:r>
            <a:r>
              <a:rPr lang="es-ES" sz="2400" spc="-1" dirty="0">
                <a:solidFill>
                  <a:srgbClr val="000000"/>
                </a:solidFill>
                <a:latin typeface="Arial"/>
                <a:ea typeface="SimSun"/>
              </a:rPr>
              <a:t>o de una categoría de ingredientes utilizados en la fabricación o la preparación de un alimento </a:t>
            </a:r>
            <a:r>
              <a:rPr lang="es-ES" sz="2400" b="1" spc="-1" dirty="0">
                <a:solidFill>
                  <a:srgbClr val="000000"/>
                </a:solidFill>
                <a:latin typeface="Arial"/>
                <a:ea typeface="SimSun"/>
              </a:rPr>
              <a:t>en caso de que </a:t>
            </a:r>
            <a:r>
              <a:rPr lang="es-ES" sz="2400" spc="-1" dirty="0">
                <a:solidFill>
                  <a:srgbClr val="000000"/>
                </a:solidFill>
                <a:latin typeface="Arial"/>
                <a:ea typeface="SimSun"/>
              </a:rPr>
              <a:t>el ingrediente o la categoría de ingredientes de que se trate: </a:t>
            </a:r>
            <a:endParaRPr lang="af-NA" sz="2400" spc="-1" dirty="0">
              <a:latin typeface="Arial"/>
            </a:endParaRPr>
          </a:p>
          <a:p>
            <a:pPr algn="just">
              <a:lnSpc>
                <a:spcPct val="100000"/>
              </a:lnSpc>
              <a:buNone/>
            </a:pPr>
            <a:r>
              <a:rPr lang="es-ES" sz="2400" spc="-1" dirty="0">
                <a:solidFill>
                  <a:srgbClr val="000000"/>
                </a:solidFill>
                <a:latin typeface="Arial"/>
                <a:ea typeface="SimSun"/>
              </a:rPr>
              <a:t>a) </a:t>
            </a:r>
            <a:r>
              <a:rPr lang="es-ES" sz="2400" b="1" spc="-1" dirty="0">
                <a:solidFill>
                  <a:srgbClr val="000000"/>
                </a:solidFill>
                <a:latin typeface="Arial"/>
                <a:ea typeface="SimSun"/>
              </a:rPr>
              <a:t>figure en la denominación </a:t>
            </a:r>
            <a:r>
              <a:rPr lang="es-ES" sz="2400" spc="-1" dirty="0">
                <a:solidFill>
                  <a:srgbClr val="000000"/>
                </a:solidFill>
                <a:latin typeface="Arial"/>
                <a:ea typeface="SimSun"/>
              </a:rPr>
              <a:t>del alimento o el consumidor lo asocie normalmente con dicha denominación; </a:t>
            </a:r>
            <a:endParaRPr lang="af-NA" sz="2400" spc="-1" dirty="0">
              <a:latin typeface="Arial"/>
            </a:endParaRPr>
          </a:p>
          <a:p>
            <a:pPr algn="just">
              <a:lnSpc>
                <a:spcPct val="100000"/>
              </a:lnSpc>
              <a:buNone/>
            </a:pPr>
            <a:r>
              <a:rPr lang="es-ES" sz="2400" spc="-1" dirty="0">
                <a:solidFill>
                  <a:srgbClr val="000000"/>
                </a:solidFill>
                <a:latin typeface="Arial"/>
                <a:ea typeface="SimSun"/>
              </a:rPr>
              <a:t>b) </a:t>
            </a:r>
            <a:r>
              <a:rPr lang="es-ES" sz="2400" b="1" spc="-1" dirty="0">
                <a:solidFill>
                  <a:srgbClr val="000000"/>
                </a:solidFill>
                <a:latin typeface="Arial"/>
                <a:ea typeface="SimSun"/>
              </a:rPr>
              <a:t>se destaque en el etiquetado </a:t>
            </a:r>
            <a:r>
              <a:rPr lang="es-ES" sz="2400" spc="-1" dirty="0">
                <a:solidFill>
                  <a:srgbClr val="000000"/>
                </a:solidFill>
                <a:latin typeface="Arial"/>
                <a:ea typeface="SimSun"/>
              </a:rPr>
              <a:t>por medio de palabras, imágenes o representación gráfica, o </a:t>
            </a:r>
            <a:endParaRPr lang="af-NA" sz="2400" spc="-1" dirty="0">
              <a:latin typeface="Arial"/>
            </a:endParaRPr>
          </a:p>
          <a:p>
            <a:pPr algn="just">
              <a:lnSpc>
                <a:spcPct val="100000"/>
              </a:lnSpc>
              <a:buNone/>
            </a:pPr>
            <a:r>
              <a:rPr lang="es-ES" sz="2400" spc="-1" dirty="0">
                <a:solidFill>
                  <a:srgbClr val="000000"/>
                </a:solidFill>
                <a:latin typeface="Arial"/>
                <a:ea typeface="SimSun"/>
              </a:rPr>
              <a:t>c) </a:t>
            </a:r>
            <a:r>
              <a:rPr lang="es-ES" sz="2400" b="1" spc="-1" dirty="0">
                <a:solidFill>
                  <a:srgbClr val="000000"/>
                </a:solidFill>
                <a:latin typeface="Arial"/>
                <a:ea typeface="SimSun"/>
              </a:rPr>
              <a:t>sea esencial para definir </a:t>
            </a:r>
            <a:r>
              <a:rPr lang="es-ES" sz="2400" spc="-1" dirty="0">
                <a:solidFill>
                  <a:srgbClr val="000000"/>
                </a:solidFill>
                <a:latin typeface="Arial"/>
                <a:ea typeface="SimSun"/>
              </a:rPr>
              <a:t>un alimento </a:t>
            </a:r>
            <a:r>
              <a:rPr lang="es-ES" sz="2400" b="1" spc="-1" dirty="0">
                <a:solidFill>
                  <a:srgbClr val="000000"/>
                </a:solidFill>
                <a:latin typeface="Arial"/>
                <a:ea typeface="SimSun"/>
              </a:rPr>
              <a:t>y</a:t>
            </a:r>
            <a:r>
              <a:rPr lang="es-ES" sz="2400" spc="-1" dirty="0">
                <a:solidFill>
                  <a:srgbClr val="000000"/>
                </a:solidFill>
                <a:latin typeface="Arial"/>
                <a:ea typeface="SimSun"/>
              </a:rPr>
              <a:t> para </a:t>
            </a:r>
            <a:r>
              <a:rPr lang="es-ES" sz="2400" b="1" spc="-1" dirty="0">
                <a:solidFill>
                  <a:srgbClr val="000000"/>
                </a:solidFill>
                <a:latin typeface="Arial"/>
                <a:ea typeface="SimSun"/>
              </a:rPr>
              <a:t>distinguirlo de los productos con los que se pudiera confundir </a:t>
            </a:r>
            <a:r>
              <a:rPr lang="es-ES" sz="2400" spc="-1" dirty="0">
                <a:solidFill>
                  <a:srgbClr val="000000"/>
                </a:solidFill>
                <a:latin typeface="Arial"/>
                <a:ea typeface="SimSun"/>
              </a:rPr>
              <a:t>a causa de su denominación o de su aspecto. </a:t>
            </a:r>
            <a:endParaRPr lang="af-NA" sz="2400" spc="-1" dirty="0">
              <a:latin typeface="Arial"/>
            </a:endParaRPr>
          </a:p>
          <a:p>
            <a:pPr algn="just">
              <a:lnSpc>
                <a:spcPct val="100000"/>
              </a:lnSpc>
              <a:buNone/>
            </a:pPr>
            <a:r>
              <a:rPr lang="es-ES" sz="2400" spc="-1" dirty="0">
                <a:solidFill>
                  <a:srgbClr val="000000"/>
                </a:solidFill>
                <a:latin typeface="Arial"/>
                <a:ea typeface="SimSun"/>
              </a:rPr>
              <a:t>2. En el </a:t>
            </a:r>
            <a:r>
              <a:rPr lang="es-ES" sz="2400" b="1" spc="-1" dirty="0">
                <a:solidFill>
                  <a:srgbClr val="000000"/>
                </a:solidFill>
                <a:latin typeface="Arial"/>
                <a:ea typeface="SimSun"/>
              </a:rPr>
              <a:t>anexo VIII </a:t>
            </a:r>
            <a:r>
              <a:rPr lang="es-ES" sz="2400" spc="-1" dirty="0">
                <a:solidFill>
                  <a:srgbClr val="000000"/>
                </a:solidFill>
                <a:latin typeface="Arial"/>
                <a:ea typeface="SimSun"/>
              </a:rPr>
              <a:t>se establecen las </a:t>
            </a:r>
            <a:r>
              <a:rPr lang="es-ES" sz="2400" b="1" spc="-1" dirty="0">
                <a:solidFill>
                  <a:srgbClr val="000000"/>
                </a:solidFill>
                <a:latin typeface="Arial"/>
                <a:ea typeface="SimSun"/>
              </a:rPr>
              <a:t>normas técnicas para aplicar el apartado 1</a:t>
            </a:r>
            <a:r>
              <a:rPr lang="es-ES" sz="2400" spc="-1" dirty="0">
                <a:solidFill>
                  <a:srgbClr val="000000"/>
                </a:solidFill>
                <a:latin typeface="Arial"/>
                <a:ea typeface="SimSun"/>
              </a:rPr>
              <a:t>, incluidos los casos específicos en los que no se exigirá la indicación cuantitativa de determinados ingredientes.</a:t>
            </a:r>
            <a:endParaRPr lang="af-NA" sz="2400" spc="-1" dirty="0">
              <a:latin typeface="Arial"/>
            </a:endParaRPr>
          </a:p>
        </p:txBody>
      </p:sp>
    </p:spTree>
    <p:extLst>
      <p:ext uri="{BB962C8B-B14F-4D97-AF65-F5344CB8AC3E}">
        <p14:creationId xmlns:p14="http://schemas.microsoft.com/office/powerpoint/2010/main" val="34255005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agen 2"/>
          <p:cNvPicPr/>
          <p:nvPr/>
        </p:nvPicPr>
        <p:blipFill>
          <a:blip r:embed="rId2"/>
          <a:stretch/>
        </p:blipFill>
        <p:spPr>
          <a:xfrm>
            <a:off x="1524000" y="52920"/>
            <a:ext cx="6588000" cy="4588200"/>
          </a:xfrm>
          <a:prstGeom prst="rect">
            <a:avLst/>
          </a:prstGeom>
          <a:ln w="0">
            <a:noFill/>
          </a:ln>
        </p:spPr>
      </p:pic>
      <p:sp>
        <p:nvSpPr>
          <p:cNvPr id="149" name="CuadroTexto 3"/>
          <p:cNvSpPr/>
          <p:nvPr/>
        </p:nvSpPr>
        <p:spPr>
          <a:xfrm>
            <a:off x="2073720" y="3838680"/>
            <a:ext cx="2297880" cy="821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z="2400" spc="-1">
                <a:solidFill>
                  <a:srgbClr val="000000"/>
                </a:solidFill>
                <a:latin typeface="Calibri"/>
              </a:rPr>
              <a:t>Art.9.f Fecha de </a:t>
            </a:r>
            <a:endParaRPr lang="af-NA" sz="2400" spc="-1">
              <a:latin typeface="Arial"/>
            </a:endParaRPr>
          </a:p>
          <a:p>
            <a:pPr>
              <a:lnSpc>
                <a:spcPct val="100000"/>
              </a:lnSpc>
              <a:buNone/>
            </a:pPr>
            <a:r>
              <a:rPr lang="es-ES" sz="2400" spc="-1">
                <a:solidFill>
                  <a:srgbClr val="000000"/>
                </a:solidFill>
                <a:latin typeface="Calibri"/>
              </a:rPr>
              <a:t>Duración mínima</a:t>
            </a:r>
            <a:endParaRPr lang="af-NA" sz="2400" spc="-1">
              <a:latin typeface="Arial"/>
            </a:endParaRPr>
          </a:p>
        </p:txBody>
      </p:sp>
      <p:sp>
        <p:nvSpPr>
          <p:cNvPr id="150" name="CuadroTexto 1"/>
          <p:cNvSpPr/>
          <p:nvPr/>
        </p:nvSpPr>
        <p:spPr>
          <a:xfrm>
            <a:off x="2098920" y="5006520"/>
            <a:ext cx="25920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400" spc="-1">
                <a:solidFill>
                  <a:srgbClr val="000000"/>
                </a:solidFill>
                <a:latin typeface="Calibri"/>
              </a:rPr>
              <a:t>RD 1808/1991:Lote</a:t>
            </a:r>
            <a:endParaRPr lang="af-NA" sz="2400" spc="-1">
              <a:latin typeface="Arial"/>
            </a:endParaRPr>
          </a:p>
        </p:txBody>
      </p:sp>
      <p:sp>
        <p:nvSpPr>
          <p:cNvPr id="151" name="Conector recto de flecha 5"/>
          <p:cNvSpPr/>
          <p:nvPr/>
        </p:nvSpPr>
        <p:spPr>
          <a:xfrm flipV="1">
            <a:off x="3359640" y="3370320"/>
            <a:ext cx="1154880" cy="1606320"/>
          </a:xfrm>
          <a:custGeom>
            <a:avLst/>
            <a:gdLst/>
            <a:ahLst/>
            <a:cxnLst/>
            <a:rect l="l" t="t" r="r" b="b"/>
            <a:pathLst>
              <a:path w="21600" h="21600">
                <a:moveTo>
                  <a:pt x="0" y="0"/>
                </a:moveTo>
                <a:lnTo>
                  <a:pt x="21600" y="21600"/>
                </a:lnTo>
              </a:path>
            </a:pathLst>
          </a:custGeom>
          <a:noFill/>
          <a:ln w="38160">
            <a:solidFill>
              <a:srgbClr val="00B050"/>
            </a:solidFill>
            <a:round/>
            <a:tailEnd type="triangle" w="med" len="med"/>
          </a:ln>
        </p:spPr>
        <p:style>
          <a:lnRef idx="0">
            <a:scrgbClr r="0" g="0" b="0"/>
          </a:lnRef>
          <a:fillRef idx="0">
            <a:scrgbClr r="0" g="0" b="0"/>
          </a:fillRef>
          <a:effectRef idx="0">
            <a:scrgbClr r="0" g="0" b="0"/>
          </a:effectRef>
          <a:fontRef idx="minor"/>
        </p:style>
      </p:sp>
      <p:sp>
        <p:nvSpPr>
          <p:cNvPr id="152" name="CuadroTexto 6"/>
          <p:cNvSpPr/>
          <p:nvPr/>
        </p:nvSpPr>
        <p:spPr>
          <a:xfrm>
            <a:off x="4851840" y="5468400"/>
            <a:ext cx="295200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s-ES" sz="2400" spc="-1">
                <a:solidFill>
                  <a:srgbClr val="000000"/>
                </a:solidFill>
                <a:latin typeface="Calibri"/>
              </a:rPr>
              <a:t>R CE 853/2004:Marca de identificación</a:t>
            </a:r>
            <a:endParaRPr lang="af-NA" sz="2400" spc="-1">
              <a:latin typeface="Arial"/>
            </a:endParaRPr>
          </a:p>
        </p:txBody>
      </p:sp>
      <p:pic>
        <p:nvPicPr>
          <p:cNvPr id="153" name="Imagen 8"/>
          <p:cNvPicPr/>
          <p:nvPr/>
        </p:nvPicPr>
        <p:blipFill>
          <a:blip r:embed="rId3"/>
          <a:stretch/>
        </p:blipFill>
        <p:spPr>
          <a:xfrm>
            <a:off x="7677120" y="3589200"/>
            <a:ext cx="2918160" cy="3169440"/>
          </a:xfrm>
          <a:prstGeom prst="rect">
            <a:avLst/>
          </a:prstGeom>
          <a:ln w="0">
            <a:noFill/>
          </a:ln>
        </p:spPr>
      </p:pic>
      <p:sp>
        <p:nvSpPr>
          <p:cNvPr id="154" name="Rectángulo 9"/>
          <p:cNvSpPr/>
          <p:nvPr/>
        </p:nvSpPr>
        <p:spPr>
          <a:xfrm>
            <a:off x="7804200" y="3838680"/>
            <a:ext cx="1027800" cy="1629000"/>
          </a:xfrm>
          <a:prstGeom prst="rect">
            <a:avLst/>
          </a:prstGeom>
          <a:solidFill>
            <a:srgbClr val="4F81BD"/>
          </a:solidFill>
          <a:ln w="25560">
            <a:solidFill>
              <a:srgbClr val="3A5F8B"/>
            </a:solidFill>
            <a:round/>
          </a:ln>
        </p:spPr>
        <p:style>
          <a:lnRef idx="0">
            <a:scrgbClr r="0" g="0" b="0"/>
          </a:lnRef>
          <a:fillRef idx="0">
            <a:scrgbClr r="0" g="0" b="0"/>
          </a:fillRef>
          <a:effectRef idx="0">
            <a:scrgbClr r="0" g="0" b="0"/>
          </a:effectRef>
          <a:fontRef idx="minor"/>
        </p:style>
      </p:sp>
      <p:sp>
        <p:nvSpPr>
          <p:cNvPr id="155" name="Elipse 10"/>
          <p:cNvSpPr/>
          <p:nvPr/>
        </p:nvSpPr>
        <p:spPr>
          <a:xfrm>
            <a:off x="6996000" y="3132000"/>
            <a:ext cx="791640" cy="668880"/>
          </a:xfrm>
          <a:prstGeom prst="ellipse">
            <a:avLst/>
          </a:prstGeom>
          <a:noFill/>
          <a:ln w="38160">
            <a:solidFill>
              <a:srgbClr val="00B05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098821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n 2"/>
          <p:cNvPicPr/>
          <p:nvPr/>
        </p:nvPicPr>
        <p:blipFill>
          <a:blip r:embed="rId3"/>
          <a:stretch/>
        </p:blipFill>
        <p:spPr>
          <a:xfrm>
            <a:off x="1991640" y="0"/>
            <a:ext cx="3975120" cy="6857640"/>
          </a:xfrm>
          <a:prstGeom prst="rect">
            <a:avLst/>
          </a:prstGeom>
          <a:ln w="0">
            <a:noFill/>
          </a:ln>
        </p:spPr>
      </p:pic>
      <p:pic>
        <p:nvPicPr>
          <p:cNvPr id="157" name="Imagen 4"/>
          <p:cNvPicPr/>
          <p:nvPr/>
        </p:nvPicPr>
        <p:blipFill>
          <a:blip r:embed="rId4"/>
          <a:stretch/>
        </p:blipFill>
        <p:spPr>
          <a:xfrm>
            <a:off x="6672000" y="0"/>
            <a:ext cx="3299760" cy="6857640"/>
          </a:xfrm>
          <a:prstGeom prst="rect">
            <a:avLst/>
          </a:prstGeom>
          <a:ln w="0">
            <a:noFill/>
          </a:ln>
        </p:spPr>
      </p:pic>
    </p:spTree>
    <p:extLst>
      <p:ext uri="{BB962C8B-B14F-4D97-AF65-F5344CB8AC3E}">
        <p14:creationId xmlns:p14="http://schemas.microsoft.com/office/powerpoint/2010/main" val="280226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agen 1"/>
          <p:cNvPicPr/>
          <p:nvPr/>
        </p:nvPicPr>
        <p:blipFill>
          <a:blip r:embed="rId2"/>
          <a:stretch/>
        </p:blipFill>
        <p:spPr>
          <a:xfrm>
            <a:off x="1991640" y="1198080"/>
            <a:ext cx="5184360" cy="3664080"/>
          </a:xfrm>
          <a:prstGeom prst="rect">
            <a:avLst/>
          </a:prstGeom>
          <a:ln w="0">
            <a:noFill/>
          </a:ln>
        </p:spPr>
      </p:pic>
      <p:sp>
        <p:nvSpPr>
          <p:cNvPr id="159" name="CuadroTexto 2"/>
          <p:cNvSpPr/>
          <p:nvPr/>
        </p:nvSpPr>
        <p:spPr>
          <a:xfrm>
            <a:off x="2474040" y="636480"/>
            <a:ext cx="35708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Calibri"/>
              </a:rPr>
              <a:t>Art.9.b Lista de ingredientes</a:t>
            </a:r>
            <a:endParaRPr lang="af-NA" spc="-1">
              <a:latin typeface="Arial"/>
            </a:endParaRPr>
          </a:p>
        </p:txBody>
      </p:sp>
      <p:sp>
        <p:nvSpPr>
          <p:cNvPr id="160" name="CuadroTexto 3"/>
          <p:cNvSpPr/>
          <p:nvPr/>
        </p:nvSpPr>
        <p:spPr>
          <a:xfrm flipH="1">
            <a:off x="2999640" y="4877640"/>
            <a:ext cx="252000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Calibri"/>
              </a:rPr>
              <a:t>RD 1181/2018:Origen </a:t>
            </a:r>
            <a:endParaRPr lang="af-NA" spc="-1">
              <a:latin typeface="Arial"/>
            </a:endParaRPr>
          </a:p>
          <a:p>
            <a:pPr>
              <a:lnSpc>
                <a:spcPct val="100000"/>
              </a:lnSpc>
              <a:buNone/>
            </a:pPr>
            <a:r>
              <a:rPr lang="es-ES" spc="-1">
                <a:solidFill>
                  <a:srgbClr val="000000"/>
                </a:solidFill>
                <a:latin typeface="Calibri"/>
              </a:rPr>
              <a:t>de la leche utilizada</a:t>
            </a:r>
            <a:endParaRPr lang="af-NA" spc="-1">
              <a:latin typeface="Arial"/>
            </a:endParaRPr>
          </a:p>
        </p:txBody>
      </p:sp>
      <p:sp>
        <p:nvSpPr>
          <p:cNvPr id="161" name="CuadroTexto 4"/>
          <p:cNvSpPr/>
          <p:nvPr/>
        </p:nvSpPr>
        <p:spPr>
          <a:xfrm flipH="1">
            <a:off x="8254920" y="2781000"/>
            <a:ext cx="2258280" cy="91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Calibri"/>
              </a:rPr>
              <a:t>Art.9.c Ingredientes alérgenos (resaltados en </a:t>
            </a:r>
            <a:r>
              <a:rPr lang="es-ES" b="1" spc="-1">
                <a:solidFill>
                  <a:srgbClr val="000000"/>
                </a:solidFill>
                <a:latin typeface="Calibri"/>
              </a:rPr>
              <a:t>negrita</a:t>
            </a:r>
            <a:r>
              <a:rPr lang="es-ES" spc="-1">
                <a:solidFill>
                  <a:srgbClr val="000000"/>
                </a:solidFill>
                <a:latin typeface="Calibri"/>
              </a:rPr>
              <a:t>:Art.21) </a:t>
            </a:r>
            <a:endParaRPr lang="af-NA" spc="-1">
              <a:latin typeface="Arial"/>
            </a:endParaRPr>
          </a:p>
        </p:txBody>
      </p:sp>
      <p:sp>
        <p:nvSpPr>
          <p:cNvPr id="162" name="Conector recto de flecha 5"/>
          <p:cNvSpPr/>
          <p:nvPr/>
        </p:nvSpPr>
        <p:spPr>
          <a:xfrm flipH="1" flipV="1">
            <a:off x="3286200" y="2779560"/>
            <a:ext cx="4968360" cy="461160"/>
          </a:xfrm>
          <a:custGeom>
            <a:avLst/>
            <a:gdLst/>
            <a:ahLst/>
            <a:cxnLst/>
            <a:rect l="l" t="t" r="r" b="b"/>
            <a:pathLst>
              <a:path w="21600" h="21600">
                <a:moveTo>
                  <a:pt x="0" y="0"/>
                </a:moveTo>
                <a:lnTo>
                  <a:pt x="21600" y="21600"/>
                </a:lnTo>
              </a:path>
            </a:pathLst>
          </a:custGeom>
          <a:noFill/>
          <a:ln w="38160">
            <a:solidFill>
              <a:srgbClr val="00B050"/>
            </a:solidFill>
            <a:round/>
            <a:tailEnd type="triangle" w="med" len="med"/>
          </a:ln>
        </p:spPr>
        <p:style>
          <a:lnRef idx="0">
            <a:scrgbClr r="0" g="0" b="0"/>
          </a:lnRef>
          <a:fillRef idx="0">
            <a:scrgbClr r="0" g="0" b="0"/>
          </a:fillRef>
          <a:effectRef idx="0">
            <a:scrgbClr r="0" g="0" b="0"/>
          </a:effectRef>
          <a:fontRef idx="minor"/>
        </p:style>
      </p:sp>
      <p:sp>
        <p:nvSpPr>
          <p:cNvPr id="163" name="Conector recto de flecha 7"/>
          <p:cNvSpPr/>
          <p:nvPr/>
        </p:nvSpPr>
        <p:spPr>
          <a:xfrm flipH="1">
            <a:off x="4151640" y="3277800"/>
            <a:ext cx="4104000" cy="195120"/>
          </a:xfrm>
          <a:custGeom>
            <a:avLst/>
            <a:gdLst/>
            <a:ahLst/>
            <a:cxnLst/>
            <a:rect l="l" t="t" r="r" b="b"/>
            <a:pathLst>
              <a:path w="21600" h="21600">
                <a:moveTo>
                  <a:pt x="0" y="0"/>
                </a:moveTo>
                <a:lnTo>
                  <a:pt x="21600" y="21600"/>
                </a:lnTo>
              </a:path>
            </a:pathLst>
          </a:custGeom>
          <a:noFill/>
          <a:ln w="38160">
            <a:solidFill>
              <a:srgbClr val="00B050"/>
            </a:solidFill>
            <a:round/>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185071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a:extLst>
              <a:ext uri="{FF2B5EF4-FFF2-40B4-BE49-F238E27FC236}">
                <a16:creationId xmlns:a16="http://schemas.microsoft.com/office/drawing/2014/main" id="{E3A298DB-D68A-4418-99A5-43341FCB23A9}"/>
              </a:ext>
            </a:extLst>
          </p:cNvPr>
          <p:cNvPicPr/>
          <p:nvPr/>
        </p:nvPicPr>
        <p:blipFill>
          <a:blip r:embed="rId2"/>
          <a:stretch/>
        </p:blipFill>
        <p:spPr>
          <a:xfrm>
            <a:off x="1929496" y="399090"/>
            <a:ext cx="5184360" cy="3664080"/>
          </a:xfrm>
          <a:prstGeom prst="rect">
            <a:avLst/>
          </a:prstGeom>
          <a:ln w="0">
            <a:noFill/>
          </a:ln>
        </p:spPr>
      </p:pic>
      <p:sp>
        <p:nvSpPr>
          <p:cNvPr id="5" name="Rectángulo: esquinas redondeadas 4">
            <a:extLst>
              <a:ext uri="{FF2B5EF4-FFF2-40B4-BE49-F238E27FC236}">
                <a16:creationId xmlns:a16="http://schemas.microsoft.com/office/drawing/2014/main" id="{4AA0BCF5-EFA8-4BFB-99DD-F674EFC6FC1E}"/>
              </a:ext>
            </a:extLst>
          </p:cNvPr>
          <p:cNvSpPr/>
          <p:nvPr/>
        </p:nvSpPr>
        <p:spPr>
          <a:xfrm>
            <a:off x="2589320" y="2231133"/>
            <a:ext cx="3710866" cy="494315"/>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89726B9D-5004-4266-9EE2-F1C6593EA435}"/>
              </a:ext>
            </a:extLst>
          </p:cNvPr>
          <p:cNvSpPr txBox="1"/>
          <p:nvPr/>
        </p:nvSpPr>
        <p:spPr>
          <a:xfrm>
            <a:off x="7534183" y="1855436"/>
            <a:ext cx="2938508" cy="1200329"/>
          </a:xfrm>
          <a:prstGeom prst="rect">
            <a:avLst/>
          </a:prstGeom>
          <a:noFill/>
        </p:spPr>
        <p:txBody>
          <a:bodyPr wrap="square" rtlCol="0">
            <a:spAutoFit/>
          </a:bodyPr>
          <a:lstStyle/>
          <a:p>
            <a:r>
              <a:rPr lang="es-ES" sz="2400" dirty="0">
                <a:solidFill>
                  <a:srgbClr val="0070C0"/>
                </a:solidFill>
              </a:rPr>
              <a:t>Seria mas correcto </a:t>
            </a:r>
            <a:r>
              <a:rPr lang="es-ES" sz="2400" b="1" dirty="0">
                <a:solidFill>
                  <a:srgbClr val="0070C0"/>
                </a:solidFill>
              </a:rPr>
              <a:t>Bebida</a:t>
            </a:r>
            <a:r>
              <a:rPr lang="es-ES" sz="2400" dirty="0">
                <a:solidFill>
                  <a:srgbClr val="0070C0"/>
                </a:solidFill>
              </a:rPr>
              <a:t> en lugar de “Base”</a:t>
            </a:r>
          </a:p>
        </p:txBody>
      </p:sp>
      <p:pic>
        <p:nvPicPr>
          <p:cNvPr id="7" name="Imagen 9">
            <a:extLst>
              <a:ext uri="{FF2B5EF4-FFF2-40B4-BE49-F238E27FC236}">
                <a16:creationId xmlns:a16="http://schemas.microsoft.com/office/drawing/2014/main" id="{F2683B19-80BD-4DF3-9D6A-C815E44FAA03}"/>
              </a:ext>
            </a:extLst>
          </p:cNvPr>
          <p:cNvPicPr/>
          <p:nvPr/>
        </p:nvPicPr>
        <p:blipFill>
          <a:blip r:embed="rId3"/>
          <a:stretch/>
        </p:blipFill>
        <p:spPr>
          <a:xfrm>
            <a:off x="6740994" y="4589755"/>
            <a:ext cx="3287814" cy="1736570"/>
          </a:xfrm>
          <a:prstGeom prst="rect">
            <a:avLst/>
          </a:prstGeom>
          <a:ln w="0">
            <a:noFill/>
          </a:ln>
        </p:spPr>
      </p:pic>
      <p:sp>
        <p:nvSpPr>
          <p:cNvPr id="8" name="Rectángulo: esquinas redondeadas 7">
            <a:extLst>
              <a:ext uri="{FF2B5EF4-FFF2-40B4-BE49-F238E27FC236}">
                <a16:creationId xmlns:a16="http://schemas.microsoft.com/office/drawing/2014/main" id="{CA127C3C-6F60-4C19-8A40-885A3E1BC299}"/>
              </a:ext>
            </a:extLst>
          </p:cNvPr>
          <p:cNvSpPr/>
          <p:nvPr/>
        </p:nvSpPr>
        <p:spPr>
          <a:xfrm>
            <a:off x="2589320" y="1615736"/>
            <a:ext cx="878890" cy="41725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A486A55E-393D-4394-A036-1AB4356431B6}"/>
              </a:ext>
            </a:extLst>
          </p:cNvPr>
          <p:cNvSpPr txBox="1"/>
          <p:nvPr/>
        </p:nvSpPr>
        <p:spPr>
          <a:xfrm>
            <a:off x="2225339" y="4488544"/>
            <a:ext cx="3666477" cy="1938992"/>
          </a:xfrm>
          <a:prstGeom prst="rect">
            <a:avLst/>
          </a:prstGeom>
          <a:noFill/>
        </p:spPr>
        <p:txBody>
          <a:bodyPr wrap="square" rtlCol="0">
            <a:spAutoFit/>
          </a:bodyPr>
          <a:lstStyle/>
          <a:p>
            <a:r>
              <a:rPr lang="es-ES" sz="2400" dirty="0">
                <a:solidFill>
                  <a:srgbClr val="00B050"/>
                </a:solidFill>
              </a:rPr>
              <a:t>Como el producto lleva incorporado agua y avena, no puede llevar el termino "Leche“ en la denominación de venta</a:t>
            </a:r>
          </a:p>
        </p:txBody>
      </p:sp>
    </p:spTree>
    <p:extLst>
      <p:ext uri="{BB962C8B-B14F-4D97-AF65-F5344CB8AC3E}">
        <p14:creationId xmlns:p14="http://schemas.microsoft.com/office/powerpoint/2010/main" val="8921463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adroTexto 4"/>
          <p:cNvSpPr/>
          <p:nvPr/>
        </p:nvSpPr>
        <p:spPr>
          <a:xfrm>
            <a:off x="6672000" y="251280"/>
            <a:ext cx="34268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Calibri"/>
              </a:rPr>
              <a:t>Art. 9.l Información nutricional</a:t>
            </a:r>
            <a:endParaRPr lang="af-NA" spc="-1">
              <a:latin typeface="Arial"/>
            </a:endParaRPr>
          </a:p>
        </p:txBody>
      </p:sp>
      <p:sp>
        <p:nvSpPr>
          <p:cNvPr id="165" name="CuadroTexto 5"/>
          <p:cNvSpPr/>
          <p:nvPr/>
        </p:nvSpPr>
        <p:spPr>
          <a:xfrm>
            <a:off x="2136360" y="4900320"/>
            <a:ext cx="2378520" cy="63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pc="-1">
                <a:solidFill>
                  <a:srgbClr val="000000"/>
                </a:solidFill>
                <a:latin typeface="Calibri"/>
              </a:rPr>
              <a:t>Art.9.g Instrucciones de</a:t>
            </a:r>
            <a:endParaRPr lang="af-NA" spc="-1">
              <a:latin typeface="Arial"/>
            </a:endParaRPr>
          </a:p>
          <a:p>
            <a:pPr>
              <a:lnSpc>
                <a:spcPct val="100000"/>
              </a:lnSpc>
              <a:buNone/>
            </a:pPr>
            <a:r>
              <a:rPr lang="es-ES" spc="-1">
                <a:solidFill>
                  <a:srgbClr val="000000"/>
                </a:solidFill>
                <a:latin typeface="Calibri"/>
              </a:rPr>
              <a:t>Conservación y uso</a:t>
            </a:r>
            <a:endParaRPr lang="af-NA" spc="-1">
              <a:latin typeface="Arial"/>
            </a:endParaRPr>
          </a:p>
        </p:txBody>
      </p:sp>
      <p:pic>
        <p:nvPicPr>
          <p:cNvPr id="166" name="Imagen 15"/>
          <p:cNvPicPr/>
          <p:nvPr/>
        </p:nvPicPr>
        <p:blipFill>
          <a:blip r:embed="rId3"/>
          <a:stretch/>
        </p:blipFill>
        <p:spPr>
          <a:xfrm>
            <a:off x="6011760" y="653400"/>
            <a:ext cx="4163040" cy="5654520"/>
          </a:xfrm>
          <a:prstGeom prst="rect">
            <a:avLst/>
          </a:prstGeom>
          <a:ln w="0">
            <a:noFill/>
          </a:ln>
        </p:spPr>
      </p:pic>
      <p:sp>
        <p:nvSpPr>
          <p:cNvPr id="167" name="CuadroTexto 16"/>
          <p:cNvSpPr/>
          <p:nvPr/>
        </p:nvSpPr>
        <p:spPr>
          <a:xfrm>
            <a:off x="2795160" y="5908680"/>
            <a:ext cx="19324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Calibri"/>
              </a:rPr>
              <a:t>Art.9.h Razón</a:t>
            </a:r>
            <a:endParaRPr lang="af-NA" spc="-1">
              <a:latin typeface="Arial"/>
            </a:endParaRPr>
          </a:p>
          <a:p>
            <a:pPr>
              <a:lnSpc>
                <a:spcPct val="100000"/>
              </a:lnSpc>
              <a:buNone/>
            </a:pPr>
            <a:r>
              <a:rPr lang="es-ES" spc="-1">
                <a:solidFill>
                  <a:srgbClr val="000000"/>
                </a:solidFill>
                <a:latin typeface="Calibri"/>
              </a:rPr>
              <a:t>Social y dirección</a:t>
            </a:r>
            <a:endParaRPr lang="af-NA" spc="-1">
              <a:latin typeface="Arial"/>
            </a:endParaRPr>
          </a:p>
        </p:txBody>
      </p:sp>
      <p:sp>
        <p:nvSpPr>
          <p:cNvPr id="168" name="Conector recto de flecha 18"/>
          <p:cNvSpPr/>
          <p:nvPr/>
        </p:nvSpPr>
        <p:spPr>
          <a:xfrm flipV="1">
            <a:off x="4728000" y="6093360"/>
            <a:ext cx="1872000" cy="138240"/>
          </a:xfrm>
          <a:custGeom>
            <a:avLst/>
            <a:gdLst/>
            <a:ahLst/>
            <a:cxnLst/>
            <a:rect l="l" t="t" r="r" b="b"/>
            <a:pathLst>
              <a:path w="21600" h="21600">
                <a:moveTo>
                  <a:pt x="0" y="0"/>
                </a:moveTo>
                <a:lnTo>
                  <a:pt x="21600" y="21600"/>
                </a:lnTo>
              </a:path>
            </a:pathLst>
          </a:custGeom>
          <a:noFill/>
          <a:ln w="38160">
            <a:solidFill>
              <a:srgbClr val="00B050"/>
            </a:solidFill>
            <a:round/>
            <a:tailEnd type="triangle" w="med" len="med"/>
          </a:ln>
        </p:spPr>
        <p:style>
          <a:lnRef idx="0">
            <a:scrgbClr r="0" g="0" b="0"/>
          </a:lnRef>
          <a:fillRef idx="0">
            <a:scrgbClr r="0" g="0" b="0"/>
          </a:fillRef>
          <a:effectRef idx="0">
            <a:scrgbClr r="0" g="0" b="0"/>
          </a:effectRef>
          <a:fontRef idx="minor"/>
        </p:style>
      </p:sp>
      <p:pic>
        <p:nvPicPr>
          <p:cNvPr id="169" name="Imagen 19"/>
          <p:cNvPicPr/>
          <p:nvPr/>
        </p:nvPicPr>
        <p:blipFill>
          <a:blip r:embed="rId4"/>
          <a:stretch/>
        </p:blipFill>
        <p:spPr>
          <a:xfrm>
            <a:off x="1987320" y="836640"/>
            <a:ext cx="3547800" cy="3728880"/>
          </a:xfrm>
          <a:prstGeom prst="rect">
            <a:avLst/>
          </a:prstGeom>
          <a:ln w="0">
            <a:noFill/>
          </a:ln>
        </p:spPr>
      </p:pic>
      <p:sp>
        <p:nvSpPr>
          <p:cNvPr id="170" name="CuadroTexto 20"/>
          <p:cNvSpPr/>
          <p:nvPr/>
        </p:nvSpPr>
        <p:spPr>
          <a:xfrm>
            <a:off x="2927640" y="435960"/>
            <a:ext cx="20617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Calibri"/>
              </a:rPr>
              <a:t>Art.30 Contenido</a:t>
            </a:r>
            <a:endParaRPr lang="af-NA" spc="-1">
              <a:latin typeface="Arial"/>
            </a:endParaRPr>
          </a:p>
        </p:txBody>
      </p:sp>
      <p:sp>
        <p:nvSpPr>
          <p:cNvPr id="171" name="Estrella: 5 puntas 21"/>
          <p:cNvSpPr/>
          <p:nvPr/>
        </p:nvSpPr>
        <p:spPr>
          <a:xfrm>
            <a:off x="6011760" y="4427280"/>
            <a:ext cx="166680" cy="138240"/>
          </a:xfrm>
          <a:prstGeom prst="star5">
            <a:avLst>
              <a:gd name="adj" fmla="val 19098"/>
              <a:gd name="hf" fmla="val 105146"/>
              <a:gd name="vf" fmla="val 110557"/>
            </a:avLst>
          </a:prstGeom>
          <a:solidFill>
            <a:srgbClr val="4F81BD"/>
          </a:solidFill>
          <a:ln w="25560">
            <a:solidFill>
              <a:srgbClr val="00B050"/>
            </a:solidFill>
            <a:round/>
          </a:ln>
        </p:spPr>
        <p:style>
          <a:lnRef idx="0">
            <a:scrgbClr r="0" g="0" b="0"/>
          </a:lnRef>
          <a:fillRef idx="0">
            <a:scrgbClr r="0" g="0" b="0"/>
          </a:fillRef>
          <a:effectRef idx="0">
            <a:scrgbClr r="0" g="0" b="0"/>
          </a:effectRef>
          <a:fontRef idx="minor"/>
        </p:style>
      </p:sp>
      <p:sp>
        <p:nvSpPr>
          <p:cNvPr id="172" name="Estrella: 5 puntas 23"/>
          <p:cNvSpPr/>
          <p:nvPr/>
        </p:nvSpPr>
        <p:spPr>
          <a:xfrm>
            <a:off x="5997360" y="3480840"/>
            <a:ext cx="166680" cy="138240"/>
          </a:xfrm>
          <a:prstGeom prst="star5">
            <a:avLst>
              <a:gd name="adj" fmla="val 19098"/>
              <a:gd name="hf" fmla="val 105146"/>
              <a:gd name="vf" fmla="val 110557"/>
            </a:avLst>
          </a:prstGeom>
          <a:solidFill>
            <a:srgbClr val="4F81BD"/>
          </a:solidFill>
          <a:ln w="25560">
            <a:solidFill>
              <a:srgbClr val="00B050"/>
            </a:solidFill>
            <a:round/>
          </a:ln>
        </p:spPr>
        <p:style>
          <a:lnRef idx="0">
            <a:scrgbClr r="0" g="0" b="0"/>
          </a:lnRef>
          <a:fillRef idx="0">
            <a:scrgbClr r="0" g="0" b="0"/>
          </a:fillRef>
          <a:effectRef idx="0">
            <a:scrgbClr r="0" g="0" b="0"/>
          </a:effectRef>
          <a:fontRef idx="minor"/>
        </p:style>
      </p:sp>
      <p:sp>
        <p:nvSpPr>
          <p:cNvPr id="173" name="Estrella: 5 puntas 24"/>
          <p:cNvSpPr/>
          <p:nvPr/>
        </p:nvSpPr>
        <p:spPr>
          <a:xfrm>
            <a:off x="7042080" y="6445080"/>
            <a:ext cx="166680" cy="138240"/>
          </a:xfrm>
          <a:prstGeom prst="star5">
            <a:avLst>
              <a:gd name="adj" fmla="val 19098"/>
              <a:gd name="hf" fmla="val 105146"/>
              <a:gd name="vf" fmla="val 110557"/>
            </a:avLst>
          </a:prstGeom>
          <a:solidFill>
            <a:srgbClr val="4F81BD"/>
          </a:solidFill>
          <a:ln w="25560">
            <a:solidFill>
              <a:srgbClr val="00B050"/>
            </a:solidFill>
            <a:round/>
          </a:ln>
        </p:spPr>
        <p:style>
          <a:lnRef idx="0">
            <a:scrgbClr r="0" g="0" b="0"/>
          </a:lnRef>
          <a:fillRef idx="0">
            <a:scrgbClr r="0" g="0" b="0"/>
          </a:fillRef>
          <a:effectRef idx="0">
            <a:scrgbClr r="0" g="0" b="0"/>
          </a:effectRef>
          <a:fontRef idx="minor"/>
        </p:style>
      </p:sp>
      <p:sp>
        <p:nvSpPr>
          <p:cNvPr id="174" name="CuadroTexto 25"/>
          <p:cNvSpPr/>
          <p:nvPr/>
        </p:nvSpPr>
        <p:spPr>
          <a:xfrm>
            <a:off x="7209120" y="6341040"/>
            <a:ext cx="21600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Calibri"/>
              </a:rPr>
              <a:t>No son obligatorias</a:t>
            </a:r>
            <a:endParaRPr lang="af-NA" spc="-1">
              <a:latin typeface="Arial"/>
            </a:endParaRPr>
          </a:p>
        </p:txBody>
      </p:sp>
      <p:sp>
        <p:nvSpPr>
          <p:cNvPr id="175" name="Conector recto de flecha 27"/>
          <p:cNvSpPr/>
          <p:nvPr/>
        </p:nvSpPr>
        <p:spPr>
          <a:xfrm>
            <a:off x="4262880" y="5223600"/>
            <a:ext cx="1915560" cy="43200"/>
          </a:xfrm>
          <a:custGeom>
            <a:avLst/>
            <a:gdLst/>
            <a:ahLst/>
            <a:cxnLst/>
            <a:rect l="l" t="t" r="r" b="b"/>
            <a:pathLst>
              <a:path w="21600" h="21600">
                <a:moveTo>
                  <a:pt x="0" y="0"/>
                </a:moveTo>
                <a:lnTo>
                  <a:pt x="21600" y="21600"/>
                </a:lnTo>
              </a:path>
            </a:pathLst>
          </a:custGeom>
          <a:noFill/>
          <a:ln w="38160">
            <a:solidFill>
              <a:srgbClr val="00B050"/>
            </a:solidFill>
            <a:round/>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429485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agen 1"/>
          <p:cNvPicPr/>
          <p:nvPr/>
        </p:nvPicPr>
        <p:blipFill>
          <a:blip r:embed="rId2"/>
          <a:stretch/>
        </p:blipFill>
        <p:spPr>
          <a:xfrm>
            <a:off x="2063640" y="404640"/>
            <a:ext cx="3960000" cy="5170320"/>
          </a:xfrm>
          <a:prstGeom prst="rect">
            <a:avLst/>
          </a:prstGeom>
          <a:ln w="0">
            <a:noFill/>
          </a:ln>
        </p:spPr>
      </p:pic>
      <p:sp>
        <p:nvSpPr>
          <p:cNvPr id="177" name="Rectángulo 2"/>
          <p:cNvSpPr/>
          <p:nvPr/>
        </p:nvSpPr>
        <p:spPr>
          <a:xfrm>
            <a:off x="3433080" y="5661363"/>
            <a:ext cx="626076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000" u="sng" spc="-1">
                <a:solidFill>
                  <a:srgbClr val="0000FF"/>
                </a:solidFill>
                <a:latin typeface="Calibri"/>
                <a:hlinkClick r:id="rId3"/>
              </a:rPr>
              <a:t>https://www.comunidad.madrid/servicios/salud/</a:t>
            </a:r>
            <a:endParaRPr lang="af-NA" sz="2000" spc="-1">
              <a:latin typeface="Arial"/>
            </a:endParaRPr>
          </a:p>
          <a:p>
            <a:pPr>
              <a:lnSpc>
                <a:spcPct val="100000"/>
              </a:lnSpc>
              <a:buNone/>
            </a:pPr>
            <a:r>
              <a:rPr lang="es-ES" sz="2000" u="sng" spc="-1">
                <a:solidFill>
                  <a:srgbClr val="0000FF"/>
                </a:solidFill>
                <a:latin typeface="Calibri"/>
                <a:hlinkClick r:id="rId3"/>
              </a:rPr>
              <a:t>declaraciones-nutricionales-propiedades-saludables-alimentos</a:t>
            </a:r>
            <a:endParaRPr lang="af-NA" sz="2000" spc="-1">
              <a:latin typeface="Arial"/>
            </a:endParaRPr>
          </a:p>
        </p:txBody>
      </p:sp>
      <p:sp>
        <p:nvSpPr>
          <p:cNvPr id="178" name="CuadroTexto 6"/>
          <p:cNvSpPr/>
          <p:nvPr/>
        </p:nvSpPr>
        <p:spPr>
          <a:xfrm flipH="1">
            <a:off x="6456000" y="973443"/>
            <a:ext cx="3528000" cy="31070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800" spc="-1" dirty="0">
                <a:solidFill>
                  <a:srgbClr val="000000"/>
                </a:solidFill>
                <a:latin typeface="Calibri"/>
              </a:rPr>
              <a:t>Declaraciones</a:t>
            </a:r>
            <a:endParaRPr lang="af-NA" sz="2800" spc="-1" dirty="0">
              <a:latin typeface="Arial"/>
            </a:endParaRPr>
          </a:p>
          <a:p>
            <a:pPr>
              <a:lnSpc>
                <a:spcPct val="100000"/>
              </a:lnSpc>
              <a:buNone/>
            </a:pPr>
            <a:r>
              <a:rPr lang="es-ES" sz="2800" spc="-1" dirty="0">
                <a:solidFill>
                  <a:srgbClr val="000000"/>
                </a:solidFill>
                <a:latin typeface="Calibri"/>
              </a:rPr>
              <a:t>Nutricionales.</a:t>
            </a:r>
            <a:endParaRPr lang="af-NA" sz="2800" spc="-1" dirty="0">
              <a:latin typeface="Arial"/>
            </a:endParaRPr>
          </a:p>
          <a:p>
            <a:pPr>
              <a:lnSpc>
                <a:spcPct val="100000"/>
              </a:lnSpc>
              <a:buNone/>
            </a:pPr>
            <a:r>
              <a:rPr lang="es-ES" sz="2800" spc="-1" dirty="0">
                <a:solidFill>
                  <a:srgbClr val="000000"/>
                </a:solidFill>
                <a:latin typeface="Calibri"/>
              </a:rPr>
              <a:t>Reguladas por el R UE 1924/2006:</a:t>
            </a:r>
            <a:endParaRPr lang="af-NA" sz="2800" spc="-1" dirty="0">
              <a:latin typeface="Arial"/>
            </a:endParaRPr>
          </a:p>
          <a:p>
            <a:pPr>
              <a:lnSpc>
                <a:spcPct val="100000"/>
              </a:lnSpc>
              <a:buNone/>
            </a:pPr>
            <a:r>
              <a:rPr lang="es-ES" sz="2800" spc="-1" dirty="0">
                <a:solidFill>
                  <a:srgbClr val="000000"/>
                </a:solidFill>
                <a:latin typeface="Calibri"/>
              </a:rPr>
              <a:t>-Bajo en grasa</a:t>
            </a:r>
            <a:endParaRPr lang="af-NA" sz="2800" spc="-1" dirty="0">
              <a:latin typeface="Arial"/>
            </a:endParaRPr>
          </a:p>
          <a:p>
            <a:pPr>
              <a:lnSpc>
                <a:spcPct val="100000"/>
              </a:lnSpc>
              <a:buNone/>
            </a:pPr>
            <a:r>
              <a:rPr lang="es-ES" sz="2800" spc="-1" dirty="0">
                <a:solidFill>
                  <a:srgbClr val="000000"/>
                </a:solidFill>
                <a:latin typeface="Calibri"/>
              </a:rPr>
              <a:t>-Con calcio y proteínas</a:t>
            </a:r>
            <a:endParaRPr lang="af-NA" sz="2800" spc="-1" dirty="0">
              <a:latin typeface="Arial"/>
            </a:endParaRPr>
          </a:p>
          <a:p>
            <a:pPr>
              <a:lnSpc>
                <a:spcPct val="100000"/>
              </a:lnSpc>
              <a:buNone/>
            </a:pPr>
            <a:r>
              <a:rPr lang="es-ES" sz="2800" spc="-1" dirty="0">
                <a:solidFill>
                  <a:srgbClr val="000000"/>
                </a:solidFill>
                <a:latin typeface="Calibri"/>
              </a:rPr>
              <a:t>-Sin azucares añadidos</a:t>
            </a:r>
            <a:endParaRPr lang="af-NA" sz="2800" spc="-1" dirty="0">
              <a:latin typeface="Arial"/>
            </a:endParaRPr>
          </a:p>
        </p:txBody>
      </p:sp>
    </p:spTree>
    <p:extLst>
      <p:ext uri="{BB962C8B-B14F-4D97-AF65-F5344CB8AC3E}">
        <p14:creationId xmlns:p14="http://schemas.microsoft.com/office/powerpoint/2010/main" val="3996033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n 1"/>
          <p:cNvPicPr/>
          <p:nvPr/>
        </p:nvPicPr>
        <p:blipFill>
          <a:blip r:embed="rId2"/>
          <a:stretch/>
        </p:blipFill>
        <p:spPr>
          <a:xfrm>
            <a:off x="4825560" y="3005640"/>
            <a:ext cx="4677120" cy="1142640"/>
          </a:xfrm>
          <a:prstGeom prst="rect">
            <a:avLst/>
          </a:prstGeom>
          <a:ln w="0">
            <a:noFill/>
          </a:ln>
        </p:spPr>
      </p:pic>
      <p:pic>
        <p:nvPicPr>
          <p:cNvPr id="180" name="Imagen 2"/>
          <p:cNvPicPr/>
          <p:nvPr/>
        </p:nvPicPr>
        <p:blipFill>
          <a:blip r:embed="rId3"/>
          <a:stretch/>
        </p:blipFill>
        <p:spPr>
          <a:xfrm>
            <a:off x="4496880" y="1490760"/>
            <a:ext cx="5448600" cy="1047600"/>
          </a:xfrm>
          <a:prstGeom prst="rect">
            <a:avLst/>
          </a:prstGeom>
          <a:ln w="0">
            <a:noFill/>
          </a:ln>
        </p:spPr>
      </p:pic>
      <p:pic>
        <p:nvPicPr>
          <p:cNvPr id="181" name="Imagen 3"/>
          <p:cNvPicPr/>
          <p:nvPr/>
        </p:nvPicPr>
        <p:blipFill>
          <a:blip r:embed="rId4"/>
          <a:stretch/>
        </p:blipFill>
        <p:spPr>
          <a:xfrm>
            <a:off x="4940040" y="5013000"/>
            <a:ext cx="4562640" cy="628200"/>
          </a:xfrm>
          <a:prstGeom prst="rect">
            <a:avLst/>
          </a:prstGeom>
          <a:ln w="0">
            <a:noFill/>
          </a:ln>
        </p:spPr>
      </p:pic>
      <p:sp>
        <p:nvSpPr>
          <p:cNvPr id="182" name="CuadroTexto 5"/>
          <p:cNvSpPr/>
          <p:nvPr/>
        </p:nvSpPr>
        <p:spPr>
          <a:xfrm>
            <a:off x="2681403" y="347400"/>
            <a:ext cx="7064091"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z="2800" b="1" spc="-1">
                <a:solidFill>
                  <a:srgbClr val="000000"/>
                </a:solidFill>
                <a:latin typeface="Calibri"/>
              </a:rPr>
              <a:t>Condiciones de las declaraciones nutricionales</a:t>
            </a:r>
            <a:endParaRPr lang="af-NA" sz="2800" spc="-1">
              <a:latin typeface="Arial"/>
            </a:endParaRPr>
          </a:p>
        </p:txBody>
      </p:sp>
      <p:sp>
        <p:nvSpPr>
          <p:cNvPr id="183" name="CuadroTexto 6"/>
          <p:cNvSpPr/>
          <p:nvPr/>
        </p:nvSpPr>
        <p:spPr>
          <a:xfrm>
            <a:off x="2383320" y="1679760"/>
            <a:ext cx="18720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400" spc="-1">
                <a:solidFill>
                  <a:srgbClr val="000000"/>
                </a:solidFill>
                <a:latin typeface="Calibri"/>
              </a:rPr>
              <a:t>Bajo en grasa</a:t>
            </a:r>
            <a:endParaRPr lang="af-NA" sz="2400" spc="-1">
              <a:latin typeface="Arial"/>
            </a:endParaRPr>
          </a:p>
        </p:txBody>
      </p:sp>
      <p:sp>
        <p:nvSpPr>
          <p:cNvPr id="184" name="CuadroTexto 7"/>
          <p:cNvSpPr/>
          <p:nvPr/>
        </p:nvSpPr>
        <p:spPr>
          <a:xfrm>
            <a:off x="2412480" y="3346560"/>
            <a:ext cx="1577160" cy="456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z="2400" spc="-1">
                <a:solidFill>
                  <a:srgbClr val="000000"/>
                </a:solidFill>
                <a:latin typeface="Calibri"/>
              </a:rPr>
              <a:t>Con…calcio</a:t>
            </a:r>
            <a:endParaRPr lang="af-NA" sz="2400" spc="-1">
              <a:latin typeface="Arial"/>
            </a:endParaRPr>
          </a:p>
        </p:txBody>
      </p:sp>
      <p:sp>
        <p:nvSpPr>
          <p:cNvPr id="185" name="CuadroTexto 8"/>
          <p:cNvSpPr/>
          <p:nvPr/>
        </p:nvSpPr>
        <p:spPr>
          <a:xfrm>
            <a:off x="2393760" y="5013000"/>
            <a:ext cx="1859040" cy="456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z="2400" spc="-1">
                <a:solidFill>
                  <a:srgbClr val="000000"/>
                </a:solidFill>
                <a:latin typeface="Calibri"/>
              </a:rPr>
              <a:t>…y proteína…</a:t>
            </a:r>
            <a:endParaRPr lang="af-NA" sz="2400" spc="-1">
              <a:latin typeface="Arial"/>
            </a:endParaRPr>
          </a:p>
        </p:txBody>
      </p:sp>
    </p:spTree>
    <p:extLst>
      <p:ext uri="{BB962C8B-B14F-4D97-AF65-F5344CB8AC3E}">
        <p14:creationId xmlns:p14="http://schemas.microsoft.com/office/powerpoint/2010/main" val="572201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3121B12-5420-49F1-ABD7-AC8F78F28B78}"/>
              </a:ext>
            </a:extLst>
          </p:cNvPr>
          <p:cNvPicPr>
            <a:picLocks noChangeAspect="1"/>
          </p:cNvPicPr>
          <p:nvPr/>
        </p:nvPicPr>
        <p:blipFill>
          <a:blip r:embed="rId2"/>
          <a:stretch>
            <a:fillRect/>
          </a:stretch>
        </p:blipFill>
        <p:spPr>
          <a:xfrm>
            <a:off x="1918707" y="633025"/>
            <a:ext cx="8354591" cy="5591955"/>
          </a:xfrm>
          <a:prstGeom prst="rect">
            <a:avLst/>
          </a:prstGeom>
        </p:spPr>
      </p:pic>
      <p:sp>
        <p:nvSpPr>
          <p:cNvPr id="5" name="Rectángulo 4">
            <a:extLst>
              <a:ext uri="{FF2B5EF4-FFF2-40B4-BE49-F238E27FC236}">
                <a16:creationId xmlns:a16="http://schemas.microsoft.com/office/drawing/2014/main" id="{790DE1D2-2775-453B-A400-8AD05F16CD64}"/>
              </a:ext>
            </a:extLst>
          </p:cNvPr>
          <p:cNvSpPr/>
          <p:nvPr/>
        </p:nvSpPr>
        <p:spPr>
          <a:xfrm>
            <a:off x="5379009" y="6224977"/>
            <a:ext cx="4894289" cy="369332"/>
          </a:xfrm>
          <a:prstGeom prst="rect">
            <a:avLst/>
          </a:prstGeom>
        </p:spPr>
        <p:txBody>
          <a:bodyPr wrap="none">
            <a:spAutoFit/>
          </a:bodyPr>
          <a:lstStyle/>
          <a:p>
            <a:r>
              <a:rPr lang="es-ES" b="1" dirty="0" err="1">
                <a:latin typeface="+mj-lt"/>
              </a:rPr>
              <a:t>Alimarket</a:t>
            </a:r>
            <a:r>
              <a:rPr lang="es-ES" b="1" dirty="0">
                <a:latin typeface="+mj-lt"/>
              </a:rPr>
              <a:t> </a:t>
            </a:r>
            <a:r>
              <a:rPr lang="es-ES" dirty="0">
                <a:latin typeface="+mj-lt"/>
              </a:rPr>
              <a:t>Gran Consumo  </a:t>
            </a:r>
            <a:r>
              <a:rPr lang="es-ES" b="1" dirty="0"/>
              <a:t>DICIEMBRE </a:t>
            </a:r>
            <a:r>
              <a:rPr lang="es-ES" dirty="0"/>
              <a:t>2023</a:t>
            </a:r>
            <a:r>
              <a:rPr lang="es-ES" sz="800" dirty="0">
                <a:latin typeface="PTSans-Regular*1"/>
              </a:rPr>
              <a:t> </a:t>
            </a:r>
            <a:endParaRPr lang="es-ES" dirty="0"/>
          </a:p>
        </p:txBody>
      </p:sp>
    </p:spTree>
    <p:extLst>
      <p:ext uri="{BB962C8B-B14F-4D97-AF65-F5344CB8AC3E}">
        <p14:creationId xmlns:p14="http://schemas.microsoft.com/office/powerpoint/2010/main" val="7052191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n 1"/>
          <p:cNvPicPr/>
          <p:nvPr/>
        </p:nvPicPr>
        <p:blipFill>
          <a:blip r:embed="rId2"/>
          <a:stretch/>
        </p:blipFill>
        <p:spPr>
          <a:xfrm>
            <a:off x="1775640" y="570600"/>
            <a:ext cx="5104080" cy="3267720"/>
          </a:xfrm>
          <a:prstGeom prst="rect">
            <a:avLst/>
          </a:prstGeom>
          <a:ln w="0">
            <a:noFill/>
          </a:ln>
        </p:spPr>
      </p:pic>
      <p:sp>
        <p:nvSpPr>
          <p:cNvPr id="187" name="Rectángulo 2"/>
          <p:cNvSpPr/>
          <p:nvPr/>
        </p:nvSpPr>
        <p:spPr>
          <a:xfrm>
            <a:off x="3719640" y="836640"/>
            <a:ext cx="2880000" cy="1980000"/>
          </a:xfrm>
          <a:prstGeom prst="rect">
            <a:avLst/>
          </a:prstGeom>
          <a:solidFill>
            <a:srgbClr val="4F81BD"/>
          </a:solidFill>
          <a:ln w="25560">
            <a:solidFill>
              <a:srgbClr val="3A5F8B"/>
            </a:solidFill>
            <a:round/>
          </a:ln>
        </p:spPr>
        <p:style>
          <a:lnRef idx="0">
            <a:scrgbClr r="0" g="0" b="0"/>
          </a:lnRef>
          <a:fillRef idx="0">
            <a:scrgbClr r="0" g="0" b="0"/>
          </a:fillRef>
          <a:effectRef idx="0">
            <a:scrgbClr r="0" g="0" b="0"/>
          </a:effectRef>
          <a:fontRef idx="minor"/>
        </p:style>
      </p:sp>
      <p:pic>
        <p:nvPicPr>
          <p:cNvPr id="188" name="Imagen 3"/>
          <p:cNvPicPr/>
          <p:nvPr/>
        </p:nvPicPr>
        <p:blipFill>
          <a:blip r:embed="rId3"/>
          <a:stretch/>
        </p:blipFill>
        <p:spPr>
          <a:xfrm>
            <a:off x="6960000" y="2366640"/>
            <a:ext cx="3557520" cy="1439640"/>
          </a:xfrm>
          <a:prstGeom prst="rect">
            <a:avLst/>
          </a:prstGeom>
          <a:ln w="0">
            <a:noFill/>
          </a:ln>
        </p:spPr>
      </p:pic>
      <p:pic>
        <p:nvPicPr>
          <p:cNvPr id="189" name="Imagen 4"/>
          <p:cNvPicPr/>
          <p:nvPr/>
        </p:nvPicPr>
        <p:blipFill>
          <a:blip r:embed="rId4"/>
          <a:stretch/>
        </p:blipFill>
        <p:spPr>
          <a:xfrm>
            <a:off x="1524000" y="4653000"/>
            <a:ext cx="9143640" cy="997200"/>
          </a:xfrm>
          <a:prstGeom prst="rect">
            <a:avLst/>
          </a:prstGeom>
          <a:ln w="0">
            <a:noFill/>
          </a:ln>
        </p:spPr>
      </p:pic>
      <p:sp>
        <p:nvSpPr>
          <p:cNvPr id="190" name="CuadroTexto 6"/>
          <p:cNvSpPr/>
          <p:nvPr/>
        </p:nvSpPr>
        <p:spPr>
          <a:xfrm flipH="1">
            <a:off x="7644000" y="936360"/>
            <a:ext cx="180000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400" spc="-1">
                <a:solidFill>
                  <a:srgbClr val="000000"/>
                </a:solidFill>
                <a:latin typeface="Calibri"/>
              </a:rPr>
              <a:t>-Sin azucares añadidos</a:t>
            </a:r>
            <a:endParaRPr lang="af-NA" sz="2400" spc="-1">
              <a:latin typeface="Arial"/>
            </a:endParaRPr>
          </a:p>
        </p:txBody>
      </p:sp>
    </p:spTree>
    <p:extLst>
      <p:ext uri="{BB962C8B-B14F-4D97-AF65-F5344CB8AC3E}">
        <p14:creationId xmlns:p14="http://schemas.microsoft.com/office/powerpoint/2010/main" val="238842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n 1"/>
          <p:cNvPicPr/>
          <p:nvPr/>
        </p:nvPicPr>
        <p:blipFill>
          <a:blip r:embed="rId2"/>
          <a:stretch/>
        </p:blipFill>
        <p:spPr>
          <a:xfrm>
            <a:off x="2097120" y="1109520"/>
            <a:ext cx="1223640" cy="1856160"/>
          </a:xfrm>
          <a:prstGeom prst="rect">
            <a:avLst/>
          </a:prstGeom>
          <a:ln w="0">
            <a:noFill/>
          </a:ln>
        </p:spPr>
      </p:pic>
      <p:pic>
        <p:nvPicPr>
          <p:cNvPr id="192" name="Imagen 2"/>
          <p:cNvPicPr/>
          <p:nvPr/>
        </p:nvPicPr>
        <p:blipFill>
          <a:blip r:embed="rId3"/>
          <a:stretch/>
        </p:blipFill>
        <p:spPr>
          <a:xfrm>
            <a:off x="2097120" y="3434940"/>
            <a:ext cx="1223640" cy="1743120"/>
          </a:xfrm>
          <a:prstGeom prst="rect">
            <a:avLst/>
          </a:prstGeom>
          <a:ln w="0">
            <a:noFill/>
          </a:ln>
        </p:spPr>
      </p:pic>
      <p:sp>
        <p:nvSpPr>
          <p:cNvPr id="193" name="Rectángulo 4"/>
          <p:cNvSpPr/>
          <p:nvPr/>
        </p:nvSpPr>
        <p:spPr>
          <a:xfrm>
            <a:off x="8328360" y="3059640"/>
            <a:ext cx="13496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pc="-1">
                <a:solidFill>
                  <a:srgbClr val="000000"/>
                </a:solidFill>
                <a:latin typeface="Arial"/>
              </a:rPr>
              <a:t> </a:t>
            </a:r>
            <a:endParaRPr lang="af-NA" spc="-1">
              <a:latin typeface="Arial"/>
            </a:endParaRPr>
          </a:p>
        </p:txBody>
      </p:sp>
      <p:pic>
        <p:nvPicPr>
          <p:cNvPr id="194" name="Imagen 5"/>
          <p:cNvPicPr/>
          <p:nvPr/>
        </p:nvPicPr>
        <p:blipFill>
          <a:blip r:embed="rId4"/>
          <a:stretch/>
        </p:blipFill>
        <p:spPr>
          <a:xfrm>
            <a:off x="3422640" y="1264680"/>
            <a:ext cx="6601320" cy="1409400"/>
          </a:xfrm>
          <a:prstGeom prst="rect">
            <a:avLst/>
          </a:prstGeom>
          <a:ln w="0">
            <a:noFill/>
          </a:ln>
        </p:spPr>
      </p:pic>
      <p:sp>
        <p:nvSpPr>
          <p:cNvPr id="195" name="Rectángulo 6"/>
          <p:cNvSpPr/>
          <p:nvPr/>
        </p:nvSpPr>
        <p:spPr>
          <a:xfrm>
            <a:off x="8574960" y="2347200"/>
            <a:ext cx="1334638"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pc="-1">
                <a:solidFill>
                  <a:srgbClr val="000000"/>
                </a:solidFill>
                <a:latin typeface="Arial"/>
              </a:rPr>
              <a:t>12/01/2021</a:t>
            </a:r>
            <a:endParaRPr lang="af-NA" spc="-1">
              <a:latin typeface="Arial"/>
            </a:endParaRPr>
          </a:p>
        </p:txBody>
      </p:sp>
      <p:pic>
        <p:nvPicPr>
          <p:cNvPr id="196" name="Imagen 7"/>
          <p:cNvPicPr/>
          <p:nvPr/>
        </p:nvPicPr>
        <p:blipFill>
          <a:blip r:embed="rId5"/>
          <a:stretch/>
        </p:blipFill>
        <p:spPr>
          <a:xfrm>
            <a:off x="3905040" y="3103200"/>
            <a:ext cx="6020280" cy="2009520"/>
          </a:xfrm>
          <a:prstGeom prst="rect">
            <a:avLst/>
          </a:prstGeom>
          <a:ln w="0">
            <a:noFill/>
          </a:ln>
        </p:spPr>
      </p:pic>
      <p:sp>
        <p:nvSpPr>
          <p:cNvPr id="197" name="Rectángulo 8"/>
          <p:cNvSpPr/>
          <p:nvPr/>
        </p:nvSpPr>
        <p:spPr>
          <a:xfrm>
            <a:off x="6080880" y="4124160"/>
            <a:ext cx="12844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pc="-1">
                <a:solidFill>
                  <a:srgbClr val="000000"/>
                </a:solidFill>
                <a:latin typeface="Calibri"/>
              </a:rPr>
              <a:t>26/07/2019</a:t>
            </a:r>
            <a:endParaRPr lang="af-NA" spc="-1">
              <a:latin typeface="Arial"/>
            </a:endParaRPr>
          </a:p>
        </p:txBody>
      </p:sp>
      <p:pic>
        <p:nvPicPr>
          <p:cNvPr id="198" name="Imagen 9"/>
          <p:cNvPicPr/>
          <p:nvPr/>
        </p:nvPicPr>
        <p:blipFill>
          <a:blip r:embed="rId6"/>
          <a:stretch/>
        </p:blipFill>
        <p:spPr>
          <a:xfrm>
            <a:off x="4333800" y="5301360"/>
            <a:ext cx="5343840" cy="1419120"/>
          </a:xfrm>
          <a:prstGeom prst="rect">
            <a:avLst/>
          </a:prstGeom>
          <a:ln w="0">
            <a:noFill/>
          </a:ln>
        </p:spPr>
      </p:pic>
      <p:sp>
        <p:nvSpPr>
          <p:cNvPr id="199" name="CuadroTexto 10"/>
          <p:cNvSpPr/>
          <p:nvPr/>
        </p:nvSpPr>
        <p:spPr>
          <a:xfrm>
            <a:off x="4812600" y="460080"/>
            <a:ext cx="2806920" cy="456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z="2400" spc="-1">
                <a:solidFill>
                  <a:srgbClr val="000000"/>
                </a:solidFill>
                <a:latin typeface="Calibri"/>
              </a:rPr>
              <a:t>Sin gluten-Sin lactosa</a:t>
            </a:r>
            <a:endParaRPr lang="af-NA" sz="2400" spc="-1">
              <a:latin typeface="Arial"/>
            </a:endParaRPr>
          </a:p>
        </p:txBody>
      </p:sp>
      <p:sp>
        <p:nvSpPr>
          <p:cNvPr id="200" name="Rectángulo 3"/>
          <p:cNvSpPr/>
          <p:nvPr/>
        </p:nvSpPr>
        <p:spPr>
          <a:xfrm>
            <a:off x="4173960" y="2648520"/>
            <a:ext cx="475788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pc="-1">
                <a:solidFill>
                  <a:srgbClr val="000000"/>
                </a:solidFill>
                <a:latin typeface="Calibri"/>
              </a:rPr>
              <a:t>(Regulado por R de Ejecución (UE) N.º 828/2014)</a:t>
            </a:r>
            <a:endParaRPr lang="af-NA" spc="-1">
              <a:latin typeface="Arial"/>
            </a:endParaRPr>
          </a:p>
        </p:txBody>
      </p:sp>
      <p:sp>
        <p:nvSpPr>
          <p:cNvPr id="3" name="CuadroTexto 2">
            <a:extLst>
              <a:ext uri="{FF2B5EF4-FFF2-40B4-BE49-F238E27FC236}">
                <a16:creationId xmlns:a16="http://schemas.microsoft.com/office/drawing/2014/main" id="{54F5242F-26C1-47C9-8E65-8D078188CDE7}"/>
              </a:ext>
            </a:extLst>
          </p:cNvPr>
          <p:cNvSpPr txBox="1"/>
          <p:nvPr/>
        </p:nvSpPr>
        <p:spPr>
          <a:xfrm>
            <a:off x="1728190" y="5541843"/>
            <a:ext cx="2800767" cy="646331"/>
          </a:xfrm>
          <a:prstGeom prst="rect">
            <a:avLst/>
          </a:prstGeom>
          <a:noFill/>
        </p:spPr>
        <p:txBody>
          <a:bodyPr wrap="none" rtlCol="0">
            <a:spAutoFit/>
          </a:bodyPr>
          <a:lstStyle/>
          <a:p>
            <a:r>
              <a:rPr lang="es-ES" dirty="0">
                <a:solidFill>
                  <a:srgbClr val="00B050"/>
                </a:solidFill>
              </a:rPr>
              <a:t>Sello de la asociación </a:t>
            </a:r>
          </a:p>
          <a:p>
            <a:r>
              <a:rPr lang="es-ES" dirty="0">
                <a:solidFill>
                  <a:srgbClr val="00B050"/>
                </a:solidFill>
              </a:rPr>
              <a:t>ADILAC, para fabricantes</a:t>
            </a:r>
          </a:p>
        </p:txBody>
      </p:sp>
    </p:spTree>
    <p:extLst>
      <p:ext uri="{BB962C8B-B14F-4D97-AF65-F5344CB8AC3E}">
        <p14:creationId xmlns:p14="http://schemas.microsoft.com/office/powerpoint/2010/main" val="19840915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n 1"/>
          <p:cNvPicPr/>
          <p:nvPr/>
        </p:nvPicPr>
        <p:blipFill>
          <a:blip r:embed="rId2"/>
          <a:stretch/>
        </p:blipFill>
        <p:spPr>
          <a:xfrm>
            <a:off x="2135640" y="1556640"/>
            <a:ext cx="7920360" cy="4307400"/>
          </a:xfrm>
          <a:prstGeom prst="rect">
            <a:avLst/>
          </a:prstGeom>
          <a:ln w="0">
            <a:noFill/>
          </a:ln>
        </p:spPr>
      </p:pic>
      <p:sp>
        <p:nvSpPr>
          <p:cNvPr id="202" name="Rectángulo 2"/>
          <p:cNvSpPr/>
          <p:nvPr/>
        </p:nvSpPr>
        <p:spPr>
          <a:xfrm>
            <a:off x="3287640" y="620640"/>
            <a:ext cx="496836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s-ES" spc="-1">
                <a:solidFill>
                  <a:srgbClr val="000000"/>
                </a:solidFill>
                <a:latin typeface="Calibri"/>
              </a:rPr>
              <a:t>REGLAMENTO DE EJECUCIÓN (UE) N.º 828/2014 DE LA COMISIÓN de 30 de julio de 2014</a:t>
            </a:r>
            <a:endParaRPr lang="af-NA" spc="-1">
              <a:latin typeface="Arial"/>
            </a:endParaRPr>
          </a:p>
        </p:txBody>
      </p:sp>
    </p:spTree>
    <p:extLst>
      <p:ext uri="{BB962C8B-B14F-4D97-AF65-F5344CB8AC3E}">
        <p14:creationId xmlns:p14="http://schemas.microsoft.com/office/powerpoint/2010/main" val="3503529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gen 1"/>
          <p:cNvPicPr/>
          <p:nvPr/>
        </p:nvPicPr>
        <p:blipFill>
          <a:blip r:embed="rId2"/>
          <a:stretch/>
        </p:blipFill>
        <p:spPr>
          <a:xfrm>
            <a:off x="2351640" y="620640"/>
            <a:ext cx="4947480" cy="2808000"/>
          </a:xfrm>
          <a:prstGeom prst="rect">
            <a:avLst/>
          </a:prstGeom>
          <a:ln w="0">
            <a:noFill/>
          </a:ln>
        </p:spPr>
      </p:pic>
      <p:sp>
        <p:nvSpPr>
          <p:cNvPr id="204" name="Rectángulo 2"/>
          <p:cNvSpPr/>
          <p:nvPr/>
        </p:nvSpPr>
        <p:spPr>
          <a:xfrm>
            <a:off x="2567640" y="2709000"/>
            <a:ext cx="2016000" cy="575640"/>
          </a:xfrm>
          <a:prstGeom prst="rect">
            <a:avLst/>
          </a:prstGeom>
          <a:solidFill>
            <a:srgbClr val="4F81BD"/>
          </a:solidFill>
          <a:ln w="25560">
            <a:solidFill>
              <a:srgbClr val="3A5F8B"/>
            </a:solidFill>
            <a:round/>
          </a:ln>
        </p:spPr>
        <p:style>
          <a:lnRef idx="0">
            <a:scrgbClr r="0" g="0" b="0"/>
          </a:lnRef>
          <a:fillRef idx="0">
            <a:scrgbClr r="0" g="0" b="0"/>
          </a:fillRef>
          <a:effectRef idx="0">
            <a:scrgbClr r="0" g="0" b="0"/>
          </a:effectRef>
          <a:fontRef idx="minor"/>
        </p:style>
      </p:sp>
      <p:sp>
        <p:nvSpPr>
          <p:cNvPr id="205" name="Rectángulo 3"/>
          <p:cNvSpPr/>
          <p:nvPr/>
        </p:nvSpPr>
        <p:spPr>
          <a:xfrm>
            <a:off x="4223640" y="692640"/>
            <a:ext cx="2592000" cy="1728000"/>
          </a:xfrm>
          <a:prstGeom prst="rect">
            <a:avLst/>
          </a:prstGeom>
          <a:solidFill>
            <a:srgbClr val="4F81BD"/>
          </a:solidFill>
          <a:ln w="25560">
            <a:solidFill>
              <a:srgbClr val="3A5F8B"/>
            </a:solidFill>
            <a:round/>
          </a:ln>
        </p:spPr>
        <p:style>
          <a:lnRef idx="0">
            <a:scrgbClr r="0" g="0" b="0"/>
          </a:lnRef>
          <a:fillRef idx="0">
            <a:scrgbClr r="0" g="0" b="0"/>
          </a:fillRef>
          <a:effectRef idx="0">
            <a:scrgbClr r="0" g="0" b="0"/>
          </a:effectRef>
          <a:fontRef idx="minor"/>
        </p:style>
      </p:sp>
      <p:sp>
        <p:nvSpPr>
          <p:cNvPr id="206" name="CuadroTexto 4"/>
          <p:cNvSpPr/>
          <p:nvPr/>
        </p:nvSpPr>
        <p:spPr>
          <a:xfrm>
            <a:off x="7608000" y="1340640"/>
            <a:ext cx="252000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400" spc="-1">
                <a:solidFill>
                  <a:srgbClr val="000000"/>
                </a:solidFill>
                <a:latin typeface="Calibri"/>
              </a:rPr>
              <a:t>-Ingredientes 100% Naturales</a:t>
            </a:r>
            <a:endParaRPr lang="af-NA" sz="2400" spc="-1">
              <a:latin typeface="Arial"/>
            </a:endParaRPr>
          </a:p>
        </p:txBody>
      </p:sp>
      <p:pic>
        <p:nvPicPr>
          <p:cNvPr id="207" name="Imagen 5"/>
          <p:cNvPicPr/>
          <p:nvPr/>
        </p:nvPicPr>
        <p:blipFill>
          <a:blip r:embed="rId3"/>
          <a:stretch/>
        </p:blipFill>
        <p:spPr>
          <a:xfrm>
            <a:off x="2207640" y="3707280"/>
            <a:ext cx="7620840" cy="1590480"/>
          </a:xfrm>
          <a:prstGeom prst="rect">
            <a:avLst/>
          </a:prstGeom>
          <a:ln w="0">
            <a:noFill/>
          </a:ln>
        </p:spPr>
      </p:pic>
      <p:sp>
        <p:nvSpPr>
          <p:cNvPr id="208" name="Rectángulo 6"/>
          <p:cNvSpPr/>
          <p:nvPr/>
        </p:nvSpPr>
        <p:spPr>
          <a:xfrm>
            <a:off x="4259280" y="4646160"/>
            <a:ext cx="2887242"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s-ES" spc="-1" dirty="0">
                <a:solidFill>
                  <a:srgbClr val="000000"/>
                </a:solidFill>
                <a:latin typeface="Calibri"/>
              </a:rPr>
              <a:t>Madrid, 12 de junio de 2020 </a:t>
            </a:r>
            <a:endParaRPr lang="af-NA" spc="-1" dirty="0">
              <a:latin typeface="Arial"/>
            </a:endParaRPr>
          </a:p>
        </p:txBody>
      </p:sp>
      <p:pic>
        <p:nvPicPr>
          <p:cNvPr id="209" name="Imagen 7"/>
          <p:cNvPicPr/>
          <p:nvPr/>
        </p:nvPicPr>
        <p:blipFill>
          <a:blip r:embed="rId4"/>
          <a:stretch/>
        </p:blipFill>
        <p:spPr>
          <a:xfrm>
            <a:off x="2707680" y="5163480"/>
            <a:ext cx="6620400" cy="1581120"/>
          </a:xfrm>
          <a:prstGeom prst="rect">
            <a:avLst/>
          </a:prstGeom>
          <a:ln w="0">
            <a:noFill/>
          </a:ln>
        </p:spPr>
      </p:pic>
    </p:spTree>
    <p:extLst>
      <p:ext uri="{BB962C8B-B14F-4D97-AF65-F5344CB8AC3E}">
        <p14:creationId xmlns:p14="http://schemas.microsoft.com/office/powerpoint/2010/main" val="34481702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C820E48-AD7C-497B-A172-7178D2076C4C}"/>
              </a:ext>
            </a:extLst>
          </p:cNvPr>
          <p:cNvSpPr/>
          <p:nvPr/>
        </p:nvSpPr>
        <p:spPr>
          <a:xfrm>
            <a:off x="2154315" y="2105561"/>
            <a:ext cx="7883370" cy="2646878"/>
          </a:xfrm>
          <a:prstGeom prst="rect">
            <a:avLst/>
          </a:prstGeom>
        </p:spPr>
        <p:txBody>
          <a:bodyPr wrap="square">
            <a:spAutoFit/>
          </a:bodyPr>
          <a:lstStyle/>
          <a:p>
            <a:endParaRPr lang="es-ES" sz="2000" dirty="0">
              <a:solidFill>
                <a:srgbClr val="000000"/>
              </a:solidFill>
              <a:latin typeface="Calibri" panose="020F0502020204030204" pitchFamily="34" charset="0"/>
            </a:endParaRPr>
          </a:p>
          <a:p>
            <a:r>
              <a:rPr lang="es-ES" sz="2000" dirty="0">
                <a:solidFill>
                  <a:srgbClr val="000000"/>
                </a:solidFill>
                <a:latin typeface="Calibri" panose="020F0502020204030204" pitchFamily="34" charset="0"/>
              </a:rPr>
              <a:t> </a:t>
            </a:r>
            <a:r>
              <a:rPr lang="es-ES" b="1" dirty="0">
                <a:solidFill>
                  <a:srgbClr val="000000"/>
                </a:solidFill>
                <a:latin typeface="Calibri" panose="020F0502020204030204" pitchFamily="34" charset="0"/>
              </a:rPr>
              <a:t>Segundo: </a:t>
            </a:r>
            <a:r>
              <a:rPr lang="es-ES" dirty="0">
                <a:solidFill>
                  <a:srgbClr val="000000"/>
                </a:solidFill>
                <a:latin typeface="Calibri" panose="020F0502020204030204" pitchFamily="34" charset="0"/>
              </a:rPr>
              <a:t>La leche semidesnatada sin lactosa es un producto resultado de un proceso de incorporación del enzima lactasa a la leche para desdoblar la lactosa en sus componentes: glucosa y galactosa. </a:t>
            </a:r>
          </a:p>
          <a:p>
            <a:r>
              <a:rPr lang="es-ES" dirty="0">
                <a:solidFill>
                  <a:srgbClr val="000000"/>
                </a:solidFill>
                <a:latin typeface="Calibri" panose="020F0502020204030204" pitchFamily="34" charset="0"/>
              </a:rPr>
              <a:t>Por lo tanto, </a:t>
            </a:r>
            <a:r>
              <a:rPr lang="es-ES" b="1" dirty="0">
                <a:solidFill>
                  <a:srgbClr val="000000"/>
                </a:solidFill>
                <a:latin typeface="Calibri" panose="020F0502020204030204" pitchFamily="34" charset="0"/>
              </a:rPr>
              <a:t>teniendo en cuenta la modificación que se realiza en la leche para fabricar el producto </a:t>
            </a:r>
            <a:r>
              <a:rPr lang="es-ES" dirty="0">
                <a:solidFill>
                  <a:srgbClr val="000000"/>
                </a:solidFill>
                <a:latin typeface="Calibri" panose="020F0502020204030204" pitchFamily="34" charset="0"/>
              </a:rPr>
              <a:t>y a la vista de lo señalado en el Reglamento comunitario, </a:t>
            </a:r>
            <a:r>
              <a:rPr lang="es-ES" b="1" dirty="0">
                <a:solidFill>
                  <a:srgbClr val="000000"/>
                </a:solidFill>
                <a:latin typeface="Calibri" panose="020F0502020204030204" pitchFamily="34" charset="0"/>
              </a:rPr>
              <a:t>se concluye que no se puede indicar en su etiquetado que se trata de un producto “natural” o incluir cualquier otra alegación de este tipo que induzca a error al consumidor. </a:t>
            </a:r>
            <a:endParaRPr lang="es-ES" b="1" dirty="0"/>
          </a:p>
        </p:txBody>
      </p:sp>
      <p:pic>
        <p:nvPicPr>
          <p:cNvPr id="7" name="Imagen 6">
            <a:extLst>
              <a:ext uri="{FF2B5EF4-FFF2-40B4-BE49-F238E27FC236}">
                <a16:creationId xmlns:a16="http://schemas.microsoft.com/office/drawing/2014/main" id="{D1AD883F-B01A-4CA9-B7E8-5B4A7C480035}"/>
              </a:ext>
            </a:extLst>
          </p:cNvPr>
          <p:cNvPicPr>
            <a:picLocks noChangeAspect="1"/>
          </p:cNvPicPr>
          <p:nvPr/>
        </p:nvPicPr>
        <p:blipFill>
          <a:blip r:embed="rId2"/>
          <a:stretch>
            <a:fillRect/>
          </a:stretch>
        </p:blipFill>
        <p:spPr>
          <a:xfrm>
            <a:off x="2374633" y="716159"/>
            <a:ext cx="6697010" cy="933580"/>
          </a:xfrm>
          <a:prstGeom prst="rect">
            <a:avLst/>
          </a:prstGeom>
        </p:spPr>
      </p:pic>
      <p:sp>
        <p:nvSpPr>
          <p:cNvPr id="8" name="Rectángulo 7">
            <a:extLst>
              <a:ext uri="{FF2B5EF4-FFF2-40B4-BE49-F238E27FC236}">
                <a16:creationId xmlns:a16="http://schemas.microsoft.com/office/drawing/2014/main" id="{3AEC4B58-2D07-4E12-8B31-91A9859A0C99}"/>
              </a:ext>
            </a:extLst>
          </p:cNvPr>
          <p:cNvSpPr/>
          <p:nvPr/>
        </p:nvSpPr>
        <p:spPr>
          <a:xfrm>
            <a:off x="3827756" y="1059121"/>
            <a:ext cx="4572000" cy="707886"/>
          </a:xfrm>
          <a:prstGeom prst="rect">
            <a:avLst/>
          </a:prstGeom>
        </p:spPr>
        <p:txBody>
          <a:bodyPr>
            <a:spAutoFit/>
          </a:bodyPr>
          <a:lstStyle/>
          <a:p>
            <a:endParaRPr lang="es-ES" sz="2000" dirty="0">
              <a:solidFill>
                <a:srgbClr val="000000"/>
              </a:solidFill>
              <a:latin typeface="Calibri" panose="020F0502020204030204" pitchFamily="34" charset="0"/>
            </a:endParaRPr>
          </a:p>
          <a:p>
            <a:r>
              <a:rPr lang="es-ES" sz="2000" dirty="0">
                <a:solidFill>
                  <a:srgbClr val="000000"/>
                </a:solidFill>
                <a:latin typeface="Calibri" panose="020F0502020204030204" pitchFamily="34" charset="0"/>
              </a:rPr>
              <a:t> </a:t>
            </a:r>
            <a:r>
              <a:rPr lang="es-ES" dirty="0">
                <a:solidFill>
                  <a:srgbClr val="000000"/>
                </a:solidFill>
                <a:latin typeface="Calibri" panose="020F0502020204030204" pitchFamily="34" charset="0"/>
              </a:rPr>
              <a:t>Madrid, 25 de septiembre de 2018 </a:t>
            </a:r>
            <a:endParaRPr lang="es-ES" dirty="0"/>
          </a:p>
        </p:txBody>
      </p:sp>
    </p:spTree>
    <p:extLst>
      <p:ext uri="{BB962C8B-B14F-4D97-AF65-F5344CB8AC3E}">
        <p14:creationId xmlns:p14="http://schemas.microsoft.com/office/powerpoint/2010/main" val="1536998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383510C-634E-4290-96C0-8B56F26DF763}"/>
              </a:ext>
            </a:extLst>
          </p:cNvPr>
          <p:cNvSpPr/>
          <p:nvPr/>
        </p:nvSpPr>
        <p:spPr>
          <a:xfrm>
            <a:off x="2354064" y="694654"/>
            <a:ext cx="6147787" cy="646331"/>
          </a:xfrm>
          <a:prstGeom prst="rect">
            <a:avLst/>
          </a:prstGeom>
        </p:spPr>
        <p:txBody>
          <a:bodyPr wrap="square">
            <a:spAutoFit/>
          </a:bodyPr>
          <a:lstStyle/>
          <a:p>
            <a:r>
              <a:rPr lang="es-ES" dirty="0">
                <a:hlinkClick r:id="rId2"/>
              </a:rPr>
              <a:t>https://www.vegetanea.es/blog/e-s-artificiales-que-son-y-que-debes-tener-en-cuenta/</a:t>
            </a:r>
            <a:r>
              <a:rPr lang="es-ES" dirty="0"/>
              <a:t> (Blog de CAPSA)</a:t>
            </a:r>
          </a:p>
        </p:txBody>
      </p:sp>
      <p:pic>
        <p:nvPicPr>
          <p:cNvPr id="5" name="Imagen 4">
            <a:extLst>
              <a:ext uri="{FF2B5EF4-FFF2-40B4-BE49-F238E27FC236}">
                <a16:creationId xmlns:a16="http://schemas.microsoft.com/office/drawing/2014/main" id="{F535AB65-9009-48E0-B5C3-1BA06E196B14}"/>
              </a:ext>
            </a:extLst>
          </p:cNvPr>
          <p:cNvPicPr>
            <a:picLocks noChangeAspect="1"/>
          </p:cNvPicPr>
          <p:nvPr/>
        </p:nvPicPr>
        <p:blipFill>
          <a:blip r:embed="rId3"/>
          <a:stretch>
            <a:fillRect/>
          </a:stretch>
        </p:blipFill>
        <p:spPr>
          <a:xfrm>
            <a:off x="1763697" y="1615688"/>
            <a:ext cx="8487052" cy="1352064"/>
          </a:xfrm>
          <a:prstGeom prst="rect">
            <a:avLst/>
          </a:prstGeom>
        </p:spPr>
      </p:pic>
      <p:pic>
        <p:nvPicPr>
          <p:cNvPr id="6" name="Imagen 5">
            <a:extLst>
              <a:ext uri="{FF2B5EF4-FFF2-40B4-BE49-F238E27FC236}">
                <a16:creationId xmlns:a16="http://schemas.microsoft.com/office/drawing/2014/main" id="{A42A0F2C-9991-415C-B5F1-DCABB5237498}"/>
              </a:ext>
            </a:extLst>
          </p:cNvPr>
          <p:cNvPicPr>
            <a:picLocks noChangeAspect="1"/>
          </p:cNvPicPr>
          <p:nvPr/>
        </p:nvPicPr>
        <p:blipFill>
          <a:blip r:embed="rId4"/>
          <a:stretch>
            <a:fillRect/>
          </a:stretch>
        </p:blipFill>
        <p:spPr>
          <a:xfrm>
            <a:off x="2702829" y="2867451"/>
            <a:ext cx="3020311" cy="3377208"/>
          </a:xfrm>
          <a:prstGeom prst="rect">
            <a:avLst/>
          </a:prstGeom>
        </p:spPr>
      </p:pic>
      <p:sp>
        <p:nvSpPr>
          <p:cNvPr id="7" name="CuadroTexto 6">
            <a:extLst>
              <a:ext uri="{FF2B5EF4-FFF2-40B4-BE49-F238E27FC236}">
                <a16:creationId xmlns:a16="http://schemas.microsoft.com/office/drawing/2014/main" id="{1C820825-8F6B-47F8-AC24-25AC041D40B4}"/>
              </a:ext>
            </a:extLst>
          </p:cNvPr>
          <p:cNvSpPr txBox="1"/>
          <p:nvPr/>
        </p:nvSpPr>
        <p:spPr>
          <a:xfrm>
            <a:off x="6291311" y="4830067"/>
            <a:ext cx="3781884" cy="1569660"/>
          </a:xfrm>
          <a:prstGeom prst="rect">
            <a:avLst/>
          </a:prstGeom>
          <a:noFill/>
        </p:spPr>
        <p:txBody>
          <a:bodyPr wrap="square" rtlCol="0">
            <a:spAutoFit/>
          </a:bodyPr>
          <a:lstStyle/>
          <a:p>
            <a:r>
              <a:rPr lang="es-ES" sz="2400" dirty="0">
                <a:solidFill>
                  <a:schemeClr val="accent6">
                    <a:lumMod val="75000"/>
                  </a:schemeClr>
                </a:solidFill>
              </a:rPr>
              <a:t>El R UE 1333/2008,sobre aditivos, no contempla la denominación “</a:t>
            </a:r>
            <a:r>
              <a:rPr lang="es-ES" sz="2400" b="1" dirty="0">
                <a:solidFill>
                  <a:schemeClr val="accent6">
                    <a:lumMod val="75000"/>
                  </a:schemeClr>
                </a:solidFill>
              </a:rPr>
              <a:t>artificial</a:t>
            </a:r>
            <a:r>
              <a:rPr lang="es-ES" sz="2400" dirty="0">
                <a:solidFill>
                  <a:schemeClr val="accent6">
                    <a:lumMod val="75000"/>
                  </a:schemeClr>
                </a:solidFill>
              </a:rPr>
              <a:t>” referida a los aditivos.</a:t>
            </a:r>
          </a:p>
        </p:txBody>
      </p:sp>
      <p:pic>
        <p:nvPicPr>
          <p:cNvPr id="8" name="Imagen 1">
            <a:extLst>
              <a:ext uri="{FF2B5EF4-FFF2-40B4-BE49-F238E27FC236}">
                <a16:creationId xmlns:a16="http://schemas.microsoft.com/office/drawing/2014/main" id="{4AE4B51B-35AB-4D86-9165-CB4AD2920D67}"/>
              </a:ext>
            </a:extLst>
          </p:cNvPr>
          <p:cNvPicPr/>
          <p:nvPr/>
        </p:nvPicPr>
        <p:blipFill>
          <a:blip r:embed="rId5"/>
          <a:stretch/>
        </p:blipFill>
        <p:spPr>
          <a:xfrm>
            <a:off x="5980590" y="3242458"/>
            <a:ext cx="1233996" cy="1204894"/>
          </a:xfrm>
          <a:prstGeom prst="rect">
            <a:avLst/>
          </a:prstGeom>
          <a:ln w="0">
            <a:noFill/>
          </a:ln>
        </p:spPr>
      </p:pic>
      <p:pic>
        <p:nvPicPr>
          <p:cNvPr id="9" name="Imagen 2">
            <a:extLst>
              <a:ext uri="{FF2B5EF4-FFF2-40B4-BE49-F238E27FC236}">
                <a16:creationId xmlns:a16="http://schemas.microsoft.com/office/drawing/2014/main" id="{7AF3EE77-CD60-4E73-AD35-7CC80A790BC1}"/>
              </a:ext>
            </a:extLst>
          </p:cNvPr>
          <p:cNvPicPr/>
          <p:nvPr/>
        </p:nvPicPr>
        <p:blipFill>
          <a:blip r:embed="rId6"/>
          <a:stretch/>
        </p:blipFill>
        <p:spPr>
          <a:xfrm>
            <a:off x="7345982" y="3350470"/>
            <a:ext cx="3171101" cy="939705"/>
          </a:xfrm>
          <a:prstGeom prst="rect">
            <a:avLst/>
          </a:prstGeom>
          <a:ln w="0">
            <a:noFill/>
          </a:ln>
        </p:spPr>
      </p:pic>
    </p:spTree>
    <p:extLst>
      <p:ext uri="{BB962C8B-B14F-4D97-AF65-F5344CB8AC3E}">
        <p14:creationId xmlns:p14="http://schemas.microsoft.com/office/powerpoint/2010/main" val="24209461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adroTexto 1"/>
          <p:cNvSpPr/>
          <p:nvPr/>
        </p:nvSpPr>
        <p:spPr>
          <a:xfrm>
            <a:off x="4439640" y="188640"/>
            <a:ext cx="34560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2400" spc="-1">
                <a:solidFill>
                  <a:srgbClr val="000000"/>
                </a:solidFill>
                <a:latin typeface="Calibri"/>
              </a:rPr>
              <a:t>Información voluntaria</a:t>
            </a:r>
            <a:endParaRPr lang="af-NA" sz="2400" spc="-1">
              <a:latin typeface="Arial"/>
            </a:endParaRPr>
          </a:p>
        </p:txBody>
      </p:sp>
      <p:pic>
        <p:nvPicPr>
          <p:cNvPr id="215" name="Imagen 2"/>
          <p:cNvPicPr/>
          <p:nvPr/>
        </p:nvPicPr>
        <p:blipFill>
          <a:blip r:embed="rId2"/>
          <a:stretch/>
        </p:blipFill>
        <p:spPr>
          <a:xfrm>
            <a:off x="1932960" y="1052640"/>
            <a:ext cx="4162680" cy="2495520"/>
          </a:xfrm>
          <a:prstGeom prst="rect">
            <a:avLst/>
          </a:prstGeom>
          <a:ln w="0">
            <a:noFill/>
          </a:ln>
        </p:spPr>
      </p:pic>
      <p:pic>
        <p:nvPicPr>
          <p:cNvPr id="216" name="Imagen 3"/>
          <p:cNvPicPr/>
          <p:nvPr/>
        </p:nvPicPr>
        <p:blipFill>
          <a:blip r:embed="rId3"/>
          <a:stretch/>
        </p:blipFill>
        <p:spPr>
          <a:xfrm>
            <a:off x="6528000" y="1052640"/>
            <a:ext cx="3343320" cy="2867040"/>
          </a:xfrm>
          <a:prstGeom prst="rect">
            <a:avLst/>
          </a:prstGeom>
          <a:ln w="0">
            <a:noFill/>
          </a:ln>
        </p:spPr>
      </p:pic>
      <p:pic>
        <p:nvPicPr>
          <p:cNvPr id="217" name="Imagen 4"/>
          <p:cNvPicPr/>
          <p:nvPr/>
        </p:nvPicPr>
        <p:blipFill>
          <a:blip r:embed="rId4"/>
          <a:stretch/>
        </p:blipFill>
        <p:spPr>
          <a:xfrm>
            <a:off x="2279640" y="3951000"/>
            <a:ext cx="2016000" cy="2523960"/>
          </a:xfrm>
          <a:prstGeom prst="rect">
            <a:avLst/>
          </a:prstGeom>
          <a:ln w="0">
            <a:noFill/>
          </a:ln>
        </p:spPr>
      </p:pic>
      <p:pic>
        <p:nvPicPr>
          <p:cNvPr id="218" name="Imagen 5"/>
          <p:cNvPicPr/>
          <p:nvPr/>
        </p:nvPicPr>
        <p:blipFill>
          <a:blip r:embed="rId5"/>
          <a:stretch/>
        </p:blipFill>
        <p:spPr>
          <a:xfrm>
            <a:off x="4728000" y="4580640"/>
            <a:ext cx="1583640" cy="1364400"/>
          </a:xfrm>
          <a:prstGeom prst="rect">
            <a:avLst/>
          </a:prstGeom>
          <a:ln w="0">
            <a:noFill/>
          </a:ln>
        </p:spPr>
      </p:pic>
      <p:pic>
        <p:nvPicPr>
          <p:cNvPr id="219" name="Imagen 6"/>
          <p:cNvPicPr/>
          <p:nvPr/>
        </p:nvPicPr>
        <p:blipFill>
          <a:blip r:embed="rId6"/>
          <a:stretch/>
        </p:blipFill>
        <p:spPr>
          <a:xfrm>
            <a:off x="6312000" y="4580640"/>
            <a:ext cx="2983680" cy="1364400"/>
          </a:xfrm>
          <a:prstGeom prst="rect">
            <a:avLst/>
          </a:prstGeom>
          <a:ln w="0">
            <a:noFill/>
          </a:ln>
        </p:spPr>
      </p:pic>
      <p:sp>
        <p:nvSpPr>
          <p:cNvPr id="220" name="Rectángulo 7"/>
          <p:cNvSpPr/>
          <p:nvPr/>
        </p:nvSpPr>
        <p:spPr>
          <a:xfrm>
            <a:off x="5088000" y="1628640"/>
            <a:ext cx="791640" cy="1079640"/>
          </a:xfrm>
          <a:prstGeom prst="rect">
            <a:avLst/>
          </a:prstGeom>
          <a:solidFill>
            <a:srgbClr val="4F81BD"/>
          </a:solidFill>
          <a:ln w="25560">
            <a:solidFill>
              <a:srgbClr val="3A5F8B"/>
            </a:solidFill>
            <a:round/>
          </a:ln>
        </p:spPr>
        <p:style>
          <a:lnRef idx="0">
            <a:scrgbClr r="0" g="0" b="0"/>
          </a:lnRef>
          <a:fillRef idx="0">
            <a:scrgbClr r="0" g="0" b="0"/>
          </a:fillRef>
          <a:effectRef idx="0">
            <a:scrgbClr r="0" g="0" b="0"/>
          </a:effectRef>
          <a:fontRef idx="minor"/>
        </p:style>
      </p:sp>
      <p:sp>
        <p:nvSpPr>
          <p:cNvPr id="221" name="Rectángulo 8"/>
          <p:cNvSpPr/>
          <p:nvPr/>
        </p:nvSpPr>
        <p:spPr>
          <a:xfrm>
            <a:off x="4367640" y="2853000"/>
            <a:ext cx="1728000" cy="575640"/>
          </a:xfrm>
          <a:prstGeom prst="rect">
            <a:avLst/>
          </a:prstGeom>
          <a:solidFill>
            <a:srgbClr val="4F81BD"/>
          </a:solidFill>
          <a:ln w="25560">
            <a:solidFill>
              <a:srgbClr val="3A5F8B"/>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9046835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n 10"/>
          <p:cNvPicPr/>
          <p:nvPr/>
        </p:nvPicPr>
        <p:blipFill>
          <a:blip r:embed="rId2"/>
          <a:stretch/>
        </p:blipFill>
        <p:spPr>
          <a:xfrm>
            <a:off x="1960680" y="360000"/>
            <a:ext cx="3343320" cy="2867040"/>
          </a:xfrm>
          <a:prstGeom prst="rect">
            <a:avLst/>
          </a:prstGeom>
          <a:ln w="0">
            <a:noFill/>
          </a:ln>
        </p:spPr>
      </p:pic>
      <p:sp>
        <p:nvSpPr>
          <p:cNvPr id="223" name="CuadroTexto 222"/>
          <p:cNvSpPr txBox="1"/>
          <p:nvPr/>
        </p:nvSpPr>
        <p:spPr>
          <a:xfrm>
            <a:off x="1884000" y="3420000"/>
            <a:ext cx="8100000" cy="3162240"/>
          </a:xfrm>
          <a:prstGeom prst="rect">
            <a:avLst/>
          </a:prstGeom>
          <a:noFill/>
          <a:ln w="0">
            <a:noFill/>
          </a:ln>
        </p:spPr>
        <p:txBody>
          <a:bodyPr lIns="90000" tIns="45000" rIns="90000" bIns="45000" anchor="t">
            <a:noAutofit/>
          </a:bodyPr>
          <a:lstStyle/>
          <a:p>
            <a:r>
              <a:rPr lang="af-NA" spc="-1">
                <a:latin typeface="Arial"/>
              </a:rPr>
              <a:t>¿Qué es el sello B-Corp?</a:t>
            </a:r>
          </a:p>
          <a:p>
            <a:endParaRPr lang="af-NA" spc="-1">
              <a:latin typeface="Arial"/>
            </a:endParaRPr>
          </a:p>
          <a:p>
            <a:r>
              <a:rPr lang="af-NA" spc="-1">
                <a:latin typeface="Arial"/>
              </a:rPr>
              <a:t>Las empresas que han superado los requisitos y pertenecen al movimiento, se las conoce como empresas B-Corp, corporaciones reconocidas por el cumplimiento de unas buenas prácticas corporativas, </a:t>
            </a:r>
            <a:r>
              <a:rPr lang="af-NA" b="1" spc="-1">
                <a:latin typeface="Arial"/>
              </a:rPr>
              <a:t>certificando su buen hacer en materia de desempeño social, ambiental y económico</a:t>
            </a:r>
            <a:r>
              <a:rPr lang="af-NA" spc="-1">
                <a:latin typeface="Arial"/>
              </a:rPr>
              <a:t>.</a:t>
            </a:r>
          </a:p>
          <a:p>
            <a:endParaRPr lang="af-NA" spc="-1">
              <a:latin typeface="Arial"/>
            </a:endParaRPr>
          </a:p>
          <a:p>
            <a:r>
              <a:rPr lang="af-NA" spc="-1">
                <a:latin typeface="Arial"/>
              </a:rPr>
              <a:t>A través del sello, el movimiento persigue la generación de un impacto más positivo en las personas y en el planeta, transformando el sistema y creando una economía circular.</a:t>
            </a:r>
          </a:p>
        </p:txBody>
      </p:sp>
    </p:spTree>
    <p:extLst>
      <p:ext uri="{BB962C8B-B14F-4D97-AF65-F5344CB8AC3E}">
        <p14:creationId xmlns:p14="http://schemas.microsoft.com/office/powerpoint/2010/main" val="42803358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n 223"/>
          <p:cNvPicPr/>
          <p:nvPr/>
        </p:nvPicPr>
        <p:blipFill>
          <a:blip r:embed="rId2"/>
          <a:stretch/>
        </p:blipFill>
        <p:spPr>
          <a:xfrm>
            <a:off x="1781400" y="540000"/>
            <a:ext cx="8654760" cy="5040000"/>
          </a:xfrm>
          <a:prstGeom prst="rect">
            <a:avLst/>
          </a:prstGeom>
          <a:ln w="0">
            <a:noFill/>
          </a:ln>
        </p:spPr>
      </p:pic>
      <p:pic>
        <p:nvPicPr>
          <p:cNvPr id="225" name="Imagen 11"/>
          <p:cNvPicPr/>
          <p:nvPr/>
        </p:nvPicPr>
        <p:blipFill>
          <a:blip r:embed="rId3"/>
          <a:stretch/>
        </p:blipFill>
        <p:spPr>
          <a:xfrm>
            <a:off x="8652000" y="4320000"/>
            <a:ext cx="2016000" cy="2523960"/>
          </a:xfrm>
          <a:prstGeom prst="rect">
            <a:avLst/>
          </a:prstGeom>
          <a:ln w="0">
            <a:noFill/>
          </a:ln>
        </p:spPr>
      </p:pic>
    </p:spTree>
    <p:extLst>
      <p:ext uri="{BB962C8B-B14F-4D97-AF65-F5344CB8AC3E}">
        <p14:creationId xmlns:p14="http://schemas.microsoft.com/office/powerpoint/2010/main" val="21002646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adroTexto 225"/>
          <p:cNvSpPr txBox="1"/>
          <p:nvPr/>
        </p:nvSpPr>
        <p:spPr>
          <a:xfrm>
            <a:off x="1884000" y="2340000"/>
            <a:ext cx="8280000" cy="1882080"/>
          </a:xfrm>
          <a:prstGeom prst="rect">
            <a:avLst/>
          </a:prstGeom>
          <a:noFill/>
          <a:ln w="0">
            <a:noFill/>
          </a:ln>
        </p:spPr>
        <p:txBody>
          <a:bodyPr lIns="90000" tIns="45000" rIns="90000" bIns="45000" anchor="t">
            <a:noAutofit/>
          </a:bodyPr>
          <a:lstStyle/>
          <a:p>
            <a:r>
              <a:rPr lang="af-NA" b="1" spc="-1">
                <a:latin typeface="Arial"/>
              </a:rPr>
              <a:t>Carbono Neutro</a:t>
            </a:r>
            <a:r>
              <a:rPr lang="af-NA" spc="-1">
                <a:latin typeface="Arial"/>
              </a:rPr>
              <a:t>: se calcula la huella de carbono con los referenciales reconocidos internacionalmente, y siguiendo el orden jerárquico se lleva a cabo un Plan de reducción de emisiones, y las emisiones residuales se compensan a través de los mecanismos de compensación reconocidos. En este caso el referencial existente en la actualidad es la </a:t>
            </a:r>
            <a:r>
              <a:rPr lang="af-NA" b="1" spc="-1">
                <a:latin typeface="Arial"/>
              </a:rPr>
              <a:t>Norma PAS 2060:2014</a:t>
            </a:r>
            <a:r>
              <a:rPr lang="af-NA" spc="-1">
                <a:latin typeface="Arial"/>
              </a:rPr>
              <a:t> (norma ISO en desarrollo).</a:t>
            </a:r>
          </a:p>
        </p:txBody>
      </p:sp>
      <p:pic>
        <p:nvPicPr>
          <p:cNvPr id="227" name="Imagen 226"/>
          <p:cNvPicPr/>
          <p:nvPr/>
        </p:nvPicPr>
        <p:blipFill>
          <a:blip r:embed="rId2"/>
          <a:stretch/>
        </p:blipFill>
        <p:spPr>
          <a:xfrm>
            <a:off x="2839440" y="360000"/>
            <a:ext cx="5524560" cy="1752480"/>
          </a:xfrm>
          <a:prstGeom prst="rect">
            <a:avLst/>
          </a:prstGeom>
          <a:ln w="0">
            <a:noFill/>
          </a:ln>
        </p:spPr>
      </p:pic>
      <p:sp>
        <p:nvSpPr>
          <p:cNvPr id="228" name="CuadroTexto 227"/>
          <p:cNvSpPr txBox="1"/>
          <p:nvPr/>
        </p:nvSpPr>
        <p:spPr>
          <a:xfrm>
            <a:off x="1668000" y="4853880"/>
            <a:ext cx="9000000" cy="1626120"/>
          </a:xfrm>
          <a:prstGeom prst="rect">
            <a:avLst/>
          </a:prstGeom>
          <a:noFill/>
          <a:ln w="0">
            <a:noFill/>
          </a:ln>
        </p:spPr>
        <p:txBody>
          <a:bodyPr lIns="90000" tIns="45000" rIns="90000" bIns="45000" anchor="t">
            <a:noAutofit/>
          </a:bodyPr>
          <a:lstStyle/>
          <a:p>
            <a:r>
              <a:rPr lang="af-NA" spc="-1">
                <a:latin typeface="Arial"/>
              </a:rPr>
              <a:t>FSC MIXTO</a:t>
            </a:r>
          </a:p>
          <a:p>
            <a:r>
              <a:rPr lang="af-NA" spc="-1">
                <a:latin typeface="Arial"/>
              </a:rPr>
              <a:t>Los productos que llevan esta etiqueta están elaborados con una mezcla de materiales procedentes de bosques certificados por FSC, materiales reciclados y/o madera controlada FSC. Aunque la madera controlada no procede de bosques certificados por FSC, reduce el riesgo de que el material se obtenga de fuentes inaceptables, ya que debe cumplir con unos estándares específicos.</a:t>
            </a:r>
          </a:p>
        </p:txBody>
      </p:sp>
      <p:pic>
        <p:nvPicPr>
          <p:cNvPr id="229" name="Imagen 228"/>
          <p:cNvPicPr/>
          <p:nvPr/>
        </p:nvPicPr>
        <p:blipFill>
          <a:blip r:embed="rId3"/>
          <a:stretch/>
        </p:blipFill>
        <p:spPr>
          <a:xfrm>
            <a:off x="6980520" y="3780000"/>
            <a:ext cx="2879640" cy="1292040"/>
          </a:xfrm>
          <a:prstGeom prst="rect">
            <a:avLst/>
          </a:prstGeom>
          <a:ln w="0">
            <a:noFill/>
          </a:ln>
        </p:spPr>
      </p:pic>
    </p:spTree>
    <p:extLst>
      <p:ext uri="{BB962C8B-B14F-4D97-AF65-F5344CB8AC3E}">
        <p14:creationId xmlns:p14="http://schemas.microsoft.com/office/powerpoint/2010/main" val="2432139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763CD38-C4CD-4FBB-8825-54B6E8C129D5}"/>
              </a:ext>
            </a:extLst>
          </p:cNvPr>
          <p:cNvPicPr>
            <a:picLocks noChangeAspect="1"/>
          </p:cNvPicPr>
          <p:nvPr/>
        </p:nvPicPr>
        <p:blipFill>
          <a:blip r:embed="rId2"/>
          <a:stretch>
            <a:fillRect/>
          </a:stretch>
        </p:blipFill>
        <p:spPr>
          <a:xfrm>
            <a:off x="2536056" y="3006297"/>
            <a:ext cx="7379216" cy="3441211"/>
          </a:xfrm>
          <a:prstGeom prst="rect">
            <a:avLst/>
          </a:prstGeom>
        </p:spPr>
      </p:pic>
      <p:sp>
        <p:nvSpPr>
          <p:cNvPr id="6" name="Rectángulo 5">
            <a:extLst>
              <a:ext uri="{FF2B5EF4-FFF2-40B4-BE49-F238E27FC236}">
                <a16:creationId xmlns:a16="http://schemas.microsoft.com/office/drawing/2014/main" id="{30BE2D7C-9360-4949-A776-AA3060232FDB}"/>
              </a:ext>
            </a:extLst>
          </p:cNvPr>
          <p:cNvSpPr/>
          <p:nvPr/>
        </p:nvSpPr>
        <p:spPr>
          <a:xfrm>
            <a:off x="2536056" y="1484767"/>
            <a:ext cx="7625919" cy="646331"/>
          </a:xfrm>
          <a:prstGeom prst="rect">
            <a:avLst/>
          </a:prstGeom>
        </p:spPr>
        <p:txBody>
          <a:bodyPr wrap="square">
            <a:spAutoFit/>
          </a:bodyPr>
          <a:lstStyle/>
          <a:p>
            <a:r>
              <a:rPr lang="es-ES" dirty="0">
                <a:hlinkClick r:id="rId3"/>
              </a:rPr>
              <a:t>https://www.mapa.gob.es/es/alimentacion/legislacion/recopilaciones-legislativas-monograficas/leche_y_p_lacteos.aspx</a:t>
            </a:r>
            <a:endParaRPr lang="es-ES" dirty="0"/>
          </a:p>
        </p:txBody>
      </p:sp>
      <p:sp>
        <p:nvSpPr>
          <p:cNvPr id="4" name="Rectángulo 3">
            <a:extLst>
              <a:ext uri="{FF2B5EF4-FFF2-40B4-BE49-F238E27FC236}">
                <a16:creationId xmlns:a16="http://schemas.microsoft.com/office/drawing/2014/main" id="{D6046DB2-B9A0-448C-A4F7-6262BE8940D4}"/>
              </a:ext>
            </a:extLst>
          </p:cNvPr>
          <p:cNvSpPr/>
          <p:nvPr/>
        </p:nvSpPr>
        <p:spPr>
          <a:xfrm>
            <a:off x="2946649" y="2406188"/>
            <a:ext cx="6298707" cy="369332"/>
          </a:xfrm>
          <a:prstGeom prst="rect">
            <a:avLst/>
          </a:prstGeom>
        </p:spPr>
        <p:txBody>
          <a:bodyPr wrap="square">
            <a:spAutoFit/>
          </a:bodyPr>
          <a:lstStyle/>
          <a:p>
            <a:r>
              <a:rPr lang="es-ES" dirty="0"/>
              <a:t>I.1. Leche y productos lácteos. Disposiciones comunitarias.</a:t>
            </a:r>
          </a:p>
        </p:txBody>
      </p:sp>
      <p:sp>
        <p:nvSpPr>
          <p:cNvPr id="7" name="CuadroTexto 6">
            <a:extLst>
              <a:ext uri="{FF2B5EF4-FFF2-40B4-BE49-F238E27FC236}">
                <a16:creationId xmlns:a16="http://schemas.microsoft.com/office/drawing/2014/main" id="{6E81BFEC-82B1-4861-BF47-A2129EFE3CC3}"/>
              </a:ext>
            </a:extLst>
          </p:cNvPr>
          <p:cNvSpPr txBox="1"/>
          <p:nvPr/>
        </p:nvSpPr>
        <p:spPr>
          <a:xfrm>
            <a:off x="4764353" y="627395"/>
            <a:ext cx="1778051" cy="461665"/>
          </a:xfrm>
          <a:prstGeom prst="rect">
            <a:avLst/>
          </a:prstGeom>
          <a:noFill/>
        </p:spPr>
        <p:txBody>
          <a:bodyPr wrap="none" rtlCol="0">
            <a:spAutoFit/>
          </a:bodyPr>
          <a:lstStyle/>
          <a:p>
            <a:r>
              <a:rPr lang="es-ES" sz="2400" dirty="0"/>
              <a:t>Marco legal</a:t>
            </a:r>
          </a:p>
        </p:txBody>
      </p:sp>
    </p:spTree>
    <p:extLst>
      <p:ext uri="{BB962C8B-B14F-4D97-AF65-F5344CB8AC3E}">
        <p14:creationId xmlns:p14="http://schemas.microsoft.com/office/powerpoint/2010/main" val="17855669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agen 229"/>
          <p:cNvPicPr/>
          <p:nvPr/>
        </p:nvPicPr>
        <p:blipFill>
          <a:blip r:embed="rId2"/>
          <a:stretch/>
        </p:blipFill>
        <p:spPr>
          <a:xfrm>
            <a:off x="1884000" y="512640"/>
            <a:ext cx="8553960" cy="1647360"/>
          </a:xfrm>
          <a:prstGeom prst="rect">
            <a:avLst/>
          </a:prstGeom>
          <a:ln w="0">
            <a:noFill/>
          </a:ln>
        </p:spPr>
      </p:pic>
      <p:pic>
        <p:nvPicPr>
          <p:cNvPr id="231" name="Imagen 230"/>
          <p:cNvPicPr/>
          <p:nvPr/>
        </p:nvPicPr>
        <p:blipFill>
          <a:blip r:embed="rId3"/>
          <a:stretch/>
        </p:blipFill>
        <p:spPr>
          <a:xfrm>
            <a:off x="1740360" y="2896920"/>
            <a:ext cx="8423640" cy="3403080"/>
          </a:xfrm>
          <a:prstGeom prst="rect">
            <a:avLst/>
          </a:prstGeom>
          <a:ln w="0">
            <a:noFill/>
          </a:ln>
        </p:spPr>
      </p:pic>
    </p:spTree>
    <p:extLst>
      <p:ext uri="{BB962C8B-B14F-4D97-AF65-F5344CB8AC3E}">
        <p14:creationId xmlns:p14="http://schemas.microsoft.com/office/powerpoint/2010/main" val="3619296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n 231"/>
          <p:cNvPicPr/>
          <p:nvPr/>
        </p:nvPicPr>
        <p:blipFill>
          <a:blip r:embed="rId3"/>
          <a:stretch/>
        </p:blipFill>
        <p:spPr>
          <a:xfrm>
            <a:off x="2244000" y="525600"/>
            <a:ext cx="2880000" cy="1814400"/>
          </a:xfrm>
          <a:prstGeom prst="rect">
            <a:avLst/>
          </a:prstGeom>
          <a:ln w="0">
            <a:noFill/>
          </a:ln>
        </p:spPr>
      </p:pic>
      <p:pic>
        <p:nvPicPr>
          <p:cNvPr id="233" name="Imagen 232"/>
          <p:cNvPicPr/>
          <p:nvPr/>
        </p:nvPicPr>
        <p:blipFill>
          <a:blip r:embed="rId4"/>
          <a:stretch/>
        </p:blipFill>
        <p:spPr>
          <a:xfrm>
            <a:off x="5210220" y="461641"/>
            <a:ext cx="5119560" cy="4848047"/>
          </a:xfrm>
          <a:prstGeom prst="rect">
            <a:avLst/>
          </a:prstGeom>
          <a:ln w="0">
            <a:noFill/>
          </a:ln>
        </p:spPr>
      </p:pic>
      <p:pic>
        <p:nvPicPr>
          <p:cNvPr id="234" name="Imagen 233"/>
          <p:cNvPicPr/>
          <p:nvPr/>
        </p:nvPicPr>
        <p:blipFill>
          <a:blip r:embed="rId5"/>
          <a:stretch/>
        </p:blipFill>
        <p:spPr>
          <a:xfrm>
            <a:off x="2424000" y="3060000"/>
            <a:ext cx="1861200" cy="1800000"/>
          </a:xfrm>
          <a:prstGeom prst="rect">
            <a:avLst/>
          </a:prstGeom>
          <a:ln w="0">
            <a:noFill/>
          </a:ln>
        </p:spPr>
      </p:pic>
      <p:sp>
        <p:nvSpPr>
          <p:cNvPr id="235" name="CuadroTexto 234"/>
          <p:cNvSpPr txBox="1"/>
          <p:nvPr/>
        </p:nvSpPr>
        <p:spPr>
          <a:xfrm>
            <a:off x="1671600" y="5033880"/>
            <a:ext cx="3812400" cy="1626120"/>
          </a:xfrm>
          <a:prstGeom prst="rect">
            <a:avLst/>
          </a:prstGeom>
          <a:noFill/>
          <a:ln w="0">
            <a:noFill/>
          </a:ln>
        </p:spPr>
        <p:txBody>
          <a:bodyPr lIns="90000" tIns="45000" rIns="90000" bIns="45000" anchor="t">
            <a:noAutofit/>
          </a:bodyPr>
          <a:lstStyle/>
          <a:p>
            <a:r>
              <a:rPr lang="af-NA" spc="-1" dirty="0">
                <a:latin typeface="Arial"/>
              </a:rPr>
              <a:t>El sello del lema es nuestra firma principal. Consiste en el nombre de la marca y la marca registrada de Tetra Pak, rodeados de nuestro lema: PROTEGE LO BUENO. </a:t>
            </a:r>
          </a:p>
        </p:txBody>
      </p:sp>
      <p:sp>
        <p:nvSpPr>
          <p:cNvPr id="2" name="Rectángulo 1">
            <a:extLst>
              <a:ext uri="{FF2B5EF4-FFF2-40B4-BE49-F238E27FC236}">
                <a16:creationId xmlns:a16="http://schemas.microsoft.com/office/drawing/2014/main" id="{1A30A7BD-9E4C-451E-B68B-4B2092990BC4}"/>
              </a:ext>
            </a:extLst>
          </p:cNvPr>
          <p:cNvSpPr/>
          <p:nvPr/>
        </p:nvSpPr>
        <p:spPr>
          <a:xfrm>
            <a:off x="5620890" y="5246179"/>
            <a:ext cx="4572000" cy="1477328"/>
          </a:xfrm>
          <a:prstGeom prst="rect">
            <a:avLst/>
          </a:prstGeom>
        </p:spPr>
        <p:txBody>
          <a:bodyPr>
            <a:spAutoFit/>
          </a:bodyPr>
          <a:lstStyle/>
          <a:p>
            <a:r>
              <a:rPr lang="es-ES" dirty="0">
                <a:solidFill>
                  <a:srgbClr val="000000"/>
                </a:solidFill>
                <a:latin typeface="Times New Roman" panose="02020603050405020304" pitchFamily="18" charset="0"/>
              </a:rPr>
              <a:t>Los dos primeros (algunas veces 3) dígitos, los cuales son llamados “bandera”, indican en qué país fue emitido el código de barras. </a:t>
            </a:r>
            <a:r>
              <a:rPr lang="es-ES" b="1" dirty="0">
                <a:solidFill>
                  <a:srgbClr val="000000"/>
                </a:solidFill>
                <a:latin typeface="Times New Roman" panose="02020603050405020304" pitchFamily="18" charset="0"/>
              </a:rPr>
              <a:t>Esta “bandera” </a:t>
            </a:r>
            <a:r>
              <a:rPr lang="es-ES" b="1" i="1" dirty="0">
                <a:solidFill>
                  <a:srgbClr val="000000"/>
                </a:solidFill>
                <a:latin typeface="Times New Roman" panose="02020603050405020304" pitchFamily="18" charset="0"/>
              </a:rPr>
              <a:t>no </a:t>
            </a:r>
            <a:r>
              <a:rPr lang="es-ES" b="1" dirty="0">
                <a:solidFill>
                  <a:srgbClr val="000000"/>
                </a:solidFill>
                <a:latin typeface="Times New Roman" panose="02020603050405020304" pitchFamily="18" charset="0"/>
              </a:rPr>
              <a:t>te dice, sin embargo, en qué país fue producido el producto.</a:t>
            </a:r>
            <a:endParaRPr lang="es-ES" b="1" dirty="0"/>
          </a:p>
        </p:txBody>
      </p:sp>
    </p:spTree>
    <p:extLst>
      <p:ext uri="{BB962C8B-B14F-4D97-AF65-F5344CB8AC3E}">
        <p14:creationId xmlns:p14="http://schemas.microsoft.com/office/powerpoint/2010/main" val="21442229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B053146-8316-49E1-9F8F-9C4ABB1A7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0029" y="210574"/>
            <a:ext cx="3343711" cy="6436852"/>
          </a:xfrm>
          <a:prstGeom prst="rect">
            <a:avLst/>
          </a:prstGeom>
        </p:spPr>
      </p:pic>
      <p:pic>
        <p:nvPicPr>
          <p:cNvPr id="8" name="Imagen 7">
            <a:extLst>
              <a:ext uri="{FF2B5EF4-FFF2-40B4-BE49-F238E27FC236}">
                <a16:creationId xmlns:a16="http://schemas.microsoft.com/office/drawing/2014/main" id="{E2C8DFD0-523A-4D4B-99AE-21E0CD8F4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4158" y="1459201"/>
            <a:ext cx="4246797" cy="3939603"/>
          </a:xfrm>
          <a:prstGeom prst="rect">
            <a:avLst/>
          </a:prstGeom>
        </p:spPr>
      </p:pic>
      <p:sp>
        <p:nvSpPr>
          <p:cNvPr id="4" name="CuadroTexto 3">
            <a:extLst>
              <a:ext uri="{FF2B5EF4-FFF2-40B4-BE49-F238E27FC236}">
                <a16:creationId xmlns:a16="http://schemas.microsoft.com/office/drawing/2014/main" id="{AE59AA0E-3368-4EB3-96D7-69B1D98BE624}"/>
              </a:ext>
            </a:extLst>
          </p:cNvPr>
          <p:cNvSpPr txBox="1"/>
          <p:nvPr/>
        </p:nvSpPr>
        <p:spPr>
          <a:xfrm>
            <a:off x="1142260" y="363984"/>
            <a:ext cx="312906" cy="646331"/>
          </a:xfrm>
          <a:prstGeom prst="rect">
            <a:avLst/>
          </a:prstGeom>
          <a:noFill/>
        </p:spPr>
        <p:txBody>
          <a:bodyPr wrap="none" rtlCol="0">
            <a:spAutoFit/>
          </a:bodyPr>
          <a:lstStyle/>
          <a:p>
            <a:r>
              <a:rPr lang="es-ES" dirty="0"/>
              <a:t>5</a:t>
            </a:r>
          </a:p>
          <a:p>
            <a:endParaRPr lang="es-ES" dirty="0"/>
          </a:p>
        </p:txBody>
      </p:sp>
    </p:spTree>
    <p:extLst>
      <p:ext uri="{BB962C8B-B14F-4D97-AF65-F5344CB8AC3E}">
        <p14:creationId xmlns:p14="http://schemas.microsoft.com/office/powerpoint/2010/main" val="32502531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E24C943-093A-42FE-A957-B4D6F2C355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5742" y="133168"/>
            <a:ext cx="3060183" cy="6591671"/>
          </a:xfrm>
          <a:prstGeom prst="rect">
            <a:avLst/>
          </a:prstGeom>
        </p:spPr>
      </p:pic>
      <p:pic>
        <p:nvPicPr>
          <p:cNvPr id="12" name="Imagen 11">
            <a:extLst>
              <a:ext uri="{FF2B5EF4-FFF2-40B4-BE49-F238E27FC236}">
                <a16:creationId xmlns:a16="http://schemas.microsoft.com/office/drawing/2014/main" id="{42AA5C12-5726-453F-B42C-7EA1BFFCCC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3037" y="133165"/>
            <a:ext cx="3256083" cy="6591670"/>
          </a:xfrm>
          <a:prstGeom prst="rect">
            <a:avLst/>
          </a:prstGeom>
        </p:spPr>
      </p:pic>
    </p:spTree>
    <p:extLst>
      <p:ext uri="{BB962C8B-B14F-4D97-AF65-F5344CB8AC3E}">
        <p14:creationId xmlns:p14="http://schemas.microsoft.com/office/powerpoint/2010/main" val="22813842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C82B420-E833-4472-BB90-BDE6ACD9B6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7891" y="226383"/>
            <a:ext cx="3527343" cy="6547281"/>
          </a:xfrm>
          <a:prstGeom prst="rect">
            <a:avLst/>
          </a:prstGeom>
        </p:spPr>
      </p:pic>
      <p:pic>
        <p:nvPicPr>
          <p:cNvPr id="9" name="Imagen 8">
            <a:extLst>
              <a:ext uri="{FF2B5EF4-FFF2-40B4-BE49-F238E27FC236}">
                <a16:creationId xmlns:a16="http://schemas.microsoft.com/office/drawing/2014/main" id="{36EB7053-BDA1-494D-B03C-65AABDE8DCA4}"/>
              </a:ext>
            </a:extLst>
          </p:cNvPr>
          <p:cNvPicPr>
            <a:picLocks noChangeAspect="1"/>
          </p:cNvPicPr>
          <p:nvPr/>
        </p:nvPicPr>
        <p:blipFill>
          <a:blip r:embed="rId3"/>
          <a:stretch>
            <a:fillRect/>
          </a:stretch>
        </p:blipFill>
        <p:spPr>
          <a:xfrm>
            <a:off x="5971713" y="2405852"/>
            <a:ext cx="4207336" cy="2842345"/>
          </a:xfrm>
          <a:prstGeom prst="rect">
            <a:avLst/>
          </a:prstGeom>
        </p:spPr>
      </p:pic>
    </p:spTree>
    <p:extLst>
      <p:ext uri="{BB962C8B-B14F-4D97-AF65-F5344CB8AC3E}">
        <p14:creationId xmlns:p14="http://schemas.microsoft.com/office/powerpoint/2010/main" val="11129407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EE1031-8276-4EFC-A629-5F243CE00C72}"/>
              </a:ext>
            </a:extLst>
          </p:cNvPr>
          <p:cNvPicPr>
            <a:picLocks noChangeAspect="1"/>
          </p:cNvPicPr>
          <p:nvPr/>
        </p:nvPicPr>
        <p:blipFill>
          <a:blip r:embed="rId2"/>
          <a:stretch>
            <a:fillRect/>
          </a:stretch>
        </p:blipFill>
        <p:spPr>
          <a:xfrm>
            <a:off x="2929290" y="2716713"/>
            <a:ext cx="6333425" cy="3532772"/>
          </a:xfrm>
          <a:prstGeom prst="rect">
            <a:avLst/>
          </a:prstGeom>
        </p:spPr>
      </p:pic>
      <p:sp>
        <p:nvSpPr>
          <p:cNvPr id="5" name="Rectángulo 4">
            <a:extLst>
              <a:ext uri="{FF2B5EF4-FFF2-40B4-BE49-F238E27FC236}">
                <a16:creationId xmlns:a16="http://schemas.microsoft.com/office/drawing/2014/main" id="{4E0994F6-0F4E-4C37-92D0-028736E6AF54}"/>
              </a:ext>
            </a:extLst>
          </p:cNvPr>
          <p:cNvSpPr/>
          <p:nvPr/>
        </p:nvSpPr>
        <p:spPr>
          <a:xfrm>
            <a:off x="2177737" y="423849"/>
            <a:ext cx="4249946" cy="369332"/>
          </a:xfrm>
          <a:prstGeom prst="rect">
            <a:avLst/>
          </a:prstGeom>
        </p:spPr>
        <p:txBody>
          <a:bodyPr wrap="none">
            <a:spAutoFit/>
          </a:bodyPr>
          <a:lstStyle/>
          <a:p>
            <a:r>
              <a:rPr lang="es-ES" dirty="0"/>
              <a:t>https://www.deleite.gal/es/la-leche-a2a2</a:t>
            </a:r>
          </a:p>
        </p:txBody>
      </p:sp>
      <p:pic>
        <p:nvPicPr>
          <p:cNvPr id="6" name="Imagen 5">
            <a:extLst>
              <a:ext uri="{FF2B5EF4-FFF2-40B4-BE49-F238E27FC236}">
                <a16:creationId xmlns:a16="http://schemas.microsoft.com/office/drawing/2014/main" id="{F304A170-1ED3-4458-87B7-52F1C5ECE18C}"/>
              </a:ext>
            </a:extLst>
          </p:cNvPr>
          <p:cNvPicPr>
            <a:picLocks noChangeAspect="1"/>
          </p:cNvPicPr>
          <p:nvPr/>
        </p:nvPicPr>
        <p:blipFill>
          <a:blip r:embed="rId3"/>
          <a:stretch>
            <a:fillRect/>
          </a:stretch>
        </p:blipFill>
        <p:spPr>
          <a:xfrm>
            <a:off x="1648287" y="1287836"/>
            <a:ext cx="8558074" cy="1087069"/>
          </a:xfrm>
          <a:prstGeom prst="rect">
            <a:avLst/>
          </a:prstGeom>
        </p:spPr>
      </p:pic>
      <p:pic>
        <p:nvPicPr>
          <p:cNvPr id="7" name="Imagen 6">
            <a:extLst>
              <a:ext uri="{FF2B5EF4-FFF2-40B4-BE49-F238E27FC236}">
                <a16:creationId xmlns:a16="http://schemas.microsoft.com/office/drawing/2014/main" id="{61A27218-DA72-4587-8466-7462CA86A417}"/>
              </a:ext>
            </a:extLst>
          </p:cNvPr>
          <p:cNvPicPr>
            <a:picLocks noChangeAspect="1"/>
          </p:cNvPicPr>
          <p:nvPr/>
        </p:nvPicPr>
        <p:blipFill>
          <a:blip r:embed="rId4"/>
          <a:stretch>
            <a:fillRect/>
          </a:stretch>
        </p:blipFill>
        <p:spPr>
          <a:xfrm>
            <a:off x="7721023" y="68323"/>
            <a:ext cx="2822693" cy="1449721"/>
          </a:xfrm>
          <a:prstGeom prst="rect">
            <a:avLst/>
          </a:prstGeom>
        </p:spPr>
      </p:pic>
    </p:spTree>
    <p:extLst>
      <p:ext uri="{BB962C8B-B14F-4D97-AF65-F5344CB8AC3E}">
        <p14:creationId xmlns:p14="http://schemas.microsoft.com/office/powerpoint/2010/main" val="21266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89D9E64-605C-4F53-8126-EC104D1F8908}"/>
              </a:ext>
            </a:extLst>
          </p:cNvPr>
          <p:cNvPicPr>
            <a:picLocks noChangeAspect="1"/>
          </p:cNvPicPr>
          <p:nvPr/>
        </p:nvPicPr>
        <p:blipFill>
          <a:blip r:embed="rId2"/>
          <a:stretch>
            <a:fillRect/>
          </a:stretch>
        </p:blipFill>
        <p:spPr>
          <a:xfrm>
            <a:off x="1832214" y="916620"/>
            <a:ext cx="8314513" cy="5024760"/>
          </a:xfrm>
          <a:prstGeom prst="rect">
            <a:avLst/>
          </a:prstGeom>
        </p:spPr>
      </p:pic>
    </p:spTree>
    <p:extLst>
      <p:ext uri="{BB962C8B-B14F-4D97-AF65-F5344CB8AC3E}">
        <p14:creationId xmlns:p14="http://schemas.microsoft.com/office/powerpoint/2010/main" val="32773902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10B5201-19BE-4BA1-9147-55E8844083EB}"/>
              </a:ext>
            </a:extLst>
          </p:cNvPr>
          <p:cNvPicPr>
            <a:picLocks noChangeAspect="1"/>
          </p:cNvPicPr>
          <p:nvPr/>
        </p:nvPicPr>
        <p:blipFill>
          <a:blip r:embed="rId2"/>
          <a:stretch>
            <a:fillRect/>
          </a:stretch>
        </p:blipFill>
        <p:spPr>
          <a:xfrm>
            <a:off x="2114781" y="334909"/>
            <a:ext cx="6685287" cy="1474512"/>
          </a:xfrm>
          <a:prstGeom prst="rect">
            <a:avLst/>
          </a:prstGeom>
        </p:spPr>
      </p:pic>
      <p:pic>
        <p:nvPicPr>
          <p:cNvPr id="5" name="Imagen 4">
            <a:extLst>
              <a:ext uri="{FF2B5EF4-FFF2-40B4-BE49-F238E27FC236}">
                <a16:creationId xmlns:a16="http://schemas.microsoft.com/office/drawing/2014/main" id="{9966B660-E9A5-4200-81C3-775CE2037002}"/>
              </a:ext>
            </a:extLst>
          </p:cNvPr>
          <p:cNvPicPr>
            <a:picLocks noChangeAspect="1"/>
          </p:cNvPicPr>
          <p:nvPr/>
        </p:nvPicPr>
        <p:blipFill>
          <a:blip r:embed="rId3"/>
          <a:stretch>
            <a:fillRect/>
          </a:stretch>
        </p:blipFill>
        <p:spPr>
          <a:xfrm>
            <a:off x="2291196" y="2135621"/>
            <a:ext cx="7609613" cy="1583584"/>
          </a:xfrm>
          <a:prstGeom prst="rect">
            <a:avLst/>
          </a:prstGeom>
        </p:spPr>
      </p:pic>
      <p:pic>
        <p:nvPicPr>
          <p:cNvPr id="6" name="Imagen 5">
            <a:extLst>
              <a:ext uri="{FF2B5EF4-FFF2-40B4-BE49-F238E27FC236}">
                <a16:creationId xmlns:a16="http://schemas.microsoft.com/office/drawing/2014/main" id="{CB85076C-7B84-4B7D-A3C6-4D21798D88F1}"/>
              </a:ext>
            </a:extLst>
          </p:cNvPr>
          <p:cNvPicPr>
            <a:picLocks noChangeAspect="1"/>
          </p:cNvPicPr>
          <p:nvPr/>
        </p:nvPicPr>
        <p:blipFill>
          <a:blip r:embed="rId4"/>
          <a:stretch>
            <a:fillRect/>
          </a:stretch>
        </p:blipFill>
        <p:spPr>
          <a:xfrm>
            <a:off x="2114781" y="4371608"/>
            <a:ext cx="7675381" cy="1583583"/>
          </a:xfrm>
          <a:prstGeom prst="rect">
            <a:avLst/>
          </a:prstGeom>
        </p:spPr>
      </p:pic>
    </p:spTree>
    <p:extLst>
      <p:ext uri="{BB962C8B-B14F-4D97-AF65-F5344CB8AC3E}">
        <p14:creationId xmlns:p14="http://schemas.microsoft.com/office/powerpoint/2010/main" val="3409842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Picture 2" descr="C:\Users\avellom\Downloads\image_jpeg;base64,_9j_4AAQSkZJRgABAQAAAQABAAD_2wCEAAkGBxQTEhUTExMWFhUWGSEbGRgYGR0fIBsiHiAgHyAeICAgHSggICElIh0aIjEiJSkrMTAuHR8zODMtNygtLisBCgoKDg0OGxAQGysmHyUtKy0zLS8uKzAvLS0tLTUrMC0tLS0tMC0tLTAvLS0tLS8tLy8tLS8vL.jpeg"/>
          <p:cNvPicPr/>
          <p:nvPr/>
        </p:nvPicPr>
        <p:blipFill>
          <a:blip r:embed="rId2"/>
          <a:stretch/>
        </p:blipFill>
        <p:spPr>
          <a:xfrm>
            <a:off x="1860600" y="620640"/>
            <a:ext cx="8362080" cy="5616360"/>
          </a:xfrm>
          <a:prstGeom prst="rect">
            <a:avLst/>
          </a:prstGeom>
          <a:ln w="0">
            <a:noFill/>
          </a:ln>
        </p:spPr>
      </p:pic>
      <p:sp>
        <p:nvSpPr>
          <p:cNvPr id="412" name="1 CuadroTexto"/>
          <p:cNvSpPr/>
          <p:nvPr/>
        </p:nvSpPr>
        <p:spPr>
          <a:xfrm>
            <a:off x="2189280" y="2781000"/>
            <a:ext cx="7704360" cy="100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 sz="6000" b="1" spc="-1">
                <a:solidFill>
                  <a:srgbClr val="0070C0"/>
                </a:solidFill>
                <a:latin typeface="Calibri"/>
              </a:rPr>
              <a:t>Yogures y leches acidas</a:t>
            </a:r>
            <a:endParaRPr lang="af-NA" sz="6000" spc="-1">
              <a:latin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1 Rectángulo"/>
          <p:cNvSpPr/>
          <p:nvPr/>
        </p:nvSpPr>
        <p:spPr>
          <a:xfrm>
            <a:off x="2260850" y="300068"/>
            <a:ext cx="7759153"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s-ES" spc="-1" dirty="0">
                <a:solidFill>
                  <a:srgbClr val="000000"/>
                </a:solidFill>
                <a:latin typeface="Calibri"/>
              </a:rPr>
              <a:t> </a:t>
            </a:r>
            <a:r>
              <a:rPr lang="es-ES" sz="2400" b="1" i="1" u="sng" spc="-1" dirty="0">
                <a:solidFill>
                  <a:srgbClr val="000000"/>
                </a:solidFill>
                <a:latin typeface="Calibri"/>
              </a:rPr>
              <a:t>RD 271/2014 Norma de Calidad para el yogur o </a:t>
            </a:r>
            <a:r>
              <a:rPr lang="es-ES" sz="2400" b="1" i="1" u="sng" spc="-1" dirty="0" err="1">
                <a:solidFill>
                  <a:srgbClr val="000000"/>
                </a:solidFill>
                <a:latin typeface="Calibri"/>
              </a:rPr>
              <a:t>yoghourt</a:t>
            </a:r>
            <a:r>
              <a:rPr lang="es-ES" sz="2400" b="1" i="1" u="sng" spc="-1" dirty="0">
                <a:solidFill>
                  <a:srgbClr val="000000"/>
                </a:solidFill>
                <a:latin typeface="Calibri"/>
              </a:rPr>
              <a:t>.</a:t>
            </a:r>
            <a:endParaRPr lang="af-NA" sz="2400" b="1" u="sng" spc="-1" dirty="0">
              <a:latin typeface="Arial"/>
            </a:endParaRPr>
          </a:p>
        </p:txBody>
      </p:sp>
      <p:sp>
        <p:nvSpPr>
          <p:cNvPr id="415" name="2 Rectángulo"/>
          <p:cNvSpPr/>
          <p:nvPr/>
        </p:nvSpPr>
        <p:spPr>
          <a:xfrm>
            <a:off x="1225117" y="927081"/>
            <a:ext cx="9623395" cy="489219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gl-ES" sz="2400" spc="-1" dirty="0" err="1">
                <a:solidFill>
                  <a:srgbClr val="000000"/>
                </a:solidFill>
                <a:latin typeface="+mj-lt"/>
              </a:rPr>
              <a:t>Artículo</a:t>
            </a:r>
            <a:r>
              <a:rPr lang="gl-ES" sz="2400" spc="-1" dirty="0">
                <a:solidFill>
                  <a:srgbClr val="000000"/>
                </a:solidFill>
                <a:latin typeface="+mj-lt"/>
              </a:rPr>
              <a:t> 2. </a:t>
            </a:r>
            <a:r>
              <a:rPr lang="gl-ES" sz="2400" i="1" spc="-1" dirty="0" err="1">
                <a:solidFill>
                  <a:srgbClr val="000000"/>
                </a:solidFill>
                <a:latin typeface="+mj-lt"/>
              </a:rPr>
              <a:t>Definiciones</a:t>
            </a:r>
            <a:r>
              <a:rPr lang="gl-ES" sz="2400" i="1" spc="-1" dirty="0">
                <a:solidFill>
                  <a:srgbClr val="000000"/>
                </a:solidFill>
                <a:latin typeface="+mj-lt"/>
              </a:rPr>
              <a:t>.</a:t>
            </a:r>
            <a:endParaRPr lang="af-NA" sz="2400" spc="-1" dirty="0">
              <a:latin typeface="+mj-lt"/>
            </a:endParaRPr>
          </a:p>
          <a:p>
            <a:pPr>
              <a:lnSpc>
                <a:spcPct val="100000"/>
              </a:lnSpc>
              <a:buNone/>
            </a:pPr>
            <a:r>
              <a:rPr lang="gl-ES" sz="2400" spc="-1" dirty="0">
                <a:solidFill>
                  <a:srgbClr val="000000"/>
                </a:solidFill>
                <a:latin typeface="+mj-lt"/>
              </a:rPr>
              <a:t>1. «</a:t>
            </a:r>
            <a:r>
              <a:rPr lang="gl-ES" sz="2400" b="1" spc="-1" dirty="0" err="1">
                <a:solidFill>
                  <a:srgbClr val="000000"/>
                </a:solidFill>
                <a:latin typeface="+mj-lt"/>
              </a:rPr>
              <a:t>Yogur</a:t>
            </a:r>
            <a:r>
              <a:rPr lang="gl-ES" sz="2400" spc="-1" dirty="0">
                <a:solidFill>
                  <a:srgbClr val="000000"/>
                </a:solidFill>
                <a:latin typeface="+mj-lt"/>
              </a:rPr>
              <a:t>» o «</a:t>
            </a:r>
            <a:r>
              <a:rPr lang="gl-ES" sz="2400" b="1" spc="-1" dirty="0" err="1">
                <a:solidFill>
                  <a:srgbClr val="000000"/>
                </a:solidFill>
                <a:latin typeface="+mj-lt"/>
              </a:rPr>
              <a:t>yoghourt</a:t>
            </a:r>
            <a:r>
              <a:rPr lang="gl-ES" sz="2400" spc="-1" dirty="0">
                <a:solidFill>
                  <a:srgbClr val="000000"/>
                </a:solidFill>
                <a:latin typeface="+mj-lt"/>
              </a:rPr>
              <a:t>»: El </a:t>
            </a:r>
            <a:r>
              <a:rPr lang="gl-ES" sz="2400" spc="-1" dirty="0" err="1">
                <a:solidFill>
                  <a:srgbClr val="000000"/>
                </a:solidFill>
                <a:latin typeface="+mj-lt"/>
              </a:rPr>
              <a:t>producto</a:t>
            </a:r>
            <a:r>
              <a:rPr lang="gl-ES" sz="2400" spc="-1" dirty="0">
                <a:solidFill>
                  <a:srgbClr val="000000"/>
                </a:solidFill>
                <a:latin typeface="+mj-lt"/>
              </a:rPr>
              <a:t> de leche coagulada </a:t>
            </a:r>
            <a:r>
              <a:rPr lang="gl-ES" sz="2400" spc="-1" dirty="0" err="1">
                <a:solidFill>
                  <a:srgbClr val="000000"/>
                </a:solidFill>
                <a:latin typeface="+mj-lt"/>
              </a:rPr>
              <a:t>obtenido</a:t>
            </a:r>
            <a:r>
              <a:rPr lang="gl-ES" sz="2400" spc="-1" dirty="0">
                <a:solidFill>
                  <a:srgbClr val="000000"/>
                </a:solidFill>
                <a:latin typeface="+mj-lt"/>
              </a:rPr>
              <a:t> por </a:t>
            </a:r>
            <a:r>
              <a:rPr lang="gl-ES" sz="2400" b="1" spc="-1" dirty="0">
                <a:solidFill>
                  <a:srgbClr val="000000"/>
                </a:solidFill>
                <a:latin typeface="+mj-lt"/>
              </a:rPr>
              <a:t>fermentación láctica mediante la acción de </a:t>
            </a:r>
            <a:r>
              <a:rPr lang="gl-ES" sz="2400" b="1" i="1" spc="-1" dirty="0" err="1">
                <a:solidFill>
                  <a:srgbClr val="000000"/>
                </a:solidFill>
                <a:latin typeface="+mj-lt"/>
              </a:rPr>
              <a:t>Lactobacillus</a:t>
            </a:r>
            <a:r>
              <a:rPr lang="gl-ES" sz="2400" b="1" i="1" spc="-1" dirty="0">
                <a:solidFill>
                  <a:srgbClr val="000000"/>
                </a:solidFill>
                <a:latin typeface="+mj-lt"/>
              </a:rPr>
              <a:t> </a:t>
            </a:r>
            <a:r>
              <a:rPr lang="gl-ES" sz="2400" b="1" i="1" spc="-1" dirty="0" err="1">
                <a:solidFill>
                  <a:srgbClr val="000000"/>
                </a:solidFill>
                <a:latin typeface="+mj-lt"/>
              </a:rPr>
              <a:t>delbrueckii</a:t>
            </a:r>
            <a:r>
              <a:rPr lang="gl-ES" sz="2400" b="1" i="1" spc="-1" dirty="0">
                <a:solidFill>
                  <a:srgbClr val="000000"/>
                </a:solidFill>
                <a:latin typeface="+mj-lt"/>
              </a:rPr>
              <a:t> </a:t>
            </a:r>
            <a:r>
              <a:rPr lang="gl-ES" sz="2400" b="1" i="1" spc="-1" dirty="0" err="1">
                <a:solidFill>
                  <a:srgbClr val="000000"/>
                </a:solidFill>
                <a:latin typeface="+mj-lt"/>
              </a:rPr>
              <a:t>subsp</a:t>
            </a:r>
            <a:r>
              <a:rPr lang="gl-ES" sz="2400" b="1" i="1" spc="-1" dirty="0">
                <a:solidFill>
                  <a:srgbClr val="000000"/>
                </a:solidFill>
                <a:latin typeface="+mj-lt"/>
              </a:rPr>
              <a:t>. </a:t>
            </a:r>
            <a:r>
              <a:rPr lang="gl-ES" sz="2400" b="1" i="1" spc="-1" dirty="0" err="1">
                <a:solidFill>
                  <a:srgbClr val="000000"/>
                </a:solidFill>
                <a:latin typeface="+mj-lt"/>
              </a:rPr>
              <a:t>bulgaricus</a:t>
            </a:r>
            <a:r>
              <a:rPr lang="gl-ES" sz="2400" b="1" i="1" spc="-1" dirty="0">
                <a:solidFill>
                  <a:srgbClr val="000000"/>
                </a:solidFill>
                <a:latin typeface="+mj-lt"/>
              </a:rPr>
              <a:t> </a:t>
            </a:r>
            <a:r>
              <a:rPr lang="gl-ES" sz="2400" b="1" spc="-1" dirty="0">
                <a:solidFill>
                  <a:srgbClr val="000000"/>
                </a:solidFill>
                <a:latin typeface="+mj-lt"/>
              </a:rPr>
              <a:t>y </a:t>
            </a:r>
            <a:r>
              <a:rPr lang="gl-ES" sz="2400" b="1" i="1" spc="-1" dirty="0" err="1">
                <a:solidFill>
                  <a:srgbClr val="000000"/>
                </a:solidFill>
                <a:latin typeface="+mj-lt"/>
              </a:rPr>
              <a:t>Streptococcus</a:t>
            </a:r>
            <a:r>
              <a:rPr lang="gl-ES" sz="2400" b="1" i="1" spc="-1" dirty="0">
                <a:solidFill>
                  <a:srgbClr val="000000"/>
                </a:solidFill>
                <a:latin typeface="+mj-lt"/>
              </a:rPr>
              <a:t> </a:t>
            </a:r>
            <a:r>
              <a:rPr lang="gl-ES" sz="2400" b="1" i="1" spc="-1" dirty="0" err="1">
                <a:solidFill>
                  <a:srgbClr val="000000"/>
                </a:solidFill>
                <a:latin typeface="+mj-lt"/>
              </a:rPr>
              <a:t>thermophilus</a:t>
            </a:r>
            <a:r>
              <a:rPr lang="gl-ES" sz="2400" i="1" spc="-1" dirty="0">
                <a:solidFill>
                  <a:srgbClr val="000000"/>
                </a:solidFill>
                <a:latin typeface="+mj-lt"/>
              </a:rPr>
              <a:t> </a:t>
            </a:r>
            <a:r>
              <a:rPr lang="gl-ES" sz="2400" spc="-1" dirty="0">
                <a:solidFill>
                  <a:srgbClr val="000000"/>
                </a:solidFill>
                <a:latin typeface="+mj-lt"/>
              </a:rPr>
              <a:t>a partir de leche o de leche concentrada, desnatadas o no, o de nata, o de </a:t>
            </a:r>
            <a:r>
              <a:rPr lang="gl-ES" sz="2400" spc="-1" dirty="0" err="1">
                <a:solidFill>
                  <a:srgbClr val="000000"/>
                </a:solidFill>
                <a:latin typeface="+mj-lt"/>
              </a:rPr>
              <a:t>mezcla</a:t>
            </a:r>
            <a:r>
              <a:rPr lang="gl-ES" sz="2400" spc="-1" dirty="0">
                <a:solidFill>
                  <a:srgbClr val="000000"/>
                </a:solidFill>
                <a:latin typeface="+mj-lt"/>
              </a:rPr>
              <a:t> de dos o mas de dichos </a:t>
            </a:r>
            <a:r>
              <a:rPr lang="gl-ES" sz="2400" spc="-1" dirty="0" err="1">
                <a:solidFill>
                  <a:srgbClr val="000000"/>
                </a:solidFill>
                <a:latin typeface="+mj-lt"/>
              </a:rPr>
              <a:t>productos</a:t>
            </a:r>
            <a:r>
              <a:rPr lang="gl-ES" sz="2400" spc="-1" dirty="0">
                <a:solidFill>
                  <a:srgbClr val="000000"/>
                </a:solidFill>
                <a:latin typeface="+mj-lt"/>
              </a:rPr>
              <a:t>, con o </a:t>
            </a:r>
            <a:r>
              <a:rPr lang="gl-ES" sz="2400" spc="-1" dirty="0" err="1">
                <a:solidFill>
                  <a:srgbClr val="000000"/>
                </a:solidFill>
                <a:latin typeface="+mj-lt"/>
              </a:rPr>
              <a:t>sin</a:t>
            </a:r>
            <a:r>
              <a:rPr lang="gl-ES" sz="2400" spc="-1" dirty="0">
                <a:solidFill>
                  <a:srgbClr val="000000"/>
                </a:solidFill>
                <a:latin typeface="+mj-lt"/>
              </a:rPr>
              <a:t> la adición de </a:t>
            </a:r>
            <a:r>
              <a:rPr lang="gl-ES" sz="2400" spc="-1" dirty="0" err="1">
                <a:solidFill>
                  <a:srgbClr val="000000"/>
                </a:solidFill>
                <a:latin typeface="+mj-lt"/>
              </a:rPr>
              <a:t>otros</a:t>
            </a:r>
            <a:r>
              <a:rPr lang="gl-ES" sz="2400" spc="-1" dirty="0">
                <a:solidFill>
                  <a:srgbClr val="000000"/>
                </a:solidFill>
                <a:latin typeface="+mj-lt"/>
              </a:rPr>
              <a:t> ingredientes lácteos indicados en el apartado 2 del </a:t>
            </a:r>
            <a:r>
              <a:rPr lang="gl-ES" sz="2400" spc="-1" dirty="0" err="1">
                <a:solidFill>
                  <a:srgbClr val="000000"/>
                </a:solidFill>
                <a:latin typeface="+mj-lt"/>
              </a:rPr>
              <a:t>artículo</a:t>
            </a:r>
            <a:r>
              <a:rPr lang="gl-ES" sz="2400" spc="-1" dirty="0">
                <a:solidFill>
                  <a:srgbClr val="000000"/>
                </a:solidFill>
                <a:latin typeface="+mj-lt"/>
              </a:rPr>
              <a:t> 5, que previamente </a:t>
            </a:r>
            <a:r>
              <a:rPr lang="gl-ES" sz="2400" spc="-1" dirty="0" err="1">
                <a:solidFill>
                  <a:srgbClr val="000000"/>
                </a:solidFill>
                <a:latin typeface="+mj-lt"/>
              </a:rPr>
              <a:t>hayan</a:t>
            </a:r>
            <a:r>
              <a:rPr lang="gl-ES" sz="2400" spc="-1" dirty="0">
                <a:solidFill>
                  <a:srgbClr val="000000"/>
                </a:solidFill>
                <a:latin typeface="+mj-lt"/>
              </a:rPr>
              <a:t> sufrido un </a:t>
            </a:r>
            <a:r>
              <a:rPr lang="gl-ES" sz="2400" spc="-1" dirty="0" err="1">
                <a:solidFill>
                  <a:srgbClr val="000000"/>
                </a:solidFill>
                <a:latin typeface="+mj-lt"/>
              </a:rPr>
              <a:t>tratamiento</a:t>
            </a:r>
            <a:r>
              <a:rPr lang="gl-ES" sz="2400" spc="-1" dirty="0">
                <a:solidFill>
                  <a:srgbClr val="000000"/>
                </a:solidFill>
                <a:latin typeface="+mj-lt"/>
              </a:rPr>
              <a:t> térmico u </a:t>
            </a:r>
            <a:r>
              <a:rPr lang="gl-ES" sz="2400" spc="-1" dirty="0" err="1">
                <a:solidFill>
                  <a:srgbClr val="000000"/>
                </a:solidFill>
                <a:latin typeface="+mj-lt"/>
              </a:rPr>
              <a:t>otro</a:t>
            </a:r>
            <a:r>
              <a:rPr lang="gl-ES" sz="2400" spc="-1" dirty="0">
                <a:solidFill>
                  <a:srgbClr val="000000"/>
                </a:solidFill>
                <a:latin typeface="+mj-lt"/>
              </a:rPr>
              <a:t> tipo de </a:t>
            </a:r>
            <a:r>
              <a:rPr lang="gl-ES" sz="2400" spc="-1" dirty="0" err="1">
                <a:solidFill>
                  <a:srgbClr val="000000"/>
                </a:solidFill>
                <a:latin typeface="+mj-lt"/>
              </a:rPr>
              <a:t>tratamiento</a:t>
            </a:r>
            <a:r>
              <a:rPr lang="gl-ES" sz="2400" spc="-1" dirty="0">
                <a:solidFill>
                  <a:srgbClr val="000000"/>
                </a:solidFill>
                <a:latin typeface="+mj-lt"/>
              </a:rPr>
              <a:t>, equivalente, </a:t>
            </a:r>
            <a:r>
              <a:rPr lang="gl-ES" sz="2400" spc="-1" dirty="0" err="1">
                <a:solidFill>
                  <a:srgbClr val="000000"/>
                </a:solidFill>
                <a:latin typeface="+mj-lt"/>
              </a:rPr>
              <a:t>al</a:t>
            </a:r>
            <a:r>
              <a:rPr lang="gl-ES" sz="2400" spc="-1" dirty="0">
                <a:solidFill>
                  <a:srgbClr val="000000"/>
                </a:solidFill>
                <a:latin typeface="+mj-lt"/>
              </a:rPr>
              <a:t> menos, a la </a:t>
            </a:r>
            <a:r>
              <a:rPr lang="gl-ES" sz="2400" spc="-1" dirty="0" err="1">
                <a:solidFill>
                  <a:srgbClr val="000000"/>
                </a:solidFill>
                <a:latin typeface="+mj-lt"/>
              </a:rPr>
              <a:t>pasterización</a:t>
            </a:r>
            <a:r>
              <a:rPr lang="gl-ES" sz="2400" spc="-1" dirty="0">
                <a:solidFill>
                  <a:srgbClr val="000000"/>
                </a:solidFill>
                <a:latin typeface="+mj-lt"/>
              </a:rPr>
              <a:t>.</a:t>
            </a:r>
            <a:endParaRPr lang="af-NA" sz="2400" spc="-1" dirty="0">
              <a:latin typeface="+mj-lt"/>
            </a:endParaRPr>
          </a:p>
          <a:p>
            <a:pPr>
              <a:lnSpc>
                <a:spcPct val="100000"/>
              </a:lnSpc>
              <a:buNone/>
            </a:pPr>
            <a:r>
              <a:rPr lang="gl-ES" sz="2400" b="1" spc="-1" dirty="0">
                <a:solidFill>
                  <a:srgbClr val="000000"/>
                </a:solidFill>
                <a:latin typeface="+mj-lt"/>
              </a:rPr>
              <a:t>El </a:t>
            </a:r>
            <a:r>
              <a:rPr lang="gl-ES" sz="2400" b="1" spc="-1" dirty="0" err="1">
                <a:solidFill>
                  <a:srgbClr val="000000"/>
                </a:solidFill>
                <a:latin typeface="+mj-lt"/>
              </a:rPr>
              <a:t>conjunto</a:t>
            </a:r>
            <a:r>
              <a:rPr lang="gl-ES" sz="2400" b="1" spc="-1" dirty="0">
                <a:solidFill>
                  <a:srgbClr val="000000"/>
                </a:solidFill>
                <a:latin typeface="+mj-lt"/>
              </a:rPr>
              <a:t> de los microorganismos </a:t>
            </a:r>
            <a:r>
              <a:rPr lang="gl-ES" sz="2400" b="1" spc="-1" dirty="0" err="1">
                <a:solidFill>
                  <a:srgbClr val="000000"/>
                </a:solidFill>
                <a:latin typeface="+mj-lt"/>
              </a:rPr>
              <a:t>productores</a:t>
            </a:r>
            <a:r>
              <a:rPr lang="gl-ES" sz="2400" b="1" spc="-1" dirty="0">
                <a:solidFill>
                  <a:srgbClr val="000000"/>
                </a:solidFill>
                <a:latin typeface="+mj-lt"/>
              </a:rPr>
              <a:t> de la fermentación láctica deben ser viables y estar presentes en la parte láctea del </a:t>
            </a:r>
            <a:r>
              <a:rPr lang="gl-ES" sz="2400" b="1" spc="-1" dirty="0" err="1">
                <a:solidFill>
                  <a:srgbClr val="000000"/>
                </a:solidFill>
                <a:latin typeface="+mj-lt"/>
              </a:rPr>
              <a:t>producto</a:t>
            </a:r>
            <a:r>
              <a:rPr lang="gl-ES" sz="2400" b="1" spc="-1" dirty="0">
                <a:solidFill>
                  <a:srgbClr val="000000"/>
                </a:solidFill>
                <a:latin typeface="+mj-lt"/>
              </a:rPr>
              <a:t> terminado en </a:t>
            </a:r>
            <a:r>
              <a:rPr lang="gl-ES" sz="2400" b="1" spc="-1" dirty="0" err="1">
                <a:solidFill>
                  <a:srgbClr val="000000"/>
                </a:solidFill>
                <a:latin typeface="+mj-lt"/>
              </a:rPr>
              <a:t>cantidad</a:t>
            </a:r>
            <a:r>
              <a:rPr lang="gl-ES" sz="2400" b="1" spc="-1" dirty="0">
                <a:solidFill>
                  <a:srgbClr val="000000"/>
                </a:solidFill>
                <a:latin typeface="+mj-lt"/>
              </a:rPr>
              <a:t> mínima de 1 por 10</a:t>
            </a:r>
            <a:r>
              <a:rPr lang="gl-ES" sz="2400" b="1" spc="-1" baseline="30000" dirty="0">
                <a:solidFill>
                  <a:srgbClr val="000000"/>
                </a:solidFill>
                <a:latin typeface="+mj-lt"/>
              </a:rPr>
              <a:t>7</a:t>
            </a:r>
            <a:r>
              <a:rPr lang="gl-ES" sz="2400" b="1" spc="-1" dirty="0">
                <a:solidFill>
                  <a:srgbClr val="000000"/>
                </a:solidFill>
                <a:latin typeface="+mj-lt"/>
              </a:rPr>
              <a:t> unidades formadoras de colonias por gramo o mililitro.</a:t>
            </a:r>
            <a:endParaRPr lang="af-NA" sz="2400" spc="-1" dirty="0">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961B3EE-E239-4A8A-83BA-3BEEC30BCAFB}"/>
              </a:ext>
            </a:extLst>
          </p:cNvPr>
          <p:cNvPicPr>
            <a:picLocks noChangeAspect="1"/>
          </p:cNvPicPr>
          <p:nvPr/>
        </p:nvPicPr>
        <p:blipFill>
          <a:blip r:embed="rId2"/>
          <a:stretch>
            <a:fillRect/>
          </a:stretch>
        </p:blipFill>
        <p:spPr>
          <a:xfrm>
            <a:off x="2829415" y="1480458"/>
            <a:ext cx="6533170" cy="5080140"/>
          </a:xfrm>
          <a:prstGeom prst="rect">
            <a:avLst/>
          </a:prstGeom>
        </p:spPr>
      </p:pic>
      <p:sp>
        <p:nvSpPr>
          <p:cNvPr id="5" name="Rectángulo 4">
            <a:extLst>
              <a:ext uri="{FF2B5EF4-FFF2-40B4-BE49-F238E27FC236}">
                <a16:creationId xmlns:a16="http://schemas.microsoft.com/office/drawing/2014/main" id="{09C492C6-1582-458E-8C94-ED88847C83C1}"/>
              </a:ext>
            </a:extLst>
          </p:cNvPr>
          <p:cNvSpPr/>
          <p:nvPr/>
        </p:nvSpPr>
        <p:spPr>
          <a:xfrm>
            <a:off x="2962583" y="771008"/>
            <a:ext cx="6640099" cy="369332"/>
          </a:xfrm>
          <a:prstGeom prst="rect">
            <a:avLst/>
          </a:prstGeom>
        </p:spPr>
        <p:txBody>
          <a:bodyPr wrap="square">
            <a:spAutoFit/>
          </a:bodyPr>
          <a:lstStyle/>
          <a:p>
            <a:r>
              <a:rPr lang="es-ES" dirty="0"/>
              <a:t>I.2. Leche y productos lácteos. Disposiciones estatales.</a:t>
            </a:r>
          </a:p>
        </p:txBody>
      </p:sp>
    </p:spTree>
    <p:extLst>
      <p:ext uri="{BB962C8B-B14F-4D97-AF65-F5344CB8AC3E}">
        <p14:creationId xmlns:p14="http://schemas.microsoft.com/office/powerpoint/2010/main" val="10701947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97DF2F1-99C1-4A26-89B7-A9772FFEBF1E}"/>
              </a:ext>
            </a:extLst>
          </p:cNvPr>
          <p:cNvSpPr/>
          <p:nvPr/>
        </p:nvSpPr>
        <p:spPr>
          <a:xfrm>
            <a:off x="2047782" y="1340891"/>
            <a:ext cx="7788676" cy="3046988"/>
          </a:xfrm>
          <a:prstGeom prst="rect">
            <a:avLst/>
          </a:prstGeom>
        </p:spPr>
        <p:txBody>
          <a:bodyPr wrap="square">
            <a:spAutoFit/>
          </a:bodyPr>
          <a:lstStyle/>
          <a:p>
            <a:pPr lvl="0"/>
            <a:r>
              <a:rPr lang="gl-ES" sz="2400" spc="-1" dirty="0">
                <a:solidFill>
                  <a:srgbClr val="000000"/>
                </a:solidFill>
                <a:latin typeface="+mj-lt"/>
              </a:rPr>
              <a:t>2. «</a:t>
            </a:r>
            <a:r>
              <a:rPr lang="gl-ES" sz="2400" b="1" spc="-1" dirty="0" err="1">
                <a:solidFill>
                  <a:srgbClr val="000000"/>
                </a:solidFill>
                <a:latin typeface="+mj-lt"/>
              </a:rPr>
              <a:t>Yogur</a:t>
            </a:r>
            <a:r>
              <a:rPr lang="gl-ES" sz="2400" b="1" spc="-1" dirty="0">
                <a:solidFill>
                  <a:srgbClr val="000000"/>
                </a:solidFill>
                <a:latin typeface="+mj-lt"/>
              </a:rPr>
              <a:t> </a:t>
            </a:r>
            <a:r>
              <a:rPr lang="gl-ES" sz="2400" b="1" spc="-1" dirty="0" err="1">
                <a:solidFill>
                  <a:srgbClr val="000000"/>
                </a:solidFill>
                <a:latin typeface="+mj-lt"/>
              </a:rPr>
              <a:t>pasterizado</a:t>
            </a:r>
            <a:r>
              <a:rPr lang="gl-ES" sz="2400" b="1" spc="-1" dirty="0">
                <a:solidFill>
                  <a:srgbClr val="000000"/>
                </a:solidFill>
                <a:latin typeface="+mj-lt"/>
              </a:rPr>
              <a:t> </a:t>
            </a:r>
            <a:r>
              <a:rPr lang="gl-ES" sz="2400" b="1" spc="-1" dirty="0" err="1">
                <a:solidFill>
                  <a:srgbClr val="000000"/>
                </a:solidFill>
                <a:latin typeface="+mj-lt"/>
              </a:rPr>
              <a:t>después</a:t>
            </a:r>
            <a:r>
              <a:rPr lang="gl-ES" sz="2400" b="1" spc="-1" dirty="0">
                <a:solidFill>
                  <a:srgbClr val="000000"/>
                </a:solidFill>
                <a:latin typeface="+mj-lt"/>
              </a:rPr>
              <a:t> de la fermentación</a:t>
            </a:r>
            <a:r>
              <a:rPr lang="gl-ES" sz="2400" spc="-1" dirty="0">
                <a:solidFill>
                  <a:srgbClr val="000000"/>
                </a:solidFill>
                <a:latin typeface="+mj-lt"/>
              </a:rPr>
              <a:t>»: El </a:t>
            </a:r>
            <a:r>
              <a:rPr lang="gl-ES" sz="2400" spc="-1" dirty="0" err="1">
                <a:solidFill>
                  <a:srgbClr val="000000"/>
                </a:solidFill>
                <a:latin typeface="+mj-lt"/>
              </a:rPr>
              <a:t>producto</a:t>
            </a:r>
            <a:r>
              <a:rPr lang="gl-ES" sz="2400" spc="-1" dirty="0">
                <a:solidFill>
                  <a:srgbClr val="000000"/>
                </a:solidFill>
                <a:latin typeface="+mj-lt"/>
              </a:rPr>
              <a:t> </a:t>
            </a:r>
            <a:r>
              <a:rPr lang="gl-ES" sz="2400" spc="-1" dirty="0" err="1">
                <a:solidFill>
                  <a:srgbClr val="000000"/>
                </a:solidFill>
                <a:latin typeface="+mj-lt"/>
              </a:rPr>
              <a:t>obtenido</a:t>
            </a:r>
            <a:r>
              <a:rPr lang="gl-ES" sz="2400" spc="-1" dirty="0">
                <a:solidFill>
                  <a:srgbClr val="000000"/>
                </a:solidFill>
                <a:latin typeface="+mj-lt"/>
              </a:rPr>
              <a:t> a partir del </a:t>
            </a:r>
            <a:r>
              <a:rPr lang="gl-ES" sz="2400" spc="-1" dirty="0" err="1">
                <a:solidFill>
                  <a:srgbClr val="000000"/>
                </a:solidFill>
                <a:latin typeface="+mj-lt"/>
              </a:rPr>
              <a:t>yogur</a:t>
            </a:r>
            <a:r>
              <a:rPr lang="gl-ES" sz="2400" spc="-1" dirty="0">
                <a:solidFill>
                  <a:srgbClr val="000000"/>
                </a:solidFill>
                <a:latin typeface="+mj-lt"/>
              </a:rPr>
              <a:t> que, como consecuencia de la aplicación de un </a:t>
            </a:r>
            <a:r>
              <a:rPr lang="gl-ES" sz="2400" spc="-1" dirty="0" err="1">
                <a:solidFill>
                  <a:srgbClr val="000000"/>
                </a:solidFill>
                <a:latin typeface="+mj-lt"/>
              </a:rPr>
              <a:t>tratamiento</a:t>
            </a:r>
            <a:r>
              <a:rPr lang="gl-ES" sz="2400" spc="-1" dirty="0">
                <a:solidFill>
                  <a:srgbClr val="000000"/>
                </a:solidFill>
                <a:latin typeface="+mj-lt"/>
              </a:rPr>
              <a:t> térmico posterior a la fermentación equivalente a una </a:t>
            </a:r>
            <a:r>
              <a:rPr lang="gl-ES" sz="2400" spc="-1" dirty="0" err="1">
                <a:solidFill>
                  <a:srgbClr val="000000"/>
                </a:solidFill>
                <a:latin typeface="+mj-lt"/>
              </a:rPr>
              <a:t>pasterización</a:t>
            </a:r>
            <a:r>
              <a:rPr lang="gl-ES" sz="2400" spc="-1" dirty="0">
                <a:solidFill>
                  <a:srgbClr val="000000"/>
                </a:solidFill>
                <a:latin typeface="+mj-lt"/>
              </a:rPr>
              <a:t>, ha perdido la </a:t>
            </a:r>
            <a:r>
              <a:rPr lang="gl-ES" sz="2400" spc="-1" dirty="0" err="1">
                <a:solidFill>
                  <a:srgbClr val="000000"/>
                </a:solidFill>
                <a:latin typeface="+mj-lt"/>
              </a:rPr>
              <a:t>viabilidad</a:t>
            </a:r>
            <a:r>
              <a:rPr lang="gl-ES" sz="2400" spc="-1" dirty="0">
                <a:solidFill>
                  <a:srgbClr val="000000"/>
                </a:solidFill>
                <a:latin typeface="+mj-lt"/>
              </a:rPr>
              <a:t> de las bacterias lácticas específicas y </a:t>
            </a:r>
            <a:r>
              <a:rPr lang="gl-ES" sz="2400" spc="-1" dirty="0" err="1">
                <a:solidFill>
                  <a:srgbClr val="000000"/>
                </a:solidFill>
                <a:latin typeface="+mj-lt"/>
              </a:rPr>
              <a:t>cumple</a:t>
            </a:r>
            <a:r>
              <a:rPr lang="gl-ES" sz="2400" spc="-1" dirty="0">
                <a:solidFill>
                  <a:srgbClr val="000000"/>
                </a:solidFill>
                <a:latin typeface="+mj-lt"/>
              </a:rPr>
              <a:t> todos los requisitos establecidos para el </a:t>
            </a:r>
            <a:r>
              <a:rPr lang="gl-ES" sz="2400" spc="-1" dirty="0" err="1">
                <a:solidFill>
                  <a:srgbClr val="000000"/>
                </a:solidFill>
                <a:latin typeface="+mj-lt"/>
              </a:rPr>
              <a:t>yogur</a:t>
            </a:r>
            <a:r>
              <a:rPr lang="gl-ES" sz="2400" spc="-1" dirty="0">
                <a:solidFill>
                  <a:srgbClr val="000000"/>
                </a:solidFill>
                <a:latin typeface="+mj-lt"/>
              </a:rPr>
              <a:t> en esta norma, salvo las </a:t>
            </a:r>
            <a:r>
              <a:rPr lang="gl-ES" sz="2400" spc="-1" dirty="0" err="1">
                <a:solidFill>
                  <a:srgbClr val="000000"/>
                </a:solidFill>
                <a:latin typeface="+mj-lt"/>
              </a:rPr>
              <a:t>excepciones</a:t>
            </a:r>
            <a:r>
              <a:rPr lang="gl-ES" sz="2400" spc="-1" dirty="0">
                <a:solidFill>
                  <a:srgbClr val="000000"/>
                </a:solidFill>
                <a:latin typeface="+mj-lt"/>
              </a:rPr>
              <a:t> indicadas en </a:t>
            </a:r>
            <a:r>
              <a:rPr lang="gl-ES" sz="2400" spc="-1" dirty="0" err="1">
                <a:solidFill>
                  <a:srgbClr val="000000"/>
                </a:solidFill>
                <a:latin typeface="+mj-lt"/>
              </a:rPr>
              <a:t>ella</a:t>
            </a:r>
            <a:r>
              <a:rPr lang="gl-ES" sz="2400" spc="-1" dirty="0">
                <a:solidFill>
                  <a:srgbClr val="000000"/>
                </a:solidFill>
                <a:latin typeface="+mj-lt"/>
              </a:rPr>
              <a:t>.</a:t>
            </a:r>
            <a:endParaRPr lang="af-NA" sz="2400" spc="-1" dirty="0">
              <a:solidFill>
                <a:prstClr val="black"/>
              </a:solidFill>
              <a:latin typeface="+mj-lt"/>
            </a:endParaRPr>
          </a:p>
        </p:txBody>
      </p:sp>
    </p:spTree>
    <p:extLst>
      <p:ext uri="{BB962C8B-B14F-4D97-AF65-F5344CB8AC3E}">
        <p14:creationId xmlns:p14="http://schemas.microsoft.com/office/powerpoint/2010/main" val="7554377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2 Rectángulo"/>
          <p:cNvSpPr/>
          <p:nvPr/>
        </p:nvSpPr>
        <p:spPr>
          <a:xfrm>
            <a:off x="1083076" y="428905"/>
            <a:ext cx="9836458" cy="60001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s-ES" sz="2400" spc="-1" dirty="0">
                <a:solidFill>
                  <a:srgbClr val="000000"/>
                </a:solidFill>
                <a:latin typeface="+mj-lt"/>
              </a:rPr>
              <a:t>Artículo 3. </a:t>
            </a:r>
            <a:r>
              <a:rPr lang="es-ES" sz="2400" i="1" u="sng" spc="-1" dirty="0">
                <a:solidFill>
                  <a:srgbClr val="000000"/>
                </a:solidFill>
                <a:latin typeface="+mj-lt"/>
              </a:rPr>
              <a:t>Tipos de yogur y denominaciones</a:t>
            </a:r>
            <a:r>
              <a:rPr lang="es-ES" sz="2400" i="1" spc="-1" dirty="0">
                <a:solidFill>
                  <a:srgbClr val="000000"/>
                </a:solidFill>
                <a:latin typeface="+mj-lt"/>
              </a:rPr>
              <a:t>.</a:t>
            </a:r>
            <a:endParaRPr lang="af-NA" sz="2400" spc="-1" dirty="0">
              <a:latin typeface="+mj-lt"/>
            </a:endParaRPr>
          </a:p>
          <a:p>
            <a:pPr>
              <a:lnSpc>
                <a:spcPct val="100000"/>
              </a:lnSpc>
              <a:buNone/>
            </a:pPr>
            <a:r>
              <a:rPr lang="es-ES" sz="2400" spc="-1" dirty="0">
                <a:solidFill>
                  <a:srgbClr val="000000"/>
                </a:solidFill>
                <a:latin typeface="+mj-lt"/>
              </a:rPr>
              <a:t>Según los productos añadidos, antes o después de la fermentación o la aplicación del tratamiento térmico después de la fermentación, en su caso, los yogures se clasifican en los siguientes tipos:</a:t>
            </a:r>
            <a:endParaRPr lang="af-NA" sz="2400" spc="-1" dirty="0">
              <a:latin typeface="+mj-lt"/>
            </a:endParaRPr>
          </a:p>
          <a:p>
            <a:pPr>
              <a:lnSpc>
                <a:spcPct val="100000"/>
              </a:lnSpc>
              <a:buNone/>
            </a:pPr>
            <a:r>
              <a:rPr lang="es-ES" sz="2400" spc="-1" dirty="0">
                <a:solidFill>
                  <a:srgbClr val="000000"/>
                </a:solidFill>
                <a:latin typeface="+mj-lt"/>
              </a:rPr>
              <a:t>1. </a:t>
            </a:r>
            <a:r>
              <a:rPr lang="es-ES" sz="2400" b="1" spc="-1" dirty="0">
                <a:solidFill>
                  <a:srgbClr val="000000"/>
                </a:solidFill>
                <a:latin typeface="+mj-lt"/>
              </a:rPr>
              <a:t>Yogur natural</a:t>
            </a:r>
            <a:r>
              <a:rPr lang="es-ES" sz="2400" spc="-1" dirty="0">
                <a:solidFill>
                  <a:srgbClr val="000000"/>
                </a:solidFill>
                <a:latin typeface="+mj-lt"/>
              </a:rPr>
              <a:t>. Es el definido en el apartado 1 del artículo 2.</a:t>
            </a:r>
            <a:endParaRPr lang="af-NA" sz="2400" spc="-1" dirty="0">
              <a:latin typeface="+mj-lt"/>
            </a:endParaRPr>
          </a:p>
          <a:p>
            <a:pPr>
              <a:lnSpc>
                <a:spcPct val="100000"/>
              </a:lnSpc>
              <a:buNone/>
            </a:pPr>
            <a:r>
              <a:rPr lang="es-ES" sz="2400" spc="-1" dirty="0">
                <a:solidFill>
                  <a:srgbClr val="000000"/>
                </a:solidFill>
                <a:latin typeface="+mj-lt"/>
              </a:rPr>
              <a:t>2. </a:t>
            </a:r>
            <a:r>
              <a:rPr lang="es-ES" sz="2400" b="1" spc="-1" dirty="0">
                <a:solidFill>
                  <a:srgbClr val="000000"/>
                </a:solidFill>
                <a:latin typeface="+mj-lt"/>
              </a:rPr>
              <a:t>Yogur natural azucarado</a:t>
            </a:r>
            <a:r>
              <a:rPr lang="es-ES" sz="2400" spc="-1" dirty="0">
                <a:solidFill>
                  <a:srgbClr val="000000"/>
                </a:solidFill>
                <a:latin typeface="+mj-lt"/>
              </a:rPr>
              <a:t>. Es el yogur natural al que se han añadido azúcar o azúcares comestibles.</a:t>
            </a:r>
            <a:endParaRPr lang="af-NA" sz="2400" spc="-1" dirty="0">
              <a:latin typeface="+mj-lt"/>
            </a:endParaRPr>
          </a:p>
          <a:p>
            <a:pPr>
              <a:lnSpc>
                <a:spcPct val="100000"/>
              </a:lnSpc>
              <a:buNone/>
            </a:pPr>
            <a:r>
              <a:rPr lang="es-ES" sz="2400" spc="-1" dirty="0">
                <a:solidFill>
                  <a:srgbClr val="000000"/>
                </a:solidFill>
                <a:latin typeface="+mj-lt"/>
              </a:rPr>
              <a:t>3. </a:t>
            </a:r>
            <a:r>
              <a:rPr lang="es-ES" sz="2400" b="1" spc="-1" dirty="0">
                <a:solidFill>
                  <a:srgbClr val="000000"/>
                </a:solidFill>
                <a:latin typeface="+mj-lt"/>
              </a:rPr>
              <a:t>Yogur edulcorado</a:t>
            </a:r>
            <a:r>
              <a:rPr lang="es-ES" sz="2400" spc="-1" dirty="0">
                <a:solidFill>
                  <a:srgbClr val="000000"/>
                </a:solidFill>
                <a:latin typeface="+mj-lt"/>
              </a:rPr>
              <a:t>. Es el yogur natural al que se han añadido edulcorantes autorizados.</a:t>
            </a:r>
            <a:endParaRPr lang="af-NA" sz="2400" spc="-1" dirty="0">
              <a:latin typeface="+mj-lt"/>
            </a:endParaRPr>
          </a:p>
          <a:p>
            <a:pPr>
              <a:lnSpc>
                <a:spcPct val="100000"/>
              </a:lnSpc>
              <a:buNone/>
            </a:pPr>
            <a:r>
              <a:rPr lang="es-ES" sz="2400" spc="-1" dirty="0">
                <a:solidFill>
                  <a:srgbClr val="000000"/>
                </a:solidFill>
                <a:latin typeface="+mj-lt"/>
              </a:rPr>
              <a:t>4. </a:t>
            </a:r>
            <a:r>
              <a:rPr lang="es-ES" sz="2400" b="1" spc="-1" dirty="0">
                <a:solidFill>
                  <a:srgbClr val="000000"/>
                </a:solidFill>
                <a:latin typeface="+mj-lt"/>
              </a:rPr>
              <a:t>Yogur con fruta, zumos y/u otros alimentos</a:t>
            </a:r>
            <a:r>
              <a:rPr lang="es-ES" sz="2400" spc="-1" dirty="0">
                <a:solidFill>
                  <a:srgbClr val="000000"/>
                </a:solidFill>
                <a:latin typeface="+mj-lt"/>
              </a:rPr>
              <a:t>. Es el yogur natural al que se han añadido frutas, zumos y/u otros alimentos.</a:t>
            </a:r>
            <a:endParaRPr lang="af-NA" sz="2400" spc="-1" dirty="0">
              <a:latin typeface="+mj-lt"/>
            </a:endParaRPr>
          </a:p>
          <a:p>
            <a:pPr>
              <a:lnSpc>
                <a:spcPct val="100000"/>
              </a:lnSpc>
              <a:buNone/>
            </a:pPr>
            <a:r>
              <a:rPr lang="es-ES" sz="2400" spc="-1" dirty="0">
                <a:solidFill>
                  <a:srgbClr val="000000"/>
                </a:solidFill>
                <a:latin typeface="+mj-lt"/>
              </a:rPr>
              <a:t>5. </a:t>
            </a:r>
            <a:r>
              <a:rPr lang="es-ES" sz="2400" b="1" spc="-1" dirty="0">
                <a:solidFill>
                  <a:srgbClr val="000000"/>
                </a:solidFill>
                <a:latin typeface="+mj-lt"/>
              </a:rPr>
              <a:t>Yogur aromatizado</a:t>
            </a:r>
            <a:r>
              <a:rPr lang="es-ES" sz="2400" spc="-1" dirty="0">
                <a:solidFill>
                  <a:srgbClr val="000000"/>
                </a:solidFill>
                <a:latin typeface="+mj-lt"/>
              </a:rPr>
              <a:t>. Es el yogur natural al que se han añadido aromas y otros ingredientes alimentarios con propiedades aromatizantes autorizados.</a:t>
            </a:r>
            <a:endParaRPr lang="af-NA" sz="2400" spc="-1" dirty="0">
              <a:latin typeface="+mj-lt"/>
            </a:endParaRPr>
          </a:p>
          <a:p>
            <a:pPr>
              <a:lnSpc>
                <a:spcPct val="100000"/>
              </a:lnSpc>
              <a:buNone/>
            </a:pPr>
            <a:r>
              <a:rPr lang="es-ES" sz="2400" spc="-1" dirty="0">
                <a:solidFill>
                  <a:srgbClr val="000000"/>
                </a:solidFill>
                <a:latin typeface="+mj-lt"/>
              </a:rPr>
              <a:t>6. </a:t>
            </a:r>
            <a:r>
              <a:rPr lang="es-ES" sz="2400" b="1" spc="-1" dirty="0">
                <a:solidFill>
                  <a:srgbClr val="000000"/>
                </a:solidFill>
                <a:latin typeface="+mj-lt"/>
              </a:rPr>
              <a:t>Yogur pasterizado después de la fermentación</a:t>
            </a:r>
            <a:r>
              <a:rPr lang="es-ES" sz="2400" spc="-1" dirty="0">
                <a:solidFill>
                  <a:srgbClr val="000000"/>
                </a:solidFill>
                <a:latin typeface="+mj-lt"/>
              </a:rPr>
              <a:t>. Es el definido en el apartado 2 del artículo 2.</a:t>
            </a:r>
            <a:endParaRPr lang="af-NA" sz="2400" spc="-1" dirty="0">
              <a:latin typeface="+mj-lt"/>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773A921C-65D5-4083-AAC1-C905E910AF3B}"/>
              </a:ext>
            </a:extLst>
          </p:cNvPr>
          <p:cNvSpPr/>
          <p:nvPr/>
        </p:nvSpPr>
        <p:spPr>
          <a:xfrm>
            <a:off x="1065320" y="623594"/>
            <a:ext cx="9792070" cy="5262979"/>
          </a:xfrm>
          <a:prstGeom prst="rect">
            <a:avLst/>
          </a:prstGeom>
        </p:spPr>
        <p:txBody>
          <a:bodyPr wrap="square">
            <a:spAutoFit/>
          </a:bodyPr>
          <a:lstStyle/>
          <a:p>
            <a:r>
              <a:rPr lang="es-ES" sz="2400" dirty="0"/>
              <a:t>Artículo 4. </a:t>
            </a:r>
            <a:r>
              <a:rPr lang="es-ES" sz="2400" b="1" dirty="0"/>
              <a:t>Materias primas</a:t>
            </a:r>
            <a:r>
              <a:rPr lang="es-ES" sz="2400" dirty="0"/>
              <a:t>. </a:t>
            </a:r>
          </a:p>
          <a:p>
            <a:pPr marL="342900" indent="-342900">
              <a:buAutoNum type="arabicPeriod"/>
            </a:pPr>
            <a:r>
              <a:rPr lang="es-ES" sz="2400" dirty="0"/>
              <a:t>En todos los yogures: Leche, leche concentrada, desnatadas o no, nata o mezcla de dos o más de estos productos. </a:t>
            </a:r>
          </a:p>
          <a:p>
            <a:r>
              <a:rPr lang="es-ES" sz="2400" dirty="0"/>
              <a:t>2. En diferentes tipos de yogures: </a:t>
            </a:r>
          </a:p>
          <a:p>
            <a:r>
              <a:rPr lang="es-ES" sz="2400" dirty="0"/>
              <a:t>a) En los yogures naturales azucarados, azúcar y/o azúcares comestibles. </a:t>
            </a:r>
          </a:p>
          <a:p>
            <a:r>
              <a:rPr lang="es-ES" sz="2400" dirty="0"/>
              <a:t>b) En los yogures edulcorados, edulcorantes autorizados. </a:t>
            </a:r>
          </a:p>
          <a:p>
            <a:r>
              <a:rPr lang="es-ES" sz="2400" dirty="0"/>
              <a:t>c) En los yogures con fruta, zumos y/u otros alimentos, ingredientes tales como frutas y hortalizas (frescas, congeladas, en conserva liofilizadas o en polvo), puré de frutas, pulpa de frutas, compota, mermelada, confitura, jarabes, zumos, miel, chocolate, cacao, frutos secos, coco, café, especias y otros alimentos procesados o no. </a:t>
            </a:r>
          </a:p>
          <a:p>
            <a:r>
              <a:rPr lang="es-ES" sz="2400" dirty="0"/>
              <a:t>d) En los yogures aromatizados, aromas y otros ingredientes alimentarios con propiedades aromatizantes autorizados.</a:t>
            </a:r>
          </a:p>
        </p:txBody>
      </p:sp>
    </p:spTree>
    <p:extLst>
      <p:ext uri="{BB962C8B-B14F-4D97-AF65-F5344CB8AC3E}">
        <p14:creationId xmlns:p14="http://schemas.microsoft.com/office/powerpoint/2010/main" val="33019719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518B2EB-CA3A-49CC-B903-AA739D7D221C}"/>
              </a:ext>
            </a:extLst>
          </p:cNvPr>
          <p:cNvSpPr/>
          <p:nvPr/>
        </p:nvSpPr>
        <p:spPr>
          <a:xfrm>
            <a:off x="1331650" y="863187"/>
            <a:ext cx="9223900" cy="5262979"/>
          </a:xfrm>
          <a:prstGeom prst="rect">
            <a:avLst/>
          </a:prstGeom>
        </p:spPr>
        <p:txBody>
          <a:bodyPr wrap="square">
            <a:spAutoFit/>
          </a:bodyPr>
          <a:lstStyle/>
          <a:p>
            <a:r>
              <a:rPr lang="es-ES" sz="2400" dirty="0"/>
              <a:t>Artículo 5. </a:t>
            </a:r>
            <a:r>
              <a:rPr lang="es-ES" sz="2400" b="1" dirty="0"/>
              <a:t>Adiciones esenciales y facultativas</a:t>
            </a:r>
            <a:r>
              <a:rPr lang="es-ES" sz="2400" dirty="0"/>
              <a:t>. </a:t>
            </a:r>
          </a:p>
          <a:p>
            <a:pPr marL="342900" indent="-342900">
              <a:buAutoNum type="arabicPeriod"/>
            </a:pPr>
            <a:r>
              <a:rPr lang="es-ES" sz="2400" b="1" dirty="0"/>
              <a:t>Adiciones esenciales</a:t>
            </a:r>
            <a:r>
              <a:rPr lang="es-ES" sz="2400" dirty="0"/>
              <a:t>. La coagulación del yogur se obtendrá únicamente por la acción conjunta de </a:t>
            </a:r>
            <a:r>
              <a:rPr lang="es-ES" sz="2400" b="1" dirty="0"/>
              <a:t>cultivos de Lactobacillus </a:t>
            </a:r>
            <a:r>
              <a:rPr lang="es-ES" sz="2400" b="1" dirty="0" err="1"/>
              <a:t>delbrueckii</a:t>
            </a:r>
            <a:r>
              <a:rPr lang="es-ES" sz="2400" b="1" dirty="0"/>
              <a:t> </a:t>
            </a:r>
            <a:r>
              <a:rPr lang="es-ES" sz="2400" b="1" dirty="0" err="1"/>
              <a:t>subsp</a:t>
            </a:r>
            <a:r>
              <a:rPr lang="es-ES" sz="2400" b="1" dirty="0"/>
              <a:t>. </a:t>
            </a:r>
            <a:r>
              <a:rPr lang="es-ES" sz="2400" b="1" dirty="0" err="1"/>
              <a:t>bulgaricus</a:t>
            </a:r>
            <a:r>
              <a:rPr lang="es-ES" sz="2400" b="1" dirty="0"/>
              <a:t> y </a:t>
            </a:r>
            <a:r>
              <a:rPr lang="es-ES" sz="2400" b="1" dirty="0" err="1"/>
              <a:t>Streptococcus</a:t>
            </a:r>
            <a:r>
              <a:rPr lang="es-ES" sz="2400" b="1" dirty="0"/>
              <a:t> </a:t>
            </a:r>
            <a:r>
              <a:rPr lang="es-ES" sz="2400" b="1" dirty="0" err="1"/>
              <a:t>thermophilus</a:t>
            </a:r>
            <a:r>
              <a:rPr lang="es-ES" sz="2400" dirty="0"/>
              <a:t>. </a:t>
            </a:r>
          </a:p>
          <a:p>
            <a:r>
              <a:rPr lang="es-ES" sz="2400" dirty="0"/>
              <a:t>2. </a:t>
            </a:r>
            <a:r>
              <a:rPr lang="es-ES" sz="2400" b="1" dirty="0"/>
              <a:t>Adiciones facultativas</a:t>
            </a:r>
            <a:r>
              <a:rPr lang="es-ES" sz="2400" dirty="0"/>
              <a:t>: </a:t>
            </a:r>
          </a:p>
          <a:p>
            <a:pPr marL="342900" indent="-342900">
              <a:buAutoNum type="alphaLcParenR"/>
            </a:pPr>
            <a:r>
              <a:rPr lang="es-ES" sz="2400" b="1" dirty="0"/>
              <a:t>Leche en polvo </a:t>
            </a:r>
            <a:r>
              <a:rPr lang="es-ES" sz="2400" dirty="0"/>
              <a:t>en cantidad máxima de hasta el 5 por 100 m/m en el yogur natural definido en el artículo 3.1, y de hasta el 10 por 100 m/m en los otros tipos de yogures. </a:t>
            </a:r>
            <a:r>
              <a:rPr lang="es-ES" sz="2400" b="1" dirty="0"/>
              <a:t>Nata en polvo, suero en polvo, proteínas de leche y/u otros productos procedentes del fraccionamiento de la leche </a:t>
            </a:r>
            <a:r>
              <a:rPr lang="es-ES" sz="2400" dirty="0"/>
              <a:t>en cantidad máxima de hasta el 5 por 100 m/m en el yogur natural definido en el artículo 3.1, y de hasta el 10 por 100 m/m en los otros tipos de yogures. </a:t>
            </a:r>
          </a:p>
        </p:txBody>
      </p:sp>
    </p:spTree>
    <p:extLst>
      <p:ext uri="{BB962C8B-B14F-4D97-AF65-F5344CB8AC3E}">
        <p14:creationId xmlns:p14="http://schemas.microsoft.com/office/powerpoint/2010/main" val="27249318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5D070E0-9E4F-47A6-A62D-FCD1B917BC81}"/>
              </a:ext>
            </a:extLst>
          </p:cNvPr>
          <p:cNvSpPr/>
          <p:nvPr/>
        </p:nvSpPr>
        <p:spPr>
          <a:xfrm>
            <a:off x="1269507" y="797510"/>
            <a:ext cx="9401453" cy="5262979"/>
          </a:xfrm>
          <a:prstGeom prst="rect">
            <a:avLst/>
          </a:prstGeom>
        </p:spPr>
        <p:txBody>
          <a:bodyPr wrap="square">
            <a:spAutoFit/>
          </a:bodyPr>
          <a:lstStyle/>
          <a:p>
            <a:pPr lvl="0"/>
            <a:r>
              <a:rPr lang="es-ES" sz="2400" dirty="0">
                <a:solidFill>
                  <a:prstClr val="black"/>
                </a:solidFill>
              </a:rPr>
              <a:t>b) En los </a:t>
            </a:r>
            <a:r>
              <a:rPr lang="es-ES" sz="2400" b="1" dirty="0">
                <a:solidFill>
                  <a:prstClr val="black"/>
                </a:solidFill>
              </a:rPr>
              <a:t>yogures con </a:t>
            </a:r>
            <a:r>
              <a:rPr lang="es-ES" sz="2400" dirty="0">
                <a:solidFill>
                  <a:prstClr val="black"/>
                </a:solidFill>
              </a:rPr>
              <a:t>fruta, zumos y/u otros alimentos y en los yogures aromatizados, </a:t>
            </a:r>
            <a:r>
              <a:rPr lang="es-ES" sz="2400" b="1" dirty="0">
                <a:solidFill>
                  <a:prstClr val="black"/>
                </a:solidFill>
              </a:rPr>
              <a:t>azúcar</a:t>
            </a:r>
            <a:r>
              <a:rPr lang="es-ES" sz="2400" dirty="0">
                <a:solidFill>
                  <a:prstClr val="black"/>
                </a:solidFill>
              </a:rPr>
              <a:t> y/o azúcares comestibles y/o edulcorantes autorizados. </a:t>
            </a:r>
          </a:p>
          <a:p>
            <a:pPr lvl="0"/>
            <a:r>
              <a:rPr lang="es-ES" sz="2400" dirty="0">
                <a:solidFill>
                  <a:prstClr val="black"/>
                </a:solidFill>
              </a:rPr>
              <a:t>c) En los yogures con fruta, zumos y/u otros alimentos, aromas y otros ingredientes alimentarios con propiedades </a:t>
            </a:r>
            <a:r>
              <a:rPr lang="es-ES" sz="2400" b="1" dirty="0">
                <a:solidFill>
                  <a:prstClr val="black"/>
                </a:solidFill>
              </a:rPr>
              <a:t>aromatizantes</a:t>
            </a:r>
            <a:r>
              <a:rPr lang="es-ES" sz="2400" dirty="0">
                <a:solidFill>
                  <a:prstClr val="black"/>
                </a:solidFill>
              </a:rPr>
              <a:t> autorizados. </a:t>
            </a:r>
          </a:p>
          <a:p>
            <a:pPr lvl="0"/>
            <a:r>
              <a:rPr lang="es-ES" sz="2400" dirty="0">
                <a:solidFill>
                  <a:prstClr val="black"/>
                </a:solidFill>
              </a:rPr>
              <a:t>d) </a:t>
            </a:r>
            <a:r>
              <a:rPr lang="es-ES" sz="2400" b="1" dirty="0">
                <a:solidFill>
                  <a:prstClr val="black"/>
                </a:solidFill>
              </a:rPr>
              <a:t>Gelatina</a:t>
            </a:r>
            <a:r>
              <a:rPr lang="es-ES" sz="2400" dirty="0">
                <a:solidFill>
                  <a:prstClr val="black"/>
                </a:solidFill>
              </a:rPr>
              <a:t>, únicamente en los yogures con fruta, zumos y/u otros alimentos y en los aromatizados, con una dosis máxima de 3 g/kg de yogur. Cuando además de la gelatina se utilicen estabilizantes, la cantidad máxima total será de 3 g/kg de producto terminado. </a:t>
            </a:r>
          </a:p>
          <a:p>
            <a:pPr lvl="0"/>
            <a:r>
              <a:rPr lang="es-ES" sz="2400" dirty="0">
                <a:solidFill>
                  <a:prstClr val="black"/>
                </a:solidFill>
              </a:rPr>
              <a:t>e) </a:t>
            </a:r>
            <a:r>
              <a:rPr lang="es-ES" sz="2400" b="1" dirty="0">
                <a:solidFill>
                  <a:prstClr val="black"/>
                </a:solidFill>
              </a:rPr>
              <a:t>Almidones</a:t>
            </a:r>
            <a:r>
              <a:rPr lang="es-ES" sz="2400" dirty="0">
                <a:solidFill>
                  <a:prstClr val="black"/>
                </a:solidFill>
              </a:rPr>
              <a:t> comestibles, modificados o no, distintos de aditivos alimentarios, únicamente en los yogures con fruta, zumos y/u otros alimentos y en los aromatizados con una dosis máxima de 3 g/kg de producto terminado. </a:t>
            </a:r>
          </a:p>
        </p:txBody>
      </p:sp>
    </p:spTree>
    <p:extLst>
      <p:ext uri="{BB962C8B-B14F-4D97-AF65-F5344CB8AC3E}">
        <p14:creationId xmlns:p14="http://schemas.microsoft.com/office/powerpoint/2010/main" val="15856329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56130B5-022F-4992-B6B4-DE3026455938}"/>
              </a:ext>
            </a:extLst>
          </p:cNvPr>
          <p:cNvPicPr>
            <a:picLocks noChangeAspect="1"/>
          </p:cNvPicPr>
          <p:nvPr/>
        </p:nvPicPr>
        <p:blipFill>
          <a:blip r:embed="rId2"/>
          <a:stretch>
            <a:fillRect/>
          </a:stretch>
        </p:blipFill>
        <p:spPr>
          <a:xfrm>
            <a:off x="1059624" y="399495"/>
            <a:ext cx="10272653" cy="5370989"/>
          </a:xfrm>
          <a:prstGeom prst="rect">
            <a:avLst/>
          </a:prstGeom>
        </p:spPr>
      </p:pic>
    </p:spTree>
    <p:extLst>
      <p:ext uri="{BB962C8B-B14F-4D97-AF65-F5344CB8AC3E}">
        <p14:creationId xmlns:p14="http://schemas.microsoft.com/office/powerpoint/2010/main" val="34150940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3895673-97D7-46BA-9204-0907E8EB2F0C}"/>
              </a:ext>
            </a:extLst>
          </p:cNvPr>
          <p:cNvSpPr/>
          <p:nvPr/>
        </p:nvSpPr>
        <p:spPr>
          <a:xfrm>
            <a:off x="1358283" y="982176"/>
            <a:ext cx="9756559" cy="4893647"/>
          </a:xfrm>
          <a:prstGeom prst="rect">
            <a:avLst/>
          </a:prstGeom>
        </p:spPr>
        <p:txBody>
          <a:bodyPr wrap="square">
            <a:spAutoFit/>
          </a:bodyPr>
          <a:lstStyle/>
          <a:p>
            <a:r>
              <a:rPr lang="es-ES" sz="2400" dirty="0"/>
              <a:t>Artículo 7. </a:t>
            </a:r>
            <a:r>
              <a:rPr lang="es-ES" sz="2400" b="1" dirty="0"/>
              <a:t>Etiquetado</a:t>
            </a:r>
            <a:r>
              <a:rPr lang="es-ES" sz="2400" dirty="0"/>
              <a:t>. </a:t>
            </a:r>
          </a:p>
          <a:p>
            <a:pPr marL="342900" indent="-342900">
              <a:buAutoNum type="arabicPeriod"/>
            </a:pPr>
            <a:r>
              <a:rPr lang="es-ES" sz="2400" dirty="0"/>
              <a:t>El etiquetado de los yogures se regirá por lo dispuesto en la normativa relativa al etiquetado general de los productos alimenticios. Además se ajustará a las siguientes especificaciones. </a:t>
            </a:r>
          </a:p>
          <a:p>
            <a:r>
              <a:rPr lang="es-ES" sz="2400" dirty="0"/>
              <a:t>2. La denominación de venta del yogur o </a:t>
            </a:r>
            <a:r>
              <a:rPr lang="es-ES" sz="2400" dirty="0" err="1"/>
              <a:t>yoghourt</a:t>
            </a:r>
            <a:r>
              <a:rPr lang="es-ES" sz="2400" dirty="0"/>
              <a:t> se corresponderá con alguna de las establecidas en el artículo 3 de esta norma de calidad, seguida, en su caso, de la indicación «</a:t>
            </a:r>
            <a:r>
              <a:rPr lang="es-ES" sz="2400" b="1" dirty="0"/>
              <a:t>semidesnatado</a:t>
            </a:r>
            <a:r>
              <a:rPr lang="es-ES" sz="2400" dirty="0"/>
              <a:t>» o «</a:t>
            </a:r>
            <a:r>
              <a:rPr lang="es-ES" sz="2400" b="1" dirty="0"/>
              <a:t>desnatado</a:t>
            </a:r>
            <a:r>
              <a:rPr lang="es-ES" sz="2400" dirty="0"/>
              <a:t>» en función de su contenido en materia grasa láctea, teniendo en cuenta las siguientes particularidades: </a:t>
            </a:r>
          </a:p>
          <a:p>
            <a:r>
              <a:rPr lang="es-ES" sz="2400" dirty="0"/>
              <a:t>a) En el caso de los yogures con frutas, zumos y otros alimentos, la denominación será: </a:t>
            </a:r>
            <a:r>
              <a:rPr lang="es-ES" sz="2400" b="1" dirty="0"/>
              <a:t>Yogur o </a:t>
            </a:r>
            <a:r>
              <a:rPr lang="es-ES" sz="2400" b="1" dirty="0" err="1"/>
              <a:t>yoghourt</a:t>
            </a:r>
            <a:r>
              <a:rPr lang="es-ES" sz="2400" b="1" dirty="0"/>
              <a:t> con.</a:t>
            </a:r>
            <a:r>
              <a:rPr lang="es-ES" sz="2400" dirty="0"/>
              <a:t>.., seguida del nombre específico de las frutas, zumos o productos incorporados o el genérico de «</a:t>
            </a:r>
            <a:r>
              <a:rPr lang="es-ES" sz="2400" b="1" dirty="0"/>
              <a:t>frutas</a:t>
            </a:r>
            <a:r>
              <a:rPr lang="es-ES" sz="2400" dirty="0"/>
              <a:t>» o «</a:t>
            </a:r>
            <a:r>
              <a:rPr lang="es-ES" sz="2400" b="1" dirty="0"/>
              <a:t>zumo de frutas</a:t>
            </a:r>
            <a:r>
              <a:rPr lang="es-ES" sz="2400" dirty="0"/>
              <a:t>». </a:t>
            </a:r>
          </a:p>
        </p:txBody>
      </p:sp>
    </p:spTree>
    <p:extLst>
      <p:ext uri="{BB962C8B-B14F-4D97-AF65-F5344CB8AC3E}">
        <p14:creationId xmlns:p14="http://schemas.microsoft.com/office/powerpoint/2010/main" val="14282263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93A1CA4-253B-47F8-9FEE-B9F35A47AD05}"/>
              </a:ext>
            </a:extLst>
          </p:cNvPr>
          <p:cNvSpPr/>
          <p:nvPr/>
        </p:nvSpPr>
        <p:spPr>
          <a:xfrm>
            <a:off x="1173332" y="982176"/>
            <a:ext cx="9845335" cy="4893647"/>
          </a:xfrm>
          <a:prstGeom prst="rect">
            <a:avLst/>
          </a:prstGeom>
        </p:spPr>
        <p:txBody>
          <a:bodyPr wrap="square">
            <a:spAutoFit/>
          </a:bodyPr>
          <a:lstStyle/>
          <a:p>
            <a:r>
              <a:rPr lang="es-ES" sz="2400" dirty="0"/>
              <a:t>b) En el caso de los yogures aromatizados, la denominación será: </a:t>
            </a:r>
            <a:r>
              <a:rPr lang="es-ES" sz="2400" b="1" dirty="0"/>
              <a:t>Yogur o </a:t>
            </a:r>
            <a:r>
              <a:rPr lang="es-ES" sz="2400" b="1" dirty="0" err="1"/>
              <a:t>yoghourt</a:t>
            </a:r>
            <a:r>
              <a:rPr lang="es-ES" sz="2400" b="1" dirty="0"/>
              <a:t> sabor a</a:t>
            </a:r>
            <a:r>
              <a:rPr lang="es-ES" sz="2400" dirty="0"/>
              <a:t>..., seguida del nombre de la fruta o producto al que corresponda el agente aromático utilizado. </a:t>
            </a:r>
          </a:p>
          <a:p>
            <a:r>
              <a:rPr lang="es-ES" sz="2400" dirty="0"/>
              <a:t>c) En el caso de los yogures pasterizados después de la fermentación, la denominación será: </a:t>
            </a:r>
            <a:r>
              <a:rPr lang="es-ES" sz="2400" b="1" dirty="0"/>
              <a:t>Yogur o </a:t>
            </a:r>
            <a:r>
              <a:rPr lang="es-ES" sz="2400" b="1" dirty="0" err="1"/>
              <a:t>yoghourt</a:t>
            </a:r>
            <a:r>
              <a:rPr lang="es-ES" sz="2400" b="1" dirty="0"/>
              <a:t> pasterizado después de la fermentación</a:t>
            </a:r>
            <a:r>
              <a:rPr lang="es-ES" sz="2400" dirty="0"/>
              <a:t>..., seguida, en su caso, de la indicación que corresponda, </a:t>
            </a:r>
            <a:r>
              <a:rPr lang="es-ES" sz="2400" b="1" dirty="0"/>
              <a:t>azucarado</a:t>
            </a:r>
            <a:r>
              <a:rPr lang="es-ES" sz="2400" dirty="0"/>
              <a:t> o </a:t>
            </a:r>
            <a:r>
              <a:rPr lang="es-ES" sz="2400" b="1" dirty="0"/>
              <a:t>edulcorado</a:t>
            </a:r>
            <a:r>
              <a:rPr lang="es-ES" sz="2400" dirty="0"/>
              <a:t> o </a:t>
            </a:r>
            <a:r>
              <a:rPr lang="es-ES" sz="2400" b="1" dirty="0"/>
              <a:t>con</a:t>
            </a:r>
            <a:r>
              <a:rPr lang="es-ES" sz="2400" dirty="0"/>
              <a:t>, nombre específico de las frutas, zumos o productos incorporados </a:t>
            </a:r>
            <a:r>
              <a:rPr lang="es-ES" sz="2400" b="1" dirty="0"/>
              <a:t>o</a:t>
            </a:r>
            <a:r>
              <a:rPr lang="es-ES" sz="2400" dirty="0"/>
              <a:t> el genérico de «</a:t>
            </a:r>
            <a:r>
              <a:rPr lang="es-ES" sz="2400" b="1" dirty="0"/>
              <a:t>frutas</a:t>
            </a:r>
            <a:r>
              <a:rPr lang="es-ES" sz="2400" dirty="0"/>
              <a:t>» o «</a:t>
            </a:r>
            <a:r>
              <a:rPr lang="es-ES" sz="2400" b="1" dirty="0"/>
              <a:t>zumo de frutas</a:t>
            </a:r>
            <a:r>
              <a:rPr lang="es-ES" sz="2400" dirty="0"/>
              <a:t>». </a:t>
            </a:r>
          </a:p>
          <a:p>
            <a:r>
              <a:rPr lang="es-ES" sz="2400" dirty="0"/>
              <a:t>3. Los yogures que se fabriquen con leche distinta de la de vaca o, en su caso, con una mezcla de leches de diferentes especies, deberán incluir en su denominación, después de la palabra yogur o </a:t>
            </a:r>
            <a:r>
              <a:rPr lang="es-ES" sz="2400" dirty="0" err="1"/>
              <a:t>yoghourt</a:t>
            </a:r>
            <a:r>
              <a:rPr lang="es-ES" sz="2400" dirty="0"/>
              <a:t>, la </a:t>
            </a:r>
            <a:r>
              <a:rPr lang="es-ES" sz="2400" b="1" dirty="0"/>
              <a:t>indicación de la especie </a:t>
            </a:r>
            <a:r>
              <a:rPr lang="es-ES" sz="2400" dirty="0"/>
              <a:t>o especies que corresponda.</a:t>
            </a:r>
          </a:p>
        </p:txBody>
      </p:sp>
    </p:spTree>
    <p:extLst>
      <p:ext uri="{BB962C8B-B14F-4D97-AF65-F5344CB8AC3E}">
        <p14:creationId xmlns:p14="http://schemas.microsoft.com/office/powerpoint/2010/main" val="15411561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1 Imagen" descr="https://etiquetado.elika.eus/wp-content/uploads/sites/3/2017/12/yogur.jpg"/>
          <p:cNvPicPr/>
          <p:nvPr/>
        </p:nvPicPr>
        <p:blipFill>
          <a:blip r:embed="rId2"/>
          <a:stretch/>
        </p:blipFill>
        <p:spPr>
          <a:xfrm>
            <a:off x="2279640" y="836640"/>
            <a:ext cx="7704360" cy="5328360"/>
          </a:xfrm>
          <a:prstGeom prst="rect">
            <a:avLst/>
          </a:prstGeom>
          <a:ln w="9360">
            <a:noFill/>
          </a:ln>
        </p:spPr>
      </p:pic>
    </p:spTree>
    <p:extLst>
      <p:ext uri="{BB962C8B-B14F-4D97-AF65-F5344CB8AC3E}">
        <p14:creationId xmlns:p14="http://schemas.microsoft.com/office/powerpoint/2010/main" val="4877780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n 2"/>
          <p:cNvPicPr/>
          <p:nvPr/>
        </p:nvPicPr>
        <p:blipFill>
          <a:blip r:embed="rId2"/>
          <a:stretch/>
        </p:blipFill>
        <p:spPr>
          <a:xfrm>
            <a:off x="2655120" y="0"/>
            <a:ext cx="6881040" cy="685764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TM16401371[[fn=Atlas]]</Template>
  <TotalTime>16963</TotalTime>
  <Words>9753</Words>
  <Application>Microsoft Office PowerPoint</Application>
  <PresentationFormat>Panorámica</PresentationFormat>
  <Paragraphs>769</Paragraphs>
  <Slides>213</Slides>
  <Notes>8</Notes>
  <HiddenSlides>0</HiddenSlides>
  <MMClips>0</MMClips>
  <ScaleCrop>false</ScaleCrop>
  <HeadingPairs>
    <vt:vector size="6" baseType="variant">
      <vt:variant>
        <vt:lpstr>Fuentes usadas</vt:lpstr>
      </vt:variant>
      <vt:variant>
        <vt:i4>17</vt:i4>
      </vt:variant>
      <vt:variant>
        <vt:lpstr>Tema</vt:lpstr>
      </vt:variant>
      <vt:variant>
        <vt:i4>3</vt:i4>
      </vt:variant>
      <vt:variant>
        <vt:lpstr>Títulos de diapositiva</vt:lpstr>
      </vt:variant>
      <vt:variant>
        <vt:i4>213</vt:i4>
      </vt:variant>
    </vt:vector>
  </HeadingPairs>
  <TitlesOfParts>
    <vt:vector size="233" baseType="lpstr">
      <vt:lpstr>SimSun</vt:lpstr>
      <vt:lpstr>Arial</vt:lpstr>
      <vt:lpstr>Arial Unicode MS</vt:lpstr>
      <vt:lpstr>Arial-BoldMT</vt:lpstr>
      <vt:lpstr>ArialUnicodeMS</vt:lpstr>
      <vt:lpstr>Calibri</vt:lpstr>
      <vt:lpstr>DejaVu Sans</vt:lpstr>
      <vt:lpstr>EUAlbertina</vt:lpstr>
      <vt:lpstr>Liberation Serif</vt:lpstr>
      <vt:lpstr>Lucida Sans</vt:lpstr>
      <vt:lpstr>Mangal</vt:lpstr>
      <vt:lpstr>PTSans-Regular*1</vt:lpstr>
      <vt:lpstr>Symbol</vt:lpstr>
      <vt:lpstr>Times New Roman</vt:lpstr>
      <vt:lpstr>Verdana</vt:lpstr>
      <vt:lpstr>Wingdings</vt:lpstr>
      <vt:lpstr>Work Sans</vt:lpstr>
      <vt:lpstr>Office Theme</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alimentaria obligatoria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alimentaria obligatoria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alimentaria obligatoria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Amtega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dc:creator>
  <dc:description/>
  <cp:lastModifiedBy>Velilla de la Loma, Antonio</cp:lastModifiedBy>
  <cp:revision>483</cp:revision>
  <dcterms:created xsi:type="dcterms:W3CDTF">2019-11-13T12:06:30Z</dcterms:created>
  <dcterms:modified xsi:type="dcterms:W3CDTF">2024-05-30T09:56:21Z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4</vt:r8>
  </property>
  <property fmtid="{D5CDD505-2E9C-101B-9397-08002B2CF9AE}" pid="3" name="PresentationFormat">
    <vt:lpwstr>Presentación en pantalla (4:3)</vt:lpwstr>
  </property>
  <property fmtid="{D5CDD505-2E9C-101B-9397-08002B2CF9AE}" pid="4" name="Slides">
    <vt:r8>152</vt:r8>
  </property>
</Properties>
</file>