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244.jpg" ContentType="image/jpg"/>
  <Override PartName="/ppt/media/image248.jpg" ContentType="image/jpg"/>
  <Override PartName="/ppt/media/image263.jpg" ContentType="image/jpg"/>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media/image336.jpg" ContentType="image/jpg"/>
  <Override PartName="/ppt/media/image337.jpg" ContentType="image/jpg"/>
  <Override PartName="/ppt/media/image338.jpg" ContentType="image/jpg"/>
  <Override PartName="/ppt/media/image339.jpg" ContentType="image/jpg"/>
  <Override PartName="/ppt/media/image340.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9"/>
  </p:notesMasterIdLst>
  <p:sldIdLst>
    <p:sldId id="687" r:id="rId2"/>
    <p:sldId id="393" r:id="rId3"/>
    <p:sldId id="686" r:id="rId4"/>
    <p:sldId id="257" r:id="rId5"/>
    <p:sldId id="336" r:id="rId6"/>
    <p:sldId id="589" r:id="rId7"/>
    <p:sldId id="590" r:id="rId8"/>
    <p:sldId id="591" r:id="rId9"/>
    <p:sldId id="592" r:id="rId10"/>
    <p:sldId id="593" r:id="rId11"/>
    <p:sldId id="594" r:id="rId12"/>
    <p:sldId id="595" r:id="rId13"/>
    <p:sldId id="597" r:id="rId14"/>
    <p:sldId id="598" r:id="rId15"/>
    <p:sldId id="603" r:id="rId16"/>
    <p:sldId id="599" r:id="rId17"/>
    <p:sldId id="601" r:id="rId18"/>
    <p:sldId id="602" r:id="rId19"/>
    <p:sldId id="623" r:id="rId20"/>
    <p:sldId id="627" r:id="rId21"/>
    <p:sldId id="628" r:id="rId22"/>
    <p:sldId id="625" r:id="rId23"/>
    <p:sldId id="629" r:id="rId24"/>
    <p:sldId id="630" r:id="rId25"/>
    <p:sldId id="631" r:id="rId26"/>
    <p:sldId id="632" r:id="rId27"/>
    <p:sldId id="633" r:id="rId28"/>
    <p:sldId id="634" r:id="rId29"/>
    <p:sldId id="636" r:id="rId30"/>
    <p:sldId id="637" r:id="rId31"/>
    <p:sldId id="638" r:id="rId32"/>
    <p:sldId id="422" r:id="rId33"/>
    <p:sldId id="698" r:id="rId34"/>
    <p:sldId id="396" r:id="rId35"/>
    <p:sldId id="639" r:id="rId36"/>
    <p:sldId id="398" r:id="rId37"/>
    <p:sldId id="399" r:id="rId38"/>
    <p:sldId id="400" r:id="rId39"/>
    <p:sldId id="401" r:id="rId40"/>
    <p:sldId id="403" r:id="rId41"/>
    <p:sldId id="405" r:id="rId42"/>
    <p:sldId id="404" r:id="rId43"/>
    <p:sldId id="407" r:id="rId44"/>
    <p:sldId id="620" r:id="rId45"/>
    <p:sldId id="640" r:id="rId46"/>
    <p:sldId id="408" r:id="rId47"/>
    <p:sldId id="409" r:id="rId48"/>
    <p:sldId id="647" r:id="rId49"/>
    <p:sldId id="415" r:id="rId50"/>
    <p:sldId id="411" r:id="rId51"/>
    <p:sldId id="412" r:id="rId52"/>
    <p:sldId id="413" r:id="rId53"/>
    <p:sldId id="500" r:id="rId54"/>
    <p:sldId id="428" r:id="rId55"/>
    <p:sldId id="419" r:id="rId56"/>
    <p:sldId id="423" r:id="rId57"/>
    <p:sldId id="424" r:id="rId58"/>
    <p:sldId id="425" r:id="rId59"/>
    <p:sldId id="618" r:id="rId60"/>
    <p:sldId id="622" r:id="rId61"/>
    <p:sldId id="613" r:id="rId62"/>
    <p:sldId id="609" r:id="rId63"/>
    <p:sldId id="514" r:id="rId64"/>
    <p:sldId id="515" r:id="rId65"/>
    <p:sldId id="610" r:id="rId66"/>
    <p:sldId id="616" r:id="rId67"/>
    <p:sldId id="516" r:id="rId68"/>
    <p:sldId id="517" r:id="rId69"/>
    <p:sldId id="518" r:id="rId70"/>
    <p:sldId id="519" r:id="rId71"/>
    <p:sldId id="520" r:id="rId72"/>
    <p:sldId id="649" r:id="rId73"/>
    <p:sldId id="652" r:id="rId74"/>
    <p:sldId id="643" r:id="rId75"/>
    <p:sldId id="641" r:id="rId76"/>
    <p:sldId id="553" r:id="rId77"/>
    <p:sldId id="552" r:id="rId78"/>
    <p:sldId id="524" r:id="rId79"/>
    <p:sldId id="525" r:id="rId80"/>
    <p:sldId id="526" r:id="rId81"/>
    <p:sldId id="528" r:id="rId82"/>
    <p:sldId id="529" r:id="rId83"/>
    <p:sldId id="530" r:id="rId84"/>
    <p:sldId id="531" r:id="rId85"/>
    <p:sldId id="532" r:id="rId86"/>
    <p:sldId id="256" r:id="rId87"/>
    <p:sldId id="352" r:id="rId88"/>
    <p:sldId id="258" r:id="rId89"/>
    <p:sldId id="394" r:id="rId90"/>
    <p:sldId id="653" r:id="rId91"/>
    <p:sldId id="353" r:id="rId92"/>
    <p:sldId id="354" r:id="rId93"/>
    <p:sldId id="692" r:id="rId94"/>
    <p:sldId id="694" r:id="rId95"/>
    <p:sldId id="355" r:id="rId96"/>
    <p:sldId id="379" r:id="rId97"/>
    <p:sldId id="260" r:id="rId98"/>
    <p:sldId id="375" r:id="rId99"/>
    <p:sldId id="262" r:id="rId100"/>
    <p:sldId id="261" r:id="rId101"/>
    <p:sldId id="367" r:id="rId102"/>
    <p:sldId id="265" r:id="rId103"/>
    <p:sldId id="376" r:id="rId104"/>
    <p:sldId id="654" r:id="rId105"/>
    <p:sldId id="655" r:id="rId106"/>
    <p:sldId id="266" r:id="rId107"/>
    <p:sldId id="284" r:id="rId108"/>
    <p:sldId id="267" r:id="rId109"/>
    <p:sldId id="693" r:id="rId110"/>
    <p:sldId id="263" r:id="rId111"/>
    <p:sldId id="264" r:id="rId112"/>
    <p:sldId id="273" r:id="rId113"/>
    <p:sldId id="268" r:id="rId114"/>
    <p:sldId id="274" r:id="rId115"/>
    <p:sldId id="282" r:id="rId116"/>
    <p:sldId id="377" r:id="rId117"/>
    <p:sldId id="283" r:id="rId118"/>
    <p:sldId id="281" r:id="rId119"/>
    <p:sldId id="269" r:id="rId120"/>
    <p:sldId id="270" r:id="rId121"/>
    <p:sldId id="271" r:id="rId122"/>
    <p:sldId id="373" r:id="rId123"/>
    <p:sldId id="390" r:id="rId124"/>
    <p:sldId id="275" r:id="rId125"/>
    <p:sldId id="374" r:id="rId126"/>
    <p:sldId id="301" r:id="rId127"/>
    <p:sldId id="304" r:id="rId128"/>
    <p:sldId id="369" r:id="rId129"/>
    <p:sldId id="305" r:id="rId130"/>
    <p:sldId id="277" r:id="rId131"/>
    <p:sldId id="307" r:id="rId132"/>
    <p:sldId id="306" r:id="rId133"/>
    <p:sldId id="302" r:id="rId134"/>
    <p:sldId id="303" r:id="rId135"/>
    <p:sldId id="368" r:id="rId136"/>
    <p:sldId id="308" r:id="rId137"/>
    <p:sldId id="695" r:id="rId138"/>
    <p:sldId id="343" r:id="rId139"/>
    <p:sldId id="691" r:id="rId140"/>
    <p:sldId id="696" r:id="rId141"/>
    <p:sldId id="345" r:id="rId142"/>
    <p:sldId id="346" r:id="rId143"/>
    <p:sldId id="312" r:id="rId144"/>
    <p:sldId id="342" r:id="rId145"/>
    <p:sldId id="347" r:id="rId146"/>
    <p:sldId id="688" r:id="rId147"/>
    <p:sldId id="697" r:id="rId148"/>
    <p:sldId id="334" r:id="rId149"/>
    <p:sldId id="344" r:id="rId150"/>
    <p:sldId id="661" r:id="rId151"/>
    <p:sldId id="319" r:id="rId152"/>
    <p:sldId id="348" r:id="rId153"/>
    <p:sldId id="658" r:id="rId154"/>
    <p:sldId id="371" r:id="rId155"/>
    <p:sldId id="286" r:id="rId156"/>
    <p:sldId id="287" r:id="rId157"/>
    <p:sldId id="288" r:id="rId158"/>
    <p:sldId id="289" r:id="rId159"/>
    <p:sldId id="290" r:id="rId160"/>
    <p:sldId id="690" r:id="rId161"/>
    <p:sldId id="359" r:id="rId162"/>
    <p:sldId id="351" r:id="rId163"/>
    <p:sldId id="350" r:id="rId164"/>
    <p:sldId id="667" r:id="rId165"/>
    <p:sldId id="659" r:id="rId166"/>
    <p:sldId id="663" r:id="rId167"/>
    <p:sldId id="664" r:id="rId168"/>
    <p:sldId id="665" r:id="rId169"/>
    <p:sldId id="666" r:id="rId170"/>
    <p:sldId id="673" r:id="rId171"/>
    <p:sldId id="672" r:id="rId172"/>
    <p:sldId id="674" r:id="rId173"/>
    <p:sldId id="272" r:id="rId174"/>
    <p:sldId id="678" r:id="rId175"/>
    <p:sldId id="679" r:id="rId176"/>
    <p:sldId id="680" r:id="rId177"/>
    <p:sldId id="276" r:id="rId178"/>
    <p:sldId id="392" r:id="rId179"/>
    <p:sldId id="324" r:id="rId180"/>
    <p:sldId id="681" r:id="rId181"/>
    <p:sldId id="682" r:id="rId182"/>
    <p:sldId id="683" r:id="rId183"/>
    <p:sldId id="684" r:id="rId184"/>
    <p:sldId id="656" r:id="rId185"/>
    <p:sldId id="668" r:id="rId186"/>
    <p:sldId id="384" r:id="rId187"/>
    <p:sldId id="378" r:id="rId188"/>
    <p:sldId id="309" r:id="rId189"/>
    <p:sldId id="689" r:id="rId190"/>
    <p:sldId id="279" r:id="rId191"/>
    <p:sldId id="356" r:id="rId192"/>
    <p:sldId id="349" r:id="rId193"/>
    <p:sldId id="391" r:id="rId194"/>
    <p:sldId id="557" r:id="rId195"/>
    <p:sldId id="558" r:id="rId196"/>
    <p:sldId id="559" r:id="rId197"/>
    <p:sldId id="560" r:id="rId198"/>
    <p:sldId id="561" r:id="rId199"/>
    <p:sldId id="562" r:id="rId200"/>
    <p:sldId id="563" r:id="rId201"/>
    <p:sldId id="568" r:id="rId202"/>
    <p:sldId id="569" r:id="rId203"/>
    <p:sldId id="570" r:id="rId204"/>
    <p:sldId id="572" r:id="rId205"/>
    <p:sldId id="573" r:id="rId206"/>
    <p:sldId id="574" r:id="rId207"/>
    <p:sldId id="575" r:id="rId208"/>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1" autoAdjust="0"/>
    <p:restoredTop sz="94660"/>
  </p:normalViewPr>
  <p:slideViewPr>
    <p:cSldViewPr snapToGrid="0">
      <p:cViewPr varScale="1">
        <p:scale>
          <a:sx n="114" d="100"/>
          <a:sy n="114" d="100"/>
        </p:scale>
        <p:origin x="49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notesMaster" Target="notesMasters/notesMaster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0FB13C-83B7-404E-9ECD-7363FFCECC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gl-ES"/>
        </a:p>
      </dgm:t>
    </dgm:pt>
    <dgm:pt modelId="{E436282A-A88B-4816-ADFD-E6311CF53B09}">
      <dgm:prSet/>
      <dgm:spPr/>
      <dgm:t>
        <a:bodyPr/>
        <a:lstStyle/>
        <a:p>
          <a:pPr rtl="0"/>
          <a:r>
            <a:rPr lang="es-ES" dirty="0"/>
            <a:t>TOLERANCIAS: diferencias aceptables entre los valores declarados en </a:t>
          </a:r>
          <a:r>
            <a:rPr lang="es-ES" dirty="0" err="1"/>
            <a:t>en</a:t>
          </a:r>
          <a:r>
            <a:rPr lang="es-ES" dirty="0"/>
            <a:t> la etiqueta y los determinados en los controles oficiales.</a:t>
          </a:r>
          <a:endParaRPr lang="gl-ES" dirty="0"/>
        </a:p>
      </dgm:t>
    </dgm:pt>
    <dgm:pt modelId="{9BBF6BAF-6722-4765-9D06-6097091EF2A8}" type="parTrans" cxnId="{955396E5-EE59-4871-9550-188DDF2B865E}">
      <dgm:prSet/>
      <dgm:spPr/>
      <dgm:t>
        <a:bodyPr/>
        <a:lstStyle/>
        <a:p>
          <a:endParaRPr lang="gl-ES"/>
        </a:p>
      </dgm:t>
    </dgm:pt>
    <dgm:pt modelId="{B4516901-995C-4555-8645-A242CA113EC5}" type="sibTrans" cxnId="{955396E5-EE59-4871-9550-188DDF2B865E}">
      <dgm:prSet/>
      <dgm:spPr/>
      <dgm:t>
        <a:bodyPr/>
        <a:lstStyle/>
        <a:p>
          <a:endParaRPr lang="gl-ES"/>
        </a:p>
      </dgm:t>
    </dgm:pt>
    <dgm:pt modelId="{E88C404B-0FCD-40D3-A9DE-12AEA62BF32C}">
      <dgm:prSet/>
      <dgm:spPr/>
      <dgm:t>
        <a:bodyPr/>
        <a:lstStyle/>
        <a:p>
          <a:pPr rtl="0"/>
          <a:r>
            <a:rPr lang="es-ES" dirty="0"/>
            <a:t>No siempre es posible que el producto contenga los niveles exactos de nutrientes declarados (variaciones naturales o en la producción y durante el almacenado, empleo de valores medios…)</a:t>
          </a:r>
          <a:endParaRPr lang="gl-ES" dirty="0"/>
        </a:p>
      </dgm:t>
    </dgm:pt>
    <dgm:pt modelId="{EEA913CA-E21C-4D10-B351-01E851AFC54F}" type="parTrans" cxnId="{4A1EC239-A8DC-4D9C-94E8-D722E8CC682E}">
      <dgm:prSet/>
      <dgm:spPr/>
      <dgm:t>
        <a:bodyPr/>
        <a:lstStyle/>
        <a:p>
          <a:endParaRPr lang="gl-ES"/>
        </a:p>
      </dgm:t>
    </dgm:pt>
    <dgm:pt modelId="{2106A173-D212-43E5-B943-7FE16F65B50F}" type="sibTrans" cxnId="{4A1EC239-A8DC-4D9C-94E8-D722E8CC682E}">
      <dgm:prSet/>
      <dgm:spPr/>
      <dgm:t>
        <a:bodyPr/>
        <a:lstStyle/>
        <a:p>
          <a:endParaRPr lang="gl-ES"/>
        </a:p>
      </dgm:t>
    </dgm:pt>
    <dgm:pt modelId="{D1B91A17-E77A-41C3-8DB6-96FC24D58491}">
      <dgm:prSet/>
      <dgm:spPr/>
      <dgm:t>
        <a:bodyPr/>
        <a:lstStyle/>
        <a:p>
          <a:pPr rtl="0"/>
          <a:r>
            <a:rPr lang="es-ES" dirty="0"/>
            <a:t>PERO es importante que la desviación no supere ciertos límites ya que se podría llegar a incurrir en engaño al consumidor.</a:t>
          </a:r>
          <a:endParaRPr lang="gl-ES" dirty="0"/>
        </a:p>
      </dgm:t>
    </dgm:pt>
    <dgm:pt modelId="{7F33E4B1-72EE-4339-8A6D-CCFFDC4FE57A}" type="parTrans" cxnId="{49D84EDF-1D7D-430E-B5C4-7B9D0C851A2F}">
      <dgm:prSet/>
      <dgm:spPr/>
      <dgm:t>
        <a:bodyPr/>
        <a:lstStyle/>
        <a:p>
          <a:endParaRPr lang="gl-ES"/>
        </a:p>
      </dgm:t>
    </dgm:pt>
    <dgm:pt modelId="{0C5E18E5-9559-43B6-9932-9FA2BB9DABD8}" type="sibTrans" cxnId="{49D84EDF-1D7D-430E-B5C4-7B9D0C851A2F}">
      <dgm:prSet/>
      <dgm:spPr/>
      <dgm:t>
        <a:bodyPr/>
        <a:lstStyle/>
        <a:p>
          <a:endParaRPr lang="gl-ES"/>
        </a:p>
      </dgm:t>
    </dgm:pt>
    <dgm:pt modelId="{9C013ACA-2ACB-441D-915D-B0B5E13FE336}">
      <dgm:prSet custT="1">
        <dgm:style>
          <a:lnRef idx="1">
            <a:schemeClr val="accent3"/>
          </a:lnRef>
          <a:fillRef idx="2">
            <a:schemeClr val="accent3"/>
          </a:fillRef>
          <a:effectRef idx="1">
            <a:schemeClr val="accent3"/>
          </a:effectRef>
          <a:fontRef idx="minor">
            <a:schemeClr val="dk1"/>
          </a:fontRef>
        </dgm:style>
      </dgm:prSet>
      <dgm:spPr/>
      <dgm:t>
        <a:bodyPr/>
        <a:lstStyle/>
        <a:p>
          <a:pPr algn="just" rtl="0"/>
          <a:r>
            <a:rPr lang="es-ES" sz="2000" b="1" i="1" dirty="0"/>
            <a:t>Documento de orientación para las autoridades competentes en materia de control de cumplimiento de la legislación de la UE respecto al establecimiento de tolerancias para los valores nutricionales declarados en la etiqueta. Esta información no tiene valor jurídico formal. En caso de litigio, la responsabilidad última de la interpretación de la ley recae en el Tribunal de Justicia de la UE. </a:t>
          </a:r>
          <a:endParaRPr lang="gl-ES" sz="2000" b="1" dirty="0"/>
        </a:p>
      </dgm:t>
    </dgm:pt>
    <dgm:pt modelId="{DBDE453B-1E7A-48AF-8D15-3FD8481E3CE0}" type="parTrans" cxnId="{4F2B1722-EDFF-4148-99D3-D105D6A79817}">
      <dgm:prSet/>
      <dgm:spPr/>
      <dgm:t>
        <a:bodyPr/>
        <a:lstStyle/>
        <a:p>
          <a:endParaRPr lang="gl-ES"/>
        </a:p>
      </dgm:t>
    </dgm:pt>
    <dgm:pt modelId="{CD3B8E8D-99C8-4DFB-A726-F2B8CA54F240}" type="sibTrans" cxnId="{4F2B1722-EDFF-4148-99D3-D105D6A79817}">
      <dgm:prSet/>
      <dgm:spPr/>
      <dgm:t>
        <a:bodyPr/>
        <a:lstStyle/>
        <a:p>
          <a:endParaRPr lang="gl-ES"/>
        </a:p>
      </dgm:t>
    </dgm:pt>
    <dgm:pt modelId="{540D99C2-1308-4387-8795-8D8C3FDAF5E4}" type="pres">
      <dgm:prSet presAssocID="{FF0FB13C-83B7-404E-9ECD-7363FFCECC87}" presName="linear" presStyleCnt="0">
        <dgm:presLayoutVars>
          <dgm:animLvl val="lvl"/>
          <dgm:resizeHandles val="exact"/>
        </dgm:presLayoutVars>
      </dgm:prSet>
      <dgm:spPr/>
    </dgm:pt>
    <dgm:pt modelId="{D98500A7-BAA4-42E0-A6B3-7235D05A4989}" type="pres">
      <dgm:prSet presAssocID="{E436282A-A88B-4816-ADFD-E6311CF53B09}" presName="parentText" presStyleLbl="node1" presStyleIdx="0" presStyleCnt="3" custLinFactY="-7117" custLinFactNeighborX="-127" custLinFactNeighborY="-100000">
        <dgm:presLayoutVars>
          <dgm:chMax val="0"/>
          <dgm:bulletEnabled val="1"/>
        </dgm:presLayoutVars>
      </dgm:prSet>
      <dgm:spPr/>
    </dgm:pt>
    <dgm:pt modelId="{54E0E1C1-3183-478B-8BFF-F20EC281E39C}" type="pres">
      <dgm:prSet presAssocID="{B4516901-995C-4555-8645-A242CA113EC5}" presName="spacer" presStyleCnt="0"/>
      <dgm:spPr/>
    </dgm:pt>
    <dgm:pt modelId="{09BA1D90-8CAD-432F-AEC4-3BA2CF1158E9}" type="pres">
      <dgm:prSet presAssocID="{E88C404B-0FCD-40D3-A9DE-12AEA62BF32C}" presName="parentText" presStyleLbl="node1" presStyleIdx="1" presStyleCnt="3" custLinFactY="-4874" custLinFactNeighborX="127" custLinFactNeighborY="-100000">
        <dgm:presLayoutVars>
          <dgm:chMax val="0"/>
          <dgm:bulletEnabled val="1"/>
        </dgm:presLayoutVars>
      </dgm:prSet>
      <dgm:spPr/>
    </dgm:pt>
    <dgm:pt modelId="{E664C5F0-739A-4FF1-9B09-6EB09E0A2F3D}" type="pres">
      <dgm:prSet presAssocID="{2106A173-D212-43E5-B943-7FE16F65B50F}" presName="spacer" presStyleCnt="0"/>
      <dgm:spPr/>
    </dgm:pt>
    <dgm:pt modelId="{FE6A5674-2295-4284-9E81-7561A1CF3939}" type="pres">
      <dgm:prSet presAssocID="{D1B91A17-E77A-41C3-8DB6-96FC24D58491}" presName="parentText" presStyleLbl="node1" presStyleIdx="2" presStyleCnt="3" custLinFactNeighborX="-1083" custLinFactNeighborY="-18803">
        <dgm:presLayoutVars>
          <dgm:chMax val="0"/>
          <dgm:bulletEnabled val="1"/>
        </dgm:presLayoutVars>
      </dgm:prSet>
      <dgm:spPr/>
    </dgm:pt>
    <dgm:pt modelId="{4F5F9624-28FC-4F38-9EA8-B6A031794A04}" type="pres">
      <dgm:prSet presAssocID="{D1B91A17-E77A-41C3-8DB6-96FC24D58491}" presName="childText" presStyleLbl="revTx" presStyleIdx="0" presStyleCnt="1" custScaleY="131079">
        <dgm:presLayoutVars>
          <dgm:bulletEnabled val="1"/>
        </dgm:presLayoutVars>
      </dgm:prSet>
      <dgm:spPr/>
    </dgm:pt>
  </dgm:ptLst>
  <dgm:cxnLst>
    <dgm:cxn modelId="{4F2B1722-EDFF-4148-99D3-D105D6A79817}" srcId="{D1B91A17-E77A-41C3-8DB6-96FC24D58491}" destId="{9C013ACA-2ACB-441D-915D-B0B5E13FE336}" srcOrd="0" destOrd="0" parTransId="{DBDE453B-1E7A-48AF-8D15-3FD8481E3CE0}" sibTransId="{CD3B8E8D-99C8-4DFB-A726-F2B8CA54F240}"/>
    <dgm:cxn modelId="{B9EF0129-CC0F-44DB-9EC4-439C1BD910FB}" type="presOf" srcId="{E436282A-A88B-4816-ADFD-E6311CF53B09}" destId="{D98500A7-BAA4-42E0-A6B3-7235D05A4989}" srcOrd="0" destOrd="0" presId="urn:microsoft.com/office/officeart/2005/8/layout/vList2"/>
    <dgm:cxn modelId="{61E55831-D489-4C50-849C-0451ED9FC870}" type="presOf" srcId="{FF0FB13C-83B7-404E-9ECD-7363FFCECC87}" destId="{540D99C2-1308-4387-8795-8D8C3FDAF5E4}" srcOrd="0" destOrd="0" presId="urn:microsoft.com/office/officeart/2005/8/layout/vList2"/>
    <dgm:cxn modelId="{E1B3A837-1A2B-4235-9A0B-9AFBA2BB168A}" type="presOf" srcId="{E88C404B-0FCD-40D3-A9DE-12AEA62BF32C}" destId="{09BA1D90-8CAD-432F-AEC4-3BA2CF1158E9}" srcOrd="0" destOrd="0" presId="urn:microsoft.com/office/officeart/2005/8/layout/vList2"/>
    <dgm:cxn modelId="{4A1EC239-A8DC-4D9C-94E8-D722E8CC682E}" srcId="{FF0FB13C-83B7-404E-9ECD-7363FFCECC87}" destId="{E88C404B-0FCD-40D3-A9DE-12AEA62BF32C}" srcOrd="1" destOrd="0" parTransId="{EEA913CA-E21C-4D10-B351-01E851AFC54F}" sibTransId="{2106A173-D212-43E5-B943-7FE16F65B50F}"/>
    <dgm:cxn modelId="{AB60F8B3-9DF1-48B8-ADAE-56620E76812C}" type="presOf" srcId="{D1B91A17-E77A-41C3-8DB6-96FC24D58491}" destId="{FE6A5674-2295-4284-9E81-7561A1CF3939}" srcOrd="0" destOrd="0" presId="urn:microsoft.com/office/officeart/2005/8/layout/vList2"/>
    <dgm:cxn modelId="{49D84EDF-1D7D-430E-B5C4-7B9D0C851A2F}" srcId="{FF0FB13C-83B7-404E-9ECD-7363FFCECC87}" destId="{D1B91A17-E77A-41C3-8DB6-96FC24D58491}" srcOrd="2" destOrd="0" parTransId="{7F33E4B1-72EE-4339-8A6D-CCFFDC4FE57A}" sibTransId="{0C5E18E5-9559-43B6-9932-9FA2BB9DABD8}"/>
    <dgm:cxn modelId="{955396E5-EE59-4871-9550-188DDF2B865E}" srcId="{FF0FB13C-83B7-404E-9ECD-7363FFCECC87}" destId="{E436282A-A88B-4816-ADFD-E6311CF53B09}" srcOrd="0" destOrd="0" parTransId="{9BBF6BAF-6722-4765-9D06-6097091EF2A8}" sibTransId="{B4516901-995C-4555-8645-A242CA113EC5}"/>
    <dgm:cxn modelId="{0A33A7FE-4A43-4C7E-A007-28637957F190}" type="presOf" srcId="{9C013ACA-2ACB-441D-915D-B0B5E13FE336}" destId="{4F5F9624-28FC-4F38-9EA8-B6A031794A04}" srcOrd="0" destOrd="0" presId="urn:microsoft.com/office/officeart/2005/8/layout/vList2"/>
    <dgm:cxn modelId="{5D63F832-E6FD-40EF-BEB8-4F4409779415}" type="presParOf" srcId="{540D99C2-1308-4387-8795-8D8C3FDAF5E4}" destId="{D98500A7-BAA4-42E0-A6B3-7235D05A4989}" srcOrd="0" destOrd="0" presId="urn:microsoft.com/office/officeart/2005/8/layout/vList2"/>
    <dgm:cxn modelId="{2204A3DA-50DE-470D-A76C-661BDE606D53}" type="presParOf" srcId="{540D99C2-1308-4387-8795-8D8C3FDAF5E4}" destId="{54E0E1C1-3183-478B-8BFF-F20EC281E39C}" srcOrd="1" destOrd="0" presId="urn:microsoft.com/office/officeart/2005/8/layout/vList2"/>
    <dgm:cxn modelId="{BACA7EEF-D62D-4A28-A08B-84D9F780822D}" type="presParOf" srcId="{540D99C2-1308-4387-8795-8D8C3FDAF5E4}" destId="{09BA1D90-8CAD-432F-AEC4-3BA2CF1158E9}" srcOrd="2" destOrd="0" presId="urn:microsoft.com/office/officeart/2005/8/layout/vList2"/>
    <dgm:cxn modelId="{48E6DAD7-0EB1-4E4E-A382-0831EB6A25BB}" type="presParOf" srcId="{540D99C2-1308-4387-8795-8D8C3FDAF5E4}" destId="{E664C5F0-739A-4FF1-9B09-6EB09E0A2F3D}" srcOrd="3" destOrd="0" presId="urn:microsoft.com/office/officeart/2005/8/layout/vList2"/>
    <dgm:cxn modelId="{CA0201AF-EA26-4D45-B6E7-171D4DBD59E4}" type="presParOf" srcId="{540D99C2-1308-4387-8795-8D8C3FDAF5E4}" destId="{FE6A5674-2295-4284-9E81-7561A1CF3939}" srcOrd="4" destOrd="0" presId="urn:microsoft.com/office/officeart/2005/8/layout/vList2"/>
    <dgm:cxn modelId="{6CDB9308-89E1-47EF-BC93-F8CD7DB22224}" type="presParOf" srcId="{540D99C2-1308-4387-8795-8D8C3FDAF5E4}" destId="{4F5F9624-28FC-4F38-9EA8-B6A031794A0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82F1D7-7C13-430D-8B7D-854E9EB0CF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gl-ES"/>
        </a:p>
      </dgm:t>
    </dgm:pt>
    <dgm:pt modelId="{19F2F6E7-7668-4B49-AFD1-1EE7C9303315}">
      <dgm:prSet/>
      <dgm:spPr/>
      <dgm:t>
        <a:bodyPr/>
        <a:lstStyle/>
        <a:p>
          <a:pPr rtl="0"/>
          <a:r>
            <a:rPr lang="es-ES" b="1"/>
            <a:t>Los valores nutricionales declarados en la etiqueta no deben situarse en uno de los extremos de un determinado umbral de tolerancia.</a:t>
          </a:r>
          <a:endParaRPr lang="gl-ES"/>
        </a:p>
      </dgm:t>
    </dgm:pt>
    <dgm:pt modelId="{A5C5FB2F-10A4-48F8-8A5B-650E864A522B}" type="parTrans" cxnId="{CF38321F-928B-4B19-B0AE-43AB907C3C2E}">
      <dgm:prSet/>
      <dgm:spPr/>
      <dgm:t>
        <a:bodyPr/>
        <a:lstStyle/>
        <a:p>
          <a:endParaRPr lang="gl-ES"/>
        </a:p>
      </dgm:t>
    </dgm:pt>
    <dgm:pt modelId="{29B54358-132F-4FE2-8576-7F8B511621D2}" type="sibTrans" cxnId="{CF38321F-928B-4B19-B0AE-43AB907C3C2E}">
      <dgm:prSet/>
      <dgm:spPr/>
      <dgm:t>
        <a:bodyPr/>
        <a:lstStyle/>
        <a:p>
          <a:endParaRPr lang="gl-ES"/>
        </a:p>
      </dgm:t>
    </dgm:pt>
    <dgm:pt modelId="{AFDF066B-A6CE-4E9B-8420-A5CBCBBE9261}">
      <dgm:prSet/>
      <dgm:spPr/>
      <dgm:t>
        <a:bodyPr/>
        <a:lstStyle/>
        <a:p>
          <a:pPr rtl="0"/>
          <a:r>
            <a:rPr lang="es-ES" b="1"/>
            <a:t>Nutrientes cuya ingesta desean reducir generalmente los consumidores (como grasas, azúcares y sal/sodio): los valores declarados no deben fijarse en el margen de tolerancia más bajo, sino que el valor declarado deberá ser el superior del valor medido o calculado.</a:t>
          </a:r>
          <a:endParaRPr lang="gl-ES"/>
        </a:p>
      </dgm:t>
    </dgm:pt>
    <dgm:pt modelId="{E4F7A932-3797-437E-B772-A914ACB6B060}" type="parTrans" cxnId="{9B428BB9-8265-4057-A1B1-A6EAA9020C6F}">
      <dgm:prSet/>
      <dgm:spPr/>
      <dgm:t>
        <a:bodyPr/>
        <a:lstStyle/>
        <a:p>
          <a:endParaRPr lang="gl-ES"/>
        </a:p>
      </dgm:t>
    </dgm:pt>
    <dgm:pt modelId="{6F3D9626-729E-4667-95EA-CA9BB08EC729}" type="sibTrans" cxnId="{9B428BB9-8265-4057-A1B1-A6EAA9020C6F}">
      <dgm:prSet/>
      <dgm:spPr/>
      <dgm:t>
        <a:bodyPr/>
        <a:lstStyle/>
        <a:p>
          <a:endParaRPr lang="gl-ES"/>
        </a:p>
      </dgm:t>
    </dgm:pt>
    <dgm:pt modelId="{36A48B2A-70DE-44A3-A14A-746DA25B5BD0}">
      <dgm:prSet/>
      <dgm:spPr/>
      <dgm:t>
        <a:bodyPr/>
        <a:lstStyle/>
        <a:p>
          <a:pPr rtl="0"/>
          <a:r>
            <a:rPr lang="es-ES" b="1" dirty="0"/>
            <a:t>Nutrientes que suelen interesar a los consumidores en los niveles más altos: los valores declarados no deben fijarse en el margen de tolerancia más alto, sino que el valor declarado deberá ser el inferior del valor medido o calculado.</a:t>
          </a:r>
          <a:endParaRPr lang="gl-ES" dirty="0"/>
        </a:p>
      </dgm:t>
    </dgm:pt>
    <dgm:pt modelId="{3FF7C8BC-B82C-4693-9064-D4FDAE1141DC}" type="parTrans" cxnId="{761A4A8B-BEC6-4501-80DA-03EA36DC98A7}">
      <dgm:prSet/>
      <dgm:spPr/>
      <dgm:t>
        <a:bodyPr/>
        <a:lstStyle/>
        <a:p>
          <a:endParaRPr lang="gl-ES"/>
        </a:p>
      </dgm:t>
    </dgm:pt>
    <dgm:pt modelId="{F546648A-6FAE-4414-B291-EFB4159E41B7}" type="sibTrans" cxnId="{761A4A8B-BEC6-4501-80DA-03EA36DC98A7}">
      <dgm:prSet/>
      <dgm:spPr/>
      <dgm:t>
        <a:bodyPr/>
        <a:lstStyle/>
        <a:p>
          <a:endParaRPr lang="gl-ES"/>
        </a:p>
      </dgm:t>
    </dgm:pt>
    <dgm:pt modelId="{3E1E6F70-234A-4637-9B70-894BC5C80064}" type="pres">
      <dgm:prSet presAssocID="{E682F1D7-7C13-430D-8B7D-854E9EB0CF95}" presName="linear" presStyleCnt="0">
        <dgm:presLayoutVars>
          <dgm:animLvl val="lvl"/>
          <dgm:resizeHandles val="exact"/>
        </dgm:presLayoutVars>
      </dgm:prSet>
      <dgm:spPr/>
    </dgm:pt>
    <dgm:pt modelId="{156D1077-186E-4339-B881-95A90D591C4C}" type="pres">
      <dgm:prSet presAssocID="{19F2F6E7-7668-4B49-AFD1-1EE7C9303315}" presName="parentText" presStyleLbl="node1" presStyleIdx="0" presStyleCnt="3">
        <dgm:presLayoutVars>
          <dgm:chMax val="0"/>
          <dgm:bulletEnabled val="1"/>
        </dgm:presLayoutVars>
      </dgm:prSet>
      <dgm:spPr/>
    </dgm:pt>
    <dgm:pt modelId="{C197C828-BF56-4EFB-8E87-4F51F9F2389C}" type="pres">
      <dgm:prSet presAssocID="{29B54358-132F-4FE2-8576-7F8B511621D2}" presName="spacer" presStyleCnt="0"/>
      <dgm:spPr/>
    </dgm:pt>
    <dgm:pt modelId="{FBCD93C4-1210-4A39-913E-97C4A1310261}" type="pres">
      <dgm:prSet presAssocID="{AFDF066B-A6CE-4E9B-8420-A5CBCBBE9261}" presName="parentText" presStyleLbl="node1" presStyleIdx="1" presStyleCnt="3">
        <dgm:presLayoutVars>
          <dgm:chMax val="0"/>
          <dgm:bulletEnabled val="1"/>
        </dgm:presLayoutVars>
      </dgm:prSet>
      <dgm:spPr/>
    </dgm:pt>
    <dgm:pt modelId="{AAF75DF7-71AA-4DC5-B231-82BD2164633A}" type="pres">
      <dgm:prSet presAssocID="{6F3D9626-729E-4667-95EA-CA9BB08EC729}" presName="spacer" presStyleCnt="0"/>
      <dgm:spPr/>
    </dgm:pt>
    <dgm:pt modelId="{BA9B2557-D6EA-4DED-8809-B0F94EA56F58}" type="pres">
      <dgm:prSet presAssocID="{36A48B2A-70DE-44A3-A14A-746DA25B5BD0}" presName="parentText" presStyleLbl="node1" presStyleIdx="2" presStyleCnt="3">
        <dgm:presLayoutVars>
          <dgm:chMax val="0"/>
          <dgm:bulletEnabled val="1"/>
        </dgm:presLayoutVars>
      </dgm:prSet>
      <dgm:spPr/>
    </dgm:pt>
  </dgm:ptLst>
  <dgm:cxnLst>
    <dgm:cxn modelId="{CF38321F-928B-4B19-B0AE-43AB907C3C2E}" srcId="{E682F1D7-7C13-430D-8B7D-854E9EB0CF95}" destId="{19F2F6E7-7668-4B49-AFD1-1EE7C9303315}" srcOrd="0" destOrd="0" parTransId="{A5C5FB2F-10A4-48F8-8A5B-650E864A522B}" sibTransId="{29B54358-132F-4FE2-8576-7F8B511621D2}"/>
    <dgm:cxn modelId="{25FF144A-A22D-4074-AC22-50C2E52B13A1}" type="presOf" srcId="{E682F1D7-7C13-430D-8B7D-854E9EB0CF95}" destId="{3E1E6F70-234A-4637-9B70-894BC5C80064}" srcOrd="0" destOrd="0" presId="urn:microsoft.com/office/officeart/2005/8/layout/vList2"/>
    <dgm:cxn modelId="{761A4A8B-BEC6-4501-80DA-03EA36DC98A7}" srcId="{E682F1D7-7C13-430D-8B7D-854E9EB0CF95}" destId="{36A48B2A-70DE-44A3-A14A-746DA25B5BD0}" srcOrd="2" destOrd="0" parTransId="{3FF7C8BC-B82C-4693-9064-D4FDAE1141DC}" sibTransId="{F546648A-6FAE-4414-B291-EFB4159E41B7}"/>
    <dgm:cxn modelId="{3BC3219B-30BE-43E3-98F7-9BB492E4C03D}" type="presOf" srcId="{AFDF066B-A6CE-4E9B-8420-A5CBCBBE9261}" destId="{FBCD93C4-1210-4A39-913E-97C4A1310261}" srcOrd="0" destOrd="0" presId="urn:microsoft.com/office/officeart/2005/8/layout/vList2"/>
    <dgm:cxn modelId="{9B428BB9-8265-4057-A1B1-A6EAA9020C6F}" srcId="{E682F1D7-7C13-430D-8B7D-854E9EB0CF95}" destId="{AFDF066B-A6CE-4E9B-8420-A5CBCBBE9261}" srcOrd="1" destOrd="0" parTransId="{E4F7A932-3797-437E-B772-A914ACB6B060}" sibTransId="{6F3D9626-729E-4667-95EA-CA9BB08EC729}"/>
    <dgm:cxn modelId="{23F72EBE-398C-4D8E-8164-2DF368BCF4E7}" type="presOf" srcId="{19F2F6E7-7668-4B49-AFD1-1EE7C9303315}" destId="{156D1077-186E-4339-B881-95A90D591C4C}" srcOrd="0" destOrd="0" presId="urn:microsoft.com/office/officeart/2005/8/layout/vList2"/>
    <dgm:cxn modelId="{CAE065E2-F12E-41C8-8105-9D6F5624E758}" type="presOf" srcId="{36A48B2A-70DE-44A3-A14A-746DA25B5BD0}" destId="{BA9B2557-D6EA-4DED-8809-B0F94EA56F58}" srcOrd="0" destOrd="0" presId="urn:microsoft.com/office/officeart/2005/8/layout/vList2"/>
    <dgm:cxn modelId="{C779403F-7EEE-4275-B5AF-FBE464CA2564}" type="presParOf" srcId="{3E1E6F70-234A-4637-9B70-894BC5C80064}" destId="{156D1077-186E-4339-B881-95A90D591C4C}" srcOrd="0" destOrd="0" presId="urn:microsoft.com/office/officeart/2005/8/layout/vList2"/>
    <dgm:cxn modelId="{42B476FA-7695-4CCD-94B2-829ABEF31A38}" type="presParOf" srcId="{3E1E6F70-234A-4637-9B70-894BC5C80064}" destId="{C197C828-BF56-4EFB-8E87-4F51F9F2389C}" srcOrd="1" destOrd="0" presId="urn:microsoft.com/office/officeart/2005/8/layout/vList2"/>
    <dgm:cxn modelId="{79DF1200-DAD7-4539-B0D5-270443282990}" type="presParOf" srcId="{3E1E6F70-234A-4637-9B70-894BC5C80064}" destId="{FBCD93C4-1210-4A39-913E-97C4A1310261}" srcOrd="2" destOrd="0" presId="urn:microsoft.com/office/officeart/2005/8/layout/vList2"/>
    <dgm:cxn modelId="{5EC33DE2-D8E5-4748-A3D9-52F8AB651C35}" type="presParOf" srcId="{3E1E6F70-234A-4637-9B70-894BC5C80064}" destId="{AAF75DF7-71AA-4DC5-B231-82BD2164633A}" srcOrd="3" destOrd="0" presId="urn:microsoft.com/office/officeart/2005/8/layout/vList2"/>
    <dgm:cxn modelId="{1981F131-CDAB-40F3-ABCE-2F522D910FFF}" type="presParOf" srcId="{3E1E6F70-234A-4637-9B70-894BC5C80064}" destId="{BA9B2557-D6EA-4DED-8809-B0F94EA56F5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500A7-BAA4-42E0-A6B3-7235D05A4989}">
      <dsp:nvSpPr>
        <dsp:cNvPr id="0" name=""/>
        <dsp:cNvSpPr/>
      </dsp:nvSpPr>
      <dsp:spPr>
        <a:xfrm>
          <a:off x="0" y="0"/>
          <a:ext cx="10402957" cy="13425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s-ES" sz="2400" kern="1200" dirty="0"/>
            <a:t>TOLERANCIAS: diferencias aceptables entre los valores declarados en </a:t>
          </a:r>
          <a:r>
            <a:rPr lang="es-ES" sz="2400" kern="1200" dirty="0" err="1"/>
            <a:t>en</a:t>
          </a:r>
          <a:r>
            <a:rPr lang="es-ES" sz="2400" kern="1200" dirty="0"/>
            <a:t> la etiqueta y los determinados en los controles oficiales.</a:t>
          </a:r>
          <a:endParaRPr lang="gl-ES" sz="2400" kern="1200" dirty="0"/>
        </a:p>
      </dsp:txBody>
      <dsp:txXfrm>
        <a:off x="65539" y="65539"/>
        <a:ext cx="10271879" cy="1211496"/>
      </dsp:txXfrm>
    </dsp:sp>
    <dsp:sp modelId="{09BA1D90-8CAD-432F-AEC4-3BA2CF1158E9}">
      <dsp:nvSpPr>
        <dsp:cNvPr id="0" name=""/>
        <dsp:cNvSpPr/>
      </dsp:nvSpPr>
      <dsp:spPr>
        <a:xfrm>
          <a:off x="0" y="1302594"/>
          <a:ext cx="10402957" cy="13425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s-ES" sz="2400" kern="1200" dirty="0"/>
            <a:t>No siempre es posible que el producto contenga los niveles exactos de nutrientes declarados (variaciones naturales o en la producción y durante el almacenado, empleo de valores medios…)</a:t>
          </a:r>
          <a:endParaRPr lang="gl-ES" sz="2400" kern="1200" dirty="0"/>
        </a:p>
      </dsp:txBody>
      <dsp:txXfrm>
        <a:off x="65539" y="1368133"/>
        <a:ext cx="10271879" cy="1211496"/>
      </dsp:txXfrm>
    </dsp:sp>
    <dsp:sp modelId="{FE6A5674-2295-4284-9E81-7561A1CF3939}">
      <dsp:nvSpPr>
        <dsp:cNvPr id="0" name=""/>
        <dsp:cNvSpPr/>
      </dsp:nvSpPr>
      <dsp:spPr>
        <a:xfrm>
          <a:off x="0" y="2573277"/>
          <a:ext cx="10402957" cy="13425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s-ES" sz="2400" kern="1200" dirty="0"/>
            <a:t>PERO es importante que la desviación no supere ciertos límites ya que se podría llegar a incurrir en engaño al consumidor.</a:t>
          </a:r>
          <a:endParaRPr lang="gl-ES" sz="2400" kern="1200" dirty="0"/>
        </a:p>
      </dsp:txBody>
      <dsp:txXfrm>
        <a:off x="65539" y="2638816"/>
        <a:ext cx="10271879" cy="1211496"/>
      </dsp:txXfrm>
    </dsp:sp>
    <dsp:sp modelId="{4F5F9624-28FC-4F38-9EA8-B6A031794A04}">
      <dsp:nvSpPr>
        <dsp:cNvPr id="0" name=""/>
        <dsp:cNvSpPr/>
      </dsp:nvSpPr>
      <dsp:spPr>
        <a:xfrm>
          <a:off x="0" y="4191421"/>
          <a:ext cx="10402957" cy="1921041"/>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330294" tIns="25400" rIns="142240" bIns="25400" numCol="1" spcCol="1270" anchor="t" anchorCtr="0">
          <a:noAutofit/>
        </a:bodyPr>
        <a:lstStyle/>
        <a:p>
          <a:pPr marL="228600" lvl="1" indent="-228600" algn="just" defTabSz="889000" rtl="0">
            <a:lnSpc>
              <a:spcPct val="90000"/>
            </a:lnSpc>
            <a:spcBef>
              <a:spcPct val="0"/>
            </a:spcBef>
            <a:spcAft>
              <a:spcPct val="20000"/>
            </a:spcAft>
            <a:buChar char="•"/>
          </a:pPr>
          <a:r>
            <a:rPr lang="es-ES" sz="2000" b="1" i="1" kern="1200" dirty="0"/>
            <a:t>Documento de orientación para las autoridades competentes en materia de control de cumplimiento de la legislación de la UE respecto al establecimiento de tolerancias para los valores nutricionales declarados en la etiqueta. Esta información no tiene valor jurídico formal. En caso de litigio, la responsabilidad última de la interpretación de la ley recae en el Tribunal de Justicia de la UE. </a:t>
          </a:r>
          <a:endParaRPr lang="gl-ES" sz="2000" b="1" kern="1200" dirty="0"/>
        </a:p>
      </dsp:txBody>
      <dsp:txXfrm>
        <a:off x="0" y="4191421"/>
        <a:ext cx="10402957" cy="19210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D1077-186E-4339-B881-95A90D591C4C}">
      <dsp:nvSpPr>
        <dsp:cNvPr id="0" name=""/>
        <dsp:cNvSpPr/>
      </dsp:nvSpPr>
      <dsp:spPr>
        <a:xfrm>
          <a:off x="0" y="212609"/>
          <a:ext cx="10774018"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s-ES" sz="1500" b="1" kern="1200"/>
            <a:t>Los valores nutricionales declarados en la etiqueta no deben situarse en uno de los extremos de un determinado umbral de tolerancia.</a:t>
          </a:r>
          <a:endParaRPr lang="gl-ES" sz="1500" kern="1200"/>
        </a:p>
      </dsp:txBody>
      <dsp:txXfrm>
        <a:off x="29088" y="241697"/>
        <a:ext cx="10715842" cy="537701"/>
      </dsp:txXfrm>
    </dsp:sp>
    <dsp:sp modelId="{FBCD93C4-1210-4A39-913E-97C4A1310261}">
      <dsp:nvSpPr>
        <dsp:cNvPr id="0" name=""/>
        <dsp:cNvSpPr/>
      </dsp:nvSpPr>
      <dsp:spPr>
        <a:xfrm>
          <a:off x="0" y="851687"/>
          <a:ext cx="10774018"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s-ES" sz="1500" b="1" kern="1200"/>
            <a:t>Nutrientes cuya ingesta desean reducir generalmente los consumidores (como grasas, azúcares y sal/sodio): los valores declarados no deben fijarse en el margen de tolerancia más bajo, sino que el valor declarado deberá ser el superior del valor medido o calculado.</a:t>
          </a:r>
          <a:endParaRPr lang="gl-ES" sz="1500" kern="1200"/>
        </a:p>
      </dsp:txBody>
      <dsp:txXfrm>
        <a:off x="29088" y="880775"/>
        <a:ext cx="10715842" cy="537701"/>
      </dsp:txXfrm>
    </dsp:sp>
    <dsp:sp modelId="{BA9B2557-D6EA-4DED-8809-B0F94EA56F58}">
      <dsp:nvSpPr>
        <dsp:cNvPr id="0" name=""/>
        <dsp:cNvSpPr/>
      </dsp:nvSpPr>
      <dsp:spPr>
        <a:xfrm>
          <a:off x="0" y="1490764"/>
          <a:ext cx="10774018"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s-ES" sz="1500" b="1" kern="1200" dirty="0"/>
            <a:t>Nutrientes que suelen interesar a los consumidores en los niveles más altos: los valores declarados no deben fijarse en el margen de tolerancia más alto, sino que el valor declarado deberá ser el inferior del valor medido o calculado.</a:t>
          </a:r>
          <a:endParaRPr lang="gl-ES" sz="1500" kern="1200" dirty="0"/>
        </a:p>
      </dsp:txBody>
      <dsp:txXfrm>
        <a:off x="29088" y="1519852"/>
        <a:ext cx="10715842" cy="5377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3T21:01:50.9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311 633,'60'0,"102"2,-140 0,-1 1,1 0,-1 2,0 0,25 11,15 15,-51-24,1-1,0-1,0 1,1-2,-1 0,1 0,0-1,18 3,257-5,-134-4,-126 1,-1-2,1 0,-1-2,0-1,43-17,-7 3,128-50,-139 50,-33 15,1 0,1 1,-1 1,1 1,26-1,105 5,-81 1,1429 1,-832-5,-639 1,0-2,50-11,-45 7,45-4,95-13,-92 10,-34 5,85-30,-5 1,-97 31,1-1,-1-1,-1-2,0-1,52-30,-31 17,-40 22,-1-1,0-1,0 0,0 0,0-1,13-11,-22 17,0 0,0-1,0 1,0 0,0-1,0 1,0 0,1-1,-1 1,0 0,0-1,0 1,0 0,0-1,-1 1,1 0,0-1,0 1,0 0,0-1,0 1,0 0,-1-1,1 1,0 0,0-1,0 1,-1 0,1 0,0-1,0 1,-1 0,1 0,0 0,0-1,-1 1,1 0,0 0,-1 0,1 0,0 0,-1 0,1 0,0-1,-1 1,1 0,0 0,-1 0,1 0,0 1,-1-1,1 0,0 0,-1 0,-23-3,23 3,-1 0,-18 0,1-1,-1-1,0 0,1-2,0 0,0-1,-33-14,-158-98,188 107,0 0,0 2,-1 0,0 2,-24-4,36 8,-43-6,0 2,0 3,-95 6,31 0,107-3,0 1,0 1,0-1,0 2,0-1,0 1,0 1,1 0,0 1,0 0,-13 8,-13 5,0-3,-1 0,-1-3,-68 15,83-22,-8 1,-1-2,-64 1,61-5,1 2,-48 8,11 1,0-4,0-2,-106-8,-104 6,129 30,48-14,71-12,0-1,-49 3,-160 15,152-11,7 3,59-10,0-1,-31 3,-413-5,238-6,152 2,43-2,0 3,0 1,0 1,-64 14,68-10,-1 0,0-2,-55 0,-1 0,52 1,1 1,-49 17,44-12,-52 9,61-17,0 2,0 1,0 2,1 0,-37 17,7 0,-2-2,-121 27,179-49,0 0,0 0,0 0,0 0,0 1,0 0,0 0,-6 4,2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8T21:06:39.434"/>
    </inkml:context>
    <inkml:brush xml:id="br0">
      <inkml:brushProperty name="width" value="0.05" units="cm"/>
      <inkml:brushProperty name="height" value="0.05" units="cm"/>
      <inkml:brushProperty name="color" value="#E71224"/>
    </inkml:brush>
  </inkml:definitions>
  <inkml:trace contextRef="#ctx0" brushRef="#br0">577 259 24575,'0'-1'0,"0"0"0,0 0 0,1-1 0,-1 1 0,0 0 0,0 0 0,0-1 0,0 1 0,-1 0 0,1-1 0,0 1 0,0 0 0,-1 0 0,1 0 0,-1-1 0,1 1 0,-1 0 0,1 0 0,-1 0 0,0 0 0,0 0 0,0 0 0,1 0 0,-3-2 0,1 3 0,-1 0 0,1 0 0,0 1 0,0-1 0,0 1 0,-1-1 0,1 1 0,0-1 0,0 1 0,0 0 0,-4 2 0,-4 2 0,10-5 0,-1 0 0,1 0 0,-1 0 0,1 0 0,0 0 0,-1 0 0,1 1 0,-1-1 0,1 0 0,-1 0 0,1 0 0,-1 1 0,1-1 0,0 0 0,-1 0 0,1 1 0,-1-1 0,1 0 0,0 1 0,-1-1 0,1 1 0,0-1 0,0 0 0,-1 1 0,1-1 0,0 1 0,0-1 0,0 1 0,-1-1 0,1 1 0,0-1 0,0 1 0,0-1 0,0 1 0,0-1 0,0 1 0,0-1 0,0 1 0,0-1 0,0 1 0,0-1 0,1 1 0,22 14 0,36 3 0,4-12 0,1-2 0,78-5 0,-78-1 0,-311 2 0,646 0 0,-898 0 0,548 1 0,-31 1 0,0-1 0,1-1 0,-1-1 0,1-1 0,34-7 0,-51 9 0,-1 0 0,0-1 0,0 1 0,0 0 0,1-1 0,-1 1 0,0-1 0,0 0 0,0 1 0,0-1 0,0 0 0,0 1 0,0-1 0,0 0 0,0 0 0,-1 0 0,1 0 0,0 0 0,-1 0 0,1 0 0,0 0 0,-1 0 0,1 0 0,-1-1 0,1 1 0,-1 0 0,0 0 0,0 0 0,1-1 0,-1 0 0,-1 0 0,1 0 0,-1 0 0,0 0 0,0 1 0,0-1 0,0 0 0,0 0 0,0 1 0,-1-1 0,1 1 0,0-1 0,-1 1 0,1-1 0,-1 1 0,1 0 0,-1 0 0,0 0 0,0 0 0,-3-2 0,-29-12 0,-2 1 0,1 2 0,-63-12 0,21 5 0,-330-81 0,397 98 0,0 0 0,0 0 0,0 0 0,1-1 0,-1-1 0,-15-7 0,25 11 0,0 0 0,0 0 0,-1 0 0,1 0 0,0 0 0,0-1 0,0 1 0,0 0 0,-1 0 0,1 0 0,0 0 0,0 0 0,0 0 0,0 0 0,0 0 0,-1-1 0,1 1 0,0 0 0,0 0 0,0 0 0,0 0 0,0-1 0,0 1 0,0 0 0,0 0 0,0 0 0,0 0 0,0-1 0,0 1 0,0 0 0,0 0 0,0 0 0,0 0 0,0-1 0,0 1 0,0 0 0,0 0 0,0 0 0,0 0 0,0-1 0,0 1 0,0 0 0,0 0 0,0 0 0,0 0 0,0-1 0,0 1 0,0 0 0,1 0 0,-1 0 0,0 0 0,0 0 0,0-1 0,0 1 0,0 0 0,1 0 0,15-5 0,21 0 0,376 7 0,-401-1 0,0 0 0,0 0 0,0 1 0,0 1 0,0 0 0,18 8 0,-27-10 0,0 0 0,-1 1 0,1-1 0,-1 0 0,0 1 0,1 0 0,-1-1 0,0 1 0,0 0 0,0 0 0,0 0 0,0 0 0,0 1 0,-1-1 0,1 0 0,-1 1 0,0-1 0,0 1 0,1-1 0,-2 1 0,1 0 0,0-1 0,0 1 0,-1 0 0,0 0 0,1 0 0,-1-1 0,0 1 0,0 0 0,-1 0 0,1 0 0,-1-1 0,1 1 0,-2 3 0,-12 27 0,10-25 0,0 1 0,0-1 0,1 1 0,1-1 0,-3 13 0,4-19 0,1 0 0,0 0 0,0 0 0,0-1 0,0 1 0,1 0 0,-1 0 0,0 0 0,1 0 0,-1-1 0,1 1 0,0 0 0,-1 0 0,1-1 0,0 1 0,0-1 0,0 1 0,0-1 0,0 1 0,1-1 0,-1 1 0,0-1 0,1 0 0,-1 0 0,1 0 0,-1 0 0,1 0 0,0 0 0,-1 0 0,1 0 0,2 0 0,6 2 0,1 0 0,0-1 0,0 0 0,0 0 0,0-1 0,0-1 0,20-1 0,40 3 0,-71-2 0,0 1 0,0-1 0,0 1 0,0-1 0,0 1 0,0-1 0,0 1 0,0-1 0,0 1 0,0-1 0,-1 1 0,1-1 0,0 1 0,0-1 0,-1 1 0,1-1 0,0 1 0,0-1 0,-1 0 0,1 1 0,-1-1 0,1 1 0,0-1 0,-1 0 0,1 1 0,-1-1 0,1 0 0,-1 0 0,1 1 0,0-1 0,-1 0 0,-22 20 0,18-16 0,5-4 0,0 0 0,-1 0 0,1 0 0,0 0 0,-1 1 0,1-1 0,0 0 0,0 0 0,-1 1 0,1-1 0,0 0 0,0 0 0,-1 1 0,1-1 0,0 0 0,0 0 0,0 1 0,-1-1 0,1 0 0,0 1 0,0-1 0,0 0 0,0 1 0,0-1 0,0 0 0,0 1 0,0-1 0,0 0 0,0 1 0,0-1 0,0 1 0,0-1 0,0 0 0,0 1 0,0-1 0,0 0 0,0 1 0,1-1 0,-1 0 0,0 0 0,0 1 0,0-1 0,1 0 0,-1 1 0,0-1 0,0 0 0,0 0 0,1 1 0,-1-1 0,25 7 0,65 2 0,174-5 0,-150-5 0,249-1 0,-1031 0 0,355 3 0,802-1 0,-695 0 0,239 0 0,-29 0 0,-24 0 0,-6 1 0,-41-2 0,63 1 0,0 0 0,0-1 0,1 0 0,-1 0 0,0 0 0,0 0 0,1-1 0,-1 1 0,0-1 0,1 0 0,0 0 0,-1 0 0,-4-4 0,8 5 0,-1 0 0,0 0 0,0 0 0,1 0 0,-1 0 0,0 0 0,1 0 0,-1 0 0,1 0 0,0 0 0,-1 0 0,1 0 0,0 0 0,-1 0 0,1 0 0,0-1 0,0 1 0,0 0 0,0 0 0,0 0 0,0 0 0,1 0 0,-1-1 0,0 1 0,1 0 0,-1 0 0,0 0 0,1 0 0,-1 0 0,1 0 0,0 0 0,-1 0 0,1 0 0,0 0 0,-1 0 0,1 1 0,0-1 0,1-1 0,47-33 0,-17 11 0,-32 24 0,1-1 0,-1 1 0,0 0 0,0-1 0,1 1 0,-1 0 0,0-1 0,0 1 0,0-1 0,0 1 0,0-1 0,0 1 0,0 0 0,0-1 0,0 1 0,0-1 0,0 1 0,0-1 0,0 1 0,0 0 0,0-1 0,0 1 0,0-1 0,0 1 0,0 0 0,-1-1 0,1 1 0,0-1 0,0 1 0,-1 0 0,1-1 0,0 1 0,0 0 0,-1-1 0,1 1 0,-18-12 0,2-1 0,16 13 0,0-1 0,0 1 0,0-1 0,0 1 0,0-1 0,0 1 0,0-1 0,1 0 0,-1 1 0,0-1 0,0 1 0,0-1 0,1 1 0,-1-1 0,0 1 0,1 0 0,-1-1 0,1 1 0,-1-1 0,0 1 0,1 0 0,-1-1 0,1 1 0,-1 0 0,1 0 0,-1-1 0,1 1 0,-1 0 0,1 0 0,-1 0 0,1-1 0,-1 1 0,1 0 0,0 0 0,-1 0 0,1 0 0,0 0 0,73-12 0,-66 11 0,-39 2 0,25-1 0,-33 1 0,-5 0 0,1-1 0,-1-2 0,-55-10 0,-10-9 0,-118-31 0,225 52 0,-1 0 0,1-1 0,-1 0 0,1 0 0,-1 0 0,1 0 0,0 0 0,0 0 0,0 0 0,-1-1 0,1 1 0,0-1 0,-1-1 0,3 2 0,0 1 0,1-1 0,-1 0 0,1 1 0,0-1 0,-1 1 0,1-1 0,-1 1 0,1-1 0,0 1 0,-1 0 0,1-1 0,0 1 0,-1 0 0,1-1 0,0 1 0,0 0 0,-1 0 0,1 0 0,0-1 0,0 1 0,0 0 0,-1 0 0,1 0 0,1 1 0,79-4 0,-74 3 0,180 3-1365,-151-3-5461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8T21:07:21.890"/>
    </inkml:context>
    <inkml:brush xml:id="br0">
      <inkml:brushProperty name="width" value="0.35" units="cm"/>
      <inkml:brushProperty name="height" value="0.35" units="cm"/>
      <inkml:brushProperty name="color" value="#E71224"/>
    </inkml:brush>
  </inkml:definitions>
  <inkml:trace contextRef="#ctx0" brushRef="#br0">408 308 24575,'0'628'0,"2"-602"0,1 0 0,2 0 0,0-1 0,1 1 0,2-2 0,0 1 0,16 30 0,-3-26 0,-9-26 0,-2-20 0,-4-17 0,-2 1 0,-2-1 0,-1 1 0,-4-49 0,0 11 0,3 55 0,-1 1 0,0 0 0,-1-1 0,-1 1 0,-1 0 0,0 1 0,-1-1 0,-8-16 0,10 23 0,-2 0 0,1 1 0,-1 0 0,0 0 0,0 1 0,-1-1 0,0 1 0,0 0 0,-1 1 0,1-1 0,-1 1 0,0 1 0,-1-1 0,1 1 0,-15-6 0,-2-3 0,23 13 0,1 0 0,0 0 0,0 0 0,0-1 0,0 1 0,-1 0 0,1 0 0,0-1 0,0 1 0,0 0 0,0 0 0,0-1 0,0 1 0,0 0 0,0-1 0,0 1 0,0 0 0,0-1 0,0 1 0,0 0 0,0 0 0,0-1 0,0 1 0,0 0 0,0-1 0,0 1 0,0 0 0,0 0 0,0-1 0,1 1 0,-1 0 0,0 0 0,0-1 0,0 1 0,1 0 0,-1 0 0,0 0 0,0-1 0,1 1 0,40-16 0,-22 10 0,8-2 0,0 0 0,1 2 0,0 2 0,36-3 0,113 7 0,22-1 0,-86-17 0,-76 10 0,70-4 0,153 13 0,47-2 0,-301 1 0,3 0 0,-1 0 0,1-1 0,0 0 0,-1 0 0,1-1 0,-1 0 0,12-4 0,-21 2 0,-11 0 0,-226-29 0,41 7 0,-624-136 0,757 145 0,28 7 0,1 2 0,-1 1 0,0 1 0,-43 0 0,36 7 0,25 1 0,1-2 0,-1 0 0,0-1 0,-26-5 0,43 6 0,0 0 0,0 0 0,0 0 0,0 0 0,0-1 0,0 1 0,0 0 0,1 0 0,-1-1 0,0 1 0,0 0 0,0-1 0,0 1 0,0-1 0,1 1 0,-1-1 0,0 0 0,0 1 0,1-1 0,-1 0 0,0 1 0,1-1 0,-2-1 0,19-7 0,37 0 0,426 5 0,-244 7 0,1676-3 0,-1905 0 0,-1 0 0,0 0 0,0 1 0,0-1 0,0 2 0,0-1 0,0 1 0,0 0 0,0 0 0,0 0 0,-1 1 0,1 0 0,9 7 0,-7-3 0,-1 0 0,0 0 0,-1 1 0,0 1 0,0-1 0,-1 1 0,8 15 0,94 150 0,-71-120 0,-29-41 0,-1 0 0,0 1 0,-1 0 0,-1 0 0,0 0 0,-1 1 0,0 0 0,-1-1 0,0 19 0,0-10 0,1 0 0,11 42 0,45 99 0,19 63 0,6 7 0,-83-232 0,12 28 0,-1 0 0,10 43 0,-9-20 0,-6-27 0,-1 0 0,5 52 0,-8-43 0,13 54 0,-9-57 0,-2 1 0,2 35 0,-6 511 0,-3-273 0,3-292 0,-2-1 0,0 0 0,-1 1 0,0-1 0,-6 22 0,6-30 0,-1 1 0,1-1 0,-1 0 0,1 0 0,-1 0 0,-1 0 0,1-1 0,-1 1 0,0-1 0,0 0 0,0 0 0,0 0 0,-1 0 0,0-1 0,-7 4 0,-5 1 0,0-1 0,0 0 0,-1-2 0,0 0 0,-1-1 0,1 0 0,-27 0 0,34-2 0,-73 11 0,46-6 0,-44 2 0,-705-3 0,429-9 0,-65 3 0,400-1 0,0-1 0,1-2 0,-27-7 0,22 5 0,-48-5 0,-396 7 0,243 7 0,135-1 0,-108-5 0,199 3 0,0 0 0,0 0 0,0 0 0,0 0 0,-1-1 0,1 1 0,0-1 0,0 1 0,0-1 0,0 0 0,0 0 0,0 0 0,1 0 0,-1 0 0,0 0 0,0 0 0,1-1 0,-1 1 0,0 0 0,1-1 0,0 0 0,-1 1 0,1-1 0,0 0 0,0 0 0,-2-3 0,2-1 0,0 0 0,1-1 0,-1 1 0,1 0 0,0-1 0,1 1 0,2-10 0,-1-4 0,10-374 0,-13 305 0,-1 60 0,-2 1 0,-1 0 0,-1 0 0,-2 1 0,0 0 0,-2 0 0,-1 1 0,-17-30 0,18 32 0,2-1 0,0 1 0,1-2 0,-3-32 0,-1 2 0,2-4 0,3 0 0,3 0 0,6-98 0,0 37 0,-1 40 0,-5-102 0,-14 94 0,12 66 0,0 0 0,-2-27 0,8-43 0,0 52 0,-4-45 0,3 76 0,-2 0 0,1 0 0,-1 0 0,-1 1 0,0-1 0,0 1 0,-1 0 0,0 0 0,-9-15 0,12 23 0,1 1 0,0-1 0,0 1 0,-1-1 0,1 1 0,0-1 0,0 1 0,-1-1 0,1 1 0,-1-1 0,1 1 0,0 0 0,-1-1 0,1 1 0,-1 0 0,1-1 0,-1 1 0,1 0 0,-1 0 0,1-1 0,-1 1 0,1 0 0,-1 0 0,1 0 0,-1 0 0,1 0 0,-1 0 0,0 0 0,1 0 0,-1 0 0,1 0 0,-1 0 0,1 0 0,-2 0 0,-9 19 0,3 35 0,2 435 0,10-263 0,-3-196 0,2-1 0,14 56 0,-2-9 0,-10-47 0,2 0 0,1 0 0,1-1 0,2-1 0,22 44 0,88 119 0,-112-178 0,-1 1 0,-1 1 0,0 0 0,0-1 0,-2 2 0,0-1 0,5 21 0,-6-8 0,-1-1 0,0 1 0,-3 36 0,0-47 0,0 0 0,1 0 0,1 0 0,7 31 0,-2-36 0,-2-24 0,0-26 0,2-615 0,-10 378 0,5 136 0,1 63 0,-3-1 0,-3 0 0,-23-133 0,21 191 0,-2 0 0,-16-39 0,19 58 0,2 12 0,1 23 0,24 819 0,-16-453 0,-6-371 0,-1 28 0,3 1 0,2-1 0,14 59 0,-5-76 0,-14-40 0,0 0 0,0 0 0,0 1 0,1-1 0,-1 0 0,0 0 0,0 1 0,0-1 0,0 0 0,1 0 0,-1 0 0,0 1 0,0-1 0,0 0 0,1 0 0,-1 0 0,0 0 0,0 0 0,1 1 0,-1-1 0,0 0 0,0 0 0,1 0 0,-1 0 0,0 0 0,0 0 0,1 0 0,-1 0 0,0 0 0,0 0 0,1 0 0,-1 0 0,0 0 0,1 0 0,-1 0 0,0 0 0,0 0 0,1-1 0,-1 1 0,0 0 0,0 0 0,0 0 0,1 0 0,-1 0 0,0-1 0,0 1 0,0 0 0,1 0 0,-1 0 0,0-1 0,0 1 0,0 0 0,0 0 0,1-1 0,-1 1 0,0 0 0,0 0 0,0-1 0,0 1 0,5-14 0,-1 1 0,-1-1 0,0 0 0,-1 0 0,0 0 0,-1-1 0,-1 1 0,-1-20 0,1-8 0,-1-166 0,5-98 0,-1 254 0,4 0 0,1 0 0,27-89 0,-10 62 0,41-117 0,-64 192 0,0-1 0,0-1 0,0 1 0,0 0 0,1-1 0,0 1 0,0 0 0,6-7 0,-8 12 0,-1-1 0,1 1 0,0-1 0,-1 1 0,1-1 0,0 1 0,-1 0 0,1-1 0,0 1 0,0 0 0,-1 0 0,1 0 0,0-1 0,0 1 0,-1 0 0,1 0 0,0 0 0,0 0 0,-1 0 0,1 0 0,0 1 0,0-1 0,-1 0 0,2 1 0,1 0 0,-1 0 0,0 1 0,0-1 0,0 1 0,0 0 0,0 0 0,0 0 0,0 0 0,0 0 0,2 4 0,34 56 0,-2 2 0,38 96 0,-44-92 0,138 380 0,-59-146 0,-107-295 0,4 9 0,0-1 0,1 1 0,0-1 0,1-1 0,1 1 0,10 12 0,-19-26 0,1-1 0,-1 1 0,0-1 0,1 1 0,-1-1 0,1 1 0,-1-1 0,1 1 0,-1-1 0,1 1 0,-1-1 0,1 0 0,0 1 0,-1-1 0,1 0 0,-1 0 0,1 1 0,0-1 0,-1 0 0,1 0 0,0 0 0,-1 0 0,1 0 0,0 0 0,-1 0 0,1 0 0,0 0 0,-1 0 0,1 0 0,-1 0 0,1 0 0,1-1 0,9-20 0,-3-37 0,-8 57 0,1-494 0,-6 254 0,4-99 0,1 318 0,0 46 0,-1 219 0,4 280 0,5-360 0,33 187 0,-30-302 0,-7-44 0,0-12 0,1-30 0,-2-1 0,-3-75 0,-1 44 0,-5-82 0,-6 0 0,-53-244 0,16 89 0,20 107 0,27 186 0,-1 0 0,0 0 0,0 0 0,-10-21 0,13 35 0,0-1 0,-1 0 0,1 0 0,-1 0 0,1 0 0,0 0 0,-1 1 0,0-1 0,1 0 0,-1 1 0,1-1 0,-1 0 0,0 1 0,0-1 0,1 0 0,-1 1 0,0-1 0,0 1 0,0 0 0,0-1 0,-9 11 0,1 36 0,-2 551 0,14-392 0,-3-180 0,-1-13 0,1 0 0,0 0 0,1 0 0,0 0 0,1 0 0,4 13 0,-6-24 0,0 0 0,1 0 0,-1 0 0,0 0 0,0 0 0,1 0 0,-1-1 0,1 1 0,-1 0 0,1 0 0,-1-1 0,1 1 0,-1 0 0,1 0 0,-1-1 0,1 1 0,0-1 0,0 1 0,-1-1 0,1 1 0,0-1 0,0 1 0,0-1 0,-1 1 0,1-1 0,0 0 0,0 0 0,0 1 0,0-1 0,0 0 0,0 0 0,0 0 0,-1 0 0,1 0 0,0 0 0,0 0 0,0 0 0,0-1 0,0 1 0,0 0 0,0 0 0,-1-1 0,1 1 0,0-1 0,0 1 0,0-1 0,-1 1 0,1-1 0,0 1 0,-1-1 0,1 1 0,0-1 0,-1 0 0,1 0 0,-1 1 0,2-2 0,4-5 0,-1 0 0,0-1 0,0 1 0,6-13 0,12-30 0,-3 0 0,-2-2 0,-2 0 0,-2-1 0,7-65 0,10-277 0,-28 315 0,0-184 0,-5 230 0,-2 0 0,0 0 0,-3 1 0,-1 0 0,-18-51 0,21 73 0,0 1 0,0-1 0,-1 1 0,-1 0 0,1 1 0,-2-1 0,1 1 0,-1 1 0,-1-1 0,1 1 0,-1 1 0,-1 0 0,-16-10 0,21 14 0,-1 1 0,1 0 0,-1 0 0,0 0 0,1 0 0,-1 1 0,0 0 0,0 1 0,0-1 0,0 1 0,0 0 0,0 0 0,0 1 0,0 0 0,0 0 0,0 0 0,0 1 0,1 0 0,-1 0 0,0 0 0,1 1 0,0 0 0,0 0 0,0 0 0,0 1 0,0-1 0,0 1 0,-7 8 0,0 2 0,0 1 0,0 0 0,1 0 0,1 1 0,1 1 0,0-1 0,1 2 0,-11 32 0,3 10 0,-14 86 0,6 33 0,7 0 0,11 294 0,10-392 0,21 122 0,-17-162 0,2-1 0,1-1 0,3 0 0,32 68 0,-41-97 0,0 0 0,1-1 0,1 0 0,-1 0 0,1 0 0,1 0 0,0-1 0,0-1 0,0 1 0,1-1 0,0-1 0,1 1 0,13 5 0,-15-9 0,0 0 0,0 0 0,0-1 0,1-1 0,-1 1 0,1-1 0,-1-1 0,1 0 0,-1 0 0,1 0 0,-1-1 0,1 0 0,-1-1 0,0 0 0,1-1 0,-1 1 0,0-1 0,8-5 0,14-8 0,0-1 0,-1-2 0,-1-1 0,0-1 0,-2-1 0,0-1 0,22-28 0,144-195 0,-184 235 0,22-31 0,-3-2 0,-2 0 0,-1-2 0,-3 0 0,20-62 0,-30 73 0,-2-1 0,-1 0 0,-2 0 0,-2 0 0,-1-1 0,-2 0 0,-1 1 0,-6-44 0,4 73 0,1-1 0,-1 1 0,-1 0 0,1 0 0,-1 0 0,-1 1 0,1-1 0,-1 1 0,0 0 0,0 0 0,-1 0 0,0 0 0,0 1 0,0 0 0,-1 0 0,0 0 0,0 1 0,0 0 0,0 0 0,-1 0 0,-12-5 0,-11-2 0,-1 0 0,-1 2 0,-52-9 0,60 13 0,10 3 0,-11-4 0,0 2 0,-35-1 0,52 5 0,0 0 0,1 0 0,-1 1 0,0 0 0,1 1 0,-1 0 0,0 0 0,1 1 0,0-1 0,0 2 0,0-1 0,-9 6 0,3 2 0,0 1 0,1 0 0,0 0 0,1 1 0,1 1 0,0-1 0,0 2 0,2 0 0,0 0 0,0 0 0,2 1 0,-8 23 0,-2 16 0,3 1 0,-10 82 0,6-1 0,6 0 0,6 1 0,20 208 0,-10-308 0,1-1 0,2 0 0,1-1 0,2 0 0,1 0 0,2-1 0,34 59 0,-40-80 0,1-1 0,0 1 0,1-1 0,0-1 0,1 0 0,1 0 0,0-1 0,0-1 0,1 0 0,0-1 0,1 0 0,0-1 0,0 0 0,1-1 0,0-1 0,0 0 0,1-2 0,0 1 0,-1-2 0,24 3 0,-1-5 0,-1-2 0,1-2 0,-1-1 0,0-2 0,0-1 0,-1-2 0,1-1 0,64-30 0,-3-6 0,164-107 0,-194 109 0,-2-2 0,-2-3 0,75-74 0,-117 100 0,-1 0 0,-1-1 0,-1-1 0,-1-1 0,-1-1 0,-2 0 0,-1-1 0,0-1 0,-3 0 0,0 0 0,10-49 0,-16 46 0,-1 0 0,-1 0 0,-2 0 0,-1 0 0,-2 0 0,-1 0 0,-2 0 0,-1 0 0,-1 1 0,-2 0 0,0 1 0,-3-1 0,0 2 0,-19-31 0,11 26 0,-2 1 0,-1 1 0,-2 1 0,-1 2 0,-1 0 0,-1 2 0,-2 1 0,0 1 0,-2 2 0,-1 1 0,-38-19 0,38 23 0,-1 1 0,0 2 0,-2 2 0,1 1 0,-67-12 0,89 21 0,1 2 0,-1 0 0,0 0 0,0 1 0,0 1 0,0 0 0,0 1 0,0 0 0,1 1 0,-1 0 0,1 1 0,0 0 0,0 1 0,0 1 0,1 0 0,-1 0 0,1 1 0,1 1 0,0 0 0,-11 10 0,5 0 0,0 1 0,1 1 0,2 0 0,0 1 0,1 0 0,1 1 0,1 0 0,1 1 0,0 0 0,-4 26 0,1 3 0,3 1 0,2 0 0,0 85 0,8-95 0,1 0 0,2 0 0,2 0 0,2-1 0,21 67 0,-21-87 0,0 0 0,1-1 0,1 0 0,2 0 0,0-1 0,0-1 0,2 0 0,1-1 0,0 0 0,1-1 0,36 28 0,-41-37 0,0-2 0,1 0 0,0 0 0,0-1 0,0 0 0,1-1 0,-1-1 0,1 0 0,0 0 0,0-1 0,0-1 0,0 0 0,0-1 0,1-1 0,-1 0 0,0 0 0,0-2 0,0 1 0,15-6 0,8-5 0,0 0 0,0-3 0,-2-1 0,0-1 0,42-30 0,-47 28 0,-1-1 0,-1-1 0,0-1 0,-2-1 0,-1-2 0,-1 0 0,-1-2 0,-1 0 0,-1-2 0,-2 0 0,-2-1 0,0 0 0,-2-1 0,-1-1 0,-2-1 0,-1 1 0,-2-1 0,4-36 0,-7 30 0,-1-1 0,-2 1 0,-2-1 0,-2 1 0,-1 0 0,-13-56 0,13 82 0,0 0 0,-2 0 0,1 0 0,-2 1 0,0 0 0,-1 0 0,0 0 0,0 1 0,-2 0 0,1 1 0,-1 0 0,-1 0 0,0 0 0,-1 2 0,0-1 0,0 1 0,-1 1 0,0 0 0,-1 1 0,1 0 0,-18-6 0,-6 0 0,-56-12 0,80 22 0,0 1 0,0 0 0,0 1 0,0 0 0,-1 1 0,1 1 0,0 0 0,-22 4 0,29-3 0,1 0 0,0 1 0,-1-1 0,1 1 0,0 0 0,0 0 0,0 0 0,1 1 0,-1-1 0,1 1 0,0 0 0,0-1 0,0 2 0,1-1 0,-1 0 0,1 0 0,0 1 0,0 0 0,0-1 0,1 1 0,-2 8 0,-2 13 0,0 1 0,0 49 0,4-55 0,-6 116 0,21 254 0,-7-335 0,2 0 0,2-1 0,2 0 0,3-1 0,3-1 0,1 0 0,38 66 0,-47-100 0,0 0 0,2-1 0,0 0 0,2-1 0,29 28 0,-39-40 0,0-1 0,1 0 0,-1 0 0,1 0 0,0 0 0,0-1 0,1 0 0,-1-1 0,0 1 0,1-1 0,0 0 0,-1-1 0,1 0 0,0 0 0,0 0 0,0-1 0,0 0 0,0 0 0,0-1 0,-1 0 0,1 0 0,12-4 0,10-6 0,-2-2 0,1-1 0,-2-1 0,0-2 0,-1 0 0,0-1 0,-2-2 0,41-42 0,-27 20 0,-2-1 0,-2-2 0,-2-1 0,26-51 0,-37 57 0,-2 0 0,-1-1 0,-2-1 0,-2-1 0,-2 0 0,10-72 0,-18 88 0,-2 0 0,0-1 0,-1 1 0,-2 0 0,-1-1 0,-1 1 0,-2 0 0,0 1 0,-2-1 0,-1 1 0,-23-48 0,-37-37 0,-5 3 0,-126-142 0,186 233 0,0 1 0,-2 0 0,0 1 0,-25-18 0,36 29 0,0 1 0,0 0 0,0 0 0,0 0 0,0 1 0,0 0 0,-1 0 0,1 0 0,-1 0 0,1 1 0,-1 0 0,0 0 0,0 1 0,1 0 0,-1 0 0,0 0 0,0 0 0,1 1 0,-1 0 0,0 0 0,-10 4 0,12-2 0,-1 0 0,1 0 0,0 0 0,0 1 0,0 0 0,1 0 0,-1 0 0,1 0 0,0 0 0,0 1 0,0-1 0,1 1 0,-1 0 0,1-1 0,0 1 0,1 0 0,-1 1 0,-1 8 0,-2 15 0,1-1 0,0 36 0,3-42 0,-4 64 0,4 1 0,16 135 0,-11-193 0,1 0 0,1-1 0,2 0 0,1-1 0,0 0 0,3 0 0,0-1 0,1 0 0,2-1 0,0-1 0,31 36 0,-38-52 0,0-2 0,0 1 0,0-1 0,1 0 0,0-1 0,0 0 0,0 0 0,1-1 0,-1 0 0,1-1 0,0 0 0,0-1 0,0 0 0,1 0 0,19 0 0,-13-2 0,-1 0 0,1-1 0,-1-1 0,0 0 0,1-2 0,-1 1 0,0-2 0,-1 0 0,21-10 0,-26 9 0,1-1 0,-1 0 0,0-1 0,0 0 0,-1-1 0,0 0 0,-1 0 0,0-1 0,0 0 0,-1 0 0,0-1 0,-1 0 0,0 0 0,-1 0 0,0-1 0,5-19 0,-3 5 0,-1 0 0,-2 0 0,0 0 0,-2-1 0,0 0 0,-5-48 0,2 67 0,-1 0 0,0 0 0,0 0 0,-1 0 0,0 1 0,0-1 0,-1 1 0,0 0 0,0 0 0,0 0 0,-1 0 0,0 1 0,-1 0 0,1 0 0,-1 0 0,0 1 0,-1-1 0,1 2 0,-1-1 0,0 1 0,0 0 0,-1 0 0,-14-4 0,-4-2 0,-1 2 0,0 1 0,0 1 0,-1 1 0,-47-2 0,63 6 0,0 1 0,0 0 0,0 1 0,0 1 0,0-1 0,0 2 0,0 0 0,0 0 0,0 1 0,-18 9 0,23-9 0,-1 1 0,1 0 0,0 1 0,0 0 0,1 0 0,0 0 0,0 0 0,0 1 0,1 0 0,0 1 0,0-1 0,1 1 0,0 0 0,0 0 0,-3 13 0,0 1 0,1 1 0,2 0 0,0 0 0,2 0 0,0 1 0,2-1 0,0 1 0,2-1 0,7 43 0,-5-48 0,0-1 0,1 1 0,1-1 0,1 0 0,0-1 0,1 0 0,1 0 0,0 0 0,2-1 0,-1 0 0,2-1 0,0-1 0,15 14 0,-5-8 0,2-2 0,0 0 0,1-2 0,44 21 0,-58-31 0,-1-1 0,0 0 0,1-1 0,0 0 0,0 0 0,0-1 0,0-1 0,0 0 0,1 0 0,-1-1 0,0-1 0,0 0 0,0 0 0,0-1 0,14-4 0,-18 2 0,0 0 0,0 0 0,-1 0 0,1-1 0,-1 0 0,0 0 0,-1-1 0,1 0 0,-1 0 0,0 0 0,0-1 0,-1 1 0,0-1 0,0 0 0,-1 0 0,1 0 0,-2-1 0,1 1 0,-1-1 0,0 0 0,1-9 0,1-10 0,-1 1 0,0-1 0,-2 0 0,-2 1 0,-3-30 0,3 48 0,-1-1 0,0 1 0,-1 0 0,0 0 0,0 0 0,-1 0 0,0 0 0,0 1 0,-1 0 0,0 0 0,0 0 0,-1 0 0,0 1 0,0 0 0,0 0 0,-1 0 0,0 1 0,0 0 0,0 1 0,0-1 0,-9-3 0,3 2 0,0 1 0,-1-1 0,0 2 0,1 0 0,-1 1 0,-1 0 0,1 1 0,0 1 0,0 0 0,-1 1 0,-26 3 0,36-2 0,0 0 0,1 1 0,-1 0 0,1 0 0,-1 0 0,1 0 0,0 1 0,0 0 0,0 0 0,1 0 0,-1 0 0,0 1 0,1-1 0,0 1 0,0 0 0,0 0 0,1 0 0,-1 0 0,1 0 0,0 1 0,0-1 0,0 1 0,1-1 0,-2 6 0,-2 10 0,1 0 0,1 0 0,0 0 0,1 33 0,3-15 0,1 0 0,2 1 0,2-1 0,2-1 0,1 1 0,1-1 0,3-1 0,1 0 0,1-1 0,2 0 0,36 53 0,-46-78 0,1-1 0,0 0 0,0 0 0,1-1 0,0 0 0,0-1 0,1 0 0,0 0 0,20 9 0,-28-15 0,1 0 0,0 0 0,0 0 0,0 0 0,1 0 0,-1-1 0,0 0 0,0 1 0,0-1 0,0 0 0,0-1 0,1 1 0,-1 0 0,0-1 0,0 0 0,6-2 0,-6 1 0,0 0 0,0-1 0,0 1 0,0-1 0,0 1 0,0-1 0,-1 0 0,1 0 0,-1-1 0,0 1 0,0 0 0,0-1 0,0 1 0,-1-1 0,1 1 0,-1-1 0,1-5 0,4-16 0,0 0 0,-2 0 0,-1-1 0,-1-30 0,-7-108 0,4 138 0,-4-39 0,-3 1 0,-17-73 0,16 102 0,-1 0 0,-2 1 0,-1 0 0,-2 1 0,-25-43 0,32 64 0,-1 0 0,0 0 0,0 1 0,-1 0 0,-16-13 0,23 22 0,0 0 0,1 0 0,-1 0 0,0 0 0,0 1 0,0-1 0,-1 1 0,1 0 0,0 0 0,0 0 0,-1 0 0,-4 0 0,6 1 0,-1 1 0,1-1 0,0 0 0,0 1 0,0-1 0,0 1 0,0 0 0,0 0 0,0 0 0,0 0 0,0 0 0,0 0 0,1 0 0,-1 1 0,0-1 0,1 1 0,-1-1 0,1 1 0,0 0 0,-1-1 0,-1 4 0,-3 6 0,1 0 0,0 0 0,1 0 0,0 1 0,0-1 0,1 1 0,1 0 0,0 0 0,1 0 0,0 0 0,1 0 0,0 0 0,1 0 0,0 0 0,4 18 0,-1-13 0,0 0 0,1-1 0,1 1 0,0-1 0,1 0 0,1 0 0,0-1 0,2 0 0,-1-1 0,15 17 0,-18-25 0,0 0 0,0-1 0,0 0 0,1 0 0,0 0 0,0-1 0,0 0 0,1 0 0,10 3 0,-16-6 0,0 0 0,0-1 0,0 1 0,1-1 0,-1 1 0,0-1 0,0 0 0,1 0 0,-1 0 0,0 0 0,0 0 0,1-1 0,-1 1 0,0-1 0,0 1 0,0-1 0,0 0 0,0 0 0,0 0 0,0 0 0,0 0 0,0 0 0,0-1 0,0 1 0,-1-1 0,1 1 0,0-1 0,-1 0 0,1 1 0,-1-1 0,0 0 0,0 0 0,0 0 0,0 0 0,0 0 0,0 0 0,0 0 0,0-4 0,5-21 0,-1-1 0,-1 1 0,-2-1 0,-1 0 0,-3-47 0,0 24 0,2-34 0,1 13 0,-4 0 0,-17-110 0,18 170 0,-1 1 0,-1 0 0,0 0 0,0 0 0,-1 0 0,-1 1 0,0-1 0,0 1 0,-1 1 0,0-1 0,-13-12 0,8 11 0,-1 0 0,-1 0 0,0 1 0,0 1 0,-1 1 0,0 0 0,-20-8 0,-5 3 0,-1 1 0,0 2 0,0 2 0,-1 1 0,-67-1 0,88 7 0,-17-1 0,-1 1 0,0 2 0,0 1 0,-41 9 0,70-9 0,-1 0 0,1 1 0,1 1 0,-1-1 0,0 2 0,1-1 0,0 1 0,0 1 0,0-1 0,1 2 0,0-1 0,0 1 0,1 0 0,-1 1 0,2 0 0,-1 0 0,1 0 0,0 1 0,1 0 0,-6 13 0,6-11 0,1 0 0,1 0 0,0 0 0,0 1 0,1-1 0,1 1 0,0 0 0,1 0 0,1 18 0,1-10 0,2 0 0,0 0 0,1 0 0,1-1 0,9 21 0,3-2 0,1-1 0,2-1 0,2-1 0,48 58 0,-52-70 0,1-1 0,1-2 0,46 36 0,-59-50 0,0-1 0,0 0 0,1 0 0,-1 0 0,1-1 0,0-1 0,0 1 0,1-2 0,-1 1 0,1-1 0,-1-1 0,1 1 0,0-2 0,-1 1 0,1-1 0,10-2 0,-15 0 0,1 0 0,0 0 0,-1 0 0,0-1 0,1 0 0,-1 0 0,0 0 0,-1-1 0,1 0 0,-1 0 0,1 0 0,-1 0 0,0-1 0,-1 1 0,1-1 0,-1 0 0,0 0 0,0-1 0,-1 1 0,3-7 0,4-11 0,0-1 0,-2 1 0,6-37 0,-8 38 0,-2 0 0,0-1 0,-2 1 0,0-1 0,-5-41 0,3 58 0,0-1 0,0 1 0,-1-1 0,0 1 0,0 0 0,-1-1 0,1 1 0,-1 0 0,-1 1 0,1-1 0,-1 0 0,0 1 0,0 0 0,-1 0 0,1 0 0,-1 1 0,0-1 0,0 1 0,-1 0 0,1 1 0,-1-1 0,0 1 0,0 0 0,-8-2 0,-6 0 0,1 1 0,0 0 0,-1 2 0,0 0 0,1 2 0,-1 0 0,0 1 0,0 1 0,1 0 0,0 2 0,-1 0 0,-26 11 0,37-11 0,-1 1 0,1 0 0,0 1 0,0 0 0,1 0 0,-1 1 0,2 0 0,-1 1 0,1 0 0,0 0 0,0 0 0,1 1 0,0 0 0,1 0 0,0 0 0,0 1 0,1 0 0,1 0 0,-5 17 0,-2 15 0,2 1 0,1 1 0,0 59 0,7-99 0,3 745 0,-2-725 0,0 5 0,1 1 0,8 40 0,-9-64 0,0-1 0,0 0 0,0 1 0,1-1 0,0 0 0,0 0 0,1 0 0,-1 0 0,1 0 0,0-1 0,0 1 0,1-1 0,-1 0 0,1 0 0,0 0 0,0-1 0,1 1 0,-1-1 0,7 4 0,-8-6 0,-1 1 0,1-1 0,0 0 0,0-1 0,0 1 0,-1 0 0,1-1 0,0 0 0,0 1 0,0-1 0,0-1 0,0 1 0,0 0 0,0-1 0,0 1 0,-1-1 0,1 0 0,0 0 0,0 0 0,3-2 0,-2 0 0,0 0 0,0 0 0,0 0 0,0-1 0,-1 1 0,1-1 0,-1 0 0,0 0 0,0-1 0,4-7 0,0-5 0,0-1 0,-1 1 0,0-1 0,-1-1 0,2-24 0,-2 10 0,-1 0 0,-2 1 0,-2-1 0,-1 0 0,-1 0 0,-1 0 0,-3 1 0,0 0 0,-2 0 0,-1 0 0,-2 1 0,-1 1 0,-1-1 0,-2 2 0,-1 0 0,-1 1 0,-26-32 0,-7 1 0,-2 1 0,-3 3 0,-3 2 0,-73-51 0,-273-165 0,250 171 0,59 36 0,-204-123 0,247 157 0,-2 2 0,-1 2 0,-103-30 0,145 50 0,-1 1 0,0 0 0,-1 1 0,1 1 0,0 0 0,-1 1 0,1 1 0,0 0 0,-22 4 0,29-3 0,0 1 0,0-1 0,0 1 0,1 1 0,-1-1 0,1 1 0,0 0 0,0 1 0,0-1 0,0 1 0,1 0 0,0 1 0,0-1 0,0 1 0,1 0 0,0 0 0,0 1 0,1-1 0,-6 13 0,5-6 0,0 0 0,0 0 0,2 1 0,-1 0 0,2-1 0,0 1 0,0 0 0,1 0 0,1-1 0,0 1 0,1 0 0,4 13 0,-4-16 0,1 0 0,1 0 0,-1 0 0,2-1 0,-1 1 0,1-1 0,1 0 0,0-1 0,1 1 0,-1-1 0,2 0 0,-1-1 0,1 0 0,17 14 0,-23-21 0,-1 0 0,1 0 0,-1 0 0,1 0 0,0 0 0,-1 0 0,1 0 0,0 0 0,0-1 0,0 1 0,-1-1 0,1 1 0,0-1 0,0 0 0,0 0 0,0 0 0,0 0 0,0 0 0,0 0 0,0 0 0,-1-1 0,1 1 0,0-1 0,0 1 0,3-2 0,-3 0 0,0-1 0,1 1 0,-1 0 0,0-1 0,0 1 0,0-1 0,0 0 0,-1 0 0,1 1 0,-1-1 0,1 0 0,-1 0 0,1-6 0,2-10 0,0 0 0,-1 0 0,-1-38 0,-1 24 0,0-2 0,-4-43 0,3 70 0,-1 0 0,0 0 0,-1 0 0,0 0 0,0 1 0,-1-1 0,0 1 0,0-1 0,-1 1 0,0 0 0,-5-7 0,3 8 0,1 2 0,-1-1 0,0 1 0,-1 0 0,1 0 0,-1 1 0,1-1 0,-11-2 0,-18-10 0,29 12 0,-1 0 0,1 1 0,-1 0 0,0 0 0,0 0 0,-1 1 0,1 0 0,0 1 0,-8-2 0,12 4 0,1-1 0,0 0 0,0 0 0,-1 1 0,1 0 0,0-1 0,0 1 0,0 0 0,0 0 0,0 0 0,0 0 0,0 0 0,0 1 0,0-1 0,0 1 0,1-1 0,-1 1 0,0-1 0,1 1 0,0 0 0,-1 0 0,1 0 0,0 0 0,0 0 0,0 0 0,0 0 0,0 0 0,1 0 0,-1 0 0,1 1 0,-1-1 0,1 0 0,0 4 0,-4 21 0,1-1 0,1 1 0,2 0 0,0 0 0,2-1 0,10 51 0,-1-31 0,2 0 0,2-1 0,21 44 0,-12-29 0,-3 1 0,-2 0 0,20 125 0,-30-144 0,2 1 0,24 58 0,8 29 0,-37-98 0,-1 1 0,-1 0 0,-2 62 0,-3-58 0,3 0 0,9 64 0,2-8 0,-3 1 0,-5 0 0,-9 121 0,1-48 0,1-110 0,0-40 0,1 0 0,1 0 0,0 1 0,1-1 0,1 0 0,0 0 0,6 18 0,-6-31 0,0-1 0,0 0 0,0 0 0,1 0 0,-1 0 0,1 0 0,0 0 0,0 0 0,-1-1 0,2 0 0,-1 1 0,0-1 0,0 0 0,1-1 0,-1 1 0,1-1 0,0 1 0,-1-1 0,1 0 0,0 0 0,0-1 0,6 1 0,12 1 0,0-1 0,42-4 0,-29 1 0,1111-5 0,-665 9 0,-462 0 0,0 0 0,0 2 0,0 0 0,0 0 0,-1 2 0,25 11 0,24 7 0,481 166 0,-501-170 0,-28-12 0,-15-7 0,-6-2 0,-370-127 0,184 67 0,-305-96 0,493 156 0,-18-5 0,-1-1 0,1-2 0,-23-12 0,38 18 0,0 1 0,0 0 0,0 0 0,0-1 0,1 0 0,-1 1 0,0-1 0,1 0 0,0 0 0,-4-7 0,6 9 0,-1-1 0,1 1 0,-1-1 0,1 0 0,0 1 0,0-1 0,0 0 0,0 1 0,0-1 0,0 0 0,0 1 0,0-1 0,1 0 0,-1 1 0,1-1 0,-1 0 0,1 1 0,-1-1 0,1 1 0,0-1 0,0 1 0,0-1 0,0 1 0,0 0 0,1-2 0,6-4 0,0 0 0,0 0 0,1 1 0,0 0 0,0 0 0,0 1 0,1 0 0,-1 1 0,16-5 0,7-1 0,57-11 0,-3 10 0,1 5 0,156 7 0,-83 2 0,-133-1 0,1 2 0,-1 0 0,-1 2 0,1 1 0,43 18 0,-12-5 0,-54-19 0,1 1 0,-2 0 0,1 0 0,0 0 0,0 0 0,-1 1 0,1 0 0,-1 0 0,0 0 0,0 0 0,0 0 0,0 0 0,0 1 0,-1-1 0,0 1 0,0 0 0,0 0 0,0 0 0,2 7 0,-3-9 0,0 1 0,-1-1 0,1 1 0,-1-1 0,0 1 0,0-1 0,0 1 0,0 0 0,0-1 0,0 1 0,-1-1 0,1 1 0,-1 0 0,0-1 0,0 0 0,0 1 0,0-1 0,0 1 0,0-1 0,-1 0 0,1 0 0,-1 0 0,0 0 0,1 0 0,-1 0 0,0 0 0,0-1 0,0 1 0,0 0 0,0-1 0,-1 0 0,1 0 0,-4 2 0,-12 2 0,-1 0 0,0-1 0,0-1 0,0-1 0,0-1 0,0 0 0,0-2 0,-20-2 0,-8 1 0,-128 1 0,-174-9 0,284 4 0,1-2 0,1-4 0,-87-26 0,-171-75 0,288 99 0,-1 1 0,-1 1 0,0 2 0,0 2 0,-1 1 0,0 1 0,-45 0 0,517 6 0,-179 2 0,914-2 0,-1152 1 0,-1 1 0,1 1 0,36 10 0,37 6 0,118 8 0,233 60 0,-337-61 0,-19-6 0,152 56 0,-223-70 0,1-1 0,-1-1 0,1-1 0,0 0 0,0-1 0,20-1 0,-14 0 0,0 1 0,35 8 0,1-2 0,8 2 0,-63-9 0,1 0 0,-1 0 0,0 1 0,0-1 0,0 1 0,0 0 0,0 0 0,0 0 0,0 1 0,6 5 0,-10-8 0,1 1 0,0 0 0,-1-1 0,1 1 0,-1-1 0,1 1 0,-1 0 0,1-1 0,-1 1 0,1 0 0,-1-1 0,0 1 0,1 0 0,-1 0 0,0 0 0,0-1 0,1 1 0,-1 0 0,0 0 0,0 0 0,0-1 0,0 1 0,0 0 0,0 0 0,0 0 0,0 0 0,-1-1 0,1 1 0,0 1 0,-2-1 0,1 0 0,0 1 0,0-1 0,0 0 0,-1 0 0,1 0 0,0 0 0,-1 0 0,1 0 0,-1-1 0,1 1 0,-1 0 0,-2 0 0,-55 9 0,59-10 0,-253 6 0,59-5 0,156 3 0,0 1 0,1 2 0,-39 13 0,39-9 0,1-3 0,-1 0 0,-47 2 0,-359-10 0,209-2 0,881 2 0,-590 3 0,107 19 0,-86-9 0,-42-6 0,0 2 0,-1 2 0,35 15 0,-39-13 0,1-2 0,0-1 0,65 11 0,119 17 0,-140-21 0,-52-11 0,0-1 0,37 4 0,188-8 0,-130-2 0,-114 1 0,0 0 0,1 0 0,-1 0 0,0-1 0,0 1 0,1-1 0,-1-1 0,0 1 0,0-1 0,0 0 0,0 0 0,-1 0 0,1-1 0,8-5 0,-10 4 0,0 1 0,0-1 0,0 0 0,-1-1 0,1 1 0,-1 0 0,0-1 0,0 1 0,0-1 0,-1 0 0,0 0 0,0 1 0,0-1 0,0 0 0,-1 0 0,0-6 0,1 0 0,0 0 0,-1 0 0,-1 0 0,0 0 0,0 1 0,-6-21 0,6 28 0,0-1 0,-1 1 0,0-1 0,0 1 0,0 0 0,0 0 0,0 0 0,-1 0 0,1 0 0,-1 1 0,1-1 0,-1 1 0,0 0 0,0-1 0,-1 1 0,1 1 0,0-1 0,-1 0 0,1 1 0,-1 0 0,1 0 0,-1 0 0,-6-1 0,-35-3 0,0 2 0,-1 2 0,-58 6 0,3 0 0,100-5 0,-291-3 0,234-1 0,1-2 0,-1-3 0,-55-17 0,75 17 0,-1 2 0,0 1 0,-52-2 0,-121 10 0,75 1 0,-381-3 0,509 0 0,-34 1 0,41-1 0,0 0 0,0 0 0,0 0 0,0 1 0,0-1 0,0 0 0,0 1 0,1 0 0,-1-1 0,0 1 0,1 0 0,-1 0 0,0 0 0,1 0 0,-1 1 0,1-1 0,-3 2 0,4-2 0,0 0 0,0 0 0,0-1 0,-1 1 0,1 0 0,0 0 0,0 0 0,0 0 0,0-1 0,1 1 0,-1 0 0,0 0 0,0 0 0,0-1 0,1 1 0,-1 0 0,0 0 0,1-1 0,-1 1 0,0 0 0,1-1 0,-1 1 0,1 0 0,0-1 0,-1 1 0,1-1 0,-1 1 0,1-1 0,0 1 0,-1-1 0,1 1 0,0-1 0,0 1 0,-1-1 0,2 0 0,31 16 0,-29-15 0,221 96 0,-174-70 0,-41-21 0,0 0 0,0-1 0,0 0 0,1-1 0,0 0 0,0-1 0,17 3 0,53 1 0,139-8 0,-78-3 0,505 4 0,-2299 0 0,1645 0 0,0 0 0,-1 0 0,1-1 0,0 0 0,0 0 0,-8-3 0,14 4 0,1-1 0,-1 1 0,0 0 0,0-1 0,1 1 0,-1-1 0,0 1 0,1 0 0,-1-1 0,0 0 0,1 1 0,-1-1 0,1 1 0,-1-1 0,1 0 0,-1 1 0,1-1 0,0 0 0,-1 0 0,1 1 0,0-1 0,-1 0 0,1-1 0,0 0 0,0 0 0,1 0 0,-1 0 0,1 0 0,-1 1 0,1-1 0,0 0 0,-1 1 0,1-1 0,0 0 0,0 1 0,1-1 0,-1 1 0,0-1 0,3-1 0,11-13 0,2 2 0,0 0 0,0 1 0,35-20 0,85-37 0,-134 68 0,79-31 0,1 3 0,118-27 0,19-5 0,-212 59 0,20-7 0,0 1 0,0 1 0,1 1 0,0 2 0,35-2 0,-1 4 0,108-21 0,-171 23 0,-1 1 0,1 0 0,0 0 0,0 0 0,0 0 0,0 0 0,0 0 0,0 0 0,0 0 0,0 0 0,0 0 0,0-1 0,0 1 0,0 0 0,0 0 0,0 0 0,0 0 0,0 0 0,0 0 0,0 0 0,0 0 0,0 0 0,0-1 0,0 1 0,0 0 0,0 0 0,0 0 0,0 0 0,0 0 0,0 0 0,0 0 0,0 0 0,0 0 0,1-1 0,-25-1 0,-36-1 0,-98 4 0,-200-5 0,269-2 0,0-3 0,-88-22 0,78 10 0,29 7 0,1-2 0,-82-32 0,146 45 0,-1 1 0,1-1 0,0 0 0,0 0 0,0 0 0,-9-8 0,14 11 0,-1 0 0,1-1 0,0 1 0,-1-1 0,1 1 0,-1-1 0,1 1 0,0-1 0,0 1 0,-1-1 0,1 1 0,0-1 0,0 1 0,0-1 0,0 1 0,-1-1 0,1 1 0,0-1 0,0 0 0,0 1 0,0-1 0,0 1 0,0-1 0,1 1 0,-1-1 0,0 1 0,0-1 0,0 0 0,1 0 0,0 0 0,0 0 0,1 0 0,-1-1 0,1 1 0,-1 0 0,1 0 0,0 0 0,-1 1 0,1-1 0,0 0 0,-1 1 0,1-1 0,0 1 0,2-1 0,52-8 0,0 2 0,0 3 0,92 5 0,-52 0 0,555 2 0,-638-3 0,34 0 0,-45 0 0,-1 0 0,1 0 0,0-1 0,0 1 0,0 0 0,0-1 0,-1 1 0,1-1 0,0 1 0,0-1 0,-1 0 0,1 0 0,-1 0 0,1 0 0,0 0 0,-1 0 0,0 0 0,2-2 0,-3 2 0,0 1 0,0-1 0,0 1 0,0 0 0,0-1 0,0 1 0,0 0 0,0-1 0,0 1 0,0-1 0,0 1 0,-1 0 0,1-1 0,0 1 0,0 0 0,0-1 0,-1 1 0,1 0 0,0 0 0,0-1 0,-1 1 0,1 0 0,0 0 0,0-1 0,-1 1 0,1 0 0,0 0 0,-1 0 0,1-1 0,0 1 0,-1 0 0,1 0 0,-1 0 0,1 0 0,0 0 0,-1 0 0,0 0 0,-18-5 0,18 5 0,-73-8 0,-1 2 0,-120 8 0,76 1 0,45-2 0,-91-2 0,164 1 0,0 0 0,-1 0 0,1 0 0,0 0 0,-1 0 0,1 0 0,-1 0 0,1 0 0,0 0 0,-1-1 0,1 1 0,0 0 0,0-1 0,-1 1 0,1-1 0,0 0 0,0 1 0,0-1 0,-1 0 0,1 0 0,0 0 0,0 0 0,0 0 0,1 0 0,-1 0 0,-1-1 0,3 0 0,0 0 0,0 1 0,0-1 0,1 1 0,-1-1 0,1 1 0,-1 0 0,1 0 0,-1-1 0,1 1 0,0 0 0,0 1 0,-1-1 0,1 0 0,0 0 0,0 1 0,0-1 0,0 1 0,0 0 0,3-1 0,53-10 0,1 2 0,-1 3 0,80 1 0,-66 3 0,1050-4 0,-582 8 0,-1402-2 0,862 0 0,-65-5 0,63 5 0,0 0 0,0-1 0,0 1 0,0-1 0,0 1 0,0-1 0,0 0 0,0 0 0,1 0 0,-1 0 0,-3-2 0,5 2 0,0 1 0,-1-1 0,1 0 0,0 1 0,0-1 0,0 1 0,0-1 0,0 0 0,-1 1 0,1-1 0,0 0 0,0 1 0,0-1 0,1 0 0,-1 1 0,0-1 0,0 1 0,0-1 0,0 0 0,1 1 0,-1-1 0,0 1 0,0-1 0,1 1 0,-1-1 0,0 0 0,1 1 0,-1 0 0,1-1 0,-1 1 0,1-1 0,-1 1 0,1-1 0,-1 1 0,1 0 0,-1-1 0,2 1 0,15-11 0,0 1 0,1 1 0,0 0 0,0 1 0,1 1 0,29-6 0,-28 7 0,86-23 0,-60 18 0,0-2 0,63-27 0,-108 39 0,0 1 0,0-1 0,1 1 0,-1-1 0,0 1 0,0-1 0,0 0 0,0 0 0,0 0 0,0 1 0,0-1 0,0 0 0,0 0 0,-1 0 0,1 0 0,0-1 0,0 0 0,-1 1 0,0 0 0,0 1 0,0-1 0,0 0 0,0 1 0,0-1 0,0 1 0,0-1 0,-1 0 0,1 1 0,0-1 0,0 1 0,-1-1 0,1 1 0,0-1 0,-1 1 0,1-1 0,-1 1 0,1-1 0,-1 1 0,1-1 0,-1 1 0,1-1 0,-2 1 0,-4-4 0,-1 0 0,0 1 0,0 0 0,-14-4 0,-99-22 0,-203-23 0,35 8 0,-230-85 0,518 129 0,-31-12 0,27 5 0,21-1 0,27 2 0,0 1 0,60 2 0,-51 2 0,1326-3-1004,-702 6 1051,-2516-2 910,1834 0-957,-8 0 0,-1 0 0,1-1 0,0 0 0,-18-5 0,29 6 0,0-1 0,0 1 0,1-1 0,-1 1 0,0-1 0,1 1 0,-1-1 0,1 0 0,-1 0 0,0 0 0,1 0 0,0 0 0,-1 0 0,1 0 0,0 0 0,-1-1 0,1 1 0,0 0 0,0-1 0,0 1 0,0-1 0,1 1 0,-1-1 0,0 0 0,1 1 0,-1-1 0,1 0 0,-1 1 0,1-1 0,0 0 0,-1 1 0,1-1 0,0 0 0,0 0 0,0 0 0,1 1 0,-1-1 0,0 0 0,1 1 0,-1-1 0,1 0 0,1-2 0,0-2 0,1 1 0,1 0 0,-1-1 0,1 1 0,0 0 0,0 1 0,0-1 0,1 1 0,-1 0 0,10-7 0,60-33 0,-47 29 0,166-84 0,-155 80 0,-33 17 0,-1 0 0,0 0 0,0 0 0,0-1 0,-1 0 0,1 0 0,6-6 0,-10 8 0,0 1 0,1 0 0,-1-1 0,0 1 0,0-1 0,1 1 0,-1-1 0,0 1 0,0-1 0,0 1 0,1-1 0,-1 1 0,0-1 0,0 0 0,0 1 0,0-1 0,0 1 0,0-1 0,0 1 0,0-1 0,0 1 0,-1-1 0,1 1 0,0-1 0,0 1 0,0-1 0,-1 0 0,0 0 0,0 0 0,-1-1 0,1 1 0,-1 0 0,1 0 0,0 0 0,-1 1 0,0-1 0,1 0 0,-1 0 0,1 1 0,-1-1 0,-2 1 0,-38-8 0,0 3 0,0 1 0,-1 2 0,-44 4 0,23-1 0,-67 1 0,-96-2 0,183-5 0,34 1 0,14-1 0,21 0 0,78-6 0,156 6 0,-151 5 0,804 1 0,-1466-1 0,594 1 0,-1-1 0,0-2 0,1-2 0,-1-2 0,-1-1 0,1-2 0,44-17 0,-77 23 0,1-1 0,-1 1 0,-1-1 0,1 0 0,0-1 0,-1 0 0,0 1 0,0-2 0,-1 1 0,1 0 0,-1-1 0,0 0 0,-1 0 0,1 0 0,-1-1 0,0 1 0,-1-1 0,0 1 0,0-1 0,0 0 0,-1 0 0,1-8 0,1-12 0,-2 0 0,-1 1 0,-1-1 0,-6-39 0,6 62 0,1 0 0,-1 0 0,0 0 0,0 0 0,-1 0 0,1 0 0,-1 0 0,0 0 0,0 0 0,0 1 0,0-1 0,-1 1 0,1 0 0,-1-1 0,0 1 0,0 0 0,0 1 0,-1-1 0,1 1 0,-1-1 0,1 1 0,-1 0 0,0 0 0,1 0 0,-1 1 0,0 0 0,-7-2 0,-8 0 0,0 0 0,0 2 0,0 0 0,-36 4 0,20-2 0,-11-1 0,22-1 0,1 2 0,-1 0 0,-24 5 0,43-5 0,0 0 0,0 0 0,0 1 0,0-1 0,0 1 0,0 0 0,0 1 0,1-1 0,-1 1 0,1 0 0,0 0 0,0 1 0,0-1 0,0 1 0,0 0 0,1 0 0,-1 0 0,-4 8 0,7-10 0,0-1 0,0 1 0,0 0 0,0 0 0,0-1 0,0 1 0,0 0 0,1 0 0,-1 0 0,1 0 0,-1 0 0,1 0 0,0 0 0,0 0 0,0 0 0,0 1 0,0-1 0,0 0 0,0 0 0,1 0 0,-1 0 0,1 0 0,0 0 0,-1 0 0,1-1 0,0 1 0,0 0 0,0 0 0,0 0 0,1-1 0,-1 1 0,0-1 0,1 1 0,-1-1 0,1 1 0,0-1 0,-1 0 0,1 0 0,0 0 0,0 0 0,-1 0 0,4 1 0,0 0 0,0-1 0,0 0 0,0 1 0,0-2 0,0 1 0,1-1 0,-1 1 0,0-2 0,1 1 0,-1 0 0,0-1 0,0 0 0,0 0 0,0-1 0,9-3 0,-8 2 0,0-1 0,0-1 0,-1 1 0,0-1 0,1 0 0,-1 0 0,-1 0 0,1-1 0,-1 0 0,0 1 0,0-2 0,-1 1 0,0 0 0,0-1 0,0 1 0,-1-1 0,0 0 0,2-12 0,0-6 0,0 1 0,-2-1 0,-1 0 0,-2-28 0,0 39 0,-1 0 0,-1 0 0,-1 0 0,1 1 0,-2-1 0,0 1 0,-1 0 0,0 0 0,-1 1 0,0 0 0,-1 0 0,-1 0 0,1 1 0,-2 1 0,0-1 0,0 1 0,-1 1 0,-22-16 0,4 6 0,0 2 0,-1 0 0,-1 2 0,0 2 0,-1 0 0,-63-14 0,88 25 0,-1 0 0,1 1 0,0 0 0,-1 1 0,1-1 0,0 1 0,-1 1 0,1-1 0,-1 1 0,1 1 0,0-1 0,0 1 0,0 1 0,0-1 0,0 1 0,0 0 0,1 1 0,-1-1 0,1 1 0,0 1 0,0-1 0,0 1 0,1 0 0,0 0 0,0 1 0,0 0 0,1 0 0,-1 0 0,-5 12 0,-9 15 0,2 1 0,2 0 0,1 1 0,-11 41 0,-25 150 0,45-198 0,-1 3 0,-2 43 0,7-68 0,1 1 0,0-1 0,0 0 0,1 0 0,0 0 0,0 1 0,0-1 0,1 0 0,0 0 0,0-1 0,0 1 0,1 0 0,4 7 0,-4-10 0,0 0 0,-1-1 0,1 1 0,0-1 0,1 1 0,-1-1 0,0 0 0,1 0 0,-1-1 0,1 1 0,0-1 0,0 1 0,-1-1 0,1 0 0,0-1 0,0 1 0,0-1 0,0 1 0,0-1 0,0 0 0,0-1 0,0 1 0,0-1 0,-1 0 0,1 0 0,6-2 0,1 0 0,-1-1 0,0-1 0,0 1 0,0-2 0,0 1 0,-1-1 0,0-1 0,10-9 0,-6 3 0,-2 0 0,1-1 0,-2-1 0,0 0 0,-1 0 0,0-1 0,-1 0 0,-1 0 0,-1-1 0,0 0 0,-1 0 0,5-35 0,-7 27 0,0-1 0,-2 0 0,-1 0 0,0 0 0,-3 1 0,0-1 0,-1 1 0,-12-39 0,11 50 0,0-1 0,-2 1 0,0-1 0,0 2 0,-2-1 0,1 1 0,-2 1 0,0-1 0,0 2 0,-1-1 0,0 2 0,-1-1 0,0 1 0,-1 1 0,0 1 0,0-1 0,-20-7 0,7 5 0,0 2 0,-1 0 0,0 2 0,0 1 0,0 1 0,-1 2 0,1 0 0,-1 2 0,-30 2 0,49 0 0,0-1 0,1 1 0,-1 1 0,0 0 0,0 0 0,0 0 0,1 1 0,-1 1 0,1-1 0,0 1 0,0 1 0,1-1 0,-1 1 0,1 1 0,0-1 0,0 1 0,1 1 0,-1-1 0,1 1 0,1 0 0,0 0 0,0 1 0,0 0 0,1 0 0,0 0 0,-5 12 0,-4 18 0,1-1 0,1 1 0,3 1 0,-6 53 0,3 158 0,11-238 0,1 1 0,0-1 0,0 1 0,2-1 0,-1 0 0,1 1 0,10 20 0,-12-29 0,1-1 0,0 0 0,0 0 0,0 0 0,0 0 0,0 0 0,1 0 0,0-1 0,-1 1 0,1-1 0,0 0 0,0 0 0,0 0 0,0 0 0,1 0 0,-1-1 0,0 1 0,1-1 0,-1 0 0,1 0 0,-1 0 0,1 0 0,0-1 0,-1 0 0,1 0 0,0 0 0,-1 0 0,1 0 0,0-1 0,6-1 0,-3 0 0,1 0 0,-1-1 0,0-1 0,0 1 0,0-1 0,0 0 0,0-1 0,-1 1 0,0-1 0,0 0 0,0-1 0,-1 0 0,0 0 0,6-7 0,1-4 0,-1-1 0,0 0 0,-1 0 0,10-25 0,-6 0 0,-3 0 0,-1 0 0,-2-1 0,-2 0 0,-1-1 0,-3 0 0,-5-63 0,3 97 0,-1 0 0,0 0 0,-1 0 0,0 0 0,-1 0 0,0 0 0,-1 0 0,-8-16 0,10 23 0,-1 1 0,1-1 0,-1 1 0,1 0 0,-1-1 0,-1 1 0,1 0 0,0 1 0,0-1 0,-1 1 0,0-1 0,1 1 0,-1 0 0,0 0 0,0 1 0,0-1 0,0 1 0,-1 0 0,1 0 0,0 0 0,0 1 0,-1-1 0,1 1 0,0 0 0,-6 1 0,4 0 0,0 0 0,-1 1 0,1 0 0,0 0 0,0 0 0,0 1 0,1 0 0,-1 0 0,1 0 0,-1 1 0,1 0 0,0 0 0,1 0 0,-1 1 0,1-1 0,-1 1 0,1 0 0,1 0 0,-1 1 0,1-1 0,0 1 0,0 0 0,-3 11 0,-4 10 0,1 0 0,1 1 0,-8 52 0,6-3 0,4-1 0,4 131 0,3-199 0,-1 0 0,1 0 0,1 0 0,-1 0 0,1 0 0,1-1 0,-1 1 0,1-1 0,1 0 0,6 12 0,-8-17 0,0 1 0,1 0 0,-1 0 0,1-1 0,0 1 0,-1-1 0,1 0 0,0 0 0,1 0 0,-1 0 0,0-1 0,0 1 0,1-1 0,-1 0 0,1 0 0,-1 0 0,1 0 0,0-1 0,-1 1 0,1-1 0,0 0 0,-1 0 0,1 0 0,5-1 0,-2-1 0,1 0 0,-1-1 0,0 1 0,-1-1 0,1 0 0,0-1 0,-1 0 0,0 0 0,0 0 0,0-1 0,0 0 0,-1 0 0,0 0 0,0-1 0,0 0 0,-1 0 0,1 0 0,-1 0 0,-1-1 0,4-8 0,4-8 0,-1-1 0,-2 0 0,0-1 0,6-39 0,-4 6 0,-3 0 0,-3-1 0,-3 0 0,-5-63 0,3 115 0,1 1 0,-1 0 0,0-1 0,0 1 0,-1 0 0,0 0 0,0 0 0,-1 0 0,1 0 0,-1 1 0,0-1 0,-1 1 0,-4-7 0,3 8 0,1 0 0,-1 1 0,0-1 0,0 1 0,0 0 0,0 1 0,-1-1 0,1 1 0,-1 0 0,0 0 0,1 1 0,-1 0 0,0 0 0,-6 0 0,9 0 0,-17-2 0,0 1 0,0 1 0,0 1 0,-21 2 0,37-2 0,-1 1 0,1 0 0,0-1 0,0 2 0,0-1 0,-1 0 0,1 1 0,0 0 0,1-1 0,-1 2 0,0-1 0,0 0 0,1 1 0,0 0 0,-1 0 0,1 0 0,0 0 0,0 0 0,1 0 0,-1 1 0,1-1 0,0 1 0,0 0 0,0 0 0,-2 4 0,0 5 0,1 0 0,0 0 0,1 0 0,0 0 0,1 0 0,1 0 0,0 0 0,1 1 0,4 24 0,-4-33 0,0-1 0,0 1 0,0-1 0,1 0 0,0 0 0,0 0 0,0 0 0,0 0 0,0 0 0,1 0 0,0-1 0,0 1 0,0-1 0,0 0 0,0 0 0,1 0 0,-1 0 0,1 0 0,0-1 0,0 0 0,0 0 0,0 0 0,0 0 0,0 0 0,1-1 0,-1 0 0,1 0 0,-1 0 0,1-1 0,-1 1 0,9-1 0,-9 0 0,0-1 0,-1 1 0,1-1 0,0 0 0,0 0 0,0 0 0,-1 0 0,1-1 0,-1 1 0,1-1 0,-1 0 0,1 0 0,-1 0 0,0-1 0,4-3 0,-2 0 0,1 0 0,-1-1 0,0 1 0,0-1 0,-1 0 0,7-14 0,-2-3 0,0 0 0,-2 0 0,7-43 0,-8 37 0,-1-1 0,-2 1 0,-2-1 0,0 0 0,-2 0 0,-6-34 0,6 55 0,-1 1 0,0 0 0,-1-1 0,0 1 0,-1 0 0,0 0 0,0 1 0,0-1 0,-1 1 0,-1 0 0,0 0 0,0 1 0,0-1 0,-1 2 0,0-1 0,0 0 0,0 1 0,-1 1 0,0-1 0,0 1 0,-1 1 0,0-1 0,-13-4 0,-3 2 0,0 1 0,-1 1 0,0 1 0,1 1 0,-1 1 0,0 1 0,0 2 0,0 0 0,0 2 0,0 1 0,1 1 0,-27 8 0,-69 40 0,108-47 0,1 1 0,-1 0 0,1 1 0,1 0 0,-1 1 0,2 1 0,-13 13 0,22-22 0,0 0 0,1-1 0,-1 1 0,0 0 0,1 0 0,-1 0 0,1 0 0,0 0 0,-1 0 0,1 0 0,0 0 0,-1 0 0,1 0 0,0 0 0,0 0 0,0 0 0,0 1 0,0-1 0,0 0 0,0 0 0,1 0 0,-1 0 0,0 0 0,0 0 0,1 0 0,-1 0 0,1 0 0,-1 0 0,1 0 0,-1 0 0,1-1 0,0 1 0,-1 0 0,1 0 0,0 0 0,0-1 0,-1 1 0,1 0 0,0-1 0,0 1 0,0-1 0,0 1 0,2 0 0,46 20 0,-13-13 0,1-2 0,0-1 0,1-2 0,-1-2 0,61-5 0,-55 1 0,0 2 0,-1 2 0,82 13 0,173 57 0,74 16 0,-337-82 0,0-1 0,44-2 0,-49-2 0,0 1 0,0 1 0,50 11 0,-10 6 0,-39-9 0,1-1 0,0-2 0,1-1 0,45 3 0,-59-8 0,0 0 0,0-1 0,-1-1 0,1-1 0,0-1 0,-1 0 0,0-1 0,1-1 0,23-9 0,-10 0 0,-13 6 0,0 0 0,-1-1 0,27-18 0,-41 26 0,-1-1 0,1 0 0,0 0 0,-1-1 0,0 1 0,1 0 0,-1-1 0,0 1 0,0-1 0,0 0 0,-1 0 0,1 0 0,-1 0 0,1 0 0,-1 0 0,0 0 0,0 0 0,0-1 0,-1 1 0,1 0 0,-1 0 0,0-1 0,0 1 0,0 0 0,0-1 0,0 1 0,-2-5 0,1 5 0,0 1 0,-1-1 0,1 1 0,-1-1 0,1 1 0,-1 0 0,0-1 0,0 1 0,0 0 0,0 0 0,0 0 0,-1 1 0,1-1 0,0 0 0,-1 1 0,0 0 0,1-1 0,-1 1 0,0 0 0,1 0 0,-7 0 0,-8-3 0,0 1 0,-30 0 0,6-1 0,-100-12 0,-1 6 0,-174 9 0,135 3 0,162-3 0,0-1 0,1-1 0,-1-1 0,1-1 0,0 0 0,-24-12 0,22 9 0,0 1 0,0 1 0,-1 0 0,-38-4 0,-119 10 0,-12 0 0,151-11 0,29 2 0,11 9 0,-1-1 0,1 0 0,-1 1 0,1-1 0,0 1 0,-1-1 0,1 1 0,0-1 0,-1 1 0,1-1 0,0 1 0,-1-1 0,1 1 0,0 0 0,0-1 0,0 1 0,-1 0 0,1 0 0,0 0 0,0 0 0,1 0 0,39-7 0,1 3 0,-1 1 0,81 5 0,-42 0 0,1141-1-1365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8T21:07:41.257"/>
    </inkml:context>
    <inkml:brush xml:id="br0">
      <inkml:brushProperty name="width" value="0.35" units="cm"/>
      <inkml:brushProperty name="height" value="0.35" units="cm"/>
      <inkml:brushProperty name="color" value="#E71224"/>
    </inkml:brush>
  </inkml:definitions>
  <inkml:trace contextRef="#ctx0" brushRef="#br0">259 0 24575,'1'10'0,"0"-1"0,1 0 0,0 1 0,0-1 0,5 12 0,6 25 0,31 205 0,-27-177 0,-10-48 0,-2-1 0,4 42 0,-5-42 0,0-1 0,2 0 0,0 1 0,2-2 0,1 1 0,0-1 0,2-1 0,1 0 0,15 23 0,23 24 0,-39-56 0,-1 0 0,0 0 0,-1 2 0,-1-1 0,13 31 0,3 22 0,26 133 0,-40-146 0,2-1 0,20 55 0,-17-59 0,8 58 0,-13-56 0,19 56 0,25 64 0,38 99 0,-78-229 0,15 70 0,-24-87 0,2 17 0,-2 1 0,-2-1 0,-4 72 0,0-85 0,0-483 0,1 438 0,-1-1 0,-1 0 0,-5-24 0,6 37 0,0 1 0,0 0 0,-1 0 0,0 0 0,0 0 0,0 0 0,0 0 0,-5-6 0,5 8 0,1 1 0,0 0 0,0 0 0,-1 0 0,1 0 0,-1 0 0,1 0 0,0 0 0,-1 1 0,0-1 0,1 0 0,-1 1 0,1-1 0,-1 1 0,0 0 0,1 0 0,-1-1 0,0 1 0,0 0 0,1 0 0,-1 1 0,0-1 0,-2 1 0,2 0 0,0 0 0,-1 0 0,1 0 0,0 1 0,0-1 0,0 1 0,0-1 0,0 1 0,0 0 0,1 0 0,-1 0 0,0 0 0,1 0 0,-1 0 0,1 0 0,0 1 0,0-1 0,0 0 0,0 1 0,0-1 0,1 1 0,-1-1 0,0 6 0,-5 65 0,5-65 0,1-4 0,-1 13 0,1 0 0,1 0 0,0 0 0,6 27 0,-6-40 0,0 0 0,1 0 0,-1 0 0,1 0 0,-1 0 0,1-1 0,0 1 0,1-1 0,-1 1 0,1-1 0,-1 0 0,1 0 0,0 0 0,0 0 0,0 0 0,0-1 0,1 1 0,-1-1 0,1 0 0,0 0 0,-1-1 0,1 1 0,0-1 0,0 1 0,5 0 0,5-1 0,-1 0 0,1-1 0,-1 0 0,1-1 0,-1-1 0,0 0 0,0 0 0,0-2 0,0 1 0,0-2 0,0 0 0,14-8 0,-9 4 0,-1 0 0,-1-1 0,0-1 0,0-1 0,-1 0 0,0-1 0,-2-1 0,15-16 0,-12 7 0,-1-1 0,-1-1 0,-1 0 0,-1-1 0,-2 0 0,0-1 0,-2 0 0,-1 0 0,6-41 0,-4-13 0,-2-162 0,-5 71 0,-7-133 0,4 298 0,-1 0 0,1 0 0,-2 0 0,1 0 0,-1 0 0,0 1 0,0-1 0,-1 1 0,-8-11 0,8 12 0,1 1 0,0-1 0,0 0 0,0 0 0,0 0 0,1 0 0,-1-1 0,1 1 0,1-1 0,-1 1 0,1-1 0,0 0 0,0 1 0,1-1 0,0 0 0,0-7 0,0 11 0,1 0 0,-1-1 0,0 1 0,0 0 0,-1 0 0,1-1 0,0 1 0,-1 0 0,1 0 0,-1 0 0,0 0 0,1 0 0,-1 0 0,0 0 0,0 0 0,-1 0 0,1 0 0,0 0 0,-1 0 0,1 1 0,-1-1 0,1 1 0,-1-1 0,0 1 0,0 0 0,1-1 0,-1 1 0,0 0 0,0 0 0,0 0 0,0 0 0,-1 1 0,-1-1 0,-11-3 0,0 0 0,0 2 0,0-1 0,-15 1 0,14 1 0,-376-7 0,175 7 0,199 1 0,8 0 0,-1 0 0,1 0 0,0-1 0,0-1 0,-1 0 0,-13-4 0,24 6 0,0 0 0,0 0 0,1 0 0,-1 0 0,0 0 0,0 0 0,0 0 0,0 0 0,1 0 0,-1 0 0,0 0 0,0 0 0,0 0 0,1 0 0,-1 0 0,0 0 0,0-1 0,0 1 0,0 0 0,1 0 0,-1 0 0,0 0 0,0 0 0,0 0 0,0-1 0,0 1 0,0 0 0,0 0 0,1 0 0,-1 0 0,0 0 0,0-1 0,0 1 0,0 0 0,0 0 0,0 0 0,0-1 0,0 1 0,0 0 0,0 0 0,0 0 0,0-1 0,0 1 0,0 0 0,0 0 0,0 0 0,0 0 0,0-1 0,0 1 0,0 0 0,0 0 0,0 0 0,-1 0 0,1-1 0,0 1 0,0 0 0,0 0 0,0 0 0,0 0 0,0 0 0,0-1 0,-1 1 0,1 0 0,0 0 0,19-5 0,62 0 0,-62 5 0,0-1 0,-1 0 0,1-2 0,0 0 0,23-7 0,-42 10 0,0 0 0,0 0 0,-1 0 0,1 0 0,0-1 0,0 1 0,0 0 0,0 0 0,0 0 0,0 0 0,0 0 0,-1 0 0,1 0 0,0 0 0,0 0 0,0-1 0,0 1 0,0 0 0,0 0 0,0 0 0,0 0 0,0 0 0,0-1 0,0 1 0,0 0 0,0 0 0,0 0 0,0 0 0,0 0 0,0 0 0,0-1 0,0 1 0,0 0 0,0 0 0,0 0 0,0 0 0,0 0 0,0 0 0,0-1 0,0 1 0,0 0 0,0 0 0,0 0 0,0 0 0,1 0 0,-1 0 0,0 0 0,0-1 0,0 1 0,0 0 0,0 0 0,0 0 0,0 0 0,1 0 0,-1 0 0,0 0 0,0 0 0,0 0 0,0 0 0,0 0 0,0 0 0,1 0 0,-1 0 0,0 0 0,0 0 0,0 0 0,0 0 0,1 0 0,-19-6 0,-27 0 0,-134 5 0,114 3 0,0-3 0,-70-9 0,133 10 0,0 0 0,0-1 0,0 1 0,0 0 0,0-1 0,0 1 0,0-1 0,1 0 0,-1 1 0,0-1 0,0 0 0,0 0 0,1 0 0,-1 0 0,0-1 0,1 1 0,-3-3 0,9-6 0,19 0 0,31-2 0,1 3 0,0 3 0,0 1 0,75 5 0,101-8 0,-207 6 0,-12 1 0,0 0 0,-1-1 0,1 0 0,-1-1 0,1 0 0,-1-1 0,14-6 0,-25 10 0,0-1 0,0 1 0,0-1 0,0 1 0,0-1 0,0 1 0,0-1 0,0 0 0,0 1 0,0-1 0,0 0 0,-1 0 0,1 0 0,0 0 0,-1 0 0,1 0 0,0 0 0,-1 0 0,1 0 0,-1 0 0,0 0 0,1 0 0,-1 0 0,0 0 0,0 0 0,1 0 0,-1-2 0,-1 1 0,0 0 0,1 0 0,-1 1 0,0-1 0,0 1 0,0-1 0,0 0 0,-1 1 0,1 0 0,0-1 0,-1 1 0,1 0 0,-1 0 0,1 0 0,-2-1 0,-11-6 0,0 0 0,0 2 0,-17-6 0,29 11 0,-124-40 0,83 30 0,0-3 0,2-1 0,-56-29 0,94 42 0,0 1 0,1-1 0,-1 0 0,0 0 0,1 0 0,-1 0 0,1-1 0,0 1 0,-3-4 0,5 6 0,0-1 0,-1 1 0,1-1 0,0 0 0,-1 1 0,1-1 0,0 0 0,0 1 0,0-1 0,0 0 0,0 1 0,0-1 0,0 0 0,0 1 0,0-1 0,0 0 0,0 1 0,0-1 0,0 0 0,0 1 0,1-1 0,-1 0 0,0 1 0,0-1 0,1 0 0,-1 1 0,1-2 0,3-1 0,0 1 0,0-1 0,0 1 0,0 0 0,0-1 0,0 2 0,1-1 0,-1 0 0,0 1 0,1 0 0,0 0 0,5 0 0,124-14 0,1 6 0,136 9 0,-205 0 0,-20-2 0,-86-5 0,-13-1 0,-428-90 0,8-38 0,440 125 0,-42-18 0,70 27 0,0 0 0,0 0 0,1-1 0,0 0 0,-1 0 0,1 0 0,0-1 0,0 1 0,1-1 0,-7-8 0,10 12 0,0-1 0,-1 1 0,1-1 0,0 1 0,0-1 0,0 0 0,-1 1 0,1-1 0,0 0 0,0 1 0,0-1 0,0 0 0,0 1 0,0-1 0,0 0 0,1 1 0,-1-1 0,0 1 0,0-1 0,0 0 0,1 1 0,-1-1 0,0 1 0,0-1 0,1 0 0,-1 1 0,1-1 0,-1 1 0,1-1 0,-1 1 0,0 0 0,1-1 0,0 1 0,-1-1 0,1 1 0,-1 0 0,1-1 0,-1 1 0,1 0 0,0 0 0,-1 0 0,1-1 0,-1 1 0,2 0 0,16-5 0,0 1 0,0 1 0,0 0 0,0 1 0,35 1 0,-29 1 0,647 3 0,-208 4 0,89-7 0,-544 0 0,0 0 0,-1 1 0,1 0 0,0 0 0,-1 1 0,1-1 0,11 6 0,-18-6 0,0-1 0,1 1 0,-1 0 0,0-1 0,0 1 0,1 0 0,-1 0 0,0 0 0,0 0 0,0 0 0,0 1 0,0-1 0,0 0 0,-1 0 0,1 0 0,0 1 0,0-1 0,-1 1 0,1-1 0,-1 0 0,0 1 0,1-1 0,-1 1 0,0-1 0,0 1 0,0-1 0,0 1 0,0-1 0,0 1 0,0-1 0,0 1 0,-1-1 0,1 0 0,0 1 0,-1-1 0,1 1 0,-1-1 0,0 0 0,0 1 0,1-1 0,-1 0 0,0 0 0,0 0 0,0 1 0,-2 1 0,-5 5 0,1 0 0,-1 0 0,0 0 0,-1-1 0,0 0 0,0 0 0,-16 8 0,-78 34 0,71-35 0,-131 51 0,-189 48 0,92-33 0,238-70 0,22-10 0,-1 1 0,1-1 0,0 0 0,0 0 0,0 0 0,0 0 0,0 0 0,0 0 0,0 0 0,0 1 0,-1-1 0,1 0 0,0 0 0,0 0 0,0 0 0,0 0 0,0 1 0,0-1 0,0 0 0,0 0 0,0 0 0,0 0 0,0 1 0,0-1 0,0 0 0,0 0 0,0 0 0,0 0 0,0 0 0,0 1 0,0-1 0,0 0 0,1 0 0,-1 0 0,0 0 0,0 0 0,0 1 0,0-1 0,0 0 0,0 0 0,0 0 0,0 0 0,1 0 0,-1 0 0,0 0 0,0 0 0,0 0 0,0 1 0,0-1 0,1 0 0,-1 0 0,0 0 0,0 0 0,0 0 0,0 0 0,1 0 0,40 5 0,106-7 0,-90-1 0,1 3 0,77 9 0,-131-8 0,1-1 0,-1 1 0,1 0 0,-1 0 0,1 0 0,-1 0 0,1 1 0,-1 0 0,0 0 0,0 0 0,0 0 0,0 1 0,0-1 0,-1 1 0,1 0 0,-1 0 0,0 1 0,1-1 0,-2 1 0,1-1 0,0 1 0,-1 0 0,1 0 0,-1 0 0,0 0 0,-1 1 0,1-1 0,-1 0 0,0 1 0,0-1 0,0 1 0,0-1 0,-1 1 0,0 0 0,0 8 0,-4 56 0,-13 73 0,0-7 0,16-122 0,-9 108 0,5 154 0,5-271 0,1 1 0,-1 0 0,1 0 0,0-1 0,0 1 0,0-1 0,1 1 0,-1-1 0,1 0 0,0 1 0,5 5 0,-6-9 0,0 1 0,0-1 0,1 0 0,-1 0 0,1 0 0,-1 0 0,1 0 0,-1 0 0,1-1 0,0 1 0,-1 0 0,1-1 0,0 1 0,-1-1 0,1 0 0,0 1 0,0-1 0,0 0 0,-1 0 0,1 0 0,0 0 0,0-1 0,-1 1 0,1 0 0,0-1 0,0 1 0,-1-1 0,1 0 0,0 0 0,-1 1 0,3-3 0,11-5 0,-1-1 0,-1 0 0,0-1 0,0-1 0,-1 0 0,19-21 0,-1-5 0,27-42 0,-37 47 0,-2 0 0,-1-2 0,-1 0 0,-2-1 0,-1 0 0,-2-1 0,-1 0 0,-2-1 0,-2 0 0,3-65 0,-10 64 0,-3 26 0,-2 13 0,-7 21 0,4 4 0,1 1 0,1 0 0,1 0 0,-3 35 0,-2 124 0,9-126 0,-3 858 0,5-916 0,1-347 0,-2-228 0,0 549 0,-6-95 0,6 106 0,-1 0 0,-1-1 0,0 1 0,-1 0 0,0 0 0,-6-12 0,10 25 0,0-1 0,0 1 0,0-1 0,0 1 0,0 0 0,0-1 0,0 1 0,-1-1 0,1 1 0,0 0 0,0-1 0,0 1 0,0 0 0,-1-1 0,1 1 0,0 0 0,0-1 0,-1 1 0,1 0 0,0-1 0,-1 1 0,1 0 0,0 0 0,-1 0 0,1-1 0,0 1 0,-1 0 0,1 0 0,0 0 0,-1 0 0,1-1 0,-1 1 0,1 0 0,0 0 0,-1 0 0,1 0 0,-1 0 0,1 0 0,0 0 0,-1 0 0,1 0 0,-1 0 0,1 1 0,0-1 0,-1 0 0,1 0 0,-1 1 0,-8 22 0,1 28 0,2 0 0,1 94 0,22 114 0,6-86 0,79 302 0,96 156 0,-149-466 0,12 28 0,-60-189 0,0-1 0,1 0 0,-1 1 0,1-1 0,0 0 0,0 0 0,0 0 0,0 0 0,3 3 0,-4-5 0,-1-1 0,1 0 0,-1 0 0,0 1 0,1-1 0,-1 0 0,1 0 0,-1 1 0,1-1 0,-1 0 0,1 0 0,-1 0 0,1 0 0,-1 0 0,0 0 0,1 0 0,-1 0 0,1 0 0,-1 0 0,1 0 0,-1 0 0,1 0 0,-1 0 0,1 0 0,-1-1 0,1 1 0,-1 0 0,1 0 0,-1 0 0,0-1 0,1 1 0,-1 0 0,1-1 0,-1 1 0,0 0 0,1-1 0,-1 0 0,3-4 0,0-1 0,0 1 0,-1-1 0,1 0 0,-1 0 0,-1 0 0,1 0 0,0-12 0,7-76 0,-3 1 0,-5-1 0,-4 0 0,-4 0 0,-4 1 0,-28-109 0,7 61 0,6 0 0,6-2 0,-1-177 0,27-57 0,-6 629 0,2 142 0,4-280 0,28 158 0,-13-167 0,5-1 0,61 158 0,-64-216 0,-23-46 0,0 0 0,0 1 0,0-1 0,0 1 0,0-1 0,1 1 0,-1-1 0,0 0 0,0 1 0,0-1 0,1 0 0,-1 1 0,0-1 0,0 0 0,1 1 0,-1-1 0,0 0 0,1 1 0,-1-1 0,0 0 0,1 0 0,-1 1 0,0-1 0,1 0 0,-1 0 0,1 0 0,-1 0 0,0 1 0,1-1 0,-1 0 0,1 0 0,-1 0 0,1 0 0,-1 0 0,1 0 0,-1 0 0,0 0 0,1 0 0,-1 0 0,1-1 0,-1 1 0,0 0 0,1 0 0,-1 0 0,1 0 0,-1-1 0,0 1 0,1 0 0,-1 0 0,0-1 0,1 1 0,6-25 0,-1-37 0,-4-1 0,-4-62 0,-1 37 0,-37-373 0,-2-29 0,46 207 0,-6 564 0,6 196 0,4-387 0,4-1 0,4 0 0,48 152 0,-59-224 0,14 40 0,-18-55 0,0 1 0,0-1 0,0 1 0,1-1 0,-1 1 0,1-1 0,-1 0 0,1 0 0,0 0 0,0 0 0,0 0 0,0 0 0,0 0 0,0-1 0,1 1 0,2 1 0,-5-3 0,1 0 0,-1 0 0,1 0 0,0 0 0,-1 0 0,1 0 0,-1 0 0,1 0 0,-1 0 0,1 0 0,-1-1 0,1 1 0,0 0 0,-1 0 0,1-1 0,-1 1 0,1 0 0,-1 0 0,0-1 0,1 1 0,-1-1 0,1 1 0,-1 0 0,0-1 0,1 1 0,-1-1 0,0 1 0,1-1 0,-1 1 0,0-1 0,0 1 0,1-1 0,-1 0 0,6-23 0,-6 6 0,0 1 0,0-1 0,-2 1 0,0 0 0,-7-23 0,-29-91 0,20 73 0,18 58 0,-20-60 0,4 0 0,2-1 0,2-1 0,-2-62 0,-3-106 0,-2-68 0,21-140 0,4 367 0,-6 68 0,1 0 0,-1 1 0,1-1 0,-1 1 0,1-1 0,0 0 0,0 1 0,0 0 0,0-1 0,0 1 0,1-1 0,-1 1 0,1 0 0,-1 0 0,1 0 0,0 0 0,0 0 0,0 0 0,0 1 0,0-1 0,0 1 0,0-1 0,5-1 0,-5 3 0,0 0 0,0 0 0,0 0 0,-1 1 0,1-1 0,0 1 0,0-1 0,0 1 0,-1 0 0,1 0 0,0-1 0,-1 1 0,1 0 0,-1 0 0,1 1 0,-1-1 0,0 0 0,1 1 0,-1-1 0,0 0 0,0 1 0,0-1 0,0 1 0,0 0 0,0-1 0,0 1 0,0 2 0,20 51 0,-20-51 0,34 96 0,-19-60 0,11 46 0,-18-49 0,-1-5 0,0 1 0,-3 1 0,3 48 0,-8 457 0,-1-230 0,2-281 0,2 0 0,11 48 0,-7-46 0,-2 1 0,2 33 0,-8 312 0,3-477 0,0 40 0,-1 0 0,-4 0 0,-14-86 0,7 112 0,-19-47 0,18 54 0,7 20 0,0-1 0,-1 1 0,0 0 0,0 1 0,-11-12 0,-18-30 0,25 29 0,1 0 0,1-1 0,0 0 0,2 0 0,1-1 0,0 1 0,1-1 0,2 0 0,1-33 0,2-153 0,2 201 0,3 15 0,5 19 0,49 144 0,-2-8 0,-32-78 0,-11-37 0,-2-1 0,9 62 0,-18-86 0,1 0 0,0 0 0,13 27 0,-11-30 0,-1-1 0,-1 2 0,0-1 0,4 40 0,-9 7 0,-2-47 0,1 0 0,1 0 0,5 28 0,-5-45 0,0 0 0,-1-1 0,1 1 0,-1-1 0,0 1 0,1 0 0,-1-1 0,0 1 0,-1 0 0,1-1 0,0 1 0,-1-1 0,1 1 0,-1-1 0,0 1 0,0-1 0,0 1 0,0-1 0,-1 1 0,1-1 0,-1 0 0,-2 3 0,1-2 0,-1-1 0,0 1 0,0-1 0,0 0 0,0 0 0,0 0 0,0-1 0,-1 0 0,1 1 0,0-1 0,-1-1 0,-8 1 0,-156 20 0,91-11 0,-1-4 0,-148-7 0,85-2 0,-1499 3 0,2135 0 0,-476 1 0,0 1 0,-1 1 0,31 8 0,-25-6 0,46 7 0,513-5 0,-338-10 0,1 1 0,-198-5 0,-28-4 0,-19 10 0,0 1 0,1-1 0,-1 1 0,0-1 0,0 0 0,0 1 0,0-1 0,0 0 0,0 1 0,0-1 0,0 1 0,0-1 0,0 0 0,0 1 0,0-1 0,0 1 0,0-1 0,-1 0 0,1 1 0,0-1 0,0 1 0,-1-1 0,1 1 0,0-1 0,-1 1 0,1-1 0,-1 1 0,1-1 0,0 1 0,-1-1 0,0 1 0,-18-16 0,0 2 0,-2 0 0,1 1 0,-2 2 0,0 0 0,-23-8 0,-9-6 0,1 0 0,-2 3 0,-1 2 0,-1 2 0,0 3 0,-1 3 0,-1 2 0,-94-4 0,-459 12 0,314 6 0,286-4 0,2 0 0,0 0 0,0 0 0,0-1 0,0 0 0,-18-5 0,27 6 0,1 0 0,-1 0 0,1 0 0,-1 0 0,0-1 0,1 1 0,-1 0 0,1-1 0,-1 1 0,0 0 0,1-1 0,-1 1 0,1-1 0,0 1 0,-1-1 0,1 1 0,-1-1 0,1 1 0,0-1 0,-1 1 0,1-1 0,0 1 0,-1-1 0,1 0 0,0 1 0,0-1 0,0 1 0,0-1 0,-1 0 0,1 1 0,0-1 0,0 0 0,14-19 0,34-10 0,35-5 0,127-36 0,-24 10 0,-105 32 0,131-54 0,-180 68 0,-1-1 0,0-2 0,-1-1 0,37-30 0,-60 42 0,-1 1 0,1-1 0,-2 0 0,1-1 0,-1 0 0,0 0 0,0 0 0,-1 0 0,0 0 0,-1-1 0,1 0 0,-2 0 0,1 0 0,-2 0 0,1 0 0,-1-1 0,0 1 0,-1 0 0,0 0 0,0-1 0,-3-10 0,1 9 0,0 1 0,0 0 0,-1 0 0,0 0 0,-1 0 0,0 0 0,-1 1 0,1 0 0,-2 0 0,0 0 0,0 1 0,0-1 0,-1 1 0,0 1 0,-1-1 0,0 1 0,0 1 0,-13-9 0,-27-10 0,-2 1 0,0 3 0,-1 2 0,-1 3 0,-1 2 0,-72-11 0,53 16 0,-1 2 0,0 4 0,0 3 0,-87 12 0,135-9 0,0 1 0,1 2 0,-1 0 0,1 2 0,-30 13 0,44-16 0,0 0 0,1 0 0,-1 1 0,1 0 0,0 1 0,0 0 0,1 1 0,0-1 0,0 1 0,1 1 0,0 0 0,0 0 0,-9 19 0,14-27 0,1 1 0,0 0 0,1 0 0,-1 0 0,0 0 0,0 0 0,1 0 0,-1 0 0,1 0 0,0 0 0,0 0 0,0 0 0,0 0 0,0 0 0,0 0 0,0 0 0,0 0 0,1 0 0,-1 0 0,1 0 0,0 0 0,0 0 0,-1 0 0,1 0 0,0 0 0,1 0 0,-1-1 0,0 1 0,0-1 0,1 1 0,-1-1 0,1 1 0,-1-1 0,1 0 0,0 1 0,-1-1 0,1 0 0,0 0 0,0 0 0,3 0 0,8 4 0,-1-1 0,1-1 0,0 0 0,1-1 0,15 0 0,421 0 0,-405-4 0,1-2 0,-1-2 0,-1-2 0,1-2 0,-1-2 0,-1-2 0,0-1 0,75-40 0,-95 41 0,0 0 0,0-2 0,-2 0 0,0-2 0,-1 0 0,-1-1 0,-1-1 0,0 0 0,-2-2 0,0 0 0,-1-1 0,-2 0 0,0-1 0,-2-1 0,0 0 0,7-30 0,-7 14 0,-3-2 0,-1 1 0,-2-1 0,-2 0 0,-2-1 0,-6-62 0,4 98 0,0 1 0,0-1 0,-1 0 0,0 1 0,0 0 0,-1-1 0,0 1 0,-7-12 0,9 16 0,-1 1 0,0 0 0,0 0 0,0 0 0,0 0 0,0 0 0,0 0 0,-1 1 0,1-1 0,0 1 0,-1-1 0,1 1 0,-1 0 0,0 0 0,1 0 0,-1 0 0,0 1 0,0-1 0,1 1 0,-1 0 0,0-1 0,0 1 0,0 0 0,1 1 0,-1-1 0,-5 2 0,-10 2 0,0 1 0,1 1 0,0 0 0,0 1 0,-20 13 0,-78 54 0,107-68 0,-74 54 0,2 4 0,3 3 0,3 3 0,3 4 0,4 3 0,2 2 0,5 3 0,3 3 0,-82 163 0,131-229 0,-18 41 0,24-58 0,2 1 0,-1 0 0,0 0 0,0-1 0,1 1 0,0 0 0,-1 0 0,1 0 0,0 0 0,0 0 0,1-1 0,-1 1 0,1 0 0,-1 0 0,1 0 0,1 3 0,-1-4 0,0-2 0,0 1 0,0 0 0,0 0 0,0 0 0,0 0 0,1-1 0,-1 1 0,0 0 0,0-1 0,0 1 0,1-1 0,-1 1 0,0-1 0,1 0 0,-1 0 0,0 1 0,1-1 0,-1 0 0,0 0 0,1 0 0,-1-1 0,0 1 0,1 0 0,-1 0 0,0-1 0,1 1 0,1-2 0,41-17 0,-44 19 0,28-16 0,-2-1 0,1-1 0,-2-2 0,23-22 0,85-98 0,-93 89 0,-1-1 0,-3-1 0,31-61 0,-62 104 0,0 1 0,-1-1 0,0 0 0,0 0 0,3-15 0,-7 23 0,0 0 0,1 0 0,-1-1 0,0 1 0,0 0 0,0-1 0,-1 1 0,1 0 0,0 0 0,-1 0 0,0-1 0,1 1 0,-1 0 0,0 0 0,0 0 0,0 0 0,0 0 0,-1 0 0,1 0 0,0 1 0,-1-1 0,1 0 0,-1 1 0,0-1 0,1 1 0,-1-1 0,0 1 0,0 0 0,0 0 0,-4-2 0,-11-2 0,-1 0 0,-1 1 0,1 1 0,0 0 0,-1 2 0,1 0 0,-1 1 0,0 1 0,1 0 0,-1 2 0,-21 5 0,18-3 0,0 2 0,0 0 0,1 1 0,0 1 0,1 2 0,0-1 0,1 2 0,0 1 0,1 0 0,0 2 0,1 0 0,1 0 0,0 2 0,1 0 0,1 1 0,1 0 0,0 1 0,2 0 0,0 1 0,1 0 0,1 1 0,-9 29 0,-20 83 0,35-121 0,1 0 0,1 1 0,-1 0 0,2-1 0,0 1 0,0 0 0,1-1 0,5 21 0,-4-28 0,0-1 0,1 1 0,0-1 0,-1 1 0,1-1 0,1 0 0,-1-1 0,1 1 0,-1 0 0,1-1 0,0 0 0,0 0 0,1 0 0,-1 0 0,1-1 0,-1 0 0,1 0 0,0 0 0,0 0 0,0-1 0,0 1 0,0-1 0,5 0 0,19 3 0,0 0 0,52-2 0,-69-2 0,49-1 0,-1-3 0,0-2 0,67-16 0,-92 14 0,0-1 0,-1-2 0,0-2 0,0-1 0,-2-2 0,48-29 0,-76 42 0,1-1 0,0 1 0,-1-1 0,0 0 0,0 0 0,0 0 0,6-9 0,-9 13 0,-1-1 0,0 0 0,1 0 0,-1 1 0,0-1 0,0 0 0,1 0 0,-1 0 0,0 1 0,0-1 0,0 0 0,0 0 0,0 0 0,0 0 0,0 1 0,0-1 0,0 0 0,0 0 0,-1 0 0,1 1 0,0-1 0,-1-1 0,0 1 0,0-1 0,-1 1 0,1 0 0,0 0 0,-1 0 0,1-1 0,-1 1 0,1 1 0,-1-1 0,0 0 0,1 0 0,-1 0 0,0 1 0,-2-1 0,-11-3 0,-1 1 0,0 0 0,1 1 0,-1 1 0,0 1 0,0 0 0,0 1 0,0 1 0,1 0 0,-1 1 0,1 1 0,-1 0 0,1 1 0,-16 8 0,14-5 0,0 0 0,0 2 0,0 0 0,1 1 0,1 1 0,0 0 0,1 1 0,0 1 0,1 0 0,0 1 0,-13 21 0,21-29 0,-4 5 0,1 0 0,1 1 0,-1-1 0,2 1 0,0 1 0,1-1 0,0 1 0,1 0 0,-4 24 0,8-36 0,-1-1 0,1 1 0,0-1 0,0 1 0,0-1 0,0 1 0,1-1 0,-1 1 0,0-1 0,1 1 0,-1-1 0,1 1 0,-1-1 0,1 1 0,0-1 0,-1 0 0,1 1 0,0-1 0,0 0 0,0 0 0,0 1 0,0-1 0,0 0 0,1 0 0,-1 0 0,0 0 0,0-1 0,1 1 0,-1 0 0,2 0 0,3 1 0,1-1 0,-1 0 0,0 0 0,1-1 0,-1 0 0,9-1 0,-9 1 0,0-1 0,0 1 0,0 1 0,0-1 0,0 1 0,8 2 0,-10-1 0,1 0 0,-1 1 0,0 0 0,0-1 0,0 1 0,0 1 0,0-1 0,-1 1 0,0-1 0,1 1 0,-1 0 0,0 0 0,-1 0 0,1 1 0,-1-1 0,0 0 0,0 1 0,1 5 0,3 10 0,-1 0 0,5 41 0,-7-43 0,3 34 0,3 0 0,2-1 0,34 95 0,-35-122 0,-2 1 0,-1 0 0,-1 0 0,-1 0 0,-1 1 0,-1 0 0,-2-1 0,0 1 0,-2 0 0,-1 0 0,-8 43 0,8-64 0,1 1 0,-2 0 0,1-1 0,0 1 0,-1-1 0,0 0 0,0 0 0,-1 0 0,1 0 0,-1-1 0,0 1 0,-1-1 0,1 0 0,-1 0 0,-4 3 0,9-3 0,9-2 0,15-2 0,-23 0 0,62-2 0,7 0 0,78 6 0,-126-2 0,1 1 0,0 2 0,-1 0 0,0 1 0,0 1 0,-1 1 0,32 17 0,-6 1 0,57 21 0,-82-38 0,0-2 0,1 0 0,0-2 0,0 0 0,26 1 0,-46-5 0,0-1 0,-1 0 0,1 0 0,0-1 0,0 1 0,0 0 0,0-1 0,0 0 0,-1 1 0,1-1 0,0 0 0,-1-1 0,1 1 0,0 0 0,-1-1 0,0 1 0,1-1 0,-1 0 0,0 0 0,0 0 0,0 0 0,0 0 0,0 0 0,0-1 0,-1 1 0,1-1 0,-1 1 0,0-1 0,1 1 0,-1-1 0,0 0 0,0-3 0,3-10 0,-2-1 0,0 1 0,0-1 0,-2-28 0,1-11 0,25-113 0,8-103 0,-28-488 0,-9 405 0,3-900 0,0 2252 0,0-1325-1365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8T21:07:42.077"/>
    </inkml:context>
    <inkml:brush xml:id="br0">
      <inkml:brushProperty name="width" value="0.35" units="cm"/>
      <inkml:brushProperty name="height" value="0.35" units="cm"/>
      <inkml:brushProperty name="color" value="#E71224"/>
    </inkml:brush>
  </inkml:definitions>
  <inkml:trace contextRef="#ctx0" brushRef="#br0">1 1 24575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8T21:07:47.145"/>
    </inkml:context>
    <inkml:brush xml:id="br0">
      <inkml:brushProperty name="width" value="0.35" units="cm"/>
      <inkml:brushProperty name="height" value="0.35" units="cm"/>
      <inkml:brushProperty name="color" value="#E71224"/>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BCC7C6B-F763-44F1-8EF3-E439C696DE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ES"/>
          </a:p>
        </p:txBody>
      </p:sp>
      <p:sp>
        <p:nvSpPr>
          <p:cNvPr id="3" name="Marcador de fecha 2">
            <a:extLst>
              <a:ext uri="{FF2B5EF4-FFF2-40B4-BE49-F238E27FC236}">
                <a16:creationId xmlns:a16="http://schemas.microsoft.com/office/drawing/2014/main" id="{4D0B422D-17EC-4CF8-B638-3F9CB2BA50A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A1B8BDE4-87B2-4195-9B6F-53464509FBCE}" type="datetimeFigureOut">
              <a:rPr lang="es-ES"/>
              <a:pPr>
                <a:defRPr/>
              </a:pPr>
              <a:t>21/05/2024</a:t>
            </a:fld>
            <a:endParaRPr lang="es-ES"/>
          </a:p>
        </p:txBody>
      </p:sp>
      <p:sp>
        <p:nvSpPr>
          <p:cNvPr id="4" name="Marcador de imagen de diapositiva 3">
            <a:extLst>
              <a:ext uri="{FF2B5EF4-FFF2-40B4-BE49-F238E27FC236}">
                <a16:creationId xmlns:a16="http://schemas.microsoft.com/office/drawing/2014/main" id="{C3BD0519-918F-4F07-96DF-527318E6CE4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B9900105-E0ED-435C-8339-BC8137C3407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43FC2915-FD7F-4412-A6A4-A93D99A153D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ES"/>
          </a:p>
        </p:txBody>
      </p:sp>
      <p:sp>
        <p:nvSpPr>
          <p:cNvPr id="7" name="Marcador de número de diapositiva 6">
            <a:extLst>
              <a:ext uri="{FF2B5EF4-FFF2-40B4-BE49-F238E27FC236}">
                <a16:creationId xmlns:a16="http://schemas.microsoft.com/office/drawing/2014/main" id="{DA3D7049-6339-4CCE-8987-D5127553F3B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2D2919CF-73C9-4E1E-B54C-F67FA282E0CD}" type="slidenum">
              <a:rPr lang="es-ES" altLang="es-ES"/>
              <a:pPr/>
              <a:t>‹Nº›</a:t>
            </a:fld>
            <a:endParaRPr lang="es-ES" altLang="es-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4</a:t>
            </a:fld>
            <a:endParaRPr lang="gl-ES"/>
          </a:p>
        </p:txBody>
      </p:sp>
    </p:spTree>
    <p:extLst>
      <p:ext uri="{BB962C8B-B14F-4D97-AF65-F5344CB8AC3E}">
        <p14:creationId xmlns:p14="http://schemas.microsoft.com/office/powerpoint/2010/main" val="795954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26</a:t>
            </a:fld>
            <a:endParaRPr lang="gl-ES"/>
          </a:p>
        </p:txBody>
      </p:sp>
    </p:spTree>
    <p:extLst>
      <p:ext uri="{BB962C8B-B14F-4D97-AF65-F5344CB8AC3E}">
        <p14:creationId xmlns:p14="http://schemas.microsoft.com/office/powerpoint/2010/main" val="3730713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27</a:t>
            </a:fld>
            <a:endParaRPr lang="gl-ES"/>
          </a:p>
        </p:txBody>
      </p:sp>
    </p:spTree>
    <p:extLst>
      <p:ext uri="{BB962C8B-B14F-4D97-AF65-F5344CB8AC3E}">
        <p14:creationId xmlns:p14="http://schemas.microsoft.com/office/powerpoint/2010/main" val="3338146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28</a:t>
            </a:fld>
            <a:endParaRPr lang="gl-ES"/>
          </a:p>
        </p:txBody>
      </p:sp>
    </p:spTree>
    <p:extLst>
      <p:ext uri="{BB962C8B-B14F-4D97-AF65-F5344CB8AC3E}">
        <p14:creationId xmlns:p14="http://schemas.microsoft.com/office/powerpoint/2010/main" val="670385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29</a:t>
            </a:fld>
            <a:endParaRPr lang="gl-ES"/>
          </a:p>
        </p:txBody>
      </p:sp>
    </p:spTree>
    <p:extLst>
      <p:ext uri="{BB962C8B-B14F-4D97-AF65-F5344CB8AC3E}">
        <p14:creationId xmlns:p14="http://schemas.microsoft.com/office/powerpoint/2010/main" val="1402378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30</a:t>
            </a:fld>
            <a:endParaRPr lang="gl-ES"/>
          </a:p>
        </p:txBody>
      </p:sp>
    </p:spTree>
    <p:extLst>
      <p:ext uri="{BB962C8B-B14F-4D97-AF65-F5344CB8AC3E}">
        <p14:creationId xmlns:p14="http://schemas.microsoft.com/office/powerpoint/2010/main" val="2467226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31</a:t>
            </a:fld>
            <a:endParaRPr lang="gl-ES"/>
          </a:p>
        </p:txBody>
      </p:sp>
    </p:spTree>
    <p:extLst>
      <p:ext uri="{BB962C8B-B14F-4D97-AF65-F5344CB8AC3E}">
        <p14:creationId xmlns:p14="http://schemas.microsoft.com/office/powerpoint/2010/main" val="153583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32</a:t>
            </a:fld>
            <a:endParaRPr lang="gl-ES"/>
          </a:p>
        </p:txBody>
      </p:sp>
    </p:spTree>
    <p:extLst>
      <p:ext uri="{BB962C8B-B14F-4D97-AF65-F5344CB8AC3E}">
        <p14:creationId xmlns:p14="http://schemas.microsoft.com/office/powerpoint/2010/main" val="2651197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34</a:t>
            </a:fld>
            <a:endParaRPr lang="gl-ES"/>
          </a:p>
        </p:txBody>
      </p:sp>
    </p:spTree>
    <p:extLst>
      <p:ext uri="{BB962C8B-B14F-4D97-AF65-F5344CB8AC3E}">
        <p14:creationId xmlns:p14="http://schemas.microsoft.com/office/powerpoint/2010/main" val="2392005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35</a:t>
            </a:fld>
            <a:endParaRPr lang="gl-ES"/>
          </a:p>
        </p:txBody>
      </p:sp>
    </p:spTree>
    <p:extLst>
      <p:ext uri="{BB962C8B-B14F-4D97-AF65-F5344CB8AC3E}">
        <p14:creationId xmlns:p14="http://schemas.microsoft.com/office/powerpoint/2010/main" val="3431995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36</a:t>
            </a:fld>
            <a:endParaRPr lang="gl-ES"/>
          </a:p>
        </p:txBody>
      </p:sp>
    </p:spTree>
    <p:extLst>
      <p:ext uri="{BB962C8B-B14F-4D97-AF65-F5344CB8AC3E}">
        <p14:creationId xmlns:p14="http://schemas.microsoft.com/office/powerpoint/2010/main" val="319775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5</a:t>
            </a:fld>
            <a:endParaRPr lang="gl-ES"/>
          </a:p>
        </p:txBody>
      </p:sp>
    </p:spTree>
    <p:extLst>
      <p:ext uri="{BB962C8B-B14F-4D97-AF65-F5344CB8AC3E}">
        <p14:creationId xmlns:p14="http://schemas.microsoft.com/office/powerpoint/2010/main" val="3370259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37</a:t>
            </a:fld>
            <a:endParaRPr lang="gl-ES"/>
          </a:p>
        </p:txBody>
      </p:sp>
    </p:spTree>
    <p:extLst>
      <p:ext uri="{BB962C8B-B14F-4D97-AF65-F5344CB8AC3E}">
        <p14:creationId xmlns:p14="http://schemas.microsoft.com/office/powerpoint/2010/main" val="1221952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38</a:t>
            </a:fld>
            <a:endParaRPr lang="gl-ES"/>
          </a:p>
        </p:txBody>
      </p:sp>
    </p:spTree>
    <p:extLst>
      <p:ext uri="{BB962C8B-B14F-4D97-AF65-F5344CB8AC3E}">
        <p14:creationId xmlns:p14="http://schemas.microsoft.com/office/powerpoint/2010/main" val="2958676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39</a:t>
            </a:fld>
            <a:endParaRPr lang="gl-ES"/>
          </a:p>
        </p:txBody>
      </p:sp>
    </p:spTree>
    <p:extLst>
      <p:ext uri="{BB962C8B-B14F-4D97-AF65-F5344CB8AC3E}">
        <p14:creationId xmlns:p14="http://schemas.microsoft.com/office/powerpoint/2010/main" val="594200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40</a:t>
            </a:fld>
            <a:endParaRPr lang="gl-ES"/>
          </a:p>
        </p:txBody>
      </p:sp>
    </p:spTree>
    <p:extLst>
      <p:ext uri="{BB962C8B-B14F-4D97-AF65-F5344CB8AC3E}">
        <p14:creationId xmlns:p14="http://schemas.microsoft.com/office/powerpoint/2010/main" val="1578170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41</a:t>
            </a:fld>
            <a:endParaRPr lang="gl-ES"/>
          </a:p>
        </p:txBody>
      </p:sp>
    </p:spTree>
    <p:extLst>
      <p:ext uri="{BB962C8B-B14F-4D97-AF65-F5344CB8AC3E}">
        <p14:creationId xmlns:p14="http://schemas.microsoft.com/office/powerpoint/2010/main" val="1232591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42</a:t>
            </a:fld>
            <a:endParaRPr lang="gl-ES"/>
          </a:p>
        </p:txBody>
      </p:sp>
    </p:spTree>
    <p:extLst>
      <p:ext uri="{BB962C8B-B14F-4D97-AF65-F5344CB8AC3E}">
        <p14:creationId xmlns:p14="http://schemas.microsoft.com/office/powerpoint/2010/main" val="468174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43</a:t>
            </a:fld>
            <a:endParaRPr lang="gl-ES"/>
          </a:p>
        </p:txBody>
      </p:sp>
    </p:spTree>
    <p:extLst>
      <p:ext uri="{BB962C8B-B14F-4D97-AF65-F5344CB8AC3E}">
        <p14:creationId xmlns:p14="http://schemas.microsoft.com/office/powerpoint/2010/main" val="1008007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46</a:t>
            </a:fld>
            <a:endParaRPr lang="gl-ES"/>
          </a:p>
        </p:txBody>
      </p:sp>
    </p:spTree>
    <p:extLst>
      <p:ext uri="{BB962C8B-B14F-4D97-AF65-F5344CB8AC3E}">
        <p14:creationId xmlns:p14="http://schemas.microsoft.com/office/powerpoint/2010/main" val="14308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47</a:t>
            </a:fld>
            <a:endParaRPr lang="gl-ES"/>
          </a:p>
        </p:txBody>
      </p:sp>
    </p:spTree>
    <p:extLst>
      <p:ext uri="{BB962C8B-B14F-4D97-AF65-F5344CB8AC3E}">
        <p14:creationId xmlns:p14="http://schemas.microsoft.com/office/powerpoint/2010/main" val="2549850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49</a:t>
            </a:fld>
            <a:endParaRPr lang="gl-ES"/>
          </a:p>
        </p:txBody>
      </p:sp>
    </p:spTree>
    <p:extLst>
      <p:ext uri="{BB962C8B-B14F-4D97-AF65-F5344CB8AC3E}">
        <p14:creationId xmlns:p14="http://schemas.microsoft.com/office/powerpoint/2010/main" val="137152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6</a:t>
            </a:fld>
            <a:endParaRPr lang="gl-ES"/>
          </a:p>
        </p:txBody>
      </p:sp>
    </p:spTree>
    <p:extLst>
      <p:ext uri="{BB962C8B-B14F-4D97-AF65-F5344CB8AC3E}">
        <p14:creationId xmlns:p14="http://schemas.microsoft.com/office/powerpoint/2010/main" val="1442228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50</a:t>
            </a:fld>
            <a:endParaRPr lang="gl-ES"/>
          </a:p>
        </p:txBody>
      </p:sp>
    </p:spTree>
    <p:extLst>
      <p:ext uri="{BB962C8B-B14F-4D97-AF65-F5344CB8AC3E}">
        <p14:creationId xmlns:p14="http://schemas.microsoft.com/office/powerpoint/2010/main" val="1884261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51</a:t>
            </a:fld>
            <a:endParaRPr lang="gl-ES"/>
          </a:p>
        </p:txBody>
      </p:sp>
    </p:spTree>
    <p:extLst>
      <p:ext uri="{BB962C8B-B14F-4D97-AF65-F5344CB8AC3E}">
        <p14:creationId xmlns:p14="http://schemas.microsoft.com/office/powerpoint/2010/main" val="187079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52</a:t>
            </a:fld>
            <a:endParaRPr lang="gl-ES"/>
          </a:p>
        </p:txBody>
      </p:sp>
    </p:spTree>
    <p:extLst>
      <p:ext uri="{BB962C8B-B14F-4D97-AF65-F5344CB8AC3E}">
        <p14:creationId xmlns:p14="http://schemas.microsoft.com/office/powerpoint/2010/main" val="888824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53</a:t>
            </a:fld>
            <a:endParaRPr lang="gl-ES"/>
          </a:p>
        </p:txBody>
      </p:sp>
    </p:spTree>
    <p:extLst>
      <p:ext uri="{BB962C8B-B14F-4D97-AF65-F5344CB8AC3E}">
        <p14:creationId xmlns:p14="http://schemas.microsoft.com/office/powerpoint/2010/main" val="2642069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54</a:t>
            </a:fld>
            <a:endParaRPr lang="gl-ES"/>
          </a:p>
        </p:txBody>
      </p:sp>
    </p:spTree>
    <p:extLst>
      <p:ext uri="{BB962C8B-B14F-4D97-AF65-F5344CB8AC3E}">
        <p14:creationId xmlns:p14="http://schemas.microsoft.com/office/powerpoint/2010/main" val="4111978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55</a:t>
            </a:fld>
            <a:endParaRPr lang="gl-ES"/>
          </a:p>
        </p:txBody>
      </p:sp>
    </p:spTree>
    <p:extLst>
      <p:ext uri="{BB962C8B-B14F-4D97-AF65-F5344CB8AC3E}">
        <p14:creationId xmlns:p14="http://schemas.microsoft.com/office/powerpoint/2010/main" val="248313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56</a:t>
            </a:fld>
            <a:endParaRPr lang="gl-ES"/>
          </a:p>
        </p:txBody>
      </p:sp>
    </p:spTree>
    <p:extLst>
      <p:ext uri="{BB962C8B-B14F-4D97-AF65-F5344CB8AC3E}">
        <p14:creationId xmlns:p14="http://schemas.microsoft.com/office/powerpoint/2010/main" val="3767671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57</a:t>
            </a:fld>
            <a:endParaRPr lang="gl-ES"/>
          </a:p>
        </p:txBody>
      </p:sp>
    </p:spTree>
    <p:extLst>
      <p:ext uri="{BB962C8B-B14F-4D97-AF65-F5344CB8AC3E}">
        <p14:creationId xmlns:p14="http://schemas.microsoft.com/office/powerpoint/2010/main" val="3928402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58</a:t>
            </a:fld>
            <a:endParaRPr lang="gl-ES"/>
          </a:p>
        </p:txBody>
      </p:sp>
    </p:spTree>
    <p:extLst>
      <p:ext uri="{BB962C8B-B14F-4D97-AF65-F5344CB8AC3E}">
        <p14:creationId xmlns:p14="http://schemas.microsoft.com/office/powerpoint/2010/main" val="2709308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63</a:t>
            </a:fld>
            <a:endParaRPr lang="gl-ES"/>
          </a:p>
        </p:txBody>
      </p:sp>
    </p:spTree>
    <p:extLst>
      <p:ext uri="{BB962C8B-B14F-4D97-AF65-F5344CB8AC3E}">
        <p14:creationId xmlns:p14="http://schemas.microsoft.com/office/powerpoint/2010/main" val="3456070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7</a:t>
            </a:fld>
            <a:endParaRPr lang="gl-ES"/>
          </a:p>
        </p:txBody>
      </p:sp>
    </p:spTree>
    <p:extLst>
      <p:ext uri="{BB962C8B-B14F-4D97-AF65-F5344CB8AC3E}">
        <p14:creationId xmlns:p14="http://schemas.microsoft.com/office/powerpoint/2010/main" val="1742168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64</a:t>
            </a:fld>
            <a:endParaRPr lang="gl-ES"/>
          </a:p>
        </p:txBody>
      </p:sp>
    </p:spTree>
    <p:extLst>
      <p:ext uri="{BB962C8B-B14F-4D97-AF65-F5344CB8AC3E}">
        <p14:creationId xmlns:p14="http://schemas.microsoft.com/office/powerpoint/2010/main" val="1304763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67</a:t>
            </a:fld>
            <a:endParaRPr lang="gl-ES"/>
          </a:p>
        </p:txBody>
      </p:sp>
    </p:spTree>
    <p:extLst>
      <p:ext uri="{BB962C8B-B14F-4D97-AF65-F5344CB8AC3E}">
        <p14:creationId xmlns:p14="http://schemas.microsoft.com/office/powerpoint/2010/main" val="313151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68</a:t>
            </a:fld>
            <a:endParaRPr lang="gl-ES"/>
          </a:p>
        </p:txBody>
      </p:sp>
    </p:spTree>
    <p:extLst>
      <p:ext uri="{BB962C8B-B14F-4D97-AF65-F5344CB8AC3E}">
        <p14:creationId xmlns:p14="http://schemas.microsoft.com/office/powerpoint/2010/main" val="15010723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69</a:t>
            </a:fld>
            <a:endParaRPr lang="gl-ES"/>
          </a:p>
        </p:txBody>
      </p:sp>
    </p:spTree>
    <p:extLst>
      <p:ext uri="{BB962C8B-B14F-4D97-AF65-F5344CB8AC3E}">
        <p14:creationId xmlns:p14="http://schemas.microsoft.com/office/powerpoint/2010/main" val="3684943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70</a:t>
            </a:fld>
            <a:endParaRPr lang="gl-ES"/>
          </a:p>
        </p:txBody>
      </p:sp>
    </p:spTree>
    <p:extLst>
      <p:ext uri="{BB962C8B-B14F-4D97-AF65-F5344CB8AC3E}">
        <p14:creationId xmlns:p14="http://schemas.microsoft.com/office/powerpoint/2010/main" val="504299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71</a:t>
            </a:fld>
            <a:endParaRPr lang="gl-ES"/>
          </a:p>
        </p:txBody>
      </p:sp>
    </p:spTree>
    <p:extLst>
      <p:ext uri="{BB962C8B-B14F-4D97-AF65-F5344CB8AC3E}">
        <p14:creationId xmlns:p14="http://schemas.microsoft.com/office/powerpoint/2010/main" val="12770473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78</a:t>
            </a:fld>
            <a:endParaRPr lang="gl-ES"/>
          </a:p>
        </p:txBody>
      </p:sp>
    </p:spTree>
    <p:extLst>
      <p:ext uri="{BB962C8B-B14F-4D97-AF65-F5344CB8AC3E}">
        <p14:creationId xmlns:p14="http://schemas.microsoft.com/office/powerpoint/2010/main" val="1472235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gl-ES" dirty="0"/>
          </a:p>
        </p:txBody>
      </p:sp>
      <p:sp>
        <p:nvSpPr>
          <p:cNvPr id="4" name="3 Marcador de número de diapositiva"/>
          <p:cNvSpPr>
            <a:spLocks noGrp="1"/>
          </p:cNvSpPr>
          <p:nvPr>
            <p:ph type="sldNum" sz="quarter" idx="10"/>
          </p:nvPr>
        </p:nvSpPr>
        <p:spPr/>
        <p:txBody>
          <a:bodyPr/>
          <a:lstStyle/>
          <a:p>
            <a:fld id="{C7A68CB4-1D85-4D5F-AE2D-C86FE79EA128}" type="slidenum">
              <a:rPr lang="gl-ES" smtClean="0"/>
              <a:t>79</a:t>
            </a:fld>
            <a:endParaRPr lang="gl-ES"/>
          </a:p>
        </p:txBody>
      </p:sp>
    </p:spTree>
    <p:extLst>
      <p:ext uri="{BB962C8B-B14F-4D97-AF65-F5344CB8AC3E}">
        <p14:creationId xmlns:p14="http://schemas.microsoft.com/office/powerpoint/2010/main" val="29534587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80</a:t>
            </a:fld>
            <a:endParaRPr lang="gl-ES"/>
          </a:p>
        </p:txBody>
      </p:sp>
    </p:spTree>
    <p:extLst>
      <p:ext uri="{BB962C8B-B14F-4D97-AF65-F5344CB8AC3E}">
        <p14:creationId xmlns:p14="http://schemas.microsoft.com/office/powerpoint/2010/main" val="11561792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81</a:t>
            </a:fld>
            <a:endParaRPr lang="gl-ES"/>
          </a:p>
        </p:txBody>
      </p:sp>
    </p:spTree>
    <p:extLst>
      <p:ext uri="{BB962C8B-B14F-4D97-AF65-F5344CB8AC3E}">
        <p14:creationId xmlns:p14="http://schemas.microsoft.com/office/powerpoint/2010/main" val="385337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8</a:t>
            </a:fld>
            <a:endParaRPr lang="gl-ES"/>
          </a:p>
        </p:txBody>
      </p:sp>
    </p:spTree>
    <p:extLst>
      <p:ext uri="{BB962C8B-B14F-4D97-AF65-F5344CB8AC3E}">
        <p14:creationId xmlns:p14="http://schemas.microsoft.com/office/powerpoint/2010/main" val="25797758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82</a:t>
            </a:fld>
            <a:endParaRPr lang="gl-ES"/>
          </a:p>
        </p:txBody>
      </p:sp>
    </p:spTree>
    <p:extLst>
      <p:ext uri="{BB962C8B-B14F-4D97-AF65-F5344CB8AC3E}">
        <p14:creationId xmlns:p14="http://schemas.microsoft.com/office/powerpoint/2010/main" val="3091533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83</a:t>
            </a:fld>
            <a:endParaRPr lang="gl-ES"/>
          </a:p>
        </p:txBody>
      </p:sp>
    </p:spTree>
    <p:extLst>
      <p:ext uri="{BB962C8B-B14F-4D97-AF65-F5344CB8AC3E}">
        <p14:creationId xmlns:p14="http://schemas.microsoft.com/office/powerpoint/2010/main" val="2630856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84</a:t>
            </a:fld>
            <a:endParaRPr lang="gl-ES"/>
          </a:p>
        </p:txBody>
      </p:sp>
    </p:spTree>
    <p:extLst>
      <p:ext uri="{BB962C8B-B14F-4D97-AF65-F5344CB8AC3E}">
        <p14:creationId xmlns:p14="http://schemas.microsoft.com/office/powerpoint/2010/main" val="11037681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85</a:t>
            </a:fld>
            <a:endParaRPr lang="gl-ES"/>
          </a:p>
        </p:txBody>
      </p:sp>
    </p:spTree>
    <p:extLst>
      <p:ext uri="{BB962C8B-B14F-4D97-AF65-F5344CB8AC3E}">
        <p14:creationId xmlns:p14="http://schemas.microsoft.com/office/powerpoint/2010/main" val="18798669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B9F64E9-0F0E-4472-85BC-B263F50022BA}" type="slidenum">
              <a:rPr lang="es-ES" smtClean="0"/>
              <a:pPr/>
              <a:t>90</a:t>
            </a:fld>
            <a:endParaRPr lang="es-ES"/>
          </a:p>
        </p:txBody>
      </p:sp>
      <p:sp>
        <p:nvSpPr>
          <p:cNvPr id="63491" name="Rectangle 2"/>
          <p:cNvSpPr>
            <a:spLocks noGrp="1" noRot="1" noChangeAspect="1" noChangeArrowheads="1" noTextEdit="1"/>
          </p:cNvSpPr>
          <p:nvPr>
            <p:ph type="sldImg"/>
          </p:nvPr>
        </p:nvSpPr>
        <p:spPr>
          <a:xfrm>
            <a:off x="90488" y="744538"/>
            <a:ext cx="6616700" cy="3722687"/>
          </a:xfrm>
          <a:ln/>
        </p:spPr>
      </p:sp>
      <p:sp>
        <p:nvSpPr>
          <p:cNvPr id="63492" name="Rectangle 3"/>
          <p:cNvSpPr>
            <a:spLocks noGrp="1" noChangeArrowheads="1"/>
          </p:cNvSpPr>
          <p:nvPr>
            <p:ph type="body" idx="1"/>
          </p:nvPr>
        </p:nvSpPr>
        <p:spPr>
          <a:noFill/>
          <a:ln/>
        </p:spPr>
        <p:txBody>
          <a:bodyPr/>
          <a:lstStyle/>
          <a:p>
            <a:pPr eaLnBrk="1" hangingPunct="1"/>
            <a:endParaRPr lang="es-ES"/>
          </a:p>
        </p:txBody>
      </p:sp>
    </p:spTree>
    <p:extLst>
      <p:ext uri="{BB962C8B-B14F-4D97-AF65-F5344CB8AC3E}">
        <p14:creationId xmlns:p14="http://schemas.microsoft.com/office/powerpoint/2010/main" val="713681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Marcador de imagen de diapositiva 1">
            <a:extLst>
              <a:ext uri="{FF2B5EF4-FFF2-40B4-BE49-F238E27FC236}">
                <a16:creationId xmlns:a16="http://schemas.microsoft.com/office/drawing/2014/main" id="{17674C39-8066-4671-8343-4F051E9726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Marcador de notas 2">
            <a:extLst>
              <a:ext uri="{FF2B5EF4-FFF2-40B4-BE49-F238E27FC236}">
                <a16:creationId xmlns:a16="http://schemas.microsoft.com/office/drawing/2014/main" id="{7F858D1A-FFB8-4A4D-B3CB-175B9EA979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s-ES"/>
          </a:p>
        </p:txBody>
      </p:sp>
      <p:sp>
        <p:nvSpPr>
          <p:cNvPr id="14340" name="Marcador de número de diapositiva 3">
            <a:extLst>
              <a:ext uri="{FF2B5EF4-FFF2-40B4-BE49-F238E27FC236}">
                <a16:creationId xmlns:a16="http://schemas.microsoft.com/office/drawing/2014/main" id="{915805CB-5A3F-4881-9B7C-9C61425056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B8543B5-75F8-48F2-B8EB-78E6DF7DA814}" type="slidenum">
              <a:rPr lang="es-ES" altLang="es-ES"/>
              <a:pPr/>
              <a:t>101</a:t>
            </a:fld>
            <a:endParaRPr lang="es-ES" altLang="es-E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a:extLst>
              <a:ext uri="{FF2B5EF4-FFF2-40B4-BE49-F238E27FC236}">
                <a16:creationId xmlns:a16="http://schemas.microsoft.com/office/drawing/2014/main" id="{4B26B8BB-428C-472C-B53D-571A7CDFA94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2 Marcador de notas">
            <a:extLst>
              <a:ext uri="{FF2B5EF4-FFF2-40B4-BE49-F238E27FC236}">
                <a16:creationId xmlns:a16="http://schemas.microsoft.com/office/drawing/2014/main" id="{4943170F-E098-4FE6-B74A-F88C6CBCA0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gl-ES" altLang="es-ES"/>
          </a:p>
        </p:txBody>
      </p:sp>
      <p:sp>
        <p:nvSpPr>
          <p:cNvPr id="22532" name="3 Marcador de número de diapositiva">
            <a:extLst>
              <a:ext uri="{FF2B5EF4-FFF2-40B4-BE49-F238E27FC236}">
                <a16:creationId xmlns:a16="http://schemas.microsoft.com/office/drawing/2014/main" id="{6278EEDB-81E4-40A0-A78F-515F92CD9E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1168AEF-8A94-4583-9711-B551C439745B}" type="slidenum">
              <a:rPr lang="gl-ES" altLang="es-ES"/>
              <a:pPr/>
              <a:t>112</a:t>
            </a:fld>
            <a:endParaRPr lang="gl-ES" alt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9</a:t>
            </a:fld>
            <a:endParaRPr lang="gl-ES"/>
          </a:p>
        </p:txBody>
      </p:sp>
    </p:spTree>
    <p:extLst>
      <p:ext uri="{BB962C8B-B14F-4D97-AF65-F5344CB8AC3E}">
        <p14:creationId xmlns:p14="http://schemas.microsoft.com/office/powerpoint/2010/main" val="1004562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10</a:t>
            </a:fld>
            <a:endParaRPr lang="gl-ES"/>
          </a:p>
        </p:txBody>
      </p:sp>
    </p:spTree>
    <p:extLst>
      <p:ext uri="{BB962C8B-B14F-4D97-AF65-F5344CB8AC3E}">
        <p14:creationId xmlns:p14="http://schemas.microsoft.com/office/powerpoint/2010/main" val="1139428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13</a:t>
            </a:fld>
            <a:endParaRPr lang="gl-ES"/>
          </a:p>
        </p:txBody>
      </p:sp>
    </p:spTree>
    <p:extLst>
      <p:ext uri="{BB962C8B-B14F-4D97-AF65-F5344CB8AC3E}">
        <p14:creationId xmlns:p14="http://schemas.microsoft.com/office/powerpoint/2010/main" val="2555224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24</a:t>
            </a:fld>
            <a:endParaRPr lang="gl-ES"/>
          </a:p>
        </p:txBody>
      </p:sp>
    </p:spTree>
    <p:extLst>
      <p:ext uri="{BB962C8B-B14F-4D97-AF65-F5344CB8AC3E}">
        <p14:creationId xmlns:p14="http://schemas.microsoft.com/office/powerpoint/2010/main" val="4233355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2B0D96A-6A16-4842-9D2E-8595010E2FC9}"/>
              </a:ext>
            </a:extLst>
          </p:cNvPr>
          <p:cNvSpPr>
            <a:spLocks noGrp="1"/>
          </p:cNvSpPr>
          <p:nvPr>
            <p:ph type="dt" sz="half" idx="10"/>
          </p:nvPr>
        </p:nvSpPr>
        <p:spPr/>
        <p:txBody>
          <a:bodyPr/>
          <a:lstStyle>
            <a:lvl1pPr>
              <a:defRPr/>
            </a:lvl1pPr>
          </a:lstStyle>
          <a:p>
            <a:pPr>
              <a:defRPr/>
            </a:pPr>
            <a:fld id="{B34FFA06-11ED-4999-9F75-48EB243BD5B0}" type="datetimeFigureOut">
              <a:rPr lang="es-ES"/>
              <a:pPr>
                <a:defRPr/>
              </a:pPr>
              <a:t>21/05/2024</a:t>
            </a:fld>
            <a:endParaRPr lang="es-ES"/>
          </a:p>
        </p:txBody>
      </p:sp>
      <p:sp>
        <p:nvSpPr>
          <p:cNvPr id="5" name="Marcador de pie de página 4">
            <a:extLst>
              <a:ext uri="{FF2B5EF4-FFF2-40B4-BE49-F238E27FC236}">
                <a16:creationId xmlns:a16="http://schemas.microsoft.com/office/drawing/2014/main" id="{4FCFDC15-DE35-410F-B30A-09489E97646F}"/>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668137D6-91E7-42D6-9CD8-76F8DA328E1C}"/>
              </a:ext>
            </a:extLst>
          </p:cNvPr>
          <p:cNvSpPr>
            <a:spLocks noGrp="1"/>
          </p:cNvSpPr>
          <p:nvPr>
            <p:ph type="sldNum" sz="quarter" idx="12"/>
          </p:nvPr>
        </p:nvSpPr>
        <p:spPr/>
        <p:txBody>
          <a:bodyPr/>
          <a:lstStyle>
            <a:lvl1pPr>
              <a:defRPr/>
            </a:lvl1pPr>
          </a:lstStyle>
          <a:p>
            <a:fld id="{1EB3F6EE-3F79-4EC7-B5CF-78AE38D0E455}" type="slidenum">
              <a:rPr lang="es-ES" altLang="es-ES"/>
              <a:pPr/>
              <a:t>‹Nº›</a:t>
            </a:fld>
            <a:endParaRPr lang="es-ES" altLang="es-ES"/>
          </a:p>
        </p:txBody>
      </p:sp>
    </p:spTree>
    <p:extLst>
      <p:ext uri="{BB962C8B-B14F-4D97-AF65-F5344CB8AC3E}">
        <p14:creationId xmlns:p14="http://schemas.microsoft.com/office/powerpoint/2010/main" val="934886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B566A5B-E3B2-4D05-A2CD-41447CE4872D}"/>
              </a:ext>
            </a:extLst>
          </p:cNvPr>
          <p:cNvSpPr>
            <a:spLocks noGrp="1"/>
          </p:cNvSpPr>
          <p:nvPr>
            <p:ph type="dt" sz="half" idx="10"/>
          </p:nvPr>
        </p:nvSpPr>
        <p:spPr/>
        <p:txBody>
          <a:bodyPr/>
          <a:lstStyle>
            <a:lvl1pPr>
              <a:defRPr/>
            </a:lvl1pPr>
          </a:lstStyle>
          <a:p>
            <a:pPr>
              <a:defRPr/>
            </a:pPr>
            <a:fld id="{2684BE53-634D-4DDB-82A2-88DFD123BB65}" type="datetimeFigureOut">
              <a:rPr lang="es-ES"/>
              <a:pPr>
                <a:defRPr/>
              </a:pPr>
              <a:t>21/05/2024</a:t>
            </a:fld>
            <a:endParaRPr lang="es-ES"/>
          </a:p>
        </p:txBody>
      </p:sp>
      <p:sp>
        <p:nvSpPr>
          <p:cNvPr id="5" name="Marcador de pie de página 4">
            <a:extLst>
              <a:ext uri="{FF2B5EF4-FFF2-40B4-BE49-F238E27FC236}">
                <a16:creationId xmlns:a16="http://schemas.microsoft.com/office/drawing/2014/main" id="{9CB4D893-AA7C-41C6-83C2-CA4487EBBD33}"/>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129EED5B-0123-4AAD-8413-B878BD9BF9E5}"/>
              </a:ext>
            </a:extLst>
          </p:cNvPr>
          <p:cNvSpPr>
            <a:spLocks noGrp="1"/>
          </p:cNvSpPr>
          <p:nvPr>
            <p:ph type="sldNum" sz="quarter" idx="12"/>
          </p:nvPr>
        </p:nvSpPr>
        <p:spPr/>
        <p:txBody>
          <a:bodyPr/>
          <a:lstStyle>
            <a:lvl1pPr>
              <a:defRPr/>
            </a:lvl1pPr>
          </a:lstStyle>
          <a:p>
            <a:fld id="{CFBEFB6A-B039-42BA-8F0B-372011D4A450}" type="slidenum">
              <a:rPr lang="es-ES" altLang="es-ES"/>
              <a:pPr/>
              <a:t>‹Nº›</a:t>
            </a:fld>
            <a:endParaRPr lang="es-ES" altLang="es-ES"/>
          </a:p>
        </p:txBody>
      </p:sp>
    </p:spTree>
    <p:extLst>
      <p:ext uri="{BB962C8B-B14F-4D97-AF65-F5344CB8AC3E}">
        <p14:creationId xmlns:p14="http://schemas.microsoft.com/office/powerpoint/2010/main" val="2620505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4D81955-E33F-4ED5-853F-0DD4B824B07D}"/>
              </a:ext>
            </a:extLst>
          </p:cNvPr>
          <p:cNvSpPr>
            <a:spLocks noGrp="1"/>
          </p:cNvSpPr>
          <p:nvPr>
            <p:ph type="dt" sz="half" idx="10"/>
          </p:nvPr>
        </p:nvSpPr>
        <p:spPr/>
        <p:txBody>
          <a:bodyPr/>
          <a:lstStyle>
            <a:lvl1pPr>
              <a:defRPr/>
            </a:lvl1pPr>
          </a:lstStyle>
          <a:p>
            <a:pPr>
              <a:defRPr/>
            </a:pPr>
            <a:fld id="{A14EF39F-B23C-4E97-9F95-3AB9C5A0790B}" type="datetimeFigureOut">
              <a:rPr lang="es-ES"/>
              <a:pPr>
                <a:defRPr/>
              </a:pPr>
              <a:t>21/05/2024</a:t>
            </a:fld>
            <a:endParaRPr lang="es-ES"/>
          </a:p>
        </p:txBody>
      </p:sp>
      <p:sp>
        <p:nvSpPr>
          <p:cNvPr id="5" name="Marcador de pie de página 4">
            <a:extLst>
              <a:ext uri="{FF2B5EF4-FFF2-40B4-BE49-F238E27FC236}">
                <a16:creationId xmlns:a16="http://schemas.microsoft.com/office/drawing/2014/main" id="{03C32A30-A0C9-4CB6-9980-79C15E90BF71}"/>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BD4C5F20-6385-4CBF-ADFD-355065310805}"/>
              </a:ext>
            </a:extLst>
          </p:cNvPr>
          <p:cNvSpPr>
            <a:spLocks noGrp="1"/>
          </p:cNvSpPr>
          <p:nvPr>
            <p:ph type="sldNum" sz="quarter" idx="12"/>
          </p:nvPr>
        </p:nvSpPr>
        <p:spPr/>
        <p:txBody>
          <a:bodyPr/>
          <a:lstStyle>
            <a:lvl1pPr>
              <a:defRPr/>
            </a:lvl1pPr>
          </a:lstStyle>
          <a:p>
            <a:fld id="{E689923D-095A-496E-9769-976266075705}" type="slidenum">
              <a:rPr lang="es-ES" altLang="es-ES"/>
              <a:pPr/>
              <a:t>‹Nº›</a:t>
            </a:fld>
            <a:endParaRPr lang="es-ES" altLang="es-ES"/>
          </a:p>
        </p:txBody>
      </p:sp>
    </p:spTree>
    <p:extLst>
      <p:ext uri="{BB962C8B-B14F-4D97-AF65-F5344CB8AC3E}">
        <p14:creationId xmlns:p14="http://schemas.microsoft.com/office/powerpoint/2010/main" val="1225563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869687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414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60038B-303A-44F9-BFAF-9C12FB4F5C25}"/>
              </a:ext>
            </a:extLst>
          </p:cNvPr>
          <p:cNvSpPr>
            <a:spLocks noGrp="1"/>
          </p:cNvSpPr>
          <p:nvPr>
            <p:ph type="dt" sz="half" idx="10"/>
          </p:nvPr>
        </p:nvSpPr>
        <p:spPr/>
        <p:txBody>
          <a:bodyPr/>
          <a:lstStyle>
            <a:lvl1pPr>
              <a:defRPr/>
            </a:lvl1pPr>
          </a:lstStyle>
          <a:p>
            <a:pPr>
              <a:defRPr/>
            </a:pPr>
            <a:fld id="{0C038E71-958A-401C-A0D5-3C3A12B008C6}" type="datetimeFigureOut">
              <a:rPr lang="es-ES"/>
              <a:pPr>
                <a:defRPr/>
              </a:pPr>
              <a:t>21/05/2024</a:t>
            </a:fld>
            <a:endParaRPr lang="es-ES"/>
          </a:p>
        </p:txBody>
      </p:sp>
      <p:sp>
        <p:nvSpPr>
          <p:cNvPr id="5" name="Marcador de pie de página 4">
            <a:extLst>
              <a:ext uri="{FF2B5EF4-FFF2-40B4-BE49-F238E27FC236}">
                <a16:creationId xmlns:a16="http://schemas.microsoft.com/office/drawing/2014/main" id="{8C811391-AADA-4772-9ACF-5A54B72B31F4}"/>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0C91CA46-6685-47C5-9321-BEBE4559709C}"/>
              </a:ext>
            </a:extLst>
          </p:cNvPr>
          <p:cNvSpPr>
            <a:spLocks noGrp="1"/>
          </p:cNvSpPr>
          <p:nvPr>
            <p:ph type="sldNum" sz="quarter" idx="12"/>
          </p:nvPr>
        </p:nvSpPr>
        <p:spPr/>
        <p:txBody>
          <a:bodyPr/>
          <a:lstStyle>
            <a:lvl1pPr>
              <a:defRPr/>
            </a:lvl1pPr>
          </a:lstStyle>
          <a:p>
            <a:fld id="{1B1F3FA5-2D03-4BE1-BB13-5E6E1F36C4A5}" type="slidenum">
              <a:rPr lang="es-ES" altLang="es-ES"/>
              <a:pPr/>
              <a:t>‹Nº›</a:t>
            </a:fld>
            <a:endParaRPr lang="es-ES" altLang="es-ES"/>
          </a:p>
        </p:txBody>
      </p:sp>
    </p:spTree>
    <p:extLst>
      <p:ext uri="{BB962C8B-B14F-4D97-AF65-F5344CB8AC3E}">
        <p14:creationId xmlns:p14="http://schemas.microsoft.com/office/powerpoint/2010/main" val="114777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CDF7AFA-9C6A-4048-BB26-A2BB227EACA0}"/>
              </a:ext>
            </a:extLst>
          </p:cNvPr>
          <p:cNvSpPr>
            <a:spLocks noGrp="1"/>
          </p:cNvSpPr>
          <p:nvPr>
            <p:ph type="dt" sz="half" idx="10"/>
          </p:nvPr>
        </p:nvSpPr>
        <p:spPr/>
        <p:txBody>
          <a:bodyPr/>
          <a:lstStyle>
            <a:lvl1pPr>
              <a:defRPr/>
            </a:lvl1pPr>
          </a:lstStyle>
          <a:p>
            <a:pPr>
              <a:defRPr/>
            </a:pPr>
            <a:fld id="{567F4126-60FF-4F34-9D0B-11805D58148F}" type="datetimeFigureOut">
              <a:rPr lang="es-ES"/>
              <a:pPr>
                <a:defRPr/>
              </a:pPr>
              <a:t>21/05/2024</a:t>
            </a:fld>
            <a:endParaRPr lang="es-ES"/>
          </a:p>
        </p:txBody>
      </p:sp>
      <p:sp>
        <p:nvSpPr>
          <p:cNvPr id="5" name="Marcador de pie de página 4">
            <a:extLst>
              <a:ext uri="{FF2B5EF4-FFF2-40B4-BE49-F238E27FC236}">
                <a16:creationId xmlns:a16="http://schemas.microsoft.com/office/drawing/2014/main" id="{B81AC2D6-8A18-48BD-983C-2985E7865047}"/>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6184A110-FA0D-4B2E-9B41-A7D900A973DC}"/>
              </a:ext>
            </a:extLst>
          </p:cNvPr>
          <p:cNvSpPr>
            <a:spLocks noGrp="1"/>
          </p:cNvSpPr>
          <p:nvPr>
            <p:ph type="sldNum" sz="quarter" idx="12"/>
          </p:nvPr>
        </p:nvSpPr>
        <p:spPr/>
        <p:txBody>
          <a:bodyPr/>
          <a:lstStyle>
            <a:lvl1pPr>
              <a:defRPr/>
            </a:lvl1pPr>
          </a:lstStyle>
          <a:p>
            <a:fld id="{2C4B239D-877C-4B5A-B6AC-3EC5B81F39F5}" type="slidenum">
              <a:rPr lang="es-ES" altLang="es-ES"/>
              <a:pPr/>
              <a:t>‹Nº›</a:t>
            </a:fld>
            <a:endParaRPr lang="es-ES" altLang="es-ES"/>
          </a:p>
        </p:txBody>
      </p:sp>
    </p:spTree>
    <p:extLst>
      <p:ext uri="{BB962C8B-B14F-4D97-AF65-F5344CB8AC3E}">
        <p14:creationId xmlns:p14="http://schemas.microsoft.com/office/powerpoint/2010/main" val="1708131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3">
            <a:extLst>
              <a:ext uri="{FF2B5EF4-FFF2-40B4-BE49-F238E27FC236}">
                <a16:creationId xmlns:a16="http://schemas.microsoft.com/office/drawing/2014/main" id="{511530E7-8735-4250-9FC0-09B0736801CC}"/>
              </a:ext>
            </a:extLst>
          </p:cNvPr>
          <p:cNvSpPr>
            <a:spLocks noGrp="1"/>
          </p:cNvSpPr>
          <p:nvPr>
            <p:ph type="dt" sz="half" idx="10"/>
          </p:nvPr>
        </p:nvSpPr>
        <p:spPr/>
        <p:txBody>
          <a:bodyPr/>
          <a:lstStyle>
            <a:lvl1pPr>
              <a:defRPr/>
            </a:lvl1pPr>
          </a:lstStyle>
          <a:p>
            <a:pPr>
              <a:defRPr/>
            </a:pPr>
            <a:fld id="{A8F3442B-9B3A-4D36-A88A-74B60B4758B5}" type="datetimeFigureOut">
              <a:rPr lang="es-ES"/>
              <a:pPr>
                <a:defRPr/>
              </a:pPr>
              <a:t>21/05/2024</a:t>
            </a:fld>
            <a:endParaRPr lang="es-ES"/>
          </a:p>
        </p:txBody>
      </p:sp>
      <p:sp>
        <p:nvSpPr>
          <p:cNvPr id="6" name="Marcador de pie de página 4">
            <a:extLst>
              <a:ext uri="{FF2B5EF4-FFF2-40B4-BE49-F238E27FC236}">
                <a16:creationId xmlns:a16="http://schemas.microsoft.com/office/drawing/2014/main" id="{FB44FD86-1602-4D37-9687-7BA318F77CD4}"/>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94E25126-63FF-437C-A6BE-E0467DF57C3B}"/>
              </a:ext>
            </a:extLst>
          </p:cNvPr>
          <p:cNvSpPr>
            <a:spLocks noGrp="1"/>
          </p:cNvSpPr>
          <p:nvPr>
            <p:ph type="sldNum" sz="quarter" idx="12"/>
          </p:nvPr>
        </p:nvSpPr>
        <p:spPr/>
        <p:txBody>
          <a:bodyPr/>
          <a:lstStyle>
            <a:lvl1pPr>
              <a:defRPr/>
            </a:lvl1pPr>
          </a:lstStyle>
          <a:p>
            <a:fld id="{131D4C05-83B6-42FA-966D-6F8894C2B16C}" type="slidenum">
              <a:rPr lang="es-ES" altLang="es-ES"/>
              <a:pPr/>
              <a:t>‹Nº›</a:t>
            </a:fld>
            <a:endParaRPr lang="es-ES" altLang="es-ES"/>
          </a:p>
        </p:txBody>
      </p:sp>
    </p:spTree>
    <p:extLst>
      <p:ext uri="{BB962C8B-B14F-4D97-AF65-F5344CB8AC3E}">
        <p14:creationId xmlns:p14="http://schemas.microsoft.com/office/powerpoint/2010/main" val="3885131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3">
            <a:extLst>
              <a:ext uri="{FF2B5EF4-FFF2-40B4-BE49-F238E27FC236}">
                <a16:creationId xmlns:a16="http://schemas.microsoft.com/office/drawing/2014/main" id="{07AABCB6-F796-4018-8AD6-03D18FE49085}"/>
              </a:ext>
            </a:extLst>
          </p:cNvPr>
          <p:cNvSpPr>
            <a:spLocks noGrp="1"/>
          </p:cNvSpPr>
          <p:nvPr>
            <p:ph type="dt" sz="half" idx="10"/>
          </p:nvPr>
        </p:nvSpPr>
        <p:spPr/>
        <p:txBody>
          <a:bodyPr/>
          <a:lstStyle>
            <a:lvl1pPr>
              <a:defRPr/>
            </a:lvl1pPr>
          </a:lstStyle>
          <a:p>
            <a:pPr>
              <a:defRPr/>
            </a:pPr>
            <a:fld id="{2C9EDDCE-571E-49A0-BC90-F4E02737844B}" type="datetimeFigureOut">
              <a:rPr lang="es-ES"/>
              <a:pPr>
                <a:defRPr/>
              </a:pPr>
              <a:t>21/05/2024</a:t>
            </a:fld>
            <a:endParaRPr lang="es-ES"/>
          </a:p>
        </p:txBody>
      </p:sp>
      <p:sp>
        <p:nvSpPr>
          <p:cNvPr id="8" name="Marcador de pie de página 4">
            <a:extLst>
              <a:ext uri="{FF2B5EF4-FFF2-40B4-BE49-F238E27FC236}">
                <a16:creationId xmlns:a16="http://schemas.microsoft.com/office/drawing/2014/main" id="{69CD37BF-90BB-494C-B313-E14342F70CB1}"/>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65B27B13-33D5-4BA7-B48B-719E9AEB6DB4}"/>
              </a:ext>
            </a:extLst>
          </p:cNvPr>
          <p:cNvSpPr>
            <a:spLocks noGrp="1"/>
          </p:cNvSpPr>
          <p:nvPr>
            <p:ph type="sldNum" sz="quarter" idx="12"/>
          </p:nvPr>
        </p:nvSpPr>
        <p:spPr/>
        <p:txBody>
          <a:bodyPr/>
          <a:lstStyle>
            <a:lvl1pPr>
              <a:defRPr/>
            </a:lvl1pPr>
          </a:lstStyle>
          <a:p>
            <a:fld id="{10E45AD4-53C0-4398-B33A-A20AC5DC9313}" type="slidenum">
              <a:rPr lang="es-ES" altLang="es-ES"/>
              <a:pPr/>
              <a:t>‹Nº›</a:t>
            </a:fld>
            <a:endParaRPr lang="es-ES" altLang="es-ES"/>
          </a:p>
        </p:txBody>
      </p:sp>
    </p:spTree>
    <p:extLst>
      <p:ext uri="{BB962C8B-B14F-4D97-AF65-F5344CB8AC3E}">
        <p14:creationId xmlns:p14="http://schemas.microsoft.com/office/powerpoint/2010/main" val="189340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3">
            <a:extLst>
              <a:ext uri="{FF2B5EF4-FFF2-40B4-BE49-F238E27FC236}">
                <a16:creationId xmlns:a16="http://schemas.microsoft.com/office/drawing/2014/main" id="{D7023B3F-8E75-41A6-9843-70DCB6299D79}"/>
              </a:ext>
            </a:extLst>
          </p:cNvPr>
          <p:cNvSpPr>
            <a:spLocks noGrp="1"/>
          </p:cNvSpPr>
          <p:nvPr>
            <p:ph type="dt" sz="half" idx="10"/>
          </p:nvPr>
        </p:nvSpPr>
        <p:spPr/>
        <p:txBody>
          <a:bodyPr/>
          <a:lstStyle>
            <a:lvl1pPr>
              <a:defRPr/>
            </a:lvl1pPr>
          </a:lstStyle>
          <a:p>
            <a:pPr>
              <a:defRPr/>
            </a:pPr>
            <a:fld id="{0AD01ED6-71AF-492C-92D2-08BC6FEDB4AD}" type="datetimeFigureOut">
              <a:rPr lang="es-ES"/>
              <a:pPr>
                <a:defRPr/>
              </a:pPr>
              <a:t>21/05/2024</a:t>
            </a:fld>
            <a:endParaRPr lang="es-ES"/>
          </a:p>
        </p:txBody>
      </p:sp>
      <p:sp>
        <p:nvSpPr>
          <p:cNvPr id="4" name="Marcador de pie de página 4">
            <a:extLst>
              <a:ext uri="{FF2B5EF4-FFF2-40B4-BE49-F238E27FC236}">
                <a16:creationId xmlns:a16="http://schemas.microsoft.com/office/drawing/2014/main" id="{E1B8F783-535A-494D-A49E-66C9BD59EB1E}"/>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F8CA2F63-5277-4D66-8883-0BA9BDBE31D1}"/>
              </a:ext>
            </a:extLst>
          </p:cNvPr>
          <p:cNvSpPr>
            <a:spLocks noGrp="1"/>
          </p:cNvSpPr>
          <p:nvPr>
            <p:ph type="sldNum" sz="quarter" idx="12"/>
          </p:nvPr>
        </p:nvSpPr>
        <p:spPr/>
        <p:txBody>
          <a:bodyPr/>
          <a:lstStyle>
            <a:lvl1pPr>
              <a:defRPr/>
            </a:lvl1pPr>
          </a:lstStyle>
          <a:p>
            <a:fld id="{FF028007-63D1-434B-83DF-0D5FECA69EE1}" type="slidenum">
              <a:rPr lang="es-ES" altLang="es-ES"/>
              <a:pPr/>
              <a:t>‹Nº›</a:t>
            </a:fld>
            <a:endParaRPr lang="es-ES" altLang="es-ES"/>
          </a:p>
        </p:txBody>
      </p:sp>
    </p:spTree>
    <p:extLst>
      <p:ext uri="{BB962C8B-B14F-4D97-AF65-F5344CB8AC3E}">
        <p14:creationId xmlns:p14="http://schemas.microsoft.com/office/powerpoint/2010/main" val="171415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8AF09978-BC26-4E61-A022-B14B066E7EAF}"/>
              </a:ext>
            </a:extLst>
          </p:cNvPr>
          <p:cNvSpPr>
            <a:spLocks noGrp="1"/>
          </p:cNvSpPr>
          <p:nvPr>
            <p:ph type="dt" sz="half" idx="10"/>
          </p:nvPr>
        </p:nvSpPr>
        <p:spPr/>
        <p:txBody>
          <a:bodyPr/>
          <a:lstStyle>
            <a:lvl1pPr>
              <a:defRPr/>
            </a:lvl1pPr>
          </a:lstStyle>
          <a:p>
            <a:pPr>
              <a:defRPr/>
            </a:pPr>
            <a:fld id="{764B59DB-BD0B-492B-86F5-10EDBE840569}" type="datetimeFigureOut">
              <a:rPr lang="es-ES"/>
              <a:pPr>
                <a:defRPr/>
              </a:pPr>
              <a:t>21/05/2024</a:t>
            </a:fld>
            <a:endParaRPr lang="es-ES"/>
          </a:p>
        </p:txBody>
      </p:sp>
      <p:sp>
        <p:nvSpPr>
          <p:cNvPr id="3" name="Marcador de pie de página 4">
            <a:extLst>
              <a:ext uri="{FF2B5EF4-FFF2-40B4-BE49-F238E27FC236}">
                <a16:creationId xmlns:a16="http://schemas.microsoft.com/office/drawing/2014/main" id="{84B5DA22-B085-4552-96CA-AC4417C6C3AF}"/>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01B33251-6F31-4547-86EA-9B1843F230F7}"/>
              </a:ext>
            </a:extLst>
          </p:cNvPr>
          <p:cNvSpPr>
            <a:spLocks noGrp="1"/>
          </p:cNvSpPr>
          <p:nvPr>
            <p:ph type="sldNum" sz="quarter" idx="12"/>
          </p:nvPr>
        </p:nvSpPr>
        <p:spPr/>
        <p:txBody>
          <a:bodyPr/>
          <a:lstStyle>
            <a:lvl1pPr>
              <a:defRPr/>
            </a:lvl1pPr>
          </a:lstStyle>
          <a:p>
            <a:fld id="{0AAA7327-D3F5-4E5F-8BB1-9661040CD636}" type="slidenum">
              <a:rPr lang="es-ES" altLang="es-ES"/>
              <a:pPr/>
              <a:t>‹Nº›</a:t>
            </a:fld>
            <a:endParaRPr lang="es-ES" altLang="es-ES"/>
          </a:p>
        </p:txBody>
      </p:sp>
    </p:spTree>
    <p:extLst>
      <p:ext uri="{BB962C8B-B14F-4D97-AF65-F5344CB8AC3E}">
        <p14:creationId xmlns:p14="http://schemas.microsoft.com/office/powerpoint/2010/main" val="69994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3E62FA05-23DC-437E-8341-03BB75A208EF}"/>
              </a:ext>
            </a:extLst>
          </p:cNvPr>
          <p:cNvSpPr>
            <a:spLocks noGrp="1"/>
          </p:cNvSpPr>
          <p:nvPr>
            <p:ph type="dt" sz="half" idx="10"/>
          </p:nvPr>
        </p:nvSpPr>
        <p:spPr/>
        <p:txBody>
          <a:bodyPr/>
          <a:lstStyle>
            <a:lvl1pPr>
              <a:defRPr/>
            </a:lvl1pPr>
          </a:lstStyle>
          <a:p>
            <a:pPr>
              <a:defRPr/>
            </a:pPr>
            <a:fld id="{727CC7FC-7BE4-43BF-A852-6C8267A16365}" type="datetimeFigureOut">
              <a:rPr lang="es-ES"/>
              <a:pPr>
                <a:defRPr/>
              </a:pPr>
              <a:t>21/05/2024</a:t>
            </a:fld>
            <a:endParaRPr lang="es-ES"/>
          </a:p>
        </p:txBody>
      </p:sp>
      <p:sp>
        <p:nvSpPr>
          <p:cNvPr id="6" name="Marcador de pie de página 4">
            <a:extLst>
              <a:ext uri="{FF2B5EF4-FFF2-40B4-BE49-F238E27FC236}">
                <a16:creationId xmlns:a16="http://schemas.microsoft.com/office/drawing/2014/main" id="{EF4F5317-032D-4D53-BDC4-DDC4CFBFB095}"/>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511B7E70-7C20-4DB0-BBB6-C1CC6C44A473}"/>
              </a:ext>
            </a:extLst>
          </p:cNvPr>
          <p:cNvSpPr>
            <a:spLocks noGrp="1"/>
          </p:cNvSpPr>
          <p:nvPr>
            <p:ph type="sldNum" sz="quarter" idx="12"/>
          </p:nvPr>
        </p:nvSpPr>
        <p:spPr/>
        <p:txBody>
          <a:bodyPr/>
          <a:lstStyle>
            <a:lvl1pPr>
              <a:defRPr/>
            </a:lvl1pPr>
          </a:lstStyle>
          <a:p>
            <a:fld id="{60CAD28E-6394-420C-B60E-831A4BB55139}" type="slidenum">
              <a:rPr lang="es-ES" altLang="es-ES"/>
              <a:pPr/>
              <a:t>‹Nº›</a:t>
            </a:fld>
            <a:endParaRPr lang="es-ES" altLang="es-ES"/>
          </a:p>
        </p:txBody>
      </p:sp>
    </p:spTree>
    <p:extLst>
      <p:ext uri="{BB962C8B-B14F-4D97-AF65-F5344CB8AC3E}">
        <p14:creationId xmlns:p14="http://schemas.microsoft.com/office/powerpoint/2010/main" val="11389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DC5ECA14-9B82-454E-A571-249872185D87}"/>
              </a:ext>
            </a:extLst>
          </p:cNvPr>
          <p:cNvSpPr>
            <a:spLocks noGrp="1"/>
          </p:cNvSpPr>
          <p:nvPr>
            <p:ph type="dt" sz="half" idx="10"/>
          </p:nvPr>
        </p:nvSpPr>
        <p:spPr/>
        <p:txBody>
          <a:bodyPr/>
          <a:lstStyle>
            <a:lvl1pPr>
              <a:defRPr/>
            </a:lvl1pPr>
          </a:lstStyle>
          <a:p>
            <a:pPr>
              <a:defRPr/>
            </a:pPr>
            <a:fld id="{7B7B359C-5BDB-4EE3-BA20-ECC5C076C13A}" type="datetimeFigureOut">
              <a:rPr lang="es-ES"/>
              <a:pPr>
                <a:defRPr/>
              </a:pPr>
              <a:t>21/05/2024</a:t>
            </a:fld>
            <a:endParaRPr lang="es-ES"/>
          </a:p>
        </p:txBody>
      </p:sp>
      <p:sp>
        <p:nvSpPr>
          <p:cNvPr id="6" name="Marcador de pie de página 4">
            <a:extLst>
              <a:ext uri="{FF2B5EF4-FFF2-40B4-BE49-F238E27FC236}">
                <a16:creationId xmlns:a16="http://schemas.microsoft.com/office/drawing/2014/main" id="{437D9769-00B0-413E-8721-2349CDAC8139}"/>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4A0FC1C3-EA1E-4A1E-9F78-B54AFA8E4FB1}"/>
              </a:ext>
            </a:extLst>
          </p:cNvPr>
          <p:cNvSpPr>
            <a:spLocks noGrp="1"/>
          </p:cNvSpPr>
          <p:nvPr>
            <p:ph type="sldNum" sz="quarter" idx="12"/>
          </p:nvPr>
        </p:nvSpPr>
        <p:spPr/>
        <p:txBody>
          <a:bodyPr/>
          <a:lstStyle>
            <a:lvl1pPr>
              <a:defRPr/>
            </a:lvl1pPr>
          </a:lstStyle>
          <a:p>
            <a:fld id="{CF9132D6-E6EF-452F-ADE3-2F11EF9B8F0A}" type="slidenum">
              <a:rPr lang="es-ES" altLang="es-ES"/>
              <a:pPr/>
              <a:t>‹Nº›</a:t>
            </a:fld>
            <a:endParaRPr lang="es-ES" altLang="es-ES"/>
          </a:p>
        </p:txBody>
      </p:sp>
    </p:spTree>
    <p:extLst>
      <p:ext uri="{BB962C8B-B14F-4D97-AF65-F5344CB8AC3E}">
        <p14:creationId xmlns:p14="http://schemas.microsoft.com/office/powerpoint/2010/main" val="3034856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96B40DFB-6C03-4BDD-9BD3-F4A4A8FFC00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Marcador de texto 2">
            <a:extLst>
              <a:ext uri="{FF2B5EF4-FFF2-40B4-BE49-F238E27FC236}">
                <a16:creationId xmlns:a16="http://schemas.microsoft.com/office/drawing/2014/main" id="{DE3AFEF3-3188-43B7-866A-C8E9CFCC79C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los estilos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Marcador de fecha 3">
            <a:extLst>
              <a:ext uri="{FF2B5EF4-FFF2-40B4-BE49-F238E27FC236}">
                <a16:creationId xmlns:a16="http://schemas.microsoft.com/office/drawing/2014/main" id="{18189E3C-DEE8-4527-9053-48D0C58B71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5951E58-F2AC-46A5-BF9E-DF1E039C2284}" type="datetimeFigureOut">
              <a:rPr lang="es-ES"/>
              <a:pPr>
                <a:defRPr/>
              </a:pPr>
              <a:t>21/05/2024</a:t>
            </a:fld>
            <a:endParaRPr lang="es-ES"/>
          </a:p>
        </p:txBody>
      </p:sp>
      <p:sp>
        <p:nvSpPr>
          <p:cNvPr id="5" name="Marcador de pie de página 4">
            <a:extLst>
              <a:ext uri="{FF2B5EF4-FFF2-40B4-BE49-F238E27FC236}">
                <a16:creationId xmlns:a16="http://schemas.microsoft.com/office/drawing/2014/main" id="{51DC6941-0E40-435E-A126-5CC50D95B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ES"/>
          </a:p>
        </p:txBody>
      </p:sp>
      <p:sp>
        <p:nvSpPr>
          <p:cNvPr id="6" name="Marcador de número de diapositiva 5">
            <a:extLst>
              <a:ext uri="{FF2B5EF4-FFF2-40B4-BE49-F238E27FC236}">
                <a16:creationId xmlns:a16="http://schemas.microsoft.com/office/drawing/2014/main" id="{4454DFA9-D2A6-41B1-BA7E-66BD9657BF8B}"/>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B1E2B05-88E3-4D5A-B507-9DAF90E1B817}" type="slidenum">
              <a:rPr lang="es-ES" altLang="es-ES"/>
              <a:pPr/>
              <a:t>‹Nº›</a:t>
            </a:fld>
            <a:endParaRPr lang="es-ES" alt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0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0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coreti.com/wp-content/uploads/2017/08/b9ded79fc06e4e1cc7e92e8a6dd019a4.jpg" TargetMode="Externa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380.emf"/><Relationship Id="rId4" Type="http://schemas.openxmlformats.org/officeDocument/2006/relationships/customXml" Target="../ink/ink1.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12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1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mapa.gob.es/es/alimentacion/legislacion/recopilaciones-legislativas-monograficas/Informacion_consumidor.aspx"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13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3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4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6.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185.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02.pn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201.png"/><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195.png"/><Relationship Id="rId11" Type="http://schemas.openxmlformats.org/officeDocument/2006/relationships/image" Target="../media/image200.png"/><Relationship Id="rId5" Type="http://schemas.openxmlformats.org/officeDocument/2006/relationships/image" Target="../media/image194.png"/><Relationship Id="rId10" Type="http://schemas.openxmlformats.org/officeDocument/2006/relationships/image" Target="../media/image199.png"/><Relationship Id="rId4" Type="http://schemas.openxmlformats.org/officeDocument/2006/relationships/image" Target="../media/image193.png"/><Relationship Id="rId9" Type="http://schemas.openxmlformats.org/officeDocument/2006/relationships/image" Target="../media/image198.png"/><Relationship Id="rId14" Type="http://schemas.openxmlformats.org/officeDocument/2006/relationships/image" Target="../media/image203.png"/></Relationships>
</file>

<file path=ppt/slides/_rels/slide168.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4.png"/><Relationship Id="rId3" Type="http://schemas.openxmlformats.org/officeDocument/2006/relationships/image" Target="../media/image205.png"/><Relationship Id="rId7" Type="http://schemas.openxmlformats.org/officeDocument/2006/relationships/image" Target="../media/image209.png"/><Relationship Id="rId12" Type="http://schemas.openxmlformats.org/officeDocument/2006/relationships/image" Target="../media/image195.png"/><Relationship Id="rId2" Type="http://schemas.openxmlformats.org/officeDocument/2006/relationships/image" Target="../media/image204.png"/><Relationship Id="rId1" Type="http://schemas.openxmlformats.org/officeDocument/2006/relationships/slideLayout" Target="../slideLayouts/slideLayout12.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5.png"/></Relationships>
</file>

<file path=ppt/slides/_rels/slide169.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3" Type="http://schemas.openxmlformats.org/officeDocument/2006/relationships/image" Target="../media/image217.png"/><Relationship Id="rId7" Type="http://schemas.openxmlformats.org/officeDocument/2006/relationships/image" Target="../media/image221.png"/><Relationship Id="rId12" Type="http://schemas.openxmlformats.org/officeDocument/2006/relationships/image" Target="../media/image226.png"/><Relationship Id="rId17" Type="http://schemas.openxmlformats.org/officeDocument/2006/relationships/image" Target="../media/image231.png"/><Relationship Id="rId2" Type="http://schemas.openxmlformats.org/officeDocument/2006/relationships/image" Target="../media/image216.png"/><Relationship Id="rId16" Type="http://schemas.openxmlformats.org/officeDocument/2006/relationships/image" Target="../media/image230.png"/><Relationship Id="rId1" Type="http://schemas.openxmlformats.org/officeDocument/2006/relationships/slideLayout" Target="../slideLayouts/slideLayout12.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5" Type="http://schemas.openxmlformats.org/officeDocument/2006/relationships/image" Target="../media/image229.png"/><Relationship Id="rId10" Type="http://schemas.openxmlformats.org/officeDocument/2006/relationships/image" Target="../media/image224.png"/><Relationship Id="rId4" Type="http://schemas.openxmlformats.org/officeDocument/2006/relationships/image" Target="../media/image218.png"/><Relationship Id="rId9" Type="http://schemas.openxmlformats.org/officeDocument/2006/relationships/image" Target="../media/image223.png"/><Relationship Id="rId14" Type="http://schemas.openxmlformats.org/officeDocument/2006/relationships/image" Target="../media/image228.pn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21.emf"/></Relationships>
</file>

<file path=ppt/slides/_rels/slide170.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242.png"/><Relationship Id="rId3" Type="http://schemas.openxmlformats.org/officeDocument/2006/relationships/image" Target="../media/image233.png"/><Relationship Id="rId7" Type="http://schemas.openxmlformats.org/officeDocument/2006/relationships/image" Target="../media/image237.png"/><Relationship Id="rId12" Type="http://schemas.openxmlformats.org/officeDocument/2006/relationships/image" Target="../media/image241.png"/><Relationship Id="rId2" Type="http://schemas.openxmlformats.org/officeDocument/2006/relationships/image" Target="../media/image232.png"/><Relationship Id="rId1" Type="http://schemas.openxmlformats.org/officeDocument/2006/relationships/slideLayout" Target="../slideLayouts/slideLayout12.xml"/><Relationship Id="rId6" Type="http://schemas.openxmlformats.org/officeDocument/2006/relationships/image" Target="../media/image236.png"/><Relationship Id="rId11" Type="http://schemas.openxmlformats.org/officeDocument/2006/relationships/image" Target="../media/image240.png"/><Relationship Id="rId5" Type="http://schemas.openxmlformats.org/officeDocument/2006/relationships/image" Target="../media/image235.png"/><Relationship Id="rId10" Type="http://schemas.openxmlformats.org/officeDocument/2006/relationships/image" Target="../media/image239.png"/><Relationship Id="rId4" Type="http://schemas.openxmlformats.org/officeDocument/2006/relationships/image" Target="../media/image234.png"/><Relationship Id="rId9" Type="http://schemas.openxmlformats.org/officeDocument/2006/relationships/image" Target="../media/image195.png"/><Relationship Id="rId14" Type="http://schemas.openxmlformats.org/officeDocument/2006/relationships/image" Target="../media/image243.png"/></Relationships>
</file>

<file path=ppt/slides/_rels/slide171.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image" Target="../media/image244.jpg"/><Relationship Id="rId1" Type="http://schemas.openxmlformats.org/officeDocument/2006/relationships/slideLayout" Target="../slideLayouts/slideLayout12.xml"/><Relationship Id="rId6" Type="http://schemas.openxmlformats.org/officeDocument/2006/relationships/image" Target="../media/image248.jpg"/><Relationship Id="rId5" Type="http://schemas.openxmlformats.org/officeDocument/2006/relationships/image" Target="../media/image247.png"/><Relationship Id="rId10" Type="http://schemas.openxmlformats.org/officeDocument/2006/relationships/image" Target="../media/image251.png"/><Relationship Id="rId4" Type="http://schemas.openxmlformats.org/officeDocument/2006/relationships/image" Target="../media/image246.png"/><Relationship Id="rId9" Type="http://schemas.openxmlformats.org/officeDocument/2006/relationships/image" Target="../media/image250.png"/></Relationships>
</file>

<file path=ppt/slides/_rels/slide172.xml.rels><?xml version="1.0" encoding="UTF-8" standalone="yes"?>
<Relationships xmlns="http://schemas.openxmlformats.org/package/2006/relationships"><Relationship Id="rId8" Type="http://schemas.openxmlformats.org/officeDocument/2006/relationships/image" Target="../media/image256.png"/><Relationship Id="rId13" Type="http://schemas.openxmlformats.org/officeDocument/2006/relationships/image" Target="../media/image261.png"/><Relationship Id="rId3" Type="http://schemas.openxmlformats.org/officeDocument/2006/relationships/image" Target="../media/image232.png"/><Relationship Id="rId7" Type="http://schemas.openxmlformats.org/officeDocument/2006/relationships/image" Target="../media/image255.png"/><Relationship Id="rId12" Type="http://schemas.openxmlformats.org/officeDocument/2006/relationships/image" Target="../media/image260.png"/><Relationship Id="rId2" Type="http://schemas.openxmlformats.org/officeDocument/2006/relationships/image" Target="../media/image252.png"/><Relationship Id="rId1" Type="http://schemas.openxmlformats.org/officeDocument/2006/relationships/slideLayout" Target="../slideLayouts/slideLayout12.xml"/><Relationship Id="rId6" Type="http://schemas.openxmlformats.org/officeDocument/2006/relationships/image" Target="../media/image195.png"/><Relationship Id="rId11" Type="http://schemas.openxmlformats.org/officeDocument/2006/relationships/image" Target="../media/image259.png"/><Relationship Id="rId5" Type="http://schemas.openxmlformats.org/officeDocument/2006/relationships/image" Target="../media/image254.png"/><Relationship Id="rId15" Type="http://schemas.openxmlformats.org/officeDocument/2006/relationships/image" Target="../media/image263.jpg"/><Relationship Id="rId10" Type="http://schemas.openxmlformats.org/officeDocument/2006/relationships/image" Target="../media/image258.png"/><Relationship Id="rId4" Type="http://schemas.openxmlformats.org/officeDocument/2006/relationships/image" Target="../media/image253.png"/><Relationship Id="rId9" Type="http://schemas.openxmlformats.org/officeDocument/2006/relationships/image" Target="../media/image257.png"/><Relationship Id="rId14" Type="http://schemas.openxmlformats.org/officeDocument/2006/relationships/image" Target="../media/image262.png"/></Relationships>
</file>

<file path=ppt/slides/_rels/slide173.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274.png"/><Relationship Id="rId3" Type="http://schemas.openxmlformats.org/officeDocument/2006/relationships/image" Target="../media/image265.png"/><Relationship Id="rId7" Type="http://schemas.openxmlformats.org/officeDocument/2006/relationships/image" Target="../media/image269.png"/><Relationship Id="rId12" Type="http://schemas.openxmlformats.org/officeDocument/2006/relationships/image" Target="../media/image273.png"/><Relationship Id="rId2" Type="http://schemas.openxmlformats.org/officeDocument/2006/relationships/image" Target="../media/image264.png"/><Relationship Id="rId1" Type="http://schemas.openxmlformats.org/officeDocument/2006/relationships/slideLayout" Target="../slideLayouts/slideLayout12.xml"/><Relationship Id="rId6" Type="http://schemas.openxmlformats.org/officeDocument/2006/relationships/image" Target="../media/image268.png"/><Relationship Id="rId11" Type="http://schemas.openxmlformats.org/officeDocument/2006/relationships/image" Target="../media/image195.png"/><Relationship Id="rId5" Type="http://schemas.openxmlformats.org/officeDocument/2006/relationships/image" Target="../media/image267.png"/><Relationship Id="rId10" Type="http://schemas.openxmlformats.org/officeDocument/2006/relationships/image" Target="../media/image272.png"/><Relationship Id="rId4" Type="http://schemas.openxmlformats.org/officeDocument/2006/relationships/image" Target="../media/image266.png"/><Relationship Id="rId9" Type="http://schemas.openxmlformats.org/officeDocument/2006/relationships/image" Target="../media/image271.png"/><Relationship Id="rId14" Type="http://schemas.openxmlformats.org/officeDocument/2006/relationships/image" Target="../media/image275.png"/></Relationships>
</file>

<file path=ppt/slides/_rels/slide174.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277.png"/><Relationship Id="rId7" Type="http://schemas.openxmlformats.org/officeDocument/2006/relationships/image" Target="../media/image195.png"/><Relationship Id="rId2" Type="http://schemas.openxmlformats.org/officeDocument/2006/relationships/image" Target="../media/image276.png"/><Relationship Id="rId1" Type="http://schemas.openxmlformats.org/officeDocument/2006/relationships/slideLayout" Target="../slideLayouts/slideLayout12.xml"/><Relationship Id="rId6" Type="http://schemas.openxmlformats.org/officeDocument/2006/relationships/image" Target="../media/image280.png"/><Relationship Id="rId5" Type="http://schemas.openxmlformats.org/officeDocument/2006/relationships/image" Target="../media/image279.png"/><Relationship Id="rId10" Type="http://schemas.openxmlformats.org/officeDocument/2006/relationships/image" Target="../media/image283.png"/><Relationship Id="rId4" Type="http://schemas.openxmlformats.org/officeDocument/2006/relationships/image" Target="../media/image278.png"/><Relationship Id="rId9" Type="http://schemas.openxmlformats.org/officeDocument/2006/relationships/image" Target="../media/image282.png"/></Relationships>
</file>

<file path=ppt/slides/_rels/slide175.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image" Target="../media/image285.png"/><Relationship Id="rId7" Type="http://schemas.openxmlformats.org/officeDocument/2006/relationships/image" Target="../media/image288.png"/><Relationship Id="rId2" Type="http://schemas.openxmlformats.org/officeDocument/2006/relationships/image" Target="../media/image284.png"/><Relationship Id="rId1" Type="http://schemas.openxmlformats.org/officeDocument/2006/relationships/slideLayout" Target="../slideLayouts/slideLayout12.xml"/><Relationship Id="rId6" Type="http://schemas.openxmlformats.org/officeDocument/2006/relationships/image" Target="../media/image287.png"/><Relationship Id="rId11" Type="http://schemas.openxmlformats.org/officeDocument/2006/relationships/image" Target="../media/image292.png"/><Relationship Id="rId5" Type="http://schemas.openxmlformats.org/officeDocument/2006/relationships/image" Target="../media/image220.png"/><Relationship Id="rId10" Type="http://schemas.openxmlformats.org/officeDocument/2006/relationships/image" Target="../media/image291.png"/><Relationship Id="rId4" Type="http://schemas.openxmlformats.org/officeDocument/2006/relationships/image" Target="../media/image286.png"/><Relationship Id="rId9" Type="http://schemas.openxmlformats.org/officeDocument/2006/relationships/image" Target="../media/image290.png"/></Relationships>
</file>

<file path=ppt/slides/_rels/slide176.xml.rels><?xml version="1.0" encoding="UTF-8" standalone="yes"?>
<Relationships xmlns="http://schemas.openxmlformats.org/package/2006/relationships"><Relationship Id="rId8" Type="http://schemas.openxmlformats.org/officeDocument/2006/relationships/image" Target="../media/image297.png"/><Relationship Id="rId13" Type="http://schemas.openxmlformats.org/officeDocument/2006/relationships/image" Target="../media/image302.png"/><Relationship Id="rId3" Type="http://schemas.openxmlformats.org/officeDocument/2006/relationships/image" Target="../media/image293.png"/><Relationship Id="rId7" Type="http://schemas.openxmlformats.org/officeDocument/2006/relationships/image" Target="../media/image296.png"/><Relationship Id="rId12" Type="http://schemas.openxmlformats.org/officeDocument/2006/relationships/image" Target="../media/image301.png"/><Relationship Id="rId2" Type="http://schemas.openxmlformats.org/officeDocument/2006/relationships/image" Target="../media/image245.png"/><Relationship Id="rId1" Type="http://schemas.openxmlformats.org/officeDocument/2006/relationships/slideLayout" Target="../slideLayouts/slideLayout12.xml"/><Relationship Id="rId6" Type="http://schemas.openxmlformats.org/officeDocument/2006/relationships/image" Target="../media/image295.png"/><Relationship Id="rId11" Type="http://schemas.openxmlformats.org/officeDocument/2006/relationships/image" Target="../media/image300.png"/><Relationship Id="rId5" Type="http://schemas.openxmlformats.org/officeDocument/2006/relationships/image" Target="../media/image294.png"/><Relationship Id="rId15" Type="http://schemas.openxmlformats.org/officeDocument/2006/relationships/image" Target="../media/image263.jpg"/><Relationship Id="rId10" Type="http://schemas.openxmlformats.org/officeDocument/2006/relationships/image" Target="../media/image299.png"/><Relationship Id="rId4" Type="http://schemas.openxmlformats.org/officeDocument/2006/relationships/image" Target="../media/image195.png"/><Relationship Id="rId9" Type="http://schemas.openxmlformats.org/officeDocument/2006/relationships/image" Target="../media/image298.png"/><Relationship Id="rId14" Type="http://schemas.openxmlformats.org/officeDocument/2006/relationships/image" Target="../media/image303.png"/></Relationships>
</file>

<file path=ppt/slides/_rels/slide177.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232.png"/><Relationship Id="rId7" Type="http://schemas.openxmlformats.org/officeDocument/2006/relationships/image" Target="../media/image307.png"/><Relationship Id="rId2" Type="http://schemas.openxmlformats.org/officeDocument/2006/relationships/image" Target="../media/image304.png"/><Relationship Id="rId1" Type="http://schemas.openxmlformats.org/officeDocument/2006/relationships/slideLayout" Target="../slideLayouts/slideLayout12.xml"/><Relationship Id="rId6" Type="http://schemas.openxmlformats.org/officeDocument/2006/relationships/image" Target="../media/image195.png"/><Relationship Id="rId11" Type="http://schemas.openxmlformats.org/officeDocument/2006/relationships/image" Target="../media/image311.png"/><Relationship Id="rId5" Type="http://schemas.openxmlformats.org/officeDocument/2006/relationships/image" Target="../media/image306.png"/><Relationship Id="rId10" Type="http://schemas.openxmlformats.org/officeDocument/2006/relationships/image" Target="../media/image310.png"/><Relationship Id="rId4" Type="http://schemas.openxmlformats.org/officeDocument/2006/relationships/image" Target="../media/image305.png"/><Relationship Id="rId9" Type="http://schemas.openxmlformats.org/officeDocument/2006/relationships/image" Target="../media/image309.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7.xml"/><Relationship Id="rId4" Type="http://schemas.openxmlformats.org/officeDocument/2006/relationships/image" Target="../media/image320.png"/></Relationships>
</file>

<file path=ppt/slides/_rels/slide186.xml.rels><?xml version="1.0" encoding="UTF-8" standalone="yes"?>
<Relationships xmlns="http://schemas.openxmlformats.org/package/2006/relationships"><Relationship Id="rId8" Type="http://schemas.openxmlformats.org/officeDocument/2006/relationships/image" Target="../media/image3220.png"/><Relationship Id="rId13" Type="http://schemas.openxmlformats.org/officeDocument/2006/relationships/customXml" Target="../ink/ink6.xml"/><Relationship Id="rId3" Type="http://schemas.openxmlformats.org/officeDocument/2006/relationships/image" Target="../media/image322.png"/><Relationship Id="rId7" Type="http://schemas.openxmlformats.org/officeDocument/2006/relationships/customXml" Target="../ink/ink3.xml"/><Relationship Id="rId12" Type="http://schemas.openxmlformats.org/officeDocument/2006/relationships/image" Target="../media/image3240.png"/><Relationship Id="rId2" Type="http://schemas.openxmlformats.org/officeDocument/2006/relationships/image" Target="../media/image321.jpeg"/><Relationship Id="rId1" Type="http://schemas.openxmlformats.org/officeDocument/2006/relationships/slideLayout" Target="../slideLayouts/slideLayout7.xml"/><Relationship Id="rId6" Type="http://schemas.openxmlformats.org/officeDocument/2006/relationships/image" Target="../media/image321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3230.png"/><Relationship Id="rId4" Type="http://schemas.openxmlformats.org/officeDocument/2006/relationships/image" Target="../media/image323.png"/><Relationship Id="rId9" Type="http://schemas.openxmlformats.org/officeDocument/2006/relationships/customXml" Target="../ink/ink4.xml"/></Relationships>
</file>

<file path=ppt/slides/_rels/slide187.xml.rels><?xml version="1.0" encoding="UTF-8" standalone="yes"?>
<Relationships xmlns="http://schemas.openxmlformats.org/package/2006/relationships"><Relationship Id="rId3" Type="http://schemas.openxmlformats.org/officeDocument/2006/relationships/image" Target="../media/image325.jpg"/><Relationship Id="rId2" Type="http://schemas.openxmlformats.org/officeDocument/2006/relationships/image" Target="../media/image324.png"/><Relationship Id="rId1" Type="http://schemas.openxmlformats.org/officeDocument/2006/relationships/slideLayout" Target="../slideLayouts/slideLayout7.xml"/><Relationship Id="rId4" Type="http://schemas.openxmlformats.org/officeDocument/2006/relationships/image" Target="../media/image326.png"/></Relationships>
</file>

<file path=ppt/slides/_rels/slide188.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7.xml"/><Relationship Id="rId5" Type="http://schemas.openxmlformats.org/officeDocument/2006/relationships/image" Target="../media/image331.png"/><Relationship Id="rId4" Type="http://schemas.openxmlformats.org/officeDocument/2006/relationships/image" Target="../media/image3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image" Target="../media/image336.jpg"/><Relationship Id="rId7" Type="http://schemas.openxmlformats.org/officeDocument/2006/relationships/image" Target="../media/image340.jpg"/><Relationship Id="rId2" Type="http://schemas.openxmlformats.org/officeDocument/2006/relationships/image" Target="../media/image335.png"/><Relationship Id="rId1" Type="http://schemas.openxmlformats.org/officeDocument/2006/relationships/slideLayout" Target="../slideLayouts/slideLayout7.xml"/><Relationship Id="rId6" Type="http://schemas.openxmlformats.org/officeDocument/2006/relationships/image" Target="../media/image339.jpg"/><Relationship Id="rId5" Type="http://schemas.openxmlformats.org/officeDocument/2006/relationships/image" Target="../media/image338.jpg"/><Relationship Id="rId4" Type="http://schemas.openxmlformats.org/officeDocument/2006/relationships/image" Target="../media/image337.jpg"/></Relationships>
</file>

<file path=ppt/slides/_rels/slide198.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www.boe.es/boe/dias/1999/08/24/pdfs/A31410-31418.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eur-lex.europa.eu/legal-content/ES/TXT/PDF/?uri=CELEX:02011R1169-20140219&amp;qid=1430132433076&amp;from=ES"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6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twitter.com/gt"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svg"/></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D348C55-EE09-6FFC-62D9-EEC4E2B6B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85FD43C9-9648-D5C3-225D-75625442B566}"/>
              </a:ext>
            </a:extLst>
          </p:cNvPr>
          <p:cNvSpPr txBox="1"/>
          <p:nvPr/>
        </p:nvSpPr>
        <p:spPr>
          <a:xfrm>
            <a:off x="6844749" y="565631"/>
            <a:ext cx="5347251" cy="3370153"/>
          </a:xfrm>
          <a:prstGeom prst="rect">
            <a:avLst/>
          </a:prstGeom>
          <a:noFill/>
        </p:spPr>
        <p:txBody>
          <a:bodyPr wrap="square">
            <a:spAutoFit/>
          </a:bodyPr>
          <a:lstStyle/>
          <a:p>
            <a:r>
              <a:rPr kumimoji="0" lang="pt-BR" sz="6000" b="1" i="0" u="none" strike="noStrike" kern="1200" cap="none" spc="0" normalizeH="0" baseline="0" noProof="0" dirty="0">
                <a:ln>
                  <a:noFill/>
                </a:ln>
                <a:solidFill>
                  <a:prstClr val="black"/>
                </a:solidFill>
                <a:effectLst/>
                <a:uLnTx/>
                <a:uFillTx/>
                <a:latin typeface="Calibri Light" panose="020F0302020204030204"/>
                <a:ea typeface="+mj-ea"/>
                <a:cs typeface="+mj-cs"/>
              </a:rPr>
              <a:t>E</a:t>
            </a:r>
            <a:r>
              <a:rPr kumimoji="0" lang="pt-BR" sz="3300" b="1" i="0" u="none" strike="noStrike" kern="1200" cap="none" spc="0" normalizeH="0" baseline="0" noProof="0" dirty="0">
                <a:ln>
                  <a:noFill/>
                </a:ln>
                <a:solidFill>
                  <a:prstClr val="black"/>
                </a:solidFill>
                <a:effectLst/>
                <a:uLnTx/>
                <a:uFillTx/>
                <a:latin typeface="Calibri Light" panose="020F0302020204030204"/>
                <a:ea typeface="+mj-ea"/>
                <a:cs typeface="+mj-cs"/>
              </a:rPr>
              <a:t>tiquetado dos produtos alimentícios</a:t>
            </a:r>
            <a:br>
              <a:rPr kumimoji="0" lang="pt-BR" sz="33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pt-BR" sz="6000" b="1" i="0" u="none" strike="noStrike" kern="1200" cap="none" spc="0" normalizeH="0" baseline="0" noProof="0" dirty="0">
                <a:ln>
                  <a:noFill/>
                </a:ln>
                <a:solidFill>
                  <a:prstClr val="black"/>
                </a:solidFill>
                <a:effectLst/>
                <a:uLnTx/>
                <a:uFillTx/>
                <a:latin typeface="Calibri Light" panose="020F0302020204030204"/>
                <a:ea typeface="+mj-ea"/>
                <a:cs typeface="+mj-cs"/>
              </a:rPr>
              <a:t>Regulamento (UE) </a:t>
            </a:r>
            <a:endParaRPr lang="es-ES" dirty="0"/>
          </a:p>
        </p:txBody>
      </p:sp>
      <p:sp>
        <p:nvSpPr>
          <p:cNvPr id="5" name="CuadroTexto 4">
            <a:extLst>
              <a:ext uri="{FF2B5EF4-FFF2-40B4-BE49-F238E27FC236}">
                <a16:creationId xmlns:a16="http://schemas.microsoft.com/office/drawing/2014/main" id="{DCAC2365-3679-6E9C-1D2F-04F79FA897B0}"/>
              </a:ext>
            </a:extLst>
          </p:cNvPr>
          <p:cNvSpPr txBox="1"/>
          <p:nvPr/>
        </p:nvSpPr>
        <p:spPr>
          <a:xfrm>
            <a:off x="404191" y="4924696"/>
            <a:ext cx="6188764" cy="646331"/>
          </a:xfrm>
          <a:prstGeom prst="rect">
            <a:avLst/>
          </a:prstGeom>
          <a:noFill/>
        </p:spPr>
        <p:txBody>
          <a:bodyPr wrap="square">
            <a:spAutoFit/>
          </a:bodyPr>
          <a:lstStyle/>
          <a:p>
            <a:r>
              <a:rPr lang="es-ES" sz="1800" u="sng" dirty="0"/>
              <a:t>Inspección de la calidad Agroalimentaria-Lugo</a:t>
            </a:r>
          </a:p>
          <a:p>
            <a:r>
              <a:rPr lang="es-ES" sz="1800" dirty="0"/>
              <a:t>Gonzalo J. Rodríguez Abuin</a:t>
            </a:r>
          </a:p>
        </p:txBody>
      </p:sp>
    </p:spTree>
    <p:extLst>
      <p:ext uri="{BB962C8B-B14F-4D97-AF65-F5344CB8AC3E}">
        <p14:creationId xmlns:p14="http://schemas.microsoft.com/office/powerpoint/2010/main" val="1782411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vellom\Downloads\_graficos_2013_11_litograf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728" y="1340768"/>
            <a:ext cx="4752528" cy="5166542"/>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919536" y="620689"/>
            <a:ext cx="8352928" cy="5505477"/>
          </a:xfrm>
        </p:spPr>
        <p:txBody>
          <a:bodyPr/>
          <a:lstStyle/>
          <a:p>
            <a:pPr marL="0" indent="0">
              <a:buNone/>
            </a:pPr>
            <a:r>
              <a:rPr lang="es-ES" dirty="0">
                <a:latin typeface="Arial" panose="020B0604020202020204" pitchFamily="34" charset="0"/>
                <a:cs typeface="Arial" panose="020B0604020202020204" pitchFamily="34" charset="0"/>
              </a:rPr>
              <a:t>-y </a:t>
            </a:r>
            <a:r>
              <a:rPr lang="es-ES" b="1" dirty="0">
                <a:latin typeface="Arial" panose="020B0604020202020204" pitchFamily="34" charset="0"/>
                <a:cs typeface="Arial" panose="020B0604020202020204" pitchFamily="34" charset="0"/>
              </a:rPr>
              <a:t>la</a:t>
            </a:r>
            <a:r>
              <a:rPr lang="es-ES" dirty="0">
                <a:latin typeface="Arial" panose="020B0604020202020204" pitchFamily="34" charset="0"/>
                <a:cs typeface="Arial" panose="020B0604020202020204" pitchFamily="34" charset="0"/>
              </a:rPr>
              <a:t> </a:t>
            </a:r>
            <a:r>
              <a:rPr lang="es-ES" b="1" dirty="0">
                <a:latin typeface="Arial" panose="020B0604020202020204" pitchFamily="34" charset="0"/>
                <a:cs typeface="Arial" panose="020B0604020202020204" pitchFamily="34" charset="0"/>
              </a:rPr>
              <a:t>litografía</a:t>
            </a:r>
            <a:r>
              <a:rPr lang="es-ES" dirty="0">
                <a:latin typeface="Arial" panose="020B0604020202020204" pitchFamily="34" charset="0"/>
                <a:cs typeface="Arial" panose="020B0604020202020204" pitchFamily="34" charset="0"/>
              </a:rPr>
              <a:t>, que fue inventada en Alemania en 1796 por </a:t>
            </a:r>
            <a:r>
              <a:rPr lang="es-ES" dirty="0" err="1">
                <a:latin typeface="Arial" panose="020B0604020202020204" pitchFamily="34" charset="0"/>
                <a:cs typeface="Arial" panose="020B0604020202020204" pitchFamily="34" charset="0"/>
              </a:rPr>
              <a:t>Aloys</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Senefelder</a:t>
            </a:r>
            <a:r>
              <a:rPr lang="es-ES" dirty="0">
                <a:latin typeface="Arial" panose="020B0604020202020204" pitchFamily="34" charset="0"/>
                <a:cs typeface="Arial" panose="020B0604020202020204" pitchFamily="34" charset="0"/>
              </a:rPr>
              <a:t>.</a:t>
            </a:r>
          </a:p>
          <a:p>
            <a:pPr marL="0" indent="0">
              <a:buNone/>
            </a:pPr>
            <a:endParaRPr lang="gl-ES" dirty="0"/>
          </a:p>
          <a:p>
            <a:pPr marL="0" indent="0">
              <a:buNone/>
            </a:pPr>
            <a:endParaRPr lang="gl-ES" dirty="0"/>
          </a:p>
        </p:txBody>
      </p:sp>
    </p:spTree>
    <p:extLst>
      <p:ext uri="{BB962C8B-B14F-4D97-AF65-F5344CB8AC3E}">
        <p14:creationId xmlns:p14="http://schemas.microsoft.com/office/powerpoint/2010/main" val="4733785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n 2">
            <a:extLst>
              <a:ext uri="{FF2B5EF4-FFF2-40B4-BE49-F238E27FC236}">
                <a16:creationId xmlns:a16="http://schemas.microsoft.com/office/drawing/2014/main" id="{CD654087-96EF-4F6E-93C0-9EB7ACE6A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223838"/>
            <a:ext cx="11604625"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5420A00-00CF-42A9-811F-99779BA048C1}"/>
              </a:ext>
            </a:extLst>
          </p:cNvPr>
          <p:cNvSpPr txBox="1"/>
          <p:nvPr/>
        </p:nvSpPr>
        <p:spPr>
          <a:xfrm>
            <a:off x="668338" y="446088"/>
            <a:ext cx="11166475" cy="427037"/>
          </a:xfrm>
          <a:prstGeom prst="rect">
            <a:avLst/>
          </a:prstGeom>
          <a:noFill/>
        </p:spPr>
        <p:txBody>
          <a:bodyPr>
            <a:spAutoFit/>
          </a:bodyPr>
          <a:lstStyle/>
          <a:p>
            <a:pPr eaLnBrk="1" fontAlgn="auto" hangingPunct="1">
              <a:spcBef>
                <a:spcPts val="0"/>
              </a:spcBef>
              <a:spcAft>
                <a:spcPts val="0"/>
              </a:spcAft>
              <a:defRPr/>
            </a:pPr>
            <a:r>
              <a:rPr lang="es-ES" sz="2177" dirty="0">
                <a:latin typeface="+mn-lt"/>
              </a:rPr>
              <a:t>Para menciones obligatorias </a:t>
            </a:r>
          </a:p>
        </p:txBody>
      </p:sp>
      <p:pic>
        <p:nvPicPr>
          <p:cNvPr id="13315" name="Imagen 2">
            <a:extLst>
              <a:ext uri="{FF2B5EF4-FFF2-40B4-BE49-F238E27FC236}">
                <a16:creationId xmlns:a16="http://schemas.microsoft.com/office/drawing/2014/main" id="{61B9E3CB-0CEE-4337-907E-3F5D1A91E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9550" y="0"/>
            <a:ext cx="3286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Imagen 4">
            <a:extLst>
              <a:ext uri="{FF2B5EF4-FFF2-40B4-BE49-F238E27FC236}">
                <a16:creationId xmlns:a16="http://schemas.microsoft.com/office/drawing/2014/main" id="{58193503-B54D-498D-93D8-A890178DD6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46038"/>
            <a:ext cx="667067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C39EEEB8-61BA-443F-930A-480DE0433E33}"/>
              </a:ext>
            </a:extLst>
          </p:cNvPr>
          <p:cNvSpPr txBox="1"/>
          <p:nvPr/>
        </p:nvSpPr>
        <p:spPr>
          <a:xfrm>
            <a:off x="561975" y="4405313"/>
            <a:ext cx="7883525" cy="1768475"/>
          </a:xfrm>
          <a:prstGeom prst="rect">
            <a:avLst/>
          </a:prstGeom>
          <a:solidFill>
            <a:schemeClr val="accent6"/>
          </a:solidFill>
        </p:spPr>
        <p:txBody>
          <a:bodyPr>
            <a:spAutoFit/>
          </a:bodyPr>
          <a:lstStyle/>
          <a:p>
            <a:pPr eaLnBrk="1" fontAlgn="auto" hangingPunct="1">
              <a:spcBef>
                <a:spcPts val="0"/>
              </a:spcBef>
              <a:spcAft>
                <a:spcPts val="0"/>
              </a:spcAft>
              <a:defRPr/>
            </a:pPr>
            <a:r>
              <a:rPr lang="es-ES" sz="2177" dirty="0">
                <a:latin typeface="+mn-lt"/>
              </a:rPr>
              <a:t>FIBERSOL-2” , Dextrina de maíz - maltodextrina - Resistente 1 dextrina - Resistente 1 Maltodextrina - Fibra</a:t>
            </a:r>
          </a:p>
          <a:p>
            <a:pPr eaLnBrk="1" fontAlgn="auto" hangingPunct="1">
              <a:spcBef>
                <a:spcPts val="0"/>
              </a:spcBef>
              <a:spcAft>
                <a:spcPts val="0"/>
              </a:spcAft>
              <a:defRPr/>
            </a:pPr>
            <a:r>
              <a:rPr lang="es-ES" sz="2177" dirty="0">
                <a:latin typeface="+mn-lt"/>
              </a:rPr>
              <a:t>soluble1 (de maíz)* - Fibra Soluble1 (Maltodextrina)* - Fibra Soluble1 (Dextrina resistente</a:t>
            </a:r>
          </a:p>
          <a:p>
            <a:pPr eaLnBrk="1" fontAlgn="auto" hangingPunct="1">
              <a:spcBef>
                <a:spcPts val="0"/>
              </a:spcBef>
              <a:spcAft>
                <a:spcPts val="0"/>
              </a:spcAft>
              <a:defRPr/>
            </a:pPr>
            <a:r>
              <a:rPr lang="es-ES" sz="2177" dirty="0">
                <a:latin typeface="+mn-lt"/>
              </a:rPr>
              <a:t>“ FIBRULINE “, definido en su ficha como inulina de achicoria</a:t>
            </a:r>
          </a:p>
        </p:txBody>
      </p:sp>
      <p:sp>
        <p:nvSpPr>
          <p:cNvPr id="7" name="Flecha: a la derecha 6">
            <a:extLst>
              <a:ext uri="{FF2B5EF4-FFF2-40B4-BE49-F238E27FC236}">
                <a16:creationId xmlns:a16="http://schemas.microsoft.com/office/drawing/2014/main" id="{0A3837C8-6DDB-4A41-AB63-AFE75800BBBF}"/>
              </a:ext>
            </a:extLst>
          </p:cNvPr>
          <p:cNvSpPr/>
          <p:nvPr/>
        </p:nvSpPr>
        <p:spPr>
          <a:xfrm>
            <a:off x="8499475" y="6251575"/>
            <a:ext cx="511175" cy="55563"/>
          </a:xfrm>
          <a:prstGeom prst="rightArrow">
            <a:avLst/>
          </a:prstGeom>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2177"/>
          </a:p>
        </p:txBody>
      </p:sp>
      <p:pic>
        <p:nvPicPr>
          <p:cNvPr id="13319" name="Imagen 7">
            <a:extLst>
              <a:ext uri="{FF2B5EF4-FFF2-40B4-BE49-F238E27FC236}">
                <a16:creationId xmlns:a16="http://schemas.microsoft.com/office/drawing/2014/main" id="{4951356E-03CF-4D21-944F-23DD5012E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3379788"/>
            <a:ext cx="52371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Imagen 8">
            <a:extLst>
              <a:ext uri="{FF2B5EF4-FFF2-40B4-BE49-F238E27FC236}">
                <a16:creationId xmlns:a16="http://schemas.microsoft.com/office/drawing/2014/main" id="{35B45790-2185-40BE-B6D6-61B3BC3B3B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725" y="1697038"/>
            <a:ext cx="5505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n 1">
            <a:extLst>
              <a:ext uri="{FF2B5EF4-FFF2-40B4-BE49-F238E27FC236}">
                <a16:creationId xmlns:a16="http://schemas.microsoft.com/office/drawing/2014/main" id="{B1913A32-766A-42DA-A015-F68BCE9FB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765" y="0"/>
            <a:ext cx="134774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CuadroTexto 2">
            <a:extLst>
              <a:ext uri="{FF2B5EF4-FFF2-40B4-BE49-F238E27FC236}">
                <a16:creationId xmlns:a16="http://schemas.microsoft.com/office/drawing/2014/main" id="{389969DE-ECC5-4129-870D-36685B4D5E25}"/>
              </a:ext>
            </a:extLst>
          </p:cNvPr>
          <p:cNvSpPr txBox="1">
            <a:spLocks noChangeArrowheads="1"/>
          </p:cNvSpPr>
          <p:nvPr/>
        </p:nvSpPr>
        <p:spPr bwMode="auto">
          <a:xfrm>
            <a:off x="-292100" y="384175"/>
            <a:ext cx="1947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ES" sz="3200" b="1"/>
              <a:t>ADITIVOS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498B726-4638-413E-BEAC-85FAA5C726AB}"/>
              </a:ext>
            </a:extLst>
          </p:cNvPr>
          <p:cNvPicPr>
            <a:picLocks noChangeAspect="1"/>
          </p:cNvPicPr>
          <p:nvPr/>
        </p:nvPicPr>
        <p:blipFill>
          <a:blip r:embed="rId2"/>
          <a:stretch>
            <a:fillRect/>
          </a:stretch>
        </p:blipFill>
        <p:spPr>
          <a:xfrm>
            <a:off x="118706" y="0"/>
            <a:ext cx="11927255" cy="6857999"/>
          </a:xfrm>
          <a:prstGeom prst="rect">
            <a:avLst/>
          </a:prstGeom>
          <a:solidFill>
            <a:schemeClr val="accent2"/>
          </a:solidFill>
        </p:spPr>
      </p:pic>
    </p:spTree>
    <p:extLst>
      <p:ext uri="{BB962C8B-B14F-4D97-AF65-F5344CB8AC3E}">
        <p14:creationId xmlns:p14="http://schemas.microsoft.com/office/powerpoint/2010/main" val="16573467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0BF54CE-E7E2-67EC-37AA-60F4D2255A86}"/>
              </a:ext>
            </a:extLst>
          </p:cNvPr>
          <p:cNvSpPr txBox="1"/>
          <p:nvPr/>
        </p:nvSpPr>
        <p:spPr>
          <a:xfrm>
            <a:off x="0" y="145774"/>
            <a:ext cx="12192000" cy="6463308"/>
          </a:xfrm>
          <a:prstGeom prst="rect">
            <a:avLst/>
          </a:prstGeom>
          <a:noFill/>
        </p:spPr>
        <p:txBody>
          <a:bodyPr wrap="square" rtlCol="0">
            <a:spAutoFit/>
          </a:bodyPr>
          <a:lstStyle/>
          <a:p>
            <a:pPr algn="l"/>
            <a:r>
              <a:rPr lang="es-ES" sz="1800" b="0" i="0" u="none" strike="noStrike" baseline="0" dirty="0">
                <a:latin typeface="Calibri" panose="020F0502020204030204" pitchFamily="34" charset="0"/>
              </a:rPr>
              <a:t>1. «Edulcorantes»: sustancias que se emplean para dar un sabor dulce a los alimentos o en edulcorantes de mesa.</a:t>
            </a:r>
          </a:p>
          <a:p>
            <a:pPr algn="l"/>
            <a:r>
              <a:rPr lang="es-ES" sz="1800" b="0" i="0" u="none" strike="noStrike" baseline="0" dirty="0">
                <a:latin typeface="Calibri" panose="020F0502020204030204" pitchFamily="34" charset="0"/>
              </a:rPr>
              <a:t>2. «Colorantes»: sustancias que dan color a un alimento o le devuelven su color original; pueden ser componentes naturales de los alimentos y sustancias naturales que normalmente no se consumen como alimentos en sí mismas ni se emplean como ingredientes característicos de los alimentos. Se considerarán colorantes en el sentido del presente Reglamento los preparados obtenidos a partir de alimentos y otros materiales comestibles naturales de base mediante una extracción física, química, o física y química, conducente a la separación de los pigmentos respecto de los componentes nutritivos o aromáticos.</a:t>
            </a:r>
          </a:p>
          <a:p>
            <a:pPr algn="l"/>
            <a:r>
              <a:rPr lang="es-ES" sz="1800" b="0" i="0" u="none" strike="noStrike" baseline="0" dirty="0">
                <a:latin typeface="Calibri" panose="020F0502020204030204" pitchFamily="34" charset="0"/>
              </a:rPr>
              <a:t>3. «Conservadores»: sustancias que prolongan la vida útil de los alimentos protegiéndolos del deterioro causado por microorganismos o que protegen del crecimiento de microorganismos patógenos.</a:t>
            </a:r>
          </a:p>
          <a:p>
            <a:pPr algn="l"/>
            <a:r>
              <a:rPr lang="es-ES" sz="1800" b="0" i="0" u="none" strike="noStrike" baseline="0" dirty="0">
                <a:latin typeface="Calibri" panose="020F0502020204030204" pitchFamily="34" charset="0"/>
              </a:rPr>
              <a:t>4. «Antioxidantes»: sustancias que prolongan la vida útil de los alimentos protegiéndolos del deterioro causado por la oxidación, como el enranciamiento de las grasas y los cambios de color.</a:t>
            </a:r>
          </a:p>
          <a:p>
            <a:pPr algn="l"/>
            <a:r>
              <a:rPr lang="es-ES" sz="1800" b="0" i="0" u="none" strike="noStrike" baseline="0" dirty="0">
                <a:latin typeface="Calibri" panose="020F0502020204030204" pitchFamily="34" charset="0"/>
              </a:rPr>
              <a:t>5. «Soportes»: sustancias empleadas para disolver, diluir, dispersar o modificar físicamente de otra manera un aditivo alimentario, un aromatizante, una enzima alimentaria o un nutriente u otra sustancia añadidos a un alimento con fines nutricionales o fisiológicos sin alterar su función (y sin tener por sí mismas ningún efecto tecnológico), a fin de facilitar su manipulación, aplicación o uso.</a:t>
            </a:r>
          </a:p>
          <a:p>
            <a:pPr algn="l"/>
            <a:r>
              <a:rPr lang="es-ES" sz="1800" b="0" i="0" u="none" strike="noStrike" baseline="0" dirty="0">
                <a:latin typeface="Calibri" panose="020F0502020204030204" pitchFamily="34" charset="0"/>
              </a:rPr>
              <a:t>6. «Acidulantes»: sustancias que incrementan la acidez de un producto alimenticio o le confieren un sabor ácido, o ambas cosas.</a:t>
            </a:r>
          </a:p>
          <a:p>
            <a:pPr algn="l"/>
            <a:r>
              <a:rPr lang="es-ES" sz="1800" b="0" i="0" u="none" strike="noStrike" baseline="0" dirty="0">
                <a:latin typeface="Calibri" panose="020F0502020204030204" pitchFamily="34" charset="0"/>
              </a:rPr>
              <a:t>7. «Correctores de la acidez»: sustancias que alteran o controlan la acidez o alcalinidad de un producto alimenticio.</a:t>
            </a:r>
          </a:p>
          <a:p>
            <a:pPr algn="l"/>
            <a:r>
              <a:rPr lang="es-ES" sz="1800" b="0" i="0" u="none" strike="noStrike" baseline="0" dirty="0">
                <a:latin typeface="Calibri" panose="020F0502020204030204" pitchFamily="34" charset="0"/>
              </a:rPr>
              <a:t>8. «</a:t>
            </a:r>
            <a:r>
              <a:rPr lang="es-ES" sz="1800" b="0" i="0" u="none" strike="noStrike" baseline="0" dirty="0" err="1">
                <a:latin typeface="Calibri" panose="020F0502020204030204" pitchFamily="34" charset="0"/>
              </a:rPr>
              <a:t>Antiaglomerantes</a:t>
            </a:r>
            <a:r>
              <a:rPr lang="es-ES" sz="1800" b="0" i="0" u="none" strike="noStrike" baseline="0" dirty="0">
                <a:latin typeface="Calibri" panose="020F0502020204030204" pitchFamily="34" charset="0"/>
              </a:rPr>
              <a:t>»: sustancias que reducen la tendencia de las partículas de un producto alimenticio a adherirse unas a otras.</a:t>
            </a:r>
          </a:p>
          <a:p>
            <a:pPr algn="l"/>
            <a:r>
              <a:rPr lang="es-ES" sz="1800" b="0" i="0" u="none" strike="noStrike" baseline="0" dirty="0">
                <a:latin typeface="Calibri" panose="020F0502020204030204" pitchFamily="34" charset="0"/>
              </a:rPr>
              <a:t>9. «Antiespumantes»: sustancias que impiden o reducen la formación de espuma.</a:t>
            </a:r>
          </a:p>
          <a:p>
            <a:pPr algn="l"/>
            <a:r>
              <a:rPr lang="es-ES" sz="1800" b="0" i="0" u="none" strike="noStrike" baseline="0" dirty="0">
                <a:latin typeface="Calibri" panose="020F0502020204030204" pitchFamily="34" charset="0"/>
              </a:rPr>
              <a:t>10. «Agentes de carga»: sustancias que aumentan el volumen de un producto alimenticio sin contribuir significativamente a su valor energético disponible.</a:t>
            </a:r>
          </a:p>
          <a:p>
            <a:pPr algn="l"/>
            <a:r>
              <a:rPr lang="es-ES" sz="1800" b="0" i="0" u="none" strike="noStrike" baseline="0" dirty="0">
                <a:latin typeface="Calibri" panose="020F0502020204030204" pitchFamily="34" charset="0"/>
              </a:rPr>
              <a:t>11. «Emulgentes»: sustancias que hacen posible la formación o el mantenimiento de una mezcla homogénea de dos o más fases no miscibles, como el aceite y el agua, en un producto alimenticio.</a:t>
            </a:r>
          </a:p>
        </p:txBody>
      </p:sp>
    </p:spTree>
    <p:extLst>
      <p:ext uri="{BB962C8B-B14F-4D97-AF65-F5344CB8AC3E}">
        <p14:creationId xmlns:p14="http://schemas.microsoft.com/office/powerpoint/2010/main" val="35525232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8BFC563-039E-E32A-EB81-DEE39BD8C6DD}"/>
              </a:ext>
            </a:extLst>
          </p:cNvPr>
          <p:cNvSpPr txBox="1"/>
          <p:nvPr/>
        </p:nvSpPr>
        <p:spPr>
          <a:xfrm>
            <a:off x="0" y="0"/>
            <a:ext cx="12192000" cy="7294305"/>
          </a:xfrm>
          <a:prstGeom prst="rect">
            <a:avLst/>
          </a:prstGeom>
          <a:noFill/>
        </p:spPr>
        <p:txBody>
          <a:bodyPr wrap="square" rtlCol="0">
            <a:spAutoFit/>
          </a:bodyPr>
          <a:lstStyle/>
          <a:p>
            <a:pPr algn="l"/>
            <a:r>
              <a:rPr lang="es-ES" sz="1800" b="0" i="0" u="none" strike="noStrike" baseline="0" dirty="0">
                <a:latin typeface="Calibri" panose="020F0502020204030204" pitchFamily="34" charset="0"/>
              </a:rPr>
              <a:t>15. «Espumantes»: sustancias que hacen posible formar una dispersión homogénea de una fase gaseosa en un producto alimenticio líquido o sólido.</a:t>
            </a:r>
          </a:p>
          <a:p>
            <a:pPr algn="l"/>
            <a:r>
              <a:rPr lang="es-ES" sz="1800" b="0" i="0" u="none" strike="noStrike" baseline="0" dirty="0">
                <a:latin typeface="Calibri" panose="020F0502020204030204" pitchFamily="34" charset="0"/>
              </a:rPr>
              <a:t>16. «Gelificantes»: sustancias que dan textura a un producto alimenticio mediante la formación de un gel.</a:t>
            </a:r>
          </a:p>
          <a:p>
            <a:pPr algn="l"/>
            <a:r>
              <a:rPr lang="es-ES" sz="1800" b="0" i="0" u="none" strike="noStrike" baseline="0" dirty="0">
                <a:latin typeface="Calibri" panose="020F0502020204030204" pitchFamily="34" charset="0"/>
              </a:rPr>
              <a:t>17. «Agentes de recubrimiento» (incluidos los lubricantes): sustancias que, cuando se aplican en la superficie exterior de un producto alimenticio, confieren a este un aspecto brillante o lo revisten con una capa protectora.</a:t>
            </a:r>
          </a:p>
          <a:p>
            <a:pPr algn="l"/>
            <a:r>
              <a:rPr lang="es-ES" sz="1800" b="0" i="0" u="none" strike="noStrike" baseline="0" dirty="0">
                <a:latin typeface="Calibri" panose="020F0502020204030204" pitchFamily="34" charset="0"/>
              </a:rPr>
              <a:t>18. «Humectantes»: sustancias que impiden la desecación de los alimentos contrarrestando el efecto de una atmósfera con un grado bajo de humedad, o que favorecen la disolución de un polvo en un medio acuoso.</a:t>
            </a:r>
          </a:p>
          <a:p>
            <a:pPr algn="l"/>
            <a:r>
              <a:rPr lang="es-ES" sz="1800" b="0" i="0" u="none" strike="noStrike" baseline="0" dirty="0">
                <a:latin typeface="Calibri" panose="020F0502020204030204" pitchFamily="34" charset="0"/>
              </a:rPr>
              <a:t>19. «Almidones modificados»: sustancias obtenidas por uno o más tratamientos químicos de almidones comestibles, que pueden haber sufrido un tratamiento físico o enzimático y ser diluidas o blanqueadas con ácidos o bases.</a:t>
            </a:r>
          </a:p>
          <a:p>
            <a:pPr algn="l"/>
            <a:r>
              <a:rPr lang="es-ES" sz="1800" b="0" i="0" u="none" strike="noStrike" baseline="0" dirty="0">
                <a:latin typeface="Calibri" panose="020F0502020204030204" pitchFamily="34" charset="0"/>
              </a:rPr>
              <a:t>20. «Gases de envasado»: gases, distintos del aire, introducidos en un recipiente antes o después de colocar en él un producto alimenticio, o mientras se coloca.</a:t>
            </a:r>
          </a:p>
          <a:p>
            <a:pPr algn="l"/>
            <a:r>
              <a:rPr lang="es-ES" sz="1800" b="0" i="0" u="none" strike="noStrike" baseline="0" dirty="0">
                <a:latin typeface="Calibri" panose="020F0502020204030204" pitchFamily="34" charset="0"/>
              </a:rPr>
              <a:t>21. «Gases propelentes»: gases diferentes del aire que expulsan un producto alimenticio de un recipiente.</a:t>
            </a:r>
          </a:p>
          <a:p>
            <a:pPr algn="l"/>
            <a:r>
              <a:rPr lang="es-ES" sz="1800" b="0" i="0" u="none" strike="noStrike" baseline="0" dirty="0">
                <a:latin typeface="Calibri" panose="020F0502020204030204" pitchFamily="34" charset="0"/>
              </a:rPr>
              <a:t>22. «Gasificantes»: sustancias o combinaciones de sustancias que liberan gas y, de esa manera, aumentan el volumen de una masa.</a:t>
            </a:r>
          </a:p>
          <a:p>
            <a:pPr algn="l"/>
            <a:r>
              <a:rPr lang="es-ES" sz="1800" b="0" i="0" u="none" strike="noStrike" baseline="0" dirty="0">
                <a:latin typeface="Calibri" panose="020F0502020204030204" pitchFamily="34" charset="0"/>
              </a:rPr>
              <a:t>23. «Secuestrantes»: sustancias que forman complejos químicos con iones metálicos</a:t>
            </a:r>
          </a:p>
          <a:p>
            <a:pPr algn="l"/>
            <a:r>
              <a:rPr lang="es-ES" sz="1800" b="0" i="0" u="none" strike="noStrike" baseline="0" dirty="0">
                <a:latin typeface="Calibri" panose="020F0502020204030204" pitchFamily="34" charset="0"/>
              </a:rPr>
              <a:t>24. </a:t>
            </a:r>
            <a:r>
              <a:rPr lang="es-ES" sz="1800" b="1" i="0" u="none" strike="noStrike" baseline="0" dirty="0">
                <a:latin typeface="Calibri" panose="020F0502020204030204" pitchFamily="34" charset="0"/>
              </a:rPr>
              <a:t>«Estabilizantes</a:t>
            </a:r>
            <a:r>
              <a:rPr lang="es-ES" sz="1800" b="0" i="0" u="none" strike="noStrike" baseline="0" dirty="0">
                <a:latin typeface="Calibri" panose="020F0502020204030204" pitchFamily="34" charset="0"/>
              </a:rPr>
              <a:t>»: sustancias que posibilitan el mantenimiento del estado físico-químico de un producto alimenticio; incluyen las sustancias que permiten el mantenimiento de una dispersión homogénea de dos o más sustancias no miscibles en un producto alimenticio, las que estabilizan, retienen o intensifican el color de un producto alimenticio y las que incrementan la capacidad de enlace de los alimentos, en especial el entrecruzamiento de las proteínas, que permite unir trozos de alimento para formar un alimento reconstituido.</a:t>
            </a:r>
          </a:p>
          <a:p>
            <a:pPr algn="l"/>
            <a:r>
              <a:rPr lang="es-ES" sz="1800" b="0" i="0" u="none" strike="noStrike" baseline="0" dirty="0">
                <a:latin typeface="Calibri" panose="020F0502020204030204" pitchFamily="34" charset="0"/>
              </a:rPr>
              <a:t>25. «Espesantes»: sustancias que aumentan la viscosidad de un alimento.</a:t>
            </a:r>
          </a:p>
          <a:p>
            <a:pPr algn="l"/>
            <a:r>
              <a:rPr lang="es-ES" sz="1800" b="0" i="0" u="none" strike="noStrike" baseline="0" dirty="0">
                <a:latin typeface="Calibri" panose="020F0502020204030204" pitchFamily="34" charset="0"/>
              </a:rPr>
              <a:t>26. «Agentes de tratamiento de las harinas»: sustancias, distintas de los emulgentes, que se añaden a la harina o a la masa para mejorar su calidad de cocción.</a:t>
            </a:r>
          </a:p>
          <a:p>
            <a:pPr algn="l"/>
            <a:r>
              <a:rPr lang="es-ES" sz="1800" b="0" i="0" u="none" strike="noStrike" baseline="0" dirty="0">
                <a:latin typeface="Calibri" panose="020F0502020204030204" pitchFamily="34" charset="0"/>
              </a:rPr>
              <a:t>27. «Potenciadores del contraste»: sustancias que, al ser aplicadas a la superficie exterior de frutas o verduras tras la despigmentación de determinadas partes (por ejemplo, mediante láser), ayudan a distinguir estas partes del resto de la superficie al aplicar color a raíz de su interacción con determinados componentes de la epidermis.</a:t>
            </a:r>
            <a:endParaRPr lang="es-ES" dirty="0"/>
          </a:p>
        </p:txBody>
      </p:sp>
    </p:spTree>
    <p:extLst>
      <p:ext uri="{BB962C8B-B14F-4D97-AF65-F5344CB8AC3E}">
        <p14:creationId xmlns:p14="http://schemas.microsoft.com/office/powerpoint/2010/main" val="42198721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n 2">
            <a:extLst>
              <a:ext uri="{FF2B5EF4-FFF2-40B4-BE49-F238E27FC236}">
                <a16:creationId xmlns:a16="http://schemas.microsoft.com/office/drawing/2014/main" id="{D77C8E0E-37AE-479B-85F5-2951D84A4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563" y="134938"/>
            <a:ext cx="9275762"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Imagen 4">
            <a:extLst>
              <a:ext uri="{FF2B5EF4-FFF2-40B4-BE49-F238E27FC236}">
                <a16:creationId xmlns:a16="http://schemas.microsoft.com/office/drawing/2014/main" id="{644FDED1-64E7-498A-9A3D-5B6123830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3" y="1908175"/>
            <a:ext cx="10417175"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3F50F1AB-1192-10D7-85C9-9256AB8A4451}"/>
              </a:ext>
            </a:extLst>
          </p:cNvPr>
          <p:cNvSpPr txBox="1"/>
          <p:nvPr/>
        </p:nvSpPr>
        <p:spPr>
          <a:xfrm>
            <a:off x="2637182" y="5269252"/>
            <a:ext cx="6096000" cy="646331"/>
          </a:xfrm>
          <a:prstGeom prst="rect">
            <a:avLst/>
          </a:prstGeom>
          <a:noFill/>
        </p:spPr>
        <p:txBody>
          <a:bodyPr wrap="square">
            <a:spAutoFit/>
          </a:bodyPr>
          <a:lstStyle/>
          <a:p>
            <a:r>
              <a:rPr lang="es-ES" sz="800" b="0" i="0" u="none" strike="noStrike" baseline="0" dirty="0">
                <a:solidFill>
                  <a:srgbClr val="000000"/>
                </a:solidFill>
                <a:latin typeface="Calibri" panose="020F0502020204030204" pitchFamily="34" charset="0"/>
              </a:rPr>
              <a:t> </a:t>
            </a:r>
            <a:r>
              <a:rPr lang="es-ES" sz="1800" b="0" i="0" u="none" strike="noStrike" baseline="0" dirty="0">
                <a:solidFill>
                  <a:srgbClr val="000000"/>
                </a:solidFill>
                <a:latin typeface="Calibri" panose="020F0502020204030204" pitchFamily="34" charset="0"/>
              </a:rPr>
              <a:t>Fuente: Comisión Europea (</a:t>
            </a:r>
            <a:r>
              <a:rPr lang="es-ES" sz="1800" b="0" i="0" u="none" strike="noStrike" baseline="0" dirty="0">
                <a:solidFill>
                  <a:srgbClr val="0000FF"/>
                </a:solidFill>
                <a:latin typeface="Calibri" panose="020F0502020204030204" pitchFamily="34" charset="0"/>
              </a:rPr>
              <a:t>http://europa.eu/rapid/press-release_MEMO-11-783_es.htm?locale=en</a:t>
            </a:r>
            <a:r>
              <a:rPr lang="es-ES" sz="1800" b="0" i="0" u="none" strike="noStrike" baseline="0" dirty="0">
                <a:solidFill>
                  <a:srgbClr val="000000"/>
                </a:solidFill>
                <a:latin typeface="Calibri" panose="020F0502020204030204" pitchFamily="34" charset="0"/>
              </a:rPr>
              <a:t>)</a:t>
            </a:r>
            <a:endParaRPr lang="es-E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n 1">
            <a:extLst>
              <a:ext uri="{FF2B5EF4-FFF2-40B4-BE49-F238E27FC236}">
                <a16:creationId xmlns:a16="http://schemas.microsoft.com/office/drawing/2014/main" id="{94CD1593-A4E9-4ECC-8266-84C3368D2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
            <a:ext cx="12192000" cy="704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CuadroTexto 2">
            <a:extLst>
              <a:ext uri="{FF2B5EF4-FFF2-40B4-BE49-F238E27FC236}">
                <a16:creationId xmlns:a16="http://schemas.microsoft.com/office/drawing/2014/main" id="{086DF372-6C47-4F59-97B7-7E9595F00246}"/>
              </a:ext>
            </a:extLst>
          </p:cNvPr>
          <p:cNvSpPr txBox="1">
            <a:spLocks noChangeArrowheads="1"/>
          </p:cNvSpPr>
          <p:nvPr/>
        </p:nvSpPr>
        <p:spPr bwMode="auto">
          <a:xfrm>
            <a:off x="7583488" y="2471738"/>
            <a:ext cx="4608512" cy="6461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ES"/>
              <a:t>La leche UHT de vaca  pueden llevar fosfatos y citrato de sodio- cabra UHT)</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n 2">
            <a:extLst>
              <a:ext uri="{FF2B5EF4-FFF2-40B4-BE49-F238E27FC236}">
                <a16:creationId xmlns:a16="http://schemas.microsoft.com/office/drawing/2014/main" id="{5AD6DED6-AA25-42D0-A177-5D1CF8934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688975"/>
            <a:ext cx="7405688"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Imagen 4">
            <a:extLst>
              <a:ext uri="{FF2B5EF4-FFF2-40B4-BE49-F238E27FC236}">
                <a16:creationId xmlns:a16="http://schemas.microsoft.com/office/drawing/2014/main" id="{7BC85E5C-BE77-4794-A109-98E86E8BF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5650" y="127000"/>
            <a:ext cx="327342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Imagen 6">
            <a:extLst>
              <a:ext uri="{FF2B5EF4-FFF2-40B4-BE49-F238E27FC236}">
                <a16:creationId xmlns:a16="http://schemas.microsoft.com/office/drawing/2014/main" id="{6371C3BE-3891-441A-BA14-76B8A0587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8" y="3127375"/>
            <a:ext cx="8448675"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3DBA706-BA73-433C-BF31-B67720A417B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892" y="176169"/>
            <a:ext cx="3477106" cy="5615859"/>
          </a:xfrm>
          <a:prstGeom prst="rect">
            <a:avLst/>
          </a:prstGeom>
          <a:noFill/>
          <a:ln>
            <a:noFill/>
          </a:ln>
        </p:spPr>
      </p:pic>
      <p:sp>
        <p:nvSpPr>
          <p:cNvPr id="3" name="Rectángulo 2">
            <a:extLst>
              <a:ext uri="{FF2B5EF4-FFF2-40B4-BE49-F238E27FC236}">
                <a16:creationId xmlns:a16="http://schemas.microsoft.com/office/drawing/2014/main" id="{EF5BB6F0-8062-4090-A5CD-20442964EC28}"/>
              </a:ext>
            </a:extLst>
          </p:cNvPr>
          <p:cNvSpPr/>
          <p:nvPr/>
        </p:nvSpPr>
        <p:spPr>
          <a:xfrm>
            <a:off x="1400961" y="3791824"/>
            <a:ext cx="3020037" cy="931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B50A38CA-48DB-4B9B-A6AC-CF73504DFDC9}"/>
              </a:ext>
            </a:extLst>
          </p:cNvPr>
          <p:cNvSpPr/>
          <p:nvPr/>
        </p:nvSpPr>
        <p:spPr>
          <a:xfrm>
            <a:off x="1031846" y="1098958"/>
            <a:ext cx="989901" cy="11409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5DF47194-FE8C-432E-948B-C57BEBF563C6}"/>
              </a:ext>
            </a:extLst>
          </p:cNvPr>
          <p:cNvPicPr>
            <a:picLocks noChangeAspect="1"/>
          </p:cNvPicPr>
          <p:nvPr/>
        </p:nvPicPr>
        <p:blipFill>
          <a:blip r:embed="rId3"/>
          <a:stretch>
            <a:fillRect/>
          </a:stretch>
        </p:blipFill>
        <p:spPr>
          <a:xfrm>
            <a:off x="4631113" y="822121"/>
            <a:ext cx="6669787" cy="2065531"/>
          </a:xfrm>
          <a:prstGeom prst="rect">
            <a:avLst/>
          </a:prstGeom>
        </p:spPr>
      </p:pic>
      <p:sp>
        <p:nvSpPr>
          <p:cNvPr id="6" name="CuadroTexto 5">
            <a:extLst>
              <a:ext uri="{FF2B5EF4-FFF2-40B4-BE49-F238E27FC236}">
                <a16:creationId xmlns:a16="http://schemas.microsoft.com/office/drawing/2014/main" id="{A6C38AC7-A7B2-4E76-B273-1D14BB41589A}"/>
              </a:ext>
            </a:extLst>
          </p:cNvPr>
          <p:cNvSpPr txBox="1"/>
          <p:nvPr/>
        </p:nvSpPr>
        <p:spPr>
          <a:xfrm>
            <a:off x="4790114" y="3238150"/>
            <a:ext cx="6593747" cy="2585323"/>
          </a:xfrm>
          <a:prstGeom prst="rect">
            <a:avLst/>
          </a:prstGeom>
          <a:noFill/>
        </p:spPr>
        <p:txBody>
          <a:bodyPr wrap="square" rtlCol="0">
            <a:spAutoFit/>
          </a:bodyPr>
          <a:lstStyle/>
          <a:p>
            <a:pPr algn="just"/>
            <a:r>
              <a:rPr lang="es-ES" dirty="0"/>
              <a:t> Al utilizar como ingrediente “extracto de malta de cebada”, independientemente de que se utilice como coadyuvante, se están añadiendo azucares (</a:t>
            </a:r>
            <a:r>
              <a:rPr lang="es-ES" dirty="0" err="1"/>
              <a:t>monosacáridos:fructosa</a:t>
            </a:r>
            <a:r>
              <a:rPr lang="es-ES" dirty="0"/>
              <a:t> y glucosa y </a:t>
            </a:r>
            <a:r>
              <a:rPr lang="es-ES" dirty="0" err="1"/>
              <a:t>disacáridos:sacarosa</a:t>
            </a:r>
            <a:r>
              <a:rPr lang="es-ES" dirty="0"/>
              <a:t> y maltosa) que forman parte del extracto de malta ,aparte de que este tiene propiedades edulcorantes.</a:t>
            </a:r>
          </a:p>
          <a:p>
            <a:pPr algn="just"/>
            <a:r>
              <a:rPr lang="es-ES" dirty="0"/>
              <a:t> Por lo tanto, </a:t>
            </a:r>
            <a:r>
              <a:rPr lang="es-ES" b="1" dirty="0"/>
              <a:t>no se puede hacer uso de la declaración </a:t>
            </a:r>
            <a:r>
              <a:rPr lang="es-ES" dirty="0"/>
              <a:t>“</a:t>
            </a:r>
            <a:r>
              <a:rPr lang="es-ES" sz="3600" b="1" dirty="0"/>
              <a:t>0% Azucares “</a:t>
            </a:r>
            <a:endParaRPr lang="es-ES" sz="3600" dirty="0"/>
          </a:p>
        </p:txBody>
      </p:sp>
    </p:spTree>
    <p:extLst>
      <p:ext uri="{BB962C8B-B14F-4D97-AF65-F5344CB8AC3E}">
        <p14:creationId xmlns:p14="http://schemas.microsoft.com/office/powerpoint/2010/main" val="1144238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98BB76A-538A-413A-93FA-F566EBFED34B}"/>
              </a:ext>
            </a:extLst>
          </p:cNvPr>
          <p:cNvSpPr/>
          <p:nvPr/>
        </p:nvSpPr>
        <p:spPr>
          <a:xfrm>
            <a:off x="0" y="1082821"/>
            <a:ext cx="12006470" cy="4081567"/>
          </a:xfrm>
          <a:prstGeom prst="rect">
            <a:avLst/>
          </a:prstGeom>
        </p:spPr>
        <p:txBody>
          <a:bodyPr wrap="square" anchor="ctr">
            <a:spAutoFit/>
          </a:bodyPr>
          <a:lstStyle/>
          <a:p>
            <a:pPr marL="342900" indent="-342900" algn="just">
              <a:lnSpc>
                <a:spcPct val="107000"/>
              </a:lnSpc>
              <a:spcAft>
                <a:spcPts val="1320"/>
              </a:spcAft>
              <a:buFont typeface="Arial" panose="020B0604020202020204" pitchFamily="34" charset="0"/>
              <a:buChar char="•"/>
            </a:pPr>
            <a:r>
              <a:rPr lang="es-ES" sz="2400" b="1" dirty="0">
                <a:latin typeface="Arial" panose="020B0604020202020204" pitchFamily="34" charset="0"/>
                <a:ea typeface="Times New Roman" panose="02020603050405020304" pitchFamily="18" charset="0"/>
                <a:cs typeface="Arial" panose="020B0604020202020204" pitchFamily="34" charset="0"/>
              </a:rPr>
              <a:t>Orígenes de la</a:t>
            </a:r>
            <a:r>
              <a:rPr lang="es-ES" sz="2400" dirty="0">
                <a:latin typeface="Arial" panose="020B0604020202020204" pitchFamily="34" charset="0"/>
                <a:ea typeface="Times New Roman" panose="02020603050405020304" pitchFamily="18" charset="0"/>
                <a:cs typeface="Arial" panose="020B0604020202020204" pitchFamily="34" charset="0"/>
              </a:rPr>
              <a:t> </a:t>
            </a:r>
            <a:r>
              <a:rPr lang="es-ES" sz="2400" b="1" dirty="0">
                <a:latin typeface="Arial" panose="020B0604020202020204" pitchFamily="34" charset="0"/>
                <a:ea typeface="Times New Roman" panose="02020603050405020304" pitchFamily="18" charset="0"/>
                <a:cs typeface="Arial" panose="020B0604020202020204" pitchFamily="34" charset="0"/>
              </a:rPr>
              <a:t>etiqueta autoadhesiva</a:t>
            </a:r>
            <a:r>
              <a:rPr lang="es-ES" sz="2400" dirty="0">
                <a:latin typeface="Arial" panose="020B0604020202020204" pitchFamily="34" charset="0"/>
                <a:ea typeface="Times New Roman" panose="02020603050405020304" pitchFamily="18" charset="0"/>
                <a:cs typeface="Arial" panose="020B0604020202020204" pitchFamily="34" charset="0"/>
              </a:rPr>
              <a:t>. Fue entrado ya el siglo XX, </a:t>
            </a:r>
            <a:r>
              <a:rPr lang="es-ES" sz="2400" b="1" dirty="0">
                <a:latin typeface="Arial" panose="020B0604020202020204" pitchFamily="34" charset="0"/>
                <a:ea typeface="Times New Roman" panose="02020603050405020304" pitchFamily="18" charset="0"/>
                <a:cs typeface="Arial" panose="020B0604020202020204" pitchFamily="34" charset="0"/>
              </a:rPr>
              <a:t>en la década de los años treinta</a:t>
            </a:r>
            <a:r>
              <a:rPr lang="es-ES" sz="2400" dirty="0">
                <a:latin typeface="Arial" panose="020B0604020202020204" pitchFamily="34" charset="0"/>
                <a:ea typeface="Times New Roman" panose="02020603050405020304" pitchFamily="18" charset="0"/>
                <a:cs typeface="Arial" panose="020B0604020202020204" pitchFamily="34" charset="0"/>
              </a:rPr>
              <a:t>, y con </a:t>
            </a:r>
            <a:r>
              <a:rPr lang="es-ES" sz="2400" b="1" dirty="0">
                <a:latin typeface="Arial" panose="020B0604020202020204" pitchFamily="34" charset="0"/>
                <a:ea typeface="Times New Roman" panose="02020603050405020304" pitchFamily="18" charset="0"/>
                <a:cs typeface="Arial" panose="020B0604020202020204" pitchFamily="34" charset="0"/>
              </a:rPr>
              <a:t>Ray Stanton Avery </a:t>
            </a:r>
            <a:r>
              <a:rPr lang="es-ES" sz="2400" dirty="0">
                <a:latin typeface="Arial" panose="020B0604020202020204" pitchFamily="34" charset="0"/>
                <a:ea typeface="Times New Roman" panose="02020603050405020304" pitchFamily="18" charset="0"/>
                <a:cs typeface="Arial" panose="020B0604020202020204" pitchFamily="34" charset="0"/>
              </a:rPr>
              <a:t>como protagonista. Comenzó aplicándolas con adhesivo en botellas y frascos. Stan </a:t>
            </a:r>
            <a:r>
              <a:rPr lang="es-ES" sz="2400" b="1" dirty="0">
                <a:latin typeface="Arial" panose="020B0604020202020204" pitchFamily="34" charset="0"/>
                <a:ea typeface="Times New Roman" panose="02020603050405020304" pitchFamily="18" charset="0"/>
                <a:cs typeface="Arial" panose="020B0604020202020204" pitchFamily="34" charset="0"/>
              </a:rPr>
              <a:t>Avery ideó una forma inteligente para que las tiendas indicaran el precio de sus productos</a:t>
            </a:r>
            <a:r>
              <a:rPr lang="es-ES" sz="2400" dirty="0">
                <a:latin typeface="Arial" panose="020B0604020202020204" pitchFamily="34" charset="0"/>
                <a:ea typeface="Times New Roman" panose="02020603050405020304" pitchFamily="18" charset="0"/>
                <a:cs typeface="Arial" panose="020B0604020202020204" pitchFamily="34" charset="0"/>
              </a:rPr>
              <a:t>, y lo hizo inicialmente </a:t>
            </a:r>
            <a:r>
              <a:rPr lang="es-ES" sz="2400" b="1" dirty="0">
                <a:latin typeface="Arial" panose="020B0604020202020204" pitchFamily="34" charset="0"/>
                <a:ea typeface="Times New Roman" panose="02020603050405020304" pitchFamily="18" charset="0"/>
                <a:cs typeface="Arial" panose="020B0604020202020204" pitchFamily="34" charset="0"/>
              </a:rPr>
              <a:t>con un laminado sensible a la presión.</a:t>
            </a:r>
            <a:endParaRPr lang="es-ES" sz="2400" b="1" dirty="0">
              <a:latin typeface="Arial" panose="020B0604020202020204" pitchFamily="34" charset="0"/>
              <a:ea typeface="Calibri" panose="020F0502020204030204" pitchFamily="34" charset="0"/>
              <a:cs typeface="Arial" panose="020B0604020202020204" pitchFamily="34" charset="0"/>
            </a:endParaRPr>
          </a:p>
          <a:p>
            <a:pPr marL="342900" indent="-342900" algn="just">
              <a:buFont typeface="Arial" panose="020B0604020202020204" pitchFamily="34" charset="0"/>
              <a:buChar char="•"/>
            </a:pPr>
            <a:r>
              <a:rPr lang="es-ES" sz="2400" dirty="0">
                <a:latin typeface="Arial" panose="020B0604020202020204" pitchFamily="34" charset="0"/>
                <a:ea typeface="Times New Roman" panose="02020603050405020304" pitchFamily="18" charset="0"/>
                <a:cs typeface="Arial" panose="020B0604020202020204" pitchFamily="34" charset="0"/>
              </a:rPr>
              <a:t>A partir de entonces Avery creó y </a:t>
            </a:r>
            <a:r>
              <a:rPr lang="es-ES" sz="2400" b="1" dirty="0">
                <a:latin typeface="Arial" panose="020B0604020202020204" pitchFamily="34" charset="0"/>
                <a:ea typeface="Times New Roman" panose="02020603050405020304" pitchFamily="18" charset="0"/>
                <a:cs typeface="Arial" panose="020B0604020202020204" pitchFamily="34" charset="0"/>
              </a:rPr>
              <a:t>patentó el primer sistema de troquelado</a:t>
            </a:r>
            <a:r>
              <a:rPr lang="es-ES" sz="2400" dirty="0">
                <a:latin typeface="Arial" panose="020B0604020202020204" pitchFamily="34" charset="0"/>
                <a:ea typeface="Times New Roman" panose="02020603050405020304" pitchFamily="18" charset="0"/>
                <a:cs typeface="Arial" panose="020B0604020202020204" pitchFamily="34" charset="0"/>
              </a:rPr>
              <a:t>. Además, </a:t>
            </a:r>
            <a:r>
              <a:rPr lang="es-ES" sz="2400" b="1" dirty="0">
                <a:latin typeface="Arial" panose="020B0604020202020204" pitchFamily="34" charset="0"/>
                <a:ea typeface="Times New Roman" panose="02020603050405020304" pitchFamily="18" charset="0"/>
                <a:cs typeface="Arial" panose="020B0604020202020204" pitchFamily="34" charset="0"/>
              </a:rPr>
              <a:t>ideó el </a:t>
            </a:r>
            <a:r>
              <a:rPr lang="es-ES" sz="2400" b="1" i="1" dirty="0">
                <a:latin typeface="Arial" panose="020B0604020202020204" pitchFamily="34" charset="0"/>
                <a:ea typeface="Times New Roman" panose="02020603050405020304" pitchFamily="18" charset="0"/>
                <a:cs typeface="Arial" panose="020B0604020202020204" pitchFamily="34" charset="0"/>
              </a:rPr>
              <a:t>adhesivo</a:t>
            </a:r>
            <a:r>
              <a:rPr lang="es-ES" sz="2400" b="1" dirty="0">
                <a:latin typeface="Arial" panose="020B0604020202020204" pitchFamily="34" charset="0"/>
                <a:ea typeface="Times New Roman" panose="02020603050405020304" pitchFamily="18" charset="0"/>
                <a:cs typeface="Arial" panose="020B0604020202020204" pitchFamily="34" charset="0"/>
              </a:rPr>
              <a:t> de base sintética sensible a la presión </a:t>
            </a:r>
            <a:r>
              <a:rPr lang="es-ES" sz="2400" dirty="0">
                <a:latin typeface="Arial" panose="020B0604020202020204" pitchFamily="34" charset="0"/>
                <a:ea typeface="Times New Roman" panose="02020603050405020304" pitchFamily="18" charset="0"/>
                <a:cs typeface="Arial" panose="020B0604020202020204" pitchFamily="34" charset="0"/>
              </a:rPr>
              <a:t>y un dispensador manual de etiquetas autoadhesivas. </a:t>
            </a:r>
          </a:p>
          <a:p>
            <a:pPr algn="just"/>
            <a:r>
              <a:rPr lang="es-ES" sz="2400" dirty="0">
                <a:latin typeface="Arial" panose="020B0604020202020204" pitchFamily="34" charset="0"/>
                <a:ea typeface="Times New Roman" panose="02020603050405020304" pitchFamily="18" charset="0"/>
                <a:cs typeface="Arial" panose="020B0604020202020204" pitchFamily="34" charset="0"/>
              </a:rPr>
              <a:t>    Hasta un total de 18 patentes que hicieron de su     firma, </a:t>
            </a:r>
            <a:r>
              <a:rPr lang="es-ES" sz="2400" b="1" i="1" dirty="0">
                <a:latin typeface="Arial" panose="020B0604020202020204" pitchFamily="34" charset="0"/>
                <a:ea typeface="Times New Roman" panose="02020603050405020304" pitchFamily="18" charset="0"/>
                <a:cs typeface="Arial" panose="020B0604020202020204" pitchFamily="34" charset="0"/>
              </a:rPr>
              <a:t>Avery </a:t>
            </a:r>
            <a:r>
              <a:rPr lang="es-ES" sz="2400" b="1" i="1" dirty="0" err="1">
                <a:latin typeface="Arial" panose="020B0604020202020204" pitchFamily="34" charset="0"/>
                <a:ea typeface="Times New Roman" panose="02020603050405020304" pitchFamily="18" charset="0"/>
                <a:cs typeface="Arial" panose="020B0604020202020204" pitchFamily="34" charset="0"/>
              </a:rPr>
              <a:t>Adhesives</a:t>
            </a:r>
            <a:r>
              <a:rPr lang="es-ES" sz="2400" i="1" dirty="0">
                <a:latin typeface="Arial" panose="020B0604020202020204" pitchFamily="34" charset="0"/>
                <a:ea typeface="Times New Roman" panose="02020603050405020304" pitchFamily="18" charset="0"/>
                <a:cs typeface="Arial" panose="020B0604020202020204" pitchFamily="34" charset="0"/>
              </a:rPr>
              <a:t>,</a:t>
            </a:r>
            <a:r>
              <a:rPr lang="es-ES" sz="2400" dirty="0">
                <a:latin typeface="Arial" panose="020B0604020202020204" pitchFamily="34" charset="0"/>
                <a:ea typeface="Times New Roman" panose="02020603050405020304" pitchFamily="18" charset="0"/>
                <a:cs typeface="Arial" panose="020B0604020202020204" pitchFamily="34" charset="0"/>
              </a:rPr>
              <a:t> una compañía revolucionaria. </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87383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uadroTexto 2">
            <a:extLst>
              <a:ext uri="{FF2B5EF4-FFF2-40B4-BE49-F238E27FC236}">
                <a16:creationId xmlns:a16="http://schemas.microsoft.com/office/drawing/2014/main" id="{30E66DF6-657E-479B-825F-611CC70C7314}"/>
              </a:ext>
            </a:extLst>
          </p:cNvPr>
          <p:cNvSpPr txBox="1">
            <a:spLocks noChangeArrowheads="1"/>
          </p:cNvSpPr>
          <p:nvPr/>
        </p:nvSpPr>
        <p:spPr bwMode="auto">
          <a:xfrm>
            <a:off x="0" y="265113"/>
            <a:ext cx="12192000" cy="6678751"/>
          </a:xfrm>
          <a:prstGeom prst="rect">
            <a:avLst/>
          </a:prstGeom>
          <a:solidFill>
            <a:schemeClr val="accent2">
              <a:lumMod val="40000"/>
              <a:lumOff val="60000"/>
            </a:schemeClr>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ES" sz="3200" b="1" dirty="0"/>
              <a:t>ARTÍCULO 19. OMISIÓN DE LA LISTA DE INGREDIENTES</a:t>
            </a:r>
            <a:r>
              <a:rPr lang="es-ES" altLang="es-ES" sz="3200" dirty="0"/>
              <a:t>: </a:t>
            </a:r>
          </a:p>
          <a:p>
            <a:pPr eaLnBrk="1" hangingPunct="1"/>
            <a:r>
              <a:rPr lang="es-ES" altLang="es-ES" sz="3600" dirty="0"/>
              <a:t>No se requiere una lista de ingredientes:</a:t>
            </a:r>
          </a:p>
          <a:p>
            <a:pPr eaLnBrk="1" hangingPunct="1"/>
            <a:r>
              <a:rPr lang="es-ES" altLang="es-ES" sz="3600" dirty="0"/>
              <a:t> a) Frutas y verduras (incluidas las patatas) que no estén peladas, cortadas...</a:t>
            </a:r>
          </a:p>
          <a:p>
            <a:pPr eaLnBrk="1" hangingPunct="1"/>
            <a:r>
              <a:rPr lang="es-ES" altLang="es-ES" sz="3600" dirty="0"/>
              <a:t> b) agua carbónicas </a:t>
            </a:r>
          </a:p>
          <a:p>
            <a:pPr eaLnBrk="1" hangingPunct="1"/>
            <a:r>
              <a:rPr lang="es-ES" altLang="es-ES" sz="3600" dirty="0"/>
              <a:t> c) vinagres de fermentación</a:t>
            </a:r>
          </a:p>
          <a:p>
            <a:pPr eaLnBrk="1" hangingPunct="1"/>
            <a:r>
              <a:rPr lang="es-ES" altLang="es-ES" sz="3600" dirty="0"/>
              <a:t> d) Queso, mantequilla, leche, nata a los que no se les ha añadido ningún otro ingrediente aparte de los productos lácteos o en el caso de los quesos que no son  frescos o fundidos la sal necesaria para su fabricación</a:t>
            </a:r>
          </a:p>
          <a:p>
            <a:pPr eaLnBrk="1" hangingPunct="1"/>
            <a:r>
              <a:rPr lang="es-ES" altLang="es-ES" sz="3600" dirty="0"/>
              <a:t> - Con el mismo nombre que el ingrediente.</a:t>
            </a:r>
          </a:p>
          <a:p>
            <a:pPr eaLnBrk="1" hangingPunct="1"/>
            <a:r>
              <a:rPr lang="es-ES" altLang="es-ES" sz="3600" dirty="0"/>
              <a:t> - Que el nombre permita identificar el ingrediente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2">
            <a:extLst>
              <a:ext uri="{FF2B5EF4-FFF2-40B4-BE49-F238E27FC236}">
                <a16:creationId xmlns:a16="http://schemas.microsoft.com/office/drawing/2014/main" id="{4EAB9E33-9A5C-496F-9D4D-A3E06CE96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614363"/>
            <a:ext cx="2705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Imagen 4">
            <a:extLst>
              <a:ext uri="{FF2B5EF4-FFF2-40B4-BE49-F238E27FC236}">
                <a16:creationId xmlns:a16="http://schemas.microsoft.com/office/drawing/2014/main" id="{63C348CF-C881-460E-9DDE-CA9B16DB0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276225"/>
            <a:ext cx="563245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Título">
            <a:extLst>
              <a:ext uri="{FF2B5EF4-FFF2-40B4-BE49-F238E27FC236}">
                <a16:creationId xmlns:a16="http://schemas.microsoft.com/office/drawing/2014/main" id="{EA6D0003-BAB0-4851-8B3F-45FE23F4B37F}"/>
              </a:ext>
            </a:extLst>
          </p:cNvPr>
          <p:cNvSpPr>
            <a:spLocks noGrp="1" noChangeArrowheads="1"/>
          </p:cNvSpPr>
          <p:nvPr>
            <p:ph type="title"/>
          </p:nvPr>
        </p:nvSpPr>
        <p:spPr>
          <a:xfrm>
            <a:off x="939800" y="85725"/>
            <a:ext cx="10331450" cy="565150"/>
          </a:xfrm>
          <a:solidFill>
            <a:srgbClr val="FFFF00"/>
          </a:solidFill>
        </p:spPr>
        <p:txBody>
          <a:bodyPr/>
          <a:lstStyle/>
          <a:p>
            <a:r>
              <a:rPr lang="es-ES" altLang="es-ES" sz="2400"/>
              <a:t>Art. 20 Omisión de componentes en la lista de ingredientes</a:t>
            </a:r>
            <a:endParaRPr lang="gl-ES" altLang="es-ES" sz="2400"/>
          </a:p>
        </p:txBody>
      </p:sp>
      <p:pic>
        <p:nvPicPr>
          <p:cNvPr id="21507" name="Picture 2">
            <a:extLst>
              <a:ext uri="{FF2B5EF4-FFF2-40B4-BE49-F238E27FC236}">
                <a16:creationId xmlns:a16="http://schemas.microsoft.com/office/drawing/2014/main" id="{EA3864BC-610D-4D55-88FA-6EB6D0CF3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0875"/>
            <a:ext cx="121697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uadroTexto 4">
            <a:extLst>
              <a:ext uri="{FF2B5EF4-FFF2-40B4-BE49-F238E27FC236}">
                <a16:creationId xmlns:a16="http://schemas.microsoft.com/office/drawing/2014/main" id="{BD9BE170-6595-476F-A0B8-9160B7486243}"/>
              </a:ext>
            </a:extLst>
          </p:cNvPr>
          <p:cNvSpPr txBox="1">
            <a:spLocks noChangeArrowheads="1"/>
          </p:cNvSpPr>
          <p:nvPr/>
        </p:nvSpPr>
        <p:spPr bwMode="auto">
          <a:xfrm>
            <a:off x="0" y="1"/>
            <a:ext cx="12006263" cy="6555641"/>
          </a:xfrm>
          <a:prstGeom prst="rect">
            <a:avLst/>
          </a:prstGeom>
          <a:solidFill>
            <a:schemeClr val="accent2">
              <a:lumMod val="40000"/>
              <a:lumOff val="60000"/>
            </a:schemeClr>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ES" sz="2800" dirty="0"/>
              <a:t>ARTÍCULO 21. </a:t>
            </a:r>
          </a:p>
          <a:p>
            <a:pPr eaLnBrk="1" hangingPunct="1"/>
            <a:r>
              <a:rPr lang="es-ES" altLang="es-ES" sz="2800" b="1" dirty="0"/>
              <a:t>ETIQUETADO DE ALÉRGENOS</a:t>
            </a:r>
            <a:r>
              <a:rPr lang="es-ES" altLang="es-ES" sz="2800" dirty="0"/>
              <a:t>: Indicaciones de alérgenos en el etiquetado: </a:t>
            </a:r>
          </a:p>
          <a:p>
            <a:pPr eaLnBrk="1" hangingPunct="1"/>
            <a:r>
              <a:rPr lang="es-ES" altLang="es-ES" sz="2800" dirty="0"/>
              <a:t>~ Se indicarán en la Lista de Ingredientes, en orden descendente de su contenido con una clara referencia a la sustancia, tal y como se muestra en el Anexo II</a:t>
            </a:r>
          </a:p>
          <a:p>
            <a:pPr eaLnBrk="1" hangingPunct="1"/>
            <a:r>
              <a:rPr lang="es-ES" altLang="es-ES" sz="2800" dirty="0"/>
              <a:t> ~ Se destacarán por el tipo de letra, el estilo o el carácter.</a:t>
            </a:r>
          </a:p>
          <a:p>
            <a:pPr eaLnBrk="1" hangingPunct="1"/>
            <a:r>
              <a:rPr lang="es-ES" altLang="es-ES" sz="2800" dirty="0"/>
              <a:t> ~ Si no existe una lista de ingredientes, se indicarán utilizando el término </a:t>
            </a:r>
            <a:r>
              <a:rPr lang="es-ES" altLang="es-ES" sz="2800" b="1" dirty="0">
                <a:highlight>
                  <a:srgbClr val="FFFF00"/>
                </a:highlight>
              </a:rPr>
              <a:t>"contiene</a:t>
            </a:r>
            <a:r>
              <a:rPr lang="es-ES" altLang="es-ES" sz="2800" dirty="0"/>
              <a:t>" seguido del </a:t>
            </a:r>
            <a:r>
              <a:rPr lang="es-ES" altLang="es-ES" sz="2800" dirty="0">
                <a:highlight>
                  <a:srgbClr val="FFFF00"/>
                </a:highlight>
              </a:rPr>
              <a:t>nombre de la sustancia o producto</a:t>
            </a:r>
            <a:r>
              <a:rPr lang="es-ES" altLang="es-ES" sz="2800" dirty="0"/>
              <a:t>, como se muestra en el Anexo II </a:t>
            </a:r>
          </a:p>
          <a:p>
            <a:pPr eaLnBrk="1" hangingPunct="1"/>
            <a:r>
              <a:rPr lang="es-ES" altLang="es-ES" sz="2800" dirty="0"/>
              <a:t>~ </a:t>
            </a:r>
            <a:r>
              <a:rPr lang="es-ES" altLang="es-ES" sz="2800" b="1" dirty="0"/>
              <a:t>No será necesario indicar el alérgeno </a:t>
            </a:r>
            <a:r>
              <a:rPr lang="es-ES" altLang="es-ES" sz="2800" dirty="0"/>
              <a:t>cuando el </a:t>
            </a:r>
            <a:r>
              <a:rPr lang="es-ES" altLang="es-ES" sz="2800" dirty="0">
                <a:highlight>
                  <a:srgbClr val="FFFF00"/>
                </a:highlight>
              </a:rPr>
              <a:t>nombre del alimento haga referencia claramente a la sustancia </a:t>
            </a:r>
            <a:r>
              <a:rPr lang="es-ES" altLang="es-ES" sz="2800" dirty="0"/>
              <a:t>o producto de que se trate</a:t>
            </a:r>
          </a:p>
          <a:p>
            <a:pPr eaLnBrk="1" hangingPunct="1"/>
            <a:r>
              <a:rPr lang="es-ES" altLang="es-ES" sz="2800" b="1" dirty="0"/>
              <a:t>Comunicación de la Comisión de Alérgenos (2017/C 428/01): </a:t>
            </a:r>
            <a:r>
              <a:rPr lang="es-ES" altLang="es-ES" sz="2800" dirty="0"/>
              <a:t>"27. (...), no es posible repetir voluntariamente la información sobre  </a:t>
            </a:r>
            <a:r>
              <a:rPr lang="es-ES" altLang="es-ES" sz="2800" dirty="0" err="1"/>
              <a:t>alergenos</a:t>
            </a:r>
            <a:r>
              <a:rPr lang="es-ES" altLang="es-ES" sz="2800" dirty="0"/>
              <a:t> aparte de la lista de ingredientes, ni utilizar un palabra "contiene" seguida del nombre de la sustancia o de los productos del anexo II, ni utilizar símbolos ni cuadros de texto..."</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n 2">
            <a:extLst>
              <a:ext uri="{FF2B5EF4-FFF2-40B4-BE49-F238E27FC236}">
                <a16:creationId xmlns:a16="http://schemas.microsoft.com/office/drawing/2014/main" id="{D5CF02A5-F3E2-4199-9343-CFC4CFF17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2366"/>
            <a:ext cx="12192000" cy="455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n 1">
            <a:extLst>
              <a:ext uri="{FF2B5EF4-FFF2-40B4-BE49-F238E27FC236}">
                <a16:creationId xmlns:a16="http://schemas.microsoft.com/office/drawing/2014/main" id="{0977AD58-9484-4AF5-A997-268BF5936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12101513"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E4F583E-1E79-4744-BA9C-7EEF74156A5F}"/>
              </a:ext>
            </a:extLst>
          </p:cNvPr>
          <p:cNvPicPr>
            <a:picLocks noChangeAspect="1"/>
          </p:cNvPicPr>
          <p:nvPr/>
        </p:nvPicPr>
        <p:blipFill>
          <a:blip r:embed="rId2"/>
          <a:stretch>
            <a:fillRect/>
          </a:stretch>
        </p:blipFill>
        <p:spPr>
          <a:xfrm>
            <a:off x="14716" y="0"/>
            <a:ext cx="12177283" cy="6858000"/>
          </a:xfrm>
          <a:prstGeom prst="rect">
            <a:avLst/>
          </a:prstGeom>
        </p:spPr>
      </p:pic>
    </p:spTree>
    <p:extLst>
      <p:ext uri="{BB962C8B-B14F-4D97-AF65-F5344CB8AC3E}">
        <p14:creationId xmlns:p14="http://schemas.microsoft.com/office/powerpoint/2010/main" val="11249708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n 1">
            <a:extLst>
              <a:ext uri="{FF2B5EF4-FFF2-40B4-BE49-F238E27FC236}">
                <a16:creationId xmlns:a16="http://schemas.microsoft.com/office/drawing/2014/main" id="{B2BC70DE-8534-485D-9466-F33E6D6F9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n 2">
            <a:extLst>
              <a:ext uri="{FF2B5EF4-FFF2-40B4-BE49-F238E27FC236}">
                <a16:creationId xmlns:a16="http://schemas.microsoft.com/office/drawing/2014/main" id="{7C5F6BF6-B9B3-467F-B9BE-61C58289D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69" y="12631"/>
            <a:ext cx="10625068" cy="350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Imagen 4">
            <a:extLst>
              <a:ext uri="{FF2B5EF4-FFF2-40B4-BE49-F238E27FC236}">
                <a16:creationId xmlns:a16="http://schemas.microsoft.com/office/drawing/2014/main" id="{C578A992-1653-4F6F-B47F-97E36ADCE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3" y="3517900"/>
            <a:ext cx="10969625"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uadroTexto 4">
            <a:extLst>
              <a:ext uri="{FF2B5EF4-FFF2-40B4-BE49-F238E27FC236}">
                <a16:creationId xmlns:a16="http://schemas.microsoft.com/office/drawing/2014/main" id="{D6736472-C0BF-4061-AABE-C8B94D2135B5}"/>
              </a:ext>
            </a:extLst>
          </p:cNvPr>
          <p:cNvSpPr txBox="1">
            <a:spLocks noChangeArrowheads="1"/>
          </p:cNvSpPr>
          <p:nvPr/>
        </p:nvSpPr>
        <p:spPr bwMode="auto">
          <a:xfrm>
            <a:off x="0" y="238125"/>
            <a:ext cx="121920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ES" sz="2400" b="1" dirty="0"/>
              <a:t>ARTÍCULO 22. INDICACIÓN CUANTITATIVA DE LOS INGREDIENTES</a:t>
            </a:r>
            <a:r>
              <a:rPr lang="es-ES" altLang="es-ES" sz="2400" dirty="0"/>
              <a:t>: </a:t>
            </a:r>
          </a:p>
          <a:p>
            <a:pPr eaLnBrk="1" hangingPunct="1"/>
            <a:endParaRPr lang="es-ES" altLang="es-ES" sz="2400" dirty="0"/>
          </a:p>
          <a:p>
            <a:pPr eaLnBrk="1" hangingPunct="1"/>
            <a:r>
              <a:rPr lang="es-ES" altLang="es-ES" sz="2400" dirty="0"/>
              <a:t>Será necesario indicar la cantidad de un ingrediente cuando:</a:t>
            </a:r>
          </a:p>
          <a:p>
            <a:pPr eaLnBrk="1" hangingPunct="1"/>
            <a:r>
              <a:rPr lang="es-ES" altLang="es-ES" sz="2400" dirty="0"/>
              <a:t> • Aparece en el nombre del alimento. </a:t>
            </a:r>
          </a:p>
          <a:p>
            <a:pPr eaLnBrk="1" hangingPunct="1"/>
            <a:r>
              <a:rPr lang="es-ES" altLang="es-ES" sz="2400" dirty="0"/>
              <a:t>• Destacar a través de palabras, imágenes o representaciones gráficas.</a:t>
            </a:r>
          </a:p>
          <a:p>
            <a:pPr eaLnBrk="1" hangingPunct="1"/>
            <a:r>
              <a:rPr lang="es-ES" altLang="es-ES" sz="2400" dirty="0"/>
              <a:t> • Ser imprescindible para definir un alimento. </a:t>
            </a:r>
          </a:p>
          <a:p>
            <a:pPr eaLnBrk="1" hangingPunct="1"/>
            <a:endParaRPr lang="es-ES" altLang="es-ES" sz="2400" dirty="0"/>
          </a:p>
          <a:p>
            <a:pPr eaLnBrk="1" hangingPunct="1"/>
            <a:r>
              <a:rPr lang="es-ES" altLang="es-ES" sz="2400" b="1" dirty="0"/>
              <a:t>ANEXO VIII </a:t>
            </a:r>
            <a:r>
              <a:rPr lang="es-ES" altLang="es-ES" sz="2400" dirty="0"/>
              <a:t>No será necesaria la indicación cuantitativa cuando:</a:t>
            </a:r>
          </a:p>
          <a:p>
            <a:pPr eaLnBrk="1" hangingPunct="1"/>
            <a:r>
              <a:rPr lang="es-ES" altLang="es-ES" sz="2400" dirty="0"/>
              <a:t> • Indicar el peso neto drenado de un sólido en un líquido de cobertura</a:t>
            </a:r>
          </a:p>
          <a:p>
            <a:pPr eaLnBrk="1" hangingPunct="1"/>
            <a:r>
              <a:rPr lang="es-ES" altLang="es-ES" sz="2400" dirty="0"/>
              <a:t> • Cuando la cantidad debe figurar en el etiquetado de acuerdo con lo dispuesto en la Unión (Aceites R (UE) 29/2012 art.6)</a:t>
            </a:r>
          </a:p>
          <a:p>
            <a:pPr eaLnBrk="1" hangingPunct="1"/>
            <a:r>
              <a:rPr lang="es-ES" altLang="es-ES" sz="2400" dirty="0"/>
              <a:t> • Cuando se utiliza en dosis bajas con fines aromatizantes La indicación de la cantidad de un ingrediente o de una categoría de ingredientes se indicará en el porcentaje correspondiente y será: </a:t>
            </a:r>
          </a:p>
          <a:p>
            <a:pPr eaLnBrk="1" hangingPunct="1"/>
            <a:r>
              <a:rPr lang="es-ES" altLang="es-ES" sz="2400" dirty="0"/>
              <a:t>• En la denominación del alimento, </a:t>
            </a:r>
          </a:p>
          <a:p>
            <a:pPr eaLnBrk="1" hangingPunct="1"/>
            <a:r>
              <a:rPr lang="es-ES" altLang="es-ES" sz="2400" dirty="0"/>
              <a:t>• Al lado de la denominación o </a:t>
            </a:r>
          </a:p>
          <a:p>
            <a:pPr eaLnBrk="1" hangingPunct="1"/>
            <a:r>
              <a:rPr lang="es-ES" altLang="es-ES" sz="2400" dirty="0"/>
              <a:t>• En la lista de ingredientes en relación con dicho ingrediente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www.coreti.com/wp-content/uploads/2017/08/b9ded79fc06e4e1cc7e92e8a6dd019a4-300x157.jpg">
            <a:hlinkClick r:id="rId2"/>
            <a:extLst>
              <a:ext uri="{FF2B5EF4-FFF2-40B4-BE49-F238E27FC236}">
                <a16:creationId xmlns:a16="http://schemas.microsoft.com/office/drawing/2014/main" id="{3F5A925F-F400-4264-91FC-607E34A9BDD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91744" y="4077072"/>
            <a:ext cx="4176464" cy="2086222"/>
          </a:xfrm>
          <a:prstGeom prst="rect">
            <a:avLst/>
          </a:prstGeom>
          <a:noFill/>
          <a:ln>
            <a:noFill/>
          </a:ln>
        </p:spPr>
      </p:pic>
      <p:sp>
        <p:nvSpPr>
          <p:cNvPr id="3" name="Rectángulo 2">
            <a:extLst>
              <a:ext uri="{FF2B5EF4-FFF2-40B4-BE49-F238E27FC236}">
                <a16:creationId xmlns:a16="http://schemas.microsoft.com/office/drawing/2014/main" id="{F7C527F0-02E5-4741-8ACE-592F42C91ED9}"/>
              </a:ext>
            </a:extLst>
          </p:cNvPr>
          <p:cNvSpPr/>
          <p:nvPr/>
        </p:nvSpPr>
        <p:spPr>
          <a:xfrm>
            <a:off x="2135560" y="764705"/>
            <a:ext cx="7704856" cy="3108543"/>
          </a:xfrm>
          <a:prstGeom prst="rect">
            <a:avLst/>
          </a:prstGeom>
        </p:spPr>
        <p:txBody>
          <a:bodyPr wrap="square">
            <a:spAutoFit/>
          </a:bodyPr>
          <a:lstStyle/>
          <a:p>
            <a:pPr marL="342900" indent="-342900">
              <a:buFont typeface="Arial" panose="020B0604020202020204" pitchFamily="34" charset="0"/>
              <a:buChar char="•"/>
            </a:pPr>
            <a:r>
              <a:rPr lang="es-ES" sz="2800" dirty="0">
                <a:latin typeface="Arial" panose="020B0604020202020204" pitchFamily="34" charset="0"/>
                <a:ea typeface="Times New Roman" panose="02020603050405020304" pitchFamily="18" charset="0"/>
                <a:cs typeface="Arial" panose="020B0604020202020204" pitchFamily="34" charset="0"/>
              </a:rPr>
              <a:t>Otro momento histórico en el sector de la etiqueta autoadhesiva fue el comienzo de la producción del </a:t>
            </a:r>
            <a:r>
              <a:rPr lang="es-ES" sz="2800" b="1" dirty="0">
                <a:latin typeface="Arial" panose="020B0604020202020204" pitchFamily="34" charset="0"/>
                <a:ea typeface="Times New Roman" panose="02020603050405020304" pitchFamily="18" charset="0"/>
                <a:cs typeface="Arial" panose="020B0604020202020204" pitchFamily="34" charset="0"/>
              </a:rPr>
              <a:t>código de barras</a:t>
            </a:r>
            <a:r>
              <a:rPr lang="es-ES" sz="2800" dirty="0">
                <a:latin typeface="Arial" panose="020B0604020202020204" pitchFamily="34" charset="0"/>
                <a:ea typeface="Times New Roman" panose="02020603050405020304" pitchFamily="18" charset="0"/>
                <a:cs typeface="Arial" panose="020B0604020202020204" pitchFamily="34" charset="0"/>
              </a:rPr>
              <a:t> para el sector minorista, allá por </a:t>
            </a:r>
            <a:r>
              <a:rPr lang="es-ES" sz="2800" b="1" dirty="0">
                <a:latin typeface="Arial" panose="020B0604020202020204" pitchFamily="34" charset="0"/>
                <a:ea typeface="Times New Roman" panose="02020603050405020304" pitchFamily="18" charset="0"/>
                <a:cs typeface="Arial" panose="020B0604020202020204" pitchFamily="34" charset="0"/>
              </a:rPr>
              <a:t>1978</a:t>
            </a:r>
            <a:r>
              <a:rPr lang="es-ES" sz="2800" dirty="0">
                <a:latin typeface="Arial" panose="020B0604020202020204" pitchFamily="34" charset="0"/>
                <a:ea typeface="Times New Roman" panose="02020603050405020304" pitchFamily="18" charset="0"/>
                <a:cs typeface="Arial" panose="020B0604020202020204" pitchFamily="34" charset="0"/>
              </a:rPr>
              <a:t> según algunas fuentes. Un elemento esencial y siempre presente a día de hoy en cualquier etiqueta</a:t>
            </a:r>
            <a:endParaRPr lang="es-E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04074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n 1">
            <a:extLst>
              <a:ext uri="{FF2B5EF4-FFF2-40B4-BE49-F238E27FC236}">
                <a16:creationId xmlns:a16="http://schemas.microsoft.com/office/drawing/2014/main" id="{D957C645-B281-4506-86E3-F6F18318C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76113"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n 2">
            <a:extLst>
              <a:ext uri="{FF2B5EF4-FFF2-40B4-BE49-F238E27FC236}">
                <a16:creationId xmlns:a16="http://schemas.microsoft.com/office/drawing/2014/main" id="{2944EA90-F13D-4853-B842-926D9F54B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5" y="149225"/>
            <a:ext cx="65341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Imagen 4">
            <a:extLst>
              <a:ext uri="{FF2B5EF4-FFF2-40B4-BE49-F238E27FC236}">
                <a16:creationId xmlns:a16="http://schemas.microsoft.com/office/drawing/2014/main" id="{863D3591-CEF4-4BC8-AFE2-677DE79E9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3524250"/>
            <a:ext cx="11118850"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ector: angular 6">
            <a:extLst>
              <a:ext uri="{FF2B5EF4-FFF2-40B4-BE49-F238E27FC236}">
                <a16:creationId xmlns:a16="http://schemas.microsoft.com/office/drawing/2014/main" id="{D5485B65-AAD0-419A-88D9-CC0DFF3B3107}"/>
              </a:ext>
            </a:extLst>
          </p:cNvPr>
          <p:cNvCxnSpPr/>
          <p:nvPr/>
        </p:nvCxnSpPr>
        <p:spPr>
          <a:xfrm>
            <a:off x="2835275" y="1697038"/>
            <a:ext cx="1484313" cy="13176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71BD218C-8D9C-4F47-94A0-F79A700AFC6F}"/>
              </a:ext>
            </a:extLst>
          </p:cNvPr>
          <p:cNvCxnSpPr/>
          <p:nvPr/>
        </p:nvCxnSpPr>
        <p:spPr>
          <a:xfrm flipV="1">
            <a:off x="4611688" y="1311275"/>
            <a:ext cx="0" cy="385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6D97392F-5C07-4721-8AC8-53C5B7FF40E8}"/>
              </a:ext>
            </a:extLst>
          </p:cNvPr>
          <p:cNvCxnSpPr/>
          <p:nvPr/>
        </p:nvCxnSpPr>
        <p:spPr>
          <a:xfrm>
            <a:off x="3578225" y="1935163"/>
            <a:ext cx="2676525" cy="21590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n 2">
            <a:extLst>
              <a:ext uri="{FF2B5EF4-FFF2-40B4-BE49-F238E27FC236}">
                <a16:creationId xmlns:a16="http://schemas.microsoft.com/office/drawing/2014/main" id="{DAD4E1D1-2DA6-4549-8933-41B7B04FB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0"/>
            <a:ext cx="652462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Imagen 4">
            <a:extLst>
              <a:ext uri="{FF2B5EF4-FFF2-40B4-BE49-F238E27FC236}">
                <a16:creationId xmlns:a16="http://schemas.microsoft.com/office/drawing/2014/main" id="{9C0CB040-BAA5-48FA-BE76-5EF6AFF84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7213"/>
            <a:ext cx="10475913"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6" name="Entrada de lápiz 5">
                <a:extLst>
                  <a:ext uri="{FF2B5EF4-FFF2-40B4-BE49-F238E27FC236}">
                    <a16:creationId xmlns:a16="http://schemas.microsoft.com/office/drawing/2014/main" id="{5CD4B8B6-A978-47CE-9E0A-0CC0D6207358}"/>
                  </a:ext>
                </a:extLst>
              </p14:cNvPr>
              <p14:cNvContentPartPr/>
              <p14:nvPr/>
            </p14:nvContentPartPr>
            <p14:xfrm>
              <a:off x="6500781" y="898450"/>
              <a:ext cx="1981080" cy="268560"/>
            </p14:xfrm>
          </p:contentPart>
        </mc:Choice>
        <mc:Fallback xmlns="">
          <p:pic>
            <p:nvPicPr>
              <p:cNvPr id="6" name="Entrada de lápiz 5">
                <a:extLst>
                  <a:ext uri="{FF2B5EF4-FFF2-40B4-BE49-F238E27FC236}">
                    <a16:creationId xmlns:a16="http://schemas.microsoft.com/office/drawing/2014/main" id="{5CD4B8B6-A978-47CE-9E0A-0CC0D6207358}"/>
                  </a:ext>
                </a:extLst>
              </p:cNvPr>
              <p:cNvPicPr/>
              <p:nvPr/>
            </p:nvPicPr>
            <p:blipFill>
              <a:blip r:embed="rId5"/>
              <a:stretch>
                <a:fillRect/>
              </a:stretch>
            </p:blipFill>
            <p:spPr>
              <a:xfrm>
                <a:off x="6446791" y="790450"/>
                <a:ext cx="2088700" cy="484200"/>
              </a:xfrm>
              <a:prstGeom prst="rect">
                <a:avLst/>
              </a:prstGeom>
            </p:spPr>
          </p:pic>
        </mc:Fallback>
      </mc:AlternateContent>
      <p:cxnSp>
        <p:nvCxnSpPr>
          <p:cNvPr id="9" name="Conector recto de flecha 8">
            <a:extLst>
              <a:ext uri="{FF2B5EF4-FFF2-40B4-BE49-F238E27FC236}">
                <a16:creationId xmlns:a16="http://schemas.microsoft.com/office/drawing/2014/main" id="{A95CF597-1009-4339-92F6-FAE6248E9BD9}"/>
              </a:ext>
            </a:extLst>
          </p:cNvPr>
          <p:cNvCxnSpPr/>
          <p:nvPr/>
        </p:nvCxnSpPr>
        <p:spPr>
          <a:xfrm flipH="1">
            <a:off x="5129213" y="1271588"/>
            <a:ext cx="1371600" cy="421481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1750" name="Imagen 10">
            <a:extLst>
              <a:ext uri="{FF2B5EF4-FFF2-40B4-BE49-F238E27FC236}">
                <a16:creationId xmlns:a16="http://schemas.microsoft.com/office/drawing/2014/main" id="{F4C235AA-0C2C-4A4B-A2EE-E43F4C0903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3" y="366713"/>
            <a:ext cx="548322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T:\FRAUDES\CURSO ETIQUETADO ALIMENTOS NOV 2019\PRODUCTOS LACTEOS RETOCADO\P1010118 r 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670" y="2816470"/>
            <a:ext cx="9526826" cy="400560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T:\FRAUDES\CURSO ETIQUETADO ALIMENTOS NOV 2019\PRODUCTOS LACTEOS RETOCADO\P1010118 r 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460" y="139712"/>
            <a:ext cx="8985245" cy="288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4450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3566474-CC44-4940-AC1C-E2F238416B5F}"/>
              </a:ext>
            </a:extLst>
          </p:cNvPr>
          <p:cNvSpPr txBox="1"/>
          <p:nvPr/>
        </p:nvSpPr>
        <p:spPr>
          <a:xfrm>
            <a:off x="0" y="-109057"/>
            <a:ext cx="12192000" cy="6986528"/>
          </a:xfrm>
          <a:prstGeom prst="rect">
            <a:avLst/>
          </a:prstGeom>
          <a:solidFill>
            <a:schemeClr val="accent2">
              <a:lumMod val="60000"/>
              <a:lumOff val="40000"/>
            </a:schemeClr>
          </a:solidFill>
        </p:spPr>
        <p:txBody>
          <a:bodyPr wrap="square">
            <a:spAutoFit/>
          </a:bodyPr>
          <a:lstStyle/>
          <a:p>
            <a:pPr eaLnBrk="1" fontAlgn="auto" hangingPunct="1">
              <a:spcBef>
                <a:spcPts val="0"/>
              </a:spcBef>
              <a:spcAft>
                <a:spcPts val="0"/>
              </a:spcAft>
              <a:defRPr/>
            </a:pPr>
            <a:r>
              <a:rPr lang="es-ES" sz="3200" dirty="0">
                <a:latin typeface="+mn-lt"/>
              </a:rPr>
              <a:t>ARTÍCULO 23. </a:t>
            </a:r>
            <a:r>
              <a:rPr lang="es-ES" sz="3200" b="1" u="sng" dirty="0">
                <a:latin typeface="+mn-lt"/>
              </a:rPr>
              <a:t>CANTIDAD NETA</a:t>
            </a:r>
            <a:r>
              <a:rPr lang="es-ES" sz="3200" dirty="0">
                <a:latin typeface="+mn-lt"/>
              </a:rPr>
              <a:t>: </a:t>
            </a:r>
          </a:p>
          <a:p>
            <a:pPr eaLnBrk="1" fontAlgn="auto" hangingPunct="1">
              <a:spcBef>
                <a:spcPts val="0"/>
              </a:spcBef>
              <a:spcAft>
                <a:spcPts val="0"/>
              </a:spcAft>
              <a:defRPr/>
            </a:pPr>
            <a:r>
              <a:rPr lang="es-ES" sz="3200" dirty="0">
                <a:latin typeface="+mn-lt"/>
              </a:rPr>
              <a:t>Se expresará en unidades de masa o volumen.</a:t>
            </a:r>
          </a:p>
          <a:p>
            <a:pPr eaLnBrk="1" fontAlgn="auto" hangingPunct="1">
              <a:spcBef>
                <a:spcPts val="0"/>
              </a:spcBef>
              <a:spcAft>
                <a:spcPts val="0"/>
              </a:spcAft>
              <a:defRPr/>
            </a:pPr>
            <a:r>
              <a:rPr lang="es-ES" sz="3200" dirty="0">
                <a:latin typeface="+mn-lt"/>
              </a:rPr>
              <a:t> </a:t>
            </a:r>
            <a:r>
              <a:rPr lang="es-ES" sz="3200" b="1" dirty="0">
                <a:solidFill>
                  <a:srgbClr val="C00000"/>
                </a:solidFill>
                <a:latin typeface="+mn-lt"/>
              </a:rPr>
              <a:t>ANEXO IX :</a:t>
            </a:r>
          </a:p>
          <a:p>
            <a:pPr eaLnBrk="1" fontAlgn="auto" hangingPunct="1">
              <a:spcBef>
                <a:spcPts val="0"/>
              </a:spcBef>
              <a:spcAft>
                <a:spcPts val="0"/>
              </a:spcAft>
              <a:defRPr/>
            </a:pPr>
            <a:r>
              <a:rPr lang="es-ES" sz="3200" dirty="0">
                <a:latin typeface="+mn-lt"/>
              </a:rPr>
              <a:t>La indicación del peso neto no será exacta cuando se trate de alimentos:</a:t>
            </a:r>
          </a:p>
          <a:p>
            <a:pPr eaLnBrk="1" fontAlgn="auto" hangingPunct="1">
              <a:spcBef>
                <a:spcPts val="0"/>
              </a:spcBef>
              <a:spcAft>
                <a:spcPts val="0"/>
              </a:spcAft>
              <a:defRPr/>
            </a:pPr>
            <a:r>
              <a:rPr lang="es-ES" sz="3200" dirty="0">
                <a:latin typeface="+mn-lt"/>
              </a:rPr>
              <a:t> • sujetos a una </a:t>
            </a:r>
            <a:r>
              <a:rPr lang="es-ES" sz="3200" b="1" u="sng" dirty="0">
                <a:latin typeface="+mn-lt"/>
              </a:rPr>
              <a:t>pérdida considerable de masa o volumen </a:t>
            </a:r>
            <a:r>
              <a:rPr lang="es-ES" sz="3200" dirty="0">
                <a:latin typeface="+mn-lt"/>
              </a:rPr>
              <a:t>y vendidos por unidades  o que se pesen  ​​delante del comprador. </a:t>
            </a:r>
          </a:p>
          <a:p>
            <a:pPr eaLnBrk="1" fontAlgn="auto" hangingPunct="1">
              <a:spcBef>
                <a:spcPts val="0"/>
              </a:spcBef>
              <a:spcAft>
                <a:spcPts val="0"/>
              </a:spcAft>
              <a:defRPr/>
            </a:pPr>
            <a:r>
              <a:rPr lang="es-ES" sz="3200" dirty="0">
                <a:latin typeface="+mn-lt"/>
              </a:rPr>
              <a:t>• cuyo importe neto sea inferior a </a:t>
            </a:r>
            <a:r>
              <a:rPr lang="es-ES" sz="3200" u="sng" dirty="0">
                <a:latin typeface="+mn-lt"/>
              </a:rPr>
              <a:t>5 gr o 5ml </a:t>
            </a:r>
            <a:r>
              <a:rPr lang="es-ES" sz="3200" dirty="0">
                <a:latin typeface="+mn-lt"/>
              </a:rPr>
              <a:t>.</a:t>
            </a:r>
          </a:p>
          <a:p>
            <a:pPr eaLnBrk="1" fontAlgn="auto" hangingPunct="1">
              <a:spcBef>
                <a:spcPts val="0"/>
              </a:spcBef>
              <a:spcAft>
                <a:spcPts val="0"/>
              </a:spcAft>
              <a:defRPr/>
            </a:pPr>
            <a:r>
              <a:rPr lang="es-ES" sz="3200" dirty="0">
                <a:latin typeface="+mn-lt"/>
              </a:rPr>
              <a:t>• que normalmente se </a:t>
            </a:r>
            <a:r>
              <a:rPr lang="es-ES" sz="3200" u="sng" dirty="0">
                <a:latin typeface="+mn-lt"/>
              </a:rPr>
              <a:t>venden por unidades </a:t>
            </a:r>
            <a:r>
              <a:rPr lang="es-ES" sz="3200" dirty="0">
                <a:latin typeface="+mn-lt"/>
              </a:rPr>
              <a:t>,  y se pueden ver o están indicados en la etiqueta .</a:t>
            </a:r>
          </a:p>
          <a:p>
            <a:pPr eaLnBrk="1" fontAlgn="auto" hangingPunct="1">
              <a:spcBef>
                <a:spcPts val="0"/>
              </a:spcBef>
              <a:spcAft>
                <a:spcPts val="0"/>
              </a:spcAft>
              <a:defRPr/>
            </a:pPr>
            <a:endParaRPr lang="es-ES" sz="3200" b="1" dirty="0">
              <a:latin typeface="+mn-lt"/>
            </a:endParaRPr>
          </a:p>
          <a:p>
            <a:pPr eaLnBrk="1" fontAlgn="auto" hangingPunct="1">
              <a:spcBef>
                <a:spcPts val="0"/>
              </a:spcBef>
              <a:spcAft>
                <a:spcPts val="0"/>
              </a:spcAft>
              <a:defRPr/>
            </a:pPr>
            <a:r>
              <a:rPr lang="es-ES" sz="3200" b="1" dirty="0">
                <a:latin typeface="+mn-lt"/>
              </a:rPr>
              <a:t>- Cuando un producto alimenticio sólido esté presente en un líquido de cobertura, se indicará el peso neto escurrido.</a:t>
            </a:r>
          </a:p>
          <a:p>
            <a:pPr eaLnBrk="1" fontAlgn="auto" hangingPunct="1">
              <a:spcBef>
                <a:spcPts val="0"/>
              </a:spcBef>
              <a:spcAft>
                <a:spcPts val="0"/>
              </a:spcAft>
              <a:defRPr/>
            </a:pPr>
            <a:r>
              <a:rPr lang="es-ES" sz="3200" b="1" dirty="0">
                <a:latin typeface="+mn-lt"/>
              </a:rPr>
              <a:t> -Cuando hubiera sido glaseado, el peso neto no incluirá el del glaseado</a:t>
            </a:r>
            <a:r>
              <a:rPr lang="es-ES" dirty="0">
                <a:latin typeface="+mn-lt"/>
              </a:rPr>
              <a: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agen 1">
            <a:extLst>
              <a:ext uri="{FF2B5EF4-FFF2-40B4-BE49-F238E27FC236}">
                <a16:creationId xmlns:a16="http://schemas.microsoft.com/office/drawing/2014/main" id="{C736C5E2-0B14-48C3-963C-B866089C0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27000"/>
            <a:ext cx="10882313"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Imagen 2">
            <a:extLst>
              <a:ext uri="{FF2B5EF4-FFF2-40B4-BE49-F238E27FC236}">
                <a16:creationId xmlns:a16="http://schemas.microsoft.com/office/drawing/2014/main" id="{A1EB2B70-CAB0-40B0-ACDE-674D6A4D8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2917825"/>
            <a:ext cx="501015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Imagen 3">
            <a:extLst>
              <a:ext uri="{FF2B5EF4-FFF2-40B4-BE49-F238E27FC236}">
                <a16:creationId xmlns:a16="http://schemas.microsoft.com/office/drawing/2014/main" id="{3187EA7D-4709-440A-8D33-701F06BDE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5237163"/>
            <a:ext cx="51625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Imagen 4">
            <a:extLst>
              <a:ext uri="{FF2B5EF4-FFF2-40B4-BE49-F238E27FC236}">
                <a16:creationId xmlns:a16="http://schemas.microsoft.com/office/drawing/2014/main" id="{3E180191-4CF3-482B-9956-EA5907FD7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7050" y="3155950"/>
            <a:ext cx="6827838"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54772341-7405-4EBD-B2A8-789C9540708E}"/>
              </a:ext>
            </a:extLst>
          </p:cNvPr>
          <p:cNvSpPr txBox="1"/>
          <p:nvPr/>
        </p:nvSpPr>
        <p:spPr>
          <a:xfrm>
            <a:off x="6367244" y="2080470"/>
            <a:ext cx="5192785" cy="923330"/>
          </a:xfrm>
          <a:prstGeom prst="rect">
            <a:avLst/>
          </a:prstGeom>
          <a:noFill/>
        </p:spPr>
        <p:txBody>
          <a:bodyPr wrap="square" rtlCol="0">
            <a:spAutoFit/>
          </a:bodyPr>
          <a:lstStyle/>
          <a:p>
            <a:r>
              <a:rPr lang="es-ES" b="1" dirty="0"/>
              <a:t>Rociar individualmente con agua potable la superficie del producto, bloqueando así́ los efectos de la oxidación y la deshidratación.</a:t>
            </a:r>
            <a:endParaRPr lang="es-E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n 1">
            <a:extLst>
              <a:ext uri="{FF2B5EF4-FFF2-40B4-BE49-F238E27FC236}">
                <a16:creationId xmlns:a16="http://schemas.microsoft.com/office/drawing/2014/main" id="{2F23CDA0-C82B-4DE3-AE6F-26AA7E79F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174625"/>
            <a:ext cx="121920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agen 1">
            <a:extLst>
              <a:ext uri="{FF2B5EF4-FFF2-40B4-BE49-F238E27FC236}">
                <a16:creationId xmlns:a16="http://schemas.microsoft.com/office/drawing/2014/main" id="{66D1FE75-A1C2-4ADA-82CE-6E8EB0014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88"/>
            <a:ext cx="12212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Imagen 2">
            <a:extLst>
              <a:ext uri="{FF2B5EF4-FFF2-40B4-BE49-F238E27FC236}">
                <a16:creationId xmlns:a16="http://schemas.microsoft.com/office/drawing/2014/main" id="{B7E7B834-9C9B-4A7C-B927-FF9B36239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913" y="2017713"/>
            <a:ext cx="7105650"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Imagen 3">
            <a:extLst>
              <a:ext uri="{FF2B5EF4-FFF2-40B4-BE49-F238E27FC236}">
                <a16:creationId xmlns:a16="http://schemas.microsoft.com/office/drawing/2014/main" id="{F734420A-802B-480E-9ED1-BA4B7B9CD0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4100" y="482600"/>
            <a:ext cx="4867275" cy="5715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n 2">
            <a:extLst>
              <a:ext uri="{FF2B5EF4-FFF2-40B4-BE49-F238E27FC236}">
                <a16:creationId xmlns:a16="http://schemas.microsoft.com/office/drawing/2014/main" id="{D7E2756D-5DD6-4180-8BA7-4677C911E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650" y="38100"/>
            <a:ext cx="48291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Imagen 4">
            <a:extLst>
              <a:ext uri="{FF2B5EF4-FFF2-40B4-BE49-F238E27FC236}">
                <a16:creationId xmlns:a16="http://schemas.microsoft.com/office/drawing/2014/main" id="{44FC9F61-DCBB-4759-9520-47133874A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105505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agen 1">
            <a:extLst>
              <a:ext uri="{FF2B5EF4-FFF2-40B4-BE49-F238E27FC236}">
                <a16:creationId xmlns:a16="http://schemas.microsoft.com/office/drawing/2014/main" id="{35FFD7AC-12D9-4881-8994-07F97692D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274638"/>
            <a:ext cx="8229600" cy="599586"/>
          </a:xfrm>
        </p:spPr>
        <p:txBody>
          <a:bodyPr>
            <a:noAutofit/>
          </a:bodyPr>
          <a:lstStyle/>
          <a:p>
            <a:r>
              <a:rPr lang="es-ES" sz="4800" b="1" dirty="0">
                <a:latin typeface="Arial" panose="020B0604020202020204" pitchFamily="34" charset="0"/>
                <a:cs typeface="Arial" panose="020B0604020202020204" pitchFamily="34" charset="0"/>
              </a:rPr>
              <a:t>Marco legal</a:t>
            </a:r>
            <a:endParaRPr lang="gl-ES" sz="4800" b="1" dirty="0">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2279576" y="992850"/>
            <a:ext cx="7560840" cy="5590513"/>
          </a:xfrm>
        </p:spPr>
        <p:txBody>
          <a:bodyPr>
            <a:normAutofit/>
          </a:bodyPr>
          <a:lstStyle/>
          <a:p>
            <a:pPr marL="0" indent="0">
              <a:buNone/>
            </a:pPr>
            <a:r>
              <a:rPr lang="gl-ES" sz="2000" dirty="0">
                <a:hlinkClick r:id="rId3"/>
              </a:rPr>
              <a:t>https://www.mapa.gob.es/es/alimentacion/legislacion/recopilaciones-legislativas-monograficas/Informacion_consumidor.aspx</a:t>
            </a:r>
            <a:endParaRPr lang="gl-ES" sz="2000" dirty="0"/>
          </a:p>
        </p:txBody>
      </p:sp>
      <p:pic>
        <p:nvPicPr>
          <p:cNvPr id="4" name="Imagen 3">
            <a:extLst>
              <a:ext uri="{FF2B5EF4-FFF2-40B4-BE49-F238E27FC236}">
                <a16:creationId xmlns:a16="http://schemas.microsoft.com/office/drawing/2014/main" id="{7976A2EE-CAA5-4346-90A8-53EE453B3003}"/>
              </a:ext>
            </a:extLst>
          </p:cNvPr>
          <p:cNvPicPr>
            <a:picLocks noChangeAspect="1"/>
          </p:cNvPicPr>
          <p:nvPr/>
        </p:nvPicPr>
        <p:blipFill>
          <a:blip r:embed="rId4"/>
          <a:stretch>
            <a:fillRect/>
          </a:stretch>
        </p:blipFill>
        <p:spPr>
          <a:xfrm>
            <a:off x="2567609" y="1718207"/>
            <a:ext cx="6747001" cy="789333"/>
          </a:xfrm>
          <a:prstGeom prst="rect">
            <a:avLst/>
          </a:prstGeom>
        </p:spPr>
      </p:pic>
      <p:pic>
        <p:nvPicPr>
          <p:cNvPr id="5" name="Imagen 4">
            <a:extLst>
              <a:ext uri="{FF2B5EF4-FFF2-40B4-BE49-F238E27FC236}">
                <a16:creationId xmlns:a16="http://schemas.microsoft.com/office/drawing/2014/main" id="{C0E16F30-150B-41B0-A1A1-CA5894BC1E94}"/>
              </a:ext>
            </a:extLst>
          </p:cNvPr>
          <p:cNvPicPr>
            <a:picLocks noChangeAspect="1"/>
          </p:cNvPicPr>
          <p:nvPr/>
        </p:nvPicPr>
        <p:blipFill>
          <a:blip r:embed="rId5"/>
          <a:stretch>
            <a:fillRect/>
          </a:stretch>
        </p:blipFill>
        <p:spPr>
          <a:xfrm>
            <a:off x="2567609" y="2486193"/>
            <a:ext cx="6786001" cy="1386667"/>
          </a:xfrm>
          <a:prstGeom prst="rect">
            <a:avLst/>
          </a:prstGeom>
        </p:spPr>
      </p:pic>
      <p:pic>
        <p:nvPicPr>
          <p:cNvPr id="8" name="Imagen 7">
            <a:extLst>
              <a:ext uri="{FF2B5EF4-FFF2-40B4-BE49-F238E27FC236}">
                <a16:creationId xmlns:a16="http://schemas.microsoft.com/office/drawing/2014/main" id="{9DF5C0FE-E524-4CF6-8B40-7FFBAA62991C}"/>
              </a:ext>
            </a:extLst>
          </p:cNvPr>
          <p:cNvPicPr>
            <a:picLocks noChangeAspect="1"/>
          </p:cNvPicPr>
          <p:nvPr/>
        </p:nvPicPr>
        <p:blipFill>
          <a:blip r:embed="rId6"/>
          <a:stretch>
            <a:fillRect/>
          </a:stretch>
        </p:blipFill>
        <p:spPr>
          <a:xfrm>
            <a:off x="2999657" y="4193822"/>
            <a:ext cx="6006001" cy="2154667"/>
          </a:xfrm>
          <a:prstGeom prst="rect">
            <a:avLst/>
          </a:prstGeom>
        </p:spPr>
      </p:pic>
      <p:sp>
        <p:nvSpPr>
          <p:cNvPr id="9" name="Rectángulo 8">
            <a:extLst>
              <a:ext uri="{FF2B5EF4-FFF2-40B4-BE49-F238E27FC236}">
                <a16:creationId xmlns:a16="http://schemas.microsoft.com/office/drawing/2014/main" id="{0802D6F3-6CD9-468C-BBD1-8C7A3B49E28B}"/>
              </a:ext>
            </a:extLst>
          </p:cNvPr>
          <p:cNvSpPr/>
          <p:nvPr/>
        </p:nvSpPr>
        <p:spPr>
          <a:xfrm>
            <a:off x="4861325" y="3824489"/>
            <a:ext cx="2159566" cy="369332"/>
          </a:xfrm>
          <a:prstGeom prst="rect">
            <a:avLst/>
          </a:prstGeom>
        </p:spPr>
        <p:txBody>
          <a:bodyPr wrap="none">
            <a:spAutoFit/>
          </a:bodyPr>
          <a:lstStyle/>
          <a:p>
            <a:r>
              <a:rPr lang="es-ES" b="1" i="1" dirty="0">
                <a:solidFill>
                  <a:srgbClr val="000000"/>
                </a:solidFill>
                <a:latin typeface="Arial" panose="020B0604020202020204" pitchFamily="34" charset="0"/>
              </a:rPr>
              <a:t>ÍNDICE GENERAL</a:t>
            </a:r>
          </a:p>
        </p:txBody>
      </p:sp>
    </p:spTree>
    <p:extLst>
      <p:ext uri="{BB962C8B-B14F-4D97-AF65-F5344CB8AC3E}">
        <p14:creationId xmlns:p14="http://schemas.microsoft.com/office/powerpoint/2010/main" val="6257676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576573-57DD-4CBB-AA34-4E51A522BCB6}"/>
              </a:ext>
            </a:extLst>
          </p:cNvPr>
          <p:cNvSpPr txBox="1"/>
          <p:nvPr/>
        </p:nvSpPr>
        <p:spPr>
          <a:xfrm>
            <a:off x="238539" y="172278"/>
            <a:ext cx="11953461" cy="6247864"/>
          </a:xfrm>
          <a:prstGeom prst="rect">
            <a:avLst/>
          </a:prstGeom>
          <a:noFill/>
        </p:spPr>
        <p:txBody>
          <a:bodyPr>
            <a:spAutoFit/>
          </a:bodyPr>
          <a:lstStyle/>
          <a:p>
            <a:pPr eaLnBrk="1" fontAlgn="auto" hangingPunct="1">
              <a:spcBef>
                <a:spcPts val="0"/>
              </a:spcBef>
              <a:spcAft>
                <a:spcPts val="0"/>
              </a:spcAft>
              <a:defRPr/>
            </a:pPr>
            <a:r>
              <a:rPr lang="es-ES" sz="4000" b="1" u="sng" dirty="0">
                <a:highlight>
                  <a:srgbClr val="FF0000"/>
                </a:highlight>
                <a:latin typeface="+mn-lt"/>
              </a:rPr>
              <a:t>No</a:t>
            </a:r>
            <a:r>
              <a:rPr lang="es-ES" sz="4000" b="1" u="sng" dirty="0">
                <a:latin typeface="+mn-lt"/>
              </a:rPr>
              <a:t> requieren indicación de fecha de duración mínima</a:t>
            </a:r>
            <a:r>
              <a:rPr lang="es-ES" sz="4000" dirty="0">
                <a:latin typeface="+mn-lt"/>
              </a:rPr>
              <a:t>: </a:t>
            </a:r>
          </a:p>
          <a:p>
            <a:pPr eaLnBrk="1" fontAlgn="auto" hangingPunct="1">
              <a:spcBef>
                <a:spcPts val="0"/>
              </a:spcBef>
              <a:spcAft>
                <a:spcPts val="0"/>
              </a:spcAft>
              <a:defRPr/>
            </a:pPr>
            <a:endParaRPr lang="es-ES" sz="4000" dirty="0">
              <a:latin typeface="+mn-lt"/>
            </a:endParaRPr>
          </a:p>
          <a:p>
            <a:pPr eaLnBrk="1" fontAlgn="auto" hangingPunct="1">
              <a:spcBef>
                <a:spcPts val="0"/>
              </a:spcBef>
              <a:spcAft>
                <a:spcPts val="0"/>
              </a:spcAft>
              <a:defRPr/>
            </a:pPr>
            <a:r>
              <a:rPr lang="es-ES" sz="4000" dirty="0">
                <a:latin typeface="+mn-lt"/>
              </a:rPr>
              <a:t>• Frutas y hortalizas frescas, sin pelar, cortar o tratamientos similares </a:t>
            </a:r>
          </a:p>
          <a:p>
            <a:pPr eaLnBrk="1" fontAlgn="auto" hangingPunct="1">
              <a:spcBef>
                <a:spcPts val="0"/>
              </a:spcBef>
              <a:spcAft>
                <a:spcPts val="0"/>
              </a:spcAft>
              <a:defRPr/>
            </a:pPr>
            <a:r>
              <a:rPr lang="es-ES" sz="4000" dirty="0">
                <a:latin typeface="+mn-lt"/>
              </a:rPr>
              <a:t>• Vinos, vinos de licor, vinos espumosos, vinos aromatizados y productos similares .</a:t>
            </a:r>
          </a:p>
          <a:p>
            <a:pPr eaLnBrk="1" fontAlgn="auto" hangingPunct="1">
              <a:spcBef>
                <a:spcPts val="0"/>
              </a:spcBef>
              <a:spcAft>
                <a:spcPts val="0"/>
              </a:spcAft>
              <a:defRPr/>
            </a:pPr>
            <a:r>
              <a:rPr lang="es-ES" sz="4000" dirty="0">
                <a:latin typeface="+mn-lt"/>
              </a:rPr>
              <a:t>• Bebidas con graduación &gt;10°/</a:t>
            </a:r>
            <a:r>
              <a:rPr lang="es-ES" sz="4000" dirty="0" err="1">
                <a:latin typeface="+mn-lt"/>
              </a:rPr>
              <a:t>vol</a:t>
            </a:r>
            <a:r>
              <a:rPr lang="es-ES" sz="4000" dirty="0">
                <a:latin typeface="+mn-lt"/>
              </a:rPr>
              <a:t> </a:t>
            </a:r>
          </a:p>
          <a:p>
            <a:pPr eaLnBrk="1" fontAlgn="auto" hangingPunct="1">
              <a:spcBef>
                <a:spcPts val="0"/>
              </a:spcBef>
              <a:spcAft>
                <a:spcPts val="0"/>
              </a:spcAft>
              <a:defRPr/>
            </a:pPr>
            <a:r>
              <a:rPr lang="es-ES" sz="4000" dirty="0">
                <a:latin typeface="+mn-lt"/>
              </a:rPr>
              <a:t>• Vinagres, sal de cocina, azúcares en estado sólido. </a:t>
            </a:r>
          </a:p>
          <a:p>
            <a:pPr eaLnBrk="1" fontAlgn="auto" hangingPunct="1">
              <a:spcBef>
                <a:spcPts val="0"/>
              </a:spcBef>
              <a:spcAft>
                <a:spcPts val="0"/>
              </a:spcAft>
              <a:defRPr/>
            </a:pPr>
            <a:r>
              <a:rPr lang="es-ES" sz="4000" dirty="0">
                <a:latin typeface="+mn-lt"/>
              </a:rPr>
              <a:t>• Productos </a:t>
            </a:r>
            <a:r>
              <a:rPr lang="es-ES" sz="4000" dirty="0" err="1">
                <a:latin typeface="+mn-lt"/>
              </a:rPr>
              <a:t>Panaderia</a:t>
            </a:r>
            <a:r>
              <a:rPr lang="es-ES" sz="4000" dirty="0">
                <a:latin typeface="+mn-lt"/>
              </a:rPr>
              <a:t> y </a:t>
            </a:r>
            <a:r>
              <a:rPr lang="es-ES" sz="4000" dirty="0" err="1">
                <a:latin typeface="+mn-lt"/>
              </a:rPr>
              <a:t>reposteria</a:t>
            </a:r>
            <a:r>
              <a:rPr lang="es-ES" sz="4000" dirty="0">
                <a:latin typeface="+mn-lt"/>
              </a:rPr>
              <a:t>  que se consumen en 24 horas</a:t>
            </a:r>
            <a:r>
              <a:rPr lang="es-ES" dirty="0">
                <a:latin typeface="+mn-lt"/>
              </a:rPr>
              <a:t>.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agen 1">
            <a:extLst>
              <a:ext uri="{FF2B5EF4-FFF2-40B4-BE49-F238E27FC236}">
                <a16:creationId xmlns:a16="http://schemas.microsoft.com/office/drawing/2014/main" id="{49DBA468-5A5F-4303-819D-A0FE5C99C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3"/>
            <a:ext cx="12192000"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n 1">
            <a:extLst>
              <a:ext uri="{FF2B5EF4-FFF2-40B4-BE49-F238E27FC236}">
                <a16:creationId xmlns:a16="http://schemas.microsoft.com/office/drawing/2014/main" id="{6DB93A0B-5174-4BEB-A54C-C07042811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23813"/>
            <a:ext cx="12091987"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n 1">
            <a:extLst>
              <a:ext uri="{FF2B5EF4-FFF2-40B4-BE49-F238E27FC236}">
                <a16:creationId xmlns:a16="http://schemas.microsoft.com/office/drawing/2014/main" id="{17B2377E-FB1E-49FC-9DCA-92D8BAAE7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11985625"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n 1">
            <a:extLst>
              <a:ext uri="{FF2B5EF4-FFF2-40B4-BE49-F238E27FC236}">
                <a16:creationId xmlns:a16="http://schemas.microsoft.com/office/drawing/2014/main" id="{5D063749-B85A-4D92-A1DE-8C536DA28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agen 1">
            <a:extLst>
              <a:ext uri="{FF2B5EF4-FFF2-40B4-BE49-F238E27FC236}">
                <a16:creationId xmlns:a16="http://schemas.microsoft.com/office/drawing/2014/main" id="{B18A6FF7-FF54-4012-91F0-8205E03C1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867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Imagen 2">
            <a:extLst>
              <a:ext uri="{FF2B5EF4-FFF2-40B4-BE49-F238E27FC236}">
                <a16:creationId xmlns:a16="http://schemas.microsoft.com/office/drawing/2014/main" id="{0DF70956-98FC-4A8D-952C-F3354A5D5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1362075"/>
            <a:ext cx="740092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Imagen 3">
            <a:extLst>
              <a:ext uri="{FF2B5EF4-FFF2-40B4-BE49-F238E27FC236}">
                <a16:creationId xmlns:a16="http://schemas.microsoft.com/office/drawing/2014/main" id="{42AFDD2A-8A49-4F9D-BE0F-7D4289713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4930775"/>
            <a:ext cx="6075362"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ector recto de flecha 5">
            <a:extLst>
              <a:ext uri="{FF2B5EF4-FFF2-40B4-BE49-F238E27FC236}">
                <a16:creationId xmlns:a16="http://schemas.microsoft.com/office/drawing/2014/main" id="{1FB35C45-A79E-4A75-AAE5-5E98433A7CC0}"/>
              </a:ext>
            </a:extLst>
          </p:cNvPr>
          <p:cNvCxnSpPr/>
          <p:nvPr/>
        </p:nvCxnSpPr>
        <p:spPr>
          <a:xfrm flipV="1">
            <a:off x="4443413" y="4597400"/>
            <a:ext cx="449262" cy="46037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44038" name="Imagen 6">
            <a:extLst>
              <a:ext uri="{FF2B5EF4-FFF2-40B4-BE49-F238E27FC236}">
                <a16:creationId xmlns:a16="http://schemas.microsoft.com/office/drawing/2014/main" id="{5D603C76-CD6E-4F38-86B9-B2DA97AE52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3963" y="1490663"/>
            <a:ext cx="38004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onector recto de flecha 8">
            <a:extLst>
              <a:ext uri="{FF2B5EF4-FFF2-40B4-BE49-F238E27FC236}">
                <a16:creationId xmlns:a16="http://schemas.microsoft.com/office/drawing/2014/main" id="{19B0DA54-5B6A-4E8D-8E0C-AC1DCF1AFB26}"/>
              </a:ext>
            </a:extLst>
          </p:cNvPr>
          <p:cNvCxnSpPr/>
          <p:nvPr/>
        </p:nvCxnSpPr>
        <p:spPr>
          <a:xfrm>
            <a:off x="2624138" y="5364163"/>
            <a:ext cx="532288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040" name="Imagen 9">
            <a:extLst>
              <a:ext uri="{FF2B5EF4-FFF2-40B4-BE49-F238E27FC236}">
                <a16:creationId xmlns:a16="http://schemas.microsoft.com/office/drawing/2014/main" id="{B5F042E5-465B-4A6A-9F6B-476A2AE4AB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938213"/>
            <a:ext cx="5800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ector recto de flecha 11">
            <a:extLst>
              <a:ext uri="{FF2B5EF4-FFF2-40B4-BE49-F238E27FC236}">
                <a16:creationId xmlns:a16="http://schemas.microsoft.com/office/drawing/2014/main" id="{088E0B2A-E9C4-45F4-8B49-D444678AC1E2}"/>
              </a:ext>
            </a:extLst>
          </p:cNvPr>
          <p:cNvCxnSpPr/>
          <p:nvPr/>
        </p:nvCxnSpPr>
        <p:spPr>
          <a:xfrm flipH="1">
            <a:off x="9374188" y="1362075"/>
            <a:ext cx="9525" cy="3333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042" name="Imagen 12">
            <a:extLst>
              <a:ext uri="{FF2B5EF4-FFF2-40B4-BE49-F238E27FC236}">
                <a16:creationId xmlns:a16="http://schemas.microsoft.com/office/drawing/2014/main" id="{F1FEED04-265C-4E3F-9058-74B4D97B79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88" y="5578475"/>
            <a:ext cx="4552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ector recto de flecha 14">
            <a:extLst>
              <a:ext uri="{FF2B5EF4-FFF2-40B4-BE49-F238E27FC236}">
                <a16:creationId xmlns:a16="http://schemas.microsoft.com/office/drawing/2014/main" id="{E89FDE4D-AEE0-4FFF-96C2-C55E2BF589AB}"/>
              </a:ext>
            </a:extLst>
          </p:cNvPr>
          <p:cNvCxnSpPr/>
          <p:nvPr/>
        </p:nvCxnSpPr>
        <p:spPr>
          <a:xfrm flipV="1">
            <a:off x="8286750" y="4284663"/>
            <a:ext cx="1477963" cy="1968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044" name="Imagen 15">
            <a:extLst>
              <a:ext uri="{FF2B5EF4-FFF2-40B4-BE49-F238E27FC236}">
                <a16:creationId xmlns:a16="http://schemas.microsoft.com/office/drawing/2014/main" id="{B1C3FA64-0DD5-4CC4-A0F6-59EA51E1DC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8838" y="6140450"/>
            <a:ext cx="69215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ector recto de flecha 17">
            <a:extLst>
              <a:ext uri="{FF2B5EF4-FFF2-40B4-BE49-F238E27FC236}">
                <a16:creationId xmlns:a16="http://schemas.microsoft.com/office/drawing/2014/main" id="{904636CA-9BD9-4E9A-8164-8335E682142F}"/>
              </a:ext>
            </a:extLst>
          </p:cNvPr>
          <p:cNvCxnSpPr/>
          <p:nvPr/>
        </p:nvCxnSpPr>
        <p:spPr>
          <a:xfrm flipV="1">
            <a:off x="4143375" y="3821113"/>
            <a:ext cx="4470400" cy="20129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046" name="Imagen 18">
            <a:extLst>
              <a:ext uri="{FF2B5EF4-FFF2-40B4-BE49-F238E27FC236}">
                <a16:creationId xmlns:a16="http://schemas.microsoft.com/office/drawing/2014/main" id="{0BDCD1E4-5897-4B9C-B50D-EBEBE81E78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26525" y="3003550"/>
            <a:ext cx="31242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Imagen 19">
            <a:extLst>
              <a:ext uri="{FF2B5EF4-FFF2-40B4-BE49-F238E27FC236}">
                <a16:creationId xmlns:a16="http://schemas.microsoft.com/office/drawing/2014/main" id="{402D864E-35B1-4071-98DA-7C3BD94AE3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888" y="3417888"/>
            <a:ext cx="46482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1CB4E78-7E7D-4DFC-9EAD-98483ACF5BA8}"/>
              </a:ext>
            </a:extLst>
          </p:cNvPr>
          <p:cNvSpPr txBox="1"/>
          <p:nvPr/>
        </p:nvSpPr>
        <p:spPr>
          <a:xfrm>
            <a:off x="0" y="12700"/>
            <a:ext cx="11899900" cy="6986588"/>
          </a:xfrm>
          <a:prstGeom prst="rect">
            <a:avLst/>
          </a:prstGeom>
          <a:solidFill>
            <a:schemeClr val="accent2">
              <a:lumMod val="40000"/>
              <a:lumOff val="60000"/>
            </a:schemeClr>
          </a:solidFill>
        </p:spPr>
        <p:txBody>
          <a:bodyPr>
            <a:spAutoFit/>
          </a:bodyPr>
          <a:lstStyle/>
          <a:p>
            <a:pPr eaLnBrk="1" fontAlgn="auto" hangingPunct="1">
              <a:spcBef>
                <a:spcPts val="0"/>
              </a:spcBef>
              <a:spcAft>
                <a:spcPts val="0"/>
              </a:spcAft>
              <a:defRPr/>
            </a:pPr>
            <a:r>
              <a:rPr lang="es-ES" sz="2800" b="1" dirty="0">
                <a:latin typeface="+mn-lt"/>
              </a:rPr>
              <a:t>ARTÍCULO 26</a:t>
            </a:r>
            <a:r>
              <a:rPr lang="es-ES" sz="2800" dirty="0">
                <a:latin typeface="+mn-lt"/>
              </a:rPr>
              <a:t>.</a:t>
            </a: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r>
              <a:rPr lang="es-ES" sz="2800" dirty="0">
                <a:latin typeface="+mn-lt"/>
              </a:rPr>
              <a:t> </a:t>
            </a:r>
            <a:r>
              <a:rPr lang="es-ES" sz="2800" b="1" u="sng" dirty="0">
                <a:latin typeface="+mn-lt"/>
              </a:rPr>
              <a:t>PAIS DE ORIGEN O LUGAR DE PROCEDENCIA</a:t>
            </a:r>
            <a:r>
              <a:rPr lang="es-ES" sz="2800" dirty="0">
                <a:latin typeface="+mn-lt"/>
              </a:rPr>
              <a:t>:</a:t>
            </a:r>
          </a:p>
          <a:p>
            <a:pPr eaLnBrk="1" fontAlgn="auto" hangingPunct="1">
              <a:spcBef>
                <a:spcPts val="0"/>
              </a:spcBef>
              <a:spcAft>
                <a:spcPts val="0"/>
              </a:spcAft>
              <a:defRPr/>
            </a:pPr>
            <a:r>
              <a:rPr lang="es-ES" sz="2800" dirty="0">
                <a:latin typeface="+mn-lt"/>
              </a:rPr>
              <a:t>Esta indicación será obligatoria cuando:</a:t>
            </a:r>
          </a:p>
          <a:p>
            <a:pPr eaLnBrk="1" fontAlgn="auto" hangingPunct="1">
              <a:spcBef>
                <a:spcPts val="0"/>
              </a:spcBef>
              <a:spcAft>
                <a:spcPts val="0"/>
              </a:spcAft>
              <a:defRPr/>
            </a:pPr>
            <a:r>
              <a:rPr lang="es-ES" sz="2800" dirty="0">
                <a:latin typeface="+mn-lt"/>
              </a:rPr>
              <a:t>• La omisión puede llevar a error</a:t>
            </a:r>
          </a:p>
          <a:p>
            <a:pPr eaLnBrk="1" fontAlgn="auto" hangingPunct="1">
              <a:spcBef>
                <a:spcPts val="0"/>
              </a:spcBef>
              <a:spcAft>
                <a:spcPts val="0"/>
              </a:spcAft>
              <a:defRPr/>
            </a:pPr>
            <a:r>
              <a:rPr lang="es-ES" sz="2800" dirty="0">
                <a:latin typeface="+mn-lt"/>
              </a:rPr>
              <a:t>• Cerdo, ovino, caprino, vacuno y aves•   Leche </a:t>
            </a: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r>
              <a:rPr lang="es-ES" sz="2800" dirty="0">
                <a:latin typeface="+mn-lt"/>
              </a:rPr>
              <a:t>Se deberá explicar el origen del producto y su ingrediente principal, cuando sean diferente</a:t>
            </a:r>
            <a:r>
              <a:rPr lang="es-ES" dirty="0">
                <a:latin typeface="+mn-lt"/>
              </a:rPr>
              <a:t>.</a:t>
            </a:r>
          </a:p>
        </p:txBody>
      </p:sp>
      <p:pic>
        <p:nvPicPr>
          <p:cNvPr id="45059" name="Imagen 6">
            <a:extLst>
              <a:ext uri="{FF2B5EF4-FFF2-40B4-BE49-F238E27FC236}">
                <a16:creationId xmlns:a16="http://schemas.microsoft.com/office/drawing/2014/main" id="{E3061054-E4D2-4618-B2AC-6D61A74E6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6588" y="1633538"/>
            <a:ext cx="50307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Imagen 7">
            <a:extLst>
              <a:ext uri="{FF2B5EF4-FFF2-40B4-BE49-F238E27FC236}">
                <a16:creationId xmlns:a16="http://schemas.microsoft.com/office/drawing/2014/main" id="{3A1FB9BE-C095-494E-8DE2-C1EEFA633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2667000"/>
            <a:ext cx="11620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Imagen 8">
            <a:extLst>
              <a:ext uri="{FF2B5EF4-FFF2-40B4-BE49-F238E27FC236}">
                <a16:creationId xmlns:a16="http://schemas.microsoft.com/office/drawing/2014/main" id="{93AA1A0C-1DA4-4EAB-86F9-1717D896D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5775" y="2582863"/>
            <a:ext cx="46386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Imagen 9">
            <a:extLst>
              <a:ext uri="{FF2B5EF4-FFF2-40B4-BE49-F238E27FC236}">
                <a16:creationId xmlns:a16="http://schemas.microsoft.com/office/drawing/2014/main" id="{F07C8573-BF31-4E43-906D-47F40934F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50" y="3805238"/>
            <a:ext cx="2000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Imagen 10">
            <a:extLst>
              <a:ext uri="{FF2B5EF4-FFF2-40B4-BE49-F238E27FC236}">
                <a16:creationId xmlns:a16="http://schemas.microsoft.com/office/drawing/2014/main" id="{B9677F47-ED85-49F1-9CDA-CCD79CD8A9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378200"/>
            <a:ext cx="706755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Imagen 11">
            <a:extLst>
              <a:ext uri="{FF2B5EF4-FFF2-40B4-BE49-F238E27FC236}">
                <a16:creationId xmlns:a16="http://schemas.microsoft.com/office/drawing/2014/main" id="{E40F037D-1A0A-4AB3-8D21-AC8C1B2E31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7550" y="2857500"/>
            <a:ext cx="5065713"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Imagen 12">
            <a:extLst>
              <a:ext uri="{FF2B5EF4-FFF2-40B4-BE49-F238E27FC236}">
                <a16:creationId xmlns:a16="http://schemas.microsoft.com/office/drawing/2014/main" id="{3FB454D4-3B86-4D69-848F-457EFEF829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1100" y="3854450"/>
            <a:ext cx="267335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n 1">
            <a:extLst>
              <a:ext uri="{FF2B5EF4-FFF2-40B4-BE49-F238E27FC236}">
                <a16:creationId xmlns:a16="http://schemas.microsoft.com/office/drawing/2014/main" id="{4FE47558-9AE7-41DD-B542-203A48FA6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51" y="70287"/>
            <a:ext cx="7251567" cy="199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31DFC0A3-19A0-4D7B-A9CB-6B6E38415C97}"/>
              </a:ext>
            </a:extLst>
          </p:cNvPr>
          <p:cNvPicPr>
            <a:picLocks noChangeAspect="1"/>
          </p:cNvPicPr>
          <p:nvPr/>
        </p:nvPicPr>
        <p:blipFill>
          <a:blip r:embed="rId3"/>
          <a:stretch>
            <a:fillRect/>
          </a:stretch>
        </p:blipFill>
        <p:spPr>
          <a:xfrm>
            <a:off x="7550019" y="436491"/>
            <a:ext cx="4641981" cy="2751326"/>
          </a:xfrm>
          <a:prstGeom prst="rect">
            <a:avLst/>
          </a:prstGeom>
        </p:spPr>
      </p:pic>
      <p:sp>
        <p:nvSpPr>
          <p:cNvPr id="7" name="CuadroTexto 6">
            <a:extLst>
              <a:ext uri="{FF2B5EF4-FFF2-40B4-BE49-F238E27FC236}">
                <a16:creationId xmlns:a16="http://schemas.microsoft.com/office/drawing/2014/main" id="{6D53FD1E-848F-4BE4-9789-D44D96AA4DF7}"/>
              </a:ext>
            </a:extLst>
          </p:cNvPr>
          <p:cNvSpPr txBox="1"/>
          <p:nvPr/>
        </p:nvSpPr>
        <p:spPr>
          <a:xfrm>
            <a:off x="310393" y="2357306"/>
            <a:ext cx="7098525" cy="923330"/>
          </a:xfrm>
          <a:prstGeom prst="rect">
            <a:avLst/>
          </a:prstGeom>
          <a:solidFill>
            <a:schemeClr val="accent1">
              <a:lumMod val="40000"/>
              <a:lumOff val="60000"/>
            </a:schemeClr>
          </a:solidFill>
        </p:spPr>
        <p:txBody>
          <a:bodyPr wrap="square" rtlCol="0">
            <a:spAutoFit/>
          </a:bodyPr>
          <a:lstStyle/>
          <a:p>
            <a:pPr algn="just"/>
            <a:r>
              <a:rPr lang="es-ES" b="1" u="sng" dirty="0"/>
              <a:t>Decreto 124/2010, de 15 de julio, por el que se regulan las menciones relativas al origen o procedencia gallega en el etiquetado, presentación y publicidad de los productos alimentarios.</a:t>
            </a:r>
            <a:endParaRPr lang="es-ES" dirty="0"/>
          </a:p>
        </p:txBody>
      </p:sp>
    </p:spTree>
    <p:extLst>
      <p:ext uri="{BB962C8B-B14F-4D97-AF65-F5344CB8AC3E}">
        <p14:creationId xmlns:p14="http://schemas.microsoft.com/office/powerpoint/2010/main" val="4039448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97E4C8E-AFA6-40FE-9907-280C359CC6E0}"/>
              </a:ext>
            </a:extLst>
          </p:cNvPr>
          <p:cNvPicPr>
            <a:picLocks noChangeAspect="1"/>
          </p:cNvPicPr>
          <p:nvPr/>
        </p:nvPicPr>
        <p:blipFill>
          <a:blip r:embed="rId2"/>
          <a:stretch>
            <a:fillRect/>
          </a:stretch>
        </p:blipFill>
        <p:spPr>
          <a:xfrm>
            <a:off x="503238" y="133350"/>
            <a:ext cx="11309350" cy="2873375"/>
          </a:xfrm>
          <a:prstGeom prst="rect">
            <a:avLst/>
          </a:prstGeom>
          <a:solidFill>
            <a:schemeClr val="accent2">
              <a:lumMod val="40000"/>
              <a:lumOff val="60000"/>
            </a:schemeClr>
          </a:solidFill>
        </p:spPr>
      </p:pic>
      <p:pic>
        <p:nvPicPr>
          <p:cNvPr id="46083" name="Imagen 2">
            <a:extLst>
              <a:ext uri="{FF2B5EF4-FFF2-40B4-BE49-F238E27FC236}">
                <a16:creationId xmlns:a16="http://schemas.microsoft.com/office/drawing/2014/main" id="{8A638BC6-B03A-48F6-8989-D77BBBCCA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006725"/>
            <a:ext cx="11315700"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64E4586-9D1D-4B64-83BC-D783A23F6DC2}"/>
              </a:ext>
            </a:extLst>
          </p:cNvPr>
          <p:cNvPicPr>
            <a:picLocks noChangeAspect="1"/>
          </p:cNvPicPr>
          <p:nvPr/>
        </p:nvPicPr>
        <p:blipFill>
          <a:blip r:embed="rId2"/>
          <a:stretch>
            <a:fillRect/>
          </a:stretch>
        </p:blipFill>
        <p:spPr>
          <a:xfrm>
            <a:off x="2189527" y="582692"/>
            <a:ext cx="5521186" cy="4022810"/>
          </a:xfrm>
          <a:prstGeom prst="rect">
            <a:avLst/>
          </a:prstGeom>
        </p:spPr>
      </p:pic>
      <p:sp>
        <p:nvSpPr>
          <p:cNvPr id="3" name="Flecha: hacia abajo 2">
            <a:extLst>
              <a:ext uri="{FF2B5EF4-FFF2-40B4-BE49-F238E27FC236}">
                <a16:creationId xmlns:a16="http://schemas.microsoft.com/office/drawing/2014/main" id="{0D240F64-192C-469C-8CA1-94E99C689878}"/>
              </a:ext>
            </a:extLst>
          </p:cNvPr>
          <p:cNvSpPr/>
          <p:nvPr/>
        </p:nvSpPr>
        <p:spPr>
          <a:xfrm>
            <a:off x="3246539" y="3498209"/>
            <a:ext cx="620786" cy="19126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515DF1C8-EBF0-4675-A68E-97CDF59CB955}"/>
              </a:ext>
            </a:extLst>
          </p:cNvPr>
          <p:cNvSpPr txBox="1"/>
          <p:nvPr/>
        </p:nvSpPr>
        <p:spPr>
          <a:xfrm>
            <a:off x="1543574" y="5486400"/>
            <a:ext cx="5343787" cy="523220"/>
          </a:xfrm>
          <a:prstGeom prst="rect">
            <a:avLst/>
          </a:prstGeom>
          <a:solidFill>
            <a:schemeClr val="accent2">
              <a:lumMod val="40000"/>
              <a:lumOff val="60000"/>
            </a:schemeClr>
          </a:solidFill>
        </p:spPr>
        <p:txBody>
          <a:bodyPr wrap="square" rtlCol="0">
            <a:spAutoFit/>
          </a:bodyPr>
          <a:lstStyle/>
          <a:p>
            <a:r>
              <a:rPr lang="es-ES" sz="2800" b="1" dirty="0"/>
              <a:t>Origen no </a:t>
            </a:r>
            <a:r>
              <a:rPr lang="es-ES" sz="2800" b="1" dirty="0" err="1"/>
              <a:t>vàlido</a:t>
            </a:r>
            <a:endParaRPr lang="es-ES" sz="2800" b="1" dirty="0"/>
          </a:p>
        </p:txBody>
      </p:sp>
    </p:spTree>
    <p:extLst>
      <p:ext uri="{BB962C8B-B14F-4D97-AF65-F5344CB8AC3E}">
        <p14:creationId xmlns:p14="http://schemas.microsoft.com/office/powerpoint/2010/main" val="1150337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1997523-51FE-45E7-ACAE-130ADB2196FB}"/>
              </a:ext>
            </a:extLst>
          </p:cNvPr>
          <p:cNvPicPr>
            <a:picLocks noChangeAspect="1"/>
          </p:cNvPicPr>
          <p:nvPr/>
        </p:nvPicPr>
        <p:blipFill>
          <a:blip r:embed="rId2"/>
          <a:stretch>
            <a:fillRect/>
          </a:stretch>
        </p:blipFill>
        <p:spPr>
          <a:xfrm>
            <a:off x="2137500" y="332657"/>
            <a:ext cx="7917001" cy="458667"/>
          </a:xfrm>
          <a:prstGeom prst="rect">
            <a:avLst/>
          </a:prstGeom>
        </p:spPr>
      </p:pic>
      <p:pic>
        <p:nvPicPr>
          <p:cNvPr id="5" name="Imagen 4">
            <a:extLst>
              <a:ext uri="{FF2B5EF4-FFF2-40B4-BE49-F238E27FC236}">
                <a16:creationId xmlns:a16="http://schemas.microsoft.com/office/drawing/2014/main" id="{8F3511EB-2D25-4ED3-AE1B-1A7285B49951}"/>
              </a:ext>
            </a:extLst>
          </p:cNvPr>
          <p:cNvPicPr>
            <a:picLocks noChangeAspect="1"/>
          </p:cNvPicPr>
          <p:nvPr/>
        </p:nvPicPr>
        <p:blipFill>
          <a:blip r:embed="rId3"/>
          <a:stretch>
            <a:fillRect/>
          </a:stretch>
        </p:blipFill>
        <p:spPr>
          <a:xfrm>
            <a:off x="1714633" y="1296052"/>
            <a:ext cx="3159000" cy="277333"/>
          </a:xfrm>
          <a:prstGeom prst="rect">
            <a:avLst/>
          </a:prstGeom>
        </p:spPr>
      </p:pic>
      <p:pic>
        <p:nvPicPr>
          <p:cNvPr id="6" name="Imagen 5">
            <a:extLst>
              <a:ext uri="{FF2B5EF4-FFF2-40B4-BE49-F238E27FC236}">
                <a16:creationId xmlns:a16="http://schemas.microsoft.com/office/drawing/2014/main" id="{82612FCC-06FC-4E65-92B9-3C991C6C6B79}"/>
              </a:ext>
            </a:extLst>
          </p:cNvPr>
          <p:cNvPicPr>
            <a:picLocks noChangeAspect="1"/>
          </p:cNvPicPr>
          <p:nvPr/>
        </p:nvPicPr>
        <p:blipFill>
          <a:blip r:embed="rId4"/>
          <a:stretch>
            <a:fillRect/>
          </a:stretch>
        </p:blipFill>
        <p:spPr>
          <a:xfrm>
            <a:off x="1714633" y="1807291"/>
            <a:ext cx="8928992" cy="472946"/>
          </a:xfrm>
          <a:prstGeom prst="rect">
            <a:avLst/>
          </a:prstGeom>
        </p:spPr>
      </p:pic>
      <p:pic>
        <p:nvPicPr>
          <p:cNvPr id="7" name="Imagen 6">
            <a:extLst>
              <a:ext uri="{FF2B5EF4-FFF2-40B4-BE49-F238E27FC236}">
                <a16:creationId xmlns:a16="http://schemas.microsoft.com/office/drawing/2014/main" id="{53B1CD68-8276-428D-ABB4-8CE77104B0DD}"/>
              </a:ext>
            </a:extLst>
          </p:cNvPr>
          <p:cNvPicPr>
            <a:picLocks noChangeAspect="1"/>
          </p:cNvPicPr>
          <p:nvPr/>
        </p:nvPicPr>
        <p:blipFill>
          <a:blip r:embed="rId5"/>
          <a:stretch>
            <a:fillRect/>
          </a:stretch>
        </p:blipFill>
        <p:spPr>
          <a:xfrm>
            <a:off x="1714633" y="2788893"/>
            <a:ext cx="8928992" cy="1782317"/>
          </a:xfrm>
          <a:prstGeom prst="rect">
            <a:avLst/>
          </a:prstGeom>
        </p:spPr>
      </p:pic>
      <p:pic>
        <p:nvPicPr>
          <p:cNvPr id="8" name="Imagen 7">
            <a:extLst>
              <a:ext uri="{FF2B5EF4-FFF2-40B4-BE49-F238E27FC236}">
                <a16:creationId xmlns:a16="http://schemas.microsoft.com/office/drawing/2014/main" id="{CC469CFA-0898-4F28-977B-4E3339605187}"/>
              </a:ext>
            </a:extLst>
          </p:cNvPr>
          <p:cNvPicPr>
            <a:picLocks noChangeAspect="1"/>
          </p:cNvPicPr>
          <p:nvPr/>
        </p:nvPicPr>
        <p:blipFill>
          <a:blip r:embed="rId6"/>
          <a:stretch>
            <a:fillRect/>
          </a:stretch>
        </p:blipFill>
        <p:spPr>
          <a:xfrm>
            <a:off x="1748816" y="4797153"/>
            <a:ext cx="8928992" cy="1255699"/>
          </a:xfrm>
          <a:prstGeom prst="rect">
            <a:avLst/>
          </a:prstGeom>
        </p:spPr>
      </p:pic>
    </p:spTree>
    <p:extLst>
      <p:ext uri="{BB962C8B-B14F-4D97-AF65-F5344CB8AC3E}">
        <p14:creationId xmlns:p14="http://schemas.microsoft.com/office/powerpoint/2010/main" val="175967895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BEE2692-380A-4C39-A4B1-CFE40CCD6617}"/>
              </a:ext>
            </a:extLst>
          </p:cNvPr>
          <p:cNvPicPr>
            <a:picLocks noChangeAspect="1"/>
          </p:cNvPicPr>
          <p:nvPr/>
        </p:nvPicPr>
        <p:blipFill>
          <a:blip r:embed="rId2"/>
          <a:stretch>
            <a:fillRect/>
          </a:stretch>
        </p:blipFill>
        <p:spPr>
          <a:xfrm>
            <a:off x="0" y="263770"/>
            <a:ext cx="12192000" cy="3494980"/>
          </a:xfrm>
          <a:prstGeom prst="rect">
            <a:avLst/>
          </a:prstGeom>
        </p:spPr>
      </p:pic>
    </p:spTree>
    <p:extLst>
      <p:ext uri="{BB962C8B-B14F-4D97-AF65-F5344CB8AC3E}">
        <p14:creationId xmlns:p14="http://schemas.microsoft.com/office/powerpoint/2010/main" val="32737580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n 1">
            <a:extLst>
              <a:ext uri="{FF2B5EF4-FFF2-40B4-BE49-F238E27FC236}">
                <a16:creationId xmlns:a16="http://schemas.microsoft.com/office/drawing/2014/main" id="{6D6538B1-2E1E-401B-97E6-88C6D8FF4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75"/>
            <a:ext cx="12076113" cy="65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agen 1">
            <a:extLst>
              <a:ext uri="{FF2B5EF4-FFF2-40B4-BE49-F238E27FC236}">
                <a16:creationId xmlns:a16="http://schemas.microsoft.com/office/drawing/2014/main" id="{E56B8C9B-4D07-4C5E-9111-EF8D1641B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Imagen 3">
            <a:extLst>
              <a:ext uri="{FF2B5EF4-FFF2-40B4-BE49-F238E27FC236}">
                <a16:creationId xmlns:a16="http://schemas.microsoft.com/office/drawing/2014/main" id="{9E5CEF20-D0FF-4065-92BA-58F329EEF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034" y="2407686"/>
            <a:ext cx="46196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21EE596-FD3C-4A24-A74D-5543DA571138}"/>
              </a:ext>
            </a:extLst>
          </p:cNvPr>
          <p:cNvPicPr>
            <a:picLocks noChangeAspect="1"/>
          </p:cNvPicPr>
          <p:nvPr/>
        </p:nvPicPr>
        <p:blipFill>
          <a:blip r:embed="rId2"/>
          <a:stretch>
            <a:fillRect/>
          </a:stretch>
        </p:blipFill>
        <p:spPr>
          <a:xfrm>
            <a:off x="25400" y="0"/>
            <a:ext cx="12166600" cy="6858000"/>
          </a:xfrm>
          <a:prstGeom prst="rect">
            <a:avLst/>
          </a:prstGeom>
          <a:solidFill>
            <a:schemeClr val="accent2">
              <a:lumMod val="40000"/>
              <a:lumOff val="60000"/>
            </a:schemeClr>
          </a:solidFill>
          <a:ln w="76200">
            <a:solidFill>
              <a:schemeClr val="accent2">
                <a:lumMod val="40000"/>
                <a:lumOff val="60000"/>
              </a:schemeClr>
            </a:solid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02586B-03D1-4D96-B730-B8F0066754E5}"/>
              </a:ext>
            </a:extLst>
          </p:cNvPr>
          <p:cNvSpPr txBox="1"/>
          <p:nvPr/>
        </p:nvSpPr>
        <p:spPr>
          <a:xfrm>
            <a:off x="66675" y="131763"/>
            <a:ext cx="12058650" cy="6280150"/>
          </a:xfrm>
          <a:prstGeom prst="rect">
            <a:avLst/>
          </a:prstGeom>
          <a:solidFill>
            <a:schemeClr val="accent2">
              <a:lumMod val="40000"/>
              <a:lumOff val="60000"/>
            </a:schemeClr>
          </a:solidFill>
        </p:spPr>
        <p:txBody>
          <a:bodyPr>
            <a:spAutoFit/>
          </a:bodyPr>
          <a:lstStyle/>
          <a:p>
            <a:pPr eaLnBrk="1" fontAlgn="auto" hangingPunct="1">
              <a:spcBef>
                <a:spcPts val="0"/>
              </a:spcBef>
              <a:spcAft>
                <a:spcPts val="0"/>
              </a:spcAft>
              <a:defRPr/>
            </a:pPr>
            <a:r>
              <a:rPr lang="es-ES" sz="2400" b="1" dirty="0">
                <a:latin typeface="+mn-lt"/>
              </a:rPr>
              <a:t>ARTÍCULO 30.-31  </a:t>
            </a:r>
            <a:r>
              <a:rPr lang="es-ES" sz="2400" dirty="0">
                <a:latin typeface="+mn-lt"/>
              </a:rPr>
              <a:t>INFORMACIÓN NUTRICIONAL. </a:t>
            </a:r>
          </a:p>
          <a:p>
            <a:pPr eaLnBrk="1" fontAlgn="auto" hangingPunct="1">
              <a:spcBef>
                <a:spcPts val="0"/>
              </a:spcBef>
              <a:spcAft>
                <a:spcPts val="0"/>
              </a:spcAft>
              <a:defRPr/>
            </a:pPr>
            <a:r>
              <a:rPr lang="es-ES" sz="2400" dirty="0">
                <a:latin typeface="+mn-lt"/>
              </a:rPr>
              <a:t>CONTENIDO </a:t>
            </a:r>
          </a:p>
          <a:p>
            <a:pPr eaLnBrk="1" fontAlgn="auto" hangingPunct="1">
              <a:spcBef>
                <a:spcPts val="0"/>
              </a:spcBef>
              <a:spcAft>
                <a:spcPts val="0"/>
              </a:spcAft>
              <a:defRPr/>
            </a:pPr>
            <a:r>
              <a:rPr lang="es-ES" sz="2400" dirty="0">
                <a:latin typeface="+mn-lt"/>
              </a:rPr>
              <a:t>La información nutricional obligatoria incluirá: </a:t>
            </a:r>
          </a:p>
          <a:p>
            <a:pPr marL="342900" indent="-342900" eaLnBrk="1" fontAlgn="auto" hangingPunct="1">
              <a:spcBef>
                <a:spcPts val="0"/>
              </a:spcBef>
              <a:spcAft>
                <a:spcPts val="0"/>
              </a:spcAft>
              <a:buFontTx/>
              <a:buAutoNum type="alphaLcParenR"/>
              <a:defRPr/>
            </a:pPr>
            <a:r>
              <a:rPr lang="es-ES" sz="2400" dirty="0">
                <a:latin typeface="+mn-lt"/>
              </a:rPr>
              <a:t>el valor energético y</a:t>
            </a:r>
          </a:p>
          <a:p>
            <a:pPr marL="342900" indent="-342900" eaLnBrk="1" fontAlgn="auto" hangingPunct="1">
              <a:spcBef>
                <a:spcPts val="0"/>
              </a:spcBef>
              <a:spcAft>
                <a:spcPts val="0"/>
              </a:spcAft>
              <a:buFontTx/>
              <a:buAutoNum type="alphaLcParenR"/>
              <a:defRPr/>
            </a:pPr>
            <a:r>
              <a:rPr lang="es-ES" sz="2400" dirty="0">
                <a:latin typeface="+mn-lt"/>
              </a:rPr>
              <a:t> b) Las cantidades de grasas, ácidos grasos saturados, hidratos de carbono, azúcares, proteínas y sal.</a:t>
            </a:r>
          </a:p>
          <a:p>
            <a:pPr marL="342900" indent="-342900" eaLnBrk="1" fontAlgn="auto" hangingPunct="1">
              <a:spcBef>
                <a:spcPts val="0"/>
              </a:spcBef>
              <a:spcAft>
                <a:spcPts val="0"/>
              </a:spcAft>
              <a:buFontTx/>
              <a:buAutoNum type="alphaLcParenR"/>
              <a:defRPr/>
            </a:pPr>
            <a:r>
              <a:rPr lang="es-ES" sz="2400" dirty="0">
                <a:latin typeface="+mn-lt"/>
              </a:rPr>
              <a:t> Podrá incluirse una indicación, junto a la información. nutricional, destacando que el contenido de sal proviene exclusivamente del sodio presente naturalmente en el alimento, cuando corresponda.</a:t>
            </a:r>
          </a:p>
          <a:p>
            <a:pPr eaLnBrk="1" fontAlgn="auto" hangingPunct="1">
              <a:spcBef>
                <a:spcPts val="0"/>
              </a:spcBef>
              <a:spcAft>
                <a:spcPts val="0"/>
              </a:spcAft>
              <a:defRPr/>
            </a:pPr>
            <a:endParaRPr lang="es-ES" sz="2400" dirty="0">
              <a:latin typeface="+mn-lt"/>
            </a:endParaRPr>
          </a:p>
          <a:p>
            <a:pPr marL="342900" indent="-342900" eaLnBrk="1" fontAlgn="auto" hangingPunct="1">
              <a:spcBef>
                <a:spcPts val="0"/>
              </a:spcBef>
              <a:spcAft>
                <a:spcPts val="0"/>
              </a:spcAft>
              <a:buFontTx/>
              <a:buAutoNum type="alphaLcParenR"/>
              <a:defRPr/>
            </a:pPr>
            <a:endParaRPr lang="es-ES" sz="2400" dirty="0">
              <a:latin typeface="+mn-lt"/>
            </a:endParaRPr>
          </a:p>
          <a:p>
            <a:pPr marL="342900" indent="-342900" eaLnBrk="1" fontAlgn="auto" hangingPunct="1">
              <a:spcBef>
                <a:spcPts val="0"/>
              </a:spcBef>
              <a:spcAft>
                <a:spcPts val="0"/>
              </a:spcAft>
              <a:buFontTx/>
              <a:buAutoNum type="alphaLcParenR"/>
              <a:defRPr/>
            </a:pPr>
            <a:endParaRPr lang="es-ES" sz="2400" dirty="0">
              <a:latin typeface="+mn-lt"/>
            </a:endParaRPr>
          </a:p>
          <a:p>
            <a:pPr marL="342900" indent="-342900" eaLnBrk="1" fontAlgn="auto" hangingPunct="1">
              <a:spcBef>
                <a:spcPts val="0"/>
              </a:spcBef>
              <a:spcAft>
                <a:spcPts val="0"/>
              </a:spcAft>
              <a:buFontTx/>
              <a:buAutoNum type="alphaLcParenR"/>
              <a:defRPr/>
            </a:pPr>
            <a:r>
              <a:rPr lang="es-ES" sz="2400" dirty="0">
                <a:latin typeface="+mn-lt"/>
              </a:rPr>
              <a:t>Las cifras declaradas de nutrientes deberán ser valores medios obtenidos de:</a:t>
            </a:r>
          </a:p>
          <a:p>
            <a:pPr marL="342900" indent="-342900" eaLnBrk="1" fontAlgn="auto" hangingPunct="1">
              <a:spcBef>
                <a:spcPts val="0"/>
              </a:spcBef>
              <a:spcAft>
                <a:spcPts val="0"/>
              </a:spcAft>
              <a:buFontTx/>
              <a:buAutoNum type="alphaLcParenR"/>
              <a:defRPr/>
            </a:pPr>
            <a:r>
              <a:rPr lang="es-ES" sz="2400" dirty="0">
                <a:latin typeface="+mn-lt"/>
              </a:rPr>
              <a:t>•Análisis de los alimentos realizado por el fabricante.</a:t>
            </a:r>
          </a:p>
          <a:p>
            <a:pPr marL="342900" indent="-342900" eaLnBrk="1" fontAlgn="auto" hangingPunct="1">
              <a:spcBef>
                <a:spcPts val="0"/>
              </a:spcBef>
              <a:spcAft>
                <a:spcPts val="0"/>
              </a:spcAft>
              <a:buFontTx/>
              <a:buAutoNum type="alphaLcParenR"/>
              <a:defRPr/>
            </a:pPr>
            <a:r>
              <a:rPr lang="es-ES" sz="2400" dirty="0">
                <a:latin typeface="+mn-lt"/>
              </a:rPr>
              <a:t>• Calculado a partir de los coeficientes promedio o valores efectivos de los ingredientes.</a:t>
            </a:r>
          </a:p>
          <a:p>
            <a:pPr marL="342900" indent="-342900" eaLnBrk="1" fontAlgn="auto" hangingPunct="1">
              <a:spcBef>
                <a:spcPts val="0"/>
              </a:spcBef>
              <a:spcAft>
                <a:spcPts val="0"/>
              </a:spcAft>
              <a:buFontTx/>
              <a:buAutoNum type="alphaLcParenR"/>
              <a:defRPr/>
            </a:pPr>
            <a:r>
              <a:rPr lang="es-ES" sz="2400" dirty="0">
                <a:latin typeface="+mn-lt"/>
              </a:rPr>
              <a:t>• Datos generalmente establecidos y aceptados</a:t>
            </a:r>
          </a:p>
          <a:p>
            <a:pPr marL="342900" indent="-342900" eaLnBrk="1" fontAlgn="auto" hangingPunct="1">
              <a:spcBef>
                <a:spcPts val="0"/>
              </a:spcBef>
              <a:spcAft>
                <a:spcPts val="0"/>
              </a:spcAft>
              <a:buFontTx/>
              <a:buAutoNum type="alphaLcParenR"/>
              <a:defRPr/>
            </a:pPr>
            <a:endParaRPr lang="es-ES" dirty="0">
              <a:latin typeface="+mn-lt"/>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024753-FB0F-410D-B3EC-8973154ACB08}"/>
              </a:ext>
            </a:extLst>
          </p:cNvPr>
          <p:cNvSpPr txBox="1"/>
          <p:nvPr/>
        </p:nvSpPr>
        <p:spPr>
          <a:xfrm>
            <a:off x="238125" y="98425"/>
            <a:ext cx="9037638" cy="6124575"/>
          </a:xfrm>
          <a:prstGeom prst="rect">
            <a:avLst/>
          </a:prstGeom>
          <a:solidFill>
            <a:schemeClr val="accent2">
              <a:lumMod val="40000"/>
              <a:lumOff val="60000"/>
            </a:schemeClr>
          </a:solidFill>
        </p:spPr>
        <p:txBody>
          <a:bodyPr>
            <a:spAutoFit/>
          </a:bodyPr>
          <a:lstStyle/>
          <a:p>
            <a:pPr eaLnBrk="1" fontAlgn="auto" hangingPunct="1">
              <a:spcBef>
                <a:spcPts val="0"/>
              </a:spcBef>
              <a:spcAft>
                <a:spcPts val="0"/>
              </a:spcAft>
              <a:defRPr/>
            </a:pPr>
            <a:endParaRPr lang="es-ES" dirty="0">
              <a:latin typeface="+mn-lt"/>
            </a:endParaRPr>
          </a:p>
          <a:p>
            <a:pPr eaLnBrk="1" fontAlgn="auto" hangingPunct="1">
              <a:spcBef>
                <a:spcPts val="0"/>
              </a:spcBef>
              <a:spcAft>
                <a:spcPts val="0"/>
              </a:spcAft>
              <a:defRPr/>
            </a:pPr>
            <a:r>
              <a:rPr lang="es-ES" sz="3400" dirty="0">
                <a:latin typeface="+mn-lt"/>
              </a:rPr>
              <a:t>El contenido de la información nutricional obligatoria podrá completarse con la indicación de una o varias de las siguientes sustancias:</a:t>
            </a:r>
          </a:p>
          <a:p>
            <a:pPr eaLnBrk="1" fontAlgn="auto" hangingPunct="1">
              <a:spcBef>
                <a:spcPts val="0"/>
              </a:spcBef>
              <a:spcAft>
                <a:spcPts val="0"/>
              </a:spcAft>
              <a:defRPr/>
            </a:pPr>
            <a:r>
              <a:rPr lang="es-ES" sz="3400" dirty="0">
                <a:latin typeface="+mn-lt"/>
              </a:rPr>
              <a:t>a) Ácidos grasos monoinsaturados</a:t>
            </a:r>
          </a:p>
          <a:p>
            <a:pPr eaLnBrk="1" fontAlgn="auto" hangingPunct="1">
              <a:spcBef>
                <a:spcPts val="0"/>
              </a:spcBef>
              <a:spcAft>
                <a:spcPts val="0"/>
              </a:spcAft>
              <a:defRPr/>
            </a:pPr>
            <a:r>
              <a:rPr lang="es-ES" sz="3400" dirty="0">
                <a:latin typeface="+mn-lt"/>
              </a:rPr>
              <a:t>Ácidos grasos poliinsaturados </a:t>
            </a:r>
          </a:p>
          <a:p>
            <a:pPr eaLnBrk="1" fontAlgn="auto" hangingPunct="1">
              <a:spcBef>
                <a:spcPts val="0"/>
              </a:spcBef>
              <a:spcAft>
                <a:spcPts val="0"/>
              </a:spcAft>
              <a:defRPr/>
            </a:pPr>
            <a:r>
              <a:rPr lang="es-ES" sz="3400" dirty="0">
                <a:latin typeface="+mn-lt"/>
              </a:rPr>
              <a:t>c) Polialcoholes</a:t>
            </a:r>
          </a:p>
          <a:p>
            <a:pPr eaLnBrk="1" fontAlgn="auto" hangingPunct="1">
              <a:spcBef>
                <a:spcPts val="0"/>
              </a:spcBef>
              <a:spcAft>
                <a:spcPts val="0"/>
              </a:spcAft>
              <a:defRPr/>
            </a:pPr>
            <a:r>
              <a:rPr lang="es-ES" sz="3400" dirty="0">
                <a:latin typeface="+mn-lt"/>
              </a:rPr>
              <a:t>d) almidón</a:t>
            </a:r>
          </a:p>
          <a:p>
            <a:pPr eaLnBrk="1" fontAlgn="auto" hangingPunct="1">
              <a:spcBef>
                <a:spcPts val="0"/>
              </a:spcBef>
              <a:spcAft>
                <a:spcPts val="0"/>
              </a:spcAft>
              <a:defRPr/>
            </a:pPr>
            <a:r>
              <a:rPr lang="es-ES" sz="3400" dirty="0">
                <a:latin typeface="+mn-lt"/>
              </a:rPr>
              <a:t>e) Fibra dietética</a:t>
            </a:r>
          </a:p>
          <a:p>
            <a:pPr eaLnBrk="1" fontAlgn="auto" hangingPunct="1">
              <a:spcBef>
                <a:spcPts val="0"/>
              </a:spcBef>
              <a:spcAft>
                <a:spcPts val="0"/>
              </a:spcAft>
              <a:defRPr/>
            </a:pPr>
            <a:r>
              <a:rPr lang="es-ES" sz="3400" dirty="0">
                <a:latin typeface="+mn-lt"/>
              </a:rPr>
              <a:t>f) Cualquier vitamina o mineral del punto 1, parte A del anexo XIII, en cantidades significativas, según lo establecido en dicho anexo</a:t>
            </a:r>
          </a:p>
        </p:txBody>
      </p:sp>
      <p:pic>
        <p:nvPicPr>
          <p:cNvPr id="51203" name="Imagen 4">
            <a:extLst>
              <a:ext uri="{FF2B5EF4-FFF2-40B4-BE49-F238E27FC236}">
                <a16:creationId xmlns:a16="http://schemas.microsoft.com/office/drawing/2014/main" id="{91F46D10-F916-49A5-8025-20CB9FFE4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800" y="98425"/>
            <a:ext cx="2505075"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ADFC18A-BF51-7C32-5563-BD01321D43E3}"/>
              </a:ext>
            </a:extLst>
          </p:cNvPr>
          <p:cNvPicPr>
            <a:picLocks noChangeAspect="1"/>
          </p:cNvPicPr>
          <p:nvPr/>
        </p:nvPicPr>
        <p:blipFill>
          <a:blip r:embed="rId2"/>
          <a:stretch>
            <a:fillRect/>
          </a:stretch>
        </p:blipFill>
        <p:spPr>
          <a:xfrm>
            <a:off x="-254058" y="0"/>
            <a:ext cx="12542746" cy="6858000"/>
          </a:xfrm>
          <a:prstGeom prst="rect">
            <a:avLst/>
          </a:prstGeom>
        </p:spPr>
      </p:pic>
    </p:spTree>
    <p:extLst>
      <p:ext uri="{BB962C8B-B14F-4D97-AF65-F5344CB8AC3E}">
        <p14:creationId xmlns:p14="http://schemas.microsoft.com/office/powerpoint/2010/main" val="28374336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8527637-69CD-4A56-AEF8-9B7748957E93}"/>
              </a:ext>
            </a:extLst>
          </p:cNvPr>
          <p:cNvPicPr>
            <a:picLocks noChangeAspect="1"/>
          </p:cNvPicPr>
          <p:nvPr/>
        </p:nvPicPr>
        <p:blipFill>
          <a:blip r:embed="rId2"/>
          <a:stretch>
            <a:fillRect/>
          </a:stretch>
        </p:blipFill>
        <p:spPr>
          <a:xfrm>
            <a:off x="1753299" y="0"/>
            <a:ext cx="8041701" cy="6858000"/>
          </a:xfrm>
          <a:prstGeom prst="rect">
            <a:avLst/>
          </a:prstGeom>
        </p:spPr>
      </p:pic>
    </p:spTree>
    <p:extLst>
      <p:ext uri="{BB962C8B-B14F-4D97-AF65-F5344CB8AC3E}">
        <p14:creationId xmlns:p14="http://schemas.microsoft.com/office/powerpoint/2010/main" val="34607951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FA777F2-BF25-4991-B239-7F8C17E359A5}"/>
              </a:ext>
            </a:extLst>
          </p:cNvPr>
          <p:cNvPicPr>
            <a:picLocks noChangeAspect="1"/>
          </p:cNvPicPr>
          <p:nvPr/>
        </p:nvPicPr>
        <p:blipFill>
          <a:blip r:embed="rId2"/>
          <a:stretch>
            <a:fillRect/>
          </a:stretch>
        </p:blipFill>
        <p:spPr>
          <a:xfrm>
            <a:off x="-371475" y="0"/>
            <a:ext cx="12563475" cy="6638925"/>
          </a:xfrm>
          <a:prstGeom prst="rect">
            <a:avLst/>
          </a:prstGeom>
          <a:solidFill>
            <a:schemeClr val="accent2">
              <a:lumMod val="40000"/>
              <a:lumOff val="60000"/>
            </a:schemeClr>
          </a:solidFill>
          <a:ln w="57150">
            <a:solidFill>
              <a:schemeClr val="accent2">
                <a:lumMod val="40000"/>
                <a:lumOff val="60000"/>
              </a:schemeClr>
            </a:solid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015C2E7-B01C-4D2C-A1FE-77258C7CF45A}"/>
              </a:ext>
            </a:extLst>
          </p:cNvPr>
          <p:cNvPicPr>
            <a:picLocks noChangeAspect="1" noChangeArrowheads="1"/>
          </p:cNvPicPr>
          <p:nvPr/>
        </p:nvPicPr>
        <p:blipFill>
          <a:blip r:embed="rId2"/>
          <a:srcRect/>
          <a:stretch>
            <a:fillRect/>
          </a:stretch>
        </p:blipFill>
        <p:spPr bwMode="auto">
          <a:xfrm>
            <a:off x="198438" y="106363"/>
            <a:ext cx="11980862" cy="6556375"/>
          </a:xfrm>
          <a:prstGeom prst="rect">
            <a:avLst/>
          </a:prstGeom>
          <a:solidFill>
            <a:schemeClr val="accent2">
              <a:lumMod val="40000"/>
              <a:lumOff val="60000"/>
            </a:schemeClr>
          </a:solidFill>
          <a:ln w="76200">
            <a:solidFill>
              <a:schemeClr val="accent2">
                <a:lumMod val="40000"/>
                <a:lumOff val="60000"/>
              </a:schemeClr>
            </a:solidFill>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0B8CEF4-2AAF-4ACF-B7F5-861922EF5D1F}"/>
              </a:ext>
            </a:extLst>
          </p:cNvPr>
          <p:cNvPicPr>
            <a:picLocks noChangeAspect="1"/>
          </p:cNvPicPr>
          <p:nvPr/>
        </p:nvPicPr>
        <p:blipFill>
          <a:blip r:embed="rId2"/>
          <a:stretch>
            <a:fillRect/>
          </a:stretch>
        </p:blipFill>
        <p:spPr>
          <a:xfrm>
            <a:off x="1669888" y="3284984"/>
            <a:ext cx="8852225" cy="3024336"/>
          </a:xfrm>
          <a:prstGeom prst="rect">
            <a:avLst/>
          </a:prstGeom>
        </p:spPr>
      </p:pic>
      <p:pic>
        <p:nvPicPr>
          <p:cNvPr id="3" name="Imagen 2">
            <a:extLst>
              <a:ext uri="{FF2B5EF4-FFF2-40B4-BE49-F238E27FC236}">
                <a16:creationId xmlns:a16="http://schemas.microsoft.com/office/drawing/2014/main" id="{6656ACB2-69A6-42C3-83FE-0C8DBB7882E5}"/>
              </a:ext>
            </a:extLst>
          </p:cNvPr>
          <p:cNvPicPr>
            <a:picLocks noChangeAspect="1"/>
          </p:cNvPicPr>
          <p:nvPr/>
        </p:nvPicPr>
        <p:blipFill>
          <a:blip r:embed="rId3"/>
          <a:stretch>
            <a:fillRect/>
          </a:stretch>
        </p:blipFill>
        <p:spPr>
          <a:xfrm>
            <a:off x="1881152" y="836712"/>
            <a:ext cx="8640960" cy="1750016"/>
          </a:xfrm>
          <a:prstGeom prst="rect">
            <a:avLst/>
          </a:prstGeom>
        </p:spPr>
      </p:pic>
    </p:spTree>
    <p:extLst>
      <p:ext uri="{BB962C8B-B14F-4D97-AF65-F5344CB8AC3E}">
        <p14:creationId xmlns:p14="http://schemas.microsoft.com/office/powerpoint/2010/main" val="141903602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904" y="1"/>
            <a:ext cx="10469217" cy="692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81723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BE70FDAE-71CD-401B-A915-8736DC10AD03}"/>
              </a:ext>
            </a:extLst>
          </p:cNvPr>
          <p:cNvSpPr txBox="1"/>
          <p:nvPr/>
        </p:nvSpPr>
        <p:spPr>
          <a:xfrm>
            <a:off x="198438" y="115888"/>
            <a:ext cx="11582400" cy="6432550"/>
          </a:xfrm>
          <a:prstGeom prst="rect">
            <a:avLst/>
          </a:prstGeom>
          <a:solidFill>
            <a:schemeClr val="accent2">
              <a:lumMod val="40000"/>
              <a:lumOff val="60000"/>
            </a:schemeClr>
          </a:solidFill>
        </p:spPr>
        <p:txBody>
          <a:bodyPr>
            <a:spAutoFit/>
          </a:bodyPr>
          <a:lstStyle/>
          <a:p>
            <a:pPr eaLnBrk="1" fontAlgn="auto" hangingPunct="1">
              <a:spcBef>
                <a:spcPts val="0"/>
              </a:spcBef>
              <a:spcAft>
                <a:spcPts val="0"/>
              </a:spcAft>
              <a:defRPr/>
            </a:pPr>
            <a:endParaRPr lang="gl-ES" sz="2000" dirty="0">
              <a:solidFill>
                <a:srgbClr val="000000"/>
              </a:solidFill>
              <a:latin typeface="Segoe UI"/>
            </a:endParaRPr>
          </a:p>
          <a:p>
            <a:pPr algn="just" eaLnBrk="1" fontAlgn="auto" hangingPunct="1">
              <a:spcBef>
                <a:spcPts val="0"/>
              </a:spcBef>
              <a:spcAft>
                <a:spcPts val="0"/>
              </a:spcAft>
              <a:defRPr/>
            </a:pPr>
            <a:r>
              <a:rPr lang="gl-ES" sz="2800" i="1" dirty="0">
                <a:solidFill>
                  <a:srgbClr val="000000"/>
                </a:solidFill>
                <a:latin typeface="Arial Black" panose="020B0A04020102020204" pitchFamily="34" charset="0"/>
              </a:rPr>
              <a:t>Veamos  algunos ejemplos:  </a:t>
            </a:r>
            <a:endParaRPr lang="gl-ES" sz="2800" dirty="0">
              <a:solidFill>
                <a:srgbClr val="000000"/>
              </a:solidFill>
              <a:latin typeface="Arial Black" panose="020B0A04020102020204" pitchFamily="34" charset="0"/>
            </a:endParaRPr>
          </a:p>
          <a:p>
            <a:pPr algn="just" eaLnBrk="1" fontAlgn="auto" hangingPunct="1">
              <a:spcBef>
                <a:spcPts val="0"/>
              </a:spcBef>
              <a:spcAft>
                <a:spcPts val="0"/>
              </a:spcAft>
              <a:defRPr/>
            </a:pPr>
            <a:r>
              <a:rPr lang="gl-ES" sz="2800" dirty="0">
                <a:solidFill>
                  <a:srgbClr val="000000"/>
                </a:solidFill>
                <a:latin typeface="Segoe UI"/>
              </a:rPr>
              <a:t> 1 g de hidratos de carbono aporta </a:t>
            </a:r>
            <a:r>
              <a:rPr lang="gl-ES" sz="2800" b="1" dirty="0">
                <a:solidFill>
                  <a:srgbClr val="FF0000"/>
                </a:solidFill>
                <a:latin typeface="Segoe UI"/>
              </a:rPr>
              <a:t>4 kcal (17 KJ</a:t>
            </a:r>
            <a:r>
              <a:rPr lang="gl-ES" sz="2800" dirty="0">
                <a:solidFill>
                  <a:srgbClr val="FF0000"/>
                </a:solidFill>
                <a:latin typeface="Segoe UI"/>
              </a:rPr>
              <a:t>). </a:t>
            </a:r>
          </a:p>
          <a:p>
            <a:pPr algn="just" eaLnBrk="1" fontAlgn="auto" hangingPunct="1">
              <a:spcBef>
                <a:spcPts val="0"/>
              </a:spcBef>
              <a:spcAft>
                <a:spcPts val="0"/>
              </a:spcAft>
              <a:defRPr/>
            </a:pPr>
            <a:r>
              <a:rPr lang="gl-ES" sz="2800" dirty="0">
                <a:solidFill>
                  <a:srgbClr val="000000"/>
                </a:solidFill>
                <a:latin typeface="Segoe UI"/>
              </a:rPr>
              <a:t> 1 g de proteínas aporta </a:t>
            </a:r>
            <a:r>
              <a:rPr lang="gl-ES" sz="2800" b="1" dirty="0">
                <a:solidFill>
                  <a:srgbClr val="FF0000"/>
                </a:solidFill>
                <a:latin typeface="Segoe UI"/>
              </a:rPr>
              <a:t>4 kcal (17 KJ). </a:t>
            </a:r>
          </a:p>
          <a:p>
            <a:pPr algn="just" eaLnBrk="1" fontAlgn="auto" hangingPunct="1">
              <a:spcBef>
                <a:spcPts val="0"/>
              </a:spcBef>
              <a:spcAft>
                <a:spcPts val="0"/>
              </a:spcAft>
              <a:defRPr/>
            </a:pPr>
            <a:r>
              <a:rPr lang="gl-ES" sz="2800" dirty="0">
                <a:solidFill>
                  <a:srgbClr val="000000"/>
                </a:solidFill>
                <a:latin typeface="Segoe UI"/>
              </a:rPr>
              <a:t> 1 g de grasa aporta </a:t>
            </a:r>
            <a:r>
              <a:rPr lang="gl-ES" sz="2800" b="1" dirty="0">
                <a:solidFill>
                  <a:srgbClr val="FF0000"/>
                </a:solidFill>
                <a:latin typeface="Segoe UI"/>
              </a:rPr>
              <a:t>9 kcal (37 KJ). </a:t>
            </a:r>
          </a:p>
          <a:p>
            <a:pPr algn="just" eaLnBrk="1" fontAlgn="auto" hangingPunct="1">
              <a:spcBef>
                <a:spcPts val="0"/>
              </a:spcBef>
              <a:spcAft>
                <a:spcPts val="0"/>
              </a:spcAft>
              <a:defRPr/>
            </a:pPr>
            <a:r>
              <a:rPr lang="gl-ES" sz="2800" dirty="0">
                <a:solidFill>
                  <a:srgbClr val="000000"/>
                </a:solidFill>
                <a:latin typeface="Segoe UI"/>
              </a:rPr>
              <a:t> 1 g de alcohol aporta </a:t>
            </a:r>
            <a:r>
              <a:rPr lang="gl-ES" sz="2800" b="1" dirty="0">
                <a:solidFill>
                  <a:srgbClr val="FF0000"/>
                </a:solidFill>
                <a:latin typeface="Segoe UI"/>
              </a:rPr>
              <a:t>7 kcal (29 KJ). </a:t>
            </a:r>
          </a:p>
          <a:p>
            <a:pPr algn="just" eaLnBrk="1" fontAlgn="auto" hangingPunct="1">
              <a:spcBef>
                <a:spcPts val="0"/>
              </a:spcBef>
              <a:spcAft>
                <a:spcPts val="0"/>
              </a:spcAft>
              <a:defRPr/>
            </a:pPr>
            <a:endParaRPr lang="gl-ES" sz="2800" dirty="0">
              <a:solidFill>
                <a:srgbClr val="000000"/>
              </a:solidFill>
              <a:latin typeface="Segoe UI"/>
            </a:endParaRPr>
          </a:p>
          <a:p>
            <a:pPr algn="just" eaLnBrk="1" fontAlgn="auto" hangingPunct="1">
              <a:spcBef>
                <a:spcPts val="0"/>
              </a:spcBef>
              <a:spcAft>
                <a:spcPts val="0"/>
              </a:spcAft>
              <a:defRPr/>
            </a:pPr>
            <a:r>
              <a:rPr lang="gl-ES" sz="2800" dirty="0">
                <a:solidFill>
                  <a:srgbClr val="000000"/>
                </a:solidFill>
                <a:latin typeface="Segoe UI"/>
              </a:rPr>
              <a:t>Una </a:t>
            </a:r>
            <a:r>
              <a:rPr lang="gl-ES" sz="2800" b="1" dirty="0">
                <a:solidFill>
                  <a:srgbClr val="000000"/>
                </a:solidFill>
                <a:latin typeface="Segoe UI"/>
              </a:rPr>
              <a:t>cucharada sopera de aceite </a:t>
            </a:r>
            <a:r>
              <a:rPr lang="gl-ES" sz="2800" dirty="0">
                <a:solidFill>
                  <a:srgbClr val="000000"/>
                </a:solidFill>
                <a:latin typeface="Segoe UI"/>
              </a:rPr>
              <a:t>contiene </a:t>
            </a:r>
            <a:r>
              <a:rPr lang="gl-ES" sz="2800" dirty="0">
                <a:solidFill>
                  <a:srgbClr val="FF0000"/>
                </a:solidFill>
                <a:latin typeface="Segoe UI"/>
              </a:rPr>
              <a:t>10 g</a:t>
            </a:r>
            <a:r>
              <a:rPr lang="gl-ES" sz="2800" dirty="0">
                <a:solidFill>
                  <a:srgbClr val="000000"/>
                </a:solidFill>
                <a:latin typeface="Segoe UI"/>
              </a:rPr>
              <a:t> aproximadamente, por tanto aporta: </a:t>
            </a:r>
          </a:p>
          <a:p>
            <a:pPr algn="just" eaLnBrk="1" fontAlgn="auto" hangingPunct="1">
              <a:spcBef>
                <a:spcPts val="0"/>
              </a:spcBef>
              <a:spcAft>
                <a:spcPts val="0"/>
              </a:spcAft>
              <a:defRPr/>
            </a:pPr>
            <a:r>
              <a:rPr lang="gl-ES" sz="2800" dirty="0">
                <a:solidFill>
                  <a:srgbClr val="000000"/>
                </a:solidFill>
                <a:latin typeface="Segoe UI"/>
              </a:rPr>
              <a:t>10 g x 9 kcal = </a:t>
            </a:r>
            <a:r>
              <a:rPr lang="gl-ES" sz="2800" dirty="0">
                <a:solidFill>
                  <a:srgbClr val="FF0000"/>
                </a:solidFill>
                <a:latin typeface="Segoe UI"/>
              </a:rPr>
              <a:t>90 kcal</a:t>
            </a:r>
            <a:r>
              <a:rPr lang="gl-ES" sz="2800" dirty="0">
                <a:solidFill>
                  <a:srgbClr val="000000"/>
                </a:solidFill>
                <a:latin typeface="Segoe UI"/>
              </a:rPr>
              <a:t>. </a:t>
            </a:r>
          </a:p>
          <a:p>
            <a:pPr algn="just" eaLnBrk="1" fontAlgn="auto" hangingPunct="1">
              <a:spcBef>
                <a:spcPts val="0"/>
              </a:spcBef>
              <a:spcAft>
                <a:spcPts val="0"/>
              </a:spcAft>
              <a:defRPr/>
            </a:pPr>
            <a:r>
              <a:rPr lang="es-ES" sz="2800" dirty="0">
                <a:solidFill>
                  <a:srgbClr val="000000"/>
                </a:solidFill>
                <a:latin typeface="Segoe UI"/>
              </a:rPr>
              <a:t>Si un </a:t>
            </a:r>
            <a:r>
              <a:rPr lang="es-ES" sz="2800" b="1" dirty="0">
                <a:solidFill>
                  <a:srgbClr val="000000"/>
                </a:solidFill>
                <a:latin typeface="Segoe UI"/>
              </a:rPr>
              <a:t>alimento contiene 30 g de grasas</a:t>
            </a:r>
            <a:r>
              <a:rPr lang="es-ES" sz="2800" dirty="0">
                <a:solidFill>
                  <a:srgbClr val="000000"/>
                </a:solidFill>
                <a:latin typeface="Segoe UI"/>
              </a:rPr>
              <a:t>, esto quiere decir que en </a:t>
            </a:r>
            <a:r>
              <a:rPr lang="es-ES" sz="2800" u="sng" dirty="0">
                <a:solidFill>
                  <a:srgbClr val="000000"/>
                </a:solidFill>
                <a:latin typeface="Segoe UI"/>
              </a:rPr>
              <a:t>100 g</a:t>
            </a:r>
            <a:r>
              <a:rPr lang="es-ES" sz="2800" dirty="0">
                <a:solidFill>
                  <a:srgbClr val="000000"/>
                </a:solidFill>
                <a:latin typeface="Segoe UI"/>
              </a:rPr>
              <a:t> nos está aportando en forma de grasas </a:t>
            </a:r>
            <a:r>
              <a:rPr lang="es-ES" sz="2800" dirty="0">
                <a:solidFill>
                  <a:srgbClr val="FF0000"/>
                </a:solidFill>
                <a:latin typeface="Segoe UI"/>
              </a:rPr>
              <a:t>270 kcal </a:t>
            </a:r>
            <a:r>
              <a:rPr lang="es-ES" sz="2800" dirty="0">
                <a:solidFill>
                  <a:srgbClr val="000000"/>
                </a:solidFill>
                <a:latin typeface="Segoe UI"/>
              </a:rPr>
              <a:t>(30 g x 9 kcal = 270 kcal). </a:t>
            </a:r>
          </a:p>
          <a:p>
            <a:pPr algn="just" eaLnBrk="1" fontAlgn="auto" hangingPunct="1">
              <a:spcBef>
                <a:spcPts val="0"/>
              </a:spcBef>
              <a:spcAft>
                <a:spcPts val="0"/>
              </a:spcAft>
              <a:defRPr/>
            </a:pPr>
            <a:r>
              <a:rPr lang="es-ES" sz="2800" dirty="0">
                <a:solidFill>
                  <a:srgbClr val="000000"/>
                </a:solidFill>
                <a:latin typeface="Segoe UI"/>
              </a:rPr>
              <a:t>Una </a:t>
            </a:r>
            <a:r>
              <a:rPr lang="es-ES" sz="2800" b="1" dirty="0">
                <a:solidFill>
                  <a:srgbClr val="000000"/>
                </a:solidFill>
                <a:latin typeface="Segoe UI"/>
              </a:rPr>
              <a:t>manzana aporta unos 12 g de hidratos de carbono</a:t>
            </a:r>
            <a:r>
              <a:rPr lang="es-ES" sz="2800" dirty="0">
                <a:solidFill>
                  <a:srgbClr val="000000"/>
                </a:solidFill>
                <a:latin typeface="Segoe UI"/>
              </a:rPr>
              <a:t>, por lo que </a:t>
            </a:r>
            <a:r>
              <a:rPr lang="es-ES" sz="2800" u="sng" dirty="0">
                <a:solidFill>
                  <a:srgbClr val="000000"/>
                </a:solidFill>
                <a:latin typeface="Segoe UI"/>
              </a:rPr>
              <a:t>100 g</a:t>
            </a:r>
            <a:r>
              <a:rPr lang="es-ES" sz="2800" dirty="0">
                <a:solidFill>
                  <a:srgbClr val="000000"/>
                </a:solidFill>
                <a:latin typeface="Segoe UI"/>
              </a:rPr>
              <a:t> de manzana nos aportarán 12 g x 4 kcal= </a:t>
            </a:r>
            <a:r>
              <a:rPr lang="es-ES" sz="2800" dirty="0">
                <a:solidFill>
                  <a:srgbClr val="FF0000"/>
                </a:solidFill>
                <a:latin typeface="Segoe UI"/>
              </a:rPr>
              <a:t>48 kcal </a:t>
            </a:r>
            <a:endParaRPr lang="gl-ES" sz="2800" dirty="0">
              <a:solidFill>
                <a:srgbClr val="FF0000"/>
              </a:solidFill>
              <a:latin typeface="+mn-lt"/>
            </a:endParaRPr>
          </a:p>
        </p:txBody>
      </p:sp>
      <p:sp>
        <p:nvSpPr>
          <p:cNvPr id="3" name="2 Rectángulo">
            <a:extLst>
              <a:ext uri="{FF2B5EF4-FFF2-40B4-BE49-F238E27FC236}">
                <a16:creationId xmlns:a16="http://schemas.microsoft.com/office/drawing/2014/main" id="{D4C94C90-8EB1-442E-BD2B-FC456A7A1CF2}"/>
              </a:ext>
            </a:extLst>
          </p:cNvPr>
          <p:cNvSpPr/>
          <p:nvPr/>
        </p:nvSpPr>
        <p:spPr>
          <a:xfrm>
            <a:off x="8518525" y="838200"/>
            <a:ext cx="1092200" cy="646113"/>
          </a:xfrm>
          <a:prstGeom prst="rect">
            <a:avLst/>
          </a:prstGeom>
          <a:solidFill>
            <a:schemeClr val="accent5">
              <a:lumMod val="40000"/>
              <a:lumOff val="60000"/>
            </a:schemeClr>
          </a:solidFill>
        </p:spPr>
        <p:txBody>
          <a:bodyPr>
            <a:spAutoFit/>
          </a:bodyPr>
          <a:lstStyle/>
          <a:p>
            <a:pPr eaLnBrk="1" fontAlgn="auto" hangingPunct="1">
              <a:spcBef>
                <a:spcPts val="0"/>
              </a:spcBef>
              <a:spcAft>
                <a:spcPts val="0"/>
              </a:spcAft>
              <a:defRPr/>
            </a:pPr>
            <a:r>
              <a:rPr lang="gl-ES" dirty="0">
                <a:solidFill>
                  <a:prstClr val="black"/>
                </a:solidFill>
                <a:latin typeface="+mn-lt"/>
              </a:rPr>
              <a:t>1 Kcal = 4,18 KJ</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A61F4CD-821D-47D5-998F-62320813036B}"/>
              </a:ext>
            </a:extLst>
          </p:cNvPr>
          <p:cNvSpPr txBox="1"/>
          <p:nvPr/>
        </p:nvSpPr>
        <p:spPr>
          <a:xfrm>
            <a:off x="0" y="0"/>
            <a:ext cx="12072938" cy="6986588"/>
          </a:xfrm>
          <a:prstGeom prst="rect">
            <a:avLst/>
          </a:prstGeom>
          <a:solidFill>
            <a:schemeClr val="accent2">
              <a:lumMod val="40000"/>
              <a:lumOff val="60000"/>
            </a:schemeClr>
          </a:solidFill>
        </p:spPr>
        <p:txBody>
          <a:bodyPr>
            <a:spAutoFit/>
          </a:bodyPr>
          <a:lstStyle/>
          <a:p>
            <a:pPr eaLnBrk="1" fontAlgn="auto" hangingPunct="1">
              <a:spcBef>
                <a:spcPts val="0"/>
              </a:spcBef>
              <a:spcAft>
                <a:spcPts val="0"/>
              </a:spcAft>
              <a:defRPr/>
            </a:pPr>
            <a:r>
              <a:rPr lang="es-ES" sz="2800" b="1" u="sng" dirty="0">
                <a:latin typeface="+mn-lt"/>
              </a:rPr>
              <a:t>ARTÍCULO 32. EXPRESIÓN POR 100Gr/100 ml</a:t>
            </a: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r>
              <a:rPr lang="es-ES" sz="2800" dirty="0">
                <a:latin typeface="+mn-lt"/>
              </a:rPr>
              <a:t>La expresión del valor energético y de la cantidad de nutrientes se hará siempre en l00 gr o l00ml, y podrá hacerse como porcentaje de las ingestas de referencia de la parte B del anexo XI 11: “Ingesta de referencia de un adulto medio (8400kJ/2000kcal )</a:t>
            </a:r>
          </a:p>
          <a:p>
            <a:pPr eaLnBrk="1" fontAlgn="auto" hangingPunct="1">
              <a:spcBef>
                <a:spcPts val="0"/>
              </a:spcBef>
              <a:spcAft>
                <a:spcPts val="0"/>
              </a:spcAft>
              <a:defRPr/>
            </a:pPr>
            <a:r>
              <a:rPr lang="es-ES" sz="2800" dirty="0">
                <a:latin typeface="+mn-lt"/>
              </a:rPr>
              <a:t> Cuando si se facilita información sobre vitaminas y minerales, se hará por 100gr o 100 ml y también como porcentaje de la ingesta de referencia.</a:t>
            </a: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r>
              <a:rPr lang="es-ES" sz="2800" b="1" u="sng" dirty="0">
                <a:latin typeface="+mn-lt"/>
              </a:rPr>
              <a:t>ARTÍCULO 33. EXPRESIÓN POR PORCIÓN/UNIDAD DE CONSUMO </a:t>
            </a:r>
            <a:r>
              <a:rPr lang="es-ES" sz="2800" dirty="0">
                <a:latin typeface="+mn-lt"/>
              </a:rPr>
              <a:t>Además de las expresiones indicadas, también podrán hacerse por porción o unidad de consumo.</a:t>
            </a:r>
          </a:p>
          <a:p>
            <a:pPr eaLnBrk="1" fontAlgn="auto" hangingPunct="1">
              <a:spcBef>
                <a:spcPts val="0"/>
              </a:spcBef>
              <a:spcAft>
                <a:spcPts val="0"/>
              </a:spcAft>
              <a:defRPr/>
            </a:pPr>
            <a:r>
              <a:rPr lang="es-ES" sz="2800" b="1" u="sng" dirty="0">
                <a:latin typeface="+mn-lt"/>
              </a:rPr>
              <a:t>ARTÍCULO 34. PRESENTACIÓN</a:t>
            </a: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r>
              <a:rPr lang="es-ES" sz="2800" dirty="0">
                <a:latin typeface="+mn-lt"/>
              </a:rPr>
              <a:t>La información nutricional obligatoria o la complementada  obligatoria, estará en el mismo campo visual.</a:t>
            </a:r>
          </a:p>
          <a:p>
            <a:pPr eaLnBrk="1" fontAlgn="auto" hangingPunct="1">
              <a:spcBef>
                <a:spcPts val="0"/>
              </a:spcBef>
              <a:spcAft>
                <a:spcPts val="0"/>
              </a:spcAft>
              <a:defRPr/>
            </a:pPr>
            <a:r>
              <a:rPr lang="es-ES" sz="2800" dirty="0">
                <a:latin typeface="+mn-lt"/>
              </a:rPr>
              <a:t>En forma tabla, si el espacio lo permite.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3D7BB22-459E-40F6-E103-9010745C9E58}"/>
              </a:ext>
            </a:extLst>
          </p:cNvPr>
          <p:cNvPicPr>
            <a:picLocks noChangeAspect="1"/>
          </p:cNvPicPr>
          <p:nvPr/>
        </p:nvPicPr>
        <p:blipFill>
          <a:blip r:embed="rId2"/>
          <a:stretch>
            <a:fillRect/>
          </a:stretch>
        </p:blipFill>
        <p:spPr>
          <a:xfrm>
            <a:off x="225287" y="43959"/>
            <a:ext cx="11396870" cy="6749785"/>
          </a:xfrm>
          <a:prstGeom prst="rect">
            <a:avLst/>
          </a:prstGeom>
        </p:spPr>
      </p:pic>
    </p:spTree>
    <p:extLst>
      <p:ext uri="{BB962C8B-B14F-4D97-AF65-F5344CB8AC3E}">
        <p14:creationId xmlns:p14="http://schemas.microsoft.com/office/powerpoint/2010/main" val="19956947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Imagen 1">
            <a:extLst>
              <a:ext uri="{FF2B5EF4-FFF2-40B4-BE49-F238E27FC236}">
                <a16:creationId xmlns:a16="http://schemas.microsoft.com/office/drawing/2014/main" id="{B9386B95-69D6-4CB9-A655-597A19E18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5438"/>
            <a:ext cx="4330700"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Imagen 2">
            <a:extLst>
              <a:ext uri="{FF2B5EF4-FFF2-40B4-BE49-F238E27FC236}">
                <a16:creationId xmlns:a16="http://schemas.microsoft.com/office/drawing/2014/main" id="{B4BE8B3D-0C7C-4751-9CAF-6BFB77EF4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7038" y="1720850"/>
            <a:ext cx="7496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Imagen 3">
            <a:extLst>
              <a:ext uri="{FF2B5EF4-FFF2-40B4-BE49-F238E27FC236}">
                <a16:creationId xmlns:a16="http://schemas.microsoft.com/office/drawing/2014/main" id="{47FE7E99-A0C2-4C3B-A6AE-B49DD41B7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04775"/>
            <a:ext cx="90011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CuadroTexto 4">
            <a:extLst>
              <a:ext uri="{FF2B5EF4-FFF2-40B4-BE49-F238E27FC236}">
                <a16:creationId xmlns:a16="http://schemas.microsoft.com/office/drawing/2014/main" id="{5FB9360F-B052-4156-BD9B-9FAA05F232B8}"/>
              </a:ext>
            </a:extLst>
          </p:cNvPr>
          <p:cNvSpPr txBox="1">
            <a:spLocks noChangeArrowheads="1"/>
          </p:cNvSpPr>
          <p:nvPr/>
        </p:nvSpPr>
        <p:spPr bwMode="auto">
          <a:xfrm>
            <a:off x="4518025" y="3027363"/>
            <a:ext cx="3690938" cy="369887"/>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ES"/>
              <a:t>Correcta     Incorrecta </a:t>
            </a:r>
          </a:p>
        </p:txBody>
      </p:sp>
      <p:cxnSp>
        <p:nvCxnSpPr>
          <p:cNvPr id="7" name="Conector recto de flecha 6">
            <a:extLst>
              <a:ext uri="{FF2B5EF4-FFF2-40B4-BE49-F238E27FC236}">
                <a16:creationId xmlns:a16="http://schemas.microsoft.com/office/drawing/2014/main" id="{C9300202-5B5E-4AB9-8B84-5066DF9136DB}"/>
              </a:ext>
            </a:extLst>
          </p:cNvPr>
          <p:cNvCxnSpPr/>
          <p:nvPr/>
        </p:nvCxnSpPr>
        <p:spPr>
          <a:xfrm flipH="1">
            <a:off x="3881438" y="3465513"/>
            <a:ext cx="769937" cy="5619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Multiplicar 7">
            <a:extLst>
              <a:ext uri="{FF2B5EF4-FFF2-40B4-BE49-F238E27FC236}">
                <a16:creationId xmlns:a16="http://schemas.microsoft.com/office/drawing/2014/main" id="{6B6FF461-2720-4726-9093-BBA5A8D26FED}"/>
              </a:ext>
            </a:extLst>
          </p:cNvPr>
          <p:cNvSpPr/>
          <p:nvPr/>
        </p:nvSpPr>
        <p:spPr>
          <a:xfrm>
            <a:off x="7673975" y="1811338"/>
            <a:ext cx="914400"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cxnSp>
        <p:nvCxnSpPr>
          <p:cNvPr id="10" name="Conector recto de flecha 9">
            <a:extLst>
              <a:ext uri="{FF2B5EF4-FFF2-40B4-BE49-F238E27FC236}">
                <a16:creationId xmlns:a16="http://schemas.microsoft.com/office/drawing/2014/main" id="{84DDEF39-24A6-4787-BE4F-BF51CB253A09}"/>
              </a:ext>
            </a:extLst>
          </p:cNvPr>
          <p:cNvCxnSpPr>
            <a:stCxn id="56325" idx="0"/>
          </p:cNvCxnSpPr>
          <p:nvPr/>
        </p:nvCxnSpPr>
        <p:spPr>
          <a:xfrm flipV="1">
            <a:off x="6364288" y="2433638"/>
            <a:ext cx="1606550" cy="5937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424070" y="0"/>
            <a:ext cx="11118574" cy="72008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MÁRGENES DE TOLERANCIA ADMISIBLES DE LOS VALORES DECLARADOS EN LA ETIQUETA</a:t>
            </a:r>
            <a:endParaRPr lang="gl-ES" b="1" dirty="0"/>
          </a:p>
        </p:txBody>
      </p:sp>
      <p:graphicFrame>
        <p:nvGraphicFramePr>
          <p:cNvPr id="5" name="4 Diagrama"/>
          <p:cNvGraphicFramePr/>
          <p:nvPr>
            <p:extLst>
              <p:ext uri="{D42A27DB-BD31-4B8C-83A1-F6EECF244321}">
                <p14:modId xmlns:p14="http://schemas.microsoft.com/office/powerpoint/2010/main" val="853732870"/>
              </p:ext>
            </p:extLst>
          </p:nvPr>
        </p:nvGraphicFramePr>
        <p:xfrm>
          <a:off x="1007165" y="720080"/>
          <a:ext cx="10402957" cy="6137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737653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BEBA8EAE-BF5A-486C-A8C5-ECC9F3942E4B}">
                <a14:imgProps xmlns:a14="http://schemas.microsoft.com/office/drawing/2010/main">
                  <a14:imgLayer r:embed="rId3">
                    <a14:imgEffect>
                      <a14:sharpenSoften amount="62000"/>
                    </a14:imgEffect>
                    <a14:imgEffect>
                      <a14:brightnessContrast bright="-7000" contrast="41000"/>
                    </a14:imgEffect>
                  </a14:imgLayer>
                </a14:imgProps>
              </a:ext>
              <a:ext uri="{28A0092B-C50C-407E-A947-70E740481C1C}">
                <a14:useLocalDpi xmlns:a14="http://schemas.microsoft.com/office/drawing/2010/main" val="0"/>
              </a:ext>
            </a:extLst>
          </a:blip>
          <a:stretch>
            <a:fillRect/>
          </a:stretch>
        </p:blipFill>
        <p:spPr>
          <a:xfrm>
            <a:off x="848139" y="432048"/>
            <a:ext cx="9793357" cy="4464496"/>
          </a:xfrm>
          <a:prstGeom prst="rect">
            <a:avLst/>
          </a:prstGeom>
        </p:spPr>
      </p:pic>
      <p:sp>
        <p:nvSpPr>
          <p:cNvPr id="3" name="2 Rectángulo redondeado"/>
          <p:cNvSpPr/>
          <p:nvPr/>
        </p:nvSpPr>
        <p:spPr>
          <a:xfrm>
            <a:off x="569843" y="0"/>
            <a:ext cx="10774018" cy="86409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TABLAS DE MÁRGENES DE TOLERANCIA</a:t>
            </a:r>
            <a:endParaRPr lang="gl-ES" dirty="0"/>
          </a:p>
        </p:txBody>
      </p:sp>
      <p:graphicFrame>
        <p:nvGraphicFramePr>
          <p:cNvPr id="5" name="4 Diagrama"/>
          <p:cNvGraphicFramePr/>
          <p:nvPr>
            <p:extLst>
              <p:ext uri="{D42A27DB-BD31-4B8C-83A1-F6EECF244321}">
                <p14:modId xmlns:p14="http://schemas.microsoft.com/office/powerpoint/2010/main" val="1914584714"/>
              </p:ext>
            </p:extLst>
          </p:nvPr>
        </p:nvGraphicFramePr>
        <p:xfrm>
          <a:off x="954157" y="4558748"/>
          <a:ext cx="10774018" cy="2299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708184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rodabu\etiquetado nutricional imágenes guia\etiquetado_nutricional_022 M.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a:off x="265043" y="0"/>
            <a:ext cx="11741427" cy="63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2763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 y="647016"/>
            <a:ext cx="12194671" cy="6192688"/>
          </a:xfrm>
          <a:prstGeom prst="rect">
            <a:avLst/>
          </a:prstGeom>
        </p:spPr>
      </p:pic>
      <p:sp>
        <p:nvSpPr>
          <p:cNvPr id="3" name="2 Rectángulo redondeado"/>
          <p:cNvSpPr/>
          <p:nvPr/>
        </p:nvSpPr>
        <p:spPr>
          <a:xfrm>
            <a:off x="479376" y="-15697"/>
            <a:ext cx="11593288" cy="85240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t>REGLAS DE REDONDEO DE LOS VALORES DE NUTRIENTES DECLARADOS EN LA ETIQUETA</a:t>
            </a:r>
            <a:endParaRPr lang="gl-ES" sz="2000" dirty="0"/>
          </a:p>
        </p:txBody>
      </p:sp>
    </p:spTree>
    <p:extLst>
      <p:ext uri="{BB962C8B-B14F-4D97-AF65-F5344CB8AC3E}">
        <p14:creationId xmlns:p14="http://schemas.microsoft.com/office/powerpoint/2010/main" val="40689921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116632"/>
            <a:ext cx="12192000" cy="6555641"/>
          </a:xfrm>
          <a:prstGeom prst="rect">
            <a:avLst/>
          </a:prstGeom>
          <a:solidFill>
            <a:schemeClr val="accent5">
              <a:lumMod val="40000"/>
              <a:lumOff val="60000"/>
            </a:schemeClr>
          </a:solidFill>
          <a:ln>
            <a:noFill/>
          </a:ln>
        </p:spPr>
        <p:txBody>
          <a:bodyPr wrap="square" rtlCol="0">
            <a:spAutoFit/>
          </a:bodyPr>
          <a:lstStyle/>
          <a:p>
            <a:pPr algn="just"/>
            <a:r>
              <a:rPr lang="es-ES" sz="2800" dirty="0">
                <a:latin typeface="Arial Black" panose="020B0A04020102020204" pitchFamily="34" charset="0"/>
              </a:rPr>
              <a:t>Si en la etiqueta del alimento se declara un valor de proteínas de </a:t>
            </a:r>
            <a:r>
              <a:rPr lang="es-ES" sz="2800" dirty="0">
                <a:solidFill>
                  <a:srgbClr val="00B050"/>
                </a:solidFill>
                <a:latin typeface="Arial Black" panose="020B0A04020102020204" pitchFamily="34" charset="0"/>
              </a:rPr>
              <a:t>12 g</a:t>
            </a:r>
            <a:r>
              <a:rPr lang="es-ES" sz="2800" dirty="0">
                <a:latin typeface="Arial Black" panose="020B0A04020102020204" pitchFamily="34" charset="0"/>
              </a:rPr>
              <a:t> (sin hacer declaraciones respecto del contenido de proteínas):</a:t>
            </a:r>
          </a:p>
          <a:p>
            <a:endParaRPr lang="es-ES" sz="2800" dirty="0">
              <a:latin typeface="Arial Black" panose="020B0A04020102020204" pitchFamily="34" charset="0"/>
            </a:endParaRPr>
          </a:p>
          <a:p>
            <a:pPr marL="285750" indent="-285750" algn="just">
              <a:buFont typeface="Arial" panose="020B0604020202020204" pitchFamily="34" charset="0"/>
              <a:buChar char="•"/>
            </a:pPr>
            <a:r>
              <a:rPr lang="es-ES" sz="2800" dirty="0">
                <a:latin typeface="Arial Black" panose="020B0A04020102020204" pitchFamily="34" charset="0"/>
              </a:rPr>
              <a:t>  La </a:t>
            </a:r>
            <a:r>
              <a:rPr lang="es-ES" sz="2800" u="sng" dirty="0">
                <a:latin typeface="Arial Black" panose="020B0A04020102020204" pitchFamily="34" charset="0"/>
              </a:rPr>
              <a:t>tolerancia</a:t>
            </a:r>
            <a:r>
              <a:rPr lang="es-ES" sz="2800" dirty="0">
                <a:latin typeface="Arial Black" panose="020B0A04020102020204" pitchFamily="34" charset="0"/>
              </a:rPr>
              <a:t>, según la tabla , sería </a:t>
            </a:r>
            <a:r>
              <a:rPr lang="es-ES" sz="2800" dirty="0">
                <a:solidFill>
                  <a:srgbClr val="00B050"/>
                </a:solidFill>
                <a:latin typeface="Arial Black" panose="020B0A04020102020204" pitchFamily="34" charset="0"/>
              </a:rPr>
              <a:t>20 %</a:t>
            </a:r>
            <a:r>
              <a:rPr lang="es-ES" sz="2800" dirty="0">
                <a:latin typeface="Arial Black" panose="020B0A04020102020204" pitchFamily="34" charset="0"/>
              </a:rPr>
              <a:t>.</a:t>
            </a:r>
          </a:p>
          <a:p>
            <a:pPr marL="285750" indent="-285750" algn="just">
              <a:buFont typeface="Arial" panose="020B0604020202020204" pitchFamily="34" charset="0"/>
              <a:buChar char="•"/>
            </a:pPr>
            <a:endParaRPr lang="es-ES" sz="2800" dirty="0">
              <a:latin typeface="Arial Black" panose="020B0A04020102020204" pitchFamily="34" charset="0"/>
            </a:endParaRPr>
          </a:p>
          <a:p>
            <a:pPr marL="285750" indent="-285750" algn="just">
              <a:buFont typeface="Arial" panose="020B0604020202020204" pitchFamily="34" charset="0"/>
              <a:buChar char="•"/>
            </a:pPr>
            <a:r>
              <a:rPr lang="es-ES" sz="2800" dirty="0">
                <a:latin typeface="Arial Black" panose="020B0A04020102020204" pitchFamily="34" charset="0"/>
              </a:rPr>
              <a:t>  Los límites de tolerancia inferior y superior de los valores que podrían redondearse al valor declarado, según la tabla  serían </a:t>
            </a:r>
            <a:r>
              <a:rPr lang="es-ES" sz="2800" u="sng" dirty="0">
                <a:solidFill>
                  <a:srgbClr val="00B050"/>
                </a:solidFill>
                <a:latin typeface="Arial Black" panose="020B0A04020102020204" pitchFamily="34" charset="0"/>
              </a:rPr>
              <a:t>11,5 g y 12,4 g.</a:t>
            </a:r>
          </a:p>
          <a:p>
            <a:pPr marL="285750" indent="-285750" algn="just">
              <a:buFont typeface="Arial" panose="020B0604020202020204" pitchFamily="34" charset="0"/>
              <a:buChar char="•"/>
            </a:pPr>
            <a:r>
              <a:rPr lang="es-ES" sz="2800" dirty="0">
                <a:latin typeface="Arial Black" panose="020B0A04020102020204" pitchFamily="34" charset="0"/>
              </a:rPr>
              <a:t>  El límite superior de tolerancia sería </a:t>
            </a:r>
            <a:r>
              <a:rPr lang="es-ES" sz="2800" dirty="0">
                <a:solidFill>
                  <a:srgbClr val="00B050"/>
                </a:solidFill>
                <a:latin typeface="Arial Black" panose="020B0A04020102020204" pitchFamily="34" charset="0"/>
              </a:rPr>
              <a:t>12,4 g. más un 20 %</a:t>
            </a:r>
            <a:r>
              <a:rPr lang="es-ES" sz="2800" dirty="0">
                <a:latin typeface="Arial Black" panose="020B0A04020102020204" pitchFamily="34" charset="0"/>
              </a:rPr>
              <a:t>, es decir, un total de </a:t>
            </a:r>
            <a:r>
              <a:rPr lang="es-ES" sz="2800" u="sng" dirty="0">
                <a:solidFill>
                  <a:srgbClr val="FF0000"/>
                </a:solidFill>
                <a:latin typeface="Arial Black" panose="020B0A04020102020204" pitchFamily="34" charset="0"/>
              </a:rPr>
              <a:t>14,88 g, redondeado a 15 g</a:t>
            </a:r>
            <a:r>
              <a:rPr lang="es-ES" sz="2800" dirty="0">
                <a:latin typeface="Arial Black" panose="020B0A04020102020204" pitchFamily="34" charset="0"/>
              </a:rPr>
              <a:t>.</a:t>
            </a:r>
          </a:p>
          <a:p>
            <a:pPr marL="285750" indent="-285750" algn="just">
              <a:buFont typeface="Arial" panose="020B0604020202020204" pitchFamily="34" charset="0"/>
              <a:buChar char="•"/>
            </a:pPr>
            <a:endParaRPr lang="es-ES" sz="2800" dirty="0">
              <a:solidFill>
                <a:srgbClr val="00B050"/>
              </a:solidFill>
              <a:latin typeface="Arial Black" panose="020B0A04020102020204" pitchFamily="34" charset="0"/>
            </a:endParaRPr>
          </a:p>
          <a:p>
            <a:pPr marL="285750" indent="-285750" algn="just">
              <a:buFont typeface="Arial" panose="020B0604020202020204" pitchFamily="34" charset="0"/>
              <a:buChar char="•"/>
            </a:pPr>
            <a:r>
              <a:rPr lang="es-ES" sz="2800" dirty="0">
                <a:latin typeface="Arial Black" panose="020B0A04020102020204" pitchFamily="34" charset="0"/>
              </a:rPr>
              <a:t>  Si analizando el producto se detecta una cantidad de 15 g, se consideraría que se encuentra dentro de la tolerancia, lo que no sería el caso de detectar un valor de 16 g.</a:t>
            </a:r>
            <a:endParaRPr lang="gl-ES" sz="2800" dirty="0"/>
          </a:p>
        </p:txBody>
      </p:sp>
    </p:spTree>
    <p:extLst>
      <p:ext uri="{BB962C8B-B14F-4D97-AF65-F5344CB8AC3E}">
        <p14:creationId xmlns:p14="http://schemas.microsoft.com/office/powerpoint/2010/main" val="3561604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FB99D40-5BFD-4A8C-BF26-58D06665BDDE}"/>
              </a:ext>
            </a:extLst>
          </p:cNvPr>
          <p:cNvPicPr>
            <a:picLocks noChangeAspect="1"/>
          </p:cNvPicPr>
          <p:nvPr/>
        </p:nvPicPr>
        <p:blipFill>
          <a:blip r:embed="rId2"/>
          <a:stretch>
            <a:fillRect/>
          </a:stretch>
        </p:blipFill>
        <p:spPr>
          <a:xfrm>
            <a:off x="1991544" y="1603548"/>
            <a:ext cx="8563262" cy="3650904"/>
          </a:xfrm>
          <a:prstGeom prst="rect">
            <a:avLst/>
          </a:prstGeom>
        </p:spPr>
      </p:pic>
    </p:spTree>
    <p:extLst>
      <p:ext uri="{BB962C8B-B14F-4D97-AF65-F5344CB8AC3E}">
        <p14:creationId xmlns:p14="http://schemas.microsoft.com/office/powerpoint/2010/main" val="30175152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F22C75B-1E41-4AD9-802E-9ED399FD9519}"/>
              </a:ext>
            </a:extLst>
          </p:cNvPr>
          <p:cNvPicPr>
            <a:picLocks noChangeAspect="1"/>
          </p:cNvPicPr>
          <p:nvPr/>
        </p:nvPicPr>
        <p:blipFill>
          <a:blip r:embed="rId2"/>
          <a:stretch>
            <a:fillRect/>
          </a:stretch>
        </p:blipFill>
        <p:spPr>
          <a:xfrm>
            <a:off x="361149" y="1085523"/>
            <a:ext cx="11469701" cy="4686954"/>
          </a:xfrm>
          <a:prstGeom prst="rect">
            <a:avLst/>
          </a:prstGeom>
        </p:spPr>
      </p:pic>
    </p:spTree>
    <p:extLst>
      <p:ext uri="{BB962C8B-B14F-4D97-AF65-F5344CB8AC3E}">
        <p14:creationId xmlns:p14="http://schemas.microsoft.com/office/powerpoint/2010/main" val="33334311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E9CEB3-14D5-475D-B35D-20A47CB1A888}"/>
              </a:ext>
            </a:extLst>
          </p:cNvPr>
          <p:cNvSpPr txBox="1"/>
          <p:nvPr/>
        </p:nvSpPr>
        <p:spPr>
          <a:xfrm>
            <a:off x="225425" y="106363"/>
            <a:ext cx="11966575" cy="4400550"/>
          </a:xfrm>
          <a:prstGeom prst="rect">
            <a:avLst/>
          </a:prstGeom>
          <a:solidFill>
            <a:schemeClr val="accent2">
              <a:lumMod val="60000"/>
              <a:lumOff val="40000"/>
            </a:schemeClr>
          </a:solidFill>
        </p:spPr>
        <p:txBody>
          <a:bodyPr>
            <a:spAutoFit/>
          </a:bodyPr>
          <a:lstStyle/>
          <a:p>
            <a:pPr eaLnBrk="1" fontAlgn="auto" hangingPunct="1">
              <a:spcBef>
                <a:spcPts val="0"/>
              </a:spcBef>
              <a:spcAft>
                <a:spcPts val="0"/>
              </a:spcAft>
              <a:defRPr/>
            </a:pPr>
            <a:endParaRPr lang="es-ES" sz="1600" dirty="0">
              <a:solidFill>
                <a:srgbClr val="000000"/>
              </a:solidFill>
              <a:latin typeface="+mn-lt"/>
            </a:endParaRPr>
          </a:p>
          <a:p>
            <a:pPr algn="just" eaLnBrk="1" fontAlgn="auto" hangingPunct="1">
              <a:spcBef>
                <a:spcPts val="0"/>
              </a:spcBef>
              <a:spcAft>
                <a:spcPts val="0"/>
              </a:spcAft>
              <a:defRPr/>
            </a:pPr>
            <a:r>
              <a:rPr lang="es-ES" sz="6600" b="1" dirty="0">
                <a:solidFill>
                  <a:srgbClr val="3E3E3E"/>
                </a:solidFill>
                <a:latin typeface="+mn-lt"/>
              </a:rPr>
              <a:t>SI UN ALIMENTO NO LLEVA ETIQUETADO NUTRICIONAL ¿SIGNIFICA QUE ESTÁ MAL ETIQUETADO? </a:t>
            </a:r>
            <a:endParaRPr lang="es-ES" sz="6600" dirty="0">
              <a:latin typeface="+mn-lt"/>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A8DB840-347D-4A72-AE2E-F27ED583D012}"/>
              </a:ext>
            </a:extLst>
          </p:cNvPr>
          <p:cNvPicPr>
            <a:picLocks noChangeAspect="1"/>
          </p:cNvPicPr>
          <p:nvPr/>
        </p:nvPicPr>
        <p:blipFill>
          <a:blip r:embed="rId2"/>
          <a:stretch>
            <a:fillRect/>
          </a:stretch>
        </p:blipFill>
        <p:spPr>
          <a:xfrm>
            <a:off x="107950" y="60325"/>
            <a:ext cx="12026900" cy="6657975"/>
          </a:xfrm>
          <a:prstGeom prst="rect">
            <a:avLst/>
          </a:prstGeom>
          <a:solidFill>
            <a:schemeClr val="accent2">
              <a:lumMod val="40000"/>
              <a:lumOff val="60000"/>
            </a:schemeClr>
          </a:solidFill>
          <a:ln w="76200">
            <a:solidFill>
              <a:schemeClr val="accent2"/>
            </a:solidFill>
          </a:ln>
        </p:spPr>
      </p:pic>
      <p:sp>
        <p:nvSpPr>
          <p:cNvPr id="61443" name="CuadroTexto 2">
            <a:extLst>
              <a:ext uri="{FF2B5EF4-FFF2-40B4-BE49-F238E27FC236}">
                <a16:creationId xmlns:a16="http://schemas.microsoft.com/office/drawing/2014/main" id="{C58753DB-E320-47F4-AE65-C72ED09C2AEC}"/>
              </a:ext>
            </a:extLst>
          </p:cNvPr>
          <p:cNvSpPr txBox="1">
            <a:spLocks noChangeArrowheads="1"/>
          </p:cNvSpPr>
          <p:nvPr/>
        </p:nvSpPr>
        <p:spPr bwMode="auto">
          <a:xfrm>
            <a:off x="90488" y="6326188"/>
            <a:ext cx="725487" cy="3794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s-ES" altLang="es-ES"/>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E9C8F3-2D87-4F5E-A634-BFAA7EAFC28E}"/>
              </a:ext>
            </a:extLst>
          </p:cNvPr>
          <p:cNvSpPr txBox="1"/>
          <p:nvPr/>
        </p:nvSpPr>
        <p:spPr>
          <a:xfrm>
            <a:off x="0" y="198438"/>
            <a:ext cx="12192000" cy="6278562"/>
          </a:xfrm>
          <a:prstGeom prst="rect">
            <a:avLst/>
          </a:prstGeom>
          <a:solidFill>
            <a:schemeClr val="accent2">
              <a:lumMod val="60000"/>
              <a:lumOff val="40000"/>
            </a:schemeClr>
          </a:solidFill>
        </p:spPr>
        <p:txBody>
          <a:bodyPr>
            <a:spAutoFit/>
          </a:bodyPr>
          <a:lstStyle/>
          <a:p>
            <a:pPr eaLnBrk="1" fontAlgn="auto" hangingPunct="1">
              <a:spcBef>
                <a:spcPts val="0"/>
              </a:spcBef>
              <a:spcAft>
                <a:spcPts val="0"/>
              </a:spcAft>
              <a:defRPr/>
            </a:pPr>
            <a:r>
              <a:rPr lang="es-ES" sz="4000" dirty="0">
                <a:solidFill>
                  <a:srgbClr val="8A5D1D"/>
                </a:solidFill>
                <a:latin typeface="BookAntiqua"/>
              </a:rPr>
              <a:t>Menciones         nutricionales        y          saludables</a:t>
            </a:r>
          </a:p>
          <a:p>
            <a:pPr eaLnBrk="1" fontAlgn="auto" hangingPunct="1">
              <a:spcBef>
                <a:spcPts val="0"/>
              </a:spcBef>
              <a:spcAft>
                <a:spcPts val="0"/>
              </a:spcAft>
              <a:defRPr/>
            </a:pPr>
            <a:r>
              <a:rPr lang="es-ES" sz="3200" b="1" dirty="0">
                <a:latin typeface="+mn-lt"/>
              </a:rPr>
              <a:t>Reglamento (CE) 1924/2006, relativo a las declaraciones nutricionales y de propiedades saludables en los alimentos</a:t>
            </a:r>
            <a:endParaRPr lang="es-ES" sz="3200" b="1" dirty="0">
              <a:solidFill>
                <a:srgbClr val="8A5D1D"/>
              </a:solidFill>
              <a:latin typeface="+mn-lt"/>
            </a:endParaRPr>
          </a:p>
          <a:p>
            <a:pPr eaLnBrk="1" fontAlgn="auto" hangingPunct="1">
              <a:spcBef>
                <a:spcPts val="0"/>
              </a:spcBef>
              <a:spcAft>
                <a:spcPts val="0"/>
              </a:spcAft>
              <a:defRPr/>
            </a:pPr>
            <a:r>
              <a:rPr lang="es-ES" sz="2800" dirty="0">
                <a:latin typeface="+mn-lt"/>
              </a:rPr>
              <a:t>Sin aporte energético</a:t>
            </a:r>
          </a:p>
          <a:p>
            <a:pPr eaLnBrk="1" fontAlgn="auto" hangingPunct="1">
              <a:spcBef>
                <a:spcPts val="0"/>
              </a:spcBef>
              <a:spcAft>
                <a:spcPts val="0"/>
              </a:spcAft>
              <a:defRPr/>
            </a:pPr>
            <a:r>
              <a:rPr lang="es-ES" sz="2800" dirty="0">
                <a:latin typeface="+mn-lt"/>
              </a:rPr>
              <a:t>Fuente de Vitamina D</a:t>
            </a:r>
          </a:p>
          <a:p>
            <a:pPr eaLnBrk="1" fontAlgn="auto" hangingPunct="1">
              <a:spcBef>
                <a:spcPts val="0"/>
              </a:spcBef>
              <a:spcAft>
                <a:spcPts val="0"/>
              </a:spcAft>
              <a:defRPr/>
            </a:pPr>
            <a:r>
              <a:rPr lang="es-ES" sz="2800" dirty="0">
                <a:latin typeface="+mn-lt"/>
              </a:rPr>
              <a:t>Bajo contenido de sodio</a:t>
            </a:r>
          </a:p>
          <a:p>
            <a:pPr eaLnBrk="1" fontAlgn="auto" hangingPunct="1">
              <a:spcBef>
                <a:spcPts val="0"/>
              </a:spcBef>
              <a:spcAft>
                <a:spcPts val="0"/>
              </a:spcAft>
              <a:defRPr/>
            </a:pPr>
            <a:r>
              <a:rPr lang="es-ES" sz="2800" dirty="0">
                <a:latin typeface="+mn-lt"/>
              </a:rPr>
              <a:t>La vitamina D contribuye al mantenimiento de los huesos en  condiciones normales.</a:t>
            </a:r>
          </a:p>
          <a:p>
            <a:pPr eaLnBrk="1" fontAlgn="auto" hangingPunct="1">
              <a:spcBef>
                <a:spcPts val="0"/>
              </a:spcBef>
              <a:spcAft>
                <a:spcPts val="0"/>
              </a:spcAft>
              <a:defRPr/>
            </a:pPr>
            <a:r>
              <a:rPr lang="es-ES" sz="2800" dirty="0">
                <a:latin typeface="+mn-lt"/>
              </a:rPr>
              <a:t>El selenio contribuye a la protección de las células frente al daño oxidativo.</a:t>
            </a:r>
          </a:p>
          <a:p>
            <a:pPr eaLnBrk="1" fontAlgn="auto" hangingPunct="1">
              <a:spcBef>
                <a:spcPts val="0"/>
              </a:spcBef>
              <a:spcAft>
                <a:spcPts val="0"/>
              </a:spcAft>
              <a:defRPr/>
            </a:pPr>
            <a:r>
              <a:rPr lang="es-ES" sz="2800" dirty="0">
                <a:latin typeface="+mn-lt"/>
              </a:rPr>
              <a:t>El chicle sin azúcar ayuda a reducir la desmineralización dental. La desmineralización dental es un factor de riesgo en el desarrollo de la caries dental.</a:t>
            </a:r>
          </a:p>
          <a:p>
            <a:pPr eaLnBrk="1" fontAlgn="auto" hangingPunct="1">
              <a:spcBef>
                <a:spcPts val="0"/>
              </a:spcBef>
              <a:spcAft>
                <a:spcPts val="0"/>
              </a:spcAft>
              <a:defRPr/>
            </a:pPr>
            <a:r>
              <a:rPr lang="es-ES" sz="2800" dirty="0">
                <a:latin typeface="+mn-lt"/>
              </a:rPr>
              <a:t>El calcio y la vitamina D son necesarios para el crecimiento y el desarrollo normales de los huesos en los niños</a:t>
            </a:r>
            <a:endParaRPr lang="es-ES" sz="2800" dirty="0">
              <a:solidFill>
                <a:srgbClr val="8A5D1D"/>
              </a:solidFill>
              <a:latin typeface="+mn-lt"/>
            </a:endParaRPr>
          </a:p>
          <a:p>
            <a:pPr eaLnBrk="1" fontAlgn="auto" hangingPunct="1">
              <a:spcBef>
                <a:spcPts val="0"/>
              </a:spcBef>
              <a:spcAft>
                <a:spcPts val="0"/>
              </a:spcAft>
              <a:defRPr/>
            </a:pPr>
            <a:endParaRPr lang="es-ES" dirty="0">
              <a:latin typeface="+mn-lt"/>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20B957D-6C0F-2234-C1C1-F64CD8BD82A6}"/>
              </a:ext>
            </a:extLst>
          </p:cNvPr>
          <p:cNvPicPr>
            <a:picLocks noChangeAspect="1"/>
          </p:cNvPicPr>
          <p:nvPr/>
        </p:nvPicPr>
        <p:blipFill>
          <a:blip r:embed="rId2"/>
          <a:stretch>
            <a:fillRect/>
          </a:stretch>
        </p:blipFill>
        <p:spPr>
          <a:xfrm>
            <a:off x="520147" y="450574"/>
            <a:ext cx="11291805" cy="4611755"/>
          </a:xfrm>
          <a:prstGeom prst="rect">
            <a:avLst/>
          </a:prstGeom>
        </p:spPr>
      </p:pic>
    </p:spTree>
    <p:extLst>
      <p:ext uri="{BB962C8B-B14F-4D97-AF65-F5344CB8AC3E}">
        <p14:creationId xmlns:p14="http://schemas.microsoft.com/office/powerpoint/2010/main" val="31615242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C61A1C1-D4D4-1E2E-F09A-F658C19188B8}"/>
              </a:ext>
            </a:extLst>
          </p:cNvPr>
          <p:cNvSpPr txBox="1"/>
          <p:nvPr/>
        </p:nvSpPr>
        <p:spPr>
          <a:xfrm>
            <a:off x="0" y="0"/>
            <a:ext cx="12192000" cy="6186309"/>
          </a:xfrm>
          <a:prstGeom prst="rect">
            <a:avLst/>
          </a:prstGeom>
          <a:solidFill>
            <a:schemeClr val="accent2">
              <a:lumMod val="40000"/>
              <a:lumOff val="60000"/>
            </a:schemeClr>
          </a:solidFill>
        </p:spPr>
        <p:txBody>
          <a:bodyPr wrap="square" rtlCol="0">
            <a:spAutoFit/>
          </a:bodyPr>
          <a:lstStyle/>
          <a:p>
            <a:pPr algn="l"/>
            <a:r>
              <a:rPr lang="es-ES" sz="3600" b="1" i="0" u="none" strike="noStrike" baseline="0" dirty="0">
                <a:latin typeface="BookAntiqua-Bold"/>
              </a:rPr>
              <a:t>Información nutricional en el etiquetado:</a:t>
            </a:r>
          </a:p>
          <a:p>
            <a:pPr algn="l"/>
            <a:endParaRPr lang="es-ES" sz="3600" b="1" i="0" u="none" strike="noStrike" baseline="0" dirty="0">
              <a:latin typeface="BookAntiqua-Bold"/>
            </a:endParaRPr>
          </a:p>
          <a:p>
            <a:pPr algn="l"/>
            <a:r>
              <a:rPr lang="es-ES" sz="3600" b="0" i="0" u="none" strike="noStrike" baseline="0" dirty="0">
                <a:latin typeface="BookAntiqua"/>
              </a:rPr>
              <a:t>Será </a:t>
            </a:r>
            <a:r>
              <a:rPr lang="es-ES" sz="3600" b="1" i="0" u="none" strike="noStrike" baseline="0" dirty="0">
                <a:latin typeface="BookAntiqua"/>
              </a:rPr>
              <a:t>obligatorio el etiquetado nutricional </a:t>
            </a:r>
            <a:r>
              <a:rPr lang="es-ES" sz="3600" b="0" i="0" u="none" strike="noStrike" baseline="0" dirty="0">
                <a:latin typeface="BookAntiqua"/>
              </a:rPr>
              <a:t>de los productos</a:t>
            </a:r>
          </a:p>
          <a:p>
            <a:pPr algn="l"/>
            <a:r>
              <a:rPr lang="es-ES" sz="3600" b="0" i="0" u="none" strike="noStrike" baseline="0" dirty="0">
                <a:latin typeface="BookAntiqua"/>
              </a:rPr>
              <a:t>sobre los que se efectúe una declaración nutricional y/o una</a:t>
            </a:r>
          </a:p>
          <a:p>
            <a:pPr algn="l"/>
            <a:r>
              <a:rPr lang="es-ES" sz="3600" b="0" i="0" u="none" strike="noStrike" baseline="0" dirty="0">
                <a:latin typeface="BookAntiqua"/>
              </a:rPr>
              <a:t>declaración de propiedades saludables.</a:t>
            </a:r>
          </a:p>
          <a:p>
            <a:pPr algn="l"/>
            <a:endParaRPr lang="es-ES" sz="3600" b="0" i="0" u="none" strike="noStrike" baseline="0" dirty="0">
              <a:latin typeface="BookAntiqua"/>
            </a:endParaRPr>
          </a:p>
          <a:p>
            <a:pPr algn="l"/>
            <a:r>
              <a:rPr lang="es-ES" sz="3600" b="0" i="0" u="none" strike="noStrike" baseline="0" dirty="0">
                <a:latin typeface="BookAntiqua"/>
              </a:rPr>
              <a:t>Cuando la declaración nutricional o la declaración de</a:t>
            </a:r>
          </a:p>
          <a:p>
            <a:pPr algn="l"/>
            <a:r>
              <a:rPr lang="es-ES" sz="3600" b="0" i="0" u="none" strike="noStrike" baseline="0" dirty="0">
                <a:latin typeface="BookAntiqua"/>
              </a:rPr>
              <a:t>propiedades saludables mencionen </a:t>
            </a:r>
            <a:r>
              <a:rPr lang="es-ES" sz="3600" b="1" i="0" u="none" strike="noStrike" baseline="0" dirty="0">
                <a:latin typeface="BookAntiqua"/>
              </a:rPr>
              <a:t>sustancias que no figuren en el etiquetado nutricional</a:t>
            </a:r>
            <a:r>
              <a:rPr lang="es-ES" sz="3600" b="0" i="0" u="none" strike="noStrike" baseline="0" dirty="0">
                <a:latin typeface="BookAntiqua"/>
              </a:rPr>
              <a:t>, deberá indicarse su cantidad en el </a:t>
            </a:r>
            <a:r>
              <a:rPr lang="es-ES" sz="3600" b="0" i="0" u="sng" strike="noStrike" baseline="0" dirty="0">
                <a:latin typeface="BookAntiqua"/>
              </a:rPr>
              <a:t>mismo campo de visión que el etiquetado nutricional</a:t>
            </a:r>
            <a:r>
              <a:rPr lang="es-ES" sz="3600" b="0" i="0" u="none" strike="noStrike" baseline="0" dirty="0">
                <a:latin typeface="BookAntiqua"/>
              </a:rPr>
              <a:t>. (</a:t>
            </a:r>
            <a:r>
              <a:rPr lang="es-ES" sz="3600" b="1" i="0" u="none" strike="noStrike" baseline="0" dirty="0">
                <a:latin typeface="BookAntiqua"/>
              </a:rPr>
              <a:t>Caso Omega 3</a:t>
            </a:r>
            <a:r>
              <a:rPr lang="es-ES" sz="3600" b="0" i="0" u="none" strike="noStrike" baseline="0" dirty="0">
                <a:latin typeface="BookAntiqua"/>
              </a:rPr>
              <a:t>)</a:t>
            </a:r>
            <a:endParaRPr lang="es-ES" sz="3600" dirty="0"/>
          </a:p>
        </p:txBody>
      </p:sp>
    </p:spTree>
    <p:extLst>
      <p:ext uri="{BB962C8B-B14F-4D97-AF65-F5344CB8AC3E}">
        <p14:creationId xmlns:p14="http://schemas.microsoft.com/office/powerpoint/2010/main" val="126844713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B0BBA53-9B0B-8906-7D77-35784F8EE93E}"/>
              </a:ext>
            </a:extLst>
          </p:cNvPr>
          <p:cNvSpPr txBox="1"/>
          <p:nvPr/>
        </p:nvSpPr>
        <p:spPr>
          <a:xfrm>
            <a:off x="0" y="0"/>
            <a:ext cx="12072730" cy="6124754"/>
          </a:xfrm>
          <a:prstGeom prst="rect">
            <a:avLst/>
          </a:prstGeom>
          <a:solidFill>
            <a:schemeClr val="accent2">
              <a:lumMod val="40000"/>
              <a:lumOff val="60000"/>
            </a:schemeClr>
          </a:solidFill>
        </p:spPr>
        <p:txBody>
          <a:bodyPr wrap="square" rtlCol="0">
            <a:spAutoFit/>
          </a:bodyPr>
          <a:lstStyle/>
          <a:p>
            <a:pPr algn="l"/>
            <a:r>
              <a:rPr lang="es-ES" sz="3200" b="0" i="0" u="none" strike="noStrike" baseline="0" dirty="0">
                <a:latin typeface="Arial" panose="020B0604020202020204" pitchFamily="34" charset="0"/>
                <a:cs typeface="Arial" panose="020B0604020202020204" pitchFamily="34" charset="0"/>
              </a:rPr>
              <a:t>No deberán:</a:t>
            </a:r>
          </a:p>
          <a:p>
            <a:pPr algn="l"/>
            <a:r>
              <a:rPr lang="pt-BR" sz="3200" b="0" i="0" u="none" strike="noStrike" baseline="0" dirty="0">
                <a:latin typeface="Arial" panose="020B0604020202020204" pitchFamily="34" charset="0"/>
                <a:cs typeface="Arial" panose="020B0604020202020204" pitchFamily="34" charset="0"/>
              </a:rPr>
              <a:t>- </a:t>
            </a:r>
            <a:r>
              <a:rPr lang="pt-BR" sz="3600" b="0" i="0" u="none" strike="noStrike" baseline="0" dirty="0">
                <a:latin typeface="Arial" panose="020B0604020202020204" pitchFamily="34" charset="0"/>
                <a:cs typeface="Arial" panose="020B0604020202020204" pitchFamily="34" charset="0"/>
              </a:rPr>
              <a:t>Ser falsas, </a:t>
            </a:r>
            <a:r>
              <a:rPr lang="pt-BR" sz="3600" b="0" i="0" u="none" strike="noStrike" baseline="0" dirty="0" err="1">
                <a:latin typeface="Arial" panose="020B0604020202020204" pitchFamily="34" charset="0"/>
                <a:cs typeface="Arial" panose="020B0604020202020204" pitchFamily="34" charset="0"/>
              </a:rPr>
              <a:t>ambiguas</a:t>
            </a:r>
            <a:r>
              <a:rPr lang="pt-BR" sz="3600" b="0" i="0" u="none" strike="noStrike" baseline="0" dirty="0">
                <a:latin typeface="Arial" panose="020B0604020202020204" pitchFamily="34" charset="0"/>
                <a:cs typeface="Arial" panose="020B0604020202020204" pitchFamily="34" charset="0"/>
              </a:rPr>
              <a:t> o </a:t>
            </a:r>
            <a:r>
              <a:rPr lang="pt-BR" sz="3600" b="0" i="0" u="none" strike="noStrike" baseline="0" dirty="0" err="1">
                <a:latin typeface="Arial" panose="020B0604020202020204" pitchFamily="34" charset="0"/>
                <a:cs typeface="Arial" panose="020B0604020202020204" pitchFamily="34" charset="0"/>
              </a:rPr>
              <a:t>engañosas</a:t>
            </a:r>
            <a:r>
              <a:rPr lang="pt-BR" sz="3600" b="0" i="0" u="none" strike="noStrike" baseline="0" dirty="0">
                <a:latin typeface="Arial" panose="020B0604020202020204" pitchFamily="34" charset="0"/>
                <a:cs typeface="Arial" panose="020B0604020202020204" pitchFamily="34" charset="0"/>
              </a:rPr>
              <a:t>.</a:t>
            </a:r>
          </a:p>
          <a:p>
            <a:pPr algn="l"/>
            <a:r>
              <a:rPr lang="es-ES" sz="3600" b="0" i="0" u="none" strike="noStrike" baseline="0" dirty="0">
                <a:latin typeface="Arial" panose="020B0604020202020204" pitchFamily="34" charset="0"/>
                <a:cs typeface="Arial" panose="020B0604020202020204" pitchFamily="34" charset="0"/>
              </a:rPr>
              <a:t>-Dar lugar a dudas sobre la seguridad y/o la adecuación</a:t>
            </a:r>
          </a:p>
          <a:p>
            <a:pPr algn="l"/>
            <a:r>
              <a:rPr lang="es-ES" sz="3600" b="0" i="0" u="none" strike="noStrike" baseline="0" dirty="0">
                <a:latin typeface="Arial" panose="020B0604020202020204" pitchFamily="34" charset="0"/>
                <a:cs typeface="Arial" panose="020B0604020202020204" pitchFamily="34" charset="0"/>
              </a:rPr>
              <a:t>nutricional de otros alimentos.</a:t>
            </a:r>
          </a:p>
          <a:p>
            <a:pPr algn="l"/>
            <a:r>
              <a:rPr lang="es-ES" sz="3600" b="0" i="0" u="none" strike="noStrike" baseline="0" dirty="0">
                <a:latin typeface="Arial" panose="020B0604020202020204" pitchFamily="34" charset="0"/>
                <a:cs typeface="Arial" panose="020B0604020202020204" pitchFamily="34" charset="0"/>
              </a:rPr>
              <a:t>-Afirmar, sugerir o dar a entender que una dieta</a:t>
            </a:r>
          </a:p>
          <a:p>
            <a:pPr algn="l"/>
            <a:r>
              <a:rPr lang="es-ES" sz="3600" b="0" i="0" u="none" strike="noStrike" baseline="0" dirty="0">
                <a:latin typeface="Arial" panose="020B0604020202020204" pitchFamily="34" charset="0"/>
                <a:cs typeface="Arial" panose="020B0604020202020204" pitchFamily="34" charset="0"/>
              </a:rPr>
              <a:t>equilibrada y variada no puede proporcionar cantidades</a:t>
            </a:r>
          </a:p>
          <a:p>
            <a:pPr algn="l"/>
            <a:r>
              <a:rPr lang="es-ES" sz="3600" b="0" i="0" u="none" strike="noStrike" baseline="0" dirty="0">
                <a:latin typeface="Arial" panose="020B0604020202020204" pitchFamily="34" charset="0"/>
                <a:cs typeface="Arial" panose="020B0604020202020204" pitchFamily="34" charset="0"/>
              </a:rPr>
              <a:t>adecuadas de nutrientes en general.</a:t>
            </a:r>
          </a:p>
          <a:p>
            <a:pPr algn="l"/>
            <a:r>
              <a:rPr lang="es-ES" sz="3600" b="0" i="0" u="none" strike="noStrike" baseline="0" dirty="0">
                <a:latin typeface="Arial" panose="020B0604020202020204" pitchFamily="34" charset="0"/>
                <a:cs typeface="Arial" panose="020B0604020202020204" pitchFamily="34" charset="0"/>
              </a:rPr>
              <a:t>-Alentar el consumo excesivo de un alimento.</a:t>
            </a:r>
          </a:p>
          <a:p>
            <a:pPr algn="l"/>
            <a:r>
              <a:rPr lang="es-ES" sz="3600" b="0" i="0" u="none" strike="noStrike" baseline="0" dirty="0">
                <a:latin typeface="Arial" panose="020B0604020202020204" pitchFamily="34" charset="0"/>
                <a:cs typeface="Arial" panose="020B0604020202020204" pitchFamily="34" charset="0"/>
              </a:rPr>
              <a:t>-Referirse a cambios en las funciones corporales que</a:t>
            </a:r>
          </a:p>
          <a:p>
            <a:pPr algn="l"/>
            <a:r>
              <a:rPr lang="es-ES" sz="3600" b="0" i="0" u="none" strike="noStrike" baseline="0" dirty="0">
                <a:latin typeface="Arial" panose="020B0604020202020204" pitchFamily="34" charset="0"/>
                <a:cs typeface="Arial" panose="020B0604020202020204" pitchFamily="34" charset="0"/>
              </a:rPr>
              <a:t>pudieran crear alarma en el consumidor o explotar su miedo</a:t>
            </a:r>
            <a:r>
              <a:rPr lang="es-ES" sz="3200" b="0" i="0" u="none" strike="noStrike" baseline="0" dirty="0">
                <a:latin typeface="Arial" panose="020B0604020202020204" pitchFamily="34" charset="0"/>
                <a:cs typeface="Arial" panose="020B0604020202020204" pitchFamily="34" charset="0"/>
              </a:rPr>
              <a:t>.</a:t>
            </a:r>
            <a:endParaRPr lang="es-E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08159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32303" y="56008"/>
            <a:ext cx="6553200" cy="91440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1842515" y="763524"/>
            <a:ext cx="8633460" cy="1348739"/>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1847088" y="794004"/>
            <a:ext cx="8142732" cy="1248156"/>
          </a:xfrm>
          <a:prstGeom prst="rect">
            <a:avLst/>
          </a:prstGeom>
          <a:blipFill>
            <a:blip r:embed="rId4" cstate="print"/>
            <a:stretch>
              <a:fillRect/>
            </a:stretch>
          </a:blipFill>
        </p:spPr>
        <p:txBody>
          <a:bodyPr wrap="square" lIns="0" tIns="0" rIns="0" bIns="0" rtlCol="0">
            <a:noAutofit/>
          </a:bodyPr>
          <a:lstStyle/>
          <a:p>
            <a:endParaRPr/>
          </a:p>
        </p:txBody>
      </p:sp>
      <p:sp>
        <p:nvSpPr>
          <p:cNvPr id="5" name="object 5"/>
          <p:cNvSpPr/>
          <p:nvPr/>
        </p:nvSpPr>
        <p:spPr>
          <a:xfrm>
            <a:off x="1881188" y="857251"/>
            <a:ext cx="8500999" cy="1216025"/>
          </a:xfrm>
          <a:custGeom>
            <a:avLst/>
            <a:gdLst/>
            <a:ahLst/>
            <a:cxnLst/>
            <a:rect l="l" t="t" r="r" b="b"/>
            <a:pathLst>
              <a:path w="8500999" h="1216025">
                <a:moveTo>
                  <a:pt x="0" y="1216025"/>
                </a:moveTo>
                <a:lnTo>
                  <a:pt x="8500999" y="1216025"/>
                </a:lnTo>
                <a:lnTo>
                  <a:pt x="8500999" y="0"/>
                </a:lnTo>
                <a:lnTo>
                  <a:pt x="0" y="0"/>
                </a:lnTo>
                <a:lnTo>
                  <a:pt x="0" y="1216025"/>
                </a:lnTo>
                <a:close/>
              </a:path>
            </a:pathLst>
          </a:custGeom>
          <a:solidFill>
            <a:srgbClr val="FFFFFF"/>
          </a:solidFill>
        </p:spPr>
        <p:txBody>
          <a:bodyPr wrap="square" lIns="0" tIns="0" rIns="0" bIns="0" rtlCol="0">
            <a:noAutofit/>
          </a:bodyPr>
          <a:lstStyle/>
          <a:p>
            <a:endParaRPr/>
          </a:p>
        </p:txBody>
      </p:sp>
      <p:sp>
        <p:nvSpPr>
          <p:cNvPr id="6" name="object 6"/>
          <p:cNvSpPr/>
          <p:nvPr/>
        </p:nvSpPr>
        <p:spPr>
          <a:xfrm>
            <a:off x="1881188" y="857251"/>
            <a:ext cx="8500999" cy="1216025"/>
          </a:xfrm>
          <a:custGeom>
            <a:avLst/>
            <a:gdLst/>
            <a:ahLst/>
            <a:cxnLst/>
            <a:rect l="l" t="t" r="r" b="b"/>
            <a:pathLst>
              <a:path w="8500999" h="1216025">
                <a:moveTo>
                  <a:pt x="0" y="1216025"/>
                </a:moveTo>
                <a:lnTo>
                  <a:pt x="8500999" y="1216025"/>
                </a:lnTo>
                <a:lnTo>
                  <a:pt x="8500999" y="0"/>
                </a:lnTo>
                <a:lnTo>
                  <a:pt x="0" y="0"/>
                </a:lnTo>
                <a:lnTo>
                  <a:pt x="0" y="1216025"/>
                </a:lnTo>
                <a:close/>
              </a:path>
            </a:pathLst>
          </a:custGeom>
          <a:ln w="25400">
            <a:solidFill>
              <a:srgbClr val="006FC0"/>
            </a:solidFill>
          </a:ln>
        </p:spPr>
        <p:txBody>
          <a:bodyPr wrap="square" lIns="0" tIns="0" rIns="0" bIns="0" rtlCol="0">
            <a:noAutofit/>
          </a:bodyPr>
          <a:lstStyle/>
          <a:p>
            <a:endParaRPr/>
          </a:p>
        </p:txBody>
      </p:sp>
      <p:sp>
        <p:nvSpPr>
          <p:cNvPr id="7" name="object 7"/>
          <p:cNvSpPr txBox="1"/>
          <p:nvPr/>
        </p:nvSpPr>
        <p:spPr>
          <a:xfrm>
            <a:off x="2484222" y="1019936"/>
            <a:ext cx="7295515" cy="209550"/>
          </a:xfrm>
          <a:prstGeom prst="rect">
            <a:avLst/>
          </a:prstGeom>
        </p:spPr>
        <p:txBody>
          <a:bodyPr vert="horz" wrap="square" lIns="0" tIns="0" rIns="0" bIns="0" rtlCol="0">
            <a:noAutofit/>
          </a:bodyPr>
          <a:lstStyle/>
          <a:p>
            <a:pPr marL="12700"/>
            <a:r>
              <a:rPr sz="1300" spc="-15" dirty="0">
                <a:solidFill>
                  <a:srgbClr val="041299"/>
                </a:solidFill>
                <a:latin typeface="Arial"/>
                <a:cs typeface="Arial"/>
              </a:rPr>
              <a:t>Está</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permitida</a:t>
            </a:r>
            <a:r>
              <a:rPr sz="1300" spc="-10" dirty="0">
                <a:solidFill>
                  <a:srgbClr val="041299"/>
                </a:solidFill>
                <a:latin typeface="Arial"/>
                <a:cs typeface="Arial"/>
              </a:rPr>
              <a:t>s</a:t>
            </a:r>
            <a:r>
              <a:rPr sz="1300" spc="45" dirty="0">
                <a:solidFill>
                  <a:srgbClr val="041299"/>
                </a:solidFill>
                <a:latin typeface="Arial"/>
                <a:cs typeface="Arial"/>
              </a:rPr>
              <a:t> </a:t>
            </a:r>
            <a:r>
              <a:rPr sz="1300" spc="-10" dirty="0">
                <a:solidFill>
                  <a:srgbClr val="041299"/>
                </a:solidFill>
                <a:latin typeface="Arial"/>
                <a:cs typeface="Arial"/>
              </a:rPr>
              <a:t>3</a:t>
            </a:r>
            <a:r>
              <a:rPr sz="1300" spc="-5" dirty="0">
                <a:solidFill>
                  <a:srgbClr val="041299"/>
                </a:solidFill>
                <a:latin typeface="Arial"/>
                <a:cs typeface="Arial"/>
              </a:rPr>
              <a:t> </a:t>
            </a:r>
            <a:r>
              <a:rPr sz="1300" spc="-15" dirty="0">
                <a:solidFill>
                  <a:srgbClr val="041299"/>
                </a:solidFill>
                <a:latin typeface="Arial"/>
                <a:cs typeface="Arial"/>
              </a:rPr>
              <a:t>tipo</a:t>
            </a:r>
            <a:r>
              <a:rPr sz="1300" spc="-10" dirty="0">
                <a:solidFill>
                  <a:srgbClr val="041299"/>
                </a:solidFill>
                <a:latin typeface="Arial"/>
                <a:cs typeface="Arial"/>
              </a:rPr>
              <a:t>s</a:t>
            </a:r>
            <a:r>
              <a:rPr sz="1300" spc="20" dirty="0">
                <a:solidFill>
                  <a:srgbClr val="041299"/>
                </a:solidFill>
                <a:latin typeface="Arial"/>
                <a:cs typeface="Arial"/>
              </a:rPr>
              <a:t> </a:t>
            </a:r>
            <a:r>
              <a:rPr sz="1300" spc="-15" dirty="0">
                <a:solidFill>
                  <a:srgbClr val="041299"/>
                </a:solidFill>
                <a:latin typeface="Arial"/>
                <a:cs typeface="Arial"/>
              </a:rPr>
              <a:t>d</a:t>
            </a:r>
            <a:r>
              <a:rPr sz="1300" spc="-10" dirty="0">
                <a:solidFill>
                  <a:srgbClr val="041299"/>
                </a:solidFill>
                <a:latin typeface="Arial"/>
                <a:cs typeface="Arial"/>
              </a:rPr>
              <a:t>e</a:t>
            </a:r>
            <a:r>
              <a:rPr sz="1300" spc="5" dirty="0">
                <a:solidFill>
                  <a:srgbClr val="041299"/>
                </a:solidFill>
                <a:latin typeface="Arial"/>
                <a:cs typeface="Arial"/>
              </a:rPr>
              <a:t> </a:t>
            </a:r>
            <a:r>
              <a:rPr sz="1300" spc="-15" dirty="0">
                <a:solidFill>
                  <a:srgbClr val="041299"/>
                </a:solidFill>
                <a:latin typeface="Arial"/>
                <a:cs typeface="Arial"/>
              </a:rPr>
              <a:t>declaracione</a:t>
            </a:r>
            <a:r>
              <a:rPr sz="1300" spc="-10" dirty="0">
                <a:solidFill>
                  <a:srgbClr val="041299"/>
                </a:solidFill>
                <a:latin typeface="Arial"/>
                <a:cs typeface="Arial"/>
              </a:rPr>
              <a:t>s</a:t>
            </a:r>
            <a:r>
              <a:rPr sz="1300" spc="45" dirty="0">
                <a:solidFill>
                  <a:srgbClr val="041299"/>
                </a:solidFill>
                <a:latin typeface="Arial"/>
                <a:cs typeface="Arial"/>
              </a:rPr>
              <a:t> </a:t>
            </a:r>
            <a:r>
              <a:rPr sz="1300" spc="-15" dirty="0">
                <a:solidFill>
                  <a:srgbClr val="041299"/>
                </a:solidFill>
                <a:latin typeface="Arial"/>
                <a:cs typeface="Arial"/>
              </a:rPr>
              <a:t>nutricionale</a:t>
            </a:r>
            <a:r>
              <a:rPr sz="1300" spc="-10" dirty="0">
                <a:solidFill>
                  <a:srgbClr val="041299"/>
                </a:solidFill>
                <a:latin typeface="Arial"/>
                <a:cs typeface="Arial"/>
              </a:rPr>
              <a:t>s</a:t>
            </a:r>
            <a:r>
              <a:rPr sz="1300" spc="35" dirty="0">
                <a:solidFill>
                  <a:srgbClr val="041299"/>
                </a:solidFill>
                <a:latin typeface="Arial"/>
                <a:cs typeface="Arial"/>
              </a:rPr>
              <a:t> </a:t>
            </a:r>
            <a:r>
              <a:rPr sz="1300" spc="-10" dirty="0">
                <a:solidFill>
                  <a:srgbClr val="041299"/>
                </a:solidFill>
                <a:latin typeface="Arial"/>
                <a:cs typeface="Arial"/>
              </a:rPr>
              <a:t>relati</a:t>
            </a:r>
            <a:r>
              <a:rPr sz="1300" spc="-20" dirty="0">
                <a:solidFill>
                  <a:srgbClr val="041299"/>
                </a:solidFill>
                <a:latin typeface="Arial"/>
                <a:cs typeface="Arial"/>
              </a:rPr>
              <a:t>v</a:t>
            </a:r>
            <a:r>
              <a:rPr sz="1300" spc="-15" dirty="0">
                <a:solidFill>
                  <a:srgbClr val="041299"/>
                </a:solidFill>
                <a:latin typeface="Arial"/>
                <a:cs typeface="Arial"/>
              </a:rPr>
              <a:t>a</a:t>
            </a:r>
            <a:r>
              <a:rPr sz="1300" spc="-10" dirty="0">
                <a:solidFill>
                  <a:srgbClr val="041299"/>
                </a:solidFill>
                <a:latin typeface="Arial"/>
                <a:cs typeface="Arial"/>
              </a:rPr>
              <a:t>s</a:t>
            </a:r>
            <a:r>
              <a:rPr sz="1300" spc="40" dirty="0">
                <a:solidFill>
                  <a:srgbClr val="041299"/>
                </a:solidFill>
                <a:latin typeface="Arial"/>
                <a:cs typeface="Arial"/>
              </a:rPr>
              <a:t> </a:t>
            </a:r>
            <a:r>
              <a:rPr sz="1300" spc="-15" dirty="0">
                <a:solidFill>
                  <a:srgbClr val="041299"/>
                </a:solidFill>
                <a:latin typeface="Arial"/>
                <a:cs typeface="Arial"/>
              </a:rPr>
              <a:t>a</a:t>
            </a:r>
            <a:r>
              <a:rPr sz="1300" spc="-5" dirty="0">
                <a:solidFill>
                  <a:srgbClr val="041299"/>
                </a:solidFill>
                <a:latin typeface="Arial"/>
                <a:cs typeface="Arial"/>
              </a:rPr>
              <a:t>l </a:t>
            </a:r>
            <a:r>
              <a:rPr sz="1300" spc="-15" dirty="0">
                <a:solidFill>
                  <a:srgbClr val="041299"/>
                </a:solidFill>
                <a:latin typeface="Arial"/>
                <a:cs typeface="Arial"/>
              </a:rPr>
              <a:t>contenid</a:t>
            </a:r>
            <a:r>
              <a:rPr sz="1300" spc="-10" dirty="0">
                <a:solidFill>
                  <a:srgbClr val="041299"/>
                </a:solidFill>
                <a:latin typeface="Arial"/>
                <a:cs typeface="Arial"/>
              </a:rPr>
              <a:t>o</a:t>
            </a:r>
            <a:r>
              <a:rPr sz="1300" spc="30" dirty="0">
                <a:solidFill>
                  <a:srgbClr val="041299"/>
                </a:solidFill>
                <a:latin typeface="Arial"/>
                <a:cs typeface="Arial"/>
              </a:rPr>
              <a:t> </a:t>
            </a:r>
            <a:r>
              <a:rPr sz="1300" spc="-15" dirty="0">
                <a:solidFill>
                  <a:srgbClr val="041299"/>
                </a:solidFill>
                <a:latin typeface="Arial"/>
                <a:cs typeface="Arial"/>
              </a:rPr>
              <a:t>de</a:t>
            </a:r>
            <a:r>
              <a:rPr sz="1300" spc="-5" dirty="0">
                <a:solidFill>
                  <a:srgbClr val="041299"/>
                </a:solidFill>
                <a:latin typeface="Arial"/>
                <a:cs typeface="Arial"/>
              </a:rPr>
              <a:t>l</a:t>
            </a:r>
            <a:r>
              <a:rPr sz="1300" spc="30" dirty="0">
                <a:solidFill>
                  <a:srgbClr val="041299"/>
                </a:solidFill>
                <a:latin typeface="Arial"/>
                <a:cs typeface="Arial"/>
              </a:rPr>
              <a:t> </a:t>
            </a:r>
            <a:r>
              <a:rPr sz="1300" b="1" spc="-35" dirty="0">
                <a:solidFill>
                  <a:srgbClr val="041299"/>
                </a:solidFill>
                <a:latin typeface="Arial"/>
                <a:cs typeface="Arial"/>
              </a:rPr>
              <a:t>v</a:t>
            </a:r>
            <a:r>
              <a:rPr sz="1300" b="1" spc="-10" dirty="0">
                <a:solidFill>
                  <a:srgbClr val="041299"/>
                </a:solidFill>
                <a:latin typeface="Arial"/>
                <a:cs typeface="Arial"/>
              </a:rPr>
              <a:t>alor</a:t>
            </a:r>
            <a:r>
              <a:rPr sz="1300" b="1" spc="40" dirty="0">
                <a:solidFill>
                  <a:srgbClr val="041299"/>
                </a:solidFill>
                <a:latin typeface="Arial"/>
                <a:cs typeface="Arial"/>
              </a:rPr>
              <a:t> </a:t>
            </a:r>
            <a:r>
              <a:rPr sz="1300" b="1" spc="-10" dirty="0">
                <a:solidFill>
                  <a:srgbClr val="041299"/>
                </a:solidFill>
                <a:latin typeface="Arial"/>
                <a:cs typeface="Arial"/>
              </a:rPr>
              <a:t>energético</a:t>
            </a:r>
            <a:r>
              <a:rPr sz="1300" spc="-5" dirty="0">
                <a:solidFill>
                  <a:srgbClr val="041299"/>
                </a:solidFill>
                <a:latin typeface="Arial"/>
                <a:cs typeface="Arial"/>
              </a:rPr>
              <a:t>:</a:t>
            </a:r>
            <a:endParaRPr sz="1300">
              <a:latin typeface="Arial"/>
              <a:cs typeface="Arial"/>
            </a:endParaRPr>
          </a:p>
        </p:txBody>
      </p:sp>
      <p:sp>
        <p:nvSpPr>
          <p:cNvPr id="8" name="object 8"/>
          <p:cNvSpPr txBox="1"/>
          <p:nvPr/>
        </p:nvSpPr>
        <p:spPr>
          <a:xfrm>
            <a:off x="2418690" y="1218438"/>
            <a:ext cx="6994525" cy="605790"/>
          </a:xfrm>
          <a:prstGeom prst="rect">
            <a:avLst/>
          </a:prstGeom>
        </p:spPr>
        <p:txBody>
          <a:bodyPr vert="horz" wrap="square" lIns="0" tIns="0" rIns="0" bIns="0" rtlCol="0">
            <a:noAutofit/>
          </a:bodyPr>
          <a:lstStyle/>
          <a:p>
            <a:pPr marL="12700"/>
            <a:r>
              <a:rPr sz="1300" spc="-15" dirty="0">
                <a:solidFill>
                  <a:srgbClr val="00AFEF"/>
                </a:solidFill>
                <a:latin typeface="Arial"/>
                <a:cs typeface="Arial"/>
              </a:rPr>
              <a:t>►</a:t>
            </a:r>
            <a:r>
              <a:rPr sz="1300" spc="10" dirty="0">
                <a:solidFill>
                  <a:srgbClr val="00AFEF"/>
                </a:solidFill>
                <a:latin typeface="Arial"/>
                <a:cs typeface="Arial"/>
              </a:rPr>
              <a:t> </a:t>
            </a:r>
            <a:r>
              <a:rPr sz="1300" b="1" spc="-10" dirty="0">
                <a:solidFill>
                  <a:srgbClr val="041299"/>
                </a:solidFill>
                <a:latin typeface="Arial"/>
                <a:cs typeface="Arial"/>
              </a:rPr>
              <a:t>“Bajo</a:t>
            </a:r>
            <a:r>
              <a:rPr sz="1300" b="1" spc="10" dirty="0">
                <a:solidFill>
                  <a:srgbClr val="041299"/>
                </a:solidFill>
                <a:latin typeface="Arial"/>
                <a:cs typeface="Arial"/>
              </a:rPr>
              <a:t> </a:t>
            </a:r>
            <a:r>
              <a:rPr sz="1300" b="1" spc="-35" dirty="0">
                <a:solidFill>
                  <a:srgbClr val="041299"/>
                </a:solidFill>
                <a:latin typeface="Arial"/>
                <a:cs typeface="Arial"/>
              </a:rPr>
              <a:t>v</a:t>
            </a:r>
            <a:r>
              <a:rPr sz="1300" b="1" spc="-10" dirty="0">
                <a:solidFill>
                  <a:srgbClr val="041299"/>
                </a:solidFill>
                <a:latin typeface="Arial"/>
                <a:cs typeface="Arial"/>
              </a:rPr>
              <a:t>alor</a:t>
            </a:r>
            <a:r>
              <a:rPr sz="1300" b="1" spc="45" dirty="0">
                <a:solidFill>
                  <a:srgbClr val="041299"/>
                </a:solidFill>
                <a:latin typeface="Arial"/>
                <a:cs typeface="Arial"/>
              </a:rPr>
              <a:t> </a:t>
            </a:r>
            <a:r>
              <a:rPr sz="1300" b="1" spc="-10" dirty="0">
                <a:solidFill>
                  <a:srgbClr val="041299"/>
                </a:solidFill>
                <a:latin typeface="Arial"/>
                <a:cs typeface="Arial"/>
              </a:rPr>
              <a:t>energético”</a:t>
            </a:r>
            <a:r>
              <a:rPr sz="1300" b="1" spc="45" dirty="0">
                <a:solidFill>
                  <a:srgbClr val="041299"/>
                </a:solidFill>
                <a:latin typeface="Arial"/>
                <a:cs typeface="Arial"/>
              </a:rPr>
              <a:t> </a:t>
            </a:r>
            <a:r>
              <a:rPr sz="1300" spc="-10" dirty="0">
                <a:solidFill>
                  <a:srgbClr val="041299"/>
                </a:solidFill>
                <a:latin typeface="Arial"/>
                <a:cs typeface="Arial"/>
              </a:rPr>
              <a:t>o</a:t>
            </a:r>
            <a:r>
              <a:rPr sz="1300" spc="10"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alentes</a:t>
            </a:r>
            <a:r>
              <a:rPr sz="1300" spc="55" dirty="0">
                <a:solidFill>
                  <a:srgbClr val="041299"/>
                </a:solidFill>
                <a:latin typeface="Arial"/>
                <a:cs typeface="Arial"/>
              </a:rPr>
              <a:t> </a:t>
            </a:r>
            <a:r>
              <a:rPr sz="1300" spc="-10" dirty="0">
                <a:solidFill>
                  <a:srgbClr val="041299"/>
                </a:solidFill>
                <a:latin typeface="Arial"/>
                <a:cs typeface="Arial"/>
              </a:rPr>
              <a:t>como</a:t>
            </a:r>
            <a:r>
              <a:rPr sz="1300" spc="10" dirty="0">
                <a:solidFill>
                  <a:srgbClr val="041299"/>
                </a:solidFill>
                <a:latin typeface="Arial"/>
                <a:cs typeface="Arial"/>
              </a:rPr>
              <a:t> </a:t>
            </a:r>
            <a:r>
              <a:rPr sz="1300" b="1" spc="-10" dirty="0">
                <a:solidFill>
                  <a:srgbClr val="041299"/>
                </a:solidFill>
                <a:latin typeface="Arial"/>
                <a:cs typeface="Arial"/>
              </a:rPr>
              <a:t>“Bajo </a:t>
            </a:r>
            <a:r>
              <a:rPr sz="1300" b="1" spc="20" dirty="0">
                <a:solidFill>
                  <a:srgbClr val="041299"/>
                </a:solidFill>
                <a:latin typeface="Arial"/>
                <a:cs typeface="Arial"/>
              </a:rPr>
              <a:t> </a:t>
            </a:r>
            <a:r>
              <a:rPr sz="1300" b="1" spc="-15" dirty="0">
                <a:solidFill>
                  <a:srgbClr val="041299"/>
                </a:solidFill>
                <a:latin typeface="Arial"/>
                <a:cs typeface="Arial"/>
              </a:rPr>
              <a:t>e</a:t>
            </a:r>
            <a:r>
              <a:rPr sz="1300" b="1" spc="-10" dirty="0">
                <a:solidFill>
                  <a:srgbClr val="041299"/>
                </a:solidFill>
                <a:latin typeface="Arial"/>
                <a:cs typeface="Arial"/>
              </a:rPr>
              <a:t>n</a:t>
            </a:r>
            <a:r>
              <a:rPr sz="1300" b="1" spc="20" dirty="0">
                <a:solidFill>
                  <a:srgbClr val="041299"/>
                </a:solidFill>
                <a:latin typeface="Arial"/>
                <a:cs typeface="Arial"/>
              </a:rPr>
              <a:t> </a:t>
            </a:r>
            <a:r>
              <a:rPr sz="1300" b="1" spc="-15" dirty="0">
                <a:solidFill>
                  <a:srgbClr val="041299"/>
                </a:solidFill>
                <a:latin typeface="Arial"/>
                <a:cs typeface="Arial"/>
              </a:rPr>
              <a:t>calorías”</a:t>
            </a:r>
            <a:r>
              <a:rPr sz="1300" b="1" spc="-5" dirty="0">
                <a:solidFill>
                  <a:srgbClr val="041299"/>
                </a:solidFill>
                <a:latin typeface="Arial"/>
                <a:cs typeface="Arial"/>
              </a:rPr>
              <a:t>,</a:t>
            </a:r>
            <a:r>
              <a:rPr sz="1300" b="1" spc="35" dirty="0">
                <a:solidFill>
                  <a:srgbClr val="041299"/>
                </a:solidFill>
                <a:latin typeface="Arial"/>
                <a:cs typeface="Arial"/>
              </a:rPr>
              <a:t> </a:t>
            </a:r>
            <a:r>
              <a:rPr sz="1300" b="1" spc="-10" dirty="0">
                <a:solidFill>
                  <a:srgbClr val="041299"/>
                </a:solidFill>
                <a:latin typeface="Arial"/>
                <a:cs typeface="Arial"/>
              </a:rPr>
              <a:t>“Con</a:t>
            </a:r>
            <a:r>
              <a:rPr sz="1300" b="1" spc="20" dirty="0">
                <a:solidFill>
                  <a:srgbClr val="041299"/>
                </a:solidFill>
                <a:latin typeface="Arial"/>
                <a:cs typeface="Arial"/>
              </a:rPr>
              <a:t> </a:t>
            </a:r>
            <a:r>
              <a:rPr sz="1300" b="1" spc="-10" dirty="0">
                <a:solidFill>
                  <a:srgbClr val="041299"/>
                </a:solidFill>
                <a:latin typeface="Arial"/>
                <a:cs typeface="Arial"/>
              </a:rPr>
              <a:t>pocas</a:t>
            </a:r>
            <a:r>
              <a:rPr sz="1300" b="1" spc="20" dirty="0">
                <a:solidFill>
                  <a:srgbClr val="041299"/>
                </a:solidFill>
                <a:latin typeface="Arial"/>
                <a:cs typeface="Arial"/>
              </a:rPr>
              <a:t> </a:t>
            </a:r>
            <a:r>
              <a:rPr sz="1300" b="1" spc="-15" dirty="0">
                <a:solidFill>
                  <a:srgbClr val="041299"/>
                </a:solidFill>
                <a:latin typeface="Arial"/>
                <a:cs typeface="Arial"/>
              </a:rPr>
              <a:t>calorías”,</a:t>
            </a:r>
            <a:endParaRPr sz="1300" dirty="0">
              <a:latin typeface="Arial"/>
              <a:cs typeface="Arial"/>
            </a:endParaRPr>
          </a:p>
          <a:p>
            <a:pPr marL="12700"/>
            <a:r>
              <a:rPr sz="1300" spc="-15" dirty="0">
                <a:solidFill>
                  <a:srgbClr val="00AFEF"/>
                </a:solidFill>
                <a:latin typeface="Arial"/>
                <a:cs typeface="Arial"/>
              </a:rPr>
              <a:t>►</a:t>
            </a:r>
            <a:r>
              <a:rPr sz="1300" spc="10" dirty="0">
                <a:solidFill>
                  <a:srgbClr val="00AFEF"/>
                </a:solidFill>
                <a:latin typeface="Arial"/>
                <a:cs typeface="Arial"/>
              </a:rPr>
              <a:t> </a:t>
            </a:r>
            <a:r>
              <a:rPr sz="1300" b="1" spc="-10" dirty="0">
                <a:solidFill>
                  <a:srgbClr val="041299"/>
                </a:solidFill>
                <a:latin typeface="Arial"/>
                <a:cs typeface="Arial"/>
              </a:rPr>
              <a:t>“Sin</a:t>
            </a:r>
            <a:r>
              <a:rPr sz="1300" b="1" spc="5" dirty="0">
                <a:solidFill>
                  <a:srgbClr val="041299"/>
                </a:solidFill>
                <a:latin typeface="Arial"/>
                <a:cs typeface="Arial"/>
              </a:rPr>
              <a:t> </a:t>
            </a:r>
            <a:r>
              <a:rPr sz="1300" b="1" spc="-10" dirty="0">
                <a:solidFill>
                  <a:srgbClr val="041299"/>
                </a:solidFill>
                <a:latin typeface="Arial"/>
                <a:cs typeface="Arial"/>
              </a:rPr>
              <a:t>aporte </a:t>
            </a:r>
            <a:r>
              <a:rPr sz="1300" b="1" spc="20" dirty="0">
                <a:solidFill>
                  <a:srgbClr val="041299"/>
                </a:solidFill>
                <a:latin typeface="Arial"/>
                <a:cs typeface="Arial"/>
              </a:rPr>
              <a:t> </a:t>
            </a:r>
            <a:r>
              <a:rPr sz="1300" b="1" spc="-10" dirty="0">
                <a:solidFill>
                  <a:srgbClr val="041299"/>
                </a:solidFill>
                <a:latin typeface="Arial"/>
                <a:cs typeface="Arial"/>
              </a:rPr>
              <a:t>energétic</a:t>
            </a:r>
            <a:r>
              <a:rPr sz="1300" b="1" spc="-5" dirty="0">
                <a:solidFill>
                  <a:srgbClr val="041299"/>
                </a:solidFill>
                <a:latin typeface="Arial"/>
                <a:cs typeface="Arial"/>
              </a:rPr>
              <a:t>o</a:t>
            </a:r>
            <a:r>
              <a:rPr sz="1300" b="1" spc="-10" dirty="0">
                <a:solidFill>
                  <a:srgbClr val="041299"/>
                </a:solidFill>
                <a:latin typeface="Arial"/>
                <a:cs typeface="Arial"/>
              </a:rPr>
              <a:t>”</a:t>
            </a:r>
            <a:r>
              <a:rPr sz="1300" b="1" spc="50" dirty="0">
                <a:solidFill>
                  <a:srgbClr val="041299"/>
                </a:solidFill>
                <a:latin typeface="Arial"/>
                <a:cs typeface="Arial"/>
              </a:rPr>
              <a:t> </a:t>
            </a:r>
            <a:r>
              <a:rPr sz="1300" spc="-10" dirty="0">
                <a:solidFill>
                  <a:srgbClr val="041299"/>
                </a:solidFill>
                <a:latin typeface="Arial"/>
                <a:cs typeface="Arial"/>
              </a:rPr>
              <a:t>o</a:t>
            </a:r>
            <a:r>
              <a:rPr sz="1300" spc="-5"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a:t>
            </a:r>
            <a:r>
              <a:rPr sz="1300" dirty="0">
                <a:solidFill>
                  <a:srgbClr val="041299"/>
                </a:solidFill>
                <a:latin typeface="Arial"/>
                <a:cs typeface="Arial"/>
              </a:rPr>
              <a:t>t</a:t>
            </a:r>
            <a:r>
              <a:rPr sz="1300" spc="-10" dirty="0">
                <a:solidFill>
                  <a:srgbClr val="041299"/>
                </a:solidFill>
                <a:latin typeface="Arial"/>
                <a:cs typeface="Arial"/>
              </a:rPr>
              <a:t>es</a:t>
            </a:r>
            <a:r>
              <a:rPr sz="1300" spc="45" dirty="0">
                <a:solidFill>
                  <a:srgbClr val="041299"/>
                </a:solidFill>
                <a:latin typeface="Arial"/>
                <a:cs typeface="Arial"/>
              </a:rPr>
              <a:t> </a:t>
            </a:r>
            <a:r>
              <a:rPr sz="1300" spc="-10" dirty="0">
                <a:solidFill>
                  <a:srgbClr val="041299"/>
                </a:solidFill>
                <a:latin typeface="Arial"/>
                <a:cs typeface="Arial"/>
              </a:rPr>
              <a:t>como </a:t>
            </a:r>
            <a:r>
              <a:rPr sz="1300" spc="20" dirty="0">
                <a:solidFill>
                  <a:srgbClr val="041299"/>
                </a:solidFill>
                <a:latin typeface="Arial"/>
                <a:cs typeface="Arial"/>
              </a:rPr>
              <a:t> </a:t>
            </a:r>
            <a:r>
              <a:rPr sz="1300" b="1" spc="-10" dirty="0">
                <a:solidFill>
                  <a:srgbClr val="041299"/>
                </a:solidFill>
                <a:latin typeface="Arial"/>
                <a:cs typeface="Arial"/>
              </a:rPr>
              <a:t>“Sin</a:t>
            </a:r>
            <a:r>
              <a:rPr sz="1300" b="1" spc="10" dirty="0">
                <a:solidFill>
                  <a:srgbClr val="041299"/>
                </a:solidFill>
                <a:latin typeface="Arial"/>
                <a:cs typeface="Arial"/>
              </a:rPr>
              <a:t> </a:t>
            </a:r>
            <a:r>
              <a:rPr sz="1300" b="1" spc="-15" dirty="0">
                <a:solidFill>
                  <a:srgbClr val="041299"/>
                </a:solidFill>
                <a:latin typeface="Arial"/>
                <a:cs typeface="Arial"/>
              </a:rPr>
              <a:t>calorías</a:t>
            </a:r>
            <a:r>
              <a:rPr sz="1300" b="1" spc="-10" dirty="0">
                <a:solidFill>
                  <a:srgbClr val="041299"/>
                </a:solidFill>
                <a:latin typeface="Arial"/>
                <a:cs typeface="Arial"/>
              </a:rPr>
              <a:t>”</a:t>
            </a:r>
            <a:r>
              <a:rPr sz="1300" b="1" spc="35" dirty="0">
                <a:solidFill>
                  <a:srgbClr val="041299"/>
                </a:solidFill>
                <a:latin typeface="Arial"/>
                <a:cs typeface="Arial"/>
              </a:rPr>
              <a:t> </a:t>
            </a:r>
            <a:r>
              <a:rPr sz="1300" b="1" spc="-5" dirty="0">
                <a:solidFill>
                  <a:srgbClr val="041299"/>
                </a:solidFill>
                <a:latin typeface="Arial"/>
                <a:cs typeface="Arial"/>
              </a:rPr>
              <a:t>, </a:t>
            </a:r>
            <a:r>
              <a:rPr sz="1300" b="1" spc="-10" dirty="0">
                <a:solidFill>
                  <a:srgbClr val="041299"/>
                </a:solidFill>
                <a:latin typeface="Arial"/>
                <a:cs typeface="Arial"/>
              </a:rPr>
              <a:t>“Cero</a:t>
            </a:r>
            <a:r>
              <a:rPr sz="1300" b="1" spc="20" dirty="0">
                <a:solidFill>
                  <a:srgbClr val="041299"/>
                </a:solidFill>
                <a:latin typeface="Arial"/>
                <a:cs typeface="Arial"/>
              </a:rPr>
              <a:t> </a:t>
            </a:r>
            <a:r>
              <a:rPr sz="1300" b="1" spc="-15" dirty="0">
                <a:solidFill>
                  <a:srgbClr val="041299"/>
                </a:solidFill>
                <a:latin typeface="Arial"/>
                <a:cs typeface="Arial"/>
              </a:rPr>
              <a:t>calorías</a:t>
            </a:r>
            <a:r>
              <a:rPr sz="1300" b="1" spc="-10" dirty="0">
                <a:solidFill>
                  <a:srgbClr val="041299"/>
                </a:solidFill>
                <a:latin typeface="Arial"/>
                <a:cs typeface="Arial"/>
              </a:rPr>
              <a:t>”</a:t>
            </a:r>
            <a:r>
              <a:rPr sz="1300" spc="-5" dirty="0">
                <a:solidFill>
                  <a:srgbClr val="041299"/>
                </a:solidFill>
                <a:latin typeface="Arial"/>
                <a:cs typeface="Arial"/>
              </a:rPr>
              <a:t>,</a:t>
            </a:r>
            <a:r>
              <a:rPr sz="1300" spc="30" dirty="0">
                <a:solidFill>
                  <a:srgbClr val="041299"/>
                </a:solidFill>
                <a:latin typeface="Arial"/>
                <a:cs typeface="Arial"/>
              </a:rPr>
              <a:t> </a:t>
            </a:r>
            <a:r>
              <a:rPr sz="1300" spc="-15" dirty="0">
                <a:solidFill>
                  <a:srgbClr val="041299"/>
                </a:solidFill>
                <a:latin typeface="Arial"/>
                <a:cs typeface="Arial"/>
              </a:rPr>
              <a:t>et</a:t>
            </a:r>
            <a:r>
              <a:rPr sz="1300" spc="-5" dirty="0">
                <a:solidFill>
                  <a:srgbClr val="041299"/>
                </a:solidFill>
                <a:latin typeface="Arial"/>
                <a:cs typeface="Arial"/>
              </a:rPr>
              <a:t>c.</a:t>
            </a:r>
            <a:endParaRPr sz="1300" dirty="0">
              <a:latin typeface="Arial"/>
              <a:cs typeface="Arial"/>
            </a:endParaRPr>
          </a:p>
          <a:p>
            <a:pPr marL="12700"/>
            <a:r>
              <a:rPr sz="1300" spc="-15" dirty="0">
                <a:solidFill>
                  <a:srgbClr val="00AFEF"/>
                </a:solidFill>
                <a:latin typeface="Arial"/>
                <a:cs typeface="Arial"/>
              </a:rPr>
              <a:t>►</a:t>
            </a:r>
            <a:r>
              <a:rPr sz="1300" spc="10" dirty="0">
                <a:solidFill>
                  <a:srgbClr val="00AFEF"/>
                </a:solidFill>
                <a:latin typeface="Arial"/>
                <a:cs typeface="Arial"/>
              </a:rPr>
              <a:t> </a:t>
            </a:r>
            <a:r>
              <a:rPr sz="1300" spc="-5" dirty="0">
                <a:solidFill>
                  <a:srgbClr val="041299"/>
                </a:solidFill>
                <a:latin typeface="Arial"/>
                <a:cs typeface="Arial"/>
              </a:rPr>
              <a:t>“</a:t>
            </a:r>
            <a:r>
              <a:rPr sz="1300" spc="-15" dirty="0">
                <a:solidFill>
                  <a:srgbClr val="041299"/>
                </a:solidFill>
                <a:latin typeface="Arial"/>
                <a:cs typeface="Arial"/>
              </a:rPr>
              <a:t>V</a:t>
            </a:r>
            <a:r>
              <a:rPr sz="1300" b="1" spc="-15" dirty="0">
                <a:solidFill>
                  <a:srgbClr val="041299"/>
                </a:solidFill>
                <a:latin typeface="Arial"/>
                <a:cs typeface="Arial"/>
              </a:rPr>
              <a:t>alo</a:t>
            </a:r>
            <a:r>
              <a:rPr sz="1300" b="1" spc="-5" dirty="0">
                <a:solidFill>
                  <a:srgbClr val="041299"/>
                </a:solidFill>
                <a:latin typeface="Arial"/>
                <a:cs typeface="Arial"/>
              </a:rPr>
              <a:t>r</a:t>
            </a:r>
            <a:r>
              <a:rPr sz="1300" b="1" spc="10" dirty="0">
                <a:solidFill>
                  <a:srgbClr val="041299"/>
                </a:solidFill>
                <a:latin typeface="Arial"/>
                <a:cs typeface="Arial"/>
              </a:rPr>
              <a:t> </a:t>
            </a:r>
            <a:r>
              <a:rPr sz="1300" b="1" spc="-10" dirty="0">
                <a:solidFill>
                  <a:srgbClr val="041299"/>
                </a:solidFill>
                <a:latin typeface="Arial"/>
                <a:cs typeface="Arial"/>
              </a:rPr>
              <a:t>energético</a:t>
            </a:r>
            <a:r>
              <a:rPr sz="1300" b="1" spc="40" dirty="0">
                <a:solidFill>
                  <a:srgbClr val="041299"/>
                </a:solidFill>
                <a:latin typeface="Arial"/>
                <a:cs typeface="Arial"/>
              </a:rPr>
              <a:t> </a:t>
            </a:r>
            <a:r>
              <a:rPr sz="1300" b="1" spc="-15" dirty="0">
                <a:solidFill>
                  <a:srgbClr val="041299"/>
                </a:solidFill>
                <a:latin typeface="Arial"/>
                <a:cs typeface="Arial"/>
              </a:rPr>
              <a:t>reducido</a:t>
            </a:r>
            <a:r>
              <a:rPr sz="1300" b="1" spc="-10" dirty="0">
                <a:solidFill>
                  <a:srgbClr val="041299"/>
                </a:solidFill>
                <a:latin typeface="Arial"/>
                <a:cs typeface="Arial"/>
              </a:rPr>
              <a:t>”</a:t>
            </a:r>
            <a:r>
              <a:rPr sz="1300" b="1" spc="45" dirty="0">
                <a:solidFill>
                  <a:srgbClr val="041299"/>
                </a:solidFill>
                <a:latin typeface="Arial"/>
                <a:cs typeface="Arial"/>
              </a:rPr>
              <a:t> </a:t>
            </a:r>
            <a:r>
              <a:rPr sz="1300" spc="-10" dirty="0">
                <a:solidFill>
                  <a:srgbClr val="041299"/>
                </a:solidFill>
                <a:latin typeface="Arial"/>
                <a:cs typeface="Arial"/>
              </a:rPr>
              <a:t>o</a:t>
            </a:r>
            <a:r>
              <a:rPr sz="1300" spc="10"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alentes</a:t>
            </a:r>
            <a:r>
              <a:rPr sz="1300" spc="45" dirty="0">
                <a:solidFill>
                  <a:srgbClr val="041299"/>
                </a:solidFill>
                <a:latin typeface="Arial"/>
                <a:cs typeface="Arial"/>
              </a:rPr>
              <a:t> </a:t>
            </a:r>
            <a:r>
              <a:rPr sz="1300" spc="-10" dirty="0">
                <a:solidFill>
                  <a:srgbClr val="041299"/>
                </a:solidFill>
                <a:latin typeface="Arial"/>
                <a:cs typeface="Arial"/>
              </a:rPr>
              <a:t>como</a:t>
            </a:r>
            <a:r>
              <a:rPr sz="1300" spc="20" dirty="0">
                <a:solidFill>
                  <a:srgbClr val="041299"/>
                </a:solidFill>
                <a:latin typeface="Arial"/>
                <a:cs typeface="Arial"/>
              </a:rPr>
              <a:t> </a:t>
            </a:r>
            <a:r>
              <a:rPr sz="1300" b="1" spc="-10" dirty="0">
                <a:solidFill>
                  <a:srgbClr val="041299"/>
                </a:solidFill>
                <a:latin typeface="Arial"/>
                <a:cs typeface="Arial"/>
              </a:rPr>
              <a:t>“Con</a:t>
            </a:r>
            <a:r>
              <a:rPr sz="1300" b="1" spc="20" dirty="0">
                <a:solidFill>
                  <a:srgbClr val="041299"/>
                </a:solidFill>
                <a:latin typeface="Arial"/>
                <a:cs typeface="Arial"/>
              </a:rPr>
              <a:t> </a:t>
            </a:r>
            <a:r>
              <a:rPr sz="1300" b="1" spc="-15" dirty="0">
                <a:solidFill>
                  <a:srgbClr val="041299"/>
                </a:solidFill>
                <a:latin typeface="Arial"/>
                <a:cs typeface="Arial"/>
              </a:rPr>
              <a:t>meno</a:t>
            </a:r>
            <a:r>
              <a:rPr sz="1300" b="1" spc="-10" dirty="0">
                <a:solidFill>
                  <a:srgbClr val="041299"/>
                </a:solidFill>
                <a:latin typeface="Arial"/>
                <a:cs typeface="Arial"/>
              </a:rPr>
              <a:t>s</a:t>
            </a:r>
            <a:r>
              <a:rPr sz="1300" b="1" spc="20" dirty="0">
                <a:solidFill>
                  <a:srgbClr val="041299"/>
                </a:solidFill>
                <a:latin typeface="Arial"/>
                <a:cs typeface="Arial"/>
              </a:rPr>
              <a:t> </a:t>
            </a:r>
            <a:r>
              <a:rPr sz="1300" b="1" spc="-15" dirty="0">
                <a:solidFill>
                  <a:srgbClr val="041299"/>
                </a:solidFill>
                <a:latin typeface="Arial"/>
                <a:cs typeface="Arial"/>
              </a:rPr>
              <a:t>calorías”</a:t>
            </a:r>
            <a:r>
              <a:rPr sz="1300" b="1" spc="-5" dirty="0">
                <a:solidFill>
                  <a:srgbClr val="041299"/>
                </a:solidFill>
                <a:latin typeface="Arial"/>
                <a:cs typeface="Arial"/>
              </a:rPr>
              <a:t>,</a:t>
            </a:r>
            <a:r>
              <a:rPr sz="1300" b="1" spc="35" dirty="0">
                <a:solidFill>
                  <a:srgbClr val="041299"/>
                </a:solidFill>
                <a:latin typeface="Arial"/>
                <a:cs typeface="Arial"/>
              </a:rPr>
              <a:t> </a:t>
            </a:r>
            <a:r>
              <a:rPr sz="1300" spc="-15" dirty="0">
                <a:solidFill>
                  <a:srgbClr val="041299"/>
                </a:solidFill>
                <a:latin typeface="Arial"/>
                <a:cs typeface="Arial"/>
              </a:rPr>
              <a:t>et</a:t>
            </a:r>
            <a:r>
              <a:rPr sz="1300" spc="-5" dirty="0">
                <a:solidFill>
                  <a:srgbClr val="041299"/>
                </a:solidFill>
                <a:latin typeface="Arial"/>
                <a:cs typeface="Arial"/>
              </a:rPr>
              <a:t>c.</a:t>
            </a:r>
            <a:endParaRPr sz="1300" dirty="0">
              <a:latin typeface="Arial"/>
              <a:cs typeface="Arial"/>
            </a:endParaRPr>
          </a:p>
        </p:txBody>
      </p:sp>
      <p:sp>
        <p:nvSpPr>
          <p:cNvPr id="9" name="object 9"/>
          <p:cNvSpPr txBox="1"/>
          <p:nvPr/>
        </p:nvSpPr>
        <p:spPr>
          <a:xfrm>
            <a:off x="9485503" y="1218438"/>
            <a:ext cx="290830" cy="209550"/>
          </a:xfrm>
          <a:prstGeom prst="rect">
            <a:avLst/>
          </a:prstGeom>
        </p:spPr>
        <p:txBody>
          <a:bodyPr vert="horz" wrap="square" lIns="0" tIns="0" rIns="0" bIns="0" rtlCol="0">
            <a:noAutofit/>
          </a:bodyPr>
          <a:lstStyle/>
          <a:p>
            <a:pPr marL="12700"/>
            <a:r>
              <a:rPr sz="1300" spc="-15" dirty="0">
                <a:solidFill>
                  <a:srgbClr val="041299"/>
                </a:solidFill>
                <a:latin typeface="Arial"/>
                <a:cs typeface="Arial"/>
              </a:rPr>
              <a:t>et</a:t>
            </a:r>
            <a:r>
              <a:rPr sz="1300" spc="-5" dirty="0">
                <a:solidFill>
                  <a:srgbClr val="041299"/>
                </a:solidFill>
                <a:latin typeface="Arial"/>
                <a:cs typeface="Arial"/>
              </a:rPr>
              <a:t>c.</a:t>
            </a:r>
            <a:endParaRPr sz="1300">
              <a:latin typeface="Arial"/>
              <a:cs typeface="Arial"/>
            </a:endParaRPr>
          </a:p>
        </p:txBody>
      </p:sp>
      <p:sp>
        <p:nvSpPr>
          <p:cNvPr id="10" name="object 10"/>
          <p:cNvSpPr/>
          <p:nvPr/>
        </p:nvSpPr>
        <p:spPr>
          <a:xfrm>
            <a:off x="2386583" y="4896611"/>
            <a:ext cx="7203948" cy="423672"/>
          </a:xfrm>
          <a:prstGeom prst="rect">
            <a:avLst/>
          </a:prstGeom>
          <a:blipFill>
            <a:blip r:embed="rId5" cstate="print"/>
            <a:stretch>
              <a:fillRect/>
            </a:stretch>
          </a:blipFill>
        </p:spPr>
        <p:txBody>
          <a:bodyPr wrap="square" lIns="0" tIns="0" rIns="0" bIns="0" rtlCol="0">
            <a:noAutofit/>
          </a:bodyPr>
          <a:lstStyle/>
          <a:p>
            <a:endParaRPr/>
          </a:p>
        </p:txBody>
      </p:sp>
      <p:sp>
        <p:nvSpPr>
          <p:cNvPr id="11" name="object 11"/>
          <p:cNvSpPr/>
          <p:nvPr/>
        </p:nvSpPr>
        <p:spPr>
          <a:xfrm>
            <a:off x="3054096" y="4905755"/>
            <a:ext cx="5914644" cy="353568"/>
          </a:xfrm>
          <a:prstGeom prst="rect">
            <a:avLst/>
          </a:prstGeom>
          <a:blipFill>
            <a:blip r:embed="rId6" cstate="print"/>
            <a:stretch>
              <a:fillRect/>
            </a:stretch>
          </a:blipFill>
        </p:spPr>
        <p:txBody>
          <a:bodyPr wrap="square" lIns="0" tIns="0" rIns="0" bIns="0" rtlCol="0">
            <a:noAutofit/>
          </a:bodyPr>
          <a:lstStyle/>
          <a:p>
            <a:endParaRPr/>
          </a:p>
        </p:txBody>
      </p:sp>
      <p:sp>
        <p:nvSpPr>
          <p:cNvPr id="12" name="object 12"/>
          <p:cNvSpPr/>
          <p:nvPr/>
        </p:nvSpPr>
        <p:spPr>
          <a:xfrm>
            <a:off x="2452688" y="5000625"/>
            <a:ext cx="7072249" cy="292100"/>
          </a:xfrm>
          <a:custGeom>
            <a:avLst/>
            <a:gdLst/>
            <a:ahLst/>
            <a:cxnLst/>
            <a:rect l="l" t="t" r="r" b="b"/>
            <a:pathLst>
              <a:path w="7072249" h="292100">
                <a:moveTo>
                  <a:pt x="0" y="292100"/>
                </a:moveTo>
                <a:lnTo>
                  <a:pt x="7072249" y="292100"/>
                </a:lnTo>
                <a:lnTo>
                  <a:pt x="7072249" y="0"/>
                </a:lnTo>
                <a:lnTo>
                  <a:pt x="0" y="0"/>
                </a:lnTo>
                <a:lnTo>
                  <a:pt x="0" y="292100"/>
                </a:lnTo>
                <a:close/>
              </a:path>
            </a:pathLst>
          </a:custGeom>
          <a:solidFill>
            <a:srgbClr val="FFFFFF"/>
          </a:solidFill>
        </p:spPr>
        <p:txBody>
          <a:bodyPr wrap="square" lIns="0" tIns="0" rIns="0" bIns="0" rtlCol="0">
            <a:noAutofit/>
          </a:bodyPr>
          <a:lstStyle/>
          <a:p>
            <a:endParaRPr/>
          </a:p>
        </p:txBody>
      </p:sp>
      <p:sp>
        <p:nvSpPr>
          <p:cNvPr id="13" name="object 13"/>
          <p:cNvSpPr/>
          <p:nvPr/>
        </p:nvSpPr>
        <p:spPr>
          <a:xfrm>
            <a:off x="2452688" y="5000625"/>
            <a:ext cx="7072249" cy="292100"/>
          </a:xfrm>
          <a:custGeom>
            <a:avLst/>
            <a:gdLst/>
            <a:ahLst/>
            <a:cxnLst/>
            <a:rect l="l" t="t" r="r" b="b"/>
            <a:pathLst>
              <a:path w="7072249" h="292100">
                <a:moveTo>
                  <a:pt x="0" y="292100"/>
                </a:moveTo>
                <a:lnTo>
                  <a:pt x="7072249" y="292100"/>
                </a:lnTo>
                <a:lnTo>
                  <a:pt x="7072249" y="0"/>
                </a:lnTo>
                <a:lnTo>
                  <a:pt x="0" y="0"/>
                </a:lnTo>
                <a:lnTo>
                  <a:pt x="0" y="292100"/>
                </a:lnTo>
                <a:close/>
              </a:path>
            </a:pathLst>
          </a:custGeom>
          <a:ln w="25400">
            <a:solidFill>
              <a:srgbClr val="333399"/>
            </a:solidFill>
          </a:ln>
        </p:spPr>
        <p:txBody>
          <a:bodyPr wrap="square" lIns="0" tIns="0" rIns="0" bIns="0" rtlCol="0">
            <a:noAutofit/>
          </a:bodyPr>
          <a:lstStyle/>
          <a:p>
            <a:endParaRPr/>
          </a:p>
        </p:txBody>
      </p:sp>
      <p:sp>
        <p:nvSpPr>
          <p:cNvPr id="14" name="object 14"/>
          <p:cNvSpPr txBox="1"/>
          <p:nvPr/>
        </p:nvSpPr>
        <p:spPr>
          <a:xfrm>
            <a:off x="3193795" y="5042407"/>
            <a:ext cx="5588000" cy="209550"/>
          </a:xfrm>
          <a:prstGeom prst="rect">
            <a:avLst/>
          </a:prstGeom>
        </p:spPr>
        <p:txBody>
          <a:bodyPr vert="horz" wrap="square" lIns="0" tIns="0" rIns="0" bIns="0" rtlCol="0">
            <a:noAutofit/>
          </a:bodyPr>
          <a:lstStyle/>
          <a:p>
            <a:pPr marL="12700"/>
            <a:r>
              <a:rPr sz="1300" spc="-15" dirty="0">
                <a:solidFill>
                  <a:srgbClr val="041299"/>
                </a:solidFill>
                <a:latin typeface="Arial"/>
                <a:cs typeface="Arial"/>
              </a:rPr>
              <a:t>La</a:t>
            </a:r>
            <a:r>
              <a:rPr sz="1300" spc="-10" dirty="0">
                <a:solidFill>
                  <a:srgbClr val="041299"/>
                </a:solidFill>
                <a:latin typeface="Arial"/>
                <a:cs typeface="Arial"/>
              </a:rPr>
              <a:t>s</a:t>
            </a:r>
            <a:r>
              <a:rPr sz="1300" spc="-5" dirty="0">
                <a:solidFill>
                  <a:srgbClr val="041299"/>
                </a:solidFill>
                <a:latin typeface="Arial"/>
                <a:cs typeface="Arial"/>
              </a:rPr>
              <a:t> </a:t>
            </a:r>
            <a:r>
              <a:rPr sz="1300" spc="-15" dirty="0">
                <a:solidFill>
                  <a:srgbClr val="041299"/>
                </a:solidFill>
                <a:latin typeface="Arial"/>
                <a:cs typeface="Arial"/>
              </a:rPr>
              <a:t>condicione</a:t>
            </a:r>
            <a:r>
              <a:rPr sz="1300" spc="-10" dirty="0">
                <a:solidFill>
                  <a:srgbClr val="041299"/>
                </a:solidFill>
                <a:latin typeface="Arial"/>
                <a:cs typeface="Arial"/>
              </a:rPr>
              <a:t>s</a:t>
            </a:r>
            <a:r>
              <a:rPr sz="1300" spc="35" dirty="0">
                <a:solidFill>
                  <a:srgbClr val="041299"/>
                </a:solidFill>
                <a:latin typeface="Arial"/>
                <a:cs typeface="Arial"/>
              </a:rPr>
              <a:t> </a:t>
            </a:r>
            <a:r>
              <a:rPr sz="1300" spc="-15" dirty="0">
                <a:solidFill>
                  <a:srgbClr val="041299"/>
                </a:solidFill>
                <a:latin typeface="Arial"/>
                <a:cs typeface="Arial"/>
              </a:rPr>
              <a:t>par</a:t>
            </a:r>
            <a:r>
              <a:rPr sz="1300" spc="-10" dirty="0">
                <a:solidFill>
                  <a:srgbClr val="041299"/>
                </a:solidFill>
                <a:latin typeface="Arial"/>
                <a:cs typeface="Arial"/>
              </a:rPr>
              <a:t>a</a:t>
            </a:r>
            <a:r>
              <a:rPr sz="1300" spc="20" dirty="0">
                <a:solidFill>
                  <a:srgbClr val="041299"/>
                </a:solidFill>
                <a:latin typeface="Arial"/>
                <a:cs typeface="Arial"/>
              </a:rPr>
              <a:t> </a:t>
            </a:r>
            <a:r>
              <a:rPr sz="1300" spc="-15" dirty="0">
                <a:solidFill>
                  <a:srgbClr val="041299"/>
                </a:solidFill>
                <a:latin typeface="Arial"/>
                <a:cs typeface="Arial"/>
              </a:rPr>
              <a:t>pode</a:t>
            </a:r>
            <a:r>
              <a:rPr sz="1300" spc="-5" dirty="0">
                <a:solidFill>
                  <a:srgbClr val="041299"/>
                </a:solidFill>
                <a:latin typeface="Arial"/>
                <a:cs typeface="Arial"/>
              </a:rPr>
              <a:t>r</a:t>
            </a:r>
            <a:r>
              <a:rPr sz="1300" spc="30" dirty="0">
                <a:solidFill>
                  <a:srgbClr val="041299"/>
                </a:solidFill>
                <a:latin typeface="Arial"/>
                <a:cs typeface="Arial"/>
              </a:rPr>
              <a:t> </a:t>
            </a:r>
            <a:r>
              <a:rPr sz="1300" spc="-15" dirty="0">
                <a:solidFill>
                  <a:srgbClr val="041299"/>
                </a:solidFill>
                <a:latin typeface="Arial"/>
                <a:cs typeface="Arial"/>
              </a:rPr>
              <a:t>declara</a:t>
            </a:r>
            <a:r>
              <a:rPr sz="1300" spc="-5" dirty="0">
                <a:solidFill>
                  <a:srgbClr val="041299"/>
                </a:solidFill>
                <a:latin typeface="Arial"/>
                <a:cs typeface="Arial"/>
              </a:rPr>
              <a:t>r</a:t>
            </a:r>
            <a:r>
              <a:rPr sz="1300" spc="35" dirty="0">
                <a:solidFill>
                  <a:srgbClr val="041299"/>
                </a:solidFill>
                <a:latin typeface="Arial"/>
                <a:cs typeface="Arial"/>
              </a:rPr>
              <a:t> </a:t>
            </a:r>
            <a:r>
              <a:rPr sz="1300" spc="-15" dirty="0">
                <a:solidFill>
                  <a:srgbClr val="041299"/>
                </a:solidFill>
                <a:latin typeface="Arial"/>
                <a:cs typeface="Arial"/>
              </a:rPr>
              <a:t>esta</a:t>
            </a:r>
            <a:r>
              <a:rPr sz="1300" spc="-10" dirty="0">
                <a:solidFill>
                  <a:srgbClr val="041299"/>
                </a:solidFill>
                <a:latin typeface="Arial"/>
                <a:cs typeface="Arial"/>
              </a:rPr>
              <a:t>s</a:t>
            </a:r>
            <a:r>
              <a:rPr sz="1300" spc="10" dirty="0">
                <a:solidFill>
                  <a:srgbClr val="041299"/>
                </a:solidFill>
                <a:latin typeface="Arial"/>
                <a:cs typeface="Arial"/>
              </a:rPr>
              <a:t> </a:t>
            </a:r>
            <a:r>
              <a:rPr sz="1300" spc="-15" dirty="0">
                <a:solidFill>
                  <a:srgbClr val="041299"/>
                </a:solidFill>
                <a:latin typeface="Arial"/>
                <a:cs typeface="Arial"/>
              </a:rPr>
              <a:t>propiedade</a:t>
            </a:r>
            <a:r>
              <a:rPr sz="1300" spc="-10" dirty="0">
                <a:solidFill>
                  <a:srgbClr val="041299"/>
                </a:solidFill>
                <a:latin typeface="Arial"/>
                <a:cs typeface="Arial"/>
              </a:rPr>
              <a:t>s</a:t>
            </a:r>
            <a:r>
              <a:rPr sz="1300" spc="45" dirty="0">
                <a:solidFill>
                  <a:srgbClr val="041299"/>
                </a:solidFill>
                <a:latin typeface="Arial"/>
                <a:cs typeface="Arial"/>
              </a:rPr>
              <a:t> </a:t>
            </a:r>
            <a:r>
              <a:rPr sz="1300" spc="-15" dirty="0">
                <a:solidFill>
                  <a:srgbClr val="041299"/>
                </a:solidFill>
                <a:latin typeface="Arial"/>
                <a:cs typeface="Arial"/>
              </a:rPr>
              <a:t>e</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u</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aliment</a:t>
            </a:r>
            <a:r>
              <a:rPr sz="1300" spc="-10" dirty="0">
                <a:solidFill>
                  <a:srgbClr val="041299"/>
                </a:solidFill>
                <a:latin typeface="Arial"/>
                <a:cs typeface="Arial"/>
              </a:rPr>
              <a:t>o</a:t>
            </a:r>
            <a:r>
              <a:rPr sz="1300" spc="35" dirty="0">
                <a:solidFill>
                  <a:srgbClr val="041299"/>
                </a:solidFill>
                <a:latin typeface="Arial"/>
                <a:cs typeface="Arial"/>
              </a:rPr>
              <a:t> </a:t>
            </a:r>
            <a:r>
              <a:rPr sz="1300" spc="-15" dirty="0">
                <a:solidFill>
                  <a:srgbClr val="041299"/>
                </a:solidFill>
                <a:latin typeface="Arial"/>
                <a:cs typeface="Arial"/>
              </a:rPr>
              <a:t>son:</a:t>
            </a:r>
            <a:endParaRPr sz="1300">
              <a:latin typeface="Arial"/>
              <a:cs typeface="Arial"/>
            </a:endParaRPr>
          </a:p>
        </p:txBody>
      </p:sp>
      <p:sp>
        <p:nvSpPr>
          <p:cNvPr id="15" name="object 15"/>
          <p:cNvSpPr/>
          <p:nvPr/>
        </p:nvSpPr>
        <p:spPr>
          <a:xfrm>
            <a:off x="1757172" y="5399532"/>
            <a:ext cx="4814316" cy="1316736"/>
          </a:xfrm>
          <a:prstGeom prst="rect">
            <a:avLst/>
          </a:prstGeom>
          <a:blipFill>
            <a:blip r:embed="rId7" cstate="print"/>
            <a:stretch>
              <a:fillRect/>
            </a:stretch>
          </a:blipFill>
        </p:spPr>
        <p:txBody>
          <a:bodyPr wrap="square" lIns="0" tIns="0" rIns="0" bIns="0" rtlCol="0">
            <a:noAutofit/>
          </a:bodyPr>
          <a:lstStyle/>
          <a:p>
            <a:endParaRPr/>
          </a:p>
        </p:txBody>
      </p:sp>
      <p:sp>
        <p:nvSpPr>
          <p:cNvPr id="16" name="object 16"/>
          <p:cNvSpPr txBox="1"/>
          <p:nvPr/>
        </p:nvSpPr>
        <p:spPr>
          <a:xfrm>
            <a:off x="2284883" y="5533440"/>
            <a:ext cx="3968115" cy="1002030"/>
          </a:xfrm>
          <a:prstGeom prst="rect">
            <a:avLst/>
          </a:prstGeom>
        </p:spPr>
        <p:txBody>
          <a:bodyPr vert="horz" wrap="square" lIns="0" tIns="0" rIns="0" bIns="0" rtlCol="0">
            <a:noAutofit/>
          </a:bodyPr>
          <a:lstStyle/>
          <a:p>
            <a:pPr marL="12700" marR="12700" algn="ctr"/>
            <a:r>
              <a:rPr sz="1300" spc="-10" dirty="0">
                <a:solidFill>
                  <a:srgbClr val="0000C7"/>
                </a:solidFill>
                <a:latin typeface="Arial"/>
                <a:cs typeface="Arial"/>
              </a:rPr>
              <a:t>No</a:t>
            </a:r>
            <a:r>
              <a:rPr sz="1300" spc="-5" dirty="0">
                <a:solidFill>
                  <a:srgbClr val="0000C7"/>
                </a:solidFill>
                <a:latin typeface="Arial"/>
                <a:cs typeface="Arial"/>
              </a:rPr>
              <a:t> </a:t>
            </a:r>
            <a:r>
              <a:rPr sz="1300" spc="-10" dirty="0">
                <a:solidFill>
                  <a:srgbClr val="0000C7"/>
                </a:solidFill>
                <a:latin typeface="Arial"/>
                <a:cs typeface="Arial"/>
              </a:rPr>
              <a:t>ap</a:t>
            </a:r>
            <a:r>
              <a:rPr sz="1300" spc="-15" dirty="0">
                <a:solidFill>
                  <a:srgbClr val="0000C7"/>
                </a:solidFill>
                <a:latin typeface="Arial"/>
                <a:cs typeface="Arial"/>
              </a:rPr>
              <a:t>o</a:t>
            </a:r>
            <a:r>
              <a:rPr sz="1300" spc="-5" dirty="0">
                <a:solidFill>
                  <a:srgbClr val="0000C7"/>
                </a:solidFill>
                <a:latin typeface="Arial"/>
                <a:cs typeface="Arial"/>
              </a:rPr>
              <a:t>rtar</a:t>
            </a:r>
            <a:r>
              <a:rPr sz="1300" spc="30" dirty="0">
                <a:solidFill>
                  <a:srgbClr val="0000C7"/>
                </a:solidFill>
                <a:latin typeface="Arial"/>
                <a:cs typeface="Arial"/>
              </a:rPr>
              <a:t> </a:t>
            </a:r>
            <a:r>
              <a:rPr sz="1300" spc="-10" dirty="0">
                <a:solidFill>
                  <a:srgbClr val="0000C7"/>
                </a:solidFill>
                <a:latin typeface="Arial"/>
                <a:cs typeface="Arial"/>
              </a:rPr>
              <a:t>más</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40</a:t>
            </a:r>
            <a:r>
              <a:rPr sz="1300" spc="5" dirty="0">
                <a:solidFill>
                  <a:srgbClr val="0000C7"/>
                </a:solidFill>
                <a:latin typeface="Arial"/>
                <a:cs typeface="Arial"/>
              </a:rPr>
              <a:t> </a:t>
            </a:r>
            <a:r>
              <a:rPr sz="1300" spc="-10" dirty="0">
                <a:solidFill>
                  <a:srgbClr val="0000C7"/>
                </a:solidFill>
                <a:latin typeface="Arial"/>
                <a:cs typeface="Arial"/>
              </a:rPr>
              <a:t>Kcal</a:t>
            </a:r>
            <a:r>
              <a:rPr sz="1300" spc="5" dirty="0">
                <a:solidFill>
                  <a:srgbClr val="0000C7"/>
                </a:solidFill>
                <a:latin typeface="Arial"/>
                <a:cs typeface="Arial"/>
              </a:rPr>
              <a:t> </a:t>
            </a:r>
            <a:r>
              <a:rPr sz="1300" spc="-10" dirty="0">
                <a:solidFill>
                  <a:srgbClr val="0000C7"/>
                </a:solidFill>
                <a:latin typeface="Arial"/>
                <a:cs typeface="Arial"/>
              </a:rPr>
              <a:t>por</a:t>
            </a:r>
            <a:r>
              <a:rPr sz="1300" spc="5" dirty="0">
                <a:solidFill>
                  <a:srgbClr val="0000C7"/>
                </a:solidFill>
                <a:latin typeface="Arial"/>
                <a:cs typeface="Arial"/>
              </a:rPr>
              <a:t> </a:t>
            </a:r>
            <a:r>
              <a:rPr sz="1300" spc="-10" dirty="0">
                <a:solidFill>
                  <a:srgbClr val="0000C7"/>
                </a:solidFill>
                <a:latin typeface="Arial"/>
                <a:cs typeface="Arial"/>
              </a:rPr>
              <a:t>100</a:t>
            </a:r>
            <a:r>
              <a:rPr sz="1300" spc="1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si</a:t>
            </a:r>
            <a:r>
              <a:rPr sz="1300" spc="5" dirty="0">
                <a:solidFill>
                  <a:srgbClr val="0000C7"/>
                </a:solidFill>
                <a:latin typeface="Arial"/>
                <a:cs typeface="Arial"/>
              </a:rPr>
              <a:t> </a:t>
            </a:r>
            <a:r>
              <a:rPr sz="1300" spc="-5" dirty="0">
                <a:solidFill>
                  <a:srgbClr val="0000C7"/>
                </a:solidFill>
                <a:latin typeface="Arial"/>
                <a:cs typeface="Arial"/>
              </a:rPr>
              <a:t>el </a:t>
            </a:r>
            <a:r>
              <a:rPr sz="1300" spc="-10" dirty="0">
                <a:solidFill>
                  <a:srgbClr val="0000C7"/>
                </a:solidFill>
                <a:latin typeface="Arial"/>
                <a:cs typeface="Arial"/>
              </a:rPr>
              <a:t>alimento</a:t>
            </a:r>
            <a:r>
              <a:rPr sz="1300" spc="30" dirty="0">
                <a:solidFill>
                  <a:srgbClr val="0000C7"/>
                </a:solidFill>
                <a:latin typeface="Arial"/>
                <a:cs typeface="Arial"/>
              </a:rPr>
              <a:t> </a:t>
            </a:r>
            <a:r>
              <a:rPr sz="1300" spc="-10" dirty="0">
                <a:solidFill>
                  <a:srgbClr val="0000C7"/>
                </a:solidFill>
                <a:latin typeface="Arial"/>
                <a:cs typeface="Arial"/>
              </a:rPr>
              <a:t>es</a:t>
            </a:r>
            <a:r>
              <a:rPr sz="1300" spc="-5" dirty="0">
                <a:solidFill>
                  <a:srgbClr val="0000C7"/>
                </a:solidFill>
                <a:latin typeface="Arial"/>
                <a:cs typeface="Arial"/>
              </a:rPr>
              <a:t> </a:t>
            </a:r>
            <a:r>
              <a:rPr sz="1300" spc="-15" dirty="0">
                <a:solidFill>
                  <a:srgbClr val="0000C7"/>
                </a:solidFill>
                <a:latin typeface="Arial"/>
                <a:cs typeface="Arial"/>
              </a:rPr>
              <a:t>sólido</a:t>
            </a:r>
            <a:r>
              <a:rPr sz="1300" spc="-5" dirty="0">
                <a:solidFill>
                  <a:srgbClr val="0000C7"/>
                </a:solidFill>
                <a:latin typeface="Arial"/>
                <a:cs typeface="Arial"/>
              </a:rPr>
              <a:t>,</a:t>
            </a:r>
            <a:r>
              <a:rPr sz="1300" spc="5" dirty="0">
                <a:solidFill>
                  <a:srgbClr val="0000C7"/>
                </a:solidFill>
                <a:latin typeface="Arial"/>
                <a:cs typeface="Arial"/>
              </a:rPr>
              <a:t> </a:t>
            </a:r>
            <a:r>
              <a:rPr sz="1300" spc="-15" dirty="0">
                <a:solidFill>
                  <a:srgbClr val="0000C7"/>
                </a:solidFill>
                <a:latin typeface="Arial"/>
                <a:cs typeface="Arial"/>
              </a:rPr>
              <a:t>n</a:t>
            </a:r>
            <a:r>
              <a:rPr sz="1300" spc="-5" dirty="0">
                <a:solidFill>
                  <a:srgbClr val="0000C7"/>
                </a:solidFill>
                <a:latin typeface="Arial"/>
                <a:cs typeface="Arial"/>
              </a:rPr>
              <a:t>i </a:t>
            </a:r>
            <a:r>
              <a:rPr sz="1300" spc="-15" dirty="0">
                <a:solidFill>
                  <a:srgbClr val="0000C7"/>
                </a:solidFill>
                <a:latin typeface="Arial"/>
                <a:cs typeface="Arial"/>
              </a:rPr>
              <a:t>má</a:t>
            </a:r>
            <a:r>
              <a:rPr sz="1300" spc="-10" dirty="0">
                <a:solidFill>
                  <a:srgbClr val="0000C7"/>
                </a:solidFill>
                <a:latin typeface="Arial"/>
                <a:cs typeface="Arial"/>
              </a:rPr>
              <a:t>s</a:t>
            </a:r>
            <a:r>
              <a:rPr sz="1300" spc="15" dirty="0">
                <a:solidFill>
                  <a:srgbClr val="0000C7"/>
                </a:solidFill>
                <a:latin typeface="Arial"/>
                <a:cs typeface="Arial"/>
              </a:rPr>
              <a:t> </a:t>
            </a:r>
            <a:r>
              <a:rPr sz="1300" spc="-15" dirty="0">
                <a:solidFill>
                  <a:srgbClr val="0000C7"/>
                </a:solidFill>
                <a:latin typeface="Arial"/>
                <a:cs typeface="Arial"/>
              </a:rPr>
              <a:t>d</a:t>
            </a:r>
            <a:r>
              <a:rPr sz="1300" spc="-10" dirty="0">
                <a:solidFill>
                  <a:srgbClr val="0000C7"/>
                </a:solidFill>
                <a:latin typeface="Arial"/>
                <a:cs typeface="Arial"/>
              </a:rPr>
              <a:t>e</a:t>
            </a:r>
            <a:r>
              <a:rPr sz="1300" spc="5" dirty="0">
                <a:solidFill>
                  <a:srgbClr val="0000C7"/>
                </a:solidFill>
                <a:latin typeface="Arial"/>
                <a:cs typeface="Arial"/>
              </a:rPr>
              <a:t> </a:t>
            </a:r>
            <a:r>
              <a:rPr sz="1300" spc="-15" dirty="0">
                <a:solidFill>
                  <a:srgbClr val="0000C7"/>
                </a:solidFill>
                <a:latin typeface="Arial"/>
                <a:cs typeface="Arial"/>
              </a:rPr>
              <a:t>2</a:t>
            </a:r>
            <a:r>
              <a:rPr sz="1300" spc="-10" dirty="0">
                <a:solidFill>
                  <a:srgbClr val="0000C7"/>
                </a:solidFill>
                <a:latin typeface="Arial"/>
                <a:cs typeface="Arial"/>
              </a:rPr>
              <a:t>0</a:t>
            </a:r>
            <a:r>
              <a:rPr sz="1300" spc="5" dirty="0">
                <a:solidFill>
                  <a:srgbClr val="0000C7"/>
                </a:solidFill>
                <a:latin typeface="Arial"/>
                <a:cs typeface="Arial"/>
              </a:rPr>
              <a:t> </a:t>
            </a:r>
            <a:r>
              <a:rPr sz="1300" spc="-15" dirty="0">
                <a:solidFill>
                  <a:srgbClr val="0000C7"/>
                </a:solidFill>
                <a:latin typeface="Arial"/>
                <a:cs typeface="Arial"/>
              </a:rPr>
              <a:t>Kca</a:t>
            </a:r>
            <a:r>
              <a:rPr sz="1300" spc="-5" dirty="0">
                <a:solidFill>
                  <a:srgbClr val="0000C7"/>
                </a:solidFill>
                <a:latin typeface="Arial"/>
                <a:cs typeface="Arial"/>
              </a:rPr>
              <a:t>l </a:t>
            </a:r>
            <a:r>
              <a:rPr sz="1300" spc="-15" dirty="0">
                <a:solidFill>
                  <a:srgbClr val="0000C7"/>
                </a:solidFill>
                <a:latin typeface="Arial"/>
                <a:cs typeface="Arial"/>
              </a:rPr>
              <a:t>po</a:t>
            </a:r>
            <a:r>
              <a:rPr sz="1300" spc="-5" dirty="0">
                <a:solidFill>
                  <a:srgbClr val="0000C7"/>
                </a:solidFill>
                <a:latin typeface="Arial"/>
                <a:cs typeface="Arial"/>
              </a:rPr>
              <a:t>r</a:t>
            </a:r>
            <a:r>
              <a:rPr sz="1300" spc="15" dirty="0">
                <a:solidFill>
                  <a:srgbClr val="0000C7"/>
                </a:solidFill>
                <a:latin typeface="Arial"/>
                <a:cs typeface="Arial"/>
              </a:rPr>
              <a:t> </a:t>
            </a:r>
            <a:r>
              <a:rPr sz="1300" spc="-15" dirty="0">
                <a:solidFill>
                  <a:srgbClr val="0000C7"/>
                </a:solidFill>
                <a:latin typeface="Arial"/>
                <a:cs typeface="Arial"/>
              </a:rPr>
              <a:t>10</a:t>
            </a:r>
            <a:r>
              <a:rPr sz="1300" spc="-10" dirty="0">
                <a:solidFill>
                  <a:srgbClr val="0000C7"/>
                </a:solidFill>
                <a:latin typeface="Arial"/>
                <a:cs typeface="Arial"/>
              </a:rPr>
              <a:t>0</a:t>
            </a:r>
            <a:r>
              <a:rPr sz="1300" spc="5" dirty="0">
                <a:solidFill>
                  <a:srgbClr val="0000C7"/>
                </a:solidFill>
                <a:latin typeface="Arial"/>
                <a:cs typeface="Arial"/>
              </a:rPr>
              <a:t> </a:t>
            </a:r>
            <a:r>
              <a:rPr sz="1300" spc="-20" dirty="0">
                <a:solidFill>
                  <a:srgbClr val="0000C7"/>
                </a:solidFill>
                <a:latin typeface="Arial"/>
                <a:cs typeface="Arial"/>
              </a:rPr>
              <a:t>m</a:t>
            </a:r>
            <a:r>
              <a:rPr sz="1300" spc="-5" dirty="0">
                <a:solidFill>
                  <a:srgbClr val="0000C7"/>
                </a:solidFill>
                <a:latin typeface="Arial"/>
                <a:cs typeface="Arial"/>
              </a:rPr>
              <a:t>l</a:t>
            </a:r>
            <a:r>
              <a:rPr sz="1300" spc="5" dirty="0">
                <a:solidFill>
                  <a:srgbClr val="0000C7"/>
                </a:solidFill>
                <a:latin typeface="Arial"/>
                <a:cs typeface="Arial"/>
              </a:rPr>
              <a:t> </a:t>
            </a:r>
            <a:r>
              <a:rPr sz="1300" spc="-15" dirty="0">
                <a:solidFill>
                  <a:srgbClr val="0000C7"/>
                </a:solidFill>
                <a:latin typeface="Arial"/>
                <a:cs typeface="Arial"/>
              </a:rPr>
              <a:t>s</a:t>
            </a:r>
            <a:r>
              <a:rPr sz="1300" spc="-5" dirty="0">
                <a:solidFill>
                  <a:srgbClr val="0000C7"/>
                </a:solidFill>
                <a:latin typeface="Arial"/>
                <a:cs typeface="Arial"/>
              </a:rPr>
              <a:t>i</a:t>
            </a:r>
            <a:r>
              <a:rPr sz="1300" spc="5" dirty="0">
                <a:solidFill>
                  <a:srgbClr val="0000C7"/>
                </a:solidFill>
                <a:latin typeface="Arial"/>
                <a:cs typeface="Arial"/>
              </a:rPr>
              <a:t> </a:t>
            </a:r>
            <a:r>
              <a:rPr sz="1300" spc="-15" dirty="0">
                <a:solidFill>
                  <a:srgbClr val="0000C7"/>
                </a:solidFill>
                <a:latin typeface="Arial"/>
                <a:cs typeface="Arial"/>
              </a:rPr>
              <a:t>e</a:t>
            </a:r>
            <a:r>
              <a:rPr sz="1300" spc="-10" dirty="0">
                <a:solidFill>
                  <a:srgbClr val="0000C7"/>
                </a:solidFill>
                <a:latin typeface="Arial"/>
                <a:cs typeface="Arial"/>
              </a:rPr>
              <a:t>s</a:t>
            </a:r>
            <a:r>
              <a:rPr sz="1300" spc="-5" dirty="0">
                <a:solidFill>
                  <a:srgbClr val="0000C7"/>
                </a:solidFill>
                <a:latin typeface="Arial"/>
                <a:cs typeface="Arial"/>
              </a:rPr>
              <a:t> </a:t>
            </a:r>
            <a:r>
              <a:rPr sz="1300" spc="-15" dirty="0">
                <a:solidFill>
                  <a:srgbClr val="0000C7"/>
                </a:solidFill>
                <a:latin typeface="Arial"/>
                <a:cs typeface="Arial"/>
              </a:rPr>
              <a:t>líquido</a:t>
            </a:r>
            <a:r>
              <a:rPr sz="1300" spc="-5" dirty="0">
                <a:solidFill>
                  <a:srgbClr val="0000C7"/>
                </a:solidFill>
                <a:latin typeface="Arial"/>
                <a:cs typeface="Arial"/>
              </a:rPr>
              <a:t>.</a:t>
            </a:r>
            <a:r>
              <a:rPr sz="1300" spc="30" dirty="0">
                <a:solidFill>
                  <a:srgbClr val="0000C7"/>
                </a:solidFill>
                <a:latin typeface="Arial"/>
                <a:cs typeface="Arial"/>
              </a:rPr>
              <a:t> </a:t>
            </a:r>
            <a:r>
              <a:rPr sz="1300" spc="-15" dirty="0">
                <a:solidFill>
                  <a:srgbClr val="0000C7"/>
                </a:solidFill>
                <a:latin typeface="Arial"/>
                <a:cs typeface="Arial"/>
              </a:rPr>
              <a:t>Los</a:t>
            </a:r>
            <a:r>
              <a:rPr sz="1300" spc="-10" dirty="0">
                <a:solidFill>
                  <a:srgbClr val="0000C7"/>
                </a:solidFill>
                <a:latin typeface="Arial"/>
                <a:cs typeface="Arial"/>
              </a:rPr>
              <a:t> edulcorantes</a:t>
            </a:r>
            <a:r>
              <a:rPr sz="1300" spc="30"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mesa</a:t>
            </a:r>
            <a:r>
              <a:rPr sz="1300" spc="20" dirty="0">
                <a:solidFill>
                  <a:srgbClr val="0000C7"/>
                </a:solidFill>
                <a:latin typeface="Arial"/>
                <a:cs typeface="Arial"/>
              </a:rPr>
              <a:t> </a:t>
            </a:r>
            <a:r>
              <a:rPr sz="1300" spc="-10" dirty="0">
                <a:solidFill>
                  <a:srgbClr val="0000C7"/>
                </a:solidFill>
                <a:latin typeface="Arial"/>
                <a:cs typeface="Arial"/>
              </a:rPr>
              <a:t>no</a:t>
            </a:r>
            <a:r>
              <a:rPr sz="1300" spc="5" dirty="0">
                <a:solidFill>
                  <a:srgbClr val="0000C7"/>
                </a:solidFill>
                <a:latin typeface="Arial"/>
                <a:cs typeface="Arial"/>
              </a:rPr>
              <a:t> </a:t>
            </a:r>
            <a:r>
              <a:rPr sz="1300" spc="-10" dirty="0">
                <a:solidFill>
                  <a:srgbClr val="0000C7"/>
                </a:solidFill>
                <a:latin typeface="Arial"/>
                <a:cs typeface="Arial"/>
              </a:rPr>
              <a:t>aportarán</a:t>
            </a:r>
            <a:r>
              <a:rPr sz="1300" spc="40" dirty="0">
                <a:solidFill>
                  <a:srgbClr val="0000C7"/>
                </a:solidFill>
                <a:latin typeface="Arial"/>
                <a:cs typeface="Arial"/>
              </a:rPr>
              <a:t> </a:t>
            </a:r>
            <a:r>
              <a:rPr sz="1300" spc="-10" dirty="0">
                <a:solidFill>
                  <a:srgbClr val="0000C7"/>
                </a:solidFill>
                <a:latin typeface="Arial"/>
                <a:cs typeface="Arial"/>
              </a:rPr>
              <a:t>más</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4 kca</a:t>
            </a:r>
            <a:r>
              <a:rPr sz="1300" spc="-15" dirty="0">
                <a:solidFill>
                  <a:srgbClr val="0000C7"/>
                </a:solidFill>
                <a:latin typeface="Arial"/>
                <a:cs typeface="Arial"/>
              </a:rPr>
              <a:t>l/porció</a:t>
            </a:r>
            <a:r>
              <a:rPr sz="1300" spc="-10" dirty="0">
                <a:solidFill>
                  <a:srgbClr val="0000C7"/>
                </a:solidFill>
                <a:latin typeface="Arial"/>
                <a:cs typeface="Arial"/>
              </a:rPr>
              <a:t>n</a:t>
            </a:r>
            <a:r>
              <a:rPr sz="1300" spc="20" dirty="0">
                <a:solidFill>
                  <a:srgbClr val="0000C7"/>
                </a:solidFill>
                <a:latin typeface="Arial"/>
                <a:cs typeface="Arial"/>
              </a:rPr>
              <a:t> </a:t>
            </a:r>
            <a:r>
              <a:rPr sz="1300" spc="-15" dirty="0">
                <a:solidFill>
                  <a:srgbClr val="0000C7"/>
                </a:solidFill>
                <a:latin typeface="Arial"/>
                <a:cs typeface="Arial"/>
              </a:rPr>
              <a:t>(co</a:t>
            </a:r>
            <a:r>
              <a:rPr sz="1300" spc="-10" dirty="0">
                <a:solidFill>
                  <a:srgbClr val="0000C7"/>
                </a:solidFill>
                <a:latin typeface="Arial"/>
                <a:cs typeface="Arial"/>
              </a:rPr>
              <a:t>n</a:t>
            </a:r>
            <a:r>
              <a:rPr sz="1300" spc="20" dirty="0">
                <a:solidFill>
                  <a:srgbClr val="0000C7"/>
                </a:solidFill>
                <a:latin typeface="Arial"/>
                <a:cs typeface="Arial"/>
              </a:rPr>
              <a:t> </a:t>
            </a:r>
            <a:r>
              <a:rPr sz="1300" spc="-15" dirty="0">
                <a:solidFill>
                  <a:srgbClr val="0000C7"/>
                </a:solidFill>
                <a:latin typeface="Arial"/>
                <a:cs typeface="Arial"/>
              </a:rPr>
              <a:t>propieda</a:t>
            </a:r>
            <a:r>
              <a:rPr sz="1300" spc="-10" dirty="0">
                <a:solidFill>
                  <a:srgbClr val="0000C7"/>
                </a:solidFill>
                <a:latin typeface="Arial"/>
                <a:cs typeface="Arial"/>
              </a:rPr>
              <a:t>d</a:t>
            </a:r>
            <a:r>
              <a:rPr sz="1300" spc="40" dirty="0">
                <a:solidFill>
                  <a:srgbClr val="0000C7"/>
                </a:solidFill>
                <a:latin typeface="Arial"/>
                <a:cs typeface="Arial"/>
              </a:rPr>
              <a:t> </a:t>
            </a:r>
            <a:r>
              <a:rPr sz="1300" spc="-15" dirty="0">
                <a:solidFill>
                  <a:srgbClr val="0000C7"/>
                </a:solidFill>
                <a:latin typeface="Arial"/>
                <a:cs typeface="Arial"/>
              </a:rPr>
              <a:t>edulcorant</a:t>
            </a:r>
            <a:r>
              <a:rPr sz="1300" spc="-10" dirty="0">
                <a:solidFill>
                  <a:srgbClr val="0000C7"/>
                </a:solidFill>
                <a:latin typeface="Arial"/>
                <a:cs typeface="Arial"/>
              </a:rPr>
              <a:t>e</a:t>
            </a:r>
            <a:r>
              <a:rPr sz="1300" spc="45" dirty="0">
                <a:solidFill>
                  <a:srgbClr val="0000C7"/>
                </a:solidFill>
                <a:latin typeface="Arial"/>
                <a:cs typeface="Arial"/>
              </a:rPr>
              <a:t> </a:t>
            </a:r>
            <a:r>
              <a:rPr sz="1300" spc="-15" dirty="0">
                <a:solidFill>
                  <a:srgbClr val="0000C7"/>
                </a:solidFill>
                <a:latin typeface="Arial"/>
                <a:cs typeface="Arial"/>
              </a:rPr>
              <a:t>simila</a:t>
            </a:r>
            <a:r>
              <a:rPr sz="1300" spc="-5" dirty="0">
                <a:solidFill>
                  <a:srgbClr val="0000C7"/>
                </a:solidFill>
                <a:latin typeface="Arial"/>
                <a:cs typeface="Arial"/>
              </a:rPr>
              <a:t>r</a:t>
            </a:r>
            <a:r>
              <a:rPr sz="1300" spc="10" dirty="0">
                <a:solidFill>
                  <a:srgbClr val="0000C7"/>
                </a:solidFill>
                <a:latin typeface="Arial"/>
                <a:cs typeface="Arial"/>
              </a:rPr>
              <a:t> </a:t>
            </a:r>
            <a:r>
              <a:rPr sz="1300" spc="-10" dirty="0">
                <a:solidFill>
                  <a:srgbClr val="0000C7"/>
                </a:solidFill>
                <a:latin typeface="Arial"/>
                <a:cs typeface="Arial"/>
              </a:rPr>
              <a:t>a</a:t>
            </a:r>
            <a:r>
              <a:rPr sz="1300" spc="5" dirty="0">
                <a:solidFill>
                  <a:srgbClr val="0000C7"/>
                </a:solidFill>
                <a:latin typeface="Arial"/>
                <a:cs typeface="Arial"/>
              </a:rPr>
              <a:t> </a:t>
            </a:r>
            <a:r>
              <a:rPr sz="1300" spc="-10" dirty="0">
                <a:solidFill>
                  <a:srgbClr val="0000C7"/>
                </a:solidFill>
                <a:latin typeface="Arial"/>
                <a:cs typeface="Arial"/>
              </a:rPr>
              <a:t>6</a:t>
            </a:r>
            <a:r>
              <a:rPr sz="1300" spc="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5" dirty="0">
                <a:solidFill>
                  <a:srgbClr val="0000C7"/>
                </a:solidFill>
                <a:latin typeface="Arial"/>
                <a:cs typeface="Arial"/>
              </a:rPr>
              <a:t>d</a:t>
            </a:r>
            <a:r>
              <a:rPr sz="1300" spc="-10" dirty="0">
                <a:solidFill>
                  <a:srgbClr val="0000C7"/>
                </a:solidFill>
                <a:latin typeface="Arial"/>
                <a:cs typeface="Arial"/>
              </a:rPr>
              <a:t>e</a:t>
            </a:r>
            <a:r>
              <a:rPr sz="1300" spc="-5" dirty="0">
                <a:solidFill>
                  <a:srgbClr val="0000C7"/>
                </a:solidFill>
                <a:latin typeface="Arial"/>
                <a:cs typeface="Arial"/>
              </a:rPr>
              <a:t> </a:t>
            </a:r>
            <a:r>
              <a:rPr sz="1300" spc="-15" dirty="0">
                <a:solidFill>
                  <a:srgbClr val="0000C7"/>
                </a:solidFill>
                <a:latin typeface="Arial"/>
                <a:cs typeface="Arial"/>
              </a:rPr>
              <a:t>sacarosa)</a:t>
            </a:r>
            <a:endParaRPr sz="1300">
              <a:latin typeface="Arial"/>
              <a:cs typeface="Arial"/>
            </a:endParaRPr>
          </a:p>
        </p:txBody>
      </p:sp>
      <p:sp>
        <p:nvSpPr>
          <p:cNvPr id="17" name="object 17"/>
          <p:cNvSpPr/>
          <p:nvPr/>
        </p:nvSpPr>
        <p:spPr>
          <a:xfrm>
            <a:off x="6685788" y="5399532"/>
            <a:ext cx="3739896" cy="1316736"/>
          </a:xfrm>
          <a:prstGeom prst="rect">
            <a:avLst/>
          </a:prstGeom>
          <a:blipFill>
            <a:blip r:embed="rId8" cstate="print"/>
            <a:stretch>
              <a:fillRect/>
            </a:stretch>
          </a:blipFill>
        </p:spPr>
        <p:txBody>
          <a:bodyPr wrap="square" lIns="0" tIns="0" rIns="0" bIns="0" rtlCol="0">
            <a:noAutofit/>
          </a:bodyPr>
          <a:lstStyle/>
          <a:p>
            <a:endParaRPr/>
          </a:p>
        </p:txBody>
      </p:sp>
      <p:sp>
        <p:nvSpPr>
          <p:cNvPr id="18" name="object 18"/>
          <p:cNvSpPr txBox="1"/>
          <p:nvPr/>
        </p:nvSpPr>
        <p:spPr>
          <a:xfrm>
            <a:off x="7190995" y="5533242"/>
            <a:ext cx="2944495" cy="803910"/>
          </a:xfrm>
          <a:prstGeom prst="rect">
            <a:avLst/>
          </a:prstGeom>
        </p:spPr>
        <p:txBody>
          <a:bodyPr vert="horz" wrap="square" lIns="0" tIns="0" rIns="0" bIns="0" rtlCol="0">
            <a:noAutofit/>
          </a:bodyPr>
          <a:lstStyle/>
          <a:p>
            <a:pPr marL="12700" marR="12700" indent="1270" algn="ctr">
              <a:lnSpc>
                <a:spcPct val="100099"/>
              </a:lnSpc>
            </a:pPr>
            <a:r>
              <a:rPr sz="1300" spc="-10" dirty="0">
                <a:solidFill>
                  <a:srgbClr val="0000C7"/>
                </a:solidFill>
                <a:latin typeface="Arial"/>
                <a:cs typeface="Arial"/>
              </a:rPr>
              <a:t>No</a:t>
            </a:r>
            <a:r>
              <a:rPr sz="1300" spc="-5" dirty="0">
                <a:solidFill>
                  <a:srgbClr val="0000C7"/>
                </a:solidFill>
                <a:latin typeface="Arial"/>
                <a:cs typeface="Arial"/>
              </a:rPr>
              <a:t> </a:t>
            </a:r>
            <a:r>
              <a:rPr sz="1300" spc="-10" dirty="0">
                <a:solidFill>
                  <a:srgbClr val="0000C7"/>
                </a:solidFill>
                <a:latin typeface="Arial"/>
                <a:cs typeface="Arial"/>
              </a:rPr>
              <a:t>ap</a:t>
            </a:r>
            <a:r>
              <a:rPr sz="1300" spc="-15" dirty="0">
                <a:solidFill>
                  <a:srgbClr val="0000C7"/>
                </a:solidFill>
                <a:latin typeface="Arial"/>
                <a:cs typeface="Arial"/>
              </a:rPr>
              <a:t>o</a:t>
            </a:r>
            <a:r>
              <a:rPr sz="1300" spc="-5" dirty="0">
                <a:solidFill>
                  <a:srgbClr val="0000C7"/>
                </a:solidFill>
                <a:latin typeface="Arial"/>
                <a:cs typeface="Arial"/>
              </a:rPr>
              <a:t>rtar</a:t>
            </a:r>
            <a:r>
              <a:rPr sz="1300" spc="30" dirty="0">
                <a:solidFill>
                  <a:srgbClr val="0000C7"/>
                </a:solidFill>
                <a:latin typeface="Arial"/>
                <a:cs typeface="Arial"/>
              </a:rPr>
              <a:t> </a:t>
            </a:r>
            <a:r>
              <a:rPr sz="1300" spc="-10" dirty="0">
                <a:solidFill>
                  <a:srgbClr val="0000C7"/>
                </a:solidFill>
                <a:latin typeface="Arial"/>
                <a:cs typeface="Arial"/>
              </a:rPr>
              <a:t>más</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4</a:t>
            </a:r>
            <a:r>
              <a:rPr sz="1300" spc="5" dirty="0">
                <a:solidFill>
                  <a:srgbClr val="0000C7"/>
                </a:solidFill>
                <a:latin typeface="Arial"/>
                <a:cs typeface="Arial"/>
              </a:rPr>
              <a:t> </a:t>
            </a:r>
            <a:r>
              <a:rPr sz="1300" spc="-10" dirty="0">
                <a:solidFill>
                  <a:srgbClr val="0000C7"/>
                </a:solidFill>
                <a:latin typeface="Arial"/>
                <a:cs typeface="Arial"/>
              </a:rPr>
              <a:t>Kcal</a:t>
            </a:r>
            <a:r>
              <a:rPr sz="1300" spc="-5" dirty="0">
                <a:solidFill>
                  <a:srgbClr val="0000C7"/>
                </a:solidFill>
                <a:latin typeface="Arial"/>
                <a:cs typeface="Arial"/>
              </a:rPr>
              <a:t> </a:t>
            </a:r>
            <a:r>
              <a:rPr sz="1300" spc="-10" dirty="0">
                <a:solidFill>
                  <a:srgbClr val="0000C7"/>
                </a:solidFill>
                <a:latin typeface="Arial"/>
                <a:cs typeface="Arial"/>
              </a:rPr>
              <a:t>p</a:t>
            </a:r>
            <a:r>
              <a:rPr sz="1300" spc="-15" dirty="0">
                <a:solidFill>
                  <a:srgbClr val="0000C7"/>
                </a:solidFill>
                <a:latin typeface="Arial"/>
                <a:cs typeface="Arial"/>
              </a:rPr>
              <a:t>o</a:t>
            </a:r>
            <a:r>
              <a:rPr sz="1300" spc="-5" dirty="0">
                <a:solidFill>
                  <a:srgbClr val="0000C7"/>
                </a:solidFill>
                <a:latin typeface="Arial"/>
                <a:cs typeface="Arial"/>
              </a:rPr>
              <a:t>r</a:t>
            </a:r>
            <a:r>
              <a:rPr sz="1300" spc="20" dirty="0">
                <a:solidFill>
                  <a:srgbClr val="0000C7"/>
                </a:solidFill>
                <a:latin typeface="Arial"/>
                <a:cs typeface="Arial"/>
              </a:rPr>
              <a:t> </a:t>
            </a:r>
            <a:r>
              <a:rPr sz="1300" spc="-10" dirty="0">
                <a:solidFill>
                  <a:srgbClr val="0000C7"/>
                </a:solidFill>
                <a:latin typeface="Arial"/>
                <a:cs typeface="Arial"/>
              </a:rPr>
              <a:t>100</a:t>
            </a:r>
            <a:r>
              <a:rPr sz="1300" spc="5" dirty="0">
                <a:solidFill>
                  <a:srgbClr val="0000C7"/>
                </a:solidFill>
                <a:latin typeface="Arial"/>
                <a:cs typeface="Arial"/>
              </a:rPr>
              <a:t> </a:t>
            </a:r>
            <a:r>
              <a:rPr sz="1300" spc="-10" dirty="0">
                <a:solidFill>
                  <a:srgbClr val="0000C7"/>
                </a:solidFill>
                <a:latin typeface="Arial"/>
                <a:cs typeface="Arial"/>
              </a:rPr>
              <a:t>ml.</a:t>
            </a:r>
            <a:r>
              <a:rPr sz="1300" spc="-5" dirty="0">
                <a:solidFill>
                  <a:srgbClr val="0000C7"/>
                </a:solidFill>
                <a:latin typeface="Arial"/>
                <a:cs typeface="Arial"/>
              </a:rPr>
              <a:t> </a:t>
            </a:r>
            <a:r>
              <a:rPr sz="1300" spc="-15" dirty="0">
                <a:solidFill>
                  <a:srgbClr val="0000C7"/>
                </a:solidFill>
                <a:latin typeface="Arial"/>
                <a:cs typeface="Arial"/>
              </a:rPr>
              <a:t>Lo</a:t>
            </a:r>
            <a:r>
              <a:rPr sz="1300" spc="-10" dirty="0">
                <a:solidFill>
                  <a:srgbClr val="0000C7"/>
                </a:solidFill>
                <a:latin typeface="Arial"/>
                <a:cs typeface="Arial"/>
              </a:rPr>
              <a:t>s</a:t>
            </a:r>
            <a:r>
              <a:rPr sz="1300" spc="-5" dirty="0">
                <a:solidFill>
                  <a:srgbClr val="0000C7"/>
                </a:solidFill>
                <a:latin typeface="Arial"/>
                <a:cs typeface="Arial"/>
              </a:rPr>
              <a:t> </a:t>
            </a:r>
            <a:r>
              <a:rPr sz="1300" spc="-15" dirty="0">
                <a:solidFill>
                  <a:srgbClr val="0000C7"/>
                </a:solidFill>
                <a:latin typeface="Arial"/>
                <a:cs typeface="Arial"/>
              </a:rPr>
              <a:t>edul</a:t>
            </a:r>
            <a:r>
              <a:rPr sz="1300" spc="-10" dirty="0">
                <a:solidFill>
                  <a:srgbClr val="0000C7"/>
                </a:solidFill>
                <a:latin typeface="Arial"/>
                <a:cs typeface="Arial"/>
              </a:rPr>
              <a:t>c</a:t>
            </a:r>
            <a:r>
              <a:rPr sz="1300" spc="-15" dirty="0">
                <a:solidFill>
                  <a:srgbClr val="0000C7"/>
                </a:solidFill>
                <a:latin typeface="Arial"/>
                <a:cs typeface="Arial"/>
              </a:rPr>
              <a:t>orante</a:t>
            </a:r>
            <a:r>
              <a:rPr sz="1300" spc="-10" dirty="0">
                <a:solidFill>
                  <a:srgbClr val="0000C7"/>
                </a:solidFill>
                <a:latin typeface="Arial"/>
                <a:cs typeface="Arial"/>
              </a:rPr>
              <a:t>s</a:t>
            </a:r>
            <a:r>
              <a:rPr sz="1300" spc="45" dirty="0">
                <a:solidFill>
                  <a:srgbClr val="0000C7"/>
                </a:solidFill>
                <a:latin typeface="Arial"/>
                <a:cs typeface="Arial"/>
              </a:rPr>
              <a:t> </a:t>
            </a:r>
            <a:r>
              <a:rPr sz="1300" spc="-15" dirty="0">
                <a:solidFill>
                  <a:srgbClr val="0000C7"/>
                </a:solidFill>
                <a:latin typeface="Arial"/>
                <a:cs typeface="Arial"/>
              </a:rPr>
              <a:t>d</a:t>
            </a:r>
            <a:r>
              <a:rPr sz="1300" spc="-10" dirty="0">
                <a:solidFill>
                  <a:srgbClr val="0000C7"/>
                </a:solidFill>
                <a:latin typeface="Arial"/>
                <a:cs typeface="Arial"/>
              </a:rPr>
              <a:t>e</a:t>
            </a:r>
            <a:r>
              <a:rPr sz="1300" spc="5" dirty="0">
                <a:solidFill>
                  <a:srgbClr val="0000C7"/>
                </a:solidFill>
                <a:latin typeface="Arial"/>
                <a:cs typeface="Arial"/>
              </a:rPr>
              <a:t> </a:t>
            </a:r>
            <a:r>
              <a:rPr sz="1300" spc="-15" dirty="0">
                <a:solidFill>
                  <a:srgbClr val="0000C7"/>
                </a:solidFill>
                <a:latin typeface="Arial"/>
                <a:cs typeface="Arial"/>
              </a:rPr>
              <a:t>mes</a:t>
            </a:r>
            <a:r>
              <a:rPr sz="1300" spc="-10" dirty="0">
                <a:solidFill>
                  <a:srgbClr val="0000C7"/>
                </a:solidFill>
                <a:latin typeface="Arial"/>
                <a:cs typeface="Arial"/>
              </a:rPr>
              <a:t>a</a:t>
            </a:r>
            <a:r>
              <a:rPr sz="1300" spc="20" dirty="0">
                <a:solidFill>
                  <a:srgbClr val="0000C7"/>
                </a:solidFill>
                <a:latin typeface="Arial"/>
                <a:cs typeface="Arial"/>
              </a:rPr>
              <a:t> </a:t>
            </a:r>
            <a:r>
              <a:rPr sz="1300" spc="-15" dirty="0">
                <a:solidFill>
                  <a:srgbClr val="0000C7"/>
                </a:solidFill>
                <a:latin typeface="Arial"/>
                <a:cs typeface="Arial"/>
              </a:rPr>
              <a:t>n</a:t>
            </a:r>
            <a:r>
              <a:rPr sz="1300" spc="-10" dirty="0">
                <a:solidFill>
                  <a:srgbClr val="0000C7"/>
                </a:solidFill>
                <a:latin typeface="Arial"/>
                <a:cs typeface="Arial"/>
              </a:rPr>
              <a:t>o</a:t>
            </a:r>
            <a:r>
              <a:rPr sz="1300" spc="5" dirty="0">
                <a:solidFill>
                  <a:srgbClr val="0000C7"/>
                </a:solidFill>
                <a:latin typeface="Arial"/>
                <a:cs typeface="Arial"/>
              </a:rPr>
              <a:t> </a:t>
            </a:r>
            <a:r>
              <a:rPr sz="1300" spc="-15" dirty="0">
                <a:solidFill>
                  <a:srgbClr val="0000C7"/>
                </a:solidFill>
                <a:latin typeface="Arial"/>
                <a:cs typeface="Arial"/>
              </a:rPr>
              <a:t>aporta</a:t>
            </a:r>
            <a:r>
              <a:rPr sz="1300" spc="-5" dirty="0">
                <a:solidFill>
                  <a:srgbClr val="0000C7"/>
                </a:solidFill>
                <a:latin typeface="Arial"/>
                <a:cs typeface="Arial"/>
              </a:rPr>
              <a:t>r</a:t>
            </a:r>
            <a:r>
              <a:rPr sz="1300" spc="-15" dirty="0">
                <a:solidFill>
                  <a:srgbClr val="0000C7"/>
                </a:solidFill>
                <a:latin typeface="Arial"/>
                <a:cs typeface="Arial"/>
              </a:rPr>
              <a:t>án</a:t>
            </a:r>
            <a:r>
              <a:rPr sz="1300" spc="-10" dirty="0">
                <a:solidFill>
                  <a:srgbClr val="0000C7"/>
                </a:solidFill>
                <a:latin typeface="Arial"/>
                <a:cs typeface="Arial"/>
              </a:rPr>
              <a:t> más</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0,4</a:t>
            </a:r>
            <a:r>
              <a:rPr sz="1300" spc="20" dirty="0">
                <a:solidFill>
                  <a:srgbClr val="0000C7"/>
                </a:solidFill>
                <a:latin typeface="Arial"/>
                <a:cs typeface="Arial"/>
              </a:rPr>
              <a:t> </a:t>
            </a:r>
            <a:r>
              <a:rPr sz="1300" spc="-10" dirty="0">
                <a:solidFill>
                  <a:srgbClr val="0000C7"/>
                </a:solidFill>
                <a:latin typeface="Arial"/>
                <a:cs typeface="Arial"/>
              </a:rPr>
              <a:t>kca</a:t>
            </a:r>
            <a:r>
              <a:rPr sz="1300" spc="-15" dirty="0">
                <a:solidFill>
                  <a:srgbClr val="0000C7"/>
                </a:solidFill>
                <a:latin typeface="Arial"/>
                <a:cs typeface="Arial"/>
              </a:rPr>
              <a:t>l/porció</a:t>
            </a:r>
            <a:r>
              <a:rPr sz="1300" spc="-10" dirty="0">
                <a:solidFill>
                  <a:srgbClr val="0000C7"/>
                </a:solidFill>
                <a:latin typeface="Arial"/>
                <a:cs typeface="Arial"/>
              </a:rPr>
              <a:t>n</a:t>
            </a:r>
            <a:r>
              <a:rPr sz="1300" spc="30" dirty="0">
                <a:solidFill>
                  <a:srgbClr val="0000C7"/>
                </a:solidFill>
                <a:latin typeface="Arial"/>
                <a:cs typeface="Arial"/>
              </a:rPr>
              <a:t> </a:t>
            </a:r>
            <a:r>
              <a:rPr sz="1300" spc="-15" dirty="0">
                <a:solidFill>
                  <a:srgbClr val="0000C7"/>
                </a:solidFill>
                <a:latin typeface="Arial"/>
                <a:cs typeface="Arial"/>
              </a:rPr>
              <a:t>(co</a:t>
            </a:r>
            <a:r>
              <a:rPr sz="1300" spc="-10" dirty="0">
                <a:solidFill>
                  <a:srgbClr val="0000C7"/>
                </a:solidFill>
                <a:latin typeface="Arial"/>
                <a:cs typeface="Arial"/>
              </a:rPr>
              <a:t>n</a:t>
            </a:r>
            <a:r>
              <a:rPr sz="1300" spc="20" dirty="0">
                <a:solidFill>
                  <a:srgbClr val="0000C7"/>
                </a:solidFill>
                <a:latin typeface="Arial"/>
                <a:cs typeface="Arial"/>
              </a:rPr>
              <a:t> </a:t>
            </a:r>
            <a:r>
              <a:rPr sz="1300" spc="-15" dirty="0">
                <a:solidFill>
                  <a:srgbClr val="0000C7"/>
                </a:solidFill>
                <a:latin typeface="Arial"/>
                <a:cs typeface="Arial"/>
              </a:rPr>
              <a:t>propiedad</a:t>
            </a:r>
            <a:r>
              <a:rPr sz="1300" spc="-10" dirty="0">
                <a:solidFill>
                  <a:srgbClr val="0000C7"/>
                </a:solidFill>
                <a:latin typeface="Arial"/>
                <a:cs typeface="Arial"/>
              </a:rPr>
              <a:t> edulcorante</a:t>
            </a:r>
            <a:r>
              <a:rPr sz="1300" spc="30" dirty="0">
                <a:solidFill>
                  <a:srgbClr val="0000C7"/>
                </a:solidFill>
                <a:latin typeface="Arial"/>
                <a:cs typeface="Arial"/>
              </a:rPr>
              <a:t> </a:t>
            </a:r>
            <a:r>
              <a:rPr sz="1300" spc="-10" dirty="0">
                <a:solidFill>
                  <a:srgbClr val="0000C7"/>
                </a:solidFill>
                <a:latin typeface="Arial"/>
                <a:cs typeface="Arial"/>
              </a:rPr>
              <a:t>similar</a:t>
            </a:r>
            <a:r>
              <a:rPr sz="1300" spc="20" dirty="0">
                <a:solidFill>
                  <a:srgbClr val="0000C7"/>
                </a:solidFill>
                <a:latin typeface="Arial"/>
                <a:cs typeface="Arial"/>
              </a:rPr>
              <a:t> </a:t>
            </a:r>
            <a:r>
              <a:rPr sz="1300" spc="-10" dirty="0">
                <a:solidFill>
                  <a:srgbClr val="0000C7"/>
                </a:solidFill>
                <a:latin typeface="Arial"/>
                <a:cs typeface="Arial"/>
              </a:rPr>
              <a:t>a</a:t>
            </a:r>
            <a:r>
              <a:rPr sz="1300" spc="-5" dirty="0">
                <a:solidFill>
                  <a:srgbClr val="0000C7"/>
                </a:solidFill>
                <a:latin typeface="Arial"/>
                <a:cs typeface="Arial"/>
              </a:rPr>
              <a:t> </a:t>
            </a:r>
            <a:r>
              <a:rPr sz="1300" spc="-10" dirty="0">
                <a:solidFill>
                  <a:srgbClr val="0000C7"/>
                </a:solidFill>
                <a:latin typeface="Arial"/>
                <a:cs typeface="Arial"/>
              </a:rPr>
              <a:t>6</a:t>
            </a:r>
            <a:r>
              <a:rPr sz="1300" spc="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sacarosa)</a:t>
            </a:r>
            <a:endParaRPr sz="1300">
              <a:latin typeface="Arial"/>
              <a:cs typeface="Arial"/>
            </a:endParaRPr>
          </a:p>
        </p:txBody>
      </p:sp>
      <p:sp>
        <p:nvSpPr>
          <p:cNvPr id="19" name="object 19"/>
          <p:cNvSpPr/>
          <p:nvPr/>
        </p:nvSpPr>
        <p:spPr>
          <a:xfrm>
            <a:off x="1952625" y="2143126"/>
            <a:ext cx="4000500" cy="2714625"/>
          </a:xfrm>
          <a:custGeom>
            <a:avLst/>
            <a:gdLst/>
            <a:ahLst/>
            <a:cxnLst/>
            <a:rect l="l" t="t" r="r" b="b"/>
            <a:pathLst>
              <a:path w="4000500" h="2714625">
                <a:moveTo>
                  <a:pt x="3547999" y="0"/>
                </a:moveTo>
                <a:lnTo>
                  <a:pt x="452450" y="0"/>
                </a:lnTo>
                <a:lnTo>
                  <a:pt x="415341" y="1499"/>
                </a:lnTo>
                <a:lnTo>
                  <a:pt x="343719" y="13149"/>
                </a:lnTo>
                <a:lnTo>
                  <a:pt x="276334" y="35556"/>
                </a:lnTo>
                <a:lnTo>
                  <a:pt x="214117" y="67788"/>
                </a:lnTo>
                <a:lnTo>
                  <a:pt x="157998" y="108916"/>
                </a:lnTo>
                <a:lnTo>
                  <a:pt x="108911" y="158007"/>
                </a:lnTo>
                <a:lnTo>
                  <a:pt x="67786" y="214130"/>
                </a:lnTo>
                <a:lnTo>
                  <a:pt x="35555" y="276355"/>
                </a:lnTo>
                <a:lnTo>
                  <a:pt x="13149" y="343751"/>
                </a:lnTo>
                <a:lnTo>
                  <a:pt x="1499" y="415385"/>
                </a:lnTo>
                <a:lnTo>
                  <a:pt x="0" y="452500"/>
                </a:lnTo>
                <a:lnTo>
                  <a:pt x="0" y="2262124"/>
                </a:lnTo>
                <a:lnTo>
                  <a:pt x="5921" y="2335528"/>
                </a:lnTo>
                <a:lnTo>
                  <a:pt x="23065" y="2405159"/>
                </a:lnTo>
                <a:lnTo>
                  <a:pt x="50500" y="2470085"/>
                </a:lnTo>
                <a:lnTo>
                  <a:pt x="87295" y="2529376"/>
                </a:lnTo>
                <a:lnTo>
                  <a:pt x="132518" y="2582100"/>
                </a:lnTo>
                <a:lnTo>
                  <a:pt x="185237" y="2627326"/>
                </a:lnTo>
                <a:lnTo>
                  <a:pt x="244521" y="2664122"/>
                </a:lnTo>
                <a:lnTo>
                  <a:pt x="309439" y="2691558"/>
                </a:lnTo>
                <a:lnTo>
                  <a:pt x="379059" y="2708703"/>
                </a:lnTo>
                <a:lnTo>
                  <a:pt x="452450" y="2714625"/>
                </a:lnTo>
                <a:lnTo>
                  <a:pt x="3547999" y="2714625"/>
                </a:lnTo>
                <a:lnTo>
                  <a:pt x="3621403" y="2708703"/>
                </a:lnTo>
                <a:lnTo>
                  <a:pt x="3691034" y="2691558"/>
                </a:lnTo>
                <a:lnTo>
                  <a:pt x="3755960" y="2664122"/>
                </a:lnTo>
                <a:lnTo>
                  <a:pt x="3815251" y="2627326"/>
                </a:lnTo>
                <a:lnTo>
                  <a:pt x="3867975" y="2582100"/>
                </a:lnTo>
                <a:lnTo>
                  <a:pt x="3913201" y="2529376"/>
                </a:lnTo>
                <a:lnTo>
                  <a:pt x="3949997" y="2470085"/>
                </a:lnTo>
                <a:lnTo>
                  <a:pt x="3977433" y="2405159"/>
                </a:lnTo>
                <a:lnTo>
                  <a:pt x="3994578" y="2335528"/>
                </a:lnTo>
                <a:lnTo>
                  <a:pt x="4000500" y="2262124"/>
                </a:lnTo>
                <a:lnTo>
                  <a:pt x="4000500" y="452500"/>
                </a:lnTo>
                <a:lnTo>
                  <a:pt x="3994578" y="379096"/>
                </a:lnTo>
                <a:lnTo>
                  <a:pt x="3977433" y="309465"/>
                </a:lnTo>
                <a:lnTo>
                  <a:pt x="3949997" y="244539"/>
                </a:lnTo>
                <a:lnTo>
                  <a:pt x="3913201" y="185248"/>
                </a:lnTo>
                <a:lnTo>
                  <a:pt x="3867975" y="132524"/>
                </a:lnTo>
                <a:lnTo>
                  <a:pt x="3815251" y="87298"/>
                </a:lnTo>
                <a:lnTo>
                  <a:pt x="3755960" y="50502"/>
                </a:lnTo>
                <a:lnTo>
                  <a:pt x="3691034" y="23066"/>
                </a:lnTo>
                <a:lnTo>
                  <a:pt x="3621403" y="5921"/>
                </a:lnTo>
                <a:lnTo>
                  <a:pt x="3547999" y="0"/>
                </a:lnTo>
                <a:close/>
              </a:path>
            </a:pathLst>
          </a:custGeom>
          <a:solidFill>
            <a:srgbClr val="BADFE2"/>
          </a:solidFill>
        </p:spPr>
        <p:txBody>
          <a:bodyPr wrap="square" lIns="0" tIns="0" rIns="0" bIns="0" rtlCol="0">
            <a:noAutofit/>
          </a:bodyPr>
          <a:lstStyle/>
          <a:p>
            <a:endParaRPr/>
          </a:p>
        </p:txBody>
      </p:sp>
      <p:sp>
        <p:nvSpPr>
          <p:cNvPr id="20" name="object 20"/>
          <p:cNvSpPr/>
          <p:nvPr/>
        </p:nvSpPr>
        <p:spPr>
          <a:xfrm>
            <a:off x="2665475" y="3499103"/>
            <a:ext cx="696468" cy="1226820"/>
          </a:xfrm>
          <a:prstGeom prst="rect">
            <a:avLst/>
          </a:prstGeom>
          <a:blipFill>
            <a:blip r:embed="rId9" cstate="print"/>
            <a:stretch>
              <a:fillRect/>
            </a:stretch>
          </a:blipFill>
        </p:spPr>
        <p:txBody>
          <a:bodyPr wrap="square" lIns="0" tIns="0" rIns="0" bIns="0" rtlCol="0">
            <a:noAutofit/>
          </a:bodyPr>
          <a:lstStyle/>
          <a:p>
            <a:endParaRPr/>
          </a:p>
        </p:txBody>
      </p:sp>
      <p:sp>
        <p:nvSpPr>
          <p:cNvPr id="21" name="object 21"/>
          <p:cNvSpPr/>
          <p:nvPr/>
        </p:nvSpPr>
        <p:spPr>
          <a:xfrm>
            <a:off x="1866900" y="2112265"/>
            <a:ext cx="1714500" cy="1463039"/>
          </a:xfrm>
          <a:prstGeom prst="rect">
            <a:avLst/>
          </a:prstGeom>
          <a:blipFill>
            <a:blip r:embed="rId10" cstate="print"/>
            <a:stretch>
              <a:fillRect/>
            </a:stretch>
          </a:blipFill>
        </p:spPr>
        <p:txBody>
          <a:bodyPr wrap="square" lIns="0" tIns="0" rIns="0" bIns="0" rtlCol="0">
            <a:noAutofit/>
          </a:bodyPr>
          <a:lstStyle/>
          <a:p>
            <a:endParaRPr/>
          </a:p>
        </p:txBody>
      </p:sp>
      <p:sp>
        <p:nvSpPr>
          <p:cNvPr id="22" name="object 22"/>
          <p:cNvSpPr/>
          <p:nvPr/>
        </p:nvSpPr>
        <p:spPr>
          <a:xfrm>
            <a:off x="3695700" y="2153411"/>
            <a:ext cx="1956816" cy="2610612"/>
          </a:xfrm>
          <a:prstGeom prst="rect">
            <a:avLst/>
          </a:prstGeom>
          <a:blipFill>
            <a:blip r:embed="rId11" cstate="print"/>
            <a:stretch>
              <a:fillRect/>
            </a:stretch>
          </a:blipFill>
        </p:spPr>
        <p:txBody>
          <a:bodyPr wrap="square" lIns="0" tIns="0" rIns="0" bIns="0" rtlCol="0">
            <a:noAutofit/>
          </a:bodyPr>
          <a:lstStyle/>
          <a:p>
            <a:endParaRPr/>
          </a:p>
        </p:txBody>
      </p:sp>
      <p:sp>
        <p:nvSpPr>
          <p:cNvPr id="23" name="object 23"/>
          <p:cNvSpPr/>
          <p:nvPr/>
        </p:nvSpPr>
        <p:spPr>
          <a:xfrm>
            <a:off x="3810001" y="3000376"/>
            <a:ext cx="1786001" cy="214375"/>
          </a:xfrm>
          <a:custGeom>
            <a:avLst/>
            <a:gdLst/>
            <a:ahLst/>
            <a:cxnLst/>
            <a:rect l="l" t="t" r="r" b="b"/>
            <a:pathLst>
              <a:path w="1786001" h="214375">
                <a:moveTo>
                  <a:pt x="0" y="35687"/>
                </a:moveTo>
                <a:lnTo>
                  <a:pt x="2843" y="21722"/>
                </a:lnTo>
                <a:lnTo>
                  <a:pt x="10589" y="10334"/>
                </a:lnTo>
                <a:lnTo>
                  <a:pt x="22058" y="2702"/>
                </a:lnTo>
                <a:lnTo>
                  <a:pt x="35687" y="0"/>
                </a:lnTo>
                <a:lnTo>
                  <a:pt x="1750187" y="0"/>
                </a:lnTo>
                <a:lnTo>
                  <a:pt x="1764202" y="2833"/>
                </a:lnTo>
                <a:lnTo>
                  <a:pt x="1775615" y="10554"/>
                </a:lnTo>
                <a:lnTo>
                  <a:pt x="1783268" y="21989"/>
                </a:lnTo>
                <a:lnTo>
                  <a:pt x="1786001" y="35687"/>
                </a:lnTo>
                <a:lnTo>
                  <a:pt x="1786001" y="178562"/>
                </a:lnTo>
                <a:lnTo>
                  <a:pt x="1783174" y="192554"/>
                </a:lnTo>
                <a:lnTo>
                  <a:pt x="1775465" y="203956"/>
                </a:lnTo>
                <a:lnTo>
                  <a:pt x="1764025" y="211614"/>
                </a:lnTo>
                <a:lnTo>
                  <a:pt x="1750187" y="214375"/>
                </a:lnTo>
                <a:lnTo>
                  <a:pt x="35687" y="214375"/>
                </a:lnTo>
                <a:lnTo>
                  <a:pt x="21745" y="211540"/>
                </a:lnTo>
                <a:lnTo>
                  <a:pt x="10369" y="203805"/>
                </a:lnTo>
                <a:lnTo>
                  <a:pt x="2730" y="192331"/>
                </a:lnTo>
                <a:lnTo>
                  <a:pt x="0" y="178562"/>
                </a:lnTo>
                <a:lnTo>
                  <a:pt x="0" y="35687"/>
                </a:lnTo>
                <a:close/>
              </a:path>
            </a:pathLst>
          </a:custGeom>
          <a:ln w="38100">
            <a:solidFill>
              <a:srgbClr val="FF0000"/>
            </a:solidFill>
          </a:ln>
        </p:spPr>
        <p:txBody>
          <a:bodyPr wrap="square" lIns="0" tIns="0" rIns="0" bIns="0" rtlCol="0">
            <a:noAutofit/>
          </a:bodyPr>
          <a:lstStyle/>
          <a:p>
            <a:endParaRPr/>
          </a:p>
        </p:txBody>
      </p:sp>
      <p:sp>
        <p:nvSpPr>
          <p:cNvPr id="24" name="object 24"/>
          <p:cNvSpPr/>
          <p:nvPr/>
        </p:nvSpPr>
        <p:spPr>
          <a:xfrm>
            <a:off x="6024627" y="2143126"/>
            <a:ext cx="4429125" cy="2714625"/>
          </a:xfrm>
          <a:custGeom>
            <a:avLst/>
            <a:gdLst/>
            <a:ahLst/>
            <a:cxnLst/>
            <a:rect l="l" t="t" r="r" b="b"/>
            <a:pathLst>
              <a:path w="4429125" h="2714625">
                <a:moveTo>
                  <a:pt x="3976624" y="0"/>
                </a:moveTo>
                <a:lnTo>
                  <a:pt x="452374" y="0"/>
                </a:lnTo>
                <a:lnTo>
                  <a:pt x="415276" y="1499"/>
                </a:lnTo>
                <a:lnTo>
                  <a:pt x="343673" y="13149"/>
                </a:lnTo>
                <a:lnTo>
                  <a:pt x="276302" y="35556"/>
                </a:lnTo>
                <a:lnTo>
                  <a:pt x="214096" y="67788"/>
                </a:lnTo>
                <a:lnTo>
                  <a:pt x="157986" y="108916"/>
                </a:lnTo>
                <a:lnTo>
                  <a:pt x="108904" y="158007"/>
                </a:lnTo>
                <a:lnTo>
                  <a:pt x="67783" y="214130"/>
                </a:lnTo>
                <a:lnTo>
                  <a:pt x="35554" y="276355"/>
                </a:lnTo>
                <a:lnTo>
                  <a:pt x="13148" y="343751"/>
                </a:lnTo>
                <a:lnTo>
                  <a:pt x="1499" y="415385"/>
                </a:lnTo>
                <a:lnTo>
                  <a:pt x="0" y="452500"/>
                </a:lnTo>
                <a:lnTo>
                  <a:pt x="0" y="2262124"/>
                </a:lnTo>
                <a:lnTo>
                  <a:pt x="5921" y="2335528"/>
                </a:lnTo>
                <a:lnTo>
                  <a:pt x="23065" y="2405159"/>
                </a:lnTo>
                <a:lnTo>
                  <a:pt x="50498" y="2470085"/>
                </a:lnTo>
                <a:lnTo>
                  <a:pt x="87290" y="2529376"/>
                </a:lnTo>
                <a:lnTo>
                  <a:pt x="132508" y="2582100"/>
                </a:lnTo>
                <a:lnTo>
                  <a:pt x="185220" y="2627326"/>
                </a:lnTo>
                <a:lnTo>
                  <a:pt x="244495" y="2664122"/>
                </a:lnTo>
                <a:lnTo>
                  <a:pt x="309400" y="2691558"/>
                </a:lnTo>
                <a:lnTo>
                  <a:pt x="379003" y="2708703"/>
                </a:lnTo>
                <a:lnTo>
                  <a:pt x="452374" y="2714625"/>
                </a:lnTo>
                <a:lnTo>
                  <a:pt x="3976624" y="2714625"/>
                </a:lnTo>
                <a:lnTo>
                  <a:pt x="4049997" y="2708703"/>
                </a:lnTo>
                <a:lnTo>
                  <a:pt x="4119610" y="2691558"/>
                </a:lnTo>
                <a:lnTo>
                  <a:pt x="4184529" y="2664122"/>
                </a:lnTo>
                <a:lnTo>
                  <a:pt x="4243821" y="2627326"/>
                </a:lnTo>
                <a:lnTo>
                  <a:pt x="4296552" y="2582100"/>
                </a:lnTo>
                <a:lnTo>
                  <a:pt x="4341789" y="2529376"/>
                </a:lnTo>
                <a:lnTo>
                  <a:pt x="4378598" y="2470085"/>
                </a:lnTo>
                <a:lnTo>
                  <a:pt x="4406046" y="2405159"/>
                </a:lnTo>
                <a:lnTo>
                  <a:pt x="4423199" y="2335528"/>
                </a:lnTo>
                <a:lnTo>
                  <a:pt x="4429125" y="2262124"/>
                </a:lnTo>
                <a:lnTo>
                  <a:pt x="4428998" y="452500"/>
                </a:lnTo>
                <a:lnTo>
                  <a:pt x="4423107" y="379096"/>
                </a:lnTo>
                <a:lnTo>
                  <a:pt x="4405981" y="309465"/>
                </a:lnTo>
                <a:lnTo>
                  <a:pt x="4378555" y="244539"/>
                </a:lnTo>
                <a:lnTo>
                  <a:pt x="4341762" y="185248"/>
                </a:lnTo>
                <a:lnTo>
                  <a:pt x="4296536" y="132524"/>
                </a:lnTo>
                <a:lnTo>
                  <a:pt x="4243813" y="87298"/>
                </a:lnTo>
                <a:lnTo>
                  <a:pt x="4184526" y="50502"/>
                </a:lnTo>
                <a:lnTo>
                  <a:pt x="4119609" y="23066"/>
                </a:lnTo>
                <a:lnTo>
                  <a:pt x="4049997" y="5921"/>
                </a:lnTo>
                <a:lnTo>
                  <a:pt x="3976624" y="0"/>
                </a:lnTo>
                <a:close/>
              </a:path>
            </a:pathLst>
          </a:custGeom>
          <a:solidFill>
            <a:srgbClr val="AAB6F4"/>
          </a:solidFill>
        </p:spPr>
        <p:txBody>
          <a:bodyPr wrap="square" lIns="0" tIns="0" rIns="0" bIns="0" rtlCol="0">
            <a:noAutofit/>
          </a:bodyPr>
          <a:lstStyle/>
          <a:p>
            <a:endParaRPr/>
          </a:p>
        </p:txBody>
      </p:sp>
      <p:sp>
        <p:nvSpPr>
          <p:cNvPr id="25" name="object 25"/>
          <p:cNvSpPr/>
          <p:nvPr/>
        </p:nvSpPr>
        <p:spPr>
          <a:xfrm>
            <a:off x="6096001" y="2098548"/>
            <a:ext cx="2496311" cy="1028700"/>
          </a:xfrm>
          <a:prstGeom prst="rect">
            <a:avLst/>
          </a:prstGeom>
          <a:blipFill>
            <a:blip r:embed="rId12" cstate="print"/>
            <a:stretch>
              <a:fillRect/>
            </a:stretch>
          </a:blipFill>
        </p:spPr>
        <p:txBody>
          <a:bodyPr wrap="square" lIns="0" tIns="0" rIns="0" bIns="0" rtlCol="0">
            <a:noAutofit/>
          </a:bodyPr>
          <a:lstStyle/>
          <a:p>
            <a:endParaRPr/>
          </a:p>
        </p:txBody>
      </p:sp>
      <p:sp>
        <p:nvSpPr>
          <p:cNvPr id="26" name="object 26"/>
          <p:cNvSpPr/>
          <p:nvPr/>
        </p:nvSpPr>
        <p:spPr>
          <a:xfrm>
            <a:off x="7623048" y="2939796"/>
            <a:ext cx="2724911" cy="1815083"/>
          </a:xfrm>
          <a:prstGeom prst="rect">
            <a:avLst/>
          </a:prstGeom>
          <a:blipFill>
            <a:blip r:embed="rId13" cstate="print"/>
            <a:stretch>
              <a:fillRect/>
            </a:stretch>
          </a:blipFill>
        </p:spPr>
        <p:txBody>
          <a:bodyPr wrap="square" lIns="0" tIns="0" rIns="0" bIns="0" rtlCol="0">
            <a:noAutofit/>
          </a:bodyPr>
          <a:lstStyle/>
          <a:p>
            <a:endParaRPr/>
          </a:p>
        </p:txBody>
      </p:sp>
      <p:sp>
        <p:nvSpPr>
          <p:cNvPr id="27" name="object 27"/>
          <p:cNvSpPr/>
          <p:nvPr/>
        </p:nvSpPr>
        <p:spPr>
          <a:xfrm>
            <a:off x="5951220" y="3284221"/>
            <a:ext cx="1799844" cy="1156715"/>
          </a:xfrm>
          <a:prstGeom prst="rect">
            <a:avLst/>
          </a:prstGeom>
          <a:blipFill>
            <a:blip r:embed="rId14" cstate="print"/>
            <a:stretch>
              <a:fillRect/>
            </a:stretch>
          </a:blipFill>
        </p:spPr>
        <p:txBody>
          <a:bodyPr wrap="square" lIns="0" tIns="0" rIns="0" bIns="0" rtlCol="0">
            <a:noAutofit/>
          </a:bodyPr>
          <a:lstStyle/>
          <a:p>
            <a:endParaRPr/>
          </a:p>
        </p:txBody>
      </p:sp>
      <p:sp>
        <p:nvSpPr>
          <p:cNvPr id="28" name="object 28"/>
          <p:cNvSpPr/>
          <p:nvPr/>
        </p:nvSpPr>
        <p:spPr>
          <a:xfrm>
            <a:off x="7810501" y="3357627"/>
            <a:ext cx="2428875" cy="214249"/>
          </a:xfrm>
          <a:custGeom>
            <a:avLst/>
            <a:gdLst/>
            <a:ahLst/>
            <a:cxnLst/>
            <a:rect l="l" t="t" r="r" b="b"/>
            <a:pathLst>
              <a:path w="2428875" h="214249">
                <a:moveTo>
                  <a:pt x="0" y="35687"/>
                </a:moveTo>
                <a:lnTo>
                  <a:pt x="2843" y="21668"/>
                </a:lnTo>
                <a:lnTo>
                  <a:pt x="10589" y="10287"/>
                </a:lnTo>
                <a:lnTo>
                  <a:pt x="22058" y="2684"/>
                </a:lnTo>
                <a:lnTo>
                  <a:pt x="35687" y="0"/>
                </a:lnTo>
                <a:lnTo>
                  <a:pt x="2393188" y="0"/>
                </a:lnTo>
                <a:lnTo>
                  <a:pt x="2407152" y="2825"/>
                </a:lnTo>
                <a:lnTo>
                  <a:pt x="2418540" y="10541"/>
                </a:lnTo>
                <a:lnTo>
                  <a:pt x="2426172" y="22005"/>
                </a:lnTo>
                <a:lnTo>
                  <a:pt x="2428875" y="35687"/>
                </a:lnTo>
                <a:lnTo>
                  <a:pt x="2428875" y="178562"/>
                </a:lnTo>
                <a:lnTo>
                  <a:pt x="2426031" y="192526"/>
                </a:lnTo>
                <a:lnTo>
                  <a:pt x="2418285" y="203914"/>
                </a:lnTo>
                <a:lnTo>
                  <a:pt x="2406816" y="211546"/>
                </a:lnTo>
                <a:lnTo>
                  <a:pt x="2393188" y="214249"/>
                </a:lnTo>
                <a:lnTo>
                  <a:pt x="35687" y="214249"/>
                </a:lnTo>
                <a:lnTo>
                  <a:pt x="21722" y="211405"/>
                </a:lnTo>
                <a:lnTo>
                  <a:pt x="10334" y="203659"/>
                </a:lnTo>
                <a:lnTo>
                  <a:pt x="2702" y="192190"/>
                </a:lnTo>
                <a:lnTo>
                  <a:pt x="0" y="178562"/>
                </a:lnTo>
                <a:lnTo>
                  <a:pt x="0" y="35687"/>
                </a:lnTo>
                <a:close/>
              </a:path>
            </a:pathLst>
          </a:custGeom>
          <a:ln w="38100">
            <a:solidFill>
              <a:srgbClr val="FF0000"/>
            </a:solidFill>
          </a:ln>
        </p:spPr>
        <p:txBody>
          <a:bodyPr wrap="square" lIns="0" tIns="0" rIns="0" bIns="0" rtlCol="0">
            <a:noAutofit/>
          </a:bodyPr>
          <a:lstStyle/>
          <a:p>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52877" y="87"/>
            <a:ext cx="5094367" cy="636516"/>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6167501" y="1857375"/>
            <a:ext cx="4357624" cy="3143250"/>
          </a:xfrm>
          <a:custGeom>
            <a:avLst/>
            <a:gdLst/>
            <a:ahLst/>
            <a:cxnLst/>
            <a:rect l="l" t="t" r="r" b="b"/>
            <a:pathLst>
              <a:path w="4357624" h="3143250">
                <a:moveTo>
                  <a:pt x="3833749" y="0"/>
                </a:moveTo>
                <a:lnTo>
                  <a:pt x="523875" y="0"/>
                </a:lnTo>
                <a:lnTo>
                  <a:pt x="480894" y="1736"/>
                </a:lnTo>
                <a:lnTo>
                  <a:pt x="438874" y="6857"/>
                </a:lnTo>
                <a:lnTo>
                  <a:pt x="397947" y="15226"/>
                </a:lnTo>
                <a:lnTo>
                  <a:pt x="358249" y="26709"/>
                </a:lnTo>
                <a:lnTo>
                  <a:pt x="319914" y="41171"/>
                </a:lnTo>
                <a:lnTo>
                  <a:pt x="283078" y="58478"/>
                </a:lnTo>
                <a:lnTo>
                  <a:pt x="247873" y="78493"/>
                </a:lnTo>
                <a:lnTo>
                  <a:pt x="214435" y="101083"/>
                </a:lnTo>
                <a:lnTo>
                  <a:pt x="182899" y="126113"/>
                </a:lnTo>
                <a:lnTo>
                  <a:pt x="153400" y="153447"/>
                </a:lnTo>
                <a:lnTo>
                  <a:pt x="126071" y="182951"/>
                </a:lnTo>
                <a:lnTo>
                  <a:pt x="101047" y="214490"/>
                </a:lnTo>
                <a:lnTo>
                  <a:pt x="78463" y="247929"/>
                </a:lnTo>
                <a:lnTo>
                  <a:pt x="58454" y="283134"/>
                </a:lnTo>
                <a:lnTo>
                  <a:pt x="41153" y="319968"/>
                </a:lnTo>
                <a:lnTo>
                  <a:pt x="26697" y="358298"/>
                </a:lnTo>
                <a:lnTo>
                  <a:pt x="15219" y="397988"/>
                </a:lnTo>
                <a:lnTo>
                  <a:pt x="6853" y="438905"/>
                </a:lnTo>
                <a:lnTo>
                  <a:pt x="1735" y="480912"/>
                </a:lnTo>
                <a:lnTo>
                  <a:pt x="0" y="523875"/>
                </a:lnTo>
                <a:lnTo>
                  <a:pt x="0" y="2619375"/>
                </a:lnTo>
                <a:lnTo>
                  <a:pt x="1735" y="2662337"/>
                </a:lnTo>
                <a:lnTo>
                  <a:pt x="6853" y="2704344"/>
                </a:lnTo>
                <a:lnTo>
                  <a:pt x="15219" y="2745261"/>
                </a:lnTo>
                <a:lnTo>
                  <a:pt x="26697" y="2784951"/>
                </a:lnTo>
                <a:lnTo>
                  <a:pt x="41153" y="2823281"/>
                </a:lnTo>
                <a:lnTo>
                  <a:pt x="58454" y="2860115"/>
                </a:lnTo>
                <a:lnTo>
                  <a:pt x="78463" y="2895320"/>
                </a:lnTo>
                <a:lnTo>
                  <a:pt x="101047" y="2928759"/>
                </a:lnTo>
                <a:lnTo>
                  <a:pt x="126071" y="2960298"/>
                </a:lnTo>
                <a:lnTo>
                  <a:pt x="153400" y="2989802"/>
                </a:lnTo>
                <a:lnTo>
                  <a:pt x="182899" y="3017136"/>
                </a:lnTo>
                <a:lnTo>
                  <a:pt x="214435" y="3042166"/>
                </a:lnTo>
                <a:lnTo>
                  <a:pt x="247873" y="3064756"/>
                </a:lnTo>
                <a:lnTo>
                  <a:pt x="283078" y="3084771"/>
                </a:lnTo>
                <a:lnTo>
                  <a:pt x="319914" y="3102078"/>
                </a:lnTo>
                <a:lnTo>
                  <a:pt x="358249" y="3116540"/>
                </a:lnTo>
                <a:lnTo>
                  <a:pt x="397947" y="3128023"/>
                </a:lnTo>
                <a:lnTo>
                  <a:pt x="438874" y="3136392"/>
                </a:lnTo>
                <a:lnTo>
                  <a:pt x="480894" y="3141513"/>
                </a:lnTo>
                <a:lnTo>
                  <a:pt x="523875" y="3143250"/>
                </a:lnTo>
                <a:lnTo>
                  <a:pt x="3833749" y="3143250"/>
                </a:lnTo>
                <a:lnTo>
                  <a:pt x="3876711" y="3141513"/>
                </a:lnTo>
                <a:lnTo>
                  <a:pt x="3918718" y="3136392"/>
                </a:lnTo>
                <a:lnTo>
                  <a:pt x="3959635" y="3128023"/>
                </a:lnTo>
                <a:lnTo>
                  <a:pt x="3999325" y="3116540"/>
                </a:lnTo>
                <a:lnTo>
                  <a:pt x="4037655" y="3102078"/>
                </a:lnTo>
                <a:lnTo>
                  <a:pt x="4074489" y="3084771"/>
                </a:lnTo>
                <a:lnTo>
                  <a:pt x="4109694" y="3064756"/>
                </a:lnTo>
                <a:lnTo>
                  <a:pt x="4143133" y="3042166"/>
                </a:lnTo>
                <a:lnTo>
                  <a:pt x="4174672" y="3017136"/>
                </a:lnTo>
                <a:lnTo>
                  <a:pt x="4204176" y="2989802"/>
                </a:lnTo>
                <a:lnTo>
                  <a:pt x="4231510" y="2960298"/>
                </a:lnTo>
                <a:lnTo>
                  <a:pt x="4256540" y="2928759"/>
                </a:lnTo>
                <a:lnTo>
                  <a:pt x="4279130" y="2895320"/>
                </a:lnTo>
                <a:lnTo>
                  <a:pt x="4299145" y="2860115"/>
                </a:lnTo>
                <a:lnTo>
                  <a:pt x="4316452" y="2823281"/>
                </a:lnTo>
                <a:lnTo>
                  <a:pt x="4330914" y="2784951"/>
                </a:lnTo>
                <a:lnTo>
                  <a:pt x="4342397" y="2745261"/>
                </a:lnTo>
                <a:lnTo>
                  <a:pt x="4350766" y="2704344"/>
                </a:lnTo>
                <a:lnTo>
                  <a:pt x="4355887" y="2662337"/>
                </a:lnTo>
                <a:lnTo>
                  <a:pt x="4357624" y="2619375"/>
                </a:lnTo>
                <a:lnTo>
                  <a:pt x="4357624" y="523875"/>
                </a:lnTo>
                <a:lnTo>
                  <a:pt x="4355887" y="480912"/>
                </a:lnTo>
                <a:lnTo>
                  <a:pt x="4350766" y="438905"/>
                </a:lnTo>
                <a:lnTo>
                  <a:pt x="4342397" y="397988"/>
                </a:lnTo>
                <a:lnTo>
                  <a:pt x="4330914" y="358298"/>
                </a:lnTo>
                <a:lnTo>
                  <a:pt x="4316452" y="319968"/>
                </a:lnTo>
                <a:lnTo>
                  <a:pt x="4299145" y="283134"/>
                </a:lnTo>
                <a:lnTo>
                  <a:pt x="4279130" y="247929"/>
                </a:lnTo>
                <a:lnTo>
                  <a:pt x="4256540" y="214490"/>
                </a:lnTo>
                <a:lnTo>
                  <a:pt x="4231510" y="182951"/>
                </a:lnTo>
                <a:lnTo>
                  <a:pt x="4204176" y="153447"/>
                </a:lnTo>
                <a:lnTo>
                  <a:pt x="4174672" y="126113"/>
                </a:lnTo>
                <a:lnTo>
                  <a:pt x="4143133" y="101083"/>
                </a:lnTo>
                <a:lnTo>
                  <a:pt x="4109694" y="78493"/>
                </a:lnTo>
                <a:lnTo>
                  <a:pt x="4074489" y="58478"/>
                </a:lnTo>
                <a:lnTo>
                  <a:pt x="4037655" y="41171"/>
                </a:lnTo>
                <a:lnTo>
                  <a:pt x="3999325" y="26709"/>
                </a:lnTo>
                <a:lnTo>
                  <a:pt x="3959635" y="15226"/>
                </a:lnTo>
                <a:lnTo>
                  <a:pt x="3918718" y="6857"/>
                </a:lnTo>
                <a:lnTo>
                  <a:pt x="3876711" y="1736"/>
                </a:lnTo>
                <a:lnTo>
                  <a:pt x="3833749" y="0"/>
                </a:lnTo>
                <a:close/>
              </a:path>
            </a:pathLst>
          </a:custGeom>
          <a:solidFill>
            <a:srgbClr val="ABFAC0"/>
          </a:solidFill>
        </p:spPr>
        <p:txBody>
          <a:bodyPr wrap="square" lIns="0" tIns="0" rIns="0" bIns="0" rtlCol="0">
            <a:noAutofit/>
          </a:bodyPr>
          <a:lstStyle/>
          <a:p>
            <a:endParaRPr/>
          </a:p>
        </p:txBody>
      </p:sp>
      <p:sp>
        <p:nvSpPr>
          <p:cNvPr id="4" name="object 4"/>
          <p:cNvSpPr/>
          <p:nvPr/>
        </p:nvSpPr>
        <p:spPr>
          <a:xfrm>
            <a:off x="7536179" y="1741932"/>
            <a:ext cx="3108960" cy="1184148"/>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6451091" y="3284221"/>
            <a:ext cx="1275588" cy="1136903"/>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5995415" y="1847088"/>
            <a:ext cx="2002536" cy="1641348"/>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p:nvPr/>
        </p:nvSpPr>
        <p:spPr>
          <a:xfrm>
            <a:off x="7769352" y="2583179"/>
            <a:ext cx="2633472" cy="2459736"/>
          </a:xfrm>
          <a:prstGeom prst="rect">
            <a:avLst/>
          </a:prstGeom>
          <a:blipFill>
            <a:blip r:embed="rId6" cstate="print"/>
            <a:stretch>
              <a:fillRect/>
            </a:stretch>
          </a:blipFill>
        </p:spPr>
        <p:txBody>
          <a:bodyPr wrap="square" lIns="0" tIns="0" rIns="0" bIns="0" rtlCol="0">
            <a:noAutofit/>
          </a:bodyPr>
          <a:lstStyle/>
          <a:p>
            <a:endParaRPr/>
          </a:p>
        </p:txBody>
      </p:sp>
      <p:sp>
        <p:nvSpPr>
          <p:cNvPr id="8" name="object 8"/>
          <p:cNvSpPr/>
          <p:nvPr/>
        </p:nvSpPr>
        <p:spPr>
          <a:xfrm>
            <a:off x="7881874" y="3143250"/>
            <a:ext cx="2428875" cy="285750"/>
          </a:xfrm>
          <a:custGeom>
            <a:avLst/>
            <a:gdLst/>
            <a:ahLst/>
            <a:cxnLst/>
            <a:rect l="l" t="t" r="r" b="b"/>
            <a:pathLst>
              <a:path w="2428875" h="285750">
                <a:moveTo>
                  <a:pt x="0" y="47625"/>
                </a:moveTo>
                <a:lnTo>
                  <a:pt x="17516" y="10731"/>
                </a:lnTo>
                <a:lnTo>
                  <a:pt x="47625" y="0"/>
                </a:lnTo>
                <a:lnTo>
                  <a:pt x="2381250" y="0"/>
                </a:lnTo>
                <a:lnTo>
                  <a:pt x="2395483" y="2166"/>
                </a:lnTo>
                <a:lnTo>
                  <a:pt x="2408000" y="8224"/>
                </a:lnTo>
                <a:lnTo>
                  <a:pt x="2418143" y="17516"/>
                </a:lnTo>
                <a:lnTo>
                  <a:pt x="2425252" y="29383"/>
                </a:lnTo>
                <a:lnTo>
                  <a:pt x="2428668" y="43166"/>
                </a:lnTo>
                <a:lnTo>
                  <a:pt x="2428875" y="47625"/>
                </a:lnTo>
                <a:lnTo>
                  <a:pt x="2428875" y="238125"/>
                </a:lnTo>
                <a:lnTo>
                  <a:pt x="2426708" y="252358"/>
                </a:lnTo>
                <a:lnTo>
                  <a:pt x="2420650" y="264875"/>
                </a:lnTo>
                <a:lnTo>
                  <a:pt x="2411358" y="275018"/>
                </a:lnTo>
                <a:lnTo>
                  <a:pt x="2399491" y="282127"/>
                </a:lnTo>
                <a:lnTo>
                  <a:pt x="2385708" y="285543"/>
                </a:lnTo>
                <a:lnTo>
                  <a:pt x="2381250" y="285750"/>
                </a:lnTo>
                <a:lnTo>
                  <a:pt x="47625" y="285750"/>
                </a:lnTo>
                <a:lnTo>
                  <a:pt x="33391" y="283583"/>
                </a:lnTo>
                <a:lnTo>
                  <a:pt x="20874" y="277525"/>
                </a:lnTo>
                <a:lnTo>
                  <a:pt x="10731" y="268233"/>
                </a:lnTo>
                <a:lnTo>
                  <a:pt x="3622" y="256366"/>
                </a:lnTo>
                <a:lnTo>
                  <a:pt x="206" y="242583"/>
                </a:lnTo>
                <a:lnTo>
                  <a:pt x="0" y="238125"/>
                </a:lnTo>
                <a:lnTo>
                  <a:pt x="0" y="47625"/>
                </a:lnTo>
                <a:close/>
              </a:path>
            </a:pathLst>
          </a:custGeom>
          <a:ln w="38100">
            <a:solidFill>
              <a:srgbClr val="FF0000"/>
            </a:solidFill>
          </a:ln>
        </p:spPr>
        <p:txBody>
          <a:bodyPr wrap="square" lIns="0" tIns="0" rIns="0" bIns="0" rtlCol="0">
            <a:noAutofit/>
          </a:bodyPr>
          <a:lstStyle/>
          <a:p>
            <a:endParaRPr/>
          </a:p>
        </p:txBody>
      </p:sp>
      <p:sp>
        <p:nvSpPr>
          <p:cNvPr id="9" name="object 9"/>
          <p:cNvSpPr/>
          <p:nvPr/>
        </p:nvSpPr>
        <p:spPr>
          <a:xfrm>
            <a:off x="1881187" y="1857375"/>
            <a:ext cx="4214812" cy="3143250"/>
          </a:xfrm>
          <a:custGeom>
            <a:avLst/>
            <a:gdLst/>
            <a:ahLst/>
            <a:cxnLst/>
            <a:rect l="l" t="t" r="r" b="b"/>
            <a:pathLst>
              <a:path w="4214812" h="3143250">
                <a:moveTo>
                  <a:pt x="3690937" y="0"/>
                </a:moveTo>
                <a:lnTo>
                  <a:pt x="523887" y="0"/>
                </a:lnTo>
                <a:lnTo>
                  <a:pt x="480921" y="1736"/>
                </a:lnTo>
                <a:lnTo>
                  <a:pt x="438911" y="6857"/>
                </a:lnTo>
                <a:lnTo>
                  <a:pt x="397992" y="15226"/>
                </a:lnTo>
                <a:lnTo>
                  <a:pt x="358300" y="26709"/>
                </a:lnTo>
                <a:lnTo>
                  <a:pt x="319968" y="41171"/>
                </a:lnTo>
                <a:lnTo>
                  <a:pt x="283132" y="58478"/>
                </a:lnTo>
                <a:lnTo>
                  <a:pt x="247927" y="78493"/>
                </a:lnTo>
                <a:lnTo>
                  <a:pt x="214488" y="101083"/>
                </a:lnTo>
                <a:lnTo>
                  <a:pt x="182948" y="126113"/>
                </a:lnTo>
                <a:lnTo>
                  <a:pt x="153444" y="153447"/>
                </a:lnTo>
                <a:lnTo>
                  <a:pt x="126110" y="182951"/>
                </a:lnTo>
                <a:lnTo>
                  <a:pt x="101081" y="214490"/>
                </a:lnTo>
                <a:lnTo>
                  <a:pt x="78491" y="247929"/>
                </a:lnTo>
                <a:lnTo>
                  <a:pt x="58476" y="283134"/>
                </a:lnTo>
                <a:lnTo>
                  <a:pt x="41170" y="319968"/>
                </a:lnTo>
                <a:lnTo>
                  <a:pt x="26708" y="358298"/>
                </a:lnTo>
                <a:lnTo>
                  <a:pt x="15225" y="397988"/>
                </a:lnTo>
                <a:lnTo>
                  <a:pt x="6856" y="438905"/>
                </a:lnTo>
                <a:lnTo>
                  <a:pt x="1736" y="480912"/>
                </a:lnTo>
                <a:lnTo>
                  <a:pt x="0" y="523875"/>
                </a:lnTo>
                <a:lnTo>
                  <a:pt x="0" y="2619375"/>
                </a:lnTo>
                <a:lnTo>
                  <a:pt x="1736" y="2662337"/>
                </a:lnTo>
                <a:lnTo>
                  <a:pt x="6856" y="2704344"/>
                </a:lnTo>
                <a:lnTo>
                  <a:pt x="15225" y="2745261"/>
                </a:lnTo>
                <a:lnTo>
                  <a:pt x="26708" y="2784951"/>
                </a:lnTo>
                <a:lnTo>
                  <a:pt x="41170" y="2823281"/>
                </a:lnTo>
                <a:lnTo>
                  <a:pt x="58476" y="2860115"/>
                </a:lnTo>
                <a:lnTo>
                  <a:pt x="78491" y="2895320"/>
                </a:lnTo>
                <a:lnTo>
                  <a:pt x="101081" y="2928759"/>
                </a:lnTo>
                <a:lnTo>
                  <a:pt x="126110" y="2960298"/>
                </a:lnTo>
                <a:lnTo>
                  <a:pt x="153444" y="2989802"/>
                </a:lnTo>
                <a:lnTo>
                  <a:pt x="182948" y="3017136"/>
                </a:lnTo>
                <a:lnTo>
                  <a:pt x="214488" y="3042166"/>
                </a:lnTo>
                <a:lnTo>
                  <a:pt x="247927" y="3064756"/>
                </a:lnTo>
                <a:lnTo>
                  <a:pt x="283132" y="3084771"/>
                </a:lnTo>
                <a:lnTo>
                  <a:pt x="319968" y="3102078"/>
                </a:lnTo>
                <a:lnTo>
                  <a:pt x="358300" y="3116540"/>
                </a:lnTo>
                <a:lnTo>
                  <a:pt x="397992" y="3128023"/>
                </a:lnTo>
                <a:lnTo>
                  <a:pt x="438911" y="3136392"/>
                </a:lnTo>
                <a:lnTo>
                  <a:pt x="480921" y="3141513"/>
                </a:lnTo>
                <a:lnTo>
                  <a:pt x="523887" y="3143250"/>
                </a:lnTo>
                <a:lnTo>
                  <a:pt x="3690937" y="3143250"/>
                </a:lnTo>
                <a:lnTo>
                  <a:pt x="3733900" y="3141513"/>
                </a:lnTo>
                <a:lnTo>
                  <a:pt x="3775907" y="3136392"/>
                </a:lnTo>
                <a:lnTo>
                  <a:pt x="3816823" y="3128023"/>
                </a:lnTo>
                <a:lnTo>
                  <a:pt x="3856514" y="3116540"/>
                </a:lnTo>
                <a:lnTo>
                  <a:pt x="3894843" y="3102078"/>
                </a:lnTo>
                <a:lnTo>
                  <a:pt x="3931678" y="3084771"/>
                </a:lnTo>
                <a:lnTo>
                  <a:pt x="3966882" y="3064756"/>
                </a:lnTo>
                <a:lnTo>
                  <a:pt x="4000321" y="3042166"/>
                </a:lnTo>
                <a:lnTo>
                  <a:pt x="4031860" y="3017136"/>
                </a:lnTo>
                <a:lnTo>
                  <a:pt x="4061364" y="2989802"/>
                </a:lnTo>
                <a:lnTo>
                  <a:pt x="4088699" y="2960298"/>
                </a:lnTo>
                <a:lnTo>
                  <a:pt x="4113728" y="2928759"/>
                </a:lnTo>
                <a:lnTo>
                  <a:pt x="4136318" y="2895320"/>
                </a:lnTo>
                <a:lnTo>
                  <a:pt x="4156334" y="2860115"/>
                </a:lnTo>
                <a:lnTo>
                  <a:pt x="4173640" y="2823281"/>
                </a:lnTo>
                <a:lnTo>
                  <a:pt x="4188102" y="2784951"/>
                </a:lnTo>
                <a:lnTo>
                  <a:pt x="4199586" y="2745261"/>
                </a:lnTo>
                <a:lnTo>
                  <a:pt x="4207955" y="2704344"/>
                </a:lnTo>
                <a:lnTo>
                  <a:pt x="4213075" y="2662337"/>
                </a:lnTo>
                <a:lnTo>
                  <a:pt x="4214812" y="2619375"/>
                </a:lnTo>
                <a:lnTo>
                  <a:pt x="4214812" y="523875"/>
                </a:lnTo>
                <a:lnTo>
                  <a:pt x="4213075" y="480912"/>
                </a:lnTo>
                <a:lnTo>
                  <a:pt x="4207955" y="438905"/>
                </a:lnTo>
                <a:lnTo>
                  <a:pt x="4199586" y="397988"/>
                </a:lnTo>
                <a:lnTo>
                  <a:pt x="4188102" y="358298"/>
                </a:lnTo>
                <a:lnTo>
                  <a:pt x="4173640" y="319968"/>
                </a:lnTo>
                <a:lnTo>
                  <a:pt x="4156334" y="283134"/>
                </a:lnTo>
                <a:lnTo>
                  <a:pt x="4136318" y="247929"/>
                </a:lnTo>
                <a:lnTo>
                  <a:pt x="4113728" y="214490"/>
                </a:lnTo>
                <a:lnTo>
                  <a:pt x="4088699" y="182951"/>
                </a:lnTo>
                <a:lnTo>
                  <a:pt x="4061364" y="153447"/>
                </a:lnTo>
                <a:lnTo>
                  <a:pt x="4031860" y="126113"/>
                </a:lnTo>
                <a:lnTo>
                  <a:pt x="4000321" y="101083"/>
                </a:lnTo>
                <a:lnTo>
                  <a:pt x="3966882" y="78493"/>
                </a:lnTo>
                <a:lnTo>
                  <a:pt x="3931678" y="58478"/>
                </a:lnTo>
                <a:lnTo>
                  <a:pt x="3894843" y="41171"/>
                </a:lnTo>
                <a:lnTo>
                  <a:pt x="3856514" y="26709"/>
                </a:lnTo>
                <a:lnTo>
                  <a:pt x="3816823" y="15226"/>
                </a:lnTo>
                <a:lnTo>
                  <a:pt x="3775907" y="6857"/>
                </a:lnTo>
                <a:lnTo>
                  <a:pt x="3733900" y="1736"/>
                </a:lnTo>
                <a:lnTo>
                  <a:pt x="3690937" y="0"/>
                </a:lnTo>
                <a:close/>
              </a:path>
            </a:pathLst>
          </a:custGeom>
          <a:solidFill>
            <a:srgbClr val="E1FDA3"/>
          </a:solidFill>
        </p:spPr>
        <p:txBody>
          <a:bodyPr wrap="square" lIns="0" tIns="0" rIns="0" bIns="0" rtlCol="0">
            <a:noAutofit/>
          </a:bodyPr>
          <a:lstStyle/>
          <a:p>
            <a:endParaRPr/>
          </a:p>
        </p:txBody>
      </p:sp>
      <p:sp>
        <p:nvSpPr>
          <p:cNvPr id="10" name="object 10"/>
          <p:cNvSpPr/>
          <p:nvPr/>
        </p:nvSpPr>
        <p:spPr>
          <a:xfrm>
            <a:off x="1766315" y="1792223"/>
            <a:ext cx="2752344" cy="1444752"/>
          </a:xfrm>
          <a:prstGeom prst="rect">
            <a:avLst/>
          </a:prstGeom>
          <a:blipFill>
            <a:blip r:embed="rId7" cstate="print"/>
            <a:stretch>
              <a:fillRect/>
            </a:stretch>
          </a:blipFill>
        </p:spPr>
        <p:txBody>
          <a:bodyPr wrap="square" lIns="0" tIns="0" rIns="0" bIns="0" rtlCol="0">
            <a:noAutofit/>
          </a:bodyPr>
          <a:lstStyle/>
          <a:p>
            <a:endParaRPr/>
          </a:p>
        </p:txBody>
      </p:sp>
      <p:sp>
        <p:nvSpPr>
          <p:cNvPr id="11" name="object 11"/>
          <p:cNvSpPr/>
          <p:nvPr/>
        </p:nvSpPr>
        <p:spPr>
          <a:xfrm>
            <a:off x="2337817" y="3012948"/>
            <a:ext cx="3383279" cy="1952244"/>
          </a:xfrm>
          <a:prstGeom prst="rect">
            <a:avLst/>
          </a:prstGeom>
          <a:blipFill>
            <a:blip r:embed="rId8" cstate="print"/>
            <a:stretch>
              <a:fillRect/>
            </a:stretch>
          </a:blipFill>
        </p:spPr>
        <p:txBody>
          <a:bodyPr wrap="square" lIns="0" tIns="0" rIns="0" bIns="0" rtlCol="0">
            <a:noAutofit/>
          </a:bodyPr>
          <a:lstStyle/>
          <a:p>
            <a:endParaRPr/>
          </a:p>
        </p:txBody>
      </p:sp>
      <p:sp>
        <p:nvSpPr>
          <p:cNvPr id="12" name="object 12"/>
          <p:cNvSpPr/>
          <p:nvPr/>
        </p:nvSpPr>
        <p:spPr>
          <a:xfrm>
            <a:off x="2524126" y="3786252"/>
            <a:ext cx="3071749" cy="214249"/>
          </a:xfrm>
          <a:custGeom>
            <a:avLst/>
            <a:gdLst/>
            <a:ahLst/>
            <a:cxnLst/>
            <a:rect l="l" t="t" r="r" b="b"/>
            <a:pathLst>
              <a:path w="3071749" h="214249">
                <a:moveTo>
                  <a:pt x="0" y="35687"/>
                </a:moveTo>
                <a:lnTo>
                  <a:pt x="2839" y="21675"/>
                </a:lnTo>
                <a:lnTo>
                  <a:pt x="10578" y="10297"/>
                </a:lnTo>
                <a:lnTo>
                  <a:pt x="22049" y="2693"/>
                </a:lnTo>
                <a:lnTo>
                  <a:pt x="35725" y="0"/>
                </a:lnTo>
                <a:lnTo>
                  <a:pt x="3036062" y="0"/>
                </a:lnTo>
                <a:lnTo>
                  <a:pt x="3050026" y="2825"/>
                </a:lnTo>
                <a:lnTo>
                  <a:pt x="3061414" y="10541"/>
                </a:lnTo>
                <a:lnTo>
                  <a:pt x="3069046" y="22005"/>
                </a:lnTo>
                <a:lnTo>
                  <a:pt x="3071749" y="35687"/>
                </a:lnTo>
                <a:lnTo>
                  <a:pt x="3071749" y="178562"/>
                </a:lnTo>
                <a:lnTo>
                  <a:pt x="3068905" y="192526"/>
                </a:lnTo>
                <a:lnTo>
                  <a:pt x="3061159" y="203914"/>
                </a:lnTo>
                <a:lnTo>
                  <a:pt x="3049690" y="211546"/>
                </a:lnTo>
                <a:lnTo>
                  <a:pt x="3036062" y="214249"/>
                </a:lnTo>
                <a:lnTo>
                  <a:pt x="35725" y="214249"/>
                </a:lnTo>
                <a:lnTo>
                  <a:pt x="21739" y="211408"/>
                </a:lnTo>
                <a:lnTo>
                  <a:pt x="10345" y="203670"/>
                </a:lnTo>
                <a:lnTo>
                  <a:pt x="2709" y="192211"/>
                </a:lnTo>
                <a:lnTo>
                  <a:pt x="0" y="178562"/>
                </a:lnTo>
                <a:lnTo>
                  <a:pt x="0" y="35687"/>
                </a:lnTo>
                <a:close/>
              </a:path>
            </a:pathLst>
          </a:custGeom>
          <a:ln w="38100">
            <a:solidFill>
              <a:srgbClr val="FF0000"/>
            </a:solidFill>
          </a:ln>
        </p:spPr>
        <p:txBody>
          <a:bodyPr wrap="square" lIns="0" tIns="0" rIns="0" bIns="0" rtlCol="0">
            <a:noAutofit/>
          </a:bodyPr>
          <a:lstStyle/>
          <a:p>
            <a:endParaRPr/>
          </a:p>
        </p:txBody>
      </p:sp>
      <p:sp>
        <p:nvSpPr>
          <p:cNvPr id="13" name="object 13"/>
          <p:cNvSpPr/>
          <p:nvPr/>
        </p:nvSpPr>
        <p:spPr>
          <a:xfrm>
            <a:off x="1842515" y="693419"/>
            <a:ext cx="8633460" cy="1147572"/>
          </a:xfrm>
          <a:prstGeom prst="rect">
            <a:avLst/>
          </a:prstGeom>
          <a:blipFill>
            <a:blip r:embed="rId9" cstate="print"/>
            <a:stretch>
              <a:fillRect/>
            </a:stretch>
          </a:blipFill>
        </p:spPr>
        <p:txBody>
          <a:bodyPr wrap="square" lIns="0" tIns="0" rIns="0" bIns="0" rtlCol="0">
            <a:noAutofit/>
          </a:bodyPr>
          <a:lstStyle/>
          <a:p>
            <a:endParaRPr/>
          </a:p>
        </p:txBody>
      </p:sp>
      <p:sp>
        <p:nvSpPr>
          <p:cNvPr id="14" name="object 14"/>
          <p:cNvSpPr/>
          <p:nvPr/>
        </p:nvSpPr>
        <p:spPr>
          <a:xfrm>
            <a:off x="1847088" y="722376"/>
            <a:ext cx="7810500" cy="1050036"/>
          </a:xfrm>
          <a:prstGeom prst="rect">
            <a:avLst/>
          </a:prstGeom>
          <a:blipFill>
            <a:blip r:embed="rId10" cstate="print"/>
            <a:stretch>
              <a:fillRect/>
            </a:stretch>
          </a:blipFill>
        </p:spPr>
        <p:txBody>
          <a:bodyPr wrap="square" lIns="0" tIns="0" rIns="0" bIns="0" rtlCol="0">
            <a:noAutofit/>
          </a:bodyPr>
          <a:lstStyle/>
          <a:p>
            <a:endParaRPr/>
          </a:p>
        </p:txBody>
      </p:sp>
      <p:sp>
        <p:nvSpPr>
          <p:cNvPr id="15" name="object 15"/>
          <p:cNvSpPr/>
          <p:nvPr/>
        </p:nvSpPr>
        <p:spPr>
          <a:xfrm>
            <a:off x="1881188" y="785876"/>
            <a:ext cx="8500999" cy="1016000"/>
          </a:xfrm>
          <a:custGeom>
            <a:avLst/>
            <a:gdLst/>
            <a:ahLst/>
            <a:cxnLst/>
            <a:rect l="l" t="t" r="r" b="b"/>
            <a:pathLst>
              <a:path w="8500999" h="1016000">
                <a:moveTo>
                  <a:pt x="0" y="1016000"/>
                </a:moveTo>
                <a:lnTo>
                  <a:pt x="8500999" y="1016000"/>
                </a:lnTo>
                <a:lnTo>
                  <a:pt x="8500999" y="0"/>
                </a:lnTo>
                <a:lnTo>
                  <a:pt x="0" y="0"/>
                </a:lnTo>
                <a:lnTo>
                  <a:pt x="0" y="1016000"/>
                </a:lnTo>
                <a:close/>
              </a:path>
            </a:pathLst>
          </a:custGeom>
          <a:solidFill>
            <a:srgbClr val="FFFFFF"/>
          </a:solidFill>
        </p:spPr>
        <p:txBody>
          <a:bodyPr wrap="square" lIns="0" tIns="0" rIns="0" bIns="0" rtlCol="0">
            <a:noAutofit/>
          </a:bodyPr>
          <a:lstStyle/>
          <a:p>
            <a:endParaRPr/>
          </a:p>
        </p:txBody>
      </p:sp>
      <p:sp>
        <p:nvSpPr>
          <p:cNvPr id="16" name="object 16"/>
          <p:cNvSpPr/>
          <p:nvPr/>
        </p:nvSpPr>
        <p:spPr>
          <a:xfrm>
            <a:off x="1881188" y="785876"/>
            <a:ext cx="8500999" cy="1016000"/>
          </a:xfrm>
          <a:custGeom>
            <a:avLst/>
            <a:gdLst/>
            <a:ahLst/>
            <a:cxnLst/>
            <a:rect l="l" t="t" r="r" b="b"/>
            <a:pathLst>
              <a:path w="8500999" h="1016000">
                <a:moveTo>
                  <a:pt x="0" y="1016000"/>
                </a:moveTo>
                <a:lnTo>
                  <a:pt x="8500999" y="1016000"/>
                </a:lnTo>
                <a:lnTo>
                  <a:pt x="8500999" y="0"/>
                </a:lnTo>
                <a:lnTo>
                  <a:pt x="0" y="0"/>
                </a:lnTo>
                <a:lnTo>
                  <a:pt x="0" y="1016000"/>
                </a:lnTo>
                <a:close/>
              </a:path>
            </a:pathLst>
          </a:custGeom>
          <a:ln w="25400">
            <a:solidFill>
              <a:srgbClr val="006FC0"/>
            </a:solidFill>
          </a:ln>
        </p:spPr>
        <p:txBody>
          <a:bodyPr wrap="square" lIns="0" tIns="0" rIns="0" bIns="0" rtlCol="0">
            <a:noAutofit/>
          </a:bodyPr>
          <a:lstStyle/>
          <a:p>
            <a:endParaRPr/>
          </a:p>
        </p:txBody>
      </p:sp>
      <p:sp>
        <p:nvSpPr>
          <p:cNvPr id="17" name="object 17"/>
          <p:cNvSpPr txBox="1"/>
          <p:nvPr/>
        </p:nvSpPr>
        <p:spPr>
          <a:xfrm>
            <a:off x="2418689" y="948690"/>
            <a:ext cx="7028180" cy="605790"/>
          </a:xfrm>
          <a:prstGeom prst="rect">
            <a:avLst/>
          </a:prstGeom>
        </p:spPr>
        <p:txBody>
          <a:bodyPr vert="horz" wrap="square" lIns="0" tIns="0" rIns="0" bIns="0" rtlCol="0">
            <a:noAutofit/>
          </a:bodyPr>
          <a:lstStyle/>
          <a:p>
            <a:pPr marL="514350"/>
            <a:r>
              <a:rPr sz="1300" spc="-15" dirty="0">
                <a:solidFill>
                  <a:srgbClr val="041299"/>
                </a:solidFill>
                <a:latin typeface="Arial"/>
                <a:cs typeface="Arial"/>
              </a:rPr>
              <a:t>Está</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permitida</a:t>
            </a:r>
            <a:r>
              <a:rPr sz="1300" spc="-10" dirty="0">
                <a:solidFill>
                  <a:srgbClr val="041299"/>
                </a:solidFill>
                <a:latin typeface="Arial"/>
                <a:cs typeface="Arial"/>
              </a:rPr>
              <a:t>s</a:t>
            </a:r>
            <a:r>
              <a:rPr sz="1300" spc="45" dirty="0">
                <a:solidFill>
                  <a:srgbClr val="041299"/>
                </a:solidFill>
                <a:latin typeface="Arial"/>
                <a:cs typeface="Arial"/>
              </a:rPr>
              <a:t> </a:t>
            </a:r>
            <a:r>
              <a:rPr sz="1300" spc="-10" dirty="0">
                <a:solidFill>
                  <a:srgbClr val="041299"/>
                </a:solidFill>
                <a:latin typeface="Arial"/>
                <a:cs typeface="Arial"/>
              </a:rPr>
              <a:t>2</a:t>
            </a:r>
            <a:r>
              <a:rPr sz="1300" spc="-5" dirty="0">
                <a:solidFill>
                  <a:srgbClr val="041299"/>
                </a:solidFill>
                <a:latin typeface="Arial"/>
                <a:cs typeface="Arial"/>
              </a:rPr>
              <a:t> </a:t>
            </a:r>
            <a:r>
              <a:rPr sz="1300" spc="-15" dirty="0">
                <a:solidFill>
                  <a:srgbClr val="041299"/>
                </a:solidFill>
                <a:latin typeface="Arial"/>
                <a:cs typeface="Arial"/>
              </a:rPr>
              <a:t>tipo</a:t>
            </a:r>
            <a:r>
              <a:rPr sz="1300" spc="-10" dirty="0">
                <a:solidFill>
                  <a:srgbClr val="041299"/>
                </a:solidFill>
                <a:latin typeface="Arial"/>
                <a:cs typeface="Arial"/>
              </a:rPr>
              <a:t>s</a:t>
            </a:r>
            <a:r>
              <a:rPr sz="1300" spc="20" dirty="0">
                <a:solidFill>
                  <a:srgbClr val="041299"/>
                </a:solidFill>
                <a:latin typeface="Arial"/>
                <a:cs typeface="Arial"/>
              </a:rPr>
              <a:t> </a:t>
            </a:r>
            <a:r>
              <a:rPr sz="1300" spc="-15" dirty="0">
                <a:solidFill>
                  <a:srgbClr val="041299"/>
                </a:solidFill>
                <a:latin typeface="Arial"/>
                <a:cs typeface="Arial"/>
              </a:rPr>
              <a:t>d</a:t>
            </a:r>
            <a:r>
              <a:rPr sz="1300" spc="-10" dirty="0">
                <a:solidFill>
                  <a:srgbClr val="041299"/>
                </a:solidFill>
                <a:latin typeface="Arial"/>
                <a:cs typeface="Arial"/>
              </a:rPr>
              <a:t>e</a:t>
            </a:r>
            <a:r>
              <a:rPr sz="1300" spc="5" dirty="0">
                <a:solidFill>
                  <a:srgbClr val="041299"/>
                </a:solidFill>
                <a:latin typeface="Arial"/>
                <a:cs typeface="Arial"/>
              </a:rPr>
              <a:t> </a:t>
            </a:r>
            <a:r>
              <a:rPr sz="1300" spc="-15" dirty="0">
                <a:solidFill>
                  <a:srgbClr val="041299"/>
                </a:solidFill>
                <a:latin typeface="Arial"/>
                <a:cs typeface="Arial"/>
              </a:rPr>
              <a:t>declaracione</a:t>
            </a:r>
            <a:r>
              <a:rPr sz="1300" spc="-10" dirty="0">
                <a:solidFill>
                  <a:srgbClr val="041299"/>
                </a:solidFill>
                <a:latin typeface="Arial"/>
                <a:cs typeface="Arial"/>
              </a:rPr>
              <a:t>s</a:t>
            </a:r>
            <a:r>
              <a:rPr sz="1300" spc="45" dirty="0">
                <a:solidFill>
                  <a:srgbClr val="041299"/>
                </a:solidFill>
                <a:latin typeface="Arial"/>
                <a:cs typeface="Arial"/>
              </a:rPr>
              <a:t> </a:t>
            </a:r>
            <a:r>
              <a:rPr sz="1300" spc="-15" dirty="0">
                <a:solidFill>
                  <a:srgbClr val="041299"/>
                </a:solidFill>
                <a:latin typeface="Arial"/>
                <a:cs typeface="Arial"/>
              </a:rPr>
              <a:t>nutricionale</a:t>
            </a:r>
            <a:r>
              <a:rPr sz="1300" spc="-10" dirty="0">
                <a:solidFill>
                  <a:srgbClr val="041299"/>
                </a:solidFill>
                <a:latin typeface="Arial"/>
                <a:cs typeface="Arial"/>
              </a:rPr>
              <a:t>s</a:t>
            </a:r>
            <a:r>
              <a:rPr sz="1300" spc="35" dirty="0">
                <a:solidFill>
                  <a:srgbClr val="041299"/>
                </a:solidFill>
                <a:latin typeface="Arial"/>
                <a:cs typeface="Arial"/>
              </a:rPr>
              <a:t> </a:t>
            </a:r>
            <a:r>
              <a:rPr sz="1300" spc="-10" dirty="0">
                <a:solidFill>
                  <a:srgbClr val="041299"/>
                </a:solidFill>
                <a:latin typeface="Arial"/>
                <a:cs typeface="Arial"/>
              </a:rPr>
              <a:t>relati</a:t>
            </a:r>
            <a:r>
              <a:rPr sz="1300" spc="-20" dirty="0">
                <a:solidFill>
                  <a:srgbClr val="041299"/>
                </a:solidFill>
                <a:latin typeface="Arial"/>
                <a:cs typeface="Arial"/>
              </a:rPr>
              <a:t>v</a:t>
            </a:r>
            <a:r>
              <a:rPr sz="1300" spc="-15" dirty="0">
                <a:solidFill>
                  <a:srgbClr val="041299"/>
                </a:solidFill>
                <a:latin typeface="Arial"/>
                <a:cs typeface="Arial"/>
              </a:rPr>
              <a:t>a</a:t>
            </a:r>
            <a:r>
              <a:rPr sz="1300" spc="-10" dirty="0">
                <a:solidFill>
                  <a:srgbClr val="041299"/>
                </a:solidFill>
                <a:latin typeface="Arial"/>
                <a:cs typeface="Arial"/>
              </a:rPr>
              <a:t>s</a:t>
            </a:r>
            <a:r>
              <a:rPr sz="1300" spc="40" dirty="0">
                <a:solidFill>
                  <a:srgbClr val="041299"/>
                </a:solidFill>
                <a:latin typeface="Arial"/>
                <a:cs typeface="Arial"/>
              </a:rPr>
              <a:t> </a:t>
            </a:r>
            <a:r>
              <a:rPr sz="1300" spc="-15" dirty="0">
                <a:solidFill>
                  <a:srgbClr val="041299"/>
                </a:solidFill>
                <a:latin typeface="Arial"/>
                <a:cs typeface="Arial"/>
              </a:rPr>
              <a:t>a</a:t>
            </a:r>
            <a:r>
              <a:rPr sz="1300" spc="-5" dirty="0">
                <a:solidFill>
                  <a:srgbClr val="041299"/>
                </a:solidFill>
                <a:latin typeface="Arial"/>
                <a:cs typeface="Arial"/>
              </a:rPr>
              <a:t>l </a:t>
            </a:r>
            <a:r>
              <a:rPr sz="1300" spc="-15" dirty="0">
                <a:solidFill>
                  <a:srgbClr val="041299"/>
                </a:solidFill>
                <a:latin typeface="Arial"/>
                <a:cs typeface="Arial"/>
              </a:rPr>
              <a:t>contenid</a:t>
            </a:r>
            <a:r>
              <a:rPr sz="1300" spc="-10" dirty="0">
                <a:solidFill>
                  <a:srgbClr val="041299"/>
                </a:solidFill>
                <a:latin typeface="Arial"/>
                <a:cs typeface="Arial"/>
              </a:rPr>
              <a:t>o</a:t>
            </a:r>
            <a:r>
              <a:rPr sz="1300" spc="30" dirty="0">
                <a:solidFill>
                  <a:srgbClr val="041299"/>
                </a:solidFill>
                <a:latin typeface="Arial"/>
                <a:cs typeface="Arial"/>
              </a:rPr>
              <a:t> </a:t>
            </a:r>
            <a:r>
              <a:rPr sz="1300" spc="-15" dirty="0">
                <a:solidFill>
                  <a:srgbClr val="041299"/>
                </a:solidFill>
                <a:latin typeface="Arial"/>
                <a:cs typeface="Arial"/>
              </a:rPr>
              <a:t>e</a:t>
            </a:r>
            <a:r>
              <a:rPr sz="1300" spc="-10" dirty="0">
                <a:solidFill>
                  <a:srgbClr val="041299"/>
                </a:solidFill>
                <a:latin typeface="Arial"/>
                <a:cs typeface="Arial"/>
              </a:rPr>
              <a:t>n</a:t>
            </a:r>
            <a:r>
              <a:rPr sz="1300" spc="25" dirty="0">
                <a:solidFill>
                  <a:srgbClr val="041299"/>
                </a:solidFill>
                <a:latin typeface="Arial"/>
                <a:cs typeface="Arial"/>
              </a:rPr>
              <a:t> </a:t>
            </a:r>
            <a:r>
              <a:rPr sz="1300" b="1" spc="-10" dirty="0">
                <a:solidFill>
                  <a:srgbClr val="041299"/>
                </a:solidFill>
                <a:latin typeface="Arial"/>
                <a:cs typeface="Arial"/>
              </a:rPr>
              <a:t>grasa</a:t>
            </a:r>
            <a:r>
              <a:rPr sz="1300" spc="-5" dirty="0">
                <a:solidFill>
                  <a:srgbClr val="041299"/>
                </a:solidFill>
                <a:latin typeface="Arial"/>
                <a:cs typeface="Arial"/>
              </a:rPr>
              <a:t>:</a:t>
            </a:r>
            <a:endParaRPr sz="1300">
              <a:latin typeface="Arial"/>
              <a:cs typeface="Arial"/>
            </a:endParaRPr>
          </a:p>
          <a:p>
            <a:pPr marL="12700"/>
            <a:r>
              <a:rPr sz="1300" spc="-15" dirty="0">
                <a:solidFill>
                  <a:srgbClr val="00AFEF"/>
                </a:solidFill>
                <a:latin typeface="Arial"/>
                <a:cs typeface="Arial"/>
              </a:rPr>
              <a:t>► </a:t>
            </a:r>
            <a:r>
              <a:rPr sz="1300" spc="10" dirty="0">
                <a:solidFill>
                  <a:srgbClr val="00AFEF"/>
                </a:solidFill>
                <a:latin typeface="Arial"/>
                <a:cs typeface="Arial"/>
              </a:rPr>
              <a:t> </a:t>
            </a:r>
            <a:r>
              <a:rPr sz="1300" b="1" spc="-10" dirty="0">
                <a:solidFill>
                  <a:srgbClr val="041299"/>
                </a:solidFill>
                <a:latin typeface="Arial"/>
                <a:cs typeface="Arial"/>
              </a:rPr>
              <a:t>“Bajo</a:t>
            </a:r>
            <a:r>
              <a:rPr sz="1300" b="1" spc="20" dirty="0">
                <a:solidFill>
                  <a:srgbClr val="041299"/>
                </a:solidFill>
                <a:latin typeface="Arial"/>
                <a:cs typeface="Arial"/>
              </a:rPr>
              <a:t> </a:t>
            </a:r>
            <a:r>
              <a:rPr sz="1300" b="1" spc="-10" dirty="0">
                <a:solidFill>
                  <a:srgbClr val="041299"/>
                </a:solidFill>
                <a:latin typeface="Arial"/>
                <a:cs typeface="Arial"/>
              </a:rPr>
              <a:t>contenido</a:t>
            </a:r>
            <a:r>
              <a:rPr sz="1300" b="1" spc="55" dirty="0">
                <a:solidFill>
                  <a:srgbClr val="041299"/>
                </a:solidFill>
                <a:latin typeface="Arial"/>
                <a:cs typeface="Arial"/>
              </a:rPr>
              <a:t> </a:t>
            </a:r>
            <a:r>
              <a:rPr sz="1300" b="1" spc="-15" dirty="0">
                <a:solidFill>
                  <a:srgbClr val="041299"/>
                </a:solidFill>
                <a:latin typeface="Arial"/>
                <a:cs typeface="Arial"/>
              </a:rPr>
              <a:t>e</a:t>
            </a:r>
            <a:r>
              <a:rPr sz="1300" b="1" spc="-10" dirty="0">
                <a:solidFill>
                  <a:srgbClr val="041299"/>
                </a:solidFill>
                <a:latin typeface="Arial"/>
                <a:cs typeface="Arial"/>
              </a:rPr>
              <a:t>n</a:t>
            </a:r>
            <a:r>
              <a:rPr sz="1300" b="1" spc="10" dirty="0">
                <a:solidFill>
                  <a:srgbClr val="041299"/>
                </a:solidFill>
                <a:latin typeface="Arial"/>
                <a:cs typeface="Arial"/>
              </a:rPr>
              <a:t> </a:t>
            </a:r>
            <a:r>
              <a:rPr sz="1300" b="1" spc="-10" dirty="0">
                <a:solidFill>
                  <a:srgbClr val="041299"/>
                </a:solidFill>
                <a:latin typeface="Arial"/>
                <a:cs typeface="Arial"/>
              </a:rPr>
              <a:t>grasa”</a:t>
            </a:r>
            <a:r>
              <a:rPr sz="1300" b="1" spc="20" dirty="0">
                <a:solidFill>
                  <a:srgbClr val="041299"/>
                </a:solidFill>
                <a:latin typeface="Arial"/>
                <a:cs typeface="Arial"/>
              </a:rPr>
              <a:t> </a:t>
            </a:r>
            <a:r>
              <a:rPr sz="1300" spc="-10" dirty="0">
                <a:solidFill>
                  <a:srgbClr val="041299"/>
                </a:solidFill>
                <a:latin typeface="Arial"/>
                <a:cs typeface="Arial"/>
              </a:rPr>
              <a:t>o</a:t>
            </a:r>
            <a:r>
              <a:rPr sz="1300" spc="10"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alentes</a:t>
            </a:r>
            <a:r>
              <a:rPr sz="1300" spc="45" dirty="0">
                <a:solidFill>
                  <a:srgbClr val="041299"/>
                </a:solidFill>
                <a:latin typeface="Arial"/>
                <a:cs typeface="Arial"/>
              </a:rPr>
              <a:t> </a:t>
            </a:r>
            <a:r>
              <a:rPr sz="1300" spc="-10" dirty="0">
                <a:solidFill>
                  <a:srgbClr val="041299"/>
                </a:solidFill>
                <a:latin typeface="Arial"/>
                <a:cs typeface="Arial"/>
              </a:rPr>
              <a:t>como</a:t>
            </a:r>
            <a:r>
              <a:rPr sz="1300" spc="20" dirty="0">
                <a:solidFill>
                  <a:srgbClr val="041299"/>
                </a:solidFill>
                <a:latin typeface="Arial"/>
                <a:cs typeface="Arial"/>
              </a:rPr>
              <a:t> </a:t>
            </a:r>
            <a:r>
              <a:rPr sz="1300" b="1" spc="-10" dirty="0">
                <a:solidFill>
                  <a:srgbClr val="041299"/>
                </a:solidFill>
                <a:latin typeface="Arial"/>
                <a:cs typeface="Arial"/>
              </a:rPr>
              <a:t>“Bajo </a:t>
            </a:r>
            <a:r>
              <a:rPr sz="1300" b="1" spc="20" dirty="0">
                <a:solidFill>
                  <a:srgbClr val="041299"/>
                </a:solidFill>
                <a:latin typeface="Arial"/>
                <a:cs typeface="Arial"/>
              </a:rPr>
              <a:t> </a:t>
            </a:r>
            <a:r>
              <a:rPr sz="1300" b="1" spc="-15" dirty="0">
                <a:solidFill>
                  <a:srgbClr val="041299"/>
                </a:solidFill>
                <a:latin typeface="Arial"/>
                <a:cs typeface="Arial"/>
              </a:rPr>
              <a:t>e</a:t>
            </a:r>
            <a:r>
              <a:rPr sz="1300" b="1" spc="-10" dirty="0">
                <a:solidFill>
                  <a:srgbClr val="041299"/>
                </a:solidFill>
                <a:latin typeface="Arial"/>
                <a:cs typeface="Arial"/>
              </a:rPr>
              <a:t>n</a:t>
            </a:r>
            <a:r>
              <a:rPr sz="1300" b="1" spc="10" dirty="0">
                <a:solidFill>
                  <a:srgbClr val="041299"/>
                </a:solidFill>
                <a:latin typeface="Arial"/>
                <a:cs typeface="Arial"/>
              </a:rPr>
              <a:t> </a:t>
            </a:r>
            <a:r>
              <a:rPr sz="1300" b="1" spc="-10" dirty="0">
                <a:solidFill>
                  <a:srgbClr val="041299"/>
                </a:solidFill>
                <a:latin typeface="Arial"/>
                <a:cs typeface="Arial"/>
              </a:rPr>
              <a:t>grasa”,</a:t>
            </a:r>
            <a:r>
              <a:rPr sz="1300" b="1" spc="20" dirty="0">
                <a:solidFill>
                  <a:srgbClr val="041299"/>
                </a:solidFill>
                <a:latin typeface="Arial"/>
                <a:cs typeface="Arial"/>
              </a:rPr>
              <a:t> </a:t>
            </a:r>
            <a:r>
              <a:rPr sz="1300" b="1" spc="-10" dirty="0">
                <a:solidFill>
                  <a:srgbClr val="041299"/>
                </a:solidFill>
                <a:latin typeface="Arial"/>
                <a:cs typeface="Arial"/>
              </a:rPr>
              <a:t>“con</a:t>
            </a:r>
            <a:r>
              <a:rPr sz="1300" b="1" spc="30" dirty="0">
                <a:solidFill>
                  <a:srgbClr val="041299"/>
                </a:solidFill>
                <a:latin typeface="Arial"/>
                <a:cs typeface="Arial"/>
              </a:rPr>
              <a:t> </a:t>
            </a:r>
            <a:r>
              <a:rPr sz="1300" b="1" spc="-10" dirty="0">
                <a:solidFill>
                  <a:srgbClr val="041299"/>
                </a:solidFill>
                <a:latin typeface="Arial"/>
                <a:cs typeface="Arial"/>
              </a:rPr>
              <a:t>poca</a:t>
            </a:r>
            <a:r>
              <a:rPr sz="1300" b="1" spc="20" dirty="0">
                <a:solidFill>
                  <a:srgbClr val="041299"/>
                </a:solidFill>
                <a:latin typeface="Arial"/>
                <a:cs typeface="Arial"/>
              </a:rPr>
              <a:t> </a:t>
            </a:r>
            <a:r>
              <a:rPr sz="1300" b="1" spc="-10" dirty="0">
                <a:solidFill>
                  <a:srgbClr val="041299"/>
                </a:solidFill>
                <a:latin typeface="Arial"/>
                <a:cs typeface="Arial"/>
              </a:rPr>
              <a:t>grasa, </a:t>
            </a:r>
            <a:r>
              <a:rPr sz="1300" b="1" spc="20" dirty="0">
                <a:solidFill>
                  <a:srgbClr val="041299"/>
                </a:solidFill>
                <a:latin typeface="Arial"/>
                <a:cs typeface="Arial"/>
              </a:rPr>
              <a:t> </a:t>
            </a:r>
            <a:r>
              <a:rPr sz="1300" spc="-15" dirty="0">
                <a:solidFill>
                  <a:srgbClr val="041299"/>
                </a:solidFill>
                <a:latin typeface="Arial"/>
                <a:cs typeface="Arial"/>
              </a:rPr>
              <a:t>etc</a:t>
            </a:r>
            <a:endParaRPr sz="1300">
              <a:latin typeface="Arial"/>
              <a:cs typeface="Arial"/>
            </a:endParaRPr>
          </a:p>
          <a:p>
            <a:pPr marL="12700"/>
            <a:r>
              <a:rPr sz="1300" spc="-15" dirty="0">
                <a:solidFill>
                  <a:srgbClr val="00AFEF"/>
                </a:solidFill>
                <a:latin typeface="Arial"/>
                <a:cs typeface="Arial"/>
              </a:rPr>
              <a:t>►</a:t>
            </a:r>
            <a:r>
              <a:rPr sz="1300" spc="10" dirty="0">
                <a:solidFill>
                  <a:srgbClr val="00AFEF"/>
                </a:solidFill>
                <a:latin typeface="Arial"/>
                <a:cs typeface="Arial"/>
              </a:rPr>
              <a:t> </a:t>
            </a:r>
            <a:r>
              <a:rPr sz="1300" b="1" spc="-10" dirty="0">
                <a:solidFill>
                  <a:srgbClr val="041299"/>
                </a:solidFill>
                <a:latin typeface="Arial"/>
                <a:cs typeface="Arial"/>
              </a:rPr>
              <a:t>“Sin</a:t>
            </a:r>
            <a:r>
              <a:rPr sz="1300" b="1" spc="5" dirty="0">
                <a:solidFill>
                  <a:srgbClr val="041299"/>
                </a:solidFill>
                <a:latin typeface="Arial"/>
                <a:cs typeface="Arial"/>
              </a:rPr>
              <a:t> </a:t>
            </a:r>
            <a:r>
              <a:rPr sz="1300" b="1" spc="-10" dirty="0">
                <a:solidFill>
                  <a:srgbClr val="041299"/>
                </a:solidFill>
                <a:latin typeface="Arial"/>
                <a:cs typeface="Arial"/>
              </a:rPr>
              <a:t>grasa”</a:t>
            </a:r>
            <a:r>
              <a:rPr sz="1300" b="1" spc="20" dirty="0">
                <a:solidFill>
                  <a:srgbClr val="041299"/>
                </a:solidFill>
                <a:latin typeface="Arial"/>
                <a:cs typeface="Arial"/>
              </a:rPr>
              <a:t> </a:t>
            </a:r>
            <a:r>
              <a:rPr sz="1300" spc="-10" dirty="0">
                <a:solidFill>
                  <a:srgbClr val="041299"/>
                </a:solidFill>
                <a:latin typeface="Arial"/>
                <a:cs typeface="Arial"/>
              </a:rPr>
              <a:t>o</a:t>
            </a:r>
            <a:r>
              <a:rPr sz="1300" spc="-5"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a:t>
            </a:r>
            <a:r>
              <a:rPr sz="1300" dirty="0">
                <a:solidFill>
                  <a:srgbClr val="041299"/>
                </a:solidFill>
                <a:latin typeface="Arial"/>
                <a:cs typeface="Arial"/>
              </a:rPr>
              <a:t>t</a:t>
            </a:r>
            <a:r>
              <a:rPr sz="1300" spc="-10" dirty="0">
                <a:solidFill>
                  <a:srgbClr val="041299"/>
                </a:solidFill>
                <a:latin typeface="Arial"/>
                <a:cs typeface="Arial"/>
              </a:rPr>
              <a:t>es</a:t>
            </a:r>
            <a:r>
              <a:rPr sz="1300" spc="45" dirty="0">
                <a:solidFill>
                  <a:srgbClr val="041299"/>
                </a:solidFill>
                <a:latin typeface="Arial"/>
                <a:cs typeface="Arial"/>
              </a:rPr>
              <a:t> </a:t>
            </a:r>
            <a:r>
              <a:rPr sz="1300" spc="-10" dirty="0">
                <a:solidFill>
                  <a:srgbClr val="041299"/>
                </a:solidFill>
                <a:latin typeface="Arial"/>
                <a:cs typeface="Arial"/>
              </a:rPr>
              <a:t>como </a:t>
            </a:r>
            <a:r>
              <a:rPr sz="1300" spc="20" dirty="0">
                <a:solidFill>
                  <a:srgbClr val="041299"/>
                </a:solidFill>
                <a:latin typeface="Arial"/>
                <a:cs typeface="Arial"/>
              </a:rPr>
              <a:t> </a:t>
            </a:r>
            <a:r>
              <a:rPr sz="1300" b="1" spc="-10" dirty="0">
                <a:solidFill>
                  <a:srgbClr val="041299"/>
                </a:solidFill>
                <a:latin typeface="Arial"/>
                <a:cs typeface="Arial"/>
              </a:rPr>
              <a:t>“Cero</a:t>
            </a:r>
            <a:r>
              <a:rPr sz="1300" b="1" spc="10" dirty="0">
                <a:solidFill>
                  <a:srgbClr val="041299"/>
                </a:solidFill>
                <a:latin typeface="Arial"/>
                <a:cs typeface="Arial"/>
              </a:rPr>
              <a:t> </a:t>
            </a:r>
            <a:r>
              <a:rPr sz="1300" b="1" spc="-10" dirty="0">
                <a:solidFill>
                  <a:srgbClr val="041299"/>
                </a:solidFill>
                <a:latin typeface="Arial"/>
                <a:cs typeface="Arial"/>
              </a:rPr>
              <a:t>grasa”</a:t>
            </a:r>
            <a:r>
              <a:rPr sz="1300" b="1" spc="20" dirty="0">
                <a:solidFill>
                  <a:srgbClr val="041299"/>
                </a:solidFill>
                <a:latin typeface="Arial"/>
                <a:cs typeface="Arial"/>
              </a:rPr>
              <a:t> </a:t>
            </a:r>
            <a:r>
              <a:rPr sz="1300" b="1" spc="-5" dirty="0">
                <a:solidFill>
                  <a:srgbClr val="041299"/>
                </a:solidFill>
                <a:latin typeface="Arial"/>
                <a:cs typeface="Arial"/>
              </a:rPr>
              <a:t>,</a:t>
            </a:r>
            <a:r>
              <a:rPr sz="1300" b="1" spc="10" dirty="0">
                <a:solidFill>
                  <a:srgbClr val="041299"/>
                </a:solidFill>
                <a:latin typeface="Arial"/>
                <a:cs typeface="Arial"/>
              </a:rPr>
              <a:t> </a:t>
            </a:r>
            <a:r>
              <a:rPr sz="1300" b="1" spc="-10" dirty="0">
                <a:solidFill>
                  <a:srgbClr val="041299"/>
                </a:solidFill>
                <a:latin typeface="Arial"/>
                <a:cs typeface="Arial"/>
              </a:rPr>
              <a:t>“</a:t>
            </a:r>
            <a:r>
              <a:rPr sz="1300" b="1" spc="-15" dirty="0">
                <a:solidFill>
                  <a:srgbClr val="041299"/>
                </a:solidFill>
                <a:latin typeface="Arial"/>
                <a:cs typeface="Arial"/>
              </a:rPr>
              <a:t>0%</a:t>
            </a:r>
            <a:r>
              <a:rPr sz="1300" b="1" spc="-5" dirty="0">
                <a:solidFill>
                  <a:srgbClr val="041299"/>
                </a:solidFill>
                <a:latin typeface="Arial"/>
                <a:cs typeface="Arial"/>
              </a:rPr>
              <a:t> </a:t>
            </a:r>
            <a:r>
              <a:rPr sz="1300" b="1" spc="-10" dirty="0">
                <a:solidFill>
                  <a:srgbClr val="041299"/>
                </a:solidFill>
                <a:latin typeface="Arial"/>
                <a:cs typeface="Arial"/>
              </a:rPr>
              <a:t>grasa</a:t>
            </a:r>
            <a:r>
              <a:rPr sz="1300" b="1" spc="-15" dirty="0">
                <a:solidFill>
                  <a:srgbClr val="041299"/>
                </a:solidFill>
                <a:latin typeface="Arial"/>
                <a:cs typeface="Arial"/>
              </a:rPr>
              <a:t>”</a:t>
            </a:r>
            <a:r>
              <a:rPr sz="1300" spc="-5" dirty="0">
                <a:solidFill>
                  <a:srgbClr val="041299"/>
                </a:solidFill>
                <a:latin typeface="Arial"/>
                <a:cs typeface="Arial"/>
              </a:rPr>
              <a:t>,</a:t>
            </a:r>
            <a:r>
              <a:rPr sz="1300" spc="20" dirty="0">
                <a:solidFill>
                  <a:srgbClr val="041299"/>
                </a:solidFill>
                <a:latin typeface="Arial"/>
                <a:cs typeface="Arial"/>
              </a:rPr>
              <a:t> </a:t>
            </a:r>
            <a:r>
              <a:rPr sz="1300" b="1" spc="-10" dirty="0">
                <a:solidFill>
                  <a:srgbClr val="041299"/>
                </a:solidFill>
                <a:latin typeface="Arial"/>
                <a:cs typeface="Arial"/>
              </a:rPr>
              <a:t>“Libre</a:t>
            </a:r>
            <a:r>
              <a:rPr sz="1300" b="1" spc="20" dirty="0">
                <a:solidFill>
                  <a:srgbClr val="041299"/>
                </a:solidFill>
                <a:latin typeface="Arial"/>
                <a:cs typeface="Arial"/>
              </a:rPr>
              <a:t> </a:t>
            </a:r>
            <a:r>
              <a:rPr sz="1300" b="1" spc="-10" dirty="0">
                <a:solidFill>
                  <a:srgbClr val="041299"/>
                </a:solidFill>
                <a:latin typeface="Arial"/>
                <a:cs typeface="Arial"/>
              </a:rPr>
              <a:t>de</a:t>
            </a:r>
            <a:r>
              <a:rPr sz="1300" b="1" spc="20" dirty="0">
                <a:solidFill>
                  <a:srgbClr val="041299"/>
                </a:solidFill>
                <a:latin typeface="Arial"/>
                <a:cs typeface="Arial"/>
              </a:rPr>
              <a:t> </a:t>
            </a:r>
            <a:r>
              <a:rPr sz="1300" b="1" spc="-10" dirty="0">
                <a:solidFill>
                  <a:srgbClr val="041299"/>
                </a:solidFill>
                <a:latin typeface="Arial"/>
                <a:cs typeface="Arial"/>
              </a:rPr>
              <a:t>grasa”, </a:t>
            </a:r>
            <a:r>
              <a:rPr sz="1300" b="1" spc="15" dirty="0">
                <a:solidFill>
                  <a:srgbClr val="041299"/>
                </a:solidFill>
                <a:latin typeface="Arial"/>
                <a:cs typeface="Arial"/>
              </a:rPr>
              <a:t> </a:t>
            </a:r>
            <a:r>
              <a:rPr sz="1300" spc="-15" dirty="0">
                <a:solidFill>
                  <a:srgbClr val="041299"/>
                </a:solidFill>
                <a:latin typeface="Arial"/>
                <a:cs typeface="Arial"/>
              </a:rPr>
              <a:t>etc</a:t>
            </a:r>
            <a:endParaRPr sz="1300">
              <a:latin typeface="Arial"/>
              <a:cs typeface="Arial"/>
            </a:endParaRPr>
          </a:p>
        </p:txBody>
      </p:sp>
      <p:sp>
        <p:nvSpPr>
          <p:cNvPr id="18" name="object 18"/>
          <p:cNvSpPr/>
          <p:nvPr/>
        </p:nvSpPr>
        <p:spPr>
          <a:xfrm>
            <a:off x="2314955" y="5039867"/>
            <a:ext cx="7203948" cy="423672"/>
          </a:xfrm>
          <a:prstGeom prst="rect">
            <a:avLst/>
          </a:prstGeom>
          <a:blipFill>
            <a:blip r:embed="rId11" cstate="print"/>
            <a:stretch>
              <a:fillRect/>
            </a:stretch>
          </a:blipFill>
        </p:spPr>
        <p:txBody>
          <a:bodyPr wrap="square" lIns="0" tIns="0" rIns="0" bIns="0" rtlCol="0">
            <a:noAutofit/>
          </a:bodyPr>
          <a:lstStyle/>
          <a:p>
            <a:endParaRPr/>
          </a:p>
        </p:txBody>
      </p:sp>
      <p:sp>
        <p:nvSpPr>
          <p:cNvPr id="19" name="object 19"/>
          <p:cNvSpPr/>
          <p:nvPr/>
        </p:nvSpPr>
        <p:spPr>
          <a:xfrm>
            <a:off x="2982467" y="5049011"/>
            <a:ext cx="5914644" cy="353568"/>
          </a:xfrm>
          <a:prstGeom prst="rect">
            <a:avLst/>
          </a:prstGeom>
          <a:blipFill>
            <a:blip r:embed="rId12" cstate="print"/>
            <a:stretch>
              <a:fillRect/>
            </a:stretch>
          </a:blipFill>
        </p:spPr>
        <p:txBody>
          <a:bodyPr wrap="square" lIns="0" tIns="0" rIns="0" bIns="0" rtlCol="0">
            <a:noAutofit/>
          </a:bodyPr>
          <a:lstStyle/>
          <a:p>
            <a:endParaRPr/>
          </a:p>
        </p:txBody>
      </p:sp>
      <p:sp>
        <p:nvSpPr>
          <p:cNvPr id="20" name="object 20"/>
          <p:cNvSpPr/>
          <p:nvPr/>
        </p:nvSpPr>
        <p:spPr>
          <a:xfrm>
            <a:off x="2381250" y="5143500"/>
            <a:ext cx="7072376" cy="292100"/>
          </a:xfrm>
          <a:custGeom>
            <a:avLst/>
            <a:gdLst/>
            <a:ahLst/>
            <a:cxnLst/>
            <a:rect l="l" t="t" r="r" b="b"/>
            <a:pathLst>
              <a:path w="7072376" h="292100">
                <a:moveTo>
                  <a:pt x="0" y="292100"/>
                </a:moveTo>
                <a:lnTo>
                  <a:pt x="7072376" y="292100"/>
                </a:lnTo>
                <a:lnTo>
                  <a:pt x="7072376" y="0"/>
                </a:lnTo>
                <a:lnTo>
                  <a:pt x="0" y="0"/>
                </a:lnTo>
                <a:lnTo>
                  <a:pt x="0" y="292100"/>
                </a:lnTo>
                <a:close/>
              </a:path>
            </a:pathLst>
          </a:custGeom>
          <a:solidFill>
            <a:srgbClr val="FFFFFF"/>
          </a:solidFill>
        </p:spPr>
        <p:txBody>
          <a:bodyPr wrap="square" lIns="0" tIns="0" rIns="0" bIns="0" rtlCol="0">
            <a:noAutofit/>
          </a:bodyPr>
          <a:lstStyle/>
          <a:p>
            <a:endParaRPr/>
          </a:p>
        </p:txBody>
      </p:sp>
      <p:sp>
        <p:nvSpPr>
          <p:cNvPr id="21" name="object 21"/>
          <p:cNvSpPr/>
          <p:nvPr/>
        </p:nvSpPr>
        <p:spPr>
          <a:xfrm>
            <a:off x="2381250" y="5143500"/>
            <a:ext cx="7072376" cy="292100"/>
          </a:xfrm>
          <a:custGeom>
            <a:avLst/>
            <a:gdLst/>
            <a:ahLst/>
            <a:cxnLst/>
            <a:rect l="l" t="t" r="r" b="b"/>
            <a:pathLst>
              <a:path w="7072376" h="292100">
                <a:moveTo>
                  <a:pt x="0" y="292100"/>
                </a:moveTo>
                <a:lnTo>
                  <a:pt x="7072376" y="292100"/>
                </a:lnTo>
                <a:lnTo>
                  <a:pt x="7072376" y="0"/>
                </a:lnTo>
                <a:lnTo>
                  <a:pt x="0" y="0"/>
                </a:lnTo>
                <a:lnTo>
                  <a:pt x="0" y="292100"/>
                </a:lnTo>
                <a:close/>
              </a:path>
            </a:pathLst>
          </a:custGeom>
          <a:ln w="25400">
            <a:solidFill>
              <a:srgbClr val="333399"/>
            </a:solidFill>
          </a:ln>
        </p:spPr>
        <p:txBody>
          <a:bodyPr wrap="square" lIns="0" tIns="0" rIns="0" bIns="0" rtlCol="0">
            <a:noAutofit/>
          </a:bodyPr>
          <a:lstStyle/>
          <a:p>
            <a:endParaRPr/>
          </a:p>
        </p:txBody>
      </p:sp>
      <p:sp>
        <p:nvSpPr>
          <p:cNvPr id="22" name="object 22"/>
          <p:cNvSpPr txBox="1"/>
          <p:nvPr/>
        </p:nvSpPr>
        <p:spPr>
          <a:xfrm>
            <a:off x="3122167" y="5185409"/>
            <a:ext cx="5588000" cy="209550"/>
          </a:xfrm>
          <a:prstGeom prst="rect">
            <a:avLst/>
          </a:prstGeom>
        </p:spPr>
        <p:txBody>
          <a:bodyPr vert="horz" wrap="square" lIns="0" tIns="0" rIns="0" bIns="0" rtlCol="0">
            <a:noAutofit/>
          </a:bodyPr>
          <a:lstStyle/>
          <a:p>
            <a:pPr marL="12700"/>
            <a:r>
              <a:rPr sz="1300" spc="-15" dirty="0">
                <a:solidFill>
                  <a:srgbClr val="041299"/>
                </a:solidFill>
                <a:latin typeface="Arial"/>
                <a:cs typeface="Arial"/>
              </a:rPr>
              <a:t>La</a:t>
            </a:r>
            <a:r>
              <a:rPr sz="1300" spc="-10" dirty="0">
                <a:solidFill>
                  <a:srgbClr val="041299"/>
                </a:solidFill>
                <a:latin typeface="Arial"/>
                <a:cs typeface="Arial"/>
              </a:rPr>
              <a:t>s</a:t>
            </a:r>
            <a:r>
              <a:rPr sz="1300" spc="-5" dirty="0">
                <a:solidFill>
                  <a:srgbClr val="041299"/>
                </a:solidFill>
                <a:latin typeface="Arial"/>
                <a:cs typeface="Arial"/>
              </a:rPr>
              <a:t> </a:t>
            </a:r>
            <a:r>
              <a:rPr sz="1300" spc="-15" dirty="0">
                <a:solidFill>
                  <a:srgbClr val="041299"/>
                </a:solidFill>
                <a:latin typeface="Arial"/>
                <a:cs typeface="Arial"/>
              </a:rPr>
              <a:t>condicione</a:t>
            </a:r>
            <a:r>
              <a:rPr sz="1300" spc="-10" dirty="0">
                <a:solidFill>
                  <a:srgbClr val="041299"/>
                </a:solidFill>
                <a:latin typeface="Arial"/>
                <a:cs typeface="Arial"/>
              </a:rPr>
              <a:t>s</a:t>
            </a:r>
            <a:r>
              <a:rPr sz="1300" spc="35" dirty="0">
                <a:solidFill>
                  <a:srgbClr val="041299"/>
                </a:solidFill>
                <a:latin typeface="Arial"/>
                <a:cs typeface="Arial"/>
              </a:rPr>
              <a:t> </a:t>
            </a:r>
            <a:r>
              <a:rPr sz="1300" spc="-15" dirty="0">
                <a:solidFill>
                  <a:srgbClr val="041299"/>
                </a:solidFill>
                <a:latin typeface="Arial"/>
                <a:cs typeface="Arial"/>
              </a:rPr>
              <a:t>par</a:t>
            </a:r>
            <a:r>
              <a:rPr sz="1300" spc="-10" dirty="0">
                <a:solidFill>
                  <a:srgbClr val="041299"/>
                </a:solidFill>
                <a:latin typeface="Arial"/>
                <a:cs typeface="Arial"/>
              </a:rPr>
              <a:t>a</a:t>
            </a:r>
            <a:r>
              <a:rPr sz="1300" spc="20" dirty="0">
                <a:solidFill>
                  <a:srgbClr val="041299"/>
                </a:solidFill>
                <a:latin typeface="Arial"/>
                <a:cs typeface="Arial"/>
              </a:rPr>
              <a:t> </a:t>
            </a:r>
            <a:r>
              <a:rPr sz="1300" spc="-15" dirty="0">
                <a:solidFill>
                  <a:srgbClr val="041299"/>
                </a:solidFill>
                <a:latin typeface="Arial"/>
                <a:cs typeface="Arial"/>
              </a:rPr>
              <a:t>pode</a:t>
            </a:r>
            <a:r>
              <a:rPr sz="1300" spc="-5" dirty="0">
                <a:solidFill>
                  <a:srgbClr val="041299"/>
                </a:solidFill>
                <a:latin typeface="Arial"/>
                <a:cs typeface="Arial"/>
              </a:rPr>
              <a:t>r</a:t>
            </a:r>
            <a:r>
              <a:rPr sz="1300" spc="30" dirty="0">
                <a:solidFill>
                  <a:srgbClr val="041299"/>
                </a:solidFill>
                <a:latin typeface="Arial"/>
                <a:cs typeface="Arial"/>
              </a:rPr>
              <a:t> </a:t>
            </a:r>
            <a:r>
              <a:rPr sz="1300" spc="-15" dirty="0">
                <a:solidFill>
                  <a:srgbClr val="041299"/>
                </a:solidFill>
                <a:latin typeface="Arial"/>
                <a:cs typeface="Arial"/>
              </a:rPr>
              <a:t>declara</a:t>
            </a:r>
            <a:r>
              <a:rPr sz="1300" spc="-5" dirty="0">
                <a:solidFill>
                  <a:srgbClr val="041299"/>
                </a:solidFill>
                <a:latin typeface="Arial"/>
                <a:cs typeface="Arial"/>
              </a:rPr>
              <a:t>r</a:t>
            </a:r>
            <a:r>
              <a:rPr sz="1300" spc="35" dirty="0">
                <a:solidFill>
                  <a:srgbClr val="041299"/>
                </a:solidFill>
                <a:latin typeface="Arial"/>
                <a:cs typeface="Arial"/>
              </a:rPr>
              <a:t> </a:t>
            </a:r>
            <a:r>
              <a:rPr sz="1300" spc="-15" dirty="0">
                <a:solidFill>
                  <a:srgbClr val="041299"/>
                </a:solidFill>
                <a:latin typeface="Arial"/>
                <a:cs typeface="Arial"/>
              </a:rPr>
              <a:t>esta</a:t>
            </a:r>
            <a:r>
              <a:rPr sz="1300" spc="-10" dirty="0">
                <a:solidFill>
                  <a:srgbClr val="041299"/>
                </a:solidFill>
                <a:latin typeface="Arial"/>
                <a:cs typeface="Arial"/>
              </a:rPr>
              <a:t>s</a:t>
            </a:r>
            <a:r>
              <a:rPr sz="1300" spc="10" dirty="0">
                <a:solidFill>
                  <a:srgbClr val="041299"/>
                </a:solidFill>
                <a:latin typeface="Arial"/>
                <a:cs typeface="Arial"/>
              </a:rPr>
              <a:t> </a:t>
            </a:r>
            <a:r>
              <a:rPr sz="1300" spc="-15" dirty="0">
                <a:solidFill>
                  <a:srgbClr val="041299"/>
                </a:solidFill>
                <a:latin typeface="Arial"/>
                <a:cs typeface="Arial"/>
              </a:rPr>
              <a:t>propiedade</a:t>
            </a:r>
            <a:r>
              <a:rPr sz="1300" spc="-10" dirty="0">
                <a:solidFill>
                  <a:srgbClr val="041299"/>
                </a:solidFill>
                <a:latin typeface="Arial"/>
                <a:cs typeface="Arial"/>
              </a:rPr>
              <a:t>s</a:t>
            </a:r>
            <a:r>
              <a:rPr sz="1300" spc="45" dirty="0">
                <a:solidFill>
                  <a:srgbClr val="041299"/>
                </a:solidFill>
                <a:latin typeface="Arial"/>
                <a:cs typeface="Arial"/>
              </a:rPr>
              <a:t> </a:t>
            </a:r>
            <a:r>
              <a:rPr sz="1300" spc="-15" dirty="0">
                <a:solidFill>
                  <a:srgbClr val="041299"/>
                </a:solidFill>
                <a:latin typeface="Arial"/>
                <a:cs typeface="Arial"/>
              </a:rPr>
              <a:t>e</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u</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aliment</a:t>
            </a:r>
            <a:r>
              <a:rPr sz="1300" spc="-10" dirty="0">
                <a:solidFill>
                  <a:srgbClr val="041299"/>
                </a:solidFill>
                <a:latin typeface="Arial"/>
                <a:cs typeface="Arial"/>
              </a:rPr>
              <a:t>o</a:t>
            </a:r>
            <a:r>
              <a:rPr sz="1300" spc="35" dirty="0">
                <a:solidFill>
                  <a:srgbClr val="041299"/>
                </a:solidFill>
                <a:latin typeface="Arial"/>
                <a:cs typeface="Arial"/>
              </a:rPr>
              <a:t> </a:t>
            </a:r>
            <a:r>
              <a:rPr sz="1300" spc="-15" dirty="0">
                <a:solidFill>
                  <a:srgbClr val="041299"/>
                </a:solidFill>
                <a:latin typeface="Arial"/>
                <a:cs typeface="Arial"/>
              </a:rPr>
              <a:t>son:</a:t>
            </a:r>
            <a:endParaRPr sz="1300">
              <a:latin typeface="Arial"/>
              <a:cs typeface="Arial"/>
            </a:endParaRPr>
          </a:p>
        </p:txBody>
      </p:sp>
      <p:sp>
        <p:nvSpPr>
          <p:cNvPr id="23" name="object 23"/>
          <p:cNvSpPr/>
          <p:nvPr/>
        </p:nvSpPr>
        <p:spPr>
          <a:xfrm>
            <a:off x="1825752" y="5541264"/>
            <a:ext cx="4818888" cy="1115568"/>
          </a:xfrm>
          <a:prstGeom prst="rect">
            <a:avLst/>
          </a:prstGeom>
          <a:blipFill>
            <a:blip r:embed="rId13" cstate="print"/>
            <a:stretch>
              <a:fillRect/>
            </a:stretch>
          </a:blipFill>
        </p:spPr>
        <p:txBody>
          <a:bodyPr wrap="square" lIns="0" tIns="0" rIns="0" bIns="0" rtlCol="0">
            <a:noAutofit/>
          </a:bodyPr>
          <a:lstStyle/>
          <a:p>
            <a:endParaRPr/>
          </a:p>
        </p:txBody>
      </p:sp>
      <p:sp>
        <p:nvSpPr>
          <p:cNvPr id="24" name="object 24"/>
          <p:cNvSpPr txBox="1"/>
          <p:nvPr/>
        </p:nvSpPr>
        <p:spPr>
          <a:xfrm>
            <a:off x="2345537" y="5676193"/>
            <a:ext cx="3987800" cy="803910"/>
          </a:xfrm>
          <a:prstGeom prst="rect">
            <a:avLst/>
          </a:prstGeom>
        </p:spPr>
        <p:txBody>
          <a:bodyPr vert="horz" wrap="square" lIns="0" tIns="0" rIns="0" bIns="0" rtlCol="0">
            <a:noAutofit/>
          </a:bodyPr>
          <a:lstStyle/>
          <a:p>
            <a:pPr marL="12700" marR="12700" indent="635" algn="ctr">
              <a:lnSpc>
                <a:spcPct val="100099"/>
              </a:lnSpc>
            </a:pPr>
            <a:r>
              <a:rPr sz="1300" spc="-10" dirty="0">
                <a:solidFill>
                  <a:srgbClr val="0000C7"/>
                </a:solidFill>
                <a:latin typeface="Arial"/>
                <a:cs typeface="Arial"/>
              </a:rPr>
              <a:t>No</a:t>
            </a:r>
            <a:r>
              <a:rPr sz="1300" spc="-5" dirty="0">
                <a:solidFill>
                  <a:srgbClr val="0000C7"/>
                </a:solidFill>
                <a:latin typeface="Arial"/>
                <a:cs typeface="Arial"/>
              </a:rPr>
              <a:t> </a:t>
            </a:r>
            <a:r>
              <a:rPr sz="1300" spc="-10" dirty="0">
                <a:solidFill>
                  <a:srgbClr val="0000C7"/>
                </a:solidFill>
                <a:latin typeface="Arial"/>
                <a:cs typeface="Arial"/>
              </a:rPr>
              <a:t>contener</a:t>
            </a:r>
            <a:r>
              <a:rPr sz="1300" spc="30" dirty="0">
                <a:solidFill>
                  <a:srgbClr val="0000C7"/>
                </a:solidFill>
                <a:latin typeface="Arial"/>
                <a:cs typeface="Arial"/>
              </a:rPr>
              <a:t> </a:t>
            </a:r>
            <a:r>
              <a:rPr sz="1300" spc="-10" dirty="0">
                <a:solidFill>
                  <a:srgbClr val="0000C7"/>
                </a:solidFill>
                <a:latin typeface="Arial"/>
                <a:cs typeface="Arial"/>
              </a:rPr>
              <a:t>más</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3</a:t>
            </a:r>
            <a:r>
              <a:rPr sz="1300" spc="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grasa</a:t>
            </a:r>
            <a:r>
              <a:rPr sz="1300" spc="15" dirty="0">
                <a:solidFill>
                  <a:srgbClr val="0000C7"/>
                </a:solidFill>
                <a:latin typeface="Arial"/>
                <a:cs typeface="Arial"/>
              </a:rPr>
              <a:t> </a:t>
            </a:r>
            <a:r>
              <a:rPr sz="1300" spc="-10" dirty="0">
                <a:solidFill>
                  <a:srgbClr val="0000C7"/>
                </a:solidFill>
                <a:latin typeface="Arial"/>
                <a:cs typeface="Arial"/>
              </a:rPr>
              <a:t>por</a:t>
            </a:r>
            <a:r>
              <a:rPr sz="1300" spc="5" dirty="0">
                <a:solidFill>
                  <a:srgbClr val="0000C7"/>
                </a:solidFill>
                <a:latin typeface="Arial"/>
                <a:cs typeface="Arial"/>
              </a:rPr>
              <a:t> </a:t>
            </a:r>
            <a:r>
              <a:rPr sz="1300" spc="-10" dirty="0">
                <a:solidFill>
                  <a:srgbClr val="0000C7"/>
                </a:solidFill>
                <a:latin typeface="Arial"/>
                <a:cs typeface="Arial"/>
              </a:rPr>
              <a:t>100</a:t>
            </a:r>
            <a:r>
              <a:rPr sz="1300" spc="1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de producto</a:t>
            </a:r>
            <a:r>
              <a:rPr sz="1300" spc="15" dirty="0">
                <a:solidFill>
                  <a:srgbClr val="0000C7"/>
                </a:solidFill>
                <a:latin typeface="Arial"/>
                <a:cs typeface="Arial"/>
              </a:rPr>
              <a:t> </a:t>
            </a:r>
            <a:r>
              <a:rPr sz="1300" spc="-5" dirty="0">
                <a:solidFill>
                  <a:srgbClr val="0000C7"/>
                </a:solidFill>
                <a:latin typeface="Arial"/>
                <a:cs typeface="Arial"/>
              </a:rPr>
              <a:t>si </a:t>
            </a:r>
            <a:r>
              <a:rPr sz="1300" spc="-10" dirty="0">
                <a:solidFill>
                  <a:srgbClr val="0000C7"/>
                </a:solidFill>
                <a:latin typeface="Arial"/>
                <a:cs typeface="Arial"/>
              </a:rPr>
              <a:t>es</a:t>
            </a:r>
            <a:r>
              <a:rPr sz="1300" spc="5" dirty="0">
                <a:solidFill>
                  <a:srgbClr val="0000C7"/>
                </a:solidFill>
                <a:latin typeface="Arial"/>
                <a:cs typeface="Arial"/>
              </a:rPr>
              <a:t> </a:t>
            </a:r>
            <a:r>
              <a:rPr sz="1300" spc="-10" dirty="0">
                <a:solidFill>
                  <a:srgbClr val="0000C7"/>
                </a:solidFill>
                <a:latin typeface="Arial"/>
                <a:cs typeface="Arial"/>
              </a:rPr>
              <a:t>sólido,</a:t>
            </a:r>
            <a:r>
              <a:rPr sz="1300" spc="15" dirty="0">
                <a:solidFill>
                  <a:srgbClr val="0000C7"/>
                </a:solidFill>
                <a:latin typeface="Arial"/>
                <a:cs typeface="Arial"/>
              </a:rPr>
              <a:t> </a:t>
            </a:r>
            <a:r>
              <a:rPr sz="1300" spc="-5" dirty="0">
                <a:solidFill>
                  <a:srgbClr val="0000C7"/>
                </a:solidFill>
                <a:latin typeface="Arial"/>
                <a:cs typeface="Arial"/>
              </a:rPr>
              <a:t>ni</a:t>
            </a:r>
            <a:r>
              <a:rPr sz="1300" spc="5" dirty="0">
                <a:solidFill>
                  <a:srgbClr val="0000C7"/>
                </a:solidFill>
                <a:latin typeface="Arial"/>
                <a:cs typeface="Arial"/>
              </a:rPr>
              <a:t> </a:t>
            </a:r>
            <a:r>
              <a:rPr sz="1300" spc="-10" dirty="0">
                <a:solidFill>
                  <a:srgbClr val="0000C7"/>
                </a:solidFill>
                <a:latin typeface="Arial"/>
                <a:cs typeface="Arial"/>
              </a:rPr>
              <a:t>más</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1,5</a:t>
            </a:r>
            <a:r>
              <a:rPr sz="1300" spc="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por</a:t>
            </a:r>
            <a:r>
              <a:rPr sz="1300" spc="5" dirty="0">
                <a:solidFill>
                  <a:srgbClr val="0000C7"/>
                </a:solidFill>
                <a:latin typeface="Arial"/>
                <a:cs typeface="Arial"/>
              </a:rPr>
              <a:t> </a:t>
            </a:r>
            <a:r>
              <a:rPr sz="1300" spc="-10" dirty="0">
                <a:solidFill>
                  <a:srgbClr val="0000C7"/>
                </a:solidFill>
                <a:latin typeface="Arial"/>
                <a:cs typeface="Arial"/>
              </a:rPr>
              <a:t>cada</a:t>
            </a:r>
            <a:r>
              <a:rPr sz="1300" spc="15" dirty="0">
                <a:solidFill>
                  <a:srgbClr val="0000C7"/>
                </a:solidFill>
                <a:latin typeface="Arial"/>
                <a:cs typeface="Arial"/>
              </a:rPr>
              <a:t> </a:t>
            </a:r>
            <a:r>
              <a:rPr sz="1300" spc="-10" dirty="0">
                <a:solidFill>
                  <a:srgbClr val="0000C7"/>
                </a:solidFill>
                <a:latin typeface="Arial"/>
                <a:cs typeface="Arial"/>
              </a:rPr>
              <a:t>100</a:t>
            </a:r>
            <a:r>
              <a:rPr sz="1300" spc="15" dirty="0">
                <a:solidFill>
                  <a:srgbClr val="0000C7"/>
                </a:solidFill>
                <a:latin typeface="Arial"/>
                <a:cs typeface="Arial"/>
              </a:rPr>
              <a:t> </a:t>
            </a:r>
            <a:r>
              <a:rPr sz="1300" spc="-10" dirty="0">
                <a:solidFill>
                  <a:srgbClr val="0000C7"/>
                </a:solidFill>
                <a:latin typeface="Arial"/>
                <a:cs typeface="Arial"/>
              </a:rPr>
              <a:t>ml</a:t>
            </a:r>
            <a:r>
              <a:rPr sz="1300" spc="-5" dirty="0">
                <a:solidFill>
                  <a:srgbClr val="0000C7"/>
                </a:solidFill>
                <a:latin typeface="Arial"/>
                <a:cs typeface="Arial"/>
              </a:rPr>
              <a:t> si</a:t>
            </a:r>
            <a:r>
              <a:rPr sz="1300" spc="-15" dirty="0">
                <a:solidFill>
                  <a:srgbClr val="0000C7"/>
                </a:solidFill>
                <a:latin typeface="Arial"/>
                <a:cs typeface="Arial"/>
              </a:rPr>
              <a:t> </a:t>
            </a:r>
            <a:r>
              <a:rPr sz="1300" spc="-10" dirty="0">
                <a:solidFill>
                  <a:srgbClr val="0000C7"/>
                </a:solidFill>
                <a:latin typeface="Arial"/>
                <a:cs typeface="Arial"/>
              </a:rPr>
              <a:t>es</a:t>
            </a:r>
            <a:r>
              <a:rPr sz="1300" spc="5" dirty="0">
                <a:solidFill>
                  <a:srgbClr val="0000C7"/>
                </a:solidFill>
                <a:latin typeface="Arial"/>
                <a:cs typeface="Arial"/>
              </a:rPr>
              <a:t> </a:t>
            </a:r>
            <a:r>
              <a:rPr sz="1300" spc="-10" dirty="0">
                <a:solidFill>
                  <a:srgbClr val="0000C7"/>
                </a:solidFill>
                <a:latin typeface="Arial"/>
                <a:cs typeface="Arial"/>
              </a:rPr>
              <a:t>líquido.</a:t>
            </a:r>
            <a:r>
              <a:rPr sz="1300" spc="15" dirty="0">
                <a:solidFill>
                  <a:srgbClr val="0000C7"/>
                </a:solidFill>
                <a:latin typeface="Arial"/>
                <a:cs typeface="Arial"/>
              </a:rPr>
              <a:t> </a:t>
            </a:r>
            <a:r>
              <a:rPr sz="1300" spc="-10" dirty="0">
                <a:solidFill>
                  <a:srgbClr val="0000C7"/>
                </a:solidFill>
                <a:latin typeface="Arial"/>
                <a:cs typeface="Arial"/>
              </a:rPr>
              <a:t>Para</a:t>
            </a:r>
            <a:r>
              <a:rPr sz="1300" spc="15" dirty="0">
                <a:solidFill>
                  <a:srgbClr val="0000C7"/>
                </a:solidFill>
                <a:latin typeface="Arial"/>
                <a:cs typeface="Arial"/>
              </a:rPr>
              <a:t> </a:t>
            </a:r>
            <a:r>
              <a:rPr sz="1300" spc="-5" dirty="0">
                <a:solidFill>
                  <a:srgbClr val="0000C7"/>
                </a:solidFill>
                <a:latin typeface="Arial"/>
                <a:cs typeface="Arial"/>
              </a:rPr>
              <a:t>la </a:t>
            </a:r>
            <a:r>
              <a:rPr sz="1300" spc="-10" dirty="0">
                <a:solidFill>
                  <a:srgbClr val="0000C7"/>
                </a:solidFill>
                <a:latin typeface="Arial"/>
                <a:cs typeface="Arial"/>
              </a:rPr>
              <a:t>leche</a:t>
            </a:r>
            <a:r>
              <a:rPr sz="1300" spc="15" dirty="0">
                <a:solidFill>
                  <a:srgbClr val="0000C7"/>
                </a:solidFill>
                <a:latin typeface="Arial"/>
                <a:cs typeface="Arial"/>
              </a:rPr>
              <a:t> </a:t>
            </a:r>
            <a:r>
              <a:rPr sz="1300" spc="-10" dirty="0">
                <a:solidFill>
                  <a:srgbClr val="0000C7"/>
                </a:solidFill>
                <a:latin typeface="Arial"/>
                <a:cs typeface="Arial"/>
              </a:rPr>
              <a:t>semidesnatada</a:t>
            </a:r>
            <a:r>
              <a:rPr sz="1300" spc="50" dirty="0">
                <a:solidFill>
                  <a:srgbClr val="0000C7"/>
                </a:solidFill>
                <a:latin typeface="Arial"/>
                <a:cs typeface="Arial"/>
              </a:rPr>
              <a:t> </a:t>
            </a:r>
            <a:r>
              <a:rPr sz="1300" spc="-10" dirty="0">
                <a:solidFill>
                  <a:srgbClr val="0000C7"/>
                </a:solidFill>
                <a:latin typeface="Arial"/>
                <a:cs typeface="Arial"/>
              </a:rPr>
              <a:t>no</a:t>
            </a:r>
            <a:r>
              <a:rPr sz="1300" spc="5" dirty="0">
                <a:solidFill>
                  <a:srgbClr val="0000C7"/>
                </a:solidFill>
                <a:latin typeface="Arial"/>
                <a:cs typeface="Arial"/>
              </a:rPr>
              <a:t> </a:t>
            </a:r>
            <a:r>
              <a:rPr sz="1300" spc="-10" dirty="0">
                <a:solidFill>
                  <a:srgbClr val="0000C7"/>
                </a:solidFill>
                <a:latin typeface="Arial"/>
                <a:cs typeface="Arial"/>
              </a:rPr>
              <a:t>más</a:t>
            </a:r>
            <a:r>
              <a:rPr sz="1300" spc="5" dirty="0">
                <a:solidFill>
                  <a:srgbClr val="0000C7"/>
                </a:solidFill>
                <a:latin typeface="Arial"/>
                <a:cs typeface="Arial"/>
              </a:rPr>
              <a:t> </a:t>
            </a:r>
            <a:r>
              <a:rPr sz="1300" spc="-10" dirty="0">
                <a:solidFill>
                  <a:srgbClr val="0000C7"/>
                </a:solidFill>
                <a:latin typeface="Arial"/>
                <a:cs typeface="Arial"/>
              </a:rPr>
              <a:t>de 1,8</a:t>
            </a:r>
            <a:r>
              <a:rPr sz="1300" spc="-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por</a:t>
            </a:r>
            <a:r>
              <a:rPr sz="1300" spc="5" dirty="0">
                <a:solidFill>
                  <a:srgbClr val="0000C7"/>
                </a:solidFill>
                <a:latin typeface="Arial"/>
                <a:cs typeface="Arial"/>
              </a:rPr>
              <a:t> </a:t>
            </a:r>
            <a:r>
              <a:rPr sz="1300" spc="-10" dirty="0">
                <a:solidFill>
                  <a:srgbClr val="0000C7"/>
                </a:solidFill>
                <a:latin typeface="Arial"/>
                <a:cs typeface="Arial"/>
              </a:rPr>
              <a:t>100</a:t>
            </a:r>
            <a:r>
              <a:rPr sz="1300" spc="15" dirty="0">
                <a:solidFill>
                  <a:srgbClr val="0000C7"/>
                </a:solidFill>
                <a:latin typeface="Arial"/>
                <a:cs typeface="Arial"/>
              </a:rPr>
              <a:t> </a:t>
            </a:r>
            <a:r>
              <a:rPr sz="1300" spc="-10" dirty="0">
                <a:solidFill>
                  <a:srgbClr val="0000C7"/>
                </a:solidFill>
                <a:latin typeface="Arial"/>
                <a:cs typeface="Arial"/>
              </a:rPr>
              <a:t>ml.</a:t>
            </a:r>
            <a:endParaRPr sz="1300">
              <a:latin typeface="Arial"/>
              <a:cs typeface="Arial"/>
            </a:endParaRPr>
          </a:p>
        </p:txBody>
      </p:sp>
      <p:sp>
        <p:nvSpPr>
          <p:cNvPr id="25" name="object 25"/>
          <p:cNvSpPr/>
          <p:nvPr/>
        </p:nvSpPr>
        <p:spPr>
          <a:xfrm>
            <a:off x="6900671" y="5541264"/>
            <a:ext cx="3314700" cy="1115568"/>
          </a:xfrm>
          <a:prstGeom prst="rect">
            <a:avLst/>
          </a:prstGeom>
          <a:blipFill>
            <a:blip r:embed="rId14" cstate="print"/>
            <a:stretch>
              <a:fillRect/>
            </a:stretch>
          </a:blipFill>
        </p:spPr>
        <p:txBody>
          <a:bodyPr wrap="square" lIns="0" tIns="0" rIns="0" bIns="0" rtlCol="0">
            <a:noAutofit/>
          </a:bodyPr>
          <a:lstStyle/>
          <a:p>
            <a:endParaRPr/>
          </a:p>
        </p:txBody>
      </p:sp>
      <p:sp>
        <p:nvSpPr>
          <p:cNvPr id="26" name="object 26"/>
          <p:cNvSpPr txBox="1"/>
          <p:nvPr/>
        </p:nvSpPr>
        <p:spPr>
          <a:xfrm>
            <a:off x="7418959" y="5676193"/>
            <a:ext cx="2489200" cy="803910"/>
          </a:xfrm>
          <a:prstGeom prst="rect">
            <a:avLst/>
          </a:prstGeom>
        </p:spPr>
        <p:txBody>
          <a:bodyPr vert="horz" wrap="square" lIns="0" tIns="0" rIns="0" bIns="0" rtlCol="0">
            <a:noAutofit/>
          </a:bodyPr>
          <a:lstStyle/>
          <a:p>
            <a:pPr marL="12700" marR="12700" algn="ctr">
              <a:lnSpc>
                <a:spcPct val="100099"/>
              </a:lnSpc>
            </a:pPr>
            <a:r>
              <a:rPr sz="1300" spc="-10" dirty="0">
                <a:solidFill>
                  <a:srgbClr val="0000C7"/>
                </a:solidFill>
                <a:latin typeface="Arial"/>
                <a:cs typeface="Arial"/>
              </a:rPr>
              <a:t>No</a:t>
            </a:r>
            <a:r>
              <a:rPr sz="1300" spc="-5" dirty="0">
                <a:solidFill>
                  <a:srgbClr val="0000C7"/>
                </a:solidFill>
                <a:latin typeface="Arial"/>
                <a:cs typeface="Arial"/>
              </a:rPr>
              <a:t> </a:t>
            </a:r>
            <a:r>
              <a:rPr sz="1300" spc="-10" dirty="0">
                <a:solidFill>
                  <a:srgbClr val="0000C7"/>
                </a:solidFill>
                <a:latin typeface="Arial"/>
                <a:cs typeface="Arial"/>
              </a:rPr>
              <a:t>contener</a:t>
            </a:r>
            <a:r>
              <a:rPr sz="1300" spc="30" dirty="0">
                <a:solidFill>
                  <a:srgbClr val="0000C7"/>
                </a:solidFill>
                <a:latin typeface="Arial"/>
                <a:cs typeface="Arial"/>
              </a:rPr>
              <a:t> </a:t>
            </a:r>
            <a:r>
              <a:rPr sz="1300" spc="-10" dirty="0">
                <a:solidFill>
                  <a:srgbClr val="0000C7"/>
                </a:solidFill>
                <a:latin typeface="Arial"/>
                <a:cs typeface="Arial"/>
              </a:rPr>
              <a:t>más</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0,5</a:t>
            </a:r>
            <a:r>
              <a:rPr sz="1300" spc="1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de grasa</a:t>
            </a:r>
            <a:r>
              <a:rPr sz="1300" spc="5" dirty="0">
                <a:solidFill>
                  <a:srgbClr val="0000C7"/>
                </a:solidFill>
                <a:latin typeface="Arial"/>
                <a:cs typeface="Arial"/>
              </a:rPr>
              <a:t> </a:t>
            </a:r>
            <a:r>
              <a:rPr sz="1300" spc="-10" dirty="0">
                <a:solidFill>
                  <a:srgbClr val="0000C7"/>
                </a:solidFill>
                <a:latin typeface="Arial"/>
                <a:cs typeface="Arial"/>
              </a:rPr>
              <a:t>por</a:t>
            </a:r>
            <a:r>
              <a:rPr sz="1300" spc="20" dirty="0">
                <a:solidFill>
                  <a:srgbClr val="0000C7"/>
                </a:solidFill>
                <a:latin typeface="Arial"/>
                <a:cs typeface="Arial"/>
              </a:rPr>
              <a:t> </a:t>
            </a:r>
            <a:r>
              <a:rPr sz="1300" spc="-10" dirty="0">
                <a:solidFill>
                  <a:srgbClr val="0000C7"/>
                </a:solidFill>
                <a:latin typeface="Arial"/>
                <a:cs typeface="Arial"/>
              </a:rPr>
              <a:t>100</a:t>
            </a:r>
            <a:r>
              <a:rPr sz="1300" spc="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producto</a:t>
            </a:r>
            <a:r>
              <a:rPr sz="1300" spc="30" dirty="0">
                <a:solidFill>
                  <a:srgbClr val="0000C7"/>
                </a:solidFill>
                <a:latin typeface="Arial"/>
                <a:cs typeface="Arial"/>
              </a:rPr>
              <a:t> </a:t>
            </a:r>
            <a:r>
              <a:rPr sz="1300" spc="-5" dirty="0">
                <a:solidFill>
                  <a:srgbClr val="0000C7"/>
                </a:solidFill>
                <a:latin typeface="Arial"/>
                <a:cs typeface="Arial"/>
              </a:rPr>
              <a:t>si </a:t>
            </a:r>
            <a:r>
              <a:rPr sz="1300" spc="-10" dirty="0">
                <a:solidFill>
                  <a:srgbClr val="0000C7"/>
                </a:solidFill>
                <a:latin typeface="Arial"/>
                <a:cs typeface="Arial"/>
              </a:rPr>
              <a:t>es sólido</a:t>
            </a:r>
            <a:r>
              <a:rPr sz="1300" spc="5" dirty="0">
                <a:solidFill>
                  <a:srgbClr val="0000C7"/>
                </a:solidFill>
                <a:latin typeface="Arial"/>
                <a:cs typeface="Arial"/>
              </a:rPr>
              <a:t> </a:t>
            </a:r>
            <a:r>
              <a:rPr sz="1300" spc="-10" dirty="0">
                <a:solidFill>
                  <a:srgbClr val="0000C7"/>
                </a:solidFill>
                <a:latin typeface="Arial"/>
                <a:cs typeface="Arial"/>
              </a:rPr>
              <a:t>o</a:t>
            </a:r>
            <a:r>
              <a:rPr sz="1300" spc="-5" dirty="0">
                <a:solidFill>
                  <a:srgbClr val="0000C7"/>
                </a:solidFill>
                <a:latin typeface="Arial"/>
                <a:cs typeface="Arial"/>
              </a:rPr>
              <a:t> </a:t>
            </a:r>
            <a:r>
              <a:rPr sz="1300" spc="-10" dirty="0">
                <a:solidFill>
                  <a:srgbClr val="0000C7"/>
                </a:solidFill>
                <a:latin typeface="Arial"/>
                <a:cs typeface="Arial"/>
              </a:rPr>
              <a:t>por</a:t>
            </a:r>
            <a:r>
              <a:rPr sz="1300" spc="15" dirty="0">
                <a:solidFill>
                  <a:srgbClr val="0000C7"/>
                </a:solidFill>
                <a:latin typeface="Arial"/>
                <a:cs typeface="Arial"/>
              </a:rPr>
              <a:t> </a:t>
            </a:r>
            <a:r>
              <a:rPr sz="1300" spc="-10" dirty="0">
                <a:solidFill>
                  <a:srgbClr val="0000C7"/>
                </a:solidFill>
                <a:latin typeface="Arial"/>
                <a:cs typeface="Arial"/>
              </a:rPr>
              <a:t>cada</a:t>
            </a:r>
            <a:r>
              <a:rPr sz="1300" spc="5" dirty="0">
                <a:solidFill>
                  <a:srgbClr val="0000C7"/>
                </a:solidFill>
                <a:latin typeface="Arial"/>
                <a:cs typeface="Arial"/>
              </a:rPr>
              <a:t> </a:t>
            </a:r>
            <a:r>
              <a:rPr sz="1300" spc="-10" dirty="0">
                <a:solidFill>
                  <a:srgbClr val="0000C7"/>
                </a:solidFill>
                <a:latin typeface="Arial"/>
                <a:cs typeface="Arial"/>
              </a:rPr>
              <a:t>100</a:t>
            </a:r>
            <a:r>
              <a:rPr sz="1300" spc="15" dirty="0">
                <a:solidFill>
                  <a:srgbClr val="0000C7"/>
                </a:solidFill>
                <a:latin typeface="Arial"/>
                <a:cs typeface="Arial"/>
              </a:rPr>
              <a:t> </a:t>
            </a:r>
            <a:r>
              <a:rPr sz="1300" spc="-10" dirty="0">
                <a:solidFill>
                  <a:srgbClr val="0000C7"/>
                </a:solidFill>
                <a:latin typeface="Arial"/>
                <a:cs typeface="Arial"/>
              </a:rPr>
              <a:t>ml</a:t>
            </a:r>
            <a:r>
              <a:rPr sz="1300" spc="10" dirty="0">
                <a:solidFill>
                  <a:srgbClr val="0000C7"/>
                </a:solidFill>
                <a:latin typeface="Arial"/>
                <a:cs typeface="Arial"/>
              </a:rPr>
              <a:t> </a:t>
            </a:r>
            <a:r>
              <a:rPr sz="1300" spc="-5" dirty="0">
                <a:solidFill>
                  <a:srgbClr val="0000C7"/>
                </a:solidFill>
                <a:latin typeface="Arial"/>
                <a:cs typeface="Arial"/>
              </a:rPr>
              <a:t>si </a:t>
            </a:r>
            <a:r>
              <a:rPr sz="1300" spc="-10" dirty="0">
                <a:solidFill>
                  <a:srgbClr val="0000C7"/>
                </a:solidFill>
                <a:latin typeface="Arial"/>
                <a:cs typeface="Arial"/>
              </a:rPr>
              <a:t>es líquido</a:t>
            </a:r>
            <a:endParaRPr sz="1300">
              <a:latin typeface="Arial"/>
              <a:cs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66876" y="2571750"/>
            <a:ext cx="4429125" cy="2357374"/>
          </a:xfrm>
          <a:custGeom>
            <a:avLst/>
            <a:gdLst/>
            <a:ahLst/>
            <a:cxnLst/>
            <a:rect l="l" t="t" r="r" b="b"/>
            <a:pathLst>
              <a:path w="4429125" h="2357374">
                <a:moveTo>
                  <a:pt x="4036187" y="0"/>
                </a:moveTo>
                <a:lnTo>
                  <a:pt x="392912" y="0"/>
                </a:lnTo>
                <a:lnTo>
                  <a:pt x="360686" y="1302"/>
                </a:lnTo>
                <a:lnTo>
                  <a:pt x="298489" y="11418"/>
                </a:lnTo>
                <a:lnTo>
                  <a:pt x="239971" y="30874"/>
                </a:lnTo>
                <a:lnTo>
                  <a:pt x="185940" y="58864"/>
                </a:lnTo>
                <a:lnTo>
                  <a:pt x="137207" y="94577"/>
                </a:lnTo>
                <a:lnTo>
                  <a:pt x="94579" y="137206"/>
                </a:lnTo>
                <a:lnTo>
                  <a:pt x="58866" y="185942"/>
                </a:lnTo>
                <a:lnTo>
                  <a:pt x="30876" y="239976"/>
                </a:lnTo>
                <a:lnTo>
                  <a:pt x="11418" y="298500"/>
                </a:lnTo>
                <a:lnTo>
                  <a:pt x="1302" y="360707"/>
                </a:lnTo>
                <a:lnTo>
                  <a:pt x="0" y="392938"/>
                </a:lnTo>
                <a:lnTo>
                  <a:pt x="0" y="1964563"/>
                </a:lnTo>
                <a:lnTo>
                  <a:pt x="5142" y="2028272"/>
                </a:lnTo>
                <a:lnTo>
                  <a:pt x="20030" y="2088711"/>
                </a:lnTo>
                <a:lnTo>
                  <a:pt x="43855" y="2145070"/>
                </a:lnTo>
                <a:lnTo>
                  <a:pt x="75807" y="2196540"/>
                </a:lnTo>
                <a:lnTo>
                  <a:pt x="115079" y="2242312"/>
                </a:lnTo>
                <a:lnTo>
                  <a:pt x="160861" y="2281576"/>
                </a:lnTo>
                <a:lnTo>
                  <a:pt x="212344" y="2313523"/>
                </a:lnTo>
                <a:lnTo>
                  <a:pt x="268719" y="2337345"/>
                </a:lnTo>
                <a:lnTo>
                  <a:pt x="329178" y="2352232"/>
                </a:lnTo>
                <a:lnTo>
                  <a:pt x="392912" y="2357374"/>
                </a:lnTo>
                <a:lnTo>
                  <a:pt x="4036187" y="2357374"/>
                </a:lnTo>
                <a:lnTo>
                  <a:pt x="4099930" y="2352232"/>
                </a:lnTo>
                <a:lnTo>
                  <a:pt x="4160397" y="2337345"/>
                </a:lnTo>
                <a:lnTo>
                  <a:pt x="4216777" y="2313523"/>
                </a:lnTo>
                <a:lnTo>
                  <a:pt x="4268263" y="2281576"/>
                </a:lnTo>
                <a:lnTo>
                  <a:pt x="4314047" y="2242312"/>
                </a:lnTo>
                <a:lnTo>
                  <a:pt x="4353319" y="2196540"/>
                </a:lnTo>
                <a:lnTo>
                  <a:pt x="4385271" y="2145070"/>
                </a:lnTo>
                <a:lnTo>
                  <a:pt x="4409095" y="2088711"/>
                </a:lnTo>
                <a:lnTo>
                  <a:pt x="4423982" y="2028272"/>
                </a:lnTo>
                <a:lnTo>
                  <a:pt x="4429125" y="1964563"/>
                </a:lnTo>
                <a:lnTo>
                  <a:pt x="4429125" y="392938"/>
                </a:lnTo>
                <a:lnTo>
                  <a:pt x="4423982" y="329194"/>
                </a:lnTo>
                <a:lnTo>
                  <a:pt x="4409095" y="268727"/>
                </a:lnTo>
                <a:lnTo>
                  <a:pt x="4385271" y="212347"/>
                </a:lnTo>
                <a:lnTo>
                  <a:pt x="4353319" y="160861"/>
                </a:lnTo>
                <a:lnTo>
                  <a:pt x="4314047" y="115077"/>
                </a:lnTo>
                <a:lnTo>
                  <a:pt x="4268263" y="75805"/>
                </a:lnTo>
                <a:lnTo>
                  <a:pt x="4216777" y="43853"/>
                </a:lnTo>
                <a:lnTo>
                  <a:pt x="4160397" y="20029"/>
                </a:lnTo>
                <a:lnTo>
                  <a:pt x="4099930" y="5142"/>
                </a:lnTo>
                <a:lnTo>
                  <a:pt x="4036187" y="0"/>
                </a:lnTo>
                <a:close/>
              </a:path>
            </a:pathLst>
          </a:custGeom>
          <a:solidFill>
            <a:srgbClr val="E7B7E0"/>
          </a:solidFill>
        </p:spPr>
        <p:txBody>
          <a:bodyPr wrap="square" lIns="0" tIns="0" rIns="0" bIns="0" rtlCol="0">
            <a:noAutofit/>
          </a:bodyPr>
          <a:lstStyle/>
          <a:p>
            <a:endParaRPr/>
          </a:p>
        </p:txBody>
      </p:sp>
      <p:sp>
        <p:nvSpPr>
          <p:cNvPr id="3" name="object 3"/>
          <p:cNvSpPr/>
          <p:nvPr/>
        </p:nvSpPr>
        <p:spPr>
          <a:xfrm>
            <a:off x="3810000" y="142876"/>
            <a:ext cx="4629150" cy="447675"/>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1914143" y="621791"/>
            <a:ext cx="8418576" cy="1947672"/>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1918715" y="650749"/>
            <a:ext cx="8156448" cy="1842515"/>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1952625" y="714375"/>
            <a:ext cx="8286750" cy="1816100"/>
          </a:xfrm>
          <a:custGeom>
            <a:avLst/>
            <a:gdLst/>
            <a:ahLst/>
            <a:cxnLst/>
            <a:rect l="l" t="t" r="r" b="b"/>
            <a:pathLst>
              <a:path w="8286750" h="1816100">
                <a:moveTo>
                  <a:pt x="0" y="1816100"/>
                </a:moveTo>
                <a:lnTo>
                  <a:pt x="8286750" y="1816100"/>
                </a:lnTo>
                <a:lnTo>
                  <a:pt x="8286750" y="0"/>
                </a:lnTo>
                <a:lnTo>
                  <a:pt x="0" y="0"/>
                </a:lnTo>
                <a:lnTo>
                  <a:pt x="0" y="1816100"/>
                </a:lnTo>
                <a:close/>
              </a:path>
            </a:pathLst>
          </a:custGeom>
          <a:solidFill>
            <a:srgbClr val="FFFFFF"/>
          </a:solidFill>
        </p:spPr>
        <p:txBody>
          <a:bodyPr wrap="square" lIns="0" tIns="0" rIns="0" bIns="0" rtlCol="0">
            <a:noAutofit/>
          </a:bodyPr>
          <a:lstStyle/>
          <a:p>
            <a:endParaRPr/>
          </a:p>
        </p:txBody>
      </p:sp>
      <p:sp>
        <p:nvSpPr>
          <p:cNvPr id="7" name="object 7"/>
          <p:cNvSpPr/>
          <p:nvPr/>
        </p:nvSpPr>
        <p:spPr>
          <a:xfrm>
            <a:off x="1952625" y="714375"/>
            <a:ext cx="8286750" cy="1816100"/>
          </a:xfrm>
          <a:custGeom>
            <a:avLst/>
            <a:gdLst/>
            <a:ahLst/>
            <a:cxnLst/>
            <a:rect l="l" t="t" r="r" b="b"/>
            <a:pathLst>
              <a:path w="8286750" h="1816100">
                <a:moveTo>
                  <a:pt x="0" y="1816100"/>
                </a:moveTo>
                <a:lnTo>
                  <a:pt x="8286750" y="1816100"/>
                </a:lnTo>
                <a:lnTo>
                  <a:pt x="8286750" y="0"/>
                </a:lnTo>
                <a:lnTo>
                  <a:pt x="0" y="0"/>
                </a:lnTo>
                <a:lnTo>
                  <a:pt x="0" y="1816100"/>
                </a:lnTo>
                <a:close/>
              </a:path>
            </a:pathLst>
          </a:custGeom>
          <a:ln w="25400">
            <a:solidFill>
              <a:srgbClr val="006FC0"/>
            </a:solidFill>
          </a:ln>
        </p:spPr>
        <p:txBody>
          <a:bodyPr wrap="square" lIns="0" tIns="0" rIns="0" bIns="0" rtlCol="0">
            <a:noAutofit/>
          </a:bodyPr>
          <a:lstStyle/>
          <a:p>
            <a:endParaRPr/>
          </a:p>
        </p:txBody>
      </p:sp>
      <p:sp>
        <p:nvSpPr>
          <p:cNvPr id="8" name="object 8"/>
          <p:cNvSpPr txBox="1"/>
          <p:nvPr/>
        </p:nvSpPr>
        <p:spPr>
          <a:xfrm>
            <a:off x="2351633" y="877315"/>
            <a:ext cx="7512684" cy="1398270"/>
          </a:xfrm>
          <a:prstGeom prst="rect">
            <a:avLst/>
          </a:prstGeom>
        </p:spPr>
        <p:txBody>
          <a:bodyPr vert="horz" wrap="square" lIns="0" tIns="0" rIns="0" bIns="0" rtlCol="0">
            <a:noAutofit/>
          </a:bodyPr>
          <a:lstStyle/>
          <a:p>
            <a:pPr marL="12700"/>
            <a:r>
              <a:rPr sz="1300" spc="-10" dirty="0">
                <a:solidFill>
                  <a:srgbClr val="041299"/>
                </a:solidFill>
                <a:latin typeface="Arial"/>
                <a:cs typeface="Arial"/>
              </a:rPr>
              <a:t>Están per</a:t>
            </a:r>
            <a:r>
              <a:rPr sz="1300" spc="-5" dirty="0">
                <a:solidFill>
                  <a:srgbClr val="041299"/>
                </a:solidFill>
                <a:latin typeface="Arial"/>
                <a:cs typeface="Arial"/>
              </a:rPr>
              <a:t>miti</a:t>
            </a:r>
            <a:r>
              <a:rPr sz="1300" spc="-20" dirty="0">
                <a:solidFill>
                  <a:srgbClr val="041299"/>
                </a:solidFill>
                <a:latin typeface="Arial"/>
                <a:cs typeface="Arial"/>
              </a:rPr>
              <a:t>d</a:t>
            </a:r>
            <a:r>
              <a:rPr sz="1300" spc="-10" dirty="0">
                <a:solidFill>
                  <a:srgbClr val="041299"/>
                </a:solidFill>
                <a:latin typeface="Arial"/>
                <a:cs typeface="Arial"/>
              </a:rPr>
              <a:t>as</a:t>
            </a:r>
            <a:r>
              <a:rPr sz="1300" spc="40" dirty="0">
                <a:solidFill>
                  <a:srgbClr val="041299"/>
                </a:solidFill>
                <a:latin typeface="Arial"/>
                <a:cs typeface="Arial"/>
              </a:rPr>
              <a:t> </a:t>
            </a:r>
            <a:r>
              <a:rPr sz="1300" spc="-10" dirty="0">
                <a:solidFill>
                  <a:srgbClr val="041299"/>
                </a:solidFill>
                <a:latin typeface="Arial"/>
                <a:cs typeface="Arial"/>
              </a:rPr>
              <a:t>3</a:t>
            </a:r>
            <a:r>
              <a:rPr sz="1300" spc="-5" dirty="0">
                <a:solidFill>
                  <a:srgbClr val="041299"/>
                </a:solidFill>
                <a:latin typeface="Arial"/>
                <a:cs typeface="Arial"/>
              </a:rPr>
              <a:t> t</a:t>
            </a:r>
            <a:r>
              <a:rPr sz="1300" spc="-10" dirty="0">
                <a:solidFill>
                  <a:srgbClr val="041299"/>
                </a:solidFill>
                <a:latin typeface="Arial"/>
                <a:cs typeface="Arial"/>
              </a:rPr>
              <a:t>ipos</a:t>
            </a:r>
            <a:r>
              <a:rPr sz="1300" spc="15" dirty="0">
                <a:solidFill>
                  <a:srgbClr val="041299"/>
                </a:solidFill>
                <a:latin typeface="Arial"/>
                <a:cs typeface="Arial"/>
              </a:rPr>
              <a:t> </a:t>
            </a:r>
            <a:r>
              <a:rPr sz="1300" spc="-10" dirty="0">
                <a:solidFill>
                  <a:srgbClr val="041299"/>
                </a:solidFill>
                <a:latin typeface="Arial"/>
                <a:cs typeface="Arial"/>
              </a:rPr>
              <a:t>de</a:t>
            </a:r>
            <a:r>
              <a:rPr sz="1300" spc="5" dirty="0">
                <a:solidFill>
                  <a:srgbClr val="041299"/>
                </a:solidFill>
                <a:latin typeface="Arial"/>
                <a:cs typeface="Arial"/>
              </a:rPr>
              <a:t> </a:t>
            </a:r>
            <a:r>
              <a:rPr sz="1300" spc="-10" dirty="0">
                <a:solidFill>
                  <a:srgbClr val="041299"/>
                </a:solidFill>
                <a:latin typeface="Arial"/>
                <a:cs typeface="Arial"/>
              </a:rPr>
              <a:t>de</a:t>
            </a:r>
            <a:r>
              <a:rPr sz="1300" spc="-20" dirty="0">
                <a:solidFill>
                  <a:srgbClr val="041299"/>
                </a:solidFill>
                <a:latin typeface="Arial"/>
                <a:cs typeface="Arial"/>
              </a:rPr>
              <a:t>c</a:t>
            </a:r>
            <a:r>
              <a:rPr sz="1300" spc="-5" dirty="0">
                <a:solidFill>
                  <a:srgbClr val="041299"/>
                </a:solidFill>
                <a:latin typeface="Arial"/>
                <a:cs typeface="Arial"/>
              </a:rPr>
              <a:t>lar</a:t>
            </a:r>
            <a:r>
              <a:rPr sz="1300" spc="-15" dirty="0">
                <a:solidFill>
                  <a:srgbClr val="041299"/>
                </a:solidFill>
                <a:latin typeface="Arial"/>
                <a:cs typeface="Arial"/>
              </a:rPr>
              <a:t>a</a:t>
            </a:r>
            <a:r>
              <a:rPr sz="1300" spc="-10" dirty="0">
                <a:solidFill>
                  <a:srgbClr val="041299"/>
                </a:solidFill>
                <a:latin typeface="Arial"/>
                <a:cs typeface="Arial"/>
              </a:rPr>
              <a:t>cio</a:t>
            </a:r>
            <a:r>
              <a:rPr sz="1300" spc="-20" dirty="0">
                <a:solidFill>
                  <a:srgbClr val="041299"/>
                </a:solidFill>
                <a:latin typeface="Arial"/>
                <a:cs typeface="Arial"/>
              </a:rPr>
              <a:t>n</a:t>
            </a:r>
            <a:r>
              <a:rPr sz="1300" spc="-10" dirty="0">
                <a:solidFill>
                  <a:srgbClr val="041299"/>
                </a:solidFill>
                <a:latin typeface="Arial"/>
                <a:cs typeface="Arial"/>
              </a:rPr>
              <a:t>es</a:t>
            </a:r>
            <a:r>
              <a:rPr sz="1300" spc="40" dirty="0">
                <a:solidFill>
                  <a:srgbClr val="041299"/>
                </a:solidFill>
                <a:latin typeface="Arial"/>
                <a:cs typeface="Arial"/>
              </a:rPr>
              <a:t> </a:t>
            </a:r>
            <a:r>
              <a:rPr sz="1300" spc="-10" dirty="0">
                <a:solidFill>
                  <a:srgbClr val="041299"/>
                </a:solidFill>
                <a:latin typeface="Arial"/>
                <a:cs typeface="Arial"/>
              </a:rPr>
              <a:t>nu</a:t>
            </a:r>
            <a:r>
              <a:rPr sz="1300" spc="-15" dirty="0">
                <a:solidFill>
                  <a:srgbClr val="041299"/>
                </a:solidFill>
                <a:latin typeface="Arial"/>
                <a:cs typeface="Arial"/>
              </a:rPr>
              <a:t>t</a:t>
            </a:r>
            <a:r>
              <a:rPr sz="1300" spc="-5" dirty="0">
                <a:solidFill>
                  <a:srgbClr val="041299"/>
                </a:solidFill>
                <a:latin typeface="Arial"/>
                <a:cs typeface="Arial"/>
              </a:rPr>
              <a:t>rici</a:t>
            </a:r>
            <a:r>
              <a:rPr sz="1300" spc="-15" dirty="0">
                <a:solidFill>
                  <a:srgbClr val="041299"/>
                </a:solidFill>
                <a:latin typeface="Arial"/>
                <a:cs typeface="Arial"/>
              </a:rPr>
              <a:t>o</a:t>
            </a:r>
            <a:r>
              <a:rPr sz="1300" spc="-10" dirty="0">
                <a:solidFill>
                  <a:srgbClr val="041299"/>
                </a:solidFill>
                <a:latin typeface="Arial"/>
                <a:cs typeface="Arial"/>
              </a:rPr>
              <a:t>nales</a:t>
            </a:r>
            <a:r>
              <a:rPr sz="1300" spc="30" dirty="0">
                <a:solidFill>
                  <a:srgbClr val="041299"/>
                </a:solidFill>
                <a:latin typeface="Arial"/>
                <a:cs typeface="Arial"/>
              </a:rPr>
              <a:t> </a:t>
            </a:r>
            <a:r>
              <a:rPr sz="1300" spc="-5" dirty="0">
                <a:solidFill>
                  <a:srgbClr val="041299"/>
                </a:solidFill>
                <a:latin typeface="Arial"/>
                <a:cs typeface="Arial"/>
              </a:rPr>
              <a:t>rel</a:t>
            </a:r>
            <a:r>
              <a:rPr sz="1300" spc="-15" dirty="0">
                <a:solidFill>
                  <a:srgbClr val="041299"/>
                </a:solidFill>
                <a:latin typeface="Arial"/>
                <a:cs typeface="Arial"/>
              </a:rPr>
              <a:t>a</a:t>
            </a:r>
            <a:r>
              <a:rPr sz="1300" spc="-5" dirty="0">
                <a:solidFill>
                  <a:srgbClr val="041299"/>
                </a:solidFill>
                <a:latin typeface="Arial"/>
                <a:cs typeface="Arial"/>
              </a:rPr>
              <a:t>ti</a:t>
            </a:r>
            <a:r>
              <a:rPr sz="1300" spc="-25" dirty="0">
                <a:solidFill>
                  <a:srgbClr val="041299"/>
                </a:solidFill>
                <a:latin typeface="Arial"/>
                <a:cs typeface="Arial"/>
              </a:rPr>
              <a:t>v</a:t>
            </a:r>
            <a:r>
              <a:rPr sz="1300" spc="-10" dirty="0">
                <a:solidFill>
                  <a:srgbClr val="041299"/>
                </a:solidFill>
                <a:latin typeface="Arial"/>
                <a:cs typeface="Arial"/>
              </a:rPr>
              <a:t>as</a:t>
            </a:r>
            <a:r>
              <a:rPr sz="1300" spc="40" dirty="0">
                <a:solidFill>
                  <a:srgbClr val="041299"/>
                </a:solidFill>
                <a:latin typeface="Arial"/>
                <a:cs typeface="Arial"/>
              </a:rPr>
              <a:t> </a:t>
            </a:r>
            <a:r>
              <a:rPr sz="1300" spc="-5" dirty="0">
                <a:solidFill>
                  <a:srgbClr val="041299"/>
                </a:solidFill>
                <a:latin typeface="Arial"/>
                <a:cs typeface="Arial"/>
              </a:rPr>
              <a:t>al </a:t>
            </a:r>
            <a:r>
              <a:rPr sz="1300" spc="-15" dirty="0">
                <a:solidFill>
                  <a:srgbClr val="041299"/>
                </a:solidFill>
                <a:latin typeface="Arial"/>
                <a:cs typeface="Arial"/>
              </a:rPr>
              <a:t>c</a:t>
            </a:r>
            <a:r>
              <a:rPr sz="1300" spc="-10" dirty="0">
                <a:solidFill>
                  <a:srgbClr val="041299"/>
                </a:solidFill>
                <a:latin typeface="Arial"/>
                <a:cs typeface="Arial"/>
              </a:rPr>
              <a:t>on</a:t>
            </a:r>
            <a:r>
              <a:rPr sz="1300" spc="-15" dirty="0">
                <a:solidFill>
                  <a:srgbClr val="041299"/>
                </a:solidFill>
                <a:latin typeface="Arial"/>
                <a:cs typeface="Arial"/>
              </a:rPr>
              <a:t>t</a:t>
            </a:r>
            <a:r>
              <a:rPr sz="1300" spc="-10" dirty="0">
                <a:solidFill>
                  <a:srgbClr val="041299"/>
                </a:solidFill>
                <a:latin typeface="Arial"/>
                <a:cs typeface="Arial"/>
              </a:rPr>
              <a:t>enido</a:t>
            </a:r>
            <a:r>
              <a:rPr sz="1300" spc="25" dirty="0">
                <a:solidFill>
                  <a:srgbClr val="041299"/>
                </a:solidFill>
                <a:latin typeface="Arial"/>
                <a:cs typeface="Arial"/>
              </a:rPr>
              <a:t> </a:t>
            </a:r>
            <a:r>
              <a:rPr sz="1300" spc="-10" dirty="0">
                <a:solidFill>
                  <a:srgbClr val="041299"/>
                </a:solidFill>
                <a:latin typeface="Arial"/>
                <a:cs typeface="Arial"/>
              </a:rPr>
              <a:t>en</a:t>
            </a:r>
            <a:r>
              <a:rPr sz="1300" spc="20" dirty="0">
                <a:solidFill>
                  <a:srgbClr val="041299"/>
                </a:solidFill>
                <a:latin typeface="Arial"/>
                <a:cs typeface="Arial"/>
              </a:rPr>
              <a:t> </a:t>
            </a:r>
            <a:r>
              <a:rPr sz="1300" b="1" spc="-10" dirty="0">
                <a:solidFill>
                  <a:srgbClr val="041299"/>
                </a:solidFill>
                <a:latin typeface="Arial"/>
                <a:cs typeface="Arial"/>
              </a:rPr>
              <a:t>gr</a:t>
            </a:r>
            <a:r>
              <a:rPr sz="1300" b="1" spc="-15" dirty="0">
                <a:solidFill>
                  <a:srgbClr val="041299"/>
                </a:solidFill>
                <a:latin typeface="Arial"/>
                <a:cs typeface="Arial"/>
              </a:rPr>
              <a:t>a</a:t>
            </a:r>
            <a:r>
              <a:rPr sz="1300" b="1" spc="-10" dirty="0">
                <a:solidFill>
                  <a:srgbClr val="041299"/>
                </a:solidFill>
                <a:latin typeface="Arial"/>
                <a:cs typeface="Arial"/>
              </a:rPr>
              <a:t>sas</a:t>
            </a:r>
            <a:r>
              <a:rPr sz="1300" b="1" spc="15" dirty="0">
                <a:solidFill>
                  <a:srgbClr val="041299"/>
                </a:solidFill>
                <a:latin typeface="Arial"/>
                <a:cs typeface="Arial"/>
              </a:rPr>
              <a:t> </a:t>
            </a:r>
            <a:r>
              <a:rPr sz="1300" b="1" spc="-10" dirty="0">
                <a:solidFill>
                  <a:srgbClr val="041299"/>
                </a:solidFill>
                <a:latin typeface="Arial"/>
                <a:cs typeface="Arial"/>
              </a:rPr>
              <a:t>in</a:t>
            </a:r>
            <a:r>
              <a:rPr sz="1300" b="1" spc="-15" dirty="0">
                <a:solidFill>
                  <a:srgbClr val="041299"/>
                </a:solidFill>
                <a:latin typeface="Arial"/>
                <a:cs typeface="Arial"/>
              </a:rPr>
              <a:t>s</a:t>
            </a:r>
            <a:r>
              <a:rPr sz="1300" b="1" spc="-10" dirty="0">
                <a:solidFill>
                  <a:srgbClr val="041299"/>
                </a:solidFill>
                <a:latin typeface="Arial"/>
                <a:cs typeface="Arial"/>
              </a:rPr>
              <a:t>atu</a:t>
            </a:r>
            <a:r>
              <a:rPr sz="1300" b="1" spc="-15" dirty="0">
                <a:solidFill>
                  <a:srgbClr val="041299"/>
                </a:solidFill>
                <a:latin typeface="Arial"/>
                <a:cs typeface="Arial"/>
              </a:rPr>
              <a:t>r</a:t>
            </a:r>
            <a:r>
              <a:rPr sz="1300" b="1" spc="-10" dirty="0">
                <a:solidFill>
                  <a:srgbClr val="041299"/>
                </a:solidFill>
                <a:latin typeface="Arial"/>
                <a:cs typeface="Arial"/>
              </a:rPr>
              <a:t>ad</a:t>
            </a:r>
            <a:r>
              <a:rPr sz="1300" b="1" spc="-5" dirty="0">
                <a:solidFill>
                  <a:srgbClr val="041299"/>
                </a:solidFill>
                <a:latin typeface="Arial"/>
                <a:cs typeface="Arial"/>
              </a:rPr>
              <a:t>a</a:t>
            </a:r>
            <a:r>
              <a:rPr sz="1300" b="1" spc="-10" dirty="0">
                <a:solidFill>
                  <a:srgbClr val="041299"/>
                </a:solidFill>
                <a:latin typeface="Arial"/>
                <a:cs typeface="Arial"/>
              </a:rPr>
              <a:t>s</a:t>
            </a:r>
            <a:r>
              <a:rPr sz="1300" spc="-5" dirty="0">
                <a:solidFill>
                  <a:srgbClr val="041299"/>
                </a:solidFill>
                <a:latin typeface="Arial"/>
                <a:cs typeface="Arial"/>
              </a:rPr>
              <a:t>:</a:t>
            </a:r>
            <a:endParaRPr sz="1300">
              <a:latin typeface="Arial"/>
              <a:cs typeface="Arial"/>
            </a:endParaRPr>
          </a:p>
          <a:p>
            <a:pPr marL="426720" marR="708660" indent="-230504"/>
            <a:r>
              <a:rPr sz="1300" spc="-15" dirty="0">
                <a:solidFill>
                  <a:srgbClr val="00AFEF"/>
                </a:solidFill>
                <a:latin typeface="Arial"/>
                <a:cs typeface="Arial"/>
              </a:rPr>
              <a:t>►</a:t>
            </a:r>
            <a:r>
              <a:rPr sz="1300" b="1" spc="-10" dirty="0">
                <a:solidFill>
                  <a:srgbClr val="041299"/>
                </a:solidFill>
                <a:latin typeface="Arial"/>
                <a:cs typeface="Arial"/>
              </a:rPr>
              <a:t>“</a:t>
            </a:r>
            <a:r>
              <a:rPr sz="1300" b="1" spc="-50" dirty="0">
                <a:solidFill>
                  <a:srgbClr val="041299"/>
                </a:solidFill>
                <a:latin typeface="Arial"/>
                <a:cs typeface="Arial"/>
              </a:rPr>
              <a:t>A</a:t>
            </a:r>
            <a:r>
              <a:rPr sz="1300" b="1" spc="5" dirty="0">
                <a:solidFill>
                  <a:srgbClr val="041299"/>
                </a:solidFill>
                <a:latin typeface="Arial"/>
                <a:cs typeface="Arial"/>
              </a:rPr>
              <a:t>l</a:t>
            </a:r>
            <a:r>
              <a:rPr sz="1300" b="1" spc="-10" dirty="0">
                <a:solidFill>
                  <a:srgbClr val="041299"/>
                </a:solidFill>
                <a:latin typeface="Arial"/>
                <a:cs typeface="Arial"/>
              </a:rPr>
              <a:t>to</a:t>
            </a:r>
            <a:r>
              <a:rPr sz="1300" b="1" spc="45" dirty="0">
                <a:solidFill>
                  <a:srgbClr val="041299"/>
                </a:solidFill>
                <a:latin typeface="Arial"/>
                <a:cs typeface="Arial"/>
              </a:rPr>
              <a:t> </a:t>
            </a:r>
            <a:r>
              <a:rPr sz="1300" b="1" spc="-10" dirty="0">
                <a:solidFill>
                  <a:srgbClr val="041299"/>
                </a:solidFill>
                <a:latin typeface="Arial"/>
                <a:cs typeface="Arial"/>
              </a:rPr>
              <a:t>conten</a:t>
            </a:r>
            <a:r>
              <a:rPr sz="1300" b="1" spc="5" dirty="0">
                <a:solidFill>
                  <a:srgbClr val="041299"/>
                </a:solidFill>
                <a:latin typeface="Arial"/>
                <a:cs typeface="Arial"/>
              </a:rPr>
              <a:t>i</a:t>
            </a:r>
            <a:r>
              <a:rPr sz="1300" b="1" spc="-10" dirty="0">
                <a:solidFill>
                  <a:srgbClr val="041299"/>
                </a:solidFill>
                <a:latin typeface="Arial"/>
                <a:cs typeface="Arial"/>
              </a:rPr>
              <a:t>do</a:t>
            </a:r>
            <a:r>
              <a:rPr sz="1300" b="1" spc="50" dirty="0">
                <a:solidFill>
                  <a:srgbClr val="041299"/>
                </a:solidFill>
                <a:latin typeface="Arial"/>
                <a:cs typeface="Arial"/>
              </a:rPr>
              <a:t> </a:t>
            </a:r>
            <a:r>
              <a:rPr sz="1300" b="1" spc="-15" dirty="0">
                <a:solidFill>
                  <a:srgbClr val="041299"/>
                </a:solidFill>
                <a:latin typeface="Arial"/>
                <a:cs typeface="Arial"/>
              </a:rPr>
              <a:t>e</a:t>
            </a:r>
            <a:r>
              <a:rPr sz="1300" b="1" spc="-10" dirty="0">
                <a:solidFill>
                  <a:srgbClr val="041299"/>
                </a:solidFill>
                <a:latin typeface="Arial"/>
                <a:cs typeface="Arial"/>
              </a:rPr>
              <a:t>n</a:t>
            </a:r>
            <a:r>
              <a:rPr sz="1300" b="1" spc="20" dirty="0">
                <a:solidFill>
                  <a:srgbClr val="041299"/>
                </a:solidFill>
                <a:latin typeface="Arial"/>
                <a:cs typeface="Arial"/>
              </a:rPr>
              <a:t> </a:t>
            </a:r>
            <a:r>
              <a:rPr sz="1300" b="1" spc="-10" dirty="0">
                <a:solidFill>
                  <a:srgbClr val="041299"/>
                </a:solidFill>
                <a:latin typeface="Arial"/>
                <a:cs typeface="Arial"/>
              </a:rPr>
              <a:t>grasas</a:t>
            </a:r>
            <a:r>
              <a:rPr sz="1300" b="1" spc="15" dirty="0">
                <a:solidFill>
                  <a:srgbClr val="041299"/>
                </a:solidFill>
                <a:latin typeface="Arial"/>
                <a:cs typeface="Arial"/>
              </a:rPr>
              <a:t> </a:t>
            </a:r>
            <a:r>
              <a:rPr sz="1300" b="1" spc="-15" dirty="0">
                <a:solidFill>
                  <a:srgbClr val="041299"/>
                </a:solidFill>
                <a:latin typeface="Arial"/>
                <a:cs typeface="Arial"/>
              </a:rPr>
              <a:t>monoinsa</a:t>
            </a:r>
            <a:r>
              <a:rPr sz="1300" b="1" spc="5" dirty="0">
                <a:solidFill>
                  <a:srgbClr val="041299"/>
                </a:solidFill>
                <a:latin typeface="Arial"/>
                <a:cs typeface="Arial"/>
              </a:rPr>
              <a:t>t</a:t>
            </a:r>
            <a:r>
              <a:rPr sz="1300" b="1" spc="-15" dirty="0">
                <a:solidFill>
                  <a:srgbClr val="041299"/>
                </a:solidFill>
                <a:latin typeface="Arial"/>
                <a:cs typeface="Arial"/>
              </a:rPr>
              <a:t>ura</a:t>
            </a:r>
            <a:r>
              <a:rPr sz="1300" b="1" dirty="0">
                <a:solidFill>
                  <a:srgbClr val="041299"/>
                </a:solidFill>
                <a:latin typeface="Arial"/>
                <a:cs typeface="Arial"/>
              </a:rPr>
              <a:t>d</a:t>
            </a:r>
            <a:r>
              <a:rPr sz="1300" b="1" spc="-15" dirty="0">
                <a:solidFill>
                  <a:srgbClr val="041299"/>
                </a:solidFill>
                <a:latin typeface="Arial"/>
                <a:cs typeface="Arial"/>
              </a:rPr>
              <a:t>a</a:t>
            </a:r>
            <a:r>
              <a:rPr sz="1300" b="1" spc="-10" dirty="0">
                <a:solidFill>
                  <a:srgbClr val="041299"/>
                </a:solidFill>
                <a:latin typeface="Arial"/>
                <a:cs typeface="Arial"/>
              </a:rPr>
              <a:t>s”</a:t>
            </a:r>
            <a:r>
              <a:rPr sz="1300" b="1" spc="55" dirty="0">
                <a:solidFill>
                  <a:srgbClr val="041299"/>
                </a:solidFill>
                <a:latin typeface="Arial"/>
                <a:cs typeface="Arial"/>
              </a:rPr>
              <a:t> </a:t>
            </a:r>
            <a:r>
              <a:rPr sz="1300" spc="-10" dirty="0">
                <a:solidFill>
                  <a:srgbClr val="041299"/>
                </a:solidFill>
                <a:latin typeface="Arial"/>
                <a:cs typeface="Arial"/>
              </a:rPr>
              <a:t>o</a:t>
            </a:r>
            <a:r>
              <a:rPr sz="1300" spc="-5"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alent</a:t>
            </a:r>
            <a:r>
              <a:rPr sz="1300" spc="-5" dirty="0">
                <a:solidFill>
                  <a:srgbClr val="041299"/>
                </a:solidFill>
                <a:latin typeface="Arial"/>
                <a:cs typeface="Arial"/>
              </a:rPr>
              <a:t>e</a:t>
            </a:r>
            <a:r>
              <a:rPr sz="1300" spc="-10" dirty="0">
                <a:solidFill>
                  <a:srgbClr val="041299"/>
                </a:solidFill>
                <a:latin typeface="Arial"/>
                <a:cs typeface="Arial"/>
              </a:rPr>
              <a:t>s</a:t>
            </a:r>
            <a:r>
              <a:rPr sz="1300" spc="50" dirty="0">
                <a:solidFill>
                  <a:srgbClr val="041299"/>
                </a:solidFill>
                <a:latin typeface="Arial"/>
                <a:cs typeface="Arial"/>
              </a:rPr>
              <a:t> </a:t>
            </a:r>
            <a:r>
              <a:rPr sz="1300" spc="-10" dirty="0">
                <a:solidFill>
                  <a:srgbClr val="041299"/>
                </a:solidFill>
                <a:latin typeface="Arial"/>
                <a:cs typeface="Arial"/>
              </a:rPr>
              <a:t>como</a:t>
            </a:r>
            <a:r>
              <a:rPr sz="1300" spc="20" dirty="0">
                <a:solidFill>
                  <a:srgbClr val="041299"/>
                </a:solidFill>
                <a:latin typeface="Arial"/>
                <a:cs typeface="Arial"/>
              </a:rPr>
              <a:t> </a:t>
            </a:r>
            <a:r>
              <a:rPr sz="1300" b="1" spc="-10" dirty="0">
                <a:solidFill>
                  <a:srgbClr val="041299"/>
                </a:solidFill>
                <a:latin typeface="Arial"/>
                <a:cs typeface="Arial"/>
              </a:rPr>
              <a:t>“Rico</a:t>
            </a:r>
            <a:r>
              <a:rPr sz="1300" b="1" spc="10" dirty="0">
                <a:solidFill>
                  <a:srgbClr val="041299"/>
                </a:solidFill>
                <a:latin typeface="Arial"/>
                <a:cs typeface="Arial"/>
              </a:rPr>
              <a:t> </a:t>
            </a:r>
            <a:r>
              <a:rPr sz="1300" b="1" spc="-15" dirty="0">
                <a:solidFill>
                  <a:srgbClr val="041299"/>
                </a:solidFill>
                <a:latin typeface="Arial"/>
                <a:cs typeface="Arial"/>
              </a:rPr>
              <a:t>e</a:t>
            </a:r>
            <a:r>
              <a:rPr sz="1300" b="1" spc="-10" dirty="0">
                <a:solidFill>
                  <a:srgbClr val="041299"/>
                </a:solidFill>
                <a:latin typeface="Arial"/>
                <a:cs typeface="Arial"/>
              </a:rPr>
              <a:t>n</a:t>
            </a:r>
            <a:r>
              <a:rPr sz="1300" b="1" spc="20" dirty="0">
                <a:solidFill>
                  <a:srgbClr val="041299"/>
                </a:solidFill>
                <a:latin typeface="Arial"/>
                <a:cs typeface="Arial"/>
              </a:rPr>
              <a:t> </a:t>
            </a:r>
            <a:r>
              <a:rPr sz="1300" b="1" spc="-10" dirty="0">
                <a:solidFill>
                  <a:srgbClr val="041299"/>
                </a:solidFill>
                <a:latin typeface="Arial"/>
                <a:cs typeface="Arial"/>
              </a:rPr>
              <a:t>grasas</a:t>
            </a:r>
            <a:r>
              <a:rPr sz="1300" b="1" spc="-5" dirty="0">
                <a:solidFill>
                  <a:srgbClr val="041299"/>
                </a:solidFill>
                <a:latin typeface="Arial"/>
                <a:cs typeface="Arial"/>
              </a:rPr>
              <a:t> </a:t>
            </a:r>
            <a:r>
              <a:rPr sz="1300" b="1" spc="-15" dirty="0">
                <a:solidFill>
                  <a:srgbClr val="041299"/>
                </a:solidFill>
                <a:latin typeface="Arial"/>
                <a:cs typeface="Arial"/>
              </a:rPr>
              <a:t>monoinsa</a:t>
            </a:r>
            <a:r>
              <a:rPr sz="1300" b="1" spc="5" dirty="0">
                <a:solidFill>
                  <a:srgbClr val="041299"/>
                </a:solidFill>
                <a:latin typeface="Arial"/>
                <a:cs typeface="Arial"/>
              </a:rPr>
              <a:t>t</a:t>
            </a:r>
            <a:r>
              <a:rPr sz="1300" b="1" spc="-15" dirty="0">
                <a:solidFill>
                  <a:srgbClr val="041299"/>
                </a:solidFill>
                <a:latin typeface="Arial"/>
                <a:cs typeface="Arial"/>
              </a:rPr>
              <a:t>ur</a:t>
            </a:r>
            <a:r>
              <a:rPr sz="1300" b="1" dirty="0">
                <a:solidFill>
                  <a:srgbClr val="041299"/>
                </a:solidFill>
                <a:latin typeface="Arial"/>
                <a:cs typeface="Arial"/>
              </a:rPr>
              <a:t>a</a:t>
            </a:r>
            <a:r>
              <a:rPr sz="1300" b="1" spc="-15" dirty="0">
                <a:solidFill>
                  <a:srgbClr val="041299"/>
                </a:solidFill>
                <a:latin typeface="Arial"/>
                <a:cs typeface="Arial"/>
              </a:rPr>
              <a:t>d</a:t>
            </a:r>
            <a:r>
              <a:rPr sz="1300" b="1" dirty="0">
                <a:solidFill>
                  <a:srgbClr val="041299"/>
                </a:solidFill>
                <a:latin typeface="Arial"/>
                <a:cs typeface="Arial"/>
              </a:rPr>
              <a:t>a</a:t>
            </a:r>
            <a:r>
              <a:rPr sz="1300" b="1" spc="-5" dirty="0">
                <a:solidFill>
                  <a:srgbClr val="041299"/>
                </a:solidFill>
                <a:latin typeface="Arial"/>
                <a:cs typeface="Arial"/>
              </a:rPr>
              <a:t>s</a:t>
            </a:r>
            <a:r>
              <a:rPr sz="1300" b="1" spc="-10" dirty="0">
                <a:solidFill>
                  <a:srgbClr val="041299"/>
                </a:solidFill>
                <a:latin typeface="Arial"/>
                <a:cs typeface="Arial"/>
              </a:rPr>
              <a:t>”</a:t>
            </a:r>
            <a:r>
              <a:rPr sz="1300" spc="-5" dirty="0">
                <a:solidFill>
                  <a:srgbClr val="041299"/>
                </a:solidFill>
                <a:latin typeface="Arial"/>
                <a:cs typeface="Arial"/>
              </a:rPr>
              <a:t>,</a:t>
            </a:r>
            <a:r>
              <a:rPr sz="1300" spc="45" dirty="0">
                <a:solidFill>
                  <a:srgbClr val="041299"/>
                </a:solidFill>
                <a:latin typeface="Arial"/>
                <a:cs typeface="Arial"/>
              </a:rPr>
              <a:t> </a:t>
            </a:r>
            <a:r>
              <a:rPr sz="1300" spc="-15" dirty="0">
                <a:solidFill>
                  <a:srgbClr val="041299"/>
                </a:solidFill>
                <a:latin typeface="Arial"/>
                <a:cs typeface="Arial"/>
              </a:rPr>
              <a:t>etc</a:t>
            </a:r>
            <a:endParaRPr sz="1300">
              <a:latin typeface="Arial"/>
              <a:cs typeface="Arial"/>
            </a:endParaRPr>
          </a:p>
          <a:p>
            <a:pPr marL="426720" marR="864235" indent="-230504"/>
            <a:r>
              <a:rPr sz="1300" spc="-15" dirty="0">
                <a:solidFill>
                  <a:srgbClr val="00AFEF"/>
                </a:solidFill>
                <a:latin typeface="Arial"/>
                <a:cs typeface="Arial"/>
              </a:rPr>
              <a:t>►</a:t>
            </a:r>
            <a:r>
              <a:rPr sz="1300" b="1" spc="-10" dirty="0">
                <a:solidFill>
                  <a:srgbClr val="041299"/>
                </a:solidFill>
                <a:latin typeface="Arial"/>
                <a:cs typeface="Arial"/>
              </a:rPr>
              <a:t>“</a:t>
            </a:r>
            <a:r>
              <a:rPr sz="1300" b="1" spc="-50" dirty="0">
                <a:solidFill>
                  <a:srgbClr val="041299"/>
                </a:solidFill>
                <a:latin typeface="Arial"/>
                <a:cs typeface="Arial"/>
              </a:rPr>
              <a:t>A</a:t>
            </a:r>
            <a:r>
              <a:rPr sz="1300" b="1" spc="5" dirty="0">
                <a:solidFill>
                  <a:srgbClr val="041299"/>
                </a:solidFill>
                <a:latin typeface="Arial"/>
                <a:cs typeface="Arial"/>
              </a:rPr>
              <a:t>l</a:t>
            </a:r>
            <a:r>
              <a:rPr sz="1300" b="1" spc="-10" dirty="0">
                <a:solidFill>
                  <a:srgbClr val="041299"/>
                </a:solidFill>
                <a:latin typeface="Arial"/>
                <a:cs typeface="Arial"/>
              </a:rPr>
              <a:t>to</a:t>
            </a:r>
            <a:r>
              <a:rPr sz="1300" b="1" spc="45" dirty="0">
                <a:solidFill>
                  <a:srgbClr val="041299"/>
                </a:solidFill>
                <a:latin typeface="Arial"/>
                <a:cs typeface="Arial"/>
              </a:rPr>
              <a:t> </a:t>
            </a:r>
            <a:r>
              <a:rPr sz="1300" b="1" spc="-10" dirty="0">
                <a:solidFill>
                  <a:srgbClr val="041299"/>
                </a:solidFill>
                <a:latin typeface="Arial"/>
                <a:cs typeface="Arial"/>
              </a:rPr>
              <a:t>conten</a:t>
            </a:r>
            <a:r>
              <a:rPr sz="1300" b="1" spc="5" dirty="0">
                <a:solidFill>
                  <a:srgbClr val="041299"/>
                </a:solidFill>
                <a:latin typeface="Arial"/>
                <a:cs typeface="Arial"/>
              </a:rPr>
              <a:t>i</a:t>
            </a:r>
            <a:r>
              <a:rPr sz="1300" b="1" spc="-10" dirty="0">
                <a:solidFill>
                  <a:srgbClr val="041299"/>
                </a:solidFill>
                <a:latin typeface="Arial"/>
                <a:cs typeface="Arial"/>
              </a:rPr>
              <a:t>do</a:t>
            </a:r>
            <a:r>
              <a:rPr sz="1300" b="1" spc="50" dirty="0">
                <a:solidFill>
                  <a:srgbClr val="041299"/>
                </a:solidFill>
                <a:latin typeface="Arial"/>
                <a:cs typeface="Arial"/>
              </a:rPr>
              <a:t> </a:t>
            </a:r>
            <a:r>
              <a:rPr sz="1300" b="1" spc="-15" dirty="0">
                <a:solidFill>
                  <a:srgbClr val="041299"/>
                </a:solidFill>
                <a:latin typeface="Arial"/>
                <a:cs typeface="Arial"/>
              </a:rPr>
              <a:t>e</a:t>
            </a:r>
            <a:r>
              <a:rPr sz="1300" b="1" spc="-10" dirty="0">
                <a:solidFill>
                  <a:srgbClr val="041299"/>
                </a:solidFill>
                <a:latin typeface="Arial"/>
                <a:cs typeface="Arial"/>
              </a:rPr>
              <a:t>n</a:t>
            </a:r>
            <a:r>
              <a:rPr sz="1300" b="1" spc="20" dirty="0">
                <a:solidFill>
                  <a:srgbClr val="041299"/>
                </a:solidFill>
                <a:latin typeface="Arial"/>
                <a:cs typeface="Arial"/>
              </a:rPr>
              <a:t> </a:t>
            </a:r>
            <a:r>
              <a:rPr sz="1300" b="1" spc="-10" dirty="0">
                <a:solidFill>
                  <a:srgbClr val="041299"/>
                </a:solidFill>
                <a:latin typeface="Arial"/>
                <a:cs typeface="Arial"/>
              </a:rPr>
              <a:t>grasas</a:t>
            </a:r>
            <a:r>
              <a:rPr sz="1300" b="1" spc="15" dirty="0">
                <a:solidFill>
                  <a:srgbClr val="041299"/>
                </a:solidFill>
                <a:latin typeface="Arial"/>
                <a:cs typeface="Arial"/>
              </a:rPr>
              <a:t> </a:t>
            </a:r>
            <a:r>
              <a:rPr sz="1300" b="1" spc="-10" dirty="0">
                <a:solidFill>
                  <a:srgbClr val="041299"/>
                </a:solidFill>
                <a:latin typeface="Arial"/>
                <a:cs typeface="Arial"/>
              </a:rPr>
              <a:t>poliinsa</a:t>
            </a:r>
            <a:r>
              <a:rPr sz="1300" b="1" dirty="0">
                <a:solidFill>
                  <a:srgbClr val="041299"/>
                </a:solidFill>
                <a:latin typeface="Arial"/>
                <a:cs typeface="Arial"/>
              </a:rPr>
              <a:t>t</a:t>
            </a:r>
            <a:r>
              <a:rPr sz="1300" b="1" spc="-10" dirty="0">
                <a:solidFill>
                  <a:srgbClr val="041299"/>
                </a:solidFill>
                <a:latin typeface="Arial"/>
                <a:cs typeface="Arial"/>
              </a:rPr>
              <a:t>ura</a:t>
            </a:r>
            <a:r>
              <a:rPr sz="1300" b="1" spc="-5" dirty="0">
                <a:solidFill>
                  <a:srgbClr val="041299"/>
                </a:solidFill>
                <a:latin typeface="Arial"/>
                <a:cs typeface="Arial"/>
              </a:rPr>
              <a:t>d</a:t>
            </a:r>
            <a:r>
              <a:rPr sz="1300" b="1" spc="-10" dirty="0">
                <a:solidFill>
                  <a:srgbClr val="041299"/>
                </a:solidFill>
                <a:latin typeface="Arial"/>
                <a:cs typeface="Arial"/>
              </a:rPr>
              <a:t>a</a:t>
            </a:r>
            <a:r>
              <a:rPr sz="1300" b="1" spc="-5" dirty="0">
                <a:solidFill>
                  <a:srgbClr val="041299"/>
                </a:solidFill>
                <a:latin typeface="Arial"/>
                <a:cs typeface="Arial"/>
              </a:rPr>
              <a:t>s</a:t>
            </a:r>
            <a:r>
              <a:rPr sz="1300" b="1" spc="-10" dirty="0">
                <a:solidFill>
                  <a:srgbClr val="041299"/>
                </a:solidFill>
                <a:latin typeface="Arial"/>
                <a:cs typeface="Arial"/>
              </a:rPr>
              <a:t>”</a:t>
            </a:r>
            <a:r>
              <a:rPr sz="1300" b="1" spc="55" dirty="0">
                <a:solidFill>
                  <a:srgbClr val="041299"/>
                </a:solidFill>
                <a:latin typeface="Arial"/>
                <a:cs typeface="Arial"/>
              </a:rPr>
              <a:t> </a:t>
            </a:r>
            <a:r>
              <a:rPr sz="1300" spc="-10" dirty="0">
                <a:solidFill>
                  <a:srgbClr val="041299"/>
                </a:solidFill>
                <a:latin typeface="Arial"/>
                <a:cs typeface="Arial"/>
              </a:rPr>
              <a:t>o</a:t>
            </a:r>
            <a:r>
              <a:rPr sz="1300" spc="-5"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alent</a:t>
            </a:r>
            <a:r>
              <a:rPr sz="1300" spc="-5" dirty="0">
                <a:solidFill>
                  <a:srgbClr val="041299"/>
                </a:solidFill>
                <a:latin typeface="Arial"/>
                <a:cs typeface="Arial"/>
              </a:rPr>
              <a:t>e</a:t>
            </a:r>
            <a:r>
              <a:rPr sz="1300" spc="-10" dirty="0">
                <a:solidFill>
                  <a:srgbClr val="041299"/>
                </a:solidFill>
                <a:latin typeface="Arial"/>
                <a:cs typeface="Arial"/>
              </a:rPr>
              <a:t>s</a:t>
            </a:r>
            <a:r>
              <a:rPr sz="1300" spc="50" dirty="0">
                <a:solidFill>
                  <a:srgbClr val="041299"/>
                </a:solidFill>
                <a:latin typeface="Arial"/>
                <a:cs typeface="Arial"/>
              </a:rPr>
              <a:t> </a:t>
            </a:r>
            <a:r>
              <a:rPr sz="1300" spc="-10" dirty="0">
                <a:solidFill>
                  <a:srgbClr val="041299"/>
                </a:solidFill>
                <a:latin typeface="Arial"/>
                <a:cs typeface="Arial"/>
              </a:rPr>
              <a:t>como</a:t>
            </a:r>
            <a:r>
              <a:rPr sz="1300" spc="20" dirty="0">
                <a:solidFill>
                  <a:srgbClr val="041299"/>
                </a:solidFill>
                <a:latin typeface="Arial"/>
                <a:cs typeface="Arial"/>
              </a:rPr>
              <a:t> </a:t>
            </a:r>
            <a:r>
              <a:rPr sz="1300" b="1" spc="-10" dirty="0">
                <a:solidFill>
                  <a:srgbClr val="041299"/>
                </a:solidFill>
                <a:latin typeface="Arial"/>
                <a:cs typeface="Arial"/>
              </a:rPr>
              <a:t>“Rico</a:t>
            </a:r>
            <a:r>
              <a:rPr sz="1300" b="1" spc="10" dirty="0">
                <a:solidFill>
                  <a:srgbClr val="041299"/>
                </a:solidFill>
                <a:latin typeface="Arial"/>
                <a:cs typeface="Arial"/>
              </a:rPr>
              <a:t> </a:t>
            </a:r>
            <a:r>
              <a:rPr sz="1300" b="1" spc="-15" dirty="0">
                <a:solidFill>
                  <a:srgbClr val="041299"/>
                </a:solidFill>
                <a:latin typeface="Arial"/>
                <a:cs typeface="Arial"/>
              </a:rPr>
              <a:t>e</a:t>
            </a:r>
            <a:r>
              <a:rPr sz="1300" b="1" spc="-10" dirty="0">
                <a:solidFill>
                  <a:srgbClr val="041299"/>
                </a:solidFill>
                <a:latin typeface="Arial"/>
                <a:cs typeface="Arial"/>
              </a:rPr>
              <a:t>n</a:t>
            </a:r>
            <a:r>
              <a:rPr sz="1300" b="1" spc="20" dirty="0">
                <a:solidFill>
                  <a:srgbClr val="041299"/>
                </a:solidFill>
                <a:latin typeface="Arial"/>
                <a:cs typeface="Arial"/>
              </a:rPr>
              <a:t> </a:t>
            </a:r>
            <a:r>
              <a:rPr sz="1300" b="1" spc="-10" dirty="0">
                <a:solidFill>
                  <a:srgbClr val="041299"/>
                </a:solidFill>
                <a:latin typeface="Arial"/>
                <a:cs typeface="Arial"/>
              </a:rPr>
              <a:t>grasas poliinsa</a:t>
            </a:r>
            <a:r>
              <a:rPr sz="1300" b="1" dirty="0">
                <a:solidFill>
                  <a:srgbClr val="041299"/>
                </a:solidFill>
                <a:latin typeface="Arial"/>
                <a:cs typeface="Arial"/>
              </a:rPr>
              <a:t>t</a:t>
            </a:r>
            <a:r>
              <a:rPr sz="1300" b="1" spc="-10" dirty="0">
                <a:solidFill>
                  <a:srgbClr val="041299"/>
                </a:solidFill>
                <a:latin typeface="Arial"/>
                <a:cs typeface="Arial"/>
              </a:rPr>
              <a:t>ur</a:t>
            </a:r>
            <a:r>
              <a:rPr sz="1300" b="1" spc="-5" dirty="0">
                <a:solidFill>
                  <a:srgbClr val="041299"/>
                </a:solidFill>
                <a:latin typeface="Arial"/>
                <a:cs typeface="Arial"/>
              </a:rPr>
              <a:t>a</a:t>
            </a:r>
            <a:r>
              <a:rPr sz="1300" b="1" spc="-10" dirty="0">
                <a:solidFill>
                  <a:srgbClr val="041299"/>
                </a:solidFill>
                <a:latin typeface="Arial"/>
                <a:cs typeface="Arial"/>
              </a:rPr>
              <a:t>d</a:t>
            </a:r>
            <a:r>
              <a:rPr sz="1300" b="1" dirty="0">
                <a:solidFill>
                  <a:srgbClr val="041299"/>
                </a:solidFill>
                <a:latin typeface="Arial"/>
                <a:cs typeface="Arial"/>
              </a:rPr>
              <a:t>a</a:t>
            </a:r>
            <a:r>
              <a:rPr sz="1300" b="1" spc="-5" dirty="0">
                <a:solidFill>
                  <a:srgbClr val="041299"/>
                </a:solidFill>
                <a:latin typeface="Arial"/>
                <a:cs typeface="Arial"/>
              </a:rPr>
              <a:t>s”,</a:t>
            </a:r>
            <a:r>
              <a:rPr sz="1300" b="1" spc="45" dirty="0">
                <a:solidFill>
                  <a:srgbClr val="041299"/>
                </a:solidFill>
                <a:latin typeface="Arial"/>
                <a:cs typeface="Arial"/>
              </a:rPr>
              <a:t> </a:t>
            </a:r>
            <a:r>
              <a:rPr sz="1300" spc="-15" dirty="0">
                <a:solidFill>
                  <a:srgbClr val="041299"/>
                </a:solidFill>
                <a:latin typeface="Arial"/>
                <a:cs typeface="Arial"/>
              </a:rPr>
              <a:t>et</a:t>
            </a:r>
            <a:r>
              <a:rPr sz="1300" spc="-5" dirty="0">
                <a:solidFill>
                  <a:srgbClr val="041299"/>
                </a:solidFill>
                <a:latin typeface="Arial"/>
                <a:cs typeface="Arial"/>
              </a:rPr>
              <a:t>c.</a:t>
            </a:r>
            <a:endParaRPr sz="1300">
              <a:latin typeface="Arial"/>
              <a:cs typeface="Arial"/>
            </a:endParaRPr>
          </a:p>
          <a:p>
            <a:pPr marL="196850"/>
            <a:r>
              <a:rPr sz="1300" spc="-15" dirty="0">
                <a:solidFill>
                  <a:srgbClr val="00AFEF"/>
                </a:solidFill>
                <a:latin typeface="Arial"/>
                <a:cs typeface="Arial"/>
              </a:rPr>
              <a:t>►</a:t>
            </a:r>
            <a:r>
              <a:rPr sz="1300" spc="10" dirty="0">
                <a:solidFill>
                  <a:srgbClr val="00AFEF"/>
                </a:solidFill>
                <a:latin typeface="Arial"/>
                <a:cs typeface="Arial"/>
              </a:rPr>
              <a:t> </a:t>
            </a:r>
            <a:r>
              <a:rPr sz="1300" b="1" spc="-10" dirty="0">
                <a:solidFill>
                  <a:srgbClr val="041299"/>
                </a:solidFill>
                <a:latin typeface="Arial"/>
                <a:cs typeface="Arial"/>
              </a:rPr>
              <a:t>“</a:t>
            </a:r>
            <a:r>
              <a:rPr sz="1300" b="1" spc="-50" dirty="0">
                <a:solidFill>
                  <a:srgbClr val="041299"/>
                </a:solidFill>
                <a:latin typeface="Arial"/>
                <a:cs typeface="Arial"/>
              </a:rPr>
              <a:t>A</a:t>
            </a:r>
            <a:r>
              <a:rPr sz="1300" b="1" spc="-10" dirty="0">
                <a:solidFill>
                  <a:srgbClr val="041299"/>
                </a:solidFill>
                <a:latin typeface="Arial"/>
                <a:cs typeface="Arial"/>
              </a:rPr>
              <a:t>lto</a:t>
            </a:r>
            <a:r>
              <a:rPr sz="1300" b="1" spc="55" dirty="0">
                <a:solidFill>
                  <a:srgbClr val="041299"/>
                </a:solidFill>
                <a:latin typeface="Arial"/>
                <a:cs typeface="Arial"/>
              </a:rPr>
              <a:t> </a:t>
            </a:r>
            <a:r>
              <a:rPr sz="1300" b="1" spc="-10" dirty="0">
                <a:solidFill>
                  <a:srgbClr val="041299"/>
                </a:solidFill>
                <a:latin typeface="Arial"/>
                <a:cs typeface="Arial"/>
              </a:rPr>
              <a:t>contenido</a:t>
            </a:r>
            <a:r>
              <a:rPr sz="1300" b="1" spc="60" dirty="0">
                <a:solidFill>
                  <a:srgbClr val="041299"/>
                </a:solidFill>
                <a:latin typeface="Arial"/>
                <a:cs typeface="Arial"/>
              </a:rPr>
              <a:t> </a:t>
            </a:r>
            <a:r>
              <a:rPr sz="1300" b="1" spc="-15" dirty="0">
                <a:solidFill>
                  <a:srgbClr val="041299"/>
                </a:solidFill>
                <a:latin typeface="Arial"/>
                <a:cs typeface="Arial"/>
              </a:rPr>
              <a:t>e</a:t>
            </a:r>
            <a:r>
              <a:rPr sz="1300" b="1" spc="-10" dirty="0">
                <a:solidFill>
                  <a:srgbClr val="041299"/>
                </a:solidFill>
                <a:latin typeface="Arial"/>
                <a:cs typeface="Arial"/>
              </a:rPr>
              <a:t>n</a:t>
            </a:r>
            <a:r>
              <a:rPr sz="1300" b="1" spc="10" dirty="0">
                <a:solidFill>
                  <a:srgbClr val="041299"/>
                </a:solidFill>
                <a:latin typeface="Arial"/>
                <a:cs typeface="Arial"/>
              </a:rPr>
              <a:t> </a:t>
            </a:r>
            <a:r>
              <a:rPr sz="1300" b="1" spc="-10" dirty="0">
                <a:solidFill>
                  <a:srgbClr val="041299"/>
                </a:solidFill>
                <a:latin typeface="Arial"/>
                <a:cs typeface="Arial"/>
              </a:rPr>
              <a:t>grasas</a:t>
            </a:r>
            <a:r>
              <a:rPr sz="1300" b="1" spc="15" dirty="0">
                <a:solidFill>
                  <a:srgbClr val="041299"/>
                </a:solidFill>
                <a:latin typeface="Arial"/>
                <a:cs typeface="Arial"/>
              </a:rPr>
              <a:t> </a:t>
            </a:r>
            <a:r>
              <a:rPr sz="1300" b="1" spc="-15" dirty="0">
                <a:solidFill>
                  <a:srgbClr val="041299"/>
                </a:solidFill>
                <a:latin typeface="Arial"/>
                <a:cs typeface="Arial"/>
              </a:rPr>
              <a:t>insaturad</a:t>
            </a:r>
            <a:r>
              <a:rPr sz="1300" b="1" dirty="0">
                <a:solidFill>
                  <a:srgbClr val="041299"/>
                </a:solidFill>
                <a:latin typeface="Arial"/>
                <a:cs typeface="Arial"/>
              </a:rPr>
              <a:t>a</a:t>
            </a:r>
            <a:r>
              <a:rPr sz="1300" b="1" spc="-15" dirty="0">
                <a:solidFill>
                  <a:srgbClr val="041299"/>
                </a:solidFill>
                <a:latin typeface="Arial"/>
                <a:cs typeface="Arial"/>
              </a:rPr>
              <a:t>s</a:t>
            </a:r>
            <a:r>
              <a:rPr sz="1300" b="1" spc="-10" dirty="0">
                <a:solidFill>
                  <a:srgbClr val="041299"/>
                </a:solidFill>
                <a:latin typeface="Arial"/>
                <a:cs typeface="Arial"/>
              </a:rPr>
              <a:t>”</a:t>
            </a:r>
            <a:r>
              <a:rPr sz="1300" b="1" spc="50" dirty="0">
                <a:solidFill>
                  <a:srgbClr val="041299"/>
                </a:solidFill>
                <a:latin typeface="Arial"/>
                <a:cs typeface="Arial"/>
              </a:rPr>
              <a:t> </a:t>
            </a:r>
            <a:r>
              <a:rPr sz="1300" spc="-10" dirty="0">
                <a:solidFill>
                  <a:srgbClr val="041299"/>
                </a:solidFill>
                <a:latin typeface="Arial"/>
                <a:cs typeface="Arial"/>
              </a:rPr>
              <a:t>o</a:t>
            </a:r>
            <a:r>
              <a:rPr sz="1300" spc="10"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alentes</a:t>
            </a:r>
            <a:r>
              <a:rPr sz="1300" spc="45" dirty="0">
                <a:solidFill>
                  <a:srgbClr val="041299"/>
                </a:solidFill>
                <a:latin typeface="Arial"/>
                <a:cs typeface="Arial"/>
              </a:rPr>
              <a:t> </a:t>
            </a:r>
            <a:r>
              <a:rPr sz="1300" spc="-10" dirty="0">
                <a:solidFill>
                  <a:srgbClr val="041299"/>
                </a:solidFill>
                <a:latin typeface="Arial"/>
                <a:cs typeface="Arial"/>
              </a:rPr>
              <a:t>como</a:t>
            </a:r>
            <a:r>
              <a:rPr sz="1300" spc="20" dirty="0">
                <a:solidFill>
                  <a:srgbClr val="041299"/>
                </a:solidFill>
                <a:latin typeface="Arial"/>
                <a:cs typeface="Arial"/>
              </a:rPr>
              <a:t> </a:t>
            </a:r>
            <a:r>
              <a:rPr sz="1300" b="1" spc="-10" dirty="0">
                <a:solidFill>
                  <a:srgbClr val="041299"/>
                </a:solidFill>
                <a:latin typeface="Arial"/>
                <a:cs typeface="Arial"/>
              </a:rPr>
              <a:t>“Rico</a:t>
            </a:r>
            <a:r>
              <a:rPr sz="1300" b="1" spc="20" dirty="0">
                <a:solidFill>
                  <a:srgbClr val="041299"/>
                </a:solidFill>
                <a:latin typeface="Arial"/>
                <a:cs typeface="Arial"/>
              </a:rPr>
              <a:t> </a:t>
            </a:r>
            <a:r>
              <a:rPr sz="1300" b="1" spc="-15" dirty="0">
                <a:solidFill>
                  <a:srgbClr val="041299"/>
                </a:solidFill>
                <a:latin typeface="Arial"/>
                <a:cs typeface="Arial"/>
              </a:rPr>
              <a:t>e</a:t>
            </a:r>
            <a:r>
              <a:rPr sz="1300" b="1" spc="-10" dirty="0">
                <a:solidFill>
                  <a:srgbClr val="041299"/>
                </a:solidFill>
                <a:latin typeface="Arial"/>
                <a:cs typeface="Arial"/>
              </a:rPr>
              <a:t>n</a:t>
            </a:r>
            <a:r>
              <a:rPr sz="1300" b="1" spc="10" dirty="0">
                <a:solidFill>
                  <a:srgbClr val="041299"/>
                </a:solidFill>
                <a:latin typeface="Arial"/>
                <a:cs typeface="Arial"/>
              </a:rPr>
              <a:t> </a:t>
            </a:r>
            <a:r>
              <a:rPr sz="1300" b="1" spc="-10" dirty="0">
                <a:solidFill>
                  <a:srgbClr val="041299"/>
                </a:solidFill>
                <a:latin typeface="Arial"/>
                <a:cs typeface="Arial"/>
              </a:rPr>
              <a:t>grasas</a:t>
            </a:r>
            <a:r>
              <a:rPr sz="1300" b="1" spc="20" dirty="0">
                <a:solidFill>
                  <a:srgbClr val="041299"/>
                </a:solidFill>
                <a:latin typeface="Arial"/>
                <a:cs typeface="Arial"/>
              </a:rPr>
              <a:t> </a:t>
            </a:r>
            <a:r>
              <a:rPr sz="1300" b="1" spc="-15" dirty="0">
                <a:solidFill>
                  <a:srgbClr val="041299"/>
                </a:solidFill>
                <a:latin typeface="Arial"/>
                <a:cs typeface="Arial"/>
              </a:rPr>
              <a:t>insaturad</a:t>
            </a:r>
            <a:r>
              <a:rPr sz="1300" b="1" dirty="0">
                <a:solidFill>
                  <a:srgbClr val="041299"/>
                </a:solidFill>
                <a:latin typeface="Arial"/>
                <a:cs typeface="Arial"/>
              </a:rPr>
              <a:t>a</a:t>
            </a:r>
            <a:r>
              <a:rPr sz="1300" b="1" spc="-15" dirty="0">
                <a:solidFill>
                  <a:srgbClr val="041299"/>
                </a:solidFill>
                <a:latin typeface="Arial"/>
                <a:cs typeface="Arial"/>
              </a:rPr>
              <a:t>s</a:t>
            </a:r>
            <a:r>
              <a:rPr sz="1300" b="1" spc="-10" dirty="0">
                <a:solidFill>
                  <a:srgbClr val="041299"/>
                </a:solidFill>
                <a:latin typeface="Arial"/>
                <a:cs typeface="Arial"/>
              </a:rPr>
              <a:t>”</a:t>
            </a:r>
            <a:r>
              <a:rPr sz="1300" spc="-5" dirty="0">
                <a:solidFill>
                  <a:srgbClr val="041299"/>
                </a:solidFill>
                <a:latin typeface="Arial"/>
                <a:cs typeface="Arial"/>
              </a:rPr>
              <a:t>,</a:t>
            </a:r>
            <a:endParaRPr sz="1300">
              <a:latin typeface="Arial"/>
              <a:cs typeface="Arial"/>
            </a:endParaRPr>
          </a:p>
          <a:p>
            <a:pPr marL="426720"/>
            <a:r>
              <a:rPr sz="1300" spc="-15" dirty="0">
                <a:solidFill>
                  <a:srgbClr val="041299"/>
                </a:solidFill>
                <a:latin typeface="Arial"/>
                <a:cs typeface="Arial"/>
              </a:rPr>
              <a:t>et</a:t>
            </a:r>
            <a:r>
              <a:rPr sz="1300" spc="-5" dirty="0">
                <a:solidFill>
                  <a:srgbClr val="041299"/>
                </a:solidFill>
                <a:latin typeface="Arial"/>
                <a:cs typeface="Arial"/>
              </a:rPr>
              <a:t>c.</a:t>
            </a:r>
            <a:endParaRPr sz="1300">
              <a:latin typeface="Arial"/>
              <a:cs typeface="Arial"/>
            </a:endParaRPr>
          </a:p>
        </p:txBody>
      </p:sp>
      <p:sp>
        <p:nvSpPr>
          <p:cNvPr id="9" name="object 9"/>
          <p:cNvSpPr/>
          <p:nvPr/>
        </p:nvSpPr>
        <p:spPr>
          <a:xfrm>
            <a:off x="2743200" y="4968240"/>
            <a:ext cx="7205472" cy="423672"/>
          </a:xfrm>
          <a:prstGeom prst="rect">
            <a:avLst/>
          </a:prstGeom>
          <a:blipFill>
            <a:blip r:embed="rId5" cstate="print"/>
            <a:stretch>
              <a:fillRect/>
            </a:stretch>
          </a:blipFill>
        </p:spPr>
        <p:txBody>
          <a:bodyPr wrap="square" lIns="0" tIns="0" rIns="0" bIns="0" rtlCol="0">
            <a:noAutofit/>
          </a:bodyPr>
          <a:lstStyle/>
          <a:p>
            <a:endParaRPr/>
          </a:p>
        </p:txBody>
      </p:sp>
      <p:sp>
        <p:nvSpPr>
          <p:cNvPr id="10" name="object 10"/>
          <p:cNvSpPr/>
          <p:nvPr/>
        </p:nvSpPr>
        <p:spPr>
          <a:xfrm>
            <a:off x="3540251" y="4977385"/>
            <a:ext cx="5657088" cy="353567"/>
          </a:xfrm>
          <a:prstGeom prst="rect">
            <a:avLst/>
          </a:prstGeom>
          <a:blipFill>
            <a:blip r:embed="rId6" cstate="print"/>
            <a:stretch>
              <a:fillRect/>
            </a:stretch>
          </a:blipFill>
        </p:spPr>
        <p:txBody>
          <a:bodyPr wrap="square" lIns="0" tIns="0" rIns="0" bIns="0" rtlCol="0">
            <a:noAutofit/>
          </a:bodyPr>
          <a:lstStyle/>
          <a:p>
            <a:endParaRPr/>
          </a:p>
        </p:txBody>
      </p:sp>
      <p:sp>
        <p:nvSpPr>
          <p:cNvPr id="11" name="object 11"/>
          <p:cNvSpPr/>
          <p:nvPr/>
        </p:nvSpPr>
        <p:spPr>
          <a:xfrm>
            <a:off x="2809875" y="5072126"/>
            <a:ext cx="7072376" cy="292100"/>
          </a:xfrm>
          <a:custGeom>
            <a:avLst/>
            <a:gdLst/>
            <a:ahLst/>
            <a:cxnLst/>
            <a:rect l="l" t="t" r="r" b="b"/>
            <a:pathLst>
              <a:path w="7072376" h="292100">
                <a:moveTo>
                  <a:pt x="0" y="292100"/>
                </a:moveTo>
                <a:lnTo>
                  <a:pt x="7072376" y="292100"/>
                </a:lnTo>
                <a:lnTo>
                  <a:pt x="7072376" y="0"/>
                </a:lnTo>
                <a:lnTo>
                  <a:pt x="0" y="0"/>
                </a:lnTo>
                <a:lnTo>
                  <a:pt x="0" y="292100"/>
                </a:lnTo>
                <a:close/>
              </a:path>
            </a:pathLst>
          </a:custGeom>
          <a:solidFill>
            <a:srgbClr val="FFFFFF"/>
          </a:solidFill>
        </p:spPr>
        <p:txBody>
          <a:bodyPr wrap="square" lIns="0" tIns="0" rIns="0" bIns="0" rtlCol="0">
            <a:noAutofit/>
          </a:bodyPr>
          <a:lstStyle/>
          <a:p>
            <a:endParaRPr/>
          </a:p>
        </p:txBody>
      </p:sp>
      <p:sp>
        <p:nvSpPr>
          <p:cNvPr id="12" name="object 12"/>
          <p:cNvSpPr/>
          <p:nvPr/>
        </p:nvSpPr>
        <p:spPr>
          <a:xfrm>
            <a:off x="2809875" y="5072126"/>
            <a:ext cx="7072376" cy="292100"/>
          </a:xfrm>
          <a:custGeom>
            <a:avLst/>
            <a:gdLst/>
            <a:ahLst/>
            <a:cxnLst/>
            <a:rect l="l" t="t" r="r" b="b"/>
            <a:pathLst>
              <a:path w="7072376" h="292100">
                <a:moveTo>
                  <a:pt x="0" y="292100"/>
                </a:moveTo>
                <a:lnTo>
                  <a:pt x="7072376" y="292100"/>
                </a:lnTo>
                <a:lnTo>
                  <a:pt x="7072376" y="0"/>
                </a:lnTo>
                <a:lnTo>
                  <a:pt x="0" y="0"/>
                </a:lnTo>
                <a:lnTo>
                  <a:pt x="0" y="292100"/>
                </a:lnTo>
                <a:close/>
              </a:path>
            </a:pathLst>
          </a:custGeom>
          <a:ln w="25400">
            <a:solidFill>
              <a:srgbClr val="333399"/>
            </a:solidFill>
          </a:ln>
        </p:spPr>
        <p:txBody>
          <a:bodyPr wrap="square" lIns="0" tIns="0" rIns="0" bIns="0" rtlCol="0">
            <a:noAutofit/>
          </a:bodyPr>
          <a:lstStyle/>
          <a:p>
            <a:endParaRPr/>
          </a:p>
        </p:txBody>
      </p:sp>
      <p:sp>
        <p:nvSpPr>
          <p:cNvPr id="13" name="object 13"/>
          <p:cNvSpPr txBox="1"/>
          <p:nvPr/>
        </p:nvSpPr>
        <p:spPr>
          <a:xfrm>
            <a:off x="3680586" y="5114035"/>
            <a:ext cx="5330190" cy="209550"/>
          </a:xfrm>
          <a:prstGeom prst="rect">
            <a:avLst/>
          </a:prstGeom>
        </p:spPr>
        <p:txBody>
          <a:bodyPr vert="horz" wrap="square" lIns="0" tIns="0" rIns="0" bIns="0" rtlCol="0">
            <a:noAutofit/>
          </a:bodyPr>
          <a:lstStyle/>
          <a:p>
            <a:pPr marL="12700"/>
            <a:r>
              <a:rPr sz="1300" spc="-15" dirty="0">
                <a:solidFill>
                  <a:srgbClr val="041299"/>
                </a:solidFill>
                <a:latin typeface="Arial"/>
                <a:cs typeface="Arial"/>
              </a:rPr>
              <a:t>La</a:t>
            </a:r>
            <a:r>
              <a:rPr sz="1300" spc="-10" dirty="0">
                <a:solidFill>
                  <a:srgbClr val="041299"/>
                </a:solidFill>
                <a:latin typeface="Arial"/>
                <a:cs typeface="Arial"/>
              </a:rPr>
              <a:t>s</a:t>
            </a:r>
            <a:r>
              <a:rPr sz="1300" spc="-5" dirty="0">
                <a:solidFill>
                  <a:srgbClr val="041299"/>
                </a:solidFill>
                <a:latin typeface="Arial"/>
                <a:cs typeface="Arial"/>
              </a:rPr>
              <a:t> </a:t>
            </a:r>
            <a:r>
              <a:rPr sz="1300" spc="-15" dirty="0">
                <a:solidFill>
                  <a:srgbClr val="041299"/>
                </a:solidFill>
                <a:latin typeface="Arial"/>
                <a:cs typeface="Arial"/>
              </a:rPr>
              <a:t>condicione</a:t>
            </a:r>
            <a:r>
              <a:rPr sz="1300" spc="-10" dirty="0">
                <a:solidFill>
                  <a:srgbClr val="041299"/>
                </a:solidFill>
                <a:latin typeface="Arial"/>
                <a:cs typeface="Arial"/>
              </a:rPr>
              <a:t>s</a:t>
            </a:r>
            <a:r>
              <a:rPr sz="1300" spc="35" dirty="0">
                <a:solidFill>
                  <a:srgbClr val="041299"/>
                </a:solidFill>
                <a:latin typeface="Arial"/>
                <a:cs typeface="Arial"/>
              </a:rPr>
              <a:t> </a:t>
            </a:r>
            <a:r>
              <a:rPr sz="1300" spc="-15" dirty="0">
                <a:solidFill>
                  <a:srgbClr val="041299"/>
                </a:solidFill>
                <a:latin typeface="Arial"/>
                <a:cs typeface="Arial"/>
              </a:rPr>
              <a:t>par</a:t>
            </a:r>
            <a:r>
              <a:rPr sz="1300" spc="-10" dirty="0">
                <a:solidFill>
                  <a:srgbClr val="041299"/>
                </a:solidFill>
                <a:latin typeface="Arial"/>
                <a:cs typeface="Arial"/>
              </a:rPr>
              <a:t>a</a:t>
            </a:r>
            <a:r>
              <a:rPr sz="1300" spc="20" dirty="0">
                <a:solidFill>
                  <a:srgbClr val="041299"/>
                </a:solidFill>
                <a:latin typeface="Arial"/>
                <a:cs typeface="Arial"/>
              </a:rPr>
              <a:t> </a:t>
            </a:r>
            <a:r>
              <a:rPr sz="1300" spc="-15" dirty="0">
                <a:solidFill>
                  <a:srgbClr val="041299"/>
                </a:solidFill>
                <a:latin typeface="Arial"/>
                <a:cs typeface="Arial"/>
              </a:rPr>
              <a:t>pode</a:t>
            </a:r>
            <a:r>
              <a:rPr sz="1300" spc="-5" dirty="0">
                <a:solidFill>
                  <a:srgbClr val="041299"/>
                </a:solidFill>
                <a:latin typeface="Arial"/>
                <a:cs typeface="Arial"/>
              </a:rPr>
              <a:t>r</a:t>
            </a:r>
            <a:r>
              <a:rPr sz="1300" spc="30" dirty="0">
                <a:solidFill>
                  <a:srgbClr val="041299"/>
                </a:solidFill>
                <a:latin typeface="Arial"/>
                <a:cs typeface="Arial"/>
              </a:rPr>
              <a:t> </a:t>
            </a:r>
            <a:r>
              <a:rPr sz="1300" spc="-15" dirty="0">
                <a:solidFill>
                  <a:srgbClr val="041299"/>
                </a:solidFill>
                <a:latin typeface="Arial"/>
                <a:cs typeface="Arial"/>
              </a:rPr>
              <a:t>declara</a:t>
            </a:r>
            <a:r>
              <a:rPr sz="1300" spc="-5" dirty="0">
                <a:solidFill>
                  <a:srgbClr val="041299"/>
                </a:solidFill>
                <a:latin typeface="Arial"/>
                <a:cs typeface="Arial"/>
              </a:rPr>
              <a:t>r</a:t>
            </a:r>
            <a:r>
              <a:rPr sz="1300" spc="35" dirty="0">
                <a:solidFill>
                  <a:srgbClr val="041299"/>
                </a:solidFill>
                <a:latin typeface="Arial"/>
                <a:cs typeface="Arial"/>
              </a:rPr>
              <a:t> </a:t>
            </a:r>
            <a:r>
              <a:rPr sz="1300" spc="-15" dirty="0">
                <a:solidFill>
                  <a:srgbClr val="041299"/>
                </a:solidFill>
                <a:latin typeface="Arial"/>
                <a:cs typeface="Arial"/>
              </a:rPr>
              <a:t>est</a:t>
            </a:r>
            <a:r>
              <a:rPr sz="1300" spc="-10" dirty="0">
                <a:solidFill>
                  <a:srgbClr val="041299"/>
                </a:solidFill>
                <a:latin typeface="Arial"/>
                <a:cs typeface="Arial"/>
              </a:rPr>
              <a:t>a</a:t>
            </a:r>
            <a:r>
              <a:rPr sz="1300" spc="5" dirty="0">
                <a:solidFill>
                  <a:srgbClr val="041299"/>
                </a:solidFill>
                <a:latin typeface="Arial"/>
                <a:cs typeface="Arial"/>
              </a:rPr>
              <a:t> </a:t>
            </a:r>
            <a:r>
              <a:rPr sz="1300" spc="-15" dirty="0">
                <a:solidFill>
                  <a:srgbClr val="041299"/>
                </a:solidFill>
                <a:latin typeface="Arial"/>
                <a:cs typeface="Arial"/>
              </a:rPr>
              <a:t>propieda</a:t>
            </a:r>
            <a:r>
              <a:rPr sz="1300" spc="-10" dirty="0">
                <a:solidFill>
                  <a:srgbClr val="041299"/>
                </a:solidFill>
                <a:latin typeface="Arial"/>
                <a:cs typeface="Arial"/>
              </a:rPr>
              <a:t>d</a:t>
            </a:r>
            <a:r>
              <a:rPr sz="1300" spc="30" dirty="0">
                <a:solidFill>
                  <a:srgbClr val="041299"/>
                </a:solidFill>
                <a:latin typeface="Arial"/>
                <a:cs typeface="Arial"/>
              </a:rPr>
              <a:t> </a:t>
            </a:r>
            <a:r>
              <a:rPr sz="1300" spc="-15" dirty="0">
                <a:solidFill>
                  <a:srgbClr val="041299"/>
                </a:solidFill>
                <a:latin typeface="Arial"/>
                <a:cs typeface="Arial"/>
              </a:rPr>
              <a:t>e</a:t>
            </a:r>
            <a:r>
              <a:rPr sz="1300" spc="-10" dirty="0">
                <a:solidFill>
                  <a:srgbClr val="041299"/>
                </a:solidFill>
                <a:latin typeface="Arial"/>
                <a:cs typeface="Arial"/>
              </a:rPr>
              <a:t>n</a:t>
            </a:r>
            <a:r>
              <a:rPr sz="1300" spc="20" dirty="0">
                <a:solidFill>
                  <a:srgbClr val="041299"/>
                </a:solidFill>
                <a:latin typeface="Arial"/>
                <a:cs typeface="Arial"/>
              </a:rPr>
              <a:t> </a:t>
            </a:r>
            <a:r>
              <a:rPr sz="1300" spc="-15" dirty="0">
                <a:solidFill>
                  <a:srgbClr val="041299"/>
                </a:solidFill>
                <a:latin typeface="Arial"/>
                <a:cs typeface="Arial"/>
              </a:rPr>
              <a:t>u</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aliment</a:t>
            </a:r>
            <a:r>
              <a:rPr sz="1300" spc="-10" dirty="0">
                <a:solidFill>
                  <a:srgbClr val="041299"/>
                </a:solidFill>
                <a:latin typeface="Arial"/>
                <a:cs typeface="Arial"/>
              </a:rPr>
              <a:t>o</a:t>
            </a:r>
            <a:r>
              <a:rPr sz="1300" spc="20" dirty="0">
                <a:solidFill>
                  <a:srgbClr val="041299"/>
                </a:solidFill>
                <a:latin typeface="Arial"/>
                <a:cs typeface="Arial"/>
              </a:rPr>
              <a:t> </a:t>
            </a:r>
            <a:r>
              <a:rPr sz="1300" spc="-15" dirty="0">
                <a:solidFill>
                  <a:srgbClr val="041299"/>
                </a:solidFill>
                <a:latin typeface="Arial"/>
                <a:cs typeface="Arial"/>
              </a:rPr>
              <a:t>son:</a:t>
            </a:r>
            <a:endParaRPr sz="1300">
              <a:latin typeface="Arial"/>
              <a:cs typeface="Arial"/>
            </a:endParaRPr>
          </a:p>
        </p:txBody>
      </p:sp>
      <p:sp>
        <p:nvSpPr>
          <p:cNvPr id="14" name="object 14"/>
          <p:cNvSpPr/>
          <p:nvPr/>
        </p:nvSpPr>
        <p:spPr>
          <a:xfrm>
            <a:off x="1684020" y="5468111"/>
            <a:ext cx="4384548" cy="1120140"/>
          </a:xfrm>
          <a:prstGeom prst="rect">
            <a:avLst/>
          </a:prstGeom>
          <a:blipFill>
            <a:blip r:embed="rId7" cstate="print"/>
            <a:stretch>
              <a:fillRect/>
            </a:stretch>
          </a:blipFill>
        </p:spPr>
        <p:txBody>
          <a:bodyPr wrap="square" lIns="0" tIns="0" rIns="0" bIns="0" rtlCol="0">
            <a:noAutofit/>
          </a:bodyPr>
          <a:lstStyle/>
          <a:p>
            <a:endParaRPr/>
          </a:p>
        </p:txBody>
      </p:sp>
      <p:sp>
        <p:nvSpPr>
          <p:cNvPr id="15" name="object 15"/>
          <p:cNvSpPr txBox="1"/>
          <p:nvPr/>
        </p:nvSpPr>
        <p:spPr>
          <a:xfrm>
            <a:off x="2201367" y="5605068"/>
            <a:ext cx="3566160" cy="803910"/>
          </a:xfrm>
          <a:prstGeom prst="rect">
            <a:avLst/>
          </a:prstGeom>
        </p:spPr>
        <p:txBody>
          <a:bodyPr vert="horz" wrap="square" lIns="0" tIns="0" rIns="0" bIns="0" rtlCol="0">
            <a:noAutofit/>
          </a:bodyPr>
          <a:lstStyle/>
          <a:p>
            <a:pPr marL="12700" marR="12700" indent="-635" algn="ctr"/>
            <a:r>
              <a:rPr sz="1300" spc="-10" dirty="0">
                <a:solidFill>
                  <a:srgbClr val="0000C7"/>
                </a:solidFill>
                <a:latin typeface="Arial"/>
                <a:cs typeface="Arial"/>
              </a:rPr>
              <a:t>Al</a:t>
            </a:r>
            <a:r>
              <a:rPr sz="1300" spc="-15" dirty="0">
                <a:solidFill>
                  <a:srgbClr val="0000C7"/>
                </a:solidFill>
                <a:latin typeface="Arial"/>
                <a:cs typeface="Arial"/>
              </a:rPr>
              <a:t> </a:t>
            </a:r>
            <a:r>
              <a:rPr sz="1300" spc="-10" dirty="0">
                <a:solidFill>
                  <a:srgbClr val="0000C7"/>
                </a:solidFill>
                <a:latin typeface="Arial"/>
                <a:cs typeface="Arial"/>
              </a:rPr>
              <a:t>menos</a:t>
            </a:r>
            <a:r>
              <a:rPr sz="1300" spc="20" dirty="0">
                <a:solidFill>
                  <a:srgbClr val="0000C7"/>
                </a:solidFill>
                <a:latin typeface="Arial"/>
                <a:cs typeface="Arial"/>
              </a:rPr>
              <a:t> </a:t>
            </a:r>
            <a:r>
              <a:rPr sz="1300" spc="-10" dirty="0">
                <a:solidFill>
                  <a:srgbClr val="0000C7"/>
                </a:solidFill>
                <a:latin typeface="Arial"/>
                <a:cs typeface="Arial"/>
              </a:rPr>
              <a:t>un</a:t>
            </a:r>
            <a:r>
              <a:rPr sz="1300" spc="5" dirty="0">
                <a:solidFill>
                  <a:srgbClr val="0000C7"/>
                </a:solidFill>
                <a:latin typeface="Arial"/>
                <a:cs typeface="Arial"/>
              </a:rPr>
              <a:t> </a:t>
            </a:r>
            <a:r>
              <a:rPr sz="1300" spc="-10" dirty="0">
                <a:solidFill>
                  <a:srgbClr val="0000C7"/>
                </a:solidFill>
                <a:latin typeface="Arial"/>
                <a:cs typeface="Arial"/>
              </a:rPr>
              <a:t>45%</a:t>
            </a:r>
            <a:r>
              <a:rPr sz="1300" spc="10"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los</a:t>
            </a:r>
            <a:r>
              <a:rPr sz="1300" spc="5" dirty="0">
                <a:solidFill>
                  <a:srgbClr val="0000C7"/>
                </a:solidFill>
                <a:latin typeface="Arial"/>
                <a:cs typeface="Arial"/>
              </a:rPr>
              <a:t> </a:t>
            </a:r>
            <a:r>
              <a:rPr sz="1300" spc="-10" dirty="0">
                <a:solidFill>
                  <a:srgbClr val="0000C7"/>
                </a:solidFill>
                <a:latin typeface="Arial"/>
                <a:cs typeface="Arial"/>
              </a:rPr>
              <a:t>ácidos</a:t>
            </a:r>
            <a:r>
              <a:rPr sz="1300" spc="15" dirty="0">
                <a:solidFill>
                  <a:srgbClr val="0000C7"/>
                </a:solidFill>
                <a:latin typeface="Arial"/>
                <a:cs typeface="Arial"/>
              </a:rPr>
              <a:t> </a:t>
            </a:r>
            <a:r>
              <a:rPr sz="1300" spc="-10" dirty="0">
                <a:solidFill>
                  <a:srgbClr val="0000C7"/>
                </a:solidFill>
                <a:latin typeface="Arial"/>
                <a:cs typeface="Arial"/>
              </a:rPr>
              <a:t>grasos</a:t>
            </a:r>
            <a:r>
              <a:rPr sz="1300" spc="15" dirty="0">
                <a:solidFill>
                  <a:srgbClr val="0000C7"/>
                </a:solidFill>
                <a:latin typeface="Arial"/>
                <a:cs typeface="Arial"/>
              </a:rPr>
              <a:t> </a:t>
            </a:r>
            <a:r>
              <a:rPr sz="1300" spc="-10" dirty="0">
                <a:solidFill>
                  <a:srgbClr val="0000C7"/>
                </a:solidFill>
                <a:latin typeface="Arial"/>
                <a:cs typeface="Arial"/>
              </a:rPr>
              <a:t>del producto</a:t>
            </a:r>
            <a:r>
              <a:rPr sz="1300" spc="15" dirty="0">
                <a:solidFill>
                  <a:srgbClr val="0000C7"/>
                </a:solidFill>
                <a:latin typeface="Arial"/>
                <a:cs typeface="Arial"/>
              </a:rPr>
              <a:t> </a:t>
            </a:r>
            <a:r>
              <a:rPr sz="1300" spc="-10" dirty="0">
                <a:solidFill>
                  <a:srgbClr val="0000C7"/>
                </a:solidFill>
                <a:latin typeface="Arial"/>
                <a:cs typeface="Arial"/>
              </a:rPr>
              <a:t>deben</a:t>
            </a:r>
            <a:r>
              <a:rPr sz="1300" spc="15" dirty="0">
                <a:solidFill>
                  <a:srgbClr val="0000C7"/>
                </a:solidFill>
                <a:latin typeface="Arial"/>
                <a:cs typeface="Arial"/>
              </a:rPr>
              <a:t> </a:t>
            </a:r>
            <a:r>
              <a:rPr sz="1300" spc="-10" dirty="0">
                <a:solidFill>
                  <a:srgbClr val="0000C7"/>
                </a:solidFill>
                <a:latin typeface="Arial"/>
                <a:cs typeface="Arial"/>
              </a:rPr>
              <a:t>proceder</a:t>
            </a:r>
            <a:r>
              <a:rPr sz="1300" spc="40"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grasas monoinsaturadas</a:t>
            </a:r>
            <a:r>
              <a:rPr sz="1300" spc="55" dirty="0">
                <a:solidFill>
                  <a:srgbClr val="0000C7"/>
                </a:solidFill>
                <a:latin typeface="Arial"/>
                <a:cs typeface="Arial"/>
              </a:rPr>
              <a:t> </a:t>
            </a:r>
            <a:r>
              <a:rPr sz="1300" spc="-10" dirty="0">
                <a:solidFill>
                  <a:srgbClr val="0000C7"/>
                </a:solidFill>
                <a:latin typeface="Arial"/>
                <a:cs typeface="Arial"/>
              </a:rPr>
              <a:t>y</a:t>
            </a:r>
            <a:r>
              <a:rPr sz="1300" spc="-5" dirty="0">
                <a:solidFill>
                  <a:srgbClr val="0000C7"/>
                </a:solidFill>
                <a:latin typeface="Arial"/>
                <a:cs typeface="Arial"/>
              </a:rPr>
              <a:t> </a:t>
            </a:r>
            <a:r>
              <a:rPr sz="1300" spc="-10" dirty="0">
                <a:solidFill>
                  <a:srgbClr val="0000C7"/>
                </a:solidFill>
                <a:latin typeface="Arial"/>
                <a:cs typeface="Arial"/>
              </a:rPr>
              <a:t>éstas</a:t>
            </a:r>
            <a:r>
              <a:rPr sz="1300" spc="15" dirty="0">
                <a:solidFill>
                  <a:srgbClr val="0000C7"/>
                </a:solidFill>
                <a:latin typeface="Arial"/>
                <a:cs typeface="Arial"/>
              </a:rPr>
              <a:t> </a:t>
            </a:r>
            <a:r>
              <a:rPr sz="1300" spc="-10" dirty="0">
                <a:solidFill>
                  <a:srgbClr val="0000C7"/>
                </a:solidFill>
                <a:latin typeface="Arial"/>
                <a:cs typeface="Arial"/>
              </a:rPr>
              <a:t>deben</a:t>
            </a:r>
            <a:r>
              <a:rPr sz="1300" spc="15" dirty="0">
                <a:solidFill>
                  <a:srgbClr val="0000C7"/>
                </a:solidFill>
                <a:latin typeface="Arial"/>
                <a:cs typeface="Arial"/>
              </a:rPr>
              <a:t> </a:t>
            </a:r>
            <a:r>
              <a:rPr sz="1300" spc="-10" dirty="0">
                <a:solidFill>
                  <a:srgbClr val="0000C7"/>
                </a:solidFill>
                <a:latin typeface="Arial"/>
                <a:cs typeface="Arial"/>
              </a:rPr>
              <a:t>aportar</a:t>
            </a:r>
            <a:r>
              <a:rPr sz="1300" spc="30" dirty="0">
                <a:solidFill>
                  <a:srgbClr val="0000C7"/>
                </a:solidFill>
                <a:latin typeface="Arial"/>
                <a:cs typeface="Arial"/>
              </a:rPr>
              <a:t> </a:t>
            </a:r>
            <a:r>
              <a:rPr sz="1300" spc="-10" dirty="0">
                <a:solidFill>
                  <a:srgbClr val="0000C7"/>
                </a:solidFill>
                <a:latin typeface="Arial"/>
                <a:cs typeface="Arial"/>
              </a:rPr>
              <a:t>más</a:t>
            </a:r>
            <a:r>
              <a:rPr sz="1300" spc="10" dirty="0">
                <a:solidFill>
                  <a:srgbClr val="0000C7"/>
                </a:solidFill>
                <a:latin typeface="Arial"/>
                <a:cs typeface="Arial"/>
              </a:rPr>
              <a:t> </a:t>
            </a:r>
            <a:r>
              <a:rPr sz="1300" spc="-10" dirty="0">
                <a:solidFill>
                  <a:srgbClr val="0000C7"/>
                </a:solidFill>
                <a:latin typeface="Arial"/>
                <a:cs typeface="Arial"/>
              </a:rPr>
              <a:t>del 20%</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las</a:t>
            </a:r>
            <a:r>
              <a:rPr sz="1300" spc="5" dirty="0">
                <a:solidFill>
                  <a:srgbClr val="0000C7"/>
                </a:solidFill>
                <a:latin typeface="Arial"/>
                <a:cs typeface="Arial"/>
              </a:rPr>
              <a:t> </a:t>
            </a:r>
            <a:r>
              <a:rPr sz="1300" spc="-10" dirty="0">
                <a:solidFill>
                  <a:srgbClr val="0000C7"/>
                </a:solidFill>
                <a:latin typeface="Arial"/>
                <a:cs typeface="Arial"/>
              </a:rPr>
              <a:t>calorías</a:t>
            </a:r>
            <a:r>
              <a:rPr sz="1300" spc="15" dirty="0">
                <a:solidFill>
                  <a:srgbClr val="0000C7"/>
                </a:solidFill>
                <a:latin typeface="Arial"/>
                <a:cs typeface="Arial"/>
              </a:rPr>
              <a:t> </a:t>
            </a:r>
            <a:r>
              <a:rPr sz="1300" spc="-10" dirty="0">
                <a:solidFill>
                  <a:srgbClr val="0000C7"/>
                </a:solidFill>
                <a:latin typeface="Arial"/>
                <a:cs typeface="Arial"/>
              </a:rPr>
              <a:t>del</a:t>
            </a:r>
            <a:r>
              <a:rPr sz="1300" spc="5" dirty="0">
                <a:solidFill>
                  <a:srgbClr val="0000C7"/>
                </a:solidFill>
                <a:latin typeface="Arial"/>
                <a:cs typeface="Arial"/>
              </a:rPr>
              <a:t> </a:t>
            </a:r>
            <a:r>
              <a:rPr sz="1300" spc="-10" dirty="0">
                <a:solidFill>
                  <a:srgbClr val="0000C7"/>
                </a:solidFill>
                <a:latin typeface="Arial"/>
                <a:cs typeface="Arial"/>
              </a:rPr>
              <a:t>producto.</a:t>
            </a:r>
            <a:endParaRPr sz="1300">
              <a:latin typeface="Arial"/>
              <a:cs typeface="Arial"/>
            </a:endParaRPr>
          </a:p>
        </p:txBody>
      </p:sp>
      <p:sp>
        <p:nvSpPr>
          <p:cNvPr id="16" name="object 16"/>
          <p:cNvSpPr/>
          <p:nvPr/>
        </p:nvSpPr>
        <p:spPr>
          <a:xfrm>
            <a:off x="6114288" y="5468111"/>
            <a:ext cx="4389120" cy="1120140"/>
          </a:xfrm>
          <a:prstGeom prst="rect">
            <a:avLst/>
          </a:prstGeom>
          <a:blipFill>
            <a:blip r:embed="rId8" cstate="print"/>
            <a:stretch>
              <a:fillRect/>
            </a:stretch>
          </a:blipFill>
        </p:spPr>
        <p:txBody>
          <a:bodyPr wrap="square" lIns="0" tIns="0" rIns="0" bIns="0" rtlCol="0">
            <a:noAutofit/>
          </a:bodyPr>
          <a:lstStyle/>
          <a:p>
            <a:endParaRPr/>
          </a:p>
        </p:txBody>
      </p:sp>
      <p:sp>
        <p:nvSpPr>
          <p:cNvPr id="17" name="object 17"/>
          <p:cNvSpPr txBox="1"/>
          <p:nvPr/>
        </p:nvSpPr>
        <p:spPr>
          <a:xfrm>
            <a:off x="6709029" y="5605068"/>
            <a:ext cx="3408679" cy="803910"/>
          </a:xfrm>
          <a:prstGeom prst="rect">
            <a:avLst/>
          </a:prstGeom>
        </p:spPr>
        <p:txBody>
          <a:bodyPr vert="horz" wrap="square" lIns="0" tIns="0" rIns="0" bIns="0" rtlCol="0">
            <a:noAutofit/>
          </a:bodyPr>
          <a:lstStyle/>
          <a:p>
            <a:pPr marL="12700" marR="12700" indent="635" algn="ctr"/>
            <a:r>
              <a:rPr sz="1300" spc="-10" dirty="0">
                <a:solidFill>
                  <a:srgbClr val="0000C7"/>
                </a:solidFill>
                <a:latin typeface="Arial"/>
                <a:cs typeface="Arial"/>
              </a:rPr>
              <a:t>Al</a:t>
            </a:r>
            <a:r>
              <a:rPr sz="1300" spc="-15" dirty="0">
                <a:solidFill>
                  <a:srgbClr val="0000C7"/>
                </a:solidFill>
                <a:latin typeface="Arial"/>
                <a:cs typeface="Arial"/>
              </a:rPr>
              <a:t> </a:t>
            </a:r>
            <a:r>
              <a:rPr sz="1300" spc="-10" dirty="0">
                <a:solidFill>
                  <a:srgbClr val="0000C7"/>
                </a:solidFill>
                <a:latin typeface="Arial"/>
                <a:cs typeface="Arial"/>
              </a:rPr>
              <a:t>menos</a:t>
            </a:r>
            <a:r>
              <a:rPr sz="1300" spc="15" dirty="0">
                <a:solidFill>
                  <a:srgbClr val="0000C7"/>
                </a:solidFill>
                <a:latin typeface="Arial"/>
                <a:cs typeface="Arial"/>
              </a:rPr>
              <a:t> </a:t>
            </a:r>
            <a:r>
              <a:rPr sz="1300" spc="-10" dirty="0">
                <a:solidFill>
                  <a:srgbClr val="0000C7"/>
                </a:solidFill>
                <a:latin typeface="Arial"/>
                <a:cs typeface="Arial"/>
              </a:rPr>
              <a:t>un</a:t>
            </a:r>
            <a:r>
              <a:rPr sz="1300" spc="5" dirty="0">
                <a:solidFill>
                  <a:srgbClr val="0000C7"/>
                </a:solidFill>
                <a:latin typeface="Arial"/>
                <a:cs typeface="Arial"/>
              </a:rPr>
              <a:t> </a:t>
            </a:r>
            <a:r>
              <a:rPr sz="1300" spc="-10" dirty="0">
                <a:solidFill>
                  <a:srgbClr val="0000C7"/>
                </a:solidFill>
                <a:latin typeface="Arial"/>
                <a:cs typeface="Arial"/>
              </a:rPr>
              <a:t>45%</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los</a:t>
            </a:r>
            <a:r>
              <a:rPr sz="1300" spc="5" dirty="0">
                <a:solidFill>
                  <a:srgbClr val="0000C7"/>
                </a:solidFill>
                <a:latin typeface="Arial"/>
                <a:cs typeface="Arial"/>
              </a:rPr>
              <a:t> </a:t>
            </a:r>
            <a:r>
              <a:rPr sz="1300" spc="-10" dirty="0">
                <a:solidFill>
                  <a:srgbClr val="0000C7"/>
                </a:solidFill>
                <a:latin typeface="Arial"/>
                <a:cs typeface="Arial"/>
              </a:rPr>
              <a:t>ácidos</a:t>
            </a:r>
            <a:r>
              <a:rPr sz="1300" spc="15" dirty="0">
                <a:solidFill>
                  <a:srgbClr val="0000C7"/>
                </a:solidFill>
                <a:latin typeface="Arial"/>
                <a:cs typeface="Arial"/>
              </a:rPr>
              <a:t> </a:t>
            </a:r>
            <a:r>
              <a:rPr sz="1300" spc="-10" dirty="0">
                <a:solidFill>
                  <a:srgbClr val="0000C7"/>
                </a:solidFill>
                <a:latin typeface="Arial"/>
                <a:cs typeface="Arial"/>
              </a:rPr>
              <a:t>grasos</a:t>
            </a:r>
            <a:r>
              <a:rPr sz="1300" spc="15" dirty="0">
                <a:solidFill>
                  <a:srgbClr val="0000C7"/>
                </a:solidFill>
                <a:latin typeface="Arial"/>
                <a:cs typeface="Arial"/>
              </a:rPr>
              <a:t> </a:t>
            </a:r>
            <a:r>
              <a:rPr sz="1300" spc="-10" dirty="0">
                <a:solidFill>
                  <a:srgbClr val="0000C7"/>
                </a:solidFill>
                <a:latin typeface="Arial"/>
                <a:cs typeface="Arial"/>
              </a:rPr>
              <a:t>del producto</a:t>
            </a:r>
            <a:r>
              <a:rPr sz="1300" spc="15" dirty="0">
                <a:solidFill>
                  <a:srgbClr val="0000C7"/>
                </a:solidFill>
                <a:latin typeface="Arial"/>
                <a:cs typeface="Arial"/>
              </a:rPr>
              <a:t> </a:t>
            </a:r>
            <a:r>
              <a:rPr sz="1300" spc="-10" dirty="0">
                <a:solidFill>
                  <a:srgbClr val="0000C7"/>
                </a:solidFill>
                <a:latin typeface="Arial"/>
                <a:cs typeface="Arial"/>
              </a:rPr>
              <a:t>deben</a:t>
            </a:r>
            <a:r>
              <a:rPr sz="1300" spc="15" dirty="0">
                <a:solidFill>
                  <a:srgbClr val="0000C7"/>
                </a:solidFill>
                <a:latin typeface="Arial"/>
                <a:cs typeface="Arial"/>
              </a:rPr>
              <a:t> </a:t>
            </a:r>
            <a:r>
              <a:rPr sz="1300" spc="-10" dirty="0">
                <a:solidFill>
                  <a:srgbClr val="0000C7"/>
                </a:solidFill>
                <a:latin typeface="Arial"/>
                <a:cs typeface="Arial"/>
              </a:rPr>
              <a:t>proceder</a:t>
            </a:r>
            <a:r>
              <a:rPr sz="1300" spc="40"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grasas</a:t>
            </a:r>
            <a:r>
              <a:rPr sz="1300" spc="-5" dirty="0">
                <a:solidFill>
                  <a:srgbClr val="0000C7"/>
                </a:solidFill>
                <a:latin typeface="Arial"/>
                <a:cs typeface="Arial"/>
              </a:rPr>
              <a:t> </a:t>
            </a:r>
            <a:r>
              <a:rPr sz="1300" spc="-15" dirty="0">
                <a:solidFill>
                  <a:srgbClr val="0000C7"/>
                </a:solidFill>
                <a:latin typeface="Arial"/>
                <a:cs typeface="Arial"/>
              </a:rPr>
              <a:t>poliinsatu</a:t>
            </a:r>
            <a:r>
              <a:rPr sz="1300" spc="-5" dirty="0">
                <a:solidFill>
                  <a:srgbClr val="0000C7"/>
                </a:solidFill>
                <a:latin typeface="Arial"/>
                <a:cs typeface="Arial"/>
              </a:rPr>
              <a:t>r</a:t>
            </a:r>
            <a:r>
              <a:rPr sz="1300" spc="-15" dirty="0">
                <a:solidFill>
                  <a:srgbClr val="0000C7"/>
                </a:solidFill>
                <a:latin typeface="Arial"/>
                <a:cs typeface="Arial"/>
              </a:rPr>
              <a:t>ada</a:t>
            </a:r>
            <a:r>
              <a:rPr sz="1300" spc="-10" dirty="0">
                <a:solidFill>
                  <a:srgbClr val="0000C7"/>
                </a:solidFill>
                <a:latin typeface="Arial"/>
                <a:cs typeface="Arial"/>
              </a:rPr>
              <a:t>s</a:t>
            </a:r>
            <a:r>
              <a:rPr sz="1300" spc="35" dirty="0">
                <a:solidFill>
                  <a:srgbClr val="0000C7"/>
                </a:solidFill>
                <a:latin typeface="Arial"/>
                <a:cs typeface="Arial"/>
              </a:rPr>
              <a:t> </a:t>
            </a:r>
            <a:r>
              <a:rPr sz="1300" spc="-10" dirty="0">
                <a:solidFill>
                  <a:srgbClr val="0000C7"/>
                </a:solidFill>
                <a:latin typeface="Arial"/>
                <a:cs typeface="Arial"/>
              </a:rPr>
              <a:t>y</a:t>
            </a:r>
            <a:r>
              <a:rPr sz="1300" spc="5" dirty="0">
                <a:solidFill>
                  <a:srgbClr val="0000C7"/>
                </a:solidFill>
                <a:latin typeface="Arial"/>
                <a:cs typeface="Arial"/>
              </a:rPr>
              <a:t> </a:t>
            </a:r>
            <a:r>
              <a:rPr sz="1300" spc="-10" dirty="0">
                <a:solidFill>
                  <a:srgbClr val="0000C7"/>
                </a:solidFill>
                <a:latin typeface="Arial"/>
                <a:cs typeface="Arial"/>
              </a:rPr>
              <a:t>éstas</a:t>
            </a:r>
            <a:r>
              <a:rPr sz="1300" spc="5" dirty="0">
                <a:solidFill>
                  <a:srgbClr val="0000C7"/>
                </a:solidFill>
                <a:latin typeface="Arial"/>
                <a:cs typeface="Arial"/>
              </a:rPr>
              <a:t> </a:t>
            </a:r>
            <a:r>
              <a:rPr sz="1300" spc="-10" dirty="0">
                <a:solidFill>
                  <a:srgbClr val="0000C7"/>
                </a:solidFill>
                <a:latin typeface="Arial"/>
                <a:cs typeface="Arial"/>
              </a:rPr>
              <a:t>deben</a:t>
            </a:r>
            <a:r>
              <a:rPr sz="1300" spc="30" dirty="0">
                <a:solidFill>
                  <a:srgbClr val="0000C7"/>
                </a:solidFill>
                <a:latin typeface="Arial"/>
                <a:cs typeface="Arial"/>
              </a:rPr>
              <a:t> </a:t>
            </a:r>
            <a:r>
              <a:rPr sz="1300" spc="-10" dirty="0">
                <a:solidFill>
                  <a:srgbClr val="0000C7"/>
                </a:solidFill>
                <a:latin typeface="Arial"/>
                <a:cs typeface="Arial"/>
              </a:rPr>
              <a:t>aportar</a:t>
            </a:r>
            <a:r>
              <a:rPr sz="1300" spc="30" dirty="0">
                <a:solidFill>
                  <a:srgbClr val="0000C7"/>
                </a:solidFill>
                <a:latin typeface="Arial"/>
                <a:cs typeface="Arial"/>
              </a:rPr>
              <a:t> </a:t>
            </a:r>
            <a:r>
              <a:rPr sz="1300" spc="-10" dirty="0">
                <a:solidFill>
                  <a:srgbClr val="0000C7"/>
                </a:solidFill>
                <a:latin typeface="Arial"/>
                <a:cs typeface="Arial"/>
              </a:rPr>
              <a:t>más</a:t>
            </a:r>
            <a:r>
              <a:rPr sz="1300" spc="5" dirty="0">
                <a:solidFill>
                  <a:srgbClr val="0000C7"/>
                </a:solidFill>
                <a:latin typeface="Arial"/>
                <a:cs typeface="Arial"/>
              </a:rPr>
              <a:t> </a:t>
            </a:r>
            <a:r>
              <a:rPr sz="1300" spc="-10" dirty="0">
                <a:solidFill>
                  <a:srgbClr val="0000C7"/>
                </a:solidFill>
                <a:latin typeface="Arial"/>
                <a:cs typeface="Arial"/>
              </a:rPr>
              <a:t>del 20%</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las</a:t>
            </a:r>
            <a:r>
              <a:rPr sz="1300" spc="5" dirty="0">
                <a:solidFill>
                  <a:srgbClr val="0000C7"/>
                </a:solidFill>
                <a:latin typeface="Arial"/>
                <a:cs typeface="Arial"/>
              </a:rPr>
              <a:t> </a:t>
            </a:r>
            <a:r>
              <a:rPr sz="1300" spc="-10" dirty="0">
                <a:solidFill>
                  <a:srgbClr val="0000C7"/>
                </a:solidFill>
                <a:latin typeface="Arial"/>
                <a:cs typeface="Arial"/>
              </a:rPr>
              <a:t>calorías</a:t>
            </a:r>
            <a:r>
              <a:rPr sz="1300" spc="15" dirty="0">
                <a:solidFill>
                  <a:srgbClr val="0000C7"/>
                </a:solidFill>
                <a:latin typeface="Arial"/>
                <a:cs typeface="Arial"/>
              </a:rPr>
              <a:t> </a:t>
            </a:r>
            <a:r>
              <a:rPr sz="1300" spc="-10" dirty="0">
                <a:solidFill>
                  <a:srgbClr val="0000C7"/>
                </a:solidFill>
                <a:latin typeface="Arial"/>
                <a:cs typeface="Arial"/>
              </a:rPr>
              <a:t>del</a:t>
            </a:r>
            <a:r>
              <a:rPr sz="1300" spc="5" dirty="0">
                <a:solidFill>
                  <a:srgbClr val="0000C7"/>
                </a:solidFill>
                <a:latin typeface="Arial"/>
                <a:cs typeface="Arial"/>
              </a:rPr>
              <a:t> </a:t>
            </a:r>
            <a:r>
              <a:rPr sz="1300" spc="-10" dirty="0">
                <a:solidFill>
                  <a:srgbClr val="0000C7"/>
                </a:solidFill>
                <a:latin typeface="Arial"/>
                <a:cs typeface="Arial"/>
              </a:rPr>
              <a:t>producto.</a:t>
            </a:r>
            <a:endParaRPr sz="1300">
              <a:latin typeface="Arial"/>
              <a:cs typeface="Arial"/>
            </a:endParaRPr>
          </a:p>
        </p:txBody>
      </p:sp>
      <p:sp>
        <p:nvSpPr>
          <p:cNvPr id="18" name="object 18"/>
          <p:cNvSpPr/>
          <p:nvPr/>
        </p:nvSpPr>
        <p:spPr>
          <a:xfrm>
            <a:off x="1533144" y="2532888"/>
            <a:ext cx="2167128" cy="886968"/>
          </a:xfrm>
          <a:prstGeom prst="rect">
            <a:avLst/>
          </a:prstGeom>
          <a:blipFill>
            <a:blip r:embed="rId9" cstate="print"/>
            <a:stretch>
              <a:fillRect/>
            </a:stretch>
          </a:blipFill>
        </p:spPr>
        <p:txBody>
          <a:bodyPr wrap="square" lIns="0" tIns="0" rIns="0" bIns="0" rtlCol="0">
            <a:noAutofit/>
          </a:bodyPr>
          <a:lstStyle/>
          <a:p>
            <a:endParaRPr/>
          </a:p>
        </p:txBody>
      </p:sp>
      <p:sp>
        <p:nvSpPr>
          <p:cNvPr id="19" name="object 19"/>
          <p:cNvSpPr/>
          <p:nvPr/>
        </p:nvSpPr>
        <p:spPr>
          <a:xfrm>
            <a:off x="3622548" y="2724911"/>
            <a:ext cx="2459736" cy="2167128"/>
          </a:xfrm>
          <a:prstGeom prst="rect">
            <a:avLst/>
          </a:prstGeom>
          <a:blipFill>
            <a:blip r:embed="rId10" cstate="print"/>
            <a:stretch>
              <a:fillRect/>
            </a:stretch>
          </a:blipFill>
        </p:spPr>
        <p:txBody>
          <a:bodyPr wrap="square" lIns="0" tIns="0" rIns="0" bIns="0" rtlCol="0">
            <a:noAutofit/>
          </a:bodyPr>
          <a:lstStyle/>
          <a:p>
            <a:endParaRPr/>
          </a:p>
        </p:txBody>
      </p:sp>
      <p:sp>
        <p:nvSpPr>
          <p:cNvPr id="20" name="object 20"/>
          <p:cNvSpPr/>
          <p:nvPr/>
        </p:nvSpPr>
        <p:spPr>
          <a:xfrm>
            <a:off x="1879091" y="3276600"/>
            <a:ext cx="821436" cy="1275588"/>
          </a:xfrm>
          <a:prstGeom prst="rect">
            <a:avLst/>
          </a:prstGeom>
          <a:blipFill>
            <a:blip r:embed="rId11" cstate="print"/>
            <a:stretch>
              <a:fillRect/>
            </a:stretch>
          </a:blipFill>
        </p:spPr>
        <p:txBody>
          <a:bodyPr wrap="square" lIns="0" tIns="0" rIns="0" bIns="0" rtlCol="0">
            <a:noAutofit/>
          </a:bodyPr>
          <a:lstStyle/>
          <a:p>
            <a:endParaRPr/>
          </a:p>
        </p:txBody>
      </p:sp>
      <p:sp>
        <p:nvSpPr>
          <p:cNvPr id="21" name="object 21"/>
          <p:cNvSpPr/>
          <p:nvPr/>
        </p:nvSpPr>
        <p:spPr>
          <a:xfrm>
            <a:off x="2378963" y="3427476"/>
            <a:ext cx="957072" cy="1124712"/>
          </a:xfrm>
          <a:prstGeom prst="rect">
            <a:avLst/>
          </a:prstGeom>
          <a:blipFill>
            <a:blip r:embed="rId12" cstate="print"/>
            <a:stretch>
              <a:fillRect/>
            </a:stretch>
          </a:blipFill>
        </p:spPr>
        <p:txBody>
          <a:bodyPr wrap="square" lIns="0" tIns="0" rIns="0" bIns="0" rtlCol="0">
            <a:noAutofit/>
          </a:bodyPr>
          <a:lstStyle/>
          <a:p>
            <a:endParaRPr/>
          </a:p>
        </p:txBody>
      </p:sp>
      <p:sp>
        <p:nvSpPr>
          <p:cNvPr id="22" name="object 22"/>
          <p:cNvSpPr/>
          <p:nvPr/>
        </p:nvSpPr>
        <p:spPr>
          <a:xfrm>
            <a:off x="2165605" y="4142232"/>
            <a:ext cx="993647" cy="679704"/>
          </a:xfrm>
          <a:prstGeom prst="rect">
            <a:avLst/>
          </a:prstGeom>
          <a:blipFill>
            <a:blip r:embed="rId13" cstate="print"/>
            <a:stretch>
              <a:fillRect/>
            </a:stretch>
          </a:blipFill>
        </p:spPr>
        <p:txBody>
          <a:bodyPr wrap="square" lIns="0" tIns="0" rIns="0" bIns="0" rtlCol="0">
            <a:noAutofit/>
          </a:bodyPr>
          <a:lstStyle/>
          <a:p>
            <a:endParaRPr/>
          </a:p>
        </p:txBody>
      </p:sp>
      <p:sp>
        <p:nvSpPr>
          <p:cNvPr id="23" name="object 23"/>
          <p:cNvSpPr/>
          <p:nvPr/>
        </p:nvSpPr>
        <p:spPr>
          <a:xfrm>
            <a:off x="3810000" y="3786252"/>
            <a:ext cx="2214626" cy="214249"/>
          </a:xfrm>
          <a:custGeom>
            <a:avLst/>
            <a:gdLst/>
            <a:ahLst/>
            <a:cxnLst/>
            <a:rect l="l" t="t" r="r" b="b"/>
            <a:pathLst>
              <a:path w="2214626" h="214249">
                <a:moveTo>
                  <a:pt x="0" y="35687"/>
                </a:moveTo>
                <a:lnTo>
                  <a:pt x="2843" y="21668"/>
                </a:lnTo>
                <a:lnTo>
                  <a:pt x="10589" y="10287"/>
                </a:lnTo>
                <a:lnTo>
                  <a:pt x="22058" y="2684"/>
                </a:lnTo>
                <a:lnTo>
                  <a:pt x="35687" y="0"/>
                </a:lnTo>
                <a:lnTo>
                  <a:pt x="2178812" y="0"/>
                </a:lnTo>
                <a:lnTo>
                  <a:pt x="2192827" y="2815"/>
                </a:lnTo>
                <a:lnTo>
                  <a:pt x="2204240" y="10506"/>
                </a:lnTo>
                <a:lnTo>
                  <a:pt x="2211893" y="21936"/>
                </a:lnTo>
                <a:lnTo>
                  <a:pt x="2214626" y="35687"/>
                </a:lnTo>
                <a:lnTo>
                  <a:pt x="2214626" y="178562"/>
                </a:lnTo>
                <a:lnTo>
                  <a:pt x="2211790" y="192503"/>
                </a:lnTo>
                <a:lnTo>
                  <a:pt x="2204055" y="203879"/>
                </a:lnTo>
                <a:lnTo>
                  <a:pt x="2192581" y="211518"/>
                </a:lnTo>
                <a:lnTo>
                  <a:pt x="2178812" y="214249"/>
                </a:lnTo>
                <a:lnTo>
                  <a:pt x="35687" y="214249"/>
                </a:lnTo>
                <a:lnTo>
                  <a:pt x="21722" y="211405"/>
                </a:lnTo>
                <a:lnTo>
                  <a:pt x="10334" y="203659"/>
                </a:lnTo>
                <a:lnTo>
                  <a:pt x="2702" y="192190"/>
                </a:lnTo>
                <a:lnTo>
                  <a:pt x="0" y="178562"/>
                </a:lnTo>
                <a:lnTo>
                  <a:pt x="0" y="35687"/>
                </a:lnTo>
                <a:close/>
              </a:path>
            </a:pathLst>
          </a:custGeom>
          <a:ln w="38100">
            <a:solidFill>
              <a:srgbClr val="FF0000"/>
            </a:solidFill>
          </a:ln>
        </p:spPr>
        <p:txBody>
          <a:bodyPr wrap="square" lIns="0" tIns="0" rIns="0" bIns="0" rtlCol="0">
            <a:noAutofit/>
          </a:bodyPr>
          <a:lstStyle/>
          <a:p>
            <a:endParaRPr/>
          </a:p>
        </p:txBody>
      </p:sp>
      <p:sp>
        <p:nvSpPr>
          <p:cNvPr id="24" name="object 24"/>
          <p:cNvSpPr/>
          <p:nvPr/>
        </p:nvSpPr>
        <p:spPr>
          <a:xfrm>
            <a:off x="4810126" y="3214752"/>
            <a:ext cx="643001" cy="499999"/>
          </a:xfrm>
          <a:custGeom>
            <a:avLst/>
            <a:gdLst/>
            <a:ahLst/>
            <a:cxnLst/>
            <a:rect l="l" t="t" r="r" b="b"/>
            <a:pathLst>
              <a:path w="643001" h="499999">
                <a:moveTo>
                  <a:pt x="0" y="249936"/>
                </a:moveTo>
                <a:lnTo>
                  <a:pt x="4206" y="209391"/>
                </a:lnTo>
                <a:lnTo>
                  <a:pt x="16385" y="170931"/>
                </a:lnTo>
                <a:lnTo>
                  <a:pt x="35874" y="135070"/>
                </a:lnTo>
                <a:lnTo>
                  <a:pt x="62012" y="102321"/>
                </a:lnTo>
                <a:lnTo>
                  <a:pt x="94138" y="73199"/>
                </a:lnTo>
                <a:lnTo>
                  <a:pt x="131591" y="48219"/>
                </a:lnTo>
                <a:lnTo>
                  <a:pt x="173708" y="27894"/>
                </a:lnTo>
                <a:lnTo>
                  <a:pt x="219829" y="12740"/>
                </a:lnTo>
                <a:lnTo>
                  <a:pt x="269293" y="3270"/>
                </a:lnTo>
                <a:lnTo>
                  <a:pt x="321437" y="0"/>
                </a:lnTo>
                <a:lnTo>
                  <a:pt x="347803" y="828"/>
                </a:lnTo>
                <a:lnTo>
                  <a:pt x="373584" y="3270"/>
                </a:lnTo>
                <a:lnTo>
                  <a:pt x="423057" y="12740"/>
                </a:lnTo>
                <a:lnTo>
                  <a:pt x="469192" y="27894"/>
                </a:lnTo>
                <a:lnTo>
                  <a:pt x="511327" y="48219"/>
                </a:lnTo>
                <a:lnTo>
                  <a:pt x="548798" y="73199"/>
                </a:lnTo>
                <a:lnTo>
                  <a:pt x="580943" y="102321"/>
                </a:lnTo>
                <a:lnTo>
                  <a:pt x="607099" y="135070"/>
                </a:lnTo>
                <a:lnTo>
                  <a:pt x="626602" y="170931"/>
                </a:lnTo>
                <a:lnTo>
                  <a:pt x="638790" y="209391"/>
                </a:lnTo>
                <a:lnTo>
                  <a:pt x="643001" y="249936"/>
                </a:lnTo>
                <a:lnTo>
                  <a:pt x="641934" y="270454"/>
                </a:lnTo>
                <a:lnTo>
                  <a:pt x="638790" y="290514"/>
                </a:lnTo>
                <a:lnTo>
                  <a:pt x="626602" y="329002"/>
                </a:lnTo>
                <a:lnTo>
                  <a:pt x="607099" y="364885"/>
                </a:lnTo>
                <a:lnTo>
                  <a:pt x="580943" y="397650"/>
                </a:lnTo>
                <a:lnTo>
                  <a:pt x="548798" y="426783"/>
                </a:lnTo>
                <a:lnTo>
                  <a:pt x="511327" y="451771"/>
                </a:lnTo>
                <a:lnTo>
                  <a:pt x="469192" y="472100"/>
                </a:lnTo>
                <a:lnTo>
                  <a:pt x="423057" y="487257"/>
                </a:lnTo>
                <a:lnTo>
                  <a:pt x="373584" y="496727"/>
                </a:lnTo>
                <a:lnTo>
                  <a:pt x="321437" y="499999"/>
                </a:lnTo>
                <a:lnTo>
                  <a:pt x="295071" y="499170"/>
                </a:lnTo>
                <a:lnTo>
                  <a:pt x="269293" y="496727"/>
                </a:lnTo>
                <a:lnTo>
                  <a:pt x="219829" y="487257"/>
                </a:lnTo>
                <a:lnTo>
                  <a:pt x="173708" y="472100"/>
                </a:lnTo>
                <a:lnTo>
                  <a:pt x="131591" y="451771"/>
                </a:lnTo>
                <a:lnTo>
                  <a:pt x="94138" y="426783"/>
                </a:lnTo>
                <a:lnTo>
                  <a:pt x="62012" y="397650"/>
                </a:lnTo>
                <a:lnTo>
                  <a:pt x="35874" y="364885"/>
                </a:lnTo>
                <a:lnTo>
                  <a:pt x="16385" y="329002"/>
                </a:lnTo>
                <a:lnTo>
                  <a:pt x="4206" y="290514"/>
                </a:lnTo>
                <a:lnTo>
                  <a:pt x="0" y="249936"/>
                </a:lnTo>
                <a:close/>
              </a:path>
            </a:pathLst>
          </a:custGeom>
          <a:ln w="31750">
            <a:solidFill>
              <a:srgbClr val="FF0000"/>
            </a:solidFill>
          </a:ln>
        </p:spPr>
        <p:txBody>
          <a:bodyPr wrap="square" lIns="0" tIns="0" rIns="0" bIns="0" rtlCol="0">
            <a:noAutofit/>
          </a:bodyPr>
          <a:lstStyle/>
          <a:p>
            <a:endParaRPr/>
          </a:p>
        </p:txBody>
      </p:sp>
      <p:sp>
        <p:nvSpPr>
          <p:cNvPr id="25" name="object 25"/>
          <p:cNvSpPr/>
          <p:nvPr/>
        </p:nvSpPr>
        <p:spPr>
          <a:xfrm>
            <a:off x="6167501" y="2571750"/>
            <a:ext cx="4357624" cy="2357374"/>
          </a:xfrm>
          <a:custGeom>
            <a:avLst/>
            <a:gdLst/>
            <a:ahLst/>
            <a:cxnLst/>
            <a:rect l="l" t="t" r="r" b="b"/>
            <a:pathLst>
              <a:path w="4357624" h="2357374">
                <a:moveTo>
                  <a:pt x="3964685" y="0"/>
                </a:moveTo>
                <a:lnTo>
                  <a:pt x="392811" y="0"/>
                </a:lnTo>
                <a:lnTo>
                  <a:pt x="360598" y="1302"/>
                </a:lnTo>
                <a:lnTo>
                  <a:pt x="298422" y="11418"/>
                </a:lnTo>
                <a:lnTo>
                  <a:pt x="239922" y="30874"/>
                </a:lnTo>
                <a:lnTo>
                  <a:pt x="185907" y="58864"/>
                </a:lnTo>
                <a:lnTo>
                  <a:pt x="137185" y="94577"/>
                </a:lnTo>
                <a:lnTo>
                  <a:pt x="94565" y="137206"/>
                </a:lnTo>
                <a:lnTo>
                  <a:pt x="58858" y="185942"/>
                </a:lnTo>
                <a:lnTo>
                  <a:pt x="30872" y="239976"/>
                </a:lnTo>
                <a:lnTo>
                  <a:pt x="11417" y="298500"/>
                </a:lnTo>
                <a:lnTo>
                  <a:pt x="1302" y="360707"/>
                </a:lnTo>
                <a:lnTo>
                  <a:pt x="0" y="392938"/>
                </a:lnTo>
                <a:lnTo>
                  <a:pt x="0" y="1964563"/>
                </a:lnTo>
                <a:lnTo>
                  <a:pt x="5141" y="2028272"/>
                </a:lnTo>
                <a:lnTo>
                  <a:pt x="20028" y="2088711"/>
                </a:lnTo>
                <a:lnTo>
                  <a:pt x="43850" y="2145070"/>
                </a:lnTo>
                <a:lnTo>
                  <a:pt x="75797" y="2196540"/>
                </a:lnTo>
                <a:lnTo>
                  <a:pt x="115062" y="2242312"/>
                </a:lnTo>
                <a:lnTo>
                  <a:pt x="160833" y="2281576"/>
                </a:lnTo>
                <a:lnTo>
                  <a:pt x="212303" y="2313523"/>
                </a:lnTo>
                <a:lnTo>
                  <a:pt x="268662" y="2337345"/>
                </a:lnTo>
                <a:lnTo>
                  <a:pt x="329101" y="2352232"/>
                </a:lnTo>
                <a:lnTo>
                  <a:pt x="392811" y="2357374"/>
                </a:lnTo>
                <a:lnTo>
                  <a:pt x="3964685" y="2357374"/>
                </a:lnTo>
                <a:lnTo>
                  <a:pt x="4028429" y="2352232"/>
                </a:lnTo>
                <a:lnTo>
                  <a:pt x="4088896" y="2337345"/>
                </a:lnTo>
                <a:lnTo>
                  <a:pt x="4145276" y="2313523"/>
                </a:lnTo>
                <a:lnTo>
                  <a:pt x="4196762" y="2281576"/>
                </a:lnTo>
                <a:lnTo>
                  <a:pt x="4242546" y="2242312"/>
                </a:lnTo>
                <a:lnTo>
                  <a:pt x="4281818" y="2196540"/>
                </a:lnTo>
                <a:lnTo>
                  <a:pt x="4313770" y="2145070"/>
                </a:lnTo>
                <a:lnTo>
                  <a:pt x="4337594" y="2088711"/>
                </a:lnTo>
                <a:lnTo>
                  <a:pt x="4352481" y="2028272"/>
                </a:lnTo>
                <a:lnTo>
                  <a:pt x="4357624" y="1964563"/>
                </a:lnTo>
                <a:lnTo>
                  <a:pt x="4357624" y="392938"/>
                </a:lnTo>
                <a:lnTo>
                  <a:pt x="4352481" y="329194"/>
                </a:lnTo>
                <a:lnTo>
                  <a:pt x="4337594" y="268727"/>
                </a:lnTo>
                <a:lnTo>
                  <a:pt x="4313770" y="212347"/>
                </a:lnTo>
                <a:lnTo>
                  <a:pt x="4281818" y="160861"/>
                </a:lnTo>
                <a:lnTo>
                  <a:pt x="4242546" y="115077"/>
                </a:lnTo>
                <a:lnTo>
                  <a:pt x="4196762" y="75805"/>
                </a:lnTo>
                <a:lnTo>
                  <a:pt x="4145276" y="43853"/>
                </a:lnTo>
                <a:lnTo>
                  <a:pt x="4088896" y="20029"/>
                </a:lnTo>
                <a:lnTo>
                  <a:pt x="4028429" y="5142"/>
                </a:lnTo>
                <a:lnTo>
                  <a:pt x="3964685" y="0"/>
                </a:lnTo>
                <a:close/>
              </a:path>
            </a:pathLst>
          </a:custGeom>
          <a:solidFill>
            <a:srgbClr val="ECB0B7"/>
          </a:solidFill>
        </p:spPr>
        <p:txBody>
          <a:bodyPr wrap="square" lIns="0" tIns="0" rIns="0" bIns="0" rtlCol="0">
            <a:noAutofit/>
          </a:bodyPr>
          <a:lstStyle/>
          <a:p>
            <a:endParaRPr/>
          </a:p>
        </p:txBody>
      </p:sp>
      <p:sp>
        <p:nvSpPr>
          <p:cNvPr id="26" name="object 26"/>
          <p:cNvSpPr/>
          <p:nvPr/>
        </p:nvSpPr>
        <p:spPr>
          <a:xfrm>
            <a:off x="7554467" y="2583179"/>
            <a:ext cx="2912364" cy="2208276"/>
          </a:xfrm>
          <a:prstGeom prst="rect">
            <a:avLst/>
          </a:prstGeom>
          <a:blipFill>
            <a:blip r:embed="rId14" cstate="print"/>
            <a:stretch>
              <a:fillRect/>
            </a:stretch>
          </a:blipFill>
        </p:spPr>
        <p:txBody>
          <a:bodyPr wrap="square" lIns="0" tIns="0" rIns="0" bIns="0" rtlCol="0">
            <a:noAutofit/>
          </a:bodyPr>
          <a:lstStyle/>
          <a:p>
            <a:endParaRPr/>
          </a:p>
        </p:txBody>
      </p:sp>
      <p:sp>
        <p:nvSpPr>
          <p:cNvPr id="27" name="object 27"/>
          <p:cNvSpPr/>
          <p:nvPr/>
        </p:nvSpPr>
        <p:spPr>
          <a:xfrm>
            <a:off x="6132577" y="2569465"/>
            <a:ext cx="1513331" cy="969263"/>
          </a:xfrm>
          <a:prstGeom prst="rect">
            <a:avLst/>
          </a:prstGeom>
          <a:blipFill>
            <a:blip r:embed="rId15" cstate="print"/>
            <a:stretch>
              <a:fillRect/>
            </a:stretch>
          </a:blipFill>
        </p:spPr>
        <p:txBody>
          <a:bodyPr wrap="square" lIns="0" tIns="0" rIns="0" bIns="0" rtlCol="0">
            <a:noAutofit/>
          </a:bodyPr>
          <a:lstStyle/>
          <a:p>
            <a:endParaRPr/>
          </a:p>
        </p:txBody>
      </p:sp>
      <p:sp>
        <p:nvSpPr>
          <p:cNvPr id="28" name="object 28"/>
          <p:cNvSpPr/>
          <p:nvPr/>
        </p:nvSpPr>
        <p:spPr>
          <a:xfrm>
            <a:off x="5935980" y="3095245"/>
            <a:ext cx="1175003" cy="1173479"/>
          </a:xfrm>
          <a:prstGeom prst="rect">
            <a:avLst/>
          </a:prstGeom>
          <a:blipFill>
            <a:blip r:embed="rId16" cstate="print"/>
            <a:stretch>
              <a:fillRect/>
            </a:stretch>
          </a:blipFill>
        </p:spPr>
        <p:txBody>
          <a:bodyPr wrap="square" lIns="0" tIns="0" rIns="0" bIns="0" rtlCol="0">
            <a:noAutofit/>
          </a:bodyPr>
          <a:lstStyle/>
          <a:p>
            <a:endParaRPr/>
          </a:p>
        </p:txBody>
      </p:sp>
      <p:sp>
        <p:nvSpPr>
          <p:cNvPr id="29" name="object 29"/>
          <p:cNvSpPr/>
          <p:nvPr/>
        </p:nvSpPr>
        <p:spPr>
          <a:xfrm>
            <a:off x="6230111" y="3627120"/>
            <a:ext cx="1411224" cy="1216152"/>
          </a:xfrm>
          <a:prstGeom prst="rect">
            <a:avLst/>
          </a:prstGeom>
          <a:blipFill>
            <a:blip r:embed="rId17" cstate="print"/>
            <a:stretch>
              <a:fillRect/>
            </a:stretch>
          </a:blipFill>
        </p:spPr>
        <p:txBody>
          <a:bodyPr wrap="square" lIns="0" tIns="0" rIns="0" bIns="0" rtlCol="0">
            <a:noAutofit/>
          </a:bodyPr>
          <a:lstStyle/>
          <a:p>
            <a:endParaRPr/>
          </a:p>
        </p:txBody>
      </p:sp>
      <p:sp>
        <p:nvSpPr>
          <p:cNvPr id="30" name="object 30"/>
          <p:cNvSpPr/>
          <p:nvPr/>
        </p:nvSpPr>
        <p:spPr>
          <a:xfrm>
            <a:off x="9167748" y="2857501"/>
            <a:ext cx="571500" cy="428625"/>
          </a:xfrm>
          <a:custGeom>
            <a:avLst/>
            <a:gdLst/>
            <a:ahLst/>
            <a:cxnLst/>
            <a:rect l="l" t="t" r="r" b="b"/>
            <a:pathLst>
              <a:path w="571500" h="428625">
                <a:moveTo>
                  <a:pt x="0" y="214375"/>
                </a:moveTo>
                <a:lnTo>
                  <a:pt x="8309" y="162869"/>
                </a:lnTo>
                <a:lnTo>
                  <a:pt x="31910" y="115872"/>
                </a:lnTo>
                <a:lnTo>
                  <a:pt x="68812" y="74875"/>
                </a:lnTo>
                <a:lnTo>
                  <a:pt x="99820" y="51615"/>
                </a:lnTo>
                <a:lnTo>
                  <a:pt x="135265" y="32126"/>
                </a:lnTo>
                <a:lnTo>
                  <a:pt x="174557" y="16851"/>
                </a:lnTo>
                <a:lnTo>
                  <a:pt x="217107" y="6232"/>
                </a:lnTo>
                <a:lnTo>
                  <a:pt x="262325" y="710"/>
                </a:lnTo>
                <a:lnTo>
                  <a:pt x="285750" y="0"/>
                </a:lnTo>
                <a:lnTo>
                  <a:pt x="309192" y="710"/>
                </a:lnTo>
                <a:lnTo>
                  <a:pt x="332111" y="2806"/>
                </a:lnTo>
                <a:lnTo>
                  <a:pt x="376086" y="10932"/>
                </a:lnTo>
                <a:lnTo>
                  <a:pt x="417088" y="23934"/>
                </a:lnTo>
                <a:lnTo>
                  <a:pt x="454529" y="41371"/>
                </a:lnTo>
                <a:lnTo>
                  <a:pt x="487822" y="62801"/>
                </a:lnTo>
                <a:lnTo>
                  <a:pt x="528698" y="101466"/>
                </a:lnTo>
                <a:lnTo>
                  <a:pt x="556936" y="146629"/>
                </a:lnTo>
                <a:lnTo>
                  <a:pt x="570553" y="196798"/>
                </a:lnTo>
                <a:lnTo>
                  <a:pt x="571500" y="214375"/>
                </a:lnTo>
                <a:lnTo>
                  <a:pt x="570553" y="231935"/>
                </a:lnTo>
                <a:lnTo>
                  <a:pt x="567761" y="249106"/>
                </a:lnTo>
                <a:lnTo>
                  <a:pt x="549050" y="297733"/>
                </a:lnTo>
                <a:lnTo>
                  <a:pt x="516379" y="340870"/>
                </a:lnTo>
                <a:lnTo>
                  <a:pt x="471731" y="377021"/>
                </a:lnTo>
                <a:lnTo>
                  <a:pt x="436291" y="396504"/>
                </a:lnTo>
                <a:lnTo>
                  <a:pt x="396996" y="411775"/>
                </a:lnTo>
                <a:lnTo>
                  <a:pt x="354433" y="422393"/>
                </a:lnTo>
                <a:lnTo>
                  <a:pt x="309192" y="427914"/>
                </a:lnTo>
                <a:lnTo>
                  <a:pt x="285750" y="428625"/>
                </a:lnTo>
                <a:lnTo>
                  <a:pt x="262325" y="427914"/>
                </a:lnTo>
                <a:lnTo>
                  <a:pt x="239419" y="425818"/>
                </a:lnTo>
                <a:lnTo>
                  <a:pt x="195462" y="417693"/>
                </a:lnTo>
                <a:lnTo>
                  <a:pt x="154467" y="404694"/>
                </a:lnTo>
                <a:lnTo>
                  <a:pt x="117024" y="387261"/>
                </a:lnTo>
                <a:lnTo>
                  <a:pt x="83724" y="365839"/>
                </a:lnTo>
                <a:lnTo>
                  <a:pt x="42831" y="327193"/>
                </a:lnTo>
                <a:lnTo>
                  <a:pt x="14575" y="282060"/>
                </a:lnTo>
                <a:lnTo>
                  <a:pt x="947" y="231935"/>
                </a:lnTo>
                <a:lnTo>
                  <a:pt x="0" y="214375"/>
                </a:lnTo>
                <a:close/>
              </a:path>
            </a:pathLst>
          </a:custGeom>
          <a:ln w="31750">
            <a:solidFill>
              <a:srgbClr val="FF0000"/>
            </a:solidFill>
          </a:ln>
        </p:spPr>
        <p:txBody>
          <a:bodyPr wrap="square" lIns="0" tIns="0" rIns="0" bIns="0" rtlCol="0">
            <a:noAutofit/>
          </a:bodyPr>
          <a:lstStyle/>
          <a:p>
            <a:endParaRPr/>
          </a:p>
        </p:txBody>
      </p:sp>
      <p:sp>
        <p:nvSpPr>
          <p:cNvPr id="31" name="object 31"/>
          <p:cNvSpPr/>
          <p:nvPr/>
        </p:nvSpPr>
        <p:spPr>
          <a:xfrm>
            <a:off x="7810501" y="3571876"/>
            <a:ext cx="2428875" cy="214249"/>
          </a:xfrm>
          <a:custGeom>
            <a:avLst/>
            <a:gdLst/>
            <a:ahLst/>
            <a:cxnLst/>
            <a:rect l="l" t="t" r="r" b="b"/>
            <a:pathLst>
              <a:path w="2428875" h="214249">
                <a:moveTo>
                  <a:pt x="0" y="35687"/>
                </a:moveTo>
                <a:lnTo>
                  <a:pt x="2843" y="21722"/>
                </a:lnTo>
                <a:lnTo>
                  <a:pt x="10589" y="10334"/>
                </a:lnTo>
                <a:lnTo>
                  <a:pt x="22058" y="2702"/>
                </a:lnTo>
                <a:lnTo>
                  <a:pt x="35687" y="0"/>
                </a:lnTo>
                <a:lnTo>
                  <a:pt x="2393188" y="0"/>
                </a:lnTo>
                <a:lnTo>
                  <a:pt x="2407152" y="2843"/>
                </a:lnTo>
                <a:lnTo>
                  <a:pt x="2418540" y="10589"/>
                </a:lnTo>
                <a:lnTo>
                  <a:pt x="2426172" y="22058"/>
                </a:lnTo>
                <a:lnTo>
                  <a:pt x="2428875" y="35687"/>
                </a:lnTo>
                <a:lnTo>
                  <a:pt x="2428875" y="178562"/>
                </a:lnTo>
                <a:lnTo>
                  <a:pt x="2426031" y="192580"/>
                </a:lnTo>
                <a:lnTo>
                  <a:pt x="2418285" y="203961"/>
                </a:lnTo>
                <a:lnTo>
                  <a:pt x="2406816" y="211564"/>
                </a:lnTo>
                <a:lnTo>
                  <a:pt x="2393188" y="214249"/>
                </a:lnTo>
                <a:lnTo>
                  <a:pt x="35687" y="214249"/>
                </a:lnTo>
                <a:lnTo>
                  <a:pt x="21722" y="211423"/>
                </a:lnTo>
                <a:lnTo>
                  <a:pt x="10334" y="203707"/>
                </a:lnTo>
                <a:lnTo>
                  <a:pt x="2702" y="192243"/>
                </a:lnTo>
                <a:lnTo>
                  <a:pt x="0" y="178562"/>
                </a:lnTo>
                <a:lnTo>
                  <a:pt x="0" y="35687"/>
                </a:lnTo>
                <a:close/>
              </a:path>
            </a:pathLst>
          </a:custGeom>
          <a:ln w="38100">
            <a:solidFill>
              <a:srgbClr val="FF0000"/>
            </a:solidFill>
          </a:ln>
        </p:spPr>
        <p:txBody>
          <a:bodyPr wrap="square" lIns="0" tIns="0" rIns="0" bIns="0" rtlCol="0">
            <a:noAutofit/>
          </a:bodyPr>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1DB8AC1-3DE3-4A2A-8BEF-6BE1CC81F8B8}"/>
              </a:ext>
            </a:extLst>
          </p:cNvPr>
          <p:cNvPicPr>
            <a:picLocks noChangeAspect="1"/>
          </p:cNvPicPr>
          <p:nvPr/>
        </p:nvPicPr>
        <p:blipFill>
          <a:blip r:embed="rId2"/>
          <a:stretch>
            <a:fillRect/>
          </a:stretch>
        </p:blipFill>
        <p:spPr>
          <a:xfrm>
            <a:off x="1545996" y="548681"/>
            <a:ext cx="8798476" cy="1617320"/>
          </a:xfrm>
          <a:prstGeom prst="rect">
            <a:avLst/>
          </a:prstGeom>
        </p:spPr>
      </p:pic>
      <p:pic>
        <p:nvPicPr>
          <p:cNvPr id="3" name="Imagen 2">
            <a:extLst>
              <a:ext uri="{FF2B5EF4-FFF2-40B4-BE49-F238E27FC236}">
                <a16:creationId xmlns:a16="http://schemas.microsoft.com/office/drawing/2014/main" id="{0AE818ED-BF30-4152-8FBA-0A080008F9AE}"/>
              </a:ext>
            </a:extLst>
          </p:cNvPr>
          <p:cNvPicPr>
            <a:picLocks noChangeAspect="1"/>
          </p:cNvPicPr>
          <p:nvPr/>
        </p:nvPicPr>
        <p:blipFill>
          <a:blip r:embed="rId3"/>
          <a:stretch>
            <a:fillRect/>
          </a:stretch>
        </p:blipFill>
        <p:spPr>
          <a:xfrm>
            <a:off x="1588750" y="2166002"/>
            <a:ext cx="9014500" cy="1162809"/>
          </a:xfrm>
          <a:prstGeom prst="rect">
            <a:avLst/>
          </a:prstGeom>
        </p:spPr>
      </p:pic>
      <p:pic>
        <p:nvPicPr>
          <p:cNvPr id="4" name="Imagen 3">
            <a:extLst>
              <a:ext uri="{FF2B5EF4-FFF2-40B4-BE49-F238E27FC236}">
                <a16:creationId xmlns:a16="http://schemas.microsoft.com/office/drawing/2014/main" id="{8FE08920-89EB-4DB7-BD38-22C05503CF93}"/>
              </a:ext>
            </a:extLst>
          </p:cNvPr>
          <p:cNvPicPr>
            <a:picLocks noChangeAspect="1"/>
          </p:cNvPicPr>
          <p:nvPr/>
        </p:nvPicPr>
        <p:blipFill>
          <a:blip r:embed="rId4"/>
          <a:stretch>
            <a:fillRect/>
          </a:stretch>
        </p:blipFill>
        <p:spPr>
          <a:xfrm>
            <a:off x="1593629" y="3442774"/>
            <a:ext cx="9014500" cy="1503356"/>
          </a:xfrm>
          <a:prstGeom prst="rect">
            <a:avLst/>
          </a:prstGeom>
        </p:spPr>
      </p:pic>
      <p:pic>
        <p:nvPicPr>
          <p:cNvPr id="5" name="Imagen 4">
            <a:extLst>
              <a:ext uri="{FF2B5EF4-FFF2-40B4-BE49-F238E27FC236}">
                <a16:creationId xmlns:a16="http://schemas.microsoft.com/office/drawing/2014/main" id="{AE331526-C730-4E92-B163-073990C34496}"/>
              </a:ext>
            </a:extLst>
          </p:cNvPr>
          <p:cNvPicPr>
            <a:picLocks noChangeAspect="1"/>
          </p:cNvPicPr>
          <p:nvPr/>
        </p:nvPicPr>
        <p:blipFill>
          <a:blip r:embed="rId5"/>
          <a:stretch>
            <a:fillRect/>
          </a:stretch>
        </p:blipFill>
        <p:spPr>
          <a:xfrm>
            <a:off x="1594917" y="5052532"/>
            <a:ext cx="8870484" cy="982198"/>
          </a:xfrm>
          <a:prstGeom prst="rect">
            <a:avLst/>
          </a:prstGeom>
        </p:spPr>
      </p:pic>
    </p:spTree>
    <p:extLst>
      <p:ext uri="{BB962C8B-B14F-4D97-AF65-F5344CB8AC3E}">
        <p14:creationId xmlns:p14="http://schemas.microsoft.com/office/powerpoint/2010/main" val="390898968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10251" y="2428875"/>
            <a:ext cx="4714875" cy="3143250"/>
          </a:xfrm>
          <a:custGeom>
            <a:avLst/>
            <a:gdLst/>
            <a:ahLst/>
            <a:cxnLst/>
            <a:rect l="l" t="t" r="r" b="b"/>
            <a:pathLst>
              <a:path w="4714875" h="3143250">
                <a:moveTo>
                  <a:pt x="4191000" y="0"/>
                </a:moveTo>
                <a:lnTo>
                  <a:pt x="523875" y="0"/>
                </a:lnTo>
                <a:lnTo>
                  <a:pt x="480912" y="1736"/>
                </a:lnTo>
                <a:lnTo>
                  <a:pt x="438905" y="6857"/>
                </a:lnTo>
                <a:lnTo>
                  <a:pt x="397988" y="15226"/>
                </a:lnTo>
                <a:lnTo>
                  <a:pt x="358298" y="26709"/>
                </a:lnTo>
                <a:lnTo>
                  <a:pt x="319968" y="41171"/>
                </a:lnTo>
                <a:lnTo>
                  <a:pt x="283134" y="58478"/>
                </a:lnTo>
                <a:lnTo>
                  <a:pt x="247929" y="78493"/>
                </a:lnTo>
                <a:lnTo>
                  <a:pt x="214490" y="101083"/>
                </a:lnTo>
                <a:lnTo>
                  <a:pt x="182951" y="126113"/>
                </a:lnTo>
                <a:lnTo>
                  <a:pt x="153447" y="153447"/>
                </a:lnTo>
                <a:lnTo>
                  <a:pt x="126113" y="182951"/>
                </a:lnTo>
                <a:lnTo>
                  <a:pt x="101083" y="214490"/>
                </a:lnTo>
                <a:lnTo>
                  <a:pt x="78493" y="247929"/>
                </a:lnTo>
                <a:lnTo>
                  <a:pt x="58478" y="283134"/>
                </a:lnTo>
                <a:lnTo>
                  <a:pt x="41171" y="319968"/>
                </a:lnTo>
                <a:lnTo>
                  <a:pt x="26709" y="358298"/>
                </a:lnTo>
                <a:lnTo>
                  <a:pt x="15226" y="397988"/>
                </a:lnTo>
                <a:lnTo>
                  <a:pt x="6857" y="438905"/>
                </a:lnTo>
                <a:lnTo>
                  <a:pt x="1736" y="480912"/>
                </a:lnTo>
                <a:lnTo>
                  <a:pt x="0" y="523875"/>
                </a:lnTo>
                <a:lnTo>
                  <a:pt x="0" y="2619375"/>
                </a:lnTo>
                <a:lnTo>
                  <a:pt x="1736" y="2662337"/>
                </a:lnTo>
                <a:lnTo>
                  <a:pt x="6857" y="2704344"/>
                </a:lnTo>
                <a:lnTo>
                  <a:pt x="15226" y="2745261"/>
                </a:lnTo>
                <a:lnTo>
                  <a:pt x="26709" y="2784951"/>
                </a:lnTo>
                <a:lnTo>
                  <a:pt x="41171" y="2823281"/>
                </a:lnTo>
                <a:lnTo>
                  <a:pt x="58478" y="2860115"/>
                </a:lnTo>
                <a:lnTo>
                  <a:pt x="78493" y="2895320"/>
                </a:lnTo>
                <a:lnTo>
                  <a:pt x="101083" y="2928759"/>
                </a:lnTo>
                <a:lnTo>
                  <a:pt x="126113" y="2960298"/>
                </a:lnTo>
                <a:lnTo>
                  <a:pt x="153447" y="2989802"/>
                </a:lnTo>
                <a:lnTo>
                  <a:pt x="182951" y="3017136"/>
                </a:lnTo>
                <a:lnTo>
                  <a:pt x="214490" y="3042166"/>
                </a:lnTo>
                <a:lnTo>
                  <a:pt x="247929" y="3064756"/>
                </a:lnTo>
                <a:lnTo>
                  <a:pt x="283134" y="3084771"/>
                </a:lnTo>
                <a:lnTo>
                  <a:pt x="319968" y="3102078"/>
                </a:lnTo>
                <a:lnTo>
                  <a:pt x="358298" y="3116540"/>
                </a:lnTo>
                <a:lnTo>
                  <a:pt x="397988" y="3128023"/>
                </a:lnTo>
                <a:lnTo>
                  <a:pt x="438905" y="3136392"/>
                </a:lnTo>
                <a:lnTo>
                  <a:pt x="480912" y="3141513"/>
                </a:lnTo>
                <a:lnTo>
                  <a:pt x="523875" y="3143250"/>
                </a:lnTo>
                <a:lnTo>
                  <a:pt x="4191000" y="3143250"/>
                </a:lnTo>
                <a:lnTo>
                  <a:pt x="4233962" y="3141513"/>
                </a:lnTo>
                <a:lnTo>
                  <a:pt x="4275969" y="3136392"/>
                </a:lnTo>
                <a:lnTo>
                  <a:pt x="4316886" y="3128023"/>
                </a:lnTo>
                <a:lnTo>
                  <a:pt x="4356576" y="3116540"/>
                </a:lnTo>
                <a:lnTo>
                  <a:pt x="4394906" y="3102078"/>
                </a:lnTo>
                <a:lnTo>
                  <a:pt x="4431740" y="3084771"/>
                </a:lnTo>
                <a:lnTo>
                  <a:pt x="4466945" y="3064756"/>
                </a:lnTo>
                <a:lnTo>
                  <a:pt x="4500384" y="3042166"/>
                </a:lnTo>
                <a:lnTo>
                  <a:pt x="4531923" y="3017136"/>
                </a:lnTo>
                <a:lnTo>
                  <a:pt x="4561427" y="2989802"/>
                </a:lnTo>
                <a:lnTo>
                  <a:pt x="4588761" y="2960298"/>
                </a:lnTo>
                <a:lnTo>
                  <a:pt x="4613791" y="2928759"/>
                </a:lnTo>
                <a:lnTo>
                  <a:pt x="4636381" y="2895320"/>
                </a:lnTo>
                <a:lnTo>
                  <a:pt x="4656396" y="2860115"/>
                </a:lnTo>
                <a:lnTo>
                  <a:pt x="4673703" y="2823281"/>
                </a:lnTo>
                <a:lnTo>
                  <a:pt x="4688165" y="2784951"/>
                </a:lnTo>
                <a:lnTo>
                  <a:pt x="4699648" y="2745261"/>
                </a:lnTo>
                <a:lnTo>
                  <a:pt x="4708017" y="2704344"/>
                </a:lnTo>
                <a:lnTo>
                  <a:pt x="4713138" y="2662337"/>
                </a:lnTo>
                <a:lnTo>
                  <a:pt x="4714875" y="2619375"/>
                </a:lnTo>
                <a:lnTo>
                  <a:pt x="4714875" y="523875"/>
                </a:lnTo>
                <a:lnTo>
                  <a:pt x="4713138" y="480912"/>
                </a:lnTo>
                <a:lnTo>
                  <a:pt x="4708017" y="438905"/>
                </a:lnTo>
                <a:lnTo>
                  <a:pt x="4699648" y="397988"/>
                </a:lnTo>
                <a:lnTo>
                  <a:pt x="4688165" y="358298"/>
                </a:lnTo>
                <a:lnTo>
                  <a:pt x="4673703" y="319968"/>
                </a:lnTo>
                <a:lnTo>
                  <a:pt x="4656396" y="283134"/>
                </a:lnTo>
                <a:lnTo>
                  <a:pt x="4636381" y="247929"/>
                </a:lnTo>
                <a:lnTo>
                  <a:pt x="4613791" y="214490"/>
                </a:lnTo>
                <a:lnTo>
                  <a:pt x="4588761" y="182951"/>
                </a:lnTo>
                <a:lnTo>
                  <a:pt x="4561427" y="153447"/>
                </a:lnTo>
                <a:lnTo>
                  <a:pt x="4531923" y="126113"/>
                </a:lnTo>
                <a:lnTo>
                  <a:pt x="4500384" y="101083"/>
                </a:lnTo>
                <a:lnTo>
                  <a:pt x="4466945" y="78493"/>
                </a:lnTo>
                <a:lnTo>
                  <a:pt x="4431740" y="58478"/>
                </a:lnTo>
                <a:lnTo>
                  <a:pt x="4394906" y="41171"/>
                </a:lnTo>
                <a:lnTo>
                  <a:pt x="4356576" y="26709"/>
                </a:lnTo>
                <a:lnTo>
                  <a:pt x="4316886" y="15226"/>
                </a:lnTo>
                <a:lnTo>
                  <a:pt x="4275969" y="6857"/>
                </a:lnTo>
                <a:lnTo>
                  <a:pt x="4233962" y="1736"/>
                </a:lnTo>
                <a:lnTo>
                  <a:pt x="4191000" y="0"/>
                </a:lnTo>
                <a:close/>
              </a:path>
            </a:pathLst>
          </a:custGeom>
          <a:solidFill>
            <a:srgbClr val="A2A2DF"/>
          </a:solidFill>
        </p:spPr>
        <p:txBody>
          <a:bodyPr wrap="square" lIns="0" tIns="0" rIns="0" bIns="0" rtlCol="0">
            <a:noAutofit/>
          </a:bodyPr>
          <a:lstStyle/>
          <a:p>
            <a:endParaRPr/>
          </a:p>
        </p:txBody>
      </p:sp>
      <p:sp>
        <p:nvSpPr>
          <p:cNvPr id="3" name="object 3"/>
          <p:cNvSpPr/>
          <p:nvPr/>
        </p:nvSpPr>
        <p:spPr>
          <a:xfrm>
            <a:off x="1666876" y="2500377"/>
            <a:ext cx="4072001" cy="3000375"/>
          </a:xfrm>
          <a:custGeom>
            <a:avLst/>
            <a:gdLst/>
            <a:ahLst/>
            <a:cxnLst/>
            <a:rect l="l" t="t" r="r" b="b"/>
            <a:pathLst>
              <a:path w="4072001" h="3000375">
                <a:moveTo>
                  <a:pt x="3571875" y="0"/>
                </a:moveTo>
                <a:lnTo>
                  <a:pt x="500075" y="0"/>
                </a:lnTo>
                <a:lnTo>
                  <a:pt x="459060" y="1656"/>
                </a:lnTo>
                <a:lnTo>
                  <a:pt x="418959" y="6541"/>
                </a:lnTo>
                <a:lnTo>
                  <a:pt x="379900" y="14526"/>
                </a:lnTo>
                <a:lnTo>
                  <a:pt x="342011" y="25482"/>
                </a:lnTo>
                <a:lnTo>
                  <a:pt x="305422" y="39280"/>
                </a:lnTo>
                <a:lnTo>
                  <a:pt x="270260" y="55793"/>
                </a:lnTo>
                <a:lnTo>
                  <a:pt x="236655" y="74891"/>
                </a:lnTo>
                <a:lnTo>
                  <a:pt x="204735" y="96446"/>
                </a:lnTo>
                <a:lnTo>
                  <a:pt x="174630" y="120330"/>
                </a:lnTo>
                <a:lnTo>
                  <a:pt x="146467" y="146415"/>
                </a:lnTo>
                <a:lnTo>
                  <a:pt x="120376" y="174571"/>
                </a:lnTo>
                <a:lnTo>
                  <a:pt x="96484" y="204670"/>
                </a:lnTo>
                <a:lnTo>
                  <a:pt x="74922" y="236583"/>
                </a:lnTo>
                <a:lnTo>
                  <a:pt x="55816" y="270183"/>
                </a:lnTo>
                <a:lnTo>
                  <a:pt x="39297" y="305341"/>
                </a:lnTo>
                <a:lnTo>
                  <a:pt x="25493" y="341928"/>
                </a:lnTo>
                <a:lnTo>
                  <a:pt x="14533" y="379816"/>
                </a:lnTo>
                <a:lnTo>
                  <a:pt x="6545" y="418876"/>
                </a:lnTo>
                <a:lnTo>
                  <a:pt x="1657" y="458980"/>
                </a:lnTo>
                <a:lnTo>
                  <a:pt x="0" y="499999"/>
                </a:lnTo>
                <a:lnTo>
                  <a:pt x="0" y="2500249"/>
                </a:lnTo>
                <a:lnTo>
                  <a:pt x="1657" y="2541268"/>
                </a:lnTo>
                <a:lnTo>
                  <a:pt x="6545" y="2581375"/>
                </a:lnTo>
                <a:lnTo>
                  <a:pt x="14533" y="2620439"/>
                </a:lnTo>
                <a:lnTo>
                  <a:pt x="25493" y="2658332"/>
                </a:lnTo>
                <a:lnTo>
                  <a:pt x="39297" y="2694926"/>
                </a:lnTo>
                <a:lnTo>
                  <a:pt x="55816" y="2730091"/>
                </a:lnTo>
                <a:lnTo>
                  <a:pt x="74922" y="2763699"/>
                </a:lnTo>
                <a:lnTo>
                  <a:pt x="96484" y="2795622"/>
                </a:lnTo>
                <a:lnTo>
                  <a:pt x="120376" y="2825730"/>
                </a:lnTo>
                <a:lnTo>
                  <a:pt x="146467" y="2853896"/>
                </a:lnTo>
                <a:lnTo>
                  <a:pt x="174630" y="2879990"/>
                </a:lnTo>
                <a:lnTo>
                  <a:pt x="204735" y="2903883"/>
                </a:lnTo>
                <a:lnTo>
                  <a:pt x="236655" y="2925447"/>
                </a:lnTo>
                <a:lnTo>
                  <a:pt x="270260" y="2944554"/>
                </a:lnTo>
                <a:lnTo>
                  <a:pt x="305422" y="2961074"/>
                </a:lnTo>
                <a:lnTo>
                  <a:pt x="342011" y="2974879"/>
                </a:lnTo>
                <a:lnTo>
                  <a:pt x="379900" y="2985840"/>
                </a:lnTo>
                <a:lnTo>
                  <a:pt x="418959" y="2993829"/>
                </a:lnTo>
                <a:lnTo>
                  <a:pt x="459060" y="2998717"/>
                </a:lnTo>
                <a:lnTo>
                  <a:pt x="500075" y="3000375"/>
                </a:lnTo>
                <a:lnTo>
                  <a:pt x="3571875" y="3000375"/>
                </a:lnTo>
                <a:lnTo>
                  <a:pt x="3612894" y="2998717"/>
                </a:lnTo>
                <a:lnTo>
                  <a:pt x="3653001" y="2993829"/>
                </a:lnTo>
                <a:lnTo>
                  <a:pt x="3692065" y="2985840"/>
                </a:lnTo>
                <a:lnTo>
                  <a:pt x="3729958" y="2974879"/>
                </a:lnTo>
                <a:lnTo>
                  <a:pt x="3766552" y="2961074"/>
                </a:lnTo>
                <a:lnTo>
                  <a:pt x="3801717" y="2944554"/>
                </a:lnTo>
                <a:lnTo>
                  <a:pt x="3835325" y="2925447"/>
                </a:lnTo>
                <a:lnTo>
                  <a:pt x="3867248" y="2903883"/>
                </a:lnTo>
                <a:lnTo>
                  <a:pt x="3897356" y="2879990"/>
                </a:lnTo>
                <a:lnTo>
                  <a:pt x="3925522" y="2853896"/>
                </a:lnTo>
                <a:lnTo>
                  <a:pt x="3951616" y="2825730"/>
                </a:lnTo>
                <a:lnTo>
                  <a:pt x="3975509" y="2795622"/>
                </a:lnTo>
                <a:lnTo>
                  <a:pt x="3997073" y="2763699"/>
                </a:lnTo>
                <a:lnTo>
                  <a:pt x="4016180" y="2730091"/>
                </a:lnTo>
                <a:lnTo>
                  <a:pt x="4032700" y="2694926"/>
                </a:lnTo>
                <a:lnTo>
                  <a:pt x="4046505" y="2658332"/>
                </a:lnTo>
                <a:lnTo>
                  <a:pt x="4057466" y="2620439"/>
                </a:lnTo>
                <a:lnTo>
                  <a:pt x="4065455" y="2581375"/>
                </a:lnTo>
                <a:lnTo>
                  <a:pt x="4070343" y="2541268"/>
                </a:lnTo>
                <a:lnTo>
                  <a:pt x="4072001" y="2500249"/>
                </a:lnTo>
                <a:lnTo>
                  <a:pt x="4071874" y="499999"/>
                </a:lnTo>
                <a:lnTo>
                  <a:pt x="4070217" y="458980"/>
                </a:lnTo>
                <a:lnTo>
                  <a:pt x="4065332" y="418876"/>
                </a:lnTo>
                <a:lnTo>
                  <a:pt x="4057347" y="379816"/>
                </a:lnTo>
                <a:lnTo>
                  <a:pt x="4046391" y="341928"/>
                </a:lnTo>
                <a:lnTo>
                  <a:pt x="4032593" y="305341"/>
                </a:lnTo>
                <a:lnTo>
                  <a:pt x="4016080" y="270183"/>
                </a:lnTo>
                <a:lnTo>
                  <a:pt x="3996982" y="236583"/>
                </a:lnTo>
                <a:lnTo>
                  <a:pt x="3975427" y="204670"/>
                </a:lnTo>
                <a:lnTo>
                  <a:pt x="3951543" y="174571"/>
                </a:lnTo>
                <a:lnTo>
                  <a:pt x="3925458" y="146415"/>
                </a:lnTo>
                <a:lnTo>
                  <a:pt x="3897302" y="120330"/>
                </a:lnTo>
                <a:lnTo>
                  <a:pt x="3867203" y="96446"/>
                </a:lnTo>
                <a:lnTo>
                  <a:pt x="3835290" y="74891"/>
                </a:lnTo>
                <a:lnTo>
                  <a:pt x="3801690" y="55793"/>
                </a:lnTo>
                <a:lnTo>
                  <a:pt x="3766532" y="39280"/>
                </a:lnTo>
                <a:lnTo>
                  <a:pt x="3729945" y="25482"/>
                </a:lnTo>
                <a:lnTo>
                  <a:pt x="3692057" y="14526"/>
                </a:lnTo>
                <a:lnTo>
                  <a:pt x="3652997" y="6541"/>
                </a:lnTo>
                <a:lnTo>
                  <a:pt x="3612893" y="1656"/>
                </a:lnTo>
                <a:lnTo>
                  <a:pt x="3571875" y="0"/>
                </a:lnTo>
                <a:close/>
              </a:path>
            </a:pathLst>
          </a:custGeom>
          <a:solidFill>
            <a:srgbClr val="71BEC5"/>
          </a:solidFill>
        </p:spPr>
        <p:txBody>
          <a:bodyPr wrap="square" lIns="0" tIns="0" rIns="0" bIns="0" rtlCol="0">
            <a:noAutofit/>
          </a:bodyPr>
          <a:lstStyle/>
          <a:p>
            <a:endParaRPr/>
          </a:p>
        </p:txBody>
      </p:sp>
      <p:sp>
        <p:nvSpPr>
          <p:cNvPr id="4" name="object 4"/>
          <p:cNvSpPr/>
          <p:nvPr/>
        </p:nvSpPr>
        <p:spPr>
          <a:xfrm>
            <a:off x="3524251" y="0"/>
            <a:ext cx="5057775" cy="62865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1620011" y="2642617"/>
            <a:ext cx="1810512" cy="1197863"/>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1524000" y="3927348"/>
            <a:ext cx="1484376" cy="1013459"/>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3197352" y="3369564"/>
            <a:ext cx="2240279" cy="2057400"/>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p:nvPr/>
        </p:nvSpPr>
        <p:spPr>
          <a:xfrm>
            <a:off x="1914143" y="621792"/>
            <a:ext cx="8418576" cy="1763267"/>
          </a:xfrm>
          <a:prstGeom prst="rect">
            <a:avLst/>
          </a:prstGeom>
          <a:blipFill>
            <a:blip r:embed="rId6" cstate="print"/>
            <a:stretch>
              <a:fillRect/>
            </a:stretch>
          </a:blipFill>
        </p:spPr>
        <p:txBody>
          <a:bodyPr wrap="square" lIns="0" tIns="0" rIns="0" bIns="0" rtlCol="0">
            <a:noAutofit/>
          </a:bodyPr>
          <a:lstStyle/>
          <a:p>
            <a:endParaRPr/>
          </a:p>
        </p:txBody>
      </p:sp>
      <p:sp>
        <p:nvSpPr>
          <p:cNvPr id="9" name="object 9"/>
          <p:cNvSpPr/>
          <p:nvPr/>
        </p:nvSpPr>
        <p:spPr>
          <a:xfrm>
            <a:off x="1911095" y="650748"/>
            <a:ext cx="7816596" cy="1659636"/>
          </a:xfrm>
          <a:prstGeom prst="rect">
            <a:avLst/>
          </a:prstGeom>
          <a:blipFill>
            <a:blip r:embed="rId7" cstate="print"/>
            <a:stretch>
              <a:fillRect/>
            </a:stretch>
          </a:blipFill>
        </p:spPr>
        <p:txBody>
          <a:bodyPr wrap="square" lIns="0" tIns="0" rIns="0" bIns="0" rtlCol="0">
            <a:noAutofit/>
          </a:bodyPr>
          <a:lstStyle/>
          <a:p>
            <a:endParaRPr/>
          </a:p>
        </p:txBody>
      </p:sp>
      <p:sp>
        <p:nvSpPr>
          <p:cNvPr id="10" name="object 10"/>
          <p:cNvSpPr/>
          <p:nvPr/>
        </p:nvSpPr>
        <p:spPr>
          <a:xfrm>
            <a:off x="1952625" y="714375"/>
            <a:ext cx="8286750" cy="1631950"/>
          </a:xfrm>
          <a:custGeom>
            <a:avLst/>
            <a:gdLst/>
            <a:ahLst/>
            <a:cxnLst/>
            <a:rect l="l" t="t" r="r" b="b"/>
            <a:pathLst>
              <a:path w="8286750" h="1631950">
                <a:moveTo>
                  <a:pt x="0" y="1631950"/>
                </a:moveTo>
                <a:lnTo>
                  <a:pt x="8286750" y="1631950"/>
                </a:lnTo>
                <a:lnTo>
                  <a:pt x="8286750" y="0"/>
                </a:lnTo>
                <a:lnTo>
                  <a:pt x="0" y="0"/>
                </a:lnTo>
                <a:lnTo>
                  <a:pt x="0" y="1631950"/>
                </a:lnTo>
                <a:close/>
              </a:path>
            </a:pathLst>
          </a:custGeom>
          <a:solidFill>
            <a:srgbClr val="FFFFFF"/>
          </a:solidFill>
        </p:spPr>
        <p:txBody>
          <a:bodyPr wrap="square" lIns="0" tIns="0" rIns="0" bIns="0" rtlCol="0">
            <a:noAutofit/>
          </a:bodyPr>
          <a:lstStyle/>
          <a:p>
            <a:endParaRPr/>
          </a:p>
        </p:txBody>
      </p:sp>
      <p:sp>
        <p:nvSpPr>
          <p:cNvPr id="11" name="object 11"/>
          <p:cNvSpPr/>
          <p:nvPr/>
        </p:nvSpPr>
        <p:spPr>
          <a:xfrm>
            <a:off x="1952625" y="714375"/>
            <a:ext cx="8286750" cy="1631950"/>
          </a:xfrm>
          <a:custGeom>
            <a:avLst/>
            <a:gdLst/>
            <a:ahLst/>
            <a:cxnLst/>
            <a:rect l="l" t="t" r="r" b="b"/>
            <a:pathLst>
              <a:path w="8286750" h="1631950">
                <a:moveTo>
                  <a:pt x="0" y="1631950"/>
                </a:moveTo>
                <a:lnTo>
                  <a:pt x="8286750" y="1631950"/>
                </a:lnTo>
                <a:lnTo>
                  <a:pt x="8286750" y="0"/>
                </a:lnTo>
                <a:lnTo>
                  <a:pt x="0" y="0"/>
                </a:lnTo>
                <a:lnTo>
                  <a:pt x="0" y="1631950"/>
                </a:lnTo>
                <a:close/>
              </a:path>
            </a:pathLst>
          </a:custGeom>
          <a:ln w="25400">
            <a:solidFill>
              <a:srgbClr val="006FC0"/>
            </a:solidFill>
          </a:ln>
        </p:spPr>
        <p:txBody>
          <a:bodyPr wrap="square" lIns="0" tIns="0" rIns="0" bIns="0" rtlCol="0">
            <a:noAutofit/>
          </a:bodyPr>
          <a:lstStyle/>
          <a:p>
            <a:endParaRPr/>
          </a:p>
        </p:txBody>
      </p:sp>
      <p:sp>
        <p:nvSpPr>
          <p:cNvPr id="12" name="object 12"/>
          <p:cNvSpPr txBox="1"/>
          <p:nvPr/>
        </p:nvSpPr>
        <p:spPr>
          <a:xfrm>
            <a:off x="2490318" y="877315"/>
            <a:ext cx="7026909" cy="1200150"/>
          </a:xfrm>
          <a:prstGeom prst="rect">
            <a:avLst/>
          </a:prstGeom>
        </p:spPr>
        <p:txBody>
          <a:bodyPr vert="horz" wrap="square" lIns="0" tIns="0" rIns="0" bIns="0" rtlCol="0">
            <a:noAutofit/>
          </a:bodyPr>
          <a:lstStyle/>
          <a:p>
            <a:pPr marL="198120"/>
            <a:r>
              <a:rPr sz="1300" spc="-10" dirty="0">
                <a:solidFill>
                  <a:srgbClr val="041299"/>
                </a:solidFill>
                <a:latin typeface="Arial"/>
                <a:cs typeface="Arial"/>
              </a:rPr>
              <a:t>Están per</a:t>
            </a:r>
            <a:r>
              <a:rPr sz="1300" spc="-5" dirty="0">
                <a:solidFill>
                  <a:srgbClr val="041299"/>
                </a:solidFill>
                <a:latin typeface="Arial"/>
                <a:cs typeface="Arial"/>
              </a:rPr>
              <a:t>miti</a:t>
            </a:r>
            <a:r>
              <a:rPr sz="1300" spc="-20" dirty="0">
                <a:solidFill>
                  <a:srgbClr val="041299"/>
                </a:solidFill>
                <a:latin typeface="Arial"/>
                <a:cs typeface="Arial"/>
              </a:rPr>
              <a:t>d</a:t>
            </a:r>
            <a:r>
              <a:rPr sz="1300" spc="-10" dirty="0">
                <a:solidFill>
                  <a:srgbClr val="041299"/>
                </a:solidFill>
                <a:latin typeface="Arial"/>
                <a:cs typeface="Arial"/>
              </a:rPr>
              <a:t>as</a:t>
            </a:r>
            <a:r>
              <a:rPr sz="1300" spc="40" dirty="0">
                <a:solidFill>
                  <a:srgbClr val="041299"/>
                </a:solidFill>
                <a:latin typeface="Arial"/>
                <a:cs typeface="Arial"/>
              </a:rPr>
              <a:t> </a:t>
            </a:r>
            <a:r>
              <a:rPr sz="1300" spc="-10" dirty="0">
                <a:solidFill>
                  <a:srgbClr val="041299"/>
                </a:solidFill>
                <a:latin typeface="Arial"/>
                <a:cs typeface="Arial"/>
              </a:rPr>
              <a:t>4</a:t>
            </a:r>
            <a:r>
              <a:rPr sz="1300" spc="-5" dirty="0">
                <a:solidFill>
                  <a:srgbClr val="041299"/>
                </a:solidFill>
                <a:latin typeface="Arial"/>
                <a:cs typeface="Arial"/>
              </a:rPr>
              <a:t> t</a:t>
            </a:r>
            <a:r>
              <a:rPr sz="1300" spc="-10" dirty="0">
                <a:solidFill>
                  <a:srgbClr val="041299"/>
                </a:solidFill>
                <a:latin typeface="Arial"/>
                <a:cs typeface="Arial"/>
              </a:rPr>
              <a:t>ipos</a:t>
            </a:r>
            <a:r>
              <a:rPr sz="1300" spc="15" dirty="0">
                <a:solidFill>
                  <a:srgbClr val="041299"/>
                </a:solidFill>
                <a:latin typeface="Arial"/>
                <a:cs typeface="Arial"/>
              </a:rPr>
              <a:t> </a:t>
            </a:r>
            <a:r>
              <a:rPr sz="1300" spc="-10" dirty="0">
                <a:solidFill>
                  <a:srgbClr val="041299"/>
                </a:solidFill>
                <a:latin typeface="Arial"/>
                <a:cs typeface="Arial"/>
              </a:rPr>
              <a:t>de</a:t>
            </a:r>
            <a:r>
              <a:rPr sz="1300" spc="5" dirty="0">
                <a:solidFill>
                  <a:srgbClr val="041299"/>
                </a:solidFill>
                <a:latin typeface="Arial"/>
                <a:cs typeface="Arial"/>
              </a:rPr>
              <a:t> </a:t>
            </a:r>
            <a:r>
              <a:rPr sz="1300" spc="-10" dirty="0">
                <a:solidFill>
                  <a:srgbClr val="041299"/>
                </a:solidFill>
                <a:latin typeface="Arial"/>
                <a:cs typeface="Arial"/>
              </a:rPr>
              <a:t>de</a:t>
            </a:r>
            <a:r>
              <a:rPr sz="1300" spc="-20" dirty="0">
                <a:solidFill>
                  <a:srgbClr val="041299"/>
                </a:solidFill>
                <a:latin typeface="Arial"/>
                <a:cs typeface="Arial"/>
              </a:rPr>
              <a:t>c</a:t>
            </a:r>
            <a:r>
              <a:rPr sz="1300" spc="-5" dirty="0">
                <a:solidFill>
                  <a:srgbClr val="041299"/>
                </a:solidFill>
                <a:latin typeface="Arial"/>
                <a:cs typeface="Arial"/>
              </a:rPr>
              <a:t>lar</a:t>
            </a:r>
            <a:r>
              <a:rPr sz="1300" spc="-15" dirty="0">
                <a:solidFill>
                  <a:srgbClr val="041299"/>
                </a:solidFill>
                <a:latin typeface="Arial"/>
                <a:cs typeface="Arial"/>
              </a:rPr>
              <a:t>a</a:t>
            </a:r>
            <a:r>
              <a:rPr sz="1300" spc="-10" dirty="0">
                <a:solidFill>
                  <a:srgbClr val="041299"/>
                </a:solidFill>
                <a:latin typeface="Arial"/>
                <a:cs typeface="Arial"/>
              </a:rPr>
              <a:t>cio</a:t>
            </a:r>
            <a:r>
              <a:rPr sz="1300" spc="-20" dirty="0">
                <a:solidFill>
                  <a:srgbClr val="041299"/>
                </a:solidFill>
                <a:latin typeface="Arial"/>
                <a:cs typeface="Arial"/>
              </a:rPr>
              <a:t>n</a:t>
            </a:r>
            <a:r>
              <a:rPr sz="1300" spc="-10" dirty="0">
                <a:solidFill>
                  <a:srgbClr val="041299"/>
                </a:solidFill>
                <a:latin typeface="Arial"/>
                <a:cs typeface="Arial"/>
              </a:rPr>
              <a:t>es</a:t>
            </a:r>
            <a:r>
              <a:rPr sz="1300" spc="40" dirty="0">
                <a:solidFill>
                  <a:srgbClr val="041299"/>
                </a:solidFill>
                <a:latin typeface="Arial"/>
                <a:cs typeface="Arial"/>
              </a:rPr>
              <a:t> </a:t>
            </a:r>
            <a:r>
              <a:rPr sz="1300" spc="-10" dirty="0">
                <a:solidFill>
                  <a:srgbClr val="041299"/>
                </a:solidFill>
                <a:latin typeface="Arial"/>
                <a:cs typeface="Arial"/>
              </a:rPr>
              <a:t>nu</a:t>
            </a:r>
            <a:r>
              <a:rPr sz="1300" spc="-15" dirty="0">
                <a:solidFill>
                  <a:srgbClr val="041299"/>
                </a:solidFill>
                <a:latin typeface="Arial"/>
                <a:cs typeface="Arial"/>
              </a:rPr>
              <a:t>t</a:t>
            </a:r>
            <a:r>
              <a:rPr sz="1300" spc="-5" dirty="0">
                <a:solidFill>
                  <a:srgbClr val="041299"/>
                </a:solidFill>
                <a:latin typeface="Arial"/>
                <a:cs typeface="Arial"/>
              </a:rPr>
              <a:t>rici</a:t>
            </a:r>
            <a:r>
              <a:rPr sz="1300" spc="-15" dirty="0">
                <a:solidFill>
                  <a:srgbClr val="041299"/>
                </a:solidFill>
                <a:latin typeface="Arial"/>
                <a:cs typeface="Arial"/>
              </a:rPr>
              <a:t>o</a:t>
            </a:r>
            <a:r>
              <a:rPr sz="1300" spc="-10" dirty="0">
                <a:solidFill>
                  <a:srgbClr val="041299"/>
                </a:solidFill>
                <a:latin typeface="Arial"/>
                <a:cs typeface="Arial"/>
              </a:rPr>
              <a:t>nales</a:t>
            </a:r>
            <a:r>
              <a:rPr sz="1300" spc="30" dirty="0">
                <a:solidFill>
                  <a:srgbClr val="041299"/>
                </a:solidFill>
                <a:latin typeface="Arial"/>
                <a:cs typeface="Arial"/>
              </a:rPr>
              <a:t> </a:t>
            </a:r>
            <a:r>
              <a:rPr sz="1300" spc="-5" dirty="0">
                <a:solidFill>
                  <a:srgbClr val="041299"/>
                </a:solidFill>
                <a:latin typeface="Arial"/>
                <a:cs typeface="Arial"/>
              </a:rPr>
              <a:t>rel</a:t>
            </a:r>
            <a:r>
              <a:rPr sz="1300" spc="-15" dirty="0">
                <a:solidFill>
                  <a:srgbClr val="041299"/>
                </a:solidFill>
                <a:latin typeface="Arial"/>
                <a:cs typeface="Arial"/>
              </a:rPr>
              <a:t>a</a:t>
            </a:r>
            <a:r>
              <a:rPr sz="1300" spc="-5" dirty="0">
                <a:solidFill>
                  <a:srgbClr val="041299"/>
                </a:solidFill>
                <a:latin typeface="Arial"/>
                <a:cs typeface="Arial"/>
              </a:rPr>
              <a:t>ti</a:t>
            </a:r>
            <a:r>
              <a:rPr sz="1300" spc="-25" dirty="0">
                <a:solidFill>
                  <a:srgbClr val="041299"/>
                </a:solidFill>
                <a:latin typeface="Arial"/>
                <a:cs typeface="Arial"/>
              </a:rPr>
              <a:t>v</a:t>
            </a:r>
            <a:r>
              <a:rPr sz="1300" spc="-10" dirty="0">
                <a:solidFill>
                  <a:srgbClr val="041299"/>
                </a:solidFill>
                <a:latin typeface="Arial"/>
                <a:cs typeface="Arial"/>
              </a:rPr>
              <a:t>as</a:t>
            </a:r>
            <a:r>
              <a:rPr sz="1300" spc="40" dirty="0">
                <a:solidFill>
                  <a:srgbClr val="041299"/>
                </a:solidFill>
                <a:latin typeface="Arial"/>
                <a:cs typeface="Arial"/>
              </a:rPr>
              <a:t> </a:t>
            </a:r>
            <a:r>
              <a:rPr sz="1300" spc="-5" dirty="0">
                <a:solidFill>
                  <a:srgbClr val="041299"/>
                </a:solidFill>
                <a:latin typeface="Arial"/>
                <a:cs typeface="Arial"/>
              </a:rPr>
              <a:t>al </a:t>
            </a:r>
            <a:r>
              <a:rPr sz="1300" spc="-15" dirty="0">
                <a:solidFill>
                  <a:srgbClr val="041299"/>
                </a:solidFill>
                <a:latin typeface="Arial"/>
                <a:cs typeface="Arial"/>
              </a:rPr>
              <a:t>c</a:t>
            </a:r>
            <a:r>
              <a:rPr sz="1300" spc="-10" dirty="0">
                <a:solidFill>
                  <a:srgbClr val="041299"/>
                </a:solidFill>
                <a:latin typeface="Arial"/>
                <a:cs typeface="Arial"/>
              </a:rPr>
              <a:t>on</a:t>
            </a:r>
            <a:r>
              <a:rPr sz="1300" spc="-15" dirty="0">
                <a:solidFill>
                  <a:srgbClr val="041299"/>
                </a:solidFill>
                <a:latin typeface="Arial"/>
                <a:cs typeface="Arial"/>
              </a:rPr>
              <a:t>t</a:t>
            </a:r>
            <a:r>
              <a:rPr sz="1300" spc="-10" dirty="0">
                <a:solidFill>
                  <a:srgbClr val="041299"/>
                </a:solidFill>
                <a:latin typeface="Arial"/>
                <a:cs typeface="Arial"/>
              </a:rPr>
              <a:t>enido</a:t>
            </a:r>
            <a:r>
              <a:rPr sz="1300" spc="25" dirty="0">
                <a:solidFill>
                  <a:srgbClr val="041299"/>
                </a:solidFill>
                <a:latin typeface="Arial"/>
                <a:cs typeface="Arial"/>
              </a:rPr>
              <a:t> </a:t>
            </a:r>
            <a:r>
              <a:rPr sz="1300" spc="-10" dirty="0">
                <a:solidFill>
                  <a:srgbClr val="041299"/>
                </a:solidFill>
                <a:latin typeface="Arial"/>
                <a:cs typeface="Arial"/>
              </a:rPr>
              <a:t>en</a:t>
            </a:r>
            <a:r>
              <a:rPr sz="1300" spc="20" dirty="0">
                <a:solidFill>
                  <a:srgbClr val="041299"/>
                </a:solidFill>
                <a:latin typeface="Arial"/>
                <a:cs typeface="Arial"/>
              </a:rPr>
              <a:t> </a:t>
            </a:r>
            <a:r>
              <a:rPr sz="1300" b="1" spc="-15" dirty="0">
                <a:solidFill>
                  <a:srgbClr val="041299"/>
                </a:solidFill>
                <a:latin typeface="Arial"/>
                <a:cs typeface="Arial"/>
              </a:rPr>
              <a:t>sodi</a:t>
            </a:r>
            <a:r>
              <a:rPr sz="1300" b="1" spc="-10" dirty="0">
                <a:solidFill>
                  <a:srgbClr val="041299"/>
                </a:solidFill>
                <a:latin typeface="Arial"/>
                <a:cs typeface="Arial"/>
              </a:rPr>
              <a:t>o</a:t>
            </a:r>
            <a:r>
              <a:rPr sz="1300" b="1" spc="35" dirty="0">
                <a:solidFill>
                  <a:srgbClr val="041299"/>
                </a:solidFill>
                <a:latin typeface="Arial"/>
                <a:cs typeface="Arial"/>
              </a:rPr>
              <a:t> </a:t>
            </a:r>
            <a:r>
              <a:rPr sz="1300" spc="-10" dirty="0">
                <a:solidFill>
                  <a:srgbClr val="041299"/>
                </a:solidFill>
                <a:latin typeface="Arial"/>
                <a:cs typeface="Arial"/>
              </a:rPr>
              <a:t>o</a:t>
            </a:r>
            <a:r>
              <a:rPr sz="1300" spc="5" dirty="0">
                <a:solidFill>
                  <a:srgbClr val="041299"/>
                </a:solidFill>
                <a:latin typeface="Arial"/>
                <a:cs typeface="Arial"/>
              </a:rPr>
              <a:t> </a:t>
            </a:r>
            <a:r>
              <a:rPr sz="1300" b="1" spc="-15" dirty="0">
                <a:solidFill>
                  <a:srgbClr val="041299"/>
                </a:solidFill>
                <a:latin typeface="Arial"/>
                <a:cs typeface="Arial"/>
              </a:rPr>
              <a:t>sal</a:t>
            </a:r>
            <a:r>
              <a:rPr sz="1300" spc="-5" dirty="0">
                <a:solidFill>
                  <a:srgbClr val="041299"/>
                </a:solidFill>
                <a:latin typeface="Arial"/>
                <a:cs typeface="Arial"/>
              </a:rPr>
              <a:t>:</a:t>
            </a:r>
            <a:endParaRPr sz="1300">
              <a:latin typeface="Arial"/>
              <a:cs typeface="Arial"/>
            </a:endParaRPr>
          </a:p>
          <a:p>
            <a:pPr marL="12700"/>
            <a:r>
              <a:rPr sz="1300" spc="-15" dirty="0">
                <a:solidFill>
                  <a:srgbClr val="00AFEF"/>
                </a:solidFill>
                <a:latin typeface="Arial"/>
                <a:cs typeface="Arial"/>
              </a:rPr>
              <a:t>► </a:t>
            </a:r>
            <a:r>
              <a:rPr sz="1300" spc="10" dirty="0">
                <a:solidFill>
                  <a:srgbClr val="00AFEF"/>
                </a:solidFill>
                <a:latin typeface="Arial"/>
                <a:cs typeface="Arial"/>
              </a:rPr>
              <a:t> </a:t>
            </a:r>
            <a:r>
              <a:rPr sz="1300" b="1" spc="-10" dirty="0">
                <a:solidFill>
                  <a:srgbClr val="041299"/>
                </a:solidFill>
                <a:latin typeface="Arial"/>
                <a:cs typeface="Arial"/>
              </a:rPr>
              <a:t>“Bajo</a:t>
            </a:r>
            <a:r>
              <a:rPr sz="1300" b="1" spc="20" dirty="0">
                <a:solidFill>
                  <a:srgbClr val="041299"/>
                </a:solidFill>
                <a:latin typeface="Arial"/>
                <a:cs typeface="Arial"/>
              </a:rPr>
              <a:t> </a:t>
            </a:r>
            <a:r>
              <a:rPr sz="1300" b="1" spc="-10" dirty="0">
                <a:solidFill>
                  <a:srgbClr val="041299"/>
                </a:solidFill>
                <a:latin typeface="Arial"/>
                <a:cs typeface="Arial"/>
              </a:rPr>
              <a:t>contenido</a:t>
            </a:r>
            <a:r>
              <a:rPr sz="1300" b="1" spc="60" dirty="0">
                <a:solidFill>
                  <a:srgbClr val="041299"/>
                </a:solidFill>
                <a:latin typeface="Arial"/>
                <a:cs typeface="Arial"/>
              </a:rPr>
              <a:t> </a:t>
            </a:r>
            <a:r>
              <a:rPr sz="1300" b="1" spc="-10" dirty="0">
                <a:solidFill>
                  <a:srgbClr val="041299"/>
                </a:solidFill>
                <a:latin typeface="Arial"/>
                <a:cs typeface="Arial"/>
              </a:rPr>
              <a:t>de</a:t>
            </a:r>
            <a:r>
              <a:rPr sz="1300" b="1" spc="10" dirty="0">
                <a:solidFill>
                  <a:srgbClr val="041299"/>
                </a:solidFill>
                <a:latin typeface="Arial"/>
                <a:cs typeface="Arial"/>
              </a:rPr>
              <a:t> </a:t>
            </a:r>
            <a:r>
              <a:rPr sz="1300" b="1" spc="-15" dirty="0">
                <a:solidFill>
                  <a:srgbClr val="041299"/>
                </a:solidFill>
                <a:latin typeface="Arial"/>
                <a:cs typeface="Arial"/>
              </a:rPr>
              <a:t>sodio/sal</a:t>
            </a:r>
            <a:r>
              <a:rPr sz="1300" b="1" spc="-10" dirty="0">
                <a:solidFill>
                  <a:srgbClr val="041299"/>
                </a:solidFill>
                <a:latin typeface="Arial"/>
                <a:cs typeface="Arial"/>
              </a:rPr>
              <a:t>”</a:t>
            </a:r>
            <a:r>
              <a:rPr sz="1300" b="1" spc="45" dirty="0">
                <a:solidFill>
                  <a:srgbClr val="041299"/>
                </a:solidFill>
                <a:latin typeface="Arial"/>
                <a:cs typeface="Arial"/>
              </a:rPr>
              <a:t> </a:t>
            </a:r>
            <a:r>
              <a:rPr sz="1300" spc="-10" dirty="0">
                <a:solidFill>
                  <a:srgbClr val="041299"/>
                </a:solidFill>
                <a:latin typeface="Arial"/>
                <a:cs typeface="Arial"/>
              </a:rPr>
              <a:t>o</a:t>
            </a:r>
            <a:r>
              <a:rPr sz="1300" spc="10"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alentes</a:t>
            </a:r>
            <a:r>
              <a:rPr sz="1300" spc="40" dirty="0">
                <a:solidFill>
                  <a:srgbClr val="041299"/>
                </a:solidFill>
                <a:latin typeface="Arial"/>
                <a:cs typeface="Arial"/>
              </a:rPr>
              <a:t> </a:t>
            </a:r>
            <a:r>
              <a:rPr sz="1300" spc="-10" dirty="0">
                <a:solidFill>
                  <a:srgbClr val="041299"/>
                </a:solidFill>
                <a:latin typeface="Arial"/>
                <a:cs typeface="Arial"/>
              </a:rPr>
              <a:t>como</a:t>
            </a:r>
            <a:r>
              <a:rPr sz="1300" spc="20" dirty="0">
                <a:solidFill>
                  <a:srgbClr val="041299"/>
                </a:solidFill>
                <a:latin typeface="Arial"/>
                <a:cs typeface="Arial"/>
              </a:rPr>
              <a:t> </a:t>
            </a:r>
            <a:r>
              <a:rPr sz="1300" b="1" spc="-10" dirty="0">
                <a:solidFill>
                  <a:srgbClr val="041299"/>
                </a:solidFill>
                <a:latin typeface="Arial"/>
                <a:cs typeface="Arial"/>
              </a:rPr>
              <a:t>“Bajo</a:t>
            </a:r>
            <a:r>
              <a:rPr sz="1300" b="1" spc="20" dirty="0">
                <a:solidFill>
                  <a:srgbClr val="041299"/>
                </a:solidFill>
                <a:latin typeface="Arial"/>
                <a:cs typeface="Arial"/>
              </a:rPr>
              <a:t> </a:t>
            </a:r>
            <a:r>
              <a:rPr sz="1300" b="1" spc="-15" dirty="0">
                <a:solidFill>
                  <a:srgbClr val="041299"/>
                </a:solidFill>
                <a:latin typeface="Arial"/>
                <a:cs typeface="Arial"/>
              </a:rPr>
              <a:t>e</a:t>
            </a:r>
            <a:r>
              <a:rPr sz="1300" b="1" spc="-10" dirty="0">
                <a:solidFill>
                  <a:srgbClr val="041299"/>
                </a:solidFill>
                <a:latin typeface="Arial"/>
                <a:cs typeface="Arial"/>
              </a:rPr>
              <a:t>n</a:t>
            </a:r>
            <a:r>
              <a:rPr sz="1300" b="1" spc="10" dirty="0">
                <a:solidFill>
                  <a:srgbClr val="041299"/>
                </a:solidFill>
                <a:latin typeface="Arial"/>
                <a:cs typeface="Arial"/>
              </a:rPr>
              <a:t> </a:t>
            </a:r>
            <a:r>
              <a:rPr sz="1300" b="1" spc="-15" dirty="0">
                <a:solidFill>
                  <a:srgbClr val="041299"/>
                </a:solidFill>
                <a:latin typeface="Arial"/>
                <a:cs typeface="Arial"/>
              </a:rPr>
              <a:t>sal</a:t>
            </a:r>
            <a:r>
              <a:rPr sz="1300" b="1" spc="-10" dirty="0">
                <a:solidFill>
                  <a:srgbClr val="041299"/>
                </a:solidFill>
                <a:latin typeface="Arial"/>
                <a:cs typeface="Arial"/>
              </a:rPr>
              <a:t>”</a:t>
            </a:r>
            <a:r>
              <a:rPr sz="1300" spc="-5" dirty="0">
                <a:solidFill>
                  <a:srgbClr val="041299"/>
                </a:solidFill>
                <a:latin typeface="Arial"/>
                <a:cs typeface="Arial"/>
              </a:rPr>
              <a:t>,</a:t>
            </a:r>
            <a:r>
              <a:rPr sz="1300" spc="20" dirty="0">
                <a:solidFill>
                  <a:srgbClr val="041299"/>
                </a:solidFill>
                <a:latin typeface="Arial"/>
                <a:cs typeface="Arial"/>
              </a:rPr>
              <a:t> </a:t>
            </a:r>
            <a:r>
              <a:rPr sz="1300" b="1" spc="-10" dirty="0">
                <a:solidFill>
                  <a:srgbClr val="041299"/>
                </a:solidFill>
                <a:latin typeface="Arial"/>
                <a:cs typeface="Arial"/>
              </a:rPr>
              <a:t>“Con</a:t>
            </a:r>
            <a:r>
              <a:rPr sz="1300" b="1" spc="20" dirty="0">
                <a:solidFill>
                  <a:srgbClr val="041299"/>
                </a:solidFill>
                <a:latin typeface="Arial"/>
                <a:cs typeface="Arial"/>
              </a:rPr>
              <a:t> </a:t>
            </a:r>
            <a:r>
              <a:rPr sz="1300" b="1" spc="-10" dirty="0">
                <a:solidFill>
                  <a:srgbClr val="041299"/>
                </a:solidFill>
                <a:latin typeface="Arial"/>
                <a:cs typeface="Arial"/>
              </a:rPr>
              <a:t>poca</a:t>
            </a:r>
            <a:r>
              <a:rPr sz="1300" b="1" spc="20" dirty="0">
                <a:solidFill>
                  <a:srgbClr val="041299"/>
                </a:solidFill>
                <a:latin typeface="Arial"/>
                <a:cs typeface="Arial"/>
              </a:rPr>
              <a:t> </a:t>
            </a:r>
            <a:r>
              <a:rPr sz="1300" b="1" spc="-15" dirty="0">
                <a:solidFill>
                  <a:srgbClr val="041299"/>
                </a:solidFill>
                <a:latin typeface="Arial"/>
                <a:cs typeface="Arial"/>
              </a:rPr>
              <a:t>sal</a:t>
            </a:r>
            <a:r>
              <a:rPr sz="1300" b="1" spc="-10" dirty="0">
                <a:solidFill>
                  <a:srgbClr val="041299"/>
                </a:solidFill>
                <a:latin typeface="Arial"/>
                <a:cs typeface="Arial"/>
              </a:rPr>
              <a:t>”</a:t>
            </a:r>
            <a:r>
              <a:rPr sz="1300" spc="-5" dirty="0">
                <a:solidFill>
                  <a:srgbClr val="041299"/>
                </a:solidFill>
                <a:latin typeface="Arial"/>
                <a:cs typeface="Arial"/>
              </a:rPr>
              <a:t>,</a:t>
            </a:r>
            <a:r>
              <a:rPr sz="1300" spc="20" dirty="0">
                <a:solidFill>
                  <a:srgbClr val="041299"/>
                </a:solidFill>
                <a:latin typeface="Arial"/>
                <a:cs typeface="Arial"/>
              </a:rPr>
              <a:t> </a:t>
            </a:r>
            <a:r>
              <a:rPr sz="1300" spc="-15" dirty="0">
                <a:solidFill>
                  <a:srgbClr val="041299"/>
                </a:solidFill>
                <a:latin typeface="Arial"/>
                <a:cs typeface="Arial"/>
              </a:rPr>
              <a:t>etc</a:t>
            </a:r>
            <a:endParaRPr sz="1300">
              <a:latin typeface="Arial"/>
              <a:cs typeface="Arial"/>
            </a:endParaRPr>
          </a:p>
          <a:p>
            <a:pPr marL="12700"/>
            <a:r>
              <a:rPr sz="1300" spc="-15" dirty="0">
                <a:solidFill>
                  <a:srgbClr val="00AFEF"/>
                </a:solidFill>
                <a:latin typeface="Arial"/>
                <a:cs typeface="Arial"/>
              </a:rPr>
              <a:t>► </a:t>
            </a:r>
            <a:r>
              <a:rPr sz="1300" spc="10" dirty="0">
                <a:solidFill>
                  <a:srgbClr val="00AFEF"/>
                </a:solidFill>
                <a:latin typeface="Arial"/>
                <a:cs typeface="Arial"/>
              </a:rPr>
              <a:t> </a:t>
            </a:r>
            <a:r>
              <a:rPr sz="1300" b="1" spc="-10" dirty="0">
                <a:solidFill>
                  <a:srgbClr val="041299"/>
                </a:solidFill>
                <a:latin typeface="Arial"/>
                <a:cs typeface="Arial"/>
              </a:rPr>
              <a:t>“</a:t>
            </a:r>
            <a:r>
              <a:rPr sz="1300" b="1" spc="-5" dirty="0">
                <a:solidFill>
                  <a:srgbClr val="041299"/>
                </a:solidFill>
                <a:latin typeface="Arial"/>
                <a:cs typeface="Arial"/>
              </a:rPr>
              <a:t>M</a:t>
            </a:r>
            <a:r>
              <a:rPr sz="1300" b="1" spc="-10" dirty="0">
                <a:solidFill>
                  <a:srgbClr val="041299"/>
                </a:solidFill>
                <a:latin typeface="Arial"/>
                <a:cs typeface="Arial"/>
              </a:rPr>
              <a:t>uy</a:t>
            </a:r>
            <a:r>
              <a:rPr sz="1300" b="1" spc="10" dirty="0">
                <a:solidFill>
                  <a:srgbClr val="041299"/>
                </a:solidFill>
                <a:latin typeface="Arial"/>
                <a:cs typeface="Arial"/>
              </a:rPr>
              <a:t> </a:t>
            </a:r>
            <a:r>
              <a:rPr sz="1300" b="1" spc="-10" dirty="0">
                <a:solidFill>
                  <a:srgbClr val="041299"/>
                </a:solidFill>
                <a:latin typeface="Arial"/>
                <a:cs typeface="Arial"/>
              </a:rPr>
              <a:t>bajo</a:t>
            </a:r>
            <a:r>
              <a:rPr sz="1300" b="1" spc="20" dirty="0">
                <a:solidFill>
                  <a:srgbClr val="041299"/>
                </a:solidFill>
                <a:latin typeface="Arial"/>
                <a:cs typeface="Arial"/>
              </a:rPr>
              <a:t> </a:t>
            </a:r>
            <a:r>
              <a:rPr sz="1300" b="1" spc="-10" dirty="0">
                <a:solidFill>
                  <a:srgbClr val="041299"/>
                </a:solidFill>
                <a:latin typeface="Arial"/>
                <a:cs typeface="Arial"/>
              </a:rPr>
              <a:t>conteni</a:t>
            </a:r>
            <a:r>
              <a:rPr sz="1300" b="1" dirty="0">
                <a:solidFill>
                  <a:srgbClr val="041299"/>
                </a:solidFill>
                <a:latin typeface="Arial"/>
                <a:cs typeface="Arial"/>
              </a:rPr>
              <a:t>d</a:t>
            </a:r>
            <a:r>
              <a:rPr sz="1300" b="1" spc="-10" dirty="0">
                <a:solidFill>
                  <a:srgbClr val="041299"/>
                </a:solidFill>
                <a:latin typeface="Arial"/>
                <a:cs typeface="Arial"/>
              </a:rPr>
              <a:t>o</a:t>
            </a:r>
            <a:r>
              <a:rPr sz="1300" b="1" spc="45" dirty="0">
                <a:solidFill>
                  <a:srgbClr val="041299"/>
                </a:solidFill>
                <a:latin typeface="Arial"/>
                <a:cs typeface="Arial"/>
              </a:rPr>
              <a:t> </a:t>
            </a:r>
            <a:r>
              <a:rPr sz="1300" b="1" spc="-10" dirty="0">
                <a:solidFill>
                  <a:srgbClr val="041299"/>
                </a:solidFill>
                <a:latin typeface="Arial"/>
                <a:cs typeface="Arial"/>
              </a:rPr>
              <a:t>de</a:t>
            </a:r>
            <a:r>
              <a:rPr sz="1300" b="1" spc="10" dirty="0">
                <a:solidFill>
                  <a:srgbClr val="041299"/>
                </a:solidFill>
                <a:latin typeface="Arial"/>
                <a:cs typeface="Arial"/>
              </a:rPr>
              <a:t> </a:t>
            </a:r>
            <a:r>
              <a:rPr sz="1300" b="1" spc="-15" dirty="0">
                <a:solidFill>
                  <a:srgbClr val="041299"/>
                </a:solidFill>
                <a:latin typeface="Arial"/>
                <a:cs typeface="Arial"/>
              </a:rPr>
              <a:t>sodio/sal</a:t>
            </a:r>
            <a:r>
              <a:rPr sz="1300" b="1" spc="-10" dirty="0">
                <a:solidFill>
                  <a:srgbClr val="041299"/>
                </a:solidFill>
                <a:latin typeface="Arial"/>
                <a:cs typeface="Arial"/>
              </a:rPr>
              <a:t>”</a:t>
            </a:r>
            <a:r>
              <a:rPr sz="1300" b="1" spc="60" dirty="0">
                <a:solidFill>
                  <a:srgbClr val="041299"/>
                </a:solidFill>
                <a:latin typeface="Arial"/>
                <a:cs typeface="Arial"/>
              </a:rPr>
              <a:t> </a:t>
            </a:r>
            <a:r>
              <a:rPr sz="1300" spc="-10" dirty="0">
                <a:solidFill>
                  <a:srgbClr val="041299"/>
                </a:solidFill>
                <a:latin typeface="Arial"/>
                <a:cs typeface="Arial"/>
              </a:rPr>
              <a:t>o</a:t>
            </a:r>
            <a:r>
              <a:rPr sz="1300" spc="-5"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alent</a:t>
            </a:r>
            <a:r>
              <a:rPr sz="1300" spc="-5" dirty="0">
                <a:solidFill>
                  <a:srgbClr val="041299"/>
                </a:solidFill>
                <a:latin typeface="Arial"/>
                <a:cs typeface="Arial"/>
              </a:rPr>
              <a:t>e</a:t>
            </a:r>
            <a:r>
              <a:rPr sz="1300" spc="-10" dirty="0">
                <a:solidFill>
                  <a:srgbClr val="041299"/>
                </a:solidFill>
                <a:latin typeface="Arial"/>
                <a:cs typeface="Arial"/>
              </a:rPr>
              <a:t>s</a:t>
            </a:r>
            <a:r>
              <a:rPr sz="1300" spc="45" dirty="0">
                <a:solidFill>
                  <a:srgbClr val="041299"/>
                </a:solidFill>
                <a:latin typeface="Arial"/>
                <a:cs typeface="Arial"/>
              </a:rPr>
              <a:t> </a:t>
            </a:r>
            <a:r>
              <a:rPr sz="1300" spc="-10" dirty="0">
                <a:solidFill>
                  <a:srgbClr val="041299"/>
                </a:solidFill>
                <a:latin typeface="Arial"/>
                <a:cs typeface="Arial"/>
              </a:rPr>
              <a:t>como </a:t>
            </a:r>
            <a:r>
              <a:rPr sz="1300" spc="20" dirty="0">
                <a:solidFill>
                  <a:srgbClr val="041299"/>
                </a:solidFill>
                <a:latin typeface="Arial"/>
                <a:cs typeface="Arial"/>
              </a:rPr>
              <a:t> </a:t>
            </a:r>
            <a:r>
              <a:rPr sz="1300" spc="-5" dirty="0">
                <a:solidFill>
                  <a:srgbClr val="041299"/>
                </a:solidFill>
                <a:latin typeface="Arial"/>
                <a:cs typeface="Arial"/>
              </a:rPr>
              <a:t>“</a:t>
            </a:r>
            <a:r>
              <a:rPr sz="1300" b="1" spc="-5" dirty="0">
                <a:solidFill>
                  <a:srgbClr val="041299"/>
                </a:solidFill>
                <a:latin typeface="Arial"/>
                <a:cs typeface="Arial"/>
              </a:rPr>
              <a:t>M</a:t>
            </a:r>
            <a:r>
              <a:rPr sz="1300" b="1" spc="-10" dirty="0">
                <a:solidFill>
                  <a:srgbClr val="041299"/>
                </a:solidFill>
                <a:latin typeface="Arial"/>
                <a:cs typeface="Arial"/>
              </a:rPr>
              <a:t>uy</a:t>
            </a:r>
            <a:r>
              <a:rPr sz="1300" b="1" spc="10" dirty="0">
                <a:solidFill>
                  <a:srgbClr val="041299"/>
                </a:solidFill>
                <a:latin typeface="Arial"/>
                <a:cs typeface="Arial"/>
              </a:rPr>
              <a:t> </a:t>
            </a:r>
            <a:r>
              <a:rPr sz="1300" b="1" spc="-10" dirty="0">
                <a:solidFill>
                  <a:srgbClr val="041299"/>
                </a:solidFill>
                <a:latin typeface="Arial"/>
                <a:cs typeface="Arial"/>
              </a:rPr>
              <a:t>baja</a:t>
            </a:r>
            <a:r>
              <a:rPr sz="1300" b="1" spc="20" dirty="0">
                <a:solidFill>
                  <a:srgbClr val="041299"/>
                </a:solidFill>
                <a:latin typeface="Arial"/>
                <a:cs typeface="Arial"/>
              </a:rPr>
              <a:t> </a:t>
            </a:r>
            <a:r>
              <a:rPr sz="1300" b="1" spc="-15" dirty="0">
                <a:solidFill>
                  <a:srgbClr val="041299"/>
                </a:solidFill>
                <a:latin typeface="Arial"/>
                <a:cs typeface="Arial"/>
              </a:rPr>
              <a:t>e</a:t>
            </a:r>
            <a:r>
              <a:rPr sz="1300" b="1" spc="-10" dirty="0">
                <a:solidFill>
                  <a:srgbClr val="041299"/>
                </a:solidFill>
                <a:latin typeface="Arial"/>
                <a:cs typeface="Arial"/>
              </a:rPr>
              <a:t>n</a:t>
            </a:r>
            <a:r>
              <a:rPr sz="1300" b="1" spc="10" dirty="0">
                <a:solidFill>
                  <a:srgbClr val="041299"/>
                </a:solidFill>
                <a:latin typeface="Arial"/>
                <a:cs typeface="Arial"/>
              </a:rPr>
              <a:t> </a:t>
            </a:r>
            <a:r>
              <a:rPr sz="1300" b="1" spc="-15" dirty="0">
                <a:solidFill>
                  <a:srgbClr val="041299"/>
                </a:solidFill>
                <a:latin typeface="Arial"/>
                <a:cs typeface="Arial"/>
              </a:rPr>
              <a:t>sodio/sa</a:t>
            </a:r>
            <a:r>
              <a:rPr sz="1300" b="1" spc="5" dirty="0">
                <a:solidFill>
                  <a:srgbClr val="041299"/>
                </a:solidFill>
                <a:latin typeface="Arial"/>
                <a:cs typeface="Arial"/>
              </a:rPr>
              <a:t>l</a:t>
            </a:r>
            <a:r>
              <a:rPr sz="1300" b="1" spc="-10" dirty="0">
                <a:solidFill>
                  <a:srgbClr val="041299"/>
                </a:solidFill>
                <a:latin typeface="Arial"/>
                <a:cs typeface="Arial"/>
              </a:rPr>
              <a:t>”</a:t>
            </a:r>
            <a:r>
              <a:rPr sz="1300" b="1" spc="45" dirty="0">
                <a:solidFill>
                  <a:srgbClr val="041299"/>
                </a:solidFill>
                <a:latin typeface="Arial"/>
                <a:cs typeface="Arial"/>
              </a:rPr>
              <a:t> </a:t>
            </a:r>
            <a:r>
              <a:rPr sz="1300" spc="-5" dirty="0">
                <a:solidFill>
                  <a:srgbClr val="041299"/>
                </a:solidFill>
                <a:latin typeface="Arial"/>
                <a:cs typeface="Arial"/>
              </a:rPr>
              <a:t>, </a:t>
            </a:r>
            <a:r>
              <a:rPr sz="1300" spc="-15" dirty="0">
                <a:solidFill>
                  <a:srgbClr val="041299"/>
                </a:solidFill>
                <a:latin typeface="Arial"/>
                <a:cs typeface="Arial"/>
              </a:rPr>
              <a:t>etc</a:t>
            </a:r>
            <a:endParaRPr sz="1300">
              <a:latin typeface="Arial"/>
              <a:cs typeface="Arial"/>
            </a:endParaRPr>
          </a:p>
          <a:p>
            <a:pPr marL="12700"/>
            <a:r>
              <a:rPr sz="1300" spc="-15" dirty="0">
                <a:solidFill>
                  <a:srgbClr val="00AFEF"/>
                </a:solidFill>
                <a:latin typeface="Arial"/>
                <a:cs typeface="Arial"/>
              </a:rPr>
              <a:t>► </a:t>
            </a:r>
            <a:r>
              <a:rPr sz="1300" spc="10" dirty="0">
                <a:solidFill>
                  <a:srgbClr val="00AFEF"/>
                </a:solidFill>
                <a:latin typeface="Arial"/>
                <a:cs typeface="Arial"/>
              </a:rPr>
              <a:t> </a:t>
            </a:r>
            <a:r>
              <a:rPr sz="1300" b="1" spc="-10" dirty="0">
                <a:solidFill>
                  <a:srgbClr val="041299"/>
                </a:solidFill>
                <a:latin typeface="Arial"/>
                <a:cs typeface="Arial"/>
              </a:rPr>
              <a:t>“Sin</a:t>
            </a:r>
            <a:r>
              <a:rPr sz="1300" b="1" spc="10" dirty="0">
                <a:solidFill>
                  <a:srgbClr val="041299"/>
                </a:solidFill>
                <a:latin typeface="Arial"/>
                <a:cs typeface="Arial"/>
              </a:rPr>
              <a:t> </a:t>
            </a:r>
            <a:r>
              <a:rPr sz="1300" b="1" spc="-15" dirty="0">
                <a:solidFill>
                  <a:srgbClr val="041299"/>
                </a:solidFill>
                <a:latin typeface="Arial"/>
                <a:cs typeface="Arial"/>
              </a:rPr>
              <a:t>sodi</a:t>
            </a:r>
            <a:r>
              <a:rPr sz="1300" b="1" spc="-10" dirty="0">
                <a:solidFill>
                  <a:srgbClr val="041299"/>
                </a:solidFill>
                <a:latin typeface="Arial"/>
                <a:cs typeface="Arial"/>
              </a:rPr>
              <a:t>o</a:t>
            </a:r>
            <a:r>
              <a:rPr sz="1300" b="1" spc="35" dirty="0">
                <a:solidFill>
                  <a:srgbClr val="041299"/>
                </a:solidFill>
                <a:latin typeface="Arial"/>
                <a:cs typeface="Arial"/>
              </a:rPr>
              <a:t> </a:t>
            </a:r>
            <a:r>
              <a:rPr sz="1300" b="1" spc="-10" dirty="0">
                <a:solidFill>
                  <a:srgbClr val="041299"/>
                </a:solidFill>
                <a:latin typeface="Arial"/>
                <a:cs typeface="Arial"/>
              </a:rPr>
              <a:t>o</a:t>
            </a:r>
            <a:r>
              <a:rPr sz="1300" b="1" spc="10" dirty="0">
                <a:solidFill>
                  <a:srgbClr val="041299"/>
                </a:solidFill>
                <a:latin typeface="Arial"/>
                <a:cs typeface="Arial"/>
              </a:rPr>
              <a:t> </a:t>
            </a:r>
            <a:r>
              <a:rPr sz="1300" b="1" spc="-15" dirty="0">
                <a:solidFill>
                  <a:srgbClr val="041299"/>
                </a:solidFill>
                <a:latin typeface="Arial"/>
                <a:cs typeface="Arial"/>
              </a:rPr>
              <a:t>si</a:t>
            </a:r>
            <a:r>
              <a:rPr sz="1300" b="1" spc="-10" dirty="0">
                <a:solidFill>
                  <a:srgbClr val="041299"/>
                </a:solidFill>
                <a:latin typeface="Arial"/>
                <a:cs typeface="Arial"/>
              </a:rPr>
              <a:t>n</a:t>
            </a:r>
            <a:r>
              <a:rPr sz="1300" b="1" spc="10" dirty="0">
                <a:solidFill>
                  <a:srgbClr val="041299"/>
                </a:solidFill>
                <a:latin typeface="Arial"/>
                <a:cs typeface="Arial"/>
              </a:rPr>
              <a:t> </a:t>
            </a:r>
            <a:r>
              <a:rPr sz="1300" b="1" spc="-15" dirty="0">
                <a:solidFill>
                  <a:srgbClr val="041299"/>
                </a:solidFill>
                <a:latin typeface="Arial"/>
                <a:cs typeface="Arial"/>
              </a:rPr>
              <a:t>sal</a:t>
            </a:r>
            <a:r>
              <a:rPr sz="1300" b="1" spc="-10" dirty="0">
                <a:solidFill>
                  <a:srgbClr val="041299"/>
                </a:solidFill>
                <a:latin typeface="Arial"/>
                <a:cs typeface="Arial"/>
              </a:rPr>
              <a:t>”</a:t>
            </a:r>
            <a:r>
              <a:rPr sz="1300" b="1" spc="20" dirty="0">
                <a:solidFill>
                  <a:srgbClr val="041299"/>
                </a:solidFill>
                <a:latin typeface="Arial"/>
                <a:cs typeface="Arial"/>
              </a:rPr>
              <a:t> </a:t>
            </a:r>
            <a:r>
              <a:rPr sz="1300" spc="-10" dirty="0">
                <a:solidFill>
                  <a:srgbClr val="041299"/>
                </a:solidFill>
                <a:latin typeface="Arial"/>
                <a:cs typeface="Arial"/>
              </a:rPr>
              <a:t>o</a:t>
            </a:r>
            <a:r>
              <a:rPr sz="1300" spc="-5"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alent</a:t>
            </a:r>
            <a:r>
              <a:rPr sz="1300" spc="-5" dirty="0">
                <a:solidFill>
                  <a:srgbClr val="041299"/>
                </a:solidFill>
                <a:latin typeface="Arial"/>
                <a:cs typeface="Arial"/>
              </a:rPr>
              <a:t>e</a:t>
            </a:r>
            <a:r>
              <a:rPr sz="1300" spc="-10" dirty="0">
                <a:solidFill>
                  <a:srgbClr val="041299"/>
                </a:solidFill>
                <a:latin typeface="Arial"/>
                <a:cs typeface="Arial"/>
              </a:rPr>
              <a:t>s</a:t>
            </a:r>
            <a:r>
              <a:rPr sz="1300" spc="50" dirty="0">
                <a:solidFill>
                  <a:srgbClr val="041299"/>
                </a:solidFill>
                <a:latin typeface="Arial"/>
                <a:cs typeface="Arial"/>
              </a:rPr>
              <a:t> </a:t>
            </a:r>
            <a:r>
              <a:rPr sz="1300" spc="-10" dirty="0">
                <a:solidFill>
                  <a:srgbClr val="041299"/>
                </a:solidFill>
                <a:latin typeface="Arial"/>
                <a:cs typeface="Arial"/>
              </a:rPr>
              <a:t>como</a:t>
            </a:r>
            <a:r>
              <a:rPr sz="1300" spc="20" dirty="0">
                <a:solidFill>
                  <a:srgbClr val="041299"/>
                </a:solidFill>
                <a:latin typeface="Arial"/>
                <a:cs typeface="Arial"/>
              </a:rPr>
              <a:t> </a:t>
            </a:r>
            <a:r>
              <a:rPr sz="1300" b="1" spc="-10" dirty="0">
                <a:solidFill>
                  <a:srgbClr val="041299"/>
                </a:solidFill>
                <a:latin typeface="Arial"/>
                <a:cs typeface="Arial"/>
              </a:rPr>
              <a:t>“</a:t>
            </a:r>
            <a:r>
              <a:rPr sz="1300" b="1" spc="-15" dirty="0">
                <a:solidFill>
                  <a:srgbClr val="041299"/>
                </a:solidFill>
                <a:latin typeface="Arial"/>
                <a:cs typeface="Arial"/>
              </a:rPr>
              <a:t>0%</a:t>
            </a:r>
            <a:r>
              <a:rPr sz="1300" b="1" spc="-5" dirty="0">
                <a:solidFill>
                  <a:srgbClr val="041299"/>
                </a:solidFill>
                <a:latin typeface="Arial"/>
                <a:cs typeface="Arial"/>
              </a:rPr>
              <a:t> </a:t>
            </a:r>
            <a:r>
              <a:rPr sz="1300" b="1" spc="-15" dirty="0">
                <a:solidFill>
                  <a:srgbClr val="041299"/>
                </a:solidFill>
                <a:latin typeface="Arial"/>
                <a:cs typeface="Arial"/>
              </a:rPr>
              <a:t>sal”</a:t>
            </a:r>
            <a:r>
              <a:rPr sz="1300" b="1" spc="-5" dirty="0">
                <a:solidFill>
                  <a:srgbClr val="041299"/>
                </a:solidFill>
                <a:latin typeface="Arial"/>
                <a:cs typeface="Arial"/>
              </a:rPr>
              <a:t>,</a:t>
            </a:r>
            <a:r>
              <a:rPr sz="1300" b="1" spc="20" dirty="0">
                <a:solidFill>
                  <a:srgbClr val="041299"/>
                </a:solidFill>
                <a:latin typeface="Arial"/>
                <a:cs typeface="Arial"/>
              </a:rPr>
              <a:t> </a:t>
            </a:r>
            <a:r>
              <a:rPr sz="1300" spc="-15" dirty="0">
                <a:solidFill>
                  <a:srgbClr val="041299"/>
                </a:solidFill>
                <a:latin typeface="Arial"/>
                <a:cs typeface="Arial"/>
              </a:rPr>
              <a:t>et</a:t>
            </a:r>
            <a:r>
              <a:rPr sz="1300" spc="-5" dirty="0">
                <a:solidFill>
                  <a:srgbClr val="041299"/>
                </a:solidFill>
                <a:latin typeface="Arial"/>
                <a:cs typeface="Arial"/>
              </a:rPr>
              <a:t>c.</a:t>
            </a:r>
            <a:endParaRPr sz="1300">
              <a:latin typeface="Arial"/>
              <a:cs typeface="Arial"/>
            </a:endParaRPr>
          </a:p>
          <a:p>
            <a:pPr marL="12700"/>
            <a:r>
              <a:rPr sz="1300" spc="-15" dirty="0">
                <a:solidFill>
                  <a:srgbClr val="00AFEF"/>
                </a:solidFill>
                <a:latin typeface="Arial"/>
                <a:cs typeface="Arial"/>
              </a:rPr>
              <a:t>► </a:t>
            </a:r>
            <a:r>
              <a:rPr sz="1300" spc="10" dirty="0">
                <a:solidFill>
                  <a:srgbClr val="00AFEF"/>
                </a:solidFill>
                <a:latin typeface="Arial"/>
                <a:cs typeface="Arial"/>
              </a:rPr>
              <a:t> </a:t>
            </a:r>
            <a:r>
              <a:rPr sz="1300" b="1" spc="-10" dirty="0">
                <a:solidFill>
                  <a:srgbClr val="041299"/>
                </a:solidFill>
                <a:latin typeface="Arial"/>
                <a:cs typeface="Arial"/>
              </a:rPr>
              <a:t>“Sin</a:t>
            </a:r>
            <a:r>
              <a:rPr sz="1300" b="1" spc="10" dirty="0">
                <a:solidFill>
                  <a:srgbClr val="041299"/>
                </a:solidFill>
                <a:latin typeface="Arial"/>
                <a:cs typeface="Arial"/>
              </a:rPr>
              <a:t> </a:t>
            </a:r>
            <a:r>
              <a:rPr sz="1300" b="1" spc="-15" dirty="0">
                <a:solidFill>
                  <a:srgbClr val="041299"/>
                </a:solidFill>
                <a:latin typeface="Arial"/>
                <a:cs typeface="Arial"/>
              </a:rPr>
              <a:t>sodi</a:t>
            </a:r>
            <a:r>
              <a:rPr sz="1300" b="1" spc="-10" dirty="0">
                <a:solidFill>
                  <a:srgbClr val="041299"/>
                </a:solidFill>
                <a:latin typeface="Arial"/>
                <a:cs typeface="Arial"/>
              </a:rPr>
              <a:t>o</a:t>
            </a:r>
            <a:r>
              <a:rPr sz="1300" b="1" spc="35" dirty="0">
                <a:solidFill>
                  <a:srgbClr val="041299"/>
                </a:solidFill>
                <a:latin typeface="Arial"/>
                <a:cs typeface="Arial"/>
              </a:rPr>
              <a:t> </a:t>
            </a:r>
            <a:r>
              <a:rPr sz="1300" b="1" spc="-10" dirty="0">
                <a:solidFill>
                  <a:srgbClr val="041299"/>
                </a:solidFill>
                <a:latin typeface="Arial"/>
                <a:cs typeface="Arial"/>
              </a:rPr>
              <a:t>o</a:t>
            </a:r>
            <a:r>
              <a:rPr sz="1300" b="1" spc="10" dirty="0">
                <a:solidFill>
                  <a:srgbClr val="041299"/>
                </a:solidFill>
                <a:latin typeface="Arial"/>
                <a:cs typeface="Arial"/>
              </a:rPr>
              <a:t> </a:t>
            </a:r>
            <a:r>
              <a:rPr sz="1300" b="1" spc="-15" dirty="0">
                <a:solidFill>
                  <a:srgbClr val="041299"/>
                </a:solidFill>
                <a:latin typeface="Arial"/>
                <a:cs typeface="Arial"/>
              </a:rPr>
              <a:t>si</a:t>
            </a:r>
            <a:r>
              <a:rPr sz="1300" b="1" spc="-10" dirty="0">
                <a:solidFill>
                  <a:srgbClr val="041299"/>
                </a:solidFill>
                <a:latin typeface="Arial"/>
                <a:cs typeface="Arial"/>
              </a:rPr>
              <a:t>n</a:t>
            </a:r>
            <a:r>
              <a:rPr sz="1300" b="1" spc="10" dirty="0">
                <a:solidFill>
                  <a:srgbClr val="041299"/>
                </a:solidFill>
                <a:latin typeface="Arial"/>
                <a:cs typeface="Arial"/>
              </a:rPr>
              <a:t> </a:t>
            </a:r>
            <a:r>
              <a:rPr sz="1300" b="1" spc="-15" dirty="0">
                <a:solidFill>
                  <a:srgbClr val="041299"/>
                </a:solidFill>
                <a:latin typeface="Arial"/>
                <a:cs typeface="Arial"/>
              </a:rPr>
              <a:t>sa</a:t>
            </a:r>
            <a:r>
              <a:rPr sz="1300" b="1" spc="-5" dirty="0">
                <a:solidFill>
                  <a:srgbClr val="041299"/>
                </a:solidFill>
                <a:latin typeface="Arial"/>
                <a:cs typeface="Arial"/>
              </a:rPr>
              <a:t>l</a:t>
            </a:r>
            <a:r>
              <a:rPr sz="1300" b="1" spc="10" dirty="0">
                <a:solidFill>
                  <a:srgbClr val="041299"/>
                </a:solidFill>
                <a:latin typeface="Arial"/>
                <a:cs typeface="Arial"/>
              </a:rPr>
              <a:t> </a:t>
            </a:r>
            <a:r>
              <a:rPr sz="1300" b="1" spc="-15" dirty="0">
                <a:solidFill>
                  <a:srgbClr val="041299"/>
                </a:solidFill>
                <a:latin typeface="Arial"/>
                <a:cs typeface="Arial"/>
              </a:rPr>
              <a:t>añadida</a:t>
            </a:r>
            <a:r>
              <a:rPr sz="1300" b="1" spc="-10" dirty="0">
                <a:solidFill>
                  <a:srgbClr val="041299"/>
                </a:solidFill>
                <a:latin typeface="Arial"/>
                <a:cs typeface="Arial"/>
              </a:rPr>
              <a:t>”</a:t>
            </a:r>
            <a:r>
              <a:rPr sz="1300" b="1" spc="45" dirty="0">
                <a:solidFill>
                  <a:srgbClr val="041299"/>
                </a:solidFill>
                <a:latin typeface="Arial"/>
                <a:cs typeface="Arial"/>
              </a:rPr>
              <a:t> </a:t>
            </a:r>
            <a:r>
              <a:rPr sz="1300" spc="-10" dirty="0">
                <a:solidFill>
                  <a:srgbClr val="041299"/>
                </a:solidFill>
                <a:latin typeface="Arial"/>
                <a:cs typeface="Arial"/>
              </a:rPr>
              <a:t>o</a:t>
            </a:r>
            <a:r>
              <a:rPr sz="1300" spc="10"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alentes</a:t>
            </a:r>
            <a:r>
              <a:rPr sz="1300" spc="40" dirty="0">
                <a:solidFill>
                  <a:srgbClr val="041299"/>
                </a:solidFill>
                <a:latin typeface="Arial"/>
                <a:cs typeface="Arial"/>
              </a:rPr>
              <a:t> </a:t>
            </a:r>
            <a:r>
              <a:rPr sz="1300" spc="-10" dirty="0">
                <a:solidFill>
                  <a:srgbClr val="041299"/>
                </a:solidFill>
                <a:latin typeface="Arial"/>
                <a:cs typeface="Arial"/>
              </a:rPr>
              <a:t>como</a:t>
            </a:r>
            <a:r>
              <a:rPr sz="1300" spc="20" dirty="0">
                <a:solidFill>
                  <a:srgbClr val="041299"/>
                </a:solidFill>
                <a:latin typeface="Arial"/>
                <a:cs typeface="Arial"/>
              </a:rPr>
              <a:t> </a:t>
            </a:r>
            <a:r>
              <a:rPr sz="1300" b="1" spc="-10" dirty="0">
                <a:solidFill>
                  <a:srgbClr val="041299"/>
                </a:solidFill>
                <a:latin typeface="Arial"/>
                <a:cs typeface="Arial"/>
              </a:rPr>
              <a:t>“</a:t>
            </a:r>
            <a:r>
              <a:rPr sz="1300" b="1" spc="-15" dirty="0">
                <a:solidFill>
                  <a:srgbClr val="041299"/>
                </a:solidFill>
                <a:latin typeface="Arial"/>
                <a:cs typeface="Arial"/>
              </a:rPr>
              <a:t>0%</a:t>
            </a:r>
            <a:r>
              <a:rPr sz="1300" b="1" spc="10" dirty="0">
                <a:solidFill>
                  <a:srgbClr val="041299"/>
                </a:solidFill>
                <a:latin typeface="Arial"/>
                <a:cs typeface="Arial"/>
              </a:rPr>
              <a:t> </a:t>
            </a:r>
            <a:r>
              <a:rPr sz="1300" b="1" spc="-15" dirty="0">
                <a:solidFill>
                  <a:srgbClr val="041299"/>
                </a:solidFill>
                <a:latin typeface="Arial"/>
                <a:cs typeface="Arial"/>
              </a:rPr>
              <a:t>sa</a:t>
            </a:r>
            <a:r>
              <a:rPr sz="1300" b="1" spc="-5" dirty="0">
                <a:solidFill>
                  <a:srgbClr val="041299"/>
                </a:solidFill>
                <a:latin typeface="Arial"/>
                <a:cs typeface="Arial"/>
              </a:rPr>
              <a:t>l</a:t>
            </a:r>
            <a:r>
              <a:rPr sz="1300" b="1" spc="10" dirty="0">
                <a:solidFill>
                  <a:srgbClr val="041299"/>
                </a:solidFill>
                <a:latin typeface="Arial"/>
                <a:cs typeface="Arial"/>
              </a:rPr>
              <a:t> </a:t>
            </a:r>
            <a:r>
              <a:rPr sz="1300" b="1" spc="-15" dirty="0">
                <a:solidFill>
                  <a:srgbClr val="041299"/>
                </a:solidFill>
                <a:latin typeface="Arial"/>
                <a:cs typeface="Arial"/>
              </a:rPr>
              <a:t>añadida</a:t>
            </a:r>
            <a:r>
              <a:rPr sz="1300" b="1" spc="-10" dirty="0">
                <a:solidFill>
                  <a:srgbClr val="041299"/>
                </a:solidFill>
                <a:latin typeface="Arial"/>
                <a:cs typeface="Arial"/>
              </a:rPr>
              <a:t>”</a:t>
            </a:r>
            <a:r>
              <a:rPr sz="1300" spc="-5" dirty="0">
                <a:solidFill>
                  <a:srgbClr val="041299"/>
                </a:solidFill>
                <a:latin typeface="Arial"/>
                <a:cs typeface="Arial"/>
              </a:rPr>
              <a:t>,</a:t>
            </a:r>
            <a:r>
              <a:rPr sz="1300" spc="45" dirty="0">
                <a:solidFill>
                  <a:srgbClr val="041299"/>
                </a:solidFill>
                <a:latin typeface="Arial"/>
                <a:cs typeface="Arial"/>
              </a:rPr>
              <a:t> </a:t>
            </a:r>
            <a:r>
              <a:rPr sz="1300" spc="-15" dirty="0">
                <a:solidFill>
                  <a:srgbClr val="041299"/>
                </a:solidFill>
                <a:latin typeface="Arial"/>
                <a:cs typeface="Arial"/>
              </a:rPr>
              <a:t>et</a:t>
            </a:r>
            <a:r>
              <a:rPr sz="1300" spc="-5" dirty="0">
                <a:solidFill>
                  <a:srgbClr val="041299"/>
                </a:solidFill>
                <a:latin typeface="Arial"/>
                <a:cs typeface="Arial"/>
              </a:rPr>
              <a:t>c.</a:t>
            </a:r>
            <a:endParaRPr sz="1300">
              <a:latin typeface="Arial"/>
              <a:cs typeface="Arial"/>
            </a:endParaRPr>
          </a:p>
          <a:p>
            <a:pPr marL="12700"/>
            <a:r>
              <a:rPr sz="1300" spc="-15" dirty="0">
                <a:solidFill>
                  <a:srgbClr val="00AFEF"/>
                </a:solidFill>
                <a:latin typeface="Arial"/>
                <a:cs typeface="Arial"/>
              </a:rPr>
              <a:t>► </a:t>
            </a:r>
            <a:r>
              <a:rPr sz="1300" spc="10" dirty="0">
                <a:solidFill>
                  <a:srgbClr val="00AFEF"/>
                </a:solidFill>
                <a:latin typeface="Arial"/>
                <a:cs typeface="Arial"/>
              </a:rPr>
              <a:t> </a:t>
            </a:r>
            <a:r>
              <a:rPr sz="1300" b="1" spc="-10" dirty="0">
                <a:solidFill>
                  <a:srgbClr val="041299"/>
                </a:solidFill>
                <a:latin typeface="Arial"/>
                <a:cs typeface="Arial"/>
              </a:rPr>
              <a:t>“Conteni</a:t>
            </a:r>
            <a:r>
              <a:rPr sz="1300" b="1" dirty="0">
                <a:solidFill>
                  <a:srgbClr val="041299"/>
                </a:solidFill>
                <a:latin typeface="Arial"/>
                <a:cs typeface="Arial"/>
              </a:rPr>
              <a:t>d</a:t>
            </a:r>
            <a:r>
              <a:rPr sz="1300" b="1" spc="-10" dirty="0">
                <a:solidFill>
                  <a:srgbClr val="041299"/>
                </a:solidFill>
                <a:latin typeface="Arial"/>
                <a:cs typeface="Arial"/>
              </a:rPr>
              <a:t>o</a:t>
            </a:r>
            <a:r>
              <a:rPr sz="1300" b="1" spc="45" dirty="0">
                <a:solidFill>
                  <a:srgbClr val="041299"/>
                </a:solidFill>
                <a:latin typeface="Arial"/>
                <a:cs typeface="Arial"/>
              </a:rPr>
              <a:t> </a:t>
            </a:r>
            <a:r>
              <a:rPr sz="1300" b="1" spc="-15" dirty="0">
                <a:solidFill>
                  <a:srgbClr val="041299"/>
                </a:solidFill>
                <a:latin typeface="Arial"/>
                <a:cs typeface="Arial"/>
              </a:rPr>
              <a:t>reducid</a:t>
            </a:r>
            <a:r>
              <a:rPr sz="1300" b="1" spc="-10" dirty="0">
                <a:solidFill>
                  <a:srgbClr val="041299"/>
                </a:solidFill>
                <a:latin typeface="Arial"/>
                <a:cs typeface="Arial"/>
              </a:rPr>
              <a:t>o</a:t>
            </a:r>
            <a:r>
              <a:rPr sz="1300" b="1" spc="30" dirty="0">
                <a:solidFill>
                  <a:srgbClr val="041299"/>
                </a:solidFill>
                <a:latin typeface="Arial"/>
                <a:cs typeface="Arial"/>
              </a:rPr>
              <a:t> </a:t>
            </a:r>
            <a:r>
              <a:rPr sz="1300" b="1" spc="-15" dirty="0">
                <a:solidFill>
                  <a:srgbClr val="041299"/>
                </a:solidFill>
                <a:latin typeface="Arial"/>
                <a:cs typeface="Arial"/>
              </a:rPr>
              <a:t>e</a:t>
            </a:r>
            <a:r>
              <a:rPr sz="1300" b="1" spc="-10" dirty="0">
                <a:solidFill>
                  <a:srgbClr val="041299"/>
                </a:solidFill>
                <a:latin typeface="Arial"/>
                <a:cs typeface="Arial"/>
              </a:rPr>
              <a:t>n</a:t>
            </a:r>
            <a:r>
              <a:rPr sz="1300" b="1" spc="20" dirty="0">
                <a:solidFill>
                  <a:srgbClr val="041299"/>
                </a:solidFill>
                <a:latin typeface="Arial"/>
                <a:cs typeface="Arial"/>
              </a:rPr>
              <a:t> </a:t>
            </a:r>
            <a:r>
              <a:rPr sz="1300" b="1" spc="-15" dirty="0">
                <a:solidFill>
                  <a:srgbClr val="041299"/>
                </a:solidFill>
                <a:latin typeface="Arial"/>
                <a:cs typeface="Arial"/>
              </a:rPr>
              <a:t>sodio/sal</a:t>
            </a:r>
            <a:r>
              <a:rPr sz="1300" b="1" spc="-10" dirty="0">
                <a:solidFill>
                  <a:srgbClr val="041299"/>
                </a:solidFill>
                <a:latin typeface="Arial"/>
                <a:cs typeface="Arial"/>
              </a:rPr>
              <a:t>”</a:t>
            </a:r>
            <a:r>
              <a:rPr sz="1300" b="1" spc="50" dirty="0">
                <a:solidFill>
                  <a:srgbClr val="041299"/>
                </a:solidFill>
                <a:latin typeface="Arial"/>
                <a:cs typeface="Arial"/>
              </a:rPr>
              <a:t> </a:t>
            </a:r>
            <a:r>
              <a:rPr sz="1300" spc="-10" dirty="0">
                <a:solidFill>
                  <a:srgbClr val="041299"/>
                </a:solidFill>
                <a:latin typeface="Arial"/>
                <a:cs typeface="Arial"/>
              </a:rPr>
              <a:t>o</a:t>
            </a:r>
            <a:r>
              <a:rPr sz="1300" spc="-5"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a:t>
            </a:r>
            <a:r>
              <a:rPr sz="1300" dirty="0">
                <a:solidFill>
                  <a:srgbClr val="041299"/>
                </a:solidFill>
                <a:latin typeface="Arial"/>
                <a:cs typeface="Arial"/>
              </a:rPr>
              <a:t>t</a:t>
            </a:r>
            <a:r>
              <a:rPr sz="1300" spc="-10" dirty="0">
                <a:solidFill>
                  <a:srgbClr val="041299"/>
                </a:solidFill>
                <a:latin typeface="Arial"/>
                <a:cs typeface="Arial"/>
              </a:rPr>
              <a:t>es</a:t>
            </a:r>
            <a:r>
              <a:rPr sz="1300" spc="45" dirty="0">
                <a:solidFill>
                  <a:srgbClr val="041299"/>
                </a:solidFill>
                <a:latin typeface="Arial"/>
                <a:cs typeface="Arial"/>
              </a:rPr>
              <a:t> </a:t>
            </a:r>
            <a:r>
              <a:rPr sz="1300" spc="-10" dirty="0">
                <a:solidFill>
                  <a:srgbClr val="041299"/>
                </a:solidFill>
                <a:latin typeface="Arial"/>
                <a:cs typeface="Arial"/>
              </a:rPr>
              <a:t>como</a:t>
            </a:r>
            <a:r>
              <a:rPr sz="1300" spc="20" dirty="0">
                <a:solidFill>
                  <a:srgbClr val="041299"/>
                </a:solidFill>
                <a:latin typeface="Arial"/>
                <a:cs typeface="Arial"/>
              </a:rPr>
              <a:t> </a:t>
            </a:r>
            <a:r>
              <a:rPr sz="1300" b="1" spc="-10" dirty="0">
                <a:solidFill>
                  <a:srgbClr val="041299"/>
                </a:solidFill>
                <a:latin typeface="Arial"/>
                <a:cs typeface="Arial"/>
              </a:rPr>
              <a:t>“con</a:t>
            </a:r>
            <a:r>
              <a:rPr sz="1300" b="1" spc="20" dirty="0">
                <a:solidFill>
                  <a:srgbClr val="041299"/>
                </a:solidFill>
                <a:latin typeface="Arial"/>
                <a:cs typeface="Arial"/>
              </a:rPr>
              <a:t> </a:t>
            </a:r>
            <a:r>
              <a:rPr sz="1300" b="1" spc="-15" dirty="0">
                <a:solidFill>
                  <a:srgbClr val="041299"/>
                </a:solidFill>
                <a:latin typeface="Arial"/>
                <a:cs typeface="Arial"/>
              </a:rPr>
              <a:t>meno</a:t>
            </a:r>
            <a:r>
              <a:rPr sz="1300" b="1" spc="-10" dirty="0">
                <a:solidFill>
                  <a:srgbClr val="041299"/>
                </a:solidFill>
                <a:latin typeface="Arial"/>
                <a:cs typeface="Arial"/>
              </a:rPr>
              <a:t>s</a:t>
            </a:r>
            <a:r>
              <a:rPr sz="1300" b="1" spc="20" dirty="0">
                <a:solidFill>
                  <a:srgbClr val="041299"/>
                </a:solidFill>
                <a:latin typeface="Arial"/>
                <a:cs typeface="Arial"/>
              </a:rPr>
              <a:t> </a:t>
            </a:r>
            <a:r>
              <a:rPr sz="1300" b="1" spc="-15" dirty="0">
                <a:solidFill>
                  <a:srgbClr val="041299"/>
                </a:solidFill>
                <a:latin typeface="Arial"/>
                <a:cs typeface="Arial"/>
              </a:rPr>
              <a:t>sal</a:t>
            </a:r>
            <a:r>
              <a:rPr sz="1300" b="1" spc="-10" dirty="0">
                <a:solidFill>
                  <a:srgbClr val="041299"/>
                </a:solidFill>
                <a:latin typeface="Arial"/>
                <a:cs typeface="Arial"/>
              </a:rPr>
              <a:t>”</a:t>
            </a:r>
            <a:r>
              <a:rPr sz="1300" spc="-5" dirty="0">
                <a:solidFill>
                  <a:srgbClr val="041299"/>
                </a:solidFill>
                <a:latin typeface="Arial"/>
                <a:cs typeface="Arial"/>
              </a:rPr>
              <a:t>,</a:t>
            </a:r>
            <a:r>
              <a:rPr sz="1300" spc="20" dirty="0">
                <a:solidFill>
                  <a:srgbClr val="041299"/>
                </a:solidFill>
                <a:latin typeface="Arial"/>
                <a:cs typeface="Arial"/>
              </a:rPr>
              <a:t> </a:t>
            </a:r>
            <a:r>
              <a:rPr sz="1300" spc="-15" dirty="0">
                <a:solidFill>
                  <a:srgbClr val="041299"/>
                </a:solidFill>
                <a:latin typeface="Arial"/>
                <a:cs typeface="Arial"/>
              </a:rPr>
              <a:t>et</a:t>
            </a:r>
            <a:r>
              <a:rPr sz="1300" spc="-5" dirty="0">
                <a:solidFill>
                  <a:srgbClr val="041299"/>
                </a:solidFill>
                <a:latin typeface="Arial"/>
                <a:cs typeface="Arial"/>
              </a:rPr>
              <a:t>c.</a:t>
            </a:r>
            <a:endParaRPr sz="1300">
              <a:latin typeface="Arial"/>
              <a:cs typeface="Arial"/>
            </a:endParaRPr>
          </a:p>
        </p:txBody>
      </p:sp>
      <p:sp>
        <p:nvSpPr>
          <p:cNvPr id="13" name="object 13"/>
          <p:cNvSpPr/>
          <p:nvPr/>
        </p:nvSpPr>
        <p:spPr>
          <a:xfrm>
            <a:off x="2314955" y="5539740"/>
            <a:ext cx="7203948" cy="423672"/>
          </a:xfrm>
          <a:prstGeom prst="rect">
            <a:avLst/>
          </a:prstGeom>
          <a:blipFill>
            <a:blip r:embed="rId8" cstate="print"/>
            <a:stretch>
              <a:fillRect/>
            </a:stretch>
          </a:blipFill>
        </p:spPr>
        <p:txBody>
          <a:bodyPr wrap="square" lIns="0" tIns="0" rIns="0" bIns="0" rtlCol="0">
            <a:noAutofit/>
          </a:bodyPr>
          <a:lstStyle/>
          <a:p>
            <a:endParaRPr/>
          </a:p>
        </p:txBody>
      </p:sp>
      <p:sp>
        <p:nvSpPr>
          <p:cNvPr id="14" name="object 14"/>
          <p:cNvSpPr/>
          <p:nvPr/>
        </p:nvSpPr>
        <p:spPr>
          <a:xfrm>
            <a:off x="2982467" y="5548884"/>
            <a:ext cx="5914644" cy="353568"/>
          </a:xfrm>
          <a:prstGeom prst="rect">
            <a:avLst/>
          </a:prstGeom>
          <a:blipFill>
            <a:blip r:embed="rId9" cstate="print"/>
            <a:stretch>
              <a:fillRect/>
            </a:stretch>
          </a:blipFill>
        </p:spPr>
        <p:txBody>
          <a:bodyPr wrap="square" lIns="0" tIns="0" rIns="0" bIns="0" rtlCol="0">
            <a:noAutofit/>
          </a:bodyPr>
          <a:lstStyle/>
          <a:p>
            <a:endParaRPr/>
          </a:p>
        </p:txBody>
      </p:sp>
      <p:sp>
        <p:nvSpPr>
          <p:cNvPr id="15" name="object 15"/>
          <p:cNvSpPr/>
          <p:nvPr/>
        </p:nvSpPr>
        <p:spPr>
          <a:xfrm>
            <a:off x="2381250" y="5643562"/>
            <a:ext cx="7072376" cy="292100"/>
          </a:xfrm>
          <a:custGeom>
            <a:avLst/>
            <a:gdLst/>
            <a:ahLst/>
            <a:cxnLst/>
            <a:rect l="l" t="t" r="r" b="b"/>
            <a:pathLst>
              <a:path w="7072376" h="292100">
                <a:moveTo>
                  <a:pt x="0" y="292100"/>
                </a:moveTo>
                <a:lnTo>
                  <a:pt x="7072376" y="292100"/>
                </a:lnTo>
                <a:lnTo>
                  <a:pt x="7072376" y="0"/>
                </a:lnTo>
                <a:lnTo>
                  <a:pt x="0" y="0"/>
                </a:lnTo>
                <a:lnTo>
                  <a:pt x="0" y="292100"/>
                </a:lnTo>
                <a:close/>
              </a:path>
            </a:pathLst>
          </a:custGeom>
          <a:solidFill>
            <a:srgbClr val="FFFFFF"/>
          </a:solidFill>
        </p:spPr>
        <p:txBody>
          <a:bodyPr wrap="square" lIns="0" tIns="0" rIns="0" bIns="0" rtlCol="0">
            <a:noAutofit/>
          </a:bodyPr>
          <a:lstStyle/>
          <a:p>
            <a:endParaRPr/>
          </a:p>
        </p:txBody>
      </p:sp>
      <p:sp>
        <p:nvSpPr>
          <p:cNvPr id="16" name="object 16"/>
          <p:cNvSpPr/>
          <p:nvPr/>
        </p:nvSpPr>
        <p:spPr>
          <a:xfrm>
            <a:off x="2381250" y="5643562"/>
            <a:ext cx="7072376" cy="292100"/>
          </a:xfrm>
          <a:custGeom>
            <a:avLst/>
            <a:gdLst/>
            <a:ahLst/>
            <a:cxnLst/>
            <a:rect l="l" t="t" r="r" b="b"/>
            <a:pathLst>
              <a:path w="7072376" h="292100">
                <a:moveTo>
                  <a:pt x="0" y="292100"/>
                </a:moveTo>
                <a:lnTo>
                  <a:pt x="7072376" y="292100"/>
                </a:lnTo>
                <a:lnTo>
                  <a:pt x="7072376" y="0"/>
                </a:lnTo>
                <a:lnTo>
                  <a:pt x="0" y="0"/>
                </a:lnTo>
                <a:lnTo>
                  <a:pt x="0" y="292100"/>
                </a:lnTo>
                <a:close/>
              </a:path>
            </a:pathLst>
          </a:custGeom>
          <a:ln w="25400">
            <a:solidFill>
              <a:srgbClr val="333399"/>
            </a:solidFill>
          </a:ln>
        </p:spPr>
        <p:txBody>
          <a:bodyPr wrap="square" lIns="0" tIns="0" rIns="0" bIns="0" rtlCol="0">
            <a:noAutofit/>
          </a:bodyPr>
          <a:lstStyle/>
          <a:p>
            <a:endParaRPr/>
          </a:p>
        </p:txBody>
      </p:sp>
      <p:sp>
        <p:nvSpPr>
          <p:cNvPr id="17" name="object 17"/>
          <p:cNvSpPr txBox="1"/>
          <p:nvPr/>
        </p:nvSpPr>
        <p:spPr>
          <a:xfrm>
            <a:off x="3122167" y="5685535"/>
            <a:ext cx="5588000" cy="209550"/>
          </a:xfrm>
          <a:prstGeom prst="rect">
            <a:avLst/>
          </a:prstGeom>
        </p:spPr>
        <p:txBody>
          <a:bodyPr vert="horz" wrap="square" lIns="0" tIns="0" rIns="0" bIns="0" rtlCol="0">
            <a:noAutofit/>
          </a:bodyPr>
          <a:lstStyle/>
          <a:p>
            <a:pPr marL="12700"/>
            <a:r>
              <a:rPr sz="1300" spc="-15" dirty="0">
                <a:solidFill>
                  <a:srgbClr val="041299"/>
                </a:solidFill>
                <a:latin typeface="Arial"/>
                <a:cs typeface="Arial"/>
              </a:rPr>
              <a:t>La</a:t>
            </a:r>
            <a:r>
              <a:rPr sz="1300" spc="-10" dirty="0">
                <a:solidFill>
                  <a:srgbClr val="041299"/>
                </a:solidFill>
                <a:latin typeface="Arial"/>
                <a:cs typeface="Arial"/>
              </a:rPr>
              <a:t>s</a:t>
            </a:r>
            <a:r>
              <a:rPr sz="1300" spc="-5" dirty="0">
                <a:solidFill>
                  <a:srgbClr val="041299"/>
                </a:solidFill>
                <a:latin typeface="Arial"/>
                <a:cs typeface="Arial"/>
              </a:rPr>
              <a:t> </a:t>
            </a:r>
            <a:r>
              <a:rPr sz="1300" spc="-15" dirty="0">
                <a:solidFill>
                  <a:srgbClr val="041299"/>
                </a:solidFill>
                <a:latin typeface="Arial"/>
                <a:cs typeface="Arial"/>
              </a:rPr>
              <a:t>condicione</a:t>
            </a:r>
            <a:r>
              <a:rPr sz="1300" spc="-10" dirty="0">
                <a:solidFill>
                  <a:srgbClr val="041299"/>
                </a:solidFill>
                <a:latin typeface="Arial"/>
                <a:cs typeface="Arial"/>
              </a:rPr>
              <a:t>s</a:t>
            </a:r>
            <a:r>
              <a:rPr sz="1300" spc="35" dirty="0">
                <a:solidFill>
                  <a:srgbClr val="041299"/>
                </a:solidFill>
                <a:latin typeface="Arial"/>
                <a:cs typeface="Arial"/>
              </a:rPr>
              <a:t> </a:t>
            </a:r>
            <a:r>
              <a:rPr sz="1300" spc="-15" dirty="0">
                <a:solidFill>
                  <a:srgbClr val="041299"/>
                </a:solidFill>
                <a:latin typeface="Arial"/>
                <a:cs typeface="Arial"/>
              </a:rPr>
              <a:t>par</a:t>
            </a:r>
            <a:r>
              <a:rPr sz="1300" spc="-10" dirty="0">
                <a:solidFill>
                  <a:srgbClr val="041299"/>
                </a:solidFill>
                <a:latin typeface="Arial"/>
                <a:cs typeface="Arial"/>
              </a:rPr>
              <a:t>a</a:t>
            </a:r>
            <a:r>
              <a:rPr sz="1300" spc="20" dirty="0">
                <a:solidFill>
                  <a:srgbClr val="041299"/>
                </a:solidFill>
                <a:latin typeface="Arial"/>
                <a:cs typeface="Arial"/>
              </a:rPr>
              <a:t> </a:t>
            </a:r>
            <a:r>
              <a:rPr sz="1300" spc="-15" dirty="0">
                <a:solidFill>
                  <a:srgbClr val="041299"/>
                </a:solidFill>
                <a:latin typeface="Arial"/>
                <a:cs typeface="Arial"/>
              </a:rPr>
              <a:t>pode</a:t>
            </a:r>
            <a:r>
              <a:rPr sz="1300" spc="-5" dirty="0">
                <a:solidFill>
                  <a:srgbClr val="041299"/>
                </a:solidFill>
                <a:latin typeface="Arial"/>
                <a:cs typeface="Arial"/>
              </a:rPr>
              <a:t>r</a:t>
            </a:r>
            <a:r>
              <a:rPr sz="1300" spc="30" dirty="0">
                <a:solidFill>
                  <a:srgbClr val="041299"/>
                </a:solidFill>
                <a:latin typeface="Arial"/>
                <a:cs typeface="Arial"/>
              </a:rPr>
              <a:t> </a:t>
            </a:r>
            <a:r>
              <a:rPr sz="1300" spc="-15" dirty="0">
                <a:solidFill>
                  <a:srgbClr val="041299"/>
                </a:solidFill>
                <a:latin typeface="Arial"/>
                <a:cs typeface="Arial"/>
              </a:rPr>
              <a:t>declara</a:t>
            </a:r>
            <a:r>
              <a:rPr sz="1300" spc="-5" dirty="0">
                <a:solidFill>
                  <a:srgbClr val="041299"/>
                </a:solidFill>
                <a:latin typeface="Arial"/>
                <a:cs typeface="Arial"/>
              </a:rPr>
              <a:t>r</a:t>
            </a:r>
            <a:r>
              <a:rPr sz="1300" spc="35" dirty="0">
                <a:solidFill>
                  <a:srgbClr val="041299"/>
                </a:solidFill>
                <a:latin typeface="Arial"/>
                <a:cs typeface="Arial"/>
              </a:rPr>
              <a:t> </a:t>
            </a:r>
            <a:r>
              <a:rPr sz="1300" spc="-15" dirty="0">
                <a:solidFill>
                  <a:srgbClr val="041299"/>
                </a:solidFill>
                <a:latin typeface="Arial"/>
                <a:cs typeface="Arial"/>
              </a:rPr>
              <a:t>esta</a:t>
            </a:r>
            <a:r>
              <a:rPr sz="1300" spc="-10" dirty="0">
                <a:solidFill>
                  <a:srgbClr val="041299"/>
                </a:solidFill>
                <a:latin typeface="Arial"/>
                <a:cs typeface="Arial"/>
              </a:rPr>
              <a:t>s</a:t>
            </a:r>
            <a:r>
              <a:rPr sz="1300" spc="10" dirty="0">
                <a:solidFill>
                  <a:srgbClr val="041299"/>
                </a:solidFill>
                <a:latin typeface="Arial"/>
                <a:cs typeface="Arial"/>
              </a:rPr>
              <a:t> </a:t>
            </a:r>
            <a:r>
              <a:rPr sz="1300" spc="-15" dirty="0">
                <a:solidFill>
                  <a:srgbClr val="041299"/>
                </a:solidFill>
                <a:latin typeface="Arial"/>
                <a:cs typeface="Arial"/>
              </a:rPr>
              <a:t>propiedade</a:t>
            </a:r>
            <a:r>
              <a:rPr sz="1300" spc="-10" dirty="0">
                <a:solidFill>
                  <a:srgbClr val="041299"/>
                </a:solidFill>
                <a:latin typeface="Arial"/>
                <a:cs typeface="Arial"/>
              </a:rPr>
              <a:t>s</a:t>
            </a:r>
            <a:r>
              <a:rPr sz="1300" spc="45" dirty="0">
                <a:solidFill>
                  <a:srgbClr val="041299"/>
                </a:solidFill>
                <a:latin typeface="Arial"/>
                <a:cs typeface="Arial"/>
              </a:rPr>
              <a:t> </a:t>
            </a:r>
            <a:r>
              <a:rPr sz="1300" spc="-15" dirty="0">
                <a:solidFill>
                  <a:srgbClr val="041299"/>
                </a:solidFill>
                <a:latin typeface="Arial"/>
                <a:cs typeface="Arial"/>
              </a:rPr>
              <a:t>e</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u</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aliment</a:t>
            </a:r>
            <a:r>
              <a:rPr sz="1300" spc="-10" dirty="0">
                <a:solidFill>
                  <a:srgbClr val="041299"/>
                </a:solidFill>
                <a:latin typeface="Arial"/>
                <a:cs typeface="Arial"/>
              </a:rPr>
              <a:t>o</a:t>
            </a:r>
            <a:r>
              <a:rPr sz="1300" spc="35" dirty="0">
                <a:solidFill>
                  <a:srgbClr val="041299"/>
                </a:solidFill>
                <a:latin typeface="Arial"/>
                <a:cs typeface="Arial"/>
              </a:rPr>
              <a:t> </a:t>
            </a:r>
            <a:r>
              <a:rPr sz="1300" spc="-15" dirty="0">
                <a:solidFill>
                  <a:srgbClr val="041299"/>
                </a:solidFill>
                <a:latin typeface="Arial"/>
                <a:cs typeface="Arial"/>
              </a:rPr>
              <a:t>son:</a:t>
            </a:r>
            <a:endParaRPr sz="1300">
              <a:latin typeface="Arial"/>
              <a:cs typeface="Arial"/>
            </a:endParaRPr>
          </a:p>
        </p:txBody>
      </p:sp>
      <p:sp>
        <p:nvSpPr>
          <p:cNvPr id="18" name="object 18"/>
          <p:cNvSpPr/>
          <p:nvPr/>
        </p:nvSpPr>
        <p:spPr>
          <a:xfrm>
            <a:off x="1757172" y="6039610"/>
            <a:ext cx="4242816" cy="722376"/>
          </a:xfrm>
          <a:prstGeom prst="rect">
            <a:avLst/>
          </a:prstGeom>
          <a:blipFill>
            <a:blip r:embed="rId10" cstate="print"/>
            <a:stretch>
              <a:fillRect/>
            </a:stretch>
          </a:blipFill>
        </p:spPr>
        <p:txBody>
          <a:bodyPr wrap="square" lIns="0" tIns="0" rIns="0" bIns="0" rtlCol="0">
            <a:noAutofit/>
          </a:bodyPr>
          <a:lstStyle/>
          <a:p>
            <a:endParaRPr/>
          </a:p>
        </p:txBody>
      </p:sp>
      <p:sp>
        <p:nvSpPr>
          <p:cNvPr id="19" name="object 19"/>
          <p:cNvSpPr txBox="1"/>
          <p:nvPr/>
        </p:nvSpPr>
        <p:spPr>
          <a:xfrm>
            <a:off x="2361083" y="6176568"/>
            <a:ext cx="3242945" cy="407670"/>
          </a:xfrm>
          <a:prstGeom prst="rect">
            <a:avLst/>
          </a:prstGeom>
        </p:spPr>
        <p:txBody>
          <a:bodyPr vert="horz" wrap="square" lIns="0" tIns="0" rIns="0" bIns="0" rtlCol="0">
            <a:noAutofit/>
          </a:bodyPr>
          <a:lstStyle/>
          <a:p>
            <a:pPr algn="ctr">
              <a:lnSpc>
                <a:spcPct val="100000"/>
              </a:lnSpc>
            </a:pPr>
            <a:r>
              <a:rPr sz="1300" spc="-10" dirty="0">
                <a:solidFill>
                  <a:srgbClr val="0000C7"/>
                </a:solidFill>
                <a:latin typeface="Arial"/>
                <a:cs typeface="Arial"/>
              </a:rPr>
              <a:t>No</a:t>
            </a:r>
            <a:r>
              <a:rPr sz="1300" spc="-5" dirty="0">
                <a:solidFill>
                  <a:srgbClr val="0000C7"/>
                </a:solidFill>
                <a:latin typeface="Arial"/>
                <a:cs typeface="Arial"/>
              </a:rPr>
              <a:t> </a:t>
            </a:r>
            <a:r>
              <a:rPr sz="1300" spc="-10" dirty="0">
                <a:solidFill>
                  <a:srgbClr val="0000C7"/>
                </a:solidFill>
                <a:latin typeface="Arial"/>
                <a:cs typeface="Arial"/>
              </a:rPr>
              <a:t>contener</a:t>
            </a:r>
            <a:r>
              <a:rPr sz="1300" spc="30" dirty="0">
                <a:solidFill>
                  <a:srgbClr val="0000C7"/>
                </a:solidFill>
                <a:latin typeface="Arial"/>
                <a:cs typeface="Arial"/>
              </a:rPr>
              <a:t> </a:t>
            </a:r>
            <a:r>
              <a:rPr sz="1300" spc="-10" dirty="0">
                <a:solidFill>
                  <a:srgbClr val="0000C7"/>
                </a:solidFill>
                <a:latin typeface="Arial"/>
                <a:cs typeface="Arial"/>
              </a:rPr>
              <a:t>más</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0,12</a:t>
            </a:r>
            <a:r>
              <a:rPr sz="1300" spc="1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sodio</a:t>
            </a:r>
            <a:r>
              <a:rPr sz="1300" spc="5" dirty="0">
                <a:solidFill>
                  <a:srgbClr val="0000C7"/>
                </a:solidFill>
                <a:latin typeface="Arial"/>
                <a:cs typeface="Arial"/>
              </a:rPr>
              <a:t> </a:t>
            </a:r>
            <a:r>
              <a:rPr sz="1300" spc="-10" dirty="0">
                <a:solidFill>
                  <a:srgbClr val="0000C7"/>
                </a:solidFill>
                <a:latin typeface="Arial"/>
                <a:cs typeface="Arial"/>
              </a:rPr>
              <a:t>o</a:t>
            </a:r>
            <a:r>
              <a:rPr sz="1300" spc="5" dirty="0">
                <a:solidFill>
                  <a:srgbClr val="0000C7"/>
                </a:solidFill>
                <a:latin typeface="Arial"/>
                <a:cs typeface="Arial"/>
              </a:rPr>
              <a:t> </a:t>
            </a:r>
            <a:r>
              <a:rPr sz="1300" spc="-10" dirty="0">
                <a:solidFill>
                  <a:srgbClr val="0000C7"/>
                </a:solidFill>
                <a:latin typeface="Arial"/>
                <a:cs typeface="Arial"/>
              </a:rPr>
              <a:t>0,3</a:t>
            </a:r>
            <a:r>
              <a:rPr sz="1300" spc="5" dirty="0">
                <a:solidFill>
                  <a:srgbClr val="0000C7"/>
                </a:solidFill>
                <a:latin typeface="Arial"/>
                <a:cs typeface="Arial"/>
              </a:rPr>
              <a:t> </a:t>
            </a:r>
            <a:r>
              <a:rPr sz="1300" spc="-10" dirty="0">
                <a:solidFill>
                  <a:srgbClr val="0000C7"/>
                </a:solidFill>
                <a:latin typeface="Arial"/>
                <a:cs typeface="Arial"/>
              </a:rPr>
              <a:t>g</a:t>
            </a:r>
            <a:endParaRPr sz="1300">
              <a:latin typeface="Arial"/>
              <a:cs typeface="Arial"/>
            </a:endParaRPr>
          </a:p>
          <a:p>
            <a:pPr marL="1270" algn="ctr"/>
            <a:r>
              <a:rPr sz="1300" spc="-10" dirty="0">
                <a:solidFill>
                  <a:srgbClr val="0000C7"/>
                </a:solidFill>
                <a:latin typeface="Arial"/>
                <a:cs typeface="Arial"/>
              </a:rPr>
              <a:t>de sal</a:t>
            </a:r>
            <a:r>
              <a:rPr sz="1300" spc="5" dirty="0">
                <a:solidFill>
                  <a:srgbClr val="0000C7"/>
                </a:solidFill>
                <a:latin typeface="Arial"/>
                <a:cs typeface="Arial"/>
              </a:rPr>
              <a:t> </a:t>
            </a:r>
            <a:r>
              <a:rPr sz="1300" spc="-10" dirty="0">
                <a:solidFill>
                  <a:srgbClr val="0000C7"/>
                </a:solidFill>
                <a:latin typeface="Arial"/>
                <a:cs typeface="Arial"/>
              </a:rPr>
              <a:t>por</a:t>
            </a:r>
            <a:r>
              <a:rPr sz="1300" spc="5" dirty="0">
                <a:solidFill>
                  <a:srgbClr val="0000C7"/>
                </a:solidFill>
                <a:latin typeface="Arial"/>
                <a:cs typeface="Arial"/>
              </a:rPr>
              <a:t> </a:t>
            </a:r>
            <a:r>
              <a:rPr sz="1300" spc="-10" dirty="0">
                <a:solidFill>
                  <a:srgbClr val="0000C7"/>
                </a:solidFill>
                <a:latin typeface="Arial"/>
                <a:cs typeface="Arial"/>
              </a:rPr>
              <a:t>100</a:t>
            </a:r>
            <a:r>
              <a:rPr sz="1300" spc="1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o 100 ml</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pr</a:t>
            </a:r>
            <a:r>
              <a:rPr sz="1300" spc="-15" dirty="0">
                <a:solidFill>
                  <a:srgbClr val="0000C7"/>
                </a:solidFill>
                <a:latin typeface="Arial"/>
                <a:cs typeface="Arial"/>
              </a:rPr>
              <a:t>o</a:t>
            </a:r>
            <a:r>
              <a:rPr sz="1300" spc="-10" dirty="0">
                <a:solidFill>
                  <a:srgbClr val="0000C7"/>
                </a:solidFill>
                <a:latin typeface="Arial"/>
                <a:cs typeface="Arial"/>
              </a:rPr>
              <a:t>du</a:t>
            </a:r>
            <a:r>
              <a:rPr sz="1300" spc="-20" dirty="0">
                <a:solidFill>
                  <a:srgbClr val="0000C7"/>
                </a:solidFill>
                <a:latin typeface="Arial"/>
                <a:cs typeface="Arial"/>
              </a:rPr>
              <a:t>c</a:t>
            </a:r>
            <a:r>
              <a:rPr sz="1300" spc="-5" dirty="0">
                <a:solidFill>
                  <a:srgbClr val="0000C7"/>
                </a:solidFill>
                <a:latin typeface="Arial"/>
                <a:cs typeface="Arial"/>
              </a:rPr>
              <a:t>to.</a:t>
            </a:r>
            <a:endParaRPr sz="1300">
              <a:latin typeface="Arial"/>
              <a:cs typeface="Arial"/>
            </a:endParaRPr>
          </a:p>
        </p:txBody>
      </p:sp>
      <p:sp>
        <p:nvSpPr>
          <p:cNvPr id="20" name="object 20"/>
          <p:cNvSpPr/>
          <p:nvPr/>
        </p:nvSpPr>
        <p:spPr>
          <a:xfrm>
            <a:off x="5734812" y="2386584"/>
            <a:ext cx="1842515" cy="1403603"/>
          </a:xfrm>
          <a:prstGeom prst="rect">
            <a:avLst/>
          </a:prstGeom>
          <a:blipFill>
            <a:blip r:embed="rId11" cstate="print"/>
            <a:stretch>
              <a:fillRect/>
            </a:stretch>
          </a:blipFill>
        </p:spPr>
        <p:txBody>
          <a:bodyPr wrap="square" lIns="0" tIns="0" rIns="0" bIns="0" rtlCol="0">
            <a:noAutofit/>
          </a:bodyPr>
          <a:lstStyle/>
          <a:p>
            <a:endParaRPr/>
          </a:p>
        </p:txBody>
      </p:sp>
      <p:sp>
        <p:nvSpPr>
          <p:cNvPr id="21" name="object 21"/>
          <p:cNvSpPr/>
          <p:nvPr/>
        </p:nvSpPr>
        <p:spPr>
          <a:xfrm>
            <a:off x="5908547" y="3511297"/>
            <a:ext cx="4535424" cy="1993391"/>
          </a:xfrm>
          <a:prstGeom prst="rect">
            <a:avLst/>
          </a:prstGeom>
          <a:blipFill>
            <a:blip r:embed="rId12" cstate="print"/>
            <a:stretch>
              <a:fillRect/>
            </a:stretch>
          </a:blipFill>
        </p:spPr>
        <p:txBody>
          <a:bodyPr wrap="square" lIns="0" tIns="0" rIns="0" bIns="0" rtlCol="0">
            <a:noAutofit/>
          </a:bodyPr>
          <a:lstStyle/>
          <a:p>
            <a:endParaRPr/>
          </a:p>
        </p:txBody>
      </p:sp>
      <p:sp>
        <p:nvSpPr>
          <p:cNvPr id="22" name="object 22"/>
          <p:cNvSpPr/>
          <p:nvPr/>
        </p:nvSpPr>
        <p:spPr>
          <a:xfrm>
            <a:off x="6114288" y="6039610"/>
            <a:ext cx="4311396" cy="722376"/>
          </a:xfrm>
          <a:prstGeom prst="rect">
            <a:avLst/>
          </a:prstGeom>
          <a:blipFill>
            <a:blip r:embed="rId13" cstate="print"/>
            <a:stretch>
              <a:fillRect/>
            </a:stretch>
          </a:blipFill>
        </p:spPr>
        <p:txBody>
          <a:bodyPr wrap="square" lIns="0" tIns="0" rIns="0" bIns="0" rtlCol="0">
            <a:noAutofit/>
          </a:bodyPr>
          <a:lstStyle/>
          <a:p>
            <a:endParaRPr/>
          </a:p>
        </p:txBody>
      </p:sp>
      <p:sp>
        <p:nvSpPr>
          <p:cNvPr id="23" name="object 23"/>
          <p:cNvSpPr txBox="1"/>
          <p:nvPr/>
        </p:nvSpPr>
        <p:spPr>
          <a:xfrm>
            <a:off x="6640449" y="6176568"/>
            <a:ext cx="3472815" cy="407670"/>
          </a:xfrm>
          <a:prstGeom prst="rect">
            <a:avLst/>
          </a:prstGeom>
        </p:spPr>
        <p:txBody>
          <a:bodyPr vert="horz" wrap="square" lIns="0" tIns="0" rIns="0" bIns="0" rtlCol="0">
            <a:noAutofit/>
          </a:bodyPr>
          <a:lstStyle/>
          <a:p>
            <a:pPr algn="ctr">
              <a:lnSpc>
                <a:spcPct val="100000"/>
              </a:lnSpc>
            </a:pPr>
            <a:r>
              <a:rPr sz="1300" spc="-10" dirty="0">
                <a:solidFill>
                  <a:srgbClr val="0000C7"/>
                </a:solidFill>
                <a:latin typeface="Arial"/>
                <a:cs typeface="Arial"/>
              </a:rPr>
              <a:t>No</a:t>
            </a:r>
            <a:r>
              <a:rPr sz="1300" spc="-5" dirty="0">
                <a:solidFill>
                  <a:srgbClr val="0000C7"/>
                </a:solidFill>
                <a:latin typeface="Arial"/>
                <a:cs typeface="Arial"/>
              </a:rPr>
              <a:t> </a:t>
            </a:r>
            <a:r>
              <a:rPr sz="1300" spc="-10" dirty="0">
                <a:solidFill>
                  <a:srgbClr val="0000C7"/>
                </a:solidFill>
                <a:latin typeface="Arial"/>
                <a:cs typeface="Arial"/>
              </a:rPr>
              <a:t>contener</a:t>
            </a:r>
            <a:r>
              <a:rPr sz="1300" spc="30" dirty="0">
                <a:solidFill>
                  <a:srgbClr val="0000C7"/>
                </a:solidFill>
                <a:latin typeface="Arial"/>
                <a:cs typeface="Arial"/>
              </a:rPr>
              <a:t> </a:t>
            </a:r>
            <a:r>
              <a:rPr sz="1300" spc="-10" dirty="0">
                <a:solidFill>
                  <a:srgbClr val="0000C7"/>
                </a:solidFill>
                <a:latin typeface="Arial"/>
                <a:cs typeface="Arial"/>
              </a:rPr>
              <a:t>más</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0,04</a:t>
            </a:r>
            <a:r>
              <a:rPr sz="1300" spc="1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sodio</a:t>
            </a:r>
            <a:r>
              <a:rPr sz="1300" spc="5" dirty="0">
                <a:solidFill>
                  <a:srgbClr val="0000C7"/>
                </a:solidFill>
                <a:latin typeface="Arial"/>
                <a:cs typeface="Arial"/>
              </a:rPr>
              <a:t> </a:t>
            </a:r>
            <a:r>
              <a:rPr sz="1300" spc="-10" dirty="0">
                <a:solidFill>
                  <a:srgbClr val="0000C7"/>
                </a:solidFill>
                <a:latin typeface="Arial"/>
                <a:cs typeface="Arial"/>
              </a:rPr>
              <a:t>o</a:t>
            </a:r>
            <a:r>
              <a:rPr sz="1300" spc="5" dirty="0">
                <a:solidFill>
                  <a:srgbClr val="0000C7"/>
                </a:solidFill>
                <a:latin typeface="Arial"/>
                <a:cs typeface="Arial"/>
              </a:rPr>
              <a:t> </a:t>
            </a:r>
            <a:r>
              <a:rPr sz="1300" spc="-10" dirty="0">
                <a:solidFill>
                  <a:srgbClr val="0000C7"/>
                </a:solidFill>
                <a:latin typeface="Arial"/>
                <a:cs typeface="Arial"/>
              </a:rPr>
              <a:t>0,1</a:t>
            </a:r>
            <a:r>
              <a:rPr sz="1300" spc="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de</a:t>
            </a:r>
            <a:endParaRPr sz="1300">
              <a:latin typeface="Arial"/>
              <a:cs typeface="Arial"/>
            </a:endParaRPr>
          </a:p>
          <a:p>
            <a:pPr marL="635" algn="ctr"/>
            <a:r>
              <a:rPr sz="1300" spc="-15" dirty="0">
                <a:solidFill>
                  <a:srgbClr val="0000C7"/>
                </a:solidFill>
                <a:latin typeface="Arial"/>
                <a:cs typeface="Arial"/>
              </a:rPr>
              <a:t>sa</a:t>
            </a:r>
            <a:r>
              <a:rPr sz="1300" spc="-5" dirty="0">
                <a:solidFill>
                  <a:srgbClr val="0000C7"/>
                </a:solidFill>
                <a:latin typeface="Arial"/>
                <a:cs typeface="Arial"/>
              </a:rPr>
              <a:t>l </a:t>
            </a:r>
            <a:r>
              <a:rPr sz="1300" spc="-15" dirty="0">
                <a:solidFill>
                  <a:srgbClr val="0000C7"/>
                </a:solidFill>
                <a:latin typeface="Arial"/>
                <a:cs typeface="Arial"/>
              </a:rPr>
              <a:t>po</a:t>
            </a:r>
            <a:r>
              <a:rPr sz="1300" spc="-5" dirty="0">
                <a:solidFill>
                  <a:srgbClr val="0000C7"/>
                </a:solidFill>
                <a:latin typeface="Arial"/>
                <a:cs typeface="Arial"/>
              </a:rPr>
              <a:t>r</a:t>
            </a:r>
            <a:r>
              <a:rPr sz="1300" spc="5" dirty="0">
                <a:solidFill>
                  <a:srgbClr val="0000C7"/>
                </a:solidFill>
                <a:latin typeface="Arial"/>
                <a:cs typeface="Arial"/>
              </a:rPr>
              <a:t> </a:t>
            </a:r>
            <a:r>
              <a:rPr sz="1300" spc="-15" dirty="0">
                <a:solidFill>
                  <a:srgbClr val="0000C7"/>
                </a:solidFill>
                <a:latin typeface="Arial"/>
                <a:cs typeface="Arial"/>
              </a:rPr>
              <a:t>10</a:t>
            </a:r>
            <a:r>
              <a:rPr sz="1300" spc="-10" dirty="0">
                <a:solidFill>
                  <a:srgbClr val="0000C7"/>
                </a:solidFill>
                <a:latin typeface="Arial"/>
                <a:cs typeface="Arial"/>
              </a:rPr>
              <a:t>0</a:t>
            </a:r>
            <a:r>
              <a:rPr sz="1300" spc="1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o</a:t>
            </a:r>
            <a:r>
              <a:rPr sz="1300" spc="5" dirty="0">
                <a:solidFill>
                  <a:srgbClr val="0000C7"/>
                </a:solidFill>
                <a:latin typeface="Arial"/>
                <a:cs typeface="Arial"/>
              </a:rPr>
              <a:t> </a:t>
            </a:r>
            <a:r>
              <a:rPr sz="1300" spc="-15" dirty="0">
                <a:solidFill>
                  <a:srgbClr val="0000C7"/>
                </a:solidFill>
                <a:latin typeface="Arial"/>
                <a:cs typeface="Arial"/>
              </a:rPr>
              <a:t>10</a:t>
            </a:r>
            <a:r>
              <a:rPr sz="1300" spc="-10" dirty="0">
                <a:solidFill>
                  <a:srgbClr val="0000C7"/>
                </a:solidFill>
                <a:latin typeface="Arial"/>
                <a:cs typeface="Arial"/>
              </a:rPr>
              <a:t>0</a:t>
            </a:r>
            <a:r>
              <a:rPr sz="1300" spc="5" dirty="0">
                <a:solidFill>
                  <a:srgbClr val="0000C7"/>
                </a:solidFill>
                <a:latin typeface="Arial"/>
                <a:cs typeface="Arial"/>
              </a:rPr>
              <a:t> </a:t>
            </a:r>
            <a:r>
              <a:rPr sz="1300" spc="-20" dirty="0">
                <a:solidFill>
                  <a:srgbClr val="0000C7"/>
                </a:solidFill>
                <a:latin typeface="Arial"/>
                <a:cs typeface="Arial"/>
              </a:rPr>
              <a:t>m</a:t>
            </a:r>
            <a:r>
              <a:rPr sz="1300" spc="-5" dirty="0">
                <a:solidFill>
                  <a:srgbClr val="0000C7"/>
                </a:solidFill>
                <a:latin typeface="Arial"/>
                <a:cs typeface="Arial"/>
              </a:rPr>
              <a:t>l</a:t>
            </a:r>
            <a:r>
              <a:rPr sz="1300" spc="5" dirty="0">
                <a:solidFill>
                  <a:srgbClr val="0000C7"/>
                </a:solidFill>
                <a:latin typeface="Arial"/>
                <a:cs typeface="Arial"/>
              </a:rPr>
              <a:t> </a:t>
            </a:r>
            <a:r>
              <a:rPr sz="1300" spc="-15" dirty="0">
                <a:solidFill>
                  <a:srgbClr val="0000C7"/>
                </a:solidFill>
                <a:latin typeface="Arial"/>
                <a:cs typeface="Arial"/>
              </a:rPr>
              <a:t>d</a:t>
            </a:r>
            <a:r>
              <a:rPr sz="1300" spc="-10" dirty="0">
                <a:solidFill>
                  <a:srgbClr val="0000C7"/>
                </a:solidFill>
                <a:latin typeface="Arial"/>
                <a:cs typeface="Arial"/>
              </a:rPr>
              <a:t>e</a:t>
            </a:r>
            <a:r>
              <a:rPr sz="1300" spc="5" dirty="0">
                <a:solidFill>
                  <a:srgbClr val="0000C7"/>
                </a:solidFill>
                <a:latin typeface="Arial"/>
                <a:cs typeface="Arial"/>
              </a:rPr>
              <a:t> </a:t>
            </a:r>
            <a:r>
              <a:rPr sz="1300" spc="-15" dirty="0">
                <a:solidFill>
                  <a:srgbClr val="0000C7"/>
                </a:solidFill>
                <a:latin typeface="Arial"/>
                <a:cs typeface="Arial"/>
              </a:rPr>
              <a:t>producto.</a:t>
            </a:r>
            <a:endParaRPr sz="1300">
              <a:latin typeface="Arial"/>
              <a:cs typeface="Arial"/>
            </a:endParaRPr>
          </a:p>
        </p:txBody>
      </p:sp>
      <p:sp>
        <p:nvSpPr>
          <p:cNvPr id="24" name="object 24"/>
          <p:cNvSpPr/>
          <p:nvPr/>
        </p:nvSpPr>
        <p:spPr>
          <a:xfrm>
            <a:off x="8165592" y="2499360"/>
            <a:ext cx="1266444" cy="978408"/>
          </a:xfrm>
          <a:prstGeom prst="rect">
            <a:avLst/>
          </a:prstGeom>
          <a:blipFill>
            <a:blip r:embed="rId14" cstate="print"/>
            <a:stretch>
              <a:fillRect/>
            </a:stretch>
          </a:blipFill>
        </p:spPr>
        <p:txBody>
          <a:bodyPr wrap="square" lIns="0" tIns="0" rIns="0" bIns="0" rtlCol="0">
            <a:noAutofit/>
          </a:bodyPr>
          <a:lstStyle/>
          <a:p>
            <a:endParaRPr/>
          </a:p>
        </p:txBody>
      </p:sp>
      <p:sp>
        <p:nvSpPr>
          <p:cNvPr id="25" name="object 25"/>
          <p:cNvSpPr/>
          <p:nvPr/>
        </p:nvSpPr>
        <p:spPr>
          <a:xfrm>
            <a:off x="3310001" y="5000625"/>
            <a:ext cx="2071624" cy="285750"/>
          </a:xfrm>
          <a:custGeom>
            <a:avLst/>
            <a:gdLst/>
            <a:ahLst/>
            <a:cxnLst/>
            <a:rect l="l" t="t" r="r" b="b"/>
            <a:pathLst>
              <a:path w="2071624" h="285750">
                <a:moveTo>
                  <a:pt x="0" y="47625"/>
                </a:moveTo>
                <a:lnTo>
                  <a:pt x="17463" y="10731"/>
                </a:lnTo>
                <a:lnTo>
                  <a:pt x="47625" y="0"/>
                </a:lnTo>
                <a:lnTo>
                  <a:pt x="2023999" y="0"/>
                </a:lnTo>
                <a:lnTo>
                  <a:pt x="2038232" y="2166"/>
                </a:lnTo>
                <a:lnTo>
                  <a:pt x="2050749" y="8224"/>
                </a:lnTo>
                <a:lnTo>
                  <a:pt x="2060892" y="17516"/>
                </a:lnTo>
                <a:lnTo>
                  <a:pt x="2068001" y="29383"/>
                </a:lnTo>
                <a:lnTo>
                  <a:pt x="2071417" y="43166"/>
                </a:lnTo>
                <a:lnTo>
                  <a:pt x="2071624" y="47625"/>
                </a:lnTo>
                <a:lnTo>
                  <a:pt x="2071624" y="238125"/>
                </a:lnTo>
                <a:lnTo>
                  <a:pt x="2069457" y="252358"/>
                </a:lnTo>
                <a:lnTo>
                  <a:pt x="2063399" y="264875"/>
                </a:lnTo>
                <a:lnTo>
                  <a:pt x="2054107" y="275018"/>
                </a:lnTo>
                <a:lnTo>
                  <a:pt x="2042240" y="282127"/>
                </a:lnTo>
                <a:lnTo>
                  <a:pt x="2028457" y="285543"/>
                </a:lnTo>
                <a:lnTo>
                  <a:pt x="2023999" y="285750"/>
                </a:lnTo>
                <a:lnTo>
                  <a:pt x="47625" y="285750"/>
                </a:lnTo>
                <a:lnTo>
                  <a:pt x="33344" y="283583"/>
                </a:lnTo>
                <a:lnTo>
                  <a:pt x="20818" y="277525"/>
                </a:lnTo>
                <a:lnTo>
                  <a:pt x="10690" y="268233"/>
                </a:lnTo>
                <a:lnTo>
                  <a:pt x="3605" y="256366"/>
                </a:lnTo>
                <a:lnTo>
                  <a:pt x="205" y="242583"/>
                </a:lnTo>
                <a:lnTo>
                  <a:pt x="0" y="238125"/>
                </a:lnTo>
                <a:lnTo>
                  <a:pt x="0" y="47625"/>
                </a:lnTo>
                <a:close/>
              </a:path>
            </a:pathLst>
          </a:custGeom>
          <a:ln w="38100">
            <a:solidFill>
              <a:srgbClr val="FF0000"/>
            </a:solidFill>
          </a:ln>
        </p:spPr>
        <p:txBody>
          <a:bodyPr wrap="square" lIns="0" tIns="0" rIns="0" bIns="0" rtlCol="0">
            <a:noAutofit/>
          </a:bodyPr>
          <a:lstStyle/>
          <a:p>
            <a:endParaRPr/>
          </a:p>
        </p:txBody>
      </p:sp>
      <p:sp>
        <p:nvSpPr>
          <p:cNvPr id="26" name="object 26"/>
          <p:cNvSpPr/>
          <p:nvPr/>
        </p:nvSpPr>
        <p:spPr>
          <a:xfrm>
            <a:off x="6096000" y="5143500"/>
            <a:ext cx="4214876" cy="285750"/>
          </a:xfrm>
          <a:custGeom>
            <a:avLst/>
            <a:gdLst/>
            <a:ahLst/>
            <a:cxnLst/>
            <a:rect l="l" t="t" r="r" b="b"/>
            <a:pathLst>
              <a:path w="4214876" h="285750">
                <a:moveTo>
                  <a:pt x="0" y="47625"/>
                </a:moveTo>
                <a:lnTo>
                  <a:pt x="17516" y="10731"/>
                </a:lnTo>
                <a:lnTo>
                  <a:pt x="47625" y="0"/>
                </a:lnTo>
                <a:lnTo>
                  <a:pt x="4167124" y="0"/>
                </a:lnTo>
                <a:lnTo>
                  <a:pt x="4181379" y="2154"/>
                </a:lnTo>
                <a:lnTo>
                  <a:pt x="4193903" y="8183"/>
                </a:lnTo>
                <a:lnTo>
                  <a:pt x="4204041" y="17431"/>
                </a:lnTo>
                <a:lnTo>
                  <a:pt x="4211140" y="29246"/>
                </a:lnTo>
                <a:lnTo>
                  <a:pt x="4214545" y="42972"/>
                </a:lnTo>
                <a:lnTo>
                  <a:pt x="4214749" y="47625"/>
                </a:lnTo>
                <a:lnTo>
                  <a:pt x="4214876" y="238125"/>
                </a:lnTo>
                <a:lnTo>
                  <a:pt x="4212593" y="252358"/>
                </a:lnTo>
                <a:lnTo>
                  <a:pt x="4206558" y="264875"/>
                </a:lnTo>
                <a:lnTo>
                  <a:pt x="4197285" y="275018"/>
                </a:lnTo>
                <a:lnTo>
                  <a:pt x="4185418" y="282127"/>
                </a:lnTo>
                <a:lnTo>
                  <a:pt x="4171602" y="285543"/>
                </a:lnTo>
                <a:lnTo>
                  <a:pt x="4167124" y="285750"/>
                </a:lnTo>
                <a:lnTo>
                  <a:pt x="47625" y="285750"/>
                </a:lnTo>
                <a:lnTo>
                  <a:pt x="33391" y="283583"/>
                </a:lnTo>
                <a:lnTo>
                  <a:pt x="20874" y="277525"/>
                </a:lnTo>
                <a:lnTo>
                  <a:pt x="10731" y="268233"/>
                </a:lnTo>
                <a:lnTo>
                  <a:pt x="3622" y="256366"/>
                </a:lnTo>
                <a:lnTo>
                  <a:pt x="206" y="242583"/>
                </a:lnTo>
                <a:lnTo>
                  <a:pt x="0" y="238125"/>
                </a:lnTo>
                <a:lnTo>
                  <a:pt x="0" y="47625"/>
                </a:lnTo>
                <a:close/>
              </a:path>
            </a:pathLst>
          </a:custGeom>
          <a:ln w="38100">
            <a:solidFill>
              <a:srgbClr val="FF0000"/>
            </a:solidFill>
          </a:ln>
        </p:spPr>
        <p:txBody>
          <a:bodyPr wrap="square" lIns="0" tIns="0" rIns="0" bIns="0" rtlCol="0">
            <a:noAutofit/>
          </a:bodyPr>
          <a:lstStyle/>
          <a:p>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67126" y="3286126"/>
            <a:ext cx="2446401" cy="1571625"/>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3648076" y="188976"/>
            <a:ext cx="5210175" cy="590550"/>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2104644" y="2446020"/>
            <a:ext cx="1696212" cy="2194560"/>
          </a:xfrm>
          <a:prstGeom prst="rect">
            <a:avLst/>
          </a:prstGeom>
          <a:blipFill>
            <a:blip r:embed="rId4" cstate="print"/>
            <a:stretch>
              <a:fillRect/>
            </a:stretch>
          </a:blipFill>
        </p:spPr>
        <p:txBody>
          <a:bodyPr wrap="square" lIns="0" tIns="0" rIns="0" bIns="0" rtlCol="0">
            <a:noAutofit/>
          </a:bodyPr>
          <a:lstStyle/>
          <a:p>
            <a:endParaRPr/>
          </a:p>
        </p:txBody>
      </p:sp>
      <p:sp>
        <p:nvSpPr>
          <p:cNvPr id="5" name="object 5"/>
          <p:cNvSpPr/>
          <p:nvPr/>
        </p:nvSpPr>
        <p:spPr>
          <a:xfrm>
            <a:off x="1647444" y="987552"/>
            <a:ext cx="3136392" cy="1389888"/>
          </a:xfrm>
          <a:prstGeom prst="rect">
            <a:avLst/>
          </a:prstGeom>
          <a:blipFill>
            <a:blip r:embed="rId5" cstate="print"/>
            <a:stretch>
              <a:fillRect/>
            </a:stretch>
          </a:blipFill>
        </p:spPr>
        <p:txBody>
          <a:bodyPr wrap="square" lIns="0" tIns="0" rIns="0" bIns="0" rtlCol="0">
            <a:noAutofit/>
          </a:bodyPr>
          <a:lstStyle/>
          <a:p>
            <a:endParaRPr/>
          </a:p>
        </p:txBody>
      </p:sp>
      <p:sp>
        <p:nvSpPr>
          <p:cNvPr id="6" name="object 6"/>
          <p:cNvSpPr/>
          <p:nvPr/>
        </p:nvSpPr>
        <p:spPr>
          <a:xfrm>
            <a:off x="5738877" y="857251"/>
            <a:ext cx="3090799" cy="1000125"/>
          </a:xfrm>
          <a:prstGeom prst="rect">
            <a:avLst/>
          </a:prstGeom>
          <a:blipFill>
            <a:blip r:embed="rId6" cstate="print"/>
            <a:stretch>
              <a:fillRect/>
            </a:stretch>
          </a:blipFill>
        </p:spPr>
        <p:txBody>
          <a:bodyPr wrap="square" lIns="0" tIns="0" rIns="0" bIns="0" rtlCol="0">
            <a:noAutofit/>
          </a:bodyPr>
          <a:lstStyle/>
          <a:p>
            <a:endParaRPr/>
          </a:p>
        </p:txBody>
      </p:sp>
      <p:sp>
        <p:nvSpPr>
          <p:cNvPr id="7" name="object 7"/>
          <p:cNvSpPr/>
          <p:nvPr/>
        </p:nvSpPr>
        <p:spPr>
          <a:xfrm>
            <a:off x="2673096" y="4968240"/>
            <a:ext cx="7203948" cy="423672"/>
          </a:xfrm>
          <a:prstGeom prst="rect">
            <a:avLst/>
          </a:prstGeom>
          <a:blipFill>
            <a:blip r:embed="rId7" cstate="print"/>
            <a:stretch>
              <a:fillRect/>
            </a:stretch>
          </a:blipFill>
        </p:spPr>
        <p:txBody>
          <a:bodyPr wrap="square" lIns="0" tIns="0" rIns="0" bIns="0" rtlCol="0">
            <a:noAutofit/>
          </a:bodyPr>
          <a:lstStyle/>
          <a:p>
            <a:endParaRPr/>
          </a:p>
        </p:txBody>
      </p:sp>
      <p:sp>
        <p:nvSpPr>
          <p:cNvPr id="8" name="object 8"/>
          <p:cNvSpPr/>
          <p:nvPr/>
        </p:nvSpPr>
        <p:spPr>
          <a:xfrm>
            <a:off x="3339083" y="4977385"/>
            <a:ext cx="5914644" cy="353567"/>
          </a:xfrm>
          <a:prstGeom prst="rect">
            <a:avLst/>
          </a:prstGeom>
          <a:blipFill>
            <a:blip r:embed="rId8" cstate="print"/>
            <a:stretch>
              <a:fillRect/>
            </a:stretch>
          </a:blipFill>
        </p:spPr>
        <p:txBody>
          <a:bodyPr wrap="square" lIns="0" tIns="0" rIns="0" bIns="0" rtlCol="0">
            <a:noAutofit/>
          </a:bodyPr>
          <a:lstStyle/>
          <a:p>
            <a:endParaRPr/>
          </a:p>
        </p:txBody>
      </p:sp>
      <p:sp>
        <p:nvSpPr>
          <p:cNvPr id="9" name="object 9"/>
          <p:cNvSpPr/>
          <p:nvPr/>
        </p:nvSpPr>
        <p:spPr>
          <a:xfrm>
            <a:off x="2738438" y="5072126"/>
            <a:ext cx="7072249" cy="292100"/>
          </a:xfrm>
          <a:custGeom>
            <a:avLst/>
            <a:gdLst/>
            <a:ahLst/>
            <a:cxnLst/>
            <a:rect l="l" t="t" r="r" b="b"/>
            <a:pathLst>
              <a:path w="7072249" h="292100">
                <a:moveTo>
                  <a:pt x="0" y="292100"/>
                </a:moveTo>
                <a:lnTo>
                  <a:pt x="7072249" y="292100"/>
                </a:lnTo>
                <a:lnTo>
                  <a:pt x="7072249" y="0"/>
                </a:lnTo>
                <a:lnTo>
                  <a:pt x="0" y="0"/>
                </a:lnTo>
                <a:lnTo>
                  <a:pt x="0" y="292100"/>
                </a:lnTo>
                <a:close/>
              </a:path>
            </a:pathLst>
          </a:custGeom>
          <a:solidFill>
            <a:srgbClr val="FFFFFF"/>
          </a:solidFill>
        </p:spPr>
        <p:txBody>
          <a:bodyPr wrap="square" lIns="0" tIns="0" rIns="0" bIns="0" rtlCol="0">
            <a:noAutofit/>
          </a:bodyPr>
          <a:lstStyle/>
          <a:p>
            <a:endParaRPr/>
          </a:p>
        </p:txBody>
      </p:sp>
      <p:sp>
        <p:nvSpPr>
          <p:cNvPr id="10" name="object 10"/>
          <p:cNvSpPr/>
          <p:nvPr/>
        </p:nvSpPr>
        <p:spPr>
          <a:xfrm>
            <a:off x="2738438" y="5072126"/>
            <a:ext cx="7072249" cy="292100"/>
          </a:xfrm>
          <a:custGeom>
            <a:avLst/>
            <a:gdLst/>
            <a:ahLst/>
            <a:cxnLst/>
            <a:rect l="l" t="t" r="r" b="b"/>
            <a:pathLst>
              <a:path w="7072249" h="292100">
                <a:moveTo>
                  <a:pt x="0" y="292100"/>
                </a:moveTo>
                <a:lnTo>
                  <a:pt x="7072249" y="292100"/>
                </a:lnTo>
                <a:lnTo>
                  <a:pt x="7072249" y="0"/>
                </a:lnTo>
                <a:lnTo>
                  <a:pt x="0" y="0"/>
                </a:lnTo>
                <a:lnTo>
                  <a:pt x="0" y="292100"/>
                </a:lnTo>
                <a:close/>
              </a:path>
            </a:pathLst>
          </a:custGeom>
          <a:ln w="25400">
            <a:solidFill>
              <a:srgbClr val="333399"/>
            </a:solidFill>
          </a:ln>
        </p:spPr>
        <p:txBody>
          <a:bodyPr wrap="square" lIns="0" tIns="0" rIns="0" bIns="0" rtlCol="0">
            <a:noAutofit/>
          </a:bodyPr>
          <a:lstStyle/>
          <a:p>
            <a:endParaRPr/>
          </a:p>
        </p:txBody>
      </p:sp>
      <p:sp>
        <p:nvSpPr>
          <p:cNvPr id="11" name="object 11"/>
          <p:cNvSpPr txBox="1"/>
          <p:nvPr/>
        </p:nvSpPr>
        <p:spPr>
          <a:xfrm>
            <a:off x="3479419" y="5114035"/>
            <a:ext cx="5588000" cy="209550"/>
          </a:xfrm>
          <a:prstGeom prst="rect">
            <a:avLst/>
          </a:prstGeom>
        </p:spPr>
        <p:txBody>
          <a:bodyPr vert="horz" wrap="square" lIns="0" tIns="0" rIns="0" bIns="0" rtlCol="0">
            <a:noAutofit/>
          </a:bodyPr>
          <a:lstStyle/>
          <a:p>
            <a:pPr marL="12700"/>
            <a:r>
              <a:rPr sz="1300" spc="-15" dirty="0">
                <a:solidFill>
                  <a:srgbClr val="041299"/>
                </a:solidFill>
                <a:latin typeface="Arial"/>
                <a:cs typeface="Arial"/>
              </a:rPr>
              <a:t>La</a:t>
            </a:r>
            <a:r>
              <a:rPr sz="1300" spc="-10" dirty="0">
                <a:solidFill>
                  <a:srgbClr val="041299"/>
                </a:solidFill>
                <a:latin typeface="Arial"/>
                <a:cs typeface="Arial"/>
              </a:rPr>
              <a:t>s</a:t>
            </a:r>
            <a:r>
              <a:rPr sz="1300" spc="-5" dirty="0">
                <a:solidFill>
                  <a:srgbClr val="041299"/>
                </a:solidFill>
                <a:latin typeface="Arial"/>
                <a:cs typeface="Arial"/>
              </a:rPr>
              <a:t> </a:t>
            </a:r>
            <a:r>
              <a:rPr sz="1300" spc="-15" dirty="0">
                <a:solidFill>
                  <a:srgbClr val="041299"/>
                </a:solidFill>
                <a:latin typeface="Arial"/>
                <a:cs typeface="Arial"/>
              </a:rPr>
              <a:t>condicione</a:t>
            </a:r>
            <a:r>
              <a:rPr sz="1300" spc="-10" dirty="0">
                <a:solidFill>
                  <a:srgbClr val="041299"/>
                </a:solidFill>
                <a:latin typeface="Arial"/>
                <a:cs typeface="Arial"/>
              </a:rPr>
              <a:t>s</a:t>
            </a:r>
            <a:r>
              <a:rPr sz="1300" spc="35" dirty="0">
                <a:solidFill>
                  <a:srgbClr val="041299"/>
                </a:solidFill>
                <a:latin typeface="Arial"/>
                <a:cs typeface="Arial"/>
              </a:rPr>
              <a:t> </a:t>
            </a:r>
            <a:r>
              <a:rPr sz="1300" spc="-15" dirty="0">
                <a:solidFill>
                  <a:srgbClr val="041299"/>
                </a:solidFill>
                <a:latin typeface="Arial"/>
                <a:cs typeface="Arial"/>
              </a:rPr>
              <a:t>par</a:t>
            </a:r>
            <a:r>
              <a:rPr sz="1300" spc="-10" dirty="0">
                <a:solidFill>
                  <a:srgbClr val="041299"/>
                </a:solidFill>
                <a:latin typeface="Arial"/>
                <a:cs typeface="Arial"/>
              </a:rPr>
              <a:t>a</a:t>
            </a:r>
            <a:r>
              <a:rPr sz="1300" spc="20" dirty="0">
                <a:solidFill>
                  <a:srgbClr val="041299"/>
                </a:solidFill>
                <a:latin typeface="Arial"/>
                <a:cs typeface="Arial"/>
              </a:rPr>
              <a:t> </a:t>
            </a:r>
            <a:r>
              <a:rPr sz="1300" spc="-15" dirty="0">
                <a:solidFill>
                  <a:srgbClr val="041299"/>
                </a:solidFill>
                <a:latin typeface="Arial"/>
                <a:cs typeface="Arial"/>
              </a:rPr>
              <a:t>pode</a:t>
            </a:r>
            <a:r>
              <a:rPr sz="1300" spc="-5" dirty="0">
                <a:solidFill>
                  <a:srgbClr val="041299"/>
                </a:solidFill>
                <a:latin typeface="Arial"/>
                <a:cs typeface="Arial"/>
              </a:rPr>
              <a:t>r</a:t>
            </a:r>
            <a:r>
              <a:rPr sz="1300" spc="30" dirty="0">
                <a:solidFill>
                  <a:srgbClr val="041299"/>
                </a:solidFill>
                <a:latin typeface="Arial"/>
                <a:cs typeface="Arial"/>
              </a:rPr>
              <a:t> </a:t>
            </a:r>
            <a:r>
              <a:rPr sz="1300" spc="-15" dirty="0">
                <a:solidFill>
                  <a:srgbClr val="041299"/>
                </a:solidFill>
                <a:latin typeface="Arial"/>
                <a:cs typeface="Arial"/>
              </a:rPr>
              <a:t>declara</a:t>
            </a:r>
            <a:r>
              <a:rPr sz="1300" spc="-5" dirty="0">
                <a:solidFill>
                  <a:srgbClr val="041299"/>
                </a:solidFill>
                <a:latin typeface="Arial"/>
                <a:cs typeface="Arial"/>
              </a:rPr>
              <a:t>r</a:t>
            </a:r>
            <a:r>
              <a:rPr sz="1300" spc="35" dirty="0">
                <a:solidFill>
                  <a:srgbClr val="041299"/>
                </a:solidFill>
                <a:latin typeface="Arial"/>
                <a:cs typeface="Arial"/>
              </a:rPr>
              <a:t> </a:t>
            </a:r>
            <a:r>
              <a:rPr sz="1300" spc="-15" dirty="0">
                <a:solidFill>
                  <a:srgbClr val="041299"/>
                </a:solidFill>
                <a:latin typeface="Arial"/>
                <a:cs typeface="Arial"/>
              </a:rPr>
              <a:t>esta</a:t>
            </a:r>
            <a:r>
              <a:rPr sz="1300" spc="-10" dirty="0">
                <a:solidFill>
                  <a:srgbClr val="041299"/>
                </a:solidFill>
                <a:latin typeface="Arial"/>
                <a:cs typeface="Arial"/>
              </a:rPr>
              <a:t>s</a:t>
            </a:r>
            <a:r>
              <a:rPr sz="1300" spc="10" dirty="0">
                <a:solidFill>
                  <a:srgbClr val="041299"/>
                </a:solidFill>
                <a:latin typeface="Arial"/>
                <a:cs typeface="Arial"/>
              </a:rPr>
              <a:t> </a:t>
            </a:r>
            <a:r>
              <a:rPr sz="1300" spc="-15" dirty="0">
                <a:solidFill>
                  <a:srgbClr val="041299"/>
                </a:solidFill>
                <a:latin typeface="Arial"/>
                <a:cs typeface="Arial"/>
              </a:rPr>
              <a:t>propiedade</a:t>
            </a:r>
            <a:r>
              <a:rPr sz="1300" spc="-10" dirty="0">
                <a:solidFill>
                  <a:srgbClr val="041299"/>
                </a:solidFill>
                <a:latin typeface="Arial"/>
                <a:cs typeface="Arial"/>
              </a:rPr>
              <a:t>s</a:t>
            </a:r>
            <a:r>
              <a:rPr sz="1300" spc="45" dirty="0">
                <a:solidFill>
                  <a:srgbClr val="041299"/>
                </a:solidFill>
                <a:latin typeface="Arial"/>
                <a:cs typeface="Arial"/>
              </a:rPr>
              <a:t> </a:t>
            </a:r>
            <a:r>
              <a:rPr sz="1300" spc="-15" dirty="0">
                <a:solidFill>
                  <a:srgbClr val="041299"/>
                </a:solidFill>
                <a:latin typeface="Arial"/>
                <a:cs typeface="Arial"/>
              </a:rPr>
              <a:t>e</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u</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aliment</a:t>
            </a:r>
            <a:r>
              <a:rPr sz="1300" spc="-10" dirty="0">
                <a:solidFill>
                  <a:srgbClr val="041299"/>
                </a:solidFill>
                <a:latin typeface="Arial"/>
                <a:cs typeface="Arial"/>
              </a:rPr>
              <a:t>o</a:t>
            </a:r>
            <a:r>
              <a:rPr sz="1300" spc="35" dirty="0">
                <a:solidFill>
                  <a:srgbClr val="041299"/>
                </a:solidFill>
                <a:latin typeface="Arial"/>
                <a:cs typeface="Arial"/>
              </a:rPr>
              <a:t> </a:t>
            </a:r>
            <a:r>
              <a:rPr sz="1300" spc="-15" dirty="0">
                <a:solidFill>
                  <a:srgbClr val="041299"/>
                </a:solidFill>
                <a:latin typeface="Arial"/>
                <a:cs typeface="Arial"/>
              </a:rPr>
              <a:t>son:</a:t>
            </a:r>
            <a:endParaRPr sz="1300">
              <a:latin typeface="Arial"/>
              <a:cs typeface="Arial"/>
            </a:endParaRPr>
          </a:p>
        </p:txBody>
      </p:sp>
      <p:sp>
        <p:nvSpPr>
          <p:cNvPr id="12" name="object 12"/>
          <p:cNvSpPr/>
          <p:nvPr/>
        </p:nvSpPr>
        <p:spPr>
          <a:xfrm>
            <a:off x="1825752" y="5756147"/>
            <a:ext cx="8321040" cy="918972"/>
          </a:xfrm>
          <a:prstGeom prst="rect">
            <a:avLst/>
          </a:prstGeom>
          <a:blipFill>
            <a:blip r:embed="rId9" cstate="print"/>
            <a:stretch>
              <a:fillRect/>
            </a:stretch>
          </a:blipFill>
        </p:spPr>
        <p:txBody>
          <a:bodyPr wrap="square" lIns="0" tIns="0" rIns="0" bIns="0" rtlCol="0">
            <a:noAutofit/>
          </a:bodyPr>
          <a:lstStyle/>
          <a:p>
            <a:endParaRPr/>
          </a:p>
        </p:txBody>
      </p:sp>
      <p:sp>
        <p:nvSpPr>
          <p:cNvPr id="13" name="object 13"/>
          <p:cNvSpPr txBox="1"/>
          <p:nvPr/>
        </p:nvSpPr>
        <p:spPr>
          <a:xfrm>
            <a:off x="2379371" y="5890971"/>
            <a:ext cx="7425055" cy="407670"/>
          </a:xfrm>
          <a:prstGeom prst="rect">
            <a:avLst/>
          </a:prstGeom>
        </p:spPr>
        <p:txBody>
          <a:bodyPr vert="horz" wrap="square" lIns="0" tIns="0" rIns="0" bIns="0" rtlCol="0">
            <a:noAutofit/>
          </a:bodyPr>
          <a:lstStyle/>
          <a:p>
            <a:pPr algn="ctr">
              <a:lnSpc>
                <a:spcPct val="100000"/>
              </a:lnSpc>
            </a:pPr>
            <a:r>
              <a:rPr sz="1300" spc="-15" dirty="0">
                <a:solidFill>
                  <a:srgbClr val="FFFFFF"/>
                </a:solidFill>
                <a:latin typeface="Arial"/>
                <a:cs typeface="Arial"/>
              </a:rPr>
              <a:t>N</a:t>
            </a:r>
            <a:r>
              <a:rPr sz="1300" spc="-10" dirty="0">
                <a:solidFill>
                  <a:srgbClr val="FFFFFF"/>
                </a:solidFill>
                <a:latin typeface="Arial"/>
                <a:cs typeface="Arial"/>
              </a:rPr>
              <a:t>o</a:t>
            </a:r>
            <a:r>
              <a:rPr sz="1300" spc="-5" dirty="0">
                <a:solidFill>
                  <a:srgbClr val="FFFFFF"/>
                </a:solidFill>
                <a:latin typeface="Arial"/>
                <a:cs typeface="Arial"/>
              </a:rPr>
              <a:t> </a:t>
            </a:r>
            <a:r>
              <a:rPr sz="1300" spc="-15" dirty="0">
                <a:solidFill>
                  <a:srgbClr val="FFFFFF"/>
                </a:solidFill>
                <a:latin typeface="Arial"/>
                <a:cs typeface="Arial"/>
              </a:rPr>
              <a:t>añadi</a:t>
            </a:r>
            <a:r>
              <a:rPr sz="1300" spc="-5" dirty="0">
                <a:solidFill>
                  <a:srgbClr val="FFFFFF"/>
                </a:solidFill>
                <a:latin typeface="Arial"/>
                <a:cs typeface="Arial"/>
              </a:rPr>
              <a:t>r</a:t>
            </a:r>
            <a:r>
              <a:rPr sz="1300" spc="20" dirty="0">
                <a:solidFill>
                  <a:srgbClr val="FFFFFF"/>
                </a:solidFill>
                <a:latin typeface="Arial"/>
                <a:cs typeface="Arial"/>
              </a:rPr>
              <a:t> </a:t>
            </a:r>
            <a:r>
              <a:rPr sz="1300" spc="-15" dirty="0">
                <a:solidFill>
                  <a:srgbClr val="FFFFFF"/>
                </a:solidFill>
                <a:latin typeface="Arial"/>
                <a:cs typeface="Arial"/>
              </a:rPr>
              <a:t>azúcares</a:t>
            </a:r>
            <a:r>
              <a:rPr sz="1300" spc="-5" dirty="0">
                <a:solidFill>
                  <a:srgbClr val="FFFFFF"/>
                </a:solidFill>
                <a:latin typeface="Arial"/>
                <a:cs typeface="Arial"/>
              </a:rPr>
              <a:t>,</a:t>
            </a:r>
            <a:r>
              <a:rPr sz="1300" spc="30" dirty="0">
                <a:solidFill>
                  <a:srgbClr val="FFFFFF"/>
                </a:solidFill>
                <a:latin typeface="Arial"/>
                <a:cs typeface="Arial"/>
              </a:rPr>
              <a:t> </a:t>
            </a:r>
            <a:r>
              <a:rPr sz="1300" spc="-15" dirty="0">
                <a:solidFill>
                  <a:srgbClr val="FFFFFF"/>
                </a:solidFill>
                <a:latin typeface="Arial"/>
                <a:cs typeface="Arial"/>
              </a:rPr>
              <a:t>e</a:t>
            </a:r>
            <a:r>
              <a:rPr sz="1300" spc="-10" dirty="0">
                <a:solidFill>
                  <a:srgbClr val="FFFFFF"/>
                </a:solidFill>
                <a:latin typeface="Arial"/>
                <a:cs typeface="Arial"/>
              </a:rPr>
              <a:t>s</a:t>
            </a:r>
            <a:r>
              <a:rPr sz="1300" spc="5" dirty="0">
                <a:solidFill>
                  <a:srgbClr val="FFFFFF"/>
                </a:solidFill>
                <a:latin typeface="Arial"/>
                <a:cs typeface="Arial"/>
              </a:rPr>
              <a:t> </a:t>
            </a:r>
            <a:r>
              <a:rPr sz="1300" spc="-15" dirty="0">
                <a:solidFill>
                  <a:srgbClr val="FFFFFF"/>
                </a:solidFill>
                <a:latin typeface="Arial"/>
                <a:cs typeface="Arial"/>
              </a:rPr>
              <a:t>deci</a:t>
            </a:r>
            <a:r>
              <a:rPr sz="1300" spc="-80" dirty="0">
                <a:solidFill>
                  <a:srgbClr val="FFFFFF"/>
                </a:solidFill>
                <a:latin typeface="Arial"/>
                <a:cs typeface="Arial"/>
              </a:rPr>
              <a:t>r</a:t>
            </a:r>
            <a:r>
              <a:rPr sz="1300" spc="-5" dirty="0">
                <a:solidFill>
                  <a:srgbClr val="FFFFFF"/>
                </a:solidFill>
                <a:latin typeface="Arial"/>
                <a:cs typeface="Arial"/>
              </a:rPr>
              <a:t>,</a:t>
            </a:r>
            <a:r>
              <a:rPr sz="1300" spc="20" dirty="0">
                <a:solidFill>
                  <a:srgbClr val="FFFFFF"/>
                </a:solidFill>
                <a:latin typeface="Arial"/>
                <a:cs typeface="Arial"/>
              </a:rPr>
              <a:t> </a:t>
            </a:r>
            <a:r>
              <a:rPr sz="1300" spc="-15" dirty="0">
                <a:solidFill>
                  <a:srgbClr val="FFFFFF"/>
                </a:solidFill>
                <a:latin typeface="Arial"/>
                <a:cs typeface="Arial"/>
              </a:rPr>
              <a:t>ningú</a:t>
            </a:r>
            <a:r>
              <a:rPr sz="1300" spc="-10" dirty="0">
                <a:solidFill>
                  <a:srgbClr val="FFFFFF"/>
                </a:solidFill>
                <a:latin typeface="Arial"/>
                <a:cs typeface="Arial"/>
              </a:rPr>
              <a:t>n</a:t>
            </a:r>
            <a:r>
              <a:rPr sz="1300" spc="30" dirty="0">
                <a:solidFill>
                  <a:srgbClr val="FFFFFF"/>
                </a:solidFill>
                <a:latin typeface="Arial"/>
                <a:cs typeface="Arial"/>
              </a:rPr>
              <a:t> </a:t>
            </a:r>
            <a:r>
              <a:rPr sz="1300" spc="-15" dirty="0">
                <a:solidFill>
                  <a:srgbClr val="FFFFFF"/>
                </a:solidFill>
                <a:latin typeface="Arial"/>
                <a:cs typeface="Arial"/>
              </a:rPr>
              <a:t>monosacárid</a:t>
            </a:r>
            <a:r>
              <a:rPr sz="1300" spc="-10" dirty="0">
                <a:solidFill>
                  <a:srgbClr val="FFFFFF"/>
                </a:solidFill>
                <a:latin typeface="Arial"/>
                <a:cs typeface="Arial"/>
              </a:rPr>
              <a:t>o</a:t>
            </a:r>
            <a:r>
              <a:rPr sz="1300" spc="55" dirty="0">
                <a:solidFill>
                  <a:srgbClr val="FFFFFF"/>
                </a:solidFill>
                <a:latin typeface="Arial"/>
                <a:cs typeface="Arial"/>
              </a:rPr>
              <a:t> </a:t>
            </a:r>
            <a:r>
              <a:rPr sz="1300" spc="-5" dirty="0">
                <a:solidFill>
                  <a:srgbClr val="FFFFFF"/>
                </a:solidFill>
                <a:latin typeface="Arial"/>
                <a:cs typeface="Arial"/>
              </a:rPr>
              <a:t>ni </a:t>
            </a:r>
            <a:r>
              <a:rPr sz="1300" spc="-20" dirty="0">
                <a:solidFill>
                  <a:srgbClr val="FFFFFF"/>
                </a:solidFill>
                <a:latin typeface="Arial"/>
                <a:cs typeface="Arial"/>
              </a:rPr>
              <a:t>d</a:t>
            </a:r>
            <a:r>
              <a:rPr sz="1300" spc="-10" dirty="0">
                <a:solidFill>
                  <a:srgbClr val="FFFFFF"/>
                </a:solidFill>
                <a:latin typeface="Arial"/>
                <a:cs typeface="Arial"/>
              </a:rPr>
              <a:t>isa</a:t>
            </a:r>
            <a:r>
              <a:rPr sz="1300" spc="-20" dirty="0">
                <a:solidFill>
                  <a:srgbClr val="FFFFFF"/>
                </a:solidFill>
                <a:latin typeface="Arial"/>
                <a:cs typeface="Arial"/>
              </a:rPr>
              <a:t>c</a:t>
            </a:r>
            <a:r>
              <a:rPr sz="1300" spc="-5" dirty="0">
                <a:solidFill>
                  <a:srgbClr val="FFFFFF"/>
                </a:solidFill>
                <a:latin typeface="Arial"/>
                <a:cs typeface="Arial"/>
              </a:rPr>
              <a:t>ári</a:t>
            </a:r>
            <a:r>
              <a:rPr sz="1300" spc="-15" dirty="0">
                <a:solidFill>
                  <a:srgbClr val="FFFFFF"/>
                </a:solidFill>
                <a:latin typeface="Arial"/>
                <a:cs typeface="Arial"/>
              </a:rPr>
              <a:t>d</a:t>
            </a:r>
            <a:r>
              <a:rPr sz="1300" spc="-10" dirty="0">
                <a:solidFill>
                  <a:srgbClr val="FFFFFF"/>
                </a:solidFill>
                <a:latin typeface="Arial"/>
                <a:cs typeface="Arial"/>
              </a:rPr>
              <a:t>o</a:t>
            </a:r>
            <a:r>
              <a:rPr sz="1300" spc="30" dirty="0">
                <a:solidFill>
                  <a:srgbClr val="FFFFFF"/>
                </a:solidFill>
                <a:latin typeface="Arial"/>
                <a:cs typeface="Arial"/>
              </a:rPr>
              <a:t> </a:t>
            </a:r>
            <a:r>
              <a:rPr sz="1300" spc="-5" dirty="0">
                <a:solidFill>
                  <a:srgbClr val="FFFFFF"/>
                </a:solidFill>
                <a:latin typeface="Arial"/>
                <a:cs typeface="Arial"/>
              </a:rPr>
              <a:t>ni</a:t>
            </a:r>
            <a:r>
              <a:rPr sz="1300" spc="5" dirty="0">
                <a:solidFill>
                  <a:srgbClr val="FFFFFF"/>
                </a:solidFill>
                <a:latin typeface="Arial"/>
                <a:cs typeface="Arial"/>
              </a:rPr>
              <a:t> </a:t>
            </a:r>
            <a:r>
              <a:rPr sz="1300" spc="-5" dirty="0">
                <a:solidFill>
                  <a:srgbClr val="FFFFFF"/>
                </a:solidFill>
                <a:latin typeface="Arial"/>
                <a:cs typeface="Arial"/>
              </a:rPr>
              <a:t>ni</a:t>
            </a:r>
            <a:r>
              <a:rPr sz="1300" spc="-15" dirty="0">
                <a:solidFill>
                  <a:srgbClr val="FFFFFF"/>
                </a:solidFill>
                <a:latin typeface="Arial"/>
                <a:cs typeface="Arial"/>
              </a:rPr>
              <a:t>n</a:t>
            </a:r>
            <a:r>
              <a:rPr sz="1300" spc="-10" dirty="0">
                <a:solidFill>
                  <a:srgbClr val="FFFFFF"/>
                </a:solidFill>
                <a:latin typeface="Arial"/>
                <a:cs typeface="Arial"/>
              </a:rPr>
              <a:t>gún</a:t>
            </a:r>
            <a:r>
              <a:rPr sz="1300" spc="15" dirty="0">
                <a:solidFill>
                  <a:srgbClr val="FFFFFF"/>
                </a:solidFill>
                <a:latin typeface="Arial"/>
                <a:cs typeface="Arial"/>
              </a:rPr>
              <a:t> </a:t>
            </a:r>
            <a:r>
              <a:rPr sz="1300" spc="-5" dirty="0">
                <a:solidFill>
                  <a:srgbClr val="FFFFFF"/>
                </a:solidFill>
                <a:latin typeface="Arial"/>
                <a:cs typeface="Arial"/>
              </a:rPr>
              <a:t>ali</a:t>
            </a:r>
            <a:r>
              <a:rPr sz="1300" spc="-20" dirty="0">
                <a:solidFill>
                  <a:srgbClr val="FFFFFF"/>
                </a:solidFill>
                <a:latin typeface="Arial"/>
                <a:cs typeface="Arial"/>
              </a:rPr>
              <a:t>m</a:t>
            </a:r>
            <a:r>
              <a:rPr sz="1300" spc="-10" dirty="0">
                <a:solidFill>
                  <a:srgbClr val="FFFFFF"/>
                </a:solidFill>
                <a:latin typeface="Arial"/>
                <a:cs typeface="Arial"/>
              </a:rPr>
              <a:t>en</a:t>
            </a:r>
            <a:r>
              <a:rPr sz="1300" spc="-15" dirty="0">
                <a:solidFill>
                  <a:srgbClr val="FFFFFF"/>
                </a:solidFill>
                <a:latin typeface="Arial"/>
                <a:cs typeface="Arial"/>
              </a:rPr>
              <a:t>t</a:t>
            </a:r>
            <a:r>
              <a:rPr sz="1300" spc="-10" dirty="0">
                <a:solidFill>
                  <a:srgbClr val="FFFFFF"/>
                </a:solidFill>
                <a:latin typeface="Arial"/>
                <a:cs typeface="Arial"/>
              </a:rPr>
              <a:t>o</a:t>
            </a:r>
            <a:r>
              <a:rPr sz="1300" spc="30" dirty="0">
                <a:solidFill>
                  <a:srgbClr val="FFFFFF"/>
                </a:solidFill>
                <a:latin typeface="Arial"/>
                <a:cs typeface="Arial"/>
              </a:rPr>
              <a:t> </a:t>
            </a:r>
            <a:r>
              <a:rPr sz="1300" spc="-10" dirty="0">
                <a:solidFill>
                  <a:srgbClr val="FFFFFF"/>
                </a:solidFill>
                <a:latin typeface="Arial"/>
                <a:cs typeface="Arial"/>
              </a:rPr>
              <a:t>con pr</a:t>
            </a:r>
            <a:r>
              <a:rPr sz="1300" spc="-15" dirty="0">
                <a:solidFill>
                  <a:srgbClr val="FFFFFF"/>
                </a:solidFill>
                <a:latin typeface="Arial"/>
                <a:cs typeface="Arial"/>
              </a:rPr>
              <a:t>o</a:t>
            </a:r>
            <a:r>
              <a:rPr sz="1300" spc="-5" dirty="0">
                <a:solidFill>
                  <a:srgbClr val="FFFFFF"/>
                </a:solidFill>
                <a:latin typeface="Arial"/>
                <a:cs typeface="Arial"/>
              </a:rPr>
              <a:t>pi</a:t>
            </a:r>
            <a:r>
              <a:rPr sz="1300" spc="-15" dirty="0">
                <a:solidFill>
                  <a:srgbClr val="FFFFFF"/>
                </a:solidFill>
                <a:latin typeface="Arial"/>
                <a:cs typeface="Arial"/>
              </a:rPr>
              <a:t>e</a:t>
            </a:r>
            <a:r>
              <a:rPr sz="1300" spc="-10" dirty="0">
                <a:solidFill>
                  <a:srgbClr val="FFFFFF"/>
                </a:solidFill>
                <a:latin typeface="Arial"/>
                <a:cs typeface="Arial"/>
              </a:rPr>
              <a:t>da</a:t>
            </a:r>
            <a:r>
              <a:rPr sz="1300" spc="-20" dirty="0">
                <a:solidFill>
                  <a:srgbClr val="FFFFFF"/>
                </a:solidFill>
                <a:latin typeface="Arial"/>
                <a:cs typeface="Arial"/>
              </a:rPr>
              <a:t>d</a:t>
            </a:r>
            <a:r>
              <a:rPr sz="1300" spc="-10" dirty="0">
                <a:solidFill>
                  <a:srgbClr val="FFFFFF"/>
                </a:solidFill>
                <a:latin typeface="Arial"/>
                <a:cs typeface="Arial"/>
              </a:rPr>
              <a:t>es</a:t>
            </a:r>
            <a:endParaRPr sz="1300">
              <a:latin typeface="Arial"/>
              <a:cs typeface="Arial"/>
            </a:endParaRPr>
          </a:p>
          <a:p>
            <a:pPr marL="635" algn="ctr"/>
            <a:r>
              <a:rPr sz="1300" spc="-15" dirty="0">
                <a:solidFill>
                  <a:srgbClr val="FFFFFF"/>
                </a:solidFill>
                <a:latin typeface="Arial"/>
                <a:cs typeface="Arial"/>
              </a:rPr>
              <a:t>endulzantes</a:t>
            </a:r>
            <a:r>
              <a:rPr sz="1300" spc="-5" dirty="0">
                <a:solidFill>
                  <a:srgbClr val="FFFFFF"/>
                </a:solidFill>
                <a:latin typeface="Arial"/>
                <a:cs typeface="Arial"/>
              </a:rPr>
              <a:t>.</a:t>
            </a:r>
            <a:r>
              <a:rPr sz="1300" spc="35" dirty="0">
                <a:solidFill>
                  <a:srgbClr val="FFFFFF"/>
                </a:solidFill>
                <a:latin typeface="Arial"/>
                <a:cs typeface="Arial"/>
              </a:rPr>
              <a:t> </a:t>
            </a:r>
            <a:r>
              <a:rPr sz="1300" spc="-15" dirty="0">
                <a:solidFill>
                  <a:srgbClr val="FFFFFF"/>
                </a:solidFill>
                <a:latin typeface="Arial"/>
                <a:cs typeface="Arial"/>
              </a:rPr>
              <a:t>S</a:t>
            </a:r>
            <a:r>
              <a:rPr sz="1300" spc="-5" dirty="0">
                <a:solidFill>
                  <a:srgbClr val="FFFFFF"/>
                </a:solidFill>
                <a:latin typeface="Arial"/>
                <a:cs typeface="Arial"/>
              </a:rPr>
              <a:t>i </a:t>
            </a:r>
            <a:r>
              <a:rPr sz="1300" spc="-10" dirty="0">
                <a:solidFill>
                  <a:srgbClr val="FFFFFF"/>
                </a:solidFill>
                <a:latin typeface="Arial"/>
                <a:cs typeface="Arial"/>
              </a:rPr>
              <a:t>los</a:t>
            </a:r>
            <a:r>
              <a:rPr sz="1300" spc="10" dirty="0">
                <a:solidFill>
                  <a:srgbClr val="FFFFFF"/>
                </a:solidFill>
                <a:latin typeface="Arial"/>
                <a:cs typeface="Arial"/>
              </a:rPr>
              <a:t> </a:t>
            </a:r>
            <a:r>
              <a:rPr sz="1300" spc="-15" dirty="0">
                <a:solidFill>
                  <a:srgbClr val="FFFFFF"/>
                </a:solidFill>
                <a:latin typeface="Arial"/>
                <a:cs typeface="Arial"/>
              </a:rPr>
              <a:t>azúcare</a:t>
            </a:r>
            <a:r>
              <a:rPr sz="1300" spc="-10" dirty="0">
                <a:solidFill>
                  <a:srgbClr val="FFFFFF"/>
                </a:solidFill>
                <a:latin typeface="Arial"/>
                <a:cs typeface="Arial"/>
              </a:rPr>
              <a:t>s</a:t>
            </a:r>
            <a:r>
              <a:rPr sz="1300" spc="20" dirty="0">
                <a:solidFill>
                  <a:srgbClr val="FFFFFF"/>
                </a:solidFill>
                <a:latin typeface="Arial"/>
                <a:cs typeface="Arial"/>
              </a:rPr>
              <a:t> </a:t>
            </a:r>
            <a:r>
              <a:rPr sz="1300" spc="-15" dirty="0">
                <a:solidFill>
                  <a:srgbClr val="FFFFFF"/>
                </a:solidFill>
                <a:latin typeface="Arial"/>
                <a:cs typeface="Arial"/>
              </a:rPr>
              <a:t>está</a:t>
            </a:r>
            <a:r>
              <a:rPr sz="1300" spc="-10" dirty="0">
                <a:solidFill>
                  <a:srgbClr val="FFFFFF"/>
                </a:solidFill>
                <a:latin typeface="Arial"/>
                <a:cs typeface="Arial"/>
              </a:rPr>
              <a:t>n</a:t>
            </a:r>
            <a:r>
              <a:rPr sz="1300" spc="20" dirty="0">
                <a:solidFill>
                  <a:srgbClr val="FFFFFF"/>
                </a:solidFill>
                <a:latin typeface="Arial"/>
                <a:cs typeface="Arial"/>
              </a:rPr>
              <a:t> </a:t>
            </a:r>
            <a:r>
              <a:rPr sz="1300" spc="-15" dirty="0">
                <a:solidFill>
                  <a:srgbClr val="FFFFFF"/>
                </a:solidFill>
                <a:latin typeface="Arial"/>
                <a:cs typeface="Arial"/>
              </a:rPr>
              <a:t>e</a:t>
            </a:r>
            <a:r>
              <a:rPr sz="1300" spc="-10" dirty="0">
                <a:solidFill>
                  <a:srgbClr val="FFFFFF"/>
                </a:solidFill>
                <a:latin typeface="Arial"/>
                <a:cs typeface="Arial"/>
              </a:rPr>
              <a:t>n</a:t>
            </a:r>
            <a:r>
              <a:rPr sz="1300" spc="5" dirty="0">
                <a:solidFill>
                  <a:srgbClr val="FFFFFF"/>
                </a:solidFill>
                <a:latin typeface="Arial"/>
                <a:cs typeface="Arial"/>
              </a:rPr>
              <a:t> </a:t>
            </a:r>
            <a:r>
              <a:rPr sz="1300" spc="-15" dirty="0">
                <a:solidFill>
                  <a:srgbClr val="FFFFFF"/>
                </a:solidFill>
                <a:latin typeface="Arial"/>
                <a:cs typeface="Arial"/>
              </a:rPr>
              <a:t>e</a:t>
            </a:r>
            <a:r>
              <a:rPr sz="1300" spc="-5" dirty="0">
                <a:solidFill>
                  <a:srgbClr val="FFFFFF"/>
                </a:solidFill>
                <a:latin typeface="Arial"/>
                <a:cs typeface="Arial"/>
              </a:rPr>
              <a:t>l</a:t>
            </a:r>
            <a:r>
              <a:rPr sz="1300" spc="5" dirty="0">
                <a:solidFill>
                  <a:srgbClr val="FFFFFF"/>
                </a:solidFill>
                <a:latin typeface="Arial"/>
                <a:cs typeface="Arial"/>
              </a:rPr>
              <a:t> </a:t>
            </a:r>
            <a:r>
              <a:rPr sz="1300" spc="-15" dirty="0">
                <a:solidFill>
                  <a:srgbClr val="FFFFFF"/>
                </a:solidFill>
                <a:latin typeface="Arial"/>
                <a:cs typeface="Arial"/>
              </a:rPr>
              <a:t>aliment</a:t>
            </a:r>
            <a:r>
              <a:rPr sz="1300" spc="-10" dirty="0">
                <a:solidFill>
                  <a:srgbClr val="FFFFFF"/>
                </a:solidFill>
                <a:latin typeface="Arial"/>
                <a:cs typeface="Arial"/>
              </a:rPr>
              <a:t>o</a:t>
            </a:r>
            <a:r>
              <a:rPr sz="1300" spc="35" dirty="0">
                <a:solidFill>
                  <a:srgbClr val="FFFFFF"/>
                </a:solidFill>
                <a:latin typeface="Arial"/>
                <a:cs typeface="Arial"/>
              </a:rPr>
              <a:t> </a:t>
            </a:r>
            <a:r>
              <a:rPr sz="1300" spc="-15" dirty="0">
                <a:solidFill>
                  <a:srgbClr val="FFFFFF"/>
                </a:solidFill>
                <a:latin typeface="Arial"/>
                <a:cs typeface="Arial"/>
              </a:rPr>
              <a:t>d</a:t>
            </a:r>
            <a:r>
              <a:rPr sz="1300" spc="-10" dirty="0">
                <a:solidFill>
                  <a:srgbClr val="FFFFFF"/>
                </a:solidFill>
                <a:latin typeface="Arial"/>
                <a:cs typeface="Arial"/>
              </a:rPr>
              <a:t>e</a:t>
            </a:r>
            <a:r>
              <a:rPr sz="1300" spc="5" dirty="0">
                <a:solidFill>
                  <a:srgbClr val="FFFFFF"/>
                </a:solidFill>
                <a:latin typeface="Arial"/>
                <a:cs typeface="Arial"/>
              </a:rPr>
              <a:t> </a:t>
            </a:r>
            <a:r>
              <a:rPr sz="1300" spc="-15" dirty="0">
                <a:solidFill>
                  <a:srgbClr val="FFFFFF"/>
                </a:solidFill>
                <a:latin typeface="Arial"/>
                <a:cs typeface="Arial"/>
              </a:rPr>
              <a:t>form</a:t>
            </a:r>
            <a:r>
              <a:rPr sz="1300" spc="-10" dirty="0">
                <a:solidFill>
                  <a:srgbClr val="FFFFFF"/>
                </a:solidFill>
                <a:latin typeface="Arial"/>
                <a:cs typeface="Arial"/>
              </a:rPr>
              <a:t>a</a:t>
            </a:r>
            <a:r>
              <a:rPr sz="1300" spc="20" dirty="0">
                <a:solidFill>
                  <a:srgbClr val="FFFFFF"/>
                </a:solidFill>
                <a:latin typeface="Arial"/>
                <a:cs typeface="Arial"/>
              </a:rPr>
              <a:t> </a:t>
            </a:r>
            <a:r>
              <a:rPr sz="1300" spc="-15" dirty="0">
                <a:solidFill>
                  <a:srgbClr val="FFFFFF"/>
                </a:solidFill>
                <a:latin typeface="Arial"/>
                <a:cs typeface="Arial"/>
              </a:rPr>
              <a:t>natura</a:t>
            </a:r>
            <a:r>
              <a:rPr sz="1300" spc="-5" dirty="0">
                <a:solidFill>
                  <a:srgbClr val="FFFFFF"/>
                </a:solidFill>
                <a:latin typeface="Arial"/>
                <a:cs typeface="Arial"/>
              </a:rPr>
              <a:t>l</a:t>
            </a:r>
            <a:r>
              <a:rPr sz="1300" spc="20" dirty="0">
                <a:solidFill>
                  <a:srgbClr val="FFFFFF"/>
                </a:solidFill>
                <a:latin typeface="Arial"/>
                <a:cs typeface="Arial"/>
              </a:rPr>
              <a:t> </a:t>
            </a:r>
            <a:r>
              <a:rPr sz="1300" spc="-15" dirty="0">
                <a:solidFill>
                  <a:srgbClr val="FFFFFF"/>
                </a:solidFill>
                <a:latin typeface="Arial"/>
                <a:cs typeface="Arial"/>
              </a:rPr>
              <a:t>deb</a:t>
            </a:r>
            <a:r>
              <a:rPr sz="1300" spc="-10" dirty="0">
                <a:solidFill>
                  <a:srgbClr val="FFFFFF"/>
                </a:solidFill>
                <a:latin typeface="Arial"/>
                <a:cs typeface="Arial"/>
              </a:rPr>
              <a:t>e</a:t>
            </a:r>
            <a:r>
              <a:rPr sz="1300" spc="20" dirty="0">
                <a:solidFill>
                  <a:srgbClr val="FFFFFF"/>
                </a:solidFill>
                <a:latin typeface="Arial"/>
                <a:cs typeface="Arial"/>
              </a:rPr>
              <a:t> </a:t>
            </a:r>
            <a:r>
              <a:rPr sz="1300" spc="-15" dirty="0">
                <a:solidFill>
                  <a:srgbClr val="FFFFFF"/>
                </a:solidFill>
                <a:latin typeface="Arial"/>
                <a:cs typeface="Arial"/>
              </a:rPr>
              <a:t>figura</a:t>
            </a:r>
            <a:r>
              <a:rPr sz="1300" spc="-5" dirty="0">
                <a:solidFill>
                  <a:srgbClr val="FFFFFF"/>
                </a:solidFill>
                <a:latin typeface="Arial"/>
                <a:cs typeface="Arial"/>
              </a:rPr>
              <a:t>r</a:t>
            </a:r>
            <a:r>
              <a:rPr sz="1300" spc="35" dirty="0">
                <a:solidFill>
                  <a:srgbClr val="FFFFFF"/>
                </a:solidFill>
                <a:latin typeface="Arial"/>
                <a:cs typeface="Arial"/>
              </a:rPr>
              <a:t> </a:t>
            </a:r>
            <a:r>
              <a:rPr sz="1300" spc="-10" dirty="0">
                <a:solidFill>
                  <a:srgbClr val="FFFFFF"/>
                </a:solidFill>
                <a:latin typeface="Arial"/>
                <a:cs typeface="Arial"/>
              </a:rPr>
              <a:t>la</a:t>
            </a:r>
            <a:r>
              <a:rPr sz="1300" spc="-5" dirty="0">
                <a:solidFill>
                  <a:srgbClr val="FFFFFF"/>
                </a:solidFill>
                <a:latin typeface="Arial"/>
                <a:cs typeface="Arial"/>
              </a:rPr>
              <a:t> </a:t>
            </a:r>
            <a:r>
              <a:rPr sz="1300" spc="-15" dirty="0">
                <a:solidFill>
                  <a:srgbClr val="FFFFFF"/>
                </a:solidFill>
                <a:latin typeface="Arial"/>
                <a:cs typeface="Arial"/>
              </a:rPr>
              <a:t>fras</a:t>
            </a:r>
            <a:r>
              <a:rPr sz="1300" spc="-10" dirty="0">
                <a:solidFill>
                  <a:srgbClr val="FFFFFF"/>
                </a:solidFill>
                <a:latin typeface="Arial"/>
                <a:cs typeface="Arial"/>
              </a:rPr>
              <a:t>e</a:t>
            </a:r>
            <a:r>
              <a:rPr sz="1300" spc="20" dirty="0">
                <a:solidFill>
                  <a:srgbClr val="FFFFFF"/>
                </a:solidFill>
                <a:latin typeface="Arial"/>
                <a:cs typeface="Arial"/>
              </a:rPr>
              <a:t> “</a:t>
            </a:r>
            <a:r>
              <a:rPr sz="1300" b="1" u="heavy" spc="-10" dirty="0">
                <a:solidFill>
                  <a:srgbClr val="FFFFFF"/>
                </a:solidFill>
                <a:latin typeface="Arial"/>
                <a:cs typeface="Arial"/>
              </a:rPr>
              <a:t>Contiene</a:t>
            </a:r>
            <a:endParaRPr sz="1300">
              <a:latin typeface="Arial"/>
              <a:cs typeface="Arial"/>
            </a:endParaRPr>
          </a:p>
        </p:txBody>
      </p:sp>
      <p:sp>
        <p:nvSpPr>
          <p:cNvPr id="14" name="object 14"/>
          <p:cNvSpPr/>
          <p:nvPr/>
        </p:nvSpPr>
        <p:spPr>
          <a:xfrm>
            <a:off x="6196584" y="1938527"/>
            <a:ext cx="3909060" cy="3095244"/>
          </a:xfrm>
          <a:prstGeom prst="rect">
            <a:avLst/>
          </a:prstGeom>
          <a:blipFill>
            <a:blip r:embed="rId10" cstate="print"/>
            <a:stretch>
              <a:fillRect/>
            </a:stretch>
          </a:blipFill>
        </p:spPr>
        <p:txBody>
          <a:bodyPr wrap="square" lIns="0" tIns="0" rIns="0" bIns="0" rtlCol="0">
            <a:noAutofit/>
          </a:bodyPr>
          <a:lstStyle/>
          <a:p>
            <a:endParaRPr/>
          </a:p>
        </p:txBody>
      </p:sp>
      <p:sp>
        <p:nvSpPr>
          <p:cNvPr id="15" name="object 15"/>
          <p:cNvSpPr/>
          <p:nvPr/>
        </p:nvSpPr>
        <p:spPr>
          <a:xfrm>
            <a:off x="6453251" y="3643376"/>
            <a:ext cx="3143250" cy="357124"/>
          </a:xfrm>
          <a:custGeom>
            <a:avLst/>
            <a:gdLst/>
            <a:ahLst/>
            <a:cxnLst/>
            <a:rect l="l" t="t" r="r" b="b"/>
            <a:pathLst>
              <a:path w="3143250" h="357124">
                <a:moveTo>
                  <a:pt x="0" y="59436"/>
                </a:moveTo>
                <a:lnTo>
                  <a:pt x="14479" y="20501"/>
                </a:lnTo>
                <a:lnTo>
                  <a:pt x="50397" y="678"/>
                </a:lnTo>
                <a:lnTo>
                  <a:pt x="59436" y="0"/>
                </a:lnTo>
                <a:lnTo>
                  <a:pt x="3083687" y="0"/>
                </a:lnTo>
                <a:lnTo>
                  <a:pt x="3098085" y="1744"/>
                </a:lnTo>
                <a:lnTo>
                  <a:pt x="3111210" y="6700"/>
                </a:lnTo>
                <a:lnTo>
                  <a:pt x="3138735" y="36670"/>
                </a:lnTo>
                <a:lnTo>
                  <a:pt x="3143250" y="59436"/>
                </a:lnTo>
                <a:lnTo>
                  <a:pt x="3143250" y="297561"/>
                </a:lnTo>
                <a:lnTo>
                  <a:pt x="3141501" y="311944"/>
                </a:lnTo>
                <a:lnTo>
                  <a:pt x="3136535" y="325058"/>
                </a:lnTo>
                <a:lnTo>
                  <a:pt x="3106541" y="352580"/>
                </a:lnTo>
                <a:lnTo>
                  <a:pt x="3083687" y="357124"/>
                </a:lnTo>
                <a:lnTo>
                  <a:pt x="59436" y="357124"/>
                </a:lnTo>
                <a:lnTo>
                  <a:pt x="45045" y="355371"/>
                </a:lnTo>
                <a:lnTo>
                  <a:pt x="31940" y="350395"/>
                </a:lnTo>
                <a:lnTo>
                  <a:pt x="4495" y="320346"/>
                </a:lnTo>
                <a:lnTo>
                  <a:pt x="0" y="297561"/>
                </a:lnTo>
                <a:lnTo>
                  <a:pt x="0" y="59436"/>
                </a:lnTo>
                <a:close/>
              </a:path>
            </a:pathLst>
          </a:custGeom>
          <a:ln w="38100">
            <a:solidFill>
              <a:srgbClr val="FF0000"/>
            </a:solidFill>
          </a:ln>
        </p:spPr>
        <p:txBody>
          <a:bodyPr wrap="square" lIns="0" tIns="0" rIns="0" bIns="0" rtlCol="0">
            <a:noAutofit/>
          </a:bodyPr>
          <a:lstStyle/>
          <a:p>
            <a:endParaRPr/>
          </a:p>
        </p:txBody>
      </p:sp>
      <p:sp>
        <p:nvSpPr>
          <p:cNvPr id="17" name="object 17"/>
          <p:cNvSpPr txBox="1"/>
          <p:nvPr/>
        </p:nvSpPr>
        <p:spPr>
          <a:xfrm>
            <a:off x="4720589" y="6287211"/>
            <a:ext cx="2743200" cy="209550"/>
          </a:xfrm>
          <a:prstGeom prst="rect">
            <a:avLst/>
          </a:prstGeom>
        </p:spPr>
        <p:txBody>
          <a:bodyPr vert="horz" wrap="square" lIns="0" tIns="0" rIns="0" bIns="0" rtlCol="0">
            <a:noAutofit/>
          </a:bodyPr>
          <a:lstStyle/>
          <a:p>
            <a:pPr marL="12700"/>
            <a:r>
              <a:rPr sz="1300" b="1" u="heavy" spc="-15" dirty="0">
                <a:solidFill>
                  <a:srgbClr val="FFFFFF"/>
                </a:solidFill>
                <a:latin typeface="Arial"/>
                <a:cs typeface="Arial"/>
              </a:rPr>
              <a:t>azúcares</a:t>
            </a:r>
            <a:r>
              <a:rPr sz="1300" b="1" u="heavy" spc="15" dirty="0">
                <a:solidFill>
                  <a:srgbClr val="FFFFFF"/>
                </a:solidFill>
                <a:latin typeface="Arial"/>
                <a:cs typeface="Arial"/>
              </a:rPr>
              <a:t> </a:t>
            </a:r>
            <a:r>
              <a:rPr sz="1300" b="1" u="heavy" spc="-15" dirty="0">
                <a:solidFill>
                  <a:srgbClr val="FFFFFF"/>
                </a:solidFill>
                <a:latin typeface="Arial"/>
                <a:cs typeface="Arial"/>
              </a:rPr>
              <a:t>naturalme</a:t>
            </a:r>
            <a:r>
              <a:rPr sz="1300" b="1" u="heavy" spc="-10" dirty="0">
                <a:solidFill>
                  <a:srgbClr val="FFFFFF"/>
                </a:solidFill>
                <a:latin typeface="Arial"/>
                <a:cs typeface="Arial"/>
              </a:rPr>
              <a:t>n</a:t>
            </a:r>
            <a:r>
              <a:rPr sz="1300" b="1" u="heavy" spc="-15" dirty="0">
                <a:solidFill>
                  <a:srgbClr val="FFFFFF"/>
                </a:solidFill>
                <a:latin typeface="Arial"/>
                <a:cs typeface="Arial"/>
              </a:rPr>
              <a:t>te</a:t>
            </a:r>
            <a:r>
              <a:rPr sz="1300" b="1" u="heavy" spc="40" dirty="0">
                <a:solidFill>
                  <a:srgbClr val="FFFFFF"/>
                </a:solidFill>
                <a:latin typeface="Arial"/>
                <a:cs typeface="Arial"/>
              </a:rPr>
              <a:t> </a:t>
            </a:r>
            <a:r>
              <a:rPr sz="1300" b="1" u="heavy" spc="-15" dirty="0">
                <a:solidFill>
                  <a:srgbClr val="FFFFFF"/>
                </a:solidFill>
                <a:latin typeface="Arial"/>
                <a:cs typeface="Arial"/>
              </a:rPr>
              <a:t>presente</a:t>
            </a:r>
            <a:r>
              <a:rPr sz="1300" b="1" u="heavy" dirty="0">
                <a:solidFill>
                  <a:srgbClr val="FFFFFF"/>
                </a:solidFill>
                <a:latin typeface="Arial"/>
                <a:cs typeface="Arial"/>
              </a:rPr>
              <a:t>s</a:t>
            </a:r>
            <a:r>
              <a:rPr sz="1300" spc="5" dirty="0">
                <a:solidFill>
                  <a:srgbClr val="FFFFFF"/>
                </a:solidFill>
                <a:latin typeface="Arial"/>
                <a:cs typeface="Arial"/>
              </a:rPr>
              <a:t>”</a:t>
            </a:r>
            <a:r>
              <a:rPr sz="1300" spc="-5" dirty="0">
                <a:solidFill>
                  <a:srgbClr val="FFFFFF"/>
                </a:solidFill>
                <a:latin typeface="Arial"/>
                <a:cs typeface="Arial"/>
              </a:rPr>
              <a:t>.</a:t>
            </a:r>
            <a:endParaRPr sz="1300">
              <a:latin typeface="Arial"/>
              <a:cs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10377" y="857250"/>
            <a:ext cx="4214749" cy="4357624"/>
          </a:xfrm>
          <a:custGeom>
            <a:avLst/>
            <a:gdLst/>
            <a:ahLst/>
            <a:cxnLst/>
            <a:rect l="l" t="t" r="r" b="b"/>
            <a:pathLst>
              <a:path w="4214749" h="4357624">
                <a:moveTo>
                  <a:pt x="3512312" y="0"/>
                </a:moveTo>
                <a:lnTo>
                  <a:pt x="702437" y="0"/>
                </a:lnTo>
                <a:lnTo>
                  <a:pt x="644820" y="2328"/>
                </a:lnTo>
                <a:lnTo>
                  <a:pt x="588488" y="9192"/>
                </a:lnTo>
                <a:lnTo>
                  <a:pt x="533620" y="20412"/>
                </a:lnTo>
                <a:lnTo>
                  <a:pt x="480397" y="35806"/>
                </a:lnTo>
                <a:lnTo>
                  <a:pt x="429000" y="55195"/>
                </a:lnTo>
                <a:lnTo>
                  <a:pt x="379609" y="78397"/>
                </a:lnTo>
                <a:lnTo>
                  <a:pt x="332405" y="105231"/>
                </a:lnTo>
                <a:lnTo>
                  <a:pt x="287569" y="135518"/>
                </a:lnTo>
                <a:lnTo>
                  <a:pt x="245282" y="169075"/>
                </a:lnTo>
                <a:lnTo>
                  <a:pt x="205724" y="205724"/>
                </a:lnTo>
                <a:lnTo>
                  <a:pt x="169075" y="245282"/>
                </a:lnTo>
                <a:lnTo>
                  <a:pt x="135518" y="287569"/>
                </a:lnTo>
                <a:lnTo>
                  <a:pt x="105231" y="332405"/>
                </a:lnTo>
                <a:lnTo>
                  <a:pt x="78397" y="379609"/>
                </a:lnTo>
                <a:lnTo>
                  <a:pt x="55195" y="429000"/>
                </a:lnTo>
                <a:lnTo>
                  <a:pt x="35806" y="480397"/>
                </a:lnTo>
                <a:lnTo>
                  <a:pt x="20412" y="533620"/>
                </a:lnTo>
                <a:lnTo>
                  <a:pt x="9192" y="588488"/>
                </a:lnTo>
                <a:lnTo>
                  <a:pt x="2328" y="644820"/>
                </a:lnTo>
                <a:lnTo>
                  <a:pt x="0" y="702437"/>
                </a:lnTo>
                <a:lnTo>
                  <a:pt x="0" y="3655187"/>
                </a:lnTo>
                <a:lnTo>
                  <a:pt x="2328" y="3712803"/>
                </a:lnTo>
                <a:lnTo>
                  <a:pt x="9192" y="3769135"/>
                </a:lnTo>
                <a:lnTo>
                  <a:pt x="20412" y="3824003"/>
                </a:lnTo>
                <a:lnTo>
                  <a:pt x="35806" y="3877226"/>
                </a:lnTo>
                <a:lnTo>
                  <a:pt x="55195" y="3928623"/>
                </a:lnTo>
                <a:lnTo>
                  <a:pt x="78397" y="3978014"/>
                </a:lnTo>
                <a:lnTo>
                  <a:pt x="105231" y="4025218"/>
                </a:lnTo>
                <a:lnTo>
                  <a:pt x="135518" y="4070054"/>
                </a:lnTo>
                <a:lnTo>
                  <a:pt x="169075" y="4112341"/>
                </a:lnTo>
                <a:lnTo>
                  <a:pt x="205724" y="4151899"/>
                </a:lnTo>
                <a:lnTo>
                  <a:pt x="245282" y="4188548"/>
                </a:lnTo>
                <a:lnTo>
                  <a:pt x="287569" y="4222105"/>
                </a:lnTo>
                <a:lnTo>
                  <a:pt x="332405" y="4252392"/>
                </a:lnTo>
                <a:lnTo>
                  <a:pt x="379609" y="4279226"/>
                </a:lnTo>
                <a:lnTo>
                  <a:pt x="429000" y="4302428"/>
                </a:lnTo>
                <a:lnTo>
                  <a:pt x="480397" y="4321817"/>
                </a:lnTo>
                <a:lnTo>
                  <a:pt x="533620" y="4337211"/>
                </a:lnTo>
                <a:lnTo>
                  <a:pt x="588488" y="4348431"/>
                </a:lnTo>
                <a:lnTo>
                  <a:pt x="644820" y="4355295"/>
                </a:lnTo>
                <a:lnTo>
                  <a:pt x="702437" y="4357624"/>
                </a:lnTo>
                <a:lnTo>
                  <a:pt x="3512312" y="4357624"/>
                </a:lnTo>
                <a:lnTo>
                  <a:pt x="3569928" y="4355295"/>
                </a:lnTo>
                <a:lnTo>
                  <a:pt x="3626260" y="4348431"/>
                </a:lnTo>
                <a:lnTo>
                  <a:pt x="3681128" y="4337211"/>
                </a:lnTo>
                <a:lnTo>
                  <a:pt x="3734351" y="4321817"/>
                </a:lnTo>
                <a:lnTo>
                  <a:pt x="3785748" y="4302428"/>
                </a:lnTo>
                <a:lnTo>
                  <a:pt x="3835139" y="4279226"/>
                </a:lnTo>
                <a:lnTo>
                  <a:pt x="3882343" y="4252392"/>
                </a:lnTo>
                <a:lnTo>
                  <a:pt x="3927179" y="4222105"/>
                </a:lnTo>
                <a:lnTo>
                  <a:pt x="3969466" y="4188548"/>
                </a:lnTo>
                <a:lnTo>
                  <a:pt x="4009024" y="4151899"/>
                </a:lnTo>
                <a:lnTo>
                  <a:pt x="4045673" y="4112341"/>
                </a:lnTo>
                <a:lnTo>
                  <a:pt x="4079230" y="4070054"/>
                </a:lnTo>
                <a:lnTo>
                  <a:pt x="4109517" y="4025218"/>
                </a:lnTo>
                <a:lnTo>
                  <a:pt x="4136351" y="3978014"/>
                </a:lnTo>
                <a:lnTo>
                  <a:pt x="4159553" y="3928623"/>
                </a:lnTo>
                <a:lnTo>
                  <a:pt x="4178942" y="3877226"/>
                </a:lnTo>
                <a:lnTo>
                  <a:pt x="4194336" y="3824003"/>
                </a:lnTo>
                <a:lnTo>
                  <a:pt x="4205556" y="3769135"/>
                </a:lnTo>
                <a:lnTo>
                  <a:pt x="4212420" y="3712803"/>
                </a:lnTo>
                <a:lnTo>
                  <a:pt x="4214749" y="3655187"/>
                </a:lnTo>
                <a:lnTo>
                  <a:pt x="4214749" y="702437"/>
                </a:lnTo>
                <a:lnTo>
                  <a:pt x="4212420" y="644820"/>
                </a:lnTo>
                <a:lnTo>
                  <a:pt x="4205556" y="588488"/>
                </a:lnTo>
                <a:lnTo>
                  <a:pt x="4194336" y="533620"/>
                </a:lnTo>
                <a:lnTo>
                  <a:pt x="4178942" y="480397"/>
                </a:lnTo>
                <a:lnTo>
                  <a:pt x="4159553" y="429000"/>
                </a:lnTo>
                <a:lnTo>
                  <a:pt x="4136351" y="379609"/>
                </a:lnTo>
                <a:lnTo>
                  <a:pt x="4109517" y="332405"/>
                </a:lnTo>
                <a:lnTo>
                  <a:pt x="4079230" y="287569"/>
                </a:lnTo>
                <a:lnTo>
                  <a:pt x="4045673" y="245282"/>
                </a:lnTo>
                <a:lnTo>
                  <a:pt x="4009024" y="205724"/>
                </a:lnTo>
                <a:lnTo>
                  <a:pt x="3969466" y="169075"/>
                </a:lnTo>
                <a:lnTo>
                  <a:pt x="3927179" y="135518"/>
                </a:lnTo>
                <a:lnTo>
                  <a:pt x="3882343" y="105231"/>
                </a:lnTo>
                <a:lnTo>
                  <a:pt x="3835139" y="78397"/>
                </a:lnTo>
                <a:lnTo>
                  <a:pt x="3785748" y="55195"/>
                </a:lnTo>
                <a:lnTo>
                  <a:pt x="3734351" y="35806"/>
                </a:lnTo>
                <a:lnTo>
                  <a:pt x="3681128" y="20412"/>
                </a:lnTo>
                <a:lnTo>
                  <a:pt x="3626260" y="9192"/>
                </a:lnTo>
                <a:lnTo>
                  <a:pt x="3569928" y="2328"/>
                </a:lnTo>
                <a:lnTo>
                  <a:pt x="3512312" y="0"/>
                </a:lnTo>
                <a:close/>
              </a:path>
            </a:pathLst>
          </a:custGeom>
          <a:solidFill>
            <a:srgbClr val="DAECEE"/>
          </a:solidFill>
        </p:spPr>
        <p:txBody>
          <a:bodyPr wrap="square" lIns="0" tIns="0" rIns="0" bIns="0" rtlCol="0">
            <a:noAutofit/>
          </a:bodyPr>
          <a:lstStyle/>
          <a:p>
            <a:endParaRPr/>
          </a:p>
        </p:txBody>
      </p:sp>
      <p:sp>
        <p:nvSpPr>
          <p:cNvPr id="3" name="object 3"/>
          <p:cNvSpPr/>
          <p:nvPr/>
        </p:nvSpPr>
        <p:spPr>
          <a:xfrm>
            <a:off x="1738313" y="928750"/>
            <a:ext cx="4429061" cy="4071874"/>
          </a:xfrm>
          <a:custGeom>
            <a:avLst/>
            <a:gdLst/>
            <a:ahLst/>
            <a:cxnLst/>
            <a:rect l="l" t="t" r="r" b="b"/>
            <a:pathLst>
              <a:path w="4429061" h="4071874">
                <a:moveTo>
                  <a:pt x="3750500" y="0"/>
                </a:moveTo>
                <a:lnTo>
                  <a:pt x="678675" y="0"/>
                </a:lnTo>
                <a:lnTo>
                  <a:pt x="623012" y="2249"/>
                </a:lnTo>
                <a:lnTo>
                  <a:pt x="568589" y="8880"/>
                </a:lnTo>
                <a:lnTo>
                  <a:pt x="515579" y="19719"/>
                </a:lnTo>
                <a:lnTo>
                  <a:pt x="464159" y="34591"/>
                </a:lnTo>
                <a:lnTo>
                  <a:pt x="414501" y="53322"/>
                </a:lnTo>
                <a:lnTo>
                  <a:pt x="366782" y="75736"/>
                </a:lnTo>
                <a:lnTo>
                  <a:pt x="321175" y="101659"/>
                </a:lnTo>
                <a:lnTo>
                  <a:pt x="277855" y="130917"/>
                </a:lnTo>
                <a:lnTo>
                  <a:pt x="236998" y="163335"/>
                </a:lnTo>
                <a:lnTo>
                  <a:pt x="198777" y="198739"/>
                </a:lnTo>
                <a:lnTo>
                  <a:pt x="163367" y="236953"/>
                </a:lnTo>
                <a:lnTo>
                  <a:pt x="130943" y="277803"/>
                </a:lnTo>
                <a:lnTo>
                  <a:pt x="101679" y="321115"/>
                </a:lnTo>
                <a:lnTo>
                  <a:pt x="75751" y="366715"/>
                </a:lnTo>
                <a:lnTo>
                  <a:pt x="53332" y="414426"/>
                </a:lnTo>
                <a:lnTo>
                  <a:pt x="34598" y="464076"/>
                </a:lnTo>
                <a:lnTo>
                  <a:pt x="19723" y="515489"/>
                </a:lnTo>
                <a:lnTo>
                  <a:pt x="8882" y="568490"/>
                </a:lnTo>
                <a:lnTo>
                  <a:pt x="2249" y="622905"/>
                </a:lnTo>
                <a:lnTo>
                  <a:pt x="0" y="678561"/>
                </a:lnTo>
                <a:lnTo>
                  <a:pt x="0" y="3393186"/>
                </a:lnTo>
                <a:lnTo>
                  <a:pt x="2249" y="3448841"/>
                </a:lnTo>
                <a:lnTo>
                  <a:pt x="8882" y="3503260"/>
                </a:lnTo>
                <a:lnTo>
                  <a:pt x="19723" y="3556265"/>
                </a:lnTo>
                <a:lnTo>
                  <a:pt x="34598" y="3607683"/>
                </a:lnTo>
                <a:lnTo>
                  <a:pt x="53332" y="3657340"/>
                </a:lnTo>
                <a:lnTo>
                  <a:pt x="75751" y="3705059"/>
                </a:lnTo>
                <a:lnTo>
                  <a:pt x="101679" y="3750666"/>
                </a:lnTo>
                <a:lnTo>
                  <a:pt x="130943" y="3793987"/>
                </a:lnTo>
                <a:lnTo>
                  <a:pt x="163367" y="3834847"/>
                </a:lnTo>
                <a:lnTo>
                  <a:pt x="198777" y="3873071"/>
                </a:lnTo>
                <a:lnTo>
                  <a:pt x="236998" y="3908484"/>
                </a:lnTo>
                <a:lnTo>
                  <a:pt x="277855" y="3940911"/>
                </a:lnTo>
                <a:lnTo>
                  <a:pt x="321175" y="3970178"/>
                </a:lnTo>
                <a:lnTo>
                  <a:pt x="366782" y="3996110"/>
                </a:lnTo>
                <a:lnTo>
                  <a:pt x="414501" y="4018532"/>
                </a:lnTo>
                <a:lnTo>
                  <a:pt x="464159" y="4037269"/>
                </a:lnTo>
                <a:lnTo>
                  <a:pt x="515579" y="4052146"/>
                </a:lnTo>
                <a:lnTo>
                  <a:pt x="568589" y="4062989"/>
                </a:lnTo>
                <a:lnTo>
                  <a:pt x="623012" y="4069623"/>
                </a:lnTo>
                <a:lnTo>
                  <a:pt x="678675" y="4071874"/>
                </a:lnTo>
                <a:lnTo>
                  <a:pt x="3750500" y="4071874"/>
                </a:lnTo>
                <a:lnTo>
                  <a:pt x="3806155" y="4069623"/>
                </a:lnTo>
                <a:lnTo>
                  <a:pt x="3860571" y="4062989"/>
                </a:lnTo>
                <a:lnTo>
                  <a:pt x="3913572" y="4052146"/>
                </a:lnTo>
                <a:lnTo>
                  <a:pt x="3964985" y="4037269"/>
                </a:lnTo>
                <a:lnTo>
                  <a:pt x="4014634" y="4018532"/>
                </a:lnTo>
                <a:lnTo>
                  <a:pt x="4062346" y="3996110"/>
                </a:lnTo>
                <a:lnTo>
                  <a:pt x="4107945" y="3970178"/>
                </a:lnTo>
                <a:lnTo>
                  <a:pt x="4151257" y="3940911"/>
                </a:lnTo>
                <a:lnTo>
                  <a:pt x="4192108" y="3908484"/>
                </a:lnTo>
                <a:lnTo>
                  <a:pt x="4230322" y="3873071"/>
                </a:lnTo>
                <a:lnTo>
                  <a:pt x="4265725" y="3834847"/>
                </a:lnTo>
                <a:lnTo>
                  <a:pt x="4298143" y="3793987"/>
                </a:lnTo>
                <a:lnTo>
                  <a:pt x="4327401" y="3750666"/>
                </a:lnTo>
                <a:lnTo>
                  <a:pt x="4353325" y="3705059"/>
                </a:lnTo>
                <a:lnTo>
                  <a:pt x="4375739" y="3657340"/>
                </a:lnTo>
                <a:lnTo>
                  <a:pt x="4394469" y="3607683"/>
                </a:lnTo>
                <a:lnTo>
                  <a:pt x="4409341" y="3556265"/>
                </a:lnTo>
                <a:lnTo>
                  <a:pt x="4420180" y="3503260"/>
                </a:lnTo>
                <a:lnTo>
                  <a:pt x="4426812" y="3448841"/>
                </a:lnTo>
                <a:lnTo>
                  <a:pt x="4429061" y="3393186"/>
                </a:lnTo>
                <a:lnTo>
                  <a:pt x="4429061" y="678561"/>
                </a:lnTo>
                <a:lnTo>
                  <a:pt x="4426812" y="622905"/>
                </a:lnTo>
                <a:lnTo>
                  <a:pt x="4420180" y="568490"/>
                </a:lnTo>
                <a:lnTo>
                  <a:pt x="4409341" y="515489"/>
                </a:lnTo>
                <a:lnTo>
                  <a:pt x="4394469" y="464076"/>
                </a:lnTo>
                <a:lnTo>
                  <a:pt x="4375739" y="414426"/>
                </a:lnTo>
                <a:lnTo>
                  <a:pt x="4353325" y="366715"/>
                </a:lnTo>
                <a:lnTo>
                  <a:pt x="4327401" y="321115"/>
                </a:lnTo>
                <a:lnTo>
                  <a:pt x="4298143" y="277803"/>
                </a:lnTo>
                <a:lnTo>
                  <a:pt x="4265725" y="236953"/>
                </a:lnTo>
                <a:lnTo>
                  <a:pt x="4230322" y="198739"/>
                </a:lnTo>
                <a:lnTo>
                  <a:pt x="4192108" y="163335"/>
                </a:lnTo>
                <a:lnTo>
                  <a:pt x="4151257" y="130917"/>
                </a:lnTo>
                <a:lnTo>
                  <a:pt x="4107945" y="101659"/>
                </a:lnTo>
                <a:lnTo>
                  <a:pt x="4062346" y="75736"/>
                </a:lnTo>
                <a:lnTo>
                  <a:pt x="4014634" y="53322"/>
                </a:lnTo>
                <a:lnTo>
                  <a:pt x="3964985" y="34591"/>
                </a:lnTo>
                <a:lnTo>
                  <a:pt x="3913572" y="19719"/>
                </a:lnTo>
                <a:lnTo>
                  <a:pt x="3860571" y="8880"/>
                </a:lnTo>
                <a:lnTo>
                  <a:pt x="3806155" y="2249"/>
                </a:lnTo>
                <a:lnTo>
                  <a:pt x="3750500" y="0"/>
                </a:lnTo>
                <a:close/>
              </a:path>
            </a:pathLst>
          </a:custGeom>
          <a:solidFill>
            <a:srgbClr val="89C5CD"/>
          </a:solidFill>
        </p:spPr>
        <p:txBody>
          <a:bodyPr wrap="square" lIns="0" tIns="0" rIns="0" bIns="0" rtlCol="0">
            <a:noAutofit/>
          </a:bodyPr>
          <a:lstStyle/>
          <a:p>
            <a:endParaRPr/>
          </a:p>
        </p:txBody>
      </p:sp>
      <p:sp>
        <p:nvSpPr>
          <p:cNvPr id="4" name="object 4"/>
          <p:cNvSpPr/>
          <p:nvPr/>
        </p:nvSpPr>
        <p:spPr>
          <a:xfrm>
            <a:off x="1583435" y="836676"/>
            <a:ext cx="2651760" cy="1691639"/>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3575051" y="188976"/>
            <a:ext cx="5057775" cy="628650"/>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1737359" y="2855976"/>
            <a:ext cx="1248156" cy="1210056"/>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2601467" y="5181600"/>
            <a:ext cx="7203948" cy="425196"/>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p:nvPr/>
        </p:nvSpPr>
        <p:spPr>
          <a:xfrm>
            <a:off x="3267455" y="5192267"/>
            <a:ext cx="5914644" cy="353568"/>
          </a:xfrm>
          <a:prstGeom prst="rect">
            <a:avLst/>
          </a:prstGeom>
          <a:blipFill>
            <a:blip r:embed="rId6" cstate="print"/>
            <a:stretch>
              <a:fillRect/>
            </a:stretch>
          </a:blipFill>
        </p:spPr>
        <p:txBody>
          <a:bodyPr wrap="square" lIns="0" tIns="0" rIns="0" bIns="0" rtlCol="0">
            <a:noAutofit/>
          </a:bodyPr>
          <a:lstStyle/>
          <a:p>
            <a:endParaRPr/>
          </a:p>
        </p:txBody>
      </p:sp>
      <p:sp>
        <p:nvSpPr>
          <p:cNvPr id="9" name="object 9"/>
          <p:cNvSpPr/>
          <p:nvPr/>
        </p:nvSpPr>
        <p:spPr>
          <a:xfrm>
            <a:off x="2667000" y="5286375"/>
            <a:ext cx="7072376" cy="292100"/>
          </a:xfrm>
          <a:custGeom>
            <a:avLst/>
            <a:gdLst/>
            <a:ahLst/>
            <a:cxnLst/>
            <a:rect l="l" t="t" r="r" b="b"/>
            <a:pathLst>
              <a:path w="7072376" h="292100">
                <a:moveTo>
                  <a:pt x="0" y="292100"/>
                </a:moveTo>
                <a:lnTo>
                  <a:pt x="7072376" y="292100"/>
                </a:lnTo>
                <a:lnTo>
                  <a:pt x="7072376" y="0"/>
                </a:lnTo>
                <a:lnTo>
                  <a:pt x="0" y="0"/>
                </a:lnTo>
                <a:lnTo>
                  <a:pt x="0" y="292100"/>
                </a:lnTo>
                <a:close/>
              </a:path>
            </a:pathLst>
          </a:custGeom>
          <a:solidFill>
            <a:srgbClr val="FFFFFF"/>
          </a:solidFill>
        </p:spPr>
        <p:txBody>
          <a:bodyPr wrap="square" lIns="0" tIns="0" rIns="0" bIns="0" rtlCol="0">
            <a:noAutofit/>
          </a:bodyPr>
          <a:lstStyle/>
          <a:p>
            <a:endParaRPr/>
          </a:p>
        </p:txBody>
      </p:sp>
      <p:sp>
        <p:nvSpPr>
          <p:cNvPr id="10" name="object 10"/>
          <p:cNvSpPr/>
          <p:nvPr/>
        </p:nvSpPr>
        <p:spPr>
          <a:xfrm>
            <a:off x="2667000" y="5286375"/>
            <a:ext cx="7072376" cy="292100"/>
          </a:xfrm>
          <a:custGeom>
            <a:avLst/>
            <a:gdLst/>
            <a:ahLst/>
            <a:cxnLst/>
            <a:rect l="l" t="t" r="r" b="b"/>
            <a:pathLst>
              <a:path w="7072376" h="292100">
                <a:moveTo>
                  <a:pt x="0" y="292100"/>
                </a:moveTo>
                <a:lnTo>
                  <a:pt x="7072376" y="292100"/>
                </a:lnTo>
                <a:lnTo>
                  <a:pt x="7072376" y="0"/>
                </a:lnTo>
                <a:lnTo>
                  <a:pt x="0" y="0"/>
                </a:lnTo>
                <a:lnTo>
                  <a:pt x="0" y="292100"/>
                </a:lnTo>
                <a:close/>
              </a:path>
            </a:pathLst>
          </a:custGeom>
          <a:ln w="25400">
            <a:solidFill>
              <a:srgbClr val="333399"/>
            </a:solidFill>
          </a:ln>
        </p:spPr>
        <p:txBody>
          <a:bodyPr wrap="square" lIns="0" tIns="0" rIns="0" bIns="0" rtlCol="0">
            <a:noAutofit/>
          </a:bodyPr>
          <a:lstStyle/>
          <a:p>
            <a:endParaRPr/>
          </a:p>
        </p:txBody>
      </p:sp>
      <p:sp>
        <p:nvSpPr>
          <p:cNvPr id="11" name="object 11"/>
          <p:cNvSpPr txBox="1"/>
          <p:nvPr/>
        </p:nvSpPr>
        <p:spPr>
          <a:xfrm>
            <a:off x="3408045" y="5328284"/>
            <a:ext cx="5588000" cy="209550"/>
          </a:xfrm>
          <a:prstGeom prst="rect">
            <a:avLst/>
          </a:prstGeom>
        </p:spPr>
        <p:txBody>
          <a:bodyPr vert="horz" wrap="square" lIns="0" tIns="0" rIns="0" bIns="0" rtlCol="0">
            <a:noAutofit/>
          </a:bodyPr>
          <a:lstStyle/>
          <a:p>
            <a:pPr marL="12700"/>
            <a:r>
              <a:rPr sz="1300" spc="-15" dirty="0">
                <a:solidFill>
                  <a:srgbClr val="041299"/>
                </a:solidFill>
                <a:latin typeface="Arial"/>
                <a:cs typeface="Arial"/>
              </a:rPr>
              <a:t>La</a:t>
            </a:r>
            <a:r>
              <a:rPr sz="1300" spc="-10" dirty="0">
                <a:solidFill>
                  <a:srgbClr val="041299"/>
                </a:solidFill>
                <a:latin typeface="Arial"/>
                <a:cs typeface="Arial"/>
              </a:rPr>
              <a:t>s</a:t>
            </a:r>
            <a:r>
              <a:rPr sz="1300" spc="-5" dirty="0">
                <a:solidFill>
                  <a:srgbClr val="041299"/>
                </a:solidFill>
                <a:latin typeface="Arial"/>
                <a:cs typeface="Arial"/>
              </a:rPr>
              <a:t> </a:t>
            </a:r>
            <a:r>
              <a:rPr sz="1300" spc="-15" dirty="0">
                <a:solidFill>
                  <a:srgbClr val="041299"/>
                </a:solidFill>
                <a:latin typeface="Arial"/>
                <a:cs typeface="Arial"/>
              </a:rPr>
              <a:t>condicione</a:t>
            </a:r>
            <a:r>
              <a:rPr sz="1300" spc="-10" dirty="0">
                <a:solidFill>
                  <a:srgbClr val="041299"/>
                </a:solidFill>
                <a:latin typeface="Arial"/>
                <a:cs typeface="Arial"/>
              </a:rPr>
              <a:t>s</a:t>
            </a:r>
            <a:r>
              <a:rPr sz="1300" spc="35" dirty="0">
                <a:solidFill>
                  <a:srgbClr val="041299"/>
                </a:solidFill>
                <a:latin typeface="Arial"/>
                <a:cs typeface="Arial"/>
              </a:rPr>
              <a:t> </a:t>
            </a:r>
            <a:r>
              <a:rPr sz="1300" spc="-15" dirty="0">
                <a:solidFill>
                  <a:srgbClr val="041299"/>
                </a:solidFill>
                <a:latin typeface="Arial"/>
                <a:cs typeface="Arial"/>
              </a:rPr>
              <a:t>par</a:t>
            </a:r>
            <a:r>
              <a:rPr sz="1300" spc="-10" dirty="0">
                <a:solidFill>
                  <a:srgbClr val="041299"/>
                </a:solidFill>
                <a:latin typeface="Arial"/>
                <a:cs typeface="Arial"/>
              </a:rPr>
              <a:t>a</a:t>
            </a:r>
            <a:r>
              <a:rPr sz="1300" spc="20" dirty="0">
                <a:solidFill>
                  <a:srgbClr val="041299"/>
                </a:solidFill>
                <a:latin typeface="Arial"/>
                <a:cs typeface="Arial"/>
              </a:rPr>
              <a:t> </a:t>
            </a:r>
            <a:r>
              <a:rPr sz="1300" spc="-15" dirty="0">
                <a:solidFill>
                  <a:srgbClr val="041299"/>
                </a:solidFill>
                <a:latin typeface="Arial"/>
                <a:cs typeface="Arial"/>
              </a:rPr>
              <a:t>pode</a:t>
            </a:r>
            <a:r>
              <a:rPr sz="1300" spc="-5" dirty="0">
                <a:solidFill>
                  <a:srgbClr val="041299"/>
                </a:solidFill>
                <a:latin typeface="Arial"/>
                <a:cs typeface="Arial"/>
              </a:rPr>
              <a:t>r</a:t>
            </a:r>
            <a:r>
              <a:rPr sz="1300" spc="30" dirty="0">
                <a:solidFill>
                  <a:srgbClr val="041299"/>
                </a:solidFill>
                <a:latin typeface="Arial"/>
                <a:cs typeface="Arial"/>
              </a:rPr>
              <a:t> </a:t>
            </a:r>
            <a:r>
              <a:rPr sz="1300" spc="-15" dirty="0">
                <a:solidFill>
                  <a:srgbClr val="041299"/>
                </a:solidFill>
                <a:latin typeface="Arial"/>
                <a:cs typeface="Arial"/>
              </a:rPr>
              <a:t>declara</a:t>
            </a:r>
            <a:r>
              <a:rPr sz="1300" spc="-5" dirty="0">
                <a:solidFill>
                  <a:srgbClr val="041299"/>
                </a:solidFill>
                <a:latin typeface="Arial"/>
                <a:cs typeface="Arial"/>
              </a:rPr>
              <a:t>r</a:t>
            </a:r>
            <a:r>
              <a:rPr sz="1300" spc="35" dirty="0">
                <a:solidFill>
                  <a:srgbClr val="041299"/>
                </a:solidFill>
                <a:latin typeface="Arial"/>
                <a:cs typeface="Arial"/>
              </a:rPr>
              <a:t> </a:t>
            </a:r>
            <a:r>
              <a:rPr sz="1300" spc="-15" dirty="0">
                <a:solidFill>
                  <a:srgbClr val="041299"/>
                </a:solidFill>
                <a:latin typeface="Arial"/>
                <a:cs typeface="Arial"/>
              </a:rPr>
              <a:t>esta</a:t>
            </a:r>
            <a:r>
              <a:rPr sz="1300" spc="-10" dirty="0">
                <a:solidFill>
                  <a:srgbClr val="041299"/>
                </a:solidFill>
                <a:latin typeface="Arial"/>
                <a:cs typeface="Arial"/>
              </a:rPr>
              <a:t>s</a:t>
            </a:r>
            <a:r>
              <a:rPr sz="1300" spc="10" dirty="0">
                <a:solidFill>
                  <a:srgbClr val="041299"/>
                </a:solidFill>
                <a:latin typeface="Arial"/>
                <a:cs typeface="Arial"/>
              </a:rPr>
              <a:t> </a:t>
            </a:r>
            <a:r>
              <a:rPr sz="1300" spc="-15" dirty="0">
                <a:solidFill>
                  <a:srgbClr val="041299"/>
                </a:solidFill>
                <a:latin typeface="Arial"/>
                <a:cs typeface="Arial"/>
              </a:rPr>
              <a:t>propiedade</a:t>
            </a:r>
            <a:r>
              <a:rPr sz="1300" spc="-10" dirty="0">
                <a:solidFill>
                  <a:srgbClr val="041299"/>
                </a:solidFill>
                <a:latin typeface="Arial"/>
                <a:cs typeface="Arial"/>
              </a:rPr>
              <a:t>s</a:t>
            </a:r>
            <a:r>
              <a:rPr sz="1300" spc="45" dirty="0">
                <a:solidFill>
                  <a:srgbClr val="041299"/>
                </a:solidFill>
                <a:latin typeface="Arial"/>
                <a:cs typeface="Arial"/>
              </a:rPr>
              <a:t> </a:t>
            </a:r>
            <a:r>
              <a:rPr sz="1300" spc="-15" dirty="0">
                <a:solidFill>
                  <a:srgbClr val="041299"/>
                </a:solidFill>
                <a:latin typeface="Arial"/>
                <a:cs typeface="Arial"/>
              </a:rPr>
              <a:t>e</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u</a:t>
            </a:r>
            <a:r>
              <a:rPr sz="1300" spc="-10" dirty="0">
                <a:solidFill>
                  <a:srgbClr val="041299"/>
                </a:solidFill>
                <a:latin typeface="Arial"/>
                <a:cs typeface="Arial"/>
              </a:rPr>
              <a:t>n</a:t>
            </a:r>
            <a:r>
              <a:rPr sz="1300" spc="5" dirty="0">
                <a:solidFill>
                  <a:srgbClr val="041299"/>
                </a:solidFill>
                <a:latin typeface="Arial"/>
                <a:cs typeface="Arial"/>
              </a:rPr>
              <a:t> </a:t>
            </a:r>
            <a:r>
              <a:rPr sz="1300" spc="-10" dirty="0">
                <a:solidFill>
                  <a:srgbClr val="041299"/>
                </a:solidFill>
                <a:latin typeface="Arial"/>
                <a:cs typeface="Arial"/>
              </a:rPr>
              <a:t>ali</a:t>
            </a:r>
            <a:r>
              <a:rPr sz="1300" spc="-15" dirty="0">
                <a:solidFill>
                  <a:srgbClr val="041299"/>
                </a:solidFill>
                <a:latin typeface="Arial"/>
                <a:cs typeface="Arial"/>
              </a:rPr>
              <a:t>ment</a:t>
            </a:r>
            <a:r>
              <a:rPr sz="1300" spc="-10" dirty="0">
                <a:solidFill>
                  <a:srgbClr val="041299"/>
                </a:solidFill>
                <a:latin typeface="Arial"/>
                <a:cs typeface="Arial"/>
              </a:rPr>
              <a:t>o</a:t>
            </a:r>
            <a:r>
              <a:rPr sz="1300" spc="30" dirty="0">
                <a:solidFill>
                  <a:srgbClr val="041299"/>
                </a:solidFill>
                <a:latin typeface="Arial"/>
                <a:cs typeface="Arial"/>
              </a:rPr>
              <a:t> </a:t>
            </a:r>
            <a:r>
              <a:rPr sz="1300" spc="-15" dirty="0">
                <a:solidFill>
                  <a:srgbClr val="041299"/>
                </a:solidFill>
                <a:latin typeface="Arial"/>
                <a:cs typeface="Arial"/>
              </a:rPr>
              <a:t>son:</a:t>
            </a:r>
            <a:endParaRPr sz="1300">
              <a:latin typeface="Arial"/>
              <a:cs typeface="Arial"/>
            </a:endParaRPr>
          </a:p>
        </p:txBody>
      </p:sp>
      <p:sp>
        <p:nvSpPr>
          <p:cNvPr id="12" name="object 12"/>
          <p:cNvSpPr/>
          <p:nvPr/>
        </p:nvSpPr>
        <p:spPr>
          <a:xfrm>
            <a:off x="1825753" y="5756147"/>
            <a:ext cx="3534155" cy="918972"/>
          </a:xfrm>
          <a:prstGeom prst="rect">
            <a:avLst/>
          </a:prstGeom>
          <a:blipFill>
            <a:blip r:embed="rId7" cstate="print"/>
            <a:stretch>
              <a:fillRect/>
            </a:stretch>
          </a:blipFill>
        </p:spPr>
        <p:txBody>
          <a:bodyPr wrap="square" lIns="0" tIns="0" rIns="0" bIns="0" rtlCol="0">
            <a:noAutofit/>
          </a:bodyPr>
          <a:lstStyle/>
          <a:p>
            <a:endParaRPr/>
          </a:p>
        </p:txBody>
      </p:sp>
      <p:sp>
        <p:nvSpPr>
          <p:cNvPr id="13" name="object 13"/>
          <p:cNvSpPr txBox="1"/>
          <p:nvPr/>
        </p:nvSpPr>
        <p:spPr>
          <a:xfrm>
            <a:off x="2388514" y="5890971"/>
            <a:ext cx="2618740" cy="605790"/>
          </a:xfrm>
          <a:prstGeom prst="rect">
            <a:avLst/>
          </a:prstGeom>
        </p:spPr>
        <p:txBody>
          <a:bodyPr vert="horz" wrap="square" lIns="0" tIns="0" rIns="0" bIns="0" rtlCol="0">
            <a:noAutofit/>
          </a:bodyPr>
          <a:lstStyle/>
          <a:p>
            <a:pPr marL="12700" marR="12700" algn="ctr"/>
            <a:r>
              <a:rPr sz="1300" spc="-15" dirty="0">
                <a:solidFill>
                  <a:srgbClr val="0000C7"/>
                </a:solidFill>
                <a:latin typeface="Arial"/>
                <a:cs typeface="Arial"/>
              </a:rPr>
              <a:t>N</a:t>
            </a:r>
            <a:r>
              <a:rPr sz="1300" spc="-10" dirty="0">
                <a:solidFill>
                  <a:srgbClr val="0000C7"/>
                </a:solidFill>
                <a:latin typeface="Arial"/>
                <a:cs typeface="Arial"/>
              </a:rPr>
              <a:t>o</a:t>
            </a:r>
            <a:r>
              <a:rPr sz="1300" spc="-5" dirty="0">
                <a:solidFill>
                  <a:srgbClr val="0000C7"/>
                </a:solidFill>
                <a:latin typeface="Arial"/>
                <a:cs typeface="Arial"/>
              </a:rPr>
              <a:t> </a:t>
            </a:r>
            <a:r>
              <a:rPr sz="1300" spc="-15" dirty="0">
                <a:solidFill>
                  <a:srgbClr val="0000C7"/>
                </a:solidFill>
                <a:latin typeface="Arial"/>
                <a:cs typeface="Arial"/>
              </a:rPr>
              <a:t>contene</a:t>
            </a:r>
            <a:r>
              <a:rPr sz="1300" spc="-5" dirty="0">
                <a:solidFill>
                  <a:srgbClr val="0000C7"/>
                </a:solidFill>
                <a:latin typeface="Arial"/>
                <a:cs typeface="Arial"/>
              </a:rPr>
              <a:t>r</a:t>
            </a:r>
            <a:r>
              <a:rPr sz="1300" spc="30" dirty="0">
                <a:solidFill>
                  <a:srgbClr val="0000C7"/>
                </a:solidFill>
                <a:latin typeface="Arial"/>
                <a:cs typeface="Arial"/>
              </a:rPr>
              <a:t> </a:t>
            </a:r>
            <a:r>
              <a:rPr sz="1300" spc="-15" dirty="0">
                <a:solidFill>
                  <a:srgbClr val="0000C7"/>
                </a:solidFill>
                <a:latin typeface="Arial"/>
                <a:cs typeface="Arial"/>
              </a:rPr>
              <a:t>má</a:t>
            </a:r>
            <a:r>
              <a:rPr sz="1300" spc="-10" dirty="0">
                <a:solidFill>
                  <a:srgbClr val="0000C7"/>
                </a:solidFill>
                <a:latin typeface="Arial"/>
                <a:cs typeface="Arial"/>
              </a:rPr>
              <a:t>s</a:t>
            </a:r>
            <a:r>
              <a:rPr sz="1300" spc="5" dirty="0">
                <a:solidFill>
                  <a:srgbClr val="0000C7"/>
                </a:solidFill>
                <a:latin typeface="Arial"/>
                <a:cs typeface="Arial"/>
              </a:rPr>
              <a:t> </a:t>
            </a:r>
            <a:r>
              <a:rPr sz="1300" spc="-15" dirty="0">
                <a:solidFill>
                  <a:srgbClr val="0000C7"/>
                </a:solidFill>
                <a:latin typeface="Arial"/>
                <a:cs typeface="Arial"/>
              </a:rPr>
              <a:t>d</a:t>
            </a:r>
            <a:r>
              <a:rPr sz="1300" spc="-10" dirty="0">
                <a:solidFill>
                  <a:srgbClr val="0000C7"/>
                </a:solidFill>
                <a:latin typeface="Arial"/>
                <a:cs typeface="Arial"/>
              </a:rPr>
              <a:t>e</a:t>
            </a:r>
            <a:r>
              <a:rPr sz="1300" spc="5" dirty="0">
                <a:solidFill>
                  <a:srgbClr val="0000C7"/>
                </a:solidFill>
                <a:latin typeface="Arial"/>
                <a:cs typeface="Arial"/>
              </a:rPr>
              <a:t> </a:t>
            </a:r>
            <a:r>
              <a:rPr sz="1300" spc="-15" dirty="0">
                <a:solidFill>
                  <a:srgbClr val="0000C7"/>
                </a:solidFill>
                <a:latin typeface="Arial"/>
                <a:cs typeface="Arial"/>
              </a:rPr>
              <a:t>0,00</a:t>
            </a:r>
            <a:r>
              <a:rPr sz="1300" spc="-10" dirty="0">
                <a:solidFill>
                  <a:srgbClr val="0000C7"/>
                </a:solidFill>
                <a:latin typeface="Arial"/>
                <a:cs typeface="Arial"/>
              </a:rPr>
              <a:t>5</a:t>
            </a:r>
            <a:r>
              <a:rPr sz="1300" spc="1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5" dirty="0">
                <a:solidFill>
                  <a:srgbClr val="0000C7"/>
                </a:solidFill>
                <a:latin typeface="Arial"/>
                <a:cs typeface="Arial"/>
              </a:rPr>
              <a:t>de</a:t>
            </a:r>
            <a:r>
              <a:rPr sz="1300" spc="-10" dirty="0">
                <a:solidFill>
                  <a:srgbClr val="0000C7"/>
                </a:solidFill>
                <a:latin typeface="Arial"/>
                <a:cs typeface="Arial"/>
              </a:rPr>
              <a:t> sodio</a:t>
            </a:r>
            <a:r>
              <a:rPr sz="1300" spc="5" dirty="0">
                <a:solidFill>
                  <a:srgbClr val="0000C7"/>
                </a:solidFill>
                <a:latin typeface="Arial"/>
                <a:cs typeface="Arial"/>
              </a:rPr>
              <a:t> </a:t>
            </a:r>
            <a:r>
              <a:rPr sz="1300" spc="-10" dirty="0">
                <a:solidFill>
                  <a:srgbClr val="0000C7"/>
                </a:solidFill>
                <a:latin typeface="Arial"/>
                <a:cs typeface="Arial"/>
              </a:rPr>
              <a:t>o</a:t>
            </a:r>
            <a:r>
              <a:rPr sz="1300" spc="-5" dirty="0">
                <a:solidFill>
                  <a:srgbClr val="0000C7"/>
                </a:solidFill>
                <a:latin typeface="Arial"/>
                <a:cs typeface="Arial"/>
              </a:rPr>
              <a:t> </a:t>
            </a:r>
            <a:r>
              <a:rPr sz="1300" spc="-10" dirty="0">
                <a:solidFill>
                  <a:srgbClr val="0000C7"/>
                </a:solidFill>
                <a:latin typeface="Arial"/>
                <a:cs typeface="Arial"/>
              </a:rPr>
              <a:t>0,0125</a:t>
            </a:r>
            <a:r>
              <a:rPr sz="1300" spc="30"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sal</a:t>
            </a:r>
            <a:r>
              <a:rPr sz="1300" spc="5" dirty="0">
                <a:solidFill>
                  <a:srgbClr val="0000C7"/>
                </a:solidFill>
                <a:latin typeface="Arial"/>
                <a:cs typeface="Arial"/>
              </a:rPr>
              <a:t> </a:t>
            </a:r>
            <a:r>
              <a:rPr sz="1300" spc="-10" dirty="0">
                <a:solidFill>
                  <a:srgbClr val="0000C7"/>
                </a:solidFill>
                <a:latin typeface="Arial"/>
                <a:cs typeface="Arial"/>
              </a:rPr>
              <a:t>por</a:t>
            </a:r>
            <a:r>
              <a:rPr sz="1300" spc="20" dirty="0">
                <a:solidFill>
                  <a:srgbClr val="0000C7"/>
                </a:solidFill>
                <a:latin typeface="Arial"/>
                <a:cs typeface="Arial"/>
              </a:rPr>
              <a:t> </a:t>
            </a:r>
            <a:r>
              <a:rPr sz="1300" spc="-10" dirty="0">
                <a:solidFill>
                  <a:srgbClr val="0000C7"/>
                </a:solidFill>
                <a:latin typeface="Arial"/>
                <a:cs typeface="Arial"/>
              </a:rPr>
              <a:t>100</a:t>
            </a:r>
            <a:r>
              <a:rPr sz="1300" spc="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o 100</a:t>
            </a:r>
            <a:r>
              <a:rPr sz="1300" spc="-5" dirty="0">
                <a:solidFill>
                  <a:srgbClr val="0000C7"/>
                </a:solidFill>
                <a:latin typeface="Arial"/>
                <a:cs typeface="Arial"/>
              </a:rPr>
              <a:t> </a:t>
            </a:r>
            <a:r>
              <a:rPr sz="1300" spc="-10" dirty="0">
                <a:solidFill>
                  <a:srgbClr val="0000C7"/>
                </a:solidFill>
                <a:latin typeface="Arial"/>
                <a:cs typeface="Arial"/>
              </a:rPr>
              <a:t>ml</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producto.</a:t>
            </a:r>
            <a:endParaRPr sz="1300">
              <a:latin typeface="Arial"/>
              <a:cs typeface="Arial"/>
            </a:endParaRPr>
          </a:p>
        </p:txBody>
      </p:sp>
      <p:sp>
        <p:nvSpPr>
          <p:cNvPr id="14" name="object 14"/>
          <p:cNvSpPr/>
          <p:nvPr/>
        </p:nvSpPr>
        <p:spPr>
          <a:xfrm>
            <a:off x="3124201" y="2368296"/>
            <a:ext cx="2884931" cy="2372867"/>
          </a:xfrm>
          <a:prstGeom prst="rect">
            <a:avLst/>
          </a:prstGeom>
          <a:blipFill>
            <a:blip r:embed="rId8" cstate="print"/>
            <a:stretch>
              <a:fillRect/>
            </a:stretch>
          </a:blipFill>
        </p:spPr>
        <p:txBody>
          <a:bodyPr wrap="square" lIns="0" tIns="0" rIns="0" bIns="0" rtlCol="0">
            <a:noAutofit/>
          </a:bodyPr>
          <a:lstStyle/>
          <a:p>
            <a:endParaRPr/>
          </a:p>
        </p:txBody>
      </p:sp>
      <p:sp>
        <p:nvSpPr>
          <p:cNvPr id="15" name="object 15"/>
          <p:cNvSpPr/>
          <p:nvPr/>
        </p:nvSpPr>
        <p:spPr>
          <a:xfrm>
            <a:off x="7577329" y="699517"/>
            <a:ext cx="2843783" cy="1303019"/>
          </a:xfrm>
          <a:prstGeom prst="rect">
            <a:avLst/>
          </a:prstGeom>
          <a:blipFill>
            <a:blip r:embed="rId9" cstate="print"/>
            <a:stretch>
              <a:fillRect/>
            </a:stretch>
          </a:blipFill>
        </p:spPr>
        <p:txBody>
          <a:bodyPr wrap="square" lIns="0" tIns="0" rIns="0" bIns="0" rtlCol="0">
            <a:noAutofit/>
          </a:bodyPr>
          <a:lstStyle/>
          <a:p>
            <a:endParaRPr/>
          </a:p>
        </p:txBody>
      </p:sp>
      <p:sp>
        <p:nvSpPr>
          <p:cNvPr id="16" name="object 16"/>
          <p:cNvSpPr/>
          <p:nvPr/>
        </p:nvSpPr>
        <p:spPr>
          <a:xfrm>
            <a:off x="6309360" y="2427732"/>
            <a:ext cx="1479803" cy="1927860"/>
          </a:xfrm>
          <a:prstGeom prst="rect">
            <a:avLst/>
          </a:prstGeom>
          <a:blipFill>
            <a:blip r:embed="rId10" cstate="print"/>
            <a:stretch>
              <a:fillRect/>
            </a:stretch>
          </a:blipFill>
        </p:spPr>
        <p:txBody>
          <a:bodyPr wrap="square" lIns="0" tIns="0" rIns="0" bIns="0" rtlCol="0">
            <a:noAutofit/>
          </a:bodyPr>
          <a:lstStyle/>
          <a:p>
            <a:endParaRPr/>
          </a:p>
        </p:txBody>
      </p:sp>
      <p:sp>
        <p:nvSpPr>
          <p:cNvPr id="17" name="object 17"/>
          <p:cNvSpPr/>
          <p:nvPr/>
        </p:nvSpPr>
        <p:spPr>
          <a:xfrm>
            <a:off x="7696200" y="1655064"/>
            <a:ext cx="2816352" cy="3616452"/>
          </a:xfrm>
          <a:prstGeom prst="rect">
            <a:avLst/>
          </a:prstGeom>
          <a:blipFill>
            <a:blip r:embed="rId11" cstate="print"/>
            <a:stretch>
              <a:fillRect/>
            </a:stretch>
          </a:blipFill>
        </p:spPr>
        <p:txBody>
          <a:bodyPr wrap="square" lIns="0" tIns="0" rIns="0" bIns="0" rtlCol="0">
            <a:noAutofit/>
          </a:bodyPr>
          <a:lstStyle/>
          <a:p>
            <a:endParaRPr/>
          </a:p>
        </p:txBody>
      </p:sp>
      <p:sp>
        <p:nvSpPr>
          <p:cNvPr id="18" name="object 18"/>
          <p:cNvSpPr/>
          <p:nvPr/>
        </p:nvSpPr>
        <p:spPr>
          <a:xfrm>
            <a:off x="5684521" y="5614414"/>
            <a:ext cx="4818887" cy="1120140"/>
          </a:xfrm>
          <a:prstGeom prst="rect">
            <a:avLst/>
          </a:prstGeom>
          <a:blipFill>
            <a:blip r:embed="rId12" cstate="print"/>
            <a:stretch>
              <a:fillRect/>
            </a:stretch>
          </a:blipFill>
        </p:spPr>
        <p:txBody>
          <a:bodyPr wrap="square" lIns="0" tIns="0" rIns="0" bIns="0" rtlCol="0">
            <a:noAutofit/>
          </a:bodyPr>
          <a:lstStyle/>
          <a:p>
            <a:endParaRPr/>
          </a:p>
        </p:txBody>
      </p:sp>
      <p:sp>
        <p:nvSpPr>
          <p:cNvPr id="19" name="object 19"/>
          <p:cNvSpPr txBox="1"/>
          <p:nvPr/>
        </p:nvSpPr>
        <p:spPr>
          <a:xfrm>
            <a:off x="6190234" y="5748020"/>
            <a:ext cx="4015104" cy="803910"/>
          </a:xfrm>
          <a:prstGeom prst="rect">
            <a:avLst/>
          </a:prstGeom>
        </p:spPr>
        <p:txBody>
          <a:bodyPr vert="horz" wrap="square" lIns="0" tIns="0" rIns="0" bIns="0" rtlCol="0">
            <a:noAutofit/>
          </a:bodyPr>
          <a:lstStyle/>
          <a:p>
            <a:pPr marL="12700" marR="12700" algn="ctr"/>
            <a:r>
              <a:rPr sz="1300" spc="-10" dirty="0">
                <a:solidFill>
                  <a:srgbClr val="0000C7"/>
                </a:solidFill>
                <a:latin typeface="Arial"/>
                <a:cs typeface="Arial"/>
              </a:rPr>
              <a:t>No</a:t>
            </a:r>
            <a:r>
              <a:rPr sz="1300" spc="-5" dirty="0">
                <a:solidFill>
                  <a:srgbClr val="0000C7"/>
                </a:solidFill>
                <a:latin typeface="Arial"/>
                <a:cs typeface="Arial"/>
              </a:rPr>
              <a:t> </a:t>
            </a:r>
            <a:r>
              <a:rPr sz="1300" spc="-10" dirty="0">
                <a:solidFill>
                  <a:srgbClr val="0000C7"/>
                </a:solidFill>
                <a:latin typeface="Arial"/>
                <a:cs typeface="Arial"/>
              </a:rPr>
              <a:t>contener</a:t>
            </a:r>
            <a:r>
              <a:rPr sz="1300" spc="30" dirty="0">
                <a:solidFill>
                  <a:srgbClr val="0000C7"/>
                </a:solidFill>
                <a:latin typeface="Arial"/>
                <a:cs typeface="Arial"/>
              </a:rPr>
              <a:t> </a:t>
            </a:r>
            <a:r>
              <a:rPr sz="1300" spc="-10" dirty="0">
                <a:solidFill>
                  <a:srgbClr val="0000C7"/>
                </a:solidFill>
                <a:latin typeface="Arial"/>
                <a:cs typeface="Arial"/>
              </a:rPr>
              <a:t>más</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0,12</a:t>
            </a:r>
            <a:r>
              <a:rPr sz="1300" spc="1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sodio</a:t>
            </a:r>
            <a:r>
              <a:rPr sz="1300" spc="5" dirty="0">
                <a:solidFill>
                  <a:srgbClr val="0000C7"/>
                </a:solidFill>
                <a:latin typeface="Arial"/>
                <a:cs typeface="Arial"/>
              </a:rPr>
              <a:t> </a:t>
            </a:r>
            <a:r>
              <a:rPr sz="1300" spc="-10" dirty="0">
                <a:solidFill>
                  <a:srgbClr val="0000C7"/>
                </a:solidFill>
                <a:latin typeface="Arial"/>
                <a:cs typeface="Arial"/>
              </a:rPr>
              <a:t>o</a:t>
            </a:r>
            <a:r>
              <a:rPr sz="1300" spc="5" dirty="0">
                <a:solidFill>
                  <a:srgbClr val="0000C7"/>
                </a:solidFill>
                <a:latin typeface="Arial"/>
                <a:cs typeface="Arial"/>
              </a:rPr>
              <a:t> </a:t>
            </a:r>
            <a:r>
              <a:rPr sz="1300" spc="-10" dirty="0">
                <a:solidFill>
                  <a:srgbClr val="0000C7"/>
                </a:solidFill>
                <a:latin typeface="Arial"/>
                <a:cs typeface="Arial"/>
              </a:rPr>
              <a:t>0,3</a:t>
            </a:r>
            <a:r>
              <a:rPr sz="1300" spc="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sal</a:t>
            </a:r>
            <a:r>
              <a:rPr sz="1300" spc="5" dirty="0">
                <a:solidFill>
                  <a:srgbClr val="0000C7"/>
                </a:solidFill>
                <a:latin typeface="Arial"/>
                <a:cs typeface="Arial"/>
              </a:rPr>
              <a:t> </a:t>
            </a:r>
            <a:r>
              <a:rPr sz="1300" spc="-10" dirty="0">
                <a:solidFill>
                  <a:srgbClr val="0000C7"/>
                </a:solidFill>
                <a:latin typeface="Arial"/>
                <a:cs typeface="Arial"/>
              </a:rPr>
              <a:t>por 100</a:t>
            </a:r>
            <a:r>
              <a:rPr sz="1300" spc="-5" dirty="0">
                <a:solidFill>
                  <a:srgbClr val="0000C7"/>
                </a:solidFill>
                <a:latin typeface="Arial"/>
                <a:cs typeface="Arial"/>
              </a:rPr>
              <a:t> </a:t>
            </a:r>
            <a:r>
              <a:rPr sz="1300" spc="-10" dirty="0">
                <a:solidFill>
                  <a:srgbClr val="0000C7"/>
                </a:solidFill>
                <a:latin typeface="Arial"/>
                <a:cs typeface="Arial"/>
              </a:rPr>
              <a:t>g</a:t>
            </a:r>
            <a:r>
              <a:rPr sz="1300" spc="5" dirty="0">
                <a:solidFill>
                  <a:srgbClr val="0000C7"/>
                </a:solidFill>
                <a:latin typeface="Arial"/>
                <a:cs typeface="Arial"/>
              </a:rPr>
              <a:t> </a:t>
            </a:r>
            <a:r>
              <a:rPr sz="1300" spc="-10" dirty="0">
                <a:solidFill>
                  <a:srgbClr val="0000C7"/>
                </a:solidFill>
                <a:latin typeface="Arial"/>
                <a:cs typeface="Arial"/>
              </a:rPr>
              <a:t>o</a:t>
            </a:r>
            <a:r>
              <a:rPr sz="1300" spc="5" dirty="0">
                <a:solidFill>
                  <a:srgbClr val="0000C7"/>
                </a:solidFill>
                <a:latin typeface="Arial"/>
                <a:cs typeface="Arial"/>
              </a:rPr>
              <a:t> </a:t>
            </a:r>
            <a:r>
              <a:rPr sz="1300" spc="-10" dirty="0">
                <a:solidFill>
                  <a:srgbClr val="0000C7"/>
                </a:solidFill>
                <a:latin typeface="Arial"/>
                <a:cs typeface="Arial"/>
              </a:rPr>
              <a:t>100</a:t>
            </a:r>
            <a:r>
              <a:rPr sz="1300" spc="5" dirty="0">
                <a:solidFill>
                  <a:srgbClr val="0000C7"/>
                </a:solidFill>
                <a:latin typeface="Arial"/>
                <a:cs typeface="Arial"/>
              </a:rPr>
              <a:t> </a:t>
            </a:r>
            <a:r>
              <a:rPr sz="1300" spc="-10" dirty="0">
                <a:solidFill>
                  <a:srgbClr val="0000C7"/>
                </a:solidFill>
                <a:latin typeface="Arial"/>
                <a:cs typeface="Arial"/>
              </a:rPr>
              <a:t>ml</a:t>
            </a:r>
            <a:r>
              <a:rPr sz="1300" spc="10"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10" dirty="0">
                <a:solidFill>
                  <a:srgbClr val="0000C7"/>
                </a:solidFill>
                <a:latin typeface="Arial"/>
                <a:cs typeface="Arial"/>
              </a:rPr>
              <a:t>producto</a:t>
            </a:r>
            <a:r>
              <a:rPr sz="1300" spc="30" dirty="0">
                <a:solidFill>
                  <a:srgbClr val="0000C7"/>
                </a:solidFill>
                <a:latin typeface="Arial"/>
                <a:cs typeface="Arial"/>
              </a:rPr>
              <a:t> </a:t>
            </a:r>
            <a:r>
              <a:rPr sz="1300" spc="-10" dirty="0">
                <a:solidFill>
                  <a:srgbClr val="0000C7"/>
                </a:solidFill>
                <a:latin typeface="Arial"/>
                <a:cs typeface="Arial"/>
              </a:rPr>
              <a:t>y</a:t>
            </a:r>
            <a:r>
              <a:rPr sz="1300" spc="5" dirty="0">
                <a:solidFill>
                  <a:srgbClr val="0000C7"/>
                </a:solidFill>
                <a:latin typeface="Arial"/>
                <a:cs typeface="Arial"/>
              </a:rPr>
              <a:t> </a:t>
            </a:r>
            <a:r>
              <a:rPr sz="1300" spc="-10" dirty="0">
                <a:solidFill>
                  <a:srgbClr val="0000C7"/>
                </a:solidFill>
                <a:latin typeface="Arial"/>
                <a:cs typeface="Arial"/>
              </a:rPr>
              <a:t>no</a:t>
            </a:r>
            <a:r>
              <a:rPr sz="1300" spc="5" dirty="0">
                <a:solidFill>
                  <a:srgbClr val="0000C7"/>
                </a:solidFill>
                <a:latin typeface="Arial"/>
                <a:cs typeface="Arial"/>
              </a:rPr>
              <a:t> </a:t>
            </a:r>
            <a:r>
              <a:rPr sz="1300" spc="-10" dirty="0">
                <a:solidFill>
                  <a:srgbClr val="0000C7"/>
                </a:solidFill>
                <a:latin typeface="Arial"/>
                <a:cs typeface="Arial"/>
              </a:rPr>
              <a:t>se</a:t>
            </a:r>
            <a:r>
              <a:rPr sz="1300" spc="-5" dirty="0">
                <a:solidFill>
                  <a:srgbClr val="0000C7"/>
                </a:solidFill>
                <a:latin typeface="Arial"/>
                <a:cs typeface="Arial"/>
              </a:rPr>
              <a:t> le</a:t>
            </a:r>
            <a:r>
              <a:rPr sz="1300" spc="5" dirty="0">
                <a:solidFill>
                  <a:srgbClr val="0000C7"/>
                </a:solidFill>
                <a:latin typeface="Arial"/>
                <a:cs typeface="Arial"/>
              </a:rPr>
              <a:t> </a:t>
            </a:r>
            <a:r>
              <a:rPr sz="1300" spc="-10" dirty="0">
                <a:solidFill>
                  <a:srgbClr val="0000C7"/>
                </a:solidFill>
                <a:latin typeface="Arial"/>
                <a:cs typeface="Arial"/>
              </a:rPr>
              <a:t>ha</a:t>
            </a:r>
            <a:r>
              <a:rPr sz="1300" spc="5" dirty="0">
                <a:solidFill>
                  <a:srgbClr val="0000C7"/>
                </a:solidFill>
                <a:latin typeface="Arial"/>
                <a:cs typeface="Arial"/>
              </a:rPr>
              <a:t> </a:t>
            </a:r>
            <a:r>
              <a:rPr sz="1300" spc="-10" dirty="0">
                <a:solidFill>
                  <a:srgbClr val="0000C7"/>
                </a:solidFill>
                <a:latin typeface="Arial"/>
                <a:cs typeface="Arial"/>
              </a:rPr>
              <a:t>añadido sodio</a:t>
            </a:r>
            <a:r>
              <a:rPr sz="1300" spc="5" dirty="0">
                <a:solidFill>
                  <a:srgbClr val="0000C7"/>
                </a:solidFill>
                <a:latin typeface="Arial"/>
                <a:cs typeface="Arial"/>
              </a:rPr>
              <a:t> </a:t>
            </a:r>
            <a:r>
              <a:rPr sz="1300" spc="-10" dirty="0">
                <a:solidFill>
                  <a:srgbClr val="0000C7"/>
                </a:solidFill>
                <a:latin typeface="Arial"/>
                <a:cs typeface="Arial"/>
              </a:rPr>
              <a:t>o</a:t>
            </a:r>
            <a:r>
              <a:rPr sz="1300" spc="-5" dirty="0">
                <a:solidFill>
                  <a:srgbClr val="0000C7"/>
                </a:solidFill>
                <a:latin typeface="Arial"/>
                <a:cs typeface="Arial"/>
              </a:rPr>
              <a:t> sal,</a:t>
            </a:r>
            <a:r>
              <a:rPr sz="1300" spc="5" dirty="0">
                <a:solidFill>
                  <a:srgbClr val="0000C7"/>
                </a:solidFill>
                <a:latin typeface="Arial"/>
                <a:cs typeface="Arial"/>
              </a:rPr>
              <a:t> </a:t>
            </a:r>
            <a:r>
              <a:rPr sz="1300" spc="-5" dirty="0">
                <a:solidFill>
                  <a:srgbClr val="0000C7"/>
                </a:solidFill>
                <a:latin typeface="Arial"/>
                <a:cs typeface="Arial"/>
              </a:rPr>
              <a:t>ni</a:t>
            </a:r>
            <a:r>
              <a:rPr sz="1300" spc="5" dirty="0">
                <a:solidFill>
                  <a:srgbClr val="0000C7"/>
                </a:solidFill>
                <a:latin typeface="Arial"/>
                <a:cs typeface="Arial"/>
              </a:rPr>
              <a:t> </a:t>
            </a:r>
            <a:r>
              <a:rPr sz="1300" spc="-10" dirty="0">
                <a:solidFill>
                  <a:srgbClr val="0000C7"/>
                </a:solidFill>
                <a:latin typeface="Arial"/>
                <a:cs typeface="Arial"/>
              </a:rPr>
              <a:t>ingrediente</a:t>
            </a:r>
            <a:r>
              <a:rPr sz="1300" spc="30" dirty="0">
                <a:solidFill>
                  <a:srgbClr val="0000C7"/>
                </a:solidFill>
                <a:latin typeface="Arial"/>
                <a:cs typeface="Arial"/>
              </a:rPr>
              <a:t> </a:t>
            </a:r>
            <a:r>
              <a:rPr sz="1300" spc="-10" dirty="0">
                <a:solidFill>
                  <a:srgbClr val="0000C7"/>
                </a:solidFill>
                <a:latin typeface="Arial"/>
                <a:cs typeface="Arial"/>
              </a:rPr>
              <a:t>alguno</a:t>
            </a:r>
            <a:r>
              <a:rPr sz="1300" spc="30" dirty="0">
                <a:solidFill>
                  <a:srgbClr val="0000C7"/>
                </a:solidFill>
                <a:latin typeface="Arial"/>
                <a:cs typeface="Arial"/>
              </a:rPr>
              <a:t> </a:t>
            </a:r>
            <a:r>
              <a:rPr sz="1300" spc="-10" dirty="0">
                <a:solidFill>
                  <a:srgbClr val="0000C7"/>
                </a:solidFill>
                <a:latin typeface="Arial"/>
                <a:cs typeface="Arial"/>
              </a:rPr>
              <a:t>con</a:t>
            </a:r>
            <a:r>
              <a:rPr sz="1300" spc="5" dirty="0">
                <a:solidFill>
                  <a:srgbClr val="0000C7"/>
                </a:solidFill>
                <a:latin typeface="Arial"/>
                <a:cs typeface="Arial"/>
              </a:rPr>
              <a:t> </a:t>
            </a:r>
            <a:r>
              <a:rPr sz="1300" spc="-10" dirty="0">
                <a:solidFill>
                  <a:srgbClr val="0000C7"/>
                </a:solidFill>
                <a:latin typeface="Arial"/>
                <a:cs typeface="Arial"/>
              </a:rPr>
              <a:t>sodio</a:t>
            </a:r>
            <a:r>
              <a:rPr sz="1300" spc="15" dirty="0">
                <a:solidFill>
                  <a:srgbClr val="0000C7"/>
                </a:solidFill>
                <a:latin typeface="Arial"/>
                <a:cs typeface="Arial"/>
              </a:rPr>
              <a:t> </a:t>
            </a:r>
            <a:r>
              <a:rPr sz="1300" spc="-10" dirty="0">
                <a:solidFill>
                  <a:srgbClr val="0000C7"/>
                </a:solidFill>
                <a:latin typeface="Arial"/>
                <a:cs typeface="Arial"/>
              </a:rPr>
              <a:t>o</a:t>
            </a:r>
            <a:r>
              <a:rPr sz="1300" spc="-5" dirty="0">
                <a:solidFill>
                  <a:srgbClr val="0000C7"/>
                </a:solidFill>
                <a:latin typeface="Arial"/>
                <a:cs typeface="Arial"/>
              </a:rPr>
              <a:t> </a:t>
            </a:r>
            <a:r>
              <a:rPr sz="1300" spc="-10" dirty="0">
                <a:solidFill>
                  <a:srgbClr val="0000C7"/>
                </a:solidFill>
                <a:latin typeface="Arial"/>
                <a:cs typeface="Arial"/>
              </a:rPr>
              <a:t>sal</a:t>
            </a:r>
            <a:r>
              <a:rPr sz="1300" spc="-5" dirty="0">
                <a:solidFill>
                  <a:srgbClr val="0000C7"/>
                </a:solidFill>
                <a:latin typeface="Arial"/>
                <a:cs typeface="Arial"/>
              </a:rPr>
              <a:t> </a:t>
            </a:r>
            <a:r>
              <a:rPr sz="1300" spc="-15" dirty="0">
                <a:solidFill>
                  <a:srgbClr val="0000C7"/>
                </a:solidFill>
                <a:latin typeface="Arial"/>
                <a:cs typeface="Arial"/>
              </a:rPr>
              <a:t>añadidos.</a:t>
            </a:r>
            <a:endParaRPr sz="1300">
              <a:latin typeface="Arial"/>
              <a:cs typeface="Arial"/>
            </a:endParaRPr>
          </a:p>
        </p:txBody>
      </p:sp>
      <p:sp>
        <p:nvSpPr>
          <p:cNvPr id="20" name="object 20"/>
          <p:cNvSpPr/>
          <p:nvPr/>
        </p:nvSpPr>
        <p:spPr>
          <a:xfrm>
            <a:off x="3238501" y="4357624"/>
            <a:ext cx="2643251" cy="214375"/>
          </a:xfrm>
          <a:custGeom>
            <a:avLst/>
            <a:gdLst/>
            <a:ahLst/>
            <a:cxnLst/>
            <a:rect l="l" t="t" r="r" b="b"/>
            <a:pathLst>
              <a:path w="2643251" h="214375">
                <a:moveTo>
                  <a:pt x="0" y="35813"/>
                </a:moveTo>
                <a:lnTo>
                  <a:pt x="2833" y="21798"/>
                </a:lnTo>
                <a:lnTo>
                  <a:pt x="10554" y="10385"/>
                </a:lnTo>
                <a:lnTo>
                  <a:pt x="21989" y="2732"/>
                </a:lnTo>
                <a:lnTo>
                  <a:pt x="35687" y="0"/>
                </a:lnTo>
                <a:lnTo>
                  <a:pt x="2607437" y="0"/>
                </a:lnTo>
                <a:lnTo>
                  <a:pt x="2621429" y="2826"/>
                </a:lnTo>
                <a:lnTo>
                  <a:pt x="2632831" y="10535"/>
                </a:lnTo>
                <a:lnTo>
                  <a:pt x="2640489" y="21975"/>
                </a:lnTo>
                <a:lnTo>
                  <a:pt x="2643251" y="35813"/>
                </a:lnTo>
                <a:lnTo>
                  <a:pt x="2643251" y="178688"/>
                </a:lnTo>
                <a:lnTo>
                  <a:pt x="2640415" y="192630"/>
                </a:lnTo>
                <a:lnTo>
                  <a:pt x="2632680" y="204006"/>
                </a:lnTo>
                <a:lnTo>
                  <a:pt x="2621206" y="211645"/>
                </a:lnTo>
                <a:lnTo>
                  <a:pt x="2607437" y="214375"/>
                </a:lnTo>
                <a:lnTo>
                  <a:pt x="35687" y="214375"/>
                </a:lnTo>
                <a:lnTo>
                  <a:pt x="21722" y="211532"/>
                </a:lnTo>
                <a:lnTo>
                  <a:pt x="10334" y="203786"/>
                </a:lnTo>
                <a:lnTo>
                  <a:pt x="2702" y="192317"/>
                </a:lnTo>
                <a:lnTo>
                  <a:pt x="0" y="178688"/>
                </a:lnTo>
                <a:lnTo>
                  <a:pt x="0" y="35813"/>
                </a:lnTo>
                <a:close/>
              </a:path>
            </a:pathLst>
          </a:custGeom>
          <a:ln w="38100">
            <a:solidFill>
              <a:srgbClr val="FF0000"/>
            </a:solidFill>
          </a:ln>
        </p:spPr>
        <p:txBody>
          <a:bodyPr wrap="square" lIns="0" tIns="0" rIns="0" bIns="0" rtlCol="0">
            <a:noAutofit/>
          </a:bodyPr>
          <a:lstStyle/>
          <a:p>
            <a:endParaRPr/>
          </a:p>
        </p:txBody>
      </p:sp>
      <p:sp>
        <p:nvSpPr>
          <p:cNvPr id="21" name="object 21"/>
          <p:cNvSpPr/>
          <p:nvPr/>
        </p:nvSpPr>
        <p:spPr>
          <a:xfrm>
            <a:off x="7810500" y="4857750"/>
            <a:ext cx="2571750" cy="285750"/>
          </a:xfrm>
          <a:custGeom>
            <a:avLst/>
            <a:gdLst/>
            <a:ahLst/>
            <a:cxnLst/>
            <a:rect l="l" t="t" r="r" b="b"/>
            <a:pathLst>
              <a:path w="2571750" h="285750">
                <a:moveTo>
                  <a:pt x="0" y="47625"/>
                </a:moveTo>
                <a:lnTo>
                  <a:pt x="17516" y="10731"/>
                </a:lnTo>
                <a:lnTo>
                  <a:pt x="47625" y="0"/>
                </a:lnTo>
                <a:lnTo>
                  <a:pt x="2524125" y="0"/>
                </a:lnTo>
                <a:lnTo>
                  <a:pt x="2538358" y="2166"/>
                </a:lnTo>
                <a:lnTo>
                  <a:pt x="2550875" y="8224"/>
                </a:lnTo>
                <a:lnTo>
                  <a:pt x="2561018" y="17516"/>
                </a:lnTo>
                <a:lnTo>
                  <a:pt x="2568127" y="29383"/>
                </a:lnTo>
                <a:lnTo>
                  <a:pt x="2571543" y="43166"/>
                </a:lnTo>
                <a:lnTo>
                  <a:pt x="2571750" y="47625"/>
                </a:lnTo>
                <a:lnTo>
                  <a:pt x="2571750" y="238125"/>
                </a:lnTo>
                <a:lnTo>
                  <a:pt x="2569583" y="252358"/>
                </a:lnTo>
                <a:lnTo>
                  <a:pt x="2563525" y="264875"/>
                </a:lnTo>
                <a:lnTo>
                  <a:pt x="2554233" y="275018"/>
                </a:lnTo>
                <a:lnTo>
                  <a:pt x="2542366" y="282127"/>
                </a:lnTo>
                <a:lnTo>
                  <a:pt x="2528583" y="285543"/>
                </a:lnTo>
                <a:lnTo>
                  <a:pt x="2524125" y="285750"/>
                </a:lnTo>
                <a:lnTo>
                  <a:pt x="47625" y="285750"/>
                </a:lnTo>
                <a:lnTo>
                  <a:pt x="33391" y="283583"/>
                </a:lnTo>
                <a:lnTo>
                  <a:pt x="20874" y="277525"/>
                </a:lnTo>
                <a:lnTo>
                  <a:pt x="10731" y="268233"/>
                </a:lnTo>
                <a:lnTo>
                  <a:pt x="3622" y="256366"/>
                </a:lnTo>
                <a:lnTo>
                  <a:pt x="206" y="242583"/>
                </a:lnTo>
                <a:lnTo>
                  <a:pt x="0" y="238125"/>
                </a:lnTo>
                <a:lnTo>
                  <a:pt x="0" y="47625"/>
                </a:lnTo>
                <a:close/>
              </a:path>
            </a:pathLst>
          </a:custGeom>
          <a:ln w="38100">
            <a:solidFill>
              <a:srgbClr val="FF0000"/>
            </a:solidFill>
          </a:ln>
        </p:spPr>
        <p:txBody>
          <a:bodyPr wrap="square" lIns="0" tIns="0" rIns="0" bIns="0" rtlCol="0">
            <a:noAutofit/>
          </a:bodyPr>
          <a:lstStyle/>
          <a:p>
            <a:endParaRPr/>
          </a:p>
        </p:txBody>
      </p:sp>
      <p:sp>
        <p:nvSpPr>
          <p:cNvPr id="22" name="object 22"/>
          <p:cNvSpPr/>
          <p:nvPr/>
        </p:nvSpPr>
        <p:spPr>
          <a:xfrm>
            <a:off x="1524000" y="3427476"/>
            <a:ext cx="1246632" cy="1208532"/>
          </a:xfrm>
          <a:prstGeom prst="rect">
            <a:avLst/>
          </a:prstGeom>
          <a:blipFill>
            <a:blip r:embed="rId13" cstate="print"/>
            <a:stretch>
              <a:fillRect/>
            </a:stretch>
          </a:blipFill>
        </p:spPr>
        <p:txBody>
          <a:bodyPr wrap="square" lIns="0" tIns="0" rIns="0" bIns="0" rtlCol="0">
            <a:noAutofit/>
          </a:bodyPr>
          <a:lstStyle/>
          <a:p>
            <a:endParaRPr/>
          </a:p>
        </p:txBody>
      </p:sp>
      <p:sp>
        <p:nvSpPr>
          <p:cNvPr id="23" name="object 23"/>
          <p:cNvSpPr/>
          <p:nvPr/>
        </p:nvSpPr>
        <p:spPr>
          <a:xfrm>
            <a:off x="2022348" y="3284221"/>
            <a:ext cx="1248156" cy="1210055"/>
          </a:xfrm>
          <a:prstGeom prst="rect">
            <a:avLst/>
          </a:prstGeom>
          <a:blipFill>
            <a:blip r:embed="rId14" cstate="print"/>
            <a:stretch>
              <a:fillRect/>
            </a:stretch>
          </a:blipFill>
        </p:spPr>
        <p:txBody>
          <a:bodyPr wrap="square" lIns="0" tIns="0" rIns="0" bIns="0" rtlCol="0">
            <a:noAutofit/>
          </a:bodyPr>
          <a:lstStyle/>
          <a:p>
            <a:endParaRPr/>
          </a:p>
        </p:txBody>
      </p:sp>
      <p:sp>
        <p:nvSpPr>
          <p:cNvPr id="24" name="object 24"/>
          <p:cNvSpPr/>
          <p:nvPr/>
        </p:nvSpPr>
        <p:spPr>
          <a:xfrm>
            <a:off x="9406002" y="64"/>
            <a:ext cx="1261999" cy="420687"/>
          </a:xfrm>
          <a:prstGeom prst="rect">
            <a:avLst/>
          </a:prstGeom>
          <a:blipFill>
            <a:blip r:embed="rId15" cstate="print"/>
            <a:stretch>
              <a:fillRect/>
            </a:stretch>
          </a:blipFill>
        </p:spPr>
        <p:txBody>
          <a:bodyPr wrap="square" lIns="0" tIns="0" rIns="0" bIns="0" rtlCol="0">
            <a:noAutofit/>
          </a:bodyPr>
          <a:lstStyle/>
          <a:p>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524625" y="2286000"/>
            <a:ext cx="4000500" cy="2643124"/>
          </a:xfrm>
          <a:custGeom>
            <a:avLst/>
            <a:gdLst/>
            <a:ahLst/>
            <a:cxnLst/>
            <a:rect l="l" t="t" r="r" b="b"/>
            <a:pathLst>
              <a:path w="4000500" h="2643124">
                <a:moveTo>
                  <a:pt x="3559936" y="0"/>
                </a:moveTo>
                <a:lnTo>
                  <a:pt x="440563" y="0"/>
                </a:lnTo>
                <a:lnTo>
                  <a:pt x="404427" y="1460"/>
                </a:lnTo>
                <a:lnTo>
                  <a:pt x="334685" y="12803"/>
                </a:lnTo>
                <a:lnTo>
                  <a:pt x="269069" y="34619"/>
                </a:lnTo>
                <a:lnTo>
                  <a:pt x="208486" y="66002"/>
                </a:lnTo>
                <a:lnTo>
                  <a:pt x="153842" y="106046"/>
                </a:lnTo>
                <a:lnTo>
                  <a:pt x="106046" y="153842"/>
                </a:lnTo>
                <a:lnTo>
                  <a:pt x="66002" y="208486"/>
                </a:lnTo>
                <a:lnTo>
                  <a:pt x="34619" y="269069"/>
                </a:lnTo>
                <a:lnTo>
                  <a:pt x="12803" y="334685"/>
                </a:lnTo>
                <a:lnTo>
                  <a:pt x="1460" y="404427"/>
                </a:lnTo>
                <a:lnTo>
                  <a:pt x="0" y="440563"/>
                </a:lnTo>
                <a:lnTo>
                  <a:pt x="0" y="2202688"/>
                </a:lnTo>
                <a:lnTo>
                  <a:pt x="5765" y="2274119"/>
                </a:lnTo>
                <a:lnTo>
                  <a:pt x="22458" y="2341884"/>
                </a:lnTo>
                <a:lnTo>
                  <a:pt x="49171" y="2405075"/>
                </a:lnTo>
                <a:lnTo>
                  <a:pt x="84998" y="2462786"/>
                </a:lnTo>
                <a:lnTo>
                  <a:pt x="129031" y="2514107"/>
                </a:lnTo>
                <a:lnTo>
                  <a:pt x="180365" y="2558133"/>
                </a:lnTo>
                <a:lnTo>
                  <a:pt x="238091" y="2593955"/>
                </a:lnTo>
                <a:lnTo>
                  <a:pt x="301304" y="2620666"/>
                </a:lnTo>
                <a:lnTo>
                  <a:pt x="369097" y="2637358"/>
                </a:lnTo>
                <a:lnTo>
                  <a:pt x="440563" y="2643124"/>
                </a:lnTo>
                <a:lnTo>
                  <a:pt x="3559936" y="2643124"/>
                </a:lnTo>
                <a:lnTo>
                  <a:pt x="3631402" y="2637358"/>
                </a:lnTo>
                <a:lnTo>
                  <a:pt x="3699195" y="2620666"/>
                </a:lnTo>
                <a:lnTo>
                  <a:pt x="3762408" y="2593955"/>
                </a:lnTo>
                <a:lnTo>
                  <a:pt x="3820134" y="2558133"/>
                </a:lnTo>
                <a:lnTo>
                  <a:pt x="3871467" y="2514107"/>
                </a:lnTo>
                <a:lnTo>
                  <a:pt x="3915501" y="2462786"/>
                </a:lnTo>
                <a:lnTo>
                  <a:pt x="3951328" y="2405075"/>
                </a:lnTo>
                <a:lnTo>
                  <a:pt x="3978041" y="2341884"/>
                </a:lnTo>
                <a:lnTo>
                  <a:pt x="3994734" y="2274119"/>
                </a:lnTo>
                <a:lnTo>
                  <a:pt x="4000500" y="2202688"/>
                </a:lnTo>
                <a:lnTo>
                  <a:pt x="4000500" y="440563"/>
                </a:lnTo>
                <a:lnTo>
                  <a:pt x="3994734" y="369097"/>
                </a:lnTo>
                <a:lnTo>
                  <a:pt x="3978041" y="301304"/>
                </a:lnTo>
                <a:lnTo>
                  <a:pt x="3951328" y="238091"/>
                </a:lnTo>
                <a:lnTo>
                  <a:pt x="3915501" y="180365"/>
                </a:lnTo>
                <a:lnTo>
                  <a:pt x="3871467" y="129032"/>
                </a:lnTo>
                <a:lnTo>
                  <a:pt x="3820134" y="84998"/>
                </a:lnTo>
                <a:lnTo>
                  <a:pt x="3762408" y="49171"/>
                </a:lnTo>
                <a:lnTo>
                  <a:pt x="3699195" y="22458"/>
                </a:lnTo>
                <a:lnTo>
                  <a:pt x="3631402" y="5765"/>
                </a:lnTo>
                <a:lnTo>
                  <a:pt x="3559936" y="0"/>
                </a:lnTo>
                <a:close/>
              </a:path>
            </a:pathLst>
          </a:custGeom>
          <a:solidFill>
            <a:srgbClr val="FFC000"/>
          </a:solidFill>
        </p:spPr>
        <p:txBody>
          <a:bodyPr wrap="square" lIns="0" tIns="0" rIns="0" bIns="0" rtlCol="0">
            <a:noAutofit/>
          </a:bodyPr>
          <a:lstStyle/>
          <a:p>
            <a:endParaRPr/>
          </a:p>
        </p:txBody>
      </p:sp>
      <p:sp>
        <p:nvSpPr>
          <p:cNvPr id="3" name="object 3"/>
          <p:cNvSpPr/>
          <p:nvPr/>
        </p:nvSpPr>
        <p:spPr>
          <a:xfrm>
            <a:off x="1666876" y="2357502"/>
            <a:ext cx="4714875" cy="2571623"/>
          </a:xfrm>
          <a:custGeom>
            <a:avLst/>
            <a:gdLst/>
            <a:ahLst/>
            <a:cxnLst/>
            <a:rect l="l" t="t" r="r" b="b"/>
            <a:pathLst>
              <a:path w="4714875" h="2571623">
                <a:moveTo>
                  <a:pt x="4286250" y="0"/>
                </a:moveTo>
                <a:lnTo>
                  <a:pt x="428637" y="0"/>
                </a:lnTo>
                <a:lnTo>
                  <a:pt x="393483" y="1420"/>
                </a:lnTo>
                <a:lnTo>
                  <a:pt x="325631" y="12456"/>
                </a:lnTo>
                <a:lnTo>
                  <a:pt x="261793" y="33682"/>
                </a:lnTo>
                <a:lnTo>
                  <a:pt x="202850" y="64216"/>
                </a:lnTo>
                <a:lnTo>
                  <a:pt x="149685" y="103176"/>
                </a:lnTo>
                <a:lnTo>
                  <a:pt x="103181" y="149678"/>
                </a:lnTo>
                <a:lnTo>
                  <a:pt x="64220" y="202841"/>
                </a:lnTo>
                <a:lnTo>
                  <a:pt x="33684" y="261782"/>
                </a:lnTo>
                <a:lnTo>
                  <a:pt x="12457" y="325619"/>
                </a:lnTo>
                <a:lnTo>
                  <a:pt x="1420" y="393470"/>
                </a:lnTo>
                <a:lnTo>
                  <a:pt x="0" y="428625"/>
                </a:lnTo>
                <a:lnTo>
                  <a:pt x="0" y="2142998"/>
                </a:lnTo>
                <a:lnTo>
                  <a:pt x="5610" y="2212524"/>
                </a:lnTo>
                <a:lnTo>
                  <a:pt x="21852" y="2278478"/>
                </a:lnTo>
                <a:lnTo>
                  <a:pt x="47844" y="2339978"/>
                </a:lnTo>
                <a:lnTo>
                  <a:pt x="82702" y="2396140"/>
                </a:lnTo>
                <a:lnTo>
                  <a:pt x="125545" y="2446083"/>
                </a:lnTo>
                <a:lnTo>
                  <a:pt x="175490" y="2488924"/>
                </a:lnTo>
                <a:lnTo>
                  <a:pt x="231654" y="2523781"/>
                </a:lnTo>
                <a:lnTo>
                  <a:pt x="293155" y="2549771"/>
                </a:lnTo>
                <a:lnTo>
                  <a:pt x="359110" y="2566013"/>
                </a:lnTo>
                <a:lnTo>
                  <a:pt x="428637" y="2571623"/>
                </a:lnTo>
                <a:lnTo>
                  <a:pt x="4286250" y="2571623"/>
                </a:lnTo>
                <a:lnTo>
                  <a:pt x="4355776" y="2566013"/>
                </a:lnTo>
                <a:lnTo>
                  <a:pt x="4421730" y="2549771"/>
                </a:lnTo>
                <a:lnTo>
                  <a:pt x="4483230" y="2523781"/>
                </a:lnTo>
                <a:lnTo>
                  <a:pt x="4539392" y="2488924"/>
                </a:lnTo>
                <a:lnTo>
                  <a:pt x="4589335" y="2446083"/>
                </a:lnTo>
                <a:lnTo>
                  <a:pt x="4632176" y="2396140"/>
                </a:lnTo>
                <a:lnTo>
                  <a:pt x="4667033" y="2339978"/>
                </a:lnTo>
                <a:lnTo>
                  <a:pt x="4693023" y="2278478"/>
                </a:lnTo>
                <a:lnTo>
                  <a:pt x="4709265" y="2212524"/>
                </a:lnTo>
                <a:lnTo>
                  <a:pt x="4714875" y="2142998"/>
                </a:lnTo>
                <a:lnTo>
                  <a:pt x="4714875" y="428625"/>
                </a:lnTo>
                <a:lnTo>
                  <a:pt x="4709265" y="359098"/>
                </a:lnTo>
                <a:lnTo>
                  <a:pt x="4693023" y="293144"/>
                </a:lnTo>
                <a:lnTo>
                  <a:pt x="4667033" y="231644"/>
                </a:lnTo>
                <a:lnTo>
                  <a:pt x="4632176" y="175482"/>
                </a:lnTo>
                <a:lnTo>
                  <a:pt x="4589335" y="125539"/>
                </a:lnTo>
                <a:lnTo>
                  <a:pt x="4539392" y="82698"/>
                </a:lnTo>
                <a:lnTo>
                  <a:pt x="4483230" y="47841"/>
                </a:lnTo>
                <a:lnTo>
                  <a:pt x="4421730" y="21851"/>
                </a:lnTo>
                <a:lnTo>
                  <a:pt x="4355776" y="5609"/>
                </a:lnTo>
                <a:lnTo>
                  <a:pt x="4286250" y="0"/>
                </a:lnTo>
                <a:close/>
              </a:path>
            </a:pathLst>
          </a:custGeom>
          <a:solidFill>
            <a:srgbClr val="ACB9F0"/>
          </a:solidFill>
        </p:spPr>
        <p:txBody>
          <a:bodyPr wrap="square" lIns="0" tIns="0" rIns="0" bIns="0" rtlCol="0">
            <a:noAutofit/>
          </a:bodyPr>
          <a:lstStyle/>
          <a:p>
            <a:endParaRPr/>
          </a:p>
        </p:txBody>
      </p:sp>
      <p:sp>
        <p:nvSpPr>
          <p:cNvPr id="4" name="object 4"/>
          <p:cNvSpPr/>
          <p:nvPr/>
        </p:nvSpPr>
        <p:spPr>
          <a:xfrm>
            <a:off x="3238501" y="142875"/>
            <a:ext cx="5857875" cy="62865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1737359" y="3781044"/>
            <a:ext cx="1648968" cy="1077468"/>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3384804" y="3714787"/>
            <a:ext cx="68036" cy="133184"/>
          </a:xfrm>
          <a:custGeom>
            <a:avLst/>
            <a:gdLst/>
            <a:ahLst/>
            <a:cxnLst/>
            <a:rect l="l" t="t" r="r" b="b"/>
            <a:pathLst>
              <a:path w="68036" h="133184">
                <a:moveTo>
                  <a:pt x="0" y="133184"/>
                </a:moveTo>
                <a:lnTo>
                  <a:pt x="68036" y="133184"/>
                </a:lnTo>
                <a:lnTo>
                  <a:pt x="68036" y="0"/>
                </a:lnTo>
                <a:lnTo>
                  <a:pt x="0" y="0"/>
                </a:lnTo>
                <a:lnTo>
                  <a:pt x="0" y="133184"/>
                </a:lnTo>
                <a:close/>
              </a:path>
            </a:pathLst>
          </a:custGeom>
          <a:solidFill>
            <a:srgbClr val="FFFFFF"/>
          </a:solidFill>
        </p:spPr>
        <p:txBody>
          <a:bodyPr wrap="square" lIns="0" tIns="0" rIns="0" bIns="0" rtlCol="0">
            <a:noAutofit/>
          </a:bodyPr>
          <a:lstStyle/>
          <a:p>
            <a:endParaRPr/>
          </a:p>
        </p:txBody>
      </p:sp>
      <p:sp>
        <p:nvSpPr>
          <p:cNvPr id="7" name="object 7"/>
          <p:cNvSpPr/>
          <p:nvPr/>
        </p:nvSpPr>
        <p:spPr>
          <a:xfrm>
            <a:off x="6507479" y="2148840"/>
            <a:ext cx="3995928" cy="1188719"/>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6809233" y="3212593"/>
            <a:ext cx="1115567" cy="1487423"/>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7979664" y="2939796"/>
            <a:ext cx="2459736" cy="1911095"/>
          </a:xfrm>
          <a:prstGeom prst="rect">
            <a:avLst/>
          </a:prstGeom>
          <a:blipFill>
            <a:blip r:embed="rId6" cstate="print"/>
            <a:stretch>
              <a:fillRect/>
            </a:stretch>
          </a:blipFill>
        </p:spPr>
        <p:txBody>
          <a:bodyPr wrap="square" lIns="0" tIns="0" rIns="0" bIns="0" rtlCol="0">
            <a:noAutofit/>
          </a:bodyPr>
          <a:lstStyle/>
          <a:p>
            <a:endParaRPr/>
          </a:p>
        </p:txBody>
      </p:sp>
      <p:sp>
        <p:nvSpPr>
          <p:cNvPr id="10" name="object 10"/>
          <p:cNvSpPr/>
          <p:nvPr/>
        </p:nvSpPr>
        <p:spPr>
          <a:xfrm>
            <a:off x="8167752" y="4500499"/>
            <a:ext cx="2214499" cy="214375"/>
          </a:xfrm>
          <a:custGeom>
            <a:avLst/>
            <a:gdLst/>
            <a:ahLst/>
            <a:cxnLst/>
            <a:rect l="l" t="t" r="r" b="b"/>
            <a:pathLst>
              <a:path w="2214499" h="214375">
                <a:moveTo>
                  <a:pt x="0" y="35813"/>
                </a:moveTo>
                <a:lnTo>
                  <a:pt x="2815" y="21798"/>
                </a:lnTo>
                <a:lnTo>
                  <a:pt x="10506" y="10385"/>
                </a:lnTo>
                <a:lnTo>
                  <a:pt x="21936" y="2732"/>
                </a:lnTo>
                <a:lnTo>
                  <a:pt x="35687" y="0"/>
                </a:lnTo>
                <a:lnTo>
                  <a:pt x="2178812" y="0"/>
                </a:lnTo>
                <a:lnTo>
                  <a:pt x="2192753" y="2835"/>
                </a:lnTo>
                <a:lnTo>
                  <a:pt x="2204129" y="10570"/>
                </a:lnTo>
                <a:lnTo>
                  <a:pt x="2211768" y="22044"/>
                </a:lnTo>
                <a:lnTo>
                  <a:pt x="2214499" y="35813"/>
                </a:lnTo>
                <a:lnTo>
                  <a:pt x="2214499" y="178688"/>
                </a:lnTo>
                <a:lnTo>
                  <a:pt x="2211655" y="192653"/>
                </a:lnTo>
                <a:lnTo>
                  <a:pt x="2203909" y="204041"/>
                </a:lnTo>
                <a:lnTo>
                  <a:pt x="2192440" y="211673"/>
                </a:lnTo>
                <a:lnTo>
                  <a:pt x="2178812" y="214375"/>
                </a:lnTo>
                <a:lnTo>
                  <a:pt x="35687" y="214375"/>
                </a:lnTo>
                <a:lnTo>
                  <a:pt x="21668" y="211532"/>
                </a:lnTo>
                <a:lnTo>
                  <a:pt x="10287" y="203786"/>
                </a:lnTo>
                <a:lnTo>
                  <a:pt x="2684" y="192317"/>
                </a:lnTo>
                <a:lnTo>
                  <a:pt x="0" y="178688"/>
                </a:lnTo>
                <a:lnTo>
                  <a:pt x="0" y="35813"/>
                </a:lnTo>
                <a:close/>
              </a:path>
            </a:pathLst>
          </a:custGeom>
          <a:ln w="38100">
            <a:solidFill>
              <a:srgbClr val="FF0000"/>
            </a:solidFill>
          </a:ln>
        </p:spPr>
        <p:txBody>
          <a:bodyPr wrap="square" lIns="0" tIns="0" rIns="0" bIns="0" rtlCol="0">
            <a:noAutofit/>
          </a:bodyPr>
          <a:lstStyle/>
          <a:p>
            <a:endParaRPr/>
          </a:p>
        </p:txBody>
      </p:sp>
      <p:sp>
        <p:nvSpPr>
          <p:cNvPr id="11" name="object 11"/>
          <p:cNvSpPr/>
          <p:nvPr/>
        </p:nvSpPr>
        <p:spPr>
          <a:xfrm>
            <a:off x="1601723" y="2308860"/>
            <a:ext cx="1773936" cy="1335024"/>
          </a:xfrm>
          <a:prstGeom prst="rect">
            <a:avLst/>
          </a:prstGeom>
          <a:blipFill>
            <a:blip r:embed="rId7" cstate="print"/>
            <a:stretch>
              <a:fillRect/>
            </a:stretch>
          </a:blipFill>
        </p:spPr>
        <p:txBody>
          <a:bodyPr wrap="square" lIns="0" tIns="0" rIns="0" bIns="0" rtlCol="0">
            <a:noAutofit/>
          </a:bodyPr>
          <a:lstStyle/>
          <a:p>
            <a:endParaRPr/>
          </a:p>
        </p:txBody>
      </p:sp>
      <p:sp>
        <p:nvSpPr>
          <p:cNvPr id="12" name="object 12"/>
          <p:cNvSpPr/>
          <p:nvPr/>
        </p:nvSpPr>
        <p:spPr>
          <a:xfrm>
            <a:off x="1770888" y="693420"/>
            <a:ext cx="8705088" cy="1577339"/>
          </a:xfrm>
          <a:prstGeom prst="rect">
            <a:avLst/>
          </a:prstGeom>
          <a:blipFill>
            <a:blip r:embed="rId8" cstate="print"/>
            <a:stretch>
              <a:fillRect/>
            </a:stretch>
          </a:blipFill>
        </p:spPr>
        <p:txBody>
          <a:bodyPr wrap="square" lIns="0" tIns="0" rIns="0" bIns="0" rtlCol="0">
            <a:noAutofit/>
          </a:bodyPr>
          <a:lstStyle/>
          <a:p>
            <a:endParaRPr/>
          </a:p>
        </p:txBody>
      </p:sp>
      <p:sp>
        <p:nvSpPr>
          <p:cNvPr id="13" name="object 13"/>
          <p:cNvSpPr/>
          <p:nvPr/>
        </p:nvSpPr>
        <p:spPr>
          <a:xfrm>
            <a:off x="1801368" y="722376"/>
            <a:ext cx="8689848" cy="1476756"/>
          </a:xfrm>
          <a:prstGeom prst="rect">
            <a:avLst/>
          </a:prstGeom>
          <a:blipFill>
            <a:blip r:embed="rId9" cstate="print"/>
            <a:stretch>
              <a:fillRect/>
            </a:stretch>
          </a:blipFill>
        </p:spPr>
        <p:txBody>
          <a:bodyPr wrap="square" lIns="0" tIns="0" rIns="0" bIns="0" rtlCol="0">
            <a:noAutofit/>
          </a:bodyPr>
          <a:lstStyle/>
          <a:p>
            <a:endParaRPr/>
          </a:p>
        </p:txBody>
      </p:sp>
      <p:sp>
        <p:nvSpPr>
          <p:cNvPr id="14" name="object 14"/>
          <p:cNvSpPr/>
          <p:nvPr/>
        </p:nvSpPr>
        <p:spPr>
          <a:xfrm>
            <a:off x="1809750" y="785877"/>
            <a:ext cx="8572500" cy="1446149"/>
          </a:xfrm>
          <a:custGeom>
            <a:avLst/>
            <a:gdLst/>
            <a:ahLst/>
            <a:cxnLst/>
            <a:rect l="l" t="t" r="r" b="b"/>
            <a:pathLst>
              <a:path w="8572500" h="1446149">
                <a:moveTo>
                  <a:pt x="0" y="1446149"/>
                </a:moveTo>
                <a:lnTo>
                  <a:pt x="8572500" y="1446149"/>
                </a:lnTo>
                <a:lnTo>
                  <a:pt x="8572500" y="0"/>
                </a:lnTo>
                <a:lnTo>
                  <a:pt x="0" y="0"/>
                </a:lnTo>
                <a:lnTo>
                  <a:pt x="0" y="1446149"/>
                </a:lnTo>
                <a:close/>
              </a:path>
            </a:pathLst>
          </a:custGeom>
          <a:solidFill>
            <a:srgbClr val="FFFFFF"/>
          </a:solidFill>
        </p:spPr>
        <p:txBody>
          <a:bodyPr wrap="square" lIns="0" tIns="0" rIns="0" bIns="0" rtlCol="0">
            <a:noAutofit/>
          </a:bodyPr>
          <a:lstStyle/>
          <a:p>
            <a:endParaRPr/>
          </a:p>
        </p:txBody>
      </p:sp>
      <p:sp>
        <p:nvSpPr>
          <p:cNvPr id="15" name="object 15"/>
          <p:cNvSpPr/>
          <p:nvPr/>
        </p:nvSpPr>
        <p:spPr>
          <a:xfrm>
            <a:off x="1809750" y="785877"/>
            <a:ext cx="8572500" cy="1446149"/>
          </a:xfrm>
          <a:custGeom>
            <a:avLst/>
            <a:gdLst/>
            <a:ahLst/>
            <a:cxnLst/>
            <a:rect l="l" t="t" r="r" b="b"/>
            <a:pathLst>
              <a:path w="8572500" h="1446149">
                <a:moveTo>
                  <a:pt x="0" y="1446149"/>
                </a:moveTo>
                <a:lnTo>
                  <a:pt x="8572500" y="1446149"/>
                </a:lnTo>
                <a:lnTo>
                  <a:pt x="8572500" y="0"/>
                </a:lnTo>
                <a:lnTo>
                  <a:pt x="0" y="0"/>
                </a:lnTo>
                <a:lnTo>
                  <a:pt x="0" y="1446149"/>
                </a:lnTo>
                <a:close/>
              </a:path>
            </a:pathLst>
          </a:custGeom>
          <a:ln w="25400">
            <a:solidFill>
              <a:srgbClr val="006FC0"/>
            </a:solidFill>
          </a:ln>
        </p:spPr>
        <p:txBody>
          <a:bodyPr wrap="square" lIns="0" tIns="0" rIns="0" bIns="0" rtlCol="0">
            <a:noAutofit/>
          </a:bodyPr>
          <a:lstStyle/>
          <a:p>
            <a:endParaRPr/>
          </a:p>
        </p:txBody>
      </p:sp>
      <p:sp>
        <p:nvSpPr>
          <p:cNvPr id="16" name="object 16"/>
          <p:cNvSpPr txBox="1"/>
          <p:nvPr/>
        </p:nvSpPr>
        <p:spPr>
          <a:xfrm>
            <a:off x="1914550" y="948691"/>
            <a:ext cx="8362950" cy="1016635"/>
          </a:xfrm>
          <a:prstGeom prst="rect">
            <a:avLst/>
          </a:prstGeom>
        </p:spPr>
        <p:txBody>
          <a:bodyPr vert="horz" wrap="square" lIns="0" tIns="0" rIns="0" bIns="0" rtlCol="0">
            <a:noAutofit/>
          </a:bodyPr>
          <a:lstStyle/>
          <a:p>
            <a:pPr marL="12700" marR="12700" algn="ctr"/>
            <a:r>
              <a:rPr sz="1300" spc="-15" dirty="0">
                <a:solidFill>
                  <a:srgbClr val="041299"/>
                </a:solidFill>
                <a:latin typeface="Arial"/>
                <a:cs typeface="Arial"/>
              </a:rPr>
              <a:t>Está</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permitida</a:t>
            </a:r>
            <a:r>
              <a:rPr sz="1300" spc="-10" dirty="0">
                <a:solidFill>
                  <a:srgbClr val="041299"/>
                </a:solidFill>
                <a:latin typeface="Arial"/>
                <a:cs typeface="Arial"/>
              </a:rPr>
              <a:t>s</a:t>
            </a:r>
            <a:r>
              <a:rPr sz="1300" spc="45" dirty="0">
                <a:solidFill>
                  <a:srgbClr val="041299"/>
                </a:solidFill>
                <a:latin typeface="Arial"/>
                <a:cs typeface="Arial"/>
              </a:rPr>
              <a:t> </a:t>
            </a:r>
            <a:r>
              <a:rPr sz="1300" spc="-10" dirty="0">
                <a:solidFill>
                  <a:srgbClr val="041299"/>
                </a:solidFill>
                <a:latin typeface="Arial"/>
                <a:cs typeface="Arial"/>
              </a:rPr>
              <a:t>2</a:t>
            </a:r>
            <a:r>
              <a:rPr sz="1300" spc="-5" dirty="0">
                <a:solidFill>
                  <a:srgbClr val="041299"/>
                </a:solidFill>
                <a:latin typeface="Arial"/>
                <a:cs typeface="Arial"/>
              </a:rPr>
              <a:t> </a:t>
            </a:r>
            <a:r>
              <a:rPr sz="1300" spc="-15" dirty="0">
                <a:solidFill>
                  <a:srgbClr val="041299"/>
                </a:solidFill>
                <a:latin typeface="Arial"/>
                <a:cs typeface="Arial"/>
              </a:rPr>
              <a:t>tipo</a:t>
            </a:r>
            <a:r>
              <a:rPr sz="1300" spc="-10" dirty="0">
                <a:solidFill>
                  <a:srgbClr val="041299"/>
                </a:solidFill>
                <a:latin typeface="Arial"/>
                <a:cs typeface="Arial"/>
              </a:rPr>
              <a:t>s</a:t>
            </a:r>
            <a:r>
              <a:rPr sz="1300" spc="20" dirty="0">
                <a:solidFill>
                  <a:srgbClr val="041299"/>
                </a:solidFill>
                <a:latin typeface="Arial"/>
                <a:cs typeface="Arial"/>
              </a:rPr>
              <a:t> </a:t>
            </a:r>
            <a:r>
              <a:rPr sz="1300" spc="-15" dirty="0">
                <a:solidFill>
                  <a:srgbClr val="041299"/>
                </a:solidFill>
                <a:latin typeface="Arial"/>
                <a:cs typeface="Arial"/>
              </a:rPr>
              <a:t>d</a:t>
            </a:r>
            <a:r>
              <a:rPr sz="1300" spc="-10" dirty="0">
                <a:solidFill>
                  <a:srgbClr val="041299"/>
                </a:solidFill>
                <a:latin typeface="Arial"/>
                <a:cs typeface="Arial"/>
              </a:rPr>
              <a:t>e</a:t>
            </a:r>
            <a:r>
              <a:rPr sz="1300" spc="5" dirty="0">
                <a:solidFill>
                  <a:srgbClr val="041299"/>
                </a:solidFill>
                <a:latin typeface="Arial"/>
                <a:cs typeface="Arial"/>
              </a:rPr>
              <a:t> </a:t>
            </a:r>
            <a:r>
              <a:rPr sz="1300" spc="-15" dirty="0">
                <a:solidFill>
                  <a:srgbClr val="041299"/>
                </a:solidFill>
                <a:latin typeface="Arial"/>
                <a:cs typeface="Arial"/>
              </a:rPr>
              <a:t>declaracione</a:t>
            </a:r>
            <a:r>
              <a:rPr sz="1300" spc="-10" dirty="0">
                <a:solidFill>
                  <a:srgbClr val="041299"/>
                </a:solidFill>
                <a:latin typeface="Arial"/>
                <a:cs typeface="Arial"/>
              </a:rPr>
              <a:t>s</a:t>
            </a:r>
            <a:r>
              <a:rPr sz="1300" spc="45" dirty="0">
                <a:solidFill>
                  <a:srgbClr val="041299"/>
                </a:solidFill>
                <a:latin typeface="Arial"/>
                <a:cs typeface="Arial"/>
              </a:rPr>
              <a:t> </a:t>
            </a:r>
            <a:r>
              <a:rPr sz="1300" spc="-15" dirty="0">
                <a:solidFill>
                  <a:srgbClr val="041299"/>
                </a:solidFill>
                <a:latin typeface="Arial"/>
                <a:cs typeface="Arial"/>
              </a:rPr>
              <a:t>nutricionale</a:t>
            </a:r>
            <a:r>
              <a:rPr sz="1300" spc="-10" dirty="0">
                <a:solidFill>
                  <a:srgbClr val="041299"/>
                </a:solidFill>
                <a:latin typeface="Arial"/>
                <a:cs typeface="Arial"/>
              </a:rPr>
              <a:t>s</a:t>
            </a:r>
            <a:r>
              <a:rPr sz="1300" spc="35" dirty="0">
                <a:solidFill>
                  <a:srgbClr val="041299"/>
                </a:solidFill>
                <a:latin typeface="Arial"/>
                <a:cs typeface="Arial"/>
              </a:rPr>
              <a:t> </a:t>
            </a:r>
            <a:r>
              <a:rPr sz="1300" spc="-10" dirty="0">
                <a:solidFill>
                  <a:srgbClr val="041299"/>
                </a:solidFill>
                <a:latin typeface="Arial"/>
                <a:cs typeface="Arial"/>
              </a:rPr>
              <a:t>relati</a:t>
            </a:r>
            <a:r>
              <a:rPr sz="1300" spc="-20" dirty="0">
                <a:solidFill>
                  <a:srgbClr val="041299"/>
                </a:solidFill>
                <a:latin typeface="Arial"/>
                <a:cs typeface="Arial"/>
              </a:rPr>
              <a:t>v</a:t>
            </a:r>
            <a:r>
              <a:rPr sz="1300" spc="-15" dirty="0">
                <a:solidFill>
                  <a:srgbClr val="041299"/>
                </a:solidFill>
                <a:latin typeface="Arial"/>
                <a:cs typeface="Arial"/>
              </a:rPr>
              <a:t>a</a:t>
            </a:r>
            <a:r>
              <a:rPr sz="1300" spc="-10" dirty="0">
                <a:solidFill>
                  <a:srgbClr val="041299"/>
                </a:solidFill>
                <a:latin typeface="Arial"/>
                <a:cs typeface="Arial"/>
              </a:rPr>
              <a:t>s</a:t>
            </a:r>
            <a:r>
              <a:rPr sz="1300" spc="40" dirty="0">
                <a:solidFill>
                  <a:srgbClr val="041299"/>
                </a:solidFill>
                <a:latin typeface="Arial"/>
                <a:cs typeface="Arial"/>
              </a:rPr>
              <a:t> </a:t>
            </a:r>
            <a:r>
              <a:rPr sz="1300" spc="-15" dirty="0">
                <a:solidFill>
                  <a:srgbClr val="041299"/>
                </a:solidFill>
                <a:latin typeface="Arial"/>
                <a:cs typeface="Arial"/>
              </a:rPr>
              <a:t>a</a:t>
            </a:r>
            <a:r>
              <a:rPr sz="1300" spc="-5" dirty="0">
                <a:solidFill>
                  <a:srgbClr val="041299"/>
                </a:solidFill>
                <a:latin typeface="Arial"/>
                <a:cs typeface="Arial"/>
              </a:rPr>
              <a:t>l </a:t>
            </a:r>
            <a:r>
              <a:rPr sz="1300" spc="-15" dirty="0">
                <a:solidFill>
                  <a:srgbClr val="041299"/>
                </a:solidFill>
                <a:latin typeface="Arial"/>
                <a:cs typeface="Arial"/>
              </a:rPr>
              <a:t>contenid</a:t>
            </a:r>
            <a:r>
              <a:rPr sz="1300" spc="-10" dirty="0">
                <a:solidFill>
                  <a:srgbClr val="041299"/>
                </a:solidFill>
                <a:latin typeface="Arial"/>
                <a:cs typeface="Arial"/>
              </a:rPr>
              <a:t>o</a:t>
            </a:r>
            <a:r>
              <a:rPr sz="1300" spc="30" dirty="0">
                <a:solidFill>
                  <a:srgbClr val="041299"/>
                </a:solidFill>
                <a:latin typeface="Arial"/>
                <a:cs typeface="Arial"/>
              </a:rPr>
              <a:t> </a:t>
            </a:r>
            <a:r>
              <a:rPr sz="1300" spc="-15" dirty="0">
                <a:solidFill>
                  <a:srgbClr val="041299"/>
                </a:solidFill>
                <a:latin typeface="Arial"/>
                <a:cs typeface="Arial"/>
              </a:rPr>
              <a:t>e</a:t>
            </a:r>
            <a:r>
              <a:rPr sz="1300" spc="-10" dirty="0">
                <a:solidFill>
                  <a:srgbClr val="041299"/>
                </a:solidFill>
                <a:latin typeface="Arial"/>
                <a:cs typeface="Arial"/>
              </a:rPr>
              <a:t>n</a:t>
            </a:r>
            <a:r>
              <a:rPr sz="1300" spc="25" dirty="0">
                <a:solidFill>
                  <a:srgbClr val="041299"/>
                </a:solidFill>
                <a:latin typeface="Arial"/>
                <a:cs typeface="Arial"/>
              </a:rPr>
              <a:t> </a:t>
            </a:r>
            <a:r>
              <a:rPr sz="1300" b="1" spc="-35" dirty="0">
                <a:solidFill>
                  <a:srgbClr val="041299"/>
                </a:solidFill>
                <a:latin typeface="Arial"/>
                <a:cs typeface="Arial"/>
              </a:rPr>
              <a:t>v</a:t>
            </a:r>
            <a:r>
              <a:rPr sz="1300" b="1" spc="-10" dirty="0">
                <a:solidFill>
                  <a:srgbClr val="041299"/>
                </a:solidFill>
                <a:latin typeface="Arial"/>
                <a:cs typeface="Arial"/>
              </a:rPr>
              <a:t>itami</a:t>
            </a:r>
            <a:r>
              <a:rPr sz="1300" b="1" dirty="0">
                <a:solidFill>
                  <a:srgbClr val="041299"/>
                </a:solidFill>
                <a:latin typeface="Arial"/>
                <a:cs typeface="Arial"/>
              </a:rPr>
              <a:t>n</a:t>
            </a:r>
            <a:r>
              <a:rPr sz="1300" b="1" spc="-10" dirty="0">
                <a:solidFill>
                  <a:srgbClr val="041299"/>
                </a:solidFill>
                <a:latin typeface="Arial"/>
                <a:cs typeface="Arial"/>
              </a:rPr>
              <a:t>as</a:t>
            </a:r>
            <a:r>
              <a:rPr sz="1300" b="1" spc="40" dirty="0">
                <a:solidFill>
                  <a:srgbClr val="041299"/>
                </a:solidFill>
                <a:latin typeface="Arial"/>
                <a:cs typeface="Arial"/>
              </a:rPr>
              <a:t> </a:t>
            </a:r>
            <a:r>
              <a:rPr sz="1300" b="1" spc="-10" dirty="0">
                <a:solidFill>
                  <a:srgbClr val="041299"/>
                </a:solidFill>
                <a:latin typeface="Arial"/>
                <a:cs typeface="Arial"/>
              </a:rPr>
              <a:t>y</a:t>
            </a:r>
            <a:r>
              <a:rPr sz="1300" b="1" spc="5" dirty="0">
                <a:solidFill>
                  <a:srgbClr val="041299"/>
                </a:solidFill>
                <a:latin typeface="Arial"/>
                <a:cs typeface="Arial"/>
              </a:rPr>
              <a:t> </a:t>
            </a:r>
            <a:r>
              <a:rPr sz="1300" b="1" spc="-10" dirty="0">
                <a:solidFill>
                  <a:srgbClr val="041299"/>
                </a:solidFill>
                <a:latin typeface="Arial"/>
                <a:cs typeface="Arial"/>
              </a:rPr>
              <a:t>minerales.</a:t>
            </a:r>
            <a:r>
              <a:rPr sz="1300" b="1" spc="35" dirty="0">
                <a:solidFill>
                  <a:srgbClr val="041299"/>
                </a:solidFill>
                <a:latin typeface="Arial"/>
                <a:cs typeface="Arial"/>
              </a:rPr>
              <a:t> </a:t>
            </a:r>
            <a:r>
              <a:rPr sz="1300" u="heavy" spc="-15" dirty="0">
                <a:solidFill>
                  <a:srgbClr val="041299"/>
                </a:solidFill>
                <a:latin typeface="Arial"/>
                <a:cs typeface="Arial"/>
              </a:rPr>
              <a:t>Siempre</a:t>
            </a:r>
            <a:r>
              <a:rPr sz="1300" spc="-10" dirty="0">
                <a:solidFill>
                  <a:srgbClr val="041299"/>
                </a:solidFill>
                <a:latin typeface="Arial"/>
                <a:cs typeface="Arial"/>
              </a:rPr>
              <a:t> </a:t>
            </a:r>
            <a:r>
              <a:rPr sz="1300" u="heavy" spc="-10" dirty="0">
                <a:solidFill>
                  <a:srgbClr val="041299"/>
                </a:solidFill>
                <a:latin typeface="Arial"/>
                <a:cs typeface="Arial"/>
              </a:rPr>
              <a:t>debe</a:t>
            </a:r>
            <a:r>
              <a:rPr sz="1300" u="heavy" dirty="0">
                <a:solidFill>
                  <a:srgbClr val="041299"/>
                </a:solidFill>
                <a:latin typeface="Arial"/>
                <a:cs typeface="Arial"/>
              </a:rPr>
              <a:t> </a:t>
            </a:r>
            <a:r>
              <a:rPr sz="1300" u="heavy" spc="-10" dirty="0">
                <a:solidFill>
                  <a:srgbClr val="041299"/>
                </a:solidFill>
                <a:latin typeface="Arial"/>
                <a:cs typeface="Arial"/>
              </a:rPr>
              <a:t>indicarse</a:t>
            </a:r>
            <a:r>
              <a:rPr sz="1300" u="heavy" spc="15" dirty="0">
                <a:solidFill>
                  <a:srgbClr val="041299"/>
                </a:solidFill>
                <a:latin typeface="Arial"/>
                <a:cs typeface="Arial"/>
              </a:rPr>
              <a:t> </a:t>
            </a:r>
            <a:r>
              <a:rPr sz="1300" u="heavy" spc="-5" dirty="0">
                <a:solidFill>
                  <a:srgbClr val="041299"/>
                </a:solidFill>
                <a:latin typeface="Arial"/>
                <a:cs typeface="Arial"/>
              </a:rPr>
              <a:t>el</a:t>
            </a:r>
            <a:r>
              <a:rPr sz="1300" u="heavy" spc="10" dirty="0">
                <a:solidFill>
                  <a:srgbClr val="041299"/>
                </a:solidFill>
                <a:latin typeface="Arial"/>
                <a:cs typeface="Arial"/>
              </a:rPr>
              <a:t> </a:t>
            </a:r>
            <a:r>
              <a:rPr sz="1300" b="1" u="heavy" spc="-10" dirty="0">
                <a:solidFill>
                  <a:srgbClr val="041299"/>
                </a:solidFill>
                <a:latin typeface="Arial"/>
                <a:cs typeface="Arial"/>
              </a:rPr>
              <a:t>nombre</a:t>
            </a:r>
            <a:r>
              <a:rPr sz="1300" b="1" u="heavy" spc="15" dirty="0">
                <a:solidFill>
                  <a:srgbClr val="041299"/>
                </a:solidFill>
                <a:latin typeface="Arial"/>
                <a:cs typeface="Arial"/>
              </a:rPr>
              <a:t> </a:t>
            </a:r>
            <a:r>
              <a:rPr sz="1300" u="heavy" spc="-10" dirty="0">
                <a:solidFill>
                  <a:srgbClr val="041299"/>
                </a:solidFill>
                <a:latin typeface="Arial"/>
                <a:cs typeface="Arial"/>
              </a:rPr>
              <a:t>de</a:t>
            </a:r>
            <a:r>
              <a:rPr sz="1300" u="heavy" dirty="0">
                <a:solidFill>
                  <a:srgbClr val="041299"/>
                </a:solidFill>
                <a:latin typeface="Arial"/>
                <a:cs typeface="Arial"/>
              </a:rPr>
              <a:t> </a:t>
            </a:r>
            <a:r>
              <a:rPr sz="1300" u="heavy" spc="-5" dirty="0">
                <a:solidFill>
                  <a:srgbClr val="041299"/>
                </a:solidFill>
                <a:latin typeface="Arial"/>
                <a:cs typeface="Arial"/>
              </a:rPr>
              <a:t>la</a:t>
            </a:r>
            <a:r>
              <a:rPr sz="1300" u="heavy" spc="5" dirty="0">
                <a:solidFill>
                  <a:srgbClr val="041299"/>
                </a:solidFill>
                <a:latin typeface="Arial"/>
                <a:cs typeface="Arial"/>
              </a:rPr>
              <a:t> </a:t>
            </a:r>
            <a:r>
              <a:rPr sz="1300" b="1" u="heavy" spc="-35" dirty="0">
                <a:solidFill>
                  <a:srgbClr val="041299"/>
                </a:solidFill>
                <a:latin typeface="Arial"/>
                <a:cs typeface="Arial"/>
              </a:rPr>
              <a:t>v</a:t>
            </a:r>
            <a:r>
              <a:rPr sz="1300" b="1" u="heavy" spc="-10" dirty="0">
                <a:solidFill>
                  <a:srgbClr val="041299"/>
                </a:solidFill>
                <a:latin typeface="Arial"/>
                <a:cs typeface="Arial"/>
              </a:rPr>
              <a:t>itamina</a:t>
            </a:r>
            <a:r>
              <a:rPr sz="1300" b="1" u="heavy" spc="55" dirty="0">
                <a:solidFill>
                  <a:srgbClr val="041299"/>
                </a:solidFill>
                <a:latin typeface="Arial"/>
                <a:cs typeface="Arial"/>
              </a:rPr>
              <a:t> </a:t>
            </a:r>
            <a:r>
              <a:rPr sz="1300" u="heavy" spc="-10" dirty="0">
                <a:solidFill>
                  <a:srgbClr val="041299"/>
                </a:solidFill>
                <a:latin typeface="Arial"/>
                <a:cs typeface="Arial"/>
              </a:rPr>
              <a:t>o </a:t>
            </a:r>
            <a:r>
              <a:rPr sz="1300" u="heavy" spc="-15" dirty="0">
                <a:solidFill>
                  <a:srgbClr val="041299"/>
                </a:solidFill>
                <a:latin typeface="Arial"/>
                <a:cs typeface="Arial"/>
              </a:rPr>
              <a:t>del</a:t>
            </a:r>
            <a:r>
              <a:rPr sz="1300" u="heavy" spc="5" dirty="0">
                <a:solidFill>
                  <a:srgbClr val="041299"/>
                </a:solidFill>
                <a:latin typeface="Arial"/>
                <a:cs typeface="Arial"/>
              </a:rPr>
              <a:t> </a:t>
            </a:r>
            <a:r>
              <a:rPr sz="1300" b="1" u="heavy" spc="-15" dirty="0">
                <a:solidFill>
                  <a:srgbClr val="041299"/>
                </a:solidFill>
                <a:latin typeface="Arial"/>
                <a:cs typeface="Arial"/>
              </a:rPr>
              <a:t>mineral</a:t>
            </a:r>
            <a:r>
              <a:rPr sz="1300" b="1" u="heavy" spc="15" dirty="0">
                <a:solidFill>
                  <a:srgbClr val="041299"/>
                </a:solidFill>
                <a:latin typeface="Arial"/>
                <a:cs typeface="Arial"/>
              </a:rPr>
              <a:t> </a:t>
            </a:r>
            <a:r>
              <a:rPr sz="1300" u="heavy" spc="-10" dirty="0">
                <a:solidFill>
                  <a:srgbClr val="041299"/>
                </a:solidFill>
                <a:latin typeface="Arial"/>
                <a:cs typeface="Arial"/>
              </a:rPr>
              <a:t>que</a:t>
            </a:r>
            <a:r>
              <a:rPr sz="1300" u="heavy" dirty="0">
                <a:solidFill>
                  <a:srgbClr val="041299"/>
                </a:solidFill>
                <a:latin typeface="Arial"/>
                <a:cs typeface="Arial"/>
              </a:rPr>
              <a:t> </a:t>
            </a:r>
            <a:r>
              <a:rPr sz="1300" u="heavy" spc="-10" dirty="0">
                <a:solidFill>
                  <a:srgbClr val="041299"/>
                </a:solidFill>
                <a:latin typeface="Arial"/>
                <a:cs typeface="Arial"/>
              </a:rPr>
              <a:t>se</a:t>
            </a:r>
            <a:r>
              <a:rPr sz="1300" u="heavy" spc="5" dirty="0">
                <a:solidFill>
                  <a:srgbClr val="041299"/>
                </a:solidFill>
                <a:latin typeface="Arial"/>
                <a:cs typeface="Arial"/>
              </a:rPr>
              <a:t> </a:t>
            </a:r>
            <a:r>
              <a:rPr sz="1300" u="heavy" spc="-10" dirty="0">
                <a:solidFill>
                  <a:srgbClr val="041299"/>
                </a:solidFill>
                <a:latin typeface="Arial"/>
                <a:cs typeface="Arial"/>
              </a:rPr>
              <a:t>trate</a:t>
            </a:r>
            <a:r>
              <a:rPr sz="1300" b="1" spc="-5" dirty="0">
                <a:solidFill>
                  <a:srgbClr val="041299"/>
                </a:solidFill>
                <a:latin typeface="Arial"/>
                <a:cs typeface="Arial"/>
              </a:rPr>
              <a:t>:</a:t>
            </a:r>
            <a:endParaRPr sz="1300">
              <a:latin typeface="Arial"/>
              <a:cs typeface="Arial"/>
            </a:endParaRPr>
          </a:p>
          <a:p>
            <a:pPr marL="105410" algn="ctr"/>
            <a:r>
              <a:rPr sz="1300" spc="-15" dirty="0">
                <a:solidFill>
                  <a:srgbClr val="00AFEF"/>
                </a:solidFill>
                <a:latin typeface="Arial"/>
                <a:cs typeface="Arial"/>
              </a:rPr>
              <a:t>►</a:t>
            </a:r>
            <a:r>
              <a:rPr sz="1300" b="1" spc="-10" dirty="0">
                <a:solidFill>
                  <a:srgbClr val="041299"/>
                </a:solidFill>
                <a:latin typeface="Arial"/>
                <a:cs typeface="Arial"/>
              </a:rPr>
              <a:t>“Fuente</a:t>
            </a:r>
            <a:r>
              <a:rPr sz="1300" b="1" spc="30" dirty="0">
                <a:solidFill>
                  <a:srgbClr val="041299"/>
                </a:solidFill>
                <a:latin typeface="Arial"/>
                <a:cs typeface="Arial"/>
              </a:rPr>
              <a:t> </a:t>
            </a:r>
            <a:r>
              <a:rPr sz="1300" b="1" spc="-10" dirty="0">
                <a:solidFill>
                  <a:srgbClr val="041299"/>
                </a:solidFill>
                <a:latin typeface="Arial"/>
                <a:cs typeface="Arial"/>
              </a:rPr>
              <a:t>de</a:t>
            </a:r>
            <a:r>
              <a:rPr sz="1300" b="1" spc="5" dirty="0">
                <a:solidFill>
                  <a:srgbClr val="041299"/>
                </a:solidFill>
                <a:latin typeface="Arial"/>
                <a:cs typeface="Arial"/>
              </a:rPr>
              <a:t> </a:t>
            </a:r>
            <a:r>
              <a:rPr sz="1300" b="1" spc="-35" dirty="0">
                <a:solidFill>
                  <a:srgbClr val="041299"/>
                </a:solidFill>
                <a:latin typeface="Arial"/>
                <a:cs typeface="Arial"/>
              </a:rPr>
              <a:t>v</a:t>
            </a:r>
            <a:r>
              <a:rPr sz="1300" b="1" spc="-10" dirty="0">
                <a:solidFill>
                  <a:srgbClr val="041299"/>
                </a:solidFill>
                <a:latin typeface="Arial"/>
                <a:cs typeface="Arial"/>
              </a:rPr>
              <a:t>itami</a:t>
            </a:r>
            <a:r>
              <a:rPr sz="1300" b="1" dirty="0">
                <a:solidFill>
                  <a:srgbClr val="041299"/>
                </a:solidFill>
                <a:latin typeface="Arial"/>
                <a:cs typeface="Arial"/>
              </a:rPr>
              <a:t>n</a:t>
            </a:r>
            <a:r>
              <a:rPr sz="1300" b="1" spc="-10" dirty="0">
                <a:solidFill>
                  <a:srgbClr val="041299"/>
                </a:solidFill>
                <a:latin typeface="Arial"/>
                <a:cs typeface="Arial"/>
              </a:rPr>
              <a:t>a</a:t>
            </a:r>
            <a:r>
              <a:rPr sz="1300" b="1" spc="5" dirty="0">
                <a:solidFill>
                  <a:srgbClr val="041299"/>
                </a:solidFill>
                <a:latin typeface="Arial"/>
                <a:cs typeface="Arial"/>
              </a:rPr>
              <a:t>/</a:t>
            </a:r>
            <a:r>
              <a:rPr sz="1300" b="1" spc="-10" dirty="0">
                <a:solidFill>
                  <a:srgbClr val="041299"/>
                </a:solidFill>
                <a:latin typeface="Arial"/>
                <a:cs typeface="Arial"/>
              </a:rPr>
              <a:t>s</a:t>
            </a:r>
            <a:r>
              <a:rPr sz="1300" b="1" spc="40" dirty="0">
                <a:solidFill>
                  <a:srgbClr val="041299"/>
                </a:solidFill>
                <a:latin typeface="Arial"/>
                <a:cs typeface="Arial"/>
              </a:rPr>
              <a:t> </a:t>
            </a:r>
            <a:r>
              <a:rPr sz="1300" b="1" spc="-50" dirty="0">
                <a:solidFill>
                  <a:srgbClr val="041299"/>
                </a:solidFill>
                <a:latin typeface="Arial"/>
                <a:cs typeface="Arial"/>
              </a:rPr>
              <a:t>y</a:t>
            </a:r>
            <a:r>
              <a:rPr sz="1300" b="1" spc="-10" dirty="0">
                <a:solidFill>
                  <a:srgbClr val="041299"/>
                </a:solidFill>
                <a:latin typeface="Arial"/>
                <a:cs typeface="Arial"/>
              </a:rPr>
              <a:t>/o</a:t>
            </a:r>
            <a:r>
              <a:rPr sz="1300" b="1" spc="45" dirty="0">
                <a:solidFill>
                  <a:srgbClr val="041299"/>
                </a:solidFill>
                <a:latin typeface="Arial"/>
                <a:cs typeface="Arial"/>
              </a:rPr>
              <a:t> </a:t>
            </a:r>
            <a:r>
              <a:rPr sz="1300" b="1" spc="-10" dirty="0">
                <a:solidFill>
                  <a:srgbClr val="041299"/>
                </a:solidFill>
                <a:latin typeface="Arial"/>
                <a:cs typeface="Arial"/>
              </a:rPr>
              <a:t>mineral/es”</a:t>
            </a:r>
            <a:r>
              <a:rPr sz="1300" b="1" spc="40" dirty="0">
                <a:solidFill>
                  <a:srgbClr val="041299"/>
                </a:solidFill>
                <a:latin typeface="Arial"/>
                <a:cs typeface="Arial"/>
              </a:rPr>
              <a:t> </a:t>
            </a:r>
            <a:r>
              <a:rPr sz="1300" spc="-10" dirty="0">
                <a:solidFill>
                  <a:srgbClr val="041299"/>
                </a:solidFill>
                <a:latin typeface="Arial"/>
                <a:cs typeface="Arial"/>
              </a:rPr>
              <a:t>o</a:t>
            </a:r>
            <a:r>
              <a:rPr sz="1300" spc="5"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alentes</a:t>
            </a:r>
            <a:r>
              <a:rPr sz="1300" spc="40" dirty="0">
                <a:solidFill>
                  <a:srgbClr val="041299"/>
                </a:solidFill>
                <a:latin typeface="Arial"/>
                <a:cs typeface="Arial"/>
              </a:rPr>
              <a:t> </a:t>
            </a:r>
            <a:r>
              <a:rPr sz="1300" spc="-10" dirty="0">
                <a:solidFill>
                  <a:srgbClr val="041299"/>
                </a:solidFill>
                <a:latin typeface="Arial"/>
                <a:cs typeface="Arial"/>
              </a:rPr>
              <a:t>como</a:t>
            </a:r>
            <a:r>
              <a:rPr sz="1300" spc="25" dirty="0">
                <a:solidFill>
                  <a:srgbClr val="041299"/>
                </a:solidFill>
                <a:latin typeface="Arial"/>
                <a:cs typeface="Arial"/>
              </a:rPr>
              <a:t> </a:t>
            </a:r>
            <a:r>
              <a:rPr sz="1300" b="1" spc="-10" dirty="0">
                <a:solidFill>
                  <a:srgbClr val="041299"/>
                </a:solidFill>
                <a:latin typeface="Arial"/>
                <a:cs typeface="Arial"/>
              </a:rPr>
              <a:t>“Con</a:t>
            </a:r>
            <a:r>
              <a:rPr sz="1300" b="1" spc="20" dirty="0">
                <a:solidFill>
                  <a:srgbClr val="041299"/>
                </a:solidFill>
                <a:latin typeface="Arial"/>
                <a:cs typeface="Arial"/>
              </a:rPr>
              <a:t> </a:t>
            </a:r>
            <a:r>
              <a:rPr sz="1300" b="1" spc="-35" dirty="0">
                <a:solidFill>
                  <a:srgbClr val="041299"/>
                </a:solidFill>
                <a:latin typeface="Arial"/>
                <a:cs typeface="Arial"/>
              </a:rPr>
              <a:t>V</a:t>
            </a:r>
            <a:r>
              <a:rPr sz="1300" b="1" spc="-10" dirty="0">
                <a:solidFill>
                  <a:srgbClr val="041299"/>
                </a:solidFill>
                <a:latin typeface="Arial"/>
                <a:cs typeface="Arial"/>
              </a:rPr>
              <a:t>itamina</a:t>
            </a:r>
            <a:r>
              <a:rPr sz="1300" b="1" spc="15" dirty="0">
                <a:solidFill>
                  <a:srgbClr val="041299"/>
                </a:solidFill>
                <a:latin typeface="Arial"/>
                <a:cs typeface="Arial"/>
              </a:rPr>
              <a:t> </a:t>
            </a:r>
            <a:r>
              <a:rPr sz="1300" b="1" spc="-10" dirty="0">
                <a:solidFill>
                  <a:srgbClr val="041299"/>
                </a:solidFill>
                <a:latin typeface="Arial"/>
                <a:cs typeface="Arial"/>
              </a:rPr>
              <a:t>C”,</a:t>
            </a:r>
            <a:r>
              <a:rPr sz="1300" b="1" spc="5" dirty="0">
                <a:solidFill>
                  <a:srgbClr val="041299"/>
                </a:solidFill>
                <a:latin typeface="Arial"/>
                <a:cs typeface="Arial"/>
              </a:rPr>
              <a:t> </a:t>
            </a:r>
            <a:r>
              <a:rPr sz="1300" b="1" spc="-10" dirty="0">
                <a:solidFill>
                  <a:srgbClr val="041299"/>
                </a:solidFill>
                <a:latin typeface="Arial"/>
                <a:cs typeface="Arial"/>
              </a:rPr>
              <a:t>“Con</a:t>
            </a:r>
            <a:r>
              <a:rPr sz="1300" b="1" spc="20" dirty="0">
                <a:solidFill>
                  <a:srgbClr val="041299"/>
                </a:solidFill>
                <a:latin typeface="Arial"/>
                <a:cs typeface="Arial"/>
              </a:rPr>
              <a:t> </a:t>
            </a:r>
            <a:r>
              <a:rPr sz="1300" b="1" spc="-10" dirty="0">
                <a:solidFill>
                  <a:srgbClr val="041299"/>
                </a:solidFill>
                <a:latin typeface="Arial"/>
                <a:cs typeface="Arial"/>
              </a:rPr>
              <a:t>Hierro”, </a:t>
            </a:r>
            <a:r>
              <a:rPr sz="1300" b="1" spc="15" dirty="0">
                <a:solidFill>
                  <a:srgbClr val="041299"/>
                </a:solidFill>
                <a:latin typeface="Arial"/>
                <a:cs typeface="Arial"/>
              </a:rPr>
              <a:t> </a:t>
            </a:r>
            <a:r>
              <a:rPr sz="1300" spc="-15" dirty="0">
                <a:solidFill>
                  <a:srgbClr val="041299"/>
                </a:solidFill>
                <a:latin typeface="Arial"/>
                <a:cs typeface="Arial"/>
              </a:rPr>
              <a:t>etc</a:t>
            </a:r>
            <a:endParaRPr sz="1300">
              <a:latin typeface="Arial"/>
              <a:cs typeface="Arial"/>
            </a:endParaRPr>
          </a:p>
          <a:p>
            <a:pPr marL="443865"/>
            <a:r>
              <a:rPr sz="1300" spc="-20" dirty="0">
                <a:solidFill>
                  <a:srgbClr val="00AFEF"/>
                </a:solidFill>
                <a:latin typeface="Arial"/>
                <a:cs typeface="Arial"/>
              </a:rPr>
              <a:t>►</a:t>
            </a:r>
            <a:r>
              <a:rPr sz="1300" b="1" spc="-10" dirty="0">
                <a:solidFill>
                  <a:srgbClr val="041299"/>
                </a:solidFill>
                <a:latin typeface="Arial"/>
                <a:cs typeface="Arial"/>
              </a:rPr>
              <a:t>“</a:t>
            </a:r>
            <a:r>
              <a:rPr sz="1300" b="1" spc="-50" dirty="0">
                <a:solidFill>
                  <a:srgbClr val="041299"/>
                </a:solidFill>
                <a:latin typeface="Arial"/>
                <a:cs typeface="Arial"/>
              </a:rPr>
              <a:t>A</a:t>
            </a:r>
            <a:r>
              <a:rPr sz="1300" b="1" spc="-10" dirty="0">
                <a:solidFill>
                  <a:srgbClr val="041299"/>
                </a:solidFill>
                <a:latin typeface="Arial"/>
                <a:cs typeface="Arial"/>
              </a:rPr>
              <a:t>lto</a:t>
            </a:r>
            <a:r>
              <a:rPr sz="1300" b="1" spc="40" dirty="0">
                <a:solidFill>
                  <a:srgbClr val="041299"/>
                </a:solidFill>
                <a:latin typeface="Arial"/>
                <a:cs typeface="Arial"/>
              </a:rPr>
              <a:t> </a:t>
            </a:r>
            <a:r>
              <a:rPr sz="1300" b="1" spc="-10" dirty="0">
                <a:solidFill>
                  <a:srgbClr val="041299"/>
                </a:solidFill>
                <a:latin typeface="Arial"/>
                <a:cs typeface="Arial"/>
              </a:rPr>
              <a:t>co</a:t>
            </a:r>
            <a:r>
              <a:rPr sz="1300" b="1" spc="-20" dirty="0">
                <a:solidFill>
                  <a:srgbClr val="041299"/>
                </a:solidFill>
                <a:latin typeface="Arial"/>
                <a:cs typeface="Arial"/>
              </a:rPr>
              <a:t>n</a:t>
            </a:r>
            <a:r>
              <a:rPr sz="1300" b="1" spc="-10" dirty="0">
                <a:solidFill>
                  <a:srgbClr val="041299"/>
                </a:solidFill>
                <a:latin typeface="Arial"/>
                <a:cs typeface="Arial"/>
              </a:rPr>
              <a:t>ten</a:t>
            </a:r>
            <a:r>
              <a:rPr sz="1300" b="1" spc="-15" dirty="0">
                <a:solidFill>
                  <a:srgbClr val="041299"/>
                </a:solidFill>
                <a:latin typeface="Arial"/>
                <a:cs typeface="Arial"/>
              </a:rPr>
              <a:t>i</a:t>
            </a:r>
            <a:r>
              <a:rPr sz="1300" b="1" spc="-5" dirty="0">
                <a:solidFill>
                  <a:srgbClr val="041299"/>
                </a:solidFill>
                <a:latin typeface="Arial"/>
                <a:cs typeface="Arial"/>
              </a:rPr>
              <a:t>d</a:t>
            </a:r>
            <a:r>
              <a:rPr sz="1300" b="1" spc="-10" dirty="0">
                <a:solidFill>
                  <a:srgbClr val="041299"/>
                </a:solidFill>
                <a:latin typeface="Arial"/>
                <a:cs typeface="Arial"/>
              </a:rPr>
              <a:t>o</a:t>
            </a:r>
            <a:r>
              <a:rPr sz="1300" b="1" spc="40" dirty="0">
                <a:solidFill>
                  <a:srgbClr val="041299"/>
                </a:solidFill>
                <a:latin typeface="Arial"/>
                <a:cs typeface="Arial"/>
              </a:rPr>
              <a:t> </a:t>
            </a:r>
            <a:r>
              <a:rPr sz="1300" b="1" spc="-10" dirty="0">
                <a:solidFill>
                  <a:srgbClr val="041299"/>
                </a:solidFill>
                <a:latin typeface="Arial"/>
                <a:cs typeface="Arial"/>
              </a:rPr>
              <a:t>en</a:t>
            </a:r>
            <a:r>
              <a:rPr sz="1300" b="1" spc="5" dirty="0">
                <a:solidFill>
                  <a:srgbClr val="041299"/>
                </a:solidFill>
                <a:latin typeface="Arial"/>
                <a:cs typeface="Arial"/>
              </a:rPr>
              <a:t> </a:t>
            </a:r>
            <a:r>
              <a:rPr sz="1300" b="1" spc="-40" dirty="0">
                <a:solidFill>
                  <a:srgbClr val="041299"/>
                </a:solidFill>
                <a:latin typeface="Arial"/>
                <a:cs typeface="Arial"/>
              </a:rPr>
              <a:t>v</a:t>
            </a:r>
            <a:r>
              <a:rPr sz="1300" b="1" spc="-5" dirty="0">
                <a:solidFill>
                  <a:srgbClr val="041299"/>
                </a:solidFill>
                <a:latin typeface="Arial"/>
                <a:cs typeface="Arial"/>
              </a:rPr>
              <a:t>ita</a:t>
            </a:r>
            <a:r>
              <a:rPr sz="1300" b="1" spc="-25" dirty="0">
                <a:solidFill>
                  <a:srgbClr val="041299"/>
                </a:solidFill>
                <a:latin typeface="Arial"/>
                <a:cs typeface="Arial"/>
              </a:rPr>
              <a:t>m</a:t>
            </a:r>
            <a:r>
              <a:rPr sz="1300" b="1" spc="5" dirty="0">
                <a:solidFill>
                  <a:srgbClr val="041299"/>
                </a:solidFill>
                <a:latin typeface="Arial"/>
                <a:cs typeface="Arial"/>
              </a:rPr>
              <a:t>i</a:t>
            </a:r>
            <a:r>
              <a:rPr sz="1300" b="1" spc="-10" dirty="0">
                <a:solidFill>
                  <a:srgbClr val="041299"/>
                </a:solidFill>
                <a:latin typeface="Arial"/>
                <a:cs typeface="Arial"/>
              </a:rPr>
              <a:t>na</a:t>
            </a:r>
            <a:r>
              <a:rPr sz="1300" b="1" dirty="0">
                <a:solidFill>
                  <a:srgbClr val="041299"/>
                </a:solidFill>
                <a:latin typeface="Arial"/>
                <a:cs typeface="Arial"/>
              </a:rPr>
              <a:t>/</a:t>
            </a:r>
            <a:r>
              <a:rPr sz="1300" b="1" spc="-10" dirty="0">
                <a:solidFill>
                  <a:srgbClr val="041299"/>
                </a:solidFill>
                <a:latin typeface="Arial"/>
                <a:cs typeface="Arial"/>
              </a:rPr>
              <a:t>s</a:t>
            </a:r>
            <a:r>
              <a:rPr sz="1300" b="1" spc="40" dirty="0">
                <a:solidFill>
                  <a:srgbClr val="041299"/>
                </a:solidFill>
                <a:latin typeface="Arial"/>
                <a:cs typeface="Arial"/>
              </a:rPr>
              <a:t> </a:t>
            </a:r>
            <a:r>
              <a:rPr sz="1300" b="1" spc="-50" dirty="0">
                <a:solidFill>
                  <a:srgbClr val="041299"/>
                </a:solidFill>
                <a:latin typeface="Arial"/>
                <a:cs typeface="Arial"/>
              </a:rPr>
              <a:t>y</a:t>
            </a:r>
            <a:r>
              <a:rPr sz="1300" b="1" spc="-10" dirty="0">
                <a:solidFill>
                  <a:srgbClr val="041299"/>
                </a:solidFill>
                <a:latin typeface="Arial"/>
                <a:cs typeface="Arial"/>
              </a:rPr>
              <a:t>/o</a:t>
            </a:r>
            <a:r>
              <a:rPr sz="1300" b="1" spc="40" dirty="0">
                <a:solidFill>
                  <a:srgbClr val="041299"/>
                </a:solidFill>
                <a:latin typeface="Arial"/>
                <a:cs typeface="Arial"/>
              </a:rPr>
              <a:t> </a:t>
            </a:r>
            <a:r>
              <a:rPr sz="1300" b="1" spc="-10" dirty="0">
                <a:solidFill>
                  <a:srgbClr val="041299"/>
                </a:solidFill>
                <a:latin typeface="Arial"/>
                <a:cs typeface="Arial"/>
              </a:rPr>
              <a:t>mi</a:t>
            </a:r>
            <a:r>
              <a:rPr sz="1300" b="1" spc="-20" dirty="0">
                <a:solidFill>
                  <a:srgbClr val="041299"/>
                </a:solidFill>
                <a:latin typeface="Arial"/>
                <a:cs typeface="Arial"/>
              </a:rPr>
              <a:t>n</a:t>
            </a:r>
            <a:r>
              <a:rPr sz="1300" b="1" spc="-10" dirty="0">
                <a:solidFill>
                  <a:srgbClr val="041299"/>
                </a:solidFill>
                <a:latin typeface="Arial"/>
                <a:cs typeface="Arial"/>
              </a:rPr>
              <a:t>er</a:t>
            </a:r>
            <a:r>
              <a:rPr sz="1300" b="1" spc="-20" dirty="0">
                <a:solidFill>
                  <a:srgbClr val="041299"/>
                </a:solidFill>
                <a:latin typeface="Arial"/>
                <a:cs typeface="Arial"/>
              </a:rPr>
              <a:t>a</a:t>
            </a:r>
            <a:r>
              <a:rPr sz="1300" b="1" spc="-5" dirty="0">
                <a:solidFill>
                  <a:srgbClr val="041299"/>
                </a:solidFill>
                <a:latin typeface="Arial"/>
                <a:cs typeface="Arial"/>
              </a:rPr>
              <a:t>l/e</a:t>
            </a:r>
            <a:r>
              <a:rPr sz="1300" b="1" spc="-20" dirty="0">
                <a:solidFill>
                  <a:srgbClr val="041299"/>
                </a:solidFill>
                <a:latin typeface="Arial"/>
                <a:cs typeface="Arial"/>
              </a:rPr>
              <a:t>s</a:t>
            </a:r>
            <a:r>
              <a:rPr sz="1300" b="1" spc="-10" dirty="0">
                <a:solidFill>
                  <a:srgbClr val="041299"/>
                </a:solidFill>
                <a:latin typeface="Arial"/>
                <a:cs typeface="Arial"/>
              </a:rPr>
              <a:t>”</a:t>
            </a:r>
            <a:r>
              <a:rPr sz="1300" b="1" spc="50" dirty="0">
                <a:solidFill>
                  <a:srgbClr val="041299"/>
                </a:solidFill>
                <a:latin typeface="Arial"/>
                <a:cs typeface="Arial"/>
              </a:rPr>
              <a:t> </a:t>
            </a:r>
            <a:r>
              <a:rPr sz="1300" spc="-10" dirty="0">
                <a:solidFill>
                  <a:srgbClr val="041299"/>
                </a:solidFill>
                <a:latin typeface="Arial"/>
                <a:cs typeface="Arial"/>
              </a:rPr>
              <a:t>o</a:t>
            </a:r>
            <a:r>
              <a:rPr sz="1300" spc="5" dirty="0">
                <a:solidFill>
                  <a:srgbClr val="041299"/>
                </a:solidFill>
                <a:latin typeface="Arial"/>
                <a:cs typeface="Arial"/>
              </a:rPr>
              <a:t> </a:t>
            </a:r>
            <a:r>
              <a:rPr sz="1300" spc="-10" dirty="0">
                <a:solidFill>
                  <a:srgbClr val="041299"/>
                </a:solidFill>
                <a:latin typeface="Arial"/>
                <a:cs typeface="Arial"/>
              </a:rPr>
              <a:t>eq</a:t>
            </a:r>
            <a:r>
              <a:rPr sz="1300" spc="-20" dirty="0">
                <a:solidFill>
                  <a:srgbClr val="041299"/>
                </a:solidFill>
                <a:latin typeface="Arial"/>
                <a:cs typeface="Arial"/>
              </a:rPr>
              <a:t>u</a:t>
            </a:r>
            <a:r>
              <a:rPr sz="1300" spc="-5" dirty="0">
                <a:solidFill>
                  <a:srgbClr val="041299"/>
                </a:solidFill>
                <a:latin typeface="Arial"/>
                <a:cs typeface="Arial"/>
              </a:rPr>
              <a:t>i</a:t>
            </a:r>
            <a:r>
              <a:rPr sz="1300" spc="-25" dirty="0">
                <a:solidFill>
                  <a:srgbClr val="041299"/>
                </a:solidFill>
                <a:latin typeface="Arial"/>
                <a:cs typeface="Arial"/>
              </a:rPr>
              <a:t>v</a:t>
            </a:r>
            <a:r>
              <a:rPr sz="1300" spc="-5" dirty="0">
                <a:solidFill>
                  <a:srgbClr val="041299"/>
                </a:solidFill>
                <a:latin typeface="Arial"/>
                <a:cs typeface="Arial"/>
              </a:rPr>
              <a:t>al</a:t>
            </a:r>
            <a:r>
              <a:rPr sz="1300" spc="-15" dirty="0">
                <a:solidFill>
                  <a:srgbClr val="041299"/>
                </a:solidFill>
                <a:latin typeface="Arial"/>
                <a:cs typeface="Arial"/>
              </a:rPr>
              <a:t>e</a:t>
            </a:r>
            <a:r>
              <a:rPr sz="1300" spc="-10" dirty="0">
                <a:solidFill>
                  <a:srgbClr val="041299"/>
                </a:solidFill>
                <a:latin typeface="Arial"/>
                <a:cs typeface="Arial"/>
              </a:rPr>
              <a:t>nt</a:t>
            </a:r>
            <a:r>
              <a:rPr sz="1300" spc="-20" dirty="0">
                <a:solidFill>
                  <a:srgbClr val="041299"/>
                </a:solidFill>
                <a:latin typeface="Arial"/>
                <a:cs typeface="Arial"/>
              </a:rPr>
              <a:t>e</a:t>
            </a:r>
            <a:r>
              <a:rPr sz="1300" spc="-10" dirty="0">
                <a:solidFill>
                  <a:srgbClr val="041299"/>
                </a:solidFill>
                <a:latin typeface="Arial"/>
                <a:cs typeface="Arial"/>
              </a:rPr>
              <a:t>s</a:t>
            </a:r>
            <a:r>
              <a:rPr sz="1300" spc="40" dirty="0">
                <a:solidFill>
                  <a:srgbClr val="041299"/>
                </a:solidFill>
                <a:latin typeface="Arial"/>
                <a:cs typeface="Arial"/>
              </a:rPr>
              <a:t> </a:t>
            </a:r>
            <a:r>
              <a:rPr sz="1300" spc="-10" dirty="0">
                <a:solidFill>
                  <a:srgbClr val="041299"/>
                </a:solidFill>
                <a:latin typeface="Arial"/>
                <a:cs typeface="Arial"/>
              </a:rPr>
              <a:t>co</a:t>
            </a:r>
            <a:r>
              <a:rPr sz="1300" spc="-25" dirty="0">
                <a:solidFill>
                  <a:srgbClr val="041299"/>
                </a:solidFill>
                <a:latin typeface="Arial"/>
                <a:cs typeface="Arial"/>
              </a:rPr>
              <a:t>m</a:t>
            </a:r>
            <a:r>
              <a:rPr sz="1300" spc="-10" dirty="0">
                <a:solidFill>
                  <a:srgbClr val="041299"/>
                </a:solidFill>
                <a:latin typeface="Arial"/>
                <a:cs typeface="Arial"/>
              </a:rPr>
              <a:t>o </a:t>
            </a:r>
            <a:r>
              <a:rPr sz="1300" spc="35" dirty="0">
                <a:solidFill>
                  <a:srgbClr val="041299"/>
                </a:solidFill>
                <a:latin typeface="Arial"/>
                <a:cs typeface="Arial"/>
              </a:rPr>
              <a:t> </a:t>
            </a:r>
            <a:r>
              <a:rPr sz="1300" b="1" spc="-10" dirty="0">
                <a:solidFill>
                  <a:srgbClr val="041299"/>
                </a:solidFill>
                <a:latin typeface="Arial"/>
                <a:cs typeface="Arial"/>
              </a:rPr>
              <a:t>“Gran</a:t>
            </a:r>
            <a:r>
              <a:rPr sz="1300" b="1" spc="5" dirty="0">
                <a:solidFill>
                  <a:srgbClr val="041299"/>
                </a:solidFill>
                <a:latin typeface="Arial"/>
                <a:cs typeface="Arial"/>
              </a:rPr>
              <a:t> </a:t>
            </a:r>
            <a:r>
              <a:rPr sz="1300" b="1" spc="-10" dirty="0">
                <a:solidFill>
                  <a:srgbClr val="041299"/>
                </a:solidFill>
                <a:latin typeface="Arial"/>
                <a:cs typeface="Arial"/>
              </a:rPr>
              <a:t>co</a:t>
            </a:r>
            <a:r>
              <a:rPr sz="1300" b="1" spc="-20" dirty="0">
                <a:solidFill>
                  <a:srgbClr val="041299"/>
                </a:solidFill>
                <a:latin typeface="Arial"/>
                <a:cs typeface="Arial"/>
              </a:rPr>
              <a:t>n</a:t>
            </a:r>
            <a:r>
              <a:rPr sz="1300" b="1" spc="-10" dirty="0">
                <a:solidFill>
                  <a:srgbClr val="041299"/>
                </a:solidFill>
                <a:latin typeface="Arial"/>
                <a:cs typeface="Arial"/>
              </a:rPr>
              <a:t>ten</a:t>
            </a:r>
            <a:r>
              <a:rPr sz="1300" b="1" spc="-15" dirty="0">
                <a:solidFill>
                  <a:srgbClr val="041299"/>
                </a:solidFill>
                <a:latin typeface="Arial"/>
                <a:cs typeface="Arial"/>
              </a:rPr>
              <a:t>i</a:t>
            </a:r>
            <a:r>
              <a:rPr sz="1300" b="1" spc="-5" dirty="0">
                <a:solidFill>
                  <a:srgbClr val="041299"/>
                </a:solidFill>
                <a:latin typeface="Arial"/>
                <a:cs typeface="Arial"/>
              </a:rPr>
              <a:t>d</a:t>
            </a:r>
            <a:r>
              <a:rPr sz="1300" b="1" spc="-10" dirty="0">
                <a:solidFill>
                  <a:srgbClr val="041299"/>
                </a:solidFill>
                <a:latin typeface="Arial"/>
                <a:cs typeface="Arial"/>
              </a:rPr>
              <a:t>o</a:t>
            </a:r>
            <a:r>
              <a:rPr sz="1300" b="1" spc="40" dirty="0">
                <a:solidFill>
                  <a:srgbClr val="041299"/>
                </a:solidFill>
                <a:latin typeface="Arial"/>
                <a:cs typeface="Arial"/>
              </a:rPr>
              <a:t> </a:t>
            </a:r>
            <a:r>
              <a:rPr sz="1300" b="1" spc="-10" dirty="0">
                <a:solidFill>
                  <a:srgbClr val="041299"/>
                </a:solidFill>
                <a:latin typeface="Arial"/>
                <a:cs typeface="Arial"/>
              </a:rPr>
              <a:t>en</a:t>
            </a:r>
            <a:r>
              <a:rPr sz="1300" b="1" spc="5" dirty="0">
                <a:solidFill>
                  <a:srgbClr val="041299"/>
                </a:solidFill>
                <a:latin typeface="Arial"/>
                <a:cs typeface="Arial"/>
              </a:rPr>
              <a:t> </a:t>
            </a:r>
            <a:r>
              <a:rPr sz="1300" b="1" spc="-40" dirty="0">
                <a:solidFill>
                  <a:srgbClr val="041299"/>
                </a:solidFill>
                <a:latin typeface="Arial"/>
                <a:cs typeface="Arial"/>
              </a:rPr>
              <a:t>V</a:t>
            </a:r>
            <a:r>
              <a:rPr sz="1300" b="1" spc="-5" dirty="0">
                <a:solidFill>
                  <a:srgbClr val="041299"/>
                </a:solidFill>
                <a:latin typeface="Arial"/>
                <a:cs typeface="Arial"/>
              </a:rPr>
              <a:t>ita</a:t>
            </a:r>
            <a:r>
              <a:rPr sz="1300" b="1" spc="-25" dirty="0">
                <a:solidFill>
                  <a:srgbClr val="041299"/>
                </a:solidFill>
                <a:latin typeface="Arial"/>
                <a:cs typeface="Arial"/>
              </a:rPr>
              <a:t>m</a:t>
            </a:r>
            <a:r>
              <a:rPr sz="1300" b="1" spc="-10" dirty="0">
                <a:solidFill>
                  <a:srgbClr val="041299"/>
                </a:solidFill>
                <a:latin typeface="Arial"/>
                <a:cs typeface="Arial"/>
              </a:rPr>
              <a:t>ina</a:t>
            </a:r>
            <a:endParaRPr sz="1300">
              <a:latin typeface="Arial"/>
              <a:cs typeface="Arial"/>
            </a:endParaRPr>
          </a:p>
          <a:p>
            <a:pPr marL="443865">
              <a:lnSpc>
                <a:spcPts val="1675"/>
              </a:lnSpc>
            </a:pPr>
            <a:r>
              <a:rPr sz="1300" b="1" spc="-10" dirty="0">
                <a:solidFill>
                  <a:srgbClr val="041299"/>
                </a:solidFill>
                <a:latin typeface="Arial"/>
                <a:cs typeface="Arial"/>
              </a:rPr>
              <a:t>D”,</a:t>
            </a:r>
            <a:r>
              <a:rPr sz="1300" b="1" spc="-5" dirty="0">
                <a:solidFill>
                  <a:srgbClr val="041299"/>
                </a:solidFill>
                <a:latin typeface="Arial"/>
                <a:cs typeface="Arial"/>
              </a:rPr>
              <a:t> </a:t>
            </a:r>
            <a:r>
              <a:rPr sz="1300" b="1" spc="-10" dirty="0">
                <a:solidFill>
                  <a:srgbClr val="041299"/>
                </a:solidFill>
                <a:latin typeface="Arial"/>
                <a:cs typeface="Arial"/>
              </a:rPr>
              <a:t>“Gran</a:t>
            </a:r>
            <a:r>
              <a:rPr sz="1300" b="1" spc="5" dirty="0">
                <a:solidFill>
                  <a:srgbClr val="041299"/>
                </a:solidFill>
                <a:latin typeface="Arial"/>
                <a:cs typeface="Arial"/>
              </a:rPr>
              <a:t> </a:t>
            </a:r>
            <a:r>
              <a:rPr sz="1300" b="1" spc="-10" dirty="0">
                <a:solidFill>
                  <a:srgbClr val="041299"/>
                </a:solidFill>
                <a:latin typeface="Arial"/>
                <a:cs typeface="Arial"/>
              </a:rPr>
              <a:t>conteni</a:t>
            </a:r>
            <a:r>
              <a:rPr sz="1300" b="1" spc="-5" dirty="0">
                <a:solidFill>
                  <a:srgbClr val="041299"/>
                </a:solidFill>
                <a:latin typeface="Arial"/>
                <a:cs typeface="Arial"/>
              </a:rPr>
              <a:t>d</a:t>
            </a:r>
            <a:r>
              <a:rPr sz="1300" b="1" spc="-10" dirty="0">
                <a:solidFill>
                  <a:srgbClr val="041299"/>
                </a:solidFill>
                <a:latin typeface="Arial"/>
                <a:cs typeface="Arial"/>
              </a:rPr>
              <a:t>o</a:t>
            </a:r>
            <a:r>
              <a:rPr sz="1300" b="1" spc="40" dirty="0">
                <a:solidFill>
                  <a:srgbClr val="041299"/>
                </a:solidFill>
                <a:latin typeface="Arial"/>
                <a:cs typeface="Arial"/>
              </a:rPr>
              <a:t> </a:t>
            </a:r>
            <a:r>
              <a:rPr sz="1300" b="1" spc="-10" dirty="0">
                <a:solidFill>
                  <a:srgbClr val="041299"/>
                </a:solidFill>
                <a:latin typeface="Arial"/>
                <a:cs typeface="Arial"/>
              </a:rPr>
              <a:t>en</a:t>
            </a:r>
            <a:r>
              <a:rPr sz="1300" b="1" spc="20" dirty="0">
                <a:solidFill>
                  <a:srgbClr val="041299"/>
                </a:solidFill>
                <a:latin typeface="Arial"/>
                <a:cs typeface="Arial"/>
              </a:rPr>
              <a:t> </a:t>
            </a:r>
            <a:r>
              <a:rPr sz="1300" b="1" spc="-10" dirty="0">
                <a:solidFill>
                  <a:srgbClr val="041299"/>
                </a:solidFill>
                <a:latin typeface="Arial"/>
                <a:cs typeface="Arial"/>
              </a:rPr>
              <a:t>Calcio”</a:t>
            </a:r>
            <a:r>
              <a:rPr sz="1300" b="1" spc="15" dirty="0">
                <a:solidFill>
                  <a:srgbClr val="041299"/>
                </a:solidFill>
                <a:latin typeface="Arial"/>
                <a:cs typeface="Arial"/>
              </a:rPr>
              <a:t> </a:t>
            </a:r>
            <a:r>
              <a:rPr sz="1300" b="1" spc="-5" dirty="0">
                <a:solidFill>
                  <a:srgbClr val="041299"/>
                </a:solidFill>
                <a:latin typeface="Arial"/>
                <a:cs typeface="Arial"/>
              </a:rPr>
              <a:t>,</a:t>
            </a:r>
            <a:r>
              <a:rPr sz="1300" b="1" spc="10" dirty="0">
                <a:solidFill>
                  <a:srgbClr val="041299"/>
                </a:solidFill>
                <a:latin typeface="Arial"/>
                <a:cs typeface="Arial"/>
              </a:rPr>
              <a:t> </a:t>
            </a:r>
            <a:r>
              <a:rPr sz="1300" spc="-15" dirty="0">
                <a:solidFill>
                  <a:srgbClr val="041299"/>
                </a:solidFill>
                <a:latin typeface="Arial"/>
                <a:cs typeface="Arial"/>
              </a:rPr>
              <a:t>et</a:t>
            </a:r>
            <a:r>
              <a:rPr sz="1300" spc="-10" dirty="0">
                <a:solidFill>
                  <a:srgbClr val="041299"/>
                </a:solidFill>
                <a:latin typeface="Arial"/>
                <a:cs typeface="Arial"/>
              </a:rPr>
              <a:t>c</a:t>
            </a:r>
            <a:r>
              <a:rPr sz="1400" spc="-10" dirty="0">
                <a:solidFill>
                  <a:srgbClr val="041299"/>
                </a:solidFill>
                <a:latin typeface="Arial"/>
                <a:cs typeface="Arial"/>
              </a:rPr>
              <a:t>.</a:t>
            </a:r>
            <a:endParaRPr sz="1400">
              <a:latin typeface="Arial"/>
              <a:cs typeface="Arial"/>
            </a:endParaRPr>
          </a:p>
        </p:txBody>
      </p:sp>
      <p:sp>
        <p:nvSpPr>
          <p:cNvPr id="17" name="object 17"/>
          <p:cNvSpPr/>
          <p:nvPr/>
        </p:nvSpPr>
        <p:spPr>
          <a:xfrm>
            <a:off x="2386583" y="4968240"/>
            <a:ext cx="7203948" cy="423672"/>
          </a:xfrm>
          <a:prstGeom prst="rect">
            <a:avLst/>
          </a:prstGeom>
          <a:blipFill>
            <a:blip r:embed="rId10" cstate="print"/>
            <a:stretch>
              <a:fillRect/>
            </a:stretch>
          </a:blipFill>
        </p:spPr>
        <p:txBody>
          <a:bodyPr wrap="square" lIns="0" tIns="0" rIns="0" bIns="0" rtlCol="0">
            <a:noAutofit/>
          </a:bodyPr>
          <a:lstStyle/>
          <a:p>
            <a:endParaRPr/>
          </a:p>
        </p:txBody>
      </p:sp>
      <p:sp>
        <p:nvSpPr>
          <p:cNvPr id="18" name="object 18"/>
          <p:cNvSpPr/>
          <p:nvPr/>
        </p:nvSpPr>
        <p:spPr>
          <a:xfrm>
            <a:off x="3054096" y="4977385"/>
            <a:ext cx="5914644" cy="353567"/>
          </a:xfrm>
          <a:prstGeom prst="rect">
            <a:avLst/>
          </a:prstGeom>
          <a:blipFill>
            <a:blip r:embed="rId11" cstate="print"/>
            <a:stretch>
              <a:fillRect/>
            </a:stretch>
          </a:blipFill>
        </p:spPr>
        <p:txBody>
          <a:bodyPr wrap="square" lIns="0" tIns="0" rIns="0" bIns="0" rtlCol="0">
            <a:noAutofit/>
          </a:bodyPr>
          <a:lstStyle/>
          <a:p>
            <a:endParaRPr/>
          </a:p>
        </p:txBody>
      </p:sp>
      <p:sp>
        <p:nvSpPr>
          <p:cNvPr id="19" name="object 19"/>
          <p:cNvSpPr/>
          <p:nvPr/>
        </p:nvSpPr>
        <p:spPr>
          <a:xfrm>
            <a:off x="2452688" y="5072126"/>
            <a:ext cx="7072249" cy="292100"/>
          </a:xfrm>
          <a:custGeom>
            <a:avLst/>
            <a:gdLst/>
            <a:ahLst/>
            <a:cxnLst/>
            <a:rect l="l" t="t" r="r" b="b"/>
            <a:pathLst>
              <a:path w="7072249" h="292100">
                <a:moveTo>
                  <a:pt x="0" y="292100"/>
                </a:moveTo>
                <a:lnTo>
                  <a:pt x="7072249" y="292100"/>
                </a:lnTo>
                <a:lnTo>
                  <a:pt x="7072249" y="0"/>
                </a:lnTo>
                <a:lnTo>
                  <a:pt x="0" y="0"/>
                </a:lnTo>
                <a:lnTo>
                  <a:pt x="0" y="292100"/>
                </a:lnTo>
                <a:close/>
              </a:path>
            </a:pathLst>
          </a:custGeom>
          <a:solidFill>
            <a:srgbClr val="FFFFFF"/>
          </a:solidFill>
        </p:spPr>
        <p:txBody>
          <a:bodyPr wrap="square" lIns="0" tIns="0" rIns="0" bIns="0" rtlCol="0">
            <a:noAutofit/>
          </a:bodyPr>
          <a:lstStyle/>
          <a:p>
            <a:endParaRPr/>
          </a:p>
        </p:txBody>
      </p:sp>
      <p:sp>
        <p:nvSpPr>
          <p:cNvPr id="20" name="object 20"/>
          <p:cNvSpPr/>
          <p:nvPr/>
        </p:nvSpPr>
        <p:spPr>
          <a:xfrm>
            <a:off x="2452688" y="5072126"/>
            <a:ext cx="7072249" cy="292100"/>
          </a:xfrm>
          <a:custGeom>
            <a:avLst/>
            <a:gdLst/>
            <a:ahLst/>
            <a:cxnLst/>
            <a:rect l="l" t="t" r="r" b="b"/>
            <a:pathLst>
              <a:path w="7072249" h="292100">
                <a:moveTo>
                  <a:pt x="0" y="292100"/>
                </a:moveTo>
                <a:lnTo>
                  <a:pt x="7072249" y="292100"/>
                </a:lnTo>
                <a:lnTo>
                  <a:pt x="7072249" y="0"/>
                </a:lnTo>
                <a:lnTo>
                  <a:pt x="0" y="0"/>
                </a:lnTo>
                <a:lnTo>
                  <a:pt x="0" y="292100"/>
                </a:lnTo>
                <a:close/>
              </a:path>
            </a:pathLst>
          </a:custGeom>
          <a:ln w="25400">
            <a:solidFill>
              <a:srgbClr val="333399"/>
            </a:solidFill>
          </a:ln>
        </p:spPr>
        <p:txBody>
          <a:bodyPr wrap="square" lIns="0" tIns="0" rIns="0" bIns="0" rtlCol="0">
            <a:noAutofit/>
          </a:bodyPr>
          <a:lstStyle/>
          <a:p>
            <a:endParaRPr/>
          </a:p>
        </p:txBody>
      </p:sp>
      <p:sp>
        <p:nvSpPr>
          <p:cNvPr id="21" name="object 21"/>
          <p:cNvSpPr txBox="1"/>
          <p:nvPr/>
        </p:nvSpPr>
        <p:spPr>
          <a:xfrm>
            <a:off x="3193795" y="5114035"/>
            <a:ext cx="5588000" cy="209550"/>
          </a:xfrm>
          <a:prstGeom prst="rect">
            <a:avLst/>
          </a:prstGeom>
        </p:spPr>
        <p:txBody>
          <a:bodyPr vert="horz" wrap="square" lIns="0" tIns="0" rIns="0" bIns="0" rtlCol="0">
            <a:noAutofit/>
          </a:bodyPr>
          <a:lstStyle/>
          <a:p>
            <a:pPr marL="12700"/>
            <a:r>
              <a:rPr sz="1300" spc="-15" dirty="0">
                <a:solidFill>
                  <a:srgbClr val="041299"/>
                </a:solidFill>
                <a:latin typeface="Arial"/>
                <a:cs typeface="Arial"/>
              </a:rPr>
              <a:t>La</a:t>
            </a:r>
            <a:r>
              <a:rPr sz="1300" spc="-10" dirty="0">
                <a:solidFill>
                  <a:srgbClr val="041299"/>
                </a:solidFill>
                <a:latin typeface="Arial"/>
                <a:cs typeface="Arial"/>
              </a:rPr>
              <a:t>s</a:t>
            </a:r>
            <a:r>
              <a:rPr sz="1300" spc="-5" dirty="0">
                <a:solidFill>
                  <a:srgbClr val="041299"/>
                </a:solidFill>
                <a:latin typeface="Arial"/>
                <a:cs typeface="Arial"/>
              </a:rPr>
              <a:t> </a:t>
            </a:r>
            <a:r>
              <a:rPr sz="1300" spc="-15" dirty="0">
                <a:solidFill>
                  <a:srgbClr val="041299"/>
                </a:solidFill>
                <a:latin typeface="Arial"/>
                <a:cs typeface="Arial"/>
              </a:rPr>
              <a:t>condicione</a:t>
            </a:r>
            <a:r>
              <a:rPr sz="1300" spc="-10" dirty="0">
                <a:solidFill>
                  <a:srgbClr val="041299"/>
                </a:solidFill>
                <a:latin typeface="Arial"/>
                <a:cs typeface="Arial"/>
              </a:rPr>
              <a:t>s</a:t>
            </a:r>
            <a:r>
              <a:rPr sz="1300" spc="35" dirty="0">
                <a:solidFill>
                  <a:srgbClr val="041299"/>
                </a:solidFill>
                <a:latin typeface="Arial"/>
                <a:cs typeface="Arial"/>
              </a:rPr>
              <a:t> </a:t>
            </a:r>
            <a:r>
              <a:rPr sz="1300" spc="-15" dirty="0">
                <a:solidFill>
                  <a:srgbClr val="041299"/>
                </a:solidFill>
                <a:latin typeface="Arial"/>
                <a:cs typeface="Arial"/>
              </a:rPr>
              <a:t>par</a:t>
            </a:r>
            <a:r>
              <a:rPr sz="1300" spc="-10" dirty="0">
                <a:solidFill>
                  <a:srgbClr val="041299"/>
                </a:solidFill>
                <a:latin typeface="Arial"/>
                <a:cs typeface="Arial"/>
              </a:rPr>
              <a:t>a</a:t>
            </a:r>
            <a:r>
              <a:rPr sz="1300" spc="20" dirty="0">
                <a:solidFill>
                  <a:srgbClr val="041299"/>
                </a:solidFill>
                <a:latin typeface="Arial"/>
                <a:cs typeface="Arial"/>
              </a:rPr>
              <a:t> </a:t>
            </a:r>
            <a:r>
              <a:rPr sz="1300" spc="-15" dirty="0">
                <a:solidFill>
                  <a:srgbClr val="041299"/>
                </a:solidFill>
                <a:latin typeface="Arial"/>
                <a:cs typeface="Arial"/>
              </a:rPr>
              <a:t>pode</a:t>
            </a:r>
            <a:r>
              <a:rPr sz="1300" spc="-5" dirty="0">
                <a:solidFill>
                  <a:srgbClr val="041299"/>
                </a:solidFill>
                <a:latin typeface="Arial"/>
                <a:cs typeface="Arial"/>
              </a:rPr>
              <a:t>r</a:t>
            </a:r>
            <a:r>
              <a:rPr sz="1300" spc="30" dirty="0">
                <a:solidFill>
                  <a:srgbClr val="041299"/>
                </a:solidFill>
                <a:latin typeface="Arial"/>
                <a:cs typeface="Arial"/>
              </a:rPr>
              <a:t> </a:t>
            </a:r>
            <a:r>
              <a:rPr sz="1300" spc="-15" dirty="0">
                <a:solidFill>
                  <a:srgbClr val="041299"/>
                </a:solidFill>
                <a:latin typeface="Arial"/>
                <a:cs typeface="Arial"/>
              </a:rPr>
              <a:t>declara</a:t>
            </a:r>
            <a:r>
              <a:rPr sz="1300" spc="-5" dirty="0">
                <a:solidFill>
                  <a:srgbClr val="041299"/>
                </a:solidFill>
                <a:latin typeface="Arial"/>
                <a:cs typeface="Arial"/>
              </a:rPr>
              <a:t>r</a:t>
            </a:r>
            <a:r>
              <a:rPr sz="1300" spc="35" dirty="0">
                <a:solidFill>
                  <a:srgbClr val="041299"/>
                </a:solidFill>
                <a:latin typeface="Arial"/>
                <a:cs typeface="Arial"/>
              </a:rPr>
              <a:t> </a:t>
            </a:r>
            <a:r>
              <a:rPr sz="1300" spc="-15" dirty="0">
                <a:solidFill>
                  <a:srgbClr val="041299"/>
                </a:solidFill>
                <a:latin typeface="Arial"/>
                <a:cs typeface="Arial"/>
              </a:rPr>
              <a:t>esta</a:t>
            </a:r>
            <a:r>
              <a:rPr sz="1300" spc="-10" dirty="0">
                <a:solidFill>
                  <a:srgbClr val="041299"/>
                </a:solidFill>
                <a:latin typeface="Arial"/>
                <a:cs typeface="Arial"/>
              </a:rPr>
              <a:t>s</a:t>
            </a:r>
            <a:r>
              <a:rPr sz="1300" spc="10" dirty="0">
                <a:solidFill>
                  <a:srgbClr val="041299"/>
                </a:solidFill>
                <a:latin typeface="Arial"/>
                <a:cs typeface="Arial"/>
              </a:rPr>
              <a:t> </a:t>
            </a:r>
            <a:r>
              <a:rPr sz="1300" spc="-15" dirty="0">
                <a:solidFill>
                  <a:srgbClr val="041299"/>
                </a:solidFill>
                <a:latin typeface="Arial"/>
                <a:cs typeface="Arial"/>
              </a:rPr>
              <a:t>propiedade</a:t>
            </a:r>
            <a:r>
              <a:rPr sz="1300" spc="-10" dirty="0">
                <a:solidFill>
                  <a:srgbClr val="041299"/>
                </a:solidFill>
                <a:latin typeface="Arial"/>
                <a:cs typeface="Arial"/>
              </a:rPr>
              <a:t>s</a:t>
            </a:r>
            <a:r>
              <a:rPr sz="1300" spc="45" dirty="0">
                <a:solidFill>
                  <a:srgbClr val="041299"/>
                </a:solidFill>
                <a:latin typeface="Arial"/>
                <a:cs typeface="Arial"/>
              </a:rPr>
              <a:t> </a:t>
            </a:r>
            <a:r>
              <a:rPr sz="1300" spc="-15" dirty="0">
                <a:solidFill>
                  <a:srgbClr val="041299"/>
                </a:solidFill>
                <a:latin typeface="Arial"/>
                <a:cs typeface="Arial"/>
              </a:rPr>
              <a:t>e</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u</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aliment</a:t>
            </a:r>
            <a:r>
              <a:rPr sz="1300" spc="-10" dirty="0">
                <a:solidFill>
                  <a:srgbClr val="041299"/>
                </a:solidFill>
                <a:latin typeface="Arial"/>
                <a:cs typeface="Arial"/>
              </a:rPr>
              <a:t>o</a:t>
            </a:r>
            <a:r>
              <a:rPr sz="1300" spc="35" dirty="0">
                <a:solidFill>
                  <a:srgbClr val="041299"/>
                </a:solidFill>
                <a:latin typeface="Arial"/>
                <a:cs typeface="Arial"/>
              </a:rPr>
              <a:t> </a:t>
            </a:r>
            <a:r>
              <a:rPr sz="1300" spc="-15" dirty="0">
                <a:solidFill>
                  <a:srgbClr val="041299"/>
                </a:solidFill>
                <a:latin typeface="Arial"/>
                <a:cs typeface="Arial"/>
              </a:rPr>
              <a:t>son:</a:t>
            </a:r>
            <a:endParaRPr sz="1300">
              <a:latin typeface="Arial"/>
              <a:cs typeface="Arial"/>
            </a:endParaRPr>
          </a:p>
        </p:txBody>
      </p:sp>
      <p:sp>
        <p:nvSpPr>
          <p:cNvPr id="22" name="object 22"/>
          <p:cNvSpPr/>
          <p:nvPr/>
        </p:nvSpPr>
        <p:spPr>
          <a:xfrm>
            <a:off x="1684020" y="5399532"/>
            <a:ext cx="4315968" cy="1316736"/>
          </a:xfrm>
          <a:prstGeom prst="rect">
            <a:avLst/>
          </a:prstGeom>
          <a:blipFill>
            <a:blip r:embed="rId12" cstate="print"/>
            <a:stretch>
              <a:fillRect/>
            </a:stretch>
          </a:blipFill>
        </p:spPr>
        <p:txBody>
          <a:bodyPr wrap="square" lIns="0" tIns="0" rIns="0" bIns="0" rtlCol="0">
            <a:noAutofit/>
          </a:bodyPr>
          <a:lstStyle/>
          <a:p>
            <a:endParaRPr/>
          </a:p>
        </p:txBody>
      </p:sp>
      <p:sp>
        <p:nvSpPr>
          <p:cNvPr id="23" name="object 23"/>
          <p:cNvSpPr txBox="1"/>
          <p:nvPr/>
        </p:nvSpPr>
        <p:spPr>
          <a:xfrm>
            <a:off x="2210511" y="5533242"/>
            <a:ext cx="3473450" cy="803910"/>
          </a:xfrm>
          <a:prstGeom prst="rect">
            <a:avLst/>
          </a:prstGeom>
        </p:spPr>
        <p:txBody>
          <a:bodyPr vert="horz" wrap="square" lIns="0" tIns="0" rIns="0" bIns="0" rtlCol="0">
            <a:noAutofit/>
          </a:bodyPr>
          <a:lstStyle/>
          <a:p>
            <a:pPr marL="12700" marR="12700" algn="ctr">
              <a:lnSpc>
                <a:spcPct val="100099"/>
              </a:lnSpc>
            </a:pPr>
            <a:r>
              <a:rPr sz="1300" spc="-10" dirty="0">
                <a:solidFill>
                  <a:srgbClr val="0000C7"/>
                </a:solidFill>
                <a:latin typeface="Arial"/>
                <a:cs typeface="Arial"/>
              </a:rPr>
              <a:t>Al</a:t>
            </a:r>
            <a:r>
              <a:rPr sz="1300" spc="-15" dirty="0">
                <a:solidFill>
                  <a:srgbClr val="0000C7"/>
                </a:solidFill>
                <a:latin typeface="Arial"/>
                <a:cs typeface="Arial"/>
              </a:rPr>
              <a:t> </a:t>
            </a:r>
            <a:r>
              <a:rPr sz="1300" spc="-10" dirty="0">
                <a:solidFill>
                  <a:srgbClr val="0000C7"/>
                </a:solidFill>
                <a:latin typeface="Arial"/>
                <a:cs typeface="Arial"/>
              </a:rPr>
              <a:t>menos </a:t>
            </a:r>
            <a:r>
              <a:rPr sz="1300" spc="15" dirty="0">
                <a:solidFill>
                  <a:srgbClr val="0000C7"/>
                </a:solidFill>
                <a:latin typeface="Arial"/>
                <a:cs typeface="Arial"/>
              </a:rPr>
              <a:t> </a:t>
            </a:r>
            <a:r>
              <a:rPr sz="1300" spc="-5" dirty="0">
                <a:solidFill>
                  <a:srgbClr val="0000C7"/>
                </a:solidFill>
                <a:latin typeface="Arial"/>
                <a:cs typeface="Arial"/>
              </a:rPr>
              <a:t>la</a:t>
            </a:r>
            <a:r>
              <a:rPr sz="1300" spc="5" dirty="0">
                <a:solidFill>
                  <a:srgbClr val="0000C7"/>
                </a:solidFill>
                <a:latin typeface="Arial"/>
                <a:cs typeface="Arial"/>
              </a:rPr>
              <a:t> </a:t>
            </a:r>
            <a:r>
              <a:rPr sz="1300" spc="-10" dirty="0">
                <a:solidFill>
                  <a:srgbClr val="0000C7"/>
                </a:solidFill>
                <a:latin typeface="Arial"/>
                <a:cs typeface="Arial"/>
              </a:rPr>
              <a:t>cantidad</a:t>
            </a:r>
            <a:r>
              <a:rPr sz="1300" spc="30" dirty="0">
                <a:solidFill>
                  <a:srgbClr val="0000C7"/>
                </a:solidFill>
                <a:latin typeface="Arial"/>
                <a:cs typeface="Arial"/>
              </a:rPr>
              <a:t> </a:t>
            </a:r>
            <a:r>
              <a:rPr sz="1300" spc="-5" dirty="0">
                <a:solidFill>
                  <a:srgbClr val="0000C7"/>
                </a:solidFill>
                <a:latin typeface="Arial"/>
                <a:cs typeface="Arial"/>
              </a:rPr>
              <a:t>significati</a:t>
            </a:r>
            <a:r>
              <a:rPr sz="1300" spc="-25" dirty="0">
                <a:solidFill>
                  <a:srgbClr val="0000C7"/>
                </a:solidFill>
                <a:latin typeface="Arial"/>
                <a:cs typeface="Arial"/>
              </a:rPr>
              <a:t>v</a:t>
            </a:r>
            <a:r>
              <a:rPr sz="1300" spc="-10" dirty="0">
                <a:solidFill>
                  <a:srgbClr val="0000C7"/>
                </a:solidFill>
                <a:latin typeface="Arial"/>
                <a:cs typeface="Arial"/>
              </a:rPr>
              <a:t>a</a:t>
            </a:r>
            <a:r>
              <a:rPr sz="1300" spc="30"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25" dirty="0">
                <a:solidFill>
                  <a:srgbClr val="0000C7"/>
                </a:solidFill>
                <a:latin typeface="Arial"/>
                <a:cs typeface="Arial"/>
              </a:rPr>
              <a:t>v</a:t>
            </a:r>
            <a:r>
              <a:rPr sz="1300" spc="-10" dirty="0">
                <a:solidFill>
                  <a:srgbClr val="0000C7"/>
                </a:solidFill>
                <a:latin typeface="Arial"/>
                <a:cs typeface="Arial"/>
              </a:rPr>
              <a:t>itaminas</a:t>
            </a:r>
            <a:r>
              <a:rPr sz="1300" spc="-5" dirty="0">
                <a:solidFill>
                  <a:srgbClr val="0000C7"/>
                </a:solidFill>
                <a:latin typeface="Arial"/>
                <a:cs typeface="Arial"/>
              </a:rPr>
              <a:t> y</a:t>
            </a:r>
            <a:r>
              <a:rPr sz="1300" spc="-15" dirty="0">
                <a:solidFill>
                  <a:srgbClr val="0000C7"/>
                </a:solidFill>
                <a:latin typeface="Arial"/>
                <a:cs typeface="Arial"/>
              </a:rPr>
              <a:t> </a:t>
            </a:r>
            <a:r>
              <a:rPr sz="1300" spc="-10" dirty="0">
                <a:solidFill>
                  <a:srgbClr val="0000C7"/>
                </a:solidFill>
                <a:latin typeface="Arial"/>
                <a:cs typeface="Arial"/>
              </a:rPr>
              <a:t>mi</a:t>
            </a:r>
            <a:r>
              <a:rPr sz="1300" spc="-20" dirty="0">
                <a:solidFill>
                  <a:srgbClr val="0000C7"/>
                </a:solidFill>
                <a:latin typeface="Arial"/>
                <a:cs typeface="Arial"/>
              </a:rPr>
              <a:t>n</a:t>
            </a:r>
            <a:r>
              <a:rPr sz="1300" spc="-10" dirty="0">
                <a:solidFill>
                  <a:srgbClr val="0000C7"/>
                </a:solidFill>
                <a:latin typeface="Arial"/>
                <a:cs typeface="Arial"/>
              </a:rPr>
              <a:t>er</a:t>
            </a:r>
            <a:r>
              <a:rPr sz="1300" spc="-15" dirty="0">
                <a:solidFill>
                  <a:srgbClr val="0000C7"/>
                </a:solidFill>
                <a:latin typeface="Arial"/>
                <a:cs typeface="Arial"/>
              </a:rPr>
              <a:t>a</a:t>
            </a:r>
            <a:r>
              <a:rPr sz="1300" spc="-5" dirty="0">
                <a:solidFill>
                  <a:srgbClr val="0000C7"/>
                </a:solidFill>
                <a:latin typeface="Arial"/>
                <a:cs typeface="Arial"/>
              </a:rPr>
              <a:t>les,</a:t>
            </a:r>
            <a:r>
              <a:rPr sz="1300" spc="40" dirty="0">
                <a:solidFill>
                  <a:srgbClr val="0000C7"/>
                </a:solidFill>
                <a:latin typeface="Arial"/>
                <a:cs typeface="Arial"/>
              </a:rPr>
              <a:t> </a:t>
            </a:r>
            <a:r>
              <a:rPr sz="1300" spc="-10" dirty="0">
                <a:solidFill>
                  <a:srgbClr val="0000C7"/>
                </a:solidFill>
                <a:latin typeface="Arial"/>
                <a:cs typeface="Arial"/>
              </a:rPr>
              <a:t>que es</a:t>
            </a:r>
            <a:r>
              <a:rPr sz="1300" spc="5" dirty="0">
                <a:solidFill>
                  <a:srgbClr val="0000C7"/>
                </a:solidFill>
                <a:latin typeface="Arial"/>
                <a:cs typeface="Arial"/>
              </a:rPr>
              <a:t> </a:t>
            </a:r>
            <a:r>
              <a:rPr sz="1300" spc="-5" dirty="0">
                <a:solidFill>
                  <a:srgbClr val="0000C7"/>
                </a:solidFill>
                <a:latin typeface="Arial"/>
                <a:cs typeface="Arial"/>
              </a:rPr>
              <a:t>el </a:t>
            </a:r>
            <a:r>
              <a:rPr sz="1300" spc="-20" dirty="0">
                <a:solidFill>
                  <a:srgbClr val="0000C7"/>
                </a:solidFill>
                <a:latin typeface="Arial"/>
                <a:cs typeface="Arial"/>
              </a:rPr>
              <a:t>1</a:t>
            </a:r>
            <a:r>
              <a:rPr sz="1300" spc="-10" dirty="0">
                <a:solidFill>
                  <a:srgbClr val="0000C7"/>
                </a:solidFill>
                <a:latin typeface="Arial"/>
                <a:cs typeface="Arial"/>
              </a:rPr>
              <a:t>5%</a:t>
            </a:r>
            <a:r>
              <a:rPr sz="1300" spc="5" dirty="0">
                <a:solidFill>
                  <a:srgbClr val="0000C7"/>
                </a:solidFill>
                <a:latin typeface="Arial"/>
                <a:cs typeface="Arial"/>
              </a:rPr>
              <a:t> </a:t>
            </a:r>
            <a:r>
              <a:rPr sz="1300" spc="-10" dirty="0">
                <a:solidFill>
                  <a:srgbClr val="0000C7"/>
                </a:solidFill>
                <a:latin typeface="Arial"/>
                <a:cs typeface="Arial"/>
              </a:rPr>
              <a:t>del</a:t>
            </a:r>
            <a:r>
              <a:rPr sz="1300" spc="5" dirty="0">
                <a:solidFill>
                  <a:srgbClr val="0000C7"/>
                </a:solidFill>
                <a:latin typeface="Arial"/>
                <a:cs typeface="Arial"/>
              </a:rPr>
              <a:t> </a:t>
            </a:r>
            <a:r>
              <a:rPr sz="1300" spc="-110" dirty="0">
                <a:solidFill>
                  <a:srgbClr val="0000C7"/>
                </a:solidFill>
                <a:latin typeface="Arial"/>
                <a:cs typeface="Arial"/>
              </a:rPr>
              <a:t>V</a:t>
            </a:r>
            <a:r>
              <a:rPr sz="1300" spc="-5" dirty="0">
                <a:solidFill>
                  <a:srgbClr val="0000C7"/>
                </a:solidFill>
                <a:latin typeface="Arial"/>
                <a:cs typeface="Arial"/>
              </a:rPr>
              <a:t>al</a:t>
            </a:r>
            <a:r>
              <a:rPr sz="1300" spc="-15" dirty="0">
                <a:solidFill>
                  <a:srgbClr val="0000C7"/>
                </a:solidFill>
                <a:latin typeface="Arial"/>
                <a:cs typeface="Arial"/>
              </a:rPr>
              <a:t>o</a:t>
            </a:r>
            <a:r>
              <a:rPr sz="1300" spc="-5" dirty="0">
                <a:solidFill>
                  <a:srgbClr val="0000C7"/>
                </a:solidFill>
                <a:latin typeface="Arial"/>
                <a:cs typeface="Arial"/>
              </a:rPr>
              <a:t>r</a:t>
            </a:r>
            <a:r>
              <a:rPr sz="1300" spc="20" dirty="0">
                <a:solidFill>
                  <a:srgbClr val="0000C7"/>
                </a:solidFill>
                <a:latin typeface="Arial"/>
                <a:cs typeface="Arial"/>
              </a:rPr>
              <a:t> </a:t>
            </a:r>
            <a:r>
              <a:rPr sz="1300" spc="-10" dirty="0">
                <a:solidFill>
                  <a:srgbClr val="0000C7"/>
                </a:solidFill>
                <a:latin typeface="Arial"/>
                <a:cs typeface="Arial"/>
              </a:rPr>
              <a:t>de Referen</a:t>
            </a:r>
            <a:r>
              <a:rPr sz="1300" spc="-15" dirty="0">
                <a:solidFill>
                  <a:srgbClr val="0000C7"/>
                </a:solidFill>
                <a:latin typeface="Arial"/>
                <a:cs typeface="Arial"/>
              </a:rPr>
              <a:t>c</a:t>
            </a:r>
            <a:r>
              <a:rPr sz="1300" spc="-5" dirty="0">
                <a:solidFill>
                  <a:srgbClr val="0000C7"/>
                </a:solidFill>
                <a:latin typeface="Arial"/>
                <a:cs typeface="Arial"/>
              </a:rPr>
              <a:t>ia </a:t>
            </a:r>
            <a:r>
              <a:rPr sz="1300" spc="15" dirty="0">
                <a:solidFill>
                  <a:srgbClr val="0000C7"/>
                </a:solidFill>
                <a:latin typeface="Arial"/>
                <a:cs typeface="Arial"/>
              </a:rPr>
              <a:t> </a:t>
            </a:r>
            <a:r>
              <a:rPr sz="1300" spc="-10" dirty="0">
                <a:solidFill>
                  <a:srgbClr val="0000C7"/>
                </a:solidFill>
                <a:latin typeface="Arial"/>
                <a:cs typeface="Arial"/>
              </a:rPr>
              <a:t>del</a:t>
            </a:r>
            <a:r>
              <a:rPr sz="1300" spc="5" dirty="0">
                <a:solidFill>
                  <a:srgbClr val="0000C7"/>
                </a:solidFill>
                <a:latin typeface="Arial"/>
                <a:cs typeface="Arial"/>
              </a:rPr>
              <a:t> </a:t>
            </a:r>
            <a:r>
              <a:rPr sz="1300" spc="-10" dirty="0">
                <a:solidFill>
                  <a:srgbClr val="0000C7"/>
                </a:solidFill>
                <a:latin typeface="Arial"/>
                <a:cs typeface="Arial"/>
              </a:rPr>
              <a:t>Nutriente</a:t>
            </a:r>
            <a:r>
              <a:rPr sz="1300" spc="25" dirty="0">
                <a:solidFill>
                  <a:srgbClr val="0000C7"/>
                </a:solidFill>
                <a:latin typeface="Arial"/>
                <a:cs typeface="Arial"/>
              </a:rPr>
              <a:t> </a:t>
            </a:r>
            <a:r>
              <a:rPr sz="1300" spc="-10" dirty="0">
                <a:solidFill>
                  <a:srgbClr val="0000C7"/>
                </a:solidFill>
                <a:latin typeface="Arial"/>
                <a:cs typeface="Arial"/>
              </a:rPr>
              <a:t>(VRN)</a:t>
            </a:r>
            <a:r>
              <a:rPr sz="1300" spc="20" dirty="0">
                <a:solidFill>
                  <a:srgbClr val="0000C7"/>
                </a:solidFill>
                <a:latin typeface="Arial"/>
                <a:cs typeface="Arial"/>
              </a:rPr>
              <a:t> </a:t>
            </a:r>
            <a:r>
              <a:rPr sz="1300" spc="-5" dirty="0">
                <a:solidFill>
                  <a:srgbClr val="0000C7"/>
                </a:solidFill>
                <a:latin typeface="Arial"/>
                <a:cs typeface="Arial"/>
              </a:rPr>
              <a:t>si el </a:t>
            </a:r>
            <a:r>
              <a:rPr sz="1300" spc="-10" dirty="0">
                <a:solidFill>
                  <a:srgbClr val="0000C7"/>
                </a:solidFill>
                <a:latin typeface="Arial"/>
                <a:cs typeface="Arial"/>
              </a:rPr>
              <a:t>alime</a:t>
            </a:r>
            <a:r>
              <a:rPr sz="1300" spc="-15" dirty="0">
                <a:solidFill>
                  <a:srgbClr val="0000C7"/>
                </a:solidFill>
                <a:latin typeface="Arial"/>
                <a:cs typeface="Arial"/>
              </a:rPr>
              <a:t>n</a:t>
            </a:r>
            <a:r>
              <a:rPr sz="1300" spc="-10" dirty="0">
                <a:solidFill>
                  <a:srgbClr val="0000C7"/>
                </a:solidFill>
                <a:latin typeface="Arial"/>
                <a:cs typeface="Arial"/>
              </a:rPr>
              <a:t>to</a:t>
            </a:r>
            <a:r>
              <a:rPr sz="1300" spc="-5" dirty="0">
                <a:solidFill>
                  <a:srgbClr val="0000C7"/>
                </a:solidFill>
                <a:latin typeface="Arial"/>
                <a:cs typeface="Arial"/>
              </a:rPr>
              <a:t> </a:t>
            </a:r>
            <a:r>
              <a:rPr sz="1300" spc="-15" dirty="0">
                <a:solidFill>
                  <a:srgbClr val="0000C7"/>
                </a:solidFill>
                <a:latin typeface="Arial"/>
                <a:cs typeface="Arial"/>
              </a:rPr>
              <a:t>e</a:t>
            </a:r>
            <a:r>
              <a:rPr sz="1300" spc="-10" dirty="0">
                <a:solidFill>
                  <a:srgbClr val="0000C7"/>
                </a:solidFill>
                <a:latin typeface="Arial"/>
                <a:cs typeface="Arial"/>
              </a:rPr>
              <a:t>s</a:t>
            </a:r>
            <a:r>
              <a:rPr sz="1300" spc="-5" dirty="0">
                <a:solidFill>
                  <a:srgbClr val="0000C7"/>
                </a:solidFill>
                <a:latin typeface="Arial"/>
                <a:cs typeface="Arial"/>
              </a:rPr>
              <a:t> </a:t>
            </a:r>
            <a:r>
              <a:rPr sz="1300" spc="-15" dirty="0">
                <a:solidFill>
                  <a:srgbClr val="0000C7"/>
                </a:solidFill>
                <a:latin typeface="Arial"/>
                <a:cs typeface="Arial"/>
              </a:rPr>
              <a:t>sólid</a:t>
            </a:r>
            <a:r>
              <a:rPr sz="1300" spc="-10" dirty="0">
                <a:solidFill>
                  <a:srgbClr val="0000C7"/>
                </a:solidFill>
                <a:latin typeface="Arial"/>
                <a:cs typeface="Arial"/>
              </a:rPr>
              <a:t>o</a:t>
            </a:r>
            <a:r>
              <a:rPr sz="1300" spc="10" dirty="0">
                <a:solidFill>
                  <a:srgbClr val="0000C7"/>
                </a:solidFill>
                <a:latin typeface="Arial"/>
                <a:cs typeface="Arial"/>
              </a:rPr>
              <a:t> </a:t>
            </a:r>
            <a:r>
              <a:rPr sz="1300" spc="-10" dirty="0">
                <a:solidFill>
                  <a:srgbClr val="0000C7"/>
                </a:solidFill>
                <a:latin typeface="Arial"/>
                <a:cs typeface="Arial"/>
              </a:rPr>
              <a:t>o</a:t>
            </a:r>
            <a:r>
              <a:rPr sz="1300" spc="5" dirty="0">
                <a:solidFill>
                  <a:srgbClr val="0000C7"/>
                </a:solidFill>
                <a:latin typeface="Arial"/>
                <a:cs typeface="Arial"/>
              </a:rPr>
              <a:t> </a:t>
            </a:r>
            <a:r>
              <a:rPr sz="1300" spc="-15" dirty="0">
                <a:solidFill>
                  <a:srgbClr val="0000C7"/>
                </a:solidFill>
                <a:latin typeface="Arial"/>
                <a:cs typeface="Arial"/>
              </a:rPr>
              <a:t>e</a:t>
            </a:r>
            <a:r>
              <a:rPr sz="1300" spc="-5" dirty="0">
                <a:solidFill>
                  <a:srgbClr val="0000C7"/>
                </a:solidFill>
                <a:latin typeface="Arial"/>
                <a:cs typeface="Arial"/>
              </a:rPr>
              <a:t>l</a:t>
            </a:r>
            <a:r>
              <a:rPr sz="1300" spc="5" dirty="0">
                <a:solidFill>
                  <a:srgbClr val="0000C7"/>
                </a:solidFill>
                <a:latin typeface="Arial"/>
                <a:cs typeface="Arial"/>
              </a:rPr>
              <a:t> </a:t>
            </a:r>
            <a:r>
              <a:rPr sz="1300" spc="-15" dirty="0">
                <a:solidFill>
                  <a:srgbClr val="0000C7"/>
                </a:solidFill>
                <a:latin typeface="Arial"/>
                <a:cs typeface="Arial"/>
              </a:rPr>
              <a:t>7,5%</a:t>
            </a:r>
            <a:r>
              <a:rPr sz="1300" spc="5" dirty="0">
                <a:solidFill>
                  <a:srgbClr val="0000C7"/>
                </a:solidFill>
                <a:latin typeface="Arial"/>
                <a:cs typeface="Arial"/>
              </a:rPr>
              <a:t> </a:t>
            </a:r>
            <a:r>
              <a:rPr sz="1300" spc="-15" dirty="0">
                <a:solidFill>
                  <a:srgbClr val="0000C7"/>
                </a:solidFill>
                <a:latin typeface="Arial"/>
                <a:cs typeface="Arial"/>
              </a:rPr>
              <a:t>s</a:t>
            </a:r>
            <a:r>
              <a:rPr sz="1300" spc="-5" dirty="0">
                <a:solidFill>
                  <a:srgbClr val="0000C7"/>
                </a:solidFill>
                <a:latin typeface="Arial"/>
                <a:cs typeface="Arial"/>
              </a:rPr>
              <a:t>i </a:t>
            </a:r>
            <a:r>
              <a:rPr sz="1300" spc="-15" dirty="0">
                <a:solidFill>
                  <a:srgbClr val="0000C7"/>
                </a:solidFill>
                <a:latin typeface="Arial"/>
                <a:cs typeface="Arial"/>
              </a:rPr>
              <a:t>e</a:t>
            </a:r>
            <a:r>
              <a:rPr sz="1300" spc="-5" dirty="0">
                <a:solidFill>
                  <a:srgbClr val="0000C7"/>
                </a:solidFill>
                <a:latin typeface="Arial"/>
                <a:cs typeface="Arial"/>
              </a:rPr>
              <a:t>l</a:t>
            </a:r>
            <a:r>
              <a:rPr sz="1300" spc="10" dirty="0">
                <a:solidFill>
                  <a:srgbClr val="0000C7"/>
                </a:solidFill>
                <a:latin typeface="Arial"/>
                <a:cs typeface="Arial"/>
              </a:rPr>
              <a:t> </a:t>
            </a:r>
            <a:r>
              <a:rPr sz="1300" spc="-15" dirty="0">
                <a:solidFill>
                  <a:srgbClr val="0000C7"/>
                </a:solidFill>
                <a:latin typeface="Arial"/>
                <a:cs typeface="Arial"/>
              </a:rPr>
              <a:t>aliment</a:t>
            </a:r>
            <a:r>
              <a:rPr sz="1300" spc="-10" dirty="0">
                <a:solidFill>
                  <a:srgbClr val="0000C7"/>
                </a:solidFill>
                <a:latin typeface="Arial"/>
                <a:cs typeface="Arial"/>
              </a:rPr>
              <a:t>o</a:t>
            </a:r>
            <a:r>
              <a:rPr sz="1300" spc="20" dirty="0">
                <a:solidFill>
                  <a:srgbClr val="0000C7"/>
                </a:solidFill>
                <a:latin typeface="Arial"/>
                <a:cs typeface="Arial"/>
              </a:rPr>
              <a:t> </a:t>
            </a:r>
            <a:r>
              <a:rPr sz="1300" spc="-15" dirty="0">
                <a:solidFill>
                  <a:srgbClr val="0000C7"/>
                </a:solidFill>
                <a:latin typeface="Arial"/>
                <a:cs typeface="Arial"/>
              </a:rPr>
              <a:t>e</a:t>
            </a:r>
            <a:r>
              <a:rPr sz="1300" spc="-10" dirty="0">
                <a:solidFill>
                  <a:srgbClr val="0000C7"/>
                </a:solidFill>
                <a:latin typeface="Arial"/>
                <a:cs typeface="Arial"/>
              </a:rPr>
              <a:t>s</a:t>
            </a:r>
            <a:r>
              <a:rPr sz="1300" spc="5" dirty="0">
                <a:solidFill>
                  <a:srgbClr val="0000C7"/>
                </a:solidFill>
                <a:latin typeface="Arial"/>
                <a:cs typeface="Arial"/>
              </a:rPr>
              <a:t> </a:t>
            </a:r>
            <a:r>
              <a:rPr sz="1300" spc="-15" dirty="0">
                <a:solidFill>
                  <a:srgbClr val="0000C7"/>
                </a:solidFill>
                <a:latin typeface="Arial"/>
                <a:cs typeface="Arial"/>
              </a:rPr>
              <a:t>líquido.</a:t>
            </a:r>
            <a:endParaRPr sz="1300">
              <a:latin typeface="Arial"/>
              <a:cs typeface="Arial"/>
            </a:endParaRPr>
          </a:p>
        </p:txBody>
      </p:sp>
      <p:sp>
        <p:nvSpPr>
          <p:cNvPr id="24" name="object 24"/>
          <p:cNvSpPr/>
          <p:nvPr/>
        </p:nvSpPr>
        <p:spPr>
          <a:xfrm>
            <a:off x="6114288" y="5399532"/>
            <a:ext cx="4311396" cy="1316736"/>
          </a:xfrm>
          <a:prstGeom prst="rect">
            <a:avLst/>
          </a:prstGeom>
          <a:blipFill>
            <a:blip r:embed="rId13" cstate="print"/>
            <a:stretch>
              <a:fillRect/>
            </a:stretch>
          </a:blipFill>
        </p:spPr>
        <p:txBody>
          <a:bodyPr wrap="square" lIns="0" tIns="0" rIns="0" bIns="0" rtlCol="0">
            <a:noAutofit/>
          </a:bodyPr>
          <a:lstStyle/>
          <a:p>
            <a:endParaRPr/>
          </a:p>
        </p:txBody>
      </p:sp>
      <p:sp>
        <p:nvSpPr>
          <p:cNvPr id="25" name="object 25"/>
          <p:cNvSpPr txBox="1"/>
          <p:nvPr/>
        </p:nvSpPr>
        <p:spPr>
          <a:xfrm>
            <a:off x="6658737" y="5533440"/>
            <a:ext cx="3438525" cy="1002030"/>
          </a:xfrm>
          <a:prstGeom prst="rect">
            <a:avLst/>
          </a:prstGeom>
        </p:spPr>
        <p:txBody>
          <a:bodyPr vert="horz" wrap="square" lIns="0" tIns="0" rIns="0" bIns="0" rtlCol="0">
            <a:noAutofit/>
          </a:bodyPr>
          <a:lstStyle/>
          <a:p>
            <a:pPr marL="12700" marR="12700" indent="-1905" algn="ctr"/>
            <a:r>
              <a:rPr sz="1300" spc="-10" dirty="0">
                <a:solidFill>
                  <a:srgbClr val="0000C7"/>
                </a:solidFill>
                <a:latin typeface="Arial"/>
                <a:cs typeface="Arial"/>
              </a:rPr>
              <a:t>Al</a:t>
            </a:r>
            <a:r>
              <a:rPr sz="1300" spc="-15" dirty="0">
                <a:solidFill>
                  <a:srgbClr val="0000C7"/>
                </a:solidFill>
                <a:latin typeface="Arial"/>
                <a:cs typeface="Arial"/>
              </a:rPr>
              <a:t> </a:t>
            </a:r>
            <a:r>
              <a:rPr sz="1300" spc="-10" dirty="0">
                <a:solidFill>
                  <a:srgbClr val="0000C7"/>
                </a:solidFill>
                <a:latin typeface="Arial"/>
                <a:cs typeface="Arial"/>
              </a:rPr>
              <a:t>menos</a:t>
            </a:r>
            <a:r>
              <a:rPr sz="1300" spc="15" dirty="0">
                <a:solidFill>
                  <a:srgbClr val="0000C7"/>
                </a:solidFill>
                <a:latin typeface="Arial"/>
                <a:cs typeface="Arial"/>
              </a:rPr>
              <a:t> </a:t>
            </a:r>
            <a:r>
              <a:rPr sz="1300" spc="-10" dirty="0">
                <a:solidFill>
                  <a:srgbClr val="0000C7"/>
                </a:solidFill>
                <a:latin typeface="Arial"/>
                <a:cs typeface="Arial"/>
              </a:rPr>
              <a:t>2</a:t>
            </a:r>
            <a:r>
              <a:rPr sz="1300" spc="5" dirty="0">
                <a:solidFill>
                  <a:srgbClr val="0000C7"/>
                </a:solidFill>
                <a:latin typeface="Arial"/>
                <a:cs typeface="Arial"/>
              </a:rPr>
              <a:t> </a:t>
            </a:r>
            <a:r>
              <a:rPr sz="1300" spc="-25" dirty="0">
                <a:solidFill>
                  <a:srgbClr val="0000C7"/>
                </a:solidFill>
                <a:latin typeface="Arial"/>
                <a:cs typeface="Arial"/>
              </a:rPr>
              <a:t>v</a:t>
            </a:r>
            <a:r>
              <a:rPr sz="1300" spc="-10" dirty="0">
                <a:solidFill>
                  <a:srgbClr val="0000C7"/>
                </a:solidFill>
                <a:latin typeface="Arial"/>
                <a:cs typeface="Arial"/>
              </a:rPr>
              <a:t>eces</a:t>
            </a:r>
            <a:r>
              <a:rPr sz="1300" spc="15" dirty="0">
                <a:solidFill>
                  <a:srgbClr val="0000C7"/>
                </a:solidFill>
                <a:latin typeface="Arial"/>
                <a:cs typeface="Arial"/>
              </a:rPr>
              <a:t> </a:t>
            </a:r>
            <a:r>
              <a:rPr sz="1300" spc="-5" dirty="0">
                <a:solidFill>
                  <a:srgbClr val="0000C7"/>
                </a:solidFill>
                <a:latin typeface="Arial"/>
                <a:cs typeface="Arial"/>
              </a:rPr>
              <a:t>la</a:t>
            </a:r>
            <a:r>
              <a:rPr sz="1300" spc="5" dirty="0">
                <a:solidFill>
                  <a:srgbClr val="0000C7"/>
                </a:solidFill>
                <a:latin typeface="Arial"/>
                <a:cs typeface="Arial"/>
              </a:rPr>
              <a:t> </a:t>
            </a:r>
            <a:r>
              <a:rPr sz="1300" spc="-10" dirty="0">
                <a:solidFill>
                  <a:srgbClr val="0000C7"/>
                </a:solidFill>
                <a:latin typeface="Arial"/>
                <a:cs typeface="Arial"/>
              </a:rPr>
              <a:t>cantidad</a:t>
            </a:r>
            <a:r>
              <a:rPr sz="1300" spc="30" dirty="0">
                <a:solidFill>
                  <a:srgbClr val="0000C7"/>
                </a:solidFill>
                <a:latin typeface="Arial"/>
                <a:cs typeface="Arial"/>
              </a:rPr>
              <a:t> </a:t>
            </a:r>
            <a:r>
              <a:rPr sz="1300" spc="-5" dirty="0">
                <a:solidFill>
                  <a:srgbClr val="0000C7"/>
                </a:solidFill>
                <a:latin typeface="Arial"/>
                <a:cs typeface="Arial"/>
              </a:rPr>
              <a:t>significati</a:t>
            </a:r>
            <a:r>
              <a:rPr sz="1300" spc="-25" dirty="0">
                <a:solidFill>
                  <a:srgbClr val="0000C7"/>
                </a:solidFill>
                <a:latin typeface="Arial"/>
                <a:cs typeface="Arial"/>
              </a:rPr>
              <a:t>v</a:t>
            </a:r>
            <a:r>
              <a:rPr sz="1300" spc="-10" dirty="0">
                <a:solidFill>
                  <a:srgbClr val="0000C7"/>
                </a:solidFill>
                <a:latin typeface="Arial"/>
                <a:cs typeface="Arial"/>
              </a:rPr>
              <a:t>a</a:t>
            </a:r>
            <a:r>
              <a:rPr sz="1300" spc="30" dirty="0">
                <a:solidFill>
                  <a:srgbClr val="0000C7"/>
                </a:solidFill>
                <a:latin typeface="Arial"/>
                <a:cs typeface="Arial"/>
              </a:rPr>
              <a:t> </a:t>
            </a:r>
            <a:r>
              <a:rPr sz="1300" spc="-10" dirty="0">
                <a:solidFill>
                  <a:srgbClr val="0000C7"/>
                </a:solidFill>
                <a:latin typeface="Arial"/>
                <a:cs typeface="Arial"/>
              </a:rPr>
              <a:t>de</a:t>
            </a:r>
            <a:r>
              <a:rPr sz="1300" spc="-5" dirty="0">
                <a:solidFill>
                  <a:srgbClr val="0000C7"/>
                </a:solidFill>
                <a:latin typeface="Arial"/>
                <a:cs typeface="Arial"/>
              </a:rPr>
              <a:t> </a:t>
            </a:r>
            <a:r>
              <a:rPr sz="1300" spc="-25" dirty="0">
                <a:solidFill>
                  <a:srgbClr val="0000C7"/>
                </a:solidFill>
                <a:latin typeface="Arial"/>
                <a:cs typeface="Arial"/>
              </a:rPr>
              <a:t>v</a:t>
            </a:r>
            <a:r>
              <a:rPr sz="1300" spc="-5" dirty="0">
                <a:solidFill>
                  <a:srgbClr val="0000C7"/>
                </a:solidFill>
                <a:latin typeface="Arial"/>
                <a:cs typeface="Arial"/>
              </a:rPr>
              <a:t>ita</a:t>
            </a:r>
            <a:r>
              <a:rPr sz="1300" spc="-25" dirty="0">
                <a:solidFill>
                  <a:srgbClr val="0000C7"/>
                </a:solidFill>
                <a:latin typeface="Arial"/>
                <a:cs typeface="Arial"/>
              </a:rPr>
              <a:t>m</a:t>
            </a:r>
            <a:r>
              <a:rPr sz="1300" spc="-5" dirty="0">
                <a:solidFill>
                  <a:srgbClr val="0000C7"/>
                </a:solidFill>
                <a:latin typeface="Arial"/>
                <a:cs typeface="Arial"/>
              </a:rPr>
              <a:t>in</a:t>
            </a:r>
            <a:r>
              <a:rPr sz="1300" spc="-15" dirty="0">
                <a:solidFill>
                  <a:srgbClr val="0000C7"/>
                </a:solidFill>
                <a:latin typeface="Arial"/>
                <a:cs typeface="Arial"/>
              </a:rPr>
              <a:t>a</a:t>
            </a:r>
            <a:r>
              <a:rPr sz="1300" spc="-10" dirty="0">
                <a:solidFill>
                  <a:srgbClr val="0000C7"/>
                </a:solidFill>
                <a:latin typeface="Arial"/>
                <a:cs typeface="Arial"/>
              </a:rPr>
              <a:t>s</a:t>
            </a:r>
            <a:r>
              <a:rPr sz="1300" spc="30" dirty="0">
                <a:solidFill>
                  <a:srgbClr val="0000C7"/>
                </a:solidFill>
                <a:latin typeface="Arial"/>
                <a:cs typeface="Arial"/>
              </a:rPr>
              <a:t> </a:t>
            </a:r>
            <a:r>
              <a:rPr sz="1300" spc="-10" dirty="0">
                <a:solidFill>
                  <a:srgbClr val="0000C7"/>
                </a:solidFill>
                <a:latin typeface="Arial"/>
                <a:cs typeface="Arial"/>
              </a:rPr>
              <a:t>y</a:t>
            </a:r>
            <a:r>
              <a:rPr sz="1300" spc="-5" dirty="0">
                <a:solidFill>
                  <a:srgbClr val="0000C7"/>
                </a:solidFill>
                <a:latin typeface="Arial"/>
                <a:cs typeface="Arial"/>
              </a:rPr>
              <a:t> </a:t>
            </a:r>
            <a:r>
              <a:rPr sz="1300" spc="-10" dirty="0">
                <a:solidFill>
                  <a:srgbClr val="0000C7"/>
                </a:solidFill>
                <a:latin typeface="Arial"/>
                <a:cs typeface="Arial"/>
              </a:rPr>
              <a:t>min</a:t>
            </a:r>
            <a:r>
              <a:rPr sz="1300" spc="-20" dirty="0">
                <a:solidFill>
                  <a:srgbClr val="0000C7"/>
                </a:solidFill>
                <a:latin typeface="Arial"/>
                <a:cs typeface="Arial"/>
              </a:rPr>
              <a:t>e</a:t>
            </a:r>
            <a:r>
              <a:rPr sz="1300" spc="-5" dirty="0">
                <a:solidFill>
                  <a:srgbClr val="0000C7"/>
                </a:solidFill>
                <a:latin typeface="Arial"/>
                <a:cs typeface="Arial"/>
              </a:rPr>
              <a:t>ral</a:t>
            </a:r>
            <a:r>
              <a:rPr sz="1300" spc="-15" dirty="0">
                <a:solidFill>
                  <a:srgbClr val="0000C7"/>
                </a:solidFill>
                <a:latin typeface="Arial"/>
                <a:cs typeface="Arial"/>
              </a:rPr>
              <a:t>e</a:t>
            </a:r>
            <a:r>
              <a:rPr sz="1300" spc="-5" dirty="0">
                <a:solidFill>
                  <a:srgbClr val="0000C7"/>
                </a:solidFill>
                <a:latin typeface="Arial"/>
                <a:cs typeface="Arial"/>
              </a:rPr>
              <a:t>s,</a:t>
            </a:r>
            <a:r>
              <a:rPr sz="1300" spc="30" dirty="0">
                <a:solidFill>
                  <a:srgbClr val="0000C7"/>
                </a:solidFill>
                <a:latin typeface="Arial"/>
                <a:cs typeface="Arial"/>
              </a:rPr>
              <a:t> </a:t>
            </a:r>
            <a:r>
              <a:rPr sz="1300" spc="-10" dirty="0">
                <a:solidFill>
                  <a:srgbClr val="0000C7"/>
                </a:solidFill>
                <a:latin typeface="Arial"/>
                <a:cs typeface="Arial"/>
              </a:rPr>
              <a:t>que</a:t>
            </a:r>
            <a:r>
              <a:rPr sz="1300" spc="15" dirty="0">
                <a:solidFill>
                  <a:srgbClr val="0000C7"/>
                </a:solidFill>
                <a:latin typeface="Arial"/>
                <a:cs typeface="Arial"/>
              </a:rPr>
              <a:t> </a:t>
            </a:r>
            <a:r>
              <a:rPr sz="1300" spc="-10" dirty="0">
                <a:solidFill>
                  <a:srgbClr val="0000C7"/>
                </a:solidFill>
                <a:latin typeface="Arial"/>
                <a:cs typeface="Arial"/>
              </a:rPr>
              <a:t>es</a:t>
            </a:r>
            <a:r>
              <a:rPr sz="1300" spc="-5" dirty="0">
                <a:solidFill>
                  <a:srgbClr val="0000C7"/>
                </a:solidFill>
                <a:latin typeface="Arial"/>
                <a:cs typeface="Arial"/>
              </a:rPr>
              <a:t> el</a:t>
            </a:r>
            <a:r>
              <a:rPr sz="1300" spc="5" dirty="0">
                <a:solidFill>
                  <a:srgbClr val="0000C7"/>
                </a:solidFill>
                <a:latin typeface="Arial"/>
                <a:cs typeface="Arial"/>
              </a:rPr>
              <a:t> </a:t>
            </a:r>
            <a:r>
              <a:rPr sz="1300" spc="-10" dirty="0">
                <a:solidFill>
                  <a:srgbClr val="0000C7"/>
                </a:solidFill>
                <a:latin typeface="Arial"/>
                <a:cs typeface="Arial"/>
              </a:rPr>
              <a:t>30% del</a:t>
            </a:r>
            <a:r>
              <a:rPr sz="1300" spc="5" dirty="0">
                <a:solidFill>
                  <a:srgbClr val="0000C7"/>
                </a:solidFill>
                <a:latin typeface="Arial"/>
                <a:cs typeface="Arial"/>
              </a:rPr>
              <a:t> </a:t>
            </a:r>
            <a:r>
              <a:rPr sz="1300" spc="-110" dirty="0">
                <a:solidFill>
                  <a:srgbClr val="0000C7"/>
                </a:solidFill>
                <a:latin typeface="Arial"/>
                <a:cs typeface="Arial"/>
              </a:rPr>
              <a:t>V</a:t>
            </a:r>
            <a:r>
              <a:rPr sz="1300" spc="-5" dirty="0">
                <a:solidFill>
                  <a:srgbClr val="0000C7"/>
                </a:solidFill>
                <a:latin typeface="Arial"/>
                <a:cs typeface="Arial"/>
              </a:rPr>
              <a:t>al</a:t>
            </a:r>
            <a:r>
              <a:rPr sz="1300" spc="-15" dirty="0">
                <a:solidFill>
                  <a:srgbClr val="0000C7"/>
                </a:solidFill>
                <a:latin typeface="Arial"/>
                <a:cs typeface="Arial"/>
              </a:rPr>
              <a:t>o</a:t>
            </a:r>
            <a:r>
              <a:rPr sz="1300" spc="-5" dirty="0">
                <a:solidFill>
                  <a:srgbClr val="0000C7"/>
                </a:solidFill>
                <a:latin typeface="Arial"/>
                <a:cs typeface="Arial"/>
              </a:rPr>
              <a:t>r </a:t>
            </a:r>
            <a:r>
              <a:rPr sz="1300" spc="-15" dirty="0">
                <a:solidFill>
                  <a:srgbClr val="0000C7"/>
                </a:solidFill>
                <a:latin typeface="Arial"/>
                <a:cs typeface="Arial"/>
              </a:rPr>
              <a:t>d</a:t>
            </a:r>
            <a:r>
              <a:rPr sz="1300" spc="-10" dirty="0">
                <a:solidFill>
                  <a:srgbClr val="0000C7"/>
                </a:solidFill>
                <a:latin typeface="Arial"/>
                <a:cs typeface="Arial"/>
              </a:rPr>
              <a:t>e</a:t>
            </a:r>
            <a:r>
              <a:rPr sz="1300" spc="-5" dirty="0">
                <a:solidFill>
                  <a:srgbClr val="0000C7"/>
                </a:solidFill>
                <a:latin typeface="Arial"/>
                <a:cs typeface="Arial"/>
              </a:rPr>
              <a:t> </a:t>
            </a:r>
            <a:r>
              <a:rPr sz="1300" spc="-15" dirty="0">
                <a:solidFill>
                  <a:srgbClr val="0000C7"/>
                </a:solidFill>
                <a:latin typeface="Arial"/>
                <a:cs typeface="Arial"/>
              </a:rPr>
              <a:t>Referenci</a:t>
            </a:r>
            <a:r>
              <a:rPr sz="1300" spc="-10" dirty="0">
                <a:solidFill>
                  <a:srgbClr val="0000C7"/>
                </a:solidFill>
                <a:latin typeface="Arial"/>
                <a:cs typeface="Arial"/>
              </a:rPr>
              <a:t>a </a:t>
            </a:r>
            <a:r>
              <a:rPr sz="1300" spc="35" dirty="0">
                <a:solidFill>
                  <a:srgbClr val="0000C7"/>
                </a:solidFill>
                <a:latin typeface="Arial"/>
                <a:cs typeface="Arial"/>
              </a:rPr>
              <a:t> </a:t>
            </a:r>
            <a:r>
              <a:rPr sz="1300" spc="-15" dirty="0">
                <a:solidFill>
                  <a:srgbClr val="0000C7"/>
                </a:solidFill>
                <a:latin typeface="Arial"/>
                <a:cs typeface="Arial"/>
              </a:rPr>
              <a:t>de</a:t>
            </a:r>
            <a:r>
              <a:rPr sz="1300" spc="-5" dirty="0">
                <a:solidFill>
                  <a:srgbClr val="0000C7"/>
                </a:solidFill>
                <a:latin typeface="Arial"/>
                <a:cs typeface="Arial"/>
              </a:rPr>
              <a:t>l</a:t>
            </a:r>
            <a:r>
              <a:rPr sz="1300" spc="5" dirty="0">
                <a:solidFill>
                  <a:srgbClr val="0000C7"/>
                </a:solidFill>
                <a:latin typeface="Arial"/>
                <a:cs typeface="Arial"/>
              </a:rPr>
              <a:t> </a:t>
            </a:r>
            <a:r>
              <a:rPr sz="1300" spc="-15" dirty="0">
                <a:solidFill>
                  <a:srgbClr val="0000C7"/>
                </a:solidFill>
                <a:latin typeface="Arial"/>
                <a:cs typeface="Arial"/>
              </a:rPr>
              <a:t>Nutrient</a:t>
            </a:r>
            <a:r>
              <a:rPr sz="1300" spc="-10" dirty="0">
                <a:solidFill>
                  <a:srgbClr val="0000C7"/>
                </a:solidFill>
                <a:latin typeface="Arial"/>
                <a:cs typeface="Arial"/>
              </a:rPr>
              <a:t>e</a:t>
            </a:r>
            <a:r>
              <a:rPr sz="1300" spc="35" dirty="0">
                <a:solidFill>
                  <a:srgbClr val="0000C7"/>
                </a:solidFill>
                <a:latin typeface="Arial"/>
                <a:cs typeface="Arial"/>
              </a:rPr>
              <a:t> </a:t>
            </a:r>
            <a:r>
              <a:rPr sz="1300" spc="-15" dirty="0">
                <a:solidFill>
                  <a:srgbClr val="0000C7"/>
                </a:solidFill>
                <a:latin typeface="Arial"/>
                <a:cs typeface="Arial"/>
              </a:rPr>
              <a:t>(VRN</a:t>
            </a:r>
            <a:r>
              <a:rPr sz="1300" spc="-5" dirty="0">
                <a:solidFill>
                  <a:srgbClr val="0000C7"/>
                </a:solidFill>
                <a:latin typeface="Arial"/>
                <a:cs typeface="Arial"/>
              </a:rPr>
              <a:t>)</a:t>
            </a:r>
            <a:r>
              <a:rPr sz="1300" spc="20" dirty="0">
                <a:solidFill>
                  <a:srgbClr val="0000C7"/>
                </a:solidFill>
                <a:latin typeface="Arial"/>
                <a:cs typeface="Arial"/>
              </a:rPr>
              <a:t> </a:t>
            </a:r>
            <a:r>
              <a:rPr sz="1300" spc="-15" dirty="0">
                <a:solidFill>
                  <a:srgbClr val="0000C7"/>
                </a:solidFill>
                <a:latin typeface="Arial"/>
                <a:cs typeface="Arial"/>
              </a:rPr>
              <a:t>s</a:t>
            </a:r>
            <a:r>
              <a:rPr sz="1300" spc="-5" dirty="0">
                <a:solidFill>
                  <a:srgbClr val="0000C7"/>
                </a:solidFill>
                <a:latin typeface="Arial"/>
                <a:cs typeface="Arial"/>
              </a:rPr>
              <a:t>i </a:t>
            </a:r>
            <a:r>
              <a:rPr sz="1300" spc="-10" dirty="0">
                <a:solidFill>
                  <a:srgbClr val="0000C7"/>
                </a:solidFill>
                <a:latin typeface="Arial"/>
                <a:cs typeface="Arial"/>
              </a:rPr>
              <a:t>el alimento</a:t>
            </a:r>
            <a:r>
              <a:rPr sz="1300" spc="15" dirty="0">
                <a:solidFill>
                  <a:srgbClr val="0000C7"/>
                </a:solidFill>
                <a:latin typeface="Arial"/>
                <a:cs typeface="Arial"/>
              </a:rPr>
              <a:t> </a:t>
            </a:r>
            <a:r>
              <a:rPr sz="1300" spc="-10" dirty="0">
                <a:solidFill>
                  <a:srgbClr val="0000C7"/>
                </a:solidFill>
                <a:latin typeface="Arial"/>
                <a:cs typeface="Arial"/>
              </a:rPr>
              <a:t>es</a:t>
            </a:r>
            <a:r>
              <a:rPr sz="1300" spc="-5" dirty="0">
                <a:solidFill>
                  <a:srgbClr val="0000C7"/>
                </a:solidFill>
                <a:latin typeface="Arial"/>
                <a:cs typeface="Arial"/>
              </a:rPr>
              <a:t> </a:t>
            </a:r>
            <a:r>
              <a:rPr sz="1300" spc="-10" dirty="0">
                <a:solidFill>
                  <a:srgbClr val="0000C7"/>
                </a:solidFill>
                <a:latin typeface="Arial"/>
                <a:cs typeface="Arial"/>
              </a:rPr>
              <a:t>sólido</a:t>
            </a:r>
            <a:r>
              <a:rPr sz="1300" spc="15" dirty="0">
                <a:solidFill>
                  <a:srgbClr val="0000C7"/>
                </a:solidFill>
                <a:latin typeface="Arial"/>
                <a:cs typeface="Arial"/>
              </a:rPr>
              <a:t> </a:t>
            </a:r>
            <a:r>
              <a:rPr sz="1300" spc="-10" dirty="0">
                <a:solidFill>
                  <a:srgbClr val="0000C7"/>
                </a:solidFill>
                <a:latin typeface="Arial"/>
                <a:cs typeface="Arial"/>
              </a:rPr>
              <a:t>o</a:t>
            </a:r>
            <a:r>
              <a:rPr sz="1300" spc="5" dirty="0">
                <a:solidFill>
                  <a:srgbClr val="0000C7"/>
                </a:solidFill>
                <a:latin typeface="Arial"/>
                <a:cs typeface="Arial"/>
              </a:rPr>
              <a:t> </a:t>
            </a:r>
            <a:r>
              <a:rPr sz="1300" spc="-5" dirty="0">
                <a:solidFill>
                  <a:srgbClr val="0000C7"/>
                </a:solidFill>
                <a:latin typeface="Arial"/>
                <a:cs typeface="Arial"/>
              </a:rPr>
              <a:t>el </a:t>
            </a:r>
            <a:r>
              <a:rPr sz="1300" spc="-10" dirty="0">
                <a:solidFill>
                  <a:srgbClr val="0000C7"/>
                </a:solidFill>
                <a:latin typeface="Arial"/>
                <a:cs typeface="Arial"/>
              </a:rPr>
              <a:t>15%</a:t>
            </a:r>
            <a:r>
              <a:rPr sz="1300" spc="5" dirty="0">
                <a:solidFill>
                  <a:srgbClr val="0000C7"/>
                </a:solidFill>
                <a:latin typeface="Arial"/>
                <a:cs typeface="Arial"/>
              </a:rPr>
              <a:t> </a:t>
            </a:r>
            <a:r>
              <a:rPr sz="1300" spc="-5" dirty="0">
                <a:solidFill>
                  <a:srgbClr val="0000C7"/>
                </a:solidFill>
                <a:latin typeface="Arial"/>
                <a:cs typeface="Arial"/>
              </a:rPr>
              <a:t>si el</a:t>
            </a:r>
            <a:r>
              <a:rPr sz="1300" spc="5" dirty="0">
                <a:solidFill>
                  <a:srgbClr val="0000C7"/>
                </a:solidFill>
                <a:latin typeface="Arial"/>
                <a:cs typeface="Arial"/>
              </a:rPr>
              <a:t> </a:t>
            </a:r>
            <a:r>
              <a:rPr sz="1300" spc="-10" dirty="0">
                <a:solidFill>
                  <a:srgbClr val="0000C7"/>
                </a:solidFill>
                <a:latin typeface="Arial"/>
                <a:cs typeface="Arial"/>
              </a:rPr>
              <a:t>alimento</a:t>
            </a:r>
            <a:r>
              <a:rPr sz="1300" spc="30" dirty="0">
                <a:solidFill>
                  <a:srgbClr val="0000C7"/>
                </a:solidFill>
                <a:latin typeface="Arial"/>
                <a:cs typeface="Arial"/>
              </a:rPr>
              <a:t> </a:t>
            </a:r>
            <a:r>
              <a:rPr sz="1300" spc="-10" dirty="0">
                <a:solidFill>
                  <a:srgbClr val="0000C7"/>
                </a:solidFill>
                <a:latin typeface="Arial"/>
                <a:cs typeface="Arial"/>
              </a:rPr>
              <a:t>es</a:t>
            </a:r>
            <a:r>
              <a:rPr sz="1300" spc="-5" dirty="0">
                <a:solidFill>
                  <a:srgbClr val="0000C7"/>
                </a:solidFill>
                <a:latin typeface="Arial"/>
                <a:cs typeface="Arial"/>
              </a:rPr>
              <a:t> líquid</a:t>
            </a:r>
            <a:r>
              <a:rPr sz="1300" spc="-15" dirty="0">
                <a:solidFill>
                  <a:srgbClr val="0000C7"/>
                </a:solidFill>
                <a:latin typeface="Arial"/>
                <a:cs typeface="Arial"/>
              </a:rPr>
              <a:t>o</a:t>
            </a:r>
            <a:r>
              <a:rPr sz="1300" spc="-5" dirty="0">
                <a:solidFill>
                  <a:srgbClr val="0000C7"/>
                </a:solidFill>
                <a:latin typeface="Arial"/>
                <a:cs typeface="Arial"/>
              </a:rPr>
              <a:t>.</a:t>
            </a:r>
            <a:endParaRPr sz="1300">
              <a:latin typeface="Arial"/>
              <a:cs typeface="Arial"/>
            </a:endParaRPr>
          </a:p>
        </p:txBody>
      </p:sp>
      <p:sp>
        <p:nvSpPr>
          <p:cNvPr id="26" name="object 26"/>
          <p:cNvSpPr/>
          <p:nvPr/>
        </p:nvSpPr>
        <p:spPr>
          <a:xfrm>
            <a:off x="3265932" y="2724911"/>
            <a:ext cx="3063240" cy="2071116"/>
          </a:xfrm>
          <a:prstGeom prst="rect">
            <a:avLst/>
          </a:prstGeom>
          <a:blipFill>
            <a:blip r:embed="rId14" cstate="print"/>
            <a:stretch>
              <a:fillRect/>
            </a:stretch>
          </a:blipFill>
        </p:spPr>
        <p:txBody>
          <a:bodyPr wrap="square" lIns="0" tIns="0" rIns="0" bIns="0" rtlCol="0">
            <a:noAutofit/>
          </a:bodyPr>
          <a:lstStyle/>
          <a:p>
            <a:endParaRPr/>
          </a:p>
        </p:txBody>
      </p:sp>
      <p:sp>
        <p:nvSpPr>
          <p:cNvPr id="27" name="object 27"/>
          <p:cNvSpPr/>
          <p:nvPr/>
        </p:nvSpPr>
        <p:spPr>
          <a:xfrm>
            <a:off x="3452877" y="4214749"/>
            <a:ext cx="2714625" cy="214375"/>
          </a:xfrm>
          <a:custGeom>
            <a:avLst/>
            <a:gdLst/>
            <a:ahLst/>
            <a:cxnLst/>
            <a:rect l="l" t="t" r="r" b="b"/>
            <a:pathLst>
              <a:path w="2714625" h="214375">
                <a:moveTo>
                  <a:pt x="0" y="35813"/>
                </a:moveTo>
                <a:lnTo>
                  <a:pt x="2815" y="21798"/>
                </a:lnTo>
                <a:lnTo>
                  <a:pt x="10506" y="10385"/>
                </a:lnTo>
                <a:lnTo>
                  <a:pt x="21936" y="2732"/>
                </a:lnTo>
                <a:lnTo>
                  <a:pt x="35687" y="0"/>
                </a:lnTo>
                <a:lnTo>
                  <a:pt x="2678811" y="0"/>
                </a:lnTo>
                <a:lnTo>
                  <a:pt x="2692803" y="2826"/>
                </a:lnTo>
                <a:lnTo>
                  <a:pt x="2704205" y="10535"/>
                </a:lnTo>
                <a:lnTo>
                  <a:pt x="2711863" y="21975"/>
                </a:lnTo>
                <a:lnTo>
                  <a:pt x="2714625" y="35813"/>
                </a:lnTo>
                <a:lnTo>
                  <a:pt x="2714625" y="178688"/>
                </a:lnTo>
                <a:lnTo>
                  <a:pt x="2711789" y="192630"/>
                </a:lnTo>
                <a:lnTo>
                  <a:pt x="2704054" y="204006"/>
                </a:lnTo>
                <a:lnTo>
                  <a:pt x="2692580" y="211645"/>
                </a:lnTo>
                <a:lnTo>
                  <a:pt x="2678811" y="214375"/>
                </a:lnTo>
                <a:lnTo>
                  <a:pt x="35687" y="214375"/>
                </a:lnTo>
                <a:lnTo>
                  <a:pt x="21668" y="211532"/>
                </a:lnTo>
                <a:lnTo>
                  <a:pt x="10287" y="203786"/>
                </a:lnTo>
                <a:lnTo>
                  <a:pt x="2684" y="192317"/>
                </a:lnTo>
                <a:lnTo>
                  <a:pt x="0" y="178688"/>
                </a:lnTo>
                <a:lnTo>
                  <a:pt x="0" y="35813"/>
                </a:lnTo>
                <a:close/>
              </a:path>
            </a:pathLst>
          </a:custGeom>
          <a:ln w="38100">
            <a:solidFill>
              <a:srgbClr val="FF0000"/>
            </a:solidFill>
          </a:ln>
        </p:spPr>
        <p:txBody>
          <a:bodyPr wrap="square" lIns="0" tIns="0" rIns="0" bIns="0" rtlCol="0">
            <a:noAutofit/>
          </a:bodyPr>
          <a:lstStyle/>
          <a:p>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1187" y="153898"/>
            <a:ext cx="7500874" cy="489102"/>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8107299" y="142875"/>
            <a:ext cx="1201801" cy="0"/>
          </a:xfrm>
          <a:custGeom>
            <a:avLst/>
            <a:gdLst/>
            <a:ahLst/>
            <a:cxnLst/>
            <a:rect l="l" t="t" r="r" b="b"/>
            <a:pathLst>
              <a:path w="1201801">
                <a:moveTo>
                  <a:pt x="0" y="0"/>
                </a:moveTo>
                <a:lnTo>
                  <a:pt x="1201801" y="0"/>
                </a:lnTo>
              </a:path>
            </a:pathLst>
          </a:custGeom>
          <a:ln w="95250">
            <a:solidFill>
              <a:srgbClr val="FFFFFF"/>
            </a:solidFill>
          </a:ln>
        </p:spPr>
        <p:txBody>
          <a:bodyPr wrap="square" lIns="0" tIns="0" rIns="0" bIns="0" rtlCol="0">
            <a:noAutofit/>
          </a:bodyPr>
          <a:lstStyle/>
          <a:p>
            <a:endParaRPr/>
          </a:p>
        </p:txBody>
      </p:sp>
      <p:sp>
        <p:nvSpPr>
          <p:cNvPr id="4" name="object 4"/>
          <p:cNvSpPr/>
          <p:nvPr/>
        </p:nvSpPr>
        <p:spPr>
          <a:xfrm>
            <a:off x="2378963" y="2784348"/>
            <a:ext cx="2426208" cy="2360676"/>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1842515" y="763524"/>
            <a:ext cx="8775192" cy="1025651"/>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1868424" y="774192"/>
            <a:ext cx="8769096" cy="947927"/>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p:nvPr/>
        </p:nvSpPr>
        <p:spPr>
          <a:xfrm>
            <a:off x="1881187" y="857251"/>
            <a:ext cx="8643874" cy="892175"/>
          </a:xfrm>
          <a:custGeom>
            <a:avLst/>
            <a:gdLst/>
            <a:ahLst/>
            <a:cxnLst/>
            <a:rect l="l" t="t" r="r" b="b"/>
            <a:pathLst>
              <a:path w="8643874" h="892175">
                <a:moveTo>
                  <a:pt x="0" y="892175"/>
                </a:moveTo>
                <a:lnTo>
                  <a:pt x="8643874" y="892175"/>
                </a:lnTo>
                <a:lnTo>
                  <a:pt x="8643874" y="0"/>
                </a:lnTo>
                <a:lnTo>
                  <a:pt x="0" y="0"/>
                </a:lnTo>
                <a:lnTo>
                  <a:pt x="0" y="892175"/>
                </a:lnTo>
                <a:close/>
              </a:path>
            </a:pathLst>
          </a:custGeom>
          <a:solidFill>
            <a:srgbClr val="FFFFFF"/>
          </a:solidFill>
        </p:spPr>
        <p:txBody>
          <a:bodyPr wrap="square" lIns="0" tIns="0" rIns="0" bIns="0" rtlCol="0">
            <a:noAutofit/>
          </a:bodyPr>
          <a:lstStyle/>
          <a:p>
            <a:endParaRPr/>
          </a:p>
        </p:txBody>
      </p:sp>
      <p:sp>
        <p:nvSpPr>
          <p:cNvPr id="9" name="object 9"/>
          <p:cNvSpPr/>
          <p:nvPr/>
        </p:nvSpPr>
        <p:spPr>
          <a:xfrm>
            <a:off x="1881187" y="857251"/>
            <a:ext cx="8643874" cy="892175"/>
          </a:xfrm>
          <a:custGeom>
            <a:avLst/>
            <a:gdLst/>
            <a:ahLst/>
            <a:cxnLst/>
            <a:rect l="l" t="t" r="r" b="b"/>
            <a:pathLst>
              <a:path w="8643874" h="892175">
                <a:moveTo>
                  <a:pt x="0" y="892175"/>
                </a:moveTo>
                <a:lnTo>
                  <a:pt x="8643874" y="892175"/>
                </a:lnTo>
                <a:lnTo>
                  <a:pt x="8643874" y="0"/>
                </a:lnTo>
                <a:lnTo>
                  <a:pt x="0" y="0"/>
                </a:lnTo>
                <a:lnTo>
                  <a:pt x="0" y="892175"/>
                </a:lnTo>
                <a:close/>
              </a:path>
            </a:pathLst>
          </a:custGeom>
          <a:ln w="25400">
            <a:solidFill>
              <a:srgbClr val="006FC0"/>
            </a:solidFill>
          </a:ln>
        </p:spPr>
        <p:txBody>
          <a:bodyPr wrap="square" lIns="0" tIns="0" rIns="0" bIns="0" rtlCol="0">
            <a:noAutofit/>
          </a:bodyPr>
          <a:lstStyle/>
          <a:p>
            <a:endParaRPr/>
          </a:p>
        </p:txBody>
      </p:sp>
      <p:sp>
        <p:nvSpPr>
          <p:cNvPr id="10" name="object 10"/>
          <p:cNvSpPr txBox="1"/>
          <p:nvPr/>
        </p:nvSpPr>
        <p:spPr>
          <a:xfrm>
            <a:off x="1981911" y="898016"/>
            <a:ext cx="8440420" cy="803910"/>
          </a:xfrm>
          <a:prstGeom prst="rect">
            <a:avLst/>
          </a:prstGeom>
        </p:spPr>
        <p:txBody>
          <a:bodyPr vert="horz" wrap="square" lIns="0" tIns="0" rIns="0" bIns="0" rtlCol="0">
            <a:noAutofit/>
          </a:bodyPr>
          <a:lstStyle/>
          <a:p>
            <a:pPr algn="ctr">
              <a:lnSpc>
                <a:spcPct val="100000"/>
              </a:lnSpc>
            </a:pPr>
            <a:r>
              <a:rPr sz="1300" spc="-10" dirty="0">
                <a:solidFill>
                  <a:srgbClr val="041299"/>
                </a:solidFill>
                <a:latin typeface="Arial"/>
                <a:cs typeface="Arial"/>
              </a:rPr>
              <a:t>Se</a:t>
            </a:r>
            <a:r>
              <a:rPr sz="1300" spc="-15" dirty="0">
                <a:solidFill>
                  <a:srgbClr val="041299"/>
                </a:solidFill>
                <a:latin typeface="Arial"/>
                <a:cs typeface="Arial"/>
              </a:rPr>
              <a:t> </a:t>
            </a:r>
            <a:r>
              <a:rPr sz="1300" spc="-10" dirty="0">
                <a:solidFill>
                  <a:srgbClr val="041299"/>
                </a:solidFill>
                <a:latin typeface="Arial"/>
                <a:cs typeface="Arial"/>
              </a:rPr>
              <a:t>permiten</a:t>
            </a:r>
            <a:r>
              <a:rPr sz="1300" spc="40" dirty="0">
                <a:solidFill>
                  <a:srgbClr val="041299"/>
                </a:solidFill>
                <a:latin typeface="Arial"/>
                <a:cs typeface="Arial"/>
              </a:rPr>
              <a:t> </a:t>
            </a:r>
            <a:r>
              <a:rPr sz="1300" spc="-10" dirty="0">
                <a:solidFill>
                  <a:srgbClr val="041299"/>
                </a:solidFill>
                <a:latin typeface="Arial"/>
                <a:cs typeface="Arial"/>
              </a:rPr>
              <a:t>declarar</a:t>
            </a:r>
            <a:r>
              <a:rPr sz="1300" spc="30" dirty="0">
                <a:solidFill>
                  <a:srgbClr val="041299"/>
                </a:solidFill>
                <a:latin typeface="Arial"/>
                <a:cs typeface="Arial"/>
              </a:rPr>
              <a:t> </a:t>
            </a:r>
            <a:r>
              <a:rPr sz="1300" spc="-10" dirty="0">
                <a:solidFill>
                  <a:srgbClr val="041299"/>
                </a:solidFill>
                <a:latin typeface="Arial"/>
                <a:cs typeface="Arial"/>
              </a:rPr>
              <a:t>que</a:t>
            </a:r>
            <a:r>
              <a:rPr sz="1300" spc="5" dirty="0">
                <a:solidFill>
                  <a:srgbClr val="041299"/>
                </a:solidFill>
                <a:latin typeface="Arial"/>
                <a:cs typeface="Arial"/>
              </a:rPr>
              <a:t> </a:t>
            </a:r>
            <a:r>
              <a:rPr sz="1300" spc="-10" dirty="0">
                <a:solidFill>
                  <a:srgbClr val="041299"/>
                </a:solidFill>
                <a:latin typeface="Arial"/>
                <a:cs typeface="Arial"/>
              </a:rPr>
              <a:t>un</a:t>
            </a:r>
            <a:r>
              <a:rPr sz="1300" spc="5" dirty="0">
                <a:solidFill>
                  <a:srgbClr val="041299"/>
                </a:solidFill>
                <a:latin typeface="Arial"/>
                <a:cs typeface="Arial"/>
              </a:rPr>
              <a:t> </a:t>
            </a:r>
            <a:r>
              <a:rPr sz="1300" spc="-10" dirty="0">
                <a:solidFill>
                  <a:srgbClr val="041299"/>
                </a:solidFill>
                <a:latin typeface="Arial"/>
                <a:cs typeface="Arial"/>
              </a:rPr>
              <a:t>alimento</a:t>
            </a:r>
            <a:r>
              <a:rPr sz="1300" spc="30" dirty="0">
                <a:solidFill>
                  <a:srgbClr val="041299"/>
                </a:solidFill>
                <a:latin typeface="Arial"/>
                <a:cs typeface="Arial"/>
              </a:rPr>
              <a:t> </a:t>
            </a:r>
            <a:r>
              <a:rPr sz="1300" spc="-10" dirty="0">
                <a:solidFill>
                  <a:srgbClr val="041299"/>
                </a:solidFill>
                <a:latin typeface="Arial"/>
                <a:cs typeface="Arial"/>
              </a:rPr>
              <a:t>tiene</a:t>
            </a:r>
            <a:r>
              <a:rPr sz="1300" spc="5" dirty="0">
                <a:solidFill>
                  <a:srgbClr val="041299"/>
                </a:solidFill>
                <a:latin typeface="Arial"/>
                <a:cs typeface="Arial"/>
              </a:rPr>
              <a:t> </a:t>
            </a:r>
            <a:r>
              <a:rPr sz="1300" spc="-10" dirty="0">
                <a:solidFill>
                  <a:srgbClr val="041299"/>
                </a:solidFill>
                <a:latin typeface="Arial"/>
                <a:cs typeface="Arial"/>
              </a:rPr>
              <a:t>un</a:t>
            </a:r>
            <a:r>
              <a:rPr sz="1300" spc="5" dirty="0">
                <a:solidFill>
                  <a:srgbClr val="041299"/>
                </a:solidFill>
                <a:latin typeface="Arial"/>
                <a:cs typeface="Arial"/>
              </a:rPr>
              <a:t> </a:t>
            </a:r>
            <a:r>
              <a:rPr sz="1300" spc="-10" dirty="0">
                <a:solidFill>
                  <a:srgbClr val="041299"/>
                </a:solidFill>
                <a:latin typeface="Arial"/>
                <a:cs typeface="Arial"/>
              </a:rPr>
              <a:t>nutriente</a:t>
            </a:r>
            <a:r>
              <a:rPr sz="1300" spc="30" dirty="0">
                <a:solidFill>
                  <a:srgbClr val="041299"/>
                </a:solidFill>
                <a:latin typeface="Arial"/>
                <a:cs typeface="Arial"/>
              </a:rPr>
              <a:t> </a:t>
            </a:r>
            <a:r>
              <a:rPr sz="1300" spc="-10" dirty="0">
                <a:solidFill>
                  <a:srgbClr val="041299"/>
                </a:solidFill>
                <a:latin typeface="Arial"/>
                <a:cs typeface="Arial"/>
              </a:rPr>
              <a:t>o</a:t>
            </a:r>
            <a:r>
              <a:rPr sz="1300" spc="5" dirty="0">
                <a:solidFill>
                  <a:srgbClr val="041299"/>
                </a:solidFill>
                <a:latin typeface="Arial"/>
                <a:cs typeface="Arial"/>
              </a:rPr>
              <a:t> </a:t>
            </a:r>
            <a:r>
              <a:rPr sz="1300" spc="-10" dirty="0">
                <a:solidFill>
                  <a:srgbClr val="041299"/>
                </a:solidFill>
                <a:latin typeface="Arial"/>
                <a:cs typeface="Arial"/>
              </a:rPr>
              <a:t>una</a:t>
            </a:r>
            <a:r>
              <a:rPr sz="1300" spc="15" dirty="0">
                <a:solidFill>
                  <a:srgbClr val="041299"/>
                </a:solidFill>
                <a:latin typeface="Arial"/>
                <a:cs typeface="Arial"/>
              </a:rPr>
              <a:t> </a:t>
            </a:r>
            <a:r>
              <a:rPr sz="1300" spc="-10" dirty="0">
                <a:solidFill>
                  <a:srgbClr val="041299"/>
                </a:solidFill>
                <a:latin typeface="Arial"/>
                <a:cs typeface="Arial"/>
              </a:rPr>
              <a:t>sustancia</a:t>
            </a:r>
            <a:r>
              <a:rPr sz="1300" spc="15" dirty="0">
                <a:solidFill>
                  <a:srgbClr val="041299"/>
                </a:solidFill>
                <a:latin typeface="Arial"/>
                <a:cs typeface="Arial"/>
              </a:rPr>
              <a:t> </a:t>
            </a:r>
            <a:r>
              <a:rPr sz="1300" spc="-10" dirty="0">
                <a:solidFill>
                  <a:srgbClr val="041299"/>
                </a:solidFill>
                <a:latin typeface="Arial"/>
                <a:cs typeface="Arial"/>
              </a:rPr>
              <a:t>para</a:t>
            </a:r>
            <a:r>
              <a:rPr sz="1300" spc="15" dirty="0">
                <a:solidFill>
                  <a:srgbClr val="041299"/>
                </a:solidFill>
                <a:latin typeface="Arial"/>
                <a:cs typeface="Arial"/>
              </a:rPr>
              <a:t> </a:t>
            </a:r>
            <a:r>
              <a:rPr sz="1300" spc="-10" dirty="0">
                <a:solidFill>
                  <a:srgbClr val="041299"/>
                </a:solidFill>
                <a:latin typeface="Arial"/>
                <a:cs typeface="Arial"/>
              </a:rPr>
              <a:t>los</a:t>
            </a:r>
            <a:r>
              <a:rPr sz="1300" spc="5" dirty="0">
                <a:solidFill>
                  <a:srgbClr val="041299"/>
                </a:solidFill>
                <a:latin typeface="Arial"/>
                <a:cs typeface="Arial"/>
              </a:rPr>
              <a:t> </a:t>
            </a:r>
            <a:r>
              <a:rPr sz="1300" spc="-10" dirty="0">
                <a:solidFill>
                  <a:srgbClr val="041299"/>
                </a:solidFill>
                <a:latin typeface="Arial"/>
                <a:cs typeface="Arial"/>
              </a:rPr>
              <a:t>que</a:t>
            </a:r>
            <a:r>
              <a:rPr sz="1300" spc="5" dirty="0">
                <a:solidFill>
                  <a:srgbClr val="041299"/>
                </a:solidFill>
                <a:latin typeface="Arial"/>
                <a:cs typeface="Arial"/>
              </a:rPr>
              <a:t> </a:t>
            </a:r>
            <a:r>
              <a:rPr sz="1300" spc="-5" dirty="0">
                <a:solidFill>
                  <a:srgbClr val="041299"/>
                </a:solidFill>
                <a:latin typeface="Arial"/>
                <a:cs typeface="Arial"/>
              </a:rPr>
              <a:t>el</a:t>
            </a:r>
            <a:r>
              <a:rPr sz="1300" spc="5" dirty="0">
                <a:solidFill>
                  <a:srgbClr val="041299"/>
                </a:solidFill>
                <a:latin typeface="Arial"/>
                <a:cs typeface="Arial"/>
              </a:rPr>
              <a:t> </a:t>
            </a:r>
            <a:r>
              <a:rPr sz="1300" spc="-10" dirty="0">
                <a:solidFill>
                  <a:srgbClr val="041299"/>
                </a:solidFill>
                <a:latin typeface="Arial"/>
                <a:cs typeface="Arial"/>
              </a:rPr>
              <a:t>Reglamento</a:t>
            </a:r>
            <a:r>
              <a:rPr sz="1300" spc="30" dirty="0">
                <a:solidFill>
                  <a:srgbClr val="041299"/>
                </a:solidFill>
                <a:latin typeface="Arial"/>
                <a:cs typeface="Arial"/>
              </a:rPr>
              <a:t> </a:t>
            </a:r>
            <a:r>
              <a:rPr sz="1300" spc="-10" dirty="0">
                <a:solidFill>
                  <a:srgbClr val="041299"/>
                </a:solidFill>
                <a:latin typeface="Arial"/>
                <a:cs typeface="Arial"/>
              </a:rPr>
              <a:t>1924/20</a:t>
            </a:r>
            <a:r>
              <a:rPr sz="1300" spc="-15" dirty="0">
                <a:solidFill>
                  <a:srgbClr val="041299"/>
                </a:solidFill>
                <a:latin typeface="Arial"/>
                <a:cs typeface="Arial"/>
              </a:rPr>
              <a:t>0</a:t>
            </a:r>
            <a:r>
              <a:rPr sz="1300" spc="-10" dirty="0">
                <a:solidFill>
                  <a:srgbClr val="041299"/>
                </a:solidFill>
                <a:latin typeface="Arial"/>
                <a:cs typeface="Arial"/>
              </a:rPr>
              <a:t>6</a:t>
            </a:r>
            <a:r>
              <a:rPr sz="1300" spc="40" dirty="0">
                <a:solidFill>
                  <a:srgbClr val="041299"/>
                </a:solidFill>
                <a:latin typeface="Arial"/>
                <a:cs typeface="Arial"/>
              </a:rPr>
              <a:t> </a:t>
            </a:r>
            <a:r>
              <a:rPr sz="1300" spc="-10" dirty="0">
                <a:solidFill>
                  <a:srgbClr val="041299"/>
                </a:solidFill>
                <a:latin typeface="Arial"/>
                <a:cs typeface="Arial"/>
              </a:rPr>
              <a:t>no</a:t>
            </a:r>
            <a:endParaRPr sz="1300">
              <a:latin typeface="Arial"/>
              <a:cs typeface="Arial"/>
            </a:endParaRPr>
          </a:p>
          <a:p>
            <a:pPr marL="2540" algn="ctr"/>
            <a:r>
              <a:rPr sz="1300" spc="-10" dirty="0">
                <a:solidFill>
                  <a:srgbClr val="041299"/>
                </a:solidFill>
                <a:latin typeface="Arial"/>
                <a:cs typeface="Arial"/>
              </a:rPr>
              <a:t>establez</a:t>
            </a:r>
            <a:r>
              <a:rPr sz="1300" spc="-15" dirty="0">
                <a:solidFill>
                  <a:srgbClr val="041299"/>
                </a:solidFill>
                <a:latin typeface="Arial"/>
                <a:cs typeface="Arial"/>
              </a:rPr>
              <a:t>c</a:t>
            </a:r>
            <a:r>
              <a:rPr sz="1300" spc="-10" dirty="0">
                <a:solidFill>
                  <a:srgbClr val="041299"/>
                </a:solidFill>
                <a:latin typeface="Arial"/>
                <a:cs typeface="Arial"/>
              </a:rPr>
              <a:t>a</a:t>
            </a:r>
            <a:r>
              <a:rPr sz="1300" spc="15" dirty="0">
                <a:solidFill>
                  <a:srgbClr val="041299"/>
                </a:solidFill>
                <a:latin typeface="Arial"/>
                <a:cs typeface="Arial"/>
              </a:rPr>
              <a:t> </a:t>
            </a:r>
            <a:r>
              <a:rPr sz="1300" spc="-10" dirty="0">
                <a:solidFill>
                  <a:srgbClr val="041299"/>
                </a:solidFill>
                <a:latin typeface="Arial"/>
                <a:cs typeface="Arial"/>
              </a:rPr>
              <a:t>co</a:t>
            </a:r>
            <a:r>
              <a:rPr sz="1300" spc="-20" dirty="0">
                <a:solidFill>
                  <a:srgbClr val="041299"/>
                </a:solidFill>
                <a:latin typeface="Arial"/>
                <a:cs typeface="Arial"/>
              </a:rPr>
              <a:t>n</a:t>
            </a:r>
            <a:r>
              <a:rPr sz="1300" spc="-5" dirty="0">
                <a:solidFill>
                  <a:srgbClr val="041299"/>
                </a:solidFill>
                <a:latin typeface="Arial"/>
                <a:cs typeface="Arial"/>
              </a:rPr>
              <a:t>dici</a:t>
            </a:r>
            <a:r>
              <a:rPr sz="1300" spc="-20" dirty="0">
                <a:solidFill>
                  <a:srgbClr val="041299"/>
                </a:solidFill>
                <a:latin typeface="Arial"/>
                <a:cs typeface="Arial"/>
              </a:rPr>
              <a:t>o</a:t>
            </a:r>
            <a:r>
              <a:rPr sz="1300" spc="-10" dirty="0">
                <a:solidFill>
                  <a:srgbClr val="041299"/>
                </a:solidFill>
                <a:latin typeface="Arial"/>
                <a:cs typeface="Arial"/>
              </a:rPr>
              <a:t>nes</a:t>
            </a:r>
            <a:r>
              <a:rPr sz="1300" spc="25" dirty="0">
                <a:solidFill>
                  <a:srgbClr val="041299"/>
                </a:solidFill>
                <a:latin typeface="Arial"/>
                <a:cs typeface="Arial"/>
              </a:rPr>
              <a:t> </a:t>
            </a:r>
            <a:r>
              <a:rPr sz="1300" spc="-10" dirty="0">
                <a:solidFill>
                  <a:srgbClr val="041299"/>
                </a:solidFill>
                <a:latin typeface="Arial"/>
                <a:cs typeface="Arial"/>
              </a:rPr>
              <a:t>es</a:t>
            </a:r>
            <a:r>
              <a:rPr sz="1300" spc="-20" dirty="0">
                <a:solidFill>
                  <a:srgbClr val="041299"/>
                </a:solidFill>
                <a:latin typeface="Arial"/>
                <a:cs typeface="Arial"/>
              </a:rPr>
              <a:t>p</a:t>
            </a:r>
            <a:r>
              <a:rPr sz="1300" spc="-10" dirty="0">
                <a:solidFill>
                  <a:srgbClr val="041299"/>
                </a:solidFill>
                <a:latin typeface="Arial"/>
                <a:cs typeface="Arial"/>
              </a:rPr>
              <a:t>ecí</a:t>
            </a:r>
            <a:r>
              <a:rPr sz="1300" spc="-5" dirty="0">
                <a:solidFill>
                  <a:srgbClr val="041299"/>
                </a:solidFill>
                <a:latin typeface="Arial"/>
                <a:cs typeface="Arial"/>
              </a:rPr>
              <a:t>fic</a:t>
            </a:r>
            <a:r>
              <a:rPr sz="1300" spc="-15" dirty="0">
                <a:solidFill>
                  <a:srgbClr val="041299"/>
                </a:solidFill>
                <a:latin typeface="Arial"/>
                <a:cs typeface="Arial"/>
              </a:rPr>
              <a:t>a</a:t>
            </a:r>
            <a:r>
              <a:rPr sz="1300" spc="-5" dirty="0">
                <a:solidFill>
                  <a:srgbClr val="041299"/>
                </a:solidFill>
                <a:latin typeface="Arial"/>
                <a:cs typeface="Arial"/>
              </a:rPr>
              <a:t>s:</a:t>
            </a:r>
            <a:endParaRPr sz="1300">
              <a:latin typeface="Arial"/>
              <a:cs typeface="Arial"/>
            </a:endParaRPr>
          </a:p>
          <a:p>
            <a:pPr>
              <a:lnSpc>
                <a:spcPts val="550"/>
              </a:lnSpc>
              <a:spcBef>
                <a:spcPts val="10"/>
              </a:spcBef>
            </a:pPr>
            <a:endParaRPr sz="550"/>
          </a:p>
          <a:p>
            <a:pPr>
              <a:lnSpc>
                <a:spcPts val="1000"/>
              </a:lnSpc>
            </a:pPr>
            <a:endParaRPr sz="1000"/>
          </a:p>
          <a:p>
            <a:pPr marL="3175" algn="ctr"/>
            <a:r>
              <a:rPr sz="1300" spc="-15" dirty="0">
                <a:solidFill>
                  <a:srgbClr val="00AFEF"/>
                </a:solidFill>
                <a:latin typeface="Arial"/>
                <a:cs typeface="Arial"/>
              </a:rPr>
              <a:t>►</a:t>
            </a:r>
            <a:r>
              <a:rPr sz="1300" b="1" spc="-10" dirty="0">
                <a:solidFill>
                  <a:srgbClr val="041299"/>
                </a:solidFill>
                <a:latin typeface="Arial"/>
                <a:cs typeface="Arial"/>
              </a:rPr>
              <a:t>“Contiene…”</a:t>
            </a:r>
            <a:r>
              <a:rPr sz="1300" b="1" spc="45" dirty="0">
                <a:solidFill>
                  <a:srgbClr val="041299"/>
                </a:solidFill>
                <a:latin typeface="Arial"/>
                <a:cs typeface="Arial"/>
              </a:rPr>
              <a:t> </a:t>
            </a:r>
            <a:r>
              <a:rPr sz="1300" spc="-10" dirty="0">
                <a:solidFill>
                  <a:srgbClr val="041299"/>
                </a:solidFill>
                <a:latin typeface="Arial"/>
                <a:cs typeface="Arial"/>
              </a:rPr>
              <a:t>o</a:t>
            </a:r>
            <a:r>
              <a:rPr sz="1300" spc="-5" dirty="0">
                <a:solidFill>
                  <a:srgbClr val="041299"/>
                </a:solidFill>
                <a:latin typeface="Arial"/>
                <a:cs typeface="Arial"/>
              </a:rPr>
              <a:t> </a:t>
            </a:r>
            <a:r>
              <a:rPr sz="1300" spc="-10" dirty="0">
                <a:solidFill>
                  <a:srgbClr val="041299"/>
                </a:solidFill>
                <a:latin typeface="Arial"/>
                <a:cs typeface="Arial"/>
              </a:rPr>
              <a:t>equi</a:t>
            </a:r>
            <a:r>
              <a:rPr sz="1300" spc="-25" dirty="0">
                <a:solidFill>
                  <a:srgbClr val="041299"/>
                </a:solidFill>
                <a:latin typeface="Arial"/>
                <a:cs typeface="Arial"/>
              </a:rPr>
              <a:t>v</a:t>
            </a:r>
            <a:r>
              <a:rPr sz="1300" spc="-10" dirty="0">
                <a:solidFill>
                  <a:srgbClr val="041299"/>
                </a:solidFill>
                <a:latin typeface="Arial"/>
                <a:cs typeface="Arial"/>
              </a:rPr>
              <a:t>alen</a:t>
            </a:r>
            <a:r>
              <a:rPr sz="1300" dirty="0">
                <a:solidFill>
                  <a:srgbClr val="041299"/>
                </a:solidFill>
                <a:latin typeface="Arial"/>
                <a:cs typeface="Arial"/>
              </a:rPr>
              <a:t>t</a:t>
            </a:r>
            <a:r>
              <a:rPr sz="1300" spc="-10" dirty="0">
                <a:solidFill>
                  <a:srgbClr val="041299"/>
                </a:solidFill>
                <a:latin typeface="Arial"/>
                <a:cs typeface="Arial"/>
              </a:rPr>
              <a:t>es</a:t>
            </a:r>
            <a:r>
              <a:rPr sz="1300" spc="40" dirty="0">
                <a:solidFill>
                  <a:srgbClr val="041299"/>
                </a:solidFill>
                <a:latin typeface="Arial"/>
                <a:cs typeface="Arial"/>
              </a:rPr>
              <a:t> </a:t>
            </a:r>
            <a:r>
              <a:rPr sz="1300" spc="-10" dirty="0">
                <a:solidFill>
                  <a:srgbClr val="041299"/>
                </a:solidFill>
                <a:latin typeface="Arial"/>
                <a:cs typeface="Arial"/>
              </a:rPr>
              <a:t>como </a:t>
            </a:r>
            <a:r>
              <a:rPr sz="1300" spc="25" dirty="0">
                <a:solidFill>
                  <a:srgbClr val="041299"/>
                </a:solidFill>
                <a:latin typeface="Arial"/>
                <a:cs typeface="Arial"/>
              </a:rPr>
              <a:t> </a:t>
            </a:r>
            <a:r>
              <a:rPr sz="1300" b="1" spc="-10" dirty="0">
                <a:solidFill>
                  <a:srgbClr val="041299"/>
                </a:solidFill>
                <a:latin typeface="Arial"/>
                <a:cs typeface="Arial"/>
              </a:rPr>
              <a:t>“Con…”</a:t>
            </a:r>
            <a:r>
              <a:rPr sz="1300" spc="-5" dirty="0">
                <a:solidFill>
                  <a:srgbClr val="041299"/>
                </a:solidFill>
                <a:latin typeface="Arial"/>
                <a:cs typeface="Arial"/>
              </a:rPr>
              <a:t>,</a:t>
            </a:r>
            <a:r>
              <a:rPr sz="1300" spc="30" dirty="0">
                <a:solidFill>
                  <a:srgbClr val="041299"/>
                </a:solidFill>
                <a:latin typeface="Arial"/>
                <a:cs typeface="Arial"/>
              </a:rPr>
              <a:t> </a:t>
            </a:r>
            <a:r>
              <a:rPr sz="1300" b="1" spc="-10" dirty="0">
                <a:solidFill>
                  <a:srgbClr val="041299"/>
                </a:solidFill>
                <a:latin typeface="Arial"/>
                <a:cs typeface="Arial"/>
              </a:rPr>
              <a:t>“</a:t>
            </a:r>
            <a:r>
              <a:rPr sz="1300" b="1" spc="-35" dirty="0">
                <a:solidFill>
                  <a:srgbClr val="041299"/>
                </a:solidFill>
                <a:latin typeface="Arial"/>
                <a:cs typeface="Arial"/>
              </a:rPr>
              <a:t>T</a:t>
            </a:r>
            <a:r>
              <a:rPr sz="1300" b="1" spc="-10" dirty="0">
                <a:solidFill>
                  <a:srgbClr val="041299"/>
                </a:solidFill>
                <a:latin typeface="Arial"/>
                <a:cs typeface="Arial"/>
              </a:rPr>
              <a:t>iene”</a:t>
            </a:r>
            <a:r>
              <a:rPr sz="1300" b="1" spc="30" dirty="0">
                <a:solidFill>
                  <a:srgbClr val="041299"/>
                </a:solidFill>
                <a:latin typeface="Arial"/>
                <a:cs typeface="Arial"/>
              </a:rPr>
              <a:t> </a:t>
            </a:r>
            <a:r>
              <a:rPr sz="1300" spc="-5" dirty="0">
                <a:solidFill>
                  <a:srgbClr val="041299"/>
                </a:solidFill>
                <a:latin typeface="Arial"/>
                <a:cs typeface="Arial"/>
              </a:rPr>
              <a:t>, </a:t>
            </a:r>
            <a:r>
              <a:rPr sz="1300" spc="-15" dirty="0">
                <a:solidFill>
                  <a:srgbClr val="041299"/>
                </a:solidFill>
                <a:latin typeface="Arial"/>
                <a:cs typeface="Arial"/>
              </a:rPr>
              <a:t>etc.</a:t>
            </a:r>
            <a:endParaRPr sz="1300">
              <a:latin typeface="Arial"/>
              <a:cs typeface="Arial"/>
            </a:endParaRPr>
          </a:p>
        </p:txBody>
      </p:sp>
      <p:sp>
        <p:nvSpPr>
          <p:cNvPr id="11" name="object 11"/>
          <p:cNvSpPr/>
          <p:nvPr/>
        </p:nvSpPr>
        <p:spPr>
          <a:xfrm>
            <a:off x="2529839" y="5396484"/>
            <a:ext cx="7203948" cy="423672"/>
          </a:xfrm>
          <a:prstGeom prst="rect">
            <a:avLst/>
          </a:prstGeom>
          <a:blipFill>
            <a:blip r:embed="rId6" cstate="print"/>
            <a:stretch>
              <a:fillRect/>
            </a:stretch>
          </a:blipFill>
        </p:spPr>
        <p:txBody>
          <a:bodyPr wrap="square" lIns="0" tIns="0" rIns="0" bIns="0" rtlCol="0">
            <a:noAutofit/>
          </a:bodyPr>
          <a:lstStyle/>
          <a:p>
            <a:endParaRPr/>
          </a:p>
        </p:txBody>
      </p:sp>
      <p:sp>
        <p:nvSpPr>
          <p:cNvPr id="12" name="object 12"/>
          <p:cNvSpPr/>
          <p:nvPr/>
        </p:nvSpPr>
        <p:spPr>
          <a:xfrm>
            <a:off x="3195827" y="5405628"/>
            <a:ext cx="5914644" cy="353568"/>
          </a:xfrm>
          <a:prstGeom prst="rect">
            <a:avLst/>
          </a:prstGeom>
          <a:blipFill>
            <a:blip r:embed="rId7" cstate="print"/>
            <a:stretch>
              <a:fillRect/>
            </a:stretch>
          </a:blipFill>
        </p:spPr>
        <p:txBody>
          <a:bodyPr wrap="square" lIns="0" tIns="0" rIns="0" bIns="0" rtlCol="0">
            <a:noAutofit/>
          </a:bodyPr>
          <a:lstStyle/>
          <a:p>
            <a:endParaRPr/>
          </a:p>
        </p:txBody>
      </p:sp>
      <p:sp>
        <p:nvSpPr>
          <p:cNvPr id="13" name="object 13"/>
          <p:cNvSpPr/>
          <p:nvPr/>
        </p:nvSpPr>
        <p:spPr>
          <a:xfrm>
            <a:off x="2595563" y="5500687"/>
            <a:ext cx="7072249" cy="292100"/>
          </a:xfrm>
          <a:custGeom>
            <a:avLst/>
            <a:gdLst/>
            <a:ahLst/>
            <a:cxnLst/>
            <a:rect l="l" t="t" r="r" b="b"/>
            <a:pathLst>
              <a:path w="7072249" h="292100">
                <a:moveTo>
                  <a:pt x="0" y="292100"/>
                </a:moveTo>
                <a:lnTo>
                  <a:pt x="7072249" y="292100"/>
                </a:lnTo>
                <a:lnTo>
                  <a:pt x="7072249" y="0"/>
                </a:lnTo>
                <a:lnTo>
                  <a:pt x="0" y="0"/>
                </a:lnTo>
                <a:lnTo>
                  <a:pt x="0" y="292100"/>
                </a:lnTo>
                <a:close/>
              </a:path>
            </a:pathLst>
          </a:custGeom>
          <a:solidFill>
            <a:srgbClr val="FFFFFF"/>
          </a:solidFill>
        </p:spPr>
        <p:txBody>
          <a:bodyPr wrap="square" lIns="0" tIns="0" rIns="0" bIns="0" rtlCol="0">
            <a:noAutofit/>
          </a:bodyPr>
          <a:lstStyle/>
          <a:p>
            <a:endParaRPr/>
          </a:p>
        </p:txBody>
      </p:sp>
      <p:sp>
        <p:nvSpPr>
          <p:cNvPr id="14" name="object 14"/>
          <p:cNvSpPr/>
          <p:nvPr/>
        </p:nvSpPr>
        <p:spPr>
          <a:xfrm>
            <a:off x="2595563" y="5500687"/>
            <a:ext cx="7072249" cy="292100"/>
          </a:xfrm>
          <a:custGeom>
            <a:avLst/>
            <a:gdLst/>
            <a:ahLst/>
            <a:cxnLst/>
            <a:rect l="l" t="t" r="r" b="b"/>
            <a:pathLst>
              <a:path w="7072249" h="292100">
                <a:moveTo>
                  <a:pt x="0" y="292100"/>
                </a:moveTo>
                <a:lnTo>
                  <a:pt x="7072249" y="292100"/>
                </a:lnTo>
                <a:lnTo>
                  <a:pt x="7072249" y="0"/>
                </a:lnTo>
                <a:lnTo>
                  <a:pt x="0" y="0"/>
                </a:lnTo>
                <a:lnTo>
                  <a:pt x="0" y="292100"/>
                </a:lnTo>
                <a:close/>
              </a:path>
            </a:pathLst>
          </a:custGeom>
          <a:ln w="25400">
            <a:solidFill>
              <a:srgbClr val="333399"/>
            </a:solidFill>
          </a:ln>
        </p:spPr>
        <p:txBody>
          <a:bodyPr wrap="square" lIns="0" tIns="0" rIns="0" bIns="0" rtlCol="0">
            <a:noAutofit/>
          </a:bodyPr>
          <a:lstStyle/>
          <a:p>
            <a:endParaRPr/>
          </a:p>
        </p:txBody>
      </p:sp>
      <p:sp>
        <p:nvSpPr>
          <p:cNvPr id="15" name="object 15"/>
          <p:cNvSpPr/>
          <p:nvPr/>
        </p:nvSpPr>
        <p:spPr>
          <a:xfrm>
            <a:off x="1825752" y="5971032"/>
            <a:ext cx="8604504" cy="722376"/>
          </a:xfrm>
          <a:prstGeom prst="rect">
            <a:avLst/>
          </a:prstGeom>
          <a:blipFill>
            <a:blip r:embed="rId8" cstate="print"/>
            <a:stretch>
              <a:fillRect/>
            </a:stretch>
          </a:blipFill>
        </p:spPr>
        <p:txBody>
          <a:bodyPr wrap="square" lIns="0" tIns="0" rIns="0" bIns="0" rtlCol="0">
            <a:noAutofit/>
          </a:bodyPr>
          <a:lstStyle/>
          <a:p>
            <a:endParaRPr/>
          </a:p>
        </p:txBody>
      </p:sp>
      <p:sp>
        <p:nvSpPr>
          <p:cNvPr id="16" name="object 16"/>
          <p:cNvSpPr txBox="1"/>
          <p:nvPr/>
        </p:nvSpPr>
        <p:spPr>
          <a:xfrm>
            <a:off x="2934081" y="5542584"/>
            <a:ext cx="6644005" cy="970280"/>
          </a:xfrm>
          <a:prstGeom prst="rect">
            <a:avLst/>
          </a:prstGeom>
        </p:spPr>
        <p:txBody>
          <a:bodyPr vert="horz" wrap="square" lIns="0" tIns="0" rIns="0" bIns="0" rtlCol="0">
            <a:noAutofit/>
          </a:bodyPr>
          <a:lstStyle/>
          <a:p>
            <a:pPr marL="414655"/>
            <a:r>
              <a:rPr sz="1300" spc="-15" dirty="0">
                <a:solidFill>
                  <a:srgbClr val="041299"/>
                </a:solidFill>
                <a:latin typeface="Arial"/>
                <a:cs typeface="Arial"/>
              </a:rPr>
              <a:t>La</a:t>
            </a:r>
            <a:r>
              <a:rPr sz="1300" spc="-10" dirty="0">
                <a:solidFill>
                  <a:srgbClr val="041299"/>
                </a:solidFill>
                <a:latin typeface="Arial"/>
                <a:cs typeface="Arial"/>
              </a:rPr>
              <a:t>s</a:t>
            </a:r>
            <a:r>
              <a:rPr sz="1300" spc="-5" dirty="0">
                <a:solidFill>
                  <a:srgbClr val="041299"/>
                </a:solidFill>
                <a:latin typeface="Arial"/>
                <a:cs typeface="Arial"/>
              </a:rPr>
              <a:t> </a:t>
            </a:r>
            <a:r>
              <a:rPr sz="1300" spc="-15" dirty="0">
                <a:solidFill>
                  <a:srgbClr val="041299"/>
                </a:solidFill>
                <a:latin typeface="Arial"/>
                <a:cs typeface="Arial"/>
              </a:rPr>
              <a:t>condicione</a:t>
            </a:r>
            <a:r>
              <a:rPr sz="1300" spc="-10" dirty="0">
                <a:solidFill>
                  <a:srgbClr val="041299"/>
                </a:solidFill>
                <a:latin typeface="Arial"/>
                <a:cs typeface="Arial"/>
              </a:rPr>
              <a:t>s</a:t>
            </a:r>
            <a:r>
              <a:rPr sz="1300" spc="35" dirty="0">
                <a:solidFill>
                  <a:srgbClr val="041299"/>
                </a:solidFill>
                <a:latin typeface="Arial"/>
                <a:cs typeface="Arial"/>
              </a:rPr>
              <a:t> </a:t>
            </a:r>
            <a:r>
              <a:rPr sz="1300" spc="-15" dirty="0">
                <a:solidFill>
                  <a:srgbClr val="041299"/>
                </a:solidFill>
                <a:latin typeface="Arial"/>
                <a:cs typeface="Arial"/>
              </a:rPr>
              <a:t>par</a:t>
            </a:r>
            <a:r>
              <a:rPr sz="1300" spc="-10" dirty="0">
                <a:solidFill>
                  <a:srgbClr val="041299"/>
                </a:solidFill>
                <a:latin typeface="Arial"/>
                <a:cs typeface="Arial"/>
              </a:rPr>
              <a:t>a</a:t>
            </a:r>
            <a:r>
              <a:rPr sz="1300" spc="20" dirty="0">
                <a:solidFill>
                  <a:srgbClr val="041299"/>
                </a:solidFill>
                <a:latin typeface="Arial"/>
                <a:cs typeface="Arial"/>
              </a:rPr>
              <a:t> </a:t>
            </a:r>
            <a:r>
              <a:rPr sz="1300" spc="-15" dirty="0">
                <a:solidFill>
                  <a:srgbClr val="041299"/>
                </a:solidFill>
                <a:latin typeface="Arial"/>
                <a:cs typeface="Arial"/>
              </a:rPr>
              <a:t>pode</a:t>
            </a:r>
            <a:r>
              <a:rPr sz="1300" spc="-5" dirty="0">
                <a:solidFill>
                  <a:srgbClr val="041299"/>
                </a:solidFill>
                <a:latin typeface="Arial"/>
                <a:cs typeface="Arial"/>
              </a:rPr>
              <a:t>r</a:t>
            </a:r>
            <a:r>
              <a:rPr sz="1300" spc="30" dirty="0">
                <a:solidFill>
                  <a:srgbClr val="041299"/>
                </a:solidFill>
                <a:latin typeface="Arial"/>
                <a:cs typeface="Arial"/>
              </a:rPr>
              <a:t> </a:t>
            </a:r>
            <a:r>
              <a:rPr sz="1300" spc="-15" dirty="0">
                <a:solidFill>
                  <a:srgbClr val="041299"/>
                </a:solidFill>
                <a:latin typeface="Arial"/>
                <a:cs typeface="Arial"/>
              </a:rPr>
              <a:t>declara</a:t>
            </a:r>
            <a:r>
              <a:rPr sz="1300" spc="-5" dirty="0">
                <a:solidFill>
                  <a:srgbClr val="041299"/>
                </a:solidFill>
                <a:latin typeface="Arial"/>
                <a:cs typeface="Arial"/>
              </a:rPr>
              <a:t>r</a:t>
            </a:r>
            <a:r>
              <a:rPr sz="1300" spc="35" dirty="0">
                <a:solidFill>
                  <a:srgbClr val="041299"/>
                </a:solidFill>
                <a:latin typeface="Arial"/>
                <a:cs typeface="Arial"/>
              </a:rPr>
              <a:t> </a:t>
            </a:r>
            <a:r>
              <a:rPr sz="1300" spc="-15" dirty="0">
                <a:solidFill>
                  <a:srgbClr val="041299"/>
                </a:solidFill>
                <a:latin typeface="Arial"/>
                <a:cs typeface="Arial"/>
              </a:rPr>
              <a:t>esta</a:t>
            </a:r>
            <a:r>
              <a:rPr sz="1300" spc="-10" dirty="0">
                <a:solidFill>
                  <a:srgbClr val="041299"/>
                </a:solidFill>
                <a:latin typeface="Arial"/>
                <a:cs typeface="Arial"/>
              </a:rPr>
              <a:t>s</a:t>
            </a:r>
            <a:r>
              <a:rPr sz="1300" spc="10" dirty="0">
                <a:solidFill>
                  <a:srgbClr val="041299"/>
                </a:solidFill>
                <a:latin typeface="Arial"/>
                <a:cs typeface="Arial"/>
              </a:rPr>
              <a:t> </a:t>
            </a:r>
            <a:r>
              <a:rPr sz="1300" spc="-15" dirty="0">
                <a:solidFill>
                  <a:srgbClr val="041299"/>
                </a:solidFill>
                <a:latin typeface="Arial"/>
                <a:cs typeface="Arial"/>
              </a:rPr>
              <a:t>propiedade</a:t>
            </a:r>
            <a:r>
              <a:rPr sz="1300" spc="-10" dirty="0">
                <a:solidFill>
                  <a:srgbClr val="041299"/>
                </a:solidFill>
                <a:latin typeface="Arial"/>
                <a:cs typeface="Arial"/>
              </a:rPr>
              <a:t>s</a:t>
            </a:r>
            <a:r>
              <a:rPr sz="1300" spc="45" dirty="0">
                <a:solidFill>
                  <a:srgbClr val="041299"/>
                </a:solidFill>
                <a:latin typeface="Arial"/>
                <a:cs typeface="Arial"/>
              </a:rPr>
              <a:t> </a:t>
            </a:r>
            <a:r>
              <a:rPr sz="1300" spc="-15" dirty="0">
                <a:solidFill>
                  <a:srgbClr val="041299"/>
                </a:solidFill>
                <a:latin typeface="Arial"/>
                <a:cs typeface="Arial"/>
              </a:rPr>
              <a:t>e</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u</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aliment</a:t>
            </a:r>
            <a:r>
              <a:rPr sz="1300" spc="-10" dirty="0">
                <a:solidFill>
                  <a:srgbClr val="041299"/>
                </a:solidFill>
                <a:latin typeface="Arial"/>
                <a:cs typeface="Arial"/>
              </a:rPr>
              <a:t>o</a:t>
            </a:r>
            <a:r>
              <a:rPr sz="1300" spc="35" dirty="0">
                <a:solidFill>
                  <a:srgbClr val="041299"/>
                </a:solidFill>
                <a:latin typeface="Arial"/>
                <a:cs typeface="Arial"/>
              </a:rPr>
              <a:t> </a:t>
            </a:r>
            <a:r>
              <a:rPr sz="1300" spc="-15" dirty="0">
                <a:solidFill>
                  <a:srgbClr val="041299"/>
                </a:solidFill>
                <a:latin typeface="Arial"/>
                <a:cs typeface="Arial"/>
              </a:rPr>
              <a:t>son:</a:t>
            </a:r>
            <a:endParaRPr sz="1300">
              <a:latin typeface="Arial"/>
              <a:cs typeface="Arial"/>
            </a:endParaRPr>
          </a:p>
          <a:p>
            <a:pPr>
              <a:lnSpc>
                <a:spcPts val="850"/>
              </a:lnSpc>
              <a:spcBef>
                <a:spcPts val="20"/>
              </a:spcBef>
            </a:pPr>
            <a:endParaRPr sz="850"/>
          </a:p>
          <a:p>
            <a:pPr>
              <a:lnSpc>
                <a:spcPts val="1000"/>
              </a:lnSpc>
            </a:pPr>
            <a:endParaRPr sz="1000"/>
          </a:p>
          <a:p>
            <a:pPr>
              <a:lnSpc>
                <a:spcPts val="1000"/>
              </a:lnSpc>
            </a:pPr>
            <a:endParaRPr sz="1000"/>
          </a:p>
          <a:p>
            <a:pPr marR="42545" algn="ctr"/>
            <a:r>
              <a:rPr sz="1300" spc="-145" dirty="0">
                <a:solidFill>
                  <a:srgbClr val="FFFFFF"/>
                </a:solidFill>
                <a:latin typeface="Arial"/>
                <a:cs typeface="Arial"/>
              </a:rPr>
              <a:t>T</a:t>
            </a:r>
            <a:r>
              <a:rPr sz="1300" spc="-10" dirty="0">
                <a:solidFill>
                  <a:srgbClr val="FFFFFF"/>
                </a:solidFill>
                <a:latin typeface="Arial"/>
                <a:cs typeface="Arial"/>
              </a:rPr>
              <a:t>odas</a:t>
            </a:r>
            <a:r>
              <a:rPr sz="1300" spc="-5" dirty="0">
                <a:solidFill>
                  <a:srgbClr val="FFFFFF"/>
                </a:solidFill>
                <a:latin typeface="Arial"/>
                <a:cs typeface="Arial"/>
              </a:rPr>
              <a:t> </a:t>
            </a:r>
            <a:r>
              <a:rPr sz="1300" spc="-10" dirty="0">
                <a:solidFill>
                  <a:srgbClr val="FFFFFF"/>
                </a:solidFill>
                <a:latin typeface="Arial"/>
                <a:cs typeface="Arial"/>
              </a:rPr>
              <a:t>las</a:t>
            </a:r>
            <a:r>
              <a:rPr sz="1300" spc="5" dirty="0">
                <a:solidFill>
                  <a:srgbClr val="FFFFFF"/>
                </a:solidFill>
                <a:latin typeface="Arial"/>
                <a:cs typeface="Arial"/>
              </a:rPr>
              <a:t> </a:t>
            </a:r>
            <a:r>
              <a:rPr sz="1300" spc="-10" dirty="0">
                <a:solidFill>
                  <a:srgbClr val="FFFFFF"/>
                </a:solidFill>
                <a:latin typeface="Arial"/>
                <a:cs typeface="Arial"/>
              </a:rPr>
              <a:t>pre</a:t>
            </a:r>
            <a:r>
              <a:rPr sz="1300" spc="-25" dirty="0">
                <a:solidFill>
                  <a:srgbClr val="FFFFFF"/>
                </a:solidFill>
                <a:latin typeface="Arial"/>
                <a:cs typeface="Arial"/>
              </a:rPr>
              <a:t>v</a:t>
            </a:r>
            <a:r>
              <a:rPr sz="1300" spc="-10" dirty="0">
                <a:solidFill>
                  <a:srgbClr val="FFFFFF"/>
                </a:solidFill>
                <a:latin typeface="Arial"/>
                <a:cs typeface="Arial"/>
              </a:rPr>
              <a:t>istas</a:t>
            </a:r>
            <a:r>
              <a:rPr sz="1300" spc="40" dirty="0">
                <a:solidFill>
                  <a:srgbClr val="FFFFFF"/>
                </a:solidFill>
                <a:latin typeface="Arial"/>
                <a:cs typeface="Arial"/>
              </a:rPr>
              <a:t> </a:t>
            </a:r>
            <a:r>
              <a:rPr sz="1300" spc="-10" dirty="0">
                <a:solidFill>
                  <a:srgbClr val="FFFFFF"/>
                </a:solidFill>
                <a:latin typeface="Arial"/>
                <a:cs typeface="Arial"/>
              </a:rPr>
              <a:t>en</a:t>
            </a:r>
            <a:r>
              <a:rPr sz="1300" spc="5" dirty="0">
                <a:solidFill>
                  <a:srgbClr val="FFFFFF"/>
                </a:solidFill>
                <a:latin typeface="Arial"/>
                <a:cs typeface="Arial"/>
              </a:rPr>
              <a:t> </a:t>
            </a:r>
            <a:r>
              <a:rPr sz="1300" spc="-5" dirty="0">
                <a:solidFill>
                  <a:srgbClr val="FFFFFF"/>
                </a:solidFill>
                <a:latin typeface="Arial"/>
                <a:cs typeface="Arial"/>
              </a:rPr>
              <a:t>el </a:t>
            </a:r>
            <a:r>
              <a:rPr sz="1300" spc="-10" dirty="0">
                <a:solidFill>
                  <a:srgbClr val="FFFFFF"/>
                </a:solidFill>
                <a:latin typeface="Arial"/>
                <a:cs typeface="Arial"/>
              </a:rPr>
              <a:t>Reglamento</a:t>
            </a:r>
            <a:r>
              <a:rPr sz="1300" spc="40" dirty="0">
                <a:solidFill>
                  <a:srgbClr val="FFFFFF"/>
                </a:solidFill>
                <a:latin typeface="Arial"/>
                <a:cs typeface="Arial"/>
              </a:rPr>
              <a:t> </a:t>
            </a:r>
            <a:r>
              <a:rPr sz="1300" spc="-10" dirty="0">
                <a:solidFill>
                  <a:srgbClr val="FFFFFF"/>
                </a:solidFill>
                <a:latin typeface="Arial"/>
                <a:cs typeface="Arial"/>
              </a:rPr>
              <a:t>1924/20</a:t>
            </a:r>
            <a:r>
              <a:rPr sz="1300" spc="-15" dirty="0">
                <a:solidFill>
                  <a:srgbClr val="FFFFFF"/>
                </a:solidFill>
                <a:latin typeface="Arial"/>
                <a:cs typeface="Arial"/>
              </a:rPr>
              <a:t>0</a:t>
            </a:r>
            <a:r>
              <a:rPr sz="1300" spc="-10" dirty="0">
                <a:solidFill>
                  <a:srgbClr val="FFFFFF"/>
                </a:solidFill>
                <a:latin typeface="Arial"/>
                <a:cs typeface="Arial"/>
              </a:rPr>
              <a:t>6</a:t>
            </a:r>
            <a:r>
              <a:rPr sz="1300" spc="40" dirty="0">
                <a:solidFill>
                  <a:srgbClr val="FFFFFF"/>
                </a:solidFill>
                <a:latin typeface="Arial"/>
                <a:cs typeface="Arial"/>
              </a:rPr>
              <a:t> </a:t>
            </a:r>
            <a:r>
              <a:rPr sz="1300" spc="-10" dirty="0">
                <a:solidFill>
                  <a:srgbClr val="FFFFFF"/>
                </a:solidFill>
                <a:latin typeface="Arial"/>
                <a:cs typeface="Arial"/>
              </a:rPr>
              <a:t>y</a:t>
            </a:r>
            <a:r>
              <a:rPr sz="1300" spc="-5" dirty="0">
                <a:solidFill>
                  <a:srgbClr val="FFFFFF"/>
                </a:solidFill>
                <a:latin typeface="Arial"/>
                <a:cs typeface="Arial"/>
              </a:rPr>
              <a:t> </a:t>
            </a:r>
            <a:r>
              <a:rPr sz="1300" spc="-10" dirty="0">
                <a:solidFill>
                  <a:srgbClr val="FFFFFF"/>
                </a:solidFill>
                <a:latin typeface="Arial"/>
                <a:cs typeface="Arial"/>
              </a:rPr>
              <a:t>en</a:t>
            </a:r>
            <a:r>
              <a:rPr sz="1300" spc="5" dirty="0">
                <a:solidFill>
                  <a:srgbClr val="FFFFFF"/>
                </a:solidFill>
                <a:latin typeface="Arial"/>
                <a:cs typeface="Arial"/>
              </a:rPr>
              <a:t> </a:t>
            </a:r>
            <a:r>
              <a:rPr sz="1300" spc="-10" dirty="0">
                <a:solidFill>
                  <a:srgbClr val="FFFFFF"/>
                </a:solidFill>
                <a:latin typeface="Arial"/>
                <a:cs typeface="Arial"/>
              </a:rPr>
              <a:t>particular</a:t>
            </a:r>
            <a:r>
              <a:rPr sz="1300" spc="30" dirty="0">
                <a:solidFill>
                  <a:srgbClr val="FFFFFF"/>
                </a:solidFill>
                <a:latin typeface="Arial"/>
                <a:cs typeface="Arial"/>
              </a:rPr>
              <a:t> </a:t>
            </a:r>
            <a:r>
              <a:rPr sz="1300" spc="-5" dirty="0">
                <a:solidFill>
                  <a:srgbClr val="FFFFFF"/>
                </a:solidFill>
                <a:latin typeface="Arial"/>
                <a:cs typeface="Arial"/>
              </a:rPr>
              <a:t>el</a:t>
            </a:r>
            <a:r>
              <a:rPr sz="1300" spc="-65" dirty="0">
                <a:solidFill>
                  <a:srgbClr val="FFFFFF"/>
                </a:solidFill>
                <a:latin typeface="Arial"/>
                <a:cs typeface="Arial"/>
              </a:rPr>
              <a:t> </a:t>
            </a:r>
            <a:r>
              <a:rPr sz="1300" spc="-10" dirty="0">
                <a:solidFill>
                  <a:srgbClr val="FFFFFF"/>
                </a:solidFill>
                <a:latin typeface="Arial"/>
                <a:cs typeface="Arial"/>
              </a:rPr>
              <a:t>Artículo</a:t>
            </a:r>
            <a:r>
              <a:rPr sz="1300" spc="15" dirty="0">
                <a:solidFill>
                  <a:srgbClr val="FFFFFF"/>
                </a:solidFill>
                <a:latin typeface="Arial"/>
                <a:cs typeface="Arial"/>
              </a:rPr>
              <a:t> </a:t>
            </a:r>
            <a:r>
              <a:rPr sz="1300" spc="-10" dirty="0">
                <a:solidFill>
                  <a:srgbClr val="FFFFFF"/>
                </a:solidFill>
                <a:latin typeface="Arial"/>
                <a:cs typeface="Arial"/>
              </a:rPr>
              <a:t>5.</a:t>
            </a:r>
            <a:endParaRPr sz="1300">
              <a:latin typeface="Arial"/>
              <a:cs typeface="Arial"/>
            </a:endParaRPr>
          </a:p>
          <a:p>
            <a:pPr algn="ctr">
              <a:lnSpc>
                <a:spcPct val="100000"/>
              </a:lnSpc>
            </a:pPr>
            <a:r>
              <a:rPr sz="1300" spc="-10" dirty="0">
                <a:solidFill>
                  <a:srgbClr val="FFFFFF"/>
                </a:solidFill>
                <a:latin typeface="Arial"/>
                <a:cs typeface="Arial"/>
              </a:rPr>
              <a:t>Para</a:t>
            </a:r>
            <a:r>
              <a:rPr sz="1300" spc="15" dirty="0">
                <a:solidFill>
                  <a:srgbClr val="FFFFFF"/>
                </a:solidFill>
                <a:latin typeface="Arial"/>
                <a:cs typeface="Arial"/>
              </a:rPr>
              <a:t> </a:t>
            </a:r>
            <a:r>
              <a:rPr sz="1300" spc="-25" dirty="0">
                <a:solidFill>
                  <a:srgbClr val="FFFFFF"/>
                </a:solidFill>
                <a:latin typeface="Arial"/>
                <a:cs typeface="Arial"/>
              </a:rPr>
              <a:t>v</a:t>
            </a:r>
            <a:r>
              <a:rPr sz="1300" spc="-10" dirty="0">
                <a:solidFill>
                  <a:srgbClr val="FFFFFF"/>
                </a:solidFill>
                <a:latin typeface="Arial"/>
                <a:cs typeface="Arial"/>
              </a:rPr>
              <a:t>itaminas</a:t>
            </a:r>
            <a:r>
              <a:rPr sz="1300" spc="30" dirty="0">
                <a:solidFill>
                  <a:srgbClr val="FFFFFF"/>
                </a:solidFill>
                <a:latin typeface="Arial"/>
                <a:cs typeface="Arial"/>
              </a:rPr>
              <a:t> </a:t>
            </a:r>
            <a:r>
              <a:rPr sz="1300" spc="-10" dirty="0">
                <a:solidFill>
                  <a:srgbClr val="FFFFFF"/>
                </a:solidFill>
                <a:latin typeface="Arial"/>
                <a:cs typeface="Arial"/>
              </a:rPr>
              <a:t>y</a:t>
            </a:r>
            <a:r>
              <a:rPr sz="1300" spc="-5" dirty="0">
                <a:solidFill>
                  <a:srgbClr val="FFFFFF"/>
                </a:solidFill>
                <a:latin typeface="Arial"/>
                <a:cs typeface="Arial"/>
              </a:rPr>
              <a:t> </a:t>
            </a:r>
            <a:r>
              <a:rPr sz="1300" spc="-10" dirty="0">
                <a:solidFill>
                  <a:srgbClr val="FFFFFF"/>
                </a:solidFill>
                <a:latin typeface="Arial"/>
                <a:cs typeface="Arial"/>
              </a:rPr>
              <a:t>minerales</a:t>
            </a:r>
            <a:r>
              <a:rPr sz="1300" spc="40" dirty="0">
                <a:solidFill>
                  <a:srgbClr val="FFFFFF"/>
                </a:solidFill>
                <a:latin typeface="Arial"/>
                <a:cs typeface="Arial"/>
              </a:rPr>
              <a:t> </a:t>
            </a:r>
            <a:r>
              <a:rPr sz="1300" spc="-10" dirty="0">
                <a:solidFill>
                  <a:srgbClr val="FFFFFF"/>
                </a:solidFill>
                <a:latin typeface="Arial"/>
                <a:cs typeface="Arial"/>
              </a:rPr>
              <a:t>las</a:t>
            </a:r>
            <a:r>
              <a:rPr sz="1300" spc="-5" dirty="0">
                <a:solidFill>
                  <a:srgbClr val="FFFFFF"/>
                </a:solidFill>
                <a:latin typeface="Arial"/>
                <a:cs typeface="Arial"/>
              </a:rPr>
              <a:t> </a:t>
            </a:r>
            <a:r>
              <a:rPr sz="1300" spc="-10" dirty="0">
                <a:solidFill>
                  <a:srgbClr val="FFFFFF"/>
                </a:solidFill>
                <a:latin typeface="Arial"/>
                <a:cs typeface="Arial"/>
              </a:rPr>
              <a:t>pre</a:t>
            </a:r>
            <a:r>
              <a:rPr sz="1300" spc="-25" dirty="0">
                <a:solidFill>
                  <a:srgbClr val="FFFFFF"/>
                </a:solidFill>
                <a:latin typeface="Arial"/>
                <a:cs typeface="Arial"/>
              </a:rPr>
              <a:t>v</a:t>
            </a:r>
            <a:r>
              <a:rPr sz="1300" spc="-10" dirty="0">
                <a:solidFill>
                  <a:srgbClr val="FFFFFF"/>
                </a:solidFill>
                <a:latin typeface="Arial"/>
                <a:cs typeface="Arial"/>
              </a:rPr>
              <a:t>istas</a:t>
            </a:r>
            <a:r>
              <a:rPr sz="1300" spc="40" dirty="0">
                <a:solidFill>
                  <a:srgbClr val="FFFFFF"/>
                </a:solidFill>
                <a:latin typeface="Arial"/>
                <a:cs typeface="Arial"/>
              </a:rPr>
              <a:t> </a:t>
            </a:r>
            <a:r>
              <a:rPr sz="1300" spc="-10" dirty="0">
                <a:solidFill>
                  <a:srgbClr val="FFFFFF"/>
                </a:solidFill>
                <a:latin typeface="Arial"/>
                <a:cs typeface="Arial"/>
              </a:rPr>
              <a:t>en</a:t>
            </a:r>
            <a:r>
              <a:rPr sz="1300" spc="5" dirty="0">
                <a:solidFill>
                  <a:srgbClr val="FFFFFF"/>
                </a:solidFill>
                <a:latin typeface="Arial"/>
                <a:cs typeface="Arial"/>
              </a:rPr>
              <a:t> </a:t>
            </a:r>
            <a:r>
              <a:rPr sz="1300" spc="-10" dirty="0">
                <a:solidFill>
                  <a:srgbClr val="FFFFFF"/>
                </a:solidFill>
                <a:latin typeface="Arial"/>
                <a:cs typeface="Arial"/>
              </a:rPr>
              <a:t>“Fuente</a:t>
            </a:r>
            <a:r>
              <a:rPr sz="1300" spc="30" dirty="0">
                <a:solidFill>
                  <a:srgbClr val="FFFFFF"/>
                </a:solidFill>
                <a:latin typeface="Arial"/>
                <a:cs typeface="Arial"/>
              </a:rPr>
              <a:t> </a:t>
            </a:r>
            <a:r>
              <a:rPr sz="1300" spc="-10" dirty="0">
                <a:solidFill>
                  <a:srgbClr val="FFFFFF"/>
                </a:solidFill>
                <a:latin typeface="Arial"/>
                <a:cs typeface="Arial"/>
              </a:rPr>
              <a:t>de</a:t>
            </a:r>
            <a:r>
              <a:rPr sz="1300" spc="5" dirty="0">
                <a:solidFill>
                  <a:srgbClr val="FFFFFF"/>
                </a:solidFill>
                <a:latin typeface="Arial"/>
                <a:cs typeface="Arial"/>
              </a:rPr>
              <a:t> </a:t>
            </a:r>
            <a:r>
              <a:rPr sz="1300" spc="-25" dirty="0">
                <a:solidFill>
                  <a:srgbClr val="FFFFFF"/>
                </a:solidFill>
                <a:latin typeface="Arial"/>
                <a:cs typeface="Arial"/>
              </a:rPr>
              <a:t>v</a:t>
            </a:r>
            <a:r>
              <a:rPr sz="1300" spc="-10" dirty="0">
                <a:solidFill>
                  <a:srgbClr val="FFFFFF"/>
                </a:solidFill>
                <a:latin typeface="Arial"/>
                <a:cs typeface="Arial"/>
              </a:rPr>
              <a:t>itaminas”</a:t>
            </a:r>
            <a:r>
              <a:rPr sz="1300" spc="40" dirty="0">
                <a:solidFill>
                  <a:srgbClr val="FFFFFF"/>
                </a:solidFill>
                <a:latin typeface="Arial"/>
                <a:cs typeface="Arial"/>
              </a:rPr>
              <a:t> </a:t>
            </a:r>
            <a:r>
              <a:rPr sz="1300" spc="-10" dirty="0">
                <a:solidFill>
                  <a:srgbClr val="FFFFFF"/>
                </a:solidFill>
                <a:latin typeface="Arial"/>
                <a:cs typeface="Arial"/>
              </a:rPr>
              <a:t>y</a:t>
            </a:r>
            <a:r>
              <a:rPr sz="1300" spc="5" dirty="0">
                <a:solidFill>
                  <a:srgbClr val="FFFFFF"/>
                </a:solidFill>
                <a:latin typeface="Arial"/>
                <a:cs typeface="Arial"/>
              </a:rPr>
              <a:t> </a:t>
            </a:r>
            <a:r>
              <a:rPr sz="1300" spc="-10" dirty="0">
                <a:solidFill>
                  <a:srgbClr val="FFFFFF"/>
                </a:solidFill>
                <a:latin typeface="Arial"/>
                <a:cs typeface="Arial"/>
              </a:rPr>
              <a:t>“Fuente</a:t>
            </a:r>
            <a:r>
              <a:rPr sz="1300" spc="30" dirty="0">
                <a:solidFill>
                  <a:srgbClr val="FFFFFF"/>
                </a:solidFill>
                <a:latin typeface="Arial"/>
                <a:cs typeface="Arial"/>
              </a:rPr>
              <a:t> </a:t>
            </a:r>
            <a:r>
              <a:rPr sz="1300" spc="-10" dirty="0">
                <a:solidFill>
                  <a:srgbClr val="FFFFFF"/>
                </a:solidFill>
                <a:latin typeface="Arial"/>
                <a:cs typeface="Arial"/>
              </a:rPr>
              <a:t>de</a:t>
            </a:r>
            <a:r>
              <a:rPr sz="1300" spc="5" dirty="0">
                <a:solidFill>
                  <a:srgbClr val="FFFFFF"/>
                </a:solidFill>
                <a:latin typeface="Arial"/>
                <a:cs typeface="Arial"/>
              </a:rPr>
              <a:t> </a:t>
            </a:r>
            <a:r>
              <a:rPr sz="1300" spc="-10" dirty="0">
                <a:solidFill>
                  <a:srgbClr val="FFFFFF"/>
                </a:solidFill>
                <a:latin typeface="Arial"/>
                <a:cs typeface="Arial"/>
              </a:rPr>
              <a:t>minerales”</a:t>
            </a:r>
            <a:endParaRPr sz="1300">
              <a:latin typeface="Arial"/>
              <a:cs typeface="Arial"/>
            </a:endParaRPr>
          </a:p>
        </p:txBody>
      </p:sp>
      <p:sp>
        <p:nvSpPr>
          <p:cNvPr id="17" name="object 17"/>
          <p:cNvSpPr/>
          <p:nvPr/>
        </p:nvSpPr>
        <p:spPr>
          <a:xfrm>
            <a:off x="6544056" y="1796796"/>
            <a:ext cx="3268979" cy="3534155"/>
          </a:xfrm>
          <a:prstGeom prst="rect">
            <a:avLst/>
          </a:prstGeom>
          <a:blipFill>
            <a:blip r:embed="rId9" cstate="print"/>
            <a:stretch>
              <a:fillRect/>
            </a:stretch>
          </a:blipFill>
        </p:spPr>
        <p:txBody>
          <a:bodyPr wrap="square" lIns="0" tIns="0" rIns="0" bIns="0" rtlCol="0">
            <a:noAutofit/>
          </a:bodyPr>
          <a:lstStyle/>
          <a:p>
            <a:endParaRPr/>
          </a:p>
        </p:txBody>
      </p:sp>
      <p:sp>
        <p:nvSpPr>
          <p:cNvPr id="18" name="object 18"/>
          <p:cNvSpPr/>
          <p:nvPr/>
        </p:nvSpPr>
        <p:spPr>
          <a:xfrm>
            <a:off x="6739001" y="4643373"/>
            <a:ext cx="1785874" cy="71500"/>
          </a:xfrm>
          <a:custGeom>
            <a:avLst/>
            <a:gdLst/>
            <a:ahLst/>
            <a:cxnLst/>
            <a:rect l="l" t="t" r="r" b="b"/>
            <a:pathLst>
              <a:path w="1785874" h="71500">
                <a:moveTo>
                  <a:pt x="0" y="0"/>
                </a:moveTo>
                <a:lnTo>
                  <a:pt x="1785874" y="71500"/>
                </a:lnTo>
              </a:path>
            </a:pathLst>
          </a:custGeom>
          <a:ln w="38100">
            <a:solidFill>
              <a:srgbClr val="FF0000"/>
            </a:solidFill>
          </a:ln>
        </p:spPr>
        <p:txBody>
          <a:bodyPr wrap="square" lIns="0" tIns="0" rIns="0" bIns="0" rtlCol="0">
            <a:noAutofit/>
          </a:bodyPr>
          <a:lstStyle/>
          <a:p>
            <a:endParaRPr/>
          </a:p>
        </p:txBody>
      </p:sp>
      <p:sp>
        <p:nvSpPr>
          <p:cNvPr id="19" name="object 19"/>
          <p:cNvSpPr/>
          <p:nvPr/>
        </p:nvSpPr>
        <p:spPr>
          <a:xfrm>
            <a:off x="2013204" y="1860804"/>
            <a:ext cx="4169664" cy="1220724"/>
          </a:xfrm>
          <a:prstGeom prst="rect">
            <a:avLst/>
          </a:prstGeom>
          <a:blipFill>
            <a:blip r:embed="rId10" cstate="print"/>
            <a:stretch>
              <a:fillRect/>
            </a:stretch>
          </a:blipFill>
        </p:spPr>
        <p:txBody>
          <a:bodyPr wrap="square" lIns="0" tIns="0" rIns="0" bIns="0" rtlCol="0">
            <a:noAutofit/>
          </a:bodyPr>
          <a:lstStyle/>
          <a:p>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71876" y="188913"/>
            <a:ext cx="6169509" cy="601435"/>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040636" y="5756147"/>
            <a:ext cx="8106156" cy="918972"/>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2529839" y="5111497"/>
            <a:ext cx="7203948" cy="423671"/>
          </a:xfrm>
          <a:prstGeom prst="rect">
            <a:avLst/>
          </a:prstGeom>
          <a:blipFill>
            <a:blip r:embed="rId4" cstate="print"/>
            <a:stretch>
              <a:fillRect/>
            </a:stretch>
          </a:blipFill>
        </p:spPr>
        <p:txBody>
          <a:bodyPr wrap="square" lIns="0" tIns="0" rIns="0" bIns="0" rtlCol="0">
            <a:noAutofit/>
          </a:bodyPr>
          <a:lstStyle/>
          <a:p>
            <a:endParaRPr/>
          </a:p>
        </p:txBody>
      </p:sp>
      <p:sp>
        <p:nvSpPr>
          <p:cNvPr id="5" name="object 5"/>
          <p:cNvSpPr/>
          <p:nvPr/>
        </p:nvSpPr>
        <p:spPr>
          <a:xfrm>
            <a:off x="3325368" y="5120641"/>
            <a:ext cx="5657087" cy="353567"/>
          </a:xfrm>
          <a:prstGeom prst="rect">
            <a:avLst/>
          </a:prstGeom>
          <a:blipFill>
            <a:blip r:embed="rId5" cstate="print"/>
            <a:stretch>
              <a:fillRect/>
            </a:stretch>
          </a:blipFill>
        </p:spPr>
        <p:txBody>
          <a:bodyPr wrap="square" lIns="0" tIns="0" rIns="0" bIns="0" rtlCol="0">
            <a:noAutofit/>
          </a:bodyPr>
          <a:lstStyle/>
          <a:p>
            <a:endParaRPr/>
          </a:p>
        </p:txBody>
      </p:sp>
      <p:sp>
        <p:nvSpPr>
          <p:cNvPr id="6" name="object 6"/>
          <p:cNvSpPr/>
          <p:nvPr/>
        </p:nvSpPr>
        <p:spPr>
          <a:xfrm>
            <a:off x="2595563" y="5215001"/>
            <a:ext cx="7072249" cy="292100"/>
          </a:xfrm>
          <a:custGeom>
            <a:avLst/>
            <a:gdLst/>
            <a:ahLst/>
            <a:cxnLst/>
            <a:rect l="l" t="t" r="r" b="b"/>
            <a:pathLst>
              <a:path w="7072249" h="292100">
                <a:moveTo>
                  <a:pt x="0" y="292100"/>
                </a:moveTo>
                <a:lnTo>
                  <a:pt x="7072249" y="292100"/>
                </a:lnTo>
                <a:lnTo>
                  <a:pt x="7072249" y="0"/>
                </a:lnTo>
                <a:lnTo>
                  <a:pt x="0" y="0"/>
                </a:lnTo>
                <a:lnTo>
                  <a:pt x="0" y="292100"/>
                </a:lnTo>
                <a:close/>
              </a:path>
            </a:pathLst>
          </a:custGeom>
          <a:solidFill>
            <a:srgbClr val="FFFFFF"/>
          </a:solidFill>
        </p:spPr>
        <p:txBody>
          <a:bodyPr wrap="square" lIns="0" tIns="0" rIns="0" bIns="0" rtlCol="0">
            <a:noAutofit/>
          </a:bodyPr>
          <a:lstStyle/>
          <a:p>
            <a:endParaRPr/>
          </a:p>
        </p:txBody>
      </p:sp>
      <p:sp>
        <p:nvSpPr>
          <p:cNvPr id="7" name="object 7"/>
          <p:cNvSpPr/>
          <p:nvPr/>
        </p:nvSpPr>
        <p:spPr>
          <a:xfrm>
            <a:off x="2595563" y="5215001"/>
            <a:ext cx="7072249" cy="292100"/>
          </a:xfrm>
          <a:custGeom>
            <a:avLst/>
            <a:gdLst/>
            <a:ahLst/>
            <a:cxnLst/>
            <a:rect l="l" t="t" r="r" b="b"/>
            <a:pathLst>
              <a:path w="7072249" h="292100">
                <a:moveTo>
                  <a:pt x="0" y="292100"/>
                </a:moveTo>
                <a:lnTo>
                  <a:pt x="7072249" y="292100"/>
                </a:lnTo>
                <a:lnTo>
                  <a:pt x="7072249" y="0"/>
                </a:lnTo>
                <a:lnTo>
                  <a:pt x="0" y="0"/>
                </a:lnTo>
                <a:lnTo>
                  <a:pt x="0" y="292100"/>
                </a:lnTo>
                <a:close/>
              </a:path>
            </a:pathLst>
          </a:custGeom>
          <a:ln w="25400">
            <a:solidFill>
              <a:srgbClr val="333399"/>
            </a:solidFill>
          </a:ln>
        </p:spPr>
        <p:txBody>
          <a:bodyPr wrap="square" lIns="0" tIns="0" rIns="0" bIns="0" rtlCol="0">
            <a:noAutofit/>
          </a:bodyPr>
          <a:lstStyle/>
          <a:p>
            <a:endParaRPr/>
          </a:p>
        </p:txBody>
      </p:sp>
      <p:sp>
        <p:nvSpPr>
          <p:cNvPr id="8" name="object 8"/>
          <p:cNvSpPr txBox="1"/>
          <p:nvPr/>
        </p:nvSpPr>
        <p:spPr>
          <a:xfrm>
            <a:off x="2622601" y="5257038"/>
            <a:ext cx="7153909" cy="1239520"/>
          </a:xfrm>
          <a:prstGeom prst="rect">
            <a:avLst/>
          </a:prstGeom>
        </p:spPr>
        <p:txBody>
          <a:bodyPr vert="horz" wrap="square" lIns="0" tIns="0" rIns="0" bIns="0" rtlCol="0">
            <a:noAutofit/>
          </a:bodyPr>
          <a:lstStyle/>
          <a:p>
            <a:pPr marL="855980"/>
            <a:r>
              <a:rPr sz="1300" spc="-15" dirty="0">
                <a:solidFill>
                  <a:srgbClr val="041299"/>
                </a:solidFill>
                <a:latin typeface="Arial"/>
                <a:cs typeface="Arial"/>
              </a:rPr>
              <a:t>La</a:t>
            </a:r>
            <a:r>
              <a:rPr sz="1300" spc="-10" dirty="0">
                <a:solidFill>
                  <a:srgbClr val="041299"/>
                </a:solidFill>
                <a:latin typeface="Arial"/>
                <a:cs typeface="Arial"/>
              </a:rPr>
              <a:t>s</a:t>
            </a:r>
            <a:r>
              <a:rPr sz="1300" spc="-5" dirty="0">
                <a:solidFill>
                  <a:srgbClr val="041299"/>
                </a:solidFill>
                <a:latin typeface="Arial"/>
                <a:cs typeface="Arial"/>
              </a:rPr>
              <a:t> </a:t>
            </a:r>
            <a:r>
              <a:rPr sz="1300" spc="-15" dirty="0">
                <a:solidFill>
                  <a:srgbClr val="041299"/>
                </a:solidFill>
                <a:latin typeface="Arial"/>
                <a:cs typeface="Arial"/>
              </a:rPr>
              <a:t>condicione</a:t>
            </a:r>
            <a:r>
              <a:rPr sz="1300" spc="-10" dirty="0">
                <a:solidFill>
                  <a:srgbClr val="041299"/>
                </a:solidFill>
                <a:latin typeface="Arial"/>
                <a:cs typeface="Arial"/>
              </a:rPr>
              <a:t>s</a:t>
            </a:r>
            <a:r>
              <a:rPr sz="1300" spc="35" dirty="0">
                <a:solidFill>
                  <a:srgbClr val="041299"/>
                </a:solidFill>
                <a:latin typeface="Arial"/>
                <a:cs typeface="Arial"/>
              </a:rPr>
              <a:t> </a:t>
            </a:r>
            <a:r>
              <a:rPr sz="1300" spc="-15" dirty="0">
                <a:solidFill>
                  <a:srgbClr val="041299"/>
                </a:solidFill>
                <a:latin typeface="Arial"/>
                <a:cs typeface="Arial"/>
              </a:rPr>
              <a:t>par</a:t>
            </a:r>
            <a:r>
              <a:rPr sz="1300" spc="-10" dirty="0">
                <a:solidFill>
                  <a:srgbClr val="041299"/>
                </a:solidFill>
                <a:latin typeface="Arial"/>
                <a:cs typeface="Arial"/>
              </a:rPr>
              <a:t>a</a:t>
            </a:r>
            <a:r>
              <a:rPr sz="1300" spc="20" dirty="0">
                <a:solidFill>
                  <a:srgbClr val="041299"/>
                </a:solidFill>
                <a:latin typeface="Arial"/>
                <a:cs typeface="Arial"/>
              </a:rPr>
              <a:t> </a:t>
            </a:r>
            <a:r>
              <a:rPr sz="1300" spc="-15" dirty="0">
                <a:solidFill>
                  <a:srgbClr val="041299"/>
                </a:solidFill>
                <a:latin typeface="Arial"/>
                <a:cs typeface="Arial"/>
              </a:rPr>
              <a:t>pode</a:t>
            </a:r>
            <a:r>
              <a:rPr sz="1300" spc="-5" dirty="0">
                <a:solidFill>
                  <a:srgbClr val="041299"/>
                </a:solidFill>
                <a:latin typeface="Arial"/>
                <a:cs typeface="Arial"/>
              </a:rPr>
              <a:t>r</a:t>
            </a:r>
            <a:r>
              <a:rPr sz="1300" spc="30" dirty="0">
                <a:solidFill>
                  <a:srgbClr val="041299"/>
                </a:solidFill>
                <a:latin typeface="Arial"/>
                <a:cs typeface="Arial"/>
              </a:rPr>
              <a:t> </a:t>
            </a:r>
            <a:r>
              <a:rPr sz="1300" spc="-15" dirty="0">
                <a:solidFill>
                  <a:srgbClr val="041299"/>
                </a:solidFill>
                <a:latin typeface="Arial"/>
                <a:cs typeface="Arial"/>
              </a:rPr>
              <a:t>declara</a:t>
            </a:r>
            <a:r>
              <a:rPr sz="1300" spc="-5" dirty="0">
                <a:solidFill>
                  <a:srgbClr val="041299"/>
                </a:solidFill>
                <a:latin typeface="Arial"/>
                <a:cs typeface="Arial"/>
              </a:rPr>
              <a:t>r</a:t>
            </a:r>
            <a:r>
              <a:rPr sz="1300" spc="35" dirty="0">
                <a:solidFill>
                  <a:srgbClr val="041299"/>
                </a:solidFill>
                <a:latin typeface="Arial"/>
                <a:cs typeface="Arial"/>
              </a:rPr>
              <a:t> </a:t>
            </a:r>
            <a:r>
              <a:rPr sz="1300" spc="-15" dirty="0">
                <a:solidFill>
                  <a:srgbClr val="041299"/>
                </a:solidFill>
                <a:latin typeface="Arial"/>
                <a:cs typeface="Arial"/>
              </a:rPr>
              <a:t>est</a:t>
            </a:r>
            <a:r>
              <a:rPr sz="1300" spc="-10" dirty="0">
                <a:solidFill>
                  <a:srgbClr val="041299"/>
                </a:solidFill>
                <a:latin typeface="Arial"/>
                <a:cs typeface="Arial"/>
              </a:rPr>
              <a:t>a</a:t>
            </a:r>
            <a:r>
              <a:rPr sz="1300" spc="5" dirty="0">
                <a:solidFill>
                  <a:srgbClr val="041299"/>
                </a:solidFill>
                <a:latin typeface="Arial"/>
                <a:cs typeface="Arial"/>
              </a:rPr>
              <a:t> </a:t>
            </a:r>
            <a:r>
              <a:rPr sz="1300" spc="-15" dirty="0">
                <a:solidFill>
                  <a:srgbClr val="041299"/>
                </a:solidFill>
                <a:latin typeface="Arial"/>
                <a:cs typeface="Arial"/>
              </a:rPr>
              <a:t>propieda</a:t>
            </a:r>
            <a:r>
              <a:rPr sz="1300" spc="-10" dirty="0">
                <a:solidFill>
                  <a:srgbClr val="041299"/>
                </a:solidFill>
                <a:latin typeface="Arial"/>
                <a:cs typeface="Arial"/>
              </a:rPr>
              <a:t>d</a:t>
            </a:r>
            <a:r>
              <a:rPr sz="1300" spc="30" dirty="0">
                <a:solidFill>
                  <a:srgbClr val="041299"/>
                </a:solidFill>
                <a:latin typeface="Arial"/>
                <a:cs typeface="Arial"/>
              </a:rPr>
              <a:t> </a:t>
            </a:r>
            <a:r>
              <a:rPr sz="1300" spc="-15" dirty="0">
                <a:solidFill>
                  <a:srgbClr val="041299"/>
                </a:solidFill>
                <a:latin typeface="Arial"/>
                <a:cs typeface="Arial"/>
              </a:rPr>
              <a:t>e</a:t>
            </a:r>
            <a:r>
              <a:rPr sz="1300" spc="-10" dirty="0">
                <a:solidFill>
                  <a:srgbClr val="041299"/>
                </a:solidFill>
                <a:latin typeface="Arial"/>
                <a:cs typeface="Arial"/>
              </a:rPr>
              <a:t>n</a:t>
            </a:r>
            <a:r>
              <a:rPr sz="1300" spc="20" dirty="0">
                <a:solidFill>
                  <a:srgbClr val="041299"/>
                </a:solidFill>
                <a:latin typeface="Arial"/>
                <a:cs typeface="Arial"/>
              </a:rPr>
              <a:t> </a:t>
            </a:r>
            <a:r>
              <a:rPr sz="1300" spc="-15" dirty="0">
                <a:solidFill>
                  <a:srgbClr val="041299"/>
                </a:solidFill>
                <a:latin typeface="Arial"/>
                <a:cs typeface="Arial"/>
              </a:rPr>
              <a:t>u</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aliment</a:t>
            </a:r>
            <a:r>
              <a:rPr sz="1300" spc="-10" dirty="0">
                <a:solidFill>
                  <a:srgbClr val="041299"/>
                </a:solidFill>
                <a:latin typeface="Arial"/>
                <a:cs typeface="Arial"/>
              </a:rPr>
              <a:t>o</a:t>
            </a:r>
            <a:r>
              <a:rPr sz="1300" spc="20" dirty="0">
                <a:solidFill>
                  <a:srgbClr val="041299"/>
                </a:solidFill>
                <a:latin typeface="Arial"/>
                <a:cs typeface="Arial"/>
              </a:rPr>
              <a:t> </a:t>
            </a:r>
            <a:r>
              <a:rPr sz="1300" spc="-15" dirty="0">
                <a:solidFill>
                  <a:srgbClr val="041299"/>
                </a:solidFill>
                <a:latin typeface="Arial"/>
                <a:cs typeface="Arial"/>
              </a:rPr>
              <a:t>son:</a:t>
            </a:r>
            <a:endParaRPr sz="1300">
              <a:latin typeface="Arial"/>
              <a:cs typeface="Arial"/>
            </a:endParaRPr>
          </a:p>
          <a:p>
            <a:pPr>
              <a:lnSpc>
                <a:spcPts val="1000"/>
              </a:lnSpc>
            </a:pPr>
            <a:endParaRPr sz="1000"/>
          </a:p>
          <a:p>
            <a:pPr>
              <a:lnSpc>
                <a:spcPts val="1000"/>
              </a:lnSpc>
            </a:pPr>
            <a:endParaRPr sz="1000"/>
          </a:p>
          <a:p>
            <a:pPr>
              <a:lnSpc>
                <a:spcPts val="1400"/>
              </a:lnSpc>
              <a:spcBef>
                <a:spcPts val="31"/>
              </a:spcBef>
            </a:pPr>
            <a:endParaRPr sz="1400"/>
          </a:p>
          <a:p>
            <a:pPr marL="12700" marR="12700" algn="ctr"/>
            <a:r>
              <a:rPr sz="1300" spc="-15" dirty="0">
                <a:solidFill>
                  <a:srgbClr val="FFFFFF"/>
                </a:solidFill>
                <a:latin typeface="Arial"/>
                <a:cs typeface="Arial"/>
              </a:rPr>
              <a:t>L</a:t>
            </a:r>
            <a:r>
              <a:rPr sz="1300" spc="-10" dirty="0">
                <a:solidFill>
                  <a:srgbClr val="FFFFFF"/>
                </a:solidFill>
                <a:latin typeface="Arial"/>
                <a:cs typeface="Arial"/>
              </a:rPr>
              <a:t>a</a:t>
            </a:r>
            <a:r>
              <a:rPr sz="1300" spc="-5" dirty="0">
                <a:solidFill>
                  <a:srgbClr val="FFFFFF"/>
                </a:solidFill>
                <a:latin typeface="Arial"/>
                <a:cs typeface="Arial"/>
              </a:rPr>
              <a:t> </a:t>
            </a:r>
            <a:r>
              <a:rPr sz="1300" spc="-15" dirty="0">
                <a:solidFill>
                  <a:srgbClr val="FFFFFF"/>
                </a:solidFill>
                <a:latin typeface="Arial"/>
                <a:cs typeface="Arial"/>
              </a:rPr>
              <a:t>sum</a:t>
            </a:r>
            <a:r>
              <a:rPr sz="1300" spc="-10" dirty="0">
                <a:solidFill>
                  <a:srgbClr val="FFFFFF"/>
                </a:solidFill>
                <a:latin typeface="Arial"/>
                <a:cs typeface="Arial"/>
              </a:rPr>
              <a:t>a</a:t>
            </a:r>
            <a:r>
              <a:rPr sz="1300" spc="20" dirty="0">
                <a:solidFill>
                  <a:srgbClr val="FFFFFF"/>
                </a:solidFill>
                <a:latin typeface="Arial"/>
                <a:cs typeface="Arial"/>
              </a:rPr>
              <a:t> </a:t>
            </a:r>
            <a:r>
              <a:rPr sz="1300" spc="-15" dirty="0">
                <a:solidFill>
                  <a:srgbClr val="FFFFFF"/>
                </a:solidFill>
                <a:latin typeface="Arial"/>
                <a:cs typeface="Arial"/>
              </a:rPr>
              <a:t>d</a:t>
            </a:r>
            <a:r>
              <a:rPr sz="1300" spc="-10" dirty="0">
                <a:solidFill>
                  <a:srgbClr val="FFFFFF"/>
                </a:solidFill>
                <a:latin typeface="Arial"/>
                <a:cs typeface="Arial"/>
              </a:rPr>
              <a:t>e</a:t>
            </a:r>
            <a:r>
              <a:rPr sz="1300" spc="5" dirty="0">
                <a:solidFill>
                  <a:srgbClr val="FFFFFF"/>
                </a:solidFill>
                <a:latin typeface="Arial"/>
                <a:cs typeface="Arial"/>
              </a:rPr>
              <a:t> </a:t>
            </a:r>
            <a:r>
              <a:rPr sz="1300" spc="-15" dirty="0">
                <a:solidFill>
                  <a:srgbClr val="FFFFFF"/>
                </a:solidFill>
                <a:latin typeface="Arial"/>
                <a:cs typeface="Arial"/>
              </a:rPr>
              <a:t>ácido</a:t>
            </a:r>
            <a:r>
              <a:rPr sz="1300" spc="-10" dirty="0">
                <a:solidFill>
                  <a:srgbClr val="FFFFFF"/>
                </a:solidFill>
                <a:latin typeface="Arial"/>
                <a:cs typeface="Arial"/>
              </a:rPr>
              <a:t>s</a:t>
            </a:r>
            <a:r>
              <a:rPr sz="1300" spc="20" dirty="0">
                <a:solidFill>
                  <a:srgbClr val="FFFFFF"/>
                </a:solidFill>
                <a:latin typeface="Arial"/>
                <a:cs typeface="Arial"/>
              </a:rPr>
              <a:t> </a:t>
            </a:r>
            <a:r>
              <a:rPr sz="1300" spc="-15" dirty="0">
                <a:solidFill>
                  <a:srgbClr val="FFFFFF"/>
                </a:solidFill>
                <a:latin typeface="Arial"/>
                <a:cs typeface="Arial"/>
              </a:rPr>
              <a:t>graso</a:t>
            </a:r>
            <a:r>
              <a:rPr sz="1300" spc="-10" dirty="0">
                <a:solidFill>
                  <a:srgbClr val="FFFFFF"/>
                </a:solidFill>
                <a:latin typeface="Arial"/>
                <a:cs typeface="Arial"/>
              </a:rPr>
              <a:t>s</a:t>
            </a:r>
            <a:r>
              <a:rPr sz="1300" spc="20" dirty="0">
                <a:solidFill>
                  <a:srgbClr val="FFFFFF"/>
                </a:solidFill>
                <a:latin typeface="Arial"/>
                <a:cs typeface="Arial"/>
              </a:rPr>
              <a:t> </a:t>
            </a:r>
            <a:r>
              <a:rPr sz="1300" spc="-15" dirty="0">
                <a:solidFill>
                  <a:srgbClr val="FFFFFF"/>
                </a:solidFill>
                <a:latin typeface="Arial"/>
                <a:cs typeface="Arial"/>
              </a:rPr>
              <a:t>saturado</a:t>
            </a:r>
            <a:r>
              <a:rPr sz="1300" spc="-10" dirty="0">
                <a:solidFill>
                  <a:srgbClr val="FFFFFF"/>
                </a:solidFill>
                <a:latin typeface="Arial"/>
                <a:cs typeface="Arial"/>
              </a:rPr>
              <a:t>s</a:t>
            </a:r>
            <a:r>
              <a:rPr sz="1300" spc="30" dirty="0">
                <a:solidFill>
                  <a:srgbClr val="FFFFFF"/>
                </a:solidFill>
                <a:latin typeface="Arial"/>
                <a:cs typeface="Arial"/>
              </a:rPr>
              <a:t> </a:t>
            </a:r>
            <a:r>
              <a:rPr sz="1300" spc="-10" dirty="0">
                <a:solidFill>
                  <a:srgbClr val="FFFFFF"/>
                </a:solidFill>
                <a:latin typeface="Arial"/>
                <a:cs typeface="Arial"/>
              </a:rPr>
              <a:t>y</a:t>
            </a:r>
            <a:r>
              <a:rPr sz="1300" spc="5" dirty="0">
                <a:solidFill>
                  <a:srgbClr val="FFFFFF"/>
                </a:solidFill>
                <a:latin typeface="Arial"/>
                <a:cs typeface="Arial"/>
              </a:rPr>
              <a:t> </a:t>
            </a:r>
            <a:r>
              <a:rPr sz="1300" spc="-15" dirty="0">
                <a:solidFill>
                  <a:srgbClr val="FFFFFF"/>
                </a:solidFill>
                <a:latin typeface="Arial"/>
                <a:cs typeface="Arial"/>
              </a:rPr>
              <a:t>ácido</a:t>
            </a:r>
            <a:r>
              <a:rPr sz="1300" spc="-10" dirty="0">
                <a:solidFill>
                  <a:srgbClr val="FFFFFF"/>
                </a:solidFill>
                <a:latin typeface="Arial"/>
                <a:cs typeface="Arial"/>
              </a:rPr>
              <a:t>s</a:t>
            </a:r>
            <a:r>
              <a:rPr sz="1300" spc="10" dirty="0">
                <a:solidFill>
                  <a:srgbClr val="FFFFFF"/>
                </a:solidFill>
                <a:latin typeface="Arial"/>
                <a:cs typeface="Arial"/>
              </a:rPr>
              <a:t> </a:t>
            </a:r>
            <a:r>
              <a:rPr sz="1300" spc="-15" dirty="0">
                <a:solidFill>
                  <a:srgbClr val="FFFFFF"/>
                </a:solidFill>
                <a:latin typeface="Arial"/>
                <a:cs typeface="Arial"/>
              </a:rPr>
              <a:t>graso</a:t>
            </a:r>
            <a:r>
              <a:rPr sz="1300" spc="-10" dirty="0">
                <a:solidFill>
                  <a:srgbClr val="FFFFFF"/>
                </a:solidFill>
                <a:latin typeface="Arial"/>
                <a:cs typeface="Arial"/>
              </a:rPr>
              <a:t>s</a:t>
            </a:r>
            <a:r>
              <a:rPr sz="1300" spc="50" dirty="0">
                <a:solidFill>
                  <a:srgbClr val="FFFFFF"/>
                </a:solidFill>
                <a:latin typeface="Arial"/>
                <a:cs typeface="Arial"/>
              </a:rPr>
              <a:t> </a:t>
            </a:r>
            <a:r>
              <a:rPr sz="1300" spc="-15" dirty="0">
                <a:solidFill>
                  <a:srgbClr val="FFFFFF"/>
                </a:solidFill>
                <a:latin typeface="Arial"/>
                <a:cs typeface="Arial"/>
              </a:rPr>
              <a:t>tran</a:t>
            </a:r>
            <a:r>
              <a:rPr sz="1300" spc="-10" dirty="0">
                <a:solidFill>
                  <a:srgbClr val="FFFFFF"/>
                </a:solidFill>
                <a:latin typeface="Arial"/>
                <a:cs typeface="Arial"/>
              </a:rPr>
              <a:t>s </a:t>
            </a:r>
            <a:r>
              <a:rPr sz="1300" spc="20" dirty="0">
                <a:solidFill>
                  <a:srgbClr val="FFFFFF"/>
                </a:solidFill>
                <a:latin typeface="Arial"/>
                <a:cs typeface="Arial"/>
              </a:rPr>
              <a:t> </a:t>
            </a:r>
            <a:r>
              <a:rPr sz="1300" spc="-10" dirty="0">
                <a:solidFill>
                  <a:srgbClr val="FFFFFF"/>
                </a:solidFill>
                <a:latin typeface="Arial"/>
                <a:cs typeface="Arial"/>
              </a:rPr>
              <a:t>en</a:t>
            </a:r>
            <a:r>
              <a:rPr sz="1300" spc="5" dirty="0">
                <a:solidFill>
                  <a:srgbClr val="FFFFFF"/>
                </a:solidFill>
                <a:latin typeface="Arial"/>
                <a:cs typeface="Arial"/>
              </a:rPr>
              <a:t> </a:t>
            </a:r>
            <a:r>
              <a:rPr sz="1300" spc="-5" dirty="0">
                <a:solidFill>
                  <a:srgbClr val="FFFFFF"/>
                </a:solidFill>
                <a:latin typeface="Arial"/>
                <a:cs typeface="Arial"/>
              </a:rPr>
              <a:t>el </a:t>
            </a:r>
            <a:r>
              <a:rPr sz="1300" spc="-20" dirty="0">
                <a:solidFill>
                  <a:srgbClr val="FFFFFF"/>
                </a:solidFill>
                <a:latin typeface="Arial"/>
                <a:cs typeface="Arial"/>
              </a:rPr>
              <a:t>p</a:t>
            </a:r>
            <a:r>
              <a:rPr sz="1300" spc="-10" dirty="0">
                <a:solidFill>
                  <a:srgbClr val="FFFFFF"/>
                </a:solidFill>
                <a:latin typeface="Arial"/>
                <a:cs typeface="Arial"/>
              </a:rPr>
              <a:t>ro</a:t>
            </a:r>
            <a:r>
              <a:rPr sz="1300" spc="-15" dirty="0">
                <a:solidFill>
                  <a:srgbClr val="FFFFFF"/>
                </a:solidFill>
                <a:latin typeface="Arial"/>
                <a:cs typeface="Arial"/>
              </a:rPr>
              <a:t>d</a:t>
            </a:r>
            <a:r>
              <a:rPr sz="1300" spc="-10" dirty="0">
                <a:solidFill>
                  <a:srgbClr val="FFFFFF"/>
                </a:solidFill>
                <a:latin typeface="Arial"/>
                <a:cs typeface="Arial"/>
              </a:rPr>
              <a:t>ucto</a:t>
            </a:r>
            <a:r>
              <a:rPr sz="1300" spc="30" dirty="0">
                <a:solidFill>
                  <a:srgbClr val="FFFFFF"/>
                </a:solidFill>
                <a:latin typeface="Arial"/>
                <a:cs typeface="Arial"/>
              </a:rPr>
              <a:t> </a:t>
            </a:r>
            <a:r>
              <a:rPr sz="1300" spc="-10" dirty="0">
                <a:solidFill>
                  <a:srgbClr val="FFFFFF"/>
                </a:solidFill>
                <a:latin typeface="Arial"/>
                <a:cs typeface="Arial"/>
              </a:rPr>
              <a:t>es</a:t>
            </a:r>
            <a:r>
              <a:rPr sz="1300" spc="5" dirty="0">
                <a:solidFill>
                  <a:srgbClr val="FFFFFF"/>
                </a:solidFill>
                <a:latin typeface="Arial"/>
                <a:cs typeface="Arial"/>
              </a:rPr>
              <a:t> </a:t>
            </a:r>
            <a:r>
              <a:rPr sz="1300" spc="-10" dirty="0">
                <a:solidFill>
                  <a:srgbClr val="FFFFFF"/>
                </a:solidFill>
                <a:latin typeface="Arial"/>
                <a:cs typeface="Arial"/>
              </a:rPr>
              <a:t>co</a:t>
            </a:r>
            <a:r>
              <a:rPr sz="1300" spc="-25" dirty="0">
                <a:solidFill>
                  <a:srgbClr val="FFFFFF"/>
                </a:solidFill>
                <a:latin typeface="Arial"/>
                <a:cs typeface="Arial"/>
              </a:rPr>
              <a:t>m</a:t>
            </a:r>
            <a:r>
              <a:rPr sz="1300" spc="-10" dirty="0">
                <a:solidFill>
                  <a:srgbClr val="FFFFFF"/>
                </a:solidFill>
                <a:latin typeface="Arial"/>
                <a:cs typeface="Arial"/>
              </a:rPr>
              <a:t>o</a:t>
            </a:r>
            <a:r>
              <a:rPr sz="1300" spc="15" dirty="0">
                <a:solidFill>
                  <a:srgbClr val="FFFFFF"/>
                </a:solidFill>
                <a:latin typeface="Arial"/>
                <a:cs typeface="Arial"/>
              </a:rPr>
              <a:t> </a:t>
            </a:r>
            <a:r>
              <a:rPr sz="1300" spc="-10" dirty="0">
                <a:solidFill>
                  <a:srgbClr val="FFFFFF"/>
                </a:solidFill>
                <a:latin typeface="Arial"/>
                <a:cs typeface="Arial"/>
              </a:rPr>
              <a:t>mí</a:t>
            </a:r>
            <a:r>
              <a:rPr sz="1300" spc="-15" dirty="0">
                <a:solidFill>
                  <a:srgbClr val="FFFFFF"/>
                </a:solidFill>
                <a:latin typeface="Arial"/>
                <a:cs typeface="Arial"/>
              </a:rPr>
              <a:t>n</a:t>
            </a:r>
            <a:r>
              <a:rPr sz="1300" spc="-10" dirty="0">
                <a:solidFill>
                  <a:srgbClr val="FFFFFF"/>
                </a:solidFill>
                <a:latin typeface="Arial"/>
                <a:cs typeface="Arial"/>
              </a:rPr>
              <a:t>imo,</a:t>
            </a:r>
            <a:r>
              <a:rPr sz="1300" spc="25" dirty="0">
                <a:solidFill>
                  <a:srgbClr val="FFFFFF"/>
                </a:solidFill>
                <a:latin typeface="Arial"/>
                <a:cs typeface="Arial"/>
              </a:rPr>
              <a:t> </a:t>
            </a:r>
            <a:r>
              <a:rPr sz="1300" spc="-10" dirty="0">
                <a:solidFill>
                  <a:srgbClr val="FFFFFF"/>
                </a:solidFill>
                <a:latin typeface="Arial"/>
                <a:cs typeface="Arial"/>
              </a:rPr>
              <a:t>un</a:t>
            </a:r>
            <a:r>
              <a:rPr sz="1300" spc="-5" dirty="0">
                <a:solidFill>
                  <a:srgbClr val="FFFFFF"/>
                </a:solidFill>
                <a:latin typeface="Arial"/>
                <a:cs typeface="Arial"/>
              </a:rPr>
              <a:t> </a:t>
            </a:r>
            <a:r>
              <a:rPr sz="1300" spc="-15" dirty="0">
                <a:solidFill>
                  <a:srgbClr val="FFFFFF"/>
                </a:solidFill>
                <a:latin typeface="Arial"/>
                <a:cs typeface="Arial"/>
              </a:rPr>
              <a:t>30%</a:t>
            </a:r>
            <a:r>
              <a:rPr sz="1300" spc="-5" dirty="0">
                <a:solidFill>
                  <a:srgbClr val="FFFFFF"/>
                </a:solidFill>
                <a:latin typeface="Arial"/>
                <a:cs typeface="Arial"/>
              </a:rPr>
              <a:t> </a:t>
            </a:r>
            <a:r>
              <a:rPr sz="1300" spc="-10" dirty="0">
                <a:solidFill>
                  <a:srgbClr val="FFFFFF"/>
                </a:solidFill>
                <a:latin typeface="Arial"/>
                <a:cs typeface="Arial"/>
              </a:rPr>
              <a:t>inferio</a:t>
            </a:r>
            <a:r>
              <a:rPr sz="1300" spc="-5" dirty="0">
                <a:solidFill>
                  <a:srgbClr val="FFFFFF"/>
                </a:solidFill>
                <a:latin typeface="Arial"/>
                <a:cs typeface="Arial"/>
              </a:rPr>
              <a:t>r</a:t>
            </a:r>
            <a:r>
              <a:rPr sz="1300" spc="25" dirty="0">
                <a:solidFill>
                  <a:srgbClr val="FFFFFF"/>
                </a:solidFill>
                <a:latin typeface="Arial"/>
                <a:cs typeface="Arial"/>
              </a:rPr>
              <a:t> </a:t>
            </a:r>
            <a:r>
              <a:rPr sz="1300" spc="-10" dirty="0">
                <a:solidFill>
                  <a:srgbClr val="FFFFFF"/>
                </a:solidFill>
                <a:latin typeface="Arial"/>
                <a:cs typeface="Arial"/>
              </a:rPr>
              <a:t>a</a:t>
            </a:r>
            <a:r>
              <a:rPr sz="1300" spc="5" dirty="0">
                <a:solidFill>
                  <a:srgbClr val="FFFFFF"/>
                </a:solidFill>
                <a:latin typeface="Arial"/>
                <a:cs typeface="Arial"/>
              </a:rPr>
              <a:t> </a:t>
            </a:r>
            <a:r>
              <a:rPr sz="1300" spc="-10" dirty="0">
                <a:solidFill>
                  <a:srgbClr val="FFFFFF"/>
                </a:solidFill>
                <a:latin typeface="Arial"/>
                <a:cs typeface="Arial"/>
              </a:rPr>
              <a:t>la</a:t>
            </a:r>
            <a:r>
              <a:rPr sz="1300" spc="5" dirty="0">
                <a:solidFill>
                  <a:srgbClr val="FFFFFF"/>
                </a:solidFill>
                <a:latin typeface="Arial"/>
                <a:cs typeface="Arial"/>
              </a:rPr>
              <a:t> </a:t>
            </a:r>
            <a:r>
              <a:rPr sz="1300" spc="-15" dirty="0">
                <a:solidFill>
                  <a:srgbClr val="FFFFFF"/>
                </a:solidFill>
                <a:latin typeface="Arial"/>
                <a:cs typeface="Arial"/>
              </a:rPr>
              <a:t>d</a:t>
            </a:r>
            <a:r>
              <a:rPr sz="1300" spc="-10" dirty="0">
                <a:solidFill>
                  <a:srgbClr val="FFFFFF"/>
                </a:solidFill>
                <a:latin typeface="Arial"/>
                <a:cs typeface="Arial"/>
              </a:rPr>
              <a:t>e</a:t>
            </a:r>
            <a:r>
              <a:rPr sz="1300" spc="5" dirty="0">
                <a:solidFill>
                  <a:srgbClr val="FFFFFF"/>
                </a:solidFill>
                <a:latin typeface="Arial"/>
                <a:cs typeface="Arial"/>
              </a:rPr>
              <a:t> </a:t>
            </a:r>
            <a:r>
              <a:rPr sz="1300" spc="-15" dirty="0">
                <a:solidFill>
                  <a:srgbClr val="FFFFFF"/>
                </a:solidFill>
                <a:latin typeface="Arial"/>
                <a:cs typeface="Arial"/>
              </a:rPr>
              <a:t>u</a:t>
            </a:r>
            <a:r>
              <a:rPr sz="1300" spc="-10" dirty="0">
                <a:solidFill>
                  <a:srgbClr val="FFFFFF"/>
                </a:solidFill>
                <a:latin typeface="Arial"/>
                <a:cs typeface="Arial"/>
              </a:rPr>
              <a:t>n</a:t>
            </a:r>
            <a:r>
              <a:rPr sz="1300" spc="5" dirty="0">
                <a:solidFill>
                  <a:srgbClr val="FFFFFF"/>
                </a:solidFill>
                <a:latin typeface="Arial"/>
                <a:cs typeface="Arial"/>
              </a:rPr>
              <a:t> </a:t>
            </a:r>
            <a:r>
              <a:rPr sz="1300" spc="-15" dirty="0">
                <a:solidFill>
                  <a:srgbClr val="FFFFFF"/>
                </a:solidFill>
                <a:latin typeface="Arial"/>
                <a:cs typeface="Arial"/>
              </a:rPr>
              <a:t>product</a:t>
            </a:r>
            <a:r>
              <a:rPr sz="1300" spc="-10" dirty="0">
                <a:solidFill>
                  <a:srgbClr val="FFFFFF"/>
                </a:solidFill>
                <a:latin typeface="Arial"/>
                <a:cs typeface="Arial"/>
              </a:rPr>
              <a:t>o</a:t>
            </a:r>
            <a:r>
              <a:rPr sz="1300" spc="30" dirty="0">
                <a:solidFill>
                  <a:srgbClr val="FFFFFF"/>
                </a:solidFill>
                <a:latin typeface="Arial"/>
                <a:cs typeface="Arial"/>
              </a:rPr>
              <a:t> </a:t>
            </a:r>
            <a:r>
              <a:rPr sz="1300" spc="-15" dirty="0">
                <a:solidFill>
                  <a:srgbClr val="FFFFFF"/>
                </a:solidFill>
                <a:latin typeface="Arial"/>
                <a:cs typeface="Arial"/>
              </a:rPr>
              <a:t>simi</a:t>
            </a:r>
            <a:r>
              <a:rPr sz="1300" spc="-5" dirty="0">
                <a:solidFill>
                  <a:srgbClr val="FFFFFF"/>
                </a:solidFill>
                <a:latin typeface="Arial"/>
                <a:cs typeface="Arial"/>
              </a:rPr>
              <a:t>l</a:t>
            </a:r>
            <a:r>
              <a:rPr sz="1300" spc="-15" dirty="0">
                <a:solidFill>
                  <a:srgbClr val="FFFFFF"/>
                </a:solidFill>
                <a:latin typeface="Arial"/>
                <a:cs typeface="Arial"/>
              </a:rPr>
              <a:t>a</a:t>
            </a:r>
            <a:r>
              <a:rPr sz="1300" spc="-80" dirty="0">
                <a:solidFill>
                  <a:srgbClr val="FFFFFF"/>
                </a:solidFill>
                <a:latin typeface="Arial"/>
                <a:cs typeface="Arial"/>
              </a:rPr>
              <a:t>r</a:t>
            </a:r>
            <a:r>
              <a:rPr sz="1300" spc="-5" dirty="0">
                <a:solidFill>
                  <a:srgbClr val="FFFFFF"/>
                </a:solidFill>
                <a:latin typeface="Arial"/>
                <a:cs typeface="Arial"/>
              </a:rPr>
              <a:t>, </a:t>
            </a:r>
            <a:r>
              <a:rPr sz="1300" spc="15" dirty="0">
                <a:solidFill>
                  <a:srgbClr val="FFFFFF"/>
                </a:solidFill>
                <a:latin typeface="Arial"/>
                <a:cs typeface="Arial"/>
              </a:rPr>
              <a:t> </a:t>
            </a:r>
            <a:r>
              <a:rPr sz="1300" spc="-10" dirty="0">
                <a:solidFill>
                  <a:srgbClr val="FFFFFF"/>
                </a:solidFill>
                <a:latin typeface="Arial"/>
                <a:cs typeface="Arial"/>
              </a:rPr>
              <a:t>y</a:t>
            </a:r>
            <a:r>
              <a:rPr sz="1300" spc="-5" dirty="0">
                <a:solidFill>
                  <a:srgbClr val="FFFFFF"/>
                </a:solidFill>
                <a:latin typeface="Arial"/>
                <a:cs typeface="Arial"/>
              </a:rPr>
              <a:t> </a:t>
            </a:r>
            <a:r>
              <a:rPr sz="1300" spc="-10" dirty="0">
                <a:solidFill>
                  <a:srgbClr val="FFFFFF"/>
                </a:solidFill>
                <a:latin typeface="Arial"/>
                <a:cs typeface="Arial"/>
              </a:rPr>
              <a:t>la</a:t>
            </a:r>
            <a:r>
              <a:rPr sz="1300" spc="5" dirty="0">
                <a:solidFill>
                  <a:srgbClr val="FFFFFF"/>
                </a:solidFill>
                <a:latin typeface="Arial"/>
                <a:cs typeface="Arial"/>
              </a:rPr>
              <a:t> </a:t>
            </a:r>
            <a:r>
              <a:rPr sz="1300" spc="-15" dirty="0">
                <a:solidFill>
                  <a:srgbClr val="FFFFFF"/>
                </a:solidFill>
                <a:latin typeface="Arial"/>
                <a:cs typeface="Arial"/>
              </a:rPr>
              <a:t>sum</a:t>
            </a:r>
            <a:r>
              <a:rPr sz="1300" spc="-10" dirty="0">
                <a:solidFill>
                  <a:srgbClr val="FFFFFF"/>
                </a:solidFill>
                <a:latin typeface="Arial"/>
                <a:cs typeface="Arial"/>
              </a:rPr>
              <a:t>a</a:t>
            </a:r>
            <a:r>
              <a:rPr sz="1300" spc="20" dirty="0">
                <a:solidFill>
                  <a:srgbClr val="FFFFFF"/>
                </a:solidFill>
                <a:latin typeface="Arial"/>
                <a:cs typeface="Arial"/>
              </a:rPr>
              <a:t> </a:t>
            </a:r>
            <a:r>
              <a:rPr sz="1300" spc="-15" dirty="0">
                <a:solidFill>
                  <a:srgbClr val="FFFFFF"/>
                </a:solidFill>
                <a:latin typeface="Arial"/>
                <a:cs typeface="Arial"/>
              </a:rPr>
              <a:t>d</a:t>
            </a:r>
            <a:r>
              <a:rPr sz="1300" spc="-10" dirty="0">
                <a:solidFill>
                  <a:srgbClr val="FFFFFF"/>
                </a:solidFill>
                <a:latin typeface="Arial"/>
                <a:cs typeface="Arial"/>
              </a:rPr>
              <a:t>e</a:t>
            </a:r>
            <a:r>
              <a:rPr sz="1300" spc="5" dirty="0">
                <a:solidFill>
                  <a:srgbClr val="FFFFFF"/>
                </a:solidFill>
                <a:latin typeface="Arial"/>
                <a:cs typeface="Arial"/>
              </a:rPr>
              <a:t> </a:t>
            </a:r>
            <a:r>
              <a:rPr sz="1300" spc="-15" dirty="0">
                <a:solidFill>
                  <a:srgbClr val="FFFFFF"/>
                </a:solidFill>
                <a:latin typeface="Arial"/>
                <a:cs typeface="Arial"/>
              </a:rPr>
              <a:t>ácido</a:t>
            </a:r>
            <a:r>
              <a:rPr sz="1300" spc="-10" dirty="0">
                <a:solidFill>
                  <a:srgbClr val="FFFFFF"/>
                </a:solidFill>
                <a:latin typeface="Arial"/>
                <a:cs typeface="Arial"/>
              </a:rPr>
              <a:t>s</a:t>
            </a:r>
            <a:r>
              <a:rPr sz="1300" spc="20" dirty="0">
                <a:solidFill>
                  <a:srgbClr val="FFFFFF"/>
                </a:solidFill>
                <a:latin typeface="Arial"/>
                <a:cs typeface="Arial"/>
              </a:rPr>
              <a:t> </a:t>
            </a:r>
            <a:r>
              <a:rPr sz="1300" spc="-15" dirty="0">
                <a:solidFill>
                  <a:srgbClr val="FFFFFF"/>
                </a:solidFill>
                <a:latin typeface="Arial"/>
                <a:cs typeface="Arial"/>
              </a:rPr>
              <a:t>graso</a:t>
            </a:r>
            <a:r>
              <a:rPr sz="1300" spc="-10" dirty="0">
                <a:solidFill>
                  <a:srgbClr val="FFFFFF"/>
                </a:solidFill>
                <a:latin typeface="Arial"/>
                <a:cs typeface="Arial"/>
              </a:rPr>
              <a:t>s</a:t>
            </a:r>
            <a:r>
              <a:rPr sz="1300" spc="50" dirty="0">
                <a:solidFill>
                  <a:srgbClr val="FFFFFF"/>
                </a:solidFill>
                <a:latin typeface="Arial"/>
                <a:cs typeface="Arial"/>
              </a:rPr>
              <a:t> </a:t>
            </a:r>
            <a:r>
              <a:rPr sz="1300" spc="-15" dirty="0">
                <a:solidFill>
                  <a:srgbClr val="FFFFFF"/>
                </a:solidFill>
                <a:latin typeface="Arial"/>
                <a:cs typeface="Arial"/>
              </a:rPr>
              <a:t>tran</a:t>
            </a:r>
            <a:r>
              <a:rPr sz="1300" spc="-10" dirty="0">
                <a:solidFill>
                  <a:srgbClr val="FFFFFF"/>
                </a:solidFill>
                <a:latin typeface="Arial"/>
                <a:cs typeface="Arial"/>
              </a:rPr>
              <a:t>s</a:t>
            </a:r>
            <a:r>
              <a:rPr sz="1300" spc="20" dirty="0">
                <a:solidFill>
                  <a:srgbClr val="FFFFFF"/>
                </a:solidFill>
                <a:latin typeface="Arial"/>
                <a:cs typeface="Arial"/>
              </a:rPr>
              <a:t> </a:t>
            </a:r>
            <a:r>
              <a:rPr sz="1300" spc="-10" dirty="0">
                <a:solidFill>
                  <a:srgbClr val="FFFFFF"/>
                </a:solidFill>
                <a:latin typeface="Arial"/>
                <a:cs typeface="Arial"/>
              </a:rPr>
              <a:t>es</a:t>
            </a:r>
            <a:r>
              <a:rPr sz="1300" spc="5" dirty="0">
                <a:solidFill>
                  <a:srgbClr val="FFFFFF"/>
                </a:solidFill>
                <a:latin typeface="Arial"/>
                <a:cs typeface="Arial"/>
              </a:rPr>
              <a:t> </a:t>
            </a:r>
            <a:r>
              <a:rPr sz="1300" spc="-10" dirty="0">
                <a:solidFill>
                  <a:srgbClr val="FFFFFF"/>
                </a:solidFill>
                <a:latin typeface="Arial"/>
                <a:cs typeface="Arial"/>
              </a:rPr>
              <a:t>igual</a:t>
            </a:r>
            <a:r>
              <a:rPr sz="1300" spc="5" dirty="0">
                <a:solidFill>
                  <a:srgbClr val="FFFFFF"/>
                </a:solidFill>
                <a:latin typeface="Arial"/>
                <a:cs typeface="Arial"/>
              </a:rPr>
              <a:t> </a:t>
            </a:r>
            <a:r>
              <a:rPr sz="1300" spc="-10" dirty="0">
                <a:solidFill>
                  <a:srgbClr val="FFFFFF"/>
                </a:solidFill>
                <a:latin typeface="Arial"/>
                <a:cs typeface="Arial"/>
              </a:rPr>
              <a:t>o</a:t>
            </a:r>
            <a:r>
              <a:rPr sz="1300" spc="5" dirty="0">
                <a:solidFill>
                  <a:srgbClr val="FFFFFF"/>
                </a:solidFill>
                <a:latin typeface="Arial"/>
                <a:cs typeface="Arial"/>
              </a:rPr>
              <a:t> </a:t>
            </a:r>
            <a:r>
              <a:rPr sz="1300" spc="-5" dirty="0">
                <a:solidFill>
                  <a:srgbClr val="FFFFFF"/>
                </a:solidFill>
                <a:latin typeface="Arial"/>
                <a:cs typeface="Arial"/>
              </a:rPr>
              <a:t>inferior</a:t>
            </a:r>
            <a:r>
              <a:rPr sz="1300" spc="20" dirty="0">
                <a:solidFill>
                  <a:srgbClr val="FFFFFF"/>
                </a:solidFill>
                <a:latin typeface="Arial"/>
                <a:cs typeface="Arial"/>
              </a:rPr>
              <a:t> </a:t>
            </a:r>
            <a:r>
              <a:rPr sz="1300" spc="-5" dirty="0">
                <a:solidFill>
                  <a:srgbClr val="FFFFFF"/>
                </a:solidFill>
                <a:latin typeface="Arial"/>
                <a:cs typeface="Arial"/>
              </a:rPr>
              <a:t>al</a:t>
            </a:r>
            <a:r>
              <a:rPr sz="1300" spc="5" dirty="0">
                <a:solidFill>
                  <a:srgbClr val="FFFFFF"/>
                </a:solidFill>
                <a:latin typeface="Arial"/>
                <a:cs typeface="Arial"/>
              </a:rPr>
              <a:t> </a:t>
            </a:r>
            <a:r>
              <a:rPr sz="1300" spc="-10" dirty="0">
                <a:solidFill>
                  <a:srgbClr val="FFFFFF"/>
                </a:solidFill>
                <a:latin typeface="Arial"/>
                <a:cs typeface="Arial"/>
              </a:rPr>
              <a:t>de un</a:t>
            </a:r>
            <a:r>
              <a:rPr sz="1300" spc="-5" dirty="0">
                <a:solidFill>
                  <a:srgbClr val="FFFFFF"/>
                </a:solidFill>
                <a:latin typeface="Arial"/>
                <a:cs typeface="Arial"/>
              </a:rPr>
              <a:t> </a:t>
            </a:r>
            <a:r>
              <a:rPr sz="1300" spc="-10" dirty="0">
                <a:solidFill>
                  <a:srgbClr val="FFFFFF"/>
                </a:solidFill>
                <a:latin typeface="Arial"/>
                <a:cs typeface="Arial"/>
              </a:rPr>
              <a:t>producto</a:t>
            </a:r>
            <a:r>
              <a:rPr sz="1300" spc="30" dirty="0">
                <a:solidFill>
                  <a:srgbClr val="FFFFFF"/>
                </a:solidFill>
                <a:latin typeface="Arial"/>
                <a:cs typeface="Arial"/>
              </a:rPr>
              <a:t> </a:t>
            </a:r>
            <a:r>
              <a:rPr sz="1300" spc="-10" dirty="0">
                <a:solidFill>
                  <a:srgbClr val="FFFFFF"/>
                </a:solidFill>
                <a:latin typeface="Arial"/>
                <a:cs typeface="Arial"/>
              </a:rPr>
              <a:t>simila</a:t>
            </a:r>
            <a:r>
              <a:rPr sz="1300" spc="-80" dirty="0">
                <a:solidFill>
                  <a:srgbClr val="FFFFFF"/>
                </a:solidFill>
                <a:latin typeface="Arial"/>
                <a:cs typeface="Arial"/>
              </a:rPr>
              <a:t>r</a:t>
            </a:r>
            <a:r>
              <a:rPr sz="1300" spc="-5" dirty="0">
                <a:solidFill>
                  <a:srgbClr val="FFFFFF"/>
                </a:solidFill>
                <a:latin typeface="Arial"/>
                <a:cs typeface="Arial"/>
              </a:rPr>
              <a:t>.</a:t>
            </a:r>
            <a:endParaRPr sz="1300">
              <a:latin typeface="Arial"/>
              <a:cs typeface="Arial"/>
            </a:endParaRPr>
          </a:p>
        </p:txBody>
      </p:sp>
      <p:sp>
        <p:nvSpPr>
          <p:cNvPr id="9" name="object 9"/>
          <p:cNvSpPr/>
          <p:nvPr/>
        </p:nvSpPr>
        <p:spPr>
          <a:xfrm>
            <a:off x="5023955" y="1357236"/>
            <a:ext cx="2607729" cy="2527566"/>
          </a:xfrm>
          <a:prstGeom prst="rect">
            <a:avLst/>
          </a:prstGeom>
          <a:blipFill>
            <a:blip r:embed="rId6" cstate="print"/>
            <a:stretch>
              <a:fillRect/>
            </a:stretch>
          </a:blipFill>
        </p:spPr>
        <p:txBody>
          <a:bodyPr wrap="square" lIns="0" tIns="0" rIns="0" bIns="0" rtlCol="0">
            <a:noAutofit/>
          </a:bodyPr>
          <a:lstStyle/>
          <a:p>
            <a:endParaRPr/>
          </a:p>
        </p:txBody>
      </p:sp>
      <p:sp>
        <p:nvSpPr>
          <p:cNvPr id="10" name="object 10"/>
          <p:cNvSpPr/>
          <p:nvPr/>
        </p:nvSpPr>
        <p:spPr>
          <a:xfrm>
            <a:off x="2243327" y="3896867"/>
            <a:ext cx="3918204" cy="824484"/>
          </a:xfrm>
          <a:prstGeom prst="rect">
            <a:avLst/>
          </a:prstGeom>
          <a:blipFill>
            <a:blip r:embed="rId7" cstate="print"/>
            <a:stretch>
              <a:fillRect/>
            </a:stretch>
          </a:blipFill>
        </p:spPr>
        <p:txBody>
          <a:bodyPr wrap="square" lIns="0" tIns="0" rIns="0" bIns="0" rtlCol="0">
            <a:noAutofit/>
          </a:bodyPr>
          <a:lstStyle/>
          <a:p>
            <a:endParaRPr/>
          </a:p>
        </p:txBody>
      </p:sp>
      <p:sp>
        <p:nvSpPr>
          <p:cNvPr id="11" name="object 11"/>
          <p:cNvSpPr/>
          <p:nvPr/>
        </p:nvSpPr>
        <p:spPr>
          <a:xfrm>
            <a:off x="2395727" y="3906012"/>
            <a:ext cx="3662172" cy="749807"/>
          </a:xfrm>
          <a:prstGeom prst="rect">
            <a:avLst/>
          </a:prstGeom>
          <a:blipFill>
            <a:blip r:embed="rId8" cstate="print"/>
            <a:stretch>
              <a:fillRect/>
            </a:stretch>
          </a:blipFill>
        </p:spPr>
        <p:txBody>
          <a:bodyPr wrap="square" lIns="0" tIns="0" rIns="0" bIns="0" rtlCol="0">
            <a:noAutofit/>
          </a:bodyPr>
          <a:lstStyle/>
          <a:p>
            <a:endParaRPr/>
          </a:p>
        </p:txBody>
      </p:sp>
      <p:sp>
        <p:nvSpPr>
          <p:cNvPr id="12" name="object 12"/>
          <p:cNvSpPr/>
          <p:nvPr/>
        </p:nvSpPr>
        <p:spPr>
          <a:xfrm>
            <a:off x="2309812" y="4000500"/>
            <a:ext cx="3786124" cy="692150"/>
          </a:xfrm>
          <a:custGeom>
            <a:avLst/>
            <a:gdLst/>
            <a:ahLst/>
            <a:cxnLst/>
            <a:rect l="l" t="t" r="r" b="b"/>
            <a:pathLst>
              <a:path w="3786124" h="692150">
                <a:moveTo>
                  <a:pt x="0" y="692150"/>
                </a:moveTo>
                <a:lnTo>
                  <a:pt x="3786124" y="692150"/>
                </a:lnTo>
                <a:lnTo>
                  <a:pt x="3786124" y="0"/>
                </a:lnTo>
                <a:lnTo>
                  <a:pt x="0" y="0"/>
                </a:lnTo>
                <a:lnTo>
                  <a:pt x="0" y="692150"/>
                </a:lnTo>
                <a:close/>
              </a:path>
            </a:pathLst>
          </a:custGeom>
          <a:solidFill>
            <a:srgbClr val="FFFFFF"/>
          </a:solidFill>
        </p:spPr>
        <p:txBody>
          <a:bodyPr wrap="square" lIns="0" tIns="0" rIns="0" bIns="0" rtlCol="0">
            <a:noAutofit/>
          </a:bodyPr>
          <a:lstStyle/>
          <a:p>
            <a:endParaRPr/>
          </a:p>
        </p:txBody>
      </p:sp>
      <p:sp>
        <p:nvSpPr>
          <p:cNvPr id="13" name="object 13"/>
          <p:cNvSpPr/>
          <p:nvPr/>
        </p:nvSpPr>
        <p:spPr>
          <a:xfrm>
            <a:off x="2309812" y="4000500"/>
            <a:ext cx="3786124" cy="692150"/>
          </a:xfrm>
          <a:custGeom>
            <a:avLst/>
            <a:gdLst/>
            <a:ahLst/>
            <a:cxnLst/>
            <a:rect l="l" t="t" r="r" b="b"/>
            <a:pathLst>
              <a:path w="3786124" h="692150">
                <a:moveTo>
                  <a:pt x="0" y="692150"/>
                </a:moveTo>
                <a:lnTo>
                  <a:pt x="3786124" y="692150"/>
                </a:lnTo>
                <a:lnTo>
                  <a:pt x="3786124" y="0"/>
                </a:lnTo>
                <a:lnTo>
                  <a:pt x="0" y="0"/>
                </a:lnTo>
                <a:lnTo>
                  <a:pt x="0" y="692150"/>
                </a:lnTo>
                <a:close/>
              </a:path>
            </a:pathLst>
          </a:custGeom>
          <a:ln w="25400">
            <a:solidFill>
              <a:srgbClr val="808080"/>
            </a:solidFill>
          </a:ln>
        </p:spPr>
        <p:txBody>
          <a:bodyPr wrap="square" lIns="0" tIns="0" rIns="0" bIns="0" rtlCol="0">
            <a:noAutofit/>
          </a:bodyPr>
          <a:lstStyle/>
          <a:p>
            <a:endParaRPr/>
          </a:p>
        </p:txBody>
      </p:sp>
      <p:sp>
        <p:nvSpPr>
          <p:cNvPr id="14" name="object 14"/>
          <p:cNvSpPr txBox="1"/>
          <p:nvPr/>
        </p:nvSpPr>
        <p:spPr>
          <a:xfrm>
            <a:off x="2535427" y="4041831"/>
            <a:ext cx="3335020" cy="606425"/>
          </a:xfrm>
          <a:prstGeom prst="rect">
            <a:avLst/>
          </a:prstGeom>
        </p:spPr>
        <p:txBody>
          <a:bodyPr vert="horz" wrap="square" lIns="0" tIns="0" rIns="0" bIns="0" rtlCol="0">
            <a:noAutofit/>
          </a:bodyPr>
          <a:lstStyle/>
          <a:p>
            <a:pPr marL="12700" marR="12700" indent="-2540" algn="ctr">
              <a:lnSpc>
                <a:spcPct val="100099"/>
              </a:lnSpc>
            </a:pPr>
            <a:r>
              <a:rPr sz="1300" spc="-15" dirty="0">
                <a:solidFill>
                  <a:srgbClr val="041299"/>
                </a:solidFill>
                <a:latin typeface="Arial"/>
                <a:cs typeface="Arial"/>
              </a:rPr>
              <a:t>Est</a:t>
            </a:r>
            <a:r>
              <a:rPr sz="1300" spc="-10" dirty="0">
                <a:solidFill>
                  <a:srgbClr val="041299"/>
                </a:solidFill>
                <a:latin typeface="Arial"/>
                <a:cs typeface="Arial"/>
              </a:rPr>
              <a:t>e</a:t>
            </a:r>
            <a:r>
              <a:rPr sz="1300" spc="-5" dirty="0">
                <a:solidFill>
                  <a:srgbClr val="041299"/>
                </a:solidFill>
                <a:latin typeface="Arial"/>
                <a:cs typeface="Arial"/>
              </a:rPr>
              <a:t> </a:t>
            </a:r>
            <a:r>
              <a:rPr sz="1300" spc="-15" dirty="0">
                <a:solidFill>
                  <a:srgbClr val="041299"/>
                </a:solidFill>
                <a:latin typeface="Arial"/>
                <a:cs typeface="Arial"/>
              </a:rPr>
              <a:t>product</a:t>
            </a:r>
            <a:r>
              <a:rPr sz="1300" spc="-10" dirty="0">
                <a:solidFill>
                  <a:srgbClr val="041299"/>
                </a:solidFill>
                <a:latin typeface="Arial"/>
                <a:cs typeface="Arial"/>
              </a:rPr>
              <a:t>o</a:t>
            </a:r>
            <a:r>
              <a:rPr sz="1300" spc="30" dirty="0">
                <a:solidFill>
                  <a:srgbClr val="041299"/>
                </a:solidFill>
                <a:latin typeface="Arial"/>
                <a:cs typeface="Arial"/>
              </a:rPr>
              <a:t> </a:t>
            </a:r>
            <a:r>
              <a:rPr sz="1300" spc="-15" dirty="0">
                <a:solidFill>
                  <a:srgbClr val="041299"/>
                </a:solidFill>
                <a:latin typeface="Arial"/>
                <a:cs typeface="Arial"/>
              </a:rPr>
              <a:t>h</a:t>
            </a:r>
            <a:r>
              <a:rPr sz="1300" spc="-10" dirty="0">
                <a:solidFill>
                  <a:srgbClr val="041299"/>
                </a:solidFill>
                <a:latin typeface="Arial"/>
                <a:cs typeface="Arial"/>
              </a:rPr>
              <a:t>a</a:t>
            </a:r>
            <a:r>
              <a:rPr sz="1300" spc="5" dirty="0">
                <a:solidFill>
                  <a:srgbClr val="041299"/>
                </a:solidFill>
                <a:latin typeface="Arial"/>
                <a:cs typeface="Arial"/>
              </a:rPr>
              <a:t> </a:t>
            </a:r>
            <a:r>
              <a:rPr sz="1300" spc="-15" dirty="0">
                <a:solidFill>
                  <a:srgbClr val="041299"/>
                </a:solidFill>
                <a:latin typeface="Arial"/>
                <a:cs typeface="Arial"/>
              </a:rPr>
              <a:t>reducid</a:t>
            </a:r>
            <a:r>
              <a:rPr sz="1300" spc="-10" dirty="0">
                <a:solidFill>
                  <a:srgbClr val="041299"/>
                </a:solidFill>
                <a:latin typeface="Arial"/>
                <a:cs typeface="Arial"/>
              </a:rPr>
              <a:t>o</a:t>
            </a:r>
            <a:r>
              <a:rPr sz="1300" spc="30" dirty="0">
                <a:solidFill>
                  <a:srgbClr val="041299"/>
                </a:solidFill>
                <a:latin typeface="Arial"/>
                <a:cs typeface="Arial"/>
              </a:rPr>
              <a:t> </a:t>
            </a:r>
            <a:r>
              <a:rPr sz="1300" spc="-15" dirty="0">
                <a:solidFill>
                  <a:srgbClr val="041299"/>
                </a:solidFill>
                <a:latin typeface="Arial"/>
                <a:cs typeface="Arial"/>
              </a:rPr>
              <a:t>cas</a:t>
            </a:r>
            <a:r>
              <a:rPr sz="1300" spc="-5" dirty="0">
                <a:solidFill>
                  <a:srgbClr val="041299"/>
                </a:solidFill>
                <a:latin typeface="Arial"/>
                <a:cs typeface="Arial"/>
              </a:rPr>
              <a:t>i</a:t>
            </a:r>
            <a:r>
              <a:rPr sz="1300" spc="5" dirty="0">
                <a:solidFill>
                  <a:srgbClr val="041299"/>
                </a:solidFill>
                <a:latin typeface="Arial"/>
                <a:cs typeface="Arial"/>
              </a:rPr>
              <a:t> </a:t>
            </a:r>
            <a:r>
              <a:rPr sz="1300" spc="-10" dirty="0">
                <a:solidFill>
                  <a:srgbClr val="041299"/>
                </a:solidFill>
                <a:latin typeface="Arial"/>
                <a:cs typeface="Arial"/>
              </a:rPr>
              <a:t>a</a:t>
            </a:r>
            <a:r>
              <a:rPr sz="1300" spc="-5" dirty="0">
                <a:solidFill>
                  <a:srgbClr val="041299"/>
                </a:solidFill>
                <a:latin typeface="Arial"/>
                <a:cs typeface="Arial"/>
              </a:rPr>
              <a:t> </a:t>
            </a:r>
            <a:r>
              <a:rPr sz="1300" spc="-10" dirty="0">
                <a:solidFill>
                  <a:srgbClr val="041299"/>
                </a:solidFill>
                <a:latin typeface="Arial"/>
                <a:cs typeface="Arial"/>
              </a:rPr>
              <a:t>la</a:t>
            </a:r>
            <a:r>
              <a:rPr sz="1300" spc="5" dirty="0">
                <a:solidFill>
                  <a:srgbClr val="041299"/>
                </a:solidFill>
                <a:latin typeface="Arial"/>
                <a:cs typeface="Arial"/>
              </a:rPr>
              <a:t> </a:t>
            </a:r>
            <a:r>
              <a:rPr sz="1300" spc="-15" dirty="0">
                <a:solidFill>
                  <a:srgbClr val="041299"/>
                </a:solidFill>
                <a:latin typeface="Arial"/>
                <a:cs typeface="Arial"/>
              </a:rPr>
              <a:t>mita</a:t>
            </a:r>
            <a:r>
              <a:rPr sz="1300" spc="-10" dirty="0">
                <a:solidFill>
                  <a:srgbClr val="041299"/>
                </a:solidFill>
                <a:latin typeface="Arial"/>
                <a:cs typeface="Arial"/>
              </a:rPr>
              <a:t>d</a:t>
            </a:r>
            <a:r>
              <a:rPr sz="1300" spc="20" dirty="0">
                <a:solidFill>
                  <a:srgbClr val="041299"/>
                </a:solidFill>
                <a:latin typeface="Arial"/>
                <a:cs typeface="Arial"/>
              </a:rPr>
              <a:t> </a:t>
            </a:r>
            <a:r>
              <a:rPr sz="1300" spc="-10" dirty="0">
                <a:solidFill>
                  <a:srgbClr val="041299"/>
                </a:solidFill>
                <a:latin typeface="Arial"/>
                <a:cs typeface="Arial"/>
              </a:rPr>
              <a:t>el</a:t>
            </a:r>
            <a:r>
              <a:rPr sz="1300" spc="-15" dirty="0">
                <a:solidFill>
                  <a:srgbClr val="041299"/>
                </a:solidFill>
                <a:latin typeface="Arial"/>
                <a:cs typeface="Arial"/>
              </a:rPr>
              <a:t> contenid</a:t>
            </a:r>
            <a:r>
              <a:rPr sz="1300" spc="-10" dirty="0">
                <a:solidFill>
                  <a:srgbClr val="041299"/>
                </a:solidFill>
                <a:latin typeface="Arial"/>
                <a:cs typeface="Arial"/>
              </a:rPr>
              <a:t>o</a:t>
            </a:r>
            <a:r>
              <a:rPr sz="1300" spc="15" dirty="0">
                <a:solidFill>
                  <a:srgbClr val="041299"/>
                </a:solidFill>
                <a:latin typeface="Arial"/>
                <a:cs typeface="Arial"/>
              </a:rPr>
              <a:t> </a:t>
            </a:r>
            <a:r>
              <a:rPr sz="1300" spc="-15" dirty="0">
                <a:solidFill>
                  <a:srgbClr val="041299"/>
                </a:solidFill>
                <a:latin typeface="Arial"/>
                <a:cs typeface="Arial"/>
              </a:rPr>
              <a:t>e</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grasa</a:t>
            </a:r>
            <a:r>
              <a:rPr sz="1300" spc="-10" dirty="0">
                <a:solidFill>
                  <a:srgbClr val="041299"/>
                </a:solidFill>
                <a:latin typeface="Arial"/>
                <a:cs typeface="Arial"/>
              </a:rPr>
              <a:t>s</a:t>
            </a:r>
            <a:r>
              <a:rPr sz="1300" spc="15" dirty="0">
                <a:solidFill>
                  <a:srgbClr val="041299"/>
                </a:solidFill>
                <a:latin typeface="Arial"/>
                <a:cs typeface="Arial"/>
              </a:rPr>
              <a:t> </a:t>
            </a:r>
            <a:r>
              <a:rPr sz="1300" spc="-15" dirty="0">
                <a:solidFill>
                  <a:srgbClr val="041299"/>
                </a:solidFill>
                <a:latin typeface="Arial"/>
                <a:cs typeface="Arial"/>
              </a:rPr>
              <a:t>saturada</a:t>
            </a:r>
            <a:r>
              <a:rPr sz="1300" spc="-10" dirty="0">
                <a:solidFill>
                  <a:srgbClr val="041299"/>
                </a:solidFill>
                <a:latin typeface="Arial"/>
                <a:cs typeface="Arial"/>
              </a:rPr>
              <a:t>s</a:t>
            </a:r>
            <a:r>
              <a:rPr sz="1300" spc="40" dirty="0">
                <a:solidFill>
                  <a:srgbClr val="041299"/>
                </a:solidFill>
                <a:latin typeface="Arial"/>
                <a:cs typeface="Arial"/>
              </a:rPr>
              <a:t> </a:t>
            </a:r>
            <a:r>
              <a:rPr sz="1300" spc="-15" dirty="0">
                <a:solidFill>
                  <a:srgbClr val="041299"/>
                </a:solidFill>
                <a:latin typeface="Arial"/>
                <a:cs typeface="Arial"/>
              </a:rPr>
              <a:t>respect</a:t>
            </a:r>
            <a:r>
              <a:rPr sz="1300" spc="-10" dirty="0">
                <a:solidFill>
                  <a:srgbClr val="041299"/>
                </a:solidFill>
                <a:latin typeface="Arial"/>
                <a:cs typeface="Arial"/>
              </a:rPr>
              <a:t>o</a:t>
            </a:r>
            <a:r>
              <a:rPr sz="1300" spc="30" dirty="0">
                <a:solidFill>
                  <a:srgbClr val="041299"/>
                </a:solidFill>
                <a:latin typeface="Arial"/>
                <a:cs typeface="Arial"/>
              </a:rPr>
              <a:t> </a:t>
            </a:r>
            <a:r>
              <a:rPr sz="1300" spc="-10" dirty="0">
                <a:solidFill>
                  <a:srgbClr val="041299"/>
                </a:solidFill>
                <a:latin typeface="Arial"/>
                <a:cs typeface="Arial"/>
              </a:rPr>
              <a:t>a</a:t>
            </a:r>
            <a:r>
              <a:rPr sz="1300" spc="-5" dirty="0">
                <a:solidFill>
                  <a:srgbClr val="041299"/>
                </a:solidFill>
                <a:latin typeface="Arial"/>
                <a:cs typeface="Arial"/>
              </a:rPr>
              <a:t> </a:t>
            </a:r>
            <a:r>
              <a:rPr sz="1300" spc="-15" dirty="0">
                <a:solidFill>
                  <a:srgbClr val="041299"/>
                </a:solidFill>
                <a:latin typeface="Arial"/>
                <a:cs typeface="Arial"/>
              </a:rPr>
              <a:t>un</a:t>
            </a:r>
            <a:r>
              <a:rPr sz="1300" spc="-10" dirty="0">
                <a:solidFill>
                  <a:srgbClr val="041299"/>
                </a:solidFill>
                <a:latin typeface="Arial"/>
                <a:cs typeface="Arial"/>
              </a:rPr>
              <a:t> producto</a:t>
            </a:r>
            <a:r>
              <a:rPr sz="1300" spc="15" dirty="0">
                <a:solidFill>
                  <a:srgbClr val="041299"/>
                </a:solidFill>
                <a:latin typeface="Arial"/>
                <a:cs typeface="Arial"/>
              </a:rPr>
              <a:t> </a:t>
            </a:r>
            <a:r>
              <a:rPr sz="1300" spc="-10" dirty="0">
                <a:solidFill>
                  <a:srgbClr val="041299"/>
                </a:solidFill>
                <a:latin typeface="Arial"/>
                <a:cs typeface="Arial"/>
              </a:rPr>
              <a:t>simila</a:t>
            </a:r>
            <a:r>
              <a:rPr sz="1300" spc="-80" dirty="0">
                <a:solidFill>
                  <a:srgbClr val="041299"/>
                </a:solidFill>
                <a:latin typeface="Arial"/>
                <a:cs typeface="Arial"/>
              </a:rPr>
              <a:t>r</a:t>
            </a:r>
            <a:r>
              <a:rPr sz="1300" spc="-5" dirty="0">
                <a:solidFill>
                  <a:srgbClr val="041299"/>
                </a:solidFill>
                <a:latin typeface="Arial"/>
                <a:cs typeface="Arial"/>
              </a:rPr>
              <a:t>.</a:t>
            </a:r>
            <a:endParaRPr sz="1300">
              <a:latin typeface="Arial"/>
              <a:cs typeface="Arial"/>
            </a:endParaRPr>
          </a:p>
        </p:txBody>
      </p:sp>
      <p:sp>
        <p:nvSpPr>
          <p:cNvPr id="15" name="object 15"/>
          <p:cNvSpPr/>
          <p:nvPr/>
        </p:nvSpPr>
        <p:spPr>
          <a:xfrm>
            <a:off x="1839468" y="1083563"/>
            <a:ext cx="3552444" cy="2318004"/>
          </a:xfrm>
          <a:prstGeom prst="rect">
            <a:avLst/>
          </a:prstGeom>
          <a:blipFill>
            <a:blip r:embed="rId9" cstate="print"/>
            <a:stretch>
              <a:fillRect/>
            </a:stretch>
          </a:blipFill>
        </p:spPr>
        <p:txBody>
          <a:bodyPr wrap="square" lIns="0" tIns="0" rIns="0" bIns="0" rtlCol="0">
            <a:noAutofit/>
          </a:bodyPr>
          <a:lstStyle/>
          <a:p>
            <a:endParaRPr/>
          </a:p>
        </p:txBody>
      </p:sp>
      <p:sp>
        <p:nvSpPr>
          <p:cNvPr id="16" name="object 16"/>
          <p:cNvSpPr/>
          <p:nvPr/>
        </p:nvSpPr>
        <p:spPr>
          <a:xfrm>
            <a:off x="6836665" y="2651760"/>
            <a:ext cx="3584447" cy="2322576"/>
          </a:xfrm>
          <a:prstGeom prst="rect">
            <a:avLst/>
          </a:prstGeom>
          <a:blipFill>
            <a:blip r:embed="rId10" cstate="print"/>
            <a:stretch>
              <a:fillRect/>
            </a:stretch>
          </a:blipFill>
        </p:spPr>
        <p:txBody>
          <a:bodyPr wrap="square" lIns="0" tIns="0" rIns="0" bIns="0" rtlCol="0">
            <a:noAutofit/>
          </a:bodyPr>
          <a:lstStyle/>
          <a:p>
            <a:endParaRPr/>
          </a:p>
        </p:txBody>
      </p:sp>
      <p:sp>
        <p:nvSpPr>
          <p:cNvPr id="17" name="object 17"/>
          <p:cNvSpPr/>
          <p:nvPr/>
        </p:nvSpPr>
        <p:spPr>
          <a:xfrm>
            <a:off x="7257289" y="1234439"/>
            <a:ext cx="3204971" cy="708660"/>
          </a:xfrm>
          <a:prstGeom prst="rect">
            <a:avLst/>
          </a:prstGeom>
          <a:blipFill>
            <a:blip r:embed="rId11" cstate="print"/>
            <a:stretch>
              <a:fillRect/>
            </a:stretch>
          </a:blipFill>
        </p:spPr>
        <p:txBody>
          <a:bodyPr wrap="square" lIns="0" tIns="0" rIns="0" bIns="0" rtlCol="0">
            <a:noAutofit/>
          </a:bodyPr>
          <a:lstStyle/>
          <a:p>
            <a:endParaRPr/>
          </a:p>
        </p:txBody>
      </p:sp>
      <p:sp>
        <p:nvSpPr>
          <p:cNvPr id="18" name="object 18"/>
          <p:cNvSpPr/>
          <p:nvPr/>
        </p:nvSpPr>
        <p:spPr>
          <a:xfrm>
            <a:off x="2095500" y="1571626"/>
            <a:ext cx="3071876" cy="500125"/>
          </a:xfrm>
          <a:custGeom>
            <a:avLst/>
            <a:gdLst/>
            <a:ahLst/>
            <a:cxnLst/>
            <a:rect l="l" t="t" r="r" b="b"/>
            <a:pathLst>
              <a:path w="3071876" h="500125">
                <a:moveTo>
                  <a:pt x="0" y="83312"/>
                </a:moveTo>
                <a:lnTo>
                  <a:pt x="10733" y="42399"/>
                </a:lnTo>
                <a:lnTo>
                  <a:pt x="39071" y="12723"/>
                </a:lnTo>
                <a:lnTo>
                  <a:pt x="79216" y="100"/>
                </a:lnTo>
                <a:lnTo>
                  <a:pt x="83350" y="0"/>
                </a:lnTo>
                <a:lnTo>
                  <a:pt x="2988437" y="0"/>
                </a:lnTo>
                <a:lnTo>
                  <a:pt x="3002992" y="1263"/>
                </a:lnTo>
                <a:lnTo>
                  <a:pt x="3016724" y="4911"/>
                </a:lnTo>
                <a:lnTo>
                  <a:pt x="3050831" y="28004"/>
                </a:lnTo>
                <a:lnTo>
                  <a:pt x="3069808" y="64804"/>
                </a:lnTo>
                <a:lnTo>
                  <a:pt x="3071876" y="83312"/>
                </a:lnTo>
                <a:lnTo>
                  <a:pt x="3071876" y="416687"/>
                </a:lnTo>
                <a:lnTo>
                  <a:pt x="3070614" y="431231"/>
                </a:lnTo>
                <a:lnTo>
                  <a:pt x="3066970" y="444954"/>
                </a:lnTo>
                <a:lnTo>
                  <a:pt x="3043891" y="479046"/>
                </a:lnTo>
                <a:lnTo>
                  <a:pt x="3007074" y="498038"/>
                </a:lnTo>
                <a:lnTo>
                  <a:pt x="2988437" y="500125"/>
                </a:lnTo>
                <a:lnTo>
                  <a:pt x="83350" y="500125"/>
                </a:lnTo>
                <a:lnTo>
                  <a:pt x="68816" y="498862"/>
                </a:lnTo>
                <a:lnTo>
                  <a:pt x="55104" y="495215"/>
                </a:lnTo>
                <a:lnTo>
                  <a:pt x="21037" y="472113"/>
                </a:lnTo>
                <a:lnTo>
                  <a:pt x="2072" y="435265"/>
                </a:lnTo>
                <a:lnTo>
                  <a:pt x="0" y="416687"/>
                </a:lnTo>
                <a:lnTo>
                  <a:pt x="0" y="83312"/>
                </a:lnTo>
                <a:close/>
              </a:path>
            </a:pathLst>
          </a:custGeom>
          <a:ln w="38100">
            <a:solidFill>
              <a:srgbClr val="FF0000"/>
            </a:solidFill>
          </a:ln>
        </p:spPr>
        <p:txBody>
          <a:bodyPr wrap="square" lIns="0" tIns="0" rIns="0" bIns="0" rtlCol="0">
            <a:noAutofit/>
          </a:bodyPr>
          <a:lstStyle/>
          <a:p>
            <a:endParaRPr/>
          </a:p>
        </p:txBody>
      </p:sp>
      <p:sp>
        <p:nvSpPr>
          <p:cNvPr id="19" name="object 19"/>
          <p:cNvSpPr/>
          <p:nvPr/>
        </p:nvSpPr>
        <p:spPr>
          <a:xfrm>
            <a:off x="7096125" y="3143251"/>
            <a:ext cx="3071876" cy="500125"/>
          </a:xfrm>
          <a:custGeom>
            <a:avLst/>
            <a:gdLst/>
            <a:ahLst/>
            <a:cxnLst/>
            <a:rect l="l" t="t" r="r" b="b"/>
            <a:pathLst>
              <a:path w="3071876" h="500125">
                <a:moveTo>
                  <a:pt x="0" y="83312"/>
                </a:moveTo>
                <a:lnTo>
                  <a:pt x="10742" y="42391"/>
                </a:lnTo>
                <a:lnTo>
                  <a:pt x="39088" y="12712"/>
                </a:lnTo>
                <a:lnTo>
                  <a:pt x="79214" y="99"/>
                </a:lnTo>
                <a:lnTo>
                  <a:pt x="83312" y="0"/>
                </a:lnTo>
                <a:lnTo>
                  <a:pt x="2988436" y="0"/>
                </a:lnTo>
                <a:lnTo>
                  <a:pt x="3002992" y="1263"/>
                </a:lnTo>
                <a:lnTo>
                  <a:pt x="3016724" y="4911"/>
                </a:lnTo>
                <a:lnTo>
                  <a:pt x="3050831" y="28004"/>
                </a:lnTo>
                <a:lnTo>
                  <a:pt x="3069808" y="64804"/>
                </a:lnTo>
                <a:lnTo>
                  <a:pt x="3071876" y="83312"/>
                </a:lnTo>
                <a:lnTo>
                  <a:pt x="3071876" y="416687"/>
                </a:lnTo>
                <a:lnTo>
                  <a:pt x="3070614" y="431231"/>
                </a:lnTo>
                <a:lnTo>
                  <a:pt x="3066970" y="444954"/>
                </a:lnTo>
                <a:lnTo>
                  <a:pt x="3043891" y="479046"/>
                </a:lnTo>
                <a:lnTo>
                  <a:pt x="3007074" y="498038"/>
                </a:lnTo>
                <a:lnTo>
                  <a:pt x="2988436" y="500125"/>
                </a:lnTo>
                <a:lnTo>
                  <a:pt x="83312" y="500125"/>
                </a:lnTo>
                <a:lnTo>
                  <a:pt x="68793" y="498862"/>
                </a:lnTo>
                <a:lnTo>
                  <a:pt x="55090" y="495213"/>
                </a:lnTo>
                <a:lnTo>
                  <a:pt x="21032" y="472101"/>
                </a:lnTo>
                <a:lnTo>
                  <a:pt x="2067" y="435239"/>
                </a:lnTo>
                <a:lnTo>
                  <a:pt x="0" y="416687"/>
                </a:lnTo>
                <a:lnTo>
                  <a:pt x="0" y="83312"/>
                </a:lnTo>
                <a:close/>
              </a:path>
            </a:pathLst>
          </a:custGeom>
          <a:ln w="38100">
            <a:solidFill>
              <a:srgbClr val="FF0000"/>
            </a:solidFill>
          </a:ln>
        </p:spPr>
        <p:txBody>
          <a:bodyPr wrap="square" lIns="0" tIns="0" rIns="0" bIns="0" rtlCol="0">
            <a:noAutofit/>
          </a:bodyPr>
          <a:lstStyle/>
          <a:p>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48076" y="188976"/>
            <a:ext cx="5210175" cy="590550"/>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2458211" y="5111497"/>
            <a:ext cx="7203948" cy="423671"/>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3125724" y="5120641"/>
            <a:ext cx="5914644" cy="353567"/>
          </a:xfrm>
          <a:prstGeom prst="rect">
            <a:avLst/>
          </a:prstGeom>
          <a:blipFill>
            <a:blip r:embed="rId4" cstate="print"/>
            <a:stretch>
              <a:fillRect/>
            </a:stretch>
          </a:blipFill>
        </p:spPr>
        <p:txBody>
          <a:bodyPr wrap="square" lIns="0" tIns="0" rIns="0" bIns="0" rtlCol="0">
            <a:noAutofit/>
          </a:bodyPr>
          <a:lstStyle/>
          <a:p>
            <a:endParaRPr/>
          </a:p>
        </p:txBody>
      </p:sp>
      <p:sp>
        <p:nvSpPr>
          <p:cNvPr id="5" name="object 5"/>
          <p:cNvSpPr/>
          <p:nvPr/>
        </p:nvSpPr>
        <p:spPr>
          <a:xfrm>
            <a:off x="2524125" y="5215001"/>
            <a:ext cx="7072376" cy="292100"/>
          </a:xfrm>
          <a:custGeom>
            <a:avLst/>
            <a:gdLst/>
            <a:ahLst/>
            <a:cxnLst/>
            <a:rect l="l" t="t" r="r" b="b"/>
            <a:pathLst>
              <a:path w="7072376" h="292100">
                <a:moveTo>
                  <a:pt x="0" y="292100"/>
                </a:moveTo>
                <a:lnTo>
                  <a:pt x="7072376" y="292100"/>
                </a:lnTo>
                <a:lnTo>
                  <a:pt x="7072376" y="0"/>
                </a:lnTo>
                <a:lnTo>
                  <a:pt x="0" y="0"/>
                </a:lnTo>
                <a:lnTo>
                  <a:pt x="0" y="292100"/>
                </a:lnTo>
                <a:close/>
              </a:path>
            </a:pathLst>
          </a:custGeom>
          <a:solidFill>
            <a:srgbClr val="FFFFFF"/>
          </a:solidFill>
        </p:spPr>
        <p:txBody>
          <a:bodyPr wrap="square" lIns="0" tIns="0" rIns="0" bIns="0" rtlCol="0">
            <a:noAutofit/>
          </a:bodyPr>
          <a:lstStyle/>
          <a:p>
            <a:endParaRPr/>
          </a:p>
        </p:txBody>
      </p:sp>
      <p:sp>
        <p:nvSpPr>
          <p:cNvPr id="6" name="object 6"/>
          <p:cNvSpPr/>
          <p:nvPr/>
        </p:nvSpPr>
        <p:spPr>
          <a:xfrm>
            <a:off x="2524125" y="5215001"/>
            <a:ext cx="7072376" cy="292100"/>
          </a:xfrm>
          <a:custGeom>
            <a:avLst/>
            <a:gdLst/>
            <a:ahLst/>
            <a:cxnLst/>
            <a:rect l="l" t="t" r="r" b="b"/>
            <a:pathLst>
              <a:path w="7072376" h="292100">
                <a:moveTo>
                  <a:pt x="0" y="292100"/>
                </a:moveTo>
                <a:lnTo>
                  <a:pt x="7072376" y="292100"/>
                </a:lnTo>
                <a:lnTo>
                  <a:pt x="7072376" y="0"/>
                </a:lnTo>
                <a:lnTo>
                  <a:pt x="0" y="0"/>
                </a:lnTo>
                <a:lnTo>
                  <a:pt x="0" y="292100"/>
                </a:lnTo>
                <a:close/>
              </a:path>
            </a:pathLst>
          </a:custGeom>
          <a:ln w="25400">
            <a:solidFill>
              <a:srgbClr val="333399"/>
            </a:solidFill>
          </a:ln>
        </p:spPr>
        <p:txBody>
          <a:bodyPr wrap="square" lIns="0" tIns="0" rIns="0" bIns="0" rtlCol="0">
            <a:noAutofit/>
          </a:bodyPr>
          <a:lstStyle/>
          <a:p>
            <a:endParaRPr/>
          </a:p>
        </p:txBody>
      </p:sp>
      <p:sp>
        <p:nvSpPr>
          <p:cNvPr id="7" name="object 7"/>
          <p:cNvSpPr/>
          <p:nvPr/>
        </p:nvSpPr>
        <p:spPr>
          <a:xfrm>
            <a:off x="1898904" y="5756147"/>
            <a:ext cx="8311896" cy="717804"/>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p:nvPr/>
        </p:nvSpPr>
        <p:spPr>
          <a:xfrm>
            <a:off x="6589776" y="923545"/>
            <a:ext cx="4000500" cy="1138427"/>
          </a:xfrm>
          <a:prstGeom prst="rect">
            <a:avLst/>
          </a:prstGeom>
          <a:blipFill>
            <a:blip r:embed="rId6" cstate="print"/>
            <a:stretch>
              <a:fillRect/>
            </a:stretch>
          </a:blipFill>
        </p:spPr>
        <p:txBody>
          <a:bodyPr wrap="square" lIns="0" tIns="0" rIns="0" bIns="0" rtlCol="0">
            <a:noAutofit/>
          </a:bodyPr>
          <a:lstStyle/>
          <a:p>
            <a:endParaRPr/>
          </a:p>
        </p:txBody>
      </p:sp>
      <p:sp>
        <p:nvSpPr>
          <p:cNvPr id="9" name="object 9"/>
          <p:cNvSpPr/>
          <p:nvPr/>
        </p:nvSpPr>
        <p:spPr>
          <a:xfrm>
            <a:off x="1684020" y="804672"/>
            <a:ext cx="3209544" cy="708660"/>
          </a:xfrm>
          <a:prstGeom prst="rect">
            <a:avLst/>
          </a:prstGeom>
          <a:blipFill>
            <a:blip r:embed="rId7" cstate="print"/>
            <a:stretch>
              <a:fillRect/>
            </a:stretch>
          </a:blipFill>
        </p:spPr>
        <p:txBody>
          <a:bodyPr wrap="square" lIns="0" tIns="0" rIns="0" bIns="0" rtlCol="0">
            <a:noAutofit/>
          </a:bodyPr>
          <a:lstStyle/>
          <a:p>
            <a:endParaRPr/>
          </a:p>
        </p:txBody>
      </p:sp>
      <p:sp>
        <p:nvSpPr>
          <p:cNvPr id="10" name="object 10"/>
          <p:cNvSpPr/>
          <p:nvPr/>
        </p:nvSpPr>
        <p:spPr>
          <a:xfrm>
            <a:off x="5100828" y="3110484"/>
            <a:ext cx="1990344" cy="1824227"/>
          </a:xfrm>
          <a:prstGeom prst="rect">
            <a:avLst/>
          </a:prstGeom>
          <a:blipFill>
            <a:blip r:embed="rId8" cstate="print"/>
            <a:stretch>
              <a:fillRect/>
            </a:stretch>
          </a:blipFill>
        </p:spPr>
        <p:txBody>
          <a:bodyPr wrap="square" lIns="0" tIns="0" rIns="0" bIns="0" rtlCol="0">
            <a:noAutofit/>
          </a:bodyPr>
          <a:lstStyle/>
          <a:p>
            <a:endParaRPr/>
          </a:p>
        </p:txBody>
      </p:sp>
      <p:sp>
        <p:nvSpPr>
          <p:cNvPr id="11" name="object 11"/>
          <p:cNvSpPr/>
          <p:nvPr/>
        </p:nvSpPr>
        <p:spPr>
          <a:xfrm>
            <a:off x="5158740" y="3119627"/>
            <a:ext cx="1923288" cy="1740408"/>
          </a:xfrm>
          <a:prstGeom prst="rect">
            <a:avLst/>
          </a:prstGeom>
          <a:blipFill>
            <a:blip r:embed="rId9" cstate="print"/>
            <a:stretch>
              <a:fillRect/>
            </a:stretch>
          </a:blipFill>
        </p:spPr>
        <p:txBody>
          <a:bodyPr wrap="square" lIns="0" tIns="0" rIns="0" bIns="0" rtlCol="0">
            <a:noAutofit/>
          </a:bodyPr>
          <a:lstStyle/>
          <a:p>
            <a:endParaRPr/>
          </a:p>
        </p:txBody>
      </p:sp>
      <p:sp>
        <p:nvSpPr>
          <p:cNvPr id="12" name="object 12"/>
          <p:cNvSpPr/>
          <p:nvPr/>
        </p:nvSpPr>
        <p:spPr>
          <a:xfrm>
            <a:off x="5167377" y="3214624"/>
            <a:ext cx="1857375" cy="1692275"/>
          </a:xfrm>
          <a:custGeom>
            <a:avLst/>
            <a:gdLst/>
            <a:ahLst/>
            <a:cxnLst/>
            <a:rect l="l" t="t" r="r" b="b"/>
            <a:pathLst>
              <a:path w="1857375" h="1692275">
                <a:moveTo>
                  <a:pt x="0" y="1692275"/>
                </a:moveTo>
                <a:lnTo>
                  <a:pt x="1857375" y="1692275"/>
                </a:lnTo>
                <a:lnTo>
                  <a:pt x="1857375" y="0"/>
                </a:lnTo>
                <a:lnTo>
                  <a:pt x="0" y="0"/>
                </a:lnTo>
                <a:lnTo>
                  <a:pt x="0" y="1692275"/>
                </a:lnTo>
                <a:close/>
              </a:path>
            </a:pathLst>
          </a:custGeom>
          <a:solidFill>
            <a:srgbClr val="FFFFFF"/>
          </a:solidFill>
        </p:spPr>
        <p:txBody>
          <a:bodyPr wrap="square" lIns="0" tIns="0" rIns="0" bIns="0" rtlCol="0">
            <a:noAutofit/>
          </a:bodyPr>
          <a:lstStyle/>
          <a:p>
            <a:endParaRPr/>
          </a:p>
        </p:txBody>
      </p:sp>
      <p:sp>
        <p:nvSpPr>
          <p:cNvPr id="13" name="object 13"/>
          <p:cNvSpPr/>
          <p:nvPr/>
        </p:nvSpPr>
        <p:spPr>
          <a:xfrm>
            <a:off x="5167377" y="3214624"/>
            <a:ext cx="1857375" cy="1692275"/>
          </a:xfrm>
          <a:custGeom>
            <a:avLst/>
            <a:gdLst/>
            <a:ahLst/>
            <a:cxnLst/>
            <a:rect l="l" t="t" r="r" b="b"/>
            <a:pathLst>
              <a:path w="1857375" h="1692275">
                <a:moveTo>
                  <a:pt x="0" y="1692275"/>
                </a:moveTo>
                <a:lnTo>
                  <a:pt x="1857375" y="1692275"/>
                </a:lnTo>
                <a:lnTo>
                  <a:pt x="1857375" y="0"/>
                </a:lnTo>
                <a:lnTo>
                  <a:pt x="0" y="0"/>
                </a:lnTo>
                <a:lnTo>
                  <a:pt x="0" y="1692275"/>
                </a:lnTo>
                <a:close/>
              </a:path>
            </a:pathLst>
          </a:custGeom>
          <a:ln w="25400">
            <a:solidFill>
              <a:srgbClr val="808080"/>
            </a:solidFill>
          </a:ln>
        </p:spPr>
        <p:txBody>
          <a:bodyPr wrap="square" lIns="0" tIns="0" rIns="0" bIns="0" rtlCol="0">
            <a:noAutofit/>
          </a:bodyPr>
          <a:lstStyle/>
          <a:p>
            <a:endParaRPr/>
          </a:p>
        </p:txBody>
      </p:sp>
      <p:sp>
        <p:nvSpPr>
          <p:cNvPr id="14" name="object 14"/>
          <p:cNvSpPr txBox="1"/>
          <p:nvPr/>
        </p:nvSpPr>
        <p:spPr>
          <a:xfrm>
            <a:off x="2458619" y="3256280"/>
            <a:ext cx="7407909" cy="2844165"/>
          </a:xfrm>
          <a:prstGeom prst="rect">
            <a:avLst/>
          </a:prstGeom>
        </p:spPr>
        <p:txBody>
          <a:bodyPr vert="horz" wrap="square" lIns="0" tIns="0" rIns="0" bIns="0" rtlCol="0">
            <a:noAutofit/>
          </a:bodyPr>
          <a:lstStyle/>
          <a:p>
            <a:pPr marL="2853055" marR="2985770" algn="ctr"/>
            <a:r>
              <a:rPr sz="1300" spc="-15" dirty="0">
                <a:solidFill>
                  <a:srgbClr val="041299"/>
                </a:solidFill>
                <a:latin typeface="Arial"/>
                <a:cs typeface="Arial"/>
              </a:rPr>
              <a:t>Est</a:t>
            </a:r>
            <a:r>
              <a:rPr sz="1300" spc="-10" dirty="0">
                <a:solidFill>
                  <a:srgbClr val="041299"/>
                </a:solidFill>
                <a:latin typeface="Arial"/>
                <a:cs typeface="Arial"/>
              </a:rPr>
              <a:t>e</a:t>
            </a:r>
            <a:r>
              <a:rPr sz="1300" spc="-5" dirty="0">
                <a:solidFill>
                  <a:srgbClr val="041299"/>
                </a:solidFill>
                <a:latin typeface="Arial"/>
                <a:cs typeface="Arial"/>
              </a:rPr>
              <a:t> </a:t>
            </a:r>
            <a:r>
              <a:rPr sz="1300" spc="-15" dirty="0">
                <a:solidFill>
                  <a:srgbClr val="041299"/>
                </a:solidFill>
                <a:latin typeface="Arial"/>
                <a:cs typeface="Arial"/>
              </a:rPr>
              <a:t>product</a:t>
            </a:r>
            <a:r>
              <a:rPr sz="1300" spc="-10" dirty="0">
                <a:solidFill>
                  <a:srgbClr val="041299"/>
                </a:solidFill>
                <a:latin typeface="Arial"/>
                <a:cs typeface="Arial"/>
              </a:rPr>
              <a:t>o</a:t>
            </a:r>
            <a:r>
              <a:rPr sz="1300" spc="30" dirty="0">
                <a:solidFill>
                  <a:srgbClr val="041299"/>
                </a:solidFill>
                <a:latin typeface="Arial"/>
                <a:cs typeface="Arial"/>
              </a:rPr>
              <a:t> </a:t>
            </a:r>
            <a:r>
              <a:rPr sz="1300" spc="-15" dirty="0">
                <a:solidFill>
                  <a:srgbClr val="041299"/>
                </a:solidFill>
                <a:latin typeface="Arial"/>
                <a:cs typeface="Arial"/>
              </a:rPr>
              <a:t>ha</a:t>
            </a:r>
            <a:r>
              <a:rPr sz="1300" spc="-10" dirty="0">
                <a:solidFill>
                  <a:srgbClr val="041299"/>
                </a:solidFill>
                <a:latin typeface="Arial"/>
                <a:cs typeface="Arial"/>
              </a:rPr>
              <a:t> reducido </a:t>
            </a:r>
            <a:r>
              <a:rPr sz="1300" spc="15" dirty="0">
                <a:solidFill>
                  <a:srgbClr val="041299"/>
                </a:solidFill>
                <a:latin typeface="Arial"/>
                <a:cs typeface="Arial"/>
              </a:rPr>
              <a:t> </a:t>
            </a:r>
            <a:r>
              <a:rPr sz="1300" spc="-10" dirty="0">
                <a:solidFill>
                  <a:srgbClr val="041299"/>
                </a:solidFill>
                <a:latin typeface="Arial"/>
                <a:cs typeface="Arial"/>
              </a:rPr>
              <a:t>un</a:t>
            </a:r>
            <a:r>
              <a:rPr sz="1300" spc="5" dirty="0">
                <a:solidFill>
                  <a:srgbClr val="041299"/>
                </a:solidFill>
                <a:latin typeface="Arial"/>
                <a:cs typeface="Arial"/>
              </a:rPr>
              <a:t> </a:t>
            </a:r>
            <a:r>
              <a:rPr sz="1300" spc="-10" dirty="0">
                <a:solidFill>
                  <a:srgbClr val="041299"/>
                </a:solidFill>
                <a:latin typeface="Arial"/>
                <a:cs typeface="Arial"/>
              </a:rPr>
              <a:t>30% </a:t>
            </a:r>
            <a:r>
              <a:rPr sz="1300" spc="5" dirty="0">
                <a:solidFill>
                  <a:srgbClr val="041299"/>
                </a:solidFill>
                <a:latin typeface="Arial"/>
                <a:cs typeface="Arial"/>
              </a:rPr>
              <a:t> </a:t>
            </a:r>
            <a:r>
              <a:rPr sz="1300" spc="-5" dirty="0">
                <a:solidFill>
                  <a:srgbClr val="041299"/>
                </a:solidFill>
                <a:latin typeface="Arial"/>
                <a:cs typeface="Arial"/>
              </a:rPr>
              <a:t>el</a:t>
            </a:r>
            <a:r>
              <a:rPr sz="1300" spc="-10" dirty="0">
                <a:solidFill>
                  <a:srgbClr val="041299"/>
                </a:solidFill>
                <a:latin typeface="Arial"/>
                <a:cs typeface="Arial"/>
              </a:rPr>
              <a:t> contenido</a:t>
            </a:r>
            <a:r>
              <a:rPr sz="1300" spc="15" dirty="0">
                <a:solidFill>
                  <a:srgbClr val="041299"/>
                </a:solidFill>
                <a:latin typeface="Arial"/>
                <a:cs typeface="Arial"/>
              </a:rPr>
              <a:t> </a:t>
            </a:r>
            <a:r>
              <a:rPr sz="1300" spc="-10" dirty="0">
                <a:solidFill>
                  <a:srgbClr val="041299"/>
                </a:solidFill>
                <a:latin typeface="Arial"/>
                <a:cs typeface="Arial"/>
              </a:rPr>
              <a:t>en</a:t>
            </a:r>
            <a:r>
              <a:rPr sz="1300" spc="5" dirty="0">
                <a:solidFill>
                  <a:srgbClr val="041299"/>
                </a:solidFill>
                <a:latin typeface="Arial"/>
                <a:cs typeface="Arial"/>
              </a:rPr>
              <a:t> </a:t>
            </a:r>
            <a:r>
              <a:rPr sz="1300" spc="-10" dirty="0">
                <a:solidFill>
                  <a:srgbClr val="041299"/>
                </a:solidFill>
                <a:latin typeface="Arial"/>
                <a:cs typeface="Arial"/>
              </a:rPr>
              <a:t>calorías respecto</a:t>
            </a:r>
            <a:r>
              <a:rPr sz="1300" spc="15" dirty="0">
                <a:solidFill>
                  <a:srgbClr val="041299"/>
                </a:solidFill>
                <a:latin typeface="Arial"/>
                <a:cs typeface="Arial"/>
              </a:rPr>
              <a:t> </a:t>
            </a:r>
            <a:r>
              <a:rPr sz="1300" spc="-10" dirty="0">
                <a:solidFill>
                  <a:srgbClr val="041299"/>
                </a:solidFill>
                <a:latin typeface="Arial"/>
                <a:cs typeface="Arial"/>
              </a:rPr>
              <a:t>a</a:t>
            </a:r>
            <a:r>
              <a:rPr sz="1300" spc="-5" dirty="0">
                <a:solidFill>
                  <a:srgbClr val="041299"/>
                </a:solidFill>
                <a:latin typeface="Arial"/>
                <a:cs typeface="Arial"/>
              </a:rPr>
              <a:t> </a:t>
            </a:r>
            <a:r>
              <a:rPr sz="1300" spc="-10" dirty="0">
                <a:solidFill>
                  <a:srgbClr val="041299"/>
                </a:solidFill>
                <a:latin typeface="Arial"/>
                <a:cs typeface="Arial"/>
              </a:rPr>
              <a:t>un producto</a:t>
            </a:r>
            <a:r>
              <a:rPr sz="1300" spc="15" dirty="0">
                <a:solidFill>
                  <a:srgbClr val="041299"/>
                </a:solidFill>
                <a:latin typeface="Arial"/>
                <a:cs typeface="Arial"/>
              </a:rPr>
              <a:t> </a:t>
            </a:r>
            <a:r>
              <a:rPr sz="1300" spc="-10" dirty="0">
                <a:solidFill>
                  <a:srgbClr val="041299"/>
                </a:solidFill>
                <a:latin typeface="Arial"/>
                <a:cs typeface="Arial"/>
              </a:rPr>
              <a:t>similar</a:t>
            </a:r>
            <a:r>
              <a:rPr sz="1300" spc="20" dirty="0">
                <a:solidFill>
                  <a:srgbClr val="041299"/>
                </a:solidFill>
                <a:latin typeface="Arial"/>
                <a:cs typeface="Arial"/>
              </a:rPr>
              <a:t> </a:t>
            </a:r>
            <a:r>
              <a:rPr sz="1300" spc="-5" dirty="0">
                <a:solidFill>
                  <a:srgbClr val="041299"/>
                </a:solidFill>
                <a:latin typeface="Arial"/>
                <a:cs typeface="Arial"/>
              </a:rPr>
              <a:t>al</a:t>
            </a:r>
            <a:r>
              <a:rPr sz="1300" spc="-10" dirty="0">
                <a:solidFill>
                  <a:srgbClr val="041299"/>
                </a:solidFill>
                <a:latin typeface="Arial"/>
                <a:cs typeface="Arial"/>
              </a:rPr>
              <a:t> rebajar</a:t>
            </a:r>
            <a:r>
              <a:rPr sz="1300" spc="15" dirty="0">
                <a:solidFill>
                  <a:srgbClr val="041299"/>
                </a:solidFill>
                <a:latin typeface="Arial"/>
                <a:cs typeface="Arial"/>
              </a:rPr>
              <a:t> </a:t>
            </a:r>
            <a:r>
              <a:rPr sz="1300" spc="-10" dirty="0">
                <a:solidFill>
                  <a:srgbClr val="041299"/>
                </a:solidFill>
                <a:latin typeface="Arial"/>
                <a:cs typeface="Arial"/>
              </a:rPr>
              <a:t>un</a:t>
            </a:r>
            <a:r>
              <a:rPr sz="1300" spc="5" dirty="0">
                <a:solidFill>
                  <a:srgbClr val="041299"/>
                </a:solidFill>
                <a:latin typeface="Arial"/>
                <a:cs typeface="Arial"/>
              </a:rPr>
              <a:t> </a:t>
            </a:r>
            <a:r>
              <a:rPr sz="1300" spc="-10" dirty="0">
                <a:solidFill>
                  <a:srgbClr val="041299"/>
                </a:solidFill>
                <a:latin typeface="Arial"/>
                <a:cs typeface="Arial"/>
              </a:rPr>
              <a:t>40</a:t>
            </a:r>
            <a:r>
              <a:rPr sz="1300" spc="5" dirty="0">
                <a:solidFill>
                  <a:srgbClr val="041299"/>
                </a:solidFill>
                <a:latin typeface="Arial"/>
                <a:cs typeface="Arial"/>
              </a:rPr>
              <a:t> </a:t>
            </a:r>
            <a:r>
              <a:rPr sz="1300" spc="-15" dirty="0">
                <a:solidFill>
                  <a:srgbClr val="041299"/>
                </a:solidFill>
                <a:latin typeface="Arial"/>
                <a:cs typeface="Arial"/>
              </a:rPr>
              <a:t>%</a:t>
            </a:r>
            <a:r>
              <a:rPr sz="1300" spc="-5" dirty="0">
                <a:solidFill>
                  <a:srgbClr val="041299"/>
                </a:solidFill>
                <a:latin typeface="Arial"/>
                <a:cs typeface="Arial"/>
              </a:rPr>
              <a:t> </a:t>
            </a:r>
            <a:r>
              <a:rPr sz="1300" spc="-10" dirty="0">
                <a:solidFill>
                  <a:srgbClr val="041299"/>
                </a:solidFill>
                <a:latin typeface="Arial"/>
                <a:cs typeface="Arial"/>
              </a:rPr>
              <a:t>su</a:t>
            </a:r>
            <a:r>
              <a:rPr sz="1300" spc="-5" dirty="0">
                <a:solidFill>
                  <a:srgbClr val="041299"/>
                </a:solidFill>
                <a:latin typeface="Arial"/>
                <a:cs typeface="Arial"/>
              </a:rPr>
              <a:t> </a:t>
            </a:r>
            <a:r>
              <a:rPr sz="1300" spc="-15" dirty="0">
                <a:solidFill>
                  <a:srgbClr val="041299"/>
                </a:solidFill>
                <a:latin typeface="Arial"/>
                <a:cs typeface="Arial"/>
              </a:rPr>
              <a:t>contenid</a:t>
            </a:r>
            <a:r>
              <a:rPr sz="1300" spc="-10" dirty="0">
                <a:solidFill>
                  <a:srgbClr val="041299"/>
                </a:solidFill>
                <a:latin typeface="Arial"/>
                <a:cs typeface="Arial"/>
              </a:rPr>
              <a:t>o</a:t>
            </a:r>
            <a:r>
              <a:rPr sz="1300" spc="15" dirty="0">
                <a:solidFill>
                  <a:srgbClr val="041299"/>
                </a:solidFill>
                <a:latin typeface="Arial"/>
                <a:cs typeface="Arial"/>
              </a:rPr>
              <a:t> </a:t>
            </a:r>
            <a:r>
              <a:rPr sz="1300" spc="-15" dirty="0">
                <a:solidFill>
                  <a:srgbClr val="041299"/>
                </a:solidFill>
                <a:latin typeface="Arial"/>
                <a:cs typeface="Arial"/>
              </a:rPr>
              <a:t>en</a:t>
            </a:r>
            <a:r>
              <a:rPr sz="1300" spc="-10" dirty="0">
                <a:solidFill>
                  <a:srgbClr val="041299"/>
                </a:solidFill>
                <a:latin typeface="Arial"/>
                <a:cs typeface="Arial"/>
              </a:rPr>
              <a:t> azúcares.</a:t>
            </a:r>
            <a:endParaRPr sz="1300">
              <a:latin typeface="Arial"/>
              <a:cs typeface="Arial"/>
            </a:endParaRPr>
          </a:p>
          <a:p>
            <a:pPr>
              <a:lnSpc>
                <a:spcPts val="1000"/>
              </a:lnSpc>
            </a:pPr>
            <a:endParaRPr sz="1000"/>
          </a:p>
          <a:p>
            <a:pPr>
              <a:lnSpc>
                <a:spcPts val="1000"/>
              </a:lnSpc>
            </a:pPr>
            <a:endParaRPr sz="1000"/>
          </a:p>
          <a:p>
            <a:pPr>
              <a:lnSpc>
                <a:spcPts val="1200"/>
              </a:lnSpc>
              <a:spcBef>
                <a:spcPts val="72"/>
              </a:spcBef>
            </a:pPr>
            <a:endParaRPr sz="1200"/>
          </a:p>
          <a:p>
            <a:pPr marR="206375" algn="ctr"/>
            <a:r>
              <a:rPr sz="1300" spc="-15" dirty="0">
                <a:solidFill>
                  <a:srgbClr val="041299"/>
                </a:solidFill>
                <a:latin typeface="Arial"/>
                <a:cs typeface="Arial"/>
              </a:rPr>
              <a:t>La</a:t>
            </a:r>
            <a:r>
              <a:rPr sz="1300" spc="-10" dirty="0">
                <a:solidFill>
                  <a:srgbClr val="041299"/>
                </a:solidFill>
                <a:latin typeface="Arial"/>
                <a:cs typeface="Arial"/>
              </a:rPr>
              <a:t>s</a:t>
            </a:r>
            <a:r>
              <a:rPr sz="1300" spc="-5" dirty="0">
                <a:solidFill>
                  <a:srgbClr val="041299"/>
                </a:solidFill>
                <a:latin typeface="Arial"/>
                <a:cs typeface="Arial"/>
              </a:rPr>
              <a:t> </a:t>
            </a:r>
            <a:r>
              <a:rPr sz="1300" spc="-15" dirty="0">
                <a:solidFill>
                  <a:srgbClr val="041299"/>
                </a:solidFill>
                <a:latin typeface="Arial"/>
                <a:cs typeface="Arial"/>
              </a:rPr>
              <a:t>condicione</a:t>
            </a:r>
            <a:r>
              <a:rPr sz="1300" spc="-10" dirty="0">
                <a:solidFill>
                  <a:srgbClr val="041299"/>
                </a:solidFill>
                <a:latin typeface="Arial"/>
                <a:cs typeface="Arial"/>
              </a:rPr>
              <a:t>s</a:t>
            </a:r>
            <a:r>
              <a:rPr sz="1300" spc="35" dirty="0">
                <a:solidFill>
                  <a:srgbClr val="041299"/>
                </a:solidFill>
                <a:latin typeface="Arial"/>
                <a:cs typeface="Arial"/>
              </a:rPr>
              <a:t> </a:t>
            </a:r>
            <a:r>
              <a:rPr sz="1300" spc="-15" dirty="0">
                <a:solidFill>
                  <a:srgbClr val="041299"/>
                </a:solidFill>
                <a:latin typeface="Arial"/>
                <a:cs typeface="Arial"/>
              </a:rPr>
              <a:t>par</a:t>
            </a:r>
            <a:r>
              <a:rPr sz="1300" spc="-10" dirty="0">
                <a:solidFill>
                  <a:srgbClr val="041299"/>
                </a:solidFill>
                <a:latin typeface="Arial"/>
                <a:cs typeface="Arial"/>
              </a:rPr>
              <a:t>a</a:t>
            </a:r>
            <a:r>
              <a:rPr sz="1300" spc="20" dirty="0">
                <a:solidFill>
                  <a:srgbClr val="041299"/>
                </a:solidFill>
                <a:latin typeface="Arial"/>
                <a:cs typeface="Arial"/>
              </a:rPr>
              <a:t> </a:t>
            </a:r>
            <a:r>
              <a:rPr sz="1300" spc="-15" dirty="0">
                <a:solidFill>
                  <a:srgbClr val="041299"/>
                </a:solidFill>
                <a:latin typeface="Arial"/>
                <a:cs typeface="Arial"/>
              </a:rPr>
              <a:t>pode</a:t>
            </a:r>
            <a:r>
              <a:rPr sz="1300" spc="-5" dirty="0">
                <a:solidFill>
                  <a:srgbClr val="041299"/>
                </a:solidFill>
                <a:latin typeface="Arial"/>
                <a:cs typeface="Arial"/>
              </a:rPr>
              <a:t>r</a:t>
            </a:r>
            <a:r>
              <a:rPr sz="1300" spc="30" dirty="0">
                <a:solidFill>
                  <a:srgbClr val="041299"/>
                </a:solidFill>
                <a:latin typeface="Arial"/>
                <a:cs typeface="Arial"/>
              </a:rPr>
              <a:t> </a:t>
            </a:r>
            <a:r>
              <a:rPr sz="1300" spc="-15" dirty="0">
                <a:solidFill>
                  <a:srgbClr val="041299"/>
                </a:solidFill>
                <a:latin typeface="Arial"/>
                <a:cs typeface="Arial"/>
              </a:rPr>
              <a:t>declara</a:t>
            </a:r>
            <a:r>
              <a:rPr sz="1300" spc="-5" dirty="0">
                <a:solidFill>
                  <a:srgbClr val="041299"/>
                </a:solidFill>
                <a:latin typeface="Arial"/>
                <a:cs typeface="Arial"/>
              </a:rPr>
              <a:t>r</a:t>
            </a:r>
            <a:r>
              <a:rPr sz="1300" spc="35" dirty="0">
                <a:solidFill>
                  <a:srgbClr val="041299"/>
                </a:solidFill>
                <a:latin typeface="Arial"/>
                <a:cs typeface="Arial"/>
              </a:rPr>
              <a:t> </a:t>
            </a:r>
            <a:r>
              <a:rPr sz="1300" spc="-15" dirty="0">
                <a:solidFill>
                  <a:srgbClr val="041299"/>
                </a:solidFill>
                <a:latin typeface="Arial"/>
                <a:cs typeface="Arial"/>
              </a:rPr>
              <a:t>esta</a:t>
            </a:r>
            <a:r>
              <a:rPr sz="1300" spc="-10" dirty="0">
                <a:solidFill>
                  <a:srgbClr val="041299"/>
                </a:solidFill>
                <a:latin typeface="Arial"/>
                <a:cs typeface="Arial"/>
              </a:rPr>
              <a:t>s</a:t>
            </a:r>
            <a:r>
              <a:rPr sz="1300" spc="10" dirty="0">
                <a:solidFill>
                  <a:srgbClr val="041299"/>
                </a:solidFill>
                <a:latin typeface="Arial"/>
                <a:cs typeface="Arial"/>
              </a:rPr>
              <a:t> </a:t>
            </a:r>
            <a:r>
              <a:rPr sz="1300" spc="-15" dirty="0">
                <a:solidFill>
                  <a:srgbClr val="041299"/>
                </a:solidFill>
                <a:latin typeface="Arial"/>
                <a:cs typeface="Arial"/>
              </a:rPr>
              <a:t>propiedade</a:t>
            </a:r>
            <a:r>
              <a:rPr sz="1300" spc="-10" dirty="0">
                <a:solidFill>
                  <a:srgbClr val="041299"/>
                </a:solidFill>
                <a:latin typeface="Arial"/>
                <a:cs typeface="Arial"/>
              </a:rPr>
              <a:t>s</a:t>
            </a:r>
            <a:r>
              <a:rPr sz="1300" spc="45" dirty="0">
                <a:solidFill>
                  <a:srgbClr val="041299"/>
                </a:solidFill>
                <a:latin typeface="Arial"/>
                <a:cs typeface="Arial"/>
              </a:rPr>
              <a:t> </a:t>
            </a:r>
            <a:r>
              <a:rPr sz="1300" spc="-15" dirty="0">
                <a:solidFill>
                  <a:srgbClr val="041299"/>
                </a:solidFill>
                <a:latin typeface="Arial"/>
                <a:cs typeface="Arial"/>
              </a:rPr>
              <a:t>e</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u</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aliment</a:t>
            </a:r>
            <a:r>
              <a:rPr sz="1300" spc="-10" dirty="0">
                <a:solidFill>
                  <a:srgbClr val="041299"/>
                </a:solidFill>
                <a:latin typeface="Arial"/>
                <a:cs typeface="Arial"/>
              </a:rPr>
              <a:t>o</a:t>
            </a:r>
            <a:r>
              <a:rPr sz="1300" spc="35" dirty="0">
                <a:solidFill>
                  <a:srgbClr val="041299"/>
                </a:solidFill>
                <a:latin typeface="Arial"/>
                <a:cs typeface="Arial"/>
              </a:rPr>
              <a:t> </a:t>
            </a:r>
            <a:r>
              <a:rPr sz="1300" spc="-15" dirty="0">
                <a:solidFill>
                  <a:srgbClr val="041299"/>
                </a:solidFill>
                <a:latin typeface="Arial"/>
                <a:cs typeface="Arial"/>
              </a:rPr>
              <a:t>son:</a:t>
            </a:r>
            <a:endParaRPr sz="1300">
              <a:latin typeface="Arial"/>
              <a:cs typeface="Arial"/>
            </a:endParaRPr>
          </a:p>
          <a:p>
            <a:pPr>
              <a:lnSpc>
                <a:spcPts val="1000"/>
              </a:lnSpc>
            </a:pPr>
            <a:endParaRPr sz="1000"/>
          </a:p>
          <a:p>
            <a:pPr>
              <a:lnSpc>
                <a:spcPts val="1000"/>
              </a:lnSpc>
            </a:pPr>
            <a:endParaRPr sz="1000"/>
          </a:p>
          <a:p>
            <a:pPr>
              <a:lnSpc>
                <a:spcPts val="1400"/>
              </a:lnSpc>
              <a:spcBef>
                <a:spcPts val="31"/>
              </a:spcBef>
            </a:pPr>
            <a:endParaRPr sz="1400"/>
          </a:p>
          <a:p>
            <a:pPr marL="12700"/>
            <a:r>
              <a:rPr sz="1300" spc="-10" dirty="0">
                <a:solidFill>
                  <a:srgbClr val="FFFFFF"/>
                </a:solidFill>
                <a:latin typeface="Arial"/>
                <a:cs typeface="Arial"/>
              </a:rPr>
              <a:t>El</a:t>
            </a:r>
            <a:r>
              <a:rPr sz="1300" spc="-20" dirty="0">
                <a:solidFill>
                  <a:srgbClr val="FFFFFF"/>
                </a:solidFill>
                <a:latin typeface="Arial"/>
                <a:cs typeface="Arial"/>
              </a:rPr>
              <a:t> </a:t>
            </a:r>
            <a:r>
              <a:rPr sz="1300" spc="-10" dirty="0">
                <a:solidFill>
                  <a:srgbClr val="FFFFFF"/>
                </a:solidFill>
                <a:latin typeface="Arial"/>
                <a:cs typeface="Arial"/>
              </a:rPr>
              <a:t>ap</a:t>
            </a:r>
            <a:r>
              <a:rPr sz="1300" spc="-20" dirty="0">
                <a:solidFill>
                  <a:srgbClr val="FFFFFF"/>
                </a:solidFill>
                <a:latin typeface="Arial"/>
                <a:cs typeface="Arial"/>
              </a:rPr>
              <a:t>o</a:t>
            </a:r>
            <a:r>
              <a:rPr sz="1300" spc="-5" dirty="0">
                <a:solidFill>
                  <a:srgbClr val="FFFFFF"/>
                </a:solidFill>
                <a:latin typeface="Arial"/>
                <a:cs typeface="Arial"/>
              </a:rPr>
              <a:t>rte</a:t>
            </a:r>
            <a:r>
              <a:rPr sz="1300" spc="30" dirty="0">
                <a:solidFill>
                  <a:srgbClr val="FFFFFF"/>
                </a:solidFill>
                <a:latin typeface="Arial"/>
                <a:cs typeface="Arial"/>
              </a:rPr>
              <a:t> </a:t>
            </a:r>
            <a:r>
              <a:rPr sz="1300" spc="-10" dirty="0">
                <a:solidFill>
                  <a:srgbClr val="FFFFFF"/>
                </a:solidFill>
                <a:latin typeface="Arial"/>
                <a:cs typeface="Arial"/>
              </a:rPr>
              <a:t>en</a:t>
            </a:r>
            <a:r>
              <a:rPr sz="1300" spc="-20" dirty="0">
                <a:solidFill>
                  <a:srgbClr val="FFFFFF"/>
                </a:solidFill>
                <a:latin typeface="Arial"/>
                <a:cs typeface="Arial"/>
              </a:rPr>
              <a:t>e</a:t>
            </a:r>
            <a:r>
              <a:rPr sz="1300" spc="-10" dirty="0">
                <a:solidFill>
                  <a:srgbClr val="FFFFFF"/>
                </a:solidFill>
                <a:latin typeface="Arial"/>
                <a:cs typeface="Arial"/>
              </a:rPr>
              <a:t>rg</a:t>
            </a:r>
            <a:r>
              <a:rPr sz="1300" spc="-15" dirty="0">
                <a:solidFill>
                  <a:srgbClr val="FFFFFF"/>
                </a:solidFill>
                <a:latin typeface="Arial"/>
                <a:cs typeface="Arial"/>
              </a:rPr>
              <a:t>é</a:t>
            </a:r>
            <a:r>
              <a:rPr sz="1300" spc="-5" dirty="0">
                <a:solidFill>
                  <a:srgbClr val="FFFFFF"/>
                </a:solidFill>
                <a:latin typeface="Arial"/>
                <a:cs typeface="Arial"/>
              </a:rPr>
              <a:t>tico</a:t>
            </a:r>
            <a:r>
              <a:rPr sz="1300" spc="25" dirty="0">
                <a:solidFill>
                  <a:srgbClr val="FFFFFF"/>
                </a:solidFill>
                <a:latin typeface="Arial"/>
                <a:cs typeface="Arial"/>
              </a:rPr>
              <a:t> </a:t>
            </a:r>
            <a:r>
              <a:rPr sz="1300" spc="-10" dirty="0">
                <a:solidFill>
                  <a:srgbClr val="FFFFFF"/>
                </a:solidFill>
                <a:latin typeface="Arial"/>
                <a:cs typeface="Arial"/>
              </a:rPr>
              <a:t>del</a:t>
            </a:r>
            <a:r>
              <a:rPr sz="1300" spc="5" dirty="0">
                <a:solidFill>
                  <a:srgbClr val="FFFFFF"/>
                </a:solidFill>
                <a:latin typeface="Arial"/>
                <a:cs typeface="Arial"/>
              </a:rPr>
              <a:t> </a:t>
            </a:r>
            <a:r>
              <a:rPr sz="1300" spc="-10" dirty="0">
                <a:solidFill>
                  <a:srgbClr val="FFFFFF"/>
                </a:solidFill>
                <a:latin typeface="Arial"/>
                <a:cs typeface="Arial"/>
              </a:rPr>
              <a:t>pr</a:t>
            </a:r>
            <a:r>
              <a:rPr sz="1300" spc="-15" dirty="0">
                <a:solidFill>
                  <a:srgbClr val="FFFFFF"/>
                </a:solidFill>
                <a:latin typeface="Arial"/>
                <a:cs typeface="Arial"/>
              </a:rPr>
              <a:t>o</a:t>
            </a:r>
            <a:r>
              <a:rPr sz="1300" spc="-10" dirty="0">
                <a:solidFill>
                  <a:srgbClr val="FFFFFF"/>
                </a:solidFill>
                <a:latin typeface="Arial"/>
                <a:cs typeface="Arial"/>
              </a:rPr>
              <a:t>du</a:t>
            </a:r>
            <a:r>
              <a:rPr sz="1300" spc="-20" dirty="0">
                <a:solidFill>
                  <a:srgbClr val="FFFFFF"/>
                </a:solidFill>
                <a:latin typeface="Arial"/>
                <a:cs typeface="Arial"/>
              </a:rPr>
              <a:t>c</a:t>
            </a:r>
            <a:r>
              <a:rPr sz="1300" spc="-10" dirty="0">
                <a:solidFill>
                  <a:srgbClr val="FFFFFF"/>
                </a:solidFill>
                <a:latin typeface="Arial"/>
                <a:cs typeface="Arial"/>
              </a:rPr>
              <a:t>to</a:t>
            </a:r>
            <a:r>
              <a:rPr sz="1300" spc="30" dirty="0">
                <a:solidFill>
                  <a:srgbClr val="FFFFFF"/>
                </a:solidFill>
                <a:latin typeface="Arial"/>
                <a:cs typeface="Arial"/>
              </a:rPr>
              <a:t> </a:t>
            </a:r>
            <a:r>
              <a:rPr sz="1300" spc="-10" dirty="0">
                <a:solidFill>
                  <a:srgbClr val="FFFFFF"/>
                </a:solidFill>
                <a:latin typeface="Arial"/>
                <a:cs typeface="Arial"/>
              </a:rPr>
              <a:t>objeto</a:t>
            </a:r>
            <a:r>
              <a:rPr sz="1300" spc="15" dirty="0">
                <a:solidFill>
                  <a:srgbClr val="FFFFFF"/>
                </a:solidFill>
                <a:latin typeface="Arial"/>
                <a:cs typeface="Arial"/>
              </a:rPr>
              <a:t> </a:t>
            </a:r>
            <a:r>
              <a:rPr sz="1300" spc="-10" dirty="0">
                <a:solidFill>
                  <a:srgbClr val="FFFFFF"/>
                </a:solidFill>
                <a:latin typeface="Arial"/>
                <a:cs typeface="Arial"/>
              </a:rPr>
              <a:t>de</a:t>
            </a:r>
            <a:r>
              <a:rPr sz="1300" spc="5" dirty="0">
                <a:solidFill>
                  <a:srgbClr val="FFFFFF"/>
                </a:solidFill>
                <a:latin typeface="Arial"/>
                <a:cs typeface="Arial"/>
              </a:rPr>
              <a:t> </a:t>
            </a:r>
            <a:r>
              <a:rPr sz="1300" spc="-5" dirty="0">
                <a:solidFill>
                  <a:srgbClr val="FFFFFF"/>
                </a:solidFill>
                <a:latin typeface="Arial"/>
                <a:cs typeface="Arial"/>
              </a:rPr>
              <a:t>la</a:t>
            </a:r>
            <a:r>
              <a:rPr sz="1300" spc="5" dirty="0">
                <a:solidFill>
                  <a:srgbClr val="FFFFFF"/>
                </a:solidFill>
                <a:latin typeface="Arial"/>
                <a:cs typeface="Arial"/>
              </a:rPr>
              <a:t> </a:t>
            </a:r>
            <a:r>
              <a:rPr sz="1300" spc="-10" dirty="0">
                <a:solidFill>
                  <a:srgbClr val="FFFFFF"/>
                </a:solidFill>
                <a:latin typeface="Arial"/>
                <a:cs typeface="Arial"/>
              </a:rPr>
              <a:t>de</a:t>
            </a:r>
            <a:r>
              <a:rPr sz="1300" spc="-20" dirty="0">
                <a:solidFill>
                  <a:srgbClr val="FFFFFF"/>
                </a:solidFill>
                <a:latin typeface="Arial"/>
                <a:cs typeface="Arial"/>
              </a:rPr>
              <a:t>c</a:t>
            </a:r>
            <a:r>
              <a:rPr sz="1300" spc="-5" dirty="0">
                <a:solidFill>
                  <a:srgbClr val="FFFFFF"/>
                </a:solidFill>
                <a:latin typeface="Arial"/>
                <a:cs typeface="Arial"/>
              </a:rPr>
              <a:t>lar</a:t>
            </a:r>
            <a:r>
              <a:rPr sz="1300" spc="-15" dirty="0">
                <a:solidFill>
                  <a:srgbClr val="FFFFFF"/>
                </a:solidFill>
                <a:latin typeface="Arial"/>
                <a:cs typeface="Arial"/>
              </a:rPr>
              <a:t>a</a:t>
            </a:r>
            <a:r>
              <a:rPr sz="1300" spc="-10" dirty="0">
                <a:solidFill>
                  <a:srgbClr val="FFFFFF"/>
                </a:solidFill>
                <a:latin typeface="Arial"/>
                <a:cs typeface="Arial"/>
              </a:rPr>
              <a:t>ción</a:t>
            </a:r>
            <a:r>
              <a:rPr sz="1300" spc="25" dirty="0">
                <a:solidFill>
                  <a:srgbClr val="FFFFFF"/>
                </a:solidFill>
                <a:latin typeface="Arial"/>
                <a:cs typeface="Arial"/>
              </a:rPr>
              <a:t> </a:t>
            </a:r>
            <a:r>
              <a:rPr sz="1300" spc="-10" dirty="0">
                <a:solidFill>
                  <a:srgbClr val="FFFFFF"/>
                </a:solidFill>
                <a:latin typeface="Arial"/>
                <a:cs typeface="Arial"/>
              </a:rPr>
              <a:t>es</a:t>
            </a:r>
            <a:r>
              <a:rPr sz="1300" spc="5" dirty="0">
                <a:solidFill>
                  <a:srgbClr val="FFFFFF"/>
                </a:solidFill>
                <a:latin typeface="Arial"/>
                <a:cs typeface="Arial"/>
              </a:rPr>
              <a:t> </a:t>
            </a:r>
            <a:r>
              <a:rPr sz="1300" spc="-5" dirty="0">
                <a:solidFill>
                  <a:srgbClr val="FFFFFF"/>
                </a:solidFill>
                <a:latin typeface="Arial"/>
                <a:cs typeface="Arial"/>
              </a:rPr>
              <a:t>ig</a:t>
            </a:r>
            <a:r>
              <a:rPr sz="1300" spc="-15" dirty="0">
                <a:solidFill>
                  <a:srgbClr val="FFFFFF"/>
                </a:solidFill>
                <a:latin typeface="Arial"/>
                <a:cs typeface="Arial"/>
              </a:rPr>
              <a:t>u</a:t>
            </a:r>
            <a:r>
              <a:rPr sz="1300" spc="-5" dirty="0">
                <a:solidFill>
                  <a:srgbClr val="FFFFFF"/>
                </a:solidFill>
                <a:latin typeface="Arial"/>
                <a:cs typeface="Arial"/>
              </a:rPr>
              <a:t>al</a:t>
            </a:r>
            <a:r>
              <a:rPr sz="1300" spc="5" dirty="0">
                <a:solidFill>
                  <a:srgbClr val="FFFFFF"/>
                </a:solidFill>
                <a:latin typeface="Arial"/>
                <a:cs typeface="Arial"/>
              </a:rPr>
              <a:t> </a:t>
            </a:r>
            <a:r>
              <a:rPr sz="1300" spc="-10" dirty="0">
                <a:solidFill>
                  <a:srgbClr val="FFFFFF"/>
                </a:solidFill>
                <a:latin typeface="Arial"/>
                <a:cs typeface="Arial"/>
              </a:rPr>
              <a:t>o</a:t>
            </a:r>
            <a:r>
              <a:rPr sz="1300" spc="5" dirty="0">
                <a:solidFill>
                  <a:srgbClr val="FFFFFF"/>
                </a:solidFill>
                <a:latin typeface="Arial"/>
                <a:cs typeface="Arial"/>
              </a:rPr>
              <a:t> </a:t>
            </a:r>
            <a:r>
              <a:rPr sz="1300" spc="-5" dirty="0">
                <a:solidFill>
                  <a:srgbClr val="FFFFFF"/>
                </a:solidFill>
                <a:latin typeface="Arial"/>
                <a:cs typeface="Arial"/>
              </a:rPr>
              <a:t>inf</a:t>
            </a:r>
            <a:r>
              <a:rPr sz="1300" spc="-20" dirty="0">
                <a:solidFill>
                  <a:srgbClr val="FFFFFF"/>
                </a:solidFill>
                <a:latin typeface="Arial"/>
                <a:cs typeface="Arial"/>
              </a:rPr>
              <a:t>e</a:t>
            </a:r>
            <a:r>
              <a:rPr sz="1300" spc="-5" dirty="0">
                <a:solidFill>
                  <a:srgbClr val="FFFFFF"/>
                </a:solidFill>
                <a:latin typeface="Arial"/>
                <a:cs typeface="Arial"/>
              </a:rPr>
              <a:t>rior</a:t>
            </a:r>
            <a:r>
              <a:rPr sz="1300" spc="30" dirty="0">
                <a:solidFill>
                  <a:srgbClr val="FFFFFF"/>
                </a:solidFill>
                <a:latin typeface="Arial"/>
                <a:cs typeface="Arial"/>
              </a:rPr>
              <a:t> </a:t>
            </a:r>
            <a:r>
              <a:rPr sz="1300" spc="-5" dirty="0">
                <a:solidFill>
                  <a:srgbClr val="FFFFFF"/>
                </a:solidFill>
                <a:latin typeface="Arial"/>
                <a:cs typeface="Arial"/>
              </a:rPr>
              <a:t>al </a:t>
            </a:r>
            <a:r>
              <a:rPr sz="1300" spc="-20" dirty="0">
                <a:solidFill>
                  <a:srgbClr val="FFFFFF"/>
                </a:solidFill>
                <a:latin typeface="Arial"/>
                <a:cs typeface="Arial"/>
              </a:rPr>
              <a:t>d</a:t>
            </a:r>
            <a:r>
              <a:rPr sz="1300" spc="-10" dirty="0">
                <a:solidFill>
                  <a:srgbClr val="FFFFFF"/>
                </a:solidFill>
                <a:latin typeface="Arial"/>
                <a:cs typeface="Arial"/>
              </a:rPr>
              <a:t>e</a:t>
            </a:r>
            <a:r>
              <a:rPr sz="1300" spc="5" dirty="0">
                <a:solidFill>
                  <a:srgbClr val="FFFFFF"/>
                </a:solidFill>
                <a:latin typeface="Arial"/>
                <a:cs typeface="Arial"/>
              </a:rPr>
              <a:t> </a:t>
            </a:r>
            <a:r>
              <a:rPr sz="1300" spc="-10" dirty="0">
                <a:solidFill>
                  <a:srgbClr val="FFFFFF"/>
                </a:solidFill>
                <a:latin typeface="Arial"/>
                <a:cs typeface="Arial"/>
              </a:rPr>
              <a:t>un</a:t>
            </a:r>
            <a:r>
              <a:rPr sz="1300" spc="5" dirty="0">
                <a:solidFill>
                  <a:srgbClr val="FFFFFF"/>
                </a:solidFill>
                <a:latin typeface="Arial"/>
                <a:cs typeface="Arial"/>
              </a:rPr>
              <a:t> </a:t>
            </a:r>
            <a:r>
              <a:rPr sz="1300" spc="-10" dirty="0">
                <a:solidFill>
                  <a:srgbClr val="FFFFFF"/>
                </a:solidFill>
                <a:latin typeface="Arial"/>
                <a:cs typeface="Arial"/>
              </a:rPr>
              <a:t>pr</a:t>
            </a:r>
            <a:r>
              <a:rPr sz="1300" spc="-15" dirty="0">
                <a:solidFill>
                  <a:srgbClr val="FFFFFF"/>
                </a:solidFill>
                <a:latin typeface="Arial"/>
                <a:cs typeface="Arial"/>
              </a:rPr>
              <a:t>o</a:t>
            </a:r>
            <a:r>
              <a:rPr sz="1300" spc="-10" dirty="0">
                <a:solidFill>
                  <a:srgbClr val="FFFFFF"/>
                </a:solidFill>
                <a:latin typeface="Arial"/>
                <a:cs typeface="Arial"/>
              </a:rPr>
              <a:t>du</a:t>
            </a:r>
            <a:r>
              <a:rPr sz="1300" spc="-20" dirty="0">
                <a:solidFill>
                  <a:srgbClr val="FFFFFF"/>
                </a:solidFill>
                <a:latin typeface="Arial"/>
                <a:cs typeface="Arial"/>
              </a:rPr>
              <a:t>c</a:t>
            </a:r>
            <a:r>
              <a:rPr sz="1300" spc="-10" dirty="0">
                <a:solidFill>
                  <a:srgbClr val="FFFFFF"/>
                </a:solidFill>
                <a:latin typeface="Arial"/>
                <a:cs typeface="Arial"/>
              </a:rPr>
              <a:t>to</a:t>
            </a:r>
            <a:r>
              <a:rPr sz="1300" spc="30" dirty="0">
                <a:solidFill>
                  <a:srgbClr val="FFFFFF"/>
                </a:solidFill>
                <a:latin typeface="Arial"/>
                <a:cs typeface="Arial"/>
              </a:rPr>
              <a:t> </a:t>
            </a:r>
            <a:r>
              <a:rPr sz="1300" spc="-10" dirty="0">
                <a:solidFill>
                  <a:srgbClr val="FFFFFF"/>
                </a:solidFill>
                <a:latin typeface="Arial"/>
                <a:cs typeface="Arial"/>
              </a:rPr>
              <a:t>simil</a:t>
            </a:r>
            <a:r>
              <a:rPr sz="1300" spc="-20" dirty="0">
                <a:solidFill>
                  <a:srgbClr val="FFFFFF"/>
                </a:solidFill>
                <a:latin typeface="Arial"/>
                <a:cs typeface="Arial"/>
              </a:rPr>
              <a:t>a</a:t>
            </a:r>
            <a:r>
              <a:rPr sz="1300" spc="-5" dirty="0">
                <a:solidFill>
                  <a:srgbClr val="FFFFFF"/>
                </a:solidFill>
                <a:latin typeface="Arial"/>
                <a:cs typeface="Arial"/>
              </a:rPr>
              <a:t>r</a:t>
            </a:r>
            <a:endParaRPr sz="1300">
              <a:latin typeface="Arial"/>
              <a:cs typeface="Arial"/>
            </a:endParaRPr>
          </a:p>
        </p:txBody>
      </p:sp>
      <p:sp>
        <p:nvSpPr>
          <p:cNvPr id="15" name="object 15"/>
          <p:cNvSpPr/>
          <p:nvPr/>
        </p:nvSpPr>
        <p:spPr>
          <a:xfrm>
            <a:off x="1693163" y="1723644"/>
            <a:ext cx="3113532" cy="2756916"/>
          </a:xfrm>
          <a:prstGeom prst="rect">
            <a:avLst/>
          </a:prstGeom>
          <a:blipFill>
            <a:blip r:embed="rId10" cstate="print"/>
            <a:stretch>
              <a:fillRect/>
            </a:stretch>
          </a:blipFill>
        </p:spPr>
        <p:txBody>
          <a:bodyPr wrap="square" lIns="0" tIns="0" rIns="0" bIns="0" rtlCol="0">
            <a:noAutofit/>
          </a:bodyPr>
          <a:lstStyle/>
          <a:p>
            <a:endParaRPr/>
          </a:p>
        </p:txBody>
      </p:sp>
      <p:sp>
        <p:nvSpPr>
          <p:cNvPr id="16" name="object 16"/>
          <p:cNvSpPr/>
          <p:nvPr/>
        </p:nvSpPr>
        <p:spPr>
          <a:xfrm>
            <a:off x="7261859" y="2080260"/>
            <a:ext cx="3186684" cy="2679192"/>
          </a:xfrm>
          <a:prstGeom prst="rect">
            <a:avLst/>
          </a:prstGeom>
          <a:blipFill>
            <a:blip r:embed="rId11" cstate="print"/>
            <a:stretch>
              <a:fillRect/>
            </a:stretch>
          </a:blipFill>
        </p:spPr>
        <p:txBody>
          <a:bodyPr wrap="square" lIns="0" tIns="0" rIns="0" bIns="0" rtlCol="0">
            <a:noAutofit/>
          </a:bodyPr>
          <a:lstStyle/>
          <a:p>
            <a:endParaRPr/>
          </a:p>
        </p:txBody>
      </p:sp>
      <p:sp>
        <p:nvSpPr>
          <p:cNvPr id="17" name="object 17"/>
          <p:cNvSpPr/>
          <p:nvPr/>
        </p:nvSpPr>
        <p:spPr>
          <a:xfrm>
            <a:off x="5166360" y="1069848"/>
            <a:ext cx="1037843" cy="1615439"/>
          </a:xfrm>
          <a:prstGeom prst="rect">
            <a:avLst/>
          </a:prstGeom>
          <a:blipFill>
            <a:blip r:embed="rId12" cstate="print"/>
            <a:stretch>
              <a:fillRect/>
            </a:stretch>
          </a:blipFill>
        </p:spPr>
        <p:txBody>
          <a:bodyPr wrap="square" lIns="0" tIns="0" rIns="0" bIns="0" rtlCol="0">
            <a:noAutofit/>
          </a:bodyPr>
          <a:lstStyle/>
          <a:p>
            <a:endParaRPr/>
          </a:p>
        </p:txBody>
      </p:sp>
      <p:sp>
        <p:nvSpPr>
          <p:cNvPr id="18" name="object 18"/>
          <p:cNvSpPr/>
          <p:nvPr/>
        </p:nvSpPr>
        <p:spPr>
          <a:xfrm>
            <a:off x="5451347" y="1641348"/>
            <a:ext cx="1810512" cy="1164336"/>
          </a:xfrm>
          <a:prstGeom prst="rect">
            <a:avLst/>
          </a:prstGeom>
          <a:blipFill>
            <a:blip r:embed="rId13" cstate="print"/>
            <a:stretch>
              <a:fillRect/>
            </a:stretch>
          </a:blipFill>
        </p:spPr>
        <p:txBody>
          <a:bodyPr wrap="square" lIns="0" tIns="0" rIns="0" bIns="0" rtlCol="0">
            <a:noAutofit/>
          </a:bodyPr>
          <a:lstStyle/>
          <a:p>
            <a:endParaRPr/>
          </a:p>
        </p:txBody>
      </p:sp>
      <p:sp>
        <p:nvSpPr>
          <p:cNvPr id="19" name="object 19"/>
          <p:cNvSpPr/>
          <p:nvPr/>
        </p:nvSpPr>
        <p:spPr>
          <a:xfrm>
            <a:off x="5094733" y="1784604"/>
            <a:ext cx="1290827" cy="1207008"/>
          </a:xfrm>
          <a:prstGeom prst="rect">
            <a:avLst/>
          </a:prstGeom>
          <a:blipFill>
            <a:blip r:embed="rId14" cstate="print"/>
            <a:stretch>
              <a:fillRect/>
            </a:stretch>
          </a:blipFill>
        </p:spPr>
        <p:txBody>
          <a:bodyPr wrap="square" lIns="0" tIns="0" rIns="0" bIns="0" rtlCol="0">
            <a:noAutofit/>
          </a:bodyPr>
          <a:lstStyle/>
          <a:p>
            <a:endParaRPr/>
          </a:p>
        </p:txBody>
      </p:sp>
      <p:sp>
        <p:nvSpPr>
          <p:cNvPr id="20" name="object 20"/>
          <p:cNvSpPr/>
          <p:nvPr/>
        </p:nvSpPr>
        <p:spPr>
          <a:xfrm>
            <a:off x="1809751" y="2357501"/>
            <a:ext cx="2929001" cy="428498"/>
          </a:xfrm>
          <a:custGeom>
            <a:avLst/>
            <a:gdLst/>
            <a:ahLst/>
            <a:cxnLst/>
            <a:rect l="l" t="t" r="r" b="b"/>
            <a:pathLst>
              <a:path w="2929001" h="428498">
                <a:moveTo>
                  <a:pt x="0" y="71374"/>
                </a:moveTo>
                <a:lnTo>
                  <a:pt x="12340" y="31225"/>
                </a:lnTo>
                <a:lnTo>
                  <a:pt x="44099" y="5401"/>
                </a:lnTo>
                <a:lnTo>
                  <a:pt x="71437" y="0"/>
                </a:lnTo>
                <a:lnTo>
                  <a:pt x="2857500" y="0"/>
                </a:lnTo>
                <a:lnTo>
                  <a:pt x="2871991" y="1463"/>
                </a:lnTo>
                <a:lnTo>
                  <a:pt x="2885480" y="5659"/>
                </a:lnTo>
                <a:lnTo>
                  <a:pt x="2917009" y="31756"/>
                </a:lnTo>
                <a:lnTo>
                  <a:pt x="2929001" y="71374"/>
                </a:lnTo>
                <a:lnTo>
                  <a:pt x="2929001" y="357124"/>
                </a:lnTo>
                <a:lnTo>
                  <a:pt x="2927532" y="371609"/>
                </a:lnTo>
                <a:lnTo>
                  <a:pt x="2923321" y="385084"/>
                </a:lnTo>
                <a:lnTo>
                  <a:pt x="2897156" y="416545"/>
                </a:lnTo>
                <a:lnTo>
                  <a:pt x="2857500" y="428498"/>
                </a:lnTo>
                <a:lnTo>
                  <a:pt x="71437" y="428498"/>
                </a:lnTo>
                <a:lnTo>
                  <a:pt x="56953" y="427033"/>
                </a:lnTo>
                <a:lnTo>
                  <a:pt x="43472" y="422833"/>
                </a:lnTo>
                <a:lnTo>
                  <a:pt x="11964" y="396715"/>
                </a:lnTo>
                <a:lnTo>
                  <a:pt x="0" y="357124"/>
                </a:lnTo>
                <a:lnTo>
                  <a:pt x="0" y="71374"/>
                </a:lnTo>
                <a:close/>
              </a:path>
            </a:pathLst>
          </a:custGeom>
          <a:ln w="38100">
            <a:solidFill>
              <a:srgbClr val="FF0000"/>
            </a:solidFill>
          </a:ln>
        </p:spPr>
        <p:txBody>
          <a:bodyPr wrap="square" lIns="0" tIns="0" rIns="0" bIns="0" rtlCol="0">
            <a:noAutofit/>
          </a:bodyPr>
          <a:lstStyle/>
          <a:p>
            <a:endParaRPr/>
          </a:p>
        </p:txBody>
      </p:sp>
      <p:sp>
        <p:nvSpPr>
          <p:cNvPr id="21" name="object 21"/>
          <p:cNvSpPr/>
          <p:nvPr/>
        </p:nvSpPr>
        <p:spPr>
          <a:xfrm>
            <a:off x="1952626" y="3429000"/>
            <a:ext cx="2643251" cy="357250"/>
          </a:xfrm>
          <a:custGeom>
            <a:avLst/>
            <a:gdLst/>
            <a:ahLst/>
            <a:cxnLst/>
            <a:rect l="l" t="t" r="r" b="b"/>
            <a:pathLst>
              <a:path w="2643251" h="357250">
                <a:moveTo>
                  <a:pt x="0" y="59562"/>
                </a:moveTo>
                <a:lnTo>
                  <a:pt x="14475" y="20634"/>
                </a:lnTo>
                <a:lnTo>
                  <a:pt x="50334" y="707"/>
                </a:lnTo>
                <a:lnTo>
                  <a:pt x="59537" y="0"/>
                </a:lnTo>
                <a:lnTo>
                  <a:pt x="2583688" y="0"/>
                </a:lnTo>
                <a:lnTo>
                  <a:pt x="2598071" y="1748"/>
                </a:lnTo>
                <a:lnTo>
                  <a:pt x="2611185" y="6714"/>
                </a:lnTo>
                <a:lnTo>
                  <a:pt x="2638707" y="36708"/>
                </a:lnTo>
                <a:lnTo>
                  <a:pt x="2643251" y="59562"/>
                </a:lnTo>
                <a:lnTo>
                  <a:pt x="2643251" y="297688"/>
                </a:lnTo>
                <a:lnTo>
                  <a:pt x="2641502" y="312071"/>
                </a:lnTo>
                <a:lnTo>
                  <a:pt x="2636536" y="325185"/>
                </a:lnTo>
                <a:lnTo>
                  <a:pt x="2606542" y="352707"/>
                </a:lnTo>
                <a:lnTo>
                  <a:pt x="2583688" y="357250"/>
                </a:lnTo>
                <a:lnTo>
                  <a:pt x="59537" y="357250"/>
                </a:lnTo>
                <a:lnTo>
                  <a:pt x="45157" y="355501"/>
                </a:lnTo>
                <a:lnTo>
                  <a:pt x="32046" y="350533"/>
                </a:lnTo>
                <a:lnTo>
                  <a:pt x="4535" y="320528"/>
                </a:lnTo>
                <a:lnTo>
                  <a:pt x="0" y="297688"/>
                </a:lnTo>
                <a:lnTo>
                  <a:pt x="0" y="59562"/>
                </a:lnTo>
                <a:close/>
              </a:path>
            </a:pathLst>
          </a:custGeom>
          <a:ln w="38100">
            <a:solidFill>
              <a:srgbClr val="FF0000"/>
            </a:solidFill>
          </a:ln>
        </p:spPr>
        <p:txBody>
          <a:bodyPr wrap="square" lIns="0" tIns="0" rIns="0" bIns="0" rtlCol="0">
            <a:noAutofit/>
          </a:bodyPr>
          <a:lstStyle/>
          <a:p>
            <a:endParaRPr/>
          </a:p>
        </p:txBody>
      </p:sp>
      <p:sp>
        <p:nvSpPr>
          <p:cNvPr id="22" name="object 22"/>
          <p:cNvSpPr/>
          <p:nvPr/>
        </p:nvSpPr>
        <p:spPr>
          <a:xfrm>
            <a:off x="7524751" y="2714625"/>
            <a:ext cx="2714625" cy="357124"/>
          </a:xfrm>
          <a:custGeom>
            <a:avLst/>
            <a:gdLst/>
            <a:ahLst/>
            <a:cxnLst/>
            <a:rect l="l" t="t" r="r" b="b"/>
            <a:pathLst>
              <a:path w="2714625" h="357124">
                <a:moveTo>
                  <a:pt x="0" y="59562"/>
                </a:moveTo>
                <a:lnTo>
                  <a:pt x="14476" y="20641"/>
                </a:lnTo>
                <a:lnTo>
                  <a:pt x="50338" y="710"/>
                </a:lnTo>
                <a:lnTo>
                  <a:pt x="59562" y="0"/>
                </a:lnTo>
                <a:lnTo>
                  <a:pt x="2655061" y="0"/>
                </a:lnTo>
                <a:lnTo>
                  <a:pt x="2669445" y="1748"/>
                </a:lnTo>
                <a:lnTo>
                  <a:pt x="2682559" y="6714"/>
                </a:lnTo>
                <a:lnTo>
                  <a:pt x="2710081" y="36708"/>
                </a:lnTo>
                <a:lnTo>
                  <a:pt x="2714625" y="59562"/>
                </a:lnTo>
                <a:lnTo>
                  <a:pt x="2714625" y="297688"/>
                </a:lnTo>
                <a:lnTo>
                  <a:pt x="2712872" y="312078"/>
                </a:lnTo>
                <a:lnTo>
                  <a:pt x="2707896" y="325183"/>
                </a:lnTo>
                <a:lnTo>
                  <a:pt x="2677847" y="352628"/>
                </a:lnTo>
                <a:lnTo>
                  <a:pt x="2655061" y="357124"/>
                </a:lnTo>
                <a:lnTo>
                  <a:pt x="59562" y="357124"/>
                </a:lnTo>
                <a:lnTo>
                  <a:pt x="45164" y="355379"/>
                </a:lnTo>
                <a:lnTo>
                  <a:pt x="32039" y="350423"/>
                </a:lnTo>
                <a:lnTo>
                  <a:pt x="4514" y="320453"/>
                </a:lnTo>
                <a:lnTo>
                  <a:pt x="0" y="297688"/>
                </a:lnTo>
                <a:lnTo>
                  <a:pt x="0" y="59562"/>
                </a:lnTo>
                <a:close/>
              </a:path>
            </a:pathLst>
          </a:custGeom>
          <a:ln w="38100">
            <a:solidFill>
              <a:srgbClr val="FF0000"/>
            </a:solidFill>
          </a:ln>
        </p:spPr>
        <p:txBody>
          <a:bodyPr wrap="square" lIns="0" tIns="0" rIns="0" bIns="0" rtlCol="0">
            <a:noAutofit/>
          </a:bodyPr>
          <a:lstStyle/>
          <a:p>
            <a:endParaRPr/>
          </a:p>
        </p:txBody>
      </p:sp>
      <p:sp>
        <p:nvSpPr>
          <p:cNvPr id="23" name="object 23"/>
          <p:cNvSpPr/>
          <p:nvPr/>
        </p:nvSpPr>
        <p:spPr>
          <a:xfrm>
            <a:off x="7596251" y="3643376"/>
            <a:ext cx="2571750" cy="357124"/>
          </a:xfrm>
          <a:custGeom>
            <a:avLst/>
            <a:gdLst/>
            <a:ahLst/>
            <a:cxnLst/>
            <a:rect l="l" t="t" r="r" b="b"/>
            <a:pathLst>
              <a:path w="2571750" h="357124">
                <a:moveTo>
                  <a:pt x="0" y="59436"/>
                </a:moveTo>
                <a:lnTo>
                  <a:pt x="14479" y="20501"/>
                </a:lnTo>
                <a:lnTo>
                  <a:pt x="50397" y="678"/>
                </a:lnTo>
                <a:lnTo>
                  <a:pt x="59436" y="0"/>
                </a:lnTo>
                <a:lnTo>
                  <a:pt x="2512187" y="0"/>
                </a:lnTo>
                <a:lnTo>
                  <a:pt x="2526585" y="1744"/>
                </a:lnTo>
                <a:lnTo>
                  <a:pt x="2539710" y="6700"/>
                </a:lnTo>
                <a:lnTo>
                  <a:pt x="2567235" y="36670"/>
                </a:lnTo>
                <a:lnTo>
                  <a:pt x="2571750" y="59436"/>
                </a:lnTo>
                <a:lnTo>
                  <a:pt x="2571750" y="297561"/>
                </a:lnTo>
                <a:lnTo>
                  <a:pt x="2570001" y="311944"/>
                </a:lnTo>
                <a:lnTo>
                  <a:pt x="2565035" y="325058"/>
                </a:lnTo>
                <a:lnTo>
                  <a:pt x="2535041" y="352580"/>
                </a:lnTo>
                <a:lnTo>
                  <a:pt x="2512187" y="357124"/>
                </a:lnTo>
                <a:lnTo>
                  <a:pt x="59436" y="357124"/>
                </a:lnTo>
                <a:lnTo>
                  <a:pt x="45045" y="355371"/>
                </a:lnTo>
                <a:lnTo>
                  <a:pt x="31940" y="350395"/>
                </a:lnTo>
                <a:lnTo>
                  <a:pt x="4495" y="320346"/>
                </a:lnTo>
                <a:lnTo>
                  <a:pt x="0" y="297561"/>
                </a:lnTo>
                <a:lnTo>
                  <a:pt x="0" y="59436"/>
                </a:lnTo>
                <a:close/>
              </a:path>
            </a:pathLst>
          </a:custGeom>
          <a:ln w="38100">
            <a:solidFill>
              <a:srgbClr val="FF0000"/>
            </a:solidFill>
          </a:ln>
        </p:spPr>
        <p:txBody>
          <a:bodyPr wrap="square" lIns="0" tIns="0" rIns="0" bIns="0" rtlCol="0">
            <a:noAutofit/>
          </a:bodyPr>
          <a:lstStyle/>
          <a:p>
            <a:endParaRPr/>
          </a:p>
        </p:txBody>
      </p:sp>
      <p:sp>
        <p:nvSpPr>
          <p:cNvPr id="24" name="object 24"/>
          <p:cNvSpPr/>
          <p:nvPr/>
        </p:nvSpPr>
        <p:spPr>
          <a:xfrm>
            <a:off x="9406002" y="64"/>
            <a:ext cx="1261999" cy="420687"/>
          </a:xfrm>
          <a:prstGeom prst="rect">
            <a:avLst/>
          </a:prstGeom>
          <a:blipFill>
            <a:blip r:embed="rId15" cstate="print"/>
            <a:stretch>
              <a:fillRect/>
            </a:stretch>
          </a:blipFill>
        </p:spPr>
        <p:txBody>
          <a:bodyPr wrap="square" lIns="0" tIns="0" rIns="0" bIns="0" rtlCol="0">
            <a:noAutofit/>
          </a:bodyPr>
          <a:lstStyle/>
          <a:p>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80047" y="2610611"/>
            <a:ext cx="3685032" cy="2478024"/>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3575051" y="188976"/>
            <a:ext cx="5057775" cy="628650"/>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7737348" y="926592"/>
            <a:ext cx="2156459" cy="1589531"/>
          </a:xfrm>
          <a:prstGeom prst="rect">
            <a:avLst/>
          </a:prstGeom>
          <a:blipFill>
            <a:blip r:embed="rId4" cstate="print"/>
            <a:stretch>
              <a:fillRect/>
            </a:stretch>
          </a:blipFill>
        </p:spPr>
        <p:txBody>
          <a:bodyPr wrap="square" lIns="0" tIns="0" rIns="0" bIns="0" rtlCol="0">
            <a:noAutofit/>
          </a:bodyPr>
          <a:lstStyle/>
          <a:p>
            <a:endParaRPr/>
          </a:p>
        </p:txBody>
      </p:sp>
      <p:sp>
        <p:nvSpPr>
          <p:cNvPr id="5" name="object 5"/>
          <p:cNvSpPr/>
          <p:nvPr/>
        </p:nvSpPr>
        <p:spPr>
          <a:xfrm>
            <a:off x="2529839" y="5253229"/>
            <a:ext cx="7203948" cy="425195"/>
          </a:xfrm>
          <a:prstGeom prst="rect">
            <a:avLst/>
          </a:prstGeom>
          <a:blipFill>
            <a:blip r:embed="rId5" cstate="print"/>
            <a:stretch>
              <a:fillRect/>
            </a:stretch>
          </a:blipFill>
        </p:spPr>
        <p:txBody>
          <a:bodyPr wrap="square" lIns="0" tIns="0" rIns="0" bIns="0" rtlCol="0">
            <a:noAutofit/>
          </a:bodyPr>
          <a:lstStyle/>
          <a:p>
            <a:endParaRPr/>
          </a:p>
        </p:txBody>
      </p:sp>
      <p:sp>
        <p:nvSpPr>
          <p:cNvPr id="6" name="object 6"/>
          <p:cNvSpPr/>
          <p:nvPr/>
        </p:nvSpPr>
        <p:spPr>
          <a:xfrm>
            <a:off x="3195827" y="5263896"/>
            <a:ext cx="5914644" cy="353568"/>
          </a:xfrm>
          <a:prstGeom prst="rect">
            <a:avLst/>
          </a:prstGeom>
          <a:blipFill>
            <a:blip r:embed="rId6" cstate="print"/>
            <a:stretch>
              <a:fillRect/>
            </a:stretch>
          </a:blipFill>
        </p:spPr>
        <p:txBody>
          <a:bodyPr wrap="square" lIns="0" tIns="0" rIns="0" bIns="0" rtlCol="0">
            <a:noAutofit/>
          </a:bodyPr>
          <a:lstStyle/>
          <a:p>
            <a:endParaRPr/>
          </a:p>
        </p:txBody>
      </p:sp>
      <p:sp>
        <p:nvSpPr>
          <p:cNvPr id="7" name="object 7"/>
          <p:cNvSpPr/>
          <p:nvPr/>
        </p:nvSpPr>
        <p:spPr>
          <a:xfrm>
            <a:off x="2595563" y="5357812"/>
            <a:ext cx="7072249" cy="292100"/>
          </a:xfrm>
          <a:custGeom>
            <a:avLst/>
            <a:gdLst/>
            <a:ahLst/>
            <a:cxnLst/>
            <a:rect l="l" t="t" r="r" b="b"/>
            <a:pathLst>
              <a:path w="7072249" h="292100">
                <a:moveTo>
                  <a:pt x="0" y="292100"/>
                </a:moveTo>
                <a:lnTo>
                  <a:pt x="7072249" y="292100"/>
                </a:lnTo>
                <a:lnTo>
                  <a:pt x="7072249" y="0"/>
                </a:lnTo>
                <a:lnTo>
                  <a:pt x="0" y="0"/>
                </a:lnTo>
                <a:lnTo>
                  <a:pt x="0" y="292100"/>
                </a:lnTo>
                <a:close/>
              </a:path>
            </a:pathLst>
          </a:custGeom>
          <a:solidFill>
            <a:srgbClr val="FFFFFF"/>
          </a:solidFill>
        </p:spPr>
        <p:txBody>
          <a:bodyPr wrap="square" lIns="0" tIns="0" rIns="0" bIns="0" rtlCol="0">
            <a:noAutofit/>
          </a:bodyPr>
          <a:lstStyle/>
          <a:p>
            <a:endParaRPr/>
          </a:p>
        </p:txBody>
      </p:sp>
      <p:sp>
        <p:nvSpPr>
          <p:cNvPr id="8" name="object 8"/>
          <p:cNvSpPr/>
          <p:nvPr/>
        </p:nvSpPr>
        <p:spPr>
          <a:xfrm>
            <a:off x="2595563" y="5357812"/>
            <a:ext cx="7072249" cy="292100"/>
          </a:xfrm>
          <a:custGeom>
            <a:avLst/>
            <a:gdLst/>
            <a:ahLst/>
            <a:cxnLst/>
            <a:rect l="l" t="t" r="r" b="b"/>
            <a:pathLst>
              <a:path w="7072249" h="292100">
                <a:moveTo>
                  <a:pt x="0" y="292100"/>
                </a:moveTo>
                <a:lnTo>
                  <a:pt x="7072249" y="292100"/>
                </a:lnTo>
                <a:lnTo>
                  <a:pt x="7072249" y="0"/>
                </a:lnTo>
                <a:lnTo>
                  <a:pt x="0" y="0"/>
                </a:lnTo>
                <a:lnTo>
                  <a:pt x="0" y="292100"/>
                </a:lnTo>
                <a:close/>
              </a:path>
            </a:pathLst>
          </a:custGeom>
          <a:ln w="25400">
            <a:solidFill>
              <a:srgbClr val="333399"/>
            </a:solidFill>
          </a:ln>
        </p:spPr>
        <p:txBody>
          <a:bodyPr wrap="square" lIns="0" tIns="0" rIns="0" bIns="0" rtlCol="0">
            <a:noAutofit/>
          </a:bodyPr>
          <a:lstStyle/>
          <a:p>
            <a:endParaRPr/>
          </a:p>
        </p:txBody>
      </p:sp>
      <p:sp>
        <p:nvSpPr>
          <p:cNvPr id="9" name="object 9"/>
          <p:cNvSpPr/>
          <p:nvPr/>
        </p:nvSpPr>
        <p:spPr>
          <a:xfrm>
            <a:off x="1972055" y="5829300"/>
            <a:ext cx="8311896" cy="713232"/>
          </a:xfrm>
          <a:prstGeom prst="rect">
            <a:avLst/>
          </a:prstGeom>
          <a:blipFill>
            <a:blip r:embed="rId7" cstate="print"/>
            <a:stretch>
              <a:fillRect/>
            </a:stretch>
          </a:blipFill>
        </p:spPr>
        <p:txBody>
          <a:bodyPr wrap="square" lIns="0" tIns="0" rIns="0" bIns="0" rtlCol="0">
            <a:noAutofit/>
          </a:bodyPr>
          <a:lstStyle/>
          <a:p>
            <a:endParaRPr/>
          </a:p>
        </p:txBody>
      </p:sp>
      <p:sp>
        <p:nvSpPr>
          <p:cNvPr id="10" name="object 10"/>
          <p:cNvSpPr txBox="1"/>
          <p:nvPr/>
        </p:nvSpPr>
        <p:spPr>
          <a:xfrm>
            <a:off x="2889630" y="5399913"/>
            <a:ext cx="6687820" cy="969644"/>
          </a:xfrm>
          <a:prstGeom prst="rect">
            <a:avLst/>
          </a:prstGeom>
        </p:spPr>
        <p:txBody>
          <a:bodyPr vert="horz" wrap="square" lIns="0" tIns="0" rIns="0" bIns="0" rtlCol="0">
            <a:noAutofit/>
          </a:bodyPr>
          <a:lstStyle/>
          <a:p>
            <a:pPr marL="459105"/>
            <a:r>
              <a:rPr sz="1300" spc="-15" dirty="0">
                <a:solidFill>
                  <a:srgbClr val="041299"/>
                </a:solidFill>
                <a:latin typeface="Arial"/>
                <a:cs typeface="Arial"/>
              </a:rPr>
              <a:t>La</a:t>
            </a:r>
            <a:r>
              <a:rPr sz="1300" spc="-10" dirty="0">
                <a:solidFill>
                  <a:srgbClr val="041299"/>
                </a:solidFill>
                <a:latin typeface="Arial"/>
                <a:cs typeface="Arial"/>
              </a:rPr>
              <a:t>s</a:t>
            </a:r>
            <a:r>
              <a:rPr sz="1300" spc="-5" dirty="0">
                <a:solidFill>
                  <a:srgbClr val="041299"/>
                </a:solidFill>
                <a:latin typeface="Arial"/>
                <a:cs typeface="Arial"/>
              </a:rPr>
              <a:t> </a:t>
            </a:r>
            <a:r>
              <a:rPr sz="1300" spc="-15" dirty="0">
                <a:solidFill>
                  <a:srgbClr val="041299"/>
                </a:solidFill>
                <a:latin typeface="Arial"/>
                <a:cs typeface="Arial"/>
              </a:rPr>
              <a:t>cond</a:t>
            </a:r>
            <a:r>
              <a:rPr sz="1300" spc="-5" dirty="0">
                <a:solidFill>
                  <a:srgbClr val="041299"/>
                </a:solidFill>
                <a:latin typeface="Arial"/>
                <a:cs typeface="Arial"/>
              </a:rPr>
              <a:t>i</a:t>
            </a:r>
            <a:r>
              <a:rPr sz="1300" spc="-15" dirty="0">
                <a:solidFill>
                  <a:srgbClr val="041299"/>
                </a:solidFill>
                <a:latin typeface="Arial"/>
                <a:cs typeface="Arial"/>
              </a:rPr>
              <a:t>cione</a:t>
            </a:r>
            <a:r>
              <a:rPr sz="1300" spc="-10" dirty="0">
                <a:solidFill>
                  <a:srgbClr val="041299"/>
                </a:solidFill>
                <a:latin typeface="Arial"/>
                <a:cs typeface="Arial"/>
              </a:rPr>
              <a:t>s</a:t>
            </a:r>
            <a:r>
              <a:rPr sz="1300" spc="30" dirty="0">
                <a:solidFill>
                  <a:srgbClr val="041299"/>
                </a:solidFill>
                <a:latin typeface="Arial"/>
                <a:cs typeface="Arial"/>
              </a:rPr>
              <a:t> </a:t>
            </a:r>
            <a:r>
              <a:rPr sz="1300" spc="-15" dirty="0">
                <a:solidFill>
                  <a:srgbClr val="041299"/>
                </a:solidFill>
                <a:latin typeface="Arial"/>
                <a:cs typeface="Arial"/>
              </a:rPr>
              <a:t>par</a:t>
            </a:r>
            <a:r>
              <a:rPr sz="1300" spc="-10" dirty="0">
                <a:solidFill>
                  <a:srgbClr val="041299"/>
                </a:solidFill>
                <a:latin typeface="Arial"/>
                <a:cs typeface="Arial"/>
              </a:rPr>
              <a:t>a</a:t>
            </a:r>
            <a:r>
              <a:rPr sz="1300" spc="20" dirty="0">
                <a:solidFill>
                  <a:srgbClr val="041299"/>
                </a:solidFill>
                <a:latin typeface="Arial"/>
                <a:cs typeface="Arial"/>
              </a:rPr>
              <a:t> </a:t>
            </a:r>
            <a:r>
              <a:rPr sz="1300" spc="-15" dirty="0">
                <a:solidFill>
                  <a:srgbClr val="041299"/>
                </a:solidFill>
                <a:latin typeface="Arial"/>
                <a:cs typeface="Arial"/>
              </a:rPr>
              <a:t>pode</a:t>
            </a:r>
            <a:r>
              <a:rPr sz="1300" spc="-5" dirty="0">
                <a:solidFill>
                  <a:srgbClr val="041299"/>
                </a:solidFill>
                <a:latin typeface="Arial"/>
                <a:cs typeface="Arial"/>
              </a:rPr>
              <a:t>r</a:t>
            </a:r>
            <a:r>
              <a:rPr sz="1300" spc="30" dirty="0">
                <a:solidFill>
                  <a:srgbClr val="041299"/>
                </a:solidFill>
                <a:latin typeface="Arial"/>
                <a:cs typeface="Arial"/>
              </a:rPr>
              <a:t> </a:t>
            </a:r>
            <a:r>
              <a:rPr sz="1300" spc="-15" dirty="0">
                <a:solidFill>
                  <a:srgbClr val="041299"/>
                </a:solidFill>
                <a:latin typeface="Arial"/>
                <a:cs typeface="Arial"/>
              </a:rPr>
              <a:t>decla</a:t>
            </a:r>
            <a:r>
              <a:rPr sz="1300" spc="-5" dirty="0">
                <a:solidFill>
                  <a:srgbClr val="041299"/>
                </a:solidFill>
                <a:latin typeface="Arial"/>
                <a:cs typeface="Arial"/>
              </a:rPr>
              <a:t>r</a:t>
            </a:r>
            <a:r>
              <a:rPr sz="1300" spc="-15" dirty="0">
                <a:solidFill>
                  <a:srgbClr val="041299"/>
                </a:solidFill>
                <a:latin typeface="Arial"/>
                <a:cs typeface="Arial"/>
              </a:rPr>
              <a:t>a</a:t>
            </a:r>
            <a:r>
              <a:rPr sz="1300" spc="-5" dirty="0">
                <a:solidFill>
                  <a:srgbClr val="041299"/>
                </a:solidFill>
                <a:latin typeface="Arial"/>
                <a:cs typeface="Arial"/>
              </a:rPr>
              <a:t>r</a:t>
            </a:r>
            <a:r>
              <a:rPr sz="1300" spc="30" dirty="0">
                <a:solidFill>
                  <a:srgbClr val="041299"/>
                </a:solidFill>
                <a:latin typeface="Arial"/>
                <a:cs typeface="Arial"/>
              </a:rPr>
              <a:t> </a:t>
            </a:r>
            <a:r>
              <a:rPr sz="1300" spc="-15" dirty="0">
                <a:solidFill>
                  <a:srgbClr val="041299"/>
                </a:solidFill>
                <a:latin typeface="Arial"/>
                <a:cs typeface="Arial"/>
              </a:rPr>
              <a:t>esta</a:t>
            </a:r>
            <a:r>
              <a:rPr sz="1300" spc="-10" dirty="0">
                <a:solidFill>
                  <a:srgbClr val="041299"/>
                </a:solidFill>
                <a:latin typeface="Arial"/>
                <a:cs typeface="Arial"/>
              </a:rPr>
              <a:t>s</a:t>
            </a:r>
            <a:r>
              <a:rPr sz="1300" spc="10" dirty="0">
                <a:solidFill>
                  <a:srgbClr val="041299"/>
                </a:solidFill>
                <a:latin typeface="Arial"/>
                <a:cs typeface="Arial"/>
              </a:rPr>
              <a:t> </a:t>
            </a:r>
            <a:r>
              <a:rPr sz="1300" spc="-15" dirty="0">
                <a:solidFill>
                  <a:srgbClr val="041299"/>
                </a:solidFill>
                <a:latin typeface="Arial"/>
                <a:cs typeface="Arial"/>
              </a:rPr>
              <a:t>propiedade</a:t>
            </a:r>
            <a:r>
              <a:rPr sz="1300" spc="-10" dirty="0">
                <a:solidFill>
                  <a:srgbClr val="041299"/>
                </a:solidFill>
                <a:latin typeface="Arial"/>
                <a:cs typeface="Arial"/>
              </a:rPr>
              <a:t>s</a:t>
            </a:r>
            <a:r>
              <a:rPr sz="1300" spc="45" dirty="0">
                <a:solidFill>
                  <a:srgbClr val="041299"/>
                </a:solidFill>
                <a:latin typeface="Arial"/>
                <a:cs typeface="Arial"/>
              </a:rPr>
              <a:t> </a:t>
            </a:r>
            <a:r>
              <a:rPr sz="1300" spc="-15" dirty="0">
                <a:solidFill>
                  <a:srgbClr val="041299"/>
                </a:solidFill>
                <a:latin typeface="Arial"/>
                <a:cs typeface="Arial"/>
              </a:rPr>
              <a:t>e</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u</a:t>
            </a:r>
            <a:r>
              <a:rPr sz="1300" spc="-10" dirty="0">
                <a:solidFill>
                  <a:srgbClr val="041299"/>
                </a:solidFill>
                <a:latin typeface="Arial"/>
                <a:cs typeface="Arial"/>
              </a:rPr>
              <a:t>n</a:t>
            </a:r>
            <a:r>
              <a:rPr sz="1300" spc="5" dirty="0">
                <a:solidFill>
                  <a:srgbClr val="041299"/>
                </a:solidFill>
                <a:latin typeface="Arial"/>
                <a:cs typeface="Arial"/>
              </a:rPr>
              <a:t> </a:t>
            </a:r>
            <a:r>
              <a:rPr sz="1300" spc="-15" dirty="0">
                <a:solidFill>
                  <a:srgbClr val="041299"/>
                </a:solidFill>
                <a:latin typeface="Arial"/>
                <a:cs typeface="Arial"/>
              </a:rPr>
              <a:t>alimen</a:t>
            </a:r>
            <a:r>
              <a:rPr sz="1300" spc="-10" dirty="0">
                <a:solidFill>
                  <a:srgbClr val="041299"/>
                </a:solidFill>
                <a:latin typeface="Arial"/>
                <a:cs typeface="Arial"/>
              </a:rPr>
              <a:t>to</a:t>
            </a:r>
            <a:r>
              <a:rPr sz="1300" spc="30" dirty="0">
                <a:solidFill>
                  <a:srgbClr val="041299"/>
                </a:solidFill>
                <a:latin typeface="Arial"/>
                <a:cs typeface="Arial"/>
              </a:rPr>
              <a:t> </a:t>
            </a:r>
            <a:r>
              <a:rPr sz="1300" spc="-15" dirty="0">
                <a:solidFill>
                  <a:srgbClr val="041299"/>
                </a:solidFill>
                <a:latin typeface="Arial"/>
                <a:cs typeface="Arial"/>
              </a:rPr>
              <a:t>son:</a:t>
            </a:r>
            <a:endParaRPr sz="1300">
              <a:latin typeface="Arial"/>
              <a:cs typeface="Arial"/>
            </a:endParaRPr>
          </a:p>
          <a:p>
            <a:pPr>
              <a:lnSpc>
                <a:spcPts val="850"/>
              </a:lnSpc>
              <a:spcBef>
                <a:spcPts val="18"/>
              </a:spcBef>
            </a:pPr>
            <a:endParaRPr sz="850"/>
          </a:p>
          <a:p>
            <a:pPr>
              <a:lnSpc>
                <a:spcPts val="1000"/>
              </a:lnSpc>
            </a:pPr>
            <a:endParaRPr sz="1000"/>
          </a:p>
          <a:p>
            <a:pPr>
              <a:lnSpc>
                <a:spcPts val="1000"/>
              </a:lnSpc>
            </a:pPr>
            <a:endParaRPr sz="1000"/>
          </a:p>
          <a:p>
            <a:pPr marL="1975485" marR="12700" indent="-1963420"/>
            <a:r>
              <a:rPr sz="1300" spc="-10" dirty="0">
                <a:solidFill>
                  <a:srgbClr val="FFFFFF"/>
                </a:solidFill>
                <a:latin typeface="Arial"/>
                <a:cs typeface="Arial"/>
              </a:rPr>
              <a:t>Se</a:t>
            </a:r>
            <a:r>
              <a:rPr sz="1300" spc="-15" dirty="0">
                <a:solidFill>
                  <a:srgbClr val="FFFFFF"/>
                </a:solidFill>
                <a:latin typeface="Arial"/>
                <a:cs typeface="Arial"/>
              </a:rPr>
              <a:t> </a:t>
            </a:r>
            <a:r>
              <a:rPr sz="1300" spc="-10" dirty="0">
                <a:solidFill>
                  <a:srgbClr val="FFFFFF"/>
                </a:solidFill>
                <a:latin typeface="Arial"/>
                <a:cs typeface="Arial"/>
              </a:rPr>
              <a:t>ha</a:t>
            </a:r>
            <a:r>
              <a:rPr sz="1300" spc="15" dirty="0">
                <a:solidFill>
                  <a:srgbClr val="FFFFFF"/>
                </a:solidFill>
                <a:latin typeface="Arial"/>
                <a:cs typeface="Arial"/>
              </a:rPr>
              <a:t> </a:t>
            </a:r>
            <a:r>
              <a:rPr sz="1300" spc="-10" dirty="0">
                <a:solidFill>
                  <a:srgbClr val="FFFFFF"/>
                </a:solidFill>
                <a:latin typeface="Arial"/>
                <a:cs typeface="Arial"/>
              </a:rPr>
              <a:t>disminuido</a:t>
            </a:r>
            <a:r>
              <a:rPr sz="1300" spc="15" dirty="0">
                <a:solidFill>
                  <a:srgbClr val="FFFFFF"/>
                </a:solidFill>
                <a:latin typeface="Arial"/>
                <a:cs typeface="Arial"/>
              </a:rPr>
              <a:t> </a:t>
            </a:r>
            <a:r>
              <a:rPr sz="1300" spc="-5" dirty="0">
                <a:solidFill>
                  <a:srgbClr val="FFFFFF"/>
                </a:solidFill>
                <a:latin typeface="Arial"/>
                <a:cs typeface="Arial"/>
              </a:rPr>
              <a:t>al</a:t>
            </a:r>
            <a:r>
              <a:rPr sz="1300" spc="5" dirty="0">
                <a:solidFill>
                  <a:srgbClr val="FFFFFF"/>
                </a:solidFill>
                <a:latin typeface="Arial"/>
                <a:cs typeface="Arial"/>
              </a:rPr>
              <a:t> </a:t>
            </a:r>
            <a:r>
              <a:rPr sz="1300" spc="-10" dirty="0">
                <a:solidFill>
                  <a:srgbClr val="FFFFFF"/>
                </a:solidFill>
                <a:latin typeface="Arial"/>
                <a:cs typeface="Arial"/>
              </a:rPr>
              <a:t>menos</a:t>
            </a:r>
            <a:r>
              <a:rPr sz="1300" spc="15" dirty="0">
                <a:solidFill>
                  <a:srgbClr val="FFFFFF"/>
                </a:solidFill>
                <a:latin typeface="Arial"/>
                <a:cs typeface="Arial"/>
              </a:rPr>
              <a:t> </a:t>
            </a:r>
            <a:r>
              <a:rPr sz="1300" spc="-10" dirty="0">
                <a:solidFill>
                  <a:srgbClr val="FFFFFF"/>
                </a:solidFill>
                <a:latin typeface="Arial"/>
                <a:cs typeface="Arial"/>
              </a:rPr>
              <a:t>un</a:t>
            </a:r>
            <a:r>
              <a:rPr sz="1300" spc="5" dirty="0">
                <a:solidFill>
                  <a:srgbClr val="FFFFFF"/>
                </a:solidFill>
                <a:latin typeface="Arial"/>
                <a:cs typeface="Arial"/>
              </a:rPr>
              <a:t> </a:t>
            </a:r>
            <a:r>
              <a:rPr sz="1300" spc="-10" dirty="0">
                <a:solidFill>
                  <a:srgbClr val="FFFFFF"/>
                </a:solidFill>
                <a:latin typeface="Arial"/>
                <a:cs typeface="Arial"/>
              </a:rPr>
              <a:t>25%</a:t>
            </a:r>
            <a:r>
              <a:rPr sz="1300" spc="5" dirty="0">
                <a:solidFill>
                  <a:srgbClr val="FFFFFF"/>
                </a:solidFill>
                <a:latin typeface="Arial"/>
                <a:cs typeface="Arial"/>
              </a:rPr>
              <a:t> </a:t>
            </a:r>
            <a:r>
              <a:rPr sz="1300" spc="-10" dirty="0">
                <a:solidFill>
                  <a:srgbClr val="FFFFFF"/>
                </a:solidFill>
                <a:latin typeface="Arial"/>
                <a:cs typeface="Arial"/>
              </a:rPr>
              <a:t>del</a:t>
            </a:r>
            <a:r>
              <a:rPr sz="1300" spc="5" dirty="0">
                <a:solidFill>
                  <a:srgbClr val="FFFFFF"/>
                </a:solidFill>
                <a:latin typeface="Arial"/>
                <a:cs typeface="Arial"/>
              </a:rPr>
              <a:t> </a:t>
            </a:r>
            <a:r>
              <a:rPr sz="1300" spc="-10" dirty="0">
                <a:solidFill>
                  <a:srgbClr val="FFFFFF"/>
                </a:solidFill>
                <a:latin typeface="Arial"/>
                <a:cs typeface="Arial"/>
              </a:rPr>
              <a:t>contenido</a:t>
            </a:r>
            <a:r>
              <a:rPr sz="1300" spc="30" dirty="0">
                <a:solidFill>
                  <a:srgbClr val="FFFFFF"/>
                </a:solidFill>
                <a:latin typeface="Arial"/>
                <a:cs typeface="Arial"/>
              </a:rPr>
              <a:t> </a:t>
            </a:r>
            <a:r>
              <a:rPr sz="1300" spc="-10" dirty="0">
                <a:solidFill>
                  <a:srgbClr val="FFFFFF"/>
                </a:solidFill>
                <a:latin typeface="Arial"/>
                <a:cs typeface="Arial"/>
              </a:rPr>
              <a:t>en</a:t>
            </a:r>
            <a:r>
              <a:rPr sz="1300" spc="5" dirty="0">
                <a:solidFill>
                  <a:srgbClr val="FFFFFF"/>
                </a:solidFill>
                <a:latin typeface="Arial"/>
                <a:cs typeface="Arial"/>
              </a:rPr>
              <a:t> </a:t>
            </a:r>
            <a:r>
              <a:rPr sz="1300" spc="-10" dirty="0">
                <a:solidFill>
                  <a:srgbClr val="FFFFFF"/>
                </a:solidFill>
                <a:latin typeface="Arial"/>
                <a:cs typeface="Arial"/>
              </a:rPr>
              <a:t>sodio</a:t>
            </a:r>
            <a:r>
              <a:rPr sz="1300" spc="15" dirty="0">
                <a:solidFill>
                  <a:srgbClr val="FFFFFF"/>
                </a:solidFill>
                <a:latin typeface="Arial"/>
                <a:cs typeface="Arial"/>
              </a:rPr>
              <a:t> </a:t>
            </a:r>
            <a:r>
              <a:rPr sz="1300" spc="-10" dirty="0">
                <a:solidFill>
                  <a:srgbClr val="FFFFFF"/>
                </a:solidFill>
                <a:latin typeface="Arial"/>
                <a:cs typeface="Arial"/>
              </a:rPr>
              <a:t>o</a:t>
            </a:r>
            <a:r>
              <a:rPr sz="1300" spc="5" dirty="0">
                <a:solidFill>
                  <a:srgbClr val="FFFFFF"/>
                </a:solidFill>
                <a:latin typeface="Arial"/>
                <a:cs typeface="Arial"/>
              </a:rPr>
              <a:t> </a:t>
            </a:r>
            <a:r>
              <a:rPr sz="1300" spc="-10" dirty="0">
                <a:solidFill>
                  <a:srgbClr val="FFFFFF"/>
                </a:solidFill>
                <a:latin typeface="Arial"/>
                <a:cs typeface="Arial"/>
              </a:rPr>
              <a:t>su</a:t>
            </a:r>
            <a:r>
              <a:rPr sz="1300" spc="-5" dirty="0">
                <a:solidFill>
                  <a:srgbClr val="FFFFFF"/>
                </a:solidFill>
                <a:latin typeface="Arial"/>
                <a:cs typeface="Arial"/>
              </a:rPr>
              <a:t> </a:t>
            </a:r>
            <a:r>
              <a:rPr sz="1300" spc="-25" dirty="0">
                <a:solidFill>
                  <a:srgbClr val="FFFFFF"/>
                </a:solidFill>
                <a:latin typeface="Arial"/>
                <a:cs typeface="Arial"/>
              </a:rPr>
              <a:t>v</a:t>
            </a:r>
            <a:r>
              <a:rPr sz="1300" spc="-10" dirty="0">
                <a:solidFill>
                  <a:srgbClr val="FFFFFF"/>
                </a:solidFill>
                <a:latin typeface="Arial"/>
                <a:cs typeface="Arial"/>
              </a:rPr>
              <a:t>alor</a:t>
            </a:r>
            <a:r>
              <a:rPr sz="1300" spc="30" dirty="0">
                <a:solidFill>
                  <a:srgbClr val="FFFFFF"/>
                </a:solidFill>
                <a:latin typeface="Arial"/>
                <a:cs typeface="Arial"/>
              </a:rPr>
              <a:t> </a:t>
            </a:r>
            <a:r>
              <a:rPr sz="1300" spc="-10" dirty="0">
                <a:solidFill>
                  <a:srgbClr val="FFFFFF"/>
                </a:solidFill>
                <a:latin typeface="Arial"/>
                <a:cs typeface="Arial"/>
              </a:rPr>
              <a:t>equi</a:t>
            </a:r>
            <a:r>
              <a:rPr sz="1300" spc="-25" dirty="0">
                <a:solidFill>
                  <a:srgbClr val="FFFFFF"/>
                </a:solidFill>
                <a:latin typeface="Arial"/>
                <a:cs typeface="Arial"/>
              </a:rPr>
              <a:t>v</a:t>
            </a:r>
            <a:r>
              <a:rPr sz="1300" spc="-10" dirty="0">
                <a:solidFill>
                  <a:srgbClr val="FFFFFF"/>
                </a:solidFill>
                <a:latin typeface="Arial"/>
                <a:cs typeface="Arial"/>
              </a:rPr>
              <a:t>alente</a:t>
            </a:r>
            <a:r>
              <a:rPr sz="1300" spc="40" dirty="0">
                <a:solidFill>
                  <a:srgbClr val="FFFFFF"/>
                </a:solidFill>
                <a:latin typeface="Arial"/>
                <a:cs typeface="Arial"/>
              </a:rPr>
              <a:t> </a:t>
            </a:r>
            <a:r>
              <a:rPr sz="1300" spc="-10" dirty="0">
                <a:solidFill>
                  <a:srgbClr val="FFFFFF"/>
                </a:solidFill>
                <a:latin typeface="Arial"/>
                <a:cs typeface="Arial"/>
              </a:rPr>
              <a:t>en</a:t>
            </a:r>
            <a:r>
              <a:rPr sz="1300" spc="5" dirty="0">
                <a:solidFill>
                  <a:srgbClr val="FFFFFF"/>
                </a:solidFill>
                <a:latin typeface="Arial"/>
                <a:cs typeface="Arial"/>
              </a:rPr>
              <a:t> </a:t>
            </a:r>
            <a:r>
              <a:rPr sz="1300" spc="-10" dirty="0">
                <a:solidFill>
                  <a:srgbClr val="FFFFFF"/>
                </a:solidFill>
                <a:latin typeface="Arial"/>
                <a:cs typeface="Arial"/>
              </a:rPr>
              <a:t>sal</a:t>
            </a:r>
            <a:r>
              <a:rPr sz="1300" spc="5" dirty="0">
                <a:solidFill>
                  <a:srgbClr val="FFFFFF"/>
                </a:solidFill>
                <a:latin typeface="Arial"/>
                <a:cs typeface="Arial"/>
              </a:rPr>
              <a:t> </a:t>
            </a:r>
            <a:r>
              <a:rPr sz="1300" spc="-10" dirty="0">
                <a:solidFill>
                  <a:srgbClr val="FFFFFF"/>
                </a:solidFill>
                <a:latin typeface="Arial"/>
                <a:cs typeface="Arial"/>
              </a:rPr>
              <a:t>en comparación</a:t>
            </a:r>
            <a:r>
              <a:rPr sz="1300" spc="30" dirty="0">
                <a:solidFill>
                  <a:srgbClr val="FFFFFF"/>
                </a:solidFill>
                <a:latin typeface="Arial"/>
                <a:cs typeface="Arial"/>
              </a:rPr>
              <a:t> </a:t>
            </a:r>
            <a:r>
              <a:rPr sz="1300" spc="-10" dirty="0">
                <a:solidFill>
                  <a:srgbClr val="FFFFFF"/>
                </a:solidFill>
                <a:latin typeface="Arial"/>
                <a:cs typeface="Arial"/>
              </a:rPr>
              <a:t>con</a:t>
            </a:r>
            <a:r>
              <a:rPr sz="1300" spc="5" dirty="0">
                <a:solidFill>
                  <a:srgbClr val="FFFFFF"/>
                </a:solidFill>
                <a:latin typeface="Arial"/>
                <a:cs typeface="Arial"/>
              </a:rPr>
              <a:t> </a:t>
            </a:r>
            <a:r>
              <a:rPr sz="1300" spc="-10" dirty="0">
                <a:solidFill>
                  <a:srgbClr val="FFFFFF"/>
                </a:solidFill>
                <a:latin typeface="Arial"/>
                <a:cs typeface="Arial"/>
              </a:rPr>
              <a:t>un</a:t>
            </a:r>
            <a:r>
              <a:rPr sz="1300" spc="5" dirty="0">
                <a:solidFill>
                  <a:srgbClr val="FFFFFF"/>
                </a:solidFill>
                <a:latin typeface="Arial"/>
                <a:cs typeface="Arial"/>
              </a:rPr>
              <a:t> </a:t>
            </a:r>
            <a:r>
              <a:rPr sz="1300" spc="-10" dirty="0">
                <a:solidFill>
                  <a:srgbClr val="FFFFFF"/>
                </a:solidFill>
                <a:latin typeface="Arial"/>
                <a:cs typeface="Arial"/>
              </a:rPr>
              <a:t>producto</a:t>
            </a:r>
            <a:r>
              <a:rPr sz="1300" spc="30" dirty="0">
                <a:solidFill>
                  <a:srgbClr val="FFFFFF"/>
                </a:solidFill>
                <a:latin typeface="Arial"/>
                <a:cs typeface="Arial"/>
              </a:rPr>
              <a:t> </a:t>
            </a:r>
            <a:r>
              <a:rPr sz="1300" spc="-10" dirty="0">
                <a:solidFill>
                  <a:srgbClr val="FFFFFF"/>
                </a:solidFill>
                <a:latin typeface="Arial"/>
                <a:cs typeface="Arial"/>
              </a:rPr>
              <a:t>simila</a:t>
            </a:r>
            <a:r>
              <a:rPr sz="1300" spc="-80" dirty="0">
                <a:solidFill>
                  <a:srgbClr val="FFFFFF"/>
                </a:solidFill>
                <a:latin typeface="Arial"/>
                <a:cs typeface="Arial"/>
              </a:rPr>
              <a:t>r</a:t>
            </a:r>
            <a:r>
              <a:rPr sz="1300" spc="-5" dirty="0">
                <a:solidFill>
                  <a:srgbClr val="FFFFFF"/>
                </a:solidFill>
                <a:latin typeface="Arial"/>
                <a:cs typeface="Arial"/>
              </a:rPr>
              <a:t>.</a:t>
            </a:r>
            <a:endParaRPr sz="1300">
              <a:latin typeface="Arial"/>
              <a:cs typeface="Arial"/>
            </a:endParaRPr>
          </a:p>
        </p:txBody>
      </p:sp>
      <p:sp>
        <p:nvSpPr>
          <p:cNvPr id="12" name="object 12"/>
          <p:cNvSpPr/>
          <p:nvPr/>
        </p:nvSpPr>
        <p:spPr>
          <a:xfrm>
            <a:off x="4815841" y="1339596"/>
            <a:ext cx="1988819" cy="1223772"/>
          </a:xfrm>
          <a:prstGeom prst="rect">
            <a:avLst/>
          </a:prstGeom>
          <a:blipFill>
            <a:blip r:embed="rId8" cstate="print"/>
            <a:stretch>
              <a:fillRect/>
            </a:stretch>
          </a:blipFill>
        </p:spPr>
        <p:txBody>
          <a:bodyPr wrap="square" lIns="0" tIns="0" rIns="0" bIns="0" rtlCol="0">
            <a:noAutofit/>
          </a:bodyPr>
          <a:lstStyle/>
          <a:p>
            <a:endParaRPr/>
          </a:p>
        </p:txBody>
      </p:sp>
      <p:sp>
        <p:nvSpPr>
          <p:cNvPr id="13" name="object 13"/>
          <p:cNvSpPr/>
          <p:nvPr/>
        </p:nvSpPr>
        <p:spPr>
          <a:xfrm>
            <a:off x="4905756" y="1348739"/>
            <a:ext cx="1857755" cy="1146048"/>
          </a:xfrm>
          <a:prstGeom prst="rect">
            <a:avLst/>
          </a:prstGeom>
          <a:blipFill>
            <a:blip r:embed="rId9" cstate="print"/>
            <a:stretch>
              <a:fillRect/>
            </a:stretch>
          </a:blipFill>
        </p:spPr>
        <p:txBody>
          <a:bodyPr wrap="square" lIns="0" tIns="0" rIns="0" bIns="0" rtlCol="0">
            <a:noAutofit/>
          </a:bodyPr>
          <a:lstStyle/>
          <a:p>
            <a:endParaRPr/>
          </a:p>
        </p:txBody>
      </p:sp>
      <p:sp>
        <p:nvSpPr>
          <p:cNvPr id="14" name="object 14"/>
          <p:cNvSpPr/>
          <p:nvPr/>
        </p:nvSpPr>
        <p:spPr>
          <a:xfrm>
            <a:off x="4881627" y="1443100"/>
            <a:ext cx="1857375" cy="1092200"/>
          </a:xfrm>
          <a:custGeom>
            <a:avLst/>
            <a:gdLst/>
            <a:ahLst/>
            <a:cxnLst/>
            <a:rect l="l" t="t" r="r" b="b"/>
            <a:pathLst>
              <a:path w="1857375" h="1092200">
                <a:moveTo>
                  <a:pt x="0" y="1092200"/>
                </a:moveTo>
                <a:lnTo>
                  <a:pt x="1857375" y="1092200"/>
                </a:lnTo>
                <a:lnTo>
                  <a:pt x="1857375" y="0"/>
                </a:lnTo>
                <a:lnTo>
                  <a:pt x="0" y="0"/>
                </a:lnTo>
                <a:lnTo>
                  <a:pt x="0" y="1092200"/>
                </a:lnTo>
                <a:close/>
              </a:path>
            </a:pathLst>
          </a:custGeom>
          <a:solidFill>
            <a:srgbClr val="FFFFFF"/>
          </a:solidFill>
        </p:spPr>
        <p:txBody>
          <a:bodyPr wrap="square" lIns="0" tIns="0" rIns="0" bIns="0" rtlCol="0">
            <a:noAutofit/>
          </a:bodyPr>
          <a:lstStyle/>
          <a:p>
            <a:endParaRPr/>
          </a:p>
        </p:txBody>
      </p:sp>
      <p:sp>
        <p:nvSpPr>
          <p:cNvPr id="15" name="object 15"/>
          <p:cNvSpPr/>
          <p:nvPr/>
        </p:nvSpPr>
        <p:spPr>
          <a:xfrm>
            <a:off x="4881627" y="1443100"/>
            <a:ext cx="1857375" cy="1092200"/>
          </a:xfrm>
          <a:custGeom>
            <a:avLst/>
            <a:gdLst/>
            <a:ahLst/>
            <a:cxnLst/>
            <a:rect l="l" t="t" r="r" b="b"/>
            <a:pathLst>
              <a:path w="1857375" h="1092200">
                <a:moveTo>
                  <a:pt x="0" y="1092200"/>
                </a:moveTo>
                <a:lnTo>
                  <a:pt x="1857375" y="1092200"/>
                </a:lnTo>
                <a:lnTo>
                  <a:pt x="1857375" y="0"/>
                </a:lnTo>
                <a:lnTo>
                  <a:pt x="0" y="0"/>
                </a:lnTo>
                <a:lnTo>
                  <a:pt x="0" y="1092200"/>
                </a:lnTo>
                <a:close/>
              </a:path>
            </a:pathLst>
          </a:custGeom>
          <a:ln w="25400">
            <a:solidFill>
              <a:srgbClr val="808080"/>
            </a:solidFill>
          </a:ln>
        </p:spPr>
        <p:txBody>
          <a:bodyPr wrap="square" lIns="0" tIns="0" rIns="0" bIns="0" rtlCol="0">
            <a:noAutofit/>
          </a:bodyPr>
          <a:lstStyle/>
          <a:p>
            <a:endParaRPr/>
          </a:p>
        </p:txBody>
      </p:sp>
      <p:sp>
        <p:nvSpPr>
          <p:cNvPr id="16" name="object 16"/>
          <p:cNvSpPr txBox="1"/>
          <p:nvPr/>
        </p:nvSpPr>
        <p:spPr>
          <a:xfrm>
            <a:off x="5045456" y="1484121"/>
            <a:ext cx="1530985" cy="1002030"/>
          </a:xfrm>
          <a:prstGeom prst="rect">
            <a:avLst/>
          </a:prstGeom>
        </p:spPr>
        <p:txBody>
          <a:bodyPr vert="horz" wrap="square" lIns="0" tIns="0" rIns="0" bIns="0" rtlCol="0">
            <a:noAutofit/>
          </a:bodyPr>
          <a:lstStyle/>
          <a:p>
            <a:pPr marL="12700" marR="12700" indent="-1905" algn="ctr"/>
            <a:r>
              <a:rPr sz="1300" spc="-15" dirty="0">
                <a:solidFill>
                  <a:srgbClr val="041299"/>
                </a:solidFill>
                <a:latin typeface="Arial"/>
                <a:cs typeface="Arial"/>
              </a:rPr>
              <a:t>Est</a:t>
            </a:r>
            <a:r>
              <a:rPr sz="1300" spc="-10" dirty="0">
                <a:solidFill>
                  <a:srgbClr val="041299"/>
                </a:solidFill>
                <a:latin typeface="Arial"/>
                <a:cs typeface="Arial"/>
              </a:rPr>
              <a:t>e</a:t>
            </a:r>
            <a:r>
              <a:rPr sz="1300" spc="-5" dirty="0">
                <a:solidFill>
                  <a:srgbClr val="041299"/>
                </a:solidFill>
                <a:latin typeface="Arial"/>
                <a:cs typeface="Arial"/>
              </a:rPr>
              <a:t> </a:t>
            </a:r>
            <a:r>
              <a:rPr sz="1300" spc="-15" dirty="0">
                <a:solidFill>
                  <a:srgbClr val="041299"/>
                </a:solidFill>
                <a:latin typeface="Arial"/>
                <a:cs typeface="Arial"/>
              </a:rPr>
              <a:t>product</a:t>
            </a:r>
            <a:r>
              <a:rPr sz="1300" spc="-10" dirty="0">
                <a:solidFill>
                  <a:srgbClr val="041299"/>
                </a:solidFill>
                <a:latin typeface="Arial"/>
                <a:cs typeface="Arial"/>
              </a:rPr>
              <a:t>o</a:t>
            </a:r>
            <a:r>
              <a:rPr sz="1300" spc="30" dirty="0">
                <a:solidFill>
                  <a:srgbClr val="041299"/>
                </a:solidFill>
                <a:latin typeface="Arial"/>
                <a:cs typeface="Arial"/>
              </a:rPr>
              <a:t> </a:t>
            </a:r>
            <a:r>
              <a:rPr sz="1300" spc="-15" dirty="0">
                <a:solidFill>
                  <a:srgbClr val="041299"/>
                </a:solidFill>
                <a:latin typeface="Arial"/>
                <a:cs typeface="Arial"/>
              </a:rPr>
              <a:t>ha</a:t>
            </a:r>
            <a:r>
              <a:rPr sz="1300" spc="-10" dirty="0">
                <a:solidFill>
                  <a:srgbClr val="041299"/>
                </a:solidFill>
                <a:latin typeface="Arial"/>
                <a:cs typeface="Arial"/>
              </a:rPr>
              <a:t> reducido</a:t>
            </a:r>
            <a:r>
              <a:rPr sz="1300" spc="20" dirty="0">
                <a:solidFill>
                  <a:srgbClr val="041299"/>
                </a:solidFill>
                <a:latin typeface="Arial"/>
                <a:cs typeface="Arial"/>
              </a:rPr>
              <a:t> </a:t>
            </a:r>
            <a:r>
              <a:rPr sz="1300" spc="-10" dirty="0">
                <a:solidFill>
                  <a:srgbClr val="041299"/>
                </a:solidFill>
                <a:latin typeface="Arial"/>
                <a:cs typeface="Arial"/>
              </a:rPr>
              <a:t>un</a:t>
            </a:r>
            <a:r>
              <a:rPr sz="1300" spc="5" dirty="0">
                <a:solidFill>
                  <a:srgbClr val="041299"/>
                </a:solidFill>
                <a:latin typeface="Arial"/>
                <a:cs typeface="Arial"/>
              </a:rPr>
              <a:t> </a:t>
            </a:r>
            <a:r>
              <a:rPr sz="1300" spc="-10" dirty="0">
                <a:solidFill>
                  <a:srgbClr val="041299"/>
                </a:solidFill>
                <a:latin typeface="Arial"/>
                <a:cs typeface="Arial"/>
              </a:rPr>
              <a:t>35</a:t>
            </a:r>
            <a:r>
              <a:rPr sz="1300" spc="5" dirty="0">
                <a:solidFill>
                  <a:srgbClr val="041299"/>
                </a:solidFill>
                <a:latin typeface="Arial"/>
                <a:cs typeface="Arial"/>
              </a:rPr>
              <a:t> </a:t>
            </a:r>
            <a:r>
              <a:rPr sz="1300" spc="-15" dirty="0">
                <a:solidFill>
                  <a:srgbClr val="041299"/>
                </a:solidFill>
                <a:latin typeface="Arial"/>
                <a:cs typeface="Arial"/>
              </a:rPr>
              <a:t>% </a:t>
            </a:r>
            <a:r>
              <a:rPr sz="1300" spc="-5" dirty="0">
                <a:solidFill>
                  <a:srgbClr val="041299"/>
                </a:solidFill>
                <a:latin typeface="Arial"/>
                <a:cs typeface="Arial"/>
              </a:rPr>
              <a:t> el</a:t>
            </a:r>
            <a:r>
              <a:rPr sz="1300" spc="-10" dirty="0">
                <a:solidFill>
                  <a:srgbClr val="041299"/>
                </a:solidFill>
                <a:latin typeface="Arial"/>
                <a:cs typeface="Arial"/>
              </a:rPr>
              <a:t> contenido</a:t>
            </a:r>
            <a:r>
              <a:rPr sz="1300" spc="15" dirty="0">
                <a:solidFill>
                  <a:srgbClr val="041299"/>
                </a:solidFill>
                <a:latin typeface="Arial"/>
                <a:cs typeface="Arial"/>
              </a:rPr>
              <a:t> </a:t>
            </a:r>
            <a:r>
              <a:rPr sz="1300" spc="-10" dirty="0">
                <a:solidFill>
                  <a:srgbClr val="041299"/>
                </a:solidFill>
                <a:latin typeface="Arial"/>
                <a:cs typeface="Arial"/>
              </a:rPr>
              <a:t>en </a:t>
            </a:r>
            <a:r>
              <a:rPr sz="1300" spc="5" dirty="0">
                <a:solidFill>
                  <a:srgbClr val="041299"/>
                </a:solidFill>
                <a:latin typeface="Arial"/>
                <a:cs typeface="Arial"/>
              </a:rPr>
              <a:t> </a:t>
            </a:r>
            <a:r>
              <a:rPr sz="1300" spc="-10" dirty="0">
                <a:solidFill>
                  <a:srgbClr val="041299"/>
                </a:solidFill>
                <a:latin typeface="Arial"/>
                <a:cs typeface="Arial"/>
              </a:rPr>
              <a:t>sal respecto</a:t>
            </a:r>
            <a:r>
              <a:rPr sz="1300" spc="15" dirty="0">
                <a:solidFill>
                  <a:srgbClr val="041299"/>
                </a:solidFill>
                <a:latin typeface="Arial"/>
                <a:cs typeface="Arial"/>
              </a:rPr>
              <a:t> </a:t>
            </a:r>
            <a:r>
              <a:rPr sz="1300" spc="-10" dirty="0">
                <a:solidFill>
                  <a:srgbClr val="041299"/>
                </a:solidFill>
                <a:latin typeface="Arial"/>
                <a:cs typeface="Arial"/>
              </a:rPr>
              <a:t>a</a:t>
            </a:r>
            <a:r>
              <a:rPr sz="1300" spc="-5" dirty="0">
                <a:solidFill>
                  <a:srgbClr val="041299"/>
                </a:solidFill>
                <a:latin typeface="Arial"/>
                <a:cs typeface="Arial"/>
              </a:rPr>
              <a:t> </a:t>
            </a:r>
            <a:r>
              <a:rPr sz="1300" spc="-10" dirty="0">
                <a:solidFill>
                  <a:srgbClr val="041299"/>
                </a:solidFill>
                <a:latin typeface="Arial"/>
                <a:cs typeface="Arial"/>
              </a:rPr>
              <a:t>un producto</a:t>
            </a:r>
            <a:r>
              <a:rPr sz="1300" spc="15" dirty="0">
                <a:solidFill>
                  <a:srgbClr val="041299"/>
                </a:solidFill>
                <a:latin typeface="Arial"/>
                <a:cs typeface="Arial"/>
              </a:rPr>
              <a:t> </a:t>
            </a:r>
            <a:r>
              <a:rPr sz="1300" spc="-10" dirty="0">
                <a:solidFill>
                  <a:srgbClr val="041299"/>
                </a:solidFill>
                <a:latin typeface="Arial"/>
                <a:cs typeface="Arial"/>
              </a:rPr>
              <a:t>simila</a:t>
            </a:r>
            <a:r>
              <a:rPr sz="1300" spc="-80" dirty="0">
                <a:solidFill>
                  <a:srgbClr val="041299"/>
                </a:solidFill>
                <a:latin typeface="Arial"/>
                <a:cs typeface="Arial"/>
              </a:rPr>
              <a:t>r</a:t>
            </a:r>
            <a:r>
              <a:rPr sz="1300" spc="-5" dirty="0">
                <a:solidFill>
                  <a:srgbClr val="041299"/>
                </a:solidFill>
                <a:latin typeface="Arial"/>
                <a:cs typeface="Arial"/>
              </a:rPr>
              <a:t>.</a:t>
            </a:r>
            <a:endParaRPr sz="1300">
              <a:latin typeface="Arial"/>
              <a:cs typeface="Arial"/>
            </a:endParaRPr>
          </a:p>
        </p:txBody>
      </p:sp>
      <p:sp>
        <p:nvSpPr>
          <p:cNvPr id="17" name="object 17"/>
          <p:cNvSpPr/>
          <p:nvPr/>
        </p:nvSpPr>
        <p:spPr>
          <a:xfrm>
            <a:off x="1839468" y="2724911"/>
            <a:ext cx="4082796" cy="2391156"/>
          </a:xfrm>
          <a:prstGeom prst="rect">
            <a:avLst/>
          </a:prstGeom>
          <a:blipFill>
            <a:blip r:embed="rId10" cstate="print"/>
            <a:stretch>
              <a:fillRect/>
            </a:stretch>
          </a:blipFill>
        </p:spPr>
        <p:txBody>
          <a:bodyPr wrap="square" lIns="0" tIns="0" rIns="0" bIns="0" rtlCol="0">
            <a:noAutofit/>
          </a:bodyPr>
          <a:lstStyle/>
          <a:p>
            <a:endParaRPr/>
          </a:p>
        </p:txBody>
      </p:sp>
      <p:sp>
        <p:nvSpPr>
          <p:cNvPr id="18" name="object 18"/>
          <p:cNvSpPr/>
          <p:nvPr/>
        </p:nvSpPr>
        <p:spPr>
          <a:xfrm>
            <a:off x="2024063" y="4643373"/>
            <a:ext cx="3786187" cy="285750"/>
          </a:xfrm>
          <a:custGeom>
            <a:avLst/>
            <a:gdLst/>
            <a:ahLst/>
            <a:cxnLst/>
            <a:rect l="l" t="t" r="r" b="b"/>
            <a:pathLst>
              <a:path w="3786187" h="285750">
                <a:moveTo>
                  <a:pt x="0" y="47751"/>
                </a:moveTo>
                <a:lnTo>
                  <a:pt x="17468" y="10777"/>
                </a:lnTo>
                <a:lnTo>
                  <a:pt x="47625" y="0"/>
                </a:lnTo>
                <a:lnTo>
                  <a:pt x="3738562" y="0"/>
                </a:lnTo>
                <a:lnTo>
                  <a:pt x="3752777" y="2161"/>
                </a:lnTo>
                <a:lnTo>
                  <a:pt x="3765282" y="8210"/>
                </a:lnTo>
                <a:lnTo>
                  <a:pt x="3775420" y="17497"/>
                </a:lnTo>
                <a:lnTo>
                  <a:pt x="3782536" y="29369"/>
                </a:lnTo>
                <a:lnTo>
                  <a:pt x="3785972" y="43175"/>
                </a:lnTo>
                <a:lnTo>
                  <a:pt x="3786187" y="47751"/>
                </a:lnTo>
                <a:lnTo>
                  <a:pt x="3786187" y="238125"/>
                </a:lnTo>
                <a:lnTo>
                  <a:pt x="3784021" y="252405"/>
                </a:lnTo>
                <a:lnTo>
                  <a:pt x="3777962" y="264931"/>
                </a:lnTo>
                <a:lnTo>
                  <a:pt x="3768670" y="275059"/>
                </a:lnTo>
                <a:lnTo>
                  <a:pt x="3756803" y="282144"/>
                </a:lnTo>
                <a:lnTo>
                  <a:pt x="3743021" y="285544"/>
                </a:lnTo>
                <a:lnTo>
                  <a:pt x="3738562" y="285750"/>
                </a:lnTo>
                <a:lnTo>
                  <a:pt x="47625" y="285750"/>
                </a:lnTo>
                <a:lnTo>
                  <a:pt x="33387" y="283594"/>
                </a:lnTo>
                <a:lnTo>
                  <a:pt x="20868" y="277559"/>
                </a:lnTo>
                <a:lnTo>
                  <a:pt x="10727" y="268286"/>
                </a:lnTo>
                <a:lnTo>
                  <a:pt x="3620" y="256419"/>
                </a:lnTo>
                <a:lnTo>
                  <a:pt x="206" y="242603"/>
                </a:lnTo>
                <a:lnTo>
                  <a:pt x="0" y="238125"/>
                </a:lnTo>
                <a:lnTo>
                  <a:pt x="0" y="47751"/>
                </a:lnTo>
                <a:close/>
              </a:path>
            </a:pathLst>
          </a:custGeom>
          <a:ln w="38100">
            <a:solidFill>
              <a:srgbClr val="FF0000"/>
            </a:solidFill>
          </a:ln>
        </p:spPr>
        <p:txBody>
          <a:bodyPr wrap="square" lIns="0" tIns="0" rIns="0" bIns="0" rtlCol="0">
            <a:noAutofit/>
          </a:bodyPr>
          <a:lstStyle/>
          <a:p>
            <a:endParaRPr/>
          </a:p>
        </p:txBody>
      </p:sp>
      <p:sp>
        <p:nvSpPr>
          <p:cNvPr id="19" name="object 19"/>
          <p:cNvSpPr/>
          <p:nvPr/>
        </p:nvSpPr>
        <p:spPr>
          <a:xfrm>
            <a:off x="6667500" y="4572000"/>
            <a:ext cx="3357626" cy="357124"/>
          </a:xfrm>
          <a:custGeom>
            <a:avLst/>
            <a:gdLst/>
            <a:ahLst/>
            <a:cxnLst/>
            <a:rect l="l" t="t" r="r" b="b"/>
            <a:pathLst>
              <a:path w="3357626" h="357124">
                <a:moveTo>
                  <a:pt x="0" y="59562"/>
                </a:moveTo>
                <a:lnTo>
                  <a:pt x="14476" y="20641"/>
                </a:lnTo>
                <a:lnTo>
                  <a:pt x="50338" y="710"/>
                </a:lnTo>
                <a:lnTo>
                  <a:pt x="59562" y="0"/>
                </a:lnTo>
                <a:lnTo>
                  <a:pt x="3298063" y="0"/>
                </a:lnTo>
                <a:lnTo>
                  <a:pt x="3312446" y="1748"/>
                </a:lnTo>
                <a:lnTo>
                  <a:pt x="3325560" y="6714"/>
                </a:lnTo>
                <a:lnTo>
                  <a:pt x="3353082" y="36708"/>
                </a:lnTo>
                <a:lnTo>
                  <a:pt x="3357626" y="59562"/>
                </a:lnTo>
                <a:lnTo>
                  <a:pt x="3357626" y="297688"/>
                </a:lnTo>
                <a:lnTo>
                  <a:pt x="3355873" y="312078"/>
                </a:lnTo>
                <a:lnTo>
                  <a:pt x="3350897" y="325183"/>
                </a:lnTo>
                <a:lnTo>
                  <a:pt x="3320848" y="352628"/>
                </a:lnTo>
                <a:lnTo>
                  <a:pt x="3298063" y="357124"/>
                </a:lnTo>
                <a:lnTo>
                  <a:pt x="59562" y="357124"/>
                </a:lnTo>
                <a:lnTo>
                  <a:pt x="45164" y="355379"/>
                </a:lnTo>
                <a:lnTo>
                  <a:pt x="32039" y="350423"/>
                </a:lnTo>
                <a:lnTo>
                  <a:pt x="4514" y="320453"/>
                </a:lnTo>
                <a:lnTo>
                  <a:pt x="0" y="297688"/>
                </a:lnTo>
                <a:lnTo>
                  <a:pt x="0" y="59562"/>
                </a:lnTo>
                <a:close/>
              </a:path>
            </a:pathLst>
          </a:custGeom>
          <a:ln w="38099">
            <a:solidFill>
              <a:srgbClr val="FF0000"/>
            </a:solidFill>
          </a:ln>
        </p:spPr>
        <p:txBody>
          <a:bodyPr wrap="square" lIns="0" tIns="0" rIns="0" bIns="0" rtlCol="0">
            <a:noAutofit/>
          </a:bodyPr>
          <a:lstStyle/>
          <a:p>
            <a:endParaRPr/>
          </a:p>
        </p:txBody>
      </p:sp>
      <p:sp>
        <p:nvSpPr>
          <p:cNvPr id="20" name="object 20"/>
          <p:cNvSpPr/>
          <p:nvPr/>
        </p:nvSpPr>
        <p:spPr>
          <a:xfrm>
            <a:off x="2022348" y="854964"/>
            <a:ext cx="2145792" cy="1610867"/>
          </a:xfrm>
          <a:prstGeom prst="rect">
            <a:avLst/>
          </a:prstGeom>
          <a:blipFill>
            <a:blip r:embed="rId11" cstate="print"/>
            <a:stretch>
              <a:fillRect/>
            </a:stretch>
          </a:blipFill>
        </p:spPr>
        <p:txBody>
          <a:bodyPr wrap="square" lIns="0" tIns="0" rIns="0" bIns="0" rtlCol="0">
            <a:noAutofit/>
          </a:bodyPr>
          <a:lstStyle/>
          <a:p>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8F67998-948F-E209-3618-F4CC99C9AA7F}"/>
              </a:ext>
            </a:extLst>
          </p:cNvPr>
          <p:cNvSpPr txBox="1"/>
          <p:nvPr/>
        </p:nvSpPr>
        <p:spPr>
          <a:xfrm>
            <a:off x="159026" y="106017"/>
            <a:ext cx="12032974" cy="6432530"/>
          </a:xfrm>
          <a:prstGeom prst="rect">
            <a:avLst/>
          </a:prstGeom>
          <a:solidFill>
            <a:schemeClr val="accent2">
              <a:lumMod val="40000"/>
              <a:lumOff val="60000"/>
            </a:schemeClr>
          </a:solidFill>
        </p:spPr>
        <p:txBody>
          <a:bodyPr wrap="square" rtlCol="0">
            <a:spAutoFit/>
          </a:bodyPr>
          <a:lstStyle/>
          <a:p>
            <a:pPr algn="l"/>
            <a:r>
              <a:rPr lang="es-ES" sz="2800" b="1" i="0" u="sng" strike="noStrike" baseline="0" dirty="0">
                <a:effectLst>
                  <a:outerShdw blurRad="38100" dist="38100" dir="2700000" algn="tl">
                    <a:srgbClr val="000000">
                      <a:alpha val="43137"/>
                    </a:srgbClr>
                  </a:outerShdw>
                </a:effectLst>
                <a:latin typeface="BookAntiqua-Bold"/>
              </a:rPr>
              <a:t>Declaraciones saludables. </a:t>
            </a:r>
            <a:r>
              <a:rPr lang="es-ES" sz="2800" b="1" i="0" u="none" strike="noStrike" baseline="0" dirty="0">
                <a:latin typeface="BookAntiqua-Bold"/>
              </a:rPr>
              <a:t>Tipos</a:t>
            </a:r>
          </a:p>
          <a:p>
            <a:pPr algn="l"/>
            <a:r>
              <a:rPr lang="es-ES" sz="3200" b="1" i="0" u="none" strike="noStrike" baseline="0" dirty="0">
                <a:latin typeface="Arial" panose="020B0604020202020204" pitchFamily="34" charset="0"/>
                <a:cs typeface="Arial" panose="020B0604020202020204" pitchFamily="34" charset="0"/>
              </a:rPr>
              <a:t>Declaraciones de propiedades saludables </a:t>
            </a:r>
            <a:r>
              <a:rPr lang="es-ES" sz="3200" b="0" i="0" u="none" strike="noStrike" baseline="0" dirty="0">
                <a:latin typeface="Arial" panose="020B0604020202020204" pitchFamily="34" charset="0"/>
                <a:cs typeface="Arial" panose="020B0604020202020204" pitchFamily="34" charset="0"/>
              </a:rPr>
              <a:t>distintas de las</a:t>
            </a:r>
          </a:p>
          <a:p>
            <a:pPr algn="l"/>
            <a:r>
              <a:rPr lang="es-ES" sz="3200" b="0" i="0" u="none" strike="noStrike" baseline="0" dirty="0">
                <a:latin typeface="Arial" panose="020B0604020202020204" pitchFamily="34" charset="0"/>
                <a:cs typeface="Arial" panose="020B0604020202020204" pitchFamily="34" charset="0"/>
              </a:rPr>
              <a:t>relativas a la reducción del riesgo de enfermedad y al desarrollo y la salud de los niños .(</a:t>
            </a:r>
            <a:r>
              <a:rPr lang="es-ES" sz="3200" b="0" i="1" u="none" strike="noStrike" baseline="0" dirty="0">
                <a:latin typeface="Arial" panose="020B0604020202020204" pitchFamily="34" charset="0"/>
                <a:cs typeface="Arial" panose="020B0604020202020204" pitchFamily="34" charset="0"/>
              </a:rPr>
              <a:t>La vitamina D contribuye al mantenimiento de los huesos en condiciones normales. El selenio contribuye a la protección de las células frente al daño oxidativo).</a:t>
            </a:r>
          </a:p>
          <a:p>
            <a:pPr algn="l"/>
            <a:r>
              <a:rPr lang="es-ES" sz="3200" b="1" i="0" u="none" strike="noStrike" baseline="0" dirty="0">
                <a:latin typeface="Arial" panose="020B0604020202020204" pitchFamily="34" charset="0"/>
                <a:cs typeface="Arial" panose="020B0604020202020204" pitchFamily="34" charset="0"/>
              </a:rPr>
              <a:t>Declaraciones de reducción del riesgo de enfermedad </a:t>
            </a:r>
            <a:r>
              <a:rPr lang="es-ES" sz="3200" b="0" i="1" u="none" strike="noStrike" baseline="0" dirty="0">
                <a:latin typeface="Arial" panose="020B0604020202020204" pitchFamily="34" charset="0"/>
                <a:cs typeface="Arial" panose="020B0604020202020204" pitchFamily="34" charset="0"/>
              </a:rPr>
              <a:t>(El chicle sin azúcar ayuda a reducir la desmineralización dental. La desmineralización dental es un factor de riesgo en el desarrollo de la caries dental).</a:t>
            </a:r>
          </a:p>
          <a:p>
            <a:pPr algn="l"/>
            <a:r>
              <a:rPr lang="es-ES" sz="3200" b="1" i="0" u="none" strike="noStrike" baseline="0" dirty="0">
                <a:latin typeface="Arial" panose="020B0604020202020204" pitchFamily="34" charset="0"/>
                <a:cs typeface="Arial" panose="020B0604020202020204" pitchFamily="34" charset="0"/>
              </a:rPr>
              <a:t>Declaraciones relativas al desarrollo y la salud de los niños</a:t>
            </a:r>
            <a:r>
              <a:rPr lang="es-ES" sz="3200" b="0" i="0" u="none" strike="noStrike" baseline="0" dirty="0">
                <a:latin typeface="Arial" panose="020B0604020202020204" pitchFamily="34" charset="0"/>
                <a:cs typeface="Arial" panose="020B0604020202020204" pitchFamily="34" charset="0"/>
              </a:rPr>
              <a:t>.</a:t>
            </a:r>
          </a:p>
          <a:p>
            <a:pPr algn="l"/>
            <a:r>
              <a:rPr lang="es-ES" sz="3200" b="0" i="1" u="none" strike="noStrike" baseline="0" dirty="0">
                <a:latin typeface="Arial" panose="020B0604020202020204" pitchFamily="34" charset="0"/>
                <a:cs typeface="Arial" panose="020B0604020202020204" pitchFamily="34" charset="0"/>
              </a:rPr>
              <a:t>(El calcio y la vitamina D son necesarios para el crecimiento y el desarrollo normales de los huesos en los niños).</a:t>
            </a:r>
            <a:endParaRPr lang="es-E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88988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12192000" cy="5693866"/>
          </a:xfrm>
          <a:prstGeom prst="rect">
            <a:avLst/>
          </a:prstGeom>
          <a:solidFill>
            <a:schemeClr val="accent4"/>
          </a:solidFill>
        </p:spPr>
        <p:txBody>
          <a:bodyPr wrap="square">
            <a:spAutoFit/>
          </a:bodyPr>
          <a:lstStyle/>
          <a:p>
            <a:pPr>
              <a:defRPr/>
            </a:pPr>
            <a:r>
              <a:rPr lang="es-ES" sz="2500" dirty="0">
                <a:solidFill>
                  <a:prstClr val="black"/>
                </a:solidFill>
                <a:latin typeface="Arial Black" panose="020B0A04020102020204" pitchFamily="34" charset="0"/>
              </a:rPr>
              <a:t>.</a:t>
            </a:r>
            <a:r>
              <a:rPr lang="es-ES" sz="2800" b="1" u="sng" dirty="0">
                <a:solidFill>
                  <a:srgbClr val="FF0000"/>
                </a:solidFill>
                <a:effectLst>
                  <a:outerShdw blurRad="38100" dist="38100" dir="2700000" algn="tl">
                    <a:srgbClr val="000000">
                      <a:alpha val="43137"/>
                    </a:srgbClr>
                  </a:outerShdw>
                </a:effectLst>
                <a:latin typeface="Arial Black" panose="020B0A04020102020204" pitchFamily="34" charset="0"/>
              </a:rPr>
              <a:t> Asegurar que la redacción adaptada tiene el mismo significado para el consumidor que la autorizada</a:t>
            </a:r>
            <a:r>
              <a:rPr lang="es-ES" sz="2800" dirty="0">
                <a:solidFill>
                  <a:prstClr val="black"/>
                </a:solidFill>
                <a:latin typeface="Arial Black" panose="020B0A04020102020204" pitchFamily="34" charset="0"/>
              </a:rPr>
              <a:t>.</a:t>
            </a:r>
          </a:p>
          <a:p>
            <a:pPr>
              <a:defRPr/>
            </a:pPr>
            <a:r>
              <a:rPr lang="es-ES" sz="2800" dirty="0">
                <a:solidFill>
                  <a:prstClr val="black"/>
                </a:solidFill>
                <a:latin typeface="Arial Black" panose="020B0A04020102020204" pitchFamily="34" charset="0"/>
              </a:rPr>
              <a:t>El texto adaptado debe </a:t>
            </a:r>
            <a:r>
              <a:rPr lang="es-ES" sz="2800" u="sng" dirty="0">
                <a:solidFill>
                  <a:prstClr val="black"/>
                </a:solidFill>
                <a:latin typeface="Arial Black" panose="020B0A04020102020204" pitchFamily="34" charset="0"/>
              </a:rPr>
              <a:t>significar lo mismo </a:t>
            </a:r>
            <a:r>
              <a:rPr lang="es-ES" sz="2800" dirty="0">
                <a:solidFill>
                  <a:prstClr val="black"/>
                </a:solidFill>
                <a:latin typeface="Arial Black" panose="020B0A04020102020204" pitchFamily="34" charset="0"/>
              </a:rPr>
              <a:t>para un consumidor que la declaración autorizada en el registro.</a:t>
            </a:r>
          </a:p>
          <a:p>
            <a:pPr>
              <a:defRPr/>
            </a:pPr>
            <a:endParaRPr lang="es-ES" sz="2800" dirty="0">
              <a:solidFill>
                <a:prstClr val="black"/>
              </a:solidFill>
              <a:latin typeface="Arial Black" panose="020B0A04020102020204" pitchFamily="34" charset="0"/>
            </a:endParaRPr>
          </a:p>
          <a:p>
            <a:pPr>
              <a:defRPr/>
            </a:pPr>
            <a:r>
              <a:rPr lang="es-ES" sz="2800" b="1" dirty="0">
                <a:solidFill>
                  <a:prstClr val="black"/>
                </a:solidFill>
                <a:latin typeface="Arial Black" panose="020B0A04020102020204" pitchFamily="34" charset="0"/>
              </a:rPr>
              <a:t>La declaración no debe hacerse "más fuerte" </a:t>
            </a:r>
            <a:r>
              <a:rPr lang="es-ES" sz="2800" dirty="0">
                <a:solidFill>
                  <a:prstClr val="black"/>
                </a:solidFill>
                <a:latin typeface="Arial Black" panose="020B0A04020102020204" pitchFamily="34" charset="0"/>
              </a:rPr>
              <a:t>que la  declaración autorizada.</a:t>
            </a:r>
          </a:p>
          <a:p>
            <a:pPr>
              <a:defRPr/>
            </a:pPr>
            <a:endParaRPr lang="es-ES" sz="2800" dirty="0">
              <a:solidFill>
                <a:prstClr val="black"/>
              </a:solidFill>
              <a:latin typeface="Arial Black" panose="020B0A04020102020204" pitchFamily="34" charset="0"/>
            </a:endParaRPr>
          </a:p>
          <a:p>
            <a:pPr>
              <a:defRPr/>
            </a:pPr>
            <a:r>
              <a:rPr lang="es-ES" sz="2800" dirty="0">
                <a:solidFill>
                  <a:prstClr val="black"/>
                </a:solidFill>
                <a:latin typeface="Arial Black" panose="020B0A04020102020204" pitchFamily="34" charset="0"/>
              </a:rPr>
              <a:t>Es importante que la redacción de la declaración de salud no esté adaptada a una declaración medicinal.</a:t>
            </a:r>
          </a:p>
          <a:p>
            <a:pPr>
              <a:defRPr/>
            </a:pPr>
            <a:endParaRPr lang="es-ES" sz="2800" dirty="0">
              <a:solidFill>
                <a:prstClr val="black"/>
              </a:solidFill>
              <a:latin typeface="Arial Black" panose="020B0A04020102020204" pitchFamily="34" charset="0"/>
            </a:endParaRPr>
          </a:p>
          <a:p>
            <a:pPr>
              <a:defRPr/>
            </a:pPr>
            <a:r>
              <a:rPr lang="es-ES" sz="2800" dirty="0">
                <a:solidFill>
                  <a:prstClr val="black"/>
                </a:solidFill>
                <a:latin typeface="Arial Black" panose="020B0A04020102020204" pitchFamily="34" charset="0"/>
              </a:rPr>
              <a:t>También es importante que la declaración no se presente de forma que sea </a:t>
            </a:r>
            <a:r>
              <a:rPr lang="es-ES" sz="2800" u="sng" dirty="0">
                <a:solidFill>
                  <a:prstClr val="black"/>
                </a:solidFill>
                <a:latin typeface="Arial Black" panose="020B0A04020102020204" pitchFamily="34" charset="0"/>
              </a:rPr>
              <a:t>engaños</a:t>
            </a:r>
            <a:r>
              <a:rPr lang="es-ES" sz="2500" u="sng" dirty="0">
                <a:solidFill>
                  <a:prstClr val="black"/>
                </a:solidFill>
                <a:latin typeface="Arial Black" panose="020B0A04020102020204" pitchFamily="34" charset="0"/>
              </a:rPr>
              <a:t>a</a:t>
            </a:r>
            <a:endParaRPr lang="es-ES" sz="2500" dirty="0">
              <a:solidFill>
                <a:prstClr val="black"/>
              </a:solidFill>
              <a:latin typeface="Arial Black" panose="020B0A04020102020204" pitchFamily="34" charset="0"/>
            </a:endParaRPr>
          </a:p>
        </p:txBody>
      </p:sp>
    </p:spTree>
    <p:extLst>
      <p:ext uri="{BB962C8B-B14F-4D97-AF65-F5344CB8AC3E}">
        <p14:creationId xmlns:p14="http://schemas.microsoft.com/office/powerpoint/2010/main" val="1492378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E113E22-1386-4498-B578-6F28F90BC294}"/>
              </a:ext>
            </a:extLst>
          </p:cNvPr>
          <p:cNvPicPr>
            <a:picLocks noChangeAspect="1"/>
          </p:cNvPicPr>
          <p:nvPr/>
        </p:nvPicPr>
        <p:blipFill>
          <a:blip r:embed="rId2"/>
          <a:stretch>
            <a:fillRect/>
          </a:stretch>
        </p:blipFill>
        <p:spPr>
          <a:xfrm>
            <a:off x="159026" y="338517"/>
            <a:ext cx="11873948" cy="931923"/>
          </a:xfrm>
          <a:prstGeom prst="rect">
            <a:avLst/>
          </a:prstGeom>
        </p:spPr>
      </p:pic>
      <p:pic>
        <p:nvPicPr>
          <p:cNvPr id="3" name="Imagen 2">
            <a:extLst>
              <a:ext uri="{FF2B5EF4-FFF2-40B4-BE49-F238E27FC236}">
                <a16:creationId xmlns:a16="http://schemas.microsoft.com/office/drawing/2014/main" id="{E7733196-AC2F-4E85-938B-113718A54620}"/>
              </a:ext>
            </a:extLst>
          </p:cNvPr>
          <p:cNvPicPr>
            <a:picLocks noChangeAspect="1"/>
          </p:cNvPicPr>
          <p:nvPr/>
        </p:nvPicPr>
        <p:blipFill>
          <a:blip r:embed="rId3"/>
          <a:stretch>
            <a:fillRect/>
          </a:stretch>
        </p:blipFill>
        <p:spPr>
          <a:xfrm>
            <a:off x="675861" y="1340769"/>
            <a:ext cx="10588487" cy="5680802"/>
          </a:xfrm>
          <a:prstGeom prst="rect">
            <a:avLst/>
          </a:prstGeom>
        </p:spPr>
      </p:pic>
    </p:spTree>
    <p:extLst>
      <p:ext uri="{BB962C8B-B14F-4D97-AF65-F5344CB8AC3E}">
        <p14:creationId xmlns:p14="http://schemas.microsoft.com/office/powerpoint/2010/main" val="265523423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604BA5E-9254-ACD5-F7EE-E1EFD02E7EF1}"/>
              </a:ext>
            </a:extLst>
          </p:cNvPr>
          <p:cNvPicPr>
            <a:picLocks noChangeAspect="1"/>
          </p:cNvPicPr>
          <p:nvPr/>
        </p:nvPicPr>
        <p:blipFill>
          <a:blip r:embed="rId2"/>
          <a:stretch>
            <a:fillRect/>
          </a:stretch>
        </p:blipFill>
        <p:spPr>
          <a:xfrm>
            <a:off x="0" y="106018"/>
            <a:ext cx="12192000" cy="5844207"/>
          </a:xfrm>
          <a:prstGeom prst="rect">
            <a:avLst/>
          </a:prstGeom>
        </p:spPr>
      </p:pic>
      <p:sp>
        <p:nvSpPr>
          <p:cNvPr id="4" name="CuadroTexto 3">
            <a:extLst>
              <a:ext uri="{FF2B5EF4-FFF2-40B4-BE49-F238E27FC236}">
                <a16:creationId xmlns:a16="http://schemas.microsoft.com/office/drawing/2014/main" id="{6EABFB41-5227-4BBE-9CCA-3F1B00A533B2}"/>
              </a:ext>
            </a:extLst>
          </p:cNvPr>
          <p:cNvSpPr txBox="1"/>
          <p:nvPr/>
        </p:nvSpPr>
        <p:spPr>
          <a:xfrm>
            <a:off x="304801" y="6042991"/>
            <a:ext cx="12059478" cy="369332"/>
          </a:xfrm>
          <a:prstGeom prst="rect">
            <a:avLst/>
          </a:prstGeom>
          <a:noFill/>
        </p:spPr>
        <p:txBody>
          <a:bodyPr wrap="square" rtlCol="0">
            <a:spAutoFit/>
          </a:bodyPr>
          <a:lstStyle/>
          <a:p>
            <a:r>
              <a:rPr lang="es-ES" dirty="0"/>
              <a:t>https://www.aesan.gob.es/AECOSAN/web/seguridad_alimentaria/detalle/buscador_declaraciones.htm</a:t>
            </a:r>
          </a:p>
        </p:txBody>
      </p:sp>
    </p:spTree>
    <p:extLst>
      <p:ext uri="{BB962C8B-B14F-4D97-AF65-F5344CB8AC3E}">
        <p14:creationId xmlns:p14="http://schemas.microsoft.com/office/powerpoint/2010/main" val="212325064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96B4CAC-FCC4-0017-95D2-4D2FAFCD86B8}"/>
              </a:ext>
            </a:extLst>
          </p:cNvPr>
          <p:cNvPicPr>
            <a:picLocks noChangeAspect="1"/>
          </p:cNvPicPr>
          <p:nvPr/>
        </p:nvPicPr>
        <p:blipFill>
          <a:blip r:embed="rId2"/>
          <a:stretch>
            <a:fillRect/>
          </a:stretch>
        </p:blipFill>
        <p:spPr>
          <a:xfrm>
            <a:off x="-128880" y="36440"/>
            <a:ext cx="12148602" cy="6821559"/>
          </a:xfrm>
          <a:prstGeom prst="rect">
            <a:avLst/>
          </a:prstGeom>
        </p:spPr>
      </p:pic>
    </p:spTree>
    <p:extLst>
      <p:ext uri="{BB962C8B-B14F-4D97-AF65-F5344CB8AC3E}">
        <p14:creationId xmlns:p14="http://schemas.microsoft.com/office/powerpoint/2010/main" val="179120689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49E1E26-50B8-9F2F-C5D5-DB7FF220ECD0}"/>
              </a:ext>
            </a:extLst>
          </p:cNvPr>
          <p:cNvPicPr>
            <a:picLocks noChangeAspect="1"/>
          </p:cNvPicPr>
          <p:nvPr/>
        </p:nvPicPr>
        <p:blipFill>
          <a:blip r:embed="rId2"/>
          <a:stretch>
            <a:fillRect/>
          </a:stretch>
        </p:blipFill>
        <p:spPr>
          <a:xfrm>
            <a:off x="0" y="0"/>
            <a:ext cx="12120108" cy="6858000"/>
          </a:xfrm>
          <a:prstGeom prst="rect">
            <a:avLst/>
          </a:prstGeom>
        </p:spPr>
      </p:pic>
    </p:spTree>
    <p:extLst>
      <p:ext uri="{BB962C8B-B14F-4D97-AF65-F5344CB8AC3E}">
        <p14:creationId xmlns:p14="http://schemas.microsoft.com/office/powerpoint/2010/main" val="331886700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5CA216-974F-1ECA-C280-139BF12CE4B3}"/>
              </a:ext>
            </a:extLst>
          </p:cNvPr>
          <p:cNvPicPr>
            <a:picLocks noChangeAspect="1"/>
          </p:cNvPicPr>
          <p:nvPr/>
        </p:nvPicPr>
        <p:blipFill>
          <a:blip r:embed="rId2"/>
          <a:stretch>
            <a:fillRect/>
          </a:stretch>
        </p:blipFill>
        <p:spPr>
          <a:xfrm>
            <a:off x="0" y="50659"/>
            <a:ext cx="12192000" cy="6416401"/>
          </a:xfrm>
          <a:prstGeom prst="rect">
            <a:avLst/>
          </a:prstGeom>
        </p:spPr>
      </p:pic>
    </p:spTree>
    <p:extLst>
      <p:ext uri="{BB962C8B-B14F-4D97-AF65-F5344CB8AC3E}">
        <p14:creationId xmlns:p14="http://schemas.microsoft.com/office/powerpoint/2010/main" val="213785683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B45E2D0-B5DD-53DE-6416-9D7D5A91C02F}"/>
              </a:ext>
            </a:extLst>
          </p:cNvPr>
          <p:cNvPicPr>
            <a:picLocks noChangeAspect="1"/>
          </p:cNvPicPr>
          <p:nvPr/>
        </p:nvPicPr>
        <p:blipFill>
          <a:blip r:embed="rId2"/>
          <a:stretch>
            <a:fillRect/>
          </a:stretch>
        </p:blipFill>
        <p:spPr>
          <a:xfrm>
            <a:off x="291548" y="876085"/>
            <a:ext cx="10336695" cy="5803009"/>
          </a:xfrm>
          <a:prstGeom prst="rect">
            <a:avLst/>
          </a:prstGeom>
        </p:spPr>
      </p:pic>
      <p:pic>
        <p:nvPicPr>
          <p:cNvPr id="6" name="Imagen 5">
            <a:extLst>
              <a:ext uri="{FF2B5EF4-FFF2-40B4-BE49-F238E27FC236}">
                <a16:creationId xmlns:a16="http://schemas.microsoft.com/office/drawing/2014/main" id="{3AC15FDD-02D3-929D-788A-48BD8CEE0A87}"/>
              </a:ext>
            </a:extLst>
          </p:cNvPr>
          <p:cNvPicPr>
            <a:picLocks noChangeAspect="1"/>
          </p:cNvPicPr>
          <p:nvPr/>
        </p:nvPicPr>
        <p:blipFill>
          <a:blip r:embed="rId3"/>
          <a:stretch>
            <a:fillRect/>
          </a:stretch>
        </p:blipFill>
        <p:spPr>
          <a:xfrm>
            <a:off x="702364" y="178905"/>
            <a:ext cx="10694505" cy="885825"/>
          </a:xfrm>
          <a:prstGeom prst="rect">
            <a:avLst/>
          </a:prstGeom>
        </p:spPr>
      </p:pic>
    </p:spTree>
    <p:extLst>
      <p:ext uri="{BB962C8B-B14F-4D97-AF65-F5344CB8AC3E}">
        <p14:creationId xmlns:p14="http://schemas.microsoft.com/office/powerpoint/2010/main" val="388675811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EB74729-8C34-4B75-2F47-40C58F0F2509}"/>
              </a:ext>
            </a:extLst>
          </p:cNvPr>
          <p:cNvPicPr>
            <a:picLocks noChangeAspect="1"/>
          </p:cNvPicPr>
          <p:nvPr/>
        </p:nvPicPr>
        <p:blipFill>
          <a:blip r:embed="rId2"/>
          <a:stretch>
            <a:fillRect/>
          </a:stretch>
        </p:blipFill>
        <p:spPr>
          <a:xfrm>
            <a:off x="0" y="-101876"/>
            <a:ext cx="5634658" cy="4766642"/>
          </a:xfrm>
          <a:prstGeom prst="rect">
            <a:avLst/>
          </a:prstGeom>
        </p:spPr>
      </p:pic>
      <p:pic>
        <p:nvPicPr>
          <p:cNvPr id="5" name="Imagen 4">
            <a:extLst>
              <a:ext uri="{FF2B5EF4-FFF2-40B4-BE49-F238E27FC236}">
                <a16:creationId xmlns:a16="http://schemas.microsoft.com/office/drawing/2014/main" id="{29371029-64B5-2F72-4EF8-AB06E35B99CC}"/>
              </a:ext>
            </a:extLst>
          </p:cNvPr>
          <p:cNvPicPr>
            <a:picLocks noChangeAspect="1"/>
          </p:cNvPicPr>
          <p:nvPr/>
        </p:nvPicPr>
        <p:blipFill>
          <a:blip r:embed="rId3"/>
          <a:stretch>
            <a:fillRect/>
          </a:stretch>
        </p:blipFill>
        <p:spPr>
          <a:xfrm>
            <a:off x="5634658" y="0"/>
            <a:ext cx="6419850" cy="4412974"/>
          </a:xfrm>
          <a:prstGeom prst="rect">
            <a:avLst/>
          </a:prstGeom>
        </p:spPr>
      </p:pic>
      <p:pic>
        <p:nvPicPr>
          <p:cNvPr id="7" name="Imagen 6">
            <a:extLst>
              <a:ext uri="{FF2B5EF4-FFF2-40B4-BE49-F238E27FC236}">
                <a16:creationId xmlns:a16="http://schemas.microsoft.com/office/drawing/2014/main" id="{EA2B5998-B9C3-0F52-FEFF-8F4F5FAE748B}"/>
              </a:ext>
            </a:extLst>
          </p:cNvPr>
          <p:cNvPicPr>
            <a:picLocks noChangeAspect="1"/>
          </p:cNvPicPr>
          <p:nvPr/>
        </p:nvPicPr>
        <p:blipFill>
          <a:blip r:embed="rId4"/>
          <a:stretch>
            <a:fillRect/>
          </a:stretch>
        </p:blipFill>
        <p:spPr>
          <a:xfrm>
            <a:off x="5748958" y="4412974"/>
            <a:ext cx="6305550" cy="2209800"/>
          </a:xfrm>
          <a:prstGeom prst="rect">
            <a:avLst/>
          </a:prstGeom>
        </p:spPr>
      </p:pic>
    </p:spTree>
    <p:extLst>
      <p:ext uri="{BB962C8B-B14F-4D97-AF65-F5344CB8AC3E}">
        <p14:creationId xmlns:p14="http://schemas.microsoft.com/office/powerpoint/2010/main" val="245890500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FRAUDES\CURSO ETIQUETADO ALIMENTOS NOV 2019\PRODUCTOS LACTEOS RETOCADO\P1010113 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065" y="1083198"/>
            <a:ext cx="5857875" cy="4705350"/>
          </a:xfrm>
          <a:prstGeom prst="rect">
            <a:avLst/>
          </a:prstGeom>
          <a:solidFill>
            <a:schemeClr val="accent2"/>
          </a:solidFill>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495" y="5521188"/>
            <a:ext cx="11056837" cy="1261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362" y="89148"/>
            <a:ext cx="10245323" cy="17386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4 Conector recto de flecha"/>
          <p:cNvCxnSpPr/>
          <p:nvPr/>
        </p:nvCxnSpPr>
        <p:spPr>
          <a:xfrm flipH="1">
            <a:off x="7176120" y="3429000"/>
            <a:ext cx="360040" cy="936104"/>
          </a:xfrm>
          <a:prstGeom prst="straightConnector1">
            <a:avLst/>
          </a:prstGeom>
          <a:ln w="539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7 Rectángulo redondeado"/>
          <p:cNvSpPr/>
          <p:nvPr/>
        </p:nvSpPr>
        <p:spPr>
          <a:xfrm>
            <a:off x="3431704" y="5589240"/>
            <a:ext cx="2880320" cy="648072"/>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10" name="9 Rectángulo redondeado"/>
          <p:cNvSpPr/>
          <p:nvPr/>
        </p:nvSpPr>
        <p:spPr>
          <a:xfrm>
            <a:off x="3431704" y="1535858"/>
            <a:ext cx="5328592" cy="1605111"/>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11" name="10 CuadroTexto"/>
          <p:cNvSpPr txBox="1"/>
          <p:nvPr/>
        </p:nvSpPr>
        <p:spPr>
          <a:xfrm>
            <a:off x="145773" y="1703463"/>
            <a:ext cx="3021289" cy="4031873"/>
          </a:xfrm>
          <a:prstGeom prst="rect">
            <a:avLst/>
          </a:prstGeom>
          <a:noFill/>
        </p:spPr>
        <p:txBody>
          <a:bodyPr wrap="square" rtlCol="0">
            <a:spAutoFit/>
          </a:bodyPr>
          <a:lstStyle/>
          <a:p>
            <a:r>
              <a:rPr lang="es-ES" sz="3200" b="1" dirty="0">
                <a:solidFill>
                  <a:srgbClr val="FF0000"/>
                </a:solidFill>
              </a:rPr>
              <a:t>Las declaraciones</a:t>
            </a:r>
          </a:p>
          <a:p>
            <a:r>
              <a:rPr lang="es-ES" sz="3200" b="1" dirty="0">
                <a:solidFill>
                  <a:srgbClr val="FF0000"/>
                </a:solidFill>
              </a:rPr>
              <a:t>Utilizadas no deben</a:t>
            </a:r>
          </a:p>
          <a:p>
            <a:r>
              <a:rPr lang="es-ES" sz="3200" b="1" dirty="0">
                <a:solidFill>
                  <a:srgbClr val="FF0000"/>
                </a:solidFill>
              </a:rPr>
              <a:t>Hacerse “mas fuertes”</a:t>
            </a:r>
          </a:p>
          <a:p>
            <a:r>
              <a:rPr lang="es-ES" sz="3200" b="1" dirty="0">
                <a:solidFill>
                  <a:srgbClr val="FF0000"/>
                </a:solidFill>
              </a:rPr>
              <a:t>Que las autorizadas!</a:t>
            </a:r>
            <a:endParaRPr lang="gl-ES" sz="3200" b="1" dirty="0">
              <a:solidFill>
                <a:srgbClr val="FF0000"/>
              </a:solidFill>
            </a:endParaRPr>
          </a:p>
        </p:txBody>
      </p:sp>
      <mc:AlternateContent xmlns:mc="http://schemas.openxmlformats.org/markup-compatibility/2006" xmlns:p14="http://schemas.microsoft.com/office/powerpoint/2010/main">
        <mc:Choice Requires="p14">
          <p:contentPart p14:bwMode="auto" r:id="rId5">
            <p14:nvContentPartPr>
              <p14:cNvPr id="6" name="Entrada de lápiz 5">
                <a:extLst>
                  <a:ext uri="{FF2B5EF4-FFF2-40B4-BE49-F238E27FC236}">
                    <a16:creationId xmlns:a16="http://schemas.microsoft.com/office/drawing/2014/main" id="{5156D182-073E-961D-6B31-D5831B8DEBF2}"/>
                  </a:ext>
                </a:extLst>
              </p14:cNvPr>
              <p14:cNvContentPartPr/>
              <p14:nvPr/>
            </p14:nvContentPartPr>
            <p14:xfrm>
              <a:off x="3449917" y="1854522"/>
              <a:ext cx="576720" cy="121320"/>
            </p14:xfrm>
          </p:contentPart>
        </mc:Choice>
        <mc:Fallback xmlns="">
          <p:pic>
            <p:nvPicPr>
              <p:cNvPr id="6" name="Entrada de lápiz 5">
                <a:extLst>
                  <a:ext uri="{FF2B5EF4-FFF2-40B4-BE49-F238E27FC236}">
                    <a16:creationId xmlns:a16="http://schemas.microsoft.com/office/drawing/2014/main" id="{5156D182-073E-961D-6B31-D5831B8DEBF2}"/>
                  </a:ext>
                </a:extLst>
              </p:cNvPr>
              <p:cNvPicPr/>
              <p:nvPr/>
            </p:nvPicPr>
            <p:blipFill>
              <a:blip r:embed="rId6"/>
              <a:stretch>
                <a:fillRect/>
              </a:stretch>
            </p:blipFill>
            <p:spPr>
              <a:xfrm>
                <a:off x="3441277" y="1845882"/>
                <a:ext cx="59436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Entrada de lápiz 6">
                <a:extLst>
                  <a:ext uri="{FF2B5EF4-FFF2-40B4-BE49-F238E27FC236}">
                    <a16:creationId xmlns:a16="http://schemas.microsoft.com/office/drawing/2014/main" id="{AC2A5DAD-4A30-44CB-E269-D2C857C32241}"/>
                  </a:ext>
                </a:extLst>
              </p14:cNvPr>
              <p14:cNvContentPartPr/>
              <p14:nvPr/>
            </p14:nvContentPartPr>
            <p14:xfrm>
              <a:off x="3537037" y="1863522"/>
              <a:ext cx="2188800" cy="1158480"/>
            </p14:xfrm>
          </p:contentPart>
        </mc:Choice>
        <mc:Fallback xmlns="">
          <p:pic>
            <p:nvPicPr>
              <p:cNvPr id="7" name="Entrada de lápiz 6">
                <a:extLst>
                  <a:ext uri="{FF2B5EF4-FFF2-40B4-BE49-F238E27FC236}">
                    <a16:creationId xmlns:a16="http://schemas.microsoft.com/office/drawing/2014/main" id="{AC2A5DAD-4A30-44CB-E269-D2C857C32241}"/>
                  </a:ext>
                </a:extLst>
              </p:cNvPr>
              <p:cNvPicPr/>
              <p:nvPr/>
            </p:nvPicPr>
            <p:blipFill>
              <a:blip r:embed="rId8"/>
              <a:stretch>
                <a:fillRect/>
              </a:stretch>
            </p:blipFill>
            <p:spPr>
              <a:xfrm>
                <a:off x="3474037" y="1800522"/>
                <a:ext cx="2314440" cy="1284120"/>
              </a:xfrm>
              <a:prstGeom prst="rect">
                <a:avLst/>
              </a:prstGeom>
            </p:spPr>
          </p:pic>
        </mc:Fallback>
      </mc:AlternateContent>
      <p:grpSp>
        <p:nvGrpSpPr>
          <p:cNvPr id="13" name="Grupo 12">
            <a:extLst>
              <a:ext uri="{FF2B5EF4-FFF2-40B4-BE49-F238E27FC236}">
                <a16:creationId xmlns:a16="http://schemas.microsoft.com/office/drawing/2014/main" id="{9000EC1C-55BC-4988-7D21-70ED89B20666}"/>
              </a:ext>
            </a:extLst>
          </p:cNvPr>
          <p:cNvGrpSpPr/>
          <p:nvPr/>
        </p:nvGrpSpPr>
        <p:grpSpPr>
          <a:xfrm>
            <a:off x="4425517" y="1907802"/>
            <a:ext cx="1926360" cy="1191600"/>
            <a:chOff x="4425517" y="1907802"/>
            <a:chExt cx="1926360" cy="1191600"/>
          </a:xfrm>
        </p:grpSpPr>
        <mc:AlternateContent xmlns:mc="http://schemas.openxmlformats.org/markup-compatibility/2006" xmlns:p14="http://schemas.microsoft.com/office/powerpoint/2010/main">
          <mc:Choice Requires="p14">
            <p:contentPart p14:bwMode="auto" r:id="rId9">
              <p14:nvContentPartPr>
                <p14:cNvPr id="9" name="Entrada de lápiz 8">
                  <a:extLst>
                    <a:ext uri="{FF2B5EF4-FFF2-40B4-BE49-F238E27FC236}">
                      <a16:creationId xmlns:a16="http://schemas.microsoft.com/office/drawing/2014/main" id="{3D7AA15B-9F6A-5E79-DD5D-D8D461DACD7D}"/>
                    </a:ext>
                  </a:extLst>
                </p14:cNvPr>
                <p14:cNvContentPartPr/>
                <p14:nvPr/>
              </p14:nvContentPartPr>
              <p14:xfrm>
                <a:off x="5419477" y="1907802"/>
                <a:ext cx="932400" cy="1191600"/>
              </p14:xfrm>
            </p:contentPart>
          </mc:Choice>
          <mc:Fallback xmlns="">
            <p:pic>
              <p:nvPicPr>
                <p:cNvPr id="9" name="Entrada de lápiz 8">
                  <a:extLst>
                    <a:ext uri="{FF2B5EF4-FFF2-40B4-BE49-F238E27FC236}">
                      <a16:creationId xmlns:a16="http://schemas.microsoft.com/office/drawing/2014/main" id="{3D7AA15B-9F6A-5E79-DD5D-D8D461DACD7D}"/>
                    </a:ext>
                  </a:extLst>
                </p:cNvPr>
                <p:cNvPicPr/>
                <p:nvPr/>
              </p:nvPicPr>
              <p:blipFill>
                <a:blip r:embed="rId10"/>
                <a:stretch>
                  <a:fillRect/>
                </a:stretch>
              </p:blipFill>
              <p:spPr>
                <a:xfrm>
                  <a:off x="5356837" y="1844802"/>
                  <a:ext cx="1058040" cy="1317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Entrada de lápiz 11">
                  <a:extLst>
                    <a:ext uri="{FF2B5EF4-FFF2-40B4-BE49-F238E27FC236}">
                      <a16:creationId xmlns:a16="http://schemas.microsoft.com/office/drawing/2014/main" id="{307962B6-2AAE-B878-00BE-416231E6C482}"/>
                    </a:ext>
                  </a:extLst>
                </p14:cNvPr>
                <p14:cNvContentPartPr/>
                <p14:nvPr/>
              </p14:nvContentPartPr>
              <p14:xfrm>
                <a:off x="4425517" y="2438082"/>
                <a:ext cx="360" cy="360"/>
              </p14:xfrm>
            </p:contentPart>
          </mc:Choice>
          <mc:Fallback xmlns="">
            <p:pic>
              <p:nvPicPr>
                <p:cNvPr id="12" name="Entrada de lápiz 11">
                  <a:extLst>
                    <a:ext uri="{FF2B5EF4-FFF2-40B4-BE49-F238E27FC236}">
                      <a16:creationId xmlns:a16="http://schemas.microsoft.com/office/drawing/2014/main" id="{307962B6-2AAE-B878-00BE-416231E6C482}"/>
                    </a:ext>
                  </a:extLst>
                </p:cNvPr>
                <p:cNvPicPr/>
                <p:nvPr/>
              </p:nvPicPr>
              <p:blipFill>
                <a:blip r:embed="rId12"/>
                <a:stretch>
                  <a:fillRect/>
                </a:stretch>
              </p:blipFill>
              <p:spPr>
                <a:xfrm>
                  <a:off x="4362877" y="2375442"/>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4" name="Entrada de lápiz 13">
                <a:extLst>
                  <a:ext uri="{FF2B5EF4-FFF2-40B4-BE49-F238E27FC236}">
                    <a16:creationId xmlns:a16="http://schemas.microsoft.com/office/drawing/2014/main" id="{85B3DF94-8F50-4148-1784-B84B6B3BA819}"/>
                  </a:ext>
                </a:extLst>
              </p14:cNvPr>
              <p14:cNvContentPartPr/>
              <p14:nvPr/>
            </p14:nvContentPartPr>
            <p14:xfrm>
              <a:off x="-1232603" y="900882"/>
              <a:ext cx="360" cy="360"/>
            </p14:xfrm>
          </p:contentPart>
        </mc:Choice>
        <mc:Fallback xmlns="">
          <p:pic>
            <p:nvPicPr>
              <p:cNvPr id="14" name="Entrada de lápiz 13">
                <a:extLst>
                  <a:ext uri="{FF2B5EF4-FFF2-40B4-BE49-F238E27FC236}">
                    <a16:creationId xmlns:a16="http://schemas.microsoft.com/office/drawing/2014/main" id="{85B3DF94-8F50-4148-1784-B84B6B3BA819}"/>
                  </a:ext>
                </a:extLst>
              </p:cNvPr>
              <p:cNvPicPr/>
              <p:nvPr/>
            </p:nvPicPr>
            <p:blipFill>
              <a:blip r:embed="rId12"/>
              <a:stretch>
                <a:fillRect/>
              </a:stretch>
            </p:blipFill>
            <p:spPr>
              <a:xfrm>
                <a:off x="-1295603" y="838242"/>
                <a:ext cx="126000" cy="126000"/>
              </a:xfrm>
              <a:prstGeom prst="rect">
                <a:avLst/>
              </a:prstGeom>
            </p:spPr>
          </p:pic>
        </mc:Fallback>
      </mc:AlternateContent>
    </p:spTree>
    <p:extLst>
      <p:ext uri="{BB962C8B-B14F-4D97-AF65-F5344CB8AC3E}">
        <p14:creationId xmlns:p14="http://schemas.microsoft.com/office/powerpoint/2010/main" val="243395286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5712CD8-F0CA-ADF3-9178-830834706C97}"/>
              </a:ext>
            </a:extLst>
          </p:cNvPr>
          <p:cNvPicPr>
            <a:picLocks noChangeAspect="1"/>
          </p:cNvPicPr>
          <p:nvPr/>
        </p:nvPicPr>
        <p:blipFill>
          <a:blip r:embed="rId2"/>
          <a:stretch>
            <a:fillRect/>
          </a:stretch>
        </p:blipFill>
        <p:spPr>
          <a:xfrm>
            <a:off x="0" y="2943225"/>
            <a:ext cx="4267200" cy="3914775"/>
          </a:xfrm>
          <a:prstGeom prst="rect">
            <a:avLst/>
          </a:prstGeom>
        </p:spPr>
      </p:pic>
      <p:pic>
        <p:nvPicPr>
          <p:cNvPr id="4" name="Imagen 3">
            <a:extLst>
              <a:ext uri="{FF2B5EF4-FFF2-40B4-BE49-F238E27FC236}">
                <a16:creationId xmlns:a16="http://schemas.microsoft.com/office/drawing/2014/main" id="{6BF9F157-15F4-EB17-E37D-06D35A29F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716016" cy="2794676"/>
          </a:xfrm>
          <a:prstGeom prst="rect">
            <a:avLst/>
          </a:prstGeom>
        </p:spPr>
      </p:pic>
      <p:pic>
        <p:nvPicPr>
          <p:cNvPr id="5" name="Imagen 4">
            <a:extLst>
              <a:ext uri="{FF2B5EF4-FFF2-40B4-BE49-F238E27FC236}">
                <a16:creationId xmlns:a16="http://schemas.microsoft.com/office/drawing/2014/main" id="{D1C4CA14-4075-4267-886A-F468DEEA2220}"/>
              </a:ext>
            </a:extLst>
          </p:cNvPr>
          <p:cNvPicPr>
            <a:picLocks noChangeAspect="1"/>
          </p:cNvPicPr>
          <p:nvPr/>
        </p:nvPicPr>
        <p:blipFill>
          <a:blip r:embed="rId4"/>
          <a:stretch>
            <a:fillRect/>
          </a:stretch>
        </p:blipFill>
        <p:spPr>
          <a:xfrm>
            <a:off x="4038822" y="5384"/>
            <a:ext cx="8762779" cy="1525334"/>
          </a:xfrm>
          <a:prstGeom prst="rect">
            <a:avLst/>
          </a:prstGeom>
        </p:spPr>
      </p:pic>
      <p:sp>
        <p:nvSpPr>
          <p:cNvPr id="6" name="CuadroTexto 5">
            <a:extLst>
              <a:ext uri="{FF2B5EF4-FFF2-40B4-BE49-F238E27FC236}">
                <a16:creationId xmlns:a16="http://schemas.microsoft.com/office/drawing/2014/main" id="{90FBD393-F1EE-1A38-2BD3-C0F98B96C34D}"/>
              </a:ext>
            </a:extLst>
          </p:cNvPr>
          <p:cNvSpPr txBox="1"/>
          <p:nvPr/>
        </p:nvSpPr>
        <p:spPr>
          <a:xfrm>
            <a:off x="4890052" y="1754415"/>
            <a:ext cx="7075783" cy="4893647"/>
          </a:xfrm>
          <a:prstGeom prst="rect">
            <a:avLst/>
          </a:prstGeom>
          <a:noFill/>
        </p:spPr>
        <p:txBody>
          <a:bodyPr wrap="square" rtlCol="0">
            <a:spAutoFit/>
          </a:bodyPr>
          <a:lstStyle/>
          <a:p>
            <a:pPr algn="just"/>
            <a:r>
              <a:rPr lang="es-ES" sz="2400" b="1" u="sng" dirty="0">
                <a:solidFill>
                  <a:srgbClr val="0070C0"/>
                </a:solidFill>
                <a:latin typeface="Calibri" panose="020F0502020204030204" pitchFamily="34" charset="0"/>
              </a:rPr>
              <a:t>FUENTE DE </a:t>
            </a:r>
            <a:r>
              <a:rPr lang="es-ES" sz="2400" b="1" dirty="0">
                <a:solidFill>
                  <a:srgbClr val="0070C0"/>
                </a:solidFill>
                <a:latin typeface="Calibri" panose="020F0502020204030204" pitchFamily="34" charset="0"/>
              </a:rPr>
              <a:t>[NOMBRE DE LAS VITAMINAS] Y/O [NOMBRE DE LOS MINERALES] </a:t>
            </a:r>
            <a:r>
              <a:rPr lang="es-ES" sz="2400" dirty="0">
                <a:solidFill>
                  <a:srgbClr val="0070C0"/>
                </a:solidFill>
                <a:latin typeface="Calibri" panose="020F0502020204030204" pitchFamily="34" charset="0"/>
              </a:rPr>
              <a:t>	Solamente podrá declararse que un alimento es una fuente de vitaminas y/o minerales, así como efectuarse cualquier otra declaración que pueda tener el mismo significado para el consumidor, si el producto contiene </a:t>
            </a:r>
            <a:r>
              <a:rPr lang="es-ES" sz="2400" b="1" dirty="0">
                <a:solidFill>
                  <a:srgbClr val="0070C0"/>
                </a:solidFill>
                <a:latin typeface="Calibri" panose="020F0502020204030204" pitchFamily="34" charset="0"/>
              </a:rPr>
              <a:t>como mínimo una cantidad significativa </a:t>
            </a:r>
            <a:r>
              <a:rPr lang="es-ES" sz="2400" dirty="0">
                <a:solidFill>
                  <a:srgbClr val="0070C0"/>
                </a:solidFill>
                <a:latin typeface="Calibri" panose="020F0502020204030204" pitchFamily="34" charset="0"/>
              </a:rPr>
              <a:t>tal como se define en el Anexo de la Directiva 90/496/CEE o una cantidad establecida por las excepciones concedidas en virtud del artículo 6 del Reglamento (CE) no 1925/2006 del Parlamento Europeo y del Consejo, de 20 de diciembre de 2006, [sobre la adición de vitaminas, minerales y otras determinadas sustancias a los alimentos</a:t>
            </a:r>
            <a:endParaRPr lang="es-ES" sz="2400" dirty="0"/>
          </a:p>
        </p:txBody>
      </p:sp>
    </p:spTree>
    <p:extLst>
      <p:ext uri="{BB962C8B-B14F-4D97-AF65-F5344CB8AC3E}">
        <p14:creationId xmlns:p14="http://schemas.microsoft.com/office/powerpoint/2010/main" val="399203342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Imagen 2">
            <a:extLst>
              <a:ext uri="{FF2B5EF4-FFF2-40B4-BE49-F238E27FC236}">
                <a16:creationId xmlns:a16="http://schemas.microsoft.com/office/drawing/2014/main" id="{256C4AD0-E20D-48B6-A9C3-DBC958422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48" y="384313"/>
            <a:ext cx="12277847" cy="630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42081BC-DF0C-4467-B877-BF4A6DD7DBAC}"/>
              </a:ext>
            </a:extLst>
          </p:cNvPr>
          <p:cNvPicPr>
            <a:picLocks noChangeAspect="1"/>
          </p:cNvPicPr>
          <p:nvPr/>
        </p:nvPicPr>
        <p:blipFill>
          <a:blip r:embed="rId2"/>
          <a:stretch>
            <a:fillRect/>
          </a:stretch>
        </p:blipFill>
        <p:spPr>
          <a:xfrm>
            <a:off x="0" y="-49080"/>
            <a:ext cx="3529747" cy="3788472"/>
          </a:xfrm>
          <a:prstGeom prst="rect">
            <a:avLst/>
          </a:prstGeom>
        </p:spPr>
      </p:pic>
      <p:pic>
        <p:nvPicPr>
          <p:cNvPr id="3" name="Imagen 2">
            <a:extLst>
              <a:ext uri="{FF2B5EF4-FFF2-40B4-BE49-F238E27FC236}">
                <a16:creationId xmlns:a16="http://schemas.microsoft.com/office/drawing/2014/main" id="{DC37767D-267A-48C8-9F8A-E16FD5FAB988}"/>
              </a:ext>
            </a:extLst>
          </p:cNvPr>
          <p:cNvPicPr>
            <a:picLocks noChangeAspect="1"/>
          </p:cNvPicPr>
          <p:nvPr/>
        </p:nvPicPr>
        <p:blipFill>
          <a:blip r:embed="rId3"/>
          <a:stretch>
            <a:fillRect/>
          </a:stretch>
        </p:blipFill>
        <p:spPr>
          <a:xfrm>
            <a:off x="3530701" y="0"/>
            <a:ext cx="3158922" cy="3739392"/>
          </a:xfrm>
          <a:prstGeom prst="rect">
            <a:avLst/>
          </a:prstGeom>
        </p:spPr>
      </p:pic>
      <p:pic>
        <p:nvPicPr>
          <p:cNvPr id="4" name="Imagen 3">
            <a:extLst>
              <a:ext uri="{FF2B5EF4-FFF2-40B4-BE49-F238E27FC236}">
                <a16:creationId xmlns:a16="http://schemas.microsoft.com/office/drawing/2014/main" id="{66C9CD4B-5A01-4BE6-93CE-816E6EED602D}"/>
              </a:ext>
            </a:extLst>
          </p:cNvPr>
          <p:cNvPicPr>
            <a:picLocks noChangeAspect="1"/>
          </p:cNvPicPr>
          <p:nvPr/>
        </p:nvPicPr>
        <p:blipFill>
          <a:blip r:embed="rId4"/>
          <a:stretch>
            <a:fillRect/>
          </a:stretch>
        </p:blipFill>
        <p:spPr>
          <a:xfrm>
            <a:off x="897508" y="4488110"/>
            <a:ext cx="4506285" cy="1843481"/>
          </a:xfrm>
          <a:prstGeom prst="rect">
            <a:avLst/>
          </a:prstGeom>
        </p:spPr>
      </p:pic>
      <p:pic>
        <p:nvPicPr>
          <p:cNvPr id="5" name="Imagen 4">
            <a:extLst>
              <a:ext uri="{FF2B5EF4-FFF2-40B4-BE49-F238E27FC236}">
                <a16:creationId xmlns:a16="http://schemas.microsoft.com/office/drawing/2014/main" id="{72BBB83B-07F3-4121-8162-AC5353664022}"/>
              </a:ext>
            </a:extLst>
          </p:cNvPr>
          <p:cNvPicPr>
            <a:picLocks noChangeAspect="1"/>
          </p:cNvPicPr>
          <p:nvPr/>
        </p:nvPicPr>
        <p:blipFill>
          <a:blip r:embed="rId5"/>
          <a:stretch>
            <a:fillRect/>
          </a:stretch>
        </p:blipFill>
        <p:spPr>
          <a:xfrm>
            <a:off x="7986319" y="310649"/>
            <a:ext cx="2265027" cy="2828917"/>
          </a:xfrm>
          <a:prstGeom prst="rect">
            <a:avLst/>
          </a:prstGeom>
        </p:spPr>
      </p:pic>
      <p:sp>
        <p:nvSpPr>
          <p:cNvPr id="6" name="CuadroTexto 5">
            <a:extLst>
              <a:ext uri="{FF2B5EF4-FFF2-40B4-BE49-F238E27FC236}">
                <a16:creationId xmlns:a16="http://schemas.microsoft.com/office/drawing/2014/main" id="{547652D3-847C-4257-8E84-F4B719B5EDD7}"/>
              </a:ext>
            </a:extLst>
          </p:cNvPr>
          <p:cNvSpPr txBox="1"/>
          <p:nvPr/>
        </p:nvSpPr>
        <p:spPr>
          <a:xfrm>
            <a:off x="6610525" y="4303552"/>
            <a:ext cx="5150840" cy="1477328"/>
          </a:xfrm>
          <a:prstGeom prst="rect">
            <a:avLst/>
          </a:prstGeom>
          <a:noFill/>
        </p:spPr>
        <p:txBody>
          <a:bodyPr wrap="square" rtlCol="0">
            <a:spAutoFit/>
          </a:bodyPr>
          <a:lstStyle/>
          <a:p>
            <a:r>
              <a:rPr lang="es-ES" dirty="0"/>
              <a:t>“</a:t>
            </a:r>
            <a:r>
              <a:rPr lang="es-ES" i="1" dirty="0"/>
              <a:t>aceite de oliva ” que utiliza, representa una cantidad de </a:t>
            </a:r>
            <a:r>
              <a:rPr lang="es-ES" i="1" dirty="0" err="1"/>
              <a:t>aprox</a:t>
            </a:r>
            <a:r>
              <a:rPr lang="es-ES" i="1" dirty="0"/>
              <a:t> </a:t>
            </a:r>
            <a:r>
              <a:rPr lang="es-ES" i="1" dirty="0">
                <a:highlight>
                  <a:srgbClr val="FFFF00"/>
                </a:highlight>
              </a:rPr>
              <a:t>0,5 </a:t>
            </a:r>
            <a:r>
              <a:rPr lang="es-ES" i="1" dirty="0" err="1">
                <a:highlight>
                  <a:srgbClr val="FFFF00"/>
                </a:highlight>
              </a:rPr>
              <a:t>cc.</a:t>
            </a:r>
            <a:r>
              <a:rPr lang="es-ES" i="1" dirty="0">
                <a:highlight>
                  <a:srgbClr val="FFFF00"/>
                </a:highlight>
              </a:rPr>
              <a:t> en 1 litro de producto</a:t>
            </a:r>
            <a:r>
              <a:rPr lang="es-ES" i="1" dirty="0"/>
              <a:t>. Si consideramos la ingesta de un vaso de ésta bebida láctea como referencia, estaríamos ingiriendo unos 0,13 </a:t>
            </a:r>
            <a:r>
              <a:rPr lang="es-ES" i="1" dirty="0" err="1"/>
              <a:t>cc</a:t>
            </a:r>
            <a:r>
              <a:rPr lang="es-ES" i="1" dirty="0"/>
              <a:t> del aceite de oliva</a:t>
            </a:r>
            <a:endParaRPr lang="es-ES" dirty="0"/>
          </a:p>
        </p:txBody>
      </p:sp>
      <p:cxnSp>
        <p:nvCxnSpPr>
          <p:cNvPr id="10" name="Conector recto de flecha 9">
            <a:extLst>
              <a:ext uri="{FF2B5EF4-FFF2-40B4-BE49-F238E27FC236}">
                <a16:creationId xmlns:a16="http://schemas.microsoft.com/office/drawing/2014/main" id="{EBD55BCA-E994-4BB7-809F-1184210CB866}"/>
              </a:ext>
            </a:extLst>
          </p:cNvPr>
          <p:cNvCxnSpPr/>
          <p:nvPr/>
        </p:nvCxnSpPr>
        <p:spPr>
          <a:xfrm flipH="1">
            <a:off x="8061820" y="1077120"/>
            <a:ext cx="805343" cy="32662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625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9B11A2-2784-41B2-B753-2ABC083F2CE9}"/>
              </a:ext>
            </a:extLst>
          </p:cNvPr>
          <p:cNvSpPr>
            <a:spLocks noGrp="1"/>
          </p:cNvSpPr>
          <p:nvPr>
            <p:ph type="title" idx="4294967295"/>
          </p:nvPr>
        </p:nvSpPr>
        <p:spPr>
          <a:xfrm>
            <a:off x="1981200" y="274638"/>
            <a:ext cx="8363272" cy="1143000"/>
          </a:xfrm>
        </p:spPr>
        <p:txBody>
          <a:bodyPr>
            <a:normAutofit/>
          </a:bodyPr>
          <a:lstStyle/>
          <a:p>
            <a:r>
              <a:rPr lang="es-ES" sz="3200" b="1" dirty="0">
                <a:solidFill>
                  <a:srgbClr val="00B050"/>
                </a:solidFill>
              </a:rPr>
              <a:t>Otras indicaciones reguladas de</a:t>
            </a:r>
            <a:br>
              <a:rPr lang="es-ES" sz="3200" b="1" dirty="0">
                <a:solidFill>
                  <a:srgbClr val="00B050"/>
                </a:solidFill>
              </a:rPr>
            </a:br>
            <a:r>
              <a:rPr lang="es-ES" sz="3200" b="1" dirty="0">
                <a:solidFill>
                  <a:srgbClr val="00B050"/>
                </a:solidFill>
              </a:rPr>
              <a:t> la presentación de los alimentos </a:t>
            </a:r>
          </a:p>
        </p:txBody>
      </p:sp>
      <p:sp>
        <p:nvSpPr>
          <p:cNvPr id="4" name="Rectángulo 3">
            <a:extLst>
              <a:ext uri="{FF2B5EF4-FFF2-40B4-BE49-F238E27FC236}">
                <a16:creationId xmlns:a16="http://schemas.microsoft.com/office/drawing/2014/main" id="{674CB978-E330-42AB-A8BD-A91105234EB8}"/>
              </a:ext>
            </a:extLst>
          </p:cNvPr>
          <p:cNvSpPr/>
          <p:nvPr/>
        </p:nvSpPr>
        <p:spPr>
          <a:xfrm>
            <a:off x="1073792" y="1669409"/>
            <a:ext cx="10111044" cy="4740529"/>
          </a:xfrm>
          <a:prstGeom prst="rect">
            <a:avLst/>
          </a:prstGeom>
          <a:solidFill>
            <a:schemeClr val="accent2">
              <a:lumMod val="40000"/>
              <a:lumOff val="60000"/>
            </a:schemeClr>
          </a:solidFill>
        </p:spPr>
        <p:txBody>
          <a:bodyPr wrap="none" lIns="0" tIns="0" rIns="0" bIns="0">
            <a:noAutofit/>
          </a:bodyPr>
          <a:lstStyle/>
          <a:p>
            <a:r>
              <a:rPr lang="en-US" sz="2176" b="1" u="sng" dirty="0">
                <a:latin typeface="Arial"/>
              </a:rPr>
              <a:t>RD 1808/1991, identification del </a:t>
            </a:r>
            <a:r>
              <a:rPr lang="en-US" sz="2176" b="1" u="sng" dirty="0" err="1">
                <a:latin typeface="Arial"/>
              </a:rPr>
              <a:t>lote</a:t>
            </a:r>
            <a:endParaRPr lang="en-US" sz="2176" b="1" u="sng" dirty="0">
              <a:latin typeface="Arial"/>
            </a:endParaRPr>
          </a:p>
          <a:p>
            <a:endParaRPr lang="en-US" sz="3200" b="1" dirty="0">
              <a:latin typeface="Arial"/>
            </a:endParaRPr>
          </a:p>
          <a:p>
            <a:pPr algn="just"/>
            <a:r>
              <a:rPr lang="es-ES" sz="2176" dirty="0">
                <a:latin typeface="Arial" panose="020B0604020202020204" pitchFamily="34" charset="0"/>
                <a:cs typeface="Arial" panose="020B0604020202020204" pitchFamily="34" charset="0"/>
              </a:rPr>
              <a:t>-Irá precedida de la letra «</a:t>
            </a:r>
            <a:r>
              <a:rPr lang="es-ES" sz="2176" b="1" dirty="0">
                <a:latin typeface="Arial" panose="020B0604020202020204" pitchFamily="34" charset="0"/>
                <a:cs typeface="Arial" panose="020B0604020202020204" pitchFamily="34" charset="0"/>
              </a:rPr>
              <a:t>L</a:t>
            </a:r>
            <a:r>
              <a:rPr lang="es-ES" sz="2176" dirty="0">
                <a:latin typeface="Arial" panose="020B0604020202020204" pitchFamily="34" charset="0"/>
                <a:cs typeface="Arial" panose="020B0604020202020204" pitchFamily="34" charset="0"/>
              </a:rPr>
              <a:t>», salvo que se distinga </a:t>
            </a:r>
          </a:p>
          <a:p>
            <a:pPr algn="just"/>
            <a:r>
              <a:rPr lang="es-ES" sz="2176" dirty="0">
                <a:latin typeface="Arial" panose="020B0604020202020204" pitchFamily="34" charset="0"/>
                <a:cs typeface="Arial" panose="020B0604020202020204" pitchFamily="34" charset="0"/>
              </a:rPr>
              <a:t>claramente de las demás indicaciones del etiquetado.</a:t>
            </a:r>
            <a:endParaRPr lang="es-ES" sz="2176" dirty="0"/>
          </a:p>
          <a:p>
            <a:pPr algn="just"/>
            <a:r>
              <a:rPr lang="es-ES" sz="2176" dirty="0"/>
              <a:t>-</a:t>
            </a:r>
            <a:r>
              <a:rPr lang="es-ES" sz="2176" dirty="0">
                <a:latin typeface="Arial" panose="020B0604020202020204" pitchFamily="34" charset="0"/>
                <a:cs typeface="Arial" panose="020B0604020202020204" pitchFamily="34" charset="0"/>
              </a:rPr>
              <a:t>Cuando los productos estén envasados, figurará en el envase o en una etiqueta</a:t>
            </a:r>
          </a:p>
          <a:p>
            <a:pPr algn="just"/>
            <a:r>
              <a:rPr lang="es-ES" sz="2176" dirty="0">
                <a:latin typeface="Arial" panose="020B0604020202020204" pitchFamily="34" charset="0"/>
                <a:cs typeface="Arial" panose="020B0604020202020204" pitchFamily="34" charset="0"/>
              </a:rPr>
              <a:t> unida a éste. Cuando </a:t>
            </a:r>
            <a:r>
              <a:rPr lang="es-ES" sz="2176" b="1" dirty="0">
                <a:latin typeface="Arial" panose="020B0604020202020204" pitchFamily="34" charset="0"/>
                <a:cs typeface="Arial" panose="020B0604020202020204" pitchFamily="34" charset="0"/>
              </a:rPr>
              <a:t>no estén envasados, figurará en el embalaje/recipiente </a:t>
            </a:r>
          </a:p>
          <a:p>
            <a:pPr algn="just"/>
            <a:r>
              <a:rPr lang="es-ES" sz="2176" b="1" dirty="0">
                <a:latin typeface="Arial" panose="020B0604020202020204" pitchFamily="34" charset="0"/>
                <a:cs typeface="Arial" panose="020B0604020202020204" pitchFamily="34" charset="0"/>
              </a:rPr>
              <a:t>documentos comerciales </a:t>
            </a:r>
            <a:r>
              <a:rPr lang="es-ES" sz="2176" dirty="0">
                <a:latin typeface="Arial" panose="020B0604020202020204" pitchFamily="34" charset="0"/>
                <a:cs typeface="Arial" panose="020B0604020202020204" pitchFamily="34" charset="0"/>
              </a:rPr>
              <a:t>pertinentes.</a:t>
            </a:r>
          </a:p>
          <a:p>
            <a:pPr algn="just"/>
            <a:r>
              <a:rPr lang="es-ES" sz="2176" dirty="0">
                <a:latin typeface="Arial" panose="020B0604020202020204" pitchFamily="34" charset="0"/>
                <a:cs typeface="Arial" panose="020B0604020202020204" pitchFamily="34" charset="0"/>
              </a:rPr>
              <a:t>En todos los casos, la indicación del lote figurará del tal manera que sea fácilmente</a:t>
            </a:r>
          </a:p>
          <a:p>
            <a:pPr algn="just"/>
            <a:r>
              <a:rPr lang="es-ES" sz="2176" dirty="0">
                <a:latin typeface="Arial" panose="020B0604020202020204" pitchFamily="34" charset="0"/>
                <a:cs typeface="Arial" panose="020B0604020202020204" pitchFamily="34" charset="0"/>
              </a:rPr>
              <a:t> visible   claramente legible e indeleble.</a:t>
            </a:r>
          </a:p>
          <a:p>
            <a:pPr algn="just"/>
            <a:r>
              <a:rPr lang="es-ES" sz="2176" dirty="0">
                <a:latin typeface="Arial" panose="020B0604020202020204" pitchFamily="34" charset="0"/>
                <a:cs typeface="Arial" panose="020B0604020202020204" pitchFamily="34" charset="0"/>
              </a:rPr>
              <a:t>-</a:t>
            </a:r>
            <a:r>
              <a:rPr lang="es-ES" sz="2176" b="1" dirty="0">
                <a:latin typeface="Arial" panose="020B0604020202020204" pitchFamily="34" charset="0"/>
                <a:cs typeface="Arial" panose="020B0604020202020204" pitchFamily="34" charset="0"/>
              </a:rPr>
              <a:t>Cuando la </a:t>
            </a:r>
            <a:r>
              <a:rPr lang="es-ES" sz="2176" b="1" u="sng" dirty="0">
                <a:latin typeface="Arial" panose="020B0604020202020204" pitchFamily="34" charset="0"/>
                <a:cs typeface="Arial" panose="020B0604020202020204" pitchFamily="34" charset="0"/>
              </a:rPr>
              <a:t>fecha de duración mínima, tenga por lo menos el día y el mes </a:t>
            </a:r>
          </a:p>
          <a:p>
            <a:pPr algn="just"/>
            <a:r>
              <a:rPr lang="es-ES" sz="2176" b="1" dirty="0">
                <a:latin typeface="Arial" panose="020B0604020202020204" pitchFamily="34" charset="0"/>
                <a:cs typeface="Arial" panose="020B0604020202020204" pitchFamily="34" charset="0"/>
              </a:rPr>
              <a:t>indicados claramente y en orden, </a:t>
            </a:r>
            <a:r>
              <a:rPr lang="es-ES" sz="2176" dirty="0">
                <a:latin typeface="Arial" panose="020B0604020202020204" pitchFamily="34" charset="0"/>
                <a:cs typeface="Arial" panose="020B0604020202020204" pitchFamily="34" charset="0"/>
              </a:rPr>
              <a:t>podrá no ir acompañado </a:t>
            </a:r>
          </a:p>
          <a:p>
            <a:pPr algn="just"/>
            <a:r>
              <a:rPr lang="es-ES" sz="2176" dirty="0">
                <a:latin typeface="Arial" panose="020B0604020202020204" pitchFamily="34" charset="0"/>
                <a:cs typeface="Arial" panose="020B0604020202020204" pitchFamily="34" charset="0"/>
              </a:rPr>
              <a:t>de la indicación del lote.</a:t>
            </a:r>
          </a:p>
          <a:p>
            <a:endParaRPr lang="es-ES" sz="1814" dirty="0">
              <a:latin typeface="Arial" panose="020B0604020202020204" pitchFamily="34" charset="0"/>
              <a:cs typeface="Arial" panose="020B0604020202020204" pitchFamily="34" charset="0"/>
            </a:endParaRPr>
          </a:p>
          <a:p>
            <a:endParaRPr lang="en-US" sz="1814" dirty="0">
              <a:latin typeface="Arial" panose="020B0604020202020204" pitchFamily="34" charset="0"/>
              <a:cs typeface="Arial" panose="020B0604020202020204" pitchFamily="34" charset="0"/>
            </a:endParaRPr>
          </a:p>
          <a:p>
            <a:pPr>
              <a:spcBef>
                <a:spcPts val="2285"/>
              </a:spcBef>
              <a:spcAft>
                <a:spcPts val="1333"/>
              </a:spcAft>
            </a:pPr>
            <a:endParaRPr lang="en-US" sz="1814" dirty="0">
              <a:latin typeface="Arial"/>
            </a:endParaRPr>
          </a:p>
          <a:p>
            <a:pPr>
              <a:spcBef>
                <a:spcPts val="2285"/>
              </a:spcBef>
              <a:spcAft>
                <a:spcPts val="1333"/>
              </a:spcAft>
            </a:pPr>
            <a:endParaRPr lang="en-US" sz="1814" dirty="0">
              <a:latin typeface="Arial"/>
            </a:endParaRPr>
          </a:p>
        </p:txBody>
      </p:sp>
    </p:spTree>
    <p:extLst>
      <p:ext uri="{BB962C8B-B14F-4D97-AF65-F5344CB8AC3E}">
        <p14:creationId xmlns:p14="http://schemas.microsoft.com/office/powerpoint/2010/main" val="263337762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Imagen 2">
            <a:extLst>
              <a:ext uri="{FF2B5EF4-FFF2-40B4-BE49-F238E27FC236}">
                <a16:creationId xmlns:a16="http://schemas.microsoft.com/office/drawing/2014/main" id="{9A2B56FD-1BFD-4CF8-9AA1-4D9789603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519113"/>
            <a:ext cx="10490200"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0FDC09-DC10-45A0-9E24-605C31462FF0}"/>
              </a:ext>
            </a:extLst>
          </p:cNvPr>
          <p:cNvSpPr txBox="1"/>
          <p:nvPr/>
        </p:nvSpPr>
        <p:spPr>
          <a:xfrm>
            <a:off x="131763" y="225425"/>
            <a:ext cx="11728450" cy="6370638"/>
          </a:xfrm>
          <a:prstGeom prst="rect">
            <a:avLst/>
          </a:prstGeom>
          <a:solidFill>
            <a:schemeClr val="accent2">
              <a:lumMod val="60000"/>
              <a:lumOff val="40000"/>
            </a:schemeClr>
          </a:solidFill>
        </p:spPr>
        <p:txBody>
          <a:bodyPr>
            <a:spAutoFit/>
          </a:bodyPr>
          <a:lstStyle/>
          <a:p>
            <a:pPr eaLnBrk="1" fontAlgn="auto" hangingPunct="1">
              <a:spcBef>
                <a:spcPts val="0"/>
              </a:spcBef>
              <a:spcAft>
                <a:spcPts val="0"/>
              </a:spcAft>
              <a:defRPr/>
            </a:pPr>
            <a:r>
              <a:rPr lang="es-ES" sz="4000" b="1" dirty="0">
                <a:latin typeface="+mn-lt"/>
              </a:rPr>
              <a:t>NORMA GENERAL RELATIVA A LA INFORMACIÓN ALIMENTOS DE    ALIMENTOS QUE SE PRESENTAN SIN ENVASAR</a:t>
            </a:r>
          </a:p>
          <a:p>
            <a:pPr eaLnBrk="1" fontAlgn="auto" hangingPunct="1">
              <a:spcBef>
                <a:spcPts val="0"/>
              </a:spcBef>
              <a:spcAft>
                <a:spcPts val="0"/>
              </a:spcAft>
              <a:defRPr/>
            </a:pPr>
            <a:endParaRPr lang="es-ES" sz="3200" dirty="0">
              <a:latin typeface="+mn-lt"/>
            </a:endParaRPr>
          </a:p>
          <a:p>
            <a:pPr eaLnBrk="1" fontAlgn="auto" hangingPunct="1">
              <a:spcBef>
                <a:spcPts val="0"/>
              </a:spcBef>
              <a:spcAft>
                <a:spcPts val="0"/>
              </a:spcAft>
              <a:defRPr/>
            </a:pPr>
            <a:endParaRPr lang="es-ES" sz="3200" dirty="0">
              <a:latin typeface="+mn-lt"/>
            </a:endParaRPr>
          </a:p>
          <a:p>
            <a:pPr eaLnBrk="1" fontAlgn="auto" hangingPunct="1">
              <a:spcBef>
                <a:spcPts val="0"/>
              </a:spcBef>
              <a:spcAft>
                <a:spcPts val="0"/>
              </a:spcAft>
              <a:defRPr/>
            </a:pPr>
            <a:endParaRPr lang="es-ES" sz="3200" dirty="0">
              <a:latin typeface="+mn-lt"/>
            </a:endParaRPr>
          </a:p>
          <a:p>
            <a:pPr eaLnBrk="1" fontAlgn="auto" hangingPunct="1">
              <a:spcBef>
                <a:spcPts val="0"/>
              </a:spcBef>
              <a:spcAft>
                <a:spcPts val="0"/>
              </a:spcAft>
              <a:defRPr/>
            </a:pPr>
            <a:r>
              <a:rPr lang="es-ES" sz="3200" b="1" u="sng" dirty="0">
                <a:latin typeface="+mn-lt"/>
              </a:rPr>
              <a:t>Real Decreto 126/2015</a:t>
            </a:r>
            <a:r>
              <a:rPr lang="es-ES" sz="3200" dirty="0">
                <a:latin typeface="+mn-lt"/>
              </a:rPr>
              <a:t>, de 27 de febrero, por el que se aprueba la norma general relativa a la información nutricional de los alimentos que se presentan sin envasar para la venta al consumidor final y a las comunidades, de los alimentos envasados ​​en los lugares de venta a petición del comprador, y los envasados ​​por los titulares del comercio al por menor.</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CC02A3-69AC-433F-8ED3-93FCA96DD50A}"/>
              </a:ext>
            </a:extLst>
          </p:cNvPr>
          <p:cNvSpPr txBox="1"/>
          <p:nvPr/>
        </p:nvSpPr>
        <p:spPr>
          <a:xfrm>
            <a:off x="0" y="0"/>
            <a:ext cx="12192000" cy="6556375"/>
          </a:xfrm>
          <a:prstGeom prst="rect">
            <a:avLst/>
          </a:prstGeom>
          <a:solidFill>
            <a:schemeClr val="accent2">
              <a:lumMod val="60000"/>
              <a:lumOff val="40000"/>
            </a:schemeClr>
          </a:solidFill>
        </p:spPr>
        <p:txBody>
          <a:bodyPr>
            <a:spAutoFit/>
          </a:bodyPr>
          <a:lstStyle/>
          <a:p>
            <a:pPr eaLnBrk="1" fontAlgn="auto" hangingPunct="1">
              <a:spcBef>
                <a:spcPts val="0"/>
              </a:spcBef>
              <a:spcAft>
                <a:spcPts val="0"/>
              </a:spcAft>
              <a:defRPr/>
            </a:pPr>
            <a:r>
              <a:rPr lang="es-ES" sz="2800" b="1" dirty="0">
                <a:latin typeface="+mn-lt"/>
              </a:rPr>
              <a:t>ARTÍCULO 4. REQUISITOS DEL INF. ALIMENTACIÓN OBLIGATORIA</a:t>
            </a: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r>
              <a:rPr lang="es-ES" sz="2800" dirty="0">
                <a:latin typeface="+mn-lt"/>
              </a:rPr>
              <a:t>La información  de los alimentos que se presentan sin envase para su venta al consumidor final, incluye al menos:</a:t>
            </a:r>
          </a:p>
          <a:p>
            <a:pPr eaLnBrk="1" fontAlgn="auto" hangingPunct="1">
              <a:spcBef>
                <a:spcPts val="0"/>
              </a:spcBef>
              <a:spcAft>
                <a:spcPts val="0"/>
              </a:spcAft>
              <a:defRPr/>
            </a:pPr>
            <a:r>
              <a:rPr lang="es-ES" sz="2800" dirty="0">
                <a:latin typeface="+mn-lt"/>
              </a:rPr>
              <a:t>a) La denominación del alimento</a:t>
            </a:r>
          </a:p>
          <a:p>
            <a:pPr eaLnBrk="1" fontAlgn="auto" hangingPunct="1">
              <a:spcBef>
                <a:spcPts val="0"/>
              </a:spcBef>
              <a:spcAft>
                <a:spcPts val="0"/>
              </a:spcAft>
              <a:defRPr/>
            </a:pPr>
            <a:r>
              <a:rPr lang="es-ES" sz="2800" dirty="0">
                <a:latin typeface="+mn-lt"/>
              </a:rPr>
              <a:t>b) La indicación de los alérgenos</a:t>
            </a:r>
          </a:p>
          <a:p>
            <a:pPr eaLnBrk="1" fontAlgn="auto" hangingPunct="1">
              <a:spcBef>
                <a:spcPts val="0"/>
              </a:spcBef>
              <a:spcAft>
                <a:spcPts val="0"/>
              </a:spcAft>
              <a:defRPr/>
            </a:pPr>
            <a:r>
              <a:rPr lang="es-ES" sz="2800" dirty="0">
                <a:latin typeface="+mn-lt"/>
              </a:rPr>
              <a:t>c) La indicación de un ingrediente o de una categoría de ingredientes, de acuerdo con lo establecido en el artículo 22 del Reglamento (UE) 1169/2011</a:t>
            </a: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r>
              <a:rPr lang="es-ES" sz="2800" dirty="0">
                <a:latin typeface="+mn-lt"/>
              </a:rPr>
              <a:t>d) El grado alcohólico en bebidas con graduación &gt; 1,2°/</a:t>
            </a:r>
            <a:r>
              <a:rPr lang="es-ES" sz="2800" dirty="0" err="1">
                <a:latin typeface="+mn-lt"/>
              </a:rPr>
              <a:t>vol</a:t>
            </a:r>
            <a:endParaRPr lang="es-ES" sz="2800" dirty="0">
              <a:latin typeface="+mn-lt"/>
            </a:endParaRPr>
          </a:p>
          <a:p>
            <a:pPr eaLnBrk="1" fontAlgn="auto" hangingPunct="1">
              <a:spcBef>
                <a:spcPts val="0"/>
              </a:spcBef>
              <a:spcAft>
                <a:spcPts val="0"/>
              </a:spcAft>
              <a:defRPr/>
            </a:pPr>
            <a:endParaRPr lang="es-ES" sz="2800" dirty="0">
              <a:latin typeface="+mn-lt"/>
            </a:endParaRPr>
          </a:p>
          <a:p>
            <a:pPr eaLnBrk="1" fontAlgn="auto" hangingPunct="1">
              <a:spcBef>
                <a:spcPts val="0"/>
              </a:spcBef>
              <a:spcAft>
                <a:spcPts val="0"/>
              </a:spcAft>
              <a:defRPr/>
            </a:pPr>
            <a:r>
              <a:rPr lang="es-ES" sz="2800" b="1" dirty="0">
                <a:latin typeface="+mn-lt"/>
              </a:rPr>
              <a:t>ARTÍCULO 6. PRESENTACIÓN DE LA INFORMACIÓN OBLIGATORIA </a:t>
            </a:r>
          </a:p>
          <a:p>
            <a:pPr eaLnBrk="1" fontAlgn="auto" hangingPunct="1">
              <a:spcBef>
                <a:spcPts val="0"/>
              </a:spcBef>
              <a:spcAft>
                <a:spcPts val="0"/>
              </a:spcAft>
              <a:defRPr/>
            </a:pPr>
            <a:r>
              <a:rPr lang="es-ES" sz="2800" dirty="0">
                <a:latin typeface="+mn-lt"/>
              </a:rPr>
              <a:t>La información alimentaria obligatoria estará disponible y de fácilmente accesible.</a:t>
            </a:r>
          </a:p>
          <a:p>
            <a:pPr eaLnBrk="1" fontAlgn="auto" hangingPunct="1">
              <a:spcBef>
                <a:spcPts val="0"/>
              </a:spcBef>
              <a:spcAft>
                <a:spcPts val="0"/>
              </a:spcAft>
              <a:defRPr/>
            </a:pPr>
            <a:r>
              <a:rPr lang="es-ES" sz="2800" dirty="0">
                <a:latin typeface="+mn-lt"/>
              </a:rPr>
              <a:t>Estará presentada en etiquetas sobre el alimento o rotulada  junto a dicho alimento.</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A3510F5-CAD7-4550-8340-0B9FB4323C82}"/>
              </a:ext>
            </a:extLst>
          </p:cNvPr>
          <p:cNvSpPr txBox="1"/>
          <p:nvPr/>
        </p:nvSpPr>
        <p:spPr>
          <a:xfrm>
            <a:off x="3101009" y="2254313"/>
            <a:ext cx="6548476" cy="2554545"/>
          </a:xfrm>
          <a:prstGeom prst="rect">
            <a:avLst/>
          </a:prstGeom>
          <a:solidFill>
            <a:schemeClr val="accent2">
              <a:lumMod val="40000"/>
              <a:lumOff val="60000"/>
            </a:schemeClr>
          </a:solidFill>
        </p:spPr>
        <p:txBody>
          <a:bodyPr wrap="square" rtlCol="0">
            <a:spAutoFit/>
          </a:bodyPr>
          <a:lstStyle/>
          <a:p>
            <a:r>
              <a:rPr lang="es-ES" sz="8000" b="1" dirty="0"/>
              <a:t>GRACIAS POR LA ATENCIÓN</a:t>
            </a:r>
          </a:p>
        </p:txBody>
      </p:sp>
    </p:spTree>
    <p:extLst>
      <p:ext uri="{BB962C8B-B14F-4D97-AF65-F5344CB8AC3E}">
        <p14:creationId xmlns:p14="http://schemas.microsoft.com/office/powerpoint/2010/main" val="202089450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152400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8" name="object 8"/>
          <p:cNvSpPr txBox="1"/>
          <p:nvPr/>
        </p:nvSpPr>
        <p:spPr>
          <a:xfrm>
            <a:off x="2690266" y="4555375"/>
            <a:ext cx="1466515" cy="508508"/>
          </a:xfrm>
          <a:prstGeom prst="rect">
            <a:avLst/>
          </a:prstGeom>
        </p:spPr>
        <p:txBody>
          <a:bodyPr wrap="square" lIns="0" tIns="25431" rIns="0" bIns="0" rtlCol="0">
            <a:noAutofit/>
          </a:bodyPr>
          <a:lstStyle/>
          <a:p>
            <a:pPr marL="12700">
              <a:lnSpc>
                <a:spcPts val="4004"/>
              </a:lnSpc>
            </a:pPr>
            <a:r>
              <a:rPr sz="3800" b="1" dirty="0">
                <a:solidFill>
                  <a:srgbClr val="FFFFFF"/>
                </a:solidFill>
                <a:latin typeface="Arial Black"/>
                <a:cs typeface="Arial Black"/>
              </a:rPr>
              <a:t>GUÍA</a:t>
            </a:r>
            <a:endParaRPr sz="3800" dirty="0">
              <a:latin typeface="Arial Black"/>
              <a:cs typeface="Arial Black"/>
            </a:endParaRPr>
          </a:p>
        </p:txBody>
      </p:sp>
      <p:sp>
        <p:nvSpPr>
          <p:cNvPr id="7" name="object 7"/>
          <p:cNvSpPr txBox="1"/>
          <p:nvPr/>
        </p:nvSpPr>
        <p:spPr>
          <a:xfrm>
            <a:off x="4215923" y="4555375"/>
            <a:ext cx="828727" cy="508508"/>
          </a:xfrm>
          <a:prstGeom prst="rect">
            <a:avLst/>
          </a:prstGeom>
        </p:spPr>
        <p:txBody>
          <a:bodyPr wrap="square" lIns="0" tIns="25431" rIns="0" bIns="0" rtlCol="0">
            <a:noAutofit/>
          </a:bodyPr>
          <a:lstStyle/>
          <a:p>
            <a:pPr marL="12700">
              <a:lnSpc>
                <a:spcPts val="4004"/>
              </a:lnSpc>
            </a:pPr>
            <a:r>
              <a:rPr sz="3800" b="1" spc="-82" dirty="0">
                <a:solidFill>
                  <a:srgbClr val="FFFFFF"/>
                </a:solidFill>
                <a:latin typeface="Arial Black"/>
                <a:cs typeface="Arial Black"/>
              </a:rPr>
              <a:t>DA</a:t>
            </a:r>
            <a:endParaRPr sz="3800">
              <a:latin typeface="Arial Black"/>
              <a:cs typeface="Arial Black"/>
            </a:endParaRPr>
          </a:p>
        </p:txBody>
      </p:sp>
      <p:sp>
        <p:nvSpPr>
          <p:cNvPr id="6" name="object 6"/>
          <p:cNvSpPr txBox="1"/>
          <p:nvPr/>
        </p:nvSpPr>
        <p:spPr>
          <a:xfrm>
            <a:off x="5104359" y="4555375"/>
            <a:ext cx="1956301" cy="508508"/>
          </a:xfrm>
          <a:prstGeom prst="rect">
            <a:avLst/>
          </a:prstGeom>
        </p:spPr>
        <p:txBody>
          <a:bodyPr wrap="square" lIns="0" tIns="25431" rIns="0" bIns="0" rtlCol="0">
            <a:noAutofit/>
          </a:bodyPr>
          <a:lstStyle/>
          <a:p>
            <a:pPr marL="12700">
              <a:lnSpc>
                <a:spcPts val="4004"/>
              </a:lnSpc>
            </a:pPr>
            <a:r>
              <a:rPr sz="3800" b="1" spc="-31" dirty="0">
                <a:solidFill>
                  <a:srgbClr val="FFFFFF"/>
                </a:solidFill>
                <a:latin typeface="Arial Black"/>
                <a:cs typeface="Arial Black"/>
              </a:rPr>
              <a:t>VENDA</a:t>
            </a:r>
            <a:endParaRPr sz="3800">
              <a:latin typeface="Arial Black"/>
              <a:cs typeface="Arial Black"/>
            </a:endParaRPr>
          </a:p>
        </p:txBody>
      </p:sp>
      <p:sp>
        <p:nvSpPr>
          <p:cNvPr id="5" name="object 5"/>
          <p:cNvSpPr txBox="1"/>
          <p:nvPr/>
        </p:nvSpPr>
        <p:spPr>
          <a:xfrm>
            <a:off x="7118918" y="4555375"/>
            <a:ext cx="2454868" cy="508508"/>
          </a:xfrm>
          <a:prstGeom prst="rect">
            <a:avLst/>
          </a:prstGeom>
        </p:spPr>
        <p:txBody>
          <a:bodyPr wrap="square" lIns="0" tIns="25431" rIns="0" bIns="0" rtlCol="0">
            <a:noAutofit/>
          </a:bodyPr>
          <a:lstStyle/>
          <a:p>
            <a:pPr marL="12700">
              <a:lnSpc>
                <a:spcPts val="4004"/>
              </a:lnSpc>
            </a:pPr>
            <a:r>
              <a:rPr sz="3800" b="1" spc="-35" dirty="0">
                <a:solidFill>
                  <a:srgbClr val="FFFFFF"/>
                </a:solidFill>
                <a:latin typeface="Arial Black"/>
                <a:cs typeface="Arial Black"/>
              </a:rPr>
              <a:t>DIRECTA</a:t>
            </a:r>
            <a:endParaRPr sz="3800">
              <a:latin typeface="Arial Black"/>
              <a:cs typeface="Arial Black"/>
            </a:endParaRPr>
          </a:p>
        </p:txBody>
      </p:sp>
      <p:sp>
        <p:nvSpPr>
          <p:cNvPr id="4" name="object 4"/>
          <p:cNvSpPr txBox="1"/>
          <p:nvPr/>
        </p:nvSpPr>
        <p:spPr>
          <a:xfrm>
            <a:off x="2341271" y="5134749"/>
            <a:ext cx="1224960" cy="508508"/>
          </a:xfrm>
          <a:prstGeom prst="rect">
            <a:avLst/>
          </a:prstGeom>
        </p:spPr>
        <p:txBody>
          <a:bodyPr wrap="square" lIns="0" tIns="25431" rIns="0" bIns="0" rtlCol="0">
            <a:noAutofit/>
          </a:bodyPr>
          <a:lstStyle/>
          <a:p>
            <a:pPr marL="12700">
              <a:lnSpc>
                <a:spcPts val="4004"/>
              </a:lnSpc>
            </a:pPr>
            <a:r>
              <a:rPr sz="3800" b="1" dirty="0">
                <a:solidFill>
                  <a:srgbClr val="FFFFFF"/>
                </a:solidFill>
                <a:latin typeface="Arial Black"/>
                <a:cs typeface="Arial Black"/>
              </a:rPr>
              <a:t>DOS</a:t>
            </a:r>
            <a:endParaRPr sz="3800">
              <a:latin typeface="Arial Black"/>
              <a:cs typeface="Arial Black"/>
            </a:endParaRPr>
          </a:p>
        </p:txBody>
      </p:sp>
      <p:sp>
        <p:nvSpPr>
          <p:cNvPr id="3" name="object 3"/>
          <p:cNvSpPr txBox="1"/>
          <p:nvPr/>
        </p:nvSpPr>
        <p:spPr>
          <a:xfrm>
            <a:off x="3627306" y="5134749"/>
            <a:ext cx="3078727" cy="508508"/>
          </a:xfrm>
          <a:prstGeom prst="rect">
            <a:avLst/>
          </a:prstGeom>
        </p:spPr>
        <p:txBody>
          <a:bodyPr wrap="square" lIns="0" tIns="25431" rIns="0" bIns="0" rtlCol="0">
            <a:noAutofit/>
          </a:bodyPr>
          <a:lstStyle/>
          <a:p>
            <a:pPr marL="12700">
              <a:lnSpc>
                <a:spcPts val="4004"/>
              </a:lnSpc>
            </a:pPr>
            <a:r>
              <a:rPr sz="3800" b="1" spc="-24" dirty="0">
                <a:solidFill>
                  <a:srgbClr val="FFFFFF"/>
                </a:solidFill>
                <a:latin typeface="Arial Black"/>
                <a:cs typeface="Arial Black"/>
              </a:rPr>
              <a:t>PRODUTOS</a:t>
            </a:r>
            <a:endParaRPr sz="3800">
              <a:latin typeface="Arial Black"/>
              <a:cs typeface="Arial Black"/>
            </a:endParaRPr>
          </a:p>
        </p:txBody>
      </p:sp>
      <p:sp>
        <p:nvSpPr>
          <p:cNvPr id="2" name="object 2"/>
          <p:cNvSpPr txBox="1"/>
          <p:nvPr/>
        </p:nvSpPr>
        <p:spPr>
          <a:xfrm>
            <a:off x="6765091" y="5134749"/>
            <a:ext cx="3157392" cy="508508"/>
          </a:xfrm>
          <a:prstGeom prst="rect">
            <a:avLst/>
          </a:prstGeom>
        </p:spPr>
        <p:txBody>
          <a:bodyPr wrap="square" lIns="0" tIns="25431" rIns="0" bIns="0" rtlCol="0">
            <a:noAutofit/>
          </a:bodyPr>
          <a:lstStyle/>
          <a:p>
            <a:pPr marL="12700">
              <a:lnSpc>
                <a:spcPts val="4004"/>
              </a:lnSpc>
            </a:pPr>
            <a:r>
              <a:rPr sz="3800" b="1" dirty="0">
                <a:solidFill>
                  <a:srgbClr val="FFFFFF"/>
                </a:solidFill>
                <a:latin typeface="Arial Black"/>
                <a:cs typeface="Arial Black"/>
              </a:rPr>
              <a:t>PRIMARIOS</a:t>
            </a:r>
            <a:endParaRPr sz="3800">
              <a:latin typeface="Arial Black"/>
              <a:cs typeface="Arial Black"/>
            </a:endParaRPr>
          </a:p>
        </p:txBody>
      </p:sp>
    </p:spTree>
    <p:extLst>
      <p:ext uri="{BB962C8B-B14F-4D97-AF65-F5344CB8AC3E}">
        <p14:creationId xmlns:p14="http://schemas.microsoft.com/office/powerpoint/2010/main" val="378293976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52400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2351090" y="2948052"/>
            <a:ext cx="7561199" cy="2520950"/>
          </a:xfrm>
          <a:custGeom>
            <a:avLst/>
            <a:gdLst/>
            <a:ahLst/>
            <a:cxnLst/>
            <a:rect l="l" t="t" r="r" b="b"/>
            <a:pathLst>
              <a:path w="7561199" h="2520950">
                <a:moveTo>
                  <a:pt x="0" y="2520950"/>
                </a:moveTo>
                <a:lnTo>
                  <a:pt x="7561199" y="2520950"/>
                </a:lnTo>
                <a:lnTo>
                  <a:pt x="7561199" y="0"/>
                </a:lnTo>
                <a:lnTo>
                  <a:pt x="0" y="0"/>
                </a:lnTo>
                <a:lnTo>
                  <a:pt x="0" y="2520950"/>
                </a:lnTo>
                <a:close/>
              </a:path>
            </a:pathLst>
          </a:custGeom>
          <a:solidFill>
            <a:srgbClr val="FFFFFF">
              <a:alpha val="50195"/>
            </a:srgbClr>
          </a:solidFill>
        </p:spPr>
        <p:txBody>
          <a:bodyPr wrap="square" lIns="0" tIns="0" rIns="0" bIns="0" rtlCol="0">
            <a:noAutofit/>
          </a:bodyPr>
          <a:lstStyle/>
          <a:p>
            <a:endParaRPr/>
          </a:p>
        </p:txBody>
      </p:sp>
      <p:sp>
        <p:nvSpPr>
          <p:cNvPr id="7" name="object 7"/>
          <p:cNvSpPr/>
          <p:nvPr/>
        </p:nvSpPr>
        <p:spPr>
          <a:xfrm>
            <a:off x="2359027" y="5529262"/>
            <a:ext cx="7561327" cy="647700"/>
          </a:xfrm>
          <a:custGeom>
            <a:avLst/>
            <a:gdLst/>
            <a:ahLst/>
            <a:cxnLst/>
            <a:rect l="l" t="t" r="r" b="b"/>
            <a:pathLst>
              <a:path w="7561326" h="647700">
                <a:moveTo>
                  <a:pt x="0" y="647700"/>
                </a:moveTo>
                <a:lnTo>
                  <a:pt x="7561326" y="647700"/>
                </a:lnTo>
                <a:lnTo>
                  <a:pt x="7561326" y="0"/>
                </a:lnTo>
                <a:lnTo>
                  <a:pt x="0" y="0"/>
                </a:lnTo>
                <a:lnTo>
                  <a:pt x="0" y="647700"/>
                </a:lnTo>
                <a:close/>
              </a:path>
            </a:pathLst>
          </a:custGeom>
          <a:solidFill>
            <a:srgbClr val="FFFFFF">
              <a:alpha val="50980"/>
            </a:srgbClr>
          </a:solidFill>
        </p:spPr>
        <p:txBody>
          <a:bodyPr wrap="square" lIns="0" tIns="0" rIns="0" bIns="0" rtlCol="0">
            <a:noAutofit/>
          </a:bodyPr>
          <a:lstStyle/>
          <a:p>
            <a:endParaRPr/>
          </a:p>
        </p:txBody>
      </p:sp>
      <p:sp>
        <p:nvSpPr>
          <p:cNvPr id="8" name="object 8"/>
          <p:cNvSpPr/>
          <p:nvPr/>
        </p:nvSpPr>
        <p:spPr>
          <a:xfrm>
            <a:off x="2359027" y="6248402"/>
            <a:ext cx="7561327" cy="276225"/>
          </a:xfrm>
          <a:custGeom>
            <a:avLst/>
            <a:gdLst/>
            <a:ahLst/>
            <a:cxnLst/>
            <a:rect l="l" t="t" r="r" b="b"/>
            <a:pathLst>
              <a:path w="7561326" h="276225">
                <a:moveTo>
                  <a:pt x="0" y="276225"/>
                </a:moveTo>
                <a:lnTo>
                  <a:pt x="7561326" y="276225"/>
                </a:lnTo>
                <a:lnTo>
                  <a:pt x="7561326" y="0"/>
                </a:lnTo>
                <a:lnTo>
                  <a:pt x="0" y="0"/>
                </a:lnTo>
                <a:lnTo>
                  <a:pt x="0" y="276225"/>
                </a:lnTo>
                <a:close/>
              </a:path>
            </a:pathLst>
          </a:custGeom>
          <a:solidFill>
            <a:srgbClr val="FFFFFF">
              <a:alpha val="50980"/>
            </a:srgbClr>
          </a:solidFill>
        </p:spPr>
        <p:txBody>
          <a:bodyPr wrap="square" lIns="0" tIns="0" rIns="0" bIns="0" rtlCol="0">
            <a:noAutofit/>
          </a:bodyPr>
          <a:lstStyle/>
          <a:p>
            <a:endParaRPr/>
          </a:p>
        </p:txBody>
      </p:sp>
      <p:sp>
        <p:nvSpPr>
          <p:cNvPr id="4" name="object 4"/>
          <p:cNvSpPr txBox="1"/>
          <p:nvPr/>
        </p:nvSpPr>
        <p:spPr>
          <a:xfrm>
            <a:off x="2445817" y="3103366"/>
            <a:ext cx="7395783" cy="2248093"/>
          </a:xfrm>
          <a:prstGeom prst="rect">
            <a:avLst/>
          </a:prstGeom>
        </p:spPr>
        <p:txBody>
          <a:bodyPr wrap="square" lIns="0" tIns="17907" rIns="0" bIns="0" rtlCol="0">
            <a:noAutofit/>
          </a:bodyPr>
          <a:lstStyle/>
          <a:p>
            <a:pPr marL="92049" marR="116211" algn="ctr">
              <a:lnSpc>
                <a:spcPts val="2820"/>
              </a:lnSpc>
            </a:pPr>
            <a:r>
              <a:rPr sz="2500" b="1" spc="-15" dirty="0">
                <a:solidFill>
                  <a:srgbClr val="006FC0"/>
                </a:solidFill>
                <a:latin typeface="Arial Black"/>
                <a:cs typeface="Arial Black"/>
              </a:rPr>
              <a:t>O DÍA 20 DE OUTUBRO DE 2014 ENTROU</a:t>
            </a:r>
            <a:endParaRPr sz="2500">
              <a:latin typeface="Arial Black"/>
              <a:cs typeface="Arial Black"/>
            </a:endParaRPr>
          </a:p>
          <a:p>
            <a:pPr marL="390702" marR="416571" algn="ctr">
              <a:lnSpc>
                <a:spcPts val="3000"/>
              </a:lnSpc>
              <a:spcBef>
                <a:spcPts val="8"/>
              </a:spcBef>
            </a:pPr>
            <a:r>
              <a:rPr sz="2500" b="1" spc="12" dirty="0">
                <a:solidFill>
                  <a:srgbClr val="006FC0"/>
                </a:solidFill>
                <a:latin typeface="Arial Black"/>
                <a:cs typeface="Arial Black"/>
              </a:rPr>
              <a:t>EN VIGOR O DECRETO POLO QUE SE</a:t>
            </a:r>
            <a:endParaRPr sz="2500">
              <a:latin typeface="Arial Black"/>
              <a:cs typeface="Arial Black"/>
            </a:endParaRPr>
          </a:p>
          <a:p>
            <a:pPr marL="216994" marR="242293" algn="ctr">
              <a:lnSpc>
                <a:spcPts val="3000"/>
              </a:lnSpc>
            </a:pPr>
            <a:r>
              <a:rPr sz="2500" b="1" spc="-9" dirty="0">
                <a:solidFill>
                  <a:srgbClr val="006FC0"/>
                </a:solidFill>
                <a:latin typeface="Arial Black"/>
                <a:cs typeface="Arial Black"/>
              </a:rPr>
              <a:t>REGULAN EN GALICIA AS CONDICIÓNS</a:t>
            </a:r>
            <a:endParaRPr sz="2500">
              <a:latin typeface="Arial Black"/>
              <a:cs typeface="Arial Black"/>
            </a:endParaRPr>
          </a:p>
          <a:p>
            <a:pPr marL="463854" marR="488969" algn="ctr">
              <a:lnSpc>
                <a:spcPts val="3000"/>
              </a:lnSpc>
            </a:pPr>
            <a:r>
              <a:rPr sz="2500" b="1" spc="-27" dirty="0">
                <a:solidFill>
                  <a:srgbClr val="006FC0"/>
                </a:solidFill>
                <a:latin typeface="Arial Black"/>
                <a:cs typeface="Arial Black"/>
              </a:rPr>
              <a:t>DE VENDA DIRECTA DOS PRODUTOS</a:t>
            </a:r>
            <a:endParaRPr sz="2500">
              <a:latin typeface="Arial Black"/>
              <a:cs typeface="Arial Black"/>
            </a:endParaRPr>
          </a:p>
          <a:p>
            <a:pPr algn="ctr">
              <a:lnSpc>
                <a:spcPts val="3000"/>
              </a:lnSpc>
            </a:pPr>
            <a:r>
              <a:rPr sz="2500" b="1" spc="-23" dirty="0">
                <a:solidFill>
                  <a:srgbClr val="006FC0"/>
                </a:solidFill>
                <a:latin typeface="Arial Black"/>
                <a:cs typeface="Arial Black"/>
              </a:rPr>
              <a:t>PRIMARIOS DESDE AS EXPLOTACIÓNS AO</a:t>
            </a:r>
            <a:endParaRPr sz="2500">
              <a:latin typeface="Arial Black"/>
              <a:cs typeface="Arial Black"/>
            </a:endParaRPr>
          </a:p>
          <a:p>
            <a:pPr marL="1841908" marR="1865021" algn="ctr">
              <a:lnSpc>
                <a:spcPts val="2880"/>
              </a:lnSpc>
            </a:pPr>
            <a:r>
              <a:rPr sz="2500" b="1" spc="-8" dirty="0">
                <a:solidFill>
                  <a:srgbClr val="006FC0"/>
                </a:solidFill>
                <a:latin typeface="Arial Black"/>
                <a:cs typeface="Arial Black"/>
              </a:rPr>
              <a:t>CONSUMIDOR FINAL</a:t>
            </a:r>
            <a:endParaRPr sz="2500">
              <a:latin typeface="Arial Black"/>
              <a:cs typeface="Arial Black"/>
            </a:endParaRPr>
          </a:p>
        </p:txBody>
      </p:sp>
      <p:sp>
        <p:nvSpPr>
          <p:cNvPr id="3" name="object 3"/>
          <p:cNvSpPr txBox="1"/>
          <p:nvPr/>
        </p:nvSpPr>
        <p:spPr>
          <a:xfrm>
            <a:off x="2437892" y="5606977"/>
            <a:ext cx="7351003" cy="528320"/>
          </a:xfrm>
          <a:prstGeom prst="rect">
            <a:avLst/>
          </a:prstGeom>
        </p:spPr>
        <p:txBody>
          <a:bodyPr wrap="square" lIns="0" tIns="12192" rIns="0" bIns="0" rtlCol="0">
            <a:noAutofit/>
          </a:bodyPr>
          <a:lstStyle/>
          <a:p>
            <a:pPr marL="12700" marR="34290">
              <a:lnSpc>
                <a:spcPts val="1920"/>
              </a:lnSpc>
            </a:pPr>
            <a:r>
              <a:rPr i="1" dirty="0">
                <a:latin typeface="Corbel"/>
                <a:cs typeface="Corbel"/>
              </a:rPr>
              <a:t>DECRETO 125/2014, do 4 de setembro, polo que se regula en Galicia a venda</a:t>
            </a:r>
            <a:endParaRPr>
              <a:latin typeface="Corbel"/>
              <a:cs typeface="Corbel"/>
            </a:endParaRPr>
          </a:p>
          <a:p>
            <a:pPr marL="12700">
              <a:lnSpc>
                <a:spcPts val="2160"/>
              </a:lnSpc>
              <a:spcBef>
                <a:spcPts val="12"/>
              </a:spcBef>
            </a:pPr>
            <a:r>
              <a:rPr i="1" spc="1" dirty="0">
                <a:latin typeface="Corbel"/>
                <a:cs typeface="Corbel"/>
              </a:rPr>
              <a:t>directa dos produtos primarios desde as explotacións á persoa consumidora final</a:t>
            </a:r>
            <a:endParaRPr>
              <a:latin typeface="Corbel"/>
              <a:cs typeface="Corbel"/>
            </a:endParaRPr>
          </a:p>
        </p:txBody>
      </p:sp>
      <p:sp>
        <p:nvSpPr>
          <p:cNvPr id="2" name="object 2"/>
          <p:cNvSpPr txBox="1"/>
          <p:nvPr/>
        </p:nvSpPr>
        <p:spPr>
          <a:xfrm>
            <a:off x="2437892" y="6312868"/>
            <a:ext cx="2932119" cy="177800"/>
          </a:xfrm>
          <a:prstGeom prst="rect">
            <a:avLst/>
          </a:prstGeom>
        </p:spPr>
        <p:txBody>
          <a:bodyPr wrap="square" lIns="0" tIns="8350" rIns="0" bIns="0" rtlCol="0">
            <a:noAutofit/>
          </a:bodyPr>
          <a:lstStyle/>
          <a:p>
            <a:pPr marL="12700">
              <a:lnSpc>
                <a:spcPts val="1315"/>
              </a:lnSpc>
            </a:pPr>
            <a:r>
              <a:rPr sz="1200" i="1" spc="-1" dirty="0">
                <a:latin typeface="Corbel"/>
                <a:cs typeface="Corbel"/>
              </a:rPr>
              <a:t>DOG Núm. 186 Martes, 30 de setembro de 2014</a:t>
            </a:r>
            <a:endParaRPr sz="1200">
              <a:latin typeface="Corbel"/>
              <a:cs typeface="Corbel"/>
            </a:endParaRPr>
          </a:p>
        </p:txBody>
      </p:sp>
    </p:spTree>
    <p:extLst>
      <p:ext uri="{BB962C8B-B14F-4D97-AF65-F5344CB8AC3E}">
        <p14:creationId xmlns:p14="http://schemas.microsoft.com/office/powerpoint/2010/main" val="368989909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52400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1992312" y="404877"/>
            <a:ext cx="8280400" cy="936625"/>
          </a:xfrm>
          <a:custGeom>
            <a:avLst/>
            <a:gdLst/>
            <a:ahLst/>
            <a:cxnLst/>
            <a:rect l="l" t="t" r="r" b="b"/>
            <a:pathLst>
              <a:path w="8280400" h="936625">
                <a:moveTo>
                  <a:pt x="0" y="936625"/>
                </a:moveTo>
                <a:lnTo>
                  <a:pt x="8280400" y="936625"/>
                </a:lnTo>
                <a:lnTo>
                  <a:pt x="8280400" y="0"/>
                </a:lnTo>
                <a:lnTo>
                  <a:pt x="0" y="0"/>
                </a:lnTo>
                <a:lnTo>
                  <a:pt x="0" y="936625"/>
                </a:lnTo>
                <a:close/>
              </a:path>
            </a:pathLst>
          </a:custGeom>
          <a:solidFill>
            <a:srgbClr val="548ED4">
              <a:alpha val="60000"/>
            </a:srgbClr>
          </a:solidFill>
        </p:spPr>
        <p:txBody>
          <a:bodyPr wrap="square" lIns="0" tIns="0" rIns="0" bIns="0" rtlCol="0">
            <a:noAutofit/>
          </a:bodyPr>
          <a:lstStyle/>
          <a:p>
            <a:endParaRPr/>
          </a:p>
        </p:txBody>
      </p:sp>
      <p:sp>
        <p:nvSpPr>
          <p:cNvPr id="6" name="object 6"/>
          <p:cNvSpPr/>
          <p:nvPr/>
        </p:nvSpPr>
        <p:spPr>
          <a:xfrm>
            <a:off x="1992312" y="2717800"/>
            <a:ext cx="8280400" cy="1719326"/>
          </a:xfrm>
          <a:custGeom>
            <a:avLst/>
            <a:gdLst/>
            <a:ahLst/>
            <a:cxnLst/>
            <a:rect l="l" t="t" r="r" b="b"/>
            <a:pathLst>
              <a:path w="8280400" h="1719326">
                <a:moveTo>
                  <a:pt x="0" y="1719326"/>
                </a:moveTo>
                <a:lnTo>
                  <a:pt x="8280400" y="1719326"/>
                </a:lnTo>
                <a:lnTo>
                  <a:pt x="8280400" y="0"/>
                </a:lnTo>
                <a:lnTo>
                  <a:pt x="0" y="0"/>
                </a:lnTo>
                <a:lnTo>
                  <a:pt x="0" y="1719326"/>
                </a:lnTo>
                <a:close/>
              </a:path>
            </a:pathLst>
          </a:custGeom>
          <a:solidFill>
            <a:srgbClr val="252525">
              <a:alpha val="60000"/>
            </a:srgbClr>
          </a:solidFill>
        </p:spPr>
        <p:txBody>
          <a:bodyPr wrap="square" lIns="0" tIns="0" rIns="0" bIns="0" rtlCol="0">
            <a:noAutofit/>
          </a:bodyPr>
          <a:lstStyle/>
          <a:p>
            <a:endParaRPr/>
          </a:p>
        </p:txBody>
      </p:sp>
      <p:sp>
        <p:nvSpPr>
          <p:cNvPr id="3" name="object 3"/>
          <p:cNvSpPr txBox="1"/>
          <p:nvPr/>
        </p:nvSpPr>
        <p:spPr>
          <a:xfrm>
            <a:off x="1992312" y="2717800"/>
            <a:ext cx="8280400" cy="1719326"/>
          </a:xfrm>
          <a:prstGeom prst="rect">
            <a:avLst/>
          </a:prstGeom>
        </p:spPr>
        <p:txBody>
          <a:bodyPr wrap="square" lIns="0" tIns="3060" rIns="0" bIns="0" rtlCol="0">
            <a:noAutofit/>
          </a:bodyPr>
          <a:lstStyle/>
          <a:p>
            <a:pPr>
              <a:lnSpc>
                <a:spcPts val="750"/>
              </a:lnSpc>
            </a:pPr>
            <a:endParaRPr sz="750"/>
          </a:p>
          <a:p>
            <a:pPr marL="91605" marR="33450" algn="just">
              <a:lnSpc>
                <a:spcPct val="99995"/>
              </a:lnSpc>
            </a:pPr>
            <a:r>
              <a:rPr sz="2500" dirty="0">
                <a:solidFill>
                  <a:srgbClr val="FFFFFF"/>
                </a:solidFill>
                <a:latin typeface="Corbel"/>
                <a:cs typeface="Corbel"/>
              </a:rPr>
              <a:t>Calqu</a:t>
            </a:r>
            <a:r>
              <a:rPr sz="2500" spc="4" dirty="0">
                <a:solidFill>
                  <a:srgbClr val="FFFFFF"/>
                </a:solidFill>
                <a:latin typeface="Corbel"/>
                <a:cs typeface="Corbel"/>
              </a:rPr>
              <a:t>e</a:t>
            </a:r>
            <a:r>
              <a:rPr sz="2500" dirty="0">
                <a:solidFill>
                  <a:srgbClr val="FFFFFF"/>
                </a:solidFill>
                <a:latin typeface="Corbel"/>
                <a:cs typeface="Corbel"/>
              </a:rPr>
              <a:t>ra</a:t>
            </a:r>
            <a:r>
              <a:rPr sz="2500" spc="26" dirty="0">
                <a:solidFill>
                  <a:srgbClr val="FFFFFF"/>
                </a:solidFill>
                <a:latin typeface="Corbel"/>
                <a:cs typeface="Corbel"/>
              </a:rPr>
              <a:t> </a:t>
            </a:r>
            <a:r>
              <a:rPr sz="2500" dirty="0">
                <a:solidFill>
                  <a:srgbClr val="FFFFFF"/>
                </a:solidFill>
                <a:latin typeface="Corbel"/>
                <a:cs typeface="Corbel"/>
              </a:rPr>
              <a:t>p</a:t>
            </a:r>
            <a:r>
              <a:rPr sz="2500" spc="9" dirty="0">
                <a:solidFill>
                  <a:srgbClr val="FFFFFF"/>
                </a:solidFill>
                <a:latin typeface="Corbel"/>
                <a:cs typeface="Corbel"/>
              </a:rPr>
              <a:t>e</a:t>
            </a:r>
            <a:r>
              <a:rPr sz="2500" dirty="0">
                <a:solidFill>
                  <a:srgbClr val="FFFFFF"/>
                </a:solidFill>
                <a:latin typeface="Corbel"/>
                <a:cs typeface="Corbel"/>
              </a:rPr>
              <a:t>rsoa</a:t>
            </a:r>
            <a:r>
              <a:rPr sz="2500" spc="26" dirty="0">
                <a:solidFill>
                  <a:srgbClr val="FFFFFF"/>
                </a:solidFill>
                <a:latin typeface="Corbel"/>
                <a:cs typeface="Corbel"/>
              </a:rPr>
              <a:t> </a:t>
            </a:r>
            <a:r>
              <a:rPr sz="2500" dirty="0">
                <a:solidFill>
                  <a:srgbClr val="FFFFFF"/>
                </a:solidFill>
                <a:latin typeface="Corbel"/>
                <a:cs typeface="Corbel"/>
              </a:rPr>
              <a:t>ti</a:t>
            </a:r>
            <a:r>
              <a:rPr sz="2500" spc="-9" dirty="0">
                <a:solidFill>
                  <a:srgbClr val="FFFFFF"/>
                </a:solidFill>
                <a:latin typeface="Corbel"/>
                <a:cs typeface="Corbel"/>
              </a:rPr>
              <a:t>t</a:t>
            </a:r>
            <a:r>
              <a:rPr sz="2500" dirty="0">
                <a:solidFill>
                  <a:srgbClr val="FFFFFF"/>
                </a:solidFill>
                <a:latin typeface="Corbel"/>
                <a:cs typeface="Corbel"/>
              </a:rPr>
              <a:t>ul</a:t>
            </a:r>
            <a:r>
              <a:rPr sz="2500" spc="9" dirty="0">
                <a:solidFill>
                  <a:srgbClr val="FFFFFF"/>
                </a:solidFill>
                <a:latin typeface="Corbel"/>
                <a:cs typeface="Corbel"/>
              </a:rPr>
              <a:t>a</a:t>
            </a:r>
            <a:r>
              <a:rPr sz="2500" dirty="0">
                <a:solidFill>
                  <a:srgbClr val="FFFFFF"/>
                </a:solidFill>
                <a:latin typeface="Corbel"/>
                <a:cs typeface="Corbel"/>
              </a:rPr>
              <a:t>r</a:t>
            </a:r>
            <a:r>
              <a:rPr sz="2500" spc="26" dirty="0">
                <a:solidFill>
                  <a:srgbClr val="FFFFFF"/>
                </a:solidFill>
                <a:latin typeface="Corbel"/>
                <a:cs typeface="Corbel"/>
              </a:rPr>
              <a:t> </a:t>
            </a:r>
            <a:r>
              <a:rPr sz="2500" dirty="0">
                <a:solidFill>
                  <a:srgbClr val="FFFFFF"/>
                </a:solidFill>
                <a:latin typeface="Corbel"/>
                <a:cs typeface="Corbel"/>
              </a:rPr>
              <a:t>dunha</a:t>
            </a:r>
            <a:r>
              <a:rPr sz="2500" spc="26" dirty="0">
                <a:solidFill>
                  <a:srgbClr val="FFFFFF"/>
                </a:solidFill>
                <a:latin typeface="Corbel"/>
                <a:cs typeface="Corbel"/>
              </a:rPr>
              <a:t> </a:t>
            </a:r>
            <a:r>
              <a:rPr sz="2500" dirty="0">
                <a:solidFill>
                  <a:srgbClr val="FFFFFF"/>
                </a:solidFill>
                <a:latin typeface="Corbel"/>
                <a:cs typeface="Corbel"/>
              </a:rPr>
              <a:t>explota</a:t>
            </a:r>
            <a:r>
              <a:rPr sz="2500" spc="-4" dirty="0">
                <a:solidFill>
                  <a:srgbClr val="FFFFFF"/>
                </a:solidFill>
                <a:latin typeface="Corbel"/>
                <a:cs typeface="Corbel"/>
              </a:rPr>
              <a:t>c</a:t>
            </a:r>
            <a:r>
              <a:rPr sz="2500" spc="4" dirty="0">
                <a:solidFill>
                  <a:srgbClr val="FFFFFF"/>
                </a:solidFill>
                <a:latin typeface="Corbel"/>
                <a:cs typeface="Corbel"/>
              </a:rPr>
              <a:t>i</a:t>
            </a:r>
            <a:r>
              <a:rPr sz="2500" dirty="0">
                <a:solidFill>
                  <a:srgbClr val="FFFFFF"/>
                </a:solidFill>
                <a:latin typeface="Corbel"/>
                <a:cs typeface="Corbel"/>
              </a:rPr>
              <a:t>ón agraria</a:t>
            </a:r>
            <a:r>
              <a:rPr sz="2500" spc="16" dirty="0">
                <a:solidFill>
                  <a:srgbClr val="FFFFFF"/>
                </a:solidFill>
                <a:latin typeface="Corbel"/>
                <a:cs typeface="Corbel"/>
              </a:rPr>
              <a:t> </a:t>
            </a:r>
            <a:r>
              <a:rPr sz="2500" dirty="0">
                <a:solidFill>
                  <a:srgbClr val="FFFFFF"/>
                </a:solidFill>
                <a:latin typeface="Corbel"/>
                <a:cs typeface="Corbel"/>
              </a:rPr>
              <a:t>inscrita</a:t>
            </a:r>
            <a:r>
              <a:rPr sz="2500" spc="11" dirty="0">
                <a:solidFill>
                  <a:srgbClr val="FFFFFF"/>
                </a:solidFill>
                <a:latin typeface="Corbel"/>
                <a:cs typeface="Corbel"/>
              </a:rPr>
              <a:t> </a:t>
            </a:r>
            <a:r>
              <a:rPr sz="2500" spc="4" dirty="0">
                <a:solidFill>
                  <a:srgbClr val="FFFFFF"/>
                </a:solidFill>
                <a:latin typeface="Corbel"/>
                <a:cs typeface="Corbel"/>
              </a:rPr>
              <a:t>no </a:t>
            </a:r>
            <a:r>
              <a:rPr sz="2500" i="1" dirty="0">
                <a:solidFill>
                  <a:srgbClr val="FFFFFF"/>
                </a:solidFill>
                <a:latin typeface="Corbel"/>
                <a:cs typeface="Corbel"/>
              </a:rPr>
              <a:t>Rexistro</a:t>
            </a:r>
            <a:r>
              <a:rPr sz="2500" i="1" spc="78" dirty="0">
                <a:solidFill>
                  <a:srgbClr val="FFFFFF"/>
                </a:solidFill>
                <a:latin typeface="Corbel"/>
                <a:cs typeface="Corbel"/>
              </a:rPr>
              <a:t> </a:t>
            </a:r>
            <a:r>
              <a:rPr sz="2500" i="1" spc="4" dirty="0">
                <a:solidFill>
                  <a:srgbClr val="FFFFFF"/>
                </a:solidFill>
                <a:latin typeface="Corbel"/>
                <a:cs typeface="Corbel"/>
              </a:rPr>
              <a:t>d</a:t>
            </a:r>
            <a:r>
              <a:rPr sz="2500" i="1" dirty="0">
                <a:solidFill>
                  <a:srgbClr val="FFFFFF"/>
                </a:solidFill>
                <a:latin typeface="Corbel"/>
                <a:cs typeface="Corbel"/>
              </a:rPr>
              <a:t>e</a:t>
            </a:r>
            <a:r>
              <a:rPr sz="2500" i="1" spc="130" dirty="0">
                <a:solidFill>
                  <a:srgbClr val="FFFFFF"/>
                </a:solidFill>
                <a:latin typeface="Corbel"/>
                <a:cs typeface="Corbel"/>
              </a:rPr>
              <a:t> </a:t>
            </a:r>
            <a:r>
              <a:rPr sz="2500" i="1" dirty="0">
                <a:solidFill>
                  <a:srgbClr val="FFFFFF"/>
                </a:solidFill>
                <a:latin typeface="Corbel"/>
                <a:cs typeface="Corbel"/>
              </a:rPr>
              <a:t>Explotaci</a:t>
            </a:r>
            <a:r>
              <a:rPr sz="2500" i="1" spc="14" dirty="0">
                <a:solidFill>
                  <a:srgbClr val="FFFFFF"/>
                </a:solidFill>
                <a:latin typeface="Corbel"/>
                <a:cs typeface="Corbel"/>
              </a:rPr>
              <a:t>ó</a:t>
            </a:r>
            <a:r>
              <a:rPr sz="2500" i="1" dirty="0">
                <a:solidFill>
                  <a:srgbClr val="FFFFFF"/>
                </a:solidFill>
                <a:latin typeface="Corbel"/>
                <a:cs typeface="Corbel"/>
              </a:rPr>
              <a:t>ns</a:t>
            </a:r>
            <a:r>
              <a:rPr sz="2500" i="1" spc="32" dirty="0">
                <a:solidFill>
                  <a:srgbClr val="FFFFFF"/>
                </a:solidFill>
                <a:latin typeface="Corbel"/>
                <a:cs typeface="Corbel"/>
              </a:rPr>
              <a:t> </a:t>
            </a:r>
            <a:r>
              <a:rPr sz="2500" i="1" spc="-39" dirty="0">
                <a:solidFill>
                  <a:srgbClr val="FFFFFF"/>
                </a:solidFill>
                <a:latin typeface="Corbel"/>
                <a:cs typeface="Corbel"/>
              </a:rPr>
              <a:t>A</a:t>
            </a:r>
            <a:r>
              <a:rPr sz="2500" i="1" spc="9" dirty="0">
                <a:solidFill>
                  <a:srgbClr val="FFFFFF"/>
                </a:solidFill>
                <a:latin typeface="Corbel"/>
                <a:cs typeface="Corbel"/>
              </a:rPr>
              <a:t>g</a:t>
            </a:r>
            <a:r>
              <a:rPr sz="2500" i="1" dirty="0">
                <a:solidFill>
                  <a:srgbClr val="FFFFFF"/>
                </a:solidFill>
                <a:latin typeface="Corbel"/>
                <a:cs typeface="Corbel"/>
              </a:rPr>
              <a:t>rar</a:t>
            </a:r>
            <a:r>
              <a:rPr sz="2500" i="1" spc="9" dirty="0">
                <a:solidFill>
                  <a:srgbClr val="FFFFFF"/>
                </a:solidFill>
                <a:latin typeface="Corbel"/>
                <a:cs typeface="Corbel"/>
              </a:rPr>
              <a:t>i</a:t>
            </a:r>
            <a:r>
              <a:rPr sz="2500" i="1" dirty="0">
                <a:solidFill>
                  <a:srgbClr val="FFFFFF"/>
                </a:solidFill>
                <a:latin typeface="Corbel"/>
                <a:cs typeface="Corbel"/>
              </a:rPr>
              <a:t>as</a:t>
            </a:r>
            <a:r>
              <a:rPr sz="2500" i="1" spc="109" dirty="0">
                <a:solidFill>
                  <a:srgbClr val="FFFFFF"/>
                </a:solidFill>
                <a:latin typeface="Corbel"/>
                <a:cs typeface="Corbel"/>
              </a:rPr>
              <a:t> </a:t>
            </a:r>
            <a:r>
              <a:rPr sz="2500" i="1" spc="4" dirty="0">
                <a:solidFill>
                  <a:srgbClr val="FFFFFF"/>
                </a:solidFill>
                <a:latin typeface="Corbel"/>
                <a:cs typeface="Corbel"/>
              </a:rPr>
              <a:t>d</a:t>
            </a:r>
            <a:r>
              <a:rPr sz="2500" i="1" dirty="0">
                <a:solidFill>
                  <a:srgbClr val="FFFFFF"/>
                </a:solidFill>
                <a:latin typeface="Corbel"/>
                <a:cs typeface="Corbel"/>
              </a:rPr>
              <a:t>e</a:t>
            </a:r>
            <a:r>
              <a:rPr sz="2500" i="1" spc="125" dirty="0">
                <a:solidFill>
                  <a:srgbClr val="FFFFFF"/>
                </a:solidFill>
                <a:latin typeface="Corbel"/>
                <a:cs typeface="Corbel"/>
              </a:rPr>
              <a:t> </a:t>
            </a:r>
            <a:r>
              <a:rPr sz="2500" i="1" dirty="0">
                <a:solidFill>
                  <a:srgbClr val="FFFFFF"/>
                </a:solidFill>
                <a:latin typeface="Corbel"/>
                <a:cs typeface="Corbel"/>
              </a:rPr>
              <a:t>Gali</a:t>
            </a:r>
            <a:r>
              <a:rPr sz="2500" i="1" spc="4" dirty="0">
                <a:solidFill>
                  <a:srgbClr val="FFFFFF"/>
                </a:solidFill>
                <a:latin typeface="Corbel"/>
                <a:cs typeface="Corbel"/>
              </a:rPr>
              <a:t>c</a:t>
            </a:r>
            <a:r>
              <a:rPr sz="2500" i="1" dirty="0">
                <a:solidFill>
                  <a:srgbClr val="FFFFFF"/>
                </a:solidFill>
                <a:latin typeface="Corbel"/>
                <a:cs typeface="Corbel"/>
              </a:rPr>
              <a:t>ia</a:t>
            </a:r>
            <a:r>
              <a:rPr sz="2500" i="1" spc="100" dirty="0">
                <a:solidFill>
                  <a:srgbClr val="FFFFFF"/>
                </a:solidFill>
                <a:latin typeface="Corbel"/>
                <a:cs typeface="Corbel"/>
              </a:rPr>
              <a:t> </a:t>
            </a:r>
            <a:r>
              <a:rPr sz="2500" dirty="0">
                <a:solidFill>
                  <a:srgbClr val="FFFFFF"/>
                </a:solidFill>
                <a:latin typeface="Corbel"/>
                <a:cs typeface="Corbel"/>
              </a:rPr>
              <a:t>(RE</a:t>
            </a:r>
            <a:r>
              <a:rPr sz="2500" spc="-29" dirty="0">
                <a:solidFill>
                  <a:srgbClr val="FFFFFF"/>
                </a:solidFill>
                <a:latin typeface="Corbel"/>
                <a:cs typeface="Corbel"/>
              </a:rPr>
              <a:t>A</a:t>
            </a:r>
            <a:r>
              <a:rPr sz="2500" dirty="0">
                <a:solidFill>
                  <a:srgbClr val="FFFFFF"/>
                </a:solidFill>
                <a:latin typeface="Corbel"/>
                <a:cs typeface="Corbel"/>
              </a:rPr>
              <a:t>G</a:t>
            </a:r>
            <a:r>
              <a:rPr sz="2500" spc="9" dirty="0">
                <a:solidFill>
                  <a:srgbClr val="FFFFFF"/>
                </a:solidFill>
                <a:latin typeface="Corbel"/>
                <a:cs typeface="Corbel"/>
              </a:rPr>
              <a:t>A</a:t>
            </a:r>
            <a:r>
              <a:rPr sz="2500" dirty="0">
                <a:solidFill>
                  <a:srgbClr val="FFFFFF"/>
                </a:solidFill>
                <a:latin typeface="Corbel"/>
                <a:cs typeface="Corbel"/>
              </a:rPr>
              <a:t>)   </a:t>
            </a:r>
            <a:r>
              <a:rPr sz="2500" spc="4" dirty="0">
                <a:solidFill>
                  <a:srgbClr val="FFFFFF"/>
                </a:solidFill>
                <a:latin typeface="Corbel"/>
                <a:cs typeface="Corbel"/>
              </a:rPr>
              <a:t>qu</a:t>
            </a:r>
            <a:r>
              <a:rPr sz="2500" dirty="0">
                <a:solidFill>
                  <a:srgbClr val="FFFFFF"/>
                </a:solidFill>
                <a:latin typeface="Corbel"/>
                <a:cs typeface="Corbel"/>
              </a:rPr>
              <a:t>e</a:t>
            </a:r>
            <a:r>
              <a:rPr sz="2500" spc="130" dirty="0">
                <a:solidFill>
                  <a:srgbClr val="FFFFFF"/>
                </a:solidFill>
                <a:latin typeface="Corbel"/>
                <a:cs typeface="Corbel"/>
              </a:rPr>
              <a:t> </a:t>
            </a:r>
            <a:r>
              <a:rPr sz="2500" dirty="0">
                <a:solidFill>
                  <a:srgbClr val="FFFFFF"/>
                </a:solidFill>
                <a:latin typeface="Corbel"/>
                <a:cs typeface="Corbel"/>
              </a:rPr>
              <a:t>o solic</a:t>
            </a:r>
            <a:r>
              <a:rPr sz="2500" spc="-9" dirty="0">
                <a:solidFill>
                  <a:srgbClr val="FFFFFF"/>
                </a:solidFill>
                <a:latin typeface="Corbel"/>
                <a:cs typeface="Corbel"/>
              </a:rPr>
              <a:t>i</a:t>
            </a:r>
            <a:r>
              <a:rPr sz="2500" dirty="0">
                <a:solidFill>
                  <a:srgbClr val="FFFFFF"/>
                </a:solidFill>
                <a:latin typeface="Corbel"/>
                <a:cs typeface="Corbel"/>
              </a:rPr>
              <a:t>te, </a:t>
            </a:r>
            <a:r>
              <a:rPr sz="2500" spc="32" dirty="0">
                <a:solidFill>
                  <a:srgbClr val="FFFFFF"/>
                </a:solidFill>
                <a:latin typeface="Corbel"/>
                <a:cs typeface="Corbel"/>
              </a:rPr>
              <a:t> </a:t>
            </a:r>
            <a:r>
              <a:rPr sz="2500" dirty="0">
                <a:solidFill>
                  <a:srgbClr val="FFFFFF"/>
                </a:solidFill>
                <a:latin typeface="Corbel"/>
                <a:cs typeface="Corbel"/>
              </a:rPr>
              <a:t>ou</a:t>
            </a:r>
            <a:r>
              <a:rPr sz="2500" spc="8" dirty="0">
                <a:solidFill>
                  <a:srgbClr val="FFFFFF"/>
                </a:solidFill>
                <a:latin typeface="Corbel"/>
                <a:cs typeface="Corbel"/>
              </a:rPr>
              <a:t> </a:t>
            </a:r>
            <a:r>
              <a:rPr sz="2500" dirty="0">
                <a:solidFill>
                  <a:srgbClr val="FFFFFF"/>
                </a:solidFill>
                <a:latin typeface="Corbel"/>
                <a:cs typeface="Corbel"/>
              </a:rPr>
              <a:t>calq</a:t>
            </a:r>
            <a:r>
              <a:rPr sz="2500" spc="9" dirty="0">
                <a:solidFill>
                  <a:srgbClr val="FFFFFF"/>
                </a:solidFill>
                <a:latin typeface="Corbel"/>
                <a:cs typeface="Corbel"/>
              </a:rPr>
              <a:t>u</a:t>
            </a:r>
            <a:r>
              <a:rPr sz="2500" dirty="0">
                <a:solidFill>
                  <a:srgbClr val="FFFFFF"/>
                </a:solidFill>
                <a:latin typeface="Corbel"/>
                <a:cs typeface="Corbel"/>
              </a:rPr>
              <a:t>e</a:t>
            </a:r>
            <a:r>
              <a:rPr sz="2500" spc="9" dirty="0">
                <a:solidFill>
                  <a:srgbClr val="FFFFFF"/>
                </a:solidFill>
                <a:latin typeface="Corbel"/>
                <a:cs typeface="Corbel"/>
              </a:rPr>
              <a:t>r</a:t>
            </a:r>
            <a:r>
              <a:rPr sz="2500" dirty="0">
                <a:solidFill>
                  <a:srgbClr val="FFFFFF"/>
                </a:solidFill>
                <a:latin typeface="Corbel"/>
                <a:cs typeface="Corbel"/>
              </a:rPr>
              <a:t>a</a:t>
            </a:r>
            <a:r>
              <a:rPr sz="2500" spc="-32" dirty="0">
                <a:solidFill>
                  <a:srgbClr val="FFFFFF"/>
                </a:solidFill>
                <a:latin typeface="Corbel"/>
                <a:cs typeface="Corbel"/>
              </a:rPr>
              <a:t> </a:t>
            </a:r>
            <a:r>
              <a:rPr sz="2500" dirty="0">
                <a:solidFill>
                  <a:srgbClr val="FFFFFF"/>
                </a:solidFill>
                <a:latin typeface="Corbel"/>
                <a:cs typeface="Corbel"/>
              </a:rPr>
              <a:t>persoa</a:t>
            </a:r>
            <a:r>
              <a:rPr sz="2500" spc="-29" dirty="0">
                <a:solidFill>
                  <a:srgbClr val="FFFFFF"/>
                </a:solidFill>
                <a:latin typeface="Corbel"/>
                <a:cs typeface="Corbel"/>
              </a:rPr>
              <a:t> </a:t>
            </a:r>
            <a:r>
              <a:rPr sz="2500" spc="4" dirty="0">
                <a:solidFill>
                  <a:srgbClr val="FFFFFF"/>
                </a:solidFill>
                <a:latin typeface="Corbel"/>
                <a:cs typeface="Corbel"/>
              </a:rPr>
              <a:t>qu</a:t>
            </a:r>
            <a:r>
              <a:rPr sz="2500" dirty="0">
                <a:solidFill>
                  <a:srgbClr val="FFFFFF"/>
                </a:solidFill>
                <a:latin typeface="Corbel"/>
                <a:cs typeface="Corbel"/>
              </a:rPr>
              <a:t>e</a:t>
            </a:r>
            <a:r>
              <a:rPr sz="2500" spc="-3" dirty="0">
                <a:solidFill>
                  <a:srgbClr val="FFFFFF"/>
                </a:solidFill>
                <a:latin typeface="Corbel"/>
                <a:cs typeface="Corbel"/>
              </a:rPr>
              <a:t> </a:t>
            </a:r>
            <a:r>
              <a:rPr sz="2500" dirty="0">
                <a:solidFill>
                  <a:srgbClr val="FFFFFF"/>
                </a:solidFill>
                <a:latin typeface="Corbel"/>
                <a:cs typeface="Corbel"/>
              </a:rPr>
              <a:t>aínda</a:t>
            </a:r>
            <a:r>
              <a:rPr sz="2500" spc="-31" dirty="0">
                <a:solidFill>
                  <a:srgbClr val="FFFFFF"/>
                </a:solidFill>
                <a:latin typeface="Corbel"/>
                <a:cs typeface="Corbel"/>
              </a:rPr>
              <a:t> </a:t>
            </a:r>
            <a:r>
              <a:rPr sz="2500" dirty="0">
                <a:solidFill>
                  <a:srgbClr val="FFFFFF"/>
                </a:solidFill>
                <a:latin typeface="Corbel"/>
                <a:cs typeface="Corbel"/>
              </a:rPr>
              <a:t>non</a:t>
            </a:r>
            <a:r>
              <a:rPr sz="2500" spc="-14" dirty="0">
                <a:solidFill>
                  <a:srgbClr val="FFFFFF"/>
                </a:solidFill>
                <a:latin typeface="Corbel"/>
                <a:cs typeface="Corbel"/>
              </a:rPr>
              <a:t> </a:t>
            </a:r>
            <a:r>
              <a:rPr sz="2500" dirty="0">
                <a:solidFill>
                  <a:srgbClr val="FFFFFF"/>
                </a:solidFill>
                <a:latin typeface="Corbel"/>
                <a:cs typeface="Corbel"/>
              </a:rPr>
              <a:t>es</a:t>
            </a:r>
            <a:r>
              <a:rPr sz="2500" spc="-9" dirty="0">
                <a:solidFill>
                  <a:srgbClr val="FFFFFF"/>
                </a:solidFill>
                <a:latin typeface="Corbel"/>
                <a:cs typeface="Corbel"/>
              </a:rPr>
              <a:t>t</a:t>
            </a:r>
            <a:r>
              <a:rPr sz="2500" dirty="0">
                <a:solidFill>
                  <a:srgbClr val="FFFFFF"/>
                </a:solidFill>
                <a:latin typeface="Corbel"/>
                <a:cs typeface="Corbel"/>
              </a:rPr>
              <a:t>ando</a:t>
            </a:r>
            <a:r>
              <a:rPr sz="2500" spc="-53" dirty="0">
                <a:solidFill>
                  <a:srgbClr val="FFFFFF"/>
                </a:solidFill>
                <a:latin typeface="Corbel"/>
                <a:cs typeface="Corbel"/>
              </a:rPr>
              <a:t> </a:t>
            </a:r>
            <a:r>
              <a:rPr sz="2500" spc="4" dirty="0">
                <a:solidFill>
                  <a:srgbClr val="FFFFFF"/>
                </a:solidFill>
                <a:latin typeface="Corbel"/>
                <a:cs typeface="Corbel"/>
              </a:rPr>
              <a:t>n</a:t>
            </a:r>
            <a:r>
              <a:rPr sz="2500" dirty="0">
                <a:solidFill>
                  <a:srgbClr val="FFFFFF"/>
                </a:solidFill>
                <a:latin typeface="Corbel"/>
                <a:cs typeface="Corbel"/>
              </a:rPr>
              <a:t>o</a:t>
            </a:r>
            <a:r>
              <a:rPr sz="2500" spc="3" dirty="0">
                <a:solidFill>
                  <a:srgbClr val="FFFFFF"/>
                </a:solidFill>
                <a:latin typeface="Corbel"/>
                <a:cs typeface="Corbel"/>
              </a:rPr>
              <a:t> </a:t>
            </a:r>
            <a:r>
              <a:rPr sz="2500" spc="-9" dirty="0">
                <a:solidFill>
                  <a:srgbClr val="FFFFFF"/>
                </a:solidFill>
                <a:latin typeface="Corbel"/>
                <a:cs typeface="Corbel"/>
              </a:rPr>
              <a:t>R</a:t>
            </a:r>
            <a:r>
              <a:rPr sz="2500" dirty="0">
                <a:solidFill>
                  <a:srgbClr val="FFFFFF"/>
                </a:solidFill>
                <a:latin typeface="Corbel"/>
                <a:cs typeface="Corbel"/>
              </a:rPr>
              <a:t>E</a:t>
            </a:r>
            <a:r>
              <a:rPr sz="2500" spc="-34" dirty="0">
                <a:solidFill>
                  <a:srgbClr val="FFFFFF"/>
                </a:solidFill>
                <a:latin typeface="Corbel"/>
                <a:cs typeface="Corbel"/>
              </a:rPr>
              <a:t>A</a:t>
            </a:r>
            <a:r>
              <a:rPr sz="2500" spc="9" dirty="0">
                <a:solidFill>
                  <a:srgbClr val="FFFFFF"/>
                </a:solidFill>
                <a:latin typeface="Corbel"/>
                <a:cs typeface="Corbel"/>
              </a:rPr>
              <a:t>G</a:t>
            </a:r>
            <a:r>
              <a:rPr sz="2500" dirty="0">
                <a:solidFill>
                  <a:srgbClr val="FFFFFF"/>
                </a:solidFill>
                <a:latin typeface="Corbel"/>
                <a:cs typeface="Corbel"/>
              </a:rPr>
              <a:t>A solic</a:t>
            </a:r>
            <a:r>
              <a:rPr sz="2500" spc="-9" dirty="0">
                <a:solidFill>
                  <a:srgbClr val="FFFFFF"/>
                </a:solidFill>
                <a:latin typeface="Corbel"/>
                <a:cs typeface="Corbel"/>
              </a:rPr>
              <a:t>i</a:t>
            </a:r>
            <a:r>
              <a:rPr sz="2500" dirty="0">
                <a:solidFill>
                  <a:srgbClr val="FFFFFF"/>
                </a:solidFill>
                <a:latin typeface="Corbel"/>
                <a:cs typeface="Corbel"/>
              </a:rPr>
              <a:t>te</a:t>
            </a:r>
            <a:r>
              <a:rPr sz="2500" spc="-1" dirty="0">
                <a:solidFill>
                  <a:srgbClr val="FFFFFF"/>
                </a:solidFill>
                <a:latin typeface="Corbel"/>
                <a:cs typeface="Corbel"/>
              </a:rPr>
              <a:t> </a:t>
            </a:r>
            <a:r>
              <a:rPr sz="2500" dirty="0">
                <a:solidFill>
                  <a:srgbClr val="FFFFFF"/>
                </a:solidFill>
                <a:latin typeface="Corbel"/>
                <a:cs typeface="Corbel"/>
              </a:rPr>
              <a:t>a</a:t>
            </a:r>
            <a:r>
              <a:rPr sz="2500" spc="-7" dirty="0">
                <a:solidFill>
                  <a:srgbClr val="FFFFFF"/>
                </a:solidFill>
                <a:latin typeface="Corbel"/>
                <a:cs typeface="Corbel"/>
              </a:rPr>
              <a:t> </a:t>
            </a:r>
            <a:r>
              <a:rPr sz="2500" dirty="0">
                <a:solidFill>
                  <a:srgbClr val="FFFFFF"/>
                </a:solidFill>
                <a:latin typeface="Corbel"/>
                <a:cs typeface="Corbel"/>
              </a:rPr>
              <a:t>alta</a:t>
            </a:r>
            <a:r>
              <a:rPr sz="2500" spc="-9" dirty="0">
                <a:solidFill>
                  <a:srgbClr val="FFFFFF"/>
                </a:solidFill>
                <a:latin typeface="Corbel"/>
                <a:cs typeface="Corbel"/>
              </a:rPr>
              <a:t> </a:t>
            </a:r>
            <a:r>
              <a:rPr sz="2500" dirty="0">
                <a:solidFill>
                  <a:srgbClr val="FFFFFF"/>
                </a:solidFill>
                <a:latin typeface="Corbel"/>
                <a:cs typeface="Corbel"/>
              </a:rPr>
              <a:t>n</a:t>
            </a:r>
            <a:r>
              <a:rPr sz="2500" spc="9" dirty="0">
                <a:solidFill>
                  <a:srgbClr val="FFFFFF"/>
                </a:solidFill>
                <a:latin typeface="Corbel"/>
                <a:cs typeface="Corbel"/>
              </a:rPr>
              <a:t>e</a:t>
            </a:r>
            <a:r>
              <a:rPr sz="2500" dirty="0">
                <a:solidFill>
                  <a:srgbClr val="FFFFFF"/>
                </a:solidFill>
                <a:latin typeface="Corbel"/>
                <a:cs typeface="Corbel"/>
              </a:rPr>
              <a:t>ste</a:t>
            </a:r>
            <a:r>
              <a:rPr sz="2500" spc="-46" dirty="0">
                <a:solidFill>
                  <a:srgbClr val="FFFFFF"/>
                </a:solidFill>
                <a:latin typeface="Corbel"/>
                <a:cs typeface="Corbel"/>
              </a:rPr>
              <a:t> </a:t>
            </a:r>
            <a:r>
              <a:rPr sz="2500" dirty="0">
                <a:solidFill>
                  <a:srgbClr val="FFFFFF"/>
                </a:solidFill>
                <a:latin typeface="Corbel"/>
                <a:cs typeface="Corbel"/>
              </a:rPr>
              <a:t>r</a:t>
            </a:r>
            <a:r>
              <a:rPr sz="2500" spc="9" dirty="0">
                <a:solidFill>
                  <a:srgbClr val="FFFFFF"/>
                </a:solidFill>
                <a:latin typeface="Corbel"/>
                <a:cs typeface="Corbel"/>
              </a:rPr>
              <a:t>e</a:t>
            </a:r>
            <a:r>
              <a:rPr sz="2500" dirty="0">
                <a:solidFill>
                  <a:srgbClr val="FFFFFF"/>
                </a:solidFill>
                <a:latin typeface="Corbel"/>
                <a:cs typeface="Corbel"/>
              </a:rPr>
              <a:t>xistr</a:t>
            </a:r>
            <a:r>
              <a:rPr sz="2500" spc="4" dirty="0">
                <a:solidFill>
                  <a:srgbClr val="FFFFFF"/>
                </a:solidFill>
                <a:latin typeface="Corbel"/>
                <a:cs typeface="Corbel"/>
              </a:rPr>
              <a:t>o</a:t>
            </a:r>
            <a:r>
              <a:rPr sz="2500" dirty="0">
                <a:solidFill>
                  <a:srgbClr val="FFFFFF"/>
                </a:solidFill>
                <a:latin typeface="Corbel"/>
                <a:cs typeface="Corbel"/>
              </a:rPr>
              <a:t>.</a:t>
            </a:r>
            <a:endParaRPr sz="2500">
              <a:latin typeface="Corbel"/>
              <a:cs typeface="Corbel"/>
            </a:endParaRPr>
          </a:p>
        </p:txBody>
      </p:sp>
      <p:sp>
        <p:nvSpPr>
          <p:cNvPr id="2" name="object 2"/>
          <p:cNvSpPr txBox="1"/>
          <p:nvPr/>
        </p:nvSpPr>
        <p:spPr>
          <a:xfrm>
            <a:off x="1992312" y="404877"/>
            <a:ext cx="8280400" cy="936625"/>
          </a:xfrm>
          <a:prstGeom prst="rect">
            <a:avLst/>
          </a:prstGeom>
        </p:spPr>
        <p:txBody>
          <a:bodyPr wrap="square" lIns="0" tIns="314" rIns="0" bIns="0" rtlCol="0">
            <a:noAutofit/>
          </a:bodyPr>
          <a:lstStyle/>
          <a:p>
            <a:pPr>
              <a:lnSpc>
                <a:spcPts val="700"/>
              </a:lnSpc>
            </a:pPr>
            <a:endParaRPr sz="700"/>
          </a:p>
          <a:p>
            <a:pPr marL="200418">
              <a:lnSpc>
                <a:spcPct val="117513"/>
              </a:lnSpc>
              <a:spcBef>
                <a:spcPts val="1000"/>
              </a:spcBef>
            </a:pPr>
            <a:r>
              <a:rPr sz="2600" b="1" spc="-4" dirty="0">
                <a:solidFill>
                  <a:srgbClr val="FFFFFF"/>
                </a:solidFill>
                <a:latin typeface="Arial Black"/>
                <a:cs typeface="Arial Black"/>
              </a:rPr>
              <a:t>QUEN PODE ACOLLERSE A ESTE SISTEMA?</a:t>
            </a:r>
            <a:endParaRPr sz="2600">
              <a:latin typeface="Arial Black"/>
              <a:cs typeface="Arial Black"/>
            </a:endParaRPr>
          </a:p>
        </p:txBody>
      </p:sp>
    </p:spTree>
    <p:extLst>
      <p:ext uri="{BB962C8B-B14F-4D97-AF65-F5344CB8AC3E}">
        <p14:creationId xmlns:p14="http://schemas.microsoft.com/office/powerpoint/2010/main" val="15542060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152400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11" name="object 11"/>
          <p:cNvSpPr/>
          <p:nvPr/>
        </p:nvSpPr>
        <p:spPr>
          <a:xfrm>
            <a:off x="2497048" y="1776984"/>
            <a:ext cx="1774952" cy="1333881"/>
          </a:xfrm>
          <a:prstGeom prst="rect">
            <a:avLst/>
          </a:prstGeom>
          <a:blipFill>
            <a:blip r:embed="rId3" cstate="print"/>
            <a:stretch>
              <a:fillRect/>
            </a:stretch>
          </a:blipFill>
        </p:spPr>
        <p:txBody>
          <a:bodyPr wrap="square" lIns="0" tIns="0" rIns="0" bIns="0" rtlCol="0">
            <a:noAutofit/>
          </a:bodyPr>
          <a:lstStyle/>
          <a:p>
            <a:endParaRPr/>
          </a:p>
        </p:txBody>
      </p:sp>
      <p:sp>
        <p:nvSpPr>
          <p:cNvPr id="12" name="object 12"/>
          <p:cNvSpPr/>
          <p:nvPr/>
        </p:nvSpPr>
        <p:spPr>
          <a:xfrm>
            <a:off x="2471648" y="1751585"/>
            <a:ext cx="1825752" cy="1384681"/>
          </a:xfrm>
          <a:custGeom>
            <a:avLst/>
            <a:gdLst/>
            <a:ahLst/>
            <a:cxnLst/>
            <a:rect l="l" t="t" r="r" b="b"/>
            <a:pathLst>
              <a:path w="1825752" h="1384681">
                <a:moveTo>
                  <a:pt x="0" y="1384681"/>
                </a:moveTo>
                <a:lnTo>
                  <a:pt x="1825752" y="1384681"/>
                </a:lnTo>
                <a:lnTo>
                  <a:pt x="1825752" y="0"/>
                </a:lnTo>
                <a:lnTo>
                  <a:pt x="0" y="0"/>
                </a:lnTo>
                <a:lnTo>
                  <a:pt x="0" y="1384681"/>
                </a:lnTo>
                <a:close/>
              </a:path>
            </a:pathLst>
          </a:custGeom>
          <a:ln w="50800">
            <a:solidFill>
              <a:srgbClr val="FFFFFF"/>
            </a:solidFill>
          </a:ln>
        </p:spPr>
        <p:txBody>
          <a:bodyPr wrap="square" lIns="0" tIns="0" rIns="0" bIns="0" rtlCol="0">
            <a:noAutofit/>
          </a:bodyPr>
          <a:lstStyle/>
          <a:p>
            <a:endParaRPr/>
          </a:p>
        </p:txBody>
      </p:sp>
      <p:sp>
        <p:nvSpPr>
          <p:cNvPr id="13" name="object 13"/>
          <p:cNvSpPr/>
          <p:nvPr/>
        </p:nvSpPr>
        <p:spPr>
          <a:xfrm>
            <a:off x="4992624" y="975235"/>
            <a:ext cx="1944624" cy="1406525"/>
          </a:xfrm>
          <a:prstGeom prst="rect">
            <a:avLst/>
          </a:prstGeom>
          <a:blipFill>
            <a:blip r:embed="rId4" cstate="print"/>
            <a:stretch>
              <a:fillRect/>
            </a:stretch>
          </a:blipFill>
        </p:spPr>
        <p:txBody>
          <a:bodyPr wrap="square" lIns="0" tIns="0" rIns="0" bIns="0" rtlCol="0">
            <a:noAutofit/>
          </a:bodyPr>
          <a:lstStyle/>
          <a:p>
            <a:endParaRPr/>
          </a:p>
        </p:txBody>
      </p:sp>
      <p:sp>
        <p:nvSpPr>
          <p:cNvPr id="14" name="object 14"/>
          <p:cNvSpPr/>
          <p:nvPr/>
        </p:nvSpPr>
        <p:spPr>
          <a:xfrm>
            <a:off x="4967224" y="949835"/>
            <a:ext cx="1995424" cy="1457325"/>
          </a:xfrm>
          <a:custGeom>
            <a:avLst/>
            <a:gdLst/>
            <a:ahLst/>
            <a:cxnLst/>
            <a:rect l="l" t="t" r="r" b="b"/>
            <a:pathLst>
              <a:path w="1995424" h="1457325">
                <a:moveTo>
                  <a:pt x="0" y="1457325"/>
                </a:moveTo>
                <a:lnTo>
                  <a:pt x="1995424" y="1457325"/>
                </a:lnTo>
                <a:lnTo>
                  <a:pt x="1995424" y="0"/>
                </a:lnTo>
                <a:lnTo>
                  <a:pt x="0" y="0"/>
                </a:lnTo>
                <a:lnTo>
                  <a:pt x="0" y="1457325"/>
                </a:lnTo>
                <a:close/>
              </a:path>
            </a:pathLst>
          </a:custGeom>
          <a:ln w="50800">
            <a:solidFill>
              <a:srgbClr val="FFFFFF"/>
            </a:solidFill>
          </a:ln>
        </p:spPr>
        <p:txBody>
          <a:bodyPr wrap="square" lIns="0" tIns="0" rIns="0" bIns="0" rtlCol="0">
            <a:noAutofit/>
          </a:bodyPr>
          <a:lstStyle/>
          <a:p>
            <a:endParaRPr/>
          </a:p>
        </p:txBody>
      </p:sp>
      <p:sp>
        <p:nvSpPr>
          <p:cNvPr id="15" name="object 15"/>
          <p:cNvSpPr/>
          <p:nvPr/>
        </p:nvSpPr>
        <p:spPr>
          <a:xfrm>
            <a:off x="4845687" y="2559052"/>
            <a:ext cx="2474341" cy="2382139"/>
          </a:xfrm>
          <a:custGeom>
            <a:avLst/>
            <a:gdLst/>
            <a:ahLst/>
            <a:cxnLst/>
            <a:rect l="l" t="t" r="r" b="b"/>
            <a:pathLst>
              <a:path w="2474341" h="2382139">
                <a:moveTo>
                  <a:pt x="0" y="1191006"/>
                </a:moveTo>
                <a:lnTo>
                  <a:pt x="4101" y="1288699"/>
                </a:lnTo>
                <a:lnTo>
                  <a:pt x="16194" y="1384217"/>
                </a:lnTo>
                <a:lnTo>
                  <a:pt x="35959" y="1477254"/>
                </a:lnTo>
                <a:lnTo>
                  <a:pt x="63079" y="1567502"/>
                </a:lnTo>
                <a:lnTo>
                  <a:pt x="97234" y="1654655"/>
                </a:lnTo>
                <a:lnTo>
                  <a:pt x="138106" y="1738406"/>
                </a:lnTo>
                <a:lnTo>
                  <a:pt x="185376" y="1818450"/>
                </a:lnTo>
                <a:lnTo>
                  <a:pt x="238727" y="1894480"/>
                </a:lnTo>
                <a:lnTo>
                  <a:pt x="297839" y="1966188"/>
                </a:lnTo>
                <a:lnTo>
                  <a:pt x="362394" y="2033270"/>
                </a:lnTo>
                <a:lnTo>
                  <a:pt x="432073" y="2095417"/>
                </a:lnTo>
                <a:lnTo>
                  <a:pt x="506559" y="2152323"/>
                </a:lnTo>
                <a:lnTo>
                  <a:pt x="585532" y="2203683"/>
                </a:lnTo>
                <a:lnTo>
                  <a:pt x="668673" y="2249189"/>
                </a:lnTo>
                <a:lnTo>
                  <a:pt x="755665" y="2288536"/>
                </a:lnTo>
                <a:lnTo>
                  <a:pt x="846189" y="2321415"/>
                </a:lnTo>
                <a:lnTo>
                  <a:pt x="939927" y="2347522"/>
                </a:lnTo>
                <a:lnTo>
                  <a:pt x="1036559" y="2366549"/>
                </a:lnTo>
                <a:lnTo>
                  <a:pt x="1135767" y="2378190"/>
                </a:lnTo>
                <a:lnTo>
                  <a:pt x="1237234" y="2382139"/>
                </a:lnTo>
                <a:lnTo>
                  <a:pt x="1338682" y="2378190"/>
                </a:lnTo>
                <a:lnTo>
                  <a:pt x="1437874" y="2366549"/>
                </a:lnTo>
                <a:lnTo>
                  <a:pt x="1534491" y="2347522"/>
                </a:lnTo>
                <a:lnTo>
                  <a:pt x="1628216" y="2321415"/>
                </a:lnTo>
                <a:lnTo>
                  <a:pt x="1718728" y="2288536"/>
                </a:lnTo>
                <a:lnTo>
                  <a:pt x="1805710" y="2249189"/>
                </a:lnTo>
                <a:lnTo>
                  <a:pt x="1888843" y="2203683"/>
                </a:lnTo>
                <a:lnTo>
                  <a:pt x="1967809" y="2152323"/>
                </a:lnTo>
                <a:lnTo>
                  <a:pt x="2042288" y="2095417"/>
                </a:lnTo>
                <a:lnTo>
                  <a:pt x="2111962" y="2033270"/>
                </a:lnTo>
                <a:lnTo>
                  <a:pt x="2176513" y="1966188"/>
                </a:lnTo>
                <a:lnTo>
                  <a:pt x="2235621" y="1894480"/>
                </a:lnTo>
                <a:lnTo>
                  <a:pt x="2288969" y="1818450"/>
                </a:lnTo>
                <a:lnTo>
                  <a:pt x="2336238" y="1738406"/>
                </a:lnTo>
                <a:lnTo>
                  <a:pt x="2377108" y="1654655"/>
                </a:lnTo>
                <a:lnTo>
                  <a:pt x="2411262" y="1567502"/>
                </a:lnTo>
                <a:lnTo>
                  <a:pt x="2438381" y="1477254"/>
                </a:lnTo>
                <a:lnTo>
                  <a:pt x="2458146" y="1384217"/>
                </a:lnTo>
                <a:lnTo>
                  <a:pt x="2470239" y="1288699"/>
                </a:lnTo>
                <a:lnTo>
                  <a:pt x="2474341" y="1191006"/>
                </a:lnTo>
                <a:lnTo>
                  <a:pt x="2470239" y="1093330"/>
                </a:lnTo>
                <a:lnTo>
                  <a:pt x="2458146" y="997828"/>
                </a:lnTo>
                <a:lnTo>
                  <a:pt x="2438381" y="904806"/>
                </a:lnTo>
                <a:lnTo>
                  <a:pt x="2411262" y="814571"/>
                </a:lnTo>
                <a:lnTo>
                  <a:pt x="2377108" y="727430"/>
                </a:lnTo>
                <a:lnTo>
                  <a:pt x="2336238" y="643688"/>
                </a:lnTo>
                <a:lnTo>
                  <a:pt x="2288969" y="563653"/>
                </a:lnTo>
                <a:lnTo>
                  <a:pt x="2235621" y="487631"/>
                </a:lnTo>
                <a:lnTo>
                  <a:pt x="2176513" y="415928"/>
                </a:lnTo>
                <a:lnTo>
                  <a:pt x="2111962" y="348853"/>
                </a:lnTo>
                <a:lnTo>
                  <a:pt x="2042288" y="286710"/>
                </a:lnTo>
                <a:lnTo>
                  <a:pt x="1967809" y="229807"/>
                </a:lnTo>
                <a:lnTo>
                  <a:pt x="1888843" y="178449"/>
                </a:lnTo>
                <a:lnTo>
                  <a:pt x="1805710" y="132945"/>
                </a:lnTo>
                <a:lnTo>
                  <a:pt x="1718728" y="93600"/>
                </a:lnTo>
                <a:lnTo>
                  <a:pt x="1628216" y="60722"/>
                </a:lnTo>
                <a:lnTo>
                  <a:pt x="1534491" y="34616"/>
                </a:lnTo>
                <a:lnTo>
                  <a:pt x="1437874" y="15589"/>
                </a:lnTo>
                <a:lnTo>
                  <a:pt x="1338682" y="3948"/>
                </a:lnTo>
                <a:lnTo>
                  <a:pt x="1237234" y="0"/>
                </a:lnTo>
                <a:lnTo>
                  <a:pt x="1135767" y="3948"/>
                </a:lnTo>
                <a:lnTo>
                  <a:pt x="1036559" y="15589"/>
                </a:lnTo>
                <a:lnTo>
                  <a:pt x="939927" y="34616"/>
                </a:lnTo>
                <a:lnTo>
                  <a:pt x="846189" y="60722"/>
                </a:lnTo>
                <a:lnTo>
                  <a:pt x="755665" y="93600"/>
                </a:lnTo>
                <a:lnTo>
                  <a:pt x="668673" y="132945"/>
                </a:lnTo>
                <a:lnTo>
                  <a:pt x="585532" y="178449"/>
                </a:lnTo>
                <a:lnTo>
                  <a:pt x="506559" y="229807"/>
                </a:lnTo>
                <a:lnTo>
                  <a:pt x="432073" y="286710"/>
                </a:lnTo>
                <a:lnTo>
                  <a:pt x="362394" y="348853"/>
                </a:lnTo>
                <a:lnTo>
                  <a:pt x="297839" y="415928"/>
                </a:lnTo>
                <a:lnTo>
                  <a:pt x="238727" y="487631"/>
                </a:lnTo>
                <a:lnTo>
                  <a:pt x="185376" y="563653"/>
                </a:lnTo>
                <a:lnTo>
                  <a:pt x="138106" y="643688"/>
                </a:lnTo>
                <a:lnTo>
                  <a:pt x="97234" y="727430"/>
                </a:lnTo>
                <a:lnTo>
                  <a:pt x="63079" y="814571"/>
                </a:lnTo>
                <a:lnTo>
                  <a:pt x="35959" y="904806"/>
                </a:lnTo>
                <a:lnTo>
                  <a:pt x="16194" y="997828"/>
                </a:lnTo>
                <a:lnTo>
                  <a:pt x="4101" y="1093330"/>
                </a:lnTo>
                <a:lnTo>
                  <a:pt x="0" y="1191006"/>
                </a:lnTo>
                <a:close/>
              </a:path>
            </a:pathLst>
          </a:custGeom>
          <a:solidFill>
            <a:srgbClr val="FFFFFF">
              <a:alpha val="70196"/>
            </a:srgbClr>
          </a:solidFill>
        </p:spPr>
        <p:txBody>
          <a:bodyPr wrap="square" lIns="0" tIns="0" rIns="0" bIns="0" rtlCol="0">
            <a:noAutofit/>
          </a:bodyPr>
          <a:lstStyle/>
          <a:p>
            <a:endParaRPr/>
          </a:p>
        </p:txBody>
      </p:sp>
      <p:sp>
        <p:nvSpPr>
          <p:cNvPr id="16" name="object 16"/>
          <p:cNvSpPr/>
          <p:nvPr/>
        </p:nvSpPr>
        <p:spPr>
          <a:xfrm>
            <a:off x="7781927" y="1689101"/>
            <a:ext cx="1836927" cy="1379854"/>
          </a:xfrm>
          <a:prstGeom prst="rect">
            <a:avLst/>
          </a:prstGeom>
          <a:blipFill>
            <a:blip r:embed="rId5" cstate="print"/>
            <a:stretch>
              <a:fillRect/>
            </a:stretch>
          </a:blipFill>
        </p:spPr>
        <p:txBody>
          <a:bodyPr wrap="square" lIns="0" tIns="0" rIns="0" bIns="0" rtlCol="0">
            <a:noAutofit/>
          </a:bodyPr>
          <a:lstStyle/>
          <a:p>
            <a:endParaRPr/>
          </a:p>
        </p:txBody>
      </p:sp>
      <p:sp>
        <p:nvSpPr>
          <p:cNvPr id="17" name="object 17"/>
          <p:cNvSpPr/>
          <p:nvPr/>
        </p:nvSpPr>
        <p:spPr>
          <a:xfrm>
            <a:off x="7756527" y="1663701"/>
            <a:ext cx="1887727" cy="1430654"/>
          </a:xfrm>
          <a:custGeom>
            <a:avLst/>
            <a:gdLst/>
            <a:ahLst/>
            <a:cxnLst/>
            <a:rect l="l" t="t" r="r" b="b"/>
            <a:pathLst>
              <a:path w="1887727" h="1430654">
                <a:moveTo>
                  <a:pt x="0" y="1430654"/>
                </a:moveTo>
                <a:lnTo>
                  <a:pt x="1887727" y="1430654"/>
                </a:lnTo>
                <a:lnTo>
                  <a:pt x="1887727" y="0"/>
                </a:lnTo>
                <a:lnTo>
                  <a:pt x="0" y="0"/>
                </a:lnTo>
                <a:lnTo>
                  <a:pt x="0" y="1430654"/>
                </a:lnTo>
                <a:close/>
              </a:path>
            </a:pathLst>
          </a:custGeom>
          <a:ln w="50800">
            <a:solidFill>
              <a:srgbClr val="FFFFFF"/>
            </a:solidFill>
          </a:ln>
        </p:spPr>
        <p:txBody>
          <a:bodyPr wrap="square" lIns="0" tIns="0" rIns="0" bIns="0" rtlCol="0">
            <a:noAutofit/>
          </a:bodyPr>
          <a:lstStyle/>
          <a:p>
            <a:endParaRPr/>
          </a:p>
        </p:txBody>
      </p:sp>
      <p:sp>
        <p:nvSpPr>
          <p:cNvPr id="18" name="object 18"/>
          <p:cNvSpPr/>
          <p:nvPr/>
        </p:nvSpPr>
        <p:spPr>
          <a:xfrm>
            <a:off x="7751826" y="3506853"/>
            <a:ext cx="1947419" cy="1506347"/>
          </a:xfrm>
          <a:prstGeom prst="rect">
            <a:avLst/>
          </a:prstGeom>
          <a:blipFill>
            <a:blip r:embed="rId6" cstate="print"/>
            <a:stretch>
              <a:fillRect/>
            </a:stretch>
          </a:blipFill>
        </p:spPr>
        <p:txBody>
          <a:bodyPr wrap="square" lIns="0" tIns="0" rIns="0" bIns="0" rtlCol="0">
            <a:noAutofit/>
          </a:bodyPr>
          <a:lstStyle/>
          <a:p>
            <a:endParaRPr/>
          </a:p>
        </p:txBody>
      </p:sp>
      <p:sp>
        <p:nvSpPr>
          <p:cNvPr id="19" name="object 19"/>
          <p:cNvSpPr/>
          <p:nvPr/>
        </p:nvSpPr>
        <p:spPr>
          <a:xfrm>
            <a:off x="7726426" y="3481452"/>
            <a:ext cx="1998219" cy="1557147"/>
          </a:xfrm>
          <a:custGeom>
            <a:avLst/>
            <a:gdLst/>
            <a:ahLst/>
            <a:cxnLst/>
            <a:rect l="l" t="t" r="r" b="b"/>
            <a:pathLst>
              <a:path w="1998218" h="1557147">
                <a:moveTo>
                  <a:pt x="0" y="1557147"/>
                </a:moveTo>
                <a:lnTo>
                  <a:pt x="1998218" y="1557147"/>
                </a:lnTo>
                <a:lnTo>
                  <a:pt x="1998218" y="0"/>
                </a:lnTo>
                <a:lnTo>
                  <a:pt x="0" y="0"/>
                </a:lnTo>
                <a:lnTo>
                  <a:pt x="0" y="1557147"/>
                </a:lnTo>
                <a:close/>
              </a:path>
            </a:pathLst>
          </a:custGeom>
          <a:ln w="50800">
            <a:solidFill>
              <a:srgbClr val="FFFFFF"/>
            </a:solidFill>
          </a:ln>
        </p:spPr>
        <p:txBody>
          <a:bodyPr wrap="square" lIns="0" tIns="0" rIns="0" bIns="0" rtlCol="0">
            <a:noAutofit/>
          </a:bodyPr>
          <a:lstStyle/>
          <a:p>
            <a:endParaRPr/>
          </a:p>
        </p:txBody>
      </p:sp>
      <p:sp>
        <p:nvSpPr>
          <p:cNvPr id="20" name="object 20"/>
          <p:cNvSpPr/>
          <p:nvPr/>
        </p:nvSpPr>
        <p:spPr>
          <a:xfrm>
            <a:off x="2497048" y="3779014"/>
            <a:ext cx="1774952" cy="1469009"/>
          </a:xfrm>
          <a:prstGeom prst="rect">
            <a:avLst/>
          </a:prstGeom>
          <a:blipFill>
            <a:blip r:embed="rId7" cstate="print"/>
            <a:stretch>
              <a:fillRect/>
            </a:stretch>
          </a:blipFill>
        </p:spPr>
        <p:txBody>
          <a:bodyPr wrap="square" lIns="0" tIns="0" rIns="0" bIns="0" rtlCol="0">
            <a:noAutofit/>
          </a:bodyPr>
          <a:lstStyle/>
          <a:p>
            <a:endParaRPr/>
          </a:p>
        </p:txBody>
      </p:sp>
      <p:sp>
        <p:nvSpPr>
          <p:cNvPr id="21" name="object 21"/>
          <p:cNvSpPr/>
          <p:nvPr/>
        </p:nvSpPr>
        <p:spPr>
          <a:xfrm>
            <a:off x="2471648" y="3753741"/>
            <a:ext cx="1825752" cy="1519809"/>
          </a:xfrm>
          <a:custGeom>
            <a:avLst/>
            <a:gdLst/>
            <a:ahLst/>
            <a:cxnLst/>
            <a:rect l="l" t="t" r="r" b="b"/>
            <a:pathLst>
              <a:path w="1825752" h="1519809">
                <a:moveTo>
                  <a:pt x="0" y="1519809"/>
                </a:moveTo>
                <a:lnTo>
                  <a:pt x="1825752" y="1519809"/>
                </a:lnTo>
                <a:lnTo>
                  <a:pt x="1825752" y="0"/>
                </a:lnTo>
                <a:lnTo>
                  <a:pt x="0" y="0"/>
                </a:lnTo>
                <a:lnTo>
                  <a:pt x="0" y="1519809"/>
                </a:lnTo>
                <a:close/>
              </a:path>
            </a:pathLst>
          </a:custGeom>
          <a:ln w="50800">
            <a:solidFill>
              <a:srgbClr val="FFFFFF"/>
            </a:solidFill>
          </a:ln>
        </p:spPr>
        <p:txBody>
          <a:bodyPr wrap="square" lIns="0" tIns="0" rIns="0" bIns="0" rtlCol="0">
            <a:noAutofit/>
          </a:bodyPr>
          <a:lstStyle/>
          <a:p>
            <a:endParaRPr/>
          </a:p>
        </p:txBody>
      </p:sp>
      <p:sp>
        <p:nvSpPr>
          <p:cNvPr id="22" name="object 22"/>
          <p:cNvSpPr/>
          <p:nvPr/>
        </p:nvSpPr>
        <p:spPr>
          <a:xfrm>
            <a:off x="4992753" y="5013161"/>
            <a:ext cx="1968347" cy="1368171"/>
          </a:xfrm>
          <a:prstGeom prst="rect">
            <a:avLst/>
          </a:prstGeom>
          <a:blipFill>
            <a:blip r:embed="rId8" cstate="print"/>
            <a:stretch>
              <a:fillRect/>
            </a:stretch>
          </a:blipFill>
        </p:spPr>
        <p:txBody>
          <a:bodyPr wrap="square" lIns="0" tIns="0" rIns="0" bIns="0" rtlCol="0">
            <a:noAutofit/>
          </a:bodyPr>
          <a:lstStyle/>
          <a:p>
            <a:endParaRPr/>
          </a:p>
        </p:txBody>
      </p:sp>
      <p:sp>
        <p:nvSpPr>
          <p:cNvPr id="23" name="object 23"/>
          <p:cNvSpPr/>
          <p:nvPr/>
        </p:nvSpPr>
        <p:spPr>
          <a:xfrm>
            <a:off x="4992753" y="5013161"/>
            <a:ext cx="1968373" cy="1368171"/>
          </a:xfrm>
          <a:custGeom>
            <a:avLst/>
            <a:gdLst/>
            <a:ahLst/>
            <a:cxnLst/>
            <a:rect l="l" t="t" r="r" b="b"/>
            <a:pathLst>
              <a:path w="1968373" h="1368171">
                <a:moveTo>
                  <a:pt x="0" y="1368171"/>
                </a:moveTo>
                <a:lnTo>
                  <a:pt x="1968373" y="1368171"/>
                </a:lnTo>
                <a:lnTo>
                  <a:pt x="1968373" y="0"/>
                </a:lnTo>
                <a:lnTo>
                  <a:pt x="0" y="0"/>
                </a:lnTo>
                <a:lnTo>
                  <a:pt x="0" y="1368171"/>
                </a:lnTo>
                <a:close/>
              </a:path>
            </a:pathLst>
          </a:custGeom>
          <a:ln w="50800">
            <a:solidFill>
              <a:srgbClr val="FFFFFF"/>
            </a:solidFill>
          </a:ln>
        </p:spPr>
        <p:txBody>
          <a:bodyPr wrap="square" lIns="0" tIns="0" rIns="0" bIns="0" rtlCol="0">
            <a:noAutofit/>
          </a:bodyPr>
          <a:lstStyle/>
          <a:p>
            <a:endParaRPr/>
          </a:p>
        </p:txBody>
      </p:sp>
      <p:sp>
        <p:nvSpPr>
          <p:cNvPr id="24" name="object 24"/>
          <p:cNvSpPr/>
          <p:nvPr/>
        </p:nvSpPr>
        <p:spPr>
          <a:xfrm>
            <a:off x="1908175" y="146559"/>
            <a:ext cx="8280400" cy="762127"/>
          </a:xfrm>
          <a:custGeom>
            <a:avLst/>
            <a:gdLst/>
            <a:ahLst/>
            <a:cxnLst/>
            <a:rect l="l" t="t" r="r" b="b"/>
            <a:pathLst>
              <a:path w="8280400" h="762127">
                <a:moveTo>
                  <a:pt x="0" y="762127"/>
                </a:moveTo>
                <a:lnTo>
                  <a:pt x="8280400" y="762127"/>
                </a:lnTo>
                <a:lnTo>
                  <a:pt x="8280400" y="0"/>
                </a:lnTo>
                <a:lnTo>
                  <a:pt x="0" y="0"/>
                </a:lnTo>
                <a:lnTo>
                  <a:pt x="0" y="762127"/>
                </a:lnTo>
                <a:close/>
              </a:path>
            </a:pathLst>
          </a:custGeom>
          <a:solidFill>
            <a:srgbClr val="548ED4">
              <a:alpha val="60000"/>
            </a:srgbClr>
          </a:solidFill>
        </p:spPr>
        <p:txBody>
          <a:bodyPr wrap="square" lIns="0" tIns="0" rIns="0" bIns="0" rtlCol="0">
            <a:noAutofit/>
          </a:bodyPr>
          <a:lstStyle/>
          <a:p>
            <a:endParaRPr/>
          </a:p>
        </p:txBody>
      </p:sp>
      <p:sp>
        <p:nvSpPr>
          <p:cNvPr id="9" name="object 9"/>
          <p:cNvSpPr txBox="1"/>
          <p:nvPr/>
        </p:nvSpPr>
        <p:spPr>
          <a:xfrm>
            <a:off x="5444999" y="3526584"/>
            <a:ext cx="1356760" cy="472313"/>
          </a:xfrm>
          <a:prstGeom prst="rect">
            <a:avLst/>
          </a:prstGeom>
        </p:spPr>
        <p:txBody>
          <a:bodyPr wrap="square" lIns="0" tIns="11684" rIns="0" bIns="0" rtlCol="0">
            <a:noAutofit/>
          </a:bodyPr>
          <a:lstStyle/>
          <a:p>
            <a:pPr marL="12700" marR="30403">
              <a:lnSpc>
                <a:spcPts val="1839"/>
              </a:lnSpc>
            </a:pPr>
            <a:r>
              <a:rPr sz="1600" b="1" spc="-11" dirty="0">
                <a:solidFill>
                  <a:srgbClr val="006FC0"/>
                </a:solidFill>
                <a:latin typeface="Arial Black"/>
                <a:cs typeface="Arial Black"/>
              </a:rPr>
              <a:t>PRODUTOS</a:t>
            </a:r>
            <a:endParaRPr sz="1600">
              <a:latin typeface="Arial Black"/>
              <a:cs typeface="Arial Black"/>
            </a:endParaRPr>
          </a:p>
          <a:p>
            <a:pPr marL="30987">
              <a:lnSpc>
                <a:spcPts val="1880"/>
              </a:lnSpc>
              <a:spcBef>
                <a:spcPts val="2"/>
              </a:spcBef>
            </a:pPr>
            <a:r>
              <a:rPr sz="1600" b="1" dirty="0">
                <a:solidFill>
                  <a:srgbClr val="006FC0"/>
                </a:solidFill>
                <a:latin typeface="Arial Black"/>
                <a:cs typeface="Arial Black"/>
              </a:rPr>
              <a:t>PRIMARIOS</a:t>
            </a:r>
            <a:endParaRPr sz="1600">
              <a:latin typeface="Arial Black"/>
              <a:cs typeface="Arial Black"/>
            </a:endParaRPr>
          </a:p>
        </p:txBody>
      </p:sp>
      <p:sp>
        <p:nvSpPr>
          <p:cNvPr id="8" name="object 8"/>
          <p:cNvSpPr txBox="1"/>
          <p:nvPr/>
        </p:nvSpPr>
        <p:spPr>
          <a:xfrm>
            <a:off x="4992753" y="5013161"/>
            <a:ext cx="1968373" cy="1368171"/>
          </a:xfrm>
          <a:prstGeom prst="rect">
            <a:avLst/>
          </a:prstGeom>
        </p:spPr>
        <p:txBody>
          <a:bodyPr wrap="square" lIns="0" tIns="0" rIns="0" bIns="0" rtlCol="0">
            <a:noAutofit/>
          </a:bodyPr>
          <a:lstStyle/>
          <a:p>
            <a:pPr>
              <a:lnSpc>
                <a:spcPts val="1000"/>
              </a:lnSpc>
            </a:pPr>
            <a:endParaRPr sz="1000"/>
          </a:p>
          <a:p>
            <a:pPr marL="216053" marR="214915" indent="-487" algn="ctr">
              <a:lnSpc>
                <a:spcPts val="2039"/>
              </a:lnSpc>
              <a:spcBef>
                <a:spcPts val="1374"/>
              </a:spcBef>
            </a:pPr>
            <a:r>
              <a:rPr sz="1700" b="1" spc="-12" dirty="0">
                <a:solidFill>
                  <a:srgbClr val="FFFFFF"/>
                </a:solidFill>
                <a:latin typeface="Arial Black"/>
                <a:cs typeface="Arial Black"/>
              </a:rPr>
              <a:t>FROITOS E FROITAS SILVESTRES</a:t>
            </a:r>
            <a:endParaRPr sz="1700">
              <a:latin typeface="Arial Black"/>
              <a:cs typeface="Arial Black"/>
            </a:endParaRPr>
          </a:p>
        </p:txBody>
      </p:sp>
      <p:sp>
        <p:nvSpPr>
          <p:cNvPr id="7" name="object 7"/>
          <p:cNvSpPr txBox="1"/>
          <p:nvPr/>
        </p:nvSpPr>
        <p:spPr>
          <a:xfrm>
            <a:off x="2471648" y="3753741"/>
            <a:ext cx="1825752" cy="1519809"/>
          </a:xfrm>
          <a:prstGeom prst="rect">
            <a:avLst/>
          </a:prstGeom>
        </p:spPr>
        <p:txBody>
          <a:bodyPr wrap="square" lIns="0" tIns="0" rIns="0" bIns="0" rtlCol="0">
            <a:noAutofit/>
          </a:bodyPr>
          <a:lstStyle/>
          <a:p>
            <a:pPr>
              <a:lnSpc>
                <a:spcPts val="1000"/>
              </a:lnSpc>
            </a:pPr>
            <a:endParaRPr sz="1000"/>
          </a:p>
          <a:p>
            <a:pPr marL="384327">
              <a:lnSpc>
                <a:spcPct val="117513"/>
              </a:lnSpc>
              <a:spcBef>
                <a:spcPts val="4119"/>
              </a:spcBef>
            </a:pPr>
            <a:r>
              <a:rPr sz="1700" b="1" dirty="0">
                <a:solidFill>
                  <a:srgbClr val="1E1C11"/>
                </a:solidFill>
                <a:latin typeface="Arial Black"/>
                <a:cs typeface="Arial Black"/>
              </a:rPr>
              <a:t>CEREAIS</a:t>
            </a:r>
            <a:endParaRPr sz="1700">
              <a:latin typeface="Arial Black"/>
              <a:cs typeface="Arial Black"/>
            </a:endParaRPr>
          </a:p>
        </p:txBody>
      </p:sp>
      <p:sp>
        <p:nvSpPr>
          <p:cNvPr id="6" name="object 6"/>
          <p:cNvSpPr txBox="1"/>
          <p:nvPr/>
        </p:nvSpPr>
        <p:spPr>
          <a:xfrm>
            <a:off x="7726426" y="3481452"/>
            <a:ext cx="1998219" cy="1557147"/>
          </a:xfrm>
          <a:prstGeom prst="rect">
            <a:avLst/>
          </a:prstGeom>
        </p:spPr>
        <p:txBody>
          <a:bodyPr wrap="square" lIns="0" tIns="0" rIns="0" bIns="0" rtlCol="0">
            <a:noAutofit/>
          </a:bodyPr>
          <a:lstStyle/>
          <a:p>
            <a:pPr>
              <a:lnSpc>
                <a:spcPts val="1000"/>
              </a:lnSpc>
            </a:pPr>
            <a:endParaRPr sz="1000"/>
          </a:p>
          <a:p>
            <a:pPr marL="244754" marR="148896" algn="ctr">
              <a:lnSpc>
                <a:spcPct val="117513"/>
              </a:lnSpc>
              <a:spcBef>
                <a:spcPts val="2306"/>
              </a:spcBef>
            </a:pPr>
            <a:r>
              <a:rPr sz="1700" b="1" spc="-3" dirty="0">
                <a:solidFill>
                  <a:srgbClr val="1E1C11"/>
                </a:solidFill>
                <a:latin typeface="Arial Black"/>
                <a:cs typeface="Arial Black"/>
              </a:rPr>
              <a:t>COGOMELOS</a:t>
            </a:r>
            <a:endParaRPr sz="1700">
              <a:latin typeface="Arial Black"/>
              <a:cs typeface="Arial Black"/>
            </a:endParaRPr>
          </a:p>
          <a:p>
            <a:pPr marL="530382" marR="466940" algn="ctr">
              <a:lnSpc>
                <a:spcPct val="117513"/>
              </a:lnSpc>
              <a:spcBef>
                <a:spcPts val="612"/>
              </a:spcBef>
            </a:pPr>
            <a:r>
              <a:rPr sz="1000" b="1" spc="-5" dirty="0">
                <a:solidFill>
                  <a:srgbClr val="FFFFFF"/>
                </a:solidFill>
                <a:latin typeface="Arial Black"/>
                <a:cs typeface="Arial Black"/>
              </a:rPr>
              <a:t>(de acordo co</a:t>
            </a:r>
            <a:endParaRPr sz="1000">
              <a:latin typeface="Arial Black"/>
              <a:cs typeface="Arial Black"/>
            </a:endParaRPr>
          </a:p>
          <a:p>
            <a:pPr marL="418503" marR="355276" algn="ctr">
              <a:lnSpc>
                <a:spcPts val="1200"/>
              </a:lnSpc>
              <a:spcBef>
                <a:spcPts val="60"/>
              </a:spcBef>
            </a:pPr>
            <a:r>
              <a:rPr sz="1000" b="1" spc="-6" dirty="0">
                <a:solidFill>
                  <a:srgbClr val="FFFFFF"/>
                </a:solidFill>
                <a:latin typeface="Arial Black"/>
                <a:cs typeface="Arial Black"/>
              </a:rPr>
              <a:t>Decreto 30/2009)</a:t>
            </a:r>
            <a:endParaRPr sz="1000">
              <a:latin typeface="Arial Black"/>
              <a:cs typeface="Arial Black"/>
            </a:endParaRPr>
          </a:p>
        </p:txBody>
      </p:sp>
      <p:sp>
        <p:nvSpPr>
          <p:cNvPr id="5" name="object 5"/>
          <p:cNvSpPr txBox="1"/>
          <p:nvPr/>
        </p:nvSpPr>
        <p:spPr>
          <a:xfrm>
            <a:off x="2471648" y="1751585"/>
            <a:ext cx="1825752" cy="1384681"/>
          </a:xfrm>
          <a:prstGeom prst="rect">
            <a:avLst/>
          </a:prstGeom>
        </p:spPr>
        <p:txBody>
          <a:bodyPr wrap="square" lIns="0" tIns="0" rIns="0" bIns="0" rtlCol="0">
            <a:noAutofit/>
          </a:bodyPr>
          <a:lstStyle/>
          <a:p>
            <a:pPr>
              <a:lnSpc>
                <a:spcPts val="1000"/>
              </a:lnSpc>
            </a:pPr>
            <a:endParaRPr sz="1000"/>
          </a:p>
          <a:p>
            <a:pPr marL="579653">
              <a:lnSpc>
                <a:spcPct val="117513"/>
              </a:lnSpc>
              <a:spcBef>
                <a:spcPts val="3149"/>
              </a:spcBef>
            </a:pPr>
            <a:r>
              <a:rPr sz="1700" b="1" spc="-37" dirty="0">
                <a:solidFill>
                  <a:srgbClr val="FFFFFF"/>
                </a:solidFill>
                <a:latin typeface="Arial Black"/>
                <a:cs typeface="Arial Black"/>
              </a:rPr>
              <a:t>OVOS</a:t>
            </a:r>
            <a:endParaRPr sz="1700">
              <a:latin typeface="Arial Black"/>
              <a:cs typeface="Arial Black"/>
            </a:endParaRPr>
          </a:p>
        </p:txBody>
      </p:sp>
      <p:sp>
        <p:nvSpPr>
          <p:cNvPr id="4" name="object 4"/>
          <p:cNvSpPr txBox="1"/>
          <p:nvPr/>
        </p:nvSpPr>
        <p:spPr>
          <a:xfrm>
            <a:off x="7756527" y="1663701"/>
            <a:ext cx="1887727" cy="1430654"/>
          </a:xfrm>
          <a:prstGeom prst="rect">
            <a:avLst/>
          </a:prstGeom>
        </p:spPr>
        <p:txBody>
          <a:bodyPr wrap="square" lIns="0" tIns="0" rIns="0" bIns="0" rtlCol="0">
            <a:noAutofit/>
          </a:bodyPr>
          <a:lstStyle/>
          <a:p>
            <a:pPr>
              <a:lnSpc>
                <a:spcPts val="1000"/>
              </a:lnSpc>
            </a:pPr>
            <a:endParaRPr sz="1000"/>
          </a:p>
          <a:p>
            <a:pPr marL="246634" marR="148222" indent="172465">
              <a:lnSpc>
                <a:spcPts val="1920"/>
              </a:lnSpc>
              <a:spcBef>
                <a:spcPts val="3268"/>
              </a:spcBef>
            </a:pPr>
            <a:r>
              <a:rPr sz="1600" b="1" spc="4" dirty="0">
                <a:solidFill>
                  <a:srgbClr val="FFFFFF"/>
                </a:solidFill>
                <a:latin typeface="Arial Black"/>
                <a:cs typeface="Arial Black"/>
              </a:rPr>
              <a:t>L</a:t>
            </a:r>
            <a:r>
              <a:rPr sz="1600" b="1" dirty="0">
                <a:solidFill>
                  <a:srgbClr val="FFFFFF"/>
                </a:solidFill>
                <a:latin typeface="Arial Black"/>
                <a:cs typeface="Arial Black"/>
              </a:rPr>
              <a:t>E</a:t>
            </a:r>
            <a:r>
              <a:rPr sz="1600" b="1" spc="4" dirty="0">
                <a:solidFill>
                  <a:srgbClr val="FFFFFF"/>
                </a:solidFill>
                <a:latin typeface="Arial Black"/>
                <a:cs typeface="Arial Black"/>
              </a:rPr>
              <a:t>GUM</a:t>
            </a:r>
            <a:r>
              <a:rPr sz="1600" b="1" dirty="0">
                <a:solidFill>
                  <a:srgbClr val="FFFFFF"/>
                </a:solidFill>
                <a:latin typeface="Arial Black"/>
                <a:cs typeface="Arial Black"/>
              </a:rPr>
              <a:t>ES </a:t>
            </a:r>
            <a:r>
              <a:rPr sz="1600" b="1" spc="4" dirty="0">
                <a:solidFill>
                  <a:srgbClr val="FFFFFF"/>
                </a:solidFill>
                <a:latin typeface="Arial Black"/>
                <a:cs typeface="Arial Black"/>
              </a:rPr>
              <a:t>HO</a:t>
            </a:r>
            <a:r>
              <a:rPr sz="1600" b="1" spc="-14" dirty="0">
                <a:solidFill>
                  <a:srgbClr val="FFFFFF"/>
                </a:solidFill>
                <a:latin typeface="Arial Black"/>
                <a:cs typeface="Arial Black"/>
              </a:rPr>
              <a:t>R</a:t>
            </a:r>
            <a:r>
              <a:rPr sz="1600" b="1" spc="-104" dirty="0">
                <a:solidFill>
                  <a:srgbClr val="FFFFFF"/>
                </a:solidFill>
                <a:latin typeface="Arial Black"/>
                <a:cs typeface="Arial Black"/>
              </a:rPr>
              <a:t>T</a:t>
            </a:r>
            <a:r>
              <a:rPr sz="1600" b="1" dirty="0">
                <a:solidFill>
                  <a:srgbClr val="FFFFFF"/>
                </a:solidFill>
                <a:latin typeface="Arial Black"/>
                <a:cs typeface="Arial Black"/>
              </a:rPr>
              <a:t>AL</a:t>
            </a:r>
            <a:r>
              <a:rPr sz="1600" b="1" spc="4" dirty="0">
                <a:solidFill>
                  <a:srgbClr val="FFFFFF"/>
                </a:solidFill>
                <a:latin typeface="Arial Black"/>
                <a:cs typeface="Arial Black"/>
              </a:rPr>
              <a:t>I</a:t>
            </a:r>
            <a:r>
              <a:rPr sz="1600" b="1" dirty="0">
                <a:solidFill>
                  <a:srgbClr val="FFFFFF"/>
                </a:solidFill>
                <a:latin typeface="Arial Black"/>
                <a:cs typeface="Arial Black"/>
              </a:rPr>
              <a:t>ZAS</a:t>
            </a:r>
            <a:endParaRPr sz="1600">
              <a:latin typeface="Arial Black"/>
              <a:cs typeface="Arial Black"/>
            </a:endParaRPr>
          </a:p>
        </p:txBody>
      </p:sp>
      <p:sp>
        <p:nvSpPr>
          <p:cNvPr id="3" name="object 3"/>
          <p:cNvSpPr txBox="1"/>
          <p:nvPr/>
        </p:nvSpPr>
        <p:spPr>
          <a:xfrm>
            <a:off x="4967224" y="949835"/>
            <a:ext cx="1995424" cy="1457325"/>
          </a:xfrm>
          <a:prstGeom prst="rect">
            <a:avLst/>
          </a:prstGeom>
        </p:spPr>
        <p:txBody>
          <a:bodyPr wrap="square" lIns="0" tIns="0" rIns="0" bIns="0" rtlCol="0">
            <a:noAutofit/>
          </a:bodyPr>
          <a:lstStyle/>
          <a:p>
            <a:pPr>
              <a:lnSpc>
                <a:spcPts val="1000"/>
              </a:lnSpc>
            </a:pPr>
            <a:endParaRPr sz="1000"/>
          </a:p>
          <a:p>
            <a:pPr marL="344469" marR="279637" indent="383" algn="ctr">
              <a:lnSpc>
                <a:spcPts val="2115"/>
              </a:lnSpc>
              <a:spcBef>
                <a:spcPts val="1182"/>
              </a:spcBef>
            </a:pPr>
            <a:r>
              <a:rPr sz="1500" b="1" spc="-1" dirty="0">
                <a:solidFill>
                  <a:srgbClr val="1E1C11"/>
                </a:solidFill>
                <a:latin typeface="Arial Black"/>
                <a:cs typeface="Arial Black"/>
              </a:rPr>
              <a:t>MEL POLE </a:t>
            </a:r>
            <a:endParaRPr sz="1500">
              <a:latin typeface="Arial Black"/>
              <a:cs typeface="Arial Black"/>
            </a:endParaRPr>
          </a:p>
          <a:p>
            <a:pPr marL="344469" marR="279637" algn="ctr">
              <a:lnSpc>
                <a:spcPts val="2115"/>
              </a:lnSpc>
            </a:pPr>
            <a:r>
              <a:rPr sz="1500" b="1" spc="-6" dirty="0">
                <a:solidFill>
                  <a:srgbClr val="1E1C11"/>
                </a:solidFill>
                <a:latin typeface="Arial Black"/>
                <a:cs typeface="Arial Black"/>
              </a:rPr>
              <a:t>PROPOLE </a:t>
            </a:r>
            <a:endParaRPr sz="1500">
              <a:latin typeface="Arial Black"/>
              <a:cs typeface="Arial Black"/>
            </a:endParaRPr>
          </a:p>
          <a:p>
            <a:pPr marL="344469" marR="279637" algn="ctr">
              <a:lnSpc>
                <a:spcPts val="2115"/>
              </a:lnSpc>
            </a:pPr>
            <a:r>
              <a:rPr sz="1500" b="1" spc="-1" dirty="0">
                <a:solidFill>
                  <a:srgbClr val="1E1C11"/>
                </a:solidFill>
                <a:latin typeface="Arial Black"/>
                <a:cs typeface="Arial Black"/>
              </a:rPr>
              <a:t>XALEA REAL</a:t>
            </a:r>
            <a:endParaRPr sz="1500">
              <a:latin typeface="Arial Black"/>
              <a:cs typeface="Arial Black"/>
            </a:endParaRPr>
          </a:p>
        </p:txBody>
      </p:sp>
      <p:sp>
        <p:nvSpPr>
          <p:cNvPr id="2" name="object 2"/>
          <p:cNvSpPr txBox="1"/>
          <p:nvPr/>
        </p:nvSpPr>
        <p:spPr>
          <a:xfrm>
            <a:off x="1908175" y="146557"/>
            <a:ext cx="8280400" cy="762126"/>
          </a:xfrm>
          <a:prstGeom prst="rect">
            <a:avLst/>
          </a:prstGeom>
        </p:spPr>
        <p:txBody>
          <a:bodyPr wrap="square" lIns="0" tIns="2219" rIns="0" bIns="0" rtlCol="0">
            <a:noAutofit/>
          </a:bodyPr>
          <a:lstStyle/>
          <a:p>
            <a:pPr>
              <a:lnSpc>
                <a:spcPts val="1000"/>
              </a:lnSpc>
            </a:pPr>
            <a:endParaRPr sz="1000"/>
          </a:p>
          <a:p>
            <a:pPr marL="2570607">
              <a:lnSpc>
                <a:spcPct val="117513"/>
              </a:lnSpc>
            </a:pPr>
            <a:r>
              <a:rPr sz="2600" b="1" spc="-13" dirty="0">
                <a:solidFill>
                  <a:srgbClr val="FFFFFF"/>
                </a:solidFill>
                <a:latin typeface="Arial Black"/>
                <a:cs typeface="Arial Black"/>
              </a:rPr>
              <a:t>QUE PRODUTOS?</a:t>
            </a:r>
            <a:endParaRPr sz="2600">
              <a:latin typeface="Arial Black"/>
              <a:cs typeface="Arial Black"/>
            </a:endParaRPr>
          </a:p>
        </p:txBody>
      </p:sp>
    </p:spTree>
    <p:extLst>
      <p:ext uri="{BB962C8B-B14F-4D97-AF65-F5344CB8AC3E}">
        <p14:creationId xmlns:p14="http://schemas.microsoft.com/office/powerpoint/2010/main" val="1534418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152400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p:nvPr/>
        </p:nvSpPr>
        <p:spPr>
          <a:xfrm>
            <a:off x="1975803" y="332676"/>
            <a:ext cx="8280400" cy="1223962"/>
          </a:xfrm>
          <a:custGeom>
            <a:avLst/>
            <a:gdLst/>
            <a:ahLst/>
            <a:cxnLst/>
            <a:rect l="l" t="t" r="r" b="b"/>
            <a:pathLst>
              <a:path w="8280400" h="1223962">
                <a:moveTo>
                  <a:pt x="0" y="1223962"/>
                </a:moveTo>
                <a:lnTo>
                  <a:pt x="8280400" y="1223962"/>
                </a:lnTo>
                <a:lnTo>
                  <a:pt x="8280400" y="0"/>
                </a:lnTo>
                <a:lnTo>
                  <a:pt x="0" y="0"/>
                </a:lnTo>
                <a:lnTo>
                  <a:pt x="0" y="1223962"/>
                </a:lnTo>
                <a:close/>
              </a:path>
            </a:pathLst>
          </a:custGeom>
          <a:solidFill>
            <a:srgbClr val="548ED4">
              <a:alpha val="60000"/>
            </a:srgbClr>
          </a:solidFill>
        </p:spPr>
        <p:txBody>
          <a:bodyPr wrap="square" lIns="0" tIns="0" rIns="0" bIns="0" rtlCol="0">
            <a:noAutofit/>
          </a:bodyPr>
          <a:lstStyle/>
          <a:p>
            <a:endParaRPr/>
          </a:p>
        </p:txBody>
      </p:sp>
      <p:sp>
        <p:nvSpPr>
          <p:cNvPr id="8" name="object 8"/>
          <p:cNvSpPr/>
          <p:nvPr/>
        </p:nvSpPr>
        <p:spPr>
          <a:xfrm>
            <a:off x="1992312" y="2493201"/>
            <a:ext cx="8280400" cy="1008062"/>
          </a:xfrm>
          <a:custGeom>
            <a:avLst/>
            <a:gdLst/>
            <a:ahLst/>
            <a:cxnLst/>
            <a:rect l="l" t="t" r="r" b="b"/>
            <a:pathLst>
              <a:path w="8280400" h="1008062">
                <a:moveTo>
                  <a:pt x="0" y="1008062"/>
                </a:moveTo>
                <a:lnTo>
                  <a:pt x="8280400" y="1008062"/>
                </a:lnTo>
                <a:lnTo>
                  <a:pt x="8280400" y="0"/>
                </a:lnTo>
                <a:lnTo>
                  <a:pt x="0" y="0"/>
                </a:lnTo>
                <a:lnTo>
                  <a:pt x="0" y="1008062"/>
                </a:lnTo>
                <a:close/>
              </a:path>
            </a:pathLst>
          </a:custGeom>
          <a:solidFill>
            <a:srgbClr val="252525">
              <a:alpha val="60000"/>
            </a:srgbClr>
          </a:solidFill>
        </p:spPr>
        <p:txBody>
          <a:bodyPr wrap="square" lIns="0" tIns="0" rIns="0" bIns="0" rtlCol="0">
            <a:noAutofit/>
          </a:bodyPr>
          <a:lstStyle/>
          <a:p>
            <a:endParaRPr/>
          </a:p>
        </p:txBody>
      </p:sp>
      <p:sp>
        <p:nvSpPr>
          <p:cNvPr id="9" name="object 9"/>
          <p:cNvSpPr/>
          <p:nvPr/>
        </p:nvSpPr>
        <p:spPr>
          <a:xfrm>
            <a:off x="1975803" y="3933000"/>
            <a:ext cx="8280400" cy="1008062"/>
          </a:xfrm>
          <a:custGeom>
            <a:avLst/>
            <a:gdLst/>
            <a:ahLst/>
            <a:cxnLst/>
            <a:rect l="l" t="t" r="r" b="b"/>
            <a:pathLst>
              <a:path w="8280400" h="1008062">
                <a:moveTo>
                  <a:pt x="0" y="1008062"/>
                </a:moveTo>
                <a:lnTo>
                  <a:pt x="8280400" y="1008062"/>
                </a:lnTo>
                <a:lnTo>
                  <a:pt x="8280400" y="0"/>
                </a:lnTo>
                <a:lnTo>
                  <a:pt x="0" y="0"/>
                </a:lnTo>
                <a:lnTo>
                  <a:pt x="0" y="1008062"/>
                </a:lnTo>
                <a:close/>
              </a:path>
            </a:pathLst>
          </a:custGeom>
          <a:solidFill>
            <a:srgbClr val="252525">
              <a:alpha val="60000"/>
            </a:srgbClr>
          </a:solidFill>
        </p:spPr>
        <p:txBody>
          <a:bodyPr wrap="square" lIns="0" tIns="0" rIns="0" bIns="0" rtlCol="0">
            <a:noAutofit/>
          </a:bodyPr>
          <a:lstStyle/>
          <a:p>
            <a:endParaRPr/>
          </a:p>
        </p:txBody>
      </p:sp>
      <p:sp>
        <p:nvSpPr>
          <p:cNvPr id="10" name="object 10"/>
          <p:cNvSpPr/>
          <p:nvPr/>
        </p:nvSpPr>
        <p:spPr>
          <a:xfrm>
            <a:off x="1992312" y="5300662"/>
            <a:ext cx="8280400" cy="1008062"/>
          </a:xfrm>
          <a:custGeom>
            <a:avLst/>
            <a:gdLst/>
            <a:ahLst/>
            <a:cxnLst/>
            <a:rect l="l" t="t" r="r" b="b"/>
            <a:pathLst>
              <a:path w="8280400" h="1008062">
                <a:moveTo>
                  <a:pt x="0" y="1008062"/>
                </a:moveTo>
                <a:lnTo>
                  <a:pt x="8280400" y="1008062"/>
                </a:lnTo>
                <a:lnTo>
                  <a:pt x="8280400" y="0"/>
                </a:lnTo>
                <a:lnTo>
                  <a:pt x="0" y="0"/>
                </a:lnTo>
                <a:lnTo>
                  <a:pt x="0" y="1008062"/>
                </a:lnTo>
                <a:close/>
              </a:path>
            </a:pathLst>
          </a:custGeom>
          <a:solidFill>
            <a:srgbClr val="252525">
              <a:alpha val="60000"/>
            </a:srgbClr>
          </a:solidFill>
        </p:spPr>
        <p:txBody>
          <a:bodyPr wrap="square" lIns="0" tIns="0" rIns="0" bIns="0" rtlCol="0">
            <a:noAutofit/>
          </a:bodyPr>
          <a:lstStyle/>
          <a:p>
            <a:endParaRPr/>
          </a:p>
        </p:txBody>
      </p:sp>
      <p:sp>
        <p:nvSpPr>
          <p:cNvPr id="5" name="object 5"/>
          <p:cNvSpPr txBox="1"/>
          <p:nvPr/>
        </p:nvSpPr>
        <p:spPr>
          <a:xfrm>
            <a:off x="1992312" y="5300662"/>
            <a:ext cx="8280400" cy="1008062"/>
          </a:xfrm>
          <a:prstGeom prst="rect">
            <a:avLst/>
          </a:prstGeom>
        </p:spPr>
        <p:txBody>
          <a:bodyPr wrap="square" lIns="0" tIns="7632" rIns="0" bIns="0" rtlCol="0">
            <a:noAutofit/>
          </a:bodyPr>
          <a:lstStyle/>
          <a:p>
            <a:pPr>
              <a:lnSpc>
                <a:spcPts val="1100"/>
              </a:lnSpc>
            </a:pPr>
            <a:endParaRPr sz="1100"/>
          </a:p>
          <a:p>
            <a:pPr marL="91605" marR="37081">
              <a:lnSpc>
                <a:spcPts val="2760"/>
              </a:lnSpc>
              <a:spcBef>
                <a:spcPts val="138"/>
              </a:spcBef>
            </a:pPr>
            <a:r>
              <a:rPr sz="2300" b="1" dirty="0">
                <a:solidFill>
                  <a:srgbClr val="FFFFFF"/>
                </a:solidFill>
                <a:latin typeface="Corbel"/>
                <a:cs typeface="Corbel"/>
              </a:rPr>
              <a:t>E</a:t>
            </a:r>
            <a:r>
              <a:rPr sz="2300" b="1" spc="-9" dirty="0">
                <a:solidFill>
                  <a:srgbClr val="FFFFFF"/>
                </a:solidFill>
                <a:latin typeface="Corbel"/>
                <a:cs typeface="Corbel"/>
              </a:rPr>
              <a:t>S</a:t>
            </a:r>
            <a:r>
              <a:rPr sz="2300" b="1" spc="-114" dirty="0">
                <a:solidFill>
                  <a:srgbClr val="FFFFFF"/>
                </a:solidFill>
                <a:latin typeface="Corbel"/>
                <a:cs typeface="Corbel"/>
              </a:rPr>
              <a:t>T</a:t>
            </a:r>
            <a:r>
              <a:rPr sz="2300" b="1" dirty="0">
                <a:solidFill>
                  <a:srgbClr val="FFFFFF"/>
                </a:solidFill>
                <a:latin typeface="Corbel"/>
                <a:cs typeface="Corbel"/>
              </a:rPr>
              <a:t>AB</a:t>
            </a:r>
            <a:r>
              <a:rPr sz="2300" b="1" spc="-14" dirty="0">
                <a:solidFill>
                  <a:srgbClr val="FFFFFF"/>
                </a:solidFill>
                <a:latin typeface="Corbel"/>
                <a:cs typeface="Corbel"/>
              </a:rPr>
              <a:t>L</a:t>
            </a:r>
            <a:r>
              <a:rPr sz="2300" b="1" dirty="0">
                <a:solidFill>
                  <a:srgbClr val="FFFFFF"/>
                </a:solidFill>
                <a:latin typeface="Corbel"/>
                <a:cs typeface="Corbel"/>
              </a:rPr>
              <a:t>EC</a:t>
            </a:r>
            <a:r>
              <a:rPr sz="2300" b="1" spc="-14" dirty="0">
                <a:solidFill>
                  <a:srgbClr val="FFFFFF"/>
                </a:solidFill>
                <a:latin typeface="Corbel"/>
                <a:cs typeface="Corbel"/>
              </a:rPr>
              <a:t>E</a:t>
            </a:r>
            <a:r>
              <a:rPr sz="2300" b="1" dirty="0">
                <a:solidFill>
                  <a:srgbClr val="FFFFFF"/>
                </a:solidFill>
                <a:latin typeface="Corbel"/>
                <a:cs typeface="Corbel"/>
              </a:rPr>
              <a:t>M</a:t>
            </a:r>
            <a:r>
              <a:rPr sz="2300" b="1" spc="-4" dirty="0">
                <a:solidFill>
                  <a:srgbClr val="FFFFFF"/>
                </a:solidFill>
                <a:latin typeface="Corbel"/>
                <a:cs typeface="Corbel"/>
              </a:rPr>
              <a:t>E</a:t>
            </a:r>
            <a:r>
              <a:rPr sz="2300" b="1" dirty="0">
                <a:solidFill>
                  <a:srgbClr val="FFFFFF"/>
                </a:solidFill>
                <a:latin typeface="Corbel"/>
                <a:cs typeface="Corbel"/>
              </a:rPr>
              <a:t>N</a:t>
            </a:r>
            <a:r>
              <a:rPr sz="2300" b="1" spc="-50" dirty="0">
                <a:solidFill>
                  <a:srgbClr val="FFFFFF"/>
                </a:solidFill>
                <a:latin typeface="Corbel"/>
                <a:cs typeface="Corbel"/>
              </a:rPr>
              <a:t>T</a:t>
            </a:r>
            <a:r>
              <a:rPr sz="2300" b="1" spc="-9" dirty="0">
                <a:solidFill>
                  <a:srgbClr val="FFFFFF"/>
                </a:solidFill>
                <a:latin typeface="Corbel"/>
                <a:cs typeface="Corbel"/>
              </a:rPr>
              <a:t>O</a:t>
            </a:r>
            <a:r>
              <a:rPr sz="2300" b="1" dirty="0">
                <a:solidFill>
                  <a:srgbClr val="FFFFFF"/>
                </a:solidFill>
                <a:latin typeface="Corbel"/>
                <a:cs typeface="Corbel"/>
              </a:rPr>
              <a:t>S</a:t>
            </a:r>
            <a:r>
              <a:rPr sz="2300" b="1" spc="154" dirty="0">
                <a:solidFill>
                  <a:srgbClr val="FFFFFF"/>
                </a:solidFill>
                <a:latin typeface="Corbel"/>
                <a:cs typeface="Corbel"/>
              </a:rPr>
              <a:t> </a:t>
            </a:r>
            <a:r>
              <a:rPr sz="2300" b="1" spc="-14" dirty="0">
                <a:solidFill>
                  <a:srgbClr val="FFFFFF"/>
                </a:solidFill>
                <a:latin typeface="Corbel"/>
                <a:cs typeface="Corbel"/>
              </a:rPr>
              <a:t>D</a:t>
            </a:r>
            <a:r>
              <a:rPr sz="2300" b="1" dirty="0">
                <a:solidFill>
                  <a:srgbClr val="FFFFFF"/>
                </a:solidFill>
                <a:latin typeface="Corbel"/>
                <a:cs typeface="Corbel"/>
              </a:rPr>
              <a:t>E</a:t>
            </a:r>
            <a:r>
              <a:rPr sz="2300" b="1" spc="150" dirty="0">
                <a:solidFill>
                  <a:srgbClr val="FFFFFF"/>
                </a:solidFill>
                <a:latin typeface="Corbel"/>
                <a:cs typeface="Corbel"/>
              </a:rPr>
              <a:t> </a:t>
            </a:r>
            <a:r>
              <a:rPr sz="2300" b="1" dirty="0">
                <a:solidFill>
                  <a:srgbClr val="FFFFFF"/>
                </a:solidFill>
                <a:latin typeface="Corbel"/>
                <a:cs typeface="Corbel"/>
              </a:rPr>
              <a:t>V</a:t>
            </a:r>
            <a:r>
              <a:rPr sz="2300" b="1" spc="-14" dirty="0">
                <a:solidFill>
                  <a:srgbClr val="FFFFFF"/>
                </a:solidFill>
                <a:latin typeface="Corbel"/>
                <a:cs typeface="Corbel"/>
              </a:rPr>
              <a:t>E</a:t>
            </a:r>
            <a:r>
              <a:rPr sz="2300" b="1" dirty="0">
                <a:solidFill>
                  <a:srgbClr val="FFFFFF"/>
                </a:solidFill>
                <a:latin typeface="Corbel"/>
                <a:cs typeface="Corbel"/>
              </a:rPr>
              <a:t>NDA</a:t>
            </a:r>
            <a:r>
              <a:rPr sz="2300" b="1" spc="164" dirty="0">
                <a:solidFill>
                  <a:srgbClr val="FFFFFF"/>
                </a:solidFill>
                <a:latin typeface="Corbel"/>
                <a:cs typeface="Corbel"/>
              </a:rPr>
              <a:t> </a:t>
            </a:r>
            <a:r>
              <a:rPr sz="2300" b="1" spc="-14" dirty="0">
                <a:solidFill>
                  <a:srgbClr val="FFFFFF"/>
                </a:solidFill>
                <a:latin typeface="Corbel"/>
                <a:cs typeface="Corbel"/>
              </a:rPr>
              <a:t>P</a:t>
            </a:r>
            <a:r>
              <a:rPr sz="2300" b="1" dirty="0">
                <a:solidFill>
                  <a:srgbClr val="FFFFFF"/>
                </a:solidFill>
                <a:latin typeface="Corbel"/>
                <a:cs typeface="Corbel"/>
              </a:rPr>
              <a:t>O</a:t>
            </a:r>
            <a:r>
              <a:rPr sz="2300" b="1" spc="-84" dirty="0">
                <a:solidFill>
                  <a:srgbClr val="FFFFFF"/>
                </a:solidFill>
                <a:latin typeface="Corbel"/>
                <a:cs typeface="Corbel"/>
              </a:rPr>
              <a:t>L</a:t>
            </a:r>
            <a:r>
              <a:rPr sz="2300" b="1" dirty="0">
                <a:solidFill>
                  <a:srgbClr val="FFFFFF"/>
                </a:solidFill>
                <a:latin typeface="Corbel"/>
                <a:cs typeface="Corbel"/>
              </a:rPr>
              <a:t>O</a:t>
            </a:r>
            <a:r>
              <a:rPr sz="2300" b="1" spc="139" dirty="0">
                <a:solidFill>
                  <a:srgbClr val="FFFFFF"/>
                </a:solidFill>
                <a:latin typeface="Corbel"/>
                <a:cs typeface="Corbel"/>
              </a:rPr>
              <a:t> </a:t>
            </a:r>
            <a:r>
              <a:rPr sz="2300" b="1" dirty="0">
                <a:solidFill>
                  <a:srgbClr val="FFFFFF"/>
                </a:solidFill>
                <a:latin typeface="Corbel"/>
                <a:cs typeface="Corbel"/>
              </a:rPr>
              <a:t>MIÚDO </a:t>
            </a:r>
            <a:r>
              <a:rPr sz="2300" b="1" spc="298" dirty="0">
                <a:solidFill>
                  <a:srgbClr val="FFFFFF"/>
                </a:solidFill>
                <a:latin typeface="Corbel"/>
                <a:cs typeface="Corbel"/>
              </a:rPr>
              <a:t> </a:t>
            </a:r>
            <a:r>
              <a:rPr sz="2300" b="1" dirty="0">
                <a:solidFill>
                  <a:srgbClr val="FFFFFF"/>
                </a:solidFill>
                <a:latin typeface="Corbel"/>
                <a:cs typeface="Corbel"/>
              </a:rPr>
              <a:t>(F</a:t>
            </a:r>
            <a:r>
              <a:rPr sz="2300" b="1" spc="4" dirty="0">
                <a:solidFill>
                  <a:srgbClr val="FFFFFF"/>
                </a:solidFill>
                <a:latin typeface="Corbel"/>
                <a:cs typeface="Corbel"/>
              </a:rPr>
              <a:t>R</a:t>
            </a:r>
            <a:r>
              <a:rPr sz="2300" b="1" dirty="0">
                <a:solidFill>
                  <a:srgbClr val="FFFFFF"/>
                </a:solidFill>
                <a:latin typeface="Corbel"/>
                <a:cs typeface="Corbel"/>
              </a:rPr>
              <a:t>O</a:t>
            </a:r>
            <a:r>
              <a:rPr sz="2300" b="1" spc="-9" dirty="0">
                <a:solidFill>
                  <a:srgbClr val="FFFFFF"/>
                </a:solidFill>
                <a:latin typeface="Corbel"/>
                <a:cs typeface="Corbel"/>
              </a:rPr>
              <a:t>I</a:t>
            </a:r>
            <a:r>
              <a:rPr sz="2300" b="1" dirty="0">
                <a:solidFill>
                  <a:srgbClr val="FFFFFF"/>
                </a:solidFill>
                <a:latin typeface="Corbel"/>
                <a:cs typeface="Corbel"/>
              </a:rPr>
              <a:t>TERÍAS</a:t>
            </a:r>
            <a:r>
              <a:rPr sz="2300" b="1" spc="154" dirty="0">
                <a:solidFill>
                  <a:srgbClr val="FFFFFF"/>
                </a:solidFill>
                <a:latin typeface="Corbel"/>
                <a:cs typeface="Corbel"/>
              </a:rPr>
              <a:t> </a:t>
            </a:r>
            <a:r>
              <a:rPr sz="2300" b="1" dirty="0">
                <a:solidFill>
                  <a:srgbClr val="FFFFFF"/>
                </a:solidFill>
                <a:latin typeface="Corbel"/>
                <a:cs typeface="Corbel"/>
              </a:rPr>
              <a:t>E TE</a:t>
            </a:r>
            <a:r>
              <a:rPr sz="2300" b="1" spc="9" dirty="0">
                <a:solidFill>
                  <a:srgbClr val="FFFFFF"/>
                </a:solidFill>
                <a:latin typeface="Corbel"/>
                <a:cs typeface="Corbel"/>
              </a:rPr>
              <a:t>N</a:t>
            </a:r>
            <a:r>
              <a:rPr sz="2300" b="1" dirty="0">
                <a:solidFill>
                  <a:srgbClr val="FFFFFF"/>
                </a:solidFill>
                <a:latin typeface="Corbel"/>
                <a:cs typeface="Corbel"/>
              </a:rPr>
              <a:t>DA</a:t>
            </a:r>
            <a:r>
              <a:rPr sz="2300" b="1" spc="-39" dirty="0">
                <a:solidFill>
                  <a:srgbClr val="FFFFFF"/>
                </a:solidFill>
                <a:latin typeface="Corbel"/>
                <a:cs typeface="Corbel"/>
              </a:rPr>
              <a:t>S</a:t>
            </a:r>
            <a:r>
              <a:rPr sz="2300" b="1" dirty="0">
                <a:solidFill>
                  <a:srgbClr val="FFFFFF"/>
                </a:solidFill>
                <a:latin typeface="Corbel"/>
                <a:cs typeface="Corbel"/>
              </a:rPr>
              <a:t>)</a:t>
            </a:r>
            <a:endParaRPr sz="2300">
              <a:latin typeface="Corbel"/>
              <a:cs typeface="Corbel"/>
            </a:endParaRPr>
          </a:p>
        </p:txBody>
      </p:sp>
      <p:sp>
        <p:nvSpPr>
          <p:cNvPr id="4" name="object 4"/>
          <p:cNvSpPr txBox="1"/>
          <p:nvPr/>
        </p:nvSpPr>
        <p:spPr>
          <a:xfrm>
            <a:off x="1975803" y="3933000"/>
            <a:ext cx="8280400" cy="1008062"/>
          </a:xfrm>
          <a:prstGeom prst="rect">
            <a:avLst/>
          </a:prstGeom>
        </p:spPr>
        <p:txBody>
          <a:bodyPr wrap="square" lIns="0" tIns="705" rIns="0" bIns="0" rtlCol="0">
            <a:noAutofit/>
          </a:bodyPr>
          <a:lstStyle/>
          <a:p>
            <a:pPr>
              <a:lnSpc>
                <a:spcPts val="550"/>
              </a:lnSpc>
            </a:pPr>
            <a:endParaRPr sz="550"/>
          </a:p>
          <a:p>
            <a:pPr marL="91655">
              <a:lnSpc>
                <a:spcPct val="101725"/>
              </a:lnSpc>
              <a:spcBef>
                <a:spcPts val="2000"/>
              </a:spcBef>
            </a:pPr>
            <a:r>
              <a:rPr sz="2300" b="1" spc="-6" dirty="0">
                <a:solidFill>
                  <a:srgbClr val="FFFFFF"/>
                </a:solidFill>
                <a:latin typeface="Corbel"/>
                <a:cs typeface="Corbel"/>
              </a:rPr>
              <a:t>MERCADOS LOCAIS</a:t>
            </a:r>
            <a:endParaRPr sz="2300">
              <a:latin typeface="Corbel"/>
              <a:cs typeface="Corbel"/>
            </a:endParaRPr>
          </a:p>
        </p:txBody>
      </p:sp>
      <p:sp>
        <p:nvSpPr>
          <p:cNvPr id="3" name="object 3"/>
          <p:cNvSpPr txBox="1"/>
          <p:nvPr/>
        </p:nvSpPr>
        <p:spPr>
          <a:xfrm>
            <a:off x="1992312" y="2493201"/>
            <a:ext cx="8280400" cy="1008062"/>
          </a:xfrm>
          <a:prstGeom prst="rect">
            <a:avLst/>
          </a:prstGeom>
        </p:spPr>
        <p:txBody>
          <a:bodyPr wrap="square" lIns="0" tIns="324" rIns="0" bIns="0" rtlCol="0">
            <a:noAutofit/>
          </a:bodyPr>
          <a:lstStyle/>
          <a:p>
            <a:pPr>
              <a:lnSpc>
                <a:spcPts val="550"/>
              </a:lnSpc>
            </a:pPr>
            <a:endParaRPr sz="550"/>
          </a:p>
          <a:p>
            <a:pPr marL="91605">
              <a:lnSpc>
                <a:spcPct val="101725"/>
              </a:lnSpc>
              <a:spcBef>
                <a:spcPts val="2000"/>
              </a:spcBef>
            </a:pPr>
            <a:r>
              <a:rPr sz="2300" b="1" spc="-12" dirty="0">
                <a:solidFill>
                  <a:srgbClr val="FFFFFF"/>
                </a:solidFill>
                <a:latin typeface="Corbel"/>
                <a:cs typeface="Corbel"/>
              </a:rPr>
              <a:t>DIRECTAMENTE NA SÚA EXPLOTACIÓN (VENDA IN SITU)</a:t>
            </a:r>
            <a:endParaRPr sz="2300">
              <a:latin typeface="Corbel"/>
              <a:cs typeface="Corbel"/>
            </a:endParaRPr>
          </a:p>
        </p:txBody>
      </p:sp>
      <p:sp>
        <p:nvSpPr>
          <p:cNvPr id="2" name="object 2"/>
          <p:cNvSpPr txBox="1"/>
          <p:nvPr/>
        </p:nvSpPr>
        <p:spPr>
          <a:xfrm>
            <a:off x="1975803" y="332676"/>
            <a:ext cx="8280400" cy="1223962"/>
          </a:xfrm>
          <a:prstGeom prst="rect">
            <a:avLst/>
          </a:prstGeom>
        </p:spPr>
        <p:txBody>
          <a:bodyPr wrap="square" lIns="0" tIns="4442" rIns="0" bIns="0" rtlCol="0">
            <a:noAutofit/>
          </a:bodyPr>
          <a:lstStyle/>
          <a:p>
            <a:pPr>
              <a:lnSpc>
                <a:spcPts val="800"/>
              </a:lnSpc>
            </a:pPr>
            <a:endParaRPr sz="800"/>
          </a:p>
          <a:p>
            <a:pPr marL="1711007">
              <a:lnSpc>
                <a:spcPct val="117513"/>
              </a:lnSpc>
              <a:spcBef>
                <a:spcPts val="2000"/>
              </a:spcBef>
            </a:pPr>
            <a:r>
              <a:rPr sz="2600" b="1" spc="-3" dirty="0">
                <a:solidFill>
                  <a:srgbClr val="FFFFFF"/>
                </a:solidFill>
                <a:latin typeface="Arial Black"/>
                <a:cs typeface="Arial Black"/>
              </a:rPr>
              <a:t>ONDE SE PODEN VENDER?</a:t>
            </a:r>
            <a:endParaRPr sz="2600">
              <a:latin typeface="Arial Black"/>
              <a:cs typeface="Arial Black"/>
            </a:endParaRPr>
          </a:p>
        </p:txBody>
      </p:sp>
    </p:spTree>
    <p:extLst>
      <p:ext uri="{BB962C8B-B14F-4D97-AF65-F5344CB8AC3E}">
        <p14:creationId xmlns:p14="http://schemas.microsoft.com/office/powerpoint/2010/main" val="135655689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52400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1992312" y="260352"/>
            <a:ext cx="8280400" cy="1584325"/>
          </a:xfrm>
          <a:custGeom>
            <a:avLst/>
            <a:gdLst/>
            <a:ahLst/>
            <a:cxnLst/>
            <a:rect l="l" t="t" r="r" b="b"/>
            <a:pathLst>
              <a:path w="8280400" h="1584325">
                <a:moveTo>
                  <a:pt x="0" y="1584325"/>
                </a:moveTo>
                <a:lnTo>
                  <a:pt x="8280400" y="1584325"/>
                </a:lnTo>
                <a:lnTo>
                  <a:pt x="8280400" y="0"/>
                </a:lnTo>
                <a:lnTo>
                  <a:pt x="0" y="0"/>
                </a:lnTo>
                <a:lnTo>
                  <a:pt x="0" y="1584325"/>
                </a:lnTo>
                <a:close/>
              </a:path>
            </a:pathLst>
          </a:custGeom>
          <a:solidFill>
            <a:srgbClr val="548ED4">
              <a:alpha val="60000"/>
            </a:srgbClr>
          </a:solidFill>
        </p:spPr>
        <p:txBody>
          <a:bodyPr wrap="square" lIns="0" tIns="0" rIns="0" bIns="0" rtlCol="0">
            <a:noAutofit/>
          </a:bodyPr>
          <a:lstStyle/>
          <a:p>
            <a:endParaRPr/>
          </a:p>
        </p:txBody>
      </p:sp>
      <p:sp>
        <p:nvSpPr>
          <p:cNvPr id="6" name="object 6"/>
          <p:cNvSpPr/>
          <p:nvPr/>
        </p:nvSpPr>
        <p:spPr>
          <a:xfrm>
            <a:off x="1992312" y="2852801"/>
            <a:ext cx="8280400" cy="2305050"/>
          </a:xfrm>
          <a:custGeom>
            <a:avLst/>
            <a:gdLst/>
            <a:ahLst/>
            <a:cxnLst/>
            <a:rect l="l" t="t" r="r" b="b"/>
            <a:pathLst>
              <a:path w="8280400" h="2305050">
                <a:moveTo>
                  <a:pt x="0" y="2305050"/>
                </a:moveTo>
                <a:lnTo>
                  <a:pt x="8280400" y="2305050"/>
                </a:lnTo>
                <a:lnTo>
                  <a:pt x="8280400" y="0"/>
                </a:lnTo>
                <a:lnTo>
                  <a:pt x="0" y="0"/>
                </a:lnTo>
                <a:lnTo>
                  <a:pt x="0" y="2305050"/>
                </a:lnTo>
                <a:close/>
              </a:path>
            </a:pathLst>
          </a:custGeom>
          <a:solidFill>
            <a:srgbClr val="252525">
              <a:alpha val="60000"/>
            </a:srgbClr>
          </a:solidFill>
        </p:spPr>
        <p:txBody>
          <a:bodyPr wrap="square" lIns="0" tIns="0" rIns="0" bIns="0" rtlCol="0">
            <a:noAutofit/>
          </a:bodyPr>
          <a:lstStyle/>
          <a:p>
            <a:endParaRPr/>
          </a:p>
        </p:txBody>
      </p:sp>
      <p:sp>
        <p:nvSpPr>
          <p:cNvPr id="3" name="object 3"/>
          <p:cNvSpPr txBox="1"/>
          <p:nvPr/>
        </p:nvSpPr>
        <p:spPr>
          <a:xfrm>
            <a:off x="1992312" y="2852801"/>
            <a:ext cx="8280400" cy="2305050"/>
          </a:xfrm>
          <a:prstGeom prst="rect">
            <a:avLst/>
          </a:prstGeom>
        </p:spPr>
        <p:txBody>
          <a:bodyPr wrap="square" lIns="0" tIns="4933" rIns="0" bIns="0" rtlCol="0">
            <a:noAutofit/>
          </a:bodyPr>
          <a:lstStyle/>
          <a:p>
            <a:pPr>
              <a:lnSpc>
                <a:spcPts val="800"/>
              </a:lnSpc>
            </a:pPr>
            <a:endParaRPr sz="800"/>
          </a:p>
          <a:p>
            <a:pPr marL="91605">
              <a:lnSpc>
                <a:spcPct val="101725"/>
              </a:lnSpc>
              <a:spcBef>
                <a:spcPts val="1000"/>
              </a:spcBef>
            </a:pPr>
            <a:r>
              <a:rPr sz="2400" dirty="0">
                <a:solidFill>
                  <a:srgbClr val="FFFFFF"/>
                </a:solidFill>
                <a:latin typeface="Corbel"/>
                <a:cs typeface="Corbel"/>
              </a:rPr>
              <a:t>En</a:t>
            </a:r>
            <a:r>
              <a:rPr sz="2400" spc="260" dirty="0">
                <a:solidFill>
                  <a:srgbClr val="FFFFFF"/>
                </a:solidFill>
                <a:latin typeface="Corbel"/>
                <a:cs typeface="Corbel"/>
              </a:rPr>
              <a:t> </a:t>
            </a:r>
            <a:r>
              <a:rPr sz="2400" dirty="0">
                <a:solidFill>
                  <a:srgbClr val="FFFFFF"/>
                </a:solidFill>
                <a:latin typeface="Corbel"/>
                <a:cs typeface="Corbel"/>
              </a:rPr>
              <a:t>pr</a:t>
            </a:r>
            <a:r>
              <a:rPr sz="2400" spc="-4" dirty="0">
                <a:solidFill>
                  <a:srgbClr val="FFFFFF"/>
                </a:solidFill>
                <a:latin typeface="Corbel"/>
                <a:cs typeface="Corbel"/>
              </a:rPr>
              <a:t>i</a:t>
            </a:r>
            <a:r>
              <a:rPr sz="2400" dirty="0">
                <a:solidFill>
                  <a:srgbClr val="FFFFFF"/>
                </a:solidFill>
                <a:latin typeface="Corbel"/>
                <a:cs typeface="Corbel"/>
              </a:rPr>
              <a:t>m</a:t>
            </a:r>
            <a:r>
              <a:rPr sz="2400" spc="19" dirty="0">
                <a:solidFill>
                  <a:srgbClr val="FFFFFF"/>
                </a:solidFill>
                <a:latin typeface="Corbel"/>
                <a:cs typeface="Corbel"/>
              </a:rPr>
              <a:t>e</a:t>
            </a:r>
            <a:r>
              <a:rPr sz="2400" dirty="0">
                <a:solidFill>
                  <a:srgbClr val="FFFFFF"/>
                </a:solidFill>
                <a:latin typeface="Corbel"/>
                <a:cs typeface="Corbel"/>
              </a:rPr>
              <a:t>iro</a:t>
            </a:r>
            <a:r>
              <a:rPr sz="2400" spc="270" dirty="0">
                <a:solidFill>
                  <a:srgbClr val="FFFFFF"/>
                </a:solidFill>
                <a:latin typeface="Corbel"/>
                <a:cs typeface="Corbel"/>
              </a:rPr>
              <a:t> </a:t>
            </a:r>
            <a:r>
              <a:rPr sz="2400" dirty="0">
                <a:solidFill>
                  <a:srgbClr val="FFFFFF"/>
                </a:solidFill>
                <a:latin typeface="Corbel"/>
                <a:cs typeface="Corbel"/>
              </a:rPr>
              <a:t>lugar  </a:t>
            </a:r>
            <a:r>
              <a:rPr sz="2400" spc="50" dirty="0">
                <a:solidFill>
                  <a:srgbClr val="FFFFFF"/>
                </a:solidFill>
                <a:latin typeface="Corbel"/>
                <a:cs typeface="Corbel"/>
              </a:rPr>
              <a:t> </a:t>
            </a:r>
            <a:r>
              <a:rPr sz="2400" dirty="0">
                <a:solidFill>
                  <a:srgbClr val="FFFFFF"/>
                </a:solidFill>
                <a:latin typeface="Corbel"/>
                <a:cs typeface="Corbel"/>
              </a:rPr>
              <a:t>p</a:t>
            </a:r>
            <a:r>
              <a:rPr sz="2400" spc="-14" dirty="0">
                <a:solidFill>
                  <a:srgbClr val="FFFFFF"/>
                </a:solidFill>
                <a:latin typeface="Corbel"/>
                <a:cs typeface="Corbel"/>
              </a:rPr>
              <a:t>r</a:t>
            </a:r>
            <a:r>
              <a:rPr sz="2400" dirty="0">
                <a:solidFill>
                  <a:srgbClr val="FFFFFF"/>
                </a:solidFill>
                <a:latin typeface="Corbel"/>
                <a:cs typeface="Corbel"/>
              </a:rPr>
              <a:t>oceder</a:t>
            </a:r>
            <a:r>
              <a:rPr sz="2400" spc="275" dirty="0">
                <a:solidFill>
                  <a:srgbClr val="FFFFFF"/>
                </a:solidFill>
                <a:latin typeface="Corbel"/>
                <a:cs typeface="Corbel"/>
              </a:rPr>
              <a:t> </a:t>
            </a:r>
            <a:r>
              <a:rPr sz="2400" dirty="0">
                <a:solidFill>
                  <a:srgbClr val="FFFFFF"/>
                </a:solidFill>
                <a:latin typeface="Corbel"/>
                <a:cs typeface="Corbel"/>
              </a:rPr>
              <a:t>a  </a:t>
            </a:r>
            <a:r>
              <a:rPr sz="2400" spc="50" dirty="0">
                <a:solidFill>
                  <a:srgbClr val="FFFFFF"/>
                </a:solidFill>
                <a:latin typeface="Corbel"/>
                <a:cs typeface="Corbel"/>
              </a:rPr>
              <a:t> </a:t>
            </a:r>
            <a:r>
              <a:rPr sz="2400" spc="-9" dirty="0">
                <a:solidFill>
                  <a:srgbClr val="FFFFFF"/>
                </a:solidFill>
                <a:latin typeface="Corbel"/>
                <a:cs typeface="Corbel"/>
              </a:rPr>
              <a:t>c</a:t>
            </a:r>
            <a:r>
              <a:rPr sz="2400" dirty="0">
                <a:solidFill>
                  <a:srgbClr val="FFFFFF"/>
                </a:solidFill>
                <a:latin typeface="Corbel"/>
                <a:cs typeface="Corbel"/>
              </a:rPr>
              <a:t>omun</a:t>
            </a:r>
            <a:r>
              <a:rPr sz="2400" spc="-9" dirty="0">
                <a:solidFill>
                  <a:srgbClr val="FFFFFF"/>
                </a:solidFill>
                <a:latin typeface="Corbel"/>
                <a:cs typeface="Corbel"/>
              </a:rPr>
              <a:t>i</a:t>
            </a:r>
            <a:r>
              <a:rPr sz="2400" dirty="0">
                <a:solidFill>
                  <a:srgbClr val="FFFFFF"/>
                </a:solidFill>
                <a:latin typeface="Corbel"/>
                <a:cs typeface="Corbel"/>
              </a:rPr>
              <a:t>car</a:t>
            </a:r>
            <a:r>
              <a:rPr sz="2400" spc="270" dirty="0">
                <a:solidFill>
                  <a:srgbClr val="FFFFFF"/>
                </a:solidFill>
                <a:latin typeface="Corbel"/>
                <a:cs typeface="Corbel"/>
              </a:rPr>
              <a:t> </a:t>
            </a:r>
            <a:r>
              <a:rPr sz="2400" dirty="0">
                <a:solidFill>
                  <a:srgbClr val="FFFFFF"/>
                </a:solidFill>
                <a:latin typeface="Corbel"/>
                <a:cs typeface="Corbel"/>
              </a:rPr>
              <a:t>a  </a:t>
            </a:r>
            <a:r>
              <a:rPr sz="2400" spc="50" dirty="0">
                <a:solidFill>
                  <a:srgbClr val="FFFFFF"/>
                </a:solidFill>
                <a:latin typeface="Corbel"/>
                <a:cs typeface="Corbel"/>
              </a:rPr>
              <a:t> </a:t>
            </a:r>
            <a:r>
              <a:rPr sz="2400" dirty="0">
                <a:solidFill>
                  <a:srgbClr val="FFFFFF"/>
                </a:solidFill>
                <a:latin typeface="Corbel"/>
                <a:cs typeface="Corbel"/>
              </a:rPr>
              <a:t>al</a:t>
            </a:r>
            <a:r>
              <a:rPr sz="2400" spc="-9" dirty="0">
                <a:solidFill>
                  <a:srgbClr val="FFFFFF"/>
                </a:solidFill>
                <a:latin typeface="Corbel"/>
                <a:cs typeface="Corbel"/>
              </a:rPr>
              <a:t>t</a:t>
            </a:r>
            <a:r>
              <a:rPr sz="2400" dirty="0">
                <a:solidFill>
                  <a:srgbClr val="FFFFFF"/>
                </a:solidFill>
                <a:latin typeface="Corbel"/>
                <a:cs typeface="Corbel"/>
              </a:rPr>
              <a:t>a</a:t>
            </a:r>
            <a:r>
              <a:rPr sz="2400" spc="265" dirty="0">
                <a:solidFill>
                  <a:srgbClr val="FFFFFF"/>
                </a:solidFill>
                <a:latin typeface="Corbel"/>
                <a:cs typeface="Corbel"/>
              </a:rPr>
              <a:t> </a:t>
            </a:r>
            <a:r>
              <a:rPr sz="2400" spc="-4" dirty="0">
                <a:solidFill>
                  <a:srgbClr val="FFFFFF"/>
                </a:solidFill>
                <a:latin typeface="Corbel"/>
                <a:cs typeface="Corbel"/>
              </a:rPr>
              <a:t>n</a:t>
            </a:r>
            <a:r>
              <a:rPr sz="2400" dirty="0">
                <a:solidFill>
                  <a:srgbClr val="FFFFFF"/>
                </a:solidFill>
                <a:latin typeface="Corbel"/>
                <a:cs typeface="Corbel"/>
              </a:rPr>
              <a:t>a</a:t>
            </a:r>
            <a:r>
              <a:rPr sz="2400" spc="265" dirty="0">
                <a:solidFill>
                  <a:srgbClr val="FFFFFF"/>
                </a:solidFill>
                <a:latin typeface="Corbel"/>
                <a:cs typeface="Corbel"/>
              </a:rPr>
              <a:t> </a:t>
            </a:r>
            <a:r>
              <a:rPr sz="2400" dirty="0">
                <a:solidFill>
                  <a:srgbClr val="FFFFFF"/>
                </a:solidFill>
                <a:latin typeface="Corbel"/>
                <a:cs typeface="Corbel"/>
              </a:rPr>
              <a:t>Se</a:t>
            </a:r>
            <a:r>
              <a:rPr sz="2400" spc="-29" dirty="0">
                <a:solidFill>
                  <a:srgbClr val="FFFFFF"/>
                </a:solidFill>
                <a:latin typeface="Corbel"/>
                <a:cs typeface="Corbel"/>
              </a:rPr>
              <a:t>c</a:t>
            </a:r>
            <a:r>
              <a:rPr sz="2400" dirty="0">
                <a:solidFill>
                  <a:srgbClr val="FFFFFF"/>
                </a:solidFill>
                <a:latin typeface="Corbel"/>
                <a:cs typeface="Corbel"/>
              </a:rPr>
              <a:t>ción</a:t>
            </a:r>
            <a:r>
              <a:rPr sz="2400" spc="250" dirty="0">
                <a:solidFill>
                  <a:srgbClr val="FFFFFF"/>
                </a:solidFill>
                <a:latin typeface="Corbel"/>
                <a:cs typeface="Corbel"/>
              </a:rPr>
              <a:t> </a:t>
            </a:r>
            <a:r>
              <a:rPr sz="2400" dirty="0">
                <a:solidFill>
                  <a:srgbClr val="FFFFFF"/>
                </a:solidFill>
                <a:latin typeface="Corbel"/>
                <a:cs typeface="Corbel"/>
              </a:rPr>
              <a:t>de</a:t>
            </a:r>
            <a:endParaRPr sz="2400">
              <a:latin typeface="Corbel"/>
              <a:cs typeface="Corbel"/>
            </a:endParaRPr>
          </a:p>
          <a:p>
            <a:pPr marL="91605">
              <a:lnSpc>
                <a:spcPts val="2885"/>
              </a:lnSpc>
              <a:spcBef>
                <a:spcPts val="144"/>
              </a:spcBef>
            </a:pPr>
            <a:r>
              <a:rPr sz="2400" spc="-3" dirty="0">
                <a:solidFill>
                  <a:srgbClr val="FFFFFF"/>
                </a:solidFill>
                <a:latin typeface="Corbel"/>
                <a:cs typeface="Corbel"/>
              </a:rPr>
              <a:t>Explotacións acollidas á Sección de venda directa (SEVEDI).</a:t>
            </a:r>
            <a:endParaRPr sz="2400">
              <a:latin typeface="Corbel"/>
              <a:cs typeface="Corbel"/>
            </a:endParaRPr>
          </a:p>
          <a:p>
            <a:pPr marL="91605">
              <a:lnSpc>
                <a:spcPct val="101725"/>
              </a:lnSpc>
              <a:spcBef>
                <a:spcPts val="2686"/>
              </a:spcBef>
            </a:pPr>
            <a:r>
              <a:rPr sz="2400" dirty="0">
                <a:solidFill>
                  <a:srgbClr val="FFFFFF"/>
                </a:solidFill>
                <a:latin typeface="Corbel"/>
                <a:cs typeface="Corbel"/>
              </a:rPr>
              <a:t>Esta   </a:t>
            </a:r>
            <a:r>
              <a:rPr sz="2400" spc="245" dirty="0">
                <a:solidFill>
                  <a:srgbClr val="FFFFFF"/>
                </a:solidFill>
                <a:latin typeface="Corbel"/>
                <a:cs typeface="Corbel"/>
              </a:rPr>
              <a:t> </a:t>
            </a:r>
            <a:r>
              <a:rPr sz="2400" dirty="0">
                <a:solidFill>
                  <a:srgbClr val="FFFFFF"/>
                </a:solidFill>
                <a:latin typeface="Corbel"/>
                <a:cs typeface="Corbel"/>
              </a:rPr>
              <a:t>c</a:t>
            </a:r>
            <a:r>
              <a:rPr sz="2400" spc="4" dirty="0">
                <a:solidFill>
                  <a:srgbClr val="FFFFFF"/>
                </a:solidFill>
                <a:latin typeface="Corbel"/>
                <a:cs typeface="Corbel"/>
              </a:rPr>
              <a:t>o</a:t>
            </a:r>
            <a:r>
              <a:rPr sz="2400" spc="-9" dirty="0">
                <a:solidFill>
                  <a:srgbClr val="FFFFFF"/>
                </a:solidFill>
                <a:latin typeface="Corbel"/>
                <a:cs typeface="Corbel"/>
              </a:rPr>
              <a:t>m</a:t>
            </a:r>
            <a:r>
              <a:rPr sz="2400" spc="-4" dirty="0">
                <a:solidFill>
                  <a:srgbClr val="FFFFFF"/>
                </a:solidFill>
                <a:latin typeface="Corbel"/>
                <a:cs typeface="Corbel"/>
              </a:rPr>
              <a:t>u</a:t>
            </a:r>
            <a:r>
              <a:rPr sz="2400" dirty="0">
                <a:solidFill>
                  <a:srgbClr val="FFFFFF"/>
                </a:solidFill>
                <a:latin typeface="Corbel"/>
                <a:cs typeface="Corbel"/>
              </a:rPr>
              <a:t>n</a:t>
            </a:r>
            <a:r>
              <a:rPr sz="2400" spc="-9" dirty="0">
                <a:solidFill>
                  <a:srgbClr val="FFFFFF"/>
                </a:solidFill>
                <a:latin typeface="Corbel"/>
                <a:cs typeface="Corbel"/>
              </a:rPr>
              <a:t>i</a:t>
            </a:r>
            <a:r>
              <a:rPr sz="2400" dirty="0">
                <a:solidFill>
                  <a:srgbClr val="FFFFFF"/>
                </a:solidFill>
                <a:latin typeface="Corbel"/>
                <a:cs typeface="Corbel"/>
              </a:rPr>
              <a:t>ca</a:t>
            </a:r>
            <a:r>
              <a:rPr sz="2400" spc="4" dirty="0">
                <a:solidFill>
                  <a:srgbClr val="FFFFFF"/>
                </a:solidFill>
                <a:latin typeface="Corbel"/>
                <a:cs typeface="Corbel"/>
              </a:rPr>
              <a:t>c</a:t>
            </a:r>
            <a:r>
              <a:rPr sz="2400" dirty="0">
                <a:solidFill>
                  <a:srgbClr val="FFFFFF"/>
                </a:solidFill>
                <a:latin typeface="Corbel"/>
                <a:cs typeface="Corbel"/>
              </a:rPr>
              <a:t>ión   </a:t>
            </a:r>
            <a:r>
              <a:rPr sz="2400" spc="254" dirty="0">
                <a:solidFill>
                  <a:srgbClr val="FFFFFF"/>
                </a:solidFill>
                <a:latin typeface="Corbel"/>
                <a:cs typeface="Corbel"/>
              </a:rPr>
              <a:t> </a:t>
            </a:r>
            <a:r>
              <a:rPr sz="2400" dirty="0">
                <a:solidFill>
                  <a:srgbClr val="FFFFFF"/>
                </a:solidFill>
                <a:latin typeface="Corbel"/>
                <a:cs typeface="Corbel"/>
              </a:rPr>
              <a:t>a   </a:t>
            </a:r>
            <a:r>
              <a:rPr sz="2400" spc="245" dirty="0">
                <a:solidFill>
                  <a:srgbClr val="FFFFFF"/>
                </a:solidFill>
                <a:latin typeface="Corbel"/>
                <a:cs typeface="Corbel"/>
              </a:rPr>
              <a:t> </a:t>
            </a:r>
            <a:r>
              <a:rPr sz="2400" dirty="0">
                <a:solidFill>
                  <a:srgbClr val="FFFFFF"/>
                </a:solidFill>
                <a:latin typeface="Corbel"/>
                <a:cs typeface="Corbel"/>
              </a:rPr>
              <a:t>realizará   </a:t>
            </a:r>
            <a:r>
              <a:rPr sz="2400" spc="250" dirty="0">
                <a:solidFill>
                  <a:srgbClr val="FFFFFF"/>
                </a:solidFill>
                <a:latin typeface="Corbel"/>
                <a:cs typeface="Corbel"/>
              </a:rPr>
              <a:t> </a:t>
            </a:r>
            <a:r>
              <a:rPr sz="2400" dirty="0">
                <a:solidFill>
                  <a:srgbClr val="FFFFFF"/>
                </a:solidFill>
                <a:latin typeface="Corbel"/>
                <a:cs typeface="Corbel"/>
              </a:rPr>
              <a:t>pres</a:t>
            </a:r>
            <a:r>
              <a:rPr sz="2400" spc="9" dirty="0">
                <a:solidFill>
                  <a:srgbClr val="FFFFFF"/>
                </a:solidFill>
                <a:latin typeface="Corbel"/>
                <a:cs typeface="Corbel"/>
              </a:rPr>
              <a:t>e</a:t>
            </a:r>
            <a:r>
              <a:rPr sz="2400" dirty="0">
                <a:solidFill>
                  <a:srgbClr val="FFFFFF"/>
                </a:solidFill>
                <a:latin typeface="Corbel"/>
                <a:cs typeface="Corbel"/>
              </a:rPr>
              <a:t>n</a:t>
            </a:r>
            <a:r>
              <a:rPr sz="2400" spc="-9" dirty="0">
                <a:solidFill>
                  <a:srgbClr val="FFFFFF"/>
                </a:solidFill>
                <a:latin typeface="Corbel"/>
                <a:cs typeface="Corbel"/>
              </a:rPr>
              <a:t>t</a:t>
            </a:r>
            <a:r>
              <a:rPr sz="2400" dirty="0">
                <a:solidFill>
                  <a:srgbClr val="FFFFFF"/>
                </a:solidFill>
                <a:latin typeface="Corbel"/>
                <a:cs typeface="Corbel"/>
              </a:rPr>
              <a:t>an</a:t>
            </a:r>
            <a:r>
              <a:rPr sz="2400" spc="-4" dirty="0">
                <a:solidFill>
                  <a:srgbClr val="FFFFFF"/>
                </a:solidFill>
                <a:latin typeface="Corbel"/>
                <a:cs typeface="Corbel"/>
              </a:rPr>
              <a:t>d</a:t>
            </a:r>
            <a:r>
              <a:rPr sz="2400" dirty="0">
                <a:solidFill>
                  <a:srgbClr val="FFFFFF"/>
                </a:solidFill>
                <a:latin typeface="Corbel"/>
                <a:cs typeface="Corbel"/>
              </a:rPr>
              <a:t>o   </a:t>
            </a:r>
            <a:r>
              <a:rPr sz="2400" spc="250" dirty="0">
                <a:solidFill>
                  <a:srgbClr val="FFFFFF"/>
                </a:solidFill>
                <a:latin typeface="Corbel"/>
                <a:cs typeface="Corbel"/>
              </a:rPr>
              <a:t> </a:t>
            </a:r>
            <a:r>
              <a:rPr sz="2400" dirty="0">
                <a:solidFill>
                  <a:srgbClr val="FFFFFF"/>
                </a:solidFill>
                <a:latin typeface="Corbel"/>
                <a:cs typeface="Corbel"/>
              </a:rPr>
              <a:t>o   </a:t>
            </a:r>
            <a:r>
              <a:rPr sz="2400" spc="229" dirty="0">
                <a:solidFill>
                  <a:srgbClr val="FFFFFF"/>
                </a:solidFill>
                <a:latin typeface="Corbel"/>
                <a:cs typeface="Corbel"/>
              </a:rPr>
              <a:t> </a:t>
            </a:r>
            <a:r>
              <a:rPr sz="2400" b="1" i="1" spc="4" dirty="0">
                <a:solidFill>
                  <a:srgbClr val="FFFFFF"/>
                </a:solidFill>
                <a:latin typeface="Corbel"/>
                <a:cs typeface="Corbel"/>
              </a:rPr>
              <a:t>A</a:t>
            </a:r>
            <a:r>
              <a:rPr sz="2400" b="1" i="1" spc="-9" dirty="0">
                <a:solidFill>
                  <a:srgbClr val="FFFFFF"/>
                </a:solidFill>
                <a:latin typeface="Corbel"/>
                <a:cs typeface="Corbel"/>
              </a:rPr>
              <a:t>ne</a:t>
            </a:r>
            <a:r>
              <a:rPr sz="2400" b="1" i="1" spc="-39" dirty="0">
                <a:solidFill>
                  <a:srgbClr val="FFFFFF"/>
                </a:solidFill>
                <a:latin typeface="Corbel"/>
                <a:cs typeface="Corbel"/>
              </a:rPr>
              <a:t>x</a:t>
            </a:r>
            <a:r>
              <a:rPr sz="2400" b="1" i="1" dirty="0">
                <a:solidFill>
                  <a:srgbClr val="FFFFFF"/>
                </a:solidFill>
                <a:latin typeface="Corbel"/>
                <a:cs typeface="Corbel"/>
              </a:rPr>
              <a:t>o   </a:t>
            </a:r>
            <a:r>
              <a:rPr sz="2400" b="1" i="1" spc="184" dirty="0">
                <a:solidFill>
                  <a:srgbClr val="FFFFFF"/>
                </a:solidFill>
                <a:latin typeface="Corbel"/>
                <a:cs typeface="Corbel"/>
              </a:rPr>
              <a:t> </a:t>
            </a:r>
            <a:r>
              <a:rPr sz="2400" b="1" i="1" dirty="0">
                <a:solidFill>
                  <a:srgbClr val="FFFFFF"/>
                </a:solidFill>
                <a:latin typeface="Corbel"/>
                <a:cs typeface="Corbel"/>
              </a:rPr>
              <a:t>I</a:t>
            </a:r>
            <a:endParaRPr sz="2400">
              <a:latin typeface="Corbel"/>
              <a:cs typeface="Corbel"/>
            </a:endParaRPr>
          </a:p>
          <a:p>
            <a:pPr marL="91605">
              <a:lnSpc>
                <a:spcPts val="2880"/>
              </a:lnSpc>
              <a:spcBef>
                <a:spcPts val="144"/>
              </a:spcBef>
            </a:pPr>
            <a:r>
              <a:rPr sz="2400" b="1" i="1" spc="14" dirty="0">
                <a:solidFill>
                  <a:srgbClr val="FFFFFF"/>
                </a:solidFill>
                <a:latin typeface="Corbel"/>
                <a:cs typeface="Corbel"/>
              </a:rPr>
              <a:t>(procedemento MR237C) </a:t>
            </a:r>
            <a:r>
              <a:rPr sz="2400" spc="14" dirty="0">
                <a:solidFill>
                  <a:srgbClr val="FFFFFF"/>
                </a:solidFill>
                <a:latin typeface="Corbel"/>
                <a:cs typeface="Corbel"/>
              </a:rPr>
              <a:t>que acompaña o Decreto 125/2014.</a:t>
            </a:r>
            <a:endParaRPr sz="2400">
              <a:latin typeface="Corbel"/>
              <a:cs typeface="Corbel"/>
            </a:endParaRPr>
          </a:p>
        </p:txBody>
      </p:sp>
      <p:sp>
        <p:nvSpPr>
          <p:cNvPr id="2" name="object 2"/>
          <p:cNvSpPr txBox="1"/>
          <p:nvPr/>
        </p:nvSpPr>
        <p:spPr>
          <a:xfrm>
            <a:off x="1992312" y="260352"/>
            <a:ext cx="8280400" cy="1584325"/>
          </a:xfrm>
          <a:prstGeom prst="rect">
            <a:avLst/>
          </a:prstGeom>
        </p:spPr>
        <p:txBody>
          <a:bodyPr wrap="square" lIns="0" tIns="0" rIns="0" bIns="0" rtlCol="0">
            <a:noAutofit/>
          </a:bodyPr>
          <a:lstStyle/>
          <a:p>
            <a:pPr marL="131968" marR="132634" indent="379" algn="ctr">
              <a:lnSpc>
                <a:spcPts val="3666"/>
              </a:lnSpc>
            </a:pPr>
            <a:r>
              <a:rPr sz="2600" b="1" spc="-20" dirty="0">
                <a:solidFill>
                  <a:srgbClr val="FFFFFF"/>
                </a:solidFill>
                <a:latin typeface="Arial Black"/>
                <a:cs typeface="Arial Black"/>
              </a:rPr>
              <a:t>QUE TEN QUE FACER PARA ACOLLERSE Á </a:t>
            </a:r>
            <a:endParaRPr sz="2600">
              <a:latin typeface="Arial Black"/>
              <a:cs typeface="Arial Black"/>
            </a:endParaRPr>
          </a:p>
          <a:p>
            <a:pPr marL="131968" marR="132634" algn="ctr">
              <a:lnSpc>
                <a:spcPts val="3666"/>
              </a:lnSpc>
            </a:pPr>
            <a:r>
              <a:rPr sz="2600" b="1" spc="-13" dirty="0">
                <a:solidFill>
                  <a:srgbClr val="FFFFFF"/>
                </a:solidFill>
                <a:latin typeface="Arial Black"/>
                <a:cs typeface="Arial Black"/>
              </a:rPr>
              <a:t>VENDA DIRECTA DE PRODUTOS PRIMARIOS </a:t>
            </a:r>
            <a:endParaRPr sz="2600">
              <a:latin typeface="Arial Black"/>
              <a:cs typeface="Arial Black"/>
            </a:endParaRPr>
          </a:p>
          <a:p>
            <a:pPr marL="131968" marR="132634" algn="ctr">
              <a:lnSpc>
                <a:spcPts val="3666"/>
              </a:lnSpc>
            </a:pPr>
            <a:r>
              <a:rPr sz="2600" b="1" spc="-9" dirty="0">
                <a:solidFill>
                  <a:srgbClr val="FFFFFF"/>
                </a:solidFill>
                <a:latin typeface="Arial Black"/>
                <a:cs typeface="Arial Black"/>
              </a:rPr>
              <a:t>DO PRODUTOR Á PERSOA CONSUMIDORA </a:t>
            </a:r>
            <a:endParaRPr sz="2600">
              <a:latin typeface="Arial Black"/>
              <a:cs typeface="Arial Black"/>
            </a:endParaRPr>
          </a:p>
          <a:p>
            <a:pPr marL="131968" marR="132634" algn="ctr">
              <a:lnSpc>
                <a:spcPts val="3666"/>
              </a:lnSpc>
            </a:pPr>
            <a:r>
              <a:rPr sz="2600" b="1" spc="-4" dirty="0">
                <a:solidFill>
                  <a:srgbClr val="FFFFFF"/>
                </a:solidFill>
                <a:latin typeface="Arial Black"/>
                <a:cs typeface="Arial Black"/>
              </a:rPr>
              <a:t>FINAL?</a:t>
            </a:r>
            <a:endParaRPr sz="2600">
              <a:latin typeface="Arial Black"/>
              <a:cs typeface="Arial Black"/>
            </a:endParaRPr>
          </a:p>
        </p:txBody>
      </p:sp>
    </p:spTree>
    <p:extLst>
      <p:ext uri="{BB962C8B-B14F-4D97-AF65-F5344CB8AC3E}">
        <p14:creationId xmlns:p14="http://schemas.microsoft.com/office/powerpoint/2010/main" val="1388258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D72834E-D259-969D-901C-302845175B71}"/>
              </a:ext>
            </a:extLst>
          </p:cNvPr>
          <p:cNvPicPr>
            <a:picLocks noChangeAspect="1"/>
          </p:cNvPicPr>
          <p:nvPr/>
        </p:nvPicPr>
        <p:blipFill>
          <a:blip r:embed="rId2"/>
          <a:stretch>
            <a:fillRect/>
          </a:stretch>
        </p:blipFill>
        <p:spPr>
          <a:xfrm>
            <a:off x="145774" y="1090255"/>
            <a:ext cx="11078817" cy="5646819"/>
          </a:xfrm>
          <a:prstGeom prst="rect">
            <a:avLst/>
          </a:prstGeom>
        </p:spPr>
      </p:pic>
      <p:sp>
        <p:nvSpPr>
          <p:cNvPr id="4" name="CuadroTexto 3">
            <a:extLst>
              <a:ext uri="{FF2B5EF4-FFF2-40B4-BE49-F238E27FC236}">
                <a16:creationId xmlns:a16="http://schemas.microsoft.com/office/drawing/2014/main" id="{E04F5FF2-9FFA-27B4-5834-C7DAD3F687A3}"/>
              </a:ext>
            </a:extLst>
          </p:cNvPr>
          <p:cNvSpPr txBox="1"/>
          <p:nvPr/>
        </p:nvSpPr>
        <p:spPr>
          <a:xfrm>
            <a:off x="463826" y="172278"/>
            <a:ext cx="11078817" cy="461665"/>
          </a:xfrm>
          <a:prstGeom prst="rect">
            <a:avLst/>
          </a:prstGeom>
          <a:solidFill>
            <a:schemeClr val="accent2">
              <a:lumMod val="40000"/>
              <a:lumOff val="60000"/>
            </a:schemeClr>
          </a:solidFill>
        </p:spPr>
        <p:txBody>
          <a:bodyPr wrap="square" rtlCol="0">
            <a:spAutoFit/>
          </a:bodyPr>
          <a:lstStyle/>
          <a:p>
            <a:r>
              <a:rPr lang="es-ES" dirty="0"/>
              <a:t>                                       </a:t>
            </a:r>
            <a:r>
              <a:rPr lang="es-ES" sz="2400" b="1" dirty="0"/>
              <a:t>OBJETIVOS DEL CONTROL DE CALIDAD ALIMENTARIA</a:t>
            </a:r>
          </a:p>
        </p:txBody>
      </p:sp>
    </p:spTree>
    <p:extLst>
      <p:ext uri="{BB962C8B-B14F-4D97-AF65-F5344CB8AC3E}">
        <p14:creationId xmlns:p14="http://schemas.microsoft.com/office/powerpoint/2010/main" val="2970845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1E73B62-FEF2-4001-A003-BBE6310FD9C0}"/>
              </a:ext>
            </a:extLst>
          </p:cNvPr>
          <p:cNvSpPr/>
          <p:nvPr/>
        </p:nvSpPr>
        <p:spPr>
          <a:xfrm>
            <a:off x="0" y="0"/>
            <a:ext cx="12192000" cy="4001095"/>
          </a:xfrm>
          <a:prstGeom prst="rect">
            <a:avLst/>
          </a:prstGeom>
          <a:solidFill>
            <a:schemeClr val="accent2">
              <a:lumMod val="40000"/>
              <a:lumOff val="60000"/>
            </a:schemeClr>
          </a:solidFill>
        </p:spPr>
        <p:txBody>
          <a:bodyPr wrap="square">
            <a:spAutoFit/>
          </a:bodyPr>
          <a:lstStyle/>
          <a:p>
            <a:pPr indent="304800" algn="ctr">
              <a:spcAft>
                <a:spcPts val="0"/>
              </a:spcAft>
            </a:pPr>
            <a:r>
              <a:rPr lang="es-ES" b="1" dirty="0">
                <a:latin typeface="Arial" panose="020B0604020202020204" pitchFamily="34" charset="0"/>
                <a:ea typeface="Times New Roman" panose="02020603050405020304" pitchFamily="18" charset="0"/>
                <a:cs typeface="Times New Roman" panose="02020603050405020304" pitchFamily="18" charset="0"/>
              </a:rPr>
              <a:t>MARCADO DE IDENTIFICACIÓN PARA PRODUCTOS DE ORIGEN ANIMAL</a:t>
            </a:r>
          </a:p>
          <a:p>
            <a:pPr>
              <a:spcAft>
                <a:spcPts val="0"/>
              </a:spcAft>
            </a:pPr>
            <a:r>
              <a:rPr lang="es-ES" sz="2000" b="1" dirty="0">
                <a:latin typeface="Arial" panose="020B0604020202020204" pitchFamily="34" charset="0"/>
                <a:ea typeface="Times New Roman" panose="02020603050405020304" pitchFamily="18" charset="0"/>
                <a:cs typeface="Times New Roman" panose="02020603050405020304" pitchFamily="18" charset="0"/>
              </a:rPr>
              <a:t> </a:t>
            </a:r>
            <a:r>
              <a:rPr lang="es-ES" sz="1600" dirty="0">
                <a:latin typeface="Arial" panose="020B0604020202020204" pitchFamily="34" charset="0"/>
                <a:ea typeface="Times New Roman" panose="02020603050405020304" pitchFamily="18" charset="0"/>
                <a:cs typeface="Times New Roman" panose="02020603050405020304" pitchFamily="18" charset="0"/>
              </a:rPr>
              <a:t>Regulado por R(CE) 853/2004 del Parlamento Europeo y del Consejo de 29 de abril</a:t>
            </a:r>
            <a:r>
              <a:rPr lang="es-ES" dirty="0">
                <a:latin typeface="Arial" panose="020B0604020202020204" pitchFamily="34" charset="0"/>
                <a:ea typeface="Times New Roman" panose="02020603050405020304" pitchFamily="18" charset="0"/>
                <a:cs typeface="Times New Roman" panose="02020603050405020304" pitchFamily="18" charset="0"/>
              </a:rPr>
              <a:t>.</a:t>
            </a:r>
          </a:p>
          <a:p>
            <a:pPr>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 </a:t>
            </a:r>
            <a:endParaRPr lang="es-ES" dirty="0">
              <a:latin typeface="Times New Roman" panose="02020603050405020304" pitchFamily="18" charset="0"/>
              <a:ea typeface="Times New Roman" panose="02020603050405020304" pitchFamily="18" charset="0"/>
            </a:endParaRPr>
          </a:p>
          <a:p>
            <a:pPr algn="just">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Art. 5 </a:t>
            </a:r>
            <a:r>
              <a:rPr lang="es-ES" b="1" dirty="0">
                <a:latin typeface="Arial" panose="020B0604020202020204" pitchFamily="34" charset="0"/>
                <a:ea typeface="Times New Roman" panose="02020603050405020304" pitchFamily="18" charset="0"/>
                <a:cs typeface="Times New Roman" panose="02020603050405020304" pitchFamily="18" charset="0"/>
              </a:rPr>
              <a:t>Marcado sanitario y de identificación</a:t>
            </a:r>
            <a:endParaRPr lang="es-ES" dirty="0">
              <a:latin typeface="Times New Roman" panose="02020603050405020304" pitchFamily="18" charset="0"/>
              <a:ea typeface="Times New Roman" panose="02020603050405020304" pitchFamily="18" charset="0"/>
            </a:endParaRPr>
          </a:p>
          <a:p>
            <a:pPr algn="just">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1.- Los operadores de empresa alimentaria no pondrán en el mercado productos de origen animal manipulados en un establecimiento sujeto a autorización que no lleven: </a:t>
            </a:r>
          </a:p>
          <a:p>
            <a:pPr algn="just">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a) Una marca sanitaria fijada de conformidad con el RCE 854/2004 (capitulo III del Anexo I) o </a:t>
            </a:r>
            <a:r>
              <a:rPr lang="es-ES" b="1" dirty="0">
                <a:latin typeface="Arial" panose="020B0604020202020204" pitchFamily="34" charset="0"/>
                <a:ea typeface="Times New Roman" panose="02020603050405020304" pitchFamily="18" charset="0"/>
                <a:cs typeface="Times New Roman" panose="02020603050405020304" pitchFamily="18" charset="0"/>
              </a:rPr>
              <a:t>una marca de identificación </a:t>
            </a:r>
            <a:r>
              <a:rPr lang="es-ES" dirty="0">
                <a:latin typeface="Arial" panose="020B0604020202020204" pitchFamily="34" charset="0"/>
                <a:ea typeface="Times New Roman" panose="02020603050405020304" pitchFamily="18" charset="0"/>
                <a:cs typeface="Times New Roman" panose="02020603050405020304" pitchFamily="18" charset="0"/>
              </a:rPr>
              <a:t>fijada conforme a lo dispuesto en la sección I del Anexo II del presente reglamento.</a:t>
            </a:r>
          </a:p>
          <a:p>
            <a:pPr algn="just">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	</a:t>
            </a:r>
            <a:endParaRPr lang="es-ES" dirty="0">
              <a:latin typeface="Times New Roman" panose="02020603050405020304" pitchFamily="18" charset="0"/>
              <a:ea typeface="Times New Roman" panose="02020603050405020304" pitchFamily="18" charset="0"/>
            </a:endParaRPr>
          </a:p>
          <a:p>
            <a:pPr algn="just">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ANEXO II-SECCIÓN I: </a:t>
            </a:r>
            <a:r>
              <a:rPr lang="es-ES" b="1" dirty="0">
                <a:latin typeface="Arial" panose="020B0604020202020204" pitchFamily="34" charset="0"/>
                <a:ea typeface="Times New Roman" panose="02020603050405020304" pitchFamily="18" charset="0"/>
                <a:cs typeface="Times New Roman" panose="02020603050405020304" pitchFamily="18" charset="0"/>
              </a:rPr>
              <a:t>MARCADO DE IDENTIFICACIÓN</a:t>
            </a:r>
            <a:r>
              <a:rPr lang="es-ES" dirty="0">
                <a:latin typeface="Arial" panose="020B0604020202020204" pitchFamily="34" charset="0"/>
                <a:ea typeface="Times New Roman" panose="02020603050405020304" pitchFamily="18" charset="0"/>
                <a:cs typeface="Times New Roman" panose="02020603050405020304" pitchFamily="18" charset="0"/>
              </a:rPr>
              <a:t> </a:t>
            </a:r>
            <a:endParaRPr lang="es-ES" dirty="0">
              <a:latin typeface="Times New Roman" panose="02020603050405020304" pitchFamily="18" charset="0"/>
              <a:ea typeface="Times New Roman" panose="02020603050405020304" pitchFamily="18" charset="0"/>
            </a:endParaRPr>
          </a:p>
          <a:p>
            <a:pPr>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Los operadores deberán garantizar la fijación de una marca de identificación en los productos de origen animal.</a:t>
            </a:r>
          </a:p>
          <a:p>
            <a:pPr>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	</a:t>
            </a:r>
            <a:endParaRPr lang="es-ES" dirty="0">
              <a:latin typeface="Times New Roman" panose="02020603050405020304" pitchFamily="18" charset="0"/>
              <a:ea typeface="Times New Roman" panose="02020603050405020304" pitchFamily="18" charset="0"/>
            </a:endParaRPr>
          </a:p>
          <a:p>
            <a:pPr>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A. FIJACIÓN DE LA MARCA DE IDENTIFICACIÓN	</a:t>
            </a:r>
            <a:endParaRPr lang="es-ES" dirty="0">
              <a:latin typeface="Times New Roman" panose="02020603050405020304" pitchFamily="18" charset="0"/>
              <a:ea typeface="Times New Roman" panose="02020603050405020304" pitchFamily="18" charset="0"/>
            </a:endParaRPr>
          </a:p>
          <a:p>
            <a:pPr>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1.- La marca de identificación deberá fijarse antes de que el producto abandone el establecimiento de producción. </a:t>
            </a:r>
            <a:endParaRPr lang="es-E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9613828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52400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1992312" y="404877"/>
            <a:ext cx="8280400" cy="936625"/>
          </a:xfrm>
          <a:custGeom>
            <a:avLst/>
            <a:gdLst/>
            <a:ahLst/>
            <a:cxnLst/>
            <a:rect l="l" t="t" r="r" b="b"/>
            <a:pathLst>
              <a:path w="8280400" h="936625">
                <a:moveTo>
                  <a:pt x="0" y="936625"/>
                </a:moveTo>
                <a:lnTo>
                  <a:pt x="8280400" y="936625"/>
                </a:lnTo>
                <a:lnTo>
                  <a:pt x="8280400" y="0"/>
                </a:lnTo>
                <a:lnTo>
                  <a:pt x="0" y="0"/>
                </a:lnTo>
                <a:lnTo>
                  <a:pt x="0" y="936625"/>
                </a:lnTo>
                <a:close/>
              </a:path>
            </a:pathLst>
          </a:custGeom>
          <a:solidFill>
            <a:srgbClr val="548ED4">
              <a:alpha val="60000"/>
            </a:srgbClr>
          </a:solidFill>
        </p:spPr>
        <p:txBody>
          <a:bodyPr wrap="square" lIns="0" tIns="0" rIns="0" bIns="0" rtlCol="0">
            <a:noAutofit/>
          </a:bodyPr>
          <a:lstStyle/>
          <a:p>
            <a:endParaRPr/>
          </a:p>
        </p:txBody>
      </p:sp>
      <p:sp>
        <p:nvSpPr>
          <p:cNvPr id="6" name="object 6"/>
          <p:cNvSpPr/>
          <p:nvPr/>
        </p:nvSpPr>
        <p:spPr>
          <a:xfrm>
            <a:off x="1992312" y="2565400"/>
            <a:ext cx="8280400" cy="2303526"/>
          </a:xfrm>
          <a:custGeom>
            <a:avLst/>
            <a:gdLst/>
            <a:ahLst/>
            <a:cxnLst/>
            <a:rect l="l" t="t" r="r" b="b"/>
            <a:pathLst>
              <a:path w="8280400" h="2303526">
                <a:moveTo>
                  <a:pt x="0" y="2303526"/>
                </a:moveTo>
                <a:lnTo>
                  <a:pt x="8280400" y="2303526"/>
                </a:lnTo>
                <a:lnTo>
                  <a:pt x="8280400" y="0"/>
                </a:lnTo>
                <a:lnTo>
                  <a:pt x="0" y="0"/>
                </a:lnTo>
                <a:lnTo>
                  <a:pt x="0" y="2303526"/>
                </a:lnTo>
                <a:close/>
              </a:path>
            </a:pathLst>
          </a:custGeom>
          <a:solidFill>
            <a:srgbClr val="252525">
              <a:alpha val="60000"/>
            </a:srgbClr>
          </a:solidFill>
        </p:spPr>
        <p:txBody>
          <a:bodyPr wrap="square" lIns="0" tIns="0" rIns="0" bIns="0" rtlCol="0">
            <a:noAutofit/>
          </a:bodyPr>
          <a:lstStyle/>
          <a:p>
            <a:endParaRPr/>
          </a:p>
        </p:txBody>
      </p:sp>
      <p:sp>
        <p:nvSpPr>
          <p:cNvPr id="3" name="object 3"/>
          <p:cNvSpPr txBox="1"/>
          <p:nvPr/>
        </p:nvSpPr>
        <p:spPr>
          <a:xfrm>
            <a:off x="1992312" y="2565400"/>
            <a:ext cx="8280400" cy="2303526"/>
          </a:xfrm>
          <a:prstGeom prst="rect">
            <a:avLst/>
          </a:prstGeom>
        </p:spPr>
        <p:txBody>
          <a:bodyPr wrap="square" lIns="0" tIns="0" rIns="0" bIns="0" rtlCol="0">
            <a:noAutofit/>
          </a:bodyPr>
          <a:lstStyle/>
          <a:p>
            <a:pPr>
              <a:lnSpc>
                <a:spcPts val="1000"/>
              </a:lnSpc>
            </a:pPr>
            <a:endParaRPr sz="1000"/>
          </a:p>
          <a:p>
            <a:pPr marL="91605" marR="38653">
              <a:lnSpc>
                <a:spcPts val="2760"/>
              </a:lnSpc>
              <a:spcBef>
                <a:spcPts val="1253"/>
              </a:spcBef>
            </a:pPr>
            <a:r>
              <a:rPr sz="2300" spc="11" dirty="0">
                <a:solidFill>
                  <a:srgbClr val="FFFFFF"/>
                </a:solidFill>
                <a:latin typeface="Corbel"/>
                <a:cs typeface="Corbel"/>
              </a:rPr>
              <a:t>Na Oficina Agraria Comarcal máis próxima a súa explotación onde lle asesorarán sobre o funcionamento desta actividade.</a:t>
            </a:r>
            <a:endParaRPr sz="2300">
              <a:latin typeface="Corbel"/>
              <a:cs typeface="Corbel"/>
            </a:endParaRPr>
          </a:p>
          <a:p>
            <a:pPr marL="91605">
              <a:lnSpc>
                <a:spcPct val="101725"/>
              </a:lnSpc>
              <a:spcBef>
                <a:spcPts val="2643"/>
              </a:spcBef>
            </a:pPr>
            <a:r>
              <a:rPr sz="2300" spc="2" dirty="0">
                <a:solidFill>
                  <a:srgbClr val="FFFFFF"/>
                </a:solidFill>
                <a:latin typeface="Corbel"/>
                <a:cs typeface="Corbel"/>
              </a:rPr>
              <a:t>Tamén pode presentala  en calquera oficina de rexistro da Xunta de</a:t>
            </a:r>
            <a:endParaRPr sz="2300">
              <a:latin typeface="Corbel"/>
              <a:cs typeface="Corbel"/>
            </a:endParaRPr>
          </a:p>
          <a:p>
            <a:pPr marL="91605">
              <a:lnSpc>
                <a:spcPts val="2760"/>
              </a:lnSpc>
              <a:spcBef>
                <a:spcPts val="138"/>
              </a:spcBef>
            </a:pPr>
            <a:r>
              <a:rPr sz="2300" dirty="0">
                <a:solidFill>
                  <a:srgbClr val="FFFFFF"/>
                </a:solidFill>
                <a:latin typeface="Corbel"/>
                <a:cs typeface="Corbel"/>
              </a:rPr>
              <a:t>Galicia ou calquera outro rexistro público</a:t>
            </a:r>
            <a:endParaRPr sz="2300">
              <a:latin typeface="Corbel"/>
              <a:cs typeface="Corbel"/>
            </a:endParaRPr>
          </a:p>
        </p:txBody>
      </p:sp>
      <p:sp>
        <p:nvSpPr>
          <p:cNvPr id="2" name="object 2"/>
          <p:cNvSpPr txBox="1"/>
          <p:nvPr/>
        </p:nvSpPr>
        <p:spPr>
          <a:xfrm>
            <a:off x="1992312" y="404877"/>
            <a:ext cx="8280400" cy="936625"/>
          </a:xfrm>
          <a:prstGeom prst="rect">
            <a:avLst/>
          </a:prstGeom>
        </p:spPr>
        <p:txBody>
          <a:bodyPr wrap="square" lIns="0" tIns="314" rIns="0" bIns="0" rtlCol="0">
            <a:noAutofit/>
          </a:bodyPr>
          <a:lstStyle/>
          <a:p>
            <a:pPr>
              <a:lnSpc>
                <a:spcPts val="700"/>
              </a:lnSpc>
            </a:pPr>
            <a:endParaRPr sz="700"/>
          </a:p>
          <a:p>
            <a:pPr marL="567702">
              <a:lnSpc>
                <a:spcPct val="117513"/>
              </a:lnSpc>
              <a:spcBef>
                <a:spcPts val="1000"/>
              </a:spcBef>
            </a:pPr>
            <a:r>
              <a:rPr sz="2600" b="1" spc="-19" dirty="0">
                <a:solidFill>
                  <a:srgbClr val="FFFFFF"/>
                </a:solidFill>
                <a:latin typeface="Arial Black"/>
                <a:cs typeface="Arial Black"/>
              </a:rPr>
              <a:t>ONDE PRESENTA O IMPRESO DE ALTA?</a:t>
            </a:r>
            <a:endParaRPr sz="2600">
              <a:latin typeface="Arial Black"/>
              <a:cs typeface="Arial Black"/>
            </a:endParaRPr>
          </a:p>
        </p:txBody>
      </p:sp>
    </p:spTree>
    <p:extLst>
      <p:ext uri="{BB962C8B-B14F-4D97-AF65-F5344CB8AC3E}">
        <p14:creationId xmlns:p14="http://schemas.microsoft.com/office/powerpoint/2010/main" val="425926830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52400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1992312" y="404877"/>
            <a:ext cx="8280400" cy="1584325"/>
          </a:xfrm>
          <a:custGeom>
            <a:avLst/>
            <a:gdLst/>
            <a:ahLst/>
            <a:cxnLst/>
            <a:rect l="l" t="t" r="r" b="b"/>
            <a:pathLst>
              <a:path w="8280400" h="1584325">
                <a:moveTo>
                  <a:pt x="0" y="1584325"/>
                </a:moveTo>
                <a:lnTo>
                  <a:pt x="8280400" y="1584325"/>
                </a:lnTo>
                <a:lnTo>
                  <a:pt x="8280400" y="0"/>
                </a:lnTo>
                <a:lnTo>
                  <a:pt x="0" y="0"/>
                </a:lnTo>
                <a:lnTo>
                  <a:pt x="0" y="1584325"/>
                </a:lnTo>
                <a:close/>
              </a:path>
            </a:pathLst>
          </a:custGeom>
          <a:solidFill>
            <a:srgbClr val="548ED4">
              <a:alpha val="60000"/>
            </a:srgbClr>
          </a:solidFill>
        </p:spPr>
        <p:txBody>
          <a:bodyPr wrap="square" lIns="0" tIns="0" rIns="0" bIns="0" rtlCol="0">
            <a:noAutofit/>
          </a:bodyPr>
          <a:lstStyle/>
          <a:p>
            <a:endParaRPr/>
          </a:p>
        </p:txBody>
      </p:sp>
      <p:sp>
        <p:nvSpPr>
          <p:cNvPr id="6" name="object 6"/>
          <p:cNvSpPr/>
          <p:nvPr/>
        </p:nvSpPr>
        <p:spPr>
          <a:xfrm>
            <a:off x="1992312" y="2852803"/>
            <a:ext cx="8280400" cy="1655699"/>
          </a:xfrm>
          <a:custGeom>
            <a:avLst/>
            <a:gdLst/>
            <a:ahLst/>
            <a:cxnLst/>
            <a:rect l="l" t="t" r="r" b="b"/>
            <a:pathLst>
              <a:path w="8280400" h="1655699">
                <a:moveTo>
                  <a:pt x="0" y="1655699"/>
                </a:moveTo>
                <a:lnTo>
                  <a:pt x="8280400" y="1655699"/>
                </a:lnTo>
                <a:lnTo>
                  <a:pt x="8280400" y="0"/>
                </a:lnTo>
                <a:lnTo>
                  <a:pt x="0" y="0"/>
                </a:lnTo>
                <a:lnTo>
                  <a:pt x="0" y="1655699"/>
                </a:lnTo>
                <a:close/>
              </a:path>
            </a:pathLst>
          </a:custGeom>
          <a:solidFill>
            <a:srgbClr val="252525">
              <a:alpha val="60000"/>
            </a:srgbClr>
          </a:solidFill>
        </p:spPr>
        <p:txBody>
          <a:bodyPr wrap="square" lIns="0" tIns="0" rIns="0" bIns="0" rtlCol="0">
            <a:noAutofit/>
          </a:bodyPr>
          <a:lstStyle/>
          <a:p>
            <a:endParaRPr/>
          </a:p>
        </p:txBody>
      </p:sp>
      <p:sp>
        <p:nvSpPr>
          <p:cNvPr id="3" name="object 3"/>
          <p:cNvSpPr txBox="1"/>
          <p:nvPr/>
        </p:nvSpPr>
        <p:spPr>
          <a:xfrm>
            <a:off x="1992312" y="2852803"/>
            <a:ext cx="8280400" cy="1655699"/>
          </a:xfrm>
          <a:prstGeom prst="rect">
            <a:avLst/>
          </a:prstGeom>
        </p:spPr>
        <p:txBody>
          <a:bodyPr wrap="square" lIns="0" tIns="6259" rIns="0" bIns="0" rtlCol="0">
            <a:noAutofit/>
          </a:bodyPr>
          <a:lstStyle/>
          <a:p>
            <a:pPr>
              <a:lnSpc>
                <a:spcPts val="950"/>
              </a:lnSpc>
            </a:pPr>
            <a:endParaRPr sz="950"/>
          </a:p>
          <a:p>
            <a:pPr marL="91605" marR="35005" algn="just">
              <a:lnSpc>
                <a:spcPct val="99995"/>
              </a:lnSpc>
            </a:pPr>
            <a:r>
              <a:rPr sz="2300" dirty="0">
                <a:solidFill>
                  <a:srgbClr val="FFFFFF"/>
                </a:solidFill>
                <a:latin typeface="Corbel"/>
                <a:cs typeface="Corbel"/>
              </a:rPr>
              <a:t>A</a:t>
            </a:r>
            <a:r>
              <a:rPr sz="2300" spc="114" dirty="0">
                <a:solidFill>
                  <a:srgbClr val="FFFFFF"/>
                </a:solidFill>
                <a:latin typeface="Corbel"/>
                <a:cs typeface="Corbel"/>
              </a:rPr>
              <a:t> </a:t>
            </a:r>
            <a:r>
              <a:rPr sz="2300" dirty="0">
                <a:solidFill>
                  <a:srgbClr val="FFFFFF"/>
                </a:solidFill>
                <a:latin typeface="Corbel"/>
                <a:cs typeface="Corbel"/>
              </a:rPr>
              <a:t>v</a:t>
            </a:r>
            <a:r>
              <a:rPr sz="2300" spc="9" dirty="0">
                <a:solidFill>
                  <a:srgbClr val="FFFFFF"/>
                </a:solidFill>
                <a:latin typeface="Corbel"/>
                <a:cs typeface="Corbel"/>
              </a:rPr>
              <a:t>e</a:t>
            </a:r>
            <a:r>
              <a:rPr sz="2300" dirty="0">
                <a:solidFill>
                  <a:srgbClr val="FFFFFF"/>
                </a:solidFill>
                <a:latin typeface="Corbel"/>
                <a:cs typeface="Corbel"/>
              </a:rPr>
              <a:t>nda</a:t>
            </a:r>
            <a:r>
              <a:rPr sz="2300" spc="114" dirty="0">
                <a:solidFill>
                  <a:srgbClr val="FFFFFF"/>
                </a:solidFill>
                <a:latin typeface="Corbel"/>
                <a:cs typeface="Corbel"/>
              </a:rPr>
              <a:t> </a:t>
            </a:r>
            <a:r>
              <a:rPr sz="2300" dirty="0">
                <a:solidFill>
                  <a:srgbClr val="FFFFFF"/>
                </a:solidFill>
                <a:latin typeface="Corbel"/>
                <a:cs typeface="Corbel"/>
              </a:rPr>
              <a:t>da</a:t>
            </a:r>
            <a:r>
              <a:rPr sz="2300" spc="129" dirty="0">
                <a:solidFill>
                  <a:srgbClr val="FFFFFF"/>
                </a:solidFill>
                <a:latin typeface="Corbel"/>
                <a:cs typeface="Corbel"/>
              </a:rPr>
              <a:t> </a:t>
            </a:r>
            <a:r>
              <a:rPr sz="2300" dirty="0">
                <a:solidFill>
                  <a:srgbClr val="FFFFFF"/>
                </a:solidFill>
                <a:latin typeface="Corbel"/>
                <a:cs typeface="Corbel"/>
              </a:rPr>
              <a:t>pr</a:t>
            </a:r>
            <a:r>
              <a:rPr sz="2300" spc="-4" dirty="0">
                <a:solidFill>
                  <a:srgbClr val="FFFFFF"/>
                </a:solidFill>
                <a:latin typeface="Corbel"/>
                <a:cs typeface="Corbel"/>
              </a:rPr>
              <a:t>o</a:t>
            </a:r>
            <a:r>
              <a:rPr sz="2300" dirty="0">
                <a:solidFill>
                  <a:srgbClr val="FFFFFF"/>
                </a:solidFill>
                <a:latin typeface="Corbel"/>
                <a:cs typeface="Corbel"/>
              </a:rPr>
              <a:t>dución</a:t>
            </a:r>
            <a:r>
              <a:rPr sz="2300" spc="119" dirty="0">
                <a:solidFill>
                  <a:srgbClr val="FFFFFF"/>
                </a:solidFill>
                <a:latin typeface="Corbel"/>
                <a:cs typeface="Corbel"/>
              </a:rPr>
              <a:t> </a:t>
            </a:r>
            <a:r>
              <a:rPr sz="2300" spc="9" dirty="0">
                <a:solidFill>
                  <a:srgbClr val="FFFFFF"/>
                </a:solidFill>
                <a:latin typeface="Corbel"/>
                <a:cs typeface="Corbel"/>
              </a:rPr>
              <a:t>d</a:t>
            </a:r>
            <a:r>
              <a:rPr sz="2300" dirty="0">
                <a:solidFill>
                  <a:srgbClr val="FFFFFF"/>
                </a:solidFill>
                <a:latin typeface="Corbel"/>
                <a:cs typeface="Corbel"/>
              </a:rPr>
              <a:t>u</a:t>
            </a:r>
            <a:r>
              <a:rPr sz="2300" spc="-4" dirty="0">
                <a:solidFill>
                  <a:srgbClr val="FFFFFF"/>
                </a:solidFill>
                <a:latin typeface="Corbel"/>
                <a:cs typeface="Corbel"/>
              </a:rPr>
              <a:t>n</a:t>
            </a:r>
            <a:r>
              <a:rPr sz="2300" dirty="0">
                <a:solidFill>
                  <a:srgbClr val="FFFFFF"/>
                </a:solidFill>
                <a:latin typeface="Corbel"/>
                <a:cs typeface="Corbel"/>
              </a:rPr>
              <a:t>ha</a:t>
            </a:r>
            <a:r>
              <a:rPr sz="2300" spc="114" dirty="0">
                <a:solidFill>
                  <a:srgbClr val="FFFFFF"/>
                </a:solidFill>
                <a:latin typeface="Corbel"/>
                <a:cs typeface="Corbel"/>
              </a:rPr>
              <a:t> </a:t>
            </a:r>
            <a:r>
              <a:rPr sz="2300" dirty="0">
                <a:solidFill>
                  <a:srgbClr val="FFFFFF"/>
                </a:solidFill>
                <a:latin typeface="Corbel"/>
                <a:cs typeface="Corbel"/>
              </a:rPr>
              <a:t>explotac</a:t>
            </a:r>
            <a:r>
              <a:rPr sz="2300" spc="4" dirty="0">
                <a:solidFill>
                  <a:srgbClr val="FFFFFF"/>
                </a:solidFill>
                <a:latin typeface="Corbel"/>
                <a:cs typeface="Corbel"/>
              </a:rPr>
              <a:t>i</a:t>
            </a:r>
            <a:r>
              <a:rPr sz="2300" dirty="0">
                <a:solidFill>
                  <a:srgbClr val="FFFFFF"/>
                </a:solidFill>
                <a:latin typeface="Corbel"/>
                <a:cs typeface="Corbel"/>
              </a:rPr>
              <a:t>ón</a:t>
            </a:r>
            <a:r>
              <a:rPr sz="2300" spc="109" dirty="0">
                <a:solidFill>
                  <a:srgbClr val="FFFFFF"/>
                </a:solidFill>
                <a:latin typeface="Corbel"/>
                <a:cs typeface="Corbel"/>
              </a:rPr>
              <a:t> </a:t>
            </a:r>
            <a:r>
              <a:rPr sz="2300" dirty="0">
                <a:solidFill>
                  <a:srgbClr val="FFFFFF"/>
                </a:solidFill>
                <a:latin typeface="Corbel"/>
                <a:cs typeface="Corbel"/>
              </a:rPr>
              <a:t>a</a:t>
            </a:r>
            <a:r>
              <a:rPr sz="2300" spc="119" dirty="0">
                <a:solidFill>
                  <a:srgbClr val="FFFFFF"/>
                </a:solidFill>
                <a:latin typeface="Corbel"/>
                <a:cs typeface="Corbel"/>
              </a:rPr>
              <a:t> </a:t>
            </a:r>
            <a:r>
              <a:rPr sz="2300" dirty="0">
                <a:solidFill>
                  <a:srgbClr val="FFFFFF"/>
                </a:solidFill>
                <a:latin typeface="Corbel"/>
                <a:cs typeface="Corbel"/>
              </a:rPr>
              <a:t>o</a:t>
            </a:r>
            <a:r>
              <a:rPr sz="2300" spc="-9" dirty="0">
                <a:solidFill>
                  <a:srgbClr val="FFFFFF"/>
                </a:solidFill>
                <a:latin typeface="Corbel"/>
                <a:cs typeface="Corbel"/>
              </a:rPr>
              <a:t>u</a:t>
            </a:r>
            <a:r>
              <a:rPr sz="2300" dirty="0">
                <a:solidFill>
                  <a:srgbClr val="FFFFFF"/>
                </a:solidFill>
                <a:latin typeface="Corbel"/>
                <a:cs typeface="Corbel"/>
              </a:rPr>
              <a:t>t</a:t>
            </a:r>
            <a:r>
              <a:rPr sz="2300" spc="9" dirty="0">
                <a:solidFill>
                  <a:srgbClr val="FFFFFF"/>
                </a:solidFill>
                <a:latin typeface="Corbel"/>
                <a:cs typeface="Corbel"/>
              </a:rPr>
              <a:t>r</a:t>
            </a:r>
            <a:r>
              <a:rPr sz="2300" dirty="0">
                <a:solidFill>
                  <a:srgbClr val="FFFFFF"/>
                </a:solidFill>
                <a:latin typeface="Corbel"/>
                <a:cs typeface="Corbel"/>
              </a:rPr>
              <a:t>a</a:t>
            </a:r>
            <a:r>
              <a:rPr sz="2300" spc="119" dirty="0">
                <a:solidFill>
                  <a:srgbClr val="FFFFFF"/>
                </a:solidFill>
                <a:latin typeface="Corbel"/>
                <a:cs typeface="Corbel"/>
              </a:rPr>
              <a:t> </a:t>
            </a:r>
            <a:r>
              <a:rPr sz="2300" dirty="0">
                <a:solidFill>
                  <a:srgbClr val="FFFFFF"/>
                </a:solidFill>
                <a:latin typeface="Corbel"/>
                <a:cs typeface="Corbel"/>
              </a:rPr>
              <a:t>persoa</a:t>
            </a:r>
            <a:r>
              <a:rPr sz="2300" spc="119" dirty="0">
                <a:solidFill>
                  <a:srgbClr val="FFFFFF"/>
                </a:solidFill>
                <a:latin typeface="Corbel"/>
                <a:cs typeface="Corbel"/>
              </a:rPr>
              <a:t> </a:t>
            </a:r>
            <a:r>
              <a:rPr sz="2300" spc="4" dirty="0">
                <a:solidFill>
                  <a:srgbClr val="FFFFFF"/>
                </a:solidFill>
                <a:latin typeface="Corbel"/>
                <a:cs typeface="Corbel"/>
              </a:rPr>
              <a:t>q</a:t>
            </a:r>
            <a:r>
              <a:rPr sz="2300" dirty="0">
                <a:solidFill>
                  <a:srgbClr val="FFFFFF"/>
                </a:solidFill>
                <a:latin typeface="Corbel"/>
                <a:cs typeface="Corbel"/>
              </a:rPr>
              <a:t>ue</a:t>
            </a:r>
            <a:r>
              <a:rPr sz="2300" spc="109" dirty="0">
                <a:solidFill>
                  <a:srgbClr val="FFFFFF"/>
                </a:solidFill>
                <a:latin typeface="Corbel"/>
                <a:cs typeface="Corbel"/>
              </a:rPr>
              <a:t> </a:t>
            </a:r>
            <a:r>
              <a:rPr sz="2300" dirty="0">
                <a:solidFill>
                  <a:srgbClr val="FFFFFF"/>
                </a:solidFill>
                <a:latin typeface="Corbel"/>
                <a:cs typeface="Corbel"/>
              </a:rPr>
              <a:t>non</a:t>
            </a:r>
            <a:r>
              <a:rPr sz="2300" spc="104" dirty="0">
                <a:solidFill>
                  <a:srgbClr val="FFFFFF"/>
                </a:solidFill>
                <a:latin typeface="Corbel"/>
                <a:cs typeface="Corbel"/>
              </a:rPr>
              <a:t> </a:t>
            </a:r>
            <a:r>
              <a:rPr sz="2300" dirty="0">
                <a:solidFill>
                  <a:srgbClr val="FFFFFF"/>
                </a:solidFill>
                <a:latin typeface="Corbel"/>
                <a:cs typeface="Corbel"/>
              </a:rPr>
              <a:t>é o</a:t>
            </a:r>
            <a:r>
              <a:rPr sz="2300" spc="9" dirty="0">
                <a:solidFill>
                  <a:srgbClr val="FFFFFF"/>
                </a:solidFill>
                <a:latin typeface="Corbel"/>
                <a:cs typeface="Corbel"/>
              </a:rPr>
              <a:t> </a:t>
            </a:r>
            <a:r>
              <a:rPr sz="2300" dirty="0">
                <a:solidFill>
                  <a:srgbClr val="FFFFFF"/>
                </a:solidFill>
                <a:latin typeface="Corbel"/>
                <a:cs typeface="Corbel"/>
              </a:rPr>
              <a:t>co</a:t>
            </a:r>
            <a:r>
              <a:rPr sz="2300" spc="-9" dirty="0">
                <a:solidFill>
                  <a:srgbClr val="FFFFFF"/>
                </a:solidFill>
                <a:latin typeface="Corbel"/>
                <a:cs typeface="Corbel"/>
              </a:rPr>
              <a:t>n</a:t>
            </a:r>
            <a:r>
              <a:rPr sz="2300" dirty="0">
                <a:solidFill>
                  <a:srgbClr val="FFFFFF"/>
                </a:solidFill>
                <a:latin typeface="Corbel"/>
                <a:cs typeface="Corbel"/>
              </a:rPr>
              <a:t>sumi</a:t>
            </a:r>
            <a:r>
              <a:rPr sz="2300" spc="-4" dirty="0">
                <a:solidFill>
                  <a:srgbClr val="FFFFFF"/>
                </a:solidFill>
                <a:latin typeface="Corbel"/>
                <a:cs typeface="Corbel"/>
              </a:rPr>
              <a:t>d</a:t>
            </a:r>
            <a:r>
              <a:rPr sz="2300" dirty="0">
                <a:solidFill>
                  <a:srgbClr val="FFFFFF"/>
                </a:solidFill>
                <a:latin typeface="Corbel"/>
                <a:cs typeface="Corbel"/>
              </a:rPr>
              <a:t>or</a:t>
            </a:r>
            <a:r>
              <a:rPr sz="2300" spc="4" dirty="0">
                <a:solidFill>
                  <a:srgbClr val="FFFFFF"/>
                </a:solidFill>
                <a:latin typeface="Corbel"/>
                <a:cs typeface="Corbel"/>
              </a:rPr>
              <a:t> </a:t>
            </a:r>
            <a:r>
              <a:rPr sz="2300" dirty="0">
                <a:solidFill>
                  <a:srgbClr val="FFFFFF"/>
                </a:solidFill>
                <a:latin typeface="Corbel"/>
                <a:cs typeface="Corbel"/>
              </a:rPr>
              <a:t>final</a:t>
            </a:r>
            <a:r>
              <a:rPr sz="2300" spc="19" dirty="0">
                <a:solidFill>
                  <a:srgbClr val="FFFFFF"/>
                </a:solidFill>
                <a:latin typeface="Corbel"/>
                <a:cs typeface="Corbel"/>
              </a:rPr>
              <a:t> </a:t>
            </a:r>
            <a:r>
              <a:rPr sz="2300" dirty="0">
                <a:solidFill>
                  <a:srgbClr val="FFFFFF"/>
                </a:solidFill>
                <a:latin typeface="Corbel"/>
                <a:cs typeface="Corbel"/>
              </a:rPr>
              <a:t>é</a:t>
            </a:r>
            <a:r>
              <a:rPr sz="2300" spc="19" dirty="0">
                <a:solidFill>
                  <a:srgbClr val="FFFFFF"/>
                </a:solidFill>
                <a:latin typeface="Corbel"/>
                <a:cs typeface="Corbel"/>
              </a:rPr>
              <a:t> </a:t>
            </a:r>
            <a:r>
              <a:rPr sz="2300" dirty="0">
                <a:solidFill>
                  <a:srgbClr val="FFFFFF"/>
                </a:solidFill>
                <a:latin typeface="Corbel"/>
                <a:cs typeface="Corbel"/>
              </a:rPr>
              <a:t>u</a:t>
            </a:r>
            <a:r>
              <a:rPr sz="2300" spc="-4" dirty="0">
                <a:solidFill>
                  <a:srgbClr val="FFFFFF"/>
                </a:solidFill>
                <a:latin typeface="Corbel"/>
                <a:cs typeface="Corbel"/>
              </a:rPr>
              <a:t>n</a:t>
            </a:r>
            <a:r>
              <a:rPr sz="2300" dirty="0">
                <a:solidFill>
                  <a:srgbClr val="FFFFFF"/>
                </a:solidFill>
                <a:latin typeface="Corbel"/>
                <a:cs typeface="Corbel"/>
              </a:rPr>
              <a:t>ha</a:t>
            </a:r>
            <a:r>
              <a:rPr sz="2300" spc="14" dirty="0">
                <a:solidFill>
                  <a:srgbClr val="FFFFFF"/>
                </a:solidFill>
                <a:latin typeface="Corbel"/>
                <a:cs typeface="Corbel"/>
              </a:rPr>
              <a:t> </a:t>
            </a:r>
            <a:r>
              <a:rPr sz="2300" dirty="0">
                <a:solidFill>
                  <a:srgbClr val="FFFFFF"/>
                </a:solidFill>
                <a:latin typeface="Corbel"/>
                <a:cs typeface="Corbel"/>
              </a:rPr>
              <a:t>operaci</a:t>
            </a:r>
            <a:r>
              <a:rPr sz="2300" spc="4" dirty="0">
                <a:solidFill>
                  <a:srgbClr val="FFFFFF"/>
                </a:solidFill>
                <a:latin typeface="Corbel"/>
                <a:cs typeface="Corbel"/>
              </a:rPr>
              <a:t>ó</a:t>
            </a:r>
            <a:r>
              <a:rPr sz="2300" dirty="0">
                <a:solidFill>
                  <a:srgbClr val="FFFFFF"/>
                </a:solidFill>
                <a:latin typeface="Corbel"/>
                <a:cs typeface="Corbel"/>
              </a:rPr>
              <a:t>n</a:t>
            </a:r>
            <a:r>
              <a:rPr sz="2300" spc="9" dirty="0">
                <a:solidFill>
                  <a:srgbClr val="FFFFFF"/>
                </a:solidFill>
                <a:latin typeface="Corbel"/>
                <a:cs typeface="Corbel"/>
              </a:rPr>
              <a:t> </a:t>
            </a:r>
            <a:r>
              <a:rPr sz="2300" dirty="0">
                <a:solidFill>
                  <a:srgbClr val="FFFFFF"/>
                </a:solidFill>
                <a:latin typeface="Corbel"/>
                <a:cs typeface="Corbel"/>
              </a:rPr>
              <a:t>co</a:t>
            </a:r>
            <a:r>
              <a:rPr sz="2300" spc="-9" dirty="0">
                <a:solidFill>
                  <a:srgbClr val="FFFFFF"/>
                </a:solidFill>
                <a:latin typeface="Corbel"/>
                <a:cs typeface="Corbel"/>
              </a:rPr>
              <a:t>m</a:t>
            </a:r>
            <a:r>
              <a:rPr sz="2300" dirty="0">
                <a:solidFill>
                  <a:srgbClr val="FFFFFF"/>
                </a:solidFill>
                <a:latin typeface="Corbel"/>
                <a:cs typeface="Corbel"/>
              </a:rPr>
              <a:t>ercia</a:t>
            </a:r>
            <a:r>
              <a:rPr sz="2300" spc="9" dirty="0">
                <a:solidFill>
                  <a:srgbClr val="FFFFFF"/>
                </a:solidFill>
                <a:latin typeface="Corbel"/>
                <a:cs typeface="Corbel"/>
              </a:rPr>
              <a:t>l</a:t>
            </a:r>
            <a:r>
              <a:rPr sz="2300" dirty="0">
                <a:solidFill>
                  <a:srgbClr val="FFFFFF"/>
                </a:solidFill>
                <a:latin typeface="Corbel"/>
                <a:cs typeface="Corbel"/>
              </a:rPr>
              <a:t>,</a:t>
            </a:r>
            <a:r>
              <a:rPr sz="2300" spc="20" dirty="0">
                <a:solidFill>
                  <a:srgbClr val="FFFFFF"/>
                </a:solidFill>
                <a:latin typeface="Corbel"/>
                <a:cs typeface="Corbel"/>
              </a:rPr>
              <a:t> </a:t>
            </a:r>
            <a:r>
              <a:rPr sz="2300" dirty="0">
                <a:solidFill>
                  <a:srgbClr val="FFFFFF"/>
                </a:solidFill>
                <a:latin typeface="Corbel"/>
                <a:cs typeface="Corbel"/>
              </a:rPr>
              <a:t>non </a:t>
            </a:r>
            <a:r>
              <a:rPr sz="2300" spc="4" dirty="0">
                <a:solidFill>
                  <a:srgbClr val="FFFFFF"/>
                </a:solidFill>
                <a:latin typeface="Corbel"/>
                <a:cs typeface="Corbel"/>
              </a:rPr>
              <a:t>s</a:t>
            </a:r>
            <a:r>
              <a:rPr sz="2300" dirty="0">
                <a:solidFill>
                  <a:srgbClr val="FFFFFF"/>
                </a:solidFill>
                <a:latin typeface="Corbel"/>
                <a:cs typeface="Corbel"/>
              </a:rPr>
              <a:t>e</a:t>
            </a:r>
            <a:r>
              <a:rPr sz="2300" spc="20" dirty="0">
                <a:solidFill>
                  <a:srgbClr val="FFFFFF"/>
                </a:solidFill>
                <a:latin typeface="Corbel"/>
                <a:cs typeface="Corbel"/>
              </a:rPr>
              <a:t> </a:t>
            </a:r>
            <a:r>
              <a:rPr sz="2300" dirty="0">
                <a:solidFill>
                  <a:srgbClr val="FFFFFF"/>
                </a:solidFill>
                <a:latin typeface="Corbel"/>
                <a:cs typeface="Corbel"/>
              </a:rPr>
              <a:t>con</a:t>
            </a:r>
            <a:r>
              <a:rPr sz="2300" spc="4" dirty="0">
                <a:solidFill>
                  <a:srgbClr val="FFFFFF"/>
                </a:solidFill>
                <a:latin typeface="Corbel"/>
                <a:cs typeface="Corbel"/>
              </a:rPr>
              <a:t>s</a:t>
            </a:r>
            <a:r>
              <a:rPr sz="2300" dirty="0">
                <a:solidFill>
                  <a:srgbClr val="FFFFFF"/>
                </a:solidFill>
                <a:latin typeface="Corbel"/>
                <a:cs typeface="Corbel"/>
              </a:rPr>
              <a:t>id</a:t>
            </a:r>
            <a:r>
              <a:rPr sz="2300" spc="9" dirty="0">
                <a:solidFill>
                  <a:srgbClr val="FFFFFF"/>
                </a:solidFill>
                <a:latin typeface="Corbel"/>
                <a:cs typeface="Corbel"/>
              </a:rPr>
              <a:t>e</a:t>
            </a:r>
            <a:r>
              <a:rPr sz="2300" dirty="0">
                <a:solidFill>
                  <a:srgbClr val="FFFFFF"/>
                </a:solidFill>
                <a:latin typeface="Corbel"/>
                <a:cs typeface="Corbel"/>
              </a:rPr>
              <a:t>ra v</a:t>
            </a:r>
            <a:r>
              <a:rPr sz="2300" spc="9" dirty="0">
                <a:solidFill>
                  <a:srgbClr val="FFFFFF"/>
                </a:solidFill>
                <a:latin typeface="Corbel"/>
                <a:cs typeface="Corbel"/>
              </a:rPr>
              <a:t>e</a:t>
            </a:r>
            <a:r>
              <a:rPr sz="2300" dirty="0">
                <a:solidFill>
                  <a:srgbClr val="FFFFFF"/>
                </a:solidFill>
                <a:latin typeface="Corbel"/>
                <a:cs typeface="Corbel"/>
              </a:rPr>
              <a:t>nda</a:t>
            </a:r>
            <a:r>
              <a:rPr sz="2300" spc="9" dirty="0">
                <a:solidFill>
                  <a:srgbClr val="FFFFFF"/>
                </a:solidFill>
                <a:latin typeface="Corbel"/>
                <a:cs typeface="Corbel"/>
              </a:rPr>
              <a:t> </a:t>
            </a:r>
            <a:r>
              <a:rPr sz="2300" dirty="0">
                <a:solidFill>
                  <a:srgbClr val="FFFFFF"/>
                </a:solidFill>
                <a:latin typeface="Corbel"/>
                <a:cs typeface="Corbel"/>
              </a:rPr>
              <a:t>dir</a:t>
            </a:r>
            <a:r>
              <a:rPr sz="2300" spc="4" dirty="0">
                <a:solidFill>
                  <a:srgbClr val="FFFFFF"/>
                </a:solidFill>
                <a:latin typeface="Corbel"/>
                <a:cs typeface="Corbel"/>
              </a:rPr>
              <a:t>e</a:t>
            </a:r>
            <a:r>
              <a:rPr sz="2300" dirty="0">
                <a:solidFill>
                  <a:srgbClr val="FFFFFF"/>
                </a:solidFill>
                <a:latin typeface="Corbel"/>
                <a:cs typeface="Corbel"/>
              </a:rPr>
              <a:t>cta</a:t>
            </a:r>
            <a:r>
              <a:rPr sz="2300" spc="19" dirty="0">
                <a:solidFill>
                  <a:srgbClr val="FFFFFF"/>
                </a:solidFill>
                <a:latin typeface="Corbel"/>
                <a:cs typeface="Corbel"/>
              </a:rPr>
              <a:t> </a:t>
            </a:r>
            <a:r>
              <a:rPr sz="2300" dirty="0">
                <a:solidFill>
                  <a:srgbClr val="FFFFFF"/>
                </a:solidFill>
                <a:latin typeface="Corbel"/>
                <a:cs typeface="Corbel"/>
              </a:rPr>
              <a:t>e</a:t>
            </a:r>
            <a:r>
              <a:rPr sz="2300" spc="19" dirty="0">
                <a:solidFill>
                  <a:srgbClr val="FFFFFF"/>
                </a:solidFill>
                <a:latin typeface="Corbel"/>
                <a:cs typeface="Corbel"/>
              </a:rPr>
              <a:t> </a:t>
            </a:r>
            <a:r>
              <a:rPr sz="2300" dirty="0">
                <a:solidFill>
                  <a:srgbClr val="FFFFFF"/>
                </a:solidFill>
                <a:latin typeface="Corbel"/>
                <a:cs typeface="Corbel"/>
              </a:rPr>
              <a:t>polo</a:t>
            </a:r>
            <a:r>
              <a:rPr sz="2300" spc="9" dirty="0">
                <a:solidFill>
                  <a:srgbClr val="FFFFFF"/>
                </a:solidFill>
                <a:latin typeface="Corbel"/>
                <a:cs typeface="Corbel"/>
              </a:rPr>
              <a:t> </a:t>
            </a:r>
            <a:r>
              <a:rPr sz="2300" dirty="0">
                <a:solidFill>
                  <a:srgbClr val="FFFFFF"/>
                </a:solidFill>
                <a:latin typeface="Corbel"/>
                <a:cs typeface="Corbel"/>
              </a:rPr>
              <a:t>tanto</a:t>
            </a:r>
            <a:r>
              <a:rPr sz="2300" spc="15" dirty="0">
                <a:solidFill>
                  <a:srgbClr val="FFFFFF"/>
                </a:solidFill>
                <a:latin typeface="Corbel"/>
                <a:cs typeface="Corbel"/>
              </a:rPr>
              <a:t> </a:t>
            </a:r>
            <a:r>
              <a:rPr sz="2300" dirty="0">
                <a:solidFill>
                  <a:srgbClr val="FFFFFF"/>
                </a:solidFill>
                <a:latin typeface="Corbel"/>
                <a:cs typeface="Corbel"/>
              </a:rPr>
              <a:t>non en</a:t>
            </a:r>
            <a:r>
              <a:rPr sz="2300" spc="4" dirty="0">
                <a:solidFill>
                  <a:srgbClr val="FFFFFF"/>
                </a:solidFill>
                <a:latin typeface="Corbel"/>
                <a:cs typeface="Corbel"/>
              </a:rPr>
              <a:t>t</a:t>
            </a:r>
            <a:r>
              <a:rPr sz="2300" dirty="0">
                <a:solidFill>
                  <a:srgbClr val="FFFFFF"/>
                </a:solidFill>
                <a:latin typeface="Corbel"/>
                <a:cs typeface="Corbel"/>
              </a:rPr>
              <a:t>ra</a:t>
            </a:r>
            <a:r>
              <a:rPr sz="2300" spc="20" dirty="0">
                <a:solidFill>
                  <a:srgbClr val="FFFFFF"/>
                </a:solidFill>
                <a:latin typeface="Corbel"/>
                <a:cs typeface="Corbel"/>
              </a:rPr>
              <a:t> </a:t>
            </a:r>
            <a:r>
              <a:rPr sz="2300" dirty="0">
                <a:solidFill>
                  <a:srgbClr val="FFFFFF"/>
                </a:solidFill>
                <a:latin typeface="Corbel"/>
                <a:cs typeface="Corbel"/>
              </a:rPr>
              <a:t>no</a:t>
            </a:r>
            <a:r>
              <a:rPr sz="2300" spc="5" dirty="0">
                <a:solidFill>
                  <a:srgbClr val="FFFFFF"/>
                </a:solidFill>
                <a:latin typeface="Corbel"/>
                <a:cs typeface="Corbel"/>
              </a:rPr>
              <a:t> </a:t>
            </a:r>
            <a:r>
              <a:rPr sz="2300" dirty="0">
                <a:solidFill>
                  <a:srgbClr val="FFFFFF"/>
                </a:solidFill>
                <a:latin typeface="Corbel"/>
                <a:cs typeface="Corbel"/>
              </a:rPr>
              <a:t>ámbi</a:t>
            </a:r>
            <a:r>
              <a:rPr sz="2300" spc="4" dirty="0">
                <a:solidFill>
                  <a:srgbClr val="FFFFFF"/>
                </a:solidFill>
                <a:latin typeface="Corbel"/>
                <a:cs typeface="Corbel"/>
              </a:rPr>
              <a:t>t</a:t>
            </a:r>
            <a:r>
              <a:rPr sz="2300" dirty="0">
                <a:solidFill>
                  <a:srgbClr val="FFFFFF"/>
                </a:solidFill>
                <a:latin typeface="Corbel"/>
                <a:cs typeface="Corbel"/>
              </a:rPr>
              <a:t>o</a:t>
            </a:r>
            <a:r>
              <a:rPr sz="2300" spc="15" dirty="0">
                <a:solidFill>
                  <a:srgbClr val="FFFFFF"/>
                </a:solidFill>
                <a:latin typeface="Corbel"/>
                <a:cs typeface="Corbel"/>
              </a:rPr>
              <a:t> </a:t>
            </a:r>
            <a:r>
              <a:rPr sz="2300" dirty="0">
                <a:solidFill>
                  <a:srgbClr val="FFFFFF"/>
                </a:solidFill>
                <a:latin typeface="Corbel"/>
                <a:cs typeface="Corbel"/>
              </a:rPr>
              <a:t>de</a:t>
            </a:r>
            <a:r>
              <a:rPr sz="2300" spc="9" dirty="0">
                <a:solidFill>
                  <a:srgbClr val="FFFFFF"/>
                </a:solidFill>
                <a:latin typeface="Corbel"/>
                <a:cs typeface="Corbel"/>
              </a:rPr>
              <a:t>s</a:t>
            </a:r>
            <a:r>
              <a:rPr sz="2300" dirty="0">
                <a:solidFill>
                  <a:srgbClr val="FFFFFF"/>
                </a:solidFill>
                <a:latin typeface="Corbel"/>
                <a:cs typeface="Corbel"/>
              </a:rPr>
              <a:t>te</a:t>
            </a:r>
            <a:r>
              <a:rPr sz="2300" spc="10" dirty="0">
                <a:solidFill>
                  <a:srgbClr val="FFFFFF"/>
                </a:solidFill>
                <a:latin typeface="Corbel"/>
                <a:cs typeface="Corbel"/>
              </a:rPr>
              <a:t> </a:t>
            </a:r>
            <a:r>
              <a:rPr sz="2300" dirty="0">
                <a:solidFill>
                  <a:srgbClr val="FFFFFF"/>
                </a:solidFill>
                <a:latin typeface="Corbel"/>
                <a:cs typeface="Corbel"/>
              </a:rPr>
              <a:t>Decre</a:t>
            </a:r>
            <a:r>
              <a:rPr sz="2300" spc="9" dirty="0">
                <a:solidFill>
                  <a:srgbClr val="FFFFFF"/>
                </a:solidFill>
                <a:latin typeface="Corbel"/>
                <a:cs typeface="Corbel"/>
              </a:rPr>
              <a:t>t</a:t>
            </a:r>
            <a:r>
              <a:rPr sz="2300" dirty="0">
                <a:solidFill>
                  <a:srgbClr val="FFFFFF"/>
                </a:solidFill>
                <a:latin typeface="Corbel"/>
                <a:cs typeface="Corbel"/>
              </a:rPr>
              <a:t>o</a:t>
            </a:r>
            <a:r>
              <a:rPr sz="2300" spc="10" dirty="0">
                <a:solidFill>
                  <a:srgbClr val="FFFFFF"/>
                </a:solidFill>
                <a:latin typeface="Corbel"/>
                <a:cs typeface="Corbel"/>
              </a:rPr>
              <a:t> </a:t>
            </a:r>
            <a:r>
              <a:rPr sz="2300" spc="4" dirty="0">
                <a:solidFill>
                  <a:srgbClr val="FFFFFF"/>
                </a:solidFill>
                <a:latin typeface="Corbel"/>
                <a:cs typeface="Corbel"/>
              </a:rPr>
              <a:t>(a </a:t>
            </a:r>
            <a:r>
              <a:rPr sz="2300" dirty="0">
                <a:solidFill>
                  <a:srgbClr val="FFFFFF"/>
                </a:solidFill>
                <a:latin typeface="Corbel"/>
                <a:cs typeface="Corbel"/>
              </a:rPr>
              <a:t>excepc</a:t>
            </a:r>
            <a:r>
              <a:rPr sz="2300" spc="4" dirty="0">
                <a:solidFill>
                  <a:srgbClr val="FFFFFF"/>
                </a:solidFill>
                <a:latin typeface="Corbel"/>
                <a:cs typeface="Corbel"/>
              </a:rPr>
              <a:t>i</a:t>
            </a:r>
            <a:r>
              <a:rPr sz="2300" dirty="0">
                <a:solidFill>
                  <a:srgbClr val="FFFFFF"/>
                </a:solidFill>
                <a:latin typeface="Corbel"/>
                <a:cs typeface="Corbel"/>
              </a:rPr>
              <a:t>ón é</a:t>
            </a:r>
            <a:r>
              <a:rPr sz="2300" spc="14" dirty="0">
                <a:solidFill>
                  <a:srgbClr val="FFFFFF"/>
                </a:solidFill>
                <a:latin typeface="Corbel"/>
                <a:cs typeface="Corbel"/>
              </a:rPr>
              <a:t> </a:t>
            </a:r>
            <a:r>
              <a:rPr sz="2300" dirty="0">
                <a:solidFill>
                  <a:srgbClr val="FFFFFF"/>
                </a:solidFill>
                <a:latin typeface="Corbel"/>
                <a:cs typeface="Corbel"/>
              </a:rPr>
              <a:t>a v</a:t>
            </a:r>
            <a:r>
              <a:rPr sz="2300" spc="9" dirty="0">
                <a:solidFill>
                  <a:srgbClr val="FFFFFF"/>
                </a:solidFill>
                <a:latin typeface="Corbel"/>
                <a:cs typeface="Corbel"/>
              </a:rPr>
              <a:t>e</a:t>
            </a:r>
            <a:r>
              <a:rPr sz="2300" dirty="0">
                <a:solidFill>
                  <a:srgbClr val="FFFFFF"/>
                </a:solidFill>
                <a:latin typeface="Corbel"/>
                <a:cs typeface="Corbel"/>
              </a:rPr>
              <a:t>nda ao</a:t>
            </a:r>
            <a:r>
              <a:rPr sz="2300" spc="-9" dirty="0">
                <a:solidFill>
                  <a:srgbClr val="FFFFFF"/>
                </a:solidFill>
                <a:latin typeface="Corbel"/>
                <a:cs typeface="Corbel"/>
              </a:rPr>
              <a:t> </a:t>
            </a:r>
            <a:r>
              <a:rPr sz="2300" dirty="0">
                <a:solidFill>
                  <a:srgbClr val="FFFFFF"/>
                </a:solidFill>
                <a:latin typeface="Corbel"/>
                <a:cs typeface="Corbel"/>
              </a:rPr>
              <a:t>co</a:t>
            </a:r>
            <a:r>
              <a:rPr sz="2300" spc="-9" dirty="0">
                <a:solidFill>
                  <a:srgbClr val="FFFFFF"/>
                </a:solidFill>
                <a:latin typeface="Corbel"/>
                <a:cs typeface="Corbel"/>
              </a:rPr>
              <a:t>m</a:t>
            </a:r>
            <a:r>
              <a:rPr sz="2300" dirty="0">
                <a:solidFill>
                  <a:srgbClr val="FFFFFF"/>
                </a:solidFill>
                <a:latin typeface="Corbel"/>
                <a:cs typeface="Corbel"/>
              </a:rPr>
              <a:t>ercio</a:t>
            </a:r>
            <a:r>
              <a:rPr sz="2300" spc="9" dirty="0">
                <a:solidFill>
                  <a:srgbClr val="FFFFFF"/>
                </a:solidFill>
                <a:latin typeface="Corbel"/>
                <a:cs typeface="Corbel"/>
              </a:rPr>
              <a:t> </a:t>
            </a:r>
            <a:r>
              <a:rPr sz="2300" dirty="0">
                <a:solidFill>
                  <a:srgbClr val="FFFFFF"/>
                </a:solidFill>
                <a:latin typeface="Corbel"/>
                <a:cs typeface="Corbel"/>
              </a:rPr>
              <a:t>minoris</a:t>
            </a:r>
            <a:r>
              <a:rPr sz="2300" spc="4" dirty="0">
                <a:solidFill>
                  <a:srgbClr val="FFFFFF"/>
                </a:solidFill>
                <a:latin typeface="Corbel"/>
                <a:cs typeface="Corbel"/>
              </a:rPr>
              <a:t>ta)</a:t>
            </a:r>
            <a:r>
              <a:rPr sz="2300" dirty="0">
                <a:solidFill>
                  <a:srgbClr val="FFFFFF"/>
                </a:solidFill>
                <a:latin typeface="Corbel"/>
                <a:cs typeface="Corbel"/>
              </a:rPr>
              <a:t>.</a:t>
            </a:r>
            <a:endParaRPr sz="2300">
              <a:latin typeface="Corbel"/>
              <a:cs typeface="Corbel"/>
            </a:endParaRPr>
          </a:p>
        </p:txBody>
      </p:sp>
      <p:sp>
        <p:nvSpPr>
          <p:cNvPr id="2" name="object 2"/>
          <p:cNvSpPr txBox="1"/>
          <p:nvPr/>
        </p:nvSpPr>
        <p:spPr>
          <a:xfrm>
            <a:off x="1992312" y="404877"/>
            <a:ext cx="8280400" cy="1584325"/>
          </a:xfrm>
          <a:prstGeom prst="rect">
            <a:avLst/>
          </a:prstGeom>
        </p:spPr>
        <p:txBody>
          <a:bodyPr wrap="square" lIns="0" tIns="12573" rIns="0" bIns="0" rtlCol="0">
            <a:noAutofit/>
          </a:bodyPr>
          <a:lstStyle/>
          <a:p>
            <a:pPr>
              <a:lnSpc>
                <a:spcPts val="1400"/>
              </a:lnSpc>
            </a:pPr>
            <a:endParaRPr sz="1400"/>
          </a:p>
          <a:p>
            <a:pPr marL="299608" marR="303062" algn="ctr">
              <a:lnSpc>
                <a:spcPts val="3120"/>
              </a:lnSpc>
              <a:spcBef>
                <a:spcPts val="156"/>
              </a:spcBef>
            </a:pPr>
            <a:r>
              <a:rPr sz="2600" b="1" spc="-11" dirty="0">
                <a:solidFill>
                  <a:srgbClr val="FFFFFF"/>
                </a:solidFill>
                <a:latin typeface="Arial Black"/>
                <a:cs typeface="Arial Black"/>
              </a:rPr>
              <a:t>PÓDENSE VENDER OS PRODUTOS DUNHA EXPLOTACIÓN A UN INTERMEDIARIO OU ALMACENISTA?</a:t>
            </a:r>
            <a:endParaRPr sz="2600">
              <a:latin typeface="Arial Black"/>
              <a:cs typeface="Arial Black"/>
            </a:endParaRPr>
          </a:p>
        </p:txBody>
      </p:sp>
    </p:spTree>
    <p:extLst>
      <p:ext uri="{BB962C8B-B14F-4D97-AF65-F5344CB8AC3E}">
        <p14:creationId xmlns:p14="http://schemas.microsoft.com/office/powerpoint/2010/main" val="171477381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52400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1992312" y="1341501"/>
            <a:ext cx="8280400" cy="1582674"/>
          </a:xfrm>
          <a:custGeom>
            <a:avLst/>
            <a:gdLst/>
            <a:ahLst/>
            <a:cxnLst/>
            <a:rect l="l" t="t" r="r" b="b"/>
            <a:pathLst>
              <a:path w="8280400" h="1582674">
                <a:moveTo>
                  <a:pt x="0" y="1582674"/>
                </a:moveTo>
                <a:lnTo>
                  <a:pt x="8280400" y="1582674"/>
                </a:lnTo>
                <a:lnTo>
                  <a:pt x="8280400" y="0"/>
                </a:lnTo>
                <a:lnTo>
                  <a:pt x="0" y="0"/>
                </a:lnTo>
                <a:lnTo>
                  <a:pt x="0" y="1582674"/>
                </a:lnTo>
                <a:close/>
              </a:path>
            </a:pathLst>
          </a:custGeom>
          <a:solidFill>
            <a:srgbClr val="548ED4">
              <a:alpha val="60000"/>
            </a:srgbClr>
          </a:solidFill>
        </p:spPr>
        <p:txBody>
          <a:bodyPr wrap="square" lIns="0" tIns="0" rIns="0" bIns="0" rtlCol="0">
            <a:noAutofit/>
          </a:bodyPr>
          <a:lstStyle/>
          <a:p>
            <a:endParaRPr/>
          </a:p>
        </p:txBody>
      </p:sp>
      <p:sp>
        <p:nvSpPr>
          <p:cNvPr id="7" name="object 7"/>
          <p:cNvSpPr/>
          <p:nvPr/>
        </p:nvSpPr>
        <p:spPr>
          <a:xfrm>
            <a:off x="1992312" y="3789428"/>
            <a:ext cx="8280400" cy="1655699"/>
          </a:xfrm>
          <a:custGeom>
            <a:avLst/>
            <a:gdLst/>
            <a:ahLst/>
            <a:cxnLst/>
            <a:rect l="l" t="t" r="r" b="b"/>
            <a:pathLst>
              <a:path w="8280400" h="1655699">
                <a:moveTo>
                  <a:pt x="0" y="1655699"/>
                </a:moveTo>
                <a:lnTo>
                  <a:pt x="8280400" y="1655699"/>
                </a:lnTo>
                <a:lnTo>
                  <a:pt x="8280400" y="0"/>
                </a:lnTo>
                <a:lnTo>
                  <a:pt x="0" y="0"/>
                </a:lnTo>
                <a:lnTo>
                  <a:pt x="0" y="1655699"/>
                </a:lnTo>
                <a:close/>
              </a:path>
            </a:pathLst>
          </a:custGeom>
          <a:solidFill>
            <a:srgbClr val="252525">
              <a:alpha val="60000"/>
            </a:srgbClr>
          </a:solidFill>
        </p:spPr>
        <p:txBody>
          <a:bodyPr wrap="square" lIns="0" tIns="0" rIns="0" bIns="0" rtlCol="0">
            <a:noAutofit/>
          </a:bodyPr>
          <a:lstStyle/>
          <a:p>
            <a:endParaRPr/>
          </a:p>
        </p:txBody>
      </p:sp>
      <p:sp>
        <p:nvSpPr>
          <p:cNvPr id="8" name="object 8"/>
          <p:cNvSpPr/>
          <p:nvPr/>
        </p:nvSpPr>
        <p:spPr>
          <a:xfrm>
            <a:off x="1992312" y="188977"/>
            <a:ext cx="8280400" cy="936625"/>
          </a:xfrm>
          <a:custGeom>
            <a:avLst/>
            <a:gdLst/>
            <a:ahLst/>
            <a:cxnLst/>
            <a:rect l="l" t="t" r="r" b="b"/>
            <a:pathLst>
              <a:path w="8280400" h="936625">
                <a:moveTo>
                  <a:pt x="0" y="936625"/>
                </a:moveTo>
                <a:lnTo>
                  <a:pt x="8280400" y="936625"/>
                </a:lnTo>
                <a:lnTo>
                  <a:pt x="8280400" y="0"/>
                </a:lnTo>
                <a:lnTo>
                  <a:pt x="0" y="0"/>
                </a:lnTo>
                <a:lnTo>
                  <a:pt x="0" y="936625"/>
                </a:lnTo>
                <a:close/>
              </a:path>
            </a:pathLst>
          </a:custGeom>
          <a:solidFill>
            <a:srgbClr val="938953">
              <a:alpha val="72941"/>
            </a:srgbClr>
          </a:solidFill>
        </p:spPr>
        <p:txBody>
          <a:bodyPr wrap="square" lIns="0" tIns="0" rIns="0" bIns="0" rtlCol="0">
            <a:noAutofit/>
          </a:bodyPr>
          <a:lstStyle/>
          <a:p>
            <a:endParaRPr/>
          </a:p>
        </p:txBody>
      </p:sp>
      <p:sp>
        <p:nvSpPr>
          <p:cNvPr id="4" name="object 4"/>
          <p:cNvSpPr txBox="1"/>
          <p:nvPr/>
        </p:nvSpPr>
        <p:spPr>
          <a:xfrm>
            <a:off x="1992312" y="3789428"/>
            <a:ext cx="8280400" cy="1655699"/>
          </a:xfrm>
          <a:prstGeom prst="rect">
            <a:avLst/>
          </a:prstGeom>
        </p:spPr>
        <p:txBody>
          <a:bodyPr wrap="square" lIns="0" tIns="5968" rIns="0" bIns="0" rtlCol="0">
            <a:noAutofit/>
          </a:bodyPr>
          <a:lstStyle/>
          <a:p>
            <a:pPr>
              <a:lnSpc>
                <a:spcPts val="900"/>
              </a:lnSpc>
            </a:pPr>
            <a:endParaRPr sz="900"/>
          </a:p>
          <a:p>
            <a:pPr marL="91605" marR="37750">
              <a:lnSpc>
                <a:spcPts val="2760"/>
              </a:lnSpc>
              <a:spcBef>
                <a:spcPts val="138"/>
              </a:spcBef>
            </a:pPr>
            <a:r>
              <a:rPr sz="2300" b="1" spc="25" dirty="0">
                <a:solidFill>
                  <a:srgbClr val="FFFFFF"/>
                </a:solidFill>
                <a:latin typeface="Corbel"/>
                <a:cs typeface="Corbel"/>
              </a:rPr>
              <a:t>NON</a:t>
            </a:r>
            <a:r>
              <a:rPr sz="2300" spc="25" dirty="0">
                <a:solidFill>
                  <a:srgbClr val="FFFFFF"/>
                </a:solidFill>
                <a:latin typeface="Corbel"/>
                <a:cs typeface="Corbel"/>
              </a:rPr>
              <a:t>. A normativa de comercialización de ovos permite a venda directa destes só en mercados locais ou na propia explotación.</a:t>
            </a:r>
            <a:endParaRPr sz="2300">
              <a:latin typeface="Corbel"/>
              <a:cs typeface="Corbel"/>
            </a:endParaRPr>
          </a:p>
          <a:p>
            <a:pPr marL="91605">
              <a:lnSpc>
                <a:spcPct val="101725"/>
              </a:lnSpc>
            </a:pPr>
            <a:r>
              <a:rPr sz="2300" spc="12" dirty="0">
                <a:solidFill>
                  <a:srgbClr val="FFFFFF"/>
                </a:solidFill>
                <a:latin typeface="Corbel"/>
                <a:cs typeface="Corbel"/>
              </a:rPr>
              <a:t>Os  ovos  que  se  vendan  en  establecementos  polo  miúdo  deben</a:t>
            </a:r>
            <a:endParaRPr sz="2300">
              <a:latin typeface="Corbel"/>
              <a:cs typeface="Corbel"/>
            </a:endParaRPr>
          </a:p>
          <a:p>
            <a:pPr marL="91605">
              <a:lnSpc>
                <a:spcPts val="2760"/>
              </a:lnSpc>
              <a:spcBef>
                <a:spcPts val="138"/>
              </a:spcBef>
            </a:pPr>
            <a:r>
              <a:rPr sz="2300" dirty="0">
                <a:solidFill>
                  <a:srgbClr val="FFFFFF"/>
                </a:solidFill>
                <a:latin typeface="Corbel"/>
                <a:cs typeface="Corbel"/>
              </a:rPr>
              <a:t>proceder de centros de embalaxe autorizados.</a:t>
            </a:r>
            <a:endParaRPr sz="2300">
              <a:latin typeface="Corbel"/>
              <a:cs typeface="Corbel"/>
            </a:endParaRPr>
          </a:p>
        </p:txBody>
      </p:sp>
      <p:sp>
        <p:nvSpPr>
          <p:cNvPr id="3" name="object 3"/>
          <p:cNvSpPr txBox="1"/>
          <p:nvPr/>
        </p:nvSpPr>
        <p:spPr>
          <a:xfrm>
            <a:off x="1992312" y="1341501"/>
            <a:ext cx="8280400" cy="1582674"/>
          </a:xfrm>
          <a:prstGeom prst="rect">
            <a:avLst/>
          </a:prstGeom>
        </p:spPr>
        <p:txBody>
          <a:bodyPr wrap="square" lIns="0" tIns="12065" rIns="0" bIns="0" rtlCol="0">
            <a:noAutofit/>
          </a:bodyPr>
          <a:lstStyle/>
          <a:p>
            <a:pPr>
              <a:lnSpc>
                <a:spcPts val="1400"/>
              </a:lnSpc>
            </a:pPr>
            <a:endParaRPr sz="1400"/>
          </a:p>
          <a:p>
            <a:pPr marL="378856" marR="379519" algn="ctr">
              <a:lnSpc>
                <a:spcPts val="3120"/>
              </a:lnSpc>
              <a:spcBef>
                <a:spcPts val="156"/>
              </a:spcBef>
            </a:pPr>
            <a:r>
              <a:rPr sz="2600" b="1" spc="-1" dirty="0">
                <a:solidFill>
                  <a:srgbClr val="FFFFFF"/>
                </a:solidFill>
                <a:latin typeface="Arial Black"/>
                <a:cs typeface="Arial Black"/>
              </a:rPr>
              <a:t>PODE O PRODUTOR VENDER OVOS A UN ESTABLECEMENTO DE VENDA POLO MIÚDO?</a:t>
            </a:r>
            <a:endParaRPr sz="2600">
              <a:latin typeface="Arial Black"/>
              <a:cs typeface="Arial Black"/>
            </a:endParaRPr>
          </a:p>
        </p:txBody>
      </p:sp>
      <p:sp>
        <p:nvSpPr>
          <p:cNvPr id="2" name="object 2"/>
          <p:cNvSpPr txBox="1"/>
          <p:nvPr/>
        </p:nvSpPr>
        <p:spPr>
          <a:xfrm>
            <a:off x="1992312" y="188977"/>
            <a:ext cx="8280400" cy="936625"/>
          </a:xfrm>
          <a:prstGeom prst="rect">
            <a:avLst/>
          </a:prstGeom>
        </p:spPr>
        <p:txBody>
          <a:bodyPr wrap="square" lIns="0" tIns="11049" rIns="0" bIns="0" rtlCol="0">
            <a:noAutofit/>
          </a:bodyPr>
          <a:lstStyle/>
          <a:p>
            <a:pPr>
              <a:lnSpc>
                <a:spcPts val="1000"/>
              </a:lnSpc>
            </a:pPr>
            <a:endParaRPr sz="1000"/>
          </a:p>
          <a:p>
            <a:pPr marL="2031047">
              <a:lnSpc>
                <a:spcPct val="117513"/>
              </a:lnSpc>
            </a:pPr>
            <a:r>
              <a:rPr sz="3400" b="1" spc="132" dirty="0">
                <a:solidFill>
                  <a:srgbClr val="FFFFFF"/>
                </a:solidFill>
                <a:latin typeface="Arial Black"/>
                <a:cs typeface="Arial Black"/>
              </a:rPr>
              <a:t>VENDA DE OVOS</a:t>
            </a:r>
            <a:endParaRPr sz="3400">
              <a:latin typeface="Arial Black"/>
              <a:cs typeface="Arial Black"/>
            </a:endParaRPr>
          </a:p>
        </p:txBody>
      </p:sp>
    </p:spTree>
    <p:extLst>
      <p:ext uri="{BB962C8B-B14F-4D97-AF65-F5344CB8AC3E}">
        <p14:creationId xmlns:p14="http://schemas.microsoft.com/office/powerpoint/2010/main" val="328843974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52400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1992312" y="1341501"/>
            <a:ext cx="8280400" cy="1582674"/>
          </a:xfrm>
          <a:custGeom>
            <a:avLst/>
            <a:gdLst/>
            <a:ahLst/>
            <a:cxnLst/>
            <a:rect l="l" t="t" r="r" b="b"/>
            <a:pathLst>
              <a:path w="8280400" h="1582674">
                <a:moveTo>
                  <a:pt x="0" y="1582674"/>
                </a:moveTo>
                <a:lnTo>
                  <a:pt x="8280400" y="1582674"/>
                </a:lnTo>
                <a:lnTo>
                  <a:pt x="8280400" y="0"/>
                </a:lnTo>
                <a:lnTo>
                  <a:pt x="0" y="0"/>
                </a:lnTo>
                <a:lnTo>
                  <a:pt x="0" y="1582674"/>
                </a:lnTo>
                <a:close/>
              </a:path>
            </a:pathLst>
          </a:custGeom>
          <a:solidFill>
            <a:srgbClr val="548ED4">
              <a:alpha val="60000"/>
            </a:srgbClr>
          </a:solidFill>
        </p:spPr>
        <p:txBody>
          <a:bodyPr wrap="square" lIns="0" tIns="0" rIns="0" bIns="0" rtlCol="0">
            <a:noAutofit/>
          </a:bodyPr>
          <a:lstStyle/>
          <a:p>
            <a:endParaRPr/>
          </a:p>
        </p:txBody>
      </p:sp>
      <p:sp>
        <p:nvSpPr>
          <p:cNvPr id="7" name="object 7"/>
          <p:cNvSpPr/>
          <p:nvPr/>
        </p:nvSpPr>
        <p:spPr>
          <a:xfrm>
            <a:off x="1992312" y="3789428"/>
            <a:ext cx="8280400" cy="1655699"/>
          </a:xfrm>
          <a:custGeom>
            <a:avLst/>
            <a:gdLst/>
            <a:ahLst/>
            <a:cxnLst/>
            <a:rect l="l" t="t" r="r" b="b"/>
            <a:pathLst>
              <a:path w="8280400" h="1655699">
                <a:moveTo>
                  <a:pt x="0" y="1655699"/>
                </a:moveTo>
                <a:lnTo>
                  <a:pt x="8280400" y="1655699"/>
                </a:lnTo>
                <a:lnTo>
                  <a:pt x="8280400" y="0"/>
                </a:lnTo>
                <a:lnTo>
                  <a:pt x="0" y="0"/>
                </a:lnTo>
                <a:lnTo>
                  <a:pt x="0" y="1655699"/>
                </a:lnTo>
                <a:close/>
              </a:path>
            </a:pathLst>
          </a:custGeom>
          <a:solidFill>
            <a:srgbClr val="252525">
              <a:alpha val="60000"/>
            </a:srgbClr>
          </a:solidFill>
        </p:spPr>
        <p:txBody>
          <a:bodyPr wrap="square" lIns="0" tIns="0" rIns="0" bIns="0" rtlCol="0">
            <a:noAutofit/>
          </a:bodyPr>
          <a:lstStyle/>
          <a:p>
            <a:endParaRPr/>
          </a:p>
        </p:txBody>
      </p:sp>
      <p:sp>
        <p:nvSpPr>
          <p:cNvPr id="8" name="object 8"/>
          <p:cNvSpPr/>
          <p:nvPr/>
        </p:nvSpPr>
        <p:spPr>
          <a:xfrm>
            <a:off x="1992312" y="188977"/>
            <a:ext cx="8280400" cy="936625"/>
          </a:xfrm>
          <a:custGeom>
            <a:avLst/>
            <a:gdLst/>
            <a:ahLst/>
            <a:cxnLst/>
            <a:rect l="l" t="t" r="r" b="b"/>
            <a:pathLst>
              <a:path w="8280400" h="936625">
                <a:moveTo>
                  <a:pt x="0" y="936625"/>
                </a:moveTo>
                <a:lnTo>
                  <a:pt x="8280400" y="936625"/>
                </a:lnTo>
                <a:lnTo>
                  <a:pt x="8280400" y="0"/>
                </a:lnTo>
                <a:lnTo>
                  <a:pt x="0" y="0"/>
                </a:lnTo>
                <a:lnTo>
                  <a:pt x="0" y="936625"/>
                </a:lnTo>
                <a:close/>
              </a:path>
            </a:pathLst>
          </a:custGeom>
          <a:solidFill>
            <a:srgbClr val="938953">
              <a:alpha val="72941"/>
            </a:srgbClr>
          </a:solidFill>
        </p:spPr>
        <p:txBody>
          <a:bodyPr wrap="square" lIns="0" tIns="0" rIns="0" bIns="0" rtlCol="0">
            <a:noAutofit/>
          </a:bodyPr>
          <a:lstStyle/>
          <a:p>
            <a:endParaRPr/>
          </a:p>
        </p:txBody>
      </p:sp>
      <p:sp>
        <p:nvSpPr>
          <p:cNvPr id="4" name="object 4"/>
          <p:cNvSpPr txBox="1"/>
          <p:nvPr/>
        </p:nvSpPr>
        <p:spPr>
          <a:xfrm>
            <a:off x="1992312" y="3789428"/>
            <a:ext cx="8280400" cy="1655699"/>
          </a:xfrm>
          <a:prstGeom prst="rect">
            <a:avLst/>
          </a:prstGeom>
        </p:spPr>
        <p:txBody>
          <a:bodyPr wrap="square" lIns="0" tIns="0" rIns="0" bIns="0" rtlCol="0">
            <a:noAutofit/>
          </a:bodyPr>
          <a:lstStyle/>
          <a:p>
            <a:pPr>
              <a:lnSpc>
                <a:spcPts val="1000"/>
              </a:lnSpc>
            </a:pPr>
            <a:endParaRPr sz="1000"/>
          </a:p>
          <a:p>
            <a:pPr marL="91605" marR="36395" algn="just">
              <a:lnSpc>
                <a:spcPts val="2760"/>
              </a:lnSpc>
              <a:spcBef>
                <a:spcPts val="1464"/>
              </a:spcBef>
            </a:pPr>
            <a:r>
              <a:rPr sz="2300" b="1" spc="4" dirty="0">
                <a:solidFill>
                  <a:srgbClr val="FFFFFF"/>
                </a:solidFill>
                <a:latin typeface="Corbel"/>
                <a:cs typeface="Corbel"/>
              </a:rPr>
              <a:t>S</a:t>
            </a:r>
            <a:r>
              <a:rPr sz="2300" b="1" dirty="0">
                <a:solidFill>
                  <a:srgbClr val="FFFFFF"/>
                </a:solidFill>
                <a:latin typeface="Corbel"/>
                <a:cs typeface="Corbel"/>
              </a:rPr>
              <a:t>I</a:t>
            </a:r>
            <a:r>
              <a:rPr sz="2300" dirty="0">
                <a:solidFill>
                  <a:srgbClr val="FFFFFF"/>
                </a:solidFill>
                <a:latin typeface="Corbel"/>
                <a:cs typeface="Corbel"/>
              </a:rPr>
              <a:t>.</a:t>
            </a:r>
            <a:r>
              <a:rPr sz="2300" spc="15" dirty="0">
                <a:solidFill>
                  <a:srgbClr val="FFFFFF"/>
                </a:solidFill>
                <a:latin typeface="Corbel"/>
                <a:cs typeface="Corbel"/>
              </a:rPr>
              <a:t> </a:t>
            </a:r>
            <a:r>
              <a:rPr sz="2300" dirty="0">
                <a:solidFill>
                  <a:srgbClr val="FFFFFF"/>
                </a:solidFill>
                <a:latin typeface="Corbel"/>
                <a:cs typeface="Corbel"/>
              </a:rPr>
              <a:t>Unic</a:t>
            </a:r>
            <a:r>
              <a:rPr sz="2300" spc="-9" dirty="0">
                <a:solidFill>
                  <a:srgbClr val="FFFFFF"/>
                </a:solidFill>
                <a:latin typeface="Corbel"/>
                <a:cs typeface="Corbel"/>
              </a:rPr>
              <a:t>a</a:t>
            </a:r>
            <a:r>
              <a:rPr sz="2300" dirty="0">
                <a:solidFill>
                  <a:srgbClr val="FFFFFF"/>
                </a:solidFill>
                <a:latin typeface="Corbel"/>
                <a:cs typeface="Corbel"/>
              </a:rPr>
              <a:t>m</a:t>
            </a:r>
            <a:r>
              <a:rPr sz="2300" spc="-4" dirty="0">
                <a:solidFill>
                  <a:srgbClr val="FFFFFF"/>
                </a:solidFill>
                <a:latin typeface="Corbel"/>
                <a:cs typeface="Corbel"/>
              </a:rPr>
              <a:t>e</a:t>
            </a:r>
            <a:r>
              <a:rPr sz="2300" dirty="0">
                <a:solidFill>
                  <a:srgbClr val="FFFFFF"/>
                </a:solidFill>
                <a:latin typeface="Corbel"/>
                <a:cs typeface="Corbel"/>
              </a:rPr>
              <a:t>nte</a:t>
            </a:r>
            <a:r>
              <a:rPr sz="2300" spc="20" dirty="0">
                <a:solidFill>
                  <a:srgbClr val="FFFFFF"/>
                </a:solidFill>
                <a:latin typeface="Corbel"/>
                <a:cs typeface="Corbel"/>
              </a:rPr>
              <a:t> </a:t>
            </a:r>
            <a:r>
              <a:rPr sz="2300" dirty="0">
                <a:solidFill>
                  <a:srgbClr val="FFFFFF"/>
                </a:solidFill>
                <a:latin typeface="Corbel"/>
                <a:cs typeface="Corbel"/>
              </a:rPr>
              <a:t>t</a:t>
            </a:r>
            <a:r>
              <a:rPr sz="2300" spc="9" dirty="0">
                <a:solidFill>
                  <a:srgbClr val="FFFFFF"/>
                </a:solidFill>
                <a:latin typeface="Corbel"/>
                <a:cs typeface="Corbel"/>
              </a:rPr>
              <a:t>e</a:t>
            </a:r>
            <a:r>
              <a:rPr sz="2300" dirty="0">
                <a:solidFill>
                  <a:srgbClr val="FFFFFF"/>
                </a:solidFill>
                <a:latin typeface="Corbel"/>
                <a:cs typeface="Corbel"/>
              </a:rPr>
              <a:t>rá</a:t>
            </a:r>
            <a:r>
              <a:rPr sz="2300" spc="9" dirty="0">
                <a:solidFill>
                  <a:srgbClr val="FFFFFF"/>
                </a:solidFill>
                <a:latin typeface="Corbel"/>
                <a:cs typeface="Corbel"/>
              </a:rPr>
              <a:t> </a:t>
            </a:r>
            <a:r>
              <a:rPr sz="2300" spc="4" dirty="0">
                <a:solidFill>
                  <a:srgbClr val="FFFFFF"/>
                </a:solidFill>
                <a:latin typeface="Corbel"/>
                <a:cs typeface="Corbel"/>
              </a:rPr>
              <a:t>q</a:t>
            </a:r>
            <a:r>
              <a:rPr sz="2300" dirty="0">
                <a:solidFill>
                  <a:srgbClr val="FFFFFF"/>
                </a:solidFill>
                <a:latin typeface="Corbel"/>
                <a:cs typeface="Corbel"/>
              </a:rPr>
              <a:t>ue an</a:t>
            </a:r>
            <a:r>
              <a:rPr sz="2300" spc="-9" dirty="0">
                <a:solidFill>
                  <a:srgbClr val="FFFFFF"/>
                </a:solidFill>
                <a:latin typeface="Corbel"/>
                <a:cs typeface="Corbel"/>
              </a:rPr>
              <a:t>o</a:t>
            </a:r>
            <a:r>
              <a:rPr sz="2300" dirty="0">
                <a:solidFill>
                  <a:srgbClr val="FFFFFF"/>
                </a:solidFill>
                <a:latin typeface="Corbel"/>
                <a:cs typeface="Corbel"/>
              </a:rPr>
              <a:t>tar</a:t>
            </a:r>
            <a:r>
              <a:rPr sz="2300" spc="15" dirty="0">
                <a:solidFill>
                  <a:srgbClr val="FFFFFF"/>
                </a:solidFill>
                <a:latin typeface="Corbel"/>
                <a:cs typeface="Corbel"/>
              </a:rPr>
              <a:t> </a:t>
            </a:r>
            <a:r>
              <a:rPr sz="2300" dirty="0">
                <a:solidFill>
                  <a:srgbClr val="FFFFFF"/>
                </a:solidFill>
                <a:latin typeface="Corbel"/>
                <a:cs typeface="Corbel"/>
              </a:rPr>
              <a:t>o</a:t>
            </a:r>
            <a:r>
              <a:rPr sz="2300" spc="4" dirty="0">
                <a:solidFill>
                  <a:srgbClr val="FFFFFF"/>
                </a:solidFill>
                <a:latin typeface="Corbel"/>
                <a:cs typeface="Corbel"/>
              </a:rPr>
              <a:t> </a:t>
            </a:r>
            <a:r>
              <a:rPr sz="2300" dirty="0">
                <a:solidFill>
                  <a:srgbClr val="FFFF00"/>
                </a:solidFill>
                <a:latin typeface="Corbel"/>
                <a:cs typeface="Corbel"/>
              </a:rPr>
              <a:t>produto</a:t>
            </a:r>
            <a:r>
              <a:rPr sz="2300" spc="9" dirty="0">
                <a:solidFill>
                  <a:srgbClr val="FFFF00"/>
                </a:solidFill>
                <a:latin typeface="Corbel"/>
                <a:cs typeface="Corbel"/>
              </a:rPr>
              <a:t> </a:t>
            </a:r>
            <a:r>
              <a:rPr sz="2300" spc="4" dirty="0">
                <a:solidFill>
                  <a:srgbClr val="FFFFFF"/>
                </a:solidFill>
                <a:latin typeface="Corbel"/>
                <a:cs typeface="Corbel"/>
              </a:rPr>
              <a:t>q</a:t>
            </a:r>
            <a:r>
              <a:rPr sz="2300" dirty="0">
                <a:solidFill>
                  <a:srgbClr val="FFFFFF"/>
                </a:solidFill>
                <a:latin typeface="Corbel"/>
                <a:cs typeface="Corbel"/>
              </a:rPr>
              <a:t>ue</a:t>
            </a:r>
            <a:r>
              <a:rPr sz="2300" spc="15" dirty="0">
                <a:solidFill>
                  <a:srgbClr val="FFFFFF"/>
                </a:solidFill>
                <a:latin typeface="Corbel"/>
                <a:cs typeface="Corbel"/>
              </a:rPr>
              <a:t> </a:t>
            </a:r>
            <a:r>
              <a:rPr sz="2300" spc="-9" dirty="0">
                <a:solidFill>
                  <a:srgbClr val="FFFFFF"/>
                </a:solidFill>
                <a:latin typeface="Corbel"/>
                <a:cs typeface="Corbel"/>
              </a:rPr>
              <a:t>v</a:t>
            </a:r>
            <a:r>
              <a:rPr sz="2300" spc="-4" dirty="0">
                <a:solidFill>
                  <a:srgbClr val="FFFFFF"/>
                </a:solidFill>
                <a:latin typeface="Corbel"/>
                <a:cs typeface="Corbel"/>
              </a:rPr>
              <a:t>e</a:t>
            </a:r>
            <a:r>
              <a:rPr sz="2300" dirty="0">
                <a:solidFill>
                  <a:srgbClr val="FFFFFF"/>
                </a:solidFill>
                <a:latin typeface="Corbel"/>
                <a:cs typeface="Corbel"/>
              </a:rPr>
              <a:t>nde,</a:t>
            </a:r>
            <a:r>
              <a:rPr sz="2300" spc="20" dirty="0">
                <a:solidFill>
                  <a:srgbClr val="FFFFFF"/>
                </a:solidFill>
                <a:latin typeface="Corbel"/>
                <a:cs typeface="Corbel"/>
              </a:rPr>
              <a:t> </a:t>
            </a:r>
            <a:r>
              <a:rPr sz="2300" dirty="0">
                <a:solidFill>
                  <a:srgbClr val="FFFFFF"/>
                </a:solidFill>
                <a:latin typeface="Corbel"/>
                <a:cs typeface="Corbel"/>
              </a:rPr>
              <a:t>a</a:t>
            </a:r>
            <a:r>
              <a:rPr sz="2300" spc="9" dirty="0">
                <a:solidFill>
                  <a:srgbClr val="FFFFFF"/>
                </a:solidFill>
                <a:latin typeface="Corbel"/>
                <a:cs typeface="Corbel"/>
              </a:rPr>
              <a:t> </a:t>
            </a:r>
            <a:r>
              <a:rPr sz="2300" dirty="0">
                <a:solidFill>
                  <a:srgbClr val="FFFF00"/>
                </a:solidFill>
                <a:latin typeface="Corbel"/>
                <a:cs typeface="Corbel"/>
              </a:rPr>
              <a:t>cantidade</a:t>
            </a:r>
            <a:r>
              <a:rPr sz="2300" spc="25" dirty="0">
                <a:solidFill>
                  <a:srgbClr val="FFFF00"/>
                </a:solidFill>
                <a:latin typeface="Corbel"/>
                <a:cs typeface="Corbel"/>
              </a:rPr>
              <a:t> </a:t>
            </a:r>
            <a:r>
              <a:rPr sz="2300" dirty="0">
                <a:solidFill>
                  <a:srgbClr val="FFFFFF"/>
                </a:solidFill>
                <a:latin typeface="Corbel"/>
                <a:cs typeface="Corbel"/>
              </a:rPr>
              <a:t>e a</a:t>
            </a:r>
            <a:r>
              <a:rPr sz="2300" spc="9" dirty="0">
                <a:solidFill>
                  <a:srgbClr val="FFFFFF"/>
                </a:solidFill>
                <a:latin typeface="Corbel"/>
                <a:cs typeface="Corbel"/>
              </a:rPr>
              <a:t> </a:t>
            </a:r>
            <a:r>
              <a:rPr sz="2300" dirty="0">
                <a:solidFill>
                  <a:srgbClr val="FFFF00"/>
                </a:solidFill>
                <a:latin typeface="Corbel"/>
                <a:cs typeface="Corbel"/>
              </a:rPr>
              <a:t>data</a:t>
            </a:r>
            <a:r>
              <a:rPr sz="2300" spc="14" dirty="0">
                <a:solidFill>
                  <a:srgbClr val="FFFF00"/>
                </a:solidFill>
                <a:latin typeface="Corbel"/>
                <a:cs typeface="Corbel"/>
              </a:rPr>
              <a:t> </a:t>
            </a:r>
            <a:r>
              <a:rPr sz="2300" dirty="0">
                <a:solidFill>
                  <a:srgbClr val="FFFFFF"/>
                </a:solidFill>
                <a:latin typeface="Corbel"/>
                <a:cs typeface="Corbel"/>
              </a:rPr>
              <a:t>e</a:t>
            </a:r>
            <a:r>
              <a:rPr sz="2300" spc="14" dirty="0">
                <a:solidFill>
                  <a:srgbClr val="FFFFFF"/>
                </a:solidFill>
                <a:latin typeface="Corbel"/>
                <a:cs typeface="Corbel"/>
              </a:rPr>
              <a:t> </a:t>
            </a:r>
            <a:r>
              <a:rPr sz="2300" dirty="0">
                <a:solidFill>
                  <a:srgbClr val="FFFFFF"/>
                </a:solidFill>
                <a:latin typeface="Corbel"/>
                <a:cs typeface="Corbel"/>
              </a:rPr>
              <a:t>o</a:t>
            </a:r>
            <a:r>
              <a:rPr sz="2300" spc="4" dirty="0">
                <a:solidFill>
                  <a:srgbClr val="FFFFFF"/>
                </a:solidFill>
                <a:latin typeface="Corbel"/>
                <a:cs typeface="Corbel"/>
              </a:rPr>
              <a:t> </a:t>
            </a:r>
            <a:r>
              <a:rPr sz="2300" dirty="0">
                <a:solidFill>
                  <a:srgbClr val="FFFF00"/>
                </a:solidFill>
                <a:latin typeface="Corbel"/>
                <a:cs typeface="Corbel"/>
              </a:rPr>
              <a:t>lugar</a:t>
            </a:r>
            <a:r>
              <a:rPr sz="2300" spc="9" dirty="0">
                <a:solidFill>
                  <a:srgbClr val="FFFF00"/>
                </a:solidFill>
                <a:latin typeface="Corbel"/>
                <a:cs typeface="Corbel"/>
              </a:rPr>
              <a:t> </a:t>
            </a:r>
            <a:r>
              <a:rPr sz="2300" dirty="0">
                <a:solidFill>
                  <a:srgbClr val="FFFFFF"/>
                </a:solidFill>
                <a:latin typeface="Corbel"/>
                <a:cs typeface="Corbel"/>
              </a:rPr>
              <a:t>de</a:t>
            </a:r>
            <a:r>
              <a:rPr sz="2300" spc="14" dirty="0">
                <a:solidFill>
                  <a:srgbClr val="FFFFFF"/>
                </a:solidFill>
                <a:latin typeface="Corbel"/>
                <a:cs typeface="Corbel"/>
              </a:rPr>
              <a:t> </a:t>
            </a:r>
            <a:r>
              <a:rPr sz="2300" dirty="0">
                <a:solidFill>
                  <a:srgbClr val="FFFFFF"/>
                </a:solidFill>
                <a:latin typeface="Corbel"/>
                <a:cs typeface="Corbel"/>
              </a:rPr>
              <a:t>v</a:t>
            </a:r>
            <a:r>
              <a:rPr sz="2300" spc="9" dirty="0">
                <a:solidFill>
                  <a:srgbClr val="FFFFFF"/>
                </a:solidFill>
                <a:latin typeface="Corbel"/>
                <a:cs typeface="Corbel"/>
              </a:rPr>
              <a:t>e</a:t>
            </a:r>
            <a:r>
              <a:rPr sz="2300" dirty="0">
                <a:solidFill>
                  <a:srgbClr val="FFFFFF"/>
                </a:solidFill>
                <a:latin typeface="Corbel"/>
                <a:cs typeface="Corbel"/>
              </a:rPr>
              <a:t>nda.</a:t>
            </a:r>
            <a:r>
              <a:rPr sz="2300" spc="15" dirty="0">
                <a:solidFill>
                  <a:srgbClr val="FFFFFF"/>
                </a:solidFill>
                <a:latin typeface="Corbel"/>
                <a:cs typeface="Corbel"/>
              </a:rPr>
              <a:t> </a:t>
            </a:r>
            <a:r>
              <a:rPr sz="2300" spc="4" dirty="0">
                <a:solidFill>
                  <a:srgbClr val="FFFFFF"/>
                </a:solidFill>
                <a:latin typeface="Corbel"/>
                <a:cs typeface="Corbel"/>
              </a:rPr>
              <a:t>N</a:t>
            </a:r>
            <a:r>
              <a:rPr sz="2300" dirty="0">
                <a:solidFill>
                  <a:srgbClr val="FFFFFF"/>
                </a:solidFill>
                <a:latin typeface="Corbel"/>
                <a:cs typeface="Corbel"/>
              </a:rPr>
              <a:t>o</a:t>
            </a:r>
            <a:r>
              <a:rPr sz="2300" spc="4" dirty="0">
                <a:solidFill>
                  <a:srgbClr val="FFFFFF"/>
                </a:solidFill>
                <a:latin typeface="Corbel"/>
                <a:cs typeface="Corbel"/>
              </a:rPr>
              <a:t> </a:t>
            </a:r>
            <a:r>
              <a:rPr sz="2300" dirty="0">
                <a:solidFill>
                  <a:srgbClr val="FFFFFF"/>
                </a:solidFill>
                <a:latin typeface="Corbel"/>
                <a:cs typeface="Corbel"/>
              </a:rPr>
              <a:t>caso</a:t>
            </a:r>
            <a:r>
              <a:rPr sz="2300" spc="4" dirty="0">
                <a:solidFill>
                  <a:srgbClr val="FFFFFF"/>
                </a:solidFill>
                <a:latin typeface="Corbel"/>
                <a:cs typeface="Corbel"/>
              </a:rPr>
              <a:t> </a:t>
            </a:r>
            <a:r>
              <a:rPr sz="2300" dirty="0">
                <a:solidFill>
                  <a:srgbClr val="FFFFFF"/>
                </a:solidFill>
                <a:latin typeface="Corbel"/>
                <a:cs typeface="Corbel"/>
              </a:rPr>
              <a:t>de</a:t>
            </a:r>
            <a:r>
              <a:rPr sz="2300" spc="15" dirty="0">
                <a:solidFill>
                  <a:srgbClr val="FFFFFF"/>
                </a:solidFill>
                <a:latin typeface="Corbel"/>
                <a:cs typeface="Corbel"/>
              </a:rPr>
              <a:t> </a:t>
            </a:r>
            <a:r>
              <a:rPr sz="2300" dirty="0">
                <a:solidFill>
                  <a:srgbClr val="FFFFFF"/>
                </a:solidFill>
                <a:latin typeface="Corbel"/>
                <a:cs typeface="Corbel"/>
              </a:rPr>
              <a:t>v</a:t>
            </a:r>
            <a:r>
              <a:rPr sz="2300" spc="9" dirty="0">
                <a:solidFill>
                  <a:srgbClr val="FFFFFF"/>
                </a:solidFill>
                <a:latin typeface="Corbel"/>
                <a:cs typeface="Corbel"/>
              </a:rPr>
              <a:t>e</a:t>
            </a:r>
            <a:r>
              <a:rPr sz="2300" dirty="0">
                <a:solidFill>
                  <a:srgbClr val="FFFFFF"/>
                </a:solidFill>
                <a:latin typeface="Corbel"/>
                <a:cs typeface="Corbel"/>
              </a:rPr>
              <a:t>ndas</a:t>
            </a:r>
            <a:r>
              <a:rPr sz="2300" spc="15" dirty="0">
                <a:solidFill>
                  <a:srgbClr val="FFFFFF"/>
                </a:solidFill>
                <a:latin typeface="Corbel"/>
                <a:cs typeface="Corbel"/>
              </a:rPr>
              <a:t> </a:t>
            </a:r>
            <a:r>
              <a:rPr sz="2300" dirty="0">
                <a:solidFill>
                  <a:srgbClr val="FFFFFF"/>
                </a:solidFill>
                <a:latin typeface="Corbel"/>
                <a:cs typeface="Corbel"/>
              </a:rPr>
              <a:t>a e</a:t>
            </a:r>
            <a:r>
              <a:rPr sz="2300" spc="4" dirty="0">
                <a:solidFill>
                  <a:srgbClr val="FFFFFF"/>
                </a:solidFill>
                <a:latin typeface="Corbel"/>
                <a:cs typeface="Corbel"/>
              </a:rPr>
              <a:t>s</a:t>
            </a:r>
            <a:r>
              <a:rPr sz="2300" dirty="0">
                <a:solidFill>
                  <a:srgbClr val="FFFFFF"/>
                </a:solidFill>
                <a:latin typeface="Corbel"/>
                <a:cs typeface="Corbel"/>
              </a:rPr>
              <a:t>tablece</a:t>
            </a:r>
            <a:r>
              <a:rPr sz="2300" spc="-4" dirty="0">
                <a:solidFill>
                  <a:srgbClr val="FFFFFF"/>
                </a:solidFill>
                <a:latin typeface="Corbel"/>
                <a:cs typeface="Corbel"/>
              </a:rPr>
              <a:t>m</a:t>
            </a:r>
            <a:r>
              <a:rPr sz="2300" dirty="0">
                <a:solidFill>
                  <a:srgbClr val="FFFFFF"/>
                </a:solidFill>
                <a:latin typeface="Corbel"/>
                <a:cs typeface="Corbel"/>
              </a:rPr>
              <a:t>en</a:t>
            </a:r>
            <a:r>
              <a:rPr sz="2300" spc="4" dirty="0">
                <a:solidFill>
                  <a:srgbClr val="FFFFFF"/>
                </a:solidFill>
                <a:latin typeface="Corbel"/>
                <a:cs typeface="Corbel"/>
              </a:rPr>
              <a:t>t</a:t>
            </a:r>
            <a:r>
              <a:rPr sz="2300" dirty="0">
                <a:solidFill>
                  <a:srgbClr val="FFFFFF"/>
                </a:solidFill>
                <a:latin typeface="Corbel"/>
                <a:cs typeface="Corbel"/>
              </a:rPr>
              <a:t>os polo miúd</a:t>
            </a:r>
            <a:r>
              <a:rPr sz="2300" spc="-9" dirty="0">
                <a:solidFill>
                  <a:srgbClr val="FFFFFF"/>
                </a:solidFill>
                <a:latin typeface="Corbel"/>
                <a:cs typeface="Corbel"/>
              </a:rPr>
              <a:t>o</a:t>
            </a:r>
            <a:r>
              <a:rPr sz="2300" dirty="0">
                <a:solidFill>
                  <a:srgbClr val="FFFFFF"/>
                </a:solidFill>
                <a:latin typeface="Corbel"/>
                <a:cs typeface="Corbel"/>
              </a:rPr>
              <a:t>,</a:t>
            </a:r>
            <a:r>
              <a:rPr sz="2300" spc="-9" dirty="0">
                <a:solidFill>
                  <a:srgbClr val="FFFFFF"/>
                </a:solidFill>
                <a:latin typeface="Corbel"/>
                <a:cs typeface="Corbel"/>
              </a:rPr>
              <a:t> </a:t>
            </a:r>
            <a:r>
              <a:rPr sz="2300" dirty="0">
                <a:solidFill>
                  <a:srgbClr val="FFFFFF"/>
                </a:solidFill>
                <a:latin typeface="Corbel"/>
                <a:cs typeface="Corbel"/>
              </a:rPr>
              <a:t>an</a:t>
            </a:r>
            <a:r>
              <a:rPr sz="2300" spc="-9" dirty="0">
                <a:solidFill>
                  <a:srgbClr val="FFFFFF"/>
                </a:solidFill>
                <a:latin typeface="Corbel"/>
                <a:cs typeface="Corbel"/>
              </a:rPr>
              <a:t>o</a:t>
            </a:r>
            <a:r>
              <a:rPr sz="2300" dirty="0">
                <a:solidFill>
                  <a:srgbClr val="FFFFFF"/>
                </a:solidFill>
                <a:latin typeface="Corbel"/>
                <a:cs typeface="Corbel"/>
              </a:rPr>
              <a:t>tarase a</a:t>
            </a:r>
            <a:r>
              <a:rPr sz="2300" spc="-4" dirty="0">
                <a:solidFill>
                  <a:srgbClr val="FFFFFF"/>
                </a:solidFill>
                <a:latin typeface="Corbel"/>
                <a:cs typeface="Corbel"/>
              </a:rPr>
              <a:t> </a:t>
            </a:r>
            <a:r>
              <a:rPr sz="2300" dirty="0">
                <a:solidFill>
                  <a:srgbClr val="FFFF00"/>
                </a:solidFill>
                <a:latin typeface="Corbel"/>
                <a:cs typeface="Corbel"/>
              </a:rPr>
              <a:t>id</a:t>
            </a:r>
            <a:r>
              <a:rPr sz="2300" spc="9" dirty="0">
                <a:solidFill>
                  <a:srgbClr val="FFFF00"/>
                </a:solidFill>
                <a:latin typeface="Corbel"/>
                <a:cs typeface="Corbel"/>
              </a:rPr>
              <a:t>e</a:t>
            </a:r>
            <a:r>
              <a:rPr sz="2300" dirty="0">
                <a:solidFill>
                  <a:srgbClr val="FFFF00"/>
                </a:solidFill>
                <a:latin typeface="Corbel"/>
                <a:cs typeface="Corbel"/>
              </a:rPr>
              <a:t>ntidade do e</a:t>
            </a:r>
            <a:r>
              <a:rPr sz="2300" spc="4" dirty="0">
                <a:solidFill>
                  <a:srgbClr val="FFFF00"/>
                </a:solidFill>
                <a:latin typeface="Corbel"/>
                <a:cs typeface="Corbel"/>
              </a:rPr>
              <a:t>s</a:t>
            </a:r>
            <a:r>
              <a:rPr sz="2300" dirty="0">
                <a:solidFill>
                  <a:srgbClr val="FFFF00"/>
                </a:solidFill>
                <a:latin typeface="Corbel"/>
                <a:cs typeface="Corbel"/>
              </a:rPr>
              <a:t>tabl</a:t>
            </a:r>
            <a:r>
              <a:rPr sz="2300" spc="9" dirty="0">
                <a:solidFill>
                  <a:srgbClr val="FFFF00"/>
                </a:solidFill>
                <a:latin typeface="Corbel"/>
                <a:cs typeface="Corbel"/>
              </a:rPr>
              <a:t>e</a:t>
            </a:r>
            <a:r>
              <a:rPr sz="2300" dirty="0">
                <a:solidFill>
                  <a:srgbClr val="FFFF00"/>
                </a:solidFill>
                <a:latin typeface="Corbel"/>
                <a:cs typeface="Corbel"/>
              </a:rPr>
              <a:t>cemento</a:t>
            </a:r>
            <a:endParaRPr sz="2300">
              <a:latin typeface="Corbel"/>
              <a:cs typeface="Corbel"/>
            </a:endParaRPr>
          </a:p>
        </p:txBody>
      </p:sp>
      <p:sp>
        <p:nvSpPr>
          <p:cNvPr id="3" name="object 3"/>
          <p:cNvSpPr txBox="1"/>
          <p:nvPr/>
        </p:nvSpPr>
        <p:spPr>
          <a:xfrm>
            <a:off x="1992312" y="1341501"/>
            <a:ext cx="8280400" cy="1582674"/>
          </a:xfrm>
          <a:prstGeom prst="rect">
            <a:avLst/>
          </a:prstGeom>
        </p:spPr>
        <p:txBody>
          <a:bodyPr wrap="square" lIns="0" tIns="12065" rIns="0" bIns="0" rtlCol="0">
            <a:noAutofit/>
          </a:bodyPr>
          <a:lstStyle/>
          <a:p>
            <a:pPr>
              <a:lnSpc>
                <a:spcPts val="1400"/>
              </a:lnSpc>
            </a:pPr>
            <a:endParaRPr sz="1400"/>
          </a:p>
          <a:p>
            <a:pPr marL="892494" marR="893120" algn="ctr">
              <a:lnSpc>
                <a:spcPts val="3120"/>
              </a:lnSpc>
              <a:spcBef>
                <a:spcPts val="156"/>
              </a:spcBef>
            </a:pPr>
            <a:r>
              <a:rPr sz="2600" b="1" spc="-12" dirty="0">
                <a:solidFill>
                  <a:srgbClr val="FFFFFF"/>
                </a:solidFill>
                <a:latin typeface="Arial Black"/>
                <a:cs typeface="Arial Black"/>
              </a:rPr>
              <a:t>O PRODUTOR QUE REALIZA VENDA DIRECTA TEN QUE LEVAR ALGÚN REXISTRO?</a:t>
            </a:r>
            <a:endParaRPr sz="2600">
              <a:latin typeface="Arial Black"/>
              <a:cs typeface="Arial Black"/>
            </a:endParaRPr>
          </a:p>
        </p:txBody>
      </p:sp>
      <p:sp>
        <p:nvSpPr>
          <p:cNvPr id="2" name="object 2"/>
          <p:cNvSpPr txBox="1"/>
          <p:nvPr/>
        </p:nvSpPr>
        <p:spPr>
          <a:xfrm>
            <a:off x="1992312" y="188977"/>
            <a:ext cx="8280400" cy="936625"/>
          </a:xfrm>
          <a:prstGeom prst="rect">
            <a:avLst/>
          </a:prstGeom>
        </p:spPr>
        <p:txBody>
          <a:bodyPr wrap="square" lIns="0" tIns="11049" rIns="0" bIns="0" rtlCol="0">
            <a:noAutofit/>
          </a:bodyPr>
          <a:lstStyle/>
          <a:p>
            <a:pPr>
              <a:lnSpc>
                <a:spcPts val="1000"/>
              </a:lnSpc>
            </a:pPr>
            <a:endParaRPr sz="1000"/>
          </a:p>
          <a:p>
            <a:pPr marL="928941">
              <a:lnSpc>
                <a:spcPct val="117513"/>
              </a:lnSpc>
            </a:pPr>
            <a:r>
              <a:rPr sz="3400" b="1" spc="100" dirty="0">
                <a:solidFill>
                  <a:srgbClr val="FFFFFF"/>
                </a:solidFill>
                <a:latin typeface="Arial Black"/>
                <a:cs typeface="Arial Black"/>
              </a:rPr>
              <a:t>REXISTRO DO VENDEDOR</a:t>
            </a:r>
            <a:endParaRPr sz="3400">
              <a:latin typeface="Arial Black"/>
              <a:cs typeface="Arial Black"/>
            </a:endParaRPr>
          </a:p>
        </p:txBody>
      </p:sp>
    </p:spTree>
    <p:extLst>
      <p:ext uri="{BB962C8B-B14F-4D97-AF65-F5344CB8AC3E}">
        <p14:creationId xmlns:p14="http://schemas.microsoft.com/office/powerpoint/2010/main" val="111440960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152400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p:nvPr/>
        </p:nvSpPr>
        <p:spPr>
          <a:xfrm>
            <a:off x="1992312" y="1341438"/>
            <a:ext cx="8280400" cy="1223962"/>
          </a:xfrm>
          <a:custGeom>
            <a:avLst/>
            <a:gdLst/>
            <a:ahLst/>
            <a:cxnLst/>
            <a:rect l="l" t="t" r="r" b="b"/>
            <a:pathLst>
              <a:path w="8280400" h="1223962">
                <a:moveTo>
                  <a:pt x="0" y="1223962"/>
                </a:moveTo>
                <a:lnTo>
                  <a:pt x="8280400" y="1223962"/>
                </a:lnTo>
                <a:lnTo>
                  <a:pt x="8280400" y="0"/>
                </a:lnTo>
                <a:lnTo>
                  <a:pt x="0" y="0"/>
                </a:lnTo>
                <a:lnTo>
                  <a:pt x="0" y="1223962"/>
                </a:lnTo>
                <a:close/>
              </a:path>
            </a:pathLst>
          </a:custGeom>
          <a:solidFill>
            <a:srgbClr val="548ED4">
              <a:alpha val="60000"/>
            </a:srgbClr>
          </a:solidFill>
        </p:spPr>
        <p:txBody>
          <a:bodyPr wrap="square" lIns="0" tIns="0" rIns="0" bIns="0" rtlCol="0">
            <a:noAutofit/>
          </a:bodyPr>
          <a:lstStyle/>
          <a:p>
            <a:endParaRPr/>
          </a:p>
        </p:txBody>
      </p:sp>
      <p:sp>
        <p:nvSpPr>
          <p:cNvPr id="8" name="object 8"/>
          <p:cNvSpPr/>
          <p:nvPr/>
        </p:nvSpPr>
        <p:spPr>
          <a:xfrm>
            <a:off x="1992312" y="2997264"/>
            <a:ext cx="8280400" cy="1008062"/>
          </a:xfrm>
          <a:custGeom>
            <a:avLst/>
            <a:gdLst/>
            <a:ahLst/>
            <a:cxnLst/>
            <a:rect l="l" t="t" r="r" b="b"/>
            <a:pathLst>
              <a:path w="8280400" h="1008062">
                <a:moveTo>
                  <a:pt x="0" y="1008062"/>
                </a:moveTo>
                <a:lnTo>
                  <a:pt x="8280400" y="1008062"/>
                </a:lnTo>
                <a:lnTo>
                  <a:pt x="8280400" y="0"/>
                </a:lnTo>
                <a:lnTo>
                  <a:pt x="0" y="0"/>
                </a:lnTo>
                <a:lnTo>
                  <a:pt x="0" y="1008062"/>
                </a:lnTo>
                <a:close/>
              </a:path>
            </a:pathLst>
          </a:custGeom>
          <a:solidFill>
            <a:srgbClr val="252525">
              <a:alpha val="60000"/>
            </a:srgbClr>
          </a:solidFill>
        </p:spPr>
        <p:txBody>
          <a:bodyPr wrap="square" lIns="0" tIns="0" rIns="0" bIns="0" rtlCol="0">
            <a:noAutofit/>
          </a:bodyPr>
          <a:lstStyle/>
          <a:p>
            <a:endParaRPr/>
          </a:p>
        </p:txBody>
      </p:sp>
      <p:sp>
        <p:nvSpPr>
          <p:cNvPr id="9" name="object 9"/>
          <p:cNvSpPr/>
          <p:nvPr/>
        </p:nvSpPr>
        <p:spPr>
          <a:xfrm>
            <a:off x="1992312" y="188977"/>
            <a:ext cx="8280400" cy="936625"/>
          </a:xfrm>
          <a:custGeom>
            <a:avLst/>
            <a:gdLst/>
            <a:ahLst/>
            <a:cxnLst/>
            <a:rect l="l" t="t" r="r" b="b"/>
            <a:pathLst>
              <a:path w="8280400" h="936625">
                <a:moveTo>
                  <a:pt x="0" y="936625"/>
                </a:moveTo>
                <a:lnTo>
                  <a:pt x="8280400" y="936625"/>
                </a:lnTo>
                <a:lnTo>
                  <a:pt x="8280400" y="0"/>
                </a:lnTo>
                <a:lnTo>
                  <a:pt x="0" y="0"/>
                </a:lnTo>
                <a:lnTo>
                  <a:pt x="0" y="936625"/>
                </a:lnTo>
                <a:close/>
              </a:path>
            </a:pathLst>
          </a:custGeom>
          <a:solidFill>
            <a:srgbClr val="938953">
              <a:alpha val="72941"/>
            </a:srgbClr>
          </a:solidFill>
        </p:spPr>
        <p:txBody>
          <a:bodyPr wrap="square" lIns="0" tIns="0" rIns="0" bIns="0" rtlCol="0">
            <a:noAutofit/>
          </a:bodyPr>
          <a:lstStyle/>
          <a:p>
            <a:endParaRPr/>
          </a:p>
        </p:txBody>
      </p:sp>
      <p:sp>
        <p:nvSpPr>
          <p:cNvPr id="10" name="object 10"/>
          <p:cNvSpPr/>
          <p:nvPr/>
        </p:nvSpPr>
        <p:spPr>
          <a:xfrm>
            <a:off x="1992312" y="4149726"/>
            <a:ext cx="8280400" cy="1511300"/>
          </a:xfrm>
          <a:custGeom>
            <a:avLst/>
            <a:gdLst/>
            <a:ahLst/>
            <a:cxnLst/>
            <a:rect l="l" t="t" r="r" b="b"/>
            <a:pathLst>
              <a:path w="8280400" h="1511300">
                <a:moveTo>
                  <a:pt x="0" y="1511300"/>
                </a:moveTo>
                <a:lnTo>
                  <a:pt x="8280400" y="1511300"/>
                </a:lnTo>
                <a:lnTo>
                  <a:pt x="8280400" y="0"/>
                </a:lnTo>
                <a:lnTo>
                  <a:pt x="0" y="0"/>
                </a:lnTo>
                <a:lnTo>
                  <a:pt x="0" y="1511300"/>
                </a:lnTo>
                <a:close/>
              </a:path>
            </a:pathLst>
          </a:custGeom>
          <a:solidFill>
            <a:srgbClr val="252525">
              <a:alpha val="60000"/>
            </a:srgbClr>
          </a:solidFill>
        </p:spPr>
        <p:txBody>
          <a:bodyPr wrap="square" lIns="0" tIns="0" rIns="0" bIns="0" rtlCol="0">
            <a:noAutofit/>
          </a:bodyPr>
          <a:lstStyle/>
          <a:p>
            <a:endParaRPr/>
          </a:p>
        </p:txBody>
      </p:sp>
      <p:sp>
        <p:nvSpPr>
          <p:cNvPr id="5" name="object 5"/>
          <p:cNvSpPr txBox="1"/>
          <p:nvPr/>
        </p:nvSpPr>
        <p:spPr>
          <a:xfrm>
            <a:off x="1992312" y="4149726"/>
            <a:ext cx="8280400" cy="1511300"/>
          </a:xfrm>
          <a:prstGeom prst="rect">
            <a:avLst/>
          </a:prstGeom>
        </p:spPr>
        <p:txBody>
          <a:bodyPr wrap="square" lIns="0" tIns="3309" rIns="0" bIns="0" rtlCol="0">
            <a:noAutofit/>
          </a:bodyPr>
          <a:lstStyle/>
          <a:p>
            <a:pPr>
              <a:lnSpc>
                <a:spcPts val="750"/>
              </a:lnSpc>
            </a:pPr>
            <a:endParaRPr sz="750"/>
          </a:p>
          <a:p>
            <a:pPr marL="91605">
              <a:lnSpc>
                <a:spcPct val="101725"/>
              </a:lnSpc>
              <a:spcBef>
                <a:spcPts val="1000"/>
              </a:spcBef>
            </a:pPr>
            <a:r>
              <a:rPr sz="2300" b="1" spc="-13" dirty="0">
                <a:solidFill>
                  <a:srgbClr val="FFFFFF"/>
                </a:solidFill>
                <a:latin typeface="Corbel"/>
                <a:cs typeface="Corbel"/>
              </a:rPr>
              <a:t>ENVASADOS</a:t>
            </a:r>
            <a:endParaRPr sz="2300">
              <a:latin typeface="Corbel"/>
              <a:cs typeface="Corbel"/>
            </a:endParaRPr>
          </a:p>
          <a:p>
            <a:pPr marL="91605">
              <a:lnSpc>
                <a:spcPts val="2760"/>
              </a:lnSpc>
              <a:spcBef>
                <a:spcPts val="138"/>
              </a:spcBef>
            </a:pPr>
            <a:r>
              <a:rPr sz="2300" b="1" spc="69" dirty="0">
                <a:solidFill>
                  <a:srgbClr val="FFFFFF"/>
                </a:solidFill>
                <a:latin typeface="Corbel"/>
                <a:cs typeface="Corbel"/>
              </a:rPr>
              <a:t>Soamente  o  mel,  o  pole,  a  própole  e  a  xelea  real  deben</a:t>
            </a:r>
            <a:endParaRPr sz="2300">
              <a:latin typeface="Corbel"/>
              <a:cs typeface="Corbel"/>
            </a:endParaRPr>
          </a:p>
          <a:p>
            <a:pPr marL="91605">
              <a:lnSpc>
                <a:spcPts val="2760"/>
              </a:lnSpc>
            </a:pPr>
            <a:r>
              <a:rPr sz="2300" b="1" spc="-1" dirty="0">
                <a:solidFill>
                  <a:srgbClr val="FFFFFF"/>
                </a:solidFill>
                <a:latin typeface="Corbel"/>
                <a:cs typeface="Corbel"/>
              </a:rPr>
              <a:t>comercializarse obrigatoriamente envasados.</a:t>
            </a:r>
            <a:endParaRPr sz="2300">
              <a:latin typeface="Corbel"/>
              <a:cs typeface="Corbel"/>
            </a:endParaRPr>
          </a:p>
        </p:txBody>
      </p:sp>
      <p:sp>
        <p:nvSpPr>
          <p:cNvPr id="4" name="object 4"/>
          <p:cNvSpPr txBox="1"/>
          <p:nvPr/>
        </p:nvSpPr>
        <p:spPr>
          <a:xfrm>
            <a:off x="1992312" y="2997264"/>
            <a:ext cx="8280400" cy="1008062"/>
          </a:xfrm>
          <a:prstGeom prst="rect">
            <a:avLst/>
          </a:prstGeom>
        </p:spPr>
        <p:txBody>
          <a:bodyPr wrap="square" lIns="0" tIns="451" rIns="0" bIns="0" rtlCol="0">
            <a:noAutofit/>
          </a:bodyPr>
          <a:lstStyle/>
          <a:p>
            <a:pPr>
              <a:lnSpc>
                <a:spcPts val="550"/>
              </a:lnSpc>
            </a:pPr>
            <a:endParaRPr sz="550"/>
          </a:p>
          <a:p>
            <a:pPr marL="91605">
              <a:lnSpc>
                <a:spcPct val="101725"/>
              </a:lnSpc>
              <a:spcBef>
                <a:spcPts val="2000"/>
              </a:spcBef>
            </a:pPr>
            <a:r>
              <a:rPr sz="2300" b="1" spc="-11" dirty="0">
                <a:solidFill>
                  <a:srgbClr val="FFFFFF"/>
                </a:solidFill>
                <a:latin typeface="Corbel"/>
                <a:cs typeface="Corbel"/>
              </a:rPr>
              <a:t>A GRANEL</a:t>
            </a:r>
            <a:endParaRPr sz="2300">
              <a:latin typeface="Corbel"/>
              <a:cs typeface="Corbel"/>
            </a:endParaRPr>
          </a:p>
        </p:txBody>
      </p:sp>
      <p:sp>
        <p:nvSpPr>
          <p:cNvPr id="3" name="object 3"/>
          <p:cNvSpPr txBox="1"/>
          <p:nvPr/>
        </p:nvSpPr>
        <p:spPr>
          <a:xfrm>
            <a:off x="1992312" y="1341438"/>
            <a:ext cx="8280400" cy="1223962"/>
          </a:xfrm>
          <a:prstGeom prst="rect">
            <a:avLst/>
          </a:prstGeom>
        </p:spPr>
        <p:txBody>
          <a:bodyPr wrap="square" lIns="0" tIns="9649" rIns="0" bIns="0" rtlCol="0">
            <a:noAutofit/>
          </a:bodyPr>
          <a:lstStyle/>
          <a:p>
            <a:pPr>
              <a:lnSpc>
                <a:spcPts val="1200"/>
              </a:lnSpc>
            </a:pPr>
            <a:endParaRPr sz="1200"/>
          </a:p>
          <a:p>
            <a:pPr marL="261000" marR="262965" algn="ctr">
              <a:lnSpc>
                <a:spcPct val="117513"/>
              </a:lnSpc>
            </a:pPr>
            <a:r>
              <a:rPr sz="2600" b="1" spc="-12" dirty="0">
                <a:solidFill>
                  <a:srgbClr val="FFFFFF"/>
                </a:solidFill>
                <a:latin typeface="Arial Black"/>
                <a:cs typeface="Arial Black"/>
              </a:rPr>
              <a:t>EN QUE FORMATOS PODO VENDER O MEU</a:t>
            </a:r>
            <a:endParaRPr sz="2600">
              <a:latin typeface="Arial Black"/>
              <a:cs typeface="Arial Black"/>
            </a:endParaRPr>
          </a:p>
          <a:p>
            <a:pPr marL="3101723" marR="3098399" algn="ctr">
              <a:lnSpc>
                <a:spcPts val="3120"/>
              </a:lnSpc>
              <a:spcBef>
                <a:spcPts val="156"/>
              </a:spcBef>
            </a:pPr>
            <a:r>
              <a:rPr sz="2600" b="1" spc="-16" dirty="0">
                <a:solidFill>
                  <a:srgbClr val="FFFFFF"/>
                </a:solidFill>
                <a:latin typeface="Arial Black"/>
                <a:cs typeface="Arial Black"/>
              </a:rPr>
              <a:t>PRODUTO?</a:t>
            </a:r>
            <a:endParaRPr sz="2600">
              <a:latin typeface="Arial Black"/>
              <a:cs typeface="Arial Black"/>
            </a:endParaRPr>
          </a:p>
        </p:txBody>
      </p:sp>
      <p:sp>
        <p:nvSpPr>
          <p:cNvPr id="2" name="object 2"/>
          <p:cNvSpPr txBox="1"/>
          <p:nvPr/>
        </p:nvSpPr>
        <p:spPr>
          <a:xfrm>
            <a:off x="1992312" y="188977"/>
            <a:ext cx="8280400" cy="936625"/>
          </a:xfrm>
          <a:prstGeom prst="rect">
            <a:avLst/>
          </a:prstGeom>
        </p:spPr>
        <p:txBody>
          <a:bodyPr wrap="square" lIns="0" tIns="11049" rIns="0" bIns="0" rtlCol="0">
            <a:noAutofit/>
          </a:bodyPr>
          <a:lstStyle/>
          <a:p>
            <a:pPr>
              <a:lnSpc>
                <a:spcPts val="1000"/>
              </a:lnSpc>
            </a:pPr>
            <a:endParaRPr sz="1000"/>
          </a:p>
          <a:p>
            <a:pPr marL="128790">
              <a:lnSpc>
                <a:spcPct val="117513"/>
              </a:lnSpc>
            </a:pPr>
            <a:r>
              <a:rPr sz="3400" b="1" spc="58" dirty="0">
                <a:solidFill>
                  <a:srgbClr val="FFFFFF"/>
                </a:solidFill>
                <a:latin typeface="Arial Black"/>
                <a:cs typeface="Arial Black"/>
              </a:rPr>
              <a:t>PRESENTACIÓN DOS PRODUTOS</a:t>
            </a:r>
            <a:endParaRPr sz="3400">
              <a:latin typeface="Arial Black"/>
              <a:cs typeface="Arial Black"/>
            </a:endParaRPr>
          </a:p>
        </p:txBody>
      </p:sp>
    </p:spTree>
    <p:extLst>
      <p:ext uri="{BB962C8B-B14F-4D97-AF65-F5344CB8AC3E}">
        <p14:creationId xmlns:p14="http://schemas.microsoft.com/office/powerpoint/2010/main" val="413539582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52400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1992312" y="1341438"/>
            <a:ext cx="8280400" cy="1223962"/>
          </a:xfrm>
          <a:custGeom>
            <a:avLst/>
            <a:gdLst/>
            <a:ahLst/>
            <a:cxnLst/>
            <a:rect l="l" t="t" r="r" b="b"/>
            <a:pathLst>
              <a:path w="8280400" h="1223962">
                <a:moveTo>
                  <a:pt x="0" y="1223962"/>
                </a:moveTo>
                <a:lnTo>
                  <a:pt x="8280400" y="1223962"/>
                </a:lnTo>
                <a:lnTo>
                  <a:pt x="8280400" y="0"/>
                </a:lnTo>
                <a:lnTo>
                  <a:pt x="0" y="0"/>
                </a:lnTo>
                <a:lnTo>
                  <a:pt x="0" y="1223962"/>
                </a:lnTo>
                <a:close/>
              </a:path>
            </a:pathLst>
          </a:custGeom>
          <a:solidFill>
            <a:srgbClr val="548ED4">
              <a:alpha val="60000"/>
            </a:srgbClr>
          </a:solidFill>
        </p:spPr>
        <p:txBody>
          <a:bodyPr wrap="square" lIns="0" tIns="0" rIns="0" bIns="0" rtlCol="0">
            <a:noAutofit/>
          </a:bodyPr>
          <a:lstStyle/>
          <a:p>
            <a:endParaRPr/>
          </a:p>
        </p:txBody>
      </p:sp>
      <p:sp>
        <p:nvSpPr>
          <p:cNvPr id="7" name="object 7"/>
          <p:cNvSpPr/>
          <p:nvPr/>
        </p:nvSpPr>
        <p:spPr>
          <a:xfrm>
            <a:off x="1992312" y="2997138"/>
            <a:ext cx="8280400" cy="2592451"/>
          </a:xfrm>
          <a:custGeom>
            <a:avLst/>
            <a:gdLst/>
            <a:ahLst/>
            <a:cxnLst/>
            <a:rect l="l" t="t" r="r" b="b"/>
            <a:pathLst>
              <a:path w="8280400" h="2592451">
                <a:moveTo>
                  <a:pt x="0" y="2592451"/>
                </a:moveTo>
                <a:lnTo>
                  <a:pt x="8280400" y="2592451"/>
                </a:lnTo>
                <a:lnTo>
                  <a:pt x="8280400" y="0"/>
                </a:lnTo>
                <a:lnTo>
                  <a:pt x="0" y="0"/>
                </a:lnTo>
                <a:lnTo>
                  <a:pt x="0" y="2592451"/>
                </a:lnTo>
                <a:close/>
              </a:path>
            </a:pathLst>
          </a:custGeom>
          <a:solidFill>
            <a:srgbClr val="252525">
              <a:alpha val="60000"/>
            </a:srgbClr>
          </a:solidFill>
        </p:spPr>
        <p:txBody>
          <a:bodyPr wrap="square" lIns="0" tIns="0" rIns="0" bIns="0" rtlCol="0">
            <a:noAutofit/>
          </a:bodyPr>
          <a:lstStyle/>
          <a:p>
            <a:endParaRPr/>
          </a:p>
        </p:txBody>
      </p:sp>
      <p:sp>
        <p:nvSpPr>
          <p:cNvPr id="8" name="object 8"/>
          <p:cNvSpPr/>
          <p:nvPr/>
        </p:nvSpPr>
        <p:spPr>
          <a:xfrm>
            <a:off x="1992312" y="188977"/>
            <a:ext cx="8280400" cy="936625"/>
          </a:xfrm>
          <a:custGeom>
            <a:avLst/>
            <a:gdLst/>
            <a:ahLst/>
            <a:cxnLst/>
            <a:rect l="l" t="t" r="r" b="b"/>
            <a:pathLst>
              <a:path w="8280400" h="936625">
                <a:moveTo>
                  <a:pt x="0" y="936625"/>
                </a:moveTo>
                <a:lnTo>
                  <a:pt x="8280400" y="936625"/>
                </a:lnTo>
                <a:lnTo>
                  <a:pt x="8280400" y="0"/>
                </a:lnTo>
                <a:lnTo>
                  <a:pt x="0" y="0"/>
                </a:lnTo>
                <a:lnTo>
                  <a:pt x="0" y="936625"/>
                </a:lnTo>
                <a:close/>
              </a:path>
            </a:pathLst>
          </a:custGeom>
          <a:solidFill>
            <a:srgbClr val="938953">
              <a:alpha val="72941"/>
            </a:srgbClr>
          </a:solidFill>
        </p:spPr>
        <p:txBody>
          <a:bodyPr wrap="square" lIns="0" tIns="0" rIns="0" bIns="0" rtlCol="0">
            <a:noAutofit/>
          </a:bodyPr>
          <a:lstStyle/>
          <a:p>
            <a:endParaRPr/>
          </a:p>
        </p:txBody>
      </p:sp>
      <p:sp>
        <p:nvSpPr>
          <p:cNvPr id="4" name="object 4"/>
          <p:cNvSpPr txBox="1"/>
          <p:nvPr/>
        </p:nvSpPr>
        <p:spPr>
          <a:xfrm>
            <a:off x="1992312" y="2997138"/>
            <a:ext cx="8280400" cy="2592451"/>
          </a:xfrm>
          <a:prstGeom prst="rect">
            <a:avLst/>
          </a:prstGeom>
        </p:spPr>
        <p:txBody>
          <a:bodyPr wrap="square" lIns="0" tIns="5404" rIns="0" bIns="0" rtlCol="0">
            <a:noAutofit/>
          </a:bodyPr>
          <a:lstStyle/>
          <a:p>
            <a:pPr>
              <a:lnSpc>
                <a:spcPts val="850"/>
              </a:lnSpc>
            </a:pPr>
            <a:endParaRPr sz="850"/>
          </a:p>
          <a:p>
            <a:pPr marL="91605">
              <a:lnSpc>
                <a:spcPct val="101725"/>
              </a:lnSpc>
              <a:spcBef>
                <a:spcPts val="1000"/>
              </a:spcBef>
            </a:pPr>
            <a:r>
              <a:rPr sz="2300" b="1" dirty="0">
                <a:solidFill>
                  <a:srgbClr val="FFFFFF"/>
                </a:solidFill>
                <a:latin typeface="Corbel"/>
                <a:cs typeface="Corbel"/>
              </a:rPr>
              <a:t>Cando o produto se presente </a:t>
            </a:r>
            <a:r>
              <a:rPr sz="2300" b="1" dirty="0">
                <a:solidFill>
                  <a:srgbClr val="FFFF00"/>
                </a:solidFill>
                <a:latin typeface="Corbel"/>
                <a:cs typeface="Corbel"/>
              </a:rPr>
              <a:t>envasado </a:t>
            </a:r>
            <a:r>
              <a:rPr sz="2300" b="1" dirty="0">
                <a:solidFill>
                  <a:srgbClr val="FFFFFF"/>
                </a:solidFill>
                <a:latin typeface="Corbel"/>
                <a:cs typeface="Corbel"/>
              </a:rPr>
              <a:t>debe ser etiquetado.</a:t>
            </a:r>
            <a:endParaRPr sz="2300">
              <a:latin typeface="Corbel"/>
              <a:cs typeface="Corbel"/>
            </a:endParaRPr>
          </a:p>
          <a:p>
            <a:pPr marL="91605">
              <a:lnSpc>
                <a:spcPts val="2760"/>
              </a:lnSpc>
              <a:spcBef>
                <a:spcPts val="138"/>
              </a:spcBef>
            </a:pPr>
            <a:r>
              <a:rPr sz="2300" b="1" spc="3" dirty="0">
                <a:solidFill>
                  <a:srgbClr val="FFFFFF"/>
                </a:solidFill>
                <a:latin typeface="Corbel"/>
                <a:cs typeface="Corbel"/>
              </a:rPr>
              <a:t>Nos produtos a </a:t>
            </a:r>
            <a:r>
              <a:rPr sz="2300" b="1" spc="3" dirty="0">
                <a:solidFill>
                  <a:srgbClr val="FFFF00"/>
                </a:solidFill>
                <a:latin typeface="Corbel"/>
                <a:cs typeface="Corbel"/>
              </a:rPr>
              <a:t>granel</a:t>
            </a:r>
            <a:r>
              <a:rPr sz="2300" b="1" spc="3" dirty="0">
                <a:solidFill>
                  <a:srgbClr val="FFFFFF"/>
                </a:solidFill>
                <a:latin typeface="Corbel"/>
                <a:cs typeface="Corbel"/>
              </a:rPr>
              <a:t>, non é obrigatorio etiquetar. Neste caso a</a:t>
            </a:r>
            <a:endParaRPr sz="2300">
              <a:latin typeface="Corbel"/>
              <a:cs typeface="Corbel"/>
            </a:endParaRPr>
          </a:p>
          <a:p>
            <a:pPr marL="91605">
              <a:lnSpc>
                <a:spcPts val="2760"/>
              </a:lnSpc>
            </a:pPr>
            <a:r>
              <a:rPr sz="2300" b="1" spc="34" dirty="0">
                <a:solidFill>
                  <a:srgbClr val="FFFFFF"/>
                </a:solidFill>
                <a:latin typeface="Corbel"/>
                <a:cs typeface="Corbel"/>
              </a:rPr>
              <a:t>información pódese facilitar por distintos medios: un rótulo ou</a:t>
            </a:r>
            <a:endParaRPr sz="2300">
              <a:latin typeface="Corbel"/>
              <a:cs typeface="Corbel"/>
            </a:endParaRPr>
          </a:p>
          <a:p>
            <a:pPr marL="91605">
              <a:lnSpc>
                <a:spcPts val="2760"/>
              </a:lnSpc>
            </a:pPr>
            <a:r>
              <a:rPr sz="2300" b="1" dirty="0">
                <a:solidFill>
                  <a:srgbClr val="FFFFFF"/>
                </a:solidFill>
                <a:latin typeface="Corbel"/>
                <a:cs typeface="Corbel"/>
              </a:rPr>
              <a:t>cartel</a:t>
            </a:r>
            <a:r>
              <a:rPr sz="2300" b="1" spc="298" dirty="0">
                <a:solidFill>
                  <a:srgbClr val="FFFFFF"/>
                </a:solidFill>
                <a:latin typeface="Corbel"/>
                <a:cs typeface="Corbel"/>
              </a:rPr>
              <a:t> </a:t>
            </a:r>
            <a:r>
              <a:rPr sz="2300" b="1" spc="-34" dirty="0">
                <a:solidFill>
                  <a:srgbClr val="FFFFFF"/>
                </a:solidFill>
                <a:latin typeface="Corbel"/>
                <a:cs typeface="Corbel"/>
              </a:rPr>
              <a:t>(</a:t>
            </a:r>
            <a:r>
              <a:rPr sz="2300" b="1" dirty="0">
                <a:solidFill>
                  <a:srgbClr val="FFFFFF"/>
                </a:solidFill>
                <a:latin typeface="Corbel"/>
                <a:cs typeface="Corbel"/>
              </a:rPr>
              <a:t>v</a:t>
            </a:r>
            <a:r>
              <a:rPr sz="2300" b="1" spc="-25" dirty="0">
                <a:solidFill>
                  <a:srgbClr val="FFFFFF"/>
                </a:solidFill>
                <a:latin typeface="Corbel"/>
                <a:cs typeface="Corbel"/>
              </a:rPr>
              <a:t>e</a:t>
            </a:r>
            <a:r>
              <a:rPr sz="2300" b="1" dirty="0">
                <a:solidFill>
                  <a:srgbClr val="FFFFFF"/>
                </a:solidFill>
                <a:latin typeface="Corbel"/>
                <a:cs typeface="Corbel"/>
              </a:rPr>
              <a:t>nda</a:t>
            </a:r>
            <a:r>
              <a:rPr sz="2300" b="1" spc="333" dirty="0">
                <a:solidFill>
                  <a:srgbClr val="FFFFFF"/>
                </a:solidFill>
                <a:latin typeface="Corbel"/>
                <a:cs typeface="Corbel"/>
              </a:rPr>
              <a:t> </a:t>
            </a:r>
            <a:r>
              <a:rPr sz="2300" b="1" spc="-19" dirty="0">
                <a:solidFill>
                  <a:srgbClr val="FFFFFF"/>
                </a:solidFill>
                <a:latin typeface="Corbel"/>
                <a:cs typeface="Corbel"/>
              </a:rPr>
              <a:t>e</a:t>
            </a:r>
            <a:r>
              <a:rPr sz="2300" b="1" dirty="0">
                <a:solidFill>
                  <a:srgbClr val="FFFFFF"/>
                </a:solidFill>
                <a:latin typeface="Corbel"/>
                <a:cs typeface="Corbel"/>
              </a:rPr>
              <a:t>n</a:t>
            </a:r>
            <a:r>
              <a:rPr sz="2300" b="1" spc="323" dirty="0">
                <a:solidFill>
                  <a:srgbClr val="FFFFFF"/>
                </a:solidFill>
                <a:latin typeface="Corbel"/>
                <a:cs typeface="Corbel"/>
              </a:rPr>
              <a:t> </a:t>
            </a:r>
            <a:r>
              <a:rPr sz="2300" b="1" dirty="0">
                <a:solidFill>
                  <a:srgbClr val="FFFFFF"/>
                </a:solidFill>
                <a:latin typeface="Corbel"/>
                <a:cs typeface="Corbel"/>
              </a:rPr>
              <a:t>me</a:t>
            </a:r>
            <a:r>
              <a:rPr sz="2300" b="1" spc="-14" dirty="0">
                <a:solidFill>
                  <a:srgbClr val="FFFFFF"/>
                </a:solidFill>
                <a:latin typeface="Corbel"/>
                <a:cs typeface="Corbel"/>
              </a:rPr>
              <a:t>r</a:t>
            </a:r>
            <a:r>
              <a:rPr sz="2300" b="1" dirty="0">
                <a:solidFill>
                  <a:srgbClr val="FFFFFF"/>
                </a:solidFill>
                <a:latin typeface="Corbel"/>
                <a:cs typeface="Corbel"/>
              </a:rPr>
              <a:t>c</a:t>
            </a:r>
            <a:r>
              <a:rPr sz="2300" b="1" spc="-9" dirty="0">
                <a:solidFill>
                  <a:srgbClr val="FFFFFF"/>
                </a:solidFill>
                <a:latin typeface="Corbel"/>
                <a:cs typeface="Corbel"/>
              </a:rPr>
              <a:t>a</a:t>
            </a:r>
            <a:r>
              <a:rPr sz="2300" b="1" dirty="0">
                <a:solidFill>
                  <a:srgbClr val="FFFFFF"/>
                </a:solidFill>
                <a:latin typeface="Corbel"/>
                <a:cs typeface="Corbel"/>
              </a:rPr>
              <a:t>d</a:t>
            </a:r>
            <a:r>
              <a:rPr sz="2300" b="1" spc="-9" dirty="0">
                <a:solidFill>
                  <a:srgbClr val="FFFFFF"/>
                </a:solidFill>
                <a:latin typeface="Corbel"/>
                <a:cs typeface="Corbel"/>
              </a:rPr>
              <a:t>o</a:t>
            </a:r>
            <a:r>
              <a:rPr sz="2300" b="1" dirty="0">
                <a:solidFill>
                  <a:srgbClr val="FFFFFF"/>
                </a:solidFill>
                <a:latin typeface="Corbel"/>
                <a:cs typeface="Corbel"/>
              </a:rPr>
              <a:t>s</a:t>
            </a:r>
            <a:r>
              <a:rPr sz="2300" b="1" spc="328" dirty="0">
                <a:solidFill>
                  <a:srgbClr val="FFFFFF"/>
                </a:solidFill>
                <a:latin typeface="Corbel"/>
                <a:cs typeface="Corbel"/>
              </a:rPr>
              <a:t> </a:t>
            </a:r>
            <a:r>
              <a:rPr sz="2300" b="1" dirty="0">
                <a:solidFill>
                  <a:srgbClr val="FFFFFF"/>
                </a:solidFill>
                <a:latin typeface="Corbel"/>
                <a:cs typeface="Corbel"/>
              </a:rPr>
              <a:t>l</a:t>
            </a:r>
            <a:r>
              <a:rPr sz="2300" b="1" spc="-9" dirty="0">
                <a:solidFill>
                  <a:srgbClr val="FFFFFF"/>
                </a:solidFill>
                <a:latin typeface="Corbel"/>
                <a:cs typeface="Corbel"/>
              </a:rPr>
              <a:t>o</a:t>
            </a:r>
            <a:r>
              <a:rPr sz="2300" b="1" dirty="0">
                <a:solidFill>
                  <a:srgbClr val="FFFFFF"/>
                </a:solidFill>
                <a:latin typeface="Corbel"/>
                <a:cs typeface="Corbel"/>
              </a:rPr>
              <a:t>cais</a:t>
            </a:r>
            <a:r>
              <a:rPr sz="2300" b="1" spc="-9" dirty="0">
                <a:solidFill>
                  <a:srgbClr val="FFFFFF"/>
                </a:solidFill>
                <a:latin typeface="Corbel"/>
                <a:cs typeface="Corbel"/>
              </a:rPr>
              <a:t>)</a:t>
            </a:r>
            <a:r>
              <a:rPr sz="2300" b="1" dirty="0">
                <a:solidFill>
                  <a:srgbClr val="FFFFFF"/>
                </a:solidFill>
                <a:latin typeface="Corbel"/>
                <a:cs typeface="Corbel"/>
              </a:rPr>
              <a:t>,</a:t>
            </a:r>
            <a:r>
              <a:rPr sz="2300" b="1" spc="318" dirty="0">
                <a:solidFill>
                  <a:srgbClr val="FFFFFF"/>
                </a:solidFill>
                <a:latin typeface="Corbel"/>
                <a:cs typeface="Corbel"/>
              </a:rPr>
              <a:t> </a:t>
            </a:r>
            <a:r>
              <a:rPr sz="2300" b="1" dirty="0">
                <a:solidFill>
                  <a:srgbClr val="FFFFFF"/>
                </a:solidFill>
                <a:latin typeface="Corbel"/>
                <a:cs typeface="Corbel"/>
              </a:rPr>
              <a:t>info</a:t>
            </a:r>
            <a:r>
              <a:rPr sz="2300" b="1" spc="-14" dirty="0">
                <a:solidFill>
                  <a:srgbClr val="FFFFFF"/>
                </a:solidFill>
                <a:latin typeface="Corbel"/>
                <a:cs typeface="Corbel"/>
              </a:rPr>
              <a:t>r</a:t>
            </a:r>
            <a:r>
              <a:rPr sz="2300" b="1" dirty="0">
                <a:solidFill>
                  <a:srgbClr val="FFFFFF"/>
                </a:solidFill>
                <a:latin typeface="Corbel"/>
                <a:cs typeface="Corbel"/>
              </a:rPr>
              <a:t>m</a:t>
            </a:r>
            <a:r>
              <a:rPr sz="2300" b="1" spc="-9" dirty="0">
                <a:solidFill>
                  <a:srgbClr val="FFFFFF"/>
                </a:solidFill>
                <a:latin typeface="Corbel"/>
                <a:cs typeface="Corbel"/>
              </a:rPr>
              <a:t>a</a:t>
            </a:r>
            <a:r>
              <a:rPr sz="2300" b="1" dirty="0">
                <a:solidFill>
                  <a:srgbClr val="FFFFFF"/>
                </a:solidFill>
                <a:latin typeface="Corbel"/>
                <a:cs typeface="Corbel"/>
              </a:rPr>
              <a:t>ción</a:t>
            </a:r>
            <a:r>
              <a:rPr sz="2300" b="1" spc="313" dirty="0">
                <a:solidFill>
                  <a:srgbClr val="FFFFFF"/>
                </a:solidFill>
                <a:latin typeface="Corbel"/>
                <a:cs typeface="Corbel"/>
              </a:rPr>
              <a:t> </a:t>
            </a:r>
            <a:r>
              <a:rPr sz="2300" b="1" spc="4" dirty="0">
                <a:solidFill>
                  <a:srgbClr val="FFFFFF"/>
                </a:solidFill>
                <a:latin typeface="Corbel"/>
                <a:cs typeface="Corbel"/>
              </a:rPr>
              <a:t>n</a:t>
            </a:r>
            <a:r>
              <a:rPr sz="2300" b="1" dirty="0">
                <a:solidFill>
                  <a:srgbClr val="FFFFFF"/>
                </a:solidFill>
                <a:latin typeface="Corbel"/>
                <a:cs typeface="Corbel"/>
              </a:rPr>
              <a:t>o  </a:t>
            </a:r>
            <a:r>
              <a:rPr sz="2300" b="1" spc="169" dirty="0">
                <a:solidFill>
                  <a:srgbClr val="FFFFFF"/>
                </a:solidFill>
                <a:latin typeface="Corbel"/>
                <a:cs typeface="Corbel"/>
              </a:rPr>
              <a:t> </a:t>
            </a:r>
            <a:r>
              <a:rPr sz="2300" b="1" dirty="0">
                <a:solidFill>
                  <a:srgbClr val="FFFFFF"/>
                </a:solidFill>
                <a:latin typeface="Corbel"/>
                <a:cs typeface="Corbel"/>
              </a:rPr>
              <a:t>d</a:t>
            </a:r>
            <a:r>
              <a:rPr sz="2300" b="1" spc="-9" dirty="0">
                <a:solidFill>
                  <a:srgbClr val="FFFFFF"/>
                </a:solidFill>
                <a:latin typeface="Corbel"/>
                <a:cs typeface="Corbel"/>
              </a:rPr>
              <a:t>oc</a:t>
            </a:r>
            <a:r>
              <a:rPr sz="2300" b="1" dirty="0">
                <a:solidFill>
                  <a:srgbClr val="FFFFFF"/>
                </a:solidFill>
                <a:latin typeface="Corbel"/>
                <a:cs typeface="Corbel"/>
              </a:rPr>
              <a:t>um</a:t>
            </a:r>
            <a:r>
              <a:rPr sz="2300" b="1" spc="-14" dirty="0">
                <a:solidFill>
                  <a:srgbClr val="FFFFFF"/>
                </a:solidFill>
                <a:latin typeface="Corbel"/>
                <a:cs typeface="Corbel"/>
              </a:rPr>
              <a:t>e</a:t>
            </a:r>
            <a:r>
              <a:rPr sz="2300" b="1" dirty="0">
                <a:solidFill>
                  <a:srgbClr val="FFFFFF"/>
                </a:solidFill>
                <a:latin typeface="Corbel"/>
                <a:cs typeface="Corbel"/>
              </a:rPr>
              <a:t>nto</a:t>
            </a:r>
            <a:endParaRPr sz="2300">
              <a:latin typeface="Corbel"/>
              <a:cs typeface="Corbel"/>
            </a:endParaRPr>
          </a:p>
          <a:p>
            <a:pPr marL="91605">
              <a:lnSpc>
                <a:spcPts val="2760"/>
              </a:lnSpc>
            </a:pPr>
            <a:r>
              <a:rPr sz="2300" b="1" dirty="0">
                <a:solidFill>
                  <a:srgbClr val="FFFFFF"/>
                </a:solidFill>
                <a:latin typeface="Corbel"/>
                <a:cs typeface="Corbel"/>
              </a:rPr>
              <a:t>comercial  (en  venda  a  tendas),  e  mesmo  de  xeito  oral  cando</a:t>
            </a:r>
            <a:endParaRPr sz="2300">
              <a:latin typeface="Corbel"/>
              <a:cs typeface="Corbel"/>
            </a:endParaRPr>
          </a:p>
          <a:p>
            <a:pPr marL="91605">
              <a:lnSpc>
                <a:spcPts val="2760"/>
              </a:lnSpc>
            </a:pPr>
            <a:r>
              <a:rPr sz="2300" b="1" dirty="0">
                <a:solidFill>
                  <a:srgbClr val="FFFFFF"/>
                </a:solidFill>
                <a:latin typeface="Corbel"/>
                <a:cs typeface="Corbel"/>
              </a:rPr>
              <a:t>sexa a venda na propia explotación.</a:t>
            </a:r>
            <a:endParaRPr sz="2300">
              <a:latin typeface="Corbel"/>
              <a:cs typeface="Corbel"/>
            </a:endParaRPr>
          </a:p>
        </p:txBody>
      </p:sp>
      <p:sp>
        <p:nvSpPr>
          <p:cNvPr id="3" name="object 3"/>
          <p:cNvSpPr txBox="1"/>
          <p:nvPr/>
        </p:nvSpPr>
        <p:spPr>
          <a:xfrm>
            <a:off x="1992312" y="1341438"/>
            <a:ext cx="8280400" cy="1223962"/>
          </a:xfrm>
          <a:prstGeom prst="rect">
            <a:avLst/>
          </a:prstGeom>
        </p:spPr>
        <p:txBody>
          <a:bodyPr wrap="square" lIns="0" tIns="9649" rIns="0" bIns="0" rtlCol="0">
            <a:noAutofit/>
          </a:bodyPr>
          <a:lstStyle/>
          <a:p>
            <a:pPr>
              <a:lnSpc>
                <a:spcPts val="1200"/>
              </a:lnSpc>
            </a:pPr>
            <a:endParaRPr sz="1200"/>
          </a:p>
          <a:p>
            <a:pPr marL="600852" marR="600408" algn="ctr">
              <a:lnSpc>
                <a:spcPct val="117513"/>
              </a:lnSpc>
            </a:pPr>
            <a:r>
              <a:rPr sz="2600" b="1" spc="-17" dirty="0">
                <a:solidFill>
                  <a:srgbClr val="FFFFFF"/>
                </a:solidFill>
                <a:latin typeface="Arial Black"/>
                <a:cs typeface="Arial Black"/>
              </a:rPr>
              <a:t>CANDO É OBRIGATORIO ETIQUETAR O</a:t>
            </a:r>
            <a:endParaRPr sz="2600">
              <a:latin typeface="Arial Black"/>
              <a:cs typeface="Arial Black"/>
            </a:endParaRPr>
          </a:p>
          <a:p>
            <a:pPr marL="3101723" marR="3098399" algn="ctr">
              <a:lnSpc>
                <a:spcPts val="3120"/>
              </a:lnSpc>
              <a:spcBef>
                <a:spcPts val="156"/>
              </a:spcBef>
            </a:pPr>
            <a:r>
              <a:rPr sz="2600" b="1" spc="-16" dirty="0">
                <a:solidFill>
                  <a:srgbClr val="FFFFFF"/>
                </a:solidFill>
                <a:latin typeface="Arial Black"/>
                <a:cs typeface="Arial Black"/>
              </a:rPr>
              <a:t>PRODUTO?</a:t>
            </a:r>
            <a:endParaRPr sz="2600">
              <a:latin typeface="Arial Black"/>
              <a:cs typeface="Arial Black"/>
            </a:endParaRPr>
          </a:p>
        </p:txBody>
      </p:sp>
      <p:sp>
        <p:nvSpPr>
          <p:cNvPr id="2" name="object 2"/>
          <p:cNvSpPr txBox="1"/>
          <p:nvPr/>
        </p:nvSpPr>
        <p:spPr>
          <a:xfrm>
            <a:off x="1992312" y="188977"/>
            <a:ext cx="8280400" cy="936625"/>
          </a:xfrm>
          <a:prstGeom prst="rect">
            <a:avLst/>
          </a:prstGeom>
        </p:spPr>
        <p:txBody>
          <a:bodyPr wrap="square" lIns="0" tIns="11049" rIns="0" bIns="0" rtlCol="0">
            <a:noAutofit/>
          </a:bodyPr>
          <a:lstStyle/>
          <a:p>
            <a:pPr>
              <a:lnSpc>
                <a:spcPts val="1000"/>
              </a:lnSpc>
            </a:pPr>
            <a:endParaRPr sz="1000"/>
          </a:p>
          <a:p>
            <a:pPr marL="128790">
              <a:lnSpc>
                <a:spcPct val="117513"/>
              </a:lnSpc>
            </a:pPr>
            <a:r>
              <a:rPr sz="3400" b="1" spc="58" dirty="0">
                <a:solidFill>
                  <a:srgbClr val="FFFFFF"/>
                </a:solidFill>
                <a:latin typeface="Arial Black"/>
                <a:cs typeface="Arial Black"/>
              </a:rPr>
              <a:t>PRESENTACIÓN DOS PRODUTOS</a:t>
            </a:r>
            <a:endParaRPr sz="3400">
              <a:latin typeface="Arial Black"/>
              <a:cs typeface="Arial Black"/>
            </a:endParaRPr>
          </a:p>
        </p:txBody>
      </p:sp>
    </p:spTree>
    <p:extLst>
      <p:ext uri="{BB962C8B-B14F-4D97-AF65-F5344CB8AC3E}">
        <p14:creationId xmlns:p14="http://schemas.microsoft.com/office/powerpoint/2010/main" val="63763847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152400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12" name="object 12"/>
          <p:cNvSpPr/>
          <p:nvPr/>
        </p:nvSpPr>
        <p:spPr>
          <a:xfrm>
            <a:off x="1992315" y="3006701"/>
            <a:ext cx="1962023" cy="335051"/>
          </a:xfrm>
          <a:custGeom>
            <a:avLst/>
            <a:gdLst/>
            <a:ahLst/>
            <a:cxnLst/>
            <a:rect l="l" t="t" r="r" b="b"/>
            <a:pathLst>
              <a:path w="1962023" h="335051">
                <a:moveTo>
                  <a:pt x="0" y="335051"/>
                </a:moveTo>
                <a:lnTo>
                  <a:pt x="1962023" y="335051"/>
                </a:lnTo>
                <a:lnTo>
                  <a:pt x="1962023" y="0"/>
                </a:lnTo>
                <a:lnTo>
                  <a:pt x="0" y="0"/>
                </a:lnTo>
                <a:lnTo>
                  <a:pt x="0" y="335051"/>
                </a:lnTo>
                <a:close/>
              </a:path>
            </a:pathLst>
          </a:custGeom>
          <a:solidFill>
            <a:srgbClr val="0D0D0D">
              <a:alpha val="70196"/>
            </a:srgbClr>
          </a:solidFill>
        </p:spPr>
        <p:txBody>
          <a:bodyPr wrap="square" lIns="0" tIns="0" rIns="0" bIns="0" rtlCol="0">
            <a:noAutofit/>
          </a:bodyPr>
          <a:lstStyle/>
          <a:p>
            <a:endParaRPr/>
          </a:p>
        </p:txBody>
      </p:sp>
      <p:sp>
        <p:nvSpPr>
          <p:cNvPr id="13" name="object 13"/>
          <p:cNvSpPr/>
          <p:nvPr/>
        </p:nvSpPr>
        <p:spPr>
          <a:xfrm>
            <a:off x="3954273" y="3006701"/>
            <a:ext cx="3164459" cy="335051"/>
          </a:xfrm>
          <a:custGeom>
            <a:avLst/>
            <a:gdLst/>
            <a:ahLst/>
            <a:cxnLst/>
            <a:rect l="l" t="t" r="r" b="b"/>
            <a:pathLst>
              <a:path w="3164458" h="335051">
                <a:moveTo>
                  <a:pt x="0" y="335051"/>
                </a:moveTo>
                <a:lnTo>
                  <a:pt x="3164458" y="335051"/>
                </a:lnTo>
                <a:lnTo>
                  <a:pt x="3164458" y="0"/>
                </a:lnTo>
                <a:lnTo>
                  <a:pt x="0" y="0"/>
                </a:lnTo>
                <a:lnTo>
                  <a:pt x="0" y="335051"/>
                </a:lnTo>
                <a:close/>
              </a:path>
            </a:pathLst>
          </a:custGeom>
          <a:solidFill>
            <a:srgbClr val="0D0D0D">
              <a:alpha val="70196"/>
            </a:srgbClr>
          </a:solidFill>
        </p:spPr>
        <p:txBody>
          <a:bodyPr wrap="square" lIns="0" tIns="0" rIns="0" bIns="0" rtlCol="0">
            <a:noAutofit/>
          </a:bodyPr>
          <a:lstStyle/>
          <a:p>
            <a:endParaRPr/>
          </a:p>
        </p:txBody>
      </p:sp>
      <p:sp>
        <p:nvSpPr>
          <p:cNvPr id="14" name="object 14"/>
          <p:cNvSpPr/>
          <p:nvPr/>
        </p:nvSpPr>
        <p:spPr>
          <a:xfrm>
            <a:off x="7118732" y="3006701"/>
            <a:ext cx="3164459" cy="335051"/>
          </a:xfrm>
          <a:custGeom>
            <a:avLst/>
            <a:gdLst/>
            <a:ahLst/>
            <a:cxnLst/>
            <a:rect l="l" t="t" r="r" b="b"/>
            <a:pathLst>
              <a:path w="3164458" h="335051">
                <a:moveTo>
                  <a:pt x="0" y="335051"/>
                </a:moveTo>
                <a:lnTo>
                  <a:pt x="3164458" y="335051"/>
                </a:lnTo>
                <a:lnTo>
                  <a:pt x="3164458" y="0"/>
                </a:lnTo>
                <a:lnTo>
                  <a:pt x="0" y="0"/>
                </a:lnTo>
                <a:lnTo>
                  <a:pt x="0" y="335051"/>
                </a:lnTo>
                <a:close/>
              </a:path>
            </a:pathLst>
          </a:custGeom>
          <a:solidFill>
            <a:srgbClr val="0D0D0D">
              <a:alpha val="70196"/>
            </a:srgbClr>
          </a:solidFill>
        </p:spPr>
        <p:txBody>
          <a:bodyPr wrap="square" lIns="0" tIns="0" rIns="0" bIns="0" rtlCol="0">
            <a:noAutofit/>
          </a:bodyPr>
          <a:lstStyle/>
          <a:p>
            <a:endParaRPr/>
          </a:p>
        </p:txBody>
      </p:sp>
      <p:sp>
        <p:nvSpPr>
          <p:cNvPr id="15" name="object 15"/>
          <p:cNvSpPr/>
          <p:nvPr/>
        </p:nvSpPr>
        <p:spPr>
          <a:xfrm>
            <a:off x="1992315" y="3341713"/>
            <a:ext cx="1962023" cy="638594"/>
          </a:xfrm>
          <a:custGeom>
            <a:avLst/>
            <a:gdLst/>
            <a:ahLst/>
            <a:cxnLst/>
            <a:rect l="l" t="t" r="r" b="b"/>
            <a:pathLst>
              <a:path w="1962023" h="638594">
                <a:moveTo>
                  <a:pt x="0" y="638594"/>
                </a:moveTo>
                <a:lnTo>
                  <a:pt x="1962023" y="638594"/>
                </a:lnTo>
                <a:lnTo>
                  <a:pt x="1962023" y="0"/>
                </a:lnTo>
                <a:lnTo>
                  <a:pt x="0" y="0"/>
                </a:lnTo>
                <a:lnTo>
                  <a:pt x="0" y="638594"/>
                </a:lnTo>
                <a:close/>
              </a:path>
            </a:pathLst>
          </a:custGeom>
          <a:solidFill>
            <a:srgbClr val="0D0D0D">
              <a:alpha val="70196"/>
            </a:srgbClr>
          </a:solidFill>
        </p:spPr>
        <p:txBody>
          <a:bodyPr wrap="square" lIns="0" tIns="0" rIns="0" bIns="0" rtlCol="0">
            <a:noAutofit/>
          </a:bodyPr>
          <a:lstStyle/>
          <a:p>
            <a:endParaRPr/>
          </a:p>
        </p:txBody>
      </p:sp>
      <p:sp>
        <p:nvSpPr>
          <p:cNvPr id="16" name="object 16"/>
          <p:cNvSpPr/>
          <p:nvPr/>
        </p:nvSpPr>
        <p:spPr>
          <a:xfrm>
            <a:off x="3954273" y="3341739"/>
            <a:ext cx="3164459" cy="303542"/>
          </a:xfrm>
          <a:custGeom>
            <a:avLst/>
            <a:gdLst/>
            <a:ahLst/>
            <a:cxnLst/>
            <a:rect l="l" t="t" r="r" b="b"/>
            <a:pathLst>
              <a:path w="3164458" h="303542">
                <a:moveTo>
                  <a:pt x="0" y="303542"/>
                </a:moveTo>
                <a:lnTo>
                  <a:pt x="3164458" y="303542"/>
                </a:lnTo>
                <a:lnTo>
                  <a:pt x="3164458" y="0"/>
                </a:lnTo>
                <a:lnTo>
                  <a:pt x="0" y="0"/>
                </a:lnTo>
                <a:lnTo>
                  <a:pt x="0" y="303542"/>
                </a:lnTo>
                <a:close/>
              </a:path>
            </a:pathLst>
          </a:custGeom>
          <a:solidFill>
            <a:srgbClr val="0D0D0D">
              <a:alpha val="70196"/>
            </a:srgbClr>
          </a:solidFill>
        </p:spPr>
        <p:txBody>
          <a:bodyPr wrap="square" lIns="0" tIns="0" rIns="0" bIns="0" rtlCol="0">
            <a:noAutofit/>
          </a:bodyPr>
          <a:lstStyle/>
          <a:p>
            <a:endParaRPr/>
          </a:p>
        </p:txBody>
      </p:sp>
      <p:sp>
        <p:nvSpPr>
          <p:cNvPr id="17" name="object 17"/>
          <p:cNvSpPr/>
          <p:nvPr/>
        </p:nvSpPr>
        <p:spPr>
          <a:xfrm>
            <a:off x="7118732" y="3341739"/>
            <a:ext cx="3164459" cy="303542"/>
          </a:xfrm>
          <a:custGeom>
            <a:avLst/>
            <a:gdLst/>
            <a:ahLst/>
            <a:cxnLst/>
            <a:rect l="l" t="t" r="r" b="b"/>
            <a:pathLst>
              <a:path w="3164458" h="303542">
                <a:moveTo>
                  <a:pt x="0" y="303542"/>
                </a:moveTo>
                <a:lnTo>
                  <a:pt x="3164458" y="303542"/>
                </a:lnTo>
                <a:lnTo>
                  <a:pt x="3164458" y="0"/>
                </a:lnTo>
                <a:lnTo>
                  <a:pt x="0" y="0"/>
                </a:lnTo>
                <a:lnTo>
                  <a:pt x="0" y="303542"/>
                </a:lnTo>
                <a:close/>
              </a:path>
            </a:pathLst>
          </a:custGeom>
          <a:solidFill>
            <a:srgbClr val="0D0D0D">
              <a:alpha val="70196"/>
            </a:srgbClr>
          </a:solidFill>
        </p:spPr>
        <p:txBody>
          <a:bodyPr wrap="square" lIns="0" tIns="0" rIns="0" bIns="0" rtlCol="0">
            <a:noAutofit/>
          </a:bodyPr>
          <a:lstStyle/>
          <a:p>
            <a:endParaRPr/>
          </a:p>
        </p:txBody>
      </p:sp>
      <p:sp>
        <p:nvSpPr>
          <p:cNvPr id="18" name="object 18"/>
          <p:cNvSpPr/>
          <p:nvPr/>
        </p:nvSpPr>
        <p:spPr>
          <a:xfrm>
            <a:off x="3954273" y="3645257"/>
            <a:ext cx="3164459" cy="335051"/>
          </a:xfrm>
          <a:custGeom>
            <a:avLst/>
            <a:gdLst/>
            <a:ahLst/>
            <a:cxnLst/>
            <a:rect l="l" t="t" r="r" b="b"/>
            <a:pathLst>
              <a:path w="3164458" h="335051">
                <a:moveTo>
                  <a:pt x="0" y="335051"/>
                </a:moveTo>
                <a:lnTo>
                  <a:pt x="3164458" y="335051"/>
                </a:lnTo>
                <a:lnTo>
                  <a:pt x="3164458" y="0"/>
                </a:lnTo>
                <a:lnTo>
                  <a:pt x="0" y="0"/>
                </a:lnTo>
                <a:lnTo>
                  <a:pt x="0" y="335051"/>
                </a:lnTo>
                <a:close/>
              </a:path>
            </a:pathLst>
          </a:custGeom>
          <a:solidFill>
            <a:srgbClr val="0D0D0D">
              <a:alpha val="70196"/>
            </a:srgbClr>
          </a:solidFill>
        </p:spPr>
        <p:txBody>
          <a:bodyPr wrap="square" lIns="0" tIns="0" rIns="0" bIns="0" rtlCol="0">
            <a:noAutofit/>
          </a:bodyPr>
          <a:lstStyle/>
          <a:p>
            <a:endParaRPr/>
          </a:p>
        </p:txBody>
      </p:sp>
      <p:sp>
        <p:nvSpPr>
          <p:cNvPr id="19" name="object 19"/>
          <p:cNvSpPr/>
          <p:nvPr/>
        </p:nvSpPr>
        <p:spPr>
          <a:xfrm>
            <a:off x="7118732" y="3645257"/>
            <a:ext cx="3164459" cy="335051"/>
          </a:xfrm>
          <a:custGeom>
            <a:avLst/>
            <a:gdLst/>
            <a:ahLst/>
            <a:cxnLst/>
            <a:rect l="l" t="t" r="r" b="b"/>
            <a:pathLst>
              <a:path w="3164458" h="335051">
                <a:moveTo>
                  <a:pt x="0" y="335051"/>
                </a:moveTo>
                <a:lnTo>
                  <a:pt x="3164458" y="335051"/>
                </a:lnTo>
                <a:lnTo>
                  <a:pt x="3164458" y="0"/>
                </a:lnTo>
                <a:lnTo>
                  <a:pt x="0" y="0"/>
                </a:lnTo>
                <a:lnTo>
                  <a:pt x="0" y="335051"/>
                </a:lnTo>
                <a:close/>
              </a:path>
            </a:pathLst>
          </a:custGeom>
          <a:solidFill>
            <a:srgbClr val="0D0D0D">
              <a:alpha val="70196"/>
            </a:srgbClr>
          </a:solidFill>
        </p:spPr>
        <p:txBody>
          <a:bodyPr wrap="square" lIns="0" tIns="0" rIns="0" bIns="0" rtlCol="0">
            <a:noAutofit/>
          </a:bodyPr>
          <a:lstStyle/>
          <a:p>
            <a:endParaRPr/>
          </a:p>
        </p:txBody>
      </p:sp>
      <p:sp>
        <p:nvSpPr>
          <p:cNvPr id="20" name="object 20"/>
          <p:cNvSpPr/>
          <p:nvPr/>
        </p:nvSpPr>
        <p:spPr>
          <a:xfrm>
            <a:off x="1992315" y="3980320"/>
            <a:ext cx="1962023" cy="648068"/>
          </a:xfrm>
          <a:custGeom>
            <a:avLst/>
            <a:gdLst/>
            <a:ahLst/>
            <a:cxnLst/>
            <a:rect l="l" t="t" r="r" b="b"/>
            <a:pathLst>
              <a:path w="1962023" h="648068">
                <a:moveTo>
                  <a:pt x="0" y="648068"/>
                </a:moveTo>
                <a:lnTo>
                  <a:pt x="1962023" y="648068"/>
                </a:lnTo>
                <a:lnTo>
                  <a:pt x="1962023" y="0"/>
                </a:lnTo>
                <a:lnTo>
                  <a:pt x="0" y="0"/>
                </a:lnTo>
                <a:lnTo>
                  <a:pt x="0" y="648068"/>
                </a:lnTo>
                <a:close/>
              </a:path>
            </a:pathLst>
          </a:custGeom>
          <a:solidFill>
            <a:srgbClr val="0D0D0D">
              <a:alpha val="70196"/>
            </a:srgbClr>
          </a:solidFill>
        </p:spPr>
        <p:txBody>
          <a:bodyPr wrap="square" lIns="0" tIns="0" rIns="0" bIns="0" rtlCol="0">
            <a:noAutofit/>
          </a:bodyPr>
          <a:lstStyle/>
          <a:p>
            <a:endParaRPr/>
          </a:p>
        </p:txBody>
      </p:sp>
      <p:sp>
        <p:nvSpPr>
          <p:cNvPr id="21" name="object 21"/>
          <p:cNvSpPr/>
          <p:nvPr/>
        </p:nvSpPr>
        <p:spPr>
          <a:xfrm>
            <a:off x="3954273" y="3980334"/>
            <a:ext cx="3164459" cy="313029"/>
          </a:xfrm>
          <a:custGeom>
            <a:avLst/>
            <a:gdLst/>
            <a:ahLst/>
            <a:cxnLst/>
            <a:rect l="l" t="t" r="r" b="b"/>
            <a:pathLst>
              <a:path w="3164458" h="313029">
                <a:moveTo>
                  <a:pt x="0" y="313029"/>
                </a:moveTo>
                <a:lnTo>
                  <a:pt x="3164458" y="313029"/>
                </a:lnTo>
                <a:lnTo>
                  <a:pt x="3164458" y="0"/>
                </a:lnTo>
                <a:lnTo>
                  <a:pt x="0" y="0"/>
                </a:lnTo>
                <a:lnTo>
                  <a:pt x="0" y="313029"/>
                </a:lnTo>
                <a:close/>
              </a:path>
            </a:pathLst>
          </a:custGeom>
          <a:solidFill>
            <a:srgbClr val="0D0D0D">
              <a:alpha val="70196"/>
            </a:srgbClr>
          </a:solidFill>
        </p:spPr>
        <p:txBody>
          <a:bodyPr wrap="square" lIns="0" tIns="0" rIns="0" bIns="0" rtlCol="0">
            <a:noAutofit/>
          </a:bodyPr>
          <a:lstStyle/>
          <a:p>
            <a:endParaRPr/>
          </a:p>
        </p:txBody>
      </p:sp>
      <p:sp>
        <p:nvSpPr>
          <p:cNvPr id="22" name="object 22"/>
          <p:cNvSpPr/>
          <p:nvPr/>
        </p:nvSpPr>
        <p:spPr>
          <a:xfrm>
            <a:off x="7118732" y="3980334"/>
            <a:ext cx="3164459" cy="313029"/>
          </a:xfrm>
          <a:custGeom>
            <a:avLst/>
            <a:gdLst/>
            <a:ahLst/>
            <a:cxnLst/>
            <a:rect l="l" t="t" r="r" b="b"/>
            <a:pathLst>
              <a:path w="3164458" h="313029">
                <a:moveTo>
                  <a:pt x="0" y="313029"/>
                </a:moveTo>
                <a:lnTo>
                  <a:pt x="3164458" y="313029"/>
                </a:lnTo>
                <a:lnTo>
                  <a:pt x="3164458" y="0"/>
                </a:lnTo>
                <a:lnTo>
                  <a:pt x="0" y="0"/>
                </a:lnTo>
                <a:lnTo>
                  <a:pt x="0" y="313029"/>
                </a:lnTo>
                <a:close/>
              </a:path>
            </a:pathLst>
          </a:custGeom>
          <a:solidFill>
            <a:srgbClr val="0D0D0D">
              <a:alpha val="70196"/>
            </a:srgbClr>
          </a:solidFill>
        </p:spPr>
        <p:txBody>
          <a:bodyPr wrap="square" lIns="0" tIns="0" rIns="0" bIns="0" rtlCol="0">
            <a:noAutofit/>
          </a:bodyPr>
          <a:lstStyle/>
          <a:p>
            <a:endParaRPr/>
          </a:p>
        </p:txBody>
      </p:sp>
      <p:sp>
        <p:nvSpPr>
          <p:cNvPr id="23" name="object 23"/>
          <p:cNvSpPr/>
          <p:nvPr/>
        </p:nvSpPr>
        <p:spPr>
          <a:xfrm>
            <a:off x="3954273" y="4293338"/>
            <a:ext cx="3164459" cy="335051"/>
          </a:xfrm>
          <a:custGeom>
            <a:avLst/>
            <a:gdLst/>
            <a:ahLst/>
            <a:cxnLst/>
            <a:rect l="l" t="t" r="r" b="b"/>
            <a:pathLst>
              <a:path w="3164458" h="335051">
                <a:moveTo>
                  <a:pt x="0" y="335051"/>
                </a:moveTo>
                <a:lnTo>
                  <a:pt x="3164458" y="335051"/>
                </a:lnTo>
                <a:lnTo>
                  <a:pt x="3164458" y="0"/>
                </a:lnTo>
                <a:lnTo>
                  <a:pt x="0" y="0"/>
                </a:lnTo>
                <a:lnTo>
                  <a:pt x="0" y="335051"/>
                </a:lnTo>
                <a:close/>
              </a:path>
            </a:pathLst>
          </a:custGeom>
          <a:solidFill>
            <a:srgbClr val="0D0D0D">
              <a:alpha val="70196"/>
            </a:srgbClr>
          </a:solidFill>
        </p:spPr>
        <p:txBody>
          <a:bodyPr wrap="square" lIns="0" tIns="0" rIns="0" bIns="0" rtlCol="0">
            <a:noAutofit/>
          </a:bodyPr>
          <a:lstStyle/>
          <a:p>
            <a:endParaRPr/>
          </a:p>
        </p:txBody>
      </p:sp>
      <p:sp>
        <p:nvSpPr>
          <p:cNvPr id="24" name="object 24"/>
          <p:cNvSpPr/>
          <p:nvPr/>
        </p:nvSpPr>
        <p:spPr>
          <a:xfrm>
            <a:off x="7118732" y="4293338"/>
            <a:ext cx="3164459" cy="335051"/>
          </a:xfrm>
          <a:custGeom>
            <a:avLst/>
            <a:gdLst/>
            <a:ahLst/>
            <a:cxnLst/>
            <a:rect l="l" t="t" r="r" b="b"/>
            <a:pathLst>
              <a:path w="3164458" h="335051">
                <a:moveTo>
                  <a:pt x="0" y="335051"/>
                </a:moveTo>
                <a:lnTo>
                  <a:pt x="3164458" y="335051"/>
                </a:lnTo>
                <a:lnTo>
                  <a:pt x="3164458" y="0"/>
                </a:lnTo>
                <a:lnTo>
                  <a:pt x="0" y="0"/>
                </a:lnTo>
                <a:lnTo>
                  <a:pt x="0" y="335051"/>
                </a:lnTo>
                <a:close/>
              </a:path>
            </a:pathLst>
          </a:custGeom>
          <a:solidFill>
            <a:srgbClr val="0D0D0D">
              <a:alpha val="70196"/>
            </a:srgbClr>
          </a:solidFill>
        </p:spPr>
        <p:txBody>
          <a:bodyPr wrap="square" lIns="0" tIns="0" rIns="0" bIns="0" rtlCol="0">
            <a:noAutofit/>
          </a:bodyPr>
          <a:lstStyle/>
          <a:p>
            <a:endParaRPr/>
          </a:p>
        </p:txBody>
      </p:sp>
      <p:sp>
        <p:nvSpPr>
          <p:cNvPr id="25" name="object 25"/>
          <p:cNvSpPr/>
          <p:nvPr/>
        </p:nvSpPr>
        <p:spPr>
          <a:xfrm>
            <a:off x="1992315" y="4628439"/>
            <a:ext cx="1962023" cy="1177124"/>
          </a:xfrm>
          <a:custGeom>
            <a:avLst/>
            <a:gdLst/>
            <a:ahLst/>
            <a:cxnLst/>
            <a:rect l="l" t="t" r="r" b="b"/>
            <a:pathLst>
              <a:path w="1962023" h="1177124">
                <a:moveTo>
                  <a:pt x="0" y="1177124"/>
                </a:moveTo>
                <a:lnTo>
                  <a:pt x="1962023" y="1177124"/>
                </a:lnTo>
                <a:lnTo>
                  <a:pt x="1962023" y="0"/>
                </a:lnTo>
                <a:lnTo>
                  <a:pt x="0" y="0"/>
                </a:lnTo>
                <a:lnTo>
                  <a:pt x="0" y="1177124"/>
                </a:lnTo>
                <a:close/>
              </a:path>
            </a:pathLst>
          </a:custGeom>
          <a:solidFill>
            <a:srgbClr val="0D0D0D">
              <a:alpha val="70196"/>
            </a:srgbClr>
          </a:solidFill>
        </p:spPr>
        <p:txBody>
          <a:bodyPr wrap="square" lIns="0" tIns="0" rIns="0" bIns="0" rtlCol="0">
            <a:noAutofit/>
          </a:bodyPr>
          <a:lstStyle/>
          <a:p>
            <a:endParaRPr/>
          </a:p>
        </p:txBody>
      </p:sp>
      <p:sp>
        <p:nvSpPr>
          <p:cNvPr id="26" name="object 26"/>
          <p:cNvSpPr/>
          <p:nvPr/>
        </p:nvSpPr>
        <p:spPr>
          <a:xfrm>
            <a:off x="3954273" y="4628415"/>
            <a:ext cx="3164459" cy="313029"/>
          </a:xfrm>
          <a:custGeom>
            <a:avLst/>
            <a:gdLst/>
            <a:ahLst/>
            <a:cxnLst/>
            <a:rect l="l" t="t" r="r" b="b"/>
            <a:pathLst>
              <a:path w="3164458" h="313029">
                <a:moveTo>
                  <a:pt x="0" y="313029"/>
                </a:moveTo>
                <a:lnTo>
                  <a:pt x="3164458" y="313029"/>
                </a:lnTo>
                <a:lnTo>
                  <a:pt x="3164458" y="0"/>
                </a:lnTo>
                <a:lnTo>
                  <a:pt x="0" y="0"/>
                </a:lnTo>
                <a:lnTo>
                  <a:pt x="0" y="313029"/>
                </a:lnTo>
                <a:close/>
              </a:path>
            </a:pathLst>
          </a:custGeom>
          <a:solidFill>
            <a:srgbClr val="0D0D0D">
              <a:alpha val="70196"/>
            </a:srgbClr>
          </a:solidFill>
        </p:spPr>
        <p:txBody>
          <a:bodyPr wrap="square" lIns="0" tIns="0" rIns="0" bIns="0" rtlCol="0">
            <a:noAutofit/>
          </a:bodyPr>
          <a:lstStyle/>
          <a:p>
            <a:endParaRPr/>
          </a:p>
        </p:txBody>
      </p:sp>
      <p:sp>
        <p:nvSpPr>
          <p:cNvPr id="27" name="object 27"/>
          <p:cNvSpPr/>
          <p:nvPr/>
        </p:nvSpPr>
        <p:spPr>
          <a:xfrm>
            <a:off x="7118732" y="4628415"/>
            <a:ext cx="3164459" cy="313029"/>
          </a:xfrm>
          <a:custGeom>
            <a:avLst/>
            <a:gdLst/>
            <a:ahLst/>
            <a:cxnLst/>
            <a:rect l="l" t="t" r="r" b="b"/>
            <a:pathLst>
              <a:path w="3164458" h="313029">
                <a:moveTo>
                  <a:pt x="0" y="313029"/>
                </a:moveTo>
                <a:lnTo>
                  <a:pt x="3164458" y="313029"/>
                </a:lnTo>
                <a:lnTo>
                  <a:pt x="3164458" y="0"/>
                </a:lnTo>
                <a:lnTo>
                  <a:pt x="0" y="0"/>
                </a:lnTo>
                <a:lnTo>
                  <a:pt x="0" y="313029"/>
                </a:lnTo>
                <a:close/>
              </a:path>
            </a:pathLst>
          </a:custGeom>
          <a:solidFill>
            <a:srgbClr val="0D0D0D">
              <a:alpha val="70196"/>
            </a:srgbClr>
          </a:solidFill>
        </p:spPr>
        <p:txBody>
          <a:bodyPr wrap="square" lIns="0" tIns="0" rIns="0" bIns="0" rtlCol="0">
            <a:noAutofit/>
          </a:bodyPr>
          <a:lstStyle/>
          <a:p>
            <a:endParaRPr/>
          </a:p>
        </p:txBody>
      </p:sp>
      <p:sp>
        <p:nvSpPr>
          <p:cNvPr id="28" name="object 28"/>
          <p:cNvSpPr/>
          <p:nvPr/>
        </p:nvSpPr>
        <p:spPr>
          <a:xfrm>
            <a:off x="3954273" y="4941470"/>
            <a:ext cx="3164459" cy="864095"/>
          </a:xfrm>
          <a:custGeom>
            <a:avLst/>
            <a:gdLst/>
            <a:ahLst/>
            <a:cxnLst/>
            <a:rect l="l" t="t" r="r" b="b"/>
            <a:pathLst>
              <a:path w="3164458" h="864095">
                <a:moveTo>
                  <a:pt x="0" y="864095"/>
                </a:moveTo>
                <a:lnTo>
                  <a:pt x="3164458" y="864095"/>
                </a:lnTo>
                <a:lnTo>
                  <a:pt x="3164458" y="0"/>
                </a:lnTo>
                <a:lnTo>
                  <a:pt x="0" y="0"/>
                </a:lnTo>
                <a:lnTo>
                  <a:pt x="0" y="864095"/>
                </a:lnTo>
                <a:close/>
              </a:path>
            </a:pathLst>
          </a:custGeom>
          <a:solidFill>
            <a:srgbClr val="0D0D0D">
              <a:alpha val="70196"/>
            </a:srgbClr>
          </a:solidFill>
        </p:spPr>
        <p:txBody>
          <a:bodyPr wrap="square" lIns="0" tIns="0" rIns="0" bIns="0" rtlCol="0">
            <a:noAutofit/>
          </a:bodyPr>
          <a:lstStyle/>
          <a:p>
            <a:endParaRPr/>
          </a:p>
        </p:txBody>
      </p:sp>
      <p:sp>
        <p:nvSpPr>
          <p:cNvPr id="29" name="object 29"/>
          <p:cNvSpPr/>
          <p:nvPr/>
        </p:nvSpPr>
        <p:spPr>
          <a:xfrm>
            <a:off x="7118732" y="4941470"/>
            <a:ext cx="3164459" cy="864095"/>
          </a:xfrm>
          <a:custGeom>
            <a:avLst/>
            <a:gdLst/>
            <a:ahLst/>
            <a:cxnLst/>
            <a:rect l="l" t="t" r="r" b="b"/>
            <a:pathLst>
              <a:path w="3164458" h="864095">
                <a:moveTo>
                  <a:pt x="0" y="864095"/>
                </a:moveTo>
                <a:lnTo>
                  <a:pt x="3164458" y="864095"/>
                </a:lnTo>
                <a:lnTo>
                  <a:pt x="3164458" y="0"/>
                </a:lnTo>
                <a:lnTo>
                  <a:pt x="0" y="0"/>
                </a:lnTo>
                <a:lnTo>
                  <a:pt x="0" y="864095"/>
                </a:lnTo>
                <a:close/>
              </a:path>
            </a:pathLst>
          </a:custGeom>
          <a:solidFill>
            <a:srgbClr val="0D0D0D">
              <a:alpha val="70196"/>
            </a:srgbClr>
          </a:solidFill>
        </p:spPr>
        <p:txBody>
          <a:bodyPr wrap="square" lIns="0" tIns="0" rIns="0" bIns="0" rtlCol="0">
            <a:noAutofit/>
          </a:bodyPr>
          <a:lstStyle/>
          <a:p>
            <a:endParaRPr/>
          </a:p>
        </p:txBody>
      </p:sp>
      <p:sp>
        <p:nvSpPr>
          <p:cNvPr id="30" name="object 30"/>
          <p:cNvSpPr/>
          <p:nvPr/>
        </p:nvSpPr>
        <p:spPr>
          <a:xfrm>
            <a:off x="3954272" y="4609340"/>
            <a:ext cx="0" cy="351155"/>
          </a:xfrm>
          <a:custGeom>
            <a:avLst/>
            <a:gdLst/>
            <a:ahLst/>
            <a:cxnLst/>
            <a:rect l="l" t="t" r="r" b="b"/>
            <a:pathLst>
              <a:path h="351155">
                <a:moveTo>
                  <a:pt x="0" y="0"/>
                </a:moveTo>
                <a:lnTo>
                  <a:pt x="0" y="351155"/>
                </a:lnTo>
              </a:path>
            </a:pathLst>
          </a:custGeom>
          <a:ln w="38100">
            <a:solidFill>
              <a:srgbClr val="FFFFFF"/>
            </a:solidFill>
          </a:ln>
        </p:spPr>
        <p:txBody>
          <a:bodyPr wrap="square" lIns="0" tIns="0" rIns="0" bIns="0" rtlCol="0">
            <a:noAutofit/>
          </a:bodyPr>
          <a:lstStyle/>
          <a:p>
            <a:endParaRPr/>
          </a:p>
        </p:txBody>
      </p:sp>
      <p:sp>
        <p:nvSpPr>
          <p:cNvPr id="31" name="object 31"/>
          <p:cNvSpPr/>
          <p:nvPr/>
        </p:nvSpPr>
        <p:spPr>
          <a:xfrm>
            <a:off x="1985963" y="3341751"/>
            <a:ext cx="8303704" cy="0"/>
          </a:xfrm>
          <a:custGeom>
            <a:avLst/>
            <a:gdLst/>
            <a:ahLst/>
            <a:cxnLst/>
            <a:rect l="l" t="t" r="r" b="b"/>
            <a:pathLst>
              <a:path w="8303704">
                <a:moveTo>
                  <a:pt x="0" y="0"/>
                </a:moveTo>
                <a:lnTo>
                  <a:pt x="8303704" y="0"/>
                </a:lnTo>
              </a:path>
            </a:pathLst>
          </a:custGeom>
          <a:ln w="38100">
            <a:solidFill>
              <a:srgbClr val="FFFFFF"/>
            </a:solidFill>
          </a:ln>
        </p:spPr>
        <p:txBody>
          <a:bodyPr wrap="square" lIns="0" tIns="0" rIns="0" bIns="0" rtlCol="0">
            <a:noAutofit/>
          </a:bodyPr>
          <a:lstStyle/>
          <a:p>
            <a:endParaRPr/>
          </a:p>
        </p:txBody>
      </p:sp>
      <p:sp>
        <p:nvSpPr>
          <p:cNvPr id="32" name="object 32"/>
          <p:cNvSpPr/>
          <p:nvPr/>
        </p:nvSpPr>
        <p:spPr>
          <a:xfrm>
            <a:off x="1985964" y="4628388"/>
            <a:ext cx="1987359" cy="0"/>
          </a:xfrm>
          <a:custGeom>
            <a:avLst/>
            <a:gdLst/>
            <a:ahLst/>
            <a:cxnLst/>
            <a:rect l="l" t="t" r="r" b="b"/>
            <a:pathLst>
              <a:path w="1987359">
                <a:moveTo>
                  <a:pt x="0" y="0"/>
                </a:moveTo>
                <a:lnTo>
                  <a:pt x="1987359" y="0"/>
                </a:lnTo>
              </a:path>
            </a:pathLst>
          </a:custGeom>
          <a:ln w="38100">
            <a:solidFill>
              <a:srgbClr val="FFFFFF"/>
            </a:solidFill>
          </a:ln>
        </p:spPr>
        <p:txBody>
          <a:bodyPr wrap="square" lIns="0" tIns="0" rIns="0" bIns="0" rtlCol="0">
            <a:noAutofit/>
          </a:bodyPr>
          <a:lstStyle/>
          <a:p>
            <a:endParaRPr/>
          </a:p>
        </p:txBody>
      </p:sp>
      <p:sp>
        <p:nvSpPr>
          <p:cNvPr id="33" name="object 33"/>
          <p:cNvSpPr/>
          <p:nvPr/>
        </p:nvSpPr>
        <p:spPr>
          <a:xfrm>
            <a:off x="3935224" y="4941443"/>
            <a:ext cx="6354445" cy="0"/>
          </a:xfrm>
          <a:custGeom>
            <a:avLst/>
            <a:gdLst/>
            <a:ahLst/>
            <a:cxnLst/>
            <a:rect l="l" t="t" r="r" b="b"/>
            <a:pathLst>
              <a:path w="6354445">
                <a:moveTo>
                  <a:pt x="0" y="0"/>
                </a:moveTo>
                <a:lnTo>
                  <a:pt x="6354445" y="0"/>
                </a:lnTo>
              </a:path>
            </a:pathLst>
          </a:custGeom>
          <a:ln w="38100">
            <a:solidFill>
              <a:srgbClr val="FFFFFF"/>
            </a:solidFill>
          </a:ln>
        </p:spPr>
        <p:txBody>
          <a:bodyPr wrap="square" lIns="0" tIns="0" rIns="0" bIns="0" rtlCol="0">
            <a:noAutofit/>
          </a:bodyPr>
          <a:lstStyle/>
          <a:p>
            <a:endParaRPr/>
          </a:p>
        </p:txBody>
      </p:sp>
      <p:sp>
        <p:nvSpPr>
          <p:cNvPr id="34" name="object 34"/>
          <p:cNvSpPr/>
          <p:nvPr/>
        </p:nvSpPr>
        <p:spPr>
          <a:xfrm>
            <a:off x="1992312" y="1341438"/>
            <a:ext cx="8280400" cy="1223962"/>
          </a:xfrm>
          <a:custGeom>
            <a:avLst/>
            <a:gdLst/>
            <a:ahLst/>
            <a:cxnLst/>
            <a:rect l="l" t="t" r="r" b="b"/>
            <a:pathLst>
              <a:path w="8280400" h="1223962">
                <a:moveTo>
                  <a:pt x="0" y="1223962"/>
                </a:moveTo>
                <a:lnTo>
                  <a:pt x="8280400" y="1223962"/>
                </a:lnTo>
                <a:lnTo>
                  <a:pt x="8280400" y="0"/>
                </a:lnTo>
                <a:lnTo>
                  <a:pt x="0" y="0"/>
                </a:lnTo>
                <a:lnTo>
                  <a:pt x="0" y="1223962"/>
                </a:lnTo>
                <a:close/>
              </a:path>
            </a:pathLst>
          </a:custGeom>
          <a:solidFill>
            <a:srgbClr val="548ED4">
              <a:alpha val="60000"/>
            </a:srgbClr>
          </a:solidFill>
        </p:spPr>
        <p:txBody>
          <a:bodyPr wrap="square" lIns="0" tIns="0" rIns="0" bIns="0" rtlCol="0">
            <a:noAutofit/>
          </a:bodyPr>
          <a:lstStyle/>
          <a:p>
            <a:endParaRPr/>
          </a:p>
        </p:txBody>
      </p:sp>
      <p:sp>
        <p:nvSpPr>
          <p:cNvPr id="35" name="object 35"/>
          <p:cNvSpPr/>
          <p:nvPr/>
        </p:nvSpPr>
        <p:spPr>
          <a:xfrm>
            <a:off x="1992312" y="188977"/>
            <a:ext cx="8280400" cy="936625"/>
          </a:xfrm>
          <a:custGeom>
            <a:avLst/>
            <a:gdLst/>
            <a:ahLst/>
            <a:cxnLst/>
            <a:rect l="l" t="t" r="r" b="b"/>
            <a:pathLst>
              <a:path w="8280400" h="936625">
                <a:moveTo>
                  <a:pt x="0" y="936625"/>
                </a:moveTo>
                <a:lnTo>
                  <a:pt x="8280400" y="936625"/>
                </a:lnTo>
                <a:lnTo>
                  <a:pt x="8280400" y="0"/>
                </a:lnTo>
                <a:lnTo>
                  <a:pt x="0" y="0"/>
                </a:lnTo>
                <a:lnTo>
                  <a:pt x="0" y="936625"/>
                </a:lnTo>
                <a:close/>
              </a:path>
            </a:pathLst>
          </a:custGeom>
          <a:solidFill>
            <a:srgbClr val="938953">
              <a:alpha val="72941"/>
            </a:srgbClr>
          </a:solidFill>
        </p:spPr>
        <p:txBody>
          <a:bodyPr wrap="square" lIns="0" tIns="0" rIns="0" bIns="0" rtlCol="0">
            <a:noAutofit/>
          </a:bodyPr>
          <a:lstStyle/>
          <a:p>
            <a:endParaRPr/>
          </a:p>
        </p:txBody>
      </p:sp>
      <p:sp>
        <p:nvSpPr>
          <p:cNvPr id="10" name="object 10"/>
          <p:cNvSpPr txBox="1"/>
          <p:nvPr/>
        </p:nvSpPr>
        <p:spPr>
          <a:xfrm>
            <a:off x="2689353" y="3542871"/>
            <a:ext cx="588060" cy="177800"/>
          </a:xfrm>
          <a:prstGeom prst="rect">
            <a:avLst/>
          </a:prstGeom>
        </p:spPr>
        <p:txBody>
          <a:bodyPr wrap="square" lIns="0" tIns="8350" rIns="0" bIns="0" rtlCol="0">
            <a:noAutofit/>
          </a:bodyPr>
          <a:lstStyle/>
          <a:p>
            <a:pPr marL="12700">
              <a:lnSpc>
                <a:spcPts val="1315"/>
              </a:lnSpc>
            </a:pPr>
            <a:r>
              <a:rPr sz="1200" b="1" dirty="0">
                <a:solidFill>
                  <a:srgbClr val="FFFFFF"/>
                </a:solidFill>
                <a:latin typeface="Corbel"/>
                <a:cs typeface="Corbel"/>
              </a:rPr>
              <a:t>“In situ”</a:t>
            </a:r>
            <a:endParaRPr sz="1200">
              <a:latin typeface="Corbel"/>
              <a:cs typeface="Corbel"/>
            </a:endParaRPr>
          </a:p>
        </p:txBody>
      </p:sp>
      <p:sp>
        <p:nvSpPr>
          <p:cNvPr id="9" name="object 9"/>
          <p:cNvSpPr txBox="1"/>
          <p:nvPr/>
        </p:nvSpPr>
        <p:spPr>
          <a:xfrm>
            <a:off x="7169914" y="5392117"/>
            <a:ext cx="2496979" cy="177800"/>
          </a:xfrm>
          <a:prstGeom prst="rect">
            <a:avLst/>
          </a:prstGeom>
        </p:spPr>
        <p:txBody>
          <a:bodyPr wrap="square" lIns="0" tIns="8350" rIns="0" bIns="0" rtlCol="0">
            <a:noAutofit/>
          </a:bodyPr>
          <a:lstStyle/>
          <a:p>
            <a:pPr marL="12700">
              <a:lnSpc>
                <a:spcPts val="1315"/>
              </a:lnSpc>
            </a:pPr>
            <a:r>
              <a:rPr sz="1200" b="1" dirty="0">
                <a:solidFill>
                  <a:srgbClr val="FFFFFF"/>
                </a:solidFill>
                <a:latin typeface="Corbel"/>
                <a:cs typeface="Corbel"/>
              </a:rPr>
              <a:t>de venda e este deberá trasladalos ao</a:t>
            </a:r>
            <a:endParaRPr sz="1200">
              <a:latin typeface="Corbel"/>
              <a:cs typeface="Corbel"/>
            </a:endParaRPr>
          </a:p>
        </p:txBody>
      </p:sp>
      <p:sp>
        <p:nvSpPr>
          <p:cNvPr id="8" name="object 8"/>
          <p:cNvSpPr txBox="1"/>
          <p:nvPr/>
        </p:nvSpPr>
        <p:spPr>
          <a:xfrm>
            <a:off x="1992313" y="3006701"/>
            <a:ext cx="8290877" cy="335051"/>
          </a:xfrm>
          <a:prstGeom prst="rect">
            <a:avLst/>
          </a:prstGeom>
        </p:spPr>
        <p:txBody>
          <a:bodyPr wrap="square" lIns="0" tIns="52069" rIns="0" bIns="0" rtlCol="0">
            <a:noAutofit/>
          </a:bodyPr>
          <a:lstStyle/>
          <a:p>
            <a:pPr marL="74231">
              <a:lnSpc>
                <a:spcPct val="117513"/>
              </a:lnSpc>
            </a:pPr>
            <a:r>
              <a:rPr sz="1200" b="1" spc="-4" dirty="0">
                <a:solidFill>
                  <a:srgbClr val="FFFFFF"/>
                </a:solidFill>
                <a:latin typeface="Arial Black"/>
                <a:cs typeface="Arial Black"/>
              </a:rPr>
              <a:t>MO</a:t>
            </a:r>
            <a:r>
              <a:rPr sz="1200" b="1" spc="-44" dirty="0">
                <a:solidFill>
                  <a:srgbClr val="FFFFFF"/>
                </a:solidFill>
                <a:latin typeface="Arial Black"/>
                <a:cs typeface="Arial Black"/>
              </a:rPr>
              <a:t>D</a:t>
            </a:r>
            <a:r>
              <a:rPr sz="1200" b="1" dirty="0">
                <a:solidFill>
                  <a:srgbClr val="FFFFFF"/>
                </a:solidFill>
                <a:latin typeface="Arial Black"/>
                <a:cs typeface="Arial Black"/>
              </a:rPr>
              <a:t>A</a:t>
            </a:r>
            <a:r>
              <a:rPr sz="1200" b="1" spc="4" dirty="0">
                <a:solidFill>
                  <a:srgbClr val="FFFFFF"/>
                </a:solidFill>
                <a:latin typeface="Arial Black"/>
                <a:cs typeface="Arial Black"/>
              </a:rPr>
              <a:t>L</a:t>
            </a:r>
            <a:r>
              <a:rPr sz="1200" b="1" dirty="0">
                <a:solidFill>
                  <a:srgbClr val="FFFFFF"/>
                </a:solidFill>
                <a:latin typeface="Arial Black"/>
                <a:cs typeface="Arial Black"/>
              </a:rPr>
              <a:t>I</a:t>
            </a:r>
            <a:r>
              <a:rPr sz="1200" b="1" spc="-44" dirty="0">
                <a:solidFill>
                  <a:srgbClr val="FFFFFF"/>
                </a:solidFill>
                <a:latin typeface="Arial Black"/>
                <a:cs typeface="Arial Black"/>
              </a:rPr>
              <a:t>D</a:t>
            </a:r>
            <a:r>
              <a:rPr sz="1200" b="1" dirty="0">
                <a:solidFill>
                  <a:srgbClr val="FFFFFF"/>
                </a:solidFill>
                <a:latin typeface="Arial Black"/>
                <a:cs typeface="Arial Black"/>
              </a:rPr>
              <a:t>A</a:t>
            </a:r>
            <a:r>
              <a:rPr sz="1200" b="1" spc="4" dirty="0">
                <a:solidFill>
                  <a:srgbClr val="FFFFFF"/>
                </a:solidFill>
                <a:latin typeface="Arial Black"/>
                <a:cs typeface="Arial Black"/>
              </a:rPr>
              <a:t>D</a:t>
            </a:r>
            <a:r>
              <a:rPr sz="1200" b="1" dirty="0">
                <a:solidFill>
                  <a:srgbClr val="FFFFFF"/>
                </a:solidFill>
                <a:latin typeface="Arial Black"/>
                <a:cs typeface="Arial Black"/>
              </a:rPr>
              <a:t>E</a:t>
            </a:r>
            <a:r>
              <a:rPr sz="1200" b="1" spc="9" dirty="0">
                <a:solidFill>
                  <a:srgbClr val="FFFFFF"/>
                </a:solidFill>
                <a:latin typeface="Arial Black"/>
                <a:cs typeface="Arial Black"/>
              </a:rPr>
              <a:t> </a:t>
            </a:r>
            <a:r>
              <a:rPr sz="1200" b="1" dirty="0">
                <a:solidFill>
                  <a:srgbClr val="FFFFFF"/>
                </a:solidFill>
                <a:latin typeface="Arial Black"/>
                <a:cs typeface="Arial Black"/>
              </a:rPr>
              <a:t>VE</a:t>
            </a:r>
            <a:r>
              <a:rPr sz="1200" b="1" spc="-4" dirty="0">
                <a:solidFill>
                  <a:srgbClr val="FFFFFF"/>
                </a:solidFill>
                <a:latin typeface="Arial Black"/>
                <a:cs typeface="Arial Black"/>
              </a:rPr>
              <a:t>N</a:t>
            </a:r>
            <a:r>
              <a:rPr sz="1200" b="1" spc="-44" dirty="0">
                <a:solidFill>
                  <a:srgbClr val="FFFFFF"/>
                </a:solidFill>
                <a:latin typeface="Arial Black"/>
                <a:cs typeface="Arial Black"/>
              </a:rPr>
              <a:t>D</a:t>
            </a:r>
            <a:r>
              <a:rPr sz="1200" b="1" dirty="0">
                <a:solidFill>
                  <a:srgbClr val="FFFFFF"/>
                </a:solidFill>
                <a:latin typeface="Arial Black"/>
                <a:cs typeface="Arial Black"/>
              </a:rPr>
              <a:t>A                   </a:t>
            </a:r>
            <a:r>
              <a:rPr sz="1200" b="1" spc="219" dirty="0">
                <a:solidFill>
                  <a:srgbClr val="FFFFFF"/>
                </a:solidFill>
                <a:latin typeface="Arial Black"/>
                <a:cs typeface="Arial Black"/>
              </a:rPr>
              <a:t> </a:t>
            </a:r>
            <a:r>
              <a:rPr sz="1200" b="1" dirty="0">
                <a:solidFill>
                  <a:srgbClr val="FFFFFF"/>
                </a:solidFill>
                <a:latin typeface="Arial Black"/>
                <a:cs typeface="Arial Black"/>
              </a:rPr>
              <a:t>PRE</a:t>
            </a:r>
            <a:r>
              <a:rPr sz="1200" b="1" spc="-4" dirty="0">
                <a:solidFill>
                  <a:srgbClr val="FFFFFF"/>
                </a:solidFill>
                <a:latin typeface="Arial Black"/>
                <a:cs typeface="Arial Black"/>
              </a:rPr>
              <a:t>S</a:t>
            </a:r>
            <a:r>
              <a:rPr sz="1200" b="1" dirty="0">
                <a:solidFill>
                  <a:srgbClr val="FFFFFF"/>
                </a:solidFill>
                <a:latin typeface="Arial Black"/>
                <a:cs typeface="Arial Black"/>
              </a:rPr>
              <a:t>E</a:t>
            </a:r>
            <a:r>
              <a:rPr sz="1200" b="1" spc="-4" dirty="0">
                <a:solidFill>
                  <a:srgbClr val="FFFFFF"/>
                </a:solidFill>
                <a:latin typeface="Arial Black"/>
                <a:cs typeface="Arial Black"/>
              </a:rPr>
              <a:t>N</a:t>
            </a:r>
            <a:r>
              <a:rPr sz="1200" b="1" spc="-84" dirty="0">
                <a:solidFill>
                  <a:srgbClr val="FFFFFF"/>
                </a:solidFill>
                <a:latin typeface="Arial Black"/>
                <a:cs typeface="Arial Black"/>
              </a:rPr>
              <a:t>T</a:t>
            </a:r>
            <a:r>
              <a:rPr sz="1200" b="1" spc="-19" dirty="0">
                <a:solidFill>
                  <a:srgbClr val="FFFFFF"/>
                </a:solidFill>
                <a:latin typeface="Arial Black"/>
                <a:cs typeface="Arial Black"/>
              </a:rPr>
              <a:t>A</a:t>
            </a:r>
            <a:r>
              <a:rPr sz="1200" b="1" dirty="0">
                <a:solidFill>
                  <a:srgbClr val="FFFFFF"/>
                </a:solidFill>
                <a:latin typeface="Arial Black"/>
                <a:cs typeface="Arial Black"/>
              </a:rPr>
              <a:t>CION                                        </a:t>
            </a:r>
            <a:r>
              <a:rPr sz="1200" b="1" spc="229" dirty="0">
                <a:solidFill>
                  <a:srgbClr val="FFFFFF"/>
                </a:solidFill>
                <a:latin typeface="Arial Black"/>
                <a:cs typeface="Arial Black"/>
              </a:rPr>
              <a:t> </a:t>
            </a:r>
            <a:r>
              <a:rPr sz="1200" b="1" spc="-4" dirty="0">
                <a:solidFill>
                  <a:srgbClr val="FFFFFF"/>
                </a:solidFill>
                <a:latin typeface="Arial Black"/>
                <a:cs typeface="Arial Black"/>
              </a:rPr>
              <a:t>O</a:t>
            </a:r>
            <a:r>
              <a:rPr sz="1200" b="1" dirty="0">
                <a:solidFill>
                  <a:srgbClr val="FFFFFF"/>
                </a:solidFill>
                <a:latin typeface="Arial Black"/>
                <a:cs typeface="Arial Black"/>
              </a:rPr>
              <a:t>B</a:t>
            </a:r>
            <a:r>
              <a:rPr sz="1200" b="1" spc="4" dirty="0">
                <a:solidFill>
                  <a:srgbClr val="FFFFFF"/>
                </a:solidFill>
                <a:latin typeface="Arial Black"/>
                <a:cs typeface="Arial Black"/>
              </a:rPr>
              <a:t>R</a:t>
            </a:r>
            <a:r>
              <a:rPr sz="1200" b="1" dirty="0">
                <a:solidFill>
                  <a:srgbClr val="FFFFFF"/>
                </a:solidFill>
                <a:latin typeface="Arial Black"/>
                <a:cs typeface="Arial Black"/>
              </a:rPr>
              <a:t>IGAS</a:t>
            </a:r>
            <a:endParaRPr sz="1200">
              <a:latin typeface="Arial Black"/>
              <a:cs typeface="Arial Black"/>
            </a:endParaRPr>
          </a:p>
        </p:txBody>
      </p:sp>
      <p:sp>
        <p:nvSpPr>
          <p:cNvPr id="7" name="object 7"/>
          <p:cNvSpPr txBox="1"/>
          <p:nvPr/>
        </p:nvSpPr>
        <p:spPr>
          <a:xfrm>
            <a:off x="1992313" y="3341753"/>
            <a:ext cx="8290877" cy="1286637"/>
          </a:xfrm>
          <a:prstGeom prst="rect">
            <a:avLst/>
          </a:prstGeom>
        </p:spPr>
        <p:txBody>
          <a:bodyPr wrap="square" lIns="0" tIns="59055" rIns="0" bIns="0" rtlCol="0">
            <a:noAutofit/>
          </a:bodyPr>
          <a:lstStyle/>
          <a:p>
            <a:pPr marL="2025205">
              <a:lnSpc>
                <a:spcPct val="101725"/>
              </a:lnSpc>
            </a:pPr>
            <a:r>
              <a:rPr sz="1200" dirty="0">
                <a:solidFill>
                  <a:srgbClr val="FFFFFF"/>
                </a:solidFill>
                <a:latin typeface="Corbel"/>
                <a:cs typeface="Corbel"/>
              </a:rPr>
              <a:t>Enva</a:t>
            </a:r>
            <a:r>
              <a:rPr sz="1200" spc="-4" dirty="0">
                <a:solidFill>
                  <a:srgbClr val="FFFFFF"/>
                </a:solidFill>
                <a:latin typeface="Corbel"/>
                <a:cs typeface="Corbel"/>
              </a:rPr>
              <a:t>s</a:t>
            </a:r>
            <a:r>
              <a:rPr sz="1200" dirty="0">
                <a:solidFill>
                  <a:srgbClr val="FFFFFF"/>
                </a:solidFill>
                <a:latin typeface="Corbel"/>
                <a:cs typeface="Corbel"/>
              </a:rPr>
              <a:t>a</a:t>
            </a:r>
            <a:r>
              <a:rPr sz="1200" spc="4" dirty="0">
                <a:solidFill>
                  <a:srgbClr val="FFFFFF"/>
                </a:solidFill>
                <a:latin typeface="Corbel"/>
                <a:cs typeface="Corbel"/>
              </a:rPr>
              <a:t>d</a:t>
            </a:r>
            <a:r>
              <a:rPr sz="1200" dirty="0">
                <a:solidFill>
                  <a:srgbClr val="FFFFFF"/>
                </a:solidFill>
                <a:latin typeface="Corbel"/>
                <a:cs typeface="Corbel"/>
              </a:rPr>
              <a:t>os                                                                                </a:t>
            </a:r>
            <a:r>
              <a:rPr sz="1200" spc="204" dirty="0">
                <a:solidFill>
                  <a:srgbClr val="FFFFFF"/>
                </a:solidFill>
                <a:latin typeface="Corbel"/>
                <a:cs typeface="Corbel"/>
              </a:rPr>
              <a:t> </a:t>
            </a:r>
            <a:r>
              <a:rPr sz="1200" b="1" dirty="0">
                <a:solidFill>
                  <a:srgbClr val="FFFFFF"/>
                </a:solidFill>
                <a:latin typeface="Corbel"/>
                <a:cs typeface="Corbel"/>
              </a:rPr>
              <a:t>Et</a:t>
            </a:r>
            <a:r>
              <a:rPr sz="1200" b="1" spc="4" dirty="0">
                <a:solidFill>
                  <a:srgbClr val="FFFFFF"/>
                </a:solidFill>
                <a:latin typeface="Corbel"/>
                <a:cs typeface="Corbel"/>
              </a:rPr>
              <a:t>i</a:t>
            </a:r>
            <a:r>
              <a:rPr sz="1200" b="1" dirty="0">
                <a:solidFill>
                  <a:srgbClr val="FFFFFF"/>
                </a:solidFill>
                <a:latin typeface="Corbel"/>
                <a:cs typeface="Corbel"/>
              </a:rPr>
              <a:t>q</a:t>
            </a:r>
            <a:r>
              <a:rPr sz="1200" b="1" spc="4" dirty="0">
                <a:solidFill>
                  <a:srgbClr val="FFFFFF"/>
                </a:solidFill>
                <a:latin typeface="Corbel"/>
                <a:cs typeface="Corbel"/>
              </a:rPr>
              <a:t>u</a:t>
            </a:r>
            <a:r>
              <a:rPr sz="1200" b="1" spc="-4" dirty="0">
                <a:solidFill>
                  <a:srgbClr val="FFFFFF"/>
                </a:solidFill>
                <a:latin typeface="Corbel"/>
                <a:cs typeface="Corbel"/>
              </a:rPr>
              <a:t>e</a:t>
            </a:r>
            <a:r>
              <a:rPr sz="1200" b="1" dirty="0">
                <a:solidFill>
                  <a:srgbClr val="FFFFFF"/>
                </a:solidFill>
                <a:latin typeface="Corbel"/>
                <a:cs typeface="Corbel"/>
              </a:rPr>
              <a:t>t</a:t>
            </a:r>
            <a:r>
              <a:rPr sz="1200" b="1" spc="-4" dirty="0">
                <a:solidFill>
                  <a:srgbClr val="FFFFFF"/>
                </a:solidFill>
                <a:latin typeface="Corbel"/>
                <a:cs typeface="Corbel"/>
              </a:rPr>
              <a:t>a</a:t>
            </a:r>
            <a:r>
              <a:rPr sz="1200" b="1" dirty="0">
                <a:solidFill>
                  <a:srgbClr val="FFFFFF"/>
                </a:solidFill>
                <a:latin typeface="Corbel"/>
                <a:cs typeface="Corbel"/>
              </a:rPr>
              <a:t>dos</a:t>
            </a:r>
            <a:endParaRPr sz="1200">
              <a:latin typeface="Corbel"/>
              <a:cs typeface="Corbel"/>
            </a:endParaRPr>
          </a:p>
          <a:p>
            <a:pPr marL="2025205">
              <a:lnSpc>
                <a:spcPct val="101725"/>
              </a:lnSpc>
              <a:spcBef>
                <a:spcPts val="1048"/>
              </a:spcBef>
            </a:pPr>
            <a:r>
              <a:rPr sz="1200" dirty="0">
                <a:solidFill>
                  <a:srgbClr val="FFFFFF"/>
                </a:solidFill>
                <a:latin typeface="Corbel"/>
                <a:cs typeface="Corbel"/>
              </a:rPr>
              <a:t>A</a:t>
            </a:r>
            <a:r>
              <a:rPr sz="1200" spc="-4" dirty="0">
                <a:solidFill>
                  <a:srgbClr val="FFFFFF"/>
                </a:solidFill>
                <a:latin typeface="Corbel"/>
                <a:cs typeface="Corbel"/>
              </a:rPr>
              <a:t> </a:t>
            </a:r>
            <a:r>
              <a:rPr sz="1200" dirty="0">
                <a:solidFill>
                  <a:srgbClr val="FFFFFF"/>
                </a:solidFill>
                <a:latin typeface="Corbel"/>
                <a:cs typeface="Corbel"/>
              </a:rPr>
              <a:t>g</a:t>
            </a:r>
            <a:r>
              <a:rPr sz="1200" spc="4" dirty="0">
                <a:solidFill>
                  <a:srgbClr val="FFFFFF"/>
                </a:solidFill>
                <a:latin typeface="Corbel"/>
                <a:cs typeface="Corbel"/>
              </a:rPr>
              <a:t>r</a:t>
            </a:r>
            <a:r>
              <a:rPr sz="1200" dirty="0">
                <a:solidFill>
                  <a:srgbClr val="FFFFFF"/>
                </a:solidFill>
                <a:latin typeface="Corbel"/>
                <a:cs typeface="Corbel"/>
              </a:rPr>
              <a:t>anel                                                                                     </a:t>
            </a:r>
            <a:r>
              <a:rPr sz="1200" spc="145" dirty="0">
                <a:solidFill>
                  <a:srgbClr val="FFFFFF"/>
                </a:solidFill>
                <a:latin typeface="Corbel"/>
                <a:cs typeface="Corbel"/>
              </a:rPr>
              <a:t> </a:t>
            </a:r>
            <a:r>
              <a:rPr sz="1200" b="1" spc="4" dirty="0">
                <a:solidFill>
                  <a:srgbClr val="FFFFFF"/>
                </a:solidFill>
                <a:latin typeface="Corbel"/>
                <a:cs typeface="Corbel"/>
              </a:rPr>
              <a:t>I</a:t>
            </a:r>
            <a:r>
              <a:rPr sz="1200" b="1" spc="-4" dirty="0">
                <a:solidFill>
                  <a:srgbClr val="FFFFFF"/>
                </a:solidFill>
                <a:latin typeface="Corbel"/>
                <a:cs typeface="Corbel"/>
              </a:rPr>
              <a:t>n</a:t>
            </a:r>
            <a:r>
              <a:rPr sz="1200" b="1" dirty="0">
                <a:solidFill>
                  <a:srgbClr val="FFFFFF"/>
                </a:solidFill>
                <a:latin typeface="Corbel"/>
                <a:cs typeface="Corbel"/>
              </a:rPr>
              <a:t>for</a:t>
            </a:r>
            <a:r>
              <a:rPr sz="1200" b="1" spc="-4" dirty="0">
                <a:solidFill>
                  <a:srgbClr val="FFFFFF"/>
                </a:solidFill>
                <a:latin typeface="Corbel"/>
                <a:cs typeface="Corbel"/>
              </a:rPr>
              <a:t>ma</a:t>
            </a:r>
            <a:r>
              <a:rPr sz="1200" b="1" dirty="0">
                <a:solidFill>
                  <a:srgbClr val="FFFFFF"/>
                </a:solidFill>
                <a:latin typeface="Corbel"/>
                <a:cs typeface="Corbel"/>
              </a:rPr>
              <a:t>ci</a:t>
            </a:r>
            <a:r>
              <a:rPr sz="1200" b="1" spc="-4" dirty="0">
                <a:solidFill>
                  <a:srgbClr val="FFFFFF"/>
                </a:solidFill>
                <a:latin typeface="Corbel"/>
                <a:cs typeface="Corbel"/>
              </a:rPr>
              <a:t>ó</a:t>
            </a:r>
            <a:r>
              <a:rPr sz="1200" b="1" dirty="0">
                <a:solidFill>
                  <a:srgbClr val="FFFFFF"/>
                </a:solidFill>
                <a:latin typeface="Corbel"/>
                <a:cs typeface="Corbel"/>
              </a:rPr>
              <a:t>n</a:t>
            </a:r>
            <a:r>
              <a:rPr sz="1200" b="1" spc="9" dirty="0">
                <a:solidFill>
                  <a:srgbClr val="FFFFFF"/>
                </a:solidFill>
                <a:latin typeface="Corbel"/>
                <a:cs typeface="Corbel"/>
              </a:rPr>
              <a:t> </a:t>
            </a:r>
            <a:r>
              <a:rPr sz="1200" b="1" spc="-4" dirty="0">
                <a:solidFill>
                  <a:srgbClr val="FFFFFF"/>
                </a:solidFill>
                <a:latin typeface="Corbel"/>
                <a:cs typeface="Corbel"/>
              </a:rPr>
              <a:t>o</a:t>
            </a:r>
            <a:r>
              <a:rPr sz="1200" b="1" dirty="0">
                <a:solidFill>
                  <a:srgbClr val="FFFFFF"/>
                </a:solidFill>
                <a:latin typeface="Corbel"/>
                <a:cs typeface="Corbel"/>
              </a:rPr>
              <a:t>r</a:t>
            </a:r>
            <a:r>
              <a:rPr sz="1200" b="1" spc="-4" dirty="0">
                <a:solidFill>
                  <a:srgbClr val="FFFFFF"/>
                </a:solidFill>
                <a:latin typeface="Corbel"/>
                <a:cs typeface="Corbel"/>
              </a:rPr>
              <a:t>a</a:t>
            </a:r>
            <a:r>
              <a:rPr sz="1200" b="1" dirty="0">
                <a:solidFill>
                  <a:srgbClr val="FFFFFF"/>
                </a:solidFill>
                <a:latin typeface="Corbel"/>
                <a:cs typeface="Corbel"/>
              </a:rPr>
              <a:t>l</a:t>
            </a:r>
            <a:endParaRPr sz="1200">
              <a:latin typeface="Corbel"/>
              <a:cs typeface="Corbel"/>
            </a:endParaRPr>
          </a:p>
          <a:p>
            <a:pPr marL="2025205">
              <a:lnSpc>
                <a:spcPct val="101725"/>
              </a:lnSpc>
              <a:spcBef>
                <a:spcPts val="1088"/>
              </a:spcBef>
            </a:pPr>
            <a:r>
              <a:rPr sz="1200" dirty="0">
                <a:solidFill>
                  <a:srgbClr val="FFFFFF"/>
                </a:solidFill>
                <a:latin typeface="Corbel"/>
                <a:cs typeface="Corbel"/>
              </a:rPr>
              <a:t>Enva</a:t>
            </a:r>
            <a:r>
              <a:rPr sz="1200" spc="-4" dirty="0">
                <a:solidFill>
                  <a:srgbClr val="FFFFFF"/>
                </a:solidFill>
                <a:latin typeface="Corbel"/>
                <a:cs typeface="Corbel"/>
              </a:rPr>
              <a:t>s</a:t>
            </a:r>
            <a:r>
              <a:rPr sz="1200" dirty="0">
                <a:solidFill>
                  <a:srgbClr val="FFFFFF"/>
                </a:solidFill>
                <a:latin typeface="Corbel"/>
                <a:cs typeface="Corbel"/>
              </a:rPr>
              <a:t>a</a:t>
            </a:r>
            <a:r>
              <a:rPr sz="1200" spc="4" dirty="0">
                <a:solidFill>
                  <a:srgbClr val="FFFFFF"/>
                </a:solidFill>
                <a:latin typeface="Corbel"/>
                <a:cs typeface="Corbel"/>
              </a:rPr>
              <a:t>d</a:t>
            </a:r>
            <a:r>
              <a:rPr sz="1200" dirty="0">
                <a:solidFill>
                  <a:srgbClr val="FFFFFF"/>
                </a:solidFill>
                <a:latin typeface="Corbel"/>
                <a:cs typeface="Corbel"/>
              </a:rPr>
              <a:t>os                                                                                </a:t>
            </a:r>
            <a:r>
              <a:rPr sz="1200" spc="204" dirty="0">
                <a:solidFill>
                  <a:srgbClr val="FFFFFF"/>
                </a:solidFill>
                <a:latin typeface="Corbel"/>
                <a:cs typeface="Corbel"/>
              </a:rPr>
              <a:t> </a:t>
            </a:r>
            <a:r>
              <a:rPr sz="1200" b="1" dirty="0">
                <a:solidFill>
                  <a:srgbClr val="FFFFFF"/>
                </a:solidFill>
                <a:latin typeface="Corbel"/>
                <a:cs typeface="Corbel"/>
              </a:rPr>
              <a:t>Et</a:t>
            </a:r>
            <a:r>
              <a:rPr sz="1200" b="1" spc="4" dirty="0">
                <a:solidFill>
                  <a:srgbClr val="FFFFFF"/>
                </a:solidFill>
                <a:latin typeface="Corbel"/>
                <a:cs typeface="Corbel"/>
              </a:rPr>
              <a:t>i</a:t>
            </a:r>
            <a:r>
              <a:rPr sz="1200" b="1" dirty="0">
                <a:solidFill>
                  <a:srgbClr val="FFFFFF"/>
                </a:solidFill>
                <a:latin typeface="Corbel"/>
                <a:cs typeface="Corbel"/>
              </a:rPr>
              <a:t>q</a:t>
            </a:r>
            <a:r>
              <a:rPr sz="1200" b="1" spc="4" dirty="0">
                <a:solidFill>
                  <a:srgbClr val="FFFFFF"/>
                </a:solidFill>
                <a:latin typeface="Corbel"/>
                <a:cs typeface="Corbel"/>
              </a:rPr>
              <a:t>u</a:t>
            </a:r>
            <a:r>
              <a:rPr sz="1200" b="1" spc="-4" dirty="0">
                <a:solidFill>
                  <a:srgbClr val="FFFFFF"/>
                </a:solidFill>
                <a:latin typeface="Corbel"/>
                <a:cs typeface="Corbel"/>
              </a:rPr>
              <a:t>e</a:t>
            </a:r>
            <a:r>
              <a:rPr sz="1200" b="1" dirty="0">
                <a:solidFill>
                  <a:srgbClr val="FFFFFF"/>
                </a:solidFill>
                <a:latin typeface="Corbel"/>
                <a:cs typeface="Corbel"/>
              </a:rPr>
              <a:t>t</a:t>
            </a:r>
            <a:r>
              <a:rPr sz="1200" b="1" spc="-4" dirty="0">
                <a:solidFill>
                  <a:srgbClr val="FFFFFF"/>
                </a:solidFill>
                <a:latin typeface="Corbel"/>
                <a:cs typeface="Corbel"/>
              </a:rPr>
              <a:t>a</a:t>
            </a:r>
            <a:r>
              <a:rPr sz="1200" b="1" dirty="0">
                <a:solidFill>
                  <a:srgbClr val="FFFFFF"/>
                </a:solidFill>
                <a:latin typeface="Corbel"/>
                <a:cs typeface="Corbel"/>
              </a:rPr>
              <a:t>dos</a:t>
            </a:r>
            <a:endParaRPr sz="1200">
              <a:latin typeface="Corbel"/>
              <a:cs typeface="Corbel"/>
            </a:endParaRPr>
          </a:p>
          <a:p>
            <a:pPr marL="526859">
              <a:lnSpc>
                <a:spcPts val="1320"/>
              </a:lnSpc>
              <a:spcBef>
                <a:spcPts val="66"/>
              </a:spcBef>
            </a:pPr>
            <a:r>
              <a:rPr sz="1200" b="1" spc="-2" dirty="0">
                <a:solidFill>
                  <a:srgbClr val="FFFFFF"/>
                </a:solidFill>
                <a:latin typeface="Corbel"/>
                <a:cs typeface="Corbel"/>
              </a:rPr>
              <a:t>Mercado local</a:t>
            </a:r>
            <a:endParaRPr sz="1200">
              <a:latin typeface="Corbel"/>
              <a:cs typeface="Corbel"/>
            </a:endParaRPr>
          </a:p>
          <a:p>
            <a:pPr marL="2025205">
              <a:lnSpc>
                <a:spcPts val="1230"/>
              </a:lnSpc>
            </a:pPr>
            <a:r>
              <a:rPr sz="1200" dirty="0">
                <a:solidFill>
                  <a:srgbClr val="FFFFFF"/>
                </a:solidFill>
                <a:latin typeface="Corbel"/>
                <a:cs typeface="Corbel"/>
              </a:rPr>
              <a:t>A</a:t>
            </a:r>
            <a:r>
              <a:rPr sz="1200" spc="-4" dirty="0">
                <a:solidFill>
                  <a:srgbClr val="FFFFFF"/>
                </a:solidFill>
                <a:latin typeface="Corbel"/>
                <a:cs typeface="Corbel"/>
              </a:rPr>
              <a:t> </a:t>
            </a:r>
            <a:r>
              <a:rPr sz="1200" dirty="0">
                <a:solidFill>
                  <a:srgbClr val="FFFFFF"/>
                </a:solidFill>
                <a:latin typeface="Corbel"/>
                <a:cs typeface="Corbel"/>
              </a:rPr>
              <a:t>g</a:t>
            </a:r>
            <a:r>
              <a:rPr sz="1200" spc="4" dirty="0">
                <a:solidFill>
                  <a:srgbClr val="FFFFFF"/>
                </a:solidFill>
                <a:latin typeface="Corbel"/>
                <a:cs typeface="Corbel"/>
              </a:rPr>
              <a:t>r</a:t>
            </a:r>
            <a:r>
              <a:rPr sz="1200" dirty="0">
                <a:solidFill>
                  <a:srgbClr val="FFFFFF"/>
                </a:solidFill>
                <a:latin typeface="Corbel"/>
                <a:cs typeface="Corbel"/>
              </a:rPr>
              <a:t>anel                                                                                     </a:t>
            </a:r>
            <a:r>
              <a:rPr sz="1200" spc="145" dirty="0">
                <a:solidFill>
                  <a:srgbClr val="FFFFFF"/>
                </a:solidFill>
                <a:latin typeface="Corbel"/>
                <a:cs typeface="Corbel"/>
              </a:rPr>
              <a:t> </a:t>
            </a:r>
            <a:r>
              <a:rPr sz="1200" b="1" spc="4" dirty="0">
                <a:solidFill>
                  <a:srgbClr val="FFFFFF"/>
                </a:solidFill>
                <a:latin typeface="Corbel"/>
                <a:cs typeface="Corbel"/>
              </a:rPr>
              <a:t>I</a:t>
            </a:r>
            <a:r>
              <a:rPr sz="1200" b="1" spc="-4" dirty="0">
                <a:solidFill>
                  <a:srgbClr val="FFFFFF"/>
                </a:solidFill>
                <a:latin typeface="Corbel"/>
                <a:cs typeface="Corbel"/>
              </a:rPr>
              <a:t>n</a:t>
            </a:r>
            <a:r>
              <a:rPr sz="1200" b="1" dirty="0">
                <a:solidFill>
                  <a:srgbClr val="FFFFFF"/>
                </a:solidFill>
                <a:latin typeface="Corbel"/>
                <a:cs typeface="Corbel"/>
              </a:rPr>
              <a:t>for</a:t>
            </a:r>
            <a:r>
              <a:rPr sz="1200" b="1" spc="-4" dirty="0">
                <a:solidFill>
                  <a:srgbClr val="FFFFFF"/>
                </a:solidFill>
                <a:latin typeface="Corbel"/>
                <a:cs typeface="Corbel"/>
              </a:rPr>
              <a:t>ma</a:t>
            </a:r>
            <a:r>
              <a:rPr sz="1200" b="1" dirty="0">
                <a:solidFill>
                  <a:srgbClr val="FFFFFF"/>
                </a:solidFill>
                <a:latin typeface="Corbel"/>
                <a:cs typeface="Corbel"/>
              </a:rPr>
              <a:t>ci</a:t>
            </a:r>
            <a:r>
              <a:rPr sz="1200" b="1" spc="-4" dirty="0">
                <a:solidFill>
                  <a:srgbClr val="FFFFFF"/>
                </a:solidFill>
                <a:latin typeface="Corbel"/>
                <a:cs typeface="Corbel"/>
              </a:rPr>
              <a:t>ó</a:t>
            </a:r>
            <a:r>
              <a:rPr sz="1200" b="1" dirty="0">
                <a:solidFill>
                  <a:srgbClr val="FFFFFF"/>
                </a:solidFill>
                <a:latin typeface="Corbel"/>
                <a:cs typeface="Corbel"/>
              </a:rPr>
              <a:t>n</a:t>
            </a:r>
            <a:r>
              <a:rPr sz="1200" b="1" spc="9" dirty="0">
                <a:solidFill>
                  <a:srgbClr val="FFFFFF"/>
                </a:solidFill>
                <a:latin typeface="Corbel"/>
                <a:cs typeface="Corbel"/>
              </a:rPr>
              <a:t> </a:t>
            </a:r>
            <a:r>
              <a:rPr sz="1200" b="1" spc="-4" dirty="0">
                <a:solidFill>
                  <a:srgbClr val="FFFFFF"/>
                </a:solidFill>
                <a:latin typeface="Corbel"/>
                <a:cs typeface="Corbel"/>
              </a:rPr>
              <a:t>a</a:t>
            </a:r>
            <a:r>
              <a:rPr sz="1200" b="1" dirty="0">
                <a:solidFill>
                  <a:srgbClr val="FFFFFF"/>
                </a:solidFill>
                <a:latin typeface="Corbel"/>
                <a:cs typeface="Corbel"/>
              </a:rPr>
              <a:t>lim</a:t>
            </a:r>
            <a:r>
              <a:rPr sz="1200" b="1" spc="-4" dirty="0">
                <a:solidFill>
                  <a:srgbClr val="FFFFFF"/>
                </a:solidFill>
                <a:latin typeface="Corbel"/>
                <a:cs typeface="Corbel"/>
              </a:rPr>
              <a:t>en</a:t>
            </a:r>
            <a:r>
              <a:rPr sz="1200" b="1" dirty="0">
                <a:solidFill>
                  <a:srgbClr val="FFFFFF"/>
                </a:solidFill>
                <a:latin typeface="Corbel"/>
                <a:cs typeface="Corbel"/>
              </a:rPr>
              <a:t>t</a:t>
            </a:r>
            <a:r>
              <a:rPr sz="1200" b="1" spc="-4" dirty="0">
                <a:solidFill>
                  <a:srgbClr val="FFFFFF"/>
                </a:solidFill>
                <a:latin typeface="Corbel"/>
                <a:cs typeface="Corbel"/>
              </a:rPr>
              <a:t>a</a:t>
            </a:r>
            <a:r>
              <a:rPr sz="1200" b="1" dirty="0">
                <a:solidFill>
                  <a:srgbClr val="FFFFFF"/>
                </a:solidFill>
                <a:latin typeface="Corbel"/>
                <a:cs typeface="Corbel"/>
              </a:rPr>
              <a:t>ria </a:t>
            </a:r>
            <a:r>
              <a:rPr sz="1200" b="1" spc="-4" dirty="0">
                <a:solidFill>
                  <a:srgbClr val="FFFFFF"/>
                </a:solidFill>
                <a:latin typeface="Corbel"/>
                <a:cs typeface="Corbel"/>
              </a:rPr>
              <a:t>e</a:t>
            </a:r>
            <a:r>
              <a:rPr sz="1200" b="1" dirty="0">
                <a:solidFill>
                  <a:srgbClr val="FFFFFF"/>
                </a:solidFill>
                <a:latin typeface="Corbel"/>
                <a:cs typeface="Corbel"/>
              </a:rPr>
              <a:t>n r</a:t>
            </a:r>
            <a:r>
              <a:rPr sz="1200" b="1" spc="-4" dirty="0">
                <a:solidFill>
                  <a:srgbClr val="FFFFFF"/>
                </a:solidFill>
                <a:latin typeface="Corbel"/>
                <a:cs typeface="Corbel"/>
              </a:rPr>
              <a:t>ó</a:t>
            </a:r>
            <a:r>
              <a:rPr sz="1200" b="1" dirty="0">
                <a:solidFill>
                  <a:srgbClr val="FFFFFF"/>
                </a:solidFill>
                <a:latin typeface="Corbel"/>
                <a:cs typeface="Corbel"/>
              </a:rPr>
              <a:t>t</a:t>
            </a:r>
            <a:r>
              <a:rPr sz="1200" b="1" spc="4" dirty="0">
                <a:solidFill>
                  <a:srgbClr val="FFFFFF"/>
                </a:solidFill>
                <a:latin typeface="Corbel"/>
                <a:cs typeface="Corbel"/>
              </a:rPr>
              <a:t>u</a:t>
            </a:r>
            <a:r>
              <a:rPr sz="1200" b="1" dirty="0">
                <a:solidFill>
                  <a:srgbClr val="FFFFFF"/>
                </a:solidFill>
                <a:latin typeface="Corbel"/>
                <a:cs typeface="Corbel"/>
              </a:rPr>
              <a:t>lo</a:t>
            </a:r>
            <a:r>
              <a:rPr sz="1200" b="1" spc="4" dirty="0">
                <a:solidFill>
                  <a:srgbClr val="FFFFFF"/>
                </a:solidFill>
                <a:latin typeface="Corbel"/>
                <a:cs typeface="Corbel"/>
              </a:rPr>
              <a:t> </a:t>
            </a:r>
            <a:r>
              <a:rPr sz="1200" b="1" spc="-4" dirty="0">
                <a:solidFill>
                  <a:srgbClr val="FFFFFF"/>
                </a:solidFill>
                <a:latin typeface="Corbel"/>
                <a:cs typeface="Corbel"/>
              </a:rPr>
              <a:t>o</a:t>
            </a:r>
            <a:r>
              <a:rPr sz="1200" b="1" dirty="0">
                <a:solidFill>
                  <a:srgbClr val="FFFFFF"/>
                </a:solidFill>
                <a:latin typeface="Corbel"/>
                <a:cs typeface="Corbel"/>
              </a:rPr>
              <a:t>u c</a:t>
            </a:r>
            <a:r>
              <a:rPr sz="1200" b="1" spc="-4" dirty="0">
                <a:solidFill>
                  <a:srgbClr val="FFFFFF"/>
                </a:solidFill>
                <a:latin typeface="Corbel"/>
                <a:cs typeface="Corbel"/>
              </a:rPr>
              <a:t>a</a:t>
            </a:r>
            <a:r>
              <a:rPr sz="1200" b="1" dirty="0">
                <a:solidFill>
                  <a:srgbClr val="FFFFFF"/>
                </a:solidFill>
                <a:latin typeface="Corbel"/>
                <a:cs typeface="Corbel"/>
              </a:rPr>
              <a:t>rte</a:t>
            </a:r>
            <a:r>
              <a:rPr sz="1200" b="1" spc="-4" dirty="0">
                <a:solidFill>
                  <a:srgbClr val="FFFFFF"/>
                </a:solidFill>
                <a:latin typeface="Corbel"/>
                <a:cs typeface="Corbel"/>
              </a:rPr>
              <a:t>l</a:t>
            </a:r>
            <a:r>
              <a:rPr sz="1200" b="1" dirty="0">
                <a:solidFill>
                  <a:srgbClr val="FFFFFF"/>
                </a:solidFill>
                <a:latin typeface="Corbel"/>
                <a:cs typeface="Corbel"/>
              </a:rPr>
              <a:t>.</a:t>
            </a:r>
            <a:endParaRPr sz="1200">
              <a:latin typeface="Corbel"/>
              <a:cs typeface="Corbel"/>
            </a:endParaRPr>
          </a:p>
        </p:txBody>
      </p:sp>
      <p:sp>
        <p:nvSpPr>
          <p:cNvPr id="6" name="object 6"/>
          <p:cNvSpPr txBox="1"/>
          <p:nvPr/>
        </p:nvSpPr>
        <p:spPr>
          <a:xfrm>
            <a:off x="1992315" y="4628390"/>
            <a:ext cx="1961959" cy="313055"/>
          </a:xfrm>
          <a:prstGeom prst="rect">
            <a:avLst/>
          </a:prstGeom>
        </p:spPr>
        <p:txBody>
          <a:bodyPr wrap="square" lIns="0" tIns="0" rIns="0" bIns="0" rtlCol="0">
            <a:noAutofit/>
          </a:bodyPr>
          <a:lstStyle/>
          <a:p>
            <a:pPr marL="25400">
              <a:lnSpc>
                <a:spcPts val="1000"/>
              </a:lnSpc>
            </a:pPr>
            <a:endParaRPr sz="1000"/>
          </a:p>
        </p:txBody>
      </p:sp>
      <p:sp>
        <p:nvSpPr>
          <p:cNvPr id="5" name="object 5"/>
          <p:cNvSpPr txBox="1"/>
          <p:nvPr/>
        </p:nvSpPr>
        <p:spPr>
          <a:xfrm>
            <a:off x="3954273" y="4628390"/>
            <a:ext cx="6328917" cy="313055"/>
          </a:xfrm>
          <a:prstGeom prst="rect">
            <a:avLst/>
          </a:prstGeom>
        </p:spPr>
        <p:txBody>
          <a:bodyPr wrap="square" lIns="0" tIns="1069" rIns="0" bIns="0" rtlCol="0">
            <a:noAutofit/>
          </a:bodyPr>
          <a:lstStyle/>
          <a:p>
            <a:pPr>
              <a:lnSpc>
                <a:spcPts val="500"/>
              </a:lnSpc>
            </a:pPr>
            <a:endParaRPr sz="500"/>
          </a:p>
          <a:p>
            <a:pPr marL="63245">
              <a:lnSpc>
                <a:spcPct val="101725"/>
              </a:lnSpc>
            </a:pPr>
            <a:r>
              <a:rPr sz="1200" dirty="0">
                <a:solidFill>
                  <a:srgbClr val="FFFFFF"/>
                </a:solidFill>
                <a:latin typeface="Corbel"/>
                <a:cs typeface="Corbel"/>
              </a:rPr>
              <a:t>En</a:t>
            </a:r>
            <a:r>
              <a:rPr sz="1200" spc="-4" dirty="0">
                <a:solidFill>
                  <a:srgbClr val="FFFFFF"/>
                </a:solidFill>
                <a:latin typeface="Corbel"/>
                <a:cs typeface="Corbel"/>
              </a:rPr>
              <a:t>v</a:t>
            </a:r>
            <a:r>
              <a:rPr sz="1200" dirty="0">
                <a:solidFill>
                  <a:srgbClr val="FFFFFF"/>
                </a:solidFill>
                <a:latin typeface="Corbel"/>
                <a:cs typeface="Corbel"/>
              </a:rPr>
              <a:t>a</a:t>
            </a:r>
            <a:r>
              <a:rPr sz="1200" spc="-4" dirty="0">
                <a:solidFill>
                  <a:srgbClr val="FFFFFF"/>
                </a:solidFill>
                <a:latin typeface="Corbel"/>
                <a:cs typeface="Corbel"/>
              </a:rPr>
              <a:t>s</a:t>
            </a:r>
            <a:r>
              <a:rPr sz="1200" dirty="0">
                <a:solidFill>
                  <a:srgbClr val="FFFFFF"/>
                </a:solidFill>
                <a:latin typeface="Corbel"/>
                <a:cs typeface="Corbel"/>
              </a:rPr>
              <a:t>ados                                                                                </a:t>
            </a:r>
            <a:r>
              <a:rPr sz="1200" spc="204" dirty="0">
                <a:solidFill>
                  <a:srgbClr val="FFFFFF"/>
                </a:solidFill>
                <a:latin typeface="Corbel"/>
                <a:cs typeface="Corbel"/>
              </a:rPr>
              <a:t> </a:t>
            </a:r>
            <a:r>
              <a:rPr sz="1200" b="1" dirty="0">
                <a:solidFill>
                  <a:srgbClr val="FFFFFF"/>
                </a:solidFill>
                <a:latin typeface="Corbel"/>
                <a:cs typeface="Corbel"/>
              </a:rPr>
              <a:t>Etiq</a:t>
            </a:r>
            <a:r>
              <a:rPr sz="1200" b="1" spc="4" dirty="0">
                <a:solidFill>
                  <a:srgbClr val="FFFFFF"/>
                </a:solidFill>
                <a:latin typeface="Corbel"/>
                <a:cs typeface="Corbel"/>
              </a:rPr>
              <a:t>u</a:t>
            </a:r>
            <a:r>
              <a:rPr sz="1200" b="1" spc="-4" dirty="0">
                <a:solidFill>
                  <a:srgbClr val="FFFFFF"/>
                </a:solidFill>
                <a:latin typeface="Corbel"/>
                <a:cs typeface="Corbel"/>
              </a:rPr>
              <a:t>e</a:t>
            </a:r>
            <a:r>
              <a:rPr sz="1200" b="1" dirty="0">
                <a:solidFill>
                  <a:srgbClr val="FFFFFF"/>
                </a:solidFill>
                <a:latin typeface="Corbel"/>
                <a:cs typeface="Corbel"/>
              </a:rPr>
              <a:t>t</a:t>
            </a:r>
            <a:r>
              <a:rPr sz="1200" b="1" spc="-4" dirty="0">
                <a:solidFill>
                  <a:srgbClr val="FFFFFF"/>
                </a:solidFill>
                <a:latin typeface="Corbel"/>
                <a:cs typeface="Corbel"/>
              </a:rPr>
              <a:t>a</a:t>
            </a:r>
            <a:r>
              <a:rPr sz="1200" b="1" dirty="0">
                <a:solidFill>
                  <a:srgbClr val="FFFFFF"/>
                </a:solidFill>
                <a:latin typeface="Corbel"/>
                <a:cs typeface="Corbel"/>
              </a:rPr>
              <a:t>d</a:t>
            </a:r>
            <a:r>
              <a:rPr sz="1200" b="1" spc="-4" dirty="0">
                <a:solidFill>
                  <a:srgbClr val="FFFFFF"/>
                </a:solidFill>
                <a:latin typeface="Corbel"/>
                <a:cs typeface="Corbel"/>
              </a:rPr>
              <a:t>o</a:t>
            </a:r>
            <a:r>
              <a:rPr sz="1200" b="1" dirty="0">
                <a:solidFill>
                  <a:srgbClr val="FFFFFF"/>
                </a:solidFill>
                <a:latin typeface="Corbel"/>
                <a:cs typeface="Corbel"/>
              </a:rPr>
              <a:t>s</a:t>
            </a:r>
            <a:endParaRPr sz="1200">
              <a:latin typeface="Corbel"/>
              <a:cs typeface="Corbel"/>
            </a:endParaRPr>
          </a:p>
        </p:txBody>
      </p:sp>
      <p:sp>
        <p:nvSpPr>
          <p:cNvPr id="4" name="object 4"/>
          <p:cNvSpPr txBox="1"/>
          <p:nvPr/>
        </p:nvSpPr>
        <p:spPr>
          <a:xfrm>
            <a:off x="1992313" y="4941443"/>
            <a:ext cx="8290877" cy="864120"/>
          </a:xfrm>
          <a:prstGeom prst="rect">
            <a:avLst/>
          </a:prstGeom>
        </p:spPr>
        <p:txBody>
          <a:bodyPr wrap="square" lIns="0" tIns="2339" rIns="0" bIns="0" rtlCol="0">
            <a:noAutofit/>
          </a:bodyPr>
          <a:lstStyle/>
          <a:p>
            <a:pPr>
              <a:lnSpc>
                <a:spcPts val="500"/>
              </a:lnSpc>
            </a:pPr>
            <a:endParaRPr sz="500"/>
          </a:p>
          <a:p>
            <a:pPr marL="138239">
              <a:lnSpc>
                <a:spcPts val="1464"/>
              </a:lnSpc>
            </a:pPr>
            <a:r>
              <a:rPr b="1" baseline="-9102" dirty="0">
                <a:solidFill>
                  <a:srgbClr val="FFFFFF"/>
                </a:solidFill>
                <a:latin typeface="Corbel"/>
                <a:cs typeface="Corbel"/>
              </a:rPr>
              <a:t>A</a:t>
            </a:r>
            <a:r>
              <a:rPr b="1" spc="-4" baseline="-9102" dirty="0">
                <a:solidFill>
                  <a:srgbClr val="FFFFFF"/>
                </a:solidFill>
                <a:latin typeface="Corbel"/>
                <a:cs typeface="Corbel"/>
              </a:rPr>
              <a:t> es</a:t>
            </a:r>
            <a:r>
              <a:rPr b="1" baseline="-9102" dirty="0">
                <a:solidFill>
                  <a:srgbClr val="FFFFFF"/>
                </a:solidFill>
                <a:latin typeface="Corbel"/>
                <a:cs typeface="Corbel"/>
              </a:rPr>
              <a:t>t</a:t>
            </a:r>
            <a:r>
              <a:rPr b="1" spc="-4" baseline="-9102" dirty="0">
                <a:solidFill>
                  <a:srgbClr val="FFFFFF"/>
                </a:solidFill>
                <a:latin typeface="Corbel"/>
                <a:cs typeface="Corbel"/>
              </a:rPr>
              <a:t>a</a:t>
            </a:r>
            <a:r>
              <a:rPr b="1" baseline="-9102" dirty="0">
                <a:solidFill>
                  <a:srgbClr val="FFFFFF"/>
                </a:solidFill>
                <a:latin typeface="Corbel"/>
                <a:cs typeface="Corbel"/>
              </a:rPr>
              <a:t>bl</a:t>
            </a:r>
            <a:r>
              <a:rPr b="1" spc="-4" baseline="-9102" dirty="0">
                <a:solidFill>
                  <a:srgbClr val="FFFFFF"/>
                </a:solidFill>
                <a:latin typeface="Corbel"/>
                <a:cs typeface="Corbel"/>
              </a:rPr>
              <a:t>e</a:t>
            </a:r>
            <a:r>
              <a:rPr b="1" baseline="-9102" dirty="0">
                <a:solidFill>
                  <a:srgbClr val="FFFFFF"/>
                </a:solidFill>
                <a:latin typeface="Corbel"/>
                <a:cs typeface="Corbel"/>
              </a:rPr>
              <a:t>c</a:t>
            </a:r>
            <a:r>
              <a:rPr b="1" spc="-4" baseline="-9102" dirty="0">
                <a:solidFill>
                  <a:srgbClr val="FFFFFF"/>
                </a:solidFill>
                <a:latin typeface="Corbel"/>
                <a:cs typeface="Corbel"/>
              </a:rPr>
              <a:t>e</a:t>
            </a:r>
            <a:r>
              <a:rPr b="1" baseline="-9102" dirty="0">
                <a:solidFill>
                  <a:srgbClr val="FFFFFF"/>
                </a:solidFill>
                <a:latin typeface="Corbel"/>
                <a:cs typeface="Corbel"/>
              </a:rPr>
              <a:t>m</a:t>
            </a:r>
            <a:r>
              <a:rPr b="1" spc="-4" baseline="-9102" dirty="0">
                <a:solidFill>
                  <a:srgbClr val="FFFFFF"/>
                </a:solidFill>
                <a:latin typeface="Corbel"/>
                <a:cs typeface="Corbel"/>
              </a:rPr>
              <a:t>en</a:t>
            </a:r>
            <a:r>
              <a:rPr b="1" baseline="-9102" dirty="0">
                <a:solidFill>
                  <a:srgbClr val="FFFFFF"/>
                </a:solidFill>
                <a:latin typeface="Corbel"/>
                <a:cs typeface="Corbel"/>
              </a:rPr>
              <a:t>t</a:t>
            </a:r>
            <a:r>
              <a:rPr b="1" spc="-4" baseline="-9102" dirty="0">
                <a:solidFill>
                  <a:srgbClr val="FFFFFF"/>
                </a:solidFill>
                <a:latin typeface="Corbel"/>
                <a:cs typeface="Corbel"/>
              </a:rPr>
              <a:t>o</a:t>
            </a:r>
            <a:r>
              <a:rPr b="1" baseline="-9102" dirty="0">
                <a:solidFill>
                  <a:srgbClr val="FFFFFF"/>
                </a:solidFill>
                <a:latin typeface="Corbel"/>
                <a:cs typeface="Corbel"/>
              </a:rPr>
              <a:t>s</a:t>
            </a:r>
            <a:r>
              <a:rPr b="1" spc="9" baseline="-9102" dirty="0">
                <a:solidFill>
                  <a:srgbClr val="FFFFFF"/>
                </a:solidFill>
                <a:latin typeface="Corbel"/>
                <a:cs typeface="Corbel"/>
              </a:rPr>
              <a:t> </a:t>
            </a:r>
            <a:r>
              <a:rPr b="1" baseline="-9102" dirty="0">
                <a:solidFill>
                  <a:srgbClr val="FFFFFF"/>
                </a:solidFill>
                <a:latin typeface="Corbel"/>
                <a:cs typeface="Corbel"/>
              </a:rPr>
              <a:t>v</a:t>
            </a:r>
            <a:r>
              <a:rPr b="1" spc="-4" baseline="-9102" dirty="0">
                <a:solidFill>
                  <a:srgbClr val="FFFFFF"/>
                </a:solidFill>
                <a:latin typeface="Corbel"/>
                <a:cs typeface="Corbel"/>
              </a:rPr>
              <a:t>en</a:t>
            </a:r>
            <a:r>
              <a:rPr b="1" baseline="-9102" dirty="0">
                <a:solidFill>
                  <a:srgbClr val="FFFFFF"/>
                </a:solidFill>
                <a:latin typeface="Corbel"/>
                <a:cs typeface="Corbel"/>
              </a:rPr>
              <a:t>da                                                                                                          </a:t>
            </a:r>
            <a:r>
              <a:rPr b="1" spc="69" baseline="-9102" dirty="0">
                <a:solidFill>
                  <a:srgbClr val="FFFFFF"/>
                </a:solidFill>
                <a:latin typeface="Corbel"/>
                <a:cs typeface="Corbel"/>
              </a:rPr>
              <a:t> </a:t>
            </a:r>
            <a:r>
              <a:rPr sz="1200" b="1" spc="-50" dirty="0">
                <a:solidFill>
                  <a:srgbClr val="FFFFFF"/>
                </a:solidFill>
                <a:latin typeface="Corbel"/>
                <a:cs typeface="Corbel"/>
              </a:rPr>
              <a:t>P</a:t>
            </a:r>
            <a:r>
              <a:rPr sz="1200" b="1" spc="-4" dirty="0">
                <a:solidFill>
                  <a:srgbClr val="FFFFFF"/>
                </a:solidFill>
                <a:latin typeface="Corbel"/>
                <a:cs typeface="Corbel"/>
              </a:rPr>
              <a:t>o</a:t>
            </a:r>
            <a:r>
              <a:rPr sz="1200" b="1" dirty="0">
                <a:solidFill>
                  <a:srgbClr val="FFFFFF"/>
                </a:solidFill>
                <a:latin typeface="Corbel"/>
                <a:cs typeface="Corbel"/>
              </a:rPr>
              <a:t>den</a:t>
            </a:r>
            <a:r>
              <a:rPr sz="1200" b="1" spc="9" dirty="0">
                <a:solidFill>
                  <a:srgbClr val="FFFFFF"/>
                </a:solidFill>
                <a:latin typeface="Corbel"/>
                <a:cs typeface="Corbel"/>
              </a:rPr>
              <a:t> </a:t>
            </a:r>
            <a:r>
              <a:rPr sz="1200" b="1" dirty="0">
                <a:solidFill>
                  <a:srgbClr val="FFFFFF"/>
                </a:solidFill>
                <a:latin typeface="Corbel"/>
                <a:cs typeface="Corbel"/>
              </a:rPr>
              <a:t>i</a:t>
            </a:r>
            <a:r>
              <a:rPr sz="1200" b="1" spc="-4" dirty="0">
                <a:solidFill>
                  <a:srgbClr val="FFFFFF"/>
                </a:solidFill>
                <a:latin typeface="Corbel"/>
                <a:cs typeface="Corbel"/>
              </a:rPr>
              <a:t>n</a:t>
            </a:r>
            <a:r>
              <a:rPr sz="1200" b="1" dirty="0">
                <a:solidFill>
                  <a:srgbClr val="FFFFFF"/>
                </a:solidFill>
                <a:latin typeface="Corbel"/>
                <a:cs typeface="Corbel"/>
              </a:rPr>
              <a:t>dicar</a:t>
            </a:r>
            <a:r>
              <a:rPr sz="1200" b="1" spc="-4" dirty="0">
                <a:solidFill>
                  <a:srgbClr val="FFFFFF"/>
                </a:solidFill>
                <a:latin typeface="Corbel"/>
                <a:cs typeface="Corbel"/>
              </a:rPr>
              <a:t>s</a:t>
            </a:r>
            <a:r>
              <a:rPr sz="1200" b="1" dirty="0">
                <a:solidFill>
                  <a:srgbClr val="FFFFFF"/>
                </a:solidFill>
                <a:latin typeface="Corbel"/>
                <a:cs typeface="Corbel"/>
              </a:rPr>
              <a:t>e</a:t>
            </a:r>
            <a:r>
              <a:rPr sz="1200" b="1" spc="9" dirty="0">
                <a:solidFill>
                  <a:srgbClr val="FFFFFF"/>
                </a:solidFill>
                <a:latin typeface="Corbel"/>
                <a:cs typeface="Corbel"/>
              </a:rPr>
              <a:t> </a:t>
            </a:r>
            <a:r>
              <a:rPr sz="1200" b="1" spc="-4" dirty="0">
                <a:solidFill>
                  <a:srgbClr val="FFFFFF"/>
                </a:solidFill>
                <a:latin typeface="Corbel"/>
                <a:cs typeface="Corbel"/>
              </a:rPr>
              <a:t>o</a:t>
            </a:r>
            <a:r>
              <a:rPr sz="1200" b="1" dirty="0">
                <a:solidFill>
                  <a:srgbClr val="FFFFFF"/>
                </a:solidFill>
                <a:latin typeface="Corbel"/>
                <a:cs typeface="Corbel"/>
              </a:rPr>
              <a:t>s</a:t>
            </a:r>
            <a:r>
              <a:rPr sz="1200" b="1" spc="9" dirty="0">
                <a:solidFill>
                  <a:srgbClr val="FFFFFF"/>
                </a:solidFill>
                <a:latin typeface="Corbel"/>
                <a:cs typeface="Corbel"/>
              </a:rPr>
              <a:t> </a:t>
            </a:r>
            <a:r>
              <a:rPr sz="1200" b="1" dirty="0">
                <a:solidFill>
                  <a:srgbClr val="FFFFFF"/>
                </a:solidFill>
                <a:latin typeface="Corbel"/>
                <a:cs typeface="Corbel"/>
              </a:rPr>
              <a:t>d</a:t>
            </a:r>
            <a:r>
              <a:rPr sz="1200" b="1" spc="-4" dirty="0">
                <a:solidFill>
                  <a:srgbClr val="FFFFFF"/>
                </a:solidFill>
                <a:latin typeface="Corbel"/>
                <a:cs typeface="Corbel"/>
              </a:rPr>
              <a:t>a</a:t>
            </a:r>
            <a:r>
              <a:rPr sz="1200" b="1" dirty="0">
                <a:solidFill>
                  <a:srgbClr val="FFFFFF"/>
                </a:solidFill>
                <a:latin typeface="Corbel"/>
                <a:cs typeface="Corbel"/>
              </a:rPr>
              <a:t>t</a:t>
            </a:r>
            <a:r>
              <a:rPr sz="1200" b="1" spc="-4" dirty="0">
                <a:solidFill>
                  <a:srgbClr val="FFFFFF"/>
                </a:solidFill>
                <a:latin typeface="Corbel"/>
                <a:cs typeface="Corbel"/>
              </a:rPr>
              <a:t>o</a:t>
            </a:r>
            <a:r>
              <a:rPr sz="1200" b="1" dirty="0">
                <a:solidFill>
                  <a:srgbClr val="FFFFFF"/>
                </a:solidFill>
                <a:latin typeface="Corbel"/>
                <a:cs typeface="Corbel"/>
              </a:rPr>
              <a:t>s </a:t>
            </a:r>
            <a:r>
              <a:rPr sz="1200" b="1" spc="-4" dirty="0">
                <a:solidFill>
                  <a:srgbClr val="FFFFFF"/>
                </a:solidFill>
                <a:latin typeface="Corbel"/>
                <a:cs typeface="Corbel"/>
              </a:rPr>
              <a:t>n</a:t>
            </a:r>
            <a:r>
              <a:rPr sz="1200" b="1" dirty="0">
                <a:solidFill>
                  <a:srgbClr val="FFFFFF"/>
                </a:solidFill>
                <a:latin typeface="Corbel"/>
                <a:cs typeface="Corbel"/>
              </a:rPr>
              <a:t>o docume</a:t>
            </a:r>
            <a:r>
              <a:rPr sz="1200" b="1" spc="-4" dirty="0">
                <a:solidFill>
                  <a:srgbClr val="FFFFFF"/>
                </a:solidFill>
                <a:latin typeface="Corbel"/>
                <a:cs typeface="Corbel"/>
              </a:rPr>
              <a:t>n</a:t>
            </a:r>
            <a:r>
              <a:rPr sz="1200" b="1" dirty="0">
                <a:solidFill>
                  <a:srgbClr val="FFFFFF"/>
                </a:solidFill>
                <a:latin typeface="Corbel"/>
                <a:cs typeface="Corbel"/>
              </a:rPr>
              <a:t>to</a:t>
            </a:r>
            <a:endParaRPr sz="1200">
              <a:latin typeface="Corbel"/>
              <a:cs typeface="Corbel"/>
            </a:endParaRPr>
          </a:p>
          <a:p>
            <a:pPr marL="252539">
              <a:lnSpc>
                <a:spcPts val="1939"/>
              </a:lnSpc>
              <a:spcBef>
                <a:spcPts val="297"/>
              </a:spcBef>
            </a:pPr>
            <a:r>
              <a:rPr b="1" baseline="20480" dirty="0">
                <a:solidFill>
                  <a:srgbClr val="FFFFFF"/>
                </a:solidFill>
                <a:latin typeface="Corbel"/>
                <a:cs typeface="Corbel"/>
              </a:rPr>
              <a:t>p</a:t>
            </a:r>
            <a:r>
              <a:rPr b="1" spc="-4" baseline="20480" dirty="0">
                <a:solidFill>
                  <a:srgbClr val="FFFFFF"/>
                </a:solidFill>
                <a:latin typeface="Corbel"/>
                <a:cs typeface="Corbel"/>
              </a:rPr>
              <a:t>o</a:t>
            </a:r>
            <a:r>
              <a:rPr b="1" baseline="20480" dirty="0">
                <a:solidFill>
                  <a:srgbClr val="FFFFFF"/>
                </a:solidFill>
                <a:latin typeface="Corbel"/>
                <a:cs typeface="Corbel"/>
              </a:rPr>
              <a:t>lo</a:t>
            </a:r>
            <a:r>
              <a:rPr b="1" spc="-4" baseline="20480" dirty="0">
                <a:solidFill>
                  <a:srgbClr val="FFFFFF"/>
                </a:solidFill>
                <a:latin typeface="Corbel"/>
                <a:cs typeface="Corbel"/>
              </a:rPr>
              <a:t> </a:t>
            </a:r>
            <a:r>
              <a:rPr b="1" baseline="20480" dirty="0">
                <a:solidFill>
                  <a:srgbClr val="FFFFFF"/>
                </a:solidFill>
                <a:latin typeface="Corbel"/>
                <a:cs typeface="Corbel"/>
              </a:rPr>
              <a:t>mi</a:t>
            </a:r>
            <a:r>
              <a:rPr b="1" spc="4" baseline="20480" dirty="0">
                <a:solidFill>
                  <a:srgbClr val="FFFFFF"/>
                </a:solidFill>
                <a:latin typeface="Corbel"/>
                <a:cs typeface="Corbel"/>
              </a:rPr>
              <a:t>ú</a:t>
            </a:r>
            <a:r>
              <a:rPr b="1" baseline="20480" dirty="0">
                <a:solidFill>
                  <a:srgbClr val="FFFFFF"/>
                </a:solidFill>
                <a:latin typeface="Corbel"/>
                <a:cs typeface="Corbel"/>
              </a:rPr>
              <a:t>do </a:t>
            </a:r>
            <a:r>
              <a:rPr b="1" spc="-4" baseline="20480" dirty="0">
                <a:solidFill>
                  <a:srgbClr val="FFFFFF"/>
                </a:solidFill>
                <a:latin typeface="Corbel"/>
                <a:cs typeface="Corbel"/>
              </a:rPr>
              <a:t>(no</a:t>
            </a:r>
            <a:r>
              <a:rPr b="1" baseline="20480" dirty="0">
                <a:solidFill>
                  <a:srgbClr val="FFFFFF"/>
                </a:solidFill>
                <a:latin typeface="Corbel"/>
                <a:cs typeface="Corbel"/>
              </a:rPr>
              <a:t>n</a:t>
            </a:r>
            <a:r>
              <a:rPr b="1" spc="4" baseline="20480" dirty="0">
                <a:solidFill>
                  <a:srgbClr val="FFFFFF"/>
                </a:solidFill>
                <a:latin typeface="Corbel"/>
                <a:cs typeface="Corbel"/>
              </a:rPr>
              <a:t> </a:t>
            </a:r>
            <a:r>
              <a:rPr b="1" spc="-4" baseline="20480" dirty="0">
                <a:solidFill>
                  <a:srgbClr val="FFFFFF"/>
                </a:solidFill>
                <a:latin typeface="Corbel"/>
                <a:cs typeface="Corbel"/>
              </a:rPr>
              <a:t>o</a:t>
            </a:r>
            <a:r>
              <a:rPr b="1" baseline="20480" dirty="0">
                <a:solidFill>
                  <a:srgbClr val="FFFFFF"/>
                </a:solidFill>
                <a:latin typeface="Corbel"/>
                <a:cs typeface="Corbel"/>
              </a:rPr>
              <a:t>v</a:t>
            </a:r>
            <a:r>
              <a:rPr b="1" spc="-4" baseline="20480" dirty="0">
                <a:solidFill>
                  <a:srgbClr val="FFFFFF"/>
                </a:solidFill>
                <a:latin typeface="Corbel"/>
                <a:cs typeface="Corbel"/>
              </a:rPr>
              <a:t>os</a:t>
            </a:r>
            <a:r>
              <a:rPr b="1" baseline="20480" dirty="0">
                <a:solidFill>
                  <a:srgbClr val="FFFFFF"/>
                </a:solidFill>
                <a:latin typeface="Corbel"/>
                <a:cs typeface="Corbel"/>
              </a:rPr>
              <a:t>)         </a:t>
            </a:r>
            <a:r>
              <a:rPr b="1" spc="207" baseline="20480" dirty="0">
                <a:solidFill>
                  <a:srgbClr val="FFFFFF"/>
                </a:solidFill>
                <a:latin typeface="Corbel"/>
                <a:cs typeface="Corbel"/>
              </a:rPr>
              <a:t> </a:t>
            </a:r>
            <a:r>
              <a:rPr sz="1200" b="1" dirty="0">
                <a:solidFill>
                  <a:srgbClr val="FFFFFF"/>
                </a:solidFill>
                <a:latin typeface="Corbel"/>
                <a:cs typeface="Corbel"/>
              </a:rPr>
              <a:t>A </a:t>
            </a:r>
            <a:r>
              <a:rPr sz="1200" b="1" spc="14" dirty="0">
                <a:solidFill>
                  <a:srgbClr val="FFFFFF"/>
                </a:solidFill>
                <a:latin typeface="Corbel"/>
                <a:cs typeface="Corbel"/>
              </a:rPr>
              <a:t> </a:t>
            </a:r>
            <a:r>
              <a:rPr sz="1200" b="1" dirty="0">
                <a:solidFill>
                  <a:srgbClr val="FFFFFF"/>
                </a:solidFill>
                <a:latin typeface="Corbel"/>
                <a:cs typeface="Corbel"/>
              </a:rPr>
              <a:t>gr</a:t>
            </a:r>
            <a:r>
              <a:rPr sz="1200" b="1" spc="-4" dirty="0">
                <a:solidFill>
                  <a:srgbClr val="FFFFFF"/>
                </a:solidFill>
                <a:latin typeface="Corbel"/>
                <a:cs typeface="Corbel"/>
              </a:rPr>
              <a:t>ane</a:t>
            </a:r>
            <a:r>
              <a:rPr sz="1200" b="1" dirty="0">
                <a:solidFill>
                  <a:srgbClr val="FFFFFF"/>
                </a:solidFill>
                <a:latin typeface="Corbel"/>
                <a:cs typeface="Corbel"/>
              </a:rPr>
              <a:t>l                                                                                </a:t>
            </a:r>
            <a:r>
              <a:rPr sz="1200" b="1" spc="142" dirty="0">
                <a:solidFill>
                  <a:srgbClr val="FFFFFF"/>
                </a:solidFill>
                <a:latin typeface="Corbel"/>
                <a:cs typeface="Corbel"/>
              </a:rPr>
              <a:t> </a:t>
            </a:r>
            <a:r>
              <a:rPr b="1" baseline="29582" dirty="0">
                <a:solidFill>
                  <a:srgbClr val="FFFFFF"/>
                </a:solidFill>
                <a:latin typeface="Corbel"/>
                <a:cs typeface="Corbel"/>
              </a:rPr>
              <a:t>c</a:t>
            </a:r>
            <a:r>
              <a:rPr b="1" spc="-4" baseline="29582" dirty="0">
                <a:solidFill>
                  <a:srgbClr val="FFFFFF"/>
                </a:solidFill>
                <a:latin typeface="Corbel"/>
                <a:cs typeface="Corbel"/>
              </a:rPr>
              <a:t>o</a:t>
            </a:r>
            <a:r>
              <a:rPr b="1" baseline="29582" dirty="0">
                <a:solidFill>
                  <a:srgbClr val="FFFFFF"/>
                </a:solidFill>
                <a:latin typeface="Corbel"/>
                <a:cs typeface="Corbel"/>
              </a:rPr>
              <a:t>m</a:t>
            </a:r>
            <a:r>
              <a:rPr b="1" spc="-4" baseline="29582" dirty="0">
                <a:solidFill>
                  <a:srgbClr val="FFFFFF"/>
                </a:solidFill>
                <a:latin typeface="Corbel"/>
                <a:cs typeface="Corbel"/>
              </a:rPr>
              <a:t>e</a:t>
            </a:r>
            <a:r>
              <a:rPr b="1" baseline="29582" dirty="0">
                <a:solidFill>
                  <a:srgbClr val="FFFFFF"/>
                </a:solidFill>
                <a:latin typeface="Corbel"/>
                <a:cs typeface="Corbel"/>
              </a:rPr>
              <a:t>rci</a:t>
            </a:r>
            <a:r>
              <a:rPr b="1" spc="-4" baseline="29582" dirty="0">
                <a:solidFill>
                  <a:srgbClr val="FFFFFF"/>
                </a:solidFill>
                <a:latin typeface="Corbel"/>
                <a:cs typeface="Corbel"/>
              </a:rPr>
              <a:t>a</a:t>
            </a:r>
            <a:r>
              <a:rPr b="1" baseline="29582" dirty="0">
                <a:solidFill>
                  <a:srgbClr val="FFFFFF"/>
                </a:solidFill>
                <a:latin typeface="Corbel"/>
                <a:cs typeface="Corbel"/>
              </a:rPr>
              <a:t>l q</a:t>
            </a:r>
            <a:r>
              <a:rPr b="1" spc="9" baseline="29582" dirty="0">
                <a:solidFill>
                  <a:srgbClr val="FFFFFF"/>
                </a:solidFill>
                <a:latin typeface="Corbel"/>
                <a:cs typeface="Corbel"/>
              </a:rPr>
              <a:t>u</a:t>
            </a:r>
            <a:r>
              <a:rPr b="1" baseline="29582" dirty="0">
                <a:solidFill>
                  <a:srgbClr val="FFFFFF"/>
                </a:solidFill>
                <a:latin typeface="Corbel"/>
                <a:cs typeface="Corbel"/>
              </a:rPr>
              <a:t>e </a:t>
            </a:r>
            <a:r>
              <a:rPr b="1" spc="-4" baseline="29582" dirty="0">
                <a:solidFill>
                  <a:srgbClr val="FFFFFF"/>
                </a:solidFill>
                <a:latin typeface="Corbel"/>
                <a:cs typeface="Corbel"/>
              </a:rPr>
              <a:t>s</a:t>
            </a:r>
            <a:r>
              <a:rPr b="1" baseline="29582" dirty="0">
                <a:solidFill>
                  <a:srgbClr val="FFFFFF"/>
                </a:solidFill>
                <a:latin typeface="Corbel"/>
                <a:cs typeface="Corbel"/>
              </a:rPr>
              <a:t>e </a:t>
            </a:r>
            <a:r>
              <a:rPr b="1" spc="-4" baseline="29582" dirty="0">
                <a:solidFill>
                  <a:srgbClr val="FFFFFF"/>
                </a:solidFill>
                <a:latin typeface="Corbel"/>
                <a:cs typeface="Corbel"/>
              </a:rPr>
              <a:t>en</a:t>
            </a:r>
            <a:r>
              <a:rPr b="1" baseline="29582" dirty="0">
                <a:solidFill>
                  <a:srgbClr val="FFFFFF"/>
                </a:solidFill>
                <a:latin typeface="Corbel"/>
                <a:cs typeface="Corbel"/>
              </a:rPr>
              <a:t>tregue</a:t>
            </a:r>
            <a:r>
              <a:rPr b="1" spc="4" baseline="29582" dirty="0">
                <a:solidFill>
                  <a:srgbClr val="FFFFFF"/>
                </a:solidFill>
                <a:latin typeface="Corbel"/>
                <a:cs typeface="Corbel"/>
              </a:rPr>
              <a:t> </a:t>
            </a:r>
            <a:r>
              <a:rPr b="1" spc="-4" baseline="29582" dirty="0">
                <a:solidFill>
                  <a:srgbClr val="FFFFFF"/>
                </a:solidFill>
                <a:latin typeface="Corbel"/>
                <a:cs typeface="Corbel"/>
              </a:rPr>
              <a:t>a</a:t>
            </a:r>
            <a:r>
              <a:rPr b="1" baseline="29582" dirty="0">
                <a:solidFill>
                  <a:srgbClr val="FFFFFF"/>
                </a:solidFill>
                <a:latin typeface="Corbel"/>
                <a:cs typeface="Corbel"/>
              </a:rPr>
              <a:t>o </a:t>
            </a:r>
            <a:r>
              <a:rPr b="1" spc="-4" baseline="29582" dirty="0">
                <a:solidFill>
                  <a:srgbClr val="FFFFFF"/>
                </a:solidFill>
                <a:latin typeface="Corbel"/>
                <a:cs typeface="Corbel"/>
              </a:rPr>
              <a:t>es</a:t>
            </a:r>
            <a:r>
              <a:rPr b="1" baseline="29582" dirty="0">
                <a:solidFill>
                  <a:srgbClr val="FFFFFF"/>
                </a:solidFill>
                <a:latin typeface="Corbel"/>
                <a:cs typeface="Corbel"/>
              </a:rPr>
              <a:t>t</a:t>
            </a:r>
            <a:r>
              <a:rPr b="1" spc="-4" baseline="29582" dirty="0">
                <a:solidFill>
                  <a:srgbClr val="FFFFFF"/>
                </a:solidFill>
                <a:latin typeface="Corbel"/>
                <a:cs typeface="Corbel"/>
              </a:rPr>
              <a:t>a</a:t>
            </a:r>
            <a:r>
              <a:rPr b="1" baseline="29582" dirty="0">
                <a:solidFill>
                  <a:srgbClr val="FFFFFF"/>
                </a:solidFill>
                <a:latin typeface="Corbel"/>
                <a:cs typeface="Corbel"/>
              </a:rPr>
              <a:t>bl</a:t>
            </a:r>
            <a:r>
              <a:rPr b="1" spc="-4" baseline="29582" dirty="0">
                <a:solidFill>
                  <a:srgbClr val="FFFFFF"/>
                </a:solidFill>
                <a:latin typeface="Corbel"/>
                <a:cs typeface="Corbel"/>
              </a:rPr>
              <a:t>e</a:t>
            </a:r>
            <a:r>
              <a:rPr b="1" baseline="29582" dirty="0">
                <a:solidFill>
                  <a:srgbClr val="FFFFFF"/>
                </a:solidFill>
                <a:latin typeface="Corbel"/>
                <a:cs typeface="Corbel"/>
              </a:rPr>
              <a:t>c</a:t>
            </a:r>
            <a:r>
              <a:rPr b="1" spc="-4" baseline="29582" dirty="0">
                <a:solidFill>
                  <a:srgbClr val="FFFFFF"/>
                </a:solidFill>
                <a:latin typeface="Corbel"/>
                <a:cs typeface="Corbel"/>
              </a:rPr>
              <a:t>e</a:t>
            </a:r>
            <a:r>
              <a:rPr b="1" baseline="29582" dirty="0">
                <a:solidFill>
                  <a:srgbClr val="FFFFFF"/>
                </a:solidFill>
                <a:latin typeface="Corbel"/>
                <a:cs typeface="Corbel"/>
              </a:rPr>
              <a:t>m</a:t>
            </a:r>
            <a:r>
              <a:rPr b="1" spc="-4" baseline="29582" dirty="0">
                <a:solidFill>
                  <a:srgbClr val="FFFFFF"/>
                </a:solidFill>
                <a:latin typeface="Corbel"/>
                <a:cs typeface="Corbel"/>
              </a:rPr>
              <a:t>en</a:t>
            </a:r>
            <a:r>
              <a:rPr b="1" baseline="29582" dirty="0">
                <a:solidFill>
                  <a:srgbClr val="FFFFFF"/>
                </a:solidFill>
                <a:latin typeface="Corbel"/>
                <a:cs typeface="Corbel"/>
              </a:rPr>
              <a:t>to</a:t>
            </a:r>
            <a:endParaRPr sz="1200">
              <a:latin typeface="Corbel"/>
              <a:cs typeface="Corbel"/>
            </a:endParaRPr>
          </a:p>
          <a:p>
            <a:pPr marL="5190299">
              <a:lnSpc>
                <a:spcPct val="101725"/>
              </a:lnSpc>
              <a:spcBef>
                <a:spcPts val="617"/>
              </a:spcBef>
            </a:pPr>
            <a:r>
              <a:rPr sz="1200" b="1" spc="-6" dirty="0">
                <a:solidFill>
                  <a:srgbClr val="FFFFFF"/>
                </a:solidFill>
                <a:latin typeface="Corbel"/>
                <a:cs typeface="Corbel"/>
              </a:rPr>
              <a:t>consumidor.</a:t>
            </a:r>
            <a:endParaRPr sz="1200">
              <a:latin typeface="Corbel"/>
              <a:cs typeface="Corbel"/>
            </a:endParaRPr>
          </a:p>
        </p:txBody>
      </p:sp>
      <p:sp>
        <p:nvSpPr>
          <p:cNvPr id="3" name="object 3"/>
          <p:cNvSpPr txBox="1"/>
          <p:nvPr/>
        </p:nvSpPr>
        <p:spPr>
          <a:xfrm>
            <a:off x="1992312" y="1341438"/>
            <a:ext cx="8280400" cy="1223962"/>
          </a:xfrm>
          <a:prstGeom prst="rect">
            <a:avLst/>
          </a:prstGeom>
        </p:spPr>
        <p:txBody>
          <a:bodyPr wrap="square" lIns="0" tIns="2492" rIns="0" bIns="0" rtlCol="0">
            <a:noAutofit/>
          </a:bodyPr>
          <a:lstStyle/>
          <a:p>
            <a:pPr>
              <a:lnSpc>
                <a:spcPts val="800"/>
              </a:lnSpc>
            </a:pPr>
            <a:endParaRPr sz="800"/>
          </a:p>
          <a:p>
            <a:pPr marL="2661983">
              <a:lnSpc>
                <a:spcPct val="117513"/>
              </a:lnSpc>
            </a:pPr>
            <a:r>
              <a:rPr sz="3200" b="1" spc="-21" dirty="0">
                <a:solidFill>
                  <a:srgbClr val="FFFFFF"/>
                </a:solidFill>
                <a:latin typeface="Arial Black"/>
                <a:cs typeface="Arial Black"/>
              </a:rPr>
              <a:t>ETIQUETADO</a:t>
            </a:r>
            <a:endParaRPr sz="3200">
              <a:latin typeface="Arial Black"/>
              <a:cs typeface="Arial Black"/>
            </a:endParaRPr>
          </a:p>
          <a:p>
            <a:pPr marL="2637599">
              <a:lnSpc>
                <a:spcPts val="3090"/>
              </a:lnSpc>
              <a:spcBef>
                <a:spcPts val="154"/>
              </a:spcBef>
            </a:pPr>
            <a:r>
              <a:rPr sz="2600" b="1" spc="-5" dirty="0">
                <a:solidFill>
                  <a:srgbClr val="FFFFFF"/>
                </a:solidFill>
                <a:latin typeface="Arial Black"/>
                <a:cs typeface="Arial Black"/>
              </a:rPr>
              <a:t>CADRO RESUMO</a:t>
            </a:r>
            <a:endParaRPr sz="2600">
              <a:latin typeface="Arial Black"/>
              <a:cs typeface="Arial Black"/>
            </a:endParaRPr>
          </a:p>
        </p:txBody>
      </p:sp>
      <p:sp>
        <p:nvSpPr>
          <p:cNvPr id="2" name="object 2"/>
          <p:cNvSpPr txBox="1"/>
          <p:nvPr/>
        </p:nvSpPr>
        <p:spPr>
          <a:xfrm>
            <a:off x="1992312" y="188977"/>
            <a:ext cx="8280400" cy="936625"/>
          </a:xfrm>
          <a:prstGeom prst="rect">
            <a:avLst/>
          </a:prstGeom>
        </p:spPr>
        <p:txBody>
          <a:bodyPr wrap="square" lIns="0" tIns="11049" rIns="0" bIns="0" rtlCol="0">
            <a:noAutofit/>
          </a:bodyPr>
          <a:lstStyle/>
          <a:p>
            <a:pPr>
              <a:lnSpc>
                <a:spcPts val="1000"/>
              </a:lnSpc>
            </a:pPr>
            <a:endParaRPr sz="1000"/>
          </a:p>
          <a:p>
            <a:pPr marL="128790">
              <a:lnSpc>
                <a:spcPct val="117513"/>
              </a:lnSpc>
            </a:pPr>
            <a:r>
              <a:rPr sz="3400" b="1" spc="58" dirty="0">
                <a:solidFill>
                  <a:srgbClr val="FFFFFF"/>
                </a:solidFill>
                <a:latin typeface="Arial Black"/>
                <a:cs typeface="Arial Black"/>
              </a:rPr>
              <a:t>PRESENTACIÓN DOS PRODUTOS</a:t>
            </a:r>
            <a:endParaRPr sz="3400">
              <a:latin typeface="Arial Black"/>
              <a:cs typeface="Arial Black"/>
            </a:endParaRPr>
          </a:p>
        </p:txBody>
      </p:sp>
    </p:spTree>
    <p:extLst>
      <p:ext uri="{BB962C8B-B14F-4D97-AF65-F5344CB8AC3E}">
        <p14:creationId xmlns:p14="http://schemas.microsoft.com/office/powerpoint/2010/main" val="136611785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152400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7" name="object 7"/>
          <p:cNvSpPr/>
          <p:nvPr/>
        </p:nvSpPr>
        <p:spPr>
          <a:xfrm>
            <a:off x="1992312" y="836690"/>
            <a:ext cx="8280400" cy="864095"/>
          </a:xfrm>
          <a:custGeom>
            <a:avLst/>
            <a:gdLst/>
            <a:ahLst/>
            <a:cxnLst/>
            <a:rect l="l" t="t" r="r" b="b"/>
            <a:pathLst>
              <a:path w="8280400" h="864095">
                <a:moveTo>
                  <a:pt x="0" y="864095"/>
                </a:moveTo>
                <a:lnTo>
                  <a:pt x="8280400" y="864095"/>
                </a:lnTo>
                <a:lnTo>
                  <a:pt x="8280400" y="0"/>
                </a:lnTo>
                <a:lnTo>
                  <a:pt x="0" y="0"/>
                </a:lnTo>
                <a:lnTo>
                  <a:pt x="0" y="864095"/>
                </a:lnTo>
                <a:close/>
              </a:path>
            </a:pathLst>
          </a:custGeom>
          <a:solidFill>
            <a:srgbClr val="548ED4">
              <a:alpha val="60000"/>
            </a:srgbClr>
          </a:solidFill>
        </p:spPr>
        <p:txBody>
          <a:bodyPr wrap="square" lIns="0" tIns="0" rIns="0" bIns="0" rtlCol="0">
            <a:noAutofit/>
          </a:bodyPr>
          <a:lstStyle/>
          <a:p>
            <a:endParaRPr/>
          </a:p>
        </p:txBody>
      </p:sp>
      <p:sp>
        <p:nvSpPr>
          <p:cNvPr id="8" name="object 8"/>
          <p:cNvSpPr/>
          <p:nvPr/>
        </p:nvSpPr>
        <p:spPr>
          <a:xfrm>
            <a:off x="1992020" y="1772767"/>
            <a:ext cx="8280400" cy="3888486"/>
          </a:xfrm>
          <a:custGeom>
            <a:avLst/>
            <a:gdLst/>
            <a:ahLst/>
            <a:cxnLst/>
            <a:rect l="l" t="t" r="r" b="b"/>
            <a:pathLst>
              <a:path w="8280400" h="3888486">
                <a:moveTo>
                  <a:pt x="0" y="3888486"/>
                </a:moveTo>
                <a:lnTo>
                  <a:pt x="8280400" y="3888486"/>
                </a:lnTo>
                <a:lnTo>
                  <a:pt x="8280400" y="0"/>
                </a:lnTo>
                <a:lnTo>
                  <a:pt x="0" y="0"/>
                </a:lnTo>
                <a:lnTo>
                  <a:pt x="0" y="3888486"/>
                </a:lnTo>
                <a:close/>
              </a:path>
            </a:pathLst>
          </a:custGeom>
          <a:solidFill>
            <a:srgbClr val="252525">
              <a:alpha val="60000"/>
            </a:srgbClr>
          </a:solidFill>
        </p:spPr>
        <p:txBody>
          <a:bodyPr wrap="square" lIns="0" tIns="0" rIns="0" bIns="0" rtlCol="0">
            <a:noAutofit/>
          </a:bodyPr>
          <a:lstStyle/>
          <a:p>
            <a:endParaRPr/>
          </a:p>
        </p:txBody>
      </p:sp>
      <p:sp>
        <p:nvSpPr>
          <p:cNvPr id="9" name="object 9"/>
          <p:cNvSpPr/>
          <p:nvPr/>
        </p:nvSpPr>
        <p:spPr>
          <a:xfrm>
            <a:off x="1992312" y="116613"/>
            <a:ext cx="8280400" cy="647801"/>
          </a:xfrm>
          <a:custGeom>
            <a:avLst/>
            <a:gdLst/>
            <a:ahLst/>
            <a:cxnLst/>
            <a:rect l="l" t="t" r="r" b="b"/>
            <a:pathLst>
              <a:path w="8280400" h="647801">
                <a:moveTo>
                  <a:pt x="0" y="647801"/>
                </a:moveTo>
                <a:lnTo>
                  <a:pt x="8280400" y="647801"/>
                </a:lnTo>
                <a:lnTo>
                  <a:pt x="8280400" y="0"/>
                </a:lnTo>
                <a:lnTo>
                  <a:pt x="0" y="0"/>
                </a:lnTo>
                <a:lnTo>
                  <a:pt x="0" y="647801"/>
                </a:lnTo>
                <a:close/>
              </a:path>
            </a:pathLst>
          </a:custGeom>
          <a:solidFill>
            <a:srgbClr val="938953">
              <a:alpha val="72941"/>
            </a:srgbClr>
          </a:solidFill>
        </p:spPr>
        <p:txBody>
          <a:bodyPr wrap="square" lIns="0" tIns="0" rIns="0" bIns="0" rtlCol="0">
            <a:noAutofit/>
          </a:bodyPr>
          <a:lstStyle/>
          <a:p>
            <a:endParaRPr/>
          </a:p>
        </p:txBody>
      </p:sp>
      <p:sp>
        <p:nvSpPr>
          <p:cNvPr id="10" name="object 10"/>
          <p:cNvSpPr/>
          <p:nvPr/>
        </p:nvSpPr>
        <p:spPr>
          <a:xfrm>
            <a:off x="1967445" y="5733262"/>
            <a:ext cx="8280400" cy="792162"/>
          </a:xfrm>
          <a:custGeom>
            <a:avLst/>
            <a:gdLst/>
            <a:ahLst/>
            <a:cxnLst/>
            <a:rect l="l" t="t" r="r" b="b"/>
            <a:pathLst>
              <a:path w="8280400" h="792162">
                <a:moveTo>
                  <a:pt x="0" y="792162"/>
                </a:moveTo>
                <a:lnTo>
                  <a:pt x="8280400" y="792162"/>
                </a:lnTo>
                <a:lnTo>
                  <a:pt x="8280400" y="0"/>
                </a:lnTo>
                <a:lnTo>
                  <a:pt x="0" y="0"/>
                </a:lnTo>
                <a:lnTo>
                  <a:pt x="0" y="792162"/>
                </a:lnTo>
                <a:close/>
              </a:path>
            </a:pathLst>
          </a:custGeom>
          <a:solidFill>
            <a:srgbClr val="252525">
              <a:alpha val="60000"/>
            </a:srgbClr>
          </a:solidFill>
        </p:spPr>
        <p:txBody>
          <a:bodyPr wrap="square" lIns="0" tIns="0" rIns="0" bIns="0" rtlCol="0">
            <a:noAutofit/>
          </a:bodyPr>
          <a:lstStyle/>
          <a:p>
            <a:endParaRPr/>
          </a:p>
        </p:txBody>
      </p:sp>
      <p:sp>
        <p:nvSpPr>
          <p:cNvPr id="5" name="object 5"/>
          <p:cNvSpPr txBox="1"/>
          <p:nvPr/>
        </p:nvSpPr>
        <p:spPr>
          <a:xfrm>
            <a:off x="1967445" y="5733262"/>
            <a:ext cx="8280400" cy="792162"/>
          </a:xfrm>
          <a:prstGeom prst="rect">
            <a:avLst/>
          </a:prstGeom>
        </p:spPr>
        <p:txBody>
          <a:bodyPr wrap="square" lIns="0" tIns="6032" rIns="0" bIns="0" rtlCol="0">
            <a:noAutofit/>
          </a:bodyPr>
          <a:lstStyle/>
          <a:p>
            <a:pPr>
              <a:lnSpc>
                <a:spcPts val="650"/>
              </a:lnSpc>
            </a:pPr>
            <a:endParaRPr sz="650"/>
          </a:p>
          <a:p>
            <a:pPr marL="91478">
              <a:lnSpc>
                <a:spcPct val="101725"/>
              </a:lnSpc>
            </a:pPr>
            <a:r>
              <a:rPr sz="2000" spc="31" dirty="0">
                <a:solidFill>
                  <a:srgbClr val="FFFFFF"/>
                </a:solidFill>
                <a:latin typeface="Corbel"/>
                <a:cs typeface="Corbel"/>
              </a:rPr>
              <a:t>Xunto con estas indicacións deberán figurar os datos relativos ao </a:t>
            </a:r>
            <a:r>
              <a:rPr sz="2000" b="1" spc="31" dirty="0">
                <a:solidFill>
                  <a:srgbClr val="FFFFFF"/>
                </a:solidFill>
                <a:latin typeface="Corbel"/>
                <a:cs typeface="Corbel"/>
              </a:rPr>
              <a:t>prezo</a:t>
            </a:r>
            <a:r>
              <a:rPr sz="2000" spc="31" dirty="0">
                <a:solidFill>
                  <a:srgbClr val="FFFFFF"/>
                </a:solidFill>
                <a:latin typeface="Corbel"/>
                <a:cs typeface="Corbel"/>
              </a:rPr>
              <a:t>, de</a:t>
            </a:r>
            <a:endParaRPr sz="2000">
              <a:latin typeface="Corbel"/>
              <a:cs typeface="Corbel"/>
            </a:endParaRPr>
          </a:p>
          <a:p>
            <a:pPr marL="91478">
              <a:lnSpc>
                <a:spcPts val="2400"/>
              </a:lnSpc>
              <a:spcBef>
                <a:spcPts val="120"/>
              </a:spcBef>
            </a:pPr>
            <a:r>
              <a:rPr sz="2000" spc="7" dirty="0">
                <a:solidFill>
                  <a:srgbClr val="FFFFFF"/>
                </a:solidFill>
                <a:latin typeface="Corbel"/>
                <a:cs typeface="Corbel"/>
              </a:rPr>
              <a:t>acordo coa normativa específica de consumo</a:t>
            </a:r>
            <a:endParaRPr sz="2000">
              <a:latin typeface="Corbel"/>
              <a:cs typeface="Corbel"/>
            </a:endParaRPr>
          </a:p>
        </p:txBody>
      </p:sp>
      <p:sp>
        <p:nvSpPr>
          <p:cNvPr id="4" name="object 4"/>
          <p:cNvSpPr txBox="1"/>
          <p:nvPr/>
        </p:nvSpPr>
        <p:spPr>
          <a:xfrm>
            <a:off x="1992020" y="1772767"/>
            <a:ext cx="8280400" cy="3888486"/>
          </a:xfrm>
          <a:prstGeom prst="rect">
            <a:avLst/>
          </a:prstGeom>
        </p:spPr>
        <p:txBody>
          <a:bodyPr wrap="square" lIns="0" tIns="13493" rIns="0" bIns="0" rtlCol="0">
            <a:noAutofit/>
          </a:bodyPr>
          <a:lstStyle/>
          <a:p>
            <a:pPr marL="91592">
              <a:lnSpc>
                <a:spcPts val="2125"/>
              </a:lnSpc>
            </a:pPr>
            <a:r>
              <a:rPr sz="2000" dirty="0">
                <a:solidFill>
                  <a:srgbClr val="FFFF00"/>
                </a:solidFill>
                <a:latin typeface="Corbel"/>
                <a:cs typeface="Corbel"/>
              </a:rPr>
              <a:t>-    </a:t>
            </a:r>
            <a:r>
              <a:rPr sz="2000" spc="34" dirty="0">
                <a:solidFill>
                  <a:srgbClr val="FFFF00"/>
                </a:solidFill>
                <a:latin typeface="Corbel"/>
                <a:cs typeface="Corbel"/>
              </a:rPr>
              <a:t> </a:t>
            </a:r>
            <a:r>
              <a:rPr sz="2000" dirty="0">
                <a:solidFill>
                  <a:srgbClr val="FFFF00"/>
                </a:solidFill>
                <a:latin typeface="Corbel"/>
                <a:cs typeface="Corbel"/>
              </a:rPr>
              <a:t>Para</a:t>
            </a:r>
            <a:r>
              <a:rPr sz="2000" spc="-19" dirty="0">
                <a:solidFill>
                  <a:srgbClr val="FFFF00"/>
                </a:solidFill>
                <a:latin typeface="Corbel"/>
                <a:cs typeface="Corbel"/>
              </a:rPr>
              <a:t> </a:t>
            </a:r>
            <a:r>
              <a:rPr sz="2000" dirty="0">
                <a:solidFill>
                  <a:srgbClr val="FFFF00"/>
                </a:solidFill>
                <a:latin typeface="Corbel"/>
                <a:cs typeface="Corbel"/>
              </a:rPr>
              <a:t>os  pro</a:t>
            </a:r>
            <a:r>
              <a:rPr sz="2000" spc="-4" dirty="0">
                <a:solidFill>
                  <a:srgbClr val="FFFF00"/>
                </a:solidFill>
                <a:latin typeface="Corbel"/>
                <a:cs typeface="Corbel"/>
              </a:rPr>
              <a:t>du</a:t>
            </a:r>
            <a:r>
              <a:rPr sz="2000" dirty="0">
                <a:solidFill>
                  <a:srgbClr val="FFFF00"/>
                </a:solidFill>
                <a:latin typeface="Corbel"/>
                <a:cs typeface="Corbel"/>
              </a:rPr>
              <a:t>tos </a:t>
            </a:r>
            <a:r>
              <a:rPr sz="2000" spc="9" dirty="0">
                <a:solidFill>
                  <a:srgbClr val="FFFF00"/>
                </a:solidFill>
                <a:latin typeface="Corbel"/>
                <a:cs typeface="Corbel"/>
              </a:rPr>
              <a:t> </a:t>
            </a:r>
            <a:r>
              <a:rPr sz="2000" b="1" dirty="0">
                <a:solidFill>
                  <a:srgbClr val="FFFF00"/>
                </a:solidFill>
                <a:latin typeface="Corbel"/>
                <a:cs typeface="Corbel"/>
              </a:rPr>
              <a:t>envasad</a:t>
            </a:r>
            <a:r>
              <a:rPr sz="2000" b="1" spc="-4" dirty="0">
                <a:solidFill>
                  <a:srgbClr val="FFFF00"/>
                </a:solidFill>
                <a:latin typeface="Corbel"/>
                <a:cs typeface="Corbel"/>
              </a:rPr>
              <a:t>o</a:t>
            </a:r>
            <a:r>
              <a:rPr sz="2000" b="1" dirty="0">
                <a:solidFill>
                  <a:srgbClr val="FFFF00"/>
                </a:solidFill>
                <a:latin typeface="Corbel"/>
                <a:cs typeface="Corbel"/>
              </a:rPr>
              <a:t>s</a:t>
            </a:r>
            <a:r>
              <a:rPr sz="2000" b="1" spc="-14" dirty="0">
                <a:solidFill>
                  <a:srgbClr val="FFFF00"/>
                </a:solidFill>
                <a:latin typeface="Corbel"/>
                <a:cs typeface="Corbel"/>
              </a:rPr>
              <a:t> </a:t>
            </a:r>
            <a:r>
              <a:rPr sz="2000" b="1" dirty="0">
                <a:solidFill>
                  <a:srgbClr val="FFFF00"/>
                </a:solidFill>
                <a:latin typeface="Corbel"/>
                <a:cs typeface="Corbel"/>
              </a:rPr>
              <a:t>e etiquetad</a:t>
            </a:r>
            <a:r>
              <a:rPr sz="2000" b="1" spc="-9" dirty="0">
                <a:solidFill>
                  <a:srgbClr val="FFFF00"/>
                </a:solidFill>
                <a:latin typeface="Corbel"/>
                <a:cs typeface="Corbel"/>
              </a:rPr>
              <a:t>o</a:t>
            </a:r>
            <a:r>
              <a:rPr sz="2000" b="1" dirty="0">
                <a:solidFill>
                  <a:srgbClr val="FFFF00"/>
                </a:solidFill>
                <a:latin typeface="Corbel"/>
                <a:cs typeface="Corbel"/>
              </a:rPr>
              <a:t>s:</a:t>
            </a:r>
            <a:endParaRPr sz="2000">
              <a:latin typeface="Corbel"/>
              <a:cs typeface="Corbel"/>
            </a:endParaRPr>
          </a:p>
          <a:p>
            <a:pPr marL="556412">
              <a:lnSpc>
                <a:spcPct val="101725"/>
              </a:lnSpc>
              <a:spcBef>
                <a:spcPts val="452"/>
              </a:spcBef>
            </a:pPr>
            <a:r>
              <a:rPr sz="2000" dirty="0">
                <a:solidFill>
                  <a:srgbClr val="FFFFFF"/>
                </a:solidFill>
                <a:latin typeface="Wingdings"/>
                <a:cs typeface="Wingdings"/>
              </a:rPr>
              <a:t></a:t>
            </a:r>
            <a:r>
              <a:rPr sz="2000" dirty="0">
                <a:solidFill>
                  <a:srgbClr val="FFFFFF"/>
                </a:solidFill>
                <a:latin typeface="Times New Roman"/>
                <a:cs typeface="Times New Roman"/>
              </a:rPr>
              <a:t>  </a:t>
            </a:r>
            <a:r>
              <a:rPr sz="2000" spc="280" dirty="0">
                <a:solidFill>
                  <a:srgbClr val="FFFFFF"/>
                </a:solidFill>
                <a:latin typeface="Times New Roman"/>
                <a:cs typeface="Times New Roman"/>
              </a:rPr>
              <a:t> </a:t>
            </a:r>
            <a:r>
              <a:rPr sz="2000" b="1" dirty="0">
                <a:solidFill>
                  <a:srgbClr val="FFFFFF"/>
                </a:solidFill>
                <a:latin typeface="Corbel"/>
                <a:cs typeface="Corbel"/>
              </a:rPr>
              <a:t>De</a:t>
            </a:r>
            <a:r>
              <a:rPr sz="2000" b="1" spc="4" dirty="0">
                <a:solidFill>
                  <a:srgbClr val="FFFFFF"/>
                </a:solidFill>
                <a:latin typeface="Corbel"/>
                <a:cs typeface="Corbel"/>
              </a:rPr>
              <a:t>n</a:t>
            </a:r>
            <a:r>
              <a:rPr sz="2000" b="1" spc="-4" dirty="0">
                <a:solidFill>
                  <a:srgbClr val="FFFFFF"/>
                </a:solidFill>
                <a:latin typeface="Corbel"/>
                <a:cs typeface="Corbel"/>
              </a:rPr>
              <a:t>o</a:t>
            </a:r>
            <a:r>
              <a:rPr sz="2000" b="1" dirty="0">
                <a:solidFill>
                  <a:srgbClr val="FFFFFF"/>
                </a:solidFill>
                <a:latin typeface="Corbel"/>
                <a:cs typeface="Corbel"/>
              </a:rPr>
              <a:t>mina</a:t>
            </a:r>
            <a:r>
              <a:rPr sz="2000" b="1" spc="9" dirty="0">
                <a:solidFill>
                  <a:srgbClr val="FFFFFF"/>
                </a:solidFill>
                <a:latin typeface="Corbel"/>
                <a:cs typeface="Corbel"/>
              </a:rPr>
              <a:t>c</a:t>
            </a:r>
            <a:r>
              <a:rPr sz="2000" b="1" dirty="0">
                <a:solidFill>
                  <a:srgbClr val="FFFFFF"/>
                </a:solidFill>
                <a:latin typeface="Corbel"/>
                <a:cs typeface="Corbel"/>
              </a:rPr>
              <a:t>ión</a:t>
            </a:r>
            <a:r>
              <a:rPr sz="2000" b="1" spc="-14" dirty="0">
                <a:solidFill>
                  <a:srgbClr val="FFFFFF"/>
                </a:solidFill>
                <a:latin typeface="Corbel"/>
                <a:cs typeface="Corbel"/>
              </a:rPr>
              <a:t> </a:t>
            </a:r>
            <a:r>
              <a:rPr sz="2000" b="1" dirty="0">
                <a:solidFill>
                  <a:srgbClr val="FFFFFF"/>
                </a:solidFill>
                <a:latin typeface="Corbel"/>
                <a:cs typeface="Corbel"/>
              </a:rPr>
              <a:t>de ve</a:t>
            </a:r>
            <a:r>
              <a:rPr sz="2000" b="1" spc="4" dirty="0">
                <a:solidFill>
                  <a:srgbClr val="FFFFFF"/>
                </a:solidFill>
                <a:latin typeface="Corbel"/>
                <a:cs typeface="Corbel"/>
              </a:rPr>
              <a:t>n</a:t>
            </a:r>
            <a:r>
              <a:rPr sz="2000" b="1" dirty="0">
                <a:solidFill>
                  <a:srgbClr val="FFFFFF"/>
                </a:solidFill>
                <a:latin typeface="Corbel"/>
                <a:cs typeface="Corbel"/>
              </a:rPr>
              <a:t>da</a:t>
            </a:r>
            <a:r>
              <a:rPr sz="2000" b="1" spc="-24" dirty="0">
                <a:solidFill>
                  <a:srgbClr val="FFFFFF"/>
                </a:solidFill>
                <a:latin typeface="Corbel"/>
                <a:cs typeface="Corbel"/>
              </a:rPr>
              <a:t> </a:t>
            </a:r>
            <a:r>
              <a:rPr sz="2000" spc="-25" dirty="0">
                <a:solidFill>
                  <a:srgbClr val="FFFFFF"/>
                </a:solidFill>
                <a:latin typeface="Corbel"/>
                <a:cs typeface="Corbel"/>
              </a:rPr>
              <a:t>(</a:t>
            </a:r>
            <a:r>
              <a:rPr sz="2000" dirty="0">
                <a:solidFill>
                  <a:srgbClr val="FFFFFF"/>
                </a:solidFill>
                <a:latin typeface="Corbel"/>
                <a:cs typeface="Corbel"/>
              </a:rPr>
              <a:t>nome</a:t>
            </a:r>
            <a:r>
              <a:rPr sz="2000" spc="-9" dirty="0">
                <a:solidFill>
                  <a:srgbClr val="FFFFFF"/>
                </a:solidFill>
                <a:latin typeface="Corbel"/>
                <a:cs typeface="Corbel"/>
              </a:rPr>
              <a:t> </a:t>
            </a:r>
            <a:r>
              <a:rPr sz="2000" spc="-4" dirty="0">
                <a:solidFill>
                  <a:srgbClr val="FFFFFF"/>
                </a:solidFill>
                <a:latin typeface="Corbel"/>
                <a:cs typeface="Corbel"/>
              </a:rPr>
              <a:t>d</a:t>
            </a:r>
            <a:r>
              <a:rPr sz="2000" dirty="0">
                <a:solidFill>
                  <a:srgbClr val="FFFFFF"/>
                </a:solidFill>
                <a:latin typeface="Corbel"/>
                <a:cs typeface="Corbel"/>
              </a:rPr>
              <a:t>o</a:t>
            </a:r>
            <a:r>
              <a:rPr sz="2000" spc="9" dirty="0">
                <a:solidFill>
                  <a:srgbClr val="FFFFFF"/>
                </a:solidFill>
                <a:latin typeface="Corbel"/>
                <a:cs typeface="Corbel"/>
              </a:rPr>
              <a:t> </a:t>
            </a:r>
            <a:r>
              <a:rPr sz="2000" dirty="0">
                <a:solidFill>
                  <a:srgbClr val="FFFFFF"/>
                </a:solidFill>
                <a:latin typeface="Corbel"/>
                <a:cs typeface="Corbel"/>
              </a:rPr>
              <a:t>prod</a:t>
            </a:r>
            <a:r>
              <a:rPr sz="2000" spc="-4" dirty="0">
                <a:solidFill>
                  <a:srgbClr val="FFFFFF"/>
                </a:solidFill>
                <a:latin typeface="Corbel"/>
                <a:cs typeface="Corbel"/>
              </a:rPr>
              <a:t>u</a:t>
            </a:r>
            <a:r>
              <a:rPr sz="2000" dirty="0">
                <a:solidFill>
                  <a:srgbClr val="FFFFFF"/>
                </a:solidFill>
                <a:latin typeface="Corbel"/>
                <a:cs typeface="Corbel"/>
              </a:rPr>
              <a:t>t</a:t>
            </a:r>
            <a:r>
              <a:rPr sz="2000" spc="-34" dirty="0">
                <a:solidFill>
                  <a:srgbClr val="FFFFFF"/>
                </a:solidFill>
                <a:latin typeface="Corbel"/>
                <a:cs typeface="Corbel"/>
              </a:rPr>
              <a:t>o</a:t>
            </a:r>
            <a:r>
              <a:rPr sz="2000" dirty="0">
                <a:solidFill>
                  <a:srgbClr val="FFFFFF"/>
                </a:solidFill>
                <a:latin typeface="Corbel"/>
                <a:cs typeface="Corbel"/>
              </a:rPr>
              <a:t>)</a:t>
            </a:r>
            <a:endParaRPr sz="2000">
              <a:latin typeface="Corbel"/>
              <a:cs typeface="Corbel"/>
            </a:endParaRPr>
          </a:p>
          <a:p>
            <a:pPr marL="556412">
              <a:lnSpc>
                <a:spcPct val="101725"/>
              </a:lnSpc>
              <a:spcBef>
                <a:spcPts val="558"/>
              </a:spcBef>
            </a:pPr>
            <a:r>
              <a:rPr sz="2000" dirty="0">
                <a:solidFill>
                  <a:srgbClr val="FFFFFF"/>
                </a:solidFill>
                <a:latin typeface="Wingdings"/>
                <a:cs typeface="Wingdings"/>
              </a:rPr>
              <a:t></a:t>
            </a:r>
            <a:r>
              <a:rPr sz="2000" dirty="0">
                <a:solidFill>
                  <a:srgbClr val="FFFFFF"/>
                </a:solidFill>
                <a:latin typeface="Times New Roman"/>
                <a:cs typeface="Times New Roman"/>
              </a:rPr>
              <a:t>  </a:t>
            </a:r>
            <a:r>
              <a:rPr sz="2000" spc="280" dirty="0">
                <a:solidFill>
                  <a:srgbClr val="FFFFFF"/>
                </a:solidFill>
                <a:latin typeface="Times New Roman"/>
                <a:cs typeface="Times New Roman"/>
              </a:rPr>
              <a:t> </a:t>
            </a:r>
            <a:r>
              <a:rPr sz="2000" b="1" spc="4" dirty="0">
                <a:solidFill>
                  <a:srgbClr val="FFFFFF"/>
                </a:solidFill>
                <a:latin typeface="Corbel"/>
                <a:cs typeface="Corbel"/>
              </a:rPr>
              <a:t>C</a:t>
            </a:r>
            <a:r>
              <a:rPr sz="2000" b="1" dirty="0">
                <a:solidFill>
                  <a:srgbClr val="FFFFFF"/>
                </a:solidFill>
                <a:latin typeface="Corbel"/>
                <a:cs typeface="Corbel"/>
              </a:rPr>
              <a:t>antidade</a:t>
            </a:r>
            <a:r>
              <a:rPr sz="2000" b="1" spc="-14" dirty="0">
                <a:solidFill>
                  <a:srgbClr val="FFFFFF"/>
                </a:solidFill>
                <a:latin typeface="Corbel"/>
                <a:cs typeface="Corbel"/>
              </a:rPr>
              <a:t> </a:t>
            </a:r>
            <a:r>
              <a:rPr sz="2000" b="1" dirty="0">
                <a:solidFill>
                  <a:srgbClr val="FFFFFF"/>
                </a:solidFill>
                <a:latin typeface="Corbel"/>
                <a:cs typeface="Corbel"/>
              </a:rPr>
              <a:t>n</a:t>
            </a:r>
            <a:r>
              <a:rPr sz="2000" b="1" spc="4" dirty="0">
                <a:solidFill>
                  <a:srgbClr val="FFFFFF"/>
                </a:solidFill>
                <a:latin typeface="Corbel"/>
                <a:cs typeface="Corbel"/>
              </a:rPr>
              <a:t>e</a:t>
            </a:r>
            <a:r>
              <a:rPr sz="2000" b="1" dirty="0">
                <a:solidFill>
                  <a:srgbClr val="FFFFFF"/>
                </a:solidFill>
                <a:latin typeface="Corbel"/>
                <a:cs typeface="Corbel"/>
              </a:rPr>
              <a:t>ta</a:t>
            </a:r>
            <a:endParaRPr sz="2000">
              <a:latin typeface="Corbel"/>
              <a:cs typeface="Corbel"/>
            </a:endParaRPr>
          </a:p>
          <a:p>
            <a:pPr marL="899261" marR="43926" indent="-342849">
              <a:lnSpc>
                <a:spcPts val="2400"/>
              </a:lnSpc>
              <a:spcBef>
                <a:spcPts val="664"/>
              </a:spcBef>
              <a:tabLst>
                <a:tab pos="889000" algn="l"/>
              </a:tabLst>
            </a:pPr>
            <a:r>
              <a:rPr sz="2000" dirty="0">
                <a:solidFill>
                  <a:srgbClr val="FFFFFF"/>
                </a:solidFill>
                <a:latin typeface="Wingdings"/>
                <a:cs typeface="Wingdings"/>
              </a:rPr>
              <a:t></a:t>
            </a:r>
            <a:r>
              <a:rPr sz="2000" dirty="0">
                <a:solidFill>
                  <a:srgbClr val="FFFFFF"/>
                </a:solidFill>
                <a:latin typeface="Times New Roman"/>
                <a:cs typeface="Times New Roman"/>
              </a:rPr>
              <a:t>	</a:t>
            </a:r>
            <a:r>
              <a:rPr sz="2000" b="1" dirty="0">
                <a:solidFill>
                  <a:srgbClr val="FFFFFF"/>
                </a:solidFill>
                <a:latin typeface="Corbel"/>
                <a:cs typeface="Corbel"/>
              </a:rPr>
              <a:t>Data   </a:t>
            </a:r>
            <a:r>
              <a:rPr sz="2000" b="1" spc="54" dirty="0">
                <a:solidFill>
                  <a:srgbClr val="FFFFFF"/>
                </a:solidFill>
                <a:latin typeface="Corbel"/>
                <a:cs typeface="Corbel"/>
              </a:rPr>
              <a:t> </a:t>
            </a:r>
            <a:r>
              <a:rPr sz="2000" b="1" spc="-14" dirty="0">
                <a:solidFill>
                  <a:srgbClr val="FFFFFF"/>
                </a:solidFill>
                <a:latin typeface="Corbel"/>
                <a:cs typeface="Corbel"/>
              </a:rPr>
              <a:t>d</a:t>
            </a:r>
            <a:r>
              <a:rPr sz="2000" b="1" dirty="0">
                <a:solidFill>
                  <a:srgbClr val="FFFFFF"/>
                </a:solidFill>
                <a:latin typeface="Corbel"/>
                <a:cs typeface="Corbel"/>
              </a:rPr>
              <a:t>e   </a:t>
            </a:r>
            <a:r>
              <a:rPr sz="2000" b="1" spc="59" dirty="0">
                <a:solidFill>
                  <a:srgbClr val="FFFFFF"/>
                </a:solidFill>
                <a:latin typeface="Corbel"/>
                <a:cs typeface="Corbel"/>
              </a:rPr>
              <a:t> </a:t>
            </a:r>
            <a:r>
              <a:rPr sz="2000" b="1" dirty="0">
                <a:solidFill>
                  <a:srgbClr val="FFFFFF"/>
                </a:solidFill>
                <a:latin typeface="Corbel"/>
                <a:cs typeface="Corbel"/>
              </a:rPr>
              <a:t>c</a:t>
            </a:r>
            <a:r>
              <a:rPr sz="2000" b="1" spc="9" dirty="0">
                <a:solidFill>
                  <a:srgbClr val="FFFFFF"/>
                </a:solidFill>
                <a:latin typeface="Corbel"/>
                <a:cs typeface="Corbel"/>
              </a:rPr>
              <a:t>o</a:t>
            </a:r>
            <a:r>
              <a:rPr sz="2000" b="1" dirty="0">
                <a:solidFill>
                  <a:srgbClr val="FFFFFF"/>
                </a:solidFill>
                <a:latin typeface="Corbel"/>
                <a:cs typeface="Corbel"/>
              </a:rPr>
              <a:t>n</a:t>
            </a:r>
            <a:r>
              <a:rPr sz="2000" b="1" spc="4" dirty="0">
                <a:solidFill>
                  <a:srgbClr val="FFFFFF"/>
                </a:solidFill>
                <a:latin typeface="Corbel"/>
                <a:cs typeface="Corbel"/>
              </a:rPr>
              <a:t>s</a:t>
            </a:r>
            <a:r>
              <a:rPr sz="2000" b="1" dirty="0">
                <a:solidFill>
                  <a:srgbClr val="FFFFFF"/>
                </a:solidFill>
                <a:latin typeface="Corbel"/>
                <a:cs typeface="Corbel"/>
              </a:rPr>
              <a:t>umo   </a:t>
            </a:r>
            <a:r>
              <a:rPr sz="2000" b="1" spc="54" dirty="0">
                <a:solidFill>
                  <a:srgbClr val="FFFFFF"/>
                </a:solidFill>
                <a:latin typeface="Corbel"/>
                <a:cs typeface="Corbel"/>
              </a:rPr>
              <a:t> </a:t>
            </a:r>
            <a:r>
              <a:rPr sz="2000" b="1" dirty="0">
                <a:solidFill>
                  <a:srgbClr val="FFFFFF"/>
                </a:solidFill>
                <a:latin typeface="Corbel"/>
                <a:cs typeface="Corbel"/>
              </a:rPr>
              <a:t>prefe</a:t>
            </a:r>
            <a:r>
              <a:rPr sz="2000" b="1" spc="-4" dirty="0">
                <a:solidFill>
                  <a:srgbClr val="FFFFFF"/>
                </a:solidFill>
                <a:latin typeface="Corbel"/>
                <a:cs typeface="Corbel"/>
              </a:rPr>
              <a:t>r</a:t>
            </a:r>
            <a:r>
              <a:rPr sz="2000" b="1" dirty="0">
                <a:solidFill>
                  <a:srgbClr val="FFFFFF"/>
                </a:solidFill>
                <a:latin typeface="Corbel"/>
                <a:cs typeface="Corbel"/>
              </a:rPr>
              <a:t>e</a:t>
            </a:r>
            <a:r>
              <a:rPr sz="2000" b="1" spc="4" dirty="0">
                <a:solidFill>
                  <a:srgbClr val="FFFFFF"/>
                </a:solidFill>
                <a:latin typeface="Corbel"/>
                <a:cs typeface="Corbel"/>
              </a:rPr>
              <a:t>n</a:t>
            </a:r>
            <a:r>
              <a:rPr sz="2000" b="1" dirty="0">
                <a:solidFill>
                  <a:srgbClr val="FFFFFF"/>
                </a:solidFill>
                <a:latin typeface="Corbel"/>
                <a:cs typeface="Corbel"/>
              </a:rPr>
              <a:t>te   </a:t>
            </a:r>
            <a:r>
              <a:rPr sz="2000" b="1" spc="59" dirty="0">
                <a:solidFill>
                  <a:srgbClr val="FFFFFF"/>
                </a:solidFill>
                <a:latin typeface="Corbel"/>
                <a:cs typeface="Corbel"/>
              </a:rPr>
              <a:t> </a:t>
            </a:r>
            <a:r>
              <a:rPr sz="2000" spc="-39" dirty="0">
                <a:solidFill>
                  <a:srgbClr val="FFFFFF"/>
                </a:solidFill>
                <a:latin typeface="Corbel"/>
                <a:cs typeface="Corbel"/>
              </a:rPr>
              <a:t>(</a:t>
            </a:r>
            <a:r>
              <a:rPr sz="2000" dirty="0">
                <a:solidFill>
                  <a:srgbClr val="FFFFFF"/>
                </a:solidFill>
                <a:latin typeface="Corbel"/>
                <a:cs typeface="Corbel"/>
              </a:rPr>
              <a:t>excepto   </a:t>
            </a:r>
            <a:r>
              <a:rPr sz="2000" spc="104" dirty="0">
                <a:solidFill>
                  <a:srgbClr val="FFFFFF"/>
                </a:solidFill>
                <a:latin typeface="Corbel"/>
                <a:cs typeface="Corbel"/>
              </a:rPr>
              <a:t> </a:t>
            </a:r>
            <a:r>
              <a:rPr sz="2000" dirty="0">
                <a:solidFill>
                  <a:srgbClr val="FFFFFF"/>
                </a:solidFill>
                <a:latin typeface="Corbel"/>
                <a:cs typeface="Corbel"/>
              </a:rPr>
              <a:t>froita</a:t>
            </a:r>
            <a:r>
              <a:rPr sz="2000" spc="9" dirty="0">
                <a:solidFill>
                  <a:srgbClr val="FFFFFF"/>
                </a:solidFill>
                <a:latin typeface="Corbel"/>
                <a:cs typeface="Corbel"/>
              </a:rPr>
              <a:t>s</a:t>
            </a:r>
            <a:r>
              <a:rPr sz="2000" dirty="0">
                <a:solidFill>
                  <a:srgbClr val="FFFFFF"/>
                </a:solidFill>
                <a:latin typeface="Corbel"/>
                <a:cs typeface="Corbel"/>
              </a:rPr>
              <a:t>,   </a:t>
            </a:r>
            <a:r>
              <a:rPr sz="2000" spc="104" dirty="0">
                <a:solidFill>
                  <a:srgbClr val="FFFFFF"/>
                </a:solidFill>
                <a:latin typeface="Corbel"/>
                <a:cs typeface="Corbel"/>
              </a:rPr>
              <a:t> </a:t>
            </a:r>
            <a:r>
              <a:rPr sz="2000" spc="-9" dirty="0">
                <a:solidFill>
                  <a:srgbClr val="FFFFFF"/>
                </a:solidFill>
                <a:latin typeface="Corbel"/>
                <a:cs typeface="Corbel"/>
              </a:rPr>
              <a:t>h</a:t>
            </a:r>
            <a:r>
              <a:rPr sz="2000" dirty="0">
                <a:solidFill>
                  <a:srgbClr val="FFFFFF"/>
                </a:solidFill>
                <a:latin typeface="Corbel"/>
                <a:cs typeface="Corbel"/>
              </a:rPr>
              <a:t>ortaliz</a:t>
            </a:r>
            <a:r>
              <a:rPr sz="2000" spc="-14" dirty="0">
                <a:solidFill>
                  <a:srgbClr val="FFFFFF"/>
                </a:solidFill>
                <a:latin typeface="Corbel"/>
                <a:cs typeface="Corbel"/>
              </a:rPr>
              <a:t>a</a:t>
            </a:r>
            <a:r>
              <a:rPr sz="2000" dirty="0">
                <a:solidFill>
                  <a:srgbClr val="FFFFFF"/>
                </a:solidFill>
                <a:latin typeface="Corbel"/>
                <a:cs typeface="Corbel"/>
              </a:rPr>
              <a:t>s   </a:t>
            </a:r>
            <a:r>
              <a:rPr sz="2000" spc="109" dirty="0">
                <a:solidFill>
                  <a:srgbClr val="FFFFFF"/>
                </a:solidFill>
                <a:latin typeface="Corbel"/>
                <a:cs typeface="Corbel"/>
              </a:rPr>
              <a:t> </a:t>
            </a:r>
            <a:r>
              <a:rPr sz="2000" dirty="0">
                <a:solidFill>
                  <a:srgbClr val="FFFFFF"/>
                </a:solidFill>
                <a:latin typeface="Corbel"/>
                <a:cs typeface="Corbel"/>
              </a:rPr>
              <a:t>e cogomelos)</a:t>
            </a:r>
            <a:endParaRPr sz="2000">
              <a:latin typeface="Corbel"/>
              <a:cs typeface="Corbel"/>
            </a:endParaRPr>
          </a:p>
          <a:p>
            <a:pPr marL="556412">
              <a:lnSpc>
                <a:spcPct val="101725"/>
              </a:lnSpc>
              <a:spcBef>
                <a:spcPts val="495"/>
              </a:spcBef>
            </a:pPr>
            <a:r>
              <a:rPr sz="2000" dirty="0">
                <a:solidFill>
                  <a:srgbClr val="FFFFFF"/>
                </a:solidFill>
                <a:latin typeface="Wingdings"/>
                <a:cs typeface="Wingdings"/>
              </a:rPr>
              <a:t></a:t>
            </a:r>
            <a:r>
              <a:rPr sz="2000" dirty="0">
                <a:solidFill>
                  <a:srgbClr val="FFFFFF"/>
                </a:solidFill>
                <a:latin typeface="Times New Roman"/>
                <a:cs typeface="Times New Roman"/>
              </a:rPr>
              <a:t>  </a:t>
            </a:r>
            <a:r>
              <a:rPr sz="2000" spc="280" dirty="0">
                <a:solidFill>
                  <a:srgbClr val="FFFFFF"/>
                </a:solidFill>
                <a:latin typeface="Times New Roman"/>
                <a:cs typeface="Times New Roman"/>
              </a:rPr>
              <a:t> </a:t>
            </a:r>
            <a:r>
              <a:rPr sz="2000" b="1" dirty="0">
                <a:solidFill>
                  <a:srgbClr val="FFFFFF"/>
                </a:solidFill>
                <a:latin typeface="Corbel"/>
                <a:cs typeface="Corbel"/>
              </a:rPr>
              <a:t>Identi</a:t>
            </a:r>
            <a:r>
              <a:rPr sz="2000" b="1" spc="9" dirty="0">
                <a:solidFill>
                  <a:srgbClr val="FFFFFF"/>
                </a:solidFill>
                <a:latin typeface="Corbel"/>
                <a:cs typeface="Corbel"/>
              </a:rPr>
              <a:t>f</a:t>
            </a:r>
            <a:r>
              <a:rPr sz="2000" b="1" dirty="0">
                <a:solidFill>
                  <a:srgbClr val="FFFFFF"/>
                </a:solidFill>
                <a:latin typeface="Corbel"/>
                <a:cs typeface="Corbel"/>
              </a:rPr>
              <a:t>i</a:t>
            </a:r>
            <a:r>
              <a:rPr sz="2000" b="1" spc="9" dirty="0">
                <a:solidFill>
                  <a:srgbClr val="FFFFFF"/>
                </a:solidFill>
                <a:latin typeface="Corbel"/>
                <a:cs typeface="Corbel"/>
              </a:rPr>
              <a:t>c</a:t>
            </a:r>
            <a:r>
              <a:rPr sz="2000" b="1" dirty="0">
                <a:solidFill>
                  <a:srgbClr val="FFFFFF"/>
                </a:solidFill>
                <a:latin typeface="Corbel"/>
                <a:cs typeface="Corbel"/>
              </a:rPr>
              <a:t>ac</a:t>
            </a:r>
            <a:r>
              <a:rPr sz="2000" b="1" spc="9" dirty="0">
                <a:solidFill>
                  <a:srgbClr val="FFFFFF"/>
                </a:solidFill>
                <a:latin typeface="Corbel"/>
                <a:cs typeface="Corbel"/>
              </a:rPr>
              <a:t>i</a:t>
            </a:r>
            <a:r>
              <a:rPr sz="2000" b="1" spc="-4" dirty="0">
                <a:solidFill>
                  <a:srgbClr val="FFFFFF"/>
                </a:solidFill>
                <a:latin typeface="Corbel"/>
                <a:cs typeface="Corbel"/>
              </a:rPr>
              <a:t>ó</a:t>
            </a:r>
            <a:r>
              <a:rPr sz="2000" b="1" dirty="0">
                <a:solidFill>
                  <a:srgbClr val="FFFFFF"/>
                </a:solidFill>
                <a:latin typeface="Corbel"/>
                <a:cs typeface="Corbel"/>
              </a:rPr>
              <a:t>n do</a:t>
            </a:r>
            <a:r>
              <a:rPr sz="2000" b="1" spc="-9" dirty="0">
                <a:solidFill>
                  <a:srgbClr val="FFFFFF"/>
                </a:solidFill>
                <a:latin typeface="Corbel"/>
                <a:cs typeface="Corbel"/>
              </a:rPr>
              <a:t> </a:t>
            </a:r>
            <a:r>
              <a:rPr sz="2000" b="1" dirty="0">
                <a:solidFill>
                  <a:srgbClr val="FFFFFF"/>
                </a:solidFill>
                <a:latin typeface="Corbel"/>
                <a:cs typeface="Corbel"/>
              </a:rPr>
              <a:t>pr</a:t>
            </a:r>
            <a:r>
              <a:rPr sz="2000" b="1" spc="-9" dirty="0">
                <a:solidFill>
                  <a:srgbClr val="FFFFFF"/>
                </a:solidFill>
                <a:latin typeface="Corbel"/>
                <a:cs typeface="Corbel"/>
              </a:rPr>
              <a:t>o</a:t>
            </a:r>
            <a:r>
              <a:rPr sz="2000" b="1" dirty="0">
                <a:solidFill>
                  <a:srgbClr val="FFFFFF"/>
                </a:solidFill>
                <a:latin typeface="Corbel"/>
                <a:cs typeface="Corbel"/>
              </a:rPr>
              <a:t>dut</a:t>
            </a:r>
            <a:r>
              <a:rPr sz="2000" b="1" spc="-9" dirty="0">
                <a:solidFill>
                  <a:srgbClr val="FFFFFF"/>
                </a:solidFill>
                <a:latin typeface="Corbel"/>
                <a:cs typeface="Corbel"/>
              </a:rPr>
              <a:t>o</a:t>
            </a:r>
            <a:r>
              <a:rPr sz="2000" b="1" dirty="0">
                <a:solidFill>
                  <a:srgbClr val="FFFFFF"/>
                </a:solidFill>
                <a:latin typeface="Corbel"/>
                <a:cs typeface="Corbel"/>
              </a:rPr>
              <a:t>r</a:t>
            </a:r>
            <a:r>
              <a:rPr sz="2000" b="1" spc="4" dirty="0">
                <a:solidFill>
                  <a:srgbClr val="FFFFFF"/>
                </a:solidFill>
                <a:latin typeface="Corbel"/>
                <a:cs typeface="Corbel"/>
              </a:rPr>
              <a:t> </a:t>
            </a:r>
            <a:r>
              <a:rPr sz="2000" spc="-25" dirty="0">
                <a:solidFill>
                  <a:srgbClr val="FFFFFF"/>
                </a:solidFill>
                <a:latin typeface="Corbel"/>
                <a:cs typeface="Corbel"/>
              </a:rPr>
              <a:t>(</a:t>
            </a:r>
            <a:r>
              <a:rPr sz="2000" dirty="0">
                <a:solidFill>
                  <a:srgbClr val="FFFFFF"/>
                </a:solidFill>
                <a:latin typeface="Corbel"/>
                <a:cs typeface="Corbel"/>
              </a:rPr>
              <a:t>nom</a:t>
            </a:r>
            <a:r>
              <a:rPr sz="2000" spc="-4" dirty="0">
                <a:solidFill>
                  <a:srgbClr val="FFFFFF"/>
                </a:solidFill>
                <a:latin typeface="Corbel"/>
                <a:cs typeface="Corbel"/>
              </a:rPr>
              <a:t>e</a:t>
            </a:r>
            <a:r>
              <a:rPr sz="2000" dirty="0">
                <a:solidFill>
                  <a:srgbClr val="FFFFFF"/>
                </a:solidFill>
                <a:latin typeface="Corbel"/>
                <a:cs typeface="Corbel"/>
              </a:rPr>
              <a:t>,</a:t>
            </a:r>
            <a:r>
              <a:rPr sz="2000" spc="9" dirty="0">
                <a:solidFill>
                  <a:srgbClr val="FFFFFF"/>
                </a:solidFill>
                <a:latin typeface="Corbel"/>
                <a:cs typeface="Corbel"/>
              </a:rPr>
              <a:t> </a:t>
            </a:r>
            <a:r>
              <a:rPr sz="2000" dirty="0">
                <a:solidFill>
                  <a:srgbClr val="FFFFFF"/>
                </a:solidFill>
                <a:latin typeface="Corbel"/>
                <a:cs typeface="Corbel"/>
              </a:rPr>
              <a:t>en</a:t>
            </a:r>
            <a:r>
              <a:rPr sz="2000" spc="-4" dirty="0">
                <a:solidFill>
                  <a:srgbClr val="FFFFFF"/>
                </a:solidFill>
                <a:latin typeface="Corbel"/>
                <a:cs typeface="Corbel"/>
              </a:rPr>
              <a:t>d</a:t>
            </a:r>
            <a:r>
              <a:rPr sz="2000" dirty="0">
                <a:solidFill>
                  <a:srgbClr val="FFFFFF"/>
                </a:solidFill>
                <a:latin typeface="Corbel"/>
                <a:cs typeface="Corbel"/>
              </a:rPr>
              <a:t>erezo</a:t>
            </a:r>
            <a:r>
              <a:rPr sz="2000" spc="4" dirty="0">
                <a:solidFill>
                  <a:srgbClr val="FFFFFF"/>
                </a:solidFill>
                <a:latin typeface="Corbel"/>
                <a:cs typeface="Corbel"/>
              </a:rPr>
              <a:t> </a:t>
            </a:r>
            <a:r>
              <a:rPr sz="2000" dirty="0">
                <a:solidFill>
                  <a:srgbClr val="FFFFFF"/>
                </a:solidFill>
                <a:latin typeface="Corbel"/>
                <a:cs typeface="Corbel"/>
              </a:rPr>
              <a:t>e</a:t>
            </a:r>
            <a:r>
              <a:rPr sz="2000" spc="4" dirty="0">
                <a:solidFill>
                  <a:srgbClr val="FFFFFF"/>
                </a:solidFill>
                <a:latin typeface="Corbel"/>
                <a:cs typeface="Corbel"/>
              </a:rPr>
              <a:t> </a:t>
            </a:r>
            <a:r>
              <a:rPr sz="2000" dirty="0">
                <a:solidFill>
                  <a:srgbClr val="FFFFFF"/>
                </a:solidFill>
                <a:latin typeface="Corbel"/>
                <a:cs typeface="Corbel"/>
              </a:rPr>
              <a:t>nº</a:t>
            </a:r>
            <a:r>
              <a:rPr sz="2000" spc="-19" dirty="0">
                <a:solidFill>
                  <a:srgbClr val="FFFFFF"/>
                </a:solidFill>
                <a:latin typeface="Corbel"/>
                <a:cs typeface="Corbel"/>
              </a:rPr>
              <a:t> </a:t>
            </a:r>
            <a:r>
              <a:rPr sz="2000" spc="-4" dirty="0">
                <a:solidFill>
                  <a:srgbClr val="FFFFFF"/>
                </a:solidFill>
                <a:latin typeface="Corbel"/>
                <a:cs typeface="Corbel"/>
              </a:rPr>
              <a:t>d</a:t>
            </a:r>
            <a:r>
              <a:rPr sz="2000" dirty="0">
                <a:solidFill>
                  <a:srgbClr val="FFFFFF"/>
                </a:solidFill>
                <a:latin typeface="Corbel"/>
                <a:cs typeface="Corbel"/>
              </a:rPr>
              <a:t>e</a:t>
            </a:r>
            <a:r>
              <a:rPr sz="2000" spc="9" dirty="0">
                <a:solidFill>
                  <a:srgbClr val="FFFFFF"/>
                </a:solidFill>
                <a:latin typeface="Corbel"/>
                <a:cs typeface="Corbel"/>
              </a:rPr>
              <a:t> </a:t>
            </a:r>
            <a:r>
              <a:rPr sz="2000" dirty="0">
                <a:solidFill>
                  <a:srgbClr val="FFFFFF"/>
                </a:solidFill>
                <a:latin typeface="Corbel"/>
                <a:cs typeface="Corbel"/>
              </a:rPr>
              <a:t>RE</a:t>
            </a:r>
            <a:r>
              <a:rPr sz="2000" spc="-25" dirty="0">
                <a:solidFill>
                  <a:srgbClr val="FFFFFF"/>
                </a:solidFill>
                <a:latin typeface="Corbel"/>
                <a:cs typeface="Corbel"/>
              </a:rPr>
              <a:t>A</a:t>
            </a:r>
            <a:r>
              <a:rPr sz="2000" dirty="0">
                <a:solidFill>
                  <a:srgbClr val="FFFFFF"/>
                </a:solidFill>
                <a:latin typeface="Corbel"/>
                <a:cs typeface="Corbel"/>
              </a:rPr>
              <a:t>GA)</a:t>
            </a:r>
            <a:endParaRPr sz="2000">
              <a:latin typeface="Corbel"/>
              <a:cs typeface="Corbel"/>
            </a:endParaRPr>
          </a:p>
          <a:p>
            <a:pPr marL="556412">
              <a:lnSpc>
                <a:spcPct val="101725"/>
              </a:lnSpc>
              <a:spcBef>
                <a:spcPts val="558"/>
              </a:spcBef>
            </a:pPr>
            <a:r>
              <a:rPr sz="2000" dirty="0">
                <a:solidFill>
                  <a:srgbClr val="FFFFFF"/>
                </a:solidFill>
                <a:latin typeface="Wingdings"/>
                <a:cs typeface="Wingdings"/>
              </a:rPr>
              <a:t></a:t>
            </a:r>
            <a:r>
              <a:rPr sz="2000" dirty="0">
                <a:solidFill>
                  <a:srgbClr val="FFFFFF"/>
                </a:solidFill>
                <a:latin typeface="Times New Roman"/>
                <a:cs typeface="Times New Roman"/>
              </a:rPr>
              <a:t>  </a:t>
            </a:r>
            <a:r>
              <a:rPr sz="2000" spc="280" dirty="0">
                <a:solidFill>
                  <a:srgbClr val="FFFFFF"/>
                </a:solidFill>
                <a:latin typeface="Times New Roman"/>
                <a:cs typeface="Times New Roman"/>
              </a:rPr>
              <a:t> </a:t>
            </a:r>
            <a:r>
              <a:rPr sz="2000" b="1" dirty="0">
                <a:solidFill>
                  <a:srgbClr val="FFFFFF"/>
                </a:solidFill>
                <a:latin typeface="Corbel"/>
                <a:cs typeface="Corbel"/>
              </a:rPr>
              <a:t>Lo</a:t>
            </a:r>
            <a:r>
              <a:rPr sz="2000" b="1" spc="-4" dirty="0">
                <a:solidFill>
                  <a:srgbClr val="FFFFFF"/>
                </a:solidFill>
                <a:latin typeface="Corbel"/>
                <a:cs typeface="Corbel"/>
              </a:rPr>
              <a:t>t</a:t>
            </a:r>
            <a:r>
              <a:rPr sz="2000" b="1" spc="9" dirty="0">
                <a:solidFill>
                  <a:srgbClr val="FFFFFF"/>
                </a:solidFill>
                <a:latin typeface="Corbel"/>
                <a:cs typeface="Corbel"/>
              </a:rPr>
              <a:t>e</a:t>
            </a:r>
            <a:r>
              <a:rPr sz="2000" dirty="0">
                <a:solidFill>
                  <a:srgbClr val="FFFFFF"/>
                </a:solidFill>
                <a:latin typeface="Corbel"/>
                <a:cs typeface="Corbel"/>
              </a:rPr>
              <a:t>.</a:t>
            </a:r>
            <a:endParaRPr sz="2000">
              <a:latin typeface="Corbel"/>
              <a:cs typeface="Corbel"/>
            </a:endParaRPr>
          </a:p>
          <a:p>
            <a:pPr marL="91592">
              <a:lnSpc>
                <a:spcPct val="101725"/>
              </a:lnSpc>
              <a:spcBef>
                <a:spcPts val="561"/>
              </a:spcBef>
            </a:pPr>
            <a:r>
              <a:rPr sz="2000" dirty="0">
                <a:solidFill>
                  <a:srgbClr val="FFFF00"/>
                </a:solidFill>
                <a:latin typeface="Corbel"/>
                <a:cs typeface="Corbel"/>
              </a:rPr>
              <a:t>-    </a:t>
            </a:r>
            <a:r>
              <a:rPr sz="2000" spc="34" dirty="0">
                <a:solidFill>
                  <a:srgbClr val="FFFF00"/>
                </a:solidFill>
                <a:latin typeface="Corbel"/>
                <a:cs typeface="Corbel"/>
              </a:rPr>
              <a:t> </a:t>
            </a:r>
            <a:r>
              <a:rPr sz="2000" dirty="0">
                <a:solidFill>
                  <a:srgbClr val="FFFF00"/>
                </a:solidFill>
                <a:latin typeface="Corbel"/>
                <a:cs typeface="Corbel"/>
              </a:rPr>
              <a:t>Nos</a:t>
            </a:r>
            <a:r>
              <a:rPr sz="2000" spc="-19" dirty="0">
                <a:solidFill>
                  <a:srgbClr val="FFFF00"/>
                </a:solidFill>
                <a:latin typeface="Corbel"/>
                <a:cs typeface="Corbel"/>
              </a:rPr>
              <a:t> </a:t>
            </a:r>
            <a:r>
              <a:rPr sz="2000" dirty="0">
                <a:solidFill>
                  <a:srgbClr val="FFFF00"/>
                </a:solidFill>
                <a:latin typeface="Corbel"/>
                <a:cs typeface="Corbel"/>
              </a:rPr>
              <a:t>pro</a:t>
            </a:r>
            <a:r>
              <a:rPr sz="2000" spc="-4" dirty="0">
                <a:solidFill>
                  <a:srgbClr val="FFFF00"/>
                </a:solidFill>
                <a:latin typeface="Corbel"/>
                <a:cs typeface="Corbel"/>
              </a:rPr>
              <a:t>du</a:t>
            </a:r>
            <a:r>
              <a:rPr sz="2000" dirty="0">
                <a:solidFill>
                  <a:srgbClr val="FFFF00"/>
                </a:solidFill>
                <a:latin typeface="Corbel"/>
                <a:cs typeface="Corbel"/>
              </a:rPr>
              <a:t>tos </a:t>
            </a:r>
            <a:r>
              <a:rPr sz="2000" b="1" dirty="0">
                <a:solidFill>
                  <a:srgbClr val="FFFF00"/>
                </a:solidFill>
                <a:latin typeface="Corbel"/>
                <a:cs typeface="Corbel"/>
              </a:rPr>
              <a:t>a</a:t>
            </a:r>
            <a:r>
              <a:rPr sz="2000" b="1" spc="-4" dirty="0">
                <a:solidFill>
                  <a:srgbClr val="FFFF00"/>
                </a:solidFill>
                <a:latin typeface="Corbel"/>
                <a:cs typeface="Corbel"/>
              </a:rPr>
              <a:t> </a:t>
            </a:r>
            <a:r>
              <a:rPr sz="2000" b="1" dirty="0">
                <a:solidFill>
                  <a:srgbClr val="FFFF00"/>
                </a:solidFill>
                <a:latin typeface="Corbel"/>
                <a:cs typeface="Corbel"/>
              </a:rPr>
              <a:t>gr</a:t>
            </a:r>
            <a:r>
              <a:rPr sz="2000" b="1" spc="-4" dirty="0">
                <a:solidFill>
                  <a:srgbClr val="FFFF00"/>
                </a:solidFill>
                <a:latin typeface="Corbel"/>
                <a:cs typeface="Corbel"/>
              </a:rPr>
              <a:t>a</a:t>
            </a:r>
            <a:r>
              <a:rPr sz="2000" b="1" dirty="0">
                <a:solidFill>
                  <a:srgbClr val="FFFF00"/>
                </a:solidFill>
                <a:latin typeface="Corbel"/>
                <a:cs typeface="Corbel"/>
              </a:rPr>
              <a:t>nel</a:t>
            </a:r>
            <a:endParaRPr sz="2000">
              <a:latin typeface="Corbel"/>
              <a:cs typeface="Corbel"/>
            </a:endParaRPr>
          </a:p>
          <a:p>
            <a:pPr marL="91592">
              <a:lnSpc>
                <a:spcPct val="101725"/>
              </a:lnSpc>
              <a:spcBef>
                <a:spcPts val="558"/>
              </a:spcBef>
            </a:pPr>
            <a:r>
              <a:rPr sz="2000" dirty="0">
                <a:solidFill>
                  <a:srgbClr val="FFFFFF"/>
                </a:solidFill>
                <a:latin typeface="Wingdings"/>
                <a:cs typeface="Wingdings"/>
              </a:rPr>
              <a:t></a:t>
            </a:r>
            <a:r>
              <a:rPr sz="2000" dirty="0">
                <a:solidFill>
                  <a:srgbClr val="FFFFFF"/>
                </a:solidFill>
                <a:latin typeface="Times New Roman"/>
                <a:cs typeface="Times New Roman"/>
              </a:rPr>
              <a:t>         </a:t>
            </a:r>
            <a:r>
              <a:rPr sz="2000" spc="430" dirty="0">
                <a:solidFill>
                  <a:srgbClr val="FFFFFF"/>
                </a:solidFill>
                <a:latin typeface="Times New Roman"/>
                <a:cs typeface="Times New Roman"/>
              </a:rPr>
              <a:t> </a:t>
            </a:r>
            <a:r>
              <a:rPr sz="2000" b="1" dirty="0">
                <a:solidFill>
                  <a:srgbClr val="FFFFFF"/>
                </a:solidFill>
                <a:latin typeface="Corbel"/>
                <a:cs typeface="Corbel"/>
              </a:rPr>
              <a:t>De</a:t>
            </a:r>
            <a:r>
              <a:rPr sz="2000" b="1" spc="4" dirty="0">
                <a:solidFill>
                  <a:srgbClr val="FFFFFF"/>
                </a:solidFill>
                <a:latin typeface="Corbel"/>
                <a:cs typeface="Corbel"/>
              </a:rPr>
              <a:t>n</a:t>
            </a:r>
            <a:r>
              <a:rPr sz="2000" b="1" spc="-4" dirty="0">
                <a:solidFill>
                  <a:srgbClr val="FFFFFF"/>
                </a:solidFill>
                <a:latin typeface="Corbel"/>
                <a:cs typeface="Corbel"/>
              </a:rPr>
              <a:t>o</a:t>
            </a:r>
            <a:r>
              <a:rPr sz="2000" b="1" dirty="0">
                <a:solidFill>
                  <a:srgbClr val="FFFFFF"/>
                </a:solidFill>
                <a:latin typeface="Corbel"/>
                <a:cs typeface="Corbel"/>
              </a:rPr>
              <a:t>mina</a:t>
            </a:r>
            <a:r>
              <a:rPr sz="2000" b="1" spc="9" dirty="0">
                <a:solidFill>
                  <a:srgbClr val="FFFFFF"/>
                </a:solidFill>
                <a:latin typeface="Corbel"/>
                <a:cs typeface="Corbel"/>
              </a:rPr>
              <a:t>c</a:t>
            </a:r>
            <a:r>
              <a:rPr sz="2000" b="1" dirty="0">
                <a:solidFill>
                  <a:srgbClr val="FFFFFF"/>
                </a:solidFill>
                <a:latin typeface="Corbel"/>
                <a:cs typeface="Corbel"/>
              </a:rPr>
              <a:t>ión</a:t>
            </a:r>
            <a:r>
              <a:rPr sz="2000" b="1" spc="-14" dirty="0">
                <a:solidFill>
                  <a:srgbClr val="FFFFFF"/>
                </a:solidFill>
                <a:latin typeface="Corbel"/>
                <a:cs typeface="Corbel"/>
              </a:rPr>
              <a:t> </a:t>
            </a:r>
            <a:r>
              <a:rPr sz="2000" b="1" dirty="0">
                <a:solidFill>
                  <a:srgbClr val="FFFFFF"/>
                </a:solidFill>
                <a:latin typeface="Corbel"/>
                <a:cs typeface="Corbel"/>
              </a:rPr>
              <a:t>de ve</a:t>
            </a:r>
            <a:r>
              <a:rPr sz="2000" b="1" spc="4" dirty="0">
                <a:solidFill>
                  <a:srgbClr val="FFFFFF"/>
                </a:solidFill>
                <a:latin typeface="Corbel"/>
                <a:cs typeface="Corbel"/>
              </a:rPr>
              <a:t>n</a:t>
            </a:r>
            <a:r>
              <a:rPr sz="2000" b="1" dirty="0">
                <a:solidFill>
                  <a:srgbClr val="FFFFFF"/>
                </a:solidFill>
                <a:latin typeface="Corbel"/>
                <a:cs typeface="Corbel"/>
              </a:rPr>
              <a:t>da</a:t>
            </a:r>
            <a:endParaRPr sz="2000">
              <a:latin typeface="Corbel"/>
              <a:cs typeface="Corbel"/>
            </a:endParaRPr>
          </a:p>
          <a:p>
            <a:pPr marL="91592">
              <a:lnSpc>
                <a:spcPct val="101725"/>
              </a:lnSpc>
              <a:spcBef>
                <a:spcPts val="558"/>
              </a:spcBef>
            </a:pPr>
            <a:r>
              <a:rPr sz="2000" dirty="0">
                <a:solidFill>
                  <a:srgbClr val="FFFFFF"/>
                </a:solidFill>
                <a:latin typeface="Wingdings"/>
                <a:cs typeface="Wingdings"/>
              </a:rPr>
              <a:t></a:t>
            </a:r>
            <a:r>
              <a:rPr sz="2000" dirty="0">
                <a:solidFill>
                  <a:srgbClr val="FFFFFF"/>
                </a:solidFill>
                <a:latin typeface="Times New Roman"/>
                <a:cs typeface="Times New Roman"/>
              </a:rPr>
              <a:t>         </a:t>
            </a:r>
            <a:r>
              <a:rPr sz="2000" spc="430" dirty="0">
                <a:solidFill>
                  <a:srgbClr val="FFFFFF"/>
                </a:solidFill>
                <a:latin typeface="Times New Roman"/>
                <a:cs typeface="Times New Roman"/>
              </a:rPr>
              <a:t> </a:t>
            </a:r>
            <a:r>
              <a:rPr sz="2000" spc="-4" dirty="0">
                <a:solidFill>
                  <a:srgbClr val="FFFFFF"/>
                </a:solidFill>
                <a:latin typeface="Corbel"/>
                <a:cs typeface="Corbel"/>
              </a:rPr>
              <a:t>N</a:t>
            </a:r>
            <a:r>
              <a:rPr sz="2000" dirty="0">
                <a:solidFill>
                  <a:srgbClr val="FFFFFF"/>
                </a:solidFill>
                <a:latin typeface="Corbel"/>
                <a:cs typeface="Corbel"/>
              </a:rPr>
              <a:t>a </a:t>
            </a:r>
            <a:r>
              <a:rPr sz="2000" spc="100" dirty="0">
                <a:solidFill>
                  <a:srgbClr val="FFFFFF"/>
                </a:solidFill>
                <a:latin typeface="Corbel"/>
                <a:cs typeface="Corbel"/>
              </a:rPr>
              <a:t> </a:t>
            </a:r>
            <a:r>
              <a:rPr sz="2000" dirty="0">
                <a:solidFill>
                  <a:srgbClr val="FFFFFF"/>
                </a:solidFill>
                <a:latin typeface="Corbel"/>
                <a:cs typeface="Corbel"/>
              </a:rPr>
              <a:t>ven</a:t>
            </a:r>
            <a:r>
              <a:rPr sz="2000" spc="-9" dirty="0">
                <a:solidFill>
                  <a:srgbClr val="FFFFFF"/>
                </a:solidFill>
                <a:latin typeface="Corbel"/>
                <a:cs typeface="Corbel"/>
              </a:rPr>
              <a:t>d</a:t>
            </a:r>
            <a:r>
              <a:rPr sz="2000" dirty="0">
                <a:solidFill>
                  <a:srgbClr val="FFFFFF"/>
                </a:solidFill>
                <a:latin typeface="Corbel"/>
                <a:cs typeface="Corbel"/>
              </a:rPr>
              <a:t>a </a:t>
            </a:r>
            <a:r>
              <a:rPr sz="2000" spc="104" dirty="0">
                <a:solidFill>
                  <a:srgbClr val="FFFFFF"/>
                </a:solidFill>
                <a:latin typeface="Corbel"/>
                <a:cs typeface="Corbel"/>
              </a:rPr>
              <a:t> </a:t>
            </a:r>
            <a:r>
              <a:rPr sz="2000" dirty="0">
                <a:solidFill>
                  <a:srgbClr val="FFFFFF"/>
                </a:solidFill>
                <a:latin typeface="Corbel"/>
                <a:cs typeface="Corbel"/>
              </a:rPr>
              <a:t>en </a:t>
            </a:r>
            <a:r>
              <a:rPr sz="2000" spc="100" dirty="0">
                <a:solidFill>
                  <a:srgbClr val="FFFFFF"/>
                </a:solidFill>
                <a:latin typeface="Corbel"/>
                <a:cs typeface="Corbel"/>
              </a:rPr>
              <a:t> </a:t>
            </a:r>
            <a:r>
              <a:rPr sz="2000" dirty="0">
                <a:solidFill>
                  <a:srgbClr val="FFFFFF"/>
                </a:solidFill>
                <a:latin typeface="Corbel"/>
                <a:cs typeface="Corbel"/>
              </a:rPr>
              <a:t>m</a:t>
            </a:r>
            <a:r>
              <a:rPr sz="2000" spc="-4" dirty="0">
                <a:solidFill>
                  <a:srgbClr val="FFFFFF"/>
                </a:solidFill>
                <a:latin typeface="Corbel"/>
                <a:cs typeface="Corbel"/>
              </a:rPr>
              <a:t>e</a:t>
            </a:r>
            <a:r>
              <a:rPr sz="2000" dirty="0">
                <a:solidFill>
                  <a:srgbClr val="FFFFFF"/>
                </a:solidFill>
                <a:latin typeface="Corbel"/>
                <a:cs typeface="Corbel"/>
              </a:rPr>
              <a:t>rcados </a:t>
            </a:r>
            <a:r>
              <a:rPr sz="2000" spc="104" dirty="0">
                <a:solidFill>
                  <a:srgbClr val="FFFFFF"/>
                </a:solidFill>
                <a:latin typeface="Corbel"/>
                <a:cs typeface="Corbel"/>
              </a:rPr>
              <a:t> </a:t>
            </a:r>
            <a:r>
              <a:rPr sz="2000" dirty="0">
                <a:solidFill>
                  <a:srgbClr val="FFFFFF"/>
                </a:solidFill>
                <a:latin typeface="Corbel"/>
                <a:cs typeface="Corbel"/>
              </a:rPr>
              <a:t>locais </a:t>
            </a:r>
            <a:r>
              <a:rPr sz="2000" spc="100" dirty="0">
                <a:solidFill>
                  <a:srgbClr val="FFFFFF"/>
                </a:solidFill>
                <a:latin typeface="Corbel"/>
                <a:cs typeface="Corbel"/>
              </a:rPr>
              <a:t> </a:t>
            </a:r>
            <a:r>
              <a:rPr sz="2000" dirty="0">
                <a:solidFill>
                  <a:srgbClr val="FFFFFF"/>
                </a:solidFill>
                <a:latin typeface="Corbel"/>
                <a:cs typeface="Corbel"/>
              </a:rPr>
              <a:t>tamén </a:t>
            </a:r>
            <a:r>
              <a:rPr sz="2000" spc="94" dirty="0">
                <a:solidFill>
                  <a:srgbClr val="FFFFFF"/>
                </a:solidFill>
                <a:latin typeface="Corbel"/>
                <a:cs typeface="Corbel"/>
              </a:rPr>
              <a:t> </a:t>
            </a:r>
            <a:r>
              <a:rPr sz="2000" dirty="0">
                <a:solidFill>
                  <a:srgbClr val="FFFFFF"/>
                </a:solidFill>
                <a:latin typeface="Corbel"/>
                <a:cs typeface="Corbel"/>
              </a:rPr>
              <a:t>a </a:t>
            </a:r>
            <a:r>
              <a:rPr sz="2000" spc="104" dirty="0">
                <a:solidFill>
                  <a:srgbClr val="FFFFFF"/>
                </a:solidFill>
                <a:latin typeface="Corbel"/>
                <a:cs typeface="Corbel"/>
              </a:rPr>
              <a:t> </a:t>
            </a:r>
            <a:r>
              <a:rPr sz="2000" dirty="0">
                <a:solidFill>
                  <a:srgbClr val="FFFFFF"/>
                </a:solidFill>
                <a:latin typeface="Corbel"/>
                <a:cs typeface="Corbel"/>
              </a:rPr>
              <a:t>identificac</a:t>
            </a:r>
            <a:r>
              <a:rPr sz="2000" spc="-9" dirty="0">
                <a:solidFill>
                  <a:srgbClr val="FFFFFF"/>
                </a:solidFill>
                <a:latin typeface="Corbel"/>
                <a:cs typeface="Corbel"/>
              </a:rPr>
              <a:t>i</a:t>
            </a:r>
            <a:r>
              <a:rPr sz="2000" dirty="0">
                <a:solidFill>
                  <a:srgbClr val="FFFFFF"/>
                </a:solidFill>
                <a:latin typeface="Corbel"/>
                <a:cs typeface="Corbel"/>
              </a:rPr>
              <a:t>ón </a:t>
            </a:r>
            <a:r>
              <a:rPr sz="2000" spc="84" dirty="0">
                <a:solidFill>
                  <a:srgbClr val="FFFFFF"/>
                </a:solidFill>
                <a:latin typeface="Corbel"/>
                <a:cs typeface="Corbel"/>
              </a:rPr>
              <a:t> </a:t>
            </a:r>
            <a:r>
              <a:rPr sz="2000" spc="-4" dirty="0">
                <a:solidFill>
                  <a:srgbClr val="FFFFFF"/>
                </a:solidFill>
                <a:latin typeface="Corbel"/>
                <a:cs typeface="Corbel"/>
              </a:rPr>
              <a:t>d</a:t>
            </a:r>
            <a:r>
              <a:rPr sz="2000" dirty="0">
                <a:solidFill>
                  <a:srgbClr val="FFFFFF"/>
                </a:solidFill>
                <a:latin typeface="Corbel"/>
                <a:cs typeface="Corbel"/>
              </a:rPr>
              <a:t>o </a:t>
            </a:r>
            <a:r>
              <a:rPr sz="2000" spc="100" dirty="0">
                <a:solidFill>
                  <a:srgbClr val="FFFFFF"/>
                </a:solidFill>
                <a:latin typeface="Corbel"/>
                <a:cs typeface="Corbel"/>
              </a:rPr>
              <a:t> </a:t>
            </a:r>
            <a:r>
              <a:rPr sz="2000" dirty="0">
                <a:solidFill>
                  <a:srgbClr val="FFFFFF"/>
                </a:solidFill>
                <a:latin typeface="Corbel"/>
                <a:cs typeface="Corbel"/>
              </a:rPr>
              <a:t>produt</a:t>
            </a:r>
            <a:r>
              <a:rPr sz="2000" spc="14" dirty="0">
                <a:solidFill>
                  <a:srgbClr val="FFFFFF"/>
                </a:solidFill>
                <a:latin typeface="Corbel"/>
                <a:cs typeface="Corbel"/>
              </a:rPr>
              <a:t>o</a:t>
            </a:r>
            <a:r>
              <a:rPr sz="2000" dirty="0">
                <a:solidFill>
                  <a:srgbClr val="FFFFFF"/>
                </a:solidFill>
                <a:latin typeface="Corbel"/>
                <a:cs typeface="Corbel"/>
              </a:rPr>
              <a:t>r</a:t>
            </a:r>
            <a:endParaRPr sz="2000">
              <a:latin typeface="Corbel"/>
              <a:cs typeface="Corbel"/>
            </a:endParaRPr>
          </a:p>
          <a:p>
            <a:pPr marL="865926" marR="3880118" algn="ctr">
              <a:lnSpc>
                <a:spcPts val="2090"/>
              </a:lnSpc>
              <a:spcBef>
                <a:spcPts val="104"/>
              </a:spcBef>
            </a:pPr>
            <a:r>
              <a:rPr sz="2000" spc="-2" dirty="0">
                <a:solidFill>
                  <a:srgbClr val="FFFFFF"/>
                </a:solidFill>
                <a:latin typeface="Corbel"/>
                <a:cs typeface="Corbel"/>
              </a:rPr>
              <a:t>(nome, enderezo e nº de REAGA)</a:t>
            </a:r>
            <a:endParaRPr sz="2000">
              <a:latin typeface="Corbel"/>
              <a:cs typeface="Corbel"/>
            </a:endParaRPr>
          </a:p>
        </p:txBody>
      </p:sp>
      <p:sp>
        <p:nvSpPr>
          <p:cNvPr id="3" name="object 3"/>
          <p:cNvSpPr txBox="1"/>
          <p:nvPr/>
        </p:nvSpPr>
        <p:spPr>
          <a:xfrm>
            <a:off x="1992312" y="836690"/>
            <a:ext cx="8280400" cy="864095"/>
          </a:xfrm>
          <a:prstGeom prst="rect">
            <a:avLst/>
          </a:prstGeom>
        </p:spPr>
        <p:txBody>
          <a:bodyPr wrap="square" lIns="0" tIns="22288" rIns="0" bIns="0" rtlCol="0">
            <a:noAutofit/>
          </a:bodyPr>
          <a:lstStyle/>
          <a:p>
            <a:pPr marL="145176" marR="145654" algn="ctr">
              <a:lnSpc>
                <a:spcPts val="3510"/>
              </a:lnSpc>
            </a:pPr>
            <a:r>
              <a:rPr sz="2600" b="1" spc="-10" dirty="0">
                <a:solidFill>
                  <a:srgbClr val="FFFFFF"/>
                </a:solidFill>
                <a:latin typeface="Arial Black"/>
                <a:cs typeface="Arial Black"/>
              </a:rPr>
              <a:t>QUE INFORMACIÓN ALIMENTARIA SE DEBE</a:t>
            </a:r>
            <a:endParaRPr sz="2600">
              <a:latin typeface="Arial Black"/>
              <a:cs typeface="Arial Black"/>
            </a:endParaRPr>
          </a:p>
          <a:p>
            <a:pPr marL="3048152" marR="3047819" algn="ctr">
              <a:lnSpc>
                <a:spcPts val="2825"/>
              </a:lnSpc>
            </a:pPr>
            <a:r>
              <a:rPr sz="2600" b="1" spc="-45" dirty="0">
                <a:solidFill>
                  <a:srgbClr val="FFFFFF"/>
                </a:solidFill>
                <a:latin typeface="Arial Black"/>
                <a:cs typeface="Arial Black"/>
              </a:rPr>
              <a:t>FACILITAR?</a:t>
            </a:r>
            <a:endParaRPr sz="2600">
              <a:latin typeface="Arial Black"/>
              <a:cs typeface="Arial Black"/>
            </a:endParaRPr>
          </a:p>
        </p:txBody>
      </p:sp>
      <p:sp>
        <p:nvSpPr>
          <p:cNvPr id="2" name="object 2"/>
          <p:cNvSpPr txBox="1"/>
          <p:nvPr/>
        </p:nvSpPr>
        <p:spPr>
          <a:xfrm>
            <a:off x="1992312" y="116613"/>
            <a:ext cx="8280400" cy="647801"/>
          </a:xfrm>
          <a:prstGeom prst="rect">
            <a:avLst/>
          </a:prstGeom>
        </p:spPr>
        <p:txBody>
          <a:bodyPr wrap="square" lIns="0" tIns="30130" rIns="0" bIns="0" rtlCol="0">
            <a:noAutofit/>
          </a:bodyPr>
          <a:lstStyle/>
          <a:p>
            <a:pPr marL="668286">
              <a:lnSpc>
                <a:spcPts val="4745"/>
              </a:lnSpc>
            </a:pPr>
            <a:r>
              <a:rPr sz="3400" b="1" spc="-15" dirty="0">
                <a:solidFill>
                  <a:srgbClr val="FFFFFF"/>
                </a:solidFill>
                <a:latin typeface="Arial Black"/>
                <a:cs typeface="Arial Black"/>
              </a:rPr>
              <a:t>INFORMACIÓN ALIMENTARIA</a:t>
            </a:r>
            <a:endParaRPr sz="3400">
              <a:latin typeface="Arial Black"/>
              <a:cs typeface="Arial Black"/>
            </a:endParaRPr>
          </a:p>
        </p:txBody>
      </p:sp>
    </p:spTree>
    <p:extLst>
      <p:ext uri="{BB962C8B-B14F-4D97-AF65-F5344CB8AC3E}">
        <p14:creationId xmlns:p14="http://schemas.microsoft.com/office/powerpoint/2010/main" val="922170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2A5FDEC-05AB-486E-8BEF-6D96C38F2D95}"/>
              </a:ext>
            </a:extLst>
          </p:cNvPr>
          <p:cNvSpPr/>
          <p:nvPr/>
        </p:nvSpPr>
        <p:spPr>
          <a:xfrm>
            <a:off x="-1" y="188639"/>
            <a:ext cx="12284765" cy="3785652"/>
          </a:xfrm>
          <a:prstGeom prst="rect">
            <a:avLst/>
          </a:prstGeom>
        </p:spPr>
        <p:txBody>
          <a:bodyPr wrap="square">
            <a:spAutoFit/>
          </a:bodyPr>
          <a:lstStyle/>
          <a:p>
            <a:pPr>
              <a:spcAft>
                <a:spcPts val="0"/>
              </a:spcAft>
            </a:pPr>
            <a:r>
              <a:rPr lang="es-ES" sz="2000" dirty="0">
                <a:latin typeface="Arial" panose="020B0604020202020204" pitchFamily="34" charset="0"/>
                <a:ea typeface="Times New Roman" panose="02020603050405020304" pitchFamily="18" charset="0"/>
                <a:cs typeface="Times New Roman" panose="02020603050405020304" pitchFamily="18" charset="0"/>
              </a:rPr>
              <a:t>B. FORMA DE LA MARCA DE IDENTIFICACIÓN </a:t>
            </a:r>
          </a:p>
          <a:p>
            <a:pPr>
              <a:spcAft>
                <a:spcPts val="0"/>
              </a:spcAft>
            </a:pPr>
            <a:endParaRPr lang="es-ES" sz="2000" dirty="0">
              <a:latin typeface="Times New Roman" panose="02020603050405020304" pitchFamily="18" charset="0"/>
              <a:ea typeface="Times New Roman" panose="02020603050405020304" pitchFamily="18" charset="0"/>
            </a:endParaRPr>
          </a:p>
          <a:p>
            <a:pPr>
              <a:spcAft>
                <a:spcPts val="0"/>
              </a:spcAft>
            </a:pPr>
            <a:r>
              <a:rPr lang="es-ES" sz="2000" dirty="0">
                <a:latin typeface="Arial" panose="020B0604020202020204" pitchFamily="34" charset="0"/>
                <a:ea typeface="Times New Roman" panose="02020603050405020304" pitchFamily="18" charset="0"/>
                <a:cs typeface="Times New Roman" panose="02020603050405020304" pitchFamily="18" charset="0"/>
              </a:rPr>
              <a:t>5.- Deberá ser legible e indeleble, fácilmente descifrables y claramente visible.</a:t>
            </a:r>
          </a:p>
          <a:p>
            <a:pPr>
              <a:spcAft>
                <a:spcPts val="0"/>
              </a:spcAft>
            </a:pPr>
            <a:endParaRPr lang="es-ES" sz="2000"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s-ES" sz="2000" dirty="0">
                <a:latin typeface="Arial" panose="020B0604020202020204" pitchFamily="34" charset="0"/>
                <a:ea typeface="Times New Roman" panose="02020603050405020304" pitchFamily="18" charset="0"/>
                <a:cs typeface="Times New Roman" panose="02020603050405020304" pitchFamily="18" charset="0"/>
              </a:rPr>
              <a:t>6.- Deberá indicar el nombre del país con todas sus letras </a:t>
            </a:r>
          </a:p>
          <a:p>
            <a:pPr>
              <a:spcAft>
                <a:spcPts val="0"/>
              </a:spcAft>
            </a:pPr>
            <a:r>
              <a:rPr lang="es-ES" sz="2000" b="1" dirty="0">
                <a:latin typeface="Arial" panose="020B0604020202020204" pitchFamily="34" charset="0"/>
                <a:ea typeface="Times New Roman" panose="02020603050405020304" pitchFamily="18" charset="0"/>
                <a:cs typeface="Times New Roman" panose="02020603050405020304" pitchFamily="18" charset="0"/>
              </a:rPr>
              <a:t>(ESPAÑA)</a:t>
            </a:r>
            <a:r>
              <a:rPr lang="es-ES" sz="2000" dirty="0">
                <a:latin typeface="Arial" panose="020B0604020202020204" pitchFamily="34" charset="0"/>
                <a:ea typeface="Times New Roman" panose="02020603050405020304" pitchFamily="18" charset="0"/>
                <a:cs typeface="Times New Roman" panose="02020603050405020304" pitchFamily="18" charset="0"/>
              </a:rPr>
              <a:t> o abreviado en un código de dos letras conforme a la norma ISO correspondiente </a:t>
            </a:r>
            <a:r>
              <a:rPr lang="es-ES" sz="2000" b="1" dirty="0">
                <a:latin typeface="Arial" panose="020B0604020202020204" pitchFamily="34" charset="0"/>
                <a:ea typeface="Times New Roman" panose="02020603050405020304" pitchFamily="18" charset="0"/>
                <a:cs typeface="Times New Roman" panose="02020603050405020304" pitchFamily="18" charset="0"/>
              </a:rPr>
              <a:t>(ES para España).</a:t>
            </a:r>
          </a:p>
          <a:p>
            <a:pPr>
              <a:spcAft>
                <a:spcPts val="0"/>
              </a:spcAft>
            </a:pPr>
            <a:endParaRPr lang="es-ES" sz="2000" dirty="0">
              <a:latin typeface="Times New Roman" panose="02020603050405020304" pitchFamily="18" charset="0"/>
              <a:ea typeface="Times New Roman" panose="02020603050405020304" pitchFamily="18" charset="0"/>
            </a:endParaRPr>
          </a:p>
          <a:p>
            <a:pPr>
              <a:spcAft>
                <a:spcPts val="0"/>
              </a:spcAft>
            </a:pPr>
            <a:r>
              <a:rPr lang="es-ES" sz="2000" dirty="0">
                <a:latin typeface="Arial" panose="020B0604020202020204" pitchFamily="34" charset="0"/>
                <a:ea typeface="Times New Roman" panose="02020603050405020304" pitchFamily="18" charset="0"/>
                <a:cs typeface="Times New Roman" panose="02020603050405020304" pitchFamily="18" charset="0"/>
              </a:rPr>
              <a:t>7.- Deberá indicar el número de autorización del establecimiento, </a:t>
            </a:r>
            <a:r>
              <a:rPr lang="es-ES" sz="2000" b="1" dirty="0">
                <a:latin typeface="Arial" panose="020B0604020202020204" pitchFamily="34" charset="0"/>
                <a:ea typeface="Times New Roman" panose="02020603050405020304" pitchFamily="18" charset="0"/>
                <a:cs typeface="Times New Roman" panose="02020603050405020304" pitchFamily="18" charset="0"/>
              </a:rPr>
              <a:t>(Reg. Sanitario).</a:t>
            </a:r>
          </a:p>
          <a:p>
            <a:pPr>
              <a:spcAft>
                <a:spcPts val="0"/>
              </a:spcAft>
            </a:pPr>
            <a:endParaRPr lang="es-ES" sz="2000" dirty="0">
              <a:latin typeface="Times New Roman" panose="02020603050405020304" pitchFamily="18" charset="0"/>
              <a:ea typeface="Times New Roman" panose="02020603050405020304" pitchFamily="18" charset="0"/>
            </a:endParaRPr>
          </a:p>
          <a:p>
            <a:pPr>
              <a:spcAft>
                <a:spcPts val="0"/>
              </a:spcAft>
            </a:pPr>
            <a:r>
              <a:rPr lang="es-ES" sz="2000" dirty="0">
                <a:latin typeface="Arial" panose="020B0604020202020204" pitchFamily="34" charset="0"/>
                <a:ea typeface="Times New Roman" panose="02020603050405020304" pitchFamily="18" charset="0"/>
                <a:cs typeface="Times New Roman" panose="02020603050405020304" pitchFamily="18" charset="0"/>
              </a:rPr>
              <a:t>8.- Las marcas fijadas en establecimientos ubicados en la Comunidad deberán tener </a:t>
            </a:r>
            <a:r>
              <a:rPr lang="es-ES" sz="2000" b="1" dirty="0">
                <a:latin typeface="Arial" panose="020B0604020202020204" pitchFamily="34" charset="0"/>
                <a:ea typeface="Times New Roman" panose="02020603050405020304" pitchFamily="18" charset="0"/>
                <a:cs typeface="Times New Roman" panose="02020603050405020304" pitchFamily="18" charset="0"/>
              </a:rPr>
              <a:t>forma oval</a:t>
            </a:r>
            <a:r>
              <a:rPr lang="es-ES" sz="2000" dirty="0">
                <a:latin typeface="Arial" panose="020B0604020202020204" pitchFamily="34" charset="0"/>
                <a:ea typeface="Times New Roman" panose="02020603050405020304" pitchFamily="18" charset="0"/>
                <a:cs typeface="Times New Roman" panose="02020603050405020304" pitchFamily="18" charset="0"/>
              </a:rPr>
              <a:t> y contendrán las siglas </a:t>
            </a:r>
            <a:r>
              <a:rPr lang="es-ES" sz="2000" b="1" dirty="0">
                <a:latin typeface="Arial" panose="020B0604020202020204" pitchFamily="34" charset="0"/>
                <a:ea typeface="Times New Roman" panose="02020603050405020304" pitchFamily="18" charset="0"/>
                <a:cs typeface="Times New Roman" panose="02020603050405020304" pitchFamily="18" charset="0"/>
              </a:rPr>
              <a:t>CE.</a:t>
            </a:r>
            <a:endParaRPr lang="es-ES" sz="2000" dirty="0">
              <a:latin typeface="Times New Roman" panose="02020603050405020304" pitchFamily="18" charset="0"/>
              <a:ea typeface="Times New Roman" panose="02020603050405020304" pitchFamily="18" charset="0"/>
            </a:endParaRPr>
          </a:p>
        </p:txBody>
      </p:sp>
      <p:pic>
        <p:nvPicPr>
          <p:cNvPr id="1026" name="Picture 2" descr="Aesan - Agencia Española de Seguridad Alimentaria y Nutrición">
            <a:extLst>
              <a:ext uri="{FF2B5EF4-FFF2-40B4-BE49-F238E27FC236}">
                <a16:creationId xmlns:a16="http://schemas.microsoft.com/office/drawing/2014/main" id="{DA076932-3BA5-4213-9F3D-7BB95D81A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269" y="4717774"/>
            <a:ext cx="8017565" cy="195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294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34303EB-7383-4BC7-A2C6-40803C060A99}"/>
              </a:ext>
            </a:extLst>
          </p:cNvPr>
          <p:cNvSpPr/>
          <p:nvPr/>
        </p:nvSpPr>
        <p:spPr>
          <a:xfrm>
            <a:off x="0" y="172278"/>
            <a:ext cx="12192000" cy="6423553"/>
          </a:xfrm>
          <a:prstGeom prst="rect">
            <a:avLst/>
          </a:prstGeom>
          <a:solidFill>
            <a:schemeClr val="accent2">
              <a:lumMod val="20000"/>
              <a:lumOff val="80000"/>
            </a:schemeClr>
          </a:solidFill>
        </p:spPr>
        <p:txBody>
          <a:bodyPr wrap="square">
            <a:spAutoFit/>
          </a:bodyPr>
          <a:lstStyle/>
          <a:p>
            <a:r>
              <a:rPr lang="es-ES" sz="2000" b="1" u="sng" dirty="0">
                <a:latin typeface="Arial" panose="020B0604020202020204" pitchFamily="34" charset="0"/>
                <a:cs typeface="Arial" panose="020B0604020202020204" pitchFamily="34" charset="0"/>
              </a:rPr>
              <a:t>Real Decreto 1109/1991,Alimentos ultracongelados</a:t>
            </a:r>
            <a:endParaRPr lang="es-ES" sz="2000" u="sng" dirty="0">
              <a:latin typeface="Arial" panose="020B0604020202020204" pitchFamily="34" charset="0"/>
              <a:cs typeface="Arial" panose="020B0604020202020204" pitchFamily="34" charset="0"/>
            </a:endParaRPr>
          </a:p>
          <a:p>
            <a:endParaRPr lang="es-ES" sz="1814" dirty="0">
              <a:latin typeface="Arial" panose="020B0604020202020204" pitchFamily="34" charset="0"/>
              <a:cs typeface="Arial" panose="020B0604020202020204" pitchFamily="34" charset="0"/>
            </a:endParaRPr>
          </a:p>
          <a:p>
            <a:pPr algn="just"/>
            <a:r>
              <a:rPr lang="es-ES" sz="1814" dirty="0">
                <a:latin typeface="Arial" panose="020B0604020202020204" pitchFamily="34" charset="0"/>
                <a:cs typeface="Arial" panose="020B0604020202020204" pitchFamily="34" charset="0"/>
              </a:rPr>
              <a:t>El etiquetado de los alimentos ultracongelados </a:t>
            </a:r>
            <a:r>
              <a:rPr lang="es-ES" sz="2176" b="1" dirty="0">
                <a:latin typeface="Arial" panose="020B0604020202020204" pitchFamily="34" charset="0"/>
                <a:cs typeface="Arial" panose="020B0604020202020204" pitchFamily="34" charset="0"/>
              </a:rPr>
              <a:t>deberá cumplir la norma general de etiquetado, incluyendo además las siguientes indicaciones: </a:t>
            </a:r>
          </a:p>
          <a:p>
            <a:pPr algn="just"/>
            <a:r>
              <a:rPr lang="es-ES" sz="2176" dirty="0">
                <a:solidFill>
                  <a:srgbClr val="00B050"/>
                </a:solidFill>
                <a:latin typeface="Arial" panose="020B0604020202020204" pitchFamily="34" charset="0"/>
                <a:cs typeface="Arial" panose="020B0604020202020204" pitchFamily="34" charset="0"/>
              </a:rPr>
              <a:t>-La denominación de venta deberá ser completada con las menciones </a:t>
            </a:r>
            <a:r>
              <a:rPr lang="es-ES" sz="4400" b="1" u="sng" dirty="0">
                <a:solidFill>
                  <a:srgbClr val="00B050"/>
                </a:solidFill>
                <a:latin typeface="Arial" panose="020B0604020202020204" pitchFamily="34" charset="0"/>
                <a:cs typeface="Arial" panose="020B0604020202020204" pitchFamily="34" charset="0"/>
              </a:rPr>
              <a:t>ultracongelado o congelado rápidamente</a:t>
            </a:r>
            <a:r>
              <a:rPr lang="es-ES" sz="4400" dirty="0">
                <a:solidFill>
                  <a:srgbClr val="00B050"/>
                </a:solidFill>
                <a:latin typeface="Arial" panose="020B0604020202020204" pitchFamily="34" charset="0"/>
                <a:cs typeface="Arial" panose="020B0604020202020204" pitchFamily="34" charset="0"/>
              </a:rPr>
              <a:t>.</a:t>
            </a:r>
          </a:p>
          <a:p>
            <a:pPr algn="just"/>
            <a:r>
              <a:rPr lang="es-ES" sz="2176" dirty="0">
                <a:solidFill>
                  <a:srgbClr val="00B050"/>
                </a:solidFill>
                <a:latin typeface="Arial" panose="020B0604020202020204" pitchFamily="34" charset="0"/>
                <a:cs typeface="Arial" panose="020B0604020202020204" pitchFamily="34" charset="0"/>
              </a:rPr>
              <a:t>-</a:t>
            </a:r>
            <a:r>
              <a:rPr lang="es-ES" sz="1814" dirty="0">
                <a:solidFill>
                  <a:srgbClr val="00B050"/>
                </a:solidFill>
                <a:latin typeface="Arial" panose="020B0604020202020204" pitchFamily="34" charset="0"/>
                <a:cs typeface="Arial" panose="020B0604020202020204" pitchFamily="34" charset="0"/>
              </a:rPr>
              <a:t>La fecha de duración mínima deberá ir acompañada de </a:t>
            </a:r>
            <a:r>
              <a:rPr lang="es-ES" sz="3200" u="sng" dirty="0">
                <a:solidFill>
                  <a:srgbClr val="00B050"/>
                </a:solidFill>
                <a:latin typeface="Arial" panose="020B0604020202020204" pitchFamily="34" charset="0"/>
                <a:cs typeface="Arial" panose="020B0604020202020204" pitchFamily="34" charset="0"/>
              </a:rPr>
              <a:t>la </a:t>
            </a:r>
            <a:r>
              <a:rPr lang="es-ES" sz="3200" b="1" u="sng" dirty="0">
                <a:solidFill>
                  <a:srgbClr val="00B050"/>
                </a:solidFill>
                <a:latin typeface="Arial" panose="020B0604020202020204" pitchFamily="34" charset="0"/>
                <a:cs typeface="Arial" panose="020B0604020202020204" pitchFamily="34" charset="0"/>
              </a:rPr>
              <a:t>indicación del período </a:t>
            </a:r>
            <a:r>
              <a:rPr lang="es-ES" sz="3200" u="sng" dirty="0">
                <a:solidFill>
                  <a:srgbClr val="00B050"/>
                </a:solidFill>
                <a:latin typeface="Arial" panose="020B0604020202020204" pitchFamily="34" charset="0"/>
                <a:cs typeface="Arial" panose="020B0604020202020204" pitchFamily="34" charset="0"/>
              </a:rPr>
              <a:t>durante el cual el destinatario podrá almacenar los productos ultracongelados</a:t>
            </a:r>
            <a:r>
              <a:rPr lang="es-ES" sz="1814" dirty="0">
                <a:solidFill>
                  <a:srgbClr val="00B050"/>
                </a:solidFill>
                <a:latin typeface="Arial" panose="020B0604020202020204" pitchFamily="34" charset="0"/>
                <a:cs typeface="Arial" panose="020B0604020202020204" pitchFamily="34" charset="0"/>
              </a:rPr>
              <a:t> </a:t>
            </a:r>
            <a:r>
              <a:rPr lang="es-ES" sz="2176" b="1" u="sng" dirty="0">
                <a:solidFill>
                  <a:srgbClr val="00B050"/>
                </a:solidFill>
                <a:latin typeface="Arial" panose="020B0604020202020204" pitchFamily="34" charset="0"/>
                <a:cs typeface="Arial" panose="020B0604020202020204" pitchFamily="34" charset="0"/>
              </a:rPr>
              <a:t>y</a:t>
            </a:r>
            <a:r>
              <a:rPr lang="es-ES" sz="1814" u="sng" dirty="0">
                <a:solidFill>
                  <a:srgbClr val="00B050"/>
                </a:solidFill>
                <a:latin typeface="Arial" panose="020B0604020202020204" pitchFamily="34" charset="0"/>
                <a:cs typeface="Arial" panose="020B0604020202020204" pitchFamily="34" charset="0"/>
              </a:rPr>
              <a:t> la indicación de la </a:t>
            </a:r>
            <a:r>
              <a:rPr lang="es-ES" sz="4000" b="1" u="sng" dirty="0">
                <a:solidFill>
                  <a:srgbClr val="00B050"/>
                </a:solidFill>
                <a:latin typeface="Arial" panose="020B0604020202020204" pitchFamily="34" charset="0"/>
                <a:cs typeface="Arial" panose="020B0604020202020204" pitchFamily="34" charset="0"/>
              </a:rPr>
              <a:t>temperatura de conservación </a:t>
            </a:r>
            <a:r>
              <a:rPr lang="es-ES" sz="4000" u="sng" dirty="0">
                <a:solidFill>
                  <a:srgbClr val="00B050"/>
                </a:solidFill>
                <a:latin typeface="Arial" panose="020B0604020202020204" pitchFamily="34" charset="0"/>
                <a:cs typeface="Arial" panose="020B0604020202020204" pitchFamily="34" charset="0"/>
              </a:rPr>
              <a:t>y/o del equipo de conservación </a:t>
            </a:r>
            <a:r>
              <a:rPr lang="es-ES" sz="4000" dirty="0">
                <a:solidFill>
                  <a:srgbClr val="00B050"/>
                </a:solidFill>
                <a:latin typeface="Arial" panose="020B0604020202020204" pitchFamily="34" charset="0"/>
                <a:cs typeface="Arial" panose="020B0604020202020204" pitchFamily="34" charset="0"/>
              </a:rPr>
              <a:t>exigido.  </a:t>
            </a:r>
          </a:p>
          <a:p>
            <a:pPr algn="just"/>
            <a:r>
              <a:rPr lang="es-ES" sz="1814" dirty="0">
                <a:latin typeface="Arial" panose="020B0604020202020204" pitchFamily="34" charset="0"/>
                <a:cs typeface="Arial" panose="020B0604020202020204" pitchFamily="34" charset="0"/>
              </a:rPr>
              <a:t>  -</a:t>
            </a:r>
            <a:r>
              <a:rPr lang="es-ES" sz="1814" dirty="0">
                <a:solidFill>
                  <a:srgbClr val="00B050"/>
                </a:solidFill>
                <a:latin typeface="Arial" panose="020B0604020202020204" pitchFamily="34" charset="0"/>
                <a:cs typeface="Arial" panose="020B0604020202020204" pitchFamily="34" charset="0"/>
              </a:rPr>
              <a:t>La </a:t>
            </a:r>
            <a:r>
              <a:rPr lang="es-ES" sz="4000" dirty="0">
                <a:solidFill>
                  <a:srgbClr val="00B050"/>
                </a:solidFill>
                <a:latin typeface="Arial" panose="020B0604020202020204" pitchFamily="34" charset="0"/>
                <a:cs typeface="Arial" panose="020B0604020202020204" pitchFamily="34" charset="0"/>
              </a:rPr>
              <a:t>leyenda </a:t>
            </a:r>
            <a:r>
              <a:rPr lang="es-ES" sz="4000" b="1" u="sng" dirty="0">
                <a:solidFill>
                  <a:srgbClr val="00B050"/>
                </a:solidFill>
                <a:latin typeface="Arial" panose="020B0604020202020204" pitchFamily="34" charset="0"/>
                <a:cs typeface="Arial" panose="020B0604020202020204" pitchFamily="34" charset="0"/>
              </a:rPr>
              <a:t>no congelar de nuevo tras la descongelación </a:t>
            </a:r>
            <a:r>
              <a:rPr lang="es-ES" sz="2176" dirty="0">
                <a:solidFill>
                  <a:srgbClr val="00B05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42679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0E5C52B-8B4B-44ED-BD1A-EA3A1FF4F57F}"/>
              </a:ext>
            </a:extLst>
          </p:cNvPr>
          <p:cNvSpPr/>
          <p:nvPr/>
        </p:nvSpPr>
        <p:spPr>
          <a:xfrm>
            <a:off x="0" y="332952"/>
            <a:ext cx="12032974" cy="6723059"/>
          </a:xfrm>
          <a:prstGeom prst="rect">
            <a:avLst/>
          </a:prstGeom>
        </p:spPr>
        <p:txBody>
          <a:bodyPr wrap="square">
            <a:spAutoFit/>
          </a:bodyPr>
          <a:lstStyle/>
          <a:p>
            <a:r>
              <a:rPr lang="es-ES" b="1" u="sng" dirty="0">
                <a:solidFill>
                  <a:srgbClr val="000000"/>
                </a:solidFill>
                <a:latin typeface="Arial" panose="020B0604020202020204" pitchFamily="34" charset="0"/>
                <a:cs typeface="Arial" panose="020B0604020202020204" pitchFamily="34" charset="0"/>
              </a:rPr>
              <a:t>R D 1801/2008 </a:t>
            </a:r>
            <a:r>
              <a:rPr lang="es-ES" u="sng" dirty="0">
                <a:solidFill>
                  <a:srgbClr val="000000"/>
                </a:solidFill>
                <a:latin typeface="Arial" panose="020B0604020202020204" pitchFamily="34" charset="0"/>
                <a:cs typeface="Arial" panose="020B0604020202020204" pitchFamily="34" charset="0"/>
              </a:rPr>
              <a:t>normas relativas a las cantidades nominales para productos envasados y al control de su contenido efectivo.</a:t>
            </a:r>
            <a:endParaRPr lang="es-ES" b="1" u="sng" dirty="0">
              <a:solidFill>
                <a:srgbClr val="000000"/>
              </a:solidFill>
              <a:latin typeface="Arial" panose="020B0604020202020204" pitchFamily="34" charset="0"/>
              <a:cs typeface="Arial" panose="020B0604020202020204" pitchFamily="34" charset="0"/>
            </a:endParaRPr>
          </a:p>
          <a:p>
            <a:r>
              <a:rPr lang="es-ES" b="1" u="sng" dirty="0">
                <a:solidFill>
                  <a:srgbClr val="000000"/>
                </a:solidFill>
                <a:latin typeface="Arial" panose="020B0604020202020204" pitchFamily="34" charset="0"/>
                <a:cs typeface="Arial" panose="020B0604020202020204" pitchFamily="34" charset="0"/>
              </a:rPr>
              <a:t>Artículo 9. </a:t>
            </a:r>
            <a:r>
              <a:rPr lang="es-ES" i="1" u="sng" dirty="0">
                <a:solidFill>
                  <a:srgbClr val="000000"/>
                </a:solidFill>
                <a:latin typeface="Arial" panose="020B0604020202020204" pitchFamily="34" charset="0"/>
                <a:cs typeface="Arial" panose="020B0604020202020204" pitchFamily="34" charset="0"/>
              </a:rPr>
              <a:t>Inscripciones y marcado.</a:t>
            </a:r>
            <a:endParaRPr lang="es-ES" u="sng" dirty="0">
              <a:solidFill>
                <a:srgbClr val="000000"/>
              </a:solidFill>
              <a:latin typeface="Arial" panose="020B0604020202020204" pitchFamily="34" charset="0"/>
              <a:cs typeface="Arial" panose="020B0604020202020204" pitchFamily="34" charset="0"/>
            </a:endParaRPr>
          </a:p>
          <a:p>
            <a:r>
              <a:rPr lang="es-ES" sz="907" dirty="0">
                <a:solidFill>
                  <a:srgbClr val="000000"/>
                </a:solidFill>
                <a:latin typeface="Arial" panose="020B0604020202020204" pitchFamily="34" charset="0"/>
                <a:cs typeface="Arial" panose="020B0604020202020204" pitchFamily="34" charset="0"/>
              </a:rPr>
              <a:t>Todo envase debe llevar de forma indeleble, fácilmente legible y visible, según se especifica, las siguientes indicaciones:</a:t>
            </a:r>
          </a:p>
          <a:p>
            <a:r>
              <a:rPr lang="es-ES" sz="2800" b="1" dirty="0">
                <a:solidFill>
                  <a:srgbClr val="000000"/>
                </a:solidFill>
                <a:latin typeface="Arial" panose="020B0604020202020204" pitchFamily="34" charset="0"/>
                <a:cs typeface="Arial" panose="020B0604020202020204" pitchFamily="34" charset="0"/>
              </a:rPr>
              <a:t>-La cantidad nominal </a:t>
            </a:r>
            <a:r>
              <a:rPr lang="es-ES" sz="2800" dirty="0">
                <a:solidFill>
                  <a:srgbClr val="000000"/>
                </a:solidFill>
                <a:latin typeface="Arial" panose="020B0604020202020204" pitchFamily="34" charset="0"/>
                <a:cs typeface="Arial" panose="020B0604020202020204" pitchFamily="34" charset="0"/>
              </a:rPr>
              <a:t>(masa o volumen nominal) expresada, utilizando como unidades de medida el kilogramo o el gramo, el litro, el centilitro o el mililitro, </a:t>
            </a:r>
            <a:r>
              <a:rPr lang="es-ES" sz="2800" b="1" dirty="0">
                <a:solidFill>
                  <a:srgbClr val="000000"/>
                </a:solidFill>
                <a:latin typeface="Arial" panose="020B0604020202020204" pitchFamily="34" charset="0"/>
                <a:cs typeface="Arial" panose="020B0604020202020204" pitchFamily="34" charset="0"/>
              </a:rPr>
              <a:t>por medio de cifras de una altura mínima de:</a:t>
            </a:r>
          </a:p>
          <a:p>
            <a:endParaRPr lang="es-ES" sz="2800" b="1" dirty="0">
              <a:solidFill>
                <a:srgbClr val="000000"/>
              </a:solidFill>
              <a:latin typeface="Arial" panose="020B0604020202020204" pitchFamily="34" charset="0"/>
              <a:cs typeface="Arial" panose="020B0604020202020204" pitchFamily="34" charset="0"/>
            </a:endParaRPr>
          </a:p>
          <a:p>
            <a:endParaRPr lang="es-ES" sz="1814" b="1" dirty="0">
              <a:solidFill>
                <a:srgbClr val="000000"/>
              </a:solidFill>
              <a:latin typeface="Arial" panose="020B0604020202020204" pitchFamily="34" charset="0"/>
              <a:cs typeface="Arial" panose="020B0604020202020204" pitchFamily="34" charset="0"/>
            </a:endParaRPr>
          </a:p>
          <a:p>
            <a:endParaRPr lang="es-ES" sz="1814" dirty="0">
              <a:solidFill>
                <a:srgbClr val="000000"/>
              </a:solidFill>
              <a:latin typeface="Arial" panose="020B0604020202020204" pitchFamily="34" charset="0"/>
              <a:cs typeface="Arial" panose="020B0604020202020204" pitchFamily="34" charset="0"/>
            </a:endParaRPr>
          </a:p>
          <a:p>
            <a:endParaRPr lang="es-ES" sz="1814" dirty="0">
              <a:solidFill>
                <a:srgbClr val="000000"/>
              </a:solidFill>
              <a:latin typeface="Arial" panose="020B0604020202020204" pitchFamily="34" charset="0"/>
              <a:cs typeface="Arial" panose="020B0604020202020204" pitchFamily="34" charset="0"/>
            </a:endParaRPr>
          </a:p>
          <a:p>
            <a:endParaRPr lang="es-ES" sz="1814" dirty="0">
              <a:solidFill>
                <a:srgbClr val="000000"/>
              </a:solidFill>
              <a:latin typeface="Arial" panose="020B0604020202020204" pitchFamily="34" charset="0"/>
              <a:cs typeface="Arial" panose="020B0604020202020204" pitchFamily="34" charset="0"/>
            </a:endParaRPr>
          </a:p>
          <a:p>
            <a:endParaRPr lang="es-ES" sz="1814" dirty="0">
              <a:solidFill>
                <a:srgbClr val="000000"/>
              </a:solidFill>
              <a:latin typeface="Arial" panose="020B0604020202020204" pitchFamily="34" charset="0"/>
              <a:cs typeface="Arial" panose="020B0604020202020204" pitchFamily="34" charset="0"/>
            </a:endParaRPr>
          </a:p>
          <a:p>
            <a:endParaRPr lang="es-ES" sz="1814" dirty="0">
              <a:solidFill>
                <a:srgbClr val="000000"/>
              </a:solidFill>
              <a:latin typeface="Arial" panose="020B0604020202020204" pitchFamily="34" charset="0"/>
              <a:cs typeface="Arial" panose="020B0604020202020204" pitchFamily="34" charset="0"/>
            </a:endParaRPr>
          </a:p>
          <a:p>
            <a:endParaRPr lang="es-ES" sz="1814" b="1" dirty="0">
              <a:solidFill>
                <a:srgbClr val="000000"/>
              </a:solidFill>
              <a:latin typeface="Arial" panose="020B0604020202020204" pitchFamily="34" charset="0"/>
              <a:cs typeface="Arial" panose="020B0604020202020204" pitchFamily="34" charset="0"/>
            </a:endParaRPr>
          </a:p>
          <a:p>
            <a:endParaRPr lang="es-ES" sz="1632" b="1" dirty="0">
              <a:solidFill>
                <a:srgbClr val="000000"/>
              </a:solidFill>
              <a:latin typeface="Arial" panose="020B0604020202020204" pitchFamily="34" charset="0"/>
              <a:cs typeface="Arial" panose="020B0604020202020204" pitchFamily="34" charset="0"/>
            </a:endParaRPr>
          </a:p>
          <a:p>
            <a:endParaRPr lang="es-ES" sz="1632" b="1" dirty="0">
              <a:solidFill>
                <a:srgbClr val="000000"/>
              </a:solidFill>
              <a:latin typeface="Arial" panose="020B0604020202020204" pitchFamily="34" charset="0"/>
              <a:cs typeface="Arial" panose="020B0604020202020204" pitchFamily="34" charset="0"/>
            </a:endParaRPr>
          </a:p>
          <a:p>
            <a:r>
              <a:rPr lang="es-ES" sz="1632" b="1" dirty="0">
                <a:solidFill>
                  <a:srgbClr val="000000"/>
                </a:solidFill>
                <a:latin typeface="Arial" panose="020B0604020202020204" pitchFamily="34" charset="0"/>
                <a:cs typeface="Arial" panose="020B0604020202020204" pitchFamily="34" charset="0"/>
              </a:rPr>
              <a:t>-Irán</a:t>
            </a:r>
            <a:r>
              <a:rPr lang="es-ES" sz="1632" dirty="0">
                <a:solidFill>
                  <a:srgbClr val="000000"/>
                </a:solidFill>
                <a:latin typeface="Arial" panose="020B0604020202020204" pitchFamily="34" charset="0"/>
                <a:cs typeface="Arial" panose="020B0604020202020204" pitchFamily="34" charset="0"/>
              </a:rPr>
              <a:t> </a:t>
            </a:r>
            <a:r>
              <a:rPr lang="es-ES" sz="1632" b="1" dirty="0">
                <a:solidFill>
                  <a:srgbClr val="000000"/>
                </a:solidFill>
                <a:latin typeface="Arial" panose="020B0604020202020204" pitchFamily="34" charset="0"/>
                <a:cs typeface="Arial" panose="020B0604020202020204" pitchFamily="34" charset="0"/>
              </a:rPr>
              <a:t>seguidos del símbolo de la unidad de medida o bien de su nombre</a:t>
            </a:r>
            <a:r>
              <a:rPr lang="es-ES" sz="1814" dirty="0">
                <a:solidFill>
                  <a:srgbClr val="000000"/>
                </a:solidFill>
                <a:latin typeface="Arial" panose="020B0604020202020204" pitchFamily="34" charset="0"/>
                <a:cs typeface="Arial" panose="020B0604020202020204" pitchFamily="34" charset="0"/>
              </a:rPr>
              <a:t>.</a:t>
            </a:r>
          </a:p>
          <a:p>
            <a:r>
              <a:rPr lang="es-ES" sz="1632" dirty="0">
                <a:solidFill>
                  <a:srgbClr val="000000"/>
                </a:solidFill>
                <a:latin typeface="Arial" panose="020B0604020202020204" pitchFamily="34" charset="0"/>
                <a:cs typeface="Arial" panose="020B0604020202020204" pitchFamily="34" charset="0"/>
              </a:rPr>
              <a:t>-</a:t>
            </a:r>
            <a:r>
              <a:rPr lang="es-ES" sz="1632" b="1" dirty="0">
                <a:solidFill>
                  <a:srgbClr val="000000"/>
                </a:solidFill>
                <a:latin typeface="Arial" panose="020B0604020202020204" pitchFamily="34" charset="0"/>
                <a:cs typeface="Arial" panose="020B0604020202020204" pitchFamily="34" charset="0"/>
              </a:rPr>
              <a:t>Los envases que respondan a las modalidades de control estadístico de lotes, pueden recibir el signo CE «℮»</a:t>
            </a:r>
            <a:r>
              <a:rPr lang="es-ES" sz="1632" dirty="0">
                <a:solidFill>
                  <a:srgbClr val="000000"/>
                </a:solidFill>
                <a:latin typeface="Arial" panose="020B0604020202020204" pitchFamily="34" charset="0"/>
                <a:cs typeface="Arial" panose="020B0604020202020204" pitchFamily="34" charset="0"/>
              </a:rPr>
              <a:t>, que certifica, bajo responsabilidad del envasador o del importador, que el envase cumple con las disposiciones del mismo.</a:t>
            </a:r>
          </a:p>
          <a:p>
            <a:r>
              <a:rPr lang="es-ES" sz="1632" dirty="0">
                <a:solidFill>
                  <a:srgbClr val="000000"/>
                </a:solidFill>
                <a:latin typeface="Arial" panose="020B0604020202020204" pitchFamily="34" charset="0"/>
                <a:cs typeface="Arial" panose="020B0604020202020204" pitchFamily="34" charset="0"/>
              </a:rPr>
              <a:t>El signo CE </a:t>
            </a:r>
            <a:r>
              <a:rPr lang="es-ES" sz="2000" dirty="0">
                <a:solidFill>
                  <a:srgbClr val="000000"/>
                </a:solidFill>
                <a:latin typeface="Arial" panose="020B0604020202020204" pitchFamily="34" charset="0"/>
                <a:cs typeface="Arial" panose="020B0604020202020204" pitchFamily="34" charset="0"/>
              </a:rPr>
              <a:t>«℮»</a:t>
            </a:r>
            <a:r>
              <a:rPr lang="es-ES" sz="1632" dirty="0">
                <a:solidFill>
                  <a:srgbClr val="000000"/>
                </a:solidFill>
                <a:latin typeface="Arial" panose="020B0604020202020204" pitchFamily="34" charset="0"/>
                <a:cs typeface="Arial" panose="020B0604020202020204" pitchFamily="34" charset="0"/>
              </a:rPr>
              <a:t>, </a:t>
            </a:r>
            <a:r>
              <a:rPr lang="es-ES" sz="1632" b="1" dirty="0">
                <a:solidFill>
                  <a:srgbClr val="000000"/>
                </a:solidFill>
                <a:latin typeface="Arial" panose="020B0604020202020204" pitchFamily="34" charset="0"/>
                <a:cs typeface="Arial" panose="020B0604020202020204" pitchFamily="34" charset="0"/>
              </a:rPr>
              <a:t>de una altura mínima de 3 mm</a:t>
            </a:r>
            <a:r>
              <a:rPr lang="es-ES" sz="1632" dirty="0">
                <a:solidFill>
                  <a:srgbClr val="000000"/>
                </a:solidFill>
                <a:latin typeface="Arial" panose="020B0604020202020204" pitchFamily="34" charset="0"/>
                <a:cs typeface="Arial" panose="020B0604020202020204" pitchFamily="34" charset="0"/>
              </a:rPr>
              <a:t>, se coloca </a:t>
            </a:r>
            <a:r>
              <a:rPr lang="es-ES" sz="1632" b="1" u="sng" dirty="0">
                <a:solidFill>
                  <a:srgbClr val="000000"/>
                </a:solidFill>
                <a:latin typeface="Arial" panose="020B0604020202020204" pitchFamily="34" charset="0"/>
                <a:cs typeface="Arial" panose="020B0604020202020204" pitchFamily="34" charset="0"/>
              </a:rPr>
              <a:t>en el mismo campo visual que la indicación de la masa o volumen nominales</a:t>
            </a:r>
            <a:r>
              <a:rPr lang="es-ES" sz="1632" b="1" dirty="0">
                <a:solidFill>
                  <a:srgbClr val="000000"/>
                </a:solidFill>
                <a:latin typeface="Arial" panose="020B0604020202020204" pitchFamily="34" charset="0"/>
                <a:cs typeface="Arial" panose="020B0604020202020204" pitchFamily="34" charset="0"/>
              </a:rPr>
              <a:t> </a:t>
            </a:r>
            <a:r>
              <a:rPr lang="es-ES" sz="1632" dirty="0">
                <a:solidFill>
                  <a:srgbClr val="000000"/>
                </a:solidFill>
                <a:latin typeface="Arial" panose="020B0604020202020204" pitchFamily="34" charset="0"/>
                <a:cs typeface="Arial" panose="020B0604020202020204" pitchFamily="34" charset="0"/>
              </a:rPr>
              <a:t>y toma la forma representada por el grafico.</a:t>
            </a:r>
            <a:endParaRPr lang="es-ES" sz="1632"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DF00A843-832B-4F22-9667-60562D92E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573" y="2835435"/>
            <a:ext cx="1655094" cy="1718092"/>
          </a:xfrm>
          <a:prstGeom prst="rect">
            <a:avLst/>
          </a:prstGeom>
        </p:spPr>
      </p:pic>
      <p:graphicFrame>
        <p:nvGraphicFramePr>
          <p:cNvPr id="3" name="Tabla 2">
            <a:extLst>
              <a:ext uri="{FF2B5EF4-FFF2-40B4-BE49-F238E27FC236}">
                <a16:creationId xmlns:a16="http://schemas.microsoft.com/office/drawing/2014/main" id="{391D8C74-09AE-40E2-94C5-1A34BF979626}"/>
              </a:ext>
            </a:extLst>
          </p:cNvPr>
          <p:cNvGraphicFramePr>
            <a:graphicFrameLocks noGrp="1"/>
          </p:cNvGraphicFramePr>
          <p:nvPr>
            <p:extLst>
              <p:ext uri="{D42A27DB-BD31-4B8C-83A1-F6EECF244321}">
                <p14:modId xmlns:p14="http://schemas.microsoft.com/office/powerpoint/2010/main" val="2318132347"/>
              </p:ext>
            </p:extLst>
          </p:nvPr>
        </p:nvGraphicFramePr>
        <p:xfrm>
          <a:off x="7372659" y="2629740"/>
          <a:ext cx="4660315" cy="2929490"/>
        </p:xfrm>
        <a:graphic>
          <a:graphicData uri="http://schemas.openxmlformats.org/drawingml/2006/table">
            <a:tbl>
              <a:tblPr firstRow="1" firstCol="1" bandRow="1">
                <a:tableStyleId>{5C22544A-7EE6-4342-B048-85BDC9FD1C3A}</a:tableStyleId>
              </a:tblPr>
              <a:tblGrid>
                <a:gridCol w="164769">
                  <a:extLst>
                    <a:ext uri="{9D8B030D-6E8A-4147-A177-3AD203B41FA5}">
                      <a16:colId xmlns:a16="http://schemas.microsoft.com/office/drawing/2014/main" val="2926154108"/>
                    </a:ext>
                  </a:extLst>
                </a:gridCol>
                <a:gridCol w="1135911">
                  <a:extLst>
                    <a:ext uri="{9D8B030D-6E8A-4147-A177-3AD203B41FA5}">
                      <a16:colId xmlns:a16="http://schemas.microsoft.com/office/drawing/2014/main" val="1460305857"/>
                    </a:ext>
                  </a:extLst>
                </a:gridCol>
                <a:gridCol w="3359635">
                  <a:extLst>
                    <a:ext uri="{9D8B030D-6E8A-4147-A177-3AD203B41FA5}">
                      <a16:colId xmlns:a16="http://schemas.microsoft.com/office/drawing/2014/main" val="68325321"/>
                    </a:ext>
                  </a:extLst>
                </a:gridCol>
              </a:tblGrid>
              <a:tr h="415823">
                <a:tc>
                  <a:txBody>
                    <a:bodyPr/>
                    <a:lstStyle/>
                    <a:p>
                      <a:pPr algn="l">
                        <a:lnSpc>
                          <a:spcPct val="107000"/>
                        </a:lnSpc>
                        <a:spcAft>
                          <a:spcPts val="0"/>
                        </a:spcAft>
                      </a:pPr>
                      <a:r>
                        <a:rPr lang="es-ES" sz="1000" dirty="0">
                          <a:effectLst/>
                        </a:rPr>
                        <a:t> </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ctr">
                        <a:lnSpc>
                          <a:spcPct val="107000"/>
                        </a:lnSpc>
                        <a:spcAft>
                          <a:spcPts val="0"/>
                        </a:spcAft>
                      </a:pPr>
                      <a:r>
                        <a:rPr lang="es-ES" sz="1800">
                          <a:effectLst/>
                        </a:rPr>
                        <a:t>Altura mínima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ctr">
                        <a:lnSpc>
                          <a:spcPct val="107000"/>
                        </a:lnSpc>
                        <a:spcAft>
                          <a:spcPts val="0"/>
                        </a:spcAft>
                      </a:pPr>
                      <a:r>
                        <a:rPr lang="es-ES" sz="1800" kern="1200" dirty="0">
                          <a:effectLst/>
                        </a:rPr>
                        <a:t>cantidad nominal</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extLst>
                  <a:ext uri="{0D108BD9-81ED-4DB2-BD59-A6C34878D82A}">
                    <a16:rowId xmlns:a16="http://schemas.microsoft.com/office/drawing/2014/main" val="3090420782"/>
                  </a:ext>
                </a:extLst>
              </a:tr>
              <a:tr h="730062">
                <a:tc>
                  <a:txBody>
                    <a:bodyPr/>
                    <a:lstStyle/>
                    <a:p>
                      <a:pPr algn="l">
                        <a:lnSpc>
                          <a:spcPct val="107000"/>
                        </a:lnSpc>
                        <a:spcAft>
                          <a:spcPts val="0"/>
                        </a:spcAft>
                      </a:pPr>
                      <a:r>
                        <a:rPr lang="es-ES" sz="1000">
                          <a:effectLst/>
                        </a:rPr>
                        <a:t>1º</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l">
                        <a:lnSpc>
                          <a:spcPct val="107000"/>
                        </a:lnSpc>
                        <a:spcAft>
                          <a:spcPts val="0"/>
                        </a:spcAft>
                      </a:pPr>
                      <a:r>
                        <a:rPr lang="es-ES" sz="1800" b="1" kern="1200" dirty="0">
                          <a:effectLst/>
                        </a:rPr>
                        <a:t>6 mm</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ctr">
                        <a:lnSpc>
                          <a:spcPct val="107000"/>
                        </a:lnSpc>
                        <a:spcAft>
                          <a:spcPts val="0"/>
                        </a:spcAft>
                      </a:pPr>
                      <a:r>
                        <a:rPr lang="es-ES" sz="1800" kern="1200">
                          <a:effectLst/>
                        </a:rPr>
                        <a:t>superior a</a:t>
                      </a:r>
                      <a:r>
                        <a:rPr lang="es-ES" sz="1800">
                          <a:effectLst/>
                        </a:rPr>
                        <a:t> 1.000</a:t>
                      </a:r>
                      <a:r>
                        <a:rPr lang="es-ES" sz="1800" kern="1200">
                          <a:effectLst/>
                        </a:rPr>
                        <a:t> g o 100 cl.</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extLst>
                  <a:ext uri="{0D108BD9-81ED-4DB2-BD59-A6C34878D82A}">
                    <a16:rowId xmlns:a16="http://schemas.microsoft.com/office/drawing/2014/main" val="536211377"/>
                  </a:ext>
                </a:extLst>
              </a:tr>
              <a:tr h="732577">
                <a:tc>
                  <a:txBody>
                    <a:bodyPr/>
                    <a:lstStyle/>
                    <a:p>
                      <a:pPr algn="l">
                        <a:lnSpc>
                          <a:spcPct val="107000"/>
                        </a:lnSpc>
                        <a:spcAft>
                          <a:spcPts val="0"/>
                        </a:spcAft>
                      </a:pPr>
                      <a:r>
                        <a:rPr lang="es-ES" sz="1000">
                          <a:effectLst/>
                        </a:rPr>
                        <a:t>2º</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l">
                        <a:lnSpc>
                          <a:spcPct val="107000"/>
                        </a:lnSpc>
                        <a:spcAft>
                          <a:spcPts val="0"/>
                        </a:spcAft>
                      </a:pPr>
                      <a:r>
                        <a:rPr lang="es-ES" sz="1800" b="1" kern="1200" dirty="0">
                          <a:effectLst/>
                        </a:rPr>
                        <a:t>4 mm</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ctr">
                        <a:lnSpc>
                          <a:spcPct val="107000"/>
                        </a:lnSpc>
                        <a:spcAft>
                          <a:spcPts val="0"/>
                        </a:spcAft>
                      </a:pPr>
                      <a:r>
                        <a:rPr lang="es-ES" sz="1800" kern="1200" dirty="0">
                          <a:effectLst/>
                        </a:rPr>
                        <a:t>entre 1.000 g o 100 </a:t>
                      </a:r>
                      <a:r>
                        <a:rPr lang="es-ES" sz="1800" kern="1200" dirty="0" err="1">
                          <a:effectLst/>
                        </a:rPr>
                        <a:t>cl</a:t>
                      </a:r>
                      <a:r>
                        <a:rPr lang="es-ES" sz="1800" kern="1200" dirty="0">
                          <a:effectLst/>
                        </a:rPr>
                        <a:t>, inclusive, y 200 g o 20 </a:t>
                      </a:r>
                      <a:r>
                        <a:rPr lang="es-ES" sz="1800" kern="1200" dirty="0" err="1">
                          <a:effectLst/>
                        </a:rPr>
                        <a:t>cl</a:t>
                      </a:r>
                      <a:r>
                        <a:rPr lang="es-ES" sz="1800" kern="1200" dirty="0">
                          <a:effectLst/>
                        </a:rPr>
                        <a:t>, exclusive.</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extLst>
                  <a:ext uri="{0D108BD9-81ED-4DB2-BD59-A6C34878D82A}">
                    <a16:rowId xmlns:a16="http://schemas.microsoft.com/office/drawing/2014/main" val="3028139768"/>
                  </a:ext>
                </a:extLst>
              </a:tr>
              <a:tr h="501907">
                <a:tc>
                  <a:txBody>
                    <a:bodyPr/>
                    <a:lstStyle/>
                    <a:p>
                      <a:pPr algn="l">
                        <a:lnSpc>
                          <a:spcPct val="107000"/>
                        </a:lnSpc>
                        <a:spcAft>
                          <a:spcPts val="0"/>
                        </a:spcAft>
                      </a:pPr>
                      <a:r>
                        <a:rPr lang="es-ES" sz="1000">
                          <a:effectLst/>
                        </a:rPr>
                        <a:t>3º</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l">
                        <a:lnSpc>
                          <a:spcPct val="107000"/>
                        </a:lnSpc>
                        <a:spcAft>
                          <a:spcPts val="0"/>
                        </a:spcAft>
                      </a:pPr>
                      <a:r>
                        <a:rPr lang="es-ES" sz="1800" b="1" kern="1200" dirty="0">
                          <a:effectLst/>
                        </a:rPr>
                        <a:t>3 mm</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ctr">
                        <a:lnSpc>
                          <a:spcPct val="107000"/>
                        </a:lnSpc>
                        <a:spcAft>
                          <a:spcPts val="0"/>
                        </a:spcAft>
                      </a:pPr>
                      <a:r>
                        <a:rPr lang="es-ES" sz="1800" kern="1200" dirty="0">
                          <a:effectLst/>
                        </a:rPr>
                        <a:t>entre 200 g o 20 </a:t>
                      </a:r>
                      <a:r>
                        <a:rPr lang="es-ES" sz="1800" kern="1200" dirty="0" err="1">
                          <a:effectLst/>
                        </a:rPr>
                        <a:t>cl</a:t>
                      </a:r>
                      <a:r>
                        <a:rPr lang="es-ES" sz="1800" kern="1200" dirty="0">
                          <a:effectLst/>
                        </a:rPr>
                        <a:t>, inclusive, y 50 g o 5 </a:t>
                      </a:r>
                      <a:r>
                        <a:rPr lang="es-ES" sz="1800" kern="1200" dirty="0" err="1">
                          <a:effectLst/>
                        </a:rPr>
                        <a:t>cl</a:t>
                      </a:r>
                      <a:r>
                        <a:rPr lang="es-ES" sz="1800" kern="1200" dirty="0">
                          <a:effectLst/>
                        </a:rPr>
                        <a:t>, exclusive</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extLst>
                  <a:ext uri="{0D108BD9-81ED-4DB2-BD59-A6C34878D82A}">
                    <a16:rowId xmlns:a16="http://schemas.microsoft.com/office/drawing/2014/main" val="634725017"/>
                  </a:ext>
                </a:extLst>
              </a:tr>
              <a:tr h="276746">
                <a:tc>
                  <a:txBody>
                    <a:bodyPr/>
                    <a:lstStyle/>
                    <a:p>
                      <a:pPr algn="l">
                        <a:lnSpc>
                          <a:spcPct val="107000"/>
                        </a:lnSpc>
                        <a:spcAft>
                          <a:spcPts val="0"/>
                        </a:spcAft>
                      </a:pPr>
                      <a:r>
                        <a:rPr lang="es-ES" sz="1000">
                          <a:effectLst/>
                        </a:rPr>
                        <a:t>4º</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l">
                        <a:lnSpc>
                          <a:spcPct val="107000"/>
                        </a:lnSpc>
                        <a:spcAft>
                          <a:spcPts val="0"/>
                        </a:spcAft>
                      </a:pPr>
                      <a:r>
                        <a:rPr lang="es-ES" sz="1800" b="1" kern="1200" dirty="0">
                          <a:effectLst/>
                        </a:rPr>
                        <a:t>2 mm</a:t>
                      </a:r>
                      <a:endParaRPr lang="es-E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tc>
                  <a:txBody>
                    <a:bodyPr/>
                    <a:lstStyle/>
                    <a:p>
                      <a:pPr algn="ctr">
                        <a:lnSpc>
                          <a:spcPct val="107000"/>
                        </a:lnSpc>
                        <a:spcAft>
                          <a:spcPts val="0"/>
                        </a:spcAft>
                      </a:pPr>
                      <a:r>
                        <a:rPr lang="es-ES" sz="1800" kern="1200" dirty="0">
                          <a:effectLst/>
                        </a:rPr>
                        <a:t>igual o inferior a 50 g o 5 cl.</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188" marR="62188" marT="0" marB="0"/>
                </a:tc>
                <a:extLst>
                  <a:ext uri="{0D108BD9-81ED-4DB2-BD59-A6C34878D82A}">
                    <a16:rowId xmlns:a16="http://schemas.microsoft.com/office/drawing/2014/main" val="447858873"/>
                  </a:ext>
                </a:extLst>
              </a:tr>
            </a:tbl>
          </a:graphicData>
        </a:graphic>
      </p:graphicFrame>
    </p:spTree>
    <p:extLst>
      <p:ext uri="{BB962C8B-B14F-4D97-AF65-F5344CB8AC3E}">
        <p14:creationId xmlns:p14="http://schemas.microsoft.com/office/powerpoint/2010/main" val="647335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solidFill>
                  <a:schemeClr val="accent6">
                    <a:lumMod val="50000"/>
                  </a:schemeClr>
                </a:solidFill>
              </a:rPr>
              <a:t>Antes del R UE 1169/2011</a:t>
            </a:r>
            <a:endParaRPr lang="gl-ES" dirty="0">
              <a:solidFill>
                <a:schemeClr val="accent6">
                  <a:lumMod val="50000"/>
                </a:schemeClr>
              </a:solidFill>
            </a:endParaRPr>
          </a:p>
        </p:txBody>
      </p:sp>
      <p:sp>
        <p:nvSpPr>
          <p:cNvPr id="3" name="2 Marcador de contenido"/>
          <p:cNvSpPr>
            <a:spLocks noGrp="1"/>
          </p:cNvSpPr>
          <p:nvPr>
            <p:ph idx="1"/>
          </p:nvPr>
        </p:nvSpPr>
        <p:spPr>
          <a:xfrm>
            <a:off x="-1" y="1908313"/>
            <a:ext cx="12192001" cy="4268650"/>
          </a:xfrm>
        </p:spPr>
        <p:txBody>
          <a:bodyPr>
            <a:normAutofit fontScale="85000" lnSpcReduction="20000"/>
          </a:bodyPr>
          <a:lstStyle/>
          <a:p>
            <a:r>
              <a:rPr lang="es-ES" sz="5700" b="1" dirty="0">
                <a:latin typeface="Arial" panose="020B0604020202020204" pitchFamily="34" charset="0"/>
                <a:cs typeface="Arial" panose="020B0604020202020204" pitchFamily="34" charset="0"/>
              </a:rPr>
              <a:t>Norma general de etiquetado</a:t>
            </a:r>
          </a:p>
          <a:p>
            <a:pPr marL="0" indent="0">
              <a:buNone/>
            </a:pPr>
            <a:r>
              <a:rPr lang="es-ES" dirty="0"/>
              <a:t> </a:t>
            </a:r>
          </a:p>
          <a:p>
            <a:pPr marL="0" indent="0" algn="just">
              <a:buNone/>
            </a:pPr>
            <a:r>
              <a:rPr lang="es-ES" sz="4100" dirty="0">
                <a:latin typeface="Arial" panose="020B0604020202020204" pitchFamily="34" charset="0"/>
                <a:cs typeface="Arial" panose="020B0604020202020204" pitchFamily="34" charset="0"/>
              </a:rPr>
              <a:t>El </a:t>
            </a:r>
            <a:r>
              <a:rPr lang="es-ES" sz="4100" dirty="0">
                <a:latin typeface="Arial" panose="020B0604020202020204" pitchFamily="34" charset="0"/>
                <a:cs typeface="Arial" panose="020B0604020202020204" pitchFamily="34" charset="0"/>
                <a:hlinkClick r:id="rId3" tooltip=" enlace externo en nueva ventana "/>
              </a:rPr>
              <a:t>Real Decreto 1334/1999, de 31 de julio</a:t>
            </a:r>
            <a:r>
              <a:rPr lang="es-ES" sz="4100" dirty="0">
                <a:latin typeface="Arial" panose="020B0604020202020204" pitchFamily="34" charset="0"/>
                <a:cs typeface="Arial" panose="020B0604020202020204" pitchFamily="34" charset="0"/>
              </a:rPr>
              <a:t>, por el que se aprueba la Norma general de etiquetado, presentación y publicidad de los productos alimenticios incorporó diferentes Directivas Comunitarias desde el año 1979, habiendo sido modificado en varias ocasiones. </a:t>
            </a:r>
          </a:p>
          <a:p>
            <a:pPr marL="0" indent="0" algn="just">
              <a:buNone/>
            </a:pPr>
            <a:r>
              <a:rPr lang="es-ES" sz="4100" dirty="0">
                <a:latin typeface="Arial" panose="020B0604020202020204" pitchFamily="34" charset="0"/>
                <a:cs typeface="Arial" panose="020B0604020202020204" pitchFamily="34" charset="0"/>
              </a:rPr>
              <a:t>La </a:t>
            </a:r>
            <a:r>
              <a:rPr lang="es-ES" sz="4100" b="1" dirty="0">
                <a:latin typeface="Arial" panose="020B0604020202020204" pitchFamily="34" charset="0"/>
                <a:cs typeface="Arial" panose="020B0604020202020204" pitchFamily="34" charset="0"/>
              </a:rPr>
              <a:t>Directiva 2000/13/CE llevó a cabo una codificación de todas esas Directivas en materia de etiquetado, presentación y publicidad </a:t>
            </a:r>
            <a:r>
              <a:rPr lang="es-ES" sz="4100" dirty="0">
                <a:latin typeface="Arial" panose="020B0604020202020204" pitchFamily="34" charset="0"/>
                <a:cs typeface="Arial" panose="020B0604020202020204" pitchFamily="34" charset="0"/>
              </a:rPr>
              <a:t>de los productos alimenticios.</a:t>
            </a:r>
          </a:p>
          <a:p>
            <a:pPr marL="0" indent="0">
              <a:buNone/>
            </a:pPr>
            <a:endParaRPr lang="gl-ES" dirty="0"/>
          </a:p>
        </p:txBody>
      </p:sp>
    </p:spTree>
    <p:extLst>
      <p:ext uri="{BB962C8B-B14F-4D97-AF65-F5344CB8AC3E}">
        <p14:creationId xmlns:p14="http://schemas.microsoft.com/office/powerpoint/2010/main" val="522570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83959DC-1FCB-49DB-9FE8-A6D678A40169}"/>
              </a:ext>
            </a:extLst>
          </p:cNvPr>
          <p:cNvSpPr/>
          <p:nvPr/>
        </p:nvSpPr>
        <p:spPr>
          <a:xfrm>
            <a:off x="0" y="0"/>
            <a:ext cx="12192000" cy="6740307"/>
          </a:xfrm>
          <a:prstGeom prst="rect">
            <a:avLst/>
          </a:prstGeom>
        </p:spPr>
        <p:txBody>
          <a:bodyPr wrap="square">
            <a:spAutoFit/>
          </a:bodyPr>
          <a:lstStyle/>
          <a:p>
            <a:pPr algn="just"/>
            <a:r>
              <a:rPr lang="es-ES" sz="3600" dirty="0">
                <a:solidFill>
                  <a:srgbClr val="222222"/>
                </a:solidFill>
                <a:latin typeface="Arial" panose="020B0604020202020204" pitchFamily="34" charset="0"/>
                <a:cs typeface="Arial" panose="020B0604020202020204" pitchFamily="34" charset="0"/>
              </a:rPr>
              <a:t>El 13 de diciembre de 2014 entró en aplicación el </a:t>
            </a:r>
            <a:r>
              <a:rPr lang="es-ES" sz="3600" dirty="0">
                <a:solidFill>
                  <a:srgbClr val="4141B7"/>
                </a:solidFill>
                <a:latin typeface="Arial" panose="020B0604020202020204" pitchFamily="34" charset="0"/>
                <a:cs typeface="Arial" panose="020B0604020202020204" pitchFamily="34" charset="0"/>
                <a:hlinkClick r:id="rId2" tooltip=" enlace externo en nueva ventana "/>
              </a:rPr>
              <a:t>Reglamento (UE) N.º 1169/2011</a:t>
            </a:r>
            <a:r>
              <a:rPr lang="es-ES" sz="3600" dirty="0">
                <a:solidFill>
                  <a:srgbClr val="222222"/>
                </a:solidFill>
                <a:latin typeface="Arial" panose="020B0604020202020204" pitchFamily="34" charset="0"/>
                <a:cs typeface="Arial" panose="020B0604020202020204" pitchFamily="34" charset="0"/>
              </a:rPr>
              <a:t> del Parlamento Europeo y del Consejo de 25 de octubre de 2011 sobre la información alimentaria facilitada al consumidor y por el que se modifican los Reglamentos (CE) N.º </a:t>
            </a:r>
            <a:r>
              <a:rPr lang="es-ES" sz="3600" b="1" dirty="0">
                <a:solidFill>
                  <a:srgbClr val="222222"/>
                </a:solidFill>
                <a:latin typeface="Arial" panose="020B0604020202020204" pitchFamily="34" charset="0"/>
                <a:cs typeface="Arial" panose="020B0604020202020204" pitchFamily="34" charset="0"/>
              </a:rPr>
              <a:t>1924/2006</a:t>
            </a:r>
            <a:r>
              <a:rPr lang="es-ES" sz="3600" dirty="0">
                <a:solidFill>
                  <a:srgbClr val="222222"/>
                </a:solidFill>
                <a:latin typeface="Arial" panose="020B0604020202020204" pitchFamily="34" charset="0"/>
                <a:cs typeface="Arial" panose="020B0604020202020204" pitchFamily="34" charset="0"/>
              </a:rPr>
              <a:t> y (CE) N.º </a:t>
            </a:r>
            <a:r>
              <a:rPr lang="es-ES" sz="3600" b="1" dirty="0">
                <a:solidFill>
                  <a:srgbClr val="222222"/>
                </a:solidFill>
                <a:latin typeface="Arial" panose="020B0604020202020204" pitchFamily="34" charset="0"/>
                <a:cs typeface="Arial" panose="020B0604020202020204" pitchFamily="34" charset="0"/>
              </a:rPr>
              <a:t>1925/2006</a:t>
            </a:r>
            <a:r>
              <a:rPr lang="es-ES" sz="3600" dirty="0">
                <a:solidFill>
                  <a:srgbClr val="222222"/>
                </a:solidFill>
                <a:latin typeface="Arial" panose="020B0604020202020204" pitchFamily="34" charset="0"/>
                <a:cs typeface="Arial" panose="020B0604020202020204" pitchFamily="34" charset="0"/>
              </a:rPr>
              <a:t> del Parlamento Europeo y del Consejo, y por el que </a:t>
            </a:r>
            <a:r>
              <a:rPr lang="es-ES" sz="3600" b="1" dirty="0">
                <a:solidFill>
                  <a:srgbClr val="222222"/>
                </a:solidFill>
                <a:latin typeface="Arial" panose="020B0604020202020204" pitchFamily="34" charset="0"/>
                <a:cs typeface="Arial" panose="020B0604020202020204" pitchFamily="34" charset="0"/>
              </a:rPr>
              <a:t>se derogan </a:t>
            </a:r>
            <a:r>
              <a:rPr lang="es-ES" sz="3600" dirty="0">
                <a:solidFill>
                  <a:srgbClr val="222222"/>
                </a:solidFill>
                <a:latin typeface="Arial" panose="020B0604020202020204" pitchFamily="34" charset="0"/>
                <a:cs typeface="Arial" panose="020B0604020202020204" pitchFamily="34" charset="0"/>
              </a:rPr>
              <a:t>la Directiva 87/250/CEE de la Comisión, la Directiva 90/496/CEE del Consejo, la Directiva 1999/10/CE de la Comisión, </a:t>
            </a:r>
            <a:r>
              <a:rPr lang="es-ES" sz="3600" b="1" dirty="0">
                <a:solidFill>
                  <a:srgbClr val="222222"/>
                </a:solidFill>
                <a:latin typeface="Arial" panose="020B0604020202020204" pitchFamily="34" charset="0"/>
                <a:cs typeface="Arial" panose="020B0604020202020204" pitchFamily="34" charset="0"/>
              </a:rPr>
              <a:t>la Directiva 2000/13/CE </a:t>
            </a:r>
            <a:r>
              <a:rPr lang="es-ES" sz="3600" dirty="0">
                <a:solidFill>
                  <a:srgbClr val="222222"/>
                </a:solidFill>
                <a:latin typeface="Arial" panose="020B0604020202020204" pitchFamily="34" charset="0"/>
                <a:cs typeface="Arial" panose="020B0604020202020204" pitchFamily="34" charset="0"/>
              </a:rPr>
              <a:t>del Parlamento Europeo y del Consejo, las Directivas 2002/67/CE, y 2008/5/CE de la Comisión, y el Reglamento (CE) </a:t>
            </a:r>
            <a:r>
              <a:rPr lang="es-ES" sz="3600" dirty="0" err="1">
                <a:solidFill>
                  <a:srgbClr val="222222"/>
                </a:solidFill>
                <a:latin typeface="Arial" panose="020B0604020202020204" pitchFamily="34" charset="0"/>
                <a:cs typeface="Arial" panose="020B0604020202020204" pitchFamily="34" charset="0"/>
              </a:rPr>
              <a:t>Nº</a:t>
            </a:r>
            <a:r>
              <a:rPr lang="es-ES" sz="3600" dirty="0">
                <a:solidFill>
                  <a:srgbClr val="222222"/>
                </a:solidFill>
                <a:latin typeface="Arial" panose="020B0604020202020204" pitchFamily="34" charset="0"/>
                <a:cs typeface="Arial" panose="020B0604020202020204" pitchFamily="34" charset="0"/>
              </a:rPr>
              <a:t> 608/2004 de la Comisión.</a:t>
            </a:r>
            <a:endParaRPr lang="es-E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4498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27"/>
            <a:ext cx="7687872" cy="6882215"/>
          </a:xfrm>
          <a:prstGeom prst="rect">
            <a:avLst/>
          </a:prstGeom>
        </p:spPr>
      </p:pic>
      <p:sp>
        <p:nvSpPr>
          <p:cNvPr id="2" name="1 CuadroTexto"/>
          <p:cNvSpPr txBox="1"/>
          <p:nvPr/>
        </p:nvSpPr>
        <p:spPr>
          <a:xfrm>
            <a:off x="3313043" y="79830"/>
            <a:ext cx="5375245" cy="677108"/>
          </a:xfrm>
          <a:prstGeom prst="rect">
            <a:avLst/>
          </a:prstGeom>
          <a:noFill/>
        </p:spPr>
        <p:txBody>
          <a:bodyPr wrap="square" rtlCol="0">
            <a:spAutoFit/>
          </a:bodyPr>
          <a:lstStyle/>
          <a:p>
            <a:r>
              <a:rPr lang="es-ES" sz="2000" b="1" dirty="0">
                <a:solidFill>
                  <a:srgbClr val="00B050"/>
                </a:solidFill>
              </a:rPr>
              <a:t>Calendario de aplicación del R UE 1169/2011</a:t>
            </a:r>
          </a:p>
          <a:p>
            <a:endParaRPr lang="gl-ES" dirty="0">
              <a:solidFill>
                <a:srgbClr val="00B050"/>
              </a:solidFill>
            </a:endParaRPr>
          </a:p>
        </p:txBody>
      </p:sp>
      <p:sp>
        <p:nvSpPr>
          <p:cNvPr id="7" name="6 CuadroTexto"/>
          <p:cNvSpPr txBox="1"/>
          <p:nvPr/>
        </p:nvSpPr>
        <p:spPr>
          <a:xfrm>
            <a:off x="7426877" y="1664837"/>
            <a:ext cx="2016224" cy="76944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s-ES" sz="1100" dirty="0"/>
              <a:t>Desde el </a:t>
            </a:r>
            <a:r>
              <a:rPr lang="es-ES" sz="1100" b="1" dirty="0"/>
              <a:t>1 de abril de 2015</a:t>
            </a:r>
            <a:r>
              <a:rPr lang="es-ES" sz="1100" dirty="0"/>
              <a:t>,es</a:t>
            </a:r>
            <a:r>
              <a:rPr lang="es-ES" sz="1100" b="1" dirty="0"/>
              <a:t> </a:t>
            </a:r>
            <a:r>
              <a:rPr lang="es-ES" sz="1100" dirty="0"/>
              <a:t>obligatorio indicar el origen de la carne de porcino, ovino y caprino y aves de corral.</a:t>
            </a:r>
            <a:endParaRPr lang="gl-ES" sz="1100" dirty="0"/>
          </a:p>
        </p:txBody>
      </p:sp>
      <p:sp>
        <p:nvSpPr>
          <p:cNvPr id="8" name="7 CuadroTexto"/>
          <p:cNvSpPr txBox="1"/>
          <p:nvPr/>
        </p:nvSpPr>
        <p:spPr>
          <a:xfrm>
            <a:off x="6731102" y="4035782"/>
            <a:ext cx="1872208" cy="957955"/>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ES" sz="1100" dirty="0"/>
              <a:t>Desde el </a:t>
            </a:r>
            <a:r>
              <a:rPr lang="es-ES" sz="1100" b="1" dirty="0"/>
              <a:t>22 de enero de 2019 </a:t>
            </a:r>
            <a:r>
              <a:rPr lang="es-ES" sz="1100" dirty="0"/>
              <a:t>es obligatorio indicar el origen de la leche como ingrediente en la leche y los productos lácteos.</a:t>
            </a:r>
            <a:endParaRPr lang="gl-ES" sz="1100" dirty="0"/>
          </a:p>
        </p:txBody>
      </p:sp>
      <p:sp>
        <p:nvSpPr>
          <p:cNvPr id="9" name="8 Pentágono"/>
          <p:cNvSpPr/>
          <p:nvPr/>
        </p:nvSpPr>
        <p:spPr>
          <a:xfrm>
            <a:off x="7209168" y="2786409"/>
            <a:ext cx="864096" cy="432048"/>
          </a:xfrm>
          <a:prstGeom prst="homePlat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dirty="0"/>
          </a:p>
          <a:p>
            <a:pPr algn="ctr"/>
            <a:r>
              <a:rPr lang="es-ES" dirty="0"/>
              <a:t>2019</a:t>
            </a:r>
          </a:p>
          <a:p>
            <a:pPr algn="ctr"/>
            <a:endParaRPr lang="gl-ES" dirty="0"/>
          </a:p>
        </p:txBody>
      </p:sp>
      <p:sp>
        <p:nvSpPr>
          <p:cNvPr id="3" name="2 Pentágono"/>
          <p:cNvSpPr/>
          <p:nvPr/>
        </p:nvSpPr>
        <p:spPr>
          <a:xfrm>
            <a:off x="8223226" y="2792023"/>
            <a:ext cx="936104"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2020</a:t>
            </a:r>
            <a:endParaRPr lang="gl-ES" dirty="0"/>
          </a:p>
        </p:txBody>
      </p:sp>
      <p:sp>
        <p:nvSpPr>
          <p:cNvPr id="6" name="5 CuadroTexto"/>
          <p:cNvSpPr txBox="1"/>
          <p:nvPr/>
        </p:nvSpPr>
        <p:spPr>
          <a:xfrm>
            <a:off x="7788188" y="5383020"/>
            <a:ext cx="1800200" cy="83099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s-ES" sz="1200" dirty="0"/>
              <a:t>Obligación de indicar el origen del ingrediente primario a partir del 1 de abril de 2020. </a:t>
            </a:r>
            <a:endParaRPr lang="gl-ES" sz="1200" dirty="0"/>
          </a:p>
        </p:txBody>
      </p:sp>
      <p:cxnSp>
        <p:nvCxnSpPr>
          <p:cNvPr id="16" name="15 Conector recto de flecha"/>
          <p:cNvCxnSpPr>
            <a:cxnSpLocks/>
            <a:stCxn id="6" idx="0"/>
            <a:endCxn id="3" idx="2"/>
          </p:cNvCxnSpPr>
          <p:nvPr/>
        </p:nvCxnSpPr>
        <p:spPr>
          <a:xfrm flipH="1" flipV="1">
            <a:off x="8583266" y="3224071"/>
            <a:ext cx="105022" cy="21589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F8A81700-E1DA-4E2B-9DD8-5B9F14D7212B}"/>
              </a:ext>
            </a:extLst>
          </p:cNvPr>
          <p:cNvCxnSpPr>
            <a:cxnSpLocks/>
          </p:cNvCxnSpPr>
          <p:nvPr/>
        </p:nvCxnSpPr>
        <p:spPr>
          <a:xfrm flipH="1" flipV="1">
            <a:off x="7532062" y="3228027"/>
            <a:ext cx="134002" cy="817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49117559-CCB0-43D3-A842-83A4729ED591}"/>
              </a:ext>
            </a:extLst>
          </p:cNvPr>
          <p:cNvCxnSpPr>
            <a:cxnSpLocks/>
          </p:cNvCxnSpPr>
          <p:nvPr/>
        </p:nvCxnSpPr>
        <p:spPr>
          <a:xfrm flipH="1">
            <a:off x="5951984" y="1982358"/>
            <a:ext cx="1474893" cy="790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7594DB38-9EC1-4454-856E-F8184B9625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3264" y="4738587"/>
            <a:ext cx="222030" cy="224050"/>
          </a:xfrm>
          <a:prstGeom prst="rect">
            <a:avLst/>
          </a:prstGeom>
          <a:noFill/>
          <a:extLst>
            <a:ext uri="{909E8E84-426E-40DD-AFC4-6F175D3DCCD1}">
              <a14:hiddenFill xmlns:a14="http://schemas.microsoft.com/office/drawing/2010/main">
                <a:solidFill>
                  <a:srgbClr val="FFFFFF"/>
                </a:solidFill>
              </a14:hiddenFill>
            </a:ext>
          </a:extLst>
        </p:spPr>
      </p:pic>
      <p:sp>
        <p:nvSpPr>
          <p:cNvPr id="15" name="2 Pentágono">
            <a:extLst>
              <a:ext uri="{FF2B5EF4-FFF2-40B4-BE49-F238E27FC236}">
                <a16:creationId xmlns:a16="http://schemas.microsoft.com/office/drawing/2014/main" id="{3213C577-99E2-44FD-B31E-1F4F493A92BE}"/>
              </a:ext>
            </a:extLst>
          </p:cNvPr>
          <p:cNvSpPr/>
          <p:nvPr/>
        </p:nvSpPr>
        <p:spPr>
          <a:xfrm>
            <a:off x="9297814" y="2793020"/>
            <a:ext cx="936104" cy="4320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2023</a:t>
            </a:r>
            <a:endParaRPr lang="gl-ES" dirty="0"/>
          </a:p>
        </p:txBody>
      </p:sp>
      <p:sp>
        <p:nvSpPr>
          <p:cNvPr id="17" name="5 CuadroTexto">
            <a:extLst>
              <a:ext uri="{FF2B5EF4-FFF2-40B4-BE49-F238E27FC236}">
                <a16:creationId xmlns:a16="http://schemas.microsoft.com/office/drawing/2014/main" id="{0F3BD75D-3AEE-423E-8FE2-A893DF2966B8}"/>
              </a:ext>
            </a:extLst>
          </p:cNvPr>
          <p:cNvSpPr txBox="1"/>
          <p:nvPr/>
        </p:nvSpPr>
        <p:spPr>
          <a:xfrm>
            <a:off x="8788604" y="4055977"/>
            <a:ext cx="1800200"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s-ES" sz="1200" b="1" dirty="0"/>
              <a:t>En vinos</a:t>
            </a:r>
            <a:r>
              <a:rPr lang="es-ES" sz="1200" dirty="0"/>
              <a:t>,  obligatorio indicar la lista de ingredientes y la información nutricional a partir del 8 de diciembre de 2023. </a:t>
            </a:r>
            <a:endParaRPr lang="gl-ES" sz="1200" dirty="0"/>
          </a:p>
        </p:txBody>
      </p:sp>
      <p:cxnSp>
        <p:nvCxnSpPr>
          <p:cNvPr id="18" name="15 Conector recto de flecha">
            <a:extLst>
              <a:ext uri="{FF2B5EF4-FFF2-40B4-BE49-F238E27FC236}">
                <a16:creationId xmlns:a16="http://schemas.microsoft.com/office/drawing/2014/main" id="{CD02B7EB-147F-4B89-85D6-6C4B7716EA5B}"/>
              </a:ext>
            </a:extLst>
          </p:cNvPr>
          <p:cNvCxnSpPr>
            <a:cxnSpLocks/>
            <a:stCxn id="17" idx="0"/>
          </p:cNvCxnSpPr>
          <p:nvPr/>
        </p:nvCxnSpPr>
        <p:spPr>
          <a:xfrm flipH="1" flipV="1">
            <a:off x="9574782" y="3161864"/>
            <a:ext cx="113922" cy="894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093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2765" y="365125"/>
            <a:ext cx="11261035" cy="1325563"/>
          </a:xfrm>
        </p:spPr>
        <p:txBody>
          <a:bodyPr>
            <a:normAutofit/>
          </a:bodyPr>
          <a:lstStyle/>
          <a:p>
            <a:r>
              <a:rPr lang="es-ES" dirty="0"/>
              <a:t>Análisis del R UE 1169/2011</a:t>
            </a:r>
            <a:br>
              <a:rPr lang="es-ES" dirty="0"/>
            </a:br>
            <a:r>
              <a:rPr lang="es-ES" dirty="0"/>
              <a:t>Preámbulo</a:t>
            </a:r>
            <a:endParaRPr lang="gl-ES" dirty="0"/>
          </a:p>
        </p:txBody>
      </p:sp>
      <p:sp>
        <p:nvSpPr>
          <p:cNvPr id="3" name="2 Marcador de contenido"/>
          <p:cNvSpPr>
            <a:spLocks noGrp="1"/>
          </p:cNvSpPr>
          <p:nvPr>
            <p:ph idx="1"/>
          </p:nvPr>
        </p:nvSpPr>
        <p:spPr>
          <a:xfrm>
            <a:off x="0" y="1825624"/>
            <a:ext cx="12192000" cy="5032375"/>
          </a:xfrm>
        </p:spPr>
        <p:txBody>
          <a:bodyPr>
            <a:normAutofit/>
          </a:bodyPr>
          <a:lstStyle/>
          <a:p>
            <a:pPr algn="just"/>
            <a:r>
              <a:rPr lang="es-ES" dirty="0"/>
              <a:t>La principal norma alimentaria de la UE es el REGLAMENTO (CE) N.º 178/2002 DEL PARLAMENTO EUROPEO Y DEL CONSEJO de 28 de enero de 2002 por el que </a:t>
            </a:r>
            <a:r>
              <a:rPr lang="es-ES" dirty="0">
                <a:solidFill>
                  <a:srgbClr val="00B050"/>
                </a:solidFill>
              </a:rPr>
              <a:t>se establecen los principios y los requisitos generales de la legislación alimentaria, se crea la </a:t>
            </a:r>
            <a:r>
              <a:rPr lang="es-ES" u="sng" dirty="0">
                <a:solidFill>
                  <a:srgbClr val="00B050"/>
                </a:solidFill>
              </a:rPr>
              <a:t>Autoridad Europea de Seguridad Alimentaria </a:t>
            </a:r>
            <a:r>
              <a:rPr lang="es-ES" dirty="0"/>
              <a:t>y se fijan procedimientos relativos a la seguridad alimentaria.</a:t>
            </a:r>
          </a:p>
        </p:txBody>
      </p:sp>
      <p:pic>
        <p:nvPicPr>
          <p:cNvPr id="5" name="Picture 2">
            <a:extLst>
              <a:ext uri="{FF2B5EF4-FFF2-40B4-BE49-F238E27FC236}">
                <a16:creationId xmlns:a16="http://schemas.microsoft.com/office/drawing/2014/main" id="{FB967BFD-17D5-4F0A-A9C2-A24F50561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48" y="5516214"/>
            <a:ext cx="2592288" cy="121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652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19270"/>
            <a:ext cx="12192000" cy="6738730"/>
          </a:xfrm>
        </p:spPr>
        <p:txBody>
          <a:bodyPr>
            <a:noAutofit/>
          </a:bodyPr>
          <a:lstStyle/>
          <a:p>
            <a:pPr marL="0" indent="0" algn="just">
              <a:buNone/>
            </a:pPr>
            <a:r>
              <a:rPr lang="es-ES" dirty="0"/>
              <a:t>En el considerando 4 y 20   del R UE 1169/2011,se indica:</a:t>
            </a:r>
            <a:endParaRPr lang="gl-ES" dirty="0"/>
          </a:p>
          <a:p>
            <a:pPr marL="0" indent="0" algn="just">
              <a:buNone/>
            </a:pPr>
            <a:r>
              <a:rPr lang="es-ES" sz="3600" b="1" dirty="0">
                <a:solidFill>
                  <a:srgbClr val="00B050"/>
                </a:solidFill>
                <a:latin typeface="Arial" panose="020B0604020202020204" pitchFamily="34" charset="0"/>
                <a:cs typeface="Arial" panose="020B0604020202020204" pitchFamily="34" charset="0"/>
              </a:rPr>
              <a:t>Un principio general de la legislación alimentaria es ofrecer a los consumidores una base para elegir </a:t>
            </a:r>
            <a:r>
              <a:rPr lang="es-ES" sz="3600" b="1" u="sng" dirty="0">
                <a:solidFill>
                  <a:srgbClr val="00B050"/>
                </a:solidFill>
                <a:latin typeface="Arial" panose="020B0604020202020204" pitchFamily="34" charset="0"/>
                <a:cs typeface="Arial" panose="020B0604020202020204" pitchFamily="34" charset="0"/>
              </a:rPr>
              <a:t>con conocimiento de causa los alimentos </a:t>
            </a:r>
            <a:r>
              <a:rPr lang="es-ES" sz="3600" b="1" dirty="0">
                <a:solidFill>
                  <a:srgbClr val="00B050"/>
                </a:solidFill>
                <a:latin typeface="Arial" panose="020B0604020202020204" pitchFamily="34" charset="0"/>
                <a:cs typeface="Arial" panose="020B0604020202020204" pitchFamily="34" charset="0"/>
              </a:rPr>
              <a:t>que consumen y evitar cualquier práctica que pueda inducir a engaño al consumidor.</a:t>
            </a:r>
          </a:p>
          <a:p>
            <a:pPr marL="0" indent="0" algn="just">
              <a:buNone/>
            </a:pPr>
            <a:endParaRPr lang="es-ES" sz="3600" b="1" dirty="0">
              <a:solidFill>
                <a:srgbClr val="00B050"/>
              </a:solidFill>
              <a:latin typeface="Arial" panose="020B0604020202020204" pitchFamily="34" charset="0"/>
              <a:cs typeface="Arial" panose="020B0604020202020204" pitchFamily="34" charset="0"/>
            </a:endParaRPr>
          </a:p>
          <a:p>
            <a:pPr marL="0" indent="0" algn="just">
              <a:buNone/>
            </a:pPr>
            <a:r>
              <a:rPr lang="es-ES" sz="3600" dirty="0">
                <a:solidFill>
                  <a:srgbClr val="00B050"/>
                </a:solidFill>
                <a:latin typeface="Arial" panose="020B0604020202020204" pitchFamily="34" charset="0"/>
                <a:cs typeface="Arial" panose="020B0604020202020204" pitchFamily="34" charset="0"/>
              </a:rPr>
              <a:t>La legislación sobre información alimentaria debe prohibir el uso </a:t>
            </a:r>
            <a:r>
              <a:rPr lang="es-ES" sz="3600" b="1" dirty="0">
                <a:solidFill>
                  <a:srgbClr val="00B050"/>
                </a:solidFill>
                <a:latin typeface="Arial" panose="020B0604020202020204" pitchFamily="34" charset="0"/>
                <a:cs typeface="Arial" panose="020B0604020202020204" pitchFamily="34" charset="0"/>
              </a:rPr>
              <a:t>de información que pueda inducir a engaño al consumidor</a:t>
            </a:r>
            <a:endParaRPr lang="es-ES" sz="3600" b="1" dirty="0">
              <a:latin typeface="Arial" panose="020B0604020202020204" pitchFamily="34" charset="0"/>
              <a:cs typeface="Arial" panose="020B0604020202020204" pitchFamily="34" charset="0"/>
            </a:endParaRPr>
          </a:p>
          <a:p>
            <a:pPr marL="0" indent="0" algn="just">
              <a:buNone/>
            </a:pPr>
            <a:r>
              <a:rPr lang="es-ES" sz="3600" dirty="0">
                <a:solidFill>
                  <a:srgbClr val="00B050"/>
                </a:solidFill>
                <a:latin typeface="Arial" panose="020B0604020202020204" pitchFamily="34" charset="0"/>
                <a:cs typeface="Arial" panose="020B0604020202020204" pitchFamily="34" charset="0"/>
              </a:rPr>
              <a:t>EFICACIA    extensión  a la </a:t>
            </a:r>
            <a:r>
              <a:rPr lang="es-ES" sz="3600" b="1" u="sng" dirty="0">
                <a:solidFill>
                  <a:srgbClr val="00B050"/>
                </a:solidFill>
                <a:latin typeface="Arial" panose="020B0604020202020204" pitchFamily="34" charset="0"/>
                <a:cs typeface="Arial" panose="020B0604020202020204" pitchFamily="34" charset="0"/>
              </a:rPr>
              <a:t>publicidad y la presentación </a:t>
            </a:r>
            <a:r>
              <a:rPr lang="es-ES" sz="3600" dirty="0">
                <a:solidFill>
                  <a:srgbClr val="00B050"/>
                </a:solidFill>
                <a:latin typeface="Arial" panose="020B0604020202020204" pitchFamily="34" charset="0"/>
                <a:cs typeface="Arial" panose="020B0604020202020204" pitchFamily="34" charset="0"/>
              </a:rPr>
              <a:t>de los alimentos</a:t>
            </a:r>
            <a:r>
              <a:rPr lang="es-ES" sz="3600" dirty="0">
                <a:latin typeface="Arial" panose="020B0604020202020204" pitchFamily="34" charset="0"/>
                <a:cs typeface="Arial" panose="020B0604020202020204" pitchFamily="34" charset="0"/>
              </a:rPr>
              <a:t>.</a:t>
            </a:r>
            <a:endParaRPr lang="gl-ES" sz="36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1698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2"/>
          </a:solidFill>
        </p:spPr>
        <p:txBody>
          <a:bodyPr/>
          <a:lstStyle/>
          <a:p>
            <a:r>
              <a:rPr lang="es-ES" b="1" dirty="0"/>
              <a:t>Disposiciones generales</a:t>
            </a:r>
            <a:endParaRPr lang="gl-ES" b="1" dirty="0"/>
          </a:p>
        </p:txBody>
      </p:sp>
      <p:sp>
        <p:nvSpPr>
          <p:cNvPr id="3" name="2 Marcador de contenido"/>
          <p:cNvSpPr>
            <a:spLocks noGrp="1"/>
          </p:cNvSpPr>
          <p:nvPr>
            <p:ph idx="1"/>
          </p:nvPr>
        </p:nvSpPr>
        <p:spPr>
          <a:xfrm>
            <a:off x="1981200" y="1600202"/>
            <a:ext cx="8229600" cy="4853135"/>
          </a:xfrm>
        </p:spPr>
        <p:txBody>
          <a:bodyPr>
            <a:normAutofit/>
          </a:bodyPr>
          <a:lstStyle/>
          <a:p>
            <a:pPr marL="0" indent="0" algn="just">
              <a:buNone/>
            </a:pPr>
            <a:r>
              <a:rPr lang="gl-ES" sz="4400" dirty="0"/>
              <a:t> </a:t>
            </a:r>
          </a:p>
          <a:p>
            <a:pPr marL="0" indent="0" algn="just">
              <a:buNone/>
            </a:pPr>
            <a:r>
              <a:rPr lang="gl-ES" dirty="0"/>
              <a:t> </a:t>
            </a:r>
          </a:p>
          <a:p>
            <a:pPr marL="0" indent="0" algn="just">
              <a:buNone/>
            </a:pPr>
            <a:r>
              <a:rPr lang="gl-ES" dirty="0"/>
              <a:t> </a:t>
            </a:r>
          </a:p>
          <a:p>
            <a:pPr marL="0" indent="0">
              <a:buNone/>
            </a:pPr>
            <a:endParaRPr lang="gl-ES" b="1" dirty="0"/>
          </a:p>
        </p:txBody>
      </p:sp>
      <p:sp>
        <p:nvSpPr>
          <p:cNvPr id="4" name="3 Rectángulo"/>
          <p:cNvSpPr/>
          <p:nvPr/>
        </p:nvSpPr>
        <p:spPr>
          <a:xfrm>
            <a:off x="1449962" y="1719871"/>
            <a:ext cx="5255637" cy="369332"/>
          </a:xfrm>
          <a:prstGeom prst="rect">
            <a:avLst/>
          </a:prstGeom>
          <a:solidFill>
            <a:schemeClr val="accent2"/>
          </a:solidFill>
        </p:spPr>
        <p:txBody>
          <a:bodyPr wrap="square">
            <a:spAutoFit/>
          </a:bodyPr>
          <a:lstStyle/>
          <a:p>
            <a:pPr lvl="0"/>
            <a:r>
              <a:rPr lang="es-ES" dirty="0"/>
              <a:t>Art. 1 Objeto y ámbito de aplicación</a:t>
            </a:r>
            <a:endParaRPr lang="gl-ES" dirty="0"/>
          </a:p>
        </p:txBody>
      </p:sp>
      <p:sp>
        <p:nvSpPr>
          <p:cNvPr id="5" name="4 Rectángulo"/>
          <p:cNvSpPr/>
          <p:nvPr/>
        </p:nvSpPr>
        <p:spPr>
          <a:xfrm>
            <a:off x="145775" y="1719871"/>
            <a:ext cx="12046226" cy="4955203"/>
          </a:xfrm>
          <a:prstGeom prst="rect">
            <a:avLst/>
          </a:prstGeom>
        </p:spPr>
        <p:txBody>
          <a:bodyPr wrap="square">
            <a:spAutoFit/>
          </a:bodyPr>
          <a:lstStyle/>
          <a:p>
            <a:pPr algn="just"/>
            <a:r>
              <a:rPr lang="gl-ES" sz="2800" b="1" u="sng" dirty="0" err="1"/>
              <a:t>Objeto</a:t>
            </a:r>
            <a:r>
              <a:rPr lang="gl-ES" sz="2800" u="sng" dirty="0"/>
              <a:t> </a:t>
            </a:r>
          </a:p>
          <a:p>
            <a:pPr algn="just"/>
            <a:r>
              <a:rPr lang="es-ES" sz="2800" dirty="0"/>
              <a:t>-</a:t>
            </a:r>
            <a:r>
              <a:rPr lang="es-ES" sz="3600" dirty="0" err="1"/>
              <a:t>Establer</a:t>
            </a:r>
            <a:r>
              <a:rPr lang="es-ES" sz="3600" dirty="0"/>
              <a:t> la </a:t>
            </a:r>
            <a:r>
              <a:rPr lang="es-ES" sz="3600" b="1" dirty="0">
                <a:solidFill>
                  <a:srgbClr val="00B050"/>
                </a:solidFill>
                <a:effectLst>
                  <a:outerShdw blurRad="38100" dist="38100" dir="2700000" algn="tl">
                    <a:srgbClr val="000000">
                      <a:alpha val="43137"/>
                    </a:srgbClr>
                  </a:outerShdw>
                </a:effectLst>
              </a:rPr>
              <a:t>base jurídica para garantizar un alto nivel de protección de los consumidores </a:t>
            </a:r>
            <a:r>
              <a:rPr lang="es-ES" sz="3600" dirty="0"/>
              <a:t>en relación con la información alimentaria </a:t>
            </a:r>
            <a:r>
              <a:rPr lang="es-ES" sz="3600" b="1" dirty="0">
                <a:solidFill>
                  <a:srgbClr val="00B050"/>
                </a:solidFill>
              </a:rPr>
              <a:t>y</a:t>
            </a:r>
            <a:r>
              <a:rPr lang="es-ES" sz="3600" dirty="0"/>
              <a:t>, al mismo tiempo, </a:t>
            </a:r>
            <a:r>
              <a:rPr lang="es-ES" sz="3600" b="1" dirty="0">
                <a:solidFill>
                  <a:srgbClr val="00B050"/>
                </a:solidFill>
              </a:rPr>
              <a:t>asegurar un funcionamiento correcto del mercado</a:t>
            </a:r>
            <a:r>
              <a:rPr lang="es-ES" sz="3600" dirty="0"/>
              <a:t>.</a:t>
            </a:r>
          </a:p>
          <a:p>
            <a:pPr algn="just"/>
            <a:endParaRPr lang="es-ES" sz="3600" dirty="0"/>
          </a:p>
          <a:p>
            <a:pPr algn="just"/>
            <a:r>
              <a:rPr lang="es-ES" sz="3600" dirty="0"/>
              <a:t>-Establecer </a:t>
            </a:r>
            <a:r>
              <a:rPr lang="es-ES" sz="3600" b="1" dirty="0">
                <a:solidFill>
                  <a:srgbClr val="00B050"/>
                </a:solidFill>
                <a:effectLst>
                  <a:outerShdw blurRad="38100" dist="38100" dir="2700000" algn="tl">
                    <a:srgbClr val="000000">
                      <a:alpha val="43137"/>
                    </a:srgbClr>
                  </a:outerShdw>
                </a:effectLst>
              </a:rPr>
              <a:t>los principios generales y las responsabilidades que rigen la información alimentaria</a:t>
            </a:r>
            <a:r>
              <a:rPr lang="es-ES" sz="3600" dirty="0">
                <a:solidFill>
                  <a:srgbClr val="00B050"/>
                </a:solidFill>
              </a:rPr>
              <a:t>.   Y </a:t>
            </a:r>
            <a:r>
              <a:rPr lang="es-ES" sz="3600" dirty="0"/>
              <a:t>los medios para garantizar el derecho de los consumidores a la información</a:t>
            </a:r>
            <a:r>
              <a:rPr lang="es-ES" sz="2800" dirty="0"/>
              <a:t>. </a:t>
            </a:r>
            <a:endParaRPr lang="gl-ES" sz="2800" dirty="0"/>
          </a:p>
        </p:txBody>
      </p:sp>
    </p:spTree>
    <p:extLst>
      <p:ext uri="{BB962C8B-B14F-4D97-AF65-F5344CB8AC3E}">
        <p14:creationId xmlns:p14="http://schemas.microsoft.com/office/powerpoint/2010/main" val="3610338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0417E87-018C-CB17-7DB8-B9152796C5B7}"/>
              </a:ext>
            </a:extLst>
          </p:cNvPr>
          <p:cNvPicPr>
            <a:picLocks noChangeAspect="1"/>
          </p:cNvPicPr>
          <p:nvPr/>
        </p:nvPicPr>
        <p:blipFill>
          <a:blip r:embed="rId2"/>
          <a:stretch>
            <a:fillRect/>
          </a:stretch>
        </p:blipFill>
        <p:spPr>
          <a:xfrm>
            <a:off x="166830" y="1152939"/>
            <a:ext cx="11863057" cy="3761961"/>
          </a:xfrm>
          <a:prstGeom prst="rect">
            <a:avLst/>
          </a:prstGeom>
          <a:solidFill>
            <a:schemeClr val="accent2">
              <a:lumMod val="40000"/>
              <a:lumOff val="60000"/>
            </a:schemeClr>
          </a:solidFill>
        </p:spPr>
      </p:pic>
    </p:spTree>
    <p:extLst>
      <p:ext uri="{BB962C8B-B14F-4D97-AF65-F5344CB8AC3E}">
        <p14:creationId xmlns:p14="http://schemas.microsoft.com/office/powerpoint/2010/main" val="1881405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16632"/>
            <a:ext cx="12192000" cy="6624736"/>
          </a:xfrm>
          <a:solidFill>
            <a:schemeClr val="accent2">
              <a:lumMod val="40000"/>
              <a:lumOff val="60000"/>
            </a:schemeClr>
          </a:solidFill>
        </p:spPr>
        <p:txBody>
          <a:bodyPr>
            <a:noAutofit/>
          </a:bodyPr>
          <a:lstStyle/>
          <a:p>
            <a:pPr marL="0" indent="0" algn="just">
              <a:buNone/>
            </a:pPr>
            <a:r>
              <a:rPr lang="gl-ES" b="1" u="sng" dirty="0"/>
              <a:t>Ámbito de aplicación</a:t>
            </a:r>
            <a:r>
              <a:rPr lang="gl-ES" dirty="0"/>
              <a:t> </a:t>
            </a:r>
          </a:p>
          <a:p>
            <a:pPr marL="0" indent="0" algn="just">
              <a:buNone/>
            </a:pPr>
            <a:r>
              <a:rPr lang="gl-ES" dirty="0"/>
              <a:t>-</a:t>
            </a:r>
            <a:r>
              <a:rPr lang="gl-ES" sz="3600" dirty="0"/>
              <a:t>El </a:t>
            </a:r>
            <a:r>
              <a:rPr lang="gl-ES" sz="3600" dirty="0" err="1"/>
              <a:t>Reglamento</a:t>
            </a:r>
            <a:r>
              <a:rPr lang="gl-ES" sz="3600" dirty="0"/>
              <a:t> </a:t>
            </a:r>
            <a:r>
              <a:rPr lang="gl-ES" sz="3600" b="1" dirty="0">
                <a:solidFill>
                  <a:srgbClr val="00B050"/>
                </a:solidFill>
              </a:rPr>
              <a:t>se aplicará a los </a:t>
            </a:r>
            <a:r>
              <a:rPr lang="gl-ES" sz="3600" b="1" u="sng" dirty="0">
                <a:solidFill>
                  <a:srgbClr val="00B050"/>
                </a:solidFill>
              </a:rPr>
              <a:t>operadores de empresas alimentarias</a:t>
            </a:r>
            <a:r>
              <a:rPr lang="gl-ES" sz="3600" b="1" dirty="0"/>
              <a:t> </a:t>
            </a:r>
            <a:r>
              <a:rPr lang="gl-ES" sz="3600" dirty="0" err="1"/>
              <a:t>cuyas</a:t>
            </a:r>
            <a:r>
              <a:rPr lang="gl-ES" sz="3600" dirty="0"/>
              <a:t> actividades </a:t>
            </a:r>
            <a:r>
              <a:rPr lang="gl-ES" sz="3600" dirty="0" err="1"/>
              <a:t>conciernan</a:t>
            </a:r>
            <a:r>
              <a:rPr lang="gl-ES" sz="3600" dirty="0"/>
              <a:t> a la información alimentaria facilitada </a:t>
            </a:r>
            <a:r>
              <a:rPr lang="gl-ES" sz="3600" dirty="0" err="1"/>
              <a:t>al</a:t>
            </a:r>
            <a:r>
              <a:rPr lang="gl-ES" sz="3600" dirty="0"/>
              <a:t> consumidor, </a:t>
            </a:r>
            <a:r>
              <a:rPr lang="gl-ES" sz="3600" b="1" dirty="0">
                <a:solidFill>
                  <a:srgbClr val="00B050"/>
                </a:solidFill>
              </a:rPr>
              <a:t>en </a:t>
            </a:r>
            <a:r>
              <a:rPr lang="gl-ES" sz="3600" b="1" u="sng" dirty="0">
                <a:solidFill>
                  <a:srgbClr val="00B050"/>
                </a:solidFill>
              </a:rPr>
              <a:t>todas las fases</a:t>
            </a:r>
            <a:r>
              <a:rPr lang="gl-ES" sz="3600" b="1" dirty="0">
                <a:solidFill>
                  <a:srgbClr val="00B050"/>
                </a:solidFill>
              </a:rPr>
              <a:t> de la </a:t>
            </a:r>
            <a:r>
              <a:rPr lang="gl-ES" sz="3600" b="1" dirty="0" err="1">
                <a:solidFill>
                  <a:srgbClr val="00B050"/>
                </a:solidFill>
              </a:rPr>
              <a:t>cadena</a:t>
            </a:r>
            <a:r>
              <a:rPr lang="gl-ES" sz="3600" b="1" dirty="0">
                <a:solidFill>
                  <a:srgbClr val="00B050"/>
                </a:solidFill>
              </a:rPr>
              <a:t> </a:t>
            </a:r>
            <a:r>
              <a:rPr lang="gl-ES" sz="3600" b="1" dirty="0" err="1">
                <a:solidFill>
                  <a:srgbClr val="00B050"/>
                </a:solidFill>
              </a:rPr>
              <a:t>alimentaria</a:t>
            </a:r>
            <a:r>
              <a:rPr lang="gl-ES" sz="3600" dirty="0" err="1"/>
              <a:t>.Se</a:t>
            </a:r>
            <a:r>
              <a:rPr lang="gl-ES" sz="3600" dirty="0"/>
              <a:t> aplicara </a:t>
            </a:r>
            <a:r>
              <a:rPr lang="gl-ES" sz="3600" b="1" dirty="0">
                <a:solidFill>
                  <a:srgbClr val="00B050"/>
                </a:solidFill>
              </a:rPr>
              <a:t>a todos los alimentos destinados </a:t>
            </a:r>
            <a:r>
              <a:rPr lang="gl-ES" sz="3600" b="1" dirty="0" err="1">
                <a:solidFill>
                  <a:srgbClr val="00B050"/>
                </a:solidFill>
              </a:rPr>
              <a:t>al</a:t>
            </a:r>
            <a:r>
              <a:rPr lang="gl-ES" sz="3600" b="1" dirty="0">
                <a:solidFill>
                  <a:srgbClr val="00B050"/>
                </a:solidFill>
              </a:rPr>
              <a:t> consumidor final, incluídos</a:t>
            </a:r>
            <a:r>
              <a:rPr lang="gl-ES" sz="3600" dirty="0"/>
              <a:t> los entregados por las </a:t>
            </a:r>
            <a:r>
              <a:rPr lang="gl-ES" sz="3600" b="1" dirty="0"/>
              <a:t>colectividades.</a:t>
            </a:r>
          </a:p>
          <a:p>
            <a:pPr marL="0" indent="0" algn="just">
              <a:buNone/>
            </a:pPr>
            <a:endParaRPr lang="gl-ES" sz="3600" b="1" dirty="0"/>
          </a:p>
          <a:p>
            <a:pPr marL="0" indent="0" algn="just">
              <a:buNone/>
            </a:pPr>
            <a:r>
              <a:rPr lang="es-ES" sz="3600" dirty="0"/>
              <a:t>-El Reglamento se aplica </a:t>
            </a:r>
            <a:r>
              <a:rPr lang="es-ES" sz="3600" b="1" dirty="0">
                <a:solidFill>
                  <a:srgbClr val="00B050"/>
                </a:solidFill>
              </a:rPr>
              <a:t>sin perjuicio de otros requisitos de etiquetado </a:t>
            </a:r>
            <a:r>
              <a:rPr lang="es-ES" sz="3600" dirty="0"/>
              <a:t>previstos en disposiciones de la Unión </a:t>
            </a:r>
            <a:r>
              <a:rPr lang="es-ES" sz="3600" b="1" dirty="0">
                <a:solidFill>
                  <a:srgbClr val="00B050"/>
                </a:solidFill>
              </a:rPr>
              <a:t>aplicables a alimentos concretos</a:t>
            </a:r>
            <a:r>
              <a:rPr lang="es-ES" sz="3600" dirty="0">
                <a:solidFill>
                  <a:srgbClr val="00B050"/>
                </a:solidFill>
              </a:rPr>
              <a:t>.</a:t>
            </a:r>
            <a:r>
              <a:rPr lang="gl-ES" sz="3600" dirty="0">
                <a:solidFill>
                  <a:srgbClr val="00B050"/>
                </a:solidFill>
              </a:rPr>
              <a:t> </a:t>
            </a:r>
          </a:p>
          <a:p>
            <a:pPr marL="0" indent="0">
              <a:buNone/>
            </a:pPr>
            <a:r>
              <a:rPr lang="gl-ES" sz="3600" dirty="0">
                <a:solidFill>
                  <a:srgbClr val="00B050"/>
                </a:solidFill>
              </a:rPr>
              <a:t> </a:t>
            </a:r>
          </a:p>
          <a:p>
            <a:pPr marL="0" indent="0">
              <a:buNone/>
            </a:pPr>
            <a:r>
              <a:rPr lang="gl-ES" dirty="0">
                <a:solidFill>
                  <a:srgbClr val="00B050"/>
                </a:solidFill>
              </a:rPr>
              <a:t> </a:t>
            </a:r>
          </a:p>
          <a:p>
            <a:pPr marL="0" indent="0">
              <a:buNone/>
            </a:pPr>
            <a:endParaRPr lang="gl-ES" dirty="0"/>
          </a:p>
        </p:txBody>
      </p:sp>
    </p:spTree>
    <p:extLst>
      <p:ext uri="{BB962C8B-B14F-4D97-AF65-F5344CB8AC3E}">
        <p14:creationId xmlns:p14="http://schemas.microsoft.com/office/powerpoint/2010/main" val="1173615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12072730" cy="6181738"/>
          </a:xfrm>
          <a:solidFill>
            <a:schemeClr val="accent2">
              <a:lumMod val="40000"/>
              <a:lumOff val="60000"/>
            </a:schemeClr>
          </a:solidFill>
        </p:spPr>
        <p:txBody>
          <a:bodyPr>
            <a:normAutofit lnSpcReduction="10000"/>
          </a:bodyPr>
          <a:lstStyle/>
          <a:p>
            <a:pPr algn="just"/>
            <a:r>
              <a:rPr lang="gl-ES" sz="5400" b="1" dirty="0">
                <a:solidFill>
                  <a:srgbClr val="00B050"/>
                </a:solidFill>
              </a:rPr>
              <a:t>El concepto de “información alimentaria</a:t>
            </a:r>
            <a:r>
              <a:rPr lang="gl-ES" sz="5400" dirty="0">
                <a:solidFill>
                  <a:srgbClr val="00B050"/>
                </a:solidFill>
              </a:rPr>
              <a:t>”, </a:t>
            </a:r>
            <a:r>
              <a:rPr lang="gl-ES" sz="5400" dirty="0" err="1"/>
              <a:t>según</a:t>
            </a:r>
            <a:r>
              <a:rPr lang="gl-ES" sz="5400" dirty="0"/>
              <a:t> se define, </a:t>
            </a:r>
            <a:r>
              <a:rPr lang="gl-ES" sz="5400" dirty="0">
                <a:solidFill>
                  <a:srgbClr val="00B050"/>
                </a:solidFill>
              </a:rPr>
              <a:t>es </a:t>
            </a:r>
            <a:r>
              <a:rPr lang="gl-ES" sz="5400" dirty="0" err="1">
                <a:solidFill>
                  <a:srgbClr val="00B050"/>
                </a:solidFill>
              </a:rPr>
              <a:t>amplio</a:t>
            </a:r>
            <a:r>
              <a:rPr lang="gl-ES" sz="5400" dirty="0"/>
              <a:t>, </a:t>
            </a:r>
            <a:r>
              <a:rPr lang="gl-ES" sz="5400" dirty="0" err="1"/>
              <a:t>ya</a:t>
            </a:r>
            <a:r>
              <a:rPr lang="gl-ES" sz="5400" dirty="0"/>
              <a:t> que </a:t>
            </a:r>
            <a:r>
              <a:rPr lang="gl-ES" sz="5400" dirty="0">
                <a:solidFill>
                  <a:srgbClr val="00B050"/>
                </a:solidFill>
              </a:rPr>
              <a:t>se </a:t>
            </a:r>
            <a:r>
              <a:rPr lang="gl-ES" sz="5400" dirty="0" err="1">
                <a:solidFill>
                  <a:srgbClr val="00B050"/>
                </a:solidFill>
              </a:rPr>
              <a:t>refiere</a:t>
            </a:r>
            <a:r>
              <a:rPr lang="gl-ES" sz="5400" dirty="0"/>
              <a:t> </a:t>
            </a:r>
            <a:r>
              <a:rPr lang="gl-ES" sz="5400" dirty="0">
                <a:solidFill>
                  <a:srgbClr val="00B050"/>
                </a:solidFill>
              </a:rPr>
              <a:t>a la información</a:t>
            </a:r>
            <a:r>
              <a:rPr lang="gl-ES" sz="5400" dirty="0"/>
              <a:t> relativa a un alimento y </a:t>
            </a:r>
            <a:r>
              <a:rPr lang="gl-ES" sz="5400" dirty="0" err="1"/>
              <a:t>puesta</a:t>
            </a:r>
            <a:r>
              <a:rPr lang="gl-ES" sz="5400" dirty="0"/>
              <a:t> a disposición del consumidor final, </a:t>
            </a:r>
            <a:r>
              <a:rPr lang="gl-ES" sz="5400" b="1" u="sng" dirty="0"/>
              <a:t>no solo por medio de una etiqueta</a:t>
            </a:r>
            <a:r>
              <a:rPr lang="gl-ES" sz="5400" dirty="0"/>
              <a:t>, sino </a:t>
            </a:r>
            <a:r>
              <a:rPr lang="gl-ES" sz="5400" b="1" dirty="0" err="1">
                <a:solidFill>
                  <a:srgbClr val="00B050"/>
                </a:solidFill>
              </a:rPr>
              <a:t>también</a:t>
            </a:r>
            <a:r>
              <a:rPr lang="gl-ES" sz="5400" dirty="0">
                <a:solidFill>
                  <a:srgbClr val="00B050"/>
                </a:solidFill>
              </a:rPr>
              <a:t> a </a:t>
            </a:r>
            <a:r>
              <a:rPr lang="gl-ES" sz="5400" b="1" dirty="0">
                <a:solidFill>
                  <a:srgbClr val="00B050"/>
                </a:solidFill>
              </a:rPr>
              <a:t>la facilitada por </a:t>
            </a:r>
            <a:r>
              <a:rPr lang="gl-ES" sz="5400" b="1" dirty="0" err="1">
                <a:solidFill>
                  <a:srgbClr val="00B050"/>
                </a:solidFill>
              </a:rPr>
              <a:t>cualquier</a:t>
            </a:r>
            <a:r>
              <a:rPr lang="gl-ES" sz="5400" b="1" dirty="0">
                <a:solidFill>
                  <a:srgbClr val="00B050"/>
                </a:solidFill>
              </a:rPr>
              <a:t> </a:t>
            </a:r>
            <a:r>
              <a:rPr lang="gl-ES" sz="5400" b="1" dirty="0" err="1">
                <a:solidFill>
                  <a:srgbClr val="00B050"/>
                </a:solidFill>
              </a:rPr>
              <a:t>otro</a:t>
            </a:r>
            <a:r>
              <a:rPr lang="gl-ES" sz="5400" b="1" dirty="0">
                <a:solidFill>
                  <a:srgbClr val="00B050"/>
                </a:solidFill>
              </a:rPr>
              <a:t> medio, como </a:t>
            </a:r>
            <a:r>
              <a:rPr lang="gl-ES" sz="5400" b="1" i="1" u="sng" dirty="0" err="1">
                <a:solidFill>
                  <a:srgbClr val="00B050"/>
                </a:solidFill>
              </a:rPr>
              <a:t>herramientas</a:t>
            </a:r>
            <a:r>
              <a:rPr lang="gl-ES" sz="5400" b="1" i="1" u="sng" dirty="0">
                <a:solidFill>
                  <a:srgbClr val="00B050"/>
                </a:solidFill>
              </a:rPr>
              <a:t> </a:t>
            </a:r>
            <a:r>
              <a:rPr lang="gl-ES" sz="5400" b="1" i="1" u="sng" dirty="0" err="1">
                <a:solidFill>
                  <a:srgbClr val="00B050"/>
                </a:solidFill>
              </a:rPr>
              <a:t>tecnológicas</a:t>
            </a:r>
            <a:r>
              <a:rPr lang="gl-ES" sz="5400" b="1" i="1" u="sng" dirty="0">
                <a:solidFill>
                  <a:srgbClr val="00B050"/>
                </a:solidFill>
              </a:rPr>
              <a:t> </a:t>
            </a:r>
            <a:r>
              <a:rPr lang="gl-ES" sz="5400" b="1" dirty="0">
                <a:solidFill>
                  <a:srgbClr val="00B050"/>
                </a:solidFill>
              </a:rPr>
              <a:t>o la </a:t>
            </a:r>
            <a:r>
              <a:rPr lang="gl-ES" sz="5400" b="1" i="1" u="sng" dirty="0">
                <a:solidFill>
                  <a:srgbClr val="00B050"/>
                </a:solidFill>
              </a:rPr>
              <a:t>comunicación verbal.</a:t>
            </a:r>
          </a:p>
          <a:p>
            <a:pPr marL="0" indent="0">
              <a:buNone/>
            </a:pPr>
            <a:endParaRPr lang="gl-ES" dirty="0"/>
          </a:p>
        </p:txBody>
      </p:sp>
    </p:spTree>
    <p:extLst>
      <p:ext uri="{BB962C8B-B14F-4D97-AF65-F5344CB8AC3E}">
        <p14:creationId xmlns:p14="http://schemas.microsoft.com/office/powerpoint/2010/main" val="4003091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9270" y="145774"/>
            <a:ext cx="12072730" cy="5980391"/>
          </a:xfrm>
          <a:solidFill>
            <a:schemeClr val="accent2">
              <a:lumMod val="20000"/>
              <a:lumOff val="80000"/>
            </a:schemeClr>
          </a:solidFill>
        </p:spPr>
        <p:txBody>
          <a:bodyPr>
            <a:normAutofit/>
          </a:bodyPr>
          <a:lstStyle/>
          <a:p>
            <a:r>
              <a:rPr lang="es-ES" sz="3200" dirty="0"/>
              <a:t>Art. 2 Definiciones  </a:t>
            </a:r>
            <a:r>
              <a:rPr lang="es-ES" sz="3200" b="1" u="sng" dirty="0">
                <a:highlight>
                  <a:srgbClr val="FFFF00"/>
                </a:highlight>
              </a:rPr>
              <a:t>anexo 1 </a:t>
            </a:r>
            <a:r>
              <a:rPr lang="es-ES" sz="3200" dirty="0">
                <a:highlight>
                  <a:srgbClr val="FFFF00"/>
                </a:highlight>
              </a:rPr>
              <a:t>DEFINICIONES ESPECIFICAS  SOBRE PROPIEDADES NUTRITIVAS </a:t>
            </a:r>
          </a:p>
          <a:p>
            <a:pPr marL="0" indent="0">
              <a:buNone/>
            </a:pPr>
            <a:r>
              <a:rPr lang="es-ES" sz="3200" dirty="0"/>
              <a:t>-«</a:t>
            </a:r>
            <a:r>
              <a:rPr lang="es-ES" sz="3200" b="1" dirty="0"/>
              <a:t>etiqueta</a:t>
            </a:r>
            <a:r>
              <a:rPr lang="es-ES" sz="3200" dirty="0"/>
              <a:t>»: los letreros, marcas comerciales o de fábrica, signos, dibujos u otras descripciones, escritos, impresos, estarcidos, marcados, grabados o estampados en un embalaje o envase alimentario, o que acompañe al mismo;</a:t>
            </a:r>
          </a:p>
          <a:p>
            <a:pPr marL="0" indent="0">
              <a:buNone/>
            </a:pPr>
            <a:endParaRPr lang="es-ES" sz="3200" dirty="0"/>
          </a:p>
          <a:p>
            <a:pPr marL="0" indent="0">
              <a:buNone/>
            </a:pPr>
            <a:endParaRPr lang="es-ES" sz="3200" dirty="0"/>
          </a:p>
          <a:p>
            <a:pPr marL="0" indent="0">
              <a:buNone/>
            </a:pPr>
            <a:r>
              <a:rPr lang="es-ES" sz="3200" dirty="0"/>
              <a:t>-«</a:t>
            </a:r>
            <a:r>
              <a:rPr lang="es-ES" sz="3200" b="1" dirty="0"/>
              <a:t>etiquetado</a:t>
            </a:r>
            <a:r>
              <a:rPr lang="es-ES" sz="3200" dirty="0"/>
              <a:t>»: las menciones, indicaciones, marcas de fábrica o comerciales, dibujos o signos relacionados con un alimento y que figuren en cualquier envase, documento, rótulo, etiqueta, faja o collarín, que acompañen o se refieran a dicho alimento</a:t>
            </a:r>
            <a:r>
              <a:rPr lang="es-ES" dirty="0"/>
              <a:t>;</a:t>
            </a:r>
            <a:endParaRPr lang="gl-ES" dirty="0"/>
          </a:p>
        </p:txBody>
      </p:sp>
    </p:spTree>
    <p:extLst>
      <p:ext uri="{BB962C8B-B14F-4D97-AF65-F5344CB8AC3E}">
        <p14:creationId xmlns:p14="http://schemas.microsoft.com/office/powerpoint/2010/main" val="2951507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1CB29F4-FEC8-4C50-BF4A-0C26BB7BAB46}"/>
              </a:ext>
            </a:extLst>
          </p:cNvPr>
          <p:cNvSpPr txBox="1"/>
          <p:nvPr/>
        </p:nvSpPr>
        <p:spPr>
          <a:xfrm>
            <a:off x="1" y="134225"/>
            <a:ext cx="12197592" cy="6564030"/>
          </a:xfrm>
          <a:prstGeom prst="rect">
            <a:avLst/>
          </a:prstGeom>
          <a:solidFill>
            <a:schemeClr val="accent2">
              <a:lumMod val="20000"/>
              <a:lumOff val="80000"/>
            </a:schemeClr>
          </a:solidFill>
        </p:spPr>
        <p:txBody>
          <a:bodyPr wrap="square" rtlCol="0">
            <a:spAutoFit/>
          </a:bodyPr>
          <a:lstStyle/>
          <a:p>
            <a:r>
              <a:rPr lang="es-ES" sz="2800" b="1" dirty="0"/>
              <a:t>PUBLICIDAD</a:t>
            </a:r>
          </a:p>
          <a:p>
            <a:r>
              <a:rPr lang="es-ES" sz="2800" dirty="0"/>
              <a:t> Toda forma de comunicación realizada en el marco de una actividad comercial Industrial , artesanal  o liberal con la finalidad de promover el suministro de bienes o prestación   de servicios.</a:t>
            </a:r>
          </a:p>
          <a:p>
            <a:endParaRPr lang="es-ES" sz="2800" dirty="0"/>
          </a:p>
          <a:p>
            <a:endParaRPr lang="es-ES" sz="2800" dirty="0"/>
          </a:p>
          <a:p>
            <a:r>
              <a:rPr lang="es-ES" sz="2800" b="1" dirty="0"/>
              <a:t>PUBLICIDAD ENGAÑOSA  </a:t>
            </a:r>
          </a:p>
          <a:p>
            <a:r>
              <a:rPr lang="es-ES" sz="2800" dirty="0"/>
              <a:t>Toda publicidad que de cualquier manera incluida su presentación induce a error o puede inducir a error  a las personas a la que se dirige,  y que debido  a ese carácter engañoso , puede afectar a su comportamiento económico  y perjudicar a un competidor </a:t>
            </a:r>
          </a:p>
          <a:p>
            <a:endParaRPr lang="es-ES" sz="2800" dirty="0"/>
          </a:p>
          <a:p>
            <a:endParaRPr lang="es-ES" sz="2800" dirty="0"/>
          </a:p>
          <a:p>
            <a:r>
              <a:rPr lang="es-ES" sz="2800" dirty="0"/>
              <a:t>E</a:t>
            </a:r>
            <a:r>
              <a:rPr lang="es-ES" sz="2800" b="1" dirty="0"/>
              <a:t>VOCACIÓN</a:t>
            </a:r>
            <a:r>
              <a:rPr lang="es-ES" sz="2800" dirty="0"/>
              <a:t> </a:t>
            </a:r>
          </a:p>
          <a:p>
            <a:r>
              <a:rPr lang="es-ES" sz="2800" dirty="0"/>
              <a:t> Según la RAE , traer algo a la imaginación por asociación de ideas </a:t>
            </a:r>
          </a:p>
        </p:txBody>
      </p:sp>
    </p:spTree>
    <p:extLst>
      <p:ext uri="{BB962C8B-B14F-4D97-AF65-F5344CB8AC3E}">
        <p14:creationId xmlns:p14="http://schemas.microsoft.com/office/powerpoint/2010/main" val="3221678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2"/>
          </a:solidFill>
        </p:spPr>
        <p:txBody>
          <a:bodyPr/>
          <a:lstStyle/>
          <a:p>
            <a:r>
              <a:rPr lang="es-ES" b="1" dirty="0"/>
              <a:t>Principios generales</a:t>
            </a:r>
            <a:endParaRPr lang="gl-ES" b="1" dirty="0"/>
          </a:p>
        </p:txBody>
      </p:sp>
      <p:sp>
        <p:nvSpPr>
          <p:cNvPr id="3" name="2 Marcador de contenido"/>
          <p:cNvSpPr>
            <a:spLocks noGrp="1"/>
          </p:cNvSpPr>
          <p:nvPr>
            <p:ph idx="1"/>
          </p:nvPr>
        </p:nvSpPr>
        <p:spPr>
          <a:xfrm>
            <a:off x="145774" y="1444488"/>
            <a:ext cx="12046226" cy="4732476"/>
          </a:xfrm>
          <a:solidFill>
            <a:schemeClr val="accent2">
              <a:lumMod val="20000"/>
              <a:lumOff val="80000"/>
            </a:schemeClr>
          </a:solidFill>
        </p:spPr>
        <p:txBody>
          <a:bodyPr>
            <a:normAutofit fontScale="85000" lnSpcReduction="10000"/>
          </a:bodyPr>
          <a:lstStyle/>
          <a:p>
            <a:pPr algn="just"/>
            <a:endParaRPr lang="es-ES" dirty="0"/>
          </a:p>
          <a:p>
            <a:pPr algn="just"/>
            <a:r>
              <a:rPr lang="es-ES" dirty="0"/>
              <a:t>Art.3 Objetivos generales</a:t>
            </a:r>
          </a:p>
          <a:p>
            <a:pPr marL="0" indent="0" algn="just">
              <a:buNone/>
            </a:pPr>
            <a:r>
              <a:rPr lang="es-ES" sz="4400" dirty="0"/>
              <a:t>-</a:t>
            </a:r>
            <a:r>
              <a:rPr lang="es-ES" sz="4400" b="1" dirty="0">
                <a:solidFill>
                  <a:srgbClr val="00B050"/>
                </a:solidFill>
              </a:rPr>
              <a:t>Un nivel de protección elevado de la salud y los intereses de los consumidores</a:t>
            </a:r>
            <a:r>
              <a:rPr lang="es-ES" sz="4400" dirty="0"/>
              <a:t>, proporcionando una base al consumidor final para que tome decisiones con conocimiento de causa.</a:t>
            </a:r>
          </a:p>
          <a:p>
            <a:pPr marL="0" indent="0" algn="just">
              <a:buNone/>
            </a:pPr>
            <a:endParaRPr lang="es-ES" sz="4400" dirty="0"/>
          </a:p>
          <a:p>
            <a:pPr marL="0" indent="0" algn="just">
              <a:buNone/>
            </a:pPr>
            <a:r>
              <a:rPr lang="es-ES" sz="4400" dirty="0"/>
              <a:t>-Lograr, en la Unión, </a:t>
            </a:r>
            <a:r>
              <a:rPr lang="es-ES" sz="4400" dirty="0">
                <a:solidFill>
                  <a:srgbClr val="00B050"/>
                </a:solidFill>
              </a:rPr>
              <a:t>la </a:t>
            </a:r>
            <a:r>
              <a:rPr lang="es-ES" sz="4400" b="1" dirty="0">
                <a:solidFill>
                  <a:srgbClr val="00B050"/>
                </a:solidFill>
              </a:rPr>
              <a:t>libre circulación de alimentos</a:t>
            </a:r>
            <a:r>
              <a:rPr lang="es-ES" sz="4400" dirty="0"/>
              <a:t>, teniendo en cuenta la necesidad de proteger los intereses legítimos de los productores y la calidad de los productos</a:t>
            </a:r>
            <a:r>
              <a:rPr lang="es-ES" dirty="0"/>
              <a:t>.</a:t>
            </a:r>
          </a:p>
        </p:txBody>
      </p:sp>
    </p:spTree>
    <p:extLst>
      <p:ext uri="{BB962C8B-B14F-4D97-AF65-F5344CB8AC3E}">
        <p14:creationId xmlns:p14="http://schemas.microsoft.com/office/powerpoint/2010/main" val="358176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 y="132522"/>
            <a:ext cx="12054981" cy="6044441"/>
          </a:xfrm>
          <a:solidFill>
            <a:schemeClr val="accent2">
              <a:lumMod val="20000"/>
              <a:lumOff val="80000"/>
            </a:schemeClr>
          </a:solidFill>
        </p:spPr>
        <p:txBody>
          <a:bodyPr>
            <a:normAutofit fontScale="32500" lnSpcReduction="20000"/>
          </a:bodyPr>
          <a:lstStyle/>
          <a:p>
            <a:pPr algn="just"/>
            <a:r>
              <a:rPr lang="es-ES" sz="4500" b="1" dirty="0"/>
              <a:t>Art. 4 Principios que rigen la información alimentaria </a:t>
            </a:r>
            <a:r>
              <a:rPr lang="es-ES" sz="4500" b="1" u="sng" dirty="0"/>
              <a:t>obligatoria</a:t>
            </a:r>
            <a:r>
              <a:rPr lang="es-ES" sz="4500" b="1" dirty="0"/>
              <a:t>.</a:t>
            </a:r>
          </a:p>
          <a:p>
            <a:pPr marL="0" indent="0" algn="just">
              <a:buNone/>
            </a:pPr>
            <a:endParaRPr lang="es-ES" sz="4500" dirty="0"/>
          </a:p>
          <a:p>
            <a:pPr marL="0" indent="0">
              <a:buNone/>
            </a:pPr>
            <a:r>
              <a:rPr lang="gl-ES" sz="7000" dirty="0" err="1"/>
              <a:t>Cuando</a:t>
            </a:r>
            <a:r>
              <a:rPr lang="gl-ES" sz="7000" dirty="0"/>
              <a:t> la </a:t>
            </a:r>
            <a:r>
              <a:rPr lang="gl-ES" sz="7000" dirty="0" err="1"/>
              <a:t>legislación</a:t>
            </a:r>
            <a:r>
              <a:rPr lang="gl-ES" sz="7000" dirty="0"/>
              <a:t> alimentaria </a:t>
            </a:r>
            <a:r>
              <a:rPr lang="gl-ES" sz="7000" dirty="0" err="1"/>
              <a:t>requiera</a:t>
            </a:r>
            <a:r>
              <a:rPr lang="gl-ES" sz="7000" dirty="0"/>
              <a:t> </a:t>
            </a:r>
            <a:r>
              <a:rPr lang="gl-ES" sz="7000" b="1" u="sng" dirty="0"/>
              <a:t>información </a:t>
            </a:r>
            <a:r>
              <a:rPr lang="gl-ES" sz="7000" b="1" u="sng" dirty="0" err="1"/>
              <a:t>obligatoria</a:t>
            </a:r>
            <a:r>
              <a:rPr lang="gl-ES" sz="7000" b="1" u="sng" dirty="0"/>
              <a:t> </a:t>
            </a:r>
            <a:r>
              <a:rPr lang="gl-ES" sz="7000" dirty="0"/>
              <a:t>esta </a:t>
            </a:r>
            <a:r>
              <a:rPr lang="gl-ES" sz="7000" b="1" dirty="0"/>
              <a:t>se referirá a</a:t>
            </a:r>
            <a:r>
              <a:rPr lang="gl-ES" sz="7000" dirty="0"/>
              <a:t>:</a:t>
            </a:r>
          </a:p>
          <a:p>
            <a:pPr marL="0" indent="0">
              <a:buNone/>
            </a:pPr>
            <a:r>
              <a:rPr lang="es-ES" sz="7000" dirty="0"/>
              <a:t>   -</a:t>
            </a:r>
            <a:r>
              <a:rPr lang="es-ES" sz="7000" b="1" dirty="0"/>
              <a:t>Identidad</a:t>
            </a:r>
          </a:p>
          <a:p>
            <a:pPr marL="0" indent="0">
              <a:buNone/>
            </a:pPr>
            <a:r>
              <a:rPr lang="es-ES" sz="7000" dirty="0"/>
              <a:t>   -</a:t>
            </a:r>
            <a:r>
              <a:rPr lang="es-ES" sz="7000" b="1" dirty="0"/>
              <a:t>composición</a:t>
            </a:r>
          </a:p>
          <a:p>
            <a:pPr marL="0" indent="0">
              <a:buNone/>
            </a:pPr>
            <a:r>
              <a:rPr lang="es-ES" sz="7000" dirty="0"/>
              <a:t>   -</a:t>
            </a:r>
            <a:r>
              <a:rPr lang="es-ES" sz="7000" b="1" dirty="0"/>
              <a:t>propiedades o características de los alimentos.</a:t>
            </a:r>
          </a:p>
          <a:p>
            <a:pPr marL="0" indent="0" algn="just">
              <a:buNone/>
            </a:pPr>
            <a:r>
              <a:rPr lang="es-ES" sz="7000" b="1" dirty="0"/>
              <a:t>   -Información sobre las características nutricionales</a:t>
            </a:r>
            <a:r>
              <a:rPr lang="es-ES" sz="7000" dirty="0"/>
              <a:t>.</a:t>
            </a:r>
          </a:p>
          <a:p>
            <a:pPr marL="0" indent="0" algn="just">
              <a:buNone/>
            </a:pPr>
            <a:r>
              <a:rPr lang="es-ES" sz="7000" dirty="0"/>
              <a:t> Información sobre la </a:t>
            </a:r>
            <a:r>
              <a:rPr lang="es-ES" sz="7000" b="1" u="sng" dirty="0"/>
              <a:t>protección de la salud y el uso seguro de un alimento</a:t>
            </a:r>
            <a:r>
              <a:rPr lang="es-ES" sz="7000" dirty="0"/>
              <a:t>, en particular sobre:</a:t>
            </a:r>
          </a:p>
          <a:p>
            <a:pPr marL="0" indent="0" algn="just">
              <a:buNone/>
            </a:pPr>
            <a:endParaRPr lang="es-ES" sz="7000" dirty="0"/>
          </a:p>
          <a:p>
            <a:pPr marL="0" indent="0" algn="just">
              <a:buNone/>
            </a:pPr>
            <a:r>
              <a:rPr lang="es-ES" sz="7000" dirty="0"/>
              <a:t>            </a:t>
            </a:r>
            <a:r>
              <a:rPr lang="es-ES" sz="7000" b="1" dirty="0"/>
              <a:t>-Propiedades relacionadas con la    composición que puedan ser perjudiciales para la salud de determinados grupos de consumidores.</a:t>
            </a:r>
          </a:p>
          <a:p>
            <a:pPr marL="0" indent="0" algn="just">
              <a:buNone/>
            </a:pPr>
            <a:r>
              <a:rPr lang="es-ES" sz="7000" b="1" dirty="0"/>
              <a:t>           -</a:t>
            </a:r>
            <a:r>
              <a:rPr lang="es-ES" sz="7000" b="1" dirty="0" err="1"/>
              <a:t>Duracion,almacenamiento</a:t>
            </a:r>
            <a:r>
              <a:rPr lang="es-ES" sz="7000" b="1" dirty="0"/>
              <a:t> y uso seguro.</a:t>
            </a:r>
          </a:p>
          <a:p>
            <a:pPr marL="0" indent="0" algn="just">
              <a:buNone/>
            </a:pPr>
            <a:r>
              <a:rPr lang="es-ES" sz="7000" b="1" dirty="0"/>
              <a:t>           -Efectos sobre la salud.</a:t>
            </a:r>
          </a:p>
          <a:p>
            <a:pPr marL="0" indent="0">
              <a:buNone/>
            </a:pPr>
            <a:endParaRPr lang="gl-ES" sz="7000" dirty="0"/>
          </a:p>
          <a:p>
            <a:pPr marL="0" indent="0" algn="just">
              <a:buNone/>
            </a:pPr>
            <a:endParaRPr lang="es-ES" sz="2400" dirty="0"/>
          </a:p>
          <a:p>
            <a:pPr marL="0" indent="0" algn="just">
              <a:buNone/>
            </a:pPr>
            <a:r>
              <a:rPr lang="es-ES" sz="2400" dirty="0"/>
              <a:t> </a:t>
            </a:r>
            <a:endParaRPr lang="gl-ES" sz="2400" dirty="0"/>
          </a:p>
        </p:txBody>
      </p:sp>
    </p:spTree>
    <p:extLst>
      <p:ext uri="{BB962C8B-B14F-4D97-AF65-F5344CB8AC3E}">
        <p14:creationId xmlns:p14="http://schemas.microsoft.com/office/powerpoint/2010/main" val="1964991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85530"/>
            <a:ext cx="12192000" cy="6084650"/>
          </a:xfrm>
          <a:solidFill>
            <a:schemeClr val="accent2">
              <a:lumMod val="20000"/>
              <a:lumOff val="80000"/>
            </a:schemeClr>
          </a:solidFill>
        </p:spPr>
        <p:txBody>
          <a:bodyPr>
            <a:normAutofit lnSpcReduction="10000"/>
          </a:bodyPr>
          <a:lstStyle/>
          <a:p>
            <a:pPr algn="just"/>
            <a:r>
              <a:rPr lang="es-ES" sz="4000" dirty="0"/>
              <a:t>Art. 5 Consulta a la </a:t>
            </a:r>
            <a:r>
              <a:rPr lang="es-ES" sz="4000" b="1" dirty="0"/>
              <a:t>EFSA</a:t>
            </a:r>
          </a:p>
          <a:p>
            <a:pPr marL="0" indent="0" algn="just">
              <a:buNone/>
            </a:pPr>
            <a:r>
              <a:rPr lang="es-ES" sz="4000" b="1" dirty="0"/>
              <a:t>Cualquier medida de la Unión </a:t>
            </a:r>
            <a:r>
              <a:rPr lang="es-ES" sz="4000" dirty="0"/>
              <a:t>en el ámbito de la información alimentaria que pueda tener efectos sobre la </a:t>
            </a:r>
            <a:r>
              <a:rPr lang="es-ES" sz="4000" u="sng" dirty="0"/>
              <a:t>salud pública </a:t>
            </a:r>
            <a:r>
              <a:rPr lang="es-ES" sz="4000" b="1" dirty="0"/>
              <a:t>se adoptará previa consulta a la Autoridad Europea de Seguridad Alimentaria</a:t>
            </a:r>
            <a:r>
              <a:rPr lang="es-ES" sz="4000" dirty="0"/>
              <a:t> .</a:t>
            </a:r>
          </a:p>
          <a:p>
            <a:pPr marL="0" indent="0" algn="just">
              <a:buNone/>
            </a:pPr>
            <a:endParaRPr lang="es-ES" sz="4000" dirty="0"/>
          </a:p>
          <a:p>
            <a:pPr algn="just"/>
            <a:r>
              <a:rPr lang="es-ES" sz="4000" dirty="0"/>
              <a:t>Art. 6 Requisito fundamental</a:t>
            </a:r>
          </a:p>
          <a:p>
            <a:pPr marL="0" indent="0" algn="just">
              <a:buNone/>
            </a:pPr>
            <a:r>
              <a:rPr lang="es-ES" sz="4000" b="1" dirty="0"/>
              <a:t>Los alimentos </a:t>
            </a:r>
            <a:r>
              <a:rPr lang="es-ES" sz="4000" dirty="0"/>
              <a:t>destinados al consumidor final o a las colectividades </a:t>
            </a:r>
            <a:r>
              <a:rPr lang="es-ES" sz="4000" b="1" dirty="0"/>
              <a:t>irán acompañados de información alimentaria</a:t>
            </a:r>
            <a:r>
              <a:rPr lang="es-ES" sz="4000" dirty="0"/>
              <a:t>.</a:t>
            </a:r>
          </a:p>
          <a:p>
            <a:pPr marL="0" indent="0" algn="just">
              <a:buNone/>
            </a:pPr>
            <a:endParaRPr lang="es-ES" sz="4000" dirty="0"/>
          </a:p>
          <a:p>
            <a:pPr marL="0" indent="0">
              <a:buNone/>
            </a:pPr>
            <a:endParaRPr lang="gl-ES" dirty="0"/>
          </a:p>
        </p:txBody>
      </p:sp>
    </p:spTree>
    <p:extLst>
      <p:ext uri="{BB962C8B-B14F-4D97-AF65-F5344CB8AC3E}">
        <p14:creationId xmlns:p14="http://schemas.microsoft.com/office/powerpoint/2010/main" val="4195767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6017" y="1"/>
            <a:ext cx="12085983" cy="1690688"/>
          </a:xfrm>
          <a:solidFill>
            <a:schemeClr val="accent2"/>
          </a:solidFill>
        </p:spPr>
        <p:txBody>
          <a:bodyPr>
            <a:normAutofit/>
          </a:bodyPr>
          <a:lstStyle/>
          <a:p>
            <a:r>
              <a:rPr lang="es-ES" b="1" dirty="0"/>
              <a:t>Requisitos generales de información y responsabilidades</a:t>
            </a:r>
            <a:endParaRPr lang="gl-ES" b="1" dirty="0"/>
          </a:p>
        </p:txBody>
      </p:sp>
      <p:sp>
        <p:nvSpPr>
          <p:cNvPr id="3" name="2 Marcador de contenido"/>
          <p:cNvSpPr>
            <a:spLocks noGrp="1"/>
          </p:cNvSpPr>
          <p:nvPr>
            <p:ph idx="1"/>
          </p:nvPr>
        </p:nvSpPr>
        <p:spPr>
          <a:xfrm>
            <a:off x="1" y="1825624"/>
            <a:ext cx="12192000" cy="4906479"/>
          </a:xfrm>
          <a:solidFill>
            <a:schemeClr val="accent2">
              <a:lumMod val="20000"/>
              <a:lumOff val="80000"/>
            </a:schemeClr>
          </a:solidFill>
        </p:spPr>
        <p:txBody>
          <a:bodyPr>
            <a:normAutofit/>
          </a:bodyPr>
          <a:lstStyle/>
          <a:p>
            <a:pPr marL="0" indent="0" algn="just">
              <a:buNone/>
            </a:pPr>
            <a:r>
              <a:rPr lang="es-ES" dirty="0"/>
              <a:t>Art.7 </a:t>
            </a:r>
            <a:r>
              <a:rPr lang="es-ES" sz="2800" b="1" u="sng" dirty="0"/>
              <a:t>Practicas informativas leales</a:t>
            </a:r>
          </a:p>
          <a:p>
            <a:pPr marL="0" indent="0" algn="just">
              <a:buNone/>
            </a:pPr>
            <a:r>
              <a:rPr lang="es-ES" sz="4000" b="1" u="sng" dirty="0"/>
              <a:t>.La información alimentaria no inducirá a error</a:t>
            </a:r>
          </a:p>
          <a:p>
            <a:pPr marL="0" indent="0" algn="just">
              <a:buNone/>
            </a:pPr>
            <a:r>
              <a:rPr lang="es-ES" dirty="0"/>
              <a:t>sobre las características del alimento </a:t>
            </a:r>
            <a:r>
              <a:rPr lang="es-ES" b="1" dirty="0"/>
              <a:t>sobre la naturaleza, identidad, cualidades, composición, cantidad, duración, país de origen o lugar de procedencia, y modo de fabricación o de obtención</a:t>
            </a:r>
          </a:p>
          <a:p>
            <a:pPr marL="0" indent="0" algn="just">
              <a:buNone/>
            </a:pPr>
            <a:endParaRPr lang="es-ES" b="1" dirty="0"/>
          </a:p>
          <a:p>
            <a:pPr marL="0" indent="0" algn="just">
              <a:buNone/>
            </a:pPr>
            <a:endParaRPr lang="es-ES" dirty="0"/>
          </a:p>
          <a:p>
            <a:pPr algn="just"/>
            <a:r>
              <a:rPr lang="gl-ES" sz="3600" b="1" u="sng" dirty="0" err="1">
                <a:effectLst>
                  <a:outerShdw blurRad="38100" dist="38100" dir="2700000" algn="tl">
                    <a:srgbClr val="000000">
                      <a:alpha val="43137"/>
                    </a:srgbClr>
                  </a:outerShdw>
                </a:effectLst>
              </a:rPr>
              <a:t>Atribuyendo</a:t>
            </a:r>
            <a:r>
              <a:rPr lang="gl-ES" sz="3600" b="1" u="sng" dirty="0">
                <a:effectLst>
                  <a:outerShdw blurRad="38100" dist="38100" dir="2700000" algn="tl">
                    <a:srgbClr val="000000">
                      <a:alpha val="43137"/>
                    </a:srgbClr>
                  </a:outerShdw>
                </a:effectLst>
              </a:rPr>
              <a:t> </a:t>
            </a:r>
            <a:r>
              <a:rPr lang="gl-ES" sz="3600" u="sng" dirty="0"/>
              <a:t> </a:t>
            </a:r>
            <a:r>
              <a:rPr lang="gl-ES" sz="3600" u="sng" dirty="0" err="1"/>
              <a:t>al</a:t>
            </a:r>
            <a:r>
              <a:rPr lang="gl-ES" sz="3600" u="sng" dirty="0"/>
              <a:t> alimento </a:t>
            </a:r>
            <a:r>
              <a:rPr lang="gl-ES" sz="3600" b="1" u="sng" dirty="0"/>
              <a:t>efectos o propiedades que no </a:t>
            </a:r>
            <a:r>
              <a:rPr lang="gl-ES" sz="3600" b="1" u="sng" dirty="0" err="1"/>
              <a:t>posee</a:t>
            </a:r>
            <a:endParaRPr lang="es-ES" sz="3600" u="sng" dirty="0"/>
          </a:p>
        </p:txBody>
      </p:sp>
    </p:spTree>
    <p:extLst>
      <p:ext uri="{BB962C8B-B14F-4D97-AF65-F5344CB8AC3E}">
        <p14:creationId xmlns:p14="http://schemas.microsoft.com/office/powerpoint/2010/main" val="3236163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 y="132521"/>
            <a:ext cx="12192001" cy="6320815"/>
          </a:xfrm>
          <a:solidFill>
            <a:schemeClr val="accent2">
              <a:lumMod val="40000"/>
              <a:lumOff val="60000"/>
            </a:schemeClr>
          </a:solidFill>
        </p:spPr>
        <p:txBody>
          <a:bodyPr>
            <a:normAutofit lnSpcReduction="10000"/>
          </a:bodyPr>
          <a:lstStyle/>
          <a:p>
            <a:pPr marL="0" indent="0" algn="just">
              <a:buNone/>
            </a:pPr>
            <a:r>
              <a:rPr lang="es-ES" dirty="0"/>
              <a:t>  </a:t>
            </a:r>
          </a:p>
          <a:p>
            <a:pPr marL="0" indent="0" algn="just">
              <a:buNone/>
            </a:pPr>
            <a:r>
              <a:rPr lang="es-ES" dirty="0"/>
              <a:t>   </a:t>
            </a:r>
            <a:r>
              <a:rPr lang="es-ES" sz="3600" b="1" u="sng" dirty="0">
                <a:effectLst>
                  <a:outerShdw blurRad="38100" dist="38100" dir="2700000" algn="tl">
                    <a:srgbClr val="000000">
                      <a:alpha val="43137"/>
                    </a:srgbClr>
                  </a:outerShdw>
                </a:effectLst>
              </a:rPr>
              <a:t>insinuando </a:t>
            </a:r>
            <a:r>
              <a:rPr lang="es-ES" sz="3600" dirty="0"/>
              <a:t> que un alimento posee </a:t>
            </a:r>
            <a:r>
              <a:rPr lang="es-ES" sz="3600" b="1" dirty="0"/>
              <a:t>características especiales</a:t>
            </a:r>
            <a:r>
              <a:rPr lang="es-ES" sz="3600" dirty="0"/>
              <a:t>, cuando, en realidad, todos los alimentos similares poseen esas mismas características, en particular poniendo especialmente de relieve la presencia o ausencia de determinados ingredientes o nutrientes</a:t>
            </a:r>
          </a:p>
          <a:p>
            <a:pPr marL="0" indent="0" algn="just">
              <a:buNone/>
            </a:pPr>
            <a:endParaRPr lang="es-ES" sz="3600" dirty="0"/>
          </a:p>
          <a:p>
            <a:pPr marL="0" indent="0" algn="just">
              <a:buNone/>
            </a:pPr>
            <a:r>
              <a:rPr lang="es-ES" sz="3600" dirty="0"/>
              <a:t>   </a:t>
            </a:r>
            <a:r>
              <a:rPr lang="es-ES" sz="3600" b="1" u="sng" dirty="0">
                <a:effectLst>
                  <a:outerShdw blurRad="38100" dist="38100" dir="2700000" algn="tl">
                    <a:srgbClr val="000000">
                      <a:alpha val="43137"/>
                    </a:srgbClr>
                  </a:outerShdw>
                </a:effectLst>
              </a:rPr>
              <a:t>sugiriendo</a:t>
            </a:r>
            <a:r>
              <a:rPr lang="es-ES" sz="3600" dirty="0"/>
              <a:t>, mediante la apariencia, la descripción o representaciones pictóricas, </a:t>
            </a:r>
            <a:r>
              <a:rPr lang="es-ES" sz="3600" b="1" dirty="0"/>
              <a:t>la presencia de un determinado alimento o ingrediente, cuando en realidad </a:t>
            </a:r>
            <a:r>
              <a:rPr lang="es-ES" sz="3600" dirty="0"/>
              <a:t>un componente presente de forma natural o un ingrediente utilizado normalmente en dicho alimento </a:t>
            </a:r>
            <a:r>
              <a:rPr lang="es-ES" sz="3600" b="1" dirty="0"/>
              <a:t>se ha sustituido por un componente o un ingrediente distinto</a:t>
            </a:r>
            <a:r>
              <a:rPr lang="es-ES" dirty="0"/>
              <a:t>.</a:t>
            </a:r>
            <a:endParaRPr lang="gl-ES" dirty="0"/>
          </a:p>
        </p:txBody>
      </p:sp>
    </p:spTree>
    <p:extLst>
      <p:ext uri="{BB962C8B-B14F-4D97-AF65-F5344CB8AC3E}">
        <p14:creationId xmlns:p14="http://schemas.microsoft.com/office/powerpoint/2010/main" val="4250377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 y="119271"/>
            <a:ext cx="12298017" cy="6406074"/>
          </a:xfrm>
          <a:solidFill>
            <a:schemeClr val="accent2">
              <a:lumMod val="20000"/>
              <a:lumOff val="80000"/>
            </a:schemeClr>
          </a:solidFill>
        </p:spPr>
        <p:txBody>
          <a:bodyPr>
            <a:normAutofit/>
          </a:bodyPr>
          <a:lstStyle/>
          <a:p>
            <a:pPr marL="0" indent="0" algn="just">
              <a:buNone/>
            </a:pPr>
            <a:r>
              <a:rPr lang="es-ES" dirty="0"/>
              <a:t>. </a:t>
            </a:r>
            <a:r>
              <a:rPr lang="es-ES" b="1" dirty="0"/>
              <a:t>La información alimentaria será precisa, clara y fácil de comprender para el consumidor</a:t>
            </a:r>
            <a:r>
              <a:rPr lang="es-ES" dirty="0"/>
              <a:t>.</a:t>
            </a:r>
          </a:p>
          <a:p>
            <a:pPr marL="0" indent="0" algn="just">
              <a:buNone/>
            </a:pPr>
            <a:endParaRPr lang="es-ES" dirty="0"/>
          </a:p>
          <a:p>
            <a:pPr marL="0" indent="0" algn="just">
              <a:buNone/>
            </a:pPr>
            <a:r>
              <a:rPr lang="es-ES" dirty="0"/>
              <a:t> EXCEPTO  las </a:t>
            </a:r>
            <a:r>
              <a:rPr lang="es-ES" u="sng" dirty="0"/>
              <a:t>aguas minerales </a:t>
            </a:r>
            <a:r>
              <a:rPr lang="es-ES" dirty="0"/>
              <a:t>y productos alimenticios destinados a una </a:t>
            </a:r>
            <a:r>
              <a:rPr lang="es-ES" u="sng" dirty="0"/>
              <a:t>alimentación especial</a:t>
            </a:r>
            <a:r>
              <a:rPr lang="es-ES" dirty="0"/>
              <a:t>, </a:t>
            </a:r>
            <a:r>
              <a:rPr lang="es-ES" b="1" dirty="0"/>
              <a:t>la información alimentaria </a:t>
            </a:r>
            <a:r>
              <a:rPr lang="es-ES" sz="3600" b="1" u="sng" dirty="0">
                <a:highlight>
                  <a:srgbClr val="FFFF00"/>
                </a:highlight>
              </a:rPr>
              <a:t>no atribuirá a ningún alimento las propiedades de prevenir, tratar o curar ninguna enfermedad humana</a:t>
            </a:r>
            <a:r>
              <a:rPr lang="es-ES" b="1" dirty="0"/>
              <a:t>, ni hará referencia a tales propiedades</a:t>
            </a:r>
            <a:r>
              <a:rPr lang="es-ES" dirty="0"/>
              <a:t>.</a:t>
            </a:r>
          </a:p>
          <a:p>
            <a:pPr marL="0" indent="0">
              <a:buNone/>
            </a:pPr>
            <a:r>
              <a:rPr lang="es-ES" sz="2800" b="1" dirty="0"/>
              <a:t> </a:t>
            </a:r>
            <a:r>
              <a:rPr lang="es-ES" b="1" dirty="0"/>
              <a:t>TODO ESTO AFECTA A</a:t>
            </a:r>
          </a:p>
          <a:p>
            <a:pPr marL="0" indent="0">
              <a:buNone/>
            </a:pPr>
            <a:r>
              <a:rPr lang="es-ES" b="1" dirty="0"/>
              <a:t> </a:t>
            </a:r>
            <a:r>
              <a:rPr lang="es-ES" sz="4000" b="1" dirty="0"/>
              <a:t>la publicidad</a:t>
            </a:r>
            <a:r>
              <a:rPr lang="es-ES" sz="2800" dirty="0"/>
              <a:t> </a:t>
            </a:r>
          </a:p>
          <a:p>
            <a:pPr marL="0" indent="0">
              <a:buNone/>
            </a:pPr>
            <a:r>
              <a:rPr lang="es-ES" sz="2800" b="1" dirty="0"/>
              <a:t> </a:t>
            </a:r>
            <a:r>
              <a:rPr lang="es-ES" sz="4800" b="1" dirty="0"/>
              <a:t>la presentación de los alimentos </a:t>
            </a:r>
            <a:r>
              <a:rPr lang="es-ES" sz="2800" dirty="0"/>
              <a:t>y, en especial, a la forma o el aspecto que se les dé a estos o a su envase, al material usado para este, a la forma en que estén dispuestos así como al entorno en el que estén expuestos</a:t>
            </a:r>
            <a:endParaRPr lang="gl-ES" dirty="0"/>
          </a:p>
        </p:txBody>
      </p:sp>
    </p:spTree>
    <p:extLst>
      <p:ext uri="{BB962C8B-B14F-4D97-AF65-F5344CB8AC3E}">
        <p14:creationId xmlns:p14="http://schemas.microsoft.com/office/powerpoint/2010/main" val="2845465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79444" y="-145774"/>
            <a:ext cx="3432314" cy="596348"/>
          </a:xfrm>
        </p:spPr>
        <p:txBody>
          <a:bodyPr>
            <a:normAutofit fontScale="90000"/>
          </a:bodyPr>
          <a:lstStyle/>
          <a:p>
            <a:br>
              <a:rPr lang="es-ES" dirty="0"/>
            </a:br>
            <a:endParaRPr lang="gl-ES" dirty="0"/>
          </a:p>
        </p:txBody>
      </p:sp>
      <p:sp>
        <p:nvSpPr>
          <p:cNvPr id="3" name="2 Marcador de contenido"/>
          <p:cNvSpPr>
            <a:spLocks noGrp="1"/>
          </p:cNvSpPr>
          <p:nvPr>
            <p:ph idx="1"/>
          </p:nvPr>
        </p:nvSpPr>
        <p:spPr>
          <a:xfrm>
            <a:off x="-1" y="1"/>
            <a:ext cx="12192001" cy="5943602"/>
          </a:xfrm>
        </p:spPr>
        <p:txBody>
          <a:bodyPr>
            <a:normAutofit fontScale="47500" lnSpcReduction="20000"/>
          </a:bodyPr>
          <a:lstStyle/>
          <a:p>
            <a:r>
              <a:rPr lang="es-ES" sz="1050" dirty="0">
                <a:latin typeface="Arial" panose="020B0604020202020204" pitchFamily="34" charset="0"/>
                <a:cs typeface="Arial" panose="020B0604020202020204" pitchFamily="34" charset="0"/>
              </a:rPr>
              <a:t>Marco legal:</a:t>
            </a:r>
          </a:p>
          <a:p>
            <a:pPr marL="0" indent="0">
              <a:buNone/>
            </a:pPr>
            <a:r>
              <a:rPr lang="es-ES" sz="3800" dirty="0">
                <a:latin typeface="Arial" panose="020B0604020202020204" pitchFamily="34" charset="0"/>
                <a:cs typeface="Arial" panose="020B0604020202020204" pitchFamily="34" charset="0"/>
              </a:rPr>
              <a:t>       -RD 1334/1991 NGE          -RD 1808/1991 Lote          -R UE 1169/2011 RIAC         -RD 126/2015 Alimentos sin envasa      -D 125/2014 Venta directa (Xunta de Galicia)</a:t>
            </a:r>
          </a:p>
          <a:p>
            <a:pPr marL="0" indent="0">
              <a:buNone/>
            </a:pPr>
            <a:r>
              <a:rPr lang="es-ES" sz="3800" dirty="0">
                <a:latin typeface="Arial" panose="020B0604020202020204" pitchFamily="34" charset="0"/>
                <a:cs typeface="Arial" panose="020B0604020202020204" pitchFamily="34" charset="0"/>
              </a:rPr>
              <a:t>      -R CE 1924/2006 Alegaciones nutricionales y de salud</a:t>
            </a:r>
          </a:p>
          <a:p>
            <a:pPr marL="0" indent="0">
              <a:buNone/>
            </a:pPr>
            <a:r>
              <a:rPr lang="es-ES" sz="3800" dirty="0">
                <a:latin typeface="Arial" panose="020B0604020202020204" pitchFamily="34" charset="0"/>
                <a:cs typeface="Arial" panose="020B0604020202020204" pitchFamily="34" charset="0"/>
              </a:rPr>
              <a:t>       -R UE 432/2012 Normas de desarrollo del R CE 1924</a:t>
            </a:r>
          </a:p>
          <a:p>
            <a:pPr algn="just"/>
            <a:r>
              <a:rPr lang="pt-BR" sz="3800" b="0" i="0" u="none" strike="noStrike" baseline="0" dirty="0">
                <a:solidFill>
                  <a:srgbClr val="000000"/>
                </a:solidFill>
                <a:latin typeface="Arial" panose="020B0604020202020204" pitchFamily="34" charset="0"/>
                <a:cs typeface="Arial" panose="020B0604020202020204" pitchFamily="34" charset="0"/>
              </a:rPr>
              <a:t>- </a:t>
            </a:r>
            <a:r>
              <a:rPr lang="pt-BR" sz="3800" b="1" i="0" u="none" strike="noStrike" baseline="0" dirty="0">
                <a:solidFill>
                  <a:srgbClr val="000000"/>
                </a:solidFill>
                <a:latin typeface="Arial" panose="020B0604020202020204" pitchFamily="34" charset="0"/>
                <a:cs typeface="Arial" panose="020B0604020202020204" pitchFamily="34" charset="0"/>
              </a:rPr>
              <a:t>Regulamento (CE) nº 1333/2008 </a:t>
            </a:r>
            <a:r>
              <a:rPr lang="pt-BR" sz="3800" b="0" i="0" u="none" strike="noStrike" baseline="0" dirty="0">
                <a:solidFill>
                  <a:srgbClr val="000000"/>
                </a:solidFill>
                <a:latin typeface="Arial" panose="020B0604020202020204" pitchFamily="34" charset="0"/>
                <a:cs typeface="Arial" panose="020B0604020202020204" pitchFamily="34" charset="0"/>
              </a:rPr>
              <a:t>do Parlamento </a:t>
            </a:r>
            <a:r>
              <a:rPr lang="pt-BR" sz="3800" b="0" i="0" u="none" strike="noStrike" baseline="0" dirty="0" err="1">
                <a:solidFill>
                  <a:srgbClr val="000000"/>
                </a:solidFill>
                <a:latin typeface="Arial" panose="020B0604020202020204" pitchFamily="34" charset="0"/>
                <a:cs typeface="Arial" panose="020B0604020202020204" pitchFamily="34" charset="0"/>
              </a:rPr>
              <a:t>Europeo</a:t>
            </a:r>
            <a:r>
              <a:rPr lang="pt-BR" sz="3800" b="0" i="0" u="none" strike="noStrike" baseline="0" dirty="0">
                <a:solidFill>
                  <a:srgbClr val="000000"/>
                </a:solidFill>
                <a:latin typeface="Arial" panose="020B0604020202020204" pitchFamily="34" charset="0"/>
                <a:cs typeface="Arial" panose="020B0604020202020204" pitchFamily="34" charset="0"/>
              </a:rPr>
              <a:t> e do </a:t>
            </a:r>
            <a:r>
              <a:rPr lang="pt-BR" sz="3800" b="0" i="0" u="none" strike="noStrike" baseline="0" dirty="0" err="1">
                <a:solidFill>
                  <a:srgbClr val="000000"/>
                </a:solidFill>
                <a:latin typeface="Arial" panose="020B0604020202020204" pitchFamily="34" charset="0"/>
                <a:cs typeface="Arial" panose="020B0604020202020204" pitchFamily="34" charset="0"/>
              </a:rPr>
              <a:t>Consello</a:t>
            </a:r>
            <a:r>
              <a:rPr lang="pt-BR" sz="3800" b="0" i="0" u="none" strike="noStrike" baseline="0" dirty="0">
                <a:solidFill>
                  <a:srgbClr val="000000"/>
                </a:solidFill>
                <a:latin typeface="Arial" panose="020B0604020202020204" pitchFamily="34" charset="0"/>
                <a:cs typeface="Arial" panose="020B0604020202020204" pitchFamily="34" charset="0"/>
              </a:rPr>
              <a:t> do 16 de </a:t>
            </a:r>
            <a:r>
              <a:rPr lang="pt-BR" sz="3800" b="0" i="0" u="none" strike="noStrike" baseline="0" dirty="0" err="1">
                <a:solidFill>
                  <a:srgbClr val="000000"/>
                </a:solidFill>
                <a:latin typeface="Arial" panose="020B0604020202020204" pitchFamily="34" charset="0"/>
                <a:cs typeface="Arial" panose="020B0604020202020204" pitchFamily="34" charset="0"/>
              </a:rPr>
              <a:t>decembro</a:t>
            </a:r>
            <a:r>
              <a:rPr lang="pt-BR" sz="3800" b="0" i="0" u="none" strike="noStrike" baseline="0" dirty="0">
                <a:solidFill>
                  <a:srgbClr val="000000"/>
                </a:solidFill>
                <a:latin typeface="Arial" panose="020B0604020202020204" pitchFamily="34" charset="0"/>
                <a:cs typeface="Arial" panose="020B0604020202020204" pitchFamily="34" charset="0"/>
              </a:rPr>
              <a:t> de 2008 sobre aditivos </a:t>
            </a:r>
            <a:r>
              <a:rPr lang="pt-BR" sz="3800" b="0" i="0" u="none" strike="noStrike" baseline="0" dirty="0" err="1">
                <a:solidFill>
                  <a:srgbClr val="000000"/>
                </a:solidFill>
                <a:latin typeface="Arial" panose="020B0604020202020204" pitchFamily="34" charset="0"/>
                <a:cs typeface="Arial" panose="020B0604020202020204" pitchFamily="34" charset="0"/>
              </a:rPr>
              <a:t>alimentarios</a:t>
            </a:r>
            <a:r>
              <a:rPr lang="pt-BR" sz="3800" b="0" i="0" u="none" strike="noStrike" baseline="0" dirty="0">
                <a:solidFill>
                  <a:srgbClr val="000000"/>
                </a:solidFill>
                <a:latin typeface="Arial" panose="020B0604020202020204" pitchFamily="34" charset="0"/>
                <a:cs typeface="Arial" panose="020B0604020202020204" pitchFamily="34" charset="0"/>
              </a:rPr>
              <a:t>.</a:t>
            </a:r>
          </a:p>
          <a:p>
            <a:pPr algn="just"/>
            <a:r>
              <a:rPr lang="es-ES" sz="3800" b="0" i="0" u="none" strike="noStrike" baseline="0" dirty="0">
                <a:solidFill>
                  <a:srgbClr val="000000"/>
                </a:solidFill>
                <a:latin typeface="Arial" panose="020B0604020202020204" pitchFamily="34" charset="0"/>
                <a:cs typeface="Arial" panose="020B0604020202020204" pitchFamily="34" charset="0"/>
              </a:rPr>
              <a:t>- </a:t>
            </a:r>
            <a:r>
              <a:rPr lang="es-ES" sz="3800" b="1" i="0" u="none" strike="noStrike" baseline="0" dirty="0" err="1">
                <a:solidFill>
                  <a:srgbClr val="000000"/>
                </a:solidFill>
                <a:latin typeface="Arial" panose="020B0604020202020204" pitchFamily="34" charset="0"/>
                <a:cs typeface="Arial" panose="020B0604020202020204" pitchFamily="34" charset="0"/>
              </a:rPr>
              <a:t>Regulamento</a:t>
            </a:r>
            <a:r>
              <a:rPr lang="es-ES" sz="3800" b="1" i="0" u="none" strike="noStrike" baseline="0" dirty="0">
                <a:solidFill>
                  <a:srgbClr val="000000"/>
                </a:solidFill>
                <a:latin typeface="Arial" panose="020B0604020202020204" pitchFamily="34" charset="0"/>
                <a:cs typeface="Arial" panose="020B0604020202020204" pitchFamily="34" charset="0"/>
              </a:rPr>
              <a:t> de </a:t>
            </a:r>
            <a:r>
              <a:rPr lang="es-ES" sz="3800" b="1" i="0" u="none" strike="noStrike" baseline="0" dirty="0" err="1">
                <a:solidFill>
                  <a:srgbClr val="000000"/>
                </a:solidFill>
                <a:latin typeface="Arial" panose="020B0604020202020204" pitchFamily="34" charset="0"/>
                <a:cs typeface="Arial" panose="020B0604020202020204" pitchFamily="34" charset="0"/>
              </a:rPr>
              <a:t>Execución</a:t>
            </a:r>
            <a:r>
              <a:rPr lang="es-ES" sz="3800" b="1" i="0" u="none" strike="noStrike" baseline="0" dirty="0">
                <a:solidFill>
                  <a:srgbClr val="000000"/>
                </a:solidFill>
                <a:latin typeface="Arial" panose="020B0604020202020204" pitchFamily="34" charset="0"/>
                <a:cs typeface="Arial" panose="020B0604020202020204" pitchFamily="34" charset="0"/>
              </a:rPr>
              <a:t> (UE) </a:t>
            </a:r>
            <a:r>
              <a:rPr lang="es-ES" sz="3800" b="1" i="0" u="none" strike="noStrike" baseline="0" dirty="0" err="1">
                <a:solidFill>
                  <a:srgbClr val="000000"/>
                </a:solidFill>
                <a:latin typeface="Arial" panose="020B0604020202020204" pitchFamily="34" charset="0"/>
                <a:cs typeface="Arial" panose="020B0604020202020204" pitchFamily="34" charset="0"/>
              </a:rPr>
              <a:t>nº</a:t>
            </a:r>
            <a:r>
              <a:rPr lang="es-ES" sz="3800" b="1" i="0" u="none" strike="noStrike" baseline="0" dirty="0">
                <a:solidFill>
                  <a:srgbClr val="000000"/>
                </a:solidFill>
                <a:latin typeface="Arial" panose="020B0604020202020204" pitchFamily="34" charset="0"/>
                <a:cs typeface="Arial" panose="020B0604020202020204" pitchFamily="34" charset="0"/>
              </a:rPr>
              <a:t> 2018/775 </a:t>
            </a:r>
            <a:r>
              <a:rPr lang="es-ES" sz="3800" dirty="0">
                <a:solidFill>
                  <a:srgbClr val="000000"/>
                </a:solidFill>
                <a:latin typeface="Arial" panose="020B0604020202020204" pitchFamily="34" charset="0"/>
                <a:cs typeface="Arial" panose="020B0604020202020204" pitchFamily="34" charset="0"/>
              </a:rPr>
              <a:t> disposiciones  </a:t>
            </a:r>
            <a:r>
              <a:rPr lang="es-ES" sz="3800" dirty="0" err="1">
                <a:solidFill>
                  <a:srgbClr val="000000"/>
                </a:solidFill>
                <a:latin typeface="Arial" panose="020B0604020202020204" pitchFamily="34" charset="0"/>
                <a:cs typeface="Arial" panose="020B0604020202020204" pitchFamily="34" charset="0"/>
              </a:rPr>
              <a:t>dell</a:t>
            </a:r>
            <a:r>
              <a:rPr lang="es-ES" sz="3800" dirty="0">
                <a:solidFill>
                  <a:srgbClr val="000000"/>
                </a:solidFill>
                <a:latin typeface="Arial" panose="020B0604020202020204" pitchFamily="34" charset="0"/>
                <a:cs typeface="Arial" panose="020B0604020202020204" pitchFamily="34" charset="0"/>
              </a:rPr>
              <a:t> </a:t>
            </a:r>
            <a:r>
              <a:rPr lang="es-ES" sz="3800" b="0" i="0" u="none" strike="noStrike" baseline="0" dirty="0" err="1">
                <a:solidFill>
                  <a:srgbClr val="000000"/>
                </a:solidFill>
                <a:latin typeface="Arial" panose="020B0604020202020204" pitchFamily="34" charset="0"/>
                <a:cs typeface="Arial" panose="020B0604020202020204" pitchFamily="34" charset="0"/>
              </a:rPr>
              <a:t>Regulamento</a:t>
            </a:r>
            <a:r>
              <a:rPr lang="es-ES" sz="3800" b="0" i="0" u="none" strike="noStrike" baseline="0" dirty="0">
                <a:solidFill>
                  <a:srgbClr val="000000"/>
                </a:solidFill>
                <a:latin typeface="Arial" panose="020B0604020202020204" pitchFamily="34" charset="0"/>
                <a:cs typeface="Arial" panose="020B0604020202020204" pitchFamily="34" charset="0"/>
              </a:rPr>
              <a:t> (UE) 1169/2011 do normas para indicar o país de </a:t>
            </a:r>
            <a:r>
              <a:rPr lang="es-ES" sz="3800" b="0" i="0" u="none" strike="noStrike" baseline="0" dirty="0" err="1">
                <a:solidFill>
                  <a:srgbClr val="000000"/>
                </a:solidFill>
                <a:latin typeface="Arial" panose="020B0604020202020204" pitchFamily="34" charset="0"/>
                <a:cs typeface="Arial" panose="020B0604020202020204" pitchFamily="34" charset="0"/>
              </a:rPr>
              <a:t>orixe</a:t>
            </a:r>
            <a:r>
              <a:rPr lang="es-ES" sz="3800" b="0" i="0" u="none" strike="noStrike" baseline="0" dirty="0">
                <a:solidFill>
                  <a:srgbClr val="000000"/>
                </a:solidFill>
                <a:latin typeface="Arial" panose="020B0604020202020204" pitchFamily="34" charset="0"/>
                <a:cs typeface="Arial" panose="020B0604020202020204" pitchFamily="34" charset="0"/>
              </a:rPr>
              <a:t> </a:t>
            </a:r>
            <a:r>
              <a:rPr lang="es-ES" sz="3800" b="0" i="0" u="none" strike="noStrike" baseline="0" dirty="0" err="1">
                <a:solidFill>
                  <a:srgbClr val="000000"/>
                </a:solidFill>
                <a:latin typeface="Arial" panose="020B0604020202020204" pitchFamily="34" charset="0"/>
                <a:cs typeface="Arial" panose="020B0604020202020204" pitchFamily="34" charset="0"/>
              </a:rPr>
              <a:t>ou</a:t>
            </a:r>
            <a:r>
              <a:rPr lang="es-ES" sz="3800" b="0" i="0" u="none" strike="noStrike" baseline="0" dirty="0">
                <a:solidFill>
                  <a:srgbClr val="000000"/>
                </a:solidFill>
                <a:latin typeface="Arial" panose="020B0604020202020204" pitchFamily="34" charset="0"/>
                <a:cs typeface="Arial" panose="020B0604020202020204" pitchFamily="34" charset="0"/>
              </a:rPr>
              <a:t> o lugar de precedencia do ingrediente primario</a:t>
            </a:r>
          </a:p>
          <a:p>
            <a:pPr algn="just"/>
            <a:r>
              <a:rPr lang="pt-BR" sz="3800" dirty="0">
                <a:latin typeface="Arial" panose="020B0604020202020204" pitchFamily="34" charset="0"/>
                <a:cs typeface="Arial" panose="020B0604020202020204" pitchFamily="34" charset="0"/>
              </a:rPr>
              <a:t>- </a:t>
            </a:r>
            <a:r>
              <a:rPr lang="pt-BR" sz="3800" b="1" dirty="0">
                <a:latin typeface="Arial" panose="020B0604020202020204" pitchFamily="34" charset="0"/>
                <a:cs typeface="Arial" panose="020B0604020202020204" pitchFamily="34" charset="0"/>
              </a:rPr>
              <a:t>Regulamento (CE) Nº 1925/2006 </a:t>
            </a:r>
            <a:r>
              <a:rPr lang="pt-BR" sz="3800" dirty="0">
                <a:latin typeface="Arial" panose="020B0604020202020204" pitchFamily="34" charset="0"/>
                <a:cs typeface="Arial" panose="020B0604020202020204" pitchFamily="34" charset="0"/>
              </a:rPr>
              <a:t>do Parlamento </a:t>
            </a:r>
            <a:r>
              <a:rPr lang="pt-BR" sz="3800" dirty="0" err="1">
                <a:latin typeface="Arial" panose="020B0604020202020204" pitchFamily="34" charset="0"/>
                <a:cs typeface="Arial" panose="020B0604020202020204" pitchFamily="34" charset="0"/>
              </a:rPr>
              <a:t>Europeo</a:t>
            </a:r>
            <a:r>
              <a:rPr lang="pt-BR" sz="3800" dirty="0">
                <a:latin typeface="Arial" panose="020B0604020202020204" pitchFamily="34" charset="0"/>
                <a:cs typeface="Arial" panose="020B0604020202020204" pitchFamily="34" charset="0"/>
              </a:rPr>
              <a:t> e do </a:t>
            </a:r>
            <a:r>
              <a:rPr lang="pt-BR" sz="3800" dirty="0" err="1">
                <a:latin typeface="Arial" panose="020B0604020202020204" pitchFamily="34" charset="0"/>
                <a:cs typeface="Arial" panose="020B0604020202020204" pitchFamily="34" charset="0"/>
              </a:rPr>
              <a:t>Consello</a:t>
            </a:r>
            <a:r>
              <a:rPr lang="pt-BR" sz="3800" dirty="0">
                <a:latin typeface="Arial" panose="020B0604020202020204" pitchFamily="34" charset="0"/>
                <a:cs typeface="Arial" panose="020B0604020202020204" pitchFamily="34" charset="0"/>
              </a:rPr>
              <a:t> o 20 de </a:t>
            </a:r>
            <a:r>
              <a:rPr lang="pt-BR" sz="3800" dirty="0" err="1">
                <a:latin typeface="Arial" panose="020B0604020202020204" pitchFamily="34" charset="0"/>
                <a:cs typeface="Arial" panose="020B0604020202020204" pitchFamily="34" charset="0"/>
              </a:rPr>
              <a:t>decembro</a:t>
            </a:r>
            <a:r>
              <a:rPr lang="pt-BR" sz="3800" dirty="0">
                <a:latin typeface="Arial" panose="020B0604020202020204" pitchFamily="34" charset="0"/>
                <a:cs typeface="Arial" panose="020B0604020202020204" pitchFamily="34" charset="0"/>
              </a:rPr>
              <a:t> de 2006 sobre a </a:t>
            </a:r>
            <a:r>
              <a:rPr lang="pt-BR" sz="3800" dirty="0" err="1">
                <a:latin typeface="Arial" panose="020B0604020202020204" pitchFamily="34" charset="0"/>
                <a:cs typeface="Arial" panose="020B0604020202020204" pitchFamily="34" charset="0"/>
              </a:rPr>
              <a:t>adición</a:t>
            </a:r>
            <a:r>
              <a:rPr lang="pt-BR" sz="3800" dirty="0">
                <a:latin typeface="Arial" panose="020B0604020202020204" pitchFamily="34" charset="0"/>
                <a:cs typeface="Arial" panose="020B0604020202020204" pitchFamily="34" charset="0"/>
              </a:rPr>
              <a:t> de vitaminas, minerais e outras </a:t>
            </a:r>
            <a:r>
              <a:rPr lang="pt-BR" sz="3800" dirty="0" err="1">
                <a:latin typeface="Arial" panose="020B0604020202020204" pitchFamily="34" charset="0"/>
                <a:cs typeface="Arial" panose="020B0604020202020204" pitchFamily="34" charset="0"/>
              </a:rPr>
              <a:t>sustancias</a:t>
            </a:r>
            <a:r>
              <a:rPr lang="pt-BR" sz="3800" dirty="0">
                <a:latin typeface="Arial" panose="020B0604020202020204" pitchFamily="34" charset="0"/>
                <a:cs typeface="Arial" panose="020B0604020202020204" pitchFamily="34" charset="0"/>
              </a:rPr>
              <a:t> determinadas aos alimentos.</a:t>
            </a:r>
          </a:p>
          <a:p>
            <a:pPr algn="just"/>
            <a:r>
              <a:rPr lang="pt-BR" sz="3800" dirty="0">
                <a:latin typeface="Arial" panose="020B0604020202020204" pitchFamily="34" charset="0"/>
                <a:cs typeface="Arial" panose="020B0604020202020204" pitchFamily="34" charset="0"/>
              </a:rPr>
              <a:t>- </a:t>
            </a:r>
            <a:r>
              <a:rPr lang="pt-BR" sz="3800" b="1" dirty="0">
                <a:latin typeface="Arial" panose="020B0604020202020204" pitchFamily="34" charset="0"/>
                <a:cs typeface="Arial" panose="020B0604020202020204" pitchFamily="34" charset="0"/>
              </a:rPr>
              <a:t>Regulamento (UE) nº 1151/2012 </a:t>
            </a:r>
            <a:r>
              <a:rPr lang="pt-BR" sz="3800" dirty="0">
                <a:latin typeface="Arial" panose="020B0604020202020204" pitchFamily="34" charset="0"/>
                <a:cs typeface="Arial" panose="020B0604020202020204" pitchFamily="34" charset="0"/>
              </a:rPr>
              <a:t>do Parlamento </a:t>
            </a:r>
            <a:r>
              <a:rPr lang="pt-BR" sz="3800" dirty="0" err="1">
                <a:latin typeface="Arial" panose="020B0604020202020204" pitchFamily="34" charset="0"/>
                <a:cs typeface="Arial" panose="020B0604020202020204" pitchFamily="34" charset="0"/>
              </a:rPr>
              <a:t>Europeo</a:t>
            </a:r>
            <a:r>
              <a:rPr lang="pt-BR" sz="3800" dirty="0">
                <a:latin typeface="Arial" panose="020B0604020202020204" pitchFamily="34" charset="0"/>
                <a:cs typeface="Arial" panose="020B0604020202020204" pitchFamily="34" charset="0"/>
              </a:rPr>
              <a:t> e do </a:t>
            </a:r>
            <a:r>
              <a:rPr lang="pt-BR" sz="3800" dirty="0" err="1">
                <a:latin typeface="Arial" panose="020B0604020202020204" pitchFamily="34" charset="0"/>
                <a:cs typeface="Arial" panose="020B0604020202020204" pitchFamily="34" charset="0"/>
              </a:rPr>
              <a:t>Consello</a:t>
            </a:r>
            <a:r>
              <a:rPr lang="pt-BR" sz="3800" dirty="0">
                <a:latin typeface="Arial" panose="020B0604020202020204" pitchFamily="34" charset="0"/>
                <a:cs typeface="Arial" panose="020B0604020202020204" pitchFamily="34" charset="0"/>
              </a:rPr>
              <a:t> de 21 de novembro de 2012 sobre os </a:t>
            </a:r>
            <a:r>
              <a:rPr lang="pt-BR" sz="3800" dirty="0" err="1">
                <a:latin typeface="Arial" panose="020B0604020202020204" pitchFamily="34" charset="0"/>
                <a:cs typeface="Arial" panose="020B0604020202020204" pitchFamily="34" charset="0"/>
              </a:rPr>
              <a:t>réximes</a:t>
            </a:r>
            <a:r>
              <a:rPr lang="pt-BR" sz="3800" dirty="0">
                <a:latin typeface="Arial" panose="020B0604020202020204" pitchFamily="34" charset="0"/>
                <a:cs typeface="Arial" panose="020B0604020202020204" pitchFamily="34" charset="0"/>
              </a:rPr>
              <a:t> de </a:t>
            </a:r>
            <a:r>
              <a:rPr lang="pt-BR" sz="3800" dirty="0" err="1">
                <a:latin typeface="Arial" panose="020B0604020202020204" pitchFamily="34" charset="0"/>
                <a:cs typeface="Arial" panose="020B0604020202020204" pitchFamily="34" charset="0"/>
              </a:rPr>
              <a:t>calidade</a:t>
            </a:r>
            <a:r>
              <a:rPr lang="pt-BR" sz="3800" dirty="0">
                <a:latin typeface="Arial" panose="020B0604020202020204" pitchFamily="34" charset="0"/>
                <a:cs typeface="Arial" panose="020B0604020202020204" pitchFamily="34" charset="0"/>
              </a:rPr>
              <a:t> dos produtos agrícolas e </a:t>
            </a:r>
            <a:r>
              <a:rPr lang="pt-BR" sz="3800" dirty="0" err="1">
                <a:latin typeface="Arial" panose="020B0604020202020204" pitchFamily="34" charset="0"/>
                <a:cs typeface="Arial" panose="020B0604020202020204" pitchFamily="34" charset="0"/>
              </a:rPr>
              <a:t>alimenticios</a:t>
            </a:r>
            <a:r>
              <a:rPr lang="pt-BR" sz="3800" dirty="0">
                <a:latin typeface="Arial" panose="020B0604020202020204" pitchFamily="34" charset="0"/>
                <a:cs typeface="Arial" panose="020B0604020202020204" pitchFamily="34" charset="0"/>
              </a:rPr>
              <a:t>.</a:t>
            </a:r>
          </a:p>
          <a:p>
            <a:pPr algn="just"/>
            <a:r>
              <a:rPr lang="pt-BR" sz="3800" dirty="0">
                <a:latin typeface="Arial" panose="020B0604020202020204" pitchFamily="34" charset="0"/>
                <a:cs typeface="Arial" panose="020B0604020202020204" pitchFamily="34" charset="0"/>
              </a:rPr>
              <a:t>- </a:t>
            </a:r>
            <a:r>
              <a:rPr lang="pt-BR" sz="3800" b="1" dirty="0">
                <a:latin typeface="Arial" panose="020B0604020202020204" pitchFamily="34" charset="0"/>
                <a:cs typeface="Arial" panose="020B0604020202020204" pitchFamily="34" charset="0"/>
              </a:rPr>
              <a:t>Regulamento de </a:t>
            </a:r>
            <a:r>
              <a:rPr lang="pt-BR" sz="3800" b="1" dirty="0" err="1">
                <a:latin typeface="Arial" panose="020B0604020202020204" pitchFamily="34" charset="0"/>
                <a:cs typeface="Arial" panose="020B0604020202020204" pitchFamily="34" charset="0"/>
              </a:rPr>
              <a:t>Execución</a:t>
            </a:r>
            <a:r>
              <a:rPr lang="pt-BR" sz="3800" b="1" dirty="0">
                <a:latin typeface="Arial" panose="020B0604020202020204" pitchFamily="34" charset="0"/>
                <a:cs typeface="Arial" panose="020B0604020202020204" pitchFamily="34" charset="0"/>
              </a:rPr>
              <a:t> (UE) nº 668/2014 </a:t>
            </a:r>
            <a:r>
              <a:rPr lang="pt-BR" sz="3800" dirty="0">
                <a:latin typeface="Arial" panose="020B0604020202020204" pitchFamily="34" charset="0"/>
                <a:cs typeface="Arial" panose="020B0604020202020204" pitchFamily="34" charset="0"/>
              </a:rPr>
              <a:t>normas de </a:t>
            </a:r>
            <a:r>
              <a:rPr lang="pt-BR" sz="3800" dirty="0" err="1">
                <a:latin typeface="Arial" panose="020B0604020202020204" pitchFamily="34" charset="0"/>
                <a:cs typeface="Arial" panose="020B0604020202020204" pitchFamily="34" charset="0"/>
              </a:rPr>
              <a:t>desenvolvemento</a:t>
            </a:r>
            <a:r>
              <a:rPr lang="pt-BR" sz="3800" dirty="0">
                <a:latin typeface="Arial" panose="020B0604020202020204" pitchFamily="34" charset="0"/>
                <a:cs typeface="Arial" panose="020B0604020202020204" pitchFamily="34" charset="0"/>
              </a:rPr>
              <a:t> do Regulamento (UE) nº 1151/2012 do Parlamento </a:t>
            </a:r>
            <a:r>
              <a:rPr lang="pt-BR" sz="3800" dirty="0" err="1">
                <a:latin typeface="Arial" panose="020B0604020202020204" pitchFamily="34" charset="0"/>
                <a:cs typeface="Arial" panose="020B0604020202020204" pitchFamily="34" charset="0"/>
              </a:rPr>
              <a:t>Europeo</a:t>
            </a:r>
            <a:r>
              <a:rPr lang="pt-BR" sz="3800" dirty="0">
                <a:latin typeface="Arial" panose="020B0604020202020204" pitchFamily="34" charset="0"/>
                <a:cs typeface="Arial" panose="020B0604020202020204" pitchFamily="34" charset="0"/>
              </a:rPr>
              <a:t> e do </a:t>
            </a:r>
            <a:r>
              <a:rPr lang="pt-BR" sz="3800" dirty="0" err="1">
                <a:latin typeface="Arial" panose="020B0604020202020204" pitchFamily="34" charset="0"/>
                <a:cs typeface="Arial" panose="020B0604020202020204" pitchFamily="34" charset="0"/>
              </a:rPr>
              <a:t>Consello</a:t>
            </a:r>
            <a:r>
              <a:rPr lang="pt-BR" sz="3800" dirty="0">
                <a:latin typeface="Arial" panose="020B0604020202020204" pitchFamily="34" charset="0"/>
                <a:cs typeface="Arial" panose="020B0604020202020204" pitchFamily="34" charset="0"/>
              </a:rPr>
              <a:t> sobre os </a:t>
            </a:r>
            <a:r>
              <a:rPr lang="pt-BR" sz="3800" dirty="0" err="1">
                <a:latin typeface="Arial" panose="020B0604020202020204" pitchFamily="34" charset="0"/>
                <a:cs typeface="Arial" panose="020B0604020202020204" pitchFamily="34" charset="0"/>
              </a:rPr>
              <a:t>réximes</a:t>
            </a:r>
            <a:r>
              <a:rPr lang="pt-BR" sz="3800" dirty="0">
                <a:latin typeface="Arial" panose="020B0604020202020204" pitchFamily="34" charset="0"/>
                <a:cs typeface="Arial" panose="020B0604020202020204" pitchFamily="34" charset="0"/>
              </a:rPr>
              <a:t> de </a:t>
            </a:r>
            <a:r>
              <a:rPr lang="pt-BR" sz="3800" dirty="0" err="1">
                <a:latin typeface="Arial" panose="020B0604020202020204" pitchFamily="34" charset="0"/>
                <a:cs typeface="Arial" panose="020B0604020202020204" pitchFamily="34" charset="0"/>
              </a:rPr>
              <a:t>calidade</a:t>
            </a:r>
            <a:r>
              <a:rPr lang="pt-BR" sz="3800" dirty="0">
                <a:latin typeface="Arial" panose="020B0604020202020204" pitchFamily="34" charset="0"/>
                <a:cs typeface="Arial" panose="020B0604020202020204" pitchFamily="34" charset="0"/>
              </a:rPr>
              <a:t> dos produtos agrícolas e </a:t>
            </a:r>
            <a:r>
              <a:rPr lang="pt-BR" sz="3800" dirty="0" err="1">
                <a:latin typeface="Arial" panose="020B0604020202020204" pitchFamily="34" charset="0"/>
                <a:cs typeface="Arial" panose="020B0604020202020204" pitchFamily="34" charset="0"/>
              </a:rPr>
              <a:t>alimenticios</a:t>
            </a:r>
            <a:r>
              <a:rPr lang="pt-BR" sz="3800" dirty="0">
                <a:latin typeface="Arial" panose="020B0604020202020204" pitchFamily="34" charset="0"/>
                <a:cs typeface="Arial" panose="020B0604020202020204" pitchFamily="34" charset="0"/>
              </a:rPr>
              <a:t>.</a:t>
            </a:r>
          </a:p>
          <a:p>
            <a:pPr algn="just"/>
            <a:r>
              <a:rPr lang="pt-BR" sz="3800" dirty="0">
                <a:latin typeface="Arial" panose="020B0604020202020204" pitchFamily="34" charset="0"/>
                <a:cs typeface="Arial" panose="020B0604020202020204" pitchFamily="34" charset="0"/>
              </a:rPr>
              <a:t>- </a:t>
            </a:r>
            <a:r>
              <a:rPr lang="pt-BR" sz="3800" b="1" dirty="0">
                <a:latin typeface="Arial" panose="020B0604020202020204" pitchFamily="34" charset="0"/>
                <a:cs typeface="Arial" panose="020B0604020202020204" pitchFamily="34" charset="0"/>
              </a:rPr>
              <a:t>Regulamento Delegado (UE) nº 664/2014   UTILIZACION </a:t>
            </a:r>
            <a:r>
              <a:rPr lang="pt-BR" sz="3800" dirty="0">
                <a:latin typeface="Arial" panose="020B0604020202020204" pitchFamily="34" charset="0"/>
                <a:cs typeface="Arial" panose="020B0604020202020204" pitchFamily="34" charset="0"/>
              </a:rPr>
              <a:t>SIMBOLOS DE LA UNION </a:t>
            </a:r>
          </a:p>
          <a:p>
            <a:pPr algn="just"/>
            <a:r>
              <a:rPr lang="pt-BR" sz="3800" b="0" i="0" u="none" strike="noStrike" baseline="0" dirty="0">
                <a:solidFill>
                  <a:srgbClr val="000000"/>
                </a:solidFill>
                <a:latin typeface="Arial" panose="020B0604020202020204" pitchFamily="34" charset="0"/>
                <a:cs typeface="Arial" panose="020B0604020202020204" pitchFamily="34" charset="0"/>
              </a:rPr>
              <a:t>- </a:t>
            </a:r>
            <a:r>
              <a:rPr lang="pt-BR" sz="3800" b="1" i="0" u="none" strike="noStrike" baseline="0" dirty="0">
                <a:solidFill>
                  <a:srgbClr val="000000"/>
                </a:solidFill>
                <a:latin typeface="Arial" panose="020B0604020202020204" pitchFamily="34" charset="0"/>
                <a:cs typeface="Arial" panose="020B0604020202020204" pitchFamily="34" charset="0"/>
              </a:rPr>
              <a:t>Regulamento Delegado (UE) nº 665/2014   UTILIZACION SIMBOLOS DE PRODUTO DE MONTAÑA</a:t>
            </a:r>
          </a:p>
          <a:p>
            <a:pPr algn="just"/>
            <a:r>
              <a:rPr lang="pt-BR" sz="3800" b="1" i="0" u="none" strike="noStrike" baseline="0" dirty="0">
                <a:solidFill>
                  <a:srgbClr val="000000"/>
                </a:solidFill>
                <a:latin typeface="Arial" panose="020B0604020202020204" pitchFamily="34" charset="0"/>
                <a:cs typeface="Arial" panose="020B0604020202020204" pitchFamily="34" charset="0"/>
              </a:rPr>
              <a:t>Decreto 124/2010</a:t>
            </a:r>
            <a:r>
              <a:rPr lang="pt-BR" sz="3800" b="0" i="0" u="none" strike="noStrike" baseline="0" dirty="0">
                <a:solidFill>
                  <a:srgbClr val="000000"/>
                </a:solidFill>
                <a:latin typeface="Arial" panose="020B0604020202020204" pitchFamily="34" charset="0"/>
                <a:cs typeface="Arial" panose="020B0604020202020204" pitchFamily="34" charset="0"/>
              </a:rPr>
              <a:t>, do 15 de </a:t>
            </a:r>
            <a:r>
              <a:rPr lang="pt-BR" sz="3800" b="0" i="0" u="none" strike="noStrike" baseline="0" dirty="0" err="1">
                <a:solidFill>
                  <a:srgbClr val="000000"/>
                </a:solidFill>
                <a:latin typeface="Arial" panose="020B0604020202020204" pitchFamily="34" charset="0"/>
                <a:cs typeface="Arial" panose="020B0604020202020204" pitchFamily="34" charset="0"/>
              </a:rPr>
              <a:t>xullo</a:t>
            </a:r>
            <a:r>
              <a:rPr lang="pt-BR" sz="3800" b="0" i="0" u="none" strike="noStrike" baseline="0" dirty="0">
                <a:solidFill>
                  <a:srgbClr val="000000"/>
                </a:solidFill>
                <a:latin typeface="Arial" panose="020B0604020202020204" pitchFamily="34" charset="0"/>
                <a:cs typeface="Arial" panose="020B0604020202020204" pitchFamily="34" charset="0"/>
              </a:rPr>
              <a:t>, polo que se </a:t>
            </a:r>
            <a:r>
              <a:rPr lang="pt-BR" sz="3800" b="0" i="0" u="none" strike="noStrike" baseline="0" dirty="0" err="1">
                <a:solidFill>
                  <a:srgbClr val="000000"/>
                </a:solidFill>
                <a:latin typeface="Arial" panose="020B0604020202020204" pitchFamily="34" charset="0"/>
                <a:cs typeface="Arial" panose="020B0604020202020204" pitchFamily="34" charset="0"/>
              </a:rPr>
              <a:t>regulan</a:t>
            </a:r>
            <a:r>
              <a:rPr lang="pt-BR" sz="3800" b="0" i="0" u="none" strike="noStrike" baseline="0" dirty="0">
                <a:solidFill>
                  <a:srgbClr val="000000"/>
                </a:solidFill>
                <a:latin typeface="Arial" panose="020B0604020202020204" pitchFamily="34" charset="0"/>
                <a:cs typeface="Arial" panose="020B0604020202020204" pitchFamily="34" charset="0"/>
              </a:rPr>
              <a:t> as </a:t>
            </a:r>
            <a:r>
              <a:rPr lang="pt-BR" sz="3800" b="0" i="0" u="none" strike="noStrike" baseline="0" dirty="0" err="1">
                <a:solidFill>
                  <a:srgbClr val="000000"/>
                </a:solidFill>
                <a:latin typeface="Arial" panose="020B0604020202020204" pitchFamily="34" charset="0"/>
                <a:cs typeface="Arial" panose="020B0604020202020204" pitchFamily="34" charset="0"/>
              </a:rPr>
              <a:t>mencións</a:t>
            </a:r>
            <a:r>
              <a:rPr lang="pt-BR" sz="3800" b="0" i="0" u="none" strike="noStrike" baseline="0" dirty="0">
                <a:solidFill>
                  <a:srgbClr val="000000"/>
                </a:solidFill>
                <a:latin typeface="Arial" panose="020B0604020202020204" pitchFamily="34" charset="0"/>
                <a:cs typeface="Arial" panose="020B0604020202020204" pitchFamily="34" charset="0"/>
              </a:rPr>
              <a:t> relativas á </a:t>
            </a:r>
            <a:r>
              <a:rPr lang="pt-BR" sz="3800" b="0" i="0" u="none" strike="noStrike" baseline="0" dirty="0" err="1">
                <a:solidFill>
                  <a:srgbClr val="000000"/>
                </a:solidFill>
                <a:latin typeface="Arial" panose="020B0604020202020204" pitchFamily="34" charset="0"/>
                <a:cs typeface="Arial" panose="020B0604020202020204" pitchFamily="34" charset="0"/>
              </a:rPr>
              <a:t>orixe</a:t>
            </a:r>
            <a:r>
              <a:rPr lang="pt-BR" sz="3800" b="0" i="0" u="none" strike="noStrike" baseline="0" dirty="0">
                <a:solidFill>
                  <a:srgbClr val="000000"/>
                </a:solidFill>
                <a:latin typeface="Arial" panose="020B0604020202020204" pitchFamily="34" charset="0"/>
                <a:cs typeface="Arial" panose="020B0604020202020204" pitchFamily="34" charset="0"/>
              </a:rPr>
              <a:t> ou </a:t>
            </a:r>
            <a:r>
              <a:rPr lang="pt-BR" sz="3800" b="0" i="0" u="none" strike="noStrike" baseline="0" dirty="0" err="1">
                <a:solidFill>
                  <a:srgbClr val="000000"/>
                </a:solidFill>
                <a:latin typeface="Arial" panose="020B0604020202020204" pitchFamily="34" charset="0"/>
                <a:cs typeface="Arial" panose="020B0604020202020204" pitchFamily="34" charset="0"/>
              </a:rPr>
              <a:t>procedencia</a:t>
            </a:r>
            <a:r>
              <a:rPr lang="pt-BR" sz="3800" b="0" i="0" u="none" strike="noStrike" baseline="0" dirty="0">
                <a:solidFill>
                  <a:srgbClr val="000000"/>
                </a:solidFill>
                <a:latin typeface="Arial" panose="020B0604020202020204" pitchFamily="34" charset="0"/>
                <a:cs typeface="Arial" panose="020B0604020202020204" pitchFamily="34" charset="0"/>
              </a:rPr>
              <a:t> galega na </a:t>
            </a:r>
            <a:r>
              <a:rPr lang="pt-BR" sz="3800" b="0" i="0" u="none" strike="noStrike" baseline="0" dirty="0" err="1">
                <a:solidFill>
                  <a:srgbClr val="000000"/>
                </a:solidFill>
                <a:latin typeface="Arial" panose="020B0604020202020204" pitchFamily="34" charset="0"/>
                <a:cs typeface="Arial" panose="020B0604020202020204" pitchFamily="34" charset="0"/>
              </a:rPr>
              <a:t>etiquetaxe</a:t>
            </a:r>
            <a:r>
              <a:rPr lang="pt-BR" sz="3800" b="0" i="0" u="none" strike="noStrike" baseline="0" dirty="0">
                <a:solidFill>
                  <a:srgbClr val="000000"/>
                </a:solidFill>
                <a:latin typeface="Arial" panose="020B0604020202020204" pitchFamily="34" charset="0"/>
                <a:cs typeface="Arial" panose="020B0604020202020204" pitchFamily="34" charset="0"/>
              </a:rPr>
              <a:t>, </a:t>
            </a:r>
            <a:r>
              <a:rPr lang="pt-BR" sz="3800" b="0" i="0" u="none" strike="noStrike" baseline="0" dirty="0" err="1">
                <a:solidFill>
                  <a:srgbClr val="000000"/>
                </a:solidFill>
                <a:latin typeface="Arial" panose="020B0604020202020204" pitchFamily="34" charset="0"/>
                <a:cs typeface="Arial" panose="020B0604020202020204" pitchFamily="34" charset="0"/>
              </a:rPr>
              <a:t>presentación</a:t>
            </a:r>
            <a:r>
              <a:rPr lang="pt-BR" sz="3800" b="0" i="0" u="none" strike="noStrike" baseline="0" dirty="0">
                <a:solidFill>
                  <a:srgbClr val="000000"/>
                </a:solidFill>
                <a:latin typeface="Arial" panose="020B0604020202020204" pitchFamily="34" charset="0"/>
                <a:cs typeface="Arial" panose="020B0604020202020204" pitchFamily="34" charset="0"/>
              </a:rPr>
              <a:t> e publicidade dos produtos </a:t>
            </a:r>
            <a:r>
              <a:rPr lang="pt-BR" sz="3800" b="0" i="0" u="none" strike="noStrike" baseline="0" dirty="0" err="1">
                <a:solidFill>
                  <a:srgbClr val="000000"/>
                </a:solidFill>
                <a:latin typeface="Arial" panose="020B0604020202020204" pitchFamily="34" charset="0"/>
                <a:cs typeface="Arial" panose="020B0604020202020204" pitchFamily="34" charset="0"/>
              </a:rPr>
              <a:t>alimentarios</a:t>
            </a:r>
            <a:r>
              <a:rPr lang="pt-BR" sz="3800" b="0" i="0" u="none" strike="noStrike" baseline="0" dirty="0">
                <a:solidFill>
                  <a:srgbClr val="000000"/>
                </a:solidFill>
                <a:latin typeface="Arial" panose="020B0604020202020204" pitchFamily="34" charset="0"/>
                <a:cs typeface="Arial" panose="020B0604020202020204" pitchFamily="34" charset="0"/>
              </a:rPr>
              <a:t> </a:t>
            </a:r>
          </a:p>
          <a:p>
            <a:pPr algn="just"/>
            <a:r>
              <a:rPr lang="pt-BR" sz="3800" b="1" i="0" u="none" strike="noStrike" baseline="0" dirty="0">
                <a:solidFill>
                  <a:srgbClr val="000000"/>
                </a:solidFill>
                <a:latin typeface="Arial" panose="020B0604020202020204" pitchFamily="34" charset="0"/>
                <a:cs typeface="Arial" panose="020B0604020202020204" pitchFamily="34" charset="0"/>
              </a:rPr>
              <a:t>Real Decreto 1801/2008, </a:t>
            </a:r>
            <a:r>
              <a:rPr lang="pt-BR" sz="3800" b="0" i="0" u="none" strike="noStrike" baseline="0" dirty="0">
                <a:solidFill>
                  <a:srgbClr val="000000"/>
                </a:solidFill>
                <a:latin typeface="Arial" panose="020B0604020202020204" pitchFamily="34" charset="0"/>
                <a:cs typeface="Arial" panose="020B0604020202020204" pitchFamily="34" charset="0"/>
              </a:rPr>
              <a:t>do 3 de novembro , polo que se </a:t>
            </a:r>
            <a:r>
              <a:rPr lang="pt-BR" sz="3800" b="0" i="0" u="none" strike="noStrike" baseline="0" dirty="0" err="1">
                <a:solidFill>
                  <a:srgbClr val="000000"/>
                </a:solidFill>
                <a:latin typeface="Arial" panose="020B0604020202020204" pitchFamily="34" charset="0"/>
                <a:cs typeface="Arial" panose="020B0604020202020204" pitchFamily="34" charset="0"/>
              </a:rPr>
              <a:t>establecen</a:t>
            </a:r>
            <a:r>
              <a:rPr lang="pt-BR" sz="3800" b="0" i="0" u="none" strike="noStrike" baseline="0" dirty="0">
                <a:solidFill>
                  <a:srgbClr val="000000"/>
                </a:solidFill>
                <a:latin typeface="Arial" panose="020B0604020202020204" pitchFamily="34" charset="0"/>
                <a:cs typeface="Arial" panose="020B0604020202020204" pitchFamily="34" charset="0"/>
              </a:rPr>
              <a:t> normas relativas ás </a:t>
            </a:r>
            <a:r>
              <a:rPr lang="pt-BR" sz="3800" b="0" i="0" u="none" strike="noStrike" baseline="0" dirty="0" err="1">
                <a:solidFill>
                  <a:srgbClr val="000000"/>
                </a:solidFill>
                <a:latin typeface="Arial" panose="020B0604020202020204" pitchFamily="34" charset="0"/>
                <a:cs typeface="Arial" panose="020B0604020202020204" pitchFamily="34" charset="0"/>
              </a:rPr>
              <a:t>cantidades</a:t>
            </a:r>
            <a:r>
              <a:rPr lang="pt-BR" sz="3800" b="0" i="0" u="none" strike="noStrike" baseline="0" dirty="0">
                <a:solidFill>
                  <a:srgbClr val="000000"/>
                </a:solidFill>
                <a:latin typeface="Arial" panose="020B0604020202020204" pitchFamily="34" charset="0"/>
                <a:cs typeface="Arial" panose="020B0604020202020204" pitchFamily="34" charset="0"/>
              </a:rPr>
              <a:t> nominais para produtos envasados e o </a:t>
            </a:r>
            <a:r>
              <a:rPr lang="pt-BR" sz="3800" b="0" i="0" u="none" strike="noStrike" baseline="0" dirty="0" err="1">
                <a:solidFill>
                  <a:srgbClr val="000000"/>
                </a:solidFill>
                <a:latin typeface="Arial" panose="020B0604020202020204" pitchFamily="34" charset="0"/>
                <a:cs typeface="Arial" panose="020B0604020202020204" pitchFamily="34" charset="0"/>
              </a:rPr>
              <a:t>control</a:t>
            </a:r>
            <a:r>
              <a:rPr lang="pt-BR" sz="3800" b="0" i="0" u="none" strike="noStrike" baseline="0" dirty="0">
                <a:solidFill>
                  <a:srgbClr val="000000"/>
                </a:solidFill>
                <a:latin typeface="Arial" panose="020B0604020202020204" pitchFamily="34" charset="0"/>
                <a:cs typeface="Arial" panose="020B0604020202020204" pitchFamily="34" charset="0"/>
              </a:rPr>
              <a:t> do seu contido </a:t>
            </a:r>
            <a:r>
              <a:rPr lang="pt-BR" sz="3800" b="0" i="0" u="none" strike="noStrike" baseline="0" dirty="0" err="1">
                <a:solidFill>
                  <a:srgbClr val="000000"/>
                </a:solidFill>
                <a:latin typeface="Arial" panose="020B0604020202020204" pitchFamily="34" charset="0"/>
                <a:cs typeface="Arial" panose="020B0604020202020204" pitchFamily="34" charset="0"/>
              </a:rPr>
              <a:t>efectivo</a:t>
            </a:r>
            <a:r>
              <a:rPr lang="pt-BR" sz="3800" b="0" i="0" u="none" strike="noStrike" baseline="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75026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45774"/>
            <a:ext cx="12192000" cy="5980391"/>
          </a:xfrm>
          <a:solidFill>
            <a:schemeClr val="accent2">
              <a:lumMod val="20000"/>
              <a:lumOff val="80000"/>
            </a:schemeClr>
          </a:solidFill>
        </p:spPr>
        <p:txBody>
          <a:bodyPr>
            <a:noAutofit/>
          </a:bodyPr>
          <a:lstStyle/>
          <a:p>
            <a:pPr algn="just"/>
            <a:r>
              <a:rPr lang="es-ES" sz="3600" dirty="0"/>
              <a:t>Art. 8 Responsabilidades</a:t>
            </a:r>
          </a:p>
          <a:p>
            <a:pPr marL="0" indent="0" algn="just">
              <a:buNone/>
            </a:pPr>
            <a:r>
              <a:rPr lang="es-ES" sz="3600" b="1" dirty="0"/>
              <a:t>-</a:t>
            </a:r>
            <a:r>
              <a:rPr lang="es-ES" sz="3600" b="1" dirty="0">
                <a:effectLst>
                  <a:outerShdw blurRad="38100" dist="38100" dir="2700000" algn="tl">
                    <a:srgbClr val="000000">
                      <a:alpha val="43137"/>
                    </a:srgbClr>
                  </a:outerShdw>
                </a:effectLst>
              </a:rPr>
              <a:t>El operador </a:t>
            </a:r>
            <a:r>
              <a:rPr lang="es-ES" sz="3600" dirty="0"/>
              <a:t>de empresa alimentaria </a:t>
            </a:r>
            <a:r>
              <a:rPr lang="es-ES" sz="3600" b="1" dirty="0">
                <a:effectLst>
                  <a:outerShdw blurRad="38100" dist="38100" dir="2700000" algn="tl">
                    <a:srgbClr val="000000">
                      <a:alpha val="43137"/>
                    </a:srgbClr>
                  </a:outerShdw>
                </a:effectLst>
              </a:rPr>
              <a:t>responsable</a:t>
            </a:r>
            <a:r>
              <a:rPr lang="es-ES" sz="3600" dirty="0"/>
              <a:t> de la información alimentaria </a:t>
            </a:r>
            <a:r>
              <a:rPr lang="es-ES" sz="3600" b="1" dirty="0">
                <a:effectLst>
                  <a:outerShdw blurRad="38100" dist="38100" dir="2700000" algn="tl">
                    <a:srgbClr val="000000">
                      <a:alpha val="43137"/>
                    </a:srgbClr>
                  </a:outerShdw>
                </a:effectLst>
              </a:rPr>
              <a:t>será el </a:t>
            </a:r>
            <a:r>
              <a:rPr lang="es-ES" sz="3600" b="1" dirty="0">
                <a:effectLst>
                  <a:outerShdw blurRad="38100" dist="38100" dir="2700000" algn="tl">
                    <a:srgbClr val="000000">
                      <a:alpha val="43137"/>
                    </a:srgbClr>
                  </a:outerShdw>
                </a:effectLst>
                <a:highlight>
                  <a:srgbClr val="FFFF00"/>
                </a:highlight>
              </a:rPr>
              <a:t>operador con cuyo nombre o razón social se comercialice el alimento</a:t>
            </a:r>
            <a:r>
              <a:rPr lang="es-ES" sz="3600" dirty="0">
                <a:effectLst>
                  <a:outerShdw blurRad="38100" dist="38100" dir="2700000" algn="tl">
                    <a:srgbClr val="000000">
                      <a:alpha val="43137"/>
                    </a:srgbClr>
                  </a:outerShdw>
                </a:effectLst>
              </a:rPr>
              <a:t> </a:t>
            </a:r>
            <a:r>
              <a:rPr lang="es-ES" sz="3600" dirty="0"/>
              <a:t>o, en caso de que no esté establecido en la Unión, el importador.</a:t>
            </a:r>
          </a:p>
          <a:p>
            <a:pPr marL="0" indent="0" algn="just">
              <a:buNone/>
            </a:pPr>
            <a:endParaRPr lang="es-ES" sz="3600" dirty="0"/>
          </a:p>
          <a:p>
            <a:pPr marL="0" indent="0" algn="just">
              <a:buNone/>
            </a:pPr>
            <a:r>
              <a:rPr lang="es-ES" sz="3600" dirty="0"/>
              <a:t>-El operador responsable de la información alimentaria </a:t>
            </a:r>
            <a:r>
              <a:rPr lang="es-ES" sz="3600" b="1" dirty="0"/>
              <a:t>garantizará la presencia y la exactitud de dicha información</a:t>
            </a:r>
            <a:r>
              <a:rPr lang="es-ES" sz="3600" dirty="0"/>
              <a:t>. </a:t>
            </a:r>
            <a:endParaRPr lang="gl-ES" sz="3600" dirty="0"/>
          </a:p>
        </p:txBody>
      </p:sp>
    </p:spTree>
    <p:extLst>
      <p:ext uri="{BB962C8B-B14F-4D97-AF65-F5344CB8AC3E}">
        <p14:creationId xmlns:p14="http://schemas.microsoft.com/office/powerpoint/2010/main" val="661399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 y="185530"/>
            <a:ext cx="12085983" cy="5940635"/>
          </a:xfrm>
          <a:solidFill>
            <a:schemeClr val="accent2">
              <a:lumMod val="20000"/>
              <a:lumOff val="80000"/>
            </a:schemeClr>
          </a:solidFill>
        </p:spPr>
        <p:txBody>
          <a:bodyPr>
            <a:normAutofit/>
          </a:bodyPr>
          <a:lstStyle/>
          <a:p>
            <a:pPr marL="0" indent="0" algn="just">
              <a:buNone/>
            </a:pPr>
            <a:r>
              <a:rPr lang="es-ES" sz="3600" dirty="0"/>
              <a:t>-</a:t>
            </a:r>
            <a:r>
              <a:rPr lang="es-ES" sz="4400" dirty="0"/>
              <a:t>Cuando </a:t>
            </a:r>
            <a:r>
              <a:rPr lang="es-ES" sz="4400" b="1" dirty="0"/>
              <a:t>los operadores </a:t>
            </a:r>
            <a:r>
              <a:rPr lang="es-ES" sz="4400" dirty="0"/>
              <a:t>tengan responsabilidades sobre actividades que no afecten a la información alimentaria, </a:t>
            </a:r>
            <a:r>
              <a:rPr lang="es-ES" sz="4400" b="1" u="sng" dirty="0">
                <a:highlight>
                  <a:srgbClr val="FFFF00"/>
                </a:highlight>
              </a:rPr>
              <a:t>no suministrarán alimentos</a:t>
            </a:r>
            <a:r>
              <a:rPr lang="es-ES" sz="4400" b="1" u="sng" dirty="0"/>
              <a:t>,</a:t>
            </a:r>
            <a:r>
              <a:rPr lang="es-ES" sz="4400" b="1" dirty="0"/>
              <a:t> que según la información de que disponen, </a:t>
            </a:r>
            <a:r>
              <a:rPr lang="es-ES" sz="4400" b="1" dirty="0">
                <a:highlight>
                  <a:srgbClr val="FFFF00"/>
                </a:highlight>
              </a:rPr>
              <a:t>no sean conformes</a:t>
            </a:r>
            <a:r>
              <a:rPr lang="es-ES" sz="4400" dirty="0"/>
              <a:t>.</a:t>
            </a:r>
          </a:p>
          <a:p>
            <a:pPr marL="0" indent="0" algn="just">
              <a:buNone/>
            </a:pPr>
            <a:r>
              <a:rPr lang="es-ES" sz="4400" dirty="0"/>
              <a:t>-Los operadores de empresas alimentarias </a:t>
            </a:r>
            <a:r>
              <a:rPr lang="es-ES" sz="4400" b="1" dirty="0"/>
              <a:t>serán</a:t>
            </a:r>
            <a:r>
              <a:rPr lang="es-ES" sz="4400" dirty="0"/>
              <a:t> los </a:t>
            </a:r>
            <a:r>
              <a:rPr lang="es-ES" sz="4400" b="1" dirty="0"/>
              <a:t>responsables de las </a:t>
            </a:r>
            <a:r>
              <a:rPr lang="es-ES" sz="4400" b="1" u="sng" dirty="0"/>
              <a:t>modificaciones que introduzcan </a:t>
            </a:r>
            <a:r>
              <a:rPr lang="es-ES" sz="4400" b="1" dirty="0"/>
              <a:t>en la información alimentaria </a:t>
            </a:r>
            <a:r>
              <a:rPr lang="es-ES" sz="4400" dirty="0"/>
              <a:t>que acompaña a un alimento</a:t>
            </a:r>
            <a:r>
              <a:rPr lang="es-ES" sz="3600" dirty="0"/>
              <a:t>. </a:t>
            </a:r>
            <a:endParaRPr lang="gl-ES" sz="3600" dirty="0"/>
          </a:p>
        </p:txBody>
      </p:sp>
    </p:spTree>
    <p:extLst>
      <p:ext uri="{BB962C8B-B14F-4D97-AF65-F5344CB8AC3E}">
        <p14:creationId xmlns:p14="http://schemas.microsoft.com/office/powerpoint/2010/main" val="3363426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12192000" cy="6126165"/>
          </a:xfrm>
          <a:solidFill>
            <a:schemeClr val="accent2">
              <a:lumMod val="20000"/>
              <a:lumOff val="80000"/>
            </a:schemeClr>
          </a:solidFill>
        </p:spPr>
        <p:txBody>
          <a:bodyPr>
            <a:normAutofit lnSpcReduction="10000"/>
          </a:bodyPr>
          <a:lstStyle/>
          <a:p>
            <a:pPr marL="0" indent="0" algn="just">
              <a:buNone/>
            </a:pPr>
            <a:r>
              <a:rPr lang="es-ES" sz="3600" dirty="0"/>
              <a:t>-Los operadores </a:t>
            </a:r>
            <a:r>
              <a:rPr lang="es-ES" sz="3600" b="1" dirty="0"/>
              <a:t>garantizarán</a:t>
            </a:r>
            <a:r>
              <a:rPr lang="es-ES" sz="3600" dirty="0"/>
              <a:t>, </a:t>
            </a:r>
            <a:r>
              <a:rPr lang="es-ES" sz="3600" b="1" dirty="0"/>
              <a:t>que</a:t>
            </a:r>
            <a:r>
              <a:rPr lang="es-ES" sz="3600" dirty="0"/>
              <a:t> </a:t>
            </a:r>
            <a:r>
              <a:rPr lang="es-ES" sz="3600" b="1" dirty="0"/>
              <a:t>la información relativa a los </a:t>
            </a:r>
            <a:r>
              <a:rPr lang="es-ES" sz="5400" b="1" dirty="0"/>
              <a:t>alimentos no envasados</a:t>
            </a:r>
            <a:r>
              <a:rPr lang="es-ES" sz="3600" b="1" dirty="0"/>
              <a:t>, </a:t>
            </a:r>
            <a:r>
              <a:rPr lang="es-ES" sz="3600" dirty="0"/>
              <a:t>destinados al consumidor final o a las colectividades, </a:t>
            </a:r>
            <a:r>
              <a:rPr lang="es-ES" sz="3600" b="1" dirty="0"/>
              <a:t>se comunique al operador que vaya a recibir el alimento</a:t>
            </a:r>
            <a:r>
              <a:rPr lang="es-ES" sz="3600" dirty="0"/>
              <a:t> para que, cuando así se requiera, se pueda facilitar al </a:t>
            </a:r>
            <a:r>
              <a:rPr lang="es-ES" sz="3600" i="1" u="sng" dirty="0"/>
              <a:t>consumidor final la información</a:t>
            </a:r>
            <a:r>
              <a:rPr lang="es-ES" sz="3600" dirty="0"/>
              <a:t> alimentaria obligatoria.</a:t>
            </a:r>
          </a:p>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s-ES" sz="4000" i="0" u="none" strike="noStrike" kern="1200" cap="none" spc="0" normalizeH="0" baseline="0" noProof="0" dirty="0">
                <a:ln>
                  <a:noFill/>
                </a:ln>
                <a:solidFill>
                  <a:prstClr val="black"/>
                </a:solidFill>
                <a:effectLst/>
                <a:uLnTx/>
                <a:uFillTx/>
                <a:latin typeface="Calibri" panose="020F0502020204030204"/>
                <a:ea typeface="+mn-ea"/>
                <a:cs typeface="+mn-cs"/>
              </a:rPr>
              <a:t>obligación de </a:t>
            </a:r>
            <a:r>
              <a:rPr kumimoji="0" lang="es-ES" sz="400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transmisión </a:t>
            </a:r>
            <a:r>
              <a:rPr kumimoji="0" lang="es-ES" sz="4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de la información</a:t>
            </a:r>
            <a:r>
              <a:rPr kumimoji="0" lang="es-ES" sz="4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t>
            </a:r>
            <a:r>
              <a:rPr kumimoji="0" lang="es-ES" sz="4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s-ES" sz="4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sobre alimentos comercializados </a:t>
            </a:r>
            <a:r>
              <a:rPr kumimoji="0" lang="es-ES" sz="4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en una fase anterior al consumidor final</a:t>
            </a:r>
            <a:r>
              <a:rPr kumimoji="0" lang="es-ES" sz="4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t>
            </a:r>
          </a:p>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s-ES" sz="4000" b="0" i="0" u="none" strike="noStrike" kern="1200" cap="none" spc="0" normalizeH="0" baseline="0" noProof="0" dirty="0">
                <a:ln>
                  <a:noFill/>
                </a:ln>
                <a:solidFill>
                  <a:prstClr val="black"/>
                </a:solidFill>
                <a:effectLst/>
                <a:uLnTx/>
                <a:uFillTx/>
                <a:latin typeface="Calibri" panose="020F0502020204030204"/>
                <a:ea typeface="+mn-ea"/>
                <a:cs typeface="+mn-cs"/>
              </a:rPr>
              <a:t>-Se </a:t>
            </a:r>
            <a:r>
              <a:rPr kumimoji="0" lang="es-ES" sz="4000" b="1" i="0" u="none" strike="noStrike" kern="1200" cap="none" spc="0" normalizeH="0" baseline="0" noProof="0" dirty="0">
                <a:ln>
                  <a:noFill/>
                </a:ln>
                <a:solidFill>
                  <a:prstClr val="black"/>
                </a:solidFill>
                <a:effectLst/>
                <a:uLnTx/>
                <a:uFillTx/>
                <a:latin typeface="Calibri" panose="020F0502020204030204"/>
                <a:ea typeface="+mn-ea"/>
                <a:cs typeface="+mn-cs"/>
              </a:rPr>
              <a:t>obliga a la transmisión de información </a:t>
            </a:r>
            <a:r>
              <a:rPr kumimoji="0" lang="es-ES" sz="4000" b="1" i="0" u="sng" strike="noStrike" kern="1200" cap="none" spc="0" normalizeH="0" baseline="0" noProof="0" dirty="0">
                <a:ln>
                  <a:noFill/>
                </a:ln>
                <a:solidFill>
                  <a:prstClr val="black"/>
                </a:solidFill>
                <a:effectLst/>
                <a:uLnTx/>
                <a:uFillTx/>
                <a:latin typeface="Calibri" panose="020F0502020204030204"/>
                <a:ea typeface="+mn-ea"/>
                <a:cs typeface="+mn-cs"/>
              </a:rPr>
              <a:t>entre empresas</a:t>
            </a:r>
            <a:endParaRPr lang="gl-ES" sz="3600" b="1" u="sng" dirty="0"/>
          </a:p>
        </p:txBody>
      </p:sp>
    </p:spTree>
    <p:extLst>
      <p:ext uri="{BB962C8B-B14F-4D97-AF65-F5344CB8AC3E}">
        <p14:creationId xmlns:p14="http://schemas.microsoft.com/office/powerpoint/2010/main" val="3224209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2765" y="112643"/>
            <a:ext cx="12099235" cy="1578045"/>
          </a:xfrm>
        </p:spPr>
        <p:txBody>
          <a:bodyPr/>
          <a:lstStyle/>
          <a:p>
            <a:r>
              <a:rPr lang="es-ES" b="1" dirty="0">
                <a:latin typeface="Arial" panose="020B0604020202020204" pitchFamily="34" charset="0"/>
                <a:cs typeface="Arial" panose="020B0604020202020204" pitchFamily="34" charset="0"/>
              </a:rPr>
              <a:t>Información alimentaria obligatoria</a:t>
            </a:r>
            <a:endParaRPr lang="gl-ES" b="1" dirty="0">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251791" y="1825625"/>
            <a:ext cx="11940209" cy="4919732"/>
          </a:xfrm>
          <a:solidFill>
            <a:schemeClr val="accent2">
              <a:lumMod val="40000"/>
              <a:lumOff val="60000"/>
            </a:schemeClr>
          </a:solidFill>
        </p:spPr>
        <p:txBody>
          <a:bodyPr>
            <a:normAutofit fontScale="70000" lnSpcReduction="20000"/>
          </a:bodyPr>
          <a:lstStyle/>
          <a:p>
            <a:r>
              <a:rPr lang="es-ES" sz="5800" b="1" dirty="0">
                <a:effectLst>
                  <a:outerShdw blurRad="38100" dist="38100" dir="2700000" algn="tl">
                    <a:srgbClr val="000000">
                      <a:alpha val="43137"/>
                    </a:srgbClr>
                  </a:outerShdw>
                </a:effectLst>
              </a:rPr>
              <a:t>Lista de menciones obligatorias-</a:t>
            </a:r>
            <a:r>
              <a:rPr lang="es-ES" sz="6000" dirty="0"/>
              <a:t> </a:t>
            </a:r>
            <a:r>
              <a:rPr lang="es-ES" sz="3600" dirty="0"/>
              <a:t>Art. 9 </a:t>
            </a:r>
            <a:endParaRPr lang="es-ES" sz="3600" dirty="0">
              <a:effectLst>
                <a:outerShdw blurRad="38100" dist="38100" dir="2700000" algn="tl">
                  <a:srgbClr val="000000">
                    <a:alpha val="43137"/>
                  </a:srgbClr>
                </a:outerShdw>
              </a:effectLst>
            </a:endParaRPr>
          </a:p>
          <a:p>
            <a:pPr marL="0" indent="0">
              <a:buNone/>
            </a:pPr>
            <a:r>
              <a:rPr lang="es-ES" dirty="0"/>
              <a:t>a) La denominación del alimento</a:t>
            </a:r>
          </a:p>
          <a:p>
            <a:pPr marL="0" indent="0">
              <a:buNone/>
            </a:pPr>
            <a:r>
              <a:rPr lang="es-ES" dirty="0"/>
              <a:t>b) la lista de ingredientes</a:t>
            </a:r>
          </a:p>
          <a:p>
            <a:pPr marL="0" indent="0">
              <a:buNone/>
            </a:pPr>
            <a:r>
              <a:rPr lang="es-ES" dirty="0"/>
              <a:t>c) todo ingrediente o coadyuvante  que cause alergias o intolerancias   </a:t>
            </a:r>
          </a:p>
          <a:p>
            <a:pPr marL="0" indent="0">
              <a:buNone/>
            </a:pPr>
            <a:r>
              <a:rPr lang="es-ES" dirty="0"/>
              <a:t>d) la cantidad de determinados ingredientes  </a:t>
            </a:r>
          </a:p>
          <a:p>
            <a:pPr marL="0" indent="0">
              <a:buNone/>
            </a:pPr>
            <a:r>
              <a:rPr lang="es-ES" dirty="0"/>
              <a:t>e) la cantidad neta del alimento</a:t>
            </a:r>
          </a:p>
          <a:p>
            <a:pPr marL="0" indent="0">
              <a:buNone/>
            </a:pPr>
            <a:r>
              <a:rPr lang="es-ES" dirty="0"/>
              <a:t>f) la fecha de duración mínima o la fecha de caducidad</a:t>
            </a:r>
          </a:p>
          <a:p>
            <a:pPr marL="0" indent="0">
              <a:buNone/>
            </a:pPr>
            <a:r>
              <a:rPr lang="es-ES" dirty="0"/>
              <a:t>g) las condiciones especiales de conservación y/o las condiciones de utilización</a:t>
            </a:r>
          </a:p>
          <a:p>
            <a:pPr marL="0" indent="0">
              <a:buNone/>
            </a:pPr>
            <a:r>
              <a:rPr lang="es-ES" dirty="0"/>
              <a:t>h) el nombre o la razón social y la dirección del operador responsable de la información alimentaria</a:t>
            </a:r>
          </a:p>
          <a:p>
            <a:pPr marL="0" indent="0">
              <a:buNone/>
            </a:pPr>
            <a:r>
              <a:rPr lang="es-ES" dirty="0"/>
              <a:t>i) el país de origen o lugar de procedencia cuando así esté previsto</a:t>
            </a:r>
          </a:p>
          <a:p>
            <a:pPr marL="0" indent="0">
              <a:buNone/>
            </a:pPr>
            <a:r>
              <a:rPr lang="es-ES" dirty="0"/>
              <a:t>j) el modo de empleo en caso de que, en su ausencia, fuera difícil hacer un uso adecuado del alimento </a:t>
            </a:r>
          </a:p>
          <a:p>
            <a:pPr marL="0" indent="0">
              <a:buNone/>
            </a:pPr>
            <a:r>
              <a:rPr lang="es-ES" dirty="0"/>
              <a:t>k) respecto a las bebidas que tengan más de un 1,2 % Vol. de alcohol, se especificará el grado alcohólico volumétrico adquirido</a:t>
            </a:r>
          </a:p>
          <a:p>
            <a:pPr marL="0" indent="0">
              <a:buNone/>
            </a:pPr>
            <a:r>
              <a:rPr lang="es-ES" dirty="0"/>
              <a:t>l) la información nutricional</a:t>
            </a:r>
            <a:endParaRPr lang="gl-ES" dirty="0"/>
          </a:p>
        </p:txBody>
      </p:sp>
    </p:spTree>
    <p:extLst>
      <p:ext uri="{BB962C8B-B14F-4D97-AF65-F5344CB8AC3E}">
        <p14:creationId xmlns:p14="http://schemas.microsoft.com/office/powerpoint/2010/main" val="4232043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DB2493A-EE7B-44D8-95B1-A79F66045457}"/>
              </a:ext>
            </a:extLst>
          </p:cNvPr>
          <p:cNvSpPr/>
          <p:nvPr/>
        </p:nvSpPr>
        <p:spPr>
          <a:xfrm>
            <a:off x="689113" y="620689"/>
            <a:ext cx="10906539" cy="6647974"/>
          </a:xfrm>
          <a:prstGeom prst="rect">
            <a:avLst/>
          </a:prstGeom>
        </p:spPr>
        <p:txBody>
          <a:bodyPr wrap="square">
            <a:spAutoFit/>
          </a:bodyPr>
          <a:lstStyle/>
          <a:p>
            <a:pPr marL="285750" indent="-285750">
              <a:buFont typeface="Arial" panose="020B0604020202020204" pitchFamily="34" charset="0"/>
              <a:buChar char="•"/>
            </a:pPr>
            <a:r>
              <a:rPr lang="es-ES" b="1" dirty="0">
                <a:latin typeface="Arial, sans-serif"/>
              </a:rPr>
              <a:t> </a:t>
            </a:r>
            <a:r>
              <a:rPr lang="es-ES" sz="2400" b="1" dirty="0">
                <a:latin typeface="Arial, sans-serif"/>
              </a:rPr>
              <a:t>Menciones obligatorias adicionales para categorías o tipos específicos de alimentos</a:t>
            </a:r>
          </a:p>
          <a:p>
            <a:r>
              <a:rPr lang="es-ES" sz="2400" b="1" dirty="0">
                <a:latin typeface="Arial, sans-serif"/>
              </a:rPr>
              <a:t>    </a:t>
            </a:r>
            <a:r>
              <a:rPr lang="es-ES" sz="2000" dirty="0">
                <a:latin typeface="Arial, sans-serif"/>
              </a:rPr>
              <a:t>-Artículo 10</a:t>
            </a:r>
            <a:br>
              <a:rPr lang="es-ES" dirty="0"/>
            </a:br>
            <a:endParaRPr lang="es-ES" dirty="0"/>
          </a:p>
          <a:p>
            <a:pPr algn="just"/>
            <a:r>
              <a:rPr lang="es-ES" dirty="0">
                <a:latin typeface="Arial, sans-serif"/>
              </a:rPr>
              <a:t> </a:t>
            </a:r>
            <a:r>
              <a:rPr lang="es-ES" sz="4800" dirty="0">
                <a:latin typeface="Arial, sans-serif"/>
              </a:rPr>
              <a:t>Además de las menciones enumeradas en el artículo 9, apartado 1, en el </a:t>
            </a:r>
            <a:r>
              <a:rPr lang="es-ES" sz="4800" b="1" dirty="0">
                <a:latin typeface="Arial, sans-serif"/>
              </a:rPr>
              <a:t>anexo III </a:t>
            </a:r>
            <a:r>
              <a:rPr lang="es-ES" sz="4800" dirty="0">
                <a:latin typeface="Arial, sans-serif"/>
              </a:rPr>
              <a:t>se establecen las menciones obligatorias adicionales para categorías o tipos específicos de alimentos.</a:t>
            </a:r>
            <a:br>
              <a:rPr lang="es-ES" sz="4800" dirty="0"/>
            </a:br>
            <a:endParaRPr lang="es-ES" sz="4800" dirty="0"/>
          </a:p>
        </p:txBody>
      </p:sp>
    </p:spTree>
    <p:extLst>
      <p:ext uri="{BB962C8B-B14F-4D97-AF65-F5344CB8AC3E}">
        <p14:creationId xmlns:p14="http://schemas.microsoft.com/office/powerpoint/2010/main" val="3029465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EE514D5-2952-4C0B-8809-B515C0A0BC10}"/>
              </a:ext>
            </a:extLst>
          </p:cNvPr>
          <p:cNvPicPr>
            <a:picLocks noChangeAspect="1"/>
          </p:cNvPicPr>
          <p:nvPr/>
        </p:nvPicPr>
        <p:blipFill>
          <a:blip r:embed="rId2"/>
          <a:stretch>
            <a:fillRect/>
          </a:stretch>
        </p:blipFill>
        <p:spPr>
          <a:xfrm>
            <a:off x="490331" y="0"/>
            <a:ext cx="7832034" cy="3724795"/>
          </a:xfrm>
          <a:prstGeom prst="rect">
            <a:avLst/>
          </a:prstGeom>
        </p:spPr>
      </p:pic>
      <p:pic>
        <p:nvPicPr>
          <p:cNvPr id="3" name="Imagen 2">
            <a:extLst>
              <a:ext uri="{FF2B5EF4-FFF2-40B4-BE49-F238E27FC236}">
                <a16:creationId xmlns:a16="http://schemas.microsoft.com/office/drawing/2014/main" id="{F2523FB4-5907-4F8F-AE44-4E1D63F33A9E}"/>
              </a:ext>
            </a:extLst>
          </p:cNvPr>
          <p:cNvPicPr>
            <a:picLocks noChangeAspect="1"/>
          </p:cNvPicPr>
          <p:nvPr/>
        </p:nvPicPr>
        <p:blipFill>
          <a:blip r:embed="rId3"/>
          <a:stretch>
            <a:fillRect/>
          </a:stretch>
        </p:blipFill>
        <p:spPr>
          <a:xfrm>
            <a:off x="4803266" y="3724795"/>
            <a:ext cx="6739377" cy="3250096"/>
          </a:xfrm>
          <a:prstGeom prst="rect">
            <a:avLst/>
          </a:prstGeom>
        </p:spPr>
      </p:pic>
    </p:spTree>
    <p:extLst>
      <p:ext uri="{BB962C8B-B14F-4D97-AF65-F5344CB8AC3E}">
        <p14:creationId xmlns:p14="http://schemas.microsoft.com/office/powerpoint/2010/main" val="501704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
            <a:ext cx="12192000" cy="6453336"/>
          </a:xfrm>
          <a:solidFill>
            <a:schemeClr val="accent2">
              <a:lumMod val="40000"/>
              <a:lumOff val="60000"/>
            </a:schemeClr>
          </a:solidFill>
        </p:spPr>
        <p:txBody>
          <a:bodyPr>
            <a:noAutofit/>
          </a:bodyPr>
          <a:lstStyle/>
          <a:p>
            <a:pPr algn="just"/>
            <a:r>
              <a:rPr lang="es-ES" sz="3200" dirty="0"/>
              <a:t>Art. 12 Disponibilidad y colocación de la información</a:t>
            </a:r>
          </a:p>
          <a:p>
            <a:pPr marL="0" indent="0" algn="just">
              <a:buNone/>
            </a:pPr>
            <a:r>
              <a:rPr lang="es-ES" sz="3200" dirty="0"/>
              <a:t>Alimentaria obligatoria:</a:t>
            </a:r>
          </a:p>
          <a:p>
            <a:pPr marL="0" indent="0" algn="just">
              <a:buNone/>
            </a:pPr>
            <a:r>
              <a:rPr lang="es-ES" sz="3200" dirty="0"/>
              <a:t>-La información alimentaria obligatoria </a:t>
            </a:r>
            <a:r>
              <a:rPr lang="es-ES" sz="3200" dirty="0">
                <a:solidFill>
                  <a:srgbClr val="00B050"/>
                </a:solidFill>
                <a:effectLst>
                  <a:outerShdw blurRad="38100" dist="38100" dir="2700000" algn="tl">
                    <a:srgbClr val="000000">
                      <a:alpha val="43137"/>
                    </a:srgbClr>
                  </a:outerShdw>
                </a:effectLst>
              </a:rPr>
              <a:t>estará </a:t>
            </a:r>
            <a:r>
              <a:rPr lang="es-ES" sz="3200" u="sng" dirty="0">
                <a:solidFill>
                  <a:srgbClr val="00B050"/>
                </a:solidFill>
                <a:effectLst>
                  <a:outerShdw blurRad="38100" dist="38100" dir="2700000" algn="tl">
                    <a:srgbClr val="000000">
                      <a:alpha val="43137"/>
                    </a:srgbClr>
                  </a:outerShdw>
                </a:effectLst>
              </a:rPr>
              <a:t>disponible y</a:t>
            </a:r>
            <a:r>
              <a:rPr lang="es-ES" sz="3200" dirty="0">
                <a:solidFill>
                  <a:srgbClr val="00B050"/>
                </a:solidFill>
                <a:effectLst>
                  <a:outerShdw blurRad="38100" dist="38100" dir="2700000" algn="tl">
                    <a:srgbClr val="000000">
                      <a:alpha val="43137"/>
                    </a:srgbClr>
                  </a:outerShdw>
                </a:effectLst>
              </a:rPr>
              <a:t> será </a:t>
            </a:r>
            <a:r>
              <a:rPr lang="es-ES" sz="3200" u="sng" dirty="0">
                <a:solidFill>
                  <a:srgbClr val="00B050"/>
                </a:solidFill>
                <a:effectLst>
                  <a:outerShdw blurRad="38100" dist="38100" dir="2700000" algn="tl">
                    <a:srgbClr val="000000">
                      <a:alpha val="43137"/>
                    </a:srgbClr>
                  </a:outerShdw>
                </a:effectLst>
              </a:rPr>
              <a:t>fácilmente accesible</a:t>
            </a:r>
            <a:r>
              <a:rPr lang="es-ES" sz="3200" dirty="0">
                <a:solidFill>
                  <a:srgbClr val="00B050"/>
                </a:solidFill>
              </a:rPr>
              <a:t>.</a:t>
            </a:r>
          </a:p>
          <a:p>
            <a:pPr marL="0" indent="0" algn="just">
              <a:buNone/>
            </a:pPr>
            <a:endParaRPr lang="es-ES" sz="3200" dirty="0">
              <a:solidFill>
                <a:srgbClr val="00B050"/>
              </a:solidFill>
            </a:endParaRPr>
          </a:p>
          <a:p>
            <a:pPr marL="0" indent="0" algn="just">
              <a:buNone/>
            </a:pPr>
            <a:r>
              <a:rPr lang="es-ES" sz="3200" dirty="0"/>
              <a:t>-</a:t>
            </a:r>
            <a:r>
              <a:rPr lang="es-ES" sz="3200" dirty="0">
                <a:effectLst>
                  <a:outerShdw blurRad="38100" dist="38100" dir="2700000" algn="tl">
                    <a:srgbClr val="000000">
                      <a:alpha val="43137"/>
                    </a:srgbClr>
                  </a:outerShdw>
                </a:effectLst>
              </a:rPr>
              <a:t>En</a:t>
            </a:r>
            <a:r>
              <a:rPr lang="es-ES" sz="3200" dirty="0"/>
              <a:t> el caso de </a:t>
            </a:r>
            <a:r>
              <a:rPr lang="es-ES" sz="3200" dirty="0">
                <a:solidFill>
                  <a:srgbClr val="00B050"/>
                </a:solidFill>
                <a:effectLst>
                  <a:outerShdw blurRad="38100" dist="38100" dir="2700000" algn="tl">
                    <a:srgbClr val="000000">
                      <a:alpha val="43137"/>
                    </a:srgbClr>
                  </a:outerShdw>
                </a:effectLst>
              </a:rPr>
              <a:t>alimentos envasados</a:t>
            </a:r>
            <a:r>
              <a:rPr lang="es-ES" sz="3200" dirty="0">
                <a:effectLst>
                  <a:outerShdw blurRad="38100" dist="38100" dir="2700000" algn="tl">
                    <a:srgbClr val="000000">
                      <a:alpha val="43137"/>
                    </a:srgbClr>
                  </a:outerShdw>
                </a:effectLst>
              </a:rPr>
              <a:t>, </a:t>
            </a:r>
            <a:r>
              <a:rPr lang="es-ES" sz="3200" dirty="0">
                <a:solidFill>
                  <a:srgbClr val="00B050"/>
                </a:solidFill>
                <a:effectLst>
                  <a:outerShdw blurRad="38100" dist="38100" dir="2700000" algn="tl">
                    <a:srgbClr val="000000">
                      <a:alpha val="43137"/>
                    </a:srgbClr>
                  </a:outerShdw>
                </a:effectLst>
              </a:rPr>
              <a:t>la información alimentaria obligatoria figurará directamente en el envase o en una etiqueta sujeta al mismo.</a:t>
            </a:r>
          </a:p>
          <a:p>
            <a:pPr marL="0" indent="0" algn="just">
              <a:buNone/>
            </a:pPr>
            <a:endParaRPr lang="es-ES" sz="3200" dirty="0">
              <a:solidFill>
                <a:srgbClr val="00B050"/>
              </a:solidFill>
              <a:effectLst>
                <a:outerShdw blurRad="38100" dist="38100" dir="2700000" algn="tl">
                  <a:srgbClr val="000000">
                    <a:alpha val="43137"/>
                  </a:srgbClr>
                </a:outerShdw>
              </a:effectLst>
            </a:endParaRPr>
          </a:p>
          <a:p>
            <a:pPr marL="0" indent="0" algn="just">
              <a:buNone/>
            </a:pPr>
            <a:r>
              <a:rPr lang="es-ES" sz="3200" dirty="0"/>
              <a:t>-En el caso de los alimentos no envasados se aplicaran las medidas nacionales (En nuestro caso el RD 126/2015) </a:t>
            </a:r>
          </a:p>
          <a:p>
            <a:pPr marL="0" indent="0">
              <a:buNone/>
            </a:pPr>
            <a:endParaRPr lang="es-ES" sz="3200" dirty="0"/>
          </a:p>
          <a:p>
            <a:pPr marL="0" indent="0">
              <a:buNone/>
            </a:pPr>
            <a:endParaRPr lang="gl-ES" dirty="0"/>
          </a:p>
        </p:txBody>
      </p:sp>
    </p:spTree>
    <p:extLst>
      <p:ext uri="{BB962C8B-B14F-4D97-AF65-F5344CB8AC3E}">
        <p14:creationId xmlns:p14="http://schemas.microsoft.com/office/powerpoint/2010/main" val="2527951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6017" y="0"/>
            <a:ext cx="11926957" cy="6126165"/>
          </a:xfrm>
          <a:solidFill>
            <a:schemeClr val="accent2">
              <a:lumMod val="40000"/>
              <a:lumOff val="60000"/>
            </a:schemeClr>
          </a:solidFill>
        </p:spPr>
        <p:txBody>
          <a:bodyPr>
            <a:normAutofit/>
          </a:bodyPr>
          <a:lstStyle/>
          <a:p>
            <a:r>
              <a:rPr lang="es-ES" sz="3200" dirty="0"/>
              <a:t>Art. 13 Presentación de las menciones obligatorias</a:t>
            </a:r>
          </a:p>
          <a:p>
            <a:pPr marL="0" indent="0">
              <a:buNone/>
            </a:pPr>
            <a:r>
              <a:rPr lang="es-ES" sz="3200" dirty="0"/>
              <a:t>-La información alimentaria obligatoria se indicará </a:t>
            </a:r>
            <a:r>
              <a:rPr lang="es-ES" sz="3200" b="1" u="sng" dirty="0">
                <a:solidFill>
                  <a:srgbClr val="00B050"/>
                </a:solidFill>
                <a:effectLst>
                  <a:outerShdw blurRad="38100" dist="38100" dir="2700000" algn="tl">
                    <a:srgbClr val="000000">
                      <a:alpha val="43137"/>
                    </a:srgbClr>
                  </a:outerShdw>
                </a:effectLst>
              </a:rPr>
              <a:t>en un lugar destacado</a:t>
            </a:r>
            <a:r>
              <a:rPr lang="es-ES" sz="3200" b="1" dirty="0">
                <a:solidFill>
                  <a:srgbClr val="00B050"/>
                </a:solidFill>
                <a:effectLst>
                  <a:outerShdw blurRad="38100" dist="38100" dir="2700000" algn="tl">
                    <a:srgbClr val="000000">
                      <a:alpha val="43137"/>
                    </a:srgbClr>
                  </a:outerShdw>
                </a:effectLst>
              </a:rPr>
              <a:t>, de manera que sea </a:t>
            </a:r>
            <a:r>
              <a:rPr lang="es-ES" sz="3200" b="1" u="sng" dirty="0">
                <a:solidFill>
                  <a:srgbClr val="00B050"/>
                </a:solidFill>
                <a:effectLst>
                  <a:outerShdw blurRad="38100" dist="38100" dir="2700000" algn="tl">
                    <a:srgbClr val="000000">
                      <a:alpha val="43137"/>
                    </a:srgbClr>
                  </a:outerShdw>
                </a:effectLst>
              </a:rPr>
              <a:t>fácilmente visible</a:t>
            </a:r>
            <a:r>
              <a:rPr lang="es-ES" sz="3200" b="1" dirty="0">
                <a:solidFill>
                  <a:srgbClr val="00B050"/>
                </a:solidFill>
                <a:effectLst>
                  <a:outerShdw blurRad="38100" dist="38100" dir="2700000" algn="tl">
                    <a:srgbClr val="000000">
                      <a:alpha val="43137"/>
                    </a:srgbClr>
                  </a:outerShdw>
                </a:effectLst>
              </a:rPr>
              <a:t>, claramente legible y, en su caso, indeleble</a:t>
            </a:r>
            <a:r>
              <a:rPr lang="es-ES" sz="3200" dirty="0"/>
              <a:t>. En modo alguno estará disimulada, tapada o separada por ninguna otra indicación o imagen, ni por ningún otro material interpuesto.</a:t>
            </a:r>
          </a:p>
          <a:p>
            <a:pPr marL="0" indent="0">
              <a:buNone/>
            </a:pPr>
            <a:endParaRPr lang="es-ES" sz="3200" dirty="0"/>
          </a:p>
          <a:p>
            <a:pPr marL="0" indent="0">
              <a:buNone/>
            </a:pPr>
            <a:endParaRPr lang="es-ES" sz="3200" dirty="0"/>
          </a:p>
          <a:p>
            <a:pPr marL="0" indent="0">
              <a:buNone/>
            </a:pPr>
            <a:r>
              <a:rPr lang="es-ES" sz="3200" dirty="0"/>
              <a:t>-Las menciones obligatorias se imprimirán de manera que se garantice una </a:t>
            </a:r>
            <a:r>
              <a:rPr lang="es-ES" sz="3200" b="1" dirty="0">
                <a:solidFill>
                  <a:srgbClr val="00B050"/>
                </a:solidFill>
                <a:effectLst>
                  <a:outerShdw blurRad="38100" dist="38100" dir="2700000" algn="tl">
                    <a:srgbClr val="000000">
                      <a:alpha val="43137"/>
                    </a:srgbClr>
                  </a:outerShdw>
                </a:effectLst>
              </a:rPr>
              <a:t>clara legibilidad, en caracteres </a:t>
            </a:r>
            <a:r>
              <a:rPr lang="es-ES" sz="3200" dirty="0"/>
              <a:t>que utilicen un tamaño de letra en el </a:t>
            </a:r>
            <a:r>
              <a:rPr lang="es-ES" sz="3200" b="1" dirty="0">
                <a:solidFill>
                  <a:srgbClr val="00B050"/>
                </a:solidFill>
                <a:effectLst>
                  <a:outerShdw blurRad="38100" dist="38100" dir="2700000" algn="tl">
                    <a:srgbClr val="000000">
                      <a:alpha val="43137"/>
                    </a:srgbClr>
                  </a:outerShdw>
                </a:effectLst>
              </a:rPr>
              <a:t>que la altura de la x</a:t>
            </a:r>
            <a:r>
              <a:rPr lang="es-ES" sz="3200" dirty="0"/>
              <a:t>, según se define en el anexo IV, </a:t>
            </a:r>
            <a:r>
              <a:rPr lang="es-ES" sz="3200" b="1" dirty="0">
                <a:solidFill>
                  <a:srgbClr val="00B050"/>
                </a:solidFill>
                <a:effectLst>
                  <a:outerShdw blurRad="38100" dist="38100" dir="2700000" algn="tl">
                    <a:srgbClr val="000000">
                      <a:alpha val="43137"/>
                    </a:srgbClr>
                  </a:outerShdw>
                </a:effectLst>
              </a:rPr>
              <a:t>sea igual o superior a 1,2 </a:t>
            </a:r>
            <a:r>
              <a:rPr lang="es-ES" sz="3200" b="1" dirty="0" err="1">
                <a:solidFill>
                  <a:srgbClr val="00B050"/>
                </a:solidFill>
                <a:effectLst>
                  <a:outerShdw blurRad="38100" dist="38100" dir="2700000" algn="tl">
                    <a:srgbClr val="000000">
                      <a:alpha val="43137"/>
                    </a:srgbClr>
                  </a:outerShdw>
                </a:effectLst>
              </a:rPr>
              <a:t>mm.</a:t>
            </a:r>
            <a:r>
              <a:rPr lang="es-ES" sz="3200" b="1" dirty="0">
                <a:solidFill>
                  <a:srgbClr val="00B050"/>
                </a:solidFill>
                <a:effectLst>
                  <a:outerShdw blurRad="38100" dist="38100" dir="2700000" algn="tl">
                    <a:srgbClr val="000000">
                      <a:alpha val="43137"/>
                    </a:srgbClr>
                  </a:outerShdw>
                </a:effectLst>
              </a:rPr>
              <a:t> </a:t>
            </a:r>
            <a:endParaRPr lang="gl-ES" sz="32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28595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62B966D-2FD1-438E-8693-5C0307DF7217}"/>
              </a:ext>
            </a:extLst>
          </p:cNvPr>
          <p:cNvSpPr/>
          <p:nvPr/>
        </p:nvSpPr>
        <p:spPr>
          <a:xfrm>
            <a:off x="0" y="132522"/>
            <a:ext cx="12192000" cy="6734709"/>
          </a:xfrm>
          <a:prstGeom prst="rect">
            <a:avLst/>
          </a:prstGeom>
          <a:solidFill>
            <a:schemeClr val="accent2">
              <a:lumMod val="40000"/>
              <a:lumOff val="60000"/>
            </a:schemeClr>
          </a:solidFill>
        </p:spPr>
        <p:txBody>
          <a:bodyPr wrap="square">
            <a:spAutoFit/>
          </a:bodyPr>
          <a:lstStyle/>
          <a:p>
            <a:pPr>
              <a:lnSpc>
                <a:spcPct val="120000"/>
              </a:lnSpc>
              <a:spcAft>
                <a:spcPts val="0"/>
              </a:spcAft>
            </a:pPr>
            <a:r>
              <a:rPr lang="es-ES" sz="3600" dirty="0">
                <a:solidFill>
                  <a:srgbClr val="0070C0"/>
                </a:solidFill>
                <a:latin typeface="Arial" panose="020B0604020202020204" pitchFamily="34" charset="0"/>
                <a:ea typeface="Times New Roman" panose="02020603050405020304" pitchFamily="18" charset="0"/>
              </a:rPr>
              <a:t>Art.2.2</a:t>
            </a:r>
          </a:p>
          <a:p>
            <a:pPr algn="just">
              <a:lnSpc>
                <a:spcPct val="120000"/>
              </a:lnSpc>
              <a:spcAft>
                <a:spcPts val="0"/>
              </a:spcAft>
            </a:pPr>
            <a:r>
              <a:rPr lang="es-ES" sz="3600" dirty="0">
                <a:solidFill>
                  <a:srgbClr val="0070C0"/>
                </a:solidFill>
                <a:latin typeface="Arial" panose="020B0604020202020204" pitchFamily="34" charset="0"/>
                <a:ea typeface="Times New Roman" panose="02020603050405020304" pitchFamily="18" charset="0"/>
              </a:rPr>
              <a:t>l) </a:t>
            </a:r>
            <a:r>
              <a:rPr lang="es-ES" sz="3600" i="1" dirty="0">
                <a:solidFill>
                  <a:srgbClr val="0070C0"/>
                </a:solidFill>
                <a:latin typeface="Arial" panose="020B0604020202020204" pitchFamily="34" charset="0"/>
                <a:ea typeface="Times New Roman" panose="02020603050405020304" pitchFamily="18" charset="0"/>
              </a:rPr>
              <a:t>«</a:t>
            </a:r>
            <a:r>
              <a:rPr lang="es-ES" sz="3600" i="1" u="sng" dirty="0">
                <a:solidFill>
                  <a:srgbClr val="0070C0"/>
                </a:solidFill>
                <a:latin typeface="Arial" panose="020B0604020202020204" pitchFamily="34" charset="0"/>
                <a:ea typeface="Times New Roman" panose="02020603050405020304" pitchFamily="18" charset="0"/>
              </a:rPr>
              <a:t>campo visual principal</a:t>
            </a:r>
            <a:r>
              <a:rPr lang="es-ES" sz="3600" i="1" dirty="0">
                <a:solidFill>
                  <a:srgbClr val="0070C0"/>
                </a:solidFill>
                <a:latin typeface="Arial" panose="020B0604020202020204" pitchFamily="34" charset="0"/>
                <a:ea typeface="Times New Roman" panose="02020603050405020304" pitchFamily="18" charset="0"/>
              </a:rPr>
              <a:t>»</a:t>
            </a:r>
            <a:r>
              <a:rPr lang="es-ES" sz="3600" dirty="0">
                <a:solidFill>
                  <a:srgbClr val="0070C0"/>
                </a:solidFill>
                <a:latin typeface="Arial" panose="020B0604020202020204" pitchFamily="34" charset="0"/>
                <a:ea typeface="Times New Roman" panose="02020603050405020304" pitchFamily="18" charset="0"/>
              </a:rPr>
              <a:t>: el </a:t>
            </a:r>
            <a:r>
              <a:rPr lang="es-ES" sz="3600" b="1" dirty="0">
                <a:solidFill>
                  <a:srgbClr val="0070C0"/>
                </a:solidFill>
                <a:latin typeface="Arial" panose="020B0604020202020204" pitchFamily="34" charset="0"/>
                <a:ea typeface="Times New Roman" panose="02020603050405020304" pitchFamily="18" charset="0"/>
              </a:rPr>
              <a:t>campo visual de un envase que con toda probabilidad es </a:t>
            </a:r>
            <a:r>
              <a:rPr lang="es-ES" sz="3600" b="1" u="sng" dirty="0">
                <a:solidFill>
                  <a:srgbClr val="0070C0"/>
                </a:solidFill>
                <a:latin typeface="Arial" panose="020B0604020202020204" pitchFamily="34" charset="0"/>
                <a:ea typeface="Times New Roman" panose="02020603050405020304" pitchFamily="18" charset="0"/>
              </a:rPr>
              <a:t>más visible a primera vista por el consumidor en el momento de realizar la compra </a:t>
            </a:r>
            <a:r>
              <a:rPr lang="es-ES" sz="3600" b="1" dirty="0">
                <a:solidFill>
                  <a:srgbClr val="0070C0"/>
                </a:solidFill>
                <a:latin typeface="Arial" panose="020B0604020202020204" pitchFamily="34" charset="0"/>
                <a:ea typeface="Times New Roman" panose="02020603050405020304" pitchFamily="18" charset="0"/>
              </a:rPr>
              <a:t>y que le permite identificar inmediatamente un producto por su carácter, naturaleza y, si procede, por su marca comercial</a:t>
            </a:r>
            <a:r>
              <a:rPr lang="es-ES" sz="3600" dirty="0">
                <a:solidFill>
                  <a:srgbClr val="0070C0"/>
                </a:solidFill>
                <a:latin typeface="Arial" panose="020B0604020202020204" pitchFamily="34" charset="0"/>
                <a:ea typeface="Times New Roman" panose="02020603050405020304" pitchFamily="18" charset="0"/>
              </a:rPr>
              <a:t>. Si el envase tiene varios campos visuales principales idénticos, el campo visual principal será el que elija el operador de la empresa alimentaria;</a:t>
            </a:r>
            <a:endParaRPr lang="es-ES" sz="3600" dirty="0">
              <a:solidFill>
                <a:srgbClr val="0070C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42355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09" y="-162789"/>
            <a:ext cx="9859617" cy="730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130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latin typeface="Arial" panose="020B0604020202020204" pitchFamily="34" charset="0"/>
                <a:cs typeface="Arial" panose="020B0604020202020204" pitchFamily="34" charset="0"/>
              </a:rPr>
              <a:t>Algo de historia</a:t>
            </a:r>
            <a:endParaRPr lang="gl-ES" dirty="0">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1981200" y="1600202"/>
            <a:ext cx="8229600" cy="4349079"/>
          </a:xfrm>
        </p:spPr>
        <p:txBody>
          <a:bodyPr>
            <a:noAutofit/>
          </a:bodyPr>
          <a:lstStyle/>
          <a:p>
            <a:pPr algn="just"/>
            <a:r>
              <a:rPr lang="gl-ES" sz="2400" dirty="0">
                <a:latin typeface="Arial" panose="020B0604020202020204" pitchFamily="34" charset="0"/>
                <a:cs typeface="Arial" panose="020B0604020202020204" pitchFamily="34" charset="0"/>
              </a:rPr>
              <a:t>La etiqueta es una </a:t>
            </a:r>
            <a:r>
              <a:rPr lang="gl-ES" sz="2400" b="1" dirty="0" err="1">
                <a:latin typeface="Arial" panose="020B0604020202020204" pitchFamily="34" charset="0"/>
                <a:cs typeface="Arial" panose="020B0604020202020204" pitchFamily="34" charset="0"/>
              </a:rPr>
              <a:t>pieza</a:t>
            </a:r>
            <a:r>
              <a:rPr lang="gl-ES" sz="2400" b="1" dirty="0">
                <a:latin typeface="Arial" panose="020B0604020202020204" pitchFamily="34" charset="0"/>
                <a:cs typeface="Arial" panose="020B0604020202020204" pitchFamily="34" charset="0"/>
              </a:rPr>
              <a:t> gráfica que se coloca en un </a:t>
            </a:r>
            <a:r>
              <a:rPr lang="gl-ES" sz="2400" b="1" dirty="0" err="1">
                <a:latin typeface="Arial" panose="020B0604020202020204" pitchFamily="34" charset="0"/>
                <a:cs typeface="Arial" panose="020B0604020202020204" pitchFamily="34" charset="0"/>
              </a:rPr>
              <a:t>objeto</a:t>
            </a:r>
            <a:r>
              <a:rPr lang="gl-ES" sz="2400" b="1" dirty="0">
                <a:latin typeface="Arial" panose="020B0604020202020204" pitchFamily="34" charset="0"/>
                <a:cs typeface="Arial" panose="020B0604020202020204" pitchFamily="34" charset="0"/>
              </a:rPr>
              <a:t> o mercancía para </a:t>
            </a:r>
            <a:r>
              <a:rPr lang="gl-ES" sz="2400" b="1" dirty="0" err="1">
                <a:latin typeface="Arial" panose="020B0604020202020204" pitchFamily="34" charset="0"/>
                <a:cs typeface="Arial" panose="020B0604020202020204" pitchFamily="34" charset="0"/>
              </a:rPr>
              <a:t>su</a:t>
            </a:r>
            <a:r>
              <a:rPr lang="gl-ES" sz="2400" b="1" dirty="0">
                <a:latin typeface="Arial" panose="020B0604020202020204" pitchFamily="34" charset="0"/>
                <a:cs typeface="Arial" panose="020B0604020202020204" pitchFamily="34" charset="0"/>
              </a:rPr>
              <a:t> identificación, valoración y clasificación</a:t>
            </a:r>
            <a:r>
              <a:rPr lang="gl-ES" sz="2400" dirty="0">
                <a:latin typeface="Arial" panose="020B0604020202020204" pitchFamily="34" charset="0"/>
                <a:cs typeface="Arial" panose="020B0604020202020204" pitchFamily="34" charset="0"/>
              </a:rPr>
              <a:t>. Actualmente </a:t>
            </a:r>
            <a:r>
              <a:rPr lang="gl-ES" sz="2400" dirty="0" err="1">
                <a:latin typeface="Arial" panose="020B0604020202020204" pitchFamily="34" charset="0"/>
                <a:cs typeface="Arial" panose="020B0604020202020204" pitchFamily="34" charset="0"/>
              </a:rPr>
              <a:t>hay</a:t>
            </a:r>
            <a:r>
              <a:rPr lang="gl-ES" sz="2400" dirty="0">
                <a:latin typeface="Arial" panose="020B0604020202020204" pitchFamily="34" charset="0"/>
                <a:cs typeface="Arial" panose="020B0604020202020204" pitchFamily="34" charset="0"/>
              </a:rPr>
              <a:t> una gran </a:t>
            </a:r>
            <a:r>
              <a:rPr lang="gl-ES" sz="2400" dirty="0" err="1">
                <a:latin typeface="Arial" panose="020B0604020202020204" pitchFamily="34" charset="0"/>
                <a:cs typeface="Arial" panose="020B0604020202020204" pitchFamily="34" charset="0"/>
              </a:rPr>
              <a:t>variedad</a:t>
            </a:r>
            <a:r>
              <a:rPr lang="gl-ES" sz="2400" dirty="0">
                <a:latin typeface="Arial" panose="020B0604020202020204" pitchFamily="34" charset="0"/>
                <a:cs typeface="Arial" panose="020B0604020202020204" pitchFamily="34" charset="0"/>
              </a:rPr>
              <a:t> de formatos y </a:t>
            </a:r>
            <a:r>
              <a:rPr lang="gl-ES" sz="2400" dirty="0" err="1">
                <a:latin typeface="Arial" panose="020B0604020202020204" pitchFamily="34" charset="0"/>
                <a:cs typeface="Arial" panose="020B0604020202020204" pitchFamily="34" charset="0"/>
              </a:rPr>
              <a:t>materiales</a:t>
            </a:r>
            <a:r>
              <a:rPr lang="gl-ES" sz="2400" dirty="0">
                <a:latin typeface="Arial" panose="020B0604020202020204" pitchFamily="34" charset="0"/>
                <a:cs typeface="Arial" panose="020B0604020202020204" pitchFamily="34" charset="0"/>
              </a:rPr>
              <a:t> de etiquetas con el fin de distinguir un </a:t>
            </a:r>
            <a:r>
              <a:rPr lang="gl-ES" sz="2400" dirty="0" err="1">
                <a:latin typeface="Arial" panose="020B0604020202020204" pitchFamily="34" charset="0"/>
                <a:cs typeface="Arial" panose="020B0604020202020204" pitchFamily="34" charset="0"/>
              </a:rPr>
              <a:t>producto</a:t>
            </a:r>
            <a:r>
              <a:rPr lang="gl-ES" sz="2400" dirty="0">
                <a:latin typeface="Arial" panose="020B0604020202020204" pitchFamily="34" charset="0"/>
                <a:cs typeface="Arial" panose="020B0604020202020204" pitchFamily="34" charset="0"/>
              </a:rPr>
              <a:t> de </a:t>
            </a:r>
            <a:r>
              <a:rPr lang="gl-ES" sz="2400" dirty="0" err="1">
                <a:latin typeface="Arial" panose="020B0604020202020204" pitchFamily="34" charset="0"/>
                <a:cs typeface="Arial" panose="020B0604020202020204" pitchFamily="34" charset="0"/>
              </a:rPr>
              <a:t>otro</a:t>
            </a:r>
            <a:r>
              <a:rPr lang="gl-ES" sz="2400" dirty="0">
                <a:latin typeface="Arial" panose="020B0604020202020204" pitchFamily="34" charset="0"/>
                <a:cs typeface="Arial" panose="020B0604020202020204" pitchFamily="34" charset="0"/>
              </a:rPr>
              <a:t>.</a:t>
            </a:r>
          </a:p>
          <a:p>
            <a:pPr marL="0" indent="0" algn="just">
              <a:buNone/>
            </a:pPr>
            <a:endParaRPr lang="gl-ES" sz="2400" dirty="0">
              <a:latin typeface="Arial" panose="020B0604020202020204" pitchFamily="34" charset="0"/>
              <a:cs typeface="Arial" panose="020B0604020202020204" pitchFamily="34" charset="0"/>
            </a:endParaRPr>
          </a:p>
          <a:p>
            <a:pPr algn="just"/>
            <a:r>
              <a:rPr lang="gl-ES" sz="2400" dirty="0">
                <a:latin typeface="Arial" panose="020B0604020202020204" pitchFamily="34" charset="0"/>
                <a:cs typeface="Arial" panose="020B0604020202020204" pitchFamily="34" charset="0"/>
              </a:rPr>
              <a:t>Pero no </a:t>
            </a:r>
            <a:r>
              <a:rPr lang="gl-ES" sz="2400" dirty="0" err="1">
                <a:latin typeface="Arial" panose="020B0604020202020204" pitchFamily="34" charset="0"/>
                <a:cs typeface="Arial" panose="020B0604020202020204" pitchFamily="34" charset="0"/>
              </a:rPr>
              <a:t>siempre</a:t>
            </a:r>
            <a:r>
              <a:rPr lang="gl-ES" sz="2400" dirty="0">
                <a:latin typeface="Arial" panose="020B0604020202020204" pitchFamily="34" charset="0"/>
                <a:cs typeface="Arial" panose="020B0604020202020204" pitchFamily="34" charset="0"/>
              </a:rPr>
              <a:t> ha sido así, </a:t>
            </a:r>
            <a:r>
              <a:rPr lang="gl-ES" sz="2400" b="1" dirty="0" err="1">
                <a:latin typeface="Arial" panose="020B0604020202020204" pitchFamily="34" charset="0"/>
                <a:cs typeface="Arial" panose="020B0604020202020204" pitchFamily="34" charset="0"/>
              </a:rPr>
              <a:t>primero</a:t>
            </a:r>
            <a:r>
              <a:rPr lang="gl-ES" sz="2400" b="1" dirty="0">
                <a:latin typeface="Arial" panose="020B0604020202020204" pitchFamily="34" charset="0"/>
                <a:cs typeface="Arial" panose="020B0604020202020204" pitchFamily="34" charset="0"/>
              </a:rPr>
              <a:t> </a:t>
            </a:r>
            <a:r>
              <a:rPr lang="gl-ES" sz="2400" b="1" dirty="0" err="1">
                <a:latin typeface="Arial" panose="020B0604020202020204" pitchFamily="34" charset="0"/>
                <a:cs typeface="Arial" panose="020B0604020202020204" pitchFamily="34" charset="0"/>
              </a:rPr>
              <a:t>surgieron</a:t>
            </a:r>
            <a:r>
              <a:rPr lang="gl-ES" sz="2400" b="1" dirty="0">
                <a:latin typeface="Arial" panose="020B0604020202020204" pitchFamily="34" charset="0"/>
                <a:cs typeface="Arial" panose="020B0604020202020204" pitchFamily="34" charset="0"/>
              </a:rPr>
              <a:t> los envases</a:t>
            </a:r>
            <a:r>
              <a:rPr lang="gl-ES" sz="2400" dirty="0">
                <a:latin typeface="Arial" panose="020B0604020202020204" pitchFamily="34" charset="0"/>
                <a:cs typeface="Arial" panose="020B0604020202020204" pitchFamily="34" charset="0"/>
              </a:rPr>
              <a:t> para </a:t>
            </a:r>
            <a:r>
              <a:rPr lang="gl-ES" sz="2400" dirty="0" err="1">
                <a:latin typeface="Arial" panose="020B0604020202020204" pitchFamily="34" charset="0"/>
                <a:cs typeface="Arial" panose="020B0604020202020204" pitchFamily="34" charset="0"/>
              </a:rPr>
              <a:t>contener</a:t>
            </a:r>
            <a:r>
              <a:rPr lang="gl-ES" sz="2400" dirty="0">
                <a:latin typeface="Arial" panose="020B0604020202020204" pitchFamily="34" charset="0"/>
                <a:cs typeface="Arial" panose="020B0604020202020204" pitchFamily="34" charset="0"/>
              </a:rPr>
              <a:t> y clasificar primordialmente alimentos </a:t>
            </a:r>
            <a:r>
              <a:rPr lang="gl-ES" sz="2400" b="1" dirty="0">
                <a:latin typeface="Arial" panose="020B0604020202020204" pitchFamily="34" charset="0"/>
                <a:cs typeface="Arial" panose="020B0604020202020204" pitchFamily="34" charset="0"/>
              </a:rPr>
              <a:t>y </a:t>
            </a:r>
            <a:r>
              <a:rPr lang="gl-ES" sz="2400" b="1" dirty="0" err="1">
                <a:latin typeface="Arial" panose="020B0604020202020204" pitchFamily="34" charset="0"/>
                <a:cs typeface="Arial" panose="020B0604020202020204" pitchFamily="34" charset="0"/>
              </a:rPr>
              <a:t>después</a:t>
            </a:r>
            <a:r>
              <a:rPr lang="gl-ES" sz="2400" b="1" dirty="0">
                <a:latin typeface="Arial" panose="020B0604020202020204" pitchFamily="34" charset="0"/>
                <a:cs typeface="Arial" panose="020B0604020202020204" pitchFamily="34" charset="0"/>
              </a:rPr>
              <a:t> las etiquetas</a:t>
            </a:r>
            <a:r>
              <a:rPr lang="gl-ES" sz="2400" dirty="0">
                <a:latin typeface="Arial" panose="020B0604020202020204" pitchFamily="34" charset="0"/>
                <a:cs typeface="Arial" panose="020B0604020202020204" pitchFamily="34" charset="0"/>
              </a:rPr>
              <a:t>, ante la </a:t>
            </a:r>
            <a:r>
              <a:rPr lang="gl-ES" sz="2400" dirty="0" err="1">
                <a:latin typeface="Arial" panose="020B0604020202020204" pitchFamily="34" charset="0"/>
                <a:cs typeface="Arial" panose="020B0604020202020204" pitchFamily="34" charset="0"/>
              </a:rPr>
              <a:t>necesidad</a:t>
            </a:r>
            <a:r>
              <a:rPr lang="gl-ES" sz="2400" dirty="0">
                <a:latin typeface="Arial" panose="020B0604020202020204" pitchFamily="34" charset="0"/>
                <a:cs typeface="Arial" panose="020B0604020202020204" pitchFamily="34" charset="0"/>
              </a:rPr>
              <a:t> de ordenar </a:t>
            </a:r>
            <a:r>
              <a:rPr lang="gl-ES" sz="2400" dirty="0" err="1">
                <a:latin typeface="Arial" panose="020B0604020202020204" pitchFamily="34" charset="0"/>
                <a:cs typeface="Arial" panose="020B0604020202020204" pitchFamily="34" charset="0"/>
              </a:rPr>
              <a:t>productos</a:t>
            </a:r>
            <a:r>
              <a:rPr lang="gl-ES" sz="2400" dirty="0">
                <a:latin typeface="Arial" panose="020B0604020202020204" pitchFamily="34" charset="0"/>
                <a:cs typeface="Arial" panose="020B0604020202020204" pitchFamily="34" charset="0"/>
              </a:rPr>
              <a:t> de varias categorías y </a:t>
            </a:r>
            <a:r>
              <a:rPr lang="gl-ES" sz="2400" dirty="0" err="1">
                <a:latin typeface="Arial" panose="020B0604020202020204" pitchFamily="34" charset="0"/>
                <a:cs typeface="Arial" panose="020B0604020202020204" pitchFamily="34" charset="0"/>
              </a:rPr>
              <a:t>agilizar</a:t>
            </a:r>
            <a:r>
              <a:rPr lang="gl-ES" sz="2400" dirty="0">
                <a:latin typeface="Arial" panose="020B0604020202020204" pitchFamily="34" charset="0"/>
                <a:cs typeface="Arial" panose="020B0604020202020204" pitchFamily="34" charset="0"/>
              </a:rPr>
              <a:t> el proceso de comercialización.</a:t>
            </a:r>
            <a:endParaRPr lang="gl-ES" sz="2400" dirty="0"/>
          </a:p>
        </p:txBody>
      </p:sp>
    </p:spTree>
    <p:extLst>
      <p:ext uri="{BB962C8B-B14F-4D97-AF65-F5344CB8AC3E}">
        <p14:creationId xmlns:p14="http://schemas.microsoft.com/office/powerpoint/2010/main" val="26906563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92765"/>
            <a:ext cx="12192000" cy="7023652"/>
          </a:xfrm>
          <a:solidFill>
            <a:schemeClr val="accent2">
              <a:lumMod val="40000"/>
              <a:lumOff val="60000"/>
            </a:schemeClr>
          </a:solidFill>
        </p:spPr>
        <p:txBody>
          <a:bodyPr>
            <a:normAutofit/>
          </a:bodyPr>
          <a:lstStyle/>
          <a:p>
            <a:pPr marL="0" indent="0">
              <a:buNone/>
            </a:pPr>
            <a:r>
              <a:rPr lang="es-ES" sz="4000" dirty="0"/>
              <a:t>-</a:t>
            </a:r>
            <a:r>
              <a:rPr lang="es-ES" sz="4800" dirty="0"/>
              <a:t>En el caso de los envases o </a:t>
            </a:r>
            <a:r>
              <a:rPr lang="es-ES" sz="4800" dirty="0">
                <a:solidFill>
                  <a:srgbClr val="00B050"/>
                </a:solidFill>
              </a:rPr>
              <a:t>recipientes cuya superficie mayor sea inferior a ◄ 80 cm2 , el tamaño de letra será igual o superior a 0,9 mm </a:t>
            </a:r>
            <a:r>
              <a:rPr lang="es-ES" sz="4800" dirty="0"/>
              <a:t>(altura de la x).</a:t>
            </a:r>
          </a:p>
          <a:p>
            <a:pPr marL="0" indent="0">
              <a:buNone/>
            </a:pPr>
            <a:endParaRPr lang="gl-ES" sz="4800" dirty="0"/>
          </a:p>
          <a:p>
            <a:pPr marL="0" indent="0">
              <a:buNone/>
            </a:pPr>
            <a:r>
              <a:rPr lang="es-ES" sz="4800" dirty="0"/>
              <a:t>-Las menciones relativas a la </a:t>
            </a:r>
            <a:r>
              <a:rPr lang="es-ES" sz="4800" b="1" dirty="0">
                <a:solidFill>
                  <a:srgbClr val="00B050"/>
                </a:solidFill>
                <a:effectLst>
                  <a:outerShdw blurRad="38100" dist="38100" dir="2700000" algn="tl">
                    <a:srgbClr val="000000">
                      <a:alpha val="43137"/>
                    </a:srgbClr>
                  </a:outerShdw>
                </a:effectLst>
              </a:rPr>
              <a:t>denominación de venta, cantidad neta y grado alcohólico </a:t>
            </a:r>
            <a:r>
              <a:rPr lang="es-ES" sz="4800" dirty="0"/>
              <a:t>(en su caso), figurarán </a:t>
            </a:r>
            <a:r>
              <a:rPr lang="es-ES" sz="4800" b="1" dirty="0">
                <a:solidFill>
                  <a:srgbClr val="00B050"/>
                </a:solidFill>
                <a:effectLst>
                  <a:outerShdw blurRad="38100" dist="38100" dir="2700000" algn="tl">
                    <a:srgbClr val="000000">
                      <a:alpha val="43137"/>
                    </a:srgbClr>
                  </a:outerShdw>
                </a:effectLst>
              </a:rPr>
              <a:t>en el mismo campo visual</a:t>
            </a:r>
            <a:r>
              <a:rPr lang="es-ES" sz="4800" dirty="0"/>
              <a:t>.</a:t>
            </a:r>
            <a:endParaRPr lang="gl-ES" sz="4800" dirty="0"/>
          </a:p>
        </p:txBody>
      </p:sp>
    </p:spTree>
    <p:extLst>
      <p:ext uri="{BB962C8B-B14F-4D97-AF65-F5344CB8AC3E}">
        <p14:creationId xmlns:p14="http://schemas.microsoft.com/office/powerpoint/2010/main" val="2254192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12192000" cy="6597352"/>
          </a:xfrm>
          <a:solidFill>
            <a:schemeClr val="accent2">
              <a:lumMod val="40000"/>
              <a:lumOff val="60000"/>
            </a:schemeClr>
          </a:solidFill>
        </p:spPr>
        <p:txBody>
          <a:bodyPr>
            <a:noAutofit/>
          </a:bodyPr>
          <a:lstStyle/>
          <a:p>
            <a:pPr algn="just"/>
            <a:r>
              <a:rPr lang="es-ES" dirty="0"/>
              <a:t>Art. 14 Venta a distancia</a:t>
            </a:r>
          </a:p>
          <a:p>
            <a:pPr marL="0" indent="0" algn="just">
              <a:buNone/>
            </a:pPr>
            <a:r>
              <a:rPr lang="es-ES" sz="4000" dirty="0"/>
              <a:t>En el caso de alimentos envasados ofrecidos para la venta mediante comunicación a distancia:</a:t>
            </a:r>
          </a:p>
          <a:p>
            <a:pPr marL="0" indent="0" algn="just">
              <a:buNone/>
            </a:pPr>
            <a:r>
              <a:rPr lang="es-ES" sz="4000" dirty="0"/>
              <a:t>-</a:t>
            </a:r>
            <a:r>
              <a:rPr lang="es-ES" sz="4000" dirty="0">
                <a:solidFill>
                  <a:srgbClr val="00B050"/>
                </a:solidFill>
              </a:rPr>
              <a:t>la información obligatoria, estará disponible antes de que se realice la compra y figurará en el soporte de la venta a distancia o se facilitará a través de otros medios apropiados</a:t>
            </a:r>
            <a:r>
              <a:rPr lang="es-ES" sz="4000" dirty="0"/>
              <a:t> claramente determinados por el operador de empresas alimentarias. </a:t>
            </a:r>
          </a:p>
          <a:p>
            <a:pPr marL="0" indent="0" algn="just">
              <a:buNone/>
            </a:pPr>
            <a:r>
              <a:rPr lang="es-ES" sz="4000" dirty="0"/>
              <a:t>-</a:t>
            </a:r>
            <a:r>
              <a:rPr lang="es-ES" sz="4000" dirty="0">
                <a:solidFill>
                  <a:srgbClr val="00B050"/>
                </a:solidFill>
              </a:rPr>
              <a:t>Todas las menciones obligatorias estarán disponibles en el momento de la entrega</a:t>
            </a:r>
            <a:r>
              <a:rPr lang="es-ES" dirty="0">
                <a:solidFill>
                  <a:srgbClr val="00B050"/>
                </a:solidFill>
              </a:rPr>
              <a:t>.</a:t>
            </a:r>
            <a:endParaRPr lang="gl-ES" dirty="0">
              <a:solidFill>
                <a:srgbClr val="00B050"/>
              </a:solidFill>
            </a:endParaRPr>
          </a:p>
        </p:txBody>
      </p:sp>
    </p:spTree>
    <p:extLst>
      <p:ext uri="{BB962C8B-B14F-4D97-AF65-F5344CB8AC3E}">
        <p14:creationId xmlns:p14="http://schemas.microsoft.com/office/powerpoint/2010/main" val="42575897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119270"/>
            <a:ext cx="12019722" cy="6550090"/>
          </a:xfrm>
          <a:solidFill>
            <a:schemeClr val="accent2">
              <a:lumMod val="40000"/>
              <a:lumOff val="60000"/>
            </a:schemeClr>
          </a:solidFill>
        </p:spPr>
        <p:txBody>
          <a:bodyPr>
            <a:noAutofit/>
          </a:bodyPr>
          <a:lstStyle/>
          <a:p>
            <a:pPr algn="just"/>
            <a:r>
              <a:rPr lang="es-ES" sz="4000" dirty="0"/>
              <a:t>Art. 15 Requisitos lingüísticos</a:t>
            </a:r>
          </a:p>
          <a:p>
            <a:pPr marL="0" indent="0" algn="just">
              <a:buNone/>
            </a:pPr>
            <a:r>
              <a:rPr lang="es-ES" sz="4000" dirty="0"/>
              <a:t>-La información alimentaria obligatoria figurará </a:t>
            </a:r>
            <a:r>
              <a:rPr lang="es-ES" sz="4000" dirty="0">
                <a:solidFill>
                  <a:srgbClr val="00B050"/>
                </a:solidFill>
              </a:rPr>
              <a:t>en una lengua que comprendan fácilmente los consumidores de los Estados miembros </a:t>
            </a:r>
            <a:r>
              <a:rPr lang="es-ES" sz="4000" dirty="0"/>
              <a:t>donde se comercializa el alimento.</a:t>
            </a:r>
          </a:p>
          <a:p>
            <a:pPr marL="0" indent="0" algn="just">
              <a:buNone/>
            </a:pPr>
            <a:endParaRPr lang="es-ES" sz="4000" dirty="0"/>
          </a:p>
          <a:p>
            <a:pPr marL="0" indent="0" algn="just">
              <a:buNone/>
            </a:pPr>
            <a:r>
              <a:rPr lang="es-ES" sz="4000" dirty="0"/>
              <a:t>* En España se aplica lo que estipula el art.18 del RD 1334/1999 NGE</a:t>
            </a:r>
            <a:endParaRPr lang="gl-ES" sz="4000" dirty="0"/>
          </a:p>
        </p:txBody>
      </p:sp>
    </p:spTree>
    <p:extLst>
      <p:ext uri="{BB962C8B-B14F-4D97-AF65-F5344CB8AC3E}">
        <p14:creationId xmlns:p14="http://schemas.microsoft.com/office/powerpoint/2010/main" val="755064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12192000" cy="6126165"/>
          </a:xfrm>
          <a:solidFill>
            <a:schemeClr val="accent2">
              <a:lumMod val="40000"/>
              <a:lumOff val="60000"/>
            </a:schemeClr>
          </a:solidFill>
        </p:spPr>
        <p:txBody>
          <a:bodyPr>
            <a:noAutofit/>
          </a:bodyPr>
          <a:lstStyle/>
          <a:p>
            <a:pPr marL="0" indent="0" algn="just">
              <a:buNone/>
            </a:pPr>
            <a:r>
              <a:rPr lang="es-ES" sz="4000" b="1" dirty="0"/>
              <a:t>“Artículo 18 (RD 1334/1999). Lengua en el etiquetado.</a:t>
            </a:r>
            <a:endParaRPr lang="es-ES" sz="4000" dirty="0"/>
          </a:p>
          <a:p>
            <a:pPr marL="0" indent="0" algn="just">
              <a:buNone/>
            </a:pPr>
            <a:r>
              <a:rPr lang="es-ES" sz="4000" b="1" u="sng" dirty="0"/>
              <a:t>Las indicaciones obligatorias </a:t>
            </a:r>
            <a:r>
              <a:rPr lang="es-ES" sz="4000" dirty="0"/>
              <a:t>del etiquetado de los productos alimenticios que se comercialicen </a:t>
            </a:r>
            <a:r>
              <a:rPr lang="es-ES" sz="4000" u="sng" dirty="0"/>
              <a:t>en España se expresarán, </a:t>
            </a:r>
            <a:r>
              <a:rPr lang="es-ES" sz="4000" b="1" u="sng" dirty="0"/>
              <a:t>al menos, en la lengua española oficial del Estado</a:t>
            </a:r>
            <a:r>
              <a:rPr lang="es-ES" sz="4000" b="1" dirty="0"/>
              <a:t>.</a:t>
            </a:r>
          </a:p>
          <a:p>
            <a:pPr marL="0" indent="0" algn="just">
              <a:buNone/>
            </a:pPr>
            <a:r>
              <a:rPr lang="es-ES" sz="4000" dirty="0">
                <a:solidFill>
                  <a:srgbClr val="00B050"/>
                </a:solidFill>
              </a:rPr>
              <a:t>Lo dispuesto en el apartado anterior </a:t>
            </a:r>
            <a:r>
              <a:rPr lang="es-ES" sz="4000" b="1" dirty="0">
                <a:solidFill>
                  <a:srgbClr val="00B050"/>
                </a:solidFill>
              </a:rPr>
              <a:t>no será de aplicación a los productos tradicionales elaborados y distribuidos exclusivamente en el ámbito de una Comunidad Autónoma con lengua oficial propia</a:t>
            </a:r>
            <a:r>
              <a:rPr lang="es-ES" sz="4000" dirty="0">
                <a:solidFill>
                  <a:srgbClr val="00B050"/>
                </a:solidFill>
              </a:rPr>
              <a:t>.”</a:t>
            </a:r>
          </a:p>
          <a:p>
            <a:endParaRPr lang="gl-ES" dirty="0"/>
          </a:p>
        </p:txBody>
      </p:sp>
    </p:spTree>
    <p:extLst>
      <p:ext uri="{BB962C8B-B14F-4D97-AF65-F5344CB8AC3E}">
        <p14:creationId xmlns:p14="http://schemas.microsoft.com/office/powerpoint/2010/main" val="698019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62730" y="476673"/>
            <a:ext cx="11039912" cy="6048671"/>
          </a:xfrm>
        </p:spPr>
        <p:txBody>
          <a:bodyPr>
            <a:noAutofit/>
          </a:bodyPr>
          <a:lstStyle/>
          <a:p>
            <a:pPr algn="just"/>
            <a:r>
              <a:rPr lang="es-ES" dirty="0"/>
              <a:t>RD 1334/1999,NGE:</a:t>
            </a:r>
            <a:r>
              <a:rPr lang="es-ES" b="1" dirty="0"/>
              <a:t>Disposición adicional única. Título competencial. </a:t>
            </a:r>
            <a:r>
              <a:rPr lang="es-ES" dirty="0"/>
              <a:t>(</a:t>
            </a:r>
            <a:r>
              <a:rPr lang="es-ES" u="sng" dirty="0"/>
              <a:t>2º párrafo</a:t>
            </a:r>
            <a:r>
              <a:rPr lang="es-ES" dirty="0"/>
              <a:t>)  </a:t>
            </a:r>
          </a:p>
          <a:p>
            <a:pPr marL="0" indent="0" algn="just">
              <a:buNone/>
            </a:pPr>
            <a:r>
              <a:rPr lang="es-ES" b="1" dirty="0">
                <a:solidFill>
                  <a:srgbClr val="00B050"/>
                </a:solidFill>
                <a:effectLst>
                  <a:outerShdw blurRad="38100" dist="38100" dir="2700000" algn="tl">
                    <a:srgbClr val="000000">
                      <a:alpha val="43137"/>
                    </a:srgbClr>
                  </a:outerShdw>
                </a:effectLst>
              </a:rPr>
              <a:t>No obstante</a:t>
            </a:r>
            <a:r>
              <a:rPr lang="es-ES" dirty="0"/>
              <a:t>, la exigencia establecida en el primer párrafo del artículo 18 </a:t>
            </a:r>
            <a:r>
              <a:rPr lang="es-ES" b="1" dirty="0">
                <a:solidFill>
                  <a:srgbClr val="00B050"/>
                </a:solidFill>
                <a:effectLst>
                  <a:outerShdw blurRad="38100" dist="38100" dir="2700000" algn="tl">
                    <a:srgbClr val="000000">
                      <a:alpha val="43137"/>
                    </a:srgbClr>
                  </a:outerShdw>
                </a:effectLst>
              </a:rPr>
              <a:t>sólo tendrá carácter básico respecto de las indicaciones relativas a la </a:t>
            </a:r>
            <a:r>
              <a:rPr lang="es-ES" b="1" u="sng" dirty="0">
                <a:solidFill>
                  <a:srgbClr val="00B050"/>
                </a:solidFill>
                <a:effectLst>
                  <a:outerShdw blurRad="38100" dist="38100" dir="2700000" algn="tl">
                    <a:srgbClr val="000000">
                      <a:alpha val="43137"/>
                    </a:srgbClr>
                  </a:outerShdw>
                </a:effectLst>
              </a:rPr>
              <a:t>lista de ingredientes, las instrucciones para la conservación y el modo de empleo.</a:t>
            </a:r>
          </a:p>
          <a:p>
            <a:pPr marL="0" indent="0" algn="just">
              <a:buNone/>
            </a:pPr>
            <a:endParaRPr lang="es-ES" b="1" u="sng" dirty="0">
              <a:solidFill>
                <a:srgbClr val="00B050"/>
              </a:solidFill>
              <a:effectLst>
                <a:outerShdw blurRad="38100" dist="38100" dir="2700000" algn="tl">
                  <a:srgbClr val="000000">
                    <a:alpha val="43137"/>
                  </a:srgbClr>
                </a:outerShdw>
              </a:effectLst>
            </a:endParaRPr>
          </a:p>
          <a:p>
            <a:pPr marL="0" indent="0" algn="just">
              <a:buNone/>
            </a:pPr>
            <a:r>
              <a:rPr lang="es-ES" dirty="0"/>
              <a:t>*Esto supone que </a:t>
            </a:r>
            <a:r>
              <a:rPr lang="es-ES" dirty="0">
                <a:highlight>
                  <a:srgbClr val="FFFF00"/>
                </a:highlight>
              </a:rPr>
              <a:t>para </a:t>
            </a:r>
            <a:r>
              <a:rPr lang="es-ES" b="1" dirty="0">
                <a:highlight>
                  <a:srgbClr val="FFFF00"/>
                </a:highlight>
              </a:rPr>
              <a:t>los productos tradicionales</a:t>
            </a:r>
            <a:r>
              <a:rPr lang="es-ES" dirty="0">
                <a:highlight>
                  <a:srgbClr val="FFFF00"/>
                </a:highlight>
              </a:rPr>
              <a:t>, elaborados y comercializados en Galicia </a:t>
            </a:r>
            <a:r>
              <a:rPr lang="es-ES" b="1" dirty="0">
                <a:highlight>
                  <a:srgbClr val="FFFF00"/>
                </a:highlight>
              </a:rPr>
              <a:t>pueden llevar todas las menciones obligatorias </a:t>
            </a:r>
            <a:r>
              <a:rPr lang="es-ES" b="1" u="sng" dirty="0">
                <a:highlight>
                  <a:srgbClr val="FFFF00"/>
                </a:highlight>
              </a:rPr>
              <a:t>en gallego</a:t>
            </a:r>
            <a:r>
              <a:rPr lang="es-ES" dirty="0">
                <a:highlight>
                  <a:srgbClr val="FFFF00"/>
                </a:highlight>
              </a:rPr>
              <a:t>.</a:t>
            </a:r>
            <a:endParaRPr lang="gl-ES" dirty="0">
              <a:highlight>
                <a:srgbClr val="FFFF00"/>
              </a:highlight>
            </a:endParaRPr>
          </a:p>
        </p:txBody>
      </p:sp>
    </p:spTree>
    <p:extLst>
      <p:ext uri="{BB962C8B-B14F-4D97-AF65-F5344CB8AC3E}">
        <p14:creationId xmlns:p14="http://schemas.microsoft.com/office/powerpoint/2010/main" val="2542691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3006" y="377505"/>
            <a:ext cx="11576807" cy="5748660"/>
          </a:xfrm>
          <a:solidFill>
            <a:schemeClr val="accent2">
              <a:lumMod val="20000"/>
              <a:lumOff val="80000"/>
            </a:schemeClr>
          </a:solidFill>
        </p:spPr>
        <p:txBody>
          <a:bodyPr>
            <a:noAutofit/>
          </a:bodyPr>
          <a:lstStyle/>
          <a:p>
            <a:pPr algn="just"/>
            <a:r>
              <a:rPr lang="es-ES" dirty="0"/>
              <a:t>Art. 16 </a:t>
            </a:r>
            <a:r>
              <a:rPr lang="es-ES" dirty="0">
                <a:effectLst>
                  <a:outerShdw blurRad="38100" dist="38100" dir="2700000" algn="tl">
                    <a:srgbClr val="000000">
                      <a:alpha val="43137"/>
                    </a:srgbClr>
                  </a:outerShdw>
                </a:effectLst>
              </a:rPr>
              <a:t>Omisión de determinadas menciones obligatorias</a:t>
            </a:r>
            <a:r>
              <a:rPr lang="es-ES" dirty="0"/>
              <a:t>.</a:t>
            </a:r>
          </a:p>
          <a:p>
            <a:pPr marL="0" indent="0" algn="just">
              <a:buNone/>
            </a:pPr>
            <a:r>
              <a:rPr lang="es-ES" dirty="0"/>
              <a:t>-En el caso de las </a:t>
            </a:r>
            <a:r>
              <a:rPr lang="es-ES" b="1" u="sng" dirty="0">
                <a:highlight>
                  <a:srgbClr val="FFFF00"/>
                </a:highlight>
              </a:rPr>
              <a:t>botellas de vidrio </a:t>
            </a:r>
            <a:r>
              <a:rPr lang="es-ES" b="1" dirty="0"/>
              <a:t>destinadas a la reutilización que estén </a:t>
            </a:r>
            <a:r>
              <a:rPr lang="es-ES" b="1" u="sng" dirty="0"/>
              <a:t>marcadas </a:t>
            </a:r>
            <a:r>
              <a:rPr lang="es-ES" b="1" u="sng" dirty="0">
                <a:highlight>
                  <a:srgbClr val="FFFF00"/>
                </a:highlight>
              </a:rPr>
              <a:t>indeleblemente</a:t>
            </a:r>
            <a:r>
              <a:rPr lang="es-ES" b="1" u="sng" dirty="0"/>
              <a:t> </a:t>
            </a:r>
            <a:r>
              <a:rPr lang="es-ES" dirty="0"/>
              <a:t>y, por tanto, no lleven ninguna etiqueta, faja o collarín </a:t>
            </a:r>
            <a:r>
              <a:rPr lang="es-ES" b="1" dirty="0"/>
              <a:t>solo serán obligatorias las menciones siguientes</a:t>
            </a:r>
            <a:r>
              <a:rPr lang="es-ES" dirty="0"/>
              <a:t>:</a:t>
            </a:r>
          </a:p>
          <a:p>
            <a:pPr marL="0" indent="0" algn="just">
              <a:buNone/>
            </a:pPr>
            <a:r>
              <a:rPr lang="gl-ES" dirty="0"/>
              <a:t>            </a:t>
            </a:r>
            <a:r>
              <a:rPr lang="gl-ES" sz="3600" dirty="0">
                <a:solidFill>
                  <a:srgbClr val="00B050"/>
                </a:solidFill>
              </a:rPr>
              <a:t>-</a:t>
            </a:r>
            <a:r>
              <a:rPr lang="gl-ES" sz="3600" b="1" dirty="0">
                <a:solidFill>
                  <a:srgbClr val="00B050"/>
                </a:solidFill>
              </a:rPr>
              <a:t>La denominación del alimento</a:t>
            </a:r>
          </a:p>
          <a:p>
            <a:pPr marL="0" indent="0" algn="just">
              <a:buNone/>
            </a:pPr>
            <a:r>
              <a:rPr lang="gl-ES" sz="3600" b="1" dirty="0">
                <a:solidFill>
                  <a:srgbClr val="00B050"/>
                </a:solidFill>
              </a:rPr>
              <a:t>            -Todo ingrediente o </a:t>
            </a:r>
            <a:r>
              <a:rPr lang="gl-ES" sz="3600" b="1" dirty="0" err="1">
                <a:solidFill>
                  <a:srgbClr val="00B050"/>
                </a:solidFill>
              </a:rPr>
              <a:t>coadyuvante</a:t>
            </a:r>
            <a:r>
              <a:rPr lang="gl-ES" sz="3600" b="1" dirty="0">
                <a:solidFill>
                  <a:srgbClr val="00B050"/>
                </a:solidFill>
              </a:rPr>
              <a:t> </a:t>
            </a:r>
            <a:r>
              <a:rPr lang="gl-ES" sz="3600" b="1" dirty="0" err="1">
                <a:solidFill>
                  <a:srgbClr val="00B050"/>
                </a:solidFill>
              </a:rPr>
              <a:t>tecnológico</a:t>
            </a:r>
            <a:r>
              <a:rPr lang="gl-ES" sz="3600" b="1" dirty="0">
                <a:solidFill>
                  <a:srgbClr val="00B050"/>
                </a:solidFill>
              </a:rPr>
              <a:t> que cause </a:t>
            </a:r>
            <a:r>
              <a:rPr lang="gl-ES" sz="3600" b="1" dirty="0" err="1">
                <a:solidFill>
                  <a:srgbClr val="00B050"/>
                </a:solidFill>
              </a:rPr>
              <a:t>alergias</a:t>
            </a:r>
            <a:r>
              <a:rPr lang="gl-ES" sz="3600" b="1" dirty="0">
                <a:solidFill>
                  <a:srgbClr val="00B050"/>
                </a:solidFill>
              </a:rPr>
              <a:t> o intolerancias </a:t>
            </a:r>
          </a:p>
          <a:p>
            <a:pPr marL="0" indent="0" algn="just">
              <a:buNone/>
            </a:pPr>
            <a:r>
              <a:rPr lang="es-ES" sz="3600" b="1" dirty="0">
                <a:solidFill>
                  <a:srgbClr val="00B050"/>
                </a:solidFill>
              </a:rPr>
              <a:t>            -La cantidad neta del alimento</a:t>
            </a:r>
          </a:p>
          <a:p>
            <a:pPr marL="0" indent="0" algn="just">
              <a:buNone/>
            </a:pPr>
            <a:r>
              <a:rPr lang="es-ES" sz="3600" b="1" dirty="0">
                <a:solidFill>
                  <a:srgbClr val="00B050"/>
                </a:solidFill>
              </a:rPr>
              <a:t>            -La fecha de duración mínima o la fecha de caducidad</a:t>
            </a:r>
          </a:p>
          <a:p>
            <a:pPr marL="0" indent="0" algn="just">
              <a:buNone/>
            </a:pPr>
            <a:r>
              <a:rPr lang="gl-ES" sz="3600" b="1" dirty="0">
                <a:solidFill>
                  <a:srgbClr val="00B050"/>
                </a:solidFill>
              </a:rPr>
              <a:t>            -La información nutricional</a:t>
            </a:r>
          </a:p>
        </p:txBody>
      </p:sp>
    </p:spTree>
    <p:extLst>
      <p:ext uri="{BB962C8B-B14F-4D97-AF65-F5344CB8AC3E}">
        <p14:creationId xmlns:p14="http://schemas.microsoft.com/office/powerpoint/2010/main" val="5014801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34224" y="285227"/>
            <a:ext cx="11878811" cy="6168110"/>
          </a:xfrm>
          <a:solidFill>
            <a:schemeClr val="accent2">
              <a:lumMod val="20000"/>
              <a:lumOff val="80000"/>
            </a:schemeClr>
          </a:solidFill>
        </p:spPr>
        <p:txBody>
          <a:bodyPr>
            <a:normAutofit lnSpcReduction="10000"/>
          </a:bodyPr>
          <a:lstStyle/>
          <a:p>
            <a:pPr marL="0" indent="0" algn="just">
              <a:buNone/>
            </a:pPr>
            <a:r>
              <a:rPr lang="es-ES" dirty="0"/>
              <a:t>-</a:t>
            </a:r>
            <a:r>
              <a:rPr lang="es-ES" sz="3800" dirty="0"/>
              <a:t>En el caso del envase o los </a:t>
            </a:r>
            <a:r>
              <a:rPr lang="es-ES" sz="3800" b="1" dirty="0">
                <a:effectLst>
                  <a:outerShdw blurRad="38100" dist="38100" dir="2700000" algn="tl">
                    <a:srgbClr val="000000">
                      <a:alpha val="43137"/>
                    </a:srgbClr>
                  </a:outerShdw>
                </a:effectLst>
              </a:rPr>
              <a:t>recipientes cuya superficie mayor sea inferior a </a:t>
            </a:r>
            <a:r>
              <a:rPr lang="es-ES" sz="3800" b="1" dirty="0">
                <a:effectLst>
                  <a:outerShdw blurRad="38100" dist="38100" dir="2700000" algn="tl">
                    <a:srgbClr val="000000">
                      <a:alpha val="43137"/>
                    </a:srgbClr>
                  </a:outerShdw>
                </a:effectLst>
                <a:highlight>
                  <a:srgbClr val="FFFF00"/>
                </a:highlight>
              </a:rPr>
              <a:t>◄ 10 cm2 </a:t>
            </a:r>
            <a:r>
              <a:rPr lang="es-ES" sz="3800" dirty="0"/>
              <a:t>, solo serán obligatorias en el envase o en la etiqueta las menciones siguientes:</a:t>
            </a:r>
          </a:p>
          <a:p>
            <a:pPr marL="0" indent="0" algn="just">
              <a:buNone/>
            </a:pPr>
            <a:r>
              <a:rPr lang="gl-ES" sz="3800" dirty="0"/>
              <a:t>            </a:t>
            </a:r>
            <a:r>
              <a:rPr lang="gl-ES" sz="3800" dirty="0">
                <a:solidFill>
                  <a:srgbClr val="00B050"/>
                </a:solidFill>
              </a:rPr>
              <a:t>-La denominación del alimento</a:t>
            </a:r>
          </a:p>
          <a:p>
            <a:pPr marL="0" indent="0" algn="just">
              <a:buNone/>
            </a:pPr>
            <a:r>
              <a:rPr lang="gl-ES" sz="3800" dirty="0">
                <a:solidFill>
                  <a:srgbClr val="00B050"/>
                </a:solidFill>
              </a:rPr>
              <a:t>            -Todo ingrediente o </a:t>
            </a:r>
            <a:r>
              <a:rPr lang="gl-ES" sz="3800" dirty="0" err="1">
                <a:solidFill>
                  <a:srgbClr val="00B050"/>
                </a:solidFill>
              </a:rPr>
              <a:t>coadyuvante</a:t>
            </a:r>
            <a:r>
              <a:rPr lang="gl-ES" sz="3800" dirty="0">
                <a:solidFill>
                  <a:srgbClr val="00B050"/>
                </a:solidFill>
              </a:rPr>
              <a:t> </a:t>
            </a:r>
            <a:r>
              <a:rPr lang="gl-ES" sz="3800" dirty="0" err="1">
                <a:solidFill>
                  <a:srgbClr val="00B050"/>
                </a:solidFill>
              </a:rPr>
              <a:t>tecnológico</a:t>
            </a:r>
            <a:r>
              <a:rPr lang="gl-ES" sz="3800" dirty="0">
                <a:solidFill>
                  <a:srgbClr val="00B050"/>
                </a:solidFill>
              </a:rPr>
              <a:t> que cause </a:t>
            </a:r>
            <a:r>
              <a:rPr lang="gl-ES" sz="3800" dirty="0" err="1">
                <a:solidFill>
                  <a:srgbClr val="00B050"/>
                </a:solidFill>
              </a:rPr>
              <a:t>alergias</a:t>
            </a:r>
            <a:r>
              <a:rPr lang="gl-ES" sz="3800" dirty="0">
                <a:solidFill>
                  <a:srgbClr val="00B050"/>
                </a:solidFill>
              </a:rPr>
              <a:t> o intolerancias </a:t>
            </a:r>
          </a:p>
          <a:p>
            <a:pPr marL="0" indent="0" algn="just">
              <a:buNone/>
            </a:pPr>
            <a:r>
              <a:rPr lang="es-ES" sz="3800" dirty="0">
                <a:solidFill>
                  <a:srgbClr val="00B050"/>
                </a:solidFill>
              </a:rPr>
              <a:t>            -La cantidad neta del alimento</a:t>
            </a:r>
          </a:p>
          <a:p>
            <a:pPr marL="0" indent="0" algn="just">
              <a:buNone/>
            </a:pPr>
            <a:r>
              <a:rPr lang="es-ES" sz="3800" dirty="0">
                <a:solidFill>
                  <a:srgbClr val="00B050"/>
                </a:solidFill>
              </a:rPr>
              <a:t>            -La fecha de duración mínima o la fecha de caducidad</a:t>
            </a:r>
            <a:r>
              <a:rPr lang="es-ES" sz="3800" dirty="0"/>
              <a:t> </a:t>
            </a:r>
          </a:p>
          <a:p>
            <a:pPr marL="0" indent="0" algn="just">
              <a:buNone/>
            </a:pPr>
            <a:r>
              <a:rPr lang="es-ES" sz="3800" dirty="0"/>
              <a:t>La </a:t>
            </a:r>
            <a:r>
              <a:rPr lang="es-ES" sz="3800" dirty="0">
                <a:solidFill>
                  <a:srgbClr val="00B050"/>
                </a:solidFill>
              </a:rPr>
              <a:t>Lista de ingredientes</a:t>
            </a:r>
            <a:r>
              <a:rPr lang="es-ES" sz="3800" dirty="0"/>
              <a:t>, se facilitará mediante otros medios o estarán disponibles a petición del consumidor.</a:t>
            </a:r>
            <a:endParaRPr lang="gl-ES" sz="3800" dirty="0"/>
          </a:p>
        </p:txBody>
      </p:sp>
    </p:spTree>
    <p:extLst>
      <p:ext uri="{BB962C8B-B14F-4D97-AF65-F5344CB8AC3E}">
        <p14:creationId xmlns:p14="http://schemas.microsoft.com/office/powerpoint/2010/main" val="2901246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19450" y="704675"/>
            <a:ext cx="11148968" cy="5421490"/>
          </a:xfrm>
        </p:spPr>
        <p:txBody>
          <a:bodyPr>
            <a:normAutofit/>
          </a:bodyPr>
          <a:lstStyle/>
          <a:p>
            <a:pPr marL="0" indent="0" algn="just">
              <a:buNone/>
            </a:pPr>
            <a:r>
              <a:rPr lang="es-ES" dirty="0"/>
              <a:t>-</a:t>
            </a:r>
            <a:r>
              <a:rPr lang="es-ES" dirty="0">
                <a:effectLst>
                  <a:outerShdw blurRad="38100" dist="38100" dir="2700000" algn="tl">
                    <a:srgbClr val="000000">
                      <a:alpha val="43137"/>
                    </a:srgbClr>
                  </a:outerShdw>
                </a:effectLst>
              </a:rPr>
              <a:t>La </a:t>
            </a:r>
            <a:r>
              <a:rPr lang="es-ES" dirty="0">
                <a:solidFill>
                  <a:srgbClr val="00B050"/>
                </a:solidFill>
                <a:effectLst>
                  <a:outerShdw blurRad="38100" dist="38100" dir="2700000" algn="tl">
                    <a:srgbClr val="000000">
                      <a:alpha val="43137"/>
                    </a:srgbClr>
                  </a:outerShdw>
                </a:effectLst>
              </a:rPr>
              <a:t>Información Nutricional</a:t>
            </a:r>
            <a:r>
              <a:rPr lang="es-ES" dirty="0">
                <a:effectLst>
                  <a:outerShdw blurRad="38100" dist="38100" dir="2700000" algn="tl">
                    <a:srgbClr val="000000">
                      <a:alpha val="43137"/>
                    </a:srgbClr>
                  </a:outerShdw>
                </a:effectLst>
              </a:rPr>
              <a:t>, </a:t>
            </a:r>
            <a:r>
              <a:rPr lang="es-ES" b="1" dirty="0">
                <a:effectLst>
                  <a:outerShdw blurRad="38100" dist="38100" dir="2700000" algn="tl">
                    <a:srgbClr val="000000">
                      <a:alpha val="43137"/>
                    </a:srgbClr>
                  </a:outerShdw>
                </a:effectLst>
              </a:rPr>
              <a:t>no será obligatoria </a:t>
            </a:r>
            <a:r>
              <a:rPr lang="es-ES" dirty="0">
                <a:effectLst>
                  <a:outerShdw blurRad="38100" dist="38100" dir="2700000" algn="tl">
                    <a:srgbClr val="000000">
                      <a:alpha val="43137"/>
                    </a:srgbClr>
                  </a:outerShdw>
                </a:effectLst>
              </a:rPr>
              <a:t>en el caso de los alimentos enumerados en el anexo V</a:t>
            </a:r>
            <a:r>
              <a:rPr lang="es-ES" dirty="0"/>
              <a:t>:</a:t>
            </a:r>
          </a:p>
          <a:p>
            <a:pPr marL="0" indent="0" algn="just">
              <a:buNone/>
            </a:pPr>
            <a:r>
              <a:rPr lang="es-ES" dirty="0"/>
              <a:t>1. </a:t>
            </a:r>
            <a:r>
              <a:rPr lang="es-ES" b="1" dirty="0"/>
              <a:t>Productos sin transformar </a:t>
            </a:r>
            <a:r>
              <a:rPr lang="es-ES" dirty="0"/>
              <a:t>que incluyen un solo ingrediente o una sola categoría de ingredientes. </a:t>
            </a:r>
          </a:p>
          <a:p>
            <a:pPr marL="0" indent="0" algn="just">
              <a:buNone/>
            </a:pPr>
            <a:r>
              <a:rPr lang="es-ES" dirty="0"/>
              <a:t>2. Productos </a:t>
            </a:r>
            <a:r>
              <a:rPr lang="es-ES" b="1" dirty="0"/>
              <a:t>transformados cuya única transformación ha consistido en ser curados y que incluyen un solo ingrediente o una sola categoría </a:t>
            </a:r>
            <a:r>
              <a:rPr lang="es-ES" dirty="0"/>
              <a:t>de ingredientes. </a:t>
            </a:r>
          </a:p>
          <a:p>
            <a:pPr marL="0" indent="0" algn="just">
              <a:buNone/>
            </a:pPr>
            <a:r>
              <a:rPr lang="es-ES" dirty="0"/>
              <a:t>3. </a:t>
            </a:r>
            <a:r>
              <a:rPr lang="es-ES" b="1" dirty="0"/>
              <a:t>Agua destinada al consumo humano</a:t>
            </a:r>
            <a:r>
              <a:rPr lang="es-ES" dirty="0"/>
              <a:t>, incluida aquella cuyos únicos ingredientes añadidos son el anhídrido carbónico o los aromas.</a:t>
            </a:r>
          </a:p>
          <a:p>
            <a:pPr marL="0" indent="0" algn="just">
              <a:buNone/>
            </a:pPr>
            <a:r>
              <a:rPr lang="es-ES" dirty="0"/>
              <a:t>(</a:t>
            </a:r>
            <a:r>
              <a:rPr lang="es-ES" dirty="0" err="1"/>
              <a:t>Ect</a:t>
            </a:r>
            <a:r>
              <a:rPr lang="es-ES" dirty="0"/>
              <a:t>…,hasta 19 </a:t>
            </a:r>
            <a:r>
              <a:rPr lang="es-ES" dirty="0" err="1"/>
              <a:t>categorias</a:t>
            </a:r>
            <a:r>
              <a:rPr lang="es-ES" dirty="0"/>
              <a:t>.)</a:t>
            </a:r>
          </a:p>
        </p:txBody>
      </p:sp>
    </p:spTree>
    <p:extLst>
      <p:ext uri="{BB962C8B-B14F-4D97-AF65-F5344CB8AC3E}">
        <p14:creationId xmlns:p14="http://schemas.microsoft.com/office/powerpoint/2010/main" val="4415889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95618" y="369116"/>
            <a:ext cx="11358694" cy="5757049"/>
          </a:xfrm>
        </p:spPr>
        <p:txBody>
          <a:bodyPr>
            <a:normAutofit/>
          </a:bodyPr>
          <a:lstStyle/>
          <a:p>
            <a:pPr marL="0" indent="0" algn="just">
              <a:buNone/>
            </a:pPr>
            <a:r>
              <a:rPr lang="es-ES" sz="3600" dirty="0"/>
              <a:t>-</a:t>
            </a:r>
            <a:r>
              <a:rPr lang="es-ES" sz="3600" dirty="0">
                <a:solidFill>
                  <a:srgbClr val="00B050"/>
                </a:solidFill>
              </a:rPr>
              <a:t>La Lista de Ingredientes y la Información Nutricional</a:t>
            </a:r>
            <a:r>
              <a:rPr lang="es-ES" sz="3600" dirty="0"/>
              <a:t>, </a:t>
            </a:r>
            <a:r>
              <a:rPr lang="es-ES" sz="3600" b="1" dirty="0"/>
              <a:t> son  obligatorias en</a:t>
            </a:r>
            <a:r>
              <a:rPr lang="es-ES" sz="3600" dirty="0"/>
              <a:t> el caso de las </a:t>
            </a:r>
            <a:r>
              <a:rPr lang="es-ES" sz="3600" b="1" u="sng" dirty="0"/>
              <a:t>bebidas con un grado alcohólico volumétrico superior a 1,2 %</a:t>
            </a:r>
            <a:r>
              <a:rPr lang="es-ES" sz="3600" u="sng" dirty="0"/>
              <a:t>. </a:t>
            </a:r>
            <a:r>
              <a:rPr lang="es-ES" sz="3600" dirty="0"/>
              <a:t>Desde el  </a:t>
            </a:r>
            <a:r>
              <a:rPr lang="es-ES" sz="3600" dirty="0">
                <a:highlight>
                  <a:srgbClr val="FFFF00"/>
                </a:highlight>
              </a:rPr>
              <a:t>8 de diciembre de 2023</a:t>
            </a:r>
          </a:p>
          <a:p>
            <a:pPr marL="0" indent="0" algn="just">
              <a:buNone/>
            </a:pPr>
            <a:endParaRPr lang="es-ES" sz="3600" dirty="0"/>
          </a:p>
          <a:p>
            <a:pPr marL="0" indent="0">
              <a:buNone/>
            </a:pPr>
            <a:endParaRPr lang="gl-ES" b="1" dirty="0"/>
          </a:p>
        </p:txBody>
      </p:sp>
      <p:sp>
        <p:nvSpPr>
          <p:cNvPr id="6" name="Rectángulo 5">
            <a:extLst>
              <a:ext uri="{FF2B5EF4-FFF2-40B4-BE49-F238E27FC236}">
                <a16:creationId xmlns:a16="http://schemas.microsoft.com/office/drawing/2014/main" id="{7525BA45-014C-47FA-B872-7326E1B20BD2}"/>
              </a:ext>
            </a:extLst>
          </p:cNvPr>
          <p:cNvSpPr/>
          <p:nvPr/>
        </p:nvSpPr>
        <p:spPr>
          <a:xfrm>
            <a:off x="2423592" y="3360861"/>
            <a:ext cx="7560840" cy="2246769"/>
          </a:xfrm>
          <a:prstGeom prst="rect">
            <a:avLst/>
          </a:prstGeom>
        </p:spPr>
        <p:txBody>
          <a:bodyPr wrap="square">
            <a:spAutoFit/>
          </a:bodyPr>
          <a:lstStyle/>
          <a:p>
            <a:r>
              <a:rPr lang="es-ES" sz="2000" dirty="0"/>
              <a:t>-</a:t>
            </a:r>
            <a:r>
              <a:rPr lang="es-ES" sz="2000" b="1" dirty="0"/>
              <a:t>La información nutricional podrá limitarse al valor energético</a:t>
            </a:r>
            <a:r>
              <a:rPr lang="es-ES" sz="2000" dirty="0"/>
              <a:t>, que podrá expresarse mediante el símbolo «E» de energía. En tal caso, </a:t>
            </a:r>
            <a:r>
              <a:rPr lang="es-ES" sz="2000" b="1" dirty="0"/>
              <a:t>la información nutricional completa se facilitará por un medio electrónico indicado en el envase o en una etiqueta </a:t>
            </a:r>
            <a:r>
              <a:rPr lang="es-ES" sz="2000" dirty="0"/>
              <a:t>sujeta a este. </a:t>
            </a:r>
          </a:p>
          <a:p>
            <a:r>
              <a:rPr lang="es-ES" sz="2000" dirty="0"/>
              <a:t>-</a:t>
            </a:r>
            <a:r>
              <a:rPr lang="es-ES" sz="2000" b="1" dirty="0"/>
              <a:t>La lista de ingredientes podrá facilitarse por un medio electrónico</a:t>
            </a:r>
            <a:r>
              <a:rPr lang="es-ES" sz="2000" dirty="0"/>
              <a:t> indicado en el envase o en una etiqueta sujeta a este. En tal caso deberán figurar en la etiqueta la declaración de alérgenos. </a:t>
            </a:r>
            <a:endParaRPr lang="es-ES" dirty="0"/>
          </a:p>
        </p:txBody>
      </p:sp>
    </p:spTree>
    <p:extLst>
      <p:ext uri="{BB962C8B-B14F-4D97-AF65-F5344CB8AC3E}">
        <p14:creationId xmlns:p14="http://schemas.microsoft.com/office/powerpoint/2010/main" val="2998226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0B2E9C9-AE7F-47F2-8528-3ECE420D5EB9}"/>
              </a:ext>
            </a:extLst>
          </p:cNvPr>
          <p:cNvSpPr/>
          <p:nvPr/>
        </p:nvSpPr>
        <p:spPr>
          <a:xfrm>
            <a:off x="1847528" y="404664"/>
            <a:ext cx="8208912" cy="1292662"/>
          </a:xfrm>
          <a:prstGeom prst="rect">
            <a:avLst/>
          </a:prstGeom>
        </p:spPr>
        <p:txBody>
          <a:bodyPr wrap="square">
            <a:spAutoFit/>
          </a:bodyPr>
          <a:lstStyle/>
          <a:p>
            <a:r>
              <a:rPr lang="es-ES" sz="2000" b="1" dirty="0"/>
              <a:t>Real Decreto-ley 6/2022</a:t>
            </a:r>
            <a:r>
              <a:rPr lang="es-ES" sz="2000" dirty="0"/>
              <a:t>, de 29 de marzo, por el que se adoptan medidas urgentes en el marco del </a:t>
            </a:r>
            <a:r>
              <a:rPr lang="es-ES" sz="2000" b="1" u="sng" dirty="0"/>
              <a:t>Plan Nacional de respuesta a las consecuencias económicas y sociales de la guerra en Ucrania</a:t>
            </a:r>
            <a:r>
              <a:rPr lang="es-ES" sz="2000" dirty="0"/>
              <a:t>.</a:t>
            </a:r>
          </a:p>
          <a:p>
            <a:endParaRPr lang="es-ES" dirty="0"/>
          </a:p>
        </p:txBody>
      </p:sp>
      <p:sp>
        <p:nvSpPr>
          <p:cNvPr id="3" name="Rectángulo 2">
            <a:extLst>
              <a:ext uri="{FF2B5EF4-FFF2-40B4-BE49-F238E27FC236}">
                <a16:creationId xmlns:a16="http://schemas.microsoft.com/office/drawing/2014/main" id="{F22E812C-889E-4C8B-B2EB-A85EC318228C}"/>
              </a:ext>
            </a:extLst>
          </p:cNvPr>
          <p:cNvSpPr/>
          <p:nvPr/>
        </p:nvSpPr>
        <p:spPr>
          <a:xfrm>
            <a:off x="1975764" y="1628801"/>
            <a:ext cx="7920880" cy="1323439"/>
          </a:xfrm>
          <a:prstGeom prst="rect">
            <a:avLst/>
          </a:prstGeom>
        </p:spPr>
        <p:txBody>
          <a:bodyPr wrap="square">
            <a:spAutoFit/>
          </a:bodyPr>
          <a:lstStyle/>
          <a:p>
            <a:r>
              <a:rPr lang="es-ES" sz="2000" b="1" dirty="0">
                <a:highlight>
                  <a:srgbClr val="FFFF00"/>
                </a:highlight>
              </a:rPr>
              <a:t>Disposición adicional vigésima</a:t>
            </a:r>
            <a:r>
              <a:rPr lang="es-ES" sz="2000" dirty="0">
                <a:highlight>
                  <a:srgbClr val="FFFF00"/>
                </a:highlight>
              </a:rPr>
              <a:t>. Medidas excepcionales y temporales de etiquetado en el marco del Reglamento (UE) 1169/2011 del Parlamento Europeo y del Consejo de 25 de octubre de 2011 sobre la información alimentaria facilitada al consumidor…</a:t>
            </a:r>
          </a:p>
        </p:txBody>
      </p:sp>
      <p:sp>
        <p:nvSpPr>
          <p:cNvPr id="4" name="Rectángulo 3">
            <a:extLst>
              <a:ext uri="{FF2B5EF4-FFF2-40B4-BE49-F238E27FC236}">
                <a16:creationId xmlns:a16="http://schemas.microsoft.com/office/drawing/2014/main" id="{1346FD4D-FFAB-49CC-81E8-0A0BB42FEBE9}"/>
              </a:ext>
            </a:extLst>
          </p:cNvPr>
          <p:cNvSpPr/>
          <p:nvPr/>
        </p:nvSpPr>
        <p:spPr>
          <a:xfrm>
            <a:off x="117446" y="3112316"/>
            <a:ext cx="11971090" cy="3539430"/>
          </a:xfrm>
          <a:prstGeom prst="rect">
            <a:avLst/>
          </a:prstGeom>
        </p:spPr>
        <p:txBody>
          <a:bodyPr wrap="square">
            <a:spAutoFit/>
          </a:bodyPr>
          <a:lstStyle/>
          <a:p>
            <a:pPr algn="just"/>
            <a:r>
              <a:rPr lang="es-ES" sz="2000" dirty="0"/>
              <a:t>1</a:t>
            </a:r>
            <a:r>
              <a:rPr lang="es-ES" sz="2800" dirty="0"/>
              <a:t>. Mientras la disponibilidad de determinados ingredientes se pueda ver afectada por razones de aprovisionamiento, </a:t>
            </a:r>
            <a:r>
              <a:rPr lang="es-ES" sz="2800" b="1" dirty="0"/>
              <a:t>se entenderán cumplidas las obligaciones de información </a:t>
            </a:r>
            <a:r>
              <a:rPr lang="es-ES" sz="2800" dirty="0"/>
              <a:t>a las personas consumidoras </a:t>
            </a:r>
            <a:r>
              <a:rPr lang="es-ES" sz="2800" b="1" dirty="0"/>
              <a:t>establecidas en el Reglamento (UE) n.º 1169/2011</a:t>
            </a:r>
            <a:r>
              <a:rPr lang="es-ES" sz="2800" dirty="0"/>
              <a:t>…, </a:t>
            </a:r>
            <a:r>
              <a:rPr lang="es-ES" sz="2800" b="1" dirty="0"/>
              <a:t>mediante la utilización </a:t>
            </a:r>
            <a:r>
              <a:rPr lang="es-ES" sz="2800" dirty="0"/>
              <a:t>por parte de los operadores de empresas alimentarias </a:t>
            </a:r>
            <a:r>
              <a:rPr lang="es-ES" sz="2800" b="1" dirty="0"/>
              <a:t>de etiquetas o pegatinas adhesivas, impresión por chorro de tinta u otros sistemas</a:t>
            </a:r>
            <a:r>
              <a:rPr lang="es-ES" sz="2800" dirty="0"/>
              <a:t> </a:t>
            </a:r>
            <a:r>
              <a:rPr lang="es-ES" sz="2800" b="1" dirty="0"/>
              <a:t>equivalentes que recojan la información actualizada relativa a qué </a:t>
            </a:r>
            <a:r>
              <a:rPr lang="es-ES" sz="2800" b="1" dirty="0">
                <a:highlight>
                  <a:srgbClr val="FFFF00"/>
                </a:highlight>
              </a:rPr>
              <a:t>ingredientes se han utilizado para reemplazar los utilizados anteriormente, reportándose en todo caso la presencia de alérgenos</a:t>
            </a:r>
            <a:r>
              <a:rPr lang="es-ES" sz="2800" b="1" dirty="0"/>
              <a:t>.</a:t>
            </a:r>
          </a:p>
        </p:txBody>
      </p:sp>
    </p:spTree>
    <p:extLst>
      <p:ext uri="{BB962C8B-B14F-4D97-AF65-F5344CB8AC3E}">
        <p14:creationId xmlns:p14="http://schemas.microsoft.com/office/powerpoint/2010/main" val="3026661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https://image.slidesharecdn.com/lasnforasyelcomerciomediterrneo-100811071045-phpapp01/95/las-nforas-y-el-comercio-mediterrneo-41-728.jpg?cb=128151103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1919536" y="260648"/>
            <a:ext cx="8208912" cy="6441580"/>
          </a:xfrm>
          <a:prstGeom prst="rect">
            <a:avLst/>
          </a:prstGeom>
          <a:noFill/>
          <a:ln>
            <a:noFill/>
          </a:ln>
        </p:spPr>
      </p:pic>
    </p:spTree>
    <p:extLst>
      <p:ext uri="{BB962C8B-B14F-4D97-AF65-F5344CB8AC3E}">
        <p14:creationId xmlns:p14="http://schemas.microsoft.com/office/powerpoint/2010/main" val="1026752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lletas">
            <a:extLst>
              <a:ext uri="{FF2B5EF4-FFF2-40B4-BE49-F238E27FC236}">
                <a16:creationId xmlns:a16="http://schemas.microsoft.com/office/drawing/2014/main" id="{C12BB429-778D-4186-9570-B79C458BD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02" y="1079759"/>
            <a:ext cx="8911987" cy="4916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391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a:extLst>
              <a:ext uri="{FF2B5EF4-FFF2-40B4-BE49-F238E27FC236}">
                <a16:creationId xmlns:a16="http://schemas.microsoft.com/office/drawing/2014/main" id="{8395B6B0-5204-4ED2-BE6C-ABBC4516C1A2}"/>
              </a:ext>
            </a:extLst>
          </p:cNvPr>
          <p:cNvSpPr/>
          <p:nvPr/>
        </p:nvSpPr>
        <p:spPr>
          <a:xfrm>
            <a:off x="2423593" y="260648"/>
            <a:ext cx="6643037" cy="707886"/>
          </a:xfrm>
          <a:prstGeom prst="rect">
            <a:avLst/>
          </a:prstGeom>
        </p:spPr>
        <p:txBody>
          <a:bodyPr wrap="none">
            <a:spAutoFit/>
          </a:bodyPr>
          <a:lstStyle/>
          <a:p>
            <a:r>
              <a:rPr lang="gl-ES" sz="4000" dirty="0">
                <a:solidFill>
                  <a:srgbClr val="0070C0"/>
                </a:solidFill>
              </a:rPr>
              <a:t>Agricultura ecolóxica de Galicia</a:t>
            </a:r>
          </a:p>
        </p:txBody>
      </p:sp>
      <p:pic>
        <p:nvPicPr>
          <p:cNvPr id="8" name="7 Imagen" descr="CRAEGA">
            <a:extLst>
              <a:ext uri="{FF2B5EF4-FFF2-40B4-BE49-F238E27FC236}">
                <a16:creationId xmlns:a16="http://schemas.microsoft.com/office/drawing/2014/main" id="{9955F4C3-2877-4F81-A249-7EB7215FFA9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43550" y="1048510"/>
            <a:ext cx="1104900" cy="1704975"/>
          </a:xfrm>
          <a:prstGeom prst="rect">
            <a:avLst/>
          </a:prstGeom>
          <a:noFill/>
          <a:ln>
            <a:noFill/>
          </a:ln>
        </p:spPr>
      </p:pic>
      <p:pic>
        <p:nvPicPr>
          <p:cNvPr id="1026" name="Picture 2" descr="El logotipo ecológico">
            <a:extLst>
              <a:ext uri="{FF2B5EF4-FFF2-40B4-BE49-F238E27FC236}">
                <a16:creationId xmlns:a16="http://schemas.microsoft.com/office/drawing/2014/main" id="{C8869845-8CD9-4EDB-8089-2D8195F60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346" y="4365105"/>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4D458B1F-35D4-4E22-8C20-DE5BED930C8D}"/>
              </a:ext>
            </a:extLst>
          </p:cNvPr>
          <p:cNvSpPr/>
          <p:nvPr/>
        </p:nvSpPr>
        <p:spPr>
          <a:xfrm>
            <a:off x="3809059" y="3573016"/>
            <a:ext cx="4398384" cy="707886"/>
          </a:xfrm>
          <a:prstGeom prst="rect">
            <a:avLst/>
          </a:prstGeom>
        </p:spPr>
        <p:txBody>
          <a:bodyPr wrap="none">
            <a:spAutoFit/>
          </a:bodyPr>
          <a:lstStyle/>
          <a:p>
            <a:r>
              <a:rPr lang="gl-ES" sz="4000" dirty="0">
                <a:solidFill>
                  <a:srgbClr val="0070C0"/>
                </a:solidFill>
              </a:rPr>
              <a:t>Logo Unión Europea</a:t>
            </a:r>
            <a:endParaRPr lang="es-ES" sz="4000" dirty="0"/>
          </a:p>
        </p:txBody>
      </p:sp>
    </p:spTree>
    <p:extLst>
      <p:ext uri="{BB962C8B-B14F-4D97-AF65-F5344CB8AC3E}">
        <p14:creationId xmlns:p14="http://schemas.microsoft.com/office/powerpoint/2010/main" val="1778616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90307BA-9BA4-4E2D-98D2-430748247E52}"/>
              </a:ext>
            </a:extLst>
          </p:cNvPr>
          <p:cNvPicPr>
            <a:picLocks noChangeAspect="1"/>
          </p:cNvPicPr>
          <p:nvPr/>
        </p:nvPicPr>
        <p:blipFill>
          <a:blip r:embed="rId2"/>
          <a:stretch>
            <a:fillRect/>
          </a:stretch>
        </p:blipFill>
        <p:spPr>
          <a:xfrm>
            <a:off x="2190962" y="767999"/>
            <a:ext cx="4658720" cy="1882005"/>
          </a:xfrm>
          <a:prstGeom prst="rect">
            <a:avLst/>
          </a:prstGeom>
        </p:spPr>
      </p:pic>
      <p:sp>
        <p:nvSpPr>
          <p:cNvPr id="3" name="Rectángulo 2">
            <a:extLst>
              <a:ext uri="{FF2B5EF4-FFF2-40B4-BE49-F238E27FC236}">
                <a16:creationId xmlns:a16="http://schemas.microsoft.com/office/drawing/2014/main" id="{74CBCDEC-0771-4D50-8635-262838DD827F}"/>
              </a:ext>
            </a:extLst>
          </p:cNvPr>
          <p:cNvSpPr/>
          <p:nvPr/>
        </p:nvSpPr>
        <p:spPr>
          <a:xfrm>
            <a:off x="7248128" y="1200181"/>
            <a:ext cx="2752910" cy="646331"/>
          </a:xfrm>
          <a:prstGeom prst="rect">
            <a:avLst/>
          </a:prstGeom>
        </p:spPr>
        <p:txBody>
          <a:bodyPr wrap="square">
            <a:spAutoFit/>
          </a:bodyPr>
          <a:lstStyle/>
          <a:p>
            <a:r>
              <a:rPr lang="pt-BR" b="1" dirty="0">
                <a:latin typeface="Arial-BoldMT"/>
              </a:rPr>
              <a:t>Distintivo identificador dos produtos </a:t>
            </a:r>
            <a:r>
              <a:rPr lang="pt-BR" b="1" dirty="0" err="1">
                <a:latin typeface="Arial-BoldMT"/>
              </a:rPr>
              <a:t>artesáns</a:t>
            </a:r>
            <a:endParaRPr lang="es-ES" dirty="0"/>
          </a:p>
        </p:txBody>
      </p:sp>
      <p:pic>
        <p:nvPicPr>
          <p:cNvPr id="4" name="Imagen 3">
            <a:extLst>
              <a:ext uri="{FF2B5EF4-FFF2-40B4-BE49-F238E27FC236}">
                <a16:creationId xmlns:a16="http://schemas.microsoft.com/office/drawing/2014/main" id="{8C16DC07-DE59-44E8-889A-E62880CD53FA}"/>
              </a:ext>
            </a:extLst>
          </p:cNvPr>
          <p:cNvPicPr>
            <a:picLocks noChangeAspect="1"/>
          </p:cNvPicPr>
          <p:nvPr/>
        </p:nvPicPr>
        <p:blipFill>
          <a:blip r:embed="rId3"/>
          <a:stretch>
            <a:fillRect/>
          </a:stretch>
        </p:blipFill>
        <p:spPr>
          <a:xfrm>
            <a:off x="5328940" y="2609090"/>
            <a:ext cx="4986932" cy="1970703"/>
          </a:xfrm>
          <a:prstGeom prst="rect">
            <a:avLst/>
          </a:prstGeom>
        </p:spPr>
      </p:pic>
      <p:sp>
        <p:nvSpPr>
          <p:cNvPr id="5" name="Rectángulo 4">
            <a:extLst>
              <a:ext uri="{FF2B5EF4-FFF2-40B4-BE49-F238E27FC236}">
                <a16:creationId xmlns:a16="http://schemas.microsoft.com/office/drawing/2014/main" id="{3C449F83-7FF1-458E-9A51-7E0D30C9D084}"/>
              </a:ext>
            </a:extLst>
          </p:cNvPr>
          <p:cNvSpPr/>
          <p:nvPr/>
        </p:nvSpPr>
        <p:spPr>
          <a:xfrm>
            <a:off x="1876128" y="3219743"/>
            <a:ext cx="3240360" cy="646331"/>
          </a:xfrm>
          <a:prstGeom prst="rect">
            <a:avLst/>
          </a:prstGeom>
        </p:spPr>
        <p:txBody>
          <a:bodyPr wrap="square">
            <a:spAutoFit/>
          </a:bodyPr>
          <a:lstStyle/>
          <a:p>
            <a:r>
              <a:rPr lang="pt-BR" b="1" dirty="0">
                <a:latin typeface="Arial-BoldMT"/>
              </a:rPr>
              <a:t>Distintivo identificador dos </a:t>
            </a:r>
          </a:p>
          <a:p>
            <a:r>
              <a:rPr lang="pt-BR" b="1" dirty="0">
                <a:latin typeface="Arial-BoldMT"/>
              </a:rPr>
              <a:t>produtos </a:t>
            </a:r>
            <a:r>
              <a:rPr lang="pt-BR" b="1" dirty="0" err="1">
                <a:latin typeface="Arial-BoldMT"/>
              </a:rPr>
              <a:t>artesáns</a:t>
            </a:r>
            <a:r>
              <a:rPr lang="pt-BR" b="1" dirty="0">
                <a:latin typeface="Arial-BoldMT"/>
              </a:rPr>
              <a:t> da casa</a:t>
            </a:r>
            <a:endParaRPr lang="es-ES" dirty="0"/>
          </a:p>
        </p:txBody>
      </p:sp>
      <p:pic>
        <p:nvPicPr>
          <p:cNvPr id="6" name="Imagen 5">
            <a:extLst>
              <a:ext uri="{FF2B5EF4-FFF2-40B4-BE49-F238E27FC236}">
                <a16:creationId xmlns:a16="http://schemas.microsoft.com/office/drawing/2014/main" id="{6A340A73-566D-4766-A56F-9F64E116D29F}"/>
              </a:ext>
            </a:extLst>
          </p:cNvPr>
          <p:cNvPicPr>
            <a:picLocks noChangeAspect="1"/>
          </p:cNvPicPr>
          <p:nvPr/>
        </p:nvPicPr>
        <p:blipFill>
          <a:blip r:embed="rId4"/>
          <a:stretch>
            <a:fillRect/>
          </a:stretch>
        </p:blipFill>
        <p:spPr>
          <a:xfrm>
            <a:off x="1828763" y="4579793"/>
            <a:ext cx="4696575" cy="2048807"/>
          </a:xfrm>
          <a:prstGeom prst="rect">
            <a:avLst/>
          </a:prstGeom>
        </p:spPr>
      </p:pic>
      <p:sp>
        <p:nvSpPr>
          <p:cNvPr id="7" name="Rectángulo 6">
            <a:extLst>
              <a:ext uri="{FF2B5EF4-FFF2-40B4-BE49-F238E27FC236}">
                <a16:creationId xmlns:a16="http://schemas.microsoft.com/office/drawing/2014/main" id="{BBE04B2C-B16C-4558-9519-6F348AADB95C}"/>
              </a:ext>
            </a:extLst>
          </p:cNvPr>
          <p:cNvSpPr/>
          <p:nvPr/>
        </p:nvSpPr>
        <p:spPr>
          <a:xfrm>
            <a:off x="6816080" y="5334655"/>
            <a:ext cx="3547158" cy="646331"/>
          </a:xfrm>
          <a:prstGeom prst="rect">
            <a:avLst/>
          </a:prstGeom>
        </p:spPr>
        <p:txBody>
          <a:bodyPr wrap="square">
            <a:spAutoFit/>
          </a:bodyPr>
          <a:lstStyle/>
          <a:p>
            <a:r>
              <a:rPr lang="pt-BR" b="1" dirty="0">
                <a:latin typeface="Arial-BoldMT"/>
              </a:rPr>
              <a:t>Distintivo identificador dos produtos </a:t>
            </a:r>
            <a:r>
              <a:rPr lang="pt-BR" b="1" dirty="0" err="1">
                <a:latin typeface="Arial-BoldMT"/>
              </a:rPr>
              <a:t>artesáns</a:t>
            </a:r>
            <a:r>
              <a:rPr lang="pt-BR" b="1" dirty="0">
                <a:latin typeface="Arial-BoldMT"/>
              </a:rPr>
              <a:t> de </a:t>
            </a:r>
            <a:r>
              <a:rPr lang="pt-BR" b="1" dirty="0" err="1">
                <a:latin typeface="Arial-BoldMT"/>
              </a:rPr>
              <a:t>montaña</a:t>
            </a:r>
            <a:endParaRPr lang="es-ES" dirty="0"/>
          </a:p>
        </p:txBody>
      </p:sp>
      <p:sp>
        <p:nvSpPr>
          <p:cNvPr id="8" name="Rectángulo 7">
            <a:extLst>
              <a:ext uri="{FF2B5EF4-FFF2-40B4-BE49-F238E27FC236}">
                <a16:creationId xmlns:a16="http://schemas.microsoft.com/office/drawing/2014/main" id="{0F3FEA9C-66AF-47AA-A4FB-1BF10AD11539}"/>
              </a:ext>
            </a:extLst>
          </p:cNvPr>
          <p:cNvSpPr/>
          <p:nvPr/>
        </p:nvSpPr>
        <p:spPr>
          <a:xfrm>
            <a:off x="1775520" y="121668"/>
            <a:ext cx="8820472" cy="646331"/>
          </a:xfrm>
          <a:prstGeom prst="rect">
            <a:avLst/>
          </a:prstGeom>
        </p:spPr>
        <p:txBody>
          <a:bodyPr wrap="square">
            <a:spAutoFit/>
          </a:bodyPr>
          <a:lstStyle/>
          <a:p>
            <a:r>
              <a:rPr lang="pt-BR" i="1" dirty="0">
                <a:latin typeface="Arial-ItalicMT"/>
              </a:rPr>
              <a:t>ORDE do 16 de </a:t>
            </a:r>
            <a:r>
              <a:rPr lang="pt-BR" i="1" dirty="0" err="1">
                <a:latin typeface="Arial-ItalicMT"/>
              </a:rPr>
              <a:t>febreiro</a:t>
            </a:r>
            <a:r>
              <a:rPr lang="pt-BR" i="1" dirty="0">
                <a:latin typeface="Arial-ItalicMT"/>
              </a:rPr>
              <a:t> de 2022 </a:t>
            </a:r>
            <a:r>
              <a:rPr lang="pt-BR" i="1" dirty="0" err="1">
                <a:latin typeface="Arial-ItalicMT"/>
              </a:rPr>
              <a:t>pola</a:t>
            </a:r>
            <a:r>
              <a:rPr lang="pt-BR" i="1" dirty="0">
                <a:latin typeface="Arial-ItalicMT"/>
              </a:rPr>
              <a:t> que se </a:t>
            </a:r>
            <a:r>
              <a:rPr lang="pt-BR" i="1" dirty="0" err="1">
                <a:latin typeface="Arial-ItalicMT"/>
              </a:rPr>
              <a:t>aproban</a:t>
            </a:r>
            <a:r>
              <a:rPr lang="pt-BR" i="1" dirty="0">
                <a:latin typeface="Arial-ItalicMT"/>
              </a:rPr>
              <a:t> diversas normas técnicas</a:t>
            </a:r>
          </a:p>
          <a:p>
            <a:r>
              <a:rPr lang="pt-BR" i="1" dirty="0">
                <a:latin typeface="Arial-ItalicMT"/>
              </a:rPr>
              <a:t>e os </a:t>
            </a:r>
            <a:r>
              <a:rPr lang="pt-BR" b="1" i="1" dirty="0">
                <a:latin typeface="Arial-ItalicMT"/>
              </a:rPr>
              <a:t>distintivos identificadores da </a:t>
            </a:r>
            <a:r>
              <a:rPr lang="pt-BR" b="1" i="1" dirty="0" err="1">
                <a:latin typeface="Arial-ItalicMT"/>
              </a:rPr>
              <a:t>artesanía</a:t>
            </a:r>
            <a:r>
              <a:rPr lang="pt-BR" b="1" i="1" dirty="0">
                <a:latin typeface="Arial-ItalicMT"/>
              </a:rPr>
              <a:t> alimentaria</a:t>
            </a:r>
            <a:r>
              <a:rPr lang="pt-BR" i="1" dirty="0">
                <a:latin typeface="Arial-ItalicMT"/>
              </a:rPr>
              <a:t>.</a:t>
            </a:r>
            <a:endParaRPr lang="es-ES" dirty="0"/>
          </a:p>
        </p:txBody>
      </p:sp>
    </p:spTree>
    <p:extLst>
      <p:ext uri="{BB962C8B-B14F-4D97-AF65-F5344CB8AC3E}">
        <p14:creationId xmlns:p14="http://schemas.microsoft.com/office/powerpoint/2010/main" val="25871187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791744" y="692696"/>
            <a:ext cx="4144468" cy="707886"/>
          </a:xfrm>
          <a:prstGeom prst="rect">
            <a:avLst/>
          </a:prstGeom>
        </p:spPr>
        <p:txBody>
          <a:bodyPr wrap="none">
            <a:spAutoFit/>
          </a:bodyPr>
          <a:lstStyle/>
          <a:p>
            <a:r>
              <a:rPr lang="gl-ES" sz="4000" dirty="0">
                <a:solidFill>
                  <a:srgbClr val="0070C0"/>
                </a:solidFill>
              </a:rPr>
              <a:t>Marcas de garantía</a:t>
            </a:r>
          </a:p>
        </p:txBody>
      </p:sp>
      <p:pic>
        <p:nvPicPr>
          <p:cNvPr id="3" name="2 Imagen" descr="C:\Users\avellom\Downloads\image_jpeg;base64,_9j_4AAQSkZJRgABAQAAAQABAAD_2wCEAAkGBxIHEhQPEhIVFRUXFxgbERUVFxgeFhgZGBcWFxcZGhcYHiogGxsnGxUXITIiJiksMS4wFx8zODMsNygtLisBCgoKDg0OGhAQGzUlHiU3Ly03NzctLS4uNzcwLS0xMjc3LS41LTc3Ny02NS0vNSs3NTU1M (1).jpeg"/>
          <p:cNvPicPr/>
          <p:nvPr/>
        </p:nvPicPr>
        <p:blipFill>
          <a:blip r:embed="rId3">
            <a:extLst>
              <a:ext uri="{28A0092B-C50C-407E-A947-70E740481C1C}">
                <a14:useLocalDpi xmlns:a14="http://schemas.microsoft.com/office/drawing/2010/main" val="0"/>
              </a:ext>
            </a:extLst>
          </a:blip>
          <a:srcRect/>
          <a:stretch>
            <a:fillRect/>
          </a:stretch>
        </p:blipFill>
        <p:spPr bwMode="auto">
          <a:xfrm>
            <a:off x="2207569" y="1628800"/>
            <a:ext cx="2933700" cy="1562100"/>
          </a:xfrm>
          <a:prstGeom prst="rect">
            <a:avLst/>
          </a:prstGeom>
          <a:noFill/>
          <a:ln>
            <a:noFill/>
          </a:ln>
        </p:spPr>
      </p:pic>
      <p:sp>
        <p:nvSpPr>
          <p:cNvPr id="4" name="3 Rectángulo"/>
          <p:cNvSpPr/>
          <p:nvPr/>
        </p:nvSpPr>
        <p:spPr>
          <a:xfrm>
            <a:off x="5375920" y="1484786"/>
            <a:ext cx="4572000" cy="1754326"/>
          </a:xfrm>
          <a:prstGeom prst="rect">
            <a:avLst/>
          </a:prstGeom>
        </p:spPr>
        <p:txBody>
          <a:bodyPr>
            <a:spAutoFit/>
          </a:bodyPr>
          <a:lstStyle/>
          <a:p>
            <a:pPr algn="just"/>
            <a:r>
              <a:rPr lang="gl-ES" dirty="0"/>
              <a:t>Galicia Calidade es la </a:t>
            </a:r>
            <a:r>
              <a:rPr lang="gl-ES" b="1" dirty="0"/>
              <a:t>marca de garantía</a:t>
            </a:r>
            <a:r>
              <a:rPr lang="gl-ES" dirty="0"/>
              <a:t> que certifica la </a:t>
            </a:r>
            <a:r>
              <a:rPr lang="gl-ES" dirty="0" err="1"/>
              <a:t>calidad</a:t>
            </a:r>
            <a:r>
              <a:rPr lang="gl-ES" dirty="0"/>
              <a:t> de los </a:t>
            </a:r>
            <a:r>
              <a:rPr lang="gl-ES" dirty="0" err="1"/>
              <a:t>productos</a:t>
            </a:r>
            <a:r>
              <a:rPr lang="gl-ES" dirty="0"/>
              <a:t> y/o servicios que, por </a:t>
            </a:r>
            <a:r>
              <a:rPr lang="gl-ES" dirty="0" err="1"/>
              <a:t>su</a:t>
            </a:r>
            <a:r>
              <a:rPr lang="gl-ES" dirty="0"/>
              <a:t> elaboración en Galicia, por </a:t>
            </a:r>
            <a:r>
              <a:rPr lang="gl-ES" dirty="0" err="1"/>
              <a:t>su</a:t>
            </a:r>
            <a:r>
              <a:rPr lang="gl-ES" dirty="0"/>
              <a:t> materia prima o </a:t>
            </a:r>
            <a:r>
              <a:rPr lang="gl-ES" dirty="0" err="1"/>
              <a:t>diseño</a:t>
            </a:r>
            <a:r>
              <a:rPr lang="gl-ES" dirty="0"/>
              <a:t> </a:t>
            </a:r>
            <a:r>
              <a:rPr lang="gl-ES" dirty="0" err="1"/>
              <a:t>gallegos</a:t>
            </a:r>
            <a:r>
              <a:rPr lang="gl-ES" dirty="0"/>
              <a:t>, </a:t>
            </a:r>
            <a:r>
              <a:rPr lang="gl-ES" dirty="0" err="1"/>
              <a:t>merezcan</a:t>
            </a:r>
            <a:r>
              <a:rPr lang="gl-ES" dirty="0"/>
              <a:t> esta distinción, una vez contrastada mediante los controles establecidos. </a:t>
            </a:r>
          </a:p>
        </p:txBody>
      </p:sp>
      <p:pic>
        <p:nvPicPr>
          <p:cNvPr id="5" name="4 Imagen" descr="C:\Users\avellom\Downloads\_es-es_PublishingImages__Galega100x100%20Certificado.JPG"/>
          <p:cNvPicPr/>
          <p:nvPr/>
        </p:nvPicPr>
        <p:blipFill>
          <a:blip r:embed="rId4">
            <a:extLst>
              <a:ext uri="{28A0092B-C50C-407E-A947-70E740481C1C}">
                <a14:useLocalDpi xmlns:a14="http://schemas.microsoft.com/office/drawing/2010/main" val="0"/>
              </a:ext>
            </a:extLst>
          </a:blip>
          <a:srcRect/>
          <a:stretch>
            <a:fillRect/>
          </a:stretch>
        </p:blipFill>
        <p:spPr bwMode="auto">
          <a:xfrm>
            <a:off x="2567611" y="3933057"/>
            <a:ext cx="1400175" cy="1720215"/>
          </a:xfrm>
          <a:prstGeom prst="rect">
            <a:avLst/>
          </a:prstGeom>
          <a:noFill/>
          <a:ln>
            <a:noFill/>
          </a:ln>
        </p:spPr>
      </p:pic>
      <p:sp>
        <p:nvSpPr>
          <p:cNvPr id="6" name="5 Rectángulo"/>
          <p:cNvSpPr/>
          <p:nvPr/>
        </p:nvSpPr>
        <p:spPr>
          <a:xfrm>
            <a:off x="4367808" y="3718681"/>
            <a:ext cx="6048672" cy="2308324"/>
          </a:xfrm>
          <a:prstGeom prst="rect">
            <a:avLst/>
          </a:prstGeom>
        </p:spPr>
        <p:txBody>
          <a:bodyPr wrap="square">
            <a:spAutoFit/>
          </a:bodyPr>
          <a:lstStyle/>
          <a:p>
            <a:pPr algn="just"/>
            <a:r>
              <a:rPr lang="gl-ES" dirty="0"/>
              <a:t>Galega 100% é o único selo que distingue ós produtos lácteos galegos de calidade superior; un selo que garante a </a:t>
            </a:r>
            <a:r>
              <a:rPr lang="gl-ES" dirty="0" err="1"/>
              <a:t>trazabilidade</a:t>
            </a:r>
            <a:r>
              <a:rPr lang="gl-ES" dirty="0"/>
              <a:t> do leite dende a granxa ata a casa; a marca de garantía do mellor leite de Galicia.</a:t>
            </a:r>
          </a:p>
          <a:p>
            <a:pPr algn="just"/>
            <a:r>
              <a:rPr lang="gl-ES" dirty="0"/>
              <a:t>O leite de Galega 100% procede de granxas incluídas no Rexistro de Explotacións de Calidade Diferenciada creado polo Decreto 57/2010, que </a:t>
            </a:r>
            <a:r>
              <a:rPr lang="gl-ES" dirty="0" err="1"/>
              <a:t>cumpren</a:t>
            </a:r>
            <a:r>
              <a:rPr lang="gl-ES" dirty="0"/>
              <a:t> cuns requisitos de calidade excepcionais e superiores á esixente normativa </a:t>
            </a:r>
            <a:r>
              <a:rPr lang="gl-ES" dirty="0" err="1"/>
              <a:t>comunitaría</a:t>
            </a:r>
            <a:r>
              <a:rPr lang="gl-ES" dirty="0"/>
              <a:t>.</a:t>
            </a:r>
          </a:p>
        </p:txBody>
      </p:sp>
    </p:spTree>
    <p:extLst>
      <p:ext uri="{BB962C8B-B14F-4D97-AF65-F5344CB8AC3E}">
        <p14:creationId xmlns:p14="http://schemas.microsoft.com/office/powerpoint/2010/main" val="5420178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79579" y="692698"/>
            <a:ext cx="7844327" cy="646331"/>
          </a:xfrm>
          <a:prstGeom prst="rect">
            <a:avLst/>
          </a:prstGeom>
        </p:spPr>
        <p:txBody>
          <a:bodyPr wrap="none">
            <a:spAutoFit/>
          </a:bodyPr>
          <a:lstStyle/>
          <a:p>
            <a:r>
              <a:rPr lang="gl-ES" sz="3600" b="1" dirty="0" err="1">
                <a:solidFill>
                  <a:srgbClr val="0070C0"/>
                </a:solidFill>
              </a:rPr>
              <a:t>Regimenes</a:t>
            </a:r>
            <a:r>
              <a:rPr lang="gl-ES" sz="3600" b="1" dirty="0">
                <a:solidFill>
                  <a:srgbClr val="0070C0"/>
                </a:solidFill>
              </a:rPr>
              <a:t> voluntarios de certificación</a:t>
            </a:r>
          </a:p>
        </p:txBody>
      </p:sp>
      <p:pic>
        <p:nvPicPr>
          <p:cNvPr id="3" name="2 Imagen" descr="C:\Users\avellom\Downloads\image_png;base64,iVBORw0KGgoAAAANSUhEUgAAAT4AAACfCAMAAABX0UX9AAAAilBMVEX___8AAAD+_v77+_sEBASqqqr4+PjJycno6OhaWlrg4OD09PRtbW3q6uopKSnR0dHc3NyXl5cPDw+FhYVUVFRhYWHv7+_W1tbCwsJcXFxoaGjNzc1+fn65ubmdnZ2mpqZLS0sbGxs8PDy.png"/>
          <p:cNvPicPr/>
          <p:nvPr/>
        </p:nvPicPr>
        <p:blipFill>
          <a:blip r:embed="rId3">
            <a:extLst>
              <a:ext uri="{28A0092B-C50C-407E-A947-70E740481C1C}">
                <a14:useLocalDpi xmlns:a14="http://schemas.microsoft.com/office/drawing/2010/main" val="0"/>
              </a:ext>
            </a:extLst>
          </a:blip>
          <a:srcRect/>
          <a:stretch>
            <a:fillRect/>
          </a:stretch>
        </p:blipFill>
        <p:spPr bwMode="auto">
          <a:xfrm>
            <a:off x="2235297" y="2094081"/>
            <a:ext cx="3028951" cy="1514475"/>
          </a:xfrm>
          <a:prstGeom prst="rect">
            <a:avLst/>
          </a:prstGeom>
          <a:noFill/>
          <a:ln>
            <a:noFill/>
          </a:ln>
        </p:spPr>
      </p:pic>
      <p:pic>
        <p:nvPicPr>
          <p:cNvPr id="4" name="3 Imagen" descr="C:\Users\avellom\Downloads\_PublishingImages_certificacion_sistemas_marcas-fichas_conform_antibio_nacim_INF.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9578" y="4293097"/>
            <a:ext cx="2020252" cy="1590557"/>
          </a:xfrm>
          <a:prstGeom prst="rect">
            <a:avLst/>
          </a:prstGeom>
          <a:noFill/>
          <a:ln>
            <a:noFill/>
          </a:ln>
        </p:spPr>
      </p:pic>
      <p:pic>
        <p:nvPicPr>
          <p:cNvPr id="5" name="4 Imagen" descr="C:\Users\avellom\Downloads\_PublishingImages_certificacion_sistemas_marcas-fichas_Logo%20GastroQuality (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2399" y="2213076"/>
            <a:ext cx="1076325" cy="1414145"/>
          </a:xfrm>
          <a:prstGeom prst="rect">
            <a:avLst/>
          </a:prstGeom>
          <a:noFill/>
          <a:ln>
            <a:noFill/>
          </a:ln>
        </p:spPr>
      </p:pic>
      <p:pic>
        <p:nvPicPr>
          <p:cNvPr id="6" name="5 Imagen" descr="Marca AENOR Conform de Bienestar Animal"/>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5730" y="4104829"/>
            <a:ext cx="1732023" cy="1690887"/>
          </a:xfrm>
          <a:prstGeom prst="rect">
            <a:avLst/>
          </a:prstGeom>
          <a:noFill/>
          <a:ln>
            <a:noFill/>
          </a:ln>
        </p:spPr>
      </p:pic>
      <p:pic>
        <p:nvPicPr>
          <p:cNvPr id="7" name="6 Imagen" descr="https://www.aenor.com/PublishingImages/certificacion/sistemas/marcas-fichas/atun-pesca-responsable.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3652" y="4071490"/>
            <a:ext cx="1732023" cy="1757562"/>
          </a:xfrm>
          <a:prstGeom prst="rect">
            <a:avLst/>
          </a:prstGeom>
          <a:noFill/>
          <a:ln>
            <a:noFill/>
          </a:ln>
        </p:spPr>
      </p:pic>
      <p:pic>
        <p:nvPicPr>
          <p:cNvPr id="8" name="7 Imagen" descr="Marca GLOBALGAP"/>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38338" y="2492896"/>
            <a:ext cx="2616496" cy="855638"/>
          </a:xfrm>
          <a:prstGeom prst="rect">
            <a:avLst/>
          </a:prstGeom>
          <a:noFill/>
          <a:ln>
            <a:noFill/>
          </a:ln>
        </p:spPr>
      </p:pic>
    </p:spTree>
    <p:extLst>
      <p:ext uri="{BB962C8B-B14F-4D97-AF65-F5344CB8AC3E}">
        <p14:creationId xmlns:p14="http://schemas.microsoft.com/office/powerpoint/2010/main" val="304725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9ADE0C4-9181-45EF-8F68-F3FAB2D2EED4}"/>
              </a:ext>
            </a:extLst>
          </p:cNvPr>
          <p:cNvPicPr>
            <a:picLocks noChangeAspect="1"/>
          </p:cNvPicPr>
          <p:nvPr/>
        </p:nvPicPr>
        <p:blipFill>
          <a:blip r:embed="rId2"/>
          <a:stretch>
            <a:fillRect/>
          </a:stretch>
        </p:blipFill>
        <p:spPr>
          <a:xfrm>
            <a:off x="1631505" y="476673"/>
            <a:ext cx="5170897" cy="2189013"/>
          </a:xfrm>
          <a:prstGeom prst="rect">
            <a:avLst/>
          </a:prstGeom>
        </p:spPr>
      </p:pic>
      <p:pic>
        <p:nvPicPr>
          <p:cNvPr id="4104" name="Picture 8" descr="Fairtrade Ibérica - Quiénes somos">
            <a:extLst>
              <a:ext uri="{FF2B5EF4-FFF2-40B4-BE49-F238E27FC236}">
                <a16:creationId xmlns:a16="http://schemas.microsoft.com/office/drawing/2014/main" id="{FEA7FC24-4887-42B6-8851-725A43B88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168" y="620688"/>
            <a:ext cx="19050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New Rainforest Alliance Certification Seal | Rainforest Alliance">
            <a:extLst>
              <a:ext uri="{FF2B5EF4-FFF2-40B4-BE49-F238E27FC236}">
                <a16:creationId xmlns:a16="http://schemas.microsoft.com/office/drawing/2014/main" id="{47625619-E0A8-463A-864C-E708392E4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721" y="342900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8 Imagen" descr="Espiga Barrada ELS">
            <a:extLst>
              <a:ext uri="{FF2B5EF4-FFF2-40B4-BE49-F238E27FC236}">
                <a16:creationId xmlns:a16="http://schemas.microsoft.com/office/drawing/2014/main" id="{41B23643-445E-4419-A9E3-11514C6F9F0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006073" y="3573017"/>
            <a:ext cx="2088232" cy="1999109"/>
          </a:xfrm>
          <a:prstGeom prst="rect">
            <a:avLst/>
          </a:prstGeom>
          <a:noFill/>
          <a:ln>
            <a:noFill/>
          </a:ln>
        </p:spPr>
      </p:pic>
      <p:pic>
        <p:nvPicPr>
          <p:cNvPr id="7" name="9 Imagen" descr="Marca TESCO NURTURE">
            <a:extLst>
              <a:ext uri="{FF2B5EF4-FFF2-40B4-BE49-F238E27FC236}">
                <a16:creationId xmlns:a16="http://schemas.microsoft.com/office/drawing/2014/main" id="{8C278F8A-CE31-4644-9BED-BD532FC6E2B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05157" y="3624032"/>
            <a:ext cx="1760984" cy="1875283"/>
          </a:xfrm>
          <a:prstGeom prst="rect">
            <a:avLst/>
          </a:prstGeom>
          <a:noFill/>
          <a:ln>
            <a:noFill/>
          </a:ln>
        </p:spPr>
      </p:pic>
    </p:spTree>
    <p:extLst>
      <p:ext uri="{BB962C8B-B14F-4D97-AF65-F5344CB8AC3E}">
        <p14:creationId xmlns:p14="http://schemas.microsoft.com/office/powerpoint/2010/main" val="3109711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Qué significan todos esos sellos que aparecen en los envases?">
            <a:extLst>
              <a:ext uri="{FF2B5EF4-FFF2-40B4-BE49-F238E27FC236}">
                <a16:creationId xmlns:a16="http://schemas.microsoft.com/office/drawing/2014/main" id="{A1597993-8453-432A-BCCB-332A29FD667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943872" y="3212977"/>
            <a:ext cx="5400040" cy="3328035"/>
          </a:xfrm>
          <a:prstGeom prst="rect">
            <a:avLst/>
          </a:prstGeom>
          <a:noFill/>
          <a:ln>
            <a:noFill/>
          </a:ln>
        </p:spPr>
      </p:pic>
      <p:pic>
        <p:nvPicPr>
          <p:cNvPr id="3" name="Imagen 2" descr="C:\Users\avellom\AppData\Local\Microsoft\Windows\INetCache\Content.MSO\4B6105DA.tmp">
            <a:extLst>
              <a:ext uri="{FF2B5EF4-FFF2-40B4-BE49-F238E27FC236}">
                <a16:creationId xmlns:a16="http://schemas.microsoft.com/office/drawing/2014/main" id="{58733645-F5C5-4097-9D35-6ABEEDE1D09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53817" y="284252"/>
            <a:ext cx="5247640" cy="2938145"/>
          </a:xfrm>
          <a:prstGeom prst="rect">
            <a:avLst/>
          </a:prstGeom>
          <a:noFill/>
          <a:ln>
            <a:noFill/>
          </a:ln>
        </p:spPr>
      </p:pic>
      <p:pic>
        <p:nvPicPr>
          <p:cNvPr id="1026" name="Picture 2" descr="Inicio - PASFEC - Programa de Alimentación y Salud - Fundación Española del  Corazón">
            <a:extLst>
              <a:ext uri="{FF2B5EF4-FFF2-40B4-BE49-F238E27FC236}">
                <a16:creationId xmlns:a16="http://schemas.microsoft.com/office/drawing/2014/main" id="{DB1E388D-9975-4E06-BE1C-D15D6AEBB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520" y="4149081"/>
            <a:ext cx="3073524" cy="1721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2257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sers\Usuario\Desktop\CURSO Etiq\recorte halal.PNG"/>
          <p:cNvPicPr/>
          <p:nvPr/>
        </p:nvPicPr>
        <p:blipFill>
          <a:blip r:embed="rId3" cstate="print"/>
          <a:srcRect/>
          <a:stretch>
            <a:fillRect/>
          </a:stretch>
        </p:blipFill>
        <p:spPr bwMode="auto">
          <a:xfrm>
            <a:off x="1775521" y="260649"/>
            <a:ext cx="3924156" cy="6327740"/>
          </a:xfrm>
          <a:prstGeom prst="rect">
            <a:avLst/>
          </a:prstGeom>
          <a:noFill/>
          <a:ln w="9525">
            <a:noFill/>
            <a:miter lim="800000"/>
            <a:headEnd/>
            <a:tailEnd/>
          </a:ln>
        </p:spPr>
      </p:pic>
      <p:pic>
        <p:nvPicPr>
          <p:cNvPr id="3" name="2 Imagen" descr="C:\Users\Usuario\Desktop\CURSO Etiq\recorte kosher.PNG"/>
          <p:cNvPicPr/>
          <p:nvPr/>
        </p:nvPicPr>
        <p:blipFill>
          <a:blip r:embed="rId4" cstate="print"/>
          <a:srcRect/>
          <a:stretch>
            <a:fillRect/>
          </a:stretch>
        </p:blipFill>
        <p:spPr bwMode="auto">
          <a:xfrm>
            <a:off x="5807969" y="1378497"/>
            <a:ext cx="4716804" cy="3985617"/>
          </a:xfrm>
          <a:prstGeom prst="rect">
            <a:avLst/>
          </a:prstGeom>
          <a:noFill/>
          <a:ln w="9525">
            <a:noFill/>
            <a:miter lim="800000"/>
            <a:headEnd/>
            <a:tailEnd/>
          </a:ln>
        </p:spPr>
      </p:pic>
    </p:spTree>
    <p:extLst>
      <p:ext uri="{BB962C8B-B14F-4D97-AF65-F5344CB8AC3E}">
        <p14:creationId xmlns:p14="http://schemas.microsoft.com/office/powerpoint/2010/main" val="20199859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583834" y="116632"/>
            <a:ext cx="2678426" cy="707886"/>
          </a:xfrm>
          <a:prstGeom prst="rect">
            <a:avLst/>
          </a:prstGeom>
        </p:spPr>
        <p:txBody>
          <a:bodyPr wrap="none">
            <a:spAutoFit/>
          </a:bodyPr>
          <a:lstStyle/>
          <a:p>
            <a:r>
              <a:rPr lang="gl-ES" sz="4000" dirty="0">
                <a:solidFill>
                  <a:srgbClr val="0070C0"/>
                </a:solidFill>
              </a:rPr>
              <a:t>Marcado CE</a:t>
            </a:r>
          </a:p>
        </p:txBody>
      </p:sp>
      <p:sp>
        <p:nvSpPr>
          <p:cNvPr id="3" name="2 Rectángulo"/>
          <p:cNvSpPr/>
          <p:nvPr/>
        </p:nvSpPr>
        <p:spPr>
          <a:xfrm>
            <a:off x="1775520" y="733988"/>
            <a:ext cx="8784976" cy="2308324"/>
          </a:xfrm>
          <a:prstGeom prst="rect">
            <a:avLst/>
          </a:prstGeom>
        </p:spPr>
        <p:txBody>
          <a:bodyPr wrap="square">
            <a:spAutoFit/>
          </a:bodyPr>
          <a:lstStyle/>
          <a:p>
            <a:r>
              <a:rPr lang="gl-ES" b="1" dirty="0"/>
              <a:t>El marcado CE es el pasaporte para los </a:t>
            </a:r>
            <a:r>
              <a:rPr lang="gl-ES" b="1" dirty="0" err="1"/>
              <a:t>productos</a:t>
            </a:r>
            <a:r>
              <a:rPr lang="gl-ES" b="1" dirty="0"/>
              <a:t>, </a:t>
            </a:r>
            <a:r>
              <a:rPr lang="gl-ES" b="1" dirty="0" err="1"/>
              <a:t>garantizando</a:t>
            </a:r>
            <a:r>
              <a:rPr lang="gl-ES" b="1" dirty="0"/>
              <a:t> </a:t>
            </a:r>
            <a:r>
              <a:rPr lang="gl-ES" b="1" dirty="0" err="1"/>
              <a:t>su</a:t>
            </a:r>
            <a:r>
              <a:rPr lang="gl-ES" b="1" dirty="0"/>
              <a:t> libre circulación en el </a:t>
            </a:r>
            <a:r>
              <a:rPr lang="gl-ES" b="1" dirty="0" err="1"/>
              <a:t>Espacio</a:t>
            </a:r>
            <a:r>
              <a:rPr lang="gl-ES" b="1" dirty="0"/>
              <a:t> Económico Europeo</a:t>
            </a:r>
            <a:r>
              <a:rPr lang="gl-ES" dirty="0"/>
              <a:t> </a:t>
            </a:r>
          </a:p>
          <a:p>
            <a:endParaRPr lang="gl-ES" dirty="0"/>
          </a:p>
          <a:p>
            <a:r>
              <a:rPr lang="gl-ES" dirty="0"/>
              <a:t>Para comercializarse </a:t>
            </a:r>
            <a:r>
              <a:rPr lang="gl-ES" b="1" dirty="0"/>
              <a:t>en el </a:t>
            </a:r>
            <a:r>
              <a:rPr lang="gl-ES" b="1" dirty="0" err="1"/>
              <a:t>Espacio</a:t>
            </a:r>
            <a:r>
              <a:rPr lang="gl-ES" b="1" dirty="0"/>
              <a:t> Económico Europeo (EEE) , los </a:t>
            </a:r>
            <a:r>
              <a:rPr lang="gl-ES" b="1" dirty="0" err="1"/>
              <a:t>productos</a:t>
            </a:r>
            <a:r>
              <a:rPr lang="gl-ES" b="1" dirty="0"/>
              <a:t> deben </a:t>
            </a:r>
            <a:r>
              <a:rPr lang="gl-ES" b="1" dirty="0" err="1"/>
              <a:t>cumplir</a:t>
            </a:r>
            <a:r>
              <a:rPr lang="gl-ES" b="1" dirty="0"/>
              <a:t> los criterios técnicos </a:t>
            </a:r>
            <a:r>
              <a:rPr lang="gl-ES" b="1" dirty="0" err="1"/>
              <a:t>recogidos</a:t>
            </a:r>
            <a:r>
              <a:rPr lang="gl-ES" b="1" dirty="0"/>
              <a:t> en la </a:t>
            </a:r>
            <a:r>
              <a:rPr lang="gl-ES" b="1" dirty="0" err="1"/>
              <a:t>legislación</a:t>
            </a:r>
            <a:r>
              <a:rPr lang="gl-ES" b="1" dirty="0"/>
              <a:t> de la Unión Europea</a:t>
            </a:r>
            <a:r>
              <a:rPr lang="gl-ES" dirty="0"/>
              <a:t> de </a:t>
            </a:r>
            <a:r>
              <a:rPr lang="gl-ES" dirty="0" err="1"/>
              <a:t>armonización</a:t>
            </a:r>
            <a:r>
              <a:rPr lang="gl-ES" dirty="0"/>
              <a:t> </a:t>
            </a:r>
            <a:r>
              <a:rPr lang="gl-ES" dirty="0" err="1"/>
              <a:t>aplicable,incluyendo</a:t>
            </a:r>
            <a:r>
              <a:rPr lang="gl-ES" dirty="0"/>
              <a:t> la colocación del logotipo sobre el </a:t>
            </a:r>
            <a:r>
              <a:rPr lang="gl-ES" dirty="0" err="1"/>
              <a:t>producto</a:t>
            </a:r>
            <a:r>
              <a:rPr lang="gl-ES" dirty="0"/>
              <a:t> o la documentación de </a:t>
            </a:r>
            <a:r>
              <a:rPr lang="gl-ES" dirty="0" err="1"/>
              <a:t>acompañamiento,independientemente</a:t>
            </a:r>
            <a:r>
              <a:rPr lang="gl-ES" dirty="0"/>
              <a:t> del lugar de fabricación del </a:t>
            </a:r>
            <a:r>
              <a:rPr lang="gl-ES" dirty="0" err="1"/>
              <a:t>producto</a:t>
            </a:r>
            <a:r>
              <a:rPr lang="gl-ES" dirty="0"/>
              <a:t>.</a:t>
            </a:r>
          </a:p>
          <a:p>
            <a:r>
              <a:rPr lang="gl-ES" dirty="0"/>
              <a:t> </a:t>
            </a:r>
          </a:p>
        </p:txBody>
      </p:sp>
      <p:pic>
        <p:nvPicPr>
          <p:cNvPr id="4" name="3 Imagen" descr="https://www.ocu.org/-/media/ocu/images/themes/consumo%20y%20familia/no%20center%20of%20content/news/2013/news/ce/china_export_interior%20jpg.jpg?la=es-es&amp;mw=960&amp;hash=3337734F67B73B046B750EABED06CFC0949F47AA"/>
          <p:cNvPicPr/>
          <p:nvPr/>
        </p:nvPicPr>
        <p:blipFill>
          <a:blip r:embed="rId3">
            <a:extLst>
              <a:ext uri="{28A0092B-C50C-407E-A947-70E740481C1C}">
                <a14:useLocalDpi xmlns:a14="http://schemas.microsoft.com/office/drawing/2010/main" val="0"/>
              </a:ext>
            </a:extLst>
          </a:blip>
          <a:srcRect/>
          <a:stretch>
            <a:fillRect/>
          </a:stretch>
        </p:blipFill>
        <p:spPr bwMode="auto">
          <a:xfrm>
            <a:off x="3709606" y="2852937"/>
            <a:ext cx="4762659" cy="3818354"/>
          </a:xfrm>
          <a:prstGeom prst="rect">
            <a:avLst/>
          </a:prstGeom>
          <a:noFill/>
          <a:ln>
            <a:noFill/>
          </a:ln>
        </p:spPr>
      </p:pic>
    </p:spTree>
    <p:extLst>
      <p:ext uri="{BB962C8B-B14F-4D97-AF65-F5344CB8AC3E}">
        <p14:creationId xmlns:p14="http://schemas.microsoft.com/office/powerpoint/2010/main" val="16929555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14400" y="110699"/>
            <a:ext cx="8896300" cy="984885"/>
          </a:xfrm>
          <a:prstGeom prst="rect">
            <a:avLst/>
          </a:prstGeom>
        </p:spPr>
        <p:txBody>
          <a:bodyPr wrap="square">
            <a:spAutoFit/>
          </a:bodyPr>
          <a:lstStyle/>
          <a:p>
            <a:r>
              <a:rPr lang="gl-ES" sz="4000" dirty="0" err="1">
                <a:solidFill>
                  <a:srgbClr val="0070C0"/>
                </a:solidFill>
              </a:rPr>
              <a:t>Otros</a:t>
            </a:r>
            <a:r>
              <a:rPr lang="gl-ES" sz="4000" dirty="0">
                <a:solidFill>
                  <a:srgbClr val="0070C0"/>
                </a:solidFill>
              </a:rPr>
              <a:t> elementos de las etiquetas</a:t>
            </a:r>
          </a:p>
          <a:p>
            <a:r>
              <a:rPr lang="gl-ES" dirty="0"/>
              <a:t> </a:t>
            </a:r>
          </a:p>
        </p:txBody>
      </p:sp>
      <p:pic>
        <p:nvPicPr>
          <p:cNvPr id="3" name="2 Imagen" descr="https://lh3.googleusercontent.com/r-eFfxXtn7_9O_6gQDS105MzvapgA7bId3No5jZuNJrAsCufimWaYHi5MAThANgkuXRj9Q=s146"/>
          <p:cNvPicPr/>
          <p:nvPr/>
        </p:nvPicPr>
        <p:blipFill>
          <a:blip r:embed="rId3">
            <a:extLst>
              <a:ext uri="{28A0092B-C50C-407E-A947-70E740481C1C}">
                <a14:useLocalDpi xmlns:a14="http://schemas.microsoft.com/office/drawing/2010/main" val="0"/>
              </a:ext>
            </a:extLst>
          </a:blip>
          <a:srcRect/>
          <a:stretch>
            <a:fillRect/>
          </a:stretch>
        </p:blipFill>
        <p:spPr bwMode="auto">
          <a:xfrm>
            <a:off x="2033836" y="1196753"/>
            <a:ext cx="1944216" cy="931540"/>
          </a:xfrm>
          <a:prstGeom prst="rect">
            <a:avLst/>
          </a:prstGeom>
          <a:noFill/>
          <a:ln>
            <a:noFill/>
          </a:ln>
        </p:spPr>
      </p:pic>
      <p:sp>
        <p:nvSpPr>
          <p:cNvPr id="4" name="3 Rectángulo"/>
          <p:cNvSpPr/>
          <p:nvPr/>
        </p:nvSpPr>
        <p:spPr>
          <a:xfrm>
            <a:off x="5408662" y="1389552"/>
            <a:ext cx="6293007" cy="4893647"/>
          </a:xfrm>
          <a:prstGeom prst="rect">
            <a:avLst/>
          </a:prstGeom>
        </p:spPr>
        <p:txBody>
          <a:bodyPr wrap="square">
            <a:spAutoFit/>
          </a:bodyPr>
          <a:lstStyle/>
          <a:p>
            <a:r>
              <a:rPr lang="gl-ES" b="1" dirty="0"/>
              <a:t>¿</a:t>
            </a:r>
            <a:r>
              <a:rPr lang="gl-ES" sz="2400" b="1" dirty="0" err="1"/>
              <a:t>Qué</a:t>
            </a:r>
            <a:r>
              <a:rPr lang="gl-ES" sz="2400" b="1" dirty="0"/>
              <a:t> es un código de barras?</a:t>
            </a:r>
            <a:endParaRPr lang="gl-ES" sz="2400" dirty="0"/>
          </a:p>
          <a:p>
            <a:r>
              <a:rPr lang="gl-ES" sz="2400" dirty="0"/>
              <a:t>Un código de barras consta de dos partes diferenciadas: </a:t>
            </a:r>
            <a:r>
              <a:rPr lang="gl-ES" sz="2400" b="1" dirty="0"/>
              <a:t>el código</a:t>
            </a:r>
            <a:r>
              <a:rPr lang="gl-ES" sz="2400" dirty="0"/>
              <a:t> y </a:t>
            </a:r>
            <a:r>
              <a:rPr lang="gl-ES" sz="2400" b="1" dirty="0"/>
              <a:t>el símbolo</a:t>
            </a:r>
            <a:r>
              <a:rPr lang="gl-ES" sz="2400" dirty="0"/>
              <a:t>.  </a:t>
            </a:r>
          </a:p>
          <a:p>
            <a:pPr algn="just"/>
            <a:r>
              <a:rPr lang="gl-ES" sz="2400" dirty="0"/>
              <a:t>El código es un identificador único del </a:t>
            </a:r>
            <a:r>
              <a:rPr lang="gl-ES" sz="2400" dirty="0" err="1"/>
              <a:t>producto</a:t>
            </a:r>
            <a:r>
              <a:rPr lang="gl-ES" sz="2400" dirty="0"/>
              <a:t> que </a:t>
            </a:r>
            <a:r>
              <a:rPr lang="gl-ES" sz="2400" dirty="0" err="1"/>
              <a:t>puede</a:t>
            </a:r>
            <a:r>
              <a:rPr lang="gl-ES" sz="2400" dirty="0"/>
              <a:t> representarse en diferentes tipos de símbolos (códigos de barras) </a:t>
            </a:r>
            <a:r>
              <a:rPr lang="gl-ES" sz="2400" dirty="0" err="1"/>
              <a:t>consiguiendo</a:t>
            </a:r>
            <a:r>
              <a:rPr lang="gl-ES" sz="2400" dirty="0"/>
              <a:t> una </a:t>
            </a:r>
            <a:r>
              <a:rPr lang="gl-ES" sz="2400" dirty="0" err="1"/>
              <a:t>herramienta</a:t>
            </a:r>
            <a:r>
              <a:rPr lang="gl-ES" sz="2400" dirty="0"/>
              <a:t> que </a:t>
            </a:r>
            <a:r>
              <a:rPr lang="gl-ES" sz="2400" b="1" u="sng" dirty="0"/>
              <a:t>permite operar </a:t>
            </a:r>
            <a:r>
              <a:rPr lang="gl-ES" sz="2400" b="1" u="sng" dirty="0" err="1"/>
              <a:t>logísticamente</a:t>
            </a:r>
            <a:r>
              <a:rPr lang="gl-ES" sz="2400" b="1" u="sng" dirty="0"/>
              <a:t> y comercialmente con todos los </a:t>
            </a:r>
            <a:r>
              <a:rPr lang="gl-ES" sz="2400" b="1" u="sng" dirty="0" err="1"/>
              <a:t>agentes</a:t>
            </a:r>
            <a:r>
              <a:rPr lang="gl-ES" sz="2400" b="1" u="sng" dirty="0"/>
              <a:t> de la </a:t>
            </a:r>
            <a:r>
              <a:rPr lang="gl-ES" sz="2400" b="1" u="sng" dirty="0" err="1"/>
              <a:t>cadena</a:t>
            </a:r>
            <a:r>
              <a:rPr lang="gl-ES" sz="2400" b="1" u="sng" dirty="0"/>
              <a:t> de </a:t>
            </a:r>
            <a:r>
              <a:rPr lang="gl-ES" sz="2400" b="1" u="sng" dirty="0" err="1"/>
              <a:t>suministro</a:t>
            </a:r>
            <a:r>
              <a:rPr lang="gl-ES" sz="2400" b="1" u="sng" dirty="0"/>
              <a:t>,</a:t>
            </a:r>
            <a:r>
              <a:rPr lang="gl-ES" sz="2400" dirty="0"/>
              <a:t> </a:t>
            </a:r>
            <a:r>
              <a:rPr lang="gl-ES" sz="2400" dirty="0" err="1"/>
              <a:t>ya</a:t>
            </a:r>
            <a:r>
              <a:rPr lang="gl-ES" sz="2400" dirty="0"/>
              <a:t> </a:t>
            </a:r>
            <a:r>
              <a:rPr lang="gl-ES" sz="2400" dirty="0" err="1"/>
              <a:t>sean</a:t>
            </a:r>
            <a:r>
              <a:rPr lang="gl-ES" sz="2400" dirty="0"/>
              <a:t> clientes o </a:t>
            </a:r>
            <a:r>
              <a:rPr lang="gl-ES" sz="2400" dirty="0" err="1"/>
              <a:t>proveedores</a:t>
            </a:r>
            <a:r>
              <a:rPr lang="gl-ES" sz="2400" dirty="0"/>
              <a:t>. </a:t>
            </a:r>
          </a:p>
          <a:p>
            <a:pPr algn="just"/>
            <a:r>
              <a:rPr lang="gl-ES" sz="2400" dirty="0" err="1"/>
              <a:t>Además</a:t>
            </a:r>
            <a:r>
              <a:rPr lang="gl-ES" sz="2400" dirty="0"/>
              <a:t> de códigos para identificar </a:t>
            </a:r>
            <a:r>
              <a:rPr lang="gl-ES" sz="2400" dirty="0" err="1"/>
              <a:t>artículos</a:t>
            </a:r>
            <a:r>
              <a:rPr lang="gl-ES" sz="2400" dirty="0"/>
              <a:t>, existen identificadores estándares para unidades de envío, </a:t>
            </a:r>
            <a:r>
              <a:rPr lang="gl-ES" sz="2400" dirty="0" err="1"/>
              <a:t>localizaciones</a:t>
            </a:r>
            <a:r>
              <a:rPr lang="gl-ES" sz="2400" dirty="0"/>
              <a:t> o servicios, entre </a:t>
            </a:r>
            <a:r>
              <a:rPr lang="gl-ES" sz="2400" dirty="0" err="1"/>
              <a:t>otros</a:t>
            </a:r>
            <a:r>
              <a:rPr lang="gl-ES" sz="2400" dirty="0"/>
              <a:t>.</a:t>
            </a:r>
          </a:p>
        </p:txBody>
      </p:sp>
      <p:pic>
        <p:nvPicPr>
          <p:cNvPr id="5" name="4 Imagen" descr="C:\Users\avellom\Downloads\image_png;base64,iVBORw0KGgoAAAANSUhEUgAAAPkAAADKCAMAAABQfxahAAAAwFBMVEX+_v7___8AAAAgGxf29vYMAAAeGRXi4uIGAAAZFBD++_nKyso_Pj2tra3FxcUnIyChoaHy8fHo6OfX1NU2MzGJiIiYlpOOjo1tbGwTCwFaWVgiGBUVDgliYWCxtbR0cnB8fHxJSEdST1B.png"/>
          <p:cNvPicPr/>
          <p:nvPr/>
        </p:nvPicPr>
        <p:blipFill>
          <a:blip r:embed="rId4">
            <a:extLst>
              <a:ext uri="{28A0092B-C50C-407E-A947-70E740481C1C}">
                <a14:useLocalDpi xmlns:a14="http://schemas.microsoft.com/office/drawing/2010/main" val="0"/>
              </a:ext>
            </a:extLst>
          </a:blip>
          <a:srcRect/>
          <a:stretch>
            <a:fillRect/>
          </a:stretch>
        </p:blipFill>
        <p:spPr bwMode="auto">
          <a:xfrm>
            <a:off x="622853" y="2466975"/>
            <a:ext cx="3782709" cy="1924050"/>
          </a:xfrm>
          <a:prstGeom prst="rect">
            <a:avLst/>
          </a:prstGeom>
          <a:noFill/>
          <a:ln>
            <a:noFill/>
          </a:ln>
        </p:spPr>
      </p:pic>
      <p:pic>
        <p:nvPicPr>
          <p:cNvPr id="6" name="5 Imagen" descr="C:\Users\avellom\Downloads\image_jpeg;base64,_9j_4AAQSkZJRgABAQAAAQABAAD_2wCEAAkGBxASEhUQEhMVFRUWFhgYFRgWFxgVFRgZFhYYFhUYFRUYHSghGBomHRgVIjEhJSkrLi4uGB8zODMtNygtLisBCgoKDg0OGxAQGi0lHyUtLS0tLS0rKy0tLS0uLS0tLS0tLS0rLS0tLS0tLS0tLS0tLS0tLS0tL.jpeg"/>
          <p:cNvPicPr/>
          <p:nvPr/>
        </p:nvPicPr>
        <p:blipFill>
          <a:blip r:embed="rId5">
            <a:extLst>
              <a:ext uri="{28A0092B-C50C-407E-A947-70E740481C1C}">
                <a14:useLocalDpi xmlns:a14="http://schemas.microsoft.com/office/drawing/2010/main" val="0"/>
              </a:ext>
            </a:extLst>
          </a:blip>
          <a:srcRect/>
          <a:stretch>
            <a:fillRect/>
          </a:stretch>
        </p:blipFill>
        <p:spPr bwMode="auto">
          <a:xfrm>
            <a:off x="622853" y="4729707"/>
            <a:ext cx="4563762" cy="1713713"/>
          </a:xfrm>
          <a:prstGeom prst="rect">
            <a:avLst/>
          </a:prstGeom>
          <a:noFill/>
          <a:ln>
            <a:noFill/>
          </a:ln>
        </p:spPr>
      </p:pic>
    </p:spTree>
    <p:extLst>
      <p:ext uri="{BB962C8B-B14F-4D97-AF65-F5344CB8AC3E}">
        <p14:creationId xmlns:p14="http://schemas.microsoft.com/office/powerpoint/2010/main" val="1667282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 y="106017"/>
            <a:ext cx="12192001" cy="6275311"/>
          </a:xfrm>
        </p:spPr>
        <p:txBody>
          <a:bodyPr>
            <a:noAutofit/>
          </a:bodyPr>
          <a:lstStyle/>
          <a:p>
            <a:pPr marL="0" indent="0" algn="just">
              <a:buNone/>
            </a:pPr>
            <a:r>
              <a:rPr lang="es-ES" sz="2400" dirty="0">
                <a:latin typeface="Arial" panose="020B0604020202020204" pitchFamily="34" charset="0"/>
                <a:cs typeface="Arial" panose="020B0604020202020204" pitchFamily="34" charset="0"/>
              </a:rPr>
              <a:t>Los </a:t>
            </a:r>
            <a:r>
              <a:rPr lang="es-ES" sz="2400" dirty="0" err="1">
                <a:latin typeface="Arial" panose="020B0604020202020204" pitchFamily="34" charset="0"/>
                <a:cs typeface="Arial" panose="020B0604020202020204" pitchFamily="34" charset="0"/>
              </a:rPr>
              <a:t>tituli</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picti</a:t>
            </a:r>
            <a:r>
              <a:rPr lang="es-ES" sz="2400" dirty="0">
                <a:latin typeface="Arial" panose="020B0604020202020204" pitchFamily="34" charset="0"/>
                <a:cs typeface="Arial" panose="020B0604020202020204" pitchFamily="34" charset="0"/>
              </a:rPr>
              <a:t> escritos sobre las ánforas  contenían una   información similar a la de cualquier etiquetado actual, con 8 datos concretos: </a:t>
            </a:r>
          </a:p>
          <a:p>
            <a:pPr marL="0" indent="0" algn="just">
              <a:buNone/>
            </a:pPr>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contenido</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garum</a:t>
            </a:r>
            <a:r>
              <a:rPr lang="es-ES" sz="2400" dirty="0">
                <a:latin typeface="Arial" panose="020B0604020202020204" pitchFamily="34" charset="0"/>
                <a:cs typeface="Arial" panose="020B0604020202020204" pitchFamily="34" charset="0"/>
              </a:rPr>
              <a:t>, muria, </a:t>
            </a:r>
            <a:r>
              <a:rPr lang="es-ES" sz="2400" dirty="0" err="1">
                <a:latin typeface="Arial" panose="020B0604020202020204" pitchFamily="34" charset="0"/>
                <a:cs typeface="Arial" panose="020B0604020202020204" pitchFamily="34" charset="0"/>
              </a:rPr>
              <a:t>hallex</a:t>
            </a:r>
            <a:r>
              <a:rPr lang="es-ES" sz="2400" dirty="0">
                <a:latin typeface="Arial" panose="020B0604020202020204" pitchFamily="34" charset="0"/>
                <a:cs typeface="Arial" panose="020B0604020202020204" pitchFamily="34" charset="0"/>
              </a:rPr>
              <a:t>, etc.)</a:t>
            </a:r>
            <a:endParaRPr lang="gl-ES" sz="2400" dirty="0">
              <a:latin typeface="Arial" panose="020B0604020202020204" pitchFamily="34" charset="0"/>
              <a:cs typeface="Arial" panose="020B0604020202020204" pitchFamily="34" charset="0"/>
            </a:endParaRPr>
          </a:p>
          <a:p>
            <a:pPr marL="0" indent="0" algn="just">
              <a:buNone/>
            </a:pPr>
            <a:r>
              <a:rPr lang="es-ES" sz="2400" dirty="0">
                <a:latin typeface="Arial" panose="020B0604020202020204" pitchFamily="34" charset="0"/>
                <a:cs typeface="Arial" panose="020B0604020202020204" pitchFamily="34" charset="0"/>
              </a:rPr>
              <a:t>- el </a:t>
            </a:r>
            <a:r>
              <a:rPr lang="es-ES" sz="2400" b="1" dirty="0">
                <a:latin typeface="Arial" panose="020B0604020202020204" pitchFamily="34" charset="0"/>
                <a:cs typeface="Arial" panose="020B0604020202020204" pitchFamily="34" charset="0"/>
              </a:rPr>
              <a:t>origen</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lixitanus</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malacitanus</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tingitanus</a:t>
            </a:r>
            <a:r>
              <a:rPr lang="es-ES" sz="2400" dirty="0">
                <a:latin typeface="Arial" panose="020B0604020202020204" pitchFamily="34" charset="0"/>
                <a:cs typeface="Arial" panose="020B0604020202020204" pitchFamily="34" charset="0"/>
              </a:rPr>
              <a:t>, etc.)</a:t>
            </a:r>
            <a:endParaRPr lang="gl-ES" sz="2400" dirty="0">
              <a:latin typeface="Arial" panose="020B0604020202020204" pitchFamily="34" charset="0"/>
              <a:cs typeface="Arial" panose="020B0604020202020204" pitchFamily="34" charset="0"/>
            </a:endParaRPr>
          </a:p>
          <a:p>
            <a:pPr marL="0" indent="0" algn="just">
              <a:buNone/>
            </a:pPr>
            <a:r>
              <a:rPr lang="es-ES" sz="2400" dirty="0">
                <a:latin typeface="Arial" panose="020B0604020202020204" pitchFamily="34" charset="0"/>
                <a:cs typeface="Arial" panose="020B0604020202020204" pitchFamily="34" charset="0"/>
              </a:rPr>
              <a:t>-la </a:t>
            </a:r>
            <a:r>
              <a:rPr lang="es-ES" sz="2400" b="1" dirty="0">
                <a:latin typeface="Arial" panose="020B0604020202020204" pitchFamily="34" charset="0"/>
                <a:cs typeface="Arial" panose="020B0604020202020204" pitchFamily="34" charset="0"/>
              </a:rPr>
              <a:t>materia prima</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scombri</a:t>
            </a:r>
            <a:r>
              <a:rPr lang="es-ES" sz="2400" dirty="0">
                <a:latin typeface="Arial" panose="020B0604020202020204" pitchFamily="34" charset="0"/>
                <a:cs typeface="Arial" panose="020B0604020202020204" pitchFamily="34" charset="0"/>
              </a:rPr>
              <a:t> o caballa)</a:t>
            </a:r>
            <a:endParaRPr lang="gl-ES" sz="2400" dirty="0">
              <a:latin typeface="Arial" panose="020B0604020202020204" pitchFamily="34" charset="0"/>
              <a:cs typeface="Arial" panose="020B0604020202020204" pitchFamily="34" charset="0"/>
            </a:endParaRPr>
          </a:p>
          <a:p>
            <a:pPr marL="0" indent="0" algn="just">
              <a:buNone/>
            </a:pPr>
            <a:r>
              <a:rPr lang="es-ES" sz="2400" dirty="0">
                <a:latin typeface="Arial" panose="020B0604020202020204" pitchFamily="34" charset="0"/>
                <a:cs typeface="Arial" panose="020B0604020202020204" pitchFamily="34" charset="0"/>
              </a:rPr>
              <a:t>- sus </a:t>
            </a:r>
            <a:r>
              <a:rPr lang="es-ES" sz="2400" b="1" dirty="0">
                <a:latin typeface="Arial" panose="020B0604020202020204" pitchFamily="34" charset="0"/>
                <a:cs typeface="Arial" panose="020B0604020202020204" pitchFamily="34" charset="0"/>
              </a:rPr>
              <a:t>características </a:t>
            </a:r>
            <a:r>
              <a:rPr lang="es-ES" sz="2400" dirty="0">
                <a:latin typeface="Arial" panose="020B0604020202020204" pitchFamily="34" charset="0"/>
                <a:cs typeface="Arial" panose="020B0604020202020204" pitchFamily="34" charset="0"/>
              </a:rPr>
              <a:t>(</a:t>
            </a:r>
            <a:r>
              <a:rPr lang="es-ES" sz="2400" dirty="0" err="1">
                <a:latin typeface="Arial" panose="020B0604020202020204" pitchFamily="34" charset="0"/>
                <a:cs typeface="Arial" panose="020B0604020202020204" pitchFamily="34" charset="0"/>
              </a:rPr>
              <a:t>argutum</a:t>
            </a:r>
            <a:r>
              <a:rPr lang="es-ES" sz="2400" dirty="0">
                <a:latin typeface="Arial" panose="020B0604020202020204" pitchFamily="34" charset="0"/>
                <a:cs typeface="Arial" panose="020B0604020202020204" pitchFamily="34" charset="0"/>
              </a:rPr>
              <a:t>-picante-,</a:t>
            </a:r>
            <a:r>
              <a:rPr lang="es-ES" sz="2400" dirty="0" err="1">
                <a:latin typeface="Arial" panose="020B0604020202020204" pitchFamily="34" charset="0"/>
                <a:cs typeface="Arial" panose="020B0604020202020204" pitchFamily="34" charset="0"/>
              </a:rPr>
              <a:t>saccatum</a:t>
            </a:r>
            <a:r>
              <a:rPr lang="es-ES" sz="2400" dirty="0">
                <a:latin typeface="Arial" panose="020B0604020202020204" pitchFamily="34" charset="0"/>
                <a:cs typeface="Arial" panose="020B0604020202020204" pitchFamily="34" charset="0"/>
              </a:rPr>
              <a:t>-filtrado-, etc.)</a:t>
            </a:r>
            <a:endParaRPr lang="gl-ES" sz="2400" dirty="0">
              <a:latin typeface="Arial" panose="020B0604020202020204" pitchFamily="34" charset="0"/>
              <a:cs typeface="Arial" panose="020B0604020202020204" pitchFamily="34" charset="0"/>
            </a:endParaRPr>
          </a:p>
          <a:p>
            <a:pPr marL="0" indent="0" algn="just">
              <a:buNone/>
            </a:pPr>
            <a:r>
              <a:rPr lang="es-ES" sz="2400" dirty="0">
                <a:latin typeface="Arial" panose="020B0604020202020204" pitchFamily="34" charset="0"/>
                <a:cs typeface="Arial" panose="020B0604020202020204" pitchFamily="34" charset="0"/>
              </a:rPr>
              <a:t>- sus </a:t>
            </a:r>
            <a:r>
              <a:rPr lang="es-ES" sz="2400" b="1" dirty="0">
                <a:latin typeface="Arial" panose="020B0604020202020204" pitchFamily="34" charset="0"/>
                <a:cs typeface="Arial" panose="020B0604020202020204" pitchFamily="34" charset="0"/>
              </a:rPr>
              <a:t>atributos de calidad</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excellens</a:t>
            </a:r>
            <a:r>
              <a:rPr lang="es-ES" sz="2400" dirty="0">
                <a:latin typeface="Arial" panose="020B0604020202020204" pitchFamily="34" charset="0"/>
                <a:cs typeface="Arial" panose="020B0604020202020204" pitchFamily="34" charset="0"/>
              </a:rPr>
              <a:t>) </a:t>
            </a:r>
            <a:endParaRPr lang="gl-ES" sz="2400" dirty="0">
              <a:latin typeface="Arial" panose="020B0604020202020204" pitchFamily="34" charset="0"/>
              <a:cs typeface="Arial" panose="020B0604020202020204" pitchFamily="34" charset="0"/>
            </a:endParaRPr>
          </a:p>
          <a:p>
            <a:pPr marL="0" indent="0" algn="just">
              <a:buNone/>
            </a:pPr>
            <a:r>
              <a:rPr lang="es-ES" sz="2400" dirty="0">
                <a:latin typeface="Arial" panose="020B0604020202020204" pitchFamily="34" charset="0"/>
                <a:cs typeface="Arial" panose="020B0604020202020204" pitchFamily="34" charset="0"/>
              </a:rPr>
              <a:t>-y su </a:t>
            </a:r>
            <a:r>
              <a:rPr lang="es-ES" sz="2400" b="1" dirty="0">
                <a:latin typeface="Arial" panose="020B0604020202020204" pitchFamily="34" charset="0"/>
                <a:cs typeface="Arial" panose="020B0604020202020204" pitchFamily="34" charset="0"/>
              </a:rPr>
              <a:t>vejez o solera</a:t>
            </a:r>
            <a:r>
              <a:rPr lang="es-ES" sz="2400" dirty="0">
                <a:latin typeface="Arial" panose="020B0604020202020204" pitchFamily="34" charset="0"/>
                <a:cs typeface="Arial" panose="020B0604020202020204" pitchFamily="34" charset="0"/>
              </a:rPr>
              <a:t> (bien de manera genérica utilizando adjetivos como </a:t>
            </a:r>
            <a:r>
              <a:rPr lang="es-ES" sz="2400" dirty="0" err="1">
                <a:latin typeface="Arial" panose="020B0604020202020204" pitchFamily="34" charset="0"/>
                <a:cs typeface="Arial" panose="020B0604020202020204" pitchFamily="34" charset="0"/>
              </a:rPr>
              <a:t>vetus</a:t>
            </a:r>
            <a:r>
              <a:rPr lang="es-ES" sz="2400" dirty="0">
                <a:latin typeface="Arial" panose="020B0604020202020204" pitchFamily="34" charset="0"/>
                <a:cs typeface="Arial" panose="020B0604020202020204" pitchFamily="34" charset="0"/>
              </a:rPr>
              <a:t> –viejo– o </a:t>
            </a:r>
            <a:r>
              <a:rPr lang="es-ES" sz="2400" dirty="0" err="1">
                <a:latin typeface="Arial" panose="020B0604020202020204" pitchFamily="34" charset="0"/>
                <a:cs typeface="Arial" panose="020B0604020202020204" pitchFamily="34" charset="0"/>
              </a:rPr>
              <a:t>recens</a:t>
            </a:r>
            <a:r>
              <a:rPr lang="es-ES" sz="2400" dirty="0">
                <a:latin typeface="Arial" panose="020B0604020202020204" pitchFamily="34" charset="0"/>
                <a:cs typeface="Arial" panose="020B0604020202020204" pitchFamily="34" charset="0"/>
              </a:rPr>
              <a:t> –recién preparado–, bien indicando la añada con numerales) </a:t>
            </a:r>
            <a:endParaRPr lang="gl-ES" sz="2400" dirty="0">
              <a:latin typeface="Arial" panose="020B0604020202020204" pitchFamily="34" charset="0"/>
              <a:cs typeface="Arial" panose="020B0604020202020204" pitchFamily="34" charset="0"/>
            </a:endParaRPr>
          </a:p>
          <a:p>
            <a:pPr marL="0" indent="0" algn="just">
              <a:buNone/>
            </a:pPr>
            <a:r>
              <a:rPr lang="es-ES" sz="2400" dirty="0">
                <a:latin typeface="Arial" panose="020B0604020202020204" pitchFamily="34" charset="0"/>
                <a:cs typeface="Arial" panose="020B0604020202020204" pitchFamily="34" charset="0"/>
              </a:rPr>
              <a:t>-</a:t>
            </a:r>
            <a:r>
              <a:rPr lang="es-ES" sz="2400" b="1" dirty="0">
                <a:latin typeface="Arial" panose="020B0604020202020204" pitchFamily="34" charset="0"/>
                <a:cs typeface="Arial" panose="020B0604020202020204" pitchFamily="34" charset="0"/>
              </a:rPr>
              <a:t>peso</a:t>
            </a:r>
            <a:r>
              <a:rPr lang="es-ES" sz="2400" dirty="0">
                <a:latin typeface="Arial" panose="020B0604020202020204" pitchFamily="34" charset="0"/>
                <a:cs typeface="Arial" panose="020B0604020202020204" pitchFamily="34" charset="0"/>
              </a:rPr>
              <a:t> </a:t>
            </a:r>
            <a:r>
              <a:rPr lang="es-ES" sz="2400" b="1" dirty="0">
                <a:latin typeface="Arial" panose="020B0604020202020204" pitchFamily="34" charset="0"/>
                <a:cs typeface="Arial" panose="020B0604020202020204" pitchFamily="34" charset="0"/>
              </a:rPr>
              <a:t>del producto </a:t>
            </a:r>
            <a:endParaRPr lang="es-ES" sz="2400" dirty="0">
              <a:latin typeface="Arial" panose="020B0604020202020204" pitchFamily="34" charset="0"/>
              <a:cs typeface="Arial" panose="020B0604020202020204" pitchFamily="34" charset="0"/>
            </a:endParaRPr>
          </a:p>
          <a:p>
            <a:pPr marL="0" indent="0" algn="just">
              <a:buNone/>
            </a:pPr>
            <a:r>
              <a:rPr lang="es-ES" sz="2400" b="1" dirty="0">
                <a:latin typeface="Arial" panose="020B0604020202020204" pitchFamily="34" charset="0"/>
                <a:cs typeface="Arial" panose="020B0604020202020204" pitchFamily="34" charset="0"/>
              </a:rPr>
              <a:t>-</a:t>
            </a:r>
            <a:r>
              <a:rPr lang="es-ES" sz="2400" dirty="0">
                <a:latin typeface="Arial" panose="020B0604020202020204" pitchFamily="34" charset="0"/>
                <a:cs typeface="Arial" panose="020B0604020202020204" pitchFamily="34" charset="0"/>
              </a:rPr>
              <a:t>y la </a:t>
            </a:r>
            <a:r>
              <a:rPr lang="es-ES" sz="2400" b="1" dirty="0">
                <a:latin typeface="Arial" panose="020B0604020202020204" pitchFamily="34" charset="0"/>
                <a:cs typeface="Arial" panose="020B0604020202020204" pitchFamily="34" charset="0"/>
              </a:rPr>
              <a:t>denominación del comerciante.</a:t>
            </a:r>
            <a:endParaRPr lang="gl-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52832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https://www.ecoembes.com/sites/default/files/nuevo-logo-ecoembes_0_0.png"/>
          <p:cNvPicPr/>
          <p:nvPr/>
        </p:nvPicPr>
        <p:blipFill>
          <a:blip r:embed="rId3">
            <a:extLst>
              <a:ext uri="{28A0092B-C50C-407E-A947-70E740481C1C}">
                <a14:useLocalDpi xmlns:a14="http://schemas.microsoft.com/office/drawing/2010/main" val="0"/>
              </a:ext>
            </a:extLst>
          </a:blip>
          <a:srcRect/>
          <a:stretch>
            <a:fillRect/>
          </a:stretch>
        </p:blipFill>
        <p:spPr bwMode="auto">
          <a:xfrm>
            <a:off x="861391" y="332658"/>
            <a:ext cx="3672587" cy="1257603"/>
          </a:xfrm>
          <a:prstGeom prst="rect">
            <a:avLst/>
          </a:prstGeom>
          <a:noFill/>
          <a:ln>
            <a:noFill/>
          </a:ln>
        </p:spPr>
      </p:pic>
      <p:pic>
        <p:nvPicPr>
          <p:cNvPr id="4" name="3 Imagen" descr="logo-punto-verde"/>
          <p:cNvPicPr/>
          <p:nvPr/>
        </p:nvPicPr>
        <p:blipFill>
          <a:blip r:embed="rId4" cstate="print"/>
          <a:srcRect/>
          <a:stretch>
            <a:fillRect/>
          </a:stretch>
        </p:blipFill>
        <p:spPr bwMode="auto">
          <a:xfrm>
            <a:off x="6387549" y="768969"/>
            <a:ext cx="2197040" cy="1576666"/>
          </a:xfrm>
          <a:prstGeom prst="rect">
            <a:avLst/>
          </a:prstGeom>
          <a:noFill/>
          <a:ln w="9525">
            <a:noFill/>
            <a:miter lim="800000"/>
            <a:headEnd/>
            <a:tailEnd/>
          </a:ln>
        </p:spPr>
      </p:pic>
      <p:sp>
        <p:nvSpPr>
          <p:cNvPr id="5" name="4 Rectángulo"/>
          <p:cNvSpPr/>
          <p:nvPr/>
        </p:nvSpPr>
        <p:spPr>
          <a:xfrm>
            <a:off x="371061" y="2672711"/>
            <a:ext cx="11449878" cy="3416320"/>
          </a:xfrm>
          <a:prstGeom prst="rect">
            <a:avLst/>
          </a:prstGeom>
        </p:spPr>
        <p:txBody>
          <a:bodyPr wrap="square">
            <a:spAutoFit/>
          </a:bodyPr>
          <a:lstStyle/>
          <a:p>
            <a:pPr algn="just"/>
            <a:r>
              <a:rPr lang="gl-ES" sz="2400" dirty="0"/>
              <a:t>El Punto Verde, </a:t>
            </a:r>
            <a:r>
              <a:rPr lang="gl-ES" sz="2400" b="1" dirty="0"/>
              <a:t>visible en todos los envases </a:t>
            </a:r>
            <a:r>
              <a:rPr lang="gl-ES" sz="2400" b="1" dirty="0" err="1"/>
              <a:t>gestionados</a:t>
            </a:r>
            <a:r>
              <a:rPr lang="gl-ES" sz="2400" b="1" dirty="0"/>
              <a:t> por un Sistema Integrado de </a:t>
            </a:r>
            <a:r>
              <a:rPr lang="gl-ES" sz="2400" b="1" dirty="0" err="1"/>
              <a:t>Gestión</a:t>
            </a:r>
            <a:r>
              <a:rPr lang="gl-ES" sz="2400" b="1" dirty="0"/>
              <a:t> de residuos (SIG),</a:t>
            </a:r>
            <a:r>
              <a:rPr lang="gl-ES" sz="2400" dirty="0"/>
              <a:t> es un símbolo de información mediante el </a:t>
            </a:r>
            <a:r>
              <a:rPr lang="gl-ES" sz="2400" dirty="0" err="1"/>
              <a:t>cual</a:t>
            </a:r>
            <a:r>
              <a:rPr lang="gl-ES" sz="2400" dirty="0"/>
              <a:t>, todas las empresas </a:t>
            </a:r>
            <a:r>
              <a:rPr lang="gl-ES" sz="2400" dirty="0" err="1"/>
              <a:t>envasadoras</a:t>
            </a:r>
            <a:r>
              <a:rPr lang="gl-ES" sz="2400" dirty="0"/>
              <a:t> adheridas a los SIG de residuos identifican los envases de </a:t>
            </a:r>
            <a:r>
              <a:rPr lang="gl-ES" sz="2400" dirty="0" err="1"/>
              <a:t>sus</a:t>
            </a:r>
            <a:r>
              <a:rPr lang="gl-ES" sz="2400" dirty="0"/>
              <a:t> </a:t>
            </a:r>
            <a:r>
              <a:rPr lang="gl-ES" sz="2400" dirty="0" err="1"/>
              <a:t>productos</a:t>
            </a:r>
            <a:r>
              <a:rPr lang="gl-ES" sz="2400" dirty="0"/>
              <a:t>. No se trata de una </a:t>
            </a:r>
            <a:r>
              <a:rPr lang="gl-ES" sz="2400" dirty="0" err="1"/>
              <a:t>tasa</a:t>
            </a:r>
            <a:r>
              <a:rPr lang="gl-ES" sz="2400" dirty="0"/>
              <a:t> ni de un </a:t>
            </a:r>
            <a:r>
              <a:rPr lang="gl-ES" sz="2400" dirty="0" err="1"/>
              <a:t>impuesto</a:t>
            </a:r>
            <a:r>
              <a:rPr lang="gl-ES" sz="2400" dirty="0"/>
              <a:t>, sino </a:t>
            </a:r>
            <a:r>
              <a:rPr lang="gl-ES" sz="2400" b="1" u="sng" dirty="0"/>
              <a:t>del pago por la prestación de un servicio </a:t>
            </a:r>
            <a:r>
              <a:rPr lang="gl-ES" sz="2400" dirty="0"/>
              <a:t>que la empresa </a:t>
            </a:r>
            <a:r>
              <a:rPr lang="gl-ES" sz="2400" dirty="0" err="1"/>
              <a:t>envasadora</a:t>
            </a:r>
            <a:r>
              <a:rPr lang="gl-ES" sz="2400" dirty="0"/>
              <a:t> adherida realiza </a:t>
            </a:r>
            <a:r>
              <a:rPr lang="gl-ES" sz="2400" dirty="0" err="1"/>
              <a:t>al</a:t>
            </a:r>
            <a:r>
              <a:rPr lang="gl-ES" sz="2400" dirty="0"/>
              <a:t> SIG para el </a:t>
            </a:r>
            <a:r>
              <a:rPr lang="gl-ES" sz="2400" dirty="0" err="1"/>
              <a:t>reciclaje</a:t>
            </a:r>
            <a:r>
              <a:rPr lang="gl-ES" sz="2400" dirty="0"/>
              <a:t> de los envases y así dar </a:t>
            </a:r>
            <a:r>
              <a:rPr lang="gl-ES" sz="2400" dirty="0" err="1"/>
              <a:t>cumplimiento</a:t>
            </a:r>
            <a:r>
              <a:rPr lang="gl-ES" sz="2400" dirty="0"/>
              <a:t> a la </a:t>
            </a:r>
            <a:r>
              <a:rPr lang="gl-ES" sz="2400" dirty="0" err="1"/>
              <a:t>legislación</a:t>
            </a:r>
            <a:r>
              <a:rPr lang="gl-ES" sz="2400" dirty="0"/>
              <a:t>. Este símbolo </a:t>
            </a:r>
            <a:r>
              <a:rPr lang="gl-ES" sz="2400" dirty="0" err="1"/>
              <a:t>tiene</a:t>
            </a:r>
            <a:r>
              <a:rPr lang="gl-ES" sz="2400" dirty="0"/>
              <a:t> carácter </a:t>
            </a:r>
            <a:r>
              <a:rPr lang="gl-ES" sz="2400" dirty="0" err="1"/>
              <a:t>identificativo</a:t>
            </a:r>
            <a:r>
              <a:rPr lang="gl-ES" sz="2400" dirty="0"/>
              <a:t> y </a:t>
            </a:r>
            <a:r>
              <a:rPr lang="gl-ES" sz="2400" dirty="0" err="1"/>
              <a:t>garantiza</a:t>
            </a:r>
            <a:r>
              <a:rPr lang="gl-ES" sz="2400" dirty="0"/>
              <a:t> que las empresas </a:t>
            </a:r>
            <a:r>
              <a:rPr lang="gl-ES" sz="2400" dirty="0" err="1"/>
              <a:t>cuyos</a:t>
            </a:r>
            <a:r>
              <a:rPr lang="gl-ES" sz="2400" dirty="0"/>
              <a:t> envases presentan este logotipo </a:t>
            </a:r>
            <a:r>
              <a:rPr lang="gl-ES" sz="2400" b="1" u="sng" dirty="0" err="1"/>
              <a:t>cumplen</a:t>
            </a:r>
            <a:r>
              <a:rPr lang="gl-ES" sz="2400" b="1" u="sng" dirty="0"/>
              <a:t> con los principios definidos en la Directiva europea 94/62 y </a:t>
            </a:r>
            <a:r>
              <a:rPr lang="gl-ES" sz="2400" b="1" u="sng" dirty="0" err="1"/>
              <a:t>su</a:t>
            </a:r>
            <a:r>
              <a:rPr lang="gl-ES" sz="2400" b="1" u="sng" dirty="0"/>
              <a:t> </a:t>
            </a:r>
            <a:r>
              <a:rPr lang="gl-ES" sz="2400" b="1" u="sng" dirty="0" err="1"/>
              <a:t>correspondiente</a:t>
            </a:r>
            <a:r>
              <a:rPr lang="gl-ES" sz="2400" b="1" u="sng" dirty="0"/>
              <a:t> </a:t>
            </a:r>
            <a:r>
              <a:rPr lang="gl-ES" sz="2400" b="1" u="sng" dirty="0" err="1"/>
              <a:t>ley</a:t>
            </a:r>
            <a:r>
              <a:rPr lang="gl-ES" sz="2400" b="1" u="sng" dirty="0"/>
              <a:t> nacional (en España a través de la </a:t>
            </a:r>
            <a:r>
              <a:rPr lang="gl-ES" sz="2400" b="1" u="sng" dirty="0" err="1"/>
              <a:t>Ley</a:t>
            </a:r>
            <a:r>
              <a:rPr lang="gl-ES" sz="2400" b="1" u="sng" dirty="0"/>
              <a:t> 11/97 de Envases y Residuos de Envases).</a:t>
            </a:r>
          </a:p>
        </p:txBody>
      </p:sp>
    </p:spTree>
    <p:extLst>
      <p:ext uri="{BB962C8B-B14F-4D97-AF65-F5344CB8AC3E}">
        <p14:creationId xmlns:p14="http://schemas.microsoft.com/office/powerpoint/2010/main" val="34447521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01652" y="188642"/>
            <a:ext cx="8136904" cy="800219"/>
          </a:xfrm>
          <a:prstGeom prst="rect">
            <a:avLst/>
          </a:prstGeom>
        </p:spPr>
        <p:txBody>
          <a:bodyPr wrap="square">
            <a:spAutoFit/>
          </a:bodyPr>
          <a:lstStyle/>
          <a:p>
            <a:pPr algn="ctr"/>
            <a:r>
              <a:rPr lang="gl-ES" sz="2800" b="1" dirty="0">
                <a:solidFill>
                  <a:srgbClr val="0070C0"/>
                </a:solidFill>
              </a:rPr>
              <a:t>Tipos de </a:t>
            </a:r>
            <a:r>
              <a:rPr lang="gl-ES" sz="2800" b="1" dirty="0" err="1">
                <a:solidFill>
                  <a:srgbClr val="0070C0"/>
                </a:solidFill>
              </a:rPr>
              <a:t>materiales</a:t>
            </a:r>
            <a:r>
              <a:rPr lang="gl-ES" sz="2800" b="1" dirty="0">
                <a:solidFill>
                  <a:srgbClr val="0070C0"/>
                </a:solidFill>
              </a:rPr>
              <a:t> de los envases plásticos</a:t>
            </a:r>
            <a:endParaRPr lang="gl-ES" sz="2800" dirty="0">
              <a:solidFill>
                <a:srgbClr val="0070C0"/>
              </a:solidFill>
            </a:endParaRPr>
          </a:p>
          <a:p>
            <a:pPr algn="ctr"/>
            <a:r>
              <a:rPr lang="gl-ES" b="1" dirty="0"/>
              <a:t> </a:t>
            </a:r>
            <a:endParaRPr lang="gl-E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30" y="764706"/>
            <a:ext cx="11078818" cy="5917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91356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D3BA39-1477-473C-9F0E-794382BA0E23}"/>
              </a:ext>
            </a:extLst>
          </p:cNvPr>
          <p:cNvPicPr>
            <a:picLocks noChangeAspect="1"/>
          </p:cNvPicPr>
          <p:nvPr/>
        </p:nvPicPr>
        <p:blipFill>
          <a:blip r:embed="rId2"/>
          <a:stretch>
            <a:fillRect/>
          </a:stretch>
        </p:blipFill>
        <p:spPr>
          <a:xfrm>
            <a:off x="477078" y="620688"/>
            <a:ext cx="11516139" cy="6124592"/>
          </a:xfrm>
          <a:prstGeom prst="rect">
            <a:avLst/>
          </a:prstGeom>
        </p:spPr>
      </p:pic>
      <p:sp>
        <p:nvSpPr>
          <p:cNvPr id="3" name="CuadroTexto 2">
            <a:extLst>
              <a:ext uri="{FF2B5EF4-FFF2-40B4-BE49-F238E27FC236}">
                <a16:creationId xmlns:a16="http://schemas.microsoft.com/office/drawing/2014/main" id="{37235869-F5AF-4F67-A69C-4687D1C9B616}"/>
              </a:ext>
            </a:extLst>
          </p:cNvPr>
          <p:cNvSpPr txBox="1"/>
          <p:nvPr/>
        </p:nvSpPr>
        <p:spPr>
          <a:xfrm>
            <a:off x="4151785" y="50721"/>
            <a:ext cx="4294191" cy="707886"/>
          </a:xfrm>
          <a:prstGeom prst="rect">
            <a:avLst/>
          </a:prstGeom>
          <a:noFill/>
        </p:spPr>
        <p:txBody>
          <a:bodyPr wrap="square" rtlCol="0">
            <a:spAutoFit/>
          </a:bodyPr>
          <a:lstStyle/>
          <a:p>
            <a:r>
              <a:rPr lang="es-ES" sz="4000" b="1" dirty="0">
                <a:solidFill>
                  <a:srgbClr val="0070C0"/>
                </a:solidFill>
              </a:rPr>
              <a:t>Etiquetado frontal</a:t>
            </a:r>
          </a:p>
        </p:txBody>
      </p:sp>
    </p:spTree>
    <p:extLst>
      <p:ext uri="{BB962C8B-B14F-4D97-AF65-F5344CB8AC3E}">
        <p14:creationId xmlns:p14="http://schemas.microsoft.com/office/powerpoint/2010/main" val="2969166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545B689-481B-4911-8C62-64C0DEC979A9}"/>
              </a:ext>
            </a:extLst>
          </p:cNvPr>
          <p:cNvPicPr>
            <a:picLocks noChangeAspect="1"/>
          </p:cNvPicPr>
          <p:nvPr/>
        </p:nvPicPr>
        <p:blipFill>
          <a:blip r:embed="rId2"/>
          <a:stretch>
            <a:fillRect/>
          </a:stretch>
        </p:blipFill>
        <p:spPr>
          <a:xfrm>
            <a:off x="142613" y="36297"/>
            <a:ext cx="11828477" cy="6832367"/>
          </a:xfrm>
          <a:prstGeom prst="rect">
            <a:avLst/>
          </a:prstGeom>
        </p:spPr>
      </p:pic>
    </p:spTree>
    <p:extLst>
      <p:ext uri="{BB962C8B-B14F-4D97-AF65-F5344CB8AC3E}">
        <p14:creationId xmlns:p14="http://schemas.microsoft.com/office/powerpoint/2010/main" val="32540670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ómo decide Nutriscore sus valoraciones? Algoritmo:">
            <a:extLst>
              <a:ext uri="{FF2B5EF4-FFF2-40B4-BE49-F238E27FC236}">
                <a16:creationId xmlns:a16="http://schemas.microsoft.com/office/drawing/2014/main" id="{7417058A-A8F1-407D-8B29-F9985B6DC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078" y="404664"/>
            <a:ext cx="11622157" cy="623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6622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tiquetado Nutri-score - Cooperativa Simbiosis">
            <a:extLst>
              <a:ext uri="{FF2B5EF4-FFF2-40B4-BE49-F238E27FC236}">
                <a16:creationId xmlns:a16="http://schemas.microsoft.com/office/drawing/2014/main" id="{B07DB85D-9103-4EF5-B0F6-4622F26AE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625" y="692696"/>
            <a:ext cx="10919791" cy="597666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43DF6D9-5A33-4B2A-9F6D-128388C54B69}"/>
              </a:ext>
            </a:extLst>
          </p:cNvPr>
          <p:cNvSpPr txBox="1"/>
          <p:nvPr/>
        </p:nvSpPr>
        <p:spPr>
          <a:xfrm>
            <a:off x="3791745" y="404664"/>
            <a:ext cx="5142305" cy="707886"/>
          </a:xfrm>
          <a:prstGeom prst="rect">
            <a:avLst/>
          </a:prstGeom>
          <a:noFill/>
        </p:spPr>
        <p:txBody>
          <a:bodyPr wrap="none" rtlCol="0">
            <a:spAutoFit/>
          </a:bodyPr>
          <a:lstStyle/>
          <a:p>
            <a:pPr algn="ctr"/>
            <a:r>
              <a:rPr lang="es-ES" sz="4000" dirty="0">
                <a:solidFill>
                  <a:srgbClr val="0070C0"/>
                </a:solidFill>
              </a:rPr>
              <a:t>Paradojas de </a:t>
            </a:r>
            <a:r>
              <a:rPr lang="es-ES" sz="4000" dirty="0" err="1">
                <a:solidFill>
                  <a:srgbClr val="0070C0"/>
                </a:solidFill>
              </a:rPr>
              <a:t>Nutriscore</a:t>
            </a:r>
            <a:endParaRPr lang="es-ES" sz="4000" dirty="0">
              <a:solidFill>
                <a:srgbClr val="0070C0"/>
              </a:solidFill>
            </a:endParaRPr>
          </a:p>
        </p:txBody>
      </p:sp>
    </p:spTree>
    <p:extLst>
      <p:ext uri="{BB962C8B-B14F-4D97-AF65-F5344CB8AC3E}">
        <p14:creationId xmlns:p14="http://schemas.microsoft.com/office/powerpoint/2010/main" val="8357925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 y="1"/>
            <a:ext cx="12192000" cy="6597352"/>
          </a:xfrm>
          <a:solidFill>
            <a:schemeClr val="accent2">
              <a:lumMod val="40000"/>
              <a:lumOff val="60000"/>
            </a:schemeClr>
          </a:solidFill>
        </p:spPr>
        <p:txBody>
          <a:bodyPr>
            <a:normAutofit/>
          </a:bodyPr>
          <a:lstStyle/>
          <a:p>
            <a:pPr marL="0" indent="0" algn="just">
              <a:buNone/>
            </a:pPr>
            <a:r>
              <a:rPr lang="es-ES" sz="2800" b="1" u="sng" dirty="0">
                <a:highlight>
                  <a:srgbClr val="FFFF00"/>
                </a:highlight>
              </a:rPr>
              <a:t>Desde OCU queremos que el Gobierno se comprometa</a:t>
            </a:r>
            <a:r>
              <a:rPr lang="es-ES" sz="2800" u="sng" dirty="0">
                <a:highlight>
                  <a:srgbClr val="FFFF00"/>
                </a:highlight>
              </a:rPr>
              <a:t> </a:t>
            </a:r>
            <a:r>
              <a:rPr lang="es-ES" sz="2800" b="1" u="sng" dirty="0">
                <a:highlight>
                  <a:srgbClr val="FFFF00"/>
                </a:highlight>
              </a:rPr>
              <a:t>a que los productos que comemos tengan un etiquetado claro y sencillo para los consumidores</a:t>
            </a:r>
          </a:p>
          <a:p>
            <a:pPr marL="0" indent="0" algn="just">
              <a:buNone/>
            </a:pPr>
            <a:endParaRPr lang="es-ES" u="sng" dirty="0"/>
          </a:p>
          <a:p>
            <a:pPr marL="0" indent="0" algn="just">
              <a:buNone/>
            </a:pPr>
            <a:r>
              <a:rPr lang="es-ES" dirty="0"/>
              <a:t>-En el frontal del producto aparezca su denominación legal, tan destacada como la denominación comercial.  </a:t>
            </a:r>
          </a:p>
          <a:p>
            <a:pPr marL="0" indent="0" algn="just">
              <a:buNone/>
            </a:pPr>
            <a:r>
              <a:rPr lang="es-ES" dirty="0"/>
              <a:t>-Cuando un ingrediente aparezca destacado, sea obligatorio que su porcentaje aparezca al lado con el mismo tamaño y tipografía.</a:t>
            </a:r>
          </a:p>
          <a:p>
            <a:pPr marL="0" indent="0" algn="just">
              <a:buNone/>
            </a:pPr>
            <a:r>
              <a:rPr lang="es-ES" dirty="0"/>
              <a:t>-El ingrediente destacado en el envase coincida con el mayoritario.</a:t>
            </a:r>
          </a:p>
          <a:p>
            <a:pPr marL="0" indent="0" algn="just">
              <a:buNone/>
            </a:pPr>
            <a:r>
              <a:rPr lang="es-ES" dirty="0"/>
              <a:t>-Se definan los términos natural, casero y tradicional, además de sus condiciones de uso.</a:t>
            </a:r>
          </a:p>
          <a:p>
            <a:pPr marL="0" indent="0" algn="just">
              <a:buNone/>
            </a:pPr>
            <a:r>
              <a:rPr lang="es-ES" dirty="0"/>
              <a:t>-Se acabe con la letra pequeña del etiquetado obligatorio</a:t>
            </a:r>
          </a:p>
          <a:p>
            <a:pPr marL="0" indent="0" algn="just">
              <a:buNone/>
            </a:pPr>
            <a:r>
              <a:rPr lang="es-ES" dirty="0"/>
              <a:t>-Se sustituya la sugerencia de presentación por una foto real del producto.</a:t>
            </a:r>
          </a:p>
          <a:p>
            <a:pPr marL="0" indent="0">
              <a:buNone/>
            </a:pPr>
            <a:endParaRPr lang="gl-ES" dirty="0"/>
          </a:p>
          <a:p>
            <a:endParaRPr lang="gl-ES" dirty="0"/>
          </a:p>
        </p:txBody>
      </p:sp>
    </p:spTree>
    <p:extLst>
      <p:ext uri="{BB962C8B-B14F-4D97-AF65-F5344CB8AC3E}">
        <p14:creationId xmlns:p14="http://schemas.microsoft.com/office/powerpoint/2010/main" val="21025790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332657"/>
            <a:ext cx="12192000" cy="6264695"/>
          </a:xfrm>
          <a:solidFill>
            <a:schemeClr val="accent2">
              <a:lumMod val="40000"/>
              <a:lumOff val="60000"/>
            </a:schemeClr>
          </a:solidFill>
        </p:spPr>
        <p:txBody>
          <a:bodyPr>
            <a:normAutofit/>
          </a:bodyPr>
          <a:lstStyle/>
          <a:p>
            <a:pPr marL="0" indent="0" algn="just">
              <a:buNone/>
            </a:pPr>
            <a:r>
              <a:rPr lang="es-ES" b="1" dirty="0"/>
              <a:t>Ingredientes:</a:t>
            </a:r>
          </a:p>
          <a:p>
            <a:pPr marL="0" indent="0" algn="just">
              <a:buNone/>
            </a:pPr>
            <a:endParaRPr lang="es-ES" dirty="0"/>
          </a:p>
          <a:p>
            <a:pPr marL="0" indent="0" algn="just">
              <a:buNone/>
            </a:pPr>
            <a:r>
              <a:rPr lang="es-ES" dirty="0"/>
              <a:t>-Se establezca un porcentaje mínimo del ingrediente para que pueda ser destacado.</a:t>
            </a:r>
          </a:p>
          <a:p>
            <a:pPr marL="0" indent="0" algn="just">
              <a:buNone/>
            </a:pPr>
            <a:r>
              <a:rPr lang="es-ES" dirty="0"/>
              <a:t>-Se limite el uso de colorantes y potenciadores de sabor en productos con un contenido mínimo de un ingrediente.</a:t>
            </a:r>
          </a:p>
          <a:p>
            <a:pPr marL="0" indent="0" algn="just">
              <a:buNone/>
            </a:pPr>
            <a:endParaRPr lang="es-ES" dirty="0"/>
          </a:p>
          <a:p>
            <a:pPr marL="0" indent="0" algn="just">
              <a:buNone/>
            </a:pPr>
            <a:r>
              <a:rPr lang="es-ES" dirty="0"/>
              <a:t>-Se incluya la cantidad de azúcar añadido.</a:t>
            </a:r>
          </a:p>
          <a:p>
            <a:pPr marL="0" indent="0" algn="just">
              <a:buNone/>
            </a:pPr>
            <a:r>
              <a:rPr lang="es-ES" dirty="0"/>
              <a:t>-Se ponga coto al uso indiscriminado de alegaciones nutricionales.</a:t>
            </a:r>
          </a:p>
          <a:p>
            <a:pPr marL="0" indent="0" algn="just">
              <a:buNone/>
            </a:pPr>
            <a:r>
              <a:rPr lang="es-ES" dirty="0"/>
              <a:t>-Porque para poder elegir, necesitamos tener las cosas claras, que no las disfracen ni nos engañen. </a:t>
            </a:r>
          </a:p>
          <a:p>
            <a:pPr marL="0" indent="0">
              <a:buNone/>
            </a:pPr>
            <a:endParaRPr lang="gl-ES" dirty="0"/>
          </a:p>
        </p:txBody>
      </p:sp>
    </p:spTree>
    <p:extLst>
      <p:ext uri="{BB962C8B-B14F-4D97-AF65-F5344CB8AC3E}">
        <p14:creationId xmlns:p14="http://schemas.microsoft.com/office/powerpoint/2010/main" val="5946850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91544" y="116632"/>
            <a:ext cx="8229600" cy="1143000"/>
          </a:xfrm>
        </p:spPr>
        <p:txBody>
          <a:bodyPr>
            <a:normAutofit fontScale="90000"/>
          </a:bodyPr>
          <a:lstStyle/>
          <a:p>
            <a:r>
              <a:rPr lang="es-ES" sz="3100" b="1" dirty="0"/>
              <a:t>Así tendrían que ser las etiquetas de los alimentos si quisieran reflejar sus ingredientes reales.</a:t>
            </a:r>
            <a:r>
              <a:rPr lang="es-ES" sz="3600" b="1" dirty="0"/>
              <a:t> </a:t>
            </a:r>
            <a:r>
              <a:rPr lang="es-ES" sz="1800" b="1" dirty="0"/>
              <a:t>https://twitter.com/mohorte</a:t>
            </a:r>
            <a:br>
              <a:rPr lang="es-ES" b="1" dirty="0"/>
            </a:br>
            <a:r>
              <a:rPr lang="es-ES" sz="1100" dirty="0"/>
              <a:t>31 Enero 2017 Actualizado 5 Febrero 2018</a:t>
            </a:r>
            <a:endParaRPr lang="gl-ES" sz="1100" dirty="0"/>
          </a:p>
        </p:txBody>
      </p:sp>
      <p:pic>
        <p:nvPicPr>
          <p:cNvPr id="4" name="3 Marcador de contenido" descr="https://pbs.twimg.com/media/C28x9ArVEAIo68H.jpg"/>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914400" y="3551584"/>
            <a:ext cx="10336696" cy="3189784"/>
          </a:xfrm>
          <a:prstGeom prst="rect">
            <a:avLst/>
          </a:prstGeom>
          <a:noFill/>
          <a:ln>
            <a:noFill/>
          </a:ln>
        </p:spPr>
      </p:pic>
      <p:sp>
        <p:nvSpPr>
          <p:cNvPr id="5" name="4 Rectángulo"/>
          <p:cNvSpPr/>
          <p:nvPr/>
        </p:nvSpPr>
        <p:spPr>
          <a:xfrm>
            <a:off x="2645693" y="1988841"/>
            <a:ext cx="6624736" cy="1200329"/>
          </a:xfrm>
          <a:prstGeom prst="rect">
            <a:avLst/>
          </a:prstGeom>
        </p:spPr>
        <p:txBody>
          <a:bodyPr wrap="square">
            <a:spAutoFit/>
          </a:bodyPr>
          <a:lstStyle/>
          <a:p>
            <a:endParaRPr lang="gl-ES" b="1" dirty="0">
              <a:hlinkClick r:id="rId4"/>
            </a:endParaRPr>
          </a:p>
          <a:p>
            <a:r>
              <a:rPr lang="gl-ES" b="1" dirty="0" err="1">
                <a:hlinkClick r:id="rId4"/>
              </a:rPr>
              <a:t>Geoff</a:t>
            </a:r>
            <a:r>
              <a:rPr lang="gl-ES" b="1" dirty="0">
                <a:hlinkClick r:id="rId4"/>
              </a:rPr>
              <a:t> </a:t>
            </a:r>
            <a:r>
              <a:rPr lang="gl-ES" b="1" dirty="0" err="1">
                <a:hlinkClick r:id="rId4"/>
              </a:rPr>
              <a:t>Teehan</a:t>
            </a:r>
            <a:r>
              <a:rPr lang="gl-ES" b="1" dirty="0">
                <a:hlinkClick r:id="rId4"/>
              </a:rPr>
              <a:t>‏ </a:t>
            </a:r>
            <a:r>
              <a:rPr lang="gl-ES" dirty="0">
                <a:hlinkClick r:id="rId4"/>
              </a:rPr>
              <a:t>@</a:t>
            </a:r>
            <a:r>
              <a:rPr lang="gl-ES" dirty="0" err="1">
                <a:hlinkClick r:id="rId4"/>
              </a:rPr>
              <a:t>gt</a:t>
            </a:r>
            <a:endParaRPr lang="gl-ES" dirty="0"/>
          </a:p>
          <a:p>
            <a:r>
              <a:rPr lang="gl-ES" dirty="0" err="1"/>
              <a:t>If</a:t>
            </a:r>
            <a:r>
              <a:rPr lang="gl-ES" dirty="0"/>
              <a:t> </a:t>
            </a:r>
            <a:r>
              <a:rPr lang="gl-ES" dirty="0" err="1"/>
              <a:t>nutrition</a:t>
            </a:r>
            <a:r>
              <a:rPr lang="gl-ES" dirty="0"/>
              <a:t> </a:t>
            </a:r>
            <a:r>
              <a:rPr lang="gl-ES" dirty="0" err="1"/>
              <a:t>labels</a:t>
            </a:r>
            <a:r>
              <a:rPr lang="gl-ES" dirty="0"/>
              <a:t> </a:t>
            </a:r>
            <a:r>
              <a:rPr lang="gl-ES" dirty="0" err="1"/>
              <a:t>were</a:t>
            </a:r>
            <a:r>
              <a:rPr lang="gl-ES" dirty="0"/>
              <a:t> </a:t>
            </a:r>
            <a:r>
              <a:rPr lang="gl-ES" dirty="0" err="1"/>
              <a:t>designed</a:t>
            </a:r>
            <a:r>
              <a:rPr lang="gl-ES" dirty="0"/>
              <a:t> to </a:t>
            </a:r>
            <a:r>
              <a:rPr lang="gl-ES" dirty="0" err="1"/>
              <a:t>visualize</a:t>
            </a:r>
            <a:r>
              <a:rPr lang="gl-ES" dirty="0"/>
              <a:t> </a:t>
            </a:r>
            <a:r>
              <a:rPr lang="gl-ES" dirty="0" err="1"/>
              <a:t>ingredients</a:t>
            </a:r>
            <a:r>
              <a:rPr lang="gl-ES" dirty="0"/>
              <a:t> </a:t>
            </a:r>
            <a:r>
              <a:rPr lang="gl-ES" dirty="0" err="1"/>
              <a:t>like</a:t>
            </a:r>
            <a:r>
              <a:rPr lang="gl-ES" dirty="0"/>
              <a:t> </a:t>
            </a:r>
            <a:r>
              <a:rPr lang="gl-ES" dirty="0" err="1"/>
              <a:t>this</a:t>
            </a:r>
            <a:r>
              <a:rPr lang="gl-ES" dirty="0"/>
              <a:t>, </a:t>
            </a:r>
            <a:r>
              <a:rPr lang="gl-ES" dirty="0" err="1"/>
              <a:t>we</a:t>
            </a:r>
            <a:r>
              <a:rPr lang="gl-ES" dirty="0"/>
              <a:t> </a:t>
            </a:r>
            <a:r>
              <a:rPr lang="gl-ES" dirty="0" err="1"/>
              <a:t>would</a:t>
            </a:r>
            <a:r>
              <a:rPr lang="gl-ES" dirty="0"/>
              <a:t> </a:t>
            </a:r>
            <a:r>
              <a:rPr lang="gl-ES" dirty="0" err="1"/>
              <a:t>make</a:t>
            </a:r>
            <a:r>
              <a:rPr lang="gl-ES" dirty="0"/>
              <a:t> </a:t>
            </a:r>
            <a:r>
              <a:rPr lang="gl-ES" dirty="0" err="1"/>
              <a:t>better</a:t>
            </a:r>
            <a:r>
              <a:rPr lang="gl-ES" dirty="0"/>
              <a:t> </a:t>
            </a:r>
            <a:r>
              <a:rPr lang="gl-ES" dirty="0" err="1"/>
              <a:t>choices</a:t>
            </a:r>
            <a:r>
              <a:rPr lang="gl-ES" dirty="0"/>
              <a:t>—as </a:t>
            </a:r>
            <a:r>
              <a:rPr lang="gl-ES" dirty="0" err="1"/>
              <a:t>would</a:t>
            </a:r>
            <a:r>
              <a:rPr lang="gl-ES" dirty="0"/>
              <a:t> </a:t>
            </a:r>
            <a:r>
              <a:rPr lang="gl-ES" dirty="0" err="1"/>
              <a:t>the</a:t>
            </a:r>
            <a:r>
              <a:rPr lang="gl-ES" dirty="0"/>
              <a:t> </a:t>
            </a:r>
            <a:r>
              <a:rPr lang="gl-ES" dirty="0" err="1"/>
              <a:t>manufacturers</a:t>
            </a:r>
            <a:r>
              <a:rPr lang="gl-ES" dirty="0"/>
              <a:t>.</a:t>
            </a:r>
          </a:p>
        </p:txBody>
      </p:sp>
    </p:spTree>
    <p:extLst>
      <p:ext uri="{BB962C8B-B14F-4D97-AF65-F5344CB8AC3E}">
        <p14:creationId xmlns:p14="http://schemas.microsoft.com/office/powerpoint/2010/main" val="4216297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981200" y="548680"/>
            <a:ext cx="8229600" cy="1143000"/>
          </a:xfrm>
        </p:spPr>
        <p:txBody>
          <a:bodyPr>
            <a:normAutofit fontScale="90000"/>
          </a:bodyPr>
          <a:lstStyle/>
          <a:p>
            <a:r>
              <a:rPr lang="es-ES" b="1" dirty="0"/>
              <a:t>Deliciosa agua con azúcar (y un 4% de almendras)</a:t>
            </a:r>
            <a:br>
              <a:rPr lang="es-ES" b="1" dirty="0"/>
            </a:br>
            <a:endParaRPr lang="gl-ES" dirty="0"/>
          </a:p>
        </p:txBody>
      </p:sp>
      <p:pic>
        <p:nvPicPr>
          <p:cNvPr id="5122" name="Picture 2" descr="C:\Users\avellom\Downloads\_7d5d9c_leche-de-almendras_1366_20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1340769"/>
            <a:ext cx="6480720" cy="524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689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1981200" y="1166019"/>
            <a:ext cx="8229600" cy="4525963"/>
          </a:xfrm>
        </p:spPr>
        <p:txBody>
          <a:bodyPr>
            <a:normAutofit/>
          </a:bodyPr>
          <a:lstStyle/>
          <a:p>
            <a:pPr algn="just"/>
            <a:r>
              <a:rPr lang="es-ES" dirty="0">
                <a:latin typeface="Arial" panose="020B0604020202020204" pitchFamily="34" charset="0"/>
                <a:cs typeface="Arial" panose="020B0604020202020204" pitchFamily="34" charset="0"/>
              </a:rPr>
              <a:t>La auténtica historia se forja a partir de la </a:t>
            </a:r>
            <a:r>
              <a:rPr lang="es-ES" b="1" dirty="0">
                <a:latin typeface="Arial" panose="020B0604020202020204" pitchFamily="34" charset="0"/>
                <a:cs typeface="Arial" panose="020B0604020202020204" pitchFamily="34" charset="0"/>
              </a:rPr>
              <a:t>introducción de la imprenta moderna, creada por Johannes Gutenberg en el año 1444,</a:t>
            </a:r>
            <a:r>
              <a:rPr lang="es-ES" dirty="0">
                <a:latin typeface="Arial" panose="020B0604020202020204" pitchFamily="34" charset="0"/>
                <a:cs typeface="Arial" panose="020B0604020202020204" pitchFamily="34" charset="0"/>
              </a:rPr>
              <a:t>aproximadamente.</a:t>
            </a:r>
          </a:p>
          <a:p>
            <a:pPr marL="0" indent="0" algn="just">
              <a:buNone/>
            </a:pPr>
            <a:r>
              <a:rPr lang="es-ES" dirty="0">
                <a:latin typeface="Arial" panose="020B0604020202020204" pitchFamily="34" charset="0"/>
                <a:cs typeface="Arial" panose="020B0604020202020204" pitchFamily="34" charset="0"/>
              </a:rPr>
              <a:t> </a:t>
            </a:r>
            <a:endParaRPr lang="gl-ES" dirty="0">
              <a:latin typeface="Arial" panose="020B0604020202020204" pitchFamily="34" charset="0"/>
              <a:cs typeface="Arial" panose="020B0604020202020204" pitchFamily="34" charset="0"/>
            </a:endParaRPr>
          </a:p>
          <a:p>
            <a:pPr algn="just"/>
            <a:r>
              <a:rPr lang="gl-ES" b="1" dirty="0">
                <a:latin typeface="Arial" panose="020B0604020202020204" pitchFamily="34" charset="0"/>
                <a:cs typeface="Arial" panose="020B0604020202020204" pitchFamily="34" charset="0"/>
              </a:rPr>
              <a:t>En el </a:t>
            </a:r>
            <a:r>
              <a:rPr lang="gl-ES" b="1" dirty="0" err="1">
                <a:latin typeface="Arial" panose="020B0604020202020204" pitchFamily="34" charset="0"/>
                <a:cs typeface="Arial" panose="020B0604020202020204" pitchFamily="34" charset="0"/>
              </a:rPr>
              <a:t>siglo</a:t>
            </a:r>
            <a:r>
              <a:rPr lang="gl-ES" b="1" dirty="0">
                <a:latin typeface="Arial" panose="020B0604020202020204" pitchFamily="34" charset="0"/>
                <a:cs typeface="Arial" panose="020B0604020202020204" pitchFamily="34" charset="0"/>
              </a:rPr>
              <a:t> XVI en Europa </a:t>
            </a:r>
            <a:r>
              <a:rPr lang="gl-ES" b="1" dirty="0" err="1">
                <a:latin typeface="Arial" panose="020B0604020202020204" pitchFamily="34" charset="0"/>
                <a:cs typeface="Arial" panose="020B0604020202020204" pitchFamily="34" charset="0"/>
              </a:rPr>
              <a:t>aparecieron</a:t>
            </a:r>
            <a:r>
              <a:rPr lang="gl-ES" b="1" dirty="0">
                <a:latin typeface="Arial" panose="020B0604020202020204" pitchFamily="34" charset="0"/>
                <a:cs typeface="Arial" panose="020B0604020202020204" pitchFamily="34" charset="0"/>
              </a:rPr>
              <a:t> las etiquetas impresas</a:t>
            </a:r>
            <a:r>
              <a:rPr lang="gl-ES" dirty="0">
                <a:latin typeface="Arial" panose="020B0604020202020204" pitchFamily="34" charset="0"/>
                <a:cs typeface="Arial" panose="020B0604020202020204" pitchFamily="34" charset="0"/>
              </a:rPr>
              <a:t>, vinculadas a los fabricantes </a:t>
            </a:r>
            <a:r>
              <a:rPr lang="gl-ES" dirty="0" err="1">
                <a:latin typeface="Arial" panose="020B0604020202020204" pitchFamily="34" charset="0"/>
                <a:cs typeface="Arial" panose="020B0604020202020204" pitchFamily="34" charset="0"/>
              </a:rPr>
              <a:t>papeleros</a:t>
            </a:r>
            <a:r>
              <a:rPr lang="gl-ES" dirty="0">
                <a:latin typeface="Arial" panose="020B0604020202020204" pitchFamily="34" charset="0"/>
                <a:cs typeface="Arial" panose="020B0604020202020204" pitchFamily="34" charset="0"/>
              </a:rPr>
              <a:t>, </a:t>
            </a:r>
            <a:r>
              <a:rPr lang="gl-ES" dirty="0" err="1">
                <a:latin typeface="Arial" panose="020B0604020202020204" pitchFamily="34" charset="0"/>
                <a:cs typeface="Arial" panose="020B0604020202020204" pitchFamily="34" charset="0"/>
              </a:rPr>
              <a:t>quienes</a:t>
            </a:r>
            <a:r>
              <a:rPr lang="gl-ES" dirty="0">
                <a:latin typeface="Arial" panose="020B0604020202020204" pitchFamily="34" charset="0"/>
                <a:cs typeface="Arial" panose="020B0604020202020204" pitchFamily="34" charset="0"/>
              </a:rPr>
              <a:t> por </a:t>
            </a:r>
            <a:r>
              <a:rPr lang="gl-ES" dirty="0" err="1">
                <a:latin typeface="Arial" panose="020B0604020202020204" pitchFamily="34" charset="0"/>
                <a:cs typeface="Arial" panose="020B0604020202020204" pitchFamily="34" charset="0"/>
              </a:rPr>
              <a:t>primera</a:t>
            </a:r>
            <a:r>
              <a:rPr lang="gl-ES" dirty="0">
                <a:latin typeface="Arial" panose="020B0604020202020204" pitchFamily="34" charset="0"/>
                <a:cs typeface="Arial" panose="020B0604020202020204" pitchFamily="34" charset="0"/>
              </a:rPr>
              <a:t> vez utilizaron </a:t>
            </a:r>
            <a:r>
              <a:rPr lang="gl-ES" dirty="0" err="1">
                <a:latin typeface="Arial" panose="020B0604020202020204" pitchFamily="34" charset="0"/>
                <a:cs typeface="Arial" panose="020B0604020202020204" pitchFamily="34" charset="0"/>
              </a:rPr>
              <a:t>diseños</a:t>
            </a:r>
            <a:r>
              <a:rPr lang="gl-ES" dirty="0">
                <a:latin typeface="Arial" panose="020B0604020202020204" pitchFamily="34" charset="0"/>
                <a:cs typeface="Arial" panose="020B0604020202020204" pitchFamily="34" charset="0"/>
              </a:rPr>
              <a:t>. </a:t>
            </a:r>
          </a:p>
          <a:p>
            <a:pPr marL="0" indent="0">
              <a:buNone/>
            </a:pPr>
            <a:endParaRPr lang="gl-ES" dirty="0"/>
          </a:p>
          <a:p>
            <a:pPr marL="0" indent="0">
              <a:buNone/>
            </a:pPr>
            <a:endParaRPr lang="gl-ES" dirty="0"/>
          </a:p>
        </p:txBody>
      </p:sp>
    </p:spTree>
    <p:extLst>
      <p:ext uri="{BB962C8B-B14F-4D97-AF65-F5344CB8AC3E}">
        <p14:creationId xmlns:p14="http://schemas.microsoft.com/office/powerpoint/2010/main" val="38856708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524000" y="274638"/>
            <a:ext cx="8229600" cy="1143000"/>
          </a:xfrm>
        </p:spPr>
        <p:txBody>
          <a:bodyPr/>
          <a:lstStyle/>
          <a:p>
            <a:r>
              <a:rPr lang="es-ES" b="1" dirty="0"/>
              <a:t>¡Pan! (con un 0,9% de </a:t>
            </a:r>
            <a:r>
              <a:rPr lang="es-ES" b="1" dirty="0" err="1"/>
              <a:t>quinoa</a:t>
            </a:r>
            <a:r>
              <a:rPr lang="es-ES" b="1" dirty="0"/>
              <a:t>)</a:t>
            </a:r>
          </a:p>
        </p:txBody>
      </p:sp>
      <p:pic>
        <p:nvPicPr>
          <p:cNvPr id="6146" name="Picture 2" descr="C:\Users\avellom\Downloads\_58acd3_snacks_quinoa_1366_20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904" y="1183956"/>
            <a:ext cx="10217425" cy="5415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0509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524000" y="274638"/>
            <a:ext cx="8229600" cy="1143000"/>
          </a:xfrm>
        </p:spPr>
        <p:txBody>
          <a:bodyPr>
            <a:normAutofit fontScale="90000"/>
          </a:bodyPr>
          <a:lstStyle/>
          <a:p>
            <a:r>
              <a:rPr lang="es-ES" b="1" dirty="0"/>
              <a:t>Crema de 6% de cacao y 7% de avellanas con un 28% de azúcar</a:t>
            </a:r>
          </a:p>
        </p:txBody>
      </p:sp>
      <p:pic>
        <p:nvPicPr>
          <p:cNvPr id="8194" name="Picture 2" descr="C:\Users\avellom\Downloads\_6d0758_supernanos_1366_20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577" y="1484785"/>
            <a:ext cx="8068437" cy="514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8593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524000" y="274638"/>
            <a:ext cx="8229600" cy="1143000"/>
          </a:xfrm>
        </p:spPr>
        <p:txBody>
          <a:bodyPr>
            <a:normAutofit/>
          </a:bodyPr>
          <a:lstStyle/>
          <a:p>
            <a:r>
              <a:rPr lang="gl-ES" sz="3200" b="1" dirty="0"/>
              <a:t>Leche desnatada con avena. Con un 0,1% de avena, en concreto</a:t>
            </a:r>
          </a:p>
        </p:txBody>
      </p:sp>
      <p:pic>
        <p:nvPicPr>
          <p:cNvPr id="4098" name="Picture 2" descr="C:\Users\avellom\Downloads\_874979_leche-avena_1366_20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84" y="1412776"/>
            <a:ext cx="10389704" cy="508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7479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704020" y="548680"/>
            <a:ext cx="8783960" cy="1143000"/>
          </a:xfrm>
        </p:spPr>
        <p:txBody>
          <a:bodyPr>
            <a:noAutofit/>
          </a:bodyPr>
          <a:lstStyle/>
          <a:p>
            <a:r>
              <a:rPr lang="es-ES" sz="2800" b="1" dirty="0"/>
              <a:t>¡Ahora con un 41% de atún natural! (y un poquito más de fécula de patata, aceite de girasol, leche en polvo y sal)</a:t>
            </a:r>
            <a:br>
              <a:rPr lang="es-ES" sz="2800" b="1" dirty="0"/>
            </a:br>
            <a:endParaRPr lang="gl-ES" sz="2800" dirty="0"/>
          </a:p>
        </p:txBody>
      </p:sp>
      <p:pic>
        <p:nvPicPr>
          <p:cNvPr id="1026" name="Picture 2" descr="C:\Users\avellom\Downloads\_a732f4_lapiara_1366_2000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20" y="2060849"/>
            <a:ext cx="8783960" cy="2923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214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524000" y="274638"/>
            <a:ext cx="8229600" cy="1143000"/>
          </a:xfrm>
        </p:spPr>
        <p:txBody>
          <a:bodyPr>
            <a:noAutofit/>
          </a:bodyPr>
          <a:lstStyle/>
          <a:p>
            <a:r>
              <a:rPr lang="es-ES" sz="3200" b="1" dirty="0"/>
              <a:t>Crema de almidón con un toque de harina y grasa de palma (y un 0,5% de bogavante)</a:t>
            </a:r>
            <a:br>
              <a:rPr lang="es-ES" sz="3200" b="1" dirty="0"/>
            </a:br>
            <a:endParaRPr lang="gl-ES" sz="3200" dirty="0"/>
          </a:p>
        </p:txBody>
      </p:sp>
      <p:pic>
        <p:nvPicPr>
          <p:cNvPr id="2050" name="Picture 2" descr="C:\Users\avellom\Downloads\_09e28c_crema_bogavante_1366_20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1196752"/>
            <a:ext cx="8079134" cy="5468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7427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524000" y="274638"/>
            <a:ext cx="8229600" cy="1143000"/>
          </a:xfrm>
        </p:spPr>
        <p:txBody>
          <a:bodyPr>
            <a:noAutofit/>
          </a:bodyPr>
          <a:lstStyle/>
          <a:p>
            <a:r>
              <a:rPr lang="es-ES" sz="3600" b="1" dirty="0"/>
              <a:t>Crema de harina, almidón, glutamato, fécula de patata y sal (con ocasional champiñón)</a:t>
            </a:r>
          </a:p>
        </p:txBody>
      </p:sp>
      <p:pic>
        <p:nvPicPr>
          <p:cNvPr id="1026" name="Picture 2" descr="C:\Users\avellom\Downloads\_38179f_gallina-blanca_1366_20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388" y="1628801"/>
            <a:ext cx="8277225" cy="507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330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ítulo 1">
            <a:extLst>
              <a:ext uri="{FF2B5EF4-FFF2-40B4-BE49-F238E27FC236}">
                <a16:creationId xmlns:a16="http://schemas.microsoft.com/office/drawing/2014/main" id="{6CE011A7-5EB4-4E77-BEA9-B0EC9A6DE223}"/>
              </a:ext>
            </a:extLst>
          </p:cNvPr>
          <p:cNvSpPr>
            <a:spLocks noGrp="1" noChangeArrowheads="1"/>
          </p:cNvSpPr>
          <p:nvPr>
            <p:ph type="ctrTitle"/>
          </p:nvPr>
        </p:nvSpPr>
        <p:spPr>
          <a:xfrm>
            <a:off x="92765" y="106017"/>
            <a:ext cx="12099235" cy="3403946"/>
          </a:xfrm>
          <a:solidFill>
            <a:schemeClr val="accent2"/>
          </a:solidFill>
        </p:spPr>
        <p:txBody>
          <a:bodyPr/>
          <a:lstStyle/>
          <a:p>
            <a:r>
              <a:rPr lang="es-ES" altLang="es-ES" b="1" dirty="0"/>
              <a:t>MENCIONES  OBLIGATORIAS </a:t>
            </a:r>
          </a:p>
        </p:txBody>
      </p:sp>
      <p:sp>
        <p:nvSpPr>
          <p:cNvPr id="3075" name="Subtítulo 2">
            <a:extLst>
              <a:ext uri="{FF2B5EF4-FFF2-40B4-BE49-F238E27FC236}">
                <a16:creationId xmlns:a16="http://schemas.microsoft.com/office/drawing/2014/main" id="{53D9D145-563F-48E2-82C3-CA58407DD65E}"/>
              </a:ext>
            </a:extLst>
          </p:cNvPr>
          <p:cNvSpPr>
            <a:spLocks noGrp="1" noChangeArrowheads="1"/>
          </p:cNvSpPr>
          <p:nvPr>
            <p:ph type="subTitle" idx="1"/>
          </p:nvPr>
        </p:nvSpPr>
        <p:spPr>
          <a:solidFill>
            <a:srgbClr val="FFC000"/>
          </a:solidFill>
        </p:spPr>
        <p:txBody>
          <a:bodyPr/>
          <a:lstStyle/>
          <a:p>
            <a:r>
              <a:rPr lang="es-ES" altLang="es-ES"/>
              <a:t>REGLAMENTO UE  1169/2011</a:t>
            </a:r>
            <a:endParaRPr lang="es-ES" altLang="es-E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n 1">
            <a:extLst>
              <a:ext uri="{FF2B5EF4-FFF2-40B4-BE49-F238E27FC236}">
                <a16:creationId xmlns:a16="http://schemas.microsoft.com/office/drawing/2014/main" id="{727461F5-BE34-4ACE-A99A-B0D1C786F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0064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uadroTexto 2">
            <a:extLst>
              <a:ext uri="{FF2B5EF4-FFF2-40B4-BE49-F238E27FC236}">
                <a16:creationId xmlns:a16="http://schemas.microsoft.com/office/drawing/2014/main" id="{1536CE52-2277-4D4D-807F-5FCF6695A856}"/>
              </a:ext>
            </a:extLst>
          </p:cNvPr>
          <p:cNvSpPr txBox="1">
            <a:spLocks noChangeArrowheads="1"/>
          </p:cNvSpPr>
          <p:nvPr/>
        </p:nvSpPr>
        <p:spPr bwMode="auto">
          <a:xfrm>
            <a:off x="0" y="198783"/>
            <a:ext cx="12192000" cy="6186309"/>
          </a:xfrm>
          <a:prstGeom prst="rect">
            <a:avLst/>
          </a:prstGeom>
          <a:solidFill>
            <a:schemeClr val="accent2">
              <a:lumMod val="20000"/>
              <a:lumOff val="80000"/>
            </a:schemeClr>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ES" sz="2800" dirty="0"/>
              <a:t>ARTÍCULO 17. </a:t>
            </a:r>
            <a:r>
              <a:rPr lang="es-ES" altLang="es-ES" sz="2800" b="1" u="sng" dirty="0"/>
              <a:t>DENOMINACIÓN DEL ALIMENTO:</a:t>
            </a:r>
          </a:p>
          <a:p>
            <a:pPr eaLnBrk="1" hangingPunct="1"/>
            <a:endParaRPr lang="es-ES" altLang="es-ES" sz="2800" dirty="0"/>
          </a:p>
          <a:p>
            <a:pPr eaLnBrk="1" hangingPunct="1"/>
            <a:r>
              <a:rPr lang="es-ES" altLang="es-ES" sz="2800" dirty="0"/>
              <a:t>El nombre del alimento será el </a:t>
            </a:r>
            <a:r>
              <a:rPr lang="es-ES" altLang="es-ES" sz="2800" b="1" dirty="0"/>
              <a:t>legal</a:t>
            </a:r>
            <a:r>
              <a:rPr lang="es-ES" altLang="es-ES" sz="2800" dirty="0"/>
              <a:t>, si no lo hay será el </a:t>
            </a:r>
            <a:r>
              <a:rPr lang="es-ES" altLang="es-ES" sz="2800" b="1" dirty="0"/>
              <a:t>establecido por el uso </a:t>
            </a:r>
            <a:r>
              <a:rPr lang="es-ES" altLang="es-ES" sz="2800" dirty="0"/>
              <a:t>y si este no existe será un nombre </a:t>
            </a:r>
            <a:r>
              <a:rPr lang="es-ES" altLang="es-ES" sz="2800" b="1" dirty="0"/>
              <a:t>descriptivo</a:t>
            </a:r>
            <a:r>
              <a:rPr lang="es-ES" altLang="es-ES" sz="2800" dirty="0"/>
              <a:t>.</a:t>
            </a:r>
          </a:p>
          <a:p>
            <a:pPr eaLnBrk="1" hangingPunct="1"/>
            <a:r>
              <a:rPr lang="es-ES" altLang="es-ES" sz="2800" dirty="0"/>
              <a:t>El nombre del alimento no podrá ser sustituido por ningún nombre protegido como propiedad intelectual, marca o denominación de fantasía.</a:t>
            </a:r>
          </a:p>
          <a:p>
            <a:pPr eaLnBrk="1" hangingPunct="1"/>
            <a:r>
              <a:rPr lang="es-ES" altLang="es-ES" sz="2800" dirty="0"/>
              <a:t>El </a:t>
            </a:r>
            <a:r>
              <a:rPr lang="es-ES" altLang="es-ES" sz="2800" b="1" dirty="0">
                <a:highlight>
                  <a:srgbClr val="FFFF00"/>
                </a:highlight>
              </a:rPr>
              <a:t>ANEXO VI </a:t>
            </a:r>
            <a:r>
              <a:rPr lang="es-ES" altLang="es-ES" sz="2800" dirty="0"/>
              <a:t>establece disposiciones respecto de la denominación y menciones que deben incluir:</a:t>
            </a:r>
          </a:p>
          <a:p>
            <a:pPr eaLnBrk="1" hangingPunct="1"/>
            <a:r>
              <a:rPr lang="es-ES" altLang="es-ES" sz="2800" dirty="0"/>
              <a:t> La denominación incluirá o incluirá las </a:t>
            </a:r>
            <a:r>
              <a:rPr lang="es-ES" altLang="es-ES" sz="2800" b="1" u="sng" dirty="0"/>
              <a:t>condiciones físicas y tratamientos </a:t>
            </a:r>
            <a:r>
              <a:rPr lang="es-ES" altLang="es-ES" sz="2800" dirty="0"/>
              <a:t>a los que haya sido sometido el alimento: </a:t>
            </a:r>
            <a:r>
              <a:rPr lang="es-ES" altLang="es-ES" sz="4800" b="1" dirty="0"/>
              <a:t>pulverizado, ahumado, </a:t>
            </a:r>
            <a:r>
              <a:rPr lang="es-ES" altLang="es-ES" sz="4800" b="1" dirty="0" err="1"/>
              <a:t>recongelado</a:t>
            </a:r>
            <a:r>
              <a:rPr lang="es-ES" altLang="es-ES" sz="4800" b="1" dirty="0"/>
              <a:t>, liofilizado, descongelado, irradiado o tratado con radiaciones ionizantes</a:t>
            </a:r>
            <a:r>
              <a:rPr lang="es-ES" altLang="es-ES" dirty="0"/>
              <a: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CDE0345-52E0-42C4-B6D3-A3FB2501428A}"/>
              </a:ext>
            </a:extLst>
          </p:cNvPr>
          <p:cNvSpPr txBox="1"/>
          <p:nvPr/>
        </p:nvSpPr>
        <p:spPr>
          <a:xfrm>
            <a:off x="58723" y="83890"/>
            <a:ext cx="12133277" cy="6247864"/>
          </a:xfrm>
          <a:prstGeom prst="rect">
            <a:avLst/>
          </a:prstGeom>
          <a:solidFill>
            <a:schemeClr val="accent2">
              <a:lumMod val="40000"/>
              <a:lumOff val="60000"/>
            </a:schemeClr>
          </a:solidFill>
        </p:spPr>
        <p:txBody>
          <a:bodyPr wrap="square" rtlCol="0">
            <a:spAutoFit/>
          </a:bodyPr>
          <a:lstStyle/>
          <a:p>
            <a:pPr algn="just"/>
            <a:r>
              <a:rPr lang="pt-BR" sz="4000" dirty="0" err="1">
                <a:solidFill>
                  <a:srgbClr val="000000"/>
                </a:solidFill>
                <a:latin typeface="Xunta Sans"/>
              </a:rPr>
              <a:t>Deberá</a:t>
            </a:r>
            <a:r>
              <a:rPr lang="pt-BR" sz="4000" dirty="0">
                <a:solidFill>
                  <a:srgbClr val="000000"/>
                </a:solidFill>
                <a:latin typeface="Xunta Sans"/>
              </a:rPr>
              <a:t>  de  figurar </a:t>
            </a:r>
            <a:r>
              <a:rPr lang="pt-BR" sz="4000" dirty="0" err="1">
                <a:solidFill>
                  <a:srgbClr val="000000"/>
                </a:solidFill>
                <a:latin typeface="Xunta Sans"/>
              </a:rPr>
              <a:t>en</a:t>
            </a:r>
            <a:r>
              <a:rPr lang="pt-BR" sz="4000" dirty="0">
                <a:solidFill>
                  <a:srgbClr val="000000"/>
                </a:solidFill>
                <a:latin typeface="Xunta Sans"/>
              </a:rPr>
              <a:t> </a:t>
            </a:r>
            <a:r>
              <a:rPr lang="pt-BR" sz="4000" dirty="0" err="1">
                <a:solidFill>
                  <a:srgbClr val="000000"/>
                </a:solidFill>
                <a:latin typeface="Xunta Sans"/>
              </a:rPr>
              <a:t>el</a:t>
            </a:r>
            <a:r>
              <a:rPr lang="pt-BR" sz="4000" dirty="0">
                <a:solidFill>
                  <a:srgbClr val="000000"/>
                </a:solidFill>
                <a:latin typeface="Xunta Sans"/>
              </a:rPr>
              <a:t>  </a:t>
            </a:r>
            <a:r>
              <a:rPr lang="pt-BR" sz="4000" dirty="0" err="1">
                <a:solidFill>
                  <a:srgbClr val="000000"/>
                </a:solidFill>
                <a:latin typeface="Xunta Sans"/>
              </a:rPr>
              <a:t>mismo</a:t>
            </a:r>
            <a:r>
              <a:rPr lang="pt-BR" sz="4000" dirty="0">
                <a:solidFill>
                  <a:srgbClr val="000000"/>
                </a:solidFill>
                <a:latin typeface="Xunta Sans"/>
              </a:rPr>
              <a:t> campo visual  que la  </a:t>
            </a:r>
            <a:r>
              <a:rPr lang="pt-BR" sz="4000" dirty="0" err="1">
                <a:solidFill>
                  <a:srgbClr val="000000"/>
                </a:solidFill>
                <a:latin typeface="Xunta Sans"/>
              </a:rPr>
              <a:t>denominación</a:t>
            </a:r>
            <a:r>
              <a:rPr lang="pt-BR" sz="4000" dirty="0">
                <a:solidFill>
                  <a:srgbClr val="000000"/>
                </a:solidFill>
                <a:latin typeface="Xunta Sans"/>
              </a:rPr>
              <a:t> </a:t>
            </a:r>
            <a:r>
              <a:rPr lang="pt-BR" sz="4000" dirty="0" err="1">
                <a:solidFill>
                  <a:srgbClr val="000000"/>
                </a:solidFill>
                <a:latin typeface="Xunta Sans"/>
              </a:rPr>
              <a:t>del</a:t>
            </a:r>
            <a:r>
              <a:rPr lang="pt-BR" sz="4000" dirty="0">
                <a:solidFill>
                  <a:srgbClr val="000000"/>
                </a:solidFill>
                <a:latin typeface="Xunta Sans"/>
              </a:rPr>
              <a:t>  alimento ,la </a:t>
            </a:r>
            <a:r>
              <a:rPr lang="pt-BR" sz="4000" dirty="0" err="1">
                <a:solidFill>
                  <a:srgbClr val="000000"/>
                </a:solidFill>
                <a:latin typeface="Xunta Sans"/>
              </a:rPr>
              <a:t>cantidad</a:t>
            </a:r>
            <a:r>
              <a:rPr lang="pt-BR" sz="4000" dirty="0">
                <a:solidFill>
                  <a:srgbClr val="000000"/>
                </a:solidFill>
                <a:latin typeface="Xunta Sans"/>
              </a:rPr>
              <a:t> neta  y  </a:t>
            </a:r>
            <a:r>
              <a:rPr lang="pt-BR" sz="4000" dirty="0" err="1">
                <a:solidFill>
                  <a:srgbClr val="000000"/>
                </a:solidFill>
                <a:latin typeface="Xunta Sans"/>
              </a:rPr>
              <a:t>el</a:t>
            </a:r>
            <a:r>
              <a:rPr lang="pt-BR" sz="4000" dirty="0">
                <a:solidFill>
                  <a:srgbClr val="000000"/>
                </a:solidFill>
                <a:latin typeface="Xunta Sans"/>
              </a:rPr>
              <a:t>  grado </a:t>
            </a:r>
            <a:r>
              <a:rPr lang="pt-BR" sz="4000" dirty="0" err="1">
                <a:solidFill>
                  <a:srgbClr val="000000"/>
                </a:solidFill>
                <a:latin typeface="Xunta Sans"/>
              </a:rPr>
              <a:t>alcohólico</a:t>
            </a:r>
            <a:r>
              <a:rPr lang="pt-BR" sz="4000" dirty="0">
                <a:solidFill>
                  <a:srgbClr val="000000"/>
                </a:solidFill>
                <a:latin typeface="Xunta Sans"/>
              </a:rPr>
              <a:t>, si procede .</a:t>
            </a:r>
          </a:p>
          <a:p>
            <a:pPr algn="just"/>
            <a:endParaRPr lang="pt-BR" sz="4000" dirty="0">
              <a:solidFill>
                <a:srgbClr val="000000"/>
              </a:solidFill>
              <a:latin typeface="Xunta Sans"/>
            </a:endParaRPr>
          </a:p>
          <a:p>
            <a:pPr algn="just"/>
            <a:r>
              <a:rPr lang="pt-BR" sz="4000" b="1" dirty="0">
                <a:solidFill>
                  <a:srgbClr val="000000"/>
                </a:solidFill>
                <a:latin typeface="Xunta Sans"/>
              </a:rPr>
              <a:t>Produtos </a:t>
            </a:r>
            <a:r>
              <a:rPr lang="pt-BR" sz="4000" b="1" dirty="0" err="1">
                <a:solidFill>
                  <a:srgbClr val="000000"/>
                </a:solidFill>
                <a:latin typeface="Xunta Sans"/>
              </a:rPr>
              <a:t>acogidos</a:t>
            </a:r>
            <a:r>
              <a:rPr lang="pt-BR" sz="4000" b="1" dirty="0">
                <a:solidFill>
                  <a:srgbClr val="000000"/>
                </a:solidFill>
                <a:latin typeface="Xunta Sans"/>
              </a:rPr>
              <a:t> a una DOP/IXP/ETG.</a:t>
            </a:r>
            <a:r>
              <a:rPr lang="pt-BR" sz="4000" dirty="0">
                <a:solidFill>
                  <a:srgbClr val="000000"/>
                </a:solidFill>
                <a:latin typeface="Xunta Sans"/>
              </a:rPr>
              <a:t>-</a:t>
            </a:r>
          </a:p>
          <a:p>
            <a:pPr algn="just"/>
            <a:r>
              <a:rPr lang="es-ES" sz="4000" dirty="0">
                <a:solidFill>
                  <a:srgbClr val="000000"/>
                </a:solidFill>
                <a:latin typeface="Xunta Sans"/>
              </a:rPr>
              <a:t>Debe figurar el símbolo comunitario, que estará situado en el  mismo campo visual que la denominación de venta.</a:t>
            </a:r>
          </a:p>
          <a:p>
            <a:pPr algn="just"/>
            <a:r>
              <a:rPr lang="pt-BR" sz="4000" dirty="0">
                <a:solidFill>
                  <a:srgbClr val="000000"/>
                </a:solidFill>
                <a:latin typeface="Xunta Sans"/>
              </a:rPr>
              <a:t>No es </a:t>
            </a:r>
            <a:r>
              <a:rPr lang="pt-BR" sz="4000" dirty="0" err="1">
                <a:solidFill>
                  <a:srgbClr val="000000"/>
                </a:solidFill>
                <a:latin typeface="Xunta Sans"/>
              </a:rPr>
              <a:t>obligatorio</a:t>
            </a:r>
            <a:r>
              <a:rPr lang="pt-BR" sz="4000" dirty="0">
                <a:solidFill>
                  <a:srgbClr val="000000"/>
                </a:solidFill>
                <a:latin typeface="Xunta Sans"/>
              </a:rPr>
              <a:t> </a:t>
            </a:r>
            <a:r>
              <a:rPr lang="pt-BR" sz="4000" dirty="0" err="1">
                <a:solidFill>
                  <a:srgbClr val="000000"/>
                </a:solidFill>
                <a:latin typeface="Xunta Sans"/>
              </a:rPr>
              <a:t>en</a:t>
            </a:r>
            <a:r>
              <a:rPr lang="pt-BR" sz="4000" dirty="0">
                <a:solidFill>
                  <a:srgbClr val="000000"/>
                </a:solidFill>
                <a:latin typeface="Xunta Sans"/>
              </a:rPr>
              <a:t> bebidas espirituosas y  </a:t>
            </a:r>
            <a:r>
              <a:rPr lang="pt-BR" sz="4000" dirty="0" err="1">
                <a:solidFill>
                  <a:srgbClr val="000000"/>
                </a:solidFill>
                <a:latin typeface="Xunta Sans"/>
              </a:rPr>
              <a:t>en</a:t>
            </a:r>
            <a:r>
              <a:rPr lang="pt-BR" sz="4000" dirty="0">
                <a:solidFill>
                  <a:srgbClr val="000000"/>
                </a:solidFill>
                <a:latin typeface="Xunta Sans"/>
              </a:rPr>
              <a:t> </a:t>
            </a:r>
            <a:r>
              <a:rPr lang="pt-BR" sz="4000" dirty="0" err="1">
                <a:solidFill>
                  <a:srgbClr val="000000"/>
                </a:solidFill>
                <a:latin typeface="Xunta Sans"/>
              </a:rPr>
              <a:t>productos</a:t>
            </a:r>
            <a:r>
              <a:rPr lang="pt-BR" sz="4000" dirty="0">
                <a:solidFill>
                  <a:srgbClr val="000000"/>
                </a:solidFill>
                <a:latin typeface="Xunta Sans"/>
              </a:rPr>
              <a:t> vitivinícolas. </a:t>
            </a:r>
          </a:p>
          <a:p>
            <a:pPr algn="just"/>
            <a:endParaRPr lang="es-ES" sz="4000" dirty="0"/>
          </a:p>
        </p:txBody>
      </p:sp>
    </p:spTree>
    <p:extLst>
      <p:ext uri="{BB962C8B-B14F-4D97-AF65-F5344CB8AC3E}">
        <p14:creationId xmlns:p14="http://schemas.microsoft.com/office/powerpoint/2010/main" val="3373415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sultado de imagen de la máquina Fourdrin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332656"/>
            <a:ext cx="8370649"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847528" y="188640"/>
            <a:ext cx="8424936" cy="1754326"/>
          </a:xfrm>
          <a:prstGeom prst="rect">
            <a:avLst/>
          </a:prstGeom>
        </p:spPr>
        <p:txBody>
          <a:bodyPr wrap="square">
            <a:spAutoFit/>
          </a:bodyPr>
          <a:lstStyle/>
          <a:p>
            <a:pPr algn="just"/>
            <a:r>
              <a:rPr lang="es-E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En 1798 dos inventos favorecieron enormemente el desarrollo de la grafica :</a:t>
            </a:r>
            <a:endParaRPr lang="gl-E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3 Rectángulo"/>
          <p:cNvSpPr/>
          <p:nvPr/>
        </p:nvSpPr>
        <p:spPr>
          <a:xfrm>
            <a:off x="2033980" y="5589240"/>
            <a:ext cx="8277133" cy="1077218"/>
          </a:xfrm>
          <a:prstGeom prst="rect">
            <a:avLst/>
          </a:prstGeom>
        </p:spPr>
        <p:txBody>
          <a:bodyPr wrap="square">
            <a:spAutoFit/>
          </a:bodyPr>
          <a:lstStyle/>
          <a:p>
            <a:pPr algn="just"/>
            <a:r>
              <a:rPr lang="gl-ES" dirty="0">
                <a:latin typeface="Arial" panose="020B0604020202020204" pitchFamily="34" charset="0"/>
                <a:cs typeface="Arial" panose="020B0604020202020204" pitchFamily="34" charset="0"/>
              </a:rPr>
              <a:t>-</a:t>
            </a:r>
            <a:r>
              <a:rPr lang="gl-ES" sz="3200" b="1" dirty="0">
                <a:latin typeface="Arial" panose="020B0604020202020204" pitchFamily="34" charset="0"/>
                <a:cs typeface="Arial" panose="020B0604020202020204" pitchFamily="34" charset="0"/>
              </a:rPr>
              <a:t>la máquina para </a:t>
            </a:r>
            <a:r>
              <a:rPr lang="gl-ES" sz="3200" b="1" dirty="0" err="1">
                <a:latin typeface="Arial" panose="020B0604020202020204" pitchFamily="34" charset="0"/>
                <a:cs typeface="Arial" panose="020B0604020202020204" pitchFamily="34" charset="0"/>
              </a:rPr>
              <a:t>hacer</a:t>
            </a:r>
            <a:r>
              <a:rPr lang="gl-ES" sz="3200" b="1" dirty="0">
                <a:latin typeface="Arial" panose="020B0604020202020204" pitchFamily="34" charset="0"/>
                <a:cs typeface="Arial" panose="020B0604020202020204" pitchFamily="34" charset="0"/>
              </a:rPr>
              <a:t> papel</a:t>
            </a:r>
            <a:r>
              <a:rPr lang="gl-ES" sz="3200" dirty="0">
                <a:latin typeface="Arial" panose="020B0604020202020204" pitchFamily="34" charset="0"/>
                <a:cs typeface="Arial" panose="020B0604020202020204" pitchFamily="34" charset="0"/>
              </a:rPr>
              <a:t>, inventada por el francés Louis-Nicolas Robert, </a:t>
            </a:r>
          </a:p>
        </p:txBody>
      </p:sp>
    </p:spTree>
    <p:extLst>
      <p:ext uri="{BB962C8B-B14F-4D97-AF65-F5344CB8AC3E}">
        <p14:creationId xmlns:p14="http://schemas.microsoft.com/office/powerpoint/2010/main" val="9209180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5"/>
          <p:cNvSpPr>
            <a:spLocks noChangeArrowheads="1"/>
          </p:cNvSpPr>
          <p:nvPr/>
        </p:nvSpPr>
        <p:spPr bwMode="auto">
          <a:xfrm>
            <a:off x="1703512" y="982242"/>
            <a:ext cx="8856984" cy="790575"/>
          </a:xfrm>
          <a:prstGeom prst="rect">
            <a:avLst/>
          </a:prstGeom>
          <a:noFill/>
          <a:ln w="9525">
            <a:noFill/>
            <a:miter lim="800000"/>
            <a:headEnd/>
            <a:tailEnd/>
          </a:ln>
          <a:effectLst/>
        </p:spPr>
        <p:txBody>
          <a:bodyPr anchor="ctr"/>
          <a:lstStyle/>
          <a:p>
            <a:pPr marL="182563" indent="-46038" algn="ctr">
              <a:spcBef>
                <a:spcPts val="1200"/>
              </a:spcBef>
              <a:defRPr/>
            </a:pPr>
            <a:r>
              <a:rPr lang="es-ES" sz="2800" b="1" dirty="0">
                <a:solidFill>
                  <a:srgbClr val="0000CC"/>
                </a:solidFill>
                <a:latin typeface="Arial" pitchFamily="34" charset="0"/>
                <a:cs typeface="Arial" pitchFamily="34" charset="0"/>
              </a:rPr>
              <a:t>Calidad diferenciada vinculada a un origen geográfico y Tradición.</a:t>
            </a:r>
          </a:p>
          <a:p>
            <a:pPr marL="182563" indent="-46038" algn="ctr">
              <a:spcBef>
                <a:spcPts val="1200"/>
              </a:spcBef>
              <a:defRPr/>
            </a:pPr>
            <a:r>
              <a:rPr lang="es-ES" sz="2000" b="1" i="1" dirty="0">
                <a:effectLst>
                  <a:outerShdw blurRad="38100" dist="38100" dir="2700000" algn="tl">
                    <a:srgbClr val="C0C0C0"/>
                  </a:outerShdw>
                </a:effectLst>
                <a:latin typeface="Arial" panose="020B0604020202020204" pitchFamily="34" charset="0"/>
                <a:cs typeface="Arial" panose="020B0604020202020204" pitchFamily="34" charset="0"/>
              </a:rPr>
              <a:t>Origen, Calidad y Tradición</a:t>
            </a:r>
          </a:p>
        </p:txBody>
      </p:sp>
      <p:sp>
        <p:nvSpPr>
          <p:cNvPr id="13317" name="Text Box 805"/>
          <p:cNvSpPr txBox="1">
            <a:spLocks noChangeArrowheads="1"/>
          </p:cNvSpPr>
          <p:nvPr/>
        </p:nvSpPr>
        <p:spPr bwMode="auto">
          <a:xfrm>
            <a:off x="2495600" y="4293097"/>
            <a:ext cx="7704088" cy="400110"/>
          </a:xfrm>
          <a:prstGeom prst="rect">
            <a:avLst/>
          </a:prstGeom>
          <a:noFill/>
          <a:ln w="9525">
            <a:noFill/>
            <a:miter lim="800000"/>
            <a:headEnd/>
            <a:tailEnd/>
          </a:ln>
        </p:spPr>
        <p:txBody>
          <a:bodyPr wrap="square">
            <a:spAutoFit/>
          </a:bodyPr>
          <a:lstStyle/>
          <a:p>
            <a:pPr>
              <a:spcBef>
                <a:spcPct val="50000"/>
              </a:spcBef>
            </a:pPr>
            <a:r>
              <a:rPr lang="es-ES_tradnl" sz="2000" b="1" dirty="0">
                <a:latin typeface="Arial" panose="020B0604020202020204" pitchFamily="34" charset="0"/>
                <a:cs typeface="Arial" panose="020B0604020202020204" pitchFamily="34" charset="0"/>
              </a:rPr>
              <a:t>  DOP                                   IGP                                    ETG </a:t>
            </a:r>
            <a:endParaRPr lang="es-ES" sz="2000" b="1" dirty="0">
              <a:latin typeface="Arial" panose="020B0604020202020204" pitchFamily="34" charset="0"/>
              <a:cs typeface="Arial" panose="020B0604020202020204" pitchFamily="34" charset="0"/>
            </a:endParaRPr>
          </a:p>
        </p:txBody>
      </p:sp>
      <p:pic>
        <p:nvPicPr>
          <p:cNvPr id="13318" name="Picture 7"/>
          <p:cNvPicPr>
            <a:picLocks noChangeAspect="1" noChangeArrowheads="1"/>
          </p:cNvPicPr>
          <p:nvPr/>
        </p:nvPicPr>
        <p:blipFill>
          <a:blip r:embed="rId3" cstate="screen"/>
          <a:srcRect/>
          <a:stretch>
            <a:fillRect/>
          </a:stretch>
        </p:blipFill>
        <p:spPr bwMode="auto">
          <a:xfrm>
            <a:off x="468361" y="1697458"/>
            <a:ext cx="2027239" cy="2068512"/>
          </a:xfrm>
          <a:prstGeom prst="rect">
            <a:avLst/>
          </a:prstGeom>
          <a:noFill/>
          <a:ln w="9525">
            <a:noFill/>
            <a:miter lim="800000"/>
            <a:headEnd/>
            <a:tailEnd/>
          </a:ln>
        </p:spPr>
      </p:pic>
      <p:pic>
        <p:nvPicPr>
          <p:cNvPr id="6" name="Imagen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484522" y="4666784"/>
            <a:ext cx="1944216" cy="1944216"/>
          </a:xfrm>
          <a:prstGeom prst="rect">
            <a:avLst/>
          </a:prstGeom>
        </p:spPr>
      </p:pic>
      <p:pic>
        <p:nvPicPr>
          <p:cNvPr id="7" name="Imagen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353229" y="1692863"/>
            <a:ext cx="1983283" cy="1983283"/>
          </a:xfrm>
          <a:prstGeom prst="rect">
            <a:avLst/>
          </a:prstGeom>
        </p:spPr>
      </p:pic>
      <p:pic>
        <p:nvPicPr>
          <p:cNvPr id="9" name="Imagen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032872" y="0"/>
            <a:ext cx="2640715" cy="753684"/>
          </a:xfrm>
          <a:prstGeom prst="rect">
            <a:avLst/>
          </a:prstGeom>
        </p:spPr>
      </p:pic>
      <p:sp>
        <p:nvSpPr>
          <p:cNvPr id="2" name="Rectángulo 1">
            <a:extLst>
              <a:ext uri="{FF2B5EF4-FFF2-40B4-BE49-F238E27FC236}">
                <a16:creationId xmlns:a16="http://schemas.microsoft.com/office/drawing/2014/main" id="{382331A5-7C5E-477A-8648-AC2E085EF5B5}"/>
              </a:ext>
            </a:extLst>
          </p:cNvPr>
          <p:cNvSpPr/>
          <p:nvPr/>
        </p:nvSpPr>
        <p:spPr>
          <a:xfrm>
            <a:off x="3048000" y="2767281"/>
            <a:ext cx="6096000" cy="1323439"/>
          </a:xfrm>
          <a:prstGeom prst="rect">
            <a:avLst/>
          </a:prstGeom>
          <a:solidFill>
            <a:srgbClr val="FFC000"/>
          </a:solidFill>
        </p:spPr>
        <p:txBody>
          <a:bodyPr>
            <a:spAutoFit/>
          </a:bodyPr>
          <a:lstStyle/>
          <a:p>
            <a:pPr lvl="0" algn="just"/>
            <a:r>
              <a:rPr lang="es-ES" sz="4000" dirty="0">
                <a:solidFill>
                  <a:srgbClr val="000000"/>
                </a:solidFill>
                <a:latin typeface="Xunta Sans"/>
              </a:rPr>
              <a:t>Mismo campo visual que la denominación de venta.</a:t>
            </a:r>
          </a:p>
        </p:txBody>
      </p:sp>
    </p:spTree>
    <p:extLst>
      <p:ext uri="{BB962C8B-B14F-4D97-AF65-F5344CB8AC3E}">
        <p14:creationId xmlns:p14="http://schemas.microsoft.com/office/powerpoint/2010/main" val="5778761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n 1">
            <a:extLst>
              <a:ext uri="{FF2B5EF4-FFF2-40B4-BE49-F238E27FC236}">
                <a16:creationId xmlns:a16="http://schemas.microsoft.com/office/drawing/2014/main" id="{ECFDC3C1-7A1D-4256-8EA3-AA6487505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476" y="0"/>
            <a:ext cx="9390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esquinas redondeadas 1">
            <a:extLst>
              <a:ext uri="{FF2B5EF4-FFF2-40B4-BE49-F238E27FC236}">
                <a16:creationId xmlns:a16="http://schemas.microsoft.com/office/drawing/2014/main" id="{D0FC2C8D-6B46-A85C-9F9A-9135F41779E6}"/>
              </a:ext>
            </a:extLst>
          </p:cNvPr>
          <p:cNvSpPr/>
          <p:nvPr/>
        </p:nvSpPr>
        <p:spPr>
          <a:xfrm>
            <a:off x="5857461" y="1245704"/>
            <a:ext cx="2266122" cy="9011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2">
            <a:extLst>
              <a:ext uri="{FF2B5EF4-FFF2-40B4-BE49-F238E27FC236}">
                <a16:creationId xmlns:a16="http://schemas.microsoft.com/office/drawing/2014/main" id="{40A342DF-F02C-212C-C8DA-BC229F42682C}"/>
              </a:ext>
            </a:extLst>
          </p:cNvPr>
          <p:cNvSpPr/>
          <p:nvPr/>
        </p:nvSpPr>
        <p:spPr>
          <a:xfrm>
            <a:off x="8998226" y="3034748"/>
            <a:ext cx="212035" cy="9276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2C3914BB-A19E-F2E2-5DD7-E55EBE2970C3}"/>
              </a:ext>
            </a:extLst>
          </p:cNvPr>
          <p:cNvSpPr/>
          <p:nvPr/>
        </p:nvSpPr>
        <p:spPr>
          <a:xfrm>
            <a:off x="8123583" y="2782957"/>
            <a:ext cx="569843" cy="6460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Gráfico 5" descr="Trozo de pastel">
            <a:extLst>
              <a:ext uri="{FF2B5EF4-FFF2-40B4-BE49-F238E27FC236}">
                <a16:creationId xmlns:a16="http://schemas.microsoft.com/office/drawing/2014/main" id="{BA6591A2-6274-35D8-D005-EA67B598A8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8035" y="1353379"/>
            <a:ext cx="914400" cy="914400"/>
          </a:xfrm>
          <a:prstGeom prst="rect">
            <a:avLst/>
          </a:prstGeom>
        </p:spPr>
      </p:pic>
      <p:sp>
        <p:nvSpPr>
          <p:cNvPr id="7" name="Rectángulo: esquinas redondeadas 6">
            <a:extLst>
              <a:ext uri="{FF2B5EF4-FFF2-40B4-BE49-F238E27FC236}">
                <a16:creationId xmlns:a16="http://schemas.microsoft.com/office/drawing/2014/main" id="{5D5F6052-6082-D74F-1CB1-67421D2CDC6D}"/>
              </a:ext>
            </a:extLst>
          </p:cNvPr>
          <p:cNvSpPr/>
          <p:nvPr/>
        </p:nvSpPr>
        <p:spPr>
          <a:xfrm>
            <a:off x="5671930" y="2411896"/>
            <a:ext cx="1232453" cy="37106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n 1">
            <a:extLst>
              <a:ext uri="{FF2B5EF4-FFF2-40B4-BE49-F238E27FC236}">
                <a16:creationId xmlns:a16="http://schemas.microsoft.com/office/drawing/2014/main" id="{0A251A98-27E6-4237-9817-045B78E5A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
            <a:ext cx="67818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Imagen 2">
            <a:extLst>
              <a:ext uri="{FF2B5EF4-FFF2-40B4-BE49-F238E27FC236}">
                <a16:creationId xmlns:a16="http://schemas.microsoft.com/office/drawing/2014/main" id="{35142293-DAE6-4F77-9422-EEDD6C8EE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188" y="47625"/>
            <a:ext cx="71151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CuadroTexto 3">
            <a:extLst>
              <a:ext uri="{FF2B5EF4-FFF2-40B4-BE49-F238E27FC236}">
                <a16:creationId xmlns:a16="http://schemas.microsoft.com/office/drawing/2014/main" id="{CE4A7845-5E9A-43F2-AD8E-214548E48831}"/>
              </a:ext>
            </a:extLst>
          </p:cNvPr>
          <p:cNvSpPr txBox="1">
            <a:spLocks noChangeArrowheads="1"/>
          </p:cNvSpPr>
          <p:nvPr/>
        </p:nvSpPr>
        <p:spPr bwMode="auto">
          <a:xfrm>
            <a:off x="-477078" y="5122863"/>
            <a:ext cx="5237991" cy="707886"/>
          </a:xfrm>
          <a:prstGeom prst="rect">
            <a:avLst/>
          </a:prstGeom>
          <a:solidFill>
            <a:schemeClr val="accent2">
              <a:lumMod val="40000"/>
              <a:lumOff val="60000"/>
            </a:schemeClr>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ES" b="1" dirty="0"/>
              <a:t>              </a:t>
            </a:r>
            <a:r>
              <a:rPr lang="es-ES" altLang="es-ES" sz="4000" b="1" dirty="0"/>
              <a:t>  NO ES REQUESÓN</a:t>
            </a:r>
          </a:p>
        </p:txBody>
      </p:sp>
      <p:pic>
        <p:nvPicPr>
          <p:cNvPr id="7173" name="Imagen 4">
            <a:extLst>
              <a:ext uri="{FF2B5EF4-FFF2-40B4-BE49-F238E27FC236}">
                <a16:creationId xmlns:a16="http://schemas.microsoft.com/office/drawing/2014/main" id="{CC3BD6B7-EED3-4D57-85F0-B52B02512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513" y="2254250"/>
            <a:ext cx="6754812"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Imagen 5">
            <a:extLst>
              <a:ext uri="{FF2B5EF4-FFF2-40B4-BE49-F238E27FC236}">
                <a16:creationId xmlns:a16="http://schemas.microsoft.com/office/drawing/2014/main" id="{CAF62B75-F319-4D57-83FA-8FE6E0E2F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7188" y="4340225"/>
            <a:ext cx="67548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550F3C1-9829-4F08-8DB2-DE9A0916D8F6}"/>
              </a:ext>
            </a:extLst>
          </p:cNvPr>
          <p:cNvPicPr>
            <a:picLocks noChangeAspect="1"/>
          </p:cNvPicPr>
          <p:nvPr/>
        </p:nvPicPr>
        <p:blipFill>
          <a:blip r:embed="rId2"/>
          <a:stretch>
            <a:fillRect/>
          </a:stretch>
        </p:blipFill>
        <p:spPr>
          <a:xfrm>
            <a:off x="4558" y="105013"/>
            <a:ext cx="7720661" cy="2889856"/>
          </a:xfrm>
          <a:prstGeom prst="rect">
            <a:avLst/>
          </a:prstGeom>
        </p:spPr>
      </p:pic>
      <p:sp>
        <p:nvSpPr>
          <p:cNvPr id="3" name="CuadroTexto 2">
            <a:extLst>
              <a:ext uri="{FF2B5EF4-FFF2-40B4-BE49-F238E27FC236}">
                <a16:creationId xmlns:a16="http://schemas.microsoft.com/office/drawing/2014/main" id="{EE448F6A-FFFD-4071-B0AA-D4D3F87086F8}"/>
              </a:ext>
            </a:extLst>
          </p:cNvPr>
          <p:cNvSpPr txBox="1"/>
          <p:nvPr/>
        </p:nvSpPr>
        <p:spPr>
          <a:xfrm>
            <a:off x="355681" y="3429000"/>
            <a:ext cx="11305016" cy="3323987"/>
          </a:xfrm>
          <a:prstGeom prst="rect">
            <a:avLst/>
          </a:prstGeom>
          <a:noFill/>
        </p:spPr>
        <p:txBody>
          <a:bodyPr wrap="square" rtlCol="0">
            <a:spAutoFit/>
          </a:bodyPr>
          <a:lstStyle/>
          <a:p>
            <a:pPr>
              <a:spcAft>
                <a:spcPts val="0"/>
              </a:spcAft>
            </a:pPr>
            <a:r>
              <a:rPr lang="es-ES_tradnl" b="1" dirty="0">
                <a:latin typeface="Arial" panose="020B0604020202020204" pitchFamily="34" charset="0"/>
                <a:ea typeface="Times New Roman" panose="02020603050405020304" pitchFamily="18" charset="0"/>
              </a:rPr>
              <a:t> denominación de venta no es correcta.</a:t>
            </a:r>
            <a:endParaRPr lang="es-ES" dirty="0">
              <a:latin typeface="Times New Roman" panose="02020603050405020304" pitchFamily="18" charset="0"/>
              <a:ea typeface="Times New Roman" panose="02020603050405020304" pitchFamily="18" charset="0"/>
            </a:endParaRPr>
          </a:p>
          <a:p>
            <a:pPr algn="just">
              <a:spcAft>
                <a:spcPts val="0"/>
              </a:spcAft>
            </a:pPr>
            <a:r>
              <a:rPr lang="es-ES_tradnl" sz="2400" b="1" dirty="0">
                <a:latin typeface="Arial" panose="020B0604020202020204" pitchFamily="34" charset="0"/>
                <a:ea typeface="Times New Roman" panose="02020603050405020304" pitchFamily="18" charset="0"/>
              </a:rPr>
              <a:t>En primer lugar, como este pan se ha elaborado con harina de 2 cereales, la denominación debe ser </a:t>
            </a:r>
            <a:r>
              <a:rPr lang="es-ES_tradnl" sz="2400" b="1" dirty="0">
                <a:highlight>
                  <a:srgbClr val="FFFF00"/>
                </a:highlight>
                <a:latin typeface="Arial" panose="020B0604020202020204" pitchFamily="34" charset="0"/>
                <a:ea typeface="Times New Roman" panose="02020603050405020304" pitchFamily="18" charset="0"/>
              </a:rPr>
              <a:t>“Pan de …” seguido del nombre del cereal o cereales que el operador quiera destacar. A continuación de cada nombre de cereal se indicará el % que dicha harina representa, respecto al total de la harina incorporada al pan.</a:t>
            </a:r>
            <a:endParaRPr lang="es-ES" sz="2400" dirty="0">
              <a:highlight>
                <a:srgbClr val="FFFF00"/>
              </a:highlight>
              <a:latin typeface="Times New Roman" panose="02020603050405020304" pitchFamily="18" charset="0"/>
              <a:ea typeface="Times New Roman" panose="02020603050405020304" pitchFamily="18" charset="0"/>
            </a:endParaRPr>
          </a:p>
          <a:p>
            <a:pPr algn="just">
              <a:spcAft>
                <a:spcPts val="0"/>
              </a:spcAft>
            </a:pPr>
            <a:r>
              <a:rPr lang="es-ES_tradnl" sz="2400" b="1" dirty="0">
                <a:latin typeface="Arial" panose="020B0604020202020204" pitchFamily="34" charset="0"/>
                <a:ea typeface="Times New Roman" panose="02020603050405020304" pitchFamily="18" charset="0"/>
              </a:rPr>
              <a:t> Además, como en la denominación de venta se destaca que es un pan elaborado con harina de centeno, se debe especificar el % de harina de centeno respecto del total del producto, en aplicación de las reglas QUID</a:t>
            </a:r>
            <a:r>
              <a:rPr lang="es-ES_tradnl" b="1" dirty="0">
                <a:latin typeface="Arial" panose="020B0604020202020204" pitchFamily="34" charset="0"/>
                <a:ea typeface="Times New Roman" panose="02020603050405020304" pitchFamily="18" charset="0"/>
              </a:rPr>
              <a:t>. </a:t>
            </a:r>
            <a:endParaRPr lang="es-E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90460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A5D29E2-7A1D-471D-A467-4F13BC94D7B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952" y="654342"/>
            <a:ext cx="3070371" cy="3840092"/>
          </a:xfrm>
          <a:prstGeom prst="rect">
            <a:avLst/>
          </a:prstGeom>
          <a:noFill/>
          <a:ln>
            <a:noFill/>
          </a:ln>
        </p:spPr>
      </p:pic>
      <p:sp>
        <p:nvSpPr>
          <p:cNvPr id="4" name="Rectángulo 3">
            <a:extLst>
              <a:ext uri="{FF2B5EF4-FFF2-40B4-BE49-F238E27FC236}">
                <a16:creationId xmlns:a16="http://schemas.microsoft.com/office/drawing/2014/main" id="{B2AD45AD-D794-4C35-B89F-7A3B470DAE09}"/>
              </a:ext>
            </a:extLst>
          </p:cNvPr>
          <p:cNvSpPr/>
          <p:nvPr/>
        </p:nvSpPr>
        <p:spPr>
          <a:xfrm>
            <a:off x="1862356" y="931178"/>
            <a:ext cx="1644242" cy="520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2E3304D4-9799-4B00-B45B-878A40842B34}"/>
              </a:ext>
            </a:extLst>
          </p:cNvPr>
          <p:cNvSpPr/>
          <p:nvPr/>
        </p:nvSpPr>
        <p:spPr>
          <a:xfrm>
            <a:off x="746620" y="3632433"/>
            <a:ext cx="1400962" cy="436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 name="Conector recto de flecha 6">
            <a:extLst>
              <a:ext uri="{FF2B5EF4-FFF2-40B4-BE49-F238E27FC236}">
                <a16:creationId xmlns:a16="http://schemas.microsoft.com/office/drawing/2014/main" id="{A5216561-40D0-45A8-AD6E-BA4547DC9B6B}"/>
              </a:ext>
            </a:extLst>
          </p:cNvPr>
          <p:cNvCxnSpPr/>
          <p:nvPr/>
        </p:nvCxnSpPr>
        <p:spPr>
          <a:xfrm>
            <a:off x="2147582" y="3053593"/>
            <a:ext cx="28103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2BC80CC-3CFB-4C43-B5B4-B62F6350FA29}"/>
              </a:ext>
            </a:extLst>
          </p:cNvPr>
          <p:cNvSpPr txBox="1"/>
          <p:nvPr/>
        </p:nvSpPr>
        <p:spPr>
          <a:xfrm>
            <a:off x="5016617" y="2676088"/>
            <a:ext cx="6006517" cy="646331"/>
          </a:xfrm>
          <a:prstGeom prst="rect">
            <a:avLst/>
          </a:prstGeom>
          <a:solidFill>
            <a:schemeClr val="accent1">
              <a:lumMod val="40000"/>
              <a:lumOff val="60000"/>
            </a:schemeClr>
          </a:solidFill>
        </p:spPr>
        <p:txBody>
          <a:bodyPr wrap="square" rtlCol="0">
            <a:spAutoFit/>
          </a:bodyPr>
          <a:lstStyle/>
          <a:p>
            <a:r>
              <a:rPr lang="es-ES" sz="3600" b="1" dirty="0"/>
              <a:t>Denominación de </a:t>
            </a:r>
            <a:r>
              <a:rPr lang="es-ES" sz="3600" b="1" dirty="0" err="1"/>
              <a:t>fantasia</a:t>
            </a:r>
            <a:endParaRPr lang="es-ES" sz="3600" b="1" dirty="0"/>
          </a:p>
        </p:txBody>
      </p:sp>
      <p:pic>
        <p:nvPicPr>
          <p:cNvPr id="9" name="Imagen 8">
            <a:extLst>
              <a:ext uri="{FF2B5EF4-FFF2-40B4-BE49-F238E27FC236}">
                <a16:creationId xmlns:a16="http://schemas.microsoft.com/office/drawing/2014/main" id="{EA3DF69C-2C12-46F3-BCB8-65445749A383}"/>
              </a:ext>
            </a:extLst>
          </p:cNvPr>
          <p:cNvPicPr>
            <a:picLocks noChangeAspect="1"/>
          </p:cNvPicPr>
          <p:nvPr/>
        </p:nvPicPr>
        <p:blipFill>
          <a:blip r:embed="rId3"/>
          <a:stretch>
            <a:fillRect/>
          </a:stretch>
        </p:blipFill>
        <p:spPr>
          <a:xfrm>
            <a:off x="3816991" y="3429000"/>
            <a:ext cx="3285772" cy="3228000"/>
          </a:xfrm>
          <a:prstGeom prst="rect">
            <a:avLst/>
          </a:prstGeom>
        </p:spPr>
      </p:pic>
      <p:cxnSp>
        <p:nvCxnSpPr>
          <p:cNvPr id="11" name="Conector recto de flecha 10">
            <a:extLst>
              <a:ext uri="{FF2B5EF4-FFF2-40B4-BE49-F238E27FC236}">
                <a16:creationId xmlns:a16="http://schemas.microsoft.com/office/drawing/2014/main" id="{AE5F41DB-710B-40CE-8BBB-61E666A9ACE1}"/>
              </a:ext>
            </a:extLst>
          </p:cNvPr>
          <p:cNvCxnSpPr/>
          <p:nvPr/>
        </p:nvCxnSpPr>
        <p:spPr>
          <a:xfrm flipV="1">
            <a:off x="6096000" y="6014906"/>
            <a:ext cx="1445703" cy="58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CFCBDFAC-C2E8-4478-9D85-0864B2178248}"/>
              </a:ext>
            </a:extLst>
          </p:cNvPr>
          <p:cNvSpPr txBox="1"/>
          <p:nvPr/>
        </p:nvSpPr>
        <p:spPr>
          <a:xfrm>
            <a:off x="7751428" y="5561901"/>
            <a:ext cx="4152550" cy="369332"/>
          </a:xfrm>
          <a:prstGeom prst="rect">
            <a:avLst/>
          </a:prstGeom>
          <a:solidFill>
            <a:schemeClr val="accent1">
              <a:lumMod val="40000"/>
              <a:lumOff val="60000"/>
            </a:schemeClr>
          </a:solidFill>
        </p:spPr>
        <p:txBody>
          <a:bodyPr wrap="square" rtlCol="0">
            <a:spAutoFit/>
          </a:bodyPr>
          <a:lstStyle/>
          <a:p>
            <a:r>
              <a:rPr lang="es-ES" dirty="0"/>
              <a:t>Denominación no conforme a normativa </a:t>
            </a:r>
          </a:p>
        </p:txBody>
      </p:sp>
    </p:spTree>
    <p:extLst>
      <p:ext uri="{BB962C8B-B14F-4D97-AF65-F5344CB8AC3E}">
        <p14:creationId xmlns:p14="http://schemas.microsoft.com/office/powerpoint/2010/main" val="21884166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n 1">
            <a:extLst>
              <a:ext uri="{FF2B5EF4-FFF2-40B4-BE49-F238E27FC236}">
                <a16:creationId xmlns:a16="http://schemas.microsoft.com/office/drawing/2014/main" id="{2F34DE9B-954A-40C2-8A8A-4797E22D7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9" y="3125517"/>
            <a:ext cx="7992096" cy="188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Imagen 3">
            <a:extLst>
              <a:ext uri="{FF2B5EF4-FFF2-40B4-BE49-F238E27FC236}">
                <a16:creationId xmlns:a16="http://schemas.microsoft.com/office/drawing/2014/main" id="{677BDF25-98CF-4B41-A487-8D6249409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3" y="0"/>
            <a:ext cx="11595100" cy="1851025"/>
          </a:xfrm>
          <a:prstGeom prst="rect">
            <a:avLst/>
          </a:prstGeom>
          <a:solidFill>
            <a:schemeClr val="accent2">
              <a:lumMod val="40000"/>
              <a:lumOff val="60000"/>
            </a:schemeClr>
          </a:solidFill>
          <a:ln>
            <a:noFill/>
          </a:ln>
        </p:spPr>
      </p:pic>
      <p:pic>
        <p:nvPicPr>
          <p:cNvPr id="9220" name="Imagen 5">
            <a:extLst>
              <a:ext uri="{FF2B5EF4-FFF2-40B4-BE49-F238E27FC236}">
                <a16:creationId xmlns:a16="http://schemas.microsoft.com/office/drawing/2014/main" id="{DE92147F-7B6F-40C9-BBAC-5013935356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8" y="1971675"/>
            <a:ext cx="1113472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3B78980D-F2AA-476B-9004-3044A09E6FF2}"/>
              </a:ext>
            </a:extLst>
          </p:cNvPr>
          <p:cNvPicPr>
            <a:picLocks noChangeAspect="1"/>
          </p:cNvPicPr>
          <p:nvPr/>
        </p:nvPicPr>
        <p:blipFill>
          <a:blip r:embed="rId5"/>
          <a:stretch>
            <a:fillRect/>
          </a:stretch>
        </p:blipFill>
        <p:spPr>
          <a:xfrm>
            <a:off x="88106" y="5105562"/>
            <a:ext cx="12015788" cy="1308100"/>
          </a:xfrm>
          <a:prstGeom prst="rect">
            <a:avLst/>
          </a:prstGeom>
          <a:solidFill>
            <a:schemeClr val="accent2">
              <a:lumMod val="40000"/>
              <a:lumOff val="60000"/>
            </a:schemeClr>
          </a:solidFill>
        </p:spPr>
      </p:pic>
      <p:sp>
        <p:nvSpPr>
          <p:cNvPr id="9" name="Flecha: hacia arriba 8">
            <a:extLst>
              <a:ext uri="{FF2B5EF4-FFF2-40B4-BE49-F238E27FC236}">
                <a16:creationId xmlns:a16="http://schemas.microsoft.com/office/drawing/2014/main" id="{5F541B94-A792-4F2E-941C-835C7DE505F5}"/>
              </a:ext>
            </a:extLst>
          </p:cNvPr>
          <p:cNvSpPr/>
          <p:nvPr/>
        </p:nvSpPr>
        <p:spPr>
          <a:xfrm>
            <a:off x="5843588" y="4903788"/>
            <a:ext cx="66675" cy="436562"/>
          </a:xfrm>
          <a:prstGeom prst="upArrow">
            <a:avLst/>
          </a:prstGeom>
          <a:ln w="76200"/>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3" name="Imagen 2">
            <a:extLst>
              <a:ext uri="{FF2B5EF4-FFF2-40B4-BE49-F238E27FC236}">
                <a16:creationId xmlns:a16="http://schemas.microsoft.com/office/drawing/2014/main" id="{25CFB8A1-10AA-90AD-1C0A-15B7D2B1F09B}"/>
              </a:ext>
            </a:extLst>
          </p:cNvPr>
          <p:cNvPicPr>
            <a:picLocks noChangeAspect="1"/>
          </p:cNvPicPr>
          <p:nvPr/>
        </p:nvPicPr>
        <p:blipFill>
          <a:blip r:embed="rId6"/>
          <a:stretch>
            <a:fillRect/>
          </a:stretch>
        </p:blipFill>
        <p:spPr>
          <a:xfrm>
            <a:off x="9086850" y="2977355"/>
            <a:ext cx="2486025" cy="1889395"/>
          </a:xfrm>
          <a:prstGeom prst="rect">
            <a:avLst/>
          </a:prstGeom>
        </p:spPr>
      </p:pic>
      <p:sp>
        <p:nvSpPr>
          <p:cNvPr id="4" name="CuadroTexto 3">
            <a:extLst>
              <a:ext uri="{FF2B5EF4-FFF2-40B4-BE49-F238E27FC236}">
                <a16:creationId xmlns:a16="http://schemas.microsoft.com/office/drawing/2014/main" id="{2F3999F1-01CE-75B1-7524-4B7057F40388}"/>
              </a:ext>
            </a:extLst>
          </p:cNvPr>
          <p:cNvSpPr txBox="1"/>
          <p:nvPr/>
        </p:nvSpPr>
        <p:spPr>
          <a:xfrm>
            <a:off x="2438400" y="6361043"/>
            <a:ext cx="9515061" cy="369332"/>
          </a:xfrm>
          <a:prstGeom prst="rect">
            <a:avLst/>
          </a:prstGeom>
          <a:noFill/>
        </p:spPr>
        <p:txBody>
          <a:bodyPr wrap="square" rtlCol="0">
            <a:spAutoFit/>
          </a:bodyPr>
          <a:lstStyle/>
          <a:p>
            <a:r>
              <a:rPr lang="es-ES" b="1" dirty="0"/>
              <a:t>ADICIÓN DE AGUA SI ES + DEL 5%  EN EL PESO DEL PRODUCTO ACABADO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AD6C883-FA38-4932-B61E-B11BB34438F8}"/>
              </a:ext>
            </a:extLst>
          </p:cNvPr>
          <p:cNvPicPr>
            <a:picLocks noChangeAspect="1"/>
          </p:cNvPicPr>
          <p:nvPr/>
        </p:nvPicPr>
        <p:blipFill>
          <a:blip r:embed="rId2"/>
          <a:stretch>
            <a:fillRect/>
          </a:stretch>
        </p:blipFill>
        <p:spPr>
          <a:xfrm>
            <a:off x="424069" y="2774673"/>
            <a:ext cx="5518288" cy="1794565"/>
          </a:xfrm>
          <a:prstGeom prst="rect">
            <a:avLst/>
          </a:prstGeom>
        </p:spPr>
      </p:pic>
      <p:sp>
        <p:nvSpPr>
          <p:cNvPr id="4" name="CuadroTexto 3">
            <a:extLst>
              <a:ext uri="{FF2B5EF4-FFF2-40B4-BE49-F238E27FC236}">
                <a16:creationId xmlns:a16="http://schemas.microsoft.com/office/drawing/2014/main" id="{12556BBB-2CA6-2FF1-717C-6916607FEBFD}"/>
              </a:ext>
            </a:extLst>
          </p:cNvPr>
          <p:cNvSpPr txBox="1"/>
          <p:nvPr/>
        </p:nvSpPr>
        <p:spPr>
          <a:xfrm>
            <a:off x="149917" y="96532"/>
            <a:ext cx="11207196" cy="461665"/>
          </a:xfrm>
          <a:prstGeom prst="rect">
            <a:avLst/>
          </a:prstGeom>
          <a:solidFill>
            <a:schemeClr val="accent2">
              <a:lumMod val="40000"/>
              <a:lumOff val="60000"/>
            </a:schemeClr>
          </a:solidFill>
        </p:spPr>
        <p:txBody>
          <a:bodyPr wrap="square" rtlCol="0">
            <a:spAutoFit/>
          </a:bodyPr>
          <a:lstStyle/>
          <a:p>
            <a:r>
              <a:rPr lang="es-ES" sz="2400" b="1" dirty="0">
                <a:effectLst>
                  <a:outerShdw blurRad="38100" dist="38100" dir="2700000" algn="tl">
                    <a:srgbClr val="000000">
                      <a:alpha val="43137"/>
                    </a:srgbClr>
                  </a:outerShdw>
                </a:effectLst>
                <a:latin typeface="Book Antiqua" panose="02040602050305030304" pitchFamily="18" charset="0"/>
              </a:rPr>
              <a:t>ANEXO VI                                 PARTES B  Y C </a:t>
            </a:r>
          </a:p>
        </p:txBody>
      </p:sp>
      <p:pic>
        <p:nvPicPr>
          <p:cNvPr id="6" name="Imagen 5">
            <a:extLst>
              <a:ext uri="{FF2B5EF4-FFF2-40B4-BE49-F238E27FC236}">
                <a16:creationId xmlns:a16="http://schemas.microsoft.com/office/drawing/2014/main" id="{D28988D6-74C0-AE84-9BD4-B4C3D360B7F3}"/>
              </a:ext>
            </a:extLst>
          </p:cNvPr>
          <p:cNvPicPr>
            <a:picLocks noChangeAspect="1"/>
          </p:cNvPicPr>
          <p:nvPr/>
        </p:nvPicPr>
        <p:blipFill>
          <a:blip r:embed="rId3"/>
          <a:stretch>
            <a:fillRect/>
          </a:stretch>
        </p:blipFill>
        <p:spPr>
          <a:xfrm>
            <a:off x="236556" y="830814"/>
            <a:ext cx="11266331" cy="1316038"/>
          </a:xfrm>
          <a:prstGeom prst="rect">
            <a:avLst/>
          </a:prstGeom>
        </p:spPr>
      </p:pic>
      <p:pic>
        <p:nvPicPr>
          <p:cNvPr id="8" name="Imagen 7">
            <a:extLst>
              <a:ext uri="{FF2B5EF4-FFF2-40B4-BE49-F238E27FC236}">
                <a16:creationId xmlns:a16="http://schemas.microsoft.com/office/drawing/2014/main" id="{489E225A-3F76-31C3-D9C8-AD2C016B4CA6}"/>
              </a:ext>
            </a:extLst>
          </p:cNvPr>
          <p:cNvPicPr>
            <a:picLocks noChangeAspect="1"/>
          </p:cNvPicPr>
          <p:nvPr/>
        </p:nvPicPr>
        <p:blipFill>
          <a:blip r:embed="rId4"/>
          <a:stretch>
            <a:fillRect/>
          </a:stretch>
        </p:blipFill>
        <p:spPr>
          <a:xfrm>
            <a:off x="6632337" y="2022863"/>
            <a:ext cx="4724776" cy="4834656"/>
          </a:xfrm>
          <a:prstGeom prst="rect">
            <a:avLst/>
          </a:prstGeom>
        </p:spPr>
      </p:pic>
      <p:pic>
        <p:nvPicPr>
          <p:cNvPr id="10" name="Imagen 9">
            <a:extLst>
              <a:ext uri="{FF2B5EF4-FFF2-40B4-BE49-F238E27FC236}">
                <a16:creationId xmlns:a16="http://schemas.microsoft.com/office/drawing/2014/main" id="{F8BA5578-A90B-C048-BE72-553ACA0375B4}"/>
              </a:ext>
            </a:extLst>
          </p:cNvPr>
          <p:cNvPicPr>
            <a:picLocks noChangeAspect="1"/>
          </p:cNvPicPr>
          <p:nvPr/>
        </p:nvPicPr>
        <p:blipFill>
          <a:blip r:embed="rId5"/>
          <a:stretch>
            <a:fillRect/>
          </a:stretch>
        </p:blipFill>
        <p:spPr>
          <a:xfrm>
            <a:off x="3183213" y="4569238"/>
            <a:ext cx="7267575" cy="361950"/>
          </a:xfrm>
          <a:prstGeom prst="rect">
            <a:avLst/>
          </a:prstGeom>
        </p:spPr>
      </p:pic>
      <p:sp>
        <p:nvSpPr>
          <p:cNvPr id="11" name="Flecha: hacia arriba 10">
            <a:extLst>
              <a:ext uri="{FF2B5EF4-FFF2-40B4-BE49-F238E27FC236}">
                <a16:creationId xmlns:a16="http://schemas.microsoft.com/office/drawing/2014/main" id="{511BB61D-B785-FEDF-4CC4-70CACA2B7710}"/>
              </a:ext>
            </a:extLst>
          </p:cNvPr>
          <p:cNvSpPr/>
          <p:nvPr/>
        </p:nvSpPr>
        <p:spPr>
          <a:xfrm>
            <a:off x="7765774" y="4207288"/>
            <a:ext cx="66261" cy="361950"/>
          </a:xfrm>
          <a:prstGeom prst="upArrow">
            <a:avLst/>
          </a:prstGeom>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25542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59CC0B-6A63-4D7D-8B34-6755F4F0DF73}"/>
              </a:ext>
            </a:extLst>
          </p:cNvPr>
          <p:cNvSpPr txBox="1"/>
          <p:nvPr/>
        </p:nvSpPr>
        <p:spPr>
          <a:xfrm>
            <a:off x="0" y="1"/>
            <a:ext cx="12192000" cy="6555641"/>
          </a:xfrm>
          <a:prstGeom prst="rect">
            <a:avLst/>
          </a:prstGeom>
          <a:solidFill>
            <a:schemeClr val="accent2">
              <a:lumMod val="60000"/>
              <a:lumOff val="40000"/>
            </a:schemeClr>
          </a:solidFill>
        </p:spPr>
        <p:txBody>
          <a:bodyPr wrap="square">
            <a:spAutoFit/>
          </a:bodyPr>
          <a:lstStyle/>
          <a:p>
            <a:pPr eaLnBrk="1" fontAlgn="auto" hangingPunct="1">
              <a:spcBef>
                <a:spcPts val="0"/>
              </a:spcBef>
              <a:spcAft>
                <a:spcPts val="0"/>
              </a:spcAft>
              <a:defRPr/>
            </a:pPr>
            <a:r>
              <a:rPr lang="es-ES" sz="2800" b="1" dirty="0">
                <a:latin typeface="+mn-lt"/>
              </a:rPr>
              <a:t>ARTÍCULO 18. LISTA DE INGREDIENTES </a:t>
            </a:r>
            <a:r>
              <a:rPr lang="es-ES" sz="2800" dirty="0" err="1">
                <a:latin typeface="+mn-lt"/>
              </a:rPr>
              <a:t>Ingredientes</a:t>
            </a:r>
            <a:r>
              <a:rPr lang="es-ES" sz="2800" dirty="0">
                <a:latin typeface="+mn-lt"/>
              </a:rPr>
              <a:t>: lista de todos los ingredientes expresados ​​en orden descendente Los ingredientes en forma de nanomateriales artificiales deben indicarse seguidos de la palabra "</a:t>
            </a:r>
            <a:r>
              <a:rPr lang="es-ES" sz="2800" b="1" dirty="0">
                <a:latin typeface="+mn-lt"/>
              </a:rPr>
              <a:t>nano". </a:t>
            </a:r>
            <a:r>
              <a:rPr lang="es-ES" sz="2800" dirty="0">
                <a:latin typeface="+mn-lt"/>
              </a:rPr>
              <a:t>La denominación específica de algunos ingredientes será la misma que la detallada para los alimentos en el anexo VI. </a:t>
            </a:r>
          </a:p>
          <a:p>
            <a:pPr eaLnBrk="1" fontAlgn="auto" hangingPunct="1">
              <a:spcBef>
                <a:spcPts val="0"/>
              </a:spcBef>
              <a:spcAft>
                <a:spcPts val="0"/>
              </a:spcAft>
              <a:defRPr/>
            </a:pPr>
            <a:r>
              <a:rPr lang="es-ES" sz="2800" dirty="0">
                <a:latin typeface="+mn-lt"/>
              </a:rPr>
              <a:t>El anexo VII establece las </a:t>
            </a:r>
            <a:r>
              <a:rPr lang="es-ES" sz="2800" b="1" u="sng" dirty="0">
                <a:latin typeface="+mn-lt"/>
              </a:rPr>
              <a:t>normas técnicas para la expresión de los ingredientes</a:t>
            </a:r>
            <a:r>
              <a:rPr lang="es-ES" sz="2800" dirty="0">
                <a:latin typeface="+mn-lt"/>
              </a:rPr>
              <a:t>: </a:t>
            </a:r>
          </a:p>
          <a:p>
            <a:pPr eaLnBrk="1" fontAlgn="auto" hangingPunct="1">
              <a:spcBef>
                <a:spcPts val="0"/>
              </a:spcBef>
              <a:spcAft>
                <a:spcPts val="0"/>
              </a:spcAft>
              <a:defRPr/>
            </a:pPr>
            <a:r>
              <a:rPr lang="es-ES" sz="2800" dirty="0">
                <a:highlight>
                  <a:srgbClr val="FF0000"/>
                </a:highlight>
                <a:latin typeface="+mn-lt"/>
              </a:rPr>
              <a:t>• Agua añadida</a:t>
            </a:r>
            <a:r>
              <a:rPr lang="es-ES" sz="2800" dirty="0">
                <a:latin typeface="+mn-lt"/>
              </a:rPr>
              <a:t>: no, si no &gt; 5%(no aplicable a carne, preparados de carne, productos pesqueros no procesados ​​o moluscos bivalvos no procesados)</a:t>
            </a:r>
          </a:p>
          <a:p>
            <a:pPr eaLnBrk="1" fontAlgn="auto" hangingPunct="1">
              <a:spcBef>
                <a:spcPts val="0"/>
              </a:spcBef>
              <a:spcAft>
                <a:spcPts val="0"/>
              </a:spcAft>
              <a:defRPr/>
            </a:pPr>
            <a:r>
              <a:rPr lang="es-ES" sz="2800" dirty="0">
                <a:latin typeface="+mn-lt"/>
              </a:rPr>
              <a:t> • Los ingredientes utilizados en forma </a:t>
            </a:r>
            <a:r>
              <a:rPr lang="es-ES" sz="2800" dirty="0">
                <a:highlight>
                  <a:srgbClr val="FF0000"/>
                </a:highlight>
                <a:latin typeface="+mn-lt"/>
              </a:rPr>
              <a:t>concentrada o deshidratada </a:t>
            </a:r>
            <a:r>
              <a:rPr lang="es-ES" sz="2800" dirty="0">
                <a:latin typeface="+mn-lt"/>
              </a:rPr>
              <a:t>y reconstituida se pueden expresar en peso antes de la concentración. </a:t>
            </a:r>
          </a:p>
          <a:p>
            <a:pPr eaLnBrk="1" fontAlgn="auto" hangingPunct="1">
              <a:spcBef>
                <a:spcPts val="0"/>
              </a:spcBef>
              <a:spcAft>
                <a:spcPts val="0"/>
              </a:spcAft>
              <a:defRPr/>
            </a:pPr>
            <a:r>
              <a:rPr lang="es-ES" sz="2800" dirty="0">
                <a:latin typeface="+mn-lt"/>
              </a:rPr>
              <a:t>• </a:t>
            </a:r>
            <a:r>
              <a:rPr lang="es-ES" sz="2800" dirty="0">
                <a:highlight>
                  <a:srgbClr val="FF0000"/>
                </a:highlight>
                <a:latin typeface="+mn-lt"/>
              </a:rPr>
              <a:t>Frutas, verduras y setas </a:t>
            </a:r>
            <a:r>
              <a:rPr lang="es-ES" sz="2800" dirty="0">
                <a:latin typeface="+mn-lt"/>
              </a:rPr>
              <a:t>"en proporción variable" </a:t>
            </a:r>
          </a:p>
          <a:p>
            <a:pPr eaLnBrk="1" fontAlgn="auto" hangingPunct="1">
              <a:spcBef>
                <a:spcPts val="0"/>
              </a:spcBef>
              <a:spcAft>
                <a:spcPts val="0"/>
              </a:spcAft>
              <a:defRPr/>
            </a:pPr>
            <a:r>
              <a:rPr lang="es-ES" sz="2800" dirty="0">
                <a:latin typeface="+mn-lt"/>
              </a:rPr>
              <a:t>• Ingredientes &lt; 2%, pueden ir en diferente orden después de los demás ingredientes </a:t>
            </a:r>
          </a:p>
          <a:p>
            <a:pPr eaLnBrk="1" fontAlgn="auto" hangingPunct="1">
              <a:spcBef>
                <a:spcPts val="0"/>
              </a:spcBef>
              <a:spcAft>
                <a:spcPts val="0"/>
              </a:spcAft>
              <a:defRPr/>
            </a:pPr>
            <a:r>
              <a:rPr lang="es-ES" sz="2800" dirty="0">
                <a:latin typeface="+mn-lt"/>
              </a:rPr>
              <a:t>• </a:t>
            </a:r>
            <a:r>
              <a:rPr lang="es-ES" sz="2800" dirty="0">
                <a:highlight>
                  <a:srgbClr val="FF0000"/>
                </a:highlight>
                <a:latin typeface="+mn-lt"/>
              </a:rPr>
              <a:t>Aceites refinados de origen vegetal</a:t>
            </a:r>
            <a:r>
              <a:rPr lang="es-ES" sz="2800" dirty="0">
                <a:latin typeface="+mn-lt"/>
              </a:rPr>
              <a:t>: "aceites vegetales" seguido de la indicación del origen vegetal específico</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n 2">
            <a:extLst>
              <a:ext uri="{FF2B5EF4-FFF2-40B4-BE49-F238E27FC236}">
                <a16:creationId xmlns:a16="http://schemas.microsoft.com/office/drawing/2014/main" id="{9E1AED04-EB42-4939-9167-7F8E08BD8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8" y="477701"/>
            <a:ext cx="11993563" cy="396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n 2">
            <a:extLst>
              <a:ext uri="{FF2B5EF4-FFF2-40B4-BE49-F238E27FC236}">
                <a16:creationId xmlns:a16="http://schemas.microsoft.com/office/drawing/2014/main" id="{C4AC7A79-B989-4530-B4AB-0036DDD51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0"/>
            <a:ext cx="1174115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11391</TotalTime>
  <Words>9866</Words>
  <Application>Microsoft Office PowerPoint</Application>
  <PresentationFormat>Panorámica</PresentationFormat>
  <Paragraphs>887</Paragraphs>
  <Slides>207</Slides>
  <Notes>56</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207</vt:i4>
      </vt:variant>
    </vt:vector>
  </HeadingPairs>
  <TitlesOfParts>
    <vt:vector size="223" baseType="lpstr">
      <vt:lpstr>Arial</vt:lpstr>
      <vt:lpstr>Arial Black</vt:lpstr>
      <vt:lpstr>Arial, sans-serif</vt:lpstr>
      <vt:lpstr>Arial-BoldMT</vt:lpstr>
      <vt:lpstr>Arial-ItalicMT</vt:lpstr>
      <vt:lpstr>Book Antiqua</vt:lpstr>
      <vt:lpstr>BookAntiqua</vt:lpstr>
      <vt:lpstr>BookAntiqua-Bold</vt:lpstr>
      <vt:lpstr>Calibri</vt:lpstr>
      <vt:lpstr>Calibri Light</vt:lpstr>
      <vt:lpstr>Corbel</vt:lpstr>
      <vt:lpstr>Segoe UI</vt:lpstr>
      <vt:lpstr>Times New Roman</vt:lpstr>
      <vt:lpstr>Wingdings</vt:lpstr>
      <vt:lpstr>Xunta Sans</vt:lpstr>
      <vt:lpstr>Tema de Office</vt:lpstr>
      <vt:lpstr>Presentación de PowerPoint</vt:lpstr>
      <vt:lpstr>Presentación de PowerPoint</vt:lpstr>
      <vt:lpstr>Presentación de PowerPoint</vt:lpstr>
      <vt:lpstr> </vt:lpstr>
      <vt:lpstr>Algo de historia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Marco legal</vt:lpstr>
      <vt:lpstr>Presentación de PowerPoint</vt:lpstr>
      <vt:lpstr>Presentación de PowerPoint</vt:lpstr>
      <vt:lpstr>Presentación de PowerPoint</vt:lpstr>
      <vt:lpstr>Presentación de PowerPoint</vt:lpstr>
      <vt:lpstr>Presentación de PowerPoint</vt:lpstr>
      <vt:lpstr>Otras indicaciones reguladas de  la presentación de los alimentos </vt:lpstr>
      <vt:lpstr>Presentación de PowerPoint</vt:lpstr>
      <vt:lpstr>Presentación de PowerPoint</vt:lpstr>
      <vt:lpstr>Presentación de PowerPoint</vt:lpstr>
      <vt:lpstr>Presentación de PowerPoint</vt:lpstr>
      <vt:lpstr>Antes del R UE 1169/2011</vt:lpstr>
      <vt:lpstr>Presentación de PowerPoint</vt:lpstr>
      <vt:lpstr>Presentación de PowerPoint</vt:lpstr>
      <vt:lpstr>Análisis del R UE 1169/2011 Preámbulo</vt:lpstr>
      <vt:lpstr>Presentación de PowerPoint</vt:lpstr>
      <vt:lpstr>Disposiciones generales</vt:lpstr>
      <vt:lpstr>Presentación de PowerPoint</vt:lpstr>
      <vt:lpstr>Presentación de PowerPoint</vt:lpstr>
      <vt:lpstr>Presentación de PowerPoint</vt:lpstr>
      <vt:lpstr>Presentación de PowerPoint</vt:lpstr>
      <vt:lpstr>Principios generales</vt:lpstr>
      <vt:lpstr>Presentación de PowerPoint</vt:lpstr>
      <vt:lpstr>Presentación de PowerPoint</vt:lpstr>
      <vt:lpstr>Requisitos generales de información y responsabilidades</vt:lpstr>
      <vt:lpstr>Presentación de PowerPoint</vt:lpstr>
      <vt:lpstr>Presentación de PowerPoint</vt:lpstr>
      <vt:lpstr>Presentación de PowerPoint</vt:lpstr>
      <vt:lpstr>Presentación de PowerPoint</vt:lpstr>
      <vt:lpstr>Presentación de PowerPoint</vt:lpstr>
      <vt:lpstr>Información alimentaria obligatoria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Así tendrían que ser las etiquetas de los alimentos si quisieran reflejar sus ingredientes reales. https://twitter.com/mohorte 31 Enero 2017 Actualizado 5 Febrero 2018</vt:lpstr>
      <vt:lpstr>Deliciosa agua con azúcar (y un 4% de almendras) </vt:lpstr>
      <vt:lpstr>¡Pan! (con un 0,9% de quinoa)</vt:lpstr>
      <vt:lpstr>Crema de 6% de cacao y 7% de avellanas con un 28% de azúcar</vt:lpstr>
      <vt:lpstr>Leche desnatada con avena. Con un 0,1% de avena, en concreto</vt:lpstr>
      <vt:lpstr>¡Ahora con un 41% de atún natural! (y un poquito más de fécula de patata, aceite de girasol, leche en polvo y sal) </vt:lpstr>
      <vt:lpstr>Crema de almidón con un toque de harina y grasa de palma (y un 0,5% de bogavante) </vt:lpstr>
      <vt:lpstr>Crema de harina, almidón, glutamato, fécula de patata y sal (con ocasional champiñón)</vt:lpstr>
      <vt:lpstr>MENCIONES  OBLIGATORIAS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Art. 20 Omisión de componentes en la lista de ingredientes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PRESENTACIONES OBLIGATORIAS</dc:title>
  <dc:creator>GONZALO JOSÉ Rodriguez Abuin</dc:creator>
  <cp:lastModifiedBy>Rodríguez Abuín, Gonzalo José</cp:lastModifiedBy>
  <cp:revision>78</cp:revision>
  <dcterms:created xsi:type="dcterms:W3CDTF">2023-11-19T11:47:16Z</dcterms:created>
  <dcterms:modified xsi:type="dcterms:W3CDTF">2024-05-21T10:55:08Z</dcterms:modified>
</cp:coreProperties>
</file>