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303" r:id="rId13"/>
    <p:sldId id="304" r:id="rId14"/>
    <p:sldId id="268" r:id="rId15"/>
    <p:sldId id="269" r:id="rId16"/>
    <p:sldId id="270" r:id="rId17"/>
    <p:sldId id="271" r:id="rId18"/>
    <p:sldId id="272" r:id="rId19"/>
    <p:sldId id="279" r:id="rId20"/>
    <p:sldId id="275" r:id="rId21"/>
    <p:sldId id="273" r:id="rId22"/>
    <p:sldId id="274" r:id="rId23"/>
    <p:sldId id="276" r:id="rId24"/>
    <p:sldId id="277" r:id="rId25"/>
    <p:sldId id="278" r:id="rId26"/>
    <p:sldId id="280" r:id="rId27"/>
    <p:sldId id="281" r:id="rId28"/>
    <p:sldId id="282" r:id="rId29"/>
    <p:sldId id="283" r:id="rId30"/>
    <p:sldId id="284" r:id="rId31"/>
    <p:sldId id="285" r:id="rId32"/>
    <p:sldId id="287" r:id="rId33"/>
    <p:sldId id="288" r:id="rId34"/>
    <p:sldId id="289" r:id="rId35"/>
    <p:sldId id="290" r:id="rId36"/>
    <p:sldId id="305" r:id="rId37"/>
    <p:sldId id="291" r:id="rId38"/>
    <p:sldId id="292" r:id="rId39"/>
    <p:sldId id="294" r:id="rId40"/>
    <p:sldId id="295" r:id="rId41"/>
    <p:sldId id="297" r:id="rId42"/>
    <p:sldId id="298" r:id="rId43"/>
    <p:sldId id="299" r:id="rId44"/>
    <p:sldId id="300" r:id="rId45"/>
    <p:sldId id="301" r:id="rId46"/>
    <p:sldId id="302" r:id="rId47"/>
  </p:sldIdLst>
  <p:sldSz cx="12192000" cy="6858000"/>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uario"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74" autoAdjust="0"/>
  </p:normalViewPr>
  <p:slideViewPr>
    <p:cSldViewPr snapToGrid="0">
      <p:cViewPr varScale="1">
        <p:scale>
          <a:sx n="76" d="100"/>
          <a:sy n="76" d="100"/>
        </p:scale>
        <p:origin x="-102" y="-15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BCBCEEC7-09F1-4D69-B5E1-35A32127AFCD}" type="datetimeFigureOut">
              <a:rPr lang="es-ES"/>
              <a:pPr>
                <a:defRPr/>
              </a:pPr>
              <a:t>25/04/2024</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C93D4F83-4851-43C3-B5BF-D0C3D47CA980}"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6CEA3A98-6DF2-426B-9C73-2B0FDF626456}" type="datetimeFigureOut">
              <a:rPr lang="es-ES"/>
              <a:pPr>
                <a:defRPr/>
              </a:pPr>
              <a:t>25/04/2024</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BCF3E509-A918-45D7-8753-2B22D81276C3}"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E19959B1-AE28-4A82-86EF-E8A0D84E7B78}" type="datetimeFigureOut">
              <a:rPr lang="es-ES"/>
              <a:pPr>
                <a:defRPr/>
              </a:pPr>
              <a:t>25/04/2024</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0EE30CBC-D9A9-4A0C-8E90-A33ADCCEFBF7}"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8B87AB74-8BF4-4058-9540-CCB06C03F4F3}" type="datetimeFigureOut">
              <a:rPr lang="es-ES"/>
              <a:pPr>
                <a:defRPr/>
              </a:pPr>
              <a:t>25/04/2024</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79FA87B7-76C4-4258-8638-FCB60EC56D9A}"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extLst>
          </p:cNvPr>
          <p:cNvSpPr>
            <a:spLocks noGrp="1"/>
          </p:cNvSpPr>
          <p:nvPr>
            <p:ph type="dt" sz="half" idx="10"/>
          </p:nvPr>
        </p:nvSpPr>
        <p:spPr/>
        <p:txBody>
          <a:bodyPr/>
          <a:lstStyle>
            <a:lvl1pPr>
              <a:defRPr/>
            </a:lvl1pPr>
          </a:lstStyle>
          <a:p>
            <a:pPr>
              <a:defRPr/>
            </a:pPr>
            <a:fld id="{ABB0CAF0-34D1-4FC5-A6D0-31DB1DBAF8E8}" type="datetimeFigureOut">
              <a:rPr lang="es-ES"/>
              <a:pPr>
                <a:defRPr/>
              </a:pPr>
              <a:t>25/04/2024</a:t>
            </a:fld>
            <a:endParaRPr lang="es-ES"/>
          </a:p>
        </p:txBody>
      </p:sp>
      <p:sp>
        <p:nvSpPr>
          <p:cNvPr id="5"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2859B2E7-E865-49FB-99F1-67B046B3F84A}"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3">
            <a:extLst>
              <a:ext uri="{FF2B5EF4-FFF2-40B4-BE49-F238E27FC236}"/>
            </a:extLst>
          </p:cNvPr>
          <p:cNvSpPr>
            <a:spLocks noGrp="1"/>
          </p:cNvSpPr>
          <p:nvPr>
            <p:ph type="dt" sz="half" idx="10"/>
          </p:nvPr>
        </p:nvSpPr>
        <p:spPr/>
        <p:txBody>
          <a:bodyPr/>
          <a:lstStyle>
            <a:lvl1pPr>
              <a:defRPr/>
            </a:lvl1pPr>
          </a:lstStyle>
          <a:p>
            <a:pPr>
              <a:defRPr/>
            </a:pPr>
            <a:fld id="{EDC218D6-D030-4871-828F-72BECA816890}" type="datetimeFigureOut">
              <a:rPr lang="es-ES"/>
              <a:pPr>
                <a:defRPr/>
              </a:pPr>
              <a:t>25/04/2024</a:t>
            </a:fld>
            <a:endParaRPr lang="es-ES"/>
          </a:p>
        </p:txBody>
      </p:sp>
      <p:sp>
        <p:nvSpPr>
          <p:cNvPr id="6"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AF53FE6F-1FC7-4BDF-AEB7-6DBD9191E046}"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3">
            <a:extLst>
              <a:ext uri="{FF2B5EF4-FFF2-40B4-BE49-F238E27FC236}"/>
            </a:extLst>
          </p:cNvPr>
          <p:cNvSpPr>
            <a:spLocks noGrp="1"/>
          </p:cNvSpPr>
          <p:nvPr>
            <p:ph type="dt" sz="half" idx="10"/>
          </p:nvPr>
        </p:nvSpPr>
        <p:spPr/>
        <p:txBody>
          <a:bodyPr/>
          <a:lstStyle>
            <a:lvl1pPr>
              <a:defRPr/>
            </a:lvl1pPr>
          </a:lstStyle>
          <a:p>
            <a:pPr>
              <a:defRPr/>
            </a:pPr>
            <a:fld id="{AADBEEE0-AD1B-4AB7-9259-8C2702C0FF3B}" type="datetimeFigureOut">
              <a:rPr lang="es-ES"/>
              <a:pPr>
                <a:defRPr/>
              </a:pPr>
              <a:t>25/04/2024</a:t>
            </a:fld>
            <a:endParaRPr lang="es-ES"/>
          </a:p>
        </p:txBody>
      </p:sp>
      <p:sp>
        <p:nvSpPr>
          <p:cNvPr id="8"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9"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C081F3FD-C857-421B-B5A1-D636899A5419}"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a:lstStyle/>
          <a:p>
            <a:r>
              <a:rPr lang="es-ES"/>
              <a:t>Haga clic para modificar el estilo de título del patrón</a:t>
            </a:r>
          </a:p>
        </p:txBody>
      </p:sp>
      <p:sp>
        <p:nvSpPr>
          <p:cNvPr id="3" name="Marcador de fecha 3">
            <a:extLst>
              <a:ext uri="{FF2B5EF4-FFF2-40B4-BE49-F238E27FC236}"/>
            </a:extLst>
          </p:cNvPr>
          <p:cNvSpPr>
            <a:spLocks noGrp="1"/>
          </p:cNvSpPr>
          <p:nvPr>
            <p:ph type="dt" sz="half" idx="10"/>
          </p:nvPr>
        </p:nvSpPr>
        <p:spPr/>
        <p:txBody>
          <a:bodyPr/>
          <a:lstStyle>
            <a:lvl1pPr>
              <a:defRPr/>
            </a:lvl1pPr>
          </a:lstStyle>
          <a:p>
            <a:pPr>
              <a:defRPr/>
            </a:pPr>
            <a:fld id="{2015409B-E6F5-4A6D-AC87-88FF7E535D87}" type="datetimeFigureOut">
              <a:rPr lang="es-ES"/>
              <a:pPr>
                <a:defRPr/>
              </a:pPr>
              <a:t>25/04/2024</a:t>
            </a:fld>
            <a:endParaRPr lang="es-ES"/>
          </a:p>
        </p:txBody>
      </p:sp>
      <p:sp>
        <p:nvSpPr>
          <p:cNvPr id="4"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5"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BB1FCA5C-6D9D-41B0-8436-D7E729D17781}"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a:extLst>
              <a:ext uri="{FF2B5EF4-FFF2-40B4-BE49-F238E27FC236}"/>
            </a:extLst>
          </p:cNvPr>
          <p:cNvSpPr>
            <a:spLocks noGrp="1"/>
          </p:cNvSpPr>
          <p:nvPr>
            <p:ph type="dt" sz="half" idx="10"/>
          </p:nvPr>
        </p:nvSpPr>
        <p:spPr/>
        <p:txBody>
          <a:bodyPr/>
          <a:lstStyle>
            <a:lvl1pPr>
              <a:defRPr/>
            </a:lvl1pPr>
          </a:lstStyle>
          <a:p>
            <a:pPr>
              <a:defRPr/>
            </a:pPr>
            <a:fld id="{A92B6B06-0C24-48EE-86D5-FC2C9BDF438A}" type="datetimeFigureOut">
              <a:rPr lang="es-ES"/>
              <a:pPr>
                <a:defRPr/>
              </a:pPr>
              <a:t>25/04/2024</a:t>
            </a:fld>
            <a:endParaRPr lang="es-ES"/>
          </a:p>
        </p:txBody>
      </p:sp>
      <p:sp>
        <p:nvSpPr>
          <p:cNvPr id="3"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4"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94210AF0-F7C1-4A18-8450-3804CB8C0167}"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3">
            <a:extLst>
              <a:ext uri="{FF2B5EF4-FFF2-40B4-BE49-F238E27FC236}"/>
            </a:extLst>
          </p:cNvPr>
          <p:cNvSpPr>
            <a:spLocks noGrp="1"/>
          </p:cNvSpPr>
          <p:nvPr>
            <p:ph type="dt" sz="half" idx="10"/>
          </p:nvPr>
        </p:nvSpPr>
        <p:spPr/>
        <p:txBody>
          <a:bodyPr/>
          <a:lstStyle>
            <a:lvl1pPr>
              <a:defRPr/>
            </a:lvl1pPr>
          </a:lstStyle>
          <a:p>
            <a:pPr>
              <a:defRPr/>
            </a:pPr>
            <a:fld id="{75DF5369-456E-4C6C-B353-81813A12842E}" type="datetimeFigureOut">
              <a:rPr lang="es-ES"/>
              <a:pPr>
                <a:defRPr/>
              </a:pPr>
              <a:t>25/04/2024</a:t>
            </a:fld>
            <a:endParaRPr lang="es-ES"/>
          </a:p>
        </p:txBody>
      </p:sp>
      <p:sp>
        <p:nvSpPr>
          <p:cNvPr id="6"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F2414B09-FC50-4724-A768-87FF62C046C8}"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3">
            <a:extLst>
              <a:ext uri="{FF2B5EF4-FFF2-40B4-BE49-F238E27FC236}"/>
            </a:extLst>
          </p:cNvPr>
          <p:cNvSpPr>
            <a:spLocks noGrp="1"/>
          </p:cNvSpPr>
          <p:nvPr>
            <p:ph type="dt" sz="half" idx="10"/>
          </p:nvPr>
        </p:nvSpPr>
        <p:spPr/>
        <p:txBody>
          <a:bodyPr/>
          <a:lstStyle>
            <a:lvl1pPr>
              <a:defRPr/>
            </a:lvl1pPr>
          </a:lstStyle>
          <a:p>
            <a:pPr>
              <a:defRPr/>
            </a:pPr>
            <a:fld id="{C2183EC8-DD5D-4745-8618-64289D87E7D3}" type="datetimeFigureOut">
              <a:rPr lang="es-ES"/>
              <a:pPr>
                <a:defRPr/>
              </a:pPr>
              <a:t>25/04/2024</a:t>
            </a:fld>
            <a:endParaRPr lang="es-ES"/>
          </a:p>
        </p:txBody>
      </p:sp>
      <p:sp>
        <p:nvSpPr>
          <p:cNvPr id="6" name="Marcador de pie de página 4">
            <a:extLst>
              <a:ext uri="{FF2B5EF4-FFF2-40B4-BE49-F238E27FC236}"/>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extLst>
          </p:cNvPr>
          <p:cNvSpPr>
            <a:spLocks noGrp="1"/>
          </p:cNvSpPr>
          <p:nvPr>
            <p:ph type="sldNum" sz="quarter" idx="12"/>
          </p:nvPr>
        </p:nvSpPr>
        <p:spPr/>
        <p:txBody>
          <a:bodyPr/>
          <a:lstStyle>
            <a:lvl1pPr>
              <a:defRPr/>
            </a:lvl1pPr>
          </a:lstStyle>
          <a:p>
            <a:pPr>
              <a:defRPr/>
            </a:pPr>
            <a:fld id="{E47693DA-3288-4186-AB62-5D31F7286D1F}"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Marcador de texto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los estilos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Marcador de fecha 3">
            <a:extLst>
              <a:ext uri="{FF2B5EF4-FFF2-40B4-BE49-F238E27FC236}"/>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692B287-44F4-44D8-A1A1-73E3996B2F13}" type="datetimeFigureOut">
              <a:rPr lang="es-ES"/>
              <a:pPr>
                <a:defRPr/>
              </a:pPr>
              <a:t>25/04/2024</a:t>
            </a:fld>
            <a:endParaRPr lang="es-ES"/>
          </a:p>
        </p:txBody>
      </p:sp>
      <p:sp>
        <p:nvSpPr>
          <p:cNvPr id="5" name="Marcador de pie de página 4">
            <a:extLst>
              <a:ext uri="{FF2B5EF4-FFF2-40B4-BE49-F238E27FC236}"/>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Marcador de número de diapositiva 5">
            <a:extLst>
              <a:ext uri="{FF2B5EF4-FFF2-40B4-BE49-F238E27FC236}"/>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81BF43C-9744-4324-AD92-A1BD170D8AEE}"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ctrTitle"/>
          </p:nvPr>
        </p:nvSpPr>
        <p:spPr>
          <a:xfrm>
            <a:off x="1524000" y="803275"/>
            <a:ext cx="9144000" cy="2387600"/>
          </a:xfrm>
        </p:spPr>
        <p:txBody>
          <a:bodyPr rtlCol="0">
            <a:normAutofit fontScale="90000"/>
          </a:bodyPr>
          <a:lstStyle/>
          <a:p>
            <a:pPr eaLnBrk="1" fontAlgn="auto" hangingPunct="1">
              <a:spcAft>
                <a:spcPts val="0"/>
              </a:spcAft>
              <a:defRPr/>
            </a:pPr>
            <a:r>
              <a:rPr lang="es-ES" sz="4800" b="1" dirty="0" err="1">
                <a:solidFill>
                  <a:srgbClr val="00B0F0"/>
                </a:solidFill>
                <a:latin typeface="+mn-lt"/>
                <a:ea typeface="+mn-ea"/>
                <a:cs typeface="+mn-cs"/>
              </a:rPr>
              <a:t>Checklist</a:t>
            </a:r>
            <a:r>
              <a:rPr lang="es-ES" sz="4800" b="1" dirty="0">
                <a:solidFill>
                  <a:srgbClr val="00B0F0"/>
                </a:solidFill>
                <a:latin typeface="+mn-lt"/>
                <a:ea typeface="+mn-ea"/>
                <a:cs typeface="+mn-cs"/>
              </a:rPr>
              <a:t> práctico del plan sanitario integral</a:t>
            </a:r>
            <a:r>
              <a:rPr lang="es-ES" sz="1800" dirty="0">
                <a:solidFill>
                  <a:srgbClr val="000000"/>
                </a:solidFill>
                <a:latin typeface="Gotham Book"/>
              </a:rPr>
              <a:t/>
            </a:r>
            <a:br>
              <a:rPr lang="es-ES" sz="1800" dirty="0">
                <a:solidFill>
                  <a:srgbClr val="000000"/>
                </a:solidFill>
                <a:latin typeface="Gotham Book"/>
              </a:rPr>
            </a:br>
            <a:r>
              <a:rPr lang="es-ES" sz="2400" dirty="0">
                <a:latin typeface="+mn-lt"/>
                <a:ea typeface="+mn-ea"/>
                <a:cs typeface="+mn-cs"/>
              </a:rPr>
              <a:t>Curso “Funciones del veterinario de explotación en el sistema integral de gestión de explotaciones ganaderas bovinas, porcinas y avícolas”</a:t>
            </a:r>
            <a:br>
              <a:rPr lang="es-ES" sz="2400" dirty="0">
                <a:latin typeface="+mn-lt"/>
                <a:ea typeface="+mn-ea"/>
                <a:cs typeface="+mn-cs"/>
              </a:rPr>
            </a:br>
            <a:r>
              <a:rPr lang="es-ES" sz="2400" dirty="0">
                <a:latin typeface="+mn-lt"/>
                <a:ea typeface="+mn-ea"/>
                <a:cs typeface="+mn-cs"/>
              </a:rPr>
              <a:t>viernes 26-abril, 18h30-19h30</a:t>
            </a:r>
          </a:p>
        </p:txBody>
      </p:sp>
      <p:sp>
        <p:nvSpPr>
          <p:cNvPr id="13314" name="Subtítulo 2"/>
          <p:cNvSpPr>
            <a:spLocks noGrp="1"/>
          </p:cNvSpPr>
          <p:nvPr>
            <p:ph type="subTitle" idx="1"/>
          </p:nvPr>
        </p:nvSpPr>
        <p:spPr/>
        <p:txBody>
          <a:bodyPr/>
          <a:lstStyle/>
          <a:p>
            <a:pPr eaLnBrk="1" hangingPunct="1"/>
            <a:r>
              <a:rPr lang="es-ES" smtClean="0"/>
              <a:t>José Antonio Fernández García</a:t>
            </a:r>
          </a:p>
          <a:p>
            <a:pPr eaLnBrk="1" hangingPunct="1"/>
            <a:r>
              <a:rPr lang="es-ES" smtClean="0"/>
              <a:t>jafg6@hotmail.com</a:t>
            </a:r>
          </a:p>
        </p:txBody>
      </p:sp>
      <p:pic>
        <p:nvPicPr>
          <p:cNvPr id="13315" name="Imagen 8"/>
          <p:cNvPicPr>
            <a:picLocks noChangeAspect="1"/>
          </p:cNvPicPr>
          <p:nvPr/>
        </p:nvPicPr>
        <p:blipFill>
          <a:blip r:embed="rId2"/>
          <a:srcRect/>
          <a:stretch>
            <a:fillRect/>
          </a:stretch>
        </p:blipFill>
        <p:spPr bwMode="auto">
          <a:xfrm>
            <a:off x="4143375" y="4579938"/>
            <a:ext cx="3905250" cy="20478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ítulo 1"/>
          <p:cNvSpPr>
            <a:spLocks noGrp="1"/>
          </p:cNvSpPr>
          <p:nvPr>
            <p:ph type="title"/>
          </p:nvPr>
        </p:nvSpPr>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 name="Marcador de contenido 2">
            <a:extLst>
              <a:ext uri="{FF2B5EF4-FFF2-40B4-BE49-F238E27FC236}"/>
            </a:extLst>
          </p:cNvPr>
          <p:cNvSpPr>
            <a:spLocks noGrp="1"/>
          </p:cNvSpPr>
          <p:nvPr>
            <p:ph sz="half" idx="1"/>
          </p:nvPr>
        </p:nvSpPr>
        <p:spPr>
          <a:xfrm>
            <a:off x="400050" y="1393825"/>
            <a:ext cx="5695950" cy="5345113"/>
          </a:xfrm>
        </p:spPr>
        <p:txBody>
          <a:bodyPr rtlCol="0">
            <a:normAutofit fontScale="62500" lnSpcReduction="20000"/>
          </a:bodyPr>
          <a:lstStyle/>
          <a:p>
            <a:pPr marL="0" indent="0" eaLnBrk="1" fontAlgn="auto" hangingPunct="1">
              <a:spcAft>
                <a:spcPts val="0"/>
              </a:spcAft>
              <a:buFont typeface="Arial" panose="020B0604020202020204" pitchFamily="34" charset="0"/>
              <a:buNone/>
              <a:defRPr/>
            </a:pPr>
            <a:endParaRPr lang="es-ES" sz="1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solidFill>
                  <a:srgbClr val="0000FF"/>
                </a:solidFill>
                <a:latin typeface="Times New Roman" panose="02020603050405020304" pitchFamily="18" charset="0"/>
                <a:ea typeface="Times New Roman" panose="02020603050405020304" pitchFamily="18" charset="0"/>
              </a:rPr>
              <a:t>1. APARTADO DE HIGIENE Y BIOSEGURIDAD</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i="1" u="sng" dirty="0">
                <a:latin typeface="Times New Roman" panose="02020603050405020304" pitchFamily="18" charset="0"/>
                <a:ea typeface="Times New Roman" panose="02020603050405020304" pitchFamily="18" charset="0"/>
              </a:rPr>
              <a:t>REVISION PERIODICA DE LAS INSTALACIONES EN RELACION CON LA SANIDAD ANIMAL</a:t>
            </a:r>
            <a:endParaRPr lang="es-ES" sz="1900"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a) El ganado al aire libre debe disponer de una zona para protegerse de las inclemencias del tiempo.</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b) La ventilación natural o artificial del establo debe ser suficiente para evitar la concentración de malos olores, gases y humedad</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c) La temperatura ambiental y la iluminación de los diferentes espacios de la granja deben ser  adecuados para los diferentes grupos de animales, sin oscuridad permanente ni iluminación artificial sin interrupción</a:t>
            </a:r>
            <a:r>
              <a:rPr lang="es-ES" sz="1800" b="1" dirty="0">
                <a:latin typeface="Times New Roman" panose="02020603050405020304" pitchFamily="18" charset="0"/>
                <a:ea typeface="Times New Roman" panose="02020603050405020304" pitchFamily="18" charset="0"/>
              </a:rPr>
              <a:t>.</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d) El diseño y la construcción de las instalaciones deben  ofrecer unas condiciones adecuadas de confort ambiental para los animales que minimice el estrés térmico</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e) Los materiales constructivos de las instalaciones tiene que ser adecuados para su limpieza y desinfección</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f) El estado de limpieza y conservación de todas las instalaciones debe ser adecuado</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g) El estado de limpieza y conservación de las camas y pasillos debe ser correcto</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dirty="0"/>
          </a:p>
        </p:txBody>
      </p:sp>
      <p:sp>
        <p:nvSpPr>
          <p:cNvPr id="22531" name="Marcador de contenido 9"/>
          <p:cNvSpPr>
            <a:spLocks noGrp="1"/>
          </p:cNvSpPr>
          <p:nvPr>
            <p:ph sz="half" idx="2"/>
          </p:nvPr>
        </p:nvSpPr>
        <p:spPr>
          <a:xfrm>
            <a:off x="6021388" y="2387600"/>
            <a:ext cx="5981700" cy="4351338"/>
          </a:xfrm>
        </p:spPr>
        <p:txBody>
          <a:bodyPr/>
          <a:lstStyle/>
          <a:p>
            <a:pPr marL="0" indent="0" eaLnBrk="1" hangingPunct="1">
              <a:lnSpc>
                <a:spcPct val="70000"/>
              </a:lnSpc>
              <a:buFont typeface="Arial" charset="0"/>
              <a:buNone/>
            </a:pPr>
            <a:r>
              <a:rPr lang="es-ES" sz="1200" b="1" smtClean="0">
                <a:latin typeface="Times New Roman" pitchFamily="18" charset="0"/>
                <a:cs typeface="Times New Roman" pitchFamily="18" charset="0"/>
              </a:rPr>
              <a:t>h) Los suelos deben tener  la inclinación adecuada para facilitar el drenaje de líquidos y su limpieza, deben estar adaptados para evitar resbalones de los animales </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i) El material que se usa para las camas se debe  encontrar almacenado en un lugar seco, bien ventilado e inaccesible a roedores y aves</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j) El entorno de la granja debe mantenerse  limpio de basura y vegetación</a:t>
            </a:r>
            <a:endParaRPr lang="es-ES" sz="1200" smtClean="0">
              <a:latin typeface="Times New Roman" pitchFamily="18" charset="0"/>
              <a:cs typeface="Times New Roman" pitchFamily="18" charset="0"/>
            </a:endParaRPr>
          </a:p>
          <a:p>
            <a:pPr marL="0" indent="0" eaLnBrk="1" hangingPunct="1">
              <a:lnSpc>
                <a:spcPct val="70000"/>
              </a:lnSpc>
            </a:pP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k) Hay que evitar que el estiércol entre en contacto con los alimentos</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l) Disponer de una zona adecuada para partos, distinta del lazareto.</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m) La explotación debe contar con los sistemas necesarios para un manejo adecuado y seguro de los animales ( mangas, cornadizas, etc) que  ofrezcan la posibilidad de rápida apertura y cierre. Estarán diseñados y construidos de la forma que permitan la realización de las actuaciones sanitarias o cualquier otra actividad que requiera el manejo o la inspección de los animales, con las debidas garantías de seguridad tanto para ellos como para el personal que las ejecute.</a:t>
            </a:r>
            <a:endParaRPr lang="es-ES" sz="1200" smtClean="0">
              <a:latin typeface="Times New Roman" pitchFamily="18" charset="0"/>
              <a:cs typeface="Times New Roman" pitchFamily="18" charset="0"/>
            </a:endParaRPr>
          </a:p>
          <a:p>
            <a:pPr marL="0" indent="0" eaLnBrk="1" hangingPunct="1">
              <a:lnSpc>
                <a:spcPct val="70000"/>
              </a:lnSpc>
            </a:pPr>
            <a:endParaRPr lang="es-ES" sz="1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ítulo 1"/>
          <p:cNvSpPr>
            <a:spLocks noGrp="1"/>
          </p:cNvSpPr>
          <p:nvPr>
            <p:ph type="title"/>
          </p:nvPr>
        </p:nvSpPr>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 name="Marcador de contenido 2">
            <a:extLst>
              <a:ext uri="{FF2B5EF4-FFF2-40B4-BE49-F238E27FC236}"/>
            </a:extLst>
          </p:cNvPr>
          <p:cNvSpPr>
            <a:spLocks noGrp="1"/>
          </p:cNvSpPr>
          <p:nvPr>
            <p:ph sz="half" idx="1"/>
          </p:nvPr>
        </p:nvSpPr>
        <p:spPr>
          <a:xfrm>
            <a:off x="511175" y="1698625"/>
            <a:ext cx="9601200" cy="4692650"/>
          </a:xfrm>
        </p:spPr>
        <p:txBody>
          <a:bodyPr rtlCol="0">
            <a:normAutofit fontScale="25000" lnSpcReduction="20000"/>
          </a:bodyPr>
          <a:lstStyle/>
          <a:p>
            <a:pPr marL="0" indent="0" eaLnBrk="1" fontAlgn="auto" hangingPunct="1">
              <a:spcAft>
                <a:spcPts val="0"/>
              </a:spcAft>
              <a:buFont typeface="Arial" panose="020B0604020202020204" pitchFamily="34" charset="0"/>
              <a:buNone/>
              <a:defRPr/>
            </a:pPr>
            <a:endParaRPr lang="es-ES" sz="1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solidFill>
                  <a:srgbClr val="0000FF"/>
                </a:solidFill>
                <a:latin typeface="Times New Roman" panose="02020603050405020304" pitchFamily="18" charset="0"/>
                <a:ea typeface="Times New Roman" panose="02020603050405020304" pitchFamily="18" charset="0"/>
              </a:rPr>
              <a:t>1. APARTADO DE HIGIENE Y BIOSEGURIDAD</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i="1" u="sng" dirty="0">
                <a:latin typeface="Times New Roman" panose="02020603050405020304" pitchFamily="18" charset="0"/>
                <a:ea typeface="Times New Roman" panose="02020603050405020304" pitchFamily="18" charset="0"/>
              </a:rPr>
              <a:t>GESTION DE RESIDUOS SANITARIOS</a:t>
            </a:r>
            <a:endParaRPr lang="es-ES" sz="4800"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 a) La explotación debe disponer de contenedores homologados, rígidos y opacos, para almacenar los residuos de origen sanitario</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b) La explotación debe disponer de los servicios de un gestor autorizado para recoger los residuos sanitarios para su posterior tratamiento</a:t>
            </a:r>
          </a:p>
          <a:p>
            <a:pPr marL="0" indent="0" eaLnBrk="1" fontAlgn="auto" hangingPunct="1">
              <a:spcAft>
                <a:spcPts val="0"/>
              </a:spcAft>
              <a:buFont typeface="Arial" panose="020B0604020202020204" pitchFamily="34" charset="0"/>
              <a:buNone/>
              <a:defRPr/>
            </a:pPr>
            <a:endParaRPr lang="es-ES" sz="48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i="1" u="sng" dirty="0">
                <a:latin typeface="Times New Roman" panose="02020603050405020304" pitchFamily="18" charset="0"/>
                <a:ea typeface="Times New Roman" panose="02020603050405020304" pitchFamily="18" charset="0"/>
              </a:rPr>
              <a:t>MEDIDAS DE DESINFECCION, DESINSECTACION Y DESRATIZACION</a:t>
            </a:r>
            <a:endParaRPr lang="es-ES" sz="4800"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a) La explotación debe  disponer de un plan de limpieza y desinfección</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b) La explotación debe disponer de un programa de desinsectación</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c) La explotación debe disponer de un programa de desratización</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 </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ítulo 1"/>
          <p:cNvSpPr>
            <a:spLocks noGrp="1"/>
          </p:cNvSpPr>
          <p:nvPr>
            <p:ph type="title"/>
          </p:nvPr>
        </p:nvSpPr>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 name="Marcador de contenido 2">
            <a:extLst>
              <a:ext uri="{FF2B5EF4-FFF2-40B4-BE49-F238E27FC236}"/>
            </a:extLst>
          </p:cNvPr>
          <p:cNvSpPr>
            <a:spLocks noGrp="1"/>
          </p:cNvSpPr>
          <p:nvPr>
            <p:ph sz="half" idx="1"/>
          </p:nvPr>
        </p:nvSpPr>
        <p:spPr>
          <a:xfrm>
            <a:off x="511175" y="1698625"/>
            <a:ext cx="9601200" cy="4692650"/>
          </a:xfrm>
        </p:spPr>
        <p:txBody>
          <a:bodyPr rtlCol="0">
            <a:normAutofit fontScale="25000" lnSpcReduction="20000"/>
          </a:bodyPr>
          <a:lstStyle/>
          <a:p>
            <a:pPr marL="0" indent="0" eaLnBrk="1" fontAlgn="auto" hangingPunct="1">
              <a:spcAft>
                <a:spcPts val="0"/>
              </a:spcAft>
              <a:buFont typeface="Arial" panose="020B0604020202020204" pitchFamily="34" charset="0"/>
              <a:buNone/>
              <a:defRPr/>
            </a:pPr>
            <a:endParaRPr lang="es-ES" sz="1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solidFill>
                  <a:srgbClr val="0000FF"/>
                </a:solidFill>
                <a:latin typeface="Times New Roman" panose="02020603050405020304" pitchFamily="18" charset="0"/>
                <a:ea typeface="Times New Roman" panose="02020603050405020304" pitchFamily="18" charset="0"/>
              </a:rPr>
              <a:t>1. APARTADO DE HIGIENE Y BIOSEGURIDAD</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i="1" u="sng" dirty="0">
                <a:latin typeface="Times New Roman" panose="02020603050405020304" pitchFamily="18" charset="0"/>
                <a:ea typeface="Times New Roman" panose="02020603050405020304" pitchFamily="18" charset="0"/>
              </a:rPr>
              <a:t>GESTION DE RESIDUOS SANITARIOS</a:t>
            </a:r>
            <a:endParaRPr lang="es-ES" sz="4800"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 a) La explotación debe disponer de contenedores homologados, rígidos y opacos, para almacenar los residuos de origen sanitario</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b) La explotación debe disponer de los servicios de un gestor autorizado para recoger los residuos sanitarios para su posterior tratamiento</a:t>
            </a:r>
          </a:p>
          <a:p>
            <a:pPr marL="0" indent="0" eaLnBrk="1" fontAlgn="auto" hangingPunct="1">
              <a:spcAft>
                <a:spcPts val="0"/>
              </a:spcAft>
              <a:buFont typeface="Arial" panose="020B0604020202020204" pitchFamily="34" charset="0"/>
              <a:buNone/>
              <a:defRPr/>
            </a:pPr>
            <a:endParaRPr lang="es-ES" sz="48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i="1" u="sng" dirty="0">
                <a:latin typeface="Times New Roman" panose="02020603050405020304" pitchFamily="18" charset="0"/>
                <a:ea typeface="Times New Roman" panose="02020603050405020304" pitchFamily="18" charset="0"/>
              </a:rPr>
              <a:t>MEDIDAS DE DESINFECCION, DESINSECTACION Y DESRATIZACION</a:t>
            </a:r>
            <a:endParaRPr lang="es-ES" sz="4800"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a) La explotación debe  disponer de un plan de limpieza y desinfección</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b) La explotación debe disponer de un programa de desinsectación</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c) La explotación debe disponer de un programa de desratización</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 </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ítulo 1"/>
          <p:cNvSpPr>
            <a:spLocks noGrp="1"/>
          </p:cNvSpPr>
          <p:nvPr>
            <p:ph type="title"/>
          </p:nvPr>
        </p:nvSpPr>
        <p:spPr>
          <a:xfrm>
            <a:off x="827088" y="217488"/>
            <a:ext cx="10515600" cy="566737"/>
          </a:xfrm>
        </p:spPr>
        <p:txBody>
          <a:bodyPr/>
          <a:lstStyle/>
          <a:p>
            <a:pPr algn="ctr" eaLnBrk="1" hangingPunct="1"/>
            <a:r>
              <a:rPr lang="es-ES" sz="1800" b="1" smtClean="0">
                <a:solidFill>
                  <a:srgbClr val="00B0F0"/>
                </a:solidFill>
                <a:latin typeface="Times New Roman" pitchFamily="18" charset="0"/>
                <a:cs typeface="Times New Roman" pitchFamily="18" charset="0"/>
              </a:rPr>
              <a:t>PLAN LIMPIEZA Y DESINFECCION</a:t>
            </a:r>
            <a:endParaRPr lang="es-ES" sz="1800" smtClean="0"/>
          </a:p>
        </p:txBody>
      </p:sp>
      <p:sp>
        <p:nvSpPr>
          <p:cNvPr id="25602" name="Marcador de contenido 2"/>
          <p:cNvSpPr>
            <a:spLocks noGrp="1"/>
          </p:cNvSpPr>
          <p:nvPr>
            <p:ph sz="half" idx="1"/>
          </p:nvPr>
        </p:nvSpPr>
        <p:spPr>
          <a:xfrm>
            <a:off x="6662738" y="5224463"/>
            <a:ext cx="5435600" cy="1322387"/>
          </a:xfrm>
          <a:solidFill>
            <a:srgbClr val="FFFF00"/>
          </a:solidFill>
        </p:spPr>
        <p:txBody>
          <a:bodyPr/>
          <a:lstStyle/>
          <a:p>
            <a:pPr marL="0" indent="0" eaLnBrk="1" hangingPunct="1">
              <a:buFont typeface="Arial" charset="0"/>
              <a:buNone/>
            </a:pPr>
            <a:endParaRPr lang="es-ES" sz="1600" b="1" smtClean="0">
              <a:latin typeface="Times New Roman" pitchFamily="18" charset="0"/>
              <a:cs typeface="Times New Roman" pitchFamily="18" charset="0"/>
            </a:endParaRPr>
          </a:p>
          <a:p>
            <a:pPr marL="0" indent="0" algn="just" eaLnBrk="1" hangingPunct="1">
              <a:buFont typeface="Arial" charset="0"/>
              <a:buNone/>
            </a:pPr>
            <a:r>
              <a:rPr lang="es-ES" sz="1600" b="1" smtClean="0">
                <a:latin typeface="Times New Roman" pitchFamily="18" charset="0"/>
                <a:cs typeface="Times New Roman" pitchFamily="18" charset="0"/>
              </a:rPr>
              <a:t>Tipos de desinfectantes: cloruro de benzalconio, clorhexidina, hipoclorito sódico, peróxido de hidrógeno.</a:t>
            </a:r>
            <a:endParaRPr lang="es-ES" sz="1600" smtClean="0"/>
          </a:p>
        </p:txBody>
      </p:sp>
      <p:sp>
        <p:nvSpPr>
          <p:cNvPr id="25603" name="CuadroTexto 8"/>
          <p:cNvSpPr txBox="1">
            <a:spLocks noChangeArrowheads="1"/>
          </p:cNvSpPr>
          <p:nvPr/>
        </p:nvSpPr>
        <p:spPr bwMode="auto">
          <a:xfrm>
            <a:off x="250825" y="873125"/>
            <a:ext cx="6300788" cy="3386138"/>
          </a:xfrm>
          <a:prstGeom prst="rect">
            <a:avLst/>
          </a:prstGeom>
          <a:noFill/>
          <a:ln w="38100">
            <a:solidFill>
              <a:srgbClr val="FF0000"/>
            </a:solidFill>
            <a:miter lim="800000"/>
            <a:headEnd/>
            <a:tailEnd/>
          </a:ln>
        </p:spPr>
        <p:txBody>
          <a:bodyPr>
            <a:spAutoFit/>
          </a:bodyPr>
          <a:lstStyle/>
          <a:p>
            <a:pPr algn="just"/>
            <a:r>
              <a:rPr lang="es-ES" b="1">
                <a:latin typeface="Times New Roman" pitchFamily="18" charset="0"/>
                <a:cs typeface="Times New Roman" pitchFamily="18" charset="0"/>
              </a:rPr>
              <a:t>A) LIMPIEZA: </a:t>
            </a:r>
            <a:endParaRPr lang="es-ES">
              <a:latin typeface="Times New Roman" pitchFamily="18" charset="0"/>
              <a:cs typeface="Times New Roman" pitchFamily="18" charset="0"/>
            </a:endParaRPr>
          </a:p>
          <a:p>
            <a:pPr algn="just"/>
            <a:r>
              <a:rPr lang="es-ES" sz="1400" b="1">
                <a:latin typeface="Times New Roman" pitchFamily="18" charset="0"/>
                <a:cs typeface="Times New Roman" pitchFamily="18" charset="0"/>
              </a:rPr>
              <a:t>-Eliminar la materia orgánica y otros restos con cepillos, rasquetas, aspiradores de polvo, etc.</a:t>
            </a:r>
          </a:p>
          <a:p>
            <a:pPr algn="just"/>
            <a:endParaRPr lang="es-ES" sz="1400">
              <a:latin typeface="Times New Roman" pitchFamily="18" charset="0"/>
              <a:cs typeface="Times New Roman" pitchFamily="18" charset="0"/>
            </a:endParaRPr>
          </a:p>
          <a:p>
            <a:pPr algn="just"/>
            <a:r>
              <a:rPr lang="es-ES" sz="1400" b="1">
                <a:latin typeface="Times New Roman" pitchFamily="18" charset="0"/>
                <a:cs typeface="Times New Roman" pitchFamily="18" charset="0"/>
              </a:rPr>
              <a:t>-Limpiar con agua a presión y a temperatura de 40º C para arrastrar los restos de materia orgánica.</a:t>
            </a:r>
          </a:p>
          <a:p>
            <a:pPr algn="just"/>
            <a:endParaRPr lang="es-ES" sz="1400">
              <a:latin typeface="Times New Roman" pitchFamily="18" charset="0"/>
              <a:cs typeface="Times New Roman" pitchFamily="18" charset="0"/>
            </a:endParaRPr>
          </a:p>
          <a:p>
            <a:pPr algn="just"/>
            <a:r>
              <a:rPr lang="es-ES" sz="1400" b="1">
                <a:latin typeface="Times New Roman" pitchFamily="18" charset="0"/>
                <a:cs typeface="Times New Roman" pitchFamily="18" charset="0"/>
              </a:rPr>
              <a:t>-Efectuar un lavado con agua a baja presión y a temperatura de 60º C y con un detergente alcalino con objeto de emulsionar todas las partículas de suciedad, es importante retirar toda la materia orgánica para conseguir la mejor actuación del desinfectante. Los detergentes más usados son los aniónicos, debemos tener en cuenta la ficha técnica donde se especifica la dosis a aplicar y las precauciones a tomar durante su aplicación.</a:t>
            </a:r>
          </a:p>
          <a:p>
            <a:pPr algn="just"/>
            <a:r>
              <a:rPr lang="es-ES" sz="1400" b="1">
                <a:latin typeface="Times New Roman" pitchFamily="18" charset="0"/>
                <a:cs typeface="Times New Roman" pitchFamily="18" charset="0"/>
              </a:rPr>
              <a:t> </a:t>
            </a:r>
            <a:endParaRPr lang="es-ES" sz="1400">
              <a:latin typeface="Times New Roman" pitchFamily="18" charset="0"/>
              <a:cs typeface="Times New Roman" pitchFamily="18" charset="0"/>
            </a:endParaRPr>
          </a:p>
          <a:p>
            <a:pPr algn="just"/>
            <a:r>
              <a:rPr lang="es-ES" sz="1400" b="1">
                <a:latin typeface="Times New Roman" pitchFamily="18" charset="0"/>
                <a:cs typeface="Times New Roman" pitchFamily="18" charset="0"/>
              </a:rPr>
              <a:t>-Aclarar con agua fría a presión. </a:t>
            </a:r>
            <a:endParaRPr lang="es-ES" sz="1400">
              <a:latin typeface="Times New Roman" pitchFamily="18" charset="0"/>
              <a:cs typeface="Times New Roman" pitchFamily="18" charset="0"/>
            </a:endParaRPr>
          </a:p>
        </p:txBody>
      </p:sp>
      <p:sp>
        <p:nvSpPr>
          <p:cNvPr id="6" name="CuadroTexto 5">
            <a:extLst>
              <a:ext uri="{FF2B5EF4-FFF2-40B4-BE49-F238E27FC236}"/>
            </a:extLst>
          </p:cNvPr>
          <p:cNvSpPr txBox="1"/>
          <p:nvPr/>
        </p:nvSpPr>
        <p:spPr>
          <a:xfrm>
            <a:off x="6821488" y="881063"/>
            <a:ext cx="5119687" cy="4246562"/>
          </a:xfrm>
          <a:prstGeom prst="rect">
            <a:avLst/>
          </a:prstGeom>
          <a:noFill/>
          <a:ln w="38100">
            <a:solidFill>
              <a:srgbClr val="FF0000"/>
            </a:solidFill>
          </a:ln>
        </p:spPr>
        <p:txBody>
          <a:bodyPr>
            <a:spAutoFit/>
          </a:bodyPr>
          <a:lstStyle/>
          <a:p>
            <a:pPr fontAlgn="auto">
              <a:spcBef>
                <a:spcPts val="0"/>
              </a:spcBef>
              <a:spcAft>
                <a:spcPts val="0"/>
              </a:spcAft>
              <a:defRPr/>
            </a:pPr>
            <a:r>
              <a:rPr lang="es-ES" b="1" dirty="0">
                <a:latin typeface="Times New Roman" panose="02020603050405020304" pitchFamily="18" charset="0"/>
                <a:ea typeface="Times New Roman" panose="02020603050405020304" pitchFamily="18" charset="0"/>
              </a:rPr>
              <a:t>B) DESINFECCION:</a:t>
            </a:r>
            <a:endParaRPr lang="es-ES" dirty="0">
              <a:latin typeface="Times New Roman" panose="02020603050405020304" pitchFamily="18" charset="0"/>
              <a:ea typeface="Times New Roman" panose="02020603050405020304" pitchFamily="18" charset="0"/>
            </a:endParaRPr>
          </a:p>
          <a:p>
            <a:pPr algn="just" fontAlgn="auto">
              <a:spcBef>
                <a:spcPts val="0"/>
              </a:spcBef>
              <a:spcAft>
                <a:spcPts val="0"/>
              </a:spcAft>
              <a:defRPr/>
            </a:pPr>
            <a:r>
              <a:rPr lang="es-ES" sz="1400" b="1" dirty="0">
                <a:latin typeface="Times New Roman" panose="02020603050405020304" pitchFamily="18" charset="0"/>
                <a:ea typeface="Times New Roman" panose="02020603050405020304" pitchFamily="18" charset="0"/>
              </a:rPr>
              <a:t>-Lo más habitual es utilizar un desinfectante por pulverización.</a:t>
            </a:r>
          </a:p>
          <a:p>
            <a:pPr algn="just" fontAlgn="auto">
              <a:spcBef>
                <a:spcPts val="0"/>
              </a:spcBef>
              <a:spcAft>
                <a:spcPts val="0"/>
              </a:spcAft>
              <a:defRPr/>
            </a:pPr>
            <a:endParaRPr lang="es-ES" sz="1400" dirty="0">
              <a:latin typeface="Times New Roman" panose="02020603050405020304" pitchFamily="18" charset="0"/>
              <a:ea typeface="Times New Roman" panose="02020603050405020304" pitchFamily="18" charset="0"/>
            </a:endParaRPr>
          </a:p>
          <a:p>
            <a:pPr algn="just" fontAlgn="auto">
              <a:spcBef>
                <a:spcPts val="0"/>
              </a:spcBef>
              <a:spcAft>
                <a:spcPts val="0"/>
              </a:spcAft>
              <a:defRPr/>
            </a:pPr>
            <a:r>
              <a:rPr lang="es-ES" sz="1400" b="1" dirty="0">
                <a:latin typeface="Times New Roman" panose="02020603050405020304" pitchFamily="18" charset="0"/>
                <a:ea typeface="Times New Roman" panose="02020603050405020304" pitchFamily="18" charset="0"/>
              </a:rPr>
              <a:t>-El desinfectante debe ser de amplio espectro de acción, un producto comercial homologado por la autoridad competente, de reconocida eficacia, debe ser seguro para el hombre, animales y medio ambiente, no corrosivo.</a:t>
            </a:r>
          </a:p>
          <a:p>
            <a:pPr marL="285750" indent="-285750" algn="just" fontAlgn="auto">
              <a:spcBef>
                <a:spcPts val="0"/>
              </a:spcBef>
              <a:spcAft>
                <a:spcPts val="0"/>
              </a:spcAft>
              <a:buFontTx/>
              <a:buChar char="-"/>
              <a:defRPr/>
            </a:pPr>
            <a:endParaRPr lang="es-ES" sz="1400" dirty="0">
              <a:latin typeface="Times New Roman" panose="02020603050405020304" pitchFamily="18" charset="0"/>
              <a:ea typeface="Times New Roman" panose="02020603050405020304" pitchFamily="18" charset="0"/>
            </a:endParaRPr>
          </a:p>
          <a:p>
            <a:pPr algn="just" fontAlgn="auto">
              <a:spcBef>
                <a:spcPts val="0"/>
              </a:spcBef>
              <a:spcAft>
                <a:spcPts val="0"/>
              </a:spcAft>
              <a:defRPr/>
            </a:pPr>
            <a:r>
              <a:rPr lang="es-ES" sz="1400" b="1" dirty="0">
                <a:latin typeface="Times New Roman" panose="02020603050405020304" pitchFamily="18" charset="0"/>
                <a:ea typeface="Times New Roman" panose="02020603050405020304" pitchFamily="18" charset="0"/>
              </a:rPr>
              <a:t>-El desinfectante se debe utilizar según las dosis que recomienda el fabricante y con la protección recomendada por el mismo, tras la aplicación se deben guardar los plazos de seguridad indicados en la ficha técnica antes de entrar los animales.</a:t>
            </a:r>
          </a:p>
          <a:p>
            <a:pPr algn="just" fontAlgn="auto">
              <a:spcBef>
                <a:spcPts val="0"/>
              </a:spcBef>
              <a:spcAft>
                <a:spcPts val="0"/>
              </a:spcAft>
              <a:defRPr/>
            </a:pPr>
            <a:endParaRPr lang="es-ES" sz="1400" dirty="0">
              <a:latin typeface="Times New Roman" panose="02020603050405020304" pitchFamily="18" charset="0"/>
              <a:ea typeface="Times New Roman" panose="02020603050405020304" pitchFamily="18" charset="0"/>
            </a:endParaRPr>
          </a:p>
          <a:p>
            <a:pPr algn="just" fontAlgn="auto">
              <a:spcBef>
                <a:spcPts val="0"/>
              </a:spcBef>
              <a:spcAft>
                <a:spcPts val="0"/>
              </a:spcAft>
              <a:defRPr/>
            </a:pPr>
            <a:r>
              <a:rPr lang="es-ES" sz="1400" b="1" dirty="0">
                <a:latin typeface="Times New Roman" panose="02020603050405020304" pitchFamily="18" charset="0"/>
                <a:ea typeface="Times New Roman" panose="02020603050405020304" pitchFamily="18" charset="0"/>
              </a:rPr>
              <a:t>-El desinfectante debe guardarse en sus envases de origen bien cerrados y en un lugar seguro y señalizado.</a:t>
            </a:r>
          </a:p>
          <a:p>
            <a:pPr algn="just" fontAlgn="auto">
              <a:spcBef>
                <a:spcPts val="0"/>
              </a:spcBef>
              <a:spcAft>
                <a:spcPts val="0"/>
              </a:spcAft>
              <a:defRPr/>
            </a:pPr>
            <a:endParaRPr lang="es-ES" sz="1400" dirty="0">
              <a:latin typeface="Times New Roman" panose="02020603050405020304" pitchFamily="18" charset="0"/>
              <a:ea typeface="Times New Roman" panose="02020603050405020304" pitchFamily="18" charset="0"/>
            </a:endParaRPr>
          </a:p>
          <a:p>
            <a:pPr algn="just" fontAlgn="auto">
              <a:spcBef>
                <a:spcPts val="0"/>
              </a:spcBef>
              <a:spcAft>
                <a:spcPts val="0"/>
              </a:spcAft>
              <a:defRPr/>
            </a:pPr>
            <a:r>
              <a:rPr lang="es-ES" sz="1400" b="1" dirty="0">
                <a:latin typeface="Times New Roman" panose="02020603050405020304" pitchFamily="18" charset="0"/>
                <a:ea typeface="Times New Roman" panose="02020603050405020304" pitchFamily="18" charset="0"/>
              </a:rPr>
              <a:t>-El objetivo de la desinfección es reducir los microorganismos patógenos, y así se reduce la aparición de enfermedades infectocontagiosas, permite reducir el uso de medicamentos.</a:t>
            </a:r>
            <a:endParaRPr lang="es-ES" sz="1400" dirty="0">
              <a:latin typeface="Times New Roman" panose="02020603050405020304" pitchFamily="18" charset="0"/>
              <a:ea typeface="Times New Roman" panose="02020603050405020304" pitchFamily="18" charset="0"/>
            </a:endParaRPr>
          </a:p>
        </p:txBody>
      </p:sp>
      <p:sp>
        <p:nvSpPr>
          <p:cNvPr id="25605" name="CuadroTexto 7"/>
          <p:cNvSpPr txBox="1">
            <a:spLocks noChangeArrowheads="1"/>
          </p:cNvSpPr>
          <p:nvPr/>
        </p:nvSpPr>
        <p:spPr bwMode="auto">
          <a:xfrm>
            <a:off x="204788" y="4306888"/>
            <a:ext cx="6472237" cy="2801937"/>
          </a:xfrm>
          <a:prstGeom prst="rect">
            <a:avLst/>
          </a:prstGeom>
          <a:noFill/>
          <a:ln w="9525">
            <a:noFill/>
            <a:miter lim="800000"/>
            <a:headEnd/>
            <a:tailEnd/>
          </a:ln>
        </p:spPr>
        <p:txBody>
          <a:bodyPr>
            <a:spAutoFit/>
          </a:bodyPr>
          <a:lstStyle/>
          <a:p>
            <a:r>
              <a:rPr lang="es-ES" b="1">
                <a:latin typeface="Times New Roman" pitchFamily="18" charset="0"/>
                <a:cs typeface="Times New Roman" pitchFamily="18" charset="0"/>
              </a:rPr>
              <a:t>C) PAUTA DE LIMPIEZA Y DESINFECCION</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 </a:t>
            </a:r>
            <a:r>
              <a:rPr lang="es-ES" sz="1400" b="1">
                <a:latin typeface="Times New Roman" pitchFamily="18" charset="0"/>
                <a:cs typeface="Times New Roman" pitchFamily="18" charset="0"/>
              </a:rPr>
              <a:t>-</a:t>
            </a:r>
            <a:r>
              <a:rPr lang="es-ES" sz="1400" b="1" u="sng">
                <a:latin typeface="Times New Roman" pitchFamily="18" charset="0"/>
                <a:cs typeface="Times New Roman" pitchFamily="18" charset="0"/>
              </a:rPr>
              <a:t>Establo de vacas</a:t>
            </a:r>
            <a:r>
              <a:rPr lang="es-ES" sz="1400" b="1">
                <a:latin typeface="Times New Roman" pitchFamily="18" charset="0"/>
                <a:cs typeface="Times New Roman" pitchFamily="18" charset="0"/>
              </a:rPr>
              <a:t>:  limpieza y desinfección al menos dos veces al año de todas las instalaciones</a:t>
            </a:r>
            <a:endParaRPr lang="es-ES" sz="1400">
              <a:latin typeface="Times New Roman" pitchFamily="18" charset="0"/>
              <a:cs typeface="Times New Roman" pitchFamily="18" charset="0"/>
            </a:endParaRPr>
          </a:p>
          <a:p>
            <a:r>
              <a:rPr lang="es-ES" sz="1400" b="1">
                <a:latin typeface="Times New Roman" pitchFamily="18" charset="0"/>
                <a:cs typeface="Times New Roman" pitchFamily="18" charset="0"/>
              </a:rPr>
              <a:t>-</a:t>
            </a:r>
            <a:r>
              <a:rPr lang="es-ES" sz="1400" b="1" u="sng">
                <a:latin typeface="Times New Roman" pitchFamily="18" charset="0"/>
                <a:cs typeface="Times New Roman" pitchFamily="18" charset="0"/>
              </a:rPr>
              <a:t>Zona de partos</a:t>
            </a:r>
            <a:r>
              <a:rPr lang="es-ES" sz="1400" b="1">
                <a:latin typeface="Times New Roman" pitchFamily="18" charset="0"/>
                <a:cs typeface="Times New Roman" pitchFamily="18" charset="0"/>
              </a:rPr>
              <a:t>: limpieza y desinfección después de cada ocupación</a:t>
            </a:r>
            <a:endParaRPr lang="es-ES" sz="1400">
              <a:latin typeface="Times New Roman" pitchFamily="18" charset="0"/>
              <a:cs typeface="Times New Roman" pitchFamily="18" charset="0"/>
            </a:endParaRPr>
          </a:p>
          <a:p>
            <a:r>
              <a:rPr lang="es-ES" sz="1400" b="1">
                <a:latin typeface="Times New Roman" pitchFamily="18" charset="0"/>
                <a:cs typeface="Times New Roman" pitchFamily="18" charset="0"/>
              </a:rPr>
              <a:t>-</a:t>
            </a:r>
            <a:r>
              <a:rPr lang="es-ES" sz="1400" b="1" u="sng">
                <a:latin typeface="Times New Roman" pitchFamily="18" charset="0"/>
                <a:cs typeface="Times New Roman" pitchFamily="18" charset="0"/>
              </a:rPr>
              <a:t>Zona de cría</a:t>
            </a:r>
            <a:r>
              <a:rPr lang="es-ES" sz="1400" b="1">
                <a:latin typeface="Times New Roman" pitchFamily="18" charset="0"/>
                <a:cs typeface="Times New Roman" pitchFamily="18" charset="0"/>
              </a:rPr>
              <a:t>: limpieza y desinfección tras el vaciado o salida de animales</a:t>
            </a:r>
            <a:endParaRPr lang="es-ES" sz="1400">
              <a:latin typeface="Times New Roman" pitchFamily="18" charset="0"/>
              <a:cs typeface="Times New Roman" pitchFamily="18" charset="0"/>
            </a:endParaRPr>
          </a:p>
          <a:p>
            <a:r>
              <a:rPr lang="es-ES" sz="1400" b="1">
                <a:latin typeface="Times New Roman" pitchFamily="18" charset="0"/>
                <a:cs typeface="Times New Roman" pitchFamily="18" charset="0"/>
              </a:rPr>
              <a:t>-</a:t>
            </a:r>
            <a:r>
              <a:rPr lang="es-ES" sz="1400" b="1" u="sng">
                <a:latin typeface="Times New Roman" pitchFamily="18" charset="0"/>
                <a:cs typeface="Times New Roman" pitchFamily="18" charset="0"/>
              </a:rPr>
              <a:t>Pesebres y bebederos</a:t>
            </a:r>
            <a:r>
              <a:rPr lang="es-ES" sz="1400" b="1">
                <a:latin typeface="Times New Roman" pitchFamily="18" charset="0"/>
                <a:cs typeface="Times New Roman" pitchFamily="18" charset="0"/>
              </a:rPr>
              <a:t>: limpieza diaria</a:t>
            </a:r>
            <a:endParaRPr lang="es-ES" sz="1400">
              <a:latin typeface="Times New Roman" pitchFamily="18" charset="0"/>
              <a:cs typeface="Times New Roman" pitchFamily="18" charset="0"/>
            </a:endParaRPr>
          </a:p>
          <a:p>
            <a:r>
              <a:rPr lang="es-ES" sz="1400" b="1">
                <a:latin typeface="Times New Roman" pitchFamily="18" charset="0"/>
                <a:cs typeface="Times New Roman" pitchFamily="18" charset="0"/>
              </a:rPr>
              <a:t>-</a:t>
            </a:r>
            <a:r>
              <a:rPr lang="es-ES" sz="1400" b="1" u="sng">
                <a:latin typeface="Times New Roman" pitchFamily="18" charset="0"/>
                <a:cs typeface="Times New Roman" pitchFamily="18" charset="0"/>
              </a:rPr>
              <a:t>Sala y máquinas de ordeño</a:t>
            </a:r>
            <a:r>
              <a:rPr lang="es-ES" sz="1400" b="1">
                <a:latin typeface="Times New Roman" pitchFamily="18" charset="0"/>
                <a:cs typeface="Times New Roman" pitchFamily="18" charset="0"/>
              </a:rPr>
              <a:t>: limpieza y desinfección después de cada uso</a:t>
            </a:r>
            <a:endParaRPr lang="es-ES" sz="1400">
              <a:latin typeface="Times New Roman" pitchFamily="18" charset="0"/>
              <a:cs typeface="Times New Roman" pitchFamily="18" charset="0"/>
            </a:endParaRPr>
          </a:p>
          <a:p>
            <a:r>
              <a:rPr lang="es-ES" sz="1400" b="1">
                <a:latin typeface="Times New Roman" pitchFamily="18" charset="0"/>
                <a:cs typeface="Times New Roman" pitchFamily="18" charset="0"/>
              </a:rPr>
              <a:t>-</a:t>
            </a:r>
            <a:r>
              <a:rPr lang="es-ES" sz="1400" b="1" u="sng">
                <a:latin typeface="Times New Roman" pitchFamily="18" charset="0"/>
                <a:cs typeface="Times New Roman" pitchFamily="18" charset="0"/>
              </a:rPr>
              <a:t>Lechería</a:t>
            </a:r>
            <a:r>
              <a:rPr lang="es-ES" sz="1400" b="1">
                <a:latin typeface="Times New Roman" pitchFamily="18" charset="0"/>
                <a:cs typeface="Times New Roman" pitchFamily="18" charset="0"/>
              </a:rPr>
              <a:t>: limpieza y desinfección después de cada vaciado del tanque</a:t>
            </a:r>
            <a:endParaRPr lang="es-ES" sz="1400">
              <a:latin typeface="Times New Roman" pitchFamily="18" charset="0"/>
              <a:cs typeface="Times New Roman" pitchFamily="18" charset="0"/>
            </a:endParaRPr>
          </a:p>
          <a:p>
            <a:r>
              <a:rPr lang="es-ES" sz="1400" b="1" u="sng">
                <a:latin typeface="Times New Roman" pitchFamily="18" charset="0"/>
                <a:cs typeface="Times New Roman" pitchFamily="18" charset="0"/>
              </a:rPr>
              <a:t>-Nodriza amamantadora</a:t>
            </a:r>
            <a:r>
              <a:rPr lang="es-ES" sz="1400" b="1">
                <a:latin typeface="Times New Roman" pitchFamily="18" charset="0"/>
                <a:cs typeface="Times New Roman" pitchFamily="18" charset="0"/>
              </a:rPr>
              <a:t>: limpieza y desinfección de conducciones y tetinas diariamente y una limpieza general semanal</a:t>
            </a:r>
            <a:endParaRPr lang="es-ES" sz="1400">
              <a:latin typeface="Times New Roman" pitchFamily="18" charset="0"/>
              <a:cs typeface="Times New Roman" pitchFamily="18" charset="0"/>
            </a:endParaRPr>
          </a:p>
          <a:p>
            <a:r>
              <a:rPr lang="es-ES" sz="1400" b="1">
                <a:latin typeface="Times New Roman" pitchFamily="18" charset="0"/>
                <a:cs typeface="Times New Roman" pitchFamily="18" charset="0"/>
              </a:rPr>
              <a:t>-</a:t>
            </a:r>
            <a:r>
              <a:rPr lang="es-ES" sz="1400" b="1" u="sng">
                <a:latin typeface="Times New Roman" pitchFamily="18" charset="0"/>
                <a:cs typeface="Times New Roman" pitchFamily="18" charset="0"/>
              </a:rPr>
              <a:t>Pediluvios</a:t>
            </a:r>
            <a:r>
              <a:rPr lang="es-ES" sz="1400" b="1">
                <a:latin typeface="Times New Roman" pitchFamily="18" charset="0"/>
                <a:cs typeface="Times New Roman" pitchFamily="18" charset="0"/>
              </a:rPr>
              <a:t>: renovar con frecuencia las soluciones para que sean eficaces</a:t>
            </a:r>
            <a:endParaRPr lang="es-ES" sz="1400">
              <a:latin typeface="Times New Roman" pitchFamily="18" charset="0"/>
              <a:cs typeface="Times New Roman" pitchFamily="18" charset="0"/>
            </a:endParaRPr>
          </a:p>
          <a:p>
            <a:r>
              <a:rPr lang="es-ES" sz="1400" b="1">
                <a:latin typeface="Times New Roman" pitchFamily="18" charset="0"/>
                <a:cs typeface="Times New Roman" pitchFamily="18" charset="0"/>
              </a:rPr>
              <a:t> </a:t>
            </a:r>
            <a:endParaRPr lang="es-ES" sz="140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ítulo 1"/>
          <p:cNvSpPr>
            <a:spLocks noGrp="1"/>
          </p:cNvSpPr>
          <p:nvPr>
            <p:ph type="title"/>
          </p:nvPr>
        </p:nvSpPr>
        <p:spPr>
          <a:xfrm>
            <a:off x="776288" y="9525"/>
            <a:ext cx="10515600" cy="566738"/>
          </a:xfrm>
        </p:spPr>
        <p:txBody>
          <a:bodyPr/>
          <a:lstStyle/>
          <a:p>
            <a:pPr algn="ctr" eaLnBrk="1" hangingPunct="1"/>
            <a:r>
              <a:rPr lang="es-ES" sz="1800" b="1" smtClean="0">
                <a:solidFill>
                  <a:srgbClr val="00B0F0"/>
                </a:solidFill>
                <a:latin typeface="Times New Roman" pitchFamily="18" charset="0"/>
                <a:cs typeface="Times New Roman" pitchFamily="18" charset="0"/>
              </a:rPr>
              <a:t>PLAN DESINSECTACION</a:t>
            </a:r>
            <a:endParaRPr lang="es-ES" sz="1800" smtClean="0"/>
          </a:p>
        </p:txBody>
      </p:sp>
      <p:sp>
        <p:nvSpPr>
          <p:cNvPr id="26626" name="Marcador de contenido 2"/>
          <p:cNvSpPr>
            <a:spLocks noGrp="1"/>
          </p:cNvSpPr>
          <p:nvPr>
            <p:ph sz="half" idx="1"/>
          </p:nvPr>
        </p:nvSpPr>
        <p:spPr>
          <a:xfrm>
            <a:off x="511175" y="1698625"/>
            <a:ext cx="9601200" cy="4692650"/>
          </a:xfrm>
        </p:spPr>
        <p:txBody>
          <a:bodyPr/>
          <a:lstStyle/>
          <a:p>
            <a:pPr marL="0" indent="0" eaLnBrk="1" hangingPunct="1">
              <a:buFont typeface="Arial" charset="0"/>
              <a:buNone/>
            </a:pPr>
            <a:endParaRPr lang="es-ES" sz="1800" b="1" smtClean="0">
              <a:latin typeface="Times New Roman" pitchFamily="18" charset="0"/>
              <a:cs typeface="Times New Roman" pitchFamily="18" charset="0"/>
            </a:endParaRPr>
          </a:p>
          <a:p>
            <a:pPr marL="0" indent="0" eaLnBrk="1" hangingPunct="1">
              <a:buFont typeface="Arial" charset="0"/>
              <a:buNone/>
            </a:pPr>
            <a:endParaRPr lang="es-ES" sz="1800" b="1" smtClean="0">
              <a:latin typeface="Times New Roman" pitchFamily="18" charset="0"/>
              <a:cs typeface="Times New Roman" pitchFamily="18" charset="0"/>
            </a:endParaRPr>
          </a:p>
          <a:p>
            <a:pPr marL="0" indent="0" eaLnBrk="1" hangingPunct="1">
              <a:buFont typeface="Arial" charset="0"/>
              <a:buNone/>
            </a:pPr>
            <a:endParaRPr lang="es-ES" smtClean="0"/>
          </a:p>
        </p:txBody>
      </p:sp>
      <p:sp>
        <p:nvSpPr>
          <p:cNvPr id="26627" name="CuadroTexto 4"/>
          <p:cNvSpPr txBox="1">
            <a:spLocks noChangeArrowheads="1"/>
          </p:cNvSpPr>
          <p:nvPr/>
        </p:nvSpPr>
        <p:spPr bwMode="auto">
          <a:xfrm>
            <a:off x="849313" y="427038"/>
            <a:ext cx="10763250" cy="646112"/>
          </a:xfrm>
          <a:prstGeom prst="rect">
            <a:avLst/>
          </a:prstGeom>
          <a:noFill/>
          <a:ln w="9525">
            <a:noFill/>
            <a:miter lim="800000"/>
            <a:headEnd/>
            <a:tailEnd/>
          </a:ln>
        </p:spPr>
        <p:txBody>
          <a:bodyPr>
            <a:spAutoFit/>
          </a:bodyPr>
          <a:lstStyle/>
          <a:p>
            <a:r>
              <a:rPr lang="es-ES" b="1">
                <a:latin typeface="Times New Roman" pitchFamily="18" charset="0"/>
                <a:cs typeface="Times New Roman" pitchFamily="18" charset="0"/>
              </a:rPr>
              <a:t>La eliminación de los insectos previene la transmisión de enfermedades y la contaminación de los alimentos, también ayuda a reducir los efectos de irritabilidad y nerviosismo que producen en los animales.</a:t>
            </a:r>
            <a:endParaRPr lang="es-ES">
              <a:latin typeface="Times New Roman" pitchFamily="18" charset="0"/>
              <a:cs typeface="Times New Roman" pitchFamily="18" charset="0"/>
            </a:endParaRPr>
          </a:p>
        </p:txBody>
      </p:sp>
      <p:sp>
        <p:nvSpPr>
          <p:cNvPr id="26628" name="CuadroTexto 8"/>
          <p:cNvSpPr txBox="1">
            <a:spLocks noChangeArrowheads="1"/>
          </p:cNvSpPr>
          <p:nvPr/>
        </p:nvSpPr>
        <p:spPr bwMode="auto">
          <a:xfrm>
            <a:off x="260350" y="993775"/>
            <a:ext cx="6300788" cy="5816600"/>
          </a:xfrm>
          <a:prstGeom prst="rect">
            <a:avLst/>
          </a:prstGeom>
          <a:noFill/>
          <a:ln w="38100">
            <a:solidFill>
              <a:srgbClr val="FF0000"/>
            </a:solidFill>
            <a:miter lim="800000"/>
            <a:headEnd/>
            <a:tailEnd/>
          </a:ln>
        </p:spPr>
        <p:txBody>
          <a:bodyPr>
            <a:spAutoFit/>
          </a:bodyPr>
          <a:lstStyle/>
          <a:p>
            <a:r>
              <a:rPr lang="es-ES" sz="1200" b="1">
                <a:latin typeface="Times New Roman" pitchFamily="18" charset="0"/>
                <a:cs typeface="Times New Roman" pitchFamily="18" charset="0"/>
              </a:rPr>
              <a:t>MEDIDAS PREVENTIVAS: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-Instalaciones limpias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-Evitar pérdidas de agua en bebederos, grifos, que dan lugar a zonas húmedas.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-Estercoleras y fosas de purín alejadas de los animales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-Mallas mosquiteras en ventanas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-Control de temperatura y humedad para que no favorezcan la cría y reproducción de las moscas (ventiladores)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-Eliminación frecuente del purín y estiércol del interior de la nave</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-Evitar el desperdicio de pienso, el vertido alrededor de los silos constituye un lugar ideal para la cría de moscas cuando coincide con elevada humedad</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-Ventilación correcta, las moscas son muy sensibles a las corrientes de aire</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-Evitar la acumulación de estiércol en las inmediaciones de la granja ya que suele ser un lugar ideal para la reproducción de las moscas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-Limpiar los pasillos y zonas de mayor concentración de suciedad cada día</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-Mantener los cubículos limpios y secos</a:t>
            </a:r>
            <a:endParaRPr lang="es-ES" sz="1200">
              <a:latin typeface="Times New Roman" pitchFamily="18" charset="0"/>
              <a:cs typeface="Times New Roman" pitchFamily="18" charset="0"/>
            </a:endParaRPr>
          </a:p>
          <a:p>
            <a:r>
              <a:rPr lang="es-ES" sz="1200" b="1">
                <a:latin typeface="Times New Roman" pitchFamily="18" charset="0"/>
                <a:cs typeface="Times New Roman" pitchFamily="18" charset="0"/>
              </a:rPr>
              <a:t>-</a:t>
            </a:r>
          </a:p>
          <a:p>
            <a:r>
              <a:rPr lang="es-ES" sz="1200" b="1">
                <a:latin typeface="Times New Roman" pitchFamily="18" charset="0"/>
                <a:cs typeface="Times New Roman" pitchFamily="18" charset="0"/>
              </a:rPr>
              <a:t>Almacenar las pacas de paja y hierba en lugares secos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-Eliminar los restos de comida de los comederos y mantener limpios los bebederos </a:t>
            </a:r>
            <a:endParaRPr lang="es-ES" sz="1200">
              <a:latin typeface="Times New Roman" pitchFamily="18" charset="0"/>
              <a:cs typeface="Times New Roman" pitchFamily="18" charset="0"/>
            </a:endParaRPr>
          </a:p>
          <a:p>
            <a:r>
              <a:rPr lang="es-ES" sz="1200" b="1">
                <a:latin typeface="Times New Roman" pitchFamily="18" charset="0"/>
                <a:cs typeface="Times New Roman" pitchFamily="18" charset="0"/>
              </a:rPr>
              <a:t> </a:t>
            </a:r>
            <a:endParaRPr lang="es-ES" sz="1200">
              <a:latin typeface="Times New Roman" pitchFamily="18" charset="0"/>
              <a:cs typeface="Times New Roman" pitchFamily="18" charset="0"/>
            </a:endParaRPr>
          </a:p>
        </p:txBody>
      </p:sp>
      <p:pic>
        <p:nvPicPr>
          <p:cNvPr id="26629" name="Imagen 12"/>
          <p:cNvPicPr>
            <a:picLocks noChangeAspect="1"/>
          </p:cNvPicPr>
          <p:nvPr/>
        </p:nvPicPr>
        <p:blipFill>
          <a:blip r:embed="rId2"/>
          <a:srcRect/>
          <a:stretch>
            <a:fillRect/>
          </a:stretch>
        </p:blipFill>
        <p:spPr bwMode="auto">
          <a:xfrm>
            <a:off x="6802438" y="1760538"/>
            <a:ext cx="5094287" cy="3336925"/>
          </a:xfrm>
          <a:prstGeom prst="rect">
            <a:avLst/>
          </a:prstGeom>
          <a:noFill/>
          <a:ln w="38100">
            <a:solidFill>
              <a:srgbClr val="FF0000"/>
            </a:solidFill>
            <a:miter lim="800000"/>
            <a:headEnd/>
            <a:tailEnd/>
          </a:ln>
        </p:spPr>
      </p:pic>
      <p:pic>
        <p:nvPicPr>
          <p:cNvPr id="26630" name="Imagen 14"/>
          <p:cNvPicPr>
            <a:picLocks noChangeAspect="1"/>
          </p:cNvPicPr>
          <p:nvPr/>
        </p:nvPicPr>
        <p:blipFill>
          <a:blip r:embed="rId3"/>
          <a:srcRect/>
          <a:stretch>
            <a:fillRect/>
          </a:stretch>
        </p:blipFill>
        <p:spPr bwMode="auto">
          <a:xfrm>
            <a:off x="6654800" y="5461000"/>
            <a:ext cx="5389563" cy="1139825"/>
          </a:xfrm>
          <a:prstGeom prst="rect">
            <a:avLst/>
          </a:prstGeom>
          <a:noFill/>
          <a:ln w="38100">
            <a:solidFill>
              <a:srgbClr val="FF0000"/>
            </a:solid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ítulo 1"/>
          <p:cNvSpPr>
            <a:spLocks noGrp="1"/>
          </p:cNvSpPr>
          <p:nvPr>
            <p:ph type="title"/>
          </p:nvPr>
        </p:nvSpPr>
        <p:spPr>
          <a:xfrm>
            <a:off x="776288" y="9525"/>
            <a:ext cx="10515600" cy="566738"/>
          </a:xfrm>
        </p:spPr>
        <p:txBody>
          <a:bodyPr/>
          <a:lstStyle/>
          <a:p>
            <a:pPr algn="ctr" eaLnBrk="1" hangingPunct="1"/>
            <a:r>
              <a:rPr lang="es-ES" sz="1800" b="1" smtClean="0">
                <a:solidFill>
                  <a:srgbClr val="00B0F0"/>
                </a:solidFill>
                <a:latin typeface="Times New Roman" pitchFamily="18" charset="0"/>
                <a:cs typeface="Times New Roman" pitchFamily="18" charset="0"/>
              </a:rPr>
              <a:t>PLAN DESRATIZACION</a:t>
            </a:r>
            <a:endParaRPr lang="es-ES" sz="1800" smtClean="0"/>
          </a:p>
        </p:txBody>
      </p:sp>
      <p:sp>
        <p:nvSpPr>
          <p:cNvPr id="27650" name="Marcador de contenido 2"/>
          <p:cNvSpPr>
            <a:spLocks noGrp="1"/>
          </p:cNvSpPr>
          <p:nvPr>
            <p:ph sz="half" idx="1"/>
          </p:nvPr>
        </p:nvSpPr>
        <p:spPr>
          <a:xfrm>
            <a:off x="511175" y="1698625"/>
            <a:ext cx="9601200" cy="4692650"/>
          </a:xfrm>
        </p:spPr>
        <p:txBody>
          <a:bodyPr/>
          <a:lstStyle/>
          <a:p>
            <a:pPr marL="0" indent="0" eaLnBrk="1" hangingPunct="1">
              <a:buFont typeface="Arial" charset="0"/>
              <a:buNone/>
            </a:pPr>
            <a:endParaRPr lang="es-ES" sz="1800" b="1" smtClean="0">
              <a:latin typeface="Times New Roman" pitchFamily="18" charset="0"/>
              <a:cs typeface="Times New Roman" pitchFamily="18" charset="0"/>
            </a:endParaRPr>
          </a:p>
          <a:p>
            <a:pPr marL="0" indent="0" eaLnBrk="1" hangingPunct="1">
              <a:buFont typeface="Arial" charset="0"/>
              <a:buNone/>
            </a:pPr>
            <a:endParaRPr lang="es-ES" sz="1800" b="1" smtClean="0">
              <a:latin typeface="Times New Roman" pitchFamily="18" charset="0"/>
              <a:cs typeface="Times New Roman" pitchFamily="18" charset="0"/>
            </a:endParaRPr>
          </a:p>
          <a:p>
            <a:pPr marL="0" indent="0" eaLnBrk="1" hangingPunct="1">
              <a:buFont typeface="Arial" charset="0"/>
              <a:buNone/>
            </a:pPr>
            <a:endParaRPr lang="es-ES" smtClean="0"/>
          </a:p>
        </p:txBody>
      </p:sp>
      <p:sp>
        <p:nvSpPr>
          <p:cNvPr id="27651" name="CuadroTexto 4"/>
          <p:cNvSpPr txBox="1">
            <a:spLocks noChangeArrowheads="1"/>
          </p:cNvSpPr>
          <p:nvPr/>
        </p:nvSpPr>
        <p:spPr bwMode="auto">
          <a:xfrm>
            <a:off x="849313" y="427038"/>
            <a:ext cx="10763250" cy="1754187"/>
          </a:xfrm>
          <a:prstGeom prst="rect">
            <a:avLst/>
          </a:prstGeom>
          <a:noFill/>
          <a:ln w="9525">
            <a:noFill/>
            <a:miter lim="800000"/>
            <a:headEnd/>
            <a:tailEnd/>
          </a:ln>
        </p:spPr>
        <p:txBody>
          <a:bodyPr>
            <a:spAutoFit/>
          </a:bodyPr>
          <a:lstStyle/>
          <a:p>
            <a:r>
              <a:rPr lang="es-ES" b="1">
                <a:latin typeface="Times New Roman" pitchFamily="18" charset="0"/>
                <a:cs typeface="Times New Roman" pitchFamily="18" charset="0"/>
              </a:rPr>
              <a:t>Los ratones se instalan fácilmente en locales sucios, poco ventilados, en donde tienen facilidad para anidar. Suelen comer en zonas oscuras, aspecto a tener en cuenta a la hora de colocar trampas.</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No es conveniente que el raticida actúe de forma inmediata, pues los ratones asocian rápidamente el origen del envenenamiento con su consecuencia.</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La desratización debe ser permanente ya que los ratones se reproducen de forma continua.</a:t>
            </a:r>
            <a:endParaRPr lang="es-ES">
              <a:latin typeface="Times New Roman" pitchFamily="18" charset="0"/>
              <a:cs typeface="Times New Roman" pitchFamily="18" charset="0"/>
            </a:endParaRPr>
          </a:p>
          <a:p>
            <a:endParaRPr lang="es-ES">
              <a:latin typeface="Times New Roman" pitchFamily="18" charset="0"/>
              <a:cs typeface="Times New Roman" pitchFamily="18" charset="0"/>
            </a:endParaRPr>
          </a:p>
        </p:txBody>
      </p:sp>
      <p:sp>
        <p:nvSpPr>
          <p:cNvPr id="27652" name="CuadroTexto 8"/>
          <p:cNvSpPr txBox="1">
            <a:spLocks noChangeArrowheads="1"/>
          </p:cNvSpPr>
          <p:nvPr/>
        </p:nvSpPr>
        <p:spPr bwMode="auto">
          <a:xfrm>
            <a:off x="157163" y="2825750"/>
            <a:ext cx="6367462" cy="1754188"/>
          </a:xfrm>
          <a:prstGeom prst="rect">
            <a:avLst/>
          </a:prstGeom>
          <a:noFill/>
          <a:ln w="38100">
            <a:solidFill>
              <a:srgbClr val="FF0000"/>
            </a:solidFill>
            <a:miter lim="800000"/>
            <a:headEnd/>
            <a:tailEnd/>
          </a:ln>
        </p:spPr>
        <p:txBody>
          <a:bodyPr>
            <a:spAutoFit/>
          </a:bodyPr>
          <a:lstStyle/>
          <a:p>
            <a:r>
              <a:rPr lang="es-ES" sz="1200" b="1">
                <a:latin typeface="Times New Roman" pitchFamily="18" charset="0"/>
                <a:cs typeface="Times New Roman" pitchFamily="18" charset="0"/>
              </a:rPr>
              <a:t>MEDIDAS PREVENTIVAS: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 -Evitar verter pienso fuera de los silos y comederos</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-Evitar la proliferación de vegetación en el perímetro de la nave y no depositar basura.</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-Mantener limpio los almacenes </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-Eliminación rápida de cadáveres</a:t>
            </a:r>
            <a:endParaRPr lang="es-ES" sz="1200">
              <a:latin typeface="Times New Roman" pitchFamily="18" charset="0"/>
              <a:cs typeface="Times New Roman" pitchFamily="18" charset="0"/>
            </a:endParaRPr>
          </a:p>
        </p:txBody>
      </p:sp>
      <p:sp>
        <p:nvSpPr>
          <p:cNvPr id="27653" name="CuadroTexto 6"/>
          <p:cNvSpPr txBox="1">
            <a:spLocks noChangeArrowheads="1"/>
          </p:cNvSpPr>
          <p:nvPr/>
        </p:nvSpPr>
        <p:spPr bwMode="auto">
          <a:xfrm>
            <a:off x="6862763" y="2181225"/>
            <a:ext cx="5256212" cy="4246563"/>
          </a:xfrm>
          <a:prstGeom prst="rect">
            <a:avLst/>
          </a:prstGeom>
          <a:noFill/>
          <a:ln w="38100">
            <a:solidFill>
              <a:srgbClr val="FF0000"/>
            </a:solidFill>
            <a:miter lim="800000"/>
            <a:headEnd/>
            <a:tailEnd/>
          </a:ln>
        </p:spPr>
        <p:txBody>
          <a:bodyPr>
            <a:spAutoFit/>
          </a:bodyPr>
          <a:lstStyle/>
          <a:p>
            <a:r>
              <a:rPr lang="es-ES" sz="1200" b="1">
                <a:latin typeface="Times New Roman" pitchFamily="18" charset="0"/>
                <a:cs typeface="Times New Roman" pitchFamily="18" charset="0"/>
              </a:rPr>
              <a:t>LUCHA QUIMICA:</a:t>
            </a:r>
            <a:endParaRPr lang="es-ES" sz="1200">
              <a:latin typeface="Times New Roman" pitchFamily="18" charset="0"/>
              <a:cs typeface="Times New Roman" pitchFamily="18" charset="0"/>
            </a:endParaRP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 -Anticoagulantes: pueden ser de dosis única (difenacum, bromadiolona) o de dosis múltiple (warfarina, cumacloro) que precisan varias ingestiones para producir la muerte.</a:t>
            </a:r>
          </a:p>
          <a:p>
            <a:endParaRPr lang="es-ES" sz="1200" b="1">
              <a:latin typeface="Times New Roman" pitchFamily="18" charset="0"/>
              <a:cs typeface="Times New Roman" pitchFamily="18" charset="0"/>
            </a:endParaRPr>
          </a:p>
          <a:p>
            <a:r>
              <a:rPr lang="es-ES" sz="1200" b="1">
                <a:latin typeface="Times New Roman" pitchFamily="18" charset="0"/>
              </a:rPr>
              <a:t>-No anticoagulantes: suelen ser efectivos con una sola dosis, de acción rápida (fosfuro de zinc).</a:t>
            </a:r>
          </a:p>
          <a:p>
            <a:endParaRPr lang="es-ES" sz="1200" b="1">
              <a:latin typeface="Times New Roman" pitchFamily="18" charset="0"/>
            </a:endParaRPr>
          </a:p>
          <a:p>
            <a:r>
              <a:rPr lang="es-ES" sz="1200" b="1">
                <a:latin typeface="Times New Roman" pitchFamily="18" charset="0"/>
              </a:rPr>
              <a:t>-En el caso de los rodenticidas hay que tener precaución ya que afectan a todos los mamíferos, por eso se deben colocar de forma que solo accedan los ratones.</a:t>
            </a:r>
          </a:p>
          <a:p>
            <a:endParaRPr lang="es-ES" sz="1200" b="1">
              <a:latin typeface="Times New Roman" pitchFamily="18" charset="0"/>
            </a:endParaRPr>
          </a:p>
          <a:p>
            <a:r>
              <a:rPr lang="es-ES" b="1">
                <a:latin typeface="Times New Roman" pitchFamily="18" charset="0"/>
                <a:cs typeface="Times New Roman" pitchFamily="18" charset="0"/>
              </a:rPr>
              <a:t>-</a:t>
            </a:r>
            <a:r>
              <a:rPr lang="es-ES" sz="1200" b="1">
                <a:latin typeface="Times New Roman" pitchFamily="18" charset="0"/>
                <a:cs typeface="Times New Roman" pitchFamily="18" charset="0"/>
              </a:rPr>
              <a:t>Es necesario hacer un croquis de la explotación señalando donde se colocan los cebos o rodenticidas. Se aconseja que los cebos estén a disposición de los roedores durante al menos 30 días o hasta que cese el consumo.</a:t>
            </a:r>
          </a:p>
          <a:p>
            <a:endParaRPr lang="es-ES" sz="1200" b="1">
              <a:latin typeface="Times New Roman" pitchFamily="18" charset="0"/>
            </a:endParaRPr>
          </a:p>
          <a:p>
            <a:r>
              <a:rPr lang="es-ES" sz="1200" b="1">
                <a:latin typeface="Times New Roman" pitchFamily="18" charset="0"/>
              </a:rPr>
              <a:t>-Se debe hacer una revisión periódica de los cebos ( cada 15 días)</a:t>
            </a:r>
          </a:p>
          <a:p>
            <a:endParaRPr lang="es-ES" sz="1200" b="1">
              <a:latin typeface="Times New Roman" pitchFamily="18" charset="0"/>
            </a:endParaRPr>
          </a:p>
          <a:p>
            <a:r>
              <a:rPr lang="es-ES" sz="1200" b="1">
                <a:latin typeface="Times New Roman" pitchFamily="18" charset="0"/>
              </a:rPr>
              <a:t>-Se deben almacenar en un lugar seguro, fuera del alcance de niños y animales.</a:t>
            </a:r>
          </a:p>
          <a:p>
            <a:endParaRPr lang="es-ES" sz="1200" b="1">
              <a:latin typeface="Times New Roman" pitchFamily="18" charset="0"/>
            </a:endParaRPr>
          </a:p>
        </p:txBody>
      </p:sp>
      <p:sp>
        <p:nvSpPr>
          <p:cNvPr id="27654" name="CuadroTexto 7"/>
          <p:cNvSpPr txBox="1">
            <a:spLocks noChangeArrowheads="1"/>
          </p:cNvSpPr>
          <p:nvPr/>
        </p:nvSpPr>
        <p:spPr bwMode="auto">
          <a:xfrm>
            <a:off x="157163" y="5054600"/>
            <a:ext cx="6367462" cy="1108075"/>
          </a:xfrm>
          <a:prstGeom prst="rect">
            <a:avLst/>
          </a:prstGeom>
          <a:noFill/>
          <a:ln w="38100">
            <a:solidFill>
              <a:srgbClr val="FF0000"/>
            </a:solidFill>
            <a:miter lim="800000"/>
            <a:headEnd/>
            <a:tailEnd/>
          </a:ln>
        </p:spPr>
        <p:txBody>
          <a:bodyPr>
            <a:spAutoFit/>
          </a:bodyPr>
          <a:lstStyle/>
          <a:p>
            <a:r>
              <a:rPr lang="es-ES" sz="1200" b="1">
                <a:latin typeface="Times New Roman" pitchFamily="18" charset="0"/>
                <a:cs typeface="Times New Roman" pitchFamily="18" charset="0"/>
              </a:rPr>
              <a:t>LUCHA FISICA:</a:t>
            </a:r>
            <a:endParaRPr lang="es-ES" sz="1200">
              <a:latin typeface="Times New Roman" pitchFamily="18" charset="0"/>
              <a:cs typeface="Times New Roman" pitchFamily="18" charset="0"/>
            </a:endParaRPr>
          </a:p>
          <a:p>
            <a:r>
              <a:rPr lang="es-ES" b="1">
                <a:latin typeface="Times New Roman" pitchFamily="18" charset="0"/>
                <a:cs typeface="Times New Roman" pitchFamily="18" charset="0"/>
              </a:rPr>
              <a:t> </a:t>
            </a:r>
          </a:p>
          <a:p>
            <a:r>
              <a:rPr lang="es-ES" sz="1200" b="1">
                <a:latin typeface="Times New Roman" pitchFamily="18" charset="0"/>
              </a:rPr>
              <a:t>-Las trampas se sitúan en las zonas de paso, se revisan cada 15 días</a:t>
            </a:r>
          </a:p>
          <a:p>
            <a:endParaRPr lang="es-ES" sz="1200" b="1">
              <a:latin typeface="Times New Roman" pitchFamily="18" charset="0"/>
              <a:cs typeface="Times New Roman" pitchFamily="18" charset="0"/>
            </a:endParaRPr>
          </a:p>
          <a:p>
            <a:r>
              <a:rPr lang="es-ES" sz="1200" b="1">
                <a:latin typeface="Times New Roman" pitchFamily="18" charset="0"/>
                <a:cs typeface="Times New Roman" pitchFamily="18" charset="0"/>
              </a:rPr>
              <a:t> </a:t>
            </a:r>
            <a:endParaRPr lang="es-ES" sz="120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Marcador de contenido 2"/>
          <p:cNvSpPr>
            <a:spLocks noGrp="1"/>
          </p:cNvSpPr>
          <p:nvPr>
            <p:ph sz="half" idx="1"/>
          </p:nvPr>
        </p:nvSpPr>
        <p:spPr>
          <a:xfrm>
            <a:off x="511175" y="1698625"/>
            <a:ext cx="9601200" cy="4692650"/>
          </a:xfrm>
        </p:spPr>
        <p:txBody>
          <a:bodyPr/>
          <a:lstStyle/>
          <a:p>
            <a:pPr marL="0" indent="0" eaLnBrk="1" hangingPunct="1">
              <a:buFont typeface="Arial" charset="0"/>
              <a:buNone/>
            </a:pPr>
            <a:endParaRPr lang="es-ES" sz="1800" b="1" smtClean="0">
              <a:latin typeface="Times New Roman" pitchFamily="18" charset="0"/>
              <a:cs typeface="Times New Roman" pitchFamily="18" charset="0"/>
            </a:endParaRPr>
          </a:p>
          <a:p>
            <a:pPr marL="0" indent="0" eaLnBrk="1" hangingPunct="1">
              <a:buFont typeface="Arial" charset="0"/>
              <a:buNone/>
            </a:pPr>
            <a:endParaRPr lang="es-ES" sz="1800" b="1" smtClean="0">
              <a:latin typeface="Times New Roman" pitchFamily="18" charset="0"/>
              <a:cs typeface="Times New Roman" pitchFamily="18" charset="0"/>
            </a:endParaRPr>
          </a:p>
          <a:p>
            <a:pPr marL="0" indent="0" eaLnBrk="1" hangingPunct="1">
              <a:buFont typeface="Arial" charset="0"/>
              <a:buNone/>
            </a:pPr>
            <a:endParaRPr lang="es-ES" smtClean="0"/>
          </a:p>
        </p:txBody>
      </p:sp>
      <p:sp>
        <p:nvSpPr>
          <p:cNvPr id="28674" name="CuadroTexto 4"/>
          <p:cNvSpPr txBox="1">
            <a:spLocks noChangeArrowheads="1"/>
          </p:cNvSpPr>
          <p:nvPr/>
        </p:nvSpPr>
        <p:spPr bwMode="auto">
          <a:xfrm>
            <a:off x="849313" y="427038"/>
            <a:ext cx="10763250" cy="369887"/>
          </a:xfrm>
          <a:prstGeom prst="rect">
            <a:avLst/>
          </a:prstGeom>
          <a:noFill/>
          <a:ln w="9525">
            <a:noFill/>
            <a:miter lim="800000"/>
            <a:headEnd/>
            <a:tailEnd/>
          </a:ln>
        </p:spPr>
        <p:txBody>
          <a:bodyPr>
            <a:spAutoFit/>
          </a:bodyPr>
          <a:lstStyle/>
          <a:p>
            <a:endParaRPr lang="es-ES">
              <a:latin typeface="Times New Roman" pitchFamily="18" charset="0"/>
              <a:cs typeface="Times New Roman" pitchFamily="18" charset="0"/>
            </a:endParaRPr>
          </a:p>
        </p:txBody>
      </p:sp>
      <p:pic>
        <p:nvPicPr>
          <p:cNvPr id="28675" name="Imagen 5"/>
          <p:cNvPicPr>
            <a:picLocks noChangeAspect="1"/>
          </p:cNvPicPr>
          <p:nvPr/>
        </p:nvPicPr>
        <p:blipFill>
          <a:blip r:embed="rId2"/>
          <a:srcRect/>
          <a:stretch>
            <a:fillRect/>
          </a:stretch>
        </p:blipFill>
        <p:spPr bwMode="auto">
          <a:xfrm>
            <a:off x="4052888" y="296863"/>
            <a:ext cx="4086225" cy="61341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ítulo 1"/>
          <p:cNvSpPr>
            <a:spLocks noGrp="1"/>
          </p:cNvSpPr>
          <p:nvPr>
            <p:ph type="title"/>
          </p:nvPr>
        </p:nvSpPr>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 name="Marcador de contenido 2">
            <a:extLst>
              <a:ext uri="{FF2B5EF4-FFF2-40B4-BE49-F238E27FC236}"/>
            </a:extLst>
          </p:cNvPr>
          <p:cNvSpPr>
            <a:spLocks noGrp="1"/>
          </p:cNvSpPr>
          <p:nvPr>
            <p:ph sz="half" idx="1"/>
          </p:nvPr>
        </p:nvSpPr>
        <p:spPr>
          <a:xfrm>
            <a:off x="511175" y="1698625"/>
            <a:ext cx="9601200" cy="4692650"/>
          </a:xfrm>
        </p:spPr>
        <p:txBody>
          <a:bodyPr rtlCol="0">
            <a:normAutofit fontScale="25000" lnSpcReduction="20000"/>
          </a:bodyPr>
          <a:lstStyle/>
          <a:p>
            <a:pPr marL="0" indent="0" eaLnBrk="1" fontAlgn="auto" hangingPunct="1">
              <a:spcAft>
                <a:spcPts val="0"/>
              </a:spcAft>
              <a:buFont typeface="Arial" panose="020B0604020202020204" pitchFamily="34" charset="0"/>
              <a:buNone/>
              <a:defRPr/>
            </a:pPr>
            <a:endParaRPr lang="es-ES" sz="1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solidFill>
                  <a:srgbClr val="0000FF"/>
                </a:solidFill>
                <a:latin typeface="Times New Roman" panose="02020603050405020304" pitchFamily="18" charset="0"/>
                <a:ea typeface="Times New Roman" panose="02020603050405020304" pitchFamily="18" charset="0"/>
              </a:rPr>
              <a:t>1. APARTADO DE HIGIENE Y BIOSEGURIDAD</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i="1" u="sng" dirty="0">
                <a:latin typeface="Times New Roman" panose="02020603050405020304" pitchFamily="18" charset="0"/>
                <a:ea typeface="Times New Roman" panose="02020603050405020304" pitchFamily="18" charset="0"/>
              </a:rPr>
              <a:t>MEDIDAS DE RECOGIDA Y ALMACENAMIENTO DE CADAVERES Y OTROS SUBPRODUCTOS DE ORIGEN ANIMAL</a:t>
            </a:r>
            <a:endParaRPr lang="es-ES" sz="4800" b="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 a)</a:t>
            </a:r>
            <a:r>
              <a:rPr lang="es-ES" sz="1800" b="1" dirty="0">
                <a:latin typeface="Times New Roman" panose="02020603050405020304" pitchFamily="18" charset="0"/>
                <a:ea typeface="Times New Roman" panose="02020603050405020304" pitchFamily="18" charset="0"/>
              </a:rPr>
              <a:t> </a:t>
            </a:r>
            <a:r>
              <a:rPr lang="es-ES" sz="4800" b="1" dirty="0">
                <a:latin typeface="Times New Roman" panose="02020603050405020304" pitchFamily="18" charset="0"/>
                <a:ea typeface="Times New Roman" panose="02020603050405020304" pitchFamily="18" charset="0"/>
              </a:rPr>
              <a:t>La granja debe  disponer de un lugar donde depositar cadáveres, alejado de los establos y de las áreas de mayor riesgo como la maternidad, zona de terneros, </a:t>
            </a:r>
            <a:r>
              <a:rPr lang="es-ES" sz="4800" b="1" dirty="0" err="1">
                <a:latin typeface="Times New Roman" panose="02020603050405020304" pitchFamily="18" charset="0"/>
                <a:ea typeface="Times New Roman" panose="02020603050405020304" pitchFamily="18" charset="0"/>
              </a:rPr>
              <a:t>etc</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b)</a:t>
            </a:r>
            <a:r>
              <a:rPr lang="es-ES" sz="1800" b="1" dirty="0">
                <a:latin typeface="Times New Roman" panose="02020603050405020304" pitchFamily="18" charset="0"/>
                <a:ea typeface="Times New Roman" panose="02020603050405020304" pitchFamily="18" charset="0"/>
              </a:rPr>
              <a:t> </a:t>
            </a:r>
            <a:r>
              <a:rPr lang="es-ES" sz="4800" b="1" dirty="0">
                <a:latin typeface="Times New Roman" panose="02020603050405020304" pitchFamily="18" charset="0"/>
              </a:rPr>
              <a:t>Dicha zona es de fácil limpieza y de fácil acceso al camión de recogida</a:t>
            </a:r>
          </a:p>
          <a:p>
            <a:pPr marL="0" indent="0" eaLnBrk="1" fontAlgn="auto" hangingPunct="1">
              <a:spcAft>
                <a:spcPts val="0"/>
              </a:spcAft>
              <a:buFont typeface="Arial" panose="020B0604020202020204" pitchFamily="34" charset="0"/>
              <a:buNone/>
              <a:defRPr/>
            </a:pPr>
            <a:endParaRPr lang="es-ES" sz="1800"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i="1" u="sng" dirty="0">
                <a:latin typeface="Times New Roman" panose="02020603050405020304" pitchFamily="18" charset="0"/>
                <a:ea typeface="Times New Roman" panose="02020603050405020304" pitchFamily="18" charset="0"/>
              </a:rPr>
              <a:t>MEDIDAS DE ALMACENMIENTO DE MEDICAMENTOS, BIOCIDAS, ETC</a:t>
            </a:r>
            <a:endParaRPr lang="es-ES" sz="4800"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a) La explotación debe  disponer de una zona o  local específico cerrado con buenas condiciones de temperatura y humedad para la correcta conservación de los medicamentos</a:t>
            </a:r>
          </a:p>
          <a:p>
            <a:pPr marL="0" indent="0" eaLnBrk="1" fontAlgn="auto" hangingPunct="1">
              <a:spcAft>
                <a:spcPts val="0"/>
              </a:spcAft>
              <a:buFont typeface="Arial" panose="020B0604020202020204" pitchFamily="34" charset="0"/>
              <a:buNone/>
              <a:defRPr/>
            </a:pPr>
            <a:endParaRPr lang="es-ES" sz="4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b) Debe disponer de un lugar adecuado para guardar biocidas y productos de limpieza.</a:t>
            </a:r>
          </a:p>
          <a:p>
            <a:pPr marL="0" indent="0" eaLnBrk="1" fontAlgn="auto" hangingPunct="1">
              <a:spcAft>
                <a:spcPts val="0"/>
              </a:spcAft>
              <a:buFont typeface="Arial" panose="020B0604020202020204" pitchFamily="34" charset="0"/>
              <a:buNone/>
              <a:defRPr/>
            </a:pPr>
            <a:endParaRPr lang="es-ES" sz="4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c) El espacio donde se almacenan todos estos productos debe ser seguro, estar protegido y estar convenientemente señalizado.</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4800" b="1" dirty="0">
                <a:latin typeface="Times New Roman" panose="02020603050405020304" pitchFamily="18" charset="0"/>
                <a:ea typeface="Times New Roman" panose="02020603050405020304" pitchFamily="18" charset="0"/>
              </a:rPr>
              <a:t> </a:t>
            </a:r>
            <a:endParaRPr lang="es-ES" sz="4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0722" name="Marcador de contenido 2"/>
          <p:cNvSpPr>
            <a:spLocks noGrp="1"/>
          </p:cNvSpPr>
          <p:nvPr>
            <p:ph sz="half" idx="1"/>
          </p:nvPr>
        </p:nvSpPr>
        <p:spPr>
          <a:xfrm>
            <a:off x="228600" y="1149350"/>
            <a:ext cx="11734800" cy="3068638"/>
          </a:xfrm>
        </p:spPr>
        <p:txBody>
          <a:bodyPr/>
          <a:lstStyle/>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2000" b="1" smtClean="0">
                <a:solidFill>
                  <a:srgbClr val="0000FF"/>
                </a:solidFill>
                <a:latin typeface="Times New Roman" pitchFamily="18" charset="0"/>
                <a:cs typeface="Times New Roman" pitchFamily="18" charset="0"/>
              </a:rPr>
              <a:t>2. VIGILANCIA Y CONTROL DE PARASITOS</a:t>
            </a:r>
          </a:p>
          <a:p>
            <a:pPr marL="0" indent="0" eaLnBrk="1" hangingPunct="1">
              <a:buFont typeface="Arial" charset="0"/>
              <a:buNone/>
            </a:pPr>
            <a:endParaRPr lang="es-ES" sz="2000" b="1" smtClean="0">
              <a:latin typeface="Times New Roman" pitchFamily="18" charset="0"/>
              <a:cs typeface="Times New Roman" pitchFamily="18" charset="0"/>
            </a:endParaRPr>
          </a:p>
          <a:p>
            <a:pPr marL="0" indent="0" eaLnBrk="1" hangingPunct="1">
              <a:buFont typeface="Arial" charset="0"/>
              <a:buNone/>
            </a:pPr>
            <a:r>
              <a:rPr lang="es-ES" sz="2000" b="1" smtClean="0">
                <a:latin typeface="Times New Roman" pitchFamily="18" charset="0"/>
                <a:cs typeface="Times New Roman" pitchFamily="18" charset="0"/>
              </a:rPr>
              <a:t>Es conveniente desparasitar periódicamente al ganado vacuno, con especial importancia las novillas ya que están en período de crecimiento y desarrollo, una elevada carga parasitaria va a reducir su futura potencialidad productiva.</a:t>
            </a:r>
            <a:endParaRPr lang="es-ES" sz="2000" smtClean="0">
              <a:latin typeface="Times New Roman" pitchFamily="18" charset="0"/>
              <a:cs typeface="Times New Roman" pitchFamily="18" charset="0"/>
            </a:endParaRPr>
          </a:p>
          <a:p>
            <a:pPr marL="0" indent="0" eaLnBrk="1" hangingPunct="1">
              <a:buFont typeface="Arial" charset="0"/>
              <a:buNone/>
            </a:pPr>
            <a:r>
              <a:rPr lang="es-ES" sz="2000" b="1" smtClean="0">
                <a:latin typeface="Times New Roman" pitchFamily="18" charset="0"/>
                <a:cs typeface="Times New Roman" pitchFamily="18" charset="0"/>
              </a:rPr>
              <a:t>La importancia de la desparasitación del ganado no sólo afecta a la mejora de la salud animal, también contribuye a evitar posibles transmisiones de enfermedades parasitarias al personal que trabaja en la granja.</a:t>
            </a:r>
            <a:endParaRPr lang="es-ES" sz="2000" smtClean="0">
              <a:latin typeface="Times New Roman" pitchFamily="18" charset="0"/>
              <a:cs typeface="Times New Roman" pitchFamily="18" charset="0"/>
            </a:endParaRPr>
          </a:p>
          <a:p>
            <a:pPr marL="0" indent="0" eaLnBrk="1" hangingPunct="1">
              <a:buFont typeface="Arial" charset="0"/>
              <a:buNone/>
            </a:pPr>
            <a:r>
              <a:rPr lang="es-ES" sz="2000" b="1" smtClean="0">
                <a:latin typeface="Times New Roman" pitchFamily="18" charset="0"/>
                <a:cs typeface="Times New Roman" pitchFamily="18" charset="0"/>
              </a:rPr>
              <a:t>En el caso de las vacas lecheras podemos hacerlo en el momento del secado o bien durante la lactación pero utilizando productos que tengan 0 días de supresión en leche, </a:t>
            </a:r>
            <a:endParaRPr lang="es-ES" sz="2000" smtClean="0">
              <a:latin typeface="Times New Roman" pitchFamily="18" charset="0"/>
              <a:cs typeface="Times New Roman" pitchFamily="18" charset="0"/>
            </a:endParaRPr>
          </a:p>
          <a:p>
            <a:pPr marL="0" indent="0" eaLnBrk="1" hangingPunct="1">
              <a:buFont typeface="Arial" charset="0"/>
              <a:buNone/>
            </a:pPr>
            <a:r>
              <a:rPr lang="es-ES" sz="2000" b="1" smtClean="0">
                <a:latin typeface="Times New Roman" pitchFamily="18" charset="0"/>
                <a:cs typeface="Times New Roman" pitchFamily="18" charset="0"/>
              </a:rPr>
              <a:t>Para el control específico de parásitos externos como la hipodermosis es conveniente aplicar el antiparasitario en torno a los meses de septiembre-octubre o bien mayo-junio.</a:t>
            </a:r>
            <a:endParaRPr lang="es-ES" sz="20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1746" name="Marcador de contenido 2"/>
          <p:cNvSpPr>
            <a:spLocks noGrp="1"/>
          </p:cNvSpPr>
          <p:nvPr>
            <p:ph sz="half" idx="1"/>
          </p:nvPr>
        </p:nvSpPr>
        <p:spPr>
          <a:xfrm>
            <a:off x="228600" y="663575"/>
            <a:ext cx="11734800" cy="3644900"/>
          </a:xfrm>
        </p:spPr>
        <p:txBody>
          <a:bodyPr/>
          <a:lstStyle/>
          <a:p>
            <a:pPr marL="0" indent="0" eaLnBrk="1" hangingPunct="1">
              <a:buFont typeface="Arial" charset="0"/>
              <a:buNone/>
            </a:pPr>
            <a:endParaRPr lang="es-ES" sz="2000" b="1" smtClean="0">
              <a:latin typeface="Times New Roman" pitchFamily="18" charset="0"/>
              <a:cs typeface="Times New Roman" pitchFamily="18" charset="0"/>
            </a:endParaRPr>
          </a:p>
          <a:p>
            <a:pPr marL="0" indent="0" eaLnBrk="1" hangingPunct="1">
              <a:buFont typeface="Arial" charset="0"/>
              <a:buNone/>
            </a:pPr>
            <a:r>
              <a:rPr lang="es-ES" sz="2000" b="1" smtClean="0">
                <a:solidFill>
                  <a:srgbClr val="0000FF"/>
                </a:solidFill>
                <a:latin typeface="Times New Roman" pitchFamily="18" charset="0"/>
                <a:cs typeface="Times New Roman" pitchFamily="18" charset="0"/>
              </a:rPr>
              <a:t>2. VIGILANCIA Y CONTROL DE PARASITOS</a:t>
            </a:r>
          </a:p>
          <a:p>
            <a:pPr marL="0" indent="0" eaLnBrk="1" hangingPunct="1">
              <a:buFont typeface="Arial" charset="0"/>
              <a:buNone/>
            </a:pPr>
            <a:endParaRPr lang="es-ES" sz="2000" b="1" smtClean="0">
              <a:latin typeface="Times New Roman" pitchFamily="18" charset="0"/>
              <a:cs typeface="Times New Roman" pitchFamily="18" charset="0"/>
            </a:endParaRPr>
          </a:p>
          <a:p>
            <a:pPr marL="0" indent="0" eaLnBrk="1" hangingPunct="1">
              <a:buFont typeface="Arial" charset="0"/>
              <a:buNone/>
            </a:pPr>
            <a:r>
              <a:rPr lang="es-ES" sz="2000" b="1" smtClean="0">
                <a:latin typeface="Times New Roman" pitchFamily="18" charset="0"/>
                <a:cs typeface="Times New Roman" pitchFamily="18" charset="0"/>
              </a:rPr>
              <a:t>En el tratamiento antiparasitario es muy importante la dosis aplicada, la subdosificación reduce la eficacia del fármaco y favorece la aparición de resistencias.</a:t>
            </a:r>
            <a:endParaRPr lang="es-ES" sz="2000" smtClean="0">
              <a:latin typeface="Times New Roman" pitchFamily="18" charset="0"/>
              <a:cs typeface="Times New Roman" pitchFamily="18" charset="0"/>
            </a:endParaRPr>
          </a:p>
          <a:p>
            <a:pPr marL="0" indent="0" eaLnBrk="1" hangingPunct="1">
              <a:buFont typeface="Arial" charset="0"/>
              <a:buNone/>
            </a:pPr>
            <a:r>
              <a:rPr lang="es-ES" sz="2000" b="1" smtClean="0">
                <a:latin typeface="Times New Roman" pitchFamily="18" charset="0"/>
                <a:cs typeface="Times New Roman" pitchFamily="18" charset="0"/>
              </a:rPr>
              <a:t>Para aplicar el producto antiparasitario más adecuado debemos tomar muestras de heces que sean representativas del rebaño, a poder ser de los diferentes grupos de edad o estados productivos (vacas en lactación, vacas secas, novillas, etc), se hace un pool de heces de 3-5 animales por grupo. En caso de animales enfermos con sospecha de infestación se toman muestras individuales.</a:t>
            </a:r>
            <a:endParaRPr lang="es-ES" sz="2000" smtClean="0">
              <a:latin typeface="Times New Roman" pitchFamily="18" charset="0"/>
              <a:cs typeface="Times New Roman" pitchFamily="18" charset="0"/>
            </a:endParaRPr>
          </a:p>
          <a:p>
            <a:pPr marL="0" indent="0" eaLnBrk="1" hangingPunct="1">
              <a:buFont typeface="Arial" charset="0"/>
              <a:buNone/>
            </a:pPr>
            <a:r>
              <a:rPr lang="es-ES" sz="2000" b="1" smtClean="0">
                <a:latin typeface="Times New Roman" pitchFamily="18" charset="0"/>
                <a:cs typeface="Times New Roman" pitchFamily="18" charset="0"/>
              </a:rPr>
              <a:t>La toma de muestras de heces se hace siempre antes de aplicar el producto antiparasitario, con una periodicidad semestral (2 tomas de muestra al año), las muestras se cogen directamente del recto, se refrigeran y se envían lo más pronto posible al laboratorio.</a:t>
            </a:r>
            <a:endParaRPr lang="es-ES" sz="2000" smtClean="0">
              <a:latin typeface="Times New Roman" pitchFamily="18" charset="0"/>
              <a:cs typeface="Times New Roman" pitchFamily="18" charset="0"/>
            </a:endParaRPr>
          </a:p>
          <a:p>
            <a:pPr marL="0" indent="0" eaLnBrk="1" hangingPunct="1">
              <a:buFont typeface="Arial" charset="0"/>
              <a:buNone/>
            </a:pPr>
            <a:r>
              <a:rPr lang="es-ES" sz="2000" b="1" smtClean="0">
                <a:latin typeface="Times New Roman" pitchFamily="18" charset="0"/>
                <a:cs typeface="Times New Roman" pitchFamily="18" charset="0"/>
              </a:rPr>
              <a:t>El resultado de la coprología nos indicará el género o especie parasitaria y una estimación de la carga parasitaria, lo cual será indicativo para elegir el antiparasitario más específico y económico.</a:t>
            </a:r>
          </a:p>
          <a:p>
            <a:pPr marL="0" indent="0" eaLnBrk="1" hangingPunct="1">
              <a:buFont typeface="Arial" charset="0"/>
              <a:buNone/>
            </a:pPr>
            <a:r>
              <a:rPr lang="es-ES" sz="2000" b="1" smtClean="0">
                <a:latin typeface="Times New Roman" pitchFamily="18" charset="0"/>
                <a:cs typeface="Times New Roman" pitchFamily="18" charset="0"/>
              </a:rPr>
              <a:t>En todos los casos de desparasitación  se debe seguir la pauta de dosificación y días de aplicación indicado en la receta veterinaria</a:t>
            </a:r>
            <a:endParaRPr lang="es-ES" sz="2000" smtClean="0">
              <a:latin typeface="Times New Roman" pitchFamily="18" charset="0"/>
              <a:cs typeface="Times New Roman" pitchFamily="18" charset="0"/>
            </a:endParaRPr>
          </a:p>
          <a:p>
            <a:pPr marL="0" indent="0" eaLnBrk="1" hangingPunct="1">
              <a:buFont typeface="Arial" charset="0"/>
              <a:buNone/>
            </a:pPr>
            <a:endParaRPr lang="es-ES" sz="2000" smtClean="0">
              <a:latin typeface="Times New Roman" pitchFamily="18" charset="0"/>
              <a:cs typeface="Times New Roman" pitchFamily="18" charset="0"/>
            </a:endParaRPr>
          </a:p>
          <a:p>
            <a:pPr marL="0" indent="0" eaLnBrk="1" hangingPunct="1">
              <a:buFont typeface="Arial" charset="0"/>
              <a:buNone/>
            </a:pPr>
            <a:endParaRPr lang="es-ES" sz="2000" b="1" i="1" u="sng" smtClean="0">
              <a:latin typeface="Times New Roman" pitchFamily="18" charset="0"/>
              <a:cs typeface="Times New Roman" pitchFamily="18" charset="0"/>
            </a:endParaRPr>
          </a:p>
          <a:p>
            <a:pPr marL="0" indent="0" eaLnBrk="1" hangingPunct="1">
              <a:buFont typeface="Arial" charset="0"/>
              <a:buNone/>
            </a:pPr>
            <a:r>
              <a:rPr lang="es-ES" sz="2000" b="1" smtClean="0">
                <a:latin typeface="Times New Roman" pitchFamily="18" charset="0"/>
                <a:cs typeface="Times New Roman" pitchFamily="18" charset="0"/>
              </a:rPr>
              <a:t> </a:t>
            </a:r>
            <a:endParaRPr lang="es-ES" sz="2000" smtClean="0">
              <a:latin typeface="Times New Roman" pitchFamily="18" charset="0"/>
              <a:cs typeface="Times New Roman" pitchFamily="18" charset="0"/>
            </a:endParaRPr>
          </a:p>
          <a:p>
            <a:pPr marL="0" indent="0" eaLnBrk="1" hangingPunct="1">
              <a:buFont typeface="Arial" charset="0"/>
              <a:buNone/>
            </a:pPr>
            <a:endParaRPr lang="es-ES" sz="2000" b="1" smtClean="0">
              <a:latin typeface="Times New Roman" pitchFamily="18" charset="0"/>
              <a:cs typeface="Times New Roman" pitchFamily="18" charset="0"/>
            </a:endParaRPr>
          </a:p>
          <a:p>
            <a:pPr marL="0" indent="0" eaLnBrk="1" hangingPunct="1">
              <a:buFont typeface="Arial" charset="0"/>
              <a:buNone/>
            </a:pPr>
            <a:endParaRPr lang="es-ES" sz="2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568325" y="471488"/>
            <a:ext cx="10848975" cy="2555875"/>
          </a:xfrm>
        </p:spPr>
        <p:txBody>
          <a:bodyPr rtlCol="0">
            <a:noAutofit/>
          </a:bodyPr>
          <a:lstStyle/>
          <a:p>
            <a:pPr eaLnBrk="1" fontAlgn="auto" hangingPunct="1">
              <a:spcAft>
                <a:spcPts val="0"/>
              </a:spcAft>
              <a:defRPr/>
            </a:pPr>
            <a:r>
              <a:rPr lang="es-ES" sz="3200" b="1" dirty="0">
                <a:solidFill>
                  <a:srgbClr val="00B0F0"/>
                </a:solidFill>
                <a:latin typeface="+mn-lt"/>
                <a:ea typeface="+mn-ea"/>
                <a:cs typeface="+mn-cs"/>
              </a:rPr>
              <a:t>SISTEMA INTEGRAL DE GESTION DE LAS EXPLOTACIONES BOVINAS (SIGE)</a:t>
            </a:r>
            <a:br>
              <a:rPr lang="es-ES" sz="3200" b="1" dirty="0">
                <a:solidFill>
                  <a:srgbClr val="00B0F0"/>
                </a:solidFill>
                <a:latin typeface="+mn-lt"/>
                <a:ea typeface="+mn-ea"/>
                <a:cs typeface="+mn-cs"/>
              </a:rPr>
            </a:br>
            <a:r>
              <a:rPr lang="es-ES" sz="3200" dirty="0">
                <a:latin typeface="+mn-lt"/>
                <a:ea typeface="+mn-ea"/>
                <a:cs typeface="+mn-cs"/>
              </a:rPr>
              <a:t>Antes de elaborar el plan que define el SIGE es preciso conocer las condiciones estructurales, de manejo y ambientales de la granja.</a:t>
            </a:r>
            <a:br>
              <a:rPr lang="es-ES" sz="3200" dirty="0">
                <a:latin typeface="+mn-lt"/>
                <a:ea typeface="+mn-ea"/>
                <a:cs typeface="+mn-cs"/>
              </a:rPr>
            </a:br>
            <a:endParaRPr lang="es-ES" sz="3200" dirty="0">
              <a:latin typeface="+mn-lt"/>
              <a:ea typeface="+mn-ea"/>
              <a:cs typeface="+mn-cs"/>
            </a:endParaRPr>
          </a:p>
        </p:txBody>
      </p:sp>
      <p:sp>
        <p:nvSpPr>
          <p:cNvPr id="3" name="Marcador de contenido 2">
            <a:extLst>
              <a:ext uri="{FF2B5EF4-FFF2-40B4-BE49-F238E27FC236}"/>
            </a:extLst>
          </p:cNvPr>
          <p:cNvSpPr>
            <a:spLocks noGrp="1"/>
          </p:cNvSpPr>
          <p:nvPr>
            <p:ph idx="1"/>
          </p:nvPr>
        </p:nvSpPr>
        <p:spPr>
          <a:xfrm>
            <a:off x="838200" y="3027363"/>
            <a:ext cx="10515600" cy="3475037"/>
          </a:xfrm>
        </p:spPr>
        <p:txBody>
          <a:bodyPr rtlCol="0">
            <a:normAutofit/>
          </a:bodyPr>
          <a:lstStyle/>
          <a:p>
            <a:pPr eaLnBrk="1" fontAlgn="auto" hangingPunct="1">
              <a:spcAft>
                <a:spcPts val="0"/>
              </a:spcAft>
              <a:buFont typeface="Arial" panose="020B0604020202020204" pitchFamily="34" charset="0"/>
              <a:buChar char="•"/>
              <a:defRPr/>
            </a:pPr>
            <a:r>
              <a:rPr lang="es-ES" sz="3200" b="1" dirty="0">
                <a:latin typeface="Times New Roman" panose="02020603050405020304" pitchFamily="18" charset="0"/>
                <a:ea typeface="Times New Roman" panose="02020603050405020304" pitchFamily="18" charset="0"/>
              </a:rPr>
              <a:t>TITULAR DE LA GRANJA:</a:t>
            </a:r>
            <a:endParaRPr lang="es-ES" sz="3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3200" b="1" dirty="0">
                <a:latin typeface="Times New Roman" panose="02020603050405020304" pitchFamily="18" charset="0"/>
                <a:ea typeface="Times New Roman" panose="02020603050405020304" pitchFamily="18" charset="0"/>
              </a:rPr>
              <a:t> </a:t>
            </a:r>
            <a:endParaRPr lang="es-ES" sz="32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3200" b="1" dirty="0">
                <a:latin typeface="Times New Roman" panose="02020603050405020304" pitchFamily="18" charset="0"/>
                <a:ea typeface="Times New Roman" panose="02020603050405020304" pitchFamily="18" charset="0"/>
              </a:rPr>
              <a:t>REGA:</a:t>
            </a:r>
            <a:endParaRPr lang="es-ES" sz="3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32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3200" b="1" dirty="0">
                <a:latin typeface="Times New Roman" panose="02020603050405020304" pitchFamily="18" charset="0"/>
                <a:ea typeface="Times New Roman" panose="02020603050405020304" pitchFamily="18" charset="0"/>
              </a:rPr>
              <a:t>DIRECCION Y LOCALIDAD:</a:t>
            </a:r>
            <a:endParaRPr lang="es-ES" sz="3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3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Imagen 2"/>
          <p:cNvPicPr>
            <a:picLocks noChangeAspect="1"/>
          </p:cNvPicPr>
          <p:nvPr/>
        </p:nvPicPr>
        <p:blipFill>
          <a:blip r:embed="rId2"/>
          <a:srcRect/>
          <a:stretch>
            <a:fillRect/>
          </a:stretch>
        </p:blipFill>
        <p:spPr bwMode="auto">
          <a:xfrm>
            <a:off x="346075" y="493713"/>
            <a:ext cx="11552238" cy="611663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Imagen 2"/>
          <p:cNvPicPr>
            <a:picLocks noChangeAspect="1"/>
          </p:cNvPicPr>
          <p:nvPr/>
        </p:nvPicPr>
        <p:blipFill>
          <a:blip r:embed="rId2"/>
          <a:srcRect l="-359" t="42712" r="359"/>
          <a:stretch>
            <a:fillRect/>
          </a:stretch>
        </p:blipFill>
        <p:spPr bwMode="auto">
          <a:xfrm>
            <a:off x="388938" y="125413"/>
            <a:ext cx="11288712" cy="64643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Imagen 2"/>
          <p:cNvPicPr>
            <a:picLocks noChangeAspect="1"/>
          </p:cNvPicPr>
          <p:nvPr/>
        </p:nvPicPr>
        <p:blipFill>
          <a:blip r:embed="rId2"/>
          <a:srcRect/>
          <a:stretch>
            <a:fillRect/>
          </a:stretch>
        </p:blipFill>
        <p:spPr bwMode="auto">
          <a:xfrm>
            <a:off x="525463" y="682625"/>
            <a:ext cx="11277600" cy="538162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 name="Marcador de contenido 2">
            <a:extLst>
              <a:ext uri="{FF2B5EF4-FFF2-40B4-BE49-F238E27FC236}"/>
            </a:extLst>
          </p:cNvPr>
          <p:cNvSpPr>
            <a:spLocks noGrp="1"/>
          </p:cNvSpPr>
          <p:nvPr>
            <p:ph sz="half" idx="1"/>
          </p:nvPr>
        </p:nvSpPr>
        <p:spPr>
          <a:xfrm>
            <a:off x="228600" y="968375"/>
            <a:ext cx="11734800" cy="5467350"/>
          </a:xfrm>
        </p:spPr>
        <p:txBody>
          <a:bodyPr rtlCol="0">
            <a:noAutofit/>
          </a:bodyPr>
          <a:lstStyle/>
          <a:p>
            <a:pPr marL="0" indent="0" eaLnBrk="1" fontAlgn="auto" hangingPunct="1">
              <a:spcAft>
                <a:spcPts val="0"/>
              </a:spcAft>
              <a:buFont typeface="Arial" panose="020B0604020202020204" pitchFamily="34" charset="0"/>
              <a:buNone/>
              <a:defRPr/>
            </a:pPr>
            <a:endParaRPr lang="es-ES" sz="1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200" b="1" dirty="0">
                <a:solidFill>
                  <a:srgbClr val="0000FF"/>
                </a:solidFill>
                <a:latin typeface="Times New Roman" panose="02020603050405020304" pitchFamily="18" charset="0"/>
                <a:ea typeface="Times New Roman" panose="02020603050405020304" pitchFamily="18" charset="0"/>
              </a:rPr>
              <a:t> </a:t>
            </a:r>
            <a:r>
              <a:rPr lang="es-ES" sz="1800" b="1" dirty="0">
                <a:solidFill>
                  <a:srgbClr val="0000FF"/>
                </a:solidFill>
                <a:latin typeface="Times New Roman" panose="02020603050405020304" pitchFamily="18" charset="0"/>
                <a:ea typeface="Times New Roman" panose="02020603050405020304" pitchFamily="18" charset="0"/>
              </a:rPr>
              <a:t>3. APARTADO DEL PROTOCOLO DE VIGILANCIA DEL ESTADO SANITARIO DE LOS ANIMALES, INCLUYENDO VIGILANCIA PASIVA DE LAS ENFERMEDADES DE DECLARACION OBLIGATORIA</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b="1" dirty="0">
              <a:solidFill>
                <a:srgbClr val="0000FF"/>
              </a:solidFill>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Se debe hacer una revisión visual al menos una vez al día de todos los animales de la explotación, observando cualquier síntoma o comportamiento anómalo que nos haga sospechar de que el animal  o animales en cuestión están sufriendo un proceso morboso o una situación de malestar.</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En dicha observación debemos fijarnos en una serie de síntomas que pudiesen indicar que estamos ante una enfermedad de declaración obligatoria en ganado vacuno. Según el anexo I del RD 526/2014 las principales enfermedades de declaración obligatoria en vacuno son las siguientes:</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FIEBRE AFTOSA: enfermedad vírica, el contagio es directo o indirecto, cursa con fiebre, vesículas (aftas) en patas, boca, glándula mamaria, cojeras, sialorrea.</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LENGUA AZUL: enfermedad vírica, transmisión principal por mosquitos, cursa con fiebre, disnea, descarga nasal y ocular, cojeras, hipersalivación, erosiones y úlceras en boca y lengua, </a:t>
            </a:r>
            <a:r>
              <a:rPr lang="es-ES" sz="1800" b="1" dirty="0" err="1">
                <a:latin typeface="Times New Roman" panose="02020603050405020304" pitchFamily="18" charset="0"/>
                <a:ea typeface="Times New Roman" panose="02020603050405020304" pitchFamily="18" charset="0"/>
              </a:rPr>
              <a:t>pododermatitis</a:t>
            </a:r>
            <a:r>
              <a:rPr lang="es-ES" sz="1800" b="1" dirty="0">
                <a:latin typeface="Times New Roman" panose="02020603050405020304" pitchFamily="18" charset="0"/>
                <a:ea typeface="Times New Roman" panose="02020603050405020304" pitchFamily="18" charset="0"/>
              </a:rPr>
              <a:t> con cojeras.</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4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200" b="1" dirty="0">
                <a:latin typeface="Times New Roman" panose="02020603050405020304" pitchFamily="18" charset="0"/>
                <a:ea typeface="Times New Roman" panose="02020603050405020304" pitchFamily="18" charset="0"/>
              </a:rPr>
              <a:t> </a:t>
            </a:r>
            <a:endParaRPr lang="es-ES" sz="1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extLst>
          </p:cNvPr>
          <p:cNvSpPr>
            <a:spLocks noGrp="1"/>
          </p:cNvSpPr>
          <p:nvPr>
            <p:ph sz="half" idx="1"/>
          </p:nvPr>
        </p:nvSpPr>
        <p:spPr>
          <a:xfrm>
            <a:off x="838200" y="809625"/>
            <a:ext cx="9840913" cy="5819775"/>
          </a:xfrm>
        </p:spPr>
        <p:txBody>
          <a:bodyPr rtlCol="0">
            <a:normAutofit/>
          </a:bodyPr>
          <a:lstStyle/>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CARBUNCO BACTERIDIANO: enfermedad bacteriana, transmisión por pastos y aguas contaminadas por </a:t>
            </a:r>
            <a:r>
              <a:rPr lang="es-ES" sz="1800" b="1" dirty="0" err="1">
                <a:latin typeface="Times New Roman" panose="02020603050405020304" pitchFamily="18" charset="0"/>
                <a:ea typeface="Times New Roman" panose="02020603050405020304" pitchFamily="18" charset="0"/>
              </a:rPr>
              <a:t>Bacillus</a:t>
            </a:r>
            <a:r>
              <a:rPr lang="es-ES" sz="1800" b="1" dirty="0">
                <a:latin typeface="Times New Roman" panose="02020603050405020304" pitchFamily="18" charset="0"/>
                <a:ea typeface="Times New Roman" panose="02020603050405020304" pitchFamily="18" charset="0"/>
              </a:rPr>
              <a:t> </a:t>
            </a:r>
            <a:r>
              <a:rPr lang="es-ES" sz="1800" b="1" dirty="0" err="1">
                <a:latin typeface="Times New Roman" panose="02020603050405020304" pitchFamily="18" charset="0"/>
                <a:ea typeface="Times New Roman" panose="02020603050405020304" pitchFamily="18" charset="0"/>
              </a:rPr>
              <a:t>anthracis</a:t>
            </a:r>
            <a:r>
              <a:rPr lang="es-ES" sz="1800" b="1" dirty="0">
                <a:latin typeface="Times New Roman" panose="02020603050405020304" pitchFamily="18" charset="0"/>
                <a:ea typeface="Times New Roman" panose="02020603050405020304" pitchFamily="18" charset="0"/>
              </a:rPr>
              <a:t>, cursa con hemorragias por las aberturas naturales ( boca, nariz, vulva), sangre oscura y sin coagular, ausencia de rigidez cadavérica.</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PERINEUMONIA CONTAGIOSA BOVINA: enfermedad bacteriana, transmisión aerógena desde animales infectados, cursa con fiebre, descarga nasal mucopurulenta y disnea grave.</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ENCEFALOPATIA ESPONGIFORME BOVINA: la causa es un </a:t>
            </a:r>
            <a:r>
              <a:rPr lang="es-ES" sz="1800" b="1" dirty="0" err="1">
                <a:latin typeface="Times New Roman" panose="02020603050405020304" pitchFamily="18" charset="0"/>
                <a:ea typeface="Times New Roman" panose="02020603050405020304" pitchFamily="18" charset="0"/>
              </a:rPr>
              <a:t>prión</a:t>
            </a:r>
            <a:r>
              <a:rPr lang="es-ES" sz="1800" b="1" dirty="0">
                <a:latin typeface="Times New Roman" panose="02020603050405020304" pitchFamily="18" charset="0"/>
                <a:ea typeface="Times New Roman" panose="02020603050405020304" pitchFamily="18" charset="0"/>
              </a:rPr>
              <a:t> , el contagio es a través del consumo de piensos elaborados con harinas de carne de animales infectados, cursa con depresión, </a:t>
            </a:r>
            <a:r>
              <a:rPr lang="es-ES" sz="1800" b="1" dirty="0" err="1">
                <a:latin typeface="Times New Roman" panose="02020603050405020304" pitchFamily="18" charset="0"/>
                <a:ea typeface="Times New Roman" panose="02020603050405020304" pitchFamily="18" charset="0"/>
              </a:rPr>
              <a:t>hiperexcitabilidad</a:t>
            </a:r>
            <a:r>
              <a:rPr lang="es-ES" sz="1800" b="1" dirty="0">
                <a:latin typeface="Times New Roman" panose="02020603050405020304" pitchFamily="18" charset="0"/>
                <a:ea typeface="Times New Roman" panose="02020603050405020304" pitchFamily="18" charset="0"/>
              </a:rPr>
              <a:t>, hipersensibilidad a los sonidos y al tacto, anomalías en la marcha.</a:t>
            </a: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ENFERMEDAD HEMORRAGICA EPIZOOTICA: aunque aún no forma parte de la lista del RD 526 es una enfermedad que debemos notificarla a las autoridades competentes, es una enfermedad vírica, transmisión por mosquitos y cursa de forma muy similar a la lengua azul.</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uadroTexto 2"/>
          <p:cNvSpPr txBox="1">
            <a:spLocks noChangeArrowheads="1"/>
          </p:cNvSpPr>
          <p:nvPr/>
        </p:nvSpPr>
        <p:spPr bwMode="auto">
          <a:xfrm>
            <a:off x="930275" y="1214438"/>
            <a:ext cx="10331450" cy="5016500"/>
          </a:xfrm>
          <a:prstGeom prst="rect">
            <a:avLst/>
          </a:prstGeom>
          <a:noFill/>
          <a:ln w="9525">
            <a:noFill/>
            <a:miter lim="800000"/>
            <a:headEnd/>
            <a:tailEnd/>
          </a:ln>
        </p:spPr>
        <p:txBody>
          <a:bodyPr>
            <a:spAutoFit/>
          </a:bodyPr>
          <a:lstStyle/>
          <a:p>
            <a:pPr algn="just"/>
            <a:r>
              <a:rPr lang="es-ES" sz="3200" b="1">
                <a:latin typeface="Times New Roman" pitchFamily="18" charset="0"/>
                <a:cs typeface="Times New Roman" pitchFamily="18" charset="0"/>
              </a:rPr>
              <a:t>Para una detección precoz y contención rápida de la propagación de alguna de esas enfermedades el titular de la explotación deberá comunicar al veterinario de explotación la sospecha de que algún animal presente los síntomas que pudiesen ser compatibles con alguna de las enfermedades citadas, en caso de que el veterinario de explotación, tras la observación del animal, confirme dicha sospecha procederá a comunicarla a los servicios veterinarios oficiales.</a:t>
            </a:r>
            <a:endParaRPr lang="es-ES" sz="3200">
              <a:latin typeface="Times New Roman" pitchFamily="18" charset="0"/>
              <a:cs typeface="Times New Roman" pitchFamily="18" charset="0"/>
            </a:endParaRPr>
          </a:p>
          <a:p>
            <a:r>
              <a:rPr lang="es-ES" sz="3200" b="1">
                <a:latin typeface="Times New Roman" pitchFamily="18" charset="0"/>
                <a:cs typeface="Times New Roman" pitchFamily="18" charset="0"/>
              </a:rPr>
              <a:t> </a:t>
            </a:r>
            <a:endParaRPr lang="es-ES" sz="3200">
              <a:latin typeface="Times New Roman" pitchFamily="18" charset="0"/>
              <a:cs typeface="Times New Roman" pitchFamily="18" charset="0"/>
            </a:endParaRPr>
          </a:p>
        </p:txBody>
      </p:sp>
      <p:sp>
        <p:nvSpPr>
          <p:cNvPr id="4" name="Rectángulo 3">
            <a:extLst>
              <a:ext uri="{FF2B5EF4-FFF2-40B4-BE49-F238E27FC236}"/>
            </a:extLst>
          </p:cNvPr>
          <p:cNvSpPr/>
          <p:nvPr/>
        </p:nvSpPr>
        <p:spPr>
          <a:xfrm>
            <a:off x="2852738" y="274638"/>
            <a:ext cx="5476875" cy="923925"/>
          </a:xfrm>
          <a:prstGeom prst="rect">
            <a:avLst/>
          </a:prstGeom>
          <a:noFill/>
        </p:spPr>
        <p:txBody>
          <a:bodyPr wrap="none">
            <a:spAutoFit/>
          </a:bodyPr>
          <a:lstStyle/>
          <a:p>
            <a:pPr algn="ctr" fontAlgn="auto">
              <a:spcBef>
                <a:spcPts val="0"/>
              </a:spcBef>
              <a:spcAft>
                <a:spcPts val="0"/>
              </a:spcAft>
              <a:defRPr/>
            </a:pPr>
            <a:r>
              <a:rPr lang="es-ES" sz="5400">
                <a:ln w="0"/>
                <a:solidFill>
                  <a:schemeClr val="accent1"/>
                </a:solidFill>
                <a:effectLst>
                  <a:outerShdw blurRad="38100" dist="25400" dir="5400000" algn="ctr" rotWithShape="0">
                    <a:srgbClr val="6E747A">
                      <a:alpha val="43000"/>
                    </a:srgbClr>
                  </a:outerShdw>
                </a:effectLst>
                <a:latin typeface="+mn-lt"/>
              </a:rPr>
              <a:t>!!!IMPORTANTE</a:t>
            </a:r>
            <a:r>
              <a:rPr lang="es-ES" sz="5400" dirty="0">
                <a:ln w="0"/>
                <a:solidFill>
                  <a:schemeClr val="accent1"/>
                </a:solidFill>
                <a:effectLst>
                  <a:outerShdw blurRad="38100" dist="25400" dir="5400000" algn="ctr" rotWithShape="0">
                    <a:srgbClr val="6E747A">
                      <a:alpha val="43000"/>
                    </a:srgbClr>
                  </a:outerShdw>
                </a:effectLst>
                <a:latin typeface="+mn-lt"/>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8914" name="Marcador de contenido 2"/>
          <p:cNvSpPr>
            <a:spLocks noGrp="1"/>
          </p:cNvSpPr>
          <p:nvPr>
            <p:ph sz="half" idx="1"/>
          </p:nvPr>
        </p:nvSpPr>
        <p:spPr>
          <a:xfrm>
            <a:off x="228600" y="968375"/>
            <a:ext cx="11734800" cy="5467350"/>
          </a:xfrm>
        </p:spPr>
        <p:txBody>
          <a:bodyPr/>
          <a:lstStyle/>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200" b="1" smtClean="0">
                <a:solidFill>
                  <a:srgbClr val="0000FF"/>
                </a:solidFill>
                <a:latin typeface="Times New Roman" pitchFamily="18" charset="0"/>
                <a:cs typeface="Times New Roman" pitchFamily="18" charset="0"/>
              </a:rPr>
              <a:t> </a:t>
            </a:r>
            <a:r>
              <a:rPr lang="es-ES" sz="1800" b="1" smtClean="0">
                <a:solidFill>
                  <a:srgbClr val="0000FF"/>
                </a:solidFill>
                <a:latin typeface="Times New Roman" pitchFamily="18" charset="0"/>
                <a:cs typeface="Times New Roman" pitchFamily="18" charset="0"/>
              </a:rPr>
              <a:t>4. APARTADO DEL PROGRAMA DE MUESTREO RUTINARIO FRENTE A LAS ENFERMEDADES QUE SON DE OBJETO DE CONTROL EN LA EXPLOTACION</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b="1" smtClean="0">
              <a:solidFill>
                <a:srgbClr val="0000FF"/>
              </a:solidFill>
              <a:latin typeface="Times New Roman" pitchFamily="18" charset="0"/>
              <a:cs typeface="Times New Roman" pitchFamily="18" charset="0"/>
            </a:endParaRPr>
          </a:p>
          <a:p>
            <a:pPr marL="0" indent="0" eaLnBrk="1" hangingPunct="1"/>
            <a:r>
              <a:rPr lang="es-ES" sz="1800" b="1" smtClean="0">
                <a:latin typeface="Times New Roman" pitchFamily="18" charset="0"/>
                <a:cs typeface="Times New Roman" pitchFamily="18" charset="0"/>
              </a:rPr>
              <a:t>En caso de que la explotación pertenezca a una ADSG se aplicará el programa de muestreo de todas las enfermedades contempladas en el programa sanitario de la ADSG.</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r>
              <a:rPr lang="es-ES" sz="1800" b="1" u="sng" smtClean="0">
                <a:latin typeface="Times New Roman" pitchFamily="18" charset="0"/>
                <a:cs typeface="Times New Roman" pitchFamily="18" charset="0"/>
              </a:rPr>
              <a:t>Si la explotación no está integrada en un programa de ADSG se aplicará un programa de muestreo para el control de IBR:</a:t>
            </a:r>
            <a:endParaRPr lang="es-ES" sz="1800" smtClean="0">
              <a:latin typeface="Times New Roman" pitchFamily="18" charset="0"/>
              <a:cs typeface="Times New Roman" pitchFamily="18" charset="0"/>
            </a:endParaRPr>
          </a:p>
          <a:p>
            <a:pPr marL="0" indent="0" eaLnBrk="1" hangingPunct="1"/>
            <a:r>
              <a:rPr lang="es-ES" sz="1800" b="1" smtClean="0">
                <a:solidFill>
                  <a:srgbClr val="FF6600"/>
                </a:solidFill>
                <a:latin typeface="Times New Roman" pitchFamily="18" charset="0"/>
                <a:cs typeface="Times New Roman" pitchFamily="18" charset="0"/>
              </a:rPr>
              <a:t>-Si la explotación está vacunando con vacuna marcada se analizarán por serología gE  todos los animales mayores de 9 meses a lo largo de un periodo no superior a 12 meses</a:t>
            </a:r>
            <a:endParaRPr lang="es-ES" sz="1800" smtClean="0">
              <a:latin typeface="Times New Roman" pitchFamily="18" charset="0"/>
              <a:cs typeface="Times New Roman" pitchFamily="18" charset="0"/>
            </a:endParaRPr>
          </a:p>
          <a:p>
            <a:pPr marL="0" indent="0" eaLnBrk="1" hangingPunct="1"/>
            <a:r>
              <a:rPr lang="es-ES" sz="1800" b="1" smtClean="0">
                <a:solidFill>
                  <a:srgbClr val="FF6600"/>
                </a:solidFill>
                <a:latin typeface="Times New Roman" pitchFamily="18" charset="0"/>
                <a:cs typeface="Times New Roman" pitchFamily="18" charset="0"/>
              </a:rPr>
              <a:t>-Si la explotación no está vacunando se analizarán por serología gB todos los animales a lo largo de un periodo no superior a 12 meses</a:t>
            </a:r>
          </a:p>
          <a:p>
            <a:pPr marL="0" indent="0" eaLnBrk="1" hangingPunct="1"/>
            <a:r>
              <a:rPr lang="es-ES" sz="1800" smtClean="0">
                <a:latin typeface="Times New Roman" pitchFamily="18" charset="0"/>
                <a:cs typeface="Times New Roman" pitchFamily="18" charset="0"/>
              </a:rPr>
              <a:t>El resultado de la serología nos permitirá clasificar la explotación en los diferentes niveles contemplados para el IBR, los sucesivos muestreos serológicos se harán según contempla el anexo II del RD 985/2021</a:t>
            </a: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9938" name="Marcador de contenido 2"/>
          <p:cNvSpPr>
            <a:spLocks noGrp="1"/>
          </p:cNvSpPr>
          <p:nvPr>
            <p:ph sz="half" idx="1"/>
          </p:nvPr>
        </p:nvSpPr>
        <p:spPr>
          <a:xfrm>
            <a:off x="101600" y="798513"/>
            <a:ext cx="11826875" cy="5854700"/>
          </a:xfrm>
        </p:spPr>
        <p:txBody>
          <a:bodyPr/>
          <a:lstStyle/>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200" b="1" smtClean="0">
                <a:solidFill>
                  <a:srgbClr val="0000FF"/>
                </a:solidFill>
                <a:latin typeface="Times New Roman" pitchFamily="18" charset="0"/>
                <a:cs typeface="Times New Roman" pitchFamily="18" charset="0"/>
              </a:rPr>
              <a:t> </a:t>
            </a:r>
            <a:endParaRPr lang="es-ES" sz="1800" b="1" smtClean="0">
              <a:solidFill>
                <a:srgbClr val="0000FF"/>
              </a:solidFill>
              <a:latin typeface="Times New Roman" pitchFamily="18" charset="0"/>
              <a:cs typeface="Times New Roman" pitchFamily="18" charset="0"/>
            </a:endParaRPr>
          </a:p>
          <a:p>
            <a:pPr marL="0" indent="0" eaLnBrk="1" hangingPunct="1"/>
            <a:r>
              <a:rPr lang="es-ES" sz="1800" b="1" smtClean="0">
                <a:latin typeface="Times New Roman" pitchFamily="18" charset="0"/>
                <a:cs typeface="Times New Roman" pitchFamily="18" charset="0"/>
              </a:rPr>
              <a:t>De forma adicional, si fuese necesario, se haría un control, lo más simple posible, de las siguientes enfermedades:</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-BVD: se analiza mediante serología una muestra representativa de animales entre los 9 y 24 meses de edad.</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-NEOSPOROSIS: análisis serológico de los casos de abortos por encima de los 4 meses de edad, así como de las hijas cuyas madres habían sido, anteriormente, diagnosticadas positivas a una serología de neospora</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-PARATUBERCULOSIS: se hace análisis serológico de todos los animales con sintomatología compatible con la enfermedad, y si procede, se hace la confirmación en heces mediante PCR  En caso de confirmación positiva en heces a la paratuberculosis, se podrá, de forma opcional y a petición del titular de la explotación, hacer una serología de todos los animales mayores de 24 meses</a:t>
            </a:r>
            <a:endParaRPr lang="es-ES" sz="1800" smtClean="0">
              <a:latin typeface="Times New Roman" pitchFamily="18" charset="0"/>
              <a:cs typeface="Times New Roman" pitchFamily="18" charset="0"/>
            </a:endParaRPr>
          </a:p>
          <a:p>
            <a:pPr marL="0" indent="0" eaLnBrk="1" hangingPunct="1"/>
            <a:r>
              <a:rPr lang="es-ES" sz="1800" b="1" smtClean="0">
                <a:latin typeface="Times New Roman" pitchFamily="18" charset="0"/>
                <a:cs typeface="Times New Roman" pitchFamily="18" charset="0"/>
              </a:rPr>
              <a:t>También de forma adicional se podrá hacer un muestro rutinario frente a las siguientes enfermedades:</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-DIARREA NEONATAL: muestras de heces de animales con diarrea para averiguar los gérmenes implicados y tomar las medidas necesarias.</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 SINDROME RESPIRATORIO BOVINO: muestras de hisopos nasales para diagnosticar los gérmenes implicados en la enfermedad y tomar las medidas profilácticas adecuadas</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En ambos casos, en las analíticas se puede realizar el aislamiento de las bacterias implicadas así como el antibiograma pertinente para conocer la sensibilidad de los gérmenes, lo cual nos serviría de base para administrar el antibiótico más indicado tanto con fines terapéuticos como metafilácticos si fuese preciso.</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solidFill>
                  <a:srgbClr val="FF0000"/>
                </a:solidFill>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40962" name="Marcador de contenido 2"/>
          <p:cNvSpPr>
            <a:spLocks noGrp="1"/>
          </p:cNvSpPr>
          <p:nvPr>
            <p:ph sz="half" idx="1"/>
          </p:nvPr>
        </p:nvSpPr>
        <p:spPr>
          <a:xfrm>
            <a:off x="228600" y="968375"/>
            <a:ext cx="11734800" cy="5467350"/>
          </a:xfrm>
        </p:spPr>
        <p:txBody>
          <a:bodyPr/>
          <a:lstStyle/>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200" b="1" smtClean="0">
                <a:solidFill>
                  <a:srgbClr val="0000FF"/>
                </a:solidFill>
                <a:latin typeface="Times New Roman" pitchFamily="18" charset="0"/>
                <a:cs typeface="Times New Roman" pitchFamily="18" charset="0"/>
              </a:rPr>
              <a:t> </a:t>
            </a:r>
            <a:r>
              <a:rPr lang="es-ES" sz="1800" b="1" smtClean="0">
                <a:solidFill>
                  <a:srgbClr val="0000FF"/>
                </a:solidFill>
                <a:latin typeface="Times New Roman" pitchFamily="18" charset="0"/>
                <a:cs typeface="Times New Roman" pitchFamily="18" charset="0"/>
              </a:rPr>
              <a:t>5. APARTADO DEL PLAN DE VACUNACION </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En función de los resultados de las analíticas efectuadas y la sintomatología observada en las patologías diagnosticadas se podrá proceder a establecer un plan de vacunación para los siguientes casos:</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b="1"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-PLAN DE VACUNACION FRENTE A LAS DIARREAS NEONATALES</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-PLAN DE VACUNACION FRENTE AL IBR</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-PLAN DE VACUNACION FRENTE AL BVD</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-PLAN DE VACUNACION FRENTE AL SINDROME RESPIRATORIO BOVINO</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-PLAN DE VACUNACION FRENTE A LAS CLOSTRIDIOSIS/ENTEROTOXEMIAS</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-PLAN DE VACUNACION FRENTE A LAS MAMITIS</a:t>
            </a:r>
            <a:endParaRPr lang="es-ES" sz="1800" b="1" smtClean="0">
              <a:solidFill>
                <a:srgbClr val="0000FF"/>
              </a:solidFill>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-PLAN DE VACU NACION FRENTE A CLAMIDIAS</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-PLAN DE VACUNACION FRENTE A LA FIEBRE Q</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-PLAN DE VACUNACION FRENTE A LA CRIPTOSPORIDIOSIS (en este caso es de señalar que este año va a estar disponible dicha vacuna)</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41986" name="Marcador de contenido 2"/>
          <p:cNvSpPr>
            <a:spLocks noGrp="1"/>
          </p:cNvSpPr>
          <p:nvPr>
            <p:ph sz="half" idx="1"/>
          </p:nvPr>
        </p:nvSpPr>
        <p:spPr>
          <a:xfrm>
            <a:off x="228600" y="968375"/>
            <a:ext cx="11734800" cy="5467350"/>
          </a:xfrm>
        </p:spPr>
        <p:txBody>
          <a:bodyPr/>
          <a:lstStyle/>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400" b="1" smtClean="0">
                <a:solidFill>
                  <a:srgbClr val="0000FF"/>
                </a:solidFill>
                <a:latin typeface="Times New Roman" pitchFamily="18" charset="0"/>
                <a:cs typeface="Times New Roman" pitchFamily="18" charset="0"/>
              </a:rPr>
              <a:t> </a:t>
            </a:r>
            <a:r>
              <a:rPr lang="es-ES" sz="1800" b="1" smtClean="0">
                <a:solidFill>
                  <a:srgbClr val="0000FF"/>
                </a:solidFill>
                <a:latin typeface="Times New Roman" pitchFamily="18" charset="0"/>
                <a:cs typeface="Times New Roman" pitchFamily="18" charset="0"/>
              </a:rPr>
              <a:t>6. APARTADO DEL PLAN DE USO RACIONAL DE MEDICAMENTOS VETERINARIOS</a:t>
            </a: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pic>
        <p:nvPicPr>
          <p:cNvPr id="41987" name="Imagen 4"/>
          <p:cNvPicPr>
            <a:picLocks noChangeAspect="1"/>
          </p:cNvPicPr>
          <p:nvPr/>
        </p:nvPicPr>
        <p:blipFill>
          <a:blip r:embed="rId2"/>
          <a:srcRect/>
          <a:stretch>
            <a:fillRect/>
          </a:stretch>
        </p:blipFill>
        <p:spPr bwMode="auto">
          <a:xfrm>
            <a:off x="417513" y="1695450"/>
            <a:ext cx="9010650" cy="51625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rtlCol="0">
            <a:normAutofit fontScale="90000"/>
          </a:bodyPr>
          <a:lstStyle/>
          <a:p>
            <a:pPr algn="ctr" eaLnBrk="1" fontAlgn="auto" hangingPunct="1">
              <a:spcAft>
                <a:spcPts val="0"/>
              </a:spcAft>
              <a:defRPr/>
            </a:pPr>
            <a:r>
              <a:rPr lang="es-ES" sz="3600" b="1" dirty="0">
                <a:solidFill>
                  <a:srgbClr val="00B0F0"/>
                </a:solidFill>
                <a:latin typeface="Times New Roman" panose="02020603050405020304" pitchFamily="18" charset="0"/>
                <a:ea typeface="Times New Roman" panose="02020603050405020304" pitchFamily="18" charset="0"/>
              </a:rPr>
              <a:t>DESCRIPCION DE LAS CONDICIONES ESTRUCTURALES, MANEJO  Y AMBIENTALES DE LA GRANJA BOVINA</a:t>
            </a:r>
            <a:r>
              <a:rPr lang="es-ES" dirty="0">
                <a:latin typeface="Times New Roman" panose="02020603050405020304" pitchFamily="18" charset="0"/>
                <a:ea typeface="Times New Roman" panose="02020603050405020304" pitchFamily="18" charset="0"/>
              </a:rPr>
              <a:t/>
            </a:r>
            <a:br>
              <a:rPr lang="es-ES" dirty="0">
                <a:latin typeface="Times New Roman" panose="02020603050405020304" pitchFamily="18" charset="0"/>
                <a:ea typeface="Times New Roman" panose="02020603050405020304" pitchFamily="18" charset="0"/>
              </a:rPr>
            </a:br>
            <a:endParaRPr lang="es-ES" dirty="0"/>
          </a:p>
        </p:txBody>
      </p:sp>
      <p:sp>
        <p:nvSpPr>
          <p:cNvPr id="3" name="Marcador de contenido 2">
            <a:extLst>
              <a:ext uri="{FF2B5EF4-FFF2-40B4-BE49-F238E27FC236}"/>
            </a:extLst>
          </p:cNvPr>
          <p:cNvSpPr>
            <a:spLocks noGrp="1"/>
          </p:cNvSpPr>
          <p:nvPr>
            <p:ph sz="half" idx="1"/>
          </p:nvPr>
        </p:nvSpPr>
        <p:spPr>
          <a:xfrm>
            <a:off x="749300" y="1719263"/>
            <a:ext cx="5181600" cy="4773612"/>
          </a:xfrm>
        </p:spPr>
        <p:txBody>
          <a:bodyPr rtlCol="0">
            <a:normAutofit fontScale="40000" lnSpcReduction="20000"/>
          </a:bodyPr>
          <a:lstStyle/>
          <a:p>
            <a:pPr marL="0" indent="0" eaLnBrk="1" fontAlgn="auto" hangingPunct="1">
              <a:spcAft>
                <a:spcPts val="0"/>
              </a:spcAft>
              <a:buFont typeface="Arial" panose="020B0604020202020204" pitchFamily="34" charset="0"/>
              <a:buNone/>
              <a:defRPr/>
            </a:pPr>
            <a:r>
              <a:rPr lang="es-ES" sz="4500" dirty="0">
                <a:latin typeface="Times New Roman" panose="02020603050405020304" pitchFamily="18" charset="0"/>
                <a:ea typeface="Times New Roman" panose="02020603050405020304" pitchFamily="18" charset="0"/>
              </a:rPr>
              <a:t>A) CONDICIONES GENERALES:</a:t>
            </a:r>
            <a:endParaRPr lang="es-ES" sz="25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3000" b="1" dirty="0">
                <a:latin typeface="Times New Roman" panose="02020603050405020304" pitchFamily="18" charset="0"/>
                <a:ea typeface="Times New Roman" panose="02020603050405020304" pitchFamily="18" charset="0"/>
              </a:rPr>
              <a:t>-Año de construcción o renovación de la granja </a:t>
            </a:r>
            <a:endParaRPr lang="es-ES" sz="30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25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3000" b="1" dirty="0">
                <a:latin typeface="Times New Roman" panose="02020603050405020304" pitchFamily="18" charset="0"/>
                <a:ea typeface="Times New Roman" panose="02020603050405020304" pitchFamily="18" charset="0"/>
              </a:rPr>
              <a:t>-Superficie que ocupa la explotación </a:t>
            </a:r>
            <a:endParaRPr lang="es-ES" sz="30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25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3000" b="1" dirty="0">
                <a:latin typeface="Times New Roman" panose="02020603050405020304" pitchFamily="18" charset="0"/>
              </a:rPr>
              <a:t>-Capacidad máxima autorizada</a:t>
            </a:r>
          </a:p>
          <a:p>
            <a:pPr marL="0" indent="0" eaLnBrk="1" fontAlgn="auto" hangingPunct="1">
              <a:spcAft>
                <a:spcPts val="0"/>
              </a:spcAft>
              <a:buFont typeface="Arial" panose="020B0604020202020204" pitchFamily="34" charset="0"/>
              <a:buNone/>
              <a:defRPr/>
            </a:pPr>
            <a:endParaRPr lang="es-ES" sz="3000" b="1" dirty="0">
              <a:latin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3000" b="1" dirty="0">
                <a:latin typeface="Times New Roman" panose="02020603050405020304" pitchFamily="18" charset="0"/>
                <a:ea typeface="Times New Roman" panose="02020603050405020304" pitchFamily="18" charset="0"/>
              </a:rPr>
              <a:t>-Censo de animales totales y por grupos productivos</a:t>
            </a:r>
            <a:endParaRPr lang="es-ES" sz="30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500" b="1" dirty="0">
                <a:latin typeface="Times New Roman" panose="02020603050405020304" pitchFamily="18" charset="0"/>
                <a:ea typeface="Times New Roman" panose="02020603050405020304" pitchFamily="18" charset="0"/>
              </a:rPr>
              <a:t> </a:t>
            </a:r>
            <a:endParaRPr lang="es-ES" sz="25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3000" b="1" dirty="0">
                <a:latin typeface="Times New Roman" panose="02020603050405020304" pitchFamily="18" charset="0"/>
                <a:ea typeface="Times New Roman" panose="02020603050405020304" pitchFamily="18" charset="0"/>
              </a:rPr>
              <a:t>-Tipo de explotación ( extensivo, </a:t>
            </a:r>
            <a:r>
              <a:rPr lang="es-ES" sz="3000" b="1" dirty="0" err="1">
                <a:latin typeface="Times New Roman" panose="02020603050405020304" pitchFamily="18" charset="0"/>
                <a:ea typeface="Times New Roman" panose="02020603050405020304" pitchFamily="18" charset="0"/>
              </a:rPr>
              <a:t>semiextensivo</a:t>
            </a:r>
            <a:r>
              <a:rPr lang="es-ES" sz="3000" b="1" dirty="0">
                <a:latin typeface="Times New Roman" panose="02020603050405020304" pitchFamily="18" charset="0"/>
                <a:ea typeface="Times New Roman" panose="02020603050405020304" pitchFamily="18" charset="0"/>
              </a:rPr>
              <a:t> y no extensivo)</a:t>
            </a:r>
            <a:endParaRPr lang="es-ES" sz="30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30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3000" b="1" dirty="0">
                <a:latin typeface="Times New Roman" panose="02020603050405020304" pitchFamily="18" charset="0"/>
                <a:ea typeface="Times New Roman" panose="02020603050405020304" pitchFamily="18" charset="0"/>
              </a:rPr>
              <a:t> -Delimitación perimetral </a:t>
            </a:r>
            <a:r>
              <a:rPr lang="es-ES" sz="3000" dirty="0">
                <a:solidFill>
                  <a:srgbClr val="FF0000"/>
                </a:solidFill>
                <a:latin typeface="Times New Roman" panose="02020603050405020304" pitchFamily="18" charset="0"/>
                <a:ea typeface="Times New Roman" panose="02020603050405020304" pitchFamily="18" charset="0"/>
              </a:rPr>
              <a:t>( obligatorio en explotaciones nuevas del grupo III y del grupo IV )</a:t>
            </a:r>
            <a:endParaRPr lang="es-ES" sz="30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25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500" b="1" dirty="0">
                <a:latin typeface="Times New Roman" panose="02020603050405020304" pitchFamily="18" charset="0"/>
                <a:ea typeface="Times New Roman" panose="02020603050405020304" pitchFamily="18" charset="0"/>
              </a:rPr>
              <a:t> </a:t>
            </a:r>
            <a:r>
              <a:rPr lang="es-ES" sz="3000" b="1" dirty="0">
                <a:latin typeface="Times New Roman" panose="02020603050405020304" pitchFamily="18" charset="0"/>
                <a:ea typeface="Times New Roman" panose="02020603050405020304" pitchFamily="18" charset="0"/>
              </a:rPr>
              <a:t>-Cierre en el acceso al interior de las instalaciones </a:t>
            </a:r>
            <a:r>
              <a:rPr lang="es-ES" sz="3000" dirty="0">
                <a:solidFill>
                  <a:srgbClr val="FF0000"/>
                </a:solidFill>
                <a:latin typeface="Times New Roman" panose="02020603050405020304" pitchFamily="18" charset="0"/>
                <a:ea typeface="Times New Roman" panose="02020603050405020304" pitchFamily="18" charset="0"/>
              </a:rPr>
              <a:t>( obligatorio en explotaciones del grupo I, II, III  de nueva instalación y grupo IV ya existentes )</a:t>
            </a:r>
          </a:p>
          <a:p>
            <a:pPr marL="0" indent="0" eaLnBrk="1" fontAlgn="auto" hangingPunct="1">
              <a:spcAft>
                <a:spcPts val="0"/>
              </a:spcAft>
              <a:buFont typeface="Arial" panose="020B0604020202020204" pitchFamily="34" charset="0"/>
              <a:buNone/>
              <a:defRPr/>
            </a:pPr>
            <a:endParaRPr lang="es-ES" sz="30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3000" b="1" dirty="0">
                <a:latin typeface="Times New Roman" panose="02020603050405020304" pitchFamily="18" charset="0"/>
                <a:ea typeface="Times New Roman" panose="02020603050405020304" pitchFamily="18" charset="0"/>
              </a:rPr>
              <a:t>-Arco o vado de desinfección </a:t>
            </a:r>
            <a:r>
              <a:rPr lang="es-ES" sz="3000" dirty="0">
                <a:solidFill>
                  <a:srgbClr val="FF0000"/>
                </a:solidFill>
                <a:latin typeface="Times New Roman" panose="02020603050405020304" pitchFamily="18" charset="0"/>
                <a:ea typeface="Times New Roman" panose="02020603050405020304" pitchFamily="18" charset="0"/>
              </a:rPr>
              <a:t>( obligatorio en explotaciones nuevas del grupo III y en explotaciones del grupo IV )</a:t>
            </a:r>
            <a:endParaRPr lang="es-ES" sz="30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500" dirty="0">
                <a:solidFill>
                  <a:srgbClr val="FF0000"/>
                </a:solidFill>
                <a:latin typeface="Times New Roman" panose="02020603050405020304" pitchFamily="18" charset="0"/>
                <a:ea typeface="Times New Roman" panose="02020603050405020304" pitchFamily="18" charset="0"/>
              </a:rPr>
              <a:t> </a:t>
            </a:r>
            <a:endParaRPr lang="es-ES" sz="25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dirty="0"/>
          </a:p>
        </p:txBody>
      </p:sp>
      <p:sp>
        <p:nvSpPr>
          <p:cNvPr id="8" name="Marcador de contenido 7">
            <a:extLst>
              <a:ext uri="{FF2B5EF4-FFF2-40B4-BE49-F238E27FC236}"/>
            </a:extLst>
          </p:cNvPr>
          <p:cNvSpPr>
            <a:spLocks noGrp="1"/>
          </p:cNvSpPr>
          <p:nvPr>
            <p:ph sz="half" idx="2"/>
          </p:nvPr>
        </p:nvSpPr>
        <p:spPr>
          <a:xfrm>
            <a:off x="6696075" y="1890713"/>
            <a:ext cx="5181600" cy="4602162"/>
          </a:xfrm>
        </p:spPr>
        <p:txBody>
          <a:bodyPr rtlCol="0">
            <a:normAutofit fontScale="40000" lnSpcReduction="20000"/>
          </a:bodyPr>
          <a:lstStyle/>
          <a:p>
            <a:pPr marL="0" indent="0" eaLnBrk="1" fontAlgn="auto" hangingPunct="1">
              <a:spcAft>
                <a:spcPts val="0"/>
              </a:spcAft>
              <a:buFont typeface="Arial" panose="020B0604020202020204" pitchFamily="34" charset="0"/>
              <a:buNone/>
              <a:defRPr/>
            </a:pPr>
            <a:r>
              <a:rPr lang="es-ES" sz="4500" b="1" dirty="0">
                <a:latin typeface="Times New Roman" panose="02020603050405020304" pitchFamily="18" charset="0"/>
              </a:rPr>
              <a:t>-Descripción de las instalaciones de la explotación:</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-número de naves o instalaciones permanentes</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-zonas de aislamiento (fija o temporal)</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-zona de cuarentena: fijo o temporal, separado o no del resto de las instalaciones</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-sala de ordeño y local de almacenamiento de la leche </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-sistemas de almacenamiento de los alimentos</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-si hay almacén de medicamentos debe ser seguro, protegido y señalizado</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-sistemas de manejo (carro de alimentación, </a:t>
            </a:r>
            <a:r>
              <a:rPr lang="es-ES" sz="3000" dirty="0" err="1">
                <a:latin typeface="Times New Roman" panose="02020603050405020304" pitchFamily="18" charset="0"/>
              </a:rPr>
              <a:t>encamadoras</a:t>
            </a:r>
            <a:r>
              <a:rPr lang="es-ES" sz="3000" dirty="0">
                <a:latin typeface="Times New Roman" panose="02020603050405020304" pitchFamily="18" charset="0"/>
              </a:rPr>
              <a:t>, cisternas, </a:t>
            </a:r>
            <a:r>
              <a:rPr lang="es-ES" sz="3000" dirty="0" err="1">
                <a:latin typeface="Times New Roman" panose="02020603050405020304" pitchFamily="18" charset="0"/>
              </a:rPr>
              <a:t>etc</a:t>
            </a:r>
            <a:r>
              <a:rPr lang="es-ES" sz="3000" dirty="0">
                <a:latin typeface="Times New Roman" panose="02020603050405020304" pitchFamily="18" charset="0"/>
              </a:rPr>
              <a:t>), indicar  si son propios o son de uso compartido.</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-utillaje de limpieza y manejo, ropa y calzado de uso exclusivo de  la   explotación  </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-equipos y medios de higiene suficientes, al menos agua y jabón para el  lavado de manos.</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-espacio adecuado para el cambio de ropa del personal que trabaja en la   explotación  y de las visitas</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-disponer de ducha con agua caliente, jabón y medios de secado</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 -descripción del suelo de la nave: enrejillado total o parcial, </a:t>
            </a:r>
            <a:r>
              <a:rPr lang="es-ES" sz="3000" dirty="0" err="1">
                <a:latin typeface="Times New Roman" panose="02020603050405020304" pitchFamily="18" charset="0"/>
              </a:rPr>
              <a:t>etc</a:t>
            </a:r>
            <a:endParaRPr lang="es-ES" sz="3000" dirty="0">
              <a:latin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-existencia de patios o espacio exterior al que puedan salir los animales</a:t>
            </a:r>
          </a:p>
          <a:p>
            <a:pPr marL="0" indent="0" eaLnBrk="1" fontAlgn="auto" hangingPunct="1">
              <a:spcAft>
                <a:spcPts val="0"/>
              </a:spcAft>
              <a:buFont typeface="Arial" panose="020B0604020202020204" pitchFamily="34" charset="0"/>
              <a:buNone/>
              <a:defRPr/>
            </a:pPr>
            <a:r>
              <a:rPr lang="es-ES" sz="3000" dirty="0">
                <a:latin typeface="Times New Roman" panose="02020603050405020304" pitchFamily="18" charset="0"/>
              </a:rPr>
              <a:t>- cama caliente o cubículos, características de los cubículos, sistemas de amarre</a:t>
            </a:r>
            <a:r>
              <a:rPr lang="es-ES" sz="2500" dirty="0">
                <a:latin typeface="Times New Roman" panose="02020603050405020304" pitchFamily="18" charset="0"/>
                <a:ea typeface="Times New Roman" panose="02020603050405020304" pitchFamily="18" charset="0"/>
              </a:rPr>
              <a:t>.</a:t>
            </a:r>
          </a:p>
          <a:p>
            <a:pPr marL="0" indent="0" eaLnBrk="1" fontAlgn="auto" hangingPunct="1">
              <a:spcAft>
                <a:spcPts val="0"/>
              </a:spcAft>
              <a:buFont typeface="Arial" panose="020B0604020202020204" pitchFamily="34" charset="0"/>
              <a:buNone/>
              <a:defRPr/>
            </a:pPr>
            <a:endParaRPr lang="es-E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43010" name="Marcador de contenido 2"/>
          <p:cNvSpPr>
            <a:spLocks noGrp="1"/>
          </p:cNvSpPr>
          <p:nvPr>
            <p:ph sz="half" idx="1"/>
          </p:nvPr>
        </p:nvSpPr>
        <p:spPr>
          <a:xfrm>
            <a:off x="228600" y="968375"/>
            <a:ext cx="11734800" cy="5641975"/>
          </a:xfrm>
        </p:spPr>
        <p:txBody>
          <a:bodyPr/>
          <a:lstStyle/>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400" b="1" smtClean="0">
                <a:solidFill>
                  <a:srgbClr val="0000FF"/>
                </a:solidFill>
                <a:latin typeface="Times New Roman" pitchFamily="18" charset="0"/>
                <a:cs typeface="Times New Roman" pitchFamily="18" charset="0"/>
              </a:rPr>
              <a:t> </a:t>
            </a:r>
            <a:r>
              <a:rPr lang="es-ES" sz="1800" b="1" smtClean="0">
                <a:solidFill>
                  <a:srgbClr val="0000FF"/>
                </a:solidFill>
                <a:latin typeface="Times New Roman" pitchFamily="18" charset="0"/>
                <a:cs typeface="Times New Roman" pitchFamily="18" charset="0"/>
              </a:rPr>
              <a:t>6. APARTADO DEL PLAN DE USO RACIONAL DE MEDICAMENTOS VETERINARIOS</a:t>
            </a:r>
          </a:p>
          <a:p>
            <a:pPr marL="0" indent="0" eaLnBrk="1" hangingPunct="1">
              <a:buFont typeface="Arial" charset="0"/>
              <a:buNone/>
            </a:pPr>
            <a:r>
              <a:rPr lang="es-ES" sz="1800" b="1" smtClean="0">
                <a:latin typeface="Times New Roman" pitchFamily="18" charset="0"/>
                <a:cs typeface="Times New Roman" pitchFamily="18" charset="0"/>
              </a:rPr>
              <a:t>-Categoría B: uso restringido, se usan si no hay antibióticos de la categoría inferior que sean efectivos, sí se pueden usar en caso de animales de difícil manejo ó difícil acceso. Su uso se basa en la información aportada por la identificación etiológica y su sensibilidad al antibiótico u otra prueba diagnóstica.</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En caso de terapia de urgencia debe basarse en la información epidemiológica y susceptibilidad en el ámbito de la granja, pero antes de aplicar el tratamiento hay que tomar muestras biológicas para pruebas de sensibilidad y para determinar la necesidad de seguir utilizando este antibiótico:</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Cefalosporinas de tercera y cuarta generación</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Quinolonas</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Polimixina B</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Colistina</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-Categoría A: no permitidos en animales de producción, sólo excepcionalmente en animales de compañía:</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Cefalosporinas de última generación</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Fosfomicina</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44034" name="Marcador de contenido 2"/>
          <p:cNvSpPr>
            <a:spLocks noGrp="1"/>
          </p:cNvSpPr>
          <p:nvPr>
            <p:ph sz="half" idx="1"/>
          </p:nvPr>
        </p:nvSpPr>
        <p:spPr>
          <a:xfrm>
            <a:off x="228600" y="968375"/>
            <a:ext cx="11734800" cy="5641975"/>
          </a:xfrm>
        </p:spPr>
        <p:txBody>
          <a:bodyPr/>
          <a:lstStyle/>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400" b="1" smtClean="0">
                <a:solidFill>
                  <a:srgbClr val="0000FF"/>
                </a:solidFill>
                <a:latin typeface="Times New Roman" pitchFamily="18" charset="0"/>
                <a:cs typeface="Times New Roman" pitchFamily="18" charset="0"/>
              </a:rPr>
              <a:t> </a:t>
            </a:r>
            <a:r>
              <a:rPr lang="es-ES" sz="1800" b="1" smtClean="0">
                <a:solidFill>
                  <a:srgbClr val="0000FF"/>
                </a:solidFill>
                <a:latin typeface="Times New Roman" pitchFamily="18" charset="0"/>
                <a:cs typeface="Times New Roman" pitchFamily="18" charset="0"/>
              </a:rPr>
              <a:t>6. APARTADO DEL PLAN DE USO RACIONAL DE MEDICAMENTOS VETERINARIOS</a:t>
            </a:r>
          </a:p>
          <a:p>
            <a:pPr marL="0" indent="0" eaLnBrk="1" hangingPunct="1">
              <a:buFont typeface="Arial" charset="0"/>
              <a:buNone/>
            </a:pPr>
            <a:r>
              <a:rPr lang="es-ES" sz="1800" b="1" smtClean="0">
                <a:latin typeface="Times New Roman" pitchFamily="18" charset="0"/>
                <a:cs typeface="Times New Roman" pitchFamily="18" charset="0"/>
              </a:rPr>
              <a:t> </a:t>
            </a:r>
          </a:p>
          <a:p>
            <a:pPr marL="0" indent="0" eaLnBrk="1" hangingPunct="1">
              <a:buFont typeface="Arial" charset="0"/>
              <a:buNone/>
            </a:pPr>
            <a:r>
              <a:rPr lang="es-ES" sz="1800" b="1" smtClean="0">
                <a:latin typeface="Times New Roman" pitchFamily="18" charset="0"/>
                <a:cs typeface="Times New Roman" pitchFamily="18" charset="0"/>
              </a:rPr>
              <a:t>b) VALORACION DEL CONSUMO TRIMESTRAL Y HABITUAL DE ANTIBIOTICOS:  </a:t>
            </a:r>
          </a:p>
          <a:p>
            <a:pPr marL="0" indent="0" eaLnBrk="1" hangingPunct="1">
              <a:buFont typeface="Arial" charset="0"/>
              <a:buNone/>
            </a:pPr>
            <a:r>
              <a:rPr lang="es-ES" sz="1800" b="1" smtClean="0">
                <a:latin typeface="Times New Roman" pitchFamily="18" charset="0"/>
                <a:cs typeface="Times New Roman" pitchFamily="18" charset="0"/>
              </a:rPr>
              <a:t>En el caso de que el consumo habitual sea superior al indicador de referencia nacional el ganadero debe ponerlo en conocimiento al veterinario de explotación para tomar las siguientes medidas:</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b="1"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-identificar la causa del aumento del consumo de antibióticos</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-evaluar el cumplimiento de las medidas establecidas en el plan sanitario integral y si procede establecer medidas correctoras para disminuir dicho consumo así como el plazo de ejecución.</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b="1" smtClean="0">
              <a:solidFill>
                <a:srgbClr val="FF0000"/>
              </a:solidFill>
              <a:latin typeface="Times New Roman" pitchFamily="18" charset="0"/>
              <a:cs typeface="Times New Roman" pitchFamily="18" charset="0"/>
            </a:endParaRPr>
          </a:p>
          <a:p>
            <a:pPr marL="0" indent="0" eaLnBrk="1" hangingPunct="1">
              <a:buFont typeface="Arial" charset="0"/>
              <a:buNone/>
            </a:pPr>
            <a:r>
              <a:rPr lang="es-ES" sz="1800" b="1" smtClean="0">
                <a:solidFill>
                  <a:srgbClr val="FF0000"/>
                </a:solidFill>
                <a:latin typeface="Times New Roman" pitchFamily="18" charset="0"/>
                <a:cs typeface="Times New Roman" pitchFamily="18" charset="0"/>
              </a:rPr>
              <a:t>EVALUACION DE LAS MEDIDAS DEL PLAN SANITARIO INTEGRAL E IDENTIFICACION DE POSIBLES CAUSAS DEL AUMENTO DE CONSUMO DE ANTIBIOTICOS</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b="1" smtClean="0">
              <a:solidFill>
                <a:srgbClr val="FF0000"/>
              </a:solidFill>
              <a:latin typeface="Times New Roman" pitchFamily="18" charset="0"/>
              <a:cs typeface="Times New Roman" pitchFamily="18" charset="0"/>
            </a:endParaRPr>
          </a:p>
          <a:p>
            <a:pPr marL="0" indent="0" eaLnBrk="1" hangingPunct="1">
              <a:buFont typeface="Arial" charset="0"/>
              <a:buNone/>
            </a:pPr>
            <a:r>
              <a:rPr lang="es-ES" sz="1800" b="1" smtClean="0">
                <a:solidFill>
                  <a:srgbClr val="FF0000"/>
                </a:solidFill>
                <a:latin typeface="Times New Roman" pitchFamily="18" charset="0"/>
                <a:cs typeface="Times New Roman" pitchFamily="18" charset="0"/>
              </a:rPr>
              <a:t>PLAZO DE EJECUCION PARA ALCANZAR EL OBJETIVO FIJADO EN LAS MEDIDAS CORRECTORAS: </a:t>
            </a:r>
            <a:r>
              <a:rPr lang="es-ES" sz="1800" b="1" smtClean="0">
                <a:solidFill>
                  <a:srgbClr val="000000"/>
                </a:solidFill>
                <a:latin typeface="Times New Roman" pitchFamily="18" charset="0"/>
                <a:cs typeface="Times New Roman" pitchFamily="18" charset="0"/>
              </a:rPr>
              <a:t>Suele ser de 6 meses para que desde un nivel de consumo habitual se alcance el nivel inferior y así sucesivamente hasta alcanzar el nivel 1. </a:t>
            </a: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solidFill>
                  <a:srgbClr val="000000"/>
                </a:solidFill>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 name="Marcador de contenido 2">
            <a:extLst>
              <a:ext uri="{FF2B5EF4-FFF2-40B4-BE49-F238E27FC236}"/>
            </a:extLst>
          </p:cNvPr>
          <p:cNvSpPr>
            <a:spLocks noGrp="1"/>
          </p:cNvSpPr>
          <p:nvPr>
            <p:ph sz="half" idx="1"/>
          </p:nvPr>
        </p:nvSpPr>
        <p:spPr>
          <a:xfrm>
            <a:off x="228600" y="1149350"/>
            <a:ext cx="11734800" cy="5643563"/>
          </a:xfrm>
        </p:spPr>
        <p:txBody>
          <a:bodyPr rtlCol="0">
            <a:noAutofit/>
          </a:bodyPr>
          <a:lstStyle/>
          <a:p>
            <a:pPr marL="0" indent="0" eaLnBrk="1" fontAlgn="auto" hangingPunct="1">
              <a:spcAft>
                <a:spcPts val="0"/>
              </a:spcAft>
              <a:buFont typeface="Arial" panose="020B0604020202020204" pitchFamily="34" charset="0"/>
              <a:buNone/>
              <a:defRPr/>
            </a:pPr>
            <a:endParaRPr lang="es-ES" sz="1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400" b="1" dirty="0">
                <a:solidFill>
                  <a:srgbClr val="0000FF"/>
                </a:solidFill>
                <a:latin typeface="Times New Roman" panose="02020603050405020304" pitchFamily="18" charset="0"/>
                <a:ea typeface="Times New Roman" panose="02020603050405020304" pitchFamily="18" charset="0"/>
              </a:rPr>
              <a:t> </a:t>
            </a:r>
            <a:r>
              <a:rPr lang="es-ES" sz="1800" b="1" dirty="0">
                <a:solidFill>
                  <a:srgbClr val="0000FF"/>
                </a:solidFill>
                <a:latin typeface="Times New Roman" panose="02020603050405020304" pitchFamily="18" charset="0"/>
                <a:ea typeface="Times New Roman" panose="02020603050405020304" pitchFamily="18" charset="0"/>
              </a:rPr>
              <a:t>6. APARTADO DEL PLAN DE USO RACIONAL DE MEDICAMENTOS VETERINARIOS</a:t>
            </a: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p>
          <a:p>
            <a:pPr eaLnBrk="1" fontAlgn="auto" hangingPunct="1">
              <a:spcAft>
                <a:spcPts val="0"/>
              </a:spcAft>
              <a:buFont typeface="Arial" panose="020B0604020202020204" pitchFamily="34" charset="0"/>
              <a:buChar char="•"/>
              <a:defRPr/>
            </a:pPr>
            <a:r>
              <a:rPr lang="es-ES" sz="1800" b="1" dirty="0">
                <a:solidFill>
                  <a:srgbClr val="000000"/>
                </a:solidFill>
                <a:latin typeface="Times New Roman" panose="02020603050405020304" pitchFamily="18" charset="0"/>
                <a:ea typeface="Times New Roman" panose="02020603050405020304" pitchFamily="18" charset="0"/>
              </a:rPr>
              <a:t> NIVEL 1-Cuando el consumo habitual está por debajo o un 5% por encima del indicador de referencia nacional no se establecen medidas correctoras</a:t>
            </a: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solidFill>
                  <a:srgbClr val="000000"/>
                </a:solidFill>
                <a:latin typeface="Times New Roman" panose="02020603050405020304" pitchFamily="18" charset="0"/>
                <a:ea typeface="Times New Roman" panose="02020603050405020304" pitchFamily="18" charset="0"/>
              </a:rPr>
              <a:t>NIVEL 2-Cunado el consumo habitual está entre un 5,1%  y un 25% por encima del indicador de referencia nacional se establecerán medidas correctoras para llegar al nivel anterior en el consumo habitual.</a:t>
            </a: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solidFill>
                  <a:srgbClr val="000000"/>
                </a:solidFill>
                <a:latin typeface="Times New Roman" panose="02020603050405020304" pitchFamily="18" charset="0"/>
                <a:ea typeface="Times New Roman" panose="02020603050405020304" pitchFamily="18" charset="0"/>
              </a:rPr>
              <a:t>NIVEL 3-Cuando el consumo habitual está entre  un 26% y un 50,9% por encima del indicador de referencia nacional se establecen medidas correctoras para llegar al consumo habitual del nivel anterior</a:t>
            </a: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solidFill>
                  <a:srgbClr val="000000"/>
                </a:solidFill>
                <a:latin typeface="Times New Roman" panose="02020603050405020304" pitchFamily="18" charset="0"/>
                <a:ea typeface="Times New Roman" panose="02020603050405020304" pitchFamily="18" charset="0"/>
              </a:rPr>
              <a:t>NIVEL 4-Cuando el consumo habitual está entre el 51 y el 100% por encima del indicador de referencia nacional se establecen medidas correctoras para alcanzar el nivel anterior </a:t>
            </a: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solidFill>
                  <a:srgbClr val="000000"/>
                </a:solidFill>
                <a:latin typeface="Times New Roman" panose="02020603050405020304" pitchFamily="18" charset="0"/>
                <a:ea typeface="Times New Roman" panose="02020603050405020304" pitchFamily="18" charset="0"/>
              </a:rPr>
              <a:t>NIVEL 5-Cuando el consumo habitual está por encima del 100% del indicador de referencia nacional se establecen medidas correctoras para alcanzar el nivel anterior</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200" b="1" dirty="0">
                <a:latin typeface="Times New Roman" panose="02020603050405020304" pitchFamily="18" charset="0"/>
                <a:ea typeface="Times New Roman" panose="02020603050405020304" pitchFamily="18" charset="0"/>
              </a:rPr>
              <a:t> </a:t>
            </a:r>
            <a:endParaRPr lang="es-ES" sz="1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46082" name="Marcador de contenido 2"/>
          <p:cNvSpPr>
            <a:spLocks noGrp="1"/>
          </p:cNvSpPr>
          <p:nvPr>
            <p:ph sz="half" idx="1"/>
          </p:nvPr>
        </p:nvSpPr>
        <p:spPr>
          <a:xfrm>
            <a:off x="228600" y="844550"/>
            <a:ext cx="11734800" cy="6013450"/>
          </a:xfrm>
        </p:spPr>
        <p:txBody>
          <a:bodyPr/>
          <a:lstStyle/>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400" b="1" smtClean="0">
                <a:solidFill>
                  <a:srgbClr val="0000FF"/>
                </a:solidFill>
                <a:latin typeface="Times New Roman" pitchFamily="18" charset="0"/>
                <a:cs typeface="Times New Roman" pitchFamily="18" charset="0"/>
              </a:rPr>
              <a:t> </a:t>
            </a:r>
            <a:r>
              <a:rPr lang="es-ES" sz="1800" b="1" smtClean="0">
                <a:solidFill>
                  <a:srgbClr val="0000FF"/>
                </a:solidFill>
                <a:latin typeface="Times New Roman" pitchFamily="18" charset="0"/>
                <a:cs typeface="Times New Roman" pitchFamily="18" charset="0"/>
              </a:rPr>
              <a:t>6. APARTADO DEL PLAN DE USO RACIONAL DE MEDICAMENTOS VETERINARIOS</a:t>
            </a: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c) MEDIDAS PARA EL ALMACENAMIENTO Y CONSERVACIÓN DE MEDICAMENTOS VETERINARIOS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Los medicamentos se almacenan en armarios específicos, los cuales se mantendrán cerrados verificando que cumplen las condiciones de temperatura y humedad adecuadas para la correcta conservación de los medicamentos. Estos deben estar almacenados en su envase original, no deben guardarse con otros tipos de productos como insecticidas, raticidas, desinfectantes, etc.</a:t>
            </a:r>
            <a:endParaRPr lang="es-ES" sz="1200"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Los fármacos o vacunas que no sean empleados o cuya fecha de caducidad ha sido traspasada se eliminaran de acuerdo con el plan de residuos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d) REGISTRO DE LOS TRATAMIENTOS CON MEDICAMENTOS</a:t>
            </a:r>
            <a:endParaRPr lang="es-ES" sz="1200"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Todas las explotaciones mantendrán un registro, en formato electrónico o en soporte papel, de los tratamientos administrados a los animales que incluirá la siguiente información: </a:t>
            </a:r>
            <a:endParaRPr lang="es-ES" sz="1200"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-fecha de la primera administración del medicamento</a:t>
            </a:r>
            <a:endParaRPr lang="es-ES" sz="1200"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-denominación del medicamento</a:t>
            </a:r>
            <a:endParaRPr lang="es-ES" sz="1200"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-cantidad de medicamento administrada</a:t>
            </a:r>
            <a:endParaRPr lang="es-ES" sz="1200"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-nombre y domicilio del proveedor</a:t>
            </a:r>
            <a:endParaRPr lang="es-ES" sz="1200"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-prueba de compra de los medicamentos</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Si la citada información se encuentra disponible en la copia de la receta veterinaria, incluida la procedente del botiquín, no será necesario registrar dicha información por separado, salvo la fecha de la primera administración del medicamento y el número de la receta veterinaria.</a:t>
            </a:r>
            <a:endParaRPr lang="es-ES" sz="1200"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r>
              <a:rPr lang="es-ES" sz="1200" b="1" smtClean="0">
                <a:solidFill>
                  <a:srgbClr val="008000"/>
                </a:solidFill>
                <a:latin typeface="Times New Roman" pitchFamily="18" charset="0"/>
                <a:cs typeface="Times New Roman" pitchFamily="18" charset="0"/>
              </a:rPr>
              <a:t>En este registro de medicamentos se incluyen las visitas veterinarias firmadas y fechadas que garantizan la presencia física del veterinario en la granja</a:t>
            </a:r>
            <a:endParaRPr lang="es-ES" sz="1200" smtClean="0">
              <a:latin typeface="Times New Roman" pitchFamily="18" charset="0"/>
              <a:cs typeface="Times New Roman" pitchFamily="18" charset="0"/>
            </a:endParaRPr>
          </a:p>
          <a:p>
            <a:pPr marL="0" indent="0" eaLnBrk="1" hangingPunct="1">
              <a:buFont typeface="Arial" charset="0"/>
              <a:buNone/>
            </a:pPr>
            <a:endParaRPr lang="es-ES" sz="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pic>
        <p:nvPicPr>
          <p:cNvPr id="46083" name="Imagen 4"/>
          <p:cNvPicPr>
            <a:picLocks noChangeAspect="1"/>
          </p:cNvPicPr>
          <p:nvPr/>
        </p:nvPicPr>
        <p:blipFill>
          <a:blip r:embed="rId2"/>
          <a:srcRect/>
          <a:stretch>
            <a:fillRect/>
          </a:stretch>
        </p:blipFill>
        <p:spPr bwMode="auto">
          <a:xfrm>
            <a:off x="5832475" y="4332288"/>
            <a:ext cx="4121150" cy="1487487"/>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ítulo 1"/>
          <p:cNvSpPr>
            <a:spLocks noGrp="1"/>
          </p:cNvSpPr>
          <p:nvPr>
            <p:ph type="title"/>
          </p:nvPr>
        </p:nvSpPr>
        <p:spPr>
          <a:xfrm>
            <a:off x="838200" y="-176213"/>
            <a:ext cx="10515600" cy="1325563"/>
          </a:xfrm>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3" name="Marcador de contenido 2">
            <a:extLst>
              <a:ext uri="{FF2B5EF4-FFF2-40B4-BE49-F238E27FC236}"/>
            </a:extLst>
          </p:cNvPr>
          <p:cNvSpPr>
            <a:spLocks noGrp="1"/>
          </p:cNvSpPr>
          <p:nvPr>
            <p:ph sz="half" idx="1"/>
          </p:nvPr>
        </p:nvSpPr>
        <p:spPr>
          <a:xfrm>
            <a:off x="228600" y="1149350"/>
            <a:ext cx="11734800" cy="5643563"/>
          </a:xfrm>
        </p:spPr>
        <p:txBody>
          <a:bodyPr rtlCol="0">
            <a:noAutofit/>
          </a:bodyPr>
          <a:lstStyle/>
          <a:p>
            <a:pPr marL="0" indent="0" eaLnBrk="1" fontAlgn="auto" hangingPunct="1">
              <a:spcAft>
                <a:spcPts val="0"/>
              </a:spcAft>
              <a:buFont typeface="Arial" panose="020B0604020202020204" pitchFamily="34" charset="0"/>
              <a:buNone/>
              <a:defRPr/>
            </a:pPr>
            <a:endParaRPr lang="es-ES" sz="1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400" b="1" dirty="0">
                <a:solidFill>
                  <a:srgbClr val="0000FF"/>
                </a:solidFill>
                <a:latin typeface="Times New Roman" panose="02020603050405020304" pitchFamily="18" charset="0"/>
                <a:ea typeface="Times New Roman" panose="02020603050405020304" pitchFamily="18" charset="0"/>
              </a:rPr>
              <a:t> </a:t>
            </a:r>
            <a:r>
              <a:rPr lang="es-ES" sz="1800" b="1" dirty="0">
                <a:solidFill>
                  <a:srgbClr val="0000FF"/>
                </a:solidFill>
                <a:latin typeface="Times New Roman" panose="02020603050405020304" pitchFamily="18" charset="0"/>
                <a:ea typeface="Times New Roman" panose="02020603050405020304" pitchFamily="18" charset="0"/>
              </a:rPr>
              <a:t>6. APARTADO DEL PLAN DE USO RACIONAL DE MEDICAMENTOS VETERINARIOS</a:t>
            </a: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e) PLAN PARA LA GESTION DE LOS RESIDUOS DE MEDICAMENTOS VETERINARIOS</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Los residuos sanitarios, debidamente separados, se almacenarán en recipientes rígidos, opacos, resistentes a la perforación, de cierre hermético que eviten la pérdida del contenido.</a:t>
            </a: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El productor de residuos sanitarios entregará los residuos a un gestor de residuos destinados a su tratamiento</a:t>
            </a: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Suelen utilizarse tres tipos de recipientes:</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1) para residuos cortantes y punzantes: agujas, cuchillas de bisturí, </a:t>
            </a:r>
            <a:r>
              <a:rPr lang="es-ES" sz="1800" b="1" dirty="0" err="1">
                <a:latin typeface="Times New Roman" panose="02020603050405020304" pitchFamily="18" charset="0"/>
                <a:ea typeface="Times New Roman" panose="02020603050405020304" pitchFamily="18" charset="0"/>
              </a:rPr>
              <a:t>etc</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2) para residuos de envases con vacunas</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3) para envases de medicamentos vacíos o caducados</a:t>
            </a: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r>
              <a:rPr lang="es-ES" sz="1800" b="1" dirty="0">
                <a:latin typeface="Times New Roman" panose="02020603050405020304" pitchFamily="18" charset="0"/>
                <a:ea typeface="Times New Roman" panose="02020603050405020304" pitchFamily="18" charset="0"/>
              </a:rPr>
              <a:t>Cada recipiente lleva una etiqueta especifica identificativa referente a su contenido</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200" b="1" dirty="0">
                <a:latin typeface="Times New Roman" panose="02020603050405020304" pitchFamily="18" charset="0"/>
                <a:ea typeface="Times New Roman" panose="02020603050405020304" pitchFamily="18" charset="0"/>
              </a:rPr>
              <a:t> </a:t>
            </a:r>
            <a:endParaRPr lang="es-ES" sz="1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8200" y="0"/>
            <a:ext cx="10515600" cy="1325563"/>
          </a:xfrm>
        </p:spPr>
        <p:txBody>
          <a:bodyPr rtlCol="0">
            <a:normAutofit fontScale="90000"/>
          </a:bodyPr>
          <a:lstStyle/>
          <a:p>
            <a:pPr algn="ctr" eaLnBrk="1" fontAlgn="auto" hangingPunct="1">
              <a:spcAft>
                <a:spcPts val="0"/>
              </a:spcAft>
              <a:defRPr/>
            </a:pPr>
            <a:r>
              <a:rPr lang="es-ES" sz="3200" b="1" dirty="0">
                <a:solidFill>
                  <a:srgbClr val="00B0F0"/>
                </a:solidFill>
                <a:latin typeface="Times New Roman" panose="02020603050405020304" pitchFamily="18" charset="0"/>
                <a:ea typeface="Times New Roman" panose="02020603050405020304" pitchFamily="18" charset="0"/>
              </a:rPr>
              <a:t>PLAN SANITARIO INTEGRAL</a:t>
            </a:r>
            <a:br>
              <a:rPr lang="es-ES" sz="3200" b="1" dirty="0">
                <a:solidFill>
                  <a:srgbClr val="00B0F0"/>
                </a:solidFill>
                <a:latin typeface="Times New Roman" panose="02020603050405020304" pitchFamily="18" charset="0"/>
                <a:ea typeface="Times New Roman" panose="02020603050405020304" pitchFamily="18" charset="0"/>
              </a:rPr>
            </a:br>
            <a:r>
              <a:rPr lang="es-ES" sz="3200" b="1" dirty="0">
                <a:solidFill>
                  <a:srgbClr val="00B0F0"/>
                </a:solidFill>
                <a:latin typeface="Times New Roman" panose="02020603050405020304" pitchFamily="18" charset="0"/>
                <a:ea typeface="Times New Roman" panose="02020603050405020304" pitchFamily="18" charset="0"/>
              </a:rPr>
              <a:t/>
            </a:r>
            <a:br>
              <a:rPr lang="es-ES" sz="3200" b="1" dirty="0">
                <a:solidFill>
                  <a:srgbClr val="00B0F0"/>
                </a:solidFill>
                <a:latin typeface="Times New Roman" panose="02020603050405020304" pitchFamily="18" charset="0"/>
                <a:ea typeface="Times New Roman" panose="02020603050405020304" pitchFamily="18" charset="0"/>
              </a:rPr>
            </a:br>
            <a:r>
              <a:rPr lang="es-ES" sz="2000" b="1" dirty="0">
                <a:solidFill>
                  <a:srgbClr val="0000FF"/>
                </a:solidFill>
                <a:latin typeface="Times New Roman" panose="02020603050405020304" pitchFamily="18" charset="0"/>
                <a:ea typeface="Times New Roman" panose="02020603050405020304" pitchFamily="18" charset="0"/>
              </a:rPr>
              <a:t>7. APARTADO DEL PLAN DE CUMPLIMIENTO Y CONTROL DE HIGIENE DE LA LECHE</a:t>
            </a:r>
            <a:endParaRPr lang="es-ES" sz="2000" dirty="0"/>
          </a:p>
        </p:txBody>
      </p:sp>
      <p:sp>
        <p:nvSpPr>
          <p:cNvPr id="48130" name="Marcador de contenido 2"/>
          <p:cNvSpPr>
            <a:spLocks noGrp="1"/>
          </p:cNvSpPr>
          <p:nvPr>
            <p:ph sz="half" idx="1"/>
          </p:nvPr>
        </p:nvSpPr>
        <p:spPr>
          <a:xfrm>
            <a:off x="406400" y="1230313"/>
            <a:ext cx="5395913" cy="5033962"/>
          </a:xfrm>
        </p:spPr>
        <p:txBody>
          <a:bodyPr/>
          <a:lstStyle/>
          <a:p>
            <a:pPr marL="0" indent="0" algn="just" eaLnBrk="1" hangingPunct="1">
              <a:buFont typeface="Arial" charset="0"/>
              <a:buNone/>
            </a:pPr>
            <a:endParaRPr lang="es-ES" sz="1200" b="1" smtClean="0">
              <a:latin typeface="Times New Roman" pitchFamily="18" charset="0"/>
              <a:cs typeface="Times New Roman" pitchFamily="18" charset="0"/>
            </a:endParaRPr>
          </a:p>
          <a:p>
            <a:pPr marL="0" indent="0" algn="just" eaLnBrk="1" hangingPunct="1"/>
            <a:r>
              <a:rPr lang="es-ES" sz="1400" b="1" smtClean="0">
                <a:latin typeface="Times New Roman" pitchFamily="18" charset="0"/>
                <a:cs typeface="Times New Roman" pitchFamily="18" charset="0"/>
              </a:rPr>
              <a:t> Primero debemos definir el tipo de sistema de ordeño: </a:t>
            </a:r>
            <a:endParaRPr lang="es-ES" sz="1400" smtClean="0">
              <a:latin typeface="Times New Roman" pitchFamily="18" charset="0"/>
              <a:cs typeface="Times New Roman" pitchFamily="18" charset="0"/>
            </a:endParaRPr>
          </a:p>
          <a:p>
            <a:pPr marL="0" indent="0" algn="just" eaLnBrk="1" hangingPunct="1"/>
            <a:r>
              <a:rPr lang="es-ES" sz="1400" b="1" smtClean="0">
                <a:latin typeface="Times New Roman" pitchFamily="18" charset="0"/>
                <a:cs typeface="Times New Roman" pitchFamily="18" charset="0"/>
              </a:rPr>
              <a:t>-Ordeño en plaza con cántara conectada al sistema de vacío</a:t>
            </a:r>
            <a:endParaRPr lang="es-ES" sz="1400" smtClean="0">
              <a:latin typeface="Times New Roman" pitchFamily="18" charset="0"/>
              <a:cs typeface="Times New Roman" pitchFamily="18" charset="0"/>
            </a:endParaRPr>
          </a:p>
          <a:p>
            <a:pPr marL="0" indent="0" algn="just" eaLnBrk="1" hangingPunct="1"/>
            <a:r>
              <a:rPr lang="es-ES" sz="1400" b="1" smtClean="0">
                <a:latin typeface="Times New Roman" pitchFamily="18" charset="0"/>
                <a:cs typeface="Times New Roman" pitchFamily="18" charset="0"/>
              </a:rPr>
              <a:t>-Ordeño en plaza con sistema de conducción de leche a la unidad final (RTS)</a:t>
            </a:r>
            <a:endParaRPr lang="es-ES" sz="1400" smtClean="0">
              <a:latin typeface="Times New Roman" pitchFamily="18" charset="0"/>
              <a:cs typeface="Times New Roman" pitchFamily="18" charset="0"/>
            </a:endParaRPr>
          </a:p>
          <a:p>
            <a:pPr marL="0" indent="0" algn="just" eaLnBrk="1" hangingPunct="1"/>
            <a:r>
              <a:rPr lang="es-ES" sz="1400" b="1" smtClean="0">
                <a:latin typeface="Times New Roman" pitchFamily="18" charset="0"/>
                <a:cs typeface="Times New Roman" pitchFamily="18" charset="0"/>
              </a:rPr>
              <a:t>-Ordeño en sala: tándem, espina de pescado, paralelo</a:t>
            </a:r>
            <a:endParaRPr lang="es-ES" sz="1400" smtClean="0">
              <a:latin typeface="Times New Roman" pitchFamily="18" charset="0"/>
              <a:cs typeface="Times New Roman" pitchFamily="18" charset="0"/>
            </a:endParaRPr>
          </a:p>
          <a:p>
            <a:pPr marL="0" indent="0" algn="just" eaLnBrk="1" hangingPunct="1"/>
            <a:r>
              <a:rPr lang="es-ES" sz="1400" b="1" smtClean="0">
                <a:latin typeface="Times New Roman" pitchFamily="18" charset="0"/>
                <a:cs typeface="Times New Roman" pitchFamily="18" charset="0"/>
              </a:rPr>
              <a:t>-Ordeño robotizado</a:t>
            </a:r>
            <a:endParaRPr lang="es-ES" sz="1400" smtClean="0">
              <a:latin typeface="Times New Roman" pitchFamily="18" charset="0"/>
              <a:cs typeface="Times New Roman" pitchFamily="18" charset="0"/>
            </a:endParaRPr>
          </a:p>
          <a:p>
            <a:pPr marL="0" indent="0" eaLnBrk="1" hangingPunct="1">
              <a:buFont typeface="Arial" charset="0"/>
              <a:buNone/>
            </a:pPr>
            <a:r>
              <a:rPr lang="es-ES" sz="1400" b="1" smtClean="0">
                <a:latin typeface="Times New Roman" pitchFamily="18" charset="0"/>
                <a:cs typeface="Times New Roman" pitchFamily="18" charset="0"/>
              </a:rPr>
              <a:t>	a) </a:t>
            </a:r>
            <a:r>
              <a:rPr lang="es-ES" sz="1400" b="1" i="1" smtClean="0">
                <a:latin typeface="Times New Roman" pitchFamily="18" charset="0"/>
                <a:cs typeface="Times New Roman" pitchFamily="18" charset="0"/>
              </a:rPr>
              <a:t>Las explotaciones que tengan un programa de control 	de la calidad e higiene de la leche integrarán dicho 	programa en este apartado.</a:t>
            </a:r>
            <a:endParaRPr lang="es-ES" sz="1400" smtClean="0">
              <a:latin typeface="Times New Roman" pitchFamily="18" charset="0"/>
              <a:cs typeface="Times New Roman" pitchFamily="18" charset="0"/>
            </a:endParaRPr>
          </a:p>
          <a:p>
            <a:pPr marL="0" indent="0" eaLnBrk="1" hangingPunct="1">
              <a:buFont typeface="Arial" charset="0"/>
              <a:buNone/>
            </a:pPr>
            <a:r>
              <a:rPr lang="es-ES" sz="1400" b="1" i="1" smtClean="0">
                <a:latin typeface="Times New Roman" pitchFamily="18" charset="0"/>
                <a:cs typeface="Times New Roman" pitchFamily="18" charset="0"/>
              </a:rPr>
              <a:t>	b) Las explotaciones que no tengan implantado dicho 	programa aplicarán las medidas necesarias de forma 	paulatina para el cumplimiento favorable de la siguiente 	encuesta:</a:t>
            </a:r>
            <a:endParaRPr lang="es-ES" sz="1400" smtClean="0">
              <a:latin typeface="Times New Roman" pitchFamily="18" charset="0"/>
              <a:cs typeface="Times New Roman" pitchFamily="18" charset="0"/>
            </a:endParaRPr>
          </a:p>
          <a:p>
            <a:pPr marL="0" indent="0" algn="just" eaLnBrk="1" hangingPunct="1">
              <a:buFontTx/>
              <a:buChar char="-"/>
            </a:pPr>
            <a:r>
              <a:rPr lang="es-ES" sz="1400" b="1" smtClean="0">
                <a:latin typeface="Times New Roman" pitchFamily="18" charset="0"/>
                <a:cs typeface="Times New Roman" pitchFamily="18" charset="0"/>
              </a:rPr>
              <a:t>En caso de los sistemas de ordeño en plaza, las condiciones higiénicas y de limpieza de las instalaciones y los animales debe ser  aceptable</a:t>
            </a:r>
          </a:p>
          <a:p>
            <a:pPr marL="0" indent="0" algn="just" eaLnBrk="1" hangingPunct="1">
              <a:buFontTx/>
              <a:buNone/>
            </a:pPr>
            <a:r>
              <a:rPr lang="es-ES" sz="1400" b="1" smtClean="0">
                <a:latin typeface="Times New Roman" pitchFamily="18" charset="0"/>
                <a:cs typeface="Times New Roman" pitchFamily="18" charset="0"/>
              </a:rPr>
              <a:t>SALA DE ESPERA</a:t>
            </a:r>
            <a:r>
              <a:rPr lang="es-ES" sz="1400" smtClean="0">
                <a:latin typeface="Times New Roman" pitchFamily="18" charset="0"/>
                <a:cs typeface="Times New Roman" pitchFamily="18" charset="0"/>
              </a:rPr>
              <a:t>:</a:t>
            </a:r>
          </a:p>
          <a:p>
            <a:pPr marL="0" indent="0" algn="just" eaLnBrk="1" hangingPunct="1">
              <a:buFont typeface="Arial" charset="0"/>
              <a:buNone/>
            </a:pPr>
            <a:r>
              <a:rPr lang="es-ES" sz="1400" b="1" smtClean="0">
                <a:latin typeface="Times New Roman" pitchFamily="18" charset="0"/>
                <a:cs typeface="Times New Roman" pitchFamily="18" charset="0"/>
              </a:rPr>
              <a:t>-La sala de espera debe tener  las dimensiones adecuadas para albergar cómodamente a los animales antes del ordeño </a:t>
            </a:r>
            <a:endParaRPr lang="es-ES" sz="1400" smtClean="0">
              <a:latin typeface="Times New Roman" pitchFamily="18" charset="0"/>
              <a:cs typeface="Times New Roman" pitchFamily="18" charset="0"/>
            </a:endParaRPr>
          </a:p>
          <a:p>
            <a:pPr marL="0" indent="0" eaLnBrk="1" hangingPunct="1">
              <a:buFont typeface="Arial" charset="0"/>
              <a:buNone/>
            </a:pPr>
            <a:endParaRPr lang="es-ES" sz="1400" b="1"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sp>
        <p:nvSpPr>
          <p:cNvPr id="48131" name="Marcador de contenido 2"/>
          <p:cNvSpPr txBox="1">
            <a:spLocks/>
          </p:cNvSpPr>
          <p:nvPr/>
        </p:nvSpPr>
        <p:spPr bwMode="auto">
          <a:xfrm>
            <a:off x="6096000" y="1376363"/>
            <a:ext cx="5959475" cy="4887912"/>
          </a:xfrm>
          <a:prstGeom prst="rect">
            <a:avLst/>
          </a:prstGeom>
          <a:noFill/>
          <a:ln w="9525">
            <a:noFill/>
            <a:miter lim="800000"/>
            <a:headEnd/>
            <a:tailEnd/>
          </a:ln>
        </p:spPr>
        <p:txBody>
          <a:bodyPr/>
          <a:lstStyle/>
          <a:p>
            <a:pPr>
              <a:lnSpc>
                <a:spcPct val="90000"/>
              </a:lnSpc>
              <a:spcBef>
                <a:spcPts val="1000"/>
              </a:spcBef>
              <a:buFont typeface="Arial" charset="0"/>
              <a:buNone/>
            </a:pPr>
            <a:endParaRPr lang="es-ES" sz="1200" b="1">
              <a:latin typeface="Times New Roman" pitchFamily="18" charset="0"/>
              <a:cs typeface="Times New Roman" pitchFamily="18" charset="0"/>
            </a:endParaRPr>
          </a:p>
          <a:p>
            <a:pPr>
              <a:buFont typeface="Arial" charset="0"/>
              <a:buNone/>
            </a:pPr>
            <a:r>
              <a:rPr lang="es-ES" sz="1400" b="1">
                <a:latin typeface="Times New Roman" pitchFamily="18" charset="0"/>
                <a:cs typeface="Times New Roman" pitchFamily="18" charset="0"/>
              </a:rPr>
              <a:t>-La sala de espera debe tener  las condiciones de ventilación e iluminación adecuadas para evitar estrés en los animales </a:t>
            </a:r>
          </a:p>
          <a:p>
            <a:pPr>
              <a:buFont typeface="Arial" charset="0"/>
              <a:buNone/>
            </a:pPr>
            <a:endParaRPr lang="es-ES" sz="1400" b="1">
              <a:latin typeface="Times New Roman" pitchFamily="18" charset="0"/>
              <a:cs typeface="Times New Roman" pitchFamily="18" charset="0"/>
            </a:endParaRPr>
          </a:p>
          <a:p>
            <a:pPr>
              <a:buFont typeface="Arial" charset="0"/>
              <a:buNone/>
            </a:pPr>
            <a:r>
              <a:rPr lang="es-ES" sz="1400" b="1">
                <a:latin typeface="Times New Roman" pitchFamily="18" charset="0"/>
                <a:cs typeface="Times New Roman" pitchFamily="18" charset="0"/>
              </a:rPr>
              <a:t>-La sala de espera debe tener  el suelo de hormigón que impida los resbalamientos y la pendiente adecuada para su </a:t>
            </a:r>
            <a:r>
              <a:rPr lang="es-ES" sz="1400" b="1">
                <a:solidFill>
                  <a:srgbClr val="008000"/>
                </a:solidFill>
                <a:latin typeface="Times New Roman" pitchFamily="18" charset="0"/>
                <a:cs typeface="Times New Roman" pitchFamily="18" charset="0"/>
              </a:rPr>
              <a:t>posterior limpieza diaria</a:t>
            </a:r>
          </a:p>
          <a:p>
            <a:pPr>
              <a:buFont typeface="Arial" charset="0"/>
              <a:buNone/>
            </a:pPr>
            <a:endParaRPr lang="es-ES" sz="1400">
              <a:latin typeface="Times New Roman" pitchFamily="18" charset="0"/>
              <a:cs typeface="Times New Roman" pitchFamily="18" charset="0"/>
            </a:endParaRPr>
          </a:p>
          <a:p>
            <a:pPr>
              <a:buFont typeface="Arial" charset="0"/>
              <a:buNone/>
            </a:pPr>
            <a:r>
              <a:rPr lang="es-ES" sz="1400" b="1">
                <a:latin typeface="Times New Roman" pitchFamily="18" charset="0"/>
                <a:cs typeface="Times New Roman" pitchFamily="18" charset="0"/>
              </a:rPr>
              <a:t>-La disposición de la sala de espera con respecto a la sala de ordeño  debe favorecer el movimiento del ganado minimizando el riesgo de lesiones</a:t>
            </a:r>
          </a:p>
          <a:p>
            <a:pPr>
              <a:buFont typeface="Arial" charset="0"/>
              <a:buNone/>
            </a:pPr>
            <a:endParaRPr lang="es-ES" sz="1400" b="1">
              <a:latin typeface="Times New Roman" pitchFamily="18" charset="0"/>
              <a:cs typeface="Times New Roman" pitchFamily="18" charset="0"/>
            </a:endParaRPr>
          </a:p>
          <a:p>
            <a:pPr>
              <a:buFont typeface="Arial" charset="0"/>
              <a:buNone/>
            </a:pPr>
            <a:r>
              <a:rPr lang="es-ES" sz="1400" b="1">
                <a:latin typeface="Times New Roman" pitchFamily="18" charset="0"/>
                <a:cs typeface="Times New Roman" pitchFamily="18" charset="0"/>
              </a:rPr>
              <a:t>SALA DE ORDEÑO:</a:t>
            </a:r>
          </a:p>
          <a:p>
            <a:pPr>
              <a:buFont typeface="Arial" charset="0"/>
              <a:buNone/>
            </a:pPr>
            <a:endParaRPr lang="es-ES" sz="1400">
              <a:latin typeface="Times New Roman" pitchFamily="18" charset="0"/>
              <a:cs typeface="Times New Roman" pitchFamily="18" charset="0"/>
            </a:endParaRPr>
          </a:p>
          <a:p>
            <a:pPr>
              <a:buFont typeface="Arial" charset="0"/>
              <a:buNone/>
            </a:pPr>
            <a:r>
              <a:rPr lang="es-ES" sz="1400" b="1">
                <a:latin typeface="Times New Roman" pitchFamily="18" charset="0"/>
                <a:cs typeface="Times New Roman" pitchFamily="18" charset="0"/>
              </a:rPr>
              <a:t>-La sala de ordeño debe estar  construida de modo que minimice el riesgo de contaminación de la leche disponiendo de cerramientos con enlucido y pintura plástica o alicatado y suelos pavimentados con desagüe que favorezcan la limpieza y desinfección</a:t>
            </a:r>
          </a:p>
          <a:p>
            <a:pPr>
              <a:buFont typeface="Arial" charset="0"/>
              <a:buNone/>
            </a:pPr>
            <a:endParaRPr lang="es-ES" sz="1400">
              <a:latin typeface="Times New Roman" pitchFamily="18" charset="0"/>
              <a:cs typeface="Times New Roman" pitchFamily="18" charset="0"/>
            </a:endParaRPr>
          </a:p>
          <a:p>
            <a:pPr>
              <a:buFont typeface="Arial" charset="0"/>
              <a:buNone/>
            </a:pPr>
            <a:r>
              <a:rPr lang="es-ES" sz="1400" b="1">
                <a:solidFill>
                  <a:srgbClr val="008000"/>
                </a:solidFill>
                <a:latin typeface="Times New Roman" pitchFamily="18" charset="0"/>
                <a:cs typeface="Times New Roman" pitchFamily="18" charset="0"/>
              </a:rPr>
              <a:t>-La sala de ordeño debe estar separada del alojamiento de los animales</a:t>
            </a:r>
          </a:p>
          <a:p>
            <a:pPr>
              <a:buFont typeface="Arial" charset="0"/>
              <a:buNone/>
            </a:pPr>
            <a:endParaRPr lang="es-ES" sz="1400">
              <a:latin typeface="Times New Roman" pitchFamily="18" charset="0"/>
              <a:cs typeface="Times New Roman" pitchFamily="18" charset="0"/>
            </a:endParaRPr>
          </a:p>
          <a:p>
            <a:pPr>
              <a:buFont typeface="Arial" charset="0"/>
              <a:buNone/>
            </a:pPr>
            <a:r>
              <a:rPr lang="es-ES" sz="1400" b="1">
                <a:solidFill>
                  <a:srgbClr val="008000"/>
                </a:solidFill>
                <a:latin typeface="Times New Roman" pitchFamily="18" charset="0"/>
                <a:cs typeface="Times New Roman" pitchFamily="18" charset="0"/>
              </a:rPr>
              <a:t>-La sala de odeño se debe limpiar después de cada ordeño</a:t>
            </a:r>
          </a:p>
          <a:p>
            <a:pPr>
              <a:buFont typeface="Arial" charset="0"/>
              <a:buNone/>
            </a:pPr>
            <a:endParaRPr lang="es-ES" sz="1400">
              <a:latin typeface="Times New Roman" pitchFamily="18" charset="0"/>
              <a:cs typeface="Times New Roman" pitchFamily="18" charset="0"/>
            </a:endParaRPr>
          </a:p>
          <a:p>
            <a:pPr>
              <a:buFont typeface="Arial" charset="0"/>
              <a:buNone/>
            </a:pPr>
            <a:r>
              <a:rPr lang="es-ES" sz="1400" b="1">
                <a:latin typeface="Times New Roman" pitchFamily="18" charset="0"/>
                <a:cs typeface="Times New Roman" pitchFamily="18" charset="0"/>
              </a:rPr>
              <a:t> -La sala de ordeño debe disponer de la suficiente ventilación e iluminación que garantice buenas condiciones ambientales para los animales y el personal</a:t>
            </a:r>
            <a:endParaRPr lang="es-ES" sz="1400">
              <a:latin typeface="Times New Roman" pitchFamily="18" charset="0"/>
              <a:cs typeface="Times New Roman" pitchFamily="18" charset="0"/>
            </a:endParaRPr>
          </a:p>
          <a:p>
            <a:pPr>
              <a:lnSpc>
                <a:spcPct val="90000"/>
              </a:lnSpc>
              <a:spcBef>
                <a:spcPts val="1000"/>
              </a:spcBef>
              <a:buFont typeface="Arial" charset="0"/>
              <a:buNone/>
            </a:pPr>
            <a:endParaRPr lang="es-ES" b="1">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r>
              <a:rPr lang="es-ES" b="1">
                <a:latin typeface="Times New Roman" pitchFamily="18" charset="0"/>
                <a:cs typeface="Times New Roman" pitchFamily="18" charset="0"/>
              </a:rPr>
              <a:t> </a:t>
            </a:r>
            <a:endParaRPr lang="es-ES">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endParaRPr lang="es-ES" sz="1200" b="1" i="1" u="sng">
              <a:latin typeface="Times New Roman" pitchFamily="18" charset="0"/>
              <a:cs typeface="Times New Roman" pitchFamily="18" charset="0"/>
            </a:endParaRPr>
          </a:p>
          <a:p>
            <a:pPr>
              <a:lnSpc>
                <a:spcPct val="90000"/>
              </a:lnSpc>
              <a:spcBef>
                <a:spcPts val="1000"/>
              </a:spcBef>
              <a:buFont typeface="Arial" charset="0"/>
              <a:buNone/>
            </a:pPr>
            <a:r>
              <a:rPr lang="es-ES" sz="1200" b="1">
                <a:latin typeface="Times New Roman" pitchFamily="18" charset="0"/>
                <a:cs typeface="Times New Roman" pitchFamily="18" charset="0"/>
              </a:rPr>
              <a:t> </a:t>
            </a:r>
            <a:endParaRPr lang="es-ES" sz="1200">
              <a:latin typeface="Times New Roman" pitchFamily="18" charset="0"/>
              <a:cs typeface="Times New Roman" pitchFamily="18" charset="0"/>
            </a:endParaRPr>
          </a:p>
          <a:p>
            <a:pPr>
              <a:lnSpc>
                <a:spcPct val="90000"/>
              </a:lnSpc>
              <a:spcBef>
                <a:spcPts val="1000"/>
              </a:spcBef>
              <a:buFont typeface="Arial" charset="0"/>
              <a:buNone/>
            </a:pPr>
            <a:endParaRPr lang="es-ES" sz="1200" b="1">
              <a:latin typeface="Times New Roman" pitchFamily="18" charset="0"/>
              <a:cs typeface="Times New Roman" pitchFamily="18" charset="0"/>
            </a:endParaRPr>
          </a:p>
          <a:p>
            <a:pPr>
              <a:lnSpc>
                <a:spcPct val="90000"/>
              </a:lnSpc>
              <a:spcBef>
                <a:spcPts val="1000"/>
              </a:spcBef>
              <a:buFont typeface="Arial" charset="0"/>
              <a:buNone/>
            </a:pPr>
            <a:endParaRPr lang="es-ES" sz="1200">
              <a:latin typeface="Calibri"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8200" y="115888"/>
            <a:ext cx="10515600" cy="1114425"/>
          </a:xfrm>
        </p:spPr>
        <p:txBody>
          <a:bodyPr rtlCol="0">
            <a:normAutofit fontScale="90000"/>
          </a:bodyPr>
          <a:lstStyle/>
          <a:p>
            <a:pPr algn="ctr" eaLnBrk="1" fontAlgn="auto" hangingPunct="1">
              <a:spcAft>
                <a:spcPts val="0"/>
              </a:spcAft>
              <a:defRPr/>
            </a:pPr>
            <a:r>
              <a:rPr lang="es-ES" sz="3200" b="1" dirty="0">
                <a:solidFill>
                  <a:srgbClr val="00B0F0"/>
                </a:solidFill>
                <a:latin typeface="Times New Roman" panose="02020603050405020304" pitchFamily="18" charset="0"/>
                <a:ea typeface="Times New Roman" panose="02020603050405020304" pitchFamily="18" charset="0"/>
              </a:rPr>
              <a:t>PLAN SANITARIO INTEGRAL</a:t>
            </a:r>
            <a:br>
              <a:rPr lang="es-ES" sz="3200" b="1" dirty="0">
                <a:solidFill>
                  <a:srgbClr val="00B0F0"/>
                </a:solidFill>
                <a:latin typeface="Times New Roman" panose="02020603050405020304" pitchFamily="18" charset="0"/>
                <a:ea typeface="Times New Roman" panose="02020603050405020304" pitchFamily="18" charset="0"/>
              </a:rPr>
            </a:br>
            <a:r>
              <a:rPr lang="es-ES" sz="3200" b="1" dirty="0">
                <a:solidFill>
                  <a:srgbClr val="00B0F0"/>
                </a:solidFill>
                <a:latin typeface="Times New Roman" panose="02020603050405020304" pitchFamily="18" charset="0"/>
                <a:ea typeface="Times New Roman" panose="02020603050405020304" pitchFamily="18" charset="0"/>
              </a:rPr>
              <a:t/>
            </a:r>
            <a:br>
              <a:rPr lang="es-ES" sz="3200" b="1" dirty="0">
                <a:solidFill>
                  <a:srgbClr val="00B0F0"/>
                </a:solidFill>
                <a:latin typeface="Times New Roman" panose="02020603050405020304" pitchFamily="18" charset="0"/>
                <a:ea typeface="Times New Roman" panose="02020603050405020304" pitchFamily="18" charset="0"/>
              </a:rPr>
            </a:br>
            <a:r>
              <a:rPr lang="es-ES" sz="2000" b="1" dirty="0">
                <a:solidFill>
                  <a:srgbClr val="0000FF"/>
                </a:solidFill>
                <a:latin typeface="Times New Roman" panose="02020603050405020304" pitchFamily="18" charset="0"/>
                <a:ea typeface="Times New Roman" panose="02020603050405020304" pitchFamily="18" charset="0"/>
              </a:rPr>
              <a:t>7. APARTADO DEL PLAN DE CUMPLIMIENTO Y CONTROL DE HIGIENE DE LA LECHE</a:t>
            </a:r>
            <a:endParaRPr lang="es-ES" sz="2000" dirty="0"/>
          </a:p>
        </p:txBody>
      </p:sp>
      <p:sp>
        <p:nvSpPr>
          <p:cNvPr id="49154" name="Marcador de contenido 2"/>
          <p:cNvSpPr>
            <a:spLocks noGrp="1"/>
          </p:cNvSpPr>
          <p:nvPr>
            <p:ph sz="half" idx="1"/>
          </p:nvPr>
        </p:nvSpPr>
        <p:spPr>
          <a:xfrm>
            <a:off x="263525" y="896938"/>
            <a:ext cx="5562600" cy="5961062"/>
          </a:xfrm>
        </p:spPr>
        <p:txBody>
          <a:bodyPr/>
          <a:lstStyle/>
          <a:p>
            <a:pPr marL="0" indent="0" eaLnBrk="1" hangingPunct="1">
              <a:buFont typeface="Arial" charset="0"/>
              <a:buNone/>
            </a:pPr>
            <a:endParaRPr lang="es-ES" sz="1400" b="1" smtClean="0">
              <a:latin typeface="Times New Roman" pitchFamily="18" charset="0"/>
              <a:cs typeface="Times New Roman" pitchFamily="18" charset="0"/>
            </a:endParaRPr>
          </a:p>
          <a:p>
            <a:pPr marL="0" indent="0" algn="just" eaLnBrk="1" hangingPunct="1">
              <a:buFont typeface="Arial" charset="0"/>
              <a:buNone/>
            </a:pPr>
            <a:endParaRPr lang="es-ES" sz="1400" b="1" smtClean="0">
              <a:latin typeface="Times New Roman" pitchFamily="18" charset="0"/>
              <a:cs typeface="Times New Roman" pitchFamily="18" charset="0"/>
            </a:endParaRPr>
          </a:p>
          <a:p>
            <a:pPr marL="0" indent="0" algn="just" eaLnBrk="1" hangingPunct="1">
              <a:lnSpc>
                <a:spcPct val="100000"/>
              </a:lnSpc>
              <a:spcBef>
                <a:spcPct val="0"/>
              </a:spcBef>
              <a:buFont typeface="Arial" charset="0"/>
              <a:buNone/>
            </a:pPr>
            <a:r>
              <a:rPr lang="es-ES" sz="1400" b="1" smtClean="0">
                <a:latin typeface="Times New Roman" pitchFamily="18" charset="0"/>
                <a:cs typeface="Times New Roman" pitchFamily="18" charset="0"/>
              </a:rPr>
              <a:t>-La sala de ordeño debe disponer de suficiente suministro de agua potable</a:t>
            </a:r>
          </a:p>
          <a:p>
            <a:pPr marL="0" indent="0" algn="just" eaLnBrk="1" hangingPunct="1">
              <a:lnSpc>
                <a:spcPct val="100000"/>
              </a:lnSpc>
              <a:spcBef>
                <a:spcPct val="0"/>
              </a:spcBef>
              <a:buFont typeface="Arial" charset="0"/>
              <a:buNone/>
            </a:pPr>
            <a:endParaRPr lang="es-ES" sz="1400" b="1" smtClean="0">
              <a:latin typeface="Times New Roman" pitchFamily="18" charset="0"/>
              <a:cs typeface="Times New Roman" pitchFamily="18" charset="0"/>
            </a:endParaRPr>
          </a:p>
          <a:p>
            <a:pPr marL="0" indent="0" algn="just" eaLnBrk="1" hangingPunct="1">
              <a:lnSpc>
                <a:spcPct val="100000"/>
              </a:lnSpc>
              <a:spcBef>
                <a:spcPct val="0"/>
              </a:spcBef>
              <a:buFont typeface="Arial" charset="0"/>
              <a:buNone/>
            </a:pPr>
            <a:r>
              <a:rPr lang="es-ES" sz="1400" b="1" smtClean="0">
                <a:latin typeface="Times New Roman" pitchFamily="18" charset="0"/>
              </a:rPr>
              <a:t>-Los equipos se limpian y desinfectan adecuadamente siguiendo el protocolo más adecuado</a:t>
            </a:r>
          </a:p>
          <a:p>
            <a:pPr marL="0" indent="0" algn="just" eaLnBrk="1" hangingPunct="1">
              <a:lnSpc>
                <a:spcPct val="100000"/>
              </a:lnSpc>
              <a:spcBef>
                <a:spcPct val="0"/>
              </a:spcBef>
              <a:buFont typeface="Arial" charset="0"/>
              <a:buNone/>
            </a:pPr>
            <a:endParaRPr lang="es-ES" sz="1400" b="1" smtClean="0">
              <a:latin typeface="Times New Roman" pitchFamily="18" charset="0"/>
              <a:cs typeface="Times New Roman" pitchFamily="18" charset="0"/>
            </a:endParaRPr>
          </a:p>
          <a:p>
            <a:pPr marL="0" indent="0" algn="just" eaLnBrk="1" hangingPunct="1">
              <a:lnSpc>
                <a:spcPct val="100000"/>
              </a:lnSpc>
              <a:spcBef>
                <a:spcPct val="0"/>
              </a:spcBef>
              <a:buFont typeface="Arial" charset="0"/>
              <a:buNone/>
            </a:pPr>
            <a:r>
              <a:rPr lang="es-ES" sz="1400" b="1" smtClean="0">
                <a:latin typeface="Times New Roman" pitchFamily="18" charset="0"/>
                <a:cs typeface="Times New Roman" pitchFamily="18" charset="0"/>
              </a:rPr>
              <a:t>-Los equipos de ordeño se someten a revisiones periódicas por parte del servicio técnico de mantenimiento</a:t>
            </a:r>
          </a:p>
          <a:p>
            <a:pPr marL="0" indent="0" algn="just" eaLnBrk="1" hangingPunct="1">
              <a:lnSpc>
                <a:spcPct val="100000"/>
              </a:lnSpc>
              <a:spcBef>
                <a:spcPct val="0"/>
              </a:spcBef>
              <a:buFont typeface="Arial" charset="0"/>
              <a:buNone/>
            </a:pPr>
            <a:endParaRPr lang="es-ES" sz="1400" b="1" smtClean="0">
              <a:latin typeface="Times New Roman" pitchFamily="18" charset="0"/>
              <a:cs typeface="Times New Roman" pitchFamily="18" charset="0"/>
            </a:endParaRPr>
          </a:p>
          <a:p>
            <a:pPr marL="0" indent="0" algn="just" eaLnBrk="1" hangingPunct="1">
              <a:lnSpc>
                <a:spcPct val="100000"/>
              </a:lnSpc>
              <a:spcBef>
                <a:spcPct val="0"/>
              </a:spcBef>
              <a:buFont typeface="Arial" charset="0"/>
              <a:buNone/>
            </a:pPr>
            <a:r>
              <a:rPr lang="es-ES" sz="1400" b="1" smtClean="0">
                <a:latin typeface="Times New Roman" pitchFamily="18" charset="0"/>
                <a:cs typeface="Times New Roman" pitchFamily="18" charset="0"/>
              </a:rPr>
              <a:t>-Se  deben realizar los cambios de pezoneras y otros componentes sometidos a desgaste de los circuitos de ordeño y bomba de vacío de forma periódica. Al menos una vez al año un técnico autorizado realiza una revisión completa de los equipos de ordeño y refrigeración de la leche. </a:t>
            </a:r>
          </a:p>
          <a:p>
            <a:pPr marL="0" indent="0" algn="just" eaLnBrk="1" hangingPunct="1">
              <a:lnSpc>
                <a:spcPct val="100000"/>
              </a:lnSpc>
              <a:spcBef>
                <a:spcPct val="0"/>
              </a:spcBef>
              <a:buFont typeface="Arial" charset="0"/>
              <a:buNone/>
            </a:pPr>
            <a:r>
              <a:rPr lang="es-ES" sz="1400" b="1" smtClean="0">
                <a:latin typeface="Times New Roman" pitchFamily="18" charset="0"/>
                <a:cs typeface="Times New Roman" pitchFamily="18" charset="0"/>
              </a:rPr>
              <a:t>LECHERIA:</a:t>
            </a:r>
          </a:p>
          <a:p>
            <a:pPr marL="0" indent="0" algn="just" eaLnBrk="1" hangingPunct="1">
              <a:lnSpc>
                <a:spcPct val="100000"/>
              </a:lnSpc>
              <a:spcBef>
                <a:spcPct val="0"/>
              </a:spcBef>
              <a:buFont typeface="Arial" charset="0"/>
              <a:buNone/>
            </a:pPr>
            <a:r>
              <a:rPr lang="es-ES" sz="1400" b="1" smtClean="0">
                <a:latin typeface="Times New Roman" pitchFamily="18" charset="0"/>
                <a:cs typeface="Times New Roman" pitchFamily="18" charset="0"/>
              </a:rPr>
              <a:t>-Las cisternas de almacenamiento de leche se limpian y desinfectan adecuadamente</a:t>
            </a:r>
          </a:p>
          <a:p>
            <a:pPr marL="0" indent="0" algn="just" eaLnBrk="1" hangingPunct="1">
              <a:lnSpc>
                <a:spcPct val="100000"/>
              </a:lnSpc>
              <a:spcBef>
                <a:spcPct val="0"/>
              </a:spcBef>
              <a:buFont typeface="Arial" charset="0"/>
              <a:buNone/>
            </a:pPr>
            <a:endParaRPr lang="es-ES" sz="1400" b="1" smtClean="0">
              <a:latin typeface="Times New Roman" pitchFamily="18" charset="0"/>
              <a:cs typeface="Times New Roman" pitchFamily="18" charset="0"/>
            </a:endParaRPr>
          </a:p>
          <a:p>
            <a:pPr marL="0" indent="0" algn="just" eaLnBrk="1" hangingPunct="1">
              <a:lnSpc>
                <a:spcPct val="100000"/>
              </a:lnSpc>
              <a:spcBef>
                <a:spcPct val="0"/>
              </a:spcBef>
              <a:buFont typeface="Arial" charset="0"/>
              <a:buNone/>
            </a:pPr>
            <a:r>
              <a:rPr lang="es-ES" sz="1400" b="1" smtClean="0">
                <a:latin typeface="Times New Roman" pitchFamily="18" charset="0"/>
                <a:cs typeface="Times New Roman" pitchFamily="18" charset="0"/>
              </a:rPr>
              <a:t>-El local destinado al almacenamiento de la leche (lechería) debe estar protegido contra roedores, insectos, etc y claramente separado de los locales en los que están estabulados los animales</a:t>
            </a:r>
          </a:p>
          <a:p>
            <a:pPr marL="0" indent="0" algn="just" eaLnBrk="1" hangingPunct="1">
              <a:lnSpc>
                <a:spcPct val="100000"/>
              </a:lnSpc>
              <a:spcBef>
                <a:spcPct val="0"/>
              </a:spcBef>
              <a:buFont typeface="Arial" charset="0"/>
              <a:buNone/>
            </a:pPr>
            <a:endParaRPr lang="es-ES" sz="1400" b="1" smtClean="0">
              <a:latin typeface="Times New Roman" pitchFamily="18" charset="0"/>
              <a:cs typeface="Times New Roman" pitchFamily="18" charset="0"/>
            </a:endParaRPr>
          </a:p>
          <a:p>
            <a:pPr marL="0" indent="0" algn="just" eaLnBrk="1" hangingPunct="1">
              <a:lnSpc>
                <a:spcPct val="100000"/>
              </a:lnSpc>
              <a:spcBef>
                <a:spcPct val="0"/>
              </a:spcBef>
              <a:buFont typeface="Arial" charset="0"/>
              <a:buNone/>
            </a:pPr>
            <a:r>
              <a:rPr lang="es-ES" sz="1400" b="1" smtClean="0">
                <a:latin typeface="Times New Roman" pitchFamily="18" charset="0"/>
                <a:cs typeface="Times New Roman" pitchFamily="18" charset="0"/>
              </a:rPr>
              <a:t>-En la lechería solo pueden estar las garrafas de productos químicos en uso para la limpieza del tanque. Nunca almacenar garrafas en la lechería</a:t>
            </a:r>
          </a:p>
          <a:p>
            <a:pPr marL="0" indent="0" eaLnBrk="1" hangingPunct="1">
              <a:lnSpc>
                <a:spcPct val="100000"/>
              </a:lnSpc>
              <a:spcBef>
                <a:spcPct val="0"/>
              </a:spcBef>
              <a:buFont typeface="Arial" charset="0"/>
              <a:buNone/>
            </a:pPr>
            <a:endParaRPr lang="es-ES" sz="1400" b="1"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sp>
        <p:nvSpPr>
          <p:cNvPr id="49155" name="Marcador de contenido 2"/>
          <p:cNvSpPr txBox="1">
            <a:spLocks/>
          </p:cNvSpPr>
          <p:nvPr/>
        </p:nvSpPr>
        <p:spPr bwMode="auto">
          <a:xfrm>
            <a:off x="5957888" y="1371600"/>
            <a:ext cx="5961062" cy="4887913"/>
          </a:xfrm>
          <a:prstGeom prst="rect">
            <a:avLst/>
          </a:prstGeom>
          <a:noFill/>
          <a:ln w="9525">
            <a:noFill/>
            <a:miter lim="800000"/>
            <a:headEnd/>
            <a:tailEnd/>
          </a:ln>
        </p:spPr>
        <p:txBody>
          <a:bodyPr/>
          <a:lstStyle/>
          <a:p>
            <a:pPr>
              <a:lnSpc>
                <a:spcPct val="90000"/>
              </a:lnSpc>
              <a:spcBef>
                <a:spcPts val="1000"/>
              </a:spcBef>
              <a:buFont typeface="Arial" charset="0"/>
              <a:buNone/>
            </a:pPr>
            <a:endParaRPr lang="es-ES" sz="1200" b="1">
              <a:latin typeface="Times New Roman" pitchFamily="18" charset="0"/>
              <a:cs typeface="Times New Roman" pitchFamily="18" charset="0"/>
            </a:endParaRPr>
          </a:p>
          <a:p>
            <a:pPr>
              <a:lnSpc>
                <a:spcPct val="90000"/>
              </a:lnSpc>
              <a:spcBef>
                <a:spcPts val="1000"/>
              </a:spcBef>
              <a:buFont typeface="Arial" charset="0"/>
              <a:buNone/>
            </a:pPr>
            <a:endParaRPr lang="es-ES" b="1">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r>
              <a:rPr lang="es-ES" b="1">
                <a:latin typeface="Times New Roman" pitchFamily="18" charset="0"/>
                <a:cs typeface="Times New Roman" pitchFamily="18" charset="0"/>
              </a:rPr>
              <a:t> </a:t>
            </a:r>
            <a:endParaRPr lang="es-ES">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endParaRPr lang="es-ES" sz="1200" b="1" i="1" u="sng">
              <a:latin typeface="Times New Roman" pitchFamily="18" charset="0"/>
              <a:cs typeface="Times New Roman" pitchFamily="18" charset="0"/>
            </a:endParaRPr>
          </a:p>
          <a:p>
            <a:pPr>
              <a:lnSpc>
                <a:spcPct val="90000"/>
              </a:lnSpc>
              <a:spcBef>
                <a:spcPts val="1000"/>
              </a:spcBef>
              <a:buFont typeface="Arial" charset="0"/>
              <a:buNone/>
            </a:pPr>
            <a:r>
              <a:rPr lang="es-ES" sz="1200" b="1">
                <a:latin typeface="Times New Roman" pitchFamily="18" charset="0"/>
                <a:cs typeface="Times New Roman" pitchFamily="18" charset="0"/>
              </a:rPr>
              <a:t> </a:t>
            </a:r>
            <a:endParaRPr lang="es-ES" sz="1200">
              <a:latin typeface="Times New Roman" pitchFamily="18" charset="0"/>
              <a:cs typeface="Times New Roman" pitchFamily="18" charset="0"/>
            </a:endParaRPr>
          </a:p>
          <a:p>
            <a:pPr>
              <a:lnSpc>
                <a:spcPct val="90000"/>
              </a:lnSpc>
              <a:spcBef>
                <a:spcPts val="1000"/>
              </a:spcBef>
              <a:buFont typeface="Arial" charset="0"/>
              <a:buNone/>
            </a:pPr>
            <a:endParaRPr lang="es-ES" sz="1200" b="1">
              <a:latin typeface="Times New Roman" pitchFamily="18" charset="0"/>
              <a:cs typeface="Times New Roman" pitchFamily="18" charset="0"/>
            </a:endParaRPr>
          </a:p>
          <a:p>
            <a:pPr>
              <a:lnSpc>
                <a:spcPct val="90000"/>
              </a:lnSpc>
              <a:spcBef>
                <a:spcPts val="1000"/>
              </a:spcBef>
              <a:buFont typeface="Arial" charset="0"/>
              <a:buNone/>
            </a:pPr>
            <a:endParaRPr lang="es-ES" sz="1200">
              <a:latin typeface="Calibri" pitchFamily="34" charset="0"/>
            </a:endParaRPr>
          </a:p>
        </p:txBody>
      </p:sp>
      <p:sp>
        <p:nvSpPr>
          <p:cNvPr id="49156" name="CuadroTexto 5"/>
          <p:cNvSpPr txBox="1">
            <a:spLocks noChangeArrowheads="1"/>
          </p:cNvSpPr>
          <p:nvPr/>
        </p:nvSpPr>
        <p:spPr bwMode="auto">
          <a:xfrm>
            <a:off x="6096000" y="1457325"/>
            <a:ext cx="5832475" cy="5622925"/>
          </a:xfrm>
          <a:prstGeom prst="rect">
            <a:avLst/>
          </a:prstGeom>
          <a:noFill/>
          <a:ln w="9525">
            <a:noFill/>
            <a:miter lim="800000"/>
            <a:headEnd/>
            <a:tailEnd/>
          </a:ln>
        </p:spPr>
        <p:txBody>
          <a:bodyPr>
            <a:spAutoFit/>
          </a:bodyPr>
          <a:lstStyle/>
          <a:p>
            <a:pPr algn="just">
              <a:buFont typeface="Arial" charset="0"/>
              <a:buNone/>
            </a:pPr>
            <a:r>
              <a:rPr lang="es-ES" sz="1400" b="1">
                <a:solidFill>
                  <a:srgbClr val="000000"/>
                </a:solidFill>
                <a:latin typeface="Times New Roman" pitchFamily="18" charset="0"/>
                <a:cs typeface="Times New Roman" pitchFamily="18" charset="0"/>
              </a:rPr>
              <a:t>-La lechería debe tener los suelos y paredes revestidos de materiales fáciles de limpiar</a:t>
            </a:r>
          </a:p>
          <a:p>
            <a:pPr algn="just">
              <a:buFont typeface="Arial" charset="0"/>
              <a:buNone/>
            </a:pPr>
            <a:endParaRPr lang="es-ES" sz="1400" b="1">
              <a:solidFill>
                <a:srgbClr val="000000"/>
              </a:solidFill>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-La lechería se debe limpiar diariamente</a:t>
            </a:r>
          </a:p>
          <a:p>
            <a:pPr algn="just"/>
            <a:endParaRPr lang="es-ES" sz="1400" b="1">
              <a:solidFill>
                <a:srgbClr val="008000"/>
              </a:solidFill>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 </a:t>
            </a:r>
            <a:r>
              <a:rPr lang="es-ES" sz="1400" b="1">
                <a:solidFill>
                  <a:srgbClr val="000000"/>
                </a:solidFill>
                <a:latin typeface="Times New Roman" pitchFamily="18" charset="0"/>
              </a:rPr>
              <a:t>-La lechería debe disponer de aireación natural e iluminación adecuada, y el suelo debe ser de fácil limpieza con desagüe aceptable</a:t>
            </a:r>
          </a:p>
          <a:p>
            <a:pPr algn="just"/>
            <a:endParaRPr lang="es-ES" sz="1400" b="1">
              <a:solidFill>
                <a:srgbClr val="000000"/>
              </a:solidFill>
              <a:latin typeface="Times New Roman" pitchFamily="18" charset="0"/>
            </a:endParaRPr>
          </a:p>
          <a:p>
            <a:pPr algn="just"/>
            <a:r>
              <a:rPr lang="es-ES" sz="1400" b="1">
                <a:solidFill>
                  <a:srgbClr val="000000"/>
                </a:solidFill>
                <a:latin typeface="Times New Roman" pitchFamily="18" charset="0"/>
              </a:rPr>
              <a:t>-El equipo de refrigeración de la leche debe funcionar adecuadamente</a:t>
            </a:r>
          </a:p>
          <a:p>
            <a:pPr algn="just"/>
            <a:endParaRPr lang="es-ES" sz="1400" b="1">
              <a:solidFill>
                <a:srgbClr val="000000"/>
              </a:solidFill>
              <a:latin typeface="Times New Roman" pitchFamily="18" charset="0"/>
            </a:endParaRPr>
          </a:p>
          <a:p>
            <a:pPr algn="just"/>
            <a:r>
              <a:rPr lang="es-ES" sz="1400" b="1">
                <a:solidFill>
                  <a:srgbClr val="000000"/>
                </a:solidFill>
                <a:latin typeface="Times New Roman" pitchFamily="18" charset="0"/>
              </a:rPr>
              <a:t>RUTINA DE ORDEÑO E HIGIENE DEL PERSONAL:</a:t>
            </a:r>
          </a:p>
          <a:p>
            <a:pPr algn="just"/>
            <a:r>
              <a:rPr lang="es-ES" sz="1400" b="1">
                <a:solidFill>
                  <a:srgbClr val="000000"/>
                </a:solidFill>
                <a:latin typeface="Times New Roman" pitchFamily="18" charset="0"/>
              </a:rPr>
              <a:t>-Debe establecerse un protocolo en la rutina de ordeño</a:t>
            </a:r>
          </a:p>
          <a:p>
            <a:pPr algn="just"/>
            <a:endParaRPr lang="es-ES" sz="1400" b="1">
              <a:solidFill>
                <a:srgbClr val="000000"/>
              </a:solidFill>
              <a:latin typeface="Times New Roman" pitchFamily="18" charset="0"/>
            </a:endParaRPr>
          </a:p>
          <a:p>
            <a:pPr algn="just"/>
            <a:r>
              <a:rPr lang="es-ES" sz="1400" b="1">
                <a:solidFill>
                  <a:srgbClr val="000000"/>
                </a:solidFill>
                <a:latin typeface="Times New Roman" pitchFamily="18" charset="0"/>
              </a:rPr>
              <a:t>-La rutina de ordeño se hace correctamente garantizando la higiene</a:t>
            </a:r>
          </a:p>
          <a:p>
            <a:pPr algn="just"/>
            <a:endParaRPr lang="es-ES" sz="1400" b="1">
              <a:solidFill>
                <a:srgbClr val="000000"/>
              </a:solidFill>
              <a:latin typeface="Times New Roman" pitchFamily="18" charset="0"/>
            </a:endParaRPr>
          </a:p>
          <a:p>
            <a:pPr algn="just"/>
            <a:r>
              <a:rPr lang="es-ES" sz="1400" b="1">
                <a:solidFill>
                  <a:srgbClr val="000000"/>
                </a:solidFill>
                <a:latin typeface="Times New Roman" pitchFamily="18" charset="0"/>
              </a:rPr>
              <a:t>-Los animales en el momento del ordeño deben tener las ubres y los pezones aceptablemente limpios</a:t>
            </a:r>
          </a:p>
          <a:p>
            <a:pPr algn="just"/>
            <a:endParaRPr lang="es-ES" sz="1400" b="1">
              <a:solidFill>
                <a:srgbClr val="000000"/>
              </a:solidFill>
              <a:latin typeface="Times New Roman" pitchFamily="18" charset="0"/>
            </a:endParaRPr>
          </a:p>
          <a:p>
            <a:pPr algn="just"/>
            <a:r>
              <a:rPr lang="es-ES" sz="1400" b="1">
                <a:solidFill>
                  <a:srgbClr val="000000"/>
                </a:solidFill>
                <a:latin typeface="Times New Roman" pitchFamily="18" charset="0"/>
              </a:rPr>
              <a:t>-En el momento del ordeño (despuntado) se controla la leche de cada animal para detectar posibles anomalías organolépticas compatibles con la presencia de mamitis</a:t>
            </a:r>
          </a:p>
          <a:p>
            <a:pPr algn="just"/>
            <a:endParaRPr lang="es-ES" sz="1400" b="1">
              <a:solidFill>
                <a:srgbClr val="000000"/>
              </a:solidFill>
              <a:latin typeface="Times New Roman" pitchFamily="18" charset="0"/>
            </a:endParaRPr>
          </a:p>
          <a:p>
            <a:pPr algn="just"/>
            <a:r>
              <a:rPr lang="es-ES" sz="1400" b="1">
                <a:solidFill>
                  <a:srgbClr val="000000"/>
                </a:solidFill>
                <a:latin typeface="Times New Roman" pitchFamily="18" charset="0"/>
              </a:rPr>
              <a:t>-Nos fijamos en la presencia de lesiones o hiperqueratosis en pezones que nos están indicando problemas en el ordeño</a:t>
            </a:r>
          </a:p>
          <a:p>
            <a:pPr algn="just"/>
            <a:endParaRPr lang="es-ES" sz="1400">
              <a:latin typeface="Times New Roman" pitchFamily="18" charset="0"/>
              <a:cs typeface="Times New Roman" pitchFamily="18" charset="0"/>
            </a:endParaRPr>
          </a:p>
          <a:p>
            <a:pPr algn="just">
              <a:buFont typeface="Arial" charset="0"/>
              <a:buNone/>
            </a:pPr>
            <a:endParaRPr lang="es-ES" sz="1400" b="1">
              <a:solidFill>
                <a:srgbClr val="000000"/>
              </a:solidFill>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8200" y="115888"/>
            <a:ext cx="10515600" cy="1114425"/>
          </a:xfrm>
        </p:spPr>
        <p:txBody>
          <a:bodyPr rtlCol="0">
            <a:normAutofit fontScale="90000"/>
          </a:bodyPr>
          <a:lstStyle/>
          <a:p>
            <a:pPr algn="ctr" eaLnBrk="1" fontAlgn="auto" hangingPunct="1">
              <a:spcAft>
                <a:spcPts val="0"/>
              </a:spcAft>
              <a:defRPr/>
            </a:pPr>
            <a:r>
              <a:rPr lang="es-ES" sz="3200" b="1" dirty="0">
                <a:solidFill>
                  <a:srgbClr val="00B0F0"/>
                </a:solidFill>
                <a:latin typeface="Times New Roman" panose="02020603050405020304" pitchFamily="18" charset="0"/>
                <a:ea typeface="Times New Roman" panose="02020603050405020304" pitchFamily="18" charset="0"/>
              </a:rPr>
              <a:t>PLAN SANITARIO INTEGRAL</a:t>
            </a:r>
            <a:br>
              <a:rPr lang="es-ES" sz="3200" b="1" dirty="0">
                <a:solidFill>
                  <a:srgbClr val="00B0F0"/>
                </a:solidFill>
                <a:latin typeface="Times New Roman" panose="02020603050405020304" pitchFamily="18" charset="0"/>
                <a:ea typeface="Times New Roman" panose="02020603050405020304" pitchFamily="18" charset="0"/>
              </a:rPr>
            </a:br>
            <a:r>
              <a:rPr lang="es-ES" sz="3200" b="1" dirty="0">
                <a:solidFill>
                  <a:srgbClr val="00B0F0"/>
                </a:solidFill>
                <a:latin typeface="Times New Roman" panose="02020603050405020304" pitchFamily="18" charset="0"/>
                <a:ea typeface="Times New Roman" panose="02020603050405020304" pitchFamily="18" charset="0"/>
              </a:rPr>
              <a:t/>
            </a:r>
            <a:br>
              <a:rPr lang="es-ES" sz="3200" b="1" dirty="0">
                <a:solidFill>
                  <a:srgbClr val="00B0F0"/>
                </a:solidFill>
                <a:latin typeface="Times New Roman" panose="02020603050405020304" pitchFamily="18" charset="0"/>
                <a:ea typeface="Times New Roman" panose="02020603050405020304" pitchFamily="18" charset="0"/>
              </a:rPr>
            </a:br>
            <a:r>
              <a:rPr lang="es-ES" sz="2000" b="1" dirty="0">
                <a:solidFill>
                  <a:srgbClr val="0000FF"/>
                </a:solidFill>
                <a:latin typeface="Times New Roman" panose="02020603050405020304" pitchFamily="18" charset="0"/>
                <a:ea typeface="Times New Roman" panose="02020603050405020304" pitchFamily="18" charset="0"/>
              </a:rPr>
              <a:t>7. APARTADO DEL PLAN DE CUMPLIMIENTO Y CONTROL DE HIGIENE DE LA LECHE</a:t>
            </a:r>
            <a:endParaRPr lang="es-ES" sz="2000" dirty="0"/>
          </a:p>
        </p:txBody>
      </p:sp>
      <p:sp>
        <p:nvSpPr>
          <p:cNvPr id="3" name="Marcador de contenido 2">
            <a:extLst>
              <a:ext uri="{FF2B5EF4-FFF2-40B4-BE49-F238E27FC236}"/>
            </a:extLst>
          </p:cNvPr>
          <p:cNvSpPr>
            <a:spLocks noGrp="1"/>
          </p:cNvSpPr>
          <p:nvPr>
            <p:ph sz="half" idx="1"/>
          </p:nvPr>
        </p:nvSpPr>
        <p:spPr>
          <a:xfrm>
            <a:off x="263525" y="788988"/>
            <a:ext cx="5562600" cy="6069012"/>
          </a:xfrm>
        </p:spPr>
        <p:txBody>
          <a:bodyPr rtlCol="0">
            <a:noAutofit/>
          </a:bodyPr>
          <a:lstStyle/>
          <a:p>
            <a:pPr marL="0" indent="0" eaLnBrk="1" fontAlgn="auto" hangingPunct="1">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algn="just" eaLnBrk="1" fontAlgn="auto" hangingPunct="1">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algn="just" eaLnBrk="1" fontAlgn="auto" hangingPunct="1">
              <a:lnSpc>
                <a:spcPct val="100000"/>
              </a:lnSpc>
              <a:spcBef>
                <a:spcPts val="0"/>
              </a:spcBef>
              <a:spcAft>
                <a:spcPts val="0"/>
              </a:spcAft>
              <a:buFont typeface="Arial" panose="020B0604020202020204" pitchFamily="34" charset="0"/>
              <a:buNone/>
              <a:defRPr/>
            </a:pPr>
            <a:r>
              <a:rPr lang="es-ES" sz="1400" b="1" dirty="0">
                <a:latin typeface="Times New Roman" panose="02020603050405020304" pitchFamily="18" charset="0"/>
                <a:ea typeface="Times New Roman" panose="02020603050405020304" pitchFamily="18" charset="0"/>
              </a:rPr>
              <a:t>-En caso de sospechas de mamitis subclínica, se debe realizar los controles como el California mastitis test</a:t>
            </a:r>
          </a:p>
          <a:p>
            <a:pPr marL="0" indent="0" algn="just" eaLnBrk="1" fontAlgn="auto" hangingPunct="1">
              <a:lnSpc>
                <a:spcPct val="100000"/>
              </a:lnSpc>
              <a:spcBef>
                <a:spcPts val="0"/>
              </a:spcBef>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algn="just" eaLnBrk="1" fontAlgn="auto" hangingPunct="1">
              <a:lnSpc>
                <a:spcPct val="100000"/>
              </a:lnSpc>
              <a:spcBef>
                <a:spcPts val="0"/>
              </a:spcBef>
              <a:spcAft>
                <a:spcPts val="0"/>
              </a:spcAft>
              <a:buFont typeface="Arial" panose="020B0604020202020204" pitchFamily="34" charset="0"/>
              <a:buNone/>
              <a:defRPr/>
            </a:pPr>
            <a:r>
              <a:rPr lang="es-ES" sz="1400" b="1" dirty="0">
                <a:latin typeface="Times New Roman" panose="02020603050405020304" pitchFamily="18" charset="0"/>
                <a:ea typeface="Times New Roman" panose="02020603050405020304" pitchFamily="18" charset="0"/>
              </a:rPr>
              <a:t>-Deben estar  bien identificados los animales que están sometidos a tratamientos medicamentosos en el momento del ordeño</a:t>
            </a:r>
          </a:p>
          <a:p>
            <a:pPr marL="0" indent="0" algn="just" eaLnBrk="1" fontAlgn="auto" hangingPunct="1">
              <a:lnSpc>
                <a:spcPct val="100000"/>
              </a:lnSpc>
              <a:spcBef>
                <a:spcPts val="0"/>
              </a:spcBef>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algn="just" eaLnBrk="1" fontAlgn="auto" hangingPunct="1">
              <a:lnSpc>
                <a:spcPct val="100000"/>
              </a:lnSpc>
              <a:spcBef>
                <a:spcPts val="0"/>
              </a:spcBef>
              <a:spcAft>
                <a:spcPts val="0"/>
              </a:spcAft>
              <a:buFont typeface="Arial" panose="020B0604020202020204" pitchFamily="34" charset="0"/>
              <a:buNone/>
              <a:defRPr/>
            </a:pPr>
            <a:r>
              <a:rPr lang="es-ES" sz="1400" b="1" dirty="0">
                <a:latin typeface="Times New Roman" panose="02020603050405020304" pitchFamily="18" charset="0"/>
                <a:ea typeface="Times New Roman" panose="02020603050405020304" pitchFamily="18" charset="0"/>
              </a:rPr>
              <a:t>-</a:t>
            </a:r>
            <a:r>
              <a:rPr lang="es-ES" sz="1400" b="1" dirty="0">
                <a:solidFill>
                  <a:schemeClr val="accent6">
                    <a:lumMod val="75000"/>
                  </a:schemeClr>
                </a:solidFill>
                <a:latin typeface="Times New Roman" panose="02020603050405020304" pitchFamily="18" charset="0"/>
                <a:ea typeface="Times New Roman" panose="02020603050405020304" pitchFamily="18" charset="0"/>
              </a:rPr>
              <a:t>Debe existir  un protocolo de tratamientos de las mamitis</a:t>
            </a:r>
          </a:p>
          <a:p>
            <a:pPr marL="0" indent="0" algn="just" eaLnBrk="1" fontAlgn="auto" hangingPunct="1">
              <a:lnSpc>
                <a:spcPct val="100000"/>
              </a:lnSpc>
              <a:spcBef>
                <a:spcPts val="0"/>
              </a:spcBef>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algn="just" eaLnBrk="1" fontAlgn="auto" hangingPunct="1">
              <a:lnSpc>
                <a:spcPct val="100000"/>
              </a:lnSpc>
              <a:spcBef>
                <a:spcPts val="0"/>
              </a:spcBef>
              <a:spcAft>
                <a:spcPts val="0"/>
              </a:spcAft>
              <a:buFont typeface="Arial" panose="020B0604020202020204" pitchFamily="34" charset="0"/>
              <a:buNone/>
              <a:defRPr/>
            </a:pPr>
            <a:r>
              <a:rPr lang="es-ES" sz="1400" b="1" dirty="0">
                <a:latin typeface="Times New Roman" panose="02020603050405020304" pitchFamily="18" charset="0"/>
                <a:ea typeface="Times New Roman" panose="02020603050405020304" pitchFamily="18" charset="0"/>
              </a:rPr>
              <a:t>-Se  deben utilizar en el </a:t>
            </a:r>
            <a:r>
              <a:rPr lang="es-ES" sz="1400" b="1" dirty="0" err="1">
                <a:latin typeface="Times New Roman" panose="02020603050405020304" pitchFamily="18" charset="0"/>
                <a:ea typeface="Times New Roman" panose="02020603050405020304" pitchFamily="18" charset="0"/>
              </a:rPr>
              <a:t>predipping</a:t>
            </a:r>
            <a:r>
              <a:rPr lang="es-ES" sz="1400" b="1" dirty="0">
                <a:latin typeface="Times New Roman" panose="02020603050405020304" pitchFamily="18" charset="0"/>
                <a:ea typeface="Times New Roman" panose="02020603050405020304" pitchFamily="18" charset="0"/>
              </a:rPr>
              <a:t> y </a:t>
            </a:r>
            <a:r>
              <a:rPr lang="es-ES" sz="1400" b="1" dirty="0" err="1">
                <a:latin typeface="Times New Roman" panose="02020603050405020304" pitchFamily="18" charset="0"/>
                <a:ea typeface="Times New Roman" panose="02020603050405020304" pitchFamily="18" charset="0"/>
              </a:rPr>
              <a:t>postdipping</a:t>
            </a:r>
            <a:r>
              <a:rPr lang="es-ES" sz="1400" b="1" dirty="0">
                <a:latin typeface="Times New Roman" panose="02020603050405020304" pitchFamily="18" charset="0"/>
                <a:ea typeface="Times New Roman" panose="02020603050405020304" pitchFamily="18" charset="0"/>
              </a:rPr>
              <a:t>  productos autorizados para este fin</a:t>
            </a:r>
          </a:p>
          <a:p>
            <a:pPr marL="0" indent="0" algn="just" eaLnBrk="1" fontAlgn="auto" hangingPunct="1">
              <a:lnSpc>
                <a:spcPct val="100000"/>
              </a:lnSpc>
              <a:spcBef>
                <a:spcPts val="0"/>
              </a:spcBef>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algn="just" eaLnBrk="1" fontAlgn="auto" hangingPunct="1">
              <a:lnSpc>
                <a:spcPct val="100000"/>
              </a:lnSpc>
              <a:spcBef>
                <a:spcPts val="0"/>
              </a:spcBef>
              <a:spcAft>
                <a:spcPts val="0"/>
              </a:spcAft>
              <a:buFont typeface="Arial" panose="020B0604020202020204" pitchFamily="34" charset="0"/>
              <a:buNone/>
              <a:defRPr/>
            </a:pPr>
            <a:r>
              <a:rPr lang="es-ES" sz="1400" b="1" dirty="0">
                <a:latin typeface="Times New Roman" panose="02020603050405020304" pitchFamily="18" charset="0"/>
                <a:ea typeface="Times New Roman" panose="02020603050405020304" pitchFamily="18" charset="0"/>
              </a:rPr>
              <a:t>-Tras el ordeño, hay que procurar  que el animal permanezca de pie durante al menos media hora evitando que se acueste en la cama para dar tiempo al cierre del esfínter del pezón</a:t>
            </a:r>
          </a:p>
          <a:p>
            <a:pPr marL="0" indent="0" algn="just" eaLnBrk="1" fontAlgn="auto" hangingPunct="1">
              <a:lnSpc>
                <a:spcPct val="100000"/>
              </a:lnSpc>
              <a:spcBef>
                <a:spcPts val="0"/>
              </a:spcBef>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algn="just" eaLnBrk="1" fontAlgn="auto" hangingPunct="1">
              <a:lnSpc>
                <a:spcPct val="100000"/>
              </a:lnSpc>
              <a:spcBef>
                <a:spcPts val="0"/>
              </a:spcBef>
              <a:spcAft>
                <a:spcPts val="0"/>
              </a:spcAft>
              <a:buFont typeface="Arial" panose="020B0604020202020204" pitchFamily="34" charset="0"/>
              <a:buNone/>
              <a:defRPr/>
            </a:pPr>
            <a:r>
              <a:rPr lang="es-ES" sz="1400" b="1" dirty="0">
                <a:latin typeface="Times New Roman" panose="02020603050405020304" pitchFamily="18" charset="0"/>
                <a:ea typeface="Times New Roman" panose="02020603050405020304" pitchFamily="18" charset="0"/>
              </a:rPr>
              <a:t>-Se  deben almacenar de forma diferenciada los productos medicamentosos que se administran durante la lactación de los que se suministran en el secado</a:t>
            </a:r>
          </a:p>
          <a:p>
            <a:pPr marL="0" indent="0" algn="just" eaLnBrk="1" fontAlgn="auto" hangingPunct="1">
              <a:lnSpc>
                <a:spcPct val="100000"/>
              </a:lnSpc>
              <a:spcBef>
                <a:spcPts val="0"/>
              </a:spcBef>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algn="just" eaLnBrk="1" fontAlgn="auto" hangingPunct="1">
              <a:lnSpc>
                <a:spcPct val="100000"/>
              </a:lnSpc>
              <a:spcBef>
                <a:spcPts val="0"/>
              </a:spcBef>
              <a:spcAft>
                <a:spcPts val="0"/>
              </a:spcAft>
              <a:buFont typeface="Arial" panose="020B0604020202020204" pitchFamily="34" charset="0"/>
              <a:buNone/>
              <a:defRPr/>
            </a:pPr>
            <a:r>
              <a:rPr lang="es-ES" sz="1400" b="1" dirty="0">
                <a:latin typeface="Times New Roman" panose="02020603050405020304" pitchFamily="18" charset="0"/>
                <a:ea typeface="Times New Roman" panose="02020603050405020304" pitchFamily="18" charset="0"/>
              </a:rPr>
              <a:t>-Las personas encargadas del ordeño deben llevar ropa adecuada y limpia. Las personas que padecen enfermedades contagiosas o tienen heridas abiertas no ordeñan.</a:t>
            </a:r>
          </a:p>
          <a:p>
            <a:pPr marL="0" indent="0" algn="just" eaLnBrk="1" fontAlgn="auto" hangingPunct="1">
              <a:lnSpc>
                <a:spcPct val="100000"/>
              </a:lnSpc>
              <a:spcBef>
                <a:spcPts val="0"/>
              </a:spcBef>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algn="just" eaLnBrk="1" fontAlgn="auto" hangingPunct="1">
              <a:lnSpc>
                <a:spcPct val="100000"/>
              </a:lnSpc>
              <a:spcBef>
                <a:spcPts val="0"/>
              </a:spcBef>
              <a:spcAft>
                <a:spcPts val="0"/>
              </a:spcAft>
              <a:buFont typeface="Arial" panose="020B0604020202020204" pitchFamily="34" charset="0"/>
              <a:buNone/>
              <a:defRPr/>
            </a:pPr>
            <a:r>
              <a:rPr lang="es-ES" sz="1400" b="1" dirty="0">
                <a:latin typeface="Times New Roman" panose="02020603050405020304" pitchFamily="18" charset="0"/>
                <a:ea typeface="Times New Roman" panose="02020603050405020304" pitchFamily="18" charset="0"/>
              </a:rPr>
              <a:t>-Cerca del lugar de ordeño  tiene que haber instalaciones adecuadas para lavar las manos y brazos</a:t>
            </a:r>
          </a:p>
          <a:p>
            <a:pPr marL="0" indent="0" eaLnBrk="1" fontAlgn="auto" hangingPunct="1">
              <a:lnSpc>
                <a:spcPct val="100000"/>
              </a:lnSpc>
              <a:spcBef>
                <a:spcPts val="0"/>
              </a:spcBef>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es-ES" sz="14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b="1" i="1"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200" b="1" dirty="0">
                <a:latin typeface="Times New Roman" panose="02020603050405020304" pitchFamily="18" charset="0"/>
                <a:ea typeface="Times New Roman" panose="02020603050405020304" pitchFamily="18" charset="0"/>
              </a:rPr>
              <a:t> </a:t>
            </a:r>
            <a:endParaRPr lang="es-ES" sz="1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200" dirty="0"/>
          </a:p>
        </p:txBody>
      </p:sp>
      <p:sp>
        <p:nvSpPr>
          <p:cNvPr id="50179" name="Marcador de contenido 2"/>
          <p:cNvSpPr txBox="1">
            <a:spLocks/>
          </p:cNvSpPr>
          <p:nvPr/>
        </p:nvSpPr>
        <p:spPr bwMode="auto">
          <a:xfrm>
            <a:off x="5957888" y="1371600"/>
            <a:ext cx="5961062" cy="4887913"/>
          </a:xfrm>
          <a:prstGeom prst="rect">
            <a:avLst/>
          </a:prstGeom>
          <a:noFill/>
          <a:ln w="9525">
            <a:noFill/>
            <a:miter lim="800000"/>
            <a:headEnd/>
            <a:tailEnd/>
          </a:ln>
        </p:spPr>
        <p:txBody>
          <a:bodyPr/>
          <a:lstStyle/>
          <a:p>
            <a:pPr>
              <a:lnSpc>
                <a:spcPct val="90000"/>
              </a:lnSpc>
              <a:spcBef>
                <a:spcPts val="1000"/>
              </a:spcBef>
              <a:buFont typeface="Arial" charset="0"/>
              <a:buNone/>
            </a:pPr>
            <a:endParaRPr lang="es-ES" sz="1200" b="1">
              <a:latin typeface="Times New Roman" pitchFamily="18" charset="0"/>
              <a:cs typeface="Times New Roman" pitchFamily="18" charset="0"/>
            </a:endParaRPr>
          </a:p>
          <a:p>
            <a:pPr>
              <a:lnSpc>
                <a:spcPct val="90000"/>
              </a:lnSpc>
              <a:spcBef>
                <a:spcPts val="1000"/>
              </a:spcBef>
              <a:buFont typeface="Arial" charset="0"/>
              <a:buNone/>
            </a:pPr>
            <a:endParaRPr lang="es-ES" b="1">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r>
              <a:rPr lang="es-ES" b="1">
                <a:latin typeface="Times New Roman" pitchFamily="18" charset="0"/>
                <a:cs typeface="Times New Roman" pitchFamily="18" charset="0"/>
              </a:rPr>
              <a:t> </a:t>
            </a:r>
            <a:endParaRPr lang="es-ES">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endParaRPr lang="es-ES">
              <a:latin typeface="Times New Roman" pitchFamily="18" charset="0"/>
              <a:cs typeface="Times New Roman" pitchFamily="18" charset="0"/>
            </a:endParaRPr>
          </a:p>
          <a:p>
            <a:pPr>
              <a:lnSpc>
                <a:spcPct val="90000"/>
              </a:lnSpc>
              <a:spcBef>
                <a:spcPts val="1000"/>
              </a:spcBef>
              <a:buFont typeface="Arial" charset="0"/>
              <a:buNone/>
            </a:pPr>
            <a:endParaRPr lang="es-ES" sz="1200" b="1" i="1" u="sng">
              <a:latin typeface="Times New Roman" pitchFamily="18" charset="0"/>
              <a:cs typeface="Times New Roman" pitchFamily="18" charset="0"/>
            </a:endParaRPr>
          </a:p>
          <a:p>
            <a:pPr>
              <a:lnSpc>
                <a:spcPct val="90000"/>
              </a:lnSpc>
              <a:spcBef>
                <a:spcPts val="1000"/>
              </a:spcBef>
              <a:buFont typeface="Arial" charset="0"/>
              <a:buNone/>
            </a:pPr>
            <a:r>
              <a:rPr lang="es-ES" sz="1200" b="1">
                <a:latin typeface="Times New Roman" pitchFamily="18" charset="0"/>
                <a:cs typeface="Times New Roman" pitchFamily="18" charset="0"/>
              </a:rPr>
              <a:t> </a:t>
            </a:r>
            <a:endParaRPr lang="es-ES" sz="1200">
              <a:latin typeface="Times New Roman" pitchFamily="18" charset="0"/>
              <a:cs typeface="Times New Roman" pitchFamily="18" charset="0"/>
            </a:endParaRPr>
          </a:p>
          <a:p>
            <a:pPr>
              <a:lnSpc>
                <a:spcPct val="90000"/>
              </a:lnSpc>
              <a:spcBef>
                <a:spcPts val="1000"/>
              </a:spcBef>
              <a:buFont typeface="Arial" charset="0"/>
              <a:buNone/>
            </a:pPr>
            <a:endParaRPr lang="es-ES" sz="1200" b="1">
              <a:latin typeface="Times New Roman" pitchFamily="18" charset="0"/>
              <a:cs typeface="Times New Roman" pitchFamily="18" charset="0"/>
            </a:endParaRPr>
          </a:p>
          <a:p>
            <a:pPr>
              <a:lnSpc>
                <a:spcPct val="90000"/>
              </a:lnSpc>
              <a:spcBef>
                <a:spcPts val="1000"/>
              </a:spcBef>
              <a:buFont typeface="Arial" charset="0"/>
              <a:buNone/>
            </a:pPr>
            <a:endParaRPr lang="es-ES" sz="1200">
              <a:latin typeface="Calibri" pitchFamily="34" charset="0"/>
            </a:endParaRPr>
          </a:p>
        </p:txBody>
      </p:sp>
      <p:sp>
        <p:nvSpPr>
          <p:cNvPr id="50180" name="CuadroTexto 5"/>
          <p:cNvSpPr txBox="1">
            <a:spLocks noChangeArrowheads="1"/>
          </p:cNvSpPr>
          <p:nvPr/>
        </p:nvSpPr>
        <p:spPr bwMode="auto">
          <a:xfrm>
            <a:off x="6056313" y="1431925"/>
            <a:ext cx="5834062" cy="4984750"/>
          </a:xfrm>
          <a:prstGeom prst="rect">
            <a:avLst/>
          </a:prstGeom>
          <a:noFill/>
          <a:ln w="9525">
            <a:noFill/>
            <a:miter lim="800000"/>
            <a:headEnd/>
            <a:tailEnd/>
          </a:ln>
        </p:spPr>
        <p:txBody>
          <a:bodyPr>
            <a:spAutoFit/>
          </a:bodyPr>
          <a:lstStyle/>
          <a:p>
            <a:pPr algn="just">
              <a:buFont typeface="Arial" charset="0"/>
              <a:buNone/>
            </a:pPr>
            <a:r>
              <a:rPr lang="es-ES" sz="1400" b="1">
                <a:solidFill>
                  <a:srgbClr val="000000"/>
                </a:solidFill>
                <a:latin typeface="Times New Roman" pitchFamily="18" charset="0"/>
                <a:cs typeface="Times New Roman" pitchFamily="18" charset="0"/>
              </a:rPr>
              <a:t>-El personal de ordeño debería utilizar guantes desechables en el ordeño</a:t>
            </a:r>
          </a:p>
          <a:p>
            <a:pPr algn="just">
              <a:buFont typeface="Arial" charset="0"/>
              <a:buNone/>
            </a:pPr>
            <a:endParaRPr lang="es-ES" sz="1400" b="1">
              <a:solidFill>
                <a:srgbClr val="000000"/>
              </a:solidFill>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 Existe un registro de los análisis de control lechero oficial?</a:t>
            </a:r>
            <a:endParaRPr lang="es-ES" sz="1400">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 </a:t>
            </a:r>
            <a:endParaRPr lang="es-ES" sz="1400">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-¿Existe un registro de las muestras de análisis del LIGAL?</a:t>
            </a:r>
            <a:endParaRPr lang="es-ES" sz="1400">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 </a:t>
            </a:r>
            <a:endParaRPr lang="es-ES" sz="1400">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-Realizar los recuentos individuales, CMT y las analíticas de leche necesarias para diagnosticar y solucionar los problemas de recuentos celulares elevados.</a:t>
            </a:r>
            <a:endParaRPr lang="es-ES" sz="1400">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 </a:t>
            </a:r>
            <a:endParaRPr lang="es-ES" sz="1400">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-Se deben utilizar en la limpieza y desinfección productos reconocidos, autorizados y correctamente etiquetados</a:t>
            </a:r>
            <a:endParaRPr lang="es-ES" sz="1400">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 </a:t>
            </a:r>
            <a:endParaRPr lang="es-ES" sz="1400">
              <a:latin typeface="Times New Roman" pitchFamily="18" charset="0"/>
              <a:cs typeface="Times New Roman" pitchFamily="18" charset="0"/>
            </a:endParaRPr>
          </a:p>
          <a:p>
            <a:pPr algn="just"/>
            <a:r>
              <a:rPr lang="es-ES" sz="1400" b="1">
                <a:solidFill>
                  <a:srgbClr val="008000"/>
                </a:solidFill>
                <a:latin typeface="Times New Roman" pitchFamily="18" charset="0"/>
                <a:cs typeface="Times New Roman" pitchFamily="18" charset="0"/>
              </a:rPr>
              <a:t>-Debe existir un registro de los productos químicos utilizados en la higiene</a:t>
            </a:r>
          </a:p>
          <a:p>
            <a:pPr algn="just"/>
            <a:endParaRPr lang="es-ES" sz="1400" b="1">
              <a:solidFill>
                <a:srgbClr val="008000"/>
              </a:solidFill>
              <a:latin typeface="Times New Roman" pitchFamily="18" charset="0"/>
              <a:cs typeface="Times New Roman" pitchFamily="18" charset="0"/>
            </a:endParaRPr>
          </a:p>
          <a:p>
            <a:pPr algn="just"/>
            <a:r>
              <a:rPr lang="es-ES" sz="1400" b="1">
                <a:latin typeface="Times New Roman" pitchFamily="18" charset="0"/>
                <a:cs typeface="Times New Roman" pitchFamily="18" charset="0"/>
              </a:rPr>
              <a:t>ORDEÑO ROBOTIZADO</a:t>
            </a:r>
            <a:r>
              <a:rPr lang="es-ES" sz="1400" b="1">
                <a:solidFill>
                  <a:srgbClr val="008000"/>
                </a:solidFill>
                <a:latin typeface="Times New Roman" pitchFamily="18" charset="0"/>
                <a:cs typeface="Times New Roman" pitchFamily="18" charset="0"/>
              </a:rPr>
              <a:t>: </a:t>
            </a:r>
            <a:endParaRPr lang="es-ES" sz="1400">
              <a:latin typeface="Times New Roman" pitchFamily="18" charset="0"/>
              <a:cs typeface="Times New Roman" pitchFamily="18" charset="0"/>
            </a:endParaRPr>
          </a:p>
          <a:p>
            <a:pPr algn="just"/>
            <a:r>
              <a:rPr lang="es-ES" sz="1400" b="1">
                <a:latin typeface="Times New Roman" pitchFamily="18" charset="0"/>
                <a:cs typeface="Times New Roman" pitchFamily="18" charset="0"/>
              </a:rPr>
              <a:t> -En caso de tener robot de ordeño ¿realiza las revisiones técnicas periódicas indicadas por el fabricante?</a:t>
            </a:r>
            <a:endParaRPr lang="es-ES" sz="1400">
              <a:latin typeface="Times New Roman" pitchFamily="18" charset="0"/>
              <a:cs typeface="Times New Roman" pitchFamily="18" charset="0"/>
            </a:endParaRPr>
          </a:p>
          <a:p>
            <a:pPr algn="just"/>
            <a:r>
              <a:rPr lang="es-ES" sz="1400" b="1">
                <a:latin typeface="Times New Roman" pitchFamily="18" charset="0"/>
                <a:cs typeface="Times New Roman" pitchFamily="18" charset="0"/>
              </a:rPr>
              <a:t> </a:t>
            </a:r>
            <a:endParaRPr lang="es-ES" sz="1400">
              <a:latin typeface="Times New Roman" pitchFamily="18" charset="0"/>
              <a:cs typeface="Times New Roman" pitchFamily="18" charset="0"/>
            </a:endParaRPr>
          </a:p>
          <a:p>
            <a:pPr algn="just"/>
            <a:r>
              <a:rPr lang="es-ES" sz="1400" b="1">
                <a:latin typeface="Times New Roman" pitchFamily="18" charset="0"/>
                <a:cs typeface="Times New Roman" pitchFamily="18" charset="0"/>
              </a:rPr>
              <a:t>- Se debe realizar diariamente la comprobación en el robot de la colocación y retirada del juego de ordeño, de la desinfección adecuada de los pezones y del suministro de detergente</a:t>
            </a:r>
            <a:endParaRPr lang="es-ES" sz="1400">
              <a:latin typeface="Times New Roman" pitchFamily="18" charset="0"/>
              <a:cs typeface="Times New Roman" pitchFamily="18" charset="0"/>
            </a:endParaRPr>
          </a:p>
          <a:p>
            <a:pPr algn="just">
              <a:buFont typeface="Arial" charset="0"/>
              <a:buNone/>
            </a:pPr>
            <a:endParaRPr lang="es-ES" sz="1400" b="1">
              <a:solidFill>
                <a:srgbClr val="000000"/>
              </a:solidFill>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8200" y="115888"/>
            <a:ext cx="10515600" cy="1114425"/>
          </a:xfrm>
        </p:spPr>
        <p:txBody>
          <a:bodyPr rtlCol="0">
            <a:normAutofit fontScale="90000"/>
          </a:bodyPr>
          <a:lstStyle/>
          <a:p>
            <a:pPr algn="ctr" eaLnBrk="1" fontAlgn="auto" hangingPunct="1">
              <a:spcAft>
                <a:spcPts val="0"/>
              </a:spcAft>
              <a:defRPr/>
            </a:pPr>
            <a:r>
              <a:rPr lang="es-ES" sz="3200" b="1" dirty="0">
                <a:solidFill>
                  <a:srgbClr val="00B0F0"/>
                </a:solidFill>
                <a:latin typeface="Times New Roman" panose="02020603050405020304" pitchFamily="18" charset="0"/>
                <a:ea typeface="Times New Roman" panose="02020603050405020304" pitchFamily="18" charset="0"/>
              </a:rPr>
              <a:t>PLAN SANITARIO INTEGRAL</a:t>
            </a:r>
            <a:br>
              <a:rPr lang="es-ES" sz="3200" b="1" dirty="0">
                <a:solidFill>
                  <a:srgbClr val="00B0F0"/>
                </a:solidFill>
                <a:latin typeface="Times New Roman" panose="02020603050405020304" pitchFamily="18" charset="0"/>
                <a:ea typeface="Times New Roman" panose="02020603050405020304" pitchFamily="18" charset="0"/>
              </a:rPr>
            </a:br>
            <a:r>
              <a:rPr lang="es-ES" sz="3200" b="1" dirty="0">
                <a:solidFill>
                  <a:srgbClr val="00B0F0"/>
                </a:solidFill>
                <a:latin typeface="Times New Roman" panose="02020603050405020304" pitchFamily="18" charset="0"/>
                <a:ea typeface="Times New Roman" panose="02020603050405020304" pitchFamily="18" charset="0"/>
              </a:rPr>
              <a:t/>
            </a:r>
            <a:br>
              <a:rPr lang="es-ES" sz="3200" b="1" dirty="0">
                <a:solidFill>
                  <a:srgbClr val="00B0F0"/>
                </a:solidFill>
                <a:latin typeface="Times New Roman" panose="02020603050405020304" pitchFamily="18" charset="0"/>
                <a:ea typeface="Times New Roman" panose="02020603050405020304" pitchFamily="18" charset="0"/>
              </a:rPr>
            </a:br>
            <a:r>
              <a:rPr lang="es-ES" sz="2000" b="1" dirty="0">
                <a:solidFill>
                  <a:srgbClr val="0000FF"/>
                </a:solidFill>
                <a:latin typeface="Times New Roman" panose="02020603050405020304" pitchFamily="18" charset="0"/>
                <a:ea typeface="Times New Roman" panose="02020603050405020304" pitchFamily="18" charset="0"/>
              </a:rPr>
              <a:t>7. APARTADO DEL PLAN DE CUMPLIMIENTO Y CONTROL DE HIGIENE DE LA LECHE</a:t>
            </a:r>
            <a:endParaRPr lang="es-ES" sz="2000" dirty="0"/>
          </a:p>
        </p:txBody>
      </p:sp>
      <p:sp>
        <p:nvSpPr>
          <p:cNvPr id="51202" name="Marcador de contenido 2"/>
          <p:cNvSpPr>
            <a:spLocks noGrp="1"/>
          </p:cNvSpPr>
          <p:nvPr>
            <p:ph sz="half" idx="1"/>
          </p:nvPr>
        </p:nvSpPr>
        <p:spPr>
          <a:xfrm>
            <a:off x="273050" y="1500188"/>
            <a:ext cx="11477625" cy="3524250"/>
          </a:xfrm>
        </p:spPr>
        <p:txBody>
          <a:bodyPr/>
          <a:lstStyle/>
          <a:p>
            <a:pPr marL="0" indent="0" eaLnBrk="1" hangingPunct="1">
              <a:buFont typeface="Arial" charset="0"/>
              <a:buNone/>
            </a:pPr>
            <a:endParaRPr lang="es-ES" sz="1400" b="1" smtClean="0">
              <a:latin typeface="Times New Roman" pitchFamily="18" charset="0"/>
              <a:cs typeface="Times New Roman" pitchFamily="18" charset="0"/>
            </a:endParaRPr>
          </a:p>
          <a:p>
            <a:pPr marL="0" indent="0" eaLnBrk="1" hangingPunct="1">
              <a:lnSpc>
                <a:spcPct val="100000"/>
              </a:lnSpc>
              <a:spcBef>
                <a:spcPct val="0"/>
              </a:spcBef>
              <a:buFont typeface="Arial" charset="0"/>
              <a:buNone/>
            </a:pPr>
            <a:endParaRPr lang="es-ES" sz="1400" b="1" smtClean="0">
              <a:latin typeface="Times New Roman" pitchFamily="18" charset="0"/>
              <a:cs typeface="Times New Roman" pitchFamily="18" charset="0"/>
            </a:endParaRPr>
          </a:p>
          <a:p>
            <a:pPr marL="0" indent="0" eaLnBrk="1" hangingPunct="1">
              <a:lnSpc>
                <a:spcPct val="100000"/>
              </a:lnSpc>
              <a:spcBef>
                <a:spcPct val="0"/>
              </a:spcBef>
              <a:buFont typeface="Arial" charset="0"/>
              <a:buNone/>
            </a:pPr>
            <a:endParaRPr lang="es-ES" sz="1400" b="1"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r>
              <a:rPr lang="es-ES" sz="1800" b="1" smtClean="0">
                <a:latin typeface="Times New Roman" pitchFamily="18" charset="0"/>
                <a:cs typeface="Times New Roman" pitchFamily="18" charset="0"/>
              </a:rPr>
              <a:t> </a:t>
            </a: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800" smtClean="0">
              <a:latin typeface="Times New Roman" pitchFamily="18" charset="0"/>
              <a:cs typeface="Times New Roman" pitchFamily="18" charset="0"/>
            </a:endParaRPr>
          </a:p>
          <a:p>
            <a:pPr marL="0" indent="0" eaLnBrk="1" hangingPunct="1">
              <a:buFont typeface="Arial" charset="0"/>
              <a:buNone/>
            </a:pPr>
            <a:endParaRPr lang="es-ES" sz="1200" b="1" i="1" u="sng" smtClean="0">
              <a:latin typeface="Times New Roman" pitchFamily="18" charset="0"/>
              <a:cs typeface="Times New Roman" pitchFamily="18" charset="0"/>
            </a:endParaRPr>
          </a:p>
          <a:p>
            <a:pPr marL="0" indent="0" eaLnBrk="1" hangingPunct="1">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buFont typeface="Arial" charset="0"/>
              <a:buNone/>
            </a:pPr>
            <a:endParaRPr lang="es-ES" sz="1200" b="1" smtClean="0">
              <a:latin typeface="Times New Roman" pitchFamily="18" charset="0"/>
              <a:cs typeface="Times New Roman" pitchFamily="18" charset="0"/>
            </a:endParaRPr>
          </a:p>
          <a:p>
            <a:pPr marL="0" indent="0" eaLnBrk="1" hangingPunct="1">
              <a:buFont typeface="Arial" charset="0"/>
              <a:buNone/>
            </a:pPr>
            <a:endParaRPr lang="es-ES" sz="1200" smtClean="0"/>
          </a:p>
        </p:txBody>
      </p:sp>
      <p:sp>
        <p:nvSpPr>
          <p:cNvPr id="51203" name="CuadroTexto 6"/>
          <p:cNvSpPr txBox="1">
            <a:spLocks noChangeArrowheads="1"/>
          </p:cNvSpPr>
          <p:nvPr/>
        </p:nvSpPr>
        <p:spPr bwMode="auto">
          <a:xfrm>
            <a:off x="766763" y="1168400"/>
            <a:ext cx="10983912" cy="3694113"/>
          </a:xfrm>
          <a:prstGeom prst="rect">
            <a:avLst/>
          </a:prstGeom>
          <a:noFill/>
          <a:ln w="9525">
            <a:noFill/>
            <a:miter lim="800000"/>
            <a:headEnd/>
            <a:tailEnd/>
          </a:ln>
        </p:spPr>
        <p:txBody>
          <a:bodyPr>
            <a:spAutoFit/>
          </a:bodyPr>
          <a:lstStyle/>
          <a:p>
            <a:endParaRPr lang="es-ES" b="1">
              <a:latin typeface="Times New Roman" pitchFamily="18" charset="0"/>
              <a:cs typeface="Times New Roman" pitchFamily="18" charset="0"/>
            </a:endParaRPr>
          </a:p>
          <a:p>
            <a:endParaRPr lang="es-ES" b="1">
              <a:latin typeface="Times New Roman" pitchFamily="18" charset="0"/>
              <a:cs typeface="Times New Roman" pitchFamily="18" charset="0"/>
            </a:endParaRPr>
          </a:p>
          <a:p>
            <a:r>
              <a:rPr lang="es-ES" b="1">
                <a:latin typeface="Times New Roman" pitchFamily="18" charset="0"/>
                <a:cs typeface="Times New Roman" pitchFamily="18" charset="0"/>
              </a:rPr>
              <a:t>-En el robot prestar atención al estado de las pezoneras, estado de los cepillos de limpieza de los pezones o de la pezonera especial que realiza la limpieza con agua y aire a presión</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 </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-Realizar la limpieza exterior e interior de las pezoneras del robot</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 </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-Revisar el estado de limpieza de la cámara</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 </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-Para mantener limpio el sistema de ordeño del robot, se debe realizar el ciclo de limpieza completo con la periodicidad que indica el fabricante</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 </a:t>
            </a:r>
            <a:endParaRPr lang="es-ES">
              <a:latin typeface="Times New Roman" pitchFamily="18" charset="0"/>
              <a:cs typeface="Times New Roman" pitchFamily="18" charset="0"/>
            </a:endParaRPr>
          </a:p>
          <a:p>
            <a:r>
              <a:rPr lang="es-ES" b="1">
                <a:latin typeface="Times New Roman" pitchFamily="18" charset="0"/>
                <a:cs typeface="Times New Roman" pitchFamily="18" charset="0"/>
              </a:rPr>
              <a:t>-Cambiar el filtro de leche en el robot con la periodicidad que indica el fabricante</a:t>
            </a:r>
            <a:endParaRPr lang="es-ES">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CuadroTexto 2"/>
          <p:cNvSpPr txBox="1">
            <a:spLocks noChangeArrowheads="1"/>
          </p:cNvSpPr>
          <p:nvPr/>
        </p:nvSpPr>
        <p:spPr bwMode="auto">
          <a:xfrm>
            <a:off x="992188" y="1935163"/>
            <a:ext cx="10207625" cy="2124075"/>
          </a:xfrm>
          <a:prstGeom prst="rect">
            <a:avLst/>
          </a:prstGeom>
          <a:noFill/>
          <a:ln w="9525">
            <a:noFill/>
            <a:miter lim="800000"/>
            <a:headEnd/>
            <a:tailEnd/>
          </a:ln>
        </p:spPr>
        <p:txBody>
          <a:bodyPr>
            <a:spAutoFit/>
          </a:bodyPr>
          <a:lstStyle/>
          <a:p>
            <a:pPr algn="ctr"/>
            <a:r>
              <a:rPr lang="es-ES" sz="4400" b="1">
                <a:solidFill>
                  <a:srgbClr val="00B0F0"/>
                </a:solidFill>
                <a:latin typeface="Times New Roman" pitchFamily="18" charset="0"/>
                <a:cs typeface="Times New Roman" pitchFamily="18" charset="0"/>
              </a:rPr>
              <a:t>REGISTRO DE ACTUACIONES Y       RECOMENDACIONES AL PLAN SANITARIO INTEGRAL</a:t>
            </a:r>
            <a:endParaRPr lang="es-ES" sz="4400">
              <a:solidFill>
                <a:srgbClr val="00B0F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p:txBody>
          <a:bodyPr rtlCol="0">
            <a:normAutofit fontScale="90000"/>
          </a:bodyPr>
          <a:lstStyle/>
          <a:p>
            <a:pPr eaLnBrk="1" fontAlgn="auto" hangingPunct="1">
              <a:spcAft>
                <a:spcPts val="0"/>
              </a:spcAft>
              <a:defRPr/>
            </a:pPr>
            <a:r>
              <a:rPr lang="es-ES" b="1" dirty="0">
                <a:solidFill>
                  <a:srgbClr val="00B0F0"/>
                </a:solidFill>
                <a:latin typeface="Times New Roman" panose="02020603050405020304" pitchFamily="18" charset="0"/>
                <a:ea typeface="Times New Roman" panose="02020603050405020304" pitchFamily="18" charset="0"/>
              </a:rPr>
              <a:t>DESCRIPCION DE LAS CONDICIONES ESTRUCTURALES, MANEJO  Y AMBIENTALES DE LA GRANJA BOVINA</a:t>
            </a:r>
            <a:endParaRPr lang="es-ES" dirty="0"/>
          </a:p>
        </p:txBody>
      </p:sp>
      <p:sp>
        <p:nvSpPr>
          <p:cNvPr id="3" name="Marcador de contenido 2">
            <a:extLst>
              <a:ext uri="{FF2B5EF4-FFF2-40B4-BE49-F238E27FC236}"/>
            </a:extLst>
          </p:cNvPr>
          <p:cNvSpPr>
            <a:spLocks noGrp="1"/>
          </p:cNvSpPr>
          <p:nvPr>
            <p:ph sz="half" idx="1"/>
          </p:nvPr>
        </p:nvSpPr>
        <p:spPr>
          <a:xfrm>
            <a:off x="838200" y="2047875"/>
            <a:ext cx="5181600" cy="4351338"/>
          </a:xfrm>
        </p:spPr>
        <p:txBody>
          <a:bodyPr rtlCol="0">
            <a:normAutofit/>
          </a:bodyPr>
          <a:lstStyle/>
          <a:p>
            <a:pPr marL="0" indent="0" eaLnBrk="1" fontAlgn="auto" hangingPunct="1">
              <a:spcAft>
                <a:spcPts val="0"/>
              </a:spcAft>
              <a:buFont typeface="Arial" panose="020B0604020202020204" pitchFamily="34" charset="0"/>
              <a:buNone/>
              <a:defRPr/>
            </a:pPr>
            <a:r>
              <a:rPr lang="es-ES" sz="1800" dirty="0">
                <a:latin typeface="Times New Roman" panose="02020603050405020304" pitchFamily="18" charset="0"/>
                <a:ea typeface="Times New Roman" panose="02020603050405020304" pitchFamily="18" charset="0"/>
              </a:rPr>
              <a:t>B) SISTEMAS DE ALIMENTACION Y ABREVADO</a:t>
            </a: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-Tipo de sistema de alimentación</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-Número de comidas al día</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-Composición de la ración (forrajes/concentrados)</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-Descripción de comederos y bebederos</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endParaRPr lang="es-ES" dirty="0"/>
          </a:p>
        </p:txBody>
      </p:sp>
      <p:sp>
        <p:nvSpPr>
          <p:cNvPr id="4" name="Marcador de contenido 3">
            <a:extLst>
              <a:ext uri="{FF2B5EF4-FFF2-40B4-BE49-F238E27FC236}"/>
            </a:extLst>
          </p:cNvPr>
          <p:cNvSpPr>
            <a:spLocks noGrp="1"/>
          </p:cNvSpPr>
          <p:nvPr>
            <p:ph sz="half" idx="2"/>
          </p:nvPr>
        </p:nvSpPr>
        <p:spPr>
          <a:xfrm>
            <a:off x="6332538" y="2047875"/>
            <a:ext cx="5181600" cy="4351338"/>
          </a:xfrm>
        </p:spPr>
        <p:txBody>
          <a:bodyPr rtlCol="0">
            <a:normAutofit/>
          </a:bodyPr>
          <a:lstStyle/>
          <a:p>
            <a:pPr marL="0" indent="0" eaLnBrk="1" fontAlgn="auto" hangingPunct="1">
              <a:spcAft>
                <a:spcPts val="0"/>
              </a:spcAft>
              <a:buFont typeface="Arial" panose="020B0604020202020204" pitchFamily="34" charset="0"/>
              <a:buNone/>
              <a:defRPr/>
            </a:pPr>
            <a:r>
              <a:rPr lang="es-ES" sz="1800" dirty="0">
                <a:latin typeface="Times New Roman" panose="02020603050405020304" pitchFamily="18" charset="0"/>
                <a:ea typeface="Times New Roman" panose="02020603050405020304" pitchFamily="18" charset="0"/>
              </a:rPr>
              <a:t>C) MANEJO</a:t>
            </a: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-Número de inspecciones a los animales al día ( mínimo 1 vez al día)</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-Descripción del manejo de los animales según su momento productivo</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-Reposición propia , centro de recría , externa</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eaLnBrk="1" fontAlgn="auto" hangingPunct="1">
              <a:spcAft>
                <a:spcPts val="0"/>
              </a:spcAft>
              <a:buFont typeface="Arial" panose="020B0604020202020204" pitchFamily="34" charset="0"/>
              <a:buChar char="•"/>
              <a:defRPr/>
            </a:pPr>
            <a:endParaRPr lang="es-E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Imagen 4"/>
          <p:cNvPicPr>
            <a:picLocks noChangeAspect="1"/>
          </p:cNvPicPr>
          <p:nvPr/>
        </p:nvPicPr>
        <p:blipFill>
          <a:blip r:embed="rId2"/>
          <a:srcRect/>
          <a:stretch>
            <a:fillRect/>
          </a:stretch>
        </p:blipFill>
        <p:spPr bwMode="auto">
          <a:xfrm>
            <a:off x="3343275" y="65088"/>
            <a:ext cx="5145088" cy="6727825"/>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Imagen 2"/>
          <p:cNvPicPr>
            <a:picLocks noChangeAspect="1"/>
          </p:cNvPicPr>
          <p:nvPr/>
        </p:nvPicPr>
        <p:blipFill>
          <a:blip r:embed="rId2"/>
          <a:srcRect/>
          <a:stretch>
            <a:fillRect/>
          </a:stretch>
        </p:blipFill>
        <p:spPr bwMode="auto">
          <a:xfrm>
            <a:off x="3352800" y="0"/>
            <a:ext cx="5014913" cy="68580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Imagen 3"/>
          <p:cNvPicPr>
            <a:picLocks noChangeAspect="1"/>
          </p:cNvPicPr>
          <p:nvPr/>
        </p:nvPicPr>
        <p:blipFill>
          <a:blip r:embed="rId2"/>
          <a:srcRect/>
          <a:stretch>
            <a:fillRect/>
          </a:stretch>
        </p:blipFill>
        <p:spPr bwMode="auto">
          <a:xfrm>
            <a:off x="3362325" y="0"/>
            <a:ext cx="5237163" cy="68580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Imagen 5"/>
          <p:cNvPicPr>
            <a:picLocks noChangeAspect="1"/>
          </p:cNvPicPr>
          <p:nvPr/>
        </p:nvPicPr>
        <p:blipFill>
          <a:blip r:embed="rId2"/>
          <a:srcRect/>
          <a:stretch>
            <a:fillRect/>
          </a:stretch>
        </p:blipFill>
        <p:spPr bwMode="auto">
          <a:xfrm>
            <a:off x="3765550" y="0"/>
            <a:ext cx="4660900" cy="68580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Imagen 2"/>
          <p:cNvPicPr>
            <a:picLocks noChangeAspect="1"/>
          </p:cNvPicPr>
          <p:nvPr/>
        </p:nvPicPr>
        <p:blipFill>
          <a:blip r:embed="rId2"/>
          <a:srcRect/>
          <a:stretch>
            <a:fillRect/>
          </a:stretch>
        </p:blipFill>
        <p:spPr bwMode="auto">
          <a:xfrm>
            <a:off x="3611563" y="0"/>
            <a:ext cx="4716462" cy="6858000"/>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Imagen 4"/>
          <p:cNvPicPr>
            <a:picLocks noChangeAspect="1"/>
          </p:cNvPicPr>
          <p:nvPr/>
        </p:nvPicPr>
        <p:blipFill>
          <a:blip r:embed="rId2"/>
          <a:srcRect/>
          <a:stretch>
            <a:fillRect/>
          </a:stretch>
        </p:blipFill>
        <p:spPr bwMode="auto">
          <a:xfrm>
            <a:off x="3648075" y="0"/>
            <a:ext cx="4765675" cy="6858000"/>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Imagen 1"/>
          <p:cNvPicPr>
            <a:picLocks noChangeAspect="1"/>
          </p:cNvPicPr>
          <p:nvPr/>
        </p:nvPicPr>
        <p:blipFill>
          <a:blip r:embed="rId2"/>
          <a:srcRect/>
          <a:stretch>
            <a:fillRect/>
          </a:stretch>
        </p:blipFill>
        <p:spPr bwMode="auto">
          <a:xfrm>
            <a:off x="746125" y="0"/>
            <a:ext cx="7669213" cy="6858000"/>
          </a:xfrm>
          <a:prstGeom prst="rect">
            <a:avLst/>
          </a:prstGeom>
          <a:noFill/>
          <a:ln w="9525">
            <a:noFill/>
            <a:miter lim="800000"/>
            <a:headEnd/>
            <a:tailEnd/>
          </a:ln>
        </p:spPr>
      </p:pic>
      <p:sp>
        <p:nvSpPr>
          <p:cNvPr id="59394" name="CuadroTexto 3"/>
          <p:cNvSpPr txBox="1">
            <a:spLocks noChangeArrowheads="1"/>
          </p:cNvSpPr>
          <p:nvPr/>
        </p:nvSpPr>
        <p:spPr bwMode="auto">
          <a:xfrm>
            <a:off x="6751638" y="669925"/>
            <a:ext cx="4017962" cy="769938"/>
          </a:xfrm>
          <a:prstGeom prst="rect">
            <a:avLst/>
          </a:prstGeom>
          <a:noFill/>
          <a:ln w="9525">
            <a:noFill/>
            <a:miter lim="800000"/>
            <a:headEnd/>
            <a:tailEnd/>
          </a:ln>
        </p:spPr>
        <p:txBody>
          <a:bodyPr>
            <a:spAutoFit/>
          </a:bodyPr>
          <a:lstStyle/>
          <a:p>
            <a:r>
              <a:rPr lang="es-ES" sz="4400" b="1">
                <a:solidFill>
                  <a:srgbClr val="00B0F0"/>
                </a:solidFill>
                <a:latin typeface="Times New Roman" pitchFamily="18" charset="0"/>
                <a:cs typeface="Times New Roman" pitchFamily="18" charset="0"/>
              </a:rPr>
              <a:t>GRACIAS</a:t>
            </a:r>
            <a:endParaRPr lang="es-ES" sz="440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504825" y="-388938"/>
            <a:ext cx="10848975" cy="2555876"/>
          </a:xfrm>
        </p:spPr>
        <p:txBody>
          <a:bodyPr rtlCol="0">
            <a:noAutofit/>
          </a:bodyPr>
          <a:lstStyle/>
          <a:p>
            <a:pPr algn="ctr" eaLnBrk="1" fontAlgn="auto" hangingPunct="1">
              <a:spcAft>
                <a:spcPts val="0"/>
              </a:spcAft>
              <a:defRPr/>
            </a:pPr>
            <a:r>
              <a:rPr lang="es-ES" sz="3200" b="1" dirty="0">
                <a:solidFill>
                  <a:srgbClr val="00B0F0"/>
                </a:solidFill>
                <a:latin typeface="Times New Roman" panose="02020603050405020304" pitchFamily="18" charset="0"/>
                <a:ea typeface="Times New Roman" panose="02020603050405020304" pitchFamily="18" charset="0"/>
              </a:rPr>
              <a:t>MODELO DE PLAN SANITARIO INTEGRAL</a:t>
            </a:r>
            <a:r>
              <a:rPr lang="es-ES" sz="3200" dirty="0">
                <a:latin typeface="+mn-lt"/>
                <a:ea typeface="+mn-ea"/>
                <a:cs typeface="+mn-cs"/>
              </a:rPr>
              <a:t/>
            </a:r>
            <a:br>
              <a:rPr lang="es-ES" sz="3200" dirty="0">
                <a:latin typeface="+mn-lt"/>
                <a:ea typeface="+mn-ea"/>
                <a:cs typeface="+mn-cs"/>
              </a:rPr>
            </a:br>
            <a:endParaRPr lang="es-ES" sz="3200" dirty="0">
              <a:latin typeface="+mn-lt"/>
              <a:ea typeface="+mn-ea"/>
              <a:cs typeface="+mn-cs"/>
            </a:endParaRPr>
          </a:p>
        </p:txBody>
      </p:sp>
      <p:sp>
        <p:nvSpPr>
          <p:cNvPr id="17410" name="Marcador de contenido 2"/>
          <p:cNvSpPr>
            <a:spLocks noGrp="1"/>
          </p:cNvSpPr>
          <p:nvPr>
            <p:ph idx="1"/>
          </p:nvPr>
        </p:nvSpPr>
        <p:spPr>
          <a:xfrm>
            <a:off x="838200" y="1270000"/>
            <a:ext cx="10515600" cy="5232400"/>
          </a:xfrm>
        </p:spPr>
        <p:txBody>
          <a:bodyPr/>
          <a:lstStyle/>
          <a:p>
            <a:pPr marL="0" indent="0" eaLnBrk="1" hangingPunct="1">
              <a:buFont typeface="Arial" charset="0"/>
              <a:buNone/>
            </a:pPr>
            <a:endParaRPr lang="es-ES" sz="3200" smtClean="0">
              <a:latin typeface="Times New Roman" pitchFamily="18" charset="0"/>
              <a:cs typeface="Times New Roman" pitchFamily="18" charset="0"/>
            </a:endParaRPr>
          </a:p>
          <a:p>
            <a:pPr marL="0" indent="0" eaLnBrk="1" hangingPunct="1">
              <a:buFont typeface="Arial" charset="0"/>
              <a:buNone/>
            </a:pPr>
            <a:endParaRPr lang="es-ES" smtClean="0"/>
          </a:p>
        </p:txBody>
      </p:sp>
      <p:sp>
        <p:nvSpPr>
          <p:cNvPr id="17411" name="CuadroTexto 4"/>
          <p:cNvSpPr txBox="1">
            <a:spLocks noChangeArrowheads="1"/>
          </p:cNvSpPr>
          <p:nvPr/>
        </p:nvSpPr>
        <p:spPr bwMode="auto">
          <a:xfrm>
            <a:off x="1225550" y="1354138"/>
            <a:ext cx="10350500" cy="5062537"/>
          </a:xfrm>
          <a:prstGeom prst="rect">
            <a:avLst/>
          </a:prstGeom>
          <a:noFill/>
          <a:ln w="9525">
            <a:noFill/>
            <a:miter lim="800000"/>
            <a:headEnd/>
            <a:tailEnd/>
          </a:ln>
        </p:spPr>
        <p:txBody>
          <a:bodyPr>
            <a:spAutoFit/>
          </a:bodyPr>
          <a:lstStyle/>
          <a:p>
            <a:r>
              <a:rPr lang="es-ES">
                <a:latin typeface="Times New Roman" pitchFamily="18" charset="0"/>
                <a:cs typeface="Times New Roman" pitchFamily="18" charset="0"/>
              </a:rPr>
              <a:t>-HIGIENE Y BIOSEGURIDAD</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 </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-PLAN DE VIGILANCIA Y CONTROL DE PARASITOS</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 </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-PROTOCOLO DE VIGILANCIA DEL ESTADO SANITARIO DE LOS ANIMALES, INCLUYENDO VIGILANCIA PASIVA DE LAS ENFERMEDADES DE DECLARACION OBLIGATORIA </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 </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-PROGRAMA DE MUESTREO RUTINARIO FRENTE A LAS ENFERMEDADES QUE SON OBJETO DE CONTROL EN LA EXPLOTACION. </a:t>
            </a:r>
            <a:r>
              <a:rPr lang="es-ES" b="1">
                <a:latin typeface="Times New Roman" pitchFamily="18" charset="0"/>
                <a:cs typeface="Times New Roman" pitchFamily="18" charset="0"/>
              </a:rPr>
              <a:t>ADSG</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 </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-PLAN DE VACUNACION</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 </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-PLAN DE USO RACIONAL DE MEDICAMENTOS VETERINARIOS </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 </a:t>
            </a:r>
            <a:endParaRPr lang="es-ES" sz="1600">
              <a:latin typeface="Times New Roman" pitchFamily="18" charset="0"/>
              <a:cs typeface="Times New Roman" pitchFamily="18" charset="0"/>
            </a:endParaRPr>
          </a:p>
          <a:p>
            <a:r>
              <a:rPr lang="es-ES">
                <a:latin typeface="Times New Roman" pitchFamily="18" charset="0"/>
                <a:cs typeface="Times New Roman" pitchFamily="18" charset="0"/>
              </a:rPr>
              <a:t>-PLAN DE CUMPLIMIENTO Y CONTROL DE HIGIENE DE LA LECHE ( </a:t>
            </a:r>
            <a:r>
              <a:rPr lang="es-ES" sz="1100">
                <a:latin typeface="Times New Roman" pitchFamily="18" charset="0"/>
                <a:cs typeface="Times New Roman" pitchFamily="18" charset="0"/>
              </a:rPr>
              <a:t>REGLAMENTO 853/2004)</a:t>
            </a:r>
            <a:endParaRPr lang="es-ES" sz="1600">
              <a:latin typeface="Times New Roman" pitchFamily="18" charset="0"/>
              <a:cs typeface="Times New Roman" pitchFamily="18" charset="0"/>
            </a:endParaRPr>
          </a:p>
          <a:p>
            <a:r>
              <a:rPr lang="es-ES" sz="1100">
                <a:latin typeface="Times New Roman" pitchFamily="18" charset="0"/>
                <a:cs typeface="Times New Roman" pitchFamily="18" charset="0"/>
              </a:rPr>
              <a:t> </a:t>
            </a:r>
            <a:endParaRPr lang="es-ES" sz="1600">
              <a:latin typeface="Times New Roman" pitchFamily="18" charset="0"/>
              <a:cs typeface="Times New Roman" pitchFamily="18" charset="0"/>
            </a:endParaRPr>
          </a:p>
          <a:p>
            <a:r>
              <a:rPr lang="es-ES" b="1">
                <a:latin typeface="Times New Roman" pitchFamily="18" charset="0"/>
                <a:cs typeface="Times New Roman" pitchFamily="18" charset="0"/>
              </a:rPr>
              <a:t>-</a:t>
            </a:r>
            <a:r>
              <a:rPr lang="es-ES">
                <a:latin typeface="Times New Roman" pitchFamily="18" charset="0"/>
                <a:cs typeface="Times New Roman" pitchFamily="18" charset="0"/>
              </a:rPr>
              <a:t>REGISTRO DE ACTUACIONES Y RECOMENDACIONES</a:t>
            </a:r>
            <a:endParaRPr lang="es-ES" sz="1600">
              <a:latin typeface="Times New Roman" pitchFamily="18" charset="0"/>
              <a:cs typeface="Times New Roman" pitchFamily="18" charset="0"/>
            </a:endParaRPr>
          </a:p>
          <a:p>
            <a:r>
              <a:rPr lang="es-ES" sz="2400" b="1">
                <a:latin typeface="Times New Roman" pitchFamily="18" charset="0"/>
                <a:cs typeface="Times New Roman" pitchFamily="18" charset="0"/>
              </a:rPr>
              <a:t> </a:t>
            </a:r>
            <a:endParaRPr lang="es-ES" sz="160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8200" y="365125"/>
            <a:ext cx="10515600" cy="1169988"/>
          </a:xfrm>
        </p:spPr>
        <p:txBody>
          <a:bodyPr rtlCol="0">
            <a:normAutofit fontScale="90000"/>
          </a:bodyPr>
          <a:lstStyle/>
          <a:p>
            <a:pPr algn="ctr" eaLnBrk="1" fontAlgn="auto" hangingPunct="1">
              <a:spcAft>
                <a:spcPts val="0"/>
              </a:spcAft>
              <a:defRPr/>
            </a:pPr>
            <a:r>
              <a:rPr lang="es-ES" b="1" dirty="0">
                <a:latin typeface="Times New Roman" panose="02020603050405020304" pitchFamily="18" charset="0"/>
                <a:ea typeface="Times New Roman" panose="02020603050405020304" pitchFamily="18" charset="0"/>
              </a:rPr>
              <a:t> </a:t>
            </a:r>
            <a:r>
              <a:rPr lang="es-ES" sz="3600" b="1" dirty="0">
                <a:solidFill>
                  <a:srgbClr val="00B0F0"/>
                </a:solidFill>
                <a:latin typeface="Times New Roman" panose="02020603050405020304" pitchFamily="18" charset="0"/>
                <a:ea typeface="Times New Roman" panose="02020603050405020304" pitchFamily="18" charset="0"/>
              </a:rPr>
              <a:t>PLAN SANITARIO INTEGRAL</a:t>
            </a:r>
            <a:r>
              <a:rPr lang="es-ES" dirty="0">
                <a:latin typeface="Times New Roman" panose="02020603050405020304" pitchFamily="18" charset="0"/>
                <a:ea typeface="Times New Roman" panose="02020603050405020304" pitchFamily="18" charset="0"/>
              </a:rPr>
              <a:t/>
            </a:r>
            <a:br>
              <a:rPr lang="es-ES" dirty="0">
                <a:latin typeface="Times New Roman" panose="02020603050405020304" pitchFamily="18" charset="0"/>
                <a:ea typeface="Times New Roman" panose="02020603050405020304" pitchFamily="18" charset="0"/>
              </a:rPr>
            </a:br>
            <a:r>
              <a:rPr lang="es-ES" b="1" dirty="0">
                <a:solidFill>
                  <a:srgbClr val="0000FF"/>
                </a:solidFill>
                <a:latin typeface="Times New Roman" panose="02020603050405020304" pitchFamily="18" charset="0"/>
                <a:ea typeface="Times New Roman" panose="02020603050405020304" pitchFamily="18" charset="0"/>
              </a:rPr>
              <a:t> </a:t>
            </a:r>
            <a:r>
              <a:rPr lang="es-ES" sz="1600" b="1" dirty="0">
                <a:latin typeface="Times New Roman" panose="02020603050405020304" pitchFamily="18" charset="0"/>
                <a:ea typeface="Times New Roman" panose="02020603050405020304" pitchFamily="18" charset="0"/>
              </a:rPr>
              <a:t>REGA:</a:t>
            </a:r>
            <a:br>
              <a:rPr lang="es-ES" sz="1600" b="1" dirty="0">
                <a:latin typeface="Times New Roman" panose="02020603050405020304" pitchFamily="18" charset="0"/>
                <a:ea typeface="Times New Roman" panose="02020603050405020304" pitchFamily="18" charset="0"/>
              </a:rPr>
            </a:br>
            <a:r>
              <a:rPr lang="es-ES" sz="1600" b="1" dirty="0">
                <a:latin typeface="Times New Roman" panose="02020603050405020304" pitchFamily="18" charset="0"/>
                <a:ea typeface="Times New Roman" panose="02020603050405020304" pitchFamily="18" charset="0"/>
              </a:rPr>
              <a:t>TITULAR:</a:t>
            </a:r>
            <a:r>
              <a:rPr lang="es-ES" sz="1600" dirty="0">
                <a:latin typeface="Times New Roman" panose="02020603050405020304" pitchFamily="18" charset="0"/>
                <a:ea typeface="Times New Roman" panose="02020603050405020304" pitchFamily="18" charset="0"/>
              </a:rPr>
              <a:t/>
            </a:r>
            <a:br>
              <a:rPr lang="es-ES" sz="1600" dirty="0">
                <a:latin typeface="Times New Roman" panose="02020603050405020304" pitchFamily="18" charset="0"/>
                <a:ea typeface="Times New Roman" panose="02020603050405020304" pitchFamily="18" charset="0"/>
              </a:rPr>
            </a:br>
            <a:endParaRPr lang="es-ES" sz="1600" dirty="0"/>
          </a:p>
        </p:txBody>
      </p:sp>
      <p:sp>
        <p:nvSpPr>
          <p:cNvPr id="3" name="Marcador de contenido 2">
            <a:extLst>
              <a:ext uri="{FF2B5EF4-FFF2-40B4-BE49-F238E27FC236}"/>
            </a:extLst>
          </p:cNvPr>
          <p:cNvSpPr>
            <a:spLocks noGrp="1"/>
          </p:cNvSpPr>
          <p:nvPr>
            <p:ph sz="half" idx="1"/>
          </p:nvPr>
        </p:nvSpPr>
        <p:spPr>
          <a:xfrm>
            <a:off x="420688" y="1311275"/>
            <a:ext cx="5181600" cy="5032375"/>
          </a:xfrm>
        </p:spPr>
        <p:txBody>
          <a:bodyPr rtlCol="0">
            <a:normAutofit fontScale="55000" lnSpcReduction="20000"/>
          </a:bodyPr>
          <a:lstStyle/>
          <a:p>
            <a:pPr marL="0" indent="0" eaLnBrk="1" fontAlgn="auto" hangingPunct="1">
              <a:spcAft>
                <a:spcPts val="0"/>
              </a:spcAft>
              <a:buFont typeface="Arial" panose="020B0604020202020204" pitchFamily="34" charset="0"/>
              <a:buNone/>
              <a:defRPr/>
            </a:pPr>
            <a:r>
              <a:rPr lang="es-ES" sz="2200" b="1" dirty="0">
                <a:solidFill>
                  <a:srgbClr val="0000FF"/>
                </a:solidFill>
                <a:latin typeface="Times New Roman" panose="02020603050405020304" pitchFamily="18" charset="0"/>
                <a:ea typeface="Times New Roman" panose="02020603050405020304" pitchFamily="18" charset="0"/>
              </a:rPr>
              <a:t>1. APARTADO DE HIGIENE Y BIOSEGURIDAD</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solidFill>
                  <a:srgbClr val="0000FF"/>
                </a:solidFill>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i="1" u="sng" dirty="0">
                <a:latin typeface="Times New Roman" panose="02020603050405020304" pitchFamily="18" charset="0"/>
                <a:ea typeface="Times New Roman" panose="02020603050405020304" pitchFamily="18" charset="0"/>
              </a:rPr>
              <a:t>MEDIDAS EN RELACION AL ACCESO DE VEHÍCULOS</a:t>
            </a:r>
            <a:endParaRPr lang="es-ES" sz="2200"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 </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a)  Explotación con  área de estacionamiento de vehículos alejada de los animales</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 </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b) Granja con vado sanitario o arco de desinfección en la entrada para la desinfección de las ruedas y bajos del vehículo</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 </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c) Los vehículos para la recogida de la leche y los de transporte de piensos y </a:t>
            </a:r>
            <a:r>
              <a:rPr lang="es-ES" sz="2200" b="1" dirty="0">
                <a:solidFill>
                  <a:srgbClr val="008000"/>
                </a:solidFill>
                <a:latin typeface="Times New Roman" panose="02020603050405020304" pitchFamily="18" charset="0"/>
                <a:ea typeface="Times New Roman" panose="02020603050405020304" pitchFamily="18" charset="0"/>
              </a:rPr>
              <a:t>animales</a:t>
            </a:r>
            <a:r>
              <a:rPr lang="es-ES" sz="2200" b="1" dirty="0">
                <a:latin typeface="Times New Roman" panose="02020603050405020304" pitchFamily="18" charset="0"/>
                <a:ea typeface="Times New Roman" panose="02020603050405020304" pitchFamily="18" charset="0"/>
              </a:rPr>
              <a:t>  no deben acceder a la zona de estancia de los animales</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 </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d) Los vehículos utilizados en el transporte de los animales deben estar limpios y desinfectados</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solidFill>
                  <a:srgbClr val="008000"/>
                </a:solidFill>
                <a:latin typeface="Times New Roman" panose="02020603050405020304" pitchFamily="18" charset="0"/>
                <a:ea typeface="Times New Roman" panose="02020603050405020304" pitchFamily="18" charset="0"/>
              </a:rPr>
              <a:t> </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solidFill>
                  <a:srgbClr val="008000"/>
                </a:solidFill>
                <a:latin typeface="Times New Roman" panose="02020603050405020304" pitchFamily="18" charset="0"/>
                <a:ea typeface="Times New Roman" panose="02020603050405020304" pitchFamily="18" charset="0"/>
              </a:rPr>
              <a:t>e) Registro actualizado de entrada de vehículos y personas</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solidFill>
                  <a:srgbClr val="008000"/>
                </a:solidFill>
                <a:latin typeface="Times New Roman" panose="02020603050405020304" pitchFamily="18" charset="0"/>
                <a:ea typeface="Times New Roman" panose="02020603050405020304" pitchFamily="18" charset="0"/>
              </a:rPr>
              <a:t> </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solidFill>
                  <a:srgbClr val="008000"/>
                </a:solidFill>
                <a:latin typeface="Times New Roman" panose="02020603050405020304" pitchFamily="18" charset="0"/>
                <a:ea typeface="Times New Roman" panose="02020603050405020304" pitchFamily="18" charset="0"/>
              </a:rPr>
              <a:t>f) Cierre perimetral con puerta de acceso en buen estado de conservación </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 </a:t>
            </a:r>
            <a:endParaRPr lang="es-ES" sz="2200" dirty="0"/>
          </a:p>
        </p:txBody>
      </p:sp>
      <p:sp>
        <p:nvSpPr>
          <p:cNvPr id="18435" name="Marcador de contenido 3"/>
          <p:cNvSpPr>
            <a:spLocks noGrp="1"/>
          </p:cNvSpPr>
          <p:nvPr>
            <p:ph sz="half" idx="2"/>
          </p:nvPr>
        </p:nvSpPr>
        <p:spPr>
          <a:xfrm>
            <a:off x="6296025" y="1763713"/>
            <a:ext cx="5776913" cy="5032375"/>
          </a:xfrm>
        </p:spPr>
        <p:txBody>
          <a:bodyPr/>
          <a:lstStyle/>
          <a:p>
            <a:pPr marL="0" indent="0" eaLnBrk="1" hangingPunct="1">
              <a:lnSpc>
                <a:spcPct val="70000"/>
              </a:lnSpc>
              <a:buFont typeface="Arial" charset="0"/>
              <a:buNone/>
            </a:pPr>
            <a:r>
              <a:rPr lang="es-ES" sz="1200" b="1" i="1" u="sng" smtClean="0">
                <a:latin typeface="Times New Roman" pitchFamily="18" charset="0"/>
                <a:cs typeface="Times New Roman" pitchFamily="18" charset="0"/>
              </a:rPr>
              <a:t>MEDIDAS EN RELACIÓN AL ACCESO DE ANIMALES A LA GRANJA</a:t>
            </a:r>
            <a:endParaRPr lang="es-ES" sz="1200" u="sng" smtClean="0">
              <a:latin typeface="Times New Roman" pitchFamily="18" charset="0"/>
              <a:cs typeface="Times New Roman" pitchFamily="18" charset="0"/>
            </a:endParaRPr>
          </a:p>
          <a:p>
            <a:pPr marL="0" indent="0" eaLnBrk="1" hangingPunct="1">
              <a:lnSpc>
                <a:spcPct val="70000"/>
              </a:lnSpc>
              <a:buFont typeface="Arial" charset="0"/>
              <a:buNone/>
            </a:pPr>
            <a:r>
              <a:rPr lang="es-ES" sz="1000" b="1" i="1" smtClean="0">
                <a:latin typeface="Times New Roman" pitchFamily="18" charset="0"/>
                <a:cs typeface="Times New Roman" pitchFamily="18" charset="0"/>
              </a:rPr>
              <a:t> </a:t>
            </a: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a) Rebaño abierto (compra de animales) o cerrado</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 </a:t>
            </a: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b) En caso de compra de animales se debe  realizar analíticas previas de IBR, BVD, PARATUBERCULOSIS, y de muestras de leche para detectar patógenos contagiosos, antes de incorporarlos a la explotación</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 </a:t>
            </a: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d) ¿Realiza recría fuera de su explotación?</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000" b="1" i="1" smtClean="0">
                <a:latin typeface="Times New Roman" pitchFamily="18" charset="0"/>
                <a:cs typeface="Times New Roman" pitchFamily="18" charset="0"/>
              </a:rPr>
              <a:t> </a:t>
            </a: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e) En caso de compra de animales, la granja de procedencia debe tener igual o superior calificación sanitaria y evitar el transporte conjunto de animales de distinta procedencia</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 </a:t>
            </a: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f) La explotación debe  disponer de una zona de cuarentena o un espacio adecuado para la inspección de los animales adquiridos y para proceder a la toma de muestras para las analíticas pertinentes que no se pudieran hacer en origen y su aislamiento del resto de los animales de la granja </a:t>
            </a:r>
            <a:r>
              <a:rPr lang="es-ES" sz="1200" b="1" smtClean="0">
                <a:solidFill>
                  <a:srgbClr val="008000"/>
                </a:solidFill>
                <a:latin typeface="Times New Roman" pitchFamily="18" charset="0"/>
                <a:cs typeface="Times New Roman" pitchFamily="18" charset="0"/>
              </a:rPr>
              <a:t>durante un periodo oportuno de tiempo.</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solidFill>
                  <a:srgbClr val="008000"/>
                </a:solidFill>
                <a:latin typeface="Times New Roman" pitchFamily="18" charset="0"/>
                <a:cs typeface="Times New Roman" pitchFamily="18" charset="0"/>
              </a:rPr>
              <a:t> </a:t>
            </a: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g) En caso de existir dicho espacio, debe estar  separado del resto de los animales y permitir tener un manejo diferenciado para evitar la transmisión de patógenos</a:t>
            </a:r>
          </a:p>
          <a:p>
            <a:pPr marL="0" indent="0" eaLnBrk="1" hangingPunct="1">
              <a:lnSpc>
                <a:spcPct val="70000"/>
              </a:lnSpc>
              <a:buFont typeface="Arial" charset="0"/>
              <a:buNone/>
            </a:pPr>
            <a:endParaRPr lang="es-ES" sz="1000" b="1"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h) Se debe  limpiar y desinfectar dicho local después de la salida de los animales allí confinados</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endParaRPr lang="es-ES" sz="15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extLst>
          </p:cNvPr>
          <p:cNvSpPr>
            <a:spLocks noGrp="1"/>
          </p:cNvSpPr>
          <p:nvPr>
            <p:ph type="title"/>
          </p:nvPr>
        </p:nvSpPr>
        <p:spPr>
          <a:xfrm>
            <a:off x="838200" y="365125"/>
            <a:ext cx="10515600" cy="1169988"/>
          </a:xfrm>
        </p:spPr>
        <p:txBody>
          <a:bodyPr rtlCol="0">
            <a:normAutofit fontScale="90000"/>
          </a:bodyPr>
          <a:lstStyle/>
          <a:p>
            <a:pPr algn="ctr" eaLnBrk="1" fontAlgn="auto" hangingPunct="1">
              <a:spcAft>
                <a:spcPts val="0"/>
              </a:spcAft>
              <a:defRPr/>
            </a:pPr>
            <a:r>
              <a:rPr lang="es-ES" b="1" dirty="0">
                <a:latin typeface="Times New Roman" panose="02020603050405020304" pitchFamily="18" charset="0"/>
                <a:ea typeface="Times New Roman" panose="02020603050405020304" pitchFamily="18" charset="0"/>
              </a:rPr>
              <a:t> </a:t>
            </a:r>
            <a:r>
              <a:rPr lang="es-ES" sz="3600" b="1" dirty="0">
                <a:solidFill>
                  <a:srgbClr val="00B0F0"/>
                </a:solidFill>
                <a:latin typeface="Times New Roman" panose="02020603050405020304" pitchFamily="18" charset="0"/>
                <a:ea typeface="Times New Roman" panose="02020603050405020304" pitchFamily="18" charset="0"/>
              </a:rPr>
              <a:t>PLAN SANITARIO INTEGRAL</a:t>
            </a:r>
            <a:r>
              <a:rPr lang="es-ES" dirty="0">
                <a:latin typeface="Times New Roman" panose="02020603050405020304" pitchFamily="18" charset="0"/>
                <a:ea typeface="Times New Roman" panose="02020603050405020304" pitchFamily="18" charset="0"/>
              </a:rPr>
              <a:t/>
            </a:r>
            <a:br>
              <a:rPr lang="es-ES" dirty="0">
                <a:latin typeface="Times New Roman" panose="02020603050405020304" pitchFamily="18" charset="0"/>
                <a:ea typeface="Times New Roman" panose="02020603050405020304" pitchFamily="18" charset="0"/>
              </a:rPr>
            </a:br>
            <a:r>
              <a:rPr lang="es-ES" b="1" dirty="0">
                <a:solidFill>
                  <a:srgbClr val="0000FF"/>
                </a:solidFill>
                <a:latin typeface="Times New Roman" panose="02020603050405020304" pitchFamily="18" charset="0"/>
                <a:ea typeface="Times New Roman" panose="02020603050405020304" pitchFamily="18" charset="0"/>
              </a:rPr>
              <a:t> </a:t>
            </a:r>
            <a:r>
              <a:rPr lang="es-ES" sz="1600" b="1" dirty="0">
                <a:latin typeface="Times New Roman" panose="02020603050405020304" pitchFamily="18" charset="0"/>
                <a:ea typeface="Times New Roman" panose="02020603050405020304" pitchFamily="18" charset="0"/>
              </a:rPr>
              <a:t>REGA:</a:t>
            </a:r>
            <a:br>
              <a:rPr lang="es-ES" sz="1600" b="1" dirty="0">
                <a:latin typeface="Times New Roman" panose="02020603050405020304" pitchFamily="18" charset="0"/>
                <a:ea typeface="Times New Roman" panose="02020603050405020304" pitchFamily="18" charset="0"/>
              </a:rPr>
            </a:br>
            <a:r>
              <a:rPr lang="es-ES" sz="1600" b="1" dirty="0">
                <a:latin typeface="Times New Roman" panose="02020603050405020304" pitchFamily="18" charset="0"/>
                <a:ea typeface="Times New Roman" panose="02020603050405020304" pitchFamily="18" charset="0"/>
              </a:rPr>
              <a:t>TITULAR:</a:t>
            </a:r>
            <a:r>
              <a:rPr lang="es-ES" sz="1600" dirty="0">
                <a:latin typeface="Times New Roman" panose="02020603050405020304" pitchFamily="18" charset="0"/>
                <a:ea typeface="Times New Roman" panose="02020603050405020304" pitchFamily="18" charset="0"/>
              </a:rPr>
              <a:t/>
            </a:r>
            <a:br>
              <a:rPr lang="es-ES" sz="1600" dirty="0">
                <a:latin typeface="Times New Roman" panose="02020603050405020304" pitchFamily="18" charset="0"/>
                <a:ea typeface="Times New Roman" panose="02020603050405020304" pitchFamily="18" charset="0"/>
              </a:rPr>
            </a:br>
            <a:endParaRPr lang="es-ES" sz="1600" dirty="0"/>
          </a:p>
        </p:txBody>
      </p:sp>
      <p:sp>
        <p:nvSpPr>
          <p:cNvPr id="3" name="Marcador de contenido 2">
            <a:extLst>
              <a:ext uri="{FF2B5EF4-FFF2-40B4-BE49-F238E27FC236}"/>
            </a:extLst>
          </p:cNvPr>
          <p:cNvSpPr>
            <a:spLocks noGrp="1"/>
          </p:cNvSpPr>
          <p:nvPr>
            <p:ph sz="half" idx="1"/>
          </p:nvPr>
        </p:nvSpPr>
        <p:spPr>
          <a:xfrm>
            <a:off x="420688" y="1311275"/>
            <a:ext cx="5181600" cy="5032375"/>
          </a:xfrm>
        </p:spPr>
        <p:txBody>
          <a:bodyPr rtlCol="0">
            <a:normAutofit fontScale="55000" lnSpcReduction="20000"/>
          </a:bodyPr>
          <a:lstStyle/>
          <a:p>
            <a:pPr marL="0" indent="0" eaLnBrk="1" fontAlgn="auto" hangingPunct="1">
              <a:spcAft>
                <a:spcPts val="0"/>
              </a:spcAft>
              <a:buFont typeface="Arial" panose="020B0604020202020204" pitchFamily="34" charset="0"/>
              <a:buNone/>
              <a:defRPr/>
            </a:pPr>
            <a:r>
              <a:rPr lang="es-ES" sz="2200" b="1" dirty="0">
                <a:solidFill>
                  <a:srgbClr val="0000FF"/>
                </a:solidFill>
                <a:latin typeface="Times New Roman" panose="02020603050405020304" pitchFamily="18" charset="0"/>
                <a:ea typeface="Times New Roman" panose="02020603050405020304" pitchFamily="18" charset="0"/>
              </a:rPr>
              <a:t>1. APARTADO DE HIGIENE Y BIOSEGURIDAD</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solidFill>
                  <a:srgbClr val="0000FF"/>
                </a:solidFill>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i="1" u="sng" dirty="0">
                <a:latin typeface="Times New Roman" panose="02020603050405020304" pitchFamily="18" charset="0"/>
                <a:ea typeface="Times New Roman" panose="02020603050405020304" pitchFamily="18" charset="0"/>
              </a:rPr>
              <a:t>MEDIDAS EN RELACION CON EL PERSONAL DE LA GRANJA</a:t>
            </a:r>
            <a:endParaRPr lang="es-ES" sz="2200"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 </a:t>
            </a:r>
            <a:endParaRPr lang="es-ES" sz="22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 a) Se debe restringir el acceso a personas ajenas a la explotación</a:t>
            </a: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 </a:t>
            </a: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b)  El personal  debe utilizar ropa y calzado exclusivo para el trabajo en la granja</a:t>
            </a:r>
          </a:p>
          <a:p>
            <a:pPr marL="0" indent="0" eaLnBrk="1" fontAlgn="auto" hangingPunct="1">
              <a:spcAft>
                <a:spcPts val="0"/>
              </a:spcAft>
              <a:buFont typeface="Arial" panose="020B0604020202020204" pitchFamily="34" charset="0"/>
              <a:buNone/>
              <a:defRPr/>
            </a:pPr>
            <a:endParaRPr lang="es-ES" sz="2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c) La granja debe tener  disponibilidad de vestuarios con agua caliente y jabón</a:t>
            </a:r>
          </a:p>
          <a:p>
            <a:pPr marL="0" indent="0" eaLnBrk="1" fontAlgn="auto" hangingPunct="1">
              <a:spcAft>
                <a:spcPts val="0"/>
              </a:spcAft>
              <a:buFont typeface="Arial" panose="020B0604020202020204" pitchFamily="34" charset="0"/>
              <a:buNone/>
              <a:defRPr/>
            </a:pPr>
            <a:endParaRPr lang="es-ES" sz="2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d) Botiquín de primeros auxilios en la explotación que sea de   fácil acceso para los trabajadores</a:t>
            </a:r>
          </a:p>
          <a:p>
            <a:pPr marL="0" indent="0" eaLnBrk="1" fontAlgn="auto" hangingPunct="1">
              <a:spcAft>
                <a:spcPts val="0"/>
              </a:spcAft>
              <a:buFont typeface="Arial" panose="020B0604020202020204" pitchFamily="34" charset="0"/>
              <a:buNone/>
              <a:defRPr/>
            </a:pPr>
            <a:endParaRPr lang="es-ES" sz="2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e) Las visitas deben utilizar calzado limpio </a:t>
            </a:r>
            <a:r>
              <a:rPr lang="es-ES" sz="2200" b="1" dirty="0" err="1">
                <a:latin typeface="Times New Roman" panose="02020603050405020304" pitchFamily="18" charset="0"/>
                <a:ea typeface="Times New Roman" panose="02020603050405020304" pitchFamily="18" charset="0"/>
              </a:rPr>
              <a:t>ó</a:t>
            </a:r>
            <a:r>
              <a:rPr lang="es-ES" sz="2200" b="1" dirty="0">
                <a:latin typeface="Times New Roman" panose="02020603050405020304" pitchFamily="18" charset="0"/>
                <a:ea typeface="Times New Roman" panose="02020603050405020304" pitchFamily="18" charset="0"/>
              </a:rPr>
              <a:t> calzas desechables</a:t>
            </a:r>
          </a:p>
          <a:p>
            <a:pPr marL="0" indent="0" eaLnBrk="1" fontAlgn="auto" hangingPunct="1">
              <a:spcAft>
                <a:spcPts val="0"/>
              </a:spcAft>
              <a:buFont typeface="Arial" panose="020B0604020202020204" pitchFamily="34" charset="0"/>
              <a:buNone/>
              <a:defRPr/>
            </a:pPr>
            <a:endParaRPr lang="es-ES" sz="2200" b="1"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2200" b="1" dirty="0">
                <a:latin typeface="Times New Roman" panose="02020603050405020304" pitchFamily="18" charset="0"/>
                <a:ea typeface="Times New Roman" panose="02020603050405020304" pitchFamily="18" charset="0"/>
              </a:rPr>
              <a:t>f) Las visitas no deben acceder al área de alimentación</a:t>
            </a:r>
          </a:p>
          <a:p>
            <a:pPr marL="0" indent="0" eaLnBrk="1" fontAlgn="auto" hangingPunct="1">
              <a:spcAft>
                <a:spcPts val="0"/>
              </a:spcAft>
              <a:buFont typeface="Arial" panose="020B0604020202020204" pitchFamily="34" charset="0"/>
              <a:buNone/>
              <a:defRPr/>
            </a:pPr>
            <a:endParaRPr lang="es-ES" sz="2200" dirty="0"/>
          </a:p>
        </p:txBody>
      </p:sp>
      <p:sp>
        <p:nvSpPr>
          <p:cNvPr id="19459" name="Marcador de contenido 3"/>
          <p:cNvSpPr>
            <a:spLocks noGrp="1"/>
          </p:cNvSpPr>
          <p:nvPr>
            <p:ph sz="half" idx="2"/>
          </p:nvPr>
        </p:nvSpPr>
        <p:spPr>
          <a:xfrm>
            <a:off x="5602288" y="1763713"/>
            <a:ext cx="6470650" cy="5032375"/>
          </a:xfrm>
        </p:spPr>
        <p:txBody>
          <a:bodyPr/>
          <a:lstStyle/>
          <a:p>
            <a:pPr marL="0" indent="0" eaLnBrk="1" hangingPunct="1">
              <a:lnSpc>
                <a:spcPct val="70000"/>
              </a:lnSpc>
              <a:buFont typeface="Arial" charset="0"/>
              <a:buNone/>
            </a:pPr>
            <a:r>
              <a:rPr lang="es-ES" sz="1200" b="1" i="1" u="sng" smtClean="0">
                <a:latin typeface="Times New Roman" pitchFamily="18" charset="0"/>
                <a:cs typeface="Times New Roman" pitchFamily="18" charset="0"/>
              </a:rPr>
              <a:t>MEDIDAS EN RELACION CON EL CONTROL DE LA ALIMENTACION</a:t>
            </a:r>
            <a:endParaRPr lang="es-ES" sz="1200" u="sng" smtClean="0">
              <a:latin typeface="Times New Roman" pitchFamily="18" charset="0"/>
              <a:cs typeface="Times New Roman" pitchFamily="18" charset="0"/>
            </a:endParaRPr>
          </a:p>
          <a:p>
            <a:pPr marL="0" indent="0" eaLnBrk="1" hangingPunct="1">
              <a:lnSpc>
                <a:spcPct val="70000"/>
              </a:lnSpc>
              <a:buFont typeface="Arial" charset="0"/>
              <a:buNone/>
            </a:pPr>
            <a:r>
              <a:rPr lang="es-ES" sz="1000" b="1" i="1" smtClean="0">
                <a:latin typeface="Times New Roman" pitchFamily="18" charset="0"/>
                <a:cs typeface="Times New Roman" pitchFamily="18" charset="0"/>
              </a:rPr>
              <a:t> </a:t>
            </a: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a) Las operaciones de descarga de piensos en la granja se realizan minimizando el riesgo sanitario, medioambiental y el impacto negativo en el bienestar animal</a:t>
            </a:r>
          </a:p>
          <a:p>
            <a:pPr marL="0" indent="0" eaLnBrk="1" hangingPunct="1">
              <a:lnSpc>
                <a:spcPct val="70000"/>
              </a:lnSpc>
              <a:buFont typeface="Arial" charset="0"/>
              <a:buNone/>
            </a:pPr>
            <a:endParaRPr lang="es-ES" sz="1000" b="1"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b) Los sistemas de almacenamiento de piensos deben estar diseñados para evitar la contaminación, deterioro del mismo, así como evitar el acceso de animales, se debe comprobar periódicamente la ausencia de infestación por plagas, si es necesario se debe aplicar un plan de lucha apropiado.</a:t>
            </a:r>
          </a:p>
          <a:p>
            <a:pPr marL="0" indent="0" eaLnBrk="1" hangingPunct="1">
              <a:lnSpc>
                <a:spcPct val="70000"/>
              </a:lnSpc>
              <a:buFont typeface="Arial" charset="0"/>
              <a:buNone/>
            </a:pPr>
            <a:endParaRPr lang="es-ES" sz="1000" b="1"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c) El diseño y construcción de los sistemas y equipos de suministro de alimentos y bebida deben permitir reducir el riesgo de contaminación, dichos sistemas así como los almacenes de alimentos se deben limpiar periódicamente.</a:t>
            </a:r>
          </a:p>
          <a:p>
            <a:pPr marL="0" indent="0" eaLnBrk="1" hangingPunct="1">
              <a:lnSpc>
                <a:spcPct val="70000"/>
              </a:lnSpc>
              <a:buFont typeface="Arial" charset="0"/>
              <a:buNone/>
            </a:pPr>
            <a:endParaRPr lang="es-ES" sz="1000" b="1"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d) El número de puntos ó de superficie disponible para la alimentación y bebida debe ser suficiente para permitir el acceso de todos los animales, y se deben estar  en buenas condiciones higiénico-sanitarias</a:t>
            </a:r>
          </a:p>
          <a:p>
            <a:pPr marL="0" indent="0" eaLnBrk="1" hangingPunct="1">
              <a:lnSpc>
                <a:spcPct val="70000"/>
              </a:lnSpc>
              <a:buFont typeface="Arial" charset="0"/>
              <a:buNone/>
            </a:pPr>
            <a:endParaRPr lang="es-ES" sz="1000" b="1"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e) La explotación debe disponer de un plan de alimentación o racionamiento de los animales de acuerdo a su edad o estado productivo</a:t>
            </a:r>
          </a:p>
          <a:p>
            <a:pPr marL="0" indent="0" eaLnBrk="1" hangingPunct="1">
              <a:lnSpc>
                <a:spcPct val="70000"/>
              </a:lnSpc>
              <a:buFont typeface="Arial" charset="0"/>
              <a:buNone/>
            </a:pPr>
            <a:endParaRPr lang="es-ES" sz="1000" b="1"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f) La compra de piensos debe realizase a empresas autorizadas, hay que tener un registro de entradas y conservación de albaranes y etiquetas.</a:t>
            </a:r>
          </a:p>
          <a:p>
            <a:pPr marL="0" indent="0" eaLnBrk="1" hangingPunct="1">
              <a:lnSpc>
                <a:spcPct val="70000"/>
              </a:lnSpc>
              <a:buFont typeface="Arial" charset="0"/>
              <a:buNone/>
            </a:pPr>
            <a:endParaRPr lang="es-ES" sz="1000" b="1" smtClean="0">
              <a:latin typeface="Times New Roman" pitchFamily="18" charset="0"/>
              <a:cs typeface="Times New Roman" pitchFamily="18" charset="0"/>
            </a:endParaRPr>
          </a:p>
          <a:p>
            <a:pPr marL="0" indent="0" eaLnBrk="1" hangingPunct="1">
              <a:lnSpc>
                <a:spcPct val="70000"/>
              </a:lnSpc>
              <a:buFont typeface="Arial" charset="0"/>
              <a:buNone/>
            </a:pPr>
            <a:r>
              <a:rPr lang="es-ES" sz="1000" b="1" smtClean="0">
                <a:latin typeface="Times New Roman" pitchFamily="18" charset="0"/>
                <a:cs typeface="Times New Roman" pitchFamily="18" charset="0"/>
              </a:rPr>
              <a:t>g) Los silos de forraje deben estar  en condiciones de conservación y mantenimiento adecuados para una alimentación saludable de los animales</a:t>
            </a:r>
          </a:p>
          <a:p>
            <a:pPr marL="0" indent="0" eaLnBrk="1" hangingPunct="1">
              <a:lnSpc>
                <a:spcPct val="70000"/>
              </a:lnSpc>
              <a:buFont typeface="Arial" charset="0"/>
              <a:buNone/>
            </a:pP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endParaRPr lang="es-ES" sz="1000" smtClean="0">
              <a:latin typeface="Times New Roman" pitchFamily="18" charset="0"/>
              <a:cs typeface="Times New Roman" pitchFamily="18" charset="0"/>
            </a:endParaRPr>
          </a:p>
          <a:p>
            <a:pPr marL="0" indent="0" eaLnBrk="1" hangingPunct="1">
              <a:lnSpc>
                <a:spcPct val="70000"/>
              </a:lnSpc>
              <a:buFont typeface="Arial" charset="0"/>
              <a:buNone/>
            </a:pPr>
            <a:endParaRPr lang="es-ES" sz="15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p:cNvSpPr>
            <a:spLocks noGrp="1"/>
          </p:cNvSpPr>
          <p:nvPr>
            <p:ph type="title"/>
          </p:nvPr>
        </p:nvSpPr>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20482" name="Marcador de contenido 2"/>
          <p:cNvSpPr>
            <a:spLocks noGrp="1"/>
          </p:cNvSpPr>
          <p:nvPr>
            <p:ph sz="half" idx="1"/>
          </p:nvPr>
        </p:nvSpPr>
        <p:spPr/>
        <p:txBody>
          <a:bodyPr/>
          <a:lstStyle/>
          <a:p>
            <a:pPr marL="0" indent="0" eaLnBrk="1" hangingPunct="1">
              <a:lnSpc>
                <a:spcPct val="70000"/>
              </a:lnSpc>
              <a:buFont typeface="Arial" charset="0"/>
              <a:buNone/>
            </a:pPr>
            <a:endParaRPr lang="es-ES" sz="1100" b="1"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solidFill>
                  <a:srgbClr val="0000FF"/>
                </a:solidFill>
                <a:latin typeface="Times New Roman" pitchFamily="18" charset="0"/>
                <a:cs typeface="Times New Roman" pitchFamily="18" charset="0"/>
              </a:rPr>
              <a:t>1. APARTADO DE HIGIENE Y BIOSEGURIDAD</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endParaRPr lang="es-ES" sz="1100" b="1" smtClean="0">
              <a:latin typeface="Times New Roman" pitchFamily="18" charset="0"/>
              <a:cs typeface="Times New Roman" pitchFamily="18" charset="0"/>
            </a:endParaRPr>
          </a:p>
          <a:p>
            <a:pPr marL="0" indent="0" eaLnBrk="1" hangingPunct="1">
              <a:lnSpc>
                <a:spcPct val="70000"/>
              </a:lnSpc>
              <a:buFont typeface="Arial" charset="0"/>
              <a:buNone/>
            </a:pPr>
            <a:r>
              <a:rPr lang="es-ES" sz="1200" b="1" i="1" u="sng" smtClean="0">
                <a:latin typeface="Times New Roman" pitchFamily="18" charset="0"/>
                <a:cs typeface="Times New Roman" pitchFamily="18" charset="0"/>
              </a:rPr>
              <a:t>CONTINUACION MEDIDAS EN RELACION CON EL CONTROL DE LA ALIMENTACION</a:t>
            </a:r>
            <a:endParaRPr lang="es-ES" sz="1200" u="sng" smtClean="0">
              <a:latin typeface="Times New Roman" pitchFamily="18" charset="0"/>
              <a:cs typeface="Times New Roman" pitchFamily="18" charset="0"/>
            </a:endParaRPr>
          </a:p>
          <a:p>
            <a:pPr marL="0" indent="0" eaLnBrk="1" hangingPunct="1">
              <a:lnSpc>
                <a:spcPct val="70000"/>
              </a:lnSpc>
              <a:buFont typeface="Arial" charset="0"/>
              <a:buNone/>
            </a:pPr>
            <a:endParaRPr lang="es-ES" sz="1100" b="1"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h) En caso de compartir carro de alimentación con otras granjas, es conveniente que todas las granjas tengan un status sanitario similar</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 </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i) En caso de pastoreo, no deberían compartir pastos comunales</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latin typeface="Times New Roman" pitchFamily="18" charset="0"/>
                <a:cs typeface="Times New Roman" pitchFamily="18" charset="0"/>
              </a:rPr>
              <a:t>j) En caso de usar pastos propios, deben estar debidamente aislados los animales de otro ganado próximo</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solidFill>
                  <a:srgbClr val="008000"/>
                </a:solidFill>
                <a:latin typeface="Times New Roman" pitchFamily="18" charset="0"/>
                <a:cs typeface="Times New Roman" pitchFamily="18" charset="0"/>
              </a:rPr>
              <a:t>k) Se deben realizar periódicamente análisis bromatológicos de los silos</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endParaRPr lang="es-ES" sz="1100" smtClean="0">
              <a:latin typeface="Times New Roman" pitchFamily="18" charset="0"/>
              <a:cs typeface="Times New Roman" pitchFamily="18" charset="0"/>
            </a:endParaRPr>
          </a:p>
          <a:p>
            <a:pPr marL="0" indent="0" eaLnBrk="1" hangingPunct="1">
              <a:lnSpc>
                <a:spcPct val="70000"/>
              </a:lnSpc>
              <a:buFont typeface="Arial" charset="0"/>
              <a:buNone/>
            </a:pPr>
            <a:r>
              <a:rPr lang="es-ES" sz="1200" b="1" smtClean="0">
                <a:solidFill>
                  <a:srgbClr val="008000"/>
                </a:solidFill>
                <a:latin typeface="Times New Roman" pitchFamily="18" charset="0"/>
                <a:cs typeface="Times New Roman" pitchFamily="18" charset="0"/>
              </a:rPr>
              <a:t>l) Realizar control de micotoxinas  de los forrajes ensilados cuando sea necesario.</a:t>
            </a:r>
            <a:endParaRPr lang="es-ES" sz="1200" smtClean="0">
              <a:latin typeface="Times New Roman" pitchFamily="18" charset="0"/>
              <a:cs typeface="Times New Roman" pitchFamily="18" charset="0"/>
            </a:endParaRPr>
          </a:p>
          <a:p>
            <a:pPr marL="0" indent="0" eaLnBrk="1" hangingPunct="1">
              <a:lnSpc>
                <a:spcPct val="70000"/>
              </a:lnSpc>
              <a:buFont typeface="Arial" charset="0"/>
              <a:buNone/>
            </a:pPr>
            <a:r>
              <a:rPr lang="es-ES" sz="1100" b="1" smtClean="0">
                <a:latin typeface="Times New Roman" pitchFamily="18" charset="0"/>
                <a:cs typeface="Times New Roman" pitchFamily="18" charset="0"/>
              </a:rPr>
              <a:t> </a:t>
            </a:r>
            <a:endParaRPr lang="es-ES" sz="1100" smtClean="0">
              <a:latin typeface="Times New Roman" pitchFamily="18" charset="0"/>
              <a:cs typeface="Times New Roman" pitchFamily="18" charset="0"/>
            </a:endParaRPr>
          </a:p>
          <a:p>
            <a:pPr marL="0" indent="0" eaLnBrk="1" hangingPunct="1">
              <a:lnSpc>
                <a:spcPct val="70000"/>
              </a:lnSpc>
              <a:buFont typeface="Arial" charset="0"/>
              <a:buNone/>
            </a:pPr>
            <a:endParaRPr lang="es-ES" sz="1800" smtClean="0"/>
          </a:p>
        </p:txBody>
      </p:sp>
      <p:sp>
        <p:nvSpPr>
          <p:cNvPr id="4" name="Marcador de contenido 3">
            <a:extLst>
              <a:ext uri="{FF2B5EF4-FFF2-40B4-BE49-F238E27FC236}"/>
            </a:extLst>
          </p:cNvPr>
          <p:cNvSpPr>
            <a:spLocks noGrp="1"/>
          </p:cNvSpPr>
          <p:nvPr>
            <p:ph sz="half" idx="2"/>
          </p:nvPr>
        </p:nvSpPr>
        <p:spPr>
          <a:xfrm>
            <a:off x="6278563" y="2047875"/>
            <a:ext cx="5697537" cy="4691063"/>
          </a:xfrm>
        </p:spPr>
        <p:txBody>
          <a:bodyPr rtlCol="0">
            <a:normAutofit fontScale="62500" lnSpcReduction="20000"/>
          </a:bodyPr>
          <a:lstStyle/>
          <a:p>
            <a:pPr marL="0" indent="0" eaLnBrk="1" fontAlgn="auto" hangingPunct="1">
              <a:spcAft>
                <a:spcPts val="0"/>
              </a:spcAft>
              <a:buFont typeface="Arial" panose="020B0604020202020204" pitchFamily="34" charset="0"/>
              <a:buNone/>
              <a:defRPr/>
            </a:pPr>
            <a:r>
              <a:rPr lang="es-ES" sz="1900" b="1" i="1" u="sng" dirty="0">
                <a:latin typeface="Times New Roman" panose="02020603050405020304" pitchFamily="18" charset="0"/>
                <a:ea typeface="Times New Roman" panose="02020603050405020304" pitchFamily="18" charset="0"/>
              </a:rPr>
              <a:t>MEDIDAS EN RELACION CON EL CONTROL DEL SUMINSITRO Y CALIDAD DEL AGUA</a:t>
            </a:r>
            <a:endParaRPr lang="es-ES" sz="1900" u="sng"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 </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a) ¿El agua utilizada en la explotación procede de una traída pública?</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 </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b) Si no es de traída pública debe estar sometida a un tratamiento de potabilización</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solidFill>
                  <a:srgbClr val="008000"/>
                </a:solidFill>
                <a:latin typeface="Times New Roman" panose="02020603050405020304" pitchFamily="18" charset="0"/>
                <a:ea typeface="Times New Roman" panose="02020603050405020304" pitchFamily="18" charset="0"/>
              </a:rPr>
              <a:t>c) Describir el tratamiento de potabilización</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solidFill>
                  <a:srgbClr val="008000"/>
                </a:solidFill>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d) Se  deben efectuar controles de la calidad higiénica-sanitaria del agua con la periodicidad adecuada</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e) Observar si es correcto el estado higiénico de los depósitos, conducciones y bebederos, limpieza periódica de los mismos para que permanezcan en buenas condiciones así como su localización adecuada para impedir su contaminación con heces, restos de alimentos, etc.</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900" b="1" dirty="0">
                <a:latin typeface="Times New Roman" panose="02020603050405020304" pitchFamily="18" charset="0"/>
                <a:ea typeface="Times New Roman" panose="02020603050405020304" pitchFamily="18" charset="0"/>
              </a:rPr>
              <a:t>f) En caso de pastoreo, el ganado no debe tener  acceso a fuentes de agua no controlada sanitariamente</a:t>
            </a:r>
            <a:endParaRPr lang="es-ES" sz="19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es-ES" sz="1800" b="1" dirty="0">
                <a:latin typeface="Times New Roman" panose="02020603050405020304" pitchFamily="18" charset="0"/>
                <a:ea typeface="Times New Roman" panose="02020603050405020304" pitchFamily="18" charset="0"/>
              </a:rPr>
              <a:t> </a:t>
            </a:r>
            <a:endParaRPr lang="es-ES" sz="1800" dirty="0">
              <a:latin typeface="Times New Roman" panose="02020603050405020304" pitchFamily="18" charset="0"/>
              <a:ea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ítulo 1"/>
          <p:cNvSpPr>
            <a:spLocks noGrp="1"/>
          </p:cNvSpPr>
          <p:nvPr>
            <p:ph type="title"/>
          </p:nvPr>
        </p:nvSpPr>
        <p:spPr/>
        <p:txBody>
          <a:bodyPr/>
          <a:lstStyle/>
          <a:p>
            <a:pPr algn="ctr" eaLnBrk="1" hangingPunct="1"/>
            <a:r>
              <a:rPr lang="es-ES" sz="3200" b="1" smtClean="0">
                <a:solidFill>
                  <a:srgbClr val="00B0F0"/>
                </a:solidFill>
                <a:latin typeface="Times New Roman" pitchFamily="18" charset="0"/>
                <a:cs typeface="Times New Roman" pitchFamily="18" charset="0"/>
              </a:rPr>
              <a:t>PLAN SANITARIO INTEGRAL</a:t>
            </a:r>
            <a:endParaRPr lang="es-ES" sz="3200" smtClean="0"/>
          </a:p>
        </p:txBody>
      </p:sp>
      <p:sp>
        <p:nvSpPr>
          <p:cNvPr id="21506" name="Marcador de contenido 2"/>
          <p:cNvSpPr>
            <a:spLocks noGrp="1"/>
          </p:cNvSpPr>
          <p:nvPr>
            <p:ph sz="half" idx="1"/>
          </p:nvPr>
        </p:nvSpPr>
        <p:spPr>
          <a:xfrm>
            <a:off x="400050" y="1393825"/>
            <a:ext cx="5695950" cy="5345113"/>
          </a:xfrm>
        </p:spPr>
        <p:txBody>
          <a:bodyPr/>
          <a:lstStyle/>
          <a:p>
            <a:pPr marL="0" indent="0" eaLnBrk="1" hangingPunct="1">
              <a:lnSpc>
                <a:spcPct val="80000"/>
              </a:lnSpc>
              <a:buFont typeface="Arial" charset="0"/>
              <a:buNone/>
            </a:pPr>
            <a:endParaRPr lang="es-ES" sz="1800" b="1" smtClean="0">
              <a:latin typeface="Times New Roman" pitchFamily="18" charset="0"/>
              <a:cs typeface="Times New Roman" pitchFamily="18" charset="0"/>
            </a:endParaRPr>
          </a:p>
          <a:p>
            <a:pPr marL="0" indent="0" eaLnBrk="1" hangingPunct="1">
              <a:lnSpc>
                <a:spcPct val="80000"/>
              </a:lnSpc>
              <a:buFont typeface="Arial" charset="0"/>
              <a:buNone/>
            </a:pPr>
            <a:r>
              <a:rPr lang="es-ES" sz="1300" b="1" smtClean="0">
                <a:solidFill>
                  <a:srgbClr val="0000FF"/>
                </a:solidFill>
                <a:latin typeface="Times New Roman" pitchFamily="18" charset="0"/>
                <a:cs typeface="Times New Roman" pitchFamily="18" charset="0"/>
              </a:rPr>
              <a:t>1. APARTADO DE HIGIENE Y BIOSEGURIDAD</a:t>
            </a:r>
            <a:endParaRPr lang="es-ES" sz="1300" smtClean="0">
              <a:latin typeface="Times New Roman" pitchFamily="18" charset="0"/>
              <a:cs typeface="Times New Roman" pitchFamily="18" charset="0"/>
            </a:endParaRPr>
          </a:p>
          <a:p>
            <a:pPr marL="0" indent="0" eaLnBrk="1" hangingPunct="1">
              <a:lnSpc>
                <a:spcPct val="80000"/>
              </a:lnSpc>
              <a:buFont typeface="Arial" charset="0"/>
              <a:buNone/>
            </a:pPr>
            <a:r>
              <a:rPr lang="es-ES" sz="1300" b="1" i="1" u="sng" smtClean="0">
                <a:latin typeface="Times New Roman" pitchFamily="18" charset="0"/>
                <a:cs typeface="Times New Roman" pitchFamily="18" charset="0"/>
              </a:rPr>
              <a:t>MEDIDAS DE MANEJO SANITARIO</a:t>
            </a:r>
            <a:endParaRPr lang="es-ES" sz="1300" u="sng" smtClean="0">
              <a:latin typeface="Times New Roman" pitchFamily="18" charset="0"/>
              <a:cs typeface="Times New Roman" pitchFamily="18" charset="0"/>
            </a:endParaRPr>
          </a:p>
          <a:p>
            <a:pPr marL="0" indent="0" eaLnBrk="1" hangingPunct="1">
              <a:lnSpc>
                <a:spcPct val="80000"/>
              </a:lnSpc>
              <a:buFont typeface="Arial" charset="0"/>
              <a:buNone/>
            </a:pPr>
            <a:r>
              <a:rPr lang="es-ES" sz="1300" b="1" smtClean="0">
                <a:latin typeface="Times New Roman" pitchFamily="18" charset="0"/>
                <a:cs typeface="Times New Roman" pitchFamily="18" charset="0"/>
              </a:rPr>
              <a:t>a) Los espacios de las distintas zonas de la granja deben estar bien dimensionados y diseñados para evitar el hacinamiento y la contaminación entre ellos.</a:t>
            </a:r>
            <a:endParaRPr lang="es-ES" sz="1300" smtClean="0">
              <a:latin typeface="Times New Roman" pitchFamily="18" charset="0"/>
              <a:cs typeface="Times New Roman" pitchFamily="18" charset="0"/>
            </a:endParaRPr>
          </a:p>
          <a:p>
            <a:pPr marL="0" indent="0" eaLnBrk="1" hangingPunct="1">
              <a:lnSpc>
                <a:spcPct val="80000"/>
              </a:lnSpc>
              <a:buFont typeface="Arial" charset="0"/>
              <a:buNone/>
            </a:pPr>
            <a:r>
              <a:rPr lang="es-ES" sz="1300" b="1" smtClean="0">
                <a:latin typeface="Times New Roman" pitchFamily="18" charset="0"/>
                <a:cs typeface="Times New Roman" pitchFamily="18" charset="0"/>
              </a:rPr>
              <a:t> b) La explotación  debe disponer de un espacio para aislar animales enfermos</a:t>
            </a:r>
            <a:endParaRPr lang="es-ES" sz="1300" smtClean="0">
              <a:latin typeface="Times New Roman" pitchFamily="18" charset="0"/>
              <a:cs typeface="Times New Roman" pitchFamily="18" charset="0"/>
            </a:endParaRPr>
          </a:p>
          <a:p>
            <a:pPr marL="0" indent="0" eaLnBrk="1" hangingPunct="1">
              <a:lnSpc>
                <a:spcPct val="80000"/>
              </a:lnSpc>
              <a:buFont typeface="Arial" charset="0"/>
              <a:buNone/>
            </a:pPr>
            <a:r>
              <a:rPr lang="es-ES" sz="1300" b="1" smtClean="0">
                <a:latin typeface="Times New Roman" pitchFamily="18" charset="0"/>
                <a:cs typeface="Times New Roman" pitchFamily="18" charset="0"/>
              </a:rPr>
              <a:t>c) La granja debe disponer de sistemas de manejo y sujeción adecuados y seguros para los animales y personal que los maneje</a:t>
            </a:r>
          </a:p>
          <a:p>
            <a:pPr marL="0" indent="0" eaLnBrk="1" hangingPunct="1">
              <a:lnSpc>
                <a:spcPct val="80000"/>
              </a:lnSpc>
              <a:buFont typeface="Arial" charset="0"/>
              <a:buNone/>
            </a:pPr>
            <a:r>
              <a:rPr lang="es-ES" sz="1300" b="1" smtClean="0">
                <a:latin typeface="Times New Roman" pitchFamily="18" charset="0"/>
                <a:cs typeface="Times New Roman" pitchFamily="18" charset="0"/>
              </a:rPr>
              <a:t>d) Establecer una  frecuencia mínima al día para revisar el estado sanitario de los animales (al menos 1 vez al dia), monitorización del estado de salud de los animales mediante análisis de leche, chequeos serológicos, (ADSG).</a:t>
            </a:r>
          </a:p>
          <a:p>
            <a:pPr marL="0" indent="0" eaLnBrk="1" hangingPunct="1">
              <a:lnSpc>
                <a:spcPct val="80000"/>
              </a:lnSpc>
              <a:buFont typeface="Arial" charset="0"/>
              <a:buNone/>
            </a:pPr>
            <a:r>
              <a:rPr lang="es-ES" sz="1300" b="1" smtClean="0">
                <a:latin typeface="Times New Roman" pitchFamily="18" charset="0"/>
                <a:cs typeface="Times New Roman" pitchFamily="18" charset="0"/>
              </a:rPr>
              <a:t>e) En el orden de manejo y atención de los animales se debe empezar por los animales jóvenes, seguido de los adultos y por último a los animales enfermos y los que están en cuarentena</a:t>
            </a:r>
          </a:p>
          <a:p>
            <a:pPr marL="0" indent="0" eaLnBrk="1" hangingPunct="1">
              <a:lnSpc>
                <a:spcPct val="80000"/>
              </a:lnSpc>
              <a:buFont typeface="Arial" charset="0"/>
              <a:buNone/>
            </a:pPr>
            <a:r>
              <a:rPr lang="es-ES" sz="1300" b="1" smtClean="0">
                <a:latin typeface="Times New Roman" pitchFamily="18" charset="0"/>
                <a:cs typeface="Times New Roman" pitchFamily="18" charset="0"/>
              </a:rPr>
              <a:t>f) En la granja no debe  perros, gatos en contacto con los animales</a:t>
            </a:r>
          </a:p>
          <a:p>
            <a:pPr marL="0" indent="0" eaLnBrk="1" hangingPunct="1">
              <a:lnSpc>
                <a:spcPct val="80000"/>
              </a:lnSpc>
              <a:buFont typeface="Arial" charset="0"/>
              <a:buNone/>
            </a:pPr>
            <a:r>
              <a:rPr lang="es-ES" sz="1300" b="1" smtClean="0">
                <a:latin typeface="Times New Roman" pitchFamily="18" charset="0"/>
                <a:cs typeface="Times New Roman" pitchFamily="18" charset="0"/>
              </a:rPr>
              <a:t>g) Se debe impedir el acceso de aves a las instalaciones.</a:t>
            </a:r>
          </a:p>
          <a:p>
            <a:pPr marL="0" indent="0" eaLnBrk="1" hangingPunct="1">
              <a:lnSpc>
                <a:spcPct val="80000"/>
              </a:lnSpc>
              <a:buFont typeface="Arial" charset="0"/>
              <a:buNone/>
            </a:pPr>
            <a:r>
              <a:rPr lang="es-ES" sz="1300" b="1" smtClean="0">
                <a:latin typeface="Times New Roman" pitchFamily="18" charset="0"/>
                <a:cs typeface="Times New Roman" pitchFamily="18" charset="0"/>
              </a:rPr>
              <a:t>h)  En caso de dispone de semental para la reproducción, aparte de las analíticas efectuadas al resto del ganado, adicionalmente se pueden hacer análisis frente a tricomoniasis y campilobacteriosis </a:t>
            </a:r>
          </a:p>
          <a:p>
            <a:pPr marL="0" indent="0" eaLnBrk="1" hangingPunct="1">
              <a:lnSpc>
                <a:spcPct val="80000"/>
              </a:lnSpc>
              <a:buFont typeface="Arial" charset="0"/>
              <a:buNone/>
            </a:pPr>
            <a:r>
              <a:rPr lang="es-ES" sz="1300" b="1" smtClean="0">
                <a:latin typeface="Times New Roman" pitchFamily="18" charset="0"/>
                <a:cs typeface="Times New Roman" pitchFamily="18" charset="0"/>
              </a:rPr>
              <a:t>i) Los animales de diferentes grupos de edad  deben estar alojados separadamente</a:t>
            </a:r>
          </a:p>
          <a:p>
            <a:pPr marL="0" indent="0" eaLnBrk="1" hangingPunct="1">
              <a:lnSpc>
                <a:spcPct val="80000"/>
              </a:lnSpc>
              <a:buFont typeface="Arial" charset="0"/>
              <a:buNone/>
            </a:pPr>
            <a:endParaRPr lang="es-ES" sz="1700" b="1" smtClean="0">
              <a:latin typeface="Times New Roman" pitchFamily="18" charset="0"/>
              <a:cs typeface="Times New Roman" pitchFamily="18" charset="0"/>
            </a:endParaRPr>
          </a:p>
          <a:p>
            <a:pPr marL="0" indent="0" eaLnBrk="1" hangingPunct="1">
              <a:lnSpc>
                <a:spcPct val="80000"/>
              </a:lnSpc>
              <a:buFont typeface="Arial" charset="0"/>
              <a:buNone/>
            </a:pPr>
            <a:endParaRPr lang="es-ES" sz="1800" b="1" smtClean="0">
              <a:latin typeface="Times New Roman" pitchFamily="18" charset="0"/>
              <a:cs typeface="Times New Roman" pitchFamily="18" charset="0"/>
            </a:endParaRPr>
          </a:p>
          <a:p>
            <a:pPr marL="0" indent="0" eaLnBrk="1" hangingPunct="1">
              <a:lnSpc>
                <a:spcPct val="80000"/>
              </a:lnSpc>
              <a:buFont typeface="Arial" charset="0"/>
              <a:buNone/>
            </a:pPr>
            <a:endParaRPr lang="es-ES" smtClean="0"/>
          </a:p>
        </p:txBody>
      </p:sp>
      <p:pic>
        <p:nvPicPr>
          <p:cNvPr id="21507" name="Marcador de contenido 5"/>
          <p:cNvPicPr>
            <a:picLocks noGrp="1" noChangeAspect="1"/>
          </p:cNvPicPr>
          <p:nvPr>
            <p:ph sz="half" idx="2"/>
          </p:nvPr>
        </p:nvPicPr>
        <p:blipFill>
          <a:blip r:embed="rId2"/>
          <a:srcRect/>
          <a:stretch>
            <a:fillRect/>
          </a:stretch>
        </p:blipFill>
        <p:spPr>
          <a:xfrm>
            <a:off x="6432550" y="1989138"/>
            <a:ext cx="5561013" cy="4503737"/>
          </a:xfr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5944</Words>
  <Application>Microsoft Office PowerPoint</Application>
  <PresentationFormat>Personalizado</PresentationFormat>
  <Paragraphs>766</Paragraphs>
  <Slides>46</Slides>
  <Notes>0</Notes>
  <HiddenSlides>0</HiddenSlides>
  <MMClips>0</MMClips>
  <ScaleCrop>false</ScaleCrop>
  <HeadingPairs>
    <vt:vector size="6" baseType="variant">
      <vt:variant>
        <vt:lpstr>Fuentes usadas</vt:lpstr>
      </vt:variant>
      <vt:variant>
        <vt:i4>5</vt:i4>
      </vt:variant>
      <vt:variant>
        <vt:lpstr>Plantilla de diseño</vt:lpstr>
      </vt:variant>
      <vt:variant>
        <vt:i4>1</vt:i4>
      </vt:variant>
      <vt:variant>
        <vt:lpstr>Títulos de diapositiva</vt:lpstr>
      </vt:variant>
      <vt:variant>
        <vt:i4>46</vt:i4>
      </vt:variant>
    </vt:vector>
  </HeadingPairs>
  <TitlesOfParts>
    <vt:vector size="52" baseType="lpstr">
      <vt:lpstr>Arial</vt:lpstr>
      <vt:lpstr>Calibri Light</vt:lpstr>
      <vt:lpstr>Calibri</vt:lpstr>
      <vt:lpstr>Gotham Book</vt:lpstr>
      <vt:lpstr>Times New Roman</vt:lpstr>
      <vt:lpstr>Tema de Office</vt:lpstr>
      <vt:lpstr>Checklist práctico del plan sanitario integral Curso “Funciones del veterinario de explotación en el sistema integral de gestión de explotaciones ganaderas bovinas, porcinas y avícolas” viernes 26-abril, 18h30-19h30</vt:lpstr>
      <vt:lpstr>SISTEMA INTEGRAL DE GESTION DE LAS EXPLOTACIONES BOVINAS (SIGE) Antes de elaborar el plan que define el SIGE es preciso conocer las condiciones estructurales, de manejo y ambientales de la granja. </vt:lpstr>
      <vt:lpstr>DESCRIPCION DE LAS CONDICIONES ESTRUCTURALES, MANEJO  Y AMBIENTALES DE LA GRANJA BOVINA </vt:lpstr>
      <vt:lpstr>DESCRIPCION DE LAS CONDICIONES ESTRUCTURALES, MANEJO  Y AMBIENTALES DE LA GRANJA BOVINA</vt:lpstr>
      <vt:lpstr>MODELO DE PLAN SANITARIO INTEGRAL </vt:lpstr>
      <vt:lpstr> PLAN SANITARIO INTEGRAL  REGA: TITULAR: </vt:lpstr>
      <vt:lpstr> PLAN SANITARIO INTEGRAL  REGA: TITULAR: </vt:lpstr>
      <vt:lpstr>PLAN SANITARIO INTEGRAL</vt:lpstr>
      <vt:lpstr>PLAN SANITARIO INTEGRAL</vt:lpstr>
      <vt:lpstr>PLAN SANITARIO INTEGRAL</vt:lpstr>
      <vt:lpstr>PLAN SANITARIO INTEGRAL</vt:lpstr>
      <vt:lpstr>PLAN SANITARIO INTEGRAL</vt:lpstr>
      <vt:lpstr>PLAN LIMPIEZA Y DESINFECCION</vt:lpstr>
      <vt:lpstr>PLAN DESINSECTACION</vt:lpstr>
      <vt:lpstr>PLAN DESRATIZACION</vt:lpstr>
      <vt:lpstr>Diapositiva 16</vt:lpstr>
      <vt:lpstr>PLAN SANITARIO INTEGRAL</vt:lpstr>
      <vt:lpstr>PLAN SANITARIO INTEGRAL</vt:lpstr>
      <vt:lpstr>PLAN SANITARIO INTEGRAL</vt:lpstr>
      <vt:lpstr>Diapositiva 20</vt:lpstr>
      <vt:lpstr>Diapositiva 21</vt:lpstr>
      <vt:lpstr>Diapositiva 22</vt:lpstr>
      <vt:lpstr>PLAN SANITARIO INTEGRAL</vt:lpstr>
      <vt:lpstr>Diapositiva 24</vt:lpstr>
      <vt:lpstr>Diapositiva 25</vt:lpstr>
      <vt:lpstr>PLAN SANITARIO INTEGRAL</vt:lpstr>
      <vt:lpstr>PLAN SANITARIO INTEGRAL</vt:lpstr>
      <vt:lpstr>PLAN SANITARIO INTEGRAL</vt:lpstr>
      <vt:lpstr>PLAN SANITARIO INTEGRAL</vt:lpstr>
      <vt:lpstr>PLAN SANITARIO INTEGRAL</vt:lpstr>
      <vt:lpstr>PLAN SANITARIO INTEGRAL</vt:lpstr>
      <vt:lpstr>PLAN SANITARIO INTEGRAL</vt:lpstr>
      <vt:lpstr>PLAN SANITARIO INTEGRAL</vt:lpstr>
      <vt:lpstr>PLAN SANITARIO INTEGRAL</vt:lpstr>
      <vt:lpstr>PLAN SANITARIO INTEGRAL  7. APARTADO DEL PLAN DE CUMPLIMIENTO Y CONTROL DE HIGIENE DE LA LECHE</vt:lpstr>
      <vt:lpstr>PLAN SANITARIO INTEGRAL  7. APARTADO DEL PLAN DE CUMPLIMIENTO Y CONTROL DE HIGIENE DE LA LECHE</vt:lpstr>
      <vt:lpstr>PLAN SANITARIO INTEGRAL  7. APARTADO DEL PLAN DE CUMPLIMIENTO Y CONTROL DE HIGIENE DE LA LECHE</vt:lpstr>
      <vt:lpstr>PLAN SANITARIO INTEGRAL  7. APARTADO DEL PLAN DE CUMPLIMIENTO Y CONTROL DE HIGIENE DE LA LECHE</vt:lpstr>
      <vt:lpstr>Diapositiva 39</vt:lpstr>
      <vt:lpstr>Diapositiva 40</vt:lpstr>
      <vt:lpstr>Diapositiva 41</vt:lpstr>
      <vt:lpstr>Diapositiva 42</vt:lpstr>
      <vt:lpstr>Diapositiva 43</vt:lpstr>
      <vt:lpstr>Diapositiva 44</vt:lpstr>
      <vt:lpstr>Diapositiva 45</vt:lpstr>
      <vt:lpstr>Diapositiva 46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Checklist práctico del plan sanitario integral Curso “Funciones del veterinario de explotación en el sistema integral de gestión de explotaciones ganaderas bovinas, porcinas y avícolas” viernes 26-abril, 18h30-19h30</dc:title>
  <dc:creator>Usuario</dc:creator>
  <cp:lastModifiedBy>Equipo36</cp:lastModifiedBy>
  <cp:revision>25</cp:revision>
  <dcterms:created xsi:type="dcterms:W3CDTF">2024-04-20T14:40:55Z</dcterms:created>
  <dcterms:modified xsi:type="dcterms:W3CDTF">2024-04-25T21:42:41Z</dcterms:modified>
</cp:coreProperties>
</file>