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671" r:id="rId3"/>
    <p:sldId id="672" r:id="rId4"/>
    <p:sldId id="673" r:id="rId5"/>
    <p:sldId id="638" r:id="rId6"/>
    <p:sldId id="626" r:id="rId7"/>
    <p:sldId id="316" r:id="rId8"/>
    <p:sldId id="310" r:id="rId9"/>
    <p:sldId id="311" r:id="rId10"/>
    <p:sldId id="676" r:id="rId11"/>
    <p:sldId id="677" r:id="rId12"/>
    <p:sldId id="678" r:id="rId13"/>
    <p:sldId id="679" r:id="rId14"/>
    <p:sldId id="680" r:id="rId15"/>
    <p:sldId id="642" r:id="rId16"/>
    <p:sldId id="641" r:id="rId17"/>
    <p:sldId id="643" r:id="rId18"/>
    <p:sldId id="644" r:id="rId19"/>
    <p:sldId id="645" r:id="rId20"/>
    <p:sldId id="286" r:id="rId21"/>
    <p:sldId id="312" r:id="rId22"/>
    <p:sldId id="646" r:id="rId23"/>
    <p:sldId id="681" r:id="rId24"/>
    <p:sldId id="674" r:id="rId25"/>
    <p:sldId id="313" r:id="rId26"/>
    <p:sldId id="314" r:id="rId27"/>
    <p:sldId id="629" r:id="rId28"/>
    <p:sldId id="664" r:id="rId29"/>
    <p:sldId id="633" r:id="rId30"/>
    <p:sldId id="634" r:id="rId31"/>
    <p:sldId id="625" r:id="rId32"/>
    <p:sldId id="635" r:id="rId33"/>
    <p:sldId id="318" r:id="rId34"/>
    <p:sldId id="268" r:id="rId35"/>
    <p:sldId id="315" r:id="rId36"/>
    <p:sldId id="296" r:id="rId37"/>
    <p:sldId id="297" r:id="rId38"/>
    <p:sldId id="303" r:id="rId39"/>
    <p:sldId id="304" r:id="rId40"/>
    <p:sldId id="302" r:id="rId41"/>
    <p:sldId id="298" r:id="rId42"/>
    <p:sldId id="305" r:id="rId43"/>
    <p:sldId id="306" r:id="rId44"/>
    <p:sldId id="307" r:id="rId45"/>
    <p:sldId id="308" r:id="rId46"/>
    <p:sldId id="309" r:id="rId47"/>
    <p:sldId id="682" r:id="rId48"/>
    <p:sldId id="684" r:id="rId49"/>
    <p:sldId id="686" r:id="rId50"/>
    <p:sldId id="685" r:id="rId51"/>
    <p:sldId id="274" r:id="rId52"/>
    <p:sldId id="295" r:id="rId53"/>
    <p:sldId id="278" r:id="rId54"/>
    <p:sldId id="288" r:id="rId55"/>
    <p:sldId id="287" r:id="rId56"/>
    <p:sldId id="283" r:id="rId57"/>
    <p:sldId id="284" r:id="rId58"/>
    <p:sldId id="639" r:id="rId59"/>
    <p:sldId id="640" r:id="rId60"/>
    <p:sldId id="662" r:id="rId61"/>
    <p:sldId id="669" r:id="rId62"/>
    <p:sldId id="670" r:id="rId63"/>
    <p:sldId id="651" r:id="rId64"/>
    <p:sldId id="652" r:id="rId65"/>
    <p:sldId id="683" r:id="rId66"/>
    <p:sldId id="653" r:id="rId67"/>
    <p:sldId id="665" r:id="rId68"/>
    <p:sldId id="654" r:id="rId69"/>
    <p:sldId id="655" r:id="rId70"/>
    <p:sldId id="656" r:id="rId71"/>
    <p:sldId id="657" r:id="rId72"/>
    <p:sldId id="658" r:id="rId73"/>
    <p:sldId id="659" r:id="rId74"/>
    <p:sldId id="660" r:id="rId75"/>
    <p:sldId id="661" r:id="rId76"/>
    <p:sldId id="301" r:id="rId77"/>
    <p:sldId id="687" r:id="rId78"/>
    <p:sldId id="675" r:id="rId79"/>
    <p:sldId id="666" r:id="rId80"/>
    <p:sldId id="668" r:id="rId81"/>
    <p:sldId id="667" r:id="rId82"/>
    <p:sldId id="300" r:id="rId83"/>
    <p:sldId id="260" r:id="rId84"/>
    <p:sldId id="261" r:id="rId85"/>
    <p:sldId id="264" r:id="rId86"/>
    <p:sldId id="293" r:id="rId87"/>
    <p:sldId id="292" r:id="rId88"/>
    <p:sldId id="647" r:id="rId89"/>
    <p:sldId id="648" r:id="rId90"/>
    <p:sldId id="649" r:id="rId91"/>
    <p:sldId id="257" r:id="rId92"/>
    <p:sldId id="650" r:id="rId93"/>
    <p:sldId id="294" r:id="rId94"/>
    <p:sldId id="688" r:id="rId95"/>
  </p:sldIdLst>
  <p:sldSz cx="12192000" cy="6858000"/>
  <p:notesSz cx="6858000" cy="9144000"/>
  <p:photoAlbum/>
  <p:defaultTextStyle>
    <a:defPPr>
      <a:defRPr lang="gl-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91" autoAdjust="0"/>
  </p:normalViewPr>
  <p:slideViewPr>
    <p:cSldViewPr>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7697C-E5A8-4454-BFAA-1BACF537E221}" type="datetimeFigureOut">
              <a:rPr lang="es-ES" smtClean="0"/>
              <a:t>24/05/2024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AEDBC-B7B0-43FD-A9B3-3FA20F1B47DC}" type="slidenum">
              <a:rPr lang="es-ES" smtClean="0"/>
              <a:t>‹Nº›</a:t>
            </a:fld>
            <a:endParaRPr lang="es-ES"/>
          </a:p>
        </p:txBody>
      </p:sp>
    </p:spTree>
    <p:extLst>
      <p:ext uri="{BB962C8B-B14F-4D97-AF65-F5344CB8AC3E}">
        <p14:creationId xmlns:p14="http://schemas.microsoft.com/office/powerpoint/2010/main" val="86195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A8AEDBC-B7B0-43FD-A9B3-3FA20F1B47DC}" type="slidenum">
              <a:rPr lang="es-ES" smtClean="0"/>
              <a:t>55</a:t>
            </a:fld>
            <a:endParaRPr lang="es-ES"/>
          </a:p>
        </p:txBody>
      </p:sp>
    </p:spTree>
    <p:extLst>
      <p:ext uri="{BB962C8B-B14F-4D97-AF65-F5344CB8AC3E}">
        <p14:creationId xmlns:p14="http://schemas.microsoft.com/office/powerpoint/2010/main" val="3597079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gl-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gl-ES"/>
          </a:p>
        </p:txBody>
      </p:sp>
      <p:sp>
        <p:nvSpPr>
          <p:cNvPr id="4" name="3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5" name="4 Marcador de pie de página"/>
          <p:cNvSpPr>
            <a:spLocks noGrp="1"/>
          </p:cNvSpPr>
          <p:nvPr>
            <p:ph type="ftr" sz="quarter" idx="11"/>
          </p:nvPr>
        </p:nvSpPr>
        <p:spPr/>
        <p:txBody>
          <a:bodyPr/>
          <a:lstStyle/>
          <a:p>
            <a:endParaRPr lang="gl-ES"/>
          </a:p>
        </p:txBody>
      </p:sp>
      <p:sp>
        <p:nvSpPr>
          <p:cNvPr id="6" name="5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177396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gl-E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3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5" name="4 Marcador de pie de página"/>
          <p:cNvSpPr>
            <a:spLocks noGrp="1"/>
          </p:cNvSpPr>
          <p:nvPr>
            <p:ph type="ftr" sz="quarter" idx="11"/>
          </p:nvPr>
        </p:nvSpPr>
        <p:spPr/>
        <p:txBody>
          <a:bodyPr/>
          <a:lstStyle/>
          <a:p>
            <a:endParaRPr lang="gl-ES"/>
          </a:p>
        </p:txBody>
      </p:sp>
      <p:sp>
        <p:nvSpPr>
          <p:cNvPr id="6" name="5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3257583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gl-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3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5" name="4 Marcador de pie de página"/>
          <p:cNvSpPr>
            <a:spLocks noGrp="1"/>
          </p:cNvSpPr>
          <p:nvPr>
            <p:ph type="ftr" sz="quarter" idx="11"/>
          </p:nvPr>
        </p:nvSpPr>
        <p:spPr/>
        <p:txBody>
          <a:bodyPr/>
          <a:lstStyle/>
          <a:p>
            <a:endParaRPr lang="gl-ES"/>
          </a:p>
        </p:txBody>
      </p:sp>
      <p:sp>
        <p:nvSpPr>
          <p:cNvPr id="6" name="5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3198148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05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gl-E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3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5" name="4 Marcador de pie de página"/>
          <p:cNvSpPr>
            <a:spLocks noGrp="1"/>
          </p:cNvSpPr>
          <p:nvPr>
            <p:ph type="ftr" sz="quarter" idx="11"/>
          </p:nvPr>
        </p:nvSpPr>
        <p:spPr/>
        <p:txBody>
          <a:bodyPr/>
          <a:lstStyle/>
          <a:p>
            <a:endParaRPr lang="gl-ES"/>
          </a:p>
        </p:txBody>
      </p:sp>
      <p:sp>
        <p:nvSpPr>
          <p:cNvPr id="6" name="5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2170683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gl-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5" name="4 Marcador de pie de página"/>
          <p:cNvSpPr>
            <a:spLocks noGrp="1"/>
          </p:cNvSpPr>
          <p:nvPr>
            <p:ph type="ftr" sz="quarter" idx="11"/>
          </p:nvPr>
        </p:nvSpPr>
        <p:spPr/>
        <p:txBody>
          <a:bodyPr/>
          <a:lstStyle/>
          <a:p>
            <a:endParaRPr lang="gl-ES"/>
          </a:p>
        </p:txBody>
      </p:sp>
      <p:sp>
        <p:nvSpPr>
          <p:cNvPr id="6" name="5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302337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gl-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5" name="4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6" name="5 Marcador de pie de página"/>
          <p:cNvSpPr>
            <a:spLocks noGrp="1"/>
          </p:cNvSpPr>
          <p:nvPr>
            <p:ph type="ftr" sz="quarter" idx="11"/>
          </p:nvPr>
        </p:nvSpPr>
        <p:spPr/>
        <p:txBody>
          <a:bodyPr/>
          <a:lstStyle/>
          <a:p>
            <a:endParaRPr lang="gl-ES"/>
          </a:p>
        </p:txBody>
      </p:sp>
      <p:sp>
        <p:nvSpPr>
          <p:cNvPr id="7" name="6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72844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gl-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7" name="6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8" name="7 Marcador de pie de página"/>
          <p:cNvSpPr>
            <a:spLocks noGrp="1"/>
          </p:cNvSpPr>
          <p:nvPr>
            <p:ph type="ftr" sz="quarter" idx="11"/>
          </p:nvPr>
        </p:nvSpPr>
        <p:spPr/>
        <p:txBody>
          <a:bodyPr/>
          <a:lstStyle/>
          <a:p>
            <a:endParaRPr lang="gl-ES"/>
          </a:p>
        </p:txBody>
      </p:sp>
      <p:sp>
        <p:nvSpPr>
          <p:cNvPr id="9" name="8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689343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gl-ES"/>
          </a:p>
        </p:txBody>
      </p:sp>
      <p:sp>
        <p:nvSpPr>
          <p:cNvPr id="3" name="2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4" name="3 Marcador de pie de página"/>
          <p:cNvSpPr>
            <a:spLocks noGrp="1"/>
          </p:cNvSpPr>
          <p:nvPr>
            <p:ph type="ftr" sz="quarter" idx="11"/>
          </p:nvPr>
        </p:nvSpPr>
        <p:spPr/>
        <p:txBody>
          <a:bodyPr/>
          <a:lstStyle/>
          <a:p>
            <a:endParaRPr lang="gl-ES"/>
          </a:p>
        </p:txBody>
      </p:sp>
      <p:sp>
        <p:nvSpPr>
          <p:cNvPr id="5" name="4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254245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3" name="2 Marcador de pie de página"/>
          <p:cNvSpPr>
            <a:spLocks noGrp="1"/>
          </p:cNvSpPr>
          <p:nvPr>
            <p:ph type="ftr" sz="quarter" idx="11"/>
          </p:nvPr>
        </p:nvSpPr>
        <p:spPr/>
        <p:txBody>
          <a:bodyPr/>
          <a:lstStyle/>
          <a:p>
            <a:endParaRPr lang="gl-ES"/>
          </a:p>
        </p:txBody>
      </p:sp>
      <p:sp>
        <p:nvSpPr>
          <p:cNvPr id="4" name="3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2002720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gl-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6" name="5 Marcador de pie de página"/>
          <p:cNvSpPr>
            <a:spLocks noGrp="1"/>
          </p:cNvSpPr>
          <p:nvPr>
            <p:ph type="ftr" sz="quarter" idx="11"/>
          </p:nvPr>
        </p:nvSpPr>
        <p:spPr/>
        <p:txBody>
          <a:bodyPr/>
          <a:lstStyle/>
          <a:p>
            <a:endParaRPr lang="gl-ES"/>
          </a:p>
        </p:txBody>
      </p:sp>
      <p:sp>
        <p:nvSpPr>
          <p:cNvPr id="7" name="6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20878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gl-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gl-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E139B07-C3F0-40B1-A8BC-B7C1D71EB28E}" type="datetimeFigureOut">
              <a:rPr lang="gl-ES" smtClean="0"/>
              <a:t>24/05/2024</a:t>
            </a:fld>
            <a:endParaRPr lang="gl-ES"/>
          </a:p>
        </p:txBody>
      </p:sp>
      <p:sp>
        <p:nvSpPr>
          <p:cNvPr id="6" name="5 Marcador de pie de página"/>
          <p:cNvSpPr>
            <a:spLocks noGrp="1"/>
          </p:cNvSpPr>
          <p:nvPr>
            <p:ph type="ftr" sz="quarter" idx="11"/>
          </p:nvPr>
        </p:nvSpPr>
        <p:spPr/>
        <p:txBody>
          <a:bodyPr/>
          <a:lstStyle/>
          <a:p>
            <a:endParaRPr lang="gl-ES"/>
          </a:p>
        </p:txBody>
      </p:sp>
      <p:sp>
        <p:nvSpPr>
          <p:cNvPr id="7" name="6 Marcador de número de diapositiva"/>
          <p:cNvSpPr>
            <a:spLocks noGrp="1"/>
          </p:cNvSpPr>
          <p:nvPr>
            <p:ph type="sldNum" sz="quarter" idx="12"/>
          </p:nvPr>
        </p:nvSpPr>
        <p:spPr/>
        <p:txBody>
          <a:bodyPr/>
          <a:lstStyle/>
          <a:p>
            <a:fld id="{2D5F78F4-2ED7-4B13-BB90-404C26E49546}" type="slidenum">
              <a:rPr lang="gl-ES" smtClean="0"/>
              <a:t>‹Nº›</a:t>
            </a:fld>
            <a:endParaRPr lang="gl-ES"/>
          </a:p>
        </p:txBody>
      </p:sp>
    </p:spTree>
    <p:extLst>
      <p:ext uri="{BB962C8B-B14F-4D97-AF65-F5344CB8AC3E}">
        <p14:creationId xmlns:p14="http://schemas.microsoft.com/office/powerpoint/2010/main" val="370989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gl-ES"/>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39B07-C3F0-40B1-A8BC-B7C1D71EB28E}" type="datetimeFigureOut">
              <a:rPr lang="gl-ES" smtClean="0"/>
              <a:t>24/05/2024</a:t>
            </a:fld>
            <a:endParaRPr lang="gl-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gl-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F78F4-2ED7-4B13-BB90-404C26E49546}" type="slidenum">
              <a:rPr lang="gl-ES" smtClean="0"/>
              <a:t>‹Nº›</a:t>
            </a:fld>
            <a:endParaRPr lang="gl-ES"/>
          </a:p>
        </p:txBody>
      </p:sp>
    </p:spTree>
    <p:extLst>
      <p:ext uri="{BB962C8B-B14F-4D97-AF65-F5344CB8AC3E}">
        <p14:creationId xmlns:p14="http://schemas.microsoft.com/office/powerpoint/2010/main" val="2839570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gl-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publications.jrc.ec.europa.eu/repository/handle/JRC129446" TargetMode="External"/><Relationship Id="rId2" Type="http://schemas.openxmlformats.org/officeDocument/2006/relationships/hyperlink" Target="https://alimentos.elika.eus/etiquetado/estudios-cientificos-que-seran-la-base-para-la-revision-de-la-normativa-de-etiquetado/"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https://www.blogger.com/profile/11476106202819184039"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www.diariocordoba.com/tags/francia/" TargetMode="External"/><Relationship Id="rId2" Type="http://schemas.openxmlformats.org/officeDocument/2006/relationships/hyperlink" Target="https://www.diariocordoba.com/tags/pais-vasco/" TargetMode="Externa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diariocordoba.com/tags/comision-europea/"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s cervezas gallegas que también son resistencia: 10 marcas artesanas que  no te puedes perder - Metropolitano">
            <a:extLst>
              <a:ext uri="{FF2B5EF4-FFF2-40B4-BE49-F238E27FC236}">
                <a16:creationId xmlns:a16="http://schemas.microsoft.com/office/drawing/2014/main" id="{119EC2C5-E942-43C5-9EF0-B2B128AD4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672"/>
            <a:ext cx="9144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a:extLst>
              <a:ext uri="{FF2B5EF4-FFF2-40B4-BE49-F238E27FC236}">
                <a16:creationId xmlns:a16="http://schemas.microsoft.com/office/drawing/2014/main" id="{2DC38BA0-6F76-4E0A-A7A5-75313E9226B5}"/>
              </a:ext>
            </a:extLst>
          </p:cNvPr>
          <p:cNvSpPr txBox="1">
            <a:spLocks/>
          </p:cNvSpPr>
          <p:nvPr/>
        </p:nvSpPr>
        <p:spPr>
          <a:xfrm>
            <a:off x="1526959" y="6093296"/>
            <a:ext cx="8745505"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dirty="0">
                <a:solidFill>
                  <a:srgbClr val="00B050"/>
                </a:solidFill>
              </a:rPr>
              <a:t>Cerveza</a:t>
            </a:r>
            <a:br>
              <a:rPr lang="es-ES" sz="6600" dirty="0"/>
            </a:br>
            <a:endParaRPr lang="gl-ES" sz="6600" dirty="0"/>
          </a:p>
        </p:txBody>
      </p:sp>
    </p:spTree>
    <p:extLst>
      <p:ext uri="{BB962C8B-B14F-4D97-AF65-F5344CB8AC3E}">
        <p14:creationId xmlns:p14="http://schemas.microsoft.com/office/powerpoint/2010/main" val="202060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gromonegros.com/wp-content/uploads/portada-post-cebada-cervecera.png">
            <a:extLst>
              <a:ext uri="{FF2B5EF4-FFF2-40B4-BE49-F238E27FC236}">
                <a16:creationId xmlns:a16="http://schemas.microsoft.com/office/drawing/2014/main" id="{76624390-FA79-4E93-825E-68D5EDAF5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92" y="626461"/>
            <a:ext cx="11640616" cy="560507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49D304D2-DE2C-49B5-854B-EE4900FB060A}"/>
              </a:ext>
            </a:extLst>
          </p:cNvPr>
          <p:cNvPicPr>
            <a:picLocks noChangeAspect="1"/>
          </p:cNvPicPr>
          <p:nvPr/>
        </p:nvPicPr>
        <p:blipFill>
          <a:blip r:embed="rId3"/>
          <a:stretch>
            <a:fillRect/>
          </a:stretch>
        </p:blipFill>
        <p:spPr>
          <a:xfrm>
            <a:off x="3647728" y="5301208"/>
            <a:ext cx="3334215" cy="752580"/>
          </a:xfrm>
          <a:prstGeom prst="rect">
            <a:avLst/>
          </a:prstGeom>
        </p:spPr>
      </p:pic>
    </p:spTree>
    <p:extLst>
      <p:ext uri="{BB962C8B-B14F-4D97-AF65-F5344CB8AC3E}">
        <p14:creationId xmlns:p14="http://schemas.microsoft.com/office/powerpoint/2010/main" val="250723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0F09271-8566-41D9-881F-B22C0758AE45}"/>
              </a:ext>
            </a:extLst>
          </p:cNvPr>
          <p:cNvSpPr/>
          <p:nvPr/>
        </p:nvSpPr>
        <p:spPr>
          <a:xfrm>
            <a:off x="4439816" y="129709"/>
            <a:ext cx="7104112" cy="6524863"/>
          </a:xfrm>
          <a:prstGeom prst="rect">
            <a:avLst/>
          </a:prstGeom>
        </p:spPr>
        <p:txBody>
          <a:bodyPr wrap="square">
            <a:spAutoFit/>
          </a:bodyPr>
          <a:lstStyle/>
          <a:p>
            <a:r>
              <a:rPr lang="es-ES" sz="2200" b="1" u="sng" dirty="0">
                <a:solidFill>
                  <a:srgbClr val="339966"/>
                </a:solidFill>
                <a:latin typeface="Muli"/>
              </a:rPr>
              <a:t>Calidad de la cebada</a:t>
            </a:r>
            <a:endParaRPr lang="es-ES" sz="2200" b="1" u="sng" dirty="0">
              <a:solidFill>
                <a:srgbClr val="006E49"/>
              </a:solidFill>
              <a:latin typeface="Muli"/>
            </a:endParaRPr>
          </a:p>
          <a:p>
            <a:r>
              <a:rPr lang="es-ES" sz="2200" dirty="0">
                <a:solidFill>
                  <a:srgbClr val="7A7A7A"/>
                </a:solidFill>
                <a:latin typeface="Muli"/>
              </a:rPr>
              <a:t>Dos aspectos clave en la calidad de la cebada: el malteado y el cervecero. Una variedad de cebada de alta calidad malteada debe poseer una serie de características físicas y bioquímicas:</a:t>
            </a:r>
          </a:p>
          <a:p>
            <a:r>
              <a:rPr lang="es-ES" sz="2200" b="1" u="sng" dirty="0"/>
              <a:t>Físicas</a:t>
            </a:r>
            <a:endParaRPr lang="es-ES" sz="2200" dirty="0"/>
          </a:p>
          <a:p>
            <a:r>
              <a:rPr lang="es-ES" sz="2200" dirty="0"/>
              <a:t>– Un grano grueso y redondeado de tamaño uniforme.</a:t>
            </a:r>
          </a:p>
          <a:p>
            <a:r>
              <a:rPr lang="es-ES" sz="2200" dirty="0"/>
              <a:t>– Color amarillo claro</a:t>
            </a:r>
          </a:p>
          <a:p>
            <a:r>
              <a:rPr lang="es-ES" sz="2200" dirty="0"/>
              <a:t>– Cascarilla fina y rizada</a:t>
            </a:r>
          </a:p>
          <a:p>
            <a:r>
              <a:rPr lang="es-ES" sz="2200" dirty="0"/>
              <a:t>– Libre de infecciones de microorganismos</a:t>
            </a:r>
          </a:p>
          <a:p>
            <a:r>
              <a:rPr lang="es-ES" sz="2200" dirty="0"/>
              <a:t> </a:t>
            </a:r>
          </a:p>
          <a:p>
            <a:r>
              <a:rPr lang="es-ES" sz="2200" b="1" dirty="0"/>
              <a:t>Bioquímicas</a:t>
            </a:r>
            <a:endParaRPr lang="es-ES" sz="2200" dirty="0"/>
          </a:p>
          <a:p>
            <a:r>
              <a:rPr lang="es-ES" sz="2200" dirty="0"/>
              <a:t>– Bajo o nulo período de letargo</a:t>
            </a:r>
          </a:p>
          <a:p>
            <a:r>
              <a:rPr lang="es-ES" sz="2200" dirty="0"/>
              <a:t>– Buena absorción de agua</a:t>
            </a:r>
          </a:p>
          <a:p>
            <a:r>
              <a:rPr lang="es-ES" sz="2200" dirty="0"/>
              <a:t>– Capaz de germinar uniformemente y en un tiempo mínimo, produciendo la mayor cantidad de malta posible por unidad de peso de cebada. El grano de malta así producido debe estar máxima y uniformemente desagregado.</a:t>
            </a:r>
          </a:p>
          <a:p>
            <a:endParaRPr lang="es-ES" sz="2200" b="0" i="0" dirty="0">
              <a:solidFill>
                <a:srgbClr val="7A7A7A"/>
              </a:solidFill>
              <a:effectLst/>
              <a:latin typeface="Muli"/>
            </a:endParaRPr>
          </a:p>
        </p:txBody>
      </p:sp>
      <p:pic>
        <p:nvPicPr>
          <p:cNvPr id="2056" name="Picture 8" descr="https://www.agromonegros.com/wp-content/uploads/GRANO-CEBADA-CERVECERA-min.jpg">
            <a:extLst>
              <a:ext uri="{FF2B5EF4-FFF2-40B4-BE49-F238E27FC236}">
                <a16:creationId xmlns:a16="http://schemas.microsoft.com/office/drawing/2014/main" id="{B8181546-C41B-4D46-8CE8-FA01808F6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08" y="497231"/>
            <a:ext cx="3096344" cy="578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29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9C60D3D-827C-4A51-BFEC-3F49AD8C41B6}"/>
              </a:ext>
            </a:extLst>
          </p:cNvPr>
          <p:cNvSpPr/>
          <p:nvPr/>
        </p:nvSpPr>
        <p:spPr>
          <a:xfrm>
            <a:off x="983432" y="300712"/>
            <a:ext cx="10153128" cy="3046988"/>
          </a:xfrm>
          <a:prstGeom prst="rect">
            <a:avLst/>
          </a:prstGeom>
        </p:spPr>
        <p:txBody>
          <a:bodyPr wrap="square">
            <a:spAutoFit/>
          </a:bodyPr>
          <a:lstStyle/>
          <a:p>
            <a:r>
              <a:rPr lang="es-ES" sz="2400" b="1" dirty="0">
                <a:solidFill>
                  <a:srgbClr val="339966"/>
                </a:solidFill>
                <a:latin typeface="Muli"/>
              </a:rPr>
              <a:t>Índice de calidad cervecera|</a:t>
            </a:r>
            <a:endParaRPr lang="es-ES" sz="2400" b="1" dirty="0">
              <a:solidFill>
                <a:srgbClr val="006E49"/>
              </a:solidFill>
              <a:latin typeface="Muli"/>
            </a:endParaRPr>
          </a:p>
          <a:p>
            <a:r>
              <a:rPr lang="es-ES" sz="2400" dirty="0">
                <a:solidFill>
                  <a:srgbClr val="7A7A7A"/>
                </a:solidFill>
                <a:latin typeface="Muli"/>
              </a:rPr>
              <a:t>La evaluación de la calidad cervecera, se realiza a través de una serie de parámetros que se determinan en la cebada, la malta y el mosto. Para interpretar esos resultados, un comité de expertos elaboró </a:t>
            </a:r>
            <a:r>
              <a:rPr lang="es-ES" sz="2400" b="1" dirty="0">
                <a:solidFill>
                  <a:srgbClr val="7A7A7A"/>
                </a:solidFill>
                <a:latin typeface="Muli"/>
              </a:rPr>
              <a:t>un índice de calidad denominado Q</a:t>
            </a:r>
            <a:r>
              <a:rPr lang="es-ES" sz="2400" dirty="0">
                <a:solidFill>
                  <a:srgbClr val="7A7A7A"/>
                </a:solidFill>
                <a:latin typeface="Muli"/>
              </a:rPr>
              <a:t>, capaz de medir del 1 al 9, la calidad global de una variedad.</a:t>
            </a:r>
          </a:p>
          <a:p>
            <a:r>
              <a:rPr lang="es-ES" sz="2400" dirty="0">
                <a:solidFill>
                  <a:srgbClr val="7A7A7A"/>
                </a:solidFill>
                <a:latin typeface="Muli"/>
              </a:rPr>
              <a:t>1&lt;Q&lt;5: cebada pienso</a:t>
            </a:r>
          </a:p>
          <a:p>
            <a:r>
              <a:rPr lang="es-ES" sz="2400" dirty="0">
                <a:solidFill>
                  <a:srgbClr val="7A7A7A"/>
                </a:solidFill>
                <a:latin typeface="Muli"/>
              </a:rPr>
              <a:t>5&lt;Q&lt;7: cebadas cerveceras de calidad moderada</a:t>
            </a:r>
          </a:p>
          <a:p>
            <a:r>
              <a:rPr lang="es-ES" sz="2400" dirty="0">
                <a:solidFill>
                  <a:srgbClr val="7A7A7A"/>
                </a:solidFill>
                <a:latin typeface="Muli"/>
              </a:rPr>
              <a:t>7&lt;Q&lt;9: cebadas cerveceras de alta calidad</a:t>
            </a:r>
            <a:endParaRPr lang="es-ES" sz="2400" b="0" i="0" dirty="0">
              <a:solidFill>
                <a:srgbClr val="7A7A7A"/>
              </a:solidFill>
              <a:effectLst/>
              <a:latin typeface="Muli"/>
            </a:endParaRPr>
          </a:p>
        </p:txBody>
      </p:sp>
      <p:sp>
        <p:nvSpPr>
          <p:cNvPr id="3" name="Rectángulo 2">
            <a:extLst>
              <a:ext uri="{FF2B5EF4-FFF2-40B4-BE49-F238E27FC236}">
                <a16:creationId xmlns:a16="http://schemas.microsoft.com/office/drawing/2014/main" id="{AC23FAB5-40C2-4F3A-84CF-A1A16DE3186F}"/>
              </a:ext>
            </a:extLst>
          </p:cNvPr>
          <p:cNvSpPr/>
          <p:nvPr/>
        </p:nvSpPr>
        <p:spPr>
          <a:xfrm>
            <a:off x="1067276" y="3510301"/>
            <a:ext cx="10081120" cy="3046988"/>
          </a:xfrm>
          <a:prstGeom prst="rect">
            <a:avLst/>
          </a:prstGeom>
        </p:spPr>
        <p:txBody>
          <a:bodyPr wrap="square">
            <a:spAutoFit/>
          </a:bodyPr>
          <a:lstStyle/>
          <a:p>
            <a:r>
              <a:rPr lang="es-ES" sz="2400" b="1" dirty="0">
                <a:solidFill>
                  <a:srgbClr val="339966"/>
                </a:solidFill>
                <a:latin typeface="Muli"/>
              </a:rPr>
              <a:t>Fabricación|</a:t>
            </a:r>
            <a:endParaRPr lang="es-ES" sz="2400" b="1" dirty="0">
              <a:solidFill>
                <a:srgbClr val="006E49"/>
              </a:solidFill>
              <a:latin typeface="Muli"/>
            </a:endParaRPr>
          </a:p>
          <a:p>
            <a:r>
              <a:rPr lang="es-ES" sz="2400" dirty="0">
                <a:solidFill>
                  <a:srgbClr val="7A7A7A"/>
                </a:solidFill>
                <a:latin typeface="Muli"/>
              </a:rPr>
              <a:t>Ahora que sabemos las características de una buena cebada cervecera podemos hablar de su fabricación.</a:t>
            </a:r>
          </a:p>
          <a:p>
            <a:r>
              <a:rPr lang="es-ES" sz="2400" dirty="0">
                <a:solidFill>
                  <a:srgbClr val="7A7A7A"/>
                </a:solidFill>
                <a:latin typeface="Muli"/>
              </a:rPr>
              <a:t>Hay </a:t>
            </a:r>
            <a:r>
              <a:rPr lang="es-ES" sz="2400" b="1" u="sng" dirty="0">
                <a:solidFill>
                  <a:srgbClr val="7A7A7A"/>
                </a:solidFill>
                <a:latin typeface="Muli"/>
              </a:rPr>
              <a:t>dos procesos </a:t>
            </a:r>
            <a:r>
              <a:rPr lang="es-ES" sz="2400" dirty="0">
                <a:solidFill>
                  <a:srgbClr val="7A7A7A"/>
                </a:solidFill>
                <a:latin typeface="Muli"/>
              </a:rPr>
              <a:t>muy diferenciados para llevar a cabo la obtención de cerveza: la </a:t>
            </a:r>
            <a:r>
              <a:rPr lang="es-ES" sz="2400" b="1" dirty="0">
                <a:solidFill>
                  <a:srgbClr val="7A7A7A"/>
                </a:solidFill>
                <a:latin typeface="Muli"/>
              </a:rPr>
              <a:t>transformación de la cebada en malta y la fabricación de la cerveza propiamente dicha</a:t>
            </a:r>
            <a:r>
              <a:rPr lang="es-ES" sz="2400" dirty="0">
                <a:solidFill>
                  <a:srgbClr val="7A7A7A"/>
                </a:solidFill>
                <a:latin typeface="Muli"/>
              </a:rPr>
              <a:t>.</a:t>
            </a:r>
          </a:p>
          <a:p>
            <a:r>
              <a:rPr lang="es-ES" sz="2400" dirty="0">
                <a:solidFill>
                  <a:srgbClr val="7A7A7A"/>
                </a:solidFill>
                <a:latin typeface="Muli"/>
              </a:rPr>
              <a:t>En principio es un método simple que </a:t>
            </a:r>
            <a:r>
              <a:rPr lang="es-ES" sz="2400" b="1" dirty="0">
                <a:solidFill>
                  <a:srgbClr val="7A7A7A"/>
                </a:solidFill>
                <a:latin typeface="Muli"/>
              </a:rPr>
              <a:t>se desarrolla en 3 fases </a:t>
            </a:r>
            <a:r>
              <a:rPr lang="es-ES" sz="2400" dirty="0">
                <a:solidFill>
                  <a:srgbClr val="7A7A7A"/>
                </a:solidFill>
                <a:latin typeface="Muli"/>
              </a:rPr>
              <a:t>que quedan muy claras en la imagen que se muestra a continuación:</a:t>
            </a:r>
            <a:endParaRPr lang="es-ES" sz="2400" b="0" i="0" dirty="0">
              <a:solidFill>
                <a:srgbClr val="7A7A7A"/>
              </a:solidFill>
              <a:effectLst/>
              <a:latin typeface="Muli"/>
            </a:endParaRPr>
          </a:p>
        </p:txBody>
      </p:sp>
    </p:spTree>
    <p:extLst>
      <p:ext uri="{BB962C8B-B14F-4D97-AF65-F5344CB8AC3E}">
        <p14:creationId xmlns:p14="http://schemas.microsoft.com/office/powerpoint/2010/main" val="471127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agromonegros.com/wp-content/uploads/proceso-fabricacion-cerveza.png">
            <a:extLst>
              <a:ext uri="{FF2B5EF4-FFF2-40B4-BE49-F238E27FC236}">
                <a16:creationId xmlns:a16="http://schemas.microsoft.com/office/drawing/2014/main" id="{36B23877-B4AF-4178-A3B2-1AF7D8EAE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351987"/>
            <a:ext cx="9474646" cy="648454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4EFA4D2-00B9-4799-B89A-FEDC7F7B2A7A}"/>
              </a:ext>
            </a:extLst>
          </p:cNvPr>
          <p:cNvSpPr/>
          <p:nvPr/>
        </p:nvSpPr>
        <p:spPr>
          <a:xfrm>
            <a:off x="5951984" y="6093296"/>
            <a:ext cx="6096000" cy="646331"/>
          </a:xfrm>
          <a:prstGeom prst="rect">
            <a:avLst/>
          </a:prstGeom>
        </p:spPr>
        <p:txBody>
          <a:bodyPr>
            <a:spAutoFit/>
          </a:bodyPr>
          <a:lstStyle/>
          <a:p>
            <a:r>
              <a:rPr lang="es-ES" dirty="0">
                <a:solidFill>
                  <a:srgbClr val="7A7A7A"/>
                </a:solidFill>
                <a:latin typeface="Muli"/>
              </a:rPr>
              <a:t>Esquema de fabricación de la cerveza (La Cebada, José Luis Molina Cano)</a:t>
            </a:r>
            <a:endParaRPr lang="es-ES" dirty="0"/>
          </a:p>
        </p:txBody>
      </p:sp>
    </p:spTree>
    <p:extLst>
      <p:ext uri="{BB962C8B-B14F-4D97-AF65-F5344CB8AC3E}">
        <p14:creationId xmlns:p14="http://schemas.microsoft.com/office/powerpoint/2010/main" val="1528676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1D019A7-E02E-4349-85A9-198F041E1746}"/>
              </a:ext>
            </a:extLst>
          </p:cNvPr>
          <p:cNvSpPr/>
          <p:nvPr/>
        </p:nvSpPr>
        <p:spPr>
          <a:xfrm>
            <a:off x="1127448" y="692696"/>
            <a:ext cx="9577064" cy="5632311"/>
          </a:xfrm>
          <a:prstGeom prst="rect">
            <a:avLst/>
          </a:prstGeom>
        </p:spPr>
        <p:txBody>
          <a:bodyPr wrap="square">
            <a:spAutoFit/>
          </a:bodyPr>
          <a:lstStyle/>
          <a:p>
            <a:pPr algn="just"/>
            <a:r>
              <a:rPr lang="es-ES" sz="2400" b="1" dirty="0">
                <a:solidFill>
                  <a:srgbClr val="7A7A7A"/>
                </a:solidFill>
                <a:latin typeface="Muli"/>
              </a:rPr>
              <a:t>Malteado</a:t>
            </a:r>
            <a:r>
              <a:rPr lang="es-ES" sz="2400" dirty="0">
                <a:solidFill>
                  <a:srgbClr val="7A7A7A"/>
                </a:solidFill>
                <a:latin typeface="Muli"/>
              </a:rPr>
              <a:t>: se germina y tuesta la cebada para obtener la malta.</a:t>
            </a:r>
          </a:p>
          <a:p>
            <a:pPr algn="just"/>
            <a:endParaRPr lang="es-ES" sz="2400" dirty="0">
              <a:solidFill>
                <a:srgbClr val="7A7A7A"/>
              </a:solidFill>
              <a:latin typeface="Muli"/>
            </a:endParaRPr>
          </a:p>
          <a:p>
            <a:pPr algn="just"/>
            <a:r>
              <a:rPr lang="es-ES" sz="2400" b="1" dirty="0">
                <a:solidFill>
                  <a:srgbClr val="7A7A7A"/>
                </a:solidFill>
                <a:latin typeface="Muli"/>
              </a:rPr>
              <a:t>Cocimiento</a:t>
            </a:r>
            <a:r>
              <a:rPr lang="es-ES" sz="2400" dirty="0">
                <a:solidFill>
                  <a:srgbClr val="7A7A7A"/>
                </a:solidFill>
                <a:latin typeface="Muli"/>
              </a:rPr>
              <a:t>: la malta se mezcla y muele con agua caliente y sufre un proceso por el cual el 75% de su contenido se disuelve. Por filtración se separa el extracto acuoso y se obtiene el mosto al que se le agrega lúpulo que le da a la cerveza su amargor y aroma característicos y se somete a un proceso de cocción. Después se enfría y se siembra con levadura de cultivo.</a:t>
            </a:r>
          </a:p>
          <a:p>
            <a:pPr algn="just"/>
            <a:endParaRPr lang="es-ES" sz="2400" dirty="0">
              <a:solidFill>
                <a:srgbClr val="7A7A7A"/>
              </a:solidFill>
              <a:latin typeface="Muli"/>
            </a:endParaRPr>
          </a:p>
          <a:p>
            <a:pPr algn="just"/>
            <a:r>
              <a:rPr lang="es-ES" sz="2400" b="1" dirty="0">
                <a:solidFill>
                  <a:srgbClr val="7A7A7A"/>
                </a:solidFill>
                <a:latin typeface="Muli"/>
              </a:rPr>
              <a:t>Fermentación</a:t>
            </a:r>
            <a:r>
              <a:rPr lang="es-ES" sz="2400" dirty="0">
                <a:solidFill>
                  <a:srgbClr val="7A7A7A"/>
                </a:solidFill>
                <a:latin typeface="Muli"/>
              </a:rPr>
              <a:t>: la levadura que se agrega al mosto transforma los azúcares fermentables en alcohol y CO2 y que da lugar a dos tipos de cerveza:</a:t>
            </a:r>
          </a:p>
          <a:p>
            <a:pPr algn="just"/>
            <a:r>
              <a:rPr lang="es-ES" sz="2400" dirty="0">
                <a:solidFill>
                  <a:srgbClr val="7A7A7A"/>
                </a:solidFill>
                <a:latin typeface="Muli"/>
              </a:rPr>
              <a:t>– De baja fermentación: se fermenta a temperaturas de entre 6-10 grados</a:t>
            </a:r>
          </a:p>
          <a:p>
            <a:pPr algn="just"/>
            <a:r>
              <a:rPr lang="es-ES" sz="2400" dirty="0">
                <a:solidFill>
                  <a:srgbClr val="7A7A7A"/>
                </a:solidFill>
                <a:latin typeface="Muli"/>
              </a:rPr>
              <a:t>– De alta fermentación: se fermenta a temperaturas de entre 15-25 grados</a:t>
            </a:r>
          </a:p>
          <a:p>
            <a:pPr algn="just"/>
            <a:r>
              <a:rPr lang="es-ES" sz="2400" dirty="0">
                <a:solidFill>
                  <a:srgbClr val="7A7A7A"/>
                </a:solidFill>
                <a:latin typeface="Muli"/>
              </a:rPr>
              <a:t>Después de la fermentación, la cerveza sufre un proceso de maduración para afinar su gusto. Una vez hecho esto, se filtra, se envasa y… ¡¡¡¡Queda lista para su consumo!!!!</a:t>
            </a:r>
            <a:endParaRPr lang="es-ES" sz="2400" b="0" i="0" dirty="0">
              <a:solidFill>
                <a:srgbClr val="7A7A7A"/>
              </a:solidFill>
              <a:effectLst/>
              <a:latin typeface="Muli"/>
            </a:endParaRPr>
          </a:p>
        </p:txBody>
      </p:sp>
    </p:spTree>
    <p:extLst>
      <p:ext uri="{BB962C8B-B14F-4D97-AF65-F5344CB8AC3E}">
        <p14:creationId xmlns:p14="http://schemas.microsoft.com/office/powerpoint/2010/main" val="597192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8FC806-05E0-49A6-A7E9-81C4EF0472F8}"/>
              </a:ext>
            </a:extLst>
          </p:cNvPr>
          <p:cNvSpPr/>
          <p:nvPr/>
        </p:nvSpPr>
        <p:spPr>
          <a:xfrm>
            <a:off x="911424" y="505122"/>
            <a:ext cx="10225136" cy="5847755"/>
          </a:xfrm>
          <a:prstGeom prst="rect">
            <a:avLst/>
          </a:prstGeom>
        </p:spPr>
        <p:txBody>
          <a:bodyPr wrap="square">
            <a:spAutoFit/>
          </a:bodyPr>
          <a:lstStyle/>
          <a:p>
            <a:pPr algn="just"/>
            <a:r>
              <a:rPr lang="es-ES" sz="2200" dirty="0">
                <a:solidFill>
                  <a:srgbClr val="000000"/>
                </a:solidFill>
                <a:latin typeface="Arial Unicode MS" panose="020B0604020202020204" pitchFamily="34" charset="-128"/>
              </a:rPr>
              <a:t>2. </a:t>
            </a:r>
            <a:r>
              <a:rPr lang="es-ES" sz="2200" b="1" dirty="0">
                <a:solidFill>
                  <a:srgbClr val="000000"/>
                </a:solidFill>
                <a:latin typeface="Arial Unicode MS" panose="020B0604020202020204" pitchFamily="34" charset="-128"/>
              </a:rPr>
              <a:t>Cerveza</a:t>
            </a:r>
            <a:r>
              <a:rPr lang="es-ES" sz="2200" dirty="0">
                <a:solidFill>
                  <a:srgbClr val="000000"/>
                </a:solidFill>
                <a:latin typeface="Arial Unicode MS" panose="020B0604020202020204" pitchFamily="34" charset="-128"/>
              </a:rPr>
              <a:t>: Alimento resultante de la fermentación, mediante levaduras seleccionadas, de un mosto cervecero elaborado a partir de materias primas naturales.</a:t>
            </a:r>
          </a:p>
          <a:p>
            <a:pPr algn="just"/>
            <a:r>
              <a:rPr lang="es-ES" sz="2200" dirty="0">
                <a:solidFill>
                  <a:srgbClr val="000000"/>
                </a:solidFill>
                <a:latin typeface="Arial Unicode MS" panose="020B0604020202020204" pitchFamily="34" charset="-128"/>
              </a:rPr>
              <a:t>Según sus características, se distinguen los siguientes tipos de cerveza:</a:t>
            </a:r>
          </a:p>
          <a:p>
            <a:pPr algn="just"/>
            <a:r>
              <a:rPr lang="es-ES" sz="2200" dirty="0">
                <a:solidFill>
                  <a:srgbClr val="000000"/>
                </a:solidFill>
                <a:latin typeface="Arial Unicode MS" panose="020B0604020202020204" pitchFamily="34" charset="-128"/>
              </a:rPr>
              <a:t>a) </a:t>
            </a:r>
            <a:r>
              <a:rPr lang="es-ES" sz="2200" u="sng" dirty="0">
                <a:solidFill>
                  <a:srgbClr val="00B050"/>
                </a:solidFill>
                <a:latin typeface="Arial Unicode MS" panose="020B0604020202020204" pitchFamily="34" charset="-128"/>
              </a:rPr>
              <a:t>Cerveza de cereales</a:t>
            </a:r>
            <a:r>
              <a:rPr lang="es-ES" sz="2200" dirty="0">
                <a:solidFill>
                  <a:srgbClr val="000000"/>
                </a:solidFill>
                <a:latin typeface="Arial Unicode MS" panose="020B0604020202020204" pitchFamily="34" charset="-128"/>
              </a:rPr>
              <a:t>: Cuando en el mosto cervecero la presencia de malta de cebada sea inferior al 50 % respecto al total de la malta llevará la denominación de «</a:t>
            </a:r>
            <a:r>
              <a:rPr lang="es-ES" sz="2200" dirty="0">
                <a:solidFill>
                  <a:srgbClr val="00B050"/>
                </a:solidFill>
                <a:latin typeface="Arial Unicode MS" panose="020B0604020202020204" pitchFamily="34" charset="-128"/>
              </a:rPr>
              <a:t>Cerveza de</a:t>
            </a:r>
            <a:r>
              <a:rPr lang="es-ES" sz="2200" dirty="0">
                <a:solidFill>
                  <a:srgbClr val="000000"/>
                </a:solidFill>
                <a:latin typeface="Arial Unicode MS" panose="020B0604020202020204" pitchFamily="34" charset="-128"/>
              </a:rPr>
              <a:t>» seguida del nombre del cereal con mayor contenido en peso.</a:t>
            </a:r>
          </a:p>
          <a:p>
            <a:pPr algn="just"/>
            <a:r>
              <a:rPr lang="es-ES" sz="2200" dirty="0">
                <a:solidFill>
                  <a:srgbClr val="000000"/>
                </a:solidFill>
                <a:latin typeface="Arial Unicode MS" panose="020B0604020202020204" pitchFamily="34" charset="-128"/>
              </a:rPr>
              <a:t>b) </a:t>
            </a:r>
            <a:r>
              <a:rPr lang="es-ES" sz="2200" u="sng" dirty="0">
                <a:solidFill>
                  <a:srgbClr val="00B050"/>
                </a:solidFill>
                <a:latin typeface="Arial Unicode MS" panose="020B0604020202020204" pitchFamily="34" charset="-128"/>
              </a:rPr>
              <a:t>Cerveza extra</a:t>
            </a:r>
            <a:r>
              <a:rPr lang="es-ES" sz="2200" dirty="0">
                <a:solidFill>
                  <a:srgbClr val="000000"/>
                </a:solidFill>
                <a:latin typeface="Arial Unicode MS" panose="020B0604020202020204" pitchFamily="34" charset="-128"/>
              </a:rPr>
              <a:t>: Cerveza con un extracto seco primitivo superior o igual al 15 por 100 en masa.</a:t>
            </a:r>
          </a:p>
          <a:p>
            <a:pPr algn="just"/>
            <a:r>
              <a:rPr lang="es-ES" sz="2200" dirty="0">
                <a:solidFill>
                  <a:srgbClr val="000000"/>
                </a:solidFill>
                <a:latin typeface="Arial Unicode MS" panose="020B0604020202020204" pitchFamily="34" charset="-128"/>
              </a:rPr>
              <a:t>c) </a:t>
            </a:r>
            <a:r>
              <a:rPr lang="es-ES" sz="2200" u="sng" dirty="0">
                <a:solidFill>
                  <a:srgbClr val="00B050"/>
                </a:solidFill>
                <a:latin typeface="Arial Unicode MS" panose="020B0604020202020204" pitchFamily="34" charset="-128"/>
              </a:rPr>
              <a:t>Cerveza especial</a:t>
            </a:r>
            <a:r>
              <a:rPr lang="es-ES" sz="2200" dirty="0">
                <a:solidFill>
                  <a:srgbClr val="000000"/>
                </a:solidFill>
                <a:latin typeface="Arial Unicode MS" panose="020B0604020202020204" pitchFamily="34" charset="-128"/>
              </a:rPr>
              <a:t>: Cerveza con un extracto seco primitivo superior o igual al 13 por 100 en masa e inferior al 15 por 100 en masa.</a:t>
            </a:r>
          </a:p>
          <a:p>
            <a:pPr algn="just"/>
            <a:r>
              <a:rPr lang="es-ES" sz="2200" dirty="0">
                <a:solidFill>
                  <a:srgbClr val="000000"/>
                </a:solidFill>
                <a:latin typeface="Arial Unicode MS" panose="020B0604020202020204" pitchFamily="34" charset="-128"/>
              </a:rPr>
              <a:t>d) </a:t>
            </a:r>
            <a:r>
              <a:rPr lang="es-ES" sz="2200" u="sng" dirty="0">
                <a:solidFill>
                  <a:srgbClr val="00B050"/>
                </a:solidFill>
                <a:latin typeface="Arial Unicode MS" panose="020B0604020202020204" pitchFamily="34" charset="-128"/>
              </a:rPr>
              <a:t>Cerveza negra</a:t>
            </a:r>
            <a:r>
              <a:rPr lang="es-ES" sz="2200" dirty="0">
                <a:solidFill>
                  <a:srgbClr val="000000"/>
                </a:solidFill>
                <a:latin typeface="Arial Unicode MS" panose="020B0604020202020204" pitchFamily="34" charset="-128"/>
              </a:rPr>
              <a:t>: Cerveza que supere las 50 unidades de color, conforme al método analítico de la </a:t>
            </a:r>
            <a:r>
              <a:rPr lang="es-ES" sz="2200" dirty="0" err="1">
                <a:solidFill>
                  <a:srgbClr val="000000"/>
                </a:solidFill>
                <a:latin typeface="Arial Unicode MS" panose="020B0604020202020204" pitchFamily="34" charset="-128"/>
              </a:rPr>
              <a:t>European</a:t>
            </a:r>
            <a:r>
              <a:rPr lang="es-ES" sz="2200" dirty="0">
                <a:solidFill>
                  <a:srgbClr val="000000"/>
                </a:solidFill>
                <a:latin typeface="Arial Unicode MS" panose="020B0604020202020204" pitchFamily="34" charset="-128"/>
              </a:rPr>
              <a:t> </a:t>
            </a:r>
            <a:r>
              <a:rPr lang="es-ES" sz="2200" dirty="0" err="1">
                <a:solidFill>
                  <a:srgbClr val="000000"/>
                </a:solidFill>
                <a:latin typeface="Arial Unicode MS" panose="020B0604020202020204" pitchFamily="34" charset="-128"/>
              </a:rPr>
              <a:t>Brewery</a:t>
            </a:r>
            <a:r>
              <a:rPr lang="es-ES" sz="2200" dirty="0">
                <a:solidFill>
                  <a:srgbClr val="000000"/>
                </a:solidFill>
                <a:latin typeface="Arial Unicode MS" panose="020B0604020202020204" pitchFamily="34" charset="-128"/>
              </a:rPr>
              <a:t> </a:t>
            </a:r>
            <a:r>
              <a:rPr lang="es-ES" sz="2200" dirty="0" err="1">
                <a:solidFill>
                  <a:srgbClr val="000000"/>
                </a:solidFill>
                <a:latin typeface="Arial Unicode MS" panose="020B0604020202020204" pitchFamily="34" charset="-128"/>
              </a:rPr>
              <a:t>Convention</a:t>
            </a:r>
            <a:r>
              <a:rPr lang="es-ES" sz="2200" dirty="0">
                <a:solidFill>
                  <a:srgbClr val="000000"/>
                </a:solidFill>
                <a:latin typeface="Arial Unicode MS" panose="020B0604020202020204" pitchFamily="34" charset="-128"/>
              </a:rPr>
              <a:t> (EBC).</a:t>
            </a:r>
          </a:p>
          <a:p>
            <a:pPr algn="just"/>
            <a:r>
              <a:rPr lang="es-ES" sz="2200" dirty="0">
                <a:solidFill>
                  <a:srgbClr val="000000"/>
                </a:solidFill>
                <a:latin typeface="Arial Unicode MS" panose="020B0604020202020204" pitchFamily="34" charset="-128"/>
              </a:rPr>
              <a:t>e) </a:t>
            </a:r>
            <a:r>
              <a:rPr lang="es-ES" sz="2200" u="sng" dirty="0">
                <a:solidFill>
                  <a:srgbClr val="00B050"/>
                </a:solidFill>
                <a:latin typeface="Arial Unicode MS" panose="020B0604020202020204" pitchFamily="34" charset="-128"/>
              </a:rPr>
              <a:t>Cerveza de bajo contenido en alcohol</a:t>
            </a:r>
            <a:r>
              <a:rPr lang="es-ES" sz="2200" dirty="0">
                <a:solidFill>
                  <a:srgbClr val="000000"/>
                </a:solidFill>
                <a:latin typeface="Arial Unicode MS" panose="020B0604020202020204" pitchFamily="34" charset="-128"/>
              </a:rPr>
              <a:t>: Cerveza cuya graduación alcohólica esté comprendida entre el 1 y el 3 por 100 en volumen.</a:t>
            </a:r>
          </a:p>
          <a:p>
            <a:pPr algn="just"/>
            <a:r>
              <a:rPr lang="es-ES" sz="2200" dirty="0">
                <a:solidFill>
                  <a:srgbClr val="000000"/>
                </a:solidFill>
                <a:latin typeface="Arial Unicode MS" panose="020B0604020202020204" pitchFamily="34" charset="-128"/>
              </a:rPr>
              <a:t>f) </a:t>
            </a:r>
            <a:r>
              <a:rPr lang="es-ES" sz="2200" u="sng" dirty="0">
                <a:solidFill>
                  <a:srgbClr val="00B050"/>
                </a:solidFill>
                <a:latin typeface="Arial Unicode MS" panose="020B0604020202020204" pitchFamily="34" charset="-128"/>
              </a:rPr>
              <a:t>Cerveza sin alcohol</a:t>
            </a:r>
            <a:r>
              <a:rPr lang="es-ES" sz="2200" dirty="0">
                <a:solidFill>
                  <a:srgbClr val="000000"/>
                </a:solidFill>
                <a:latin typeface="Arial Unicode MS" panose="020B0604020202020204" pitchFamily="34" charset="-128"/>
              </a:rPr>
              <a:t>: Cerveza cuya graduación alcohólica sea menor al 1 por 100 en volumen.</a:t>
            </a:r>
          </a:p>
        </p:txBody>
      </p:sp>
    </p:spTree>
    <p:extLst>
      <p:ext uri="{BB962C8B-B14F-4D97-AF65-F5344CB8AC3E}">
        <p14:creationId xmlns:p14="http://schemas.microsoft.com/office/powerpoint/2010/main" val="3739235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ADF4B01-8D9F-4560-BAEC-EF8DE3CD901C}"/>
              </a:ext>
            </a:extLst>
          </p:cNvPr>
          <p:cNvSpPr/>
          <p:nvPr/>
        </p:nvSpPr>
        <p:spPr>
          <a:xfrm>
            <a:off x="1379476" y="692696"/>
            <a:ext cx="9433048" cy="5632311"/>
          </a:xfrm>
          <a:prstGeom prst="rect">
            <a:avLst/>
          </a:prstGeom>
        </p:spPr>
        <p:txBody>
          <a:bodyPr wrap="square">
            <a:spAutoFit/>
          </a:bodyPr>
          <a:lstStyle/>
          <a:p>
            <a:pPr lvl="0" algn="just"/>
            <a:r>
              <a:rPr lang="es-ES" sz="2400" dirty="0">
                <a:solidFill>
                  <a:srgbClr val="000000"/>
                </a:solidFill>
                <a:latin typeface="Arial Unicode MS" panose="020B0604020202020204" pitchFamily="34" charset="-128"/>
              </a:rPr>
              <a:t>3. </a:t>
            </a:r>
            <a:r>
              <a:rPr lang="es-ES" sz="2400" b="1" dirty="0">
                <a:solidFill>
                  <a:srgbClr val="000000"/>
                </a:solidFill>
                <a:latin typeface="Arial Unicode MS" panose="020B0604020202020204" pitchFamily="34" charset="-128"/>
              </a:rPr>
              <a:t>Clara</a:t>
            </a:r>
            <a:r>
              <a:rPr lang="es-ES" sz="2400" dirty="0">
                <a:solidFill>
                  <a:srgbClr val="000000"/>
                </a:solidFill>
                <a:latin typeface="Arial Unicode MS" panose="020B0604020202020204" pitchFamily="34" charset="-128"/>
              </a:rPr>
              <a:t>: Mezcla de cualquier tipo de cerveza con gaseosa, o con bebida refrescante aromatizada o bebida refrescante de zumos de frutas con carácter organoléptico exclusivamente de cítricos, en la que el porcentaje de cerveza sea superior al 50 por 100 o su graduación alcohólica sea superior a 0,5 por 100 en volumen.</a:t>
            </a:r>
          </a:p>
          <a:p>
            <a:pPr lvl="0" algn="just"/>
            <a:endParaRPr lang="es-ES" sz="2400" dirty="0">
              <a:solidFill>
                <a:srgbClr val="000000"/>
              </a:solidFill>
              <a:latin typeface="Arial Unicode MS" panose="020B0604020202020204" pitchFamily="34" charset="-128"/>
            </a:endParaRPr>
          </a:p>
          <a:p>
            <a:pPr lvl="0" algn="just"/>
            <a:r>
              <a:rPr lang="es-ES" sz="2400" dirty="0">
                <a:solidFill>
                  <a:srgbClr val="000000"/>
                </a:solidFill>
                <a:latin typeface="Arial Unicode MS" panose="020B0604020202020204" pitchFamily="34" charset="-128"/>
              </a:rPr>
              <a:t>4. </a:t>
            </a:r>
            <a:r>
              <a:rPr lang="es-ES" sz="2400" b="1" dirty="0">
                <a:solidFill>
                  <a:srgbClr val="000000"/>
                </a:solidFill>
                <a:latin typeface="Arial Unicode MS" panose="020B0604020202020204" pitchFamily="34" charset="-128"/>
              </a:rPr>
              <a:t>Fabricación artesana</a:t>
            </a:r>
            <a:r>
              <a:rPr lang="es-ES" sz="2400" dirty="0">
                <a:solidFill>
                  <a:srgbClr val="000000"/>
                </a:solidFill>
                <a:latin typeface="Arial Unicode MS" panose="020B0604020202020204" pitchFamily="34" charset="-128"/>
              </a:rPr>
              <a:t>: Elaboración conforme a lo establecido en la presente norma de calidad, mediante un proceso que se desarrolle de forma completa en la misma instalación y en el que la intervención personal constituye el factor predominante, bajo la dirección de un maestro cervecero o artesano con experiencia demostrable y primando en su fabricación el factor humano sobre el mecánico, obteniéndose un resultado final individualizado, que no se produzca en grandes series, siempre y cuando se cumpla la legislación que le sea aplicable en materia de artesanía.</a:t>
            </a:r>
            <a:endParaRPr lang="es-ES" sz="2400" dirty="0">
              <a:solidFill>
                <a:prstClr val="black"/>
              </a:solidFill>
            </a:endParaRPr>
          </a:p>
        </p:txBody>
      </p:sp>
    </p:spTree>
    <p:extLst>
      <p:ext uri="{BB962C8B-B14F-4D97-AF65-F5344CB8AC3E}">
        <p14:creationId xmlns:p14="http://schemas.microsoft.com/office/powerpoint/2010/main" val="2303470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8354D11-1980-409E-8846-B60F42617632}"/>
              </a:ext>
            </a:extLst>
          </p:cNvPr>
          <p:cNvSpPr/>
          <p:nvPr/>
        </p:nvSpPr>
        <p:spPr>
          <a:xfrm>
            <a:off x="1343472" y="797510"/>
            <a:ext cx="9217024" cy="5262979"/>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Artículo 4. </a:t>
            </a:r>
            <a:r>
              <a:rPr lang="es-ES" sz="2400" b="1" dirty="0">
                <a:latin typeface="Arial" panose="020B0604020202020204" pitchFamily="34" charset="0"/>
                <a:cs typeface="Arial" panose="020B0604020202020204" pitchFamily="34" charset="0"/>
              </a:rPr>
              <a:t>Prácticas prohibidas</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En la elaboración, manipulación y venta al consumidor final de la cerveza y de las bebidas de malta, se prohíben las siguientes prácticas: </a:t>
            </a:r>
          </a:p>
          <a:p>
            <a:pPr marL="342900" indent="-342900" algn="just">
              <a:buAutoNum type="arabicPeriod"/>
            </a:pPr>
            <a:r>
              <a:rPr lang="es-ES" sz="2400" dirty="0">
                <a:latin typeface="Arial" panose="020B0604020202020204" pitchFamily="34" charset="0"/>
                <a:cs typeface="Arial" panose="020B0604020202020204" pitchFamily="34" charset="0"/>
              </a:rPr>
              <a:t>La transformación del almidón en azúcares, mediante hidrólisis exclusivamente ácida. </a:t>
            </a:r>
          </a:p>
          <a:p>
            <a:r>
              <a:rPr lang="es-ES" sz="2400" dirty="0">
                <a:latin typeface="Arial" panose="020B0604020202020204" pitchFamily="34" charset="0"/>
                <a:cs typeface="Arial" panose="020B0604020202020204" pitchFamily="34" charset="0"/>
              </a:rPr>
              <a:t>2. Cualquier manipulación o trasvase fuera de las instalaciones productivas, salvo que se realice con autorización de la empresa cervecera elaboradora. </a:t>
            </a:r>
          </a:p>
          <a:p>
            <a:r>
              <a:rPr lang="es-ES" sz="2400" dirty="0">
                <a:latin typeface="Arial" panose="020B0604020202020204" pitchFamily="34" charset="0"/>
                <a:cs typeface="Arial" panose="020B0604020202020204" pitchFamily="34" charset="0"/>
              </a:rPr>
              <a:t>3. La adición de alcohol, excepto el procedente del propio proceso de fermentación y elaboración de la cerveza. </a:t>
            </a:r>
          </a:p>
          <a:p>
            <a:r>
              <a:rPr lang="es-ES" sz="2400" dirty="0">
                <a:latin typeface="Arial" panose="020B0604020202020204" pitchFamily="34" charset="0"/>
                <a:cs typeface="Arial" panose="020B0604020202020204" pitchFamily="34" charset="0"/>
              </a:rPr>
              <a:t>4. La sustitución del lúpulo o sus derivados por otros principios amargos. </a:t>
            </a:r>
          </a:p>
          <a:p>
            <a:r>
              <a:rPr lang="es-ES" sz="2400" dirty="0">
                <a:latin typeface="Arial" panose="020B0604020202020204" pitchFamily="34" charset="0"/>
                <a:cs typeface="Arial" panose="020B0604020202020204" pitchFamily="34" charset="0"/>
              </a:rPr>
              <a:t>5. La neutralización después del proceso de fermentación.</a:t>
            </a:r>
          </a:p>
        </p:txBody>
      </p:sp>
    </p:spTree>
    <p:extLst>
      <p:ext uri="{BB962C8B-B14F-4D97-AF65-F5344CB8AC3E}">
        <p14:creationId xmlns:p14="http://schemas.microsoft.com/office/powerpoint/2010/main" val="530871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6BF8ADC-FC23-450E-BDF6-8892B3D7D9E2}"/>
              </a:ext>
            </a:extLst>
          </p:cNvPr>
          <p:cNvSpPr/>
          <p:nvPr/>
        </p:nvSpPr>
        <p:spPr>
          <a:xfrm>
            <a:off x="1559496" y="1305343"/>
            <a:ext cx="8928992" cy="4524315"/>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Artículo 5. </a:t>
            </a:r>
            <a:r>
              <a:rPr lang="es-ES" sz="2400" b="1" dirty="0">
                <a:latin typeface="Arial" panose="020B0604020202020204" pitchFamily="34" charset="0"/>
                <a:cs typeface="Arial" panose="020B0604020202020204" pitchFamily="34" charset="0"/>
              </a:rPr>
              <a:t>Otros ingredientes</a:t>
            </a:r>
            <a:r>
              <a:rPr lang="es-ES" sz="2400" dirty="0">
                <a:latin typeface="Arial" panose="020B0604020202020204" pitchFamily="34" charset="0"/>
                <a:cs typeface="Arial" panose="020B0604020202020204" pitchFamily="34" charset="0"/>
              </a:rPr>
              <a:t>. </a:t>
            </a:r>
          </a:p>
          <a:p>
            <a:pPr algn="just"/>
            <a:r>
              <a:rPr lang="es-ES" sz="2400" dirty="0">
                <a:latin typeface="Arial" panose="020B0604020202020204" pitchFamily="34" charset="0"/>
                <a:cs typeface="Arial" panose="020B0604020202020204" pitchFamily="34" charset="0"/>
              </a:rPr>
              <a:t>En la elaboración de los productos comprendidos en el ámbito de esta norma de calidad </a:t>
            </a:r>
            <a:r>
              <a:rPr lang="es-ES" sz="2400" b="1" dirty="0">
                <a:latin typeface="Arial" panose="020B0604020202020204" pitchFamily="34" charset="0"/>
                <a:cs typeface="Arial" panose="020B0604020202020204" pitchFamily="34" charset="0"/>
              </a:rPr>
              <a:t>podrá utilizarse</a:t>
            </a:r>
            <a:r>
              <a:rPr lang="es-ES" sz="2400" dirty="0">
                <a:latin typeface="Arial" panose="020B0604020202020204" pitchFamily="34" charset="0"/>
                <a:cs typeface="Arial" panose="020B0604020202020204" pitchFamily="34" charset="0"/>
              </a:rPr>
              <a:t>, de conformidad con las buenas prácticas de elaboración, </a:t>
            </a:r>
            <a:r>
              <a:rPr lang="es-ES" sz="2400" b="1" dirty="0">
                <a:latin typeface="Arial" panose="020B0604020202020204" pitchFamily="34" charset="0"/>
                <a:cs typeface="Arial" panose="020B0604020202020204" pitchFamily="34" charset="0"/>
              </a:rPr>
              <a:t>cualquier otro ingrediente utilizado en alimentación humana </a:t>
            </a:r>
            <a:r>
              <a:rPr lang="es-ES" sz="2400" dirty="0">
                <a:latin typeface="Arial" panose="020B0604020202020204" pitchFamily="34" charset="0"/>
                <a:cs typeface="Arial" panose="020B0604020202020204" pitchFamily="34" charset="0"/>
              </a:rPr>
              <a:t>o, en su caso, autorizado de conformidad con la normativa relativa a nuevos alimentos, </a:t>
            </a:r>
            <a:r>
              <a:rPr lang="es-ES" sz="2400" b="1" dirty="0">
                <a:latin typeface="Arial" panose="020B0604020202020204" pitchFamily="34" charset="0"/>
                <a:cs typeface="Arial" panose="020B0604020202020204" pitchFamily="34" charset="0"/>
              </a:rPr>
              <a:t>distinto de los propios de cerveza o de su proceso de elaboración, </a:t>
            </a:r>
            <a:r>
              <a:rPr lang="es-ES" sz="2400" b="1" u="sng" dirty="0">
                <a:latin typeface="Arial" panose="020B0604020202020204" pitchFamily="34" charset="0"/>
                <a:cs typeface="Arial" panose="020B0604020202020204" pitchFamily="34" charset="0"/>
              </a:rPr>
              <a:t>siempre que no exceda el 2 por 100 </a:t>
            </a:r>
            <a:r>
              <a:rPr lang="es-ES" sz="2400" dirty="0">
                <a:latin typeface="Arial" panose="020B0604020202020204" pitchFamily="34" charset="0"/>
                <a:cs typeface="Arial" panose="020B0604020202020204" pitchFamily="34" charset="0"/>
              </a:rPr>
              <a:t>en peso del producto final. </a:t>
            </a:r>
          </a:p>
          <a:p>
            <a:r>
              <a:rPr lang="es-ES" sz="2400" dirty="0">
                <a:latin typeface="Arial" panose="020B0604020202020204" pitchFamily="34" charset="0"/>
                <a:cs typeface="Arial" panose="020B0604020202020204" pitchFamily="34" charset="0"/>
              </a:rPr>
              <a:t>El límite del 2 por 100 establecido en el párrafo anterior no incluye los aditivos, aromas, enzimas o coadyuvantes empleados en el proceso de fabricación. </a:t>
            </a:r>
          </a:p>
        </p:txBody>
      </p:sp>
    </p:spTree>
    <p:extLst>
      <p:ext uri="{BB962C8B-B14F-4D97-AF65-F5344CB8AC3E}">
        <p14:creationId xmlns:p14="http://schemas.microsoft.com/office/powerpoint/2010/main" val="3852273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9C4274-9A6D-484A-9A97-A6DD5D6BC715}"/>
              </a:ext>
            </a:extLst>
          </p:cNvPr>
          <p:cNvSpPr/>
          <p:nvPr/>
        </p:nvSpPr>
        <p:spPr>
          <a:xfrm>
            <a:off x="767408" y="612844"/>
            <a:ext cx="4752528" cy="5632311"/>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Artículo 6. </a:t>
            </a:r>
            <a:r>
              <a:rPr lang="es-ES" sz="2400" b="1" dirty="0">
                <a:latin typeface="Arial" panose="020B0604020202020204" pitchFamily="34" charset="0"/>
                <a:cs typeface="Arial" panose="020B0604020202020204" pitchFamily="34" charset="0"/>
              </a:rPr>
              <a:t>Características de los productos terminados</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Desde el punto de vista de la calidad alimentaria, además de los requisitos establecidos en sus respectivas definiciones, la cerveza y las bebidas de malta deberán presentar las siguientes características:</a:t>
            </a:r>
          </a:p>
          <a:p>
            <a:pPr marL="342900" indent="-342900" algn="just">
              <a:buAutoNum type="arabicPeriod"/>
            </a:pPr>
            <a:r>
              <a:rPr lang="es-ES" sz="2400" dirty="0">
                <a:latin typeface="Arial" panose="020B0604020202020204" pitchFamily="34" charset="0"/>
                <a:cs typeface="Arial" panose="020B0604020202020204" pitchFamily="34" charset="0"/>
              </a:rPr>
              <a:t>Un pH inferior o igual a 5,5. </a:t>
            </a:r>
          </a:p>
          <a:p>
            <a:r>
              <a:rPr lang="es-ES" sz="2400" dirty="0">
                <a:latin typeface="Arial" panose="020B0604020202020204" pitchFamily="34" charset="0"/>
                <a:cs typeface="Arial" panose="020B0604020202020204" pitchFamily="34" charset="0"/>
              </a:rPr>
              <a:t>2. Un amargor superior a 5 mg/l (1 mg/l de α </a:t>
            </a:r>
            <a:r>
              <a:rPr lang="es-ES" sz="2400" dirty="0" err="1">
                <a:latin typeface="Arial" panose="020B0604020202020204" pitchFamily="34" charset="0"/>
                <a:cs typeface="Arial" panose="020B0604020202020204" pitchFamily="34" charset="0"/>
              </a:rPr>
              <a:t>isoácidos</a:t>
            </a:r>
            <a:r>
              <a:rPr lang="es-ES" sz="2400" dirty="0">
                <a:latin typeface="Arial" panose="020B0604020202020204" pitchFamily="34" charset="0"/>
                <a:cs typeface="Arial" panose="020B0604020202020204" pitchFamily="34" charset="0"/>
              </a:rPr>
              <a:t> en cervezas equivale a una unidad de </a:t>
            </a:r>
            <a:r>
              <a:rPr lang="es-ES" sz="2400" b="1" dirty="0">
                <a:latin typeface="Arial" panose="020B0604020202020204" pitchFamily="34" charset="0"/>
                <a:cs typeface="Arial" panose="020B0604020202020204" pitchFamily="34" charset="0"/>
              </a:rPr>
              <a:t>amargor IBU</a:t>
            </a:r>
            <a:r>
              <a:rPr lang="es-ES" sz="2400" dirty="0">
                <a:latin typeface="Arial" panose="020B0604020202020204" pitchFamily="34" charset="0"/>
                <a:cs typeface="Arial" panose="020B0604020202020204" pitchFamily="34" charset="0"/>
              </a:rPr>
              <a:t>), excepto en el caso de las bebidas de malta.</a:t>
            </a:r>
          </a:p>
        </p:txBody>
      </p:sp>
      <p:pic>
        <p:nvPicPr>
          <p:cNvPr id="4098" name="Picture 2" descr="▶️ Qué son los IBUs en la Cerveza Guía – Install Beer">
            <a:extLst>
              <a:ext uri="{FF2B5EF4-FFF2-40B4-BE49-F238E27FC236}">
                <a16:creationId xmlns:a16="http://schemas.microsoft.com/office/drawing/2014/main" id="{3073518E-1DB9-4BAC-B54E-9AF35EEE3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990600"/>
            <a:ext cx="5715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63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E30BAA4-529A-4A06-9924-D9645A31D73D}"/>
              </a:ext>
            </a:extLst>
          </p:cNvPr>
          <p:cNvPicPr>
            <a:picLocks noChangeAspect="1"/>
          </p:cNvPicPr>
          <p:nvPr/>
        </p:nvPicPr>
        <p:blipFill>
          <a:blip r:embed="rId2"/>
          <a:stretch>
            <a:fillRect/>
          </a:stretch>
        </p:blipFill>
        <p:spPr>
          <a:xfrm>
            <a:off x="640710" y="188640"/>
            <a:ext cx="5468113" cy="6554115"/>
          </a:xfrm>
          <a:prstGeom prst="rect">
            <a:avLst/>
          </a:prstGeom>
        </p:spPr>
      </p:pic>
      <p:pic>
        <p:nvPicPr>
          <p:cNvPr id="3" name="Imagen 2">
            <a:extLst>
              <a:ext uri="{FF2B5EF4-FFF2-40B4-BE49-F238E27FC236}">
                <a16:creationId xmlns:a16="http://schemas.microsoft.com/office/drawing/2014/main" id="{D1528181-8C3C-4930-919E-13BB0B39745E}"/>
              </a:ext>
            </a:extLst>
          </p:cNvPr>
          <p:cNvPicPr>
            <a:picLocks noChangeAspect="1"/>
          </p:cNvPicPr>
          <p:nvPr/>
        </p:nvPicPr>
        <p:blipFill>
          <a:blip r:embed="rId3"/>
          <a:stretch>
            <a:fillRect/>
          </a:stretch>
        </p:blipFill>
        <p:spPr>
          <a:xfrm>
            <a:off x="6456040" y="3465697"/>
            <a:ext cx="4915586" cy="3067478"/>
          </a:xfrm>
          <a:prstGeom prst="rect">
            <a:avLst/>
          </a:prstGeom>
        </p:spPr>
      </p:pic>
      <p:pic>
        <p:nvPicPr>
          <p:cNvPr id="4" name="Imagen 3">
            <a:extLst>
              <a:ext uri="{FF2B5EF4-FFF2-40B4-BE49-F238E27FC236}">
                <a16:creationId xmlns:a16="http://schemas.microsoft.com/office/drawing/2014/main" id="{70F5BEEE-E4A0-4491-9377-F3808F390403}"/>
              </a:ext>
            </a:extLst>
          </p:cNvPr>
          <p:cNvPicPr>
            <a:picLocks noChangeAspect="1"/>
          </p:cNvPicPr>
          <p:nvPr/>
        </p:nvPicPr>
        <p:blipFill>
          <a:blip r:embed="rId4"/>
          <a:stretch>
            <a:fillRect/>
          </a:stretch>
        </p:blipFill>
        <p:spPr>
          <a:xfrm>
            <a:off x="6351777" y="764704"/>
            <a:ext cx="5124112" cy="1579129"/>
          </a:xfrm>
          <a:prstGeom prst="rect">
            <a:avLst/>
          </a:prstGeom>
        </p:spPr>
      </p:pic>
    </p:spTree>
    <p:extLst>
      <p:ext uri="{BB962C8B-B14F-4D97-AF65-F5344CB8AC3E}">
        <p14:creationId xmlns:p14="http://schemas.microsoft.com/office/powerpoint/2010/main" val="2604078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136193516"/>
              </p:ext>
            </p:extLst>
          </p:nvPr>
        </p:nvGraphicFramePr>
        <p:xfrm>
          <a:off x="1847528" y="332656"/>
          <a:ext cx="8496944" cy="6344209"/>
        </p:xfrm>
        <a:graphic>
          <a:graphicData uri="http://schemas.openxmlformats.org/drawingml/2006/table">
            <a:tbl>
              <a:tblPr firstRow="1" firstCol="1" bandRow="1">
                <a:tableStyleId>{5C22544A-7EE6-4342-B048-85BDC9FD1C3A}</a:tableStyleId>
              </a:tblPr>
              <a:tblGrid>
                <a:gridCol w="522230">
                  <a:extLst>
                    <a:ext uri="{9D8B030D-6E8A-4147-A177-3AD203B41FA5}">
                      <a16:colId xmlns:a16="http://schemas.microsoft.com/office/drawing/2014/main" val="20000"/>
                    </a:ext>
                  </a:extLst>
                </a:gridCol>
                <a:gridCol w="3329070">
                  <a:extLst>
                    <a:ext uri="{9D8B030D-6E8A-4147-A177-3AD203B41FA5}">
                      <a16:colId xmlns:a16="http://schemas.microsoft.com/office/drawing/2014/main" val="20001"/>
                    </a:ext>
                  </a:extLst>
                </a:gridCol>
                <a:gridCol w="4645644">
                  <a:extLst>
                    <a:ext uri="{9D8B030D-6E8A-4147-A177-3AD203B41FA5}">
                      <a16:colId xmlns:a16="http://schemas.microsoft.com/office/drawing/2014/main" val="20002"/>
                    </a:ext>
                  </a:extLst>
                </a:gridCol>
              </a:tblGrid>
              <a:tr h="456494">
                <a:tc>
                  <a:txBody>
                    <a:bodyPr/>
                    <a:lstStyle/>
                    <a:p>
                      <a:pPr algn="ctr">
                        <a:lnSpc>
                          <a:spcPct val="115000"/>
                        </a:lnSpc>
                        <a:spcAft>
                          <a:spcPts val="0"/>
                        </a:spcAft>
                      </a:pPr>
                      <a:r>
                        <a:rPr lang="gl-ES" sz="1100" dirty="0">
                          <a:effectLst/>
                        </a:rPr>
                        <a:t>Nº</a:t>
                      </a:r>
                      <a:endParaRPr lang="gl-ES"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gl-ES" sz="1600" dirty="0">
                          <a:effectLst/>
                        </a:rPr>
                        <a:t>Denominación legal</a:t>
                      </a:r>
                      <a:endParaRPr lang="gl-ES"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gl-ES" sz="1600" dirty="0">
                          <a:effectLst/>
                        </a:rPr>
                        <a:t>Características-Requisitos</a:t>
                      </a:r>
                      <a:endParaRPr lang="gl-E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56494">
                <a:tc>
                  <a:txBody>
                    <a:bodyPr/>
                    <a:lstStyle/>
                    <a:p>
                      <a:pPr algn="l">
                        <a:lnSpc>
                          <a:spcPct val="115000"/>
                        </a:lnSpc>
                        <a:spcAft>
                          <a:spcPts val="0"/>
                        </a:spcAft>
                      </a:pPr>
                      <a:r>
                        <a:rPr lang="gl-ES" sz="1100">
                          <a:effectLst/>
                        </a:rPr>
                        <a:t>1</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a:effectLst/>
                        </a:rPr>
                        <a:t>Bebida de Malta</a:t>
                      </a:r>
                      <a:endParaRPr lang="gl-ES"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a:effectLst/>
                        </a:rPr>
                        <a:t>Bebida no fermentada.</a:t>
                      </a:r>
                    </a:p>
                    <a:p>
                      <a:pPr algn="just">
                        <a:lnSpc>
                          <a:spcPct val="115000"/>
                        </a:lnSpc>
                        <a:spcAft>
                          <a:spcPts val="0"/>
                        </a:spcAft>
                      </a:pPr>
                      <a:r>
                        <a:rPr lang="gl-ES" sz="1800">
                          <a:effectLst/>
                        </a:rPr>
                        <a:t>Malta &gt; 50 %</a:t>
                      </a:r>
                      <a:endParaRPr lang="gl-ES" sz="18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456494">
                <a:tc>
                  <a:txBody>
                    <a:bodyPr/>
                    <a:lstStyle/>
                    <a:p>
                      <a:pPr algn="l">
                        <a:lnSpc>
                          <a:spcPct val="115000"/>
                        </a:lnSpc>
                        <a:spcAft>
                          <a:spcPts val="0"/>
                        </a:spcAft>
                      </a:pPr>
                      <a:r>
                        <a:rPr lang="gl-ES" sz="1100">
                          <a:effectLst/>
                        </a:rPr>
                        <a:t>2</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b="1" dirty="0" err="1">
                          <a:effectLst/>
                        </a:rPr>
                        <a:t>Cerveza</a:t>
                      </a:r>
                      <a:endParaRPr lang="gl-ES"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dirty="0">
                          <a:effectLst/>
                        </a:rPr>
                        <a:t>Resultante de la fermentación del mosto </a:t>
                      </a:r>
                      <a:r>
                        <a:rPr lang="gl-ES" sz="1800" dirty="0" err="1">
                          <a:effectLst/>
                        </a:rPr>
                        <a:t>cervecero</a:t>
                      </a:r>
                      <a:endParaRPr lang="gl-E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691637">
                <a:tc>
                  <a:txBody>
                    <a:bodyPr/>
                    <a:lstStyle/>
                    <a:p>
                      <a:pPr algn="l">
                        <a:lnSpc>
                          <a:spcPct val="115000"/>
                        </a:lnSpc>
                        <a:spcAft>
                          <a:spcPts val="0"/>
                        </a:spcAft>
                      </a:pPr>
                      <a:r>
                        <a:rPr lang="gl-ES" sz="1100">
                          <a:effectLst/>
                        </a:rPr>
                        <a:t>2a</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b="1" dirty="0" err="1">
                          <a:effectLst/>
                        </a:rPr>
                        <a:t>Cerveza</a:t>
                      </a:r>
                      <a:r>
                        <a:rPr lang="gl-ES" sz="1800" b="1" dirty="0">
                          <a:effectLst/>
                        </a:rPr>
                        <a:t> de </a:t>
                      </a:r>
                      <a:r>
                        <a:rPr lang="gl-ES" sz="1800" b="1" dirty="0" err="1">
                          <a:effectLst/>
                        </a:rPr>
                        <a:t>Cereales</a:t>
                      </a:r>
                      <a:endParaRPr lang="gl-ES"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dirty="0">
                          <a:effectLst/>
                        </a:rPr>
                        <a:t>Si la Malta de cebada &lt; 50 %,se denominara:</a:t>
                      </a:r>
                    </a:p>
                    <a:p>
                      <a:pPr algn="just">
                        <a:lnSpc>
                          <a:spcPct val="115000"/>
                        </a:lnSpc>
                        <a:spcAft>
                          <a:spcPts val="0"/>
                        </a:spcAft>
                      </a:pPr>
                      <a:r>
                        <a:rPr lang="gl-ES" sz="1800" dirty="0">
                          <a:effectLst/>
                        </a:rPr>
                        <a:t> “</a:t>
                      </a:r>
                      <a:r>
                        <a:rPr lang="gl-ES" sz="1800" dirty="0" err="1">
                          <a:effectLst/>
                        </a:rPr>
                        <a:t>Cerveza</a:t>
                      </a:r>
                      <a:r>
                        <a:rPr lang="gl-ES" sz="1800" dirty="0">
                          <a:effectLst/>
                        </a:rPr>
                        <a:t> de…”  (cereal)</a:t>
                      </a:r>
                      <a:endParaRPr lang="gl-E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21354">
                <a:tc>
                  <a:txBody>
                    <a:bodyPr/>
                    <a:lstStyle/>
                    <a:p>
                      <a:pPr algn="l">
                        <a:lnSpc>
                          <a:spcPct val="115000"/>
                        </a:lnSpc>
                        <a:spcAft>
                          <a:spcPts val="0"/>
                        </a:spcAft>
                      </a:pPr>
                      <a:r>
                        <a:rPr lang="gl-ES" sz="1100">
                          <a:effectLst/>
                        </a:rPr>
                        <a:t>2b</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b="1" dirty="0" err="1">
                          <a:effectLst/>
                        </a:rPr>
                        <a:t>Cerveza</a:t>
                      </a:r>
                      <a:r>
                        <a:rPr lang="gl-ES" sz="1800" b="1" dirty="0">
                          <a:effectLst/>
                        </a:rPr>
                        <a:t> Extra</a:t>
                      </a:r>
                      <a:endParaRPr lang="gl-ES"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a:effectLst/>
                        </a:rPr>
                        <a:t>Ext. Seco ≥ 15 %</a:t>
                      </a:r>
                      <a:endParaRPr lang="gl-ES" sz="18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221354">
                <a:tc>
                  <a:txBody>
                    <a:bodyPr/>
                    <a:lstStyle/>
                    <a:p>
                      <a:pPr algn="l">
                        <a:lnSpc>
                          <a:spcPct val="115000"/>
                        </a:lnSpc>
                        <a:spcAft>
                          <a:spcPts val="0"/>
                        </a:spcAft>
                      </a:pPr>
                      <a:r>
                        <a:rPr lang="gl-ES" sz="1100">
                          <a:effectLst/>
                        </a:rPr>
                        <a:t>2c</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b="1" dirty="0" err="1">
                          <a:effectLst/>
                        </a:rPr>
                        <a:t>Cerveza</a:t>
                      </a:r>
                      <a:r>
                        <a:rPr lang="gl-ES" sz="1800" b="1" dirty="0">
                          <a:effectLst/>
                        </a:rPr>
                        <a:t> Especial</a:t>
                      </a:r>
                      <a:endParaRPr lang="gl-ES"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a:effectLst/>
                        </a:rPr>
                        <a:t>Ext Seco ≥ 13 y &lt; 15 %</a:t>
                      </a:r>
                      <a:endParaRPr lang="gl-ES" sz="18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21354">
                <a:tc>
                  <a:txBody>
                    <a:bodyPr/>
                    <a:lstStyle/>
                    <a:p>
                      <a:pPr algn="l">
                        <a:lnSpc>
                          <a:spcPct val="115000"/>
                        </a:lnSpc>
                        <a:spcAft>
                          <a:spcPts val="0"/>
                        </a:spcAft>
                      </a:pPr>
                      <a:r>
                        <a:rPr lang="gl-ES" sz="1100">
                          <a:effectLst/>
                        </a:rPr>
                        <a:t>2d</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b="1" dirty="0" err="1">
                          <a:effectLst/>
                        </a:rPr>
                        <a:t>Cerveza</a:t>
                      </a:r>
                      <a:r>
                        <a:rPr lang="gl-ES" sz="1800" b="1" dirty="0">
                          <a:effectLst/>
                        </a:rPr>
                        <a:t> Negra</a:t>
                      </a:r>
                      <a:endParaRPr lang="gl-ES"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a:effectLst/>
                        </a:rPr>
                        <a:t>&gt; 50 Ud de color (EBC)</a:t>
                      </a:r>
                      <a:endParaRPr lang="gl-ES" sz="180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456494">
                <a:tc>
                  <a:txBody>
                    <a:bodyPr/>
                    <a:lstStyle/>
                    <a:p>
                      <a:pPr algn="l">
                        <a:lnSpc>
                          <a:spcPct val="115000"/>
                        </a:lnSpc>
                        <a:spcAft>
                          <a:spcPts val="0"/>
                        </a:spcAft>
                      </a:pPr>
                      <a:r>
                        <a:rPr lang="gl-ES" sz="1100">
                          <a:effectLst/>
                        </a:rPr>
                        <a:t>2e</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b="1" dirty="0" err="1">
                          <a:effectLst/>
                        </a:rPr>
                        <a:t>Cerveza</a:t>
                      </a:r>
                      <a:r>
                        <a:rPr lang="gl-ES" sz="1800" b="1" dirty="0">
                          <a:effectLst/>
                        </a:rPr>
                        <a:t> de </a:t>
                      </a:r>
                      <a:r>
                        <a:rPr lang="gl-ES" sz="1800" b="1" dirty="0" err="1">
                          <a:effectLst/>
                        </a:rPr>
                        <a:t>bajo</a:t>
                      </a:r>
                      <a:r>
                        <a:rPr lang="gl-ES" sz="1800" b="1" dirty="0">
                          <a:effectLst/>
                        </a:rPr>
                        <a:t> </a:t>
                      </a:r>
                      <a:r>
                        <a:rPr lang="gl-ES" sz="1800" b="1" dirty="0" err="1">
                          <a:effectLst/>
                        </a:rPr>
                        <a:t>contenido</a:t>
                      </a:r>
                      <a:r>
                        <a:rPr lang="gl-ES" sz="1800" b="1" dirty="0">
                          <a:effectLst/>
                        </a:rPr>
                        <a:t> en alcohol</a:t>
                      </a:r>
                      <a:endParaRPr lang="gl-ES"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dirty="0">
                          <a:effectLst/>
                        </a:rPr>
                        <a:t>Entre 1 y 3 % </a:t>
                      </a:r>
                      <a:r>
                        <a:rPr lang="gl-ES" sz="1800" dirty="0" err="1">
                          <a:effectLst/>
                        </a:rPr>
                        <a:t>Vol</a:t>
                      </a:r>
                      <a:endParaRPr lang="gl-E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221354">
                <a:tc>
                  <a:txBody>
                    <a:bodyPr/>
                    <a:lstStyle/>
                    <a:p>
                      <a:pPr algn="l">
                        <a:lnSpc>
                          <a:spcPct val="115000"/>
                        </a:lnSpc>
                        <a:spcAft>
                          <a:spcPts val="0"/>
                        </a:spcAft>
                      </a:pPr>
                      <a:r>
                        <a:rPr lang="gl-ES" sz="1100">
                          <a:effectLst/>
                        </a:rPr>
                        <a:t>2f</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b="1" dirty="0" err="1">
                          <a:effectLst/>
                        </a:rPr>
                        <a:t>Cerveza</a:t>
                      </a:r>
                      <a:r>
                        <a:rPr lang="gl-ES" sz="1800" b="1" dirty="0">
                          <a:effectLst/>
                        </a:rPr>
                        <a:t> </a:t>
                      </a:r>
                      <a:r>
                        <a:rPr lang="gl-ES" sz="1800" b="1" dirty="0" err="1">
                          <a:effectLst/>
                        </a:rPr>
                        <a:t>sin</a:t>
                      </a:r>
                      <a:r>
                        <a:rPr lang="gl-ES" sz="1800" b="1" dirty="0">
                          <a:effectLst/>
                        </a:rPr>
                        <a:t> alcohol</a:t>
                      </a:r>
                      <a:endParaRPr lang="gl-ES"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a:effectLst/>
                        </a:rPr>
                        <a:t>&lt; 1 % Vol</a:t>
                      </a:r>
                      <a:endParaRPr lang="gl-ES" sz="180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r h="691637">
                <a:tc>
                  <a:txBody>
                    <a:bodyPr/>
                    <a:lstStyle/>
                    <a:p>
                      <a:pPr algn="l">
                        <a:lnSpc>
                          <a:spcPct val="115000"/>
                        </a:lnSpc>
                        <a:spcAft>
                          <a:spcPts val="0"/>
                        </a:spcAft>
                      </a:pPr>
                      <a:r>
                        <a:rPr lang="gl-ES" sz="1100">
                          <a:effectLst/>
                        </a:rPr>
                        <a:t>3</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a:effectLst/>
                        </a:rPr>
                        <a:t>Clara</a:t>
                      </a:r>
                      <a:endParaRPr lang="gl-ES" sz="180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a:effectLst/>
                        </a:rPr>
                        <a:t>Mezcla de cerveza con gaseosa o beb. Refrescantes.</a:t>
                      </a:r>
                    </a:p>
                    <a:p>
                      <a:pPr algn="just">
                        <a:lnSpc>
                          <a:spcPct val="115000"/>
                        </a:lnSpc>
                        <a:spcAft>
                          <a:spcPts val="0"/>
                        </a:spcAft>
                      </a:pPr>
                      <a:r>
                        <a:rPr lang="gl-ES" sz="1800">
                          <a:effectLst/>
                        </a:rPr>
                        <a:t>Cerveza &gt; 50 % o &gt; 0,5 % Vol.</a:t>
                      </a:r>
                      <a:endParaRPr lang="gl-ES" sz="1800">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1161918">
                <a:tc>
                  <a:txBody>
                    <a:bodyPr/>
                    <a:lstStyle/>
                    <a:p>
                      <a:pPr algn="l">
                        <a:lnSpc>
                          <a:spcPct val="115000"/>
                        </a:lnSpc>
                        <a:spcAft>
                          <a:spcPts val="0"/>
                        </a:spcAft>
                      </a:pPr>
                      <a:r>
                        <a:rPr lang="gl-ES" sz="1100">
                          <a:effectLst/>
                        </a:rPr>
                        <a:t>4</a:t>
                      </a:r>
                      <a:endParaRPr lang="gl-ES" sz="1100">
                        <a:effectLst/>
                        <a:latin typeface="Calibri"/>
                        <a:ea typeface="Calibri"/>
                        <a:cs typeface="Times New Roman"/>
                      </a:endParaRPr>
                    </a:p>
                  </a:txBody>
                  <a:tcPr marL="68580" marR="68580" marT="0" marB="0"/>
                </a:tc>
                <a:tc>
                  <a:txBody>
                    <a:bodyPr/>
                    <a:lstStyle/>
                    <a:p>
                      <a:pPr algn="l">
                        <a:lnSpc>
                          <a:spcPct val="115000"/>
                        </a:lnSpc>
                        <a:spcAft>
                          <a:spcPts val="0"/>
                        </a:spcAft>
                      </a:pPr>
                      <a:r>
                        <a:rPr lang="gl-ES" sz="1800" dirty="0">
                          <a:effectLst/>
                        </a:rPr>
                        <a:t>Fabricación </a:t>
                      </a:r>
                      <a:r>
                        <a:rPr lang="gl-ES" sz="1800" dirty="0" err="1">
                          <a:effectLst/>
                        </a:rPr>
                        <a:t>Artesana</a:t>
                      </a:r>
                      <a:endParaRPr lang="gl-ES" sz="18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gl-ES" sz="1800" dirty="0">
                          <a:effectLst/>
                        </a:rPr>
                        <a:t>Elaboración </a:t>
                      </a:r>
                      <a:r>
                        <a:rPr lang="gl-ES" sz="1800" dirty="0" err="1">
                          <a:effectLst/>
                        </a:rPr>
                        <a:t>bajo</a:t>
                      </a:r>
                      <a:r>
                        <a:rPr lang="gl-ES" sz="1800" dirty="0">
                          <a:effectLst/>
                        </a:rPr>
                        <a:t> supervisión de un </a:t>
                      </a:r>
                      <a:r>
                        <a:rPr lang="gl-ES" sz="1800" dirty="0" err="1">
                          <a:effectLst/>
                        </a:rPr>
                        <a:t>artesano</a:t>
                      </a:r>
                      <a:r>
                        <a:rPr lang="gl-ES" sz="1800" dirty="0">
                          <a:effectLst/>
                        </a:rPr>
                        <a:t>.</a:t>
                      </a:r>
                    </a:p>
                    <a:p>
                      <a:pPr algn="just">
                        <a:lnSpc>
                          <a:spcPct val="115000"/>
                        </a:lnSpc>
                        <a:spcAft>
                          <a:spcPts val="0"/>
                        </a:spcAft>
                      </a:pPr>
                      <a:r>
                        <a:rPr lang="gl-ES" sz="1800" dirty="0">
                          <a:effectLst/>
                        </a:rPr>
                        <a:t>Inscrición en </a:t>
                      </a:r>
                      <a:r>
                        <a:rPr lang="gl-ES" sz="1800" dirty="0" err="1">
                          <a:effectLst/>
                        </a:rPr>
                        <a:t>Registros</a:t>
                      </a:r>
                      <a:r>
                        <a:rPr lang="gl-ES" sz="1800" dirty="0">
                          <a:effectLst/>
                        </a:rPr>
                        <a:t> </a:t>
                      </a:r>
                      <a:r>
                        <a:rPr lang="gl-ES" sz="1800" dirty="0" err="1">
                          <a:effectLst/>
                        </a:rPr>
                        <a:t>Artesania</a:t>
                      </a:r>
                      <a:r>
                        <a:rPr lang="gl-ES" sz="1800" dirty="0">
                          <a:effectLst/>
                        </a:rPr>
                        <a:t>.</a:t>
                      </a:r>
                    </a:p>
                    <a:p>
                      <a:pPr algn="just">
                        <a:lnSpc>
                          <a:spcPct val="115000"/>
                        </a:lnSpc>
                        <a:spcAft>
                          <a:spcPts val="0"/>
                        </a:spcAft>
                      </a:pPr>
                      <a:r>
                        <a:rPr lang="gl-ES" sz="1800" dirty="0" err="1">
                          <a:effectLst/>
                        </a:rPr>
                        <a:t>Podran</a:t>
                      </a:r>
                      <a:r>
                        <a:rPr lang="gl-ES" sz="1800" dirty="0">
                          <a:effectLst/>
                        </a:rPr>
                        <a:t> </a:t>
                      </a:r>
                      <a:r>
                        <a:rPr lang="gl-ES" sz="1800" dirty="0" err="1">
                          <a:effectLst/>
                        </a:rPr>
                        <a:t>llevar</a:t>
                      </a:r>
                      <a:r>
                        <a:rPr lang="gl-ES" sz="1800" dirty="0">
                          <a:effectLst/>
                        </a:rPr>
                        <a:t> la </a:t>
                      </a:r>
                      <a:r>
                        <a:rPr lang="gl-ES" sz="1800" dirty="0" err="1">
                          <a:effectLst/>
                        </a:rPr>
                        <a:t>expres</a:t>
                      </a:r>
                      <a:r>
                        <a:rPr lang="gl-ES" sz="1800" dirty="0">
                          <a:effectLst/>
                        </a:rPr>
                        <a:t>.:</a:t>
                      </a:r>
                    </a:p>
                    <a:p>
                      <a:pPr algn="just">
                        <a:lnSpc>
                          <a:spcPct val="115000"/>
                        </a:lnSpc>
                        <a:spcAft>
                          <a:spcPts val="0"/>
                        </a:spcAft>
                      </a:pPr>
                      <a:r>
                        <a:rPr lang="gl-ES" sz="1800" dirty="0">
                          <a:effectLst/>
                        </a:rPr>
                        <a:t>”De fabricación </a:t>
                      </a:r>
                      <a:r>
                        <a:rPr lang="gl-ES" sz="1800" dirty="0" err="1">
                          <a:effectLst/>
                        </a:rPr>
                        <a:t>artesana</a:t>
                      </a:r>
                      <a:r>
                        <a:rPr lang="gl-ES" sz="1800" dirty="0">
                          <a:effectLst/>
                        </a:rPr>
                        <a:t>”</a:t>
                      </a:r>
                      <a:endParaRPr lang="gl-ES" sz="1800" dirty="0">
                        <a:effectLst/>
                        <a:latin typeface="Calibri"/>
                        <a:ea typeface="Calibri"/>
                        <a:cs typeface="Times New Roman"/>
                      </a:endParaRPr>
                    </a:p>
                  </a:txBody>
                  <a:tcPr marL="68580" marR="68580"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98143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9059BAE-D52B-44CC-8113-CF2E6F022168}"/>
              </a:ext>
            </a:extLst>
          </p:cNvPr>
          <p:cNvSpPr/>
          <p:nvPr/>
        </p:nvSpPr>
        <p:spPr>
          <a:xfrm>
            <a:off x="1055440" y="548680"/>
            <a:ext cx="9865096" cy="5632311"/>
          </a:xfrm>
          <a:prstGeom prst="rect">
            <a:avLst/>
          </a:prstGeom>
        </p:spPr>
        <p:txBody>
          <a:bodyPr wrap="square">
            <a:spAutoFit/>
          </a:bodyPr>
          <a:lstStyle/>
          <a:p>
            <a:r>
              <a:rPr lang="es-ES" sz="2400" b="1" dirty="0">
                <a:solidFill>
                  <a:srgbClr val="000000"/>
                </a:solidFill>
                <a:latin typeface="Arial" panose="020B0604020202020204" pitchFamily="34" charset="0"/>
                <a:cs typeface="Arial" panose="020B0604020202020204" pitchFamily="34" charset="0"/>
              </a:rPr>
              <a:t>Artículo 7. </a:t>
            </a:r>
            <a:r>
              <a:rPr lang="es-ES" sz="2400" b="1" i="1" dirty="0">
                <a:solidFill>
                  <a:srgbClr val="000000"/>
                </a:solidFill>
                <a:latin typeface="Arial" panose="020B0604020202020204" pitchFamily="34" charset="0"/>
                <a:cs typeface="Arial" panose="020B0604020202020204" pitchFamily="34" charset="0"/>
              </a:rPr>
              <a:t>Información alimentaria facilitada al consumidor</a:t>
            </a:r>
            <a:r>
              <a:rPr lang="es-ES" sz="2400" i="1" dirty="0">
                <a:solidFill>
                  <a:srgbClr val="000000"/>
                </a:solidFill>
                <a:latin typeface="Arial" panose="020B0604020202020204" pitchFamily="34" charset="0"/>
                <a:cs typeface="Arial" panose="020B0604020202020204" pitchFamily="34" charset="0"/>
              </a:rPr>
              <a:t>.</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1. La información alimentaria facilitada al consumidor sobre los productos objeto de este real decreto </a:t>
            </a:r>
            <a:r>
              <a:rPr lang="es-ES" sz="2400" b="1" dirty="0">
                <a:solidFill>
                  <a:srgbClr val="000000"/>
                </a:solidFill>
                <a:latin typeface="Arial" panose="020B0604020202020204" pitchFamily="34" charset="0"/>
                <a:cs typeface="Arial" panose="020B0604020202020204" pitchFamily="34" charset="0"/>
              </a:rPr>
              <a:t>se regirá por lo dispuesto en las normas de ámbito comunitario y nacional aplicables </a:t>
            </a:r>
            <a:r>
              <a:rPr lang="es-ES" sz="2400" dirty="0">
                <a:solidFill>
                  <a:srgbClr val="000000"/>
                </a:solidFill>
                <a:latin typeface="Arial" panose="020B0604020202020204" pitchFamily="34" charset="0"/>
                <a:cs typeface="Arial" panose="020B0604020202020204" pitchFamily="34" charset="0"/>
              </a:rPr>
              <a:t>en la materia.</a:t>
            </a:r>
          </a:p>
          <a:p>
            <a:pPr algn="just"/>
            <a:r>
              <a:rPr lang="es-ES" sz="2400" dirty="0">
                <a:solidFill>
                  <a:srgbClr val="000000"/>
                </a:solidFill>
                <a:latin typeface="Arial" panose="020B0604020202020204" pitchFamily="34" charset="0"/>
                <a:cs typeface="Arial" panose="020B0604020202020204" pitchFamily="34" charset="0"/>
              </a:rPr>
              <a:t>2. La denominación legal será la establecida en el artículo 3 de esta norma, con las siguientes particularidades:</a:t>
            </a:r>
          </a:p>
          <a:p>
            <a:r>
              <a:rPr lang="es-ES" sz="2400" dirty="0">
                <a:solidFill>
                  <a:srgbClr val="000000"/>
                </a:solidFill>
                <a:latin typeface="Arial" panose="020B0604020202020204" pitchFamily="34" charset="0"/>
                <a:cs typeface="Arial" panose="020B0604020202020204" pitchFamily="34" charset="0"/>
              </a:rPr>
              <a:t>a) </a:t>
            </a:r>
            <a:r>
              <a:rPr lang="es-ES" sz="2400" b="1" dirty="0">
                <a:solidFill>
                  <a:srgbClr val="000000"/>
                </a:solidFill>
                <a:latin typeface="Arial" panose="020B0604020202020204" pitchFamily="34" charset="0"/>
                <a:cs typeface="Arial" panose="020B0604020202020204" pitchFamily="34" charset="0"/>
              </a:rPr>
              <a:t>Los productos que satisfagan una de las definiciones establecidas en los apartados a) a f), ambos inclusive, del artículo 3.2, deberán emplear la denominación legal que les corresponda</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En caso contrario, deberán emplear la denominación legal «</a:t>
            </a:r>
            <a:r>
              <a:rPr lang="es-ES" sz="2400" b="1" dirty="0">
                <a:solidFill>
                  <a:srgbClr val="000000"/>
                </a:solidFill>
                <a:latin typeface="Arial" panose="020B0604020202020204" pitchFamily="34" charset="0"/>
                <a:cs typeface="Arial" panose="020B0604020202020204" pitchFamily="34" charset="0"/>
              </a:rPr>
              <a:t>cerveza</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b) Los productos que satisfagan más de una de las definiciones establecidas en los apartados a) a f), ambos inclusive, del artículo 3.2, deberán emplear una denominación legal en la que se combinen las correspondientes denominaciones.</a:t>
            </a:r>
          </a:p>
        </p:txBody>
      </p:sp>
    </p:spTree>
    <p:extLst>
      <p:ext uri="{BB962C8B-B14F-4D97-AF65-F5344CB8AC3E}">
        <p14:creationId xmlns:p14="http://schemas.microsoft.com/office/powerpoint/2010/main" val="588057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8E98C16-81F2-4555-AC72-52F4497DABB8}"/>
              </a:ext>
            </a:extLst>
          </p:cNvPr>
          <p:cNvSpPr/>
          <p:nvPr/>
        </p:nvSpPr>
        <p:spPr>
          <a:xfrm>
            <a:off x="1199456" y="982176"/>
            <a:ext cx="9361040" cy="4893647"/>
          </a:xfrm>
          <a:prstGeom prst="rect">
            <a:avLst/>
          </a:prstGeom>
        </p:spPr>
        <p:txBody>
          <a:bodyPr wrap="square">
            <a:spAutoFit/>
          </a:bodyPr>
          <a:lstStyle/>
          <a:p>
            <a:pPr lvl="0" algn="just"/>
            <a:r>
              <a:rPr lang="es-ES" sz="2400" dirty="0">
                <a:solidFill>
                  <a:srgbClr val="000000"/>
                </a:solidFill>
                <a:latin typeface="Arial" panose="020B0604020202020204" pitchFamily="34" charset="0"/>
                <a:cs typeface="Arial" panose="020B0604020202020204" pitchFamily="34" charset="0"/>
              </a:rPr>
              <a:t>3. Las cervezas que se elaboren conforme al método de fabricación artesana podrán incluir la expresión «</a:t>
            </a:r>
            <a:r>
              <a:rPr lang="es-ES" sz="2400" b="1" dirty="0">
                <a:solidFill>
                  <a:srgbClr val="000000"/>
                </a:solidFill>
                <a:latin typeface="Arial" panose="020B0604020202020204" pitchFamily="34" charset="0"/>
                <a:cs typeface="Arial" panose="020B0604020202020204" pitchFamily="34" charset="0"/>
              </a:rPr>
              <a:t>de fabricación artesana</a:t>
            </a:r>
            <a:r>
              <a:rPr lang="es-ES" sz="2400" dirty="0">
                <a:solidFill>
                  <a:srgbClr val="000000"/>
                </a:solidFill>
                <a:latin typeface="Arial" panose="020B0604020202020204" pitchFamily="34" charset="0"/>
                <a:cs typeface="Arial" panose="020B0604020202020204" pitchFamily="34" charset="0"/>
              </a:rPr>
              <a:t>», como información alimentaria voluntaria.</a:t>
            </a:r>
          </a:p>
          <a:p>
            <a:pPr lvl="0" algn="just"/>
            <a:r>
              <a:rPr lang="es-ES" sz="2400" dirty="0">
                <a:solidFill>
                  <a:srgbClr val="000000"/>
                </a:solidFill>
                <a:latin typeface="Arial" panose="020B0604020202020204" pitchFamily="34" charset="0"/>
                <a:cs typeface="Arial" panose="020B0604020202020204" pitchFamily="34" charset="0"/>
              </a:rPr>
              <a:t>4. En la información alimentaria facilitada al consumidor sobre los productos objeto de este real decreto, </a:t>
            </a:r>
            <a:r>
              <a:rPr lang="es-ES" sz="2400" b="1" dirty="0">
                <a:solidFill>
                  <a:srgbClr val="000000"/>
                </a:solidFill>
                <a:latin typeface="Arial" panose="020B0604020202020204" pitchFamily="34" charset="0"/>
                <a:cs typeface="Arial" panose="020B0604020202020204" pitchFamily="34" charset="0"/>
              </a:rPr>
              <a:t>podrá incluirse otra información alimentaria voluntaria</a:t>
            </a:r>
            <a:r>
              <a:rPr lang="es-ES" sz="2400" dirty="0">
                <a:solidFill>
                  <a:srgbClr val="000000"/>
                </a:solidFill>
                <a:latin typeface="Arial" panose="020B0604020202020204" pitchFamily="34" charset="0"/>
                <a:cs typeface="Arial" panose="020B0604020202020204" pitchFamily="34" charset="0"/>
              </a:rPr>
              <a:t>, siempre y cuando ésta sea conforme con las normas de la Unión Europea y nacionales aplicables en la materia.</a:t>
            </a:r>
          </a:p>
          <a:p>
            <a:pPr lvl="0" algn="just"/>
            <a:r>
              <a:rPr lang="es-ES" sz="2400" b="1" dirty="0">
                <a:solidFill>
                  <a:srgbClr val="000000"/>
                </a:solidFill>
                <a:latin typeface="Arial" panose="020B0604020202020204" pitchFamily="34" charset="0"/>
                <a:cs typeface="Arial" panose="020B0604020202020204" pitchFamily="34" charset="0"/>
              </a:rPr>
              <a:t>En particular, se podrá indicar la variedad o estilo de cerveza, siempre y cuando éstos sean compatibles con la legislación en materia de regímenes de calidad, propiedad intelectual, incluidas marcas, y cualquier otra que pueda resultar aplicable.</a:t>
            </a:r>
            <a:endParaRPr lang="es-E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431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ipos de Cerveza Artesanal | DiversionenLima.com">
            <a:extLst>
              <a:ext uri="{FF2B5EF4-FFF2-40B4-BE49-F238E27FC236}">
                <a16:creationId xmlns:a16="http://schemas.microsoft.com/office/drawing/2014/main" id="{6D781900-1E2A-4121-950D-CD8E30470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4" y="764704"/>
            <a:ext cx="10513168"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1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B015A8-89E2-4008-9D9B-62D587141A56}"/>
              </a:ext>
            </a:extLst>
          </p:cNvPr>
          <p:cNvPicPr>
            <a:picLocks noChangeAspect="1"/>
          </p:cNvPicPr>
          <p:nvPr/>
        </p:nvPicPr>
        <p:blipFill>
          <a:blip r:embed="rId2"/>
          <a:stretch>
            <a:fillRect/>
          </a:stretch>
        </p:blipFill>
        <p:spPr>
          <a:xfrm>
            <a:off x="4295800" y="332656"/>
            <a:ext cx="6999387" cy="5974733"/>
          </a:xfrm>
          <a:prstGeom prst="rect">
            <a:avLst/>
          </a:prstGeom>
        </p:spPr>
      </p:pic>
      <p:pic>
        <p:nvPicPr>
          <p:cNvPr id="3" name="Imagen 2">
            <a:extLst>
              <a:ext uri="{FF2B5EF4-FFF2-40B4-BE49-F238E27FC236}">
                <a16:creationId xmlns:a16="http://schemas.microsoft.com/office/drawing/2014/main" id="{F5AF0698-FCB8-4ECC-A9EE-5DABAE80FF32}"/>
              </a:ext>
            </a:extLst>
          </p:cNvPr>
          <p:cNvPicPr>
            <a:picLocks noChangeAspect="1"/>
          </p:cNvPicPr>
          <p:nvPr/>
        </p:nvPicPr>
        <p:blipFill>
          <a:blip r:embed="rId3"/>
          <a:stretch>
            <a:fillRect/>
          </a:stretch>
        </p:blipFill>
        <p:spPr>
          <a:xfrm rot="16200000">
            <a:off x="-395797" y="2492896"/>
            <a:ext cx="5350747" cy="1872208"/>
          </a:xfrm>
          <a:prstGeom prst="rect">
            <a:avLst/>
          </a:prstGeom>
        </p:spPr>
      </p:pic>
    </p:spTree>
    <p:extLst>
      <p:ext uri="{BB962C8B-B14F-4D97-AF65-F5344CB8AC3E}">
        <p14:creationId xmlns:p14="http://schemas.microsoft.com/office/powerpoint/2010/main" val="4291367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722C533-39F6-46FE-82DA-716C5F5FC177}"/>
              </a:ext>
            </a:extLst>
          </p:cNvPr>
          <p:cNvSpPr/>
          <p:nvPr/>
        </p:nvSpPr>
        <p:spPr>
          <a:xfrm>
            <a:off x="1271464" y="982176"/>
            <a:ext cx="9649072" cy="4893647"/>
          </a:xfrm>
          <a:prstGeom prst="rect">
            <a:avLst/>
          </a:prstGeom>
        </p:spPr>
        <p:txBody>
          <a:bodyPr wrap="square">
            <a:spAutoFit/>
          </a:bodyPr>
          <a:lstStyle/>
          <a:p>
            <a:pPr algn="just"/>
            <a:r>
              <a:rPr lang="es-ES" sz="2400" b="1" dirty="0">
                <a:solidFill>
                  <a:srgbClr val="000000"/>
                </a:solidFill>
                <a:latin typeface="Arial" panose="020B0604020202020204" pitchFamily="34" charset="0"/>
                <a:cs typeface="Arial" panose="020B0604020202020204" pitchFamily="34" charset="0"/>
              </a:rPr>
              <a:t>Artículo 8. </a:t>
            </a:r>
            <a:r>
              <a:rPr lang="es-ES" sz="2400" i="1" dirty="0">
                <a:solidFill>
                  <a:srgbClr val="000000"/>
                </a:solidFill>
                <a:latin typeface="Arial" panose="020B0604020202020204" pitchFamily="34" charset="0"/>
                <a:cs typeface="Arial" panose="020B0604020202020204" pitchFamily="34" charset="0"/>
              </a:rPr>
              <a:t>Venta y despacho de cerveza de barril o de otros grandes formatos.</a:t>
            </a:r>
            <a:endParaRPr lang="es-ES" sz="2400" dirty="0">
              <a:solidFill>
                <a:srgbClr val="000000"/>
              </a:solidFill>
              <a:latin typeface="Arial" panose="020B0604020202020204" pitchFamily="34" charset="0"/>
              <a:cs typeface="Arial" panose="020B0604020202020204" pitchFamily="34" charset="0"/>
            </a:endParaRPr>
          </a:p>
          <a:p>
            <a:pPr algn="just"/>
            <a:r>
              <a:rPr lang="es-ES" sz="2400" dirty="0">
                <a:solidFill>
                  <a:srgbClr val="000000"/>
                </a:solidFill>
                <a:latin typeface="Arial" panose="020B0604020202020204" pitchFamily="34" charset="0"/>
                <a:cs typeface="Arial" panose="020B0604020202020204" pitchFamily="34" charset="0"/>
              </a:rPr>
              <a:t>1. </a:t>
            </a:r>
            <a:r>
              <a:rPr lang="es-ES" sz="2400" b="1" dirty="0">
                <a:solidFill>
                  <a:srgbClr val="000000"/>
                </a:solidFill>
                <a:latin typeface="Arial" panose="020B0604020202020204" pitchFamily="34" charset="0"/>
                <a:cs typeface="Arial" panose="020B0604020202020204" pitchFamily="34" charset="0"/>
              </a:rPr>
              <a:t>En los dispositivos para el despacho de cerveza de barril o de otros grandes formatos</a:t>
            </a:r>
            <a:r>
              <a:rPr lang="es-ES" sz="2400" dirty="0">
                <a:solidFill>
                  <a:srgbClr val="000000"/>
                </a:solidFill>
                <a:latin typeface="Arial" panose="020B0604020202020204" pitchFamily="34" charset="0"/>
                <a:cs typeface="Arial" panose="020B0604020202020204" pitchFamily="34" charset="0"/>
              </a:rPr>
              <a:t>, </a:t>
            </a:r>
            <a:r>
              <a:rPr lang="es-ES" sz="2400" b="1" dirty="0">
                <a:solidFill>
                  <a:srgbClr val="000000"/>
                </a:solidFill>
                <a:latin typeface="Arial" panose="020B0604020202020204" pitchFamily="34" charset="0"/>
                <a:cs typeface="Arial" panose="020B0604020202020204" pitchFamily="34" charset="0"/>
              </a:rPr>
              <a:t>habrá de constar la marca o nombre comercial</a:t>
            </a:r>
            <a:r>
              <a:rPr lang="es-ES" sz="2400" dirty="0">
                <a:solidFill>
                  <a:srgbClr val="000000"/>
                </a:solidFill>
                <a:latin typeface="Arial" panose="020B0604020202020204" pitchFamily="34" charset="0"/>
                <a:cs typeface="Arial" panose="020B0604020202020204" pitchFamily="34" charset="0"/>
              </a:rPr>
              <a:t> de la cerveza expedida mediante dicho dispositivo.</a:t>
            </a:r>
          </a:p>
          <a:p>
            <a:pPr algn="just"/>
            <a:r>
              <a:rPr lang="es-ES" sz="2400" dirty="0">
                <a:solidFill>
                  <a:srgbClr val="000000"/>
                </a:solidFill>
                <a:latin typeface="Arial" panose="020B0604020202020204" pitchFamily="34" charset="0"/>
                <a:cs typeface="Arial" panose="020B0604020202020204" pitchFamily="34" charset="0"/>
              </a:rPr>
              <a:t>2. </a:t>
            </a:r>
            <a:r>
              <a:rPr lang="es-ES" sz="2400" b="1" dirty="0">
                <a:solidFill>
                  <a:srgbClr val="000000"/>
                </a:solidFill>
                <a:latin typeface="Arial" panose="020B0604020202020204" pitchFamily="34" charset="0"/>
                <a:cs typeface="Arial" panose="020B0604020202020204" pitchFamily="34" charset="0"/>
              </a:rPr>
              <a:t>Cuando el gas propulsor que se utilice entre en contacto con la cerveza, sólo podrá utilizarse anhídrido carbónico u otro gas o mezcla de gases aptos para uso alimentario</a:t>
            </a:r>
            <a:r>
              <a:rPr lang="es-ES" sz="2400" dirty="0">
                <a:solidFill>
                  <a:srgbClr val="000000"/>
                </a:solidFill>
                <a:latin typeface="Arial" panose="020B0604020202020204" pitchFamily="34" charset="0"/>
                <a:cs typeface="Arial" panose="020B0604020202020204" pitchFamily="34" charset="0"/>
              </a:rPr>
              <a:t>, de conformidad a los criterios de identidad y pureza legalmente aprobados. Los recipientes a presión que contengan dichos gases sólo podrán rellenarse en aquellas instalaciones que se adecuen a las condiciones previstas por la normativa aplicable a los equipos a presión y sus instrucciones técnicas complementarias.</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817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6016370-08F6-49EF-AF8E-AB1F9E36957E}"/>
              </a:ext>
            </a:extLst>
          </p:cNvPr>
          <p:cNvSpPr/>
          <p:nvPr/>
        </p:nvSpPr>
        <p:spPr>
          <a:xfrm>
            <a:off x="2711624" y="1228399"/>
            <a:ext cx="6840760" cy="4524315"/>
          </a:xfrm>
          <a:prstGeom prst="rect">
            <a:avLst/>
          </a:prstGeom>
        </p:spPr>
        <p:txBody>
          <a:bodyPr wrap="square">
            <a:spAutoFit/>
          </a:bodyPr>
          <a:lstStyle/>
          <a:p>
            <a:pPr algn="just"/>
            <a:r>
              <a:rPr lang="es-ES" sz="2400" b="1" dirty="0">
                <a:solidFill>
                  <a:srgbClr val="000000"/>
                </a:solidFill>
                <a:latin typeface="Arial" panose="020B0604020202020204" pitchFamily="34" charset="0"/>
                <a:cs typeface="Arial" panose="020B0604020202020204" pitchFamily="34" charset="0"/>
              </a:rPr>
              <a:t>Disposición adicional primera. </a:t>
            </a:r>
            <a:r>
              <a:rPr lang="es-ES" sz="2400" i="1" dirty="0">
                <a:solidFill>
                  <a:srgbClr val="000000"/>
                </a:solidFill>
                <a:latin typeface="Arial" panose="020B0604020202020204" pitchFamily="34" charset="0"/>
                <a:cs typeface="Arial" panose="020B0604020202020204" pitchFamily="34" charset="0"/>
              </a:rPr>
              <a:t>Cláusula de reconocimiento mutuo.</a:t>
            </a:r>
            <a:endParaRPr lang="es-ES" sz="2400" dirty="0">
              <a:solidFill>
                <a:srgbClr val="000000"/>
              </a:solidFill>
              <a:latin typeface="Arial" panose="020B0604020202020204" pitchFamily="34" charset="0"/>
              <a:cs typeface="Arial" panose="020B0604020202020204" pitchFamily="34" charset="0"/>
            </a:endParaRPr>
          </a:p>
          <a:p>
            <a:pPr algn="just"/>
            <a:r>
              <a:rPr lang="es-ES" sz="2400" dirty="0">
                <a:solidFill>
                  <a:srgbClr val="000000"/>
                </a:solidFill>
                <a:latin typeface="Arial" panose="020B0604020202020204" pitchFamily="34" charset="0"/>
                <a:cs typeface="Arial" panose="020B0604020202020204" pitchFamily="34" charset="0"/>
              </a:rPr>
              <a:t>Los requisitos de la presente reglamentación no serán de aplicación a los productos legalmente fabricados o comercializados en los otros Estados miembros de la Unión Europea, ni a los productores originarios de los países de la Asociación Europea de Libre Comercio (AELC), partes contratantes en el Acuerdo del Espacio Económico Europeo (EEE), ni a los Estados que tengan un acuerdo de Asociación Aduanera con la Unión Europea.</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8806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FE43C6B-528A-46DB-B910-86E40CEAE30B}"/>
              </a:ext>
            </a:extLst>
          </p:cNvPr>
          <p:cNvSpPr/>
          <p:nvPr/>
        </p:nvSpPr>
        <p:spPr>
          <a:xfrm>
            <a:off x="1271464" y="428178"/>
            <a:ext cx="9433048" cy="6001643"/>
          </a:xfrm>
          <a:prstGeom prst="rect">
            <a:avLst/>
          </a:prstGeom>
        </p:spPr>
        <p:txBody>
          <a:bodyPr wrap="square">
            <a:spAutoFit/>
          </a:bodyPr>
          <a:lstStyle/>
          <a:p>
            <a:pPr algn="just"/>
            <a:r>
              <a:rPr lang="es-ES" sz="2400" b="1" u="sng" dirty="0">
                <a:solidFill>
                  <a:srgbClr val="0070C0"/>
                </a:solidFill>
                <a:latin typeface="Arial" panose="020B0604020202020204" pitchFamily="34" charset="0"/>
                <a:cs typeface="Arial" panose="020B0604020202020204" pitchFamily="34" charset="0"/>
              </a:rPr>
              <a:t>R UE 1169/2011</a:t>
            </a:r>
          </a:p>
          <a:p>
            <a:pPr algn="just"/>
            <a:endParaRPr lang="es-ES" sz="2400" b="1" u="sng" dirty="0">
              <a:latin typeface="Arial" panose="020B0604020202020204" pitchFamily="34" charset="0"/>
              <a:cs typeface="Arial" panose="020B0604020202020204" pitchFamily="34" charset="0"/>
            </a:endParaRPr>
          </a:p>
          <a:p>
            <a:pPr algn="just"/>
            <a:r>
              <a:rPr lang="es-ES" sz="2400" b="1" dirty="0">
                <a:latin typeface="Arial" panose="020B0604020202020204" pitchFamily="34" charset="0"/>
                <a:cs typeface="Arial" panose="020B0604020202020204" pitchFamily="34" charset="0"/>
              </a:rPr>
              <a:t>Artículo 16. Omisión de determinadas menciones obligatorias</a:t>
            </a:r>
          </a:p>
          <a:p>
            <a:pPr algn="just"/>
            <a:endParaRPr lang="es-ES" sz="2400" b="1" dirty="0">
              <a:latin typeface="Arial" panose="020B0604020202020204" pitchFamily="34" charset="0"/>
              <a:cs typeface="Arial" panose="020B0604020202020204" pitchFamily="34" charset="0"/>
            </a:endParaRPr>
          </a:p>
          <a:p>
            <a:pPr algn="just"/>
            <a:r>
              <a:rPr lang="es-ES" sz="2400" dirty="0">
                <a:latin typeface="Arial" panose="020B0604020202020204" pitchFamily="34" charset="0"/>
                <a:cs typeface="Arial" panose="020B0604020202020204" pitchFamily="34" charset="0"/>
              </a:rPr>
              <a:t>1. En el </a:t>
            </a:r>
            <a:r>
              <a:rPr lang="es-ES" sz="2400" b="1" dirty="0">
                <a:latin typeface="Arial" panose="020B0604020202020204" pitchFamily="34" charset="0"/>
                <a:cs typeface="Arial" panose="020B0604020202020204" pitchFamily="34" charset="0"/>
              </a:rPr>
              <a:t>caso de las botellas de vidrio destinadas a la reutilización que estén marcadas indeleblemente </a:t>
            </a:r>
            <a:r>
              <a:rPr lang="es-ES" sz="2400" dirty="0">
                <a:latin typeface="Arial" panose="020B0604020202020204" pitchFamily="34" charset="0"/>
                <a:cs typeface="Arial" panose="020B0604020202020204" pitchFamily="34" charset="0"/>
              </a:rPr>
              <a:t>y, por tanto, no lleven ninguna etiqueta, faja o collarín </a:t>
            </a:r>
            <a:r>
              <a:rPr lang="es-ES" sz="2400" b="1" dirty="0">
                <a:latin typeface="Arial" panose="020B0604020202020204" pitchFamily="34" charset="0"/>
                <a:cs typeface="Arial" panose="020B0604020202020204" pitchFamily="34" charset="0"/>
              </a:rPr>
              <a:t>solo serán obligatorias las menciones enumeradas en el artículo 9, apartado 1, letras a), c), e), f) </a:t>
            </a:r>
            <a:r>
              <a:rPr lang="es-ES" sz="2400" dirty="0">
                <a:latin typeface="Arial" panose="020B0604020202020204" pitchFamily="34" charset="0"/>
                <a:cs typeface="Arial" panose="020B0604020202020204" pitchFamily="34" charset="0"/>
              </a:rPr>
              <a:t>y </a:t>
            </a:r>
            <a:r>
              <a:rPr lang="es-ES" sz="2400" b="1" dirty="0">
                <a:latin typeface="Arial" panose="020B0604020202020204" pitchFamily="34" charset="0"/>
                <a:cs typeface="Arial" panose="020B0604020202020204" pitchFamily="34" charset="0"/>
              </a:rPr>
              <a:t>l</a:t>
            </a:r>
            <a:r>
              <a:rPr lang="es-ES" sz="2400" dirty="0">
                <a:latin typeface="Arial" panose="020B0604020202020204" pitchFamily="34" charset="0"/>
                <a:cs typeface="Arial" panose="020B0604020202020204" pitchFamily="34" charset="0"/>
              </a:rPr>
              <a:t>)</a:t>
            </a:r>
            <a:r>
              <a:rPr lang="es-ES" sz="2400" b="1" dirty="0">
                <a:latin typeface="Arial" panose="020B0604020202020204" pitchFamily="34" charset="0"/>
                <a:cs typeface="Arial" panose="020B0604020202020204" pitchFamily="34" charset="0"/>
              </a:rPr>
              <a:t>.</a:t>
            </a:r>
          </a:p>
          <a:p>
            <a:pPr algn="just"/>
            <a:endParaRPr lang="es-ES" sz="2400" b="1"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4. Sin perjuicio de otras disposiciones de la Unión que exijan una lista de ingredientes o una información nutricional obligatoria, </a:t>
            </a:r>
            <a:r>
              <a:rPr lang="es-ES" sz="2400" b="1" dirty="0">
                <a:latin typeface="Arial" panose="020B0604020202020204" pitchFamily="34" charset="0"/>
                <a:cs typeface="Arial" panose="020B0604020202020204" pitchFamily="34" charset="0"/>
              </a:rPr>
              <a:t>las menciones a que se refiere el artículo 9, apartado 1, letras b) (lista de ingredientes) y l) (información nutricional), no serán obligatorias en el caso de las bebidas con un grado alcohólico volumétrico superior a 1,2 %.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431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8C84095-4E1D-49BC-BAC7-BDC7490493DF}"/>
              </a:ext>
            </a:extLst>
          </p:cNvPr>
          <p:cNvSpPr/>
          <p:nvPr/>
        </p:nvSpPr>
        <p:spPr>
          <a:xfrm>
            <a:off x="1199456" y="966787"/>
            <a:ext cx="9793088" cy="4924425"/>
          </a:xfrm>
          <a:prstGeom prst="rect">
            <a:avLst/>
          </a:prstGeom>
        </p:spPr>
        <p:txBody>
          <a:bodyPr wrap="square">
            <a:spAutoFit/>
          </a:bodyPr>
          <a:lstStyle/>
          <a:p>
            <a:pPr algn="just"/>
            <a:r>
              <a:rPr lang="es-ES" u="sng" dirty="0">
                <a:hlinkClick r:id="rId2"/>
              </a:rPr>
              <a:t>Estudios científicos que serán la base para la revisión de la normativa de etiquetado</a:t>
            </a:r>
            <a:endParaRPr lang="es-ES" u="sng" dirty="0">
              <a:solidFill>
                <a:srgbClr val="3A3A3A"/>
              </a:solidFill>
              <a:latin typeface="Roboto"/>
            </a:endParaRPr>
          </a:p>
          <a:p>
            <a:pPr algn="just"/>
            <a:r>
              <a:rPr lang="es-ES" sz="2400" u="sng" dirty="0">
                <a:solidFill>
                  <a:srgbClr val="3A3A3A"/>
                </a:solidFill>
                <a:latin typeface="Roboto"/>
              </a:rPr>
              <a:t>Respecto al etiquetado de las bebidas alcohólicas</a:t>
            </a:r>
            <a:endParaRPr lang="es-ES" sz="2400" dirty="0">
              <a:solidFill>
                <a:srgbClr val="3A3A3A"/>
              </a:solidFill>
              <a:latin typeface="Roboto"/>
            </a:endParaRPr>
          </a:p>
          <a:p>
            <a:r>
              <a:rPr lang="es-ES" sz="2400" dirty="0">
                <a:solidFill>
                  <a:srgbClr val="3A3A3A"/>
                </a:solidFill>
                <a:latin typeface="Roboto"/>
              </a:rPr>
              <a:t> </a:t>
            </a:r>
          </a:p>
          <a:p>
            <a:pPr algn="just"/>
            <a:r>
              <a:rPr lang="es-ES" sz="2400" dirty="0">
                <a:solidFill>
                  <a:srgbClr val="3A3A3A"/>
                </a:solidFill>
                <a:latin typeface="Roboto"/>
              </a:rPr>
              <a:t>– La industria de las bebidas alcohólicas </a:t>
            </a:r>
            <a:r>
              <a:rPr lang="es-ES" sz="2400" b="1" dirty="0">
                <a:solidFill>
                  <a:srgbClr val="3A3A3A"/>
                </a:solidFill>
                <a:latin typeface="Roboto"/>
              </a:rPr>
              <a:t>ha asumido la posibilidad de una indicación voluntaria</a:t>
            </a:r>
            <a:r>
              <a:rPr lang="es-ES" sz="2400" dirty="0">
                <a:solidFill>
                  <a:srgbClr val="3A3A3A"/>
                </a:solidFill>
                <a:latin typeface="Roboto"/>
              </a:rPr>
              <a:t> de los ingredientes y la información nutricional en las etiquetas de las bebidas alcohólicas.</a:t>
            </a:r>
          </a:p>
          <a:p>
            <a:pPr algn="just"/>
            <a:r>
              <a:rPr lang="es-ES" sz="2400" dirty="0">
                <a:solidFill>
                  <a:srgbClr val="3A3A3A"/>
                </a:solidFill>
                <a:latin typeface="Roboto"/>
              </a:rPr>
              <a:t>– </a:t>
            </a:r>
            <a:r>
              <a:rPr lang="es-ES" sz="2400" b="1" dirty="0">
                <a:solidFill>
                  <a:srgbClr val="3A3A3A"/>
                </a:solidFill>
                <a:latin typeface="Roboto"/>
              </a:rPr>
              <a:t>La industria cervecera destaca entre el sector de bebidas alcohólicas con la indicación de la lista de ingredientes en la mayoría (aprox. 90%) de las cervezas en el mercado.</a:t>
            </a:r>
          </a:p>
          <a:p>
            <a:pPr algn="just"/>
            <a:r>
              <a:rPr lang="es-ES" sz="2400" dirty="0">
                <a:solidFill>
                  <a:srgbClr val="3A3A3A"/>
                </a:solidFill>
                <a:latin typeface="Roboto"/>
              </a:rPr>
              <a:t>– La información sobre ingredientes o energía se encuentra con menos frecuencia en las bebidas espirituosas y </a:t>
            </a:r>
            <a:r>
              <a:rPr lang="es-ES" sz="2400" b="1" dirty="0">
                <a:solidFill>
                  <a:srgbClr val="3A3A3A"/>
                </a:solidFill>
                <a:latin typeface="Roboto"/>
              </a:rPr>
              <a:t>muy raramente en los productos vitivinícolas.</a:t>
            </a:r>
            <a:r>
              <a:rPr lang="es-ES" dirty="0">
                <a:solidFill>
                  <a:srgbClr val="3A3A3A"/>
                </a:solidFill>
                <a:latin typeface="Roboto"/>
              </a:rPr>
              <a:t> </a:t>
            </a:r>
          </a:p>
          <a:p>
            <a:pPr algn="just"/>
            <a:r>
              <a:rPr lang="es-ES" dirty="0">
                <a:solidFill>
                  <a:srgbClr val="3A3A3A"/>
                </a:solidFill>
                <a:latin typeface="Roboto"/>
              </a:rPr>
              <a:t>Informe: </a:t>
            </a:r>
            <a:r>
              <a:rPr lang="es-ES" dirty="0" err="1">
                <a:solidFill>
                  <a:srgbClr val="C5C227"/>
                </a:solidFill>
                <a:latin typeface="Roboto"/>
                <a:hlinkClick r:id="rId3"/>
              </a:rPr>
              <a:t>Provision</a:t>
            </a:r>
            <a:r>
              <a:rPr lang="es-ES" dirty="0">
                <a:solidFill>
                  <a:srgbClr val="C5C227"/>
                </a:solidFill>
                <a:latin typeface="Roboto"/>
                <a:hlinkClick r:id="rId3"/>
              </a:rPr>
              <a:t> </a:t>
            </a:r>
            <a:r>
              <a:rPr lang="es-ES" dirty="0" err="1">
                <a:solidFill>
                  <a:srgbClr val="C5C227"/>
                </a:solidFill>
                <a:latin typeface="Roboto"/>
                <a:hlinkClick r:id="rId3"/>
              </a:rPr>
              <a:t>of</a:t>
            </a:r>
            <a:r>
              <a:rPr lang="es-ES" dirty="0">
                <a:solidFill>
                  <a:srgbClr val="C5C227"/>
                </a:solidFill>
                <a:latin typeface="Roboto"/>
                <a:hlinkClick r:id="rId3"/>
              </a:rPr>
              <a:t> </a:t>
            </a:r>
            <a:r>
              <a:rPr lang="es-ES" dirty="0" err="1">
                <a:solidFill>
                  <a:srgbClr val="C5C227"/>
                </a:solidFill>
                <a:latin typeface="Roboto"/>
                <a:hlinkClick r:id="rId3"/>
              </a:rPr>
              <a:t>ingredient</a:t>
            </a:r>
            <a:r>
              <a:rPr lang="es-ES" dirty="0">
                <a:solidFill>
                  <a:srgbClr val="C5C227"/>
                </a:solidFill>
                <a:latin typeface="Roboto"/>
                <a:hlinkClick r:id="rId3"/>
              </a:rPr>
              <a:t>, </a:t>
            </a:r>
            <a:r>
              <a:rPr lang="es-ES" dirty="0" err="1">
                <a:solidFill>
                  <a:srgbClr val="C5C227"/>
                </a:solidFill>
                <a:latin typeface="Roboto"/>
                <a:hlinkClick r:id="rId3"/>
              </a:rPr>
              <a:t>energy</a:t>
            </a:r>
            <a:r>
              <a:rPr lang="es-ES" dirty="0">
                <a:solidFill>
                  <a:srgbClr val="C5C227"/>
                </a:solidFill>
                <a:latin typeface="Roboto"/>
                <a:hlinkClick r:id="rId3"/>
              </a:rPr>
              <a:t> and full </a:t>
            </a:r>
            <a:r>
              <a:rPr lang="es-ES" dirty="0" err="1">
                <a:solidFill>
                  <a:srgbClr val="C5C227"/>
                </a:solidFill>
                <a:latin typeface="Roboto"/>
                <a:hlinkClick r:id="rId3"/>
              </a:rPr>
              <a:t>nutrition</a:t>
            </a:r>
            <a:r>
              <a:rPr lang="es-ES" dirty="0">
                <a:solidFill>
                  <a:srgbClr val="C5C227"/>
                </a:solidFill>
                <a:latin typeface="Roboto"/>
                <a:hlinkClick r:id="rId3"/>
              </a:rPr>
              <a:t> </a:t>
            </a:r>
            <a:r>
              <a:rPr lang="es-ES" dirty="0" err="1">
                <a:solidFill>
                  <a:srgbClr val="C5C227"/>
                </a:solidFill>
                <a:latin typeface="Roboto"/>
                <a:hlinkClick r:id="rId3"/>
              </a:rPr>
              <a:t>information</a:t>
            </a:r>
            <a:r>
              <a:rPr lang="es-ES" dirty="0">
                <a:solidFill>
                  <a:srgbClr val="C5C227"/>
                </a:solidFill>
                <a:latin typeface="Roboto"/>
                <a:hlinkClick r:id="rId3"/>
              </a:rPr>
              <a:t> </a:t>
            </a:r>
            <a:r>
              <a:rPr lang="es-ES" dirty="0" err="1">
                <a:solidFill>
                  <a:srgbClr val="C5C227"/>
                </a:solidFill>
                <a:latin typeface="Roboto"/>
                <a:hlinkClick r:id="rId3"/>
              </a:rPr>
              <a:t>on</a:t>
            </a:r>
            <a:r>
              <a:rPr lang="es-ES" dirty="0">
                <a:solidFill>
                  <a:srgbClr val="C5C227"/>
                </a:solidFill>
                <a:latin typeface="Roboto"/>
                <a:hlinkClick r:id="rId3"/>
              </a:rPr>
              <a:t> </a:t>
            </a:r>
            <a:r>
              <a:rPr lang="es-ES" dirty="0" err="1">
                <a:solidFill>
                  <a:srgbClr val="C5C227"/>
                </a:solidFill>
                <a:latin typeface="Roboto"/>
                <a:hlinkClick r:id="rId3"/>
              </a:rPr>
              <a:t>alcoholic</a:t>
            </a:r>
            <a:r>
              <a:rPr lang="es-ES" dirty="0">
                <a:solidFill>
                  <a:srgbClr val="C5C227"/>
                </a:solidFill>
                <a:latin typeface="Roboto"/>
                <a:hlinkClick r:id="rId3"/>
              </a:rPr>
              <a:t> </a:t>
            </a:r>
            <a:r>
              <a:rPr lang="es-ES" dirty="0" err="1">
                <a:solidFill>
                  <a:srgbClr val="C5C227"/>
                </a:solidFill>
                <a:latin typeface="Roboto"/>
                <a:hlinkClick r:id="rId3"/>
              </a:rPr>
              <a:t>beverages</a:t>
            </a:r>
            <a:endParaRPr lang="es-ES" dirty="0">
              <a:solidFill>
                <a:srgbClr val="C5C227"/>
              </a:solidFill>
              <a:latin typeface="Roboto"/>
            </a:endParaRPr>
          </a:p>
          <a:p>
            <a:pPr algn="just"/>
            <a:r>
              <a:rPr lang="es-ES" sz="1400" dirty="0"/>
              <a:t>Publicaciones de la Unión Europea, Luxemburgo, </a:t>
            </a:r>
            <a:r>
              <a:rPr lang="es-ES" sz="1400" b="1" dirty="0"/>
              <a:t>2022</a:t>
            </a:r>
            <a:r>
              <a:rPr lang="es-ES" sz="1400" dirty="0"/>
              <a:t>, ISBN 978-92-76-53110-4, doi:10.2760/89459, JRC129446.</a:t>
            </a:r>
            <a:endParaRPr lang="es-ES" sz="1400" dirty="0">
              <a:solidFill>
                <a:srgbClr val="3A3A3A"/>
              </a:solidFill>
              <a:latin typeface="Roboto"/>
            </a:endParaRPr>
          </a:p>
        </p:txBody>
      </p:sp>
    </p:spTree>
    <p:extLst>
      <p:ext uri="{BB962C8B-B14F-4D97-AF65-F5344CB8AC3E}">
        <p14:creationId xmlns:p14="http://schemas.microsoft.com/office/powerpoint/2010/main" val="301770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5CD6902-9F82-426A-B63A-6F332E4B6E52}"/>
              </a:ext>
            </a:extLst>
          </p:cNvPr>
          <p:cNvSpPr/>
          <p:nvPr/>
        </p:nvSpPr>
        <p:spPr>
          <a:xfrm>
            <a:off x="983432" y="311746"/>
            <a:ext cx="9793088" cy="6278642"/>
          </a:xfrm>
          <a:prstGeom prst="rect">
            <a:avLst/>
          </a:prstGeom>
        </p:spPr>
        <p:txBody>
          <a:bodyPr wrap="square">
            <a:spAutoFit/>
          </a:bodyPr>
          <a:lstStyle/>
          <a:p>
            <a:endParaRPr lang="es-ES" dirty="0"/>
          </a:p>
          <a:p>
            <a:pPr algn="just"/>
            <a:r>
              <a:rPr lang="es-ES" sz="2400" b="1" dirty="0">
                <a:latin typeface="Arial" panose="020B0604020202020204" pitchFamily="34" charset="0"/>
                <a:cs typeface="Arial" panose="020B0604020202020204" pitchFamily="34" charset="0"/>
              </a:rPr>
              <a:t>Artículo 24. Fecha de duración mínima, fecha de caducidad y fecha de congelación</a:t>
            </a:r>
            <a:endParaRPr lang="es-ES" sz="2400" dirty="0">
              <a:latin typeface="Arial" panose="020B0604020202020204" pitchFamily="34" charset="0"/>
              <a:cs typeface="Arial" panose="020B0604020202020204" pitchFamily="34" charset="0"/>
            </a:endParaRPr>
          </a:p>
          <a:p>
            <a:pPr algn="just"/>
            <a:r>
              <a:rPr lang="es-ES" sz="2400" dirty="0">
                <a:latin typeface="Arial" panose="020B0604020202020204" pitchFamily="34" charset="0"/>
                <a:cs typeface="Arial" panose="020B0604020202020204" pitchFamily="34" charset="0"/>
              </a:rPr>
              <a:t>2. La fecha apropiada se expresará de conformidad con el anexo X.</a:t>
            </a:r>
          </a:p>
          <a:p>
            <a:pPr algn="just"/>
            <a:endParaRPr lang="es-ES" sz="2400" dirty="0">
              <a:latin typeface="Arial" panose="020B0604020202020204" pitchFamily="34" charset="0"/>
              <a:cs typeface="Arial" panose="020B0604020202020204" pitchFamily="34" charset="0"/>
            </a:endParaRPr>
          </a:p>
          <a:p>
            <a:pPr algn="just"/>
            <a:r>
              <a:rPr lang="es-ES" sz="2400" b="1" i="1" dirty="0">
                <a:latin typeface="Arial" panose="020B0604020202020204" pitchFamily="34" charset="0"/>
                <a:cs typeface="Arial" panose="020B0604020202020204" pitchFamily="34" charset="0"/>
              </a:rPr>
              <a:t>ANEXO X-FECHA DE DURACIÓN MÍNIMA, FECHA DE CADUCIDAD Y FECHA DE CONGELACIÓN</a:t>
            </a:r>
            <a:endParaRPr lang="es-ES" sz="2400" dirty="0">
              <a:latin typeface="Arial" panose="020B0604020202020204" pitchFamily="34" charset="0"/>
              <a:cs typeface="Arial" panose="020B0604020202020204" pitchFamily="34" charset="0"/>
            </a:endParaRPr>
          </a:p>
          <a:p>
            <a:pPr marL="342900" indent="-342900" algn="just">
              <a:buAutoNum type="arabicPeriod"/>
            </a:pPr>
            <a:r>
              <a:rPr lang="es-ES" sz="2400" dirty="0">
                <a:latin typeface="Arial" panose="020B0604020202020204" pitchFamily="34" charset="0"/>
                <a:cs typeface="Arial" panose="020B0604020202020204" pitchFamily="34" charset="0"/>
              </a:rPr>
              <a:t>La fecha de duración mínima se indicará del siguiente modo:</a:t>
            </a:r>
          </a:p>
          <a:p>
            <a:pPr algn="just"/>
            <a:r>
              <a:rPr lang="es-ES" sz="2400" dirty="0">
                <a:latin typeface="Arial" panose="020B0604020202020204" pitchFamily="34" charset="0"/>
                <a:cs typeface="Arial" panose="020B0604020202020204" pitchFamily="34" charset="0"/>
              </a:rPr>
              <a:t>d) sin perjuicio de las disposiciones de la Unión que impongan otras indicaciones de fecha, </a:t>
            </a:r>
            <a:r>
              <a:rPr lang="es-ES" sz="2400" b="1" dirty="0">
                <a:latin typeface="Arial" panose="020B0604020202020204" pitchFamily="34" charset="0"/>
                <a:cs typeface="Arial" panose="020B0604020202020204" pitchFamily="34" charset="0"/>
              </a:rPr>
              <a:t>no se requerirá indicar la fecha de duración mínima en el caso de</a:t>
            </a:r>
            <a:r>
              <a:rPr lang="es-ES" sz="2400" dirty="0">
                <a:latin typeface="Arial" panose="020B0604020202020204" pitchFamily="34" charset="0"/>
                <a:cs typeface="Arial" panose="020B0604020202020204" pitchFamily="34" charset="0"/>
              </a:rPr>
              <a:t>:</a:t>
            </a:r>
          </a:p>
          <a:p>
            <a:pPr algn="just"/>
            <a:r>
              <a:rPr lang="es-ES" sz="2400" dirty="0">
                <a:latin typeface="Arial" panose="020B0604020202020204" pitchFamily="34" charset="0"/>
                <a:cs typeface="Arial" panose="020B0604020202020204" pitchFamily="34" charset="0"/>
              </a:rPr>
              <a:t>— los vinos, vinos de licor, vinos espumosos, vinos aromatizados y </a:t>
            </a:r>
            <a:r>
              <a:rPr lang="es-ES" sz="2400" u="sng" dirty="0">
                <a:latin typeface="Arial" panose="020B0604020202020204" pitchFamily="34" charset="0"/>
                <a:cs typeface="Arial" panose="020B0604020202020204" pitchFamily="34" charset="0"/>
              </a:rPr>
              <a:t>productos similares obtenidos a partir de frutas distintas de la uva </a:t>
            </a:r>
            <a:r>
              <a:rPr lang="es-ES" sz="2400" u="sng" dirty="0">
                <a:solidFill>
                  <a:srgbClr val="FFC000"/>
                </a:solidFill>
                <a:latin typeface="Arial" panose="020B0604020202020204" pitchFamily="34" charset="0"/>
                <a:cs typeface="Arial" panose="020B0604020202020204" pitchFamily="34" charset="0"/>
              </a:rPr>
              <a:t>(caso de la sidra)</a:t>
            </a:r>
            <a:r>
              <a:rPr lang="es-ES" sz="2400" dirty="0">
                <a:solidFill>
                  <a:srgbClr val="FFC000"/>
                </a:solidFill>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así como las bebidas del código NC 2206 00 obtenidas a partir de uvas o mostos de uva,</a:t>
            </a:r>
          </a:p>
          <a:p>
            <a:pPr algn="just"/>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las bebidas con una graduación de un 10 % o más en volumen de alcohol,</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323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E58A861-05B5-4E97-B8FF-CEB973044370}"/>
              </a:ext>
            </a:extLst>
          </p:cNvPr>
          <p:cNvPicPr>
            <a:picLocks noChangeAspect="1"/>
          </p:cNvPicPr>
          <p:nvPr/>
        </p:nvPicPr>
        <p:blipFill>
          <a:blip r:embed="rId2"/>
          <a:stretch>
            <a:fillRect/>
          </a:stretch>
        </p:blipFill>
        <p:spPr>
          <a:xfrm>
            <a:off x="551384" y="332656"/>
            <a:ext cx="5153744" cy="5830114"/>
          </a:xfrm>
          <a:prstGeom prst="rect">
            <a:avLst/>
          </a:prstGeom>
        </p:spPr>
      </p:pic>
      <p:sp>
        <p:nvSpPr>
          <p:cNvPr id="4" name="Rectángulo 3">
            <a:extLst>
              <a:ext uri="{FF2B5EF4-FFF2-40B4-BE49-F238E27FC236}">
                <a16:creationId xmlns:a16="http://schemas.microsoft.com/office/drawing/2014/main" id="{DF303802-D25A-4B37-BDF0-7B4351BCB584}"/>
              </a:ext>
            </a:extLst>
          </p:cNvPr>
          <p:cNvSpPr/>
          <p:nvPr/>
        </p:nvSpPr>
        <p:spPr>
          <a:xfrm>
            <a:off x="5705128" y="474345"/>
            <a:ext cx="6264696" cy="6186309"/>
          </a:xfrm>
          <a:prstGeom prst="rect">
            <a:avLst/>
          </a:prstGeom>
        </p:spPr>
        <p:txBody>
          <a:bodyPr wrap="square">
            <a:spAutoFit/>
          </a:bodyPr>
          <a:lstStyle/>
          <a:p>
            <a:r>
              <a:rPr lang="es-ES" sz="2000" b="1" dirty="0"/>
              <a:t>La cerveza artesanal en Galicia: un sector en auge que produce medio millón de litros al año</a:t>
            </a:r>
          </a:p>
          <a:p>
            <a:endParaRPr lang="es-ES" b="1" dirty="0"/>
          </a:p>
          <a:p>
            <a:endParaRPr lang="es-ES" b="1" dirty="0"/>
          </a:p>
          <a:p>
            <a:endParaRPr lang="es-ES" b="1" dirty="0"/>
          </a:p>
          <a:p>
            <a:endParaRPr lang="es-ES" b="1" dirty="0"/>
          </a:p>
          <a:p>
            <a:endParaRPr lang="es-ES" b="1" dirty="0"/>
          </a:p>
          <a:p>
            <a:endParaRPr lang="es-ES" b="1" dirty="0"/>
          </a:p>
          <a:p>
            <a:endParaRPr lang="es-ES" b="1" dirty="0"/>
          </a:p>
          <a:p>
            <a:endParaRPr lang="es-ES" b="1" dirty="0"/>
          </a:p>
          <a:p>
            <a:endParaRPr lang="es-ES" b="1" dirty="0"/>
          </a:p>
          <a:p>
            <a:endParaRPr lang="es-ES" b="1" dirty="0"/>
          </a:p>
          <a:p>
            <a:endParaRPr lang="es-ES" b="1" dirty="0"/>
          </a:p>
          <a:p>
            <a:endParaRPr lang="es-ES" dirty="0">
              <a:solidFill>
                <a:srgbClr val="000000"/>
              </a:solidFill>
              <a:latin typeface="-apple-system"/>
            </a:endParaRPr>
          </a:p>
          <a:p>
            <a:r>
              <a:rPr lang="es-ES" dirty="0">
                <a:solidFill>
                  <a:srgbClr val="000000"/>
                </a:solidFill>
                <a:latin typeface="-apple-system"/>
              </a:rPr>
              <a:t> </a:t>
            </a:r>
            <a:r>
              <a:rPr lang="es-ES" sz="2000" b="1" dirty="0">
                <a:solidFill>
                  <a:srgbClr val="000000"/>
                </a:solidFill>
                <a:latin typeface="var(--font-stack)"/>
              </a:rPr>
              <a:t>Actualmente hay 15 productores en la comunidad autónoma</a:t>
            </a:r>
            <a:r>
              <a:rPr lang="es-ES" sz="2000" dirty="0">
                <a:solidFill>
                  <a:srgbClr val="000000"/>
                </a:solidFill>
                <a:latin typeface="-apple-system"/>
              </a:rPr>
              <a:t>, de los que </a:t>
            </a:r>
            <a:r>
              <a:rPr lang="es-ES" sz="2000" b="1" dirty="0">
                <a:solidFill>
                  <a:srgbClr val="000000"/>
                </a:solidFill>
                <a:latin typeface="-apple-system"/>
              </a:rPr>
              <a:t>once forman parte de </a:t>
            </a:r>
            <a:r>
              <a:rPr lang="es-ES" sz="2000" dirty="0">
                <a:solidFill>
                  <a:srgbClr val="000000"/>
                </a:solidFill>
                <a:latin typeface="-apple-system"/>
              </a:rPr>
              <a:t>la asociación de cerveceros independientes artesanos gallegos, </a:t>
            </a:r>
            <a:r>
              <a:rPr lang="es-ES" sz="2000" b="1" dirty="0" err="1">
                <a:solidFill>
                  <a:srgbClr val="000000"/>
                </a:solidFill>
                <a:latin typeface="var(--font-stack)"/>
              </a:rPr>
              <a:t>Aciga</a:t>
            </a:r>
            <a:r>
              <a:rPr lang="es-ES" sz="2000" b="1" dirty="0">
                <a:solidFill>
                  <a:srgbClr val="000000"/>
                </a:solidFill>
                <a:latin typeface="var(--font-stack)"/>
              </a:rPr>
              <a:t>: </a:t>
            </a:r>
            <a:r>
              <a:rPr lang="es-ES" sz="2000" dirty="0">
                <a:solidFill>
                  <a:srgbClr val="000000"/>
                </a:solidFill>
                <a:latin typeface="var(--font-stack)"/>
              </a:rPr>
              <a:t>Nasa, </a:t>
            </a:r>
            <a:r>
              <a:rPr lang="es-ES" sz="2000" dirty="0" err="1">
                <a:solidFill>
                  <a:srgbClr val="000000"/>
                </a:solidFill>
                <a:latin typeface="var(--font-stack)"/>
              </a:rPr>
              <a:t>Menduiña</a:t>
            </a:r>
            <a:r>
              <a:rPr lang="es-ES" sz="2000" dirty="0">
                <a:solidFill>
                  <a:srgbClr val="000000"/>
                </a:solidFill>
                <a:latin typeface="var(--font-stack)"/>
              </a:rPr>
              <a:t>, Meiga, </a:t>
            </a:r>
            <a:r>
              <a:rPr lang="es-ES" sz="2000" dirty="0" err="1">
                <a:solidFill>
                  <a:srgbClr val="000000"/>
                </a:solidFill>
                <a:latin typeface="var(--font-stack)"/>
              </a:rPr>
              <a:t>Esmorga</a:t>
            </a:r>
            <a:r>
              <a:rPr lang="es-ES" sz="2000" dirty="0">
                <a:solidFill>
                  <a:srgbClr val="000000"/>
                </a:solidFill>
                <a:latin typeface="var(--font-stack)"/>
              </a:rPr>
              <a:t>, </a:t>
            </a:r>
            <a:r>
              <a:rPr lang="es-ES" sz="2000" dirty="0" err="1">
                <a:solidFill>
                  <a:srgbClr val="000000"/>
                </a:solidFill>
                <a:latin typeface="var(--font-stack)"/>
              </a:rPr>
              <a:t>Nós</a:t>
            </a:r>
            <a:r>
              <a:rPr lang="es-ES" sz="2000" dirty="0">
                <a:solidFill>
                  <a:srgbClr val="000000"/>
                </a:solidFill>
                <a:latin typeface="var(--font-stack)"/>
              </a:rPr>
              <a:t>, </a:t>
            </a:r>
            <a:r>
              <a:rPr lang="es-ES" sz="2000" dirty="0" err="1">
                <a:solidFill>
                  <a:srgbClr val="000000"/>
                </a:solidFill>
                <a:latin typeface="var(--font-stack)"/>
              </a:rPr>
              <a:t>Aloumiña</a:t>
            </a:r>
            <a:r>
              <a:rPr lang="es-ES" sz="2000" dirty="0">
                <a:solidFill>
                  <a:srgbClr val="000000"/>
                </a:solidFill>
                <a:latin typeface="var(--font-stack)"/>
              </a:rPr>
              <a:t>, </a:t>
            </a:r>
            <a:r>
              <a:rPr lang="es-ES" sz="2000" dirty="0" err="1">
                <a:solidFill>
                  <a:srgbClr val="000000"/>
                </a:solidFill>
                <a:latin typeface="var(--font-stack)"/>
              </a:rPr>
              <a:t>Bubela</a:t>
            </a:r>
            <a:r>
              <a:rPr lang="es-ES" sz="2000" dirty="0">
                <a:solidFill>
                  <a:srgbClr val="000000"/>
                </a:solidFill>
                <a:latin typeface="var(--font-stack)"/>
              </a:rPr>
              <a:t>, </a:t>
            </a:r>
            <a:r>
              <a:rPr lang="es-ES" sz="2000" dirty="0" err="1">
                <a:solidFill>
                  <a:srgbClr val="000000"/>
                </a:solidFill>
                <a:latin typeface="var(--font-stack)"/>
              </a:rPr>
              <a:t>Augas</a:t>
            </a:r>
            <a:r>
              <a:rPr lang="es-ES" sz="2000" dirty="0">
                <a:solidFill>
                  <a:srgbClr val="000000"/>
                </a:solidFill>
                <a:latin typeface="var(--font-stack)"/>
              </a:rPr>
              <a:t> Santas, </a:t>
            </a:r>
            <a:r>
              <a:rPr lang="es-ES" sz="2000" dirty="0" err="1">
                <a:solidFill>
                  <a:srgbClr val="000000"/>
                </a:solidFill>
                <a:latin typeface="var(--font-stack)"/>
              </a:rPr>
              <a:t>Madroa</a:t>
            </a:r>
            <a:r>
              <a:rPr lang="es-ES" sz="2000" dirty="0">
                <a:solidFill>
                  <a:srgbClr val="000000"/>
                </a:solidFill>
                <a:latin typeface="var(--font-stack)"/>
              </a:rPr>
              <a:t>, </a:t>
            </a:r>
            <a:r>
              <a:rPr lang="es-ES" sz="2000" dirty="0" err="1">
                <a:solidFill>
                  <a:srgbClr val="000000"/>
                </a:solidFill>
                <a:latin typeface="var(--font-stack)"/>
              </a:rPr>
              <a:t>Píntega</a:t>
            </a:r>
            <a:r>
              <a:rPr lang="es-ES" sz="2000" dirty="0">
                <a:solidFill>
                  <a:srgbClr val="000000"/>
                </a:solidFill>
                <a:latin typeface="var(--font-stack)"/>
              </a:rPr>
              <a:t> y </a:t>
            </a:r>
            <a:r>
              <a:rPr lang="es-ES" sz="2000" dirty="0" err="1">
                <a:solidFill>
                  <a:srgbClr val="000000"/>
                </a:solidFill>
                <a:latin typeface="var(--font-stack)"/>
              </a:rPr>
              <a:t>Kel´s</a:t>
            </a:r>
            <a:r>
              <a:rPr lang="es-ES" sz="2000" dirty="0">
                <a:solidFill>
                  <a:srgbClr val="000000"/>
                </a:solidFill>
                <a:latin typeface="var(--font-stack)"/>
              </a:rPr>
              <a:t>.</a:t>
            </a:r>
            <a:endParaRPr lang="es-ES" sz="2000" dirty="0">
              <a:solidFill>
                <a:srgbClr val="000000"/>
              </a:solidFill>
              <a:latin typeface="-apple-system"/>
            </a:endParaRPr>
          </a:p>
          <a:p>
            <a:r>
              <a:rPr lang="es-ES" sz="2000" dirty="0">
                <a:solidFill>
                  <a:srgbClr val="000000"/>
                </a:solidFill>
                <a:latin typeface="-apple-system"/>
              </a:rPr>
              <a:t>Entre todos, contando asociados y no asociados, </a:t>
            </a:r>
            <a:r>
              <a:rPr lang="es-ES" sz="2000" b="1" dirty="0">
                <a:solidFill>
                  <a:srgbClr val="000000"/>
                </a:solidFill>
                <a:latin typeface="var(--font-stack)"/>
              </a:rPr>
              <a:t>no llegan al 2% de la producción general de cerveza en Galicia</a:t>
            </a:r>
            <a:endParaRPr lang="es-ES" sz="2000" b="0" i="0" dirty="0">
              <a:solidFill>
                <a:srgbClr val="000000"/>
              </a:solidFill>
              <a:effectLst/>
              <a:latin typeface="-apple-system"/>
            </a:endParaRPr>
          </a:p>
        </p:txBody>
      </p:sp>
      <p:pic>
        <p:nvPicPr>
          <p:cNvPr id="1026" name="Picture 2" descr="Los cerveceros Lois Alfaya y Alberte Fernández, de Aciga, junto a la concelleira Anabel Gulías.">
            <a:extLst>
              <a:ext uri="{FF2B5EF4-FFF2-40B4-BE49-F238E27FC236}">
                <a16:creationId xmlns:a16="http://schemas.microsoft.com/office/drawing/2014/main" id="{F568896D-5C5A-41DE-86A1-B56C75D93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1196752"/>
            <a:ext cx="5343129" cy="300551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244EB636-530A-4CA6-AC8B-878EBB85E057}"/>
              </a:ext>
            </a:extLst>
          </p:cNvPr>
          <p:cNvPicPr>
            <a:picLocks noChangeAspect="1"/>
          </p:cNvPicPr>
          <p:nvPr/>
        </p:nvPicPr>
        <p:blipFill>
          <a:blip r:embed="rId4"/>
          <a:stretch>
            <a:fillRect/>
          </a:stretch>
        </p:blipFill>
        <p:spPr>
          <a:xfrm>
            <a:off x="7637012" y="127840"/>
            <a:ext cx="1829055" cy="409632"/>
          </a:xfrm>
          <a:prstGeom prst="rect">
            <a:avLst/>
          </a:prstGeom>
        </p:spPr>
      </p:pic>
      <p:pic>
        <p:nvPicPr>
          <p:cNvPr id="6" name="Imagen 5">
            <a:extLst>
              <a:ext uri="{FF2B5EF4-FFF2-40B4-BE49-F238E27FC236}">
                <a16:creationId xmlns:a16="http://schemas.microsoft.com/office/drawing/2014/main" id="{B4593680-129D-43C7-9721-847958F26173}"/>
              </a:ext>
            </a:extLst>
          </p:cNvPr>
          <p:cNvPicPr>
            <a:picLocks noChangeAspect="1"/>
          </p:cNvPicPr>
          <p:nvPr/>
        </p:nvPicPr>
        <p:blipFill>
          <a:blip r:embed="rId5"/>
          <a:stretch>
            <a:fillRect/>
          </a:stretch>
        </p:blipFill>
        <p:spPr>
          <a:xfrm>
            <a:off x="9696400" y="197346"/>
            <a:ext cx="1324160" cy="400106"/>
          </a:xfrm>
          <a:prstGeom prst="rect">
            <a:avLst/>
          </a:prstGeom>
        </p:spPr>
      </p:pic>
    </p:spTree>
    <p:extLst>
      <p:ext uri="{BB962C8B-B14F-4D97-AF65-F5344CB8AC3E}">
        <p14:creationId xmlns:p14="http://schemas.microsoft.com/office/powerpoint/2010/main" val="571785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9E2B9FA-9160-48FC-BC71-ADA4CD786D64}"/>
              </a:ext>
            </a:extLst>
          </p:cNvPr>
          <p:cNvSpPr/>
          <p:nvPr/>
        </p:nvSpPr>
        <p:spPr>
          <a:xfrm>
            <a:off x="1559496" y="1028343"/>
            <a:ext cx="8496944" cy="4801314"/>
          </a:xfrm>
          <a:prstGeom prst="rect">
            <a:avLst/>
          </a:prstGeom>
        </p:spPr>
        <p:txBody>
          <a:bodyPr wrap="square">
            <a:spAutoFit/>
          </a:bodyPr>
          <a:lstStyle/>
          <a:p>
            <a:r>
              <a:rPr lang="es-ES" sz="2400" b="1" dirty="0">
                <a:latin typeface="Arial" panose="020B0604020202020204" pitchFamily="34" charset="0"/>
                <a:cs typeface="Arial" panose="020B0604020202020204" pitchFamily="34" charset="0"/>
              </a:rPr>
              <a:t>Artículo 28. Grado alcohólico</a:t>
            </a:r>
            <a:br>
              <a:rPr lang="es-ES" sz="2400" dirty="0">
                <a:latin typeface="Arial" panose="020B0604020202020204" pitchFamily="34" charset="0"/>
                <a:cs typeface="Arial" panose="020B0604020202020204" pitchFamily="34" charset="0"/>
              </a:rPr>
            </a:b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1. Las normas relativas a la indicación del grado alcohólico volumétrico serán, en lo que respecta a los productos clasificados con el código NC 2204, las establecidas en las disposiciones específicas de la Unión que les sean aplicables.</a:t>
            </a:r>
            <a:br>
              <a:rPr lang="es-ES" sz="2400" dirty="0">
                <a:latin typeface="Arial" panose="020B0604020202020204" pitchFamily="34" charset="0"/>
                <a:cs typeface="Arial" panose="020B0604020202020204" pitchFamily="34" charset="0"/>
              </a:rPr>
            </a:br>
            <a:endParaRPr lang="es-ES" sz="2400" dirty="0">
              <a:latin typeface="Arial" panose="020B0604020202020204" pitchFamily="34" charset="0"/>
              <a:cs typeface="Arial" panose="020B0604020202020204" pitchFamily="34" charset="0"/>
            </a:endParaRPr>
          </a:p>
          <a:p>
            <a:pPr algn="just"/>
            <a:r>
              <a:rPr lang="es-ES" sz="2400" dirty="0">
                <a:latin typeface="Arial" panose="020B0604020202020204" pitchFamily="34" charset="0"/>
                <a:cs typeface="Arial" panose="020B0604020202020204" pitchFamily="34" charset="0"/>
              </a:rPr>
              <a:t>2. </a:t>
            </a:r>
            <a:r>
              <a:rPr lang="es-ES" sz="2400" b="1" dirty="0">
                <a:latin typeface="Arial" panose="020B0604020202020204" pitchFamily="34" charset="0"/>
                <a:cs typeface="Arial" panose="020B0604020202020204" pitchFamily="34" charset="0"/>
              </a:rPr>
              <a:t>El grado alcohólico volumétrico adquirido de las bebidas que contengan más de un 1,2 % en volumen de alcohol distintas de las mencionadas en el apartado 1 se indicará de conformidad con el anexo XII.</a:t>
            </a:r>
            <a:endParaRPr lang="es-ES" b="1" dirty="0">
              <a:latin typeface="Arial, sans-serif"/>
            </a:endParaRPr>
          </a:p>
          <a:p>
            <a:pPr algn="just"/>
            <a:endParaRPr lang="es-ES" b="1" dirty="0"/>
          </a:p>
        </p:txBody>
      </p:sp>
    </p:spTree>
    <p:extLst>
      <p:ext uri="{BB962C8B-B14F-4D97-AF65-F5344CB8AC3E}">
        <p14:creationId xmlns:p14="http://schemas.microsoft.com/office/powerpoint/2010/main" val="4279451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55D7E43-5987-43AD-BFB7-335F42B08AE4}"/>
              </a:ext>
            </a:extLst>
          </p:cNvPr>
          <p:cNvPicPr>
            <a:picLocks noChangeAspect="1"/>
          </p:cNvPicPr>
          <p:nvPr/>
        </p:nvPicPr>
        <p:blipFill>
          <a:blip r:embed="rId2"/>
          <a:stretch>
            <a:fillRect/>
          </a:stretch>
        </p:blipFill>
        <p:spPr>
          <a:xfrm>
            <a:off x="2279577" y="371934"/>
            <a:ext cx="7502091" cy="6009394"/>
          </a:xfrm>
          <a:prstGeom prst="rect">
            <a:avLst/>
          </a:prstGeom>
        </p:spPr>
      </p:pic>
      <p:sp>
        <p:nvSpPr>
          <p:cNvPr id="4" name="Rectángulo: esquinas redondeadas 3">
            <a:extLst>
              <a:ext uri="{FF2B5EF4-FFF2-40B4-BE49-F238E27FC236}">
                <a16:creationId xmlns:a16="http://schemas.microsoft.com/office/drawing/2014/main" id="{321636F0-4A56-4A31-9068-9BEB0CEE2817}"/>
              </a:ext>
            </a:extLst>
          </p:cNvPr>
          <p:cNvSpPr/>
          <p:nvPr/>
        </p:nvSpPr>
        <p:spPr>
          <a:xfrm>
            <a:off x="2495600" y="3515592"/>
            <a:ext cx="4464496" cy="1872208"/>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esquinas redondeadas 4">
            <a:extLst>
              <a:ext uri="{FF2B5EF4-FFF2-40B4-BE49-F238E27FC236}">
                <a16:creationId xmlns:a16="http://schemas.microsoft.com/office/drawing/2014/main" id="{396981F6-A771-4E4B-892A-2B2E51F7EE37}"/>
              </a:ext>
            </a:extLst>
          </p:cNvPr>
          <p:cNvSpPr/>
          <p:nvPr/>
        </p:nvSpPr>
        <p:spPr>
          <a:xfrm>
            <a:off x="5951984" y="1556792"/>
            <a:ext cx="3744416" cy="14401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esquinas redondeadas 6">
            <a:extLst>
              <a:ext uri="{FF2B5EF4-FFF2-40B4-BE49-F238E27FC236}">
                <a16:creationId xmlns:a16="http://schemas.microsoft.com/office/drawing/2014/main" id="{787BB192-9CD5-4033-82A5-CF0C6960C111}"/>
              </a:ext>
            </a:extLst>
          </p:cNvPr>
          <p:cNvSpPr/>
          <p:nvPr/>
        </p:nvSpPr>
        <p:spPr>
          <a:xfrm>
            <a:off x="2567608" y="1700808"/>
            <a:ext cx="2592288" cy="21602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solidFill>
                  <a:srgbClr val="00B050"/>
                </a:solidFill>
              </a:ln>
              <a:noFill/>
            </a:endParaRPr>
          </a:p>
        </p:txBody>
      </p:sp>
      <p:sp>
        <p:nvSpPr>
          <p:cNvPr id="8" name="Rectángulo: esquinas redondeadas 7">
            <a:extLst>
              <a:ext uri="{FF2B5EF4-FFF2-40B4-BE49-F238E27FC236}">
                <a16:creationId xmlns:a16="http://schemas.microsoft.com/office/drawing/2014/main" id="{36D647D4-2121-48EB-A727-C3176F1B0126}"/>
              </a:ext>
            </a:extLst>
          </p:cNvPr>
          <p:cNvSpPr/>
          <p:nvPr/>
        </p:nvSpPr>
        <p:spPr>
          <a:xfrm>
            <a:off x="2855640" y="2420888"/>
            <a:ext cx="1872208" cy="21602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95908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8A9E62E-9CA6-48A5-863D-6C3EBDA69850}"/>
              </a:ext>
            </a:extLst>
          </p:cNvPr>
          <p:cNvSpPr/>
          <p:nvPr/>
        </p:nvSpPr>
        <p:spPr>
          <a:xfrm>
            <a:off x="1199456" y="843677"/>
            <a:ext cx="9937104" cy="5262979"/>
          </a:xfrm>
          <a:prstGeom prst="rect">
            <a:avLst/>
          </a:prstGeom>
        </p:spPr>
        <p:txBody>
          <a:bodyPr wrap="square">
            <a:spAutoFit/>
          </a:bodyPr>
          <a:lstStyle/>
          <a:p>
            <a:r>
              <a:rPr lang="es-ES" sz="2400" b="1" i="1" dirty="0">
                <a:latin typeface="Arial" panose="020B0604020202020204" pitchFamily="34" charset="0"/>
                <a:cs typeface="Arial" panose="020B0604020202020204" pitchFamily="34" charset="0"/>
              </a:rPr>
              <a:t>CAPÍTULO V - INFORMACIÓN ALIMENTARIA VOLUNTARIA</a:t>
            </a:r>
            <a:br>
              <a:rPr lang="es-ES" sz="2400" dirty="0">
                <a:latin typeface="Arial" panose="020B0604020202020204" pitchFamily="34" charset="0"/>
                <a:cs typeface="Arial" panose="020B0604020202020204" pitchFamily="34" charset="0"/>
              </a:rPr>
            </a:br>
            <a:endParaRPr lang="es-ES" sz="2400" dirty="0">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Artículo 36. Requisitos aplicables</a:t>
            </a:r>
            <a:br>
              <a:rPr lang="es-ES" sz="2400" dirty="0">
                <a:latin typeface="Arial" panose="020B0604020202020204" pitchFamily="34" charset="0"/>
                <a:cs typeface="Arial" panose="020B0604020202020204" pitchFamily="34" charset="0"/>
              </a:rPr>
            </a:b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1. En los casos en que se facilite voluntariamente la información alimentaria mencionada en los artículos 9 y 10, tal información cumplirá los requisitos establecidos en las secciones 2 y 3 del capítulo IV.</a:t>
            </a:r>
            <a:br>
              <a:rPr lang="es-ES" sz="2400" dirty="0">
                <a:latin typeface="Arial" panose="020B0604020202020204" pitchFamily="34" charset="0"/>
                <a:cs typeface="Arial" panose="020B0604020202020204" pitchFamily="34" charset="0"/>
              </a:rPr>
            </a:b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2. La información alimentaria proporcionada voluntariamente cumplirá los requisitos siguientes:</a:t>
            </a:r>
            <a:br>
              <a:rPr lang="es-ES" sz="2400" dirty="0">
                <a:latin typeface="Arial" panose="020B0604020202020204" pitchFamily="34" charset="0"/>
                <a:cs typeface="Arial" panose="020B0604020202020204" pitchFamily="34" charset="0"/>
              </a:rPr>
            </a:b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a) no inducirá a error al consumidor, </a:t>
            </a:r>
            <a:r>
              <a:rPr lang="es-ES" sz="2400" b="1" dirty="0">
                <a:latin typeface="Arial" panose="020B0604020202020204" pitchFamily="34" charset="0"/>
                <a:cs typeface="Arial" panose="020B0604020202020204" pitchFamily="34" charset="0"/>
              </a:rPr>
              <a:t>según se indica en el artículo 7</a:t>
            </a:r>
            <a:r>
              <a:rPr lang="es-ES" sz="2400" dirty="0">
                <a:latin typeface="Arial" panose="020B0604020202020204" pitchFamily="34" charset="0"/>
                <a:cs typeface="Arial" panose="020B0604020202020204" pitchFamily="34" charset="0"/>
              </a:rPr>
              <a:t>;</a:t>
            </a:r>
          </a:p>
          <a:p>
            <a:r>
              <a:rPr lang="es-ES" sz="2400" dirty="0">
                <a:latin typeface="Arial" panose="020B0604020202020204" pitchFamily="34" charset="0"/>
                <a:cs typeface="Arial" panose="020B0604020202020204" pitchFamily="34" charset="0"/>
              </a:rPr>
              <a:t>b) no será ambigua ni confusa para los consumidores, y</a:t>
            </a:r>
          </a:p>
          <a:p>
            <a:r>
              <a:rPr lang="es-ES" sz="2400" dirty="0">
                <a:latin typeface="Arial" panose="020B0604020202020204" pitchFamily="34" charset="0"/>
                <a:cs typeface="Arial" panose="020B0604020202020204" pitchFamily="34" charset="0"/>
              </a:rPr>
              <a:t>c) se basará, según proceda, en los datos científicos pertinentes.</a:t>
            </a:r>
          </a:p>
        </p:txBody>
      </p:sp>
    </p:spTree>
    <p:extLst>
      <p:ext uri="{BB962C8B-B14F-4D97-AF65-F5344CB8AC3E}">
        <p14:creationId xmlns:p14="http://schemas.microsoft.com/office/powerpoint/2010/main" val="3121969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0E5C52B-8B4B-44ED-BD1A-EA3A1FF4F57F}"/>
              </a:ext>
            </a:extLst>
          </p:cNvPr>
          <p:cNvSpPr/>
          <p:nvPr/>
        </p:nvSpPr>
        <p:spPr>
          <a:xfrm>
            <a:off x="2247530" y="332952"/>
            <a:ext cx="7705955" cy="6316794"/>
          </a:xfrm>
          <a:prstGeom prst="rect">
            <a:avLst/>
          </a:prstGeom>
        </p:spPr>
        <p:txBody>
          <a:bodyPr wrap="square">
            <a:spAutoFit/>
          </a:bodyPr>
          <a:lstStyle/>
          <a:p>
            <a:r>
              <a:rPr lang="es-ES" sz="907" b="1" u="sng" dirty="0">
                <a:solidFill>
                  <a:schemeClr val="accent6">
                    <a:lumMod val="75000"/>
                  </a:schemeClr>
                </a:solidFill>
                <a:latin typeface="Arial" panose="020B0604020202020204" pitchFamily="34" charset="0"/>
                <a:cs typeface="Arial" panose="020B0604020202020204" pitchFamily="34" charset="0"/>
              </a:rPr>
              <a:t>R D 1801/2008 </a:t>
            </a:r>
            <a:r>
              <a:rPr lang="es-ES" sz="907" u="sng" dirty="0">
                <a:solidFill>
                  <a:schemeClr val="accent6">
                    <a:lumMod val="75000"/>
                  </a:schemeClr>
                </a:solidFill>
                <a:latin typeface="Arial" panose="020B0604020202020204" pitchFamily="34" charset="0"/>
                <a:cs typeface="Arial" panose="020B0604020202020204" pitchFamily="34" charset="0"/>
              </a:rPr>
              <a:t>normas relativas a las cantidades nominales para productos envasados y al control de su contenido efectivo.</a:t>
            </a:r>
            <a:endParaRPr lang="es-ES" sz="907" b="1" u="sng" dirty="0">
              <a:solidFill>
                <a:schemeClr val="accent6">
                  <a:lumMod val="75000"/>
                </a:schemeClr>
              </a:solidFill>
              <a:latin typeface="Arial" panose="020B0604020202020204" pitchFamily="34" charset="0"/>
              <a:cs typeface="Arial" panose="020B0604020202020204" pitchFamily="34" charset="0"/>
            </a:endParaRPr>
          </a:p>
          <a:p>
            <a:r>
              <a:rPr lang="es-ES" sz="907" b="1" u="sng" dirty="0">
                <a:solidFill>
                  <a:schemeClr val="accent6">
                    <a:lumMod val="75000"/>
                  </a:schemeClr>
                </a:solidFill>
                <a:latin typeface="Arial" panose="020B0604020202020204" pitchFamily="34" charset="0"/>
                <a:cs typeface="Arial" panose="020B0604020202020204" pitchFamily="34" charset="0"/>
              </a:rPr>
              <a:t>Artículo 9. </a:t>
            </a:r>
            <a:r>
              <a:rPr lang="es-ES" sz="907" i="1" u="sng" dirty="0">
                <a:solidFill>
                  <a:schemeClr val="accent6">
                    <a:lumMod val="75000"/>
                  </a:schemeClr>
                </a:solidFill>
                <a:latin typeface="Arial" panose="020B0604020202020204" pitchFamily="34" charset="0"/>
                <a:cs typeface="Arial" panose="020B0604020202020204" pitchFamily="34" charset="0"/>
              </a:rPr>
              <a:t>Inscripciones y marcado.</a:t>
            </a:r>
            <a:endParaRPr lang="es-ES" sz="907" u="sng" dirty="0">
              <a:solidFill>
                <a:schemeClr val="accent6">
                  <a:lumMod val="75000"/>
                </a:schemeClr>
              </a:solidFill>
              <a:latin typeface="Arial" panose="020B0604020202020204" pitchFamily="34" charset="0"/>
              <a:cs typeface="Arial" panose="020B0604020202020204" pitchFamily="34" charset="0"/>
            </a:endParaRPr>
          </a:p>
          <a:p>
            <a:r>
              <a:rPr lang="es-ES" sz="907" dirty="0">
                <a:solidFill>
                  <a:schemeClr val="accent6">
                    <a:lumMod val="75000"/>
                  </a:schemeClr>
                </a:solidFill>
                <a:latin typeface="Arial" panose="020B0604020202020204" pitchFamily="34" charset="0"/>
                <a:cs typeface="Arial" panose="020B0604020202020204" pitchFamily="34" charset="0"/>
              </a:rPr>
              <a:t>Todo envase debe llevar de forma indeleble, fácilmente legible y visible, según se especifica, las siguientes indicaciones:</a:t>
            </a:r>
          </a:p>
          <a:p>
            <a:endParaRPr lang="es-ES" sz="907" dirty="0">
              <a:solidFill>
                <a:schemeClr val="accent6">
                  <a:lumMod val="75000"/>
                </a:schemeClr>
              </a:solidFill>
              <a:latin typeface="Arial" panose="020B0604020202020204" pitchFamily="34" charset="0"/>
              <a:cs typeface="Arial" panose="020B0604020202020204" pitchFamily="34" charset="0"/>
            </a:endParaRPr>
          </a:p>
          <a:p>
            <a:r>
              <a:rPr lang="es-ES" sz="1632" b="1" dirty="0">
                <a:solidFill>
                  <a:schemeClr val="accent6">
                    <a:lumMod val="75000"/>
                  </a:schemeClr>
                </a:solidFill>
                <a:latin typeface="Arial" panose="020B0604020202020204" pitchFamily="34" charset="0"/>
                <a:cs typeface="Arial" panose="020B0604020202020204" pitchFamily="34" charset="0"/>
              </a:rPr>
              <a:t>La cantidad nominal </a:t>
            </a:r>
            <a:r>
              <a:rPr lang="es-ES" sz="1632" dirty="0">
                <a:solidFill>
                  <a:schemeClr val="accent6">
                    <a:lumMod val="75000"/>
                  </a:schemeClr>
                </a:solidFill>
                <a:latin typeface="Arial" panose="020B0604020202020204" pitchFamily="34" charset="0"/>
                <a:cs typeface="Arial" panose="020B0604020202020204" pitchFamily="34" charset="0"/>
              </a:rPr>
              <a:t>(masa o volumen nominal) expresada, utilizando como unidades de medida el kilogramo o el gramo, el litro, el centilitro o el mililitro, </a:t>
            </a:r>
            <a:r>
              <a:rPr lang="es-ES" sz="1632" b="1" dirty="0">
                <a:solidFill>
                  <a:schemeClr val="accent6">
                    <a:lumMod val="75000"/>
                  </a:schemeClr>
                </a:solidFill>
                <a:latin typeface="Arial" panose="020B0604020202020204" pitchFamily="34" charset="0"/>
                <a:cs typeface="Arial" panose="020B0604020202020204" pitchFamily="34" charset="0"/>
              </a:rPr>
              <a:t>por medio de cifras de una altura mínima de:</a:t>
            </a:r>
          </a:p>
          <a:p>
            <a:endParaRPr lang="es-ES" sz="1814" b="1" dirty="0">
              <a:solidFill>
                <a:schemeClr val="accent6">
                  <a:lumMod val="75000"/>
                </a:schemeClr>
              </a:solidFill>
              <a:latin typeface="Arial" panose="020B0604020202020204" pitchFamily="34" charset="0"/>
              <a:cs typeface="Arial" panose="020B0604020202020204" pitchFamily="34" charset="0"/>
            </a:endParaRPr>
          </a:p>
          <a:p>
            <a:endParaRPr lang="es-ES" sz="1814" b="1" dirty="0">
              <a:solidFill>
                <a:schemeClr val="accent6">
                  <a:lumMod val="75000"/>
                </a:schemeClr>
              </a:solidFill>
              <a:latin typeface="Arial" panose="020B0604020202020204" pitchFamily="34" charset="0"/>
              <a:cs typeface="Arial" panose="020B0604020202020204" pitchFamily="34" charset="0"/>
            </a:endParaRPr>
          </a:p>
          <a:p>
            <a:endParaRPr lang="es-ES" sz="1814" dirty="0">
              <a:solidFill>
                <a:schemeClr val="accent6">
                  <a:lumMod val="75000"/>
                </a:schemeClr>
              </a:solidFill>
              <a:latin typeface="Arial" panose="020B0604020202020204" pitchFamily="34" charset="0"/>
              <a:cs typeface="Arial" panose="020B0604020202020204" pitchFamily="34" charset="0"/>
            </a:endParaRPr>
          </a:p>
          <a:p>
            <a:endParaRPr lang="es-ES" sz="1814" dirty="0">
              <a:solidFill>
                <a:schemeClr val="accent6">
                  <a:lumMod val="75000"/>
                </a:schemeClr>
              </a:solidFill>
              <a:latin typeface="Arial" panose="020B0604020202020204" pitchFamily="34" charset="0"/>
              <a:cs typeface="Arial" panose="020B0604020202020204" pitchFamily="34" charset="0"/>
            </a:endParaRPr>
          </a:p>
          <a:p>
            <a:endParaRPr lang="es-ES" sz="1814" dirty="0">
              <a:solidFill>
                <a:schemeClr val="accent6">
                  <a:lumMod val="75000"/>
                </a:schemeClr>
              </a:solidFill>
              <a:latin typeface="Arial" panose="020B0604020202020204" pitchFamily="34" charset="0"/>
              <a:cs typeface="Arial" panose="020B0604020202020204" pitchFamily="34" charset="0"/>
            </a:endParaRPr>
          </a:p>
          <a:p>
            <a:endParaRPr lang="es-ES" sz="1814" dirty="0">
              <a:solidFill>
                <a:schemeClr val="accent6">
                  <a:lumMod val="75000"/>
                </a:schemeClr>
              </a:solidFill>
              <a:latin typeface="Arial" panose="020B0604020202020204" pitchFamily="34" charset="0"/>
              <a:cs typeface="Arial" panose="020B0604020202020204" pitchFamily="34" charset="0"/>
            </a:endParaRPr>
          </a:p>
          <a:p>
            <a:endParaRPr lang="es-ES" sz="1814" dirty="0">
              <a:solidFill>
                <a:schemeClr val="accent6">
                  <a:lumMod val="75000"/>
                </a:schemeClr>
              </a:solidFill>
              <a:latin typeface="Arial" panose="020B0604020202020204" pitchFamily="34" charset="0"/>
              <a:cs typeface="Arial" panose="020B0604020202020204" pitchFamily="34" charset="0"/>
            </a:endParaRPr>
          </a:p>
          <a:p>
            <a:endParaRPr lang="es-ES" sz="1814" b="1" dirty="0">
              <a:solidFill>
                <a:schemeClr val="accent6">
                  <a:lumMod val="75000"/>
                </a:schemeClr>
              </a:solidFill>
              <a:latin typeface="Arial" panose="020B0604020202020204" pitchFamily="34" charset="0"/>
              <a:cs typeface="Arial" panose="020B0604020202020204" pitchFamily="34" charset="0"/>
            </a:endParaRPr>
          </a:p>
          <a:p>
            <a:endParaRPr lang="es-ES" sz="1632" b="1" dirty="0">
              <a:solidFill>
                <a:schemeClr val="accent6">
                  <a:lumMod val="75000"/>
                </a:schemeClr>
              </a:solidFill>
              <a:latin typeface="Arial" panose="020B0604020202020204" pitchFamily="34" charset="0"/>
              <a:cs typeface="Arial" panose="020B0604020202020204" pitchFamily="34" charset="0"/>
            </a:endParaRPr>
          </a:p>
          <a:p>
            <a:endParaRPr lang="es-ES" sz="1632" b="1" dirty="0">
              <a:solidFill>
                <a:schemeClr val="accent6">
                  <a:lumMod val="75000"/>
                </a:schemeClr>
              </a:solidFill>
              <a:latin typeface="Arial" panose="020B0604020202020204" pitchFamily="34" charset="0"/>
              <a:cs typeface="Arial" panose="020B0604020202020204" pitchFamily="34" charset="0"/>
            </a:endParaRPr>
          </a:p>
          <a:p>
            <a:r>
              <a:rPr lang="es-ES" sz="1632" b="1" dirty="0">
                <a:solidFill>
                  <a:schemeClr val="accent6">
                    <a:lumMod val="75000"/>
                  </a:schemeClr>
                </a:solidFill>
                <a:latin typeface="Arial" panose="020B0604020202020204" pitchFamily="34" charset="0"/>
                <a:cs typeface="Arial" panose="020B0604020202020204" pitchFamily="34" charset="0"/>
              </a:rPr>
              <a:t>Irán</a:t>
            </a:r>
            <a:r>
              <a:rPr lang="es-ES" sz="1632" dirty="0">
                <a:solidFill>
                  <a:schemeClr val="accent6">
                    <a:lumMod val="75000"/>
                  </a:schemeClr>
                </a:solidFill>
                <a:latin typeface="Arial" panose="020B0604020202020204" pitchFamily="34" charset="0"/>
                <a:cs typeface="Arial" panose="020B0604020202020204" pitchFamily="34" charset="0"/>
              </a:rPr>
              <a:t> </a:t>
            </a:r>
            <a:r>
              <a:rPr lang="es-ES" sz="1632" b="1" dirty="0">
                <a:solidFill>
                  <a:schemeClr val="accent6">
                    <a:lumMod val="75000"/>
                  </a:schemeClr>
                </a:solidFill>
                <a:latin typeface="Arial" panose="020B0604020202020204" pitchFamily="34" charset="0"/>
                <a:cs typeface="Arial" panose="020B0604020202020204" pitchFamily="34" charset="0"/>
              </a:rPr>
              <a:t>seguidos del símbolo de la unidad de medida o bien de su nombre</a:t>
            </a:r>
            <a:r>
              <a:rPr lang="es-ES" sz="1814" dirty="0">
                <a:solidFill>
                  <a:schemeClr val="accent6">
                    <a:lumMod val="75000"/>
                  </a:schemeClr>
                </a:solidFill>
                <a:latin typeface="Arial" panose="020B0604020202020204" pitchFamily="34" charset="0"/>
                <a:cs typeface="Arial" panose="020B0604020202020204" pitchFamily="34" charset="0"/>
              </a:rPr>
              <a:t>.</a:t>
            </a:r>
          </a:p>
          <a:p>
            <a:r>
              <a:rPr lang="es-ES" sz="1632" b="1" dirty="0">
                <a:solidFill>
                  <a:schemeClr val="accent6">
                    <a:lumMod val="75000"/>
                  </a:schemeClr>
                </a:solidFill>
                <a:latin typeface="Arial" panose="020B0604020202020204" pitchFamily="34" charset="0"/>
                <a:cs typeface="Arial" panose="020B0604020202020204" pitchFamily="34" charset="0"/>
              </a:rPr>
              <a:t>Los envases que respondan a las modalidades de control estadístico de lotes, pueden recibir el signo CE</a:t>
            </a:r>
            <a:r>
              <a:rPr lang="es-ES" sz="1632" dirty="0">
                <a:solidFill>
                  <a:schemeClr val="accent6">
                    <a:lumMod val="75000"/>
                  </a:schemeClr>
                </a:solidFill>
                <a:latin typeface="Arial" panose="020B0604020202020204" pitchFamily="34" charset="0"/>
                <a:cs typeface="Arial" panose="020B0604020202020204" pitchFamily="34" charset="0"/>
              </a:rPr>
              <a:t> «</a:t>
            </a:r>
            <a:r>
              <a:rPr lang="es-ES" sz="2539" b="1" dirty="0">
                <a:solidFill>
                  <a:schemeClr val="accent6">
                    <a:lumMod val="75000"/>
                  </a:schemeClr>
                </a:solidFill>
                <a:latin typeface="Arial" panose="020B0604020202020204" pitchFamily="34" charset="0"/>
                <a:cs typeface="Arial" panose="020B0604020202020204" pitchFamily="34" charset="0"/>
              </a:rPr>
              <a:t>℮</a:t>
            </a:r>
            <a:r>
              <a:rPr lang="es-ES" sz="1632" dirty="0">
                <a:solidFill>
                  <a:schemeClr val="accent6">
                    <a:lumMod val="75000"/>
                  </a:schemeClr>
                </a:solidFill>
                <a:latin typeface="Arial" panose="020B0604020202020204" pitchFamily="34" charset="0"/>
                <a:cs typeface="Arial" panose="020B0604020202020204" pitchFamily="34" charset="0"/>
              </a:rPr>
              <a:t>», que certifica, bajo responsabilidad del envasador o del importador, que el envase cumple con las disposiciones del mismo.</a:t>
            </a:r>
          </a:p>
          <a:p>
            <a:r>
              <a:rPr lang="es-ES" sz="1632" dirty="0">
                <a:solidFill>
                  <a:schemeClr val="accent6">
                    <a:lumMod val="75000"/>
                  </a:schemeClr>
                </a:solidFill>
                <a:latin typeface="Arial" panose="020B0604020202020204" pitchFamily="34" charset="0"/>
                <a:cs typeface="Arial" panose="020B0604020202020204" pitchFamily="34" charset="0"/>
              </a:rPr>
              <a:t>El signo CE </a:t>
            </a:r>
            <a:r>
              <a:rPr lang="es-ES" sz="2000" dirty="0">
                <a:solidFill>
                  <a:schemeClr val="accent6">
                    <a:lumMod val="75000"/>
                  </a:schemeClr>
                </a:solidFill>
                <a:latin typeface="Arial" panose="020B0604020202020204" pitchFamily="34" charset="0"/>
                <a:cs typeface="Arial" panose="020B0604020202020204" pitchFamily="34" charset="0"/>
              </a:rPr>
              <a:t>«℮»</a:t>
            </a:r>
            <a:r>
              <a:rPr lang="es-ES" sz="1632" dirty="0">
                <a:solidFill>
                  <a:schemeClr val="accent6">
                    <a:lumMod val="75000"/>
                  </a:schemeClr>
                </a:solidFill>
                <a:latin typeface="Arial" panose="020B0604020202020204" pitchFamily="34" charset="0"/>
                <a:cs typeface="Arial" panose="020B0604020202020204" pitchFamily="34" charset="0"/>
              </a:rPr>
              <a:t>, </a:t>
            </a:r>
            <a:r>
              <a:rPr lang="es-ES" sz="1632" b="1" dirty="0">
                <a:solidFill>
                  <a:schemeClr val="accent6">
                    <a:lumMod val="75000"/>
                  </a:schemeClr>
                </a:solidFill>
                <a:latin typeface="Arial" panose="020B0604020202020204" pitchFamily="34" charset="0"/>
                <a:cs typeface="Arial" panose="020B0604020202020204" pitchFamily="34" charset="0"/>
              </a:rPr>
              <a:t>de una altura mínima de 3 mm</a:t>
            </a:r>
            <a:r>
              <a:rPr lang="es-ES" sz="1632" dirty="0">
                <a:solidFill>
                  <a:schemeClr val="accent6">
                    <a:lumMod val="75000"/>
                  </a:schemeClr>
                </a:solidFill>
                <a:latin typeface="Arial" panose="020B0604020202020204" pitchFamily="34" charset="0"/>
                <a:cs typeface="Arial" panose="020B0604020202020204" pitchFamily="34" charset="0"/>
              </a:rPr>
              <a:t>, se coloca </a:t>
            </a:r>
            <a:r>
              <a:rPr lang="es-ES" sz="1632" u="sng" dirty="0">
                <a:solidFill>
                  <a:schemeClr val="accent6">
                    <a:lumMod val="75000"/>
                  </a:schemeClr>
                </a:solidFill>
                <a:latin typeface="Arial" panose="020B0604020202020204" pitchFamily="34" charset="0"/>
                <a:cs typeface="Arial" panose="020B0604020202020204" pitchFamily="34" charset="0"/>
              </a:rPr>
              <a:t>en el mismo campo visual que la indicación de la masa o volumen nominales</a:t>
            </a:r>
            <a:r>
              <a:rPr lang="es-ES" sz="1632" dirty="0">
                <a:solidFill>
                  <a:schemeClr val="accent6">
                    <a:lumMod val="75000"/>
                  </a:schemeClr>
                </a:solidFill>
                <a:latin typeface="Arial" panose="020B0604020202020204" pitchFamily="34" charset="0"/>
                <a:cs typeface="Arial" panose="020B0604020202020204" pitchFamily="34" charset="0"/>
              </a:rPr>
              <a:t> y toma la forma representada por el dibujo.</a:t>
            </a:r>
          </a:p>
        </p:txBody>
      </p:sp>
      <p:pic>
        <p:nvPicPr>
          <p:cNvPr id="4" name="Imagen 3">
            <a:extLst>
              <a:ext uri="{FF2B5EF4-FFF2-40B4-BE49-F238E27FC236}">
                <a16:creationId xmlns:a16="http://schemas.microsoft.com/office/drawing/2014/main" id="{DF00A843-832B-4F22-9667-60562D92E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5905" y="2160571"/>
            <a:ext cx="1655094" cy="1718092"/>
          </a:xfrm>
          <a:prstGeom prst="rect">
            <a:avLst/>
          </a:prstGeom>
        </p:spPr>
      </p:pic>
      <p:graphicFrame>
        <p:nvGraphicFramePr>
          <p:cNvPr id="3" name="Tabla 2">
            <a:extLst>
              <a:ext uri="{FF2B5EF4-FFF2-40B4-BE49-F238E27FC236}">
                <a16:creationId xmlns:a16="http://schemas.microsoft.com/office/drawing/2014/main" id="{391D8C74-09AE-40E2-94C5-1A34BF979626}"/>
              </a:ext>
            </a:extLst>
          </p:cNvPr>
          <p:cNvGraphicFramePr>
            <a:graphicFrameLocks noGrp="1"/>
          </p:cNvGraphicFramePr>
          <p:nvPr>
            <p:extLst/>
          </p:nvPr>
        </p:nvGraphicFramePr>
        <p:xfrm>
          <a:off x="2886012" y="1869477"/>
          <a:ext cx="4491411" cy="2300280"/>
        </p:xfrm>
        <a:graphic>
          <a:graphicData uri="http://schemas.openxmlformats.org/drawingml/2006/table">
            <a:tbl>
              <a:tblPr firstRow="1" firstCol="1" bandRow="1">
                <a:tableStyleId>{5C22544A-7EE6-4342-B048-85BDC9FD1C3A}</a:tableStyleId>
              </a:tblPr>
              <a:tblGrid>
                <a:gridCol w="292458">
                  <a:extLst>
                    <a:ext uri="{9D8B030D-6E8A-4147-A177-3AD203B41FA5}">
                      <a16:colId xmlns:a16="http://schemas.microsoft.com/office/drawing/2014/main" val="2926154108"/>
                    </a:ext>
                  </a:extLst>
                </a:gridCol>
                <a:gridCol w="954340">
                  <a:extLst>
                    <a:ext uri="{9D8B030D-6E8A-4147-A177-3AD203B41FA5}">
                      <a16:colId xmlns:a16="http://schemas.microsoft.com/office/drawing/2014/main" val="1460305857"/>
                    </a:ext>
                  </a:extLst>
                </a:gridCol>
                <a:gridCol w="3244613">
                  <a:extLst>
                    <a:ext uri="{9D8B030D-6E8A-4147-A177-3AD203B41FA5}">
                      <a16:colId xmlns:a16="http://schemas.microsoft.com/office/drawing/2014/main" val="68325321"/>
                    </a:ext>
                  </a:extLst>
                </a:gridCol>
              </a:tblGrid>
              <a:tr h="578352">
                <a:tc>
                  <a:txBody>
                    <a:bodyPr/>
                    <a:lstStyle/>
                    <a:p>
                      <a:pPr algn="l">
                        <a:lnSpc>
                          <a:spcPct val="107000"/>
                        </a:lnSpc>
                        <a:spcAft>
                          <a:spcPts val="0"/>
                        </a:spcAft>
                      </a:pPr>
                      <a:r>
                        <a:rPr lang="es-ES" sz="1000" dirty="0">
                          <a:effectLst/>
                        </a:rPr>
                        <a:t>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a:effectLst/>
                        </a:rPr>
                        <a:t>Altura mínima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dirty="0">
                          <a:effectLst/>
                        </a:rPr>
                        <a:t>cantidad nominal</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3090420782"/>
                  </a:ext>
                </a:extLst>
              </a:tr>
              <a:tr h="282612">
                <a:tc>
                  <a:txBody>
                    <a:bodyPr/>
                    <a:lstStyle/>
                    <a:p>
                      <a:pPr algn="l">
                        <a:lnSpc>
                          <a:spcPct val="107000"/>
                        </a:lnSpc>
                        <a:spcAft>
                          <a:spcPts val="0"/>
                        </a:spcAft>
                      </a:pPr>
                      <a:r>
                        <a:rPr lang="es-ES" sz="1000">
                          <a:effectLst/>
                        </a:rPr>
                        <a:t>1º</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l">
                        <a:lnSpc>
                          <a:spcPct val="107000"/>
                        </a:lnSpc>
                        <a:spcAft>
                          <a:spcPts val="0"/>
                        </a:spcAft>
                      </a:pPr>
                      <a:r>
                        <a:rPr lang="es-ES" sz="1800" b="1" kern="1200" dirty="0">
                          <a:effectLst/>
                        </a:rPr>
                        <a:t>6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a:effectLst/>
                        </a:rPr>
                        <a:t>superior a</a:t>
                      </a:r>
                      <a:r>
                        <a:rPr lang="es-ES" sz="1800">
                          <a:effectLst/>
                        </a:rPr>
                        <a:t> 1.000</a:t>
                      </a:r>
                      <a:r>
                        <a:rPr lang="es-ES" sz="1800" kern="1200">
                          <a:effectLst/>
                        </a:rPr>
                        <a:t> g o 100 cl.</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536211377"/>
                  </a:ext>
                </a:extLst>
              </a:tr>
              <a:tr h="578352">
                <a:tc>
                  <a:txBody>
                    <a:bodyPr/>
                    <a:lstStyle/>
                    <a:p>
                      <a:pPr algn="l">
                        <a:lnSpc>
                          <a:spcPct val="107000"/>
                        </a:lnSpc>
                        <a:spcAft>
                          <a:spcPts val="0"/>
                        </a:spcAft>
                      </a:pPr>
                      <a:r>
                        <a:rPr lang="es-ES" sz="1000">
                          <a:effectLst/>
                        </a:rPr>
                        <a:t>2º</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l">
                        <a:lnSpc>
                          <a:spcPct val="107000"/>
                        </a:lnSpc>
                        <a:spcAft>
                          <a:spcPts val="0"/>
                        </a:spcAft>
                      </a:pPr>
                      <a:r>
                        <a:rPr lang="es-ES" sz="1800" b="1" kern="1200" dirty="0">
                          <a:effectLst/>
                        </a:rPr>
                        <a:t>4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a:effectLst/>
                        </a:rPr>
                        <a:t>entre 1.000 g o 100 cl, inclusive, y 200 g o 20 cl, exclusive.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3028139768"/>
                  </a:ext>
                </a:extLst>
              </a:tr>
              <a:tr h="578352">
                <a:tc>
                  <a:txBody>
                    <a:bodyPr/>
                    <a:lstStyle/>
                    <a:p>
                      <a:pPr algn="l">
                        <a:lnSpc>
                          <a:spcPct val="107000"/>
                        </a:lnSpc>
                        <a:spcAft>
                          <a:spcPts val="0"/>
                        </a:spcAft>
                      </a:pPr>
                      <a:r>
                        <a:rPr lang="es-ES" sz="1000">
                          <a:effectLst/>
                        </a:rPr>
                        <a:t>3º</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l">
                        <a:lnSpc>
                          <a:spcPct val="107000"/>
                        </a:lnSpc>
                        <a:spcAft>
                          <a:spcPts val="0"/>
                        </a:spcAft>
                      </a:pPr>
                      <a:r>
                        <a:rPr lang="es-ES" sz="1800" b="1" kern="1200" dirty="0">
                          <a:effectLst/>
                        </a:rPr>
                        <a:t>3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a:effectLst/>
                        </a:rPr>
                        <a:t>entre 200 g o 20 cl, inclusive, y 50 g o 5 cl, exclusive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634725017"/>
                  </a:ext>
                </a:extLst>
              </a:tr>
              <a:tr h="282612">
                <a:tc>
                  <a:txBody>
                    <a:bodyPr/>
                    <a:lstStyle/>
                    <a:p>
                      <a:pPr algn="l">
                        <a:lnSpc>
                          <a:spcPct val="107000"/>
                        </a:lnSpc>
                        <a:spcAft>
                          <a:spcPts val="0"/>
                        </a:spcAft>
                      </a:pPr>
                      <a:r>
                        <a:rPr lang="es-ES" sz="1000">
                          <a:effectLst/>
                        </a:rPr>
                        <a:t>4º</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l">
                        <a:lnSpc>
                          <a:spcPct val="107000"/>
                        </a:lnSpc>
                        <a:spcAft>
                          <a:spcPts val="0"/>
                        </a:spcAft>
                      </a:pPr>
                      <a:r>
                        <a:rPr lang="es-ES" sz="1800" b="1" kern="1200" dirty="0">
                          <a:effectLst/>
                        </a:rPr>
                        <a:t>2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dirty="0">
                          <a:effectLst/>
                        </a:rPr>
                        <a:t>igual o inferior a 50 g o 5 cl.</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447858873"/>
                  </a:ext>
                </a:extLst>
              </a:tr>
            </a:tbl>
          </a:graphicData>
        </a:graphic>
      </p:graphicFrame>
    </p:spTree>
    <p:extLst>
      <p:ext uri="{BB962C8B-B14F-4D97-AF65-F5344CB8AC3E}">
        <p14:creationId xmlns:p14="http://schemas.microsoft.com/office/powerpoint/2010/main" val="647335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B1F85C2-EA96-4C12-8698-6187C4B85612}"/>
              </a:ext>
            </a:extLst>
          </p:cNvPr>
          <p:cNvSpPr/>
          <p:nvPr/>
        </p:nvSpPr>
        <p:spPr>
          <a:xfrm>
            <a:off x="1631504" y="908721"/>
            <a:ext cx="8424936" cy="5078313"/>
          </a:xfrm>
          <a:prstGeom prst="rect">
            <a:avLst/>
          </a:prstGeom>
        </p:spPr>
        <p:txBody>
          <a:bodyPr wrap="square">
            <a:spAutoFit/>
          </a:bodyPr>
          <a:lstStyle/>
          <a:p>
            <a:pPr algn="just"/>
            <a:r>
              <a:rPr lang="es-ES" dirty="0">
                <a:solidFill>
                  <a:srgbClr val="B70BB7"/>
                </a:solidFill>
              </a:rPr>
              <a:t>REGLAMENTO (CE) </a:t>
            </a:r>
            <a:r>
              <a:rPr lang="es-ES" dirty="0" err="1">
                <a:solidFill>
                  <a:srgbClr val="B70BB7"/>
                </a:solidFill>
              </a:rPr>
              <a:t>Nº</a:t>
            </a:r>
            <a:r>
              <a:rPr lang="es-ES" dirty="0">
                <a:solidFill>
                  <a:srgbClr val="B70BB7"/>
                </a:solidFill>
              </a:rPr>
              <a:t> 1924/2006 DEL PARLAMENTO EUROPEO Y DEL CONSEJO de 20 de diciembre de 2006 relativo a las declaraciones nutricionales y de propiedades saludables en los alimentos.</a:t>
            </a:r>
          </a:p>
          <a:p>
            <a:pPr algn="just"/>
            <a:endParaRPr lang="es-ES" dirty="0">
              <a:solidFill>
                <a:srgbClr val="B70BB7"/>
              </a:solidFill>
            </a:endParaRPr>
          </a:p>
          <a:p>
            <a:pPr algn="just"/>
            <a:r>
              <a:rPr lang="es-ES" sz="2800" dirty="0">
                <a:solidFill>
                  <a:srgbClr val="B70BB7"/>
                </a:solidFill>
              </a:rPr>
              <a:t>Artículo 4 Condiciones para el uso de declaraciones nutricionales y de propiedades saludables:</a:t>
            </a:r>
          </a:p>
          <a:p>
            <a:pPr algn="just"/>
            <a:endParaRPr lang="es-ES" sz="2800" dirty="0">
              <a:solidFill>
                <a:srgbClr val="B70BB7"/>
              </a:solidFill>
            </a:endParaRPr>
          </a:p>
          <a:p>
            <a:pPr algn="just"/>
            <a:r>
              <a:rPr lang="es-ES" sz="2800" dirty="0">
                <a:solidFill>
                  <a:srgbClr val="B70BB7"/>
                </a:solidFill>
              </a:rPr>
              <a:t>3. En las bebidas con una graduación superior al 1,2 % en volumen de alcohol </a:t>
            </a:r>
            <a:r>
              <a:rPr lang="es-ES" sz="2800" b="1" dirty="0">
                <a:solidFill>
                  <a:srgbClr val="B70BB7"/>
                </a:solidFill>
              </a:rPr>
              <a:t>no podrán figurar</a:t>
            </a:r>
            <a:r>
              <a:rPr lang="es-ES" sz="2800" dirty="0">
                <a:solidFill>
                  <a:srgbClr val="B70BB7"/>
                </a:solidFill>
              </a:rPr>
              <a:t>: </a:t>
            </a:r>
          </a:p>
          <a:p>
            <a:pPr marL="342900" indent="-342900" algn="just">
              <a:buAutoNum type="alphaLcParenR"/>
            </a:pPr>
            <a:r>
              <a:rPr lang="es-ES" sz="2800" dirty="0">
                <a:solidFill>
                  <a:srgbClr val="B70BB7"/>
                </a:solidFill>
              </a:rPr>
              <a:t>declaraciones de propiedades saludables, ni </a:t>
            </a:r>
          </a:p>
          <a:p>
            <a:pPr algn="just"/>
            <a:r>
              <a:rPr lang="es-ES" sz="2800" dirty="0">
                <a:solidFill>
                  <a:srgbClr val="B70BB7"/>
                </a:solidFill>
              </a:rPr>
              <a:t>b) declaraciones nutricionales diferentes de las que se refieran a una reducción del contenido de alcohol o de energía.</a:t>
            </a:r>
          </a:p>
        </p:txBody>
      </p:sp>
    </p:spTree>
    <p:extLst>
      <p:ext uri="{BB962C8B-B14F-4D97-AF65-F5344CB8AC3E}">
        <p14:creationId xmlns:p14="http://schemas.microsoft.com/office/powerpoint/2010/main" val="1755306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a:extLst>
              <a:ext uri="{FF2B5EF4-FFF2-40B4-BE49-F238E27FC236}">
                <a16:creationId xmlns:a16="http://schemas.microsoft.com/office/drawing/2014/main" id="{21BEDD95-33B5-4D6C-BF02-23D2A55EEC3F}"/>
              </a:ext>
            </a:extLst>
          </p:cNvPr>
          <p:cNvSpPr txBox="1">
            <a:spLocks/>
          </p:cNvSpPr>
          <p:nvPr/>
        </p:nvSpPr>
        <p:spPr>
          <a:xfrm>
            <a:off x="1415480" y="332656"/>
            <a:ext cx="9577064" cy="475252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Lista de menciones obligatorias aplicables a la cerveza </a:t>
            </a:r>
            <a:r>
              <a:rPr lang="es-E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ES" sz="2000" dirty="0">
                <a:latin typeface="Arial" panose="020B0604020202020204" pitchFamily="34" charset="0"/>
                <a:cs typeface="Arial" panose="020B0604020202020204" pitchFamily="34" charset="0"/>
              </a:rPr>
              <a:t> (Art. 9 </a:t>
            </a:r>
            <a:r>
              <a:rPr lang="es-E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 UE 1169/2011)</a:t>
            </a:r>
            <a:r>
              <a:rPr lang="es-ES" sz="2000" dirty="0">
                <a:latin typeface="Arial" panose="020B0604020202020204" pitchFamily="34" charset="0"/>
                <a:cs typeface="Arial" panose="020B0604020202020204" pitchFamily="34" charset="0"/>
              </a:rPr>
              <a:t> </a:t>
            </a:r>
            <a:endParaRPr lang="es-E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s-ES" sz="2000" b="1" dirty="0">
                <a:solidFill>
                  <a:schemeClr val="accent6">
                    <a:lumMod val="50000"/>
                  </a:schemeClr>
                </a:solidFill>
                <a:latin typeface="Arial" panose="020B0604020202020204" pitchFamily="34" charset="0"/>
                <a:cs typeface="Arial" panose="020B0604020202020204" pitchFamily="34" charset="0"/>
              </a:rPr>
              <a:t>*</a:t>
            </a:r>
            <a:r>
              <a:rPr lang="es-ES" sz="2000" b="1" dirty="0">
                <a:solidFill>
                  <a:srgbClr val="0070C0"/>
                </a:solidFill>
                <a:latin typeface="Arial" panose="020B0604020202020204" pitchFamily="34" charset="0"/>
                <a:cs typeface="Arial" panose="020B0604020202020204" pitchFamily="34" charset="0"/>
              </a:rPr>
              <a:t>a) La denominación del alimento </a:t>
            </a:r>
          </a:p>
          <a:p>
            <a:pPr marL="0" indent="0">
              <a:buNone/>
            </a:pPr>
            <a:r>
              <a:rPr lang="es-ES" sz="2000" b="1" dirty="0">
                <a:solidFill>
                  <a:schemeClr val="accent6">
                    <a:lumMod val="50000"/>
                  </a:schemeClr>
                </a:solidFill>
                <a:latin typeface="Arial" panose="020B0604020202020204" pitchFamily="34" charset="0"/>
                <a:cs typeface="Arial" panose="020B0604020202020204" pitchFamily="34" charset="0"/>
              </a:rPr>
              <a:t>* </a:t>
            </a:r>
            <a:r>
              <a:rPr lang="es-ES" sz="2000" b="1" dirty="0">
                <a:latin typeface="Arial" panose="020B0604020202020204" pitchFamily="34" charset="0"/>
                <a:cs typeface="Arial" panose="020B0604020202020204" pitchFamily="34" charset="0"/>
              </a:rPr>
              <a:t>c) todo ingrediente o coadyuvante  que cause alergias o intolerancias   </a:t>
            </a:r>
          </a:p>
          <a:p>
            <a:pPr marL="0" indent="0">
              <a:buNone/>
            </a:pPr>
            <a:r>
              <a:rPr lang="es-ES" sz="2000" b="1" dirty="0">
                <a:latin typeface="Arial" panose="020B0604020202020204" pitchFamily="34" charset="0"/>
                <a:cs typeface="Arial" panose="020B0604020202020204" pitchFamily="34" charset="0"/>
              </a:rPr>
              <a:t>d) la cantidad de determinados ingredientes  </a:t>
            </a:r>
          </a:p>
          <a:p>
            <a:pPr marL="0" indent="0">
              <a:buNone/>
            </a:pPr>
            <a:r>
              <a:rPr lang="es-ES" sz="2000" b="1" dirty="0">
                <a:solidFill>
                  <a:schemeClr val="accent6">
                    <a:lumMod val="50000"/>
                  </a:schemeClr>
                </a:solidFill>
                <a:latin typeface="Arial" panose="020B0604020202020204" pitchFamily="34" charset="0"/>
                <a:cs typeface="Arial" panose="020B0604020202020204" pitchFamily="34" charset="0"/>
              </a:rPr>
              <a:t>* </a:t>
            </a:r>
            <a:r>
              <a:rPr lang="es-ES" sz="2000" b="1" dirty="0">
                <a:solidFill>
                  <a:srgbClr val="0070C0"/>
                </a:solidFill>
                <a:latin typeface="Arial" panose="020B0604020202020204" pitchFamily="34" charset="0"/>
                <a:cs typeface="Arial" panose="020B0604020202020204" pitchFamily="34" charset="0"/>
              </a:rPr>
              <a:t>e) la cantidad neta del alimento</a:t>
            </a:r>
          </a:p>
          <a:p>
            <a:pPr marL="0" indent="0">
              <a:buNone/>
            </a:pPr>
            <a:r>
              <a:rPr lang="es-ES" sz="2000" b="1" dirty="0">
                <a:solidFill>
                  <a:schemeClr val="accent6">
                    <a:lumMod val="50000"/>
                  </a:schemeClr>
                </a:solidFill>
                <a:latin typeface="Arial" panose="020B0604020202020204" pitchFamily="34" charset="0"/>
                <a:cs typeface="Arial" panose="020B0604020202020204" pitchFamily="34" charset="0"/>
              </a:rPr>
              <a:t>* </a:t>
            </a:r>
            <a:r>
              <a:rPr lang="es-ES" sz="2000" b="1" dirty="0">
                <a:latin typeface="Arial" panose="020B0604020202020204" pitchFamily="34" charset="0"/>
                <a:cs typeface="Arial" panose="020B0604020202020204" pitchFamily="34" charset="0"/>
              </a:rPr>
              <a:t>f) la fecha de duración mínima o la fecha de caducidad </a:t>
            </a:r>
            <a:r>
              <a:rPr lang="es-ES" sz="1800" b="1" dirty="0">
                <a:latin typeface="Arial" panose="020B0604020202020204" pitchFamily="34" charset="0"/>
                <a:cs typeface="Arial" panose="020B0604020202020204" pitchFamily="34" charset="0"/>
              </a:rPr>
              <a:t>(Excepto&gt;10 % Vol.)</a:t>
            </a:r>
          </a:p>
          <a:p>
            <a:pPr marL="0" indent="0">
              <a:buNone/>
            </a:pPr>
            <a:r>
              <a:rPr lang="es-ES" sz="2000" b="1" dirty="0">
                <a:latin typeface="Arial" panose="020B0604020202020204" pitchFamily="34" charset="0"/>
                <a:cs typeface="Arial" panose="020B0604020202020204" pitchFamily="34" charset="0"/>
              </a:rPr>
              <a:t>g) las condiciones especiales de conservación y/o las condiciones de utilización</a:t>
            </a:r>
          </a:p>
          <a:p>
            <a:pPr marL="0" indent="0">
              <a:buNone/>
            </a:pPr>
            <a:r>
              <a:rPr lang="es-ES" sz="2000" b="1" dirty="0">
                <a:latin typeface="Arial" panose="020B0604020202020204" pitchFamily="34" charset="0"/>
                <a:cs typeface="Arial" panose="020B0604020202020204" pitchFamily="34" charset="0"/>
              </a:rPr>
              <a:t>h) el nombre o la razón social y la dirección del operador responsable de la información alimentaria</a:t>
            </a:r>
          </a:p>
          <a:p>
            <a:pPr marL="0" indent="0">
              <a:buNone/>
            </a:pPr>
            <a:r>
              <a:rPr lang="es-ES" sz="2000" b="1" dirty="0">
                <a:latin typeface="Arial" panose="020B0604020202020204" pitchFamily="34" charset="0"/>
                <a:cs typeface="Arial" panose="020B0604020202020204" pitchFamily="34" charset="0"/>
              </a:rPr>
              <a:t>i) el país de origen o lugar de procedencia cuando así esté previsto</a:t>
            </a:r>
          </a:p>
          <a:p>
            <a:pPr marL="0" indent="0">
              <a:buNone/>
            </a:pPr>
            <a:r>
              <a:rPr lang="es-ES" sz="2000" b="1" dirty="0">
                <a:latin typeface="Arial" panose="020B0604020202020204" pitchFamily="34" charset="0"/>
                <a:cs typeface="Arial" panose="020B0604020202020204" pitchFamily="34" charset="0"/>
              </a:rPr>
              <a:t>j) el modo de empleo en caso de que, en su ausencia, fuera difícil hacer un uso adecuado del alimento </a:t>
            </a:r>
          </a:p>
          <a:p>
            <a:pPr marL="0" indent="0">
              <a:buNone/>
            </a:pPr>
            <a:r>
              <a:rPr lang="es-ES" sz="2000" b="1" dirty="0">
                <a:solidFill>
                  <a:srgbClr val="0070C0"/>
                </a:solidFill>
                <a:latin typeface="Arial" panose="020B0604020202020204" pitchFamily="34" charset="0"/>
                <a:cs typeface="Arial" panose="020B0604020202020204" pitchFamily="34" charset="0"/>
              </a:rPr>
              <a:t>k) respecto a las bebidas que tengan más de un 1,2 % Vol. de alcohol, se especificará el grado alcohólico volumétrico adquirido</a:t>
            </a:r>
            <a:endParaRPr lang="es-ES" sz="2400" dirty="0">
              <a:solidFill>
                <a:srgbClr val="0070C0"/>
              </a:solidFill>
              <a:latin typeface="Arial" panose="020B0604020202020204" pitchFamily="34" charset="0"/>
              <a:cs typeface="Arial" panose="020B0604020202020204" pitchFamily="34" charset="0"/>
            </a:endParaRPr>
          </a:p>
          <a:p>
            <a:pPr marL="0" indent="0">
              <a:buNone/>
            </a:pPr>
            <a:r>
              <a:rPr lang="es-ES" sz="2000" dirty="0">
                <a:solidFill>
                  <a:srgbClr val="0070C0"/>
                </a:solidFill>
                <a:latin typeface="Arial" panose="020B0604020202020204" pitchFamily="34" charset="0"/>
                <a:cs typeface="Arial" panose="020B0604020202020204" pitchFamily="34" charset="0"/>
              </a:rPr>
              <a:t>Deben ir en el mismo campo visual.</a:t>
            </a:r>
          </a:p>
          <a:p>
            <a:pPr marL="0" indent="0">
              <a:buNone/>
            </a:pPr>
            <a:r>
              <a:rPr lang="es-ES" sz="2000" b="1" dirty="0">
                <a:solidFill>
                  <a:schemeClr val="accent6">
                    <a:lumMod val="50000"/>
                  </a:schemeClr>
                </a:solidFill>
                <a:latin typeface="Arial" panose="020B0604020202020204" pitchFamily="34" charset="0"/>
                <a:cs typeface="Arial" panose="020B0604020202020204" pitchFamily="34" charset="0"/>
              </a:rPr>
              <a:t>* Para las botellas de vidrio marcadas de forma indeleble</a:t>
            </a:r>
            <a:endParaRPr lang="es-ES" sz="2000" dirty="0">
              <a:solidFill>
                <a:srgbClr val="0070C0"/>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3F9F21D7-1A0A-46D4-889E-0CE3DFE4CF7D}"/>
              </a:ext>
            </a:extLst>
          </p:cNvPr>
          <p:cNvCxnSpPr/>
          <p:nvPr/>
        </p:nvCxnSpPr>
        <p:spPr>
          <a:xfrm>
            <a:off x="1415480" y="5877272"/>
            <a:ext cx="8939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198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FFD00B-8380-4E3E-A436-5E3E32E62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253" y="0"/>
            <a:ext cx="4747494" cy="6858000"/>
          </a:xfrm>
          <a:prstGeom prst="rect">
            <a:avLst/>
          </a:prstGeom>
        </p:spPr>
      </p:pic>
    </p:spTree>
    <p:extLst>
      <p:ext uri="{BB962C8B-B14F-4D97-AF65-F5344CB8AC3E}">
        <p14:creationId xmlns:p14="http://schemas.microsoft.com/office/powerpoint/2010/main" val="1141675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B7A54B4-8491-47C3-9B08-E7BB50697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601" y="0"/>
            <a:ext cx="7346799" cy="6858000"/>
          </a:xfrm>
          <a:prstGeom prst="rect">
            <a:avLst/>
          </a:prstGeom>
        </p:spPr>
      </p:pic>
    </p:spTree>
    <p:extLst>
      <p:ext uri="{BB962C8B-B14F-4D97-AF65-F5344CB8AC3E}">
        <p14:creationId xmlns:p14="http://schemas.microsoft.com/office/powerpoint/2010/main" val="224312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5C71C76-CC06-4E0F-AE93-A3F720A0E6DD}"/>
              </a:ext>
            </a:extLst>
          </p:cNvPr>
          <p:cNvPicPr>
            <a:picLocks noChangeAspect="1"/>
          </p:cNvPicPr>
          <p:nvPr/>
        </p:nvPicPr>
        <p:blipFill>
          <a:blip r:embed="rId2"/>
          <a:stretch>
            <a:fillRect/>
          </a:stretch>
        </p:blipFill>
        <p:spPr>
          <a:xfrm>
            <a:off x="1752405" y="4365104"/>
            <a:ext cx="8687191" cy="1549828"/>
          </a:xfrm>
          <a:prstGeom prst="rect">
            <a:avLst/>
          </a:prstGeom>
        </p:spPr>
      </p:pic>
      <p:pic>
        <p:nvPicPr>
          <p:cNvPr id="3" name="Imagen 2">
            <a:extLst>
              <a:ext uri="{FF2B5EF4-FFF2-40B4-BE49-F238E27FC236}">
                <a16:creationId xmlns:a16="http://schemas.microsoft.com/office/drawing/2014/main" id="{8BAAC4E3-BCC3-493E-B0D1-15B2CC69C0F6}"/>
              </a:ext>
            </a:extLst>
          </p:cNvPr>
          <p:cNvPicPr>
            <a:picLocks noChangeAspect="1"/>
          </p:cNvPicPr>
          <p:nvPr/>
        </p:nvPicPr>
        <p:blipFill>
          <a:blip r:embed="rId3"/>
          <a:stretch>
            <a:fillRect/>
          </a:stretch>
        </p:blipFill>
        <p:spPr>
          <a:xfrm>
            <a:off x="3359696" y="332657"/>
            <a:ext cx="4824536" cy="3600127"/>
          </a:xfrm>
          <a:prstGeom prst="rect">
            <a:avLst/>
          </a:prstGeom>
        </p:spPr>
      </p:pic>
      <p:sp>
        <p:nvSpPr>
          <p:cNvPr id="4" name="Rectángulo 3">
            <a:extLst>
              <a:ext uri="{FF2B5EF4-FFF2-40B4-BE49-F238E27FC236}">
                <a16:creationId xmlns:a16="http://schemas.microsoft.com/office/drawing/2014/main" id="{4E828C12-E53A-4C7C-9B2D-0A815C8FDF45}"/>
              </a:ext>
            </a:extLst>
          </p:cNvPr>
          <p:cNvSpPr/>
          <p:nvPr/>
        </p:nvSpPr>
        <p:spPr>
          <a:xfrm>
            <a:off x="1752405" y="6093297"/>
            <a:ext cx="8687191" cy="369332"/>
          </a:xfrm>
          <a:prstGeom prst="rect">
            <a:avLst/>
          </a:prstGeom>
        </p:spPr>
        <p:txBody>
          <a:bodyPr wrap="square">
            <a:spAutoFit/>
          </a:bodyPr>
          <a:lstStyle/>
          <a:p>
            <a:r>
              <a:rPr lang="es-ES" dirty="0"/>
              <a:t>https://www.cervezasalhambra.com/es/nuestras-cervezas/alhambra-reserva-1925</a:t>
            </a:r>
          </a:p>
        </p:txBody>
      </p:sp>
    </p:spTree>
    <p:extLst>
      <p:ext uri="{BB962C8B-B14F-4D97-AF65-F5344CB8AC3E}">
        <p14:creationId xmlns:p14="http://schemas.microsoft.com/office/powerpoint/2010/main" val="2037471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473FC32-DF2E-4203-82F5-C777D61A8F49}"/>
              </a:ext>
            </a:extLst>
          </p:cNvPr>
          <p:cNvSpPr/>
          <p:nvPr/>
        </p:nvSpPr>
        <p:spPr>
          <a:xfrm>
            <a:off x="1379476" y="951398"/>
            <a:ext cx="9433048" cy="4955203"/>
          </a:xfrm>
          <a:prstGeom prst="rect">
            <a:avLst/>
          </a:prstGeom>
        </p:spPr>
        <p:txBody>
          <a:bodyPr wrap="square">
            <a:spAutoFit/>
          </a:bodyPr>
          <a:lstStyle/>
          <a:p>
            <a:r>
              <a:rPr lang="es-ES" b="1" dirty="0"/>
              <a:t>Alhambra Reserva 1925, la cerveza más icónica de la ciudad de Granada</a:t>
            </a:r>
            <a:endParaRPr lang="es-ES" sz="2800" dirty="0">
              <a:solidFill>
                <a:schemeClr val="accent3">
                  <a:lumMod val="75000"/>
                </a:schemeClr>
              </a:solidFill>
              <a:latin typeface="Droid Serif"/>
            </a:endParaRPr>
          </a:p>
          <a:p>
            <a:r>
              <a:rPr lang="es-ES" sz="2800" dirty="0">
                <a:solidFill>
                  <a:schemeClr val="accent3">
                    <a:lumMod val="75000"/>
                  </a:schemeClr>
                </a:solidFill>
                <a:latin typeface="Droid Serif"/>
              </a:rPr>
              <a:t>En </a:t>
            </a:r>
            <a:r>
              <a:rPr lang="es-ES" sz="2800" b="1" dirty="0">
                <a:solidFill>
                  <a:schemeClr val="accent3">
                    <a:lumMod val="75000"/>
                  </a:schemeClr>
                </a:solidFill>
                <a:latin typeface="Droid Serif"/>
              </a:rPr>
              <a:t>1925</a:t>
            </a:r>
            <a:r>
              <a:rPr lang="es-ES" sz="2800" dirty="0">
                <a:solidFill>
                  <a:schemeClr val="accent3">
                    <a:lumMod val="75000"/>
                  </a:schemeClr>
                </a:solidFill>
                <a:latin typeface="Droid Serif"/>
              </a:rPr>
              <a:t> iban a ponerse los cimientos del que iba a ser otro actor importante en este campo. Ese año llegaron a Granada, Carlos </a:t>
            </a:r>
            <a:r>
              <a:rPr lang="es-ES" sz="2800" dirty="0" err="1">
                <a:solidFill>
                  <a:schemeClr val="accent3">
                    <a:lumMod val="75000"/>
                  </a:schemeClr>
                </a:solidFill>
                <a:latin typeface="Droid Serif"/>
              </a:rPr>
              <a:t>Bouvard</a:t>
            </a:r>
            <a:r>
              <a:rPr lang="es-ES" sz="2800" dirty="0">
                <a:solidFill>
                  <a:schemeClr val="accent3">
                    <a:lumMod val="75000"/>
                  </a:schemeClr>
                </a:solidFill>
                <a:latin typeface="Droid Serif"/>
              </a:rPr>
              <a:t>, un francés afincado en Barcelona y propietario de la cervecera catalana La Moravia, y Antonio </a:t>
            </a:r>
            <a:r>
              <a:rPr lang="es-ES" sz="2800" dirty="0" err="1">
                <a:solidFill>
                  <a:schemeClr val="accent3">
                    <a:lumMod val="75000"/>
                  </a:schemeClr>
                </a:solidFill>
                <a:latin typeface="Droid Serif"/>
              </a:rPr>
              <a:t>Knörr</a:t>
            </a:r>
            <a:r>
              <a:rPr lang="es-ES" sz="2800" dirty="0">
                <a:solidFill>
                  <a:schemeClr val="accent3">
                    <a:lumMod val="75000"/>
                  </a:schemeClr>
                </a:solidFill>
                <a:latin typeface="Droid Serif"/>
              </a:rPr>
              <a:t>, cervecero vasco, hijo del famoso Román </a:t>
            </a:r>
            <a:r>
              <a:rPr lang="es-ES" sz="2800" dirty="0" err="1">
                <a:solidFill>
                  <a:schemeClr val="accent3">
                    <a:lumMod val="75000"/>
                  </a:schemeClr>
                </a:solidFill>
                <a:latin typeface="Droid Serif"/>
              </a:rPr>
              <a:t>Knörr</a:t>
            </a:r>
            <a:r>
              <a:rPr lang="es-ES" sz="2800" dirty="0">
                <a:solidFill>
                  <a:schemeClr val="accent3">
                    <a:lumMod val="75000"/>
                  </a:schemeClr>
                </a:solidFill>
                <a:latin typeface="Droid Serif"/>
              </a:rPr>
              <a:t> </a:t>
            </a:r>
            <a:r>
              <a:rPr lang="es-ES" sz="2800" dirty="0" err="1">
                <a:solidFill>
                  <a:schemeClr val="accent3">
                    <a:lumMod val="75000"/>
                  </a:schemeClr>
                </a:solidFill>
                <a:latin typeface="Droid Serif"/>
              </a:rPr>
              <a:t>Streif</a:t>
            </a:r>
            <a:r>
              <a:rPr lang="es-ES" sz="2800" dirty="0">
                <a:solidFill>
                  <a:schemeClr val="accent3">
                    <a:lumMod val="75000"/>
                  </a:schemeClr>
                </a:solidFill>
                <a:latin typeface="Droid Serif"/>
              </a:rPr>
              <a:t>, fundador de la cervecera La Esperanza, y familiar de Luís </a:t>
            </a:r>
            <a:r>
              <a:rPr lang="es-ES" sz="2800" dirty="0" err="1">
                <a:solidFill>
                  <a:schemeClr val="accent3">
                    <a:lumMod val="75000"/>
                  </a:schemeClr>
                </a:solidFill>
                <a:latin typeface="Droid Serif"/>
              </a:rPr>
              <a:t>Knörr</a:t>
            </a:r>
            <a:r>
              <a:rPr lang="es-ES" sz="2800" dirty="0">
                <a:solidFill>
                  <a:schemeClr val="accent3">
                    <a:lumMod val="75000"/>
                  </a:schemeClr>
                </a:solidFill>
                <a:latin typeface="Droid Serif"/>
              </a:rPr>
              <a:t>, fundador de la marca de refrescos KAS. Ambos empresarios industriales visitaron la ciudad andaluza con la </a:t>
            </a:r>
            <a:r>
              <a:rPr lang="es-ES" sz="2800" b="1" dirty="0">
                <a:solidFill>
                  <a:schemeClr val="accent3">
                    <a:lumMod val="75000"/>
                  </a:schemeClr>
                </a:solidFill>
                <a:latin typeface="Droid Serif"/>
              </a:rPr>
              <a:t>intención de montar su propia fábrica de cerveza</a:t>
            </a:r>
            <a:r>
              <a:rPr lang="es-ES" sz="2800" dirty="0">
                <a:solidFill>
                  <a:schemeClr val="accent3">
                    <a:lumMod val="75000"/>
                  </a:schemeClr>
                </a:solidFill>
                <a:latin typeface="Droid Serif"/>
              </a:rPr>
              <a:t> siguiendo la estela de sus proyectos empresariales en Barcelona y Vitoria.</a:t>
            </a:r>
          </a:p>
          <a:p>
            <a:r>
              <a:rPr lang="es-ES" dirty="0"/>
              <a:t>                                                                              Por </a:t>
            </a:r>
            <a:r>
              <a:rPr lang="es-ES" b="1" dirty="0"/>
              <a:t>Antony </a:t>
            </a:r>
            <a:r>
              <a:rPr lang="es-ES" b="1" dirty="0" err="1"/>
              <a:t>Peel</a:t>
            </a:r>
            <a:r>
              <a:rPr lang="es-ES" b="1" dirty="0"/>
              <a:t> ,</a:t>
            </a:r>
            <a:r>
              <a:rPr lang="es-ES" dirty="0"/>
              <a:t>26 de mayo de 2017</a:t>
            </a:r>
            <a:endParaRPr lang="es-ES" sz="2800" dirty="0">
              <a:solidFill>
                <a:schemeClr val="accent3">
                  <a:lumMod val="75000"/>
                </a:schemeClr>
              </a:solidFill>
            </a:endParaRPr>
          </a:p>
        </p:txBody>
      </p:sp>
    </p:spTree>
    <p:extLst>
      <p:ext uri="{BB962C8B-B14F-4D97-AF65-F5344CB8AC3E}">
        <p14:creationId xmlns:p14="http://schemas.microsoft.com/office/powerpoint/2010/main" val="3956684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7A166F7D-BC47-41DB-A188-82A21F71DEA9}"/>
              </a:ext>
            </a:extLst>
          </p:cNvPr>
          <p:cNvGraphicFramePr>
            <a:graphicFrameLocks noGrp="1"/>
          </p:cNvGraphicFramePr>
          <p:nvPr>
            <p:extLst>
              <p:ext uri="{D42A27DB-BD31-4B8C-83A1-F6EECF244321}">
                <p14:modId xmlns:p14="http://schemas.microsoft.com/office/powerpoint/2010/main" val="1524392571"/>
              </p:ext>
            </p:extLst>
          </p:nvPr>
        </p:nvGraphicFramePr>
        <p:xfrm>
          <a:off x="1919536" y="332656"/>
          <a:ext cx="10009113" cy="6336705"/>
        </p:xfrm>
        <a:graphic>
          <a:graphicData uri="http://schemas.openxmlformats.org/drawingml/2006/table">
            <a:tbl>
              <a:tblPr/>
              <a:tblGrid>
                <a:gridCol w="1008112">
                  <a:extLst>
                    <a:ext uri="{9D8B030D-6E8A-4147-A177-3AD203B41FA5}">
                      <a16:colId xmlns:a16="http://schemas.microsoft.com/office/drawing/2014/main" val="299514550"/>
                    </a:ext>
                  </a:extLst>
                </a:gridCol>
                <a:gridCol w="2376264">
                  <a:extLst>
                    <a:ext uri="{9D8B030D-6E8A-4147-A177-3AD203B41FA5}">
                      <a16:colId xmlns:a16="http://schemas.microsoft.com/office/drawing/2014/main" val="3898735147"/>
                    </a:ext>
                  </a:extLst>
                </a:gridCol>
                <a:gridCol w="3960440">
                  <a:extLst>
                    <a:ext uri="{9D8B030D-6E8A-4147-A177-3AD203B41FA5}">
                      <a16:colId xmlns:a16="http://schemas.microsoft.com/office/drawing/2014/main" val="791099131"/>
                    </a:ext>
                  </a:extLst>
                </a:gridCol>
                <a:gridCol w="1214327">
                  <a:extLst>
                    <a:ext uri="{9D8B030D-6E8A-4147-A177-3AD203B41FA5}">
                      <a16:colId xmlns:a16="http://schemas.microsoft.com/office/drawing/2014/main" val="1108222112"/>
                    </a:ext>
                  </a:extLst>
                </a:gridCol>
                <a:gridCol w="854833">
                  <a:extLst>
                    <a:ext uri="{9D8B030D-6E8A-4147-A177-3AD203B41FA5}">
                      <a16:colId xmlns:a16="http://schemas.microsoft.com/office/drawing/2014/main" val="3535722230"/>
                    </a:ext>
                  </a:extLst>
                </a:gridCol>
                <a:gridCol w="595137">
                  <a:extLst>
                    <a:ext uri="{9D8B030D-6E8A-4147-A177-3AD203B41FA5}">
                      <a16:colId xmlns:a16="http://schemas.microsoft.com/office/drawing/2014/main" val="1944759708"/>
                    </a:ext>
                  </a:extLst>
                </a:gridCol>
              </a:tblGrid>
              <a:tr h="198022">
                <a:tc>
                  <a:txBody>
                    <a:bodyPr/>
                    <a:lstStyle/>
                    <a:p>
                      <a:pPr algn="ctr" fontAlgn="ctr"/>
                      <a:r>
                        <a:rPr lang="es-ES" sz="1200" b="1" i="0" u="none" strike="noStrike">
                          <a:solidFill>
                            <a:srgbClr val="F0F0F0"/>
                          </a:solidFill>
                          <a:effectLst/>
                          <a:latin typeface="Calibri" panose="020F0502020204030204" pitchFamily="34" charset="0"/>
                        </a:rPr>
                        <a:t>Nº RGSEAA</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28000"/>
                    </a:solidFill>
                  </a:tcPr>
                </a:tc>
                <a:tc>
                  <a:txBody>
                    <a:bodyPr/>
                    <a:lstStyle/>
                    <a:p>
                      <a:pPr algn="ctr" fontAlgn="ctr"/>
                      <a:r>
                        <a:rPr lang="es-ES" sz="1200" b="1" i="0" u="none" strike="noStrike">
                          <a:solidFill>
                            <a:srgbClr val="F0F0F0"/>
                          </a:solidFill>
                          <a:effectLst/>
                          <a:latin typeface="Calibri" panose="020F0502020204030204" pitchFamily="34" charset="0"/>
                        </a:rPr>
                        <a:t>Razón Social</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28000"/>
                    </a:solidFill>
                  </a:tcPr>
                </a:tc>
                <a:tc>
                  <a:txBody>
                    <a:bodyPr/>
                    <a:lstStyle/>
                    <a:p>
                      <a:pPr algn="ctr" fontAlgn="ctr"/>
                      <a:r>
                        <a:rPr lang="es-ES" sz="1200" b="1" i="0" u="none" strike="noStrike">
                          <a:solidFill>
                            <a:srgbClr val="F0F0F0"/>
                          </a:solidFill>
                          <a:effectLst/>
                          <a:latin typeface="Calibri" panose="020F0502020204030204" pitchFamily="34" charset="0"/>
                        </a:rPr>
                        <a:t>DomIndl.</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28000"/>
                    </a:solidFill>
                  </a:tcPr>
                </a:tc>
                <a:tc>
                  <a:txBody>
                    <a:bodyPr/>
                    <a:lstStyle/>
                    <a:p>
                      <a:pPr algn="ctr" fontAlgn="ctr"/>
                      <a:r>
                        <a:rPr lang="es-ES" sz="1200" b="1" i="0" u="none" strike="noStrike">
                          <a:solidFill>
                            <a:srgbClr val="F0F0F0"/>
                          </a:solidFill>
                          <a:effectLst/>
                          <a:latin typeface="Calibri" panose="020F0502020204030204" pitchFamily="34" charset="0"/>
                        </a:rPr>
                        <a:t>Localidad</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28000"/>
                    </a:solidFill>
                  </a:tcPr>
                </a:tc>
                <a:tc>
                  <a:txBody>
                    <a:bodyPr/>
                    <a:lstStyle/>
                    <a:p>
                      <a:pPr algn="ctr" fontAlgn="ctr"/>
                      <a:r>
                        <a:rPr lang="es-ES" sz="1200" b="1" i="0" u="none" strike="noStrike">
                          <a:solidFill>
                            <a:srgbClr val="F0F0F0"/>
                          </a:solidFill>
                          <a:effectLst/>
                          <a:latin typeface="Calibri" panose="020F0502020204030204" pitchFamily="34" charset="0"/>
                        </a:rPr>
                        <a:t>Provincia</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28000"/>
                    </a:solidFill>
                  </a:tcPr>
                </a:tc>
                <a:tc>
                  <a:txBody>
                    <a:bodyPr/>
                    <a:lstStyle/>
                    <a:p>
                      <a:pPr algn="ctr" fontAlgn="ctr"/>
                      <a:r>
                        <a:rPr lang="es-ES" sz="1200" b="1" i="0" u="none" strike="noStrike">
                          <a:solidFill>
                            <a:srgbClr val="F0F0F0"/>
                          </a:solidFill>
                          <a:effectLst/>
                          <a:latin typeface="Calibri" panose="020F0502020204030204" pitchFamily="34" charset="0"/>
                        </a:rPr>
                        <a:t>CCAA</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28000"/>
                    </a:solidFill>
                  </a:tcPr>
                </a:tc>
                <a:extLst>
                  <a:ext uri="{0D108BD9-81ED-4DB2-BD59-A6C34878D82A}">
                    <a16:rowId xmlns:a16="http://schemas.microsoft.com/office/drawing/2014/main" val="102724558"/>
                  </a:ext>
                </a:extLst>
              </a:tr>
              <a:tr h="198022">
                <a:tc>
                  <a:txBody>
                    <a:bodyPr/>
                    <a:lstStyle/>
                    <a:p>
                      <a:pPr algn="l" fontAlgn="b"/>
                      <a:r>
                        <a:rPr lang="es-ES" sz="1200" b="0" i="0" u="none" strike="noStrike">
                          <a:solidFill>
                            <a:srgbClr val="000000"/>
                          </a:solidFill>
                          <a:effectLst/>
                          <a:latin typeface="Calibri" panose="020F0502020204030204" pitchFamily="34" charset="0"/>
                        </a:rPr>
                        <a:t>30.00012/C</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HIJOS DE RIVERA, S.A.U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200" b="0" i="0" u="none" strike="noStrike">
                          <a:solidFill>
                            <a:srgbClr val="000000"/>
                          </a:solidFill>
                          <a:effectLst/>
                          <a:latin typeface="Calibri" panose="020F0502020204030204" pitchFamily="34" charset="0"/>
                        </a:rPr>
                        <a:t>CALLE JOSE MARIA RIVERA CORRAL, Nº 6</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CORUÑA (A)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Coruña, 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5682384"/>
                  </a:ext>
                </a:extLst>
              </a:tr>
              <a:tr h="396045">
                <a:tc>
                  <a:txBody>
                    <a:bodyPr/>
                    <a:lstStyle/>
                    <a:p>
                      <a:pPr algn="l" fontAlgn="b"/>
                      <a:r>
                        <a:rPr lang="es-ES" sz="1200" b="0" i="0" u="none" strike="noStrike">
                          <a:solidFill>
                            <a:srgbClr val="000000"/>
                          </a:solidFill>
                          <a:effectLst/>
                          <a:latin typeface="Calibri" panose="020F0502020204030204" pitchFamily="34" charset="0"/>
                        </a:rPr>
                        <a:t>30.013018/C</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pt-BR" sz="1200" b="0" i="0" u="none" strike="noStrike">
                          <a:solidFill>
                            <a:srgbClr val="000000"/>
                          </a:solidFill>
                          <a:effectLst/>
                          <a:latin typeface="Calibri" panose="020F0502020204030204" pitchFamily="34" charset="0"/>
                        </a:rPr>
                        <a:t>CERVECERA KEL´S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it-IT" sz="1200" b="0" i="0" u="none" strike="noStrike">
                          <a:solidFill>
                            <a:srgbClr val="000000"/>
                          </a:solidFill>
                          <a:effectLst/>
                          <a:latin typeface="Calibri" panose="020F0502020204030204" pitchFamily="34" charset="0"/>
                        </a:rPr>
                        <a:t>POLIGONO INDUSTRIAL A GRELA, TRAVESIA GÜTEMBERG 11</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CORUÑA (A)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Coruña, 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1192970739"/>
                  </a:ext>
                </a:extLst>
              </a:tr>
              <a:tr h="198022">
                <a:tc>
                  <a:txBody>
                    <a:bodyPr/>
                    <a:lstStyle/>
                    <a:p>
                      <a:pPr algn="l" fontAlgn="b"/>
                      <a:r>
                        <a:rPr lang="es-ES" sz="1200" b="0" i="0" u="none" strike="noStrike">
                          <a:solidFill>
                            <a:srgbClr val="000000"/>
                          </a:solidFill>
                          <a:effectLst/>
                          <a:latin typeface="Calibri" panose="020F0502020204030204" pitchFamily="34" charset="0"/>
                        </a:rPr>
                        <a:t>30.013570/C</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ALBERTO CASTRO ORTE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C/MAGDALENA 167, BAIXO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FERROL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Coruña, 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4156420455"/>
                  </a:ext>
                </a:extLst>
              </a:tr>
              <a:tr h="198022">
                <a:tc>
                  <a:txBody>
                    <a:bodyPr/>
                    <a:lstStyle/>
                    <a:p>
                      <a:pPr algn="l" fontAlgn="b"/>
                      <a:r>
                        <a:rPr lang="es-ES" sz="1200" b="0" i="0" u="none" strike="noStrike">
                          <a:solidFill>
                            <a:srgbClr val="000000"/>
                          </a:solidFill>
                          <a:effectLst/>
                          <a:latin typeface="Calibri" panose="020F0502020204030204" pitchFamily="34" charset="0"/>
                        </a:rPr>
                        <a:t>30.017080/C</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HIJOS DE RIVERA SAU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200" b="0" i="0" u="none" strike="noStrike">
                          <a:solidFill>
                            <a:srgbClr val="000000"/>
                          </a:solidFill>
                          <a:effectLst/>
                          <a:latin typeface="Calibri" panose="020F0502020204030204" pitchFamily="34" charset="0"/>
                        </a:rPr>
                        <a:t>RUA COVA DO DOURO POL. IND. MORAS</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ARTEIXO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Coruña, 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90187603"/>
                  </a:ext>
                </a:extLst>
              </a:tr>
              <a:tr h="198022">
                <a:tc>
                  <a:txBody>
                    <a:bodyPr/>
                    <a:lstStyle/>
                    <a:p>
                      <a:pPr algn="l" fontAlgn="b"/>
                      <a:r>
                        <a:rPr lang="es-ES" sz="1200" b="0" i="0" u="none" strike="noStrike">
                          <a:solidFill>
                            <a:srgbClr val="000000"/>
                          </a:solidFill>
                          <a:effectLst/>
                          <a:latin typeface="Calibri" panose="020F0502020204030204" pitchFamily="34" charset="0"/>
                        </a:rPr>
                        <a:t>30.07360/LU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CUSTOMDRINKS, S.L.U.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pt-BR" sz="1200" b="0" i="0" u="none" strike="noStrike">
                          <a:solidFill>
                            <a:srgbClr val="000000"/>
                          </a:solidFill>
                          <a:effectLst/>
                          <a:latin typeface="Calibri" panose="020F0502020204030204" pitchFamily="34" charset="0"/>
                        </a:rPr>
                        <a:t>POL. IND. OS ACIVROS, PARC. C1</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CHANTADA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Lugo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806168064"/>
                  </a:ext>
                </a:extLst>
              </a:tr>
              <a:tr h="198022">
                <a:tc>
                  <a:txBody>
                    <a:bodyPr/>
                    <a:lstStyle/>
                    <a:p>
                      <a:pPr algn="l" fontAlgn="b"/>
                      <a:r>
                        <a:rPr lang="es-ES" sz="1200" b="0" i="0" u="none" strike="noStrike">
                          <a:solidFill>
                            <a:srgbClr val="000000"/>
                          </a:solidFill>
                          <a:effectLst/>
                          <a:latin typeface="Calibri" panose="020F0502020204030204" pitchFamily="34" charset="0"/>
                        </a:rPr>
                        <a:t>30.012358/LU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200" b="0" i="0" u="none" strike="noStrike">
                          <a:solidFill>
                            <a:srgbClr val="000000"/>
                          </a:solidFill>
                          <a:effectLst/>
                          <a:latin typeface="Calibri" panose="020F0502020204030204" pitchFamily="34" charset="0"/>
                        </a:rPr>
                        <a:t>CERVEXA ARTESÁ ALOUMIÑÁ,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TINERIA 22</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LUGO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Lugo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7588420"/>
                  </a:ext>
                </a:extLst>
              </a:tr>
              <a:tr h="198022">
                <a:tc>
                  <a:txBody>
                    <a:bodyPr/>
                    <a:lstStyle/>
                    <a:p>
                      <a:pPr algn="l" fontAlgn="b"/>
                      <a:r>
                        <a:rPr lang="es-ES" sz="1200" b="0" i="0" u="none" strike="noStrike">
                          <a:solidFill>
                            <a:srgbClr val="000000"/>
                          </a:solidFill>
                          <a:effectLst/>
                          <a:latin typeface="Calibri" panose="020F0502020204030204" pitchFamily="34" charset="0"/>
                        </a:rPr>
                        <a:t>30.013091/LU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FRANCISCO FERNANDEZ BARRIO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200" b="0" i="0" u="none" strike="noStrike">
                          <a:solidFill>
                            <a:srgbClr val="000000"/>
                          </a:solidFill>
                          <a:effectLst/>
                          <a:latin typeface="Calibri" panose="020F0502020204030204" pitchFamily="34" charset="0"/>
                        </a:rPr>
                        <a:t>RUA ROF CODINA, 7 BAIXO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LUGO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Lugo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8980099"/>
                  </a:ext>
                </a:extLst>
              </a:tr>
              <a:tr h="198022">
                <a:tc>
                  <a:txBody>
                    <a:bodyPr/>
                    <a:lstStyle/>
                    <a:p>
                      <a:pPr algn="l" fontAlgn="b"/>
                      <a:r>
                        <a:rPr lang="es-ES" sz="1200" b="0" i="0" u="none" strike="noStrike">
                          <a:solidFill>
                            <a:srgbClr val="000000"/>
                          </a:solidFill>
                          <a:effectLst/>
                          <a:latin typeface="Calibri" panose="020F0502020204030204" pitchFamily="34" charset="0"/>
                        </a:rPr>
                        <a:t>30.014577/LU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DAVID IAN BURKITT</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200" b="0" i="0" u="none" strike="noStrike">
                          <a:solidFill>
                            <a:srgbClr val="000000"/>
                          </a:solidFill>
                          <a:effectLst/>
                          <a:latin typeface="Calibri" panose="020F0502020204030204" pitchFamily="34" charset="0"/>
                        </a:rPr>
                        <a:t>A PONTE DE ARANTE, 13</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RIBADEO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Lugo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1201680"/>
                  </a:ext>
                </a:extLst>
              </a:tr>
              <a:tr h="198022">
                <a:tc>
                  <a:txBody>
                    <a:bodyPr/>
                    <a:lstStyle/>
                    <a:p>
                      <a:pPr algn="l" fontAlgn="b"/>
                      <a:r>
                        <a:rPr lang="es-ES" sz="1200" b="0" i="0" u="none" strike="noStrike">
                          <a:solidFill>
                            <a:srgbClr val="000000"/>
                          </a:solidFill>
                          <a:effectLst/>
                          <a:latin typeface="Calibri" panose="020F0502020204030204" pitchFamily="34" charset="0"/>
                        </a:rPr>
                        <a:t>30.014978/LU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MARIELA GIMENA IRIARTE MORENO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SEIJO DA VEGA, 1</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BARREIROS</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Lugo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1197329149"/>
                  </a:ext>
                </a:extLst>
              </a:tr>
              <a:tr h="198022">
                <a:tc>
                  <a:txBody>
                    <a:bodyPr/>
                    <a:lstStyle/>
                    <a:p>
                      <a:pPr algn="l" fontAlgn="b"/>
                      <a:r>
                        <a:rPr lang="es-ES" sz="1200" b="0" i="0" u="none" strike="noStrike">
                          <a:solidFill>
                            <a:srgbClr val="000000"/>
                          </a:solidFill>
                          <a:effectLst/>
                          <a:latin typeface="Calibri" panose="020F0502020204030204" pitchFamily="34" charset="0"/>
                        </a:rPr>
                        <a:t>30.016129/LU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FERREIROS ARIAS JUAN PABLO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LG. CASTRO, 1 - FONFRIA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FONSAGRADA (A)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Lugo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2372508762"/>
                  </a:ext>
                </a:extLst>
              </a:tr>
              <a:tr h="198022">
                <a:tc>
                  <a:txBody>
                    <a:bodyPr/>
                    <a:lstStyle/>
                    <a:p>
                      <a:pPr algn="l" fontAlgn="b"/>
                      <a:r>
                        <a:rPr lang="es-ES" sz="1200" b="0" i="0" u="none" strike="noStrike">
                          <a:solidFill>
                            <a:srgbClr val="000000"/>
                          </a:solidFill>
                          <a:effectLst/>
                          <a:latin typeface="Calibri" panose="020F0502020204030204" pitchFamily="34" charset="0"/>
                        </a:rPr>
                        <a:t>30.09519/OR</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DIEGO CASANOVA CARDOSO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CTRA VERIN-ARCUCELOS- ESTEVIÑOS 48</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MONTERREI</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57019983"/>
                  </a:ext>
                </a:extLst>
              </a:tr>
              <a:tr h="198022">
                <a:tc>
                  <a:txBody>
                    <a:bodyPr/>
                    <a:lstStyle/>
                    <a:p>
                      <a:pPr algn="l" fontAlgn="b"/>
                      <a:r>
                        <a:rPr lang="es-ES" sz="1200" b="0" i="0" u="none" strike="noStrike">
                          <a:solidFill>
                            <a:srgbClr val="000000"/>
                          </a:solidFill>
                          <a:effectLst/>
                          <a:latin typeface="Calibri" panose="020F0502020204030204" pitchFamily="34" charset="0"/>
                        </a:rPr>
                        <a:t>30.012464/OU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TRABAZOS SERVICIOS Y EVENTOS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COMARCAL-OU 101 PK 2,2</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ALLARIZ</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1376388210"/>
                  </a:ext>
                </a:extLst>
              </a:tr>
              <a:tr h="198022">
                <a:tc>
                  <a:txBody>
                    <a:bodyPr/>
                    <a:lstStyle/>
                    <a:p>
                      <a:pPr algn="l" fontAlgn="b"/>
                      <a:r>
                        <a:rPr lang="es-ES" sz="1200" b="0" i="0" u="none" strike="noStrike">
                          <a:solidFill>
                            <a:srgbClr val="000000"/>
                          </a:solidFill>
                          <a:effectLst/>
                          <a:latin typeface="Calibri" panose="020F0502020204030204" pitchFamily="34" charset="0"/>
                        </a:rPr>
                        <a:t>30.012556/OU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CERVEXAS DE OURENSE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200" b="0" i="0" u="none" strike="noStrike">
                          <a:solidFill>
                            <a:srgbClr val="000000"/>
                          </a:solidFill>
                          <a:effectLst/>
                          <a:latin typeface="Calibri" panose="020F0502020204030204" pitchFamily="34" charset="0"/>
                        </a:rPr>
                        <a:t>POL. IND. S. CIBRAO DAS VIÑAS. RUA 14, 5</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63276236"/>
                  </a:ext>
                </a:extLst>
              </a:tr>
              <a:tr h="198022">
                <a:tc>
                  <a:txBody>
                    <a:bodyPr/>
                    <a:lstStyle/>
                    <a:p>
                      <a:pPr algn="l" fontAlgn="b"/>
                      <a:r>
                        <a:rPr lang="es-ES" sz="1200" b="0" i="0" u="none" strike="noStrike">
                          <a:solidFill>
                            <a:srgbClr val="000000"/>
                          </a:solidFill>
                          <a:effectLst/>
                          <a:latin typeface="Calibri" panose="020F0502020204030204" pitchFamily="34" charset="0"/>
                        </a:rPr>
                        <a:t>30.012981/OU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CASABLANCA ALE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MARCELO MACIAS, 121</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9477302"/>
                  </a:ext>
                </a:extLst>
              </a:tr>
              <a:tr h="198022">
                <a:tc>
                  <a:txBody>
                    <a:bodyPr/>
                    <a:lstStyle/>
                    <a:p>
                      <a:pPr algn="l" fontAlgn="b"/>
                      <a:r>
                        <a:rPr lang="es-ES" sz="1200" b="0" i="0" u="none" strike="noStrike">
                          <a:solidFill>
                            <a:srgbClr val="000000"/>
                          </a:solidFill>
                          <a:effectLst/>
                          <a:latin typeface="Calibri" panose="020F0502020204030204" pitchFamily="34" charset="0"/>
                        </a:rPr>
                        <a:t>30.013540/OU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GONZALEZ CARBALLAL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CTRA DE VIGO, 57</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3431326"/>
                  </a:ext>
                </a:extLst>
              </a:tr>
              <a:tr h="198022">
                <a:tc>
                  <a:txBody>
                    <a:bodyPr/>
                    <a:lstStyle/>
                    <a:p>
                      <a:pPr algn="l" fontAlgn="b"/>
                      <a:r>
                        <a:rPr lang="es-ES" sz="1200" b="0" i="0" u="none" strike="noStrike">
                          <a:solidFill>
                            <a:srgbClr val="000000"/>
                          </a:solidFill>
                          <a:effectLst/>
                          <a:latin typeface="Calibri" panose="020F0502020204030204" pitchFamily="34" charset="0"/>
                        </a:rPr>
                        <a:t>30.014957/OU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MANUFACTURAS PARTNER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VILLAFRANCA, 53 - O PORTO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RUBIA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6611558"/>
                  </a:ext>
                </a:extLst>
              </a:tr>
              <a:tr h="198022">
                <a:tc>
                  <a:txBody>
                    <a:bodyPr/>
                    <a:lstStyle/>
                    <a:p>
                      <a:pPr algn="l" fontAlgn="b"/>
                      <a:r>
                        <a:rPr lang="es-ES" sz="1200" b="0" i="0" u="none" strike="noStrike">
                          <a:solidFill>
                            <a:srgbClr val="000000"/>
                          </a:solidFill>
                          <a:effectLst/>
                          <a:latin typeface="Calibri" panose="020F0502020204030204" pitchFamily="34" charset="0"/>
                        </a:rPr>
                        <a:t>30.015898/OU</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FIT FRUIT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pt-BR" sz="1200" b="0" i="0" u="none" strike="noStrike">
                          <a:solidFill>
                            <a:srgbClr val="000000"/>
                          </a:solidFill>
                          <a:effectLst/>
                          <a:latin typeface="Calibri" panose="020F0502020204030204" pitchFamily="34" charset="0"/>
                        </a:rPr>
                        <a:t>CRT OURENSE-CELANOVA KM3, AS LAMAS 34</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BARBADAS</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Ourense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1116909325"/>
                  </a:ext>
                </a:extLst>
              </a:tr>
              <a:tr h="198022">
                <a:tc>
                  <a:txBody>
                    <a:bodyPr/>
                    <a:lstStyle/>
                    <a:p>
                      <a:pPr algn="l" fontAlgn="b"/>
                      <a:r>
                        <a:rPr lang="es-ES" sz="1200" b="0" i="0" u="none" strike="noStrike">
                          <a:solidFill>
                            <a:srgbClr val="000000"/>
                          </a:solidFill>
                          <a:effectLst/>
                          <a:latin typeface="Calibri" panose="020F0502020204030204" pitchFamily="34" charset="0"/>
                        </a:rPr>
                        <a:t>30.11494/PO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BIERON AGUDELO,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LUGAR AGUDELO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BARRO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114136257"/>
                  </a:ext>
                </a:extLst>
              </a:tr>
              <a:tr h="198022">
                <a:tc>
                  <a:txBody>
                    <a:bodyPr/>
                    <a:lstStyle/>
                    <a:p>
                      <a:pPr algn="l" fontAlgn="b"/>
                      <a:r>
                        <a:rPr lang="es-ES" sz="1200" b="0" i="0" u="none" strike="noStrike">
                          <a:solidFill>
                            <a:srgbClr val="000000"/>
                          </a:solidFill>
                          <a:effectLst/>
                          <a:latin typeface="Calibri" panose="020F0502020204030204" pitchFamily="34" charset="0"/>
                        </a:rPr>
                        <a:t>30.11583/PO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ADEGAS MENDUIÑA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ESTRADA DE ALDAN-DARBO 16</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CANGAS</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3231564"/>
                  </a:ext>
                </a:extLst>
              </a:tr>
              <a:tr h="198022">
                <a:tc>
                  <a:txBody>
                    <a:bodyPr/>
                    <a:lstStyle/>
                    <a:p>
                      <a:pPr algn="l" fontAlgn="b"/>
                      <a:r>
                        <a:rPr lang="es-ES" sz="1200" b="0" i="0" u="none" strike="noStrike">
                          <a:solidFill>
                            <a:srgbClr val="000000"/>
                          </a:solidFill>
                          <a:effectLst/>
                          <a:latin typeface="Calibri" panose="020F0502020204030204" pitchFamily="34" charset="0"/>
                        </a:rPr>
                        <a:t>30.11868/PO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HERA CIDER DRINKS,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pt-BR" sz="1200" b="0" i="0" u="none" strike="noStrike">
                          <a:solidFill>
                            <a:srgbClr val="000000"/>
                          </a:solidFill>
                          <a:effectLst/>
                          <a:latin typeface="Calibri" panose="020F0502020204030204" pitchFamily="34" charset="0"/>
                        </a:rPr>
                        <a:t>R/ XULIAN ESTEVEZ, 58 - NAVE 3</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VIGO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1697842695"/>
                  </a:ext>
                </a:extLst>
              </a:tr>
              <a:tr h="198022">
                <a:tc>
                  <a:txBody>
                    <a:bodyPr/>
                    <a:lstStyle/>
                    <a:p>
                      <a:pPr algn="l" fontAlgn="b"/>
                      <a:r>
                        <a:rPr lang="es-ES" sz="1200" b="0" i="0" u="none" strike="noStrike">
                          <a:solidFill>
                            <a:srgbClr val="000000"/>
                          </a:solidFill>
                          <a:effectLst/>
                          <a:latin typeface="Calibri" panose="020F0502020204030204" pitchFamily="34" charset="0"/>
                        </a:rPr>
                        <a:t>30.012801/PO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CERVEXEIROS XURA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POLIGONO SEIXIÑOS- BLOQUE 3- LOCAL 11</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VIGO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979963030"/>
                  </a:ext>
                </a:extLst>
              </a:tr>
              <a:tr h="198022">
                <a:tc>
                  <a:txBody>
                    <a:bodyPr/>
                    <a:lstStyle/>
                    <a:p>
                      <a:pPr algn="l" fontAlgn="b"/>
                      <a:r>
                        <a:rPr lang="es-ES" sz="1200" b="0" i="0" u="none" strike="noStrike">
                          <a:solidFill>
                            <a:srgbClr val="000000"/>
                          </a:solidFill>
                          <a:effectLst/>
                          <a:latin typeface="Calibri" panose="020F0502020204030204" pitchFamily="34" charset="0"/>
                        </a:rPr>
                        <a:t>30.012822/PO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HEREDEROS DE BSA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VALIÑA 15</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POIO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3742616"/>
                  </a:ext>
                </a:extLst>
              </a:tr>
              <a:tr h="198022">
                <a:tc>
                  <a:txBody>
                    <a:bodyPr/>
                    <a:lstStyle/>
                    <a:p>
                      <a:pPr algn="l" fontAlgn="b"/>
                      <a:r>
                        <a:rPr lang="es-ES" sz="1200" b="0" i="0" u="none" strike="noStrike">
                          <a:solidFill>
                            <a:srgbClr val="000000"/>
                          </a:solidFill>
                          <a:effectLst/>
                          <a:latin typeface="Calibri" panose="020F0502020204030204" pitchFamily="34" charset="0"/>
                        </a:rPr>
                        <a:t>30.012864/PO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FILLOS DE TABOADA E PUIG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LA PALOMA, 24</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4186618907"/>
                  </a:ext>
                </a:extLst>
              </a:tr>
              <a:tr h="198022">
                <a:tc>
                  <a:txBody>
                    <a:bodyPr/>
                    <a:lstStyle/>
                    <a:p>
                      <a:pPr algn="l" fontAlgn="b"/>
                      <a:r>
                        <a:rPr lang="es-ES" sz="1200" b="0" i="0" u="none" strike="noStrike">
                          <a:solidFill>
                            <a:srgbClr val="000000"/>
                          </a:solidFill>
                          <a:effectLst/>
                          <a:latin typeface="Calibri" panose="020F0502020204030204" pitchFamily="34" charset="0"/>
                        </a:rPr>
                        <a:t>30.013318/PO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 BREW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CHAN DE GANDARA, 20- PADRONS</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PONTEAREAS</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104104601"/>
                  </a:ext>
                </a:extLst>
              </a:tr>
              <a:tr h="198022">
                <a:tc>
                  <a:txBody>
                    <a:bodyPr/>
                    <a:lstStyle/>
                    <a:p>
                      <a:pPr algn="l" fontAlgn="b"/>
                      <a:r>
                        <a:rPr lang="es-ES" sz="1200" b="0" i="0" u="none" strike="noStrike">
                          <a:solidFill>
                            <a:srgbClr val="000000"/>
                          </a:solidFill>
                          <a:effectLst/>
                          <a:latin typeface="Calibri" panose="020F0502020204030204" pitchFamily="34" charset="0"/>
                        </a:rPr>
                        <a:t>30.013824/PO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XEFE DA BIRRA,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TRVA. GALERA, 6</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9554122"/>
                  </a:ext>
                </a:extLst>
              </a:tr>
              <a:tr h="198022">
                <a:tc>
                  <a:txBody>
                    <a:bodyPr/>
                    <a:lstStyle/>
                    <a:p>
                      <a:pPr algn="l" fontAlgn="b"/>
                      <a:r>
                        <a:rPr lang="es-ES" sz="1200" b="0" i="0" u="none" strike="noStrike">
                          <a:solidFill>
                            <a:srgbClr val="000000"/>
                          </a:solidFill>
                          <a:effectLst/>
                          <a:latin typeface="Calibri" panose="020F0502020204030204" pitchFamily="34" charset="0"/>
                        </a:rPr>
                        <a:t>30.013997/PO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KALINKA LAGAZOS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LAGAZOS, 19</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LALIN</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3209354795"/>
                  </a:ext>
                </a:extLst>
              </a:tr>
              <a:tr h="198022">
                <a:tc>
                  <a:txBody>
                    <a:bodyPr/>
                    <a:lstStyle/>
                    <a:p>
                      <a:pPr algn="l" fontAlgn="b"/>
                      <a:r>
                        <a:rPr lang="es-ES" sz="1200" b="0" i="0" u="none" strike="noStrike">
                          <a:solidFill>
                            <a:srgbClr val="000000"/>
                          </a:solidFill>
                          <a:effectLst/>
                          <a:latin typeface="Calibri" panose="020F0502020204030204" pitchFamily="34" charset="0"/>
                        </a:rPr>
                        <a:t>30.014870/PO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CERVEXAS MADROA CB</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SAN CRISTOVO, 68- SSOTO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VIGO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DFDF"/>
                    </a:solidFill>
                  </a:tcPr>
                </a:tc>
                <a:extLst>
                  <a:ext uri="{0D108BD9-81ED-4DB2-BD59-A6C34878D82A}">
                    <a16:rowId xmlns:a16="http://schemas.microsoft.com/office/drawing/2014/main" val="236042807"/>
                  </a:ext>
                </a:extLst>
              </a:tr>
              <a:tr h="198022">
                <a:tc>
                  <a:txBody>
                    <a:bodyPr/>
                    <a:lstStyle/>
                    <a:p>
                      <a:pPr algn="l" fontAlgn="b"/>
                      <a:r>
                        <a:rPr lang="es-ES" sz="1200" b="0" i="0" u="none" strike="noStrike">
                          <a:solidFill>
                            <a:srgbClr val="000000"/>
                          </a:solidFill>
                          <a:effectLst/>
                          <a:latin typeface="Calibri" panose="020F0502020204030204" pitchFamily="34" charset="0"/>
                        </a:rPr>
                        <a:t>30.015519/PO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CERVECERA PITS,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R/ CARRAL, 20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VIGO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547148"/>
                  </a:ext>
                </a:extLst>
              </a:tr>
              <a:tr h="198022">
                <a:tc>
                  <a:txBody>
                    <a:bodyPr/>
                    <a:lstStyle/>
                    <a:p>
                      <a:pPr algn="l" fontAlgn="b"/>
                      <a:r>
                        <a:rPr lang="es-ES" sz="1200" b="0" i="0" u="none" strike="noStrike">
                          <a:solidFill>
                            <a:srgbClr val="000000"/>
                          </a:solidFill>
                          <a:effectLst/>
                          <a:latin typeface="Calibri" panose="020F0502020204030204" pitchFamily="34" charset="0"/>
                        </a:rPr>
                        <a:t>30.016016/PO</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CERVEZAS DEL SUR DE GALICIA, S.L.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200" b="0" i="0" u="none" strike="noStrike">
                          <a:solidFill>
                            <a:srgbClr val="000000"/>
                          </a:solidFill>
                          <a:effectLst/>
                          <a:latin typeface="Calibri" panose="020F0502020204030204" pitchFamily="34" charset="0"/>
                        </a:rPr>
                        <a:t>R/ LABREGO 22 - P.I. PORTO DO MOLLE NAVE 5E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NIGRAN</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a:solidFill>
                            <a:srgbClr val="000000"/>
                          </a:solidFill>
                          <a:effectLst/>
                          <a:latin typeface="Calibri" panose="020F0502020204030204" pitchFamily="34" charset="0"/>
                        </a:rPr>
                        <a:t>Pontevedra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200" b="0" i="0" u="none" strike="noStrike" dirty="0">
                          <a:solidFill>
                            <a:srgbClr val="000000"/>
                          </a:solidFill>
                          <a:effectLst/>
                          <a:latin typeface="Calibri" panose="020F0502020204030204" pitchFamily="34" charset="0"/>
                        </a:rPr>
                        <a:t>Galicia</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0242221"/>
                  </a:ext>
                </a:extLst>
              </a:tr>
              <a:tr h="198022">
                <a:tc>
                  <a:txBody>
                    <a:bodyPr/>
                    <a:lstStyle/>
                    <a:p>
                      <a:pPr algn="ctr" fontAlgn="ctr"/>
                      <a:r>
                        <a:rPr lang="es-ES" sz="500" b="1" i="1" u="none" strike="noStrike">
                          <a:solidFill>
                            <a:srgbClr val="F0F0F0"/>
                          </a:solidFill>
                          <a:effectLst/>
                          <a:latin typeface="Calibri" panose="020F0502020204030204" pitchFamily="34" charset="0"/>
                        </a:rPr>
                        <a:t>Registration number</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28000"/>
                    </a:solidFill>
                  </a:tcPr>
                </a:tc>
                <a:tc>
                  <a:txBody>
                    <a:bodyPr/>
                    <a:lstStyle/>
                    <a:p>
                      <a:pPr algn="ctr" fontAlgn="ctr"/>
                      <a:r>
                        <a:rPr lang="es-ES" sz="500" b="1" i="1" u="none" strike="noStrike">
                          <a:solidFill>
                            <a:srgbClr val="F0F0F0"/>
                          </a:solidFill>
                          <a:effectLst/>
                          <a:latin typeface="Calibri" panose="020F0502020204030204" pitchFamily="34" charset="0"/>
                        </a:rPr>
                        <a:t>Enterprise name</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28000"/>
                    </a:solidFill>
                  </a:tcPr>
                </a:tc>
                <a:tc>
                  <a:txBody>
                    <a:bodyPr/>
                    <a:lstStyle/>
                    <a:p>
                      <a:pPr algn="ctr" fontAlgn="ctr"/>
                      <a:r>
                        <a:rPr lang="es-ES" sz="500" b="1" i="1" u="none" strike="noStrike">
                          <a:solidFill>
                            <a:srgbClr val="F0F0F0"/>
                          </a:solidFill>
                          <a:effectLst/>
                          <a:latin typeface="Calibri" panose="020F0502020204030204" pitchFamily="34" charset="0"/>
                        </a:rPr>
                        <a:t>PhysicalAdress</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28000"/>
                    </a:solidFill>
                  </a:tcPr>
                </a:tc>
                <a:tc>
                  <a:txBody>
                    <a:bodyPr/>
                    <a:lstStyle/>
                    <a:p>
                      <a:pPr algn="ctr" fontAlgn="ctr"/>
                      <a:r>
                        <a:rPr lang="es-ES" sz="500" b="1" i="1" u="none" strike="noStrike">
                          <a:solidFill>
                            <a:srgbClr val="F0F0F0"/>
                          </a:solidFill>
                          <a:effectLst/>
                          <a:latin typeface="Calibri" panose="020F0502020204030204" pitchFamily="34" charset="0"/>
                        </a:rPr>
                        <a:t>Town</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28000"/>
                    </a:solidFill>
                  </a:tcPr>
                </a:tc>
                <a:tc>
                  <a:txBody>
                    <a:bodyPr/>
                    <a:lstStyle/>
                    <a:p>
                      <a:pPr algn="ctr" fontAlgn="ctr"/>
                      <a:r>
                        <a:rPr lang="es-ES" sz="500" b="1" i="1" u="none" strike="noStrike">
                          <a:solidFill>
                            <a:srgbClr val="F0F0F0"/>
                          </a:solidFill>
                          <a:effectLst/>
                          <a:latin typeface="Calibri" panose="020F0502020204030204" pitchFamily="34" charset="0"/>
                        </a:rPr>
                        <a:t>Province</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28000"/>
                    </a:solidFill>
                  </a:tcPr>
                </a:tc>
                <a:tc>
                  <a:txBody>
                    <a:bodyPr/>
                    <a:lstStyle/>
                    <a:p>
                      <a:pPr algn="ctr" fontAlgn="ctr"/>
                      <a:r>
                        <a:rPr lang="es-ES" sz="500" b="1" i="1" u="none" strike="noStrike" dirty="0" err="1">
                          <a:solidFill>
                            <a:srgbClr val="F0F0F0"/>
                          </a:solidFill>
                          <a:effectLst/>
                          <a:latin typeface="Calibri" panose="020F0502020204030204" pitchFamily="34" charset="0"/>
                        </a:rPr>
                        <a:t>Region</a:t>
                      </a:r>
                      <a:endParaRPr lang="es-ES" sz="500" b="1" i="1" u="none" strike="noStrike" dirty="0">
                        <a:solidFill>
                          <a:srgbClr val="F0F0F0"/>
                        </a:solidFill>
                        <a:effectLst/>
                        <a:latin typeface="Calibri" panose="020F0502020204030204" pitchFamily="34" charset="0"/>
                      </a:endParaRP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28000"/>
                    </a:solidFill>
                  </a:tcPr>
                </a:tc>
                <a:extLst>
                  <a:ext uri="{0D108BD9-81ED-4DB2-BD59-A6C34878D82A}">
                    <a16:rowId xmlns:a16="http://schemas.microsoft.com/office/drawing/2014/main" val="2804010776"/>
                  </a:ext>
                </a:extLst>
              </a:tr>
            </a:tbl>
          </a:graphicData>
        </a:graphic>
      </p:graphicFrame>
      <p:pic>
        <p:nvPicPr>
          <p:cNvPr id="3" name="Imagen 2">
            <a:extLst>
              <a:ext uri="{FF2B5EF4-FFF2-40B4-BE49-F238E27FC236}">
                <a16:creationId xmlns:a16="http://schemas.microsoft.com/office/drawing/2014/main" id="{2D574700-2F3D-4446-BBA4-BEE7E0EB5D49}"/>
              </a:ext>
            </a:extLst>
          </p:cNvPr>
          <p:cNvPicPr>
            <a:picLocks noChangeAspect="1"/>
          </p:cNvPicPr>
          <p:nvPr/>
        </p:nvPicPr>
        <p:blipFill>
          <a:blip r:embed="rId2"/>
          <a:stretch>
            <a:fillRect/>
          </a:stretch>
        </p:blipFill>
        <p:spPr>
          <a:xfrm rot="16200000">
            <a:off x="-2367036" y="2486372"/>
            <a:ext cx="6477904" cy="1505160"/>
          </a:xfrm>
          <a:prstGeom prst="rect">
            <a:avLst/>
          </a:prstGeom>
        </p:spPr>
      </p:pic>
      <p:sp>
        <p:nvSpPr>
          <p:cNvPr id="4" name="CuadroTexto 3">
            <a:extLst>
              <a:ext uri="{FF2B5EF4-FFF2-40B4-BE49-F238E27FC236}">
                <a16:creationId xmlns:a16="http://schemas.microsoft.com/office/drawing/2014/main" id="{33AE1F47-984A-4C1B-BEDF-31A11DD9862B}"/>
              </a:ext>
            </a:extLst>
          </p:cNvPr>
          <p:cNvSpPr txBox="1"/>
          <p:nvPr/>
        </p:nvSpPr>
        <p:spPr>
          <a:xfrm flipH="1">
            <a:off x="1127448" y="692696"/>
            <a:ext cx="576064" cy="461665"/>
          </a:xfrm>
          <a:prstGeom prst="rect">
            <a:avLst/>
          </a:prstGeom>
          <a:noFill/>
        </p:spPr>
        <p:txBody>
          <a:bodyPr wrap="square" rtlCol="0">
            <a:spAutoFit/>
          </a:bodyPr>
          <a:lstStyle/>
          <a:p>
            <a:r>
              <a:rPr lang="es-ES" sz="2400" dirty="0"/>
              <a:t>29</a:t>
            </a:r>
          </a:p>
        </p:txBody>
      </p:sp>
    </p:spTree>
    <p:extLst>
      <p:ext uri="{BB962C8B-B14F-4D97-AF65-F5344CB8AC3E}">
        <p14:creationId xmlns:p14="http://schemas.microsoft.com/office/powerpoint/2010/main" val="1063916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2FC69F3-4948-4969-BBDB-1D00E1782445}"/>
              </a:ext>
            </a:extLst>
          </p:cNvPr>
          <p:cNvSpPr/>
          <p:nvPr/>
        </p:nvSpPr>
        <p:spPr>
          <a:xfrm>
            <a:off x="1815972" y="3212976"/>
            <a:ext cx="8560056" cy="3108543"/>
          </a:xfrm>
          <a:prstGeom prst="rect">
            <a:avLst/>
          </a:prstGeom>
        </p:spPr>
        <p:txBody>
          <a:bodyPr wrap="square">
            <a:spAutoFit/>
          </a:bodyPr>
          <a:lstStyle/>
          <a:p>
            <a:pPr algn="just"/>
            <a:r>
              <a:rPr lang="es-ES" sz="2800" dirty="0">
                <a:solidFill>
                  <a:srgbClr val="00B0F0"/>
                </a:solidFill>
                <a:latin typeface="IBM Plex Sans"/>
              </a:rPr>
              <a:t>Su nombre parece indicarnos que se trata de una cerveza elaborada según la receta original de 1925 (año en que se fundó la fábrica de cerveza en Granada), sin embargo, </a:t>
            </a:r>
            <a:r>
              <a:rPr lang="es-ES" sz="2800" b="1" dirty="0">
                <a:solidFill>
                  <a:srgbClr val="00B0F0"/>
                </a:solidFill>
                <a:latin typeface="IBM Plex Sans"/>
              </a:rPr>
              <a:t>entre sus ingredientes encontramos maíz</a:t>
            </a:r>
            <a:r>
              <a:rPr lang="es-ES" sz="2800" dirty="0">
                <a:solidFill>
                  <a:srgbClr val="00B0F0"/>
                </a:solidFill>
                <a:latin typeface="IBM Plex Sans"/>
              </a:rPr>
              <a:t>, que ofrece dudas sobre su utilización en esa receta original.</a:t>
            </a:r>
          </a:p>
          <a:p>
            <a:pPr algn="just"/>
            <a:r>
              <a:rPr lang="es-ES" sz="2800" dirty="0">
                <a:solidFill>
                  <a:srgbClr val="00B0F0"/>
                </a:solidFill>
                <a:latin typeface="IBM Plex Sans"/>
              </a:rPr>
              <a:t> Respecto de la mención “</a:t>
            </a:r>
            <a:r>
              <a:rPr lang="es-ES" sz="2800" b="1" dirty="0">
                <a:solidFill>
                  <a:srgbClr val="00B0F0"/>
                </a:solidFill>
                <a:latin typeface="IBM Plex Sans"/>
              </a:rPr>
              <a:t>RESERVA</a:t>
            </a:r>
            <a:r>
              <a:rPr lang="es-ES" sz="2800" dirty="0">
                <a:solidFill>
                  <a:srgbClr val="00B0F0"/>
                </a:solidFill>
                <a:latin typeface="IBM Plex Sans"/>
              </a:rPr>
              <a:t>”, la N. de C. de la cerveza no contempla dicho termino.</a:t>
            </a:r>
            <a:endParaRPr lang="es-ES" sz="2800" dirty="0">
              <a:solidFill>
                <a:srgbClr val="00B0F0"/>
              </a:solidFill>
            </a:endParaRPr>
          </a:p>
        </p:txBody>
      </p:sp>
      <p:pic>
        <p:nvPicPr>
          <p:cNvPr id="3" name="Imagen 2">
            <a:extLst>
              <a:ext uri="{FF2B5EF4-FFF2-40B4-BE49-F238E27FC236}">
                <a16:creationId xmlns:a16="http://schemas.microsoft.com/office/drawing/2014/main" id="{E8866985-57E6-49AC-B83A-56A9A396B62A}"/>
              </a:ext>
            </a:extLst>
          </p:cNvPr>
          <p:cNvPicPr>
            <a:picLocks noChangeAspect="1"/>
          </p:cNvPicPr>
          <p:nvPr/>
        </p:nvPicPr>
        <p:blipFill>
          <a:blip r:embed="rId2"/>
          <a:stretch>
            <a:fillRect/>
          </a:stretch>
        </p:blipFill>
        <p:spPr>
          <a:xfrm>
            <a:off x="1815972" y="643836"/>
            <a:ext cx="8560056" cy="2124392"/>
          </a:xfrm>
          <a:prstGeom prst="rect">
            <a:avLst/>
          </a:prstGeom>
        </p:spPr>
      </p:pic>
    </p:spTree>
    <p:extLst>
      <p:ext uri="{BB962C8B-B14F-4D97-AF65-F5344CB8AC3E}">
        <p14:creationId xmlns:p14="http://schemas.microsoft.com/office/powerpoint/2010/main" val="1625857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CB36945-C5AC-4F1B-8623-0FA0E0724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762" y="0"/>
            <a:ext cx="7018476" cy="6858000"/>
          </a:xfrm>
          <a:prstGeom prst="rect">
            <a:avLst/>
          </a:prstGeom>
        </p:spPr>
      </p:pic>
    </p:spTree>
    <p:extLst>
      <p:ext uri="{BB962C8B-B14F-4D97-AF65-F5344CB8AC3E}">
        <p14:creationId xmlns:p14="http://schemas.microsoft.com/office/powerpoint/2010/main" val="2218779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5778F46-2BB0-4300-B82A-FA78EA0CE782}"/>
              </a:ext>
            </a:extLst>
          </p:cNvPr>
          <p:cNvPicPr>
            <a:picLocks noChangeAspect="1"/>
          </p:cNvPicPr>
          <p:nvPr/>
        </p:nvPicPr>
        <p:blipFill>
          <a:blip r:embed="rId2"/>
          <a:stretch>
            <a:fillRect/>
          </a:stretch>
        </p:blipFill>
        <p:spPr>
          <a:xfrm>
            <a:off x="3091562" y="476673"/>
            <a:ext cx="6008877" cy="2781337"/>
          </a:xfrm>
          <a:prstGeom prst="rect">
            <a:avLst/>
          </a:prstGeom>
        </p:spPr>
      </p:pic>
      <p:sp>
        <p:nvSpPr>
          <p:cNvPr id="3" name="Rectángulo 2">
            <a:extLst>
              <a:ext uri="{FF2B5EF4-FFF2-40B4-BE49-F238E27FC236}">
                <a16:creationId xmlns:a16="http://schemas.microsoft.com/office/drawing/2014/main" id="{6E4E753E-BAC2-427A-BEDA-D1FDEC992E31}"/>
              </a:ext>
            </a:extLst>
          </p:cNvPr>
          <p:cNvSpPr/>
          <p:nvPr/>
        </p:nvSpPr>
        <p:spPr>
          <a:xfrm>
            <a:off x="2423592" y="3549528"/>
            <a:ext cx="7992888" cy="2800767"/>
          </a:xfrm>
          <a:prstGeom prst="rect">
            <a:avLst/>
          </a:prstGeom>
        </p:spPr>
        <p:txBody>
          <a:bodyPr wrap="square">
            <a:spAutoFit/>
          </a:bodyPr>
          <a:lstStyle/>
          <a:p>
            <a:r>
              <a:rPr lang="es-ES" dirty="0"/>
              <a:t>Art.7.4 de la N. de C. de la cerveza:</a:t>
            </a:r>
          </a:p>
          <a:p>
            <a:endParaRPr lang="es-ES" dirty="0"/>
          </a:p>
          <a:p>
            <a:r>
              <a:rPr lang="es-ES" sz="2800" dirty="0">
                <a:solidFill>
                  <a:srgbClr val="00B0F0"/>
                </a:solidFill>
              </a:rPr>
              <a:t>…se podrá indicar la variedad o estilo de cerveza, siempre y cuando éstos sean compatibles con la legislación en materia de regímenes de calidad, propiedad intelectual, incluidas marcas, y cualquier otra que pueda resultar aplicable.</a:t>
            </a:r>
          </a:p>
        </p:txBody>
      </p:sp>
    </p:spTree>
    <p:extLst>
      <p:ext uri="{BB962C8B-B14F-4D97-AF65-F5344CB8AC3E}">
        <p14:creationId xmlns:p14="http://schemas.microsoft.com/office/powerpoint/2010/main" val="2581463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8AA304-2D9F-41EC-A385-559BA4002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2251"/>
            <a:ext cx="5706690" cy="6858000"/>
          </a:xfrm>
          <a:prstGeom prst="rect">
            <a:avLst/>
          </a:prstGeom>
        </p:spPr>
      </p:pic>
      <p:pic>
        <p:nvPicPr>
          <p:cNvPr id="5" name="Imagen 4">
            <a:extLst>
              <a:ext uri="{FF2B5EF4-FFF2-40B4-BE49-F238E27FC236}">
                <a16:creationId xmlns:a16="http://schemas.microsoft.com/office/drawing/2014/main" id="{FB1B2B88-14A5-414C-8DA8-B52840C57D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200" y="12251"/>
            <a:ext cx="2272204" cy="6858000"/>
          </a:xfrm>
          <a:prstGeom prst="rect">
            <a:avLst/>
          </a:prstGeom>
        </p:spPr>
      </p:pic>
    </p:spTree>
    <p:extLst>
      <p:ext uri="{BB962C8B-B14F-4D97-AF65-F5344CB8AC3E}">
        <p14:creationId xmlns:p14="http://schemas.microsoft.com/office/powerpoint/2010/main" val="3032555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B5D442-95F9-40A0-94B3-CFADE68E29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36" y="0"/>
            <a:ext cx="3944736" cy="6858000"/>
          </a:xfrm>
          <a:prstGeom prst="rect">
            <a:avLst/>
          </a:prstGeom>
        </p:spPr>
      </p:pic>
      <p:pic>
        <p:nvPicPr>
          <p:cNvPr id="4" name="Imagen 3">
            <a:extLst>
              <a:ext uri="{FF2B5EF4-FFF2-40B4-BE49-F238E27FC236}">
                <a16:creationId xmlns:a16="http://schemas.microsoft.com/office/drawing/2014/main" id="{78E8744B-1278-4D9A-9918-9476B624648C}"/>
              </a:ext>
            </a:extLst>
          </p:cNvPr>
          <p:cNvPicPr>
            <a:picLocks noChangeAspect="1"/>
          </p:cNvPicPr>
          <p:nvPr/>
        </p:nvPicPr>
        <p:blipFill>
          <a:blip r:embed="rId3"/>
          <a:stretch>
            <a:fillRect/>
          </a:stretch>
        </p:blipFill>
        <p:spPr>
          <a:xfrm>
            <a:off x="6023993" y="1122241"/>
            <a:ext cx="4355057" cy="4613518"/>
          </a:xfrm>
          <a:prstGeom prst="rect">
            <a:avLst/>
          </a:prstGeom>
        </p:spPr>
      </p:pic>
    </p:spTree>
    <p:extLst>
      <p:ext uri="{BB962C8B-B14F-4D97-AF65-F5344CB8AC3E}">
        <p14:creationId xmlns:p14="http://schemas.microsoft.com/office/powerpoint/2010/main" val="3123919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AE0560-9E80-4E99-A703-F3DCC6ED2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4001" y="621195"/>
            <a:ext cx="9143999" cy="5615608"/>
          </a:xfrm>
          <a:prstGeom prst="rect">
            <a:avLst/>
          </a:prstGeom>
        </p:spPr>
      </p:pic>
    </p:spTree>
    <p:extLst>
      <p:ext uri="{BB962C8B-B14F-4D97-AF65-F5344CB8AC3E}">
        <p14:creationId xmlns:p14="http://schemas.microsoft.com/office/powerpoint/2010/main" val="3442551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4467A9-82D0-49D9-8DBF-A34F340CAF2D}"/>
              </a:ext>
            </a:extLst>
          </p:cNvPr>
          <p:cNvPicPr>
            <a:picLocks noChangeAspect="1"/>
          </p:cNvPicPr>
          <p:nvPr/>
        </p:nvPicPr>
        <p:blipFill>
          <a:blip r:embed="rId2"/>
          <a:stretch>
            <a:fillRect/>
          </a:stretch>
        </p:blipFill>
        <p:spPr>
          <a:xfrm rot="10800000">
            <a:off x="1822860" y="557846"/>
            <a:ext cx="8546280" cy="2088232"/>
          </a:xfrm>
          <a:prstGeom prst="rect">
            <a:avLst/>
          </a:prstGeom>
        </p:spPr>
      </p:pic>
      <p:pic>
        <p:nvPicPr>
          <p:cNvPr id="4" name="Imagen 3">
            <a:extLst>
              <a:ext uri="{FF2B5EF4-FFF2-40B4-BE49-F238E27FC236}">
                <a16:creationId xmlns:a16="http://schemas.microsoft.com/office/drawing/2014/main" id="{903E2AE3-7982-46AE-A2E8-E94AEFC2E10C}"/>
              </a:ext>
            </a:extLst>
          </p:cNvPr>
          <p:cNvPicPr>
            <a:picLocks noChangeAspect="1"/>
          </p:cNvPicPr>
          <p:nvPr/>
        </p:nvPicPr>
        <p:blipFill>
          <a:blip r:embed="rId3"/>
          <a:stretch>
            <a:fillRect/>
          </a:stretch>
        </p:blipFill>
        <p:spPr>
          <a:xfrm rot="16200000">
            <a:off x="4737854" y="1246642"/>
            <a:ext cx="2841296" cy="7206012"/>
          </a:xfrm>
          <a:prstGeom prst="rect">
            <a:avLst/>
          </a:prstGeom>
        </p:spPr>
      </p:pic>
    </p:spTree>
    <p:extLst>
      <p:ext uri="{BB962C8B-B14F-4D97-AF65-F5344CB8AC3E}">
        <p14:creationId xmlns:p14="http://schemas.microsoft.com/office/powerpoint/2010/main" val="3597392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5018856-5D07-492A-AEC2-91DF880E1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61359"/>
            <a:ext cx="5302398" cy="6535281"/>
          </a:xfrm>
          <a:prstGeom prst="rect">
            <a:avLst/>
          </a:prstGeom>
        </p:spPr>
      </p:pic>
      <p:pic>
        <p:nvPicPr>
          <p:cNvPr id="7" name="Imagen 6">
            <a:extLst>
              <a:ext uri="{FF2B5EF4-FFF2-40B4-BE49-F238E27FC236}">
                <a16:creationId xmlns:a16="http://schemas.microsoft.com/office/drawing/2014/main" id="{C93E70F4-7D9A-480B-B8C0-DBCFC948A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208" y="80679"/>
            <a:ext cx="2195164" cy="6696641"/>
          </a:xfrm>
          <a:prstGeom prst="rect">
            <a:avLst/>
          </a:prstGeom>
        </p:spPr>
      </p:pic>
    </p:spTree>
    <p:extLst>
      <p:ext uri="{BB962C8B-B14F-4D97-AF65-F5344CB8AC3E}">
        <p14:creationId xmlns:p14="http://schemas.microsoft.com/office/powerpoint/2010/main" val="2199222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75F6E4-62AD-4CA0-AD46-D31E6EF6F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50" y="73735"/>
            <a:ext cx="11043899" cy="6710530"/>
          </a:xfrm>
          <a:prstGeom prst="rect">
            <a:avLst/>
          </a:prstGeom>
        </p:spPr>
      </p:pic>
    </p:spTree>
    <p:extLst>
      <p:ext uri="{BB962C8B-B14F-4D97-AF65-F5344CB8AC3E}">
        <p14:creationId xmlns:p14="http://schemas.microsoft.com/office/powerpoint/2010/main" val="2651265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4966D67-5AB6-44B6-989F-821E88030D3A}"/>
              </a:ext>
            </a:extLst>
          </p:cNvPr>
          <p:cNvPicPr>
            <a:picLocks noChangeAspect="1"/>
          </p:cNvPicPr>
          <p:nvPr/>
        </p:nvPicPr>
        <p:blipFill>
          <a:blip r:embed="rId2"/>
          <a:stretch>
            <a:fillRect/>
          </a:stretch>
        </p:blipFill>
        <p:spPr>
          <a:xfrm rot="16200000">
            <a:off x="2464740" y="147492"/>
            <a:ext cx="2232248" cy="5626912"/>
          </a:xfrm>
          <a:prstGeom prst="rect">
            <a:avLst/>
          </a:prstGeom>
        </p:spPr>
      </p:pic>
      <p:pic>
        <p:nvPicPr>
          <p:cNvPr id="3" name="Imagen 2">
            <a:extLst>
              <a:ext uri="{FF2B5EF4-FFF2-40B4-BE49-F238E27FC236}">
                <a16:creationId xmlns:a16="http://schemas.microsoft.com/office/drawing/2014/main" id="{C7DCEAD7-66EB-4255-A299-0C33A2BDB5A2}"/>
              </a:ext>
            </a:extLst>
          </p:cNvPr>
          <p:cNvPicPr>
            <a:picLocks noChangeAspect="1"/>
          </p:cNvPicPr>
          <p:nvPr/>
        </p:nvPicPr>
        <p:blipFill>
          <a:blip r:embed="rId3"/>
          <a:stretch>
            <a:fillRect/>
          </a:stretch>
        </p:blipFill>
        <p:spPr>
          <a:xfrm rot="10800000">
            <a:off x="1775520" y="260648"/>
            <a:ext cx="8745695" cy="1440159"/>
          </a:xfrm>
          <a:prstGeom prst="rect">
            <a:avLst/>
          </a:prstGeom>
        </p:spPr>
      </p:pic>
      <p:pic>
        <p:nvPicPr>
          <p:cNvPr id="4" name="Imagen 3">
            <a:extLst>
              <a:ext uri="{FF2B5EF4-FFF2-40B4-BE49-F238E27FC236}">
                <a16:creationId xmlns:a16="http://schemas.microsoft.com/office/drawing/2014/main" id="{467F8D82-F4CB-4C1D-9E05-22E2AFD0E5E7}"/>
              </a:ext>
            </a:extLst>
          </p:cNvPr>
          <p:cNvPicPr>
            <a:picLocks noChangeAspect="1"/>
          </p:cNvPicPr>
          <p:nvPr/>
        </p:nvPicPr>
        <p:blipFill>
          <a:blip r:embed="rId4"/>
          <a:stretch>
            <a:fillRect/>
          </a:stretch>
        </p:blipFill>
        <p:spPr>
          <a:xfrm rot="5400000">
            <a:off x="7151459" y="2229525"/>
            <a:ext cx="2372056" cy="6211167"/>
          </a:xfrm>
          <a:prstGeom prst="rect">
            <a:avLst/>
          </a:prstGeom>
        </p:spPr>
      </p:pic>
    </p:spTree>
    <p:extLst>
      <p:ext uri="{BB962C8B-B14F-4D97-AF65-F5344CB8AC3E}">
        <p14:creationId xmlns:p14="http://schemas.microsoft.com/office/powerpoint/2010/main" val="62004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5A8F8AE-7F8F-404E-9961-6E407935D01D}"/>
              </a:ext>
            </a:extLst>
          </p:cNvPr>
          <p:cNvPicPr>
            <a:picLocks noChangeAspect="1"/>
          </p:cNvPicPr>
          <p:nvPr/>
        </p:nvPicPr>
        <p:blipFill>
          <a:blip r:embed="rId2"/>
          <a:stretch>
            <a:fillRect/>
          </a:stretch>
        </p:blipFill>
        <p:spPr>
          <a:xfrm>
            <a:off x="1415480" y="135804"/>
            <a:ext cx="4248472" cy="6586391"/>
          </a:xfrm>
          <a:prstGeom prst="rect">
            <a:avLst/>
          </a:prstGeom>
        </p:spPr>
      </p:pic>
      <p:sp>
        <p:nvSpPr>
          <p:cNvPr id="2" name="Rectángulo 1">
            <a:extLst>
              <a:ext uri="{FF2B5EF4-FFF2-40B4-BE49-F238E27FC236}">
                <a16:creationId xmlns:a16="http://schemas.microsoft.com/office/drawing/2014/main" id="{9F1B97F5-617B-47C5-B289-1D6CBD7D6850}"/>
              </a:ext>
            </a:extLst>
          </p:cNvPr>
          <p:cNvSpPr/>
          <p:nvPr/>
        </p:nvSpPr>
        <p:spPr>
          <a:xfrm>
            <a:off x="6744072" y="836712"/>
            <a:ext cx="4392486" cy="1938992"/>
          </a:xfrm>
          <a:prstGeom prst="rect">
            <a:avLst/>
          </a:prstGeom>
        </p:spPr>
        <p:txBody>
          <a:bodyPr wrap="square">
            <a:spAutoFit/>
          </a:bodyPr>
          <a:lstStyle/>
          <a:p>
            <a:r>
              <a:rPr lang="es-ES" sz="2400" dirty="0">
                <a:solidFill>
                  <a:srgbClr val="1F1F1F"/>
                </a:solidFill>
                <a:latin typeface="Google Sans"/>
              </a:rPr>
              <a:t> </a:t>
            </a:r>
            <a:r>
              <a:rPr lang="es-ES" sz="2400" b="1" u="sng" dirty="0" err="1">
                <a:solidFill>
                  <a:srgbClr val="1F1F1F"/>
                </a:solidFill>
                <a:latin typeface="Google Sans"/>
              </a:rPr>
              <a:t>Facing</a:t>
            </a:r>
            <a:r>
              <a:rPr lang="es-ES" sz="2400" dirty="0">
                <a:solidFill>
                  <a:srgbClr val="1F1F1F"/>
                </a:solidFill>
                <a:latin typeface="Google Sans"/>
              </a:rPr>
              <a:t> ,se refiere a la </a:t>
            </a:r>
            <a:r>
              <a:rPr lang="es-ES" sz="2400" dirty="0">
                <a:solidFill>
                  <a:srgbClr val="040C28"/>
                </a:solidFill>
                <a:latin typeface="Google Sans"/>
              </a:rPr>
              <a:t>cantidad de productos idénticos que el consumidor tiene frente a él en un estante, en uno o varios niveles</a:t>
            </a:r>
            <a:r>
              <a:rPr lang="es-ES" sz="2400" dirty="0">
                <a:solidFill>
                  <a:srgbClr val="1F1F1F"/>
                </a:solidFill>
                <a:latin typeface="Google Sans"/>
              </a:rPr>
              <a:t>.</a:t>
            </a:r>
            <a:endParaRPr lang="es-ES" sz="2400" dirty="0"/>
          </a:p>
        </p:txBody>
      </p:sp>
      <p:pic>
        <p:nvPicPr>
          <p:cNvPr id="3" name="Imagen 2">
            <a:extLst>
              <a:ext uri="{FF2B5EF4-FFF2-40B4-BE49-F238E27FC236}">
                <a16:creationId xmlns:a16="http://schemas.microsoft.com/office/drawing/2014/main" id="{4763B219-E251-4B65-A686-EBE267847FFB}"/>
              </a:ext>
            </a:extLst>
          </p:cNvPr>
          <p:cNvPicPr>
            <a:picLocks noChangeAspect="1"/>
          </p:cNvPicPr>
          <p:nvPr/>
        </p:nvPicPr>
        <p:blipFill>
          <a:blip r:embed="rId3"/>
          <a:stretch>
            <a:fillRect/>
          </a:stretch>
        </p:blipFill>
        <p:spPr>
          <a:xfrm>
            <a:off x="7345778" y="3253173"/>
            <a:ext cx="3477109" cy="3315162"/>
          </a:xfrm>
          <a:prstGeom prst="rect">
            <a:avLst/>
          </a:prstGeom>
        </p:spPr>
      </p:pic>
      <p:cxnSp>
        <p:nvCxnSpPr>
          <p:cNvPr id="6" name="Conector recto de flecha 5">
            <a:extLst>
              <a:ext uri="{FF2B5EF4-FFF2-40B4-BE49-F238E27FC236}">
                <a16:creationId xmlns:a16="http://schemas.microsoft.com/office/drawing/2014/main" id="{F5FB98A9-31E0-40D1-9E3B-7F7DB6EE7720}"/>
              </a:ext>
            </a:extLst>
          </p:cNvPr>
          <p:cNvCxnSpPr/>
          <p:nvPr/>
        </p:nvCxnSpPr>
        <p:spPr>
          <a:xfrm>
            <a:off x="623392" y="3212976"/>
            <a:ext cx="792088" cy="0"/>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549149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846F989-3EB0-4775-9303-A202B2DF15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456" y="0"/>
            <a:ext cx="3508486" cy="6858000"/>
          </a:xfrm>
          <a:prstGeom prst="rect">
            <a:avLst/>
          </a:prstGeom>
        </p:spPr>
      </p:pic>
      <p:pic>
        <p:nvPicPr>
          <p:cNvPr id="4" name="Imagen 3">
            <a:extLst>
              <a:ext uri="{FF2B5EF4-FFF2-40B4-BE49-F238E27FC236}">
                <a16:creationId xmlns:a16="http://schemas.microsoft.com/office/drawing/2014/main" id="{CD6C926F-5958-41C7-BB4B-15657406FB71}"/>
              </a:ext>
            </a:extLst>
          </p:cNvPr>
          <p:cNvPicPr>
            <a:picLocks noChangeAspect="1"/>
          </p:cNvPicPr>
          <p:nvPr/>
        </p:nvPicPr>
        <p:blipFill>
          <a:blip r:embed="rId3"/>
          <a:stretch>
            <a:fillRect/>
          </a:stretch>
        </p:blipFill>
        <p:spPr>
          <a:xfrm>
            <a:off x="5663952" y="604360"/>
            <a:ext cx="5328592" cy="5529965"/>
          </a:xfrm>
          <a:prstGeom prst="rect">
            <a:avLst/>
          </a:prstGeom>
        </p:spPr>
      </p:pic>
    </p:spTree>
    <p:extLst>
      <p:ext uri="{BB962C8B-B14F-4D97-AF65-F5344CB8AC3E}">
        <p14:creationId xmlns:p14="http://schemas.microsoft.com/office/powerpoint/2010/main" val="1019811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49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11501" y="0"/>
            <a:ext cx="5967413" cy="6858000"/>
          </a:xfrm>
          <a:prstGeom prst="rect">
            <a:avLst/>
          </a:prstGeom>
          <a:noFill/>
          <a:ln>
            <a:noFill/>
          </a:ln>
        </p:spPr>
      </p:pic>
    </p:spTree>
    <p:extLst>
      <p:ext uri="{BB962C8B-B14F-4D97-AF65-F5344CB8AC3E}">
        <p14:creationId xmlns:p14="http://schemas.microsoft.com/office/powerpoint/2010/main" val="3593418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0D20A9F-5F31-4F0C-A381-B683F3B514BD}"/>
              </a:ext>
            </a:extLst>
          </p:cNvPr>
          <p:cNvPicPr>
            <a:picLocks noChangeAspect="1"/>
          </p:cNvPicPr>
          <p:nvPr/>
        </p:nvPicPr>
        <p:blipFill>
          <a:blip r:embed="rId2"/>
          <a:stretch>
            <a:fillRect/>
          </a:stretch>
        </p:blipFill>
        <p:spPr>
          <a:xfrm>
            <a:off x="2103433" y="341778"/>
            <a:ext cx="7985134" cy="6174445"/>
          </a:xfrm>
          <a:prstGeom prst="rect">
            <a:avLst/>
          </a:prstGeom>
        </p:spPr>
      </p:pic>
    </p:spTree>
    <p:extLst>
      <p:ext uri="{BB962C8B-B14F-4D97-AF65-F5344CB8AC3E}">
        <p14:creationId xmlns:p14="http://schemas.microsoft.com/office/powerpoint/2010/main" val="2872100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502-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60539" y="0"/>
            <a:ext cx="8669337" cy="6858000"/>
          </a:xfrm>
          <a:prstGeom prst="rect">
            <a:avLst/>
          </a:prstGeom>
          <a:noFill/>
          <a:ln>
            <a:noFill/>
          </a:ln>
        </p:spPr>
      </p:pic>
    </p:spTree>
    <p:extLst>
      <p:ext uri="{BB962C8B-B14F-4D97-AF65-F5344CB8AC3E}">
        <p14:creationId xmlns:p14="http://schemas.microsoft.com/office/powerpoint/2010/main" val="1814331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www.labravabeer.com/wp-content/uploads/2016/04/Reinheitsgebot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692696"/>
            <a:ext cx="8345566"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056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59496" y="1268760"/>
            <a:ext cx="9073008" cy="4154984"/>
          </a:xfrm>
          <a:prstGeom prst="rect">
            <a:avLst/>
          </a:prstGeom>
        </p:spPr>
        <p:txBody>
          <a:bodyPr wrap="square">
            <a:spAutoFit/>
          </a:bodyPr>
          <a:lstStyle/>
          <a:p>
            <a:pPr algn="just"/>
            <a:r>
              <a:rPr lang="gl-ES" sz="2400" b="1" u="sng" dirty="0" err="1">
                <a:solidFill>
                  <a:srgbClr val="FFC000"/>
                </a:solidFill>
                <a:latin typeface="Arial" panose="020B0604020202020204" pitchFamily="34" charset="0"/>
                <a:cs typeface="Arial" panose="020B0604020202020204" pitchFamily="34" charset="0"/>
              </a:rPr>
              <a:t>Reinheitsgebot</a:t>
            </a:r>
            <a:r>
              <a:rPr lang="gl-ES" sz="2400" b="1" u="sng" dirty="0">
                <a:solidFill>
                  <a:srgbClr val="FFC000"/>
                </a:solidFill>
                <a:latin typeface="Arial" panose="020B0604020202020204" pitchFamily="34" charset="0"/>
                <a:cs typeface="Arial" panose="020B0604020202020204" pitchFamily="34" charset="0"/>
              </a:rPr>
              <a:t>, la </a:t>
            </a:r>
            <a:r>
              <a:rPr lang="gl-ES" sz="2400" b="1" u="sng" dirty="0" err="1">
                <a:solidFill>
                  <a:srgbClr val="FFC000"/>
                </a:solidFill>
                <a:latin typeface="Arial" panose="020B0604020202020204" pitchFamily="34" charset="0"/>
                <a:cs typeface="Arial" panose="020B0604020202020204" pitchFamily="34" charset="0"/>
              </a:rPr>
              <a:t>ley</a:t>
            </a:r>
            <a:r>
              <a:rPr lang="gl-ES" sz="2400" b="1" u="sng" dirty="0">
                <a:solidFill>
                  <a:srgbClr val="FFC000"/>
                </a:solidFill>
                <a:latin typeface="Arial" panose="020B0604020202020204" pitchFamily="34" charset="0"/>
                <a:cs typeface="Arial" panose="020B0604020202020204" pitchFamily="34" charset="0"/>
              </a:rPr>
              <a:t> de pureza </a:t>
            </a:r>
            <a:r>
              <a:rPr lang="gl-ES" sz="2400" b="1" u="sng" dirty="0" err="1">
                <a:solidFill>
                  <a:srgbClr val="FFC000"/>
                </a:solidFill>
                <a:latin typeface="Arial" panose="020B0604020202020204" pitchFamily="34" charset="0"/>
                <a:cs typeface="Arial" panose="020B0604020202020204" pitchFamily="34" charset="0"/>
              </a:rPr>
              <a:t>alemana</a:t>
            </a:r>
            <a:r>
              <a:rPr lang="gl-ES" sz="2400" b="1" u="sng" dirty="0">
                <a:solidFill>
                  <a:srgbClr val="FFC000"/>
                </a:solidFill>
                <a:latin typeface="Arial" panose="020B0604020202020204" pitchFamily="34" charset="0"/>
                <a:cs typeface="Arial" panose="020B0604020202020204" pitchFamily="34" charset="0"/>
              </a:rPr>
              <a:t> de 1516</a:t>
            </a:r>
          </a:p>
          <a:p>
            <a:pPr algn="just" fontAlgn="base"/>
            <a:r>
              <a:rPr lang="gl-ES" sz="2400" dirty="0">
                <a:solidFill>
                  <a:srgbClr val="FFC000"/>
                </a:solidFill>
                <a:latin typeface="Arial" panose="020B0604020202020204" pitchFamily="34" charset="0"/>
                <a:cs typeface="Arial" panose="020B0604020202020204" pitchFamily="34" charset="0"/>
              </a:rPr>
              <a:t> </a:t>
            </a:r>
          </a:p>
          <a:p>
            <a:pPr algn="just" fontAlgn="base"/>
            <a:r>
              <a:rPr lang="gl-ES" sz="2400" dirty="0">
                <a:solidFill>
                  <a:srgbClr val="FFC000"/>
                </a:solidFill>
                <a:latin typeface="Arial" panose="020B0604020202020204" pitchFamily="34" charset="0"/>
                <a:cs typeface="Arial" panose="020B0604020202020204" pitchFamily="34" charset="0"/>
              </a:rPr>
              <a:t>Promulgada el </a:t>
            </a:r>
            <a:r>
              <a:rPr lang="gl-ES" sz="2400" b="1" i="1" dirty="0">
                <a:solidFill>
                  <a:srgbClr val="FFC000"/>
                </a:solidFill>
                <a:latin typeface="Arial" panose="020B0604020202020204" pitchFamily="34" charset="0"/>
                <a:cs typeface="Arial" panose="020B0604020202020204" pitchFamily="34" charset="0"/>
              </a:rPr>
              <a:t>23 de abril de 1516 por el duque </a:t>
            </a:r>
            <a:r>
              <a:rPr lang="gl-ES" sz="2400" b="1" i="1" dirty="0" err="1">
                <a:solidFill>
                  <a:srgbClr val="FFC000"/>
                </a:solidFill>
                <a:latin typeface="Arial" panose="020B0604020202020204" pitchFamily="34" charset="0"/>
                <a:cs typeface="Arial" panose="020B0604020202020204" pitchFamily="34" charset="0"/>
              </a:rPr>
              <a:t>Guillermo</a:t>
            </a:r>
            <a:r>
              <a:rPr lang="gl-ES" sz="2400" b="1" i="1" dirty="0">
                <a:solidFill>
                  <a:srgbClr val="FFC000"/>
                </a:solidFill>
                <a:latin typeface="Arial" panose="020B0604020202020204" pitchFamily="34" charset="0"/>
                <a:cs typeface="Arial" panose="020B0604020202020204" pitchFamily="34" charset="0"/>
              </a:rPr>
              <a:t> IV de Baviera</a:t>
            </a:r>
            <a:r>
              <a:rPr lang="gl-ES" sz="2400" dirty="0">
                <a:solidFill>
                  <a:srgbClr val="FFC000"/>
                </a:solidFill>
                <a:latin typeface="Arial" panose="020B0604020202020204" pitchFamily="34" charset="0"/>
                <a:cs typeface="Arial" panose="020B0604020202020204" pitchFamily="34" charset="0"/>
              </a:rPr>
              <a:t>, establecía que la </a:t>
            </a:r>
            <a:r>
              <a:rPr lang="gl-ES" sz="2400" dirty="0" err="1">
                <a:solidFill>
                  <a:srgbClr val="FFC000"/>
                </a:solidFill>
                <a:latin typeface="Arial" panose="020B0604020202020204" pitchFamily="34" charset="0"/>
                <a:cs typeface="Arial" panose="020B0604020202020204" pitchFamily="34" charset="0"/>
              </a:rPr>
              <a:t>cerveza</a:t>
            </a:r>
            <a:r>
              <a:rPr lang="gl-ES" sz="2400" dirty="0">
                <a:solidFill>
                  <a:srgbClr val="FFC000"/>
                </a:solidFill>
                <a:latin typeface="Arial" panose="020B0604020202020204" pitchFamily="34" charset="0"/>
                <a:cs typeface="Arial" panose="020B0604020202020204" pitchFamily="34" charset="0"/>
              </a:rPr>
              <a:t> solo podía elaborarse a partir de </a:t>
            </a:r>
            <a:r>
              <a:rPr lang="gl-ES" sz="2400" dirty="0" err="1">
                <a:solidFill>
                  <a:srgbClr val="FFC000"/>
                </a:solidFill>
                <a:latin typeface="Arial" panose="020B0604020202020204" pitchFamily="34" charset="0"/>
                <a:cs typeface="Arial" panose="020B0604020202020204" pitchFamily="34" charset="0"/>
              </a:rPr>
              <a:t>agua</a:t>
            </a:r>
            <a:r>
              <a:rPr lang="gl-ES" sz="2400" dirty="0">
                <a:solidFill>
                  <a:srgbClr val="FFC000"/>
                </a:solidFill>
                <a:latin typeface="Arial" panose="020B0604020202020204" pitchFamily="34" charset="0"/>
                <a:cs typeface="Arial" panose="020B0604020202020204" pitchFamily="34" charset="0"/>
              </a:rPr>
              <a:t>, cebada y lúpulo.</a:t>
            </a:r>
          </a:p>
          <a:p>
            <a:pPr algn="just" fontAlgn="base"/>
            <a:r>
              <a:rPr lang="gl-ES" sz="2400" dirty="0">
                <a:solidFill>
                  <a:srgbClr val="FFC000"/>
                </a:solidFill>
                <a:latin typeface="Arial" panose="020B0604020202020204" pitchFamily="34" charset="0"/>
                <a:cs typeface="Arial" panose="020B0604020202020204" pitchFamily="34" charset="0"/>
              </a:rPr>
              <a:t>Años más tarde </a:t>
            </a:r>
            <a:r>
              <a:rPr lang="gl-ES" sz="2400" dirty="0" err="1">
                <a:solidFill>
                  <a:srgbClr val="FFC000"/>
                </a:solidFill>
                <a:latin typeface="Arial" panose="020B0604020202020204" pitchFamily="34" charset="0"/>
                <a:cs typeface="Arial" panose="020B0604020202020204" pitchFamily="34" charset="0"/>
              </a:rPr>
              <a:t>substituyó</a:t>
            </a:r>
            <a:r>
              <a:rPr lang="gl-ES" sz="2400" dirty="0">
                <a:solidFill>
                  <a:srgbClr val="FFC000"/>
                </a:solidFill>
                <a:latin typeface="Arial" panose="020B0604020202020204" pitchFamily="34" charset="0"/>
                <a:cs typeface="Arial" panose="020B0604020202020204" pitchFamily="34" charset="0"/>
              </a:rPr>
              <a:t> </a:t>
            </a:r>
            <a:r>
              <a:rPr lang="gl-ES" sz="2400" b="1" dirty="0">
                <a:solidFill>
                  <a:srgbClr val="FFC000"/>
                </a:solidFill>
                <a:latin typeface="Arial" panose="020B0604020202020204" pitchFamily="34" charset="0"/>
                <a:cs typeface="Arial" panose="020B0604020202020204" pitchFamily="34" charset="0"/>
              </a:rPr>
              <a:t>cebada por cebada </a:t>
            </a:r>
            <a:r>
              <a:rPr lang="gl-ES" sz="2400" b="1" dirty="0" err="1">
                <a:solidFill>
                  <a:srgbClr val="FFC000"/>
                </a:solidFill>
                <a:latin typeface="Arial" panose="020B0604020202020204" pitchFamily="34" charset="0"/>
                <a:cs typeface="Arial" panose="020B0604020202020204" pitchFamily="34" charset="0"/>
              </a:rPr>
              <a:t>malteada</a:t>
            </a:r>
            <a:r>
              <a:rPr lang="gl-ES" sz="2400" dirty="0">
                <a:solidFill>
                  <a:srgbClr val="FFC000"/>
                </a:solidFill>
                <a:latin typeface="Arial" panose="020B0604020202020204" pitchFamily="34" charset="0"/>
                <a:cs typeface="Arial" panose="020B0604020202020204" pitchFamily="34" charset="0"/>
              </a:rPr>
              <a:t>, y </a:t>
            </a:r>
            <a:r>
              <a:rPr lang="gl-ES" sz="2400" dirty="0" err="1">
                <a:solidFill>
                  <a:srgbClr val="FFC000"/>
                </a:solidFill>
                <a:latin typeface="Arial" panose="020B0604020202020204" pitchFamily="34" charset="0"/>
                <a:cs typeface="Arial" panose="020B0604020202020204" pitchFamily="34" charset="0"/>
              </a:rPr>
              <a:t>después</a:t>
            </a:r>
            <a:r>
              <a:rPr lang="gl-ES" sz="2400" dirty="0">
                <a:solidFill>
                  <a:srgbClr val="FFC000"/>
                </a:solidFill>
                <a:latin typeface="Arial" panose="020B0604020202020204" pitchFamily="34" charset="0"/>
                <a:cs typeface="Arial" panose="020B0604020202020204" pitchFamily="34" charset="0"/>
              </a:rPr>
              <a:t> del </a:t>
            </a:r>
            <a:r>
              <a:rPr lang="gl-ES" sz="2400" dirty="0" err="1">
                <a:solidFill>
                  <a:srgbClr val="FFC000"/>
                </a:solidFill>
                <a:latin typeface="Arial" panose="020B0604020202020204" pitchFamily="34" charset="0"/>
                <a:cs typeface="Arial" panose="020B0604020202020204" pitchFamily="34" charset="0"/>
              </a:rPr>
              <a:t>descubrimiento</a:t>
            </a:r>
            <a:r>
              <a:rPr lang="gl-ES" sz="2400" dirty="0">
                <a:solidFill>
                  <a:srgbClr val="FFC000"/>
                </a:solidFill>
                <a:latin typeface="Arial" panose="020B0604020202020204" pitchFamily="34" charset="0"/>
                <a:cs typeface="Arial" panose="020B0604020202020204" pitchFamily="34" charset="0"/>
              </a:rPr>
              <a:t> de la fermentación, en el </a:t>
            </a:r>
            <a:r>
              <a:rPr lang="gl-ES" sz="2400" b="1" dirty="0">
                <a:solidFill>
                  <a:srgbClr val="FFC000"/>
                </a:solidFill>
                <a:latin typeface="Arial" panose="020B0604020202020204" pitchFamily="34" charset="0"/>
                <a:cs typeface="Arial" panose="020B0604020202020204" pitchFamily="34" charset="0"/>
              </a:rPr>
              <a:t>S. XIX</a:t>
            </a:r>
            <a:r>
              <a:rPr lang="gl-ES" sz="2400" dirty="0">
                <a:solidFill>
                  <a:srgbClr val="FFC000"/>
                </a:solidFill>
                <a:latin typeface="Arial" panose="020B0604020202020204" pitchFamily="34" charset="0"/>
                <a:cs typeface="Arial" panose="020B0604020202020204" pitchFamily="34" charset="0"/>
              </a:rPr>
              <a:t>, </a:t>
            </a:r>
            <a:r>
              <a:rPr lang="gl-ES" sz="2400" dirty="0" err="1">
                <a:solidFill>
                  <a:srgbClr val="FFC000"/>
                </a:solidFill>
                <a:latin typeface="Arial" panose="020B0604020202020204" pitchFamily="34" charset="0"/>
                <a:cs typeface="Arial" panose="020B0604020202020204" pitchFamily="34" charset="0"/>
              </a:rPr>
              <a:t>también</a:t>
            </a:r>
            <a:r>
              <a:rPr lang="gl-ES" sz="2400" dirty="0">
                <a:solidFill>
                  <a:srgbClr val="FFC000"/>
                </a:solidFill>
                <a:latin typeface="Arial" panose="020B0604020202020204" pitchFamily="34" charset="0"/>
                <a:cs typeface="Arial" panose="020B0604020202020204" pitchFamily="34" charset="0"/>
              </a:rPr>
              <a:t> </a:t>
            </a:r>
            <a:r>
              <a:rPr lang="gl-ES" sz="2400" dirty="0" err="1">
                <a:solidFill>
                  <a:srgbClr val="FFC000"/>
                </a:solidFill>
                <a:latin typeface="Arial" panose="020B0604020202020204" pitchFamily="34" charset="0"/>
                <a:cs typeface="Arial" panose="020B0604020202020204" pitchFamily="34" charset="0"/>
              </a:rPr>
              <a:t>añadió</a:t>
            </a:r>
            <a:r>
              <a:rPr lang="gl-ES" sz="2400" dirty="0">
                <a:solidFill>
                  <a:srgbClr val="FFC000"/>
                </a:solidFill>
                <a:latin typeface="Arial" panose="020B0604020202020204" pitchFamily="34" charset="0"/>
                <a:cs typeface="Arial" panose="020B0604020202020204" pitchFamily="34" charset="0"/>
              </a:rPr>
              <a:t> la </a:t>
            </a:r>
            <a:r>
              <a:rPr lang="gl-ES" sz="2400" b="1" dirty="0" err="1">
                <a:solidFill>
                  <a:srgbClr val="FFC000"/>
                </a:solidFill>
                <a:latin typeface="Arial" panose="020B0604020202020204" pitchFamily="34" charset="0"/>
                <a:cs typeface="Arial" panose="020B0604020202020204" pitchFamily="34" charset="0"/>
              </a:rPr>
              <a:t>levadura</a:t>
            </a:r>
            <a:r>
              <a:rPr lang="gl-ES" sz="2400" b="1" dirty="0">
                <a:solidFill>
                  <a:srgbClr val="FFC000"/>
                </a:solidFill>
                <a:latin typeface="Arial" panose="020B0604020202020204" pitchFamily="34" charset="0"/>
                <a:cs typeface="Arial" panose="020B0604020202020204" pitchFamily="34" charset="0"/>
              </a:rPr>
              <a:t>.</a:t>
            </a:r>
            <a:endParaRPr lang="gl-ES" sz="2400" dirty="0">
              <a:solidFill>
                <a:srgbClr val="FFC000"/>
              </a:solidFill>
              <a:latin typeface="Arial" panose="020B0604020202020204" pitchFamily="34" charset="0"/>
              <a:cs typeface="Arial" panose="020B0604020202020204" pitchFamily="34" charset="0"/>
            </a:endParaRPr>
          </a:p>
          <a:p>
            <a:pPr algn="just" fontAlgn="base"/>
            <a:r>
              <a:rPr lang="gl-ES" sz="2400" dirty="0">
                <a:solidFill>
                  <a:srgbClr val="FFC000"/>
                </a:solidFill>
                <a:latin typeface="Arial" panose="020B0604020202020204" pitchFamily="34" charset="0"/>
                <a:cs typeface="Arial" panose="020B0604020202020204" pitchFamily="34" charset="0"/>
              </a:rPr>
              <a:t>Así a día de </a:t>
            </a:r>
            <a:r>
              <a:rPr lang="gl-ES" sz="2400" dirty="0" err="1">
                <a:solidFill>
                  <a:srgbClr val="FFC000"/>
                </a:solidFill>
                <a:latin typeface="Arial" panose="020B0604020202020204" pitchFamily="34" charset="0"/>
                <a:cs typeface="Arial" panose="020B0604020202020204" pitchFamily="34" charset="0"/>
              </a:rPr>
              <a:t>hoy</a:t>
            </a:r>
            <a:r>
              <a:rPr lang="gl-ES" sz="2400" dirty="0">
                <a:solidFill>
                  <a:srgbClr val="FFC000"/>
                </a:solidFill>
                <a:latin typeface="Arial" panose="020B0604020202020204" pitchFamily="34" charset="0"/>
                <a:cs typeface="Arial" panose="020B0604020202020204" pitchFamily="34" charset="0"/>
              </a:rPr>
              <a:t> las </a:t>
            </a:r>
            <a:r>
              <a:rPr lang="gl-ES" sz="2400" dirty="0" err="1">
                <a:solidFill>
                  <a:srgbClr val="FFC000"/>
                </a:solidFill>
                <a:latin typeface="Arial" panose="020B0604020202020204" pitchFamily="34" charset="0"/>
                <a:cs typeface="Arial" panose="020B0604020202020204" pitchFamily="34" charset="0"/>
              </a:rPr>
              <a:t>cervezas</a:t>
            </a:r>
            <a:r>
              <a:rPr lang="gl-ES" sz="2400" dirty="0">
                <a:solidFill>
                  <a:srgbClr val="FFC000"/>
                </a:solidFill>
                <a:latin typeface="Arial" panose="020B0604020202020204" pitchFamily="34" charset="0"/>
                <a:cs typeface="Arial" panose="020B0604020202020204" pitchFamily="34" charset="0"/>
              </a:rPr>
              <a:t> que se fabrican </a:t>
            </a:r>
            <a:r>
              <a:rPr lang="gl-ES" sz="2400" dirty="0" err="1">
                <a:solidFill>
                  <a:srgbClr val="FFC000"/>
                </a:solidFill>
                <a:latin typeface="Arial" panose="020B0604020202020204" pitchFamily="34" charset="0"/>
                <a:cs typeface="Arial" panose="020B0604020202020204" pitchFamily="34" charset="0"/>
              </a:rPr>
              <a:t>según</a:t>
            </a:r>
            <a:r>
              <a:rPr lang="gl-ES" sz="2400" dirty="0">
                <a:solidFill>
                  <a:srgbClr val="FFC000"/>
                </a:solidFill>
                <a:latin typeface="Arial" panose="020B0604020202020204" pitchFamily="34" charset="0"/>
                <a:cs typeface="Arial" panose="020B0604020202020204" pitchFamily="34" charset="0"/>
              </a:rPr>
              <a:t> el </a:t>
            </a:r>
            <a:r>
              <a:rPr lang="gl-ES" sz="2400" i="1" dirty="0">
                <a:solidFill>
                  <a:srgbClr val="FFC000"/>
                </a:solidFill>
                <a:latin typeface="Arial" panose="020B0604020202020204" pitchFamily="34" charset="0"/>
                <a:cs typeface="Arial" panose="020B0604020202020204" pitchFamily="34" charset="0"/>
              </a:rPr>
              <a:t>“</a:t>
            </a:r>
            <a:r>
              <a:rPr lang="gl-ES" sz="2400" i="1" dirty="0" err="1">
                <a:solidFill>
                  <a:srgbClr val="FFC000"/>
                </a:solidFill>
                <a:latin typeface="Arial" panose="020B0604020202020204" pitchFamily="34" charset="0"/>
                <a:cs typeface="Arial" panose="020B0604020202020204" pitchFamily="34" charset="0"/>
              </a:rPr>
              <a:t>Reinheitsgebot</a:t>
            </a:r>
            <a:r>
              <a:rPr lang="gl-ES" sz="2400" i="1" dirty="0">
                <a:solidFill>
                  <a:srgbClr val="FFC000"/>
                </a:solidFill>
                <a:latin typeface="Arial" panose="020B0604020202020204" pitchFamily="34" charset="0"/>
                <a:cs typeface="Arial" panose="020B0604020202020204" pitchFamily="34" charset="0"/>
              </a:rPr>
              <a:t>”</a:t>
            </a:r>
            <a:r>
              <a:rPr lang="gl-ES" sz="2400" dirty="0">
                <a:solidFill>
                  <a:srgbClr val="FFC000"/>
                </a:solidFill>
                <a:latin typeface="Arial" panose="020B0604020202020204" pitchFamily="34" charset="0"/>
                <a:cs typeface="Arial" panose="020B0604020202020204" pitchFamily="34" charset="0"/>
              </a:rPr>
              <a:t> </a:t>
            </a:r>
            <a:r>
              <a:rPr lang="gl-ES" sz="2400" dirty="0" err="1">
                <a:solidFill>
                  <a:srgbClr val="FFC000"/>
                </a:solidFill>
                <a:latin typeface="Arial" panose="020B0604020202020204" pitchFamily="34" charset="0"/>
                <a:cs typeface="Arial" panose="020B0604020202020204" pitchFamily="34" charset="0"/>
              </a:rPr>
              <a:t>únicamente</a:t>
            </a:r>
            <a:r>
              <a:rPr lang="gl-ES" sz="2400" dirty="0">
                <a:solidFill>
                  <a:srgbClr val="FFC000"/>
                </a:solidFill>
                <a:latin typeface="Arial" panose="020B0604020202020204" pitchFamily="34" charset="0"/>
                <a:cs typeface="Arial" panose="020B0604020202020204" pitchFamily="34" charset="0"/>
              </a:rPr>
              <a:t> </a:t>
            </a:r>
            <a:r>
              <a:rPr lang="gl-ES" sz="2400" dirty="0" err="1">
                <a:solidFill>
                  <a:srgbClr val="FFC000"/>
                </a:solidFill>
                <a:latin typeface="Arial" panose="020B0604020202020204" pitchFamily="34" charset="0"/>
                <a:cs typeface="Arial" panose="020B0604020202020204" pitchFamily="34" charset="0"/>
              </a:rPr>
              <a:t>pueden</a:t>
            </a:r>
            <a:r>
              <a:rPr lang="gl-ES" sz="2400" dirty="0">
                <a:solidFill>
                  <a:srgbClr val="FFC000"/>
                </a:solidFill>
                <a:latin typeface="Arial" panose="020B0604020202020204" pitchFamily="34" charset="0"/>
                <a:cs typeface="Arial" panose="020B0604020202020204" pitchFamily="34" charset="0"/>
              </a:rPr>
              <a:t> elaborarse con </a:t>
            </a:r>
            <a:r>
              <a:rPr lang="gl-ES" sz="2400" dirty="0" err="1">
                <a:solidFill>
                  <a:srgbClr val="FFC000"/>
                </a:solidFill>
                <a:latin typeface="Arial" panose="020B0604020202020204" pitchFamily="34" charset="0"/>
                <a:cs typeface="Arial" panose="020B0604020202020204" pitchFamily="34" charset="0"/>
              </a:rPr>
              <a:t>agua</a:t>
            </a:r>
            <a:r>
              <a:rPr lang="gl-ES" sz="2400" dirty="0">
                <a:solidFill>
                  <a:srgbClr val="FFC000"/>
                </a:solidFill>
                <a:latin typeface="Arial" panose="020B0604020202020204" pitchFamily="34" charset="0"/>
                <a:cs typeface="Arial" panose="020B0604020202020204" pitchFamily="34" charset="0"/>
              </a:rPr>
              <a:t>, </a:t>
            </a:r>
            <a:r>
              <a:rPr lang="gl-ES" sz="2400" dirty="0" err="1">
                <a:solidFill>
                  <a:srgbClr val="FFC000"/>
                </a:solidFill>
                <a:latin typeface="Arial" panose="020B0604020202020204" pitchFamily="34" charset="0"/>
                <a:cs typeface="Arial" panose="020B0604020202020204" pitchFamily="34" charset="0"/>
              </a:rPr>
              <a:t>malta</a:t>
            </a:r>
            <a:r>
              <a:rPr lang="gl-ES" sz="2400" dirty="0">
                <a:solidFill>
                  <a:srgbClr val="FFC000"/>
                </a:solidFill>
                <a:latin typeface="Arial" panose="020B0604020202020204" pitchFamily="34" charset="0"/>
                <a:cs typeface="Arial" panose="020B0604020202020204" pitchFamily="34" charset="0"/>
              </a:rPr>
              <a:t>, lúpulo y </a:t>
            </a:r>
            <a:r>
              <a:rPr lang="gl-ES" sz="2400" dirty="0" err="1">
                <a:solidFill>
                  <a:srgbClr val="FFC000"/>
                </a:solidFill>
                <a:latin typeface="Arial" panose="020B0604020202020204" pitchFamily="34" charset="0"/>
                <a:cs typeface="Arial" panose="020B0604020202020204" pitchFamily="34" charset="0"/>
              </a:rPr>
              <a:t>levadura</a:t>
            </a:r>
            <a:r>
              <a:rPr lang="gl-ES" sz="2400" dirty="0">
                <a:solidFill>
                  <a:srgbClr val="FFC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17444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514-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122739" y="0"/>
            <a:ext cx="3944937" cy="6858000"/>
          </a:xfrm>
          <a:prstGeom prst="rect">
            <a:avLst/>
          </a:prstGeom>
          <a:noFill/>
          <a:ln>
            <a:noFill/>
          </a:ln>
        </p:spPr>
      </p:pic>
    </p:spTree>
    <p:extLst>
      <p:ext uri="{BB962C8B-B14F-4D97-AF65-F5344CB8AC3E}">
        <p14:creationId xmlns:p14="http://schemas.microsoft.com/office/powerpoint/2010/main" val="2632291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515-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3212977"/>
            <a:ext cx="9144000" cy="3309937"/>
          </a:xfrm>
          <a:prstGeom prst="rect">
            <a:avLst/>
          </a:prstGeom>
          <a:noFill/>
          <a:ln>
            <a:noFill/>
          </a:ln>
        </p:spPr>
      </p:pic>
      <p:pic>
        <p:nvPicPr>
          <p:cNvPr id="3" name="1 Imagen" descr="P1010513-c">
            <a:extLst>
              <a:ext uri="{FF2B5EF4-FFF2-40B4-BE49-F238E27FC236}">
                <a16:creationId xmlns:a16="http://schemas.microsoft.com/office/drawing/2014/main" id="{18704D59-8928-4E20-AF63-4B59838E3B70}"/>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783632" y="260648"/>
            <a:ext cx="6295770" cy="2882282"/>
          </a:xfrm>
          <a:prstGeom prst="rect">
            <a:avLst/>
          </a:prstGeom>
          <a:noFill/>
          <a:ln>
            <a:noFill/>
          </a:ln>
        </p:spPr>
      </p:pic>
    </p:spTree>
    <p:extLst>
      <p:ext uri="{BB962C8B-B14F-4D97-AF65-F5344CB8AC3E}">
        <p14:creationId xmlns:p14="http://schemas.microsoft.com/office/powerpoint/2010/main" val="435551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gaBier, la nueva y electrizante cerveza de Tesla">
            <a:extLst>
              <a:ext uri="{FF2B5EF4-FFF2-40B4-BE49-F238E27FC236}">
                <a16:creationId xmlns:a16="http://schemas.microsoft.com/office/drawing/2014/main" id="{A97FF164-BBAD-41E0-B5DE-FE0D92796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008999"/>
            <a:ext cx="8604448" cy="4840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08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esla lanzó en octubre una edición limitada de 2 botellas de CyberBeer y dos jarras por 150 dólares. (Tesla)">
            <a:extLst>
              <a:ext uri="{FF2B5EF4-FFF2-40B4-BE49-F238E27FC236}">
                <a16:creationId xmlns:a16="http://schemas.microsoft.com/office/drawing/2014/main" id="{18865877-F63B-4E5F-8A19-7F6256D130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Tesla lanzó en octubre una edición limitada de 2 botellas de CyberBeer y dos jarras por 150 dólares. (Tesla)">
            <a:extLst>
              <a:ext uri="{FF2B5EF4-FFF2-40B4-BE49-F238E27FC236}">
                <a16:creationId xmlns:a16="http://schemas.microsoft.com/office/drawing/2014/main" id="{210B9DAC-7367-49CA-88DC-3CB3324F494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a:extLst>
              <a:ext uri="{FF2B5EF4-FFF2-40B4-BE49-F238E27FC236}">
                <a16:creationId xmlns:a16="http://schemas.microsoft.com/office/drawing/2014/main" id="{B9154C9B-FBC9-446D-998D-C621DD7A1C54}"/>
              </a:ext>
            </a:extLst>
          </p:cNvPr>
          <p:cNvPicPr>
            <a:picLocks noChangeAspect="1"/>
          </p:cNvPicPr>
          <p:nvPr/>
        </p:nvPicPr>
        <p:blipFill>
          <a:blip r:embed="rId2"/>
          <a:stretch>
            <a:fillRect/>
          </a:stretch>
        </p:blipFill>
        <p:spPr>
          <a:xfrm>
            <a:off x="2207568" y="453443"/>
            <a:ext cx="7776864" cy="4750786"/>
          </a:xfrm>
          <a:prstGeom prst="rect">
            <a:avLst/>
          </a:prstGeom>
        </p:spPr>
      </p:pic>
      <p:sp>
        <p:nvSpPr>
          <p:cNvPr id="5" name="Rectángulo 4">
            <a:extLst>
              <a:ext uri="{FF2B5EF4-FFF2-40B4-BE49-F238E27FC236}">
                <a16:creationId xmlns:a16="http://schemas.microsoft.com/office/drawing/2014/main" id="{74F55957-A43B-4C10-B423-C172A138E32A}"/>
              </a:ext>
            </a:extLst>
          </p:cNvPr>
          <p:cNvSpPr/>
          <p:nvPr/>
        </p:nvSpPr>
        <p:spPr>
          <a:xfrm>
            <a:off x="2225323" y="5394172"/>
            <a:ext cx="7488832" cy="707886"/>
          </a:xfrm>
          <a:prstGeom prst="rect">
            <a:avLst/>
          </a:prstGeom>
        </p:spPr>
        <p:txBody>
          <a:bodyPr wrap="square">
            <a:spAutoFit/>
          </a:bodyPr>
          <a:lstStyle/>
          <a:p>
            <a:r>
              <a:rPr lang="es-ES" sz="2000" dirty="0"/>
              <a:t>Tesla lanzó en octubre (2023) una edición limitada de 2 botellas de </a:t>
            </a:r>
            <a:r>
              <a:rPr lang="es-ES" sz="2000" dirty="0" err="1"/>
              <a:t>CyberBeer</a:t>
            </a:r>
            <a:r>
              <a:rPr lang="es-ES" sz="2000" dirty="0"/>
              <a:t> y dos jarras por 150 dólares. (Tesla)</a:t>
            </a:r>
          </a:p>
        </p:txBody>
      </p:sp>
    </p:spTree>
    <p:extLst>
      <p:ext uri="{BB962C8B-B14F-4D97-AF65-F5344CB8AC3E}">
        <p14:creationId xmlns:p14="http://schemas.microsoft.com/office/powerpoint/2010/main" val="1162455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DE405B2-11AC-41D3-914D-D40F5A14A208}"/>
              </a:ext>
            </a:extLst>
          </p:cNvPr>
          <p:cNvSpPr txBox="1"/>
          <p:nvPr/>
        </p:nvSpPr>
        <p:spPr>
          <a:xfrm>
            <a:off x="1415480" y="1228397"/>
            <a:ext cx="9361040" cy="4401205"/>
          </a:xfrm>
          <a:prstGeom prst="rect">
            <a:avLst/>
          </a:prstGeom>
          <a:noFill/>
        </p:spPr>
        <p:txBody>
          <a:bodyPr wrap="square" rtlCol="0">
            <a:spAutoFit/>
          </a:bodyPr>
          <a:lstStyle/>
          <a:p>
            <a:r>
              <a:rPr lang="es-ES" sz="4000" u="sng" dirty="0">
                <a:solidFill>
                  <a:srgbClr val="0070C0"/>
                </a:solidFill>
                <a:latin typeface="Arial" panose="020B0604020202020204" pitchFamily="34" charset="0"/>
                <a:cs typeface="Arial" panose="020B0604020202020204" pitchFamily="34" charset="0"/>
              </a:rPr>
              <a:t>Marco legal</a:t>
            </a:r>
            <a:r>
              <a:rPr lang="es-ES" sz="3200" u="sng" dirty="0">
                <a:solidFill>
                  <a:srgbClr val="0070C0"/>
                </a:solidFill>
                <a:latin typeface="Arial" panose="020B0604020202020204" pitchFamily="34" charset="0"/>
                <a:cs typeface="Arial" panose="020B0604020202020204" pitchFamily="34" charset="0"/>
              </a:rPr>
              <a:t> </a:t>
            </a:r>
            <a:r>
              <a:rPr lang="es-ES" sz="2400" u="sng" dirty="0">
                <a:solidFill>
                  <a:srgbClr val="0070C0"/>
                </a:solidFill>
                <a:latin typeface="Arial" panose="020B0604020202020204" pitchFamily="34" charset="0"/>
                <a:cs typeface="Arial" panose="020B0604020202020204" pitchFamily="34" charset="0"/>
              </a:rPr>
              <a:t> </a:t>
            </a:r>
          </a:p>
          <a:p>
            <a:r>
              <a:rPr lang="es-ES" sz="2400" b="1" dirty="0">
                <a:solidFill>
                  <a:srgbClr val="0070C0"/>
                </a:solidFill>
                <a:latin typeface="Arial" panose="020B0604020202020204" pitchFamily="34" charset="0"/>
                <a:cs typeface="Arial" panose="020B0604020202020204" pitchFamily="34" charset="0"/>
              </a:rPr>
              <a:t> </a:t>
            </a:r>
            <a:r>
              <a:rPr lang="es-ES" sz="2400" dirty="0">
                <a:solidFill>
                  <a:srgbClr val="0070C0"/>
                </a:solidFill>
                <a:latin typeface="Arial" panose="020B0604020202020204" pitchFamily="34" charset="0"/>
                <a:cs typeface="Arial" panose="020B0604020202020204" pitchFamily="34" charset="0"/>
              </a:rPr>
              <a:t>-R UE 1169/2011 RIAC       </a:t>
            </a:r>
          </a:p>
          <a:p>
            <a:r>
              <a:rPr lang="es-ES" sz="2400" dirty="0">
                <a:solidFill>
                  <a:srgbClr val="0070C0"/>
                </a:solidFill>
                <a:latin typeface="Arial" panose="020B0604020202020204" pitchFamily="34" charset="0"/>
                <a:cs typeface="Arial" panose="020B0604020202020204" pitchFamily="34" charset="0"/>
              </a:rPr>
              <a:t> -R CE 1924/2006 Alegaciones nutricionales y de salud</a:t>
            </a:r>
          </a:p>
          <a:p>
            <a:r>
              <a:rPr lang="es-ES" sz="2400" dirty="0">
                <a:solidFill>
                  <a:srgbClr val="0070C0"/>
                </a:solidFill>
                <a:latin typeface="Arial" panose="020B0604020202020204" pitchFamily="34" charset="0"/>
                <a:cs typeface="Arial" panose="020B0604020202020204" pitchFamily="34" charset="0"/>
              </a:rPr>
              <a:t> -RD 1808/1991 Identificación del lote</a:t>
            </a:r>
          </a:p>
          <a:p>
            <a:r>
              <a:rPr lang="es-ES" sz="2400" dirty="0">
                <a:solidFill>
                  <a:srgbClr val="0070C0"/>
                </a:solidFill>
                <a:latin typeface="Arial" panose="020B0604020202020204" pitchFamily="34" charset="0"/>
                <a:cs typeface="Arial" panose="020B0604020202020204" pitchFamily="34" charset="0"/>
              </a:rPr>
              <a:t> -R D 1801/2008 normas relativas a las cantidades nominales para productos envasados y al control de su contenido efectivo.</a:t>
            </a:r>
          </a:p>
          <a:p>
            <a:r>
              <a:rPr lang="es-ES" sz="2400" dirty="0">
                <a:solidFill>
                  <a:srgbClr val="0070C0"/>
                </a:solidFill>
                <a:latin typeface="Arial" panose="020B0604020202020204" pitchFamily="34" charset="0"/>
                <a:cs typeface="Arial" panose="020B0604020202020204" pitchFamily="34" charset="0"/>
              </a:rPr>
              <a:t> -Decreto 2484/1967, de 21 de septiembre, por el que se aprueba el texto del Código Alimentario Español.</a:t>
            </a:r>
          </a:p>
          <a:p>
            <a:r>
              <a:rPr lang="es-ES" sz="2400" dirty="0">
                <a:solidFill>
                  <a:srgbClr val="0070C0"/>
                </a:solidFill>
                <a:latin typeface="Arial" panose="020B0604020202020204" pitchFamily="34" charset="0"/>
                <a:cs typeface="Arial" panose="020B0604020202020204" pitchFamily="34" charset="0"/>
              </a:rPr>
              <a:t> - </a:t>
            </a:r>
            <a:r>
              <a:rPr lang="es-ES" sz="2400" b="1" dirty="0">
                <a:solidFill>
                  <a:srgbClr val="0070C0"/>
                </a:solidFill>
                <a:latin typeface="Arial" panose="020B0604020202020204" pitchFamily="34" charset="0"/>
                <a:cs typeface="Arial" panose="020B0604020202020204" pitchFamily="34" charset="0"/>
              </a:rPr>
              <a:t>R D 678/2016, de 16 de diciembre, por el que se aprueba la norma de calidad de la cerveza y de las bebidas de malta. </a:t>
            </a:r>
          </a:p>
          <a:p>
            <a:r>
              <a:rPr lang="es-ES" sz="2400" dirty="0">
                <a:solidFill>
                  <a:srgbClr val="0070C0"/>
                </a:solidFill>
                <a:latin typeface="Arial" panose="020B0604020202020204" pitchFamily="34" charset="0"/>
                <a:cs typeface="Arial" panose="020B0604020202020204" pitchFamily="34" charset="0"/>
              </a:rPr>
              <a:t> </a:t>
            </a:r>
            <a:endParaRPr lang="es-ES" sz="3200" dirty="0"/>
          </a:p>
        </p:txBody>
      </p:sp>
    </p:spTree>
    <p:extLst>
      <p:ext uri="{BB962C8B-B14F-4D97-AF65-F5344CB8AC3E}">
        <p14:creationId xmlns:p14="http://schemas.microsoft.com/office/powerpoint/2010/main" val="593549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sidra – ARGATACA.COM">
            <a:extLst>
              <a:ext uri="{FF2B5EF4-FFF2-40B4-BE49-F238E27FC236}">
                <a16:creationId xmlns:a16="http://schemas.microsoft.com/office/drawing/2014/main" id="{3BF2A981-01FD-4991-B37B-05FEEE17A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764704"/>
            <a:ext cx="8928991" cy="579264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4FB22EDD-8A41-4933-AFA6-7D143A587471}"/>
              </a:ext>
            </a:extLst>
          </p:cNvPr>
          <p:cNvSpPr txBox="1"/>
          <p:nvPr/>
        </p:nvSpPr>
        <p:spPr>
          <a:xfrm flipH="1">
            <a:off x="4678698" y="116632"/>
            <a:ext cx="2834601" cy="923330"/>
          </a:xfrm>
          <a:prstGeom prst="rect">
            <a:avLst/>
          </a:prstGeom>
          <a:noFill/>
        </p:spPr>
        <p:txBody>
          <a:bodyPr wrap="square" rtlCol="0">
            <a:spAutoFit/>
          </a:bodyPr>
          <a:lstStyle/>
          <a:p>
            <a:r>
              <a:rPr lang="es-ES" sz="5400" dirty="0">
                <a:solidFill>
                  <a:schemeClr val="accent3"/>
                </a:solidFill>
                <a:latin typeface="Arial" panose="020B0604020202020204" pitchFamily="34" charset="0"/>
                <a:cs typeface="Arial" panose="020B0604020202020204" pitchFamily="34" charset="0"/>
              </a:rPr>
              <a:t>Sidra</a:t>
            </a:r>
          </a:p>
        </p:txBody>
      </p:sp>
    </p:spTree>
    <p:extLst>
      <p:ext uri="{BB962C8B-B14F-4D97-AF65-F5344CB8AC3E}">
        <p14:creationId xmlns:p14="http://schemas.microsoft.com/office/powerpoint/2010/main" val="1800500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D4CF8C-770E-44F6-88D8-2C7A7ECB3672}"/>
              </a:ext>
            </a:extLst>
          </p:cNvPr>
          <p:cNvPicPr>
            <a:picLocks noChangeAspect="1"/>
          </p:cNvPicPr>
          <p:nvPr/>
        </p:nvPicPr>
        <p:blipFill>
          <a:blip r:embed="rId2"/>
          <a:stretch>
            <a:fillRect/>
          </a:stretch>
        </p:blipFill>
        <p:spPr>
          <a:xfrm>
            <a:off x="2599837" y="275785"/>
            <a:ext cx="6992326" cy="6306430"/>
          </a:xfrm>
          <a:prstGeom prst="rect">
            <a:avLst/>
          </a:prstGeom>
        </p:spPr>
      </p:pic>
    </p:spTree>
    <p:extLst>
      <p:ext uri="{BB962C8B-B14F-4D97-AF65-F5344CB8AC3E}">
        <p14:creationId xmlns:p14="http://schemas.microsoft.com/office/powerpoint/2010/main" val="3196637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327A9E-11C5-4458-AA12-55EDCCF510AA}"/>
              </a:ext>
            </a:extLst>
          </p:cNvPr>
          <p:cNvPicPr>
            <a:picLocks noChangeAspect="1"/>
          </p:cNvPicPr>
          <p:nvPr/>
        </p:nvPicPr>
        <p:blipFill>
          <a:blip r:embed="rId2"/>
          <a:stretch>
            <a:fillRect/>
          </a:stretch>
        </p:blipFill>
        <p:spPr>
          <a:xfrm>
            <a:off x="911424" y="836712"/>
            <a:ext cx="10270179" cy="4104456"/>
          </a:xfrm>
          <a:prstGeom prst="rect">
            <a:avLst/>
          </a:prstGeom>
        </p:spPr>
      </p:pic>
    </p:spTree>
    <p:extLst>
      <p:ext uri="{BB962C8B-B14F-4D97-AF65-F5344CB8AC3E}">
        <p14:creationId xmlns:p14="http://schemas.microsoft.com/office/powerpoint/2010/main" val="250769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AA81A58-8A98-4E62-922D-812E148CB74B}"/>
              </a:ext>
            </a:extLst>
          </p:cNvPr>
          <p:cNvPicPr>
            <a:picLocks noChangeAspect="1"/>
          </p:cNvPicPr>
          <p:nvPr/>
        </p:nvPicPr>
        <p:blipFill>
          <a:blip r:embed="rId2"/>
          <a:stretch>
            <a:fillRect/>
          </a:stretch>
        </p:blipFill>
        <p:spPr>
          <a:xfrm>
            <a:off x="4007768" y="278892"/>
            <a:ext cx="3960440" cy="1976652"/>
          </a:xfrm>
          <a:prstGeom prst="rect">
            <a:avLst/>
          </a:prstGeom>
        </p:spPr>
      </p:pic>
      <p:sp>
        <p:nvSpPr>
          <p:cNvPr id="3" name="Rectángulo 2">
            <a:extLst>
              <a:ext uri="{FF2B5EF4-FFF2-40B4-BE49-F238E27FC236}">
                <a16:creationId xmlns:a16="http://schemas.microsoft.com/office/drawing/2014/main" id="{71961A55-3F3A-4E5A-91F1-03C3C50DADAE}"/>
              </a:ext>
            </a:extLst>
          </p:cNvPr>
          <p:cNvSpPr/>
          <p:nvPr/>
        </p:nvSpPr>
        <p:spPr>
          <a:xfrm>
            <a:off x="1055440" y="3888876"/>
            <a:ext cx="9649072" cy="2677656"/>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Artículo 3. </a:t>
            </a:r>
            <a:r>
              <a:rPr lang="es-ES" sz="2400" b="1" dirty="0">
                <a:latin typeface="Arial" panose="020B0604020202020204" pitchFamily="34" charset="0"/>
                <a:cs typeface="Arial" panose="020B0604020202020204" pitchFamily="34" charset="0"/>
              </a:rPr>
              <a:t>Definiciones relativas a los mostos de manzana</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El mosto de manzana se define genéricamente como el producto obtenido de la molienda, maceración o prensado de las manzanas, mientras no haya iniciado la fermentación y con un grado Brix igual o superior a 10,2 y una densidad igual o superior a 1,040 g/ml. </a:t>
            </a:r>
          </a:p>
          <a:p>
            <a:r>
              <a:rPr lang="es-ES" sz="2400" dirty="0">
                <a:latin typeface="Arial" panose="020B0604020202020204" pitchFamily="34" charset="0"/>
                <a:cs typeface="Arial" panose="020B0604020202020204" pitchFamily="34" charset="0"/>
              </a:rPr>
              <a:t>En función de sus características se pueden definir las siguientes categorías de mostos de manzana:</a:t>
            </a:r>
          </a:p>
        </p:txBody>
      </p:sp>
      <p:sp>
        <p:nvSpPr>
          <p:cNvPr id="4" name="Rectángulo 3">
            <a:extLst>
              <a:ext uri="{FF2B5EF4-FFF2-40B4-BE49-F238E27FC236}">
                <a16:creationId xmlns:a16="http://schemas.microsoft.com/office/drawing/2014/main" id="{7028BC5E-44AF-409F-86BB-5DC31384C4DD}"/>
              </a:ext>
            </a:extLst>
          </p:cNvPr>
          <p:cNvSpPr/>
          <p:nvPr/>
        </p:nvSpPr>
        <p:spPr>
          <a:xfrm>
            <a:off x="1045574" y="2517049"/>
            <a:ext cx="9793088" cy="1200329"/>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Artículo 1. </a:t>
            </a:r>
            <a:r>
              <a:rPr lang="es-ES" sz="2400" b="1" dirty="0">
                <a:latin typeface="Arial" panose="020B0604020202020204" pitchFamily="34" charset="0"/>
                <a:cs typeface="Arial" panose="020B0604020202020204" pitchFamily="34" charset="0"/>
              </a:rPr>
              <a:t>Objeto</a:t>
            </a:r>
            <a:r>
              <a:rPr lang="es-ES" sz="2400" dirty="0">
                <a:latin typeface="Arial" panose="020B0604020202020204" pitchFamily="34" charset="0"/>
                <a:cs typeface="Arial" panose="020B0604020202020204" pitchFamily="34" charset="0"/>
              </a:rPr>
              <a:t>. El objeto de este real decreto es establecer las normas básicas de calidad para la elaboración y comercialización de las diferentes categorías de </a:t>
            </a:r>
            <a:r>
              <a:rPr lang="es-ES" sz="2400" b="1" dirty="0">
                <a:latin typeface="Arial" panose="020B0604020202020204" pitchFamily="34" charset="0"/>
                <a:cs typeface="Arial" panose="020B0604020202020204" pitchFamily="34" charset="0"/>
              </a:rPr>
              <a:t>sidra natural y de sidra</a:t>
            </a:r>
            <a:r>
              <a:rPr lang="es-E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79040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7978870-C11C-4D6E-9625-8BBFFB902630}"/>
              </a:ext>
            </a:extLst>
          </p:cNvPr>
          <p:cNvSpPr/>
          <p:nvPr/>
        </p:nvSpPr>
        <p:spPr>
          <a:xfrm>
            <a:off x="839416" y="428178"/>
            <a:ext cx="10153128" cy="6001643"/>
          </a:xfrm>
          <a:prstGeom prst="rect">
            <a:avLst/>
          </a:prstGeom>
        </p:spPr>
        <p:txBody>
          <a:bodyPr wrap="square">
            <a:spAutoFit/>
          </a:bodyPr>
          <a:lstStyle/>
          <a:p>
            <a:pPr marL="342900" indent="-342900">
              <a:buAutoNum type="arabicPeriod"/>
            </a:pPr>
            <a:r>
              <a:rPr lang="es-ES" sz="2400" b="1" dirty="0">
                <a:latin typeface="Arial" panose="020B0604020202020204" pitchFamily="34" charset="0"/>
                <a:cs typeface="Arial" panose="020B0604020202020204" pitchFamily="34" charset="0"/>
              </a:rPr>
              <a:t>Mosto natural de manzana</a:t>
            </a:r>
            <a:r>
              <a:rPr lang="es-ES" sz="2400" dirty="0">
                <a:latin typeface="Arial" panose="020B0604020202020204" pitchFamily="34" charset="0"/>
                <a:cs typeface="Arial" panose="020B0604020202020204" pitchFamily="34" charset="0"/>
              </a:rPr>
              <a:t>: Producto obtenido de la molienda, maceración o prensado de manzanas o de la pulpa, recolectadas en su momento óptimo de maduración mientras no haya iniciado la fermentación. </a:t>
            </a:r>
          </a:p>
          <a:p>
            <a:r>
              <a:rPr lang="es-ES" sz="2400" dirty="0">
                <a:latin typeface="Arial" panose="020B0604020202020204" pitchFamily="34" charset="0"/>
                <a:cs typeface="Arial" panose="020B0604020202020204" pitchFamily="34" charset="0"/>
              </a:rPr>
              <a:t>2. </a:t>
            </a:r>
            <a:r>
              <a:rPr lang="es-ES" sz="2400" b="1" dirty="0">
                <a:latin typeface="Arial" panose="020B0604020202020204" pitchFamily="34" charset="0"/>
                <a:cs typeface="Arial" panose="020B0604020202020204" pitchFamily="34" charset="0"/>
              </a:rPr>
              <a:t>Mosto de manzana concentrado</a:t>
            </a:r>
            <a:r>
              <a:rPr lang="es-ES" sz="2400" dirty="0">
                <a:latin typeface="Arial" panose="020B0604020202020204" pitchFamily="34" charset="0"/>
                <a:cs typeface="Arial" panose="020B0604020202020204" pitchFamily="34" charset="0"/>
              </a:rPr>
              <a:t>: Producto obtenido a partir de mosto de manzana, por eliminación, mediante procedimientos físicos, de una parte de su agua de constitución.</a:t>
            </a:r>
          </a:p>
          <a:p>
            <a:r>
              <a:rPr lang="es-ES" sz="2400" dirty="0">
                <a:latin typeface="Arial" panose="020B0604020202020204" pitchFamily="34" charset="0"/>
                <a:cs typeface="Arial" panose="020B0604020202020204" pitchFamily="34" charset="0"/>
              </a:rPr>
              <a:t>3. </a:t>
            </a:r>
            <a:r>
              <a:rPr lang="es-ES" sz="2400" b="1" dirty="0">
                <a:latin typeface="Arial" panose="020B0604020202020204" pitchFamily="34" charset="0"/>
                <a:cs typeface="Arial" panose="020B0604020202020204" pitchFamily="34" charset="0"/>
              </a:rPr>
              <a:t>Mosto de manzana reconstituido</a:t>
            </a:r>
            <a:r>
              <a:rPr lang="es-ES" sz="2400" dirty="0">
                <a:latin typeface="Arial" panose="020B0604020202020204" pitchFamily="34" charset="0"/>
                <a:cs typeface="Arial" panose="020B0604020202020204" pitchFamily="34" charset="0"/>
              </a:rPr>
              <a:t>: Producto obtenido por dilución del mosto concentrado de manzana hasta un grado Brix próximo al obtenido por los procedimientos habituales de extracción, siendo éste igual o superior a 10,2. </a:t>
            </a:r>
          </a:p>
          <a:p>
            <a:r>
              <a:rPr lang="es-ES" sz="2400" dirty="0">
                <a:latin typeface="Arial" panose="020B0604020202020204" pitchFamily="34" charset="0"/>
                <a:cs typeface="Arial" panose="020B0604020202020204" pitchFamily="34" charset="0"/>
              </a:rPr>
              <a:t>4. </a:t>
            </a:r>
            <a:r>
              <a:rPr lang="es-ES" sz="2400" b="1" dirty="0">
                <a:latin typeface="Arial" panose="020B0604020202020204" pitchFamily="34" charset="0"/>
                <a:cs typeface="Arial" panose="020B0604020202020204" pitchFamily="34" charset="0"/>
              </a:rPr>
              <a:t>Mosto de manzanas congeladas</a:t>
            </a:r>
            <a:r>
              <a:rPr lang="es-ES" sz="2400" dirty="0">
                <a:latin typeface="Arial" panose="020B0604020202020204" pitchFamily="34" charset="0"/>
                <a:cs typeface="Arial" panose="020B0604020202020204" pitchFamily="34" charset="0"/>
              </a:rPr>
              <a:t>: Producto obtenido de la molienda, maceración o prensado de manzanas congeladas, con un grado Brix igual o superior a 25. </a:t>
            </a:r>
          </a:p>
          <a:p>
            <a:r>
              <a:rPr lang="es-ES" sz="2400" dirty="0">
                <a:latin typeface="Arial" panose="020B0604020202020204" pitchFamily="34" charset="0"/>
                <a:cs typeface="Arial" panose="020B0604020202020204" pitchFamily="34" charset="0"/>
              </a:rPr>
              <a:t>5. </a:t>
            </a:r>
            <a:r>
              <a:rPr lang="es-ES" sz="2400" b="1" dirty="0">
                <a:latin typeface="Arial" panose="020B0604020202020204" pitchFamily="34" charset="0"/>
                <a:cs typeface="Arial" panose="020B0604020202020204" pitchFamily="34" charset="0"/>
              </a:rPr>
              <a:t>Mosto congelado de manzana</a:t>
            </a:r>
            <a:r>
              <a:rPr lang="es-ES" sz="2400" dirty="0">
                <a:latin typeface="Arial" panose="020B0604020202020204" pitchFamily="34" charset="0"/>
                <a:cs typeface="Arial" panose="020B0604020202020204" pitchFamily="34" charset="0"/>
              </a:rPr>
              <a:t>: Producto obtenido de la congelación del mosto natural de manzana, con un grado Brix igual o superior a 25.</a:t>
            </a:r>
          </a:p>
        </p:txBody>
      </p:sp>
    </p:spTree>
    <p:extLst>
      <p:ext uri="{BB962C8B-B14F-4D97-AF65-F5344CB8AC3E}">
        <p14:creationId xmlns:p14="http://schemas.microsoft.com/office/powerpoint/2010/main" val="4292360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blogger.googleusercontent.com/img/b/R29vZ2xl/AVvXsEg_KH9fX9xY7ckTyhU6OZHui59abutShOqBIROnL-aEi6b1ElPrpWNnh874utqDGTKhCkqgZTjfis1hLmsICvGwP2LygeJdfpcJb6RvS64apO_IBWnEhFhkC9hRYPDLlvqcfCYBJbIphg/s640/del-arbol-a-la-botella.jpg">
            <a:extLst>
              <a:ext uri="{FF2B5EF4-FFF2-40B4-BE49-F238E27FC236}">
                <a16:creationId xmlns:a16="http://schemas.microsoft.com/office/drawing/2014/main" id="{F1ADDF4D-F1EB-4A46-8626-953BDBF1A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340391"/>
            <a:ext cx="226695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blogger.googleusercontent.com/img/b/R29vZ2xl/AVvXsEjZ1F8i0ei-1LGbEfutlNfkCvr8V5m2RO2u_kEZQNq47FeKIfQpGqvu4IF9gw8VC61lsicB23KD9OjSIvuWDAEnNM77AELI3LcSupJS06M76FzQ8X4-coMv-WZbVNngISKfMQG_CGBVYg/s1600/elaboraci%25C3%25B3n+de+la+sidra+natural+2.jpg">
            <a:extLst>
              <a:ext uri="{FF2B5EF4-FFF2-40B4-BE49-F238E27FC236}">
                <a16:creationId xmlns:a16="http://schemas.microsoft.com/office/drawing/2014/main" id="{EBC43AAB-6222-4F91-B333-567253ABA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792" y="380999"/>
            <a:ext cx="7696473" cy="592247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D632985E-7407-4554-ACAE-E3F16BC5E45D}"/>
              </a:ext>
            </a:extLst>
          </p:cNvPr>
          <p:cNvSpPr/>
          <p:nvPr/>
        </p:nvSpPr>
        <p:spPr>
          <a:xfrm>
            <a:off x="7320136" y="6266274"/>
            <a:ext cx="3586753" cy="369332"/>
          </a:xfrm>
          <a:prstGeom prst="rect">
            <a:avLst/>
          </a:prstGeom>
        </p:spPr>
        <p:txBody>
          <a:bodyPr wrap="square">
            <a:spAutoFit/>
          </a:bodyPr>
          <a:lstStyle/>
          <a:p>
            <a:r>
              <a:rPr lang="es-ES" dirty="0">
                <a:solidFill>
                  <a:srgbClr val="FFFFFF"/>
                </a:solidFill>
                <a:latin typeface="Arial" panose="020B0604020202020204" pitchFamily="34" charset="0"/>
              </a:rPr>
              <a:t>Publicado por </a:t>
            </a:r>
            <a:r>
              <a:rPr lang="es-ES" sz="1400" u="sng" dirty="0">
                <a:solidFill>
                  <a:srgbClr val="EBFFCC"/>
                </a:solidFill>
                <a:latin typeface="Arial" panose="020B0604020202020204" pitchFamily="34" charset="0"/>
                <a:hlinkClick r:id="rId4" tooltip="author profile"/>
              </a:rPr>
              <a:t>SUSY SANCHEZ</a:t>
            </a:r>
            <a:r>
              <a:rPr lang="es-ES" u="sng" dirty="0">
                <a:solidFill>
                  <a:srgbClr val="EBFFCC"/>
                </a:solidFill>
                <a:latin typeface="Arial" panose="020B0604020202020204" pitchFamily="34" charset="0"/>
                <a:hlinkClick r:id="rId4" tooltip="author profile"/>
              </a:rPr>
              <a:t> </a:t>
            </a:r>
            <a:endParaRPr lang="es-ES" dirty="0"/>
          </a:p>
        </p:txBody>
      </p:sp>
    </p:spTree>
    <p:extLst>
      <p:ext uri="{BB962C8B-B14F-4D97-AF65-F5344CB8AC3E}">
        <p14:creationId xmlns:p14="http://schemas.microsoft.com/office/powerpoint/2010/main" val="2682810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F0D511B-2F95-4A1B-AA20-AA496D14D140}"/>
              </a:ext>
            </a:extLst>
          </p:cNvPr>
          <p:cNvSpPr/>
          <p:nvPr/>
        </p:nvSpPr>
        <p:spPr>
          <a:xfrm>
            <a:off x="1055440" y="620688"/>
            <a:ext cx="9721080" cy="5262979"/>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Artículo 4. </a:t>
            </a:r>
            <a:r>
              <a:rPr lang="es-ES" sz="2400" b="1" dirty="0">
                <a:latin typeface="Arial" panose="020B0604020202020204" pitchFamily="34" charset="0"/>
                <a:cs typeface="Arial" panose="020B0604020202020204" pitchFamily="34" charset="0"/>
              </a:rPr>
              <a:t>Definiciones relativas a las diferentes categorías de </a:t>
            </a:r>
            <a:r>
              <a:rPr lang="es-ES" sz="2400" b="1" u="sng" dirty="0">
                <a:latin typeface="Arial" panose="020B0604020202020204" pitchFamily="34" charset="0"/>
                <a:cs typeface="Arial" panose="020B0604020202020204" pitchFamily="34" charset="0"/>
              </a:rPr>
              <a:t>sidra natural</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A los efectos de este real decreto, se establecen las siguientes definiciones relativas a las diferentes categorías de sidra natural: </a:t>
            </a:r>
          </a:p>
          <a:p>
            <a:pPr marL="342900" indent="-342900">
              <a:buAutoNum type="arabicPeriod"/>
            </a:pPr>
            <a:r>
              <a:rPr lang="es-ES" sz="2400" b="1" dirty="0">
                <a:latin typeface="Arial" panose="020B0604020202020204" pitchFamily="34" charset="0"/>
                <a:cs typeface="Arial" panose="020B0604020202020204" pitchFamily="34" charset="0"/>
              </a:rPr>
              <a:t>Sidra natural</a:t>
            </a:r>
            <a:r>
              <a:rPr lang="es-ES" sz="2400" dirty="0">
                <a:latin typeface="Arial" panose="020B0604020202020204" pitchFamily="34" charset="0"/>
                <a:cs typeface="Arial" panose="020B0604020202020204" pitchFamily="34" charset="0"/>
              </a:rPr>
              <a:t>: Producto resultante de la fermentación del mosto natural de manzana, cuyo contenido en gas carbónico y azúcares tiene origen endógeno exclusivamente. Su grado alcohólico volumétrico adquirido será igual o superior a 5% vol. y su presión relativa en el interior de la botella será superior a 0,5 bares a 20 </a:t>
            </a:r>
            <a:r>
              <a:rPr lang="es-ES" sz="2400" dirty="0" err="1">
                <a:latin typeface="Arial" panose="020B0604020202020204" pitchFamily="34" charset="0"/>
                <a:cs typeface="Arial" panose="020B0604020202020204" pitchFamily="34" charset="0"/>
              </a:rPr>
              <a:t>ºC</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2. </a:t>
            </a:r>
            <a:r>
              <a:rPr lang="es-ES" sz="2400" b="1" dirty="0">
                <a:latin typeface="Arial" panose="020B0604020202020204" pitchFamily="34" charset="0"/>
                <a:cs typeface="Arial" panose="020B0604020202020204" pitchFamily="34" charset="0"/>
              </a:rPr>
              <a:t>Sidra natural dulce</a:t>
            </a:r>
            <a:r>
              <a:rPr lang="es-ES" sz="2400" dirty="0">
                <a:latin typeface="Arial" panose="020B0604020202020204" pitchFamily="34" charset="0"/>
                <a:cs typeface="Arial" panose="020B0604020202020204" pitchFamily="34" charset="0"/>
              </a:rPr>
              <a:t>: Producto resultante de la fermentación parcial del mosto natural de manzana, cuyo contenido en gas carbónico y azúcares tiene origen endógeno exclusivamente. Su grado alcohólico volumétrico adquirido será igual o superior a 1% vol. e inferior o igual a 3% vol. y su contenido de azúcares totales será superior a 50 g/l. </a:t>
            </a:r>
          </a:p>
        </p:txBody>
      </p:sp>
    </p:spTree>
    <p:extLst>
      <p:ext uri="{BB962C8B-B14F-4D97-AF65-F5344CB8AC3E}">
        <p14:creationId xmlns:p14="http://schemas.microsoft.com/office/powerpoint/2010/main" val="1020831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E47BF56-9B19-4D3D-A0DD-EB5FE77921B8}"/>
              </a:ext>
            </a:extLst>
          </p:cNvPr>
          <p:cNvSpPr/>
          <p:nvPr/>
        </p:nvSpPr>
        <p:spPr>
          <a:xfrm>
            <a:off x="1127448" y="458956"/>
            <a:ext cx="9577064" cy="5940088"/>
          </a:xfrm>
          <a:prstGeom prst="rect">
            <a:avLst/>
          </a:prstGeom>
        </p:spPr>
        <p:txBody>
          <a:bodyPr wrap="square">
            <a:spAutoFit/>
          </a:bodyPr>
          <a:lstStyle/>
          <a:p>
            <a:pPr lvl="0"/>
            <a:r>
              <a:rPr lang="es-ES" sz="2400" dirty="0">
                <a:solidFill>
                  <a:prstClr val="black"/>
                </a:solidFill>
                <a:latin typeface="Arial" panose="020B0604020202020204" pitchFamily="34" charset="0"/>
                <a:cs typeface="Arial" panose="020B0604020202020204" pitchFamily="34" charset="0"/>
              </a:rPr>
              <a:t>3. </a:t>
            </a:r>
            <a:r>
              <a:rPr lang="es-ES" sz="2400" b="1" dirty="0">
                <a:solidFill>
                  <a:prstClr val="black"/>
                </a:solidFill>
                <a:latin typeface="Arial" panose="020B0604020202020204" pitchFamily="34" charset="0"/>
                <a:cs typeface="Arial" panose="020B0604020202020204" pitchFamily="34" charset="0"/>
              </a:rPr>
              <a:t>Sidra natural espumosa</a:t>
            </a:r>
            <a:r>
              <a:rPr lang="es-ES" sz="2400" dirty="0">
                <a:solidFill>
                  <a:prstClr val="black"/>
                </a:solidFill>
                <a:latin typeface="Arial" panose="020B0604020202020204" pitchFamily="34" charset="0"/>
                <a:cs typeface="Arial" panose="020B0604020202020204" pitchFamily="34" charset="0"/>
              </a:rPr>
              <a:t>: Producto resultante de la segunda fermentación de una sidra natural debida a los azúcares naturales de la misma o por adición de licor de tiraje, cuyo contenido en gas carbónico es de origen endógeno exclusivamente. Su grado alcohólico volumétrico adquirido será igual o superior a 5,5% vol. y su presión relativa en el interior de la botella, después de la segunda fermentación, será superior a 3 bares a 20 </a:t>
            </a:r>
            <a:r>
              <a:rPr lang="es-ES" sz="2400" dirty="0" err="1">
                <a:solidFill>
                  <a:prstClr val="black"/>
                </a:solidFill>
                <a:latin typeface="Arial" panose="020B0604020202020204" pitchFamily="34" charset="0"/>
                <a:cs typeface="Arial" panose="020B0604020202020204" pitchFamily="34" charset="0"/>
              </a:rPr>
              <a:t>ºC</a:t>
            </a:r>
            <a:r>
              <a:rPr lang="es-ES" sz="2400" dirty="0">
                <a:solidFill>
                  <a:prstClr val="black"/>
                </a:solidFill>
                <a:latin typeface="Arial" panose="020B0604020202020204" pitchFamily="34" charset="0"/>
                <a:cs typeface="Arial" panose="020B0604020202020204" pitchFamily="34" charset="0"/>
              </a:rPr>
              <a:t>.</a:t>
            </a:r>
          </a:p>
          <a:p>
            <a:pPr lvl="0"/>
            <a:r>
              <a:rPr lang="es-ES" sz="2400" dirty="0">
                <a:solidFill>
                  <a:prstClr val="black"/>
                </a:solidFill>
                <a:latin typeface="Arial" panose="020B0604020202020204" pitchFamily="34" charset="0"/>
                <a:cs typeface="Arial" panose="020B0604020202020204" pitchFamily="34" charset="0"/>
              </a:rPr>
              <a:t>En función del lugar donde se realice esta segunda fermentación se distingue entre: </a:t>
            </a:r>
          </a:p>
          <a:p>
            <a:pPr marL="342900" lvl="0" indent="-342900">
              <a:buFontTx/>
              <a:buAutoNum type="alphaLcParenR"/>
            </a:pPr>
            <a:r>
              <a:rPr lang="es-ES" sz="2400" b="1" dirty="0">
                <a:solidFill>
                  <a:prstClr val="black"/>
                </a:solidFill>
                <a:latin typeface="Arial" panose="020B0604020202020204" pitchFamily="34" charset="0"/>
                <a:cs typeface="Arial" panose="020B0604020202020204" pitchFamily="34" charset="0"/>
              </a:rPr>
              <a:t>Fermentación en botella</a:t>
            </a:r>
            <a:r>
              <a:rPr lang="es-ES" sz="2400" dirty="0">
                <a:solidFill>
                  <a:prstClr val="black"/>
                </a:solidFill>
                <a:latin typeface="Arial" panose="020B0604020202020204" pitchFamily="34" charset="0"/>
                <a:cs typeface="Arial" panose="020B0604020202020204" pitchFamily="34" charset="0"/>
              </a:rPr>
              <a:t>: Con una permanencia en botella de un mínimo de cinco meses. </a:t>
            </a:r>
          </a:p>
          <a:p>
            <a:pPr lvl="0"/>
            <a:r>
              <a:rPr lang="es-ES" sz="2400" dirty="0">
                <a:solidFill>
                  <a:prstClr val="black"/>
                </a:solidFill>
                <a:latin typeface="Arial" panose="020B0604020202020204" pitchFamily="34" charset="0"/>
                <a:cs typeface="Arial" panose="020B0604020202020204" pitchFamily="34" charset="0"/>
              </a:rPr>
              <a:t>b) </a:t>
            </a:r>
            <a:r>
              <a:rPr lang="es-ES" sz="2400" b="1" dirty="0">
                <a:solidFill>
                  <a:prstClr val="black"/>
                </a:solidFill>
                <a:latin typeface="Arial" panose="020B0604020202020204" pitchFamily="34" charset="0"/>
                <a:cs typeface="Arial" panose="020B0604020202020204" pitchFamily="34" charset="0"/>
              </a:rPr>
              <a:t>Fermentación en grandes envases</a:t>
            </a:r>
            <a:r>
              <a:rPr lang="es-ES" sz="2400" dirty="0">
                <a:solidFill>
                  <a:prstClr val="black"/>
                </a:solidFill>
                <a:latin typeface="Arial" panose="020B0604020202020204" pitchFamily="34" charset="0"/>
                <a:cs typeface="Arial" panose="020B0604020202020204" pitchFamily="34" charset="0"/>
              </a:rPr>
              <a:t>: Aquélla en la que la segunda fermentación alcohólica ha sido realizada en depósitos herméticamente cerrados, de los cuales se trasvasa a las botellas con una permanencia mínima en depósito de tres meses. </a:t>
            </a:r>
          </a:p>
          <a:p>
            <a:pPr lvl="0"/>
            <a:endParaRPr lang="es-E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764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0A0C932-A939-4C32-9CFA-DFC74F373B81}"/>
              </a:ext>
            </a:extLst>
          </p:cNvPr>
          <p:cNvSpPr/>
          <p:nvPr/>
        </p:nvSpPr>
        <p:spPr>
          <a:xfrm>
            <a:off x="1127448" y="612846"/>
            <a:ext cx="9721080" cy="3416320"/>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4. </a:t>
            </a:r>
            <a:r>
              <a:rPr lang="es-ES" sz="2400" b="1" dirty="0">
                <a:latin typeface="Arial" panose="020B0604020202020204" pitchFamily="34" charset="0"/>
                <a:cs typeface="Arial" panose="020B0604020202020204" pitchFamily="34" charset="0"/>
              </a:rPr>
              <a:t>Sidra natural de bajo contenido en alcohol</a:t>
            </a:r>
            <a:r>
              <a:rPr lang="es-ES" sz="2400" dirty="0">
                <a:latin typeface="Arial" panose="020B0604020202020204" pitchFamily="34" charset="0"/>
                <a:cs typeface="Arial" panose="020B0604020202020204" pitchFamily="34" charset="0"/>
              </a:rPr>
              <a:t>: Sidra natural a la que se le elimina el alcohol por medios físicos. Su grado alcohólico volumétrico adquirido será igual o superior a 1% vol. e inferior o igual a 3% vol.</a:t>
            </a:r>
          </a:p>
          <a:p>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5. </a:t>
            </a:r>
            <a:r>
              <a:rPr lang="es-ES" sz="2400" b="1" dirty="0">
                <a:latin typeface="Arial" panose="020B0604020202020204" pitchFamily="34" charset="0"/>
                <a:cs typeface="Arial" panose="020B0604020202020204" pitchFamily="34" charset="0"/>
              </a:rPr>
              <a:t>Sidra natural sin alcohol</a:t>
            </a:r>
            <a:r>
              <a:rPr lang="es-ES" sz="2400" dirty="0">
                <a:latin typeface="Arial" panose="020B0604020202020204" pitchFamily="34" charset="0"/>
                <a:cs typeface="Arial" panose="020B0604020202020204" pitchFamily="34" charset="0"/>
              </a:rPr>
              <a:t>: Sidra natural a la que se le elimina el alcohol por medios físicos, sin que se pierdan sus características organolépticas. Su grado alcohólico volumétrico adquirido será inferior a 1% vol.</a:t>
            </a:r>
          </a:p>
        </p:txBody>
      </p:sp>
    </p:spTree>
    <p:extLst>
      <p:ext uri="{BB962C8B-B14F-4D97-AF65-F5344CB8AC3E}">
        <p14:creationId xmlns:p14="http://schemas.microsoft.com/office/powerpoint/2010/main" val="35731917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7C5D483-52E2-49E5-AFC2-28914EC475BF}"/>
              </a:ext>
            </a:extLst>
          </p:cNvPr>
          <p:cNvSpPr/>
          <p:nvPr/>
        </p:nvSpPr>
        <p:spPr>
          <a:xfrm>
            <a:off x="1127448" y="674400"/>
            <a:ext cx="9937104" cy="5509200"/>
          </a:xfrm>
          <a:prstGeom prst="rect">
            <a:avLst/>
          </a:prstGeom>
        </p:spPr>
        <p:txBody>
          <a:bodyPr wrap="square">
            <a:spAutoFit/>
          </a:bodyPr>
          <a:lstStyle/>
          <a:p>
            <a:r>
              <a:rPr lang="es-ES" sz="2200" dirty="0">
                <a:latin typeface="Arial" panose="020B0604020202020204" pitchFamily="34" charset="0"/>
                <a:cs typeface="Arial" panose="020B0604020202020204" pitchFamily="34" charset="0"/>
              </a:rPr>
              <a:t>Artículo 5. </a:t>
            </a:r>
            <a:r>
              <a:rPr lang="es-ES" sz="2200" b="1" dirty="0">
                <a:latin typeface="Arial" panose="020B0604020202020204" pitchFamily="34" charset="0"/>
                <a:cs typeface="Arial" panose="020B0604020202020204" pitchFamily="34" charset="0"/>
              </a:rPr>
              <a:t>Definiciones relativas a las diferentes categorías de </a:t>
            </a:r>
            <a:r>
              <a:rPr lang="es-ES" sz="2200" b="1" u="sng" dirty="0">
                <a:latin typeface="Arial" panose="020B0604020202020204" pitchFamily="34" charset="0"/>
                <a:cs typeface="Arial" panose="020B0604020202020204" pitchFamily="34" charset="0"/>
              </a:rPr>
              <a:t>sidra</a:t>
            </a:r>
            <a:r>
              <a:rPr lang="es-ES" sz="2200" dirty="0">
                <a:latin typeface="Arial" panose="020B0604020202020204" pitchFamily="34" charset="0"/>
                <a:cs typeface="Arial" panose="020B0604020202020204" pitchFamily="34" charset="0"/>
              </a:rPr>
              <a:t>. </a:t>
            </a:r>
          </a:p>
          <a:p>
            <a:r>
              <a:rPr lang="es-ES" sz="2200" dirty="0">
                <a:latin typeface="Arial" panose="020B0604020202020204" pitchFamily="34" charset="0"/>
                <a:cs typeface="Arial" panose="020B0604020202020204" pitchFamily="34" charset="0"/>
              </a:rPr>
              <a:t>A los efectos de este real decreto, se establecen las siguientes definiciones relativas a las diferentes categorías de sidra: </a:t>
            </a:r>
          </a:p>
          <a:p>
            <a:pPr marL="342900" indent="-342900">
              <a:buAutoNum type="arabicPeriod"/>
            </a:pPr>
            <a:r>
              <a:rPr lang="es-ES" sz="2200" b="1" dirty="0">
                <a:latin typeface="Arial" panose="020B0604020202020204" pitchFamily="34" charset="0"/>
                <a:cs typeface="Arial" panose="020B0604020202020204" pitchFamily="34" charset="0"/>
              </a:rPr>
              <a:t>Sidra</a:t>
            </a:r>
            <a:r>
              <a:rPr lang="es-ES" sz="2200" dirty="0">
                <a:latin typeface="Arial" panose="020B0604020202020204" pitchFamily="34" charset="0"/>
                <a:cs typeface="Arial" panose="020B0604020202020204" pitchFamily="34" charset="0"/>
              </a:rPr>
              <a:t>: Producto resultante de la fermentación total o parcial del mosto de manzana, al que se puede incorporar, posteriormente a la fermentación, los azúcares o jarabes azucarados, regulados en la normativa sobre determinados azúcares destinados a la alimentación humana, y anhídrido carbónico. Su grado alcohólico volumétrico adquirido será igual o superior a 4% vol. </a:t>
            </a:r>
          </a:p>
          <a:p>
            <a:r>
              <a:rPr lang="es-ES" sz="2200" dirty="0">
                <a:latin typeface="Arial" panose="020B0604020202020204" pitchFamily="34" charset="0"/>
                <a:cs typeface="Arial" panose="020B0604020202020204" pitchFamily="34" charset="0"/>
              </a:rPr>
              <a:t>2. </a:t>
            </a:r>
            <a:r>
              <a:rPr lang="es-ES" sz="2200" b="1" dirty="0">
                <a:latin typeface="Arial" panose="020B0604020202020204" pitchFamily="34" charset="0"/>
                <a:cs typeface="Arial" panose="020B0604020202020204" pitchFamily="34" charset="0"/>
              </a:rPr>
              <a:t>Sidra extra</a:t>
            </a:r>
            <a:r>
              <a:rPr lang="es-ES" sz="2200" dirty="0">
                <a:latin typeface="Arial" panose="020B0604020202020204" pitchFamily="34" charset="0"/>
                <a:cs typeface="Arial" panose="020B0604020202020204" pitchFamily="34" charset="0"/>
              </a:rPr>
              <a:t>: Sidra elaborada a partir de la fermentación total o parcial del mosto natural de manzana. Su grado alcohólico volumétrico adquirido será igual o superior a 5% vol. </a:t>
            </a:r>
          </a:p>
          <a:p>
            <a:r>
              <a:rPr lang="es-ES" sz="2200" dirty="0">
                <a:latin typeface="Arial" panose="020B0604020202020204" pitchFamily="34" charset="0"/>
                <a:cs typeface="Arial" panose="020B0604020202020204" pitchFamily="34" charset="0"/>
              </a:rPr>
              <a:t>3. </a:t>
            </a:r>
            <a:r>
              <a:rPr lang="es-ES" sz="2200" b="1" dirty="0">
                <a:latin typeface="Arial" panose="020B0604020202020204" pitchFamily="34" charset="0"/>
                <a:cs typeface="Arial" panose="020B0604020202020204" pitchFamily="34" charset="0"/>
              </a:rPr>
              <a:t>Sidra con zumo de frutas</a:t>
            </a:r>
            <a:r>
              <a:rPr lang="es-ES" sz="2200" dirty="0">
                <a:latin typeface="Arial" panose="020B0604020202020204" pitchFamily="34" charset="0"/>
                <a:cs typeface="Arial" panose="020B0604020202020204" pitchFamily="34" charset="0"/>
              </a:rPr>
              <a:t>: Producto elaborado a partir de sidra al que se han añadido zumo de frutas o zumo de frutas a partir de concentrado o zumo de frutas concentrado. Su grado alcohólico volumétrico adquirido será igual o superior a 4% vol.</a:t>
            </a:r>
          </a:p>
        </p:txBody>
      </p:sp>
    </p:spTree>
    <p:extLst>
      <p:ext uri="{BB962C8B-B14F-4D97-AF65-F5344CB8AC3E}">
        <p14:creationId xmlns:p14="http://schemas.microsoft.com/office/powerpoint/2010/main" val="4102505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4F8AF27-38D9-46D6-8687-5E5DB9A833A5}"/>
              </a:ext>
            </a:extLst>
          </p:cNvPr>
          <p:cNvSpPr/>
          <p:nvPr/>
        </p:nvSpPr>
        <p:spPr>
          <a:xfrm>
            <a:off x="839416" y="117693"/>
            <a:ext cx="10369152" cy="6740307"/>
          </a:xfrm>
          <a:prstGeom prst="rect">
            <a:avLst/>
          </a:prstGeom>
        </p:spPr>
        <p:txBody>
          <a:bodyPr wrap="square">
            <a:spAutoFit/>
          </a:bodyPr>
          <a:lstStyle/>
          <a:p>
            <a:r>
              <a:rPr lang="es-ES" sz="2400" u="sng" dirty="0">
                <a:solidFill>
                  <a:schemeClr val="accent3">
                    <a:lumMod val="75000"/>
                  </a:schemeClr>
                </a:solidFill>
                <a:latin typeface="Arial" panose="020B0604020202020204" pitchFamily="34" charset="0"/>
                <a:cs typeface="Arial" panose="020B0604020202020204" pitchFamily="34" charset="0"/>
              </a:rPr>
              <a:t>Decreto 2484/1967, de 21 de septiembre, por el que se aprueba el texto del Código Alimentario Español</a:t>
            </a:r>
            <a:r>
              <a:rPr lang="es-ES" sz="2400" dirty="0">
                <a:solidFill>
                  <a:schemeClr val="accent3">
                    <a:lumMod val="75000"/>
                  </a:schemeClr>
                </a:solidFill>
                <a:latin typeface="Arial" panose="020B0604020202020204" pitchFamily="34" charset="0"/>
                <a:cs typeface="Arial" panose="020B0604020202020204" pitchFamily="34" charset="0"/>
              </a:rPr>
              <a:t>.</a:t>
            </a:r>
            <a:endParaRPr lang="es-ES" sz="2400" b="1" i="1" dirty="0">
              <a:solidFill>
                <a:schemeClr val="accent3">
                  <a:lumMod val="75000"/>
                </a:schemeClr>
              </a:solidFill>
              <a:latin typeface="Arial" panose="020B0604020202020204" pitchFamily="34" charset="0"/>
              <a:cs typeface="Arial" panose="020B0604020202020204" pitchFamily="34" charset="0"/>
            </a:endParaRPr>
          </a:p>
          <a:p>
            <a:r>
              <a:rPr lang="es-ES" sz="2400" b="1" i="1" dirty="0">
                <a:solidFill>
                  <a:schemeClr val="accent3">
                    <a:lumMod val="75000"/>
                  </a:schemeClr>
                </a:solidFill>
                <a:latin typeface="Arial" panose="020B0604020202020204" pitchFamily="34" charset="0"/>
                <a:cs typeface="Arial" panose="020B0604020202020204" pitchFamily="34" charset="0"/>
              </a:rPr>
              <a:t>Sección 9.ª Cervezas</a:t>
            </a:r>
          </a:p>
          <a:p>
            <a:r>
              <a:rPr lang="es-ES" sz="2400" b="1" dirty="0">
                <a:solidFill>
                  <a:schemeClr val="accent3">
                    <a:lumMod val="75000"/>
                  </a:schemeClr>
                </a:solidFill>
                <a:latin typeface="Arial" panose="020B0604020202020204" pitchFamily="34" charset="0"/>
                <a:cs typeface="Arial" panose="020B0604020202020204" pitchFamily="34" charset="0"/>
              </a:rPr>
              <a:t>3.30.55. </a:t>
            </a:r>
            <a:r>
              <a:rPr lang="es-ES" sz="2400" i="1" dirty="0">
                <a:solidFill>
                  <a:schemeClr val="accent3">
                    <a:lumMod val="75000"/>
                  </a:schemeClr>
                </a:solidFill>
                <a:latin typeface="Arial" panose="020B0604020202020204" pitchFamily="34" charset="0"/>
                <a:cs typeface="Arial" panose="020B0604020202020204" pitchFamily="34" charset="0"/>
              </a:rPr>
              <a:t>Envasado.</a:t>
            </a:r>
          </a:p>
          <a:p>
            <a:r>
              <a:rPr lang="es-ES" sz="2400" dirty="0">
                <a:solidFill>
                  <a:schemeClr val="accent3">
                    <a:lumMod val="75000"/>
                  </a:schemeClr>
                </a:solidFill>
                <a:latin typeface="Arial" panose="020B0604020202020204" pitchFamily="34" charset="0"/>
                <a:cs typeface="Arial" panose="020B0604020202020204" pitchFamily="34" charset="0"/>
              </a:rPr>
              <a:t>Las cervezas se presentarán envasadas en recipientes adecuados que se ajusten a las disposiciones del Capítulo IV de este Código, y que no alteren el producto.</a:t>
            </a:r>
          </a:p>
          <a:p>
            <a:r>
              <a:rPr lang="es-ES" sz="2400" b="1" dirty="0">
                <a:solidFill>
                  <a:schemeClr val="accent3">
                    <a:lumMod val="75000"/>
                  </a:schemeClr>
                </a:solidFill>
                <a:latin typeface="Arial" panose="020B0604020202020204" pitchFamily="34" charset="0"/>
                <a:cs typeface="Arial" panose="020B0604020202020204" pitchFamily="34" charset="0"/>
              </a:rPr>
              <a:t>Los envases llevarán, obligatoriamente en la tapa, cápsula o tapón una inscripción con la marca o razón social de la Empresa</a:t>
            </a:r>
            <a:r>
              <a:rPr lang="es-ES" sz="2400" dirty="0">
                <a:solidFill>
                  <a:schemeClr val="accent3">
                    <a:lumMod val="75000"/>
                  </a:schemeClr>
                </a:solidFill>
                <a:latin typeface="Arial" panose="020B0604020202020204" pitchFamily="34" charset="0"/>
                <a:cs typeface="Arial" panose="020B0604020202020204" pitchFamily="34" charset="0"/>
              </a:rPr>
              <a:t>.</a:t>
            </a:r>
          </a:p>
          <a:p>
            <a:r>
              <a:rPr lang="es-ES" sz="2400" b="1" dirty="0">
                <a:solidFill>
                  <a:schemeClr val="accent3">
                    <a:lumMod val="75000"/>
                  </a:schemeClr>
                </a:solidFill>
                <a:latin typeface="Arial" panose="020B0604020202020204" pitchFamily="34" charset="0"/>
                <a:cs typeface="Arial" panose="020B0604020202020204" pitchFamily="34" charset="0"/>
              </a:rPr>
              <a:t>Los toneles de cerveza llevarán grabada, a fuego o troquelada, en caracteres legibles, la razón social de la Empresa fabricante y, además, dispondrán del precinto adecuado</a:t>
            </a:r>
            <a:r>
              <a:rPr lang="es-ES" sz="2400" dirty="0">
                <a:solidFill>
                  <a:schemeClr val="accent3">
                    <a:lumMod val="75000"/>
                  </a:schemeClr>
                </a:solidFill>
                <a:latin typeface="Arial" panose="020B0604020202020204" pitchFamily="34" charset="0"/>
                <a:cs typeface="Arial" panose="020B0604020202020204" pitchFamily="34" charset="0"/>
              </a:rPr>
              <a:t>.</a:t>
            </a:r>
          </a:p>
          <a:p>
            <a:r>
              <a:rPr lang="es-ES" sz="2400" b="1" dirty="0">
                <a:solidFill>
                  <a:schemeClr val="accent3">
                    <a:lumMod val="75000"/>
                  </a:schemeClr>
                </a:solidFill>
                <a:latin typeface="Arial" panose="020B0604020202020204" pitchFamily="34" charset="0"/>
                <a:cs typeface="Arial" panose="020B0604020202020204" pitchFamily="34" charset="0"/>
              </a:rPr>
              <a:t>3.30.56. </a:t>
            </a:r>
            <a:r>
              <a:rPr lang="es-ES" sz="2400" i="1" dirty="0">
                <a:solidFill>
                  <a:schemeClr val="accent3">
                    <a:lumMod val="75000"/>
                  </a:schemeClr>
                </a:solidFill>
                <a:latin typeface="Arial" panose="020B0604020202020204" pitchFamily="34" charset="0"/>
                <a:cs typeface="Arial" panose="020B0604020202020204" pitchFamily="34" charset="0"/>
              </a:rPr>
              <a:t>Venta para consumo.</a:t>
            </a:r>
          </a:p>
          <a:p>
            <a:r>
              <a:rPr lang="es-ES" sz="2400" b="1" dirty="0">
                <a:solidFill>
                  <a:schemeClr val="accent3">
                    <a:lumMod val="75000"/>
                  </a:schemeClr>
                </a:solidFill>
                <a:latin typeface="Arial" panose="020B0604020202020204" pitchFamily="34" charset="0"/>
                <a:cs typeface="Arial" panose="020B0604020202020204" pitchFamily="34" charset="0"/>
              </a:rPr>
              <a:t>En el despacho de la cerveza al grifo se observarán las siguientes reglas:</a:t>
            </a:r>
          </a:p>
          <a:p>
            <a:r>
              <a:rPr lang="es-ES" sz="2400" b="1" dirty="0">
                <a:solidFill>
                  <a:schemeClr val="accent3">
                    <a:lumMod val="75000"/>
                  </a:schemeClr>
                </a:solidFill>
                <a:latin typeface="Arial" panose="020B0604020202020204" pitchFamily="34" charset="0"/>
                <a:cs typeface="Arial" panose="020B0604020202020204" pitchFamily="34" charset="0"/>
              </a:rPr>
              <a:t>a) En los locales habrá un rótulo en el que se indique, en forma visible, marca o nombre comercial de la cerveza que se expende. Dicha indicación concordará con las inscripciones de los toneles.</a:t>
            </a:r>
          </a:p>
        </p:txBody>
      </p:sp>
    </p:spTree>
    <p:extLst>
      <p:ext uri="{BB962C8B-B14F-4D97-AF65-F5344CB8AC3E}">
        <p14:creationId xmlns:p14="http://schemas.microsoft.com/office/powerpoint/2010/main" val="3273373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295661E-40FD-4B01-9807-957AD698C4BD}"/>
              </a:ext>
            </a:extLst>
          </p:cNvPr>
          <p:cNvSpPr/>
          <p:nvPr/>
        </p:nvSpPr>
        <p:spPr>
          <a:xfrm>
            <a:off x="1127448" y="548680"/>
            <a:ext cx="9793088" cy="5940088"/>
          </a:xfrm>
          <a:prstGeom prst="rect">
            <a:avLst/>
          </a:prstGeom>
        </p:spPr>
        <p:txBody>
          <a:bodyPr wrap="square">
            <a:spAutoFit/>
          </a:bodyPr>
          <a:lstStyle/>
          <a:p>
            <a:r>
              <a:rPr lang="es-ES" sz="2000" dirty="0">
                <a:latin typeface="Arial" panose="020B0604020202020204" pitchFamily="34" charset="0"/>
                <a:cs typeface="Arial" panose="020B0604020202020204" pitchFamily="34" charset="0"/>
              </a:rPr>
              <a:t>4. </a:t>
            </a:r>
            <a:r>
              <a:rPr lang="es-ES" sz="2000" b="1" dirty="0">
                <a:latin typeface="Arial" panose="020B0604020202020204" pitchFamily="34" charset="0"/>
                <a:cs typeface="Arial" panose="020B0604020202020204" pitchFamily="34" charset="0"/>
              </a:rPr>
              <a:t>Sidra aromatizada</a:t>
            </a:r>
            <a:r>
              <a:rPr lang="es-ES" sz="2000" dirty="0">
                <a:latin typeface="Arial" panose="020B0604020202020204" pitchFamily="34" charset="0"/>
                <a:cs typeface="Arial" panose="020B0604020202020204" pitchFamily="34" charset="0"/>
              </a:rPr>
              <a:t>: Producto elaborado a partir de sidra al que se han añadido aromas. Su grado alcohólico volumétrico adquirido será igual o superior a 4% vol. </a:t>
            </a:r>
          </a:p>
          <a:p>
            <a:r>
              <a:rPr lang="es-ES" sz="2000" dirty="0">
                <a:latin typeface="Arial" panose="020B0604020202020204" pitchFamily="34" charset="0"/>
                <a:cs typeface="Arial" panose="020B0604020202020204" pitchFamily="34" charset="0"/>
              </a:rPr>
              <a:t>5. </a:t>
            </a:r>
            <a:r>
              <a:rPr lang="es-ES" sz="2000" b="1" dirty="0">
                <a:latin typeface="Arial" panose="020B0604020202020204" pitchFamily="34" charset="0"/>
                <a:cs typeface="Arial" panose="020B0604020202020204" pitchFamily="34" charset="0"/>
              </a:rPr>
              <a:t>Sidra de hielo</a:t>
            </a:r>
            <a:r>
              <a:rPr lang="es-ES" sz="2000" dirty="0">
                <a:latin typeface="Arial" panose="020B0604020202020204" pitchFamily="34" charset="0"/>
                <a:cs typeface="Arial" panose="020B0604020202020204" pitchFamily="34" charset="0"/>
              </a:rPr>
              <a:t>: Bebida obtenida de la fermentación total o parcial del mosto de manzanas congeladas (</a:t>
            </a:r>
            <a:r>
              <a:rPr lang="es-ES" sz="2000" dirty="0" err="1">
                <a:latin typeface="Arial" panose="020B0604020202020204" pitchFamily="34" charset="0"/>
                <a:cs typeface="Arial" panose="020B0604020202020204" pitchFamily="34" charset="0"/>
              </a:rPr>
              <a:t>crioextracción</a:t>
            </a:r>
            <a:r>
              <a:rPr lang="es-ES" sz="2000" dirty="0">
                <a:latin typeface="Arial" panose="020B0604020202020204" pitchFamily="34" charset="0"/>
                <a:cs typeface="Arial" panose="020B0604020202020204" pitchFamily="34" charset="0"/>
              </a:rPr>
              <a:t>) o mosto congelado de manzana (</a:t>
            </a:r>
            <a:r>
              <a:rPr lang="es-ES" sz="2000" dirty="0" err="1">
                <a:latin typeface="Arial" panose="020B0604020202020204" pitchFamily="34" charset="0"/>
                <a:cs typeface="Arial" panose="020B0604020202020204" pitchFamily="34" charset="0"/>
              </a:rPr>
              <a:t>crioconcentración</a:t>
            </a:r>
            <a:r>
              <a:rPr lang="es-ES" sz="2000" dirty="0">
                <a:latin typeface="Arial" panose="020B0604020202020204" pitchFamily="34" charset="0"/>
                <a:cs typeface="Arial" panose="020B0604020202020204" pitchFamily="34" charset="0"/>
              </a:rPr>
              <a:t>)</a:t>
            </a:r>
          </a:p>
          <a:p>
            <a:r>
              <a:rPr lang="es-ES" sz="2000" dirty="0">
                <a:latin typeface="Arial" panose="020B0604020202020204" pitchFamily="34" charset="0"/>
                <a:cs typeface="Arial" panose="020B0604020202020204" pitchFamily="34" charset="0"/>
              </a:rPr>
              <a:t>Su grado alcohólico volumétrico adquirido será igual o superior a 8% vol. y su concentración de azúcares totales será igual o superior a 100 g/l. </a:t>
            </a:r>
          </a:p>
          <a:p>
            <a:r>
              <a:rPr lang="es-ES" sz="2000" dirty="0">
                <a:latin typeface="Arial" panose="020B0604020202020204" pitchFamily="34" charset="0"/>
                <a:cs typeface="Arial" panose="020B0604020202020204" pitchFamily="34" charset="0"/>
              </a:rPr>
              <a:t>6. </a:t>
            </a:r>
            <a:r>
              <a:rPr lang="es-ES" sz="2000" b="1" dirty="0">
                <a:latin typeface="Arial" panose="020B0604020202020204" pitchFamily="34" charset="0"/>
                <a:cs typeface="Arial" panose="020B0604020202020204" pitchFamily="34" charset="0"/>
              </a:rPr>
              <a:t>Cóctel de sidra</a:t>
            </a:r>
            <a:r>
              <a:rPr lang="es-ES" sz="2000" dirty="0">
                <a:latin typeface="Arial" panose="020B0604020202020204" pitchFamily="34" charset="0"/>
                <a:cs typeface="Arial" panose="020B0604020202020204" pitchFamily="34" charset="0"/>
              </a:rPr>
              <a:t>: Bebida obtenida a partir de sidra y su mezcla con zumos de fruta o bebidas refrescantes. Su grado alcohólico volumétrico adquirido será inferior a 4% vol., debiendo estar la sidra presente en el producto acabado en una proporción superior al 50%. </a:t>
            </a:r>
          </a:p>
          <a:p>
            <a:r>
              <a:rPr lang="es-ES" sz="2000" dirty="0">
                <a:latin typeface="Arial" panose="020B0604020202020204" pitchFamily="34" charset="0"/>
                <a:cs typeface="Arial" panose="020B0604020202020204" pitchFamily="34" charset="0"/>
              </a:rPr>
              <a:t>7. </a:t>
            </a:r>
            <a:r>
              <a:rPr lang="es-ES" sz="2000" b="1" dirty="0">
                <a:latin typeface="Arial" panose="020B0604020202020204" pitchFamily="34" charset="0"/>
                <a:cs typeface="Arial" panose="020B0604020202020204" pitchFamily="34" charset="0"/>
              </a:rPr>
              <a:t>Sidra de bajo contenido en alcohol</a:t>
            </a:r>
            <a:r>
              <a:rPr lang="es-ES" sz="2000" dirty="0">
                <a:latin typeface="Arial" panose="020B0604020202020204" pitchFamily="34" charset="0"/>
                <a:cs typeface="Arial" panose="020B0604020202020204" pitchFamily="34" charset="0"/>
              </a:rPr>
              <a:t>: Es aquella sidra a la que se le elimina el alcohol por medios físicos. Su grado alcohólico volumétrico adquirido será igual o superior a 1% vol. e inferior o igual a 3% vol. </a:t>
            </a:r>
          </a:p>
          <a:p>
            <a:r>
              <a:rPr lang="es-ES" sz="2000" dirty="0">
                <a:latin typeface="Arial" panose="020B0604020202020204" pitchFamily="34" charset="0"/>
                <a:cs typeface="Arial" panose="020B0604020202020204" pitchFamily="34" charset="0"/>
              </a:rPr>
              <a:t>8. </a:t>
            </a:r>
            <a:r>
              <a:rPr lang="es-ES" sz="2000" b="1" dirty="0">
                <a:latin typeface="Arial" panose="020B0604020202020204" pitchFamily="34" charset="0"/>
                <a:cs typeface="Arial" panose="020B0604020202020204" pitchFamily="34" charset="0"/>
              </a:rPr>
              <a:t>Sidra sin alcohol</a:t>
            </a:r>
            <a:r>
              <a:rPr lang="es-ES" sz="2000" dirty="0">
                <a:latin typeface="Arial" panose="020B0604020202020204" pitchFamily="34" charset="0"/>
                <a:cs typeface="Arial" panose="020B0604020202020204" pitchFamily="34" charset="0"/>
              </a:rPr>
              <a:t>: Es aquella sidra a la que se le elimina el alcohol por medios físicos, sin que se pierdan sus características organolépticas. Su grado alcohólico volumétrico adquirido será inferior a 1% vol. La presión relativa en el interior de la botella de los productos definidos en los apartados 1 a 4, ambos inclusive, será superior a 0,5 bares a 20 </a:t>
            </a:r>
            <a:r>
              <a:rPr lang="es-ES" sz="2000" dirty="0" err="1">
                <a:latin typeface="Arial" panose="020B0604020202020204" pitchFamily="34" charset="0"/>
                <a:cs typeface="Arial" panose="020B0604020202020204" pitchFamily="34" charset="0"/>
              </a:rPr>
              <a:t>ºC</a:t>
            </a:r>
            <a:r>
              <a:rPr lang="es-ES" sz="2000" dirty="0">
                <a:latin typeface="Arial" panose="020B0604020202020204" pitchFamily="34" charset="0"/>
                <a:cs typeface="Arial" panose="020B0604020202020204" pitchFamily="34" charset="0"/>
              </a:rPr>
              <a:t>.</a:t>
            </a:r>
            <a:endParaRPr lang="es-ES" dirty="0"/>
          </a:p>
        </p:txBody>
      </p:sp>
    </p:spTree>
    <p:extLst>
      <p:ext uri="{BB962C8B-B14F-4D97-AF65-F5344CB8AC3E}">
        <p14:creationId xmlns:p14="http://schemas.microsoft.com/office/powerpoint/2010/main" val="27284670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7472677-56B7-43BE-8FFE-B75A9A114DBD}"/>
              </a:ext>
            </a:extLst>
          </p:cNvPr>
          <p:cNvSpPr/>
          <p:nvPr/>
        </p:nvSpPr>
        <p:spPr>
          <a:xfrm>
            <a:off x="1127448" y="612844"/>
            <a:ext cx="9721080" cy="5632311"/>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Artículo 9. </a:t>
            </a:r>
            <a:r>
              <a:rPr lang="es-ES" sz="2400" b="1" dirty="0">
                <a:latin typeface="Arial" panose="020B0604020202020204" pitchFamily="34" charset="0"/>
                <a:cs typeface="Arial" panose="020B0604020202020204" pitchFamily="34" charset="0"/>
              </a:rPr>
              <a:t>Prácticas prohibidas en las diferentes categorías de sidra natural</a:t>
            </a:r>
            <a:r>
              <a:rPr lang="es-ES" sz="2400" dirty="0">
                <a:latin typeface="Arial" panose="020B0604020202020204" pitchFamily="34" charset="0"/>
                <a:cs typeface="Arial" panose="020B0604020202020204" pitchFamily="34" charset="0"/>
              </a:rPr>
              <a:t>. Para la elaboración y conservación de las diferentes categorías de sidra natural están prohibidas las siguientes prácticas: </a:t>
            </a:r>
          </a:p>
          <a:p>
            <a:pPr marL="342900" indent="-342900">
              <a:buAutoNum type="arabicPeriod"/>
            </a:pPr>
            <a:r>
              <a:rPr lang="es-ES" sz="2400" dirty="0">
                <a:latin typeface="Arial" panose="020B0604020202020204" pitchFamily="34" charset="0"/>
                <a:cs typeface="Arial" panose="020B0604020202020204" pitchFamily="34" charset="0"/>
              </a:rPr>
              <a:t>Adición de CO2 exógeno. </a:t>
            </a:r>
          </a:p>
          <a:p>
            <a:r>
              <a:rPr lang="es-ES" sz="2400" dirty="0">
                <a:latin typeface="Arial" panose="020B0604020202020204" pitchFamily="34" charset="0"/>
                <a:cs typeface="Arial" panose="020B0604020202020204" pitchFamily="34" charset="0"/>
              </a:rPr>
              <a:t>2. Adición de agua. </a:t>
            </a:r>
          </a:p>
          <a:p>
            <a:r>
              <a:rPr lang="es-ES" sz="2400" dirty="0">
                <a:latin typeface="Arial" panose="020B0604020202020204" pitchFamily="34" charset="0"/>
                <a:cs typeface="Arial" panose="020B0604020202020204" pitchFamily="34" charset="0"/>
              </a:rPr>
              <a:t>3. Adición de alcohol o bebidas alcohólicas, excepto para el licor de expedición.</a:t>
            </a:r>
          </a:p>
          <a:p>
            <a:r>
              <a:rPr lang="es-ES" sz="2400" dirty="0">
                <a:latin typeface="Arial" panose="020B0604020202020204" pitchFamily="34" charset="0"/>
                <a:cs typeface="Arial" panose="020B0604020202020204" pitchFamily="34" charset="0"/>
              </a:rPr>
              <a:t>4. Adición de mosto de manzana concentrado, excepto para el licor de tiraje y licor de expedición, en el caso de la sidra natural espumosa. </a:t>
            </a:r>
          </a:p>
          <a:p>
            <a:r>
              <a:rPr lang="es-ES" sz="2400" dirty="0">
                <a:latin typeface="Arial" panose="020B0604020202020204" pitchFamily="34" charset="0"/>
                <a:cs typeface="Arial" panose="020B0604020202020204" pitchFamily="34" charset="0"/>
              </a:rPr>
              <a:t>5. Adición de sacarosa, excepto para el licor de tiraje, en el que se podrá añadir la cantidad estrictamente necesaria para provocar la segunda fermentación, en el caso de la sidra natural espumosa. </a:t>
            </a:r>
          </a:p>
          <a:p>
            <a:r>
              <a:rPr lang="es-ES" sz="2400" dirty="0">
                <a:latin typeface="Arial" panose="020B0604020202020204" pitchFamily="34" charset="0"/>
                <a:cs typeface="Arial" panose="020B0604020202020204" pitchFamily="34" charset="0"/>
              </a:rPr>
              <a:t>6. Desalcoholización, excepto para las sidras naturales sin alcohol o de bajo contenido en alcohol. </a:t>
            </a:r>
          </a:p>
          <a:p>
            <a:r>
              <a:rPr lang="es-ES" sz="2400" dirty="0">
                <a:latin typeface="Arial" panose="020B0604020202020204" pitchFamily="34" charset="0"/>
                <a:cs typeface="Arial" panose="020B0604020202020204" pitchFamily="34" charset="0"/>
              </a:rPr>
              <a:t>7. Adición de colorantes, edulcorantes y aromas. </a:t>
            </a:r>
          </a:p>
        </p:txBody>
      </p:sp>
    </p:spTree>
    <p:extLst>
      <p:ext uri="{BB962C8B-B14F-4D97-AF65-F5344CB8AC3E}">
        <p14:creationId xmlns:p14="http://schemas.microsoft.com/office/powerpoint/2010/main" val="404005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2580303-FFF7-4714-8CA6-548428C44F47}"/>
              </a:ext>
            </a:extLst>
          </p:cNvPr>
          <p:cNvSpPr/>
          <p:nvPr/>
        </p:nvSpPr>
        <p:spPr>
          <a:xfrm>
            <a:off x="1451484" y="1340768"/>
            <a:ext cx="9289032" cy="4524315"/>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Artículo 11. </a:t>
            </a:r>
            <a:r>
              <a:rPr lang="es-ES" sz="2400" b="1" dirty="0">
                <a:latin typeface="Arial" panose="020B0604020202020204" pitchFamily="34" charset="0"/>
                <a:cs typeface="Arial" panose="020B0604020202020204" pitchFamily="34" charset="0"/>
              </a:rPr>
              <a:t>Prácticas prohibidas en las diferentes categorías de sidra</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Para la elaboración y conservación de las diferentes categorías de sidra están prohibidas las siguientes prácticas: </a:t>
            </a:r>
          </a:p>
          <a:p>
            <a:pPr marL="342900" indent="-342900">
              <a:buAutoNum type="arabicPeriod"/>
            </a:pPr>
            <a:r>
              <a:rPr lang="es-ES" sz="2400" dirty="0">
                <a:latin typeface="Arial" panose="020B0604020202020204" pitchFamily="34" charset="0"/>
                <a:cs typeface="Arial" panose="020B0604020202020204" pitchFamily="34" charset="0"/>
              </a:rPr>
              <a:t>Empleo de mosto de manzana concentrado para la sidra extra y la sidra de hielo. </a:t>
            </a:r>
          </a:p>
          <a:p>
            <a:r>
              <a:rPr lang="es-ES" sz="2400" dirty="0">
                <a:latin typeface="Arial" panose="020B0604020202020204" pitchFamily="34" charset="0"/>
                <a:cs typeface="Arial" panose="020B0604020202020204" pitchFamily="34" charset="0"/>
              </a:rPr>
              <a:t>2. Adición de zumos de otras frutas, zumos de otras frutas a partir de concentrado y zumos de otras frutas concentrados, excepto para la sidra con zumo de frutas y el cóctel de sidra. </a:t>
            </a:r>
          </a:p>
          <a:p>
            <a:r>
              <a:rPr lang="es-ES" sz="2400" dirty="0">
                <a:latin typeface="Arial" panose="020B0604020202020204" pitchFamily="34" charset="0"/>
                <a:cs typeface="Arial" panose="020B0604020202020204" pitchFamily="34" charset="0"/>
              </a:rPr>
              <a:t>3. Adición de alcohol o bebidas alcohólicas. </a:t>
            </a:r>
          </a:p>
          <a:p>
            <a:r>
              <a:rPr lang="es-ES" sz="2400" dirty="0">
                <a:latin typeface="Arial" panose="020B0604020202020204" pitchFamily="34" charset="0"/>
                <a:cs typeface="Arial" panose="020B0604020202020204" pitchFamily="34" charset="0"/>
              </a:rPr>
              <a:t>4. Desalcoholización, excepto para las sidras sin alcohol o de bajo contenido en alcohol. </a:t>
            </a:r>
          </a:p>
        </p:txBody>
      </p:sp>
    </p:spTree>
    <p:extLst>
      <p:ext uri="{BB962C8B-B14F-4D97-AF65-F5344CB8AC3E}">
        <p14:creationId xmlns:p14="http://schemas.microsoft.com/office/powerpoint/2010/main" val="36277091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A186D12-23C8-45B4-8E8A-EF93487A8B1A}"/>
              </a:ext>
            </a:extLst>
          </p:cNvPr>
          <p:cNvSpPr/>
          <p:nvPr/>
        </p:nvSpPr>
        <p:spPr>
          <a:xfrm>
            <a:off x="1271464" y="305068"/>
            <a:ext cx="9577064" cy="6247864"/>
          </a:xfrm>
          <a:prstGeom prst="rect">
            <a:avLst/>
          </a:prstGeom>
        </p:spPr>
        <p:txBody>
          <a:bodyPr wrap="square">
            <a:spAutoFit/>
          </a:bodyPr>
          <a:lstStyle/>
          <a:p>
            <a:r>
              <a:rPr lang="es-ES" sz="2000" b="1" dirty="0">
                <a:solidFill>
                  <a:srgbClr val="000000"/>
                </a:solidFill>
                <a:latin typeface="Arimo"/>
              </a:rPr>
              <a:t>Artículo 12. </a:t>
            </a:r>
            <a:r>
              <a:rPr lang="es-ES" sz="2000" b="1" i="1" dirty="0">
                <a:solidFill>
                  <a:srgbClr val="000000"/>
                </a:solidFill>
                <a:latin typeface="Arimo"/>
              </a:rPr>
              <a:t>Características de los productos terminados</a:t>
            </a:r>
            <a:r>
              <a:rPr lang="es-ES" sz="2000" i="1" dirty="0">
                <a:solidFill>
                  <a:srgbClr val="000000"/>
                </a:solidFill>
                <a:latin typeface="Arimo"/>
              </a:rPr>
              <a:t>.</a:t>
            </a:r>
            <a:endParaRPr lang="es-ES" sz="2000" dirty="0">
              <a:solidFill>
                <a:srgbClr val="000000"/>
              </a:solidFill>
              <a:latin typeface="Arimo"/>
            </a:endParaRPr>
          </a:p>
          <a:p>
            <a:r>
              <a:rPr lang="es-ES" sz="2000" dirty="0">
                <a:solidFill>
                  <a:srgbClr val="000000"/>
                </a:solidFill>
                <a:latin typeface="Arimo"/>
              </a:rPr>
              <a:t>1. Desde el punto de vista de la calidad alimentaria, además de las características establecidas en sus respectivas definiciones, las diferentes categorías de sidra natural y de sidra tendrán:</a:t>
            </a:r>
          </a:p>
          <a:p>
            <a:r>
              <a:rPr lang="es-ES" sz="2000" dirty="0">
                <a:solidFill>
                  <a:srgbClr val="000000"/>
                </a:solidFill>
                <a:latin typeface="Arimo"/>
              </a:rPr>
              <a:t>a) Una </a:t>
            </a:r>
            <a:r>
              <a:rPr lang="es-ES" sz="2000" b="1" dirty="0">
                <a:solidFill>
                  <a:srgbClr val="000000"/>
                </a:solidFill>
                <a:latin typeface="Arimo"/>
              </a:rPr>
              <a:t>acidez volátil</a:t>
            </a:r>
            <a:r>
              <a:rPr lang="es-ES" sz="2000" dirty="0">
                <a:solidFill>
                  <a:srgbClr val="000000"/>
                </a:solidFill>
                <a:latin typeface="Arimo"/>
              </a:rPr>
              <a:t>, constituida por todos los ácidos de la serie acética, inferior a 2,2 g/l de ácido acético.</a:t>
            </a:r>
          </a:p>
          <a:p>
            <a:r>
              <a:rPr lang="es-ES" sz="2000" dirty="0">
                <a:solidFill>
                  <a:srgbClr val="000000"/>
                </a:solidFill>
                <a:latin typeface="Arimo"/>
              </a:rPr>
              <a:t>b) Un contenido en </a:t>
            </a:r>
            <a:r>
              <a:rPr lang="es-ES" sz="2000" b="1" dirty="0">
                <a:solidFill>
                  <a:srgbClr val="000000"/>
                </a:solidFill>
                <a:latin typeface="Arimo"/>
              </a:rPr>
              <a:t>metanol</a:t>
            </a:r>
            <a:r>
              <a:rPr lang="es-ES" sz="2000" dirty="0">
                <a:solidFill>
                  <a:srgbClr val="000000"/>
                </a:solidFill>
                <a:latin typeface="Arimo"/>
              </a:rPr>
              <a:t> inferior a 200 mg/l.</a:t>
            </a:r>
          </a:p>
          <a:p>
            <a:r>
              <a:rPr lang="es-ES" sz="2000" dirty="0">
                <a:solidFill>
                  <a:srgbClr val="000000"/>
                </a:solidFill>
                <a:latin typeface="Arimo"/>
              </a:rPr>
              <a:t>2. Desde el punto de vista de la calidad alimentaria, </a:t>
            </a:r>
            <a:r>
              <a:rPr lang="es-ES" sz="2000" b="1" dirty="0">
                <a:solidFill>
                  <a:srgbClr val="000000"/>
                </a:solidFill>
                <a:latin typeface="Arimo"/>
              </a:rPr>
              <a:t>además de las características establecidas en sus respectivas definiciones </a:t>
            </a:r>
            <a:r>
              <a:rPr lang="es-ES" sz="2000" dirty="0">
                <a:solidFill>
                  <a:srgbClr val="000000"/>
                </a:solidFill>
                <a:latin typeface="Arimo"/>
              </a:rPr>
              <a:t>y en el apartado 1, </a:t>
            </a:r>
            <a:r>
              <a:rPr lang="es-ES" sz="2000" b="1" dirty="0">
                <a:solidFill>
                  <a:srgbClr val="000000"/>
                </a:solidFill>
                <a:latin typeface="Arimo"/>
              </a:rPr>
              <a:t>las diferentes categorías de sidra natural tendrán</a:t>
            </a:r>
            <a:r>
              <a:rPr lang="es-ES" sz="2000" dirty="0">
                <a:solidFill>
                  <a:srgbClr val="000000"/>
                </a:solidFill>
                <a:latin typeface="Arimo"/>
              </a:rPr>
              <a:t>:</a:t>
            </a:r>
          </a:p>
          <a:p>
            <a:r>
              <a:rPr lang="es-ES" sz="2000" dirty="0">
                <a:solidFill>
                  <a:srgbClr val="000000"/>
                </a:solidFill>
                <a:latin typeface="Arimo"/>
              </a:rPr>
              <a:t>a) Un </a:t>
            </a:r>
            <a:r>
              <a:rPr lang="es-ES" sz="2000" b="1" dirty="0">
                <a:solidFill>
                  <a:srgbClr val="000000"/>
                </a:solidFill>
                <a:latin typeface="Arimo"/>
              </a:rPr>
              <a:t>extracto seco no reductor </a:t>
            </a:r>
            <a:r>
              <a:rPr lang="es-ES" sz="2000" dirty="0">
                <a:solidFill>
                  <a:srgbClr val="000000"/>
                </a:solidFill>
                <a:latin typeface="Arimo"/>
              </a:rPr>
              <a:t>superior a 14 g/l.</a:t>
            </a:r>
          </a:p>
          <a:p>
            <a:r>
              <a:rPr lang="es-ES" sz="2000" dirty="0">
                <a:solidFill>
                  <a:srgbClr val="000000"/>
                </a:solidFill>
                <a:latin typeface="Arimo"/>
              </a:rPr>
              <a:t>b) Un contenido en </a:t>
            </a:r>
            <a:r>
              <a:rPr lang="es-ES" sz="2000" b="1" dirty="0">
                <a:solidFill>
                  <a:srgbClr val="000000"/>
                </a:solidFill>
                <a:latin typeface="Arimo"/>
              </a:rPr>
              <a:t>cenizas</a:t>
            </a:r>
            <a:r>
              <a:rPr lang="es-ES" sz="2000" dirty="0">
                <a:solidFill>
                  <a:srgbClr val="000000"/>
                </a:solidFill>
                <a:latin typeface="Arimo"/>
              </a:rPr>
              <a:t> superior a 1,8 g/l.</a:t>
            </a:r>
          </a:p>
          <a:p>
            <a:r>
              <a:rPr lang="es-ES" sz="2000" dirty="0">
                <a:solidFill>
                  <a:srgbClr val="000000"/>
                </a:solidFill>
                <a:latin typeface="Arimo"/>
              </a:rPr>
              <a:t>3. Desde el punto de vista de la calidad alimentaria, además de las características establecidas en sus respectivas definiciones y en el apartado 1, </a:t>
            </a:r>
            <a:r>
              <a:rPr lang="es-ES" sz="2000" b="1" dirty="0">
                <a:solidFill>
                  <a:srgbClr val="000000"/>
                </a:solidFill>
                <a:latin typeface="Arimo"/>
              </a:rPr>
              <a:t>las diferentes categorías de sidra tendrán</a:t>
            </a:r>
            <a:r>
              <a:rPr lang="es-ES" sz="2000" dirty="0">
                <a:solidFill>
                  <a:srgbClr val="000000"/>
                </a:solidFill>
                <a:latin typeface="Arimo"/>
              </a:rPr>
              <a:t>:</a:t>
            </a:r>
          </a:p>
          <a:p>
            <a:r>
              <a:rPr lang="es-ES" sz="2000" dirty="0">
                <a:solidFill>
                  <a:srgbClr val="000000"/>
                </a:solidFill>
                <a:latin typeface="Arimo"/>
              </a:rPr>
              <a:t>a) Un </a:t>
            </a:r>
            <a:r>
              <a:rPr lang="es-ES" sz="2000" b="1" dirty="0">
                <a:solidFill>
                  <a:srgbClr val="000000"/>
                </a:solidFill>
                <a:latin typeface="Arimo"/>
              </a:rPr>
              <a:t>extracto seco </a:t>
            </a:r>
            <a:r>
              <a:rPr lang="es-ES" sz="2000" dirty="0">
                <a:solidFill>
                  <a:srgbClr val="000000"/>
                </a:solidFill>
                <a:latin typeface="Arimo"/>
              </a:rPr>
              <a:t>no reductor superior a 13 g/l.</a:t>
            </a:r>
          </a:p>
          <a:p>
            <a:r>
              <a:rPr lang="es-ES" sz="2000" dirty="0">
                <a:solidFill>
                  <a:srgbClr val="000000"/>
                </a:solidFill>
                <a:latin typeface="Arimo"/>
              </a:rPr>
              <a:t>b) Un contenido en </a:t>
            </a:r>
            <a:r>
              <a:rPr lang="es-ES" sz="2000" b="1" dirty="0">
                <a:solidFill>
                  <a:srgbClr val="000000"/>
                </a:solidFill>
                <a:latin typeface="Arimo"/>
              </a:rPr>
              <a:t>cenizas</a:t>
            </a:r>
            <a:r>
              <a:rPr lang="es-ES" sz="2000" dirty="0">
                <a:solidFill>
                  <a:srgbClr val="000000"/>
                </a:solidFill>
                <a:latin typeface="Arimo"/>
              </a:rPr>
              <a:t> superior a:</a:t>
            </a:r>
          </a:p>
          <a:p>
            <a:r>
              <a:rPr lang="es-ES" sz="2000" dirty="0">
                <a:solidFill>
                  <a:srgbClr val="000000"/>
                </a:solidFill>
                <a:latin typeface="Arimo"/>
              </a:rPr>
              <a:t>1.º 1,5 g/l, en el caso de la sidra.</a:t>
            </a:r>
          </a:p>
          <a:p>
            <a:r>
              <a:rPr lang="es-ES" sz="2000" dirty="0">
                <a:solidFill>
                  <a:srgbClr val="000000"/>
                </a:solidFill>
                <a:latin typeface="Arimo"/>
              </a:rPr>
              <a:t>2.º 1,8 g/l, en el caso de la sidra extra.</a:t>
            </a:r>
          </a:p>
          <a:p>
            <a:r>
              <a:rPr lang="es-ES" sz="2000" dirty="0">
                <a:solidFill>
                  <a:srgbClr val="000000"/>
                </a:solidFill>
                <a:latin typeface="Arimo"/>
              </a:rPr>
              <a:t>3.º 0,6 g/l, en el caso del cóctel de sidra. </a:t>
            </a:r>
            <a:endParaRPr lang="es-ES" sz="2000" dirty="0"/>
          </a:p>
        </p:txBody>
      </p:sp>
    </p:spTree>
    <p:extLst>
      <p:ext uri="{BB962C8B-B14F-4D97-AF65-F5344CB8AC3E}">
        <p14:creationId xmlns:p14="http://schemas.microsoft.com/office/powerpoint/2010/main" val="32288007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73924DF-11DB-4C3D-8338-E25CABD18F3B}"/>
              </a:ext>
            </a:extLst>
          </p:cNvPr>
          <p:cNvSpPr/>
          <p:nvPr/>
        </p:nvSpPr>
        <p:spPr>
          <a:xfrm>
            <a:off x="1127448" y="476672"/>
            <a:ext cx="9937104" cy="5632311"/>
          </a:xfrm>
          <a:prstGeom prst="rect">
            <a:avLst/>
          </a:prstGeom>
        </p:spPr>
        <p:txBody>
          <a:bodyPr wrap="square">
            <a:spAutoFit/>
          </a:bodyPr>
          <a:lstStyle/>
          <a:p>
            <a:r>
              <a:rPr lang="es-ES" b="1" dirty="0">
                <a:solidFill>
                  <a:srgbClr val="000000"/>
                </a:solidFill>
                <a:latin typeface="Arial" panose="020B0604020202020204" pitchFamily="34" charset="0"/>
                <a:cs typeface="Arial" panose="020B0604020202020204" pitchFamily="34" charset="0"/>
              </a:rPr>
              <a:t>Artículo 13. </a:t>
            </a:r>
            <a:r>
              <a:rPr lang="es-ES" b="1" i="1" dirty="0">
                <a:solidFill>
                  <a:srgbClr val="000000"/>
                </a:solidFill>
                <a:latin typeface="Arial" panose="020B0604020202020204" pitchFamily="34" charset="0"/>
                <a:cs typeface="Arial" panose="020B0604020202020204" pitchFamily="34" charset="0"/>
              </a:rPr>
              <a:t>Información alimentaria facilitada al consumidor</a:t>
            </a:r>
            <a:r>
              <a:rPr lang="es-ES" i="1" dirty="0">
                <a:solidFill>
                  <a:srgbClr val="000000"/>
                </a:solidFill>
                <a:latin typeface="Arial" panose="020B0604020202020204" pitchFamily="34" charset="0"/>
                <a:cs typeface="Arial" panose="020B0604020202020204" pitchFamily="34" charset="0"/>
              </a:rPr>
              <a:t>.</a:t>
            </a:r>
            <a:endParaRPr lang="es-ES" dirty="0">
              <a:solidFill>
                <a:srgbClr val="000000"/>
              </a:solidFill>
              <a:latin typeface="Arial" panose="020B0604020202020204" pitchFamily="34" charset="0"/>
              <a:cs typeface="Arial" panose="020B0604020202020204" pitchFamily="34" charset="0"/>
            </a:endParaRPr>
          </a:p>
          <a:p>
            <a:r>
              <a:rPr lang="es-ES" dirty="0">
                <a:solidFill>
                  <a:srgbClr val="000000"/>
                </a:solidFill>
                <a:latin typeface="Arial" panose="020B0604020202020204" pitchFamily="34" charset="0"/>
                <a:cs typeface="Arial" panose="020B0604020202020204" pitchFamily="34" charset="0"/>
              </a:rPr>
              <a:t>1. La información alimentaria facilitada al consumidor sobre los productos objeto de este real decreto se regirá por lo dispuesto en las normas de ámbito comunitario y nacional aplicables en la materia.</a:t>
            </a:r>
          </a:p>
          <a:p>
            <a:r>
              <a:rPr lang="es-ES" dirty="0">
                <a:solidFill>
                  <a:srgbClr val="000000"/>
                </a:solidFill>
                <a:latin typeface="Arial" panose="020B0604020202020204" pitchFamily="34" charset="0"/>
                <a:cs typeface="Arial" panose="020B0604020202020204" pitchFamily="34" charset="0"/>
              </a:rPr>
              <a:t>2. La </a:t>
            </a:r>
            <a:r>
              <a:rPr lang="es-ES" b="1" dirty="0">
                <a:solidFill>
                  <a:srgbClr val="000000"/>
                </a:solidFill>
                <a:latin typeface="Arial" panose="020B0604020202020204" pitchFamily="34" charset="0"/>
                <a:cs typeface="Arial" panose="020B0604020202020204" pitchFamily="34" charset="0"/>
              </a:rPr>
              <a:t>denominación legal </a:t>
            </a:r>
            <a:r>
              <a:rPr lang="es-ES" dirty="0">
                <a:solidFill>
                  <a:srgbClr val="000000"/>
                </a:solidFill>
                <a:latin typeface="Arial" panose="020B0604020202020204" pitchFamily="34" charset="0"/>
                <a:cs typeface="Arial" panose="020B0604020202020204" pitchFamily="34" charset="0"/>
              </a:rPr>
              <a:t>de los productos será </a:t>
            </a:r>
            <a:r>
              <a:rPr lang="es-ES" b="1" dirty="0">
                <a:solidFill>
                  <a:srgbClr val="000000"/>
                </a:solidFill>
                <a:latin typeface="Arial" panose="020B0604020202020204" pitchFamily="34" charset="0"/>
                <a:cs typeface="Arial" panose="020B0604020202020204" pitchFamily="34" charset="0"/>
              </a:rPr>
              <a:t>la establecida en los artículos 4 y 5</a:t>
            </a:r>
            <a:r>
              <a:rPr lang="es-ES" dirty="0">
                <a:solidFill>
                  <a:srgbClr val="000000"/>
                </a:solidFill>
                <a:latin typeface="Arial" panose="020B0604020202020204" pitchFamily="34" charset="0"/>
                <a:cs typeface="Arial" panose="020B0604020202020204" pitchFamily="34" charset="0"/>
              </a:rPr>
              <a:t> de esta norma de calidad, </a:t>
            </a:r>
            <a:r>
              <a:rPr lang="es-ES" b="1" dirty="0">
                <a:solidFill>
                  <a:srgbClr val="000000"/>
                </a:solidFill>
                <a:latin typeface="Arial" panose="020B0604020202020204" pitchFamily="34" charset="0"/>
                <a:cs typeface="Arial" panose="020B0604020202020204" pitchFamily="34" charset="0"/>
              </a:rPr>
              <a:t>con las siguientes particularidades</a:t>
            </a:r>
            <a:r>
              <a:rPr lang="es-ES" dirty="0">
                <a:solidFill>
                  <a:srgbClr val="000000"/>
                </a:solidFill>
                <a:latin typeface="Arial" panose="020B0604020202020204" pitchFamily="34" charset="0"/>
                <a:cs typeface="Arial" panose="020B0604020202020204" pitchFamily="34" charset="0"/>
              </a:rPr>
              <a:t>:</a:t>
            </a:r>
          </a:p>
          <a:p>
            <a:r>
              <a:rPr lang="es-ES" dirty="0">
                <a:solidFill>
                  <a:srgbClr val="000000"/>
                </a:solidFill>
                <a:latin typeface="Arial" panose="020B0604020202020204" pitchFamily="34" charset="0"/>
                <a:cs typeface="Arial" panose="020B0604020202020204" pitchFamily="34" charset="0"/>
              </a:rPr>
              <a:t>a) En el caso de las </a:t>
            </a:r>
            <a:r>
              <a:rPr lang="es-ES" b="1" dirty="0">
                <a:solidFill>
                  <a:srgbClr val="000000"/>
                </a:solidFill>
                <a:latin typeface="Arial" panose="020B0604020202020204" pitchFamily="34" charset="0"/>
                <a:cs typeface="Arial" panose="020B0604020202020204" pitchFamily="34" charset="0"/>
              </a:rPr>
              <a:t>sidras</a:t>
            </a:r>
            <a:r>
              <a:rPr lang="es-ES" dirty="0">
                <a:solidFill>
                  <a:srgbClr val="000000"/>
                </a:solidFill>
                <a:latin typeface="Arial" panose="020B0604020202020204" pitchFamily="34" charset="0"/>
                <a:cs typeface="Arial" panose="020B0604020202020204" pitchFamily="34" charset="0"/>
              </a:rPr>
              <a:t> contempladas en el </a:t>
            </a:r>
            <a:r>
              <a:rPr lang="es-ES" b="1" dirty="0">
                <a:solidFill>
                  <a:srgbClr val="000000"/>
                </a:solidFill>
                <a:latin typeface="Arial" panose="020B0604020202020204" pitchFamily="34" charset="0"/>
                <a:cs typeface="Arial" panose="020B0604020202020204" pitchFamily="34" charset="0"/>
              </a:rPr>
              <a:t>artículo 5.3</a:t>
            </a:r>
            <a:r>
              <a:rPr lang="es-ES" dirty="0">
                <a:solidFill>
                  <a:srgbClr val="000000"/>
                </a:solidFill>
                <a:latin typeface="Arial" panose="020B0604020202020204" pitchFamily="34" charset="0"/>
                <a:cs typeface="Arial" panose="020B0604020202020204" pitchFamily="34" charset="0"/>
              </a:rPr>
              <a:t>, la denominación legal será «</a:t>
            </a:r>
            <a:r>
              <a:rPr lang="es-ES" b="1" dirty="0">
                <a:solidFill>
                  <a:srgbClr val="000000"/>
                </a:solidFill>
                <a:latin typeface="Arial" panose="020B0604020202020204" pitchFamily="34" charset="0"/>
                <a:cs typeface="Arial" panose="020B0604020202020204" pitchFamily="34" charset="0"/>
              </a:rPr>
              <a:t>sidra con zumo de </a:t>
            </a:r>
            <a:r>
              <a:rPr lang="es-ES" dirty="0">
                <a:solidFill>
                  <a:srgbClr val="000000"/>
                </a:solidFill>
                <a:latin typeface="Arial" panose="020B0604020202020204" pitchFamily="34" charset="0"/>
                <a:cs typeface="Arial" panose="020B0604020202020204" pitchFamily="34" charset="0"/>
              </a:rPr>
              <a:t>(…)», seguida del nombre de la fruta o frutas con las que se ha elaborado el zumo de frutas, el zumo de frutas a partir de concentrado o el zumo de frutas concentrado añadido.</a:t>
            </a:r>
          </a:p>
          <a:p>
            <a:r>
              <a:rPr lang="es-ES" dirty="0">
                <a:solidFill>
                  <a:srgbClr val="000000"/>
                </a:solidFill>
                <a:latin typeface="Arial" panose="020B0604020202020204" pitchFamily="34" charset="0"/>
                <a:cs typeface="Arial" panose="020B0604020202020204" pitchFamily="34" charset="0"/>
              </a:rPr>
              <a:t>b) En el caso de las sidras contempladas en el </a:t>
            </a:r>
            <a:r>
              <a:rPr lang="es-ES" b="1" dirty="0">
                <a:solidFill>
                  <a:srgbClr val="000000"/>
                </a:solidFill>
                <a:latin typeface="Arial" panose="020B0604020202020204" pitchFamily="34" charset="0"/>
                <a:cs typeface="Arial" panose="020B0604020202020204" pitchFamily="34" charset="0"/>
              </a:rPr>
              <a:t>artículo 5.4</a:t>
            </a:r>
            <a:r>
              <a:rPr lang="es-ES" dirty="0">
                <a:solidFill>
                  <a:srgbClr val="000000"/>
                </a:solidFill>
                <a:latin typeface="Arial" panose="020B0604020202020204" pitchFamily="34" charset="0"/>
                <a:cs typeface="Arial" panose="020B0604020202020204" pitchFamily="34" charset="0"/>
              </a:rPr>
              <a:t>, la denominación legal será «</a:t>
            </a:r>
            <a:r>
              <a:rPr lang="es-ES" b="1" dirty="0">
                <a:solidFill>
                  <a:srgbClr val="000000"/>
                </a:solidFill>
                <a:latin typeface="Arial" panose="020B0604020202020204" pitchFamily="34" charset="0"/>
                <a:cs typeface="Arial" panose="020B0604020202020204" pitchFamily="34" charset="0"/>
              </a:rPr>
              <a:t>sidra aromatizada con </a:t>
            </a:r>
            <a:r>
              <a:rPr lang="es-ES" dirty="0">
                <a:solidFill>
                  <a:srgbClr val="000000"/>
                </a:solidFill>
                <a:latin typeface="Arial" panose="020B0604020202020204" pitchFamily="34" charset="0"/>
                <a:cs typeface="Arial" panose="020B0604020202020204" pitchFamily="34" charset="0"/>
              </a:rPr>
              <a:t>(…)», seguida del nombre del aroma empleado.</a:t>
            </a:r>
          </a:p>
          <a:p>
            <a:r>
              <a:rPr lang="es-ES" dirty="0">
                <a:solidFill>
                  <a:srgbClr val="000000"/>
                </a:solidFill>
                <a:latin typeface="Arial" panose="020B0604020202020204" pitchFamily="34" charset="0"/>
                <a:cs typeface="Arial" panose="020B0604020202020204" pitchFamily="34" charset="0"/>
              </a:rPr>
              <a:t>Como excepción a lo establecido en el primer párrafo de este apartado, para las diferentes categorías de sidra natural o de sidra amparadas por Denominación de Origen Protegida o Indicación Geográfica Protegida, la denominación legal será la que establezca el correspondiente pliego de condiciones.</a:t>
            </a:r>
          </a:p>
          <a:p>
            <a:r>
              <a:rPr lang="es-ES" dirty="0">
                <a:solidFill>
                  <a:srgbClr val="000000"/>
                </a:solidFill>
                <a:latin typeface="Arial" panose="020B0604020202020204" pitchFamily="34" charset="0"/>
                <a:cs typeface="Arial" panose="020B0604020202020204" pitchFamily="34" charset="0"/>
              </a:rPr>
              <a:t>3. Además de la información alimentaria voluntaria establecida en el artículo 14, la información alimentaria de los productos objeto de este real decreto podrá incluir otra información alimentaria voluntaria, siempre y cuando ésta sea conforme con las normas de la Unión Europea y nacionales relativas a la información alimentaria facilitada al consumidor.</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945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73AE03-11D8-4CE2-9904-16703DE1C75A}"/>
              </a:ext>
            </a:extLst>
          </p:cNvPr>
          <p:cNvSpPr/>
          <p:nvPr/>
        </p:nvSpPr>
        <p:spPr>
          <a:xfrm>
            <a:off x="1343472" y="404664"/>
            <a:ext cx="9505056" cy="6247864"/>
          </a:xfrm>
          <a:prstGeom prst="rect">
            <a:avLst/>
          </a:prstGeom>
        </p:spPr>
        <p:txBody>
          <a:bodyPr wrap="square">
            <a:spAutoFit/>
          </a:bodyPr>
          <a:lstStyle/>
          <a:p>
            <a:r>
              <a:rPr lang="es-ES" sz="2000" b="1" dirty="0">
                <a:solidFill>
                  <a:srgbClr val="000000"/>
                </a:solidFill>
                <a:latin typeface="Arial" panose="020B0604020202020204" pitchFamily="34" charset="0"/>
                <a:cs typeface="Arial" panose="020B0604020202020204" pitchFamily="34" charset="0"/>
              </a:rPr>
              <a:t>Artículo 14. </a:t>
            </a:r>
            <a:r>
              <a:rPr lang="es-ES" sz="2000" b="1" i="1" dirty="0">
                <a:solidFill>
                  <a:srgbClr val="000000"/>
                </a:solidFill>
                <a:latin typeface="Arial" panose="020B0604020202020204" pitchFamily="34" charset="0"/>
                <a:cs typeface="Arial" panose="020B0604020202020204" pitchFamily="34" charset="0"/>
              </a:rPr>
              <a:t>Información alimentaria voluntaria</a:t>
            </a:r>
            <a:r>
              <a:rPr lang="es-ES" sz="2000" i="1" dirty="0">
                <a:solidFill>
                  <a:srgbClr val="000000"/>
                </a:solidFill>
                <a:latin typeface="Arial" panose="020B0604020202020204" pitchFamily="34" charset="0"/>
                <a:cs typeface="Arial" panose="020B0604020202020204" pitchFamily="34" charset="0"/>
              </a:rPr>
              <a:t>.</a:t>
            </a:r>
            <a:endParaRPr lang="es-ES" sz="2000" dirty="0">
              <a:solidFill>
                <a:srgbClr val="000000"/>
              </a:solidFill>
              <a:latin typeface="Arial" panose="020B0604020202020204" pitchFamily="34" charset="0"/>
              <a:cs typeface="Arial" panose="020B0604020202020204" pitchFamily="34" charset="0"/>
            </a:endParaRPr>
          </a:p>
          <a:p>
            <a:r>
              <a:rPr lang="es-ES" sz="2000" dirty="0">
                <a:solidFill>
                  <a:srgbClr val="000000"/>
                </a:solidFill>
                <a:latin typeface="Arial" panose="020B0604020202020204" pitchFamily="34" charset="0"/>
                <a:cs typeface="Arial" panose="020B0604020202020204" pitchFamily="34" charset="0"/>
              </a:rPr>
              <a:t>La información alimentaria voluntaria relativa a los productos objeto de esta norma de calidad podrá incluir los siguientes términos:</a:t>
            </a:r>
          </a:p>
          <a:p>
            <a:r>
              <a:rPr lang="es-ES" sz="2000" dirty="0">
                <a:solidFill>
                  <a:srgbClr val="000000"/>
                </a:solidFill>
                <a:latin typeface="Arial" panose="020B0604020202020204" pitchFamily="34" charset="0"/>
                <a:cs typeface="Arial" panose="020B0604020202020204" pitchFamily="34" charset="0"/>
              </a:rPr>
              <a:t>1. Light: los productos objeto de esta norma podrán incluir la declaración nutricional «</a:t>
            </a:r>
            <a:r>
              <a:rPr lang="es-ES" sz="2000" b="1" dirty="0">
                <a:solidFill>
                  <a:srgbClr val="000000"/>
                </a:solidFill>
                <a:latin typeface="Arial" panose="020B0604020202020204" pitchFamily="34" charset="0"/>
                <a:cs typeface="Arial" panose="020B0604020202020204" pitchFamily="34" charset="0"/>
              </a:rPr>
              <a:t>light</a:t>
            </a:r>
            <a:r>
              <a:rPr lang="es-ES" sz="2000" dirty="0">
                <a:solidFill>
                  <a:srgbClr val="000000"/>
                </a:solidFill>
                <a:latin typeface="Arial" panose="020B0604020202020204" pitchFamily="34" charset="0"/>
                <a:cs typeface="Arial" panose="020B0604020202020204" pitchFamily="34" charset="0"/>
              </a:rPr>
              <a:t>» </a:t>
            </a:r>
            <a:r>
              <a:rPr lang="es-ES" sz="2000" b="1" dirty="0">
                <a:solidFill>
                  <a:srgbClr val="000000"/>
                </a:solidFill>
                <a:latin typeface="Arial" panose="020B0604020202020204" pitchFamily="34" charset="0"/>
                <a:cs typeface="Arial" panose="020B0604020202020204" pitchFamily="34" charset="0"/>
              </a:rPr>
              <a:t>si cumplen lo dispuesto en las normas de ámbito comunitario </a:t>
            </a:r>
            <a:r>
              <a:rPr lang="es-ES" sz="2000" dirty="0">
                <a:solidFill>
                  <a:srgbClr val="000000"/>
                </a:solidFill>
                <a:latin typeface="Arial" panose="020B0604020202020204" pitchFamily="34" charset="0"/>
                <a:cs typeface="Arial" panose="020B0604020202020204" pitchFamily="34" charset="0"/>
              </a:rPr>
              <a:t>aplicables en la materia, cumpliendo los mismos criterios y exigencias que en dichas normas se hayan establecido.</a:t>
            </a:r>
          </a:p>
          <a:p>
            <a:r>
              <a:rPr lang="es-ES" sz="2000" dirty="0">
                <a:solidFill>
                  <a:srgbClr val="000000"/>
                </a:solidFill>
                <a:latin typeface="Arial" panose="020B0604020202020204" pitchFamily="34" charset="0"/>
                <a:cs typeface="Arial" panose="020B0604020202020204" pitchFamily="34" charset="0"/>
              </a:rPr>
              <a:t>2. </a:t>
            </a:r>
            <a:r>
              <a:rPr lang="es-ES" sz="2000" b="1" dirty="0">
                <a:solidFill>
                  <a:srgbClr val="000000"/>
                </a:solidFill>
                <a:latin typeface="Arial" panose="020B0604020202020204" pitchFamily="34" charset="0"/>
                <a:cs typeface="Arial" panose="020B0604020202020204" pitchFamily="34" charset="0"/>
              </a:rPr>
              <a:t>Para la sidra natural espumosa</a:t>
            </a:r>
            <a:r>
              <a:rPr lang="es-ES" sz="2000" dirty="0">
                <a:solidFill>
                  <a:srgbClr val="000000"/>
                </a:solidFill>
                <a:latin typeface="Arial" panose="020B0604020202020204" pitchFamily="34" charset="0"/>
                <a:cs typeface="Arial" panose="020B0604020202020204" pitchFamily="34" charset="0"/>
              </a:rPr>
              <a:t>, en función de su contenido en azúcares:</a:t>
            </a:r>
          </a:p>
          <a:p>
            <a:r>
              <a:rPr lang="es-ES" sz="2000" dirty="0">
                <a:solidFill>
                  <a:srgbClr val="000000"/>
                </a:solidFill>
                <a:latin typeface="Arial" panose="020B0604020202020204" pitchFamily="34" charset="0"/>
                <a:cs typeface="Arial" panose="020B0604020202020204" pitchFamily="34" charset="0"/>
              </a:rPr>
              <a:t>a) </a:t>
            </a:r>
            <a:r>
              <a:rPr lang="es-ES" sz="2000" b="1" dirty="0" err="1">
                <a:solidFill>
                  <a:srgbClr val="000000"/>
                </a:solidFill>
                <a:latin typeface="Arial" panose="020B0604020202020204" pitchFamily="34" charset="0"/>
                <a:cs typeface="Arial" panose="020B0604020202020204" pitchFamily="34" charset="0"/>
              </a:rPr>
              <a:t>Brut</a:t>
            </a:r>
            <a:r>
              <a:rPr lang="es-ES" sz="2000" b="1" dirty="0">
                <a:solidFill>
                  <a:srgbClr val="000000"/>
                </a:solidFill>
                <a:latin typeface="Arial" panose="020B0604020202020204" pitchFamily="34" charset="0"/>
                <a:cs typeface="Arial" panose="020B0604020202020204" pitchFamily="34" charset="0"/>
              </a:rPr>
              <a:t> </a:t>
            </a:r>
            <a:r>
              <a:rPr lang="es-ES" sz="2000" b="1" dirty="0" err="1">
                <a:solidFill>
                  <a:srgbClr val="000000"/>
                </a:solidFill>
                <a:latin typeface="Arial" panose="020B0604020202020204" pitchFamily="34" charset="0"/>
                <a:cs typeface="Arial" panose="020B0604020202020204" pitchFamily="34" charset="0"/>
              </a:rPr>
              <a:t>Nature</a:t>
            </a:r>
            <a:r>
              <a:rPr lang="es-ES" sz="2000" dirty="0">
                <a:solidFill>
                  <a:srgbClr val="000000"/>
                </a:solidFill>
                <a:latin typeface="Arial" panose="020B0604020202020204" pitchFamily="34" charset="0"/>
                <a:cs typeface="Arial" panose="020B0604020202020204" pitchFamily="34" charset="0"/>
              </a:rPr>
              <a:t>, inferior a 3 g/l. y sin adición de licor de expedición.</a:t>
            </a:r>
          </a:p>
          <a:p>
            <a:r>
              <a:rPr lang="en-US" sz="2000" dirty="0">
                <a:solidFill>
                  <a:srgbClr val="000000"/>
                </a:solidFill>
                <a:latin typeface="Arial" panose="020B0604020202020204" pitchFamily="34" charset="0"/>
                <a:cs typeface="Arial" panose="020B0604020202020204" pitchFamily="34" charset="0"/>
              </a:rPr>
              <a:t>b) </a:t>
            </a:r>
            <a:r>
              <a:rPr lang="en-US" sz="2000" b="1" dirty="0">
                <a:solidFill>
                  <a:srgbClr val="000000"/>
                </a:solidFill>
                <a:latin typeface="Arial" panose="020B0604020202020204" pitchFamily="34" charset="0"/>
                <a:cs typeface="Arial" panose="020B0604020202020204" pitchFamily="34" charset="0"/>
              </a:rPr>
              <a:t>Extra Brut</a:t>
            </a:r>
            <a:r>
              <a:rPr lang="en-US" sz="2000" dirty="0">
                <a:solidFill>
                  <a:srgbClr val="000000"/>
                </a:solidFill>
                <a:latin typeface="Arial" panose="020B0604020202020204" pitchFamily="34" charset="0"/>
                <a:cs typeface="Arial" panose="020B0604020202020204" pitchFamily="34" charset="0"/>
              </a:rPr>
              <a:t>, inferior a 6 g/l.</a:t>
            </a:r>
          </a:p>
          <a:p>
            <a:r>
              <a:rPr lang="pt-BR" sz="2000" dirty="0">
                <a:solidFill>
                  <a:srgbClr val="000000"/>
                </a:solidFill>
                <a:latin typeface="Arial" panose="020B0604020202020204" pitchFamily="34" charset="0"/>
                <a:cs typeface="Arial" panose="020B0604020202020204" pitchFamily="34" charset="0"/>
              </a:rPr>
              <a:t>c) </a:t>
            </a:r>
            <a:r>
              <a:rPr lang="pt-BR" sz="2000" b="1" dirty="0" err="1">
                <a:solidFill>
                  <a:srgbClr val="000000"/>
                </a:solidFill>
                <a:latin typeface="Arial" panose="020B0604020202020204" pitchFamily="34" charset="0"/>
                <a:cs typeface="Arial" panose="020B0604020202020204" pitchFamily="34" charset="0"/>
              </a:rPr>
              <a:t>Brut</a:t>
            </a:r>
            <a:r>
              <a:rPr lang="pt-BR" sz="2000" dirty="0">
                <a:solidFill>
                  <a:srgbClr val="000000"/>
                </a:solidFill>
                <a:latin typeface="Arial" panose="020B0604020202020204" pitchFamily="34" charset="0"/>
                <a:cs typeface="Arial" panose="020B0604020202020204" pitchFamily="34" charset="0"/>
              </a:rPr>
              <a:t>, igual o inferior a 12 g/l.</a:t>
            </a:r>
          </a:p>
          <a:p>
            <a:r>
              <a:rPr lang="pt-BR" sz="2000" dirty="0">
                <a:solidFill>
                  <a:srgbClr val="000000"/>
                </a:solidFill>
                <a:latin typeface="Arial" panose="020B0604020202020204" pitchFamily="34" charset="0"/>
                <a:cs typeface="Arial" panose="020B0604020202020204" pitchFamily="34" charset="0"/>
              </a:rPr>
              <a:t>d) </a:t>
            </a:r>
            <a:r>
              <a:rPr lang="pt-BR" sz="2000" b="1" dirty="0">
                <a:solidFill>
                  <a:srgbClr val="000000"/>
                </a:solidFill>
                <a:latin typeface="Arial" panose="020B0604020202020204" pitchFamily="34" charset="0"/>
                <a:cs typeface="Arial" panose="020B0604020202020204" pitchFamily="34" charset="0"/>
              </a:rPr>
              <a:t>Extra-seca</a:t>
            </a:r>
            <a:r>
              <a:rPr lang="pt-BR" sz="2000" dirty="0">
                <a:solidFill>
                  <a:srgbClr val="000000"/>
                </a:solidFill>
                <a:latin typeface="Arial" panose="020B0604020202020204" pitchFamily="34" charset="0"/>
                <a:cs typeface="Arial" panose="020B0604020202020204" pitchFamily="34" charset="0"/>
              </a:rPr>
              <a:t>, superior a 12 g/l. e igual o inferior a 20 g/l.</a:t>
            </a:r>
          </a:p>
          <a:p>
            <a:r>
              <a:rPr lang="pt-BR" sz="2000" dirty="0">
                <a:solidFill>
                  <a:srgbClr val="000000"/>
                </a:solidFill>
                <a:latin typeface="Arial" panose="020B0604020202020204" pitchFamily="34" charset="0"/>
                <a:cs typeface="Arial" panose="020B0604020202020204" pitchFamily="34" charset="0"/>
              </a:rPr>
              <a:t>e) </a:t>
            </a:r>
            <a:r>
              <a:rPr lang="pt-BR" sz="2000" b="1" dirty="0">
                <a:solidFill>
                  <a:srgbClr val="000000"/>
                </a:solidFill>
                <a:latin typeface="Arial" panose="020B0604020202020204" pitchFamily="34" charset="0"/>
                <a:cs typeface="Arial" panose="020B0604020202020204" pitchFamily="34" charset="0"/>
              </a:rPr>
              <a:t>Seca</a:t>
            </a:r>
            <a:r>
              <a:rPr lang="pt-BR" sz="2000" dirty="0">
                <a:solidFill>
                  <a:srgbClr val="000000"/>
                </a:solidFill>
                <a:latin typeface="Arial" panose="020B0604020202020204" pitchFamily="34" charset="0"/>
                <a:cs typeface="Arial" panose="020B0604020202020204" pitchFamily="34" charset="0"/>
              </a:rPr>
              <a:t>, superior a 20 g/l. e igual o inferior a 30 g/l.</a:t>
            </a:r>
          </a:p>
          <a:p>
            <a:r>
              <a:rPr lang="pt-BR" sz="2000" dirty="0">
                <a:solidFill>
                  <a:srgbClr val="000000"/>
                </a:solidFill>
                <a:latin typeface="Arial" panose="020B0604020202020204" pitchFamily="34" charset="0"/>
                <a:cs typeface="Arial" panose="020B0604020202020204" pitchFamily="34" charset="0"/>
              </a:rPr>
              <a:t>f) </a:t>
            </a:r>
            <a:r>
              <a:rPr lang="pt-BR" sz="2000" b="1" dirty="0" err="1">
                <a:solidFill>
                  <a:srgbClr val="000000"/>
                </a:solidFill>
                <a:latin typeface="Arial" panose="020B0604020202020204" pitchFamily="34" charset="0"/>
                <a:cs typeface="Arial" panose="020B0604020202020204" pitchFamily="34" charset="0"/>
              </a:rPr>
              <a:t>Semi-seca</a:t>
            </a:r>
            <a:r>
              <a:rPr lang="pt-BR" sz="2000" dirty="0">
                <a:solidFill>
                  <a:srgbClr val="000000"/>
                </a:solidFill>
                <a:latin typeface="Arial" panose="020B0604020202020204" pitchFamily="34" charset="0"/>
                <a:cs typeface="Arial" panose="020B0604020202020204" pitchFamily="34" charset="0"/>
              </a:rPr>
              <a:t>, superior a 30 g/l. e igual o inferior a 50 g/l.</a:t>
            </a:r>
          </a:p>
          <a:p>
            <a:r>
              <a:rPr lang="es-ES" sz="2000" dirty="0">
                <a:solidFill>
                  <a:srgbClr val="000000"/>
                </a:solidFill>
                <a:latin typeface="Arial" panose="020B0604020202020204" pitchFamily="34" charset="0"/>
                <a:cs typeface="Arial" panose="020B0604020202020204" pitchFamily="34" charset="0"/>
              </a:rPr>
              <a:t>g) </a:t>
            </a:r>
            <a:r>
              <a:rPr lang="es-ES" sz="2000" b="1" dirty="0">
                <a:solidFill>
                  <a:srgbClr val="000000"/>
                </a:solidFill>
                <a:latin typeface="Arial" panose="020B0604020202020204" pitchFamily="34" charset="0"/>
                <a:cs typeface="Arial" panose="020B0604020202020204" pitchFamily="34" charset="0"/>
              </a:rPr>
              <a:t>Dulce</a:t>
            </a:r>
            <a:r>
              <a:rPr lang="es-ES" sz="2000" dirty="0">
                <a:solidFill>
                  <a:srgbClr val="000000"/>
                </a:solidFill>
                <a:latin typeface="Arial" panose="020B0604020202020204" pitchFamily="34" charset="0"/>
                <a:cs typeface="Arial" panose="020B0604020202020204" pitchFamily="34" charset="0"/>
              </a:rPr>
              <a:t>, superior a 50 g/l.</a:t>
            </a:r>
          </a:p>
          <a:p>
            <a:r>
              <a:rPr lang="es-ES" sz="2000" dirty="0">
                <a:solidFill>
                  <a:srgbClr val="000000"/>
                </a:solidFill>
                <a:latin typeface="Arial" panose="020B0604020202020204" pitchFamily="34" charset="0"/>
                <a:cs typeface="Arial" panose="020B0604020202020204" pitchFamily="34" charset="0"/>
              </a:rPr>
              <a:t>3. </a:t>
            </a:r>
            <a:r>
              <a:rPr lang="es-ES" sz="2000" b="1" dirty="0">
                <a:solidFill>
                  <a:srgbClr val="000000"/>
                </a:solidFill>
                <a:latin typeface="Arial" panose="020B0604020202020204" pitchFamily="34" charset="0"/>
                <a:cs typeface="Arial" panose="020B0604020202020204" pitchFamily="34" charset="0"/>
              </a:rPr>
              <a:t>Para la sidra</a:t>
            </a:r>
            <a:r>
              <a:rPr lang="es-ES" sz="2000" dirty="0">
                <a:solidFill>
                  <a:srgbClr val="000000"/>
                </a:solidFill>
                <a:latin typeface="Arial" panose="020B0604020202020204" pitchFamily="34" charset="0"/>
                <a:cs typeface="Arial" panose="020B0604020202020204" pitchFamily="34" charset="0"/>
              </a:rPr>
              <a:t>, en función de su contenido en azúcares:</a:t>
            </a:r>
          </a:p>
          <a:p>
            <a:r>
              <a:rPr lang="pt-BR" sz="2000" dirty="0">
                <a:solidFill>
                  <a:srgbClr val="000000"/>
                </a:solidFill>
                <a:latin typeface="Arial" panose="020B0604020202020204" pitchFamily="34" charset="0"/>
                <a:cs typeface="Arial" panose="020B0604020202020204" pitchFamily="34" charset="0"/>
              </a:rPr>
              <a:t>a) </a:t>
            </a:r>
            <a:r>
              <a:rPr lang="pt-BR" sz="2000" b="1" dirty="0">
                <a:solidFill>
                  <a:srgbClr val="000000"/>
                </a:solidFill>
                <a:latin typeface="Arial" panose="020B0604020202020204" pitchFamily="34" charset="0"/>
                <a:cs typeface="Arial" panose="020B0604020202020204" pitchFamily="34" charset="0"/>
              </a:rPr>
              <a:t>Extra-seca,</a:t>
            </a:r>
            <a:r>
              <a:rPr lang="pt-BR" sz="2000" dirty="0">
                <a:solidFill>
                  <a:srgbClr val="000000"/>
                </a:solidFill>
                <a:latin typeface="Arial" panose="020B0604020202020204" pitchFamily="34" charset="0"/>
                <a:cs typeface="Arial" panose="020B0604020202020204" pitchFamily="34" charset="0"/>
              </a:rPr>
              <a:t> igual o inferior a 20 g/l.</a:t>
            </a:r>
          </a:p>
          <a:p>
            <a:r>
              <a:rPr lang="pt-BR" sz="2000" dirty="0">
                <a:solidFill>
                  <a:srgbClr val="000000"/>
                </a:solidFill>
                <a:latin typeface="Arial" panose="020B0604020202020204" pitchFamily="34" charset="0"/>
                <a:cs typeface="Arial" panose="020B0604020202020204" pitchFamily="34" charset="0"/>
              </a:rPr>
              <a:t>b) </a:t>
            </a:r>
            <a:r>
              <a:rPr lang="pt-BR" sz="2000" b="1" dirty="0">
                <a:solidFill>
                  <a:srgbClr val="000000"/>
                </a:solidFill>
                <a:latin typeface="Arial" panose="020B0604020202020204" pitchFamily="34" charset="0"/>
                <a:cs typeface="Arial" panose="020B0604020202020204" pitchFamily="34" charset="0"/>
              </a:rPr>
              <a:t>Seca</a:t>
            </a:r>
            <a:r>
              <a:rPr lang="pt-BR" sz="2000" dirty="0">
                <a:solidFill>
                  <a:srgbClr val="000000"/>
                </a:solidFill>
                <a:latin typeface="Arial" panose="020B0604020202020204" pitchFamily="34" charset="0"/>
                <a:cs typeface="Arial" panose="020B0604020202020204" pitchFamily="34" charset="0"/>
              </a:rPr>
              <a:t>, superior a 20 g/l. e igual o inferior a 30 g/l.</a:t>
            </a:r>
          </a:p>
          <a:p>
            <a:r>
              <a:rPr lang="pt-BR" sz="2000" dirty="0">
                <a:solidFill>
                  <a:srgbClr val="000000"/>
                </a:solidFill>
                <a:latin typeface="Arial" panose="020B0604020202020204" pitchFamily="34" charset="0"/>
                <a:cs typeface="Arial" panose="020B0604020202020204" pitchFamily="34" charset="0"/>
              </a:rPr>
              <a:t>c) </a:t>
            </a:r>
            <a:r>
              <a:rPr lang="pt-BR" sz="2000" b="1" dirty="0" err="1">
                <a:solidFill>
                  <a:srgbClr val="000000"/>
                </a:solidFill>
                <a:latin typeface="Arial" panose="020B0604020202020204" pitchFamily="34" charset="0"/>
                <a:cs typeface="Arial" panose="020B0604020202020204" pitchFamily="34" charset="0"/>
              </a:rPr>
              <a:t>Semi-seca</a:t>
            </a:r>
            <a:r>
              <a:rPr lang="pt-BR" sz="2000" dirty="0">
                <a:solidFill>
                  <a:srgbClr val="000000"/>
                </a:solidFill>
                <a:latin typeface="Arial" panose="020B0604020202020204" pitchFamily="34" charset="0"/>
                <a:cs typeface="Arial" panose="020B0604020202020204" pitchFamily="34" charset="0"/>
              </a:rPr>
              <a:t>, superior a 30 g/l. e igual o inferior a 50 g/l.</a:t>
            </a:r>
          </a:p>
          <a:p>
            <a:r>
              <a:rPr lang="es-ES" sz="2000" dirty="0">
                <a:solidFill>
                  <a:srgbClr val="000000"/>
                </a:solidFill>
                <a:latin typeface="Arial" panose="020B0604020202020204" pitchFamily="34" charset="0"/>
                <a:cs typeface="Arial" panose="020B0604020202020204" pitchFamily="34" charset="0"/>
              </a:rPr>
              <a:t>d) </a:t>
            </a:r>
            <a:r>
              <a:rPr lang="es-ES" sz="2000" b="1" dirty="0">
                <a:solidFill>
                  <a:srgbClr val="000000"/>
                </a:solidFill>
                <a:latin typeface="Arial" panose="020B0604020202020204" pitchFamily="34" charset="0"/>
                <a:cs typeface="Arial" panose="020B0604020202020204" pitchFamily="34" charset="0"/>
              </a:rPr>
              <a:t>Dulce</a:t>
            </a:r>
            <a:r>
              <a:rPr lang="es-ES" sz="2000" dirty="0">
                <a:solidFill>
                  <a:srgbClr val="000000"/>
                </a:solidFill>
                <a:latin typeface="Arial" panose="020B0604020202020204" pitchFamily="34" charset="0"/>
                <a:cs typeface="Arial" panose="020B0604020202020204" pitchFamily="34" charset="0"/>
              </a:rPr>
              <a:t>, superior a 50 g/l.</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526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A0E9E0A-8CCF-48CF-B1F9-76FA12589668}"/>
              </a:ext>
            </a:extLst>
          </p:cNvPr>
          <p:cNvSpPr/>
          <p:nvPr/>
        </p:nvSpPr>
        <p:spPr>
          <a:xfrm>
            <a:off x="1163452" y="764704"/>
            <a:ext cx="9865096" cy="5632311"/>
          </a:xfrm>
          <a:prstGeom prst="rect">
            <a:avLst/>
          </a:prstGeom>
        </p:spPr>
        <p:txBody>
          <a:bodyPr wrap="square">
            <a:spAutoFit/>
          </a:bodyPr>
          <a:lstStyle/>
          <a:p>
            <a:r>
              <a:rPr lang="es-ES" sz="2000" b="1" dirty="0">
                <a:latin typeface="Arial" panose="020B0604020202020204" pitchFamily="34" charset="0"/>
                <a:cs typeface="Arial" panose="020B0604020202020204" pitchFamily="34" charset="0"/>
              </a:rPr>
              <a:t>Comunicación de la Comisión sobre preguntas y respuestas relativas a la aplicación del Reglamento (UE) N.º 1169/2011 del Parlamento Europeo y del Consejo sobre la información alimentaria facilitada al consumidor (2018/C 196/01) </a:t>
            </a:r>
          </a:p>
          <a:p>
            <a:r>
              <a:rPr lang="es-ES" sz="2000" dirty="0">
                <a:latin typeface="Arial" panose="020B0604020202020204" pitchFamily="34" charset="0"/>
                <a:cs typeface="Arial" panose="020B0604020202020204" pitchFamily="34" charset="0"/>
              </a:rPr>
              <a:t>2.4.4. «C o n s u m i r p r e f e r e n t e m e n t e a n t e s d e l» o «f e c h a d e c a d u c i d a d» </a:t>
            </a:r>
            <a:r>
              <a:rPr lang="es-ES" sz="2000" b="1" dirty="0">
                <a:latin typeface="Arial" panose="020B0604020202020204" pitchFamily="34" charset="0"/>
                <a:cs typeface="Arial" panose="020B0604020202020204" pitchFamily="34" charset="0"/>
              </a:rPr>
              <a:t>¿Debe etiquetarse la sidra con una fecha de duración mínima «consumir preferentemente antes del»? </a:t>
            </a:r>
            <a:r>
              <a:rPr lang="es-ES" sz="2000" dirty="0">
                <a:latin typeface="Arial" panose="020B0604020202020204" pitchFamily="34" charset="0"/>
                <a:cs typeface="Arial" panose="020B0604020202020204" pitchFamily="34" charset="0"/>
              </a:rPr>
              <a:t>Disposiciones pertinentes: Artículo 24 y anexo X, punto 1, letra d) </a:t>
            </a:r>
            <a:r>
              <a:rPr lang="es-ES" sz="2000" b="1" dirty="0">
                <a:latin typeface="Arial" panose="020B0604020202020204" pitchFamily="34" charset="0"/>
                <a:cs typeface="Arial" panose="020B0604020202020204" pitchFamily="34" charset="0"/>
              </a:rPr>
              <a:t>No</a:t>
            </a:r>
            <a:r>
              <a:rPr lang="es-ES" sz="2000" dirty="0">
                <a:latin typeface="Arial" panose="020B0604020202020204" pitchFamily="34" charset="0"/>
                <a:cs typeface="Arial" panose="020B0604020202020204" pitchFamily="34" charset="0"/>
              </a:rPr>
              <a:t>, </a:t>
            </a:r>
            <a:r>
              <a:rPr lang="es-ES" sz="2000" b="1" dirty="0">
                <a:latin typeface="Arial" panose="020B0604020202020204" pitchFamily="34" charset="0"/>
                <a:cs typeface="Arial" panose="020B0604020202020204" pitchFamily="34" charset="0"/>
              </a:rPr>
              <a:t>la sidra </a:t>
            </a:r>
            <a:r>
              <a:rPr lang="es-ES" sz="2000" b="1" u="sng" dirty="0">
                <a:latin typeface="Arial" panose="020B0604020202020204" pitchFamily="34" charset="0"/>
                <a:cs typeface="Arial" panose="020B0604020202020204" pitchFamily="34" charset="0"/>
              </a:rPr>
              <a:t>obtenida mediante fermentación </a:t>
            </a:r>
            <a:r>
              <a:rPr lang="es-ES" sz="2000" b="1" dirty="0">
                <a:latin typeface="Arial" panose="020B0604020202020204" pitchFamily="34" charset="0"/>
                <a:cs typeface="Arial" panose="020B0604020202020204" pitchFamily="34" charset="0"/>
              </a:rPr>
              <a:t>no necesita indicar una fecha de duración mínima, ya que pertenece a la categoría de «vinos, vinos de licor, vinos espumosos, vinos aromatizados y </a:t>
            </a:r>
            <a:r>
              <a:rPr lang="es-ES" sz="2000" b="1" u="sng" dirty="0">
                <a:latin typeface="Arial" panose="020B0604020202020204" pitchFamily="34" charset="0"/>
                <a:cs typeface="Arial" panose="020B0604020202020204" pitchFamily="34" charset="0"/>
              </a:rPr>
              <a:t>productos similares obtenidos a partir de frutas distintas de la uva</a:t>
            </a:r>
            <a:r>
              <a:rPr lang="es-ES" sz="2000" b="1" dirty="0">
                <a:latin typeface="Arial" panose="020B0604020202020204" pitchFamily="34" charset="0"/>
                <a:cs typeface="Arial" panose="020B0604020202020204" pitchFamily="34" charset="0"/>
              </a:rPr>
              <a:t>, así como las bebidas del código NC 2206 00 obtenidas a partir de uvas o mostos de uva</a:t>
            </a:r>
            <a:r>
              <a:rPr lang="es-ES" sz="2000" dirty="0">
                <a:latin typeface="Arial" panose="020B0604020202020204" pitchFamily="34" charset="0"/>
                <a:cs typeface="Arial" panose="020B0604020202020204" pitchFamily="34" charset="0"/>
              </a:rPr>
              <a:t>», que está exenta de esta obligación. No obstante, </a:t>
            </a:r>
            <a:r>
              <a:rPr lang="es-ES" sz="2000" u="sng" dirty="0">
                <a:latin typeface="Arial" panose="020B0604020202020204" pitchFamily="34" charset="0"/>
                <a:cs typeface="Arial" panose="020B0604020202020204" pitchFamily="34" charset="0"/>
              </a:rPr>
              <a:t>un producto obtenido mediante la mezcla </a:t>
            </a:r>
            <a:r>
              <a:rPr lang="es-ES" sz="2000" dirty="0">
                <a:latin typeface="Arial" panose="020B0604020202020204" pitchFamily="34" charset="0"/>
                <a:cs typeface="Arial" panose="020B0604020202020204" pitchFamily="34" charset="0"/>
              </a:rPr>
              <a:t>de alcohol con zumo de frutas </a:t>
            </a:r>
            <a:r>
              <a:rPr lang="es-ES" sz="2000" u="sng" dirty="0">
                <a:latin typeface="Arial" panose="020B0604020202020204" pitchFamily="34" charset="0"/>
                <a:cs typeface="Arial" panose="020B0604020202020204" pitchFamily="34" charset="0"/>
              </a:rPr>
              <a:t>no se consideraría como «productos similares obtenidos a partir de frutas distintas de la uva</a:t>
            </a:r>
            <a:r>
              <a:rPr lang="es-ES" sz="2000" dirty="0">
                <a:latin typeface="Arial" panose="020B0604020202020204" pitchFamily="34" charset="0"/>
                <a:cs typeface="Arial" panose="020B0604020202020204" pitchFamily="34" charset="0"/>
              </a:rPr>
              <a:t>» de acuerdo con la categoría anteriormente mencionada </a:t>
            </a:r>
            <a:r>
              <a:rPr lang="es-ES" sz="2000" u="sng" dirty="0">
                <a:latin typeface="Arial" panose="020B0604020202020204" pitchFamily="34" charset="0"/>
                <a:cs typeface="Arial" panose="020B0604020202020204" pitchFamily="34" charset="0"/>
              </a:rPr>
              <a:t>y, por lo tanto, sería obligatorio indicar la fecha de duración mínima </a:t>
            </a:r>
            <a:r>
              <a:rPr lang="es-ES" sz="2000" dirty="0">
                <a:latin typeface="Arial" panose="020B0604020202020204" pitchFamily="34" charset="0"/>
                <a:cs typeface="Arial" panose="020B0604020202020204" pitchFamily="34" charset="0"/>
              </a:rPr>
              <a:t>«consumir preferentemente antes del» </a:t>
            </a:r>
            <a:r>
              <a:rPr lang="es-ES" sz="2000" u="sng" dirty="0">
                <a:latin typeface="Arial" panose="020B0604020202020204" pitchFamily="34" charset="0"/>
                <a:cs typeface="Arial" panose="020B0604020202020204" pitchFamily="34" charset="0"/>
              </a:rPr>
              <a:t>a menos que el producto contenga un 10 % o más </a:t>
            </a:r>
            <a:r>
              <a:rPr lang="es-ES" sz="2000" dirty="0">
                <a:latin typeface="Arial" panose="020B0604020202020204" pitchFamily="34" charset="0"/>
                <a:cs typeface="Arial" panose="020B0604020202020204" pitchFamily="34" charset="0"/>
              </a:rPr>
              <a:t>en volumen de alcohol.</a:t>
            </a:r>
          </a:p>
        </p:txBody>
      </p:sp>
    </p:spTree>
    <p:extLst>
      <p:ext uri="{BB962C8B-B14F-4D97-AF65-F5344CB8AC3E}">
        <p14:creationId xmlns:p14="http://schemas.microsoft.com/office/powerpoint/2010/main" val="27491494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licia también quiere ser potencia sidrera - La Opinión de A Coruña">
            <a:extLst>
              <a:ext uri="{FF2B5EF4-FFF2-40B4-BE49-F238E27FC236}">
                <a16:creationId xmlns:a16="http://schemas.microsoft.com/office/drawing/2014/main" id="{DC72105D-75CB-4980-8B83-C8411D087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80" y="755703"/>
            <a:ext cx="9433048" cy="530609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B83148E7-AB0D-4134-89F0-0634E5A567FA}"/>
              </a:ext>
            </a:extLst>
          </p:cNvPr>
          <p:cNvPicPr>
            <a:picLocks noChangeAspect="1"/>
          </p:cNvPicPr>
          <p:nvPr/>
        </p:nvPicPr>
        <p:blipFill>
          <a:blip r:embed="rId3"/>
          <a:stretch>
            <a:fillRect/>
          </a:stretch>
        </p:blipFill>
        <p:spPr>
          <a:xfrm>
            <a:off x="4583832" y="6093296"/>
            <a:ext cx="1944216" cy="523948"/>
          </a:xfrm>
          <a:prstGeom prst="rect">
            <a:avLst/>
          </a:prstGeom>
        </p:spPr>
      </p:pic>
      <p:sp>
        <p:nvSpPr>
          <p:cNvPr id="3" name="Rectángulo 2">
            <a:extLst>
              <a:ext uri="{FF2B5EF4-FFF2-40B4-BE49-F238E27FC236}">
                <a16:creationId xmlns:a16="http://schemas.microsoft.com/office/drawing/2014/main" id="{9C16F253-42D5-46AC-9628-2275EBB3FD1F}"/>
              </a:ext>
            </a:extLst>
          </p:cNvPr>
          <p:cNvSpPr/>
          <p:nvPr/>
        </p:nvSpPr>
        <p:spPr>
          <a:xfrm>
            <a:off x="6672064" y="6170604"/>
            <a:ext cx="1287532" cy="369332"/>
          </a:xfrm>
          <a:prstGeom prst="rect">
            <a:avLst/>
          </a:prstGeom>
        </p:spPr>
        <p:txBody>
          <a:bodyPr wrap="none">
            <a:spAutoFit/>
          </a:bodyPr>
          <a:lstStyle/>
          <a:p>
            <a:r>
              <a:rPr lang="es-ES" dirty="0">
                <a:solidFill>
                  <a:srgbClr val="161616"/>
                </a:solidFill>
                <a:latin typeface="Source Code Pro" panose="020B0509030403020204" pitchFamily="49" charset="0"/>
              </a:rPr>
              <a:t>08·06·14</a:t>
            </a:r>
            <a:endParaRPr lang="es-ES" dirty="0"/>
          </a:p>
        </p:txBody>
      </p:sp>
    </p:spTree>
    <p:extLst>
      <p:ext uri="{BB962C8B-B14F-4D97-AF65-F5344CB8AC3E}">
        <p14:creationId xmlns:p14="http://schemas.microsoft.com/office/powerpoint/2010/main" val="31113450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A331265-29A4-4981-A619-8E350A9429D4}"/>
              </a:ext>
            </a:extLst>
          </p:cNvPr>
          <p:cNvPicPr>
            <a:picLocks noChangeAspect="1"/>
          </p:cNvPicPr>
          <p:nvPr/>
        </p:nvPicPr>
        <p:blipFill>
          <a:blip r:embed="rId2"/>
          <a:stretch>
            <a:fillRect/>
          </a:stretch>
        </p:blipFill>
        <p:spPr>
          <a:xfrm>
            <a:off x="5015880" y="116631"/>
            <a:ext cx="5591274" cy="4624009"/>
          </a:xfrm>
          <a:prstGeom prst="rect">
            <a:avLst/>
          </a:prstGeom>
        </p:spPr>
      </p:pic>
      <p:pic>
        <p:nvPicPr>
          <p:cNvPr id="3" name="Imagen 2">
            <a:extLst>
              <a:ext uri="{FF2B5EF4-FFF2-40B4-BE49-F238E27FC236}">
                <a16:creationId xmlns:a16="http://schemas.microsoft.com/office/drawing/2014/main" id="{9C7D04A4-5D92-4219-A279-A2A18A54AC51}"/>
              </a:ext>
            </a:extLst>
          </p:cNvPr>
          <p:cNvPicPr>
            <a:picLocks noChangeAspect="1"/>
          </p:cNvPicPr>
          <p:nvPr/>
        </p:nvPicPr>
        <p:blipFill>
          <a:blip r:embed="rId3"/>
          <a:stretch>
            <a:fillRect/>
          </a:stretch>
        </p:blipFill>
        <p:spPr>
          <a:xfrm>
            <a:off x="4984321" y="4378134"/>
            <a:ext cx="5539796" cy="2343761"/>
          </a:xfrm>
          <a:prstGeom prst="rect">
            <a:avLst/>
          </a:prstGeom>
        </p:spPr>
      </p:pic>
      <p:pic>
        <p:nvPicPr>
          <p:cNvPr id="4" name="Imagen 3">
            <a:extLst>
              <a:ext uri="{FF2B5EF4-FFF2-40B4-BE49-F238E27FC236}">
                <a16:creationId xmlns:a16="http://schemas.microsoft.com/office/drawing/2014/main" id="{1F18CA69-DC01-4A0B-8DF8-BD343E4E53A6}"/>
              </a:ext>
            </a:extLst>
          </p:cNvPr>
          <p:cNvPicPr>
            <a:picLocks noChangeAspect="1"/>
          </p:cNvPicPr>
          <p:nvPr/>
        </p:nvPicPr>
        <p:blipFill>
          <a:blip r:embed="rId4"/>
          <a:stretch>
            <a:fillRect/>
          </a:stretch>
        </p:blipFill>
        <p:spPr>
          <a:xfrm>
            <a:off x="1055440" y="2428636"/>
            <a:ext cx="3024336" cy="1495634"/>
          </a:xfrm>
          <a:prstGeom prst="rect">
            <a:avLst/>
          </a:prstGeom>
        </p:spPr>
      </p:pic>
    </p:spTree>
    <p:extLst>
      <p:ext uri="{BB962C8B-B14F-4D97-AF65-F5344CB8AC3E}">
        <p14:creationId xmlns:p14="http://schemas.microsoft.com/office/powerpoint/2010/main" val="13773628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759E0D4-03E0-4780-95B5-A165A4891CA1}"/>
              </a:ext>
            </a:extLst>
          </p:cNvPr>
          <p:cNvPicPr>
            <a:picLocks noChangeAspect="1"/>
          </p:cNvPicPr>
          <p:nvPr/>
        </p:nvPicPr>
        <p:blipFill>
          <a:blip r:embed="rId2"/>
          <a:stretch>
            <a:fillRect/>
          </a:stretch>
        </p:blipFill>
        <p:spPr>
          <a:xfrm>
            <a:off x="695400" y="0"/>
            <a:ext cx="4706007" cy="6849431"/>
          </a:xfrm>
          <a:prstGeom prst="rect">
            <a:avLst/>
          </a:prstGeom>
        </p:spPr>
      </p:pic>
      <p:pic>
        <p:nvPicPr>
          <p:cNvPr id="4" name="Imagen 3">
            <a:extLst>
              <a:ext uri="{FF2B5EF4-FFF2-40B4-BE49-F238E27FC236}">
                <a16:creationId xmlns:a16="http://schemas.microsoft.com/office/drawing/2014/main" id="{178F75AD-6DAA-4181-981B-C57C3DE7B6DF}"/>
              </a:ext>
            </a:extLst>
          </p:cNvPr>
          <p:cNvPicPr>
            <a:picLocks noChangeAspect="1"/>
          </p:cNvPicPr>
          <p:nvPr/>
        </p:nvPicPr>
        <p:blipFill>
          <a:blip r:embed="rId3"/>
          <a:stretch>
            <a:fillRect/>
          </a:stretch>
        </p:blipFill>
        <p:spPr>
          <a:xfrm>
            <a:off x="4583832" y="908720"/>
            <a:ext cx="7242266" cy="4795388"/>
          </a:xfrm>
          <a:prstGeom prst="rect">
            <a:avLst/>
          </a:prstGeom>
        </p:spPr>
      </p:pic>
    </p:spTree>
    <p:extLst>
      <p:ext uri="{BB962C8B-B14F-4D97-AF65-F5344CB8AC3E}">
        <p14:creationId xmlns:p14="http://schemas.microsoft.com/office/powerpoint/2010/main" val="2880322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A44546F-687A-4F18-9E41-DAB73D909C17}"/>
              </a:ext>
            </a:extLst>
          </p:cNvPr>
          <p:cNvSpPr/>
          <p:nvPr/>
        </p:nvSpPr>
        <p:spPr>
          <a:xfrm>
            <a:off x="2423592" y="200196"/>
            <a:ext cx="7272808" cy="646331"/>
          </a:xfrm>
          <a:prstGeom prst="rect">
            <a:avLst/>
          </a:prstGeom>
        </p:spPr>
        <p:txBody>
          <a:bodyPr wrap="square">
            <a:spAutoFit/>
          </a:bodyPr>
          <a:lstStyle/>
          <a:p>
            <a:pPr algn="ctr"/>
            <a:r>
              <a:rPr lang="es-ES" sz="1600" dirty="0">
                <a:solidFill>
                  <a:srgbClr val="000000"/>
                </a:solidFill>
                <a:latin typeface="Arial Unicode MS" panose="020B0604020202020204" pitchFamily="34" charset="-128"/>
              </a:rPr>
              <a:t> </a:t>
            </a:r>
            <a:r>
              <a:rPr lang="es-ES" dirty="0">
                <a:solidFill>
                  <a:srgbClr val="000000"/>
                </a:solidFill>
                <a:latin typeface="Arial Unicode MS" panose="020B0604020202020204" pitchFamily="34" charset="-128"/>
              </a:rPr>
              <a:t>Real Decreto 678/2016, de 16 de diciembre, por el que se aprueba la norma de calidad de la cerveza y de las bebidas de malta.</a:t>
            </a:r>
            <a:endParaRPr lang="es-ES" dirty="0"/>
          </a:p>
        </p:txBody>
      </p:sp>
      <p:sp>
        <p:nvSpPr>
          <p:cNvPr id="5" name="Rectángulo 4">
            <a:extLst>
              <a:ext uri="{FF2B5EF4-FFF2-40B4-BE49-F238E27FC236}">
                <a16:creationId xmlns:a16="http://schemas.microsoft.com/office/drawing/2014/main" id="{FA77EE8D-F630-4C87-A837-665EBAC9DD32}"/>
              </a:ext>
            </a:extLst>
          </p:cNvPr>
          <p:cNvSpPr/>
          <p:nvPr/>
        </p:nvSpPr>
        <p:spPr>
          <a:xfrm>
            <a:off x="1199456" y="1010103"/>
            <a:ext cx="9793088" cy="5324535"/>
          </a:xfrm>
          <a:prstGeom prst="rect">
            <a:avLst/>
          </a:prstGeom>
        </p:spPr>
        <p:txBody>
          <a:bodyPr wrap="square">
            <a:spAutoFit/>
          </a:bodyPr>
          <a:lstStyle/>
          <a:p>
            <a:pPr algn="just"/>
            <a:r>
              <a:rPr lang="es-ES" sz="2000" dirty="0">
                <a:solidFill>
                  <a:srgbClr val="000000"/>
                </a:solidFill>
                <a:latin typeface="Arial" panose="020B0604020202020204" pitchFamily="34" charset="0"/>
              </a:rPr>
              <a:t>Artículo 2</a:t>
            </a:r>
            <a:r>
              <a:rPr lang="es-ES" sz="2000" b="1" dirty="0">
                <a:solidFill>
                  <a:srgbClr val="000000"/>
                </a:solidFill>
                <a:latin typeface="Arial" panose="020B0604020202020204" pitchFamily="34" charset="0"/>
              </a:rPr>
              <a:t>. </a:t>
            </a:r>
            <a:r>
              <a:rPr lang="es-ES" sz="2000" b="1" i="1" dirty="0">
                <a:solidFill>
                  <a:srgbClr val="000000"/>
                </a:solidFill>
                <a:latin typeface="Arial" panose="020B0604020202020204" pitchFamily="34" charset="0"/>
              </a:rPr>
              <a:t>Definiciones relativas a las materias primas</a:t>
            </a:r>
            <a:r>
              <a:rPr lang="es-ES" sz="2000" i="1" dirty="0">
                <a:solidFill>
                  <a:srgbClr val="000000"/>
                </a:solidFill>
                <a:latin typeface="Arial" panose="020B0604020202020204" pitchFamily="34" charset="0"/>
              </a:rPr>
              <a:t>.</a:t>
            </a:r>
            <a:endParaRPr lang="es-ES" sz="2000" dirty="0">
              <a:solidFill>
                <a:srgbClr val="000000"/>
              </a:solidFill>
              <a:latin typeface="Arial" panose="020B0604020202020204" pitchFamily="34" charset="0"/>
            </a:endParaRPr>
          </a:p>
          <a:p>
            <a:pPr algn="just"/>
            <a:r>
              <a:rPr lang="es-ES" sz="2000" dirty="0">
                <a:solidFill>
                  <a:srgbClr val="000000"/>
                </a:solidFill>
                <a:latin typeface="Arial Unicode MS" panose="020B0604020202020204" pitchFamily="34" charset="-128"/>
              </a:rPr>
              <a:t>A los efectos de este real decreto, se establecen las siguientes definiciones relativas a las materias primas:</a:t>
            </a:r>
          </a:p>
          <a:p>
            <a:pPr algn="just"/>
            <a:r>
              <a:rPr lang="es-ES" sz="2000" dirty="0">
                <a:solidFill>
                  <a:srgbClr val="000000"/>
                </a:solidFill>
                <a:latin typeface="Arial Unicode MS" panose="020B0604020202020204" pitchFamily="34" charset="-128"/>
              </a:rPr>
              <a:t>1. </a:t>
            </a:r>
            <a:r>
              <a:rPr lang="es-ES" sz="2000" b="1" dirty="0">
                <a:solidFill>
                  <a:srgbClr val="000000"/>
                </a:solidFill>
                <a:latin typeface="Arial Unicode MS" panose="020B0604020202020204" pitchFamily="34" charset="-128"/>
              </a:rPr>
              <a:t>Malta</a:t>
            </a:r>
            <a:r>
              <a:rPr lang="es-ES" sz="2000" dirty="0">
                <a:solidFill>
                  <a:srgbClr val="000000"/>
                </a:solidFill>
                <a:latin typeface="Arial Unicode MS" panose="020B0604020202020204" pitchFamily="34" charset="-128"/>
              </a:rPr>
              <a:t>: Producto final obtenido de los granos de cebada o de otros cereales una vez sometidos al proceso de malteo: Remojo, germinación y ulterior desecación y tostados en condiciones tecnológicamente adecuadas. Se designará con la denominación del cereal de procedencia.</a:t>
            </a:r>
          </a:p>
          <a:p>
            <a:pPr algn="just"/>
            <a:r>
              <a:rPr lang="es-ES" sz="2000" dirty="0">
                <a:solidFill>
                  <a:srgbClr val="000000"/>
                </a:solidFill>
                <a:latin typeface="Arial Unicode MS" panose="020B0604020202020204" pitchFamily="34" charset="-128"/>
              </a:rPr>
              <a:t>2. </a:t>
            </a:r>
            <a:r>
              <a:rPr lang="es-ES" sz="2000" b="1" dirty="0">
                <a:solidFill>
                  <a:srgbClr val="000000"/>
                </a:solidFill>
                <a:latin typeface="Arial Unicode MS" panose="020B0604020202020204" pitchFamily="34" charset="-128"/>
              </a:rPr>
              <a:t>Mosto de malta</a:t>
            </a:r>
            <a:r>
              <a:rPr lang="es-ES" sz="2000" dirty="0">
                <a:solidFill>
                  <a:srgbClr val="000000"/>
                </a:solidFill>
                <a:latin typeface="Arial Unicode MS" panose="020B0604020202020204" pitchFamily="34" charset="-128"/>
              </a:rPr>
              <a:t>: Líquido obtenido por tratamiento de malta con agua potable para extraer los principios solubles en condiciones tecnológicamente apropiadas.</a:t>
            </a:r>
          </a:p>
          <a:p>
            <a:pPr algn="just"/>
            <a:r>
              <a:rPr lang="es-ES" sz="2000" dirty="0">
                <a:solidFill>
                  <a:srgbClr val="000000"/>
                </a:solidFill>
                <a:latin typeface="Arial Unicode MS" panose="020B0604020202020204" pitchFamily="34" charset="-128"/>
              </a:rPr>
              <a:t>3. </a:t>
            </a:r>
            <a:r>
              <a:rPr lang="es-ES" sz="2000" b="1" dirty="0">
                <a:solidFill>
                  <a:srgbClr val="000000"/>
                </a:solidFill>
                <a:latin typeface="Arial Unicode MS" panose="020B0604020202020204" pitchFamily="34" charset="-128"/>
              </a:rPr>
              <a:t>Extracto de malta</a:t>
            </a:r>
            <a:r>
              <a:rPr lang="es-ES" sz="2000" dirty="0">
                <a:solidFill>
                  <a:srgbClr val="000000"/>
                </a:solidFill>
                <a:latin typeface="Arial Unicode MS" panose="020B0604020202020204" pitchFamily="34" charset="-128"/>
              </a:rPr>
              <a:t>: producto de consistencia </a:t>
            </a:r>
            <a:r>
              <a:rPr lang="es-ES" sz="2000" dirty="0" err="1">
                <a:solidFill>
                  <a:srgbClr val="000000"/>
                </a:solidFill>
                <a:latin typeface="Arial Unicode MS" panose="020B0604020202020204" pitchFamily="34" charset="-128"/>
              </a:rPr>
              <a:t>siruposa</a:t>
            </a:r>
            <a:r>
              <a:rPr lang="es-ES" sz="2000" dirty="0">
                <a:solidFill>
                  <a:srgbClr val="000000"/>
                </a:solidFill>
                <a:latin typeface="Arial Unicode MS" panose="020B0604020202020204" pitchFamily="34" charset="-128"/>
              </a:rPr>
              <a:t> o en polvo, obtenido por concentración del mosto de malta.</a:t>
            </a:r>
          </a:p>
          <a:p>
            <a:pPr algn="just"/>
            <a:r>
              <a:rPr lang="es-ES" sz="2000" dirty="0">
                <a:solidFill>
                  <a:srgbClr val="000000"/>
                </a:solidFill>
                <a:latin typeface="Arial Unicode MS" panose="020B0604020202020204" pitchFamily="34" charset="-128"/>
              </a:rPr>
              <a:t>4. </a:t>
            </a:r>
            <a:r>
              <a:rPr lang="es-ES" sz="2000" b="1" dirty="0">
                <a:solidFill>
                  <a:srgbClr val="000000"/>
                </a:solidFill>
                <a:latin typeface="Arial Unicode MS" panose="020B0604020202020204" pitchFamily="34" charset="-128"/>
              </a:rPr>
              <a:t>Mosto cervecero</a:t>
            </a:r>
            <a:r>
              <a:rPr lang="es-ES" sz="2000" dirty="0">
                <a:solidFill>
                  <a:srgbClr val="000000"/>
                </a:solidFill>
                <a:latin typeface="Arial Unicode MS" panose="020B0604020202020204" pitchFamily="34" charset="-128"/>
              </a:rPr>
              <a:t>: Producto obtenido a partir de malta molida o sus extractos, mediante un proceso de extracción acuosa por sacarificación enzimática. A continuación se clarificará, se agregará el lúpulo o sus derivados en este punto o también en etapas posteriores y se seguirá con un proceso de cocción. Podrán utilizarse otros productos amiláceos o también azúcares siempre y cuando la malta represente, al menos, el 50 % en masa del total de la materia prima empleada</a:t>
            </a:r>
            <a:r>
              <a:rPr lang="es-ES" dirty="0">
                <a:solidFill>
                  <a:srgbClr val="000000"/>
                </a:solidFill>
                <a:latin typeface="Arial Unicode MS" panose="020B0604020202020204" pitchFamily="34" charset="-128"/>
              </a:rPr>
              <a:t>.</a:t>
            </a:r>
            <a:endParaRPr lang="es-ES" dirty="0"/>
          </a:p>
        </p:txBody>
      </p:sp>
    </p:spTree>
    <p:extLst>
      <p:ext uri="{BB962C8B-B14F-4D97-AF65-F5344CB8AC3E}">
        <p14:creationId xmlns:p14="http://schemas.microsoft.com/office/powerpoint/2010/main" val="3801955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D81A4F-853F-41ED-A1F8-F83E0952395E}"/>
              </a:ext>
            </a:extLst>
          </p:cNvPr>
          <p:cNvPicPr>
            <a:picLocks noChangeAspect="1"/>
          </p:cNvPicPr>
          <p:nvPr/>
        </p:nvPicPr>
        <p:blipFill>
          <a:blip r:embed="rId2"/>
          <a:stretch>
            <a:fillRect/>
          </a:stretch>
        </p:blipFill>
        <p:spPr>
          <a:xfrm>
            <a:off x="575492" y="828312"/>
            <a:ext cx="11041016" cy="5201376"/>
          </a:xfrm>
          <a:prstGeom prst="rect">
            <a:avLst/>
          </a:prstGeom>
        </p:spPr>
      </p:pic>
    </p:spTree>
    <p:extLst>
      <p:ext uri="{BB962C8B-B14F-4D97-AF65-F5344CB8AC3E}">
        <p14:creationId xmlns:p14="http://schemas.microsoft.com/office/powerpoint/2010/main" val="42858970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9CF8D-759B-469C-9B63-138C4C4DBB5B}"/>
              </a:ext>
            </a:extLst>
          </p:cNvPr>
          <p:cNvSpPr>
            <a:spLocks noChangeArrowheads="1"/>
          </p:cNvSpPr>
          <p:nvPr/>
        </p:nvSpPr>
        <p:spPr bwMode="auto">
          <a:xfrm>
            <a:off x="479376" y="753234"/>
            <a:ext cx="5184575" cy="55399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dirty="0">
                <a:ln>
                  <a:noFill/>
                </a:ln>
                <a:solidFill>
                  <a:schemeClr val="tx1"/>
                </a:solidFill>
                <a:effectLst/>
                <a:latin typeface="var(--font-stack)"/>
              </a:rPr>
              <a:t>Denominación de Origen Protegida</a:t>
            </a:r>
            <a:endParaRPr kumimoji="0" lang="es-ES" altLang="es-ES" b="1" i="0" u="none" strike="noStrike" cap="none" normalizeH="0" baseline="0" dirty="0">
              <a:ln>
                <a:noFill/>
              </a:ln>
              <a:solidFill>
                <a:schemeClr val="tx1"/>
              </a:solidFill>
              <a:effectLst/>
              <a:latin typeface="var(--font-primary)"/>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chemeClr val="tx1"/>
                </a:solidFill>
                <a:effectLst/>
                <a:latin typeface="var(--font-primary)"/>
              </a:rPr>
              <a:t>La DOP de la sidra vasca con la francesa incluirá variedades naturales y espumosas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ES" b="0" i="0" u="none" strike="noStrike" cap="none" normalizeH="0" baseline="0" dirty="0">
              <a:ln>
                <a:noFill/>
              </a:ln>
              <a:solidFill>
                <a:schemeClr val="tx1"/>
              </a:solidFill>
              <a:effectLst/>
              <a:latin typeface="var(--font-stack)"/>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dirty="0">
                <a:ln>
                  <a:noFill/>
                </a:ln>
                <a:solidFill>
                  <a:schemeClr val="tx1"/>
                </a:solidFill>
                <a:effectLst/>
                <a:latin typeface="var(--font-stack)"/>
              </a:rPr>
              <a:t>La solicitud agota ahora el plazo de presentación de alegaciones en España para que la Comisión Europea tome la decisión definitiva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dirty="0">
                <a:ln>
                  <a:noFill/>
                </a:ln>
                <a:solidFill>
                  <a:srgbClr val="000000"/>
                </a:solidFill>
                <a:effectLst/>
                <a:latin typeface="-apple-system"/>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dirty="0">
                <a:ln>
                  <a:noFill/>
                </a:ln>
                <a:solidFill>
                  <a:srgbClr val="000000"/>
                </a:solidFill>
                <a:effectLst/>
                <a:latin typeface="-apple-system"/>
              </a:rPr>
              <a:t>13 MAY 2024 8:52</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b="0" i="0" u="none" strike="noStrike" cap="none" normalizeH="0" baseline="0" dirty="0">
                <a:ln>
                  <a:noFill/>
                </a:ln>
                <a:solidFill>
                  <a:srgbClr val="000000"/>
                </a:solidFill>
                <a:effectLst/>
                <a:latin typeface="var(--font-stack)"/>
              </a:rPr>
              <a:t>La Denominación de Origen Protegida (DOP) que el </a:t>
            </a:r>
            <a:r>
              <a:rPr kumimoji="0" lang="es-ES" altLang="es-ES" b="0" i="0" u="none" strike="noStrike" cap="none" normalizeH="0" baseline="0" dirty="0">
                <a:ln>
                  <a:noFill/>
                </a:ln>
                <a:solidFill>
                  <a:srgbClr val="000000"/>
                </a:solidFill>
                <a:effectLst/>
                <a:latin typeface="var(--font-stack)"/>
                <a:hlinkClick r:id="rId2"/>
              </a:rPr>
              <a:t>País Vasco</a:t>
            </a:r>
            <a:r>
              <a:rPr kumimoji="0" lang="es-ES" altLang="es-ES" b="0" i="0" u="none" strike="noStrike" cap="none" normalizeH="0" baseline="0" dirty="0">
                <a:ln>
                  <a:noFill/>
                </a:ln>
                <a:solidFill>
                  <a:srgbClr val="000000"/>
                </a:solidFill>
                <a:effectLst/>
                <a:latin typeface="var(--font-stack)"/>
              </a:rPr>
              <a:t> tramita para su sidra de forma conjunta con cosecheros de manzana y </a:t>
            </a:r>
            <a:r>
              <a:rPr kumimoji="0" lang="es-ES" altLang="es-ES" b="0" i="0" u="none" strike="noStrike" cap="none" normalizeH="0" baseline="0" dirty="0" err="1">
                <a:ln>
                  <a:noFill/>
                </a:ln>
                <a:solidFill>
                  <a:srgbClr val="000000"/>
                </a:solidFill>
                <a:effectLst/>
                <a:latin typeface="var(--font-stack)"/>
              </a:rPr>
              <a:t>llagareros</a:t>
            </a:r>
            <a:r>
              <a:rPr kumimoji="0" lang="es-ES" altLang="es-ES" b="0" i="0" u="none" strike="noStrike" cap="none" normalizeH="0" baseline="0" dirty="0">
                <a:ln>
                  <a:noFill/>
                </a:ln>
                <a:solidFill>
                  <a:srgbClr val="000000"/>
                </a:solidFill>
                <a:effectLst/>
                <a:latin typeface="var(--font-stack)"/>
              </a:rPr>
              <a:t> del sur de </a:t>
            </a:r>
            <a:r>
              <a:rPr kumimoji="0" lang="es-ES" altLang="es-ES" b="0" i="0" u="none" strike="noStrike" cap="none" normalizeH="0" baseline="0" dirty="0">
                <a:ln>
                  <a:noFill/>
                </a:ln>
                <a:solidFill>
                  <a:srgbClr val="000000"/>
                </a:solidFill>
                <a:effectLst/>
                <a:latin typeface="var(--font-stack)"/>
                <a:hlinkClick r:id="rId3"/>
              </a:rPr>
              <a:t>Francia</a:t>
            </a:r>
            <a:r>
              <a:rPr kumimoji="0" lang="es-ES" altLang="es-ES" b="0" i="0" u="none" strike="noStrike" cap="none" normalizeH="0" baseline="0" dirty="0">
                <a:ln>
                  <a:noFill/>
                </a:ln>
                <a:solidFill>
                  <a:srgbClr val="000000"/>
                </a:solidFill>
                <a:effectLst/>
                <a:latin typeface="var(--font-stack)"/>
              </a:rPr>
              <a:t>, y a la que también pretende sumarse el sector navarro, </a:t>
            </a:r>
            <a:r>
              <a:rPr kumimoji="0" lang="es-ES" altLang="es-ES" b="1" i="0" u="none" strike="noStrike" cap="none" normalizeH="0" baseline="0" dirty="0">
                <a:ln>
                  <a:noFill/>
                </a:ln>
                <a:solidFill>
                  <a:srgbClr val="000000"/>
                </a:solidFill>
                <a:effectLst/>
                <a:latin typeface="var(--font-stack)"/>
              </a:rPr>
              <a:t>incluye la protección de tres variedades de sidra: natural, dulce-amarga</a:t>
            </a:r>
            <a:r>
              <a:rPr kumimoji="0" lang="es-ES" altLang="es-ES" b="0" i="0" u="none" strike="noStrike" cap="none" normalizeH="0" baseline="0" dirty="0">
                <a:ln>
                  <a:noFill/>
                </a:ln>
                <a:solidFill>
                  <a:srgbClr val="000000"/>
                </a:solidFill>
                <a:effectLst/>
                <a:latin typeface="var(--font-stack)"/>
              </a:rPr>
              <a:t> ("</a:t>
            </a:r>
            <a:r>
              <a:rPr kumimoji="0" lang="es-ES" altLang="es-ES" b="0" i="0" u="none" strike="noStrike" cap="none" normalizeH="0" baseline="0" dirty="0" err="1">
                <a:ln>
                  <a:noFill/>
                </a:ln>
                <a:solidFill>
                  <a:srgbClr val="000000"/>
                </a:solidFill>
                <a:effectLst/>
                <a:latin typeface="var(--font-stack)"/>
              </a:rPr>
              <a:t>doux-amer</a:t>
            </a:r>
            <a:r>
              <a:rPr kumimoji="0" lang="es-ES" altLang="es-ES" b="0" i="0" u="none" strike="noStrike" cap="none" normalizeH="0" baseline="0" dirty="0">
                <a:ln>
                  <a:noFill/>
                </a:ln>
                <a:solidFill>
                  <a:srgbClr val="000000"/>
                </a:solidFill>
                <a:effectLst/>
                <a:latin typeface="var(--font-stack)"/>
              </a:rPr>
              <a:t>") y </a:t>
            </a:r>
            <a:r>
              <a:rPr kumimoji="0" lang="es-ES" altLang="es-ES" b="1" i="0" u="none" strike="noStrike" cap="none" normalizeH="0" baseline="0" dirty="0">
                <a:ln>
                  <a:noFill/>
                </a:ln>
                <a:solidFill>
                  <a:srgbClr val="000000"/>
                </a:solidFill>
                <a:effectLst/>
                <a:latin typeface="var(--font-stack)"/>
              </a:rPr>
              <a:t>espumosa</a:t>
            </a:r>
            <a:r>
              <a:rPr kumimoji="0" lang="es-ES" altLang="es-ES" b="0" i="0" u="none" strike="noStrike" cap="none" normalizeH="0" baseline="0" dirty="0">
                <a:ln>
                  <a:noFill/>
                </a:ln>
                <a:solidFill>
                  <a:srgbClr val="000000"/>
                </a:solidFill>
                <a:effectLst/>
                <a:latin typeface="var(--font-stack)"/>
              </a:rPr>
              <a:t>. Así consta en la documentación que acompaña a una iniciativa que agota ahora el preceptivo plazo de alegaciones para lograr el visto bueno transitorio del gobierno de España. Es el paso previo a la decisión definitiva de la </a:t>
            </a:r>
            <a:r>
              <a:rPr kumimoji="0" lang="es-ES" altLang="es-ES" b="0" i="0" u="none" strike="noStrike" cap="none" normalizeH="0" baseline="0" dirty="0">
                <a:ln>
                  <a:noFill/>
                </a:ln>
                <a:solidFill>
                  <a:srgbClr val="000000"/>
                </a:solidFill>
                <a:effectLst/>
                <a:latin typeface="var(--font-stack)"/>
                <a:hlinkClick r:id="rId4"/>
              </a:rPr>
              <a:t>Comisión Europea.</a:t>
            </a:r>
            <a:endParaRPr kumimoji="0" lang="es-ES" altLang="es-ES" b="0" i="0" u="none" strike="noStrike" cap="none" normalizeH="0" baseline="0" dirty="0">
              <a:ln>
                <a:noFill/>
              </a:ln>
              <a:solidFill>
                <a:srgbClr val="000000"/>
              </a:solidFill>
              <a:effectLst/>
              <a:latin typeface="-apple-system"/>
            </a:endParaRPr>
          </a:p>
        </p:txBody>
      </p:sp>
      <p:pic>
        <p:nvPicPr>
          <p:cNvPr id="4" name="Imagen 3">
            <a:extLst>
              <a:ext uri="{FF2B5EF4-FFF2-40B4-BE49-F238E27FC236}">
                <a16:creationId xmlns:a16="http://schemas.microsoft.com/office/drawing/2014/main" id="{B25D3989-650F-4C54-BF3E-D412486BB4FC}"/>
              </a:ext>
            </a:extLst>
          </p:cNvPr>
          <p:cNvPicPr>
            <a:picLocks noChangeAspect="1"/>
          </p:cNvPicPr>
          <p:nvPr/>
        </p:nvPicPr>
        <p:blipFill>
          <a:blip r:embed="rId5"/>
          <a:stretch>
            <a:fillRect/>
          </a:stretch>
        </p:blipFill>
        <p:spPr>
          <a:xfrm>
            <a:off x="5879976" y="476672"/>
            <a:ext cx="5728267" cy="4508927"/>
          </a:xfrm>
          <a:prstGeom prst="rect">
            <a:avLst/>
          </a:prstGeom>
        </p:spPr>
      </p:pic>
      <p:pic>
        <p:nvPicPr>
          <p:cNvPr id="3" name="Imagen 2">
            <a:extLst>
              <a:ext uri="{FF2B5EF4-FFF2-40B4-BE49-F238E27FC236}">
                <a16:creationId xmlns:a16="http://schemas.microsoft.com/office/drawing/2014/main" id="{E2F7E33F-60F5-49C5-8D46-1582E9C94DE9}"/>
              </a:ext>
            </a:extLst>
          </p:cNvPr>
          <p:cNvPicPr>
            <a:picLocks noChangeAspect="1"/>
          </p:cNvPicPr>
          <p:nvPr/>
        </p:nvPicPr>
        <p:blipFill>
          <a:blip r:embed="rId6"/>
          <a:stretch>
            <a:fillRect/>
          </a:stretch>
        </p:blipFill>
        <p:spPr>
          <a:xfrm>
            <a:off x="7176120" y="5157192"/>
            <a:ext cx="3591426" cy="1514686"/>
          </a:xfrm>
          <a:prstGeom prst="rect">
            <a:avLst/>
          </a:prstGeom>
        </p:spPr>
      </p:pic>
    </p:spTree>
    <p:extLst>
      <p:ext uri="{BB962C8B-B14F-4D97-AF65-F5344CB8AC3E}">
        <p14:creationId xmlns:p14="http://schemas.microsoft.com/office/powerpoint/2010/main" val="35237859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8E07900-C46B-4160-969F-A0FFA755FDAB}"/>
              </a:ext>
            </a:extLst>
          </p:cNvPr>
          <p:cNvPicPr>
            <a:picLocks noChangeAspect="1"/>
          </p:cNvPicPr>
          <p:nvPr/>
        </p:nvPicPr>
        <p:blipFill>
          <a:blip r:embed="rId2"/>
          <a:stretch>
            <a:fillRect/>
          </a:stretch>
        </p:blipFill>
        <p:spPr>
          <a:xfrm>
            <a:off x="3636608" y="0"/>
            <a:ext cx="4918785" cy="6858000"/>
          </a:xfrm>
          <a:prstGeom prst="rect">
            <a:avLst/>
          </a:prstGeom>
        </p:spPr>
      </p:pic>
    </p:spTree>
    <p:extLst>
      <p:ext uri="{BB962C8B-B14F-4D97-AF65-F5344CB8AC3E}">
        <p14:creationId xmlns:p14="http://schemas.microsoft.com/office/powerpoint/2010/main" val="9939739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479-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67408" y="0"/>
            <a:ext cx="4867275" cy="6858000"/>
          </a:xfrm>
          <a:prstGeom prst="rect">
            <a:avLst/>
          </a:prstGeom>
          <a:noFill/>
          <a:ln>
            <a:noFill/>
          </a:ln>
        </p:spPr>
      </p:pic>
      <p:pic>
        <p:nvPicPr>
          <p:cNvPr id="3" name="Imagen 2">
            <a:extLst>
              <a:ext uri="{FF2B5EF4-FFF2-40B4-BE49-F238E27FC236}">
                <a16:creationId xmlns:a16="http://schemas.microsoft.com/office/drawing/2014/main" id="{5A1D5839-507D-4A8D-A99D-9A2D539B4F17}"/>
              </a:ext>
            </a:extLst>
          </p:cNvPr>
          <p:cNvPicPr>
            <a:picLocks noChangeAspect="1"/>
          </p:cNvPicPr>
          <p:nvPr/>
        </p:nvPicPr>
        <p:blipFill>
          <a:blip r:embed="rId3"/>
          <a:stretch>
            <a:fillRect/>
          </a:stretch>
        </p:blipFill>
        <p:spPr>
          <a:xfrm>
            <a:off x="4295800" y="2636912"/>
            <a:ext cx="7318206" cy="3672407"/>
          </a:xfrm>
          <a:prstGeom prst="rect">
            <a:avLst/>
          </a:prstGeom>
        </p:spPr>
      </p:pic>
    </p:spTree>
    <p:extLst>
      <p:ext uri="{BB962C8B-B14F-4D97-AF65-F5344CB8AC3E}">
        <p14:creationId xmlns:p14="http://schemas.microsoft.com/office/powerpoint/2010/main" val="320698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480B"/>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5360" y="365459"/>
            <a:ext cx="4730051" cy="6127082"/>
          </a:xfrm>
          <a:prstGeom prst="rect">
            <a:avLst/>
          </a:prstGeom>
          <a:noFill/>
          <a:ln>
            <a:noFill/>
          </a:ln>
        </p:spPr>
      </p:pic>
      <p:pic>
        <p:nvPicPr>
          <p:cNvPr id="3" name="1 Imagen" descr="P1010481-c">
            <a:extLst>
              <a:ext uri="{FF2B5EF4-FFF2-40B4-BE49-F238E27FC236}">
                <a16:creationId xmlns:a16="http://schemas.microsoft.com/office/drawing/2014/main" id="{2A6D1B8B-A8AB-45C6-A2C4-7D6B76EFBD8A}"/>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951984" y="365459"/>
            <a:ext cx="6075766" cy="5993904"/>
          </a:xfrm>
          <a:prstGeom prst="rect">
            <a:avLst/>
          </a:prstGeom>
          <a:noFill/>
          <a:ln>
            <a:noFill/>
          </a:ln>
        </p:spPr>
      </p:pic>
    </p:spTree>
    <p:extLst>
      <p:ext uri="{BB962C8B-B14F-4D97-AF65-F5344CB8AC3E}">
        <p14:creationId xmlns:p14="http://schemas.microsoft.com/office/powerpoint/2010/main" val="934086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48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919537" y="44624"/>
            <a:ext cx="2417763" cy="6858000"/>
          </a:xfrm>
          <a:prstGeom prst="rect">
            <a:avLst/>
          </a:prstGeom>
          <a:noFill/>
          <a:ln>
            <a:noFill/>
          </a:ln>
        </p:spPr>
      </p:pic>
      <p:pic>
        <p:nvPicPr>
          <p:cNvPr id="3" name="1 Imagen" descr="P1010483B">
            <a:extLst>
              <a:ext uri="{FF2B5EF4-FFF2-40B4-BE49-F238E27FC236}">
                <a16:creationId xmlns:a16="http://schemas.microsoft.com/office/drawing/2014/main" id="{D0B1EED8-B0F4-44E1-9D04-BCEBC3CEFE76}"/>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231905" y="29669"/>
            <a:ext cx="4338637" cy="6858000"/>
          </a:xfrm>
          <a:prstGeom prst="rect">
            <a:avLst/>
          </a:prstGeom>
          <a:noFill/>
          <a:ln>
            <a:noFill/>
          </a:ln>
        </p:spPr>
      </p:pic>
    </p:spTree>
    <p:extLst>
      <p:ext uri="{BB962C8B-B14F-4D97-AF65-F5344CB8AC3E}">
        <p14:creationId xmlns:p14="http://schemas.microsoft.com/office/powerpoint/2010/main" val="40400767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T:\FRAUDES\CURSO ETIQUETADO ALIMENTOS NOV 2019\VINOS CERVEZAS Y ESPIRITUOSAS RETOCADO\IMG_20191104-c.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536" y="116632"/>
            <a:ext cx="5148292" cy="6818585"/>
          </a:xfrm>
          <a:prstGeom prst="rect">
            <a:avLst/>
          </a:prstGeom>
          <a:noFill/>
          <a:ln>
            <a:noFill/>
          </a:ln>
        </p:spPr>
      </p:pic>
      <p:sp>
        <p:nvSpPr>
          <p:cNvPr id="4" name="3 CuadroTexto"/>
          <p:cNvSpPr txBox="1"/>
          <p:nvPr/>
        </p:nvSpPr>
        <p:spPr>
          <a:xfrm>
            <a:off x="7536160" y="5301208"/>
            <a:ext cx="2952328" cy="954107"/>
          </a:xfrm>
          <a:prstGeom prst="rect">
            <a:avLst/>
          </a:prstGeom>
          <a:solidFill>
            <a:srgbClr val="FFFF00"/>
          </a:solidFill>
        </p:spPr>
        <p:txBody>
          <a:bodyPr wrap="square" rtlCol="0">
            <a:spAutoFit/>
          </a:bodyPr>
          <a:lstStyle/>
          <a:p>
            <a:r>
              <a:rPr lang="es-ES" sz="2800" dirty="0"/>
              <a:t>El lineal  indica que </a:t>
            </a:r>
          </a:p>
          <a:p>
            <a:r>
              <a:rPr lang="es-ES" sz="2800" dirty="0"/>
              <a:t>es sidra sin alcohol</a:t>
            </a:r>
            <a:endParaRPr lang="gl-ES" sz="2800" dirty="0"/>
          </a:p>
        </p:txBody>
      </p:sp>
      <p:cxnSp>
        <p:nvCxnSpPr>
          <p:cNvPr id="6" name="5 Conector recto de flecha"/>
          <p:cNvCxnSpPr/>
          <p:nvPr/>
        </p:nvCxnSpPr>
        <p:spPr>
          <a:xfrm flipV="1">
            <a:off x="5997845" y="5445224"/>
            <a:ext cx="106197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C18517A9-CC14-4C80-88D1-1E4CAC50D6AF}"/>
              </a:ext>
            </a:extLst>
          </p:cNvPr>
          <p:cNvPicPr>
            <a:picLocks noChangeAspect="1"/>
          </p:cNvPicPr>
          <p:nvPr/>
        </p:nvPicPr>
        <p:blipFill>
          <a:blip r:embed="rId3"/>
          <a:stretch>
            <a:fillRect/>
          </a:stretch>
        </p:blipFill>
        <p:spPr>
          <a:xfrm>
            <a:off x="6949762" y="3068960"/>
            <a:ext cx="4391702" cy="1908630"/>
          </a:xfrm>
          <a:prstGeom prst="rect">
            <a:avLst/>
          </a:prstGeom>
        </p:spPr>
      </p:pic>
    </p:spTree>
    <p:extLst>
      <p:ext uri="{BB962C8B-B14F-4D97-AF65-F5344CB8AC3E}">
        <p14:creationId xmlns:p14="http://schemas.microsoft.com/office/powerpoint/2010/main" val="34276288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T:\FRAUDES\CURSO ETIQUETADO ALIMENTOS NOV 2019\VINOS CERVEZAS Y ESPIRITUOSAS RETOCADO\IMG_20191104_2-c.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392" y="188640"/>
            <a:ext cx="6264696" cy="6480720"/>
          </a:xfrm>
          <a:prstGeom prst="rect">
            <a:avLst/>
          </a:prstGeom>
          <a:noFill/>
          <a:ln>
            <a:noFill/>
          </a:ln>
        </p:spPr>
      </p:pic>
      <p:pic>
        <p:nvPicPr>
          <p:cNvPr id="4" name="Imagen 3">
            <a:extLst>
              <a:ext uri="{FF2B5EF4-FFF2-40B4-BE49-F238E27FC236}">
                <a16:creationId xmlns:a16="http://schemas.microsoft.com/office/drawing/2014/main" id="{5383FABA-1C1B-4DCA-8E0D-0894E494DE0B}"/>
              </a:ext>
            </a:extLst>
          </p:cNvPr>
          <p:cNvPicPr>
            <a:picLocks noChangeAspect="1"/>
          </p:cNvPicPr>
          <p:nvPr/>
        </p:nvPicPr>
        <p:blipFill>
          <a:blip r:embed="rId3"/>
          <a:stretch>
            <a:fillRect/>
          </a:stretch>
        </p:blipFill>
        <p:spPr>
          <a:xfrm flipH="1">
            <a:off x="4794583" y="4581126"/>
            <a:ext cx="182073" cy="72009"/>
          </a:xfrm>
          <a:prstGeom prst="rect">
            <a:avLst/>
          </a:prstGeom>
        </p:spPr>
      </p:pic>
      <p:pic>
        <p:nvPicPr>
          <p:cNvPr id="5" name="Imagen 4">
            <a:extLst>
              <a:ext uri="{FF2B5EF4-FFF2-40B4-BE49-F238E27FC236}">
                <a16:creationId xmlns:a16="http://schemas.microsoft.com/office/drawing/2014/main" id="{96ECC129-7288-46F6-8A11-4B3FC913F3D4}"/>
              </a:ext>
            </a:extLst>
          </p:cNvPr>
          <p:cNvPicPr>
            <a:picLocks noChangeAspect="1"/>
          </p:cNvPicPr>
          <p:nvPr/>
        </p:nvPicPr>
        <p:blipFill>
          <a:blip r:embed="rId3"/>
          <a:stretch>
            <a:fillRect/>
          </a:stretch>
        </p:blipFill>
        <p:spPr>
          <a:xfrm>
            <a:off x="5087888" y="260648"/>
            <a:ext cx="6647886" cy="1584176"/>
          </a:xfrm>
          <a:prstGeom prst="rect">
            <a:avLst/>
          </a:prstGeom>
        </p:spPr>
      </p:pic>
      <p:pic>
        <p:nvPicPr>
          <p:cNvPr id="6" name="Imagen 5">
            <a:extLst>
              <a:ext uri="{FF2B5EF4-FFF2-40B4-BE49-F238E27FC236}">
                <a16:creationId xmlns:a16="http://schemas.microsoft.com/office/drawing/2014/main" id="{D513D8F1-2A17-481F-9C2B-3A6481022C99}"/>
              </a:ext>
            </a:extLst>
          </p:cNvPr>
          <p:cNvPicPr>
            <a:picLocks noChangeAspect="1"/>
          </p:cNvPicPr>
          <p:nvPr/>
        </p:nvPicPr>
        <p:blipFill>
          <a:blip r:embed="rId4"/>
          <a:stretch>
            <a:fillRect/>
          </a:stretch>
        </p:blipFill>
        <p:spPr>
          <a:xfrm>
            <a:off x="7039240" y="2348880"/>
            <a:ext cx="2745181" cy="3985599"/>
          </a:xfrm>
          <a:prstGeom prst="rect">
            <a:avLst/>
          </a:prstGeom>
        </p:spPr>
      </p:pic>
    </p:spTree>
    <p:extLst>
      <p:ext uri="{BB962C8B-B14F-4D97-AF65-F5344CB8AC3E}">
        <p14:creationId xmlns:p14="http://schemas.microsoft.com/office/powerpoint/2010/main" val="20072773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2DD63D-313A-456E-934F-247DB0144190}"/>
              </a:ext>
            </a:extLst>
          </p:cNvPr>
          <p:cNvPicPr>
            <a:picLocks noChangeAspect="1"/>
          </p:cNvPicPr>
          <p:nvPr/>
        </p:nvPicPr>
        <p:blipFill>
          <a:blip r:embed="rId2"/>
          <a:stretch>
            <a:fillRect/>
          </a:stretch>
        </p:blipFill>
        <p:spPr>
          <a:xfrm rot="10800000">
            <a:off x="1199456" y="332656"/>
            <a:ext cx="2722570" cy="5906219"/>
          </a:xfrm>
          <a:prstGeom prst="rect">
            <a:avLst/>
          </a:prstGeom>
        </p:spPr>
      </p:pic>
      <p:pic>
        <p:nvPicPr>
          <p:cNvPr id="3" name="Imagen 2">
            <a:extLst>
              <a:ext uri="{FF2B5EF4-FFF2-40B4-BE49-F238E27FC236}">
                <a16:creationId xmlns:a16="http://schemas.microsoft.com/office/drawing/2014/main" id="{7FA67CD6-10EE-4409-93CE-ABB21ECE58EE}"/>
              </a:ext>
            </a:extLst>
          </p:cNvPr>
          <p:cNvPicPr>
            <a:picLocks noChangeAspect="1"/>
          </p:cNvPicPr>
          <p:nvPr/>
        </p:nvPicPr>
        <p:blipFill>
          <a:blip r:embed="rId3"/>
          <a:stretch>
            <a:fillRect/>
          </a:stretch>
        </p:blipFill>
        <p:spPr>
          <a:xfrm>
            <a:off x="5159896" y="911722"/>
            <a:ext cx="5156237" cy="5034555"/>
          </a:xfrm>
          <a:prstGeom prst="rect">
            <a:avLst/>
          </a:prstGeom>
        </p:spPr>
      </p:pic>
    </p:spTree>
    <p:extLst>
      <p:ext uri="{BB962C8B-B14F-4D97-AF65-F5344CB8AC3E}">
        <p14:creationId xmlns:p14="http://schemas.microsoft.com/office/powerpoint/2010/main" val="30917714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83F2157-8733-4AEF-A4BC-63688F203A9A}"/>
              </a:ext>
            </a:extLst>
          </p:cNvPr>
          <p:cNvPicPr>
            <a:picLocks noChangeAspect="1"/>
          </p:cNvPicPr>
          <p:nvPr/>
        </p:nvPicPr>
        <p:blipFill>
          <a:blip r:embed="rId2"/>
          <a:stretch>
            <a:fillRect/>
          </a:stretch>
        </p:blipFill>
        <p:spPr>
          <a:xfrm>
            <a:off x="3366707" y="98695"/>
            <a:ext cx="5458587" cy="6706536"/>
          </a:xfrm>
          <a:prstGeom prst="rect">
            <a:avLst/>
          </a:prstGeom>
        </p:spPr>
      </p:pic>
      <p:sp>
        <p:nvSpPr>
          <p:cNvPr id="3" name="Elipse 2">
            <a:extLst>
              <a:ext uri="{FF2B5EF4-FFF2-40B4-BE49-F238E27FC236}">
                <a16:creationId xmlns:a16="http://schemas.microsoft.com/office/drawing/2014/main" id="{7BCA1012-5A62-4459-ACC6-F8B513A5A3AD}"/>
              </a:ext>
            </a:extLst>
          </p:cNvPr>
          <p:cNvSpPr/>
          <p:nvPr/>
        </p:nvSpPr>
        <p:spPr>
          <a:xfrm>
            <a:off x="5951984" y="3861048"/>
            <a:ext cx="936104" cy="43204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354C96A9-10ED-47EC-9560-6291BF8D6F9C}"/>
              </a:ext>
            </a:extLst>
          </p:cNvPr>
          <p:cNvSpPr txBox="1"/>
          <p:nvPr/>
        </p:nvSpPr>
        <p:spPr>
          <a:xfrm flipH="1">
            <a:off x="7248128" y="1052737"/>
            <a:ext cx="2376264" cy="461665"/>
          </a:xfrm>
          <a:prstGeom prst="rect">
            <a:avLst/>
          </a:prstGeom>
          <a:noFill/>
        </p:spPr>
        <p:txBody>
          <a:bodyPr wrap="square" rtlCol="0">
            <a:spAutoFit/>
          </a:bodyPr>
          <a:lstStyle/>
          <a:p>
            <a:r>
              <a:rPr lang="es-ES" sz="2400" b="1" dirty="0"/>
              <a:t>Sidra Asturiana</a:t>
            </a:r>
          </a:p>
        </p:txBody>
      </p:sp>
      <p:cxnSp>
        <p:nvCxnSpPr>
          <p:cNvPr id="8" name="Conector recto de flecha 7">
            <a:extLst>
              <a:ext uri="{FF2B5EF4-FFF2-40B4-BE49-F238E27FC236}">
                <a16:creationId xmlns:a16="http://schemas.microsoft.com/office/drawing/2014/main" id="{6A9BCD93-C972-4C9E-8B72-1521B187711E}"/>
              </a:ext>
            </a:extLst>
          </p:cNvPr>
          <p:cNvCxnSpPr/>
          <p:nvPr/>
        </p:nvCxnSpPr>
        <p:spPr>
          <a:xfrm flipH="1">
            <a:off x="4439816" y="1268760"/>
            <a:ext cx="2808312"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01FD59BF-D369-45EF-B1BD-2C24C5C93EB0}"/>
              </a:ext>
            </a:extLst>
          </p:cNvPr>
          <p:cNvCxnSpPr>
            <a:stCxn id="4" idx="3"/>
          </p:cNvCxnSpPr>
          <p:nvPr/>
        </p:nvCxnSpPr>
        <p:spPr>
          <a:xfrm flipH="1">
            <a:off x="6420036" y="1283570"/>
            <a:ext cx="828092" cy="345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560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87072A5-9232-420E-B768-B45B92DB78C6}"/>
              </a:ext>
            </a:extLst>
          </p:cNvPr>
          <p:cNvSpPr/>
          <p:nvPr/>
        </p:nvSpPr>
        <p:spPr>
          <a:xfrm>
            <a:off x="1991544" y="963886"/>
            <a:ext cx="8208912" cy="4893647"/>
          </a:xfrm>
          <a:prstGeom prst="rect">
            <a:avLst/>
          </a:prstGeom>
        </p:spPr>
        <p:txBody>
          <a:bodyPr wrap="square">
            <a:spAutoFit/>
          </a:bodyPr>
          <a:lstStyle/>
          <a:p>
            <a:r>
              <a:rPr lang="es-ES" sz="2400" b="1" dirty="0">
                <a:solidFill>
                  <a:srgbClr val="000000"/>
                </a:solidFill>
                <a:latin typeface="Arial" panose="020B0604020202020204" pitchFamily="34" charset="0"/>
              </a:rPr>
              <a:t>Artículo 3. </a:t>
            </a:r>
            <a:r>
              <a:rPr lang="es-ES" sz="2400" i="1" dirty="0">
                <a:solidFill>
                  <a:srgbClr val="000000"/>
                </a:solidFill>
                <a:latin typeface="Arial" panose="020B0604020202020204" pitchFamily="34" charset="0"/>
              </a:rPr>
              <a:t>Definiciones relativas a los productos y a los métodos de fabricación.</a:t>
            </a:r>
          </a:p>
          <a:p>
            <a:endParaRPr lang="es-ES" sz="2400" dirty="0">
              <a:solidFill>
                <a:srgbClr val="000000"/>
              </a:solidFill>
              <a:latin typeface="Arial" panose="020B0604020202020204" pitchFamily="34" charset="0"/>
            </a:endParaRPr>
          </a:p>
          <a:p>
            <a:r>
              <a:rPr lang="es-ES" sz="2400" dirty="0">
                <a:solidFill>
                  <a:srgbClr val="000000"/>
                </a:solidFill>
                <a:latin typeface="Arial Unicode MS" panose="020B0604020202020204" pitchFamily="34" charset="-128"/>
              </a:rPr>
              <a:t>A los efectos de este real decreto, se establecen las siguientes definiciones relativas a los productos y a sus métodos de fabricación:</a:t>
            </a:r>
          </a:p>
          <a:p>
            <a:pPr algn="just"/>
            <a:r>
              <a:rPr lang="es-ES" sz="2400" dirty="0">
                <a:solidFill>
                  <a:srgbClr val="000000"/>
                </a:solidFill>
                <a:latin typeface="Arial Unicode MS" panose="020B0604020202020204" pitchFamily="34" charset="-128"/>
              </a:rPr>
              <a:t>1. </a:t>
            </a:r>
            <a:r>
              <a:rPr lang="es-ES" sz="2400" b="1" dirty="0">
                <a:solidFill>
                  <a:srgbClr val="000000"/>
                </a:solidFill>
                <a:latin typeface="Arial Unicode MS" panose="020B0604020202020204" pitchFamily="34" charset="-128"/>
              </a:rPr>
              <a:t>Bebida de malta</a:t>
            </a:r>
            <a:r>
              <a:rPr lang="es-ES" sz="2400" dirty="0">
                <a:solidFill>
                  <a:srgbClr val="000000"/>
                </a:solidFill>
                <a:latin typeface="Arial Unicode MS" panose="020B0604020202020204" pitchFamily="34" charset="-128"/>
              </a:rPr>
              <a:t>: Bebida no fermentada obtenida a partir de malta, sola o mezclada con otros productos amiláceos, sometida a un proceso de cocción, con o sin lúpulo o sus derivados. En todos los casos la malta representará, al menos, el 50 % del total de los productos amiláceos utilizados. Su graduación alcohólica será menor al 1 por 100 en volumen.</a:t>
            </a:r>
            <a:endParaRPr lang="es-ES" sz="2400" dirty="0"/>
          </a:p>
        </p:txBody>
      </p:sp>
    </p:spTree>
    <p:extLst>
      <p:ext uri="{BB962C8B-B14F-4D97-AF65-F5344CB8AC3E}">
        <p14:creationId xmlns:p14="http://schemas.microsoft.com/office/powerpoint/2010/main" val="40609186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15780A5-EAE4-42C0-8DEA-A20FB09FFDA1}"/>
              </a:ext>
            </a:extLst>
          </p:cNvPr>
          <p:cNvPicPr>
            <a:picLocks noChangeAspect="1"/>
          </p:cNvPicPr>
          <p:nvPr/>
        </p:nvPicPr>
        <p:blipFill>
          <a:blip r:embed="rId2"/>
          <a:stretch>
            <a:fillRect/>
          </a:stretch>
        </p:blipFill>
        <p:spPr>
          <a:xfrm>
            <a:off x="2981535" y="169677"/>
            <a:ext cx="6228929" cy="6518646"/>
          </a:xfrm>
          <a:prstGeom prst="rect">
            <a:avLst/>
          </a:prstGeom>
        </p:spPr>
      </p:pic>
      <p:sp>
        <p:nvSpPr>
          <p:cNvPr id="3" name="Elipse 2">
            <a:extLst>
              <a:ext uri="{FF2B5EF4-FFF2-40B4-BE49-F238E27FC236}">
                <a16:creationId xmlns:a16="http://schemas.microsoft.com/office/drawing/2014/main" id="{E2FE2014-3F8F-441B-9A74-D7FFC06535A8}"/>
              </a:ext>
            </a:extLst>
          </p:cNvPr>
          <p:cNvSpPr/>
          <p:nvPr/>
        </p:nvSpPr>
        <p:spPr>
          <a:xfrm>
            <a:off x="5303912" y="5805264"/>
            <a:ext cx="1152128" cy="43204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523495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adrón de Manzanas MX updated... - Ladrón de Manzanas MX">
            <a:extLst>
              <a:ext uri="{FF2B5EF4-FFF2-40B4-BE49-F238E27FC236}">
                <a16:creationId xmlns:a16="http://schemas.microsoft.com/office/drawing/2014/main" id="{69280A46-DA81-4FD6-86D1-B6C02354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476672"/>
            <a:ext cx="2736304" cy="564801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43A7B32D-D8D8-4CEB-90C4-CAE7C3AFFC9B}"/>
              </a:ext>
            </a:extLst>
          </p:cNvPr>
          <p:cNvPicPr>
            <a:picLocks noChangeAspect="1"/>
          </p:cNvPicPr>
          <p:nvPr/>
        </p:nvPicPr>
        <p:blipFill>
          <a:blip r:embed="rId3"/>
          <a:stretch>
            <a:fillRect/>
          </a:stretch>
        </p:blipFill>
        <p:spPr>
          <a:xfrm>
            <a:off x="5951984" y="144016"/>
            <a:ext cx="3838156" cy="6569968"/>
          </a:xfrm>
          <a:prstGeom prst="rect">
            <a:avLst/>
          </a:prstGeom>
        </p:spPr>
      </p:pic>
    </p:spTree>
    <p:extLst>
      <p:ext uri="{BB962C8B-B14F-4D97-AF65-F5344CB8AC3E}">
        <p14:creationId xmlns:p14="http://schemas.microsoft.com/office/powerpoint/2010/main" val="26990756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der manzana verde - Ladrón de Manzanas">
            <a:extLst>
              <a:ext uri="{FF2B5EF4-FFF2-40B4-BE49-F238E27FC236}">
                <a16:creationId xmlns:a16="http://schemas.microsoft.com/office/drawing/2014/main" id="{9A30D6AA-4564-4DAA-868B-C2603FEC8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7626492A-918C-4D71-A3A3-90873E9E5514}"/>
              </a:ext>
            </a:extLst>
          </p:cNvPr>
          <p:cNvSpPr/>
          <p:nvPr/>
        </p:nvSpPr>
        <p:spPr>
          <a:xfrm>
            <a:off x="7104112" y="1012954"/>
            <a:ext cx="4032448" cy="4832092"/>
          </a:xfrm>
          <a:prstGeom prst="rect">
            <a:avLst/>
          </a:prstGeom>
        </p:spPr>
        <p:txBody>
          <a:bodyPr wrap="square">
            <a:spAutoFit/>
          </a:bodyPr>
          <a:lstStyle/>
          <a:p>
            <a:r>
              <a:rPr lang="es-ES" sz="2200" dirty="0">
                <a:latin typeface="Arial" panose="020B0604020202020204" pitchFamily="34" charset="0"/>
                <a:cs typeface="Arial" panose="020B0604020202020204" pitchFamily="34" charset="0"/>
              </a:rPr>
              <a:t>1. Sidra: Producto </a:t>
            </a:r>
            <a:r>
              <a:rPr lang="es-ES" sz="2200" b="1" dirty="0">
                <a:latin typeface="Arial" panose="020B0604020202020204" pitchFamily="34" charset="0"/>
                <a:cs typeface="Arial" panose="020B0604020202020204" pitchFamily="34" charset="0"/>
              </a:rPr>
              <a:t>resultante de la fermentación </a:t>
            </a:r>
            <a:r>
              <a:rPr lang="es-ES" sz="2200" dirty="0">
                <a:latin typeface="Arial" panose="020B0604020202020204" pitchFamily="34" charset="0"/>
                <a:cs typeface="Arial" panose="020B0604020202020204" pitchFamily="34" charset="0"/>
              </a:rPr>
              <a:t>total o parcial </a:t>
            </a:r>
            <a:r>
              <a:rPr lang="es-ES" sz="2200" b="1" dirty="0">
                <a:latin typeface="Arial" panose="020B0604020202020204" pitchFamily="34" charset="0"/>
                <a:cs typeface="Arial" panose="020B0604020202020204" pitchFamily="34" charset="0"/>
              </a:rPr>
              <a:t>del mosto de manzana</a:t>
            </a:r>
            <a:r>
              <a:rPr lang="es-ES" sz="2200" dirty="0">
                <a:latin typeface="Arial" panose="020B0604020202020204" pitchFamily="34" charset="0"/>
                <a:cs typeface="Arial" panose="020B0604020202020204" pitchFamily="34" charset="0"/>
              </a:rPr>
              <a:t>, al que se puede incorporar, posteriormente a la fermentación, los azúcares o jarabes azucarados, regulados en la normativa sobre determinados azúcares destinados a la alimentación humana, y anhídrido carbónico. Su grado alcohólico volumétrico adquirido será igual o superior a 4% vol.</a:t>
            </a:r>
          </a:p>
        </p:txBody>
      </p:sp>
      <p:sp>
        <p:nvSpPr>
          <p:cNvPr id="2" name="Elipse 1">
            <a:extLst>
              <a:ext uri="{FF2B5EF4-FFF2-40B4-BE49-F238E27FC236}">
                <a16:creationId xmlns:a16="http://schemas.microsoft.com/office/drawing/2014/main" id="{24547588-00FA-4892-8CAE-48181FFCF58D}"/>
              </a:ext>
            </a:extLst>
          </p:cNvPr>
          <p:cNvSpPr/>
          <p:nvPr/>
        </p:nvSpPr>
        <p:spPr>
          <a:xfrm>
            <a:off x="2063552" y="2780928"/>
            <a:ext cx="648072" cy="50627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043212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980728"/>
            <a:ext cx="9036496"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1052736"/>
            <a:ext cx="13525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727" y="3210273"/>
            <a:ext cx="9041457"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9069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5CD6902-9F82-426A-B63A-6F332E4B6E52}"/>
              </a:ext>
            </a:extLst>
          </p:cNvPr>
          <p:cNvSpPr/>
          <p:nvPr/>
        </p:nvSpPr>
        <p:spPr>
          <a:xfrm>
            <a:off x="1487488" y="1120676"/>
            <a:ext cx="8424936" cy="4616648"/>
          </a:xfrm>
          <a:prstGeom prst="rect">
            <a:avLst/>
          </a:prstGeom>
        </p:spPr>
        <p:txBody>
          <a:bodyPr wrap="square">
            <a:spAutoFit/>
          </a:bodyPr>
          <a:lstStyle/>
          <a:p>
            <a:r>
              <a:rPr lang="es-ES" u="sng" dirty="0"/>
              <a:t>R UE 1169/2011</a:t>
            </a:r>
          </a:p>
          <a:p>
            <a:pPr algn="just"/>
            <a:endParaRPr lang="es-ES" sz="2000" dirty="0">
              <a:latin typeface="Arial" panose="020B0604020202020204" pitchFamily="34" charset="0"/>
              <a:cs typeface="Arial" panose="020B0604020202020204" pitchFamily="34" charset="0"/>
            </a:endParaRPr>
          </a:p>
          <a:p>
            <a:pPr algn="just"/>
            <a:r>
              <a:rPr lang="es-ES" sz="2000" b="1" i="1" dirty="0">
                <a:latin typeface="Arial" panose="020B0604020202020204" pitchFamily="34" charset="0"/>
                <a:cs typeface="Arial" panose="020B0604020202020204" pitchFamily="34" charset="0"/>
              </a:rPr>
              <a:t>ANEXO X-FECHA DE DURACIÓN MÍNIMA, FECHA DE CADUCIDAD Y FECHA DE CONGELACIÓN</a:t>
            </a:r>
            <a:endParaRPr lang="es-ES" sz="2000" dirty="0">
              <a:latin typeface="Arial" panose="020B0604020202020204" pitchFamily="34" charset="0"/>
              <a:cs typeface="Arial" panose="020B0604020202020204" pitchFamily="34" charset="0"/>
            </a:endParaRPr>
          </a:p>
          <a:p>
            <a:pPr marL="342900" indent="-342900" algn="just">
              <a:buAutoNum type="arabicPeriod"/>
            </a:pPr>
            <a:r>
              <a:rPr lang="es-ES" sz="2000" dirty="0">
                <a:latin typeface="Arial" panose="020B0604020202020204" pitchFamily="34" charset="0"/>
                <a:cs typeface="Arial" panose="020B0604020202020204" pitchFamily="34" charset="0"/>
              </a:rPr>
              <a:t>La fecha de duración mínima se indicará del siguiente modo:</a:t>
            </a:r>
          </a:p>
          <a:p>
            <a:pPr algn="just"/>
            <a:r>
              <a:rPr lang="es-ES" sz="2000" dirty="0">
                <a:latin typeface="Arial" panose="020B0604020202020204" pitchFamily="34" charset="0"/>
                <a:cs typeface="Arial" panose="020B0604020202020204" pitchFamily="34" charset="0"/>
              </a:rPr>
              <a:t>d) sin perjuicio de las disposiciones de la Unión que impongan otras indicaciones de fecha, </a:t>
            </a:r>
            <a:r>
              <a:rPr lang="es-ES" sz="2400" b="1" dirty="0">
                <a:latin typeface="Arial" panose="020B0604020202020204" pitchFamily="34" charset="0"/>
                <a:cs typeface="Arial" panose="020B0604020202020204" pitchFamily="34" charset="0"/>
              </a:rPr>
              <a:t>no se requerirá indicar la fecha de duración mínima en el caso de</a:t>
            </a:r>
            <a:r>
              <a:rPr lang="es-ES" sz="2000" dirty="0">
                <a:latin typeface="Arial" panose="020B0604020202020204" pitchFamily="34" charset="0"/>
                <a:cs typeface="Arial" panose="020B0604020202020204" pitchFamily="34" charset="0"/>
              </a:rPr>
              <a:t>:</a:t>
            </a:r>
          </a:p>
          <a:p>
            <a:pPr algn="just"/>
            <a:r>
              <a:rPr lang="es-ES" sz="2000" dirty="0">
                <a:latin typeface="Arial" panose="020B0604020202020204" pitchFamily="34" charset="0"/>
                <a:cs typeface="Arial" panose="020B0604020202020204" pitchFamily="34" charset="0"/>
              </a:rPr>
              <a:t>— los vinos, vinos de licor, vinos espumosos, vinos aromatizados y </a:t>
            </a:r>
            <a:r>
              <a:rPr lang="es-ES" sz="2400" b="1" u="sng" dirty="0">
                <a:latin typeface="Arial" panose="020B0604020202020204" pitchFamily="34" charset="0"/>
                <a:cs typeface="Arial" panose="020B0604020202020204" pitchFamily="34" charset="0"/>
              </a:rPr>
              <a:t>productos similares obtenidos a partir de frutas distintas de la uva </a:t>
            </a:r>
            <a:r>
              <a:rPr lang="es-ES" sz="2400" b="1" u="sng" dirty="0">
                <a:solidFill>
                  <a:srgbClr val="FFC000"/>
                </a:solidFill>
                <a:latin typeface="Arial" panose="020B0604020202020204" pitchFamily="34" charset="0"/>
                <a:cs typeface="Arial" panose="020B0604020202020204" pitchFamily="34" charset="0"/>
              </a:rPr>
              <a:t>(caso de la sidra)</a:t>
            </a:r>
            <a:r>
              <a:rPr lang="es-ES" sz="2000" dirty="0">
                <a:solidFill>
                  <a:srgbClr val="FFC000"/>
                </a:solidFill>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así como las bebidas del código NC 2206 00 obtenidas a partir de uvas o mostos de uva,</a:t>
            </a:r>
          </a:p>
          <a:p>
            <a:pPr algn="just"/>
            <a:r>
              <a:rPr lang="es-ES" sz="2000" dirty="0">
                <a:latin typeface="Arial" panose="020B0604020202020204" pitchFamily="34" charset="0"/>
                <a:cs typeface="Arial" panose="020B0604020202020204" pitchFamily="34" charset="0"/>
              </a:rPr>
              <a:t>— las bebidas con una graduación de un 10 % o más en volumen de alcohol</a:t>
            </a:r>
            <a:r>
              <a:rPr lang="es-ES" sz="2000" b="1" dirty="0">
                <a:latin typeface="Arial" panose="020B0604020202020204" pitchFamily="34" charset="0"/>
                <a:cs typeface="Arial" panose="020B0604020202020204" pitchFamily="34" charset="0"/>
              </a:rPr>
              <a:t>,</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515293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1754</TotalTime>
  <Words>6698</Words>
  <Application>Microsoft Office PowerPoint</Application>
  <PresentationFormat>Panorámica</PresentationFormat>
  <Paragraphs>547</Paragraphs>
  <Slides>94</Slides>
  <Notes>1</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94</vt:i4>
      </vt:variant>
    </vt:vector>
  </HeadingPairs>
  <TitlesOfParts>
    <vt:vector size="110" baseType="lpstr">
      <vt:lpstr>-apple-system</vt:lpstr>
      <vt:lpstr>Arial</vt:lpstr>
      <vt:lpstr>Arial Unicode MS</vt:lpstr>
      <vt:lpstr>Arial, sans-serif</vt:lpstr>
      <vt:lpstr>Arimo</vt:lpstr>
      <vt:lpstr>Calibri</vt:lpstr>
      <vt:lpstr>Droid Serif</vt:lpstr>
      <vt:lpstr>Google Sans</vt:lpstr>
      <vt:lpstr>IBM Plex Sans</vt:lpstr>
      <vt:lpstr>Muli</vt:lpstr>
      <vt:lpstr>Roboto</vt:lpstr>
      <vt:lpstr>Source Code Pro</vt:lpstr>
      <vt:lpstr>Times New Roman</vt:lpstr>
      <vt:lpstr>var(--font-primary)</vt:lpstr>
      <vt:lpstr>var(--font-stack)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Amtega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Cervezas y sidras</dc:title>
  <dc:creator>.</dc:creator>
  <cp:lastModifiedBy>Velilla de la Loma, Antonio</cp:lastModifiedBy>
  <cp:revision>132</cp:revision>
  <dcterms:created xsi:type="dcterms:W3CDTF">2019-11-07T10:52:04Z</dcterms:created>
  <dcterms:modified xsi:type="dcterms:W3CDTF">2024-05-24T10:40:22Z</dcterms:modified>
</cp:coreProperties>
</file>