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739" r:id="rId2"/>
    <p:sldId id="710" r:id="rId3"/>
    <p:sldId id="312" r:id="rId4"/>
    <p:sldId id="313" r:id="rId5"/>
    <p:sldId id="654" r:id="rId6"/>
    <p:sldId id="314" r:id="rId7"/>
    <p:sldId id="655" r:id="rId8"/>
    <p:sldId id="656" r:id="rId9"/>
    <p:sldId id="315" r:id="rId10"/>
    <p:sldId id="658" r:id="rId11"/>
    <p:sldId id="291" r:id="rId12"/>
    <p:sldId id="287" r:id="rId13"/>
    <p:sldId id="288" r:id="rId14"/>
    <p:sldId id="289" r:id="rId15"/>
    <p:sldId id="685" r:id="rId16"/>
    <p:sldId id="290" r:id="rId17"/>
    <p:sldId id="737" r:id="rId18"/>
    <p:sldId id="675" r:id="rId19"/>
    <p:sldId id="676" r:id="rId20"/>
    <p:sldId id="677" r:id="rId21"/>
    <p:sldId id="678" r:id="rId22"/>
    <p:sldId id="679" r:id="rId23"/>
    <p:sldId id="686" r:id="rId24"/>
    <p:sldId id="680" r:id="rId25"/>
    <p:sldId id="681" r:id="rId26"/>
    <p:sldId id="682" r:id="rId27"/>
    <p:sldId id="683" r:id="rId28"/>
    <p:sldId id="684" r:id="rId29"/>
    <p:sldId id="687" r:id="rId30"/>
    <p:sldId id="292" r:id="rId31"/>
    <p:sldId id="284" r:id="rId32"/>
    <p:sldId id="738" r:id="rId33"/>
    <p:sldId id="711" r:id="rId34"/>
    <p:sldId id="713" r:id="rId35"/>
    <p:sldId id="714" r:id="rId36"/>
    <p:sldId id="715" r:id="rId37"/>
    <p:sldId id="720" r:id="rId38"/>
    <p:sldId id="719" r:id="rId39"/>
    <p:sldId id="716" r:id="rId40"/>
    <p:sldId id="712" r:id="rId41"/>
    <p:sldId id="717" r:id="rId42"/>
    <p:sldId id="718" r:id="rId43"/>
    <p:sldId id="721" r:id="rId44"/>
    <p:sldId id="293" r:id="rId45"/>
    <p:sldId id="294" r:id="rId46"/>
    <p:sldId id="295" r:id="rId47"/>
    <p:sldId id="296" r:id="rId48"/>
    <p:sldId id="298" r:id="rId49"/>
    <p:sldId id="299" r:id="rId50"/>
    <p:sldId id="297" r:id="rId51"/>
    <p:sldId id="300" r:id="rId52"/>
    <p:sldId id="301" r:id="rId53"/>
    <p:sldId id="302" r:id="rId54"/>
    <p:sldId id="303" r:id="rId55"/>
    <p:sldId id="304" r:id="rId56"/>
    <p:sldId id="305" r:id="rId57"/>
    <p:sldId id="671" r:id="rId58"/>
    <p:sldId id="672" r:id="rId59"/>
    <p:sldId id="307" r:id="rId60"/>
    <p:sldId id="308" r:id="rId61"/>
    <p:sldId id="309" r:id="rId62"/>
    <p:sldId id="310" r:id="rId63"/>
    <p:sldId id="311" r:id="rId64"/>
    <p:sldId id="649" r:id="rId65"/>
    <p:sldId id="660" r:id="rId66"/>
    <p:sldId id="661" r:id="rId67"/>
    <p:sldId id="662" r:id="rId68"/>
    <p:sldId id="663" r:id="rId69"/>
    <p:sldId id="664" r:id="rId70"/>
    <p:sldId id="665" r:id="rId71"/>
    <p:sldId id="666" r:id="rId72"/>
    <p:sldId id="667" r:id="rId73"/>
    <p:sldId id="659" r:id="rId74"/>
    <p:sldId id="652" r:id="rId75"/>
    <p:sldId id="647" r:id="rId76"/>
    <p:sldId id="648" r:id="rId77"/>
    <p:sldId id="577" r:id="rId78"/>
    <p:sldId id="578" r:id="rId79"/>
    <p:sldId id="579" r:id="rId80"/>
    <p:sldId id="580" r:id="rId81"/>
    <p:sldId id="581" r:id="rId82"/>
    <p:sldId id="582" r:id="rId83"/>
    <p:sldId id="650" r:id="rId84"/>
    <p:sldId id="673" r:id="rId85"/>
    <p:sldId id="674" r:id="rId86"/>
    <p:sldId id="651" r:id="rId87"/>
    <p:sldId id="496" r:id="rId88"/>
    <p:sldId id="612" r:id="rId89"/>
    <p:sldId id="615" r:id="rId90"/>
    <p:sldId id="511" r:id="rId91"/>
    <p:sldId id="512" r:id="rId92"/>
    <p:sldId id="614" r:id="rId93"/>
    <p:sldId id="611" r:id="rId94"/>
    <p:sldId id="613" r:id="rId95"/>
    <p:sldId id="609" r:id="rId96"/>
    <p:sldId id="514" r:id="rId97"/>
    <p:sldId id="515" r:id="rId98"/>
    <p:sldId id="610" r:id="rId99"/>
    <p:sldId id="616" r:id="rId100"/>
    <p:sldId id="516" r:id="rId101"/>
    <p:sldId id="617" r:id="rId102"/>
    <p:sldId id="725" r:id="rId103"/>
    <p:sldId id="722" r:id="rId104"/>
    <p:sldId id="724" r:id="rId105"/>
    <p:sldId id="726" r:id="rId106"/>
    <p:sldId id="688" r:id="rId107"/>
    <p:sldId id="727" r:id="rId108"/>
    <p:sldId id="728" r:id="rId109"/>
    <p:sldId id="729" r:id="rId110"/>
    <p:sldId id="730" r:id="rId111"/>
    <p:sldId id="256" r:id="rId112"/>
    <p:sldId id="743" r:id="rId113"/>
    <p:sldId id="745" r:id="rId114"/>
    <p:sldId id="744" r:id="rId115"/>
    <p:sldId id="753" r:id="rId116"/>
    <p:sldId id="746" r:id="rId117"/>
    <p:sldId id="747" r:id="rId118"/>
    <p:sldId id="755" r:id="rId119"/>
    <p:sldId id="749" r:id="rId120"/>
    <p:sldId id="748" r:id="rId121"/>
    <p:sldId id="750" r:id="rId122"/>
    <p:sldId id="754" r:id="rId123"/>
    <p:sldId id="751" r:id="rId124"/>
    <p:sldId id="709" r:id="rId125"/>
    <p:sldId id="752" r:id="rId126"/>
    <p:sldId id="257" r:id="rId127"/>
    <p:sldId id="258" r:id="rId128"/>
    <p:sldId id="259" r:id="rId129"/>
    <p:sldId id="260" r:id="rId130"/>
    <p:sldId id="261" r:id="rId131"/>
    <p:sldId id="262" r:id="rId132"/>
    <p:sldId id="263" r:id="rId133"/>
    <p:sldId id="264" r:id="rId134"/>
    <p:sldId id="265" r:id="rId135"/>
    <p:sldId id="266" r:id="rId136"/>
    <p:sldId id="267" r:id="rId137"/>
    <p:sldId id="268" r:id="rId138"/>
    <p:sldId id="269" r:id="rId139"/>
    <p:sldId id="270" r:id="rId140"/>
    <p:sldId id="271" r:id="rId141"/>
    <p:sldId id="272" r:id="rId142"/>
    <p:sldId id="273" r:id="rId143"/>
    <p:sldId id="668" r:id="rId144"/>
    <p:sldId id="463" r:id="rId145"/>
    <p:sldId id="464" r:id="rId146"/>
    <p:sldId id="465" r:id="rId147"/>
    <p:sldId id="466" r:id="rId148"/>
    <p:sldId id="467" r:id="rId149"/>
    <p:sldId id="468" r:id="rId150"/>
    <p:sldId id="469" r:id="rId151"/>
    <p:sldId id="470" r:id="rId152"/>
    <p:sldId id="471" r:id="rId153"/>
    <p:sldId id="669" r:id="rId154"/>
    <p:sldId id="670" r:id="rId155"/>
    <p:sldId id="742" r:id="rId156"/>
    <p:sldId id="731" r:id="rId157"/>
    <p:sldId id="733" r:id="rId158"/>
    <p:sldId id="732" r:id="rId159"/>
    <p:sldId id="735" r:id="rId160"/>
    <p:sldId id="736" r:id="rId161"/>
    <p:sldId id="740" r:id="rId162"/>
    <p:sldId id="741" r:id="rId163"/>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F34C1EE-00E2-48A8-9A8B-946955920BED}" type="datetimeFigureOut">
              <a:rPr lang="es-ES" smtClean="0"/>
              <a:t>21/05/2024</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ED827BB-B169-4309-9869-C32571320071}" type="slidenum">
              <a:rPr lang="es-ES" smtClean="0"/>
              <a:t>‹Nº›</a:t>
            </a:fld>
            <a:endParaRPr lang="es-ES"/>
          </a:p>
        </p:txBody>
      </p:sp>
    </p:spTree>
    <p:extLst>
      <p:ext uri="{BB962C8B-B14F-4D97-AF65-F5344CB8AC3E}">
        <p14:creationId xmlns:p14="http://schemas.microsoft.com/office/powerpoint/2010/main" val="383890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B9F64E9-0F0E-4472-85BC-B263F50022BA}" type="slidenum">
              <a:rPr lang="es-ES" smtClean="0"/>
              <a:pPr/>
              <a:t>77</a:t>
            </a:fld>
            <a:endParaRPr lang="es-ES"/>
          </a:p>
        </p:txBody>
      </p:sp>
      <p:sp>
        <p:nvSpPr>
          <p:cNvPr id="63491" name="Rectangle 2"/>
          <p:cNvSpPr>
            <a:spLocks noGrp="1" noRot="1" noChangeAspect="1" noChangeArrowheads="1" noTextEdit="1"/>
          </p:cNvSpPr>
          <p:nvPr>
            <p:ph type="sldImg"/>
          </p:nvPr>
        </p:nvSpPr>
        <p:spPr>
          <a:xfrm>
            <a:off x="-223838" y="808038"/>
            <a:ext cx="7185026" cy="4041775"/>
          </a:xfrm>
          <a:ln/>
        </p:spPr>
      </p:sp>
      <p:sp>
        <p:nvSpPr>
          <p:cNvPr id="63492"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312134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96</a:t>
            </a:fld>
            <a:endParaRPr lang="gl-ES"/>
          </a:p>
        </p:txBody>
      </p:sp>
    </p:spTree>
    <p:extLst>
      <p:ext uri="{BB962C8B-B14F-4D97-AF65-F5344CB8AC3E}">
        <p14:creationId xmlns:p14="http://schemas.microsoft.com/office/powerpoint/2010/main" val="172475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97</a:t>
            </a:fld>
            <a:endParaRPr lang="gl-ES"/>
          </a:p>
        </p:txBody>
      </p:sp>
    </p:spTree>
    <p:extLst>
      <p:ext uri="{BB962C8B-B14F-4D97-AF65-F5344CB8AC3E}">
        <p14:creationId xmlns:p14="http://schemas.microsoft.com/office/powerpoint/2010/main" val="278794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100</a:t>
            </a:fld>
            <a:endParaRPr lang="gl-ES"/>
          </a:p>
        </p:txBody>
      </p:sp>
    </p:spTree>
    <p:extLst>
      <p:ext uri="{BB962C8B-B14F-4D97-AF65-F5344CB8AC3E}">
        <p14:creationId xmlns:p14="http://schemas.microsoft.com/office/powerpoint/2010/main" val="16489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3DB9ED2-D60A-4735-A0D5-D76F17ABD64B}" type="slidenum">
              <a:rPr lang="es-ES" smtClean="0"/>
              <a:pPr/>
              <a:t>78</a:t>
            </a:fld>
            <a:endParaRPr lang="es-ES"/>
          </a:p>
        </p:txBody>
      </p:sp>
    </p:spTree>
    <p:extLst>
      <p:ext uri="{BB962C8B-B14F-4D97-AF65-F5344CB8AC3E}">
        <p14:creationId xmlns:p14="http://schemas.microsoft.com/office/powerpoint/2010/main" val="24029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normAutofit/>
          </a:bodyPr>
          <a:lstStyle/>
          <a:p>
            <a:r>
              <a:rPr lang="es-ES" dirty="0"/>
              <a:t>Existe un vínculo muy estrecho entre las características del producto y la zona geográfica donde se produce el mismo.</a:t>
            </a:r>
          </a:p>
          <a:p>
            <a:r>
              <a:rPr lang="es-ES" dirty="0"/>
              <a:t>Es decir el producto tiene unas características específicas debidas a la zona geográfica donde se producen que no son las mismas que las de otros productos similares (jamones) producidos en otras zonas.</a:t>
            </a:r>
          </a:p>
          <a:p>
            <a:endParaRPr lang="es-ES" dirty="0"/>
          </a:p>
          <a:p>
            <a:r>
              <a:rPr lang="es-ES" dirty="0"/>
              <a:t>En el caso de los jamones ibéricos, la raza autóctona proporciona unas características específicas al producto que no tienen jamones de otras razas (son animales con tendencia al </a:t>
            </a:r>
            <a:r>
              <a:rPr lang="es-ES" dirty="0" err="1"/>
              <a:t>engrasamiento</a:t>
            </a:r>
            <a:r>
              <a:rPr lang="es-ES" dirty="0"/>
              <a:t>). </a:t>
            </a:r>
          </a:p>
          <a:p>
            <a:r>
              <a:rPr lang="es-ES" dirty="0"/>
              <a:t>Por otra parte el ecosistema de la dehesa (la alimentación natural de bellotas y hierbas y el régimen de </a:t>
            </a:r>
            <a:r>
              <a:rPr lang="es-ES" dirty="0" err="1"/>
              <a:t>extensividad</a:t>
            </a:r>
            <a:r>
              <a:rPr lang="es-ES" dirty="0"/>
              <a:t>) le dan unas características de infiltración de la grasa y composición de esa grasa (relación de </a:t>
            </a:r>
            <a:r>
              <a:rPr lang="es-ES" dirty="0" err="1"/>
              <a:t>acidos</a:t>
            </a:r>
            <a:r>
              <a:rPr lang="es-ES" dirty="0"/>
              <a:t> grasos saturados e insaturados).</a:t>
            </a:r>
          </a:p>
          <a:p>
            <a:r>
              <a:rPr lang="es-ES" dirty="0"/>
              <a:t>Por otra parte la zona de elaboración, al ser en secaderos naturales, le imprime al jamón sus características específicas.  </a:t>
            </a:r>
          </a:p>
        </p:txBody>
      </p:sp>
      <p:sp>
        <p:nvSpPr>
          <p:cNvPr id="4" name="3 Marcador de número de diapositiva"/>
          <p:cNvSpPr>
            <a:spLocks noGrp="1"/>
          </p:cNvSpPr>
          <p:nvPr>
            <p:ph type="sldNum" sz="quarter" idx="10"/>
          </p:nvPr>
        </p:nvSpPr>
        <p:spPr/>
        <p:txBody>
          <a:bodyPr/>
          <a:lstStyle/>
          <a:p>
            <a:fld id="{43DB9ED2-D60A-4735-A0D5-D76F17ABD64B}" type="slidenum">
              <a:rPr lang="es-ES" smtClean="0"/>
              <a:pPr/>
              <a:t>79</a:t>
            </a:fld>
            <a:endParaRPr lang="es-ES"/>
          </a:p>
        </p:txBody>
      </p:sp>
    </p:spTree>
    <p:extLst>
      <p:ext uri="{BB962C8B-B14F-4D97-AF65-F5344CB8AC3E}">
        <p14:creationId xmlns:p14="http://schemas.microsoft.com/office/powerpoint/2010/main" val="303733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normAutofit/>
          </a:bodyPr>
          <a:lstStyle/>
          <a:p>
            <a:r>
              <a:rPr lang="es-ES" sz="1400" dirty="0">
                <a:latin typeface="Arial" pitchFamily="34" charset="0"/>
                <a:cs typeface="Arial" pitchFamily="34" charset="0"/>
              </a:rPr>
              <a:t>En el caso de las IGP el vínculo no es tan estrecho como en una DOP y puede estar asociado a una única etapa de producción, como es el caso de las IGP </a:t>
            </a:r>
            <a:r>
              <a:rPr lang="es-ES" sz="1400" dirty="0" err="1">
                <a:latin typeface="Arial" pitchFamily="34" charset="0"/>
                <a:cs typeface="Arial" pitchFamily="34" charset="0"/>
              </a:rPr>
              <a:t>jamon</a:t>
            </a:r>
            <a:r>
              <a:rPr lang="es-ES" sz="1400" dirty="0">
                <a:latin typeface="Arial" pitchFamily="34" charset="0"/>
                <a:cs typeface="Arial" pitchFamily="34" charset="0"/>
              </a:rPr>
              <a:t> de </a:t>
            </a:r>
            <a:r>
              <a:rPr lang="es-ES" sz="1400" dirty="0" err="1">
                <a:latin typeface="Arial" pitchFamily="34" charset="0"/>
                <a:cs typeface="Arial" pitchFamily="34" charset="0"/>
              </a:rPr>
              <a:t>trevelez</a:t>
            </a:r>
            <a:r>
              <a:rPr lang="es-ES" sz="1400" dirty="0">
                <a:latin typeface="Arial" pitchFamily="34" charset="0"/>
                <a:cs typeface="Arial" pitchFamily="34" charset="0"/>
              </a:rPr>
              <a:t> y </a:t>
            </a:r>
            <a:r>
              <a:rPr lang="es-ES" sz="1400" dirty="0" err="1">
                <a:latin typeface="Arial" pitchFamily="34" charset="0"/>
                <a:cs typeface="Arial" pitchFamily="34" charset="0"/>
              </a:rPr>
              <a:t>jamon</a:t>
            </a:r>
            <a:r>
              <a:rPr lang="es-ES" sz="1400" dirty="0">
                <a:latin typeface="Arial" pitchFamily="34" charset="0"/>
                <a:cs typeface="Arial" pitchFamily="34" charset="0"/>
              </a:rPr>
              <a:t> de serón, </a:t>
            </a:r>
          </a:p>
          <a:p>
            <a:r>
              <a:rPr lang="es-ES" sz="1400" dirty="0">
                <a:latin typeface="Arial" pitchFamily="34" charset="0"/>
                <a:cs typeface="Arial" pitchFamily="34" charset="0"/>
              </a:rPr>
              <a:t>El pliego de condiciones establece unas características diferenciales del producto final diferentes a las de otros jamones de otras zonas como consecuencia de la influencia de la zona en el secado del jamón al ser secaderos naturales.</a:t>
            </a:r>
          </a:p>
        </p:txBody>
      </p:sp>
      <p:sp>
        <p:nvSpPr>
          <p:cNvPr id="4" name="3 Marcador de número de diapositiva"/>
          <p:cNvSpPr>
            <a:spLocks noGrp="1"/>
          </p:cNvSpPr>
          <p:nvPr>
            <p:ph type="sldNum" sz="quarter" idx="10"/>
          </p:nvPr>
        </p:nvSpPr>
        <p:spPr/>
        <p:txBody>
          <a:bodyPr/>
          <a:lstStyle/>
          <a:p>
            <a:fld id="{43DB9ED2-D60A-4735-A0D5-D76F17ABD64B}" type="slidenum">
              <a:rPr lang="es-ES" smtClean="0"/>
              <a:pPr/>
              <a:t>80</a:t>
            </a:fld>
            <a:endParaRPr lang="es-ES"/>
          </a:p>
        </p:txBody>
      </p:sp>
    </p:spTree>
    <p:extLst>
      <p:ext uri="{BB962C8B-B14F-4D97-AF65-F5344CB8AC3E}">
        <p14:creationId xmlns:p14="http://schemas.microsoft.com/office/powerpoint/2010/main" val="2426816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normAutofit/>
          </a:bodyPr>
          <a:lstStyle/>
          <a:p>
            <a:r>
              <a:rPr lang="es-ES" sz="1100" dirty="0">
                <a:solidFill>
                  <a:schemeClr val="folHlink"/>
                </a:solidFill>
                <a:effectLst>
                  <a:outerShdw blurRad="38100" dist="38100" dir="2700000" algn="tl">
                    <a:srgbClr val="C0C0C0"/>
                  </a:outerShdw>
                </a:effectLst>
                <a:latin typeface="Arial" pitchFamily="34" charset="0"/>
                <a:cs typeface="Arial" pitchFamily="34" charset="0"/>
              </a:rPr>
              <a:t>La ETG no tiene ningún tipo de vínculo con la zona geográfica y es una receta de elaboración tradicional del jamón, que puede ser elaborado en cualquier zona.</a:t>
            </a:r>
            <a:endParaRPr lang="es-ES" sz="1100" i="1" dirty="0">
              <a:latin typeface="Arial" pitchFamily="34" charset="0"/>
              <a:cs typeface="Arial" pitchFamily="34" charset="0"/>
            </a:endParaRPr>
          </a:p>
          <a:p>
            <a:endParaRPr lang="es-ES" dirty="0"/>
          </a:p>
        </p:txBody>
      </p:sp>
      <p:sp>
        <p:nvSpPr>
          <p:cNvPr id="4" name="3 Marcador de número de diapositiva"/>
          <p:cNvSpPr>
            <a:spLocks noGrp="1"/>
          </p:cNvSpPr>
          <p:nvPr>
            <p:ph type="sldNum" sz="quarter" idx="10"/>
          </p:nvPr>
        </p:nvSpPr>
        <p:spPr/>
        <p:txBody>
          <a:bodyPr/>
          <a:lstStyle/>
          <a:p>
            <a:fld id="{43DB9ED2-D60A-4735-A0D5-D76F17ABD64B}" type="slidenum">
              <a:rPr lang="es-ES" smtClean="0"/>
              <a:pPr/>
              <a:t>81</a:t>
            </a:fld>
            <a:endParaRPr lang="es-ES"/>
          </a:p>
        </p:txBody>
      </p:sp>
    </p:spTree>
    <p:extLst>
      <p:ext uri="{BB962C8B-B14F-4D97-AF65-F5344CB8AC3E}">
        <p14:creationId xmlns:p14="http://schemas.microsoft.com/office/powerpoint/2010/main" val="3449616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C479D6-B66A-4E0D-943C-E9FF852D67E3}" type="slidenum">
              <a:rPr lang="en-GB"/>
              <a:pPr/>
              <a:t>82</a:t>
            </a:fld>
            <a:endParaRPr lang="en-GB" dirty="0"/>
          </a:p>
        </p:txBody>
      </p:sp>
      <p:sp>
        <p:nvSpPr>
          <p:cNvPr id="25601" name="Rectangle 1"/>
          <p:cNvSpPr txBox="1">
            <a:spLocks noGrp="1" noRot="1" noChangeAspect="1" noChangeArrowheads="1"/>
          </p:cNvSpPr>
          <p:nvPr>
            <p:ph type="sldImg"/>
          </p:nvPr>
        </p:nvSpPr>
        <p:spPr bwMode="auto">
          <a:xfrm>
            <a:off x="-223838" y="808038"/>
            <a:ext cx="7188201" cy="4043362"/>
          </a:xfrm>
          <a:prstGeom prst="rect">
            <a:avLst/>
          </a:prstGeom>
          <a:solidFill>
            <a:srgbClr val="FFFFFF"/>
          </a:solidFill>
          <a:ln>
            <a:solidFill>
              <a:srgbClr val="000000"/>
            </a:solidFill>
            <a:miter lim="800000"/>
            <a:headEnd/>
            <a:tailEnd/>
          </a:ln>
        </p:spPr>
      </p:sp>
      <p:sp>
        <p:nvSpPr>
          <p:cNvPr id="25602" name="Text Box 2"/>
          <p:cNvSpPr txBox="1">
            <a:spLocks noGrp="1" noChangeArrowheads="1"/>
          </p:cNvSpPr>
          <p:nvPr>
            <p:ph type="body" idx="1"/>
          </p:nvPr>
        </p:nvSpPr>
        <p:spPr bwMode="auto">
          <a:xfrm>
            <a:off x="674417" y="5118855"/>
            <a:ext cx="5392191" cy="4850435"/>
          </a:xfrm>
          <a:prstGeom prst="rect">
            <a:avLst/>
          </a:prstGeom>
          <a:noFill/>
          <a:ln cap="flat">
            <a:round/>
            <a:headEnd/>
            <a:tailEnd/>
          </a:ln>
        </p:spPr>
        <p:txBody>
          <a:bodyPr lIns="0" tIns="0" rIns="0" bIns="0" anchor="ctr"/>
          <a:lstStyle/>
          <a:p>
            <a:pPr>
              <a:spcBef>
                <a:spcPts val="453"/>
              </a:spcBef>
              <a:tabLst>
                <a:tab pos="0" algn="l"/>
                <a:tab pos="460126" algn="l"/>
                <a:tab pos="920252" algn="l"/>
                <a:tab pos="1380378" algn="l"/>
                <a:tab pos="1840504" algn="l"/>
                <a:tab pos="2300630" algn="l"/>
                <a:tab pos="2760756" algn="l"/>
                <a:tab pos="3220883" algn="l"/>
                <a:tab pos="3681009" algn="l"/>
                <a:tab pos="4141135" algn="l"/>
                <a:tab pos="4601261" algn="l"/>
                <a:tab pos="5061387" algn="l"/>
                <a:tab pos="5521513" algn="l"/>
                <a:tab pos="5981639" algn="l"/>
                <a:tab pos="6441765" algn="l"/>
                <a:tab pos="6901891" algn="l"/>
                <a:tab pos="7362017" algn="l"/>
                <a:tab pos="7822143" algn="l"/>
                <a:tab pos="8282269" algn="l"/>
                <a:tab pos="8742396" algn="l"/>
                <a:tab pos="9202522" algn="l"/>
              </a:tabLst>
            </a:pPr>
            <a:endParaRPr lang="fr-FR" dirty="0">
              <a:ea typeface="Microsoft YaHei" charset="-122"/>
            </a:endParaRPr>
          </a:p>
        </p:txBody>
      </p:sp>
      <p:sp>
        <p:nvSpPr>
          <p:cNvPr id="25603" name="Text Box 3"/>
          <p:cNvSpPr txBox="1">
            <a:spLocks noChangeArrowheads="1"/>
          </p:cNvSpPr>
          <p:nvPr/>
        </p:nvSpPr>
        <p:spPr bwMode="auto">
          <a:xfrm>
            <a:off x="3816981" y="10235988"/>
            <a:ext cx="2920900" cy="540277"/>
          </a:xfrm>
          <a:prstGeom prst="rect">
            <a:avLst/>
          </a:prstGeom>
          <a:noFill/>
          <a:ln w="9525" cap="flat">
            <a:noFill/>
            <a:round/>
            <a:headEnd/>
            <a:tailEnd/>
          </a:ln>
          <a:effectLst/>
        </p:spPr>
        <p:txBody>
          <a:bodyPr lIns="90576" tIns="47100" rIns="90576" bIns="47100" anchor="b"/>
          <a:lstStyle/>
          <a:p>
            <a:pPr algn="r">
              <a:tabLst>
                <a:tab pos="0" algn="l"/>
                <a:tab pos="460126" algn="l"/>
                <a:tab pos="920252" algn="l"/>
                <a:tab pos="1380378" algn="l"/>
                <a:tab pos="1840504" algn="l"/>
                <a:tab pos="2300630" algn="l"/>
                <a:tab pos="2760756" algn="l"/>
                <a:tab pos="3220883" algn="l"/>
                <a:tab pos="3681009" algn="l"/>
                <a:tab pos="4141135" algn="l"/>
                <a:tab pos="4601261" algn="l"/>
                <a:tab pos="5061387" algn="l"/>
                <a:tab pos="5521513" algn="l"/>
                <a:tab pos="5981639" algn="l"/>
                <a:tab pos="6441765" algn="l"/>
                <a:tab pos="6901891" algn="l"/>
                <a:tab pos="7362017" algn="l"/>
                <a:tab pos="7822143" algn="l"/>
                <a:tab pos="8282269" algn="l"/>
                <a:tab pos="8742396" algn="l"/>
                <a:tab pos="9202522" algn="l"/>
              </a:tabLst>
            </a:pPr>
            <a:fld id="{24215B34-2586-4190-810D-EA5F5D293C58}" type="slidenum">
              <a:rPr lang="en-GB" sz="1200">
                <a:solidFill>
                  <a:srgbClr val="FFD624"/>
                </a:solidFill>
              </a:rPr>
              <a:pPr algn="r">
                <a:tabLst>
                  <a:tab pos="0" algn="l"/>
                  <a:tab pos="460126" algn="l"/>
                  <a:tab pos="920252" algn="l"/>
                  <a:tab pos="1380378" algn="l"/>
                  <a:tab pos="1840504" algn="l"/>
                  <a:tab pos="2300630" algn="l"/>
                  <a:tab pos="2760756" algn="l"/>
                  <a:tab pos="3220883" algn="l"/>
                  <a:tab pos="3681009" algn="l"/>
                  <a:tab pos="4141135" algn="l"/>
                  <a:tab pos="4601261" algn="l"/>
                  <a:tab pos="5061387" algn="l"/>
                  <a:tab pos="5521513" algn="l"/>
                  <a:tab pos="5981639" algn="l"/>
                  <a:tab pos="6441765" algn="l"/>
                  <a:tab pos="6901891" algn="l"/>
                  <a:tab pos="7362017" algn="l"/>
                  <a:tab pos="7822143" algn="l"/>
                  <a:tab pos="8282269" algn="l"/>
                  <a:tab pos="8742396" algn="l"/>
                  <a:tab pos="9202522" algn="l"/>
                </a:tabLst>
              </a:pPr>
              <a:t>82</a:t>
            </a:fld>
            <a:endParaRPr lang="en-GB" sz="1200" dirty="0">
              <a:solidFill>
                <a:srgbClr val="FFD624"/>
              </a:solidFill>
            </a:endParaRPr>
          </a:p>
        </p:txBody>
      </p:sp>
    </p:spTree>
    <p:extLst>
      <p:ext uri="{BB962C8B-B14F-4D97-AF65-F5344CB8AC3E}">
        <p14:creationId xmlns:p14="http://schemas.microsoft.com/office/powerpoint/2010/main" val="75689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87</a:t>
            </a:fld>
            <a:endParaRPr lang="gl-ES"/>
          </a:p>
        </p:txBody>
      </p:sp>
    </p:spTree>
    <p:extLst>
      <p:ext uri="{BB962C8B-B14F-4D97-AF65-F5344CB8AC3E}">
        <p14:creationId xmlns:p14="http://schemas.microsoft.com/office/powerpoint/2010/main" val="375615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90</a:t>
            </a:fld>
            <a:endParaRPr lang="gl-ES"/>
          </a:p>
        </p:txBody>
      </p:sp>
    </p:spTree>
    <p:extLst>
      <p:ext uri="{BB962C8B-B14F-4D97-AF65-F5344CB8AC3E}">
        <p14:creationId xmlns:p14="http://schemas.microsoft.com/office/powerpoint/2010/main" val="2711170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3838" y="808038"/>
            <a:ext cx="7185026" cy="4041775"/>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91</a:t>
            </a:fld>
            <a:endParaRPr lang="gl-ES"/>
          </a:p>
        </p:txBody>
      </p:sp>
    </p:spTree>
    <p:extLst>
      <p:ext uri="{BB962C8B-B14F-4D97-AF65-F5344CB8AC3E}">
        <p14:creationId xmlns:p14="http://schemas.microsoft.com/office/powerpoint/2010/main" val="1531771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A101D6-733B-4237-9623-4ED95921DD7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4E42B39-EBCD-4F25-BC5E-66F3EE088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01D4F25-64B1-49BD-BF6B-517F89BBE8D7}"/>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5" name="Marcador de pie de página 4">
            <a:extLst>
              <a:ext uri="{FF2B5EF4-FFF2-40B4-BE49-F238E27FC236}">
                <a16:creationId xmlns:a16="http://schemas.microsoft.com/office/drawing/2014/main" id="{44F35857-70B3-44F4-8A6E-511AEB70FE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27BC1CD-0683-4542-9440-AF628F5C73CB}"/>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159119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658A43-2D32-49F4-A1DC-D144E1EAD6D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956ECC8-2449-4A73-BF50-0A0B10C8F19E}"/>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541988-7C2D-4F4D-A56D-CD23F12D6725}"/>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5" name="Marcador de pie de página 4">
            <a:extLst>
              <a:ext uri="{FF2B5EF4-FFF2-40B4-BE49-F238E27FC236}">
                <a16:creationId xmlns:a16="http://schemas.microsoft.com/office/drawing/2014/main" id="{98A208DF-F987-4EA2-9BC5-C5816CCF6B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B11F377-37E5-474A-90E4-43A0DF5D26EC}"/>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103148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95B19E-EE73-44CD-9628-7F4985AEC1D2}"/>
              </a:ext>
            </a:extLst>
          </p:cNvPr>
          <p:cNvSpPr>
            <a:spLocks noGrp="1"/>
          </p:cNvSpPr>
          <p:nvPr>
            <p:ph type="title" orient="vert"/>
          </p:nvPr>
        </p:nvSpPr>
        <p:spPr>
          <a:xfrm>
            <a:off x="8724901"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1078D51-8780-4AEF-8305-D3D1E9D708FE}"/>
              </a:ext>
            </a:extLst>
          </p:cNvPr>
          <p:cNvSpPr>
            <a:spLocks noGrp="1"/>
          </p:cNvSpPr>
          <p:nvPr>
            <p:ph type="body" orient="vert" idx="1"/>
          </p:nvPr>
        </p:nvSpPr>
        <p:spPr>
          <a:xfrm>
            <a:off x="838201"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DDFCE4B-FCD0-489A-BF18-F45A77402BAD}"/>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5" name="Marcador de pie de página 4">
            <a:extLst>
              <a:ext uri="{FF2B5EF4-FFF2-40B4-BE49-F238E27FC236}">
                <a16:creationId xmlns:a16="http://schemas.microsoft.com/office/drawing/2014/main" id="{B186D8F2-AD74-4FB3-914E-8370A55B6E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7368E2-D07B-4C69-B6DB-9ECD56A463AC}"/>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3330575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C95729-79B7-424C-B253-87C562DEDA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4220A8A-ED9D-4B32-9357-6C4B06B527AC}"/>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A235FCA-8BA8-4BF3-BE4B-686E237DBDC1}"/>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5" name="Marcador de pie de página 4">
            <a:extLst>
              <a:ext uri="{FF2B5EF4-FFF2-40B4-BE49-F238E27FC236}">
                <a16:creationId xmlns:a16="http://schemas.microsoft.com/office/drawing/2014/main" id="{009288AA-5115-458A-AE90-2A45D73654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8E1477-9165-4128-9366-75E4661A5D20}"/>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403878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7CD5EE-5766-4D0C-9F69-EDA55B38265E}"/>
              </a:ext>
            </a:extLst>
          </p:cNvPr>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61E26F-B474-4461-96CC-51AB2A59CC4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62D9BA3-4320-4F95-AEE0-B002C290EF17}"/>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5" name="Marcador de pie de página 4">
            <a:extLst>
              <a:ext uri="{FF2B5EF4-FFF2-40B4-BE49-F238E27FC236}">
                <a16:creationId xmlns:a16="http://schemas.microsoft.com/office/drawing/2014/main" id="{3A10F82E-4FF4-4AB1-A5BB-147DAB6C5A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3FFD6A0-E498-40CA-B5C3-BC4124A4320A}"/>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9277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70EE0-4882-494B-96EE-AD430565083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04E1B8-831D-4108-A231-E999FB2248B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0ACB6DB-D7DE-415F-8A24-AEF266F48DDF}"/>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CF83823-44D2-4D4A-944A-0507E4D96072}"/>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6" name="Marcador de pie de página 5">
            <a:extLst>
              <a:ext uri="{FF2B5EF4-FFF2-40B4-BE49-F238E27FC236}">
                <a16:creationId xmlns:a16="http://schemas.microsoft.com/office/drawing/2014/main" id="{01B1087D-EF07-4C0D-8E17-DA9CA95BC1F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7DE8D1-8BB7-4E5D-AF4B-EA685BFF6178}"/>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66111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B47C8-E2EF-4D92-A171-808B4ABCED68}"/>
              </a:ext>
            </a:extLst>
          </p:cNvPr>
          <p:cNvSpPr>
            <a:spLocks noGrp="1"/>
          </p:cNvSpPr>
          <p:nvPr>
            <p:ph type="title"/>
          </p:nvPr>
        </p:nvSpPr>
        <p:spPr>
          <a:xfrm>
            <a:off x="839788" y="365127"/>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1FBA090-7148-4D91-9D75-C27578DFB71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C7E2837-B24A-4847-AE68-E7E3E4F5A960}"/>
              </a:ext>
            </a:extLst>
          </p:cNvPr>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44419B0-797A-43F3-B640-31A9C519A10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401166A-CC2C-41FC-8CEB-2D83960F4009}"/>
              </a:ext>
            </a:extLst>
          </p:cNvPr>
          <p:cNvSpPr>
            <a:spLocks noGrp="1"/>
          </p:cNvSpPr>
          <p:nvPr>
            <p:ph sz="quarter" idx="4"/>
          </p:nvPr>
        </p:nvSpPr>
        <p:spPr>
          <a:xfrm>
            <a:off x="6172201"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099AB08-15CE-4C80-9CA3-E319E63B2D62}"/>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8" name="Marcador de pie de página 7">
            <a:extLst>
              <a:ext uri="{FF2B5EF4-FFF2-40B4-BE49-F238E27FC236}">
                <a16:creationId xmlns:a16="http://schemas.microsoft.com/office/drawing/2014/main" id="{B673FBD7-DFB3-448A-9934-964F59B337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65505D-29E4-467C-85EA-2E1373316654}"/>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112313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C90593-83E9-4819-A2A9-49E68CAB75A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F1075E9-6A56-4402-9985-FDA06EC65CF1}"/>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4" name="Marcador de pie de página 3">
            <a:extLst>
              <a:ext uri="{FF2B5EF4-FFF2-40B4-BE49-F238E27FC236}">
                <a16:creationId xmlns:a16="http://schemas.microsoft.com/office/drawing/2014/main" id="{B5700CA2-DAD1-4EBE-8CAF-1E693BF8AC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8C8E1AE-CF5D-442E-A167-1DF0FEBB84D6}"/>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3490333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0A7702-B7E2-406D-8BE9-720B6DAAEAA9}"/>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3" name="Marcador de pie de página 2">
            <a:extLst>
              <a:ext uri="{FF2B5EF4-FFF2-40B4-BE49-F238E27FC236}">
                <a16:creationId xmlns:a16="http://schemas.microsoft.com/office/drawing/2014/main" id="{904D7330-7718-46FC-B08D-4053F32EFB2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DDBA77-26AA-4562-8722-F7496893E55A}"/>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3461654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4B5A-3E53-428D-9DFC-4BFC4561A2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980B86-619E-40EE-87B2-840A1F408FA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F084155-AB6C-4EC9-AD46-926A90FFD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8E64A1FF-6487-4D5C-B016-FCFA43138049}"/>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6" name="Marcador de pie de página 5">
            <a:extLst>
              <a:ext uri="{FF2B5EF4-FFF2-40B4-BE49-F238E27FC236}">
                <a16:creationId xmlns:a16="http://schemas.microsoft.com/office/drawing/2014/main" id="{C779834F-5CBF-4338-A83E-59E5DB369E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9DD43C-4E1D-4A9A-B22B-1A19ACA9AEB4}"/>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363094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CC1524-8A30-4691-BB10-FDD97D64BB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1B0199B-2197-4EB4-A63C-650676B8CCB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F64883F-0188-449D-843F-CEE16EDA0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7B942F9-0DD2-4A16-98AF-5BD00BE070ED}"/>
              </a:ext>
            </a:extLst>
          </p:cNvPr>
          <p:cNvSpPr>
            <a:spLocks noGrp="1"/>
          </p:cNvSpPr>
          <p:nvPr>
            <p:ph type="dt" sz="half" idx="10"/>
          </p:nvPr>
        </p:nvSpPr>
        <p:spPr/>
        <p:txBody>
          <a:bodyPr/>
          <a:lstStyle/>
          <a:p>
            <a:fld id="{8F193A6D-08CB-4AD5-94AA-367CD8924E97}" type="datetimeFigureOut">
              <a:rPr lang="es-ES" smtClean="0"/>
              <a:t>21/05/2024</a:t>
            </a:fld>
            <a:endParaRPr lang="es-ES"/>
          </a:p>
        </p:txBody>
      </p:sp>
      <p:sp>
        <p:nvSpPr>
          <p:cNvPr id="6" name="Marcador de pie de página 5">
            <a:extLst>
              <a:ext uri="{FF2B5EF4-FFF2-40B4-BE49-F238E27FC236}">
                <a16:creationId xmlns:a16="http://schemas.microsoft.com/office/drawing/2014/main" id="{17CBCE41-2ECC-4AEC-A166-1FCA13082BC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A4D80F-EB2D-4D87-B8E5-FDA59A599395}"/>
              </a:ext>
            </a:extLst>
          </p:cNvPr>
          <p:cNvSpPr>
            <a:spLocks noGrp="1"/>
          </p:cNvSpPr>
          <p:nvPr>
            <p:ph type="sldNum" sz="quarter" idx="12"/>
          </p:nvPr>
        </p:nvSpPr>
        <p:spPr/>
        <p:txBody>
          <a:bodyPr/>
          <a:lstStyle/>
          <a:p>
            <a:fld id="{978E60B5-9EEF-4419-A7A4-84E7579257CD}" type="slidenum">
              <a:rPr lang="es-ES" smtClean="0"/>
              <a:t>‹Nº›</a:t>
            </a:fld>
            <a:endParaRPr lang="es-ES"/>
          </a:p>
        </p:txBody>
      </p:sp>
    </p:spTree>
    <p:extLst>
      <p:ext uri="{BB962C8B-B14F-4D97-AF65-F5344CB8AC3E}">
        <p14:creationId xmlns:p14="http://schemas.microsoft.com/office/powerpoint/2010/main" val="174378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161AB6F-7107-40D3-9DE7-750C95A2889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BE0F3-0C74-4F91-ADF3-CF039DDFE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A8688F-DAC5-48C0-B777-CBD0ABBB2AF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93A6D-08CB-4AD5-94AA-367CD8924E97}" type="datetimeFigureOut">
              <a:rPr lang="es-ES" smtClean="0"/>
              <a:t>21/05/2024</a:t>
            </a:fld>
            <a:endParaRPr lang="es-ES"/>
          </a:p>
        </p:txBody>
      </p:sp>
      <p:sp>
        <p:nvSpPr>
          <p:cNvPr id="5" name="Marcador de pie de página 4">
            <a:extLst>
              <a:ext uri="{FF2B5EF4-FFF2-40B4-BE49-F238E27FC236}">
                <a16:creationId xmlns:a16="http://schemas.microsoft.com/office/drawing/2014/main" id="{746D39D2-EE9F-431E-9FED-57BBDF02836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FE198C2-1CEF-4C48-9FCF-41FDA4DEAE8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E60B5-9EEF-4419-A7A4-84E7579257CD}" type="slidenum">
              <a:rPr lang="es-ES" smtClean="0"/>
              <a:t>‹Nº›</a:t>
            </a:fld>
            <a:endParaRPr lang="es-ES"/>
          </a:p>
        </p:txBody>
      </p:sp>
    </p:spTree>
    <p:extLst>
      <p:ext uri="{BB962C8B-B14F-4D97-AF65-F5344CB8AC3E}">
        <p14:creationId xmlns:p14="http://schemas.microsoft.com/office/powerpoint/2010/main" val="943201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ec.europa.eu/info/departments/health-and-food-safety_es" TargetMode="External"/><Relationship Id="rId1" Type="http://schemas.openxmlformats.org/officeDocument/2006/relationships/slideLayout" Target="../slideLayouts/slideLayout7.xml"/><Relationship Id="rId4" Type="http://schemas.openxmlformats.org/officeDocument/2006/relationships/hyperlink" Target="https://www.europarl.europa.eu/committees/es/envi/home/highlight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1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saia.es/"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s://www.mapa.gob.es/es/alimentacion/temas/control-calidad/20_pnco_calidad_alimentaria_tcm30-557732.pdf" TargetMode="Externa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hyperlink" Target="https://twitter.com/intent/tweet?text=Home&amp;url=https://goo.gl/io2F1g&amp;via=" TargetMode="External"/><Relationship Id="rId3" Type="http://schemas.openxmlformats.org/officeDocument/2006/relationships/hyperlink" Target="https://www.mapa.gob.es/es/alimentacion/temas/control-calidad/informeanualdelasactuacionesdecontrol2022_tcm30-565895.pdf" TargetMode="External"/><Relationship Id="rId7" Type="http://schemas.openxmlformats.org/officeDocument/2006/relationships/hyperlink" Target="https://www.mapa.gob.es/app/armonorcali/" TargetMode="External"/><Relationship Id="rId2" Type="http://schemas.openxmlformats.org/officeDocument/2006/relationships/hyperlink" Target="https://www.mapa.gob.es/es/alimentacion/temas/control-calidad/20_pnco_calidad_alimentaria_tcm30-557732.pdf" TargetMode="External"/><Relationship Id="rId1" Type="http://schemas.openxmlformats.org/officeDocument/2006/relationships/slideLayout" Target="../slideLayouts/slideLayout7.xml"/><Relationship Id="rId6" Type="http://schemas.openxmlformats.org/officeDocument/2006/relationships/hyperlink" Target="https://www.mapa.gob.es/es/alimentacion/temas/control-calidad/plancontrolreforzadodelamielpncoca2022_tcm30-664921.pdf" TargetMode="External"/><Relationship Id="rId5" Type="http://schemas.openxmlformats.org/officeDocument/2006/relationships/hyperlink" Target="https://www.mapa.gob.es/es/alimentacion/temas/control-calidad/plandecontrolespecificocalidaddelaoyaoo2023_tcm30-676871.pdf" TargetMode="External"/><Relationship Id="rId4" Type="http://schemas.openxmlformats.org/officeDocument/2006/relationships/hyperlink" Target="https://www.mapa.gob.es/es/alimentacion/temas/control-calidad/informe_anual_de_lasactuaciones_de_control_2021_tcm30-675046.pdf" TargetMode="External"/></Relationships>
</file>

<file path=ppt/slides/_rels/slide127.xml.rels><?xml version="1.0" encoding="UTF-8" standalone="yes"?>
<Relationships xmlns="http://schemas.openxmlformats.org/package/2006/relationships"><Relationship Id="rId2" Type="http://schemas.openxmlformats.org/officeDocument/2006/relationships/hyperlink" Target="https://www.mapa.gob.es/es/alimentacion/legislacion/recopilaciones-legislativas-monograficas/default.aspx"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hyperlink" Target="https://eur-lex.europa.eu/eli/reg_impl/2019/1715/2021-12-01"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hyperlink" Target="http://www.scielo.cl/scielo.php?script=sci_serial&amp;pid=0717-7518&amp;lng=es&amp;nrm=iso" TargetMode="External"/><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boe.es/gazeta/dias/1908/12/23/pdfs/GMD-1908-358.pdf"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o.org/home/e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who.int/es"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fao.org/fao-who-codexalimentarius/home/en/"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wto.org/indexsp.htm"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1.jpeg"/><Relationship Id="rId4" Type="http://schemas.openxmlformats.org/officeDocument/2006/relationships/image" Target="../media/image40.jpeg"/></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wto.org/spanish/tratop_s/sps_s/spsund_s.htm"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www.gastronomiadegalicia.com/v_portal/apartados/apartado.asp?te=449" TargetMode="External"/><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9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DCF86A-3F76-4DEA-9A4B-0D0942E42675}"/>
              </a:ext>
            </a:extLst>
          </p:cNvPr>
          <p:cNvPicPr>
            <a:picLocks noChangeAspect="1"/>
          </p:cNvPicPr>
          <p:nvPr/>
        </p:nvPicPr>
        <p:blipFill>
          <a:blip r:embed="rId2"/>
          <a:stretch>
            <a:fillRect/>
          </a:stretch>
        </p:blipFill>
        <p:spPr>
          <a:xfrm>
            <a:off x="1762125" y="0"/>
            <a:ext cx="8667750" cy="6858000"/>
          </a:xfrm>
          <a:prstGeom prst="rect">
            <a:avLst/>
          </a:prstGeom>
        </p:spPr>
      </p:pic>
    </p:spTree>
    <p:extLst>
      <p:ext uri="{BB962C8B-B14F-4D97-AF65-F5344CB8AC3E}">
        <p14:creationId xmlns:p14="http://schemas.microsoft.com/office/powerpoint/2010/main" val="269140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C917B90-9359-490F-B72D-923328607D25}"/>
              </a:ext>
            </a:extLst>
          </p:cNvPr>
          <p:cNvSpPr/>
          <p:nvPr/>
        </p:nvSpPr>
        <p:spPr>
          <a:xfrm>
            <a:off x="5338194" y="906568"/>
            <a:ext cx="6096000" cy="2677656"/>
          </a:xfrm>
          <a:prstGeom prst="rect">
            <a:avLst/>
          </a:prstGeom>
        </p:spPr>
        <p:txBody>
          <a:bodyPr>
            <a:spAutoFit/>
          </a:bodyPr>
          <a:lstStyle/>
          <a:p>
            <a:pPr lvl="0"/>
            <a:r>
              <a:rPr lang="es-ES" sz="2400" b="1" dirty="0">
                <a:solidFill>
                  <a:srgbClr val="000000"/>
                </a:solidFill>
                <a:latin typeface="Muli"/>
              </a:rPr>
              <a:t>Dirección General de Salud y Seguridad Alimentaria de la Comisión (DG SANTE)</a:t>
            </a:r>
          </a:p>
          <a:p>
            <a:pPr lvl="0" fontAlgn="base"/>
            <a:r>
              <a:rPr lang="es-ES" sz="2400" dirty="0">
                <a:solidFill>
                  <a:srgbClr val="EE5219"/>
                </a:solidFill>
                <a:latin typeface="Muli"/>
                <a:hlinkClick r:id="rId2">
                  <a:extLst>
                    <a:ext uri="{A12FA001-AC4F-418D-AE19-62706E023703}">
                      <ahyp:hlinkClr xmlns:ahyp="http://schemas.microsoft.com/office/drawing/2018/hyperlinkcolor" val="tx"/>
                    </a:ext>
                  </a:extLst>
                </a:hlinkClick>
              </a:rPr>
              <a:t>DG SANTE</a:t>
            </a:r>
            <a:r>
              <a:rPr lang="es-ES" sz="2400" dirty="0">
                <a:solidFill>
                  <a:srgbClr val="000000"/>
                </a:solidFill>
                <a:latin typeface="Muli"/>
              </a:rPr>
              <a:t> pertenece a la Comisión Europea y </a:t>
            </a:r>
            <a:r>
              <a:rPr lang="es-ES" sz="2400" b="1" dirty="0">
                <a:solidFill>
                  <a:srgbClr val="000000"/>
                </a:solidFill>
                <a:latin typeface="Muli"/>
              </a:rPr>
              <a:t>desempeña una función fundamental en la gestión de riesgos a escala de la UE </a:t>
            </a:r>
            <a:r>
              <a:rPr lang="es-ES" sz="2400" dirty="0">
                <a:solidFill>
                  <a:srgbClr val="000000"/>
                </a:solidFill>
                <a:latin typeface="Muli"/>
              </a:rPr>
              <a:t>y es el principal solicitante del asesoramiento científico de la EFSA.</a:t>
            </a:r>
          </a:p>
        </p:txBody>
      </p:sp>
      <p:pic>
        <p:nvPicPr>
          <p:cNvPr id="3" name="Imagen 2">
            <a:extLst>
              <a:ext uri="{FF2B5EF4-FFF2-40B4-BE49-F238E27FC236}">
                <a16:creationId xmlns:a16="http://schemas.microsoft.com/office/drawing/2014/main" id="{80238AC5-50E5-4A07-8A9C-EE043E002E9B}"/>
              </a:ext>
            </a:extLst>
          </p:cNvPr>
          <p:cNvPicPr>
            <a:picLocks noChangeAspect="1"/>
          </p:cNvPicPr>
          <p:nvPr/>
        </p:nvPicPr>
        <p:blipFill>
          <a:blip r:embed="rId3"/>
          <a:stretch>
            <a:fillRect/>
          </a:stretch>
        </p:blipFill>
        <p:spPr>
          <a:xfrm>
            <a:off x="590875" y="1317072"/>
            <a:ext cx="4240857" cy="2220985"/>
          </a:xfrm>
          <a:prstGeom prst="rect">
            <a:avLst/>
          </a:prstGeom>
        </p:spPr>
      </p:pic>
      <p:sp>
        <p:nvSpPr>
          <p:cNvPr id="4" name="Rectángulo 3">
            <a:extLst>
              <a:ext uri="{FF2B5EF4-FFF2-40B4-BE49-F238E27FC236}">
                <a16:creationId xmlns:a16="http://schemas.microsoft.com/office/drawing/2014/main" id="{C6C24613-1FB6-43B7-9616-F60999A89CA5}"/>
              </a:ext>
            </a:extLst>
          </p:cNvPr>
          <p:cNvSpPr/>
          <p:nvPr/>
        </p:nvSpPr>
        <p:spPr>
          <a:xfrm>
            <a:off x="2199576" y="4179030"/>
            <a:ext cx="7128983" cy="2308324"/>
          </a:xfrm>
          <a:prstGeom prst="rect">
            <a:avLst/>
          </a:prstGeom>
        </p:spPr>
        <p:txBody>
          <a:bodyPr wrap="square">
            <a:spAutoFit/>
          </a:bodyPr>
          <a:lstStyle/>
          <a:p>
            <a:pPr lvl="0" algn="just"/>
            <a:r>
              <a:rPr lang="es-ES" sz="2400" b="1" dirty="0">
                <a:solidFill>
                  <a:srgbClr val="000000"/>
                </a:solidFill>
                <a:latin typeface="Muli"/>
              </a:rPr>
              <a:t>Comisión de Medio Ambiente, Salud Pública y Seguridad Alimentaria (ENVI)</a:t>
            </a:r>
          </a:p>
          <a:p>
            <a:pPr lvl="0" fontAlgn="base"/>
            <a:r>
              <a:rPr lang="es-ES" sz="2400" dirty="0">
                <a:solidFill>
                  <a:srgbClr val="000000"/>
                </a:solidFill>
                <a:latin typeface="Muli"/>
              </a:rPr>
              <a:t>La Comisión </a:t>
            </a:r>
            <a:r>
              <a:rPr lang="es-ES" sz="2400" dirty="0">
                <a:solidFill>
                  <a:srgbClr val="EE5219"/>
                </a:solidFill>
                <a:latin typeface="Muli"/>
                <a:hlinkClick r:id="rId4">
                  <a:extLst>
                    <a:ext uri="{A12FA001-AC4F-418D-AE19-62706E023703}">
                      <ahyp:hlinkClr xmlns:ahyp="http://schemas.microsoft.com/office/drawing/2018/hyperlinkcolor" val="tx"/>
                    </a:ext>
                  </a:extLst>
                </a:hlinkClick>
              </a:rPr>
              <a:t>ENVI</a:t>
            </a:r>
            <a:r>
              <a:rPr lang="es-ES" sz="2400" dirty="0">
                <a:solidFill>
                  <a:srgbClr val="000000"/>
                </a:solidFill>
                <a:latin typeface="Muli"/>
              </a:rPr>
              <a:t> (</a:t>
            </a:r>
            <a:r>
              <a:rPr lang="es-ES" dirty="0">
                <a:solidFill>
                  <a:prstClr val="black"/>
                </a:solidFill>
              </a:rPr>
              <a:t>Medio Ambiente, Salud Pública y Seguridad Alimentaria) </a:t>
            </a:r>
            <a:r>
              <a:rPr lang="es-ES" sz="2400" dirty="0">
                <a:solidFill>
                  <a:srgbClr val="000000"/>
                </a:solidFill>
                <a:latin typeface="Muli"/>
              </a:rPr>
              <a:t>del Parlamento Europeo </a:t>
            </a:r>
            <a:r>
              <a:rPr lang="es-ES" sz="2400" b="1" dirty="0">
                <a:solidFill>
                  <a:srgbClr val="000000"/>
                </a:solidFill>
                <a:latin typeface="Muli"/>
              </a:rPr>
              <a:t>desempeña una función legisladora de los ámbitos del sector alimentario </a:t>
            </a:r>
            <a:r>
              <a:rPr lang="es-ES" sz="2400" dirty="0">
                <a:solidFill>
                  <a:srgbClr val="000000"/>
                </a:solidFill>
                <a:latin typeface="Muli"/>
              </a:rPr>
              <a:t>sobre los que la EFSA tiene competencias.</a:t>
            </a:r>
          </a:p>
        </p:txBody>
      </p:sp>
    </p:spTree>
    <p:extLst>
      <p:ext uri="{BB962C8B-B14F-4D97-AF65-F5344CB8AC3E}">
        <p14:creationId xmlns:p14="http://schemas.microsoft.com/office/powerpoint/2010/main" val="2423573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uario\Desktop\CURSO Etiq\recorte halal.PNG"/>
          <p:cNvPicPr/>
          <p:nvPr/>
        </p:nvPicPr>
        <p:blipFill>
          <a:blip r:embed="rId3" cstate="print"/>
          <a:srcRect/>
          <a:stretch>
            <a:fillRect/>
          </a:stretch>
        </p:blipFill>
        <p:spPr bwMode="auto">
          <a:xfrm>
            <a:off x="1196681" y="265130"/>
            <a:ext cx="3924156" cy="6327740"/>
          </a:xfrm>
          <a:prstGeom prst="rect">
            <a:avLst/>
          </a:prstGeom>
          <a:noFill/>
          <a:ln w="9525">
            <a:noFill/>
            <a:miter lim="800000"/>
            <a:headEnd/>
            <a:tailEnd/>
          </a:ln>
        </p:spPr>
      </p:pic>
      <p:pic>
        <p:nvPicPr>
          <p:cNvPr id="3" name="2 Imagen" descr="C:\Users\Usuario\Desktop\CURSO Etiq\recorte kosher.PNG"/>
          <p:cNvPicPr/>
          <p:nvPr/>
        </p:nvPicPr>
        <p:blipFill>
          <a:blip r:embed="rId4" cstate="print"/>
          <a:srcRect/>
          <a:stretch>
            <a:fillRect/>
          </a:stretch>
        </p:blipFill>
        <p:spPr bwMode="auto">
          <a:xfrm>
            <a:off x="6096000" y="1040235"/>
            <a:ext cx="5111692" cy="4499019"/>
          </a:xfrm>
          <a:prstGeom prst="rect">
            <a:avLst/>
          </a:prstGeom>
          <a:noFill/>
          <a:ln w="9525">
            <a:noFill/>
            <a:miter lim="800000"/>
            <a:headEnd/>
            <a:tailEnd/>
          </a:ln>
        </p:spPr>
      </p:pic>
    </p:spTree>
    <p:extLst>
      <p:ext uri="{BB962C8B-B14F-4D97-AF65-F5344CB8AC3E}">
        <p14:creationId xmlns:p14="http://schemas.microsoft.com/office/powerpoint/2010/main" val="33718565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3B8257-3909-44FB-A975-21810445A5CE}"/>
              </a:ext>
            </a:extLst>
          </p:cNvPr>
          <p:cNvPicPr/>
          <p:nvPr/>
        </p:nvPicPr>
        <p:blipFill>
          <a:blip r:embed="rId2"/>
          <a:stretch>
            <a:fillRect/>
          </a:stretch>
        </p:blipFill>
        <p:spPr>
          <a:xfrm>
            <a:off x="5063438" y="356885"/>
            <a:ext cx="3506470" cy="1480185"/>
          </a:xfrm>
          <a:prstGeom prst="rect">
            <a:avLst/>
          </a:prstGeom>
        </p:spPr>
      </p:pic>
      <p:pic>
        <p:nvPicPr>
          <p:cNvPr id="4" name="Imagen 3">
            <a:extLst>
              <a:ext uri="{FF2B5EF4-FFF2-40B4-BE49-F238E27FC236}">
                <a16:creationId xmlns:a16="http://schemas.microsoft.com/office/drawing/2014/main" id="{1835D28B-0D4E-4C82-B809-727450C2074C}"/>
              </a:ext>
            </a:extLst>
          </p:cNvPr>
          <p:cNvPicPr/>
          <p:nvPr/>
        </p:nvPicPr>
        <p:blipFill>
          <a:blip r:embed="rId3"/>
          <a:stretch>
            <a:fillRect/>
          </a:stretch>
        </p:blipFill>
        <p:spPr>
          <a:xfrm>
            <a:off x="461395" y="2984977"/>
            <a:ext cx="5346576" cy="3396350"/>
          </a:xfrm>
          <a:prstGeom prst="rect">
            <a:avLst/>
          </a:prstGeom>
        </p:spPr>
      </p:pic>
      <p:pic>
        <p:nvPicPr>
          <p:cNvPr id="5" name="Imagen 4">
            <a:extLst>
              <a:ext uri="{FF2B5EF4-FFF2-40B4-BE49-F238E27FC236}">
                <a16:creationId xmlns:a16="http://schemas.microsoft.com/office/drawing/2014/main" id="{0B414E7F-A9A1-42F6-A567-606A1C4BB6D4}"/>
              </a:ext>
            </a:extLst>
          </p:cNvPr>
          <p:cNvPicPr/>
          <p:nvPr/>
        </p:nvPicPr>
        <p:blipFill>
          <a:blip r:embed="rId4"/>
          <a:stretch>
            <a:fillRect/>
          </a:stretch>
        </p:blipFill>
        <p:spPr>
          <a:xfrm>
            <a:off x="6294535" y="2063776"/>
            <a:ext cx="4795713" cy="4697499"/>
          </a:xfrm>
          <a:prstGeom prst="rect">
            <a:avLst/>
          </a:prstGeom>
        </p:spPr>
      </p:pic>
      <p:pic>
        <p:nvPicPr>
          <p:cNvPr id="6" name="Imagen 5" descr="C:\Users\avellom\AppData\Local\Microsoft\Windows\INetCache\Content.MSO\54335B63.tmp">
            <a:extLst>
              <a:ext uri="{FF2B5EF4-FFF2-40B4-BE49-F238E27FC236}">
                <a16:creationId xmlns:a16="http://schemas.microsoft.com/office/drawing/2014/main" id="{585E6D71-48F4-413F-B8F4-66EE13E2C59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74583" y="233392"/>
            <a:ext cx="2077491" cy="2141414"/>
          </a:xfrm>
          <a:prstGeom prst="rect">
            <a:avLst/>
          </a:prstGeom>
          <a:noFill/>
          <a:ln>
            <a:noFill/>
          </a:ln>
        </p:spPr>
      </p:pic>
      <p:sp>
        <p:nvSpPr>
          <p:cNvPr id="2" name="Rectángulo 1">
            <a:extLst>
              <a:ext uri="{FF2B5EF4-FFF2-40B4-BE49-F238E27FC236}">
                <a16:creationId xmlns:a16="http://schemas.microsoft.com/office/drawing/2014/main" id="{90565139-904D-47CD-8E8E-DFFCD6D5044F}"/>
              </a:ext>
            </a:extLst>
          </p:cNvPr>
          <p:cNvSpPr/>
          <p:nvPr/>
        </p:nvSpPr>
        <p:spPr>
          <a:xfrm>
            <a:off x="8569908" y="1071687"/>
            <a:ext cx="1791644" cy="369332"/>
          </a:xfrm>
          <a:prstGeom prst="rect">
            <a:avLst/>
          </a:prstGeom>
        </p:spPr>
        <p:txBody>
          <a:bodyPr wrap="none">
            <a:spAutoFit/>
          </a:bodyPr>
          <a:lstStyle/>
          <a:p>
            <a:r>
              <a:rPr lang="es-ES" dirty="0"/>
              <a:t>Septiembre 2021</a:t>
            </a:r>
          </a:p>
        </p:txBody>
      </p:sp>
    </p:spTree>
    <p:extLst>
      <p:ext uri="{BB962C8B-B14F-4D97-AF65-F5344CB8AC3E}">
        <p14:creationId xmlns:p14="http://schemas.microsoft.com/office/powerpoint/2010/main" val="3743329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8ED4F1-8824-4A94-B5D5-9464A7CDBBC6}"/>
              </a:ext>
            </a:extLst>
          </p:cNvPr>
          <p:cNvPicPr>
            <a:picLocks noChangeAspect="1"/>
          </p:cNvPicPr>
          <p:nvPr/>
        </p:nvPicPr>
        <p:blipFill>
          <a:blip r:embed="rId2"/>
          <a:stretch>
            <a:fillRect/>
          </a:stretch>
        </p:blipFill>
        <p:spPr>
          <a:xfrm>
            <a:off x="1526796" y="837838"/>
            <a:ext cx="8517867" cy="5589529"/>
          </a:xfrm>
          <a:prstGeom prst="rect">
            <a:avLst/>
          </a:prstGeom>
        </p:spPr>
      </p:pic>
    </p:spTree>
    <p:extLst>
      <p:ext uri="{BB962C8B-B14F-4D97-AF65-F5344CB8AC3E}">
        <p14:creationId xmlns:p14="http://schemas.microsoft.com/office/powerpoint/2010/main" val="4813295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971BA13-22C3-4D4D-97DC-10E2AA45A6DF}"/>
              </a:ext>
            </a:extLst>
          </p:cNvPr>
          <p:cNvSpPr/>
          <p:nvPr/>
        </p:nvSpPr>
        <p:spPr>
          <a:xfrm>
            <a:off x="1678928" y="492961"/>
            <a:ext cx="9956602" cy="738664"/>
          </a:xfrm>
          <a:prstGeom prst="rect">
            <a:avLst/>
          </a:prstGeom>
        </p:spPr>
        <p:txBody>
          <a:bodyPr wrap="square">
            <a:spAutoFit/>
          </a:bodyPr>
          <a:lstStyle/>
          <a:p>
            <a:r>
              <a:rPr lang="es-ES" sz="2400" b="1" dirty="0">
                <a:solidFill>
                  <a:srgbClr val="1E293B"/>
                </a:solidFill>
                <a:latin typeface="Public Sans"/>
              </a:rPr>
              <a:t>El control de calidad en los alimentos: qué es y de dónde viene</a:t>
            </a:r>
          </a:p>
          <a:p>
            <a:r>
              <a:rPr lang="es-ES" dirty="0">
                <a:solidFill>
                  <a:srgbClr val="1E293B"/>
                </a:solidFill>
                <a:latin typeface="Public Sans"/>
              </a:rPr>
              <a:t>(</a:t>
            </a:r>
            <a:r>
              <a:rPr lang="es-ES" dirty="0">
                <a:hlinkClick r:id="rId2"/>
              </a:rPr>
              <a:t>https://saia.es/</a:t>
            </a:r>
            <a:r>
              <a:rPr lang="es-ES" dirty="0"/>
              <a:t> -</a:t>
            </a:r>
            <a:r>
              <a:rPr lang="es-ES" b="1" dirty="0">
                <a:solidFill>
                  <a:srgbClr val="1E293B"/>
                </a:solidFill>
                <a:latin typeface="Public Sans"/>
              </a:rPr>
              <a:t> </a:t>
            </a:r>
            <a:r>
              <a:rPr lang="es-ES" dirty="0">
                <a:solidFill>
                  <a:srgbClr val="64748B"/>
                </a:solidFill>
                <a:latin typeface="Public Sans"/>
              </a:rPr>
              <a:t>4 septiembre, 2017)</a:t>
            </a:r>
            <a:endParaRPr lang="es-ES" b="0" i="0" dirty="0">
              <a:solidFill>
                <a:srgbClr val="64748B"/>
              </a:solidFill>
              <a:effectLst/>
              <a:latin typeface="Public Sans"/>
            </a:endParaRPr>
          </a:p>
        </p:txBody>
      </p:sp>
      <p:sp>
        <p:nvSpPr>
          <p:cNvPr id="4" name="Rectángulo 3">
            <a:extLst>
              <a:ext uri="{FF2B5EF4-FFF2-40B4-BE49-F238E27FC236}">
                <a16:creationId xmlns:a16="http://schemas.microsoft.com/office/drawing/2014/main" id="{B8E1408F-3741-4CCA-BB33-C5101EE387DD}"/>
              </a:ext>
            </a:extLst>
          </p:cNvPr>
          <p:cNvSpPr/>
          <p:nvPr/>
        </p:nvSpPr>
        <p:spPr>
          <a:xfrm>
            <a:off x="1180051" y="1550406"/>
            <a:ext cx="9831898" cy="5016758"/>
          </a:xfrm>
          <a:prstGeom prst="rect">
            <a:avLst/>
          </a:prstGeom>
        </p:spPr>
        <p:txBody>
          <a:bodyPr wrap="square">
            <a:spAutoFit/>
          </a:bodyPr>
          <a:lstStyle/>
          <a:p>
            <a:r>
              <a:rPr lang="es-ES" sz="2000" dirty="0"/>
              <a:t>El control de calidad en los alimentos es la utilización de parámetros tecnológicos, físicos, químicos, microbiológicos, nutricionales y sensoriales para lograr que un alimento sea sano y sabroso con el objetivo de proteger al consumidor, tanto del fraude como de su salud.</a:t>
            </a:r>
          </a:p>
          <a:p>
            <a:endParaRPr lang="es-ES" sz="2000" dirty="0">
              <a:solidFill>
                <a:srgbClr val="262D37"/>
              </a:solidFill>
            </a:endParaRPr>
          </a:p>
          <a:p>
            <a:r>
              <a:rPr lang="es-ES" sz="2000" dirty="0">
                <a:solidFill>
                  <a:srgbClr val="262D37"/>
                </a:solidFill>
              </a:rPr>
              <a:t>Intervienen en estas propiedades de los alimentos atributos especí</a:t>
            </a:r>
            <a:r>
              <a:rPr lang="es-ES" sz="2000" dirty="0">
                <a:solidFill>
                  <a:srgbClr val="000000"/>
                </a:solidFill>
              </a:rPr>
              <a:t>fi</a:t>
            </a:r>
            <a:r>
              <a:rPr lang="es-ES" sz="2000" dirty="0">
                <a:solidFill>
                  <a:srgbClr val="262D37"/>
                </a:solidFill>
              </a:rPr>
              <a:t>cos como:</a:t>
            </a:r>
          </a:p>
          <a:p>
            <a:r>
              <a:rPr lang="es-ES" sz="2000" b="1" dirty="0">
                <a:solidFill>
                  <a:srgbClr val="1D293B"/>
                </a:solidFill>
              </a:rPr>
              <a:t>Propiedades sensoriales</a:t>
            </a:r>
            <a:r>
              <a:rPr lang="es-ES" sz="2000" dirty="0">
                <a:solidFill>
                  <a:srgbClr val="1D293B"/>
                </a:solidFill>
              </a:rPr>
              <a:t>: </a:t>
            </a:r>
            <a:r>
              <a:rPr lang="es-ES" sz="2000" dirty="0">
                <a:solidFill>
                  <a:srgbClr val="262D37"/>
                </a:solidFill>
              </a:rPr>
              <a:t>Sabor, Color, Aroma, Textura</a:t>
            </a:r>
          </a:p>
          <a:p>
            <a:r>
              <a:rPr lang="es-ES" sz="2000" b="1" dirty="0">
                <a:solidFill>
                  <a:srgbClr val="1D293B"/>
                </a:solidFill>
              </a:rPr>
              <a:t>Propiedades cuantitativas</a:t>
            </a:r>
            <a:r>
              <a:rPr lang="es-ES" sz="2000" dirty="0">
                <a:solidFill>
                  <a:srgbClr val="1D293B"/>
                </a:solidFill>
              </a:rPr>
              <a:t>:</a:t>
            </a:r>
          </a:p>
          <a:p>
            <a:r>
              <a:rPr lang="es-ES" sz="2000" dirty="0">
                <a:solidFill>
                  <a:srgbClr val="262D37"/>
                </a:solidFill>
              </a:rPr>
              <a:t>Contenido en azúcar, proteína, </a:t>
            </a:r>
            <a:r>
              <a:rPr lang="es-ES" sz="2000" dirty="0">
                <a:solidFill>
                  <a:srgbClr val="000000"/>
                </a:solidFill>
              </a:rPr>
              <a:t>fi</a:t>
            </a:r>
            <a:r>
              <a:rPr lang="es-ES" sz="2000" dirty="0">
                <a:solidFill>
                  <a:srgbClr val="262D37"/>
                </a:solidFill>
              </a:rPr>
              <a:t>bra, peróxidos, ácidos grasos libres, Etc.</a:t>
            </a:r>
          </a:p>
          <a:p>
            <a:endParaRPr lang="es-ES" sz="2000" dirty="0">
              <a:solidFill>
                <a:srgbClr val="262D37"/>
              </a:solidFill>
            </a:endParaRPr>
          </a:p>
          <a:p>
            <a:r>
              <a:rPr lang="es-ES" sz="2000" dirty="0">
                <a:solidFill>
                  <a:srgbClr val="262D37"/>
                </a:solidFill>
              </a:rPr>
              <a:t>En base a estos atributos, se establecen unos estándares con respecto a la composición del producto, las reacciones </a:t>
            </a:r>
            <a:r>
              <a:rPr lang="es-ES" sz="2000" dirty="0" err="1">
                <a:solidFill>
                  <a:srgbClr val="262D37"/>
                </a:solidFill>
              </a:rPr>
              <a:t>deteriorantes</a:t>
            </a:r>
            <a:r>
              <a:rPr lang="es-ES" sz="2000" dirty="0">
                <a:solidFill>
                  <a:srgbClr val="262D37"/>
                </a:solidFill>
              </a:rPr>
              <a:t> esperadas, el envase utilizado, la vida útil requerida y el tipo de consumidores al que va dirigido.</a:t>
            </a:r>
          </a:p>
          <a:p>
            <a:r>
              <a:rPr lang="es-ES" sz="2000" dirty="0">
                <a:solidFill>
                  <a:srgbClr val="262D37"/>
                </a:solidFill>
              </a:rPr>
              <a:t>Los estándares se establecen en leyes y reglamentos alimentarios relacionadas con la comercialización, la producción, el etiquetado, los aditivos que pueden ser utilizados, las prácticas generales de fabricación, el Análisis de Peligros y Puntos de Control Críticos (APPCC), etc.</a:t>
            </a:r>
            <a:endParaRPr lang="es-ES" sz="2000" dirty="0"/>
          </a:p>
        </p:txBody>
      </p:sp>
    </p:spTree>
    <p:extLst>
      <p:ext uri="{BB962C8B-B14F-4D97-AF65-F5344CB8AC3E}">
        <p14:creationId xmlns:p14="http://schemas.microsoft.com/office/powerpoint/2010/main" val="3903556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A474BF8-C086-4027-B177-779E0D2B9516}"/>
              </a:ext>
            </a:extLst>
          </p:cNvPr>
          <p:cNvSpPr/>
          <p:nvPr/>
        </p:nvSpPr>
        <p:spPr>
          <a:xfrm>
            <a:off x="1166069" y="468140"/>
            <a:ext cx="10083567" cy="6247864"/>
          </a:xfrm>
          <a:prstGeom prst="rect">
            <a:avLst/>
          </a:prstGeom>
        </p:spPr>
        <p:txBody>
          <a:bodyPr wrap="square">
            <a:spAutoFit/>
          </a:bodyPr>
          <a:lstStyle/>
          <a:p>
            <a:r>
              <a:rPr lang="es-ES" sz="4000" dirty="0">
                <a:solidFill>
                  <a:srgbClr val="1D293B"/>
                </a:solidFill>
              </a:rPr>
              <a:t>Origen del control de calidad en alimentos</a:t>
            </a:r>
          </a:p>
          <a:p>
            <a:r>
              <a:rPr lang="es-ES" sz="2400" dirty="0">
                <a:solidFill>
                  <a:srgbClr val="262D37"/>
                </a:solidFill>
              </a:rPr>
              <a:t>Aunque los controles de calidad tal vez nos hagan pensar en procedimientos modernos, su </a:t>
            </a:r>
            <a:r>
              <a:rPr lang="es-ES" sz="2400" dirty="0">
                <a:solidFill>
                  <a:srgbClr val="A74E2F"/>
                </a:solidFill>
              </a:rPr>
              <a:t>origen </a:t>
            </a:r>
            <a:r>
              <a:rPr lang="es-ES" sz="2400" dirty="0">
                <a:solidFill>
                  <a:srgbClr val="262D37"/>
                </a:solidFill>
              </a:rPr>
              <a:t>se remonta a hace miles de años.</a:t>
            </a:r>
          </a:p>
          <a:p>
            <a:r>
              <a:rPr lang="es-ES" sz="2400" dirty="0">
                <a:solidFill>
                  <a:srgbClr val="262D37"/>
                </a:solidFill>
              </a:rPr>
              <a:t>Hace más de 4.000 años, alrededor del año 2.500 a.C., </a:t>
            </a:r>
            <a:r>
              <a:rPr lang="es-ES" sz="2400" b="1" dirty="0">
                <a:solidFill>
                  <a:srgbClr val="262D37"/>
                </a:solidFill>
              </a:rPr>
              <a:t>las leyes de Moisés y las leyes egipcias</a:t>
            </a:r>
            <a:r>
              <a:rPr lang="es-ES" sz="2400" dirty="0">
                <a:solidFill>
                  <a:srgbClr val="262D37"/>
                </a:solidFill>
              </a:rPr>
              <a:t> contemplaban la prevención de la contaminación de la carne, mientras que hace unos 2.000 años la India regulaba la prohibición de adulteración de los cereales y las grasas comestibles. </a:t>
            </a:r>
            <a:r>
              <a:rPr lang="es-ES" sz="2400" b="1" dirty="0">
                <a:solidFill>
                  <a:srgbClr val="262D37"/>
                </a:solidFill>
              </a:rPr>
              <a:t>La misma Biblia</a:t>
            </a:r>
            <a:r>
              <a:rPr lang="es-ES" sz="2400" dirty="0">
                <a:solidFill>
                  <a:srgbClr val="262D37"/>
                </a:solidFill>
              </a:rPr>
              <a:t>, en el Antiguo testamento, prohibía el consumo de carne de animales que no fueran sacri</a:t>
            </a:r>
            <a:r>
              <a:rPr lang="es-ES" sz="2400" dirty="0">
                <a:solidFill>
                  <a:srgbClr val="000000"/>
                </a:solidFill>
              </a:rPr>
              <a:t>fi</a:t>
            </a:r>
            <a:r>
              <a:rPr lang="es-ES" sz="2400" dirty="0">
                <a:solidFill>
                  <a:srgbClr val="262D37"/>
                </a:solidFill>
              </a:rPr>
              <a:t>cados intencionadamente para su consumo, e incluía otros preceptos que hoy son la base de la dieta Kosher.</a:t>
            </a:r>
          </a:p>
          <a:p>
            <a:r>
              <a:rPr lang="es-ES" sz="2400" dirty="0">
                <a:solidFill>
                  <a:srgbClr val="262D37"/>
                </a:solidFill>
              </a:rPr>
              <a:t>También en </a:t>
            </a:r>
            <a:r>
              <a:rPr lang="es-ES" sz="2400" b="1" dirty="0">
                <a:solidFill>
                  <a:srgbClr val="262D37"/>
                </a:solidFill>
              </a:rPr>
              <a:t>las culturas china, griega y romana </a:t>
            </a:r>
            <a:r>
              <a:rPr lang="es-ES" sz="2400" dirty="0">
                <a:solidFill>
                  <a:srgbClr val="262D37"/>
                </a:solidFill>
              </a:rPr>
              <a:t>existen escritos que mencionan pesos y medidas reglamentados de los alimentos y otros productos básicos. Por ejemplo, los autores de la Grecia clásica se re</a:t>
            </a:r>
            <a:r>
              <a:rPr lang="es-ES" sz="2400" dirty="0">
                <a:solidFill>
                  <a:srgbClr val="000000"/>
                </a:solidFill>
              </a:rPr>
              <a:t>fi</a:t>
            </a:r>
            <a:r>
              <a:rPr lang="es-ES" sz="2400" dirty="0">
                <a:solidFill>
                  <a:srgbClr val="262D37"/>
                </a:solidFill>
              </a:rPr>
              <a:t>rieron al control de la cerveza y la inspección de vinos en la ciudad de Atenas para asegurar, decían, su “pureza” y su “solvencia”. Por otro lado, el escritor y político romano Catón el Viejo propuso un método para determinar si se estaba comprando vino aguado.</a:t>
            </a:r>
          </a:p>
        </p:txBody>
      </p:sp>
    </p:spTree>
    <p:extLst>
      <p:ext uri="{BB962C8B-B14F-4D97-AF65-F5344CB8AC3E}">
        <p14:creationId xmlns:p14="http://schemas.microsoft.com/office/powerpoint/2010/main" val="2697571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0777754-7274-4EB7-A391-E8AB53A81FB0}"/>
              </a:ext>
            </a:extLst>
          </p:cNvPr>
          <p:cNvSpPr/>
          <p:nvPr/>
        </p:nvSpPr>
        <p:spPr>
          <a:xfrm>
            <a:off x="931177" y="428178"/>
            <a:ext cx="9882231" cy="6001643"/>
          </a:xfrm>
          <a:prstGeom prst="rect">
            <a:avLst/>
          </a:prstGeom>
        </p:spPr>
        <p:txBody>
          <a:bodyPr wrap="square">
            <a:spAutoFit/>
          </a:bodyPr>
          <a:lstStyle/>
          <a:p>
            <a:pPr algn="just"/>
            <a:r>
              <a:rPr lang="es-ES" sz="2400" dirty="0">
                <a:solidFill>
                  <a:srgbClr val="262D37"/>
                </a:solidFill>
              </a:rPr>
              <a:t>En la </a:t>
            </a:r>
            <a:r>
              <a:rPr lang="es-ES" sz="2400" b="1" dirty="0">
                <a:solidFill>
                  <a:srgbClr val="262D37"/>
                </a:solidFill>
              </a:rPr>
              <a:t>Edad Media</a:t>
            </a:r>
            <a:r>
              <a:rPr lang="es-ES" sz="2400" dirty="0">
                <a:solidFill>
                  <a:srgbClr val="262D37"/>
                </a:solidFill>
              </a:rPr>
              <a:t>, con los gremios comerciales, se evolucionó en el control de calidad de los alimentos. Los gremios establecían unas pautas de calidad de los productos para asegurar la honestidad e integridad de sus miembros y por lo tanto poder ejercer presión ante el intrusismo. Por ejemplo, en 1419,se publicó una proclama prohibiendo la adulteración o mezcla de vino de diferentes áreas geográ</a:t>
            </a:r>
            <a:r>
              <a:rPr lang="es-ES" sz="2400" dirty="0">
                <a:solidFill>
                  <a:srgbClr val="000000"/>
                </a:solidFill>
              </a:rPr>
              <a:t>fi</a:t>
            </a:r>
            <a:r>
              <a:rPr lang="es-ES" sz="2400" dirty="0">
                <a:solidFill>
                  <a:srgbClr val="262D37"/>
                </a:solidFill>
              </a:rPr>
              <a:t>cas, y en 1649 se promulgó un estatuto de la Commonwealth para regular la calidad de la mantequilla.</a:t>
            </a:r>
          </a:p>
          <a:p>
            <a:pPr algn="just"/>
            <a:r>
              <a:rPr lang="es-ES" sz="2400" dirty="0">
                <a:solidFill>
                  <a:srgbClr val="262D37"/>
                </a:solidFill>
              </a:rPr>
              <a:t>Más tarde, en el </a:t>
            </a:r>
            <a:r>
              <a:rPr lang="es-ES" sz="2400" b="1" dirty="0">
                <a:solidFill>
                  <a:srgbClr val="262D37"/>
                </a:solidFill>
              </a:rPr>
              <a:t>siglo XVII y XVIII</a:t>
            </a:r>
            <a:r>
              <a:rPr lang="es-ES" sz="2400" dirty="0">
                <a:solidFill>
                  <a:srgbClr val="262D37"/>
                </a:solidFill>
              </a:rPr>
              <a:t>, la química se empezó a usar como una herramienta de análisis para controlar la adulteración dela comida. Los fundamentos cientí</a:t>
            </a:r>
            <a:r>
              <a:rPr lang="es-ES" sz="2400" dirty="0">
                <a:solidFill>
                  <a:srgbClr val="000000"/>
                </a:solidFill>
              </a:rPr>
              <a:t>fi</a:t>
            </a:r>
            <a:r>
              <a:rPr lang="es-ES" sz="2400" dirty="0">
                <a:solidFill>
                  <a:srgbClr val="262D37"/>
                </a:solidFill>
              </a:rPr>
              <a:t>cos establecidos entonces han perdurado hasta hoy, ya que la adulteración no ha variado mucho desde entonces, sólo ha cambiado el grado y el nivel de so</a:t>
            </a:r>
            <a:r>
              <a:rPr lang="es-ES" sz="2400" dirty="0">
                <a:solidFill>
                  <a:srgbClr val="000000"/>
                </a:solidFill>
              </a:rPr>
              <a:t>fi</a:t>
            </a:r>
            <a:r>
              <a:rPr lang="es-ES" sz="2400" dirty="0">
                <a:solidFill>
                  <a:srgbClr val="262D37"/>
                </a:solidFill>
              </a:rPr>
              <a:t>sticación del fraude y las técnicas analíticas concretas para detectarlo.</a:t>
            </a:r>
            <a:endParaRPr lang="es-ES" sz="2400" dirty="0"/>
          </a:p>
          <a:p>
            <a:pPr algn="just"/>
            <a:r>
              <a:rPr lang="es-ES" sz="2400" b="1" dirty="0"/>
              <a:t>Importancia del control de calidad en los alimentos</a:t>
            </a:r>
          </a:p>
          <a:p>
            <a:pPr algn="just"/>
            <a:r>
              <a:rPr lang="es-ES" sz="2400" dirty="0"/>
              <a:t> El factor de calidad más importante de los alimentos procesados es la seguridad y la confiabilidad, seguido de la </a:t>
            </a:r>
            <a:r>
              <a:rPr lang="es-ES" sz="2400" dirty="0" err="1"/>
              <a:t>apetitosidad</a:t>
            </a:r>
            <a:r>
              <a:rPr lang="es-ES" sz="2400" dirty="0"/>
              <a:t> y el precio apropiado.</a:t>
            </a:r>
          </a:p>
        </p:txBody>
      </p:sp>
    </p:spTree>
    <p:extLst>
      <p:ext uri="{BB962C8B-B14F-4D97-AF65-F5344CB8AC3E}">
        <p14:creationId xmlns:p14="http://schemas.microsoft.com/office/powerpoint/2010/main" val="6277691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rantizando la Seguridad Alimentaria en España: Principios y Requisitos  del Reglamento (CE) 178/2002">
            <a:extLst>
              <a:ext uri="{FF2B5EF4-FFF2-40B4-BE49-F238E27FC236}">
                <a16:creationId xmlns:a16="http://schemas.microsoft.com/office/drawing/2014/main" id="{5A44B6DC-9FA5-4E53-9A6F-74C0FE671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5790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AE2EF02-AA65-4BBD-901F-F327D198D3AD}"/>
              </a:ext>
            </a:extLst>
          </p:cNvPr>
          <p:cNvSpPr/>
          <p:nvPr/>
        </p:nvSpPr>
        <p:spPr>
          <a:xfrm>
            <a:off x="1082180" y="548580"/>
            <a:ext cx="9848675" cy="6001643"/>
          </a:xfrm>
          <a:prstGeom prst="rect">
            <a:avLst/>
          </a:prstGeom>
        </p:spPr>
        <p:txBody>
          <a:bodyPr wrap="square">
            <a:spAutoFit/>
          </a:bodyPr>
          <a:lstStyle/>
          <a:p>
            <a:r>
              <a:rPr lang="es-ES" sz="2400" b="1" dirty="0">
                <a:solidFill>
                  <a:srgbClr val="1D293B"/>
                </a:solidFill>
              </a:rPr>
              <a:t>La cadena alimentaria</a:t>
            </a:r>
          </a:p>
          <a:p>
            <a:r>
              <a:rPr lang="es-ES" sz="2400" dirty="0">
                <a:solidFill>
                  <a:srgbClr val="262D37"/>
                </a:solidFill>
              </a:rPr>
              <a:t>La cadena alimentaria es el itinerario por el que se mueven los alimentos desde la explotación agraria, ganadera o pesquera, pasando por la industria de procesado, el centro de distribución, el distribuidor (mayorista), hasta la tienda. </a:t>
            </a:r>
          </a:p>
          <a:p>
            <a:r>
              <a:rPr lang="es-ES" sz="2400" dirty="0">
                <a:solidFill>
                  <a:srgbClr val="262D37"/>
                </a:solidFill>
              </a:rPr>
              <a:t>En esta cadena hay básicamente cinco eslabones:</a:t>
            </a:r>
          </a:p>
          <a:p>
            <a:pPr marL="342900" indent="-342900">
              <a:buAutoNum type="arabicPeriod"/>
            </a:pPr>
            <a:r>
              <a:rPr lang="es-ES" sz="2400" dirty="0">
                <a:solidFill>
                  <a:srgbClr val="262D37"/>
                </a:solidFill>
              </a:rPr>
              <a:t>Producción del producto</a:t>
            </a:r>
          </a:p>
          <a:p>
            <a:r>
              <a:rPr lang="es-ES" sz="2400" dirty="0">
                <a:solidFill>
                  <a:srgbClr val="262D37"/>
                </a:solidFill>
              </a:rPr>
              <a:t>2. Procesado del producto</a:t>
            </a:r>
          </a:p>
          <a:p>
            <a:r>
              <a:rPr lang="es-ES" sz="2400" dirty="0">
                <a:solidFill>
                  <a:srgbClr val="262D37"/>
                </a:solidFill>
              </a:rPr>
              <a:t>3. Empaquetado, almacenado y transporte</a:t>
            </a:r>
          </a:p>
          <a:p>
            <a:r>
              <a:rPr lang="es-ES" sz="2400" dirty="0">
                <a:solidFill>
                  <a:srgbClr val="262D37"/>
                </a:solidFill>
              </a:rPr>
              <a:t>4. Venta</a:t>
            </a:r>
          </a:p>
          <a:p>
            <a:r>
              <a:rPr lang="es-ES" sz="2400" dirty="0">
                <a:solidFill>
                  <a:srgbClr val="262D37"/>
                </a:solidFill>
              </a:rPr>
              <a:t>5. Consumo</a:t>
            </a:r>
          </a:p>
          <a:p>
            <a:r>
              <a:rPr lang="es-ES" sz="2400" dirty="0">
                <a:solidFill>
                  <a:srgbClr val="262D37"/>
                </a:solidFill>
              </a:rPr>
              <a:t>Aunque se le llama tradicionalmente “cadena”, dando a entender que el </a:t>
            </a:r>
            <a:r>
              <a:rPr lang="es-ES" sz="2400" dirty="0">
                <a:solidFill>
                  <a:srgbClr val="000000"/>
                </a:solidFill>
              </a:rPr>
              <a:t>fl</a:t>
            </a:r>
            <a:r>
              <a:rPr lang="es-ES" sz="2400" dirty="0">
                <a:solidFill>
                  <a:srgbClr val="262D37"/>
                </a:solidFill>
              </a:rPr>
              <a:t>ujo es lineal, </a:t>
            </a:r>
            <a:r>
              <a:rPr lang="es-ES" sz="2400" b="1" dirty="0">
                <a:solidFill>
                  <a:srgbClr val="262D37"/>
                </a:solidFill>
              </a:rPr>
              <a:t>en realidad se trata más bien de una estructura en red</a:t>
            </a:r>
            <a:r>
              <a:rPr lang="es-ES" sz="2400" dirty="0">
                <a:solidFill>
                  <a:srgbClr val="262D37"/>
                </a:solidFill>
              </a:rPr>
              <a:t>, con cruces y vértices que se relacionan entre sí. En ella intervienen la física, la información, la </a:t>
            </a:r>
            <a:r>
              <a:rPr lang="es-ES" sz="2400" dirty="0">
                <a:solidFill>
                  <a:srgbClr val="000000"/>
                </a:solidFill>
              </a:rPr>
              <a:t>fi</a:t>
            </a:r>
            <a:r>
              <a:rPr lang="es-ES" sz="2400" dirty="0">
                <a:solidFill>
                  <a:srgbClr val="262D37"/>
                </a:solidFill>
              </a:rPr>
              <a:t>nanciación, la técnica, la normalización, la seguridad y las conexiones de valor añadido.</a:t>
            </a:r>
            <a:endParaRPr lang="es-ES" sz="2400" dirty="0"/>
          </a:p>
        </p:txBody>
      </p:sp>
    </p:spTree>
    <p:extLst>
      <p:ext uri="{BB962C8B-B14F-4D97-AF65-F5344CB8AC3E}">
        <p14:creationId xmlns:p14="http://schemas.microsoft.com/office/powerpoint/2010/main" val="4050199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1429811-0258-4092-BD22-985796138C5D}"/>
              </a:ext>
            </a:extLst>
          </p:cNvPr>
          <p:cNvSpPr/>
          <p:nvPr/>
        </p:nvSpPr>
        <p:spPr>
          <a:xfrm>
            <a:off x="822121" y="215854"/>
            <a:ext cx="10805020" cy="6370975"/>
          </a:xfrm>
          <a:prstGeom prst="rect">
            <a:avLst/>
          </a:prstGeom>
        </p:spPr>
        <p:txBody>
          <a:bodyPr wrap="square">
            <a:spAutoFit/>
          </a:bodyPr>
          <a:lstStyle/>
          <a:p>
            <a:r>
              <a:rPr lang="es-ES" sz="2400" b="1" u="sng" dirty="0">
                <a:solidFill>
                  <a:srgbClr val="1D293B"/>
                </a:solidFill>
                <a:latin typeface="Arial" panose="020B0604020202020204" pitchFamily="34" charset="0"/>
                <a:cs typeface="Arial" panose="020B0604020202020204" pitchFamily="34" charset="0"/>
              </a:rPr>
              <a:t>Principales riesgos en la cadena alimentaria</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1. </a:t>
            </a:r>
            <a:r>
              <a:rPr lang="es-ES" sz="2400" b="1" dirty="0">
                <a:latin typeface="Arial" panose="020B0604020202020204" pitchFamily="34" charset="0"/>
                <a:cs typeface="Arial" panose="020B0604020202020204" pitchFamily="34" charset="0"/>
              </a:rPr>
              <a:t>Riesgos físicos</a:t>
            </a:r>
            <a:r>
              <a:rPr lang="es-ES" sz="2400" dirty="0">
                <a:latin typeface="Arial" panose="020B0604020202020204" pitchFamily="34" charset="0"/>
                <a:cs typeface="Arial" panose="020B0604020202020204" pitchFamily="34" charset="0"/>
              </a:rPr>
              <a:t>:</a:t>
            </a:r>
          </a:p>
          <a:p>
            <a:r>
              <a:rPr lang="es-ES" sz="2400" dirty="0">
                <a:latin typeface="Arial" panose="020B0604020202020204" pitchFamily="34" charset="0"/>
                <a:cs typeface="Arial" panose="020B0604020202020204" pitchFamily="34" charset="0"/>
              </a:rPr>
              <a:t>Básicamente este tipo de riesgos </a:t>
            </a:r>
            <a:r>
              <a:rPr lang="es-ES" sz="2400" b="1" dirty="0">
                <a:latin typeface="Arial" panose="020B0604020202020204" pitchFamily="34" charset="0"/>
                <a:cs typeface="Arial" panose="020B0604020202020204" pitchFamily="34" charset="0"/>
              </a:rPr>
              <a:t>atañen a la presencia de cualquier material extraño en un alimento</a:t>
            </a:r>
            <a:r>
              <a:rPr lang="es-ES" sz="2400" dirty="0">
                <a:latin typeface="Arial" panose="020B0604020202020204" pitchFamily="34" charset="0"/>
                <a:cs typeface="Arial" panose="020B0604020202020204" pitchFamily="34" charset="0"/>
              </a:rPr>
              <a:t> procedente de los procesos de elaboración o por contaminación externa.</a:t>
            </a:r>
          </a:p>
          <a:p>
            <a:r>
              <a:rPr lang="es-ES" sz="2400" dirty="0">
                <a:latin typeface="Arial" panose="020B0604020202020204" pitchFamily="34" charset="0"/>
                <a:cs typeface="Arial" panose="020B0604020202020204" pitchFamily="34" charset="0"/>
              </a:rPr>
              <a:t>Las </a:t>
            </a:r>
            <a:r>
              <a:rPr lang="es-ES" sz="2400" b="1" dirty="0">
                <a:latin typeface="Arial" panose="020B0604020202020204" pitchFamily="34" charset="0"/>
                <a:cs typeface="Arial" panose="020B0604020202020204" pitchFamily="34" charset="0"/>
              </a:rPr>
              <a:t>causas principales </a:t>
            </a:r>
            <a:r>
              <a:rPr lang="es-ES" sz="2400" dirty="0">
                <a:latin typeface="Arial" panose="020B0604020202020204" pitchFamily="34" charset="0"/>
                <a:cs typeface="Arial" panose="020B0604020202020204" pitchFamily="34" charset="0"/>
              </a:rPr>
              <a:t>de estos riesgos son:</a:t>
            </a:r>
          </a:p>
          <a:p>
            <a:r>
              <a:rPr lang="es-ES" sz="2400" dirty="0">
                <a:latin typeface="Arial" panose="020B0604020202020204" pitchFamily="34" charset="0"/>
                <a:cs typeface="Arial" panose="020B0604020202020204" pitchFamily="34" charset="0"/>
              </a:rPr>
              <a:t>Malas prácticas en la manipulación (presencia de metales, anillos, tiritas, etc.)</a:t>
            </a:r>
          </a:p>
          <a:p>
            <a:r>
              <a:rPr lang="es-ES" sz="2400" dirty="0">
                <a:latin typeface="Arial" panose="020B0604020202020204" pitchFamily="34" charset="0"/>
                <a:cs typeface="Arial" panose="020B0604020202020204" pitchFamily="34" charset="0"/>
              </a:rPr>
              <a:t>Defectos en el procesado (restos de material envasado, plásticos, vidrio, metales, etc.)</a:t>
            </a:r>
          </a:p>
          <a:p>
            <a:pPr algn="just"/>
            <a:r>
              <a:rPr lang="es-ES" sz="2400" dirty="0">
                <a:latin typeface="Arial" panose="020B0604020202020204" pitchFamily="34" charset="0"/>
                <a:cs typeface="Arial" panose="020B0604020202020204" pitchFamily="34" charset="0"/>
              </a:rPr>
              <a:t>Contaminación de la materia prima (huesos, cáscaras de frutos secos, espinas, etc.)</a:t>
            </a:r>
          </a:p>
          <a:p>
            <a:r>
              <a:rPr lang="es-ES" sz="2400" dirty="0">
                <a:latin typeface="Arial" panose="020B0604020202020204" pitchFamily="34" charset="0"/>
                <a:cs typeface="Arial" panose="020B0604020202020204" pitchFamily="34" charset="0"/>
              </a:rPr>
              <a:t>Por otro lado, la </a:t>
            </a:r>
            <a:r>
              <a:rPr lang="es-ES" sz="2400" b="1" dirty="0">
                <a:latin typeface="Arial" panose="020B0604020202020204" pitchFamily="34" charset="0"/>
                <a:cs typeface="Arial" panose="020B0604020202020204" pitchFamily="34" charset="0"/>
              </a:rPr>
              <a:t>adulteración de la materia prima </a:t>
            </a:r>
            <a:r>
              <a:rPr lang="es-ES" sz="2400" dirty="0">
                <a:latin typeface="Arial" panose="020B0604020202020204" pitchFamily="34" charset="0"/>
                <a:cs typeface="Arial" panose="020B0604020202020204" pitchFamily="34" charset="0"/>
              </a:rPr>
              <a:t>también puede referirse a la mezcla de material de calidad con otro de menor calidad en el producto, alterando así las propiedades sensoriales y cuantitativas enumeradas al principio de este post, pudiendo hasta llegar a perjudicar la salud del consumidor.</a:t>
            </a: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5404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407CEE4-12B2-4780-BDBD-B34F97895EF5}"/>
              </a:ext>
            </a:extLst>
          </p:cNvPr>
          <p:cNvSpPr/>
          <p:nvPr/>
        </p:nvSpPr>
        <p:spPr>
          <a:xfrm>
            <a:off x="1091967" y="542684"/>
            <a:ext cx="10008066" cy="5324535"/>
          </a:xfrm>
          <a:prstGeom prst="rect">
            <a:avLst/>
          </a:prstGeom>
        </p:spPr>
        <p:txBody>
          <a:bodyPr wrap="square">
            <a:spAutoFit/>
          </a:bodyPr>
          <a:lstStyle/>
          <a:p>
            <a:pPr algn="just"/>
            <a:endParaRPr lang="es-ES" sz="2000" dirty="0">
              <a:solidFill>
                <a:srgbClr val="000000"/>
              </a:solidFill>
            </a:endParaRPr>
          </a:p>
          <a:p>
            <a:pPr algn="just"/>
            <a:r>
              <a:rPr lang="es-ES" sz="2000" dirty="0">
                <a:solidFill>
                  <a:srgbClr val="262D37"/>
                </a:solidFill>
                <a:latin typeface="Arial" panose="020B0604020202020204" pitchFamily="34" charset="0"/>
                <a:cs typeface="Arial" panose="020B0604020202020204" pitchFamily="34" charset="0"/>
              </a:rPr>
              <a:t>2. </a:t>
            </a:r>
            <a:r>
              <a:rPr lang="es-ES" sz="2000" b="1" dirty="0">
                <a:solidFill>
                  <a:srgbClr val="262D37"/>
                </a:solidFill>
                <a:latin typeface="Arial" panose="020B0604020202020204" pitchFamily="34" charset="0"/>
                <a:cs typeface="Arial" panose="020B0604020202020204" pitchFamily="34" charset="0"/>
              </a:rPr>
              <a:t>Riesgos químicos</a:t>
            </a:r>
            <a:r>
              <a:rPr lang="es-ES" sz="2000" dirty="0">
                <a:solidFill>
                  <a:srgbClr val="262D37"/>
                </a:solidFill>
                <a:latin typeface="Arial" panose="020B0604020202020204" pitchFamily="34" charset="0"/>
                <a:cs typeface="Arial" panose="020B0604020202020204" pitchFamily="34" charset="0"/>
              </a:rPr>
              <a:t>:</a:t>
            </a:r>
          </a:p>
          <a:p>
            <a:pPr algn="just"/>
            <a:r>
              <a:rPr lang="es-ES" sz="2000" dirty="0">
                <a:solidFill>
                  <a:srgbClr val="262D37"/>
                </a:solidFill>
                <a:latin typeface="Arial" panose="020B0604020202020204" pitchFamily="34" charset="0"/>
                <a:cs typeface="Arial" panose="020B0604020202020204" pitchFamily="34" charset="0"/>
              </a:rPr>
              <a:t>El uso de </a:t>
            </a:r>
            <a:r>
              <a:rPr lang="es-ES" sz="2000" b="1" dirty="0">
                <a:solidFill>
                  <a:srgbClr val="262D37"/>
                </a:solidFill>
                <a:latin typeface="Arial" panose="020B0604020202020204" pitchFamily="34" charset="0"/>
                <a:cs typeface="Arial" panose="020B0604020202020204" pitchFamily="34" charset="0"/>
              </a:rPr>
              <a:t>productos químicos añadidos en la producción y el procesado </a:t>
            </a:r>
            <a:r>
              <a:rPr lang="es-ES" sz="2000" dirty="0">
                <a:solidFill>
                  <a:srgbClr val="262D37"/>
                </a:solidFill>
                <a:latin typeface="Arial" panose="020B0604020202020204" pitchFamily="34" charset="0"/>
                <a:cs typeface="Arial" panose="020B0604020202020204" pitchFamily="34" charset="0"/>
              </a:rPr>
              <a:t>de alimentos y preparados también afecta a su calidad ya su salubridad, ya que a menudo disfraza el deterioro de forma deliberada, haciendo parecer que están en buenas condiciones cuando en realidad pueden no ser aptos para el consumo y perjudicar gravemente nuestra salud.</a:t>
            </a:r>
          </a:p>
          <a:p>
            <a:pPr algn="just"/>
            <a:r>
              <a:rPr lang="es-ES" sz="2000" dirty="0">
                <a:solidFill>
                  <a:srgbClr val="262D37"/>
                </a:solidFill>
                <a:latin typeface="Arial" panose="020B0604020202020204" pitchFamily="34" charset="0"/>
                <a:cs typeface="Arial" panose="020B0604020202020204" pitchFamily="34" charset="0"/>
              </a:rPr>
              <a:t>Los </a:t>
            </a:r>
            <a:r>
              <a:rPr lang="es-ES" sz="2000" b="1" dirty="0">
                <a:solidFill>
                  <a:srgbClr val="262D37"/>
                </a:solidFill>
                <a:latin typeface="Arial" panose="020B0604020202020204" pitchFamily="34" charset="0"/>
                <a:cs typeface="Arial" panose="020B0604020202020204" pitchFamily="34" charset="0"/>
              </a:rPr>
              <a:t>aditivos</a:t>
            </a:r>
            <a:r>
              <a:rPr lang="es-ES" sz="2000" dirty="0">
                <a:solidFill>
                  <a:srgbClr val="262D37"/>
                </a:solidFill>
                <a:latin typeface="Arial" panose="020B0604020202020204" pitchFamily="34" charset="0"/>
                <a:cs typeface="Arial" panose="020B0604020202020204" pitchFamily="34" charset="0"/>
              </a:rPr>
              <a:t> </a:t>
            </a:r>
            <a:r>
              <a:rPr lang="es-ES" sz="2000" b="1" dirty="0">
                <a:solidFill>
                  <a:srgbClr val="262D37"/>
                </a:solidFill>
                <a:latin typeface="Arial" panose="020B0604020202020204" pitchFamily="34" charset="0"/>
                <a:cs typeface="Arial" panose="020B0604020202020204" pitchFamily="34" charset="0"/>
              </a:rPr>
              <a:t>alimentarios</a:t>
            </a:r>
            <a:r>
              <a:rPr lang="es-ES" sz="2000" dirty="0">
                <a:solidFill>
                  <a:srgbClr val="262D37"/>
                </a:solidFill>
                <a:latin typeface="Arial" panose="020B0604020202020204" pitchFamily="34" charset="0"/>
                <a:cs typeface="Arial" panose="020B0604020202020204" pitchFamily="34" charset="0"/>
              </a:rPr>
              <a:t>, así como </a:t>
            </a:r>
            <a:r>
              <a:rPr lang="es-ES" sz="2000" b="1" dirty="0">
                <a:solidFill>
                  <a:srgbClr val="262D37"/>
                </a:solidFill>
                <a:latin typeface="Arial" panose="020B0604020202020204" pitchFamily="34" charset="0"/>
                <a:cs typeface="Arial" panose="020B0604020202020204" pitchFamily="34" charset="0"/>
              </a:rPr>
              <a:t>aditivos utilizados en agricultura, ganadería y pesca</a:t>
            </a:r>
            <a:r>
              <a:rPr lang="es-ES" sz="2000" dirty="0">
                <a:solidFill>
                  <a:srgbClr val="262D37"/>
                </a:solidFill>
                <a:latin typeface="Arial" panose="020B0604020202020204" pitchFamily="34" charset="0"/>
                <a:cs typeface="Arial" panose="020B0604020202020204" pitchFamily="34" charset="0"/>
              </a:rPr>
              <a:t> (herbicidas, pesticidas, antibióticos, productos para el engorde animal, etc.) deben ser aprobados por ley y utilizados bajo unos estándares de calidad concretos durante la producción.</a:t>
            </a:r>
          </a:p>
          <a:p>
            <a:pPr algn="just"/>
            <a:r>
              <a:rPr lang="es-ES" sz="2000" dirty="0">
                <a:solidFill>
                  <a:srgbClr val="262D37"/>
                </a:solidFill>
                <a:latin typeface="Arial" panose="020B0604020202020204" pitchFamily="34" charset="0"/>
                <a:cs typeface="Arial" panose="020B0604020202020204" pitchFamily="34" charset="0"/>
              </a:rPr>
              <a:t>Sin embargo, algunos </a:t>
            </a:r>
            <a:r>
              <a:rPr lang="es-ES" sz="2000" b="1" dirty="0">
                <a:solidFill>
                  <a:srgbClr val="262D37"/>
                </a:solidFill>
                <a:latin typeface="Arial" panose="020B0604020202020204" pitchFamily="34" charset="0"/>
                <a:cs typeface="Arial" panose="020B0604020202020204" pitchFamily="34" charset="0"/>
              </a:rPr>
              <a:t>riesgos químicos están presentes en los alimentos de forma natural</a:t>
            </a:r>
            <a:r>
              <a:rPr lang="es-ES" sz="2000" dirty="0">
                <a:solidFill>
                  <a:srgbClr val="262D37"/>
                </a:solidFill>
                <a:latin typeface="Arial" panose="020B0604020202020204" pitchFamily="34" charset="0"/>
                <a:cs typeface="Arial" panose="020B0604020202020204" pitchFamily="34" charset="0"/>
              </a:rPr>
              <a:t>, derivados del metabolismo animal o vegetal (sustancias tóxicas en setas, en algunos frutos secos, en moluscos, en algunas hortalizas sin cocinar, etc.), </a:t>
            </a:r>
            <a:r>
              <a:rPr lang="es-ES" sz="2000" b="1" dirty="0">
                <a:solidFill>
                  <a:srgbClr val="262D37"/>
                </a:solidFill>
                <a:latin typeface="Arial" panose="020B0604020202020204" pitchFamily="34" charset="0"/>
                <a:cs typeface="Arial" panose="020B0604020202020204" pitchFamily="34" charset="0"/>
              </a:rPr>
              <a:t>o accidental</a:t>
            </a:r>
            <a:r>
              <a:rPr lang="es-ES" sz="2000" dirty="0">
                <a:solidFill>
                  <a:srgbClr val="262D37"/>
                </a:solidFill>
                <a:latin typeface="Arial" panose="020B0604020202020204" pitchFamily="34" charset="0"/>
                <a:cs typeface="Arial" panose="020B0604020202020204" pitchFamily="34" charset="0"/>
              </a:rPr>
              <a:t> (herbicidas, pesticidas, metales pesados como el mercurio, restos de productos de limpieza, etc.) y, como en el caso de los riesgos físicos, es necesario implementar un </a:t>
            </a:r>
            <a:r>
              <a:rPr lang="es-ES" sz="2000" dirty="0">
                <a:solidFill>
                  <a:srgbClr val="A74E2F"/>
                </a:solidFill>
                <a:latin typeface="Arial" panose="020B0604020202020204" pitchFamily="34" charset="0"/>
                <a:cs typeface="Arial" panose="020B0604020202020204" pitchFamily="34" charset="0"/>
              </a:rPr>
              <a:t>sistema de autocontrol de peligros</a:t>
            </a:r>
            <a:r>
              <a:rPr lang="es-ES" sz="2000" dirty="0">
                <a:solidFill>
                  <a:srgbClr val="262D37"/>
                </a:solidFill>
                <a:latin typeface="Arial" panose="020B0604020202020204" pitchFamily="34" charset="0"/>
                <a:cs typeface="Arial" panose="020B0604020202020204" pitchFamily="34" charset="0"/>
              </a:rPr>
              <a:t>.</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7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AFE8C01-D34F-42D2-BD94-6F650DE7C270}"/>
              </a:ext>
            </a:extLst>
          </p:cNvPr>
          <p:cNvSpPr/>
          <p:nvPr/>
        </p:nvSpPr>
        <p:spPr>
          <a:xfrm>
            <a:off x="713065" y="505122"/>
            <a:ext cx="10612072" cy="5847755"/>
          </a:xfrm>
          <a:prstGeom prst="rect">
            <a:avLst/>
          </a:prstGeom>
        </p:spPr>
        <p:txBody>
          <a:bodyPr wrap="square">
            <a:spAutoFit/>
          </a:bodyPr>
          <a:lstStyle/>
          <a:p>
            <a:pPr algn="just" fontAlgn="base"/>
            <a:r>
              <a:rPr lang="es-ES" sz="2200" b="1" u="sng" dirty="0">
                <a:solidFill>
                  <a:srgbClr val="2C2C2C"/>
                </a:solidFill>
                <a:latin typeface="Arial" panose="020B0604020202020204" pitchFamily="34" charset="0"/>
                <a:cs typeface="Arial" panose="020B0604020202020204" pitchFamily="34" charset="0"/>
              </a:rPr>
              <a:t>CONCEPTO</a:t>
            </a:r>
          </a:p>
          <a:p>
            <a:pPr algn="just" fontAlgn="base"/>
            <a:endParaRPr lang="es-ES" sz="2200" b="1" u="sng" dirty="0">
              <a:solidFill>
                <a:srgbClr val="2C2C2C"/>
              </a:solidFill>
              <a:latin typeface="Arial" panose="020B0604020202020204" pitchFamily="34" charset="0"/>
              <a:cs typeface="Arial" panose="020B0604020202020204" pitchFamily="34" charset="0"/>
            </a:endParaRPr>
          </a:p>
          <a:p>
            <a:pPr algn="just" fontAlgn="base"/>
            <a:r>
              <a:rPr lang="es-ES" sz="2200" b="1" dirty="0">
                <a:solidFill>
                  <a:srgbClr val="2C2C2C"/>
                </a:solidFill>
                <a:latin typeface="Arial" panose="020B0604020202020204" pitchFamily="34" charset="0"/>
                <a:cs typeface="Arial" panose="020B0604020202020204" pitchFamily="34" charset="0"/>
              </a:rPr>
              <a:t>Calidad y seguridad alimentaria, ¿qué es?</a:t>
            </a:r>
          </a:p>
          <a:p>
            <a:pPr algn="just" fontAlgn="base"/>
            <a:r>
              <a:rPr lang="es-ES" sz="2200" dirty="0">
                <a:solidFill>
                  <a:srgbClr val="5F5F5F"/>
                </a:solidFill>
                <a:latin typeface="Arial" panose="020B0604020202020204" pitchFamily="34" charset="0"/>
                <a:cs typeface="Arial" panose="020B0604020202020204" pitchFamily="34" charset="0"/>
              </a:rPr>
              <a:t>Podría decirse que la </a:t>
            </a:r>
            <a:r>
              <a:rPr lang="es-ES" sz="2200" b="1" dirty="0">
                <a:solidFill>
                  <a:srgbClr val="2C2C2C"/>
                </a:solidFill>
                <a:latin typeface="Arial" panose="020B0604020202020204" pitchFamily="34" charset="0"/>
                <a:cs typeface="Arial" panose="020B0604020202020204" pitchFamily="34" charset="0"/>
              </a:rPr>
              <a:t>seguridad alimentaria</a:t>
            </a:r>
            <a:r>
              <a:rPr lang="es-ES" sz="2200" dirty="0">
                <a:solidFill>
                  <a:srgbClr val="5F5F5F"/>
                </a:solidFill>
                <a:latin typeface="Arial" panose="020B0604020202020204" pitchFamily="34" charset="0"/>
                <a:cs typeface="Arial" panose="020B0604020202020204" pitchFamily="34" charset="0"/>
              </a:rPr>
              <a:t> es obligatoria y garantiza la inocuidad de los alimentos, para que no pongan en peligro al organismo cuando sean consumidos. </a:t>
            </a:r>
          </a:p>
          <a:p>
            <a:pPr algn="just" fontAlgn="base"/>
            <a:r>
              <a:rPr lang="es-ES" sz="2200" dirty="0">
                <a:solidFill>
                  <a:srgbClr val="5F5F5F"/>
                </a:solidFill>
                <a:latin typeface="Arial" panose="020B0604020202020204" pitchFamily="34" charset="0"/>
                <a:cs typeface="Arial" panose="020B0604020202020204" pitchFamily="34" charset="0"/>
              </a:rPr>
              <a:t>Por otro lado, la </a:t>
            </a:r>
            <a:r>
              <a:rPr lang="es-ES" sz="2200" b="1" dirty="0">
                <a:solidFill>
                  <a:srgbClr val="2C2C2C"/>
                </a:solidFill>
                <a:latin typeface="Arial" panose="020B0604020202020204" pitchFamily="34" charset="0"/>
                <a:cs typeface="Arial" panose="020B0604020202020204" pitchFamily="34" charset="0"/>
              </a:rPr>
              <a:t>calidad alimentaria</a:t>
            </a:r>
            <a:r>
              <a:rPr lang="es-ES" sz="2200" dirty="0">
                <a:solidFill>
                  <a:srgbClr val="5F5F5F"/>
                </a:solidFill>
                <a:latin typeface="Arial" panose="020B0604020202020204" pitchFamily="34" charset="0"/>
                <a:cs typeface="Arial" panose="020B0604020202020204" pitchFamily="34" charset="0"/>
              </a:rPr>
              <a:t> es algo voluntario que garantiza ciertas características del producto que estamos adquiriendo o consumiendo.</a:t>
            </a:r>
          </a:p>
          <a:p>
            <a:pPr lvl="0" algn="just" fontAlgn="base"/>
            <a:r>
              <a:rPr lang="es-ES" sz="2200" b="1" dirty="0">
                <a:solidFill>
                  <a:srgbClr val="2C2C2C"/>
                </a:solidFill>
                <a:latin typeface="Arial" panose="020B0604020202020204" pitchFamily="34" charset="0"/>
                <a:cs typeface="Arial" panose="020B0604020202020204" pitchFamily="34" charset="0"/>
              </a:rPr>
              <a:t>¿Por qué se relacionan ambos conceptos?</a:t>
            </a:r>
          </a:p>
          <a:p>
            <a:pPr lvl="0" algn="just" fontAlgn="base"/>
            <a:r>
              <a:rPr lang="es-ES" sz="2200" dirty="0">
                <a:solidFill>
                  <a:srgbClr val="5F5F5F"/>
                </a:solidFill>
                <a:latin typeface="Arial" panose="020B0604020202020204" pitchFamily="34" charset="0"/>
                <a:cs typeface="Arial" panose="020B0604020202020204" pitchFamily="34" charset="0"/>
              </a:rPr>
              <a:t>Principalmente porque </a:t>
            </a:r>
            <a:r>
              <a:rPr lang="es-ES" sz="2200" b="1" dirty="0">
                <a:solidFill>
                  <a:srgbClr val="5F5F5F"/>
                </a:solidFill>
                <a:latin typeface="Arial" panose="020B0604020202020204" pitchFamily="34" charset="0"/>
                <a:cs typeface="Arial" panose="020B0604020202020204" pitchFamily="34" charset="0"/>
              </a:rPr>
              <a:t>cuando hablamos de seguridad alimenticia </a:t>
            </a:r>
            <a:r>
              <a:rPr lang="es-ES" sz="2200" dirty="0">
                <a:solidFill>
                  <a:srgbClr val="5F5F5F"/>
                </a:solidFill>
                <a:latin typeface="Arial" panose="020B0604020202020204" pitchFamily="34" charset="0"/>
                <a:cs typeface="Arial" panose="020B0604020202020204" pitchFamily="34" charset="0"/>
              </a:rPr>
              <a:t>con respecto a las características que puede o debe poseer un cierto alimento, </a:t>
            </a:r>
            <a:r>
              <a:rPr lang="es-ES" sz="2200" b="1" dirty="0">
                <a:solidFill>
                  <a:srgbClr val="5F5F5F"/>
                </a:solidFill>
                <a:latin typeface="Arial" panose="020B0604020202020204" pitchFamily="34" charset="0"/>
                <a:cs typeface="Arial" panose="020B0604020202020204" pitchFamily="34" charset="0"/>
              </a:rPr>
              <a:t>nos estamos refiriendo también a la calidad que deben tener</a:t>
            </a:r>
            <a:r>
              <a:rPr lang="es-ES" sz="2200" dirty="0">
                <a:solidFill>
                  <a:srgbClr val="5F5F5F"/>
                </a:solidFill>
                <a:latin typeface="Arial" panose="020B0604020202020204" pitchFamily="34" charset="0"/>
                <a:cs typeface="Arial" panose="020B0604020202020204" pitchFamily="34" charset="0"/>
              </a:rPr>
              <a:t>. Un alimento que provoque daños a nuestra salud, nunca podrá ser seguro ni de calidad.</a:t>
            </a:r>
          </a:p>
          <a:p>
            <a:pPr lvl="0" algn="just" fontAlgn="base"/>
            <a:r>
              <a:rPr lang="es-ES" sz="2200" dirty="0">
                <a:solidFill>
                  <a:srgbClr val="5F5F5F"/>
                </a:solidFill>
                <a:latin typeface="Arial" panose="020B0604020202020204" pitchFamily="34" charset="0"/>
                <a:cs typeface="Arial" panose="020B0604020202020204" pitchFamily="34" charset="0"/>
              </a:rPr>
              <a:t>Por ello, </a:t>
            </a:r>
            <a:r>
              <a:rPr lang="es-ES" sz="2200" b="1" dirty="0">
                <a:solidFill>
                  <a:srgbClr val="5F5F5F"/>
                </a:solidFill>
                <a:latin typeface="Arial" panose="020B0604020202020204" pitchFamily="34" charset="0"/>
                <a:cs typeface="Arial" panose="020B0604020202020204" pitchFamily="34" charset="0"/>
              </a:rPr>
              <a:t>aunque los conceptos de calidad y seguridad alimentaria no sean sinónimos</a:t>
            </a:r>
            <a:r>
              <a:rPr lang="es-ES" sz="2200" dirty="0">
                <a:solidFill>
                  <a:srgbClr val="5F5F5F"/>
                </a:solidFill>
                <a:latin typeface="Arial" panose="020B0604020202020204" pitchFamily="34" charset="0"/>
                <a:cs typeface="Arial" panose="020B0604020202020204" pitchFamily="34" charset="0"/>
              </a:rPr>
              <a:t>, </a:t>
            </a:r>
            <a:r>
              <a:rPr lang="es-ES" sz="2200" b="1" dirty="0">
                <a:solidFill>
                  <a:srgbClr val="5F5F5F"/>
                </a:solidFill>
                <a:latin typeface="Arial" panose="020B0604020202020204" pitchFamily="34" charset="0"/>
                <a:cs typeface="Arial" panose="020B0604020202020204" pitchFamily="34" charset="0"/>
              </a:rPr>
              <a:t>sí que tienen una</a:t>
            </a:r>
            <a:r>
              <a:rPr lang="es-ES" sz="2200" dirty="0">
                <a:solidFill>
                  <a:srgbClr val="5F5F5F"/>
                </a:solidFill>
                <a:latin typeface="Arial" panose="020B0604020202020204" pitchFamily="34" charset="0"/>
                <a:cs typeface="Arial" panose="020B0604020202020204" pitchFamily="34" charset="0"/>
              </a:rPr>
              <a:t> </a:t>
            </a:r>
            <a:r>
              <a:rPr lang="es-ES" sz="2200" b="1" dirty="0">
                <a:solidFill>
                  <a:srgbClr val="2C2C2C"/>
                </a:solidFill>
                <a:latin typeface="Arial" panose="020B0604020202020204" pitchFamily="34" charset="0"/>
                <a:cs typeface="Arial" panose="020B0604020202020204" pitchFamily="34" charset="0"/>
              </a:rPr>
              <a:t>relación directa</a:t>
            </a:r>
            <a:r>
              <a:rPr lang="es-ES" sz="2200" dirty="0">
                <a:solidFill>
                  <a:srgbClr val="5F5F5F"/>
                </a:solidFill>
                <a:latin typeface="Arial" panose="020B0604020202020204" pitchFamily="34" charset="0"/>
                <a:cs typeface="Arial" panose="020B0604020202020204" pitchFamily="34" charset="0"/>
              </a:rPr>
              <a:t>, teniendo en cuenta que pueden existir alimentos seguros que no sean de calidad, pero nunca habrá alimentos de calidad que no sean seguros.</a:t>
            </a:r>
          </a:p>
        </p:txBody>
      </p:sp>
    </p:spTree>
    <p:extLst>
      <p:ext uri="{BB962C8B-B14F-4D97-AF65-F5344CB8AC3E}">
        <p14:creationId xmlns:p14="http://schemas.microsoft.com/office/powerpoint/2010/main" val="27591514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9B97F59-9CA6-4860-B6F4-C3E41B37AD9A}"/>
              </a:ext>
            </a:extLst>
          </p:cNvPr>
          <p:cNvSpPr/>
          <p:nvPr/>
        </p:nvSpPr>
        <p:spPr>
          <a:xfrm>
            <a:off x="1008078" y="898178"/>
            <a:ext cx="9889222" cy="5262979"/>
          </a:xfrm>
          <a:prstGeom prst="rect">
            <a:avLst/>
          </a:prstGeom>
        </p:spPr>
        <p:txBody>
          <a:bodyPr wrap="square">
            <a:spAutoFit/>
          </a:bodyPr>
          <a:lstStyle/>
          <a:p>
            <a:r>
              <a:rPr lang="es-ES" sz="2400" dirty="0">
                <a:solidFill>
                  <a:srgbClr val="262D37"/>
                </a:solidFill>
                <a:latin typeface="Arial" panose="020B0604020202020204" pitchFamily="34" charset="0"/>
                <a:cs typeface="Arial" panose="020B0604020202020204" pitchFamily="34" charset="0"/>
              </a:rPr>
              <a:t>3. </a:t>
            </a:r>
            <a:r>
              <a:rPr lang="es-ES" sz="2400" b="1" dirty="0">
                <a:solidFill>
                  <a:srgbClr val="262D37"/>
                </a:solidFill>
                <a:latin typeface="Arial" panose="020B0604020202020204" pitchFamily="34" charset="0"/>
                <a:cs typeface="Arial" panose="020B0604020202020204" pitchFamily="34" charset="0"/>
              </a:rPr>
              <a:t>Riesgos microbiológicos</a:t>
            </a:r>
            <a:r>
              <a:rPr lang="es-ES" sz="2400" dirty="0">
                <a:solidFill>
                  <a:srgbClr val="262D37"/>
                </a:solidFill>
                <a:latin typeface="Arial" panose="020B0604020202020204" pitchFamily="34" charset="0"/>
                <a:cs typeface="Arial" panose="020B0604020202020204" pitchFamily="34" charset="0"/>
              </a:rPr>
              <a:t>:</a:t>
            </a:r>
          </a:p>
          <a:p>
            <a:pPr algn="just"/>
            <a:r>
              <a:rPr lang="es-ES" sz="2400" dirty="0">
                <a:solidFill>
                  <a:srgbClr val="262D37"/>
                </a:solidFill>
                <a:latin typeface="Arial" panose="020B0604020202020204" pitchFamily="34" charset="0"/>
                <a:cs typeface="Arial" panose="020B0604020202020204" pitchFamily="34" charset="0"/>
              </a:rPr>
              <a:t>Actualmente la prevención de peligros físicos y químicos en los alimentos ha evolucionado mucho. Siguiendo una serie de pautas y cumpliendo la normativa, se ha reducido drásticamente el riesgo. </a:t>
            </a:r>
            <a:r>
              <a:rPr lang="es-ES" sz="2400" b="1" dirty="0">
                <a:solidFill>
                  <a:srgbClr val="262D37"/>
                </a:solidFill>
                <a:latin typeface="Arial" panose="020B0604020202020204" pitchFamily="34" charset="0"/>
                <a:cs typeface="Arial" panose="020B0604020202020204" pitchFamily="34" charset="0"/>
              </a:rPr>
              <a:t>Son los riesgos microbiológicos los que suponen un mayor peligro. Éstos se re</a:t>
            </a:r>
            <a:r>
              <a:rPr lang="es-ES" sz="2400" b="1" dirty="0">
                <a:solidFill>
                  <a:srgbClr val="000000"/>
                </a:solidFill>
                <a:latin typeface="Arial" panose="020B0604020202020204" pitchFamily="34" charset="0"/>
                <a:cs typeface="Arial" panose="020B0604020202020204" pitchFamily="34" charset="0"/>
              </a:rPr>
              <a:t>fi</a:t>
            </a:r>
            <a:r>
              <a:rPr lang="es-ES" sz="2400" b="1" dirty="0">
                <a:solidFill>
                  <a:srgbClr val="262D37"/>
                </a:solidFill>
                <a:latin typeface="Arial" panose="020B0604020202020204" pitchFamily="34" charset="0"/>
                <a:cs typeface="Arial" panose="020B0604020202020204" pitchFamily="34" charset="0"/>
              </a:rPr>
              <a:t>eren al peligro para la salud que comporta la presencia de algunas bacterias, parásitos, hongos, virus y priones en los alimentos</a:t>
            </a:r>
            <a:r>
              <a:rPr lang="es-ES" sz="2400" dirty="0">
                <a:solidFill>
                  <a:srgbClr val="262D37"/>
                </a:solidFill>
                <a:latin typeface="Arial" panose="020B0604020202020204" pitchFamily="34" charset="0"/>
                <a:cs typeface="Arial" panose="020B0604020202020204" pitchFamily="34" charset="0"/>
              </a:rPr>
              <a:t>, ya que pueden causar toxiinfecciones alimentarias.</a:t>
            </a:r>
          </a:p>
          <a:p>
            <a:r>
              <a:rPr lang="es-ES" sz="2400" dirty="0">
                <a:solidFill>
                  <a:srgbClr val="262D37"/>
                </a:solidFill>
                <a:latin typeface="Arial" panose="020B0604020202020204" pitchFamily="34" charset="0"/>
                <a:cs typeface="Arial" panose="020B0604020202020204" pitchFamily="34" charset="0"/>
              </a:rPr>
              <a:t>La toxinfección alimentaria causada por este tipo de elementos supone el problema de salud más prevalente en el mundo contemporáneo. Ya </a:t>
            </a:r>
            <a:r>
              <a:rPr lang="es-ES" sz="2400" b="1" dirty="0">
                <a:solidFill>
                  <a:srgbClr val="262D37"/>
                </a:solidFill>
                <a:latin typeface="Arial" panose="020B0604020202020204" pitchFamily="34" charset="0"/>
                <a:cs typeface="Arial" panose="020B0604020202020204" pitchFamily="34" charset="0"/>
              </a:rPr>
              <a:t>solo la bacteria Salmonella es una de las cuatro principales causas de las enfermedades diarreicas en todo el mundo, según la OMS</a:t>
            </a:r>
            <a:r>
              <a:rPr lang="es-ES" sz="2400" dirty="0">
                <a:solidFill>
                  <a:srgbClr val="262D37"/>
                </a:solidFill>
                <a:latin typeface="Arial" panose="020B0604020202020204" pitchFamily="34" charset="0"/>
                <a:cs typeface="Arial" panose="020B0604020202020204" pitchFamily="34" charset="0"/>
              </a:rPr>
              <a:t>. La implementación de sistemas de autocontrol basados en los principios APPCC puede minimizar estos riesgos.</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8727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6933183-F589-464D-BBD4-0EC30B399FBE}"/>
              </a:ext>
            </a:extLst>
          </p:cNvPr>
          <p:cNvPicPr>
            <a:picLocks noChangeAspect="1"/>
          </p:cNvPicPr>
          <p:nvPr/>
        </p:nvPicPr>
        <p:blipFill>
          <a:blip r:embed="rId2"/>
          <a:stretch>
            <a:fillRect/>
          </a:stretch>
        </p:blipFill>
        <p:spPr>
          <a:xfrm>
            <a:off x="5747307" y="270506"/>
            <a:ext cx="5202901" cy="2019691"/>
          </a:xfrm>
          <a:prstGeom prst="rect">
            <a:avLst/>
          </a:prstGeom>
        </p:spPr>
      </p:pic>
      <p:sp>
        <p:nvSpPr>
          <p:cNvPr id="4" name="Rectángulo 3">
            <a:extLst>
              <a:ext uri="{FF2B5EF4-FFF2-40B4-BE49-F238E27FC236}">
                <a16:creationId xmlns:a16="http://schemas.microsoft.com/office/drawing/2014/main" id="{2FEBB9AA-8C3B-46AE-9C4E-65D43BD0A3EE}"/>
              </a:ext>
            </a:extLst>
          </p:cNvPr>
          <p:cNvSpPr/>
          <p:nvPr/>
        </p:nvSpPr>
        <p:spPr>
          <a:xfrm>
            <a:off x="727046" y="1971413"/>
            <a:ext cx="10522591" cy="4190634"/>
          </a:xfrm>
          <a:prstGeom prst="rect">
            <a:avLst/>
          </a:prstGeom>
        </p:spPr>
        <p:txBody>
          <a:bodyPr wrap="square">
            <a:spAutoFit/>
          </a:bodyPr>
          <a:lstStyle/>
          <a:p>
            <a:pPr>
              <a:lnSpc>
                <a:spcPct val="107000"/>
              </a:lnSpc>
              <a:spcBef>
                <a:spcPts val="1125"/>
              </a:spcBef>
              <a:spcAft>
                <a:spcPts val="750"/>
              </a:spcAft>
            </a:pPr>
            <a:r>
              <a:rPr lang="es-ES" sz="32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Controles oficiales</a:t>
            </a:r>
            <a:endParaRPr lang="es-ES" sz="3200" b="1" u="sng" dirty="0">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s-E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La calidad alimentaria es objeto de controles oficiales y otras actividades oficiales </a:t>
            </a:r>
            <a:r>
              <a:rPr lang="es-E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enmarcados en el ámbito del R (UE) 2017/625</a:t>
            </a:r>
            <a:r>
              <a:rPr lang="es-E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,relativo a los controles y otras actividades oficiales realizados para garantizar la aplicación de la legislación sobre alimentos y piensos y de las normas sobre salud y bienestar de los animales, sanidad vegetal y productos fitosanitarios. </a:t>
            </a:r>
          </a:p>
          <a:p>
            <a:pPr>
              <a:lnSpc>
                <a:spcPct val="107000"/>
              </a:lnSpc>
            </a:pPr>
            <a:r>
              <a:rPr lang="es-E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Dentro del </a:t>
            </a:r>
            <a:r>
              <a:rPr lang="es-E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Plan Nacional de Control de la Cadena Alimentaria </a:t>
            </a:r>
            <a:r>
              <a:rPr lang="es-E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s-E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PNCOCA</a:t>
            </a:r>
            <a:r>
              <a:rPr lang="es-E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2021-2025), se identifica como el</a:t>
            </a:r>
          </a:p>
          <a:p>
            <a:pPr>
              <a:lnSpc>
                <a:spcPct val="107000"/>
              </a:lnSpc>
            </a:pPr>
            <a:r>
              <a:rPr lang="es-E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S" sz="2000" dirty="0">
                <a:solidFill>
                  <a:srgbClr val="154481"/>
                </a:solidFill>
                <a:latin typeface="Arial" panose="020B0604020202020204" pitchFamily="34" charset="0"/>
                <a:ea typeface="Times New Roman" panose="02020603050405020304" pitchFamily="18" charset="0"/>
                <a:cs typeface="Times New Roman" panose="02020603050405020304" pitchFamily="18" charset="0"/>
                <a:hlinkClick r:id="rId3" tooltip="programa 3.1.1. PNCOCA (2021-2025)"/>
              </a:rPr>
              <a:t>Programa.3.1.1. del Plan Nacional de Control Oficial de la Cadena Alimentaria</a:t>
            </a:r>
            <a:r>
              <a:rPr lang="es-E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02426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C4010F-2392-4A5F-AF1E-2D0A5356FAED}"/>
              </a:ext>
            </a:extLst>
          </p:cNvPr>
          <p:cNvPicPr>
            <a:picLocks noChangeAspect="1"/>
          </p:cNvPicPr>
          <p:nvPr/>
        </p:nvPicPr>
        <p:blipFill>
          <a:blip r:embed="rId2"/>
          <a:stretch>
            <a:fillRect/>
          </a:stretch>
        </p:blipFill>
        <p:spPr>
          <a:xfrm>
            <a:off x="1862355" y="935112"/>
            <a:ext cx="9025807" cy="5838315"/>
          </a:xfrm>
          <a:prstGeom prst="rect">
            <a:avLst/>
          </a:prstGeom>
        </p:spPr>
      </p:pic>
      <p:pic>
        <p:nvPicPr>
          <p:cNvPr id="3" name="Imagen 2">
            <a:extLst>
              <a:ext uri="{FF2B5EF4-FFF2-40B4-BE49-F238E27FC236}">
                <a16:creationId xmlns:a16="http://schemas.microsoft.com/office/drawing/2014/main" id="{1633E2B5-DD1F-49E7-87F1-5EE3ADA3134E}"/>
              </a:ext>
            </a:extLst>
          </p:cNvPr>
          <p:cNvPicPr>
            <a:picLocks noChangeAspect="1"/>
          </p:cNvPicPr>
          <p:nvPr/>
        </p:nvPicPr>
        <p:blipFill>
          <a:blip r:embed="rId3"/>
          <a:stretch>
            <a:fillRect/>
          </a:stretch>
        </p:blipFill>
        <p:spPr>
          <a:xfrm>
            <a:off x="104716" y="84573"/>
            <a:ext cx="11479227" cy="866896"/>
          </a:xfrm>
          <a:prstGeom prst="rect">
            <a:avLst/>
          </a:prstGeom>
        </p:spPr>
      </p:pic>
    </p:spTree>
    <p:extLst>
      <p:ext uri="{BB962C8B-B14F-4D97-AF65-F5344CB8AC3E}">
        <p14:creationId xmlns:p14="http://schemas.microsoft.com/office/powerpoint/2010/main" val="20991339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AF4019C-B76E-4AEE-A856-511459BE6204}"/>
              </a:ext>
            </a:extLst>
          </p:cNvPr>
          <p:cNvPicPr>
            <a:picLocks noChangeAspect="1"/>
          </p:cNvPicPr>
          <p:nvPr/>
        </p:nvPicPr>
        <p:blipFill>
          <a:blip r:embed="rId2"/>
          <a:stretch>
            <a:fillRect/>
          </a:stretch>
        </p:blipFill>
        <p:spPr>
          <a:xfrm>
            <a:off x="766018" y="432969"/>
            <a:ext cx="10659963" cy="5992061"/>
          </a:xfrm>
          <a:prstGeom prst="rect">
            <a:avLst/>
          </a:prstGeom>
        </p:spPr>
      </p:pic>
    </p:spTree>
    <p:extLst>
      <p:ext uri="{BB962C8B-B14F-4D97-AF65-F5344CB8AC3E}">
        <p14:creationId xmlns:p14="http://schemas.microsoft.com/office/powerpoint/2010/main" val="1262657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7DEDAFC-6F42-4740-8041-E1D442C24552}"/>
              </a:ext>
            </a:extLst>
          </p:cNvPr>
          <p:cNvPicPr>
            <a:picLocks noChangeAspect="1"/>
          </p:cNvPicPr>
          <p:nvPr/>
        </p:nvPicPr>
        <p:blipFill>
          <a:blip r:embed="rId2"/>
          <a:stretch>
            <a:fillRect/>
          </a:stretch>
        </p:blipFill>
        <p:spPr>
          <a:xfrm>
            <a:off x="964734" y="113721"/>
            <a:ext cx="9847363" cy="6630558"/>
          </a:xfrm>
          <a:prstGeom prst="rect">
            <a:avLst/>
          </a:prstGeom>
        </p:spPr>
      </p:pic>
      <p:sp>
        <p:nvSpPr>
          <p:cNvPr id="3" name="Rectángulo 2">
            <a:extLst>
              <a:ext uri="{FF2B5EF4-FFF2-40B4-BE49-F238E27FC236}">
                <a16:creationId xmlns:a16="http://schemas.microsoft.com/office/drawing/2014/main" id="{B5DB12CA-F495-42F3-8F5E-15C06E7E4DE9}"/>
              </a:ext>
            </a:extLst>
          </p:cNvPr>
          <p:cNvSpPr/>
          <p:nvPr/>
        </p:nvSpPr>
        <p:spPr>
          <a:xfrm>
            <a:off x="7399090" y="6467912"/>
            <a:ext cx="352337" cy="192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992584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39952CB-2F94-4297-A9AC-FD4898D659E9}"/>
              </a:ext>
            </a:extLst>
          </p:cNvPr>
          <p:cNvPicPr>
            <a:picLocks noChangeAspect="1"/>
          </p:cNvPicPr>
          <p:nvPr/>
        </p:nvPicPr>
        <p:blipFill>
          <a:blip r:embed="rId2"/>
          <a:stretch>
            <a:fillRect/>
          </a:stretch>
        </p:blipFill>
        <p:spPr>
          <a:xfrm>
            <a:off x="746966" y="990259"/>
            <a:ext cx="10698068" cy="4877481"/>
          </a:xfrm>
          <a:prstGeom prst="rect">
            <a:avLst/>
          </a:prstGeom>
        </p:spPr>
      </p:pic>
    </p:spTree>
    <p:extLst>
      <p:ext uri="{BB962C8B-B14F-4D97-AF65-F5344CB8AC3E}">
        <p14:creationId xmlns:p14="http://schemas.microsoft.com/office/powerpoint/2010/main" val="36146773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FABBFF-CB8B-4F07-B7BB-F9DF55EDABCA}"/>
              </a:ext>
            </a:extLst>
          </p:cNvPr>
          <p:cNvPicPr>
            <a:picLocks noChangeAspect="1"/>
          </p:cNvPicPr>
          <p:nvPr/>
        </p:nvPicPr>
        <p:blipFill>
          <a:blip r:embed="rId2"/>
          <a:stretch>
            <a:fillRect/>
          </a:stretch>
        </p:blipFill>
        <p:spPr>
          <a:xfrm>
            <a:off x="732676" y="442495"/>
            <a:ext cx="10726647" cy="5973009"/>
          </a:xfrm>
          <a:prstGeom prst="rect">
            <a:avLst/>
          </a:prstGeom>
        </p:spPr>
      </p:pic>
    </p:spTree>
    <p:extLst>
      <p:ext uri="{BB962C8B-B14F-4D97-AF65-F5344CB8AC3E}">
        <p14:creationId xmlns:p14="http://schemas.microsoft.com/office/powerpoint/2010/main" val="36683163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C5EE497-EF83-42BB-A0D1-A3A521E9DA14}"/>
              </a:ext>
            </a:extLst>
          </p:cNvPr>
          <p:cNvPicPr>
            <a:picLocks noChangeAspect="1"/>
          </p:cNvPicPr>
          <p:nvPr/>
        </p:nvPicPr>
        <p:blipFill>
          <a:blip r:embed="rId2"/>
          <a:stretch>
            <a:fillRect/>
          </a:stretch>
        </p:blipFill>
        <p:spPr>
          <a:xfrm>
            <a:off x="736450" y="307439"/>
            <a:ext cx="10719100" cy="6550561"/>
          </a:xfrm>
          <a:prstGeom prst="rect">
            <a:avLst/>
          </a:prstGeom>
        </p:spPr>
      </p:pic>
    </p:spTree>
    <p:extLst>
      <p:ext uri="{BB962C8B-B14F-4D97-AF65-F5344CB8AC3E}">
        <p14:creationId xmlns:p14="http://schemas.microsoft.com/office/powerpoint/2010/main" val="33738605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7CB892-CDD0-475E-8991-F43BACC0A9EC}"/>
              </a:ext>
            </a:extLst>
          </p:cNvPr>
          <p:cNvPicPr>
            <a:picLocks noChangeAspect="1"/>
          </p:cNvPicPr>
          <p:nvPr/>
        </p:nvPicPr>
        <p:blipFill>
          <a:blip r:embed="rId2"/>
          <a:stretch>
            <a:fillRect/>
          </a:stretch>
        </p:blipFill>
        <p:spPr>
          <a:xfrm>
            <a:off x="196860" y="1254679"/>
            <a:ext cx="11514172" cy="4528248"/>
          </a:xfrm>
          <a:prstGeom prst="rect">
            <a:avLst/>
          </a:prstGeom>
        </p:spPr>
      </p:pic>
    </p:spTree>
    <p:extLst>
      <p:ext uri="{BB962C8B-B14F-4D97-AF65-F5344CB8AC3E}">
        <p14:creationId xmlns:p14="http://schemas.microsoft.com/office/powerpoint/2010/main" val="4278541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6007B40-63AD-481B-B8B3-6B1630E5FF8C}"/>
              </a:ext>
            </a:extLst>
          </p:cNvPr>
          <p:cNvPicPr>
            <a:picLocks noChangeAspect="1"/>
          </p:cNvPicPr>
          <p:nvPr/>
        </p:nvPicPr>
        <p:blipFill>
          <a:blip r:embed="rId2"/>
          <a:stretch>
            <a:fillRect/>
          </a:stretch>
        </p:blipFill>
        <p:spPr>
          <a:xfrm>
            <a:off x="780175" y="129184"/>
            <a:ext cx="10429203" cy="6728816"/>
          </a:xfrm>
          <a:prstGeom prst="rect">
            <a:avLst/>
          </a:prstGeom>
        </p:spPr>
      </p:pic>
    </p:spTree>
    <p:extLst>
      <p:ext uri="{BB962C8B-B14F-4D97-AF65-F5344CB8AC3E}">
        <p14:creationId xmlns:p14="http://schemas.microsoft.com/office/powerpoint/2010/main" val="1961587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452DC8-03E8-4186-B58A-E517FD009448}"/>
              </a:ext>
            </a:extLst>
          </p:cNvPr>
          <p:cNvPicPr>
            <a:picLocks noChangeAspect="1"/>
          </p:cNvPicPr>
          <p:nvPr/>
        </p:nvPicPr>
        <p:blipFill>
          <a:blip r:embed="rId2"/>
          <a:stretch>
            <a:fillRect/>
          </a:stretch>
        </p:blipFill>
        <p:spPr>
          <a:xfrm>
            <a:off x="28555" y="182472"/>
            <a:ext cx="6482455" cy="4861842"/>
          </a:xfrm>
          <a:prstGeom prst="rect">
            <a:avLst/>
          </a:prstGeom>
        </p:spPr>
      </p:pic>
      <p:sp>
        <p:nvSpPr>
          <p:cNvPr id="3" name="Rectángulo 2">
            <a:extLst>
              <a:ext uri="{FF2B5EF4-FFF2-40B4-BE49-F238E27FC236}">
                <a16:creationId xmlns:a16="http://schemas.microsoft.com/office/drawing/2014/main" id="{377B2DD4-5B4F-4319-87AA-0776F5DA22B2}"/>
              </a:ext>
            </a:extLst>
          </p:cNvPr>
          <p:cNvSpPr/>
          <p:nvPr/>
        </p:nvSpPr>
        <p:spPr>
          <a:xfrm>
            <a:off x="6511010" y="335334"/>
            <a:ext cx="5206766" cy="4708981"/>
          </a:xfrm>
          <a:prstGeom prst="rect">
            <a:avLst/>
          </a:prstGeom>
        </p:spPr>
        <p:txBody>
          <a:bodyPr wrap="square">
            <a:spAutoFit/>
          </a:bodyPr>
          <a:lstStyle/>
          <a:p>
            <a:pPr algn="just"/>
            <a:r>
              <a:rPr lang="es-ES" sz="2000" b="1" dirty="0"/>
              <a:t>La Seguridad Alimentaria es un concepto que ha ido evolucionando a lo largo del tiempo</a:t>
            </a:r>
            <a:r>
              <a:rPr lang="es-ES" sz="2000" dirty="0"/>
              <a:t>. </a:t>
            </a:r>
          </a:p>
          <a:p>
            <a:pPr algn="just"/>
            <a:r>
              <a:rPr lang="es-ES" sz="2000" dirty="0"/>
              <a:t>En los </a:t>
            </a:r>
            <a:r>
              <a:rPr lang="es-ES" sz="2000" u="sng" dirty="0"/>
              <a:t>años 70 </a:t>
            </a:r>
            <a:r>
              <a:rPr lang="es-ES" sz="2000" dirty="0"/>
              <a:t>se identificaba con </a:t>
            </a:r>
            <a:r>
              <a:rPr lang="es-ES" sz="2000" b="1" dirty="0"/>
              <a:t>manejos de stocks y existencia de alimentos</a:t>
            </a:r>
            <a:r>
              <a:rPr lang="es-ES" sz="2000" dirty="0"/>
              <a:t>. En esos momentos, </a:t>
            </a:r>
            <a:r>
              <a:rPr lang="es-ES" sz="2000" u="sng" dirty="0"/>
              <a:t>la FAO recomendaba que</a:t>
            </a:r>
            <a:r>
              <a:rPr lang="es-ES" sz="2000" dirty="0"/>
              <a:t>, para hacer frente a una emergencia, </a:t>
            </a:r>
            <a:r>
              <a:rPr lang="es-ES" sz="2000" u="sng" dirty="0"/>
              <a:t>se debía tener 3 meses de consumo en existencias</a:t>
            </a:r>
            <a:r>
              <a:rPr lang="es-ES" sz="2000" dirty="0"/>
              <a:t> de los productos alimenticios básicos. </a:t>
            </a:r>
          </a:p>
          <a:p>
            <a:pPr algn="just"/>
            <a:r>
              <a:rPr lang="es-ES" sz="2000" dirty="0"/>
              <a:t>En los </a:t>
            </a:r>
            <a:r>
              <a:rPr lang="es-ES" sz="2000" u="sng" dirty="0"/>
              <a:t>años 80</a:t>
            </a:r>
            <a:r>
              <a:rPr lang="es-ES" sz="2000" dirty="0"/>
              <a:t>, el concepto de Seguridad Alimentaria se enfocaba a la </a:t>
            </a:r>
            <a:r>
              <a:rPr lang="es-ES" sz="2000" b="1" dirty="0"/>
              <a:t>autosuficiencia</a:t>
            </a:r>
            <a:r>
              <a:rPr lang="es-ES" sz="2000" dirty="0"/>
              <a:t>, se pensaba que </a:t>
            </a:r>
            <a:r>
              <a:rPr lang="es-ES" sz="2000" u="sng" dirty="0"/>
              <a:t>un país tenía seguridad alimentaria cuando podía producir todo lo que consumía</a:t>
            </a:r>
            <a:r>
              <a:rPr lang="es-ES" sz="2000" dirty="0"/>
              <a:t>, prácticamente era una visión autárquica. Si el país consumía todo lo que producía se protegía de la fluctuación de precios y la escasez. </a:t>
            </a:r>
          </a:p>
        </p:txBody>
      </p:sp>
      <p:sp>
        <p:nvSpPr>
          <p:cNvPr id="4" name="Rectángulo 3">
            <a:extLst>
              <a:ext uri="{FF2B5EF4-FFF2-40B4-BE49-F238E27FC236}">
                <a16:creationId xmlns:a16="http://schemas.microsoft.com/office/drawing/2014/main" id="{F7E05098-723A-4A3C-B676-7E59516F7D48}"/>
              </a:ext>
            </a:extLst>
          </p:cNvPr>
          <p:cNvSpPr/>
          <p:nvPr/>
        </p:nvSpPr>
        <p:spPr>
          <a:xfrm>
            <a:off x="360728" y="5030064"/>
            <a:ext cx="11357048" cy="1631216"/>
          </a:xfrm>
          <a:prstGeom prst="rect">
            <a:avLst/>
          </a:prstGeom>
        </p:spPr>
        <p:txBody>
          <a:bodyPr wrap="square">
            <a:spAutoFit/>
          </a:bodyPr>
          <a:lstStyle/>
          <a:p>
            <a:pPr algn="just"/>
            <a:r>
              <a:rPr lang="es-ES" sz="2000" dirty="0"/>
              <a:t>En los </a:t>
            </a:r>
            <a:r>
              <a:rPr lang="es-ES" sz="2000" u="sng" dirty="0"/>
              <a:t>años 90</a:t>
            </a:r>
            <a:r>
              <a:rPr lang="es-ES" sz="2000" dirty="0"/>
              <a:t>, después de la liberalización de los mercados, </a:t>
            </a:r>
            <a:r>
              <a:rPr lang="es-ES" sz="2000" u="sng" dirty="0"/>
              <a:t>se asume que el problema no es solamente de disponibilidad de alimentos</a:t>
            </a:r>
            <a:r>
              <a:rPr lang="es-ES" sz="2000" dirty="0"/>
              <a:t>, </a:t>
            </a:r>
            <a:r>
              <a:rPr lang="es-ES" sz="2000" u="sng" dirty="0"/>
              <a:t>es decir</a:t>
            </a:r>
            <a:r>
              <a:rPr lang="es-ES" sz="2000" dirty="0"/>
              <a:t>, </a:t>
            </a:r>
            <a:r>
              <a:rPr lang="es-ES" sz="2000" u="sng" dirty="0"/>
              <a:t>puede haber abundancia de alimentos y sin embargo, problemas de acceso a los mismos</a:t>
            </a:r>
            <a:r>
              <a:rPr lang="es-ES" sz="2000" dirty="0"/>
              <a:t>. Así, en esta década </a:t>
            </a:r>
            <a:r>
              <a:rPr lang="es-ES" sz="2000" b="1" dirty="0"/>
              <a:t>se pone el énfasis en los problemas de acceso de los hogares </a:t>
            </a:r>
            <a:r>
              <a:rPr lang="es-ES" sz="2000" dirty="0"/>
              <a:t>porque aunque un país tenga una alta producción su población puede padecer problemas de seguridad alimentaria </a:t>
            </a:r>
            <a:r>
              <a:rPr lang="es-ES" sz="2000" b="1" dirty="0"/>
              <a:t>y nutrición</a:t>
            </a:r>
            <a:r>
              <a:rPr lang="es-ES" dirty="0"/>
              <a:t>.  </a:t>
            </a:r>
          </a:p>
        </p:txBody>
      </p:sp>
    </p:spTree>
    <p:extLst>
      <p:ext uri="{BB962C8B-B14F-4D97-AF65-F5344CB8AC3E}">
        <p14:creationId xmlns:p14="http://schemas.microsoft.com/office/powerpoint/2010/main" val="18775063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B957C0D-8172-42CB-9023-A58F7DFF9283}"/>
              </a:ext>
            </a:extLst>
          </p:cNvPr>
          <p:cNvPicPr>
            <a:picLocks noChangeAspect="1"/>
          </p:cNvPicPr>
          <p:nvPr/>
        </p:nvPicPr>
        <p:blipFill>
          <a:blip r:embed="rId2"/>
          <a:stretch>
            <a:fillRect/>
          </a:stretch>
        </p:blipFill>
        <p:spPr>
          <a:xfrm>
            <a:off x="723150" y="652075"/>
            <a:ext cx="10745700" cy="5553850"/>
          </a:xfrm>
          <a:prstGeom prst="rect">
            <a:avLst/>
          </a:prstGeom>
        </p:spPr>
      </p:pic>
    </p:spTree>
    <p:extLst>
      <p:ext uri="{BB962C8B-B14F-4D97-AF65-F5344CB8AC3E}">
        <p14:creationId xmlns:p14="http://schemas.microsoft.com/office/powerpoint/2010/main" val="35830848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EDCC24-FEE3-471F-843B-8C4DFAAD455D}"/>
              </a:ext>
            </a:extLst>
          </p:cNvPr>
          <p:cNvPicPr>
            <a:picLocks noChangeAspect="1"/>
          </p:cNvPicPr>
          <p:nvPr/>
        </p:nvPicPr>
        <p:blipFill>
          <a:blip r:embed="rId2"/>
          <a:stretch>
            <a:fillRect/>
          </a:stretch>
        </p:blipFill>
        <p:spPr>
          <a:xfrm>
            <a:off x="1073792" y="238698"/>
            <a:ext cx="9529892" cy="6395617"/>
          </a:xfrm>
          <a:prstGeom prst="rect">
            <a:avLst/>
          </a:prstGeom>
        </p:spPr>
      </p:pic>
    </p:spTree>
    <p:extLst>
      <p:ext uri="{BB962C8B-B14F-4D97-AF65-F5344CB8AC3E}">
        <p14:creationId xmlns:p14="http://schemas.microsoft.com/office/powerpoint/2010/main" val="41974859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8E50190-2FFB-4D16-8C28-3D9CC556291E}"/>
              </a:ext>
            </a:extLst>
          </p:cNvPr>
          <p:cNvPicPr>
            <a:picLocks noChangeAspect="1"/>
          </p:cNvPicPr>
          <p:nvPr/>
        </p:nvPicPr>
        <p:blipFill>
          <a:blip r:embed="rId2"/>
          <a:stretch>
            <a:fillRect/>
          </a:stretch>
        </p:blipFill>
        <p:spPr>
          <a:xfrm>
            <a:off x="922133" y="1786855"/>
            <a:ext cx="10463809" cy="3325321"/>
          </a:xfrm>
          <a:prstGeom prst="rect">
            <a:avLst/>
          </a:prstGeom>
        </p:spPr>
      </p:pic>
    </p:spTree>
    <p:extLst>
      <p:ext uri="{BB962C8B-B14F-4D97-AF65-F5344CB8AC3E}">
        <p14:creationId xmlns:p14="http://schemas.microsoft.com/office/powerpoint/2010/main" val="35955509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A8FCC4D-1085-42E6-8FE8-B20F9E6D8FA4}"/>
              </a:ext>
            </a:extLst>
          </p:cNvPr>
          <p:cNvPicPr>
            <a:picLocks noChangeAspect="1"/>
          </p:cNvPicPr>
          <p:nvPr/>
        </p:nvPicPr>
        <p:blipFill>
          <a:blip r:embed="rId2"/>
          <a:stretch>
            <a:fillRect/>
          </a:stretch>
        </p:blipFill>
        <p:spPr>
          <a:xfrm>
            <a:off x="661229" y="1018838"/>
            <a:ext cx="10869542" cy="4820323"/>
          </a:xfrm>
          <a:prstGeom prst="rect">
            <a:avLst/>
          </a:prstGeom>
        </p:spPr>
      </p:pic>
    </p:spTree>
    <p:extLst>
      <p:ext uri="{BB962C8B-B14F-4D97-AF65-F5344CB8AC3E}">
        <p14:creationId xmlns:p14="http://schemas.microsoft.com/office/powerpoint/2010/main" val="16129793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FA7F04B-3B0E-4701-A492-EB55E610B222}"/>
              </a:ext>
            </a:extLst>
          </p:cNvPr>
          <p:cNvPicPr>
            <a:picLocks noChangeAspect="1"/>
          </p:cNvPicPr>
          <p:nvPr/>
        </p:nvPicPr>
        <p:blipFill>
          <a:blip r:embed="rId2"/>
          <a:stretch>
            <a:fillRect/>
          </a:stretch>
        </p:blipFill>
        <p:spPr>
          <a:xfrm>
            <a:off x="1183388" y="1017205"/>
            <a:ext cx="8516539" cy="5058481"/>
          </a:xfrm>
          <a:prstGeom prst="rect">
            <a:avLst/>
          </a:prstGeom>
        </p:spPr>
      </p:pic>
    </p:spTree>
    <p:extLst>
      <p:ext uri="{BB962C8B-B14F-4D97-AF65-F5344CB8AC3E}">
        <p14:creationId xmlns:p14="http://schemas.microsoft.com/office/powerpoint/2010/main" val="39898245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BB1CE8-A45F-4999-B2AF-A5933CB46862}"/>
              </a:ext>
            </a:extLst>
          </p:cNvPr>
          <p:cNvPicPr>
            <a:picLocks noChangeAspect="1"/>
          </p:cNvPicPr>
          <p:nvPr/>
        </p:nvPicPr>
        <p:blipFill>
          <a:blip r:embed="rId2"/>
          <a:stretch>
            <a:fillRect/>
          </a:stretch>
        </p:blipFill>
        <p:spPr>
          <a:xfrm>
            <a:off x="718387" y="947391"/>
            <a:ext cx="10755226" cy="4963218"/>
          </a:xfrm>
          <a:prstGeom prst="rect">
            <a:avLst/>
          </a:prstGeom>
        </p:spPr>
      </p:pic>
    </p:spTree>
    <p:extLst>
      <p:ext uri="{BB962C8B-B14F-4D97-AF65-F5344CB8AC3E}">
        <p14:creationId xmlns:p14="http://schemas.microsoft.com/office/powerpoint/2010/main" val="22396544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5F43BBC-DAD9-4994-BBF6-06D0364FEC9B}"/>
              </a:ext>
            </a:extLst>
          </p:cNvPr>
          <p:cNvSpPr/>
          <p:nvPr/>
        </p:nvSpPr>
        <p:spPr>
          <a:xfrm>
            <a:off x="402672" y="124831"/>
            <a:ext cx="11056689" cy="2327753"/>
          </a:xfrm>
          <a:prstGeom prst="rect">
            <a:avLst/>
          </a:prstGeom>
        </p:spPr>
        <p:txBody>
          <a:bodyPr wrap="square">
            <a:spAutoFit/>
          </a:bodyPr>
          <a:lstStyle/>
          <a:p>
            <a:pPr>
              <a:lnSpc>
                <a:spcPct val="107000"/>
              </a:lnSpc>
            </a:pPr>
            <a:r>
              <a:rPr lang="es-ES" sz="2000" dirty="0">
                <a:solidFill>
                  <a:srgbClr val="154481"/>
                </a:solidFill>
                <a:latin typeface="Arial" panose="020B0604020202020204" pitchFamily="34" charset="0"/>
                <a:ea typeface="Times New Roman" panose="02020603050405020304" pitchFamily="18" charset="0"/>
                <a:cs typeface="Times New Roman" panose="02020603050405020304" pitchFamily="18" charset="0"/>
                <a:hlinkClick r:id="rId2" tooltip="programa 3.1.1. PNCOCA (2021-2025)">
                  <a:extLst>
                    <a:ext uri="{A12FA001-AC4F-418D-AE19-62706E023703}">
                      <ahyp:hlinkClr xmlns:ahyp="http://schemas.microsoft.com/office/drawing/2018/hyperlinkcolor" val="tx"/>
                    </a:ext>
                  </a:extLst>
                </a:hlinkClick>
              </a:rPr>
              <a:t>Programa del Plan Nacional de Control Oficial de la Cadena Alimentaria</a:t>
            </a:r>
            <a:r>
              <a:rPr lang="es-ES" sz="2000" dirty="0">
                <a:solidFill>
                  <a:srgbClr val="154481"/>
                </a:solidFill>
                <a:latin typeface="Arial" panose="020B0604020202020204" pitchFamily="34" charset="0"/>
                <a:ea typeface="Times New Roman" panose="02020603050405020304" pitchFamily="18" charset="0"/>
                <a:cs typeface="Times New Roman" panose="02020603050405020304" pitchFamily="18" charset="0"/>
              </a:rPr>
              <a:t> </a:t>
            </a:r>
            <a:r>
              <a:rPr lang="es-E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s-E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PNCOCA</a:t>
            </a:r>
            <a:r>
              <a:rPr lang="es-E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2021-2025) </a:t>
            </a:r>
            <a:endParaRPr lang="es-ES" sz="2000" dirty="0"/>
          </a:p>
          <a:p>
            <a:pPr>
              <a:lnSpc>
                <a:spcPct val="107000"/>
              </a:lnSpc>
            </a:pPr>
            <a:r>
              <a:rPr lang="es-ES" sz="2000" dirty="0">
                <a:solidFill>
                  <a:srgbClr val="154481"/>
                </a:solidFill>
                <a:latin typeface="Arial" panose="020B0604020202020204" pitchFamily="34" charset="0"/>
                <a:ea typeface="Times New Roman" panose="02020603050405020304" pitchFamily="18" charset="0"/>
                <a:cs typeface="Times New Roman" panose="02020603050405020304" pitchFamily="18" charset="0"/>
              </a:rPr>
              <a:t> </a:t>
            </a: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Este Programa genera anualmente un informe:</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es-ES" dirty="0">
                <a:solidFill>
                  <a:srgbClr val="154481"/>
                </a:solidFill>
                <a:latin typeface="Arial" panose="020B0604020202020204" pitchFamily="34" charset="0"/>
                <a:ea typeface="Times New Roman" panose="02020603050405020304" pitchFamily="18" charset="0"/>
                <a:cs typeface="Times New Roman" panose="02020603050405020304" pitchFamily="18" charset="0"/>
                <a:hlinkClick r:id="rId3" tooltip="Informe Anual de las Actuaciones de Control 2022"/>
              </a:rPr>
              <a:t>Informe anual 2022</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a:t>
            </a:r>
            <a:r>
              <a:rPr lang="es-ES" dirty="0">
                <a:solidFill>
                  <a:srgbClr val="154481"/>
                </a:solidFill>
                <a:latin typeface="Arial" panose="020B0604020202020204" pitchFamily="34" charset="0"/>
                <a:ea typeface="Times New Roman" panose="02020603050405020304" pitchFamily="18" charset="0"/>
                <a:cs typeface="Times New Roman" panose="02020603050405020304" pitchFamily="18" charset="0"/>
                <a:hlinkClick r:id="rId4" tooltip="Informe anual de las actuaciones de control 2021"/>
              </a:rPr>
              <a:t>Informe anual 2021</a:t>
            </a: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S" sz="2000" dirty="0">
                <a:solidFill>
                  <a:srgbClr val="000000"/>
                </a:solidFill>
                <a:latin typeface="roboto_condensedbold"/>
                <a:ea typeface="Times New Roman" panose="02020603050405020304" pitchFamily="18" charset="0"/>
                <a:cs typeface="Arial" panose="020B0604020202020204" pitchFamily="34" charset="0"/>
              </a:rPr>
              <a:t>Planes de control reforzado</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40"/>
              </a:spcAft>
            </a:pPr>
            <a:r>
              <a:rPr lang="es-ES" dirty="0">
                <a:solidFill>
                  <a:srgbClr val="154481"/>
                </a:solidFill>
                <a:latin typeface="Arial" panose="020B0604020202020204" pitchFamily="34" charset="0"/>
                <a:ea typeface="Times New Roman" panose="02020603050405020304" pitchFamily="18" charset="0"/>
                <a:cs typeface="Times New Roman" panose="02020603050405020304" pitchFamily="18" charset="0"/>
                <a:hlinkClick r:id="rId5" tooltip="Aceite de oliva y orujo de oliva 2023"/>
              </a:rPr>
              <a:t>2023 Aceite de oliva y orujo de oliva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40"/>
              </a:spcAft>
            </a:pPr>
            <a:r>
              <a:rPr lang="es-ES" dirty="0">
                <a:solidFill>
                  <a:srgbClr val="154481"/>
                </a:solidFill>
                <a:latin typeface="Arial" panose="020B0604020202020204" pitchFamily="34" charset="0"/>
                <a:ea typeface="Times New Roman" panose="02020603050405020304" pitchFamily="18" charset="0"/>
                <a:cs typeface="Times New Roman" panose="02020603050405020304" pitchFamily="18" charset="0"/>
                <a:hlinkClick r:id="rId6" tooltip="Plan control reforzado calidad miel 2023"/>
              </a:rPr>
              <a:t>2023 Miel</a:t>
            </a: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1">
            <a:extLst>
              <a:ext uri="{FF2B5EF4-FFF2-40B4-BE49-F238E27FC236}">
                <a16:creationId xmlns:a16="http://schemas.microsoft.com/office/drawing/2014/main" id="{73D0A509-7D5F-4136-9EDF-FF5A2BC9E9C7}"/>
              </a:ext>
            </a:extLst>
          </p:cNvPr>
          <p:cNvSpPr>
            <a:spLocks noChangeArrowheads="1"/>
          </p:cNvSpPr>
          <p:nvPr/>
        </p:nvSpPr>
        <p:spPr bwMode="auto">
          <a:xfrm>
            <a:off x="855676" y="2524799"/>
            <a:ext cx="10301681" cy="37612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522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ES" altLang="es-ES" u="sng" dirty="0">
                <a:solidFill>
                  <a:srgbClr val="000000"/>
                </a:solidFill>
                <a:latin typeface="roboto_condensedregular"/>
              </a:rPr>
              <a:t>Mesa coordinación calidad alimentaria</a:t>
            </a:r>
          </a:p>
          <a:p>
            <a:r>
              <a:rPr lang="es-ES" altLang="es-ES" dirty="0">
                <a:solidFill>
                  <a:srgbClr val="000000"/>
                </a:solidFill>
                <a:latin typeface="roboto_condensedregular"/>
              </a:rPr>
              <a:t>La Mesa de Coordinación de la Calidad Alimentaria (</a:t>
            </a:r>
            <a:r>
              <a:rPr lang="es-ES" altLang="es-ES" b="1" dirty="0">
                <a:solidFill>
                  <a:srgbClr val="000000"/>
                </a:solidFill>
                <a:latin typeface="roboto_condensedregular"/>
              </a:rPr>
              <a:t>MECOCALA</a:t>
            </a:r>
            <a:r>
              <a:rPr lang="es-ES" altLang="es-ES" dirty="0">
                <a:solidFill>
                  <a:srgbClr val="000000"/>
                </a:solidFill>
                <a:latin typeface="roboto_condensedregular"/>
              </a:rPr>
              <a:t>), adscrita al MAPA, </a:t>
            </a:r>
            <a:r>
              <a:rPr lang="es-ES" altLang="es-ES" b="1" dirty="0">
                <a:solidFill>
                  <a:srgbClr val="000000"/>
                </a:solidFill>
                <a:latin typeface="roboto_condensedregular"/>
              </a:rPr>
              <a:t>es el órgano de coordinación y colaboración interterritorial</a:t>
            </a:r>
            <a:r>
              <a:rPr lang="es-ES" altLang="es-ES" dirty="0">
                <a:solidFill>
                  <a:srgbClr val="000000"/>
                </a:solidFill>
                <a:latin typeface="roboto_condensedregular"/>
              </a:rPr>
              <a:t> integrado por los representantes de la Administración General del Estado y de las comunidades autónomas competentes en materia de control de la calidad alimentaria. </a:t>
            </a:r>
          </a:p>
          <a:p>
            <a:r>
              <a:rPr lang="es-ES" altLang="es-ES" b="1" dirty="0">
                <a:solidFill>
                  <a:srgbClr val="000000"/>
                </a:solidFill>
                <a:latin typeface="roboto_condensedregular"/>
              </a:rPr>
              <a:t>Su finalidad es mejorar la eficacia del desarrollo de los procedimientos de control</a:t>
            </a:r>
            <a:r>
              <a:rPr lang="es-ES" altLang="es-ES" dirty="0">
                <a:solidFill>
                  <a:srgbClr val="000000"/>
                </a:solidFill>
                <a:latin typeface="roboto_condensedregular"/>
              </a:rPr>
              <a:t>, mediante una aplicación uniforme en todo el territorio nacional del control de la calidad.</a:t>
            </a:r>
            <a:endParaRPr lang="es-ES" altLang="es-ES" u="sng" dirty="0">
              <a:solidFill>
                <a:srgbClr val="000000"/>
              </a:solidFill>
              <a:latin typeface="roboto_condensedbold"/>
            </a:endParaRPr>
          </a:p>
          <a:p>
            <a:r>
              <a:rPr lang="es-ES" altLang="es-ES" u="sng" dirty="0">
                <a:solidFill>
                  <a:srgbClr val="000000"/>
                </a:solidFill>
                <a:latin typeface="roboto_condensedbold"/>
              </a:rPr>
              <a:t>Acuerdos de interpretación de la normativa</a:t>
            </a:r>
          </a:p>
          <a:p>
            <a:r>
              <a:rPr lang="es-ES" altLang="es-ES" dirty="0">
                <a:solidFill>
                  <a:srgbClr val="000000"/>
                </a:solidFill>
                <a:latin typeface="roboto_condensedregular"/>
              </a:rPr>
              <a:t>Para alcanzar dicho objetivo, las comunidades autónomas establecen criterios comunes para la interpretación de la normativa alimentaria en el ámbito de la calidad alimentaria mediante acuerdo adoptados en el seno de la MECOCALA . </a:t>
            </a:r>
          </a:p>
          <a:p>
            <a:r>
              <a:rPr lang="es-ES" altLang="es-ES" dirty="0">
                <a:solidFill>
                  <a:srgbClr val="000000"/>
                </a:solidFill>
                <a:latin typeface="roboto_condensedregular"/>
              </a:rPr>
              <a:t>    </a:t>
            </a:r>
          </a:p>
          <a:p>
            <a:r>
              <a:rPr lang="es-ES" altLang="es-ES" dirty="0">
                <a:solidFill>
                  <a:srgbClr val="000000"/>
                </a:solidFill>
                <a:latin typeface="roboto_condensedregular"/>
              </a:rPr>
              <a:t>                                     </a:t>
            </a:r>
            <a:r>
              <a:rPr lang="es-ES" altLang="es-ES" u="sng" dirty="0">
                <a:solidFill>
                  <a:srgbClr val="000000"/>
                </a:solidFill>
                <a:latin typeface="roboto_condensedregular"/>
              </a:rPr>
              <a:t> </a:t>
            </a:r>
            <a:r>
              <a:rPr lang="es-ES" altLang="es-ES" u="sng" dirty="0">
                <a:solidFill>
                  <a:srgbClr val="154481"/>
                </a:solidFill>
                <a:latin typeface="roboto_condensedregular"/>
                <a:hlinkClick r:id="rId7"/>
              </a:rPr>
              <a:t>Acceso a Acuerdos de interpretación de la normativa</a:t>
            </a:r>
            <a:endParaRPr lang="es-ES" altLang="es-ES" u="sng" dirty="0">
              <a:solidFill>
                <a:srgbClr val="000000"/>
              </a:solidFill>
              <a:latin typeface="roboto_condensedbold"/>
            </a:endParaRPr>
          </a:p>
        </p:txBody>
      </p:sp>
      <p:sp>
        <p:nvSpPr>
          <p:cNvPr id="4" name="AutoShape 2" descr="Compatir en Twitter">
            <a:hlinkClick r:id="rId8"/>
            <a:extLst>
              <a:ext uri="{FF2B5EF4-FFF2-40B4-BE49-F238E27FC236}">
                <a16:creationId xmlns:a16="http://schemas.microsoft.com/office/drawing/2014/main" id="{6C425833-86B9-4BD7-8CD5-53F5A0182138}"/>
              </a:ext>
            </a:extLst>
          </p:cNvPr>
          <p:cNvSpPr>
            <a:spLocks noChangeAspect="1" noChangeArrowheads="1"/>
          </p:cNvSpPr>
          <p:nvPr/>
        </p:nvSpPr>
        <p:spPr bwMode="auto">
          <a:xfrm>
            <a:off x="334800" y="270534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3310004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9DC192-91AC-47C7-863D-0AC07FB85040}"/>
              </a:ext>
            </a:extLst>
          </p:cNvPr>
          <p:cNvSpPr/>
          <p:nvPr/>
        </p:nvSpPr>
        <p:spPr>
          <a:xfrm>
            <a:off x="880217" y="692483"/>
            <a:ext cx="10297682" cy="5632311"/>
          </a:xfrm>
          <a:prstGeom prst="rect">
            <a:avLst/>
          </a:prstGeom>
        </p:spPr>
        <p:txBody>
          <a:bodyPr wrap="square">
            <a:spAutoFit/>
          </a:bodyPr>
          <a:lstStyle/>
          <a:p>
            <a:r>
              <a:rPr lang="es-ES" dirty="0">
                <a:solidFill>
                  <a:srgbClr val="2E74B6"/>
                </a:solidFill>
                <a:latin typeface="CIDFont+F1"/>
              </a:rPr>
              <a:t>PROGRAMA NACIONAL DE CONTROL OFICIAL DE LA CALIDAD ALIMENTARIA</a:t>
            </a:r>
          </a:p>
          <a:p>
            <a:r>
              <a:rPr lang="es-ES" dirty="0"/>
              <a:t>UNIDAD RESPONSABLE DEL MINISTERIO DE AGRICULTURA, PESCA Y ALIMENTACIÓN (MAPA):</a:t>
            </a:r>
          </a:p>
          <a:p>
            <a:r>
              <a:rPr lang="es-ES" dirty="0"/>
              <a:t>SUBDIRECCIÓN GENERAL DE CONTROL DE LA CALIDAD ALIMENTARIA Y LABORATORIOS AGROALIMENTARIOS</a:t>
            </a:r>
          </a:p>
          <a:p>
            <a:endParaRPr lang="es-ES" dirty="0"/>
          </a:p>
          <a:p>
            <a:r>
              <a:rPr lang="es-ES" dirty="0"/>
              <a:t>APROBADO POR:</a:t>
            </a:r>
          </a:p>
          <a:p>
            <a:r>
              <a:rPr lang="es-ES" dirty="0"/>
              <a:t>MESA DE COORDINACIÓN DE LA CALIDAD ALIMENTARIA</a:t>
            </a:r>
          </a:p>
          <a:p>
            <a:r>
              <a:rPr lang="es-ES" dirty="0"/>
              <a:t>FECHA DE APROBACIÓN: 15 DE OCTUBRE DE 2015</a:t>
            </a:r>
          </a:p>
          <a:p>
            <a:r>
              <a:rPr lang="es-ES" dirty="0"/>
              <a:t>FECHA DE ÚLTIMA MODIFICACIÓN: 05 DE ENERO DE 2024</a:t>
            </a:r>
          </a:p>
          <a:p>
            <a:endParaRPr lang="es-ES" dirty="0"/>
          </a:p>
          <a:p>
            <a:r>
              <a:rPr lang="es-ES" dirty="0"/>
              <a:t>Este Programa tendrá como objeto el velar por alcanzar o mantener:</a:t>
            </a:r>
          </a:p>
          <a:p>
            <a:r>
              <a:rPr lang="es-ES" dirty="0"/>
              <a:t> La calidad de los alimentos en la Industria Alimentaria.</a:t>
            </a:r>
          </a:p>
          <a:p>
            <a:r>
              <a:rPr lang="es-ES" dirty="0"/>
              <a:t> La lealtad en las transacciones comerciales, entre operadores.</a:t>
            </a:r>
          </a:p>
          <a:p>
            <a:r>
              <a:rPr lang="es-ES" dirty="0"/>
              <a:t> La Unidad de Mercado en todo el territorio nacional.</a:t>
            </a:r>
          </a:p>
          <a:p>
            <a:r>
              <a:rPr lang="es-ES" dirty="0"/>
              <a:t> Adecuados requisitos de procesos y productos.</a:t>
            </a:r>
          </a:p>
          <a:p>
            <a:r>
              <a:rPr lang="es-ES" dirty="0"/>
              <a:t> Correctas condiciones de las actividades de producción o elaboración o fabricación de</a:t>
            </a:r>
          </a:p>
          <a:p>
            <a:r>
              <a:rPr lang="es-ES" dirty="0"/>
              <a:t>los alimentos.</a:t>
            </a:r>
          </a:p>
          <a:p>
            <a:endParaRPr lang="es-ES" dirty="0"/>
          </a:p>
          <a:p>
            <a:r>
              <a:rPr lang="es-ES" dirty="0"/>
              <a:t>NORMATIVA LEGAL REGULADORA: NACIONAL Y AUTONÓMICA</a:t>
            </a:r>
          </a:p>
          <a:p>
            <a:r>
              <a:rPr lang="es-ES" dirty="0"/>
              <a:t>Se puede consultar toda la legislación actualizada en:</a:t>
            </a:r>
          </a:p>
          <a:p>
            <a:r>
              <a:rPr lang="es-ES" dirty="0">
                <a:hlinkClick r:id="rId2"/>
              </a:rPr>
              <a:t>https://www.mapa.gob.es/es/alimentacion/legislacion/recopilaciones-legislativas-monograficas/default.aspx</a:t>
            </a:r>
            <a:endParaRPr lang="es-ES" dirty="0"/>
          </a:p>
        </p:txBody>
      </p:sp>
    </p:spTree>
    <p:extLst>
      <p:ext uri="{BB962C8B-B14F-4D97-AF65-F5344CB8AC3E}">
        <p14:creationId xmlns:p14="http://schemas.microsoft.com/office/powerpoint/2010/main" val="16605733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657B82C-063D-4051-84CD-39E98B69C621}"/>
              </a:ext>
            </a:extLst>
          </p:cNvPr>
          <p:cNvSpPr/>
          <p:nvPr/>
        </p:nvSpPr>
        <p:spPr>
          <a:xfrm>
            <a:off x="815130" y="518121"/>
            <a:ext cx="10561739" cy="5632311"/>
          </a:xfrm>
          <a:prstGeom prst="rect">
            <a:avLst/>
          </a:prstGeom>
        </p:spPr>
        <p:txBody>
          <a:bodyPr wrap="square">
            <a:spAutoFit/>
          </a:bodyPr>
          <a:lstStyle/>
          <a:p>
            <a:r>
              <a:rPr lang="es-ES" sz="2400" dirty="0">
                <a:solidFill>
                  <a:srgbClr val="2E74B6"/>
                </a:solidFill>
                <a:latin typeface="CIDFont+F1"/>
              </a:rPr>
              <a:t> OBJETIVOS DEL PROGRAMA NACIONAL DE CONTROL OFICIAL</a:t>
            </a:r>
          </a:p>
          <a:p>
            <a:r>
              <a:rPr lang="es-ES" sz="2400" dirty="0">
                <a:solidFill>
                  <a:srgbClr val="000000"/>
                </a:solidFill>
                <a:latin typeface="CIDFont+F4"/>
              </a:rPr>
              <a:t>-En relación con la calidad de los alimentos de la Industria Alimentaria: </a:t>
            </a:r>
            <a:r>
              <a:rPr lang="es-ES" sz="2400" b="1" dirty="0">
                <a:solidFill>
                  <a:srgbClr val="000000"/>
                </a:solidFill>
                <a:latin typeface="CIDFont+F4"/>
              </a:rPr>
              <a:t>aumentar y mantener un nivel elevado de confianza</a:t>
            </a:r>
            <a:r>
              <a:rPr lang="es-ES" sz="2400" dirty="0">
                <a:solidFill>
                  <a:srgbClr val="000000"/>
                </a:solidFill>
                <a:latin typeface="CIDFont+F4"/>
              </a:rPr>
              <a:t> basado en datos objetivos, en el Programa de control oficial de la cadena alimentaria.</a:t>
            </a:r>
          </a:p>
          <a:p>
            <a:r>
              <a:rPr lang="es-ES" sz="2400" dirty="0">
                <a:solidFill>
                  <a:srgbClr val="000000"/>
                </a:solidFill>
                <a:latin typeface="CIDFont+F4"/>
              </a:rPr>
              <a:t>-En relación con la lealtad en las transacciones comerciales: </a:t>
            </a:r>
            <a:r>
              <a:rPr lang="es-ES" sz="2400" b="1" dirty="0">
                <a:solidFill>
                  <a:srgbClr val="000000"/>
                </a:solidFill>
                <a:latin typeface="CIDFont+F4"/>
              </a:rPr>
              <a:t>mantener un nivel elevado de lealtad de las transacciones comerciales </a:t>
            </a:r>
            <a:r>
              <a:rPr lang="es-ES" sz="2400" dirty="0">
                <a:solidFill>
                  <a:srgbClr val="000000"/>
                </a:solidFill>
                <a:latin typeface="CIDFont+F4"/>
              </a:rPr>
              <a:t>en la cadena alimentaria.</a:t>
            </a:r>
          </a:p>
          <a:p>
            <a:r>
              <a:rPr lang="es-ES" sz="2400" dirty="0">
                <a:solidFill>
                  <a:srgbClr val="000000"/>
                </a:solidFill>
                <a:latin typeface="CIDFont+F4"/>
              </a:rPr>
              <a:t>-En relación con la Unidad de Mercado: </a:t>
            </a:r>
            <a:r>
              <a:rPr lang="es-ES" sz="2400" b="1" dirty="0">
                <a:solidFill>
                  <a:srgbClr val="000000"/>
                </a:solidFill>
                <a:latin typeface="CIDFont+F4"/>
              </a:rPr>
              <a:t>contribuir a mantener la unidad.</a:t>
            </a:r>
            <a:endParaRPr lang="es-ES" sz="2400" dirty="0">
              <a:solidFill>
                <a:srgbClr val="000000"/>
              </a:solidFill>
              <a:latin typeface="CIDFont+F4"/>
            </a:endParaRPr>
          </a:p>
          <a:p>
            <a:r>
              <a:rPr lang="es-ES" sz="2400" dirty="0">
                <a:solidFill>
                  <a:srgbClr val="000000"/>
                </a:solidFill>
                <a:latin typeface="CIDFont+F4"/>
              </a:rPr>
              <a:t>-En relación con los Requisitos de Procesos y Productos: </a:t>
            </a:r>
            <a:r>
              <a:rPr lang="es-ES" sz="2400" b="1" dirty="0">
                <a:solidFill>
                  <a:srgbClr val="000000"/>
                </a:solidFill>
                <a:latin typeface="CIDFont+F4"/>
              </a:rPr>
              <a:t>velar por que los procesos y productos de la cadena alimentaria se correspondan con los requisitos y calidades previstas en la normativa </a:t>
            </a:r>
            <a:r>
              <a:rPr lang="es-ES" sz="2400" dirty="0">
                <a:solidFill>
                  <a:srgbClr val="000000"/>
                </a:solidFill>
                <a:latin typeface="CIDFont+F4"/>
              </a:rPr>
              <a:t>vigente y con la información facilitada a los consumidores y operadores.</a:t>
            </a:r>
          </a:p>
          <a:p>
            <a:r>
              <a:rPr lang="es-ES" sz="2400" dirty="0">
                <a:solidFill>
                  <a:srgbClr val="000000"/>
                </a:solidFill>
                <a:latin typeface="CIDFont+F4"/>
              </a:rPr>
              <a:t>-En relación con las Condiciones de las actividades de producción o elaboración o fabricación de los alimentos: </a:t>
            </a:r>
            <a:r>
              <a:rPr lang="es-ES" sz="2400" b="1" dirty="0">
                <a:solidFill>
                  <a:srgbClr val="000000"/>
                </a:solidFill>
                <a:latin typeface="CIDFont+F4"/>
              </a:rPr>
              <a:t>controlar que dichas actividades se desarrollen en condiciones generales adecuadas </a:t>
            </a:r>
            <a:r>
              <a:rPr lang="es-ES" sz="2400" dirty="0">
                <a:solidFill>
                  <a:srgbClr val="000000"/>
                </a:solidFill>
                <a:latin typeface="CIDFont+F4"/>
              </a:rPr>
              <a:t>y en especial en cuanto a autorizaciones y registros, instalaciones, sistemas de autocontrol y trazabilidad.</a:t>
            </a:r>
            <a:endParaRPr lang="es-ES" sz="2400" dirty="0"/>
          </a:p>
        </p:txBody>
      </p:sp>
    </p:spTree>
    <p:extLst>
      <p:ext uri="{BB962C8B-B14F-4D97-AF65-F5344CB8AC3E}">
        <p14:creationId xmlns:p14="http://schemas.microsoft.com/office/powerpoint/2010/main" val="25145462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6858A90-0C71-4A16-9715-E44262D96ABC}"/>
              </a:ext>
            </a:extLst>
          </p:cNvPr>
          <p:cNvSpPr/>
          <p:nvPr/>
        </p:nvSpPr>
        <p:spPr>
          <a:xfrm>
            <a:off x="1450904" y="297655"/>
            <a:ext cx="9320167" cy="4093428"/>
          </a:xfrm>
          <a:prstGeom prst="rect">
            <a:avLst/>
          </a:prstGeom>
        </p:spPr>
        <p:txBody>
          <a:bodyPr wrap="square">
            <a:spAutoFit/>
          </a:bodyPr>
          <a:lstStyle/>
          <a:p>
            <a:r>
              <a:rPr lang="es-ES" sz="2000" dirty="0">
                <a:solidFill>
                  <a:srgbClr val="2E74B6"/>
                </a:solidFill>
                <a:latin typeface="CIDFont+F4"/>
              </a:rPr>
              <a:t>AUTORIDADES COMPETENTES NACIONALES Y DE COMUNIDADES AUTÓNOMAS</a:t>
            </a:r>
          </a:p>
          <a:p>
            <a:r>
              <a:rPr lang="es-ES" sz="2000" u="sng" dirty="0">
                <a:solidFill>
                  <a:srgbClr val="000000"/>
                </a:solidFill>
                <a:latin typeface="CIDFont+F4"/>
              </a:rPr>
              <a:t>Autoridades competentes nacionales</a:t>
            </a:r>
          </a:p>
          <a:p>
            <a:r>
              <a:rPr lang="es-ES" sz="2000" dirty="0">
                <a:solidFill>
                  <a:srgbClr val="000000"/>
                </a:solidFill>
                <a:latin typeface="CIDFont+F4"/>
              </a:rPr>
              <a:t>Ministerio de Agricultura, Pesca y Alimentación (MAPA)</a:t>
            </a:r>
          </a:p>
          <a:p>
            <a:r>
              <a:rPr lang="es-ES" sz="2000" dirty="0">
                <a:solidFill>
                  <a:srgbClr val="000000"/>
                </a:solidFill>
                <a:latin typeface="CIDFont+F4"/>
              </a:rPr>
              <a:t>Dirección General de Alimentación</a:t>
            </a:r>
          </a:p>
          <a:p>
            <a:r>
              <a:rPr lang="es-ES" sz="2000" dirty="0">
                <a:solidFill>
                  <a:srgbClr val="000000"/>
                </a:solidFill>
                <a:latin typeface="CIDFont+F4"/>
              </a:rPr>
              <a:t>Subdirección General de Control la Calidad Alimentaria y Laboratorios Agroalimentarios</a:t>
            </a:r>
          </a:p>
          <a:p>
            <a:r>
              <a:rPr lang="es-ES" sz="2000" u="sng" dirty="0">
                <a:solidFill>
                  <a:srgbClr val="000000"/>
                </a:solidFill>
                <a:latin typeface="CIDFont+F4"/>
              </a:rPr>
              <a:t>Autoridades competentes de las Comunidades Autónomas</a:t>
            </a:r>
          </a:p>
          <a:p>
            <a:r>
              <a:rPr lang="es-ES" sz="2000" dirty="0">
                <a:solidFill>
                  <a:srgbClr val="000000"/>
                </a:solidFill>
                <a:latin typeface="CIDFont+F4"/>
              </a:rPr>
              <a:t>CONSEJERÍAS COMPETENTES (Servicios autonómicos de Control de la Calidad y Defensa contra Fraudes):</a:t>
            </a:r>
          </a:p>
          <a:p>
            <a:r>
              <a:rPr lang="es-ES" sz="2000" b="1" u="sng" dirty="0"/>
              <a:t>Galicia</a:t>
            </a:r>
          </a:p>
          <a:p>
            <a:r>
              <a:rPr lang="es-ES" sz="2000" dirty="0"/>
              <a:t>Conselleria do Medio Rural</a:t>
            </a:r>
          </a:p>
          <a:p>
            <a:r>
              <a:rPr lang="es-ES" sz="2000" dirty="0"/>
              <a:t>Dirección General de Ganadería, Agricultura e Industrias Agroalimentarias</a:t>
            </a:r>
          </a:p>
          <a:p>
            <a:r>
              <a:rPr lang="es-ES" sz="2000" dirty="0"/>
              <a:t>Subdirección General de la Cadena e Industrias Agroalimentarias</a:t>
            </a:r>
          </a:p>
          <a:p>
            <a:r>
              <a:rPr lang="es-ES" sz="2000" b="1" dirty="0"/>
              <a:t>Servicio de control de la Calidad Alimentaria</a:t>
            </a:r>
          </a:p>
        </p:txBody>
      </p:sp>
      <p:sp>
        <p:nvSpPr>
          <p:cNvPr id="3" name="Rectángulo 2">
            <a:extLst>
              <a:ext uri="{FF2B5EF4-FFF2-40B4-BE49-F238E27FC236}">
                <a16:creationId xmlns:a16="http://schemas.microsoft.com/office/drawing/2014/main" id="{CFC1D34C-74F2-4E5D-B915-F91BF92649F7}"/>
              </a:ext>
            </a:extLst>
          </p:cNvPr>
          <p:cNvSpPr/>
          <p:nvPr/>
        </p:nvSpPr>
        <p:spPr>
          <a:xfrm>
            <a:off x="1450904" y="4621353"/>
            <a:ext cx="9320167" cy="1631216"/>
          </a:xfrm>
          <a:prstGeom prst="rect">
            <a:avLst/>
          </a:prstGeom>
        </p:spPr>
        <p:txBody>
          <a:bodyPr wrap="square">
            <a:spAutoFit/>
          </a:bodyPr>
          <a:lstStyle/>
          <a:p>
            <a:r>
              <a:rPr lang="es-ES" sz="2000" dirty="0">
                <a:solidFill>
                  <a:srgbClr val="2E74B6"/>
                </a:solidFill>
                <a:latin typeface="CIDFont+F4"/>
              </a:rPr>
              <a:t>ÓRGANOS DE COORDINACIÓN NACIONALES Y AUTONÓMICOS</a:t>
            </a:r>
          </a:p>
          <a:p>
            <a:r>
              <a:rPr lang="es-ES" sz="2000" dirty="0">
                <a:solidFill>
                  <a:srgbClr val="000000"/>
                </a:solidFill>
                <a:latin typeface="CIDFont+F4"/>
              </a:rPr>
              <a:t>Coordinación interna en cada Comunidad Autónoma.</a:t>
            </a:r>
          </a:p>
          <a:p>
            <a:r>
              <a:rPr lang="es-ES" sz="2000" dirty="0">
                <a:solidFill>
                  <a:srgbClr val="000000"/>
                </a:solidFill>
                <a:latin typeface="CIDFont+F4"/>
              </a:rPr>
              <a:t>Coordinación entre las Comunidades Autónomas y con el MAPA a través de la </a:t>
            </a:r>
            <a:r>
              <a:rPr lang="es-ES" sz="2000" b="1" dirty="0">
                <a:solidFill>
                  <a:srgbClr val="000000"/>
                </a:solidFill>
                <a:latin typeface="CIDFont+F4"/>
              </a:rPr>
              <a:t>Mesa de</a:t>
            </a:r>
          </a:p>
          <a:p>
            <a:r>
              <a:rPr lang="es-ES" sz="2000" b="1" dirty="0">
                <a:solidFill>
                  <a:srgbClr val="000000"/>
                </a:solidFill>
                <a:latin typeface="CIDFont+F4"/>
              </a:rPr>
              <a:t>Coordinación de la Calidad Alimentaria</a:t>
            </a:r>
            <a:r>
              <a:rPr lang="es-ES" sz="2000" dirty="0">
                <a:solidFill>
                  <a:srgbClr val="000000"/>
                </a:solidFill>
                <a:latin typeface="CIDFont+F4"/>
              </a:rPr>
              <a:t>, los grupos de trabajo específicos, las reuniones y otras actividades de coordinación.</a:t>
            </a:r>
            <a:endParaRPr lang="es-ES" sz="2000" dirty="0"/>
          </a:p>
        </p:txBody>
      </p:sp>
    </p:spTree>
    <p:extLst>
      <p:ext uri="{BB962C8B-B14F-4D97-AF65-F5344CB8AC3E}">
        <p14:creationId xmlns:p14="http://schemas.microsoft.com/office/powerpoint/2010/main" val="403156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2A59EF-81D8-401E-9C09-11ECF64871BE}"/>
              </a:ext>
            </a:extLst>
          </p:cNvPr>
          <p:cNvSpPr/>
          <p:nvPr/>
        </p:nvSpPr>
        <p:spPr>
          <a:xfrm>
            <a:off x="605877" y="1998164"/>
            <a:ext cx="3204595" cy="3724096"/>
          </a:xfrm>
          <a:prstGeom prst="rect">
            <a:avLst/>
          </a:prstGeom>
        </p:spPr>
        <p:txBody>
          <a:bodyPr wrap="square">
            <a:spAutoFit/>
          </a:bodyPr>
          <a:lstStyle/>
          <a:p>
            <a:r>
              <a:rPr lang="es-ES" sz="2400" dirty="0"/>
              <a:t>De esta manera se llega a un concepto amplio de seguridad alimentaria que tiene </a:t>
            </a:r>
          </a:p>
          <a:p>
            <a:r>
              <a:rPr lang="es-ES" sz="2400" b="1" u="sng" dirty="0"/>
              <a:t>4 pilares</a:t>
            </a:r>
            <a:r>
              <a:rPr lang="es-ES" sz="2400" b="1" dirty="0"/>
              <a:t>: </a:t>
            </a:r>
          </a:p>
          <a:p>
            <a:r>
              <a:rPr lang="es-ES" sz="2400" b="1" dirty="0"/>
              <a:t>-la disponibilidad</a:t>
            </a:r>
          </a:p>
          <a:p>
            <a:r>
              <a:rPr lang="es-ES" sz="2400" b="1" dirty="0"/>
              <a:t>-la estabilidad</a:t>
            </a:r>
          </a:p>
          <a:p>
            <a:r>
              <a:rPr lang="es-ES" sz="2400" b="1" dirty="0"/>
              <a:t>-el acceso y </a:t>
            </a:r>
          </a:p>
          <a:p>
            <a:r>
              <a:rPr lang="es-ES" sz="2400" b="1" dirty="0"/>
              <a:t>-la utilización</a:t>
            </a:r>
            <a:r>
              <a:rPr lang="es-ES" sz="2400" dirty="0"/>
              <a:t>. </a:t>
            </a:r>
          </a:p>
          <a:p>
            <a:endParaRPr lang="es-ES" sz="2000" dirty="0"/>
          </a:p>
        </p:txBody>
      </p:sp>
      <p:pic>
        <p:nvPicPr>
          <p:cNvPr id="3" name="Imagen 2">
            <a:extLst>
              <a:ext uri="{FF2B5EF4-FFF2-40B4-BE49-F238E27FC236}">
                <a16:creationId xmlns:a16="http://schemas.microsoft.com/office/drawing/2014/main" id="{5EC2B7C5-CE4C-474D-BA2C-8F319658E918}"/>
              </a:ext>
            </a:extLst>
          </p:cNvPr>
          <p:cNvPicPr>
            <a:picLocks noChangeAspect="1"/>
          </p:cNvPicPr>
          <p:nvPr/>
        </p:nvPicPr>
        <p:blipFill>
          <a:blip r:embed="rId2"/>
          <a:stretch>
            <a:fillRect/>
          </a:stretch>
        </p:blipFill>
        <p:spPr>
          <a:xfrm>
            <a:off x="3926050" y="500757"/>
            <a:ext cx="7794299" cy="5856489"/>
          </a:xfrm>
          <a:prstGeom prst="rect">
            <a:avLst/>
          </a:prstGeom>
        </p:spPr>
      </p:pic>
    </p:spTree>
    <p:extLst>
      <p:ext uri="{BB962C8B-B14F-4D97-AF65-F5344CB8AC3E}">
        <p14:creationId xmlns:p14="http://schemas.microsoft.com/office/powerpoint/2010/main" val="15976849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6667CA0-0664-4F6D-B62F-4DEE438929FE}"/>
              </a:ext>
            </a:extLst>
          </p:cNvPr>
          <p:cNvSpPr/>
          <p:nvPr/>
        </p:nvSpPr>
        <p:spPr>
          <a:xfrm>
            <a:off x="1258348" y="601639"/>
            <a:ext cx="10091956" cy="369332"/>
          </a:xfrm>
          <a:prstGeom prst="rect">
            <a:avLst/>
          </a:prstGeom>
        </p:spPr>
        <p:txBody>
          <a:bodyPr wrap="square">
            <a:spAutoFit/>
          </a:bodyPr>
          <a:lstStyle/>
          <a:p>
            <a:r>
              <a:rPr lang="es-ES" dirty="0">
                <a:solidFill>
                  <a:srgbClr val="2E74B6"/>
                </a:solidFill>
                <a:latin typeface="CIDFont+F4"/>
              </a:rPr>
              <a:t>RECURSOS MATERIALES, HUMANOS Y ECONÓMICOS (INCLUYEN LABORATORIOS Y BASES DE DATOS).</a:t>
            </a:r>
            <a:endParaRPr lang="es-ES" dirty="0"/>
          </a:p>
        </p:txBody>
      </p:sp>
      <p:pic>
        <p:nvPicPr>
          <p:cNvPr id="3" name="Imagen 2">
            <a:extLst>
              <a:ext uri="{FF2B5EF4-FFF2-40B4-BE49-F238E27FC236}">
                <a16:creationId xmlns:a16="http://schemas.microsoft.com/office/drawing/2014/main" id="{6E3815DB-FABE-49CD-854C-5E78B51E5644}"/>
              </a:ext>
            </a:extLst>
          </p:cNvPr>
          <p:cNvPicPr>
            <a:picLocks noChangeAspect="1"/>
          </p:cNvPicPr>
          <p:nvPr/>
        </p:nvPicPr>
        <p:blipFill>
          <a:blip r:embed="rId2"/>
          <a:stretch>
            <a:fillRect/>
          </a:stretch>
        </p:blipFill>
        <p:spPr>
          <a:xfrm>
            <a:off x="123039" y="1470348"/>
            <a:ext cx="11945923" cy="1173100"/>
          </a:xfrm>
          <a:prstGeom prst="rect">
            <a:avLst/>
          </a:prstGeom>
        </p:spPr>
      </p:pic>
      <p:pic>
        <p:nvPicPr>
          <p:cNvPr id="4" name="Imagen 3">
            <a:extLst>
              <a:ext uri="{FF2B5EF4-FFF2-40B4-BE49-F238E27FC236}">
                <a16:creationId xmlns:a16="http://schemas.microsoft.com/office/drawing/2014/main" id="{7E4DB75D-DD5B-41BA-B0A5-2D50EB7D7472}"/>
              </a:ext>
            </a:extLst>
          </p:cNvPr>
          <p:cNvPicPr>
            <a:picLocks noChangeAspect="1"/>
          </p:cNvPicPr>
          <p:nvPr/>
        </p:nvPicPr>
        <p:blipFill>
          <a:blip r:embed="rId3"/>
          <a:stretch>
            <a:fillRect/>
          </a:stretch>
        </p:blipFill>
        <p:spPr>
          <a:xfrm>
            <a:off x="123038" y="2720297"/>
            <a:ext cx="11945924" cy="3657098"/>
          </a:xfrm>
          <a:prstGeom prst="rect">
            <a:avLst/>
          </a:prstGeom>
        </p:spPr>
      </p:pic>
    </p:spTree>
    <p:extLst>
      <p:ext uri="{BB962C8B-B14F-4D97-AF65-F5344CB8AC3E}">
        <p14:creationId xmlns:p14="http://schemas.microsoft.com/office/powerpoint/2010/main" val="32916537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91D1296-C11B-4EFB-B94A-40644C838E6D}"/>
              </a:ext>
            </a:extLst>
          </p:cNvPr>
          <p:cNvSpPr/>
          <p:nvPr/>
        </p:nvSpPr>
        <p:spPr>
          <a:xfrm>
            <a:off x="2141989" y="689805"/>
            <a:ext cx="7908022" cy="369332"/>
          </a:xfrm>
          <a:prstGeom prst="rect">
            <a:avLst/>
          </a:prstGeom>
        </p:spPr>
        <p:txBody>
          <a:bodyPr wrap="square">
            <a:spAutoFit/>
          </a:bodyPr>
          <a:lstStyle/>
          <a:p>
            <a:r>
              <a:rPr lang="es-ES" dirty="0">
                <a:solidFill>
                  <a:srgbClr val="2E74B6"/>
                </a:solidFill>
                <a:latin typeface="CIDFont+F4"/>
              </a:rPr>
              <a:t>PROCEDIMIENTOS NORMALIZADOS ESTABLECIDOS DOCUMENTALMENTE</a:t>
            </a:r>
            <a:endParaRPr lang="es-ES" dirty="0"/>
          </a:p>
        </p:txBody>
      </p:sp>
      <p:sp>
        <p:nvSpPr>
          <p:cNvPr id="3" name="Rectángulo 2">
            <a:extLst>
              <a:ext uri="{FF2B5EF4-FFF2-40B4-BE49-F238E27FC236}">
                <a16:creationId xmlns:a16="http://schemas.microsoft.com/office/drawing/2014/main" id="{41FEFB01-F595-435B-AC60-4E66359CDBD9}"/>
              </a:ext>
            </a:extLst>
          </p:cNvPr>
          <p:cNvSpPr/>
          <p:nvPr/>
        </p:nvSpPr>
        <p:spPr>
          <a:xfrm>
            <a:off x="1065401" y="1433236"/>
            <a:ext cx="10357608" cy="4524315"/>
          </a:xfrm>
          <a:prstGeom prst="rect">
            <a:avLst/>
          </a:prstGeom>
        </p:spPr>
        <p:txBody>
          <a:bodyPr wrap="square">
            <a:spAutoFit/>
          </a:bodyPr>
          <a:lstStyle/>
          <a:p>
            <a:r>
              <a:rPr lang="es-ES" sz="2400" dirty="0">
                <a:solidFill>
                  <a:srgbClr val="000000"/>
                </a:solidFill>
                <a:latin typeface="CIDFont+F7"/>
              </a:rPr>
              <a:t> </a:t>
            </a:r>
            <a:r>
              <a:rPr lang="es-ES" sz="2400" dirty="0">
                <a:solidFill>
                  <a:srgbClr val="000000"/>
                </a:solidFill>
                <a:latin typeface="CIDFont+F4"/>
              </a:rPr>
              <a:t>Procedimiento Documentado General 01 (PDG-01). </a:t>
            </a:r>
            <a:r>
              <a:rPr lang="es-ES" sz="2400" b="1" dirty="0">
                <a:solidFill>
                  <a:srgbClr val="000000"/>
                </a:solidFill>
                <a:latin typeface="CIDFont+F4"/>
              </a:rPr>
              <a:t>Programación de actuaciones de control</a:t>
            </a:r>
            <a:r>
              <a:rPr lang="es-ES" sz="2400" dirty="0">
                <a:solidFill>
                  <a:srgbClr val="000000"/>
                </a:solidFill>
                <a:latin typeface="CIDFont+F4"/>
              </a:rPr>
              <a:t>. </a:t>
            </a:r>
          </a:p>
          <a:p>
            <a:r>
              <a:rPr lang="es-ES" sz="2400" dirty="0">
                <a:solidFill>
                  <a:srgbClr val="000000"/>
                </a:solidFill>
                <a:latin typeface="CIDFont+F7"/>
              </a:rPr>
              <a:t> </a:t>
            </a:r>
            <a:r>
              <a:rPr lang="es-ES" sz="2400" dirty="0">
                <a:solidFill>
                  <a:srgbClr val="000000"/>
                </a:solidFill>
                <a:latin typeface="CIDFont+F4"/>
              </a:rPr>
              <a:t>Procedimiento Documentado General 05 (PDG-05). </a:t>
            </a:r>
            <a:r>
              <a:rPr lang="es-ES" sz="2400" b="1" dirty="0">
                <a:solidFill>
                  <a:srgbClr val="000000"/>
                </a:solidFill>
                <a:latin typeface="CIDFont+F4"/>
              </a:rPr>
              <a:t>Criterios de armonización de la interpretación de la normativa </a:t>
            </a:r>
            <a:r>
              <a:rPr lang="es-ES" sz="2400" dirty="0">
                <a:solidFill>
                  <a:srgbClr val="000000"/>
                </a:solidFill>
                <a:latin typeface="CIDFont+F4"/>
              </a:rPr>
              <a:t>en el ámbito de la calidad alimentaria.</a:t>
            </a:r>
          </a:p>
          <a:p>
            <a:r>
              <a:rPr lang="es-ES" sz="2400" dirty="0">
                <a:solidFill>
                  <a:srgbClr val="000000"/>
                </a:solidFill>
                <a:latin typeface="CIDFont+F4"/>
              </a:rPr>
              <a:t> </a:t>
            </a:r>
            <a:r>
              <a:rPr lang="es-ES" sz="2400" dirty="0">
                <a:solidFill>
                  <a:srgbClr val="000000"/>
                </a:solidFill>
                <a:latin typeface="CIDFont+F7"/>
              </a:rPr>
              <a:t> </a:t>
            </a:r>
            <a:r>
              <a:rPr lang="es-ES" sz="2400" dirty="0">
                <a:solidFill>
                  <a:srgbClr val="000000"/>
                </a:solidFill>
                <a:latin typeface="CIDFont+F4"/>
              </a:rPr>
              <a:t>Procedimiento Documentado General 06 (PDG-06). </a:t>
            </a:r>
            <a:r>
              <a:rPr lang="es-ES" sz="2400" b="1" dirty="0">
                <a:solidFill>
                  <a:srgbClr val="000000"/>
                </a:solidFill>
                <a:latin typeface="CIDFont+F4"/>
              </a:rPr>
              <a:t>Procedimiento Administrativo sancionador</a:t>
            </a:r>
            <a:r>
              <a:rPr lang="es-ES" sz="2400" dirty="0">
                <a:solidFill>
                  <a:srgbClr val="000000"/>
                </a:solidFill>
                <a:latin typeface="CIDFont+F4"/>
              </a:rPr>
              <a:t>. </a:t>
            </a:r>
          </a:p>
          <a:p>
            <a:r>
              <a:rPr lang="es-ES" sz="2400" dirty="0">
                <a:solidFill>
                  <a:srgbClr val="000000"/>
                </a:solidFill>
                <a:latin typeface="CIDFont+F7"/>
              </a:rPr>
              <a:t> </a:t>
            </a:r>
            <a:r>
              <a:rPr lang="es-ES" sz="2400" dirty="0">
                <a:solidFill>
                  <a:srgbClr val="000000"/>
                </a:solidFill>
                <a:latin typeface="CIDFont+F4"/>
              </a:rPr>
              <a:t>Procedimiento Documentado de Inspección 07 (PDG-07). </a:t>
            </a:r>
            <a:r>
              <a:rPr lang="es-ES" sz="2400" b="1" dirty="0">
                <a:solidFill>
                  <a:srgbClr val="000000"/>
                </a:solidFill>
                <a:latin typeface="CIDFont+F4"/>
              </a:rPr>
              <a:t>Actuaciones de control del AO y AOO</a:t>
            </a:r>
            <a:r>
              <a:rPr lang="es-ES" sz="2400" dirty="0">
                <a:solidFill>
                  <a:srgbClr val="000000"/>
                </a:solidFill>
                <a:latin typeface="CIDFont+F4"/>
              </a:rPr>
              <a:t>. </a:t>
            </a:r>
          </a:p>
          <a:p>
            <a:r>
              <a:rPr lang="es-ES" sz="2400" dirty="0">
                <a:solidFill>
                  <a:srgbClr val="000000"/>
                </a:solidFill>
                <a:latin typeface="CIDFont+F7"/>
              </a:rPr>
              <a:t> </a:t>
            </a:r>
            <a:r>
              <a:rPr lang="es-ES" sz="2400" dirty="0">
                <a:solidFill>
                  <a:srgbClr val="000000"/>
                </a:solidFill>
                <a:latin typeface="CIDFont+F4"/>
              </a:rPr>
              <a:t>Procedimiento Documentado de Inspección 08 (PDG-08). </a:t>
            </a:r>
            <a:r>
              <a:rPr lang="es-ES" sz="2400" b="1" dirty="0">
                <a:solidFill>
                  <a:srgbClr val="000000"/>
                </a:solidFill>
                <a:latin typeface="CIDFont+F4"/>
              </a:rPr>
              <a:t>Guía de Inspección contra el fraude en el control de la calidad de la miel</a:t>
            </a:r>
            <a:r>
              <a:rPr lang="es-ES" sz="2400" dirty="0">
                <a:solidFill>
                  <a:srgbClr val="000000"/>
                </a:solidFill>
                <a:latin typeface="CIDFont+F4"/>
              </a:rPr>
              <a:t>. </a:t>
            </a:r>
          </a:p>
          <a:p>
            <a:r>
              <a:rPr lang="es-ES" sz="2400" dirty="0">
                <a:solidFill>
                  <a:srgbClr val="000000"/>
                </a:solidFill>
                <a:latin typeface="CIDFont+F7"/>
              </a:rPr>
              <a:t> </a:t>
            </a:r>
            <a:r>
              <a:rPr lang="es-ES" sz="2400" dirty="0">
                <a:solidFill>
                  <a:srgbClr val="000000"/>
                </a:solidFill>
                <a:latin typeface="CIDFont+F4"/>
              </a:rPr>
              <a:t>Plan de Control Específico de la Calidad del AO y AOO. </a:t>
            </a:r>
          </a:p>
          <a:p>
            <a:r>
              <a:rPr lang="es-ES" sz="2400" dirty="0">
                <a:solidFill>
                  <a:srgbClr val="000000"/>
                </a:solidFill>
                <a:latin typeface="CIDFont+F7"/>
              </a:rPr>
              <a:t> </a:t>
            </a:r>
            <a:r>
              <a:rPr lang="es-ES" sz="2400" dirty="0">
                <a:solidFill>
                  <a:srgbClr val="000000"/>
                </a:solidFill>
                <a:latin typeface="CIDFont+F4"/>
              </a:rPr>
              <a:t>Plan de Control Reforzado de la Calidad de la Miel</a:t>
            </a:r>
            <a:r>
              <a:rPr lang="es-ES" sz="2000" dirty="0">
                <a:solidFill>
                  <a:srgbClr val="000000"/>
                </a:solidFill>
                <a:latin typeface="CIDFont+F4"/>
              </a:rPr>
              <a:t>. </a:t>
            </a:r>
            <a:endParaRPr lang="es-ES" sz="2000" dirty="0"/>
          </a:p>
        </p:txBody>
      </p:sp>
    </p:spTree>
    <p:extLst>
      <p:ext uri="{BB962C8B-B14F-4D97-AF65-F5344CB8AC3E}">
        <p14:creationId xmlns:p14="http://schemas.microsoft.com/office/powerpoint/2010/main" val="41430700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B09AF0B-3D10-4737-A7DF-2507AB91A88A}"/>
              </a:ext>
            </a:extLst>
          </p:cNvPr>
          <p:cNvSpPr/>
          <p:nvPr/>
        </p:nvSpPr>
        <p:spPr>
          <a:xfrm>
            <a:off x="939565" y="2201953"/>
            <a:ext cx="3271708" cy="1569660"/>
          </a:xfrm>
          <a:prstGeom prst="rect">
            <a:avLst/>
          </a:prstGeom>
        </p:spPr>
        <p:txBody>
          <a:bodyPr wrap="square">
            <a:spAutoFit/>
          </a:bodyPr>
          <a:lstStyle/>
          <a:p>
            <a:r>
              <a:rPr lang="es-ES" dirty="0">
                <a:latin typeface="CIDFont+F4"/>
              </a:rPr>
              <a:t> </a:t>
            </a:r>
            <a:r>
              <a:rPr lang="es-ES" sz="2400" dirty="0"/>
              <a:t>En Galicia, los</a:t>
            </a:r>
            <a:r>
              <a:rPr lang="es-ES" sz="2400" dirty="0">
                <a:latin typeface="CIDFont+F4"/>
              </a:rPr>
              <a:t> principales </a:t>
            </a:r>
          </a:p>
          <a:p>
            <a:r>
              <a:rPr lang="es-ES" sz="2400" dirty="0">
                <a:latin typeface="CIDFont+F4"/>
              </a:rPr>
              <a:t>procedimientos documentados son:</a:t>
            </a:r>
          </a:p>
        </p:txBody>
      </p:sp>
      <p:pic>
        <p:nvPicPr>
          <p:cNvPr id="3" name="Imagen 2">
            <a:extLst>
              <a:ext uri="{FF2B5EF4-FFF2-40B4-BE49-F238E27FC236}">
                <a16:creationId xmlns:a16="http://schemas.microsoft.com/office/drawing/2014/main" id="{C0F35AAB-6918-4A73-8791-056C9DE9429C}"/>
              </a:ext>
            </a:extLst>
          </p:cNvPr>
          <p:cNvPicPr>
            <a:picLocks noChangeAspect="1"/>
          </p:cNvPicPr>
          <p:nvPr/>
        </p:nvPicPr>
        <p:blipFill>
          <a:blip r:embed="rId2"/>
          <a:stretch>
            <a:fillRect/>
          </a:stretch>
        </p:blipFill>
        <p:spPr>
          <a:xfrm>
            <a:off x="4133032" y="99548"/>
            <a:ext cx="6744641" cy="6658904"/>
          </a:xfrm>
          <a:prstGeom prst="rect">
            <a:avLst/>
          </a:prstGeom>
        </p:spPr>
      </p:pic>
    </p:spTree>
    <p:extLst>
      <p:ext uri="{BB962C8B-B14F-4D97-AF65-F5344CB8AC3E}">
        <p14:creationId xmlns:p14="http://schemas.microsoft.com/office/powerpoint/2010/main" val="27196035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6F7DD56-26E5-445D-920A-866B7A55791F}"/>
              </a:ext>
            </a:extLst>
          </p:cNvPr>
          <p:cNvSpPr/>
          <p:nvPr/>
        </p:nvSpPr>
        <p:spPr>
          <a:xfrm>
            <a:off x="780178" y="714001"/>
            <a:ext cx="10368792" cy="5816977"/>
          </a:xfrm>
          <a:prstGeom prst="rect">
            <a:avLst/>
          </a:prstGeom>
        </p:spPr>
        <p:txBody>
          <a:bodyPr wrap="square">
            <a:spAutoFit/>
          </a:bodyPr>
          <a:lstStyle/>
          <a:p>
            <a:r>
              <a:rPr lang="es-ES" sz="2000" dirty="0">
                <a:solidFill>
                  <a:srgbClr val="2E74B6"/>
                </a:solidFill>
                <a:latin typeface="CIDFont+F4"/>
              </a:rPr>
              <a:t>FORMACIÓN DEL PERSONAL</a:t>
            </a:r>
          </a:p>
          <a:p>
            <a:r>
              <a:rPr lang="es-ES" sz="2000" dirty="0">
                <a:solidFill>
                  <a:srgbClr val="000000"/>
                </a:solidFill>
                <a:latin typeface="CIDFont+F4"/>
              </a:rPr>
              <a:t>a) El MAPA organiza diversas actividades de formación dirigidas al personal encargado</a:t>
            </a:r>
          </a:p>
          <a:p>
            <a:r>
              <a:rPr lang="es-ES" sz="2000" dirty="0">
                <a:solidFill>
                  <a:srgbClr val="000000"/>
                </a:solidFill>
                <a:latin typeface="CIDFont+F4"/>
              </a:rPr>
              <a:t>de efectuar el control oficial de este Programa:</a:t>
            </a:r>
          </a:p>
          <a:p>
            <a:r>
              <a:rPr lang="es-ES" sz="2000" dirty="0">
                <a:solidFill>
                  <a:srgbClr val="000000"/>
                </a:solidFill>
                <a:latin typeface="CIDFont+F7"/>
              </a:rPr>
              <a:t> </a:t>
            </a:r>
            <a:r>
              <a:rPr lang="es-ES" sz="2000" dirty="0">
                <a:solidFill>
                  <a:srgbClr val="000000"/>
                </a:solidFill>
                <a:latin typeface="CIDFont+F4"/>
              </a:rPr>
              <a:t>Cursos de formación para nuevos inspectores.</a:t>
            </a:r>
          </a:p>
          <a:p>
            <a:r>
              <a:rPr lang="es-ES" sz="2000" dirty="0">
                <a:solidFill>
                  <a:srgbClr val="000000"/>
                </a:solidFill>
                <a:latin typeface="CIDFont+F7"/>
              </a:rPr>
              <a:t> </a:t>
            </a:r>
            <a:r>
              <a:rPr lang="es-ES" sz="2000" dirty="0">
                <a:solidFill>
                  <a:srgbClr val="000000"/>
                </a:solidFill>
                <a:latin typeface="CIDFont+F4"/>
              </a:rPr>
              <a:t>Jornadas específicas sobre normativa de calidad y comercialización de un sector concreto</a:t>
            </a:r>
          </a:p>
          <a:p>
            <a:r>
              <a:rPr lang="es-ES" sz="2000" dirty="0"/>
              <a:t>b) Cada autoridad competente autonómica organiza e imparte sus propios cursos de formación a</a:t>
            </a:r>
          </a:p>
          <a:p>
            <a:r>
              <a:rPr lang="es-ES" sz="2000" dirty="0"/>
              <a:t>nivel regional.</a:t>
            </a:r>
          </a:p>
          <a:p>
            <a:r>
              <a:rPr lang="es-ES" sz="2000" dirty="0"/>
              <a:t> Reuniones periódicas con el personal que asume las competencias de Calidad Alimentaria.</a:t>
            </a:r>
          </a:p>
          <a:p>
            <a:endParaRPr lang="es-ES" sz="2000" dirty="0">
              <a:solidFill>
                <a:srgbClr val="0070C0"/>
              </a:solidFill>
              <a:latin typeface="CIDFont+F4"/>
            </a:endParaRPr>
          </a:p>
          <a:p>
            <a:r>
              <a:rPr lang="es-ES" dirty="0">
                <a:solidFill>
                  <a:srgbClr val="0070C0"/>
                </a:solidFill>
              </a:rPr>
              <a:t>DESCRIPCIÓN DEL PROGRAMA DE CONTROL</a:t>
            </a:r>
          </a:p>
          <a:p>
            <a:r>
              <a:rPr lang="es-ES" dirty="0"/>
              <a:t>PLANIFICACIÓN DE LOS CONTROLES OFICIALES: PRIORIZACIÓN DE LOS CONTROLES.</a:t>
            </a:r>
          </a:p>
          <a:p>
            <a:r>
              <a:rPr lang="es-ES" dirty="0"/>
              <a:t>CATEGORIZACIÓN DEL RIESGO.</a:t>
            </a:r>
          </a:p>
          <a:p>
            <a:r>
              <a:rPr lang="es-ES" sz="2000" dirty="0"/>
              <a:t> Teniendo en cuenta el ámbito de actuaciones del Programa de control oficial de la calidad</a:t>
            </a:r>
          </a:p>
          <a:p>
            <a:r>
              <a:rPr lang="es-ES" sz="2000" dirty="0"/>
              <a:t>alimentaria y su objetivo de evitar, perseguir y sancionar el fraude en la calidad alimentaria, </a:t>
            </a:r>
            <a:r>
              <a:rPr lang="es-ES" sz="2000" b="1" dirty="0"/>
              <a:t>se</a:t>
            </a:r>
          </a:p>
          <a:p>
            <a:r>
              <a:rPr lang="es-ES" sz="2000" b="1" dirty="0"/>
              <a:t>examinará la situación eficazmente</a:t>
            </a:r>
            <a:r>
              <a:rPr lang="es-ES" sz="2000" dirty="0"/>
              <a:t>, </a:t>
            </a:r>
            <a:r>
              <a:rPr lang="es-ES" sz="2000" b="1" dirty="0"/>
              <a:t>sector a sector</a:t>
            </a:r>
            <a:r>
              <a:rPr lang="es-ES" sz="2000" dirty="0"/>
              <a:t>, en cada ámbito territorial, </a:t>
            </a:r>
            <a:r>
              <a:rPr lang="es-ES" sz="2000" b="1" dirty="0"/>
              <a:t>teniendo en</a:t>
            </a:r>
          </a:p>
          <a:p>
            <a:r>
              <a:rPr lang="es-ES" sz="2000" b="1" dirty="0"/>
              <a:t>cuenta parámetros suficientes y realizando un adecuado análisis de riesgos</a:t>
            </a:r>
            <a:r>
              <a:rPr lang="es-ES" sz="2000" dirty="0"/>
              <a:t>, orientando los</a:t>
            </a:r>
          </a:p>
          <a:p>
            <a:r>
              <a:rPr lang="es-ES" sz="2000" dirty="0"/>
              <a:t>controles y estableciendo, en los casos de incumplimientos, sanciones eficaces, proporcionadas</a:t>
            </a:r>
          </a:p>
          <a:p>
            <a:r>
              <a:rPr lang="es-ES" sz="2000" dirty="0"/>
              <a:t>y disuasorias.</a:t>
            </a:r>
            <a:endParaRPr lang="es-ES" sz="2000" dirty="0">
              <a:solidFill>
                <a:srgbClr val="000000"/>
              </a:solidFill>
              <a:latin typeface="CIDFont+F4"/>
            </a:endParaRPr>
          </a:p>
          <a:p>
            <a:endParaRPr lang="es-ES" dirty="0"/>
          </a:p>
        </p:txBody>
      </p:sp>
    </p:spTree>
    <p:extLst>
      <p:ext uri="{BB962C8B-B14F-4D97-AF65-F5344CB8AC3E}">
        <p14:creationId xmlns:p14="http://schemas.microsoft.com/office/powerpoint/2010/main" val="34797121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D22A39D-BE3D-4E8E-8344-9AAD5B540CA4}"/>
              </a:ext>
            </a:extLst>
          </p:cNvPr>
          <p:cNvSpPr/>
          <p:nvPr/>
        </p:nvSpPr>
        <p:spPr>
          <a:xfrm>
            <a:off x="805343" y="583564"/>
            <a:ext cx="10779853" cy="5632311"/>
          </a:xfrm>
          <a:prstGeom prst="rect">
            <a:avLst/>
          </a:prstGeom>
        </p:spPr>
        <p:txBody>
          <a:bodyPr wrap="square">
            <a:spAutoFit/>
          </a:bodyPr>
          <a:lstStyle/>
          <a:p>
            <a:r>
              <a:rPr lang="es-ES" sz="2000" dirty="0">
                <a:latin typeface="CIDFont+F7"/>
              </a:rPr>
              <a:t> </a:t>
            </a:r>
            <a:r>
              <a:rPr lang="es-ES" sz="2000" dirty="0">
                <a:latin typeface="CIDFont+F4"/>
              </a:rPr>
              <a:t>Para cumplir este objetivo, </a:t>
            </a:r>
            <a:r>
              <a:rPr lang="es-ES" sz="2000" b="1" dirty="0">
                <a:latin typeface="CIDFont+F4"/>
              </a:rPr>
              <a:t>cada Autoridad Competente deberá elaborar una programación de actuaciones de control,</a:t>
            </a:r>
            <a:r>
              <a:rPr lang="es-ES" sz="2000" dirty="0">
                <a:latin typeface="CIDFont+F4"/>
              </a:rPr>
              <a:t> destacando los productos que tengan un interés socio-económico importante.</a:t>
            </a:r>
          </a:p>
          <a:p>
            <a:r>
              <a:rPr lang="es-ES" sz="2000" dirty="0">
                <a:latin typeface="CIDFont+F7"/>
              </a:rPr>
              <a:t> </a:t>
            </a:r>
            <a:r>
              <a:rPr lang="es-ES" sz="2000" b="1" dirty="0">
                <a:latin typeface="CIDFont+F4"/>
              </a:rPr>
              <a:t>Se determinará el porcentaje de operadores que deben inspeccionarse cada año</a:t>
            </a:r>
            <a:r>
              <a:rPr lang="es-ES" sz="2000" dirty="0">
                <a:latin typeface="CIDFont+F4"/>
              </a:rPr>
              <a:t>, priorizando</a:t>
            </a:r>
          </a:p>
          <a:p>
            <a:r>
              <a:rPr lang="es-ES" sz="2000" dirty="0">
                <a:latin typeface="CIDFont+F4"/>
              </a:rPr>
              <a:t>según el análisis de riesgos previamente efectuado por la Autoridad Competente, y </a:t>
            </a:r>
            <a:r>
              <a:rPr lang="es-ES" sz="2000" b="1" dirty="0">
                <a:latin typeface="CIDFont+F4"/>
              </a:rPr>
              <a:t>en función de</a:t>
            </a:r>
            <a:r>
              <a:rPr lang="es-ES" sz="2000" dirty="0">
                <a:latin typeface="CIDFont+F4"/>
              </a:rPr>
              <a:t>:</a:t>
            </a:r>
          </a:p>
          <a:p>
            <a:r>
              <a:rPr lang="es-ES" sz="2000" dirty="0">
                <a:latin typeface="CIDFont+F7"/>
              </a:rPr>
              <a:t>- </a:t>
            </a:r>
            <a:r>
              <a:rPr lang="es-ES" sz="2000" dirty="0">
                <a:latin typeface="CIDFont+F4"/>
              </a:rPr>
              <a:t>Operadores de nueva creación o nueva implantación.</a:t>
            </a:r>
          </a:p>
          <a:p>
            <a:r>
              <a:rPr lang="es-ES" sz="2000" dirty="0">
                <a:latin typeface="CIDFont+F7"/>
              </a:rPr>
              <a:t>- </a:t>
            </a:r>
            <a:r>
              <a:rPr lang="es-ES" sz="2000" dirty="0">
                <a:latin typeface="CIDFont+F4"/>
              </a:rPr>
              <a:t>Operadores que tuvieron el año anterior apercibimiento o informe positivo que no se haya</a:t>
            </a:r>
          </a:p>
          <a:p>
            <a:r>
              <a:rPr lang="es-ES" sz="2000" dirty="0">
                <a:latin typeface="CIDFont+F4"/>
              </a:rPr>
              <a:t>resuelto o cerrado en inspecciones anteriores.</a:t>
            </a:r>
          </a:p>
          <a:p>
            <a:r>
              <a:rPr lang="es-ES" sz="2000" dirty="0">
                <a:latin typeface="CIDFont+F7"/>
              </a:rPr>
              <a:t>- </a:t>
            </a:r>
            <a:r>
              <a:rPr lang="es-ES" sz="2000" dirty="0">
                <a:latin typeface="CIDFont+F4"/>
              </a:rPr>
              <a:t>Operadores que no han sido inspeccionadas en los últimos 4 años.</a:t>
            </a:r>
          </a:p>
          <a:p>
            <a:r>
              <a:rPr lang="es-ES" sz="2000" dirty="0">
                <a:latin typeface="CIDFont+F4"/>
              </a:rPr>
              <a:t>-Resto de operadores.</a:t>
            </a:r>
          </a:p>
          <a:p>
            <a:r>
              <a:rPr lang="es-ES" sz="2000" dirty="0"/>
              <a:t> </a:t>
            </a:r>
            <a:r>
              <a:rPr lang="es-ES" sz="2000" b="1" dirty="0"/>
              <a:t>Además</a:t>
            </a:r>
            <a:r>
              <a:rPr lang="es-ES" sz="2000" dirty="0"/>
              <a:t> de los criterios y prioridades específicos referentes a sectores concretos y problemática</a:t>
            </a:r>
          </a:p>
          <a:p>
            <a:r>
              <a:rPr lang="es-ES" sz="2000" dirty="0"/>
              <a:t>territorial específica, </a:t>
            </a:r>
            <a:r>
              <a:rPr lang="es-ES" sz="2000" b="1" dirty="0"/>
              <a:t>en el análisis de riesgos </a:t>
            </a:r>
            <a:r>
              <a:rPr lang="es-ES" sz="2000" dirty="0"/>
              <a:t>de cara a la programación de los controles, </a:t>
            </a:r>
            <a:r>
              <a:rPr lang="es-ES" sz="2000" b="1" dirty="0"/>
              <a:t>se</a:t>
            </a:r>
          </a:p>
          <a:p>
            <a:r>
              <a:rPr lang="es-ES" sz="2000" b="1" dirty="0"/>
              <a:t>podrán tener en cuenta los siguientes criterios y prioridades generales</a:t>
            </a:r>
            <a:r>
              <a:rPr lang="es-ES" sz="2000" dirty="0"/>
              <a:t>:</a:t>
            </a:r>
          </a:p>
          <a:p>
            <a:r>
              <a:rPr lang="es-ES" sz="2000" dirty="0"/>
              <a:t>- </a:t>
            </a:r>
            <a:r>
              <a:rPr lang="es-ES" sz="2000" b="1" dirty="0"/>
              <a:t>Importancia y significación económica del sector </a:t>
            </a:r>
            <a:r>
              <a:rPr lang="es-ES" sz="2000" dirty="0"/>
              <a:t>en la comunidad autónoma.</a:t>
            </a:r>
          </a:p>
          <a:p>
            <a:r>
              <a:rPr lang="es-ES" sz="2000" dirty="0"/>
              <a:t>- </a:t>
            </a:r>
            <a:r>
              <a:rPr lang="es-ES" sz="2000" b="1" dirty="0"/>
              <a:t>Estructura del sector alimentario </a:t>
            </a:r>
            <a:r>
              <a:rPr lang="es-ES" sz="2000" dirty="0"/>
              <a:t>en cada comunidad autónoma. Se tendrá en cuenta el </a:t>
            </a:r>
            <a:r>
              <a:rPr lang="es-ES" sz="2000" dirty="0" err="1"/>
              <a:t>nº</a:t>
            </a:r>
            <a:r>
              <a:rPr lang="es-ES" sz="2000" dirty="0"/>
              <a:t> de empresas según su producción/facturación, las industrias artesanales, las pequeñas cooperativas, etc.</a:t>
            </a:r>
          </a:p>
          <a:p>
            <a:r>
              <a:rPr lang="es-ES" sz="2000" dirty="0"/>
              <a:t>- </a:t>
            </a:r>
            <a:r>
              <a:rPr lang="es-ES" sz="2000" b="1" dirty="0"/>
              <a:t>Volumen comercializado </a:t>
            </a:r>
            <a:r>
              <a:rPr lang="es-ES" sz="2000" dirty="0"/>
              <a:t>(valorado según facturación en euros).</a:t>
            </a:r>
          </a:p>
          <a:p>
            <a:r>
              <a:rPr lang="es-ES" sz="2000" dirty="0"/>
              <a:t>- </a:t>
            </a:r>
            <a:r>
              <a:rPr lang="es-ES" sz="2000" b="1" dirty="0"/>
              <a:t>Problemas específicos de los sectores, productos</a:t>
            </a:r>
            <a:r>
              <a:rPr lang="es-ES" sz="2000" dirty="0"/>
              <a:t> concretos, materias primas así como de actividades y procesos productivos.</a:t>
            </a:r>
          </a:p>
        </p:txBody>
      </p:sp>
    </p:spTree>
    <p:extLst>
      <p:ext uri="{BB962C8B-B14F-4D97-AF65-F5344CB8AC3E}">
        <p14:creationId xmlns:p14="http://schemas.microsoft.com/office/powerpoint/2010/main" val="37086988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9429F0-51C1-47A3-8123-AF9145EDFA0F}"/>
              </a:ext>
            </a:extLst>
          </p:cNvPr>
          <p:cNvSpPr/>
          <p:nvPr/>
        </p:nvSpPr>
        <p:spPr>
          <a:xfrm>
            <a:off x="1132515" y="567923"/>
            <a:ext cx="10612072" cy="5601533"/>
          </a:xfrm>
          <a:prstGeom prst="rect">
            <a:avLst/>
          </a:prstGeom>
        </p:spPr>
        <p:txBody>
          <a:bodyPr wrap="square">
            <a:spAutoFit/>
          </a:bodyPr>
          <a:lstStyle/>
          <a:p>
            <a:r>
              <a:rPr lang="es-ES" sz="2000" dirty="0"/>
              <a:t>- Implantación de sistemas de autocontrol como normas ISO, sistemas de trazabilidad, etc.</a:t>
            </a:r>
          </a:p>
          <a:p>
            <a:r>
              <a:rPr lang="es-ES" sz="2000" dirty="0"/>
              <a:t>- </a:t>
            </a:r>
            <a:r>
              <a:rPr lang="es-ES" sz="2000" b="1" dirty="0"/>
              <a:t>Histórico de los resultados de los controles oficiales con incumplimiento.</a:t>
            </a:r>
          </a:p>
          <a:p>
            <a:r>
              <a:rPr lang="es-ES" sz="2000" dirty="0"/>
              <a:t>-Campañas sobrevenidas de control e inspecciones dirigidas.</a:t>
            </a:r>
          </a:p>
          <a:p>
            <a:r>
              <a:rPr lang="es-ES" sz="2000" dirty="0"/>
              <a:t>- Recomendaciones relativas a los programas coordinados de control de la Unión Europea, o</a:t>
            </a:r>
          </a:p>
          <a:p>
            <a:r>
              <a:rPr lang="es-ES" sz="2000" dirty="0"/>
              <a:t>en su caso, recomendaciones puntuales.</a:t>
            </a:r>
          </a:p>
          <a:p>
            <a:r>
              <a:rPr lang="es-ES" sz="2000" dirty="0"/>
              <a:t>- Resultados de los controles oficiales de otras administraciones incluidas las de otros Estados</a:t>
            </a:r>
          </a:p>
          <a:p>
            <a:r>
              <a:rPr lang="es-ES" sz="2000" dirty="0"/>
              <a:t>Miembros.</a:t>
            </a:r>
          </a:p>
          <a:p>
            <a:r>
              <a:rPr lang="es-ES" sz="2000" dirty="0"/>
              <a:t>- Resultados de los controles comunitarios efectuados de acuerdo al art. 116 del Reglamento</a:t>
            </a:r>
          </a:p>
          <a:p>
            <a:r>
              <a:rPr lang="es-ES" sz="2000" dirty="0"/>
              <a:t>(UE) 2017/625, de 15 de marzo de 2017.</a:t>
            </a:r>
          </a:p>
          <a:p>
            <a:r>
              <a:rPr lang="es-ES" sz="2000" dirty="0"/>
              <a:t>- Resultados de las auditorías llevadas a cabo por un tercer país en un Estado miembro.</a:t>
            </a:r>
          </a:p>
          <a:p>
            <a:r>
              <a:rPr lang="es-ES" sz="2000" dirty="0"/>
              <a:t>-Recursos disponibles: humanos, técnicos y materiales. Se tendrán en cuenta los cambios significativos en la estructura, gestión o funcionamiento de las autoridades competentes.</a:t>
            </a:r>
          </a:p>
          <a:p>
            <a:endParaRPr lang="es-ES" sz="2000" dirty="0"/>
          </a:p>
          <a:p>
            <a:r>
              <a:rPr lang="es-ES" dirty="0">
                <a:solidFill>
                  <a:srgbClr val="0070C0"/>
                </a:solidFill>
              </a:rPr>
              <a:t>PUNTO DE CONTROL</a:t>
            </a:r>
          </a:p>
          <a:p>
            <a:r>
              <a:rPr lang="es-ES" sz="2000" dirty="0"/>
              <a:t>Los puntos de control son las instalaciones de manipulación, clasificación, fábricas, plantas de envasado, almacenes de los mayoristas, distribuidores, almacenes de logística, almacenes de los importadores, oficinas de intermediarios mercantiles con o sin almacén, así como en el transporte entre todos ellos.</a:t>
            </a:r>
          </a:p>
        </p:txBody>
      </p:sp>
    </p:spTree>
    <p:extLst>
      <p:ext uri="{BB962C8B-B14F-4D97-AF65-F5344CB8AC3E}">
        <p14:creationId xmlns:p14="http://schemas.microsoft.com/office/powerpoint/2010/main" val="39289699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76412BB-733D-46BB-8436-6EDEC64332BC}"/>
              </a:ext>
            </a:extLst>
          </p:cNvPr>
          <p:cNvSpPr/>
          <p:nvPr/>
        </p:nvSpPr>
        <p:spPr>
          <a:xfrm>
            <a:off x="1154885" y="714486"/>
            <a:ext cx="9882230" cy="1631216"/>
          </a:xfrm>
          <a:prstGeom prst="rect">
            <a:avLst/>
          </a:prstGeom>
        </p:spPr>
        <p:txBody>
          <a:bodyPr wrap="square">
            <a:spAutoFit/>
          </a:bodyPr>
          <a:lstStyle/>
          <a:p>
            <a:r>
              <a:rPr lang="es-ES" sz="2000" b="1" dirty="0"/>
              <a:t>Quedan excluidos de su ámbito de aplicación</a:t>
            </a:r>
            <a:r>
              <a:rPr lang="es-ES" sz="2000" dirty="0"/>
              <a:t>: los aspectos higiénico-sanitarios y de seguridad alimentaria; la legislación específica de OMG y de la irradiación de productos alimenticios; la oferta para la venta al consumidor final, incluidos los obradores de las instalaciones detallistas; el comercio exterior; la producción primaria, incluida la legislación sobre bienestar de los animales y la producción ecológica.</a:t>
            </a:r>
            <a:endParaRPr lang="es-ES" sz="2000" dirty="0">
              <a:solidFill>
                <a:srgbClr val="0070C0"/>
              </a:solidFill>
            </a:endParaRPr>
          </a:p>
        </p:txBody>
      </p:sp>
      <p:sp>
        <p:nvSpPr>
          <p:cNvPr id="3" name="Rectángulo 2">
            <a:extLst>
              <a:ext uri="{FF2B5EF4-FFF2-40B4-BE49-F238E27FC236}">
                <a16:creationId xmlns:a16="http://schemas.microsoft.com/office/drawing/2014/main" id="{A20FB27D-3DBA-4AEC-80BC-59E88A7964E4}"/>
              </a:ext>
            </a:extLst>
          </p:cNvPr>
          <p:cNvSpPr/>
          <p:nvPr/>
        </p:nvSpPr>
        <p:spPr>
          <a:xfrm>
            <a:off x="1154886" y="2485051"/>
            <a:ext cx="10103141" cy="3477875"/>
          </a:xfrm>
          <a:prstGeom prst="rect">
            <a:avLst/>
          </a:prstGeom>
        </p:spPr>
        <p:txBody>
          <a:bodyPr wrap="square">
            <a:spAutoFit/>
          </a:bodyPr>
          <a:lstStyle/>
          <a:p>
            <a:r>
              <a:rPr lang="es-ES" sz="2000" dirty="0">
                <a:solidFill>
                  <a:srgbClr val="2E74B6"/>
                </a:solidFill>
                <a:latin typeface="CIDFont+F4"/>
              </a:rPr>
              <a:t>NIVEL DE INSPECCIÓN Y FRECUENCIA DE LOS CONTROLES OFICIALES</a:t>
            </a:r>
          </a:p>
          <a:p>
            <a:r>
              <a:rPr lang="es-ES" sz="2000" b="1" dirty="0"/>
              <a:t>-Los controles oficiales se efectuarán sin previo aviso.</a:t>
            </a:r>
          </a:p>
          <a:p>
            <a:r>
              <a:rPr lang="es-ES" sz="2000" dirty="0"/>
              <a:t>-Los controles oficiales </a:t>
            </a:r>
            <a:r>
              <a:rPr lang="es-ES" sz="2000" b="1" dirty="0"/>
              <a:t>se realizarán y se programarán con regularidad</a:t>
            </a:r>
            <a:r>
              <a:rPr lang="es-ES" sz="2000" dirty="0"/>
              <a:t>. Su frecuencia, así</a:t>
            </a:r>
          </a:p>
          <a:p>
            <a:r>
              <a:rPr lang="es-ES" sz="2000" dirty="0"/>
              <a:t>como los criterios y prioridades en los que se basan deben ser apropiados para alcanzar los objetivos previstos. </a:t>
            </a:r>
            <a:r>
              <a:rPr lang="es-ES" sz="2000" b="1" dirty="0"/>
              <a:t>De forma general, se controla anualmente un 15-20% del universo </a:t>
            </a:r>
            <a:r>
              <a:rPr lang="es-ES" sz="2000" dirty="0"/>
              <a:t>(empresas alimentarias ubicadas en el territorio).</a:t>
            </a:r>
          </a:p>
          <a:p>
            <a:r>
              <a:rPr lang="es-ES" sz="2000" dirty="0"/>
              <a:t>-</a:t>
            </a:r>
            <a:r>
              <a:rPr lang="es-ES" sz="2000" b="1" dirty="0"/>
              <a:t>Se realizarán también controles dirigidos </a:t>
            </a:r>
            <a:r>
              <a:rPr lang="es-ES" sz="2000" dirty="0"/>
              <a:t>(ad hoc) </a:t>
            </a:r>
            <a:r>
              <a:rPr lang="es-ES" sz="2000" b="1" dirty="0"/>
              <a:t>cuando se tenga la sospecha de que pudiera haber</a:t>
            </a:r>
            <a:r>
              <a:rPr lang="es-ES" sz="2000" dirty="0"/>
              <a:t> irregularidades, infracciones o </a:t>
            </a:r>
            <a:r>
              <a:rPr lang="es-ES" sz="2000" b="1" dirty="0"/>
              <a:t>incumplimientos de la normativa</a:t>
            </a:r>
            <a:r>
              <a:rPr lang="es-ES" sz="2000" dirty="0"/>
              <a:t>. Asimismo, podrán efectuarse controles dirigidos en cualquier momento, incluso cuando no haya sospecha de incumplimiento.</a:t>
            </a:r>
          </a:p>
          <a:p>
            <a:r>
              <a:rPr lang="es-ES" sz="2000" dirty="0"/>
              <a:t>-</a:t>
            </a:r>
            <a:r>
              <a:rPr lang="es-ES" sz="2000" b="1" dirty="0"/>
              <a:t>Además la Comisión Europea podrá organizar planes coordinados de control europeos</a:t>
            </a:r>
            <a:r>
              <a:rPr lang="es-ES" sz="2000" dirty="0"/>
              <a:t>.</a:t>
            </a:r>
          </a:p>
        </p:txBody>
      </p:sp>
    </p:spTree>
    <p:extLst>
      <p:ext uri="{BB962C8B-B14F-4D97-AF65-F5344CB8AC3E}">
        <p14:creationId xmlns:p14="http://schemas.microsoft.com/office/powerpoint/2010/main" val="37645193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E70C03-B275-4444-992A-64B0D1E1A0F1}"/>
              </a:ext>
            </a:extLst>
          </p:cNvPr>
          <p:cNvSpPr/>
          <p:nvPr/>
        </p:nvSpPr>
        <p:spPr>
          <a:xfrm>
            <a:off x="655740" y="470557"/>
            <a:ext cx="10325450" cy="3785652"/>
          </a:xfrm>
          <a:prstGeom prst="rect">
            <a:avLst/>
          </a:prstGeom>
        </p:spPr>
        <p:txBody>
          <a:bodyPr wrap="square">
            <a:spAutoFit/>
          </a:bodyPr>
          <a:lstStyle/>
          <a:p>
            <a:r>
              <a:rPr lang="es-ES" sz="2000" dirty="0">
                <a:latin typeface="CIDFont+F4"/>
              </a:rPr>
              <a:t>La programación de controles se podrá efectuar a través de:</a:t>
            </a:r>
          </a:p>
          <a:p>
            <a:r>
              <a:rPr lang="es-ES" sz="2000" dirty="0">
                <a:latin typeface="CIDFont+F7"/>
              </a:rPr>
              <a:t> </a:t>
            </a:r>
            <a:r>
              <a:rPr lang="es-ES" sz="2000" dirty="0">
                <a:latin typeface="CIDFont+F4"/>
              </a:rPr>
              <a:t>La </a:t>
            </a:r>
            <a:r>
              <a:rPr lang="es-ES" sz="2000" b="1" dirty="0">
                <a:latin typeface="CIDFont+F4"/>
              </a:rPr>
              <a:t>programación anual </a:t>
            </a:r>
            <a:r>
              <a:rPr lang="es-ES" sz="2000" dirty="0">
                <a:latin typeface="CIDFont+F4"/>
              </a:rPr>
              <a:t>regular de controles para el año siguiente, en base a un análisis de riesgos y en los criterios y prioridades de control establecido para alcanzar los objetivos previstos.</a:t>
            </a:r>
          </a:p>
          <a:p>
            <a:r>
              <a:rPr lang="es-ES" sz="2000" dirty="0">
                <a:latin typeface="CIDFont+F7"/>
              </a:rPr>
              <a:t> </a:t>
            </a:r>
            <a:r>
              <a:rPr lang="es-ES" sz="2000" b="1" dirty="0">
                <a:latin typeface="CIDFont+F4"/>
              </a:rPr>
              <a:t>Campañas específicas de control</a:t>
            </a:r>
            <a:r>
              <a:rPr lang="es-ES" sz="2000" dirty="0">
                <a:latin typeface="CIDFont+F4"/>
              </a:rPr>
              <a:t>. Se programarán para materias o productos concretos, en ámbitos territoriales definidos y con objetivos específicos. Se programarán y formarán parte de la programación anual indicada en el punto anterior. No obstante, cuando haya problemas o circunstancias sobrevenidas, se podrán realizar campañas específicas de control en el año en curso o cuando las circunstancias lo aconsejen.</a:t>
            </a:r>
          </a:p>
          <a:p>
            <a:r>
              <a:rPr lang="es-ES" sz="2000" dirty="0"/>
              <a:t> </a:t>
            </a:r>
            <a:r>
              <a:rPr lang="es-ES" sz="2000" b="1" dirty="0"/>
              <a:t>Inspecciones dirigidas</a:t>
            </a:r>
            <a:r>
              <a:rPr lang="es-ES" sz="2000" dirty="0"/>
              <a:t>. Se realizan ante sospecha de irregularidades, denuncias o incluso, ante noticias en los medios de comunicación que aconsejan realizar actuaciones de control apropiadas. Asimismo, podrán efectuarse controles dirigidos en cualquier momento, incluso cuando no haya sospecha de incumplimiento.</a:t>
            </a:r>
          </a:p>
        </p:txBody>
      </p:sp>
      <p:sp>
        <p:nvSpPr>
          <p:cNvPr id="3" name="Rectángulo 2">
            <a:extLst>
              <a:ext uri="{FF2B5EF4-FFF2-40B4-BE49-F238E27FC236}">
                <a16:creationId xmlns:a16="http://schemas.microsoft.com/office/drawing/2014/main" id="{38339985-74AA-43C0-89C9-099F501945D7}"/>
              </a:ext>
            </a:extLst>
          </p:cNvPr>
          <p:cNvSpPr/>
          <p:nvPr/>
        </p:nvSpPr>
        <p:spPr>
          <a:xfrm>
            <a:off x="721454" y="4389350"/>
            <a:ext cx="10259736" cy="1938992"/>
          </a:xfrm>
          <a:prstGeom prst="rect">
            <a:avLst/>
          </a:prstGeom>
        </p:spPr>
        <p:txBody>
          <a:bodyPr wrap="square">
            <a:spAutoFit/>
          </a:bodyPr>
          <a:lstStyle/>
          <a:p>
            <a:r>
              <a:rPr lang="es-ES" sz="2000" dirty="0">
                <a:solidFill>
                  <a:srgbClr val="2E74B6"/>
                </a:solidFill>
                <a:latin typeface="CIDFont+F4"/>
              </a:rPr>
              <a:t>NATURALEZA DEL CONTROL:</a:t>
            </a:r>
          </a:p>
          <a:p>
            <a:r>
              <a:rPr lang="es-ES" sz="2000" dirty="0"/>
              <a:t>En el </a:t>
            </a:r>
            <a:r>
              <a:rPr lang="es-ES" sz="2000" u="sng" dirty="0"/>
              <a:t>desarrollo de la labor de inspección</a:t>
            </a:r>
            <a:r>
              <a:rPr lang="es-ES" sz="2000" dirty="0"/>
              <a:t>, se realizarán, entre otros, los siguientes controles:</a:t>
            </a:r>
          </a:p>
          <a:p>
            <a:r>
              <a:rPr lang="es-ES" sz="2000" dirty="0"/>
              <a:t> Control de </a:t>
            </a:r>
            <a:r>
              <a:rPr lang="es-ES" sz="2000" b="1" dirty="0"/>
              <a:t>registro y autorizaciones </a:t>
            </a:r>
            <a:r>
              <a:rPr lang="es-ES" sz="2000" dirty="0"/>
              <a:t>de las empresas.</a:t>
            </a:r>
          </a:p>
          <a:p>
            <a:r>
              <a:rPr lang="es-ES" sz="2000" dirty="0"/>
              <a:t> Control de los </a:t>
            </a:r>
            <a:r>
              <a:rPr lang="es-ES" sz="2000" b="1" dirty="0"/>
              <a:t>sistemas de autocontrol</a:t>
            </a:r>
            <a:r>
              <a:rPr lang="es-ES" sz="2000" dirty="0"/>
              <a:t>.</a:t>
            </a:r>
          </a:p>
          <a:p>
            <a:r>
              <a:rPr lang="es-ES" sz="2000" dirty="0"/>
              <a:t> Control de los </a:t>
            </a:r>
            <a:r>
              <a:rPr lang="es-ES" sz="2000" b="1" dirty="0"/>
              <a:t>sistemas de trazabilidad</a:t>
            </a:r>
            <a:r>
              <a:rPr lang="es-ES" sz="2000" dirty="0"/>
              <a:t>.</a:t>
            </a:r>
          </a:p>
          <a:p>
            <a:r>
              <a:rPr lang="es-ES" sz="2000" dirty="0"/>
              <a:t> Control de los </a:t>
            </a:r>
            <a:r>
              <a:rPr lang="es-ES" sz="2000" b="1" dirty="0"/>
              <a:t>procesos y prácticas de elaboración, envasado y almacenamiento</a:t>
            </a:r>
            <a:r>
              <a:rPr lang="es-ES" sz="2000" dirty="0"/>
              <a:t>.</a:t>
            </a:r>
          </a:p>
        </p:txBody>
      </p:sp>
    </p:spTree>
    <p:extLst>
      <p:ext uri="{BB962C8B-B14F-4D97-AF65-F5344CB8AC3E}">
        <p14:creationId xmlns:p14="http://schemas.microsoft.com/office/powerpoint/2010/main" val="29737584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03CBB2B-BD53-403B-BAC2-DAC99593667C}"/>
              </a:ext>
            </a:extLst>
          </p:cNvPr>
          <p:cNvSpPr/>
          <p:nvPr/>
        </p:nvSpPr>
        <p:spPr>
          <a:xfrm>
            <a:off x="1070994" y="827979"/>
            <a:ext cx="10050011" cy="5324535"/>
          </a:xfrm>
          <a:prstGeom prst="rect">
            <a:avLst/>
          </a:prstGeom>
        </p:spPr>
        <p:txBody>
          <a:bodyPr wrap="square">
            <a:spAutoFit/>
          </a:bodyPr>
          <a:lstStyle/>
          <a:p>
            <a:r>
              <a:rPr lang="es-ES" sz="2000" dirty="0"/>
              <a:t> </a:t>
            </a:r>
            <a:r>
              <a:rPr lang="es-ES" sz="2000" u="sng" dirty="0"/>
              <a:t>Control de productos </a:t>
            </a:r>
            <a:r>
              <a:rPr lang="es-ES" sz="2000" dirty="0"/>
              <a:t>(materias primas, productos intermedios, productos finales):</a:t>
            </a:r>
          </a:p>
          <a:p>
            <a:r>
              <a:rPr lang="es-ES" sz="2000" dirty="0"/>
              <a:t>- Documentación, identificación y etiquetado.</a:t>
            </a:r>
          </a:p>
          <a:p>
            <a:r>
              <a:rPr lang="es-ES" sz="2000" dirty="0"/>
              <a:t>- Calidad, composición y pureza.</a:t>
            </a:r>
          </a:p>
          <a:p>
            <a:r>
              <a:rPr lang="es-ES" sz="2000" dirty="0"/>
              <a:t>-Envasado y contenido efectivo.</a:t>
            </a:r>
          </a:p>
          <a:p>
            <a:endParaRPr lang="es-ES" sz="2000" dirty="0"/>
          </a:p>
          <a:p>
            <a:r>
              <a:rPr lang="es-ES" sz="2000" dirty="0">
                <a:solidFill>
                  <a:srgbClr val="2E74B6"/>
                </a:solidFill>
                <a:latin typeface="CIDFont+F4"/>
              </a:rPr>
              <a:t>MÉTODOS O TÉCNICAS USADAS PARA EL CONTROL OFICIAL</a:t>
            </a:r>
            <a:endParaRPr lang="es-ES" sz="2000" dirty="0"/>
          </a:p>
          <a:p>
            <a:r>
              <a:rPr lang="es-ES" sz="2000" dirty="0"/>
              <a:t>La Autoridades Competentes de control, se apoyarán en las técnicas que sean más apropiadas:  </a:t>
            </a:r>
            <a:r>
              <a:rPr lang="es-ES" sz="2000" b="1" dirty="0"/>
              <a:t>Control documental</a:t>
            </a:r>
            <a:r>
              <a:rPr lang="es-ES" sz="2000" dirty="0"/>
              <a:t>: registros, autorizaciones, documentación comercial, documentación</a:t>
            </a:r>
          </a:p>
          <a:p>
            <a:r>
              <a:rPr lang="es-ES" sz="2000" dirty="0"/>
              <a:t>relativa a la producción y almacenamiento, libros de registro, facturas, etc.</a:t>
            </a:r>
          </a:p>
          <a:p>
            <a:r>
              <a:rPr lang="es-ES" sz="2000" dirty="0"/>
              <a:t> Control de los </a:t>
            </a:r>
            <a:r>
              <a:rPr lang="es-ES" sz="2000" b="1" dirty="0"/>
              <a:t>sistemas de autocontrol y trazabilidad</a:t>
            </a:r>
            <a:r>
              <a:rPr lang="es-ES" sz="2000" dirty="0"/>
              <a:t>.</a:t>
            </a:r>
          </a:p>
          <a:p>
            <a:r>
              <a:rPr lang="es-ES" sz="2000" dirty="0"/>
              <a:t> </a:t>
            </a:r>
            <a:r>
              <a:rPr lang="es-ES" sz="2000" b="1" dirty="0"/>
              <a:t>Balance de masas</a:t>
            </a:r>
            <a:r>
              <a:rPr lang="es-ES" sz="2000" dirty="0"/>
              <a:t>, control de existencias y aforos de los productos.</a:t>
            </a:r>
          </a:p>
          <a:p>
            <a:r>
              <a:rPr lang="es-ES" sz="2000" dirty="0"/>
              <a:t> </a:t>
            </a:r>
            <a:r>
              <a:rPr lang="es-ES" sz="2000" b="1" dirty="0"/>
              <a:t>Toma de muestras</a:t>
            </a:r>
            <a:r>
              <a:rPr lang="es-ES" sz="2000" dirty="0"/>
              <a:t>: métodos oficiales específicos cuando los haya o disposiciones generales (RD 1945/83),complementadas con circulares de los servicios de inspección, que contienen</a:t>
            </a:r>
          </a:p>
          <a:p>
            <a:r>
              <a:rPr lang="es-ES" sz="2000" dirty="0"/>
              <a:t>instrucciones adicionales para la materia o el sector muestreados.</a:t>
            </a:r>
          </a:p>
          <a:p>
            <a:r>
              <a:rPr lang="es-ES" sz="2000" dirty="0"/>
              <a:t> </a:t>
            </a:r>
            <a:r>
              <a:rPr lang="es-ES" sz="2000" b="1" dirty="0"/>
              <a:t>Control del etiquetado y documentos de acompañamiento </a:t>
            </a:r>
            <a:r>
              <a:rPr lang="es-ES" sz="2000" dirty="0"/>
              <a:t>de los productos.</a:t>
            </a:r>
          </a:p>
          <a:p>
            <a:r>
              <a:rPr lang="es-ES" sz="2000" dirty="0"/>
              <a:t> </a:t>
            </a:r>
            <a:r>
              <a:rPr lang="es-ES" sz="2000" b="1" dirty="0"/>
              <a:t>Control de contenido efectivo </a:t>
            </a:r>
            <a:r>
              <a:rPr lang="es-ES" sz="2000" dirty="0"/>
              <a:t>de los productos envasados, en su caso.</a:t>
            </a:r>
          </a:p>
          <a:p>
            <a:r>
              <a:rPr lang="es-ES" sz="2000" dirty="0"/>
              <a:t> Otros.</a:t>
            </a:r>
            <a:endParaRPr lang="es-ES" dirty="0"/>
          </a:p>
        </p:txBody>
      </p:sp>
    </p:spTree>
    <p:extLst>
      <p:ext uri="{BB962C8B-B14F-4D97-AF65-F5344CB8AC3E}">
        <p14:creationId xmlns:p14="http://schemas.microsoft.com/office/powerpoint/2010/main" val="21344614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519C0D7-E75C-4406-8D07-798250264FE3}"/>
              </a:ext>
            </a:extLst>
          </p:cNvPr>
          <p:cNvSpPr/>
          <p:nvPr/>
        </p:nvSpPr>
        <p:spPr>
          <a:xfrm>
            <a:off x="890631" y="428178"/>
            <a:ext cx="10410738" cy="5632311"/>
          </a:xfrm>
          <a:prstGeom prst="rect">
            <a:avLst/>
          </a:prstGeom>
        </p:spPr>
        <p:txBody>
          <a:bodyPr wrap="square">
            <a:spAutoFit/>
          </a:bodyPr>
          <a:lstStyle/>
          <a:p>
            <a:r>
              <a:rPr lang="es-ES" sz="2400" dirty="0">
                <a:solidFill>
                  <a:srgbClr val="2E74B6"/>
                </a:solidFill>
                <a:latin typeface="CIDFont+F4"/>
              </a:rPr>
              <a:t>MEDIDAS ADOPTADAS ANTE LA DETECCIÓN DE INCUMPLIMIENTOS</a:t>
            </a:r>
          </a:p>
          <a:p>
            <a:r>
              <a:rPr lang="es-ES" sz="2400" dirty="0"/>
              <a:t>En las inspecciones pueden detectarse incumplimientos a la normativa vigente que se clasifican en </a:t>
            </a:r>
            <a:r>
              <a:rPr lang="es-ES" sz="2400" u="sng" dirty="0"/>
              <a:t>2 tipos: irregularidades e infracciones</a:t>
            </a:r>
            <a:r>
              <a:rPr lang="es-ES" sz="2400" dirty="0"/>
              <a:t>.</a:t>
            </a:r>
          </a:p>
          <a:p>
            <a:r>
              <a:rPr lang="es-ES" sz="2400" dirty="0"/>
              <a:t>Ante las infracciones se iniciarán expedientes para imponer sanciones eficaces, proporcionadas y disuasorias. Ante las irregularidades se adoptarán medidas para resolver las irregularidades detectadas.</a:t>
            </a:r>
          </a:p>
          <a:p>
            <a:r>
              <a:rPr lang="es-ES" sz="2400" dirty="0"/>
              <a:t>Además podrán tomarse, dependiendo del caso, </a:t>
            </a:r>
            <a:r>
              <a:rPr lang="es-ES" sz="2400" u="sng" dirty="0"/>
              <a:t>medidas cautelares</a:t>
            </a:r>
            <a:r>
              <a:rPr lang="es-ES" sz="2400" dirty="0"/>
              <a:t>:</a:t>
            </a:r>
          </a:p>
          <a:p>
            <a:r>
              <a:rPr lang="es-ES" sz="2400" dirty="0"/>
              <a:t>- Los funcionarios inspectores podrán </a:t>
            </a:r>
            <a:r>
              <a:rPr lang="es-ES" sz="2400" b="1" dirty="0"/>
              <a:t>inmovilizar de manera cautelar las mercancías</a:t>
            </a:r>
            <a:r>
              <a:rPr lang="es-ES" sz="2400" dirty="0"/>
              <a:t>, productos, envases, etiquetas u otros elementos que incumplan los preceptos relacionados con las infracciones, </a:t>
            </a:r>
            <a:r>
              <a:rPr lang="es-ES" sz="2400" b="1" dirty="0"/>
              <a:t>haciendo constar en acta tanto el objeto como los motivos de la intervención cautelar</a:t>
            </a:r>
            <a:r>
              <a:rPr lang="es-ES" sz="2400" dirty="0"/>
              <a:t> así como, en su caso, las medidas que hayan de adoptarse para evitar su deterioro y asegurar su integridad.</a:t>
            </a:r>
          </a:p>
          <a:p>
            <a:r>
              <a:rPr lang="es-ES" sz="2400" dirty="0"/>
              <a:t>- </a:t>
            </a:r>
            <a:r>
              <a:rPr lang="es-ES" sz="2400" b="1" dirty="0"/>
              <a:t>Las medidas cautelares </a:t>
            </a:r>
            <a:r>
              <a:rPr lang="es-ES" sz="2400" dirty="0"/>
              <a:t>adoptadas por los funcionarios inspectores </a:t>
            </a:r>
            <a:r>
              <a:rPr lang="es-ES" sz="2400" b="1" dirty="0"/>
              <a:t>deberán ser confirmadas, </a:t>
            </a:r>
            <a:r>
              <a:rPr lang="es-ES" sz="2400" dirty="0"/>
              <a:t>modificadas o levantadas, en un plazo no superior a quince días </a:t>
            </a:r>
            <a:r>
              <a:rPr lang="es-ES" sz="2400" b="1" dirty="0"/>
              <a:t>por la autoridad competente</a:t>
            </a:r>
            <a:r>
              <a:rPr lang="es-ES" sz="2400" dirty="0"/>
              <a:t>.</a:t>
            </a:r>
          </a:p>
        </p:txBody>
      </p:sp>
    </p:spTree>
    <p:extLst>
      <p:ext uri="{BB962C8B-B14F-4D97-AF65-F5344CB8AC3E}">
        <p14:creationId xmlns:p14="http://schemas.microsoft.com/office/powerpoint/2010/main" val="1195198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96CEDF7-D231-4918-A6DC-BCCD1731EB04}"/>
              </a:ext>
            </a:extLst>
          </p:cNvPr>
          <p:cNvPicPr>
            <a:picLocks noChangeAspect="1"/>
          </p:cNvPicPr>
          <p:nvPr/>
        </p:nvPicPr>
        <p:blipFill>
          <a:blip r:embed="rId2"/>
          <a:stretch>
            <a:fillRect/>
          </a:stretch>
        </p:blipFill>
        <p:spPr>
          <a:xfrm>
            <a:off x="3171417" y="251969"/>
            <a:ext cx="5849166" cy="6354062"/>
          </a:xfrm>
          <a:prstGeom prst="rect">
            <a:avLst/>
          </a:prstGeom>
        </p:spPr>
      </p:pic>
    </p:spTree>
    <p:extLst>
      <p:ext uri="{BB962C8B-B14F-4D97-AF65-F5344CB8AC3E}">
        <p14:creationId xmlns:p14="http://schemas.microsoft.com/office/powerpoint/2010/main" val="1110082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4FF21C-1790-437C-904B-A02265A5BDC5}"/>
              </a:ext>
            </a:extLst>
          </p:cNvPr>
          <p:cNvSpPr/>
          <p:nvPr/>
        </p:nvSpPr>
        <p:spPr>
          <a:xfrm>
            <a:off x="746619" y="571873"/>
            <a:ext cx="10402349" cy="1323439"/>
          </a:xfrm>
          <a:prstGeom prst="rect">
            <a:avLst/>
          </a:prstGeom>
        </p:spPr>
        <p:txBody>
          <a:bodyPr wrap="square">
            <a:spAutoFit/>
          </a:bodyPr>
          <a:lstStyle/>
          <a:p>
            <a:r>
              <a:rPr lang="es-ES" sz="2000" dirty="0"/>
              <a:t>-</a:t>
            </a:r>
            <a:r>
              <a:rPr lang="es-ES" sz="2000" b="1" dirty="0"/>
              <a:t>La autoridad competente en sus actuaciones podrá acordar, sin carácter de sanción, la clausura o cierre temporal de empresas, instalaciones, locales o medios de transporte </a:t>
            </a:r>
            <a:r>
              <a:rPr lang="es-ES" sz="2000" dirty="0"/>
              <a:t>que no cuenten con las autorizaciones o registros preceptivos o no hayan realizado las comunicaciones o declaraciones pertinentes.</a:t>
            </a:r>
          </a:p>
        </p:txBody>
      </p:sp>
      <p:sp>
        <p:nvSpPr>
          <p:cNvPr id="3" name="Rectángulo 2">
            <a:extLst>
              <a:ext uri="{FF2B5EF4-FFF2-40B4-BE49-F238E27FC236}">
                <a16:creationId xmlns:a16="http://schemas.microsoft.com/office/drawing/2014/main" id="{86420187-810B-4033-B736-CE1E709BD23F}"/>
              </a:ext>
            </a:extLst>
          </p:cNvPr>
          <p:cNvSpPr/>
          <p:nvPr/>
        </p:nvSpPr>
        <p:spPr>
          <a:xfrm>
            <a:off x="746619" y="2120210"/>
            <a:ext cx="10402349" cy="4093428"/>
          </a:xfrm>
          <a:prstGeom prst="rect">
            <a:avLst/>
          </a:prstGeom>
        </p:spPr>
        <p:txBody>
          <a:bodyPr wrap="square">
            <a:spAutoFit/>
          </a:bodyPr>
          <a:lstStyle/>
          <a:p>
            <a:r>
              <a:rPr lang="es-ES" sz="2000" dirty="0">
                <a:solidFill>
                  <a:srgbClr val="2E74B6"/>
                </a:solidFill>
                <a:latin typeface="CIDFont+F1"/>
              </a:rPr>
              <a:t>REVISIÓN DEL PROGRAMA DE CONTROL:</a:t>
            </a:r>
          </a:p>
          <a:p>
            <a:r>
              <a:rPr lang="es-ES" sz="2000" dirty="0">
                <a:solidFill>
                  <a:srgbClr val="0070C0"/>
                </a:solidFill>
              </a:rPr>
              <a:t>-SUPERVISIÓN DEL CONTROL OFICIAL</a:t>
            </a:r>
          </a:p>
          <a:p>
            <a:r>
              <a:rPr lang="es-ES" sz="2000" b="1" dirty="0"/>
              <a:t>Las autoridades competentes autonómicas deben supervisar la eficacia y efectividad de los controles oficiales que realizan</a:t>
            </a:r>
            <a:r>
              <a:rPr lang="es-ES" sz="2000" dirty="0"/>
              <a:t>, para ello se realizarán tanto verificaciones documentales como in situ.</a:t>
            </a:r>
          </a:p>
          <a:p>
            <a:r>
              <a:rPr lang="es-ES" sz="2000" dirty="0"/>
              <a:t> La </a:t>
            </a:r>
            <a:r>
              <a:rPr lang="es-ES" sz="2000" b="1" dirty="0"/>
              <a:t>supervisión documental </a:t>
            </a:r>
            <a:r>
              <a:rPr lang="es-ES" sz="2000" dirty="0"/>
              <a:t>es la realizada sobre todo tipo de documentos en formato papel o</a:t>
            </a:r>
          </a:p>
          <a:p>
            <a:r>
              <a:rPr lang="es-ES" sz="2000" dirty="0"/>
              <a:t>electrónico relacionado con el control oficial, bases de datos o aplicaciones informáticas, actas,</a:t>
            </a:r>
          </a:p>
          <a:p>
            <a:r>
              <a:rPr lang="es-ES" sz="2000" dirty="0"/>
              <a:t>informes, procedimientos, uso de datos de otros programas de control, etc. </a:t>
            </a:r>
            <a:r>
              <a:rPr lang="es-ES" sz="2000" b="1" dirty="0"/>
              <a:t>El porcentaje</a:t>
            </a:r>
          </a:p>
          <a:p>
            <a:r>
              <a:rPr lang="es-ES" sz="2000" b="1" dirty="0"/>
              <a:t>mínimo acordado por las autoridades competentes en la Mesa de coordinación de Calidad</a:t>
            </a:r>
          </a:p>
          <a:p>
            <a:r>
              <a:rPr lang="es-ES" sz="2000" b="1" dirty="0"/>
              <a:t>Alimentaria para este tipo de verificación documental es del 5% anual</a:t>
            </a:r>
            <a:r>
              <a:rPr lang="es-ES" sz="2000" dirty="0"/>
              <a:t>.</a:t>
            </a:r>
          </a:p>
          <a:p>
            <a:r>
              <a:rPr lang="es-ES" sz="2000" dirty="0"/>
              <a:t> </a:t>
            </a:r>
            <a:r>
              <a:rPr lang="es-ES" sz="2000" b="1" dirty="0"/>
              <a:t>La supervisión in situ </a:t>
            </a:r>
            <a:r>
              <a:rPr lang="es-ES" sz="2000" dirty="0"/>
              <a:t>(visitas de acompañamiento) es la realizada sobre el terreno, acompañando al inspector y siguiendo el mismo proceso de inspección que él realice. </a:t>
            </a:r>
            <a:r>
              <a:rPr lang="es-ES" sz="2000" b="1" dirty="0"/>
              <a:t>El mínimo acordado en este caso es del 2% anual</a:t>
            </a:r>
            <a:r>
              <a:rPr lang="es-ES" sz="2000" dirty="0"/>
              <a:t>.</a:t>
            </a:r>
            <a:endParaRPr lang="es-ES" dirty="0">
              <a:solidFill>
                <a:srgbClr val="0070C0"/>
              </a:solidFill>
            </a:endParaRPr>
          </a:p>
        </p:txBody>
      </p:sp>
    </p:spTree>
    <p:extLst>
      <p:ext uri="{BB962C8B-B14F-4D97-AF65-F5344CB8AC3E}">
        <p14:creationId xmlns:p14="http://schemas.microsoft.com/office/powerpoint/2010/main" val="35312149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750E9F4-8B75-40C5-A4A1-FA2BC272CC72}"/>
              </a:ext>
            </a:extLst>
          </p:cNvPr>
          <p:cNvSpPr/>
          <p:nvPr/>
        </p:nvSpPr>
        <p:spPr>
          <a:xfrm>
            <a:off x="956345" y="612844"/>
            <a:ext cx="10024844" cy="5847755"/>
          </a:xfrm>
          <a:prstGeom prst="rect">
            <a:avLst/>
          </a:prstGeom>
        </p:spPr>
        <p:txBody>
          <a:bodyPr wrap="square">
            <a:spAutoFit/>
          </a:bodyPr>
          <a:lstStyle/>
          <a:p>
            <a:r>
              <a:rPr lang="es-ES" sz="2200" dirty="0">
                <a:latin typeface="CIDFont+F4"/>
              </a:rPr>
              <a:t>Los </a:t>
            </a:r>
            <a:r>
              <a:rPr lang="es-ES" sz="2200" b="1" dirty="0">
                <a:latin typeface="CIDFont+F4"/>
              </a:rPr>
              <a:t>aspectos a verificar </a:t>
            </a:r>
            <a:r>
              <a:rPr lang="es-ES" sz="2200" dirty="0">
                <a:latin typeface="CIDFont+F4"/>
              </a:rPr>
              <a:t>y los medios empleados para ello serán, entre otros:</a:t>
            </a:r>
          </a:p>
          <a:p>
            <a:r>
              <a:rPr lang="es-ES" sz="2200" dirty="0">
                <a:latin typeface="CIDFont+F7"/>
              </a:rPr>
              <a:t> </a:t>
            </a:r>
            <a:r>
              <a:rPr lang="es-ES" sz="2200" dirty="0">
                <a:latin typeface="CIDFont+F4"/>
              </a:rPr>
              <a:t>La </a:t>
            </a:r>
            <a:r>
              <a:rPr lang="es-ES" sz="2200" b="1" dirty="0">
                <a:latin typeface="CIDFont+F4"/>
              </a:rPr>
              <a:t>revisión de las actas e informes de control realizados </a:t>
            </a:r>
            <a:r>
              <a:rPr lang="es-ES" sz="2200" dirty="0">
                <a:latin typeface="CIDFont+F4"/>
              </a:rPr>
              <a:t>por los inspectores para comprobar que la inspección se ha realizado de forma correcta y que las actas levantadas no adolecen de defectos de forma.</a:t>
            </a:r>
          </a:p>
          <a:p>
            <a:r>
              <a:rPr lang="es-ES" sz="2200" dirty="0">
                <a:latin typeface="CIDFont+F7"/>
              </a:rPr>
              <a:t> </a:t>
            </a:r>
            <a:r>
              <a:rPr lang="es-ES" sz="2200" dirty="0">
                <a:latin typeface="CIDFont+F4"/>
              </a:rPr>
              <a:t>La visita a instalaciones inspeccionadas para comprobar la adecuación del control efectuado.</a:t>
            </a:r>
          </a:p>
          <a:p>
            <a:r>
              <a:rPr lang="es-ES" sz="2200" dirty="0">
                <a:latin typeface="CIDFont+F7"/>
              </a:rPr>
              <a:t> </a:t>
            </a:r>
            <a:r>
              <a:rPr lang="es-ES" sz="2200" dirty="0">
                <a:latin typeface="CIDFont+F4"/>
              </a:rPr>
              <a:t>Las </a:t>
            </a:r>
            <a:r>
              <a:rPr lang="es-ES" sz="2200" b="1" dirty="0">
                <a:latin typeface="CIDFont+F4"/>
              </a:rPr>
              <a:t>reuniones de los equipos de control para evaluar resultados </a:t>
            </a:r>
            <a:r>
              <a:rPr lang="es-ES" sz="2200" dirty="0">
                <a:latin typeface="CIDFont+F4"/>
              </a:rPr>
              <a:t>del programa, con el fin de adecuar los controles a las necesidades reales que se presentan en la práctica.</a:t>
            </a:r>
          </a:p>
          <a:p>
            <a:r>
              <a:rPr lang="es-ES" sz="2200" dirty="0">
                <a:latin typeface="CIDFont+F7"/>
              </a:rPr>
              <a:t> </a:t>
            </a:r>
            <a:r>
              <a:rPr lang="es-ES" sz="2200" dirty="0">
                <a:latin typeface="CIDFont+F4"/>
              </a:rPr>
              <a:t>La </a:t>
            </a:r>
            <a:r>
              <a:rPr lang="es-ES" sz="2200" b="1" dirty="0">
                <a:latin typeface="CIDFont+F4"/>
              </a:rPr>
              <a:t>revisión especifica de los casos positivos o no conformes </a:t>
            </a:r>
            <a:r>
              <a:rPr lang="es-ES" sz="2200" dirty="0">
                <a:latin typeface="CIDFont+F4"/>
              </a:rPr>
              <a:t>y de su posterior seguimiento y/o apertura de expediente sancionador.</a:t>
            </a:r>
          </a:p>
          <a:p>
            <a:r>
              <a:rPr lang="es-ES" sz="2200" dirty="0">
                <a:latin typeface="CIDFont+F7"/>
              </a:rPr>
              <a:t> </a:t>
            </a:r>
            <a:r>
              <a:rPr lang="es-ES" sz="2200" dirty="0">
                <a:latin typeface="CIDFont+F4"/>
              </a:rPr>
              <a:t>El tener documentado el procedimiento administrativo.</a:t>
            </a:r>
          </a:p>
          <a:p>
            <a:r>
              <a:rPr lang="es-ES" sz="2200" dirty="0">
                <a:latin typeface="CIDFont+F7"/>
              </a:rPr>
              <a:t> </a:t>
            </a:r>
            <a:r>
              <a:rPr lang="es-ES" sz="2200" dirty="0">
                <a:latin typeface="CIDFont+F4"/>
              </a:rPr>
              <a:t>El </a:t>
            </a:r>
            <a:r>
              <a:rPr lang="es-ES" sz="2200" b="1" dirty="0">
                <a:latin typeface="CIDFont+F4"/>
              </a:rPr>
              <a:t>control de la disponibilidad y uso por parte del personal de control oficial de los</a:t>
            </a:r>
          </a:p>
          <a:p>
            <a:r>
              <a:rPr lang="es-ES" sz="2200" b="1" dirty="0">
                <a:latin typeface="CIDFont+F4"/>
              </a:rPr>
              <a:t>procedimientos, manuales, guías de inspección, etc</a:t>
            </a:r>
            <a:r>
              <a:rPr lang="es-ES" sz="2200" dirty="0">
                <a:latin typeface="CIDFont+F4"/>
              </a:rPr>
              <a:t>.</a:t>
            </a:r>
          </a:p>
          <a:p>
            <a:r>
              <a:rPr lang="es-ES" sz="2200" b="1" dirty="0"/>
              <a:t>Ante cualquier no conformidad detectada, el responsable establecerá la medida correctiva oportuna</a:t>
            </a:r>
            <a:r>
              <a:rPr lang="es-ES" sz="2200" dirty="0"/>
              <a:t>. Finalmente, se realizará un análisis cualitativo de la verificación efectuada, que se incluirá en el Informe anual de actuaciones de este Programa de control oficial.</a:t>
            </a:r>
          </a:p>
        </p:txBody>
      </p:sp>
    </p:spTree>
    <p:extLst>
      <p:ext uri="{BB962C8B-B14F-4D97-AF65-F5344CB8AC3E}">
        <p14:creationId xmlns:p14="http://schemas.microsoft.com/office/powerpoint/2010/main" val="15680199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F691C2B-E9DB-4F8E-BBC6-73AD150CA52A}"/>
              </a:ext>
            </a:extLst>
          </p:cNvPr>
          <p:cNvSpPr/>
          <p:nvPr/>
        </p:nvSpPr>
        <p:spPr>
          <a:xfrm>
            <a:off x="805343" y="459190"/>
            <a:ext cx="10343626" cy="4708981"/>
          </a:xfrm>
          <a:prstGeom prst="rect">
            <a:avLst/>
          </a:prstGeom>
        </p:spPr>
        <p:txBody>
          <a:bodyPr wrap="square">
            <a:spAutoFit/>
          </a:bodyPr>
          <a:lstStyle/>
          <a:p>
            <a:r>
              <a:rPr lang="es-ES" sz="2000" dirty="0">
                <a:solidFill>
                  <a:srgbClr val="2E74B6"/>
                </a:solidFill>
                <a:latin typeface="CIDFont+F4"/>
              </a:rPr>
              <a:t>-VERIFICACIÓN DE LA EFICACIA DEL CONTROL OFICIAL</a:t>
            </a:r>
          </a:p>
          <a:p>
            <a:r>
              <a:rPr lang="es-ES" sz="2000" dirty="0"/>
              <a:t>Se plantea el siguiente </a:t>
            </a:r>
            <a:r>
              <a:rPr lang="es-ES" sz="2000" b="1" dirty="0"/>
              <a:t>objetivo estratégico </a:t>
            </a:r>
            <a:r>
              <a:rPr lang="es-ES" sz="2000" dirty="0"/>
              <a:t>de programa nacional: </a:t>
            </a:r>
            <a:r>
              <a:rPr lang="es-ES" sz="2000" b="1" dirty="0"/>
              <a:t>Realizar un análisis de riesgos </a:t>
            </a:r>
            <a:r>
              <a:rPr lang="es-ES" sz="2000" dirty="0"/>
              <a:t>eficaz de manera que, se programen actuaciones lo suficientemente dirigidas para evitar, perseguir y sancionar el fraude en la calidad alimentaria que pueda existir en cada sector.</a:t>
            </a:r>
          </a:p>
          <a:p>
            <a:r>
              <a:rPr lang="es-ES" sz="2000" u="sng" dirty="0"/>
              <a:t>Indicadores</a:t>
            </a:r>
            <a:r>
              <a:rPr lang="es-ES" sz="2000" dirty="0"/>
              <a:t>:</a:t>
            </a:r>
          </a:p>
          <a:p>
            <a:r>
              <a:rPr lang="es-ES" sz="2000" dirty="0"/>
              <a:t> </a:t>
            </a:r>
            <a:r>
              <a:rPr lang="es-ES" sz="2000" b="1" dirty="0"/>
              <a:t>N.º de inspecciones </a:t>
            </a:r>
            <a:r>
              <a:rPr lang="es-ES" sz="2000" dirty="0"/>
              <a:t>realizadas por materias y productos.</a:t>
            </a:r>
          </a:p>
          <a:p>
            <a:r>
              <a:rPr lang="es-ES" sz="2000" dirty="0"/>
              <a:t> </a:t>
            </a:r>
            <a:r>
              <a:rPr lang="es-ES" sz="2000" b="1" dirty="0"/>
              <a:t>N.º de informes </a:t>
            </a:r>
            <a:r>
              <a:rPr lang="es-ES" sz="2000" dirty="0"/>
              <a:t>de inspección </a:t>
            </a:r>
            <a:r>
              <a:rPr lang="es-ES" sz="2000" b="1" dirty="0"/>
              <a:t>con presuntos incumplimientos </a:t>
            </a:r>
            <a:r>
              <a:rPr lang="es-ES" sz="2000" dirty="0"/>
              <a:t>detectados por materia y productos.</a:t>
            </a:r>
          </a:p>
          <a:p>
            <a:r>
              <a:rPr lang="es-ES" sz="2000" dirty="0"/>
              <a:t> N.º de </a:t>
            </a:r>
            <a:r>
              <a:rPr lang="es-ES" sz="2000" b="1" dirty="0"/>
              <a:t>incumplimientos detectados </a:t>
            </a:r>
            <a:r>
              <a:rPr lang="es-ES" sz="2000" dirty="0"/>
              <a:t>por informe </a:t>
            </a:r>
            <a:r>
              <a:rPr lang="es-ES" sz="2000" b="1" dirty="0"/>
              <a:t>según los siguientes criterios</a:t>
            </a:r>
            <a:r>
              <a:rPr lang="es-ES" sz="2000" dirty="0"/>
              <a:t>: documentales, trazabilidad, composición, calidad, etiquetado, control de contenido efectivo, otros.</a:t>
            </a:r>
          </a:p>
          <a:p>
            <a:r>
              <a:rPr lang="es-ES" sz="2000" dirty="0"/>
              <a:t> </a:t>
            </a:r>
            <a:r>
              <a:rPr lang="es-ES" sz="2000" b="1" dirty="0"/>
              <a:t>N.º de expedientes iniciados </a:t>
            </a:r>
            <a:r>
              <a:rPr lang="es-ES" sz="2000" dirty="0"/>
              <a:t>por materia y productos.</a:t>
            </a:r>
          </a:p>
          <a:p>
            <a:r>
              <a:rPr lang="es-ES" sz="2000" dirty="0"/>
              <a:t> </a:t>
            </a:r>
            <a:r>
              <a:rPr lang="es-ES" sz="2000" b="1" dirty="0"/>
              <a:t>N.º de expedientes resueltos </a:t>
            </a:r>
            <a:r>
              <a:rPr lang="es-ES" sz="2000" dirty="0"/>
              <a:t>por materia y productos. Este indicador estará disponible 2 años después del primer informe.</a:t>
            </a:r>
          </a:p>
          <a:p>
            <a:r>
              <a:rPr lang="es-ES" sz="2000" dirty="0"/>
              <a:t>Con los indicadores planteados se establecerán las correlaciones y las conclusiones oportunas relativas al cumplimiento y la eficacia del Programa de control oficial de la calidad alimentaria.</a:t>
            </a:r>
          </a:p>
        </p:txBody>
      </p:sp>
      <p:sp>
        <p:nvSpPr>
          <p:cNvPr id="3" name="Rectángulo 2">
            <a:extLst>
              <a:ext uri="{FF2B5EF4-FFF2-40B4-BE49-F238E27FC236}">
                <a16:creationId xmlns:a16="http://schemas.microsoft.com/office/drawing/2014/main" id="{86ED92DC-78E8-4A2B-B132-9BD675909958}"/>
              </a:ext>
            </a:extLst>
          </p:cNvPr>
          <p:cNvSpPr/>
          <p:nvPr/>
        </p:nvSpPr>
        <p:spPr>
          <a:xfrm>
            <a:off x="805343" y="5274470"/>
            <a:ext cx="10343626" cy="1015663"/>
          </a:xfrm>
          <a:prstGeom prst="rect">
            <a:avLst/>
          </a:prstGeom>
        </p:spPr>
        <p:txBody>
          <a:bodyPr wrap="square">
            <a:spAutoFit/>
          </a:bodyPr>
          <a:lstStyle/>
          <a:p>
            <a:r>
              <a:rPr lang="es-ES" sz="2000" dirty="0">
                <a:solidFill>
                  <a:srgbClr val="2E74B6"/>
                </a:solidFill>
                <a:latin typeface="CIDFont+F4"/>
              </a:rPr>
              <a:t>-AUDITORÍA DEL PROGRAMA DE CONTROL OFICIAL.</a:t>
            </a:r>
          </a:p>
          <a:p>
            <a:r>
              <a:rPr lang="es-ES" sz="2000" dirty="0"/>
              <a:t>Las autoridades competentes en la ejecución de este Programa de control deberán someterse a auditorías internas o externas, sometidas a su vez a examen independiente.</a:t>
            </a:r>
          </a:p>
        </p:txBody>
      </p:sp>
    </p:spTree>
    <p:extLst>
      <p:ext uri="{BB962C8B-B14F-4D97-AF65-F5344CB8AC3E}">
        <p14:creationId xmlns:p14="http://schemas.microsoft.com/office/powerpoint/2010/main" val="3860483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B60E2E7-3B43-4BBE-A81B-7893ACCE28FA}"/>
              </a:ext>
            </a:extLst>
          </p:cNvPr>
          <p:cNvSpPr/>
          <p:nvPr/>
        </p:nvSpPr>
        <p:spPr>
          <a:xfrm>
            <a:off x="1484851" y="904176"/>
            <a:ext cx="8976221" cy="4893647"/>
          </a:xfrm>
          <a:prstGeom prst="rect">
            <a:avLst/>
          </a:prstGeom>
        </p:spPr>
        <p:txBody>
          <a:bodyPr wrap="square">
            <a:spAutoFit/>
          </a:bodyPr>
          <a:lstStyle/>
          <a:p>
            <a:r>
              <a:rPr lang="es-ES" sz="2400" b="1" u="sng" dirty="0">
                <a:latin typeface="Verdana" panose="020B0604030504040204" pitchFamily="34" charset="0"/>
                <a:ea typeface="Times New Roman" panose="02020603050405020304" pitchFamily="18" charset="0"/>
                <a:cs typeface="Arial" panose="020B0604020202020204" pitchFamily="34" charset="0"/>
              </a:rPr>
              <a:t>El control de la calidad alimentaria en la practica </a:t>
            </a:r>
          </a:p>
          <a:p>
            <a:endParaRPr lang="es-ES" sz="2400" b="1" u="sng" dirty="0">
              <a:latin typeface="Verdana" panose="020B0604030504040204" pitchFamily="34" charset="0"/>
              <a:ea typeface="Times New Roman" panose="02020603050405020304" pitchFamily="18" charset="0"/>
              <a:cs typeface="Arial" panose="020B0604020202020204" pitchFamily="34" charset="0"/>
            </a:endParaRPr>
          </a:p>
          <a:p>
            <a:r>
              <a:rPr lang="es-ES" sz="2400" dirty="0"/>
              <a:t>PREPARACIÓN DA INSPECCIÓN </a:t>
            </a:r>
          </a:p>
          <a:p>
            <a:r>
              <a:rPr lang="es-ES" sz="2400" dirty="0"/>
              <a:t>Resulta necesario o </a:t>
            </a:r>
            <a:r>
              <a:rPr lang="es-ES" sz="2400" dirty="0" err="1"/>
              <a:t>establecemento</a:t>
            </a:r>
            <a:r>
              <a:rPr lang="es-ES" sz="2400" dirty="0"/>
              <a:t> </a:t>
            </a:r>
            <a:r>
              <a:rPr lang="es-ES" sz="2400" dirty="0" err="1"/>
              <a:t>dunha</a:t>
            </a:r>
            <a:r>
              <a:rPr lang="es-ES" sz="2400" dirty="0"/>
              <a:t> </a:t>
            </a:r>
            <a:r>
              <a:rPr lang="es-ES" sz="2400" dirty="0" err="1"/>
              <a:t>metodoloxía</a:t>
            </a:r>
            <a:r>
              <a:rPr lang="es-ES" sz="2400" dirty="0"/>
              <a:t> </a:t>
            </a:r>
            <a:r>
              <a:rPr lang="es-ES" sz="2400" dirty="0" err="1"/>
              <a:t>axeitada</a:t>
            </a:r>
            <a:r>
              <a:rPr lang="es-ES" sz="2400" dirty="0"/>
              <a:t> </a:t>
            </a:r>
            <a:r>
              <a:rPr lang="es-ES" sz="2400" dirty="0" err="1"/>
              <a:t>ao</a:t>
            </a:r>
            <a:r>
              <a:rPr lang="es-ES" sz="2400" dirty="0"/>
              <a:t> tipo de control que se </a:t>
            </a:r>
            <a:r>
              <a:rPr lang="es-ES" sz="2400" dirty="0" err="1"/>
              <a:t>vaia</a:t>
            </a:r>
            <a:r>
              <a:rPr lang="es-ES" sz="2400" dirty="0"/>
              <a:t> realizar e en función da clase de operador </a:t>
            </a:r>
            <a:r>
              <a:rPr lang="es-ES" sz="2400" dirty="0" err="1"/>
              <a:t>ou</a:t>
            </a:r>
            <a:r>
              <a:rPr lang="es-ES" sz="2400" dirty="0"/>
              <a:t> </a:t>
            </a:r>
            <a:r>
              <a:rPr lang="es-ES" sz="2400" dirty="0" err="1"/>
              <a:t>produto</a:t>
            </a:r>
            <a:r>
              <a:rPr lang="es-ES" sz="2400" dirty="0"/>
              <a:t> a controlar. </a:t>
            </a:r>
          </a:p>
          <a:p>
            <a:r>
              <a:rPr lang="es-ES" sz="2400" dirty="0"/>
              <a:t>Con carácter previo á inspección </a:t>
            </a:r>
            <a:r>
              <a:rPr lang="es-ES" sz="2400" dirty="0" err="1"/>
              <a:t>débense</a:t>
            </a:r>
            <a:r>
              <a:rPr lang="es-ES" sz="2400" dirty="0"/>
              <a:t> observar as </a:t>
            </a:r>
            <a:r>
              <a:rPr lang="es-ES" sz="2400" dirty="0" err="1"/>
              <a:t>seguintes</a:t>
            </a:r>
            <a:r>
              <a:rPr lang="es-ES" sz="2400" dirty="0"/>
              <a:t> </a:t>
            </a:r>
            <a:r>
              <a:rPr lang="es-ES" sz="2400" u="sng" dirty="0" err="1"/>
              <a:t>regras</a:t>
            </a:r>
            <a:r>
              <a:rPr lang="es-ES" sz="2400" u="sng" dirty="0"/>
              <a:t> básicas</a:t>
            </a:r>
            <a:r>
              <a:rPr lang="es-ES" sz="2400" dirty="0"/>
              <a:t>: </a:t>
            </a:r>
          </a:p>
          <a:p>
            <a:r>
              <a:rPr lang="es-ES" sz="2400" dirty="0"/>
              <a:t> A consulta da normativa aplicable</a:t>
            </a:r>
          </a:p>
          <a:p>
            <a:r>
              <a:rPr lang="es-ES" sz="2400" dirty="0"/>
              <a:t> O </a:t>
            </a:r>
            <a:r>
              <a:rPr lang="es-ES" sz="2400" dirty="0" err="1"/>
              <a:t>coñecemento</a:t>
            </a:r>
            <a:r>
              <a:rPr lang="es-ES" sz="2400" dirty="0"/>
              <a:t> das materias específicas relacionadas cos </a:t>
            </a:r>
            <a:r>
              <a:rPr lang="es-ES" sz="2400" dirty="0" err="1"/>
              <a:t>obxectivos</a:t>
            </a:r>
            <a:r>
              <a:rPr lang="es-ES" sz="2400" dirty="0"/>
              <a:t> da inspección. </a:t>
            </a:r>
          </a:p>
          <a:p>
            <a:r>
              <a:rPr lang="pt-BR" sz="2400" dirty="0"/>
              <a:t> A </a:t>
            </a:r>
            <a:r>
              <a:rPr lang="pt-BR" sz="2400" dirty="0" err="1"/>
              <a:t>preparación</a:t>
            </a:r>
            <a:r>
              <a:rPr lang="pt-BR" sz="2400" dirty="0"/>
              <a:t> daqueles </a:t>
            </a:r>
            <a:r>
              <a:rPr lang="pt-BR" sz="2400" dirty="0" err="1"/>
              <a:t>medios</a:t>
            </a:r>
            <a:r>
              <a:rPr lang="pt-BR" sz="2400" dirty="0"/>
              <a:t> materiais </a:t>
            </a:r>
            <a:r>
              <a:rPr lang="pt-BR" sz="2400" dirty="0" err="1"/>
              <a:t>indispensables</a:t>
            </a:r>
            <a:r>
              <a:rPr lang="pt-BR" sz="2400" dirty="0"/>
              <a:t> para realizar a tarefa </a:t>
            </a:r>
            <a:r>
              <a:rPr lang="pt-BR" sz="2400" dirty="0" err="1"/>
              <a:t>asignada</a:t>
            </a:r>
            <a:r>
              <a:rPr lang="pt-BR" sz="2400" dirty="0"/>
              <a:t>.</a:t>
            </a:r>
            <a:endParaRPr lang="es-ES" sz="2400" b="1" dirty="0">
              <a:latin typeface="Verdana" panose="020B060403050404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116604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6B7D83F-3BBF-46B6-A7B1-05AF95BD2C76}"/>
              </a:ext>
            </a:extLst>
          </p:cNvPr>
          <p:cNvSpPr/>
          <p:nvPr/>
        </p:nvSpPr>
        <p:spPr>
          <a:xfrm>
            <a:off x="1870745" y="1237828"/>
            <a:ext cx="8732939" cy="3785652"/>
          </a:xfrm>
          <a:prstGeom prst="rect">
            <a:avLst/>
          </a:prstGeom>
        </p:spPr>
        <p:txBody>
          <a:bodyPr wrap="square">
            <a:spAutoFit/>
          </a:bodyPr>
          <a:lstStyle/>
          <a:p>
            <a:r>
              <a:rPr lang="es-ES" sz="2400" dirty="0"/>
              <a:t>DESENVOLVEMENTO DA INSPECCIÓN </a:t>
            </a:r>
          </a:p>
          <a:p>
            <a:r>
              <a:rPr lang="es-ES" sz="2400" dirty="0"/>
              <a:t>-As </a:t>
            </a:r>
            <a:r>
              <a:rPr lang="es-ES" sz="2400" dirty="0" err="1"/>
              <a:t>inspeccións</a:t>
            </a:r>
            <a:r>
              <a:rPr lang="es-ES" sz="2400" dirty="0"/>
              <a:t> </a:t>
            </a:r>
            <a:r>
              <a:rPr lang="es-ES" sz="2400" dirty="0" err="1"/>
              <a:t>realizaranse</a:t>
            </a:r>
            <a:r>
              <a:rPr lang="es-ES" sz="2400" dirty="0"/>
              <a:t> </a:t>
            </a:r>
            <a:r>
              <a:rPr lang="es-ES" sz="2400" b="1" dirty="0"/>
              <a:t>sen previo aviso</a:t>
            </a:r>
            <a:r>
              <a:rPr lang="es-ES" sz="2400" dirty="0"/>
              <a:t>, agás nos casos en que esta notificación sexa necesaria e </a:t>
            </a:r>
            <a:r>
              <a:rPr lang="es-ES" sz="2400" dirty="0" err="1"/>
              <a:t>estea</a:t>
            </a:r>
            <a:r>
              <a:rPr lang="es-ES" sz="2400" dirty="0"/>
              <a:t> debidamente </a:t>
            </a:r>
            <a:r>
              <a:rPr lang="es-ES" sz="2400" dirty="0" err="1"/>
              <a:t>xustificada</a:t>
            </a:r>
            <a:r>
              <a:rPr lang="es-ES" sz="2400" dirty="0"/>
              <a:t> de </a:t>
            </a:r>
            <a:r>
              <a:rPr lang="es-ES" sz="2400" dirty="0" err="1"/>
              <a:t>xeito</a:t>
            </a:r>
            <a:r>
              <a:rPr lang="es-ES" sz="2400" dirty="0"/>
              <a:t> específico para o control que se deba </a:t>
            </a:r>
            <a:r>
              <a:rPr lang="es-ES" sz="2400" dirty="0" err="1"/>
              <a:t>executar</a:t>
            </a:r>
            <a:r>
              <a:rPr lang="es-ES" sz="2400" dirty="0"/>
              <a:t>. </a:t>
            </a:r>
          </a:p>
          <a:p>
            <a:r>
              <a:rPr lang="es-ES" sz="2400" dirty="0"/>
              <a:t>-Cando un inspector se presenta </a:t>
            </a:r>
            <a:r>
              <a:rPr lang="es-ES" sz="2400" dirty="0" err="1"/>
              <a:t>na</a:t>
            </a:r>
            <a:r>
              <a:rPr lang="es-ES" sz="2400" dirty="0"/>
              <a:t> sede da empresa do operador </a:t>
            </a:r>
            <a:r>
              <a:rPr lang="es-ES" sz="2400" dirty="0" err="1"/>
              <a:t>obxecto</a:t>
            </a:r>
            <a:r>
              <a:rPr lang="es-ES" sz="2400" dirty="0"/>
              <a:t> do control, debe </a:t>
            </a:r>
            <a:r>
              <a:rPr lang="es-ES" sz="2400" b="1" dirty="0"/>
              <a:t>identificarse e acreditarse </a:t>
            </a:r>
            <a:r>
              <a:rPr lang="es-ES" sz="2400" dirty="0"/>
              <a:t>coa </a:t>
            </a:r>
            <a:r>
              <a:rPr lang="es-ES" sz="2400" dirty="0" err="1"/>
              <a:t>tarxeta</a:t>
            </a:r>
            <a:r>
              <a:rPr lang="es-ES" sz="2400" dirty="0"/>
              <a:t> profesional, explicar o </a:t>
            </a:r>
            <a:r>
              <a:rPr lang="es-ES" sz="2400" dirty="0" err="1"/>
              <a:t>obxecto</a:t>
            </a:r>
            <a:r>
              <a:rPr lang="es-ES" sz="2400" dirty="0"/>
              <a:t> </a:t>
            </a:r>
            <a:r>
              <a:rPr lang="es-ES" sz="2400" dirty="0" err="1"/>
              <a:t>ou</a:t>
            </a:r>
            <a:r>
              <a:rPr lang="es-ES" sz="2400" dirty="0"/>
              <a:t> </a:t>
            </a:r>
            <a:r>
              <a:rPr lang="es-ES" sz="2400" dirty="0" err="1"/>
              <a:t>finalidade</a:t>
            </a:r>
            <a:r>
              <a:rPr lang="es-ES" sz="2400" dirty="0"/>
              <a:t> da inspección. </a:t>
            </a:r>
          </a:p>
          <a:p>
            <a:r>
              <a:rPr lang="es-ES" sz="2400" dirty="0"/>
              <a:t>-O </a:t>
            </a:r>
            <a:r>
              <a:rPr lang="es-ES" sz="2400" dirty="0" err="1"/>
              <a:t>persoal</a:t>
            </a:r>
            <a:r>
              <a:rPr lang="es-ES" sz="2400" dirty="0"/>
              <a:t> inspector </a:t>
            </a:r>
            <a:r>
              <a:rPr lang="es-ES" sz="2400" dirty="0" err="1"/>
              <a:t>manterá</a:t>
            </a:r>
            <a:r>
              <a:rPr lang="es-ES" sz="2400" dirty="0"/>
              <a:t> en todo momento ante o inspeccionado a </a:t>
            </a:r>
            <a:r>
              <a:rPr lang="es-ES" sz="2400" dirty="0" err="1"/>
              <a:t>súa</a:t>
            </a:r>
            <a:r>
              <a:rPr lang="es-ES" sz="2400" dirty="0"/>
              <a:t> condición de </a:t>
            </a:r>
            <a:r>
              <a:rPr lang="es-ES" sz="2400" dirty="0" err="1"/>
              <a:t>axente</a:t>
            </a:r>
            <a:r>
              <a:rPr lang="es-ES" sz="2400" dirty="0"/>
              <a:t> da </a:t>
            </a:r>
            <a:r>
              <a:rPr lang="es-ES" sz="2400" dirty="0" err="1"/>
              <a:t>autoridade</a:t>
            </a:r>
            <a:r>
              <a:rPr lang="es-ES" sz="2400" dirty="0"/>
              <a:t> actuando con rigor e </a:t>
            </a:r>
            <a:r>
              <a:rPr lang="es-ES" sz="2400" dirty="0" err="1"/>
              <a:t>profesionalidade</a:t>
            </a:r>
            <a:r>
              <a:rPr lang="es-ES" sz="2400" dirty="0"/>
              <a:t>. </a:t>
            </a:r>
          </a:p>
        </p:txBody>
      </p:sp>
    </p:spTree>
    <p:extLst>
      <p:ext uri="{BB962C8B-B14F-4D97-AF65-F5344CB8AC3E}">
        <p14:creationId xmlns:p14="http://schemas.microsoft.com/office/powerpoint/2010/main" val="22737564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16A5AD9-4D6F-433D-9915-AFC362883D9A}"/>
              </a:ext>
            </a:extLst>
          </p:cNvPr>
          <p:cNvSpPr/>
          <p:nvPr/>
        </p:nvSpPr>
        <p:spPr>
          <a:xfrm>
            <a:off x="1580853" y="1336498"/>
            <a:ext cx="8704050" cy="4154984"/>
          </a:xfrm>
          <a:prstGeom prst="rect">
            <a:avLst/>
          </a:prstGeom>
        </p:spPr>
        <p:txBody>
          <a:bodyPr wrap="square">
            <a:spAutoFit/>
          </a:bodyPr>
          <a:lstStyle/>
          <a:p>
            <a:r>
              <a:rPr lang="es-ES" sz="2400" dirty="0"/>
              <a:t>ACTAS DE INSPECCIÓN </a:t>
            </a:r>
          </a:p>
          <a:p>
            <a:r>
              <a:rPr lang="es-ES" sz="2400" dirty="0"/>
              <a:t>A acta de inspección é o instrumento fundamental no que se materializa a actuación inspectora. </a:t>
            </a:r>
          </a:p>
          <a:p>
            <a:r>
              <a:rPr lang="es-ES" sz="2400" dirty="0"/>
              <a:t>As </a:t>
            </a:r>
            <a:r>
              <a:rPr lang="es-ES" sz="2400" u="sng" dirty="0" err="1"/>
              <a:t>principais</a:t>
            </a:r>
            <a:r>
              <a:rPr lang="es-ES" sz="2400" u="sng" dirty="0"/>
              <a:t> características </a:t>
            </a:r>
            <a:r>
              <a:rPr lang="es-ES" sz="2400" dirty="0"/>
              <a:t>que </a:t>
            </a:r>
            <a:r>
              <a:rPr lang="es-ES" sz="2400" dirty="0" err="1"/>
              <a:t>lle</a:t>
            </a:r>
            <a:r>
              <a:rPr lang="es-ES" sz="2400" dirty="0"/>
              <a:t> </a:t>
            </a:r>
            <a:r>
              <a:rPr lang="es-ES" sz="2400" dirty="0" err="1"/>
              <a:t>confiren</a:t>
            </a:r>
            <a:r>
              <a:rPr lang="es-ES" sz="2400" dirty="0"/>
              <a:t> esta condición son as </a:t>
            </a:r>
            <a:r>
              <a:rPr lang="es-ES" sz="2400" dirty="0" err="1"/>
              <a:t>seguintes</a:t>
            </a:r>
            <a:r>
              <a:rPr lang="es-ES" sz="2400" dirty="0"/>
              <a:t>: </a:t>
            </a:r>
          </a:p>
          <a:p>
            <a:r>
              <a:rPr lang="es-ES" sz="2400" dirty="0"/>
              <a:t> É un documento público. </a:t>
            </a:r>
          </a:p>
          <a:p>
            <a:r>
              <a:rPr lang="es-ES" sz="2400" dirty="0"/>
              <a:t> Formalizase como resultado das </a:t>
            </a:r>
            <a:r>
              <a:rPr lang="es-ES" sz="2400" dirty="0" err="1"/>
              <a:t>actuacións</a:t>
            </a:r>
            <a:r>
              <a:rPr lang="es-ES" sz="2400" dirty="0"/>
              <a:t> </a:t>
            </a:r>
            <a:r>
              <a:rPr lang="es-ES" sz="2400" dirty="0" err="1"/>
              <a:t>dun</a:t>
            </a:r>
            <a:r>
              <a:rPr lang="es-ES" sz="2400" dirty="0"/>
              <a:t> </a:t>
            </a:r>
            <a:r>
              <a:rPr lang="es-ES" sz="2400" dirty="0" err="1"/>
              <a:t>empregado</a:t>
            </a:r>
            <a:r>
              <a:rPr lang="es-ES" sz="2400" dirty="0"/>
              <a:t> público competente no ámbito </a:t>
            </a:r>
            <a:r>
              <a:rPr lang="es-ES" sz="2400" dirty="0" err="1"/>
              <a:t>dunha</a:t>
            </a:r>
            <a:r>
              <a:rPr lang="es-ES" sz="2400" dirty="0"/>
              <a:t> </a:t>
            </a:r>
            <a:r>
              <a:rPr lang="es-ES" sz="2400" dirty="0" err="1"/>
              <a:t>actividade</a:t>
            </a:r>
            <a:r>
              <a:rPr lang="es-ES" sz="2400" dirty="0"/>
              <a:t> administrativa. </a:t>
            </a:r>
          </a:p>
          <a:p>
            <a:r>
              <a:rPr lang="es-ES" sz="2400" dirty="0"/>
              <a:t> </a:t>
            </a:r>
            <a:r>
              <a:rPr lang="es-ES" sz="2400" dirty="0" err="1"/>
              <a:t>Dá</a:t>
            </a:r>
            <a:r>
              <a:rPr lang="es-ES" sz="2400" dirty="0"/>
              <a:t> constancia </a:t>
            </a:r>
            <a:r>
              <a:rPr lang="es-ES" sz="2400" dirty="0" err="1"/>
              <a:t>dun</a:t>
            </a:r>
            <a:r>
              <a:rPr lang="es-ES" sz="2400" dirty="0"/>
              <a:t> </a:t>
            </a:r>
            <a:r>
              <a:rPr lang="es-ES" sz="2400" dirty="0" err="1"/>
              <a:t>conxunto</a:t>
            </a:r>
            <a:r>
              <a:rPr lang="es-ES" sz="2400" dirty="0"/>
              <a:t> de </a:t>
            </a:r>
            <a:r>
              <a:rPr lang="es-ES" sz="2400" dirty="0" err="1"/>
              <a:t>feitos</a:t>
            </a:r>
            <a:r>
              <a:rPr lang="es-ES" sz="2400" dirty="0"/>
              <a:t> e circunstancias presuntamente </a:t>
            </a:r>
            <a:r>
              <a:rPr lang="es-ES" sz="2400" dirty="0" err="1"/>
              <a:t>certas</a:t>
            </a:r>
            <a:r>
              <a:rPr lang="es-ES" sz="2400" dirty="0"/>
              <a:t>. </a:t>
            </a:r>
          </a:p>
          <a:p>
            <a:r>
              <a:rPr lang="es-ES" sz="2400" dirty="0"/>
              <a:t> Ten valor probatorio. </a:t>
            </a:r>
          </a:p>
        </p:txBody>
      </p:sp>
    </p:spTree>
    <p:extLst>
      <p:ext uri="{BB962C8B-B14F-4D97-AF65-F5344CB8AC3E}">
        <p14:creationId xmlns:p14="http://schemas.microsoft.com/office/powerpoint/2010/main" val="14743898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9E94ADC-2254-40F1-97E1-ACBAA1D32F9F}"/>
              </a:ext>
            </a:extLst>
          </p:cNvPr>
          <p:cNvSpPr/>
          <p:nvPr/>
        </p:nvSpPr>
        <p:spPr>
          <a:xfrm>
            <a:off x="1140903" y="982176"/>
            <a:ext cx="9706062" cy="5262979"/>
          </a:xfrm>
          <a:prstGeom prst="rect">
            <a:avLst/>
          </a:prstGeom>
        </p:spPr>
        <p:txBody>
          <a:bodyPr wrap="square">
            <a:spAutoFit/>
          </a:bodyPr>
          <a:lstStyle/>
          <a:p>
            <a:r>
              <a:rPr lang="es-ES" sz="2400" dirty="0"/>
              <a:t>As actas de inspección deben </a:t>
            </a:r>
            <a:r>
              <a:rPr lang="es-ES" sz="2400" dirty="0" err="1"/>
              <a:t>conter</a:t>
            </a:r>
            <a:r>
              <a:rPr lang="es-ES" sz="2400" dirty="0"/>
              <a:t> </a:t>
            </a:r>
            <a:r>
              <a:rPr lang="es-ES" sz="2400" dirty="0" err="1"/>
              <a:t>ademais</a:t>
            </a:r>
            <a:r>
              <a:rPr lang="es-ES" sz="2400" dirty="0"/>
              <a:t> dos </a:t>
            </a:r>
            <a:r>
              <a:rPr lang="es-ES" sz="2400" dirty="0" err="1"/>
              <a:t>feitos</a:t>
            </a:r>
            <a:r>
              <a:rPr lang="es-ES" sz="2400" dirty="0"/>
              <a:t> comprobados, os </a:t>
            </a:r>
            <a:r>
              <a:rPr lang="es-ES" sz="2400" dirty="0" err="1"/>
              <a:t>seguintes</a:t>
            </a:r>
            <a:r>
              <a:rPr lang="es-ES" sz="2400" dirty="0"/>
              <a:t> datos:</a:t>
            </a:r>
            <a:endParaRPr lang="es-ES" sz="2400" dirty="0">
              <a:solidFill>
                <a:prstClr val="black"/>
              </a:solidFill>
            </a:endParaRPr>
          </a:p>
          <a:p>
            <a:pPr lvl="0"/>
            <a:r>
              <a:rPr lang="es-ES" sz="2400" dirty="0">
                <a:solidFill>
                  <a:prstClr val="black"/>
                </a:solidFill>
              </a:rPr>
              <a:t> A </a:t>
            </a:r>
            <a:r>
              <a:rPr lang="es-ES" sz="2400" b="1" dirty="0">
                <a:solidFill>
                  <a:prstClr val="black"/>
                </a:solidFill>
              </a:rPr>
              <a:t>identificación da acta</a:t>
            </a:r>
            <a:r>
              <a:rPr lang="es-ES" sz="2400" dirty="0">
                <a:solidFill>
                  <a:prstClr val="black"/>
                </a:solidFill>
              </a:rPr>
              <a:t>, </a:t>
            </a:r>
            <a:r>
              <a:rPr lang="es-ES" sz="2400" dirty="0" err="1">
                <a:solidFill>
                  <a:prstClr val="black"/>
                </a:solidFill>
              </a:rPr>
              <a:t>constituída</a:t>
            </a:r>
            <a:r>
              <a:rPr lang="es-ES" sz="2400" dirty="0">
                <a:solidFill>
                  <a:prstClr val="black"/>
                </a:solidFill>
              </a:rPr>
              <a:t> </a:t>
            </a:r>
            <a:r>
              <a:rPr lang="es-ES" sz="2400" dirty="0" err="1">
                <a:solidFill>
                  <a:prstClr val="black"/>
                </a:solidFill>
              </a:rPr>
              <a:t>pola</a:t>
            </a:r>
            <a:r>
              <a:rPr lang="es-ES" sz="2400" dirty="0">
                <a:solidFill>
                  <a:prstClr val="black"/>
                </a:solidFill>
              </a:rPr>
              <a:t> </a:t>
            </a:r>
            <a:r>
              <a:rPr lang="es-ES" sz="2400" dirty="0" err="1">
                <a:solidFill>
                  <a:prstClr val="black"/>
                </a:solidFill>
              </a:rPr>
              <a:t>súa</a:t>
            </a:r>
            <a:r>
              <a:rPr lang="es-ES" sz="2400" dirty="0">
                <a:solidFill>
                  <a:prstClr val="black"/>
                </a:solidFill>
              </a:rPr>
              <a:t> numeración correlativa </a:t>
            </a:r>
            <a:r>
              <a:rPr lang="es-ES" sz="2400" dirty="0" err="1">
                <a:solidFill>
                  <a:prstClr val="black"/>
                </a:solidFill>
              </a:rPr>
              <a:t>correspondente</a:t>
            </a:r>
            <a:r>
              <a:rPr lang="es-ES" sz="2400" dirty="0">
                <a:solidFill>
                  <a:prstClr val="black"/>
                </a:solidFill>
              </a:rPr>
              <a:t> </a:t>
            </a:r>
            <a:r>
              <a:rPr lang="es-ES" sz="2400" dirty="0" err="1">
                <a:solidFill>
                  <a:prstClr val="black"/>
                </a:solidFill>
              </a:rPr>
              <a:t>ao</a:t>
            </a:r>
            <a:r>
              <a:rPr lang="es-ES" sz="2400" dirty="0">
                <a:solidFill>
                  <a:prstClr val="black"/>
                </a:solidFill>
              </a:rPr>
              <a:t> ano en curso precedida da serie que identifica </a:t>
            </a:r>
            <a:r>
              <a:rPr lang="es-ES" sz="2400" dirty="0" err="1">
                <a:solidFill>
                  <a:prstClr val="black"/>
                </a:solidFill>
              </a:rPr>
              <a:t>ao</a:t>
            </a:r>
            <a:r>
              <a:rPr lang="es-ES" sz="2400" dirty="0">
                <a:solidFill>
                  <a:prstClr val="black"/>
                </a:solidFill>
              </a:rPr>
              <a:t> inspector. Figurará o número de </a:t>
            </a:r>
            <a:r>
              <a:rPr lang="es-ES" sz="2400" b="1" dirty="0">
                <a:solidFill>
                  <a:prstClr val="black"/>
                </a:solidFill>
              </a:rPr>
              <a:t>identificación profesional do  inspector actuante</a:t>
            </a:r>
            <a:r>
              <a:rPr lang="es-ES" sz="2400" dirty="0">
                <a:solidFill>
                  <a:prstClr val="black"/>
                </a:solidFill>
              </a:rPr>
              <a:t>, a identificación da materia a controlar e o punto de inspección.</a:t>
            </a:r>
            <a:endParaRPr lang="es-ES" sz="2400" dirty="0"/>
          </a:p>
          <a:p>
            <a:r>
              <a:rPr lang="es-ES" sz="2400" dirty="0"/>
              <a:t> A </a:t>
            </a:r>
            <a:r>
              <a:rPr lang="es-ES" sz="2400" b="1" dirty="0"/>
              <a:t>identificación do operador </a:t>
            </a:r>
            <a:r>
              <a:rPr lang="es-ES" sz="2400" dirty="0" err="1"/>
              <a:t>obxecto</a:t>
            </a:r>
            <a:r>
              <a:rPr lang="es-ES" sz="2400" dirty="0"/>
              <a:t> da actuación inspectora que, como mínimo, constará da </a:t>
            </a:r>
            <a:r>
              <a:rPr lang="es-ES" sz="2400" dirty="0" err="1"/>
              <a:t>súa</a:t>
            </a:r>
            <a:r>
              <a:rPr lang="es-ES" sz="2400" dirty="0"/>
              <a:t> </a:t>
            </a:r>
            <a:r>
              <a:rPr lang="es-ES" sz="2400" b="1" dirty="0"/>
              <a:t>razón social e enderezo</a:t>
            </a:r>
            <a:r>
              <a:rPr lang="es-ES" sz="2400" dirty="0"/>
              <a:t>, a </a:t>
            </a:r>
            <a:r>
              <a:rPr lang="es-ES" sz="2400" dirty="0" err="1"/>
              <a:t>súa</a:t>
            </a:r>
            <a:r>
              <a:rPr lang="es-ES" sz="2400" dirty="0"/>
              <a:t> </a:t>
            </a:r>
            <a:r>
              <a:rPr lang="es-ES" sz="2400" b="1" dirty="0"/>
              <a:t>identificación fiscal </a:t>
            </a:r>
            <a:r>
              <a:rPr lang="es-ES" sz="2400" dirty="0"/>
              <a:t>e un enderezo de </a:t>
            </a:r>
            <a:r>
              <a:rPr lang="es-ES" sz="2400" b="1" dirty="0"/>
              <a:t>correo electrónico</a:t>
            </a:r>
            <a:r>
              <a:rPr lang="es-ES" sz="2400" dirty="0"/>
              <a:t>. </a:t>
            </a:r>
          </a:p>
          <a:p>
            <a:r>
              <a:rPr lang="es-ES" sz="2400" dirty="0"/>
              <a:t> </a:t>
            </a:r>
            <a:r>
              <a:rPr lang="es-ES" sz="2400" b="1" dirty="0"/>
              <a:t>Lugar e data </a:t>
            </a:r>
            <a:r>
              <a:rPr lang="es-ES" sz="2400" dirty="0"/>
              <a:t>de formalización do documento. </a:t>
            </a:r>
          </a:p>
          <a:p>
            <a:r>
              <a:rPr lang="es-ES" sz="2400" dirty="0"/>
              <a:t> </a:t>
            </a:r>
            <a:r>
              <a:rPr lang="es-ES" sz="2400" b="1" dirty="0"/>
              <a:t>Identificación do representante do operador inspeccionado</a:t>
            </a:r>
            <a:r>
              <a:rPr lang="es-ES" sz="2400" dirty="0"/>
              <a:t>, que incluirá o </a:t>
            </a:r>
            <a:r>
              <a:rPr lang="es-ES" sz="2400" dirty="0" err="1"/>
              <a:t>seu</a:t>
            </a:r>
            <a:r>
              <a:rPr lang="es-ES" sz="2400" dirty="0"/>
              <a:t> </a:t>
            </a:r>
            <a:r>
              <a:rPr lang="es-ES" sz="2400" dirty="0" err="1"/>
              <a:t>nome</a:t>
            </a:r>
            <a:r>
              <a:rPr lang="es-ES" sz="2400" dirty="0"/>
              <a:t>, </a:t>
            </a:r>
            <a:r>
              <a:rPr lang="es-ES" sz="2400" dirty="0" err="1"/>
              <a:t>apelidos</a:t>
            </a:r>
            <a:r>
              <a:rPr lang="es-ES" sz="2400" dirty="0"/>
              <a:t> e cargo que ostente. </a:t>
            </a:r>
          </a:p>
          <a:p>
            <a:r>
              <a:rPr lang="es-ES" sz="2400" dirty="0"/>
              <a:t> </a:t>
            </a:r>
            <a:r>
              <a:rPr lang="es-ES" sz="2400" b="1" dirty="0" err="1"/>
              <a:t>Sinaturas</a:t>
            </a:r>
            <a:r>
              <a:rPr lang="es-ES" sz="2400" b="1" dirty="0"/>
              <a:t> do </a:t>
            </a:r>
            <a:r>
              <a:rPr lang="es-ES" sz="2400" b="1" dirty="0" err="1"/>
              <a:t>persoal</a:t>
            </a:r>
            <a:r>
              <a:rPr lang="es-ES" sz="2400" b="1" dirty="0"/>
              <a:t> inspector e do representante do operador</a:t>
            </a:r>
            <a:r>
              <a:rPr lang="es-ES" sz="2400" dirty="0"/>
              <a:t> inspeccionado. </a:t>
            </a:r>
          </a:p>
        </p:txBody>
      </p:sp>
    </p:spTree>
    <p:extLst>
      <p:ext uri="{BB962C8B-B14F-4D97-AF65-F5344CB8AC3E}">
        <p14:creationId xmlns:p14="http://schemas.microsoft.com/office/powerpoint/2010/main" val="8731103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F34E590-A3A5-4336-986B-723C9EBDC5F2}"/>
              </a:ext>
            </a:extLst>
          </p:cNvPr>
          <p:cNvSpPr/>
          <p:nvPr/>
        </p:nvSpPr>
        <p:spPr>
          <a:xfrm>
            <a:off x="1350628" y="616310"/>
            <a:ext cx="9185944" cy="5262979"/>
          </a:xfrm>
          <a:prstGeom prst="rect">
            <a:avLst/>
          </a:prstGeom>
        </p:spPr>
        <p:txBody>
          <a:bodyPr wrap="square">
            <a:spAutoFit/>
          </a:bodyPr>
          <a:lstStyle/>
          <a:p>
            <a:r>
              <a:rPr lang="pt-BR" sz="2400" dirty="0"/>
              <a:t>-</a:t>
            </a:r>
            <a:r>
              <a:rPr lang="pt-BR" sz="2400" b="1" dirty="0" err="1"/>
              <a:t>Requirirase</a:t>
            </a:r>
            <a:r>
              <a:rPr lang="pt-BR" sz="2400" b="1" dirty="0"/>
              <a:t> a </a:t>
            </a:r>
            <a:r>
              <a:rPr lang="pt-BR" sz="2400" b="1" dirty="0" err="1"/>
              <a:t>presentación</a:t>
            </a:r>
            <a:r>
              <a:rPr lang="pt-BR" sz="2400" b="1" dirty="0"/>
              <a:t> dos </a:t>
            </a:r>
            <a:r>
              <a:rPr lang="pt-BR" sz="2400" b="1" dirty="0" err="1"/>
              <a:t>rexistros</a:t>
            </a:r>
            <a:r>
              <a:rPr lang="pt-BR" sz="2400" b="1" dirty="0"/>
              <a:t> e </a:t>
            </a:r>
            <a:r>
              <a:rPr lang="pt-BR" sz="2400" b="1" dirty="0" err="1"/>
              <a:t>autorizacións</a:t>
            </a:r>
            <a:r>
              <a:rPr lang="pt-BR" sz="2400" b="1" dirty="0"/>
              <a:t> </a:t>
            </a:r>
            <a:r>
              <a:rPr lang="pt-BR" sz="2400" dirty="0"/>
              <a:t>que </a:t>
            </a:r>
            <a:r>
              <a:rPr lang="pt-BR" sz="2400" dirty="0" err="1"/>
              <a:t>sexan</a:t>
            </a:r>
            <a:r>
              <a:rPr lang="pt-BR" sz="2400" dirty="0"/>
              <a:t> preceptivos segundo a </a:t>
            </a:r>
            <a:r>
              <a:rPr lang="pt-BR" sz="2400" dirty="0" err="1"/>
              <a:t>actividade</a:t>
            </a:r>
            <a:r>
              <a:rPr lang="pt-BR" sz="2400" dirty="0"/>
              <a:t> empresarial que desenvolva a </a:t>
            </a:r>
            <a:r>
              <a:rPr lang="pt-BR" sz="2400" dirty="0" err="1"/>
              <a:t>industria</a:t>
            </a:r>
            <a:r>
              <a:rPr lang="pt-BR" sz="2400" dirty="0"/>
              <a:t>, tales como o RGSEAA, o RIA, etc. </a:t>
            </a:r>
          </a:p>
          <a:p>
            <a:r>
              <a:rPr lang="pt-BR" sz="2400" dirty="0"/>
              <a:t>-Se a </a:t>
            </a:r>
            <a:r>
              <a:rPr lang="pt-BR" sz="2400" dirty="0" err="1"/>
              <a:t>documentación</a:t>
            </a:r>
            <a:r>
              <a:rPr lang="pt-BR" sz="2400" dirty="0"/>
              <a:t> </a:t>
            </a:r>
            <a:r>
              <a:rPr lang="pt-BR" sz="2400" dirty="0" err="1"/>
              <a:t>requirida</a:t>
            </a:r>
            <a:r>
              <a:rPr lang="pt-BR" sz="2400" dirty="0"/>
              <a:t> non se pode aportar durante a </a:t>
            </a:r>
            <a:r>
              <a:rPr lang="pt-BR" sz="2400" dirty="0" err="1"/>
              <a:t>inspección</a:t>
            </a:r>
            <a:r>
              <a:rPr lang="pt-BR" sz="2400" dirty="0"/>
              <a:t>, esta </a:t>
            </a:r>
            <a:r>
              <a:rPr lang="pt-BR" sz="2400" dirty="0" err="1"/>
              <a:t>remitirase</a:t>
            </a:r>
            <a:r>
              <a:rPr lang="pt-BR" sz="2400" dirty="0"/>
              <a:t> no </a:t>
            </a:r>
            <a:r>
              <a:rPr lang="pt-BR" sz="2400" b="1" dirty="0"/>
              <a:t>prazo máximo de 10 de </a:t>
            </a:r>
            <a:r>
              <a:rPr lang="pt-BR" sz="2400" b="1" dirty="0" err="1"/>
              <a:t>días</a:t>
            </a:r>
            <a:r>
              <a:rPr lang="pt-BR" sz="2400" b="1" dirty="0"/>
              <a:t> </a:t>
            </a:r>
            <a:r>
              <a:rPr lang="pt-BR" sz="2400" dirty="0"/>
              <a:t>,a través da </a:t>
            </a:r>
            <a:r>
              <a:rPr lang="pt-BR" sz="2400" dirty="0" err="1"/>
              <a:t>canle</a:t>
            </a:r>
            <a:r>
              <a:rPr lang="pt-BR" sz="2400" dirty="0"/>
              <a:t> </a:t>
            </a:r>
            <a:r>
              <a:rPr lang="pt-BR" sz="2400" dirty="0" err="1"/>
              <a:t>regulamentariamente</a:t>
            </a:r>
            <a:r>
              <a:rPr lang="pt-BR" sz="2400" dirty="0"/>
              <a:t> </a:t>
            </a:r>
            <a:r>
              <a:rPr lang="pt-BR" sz="2400" dirty="0" err="1"/>
              <a:t>establecida</a:t>
            </a:r>
            <a:r>
              <a:rPr lang="pt-BR" sz="2400" dirty="0"/>
              <a:t> na Lei 39/2015, do </a:t>
            </a:r>
            <a:r>
              <a:rPr lang="pt-BR" sz="2400" dirty="0" err="1"/>
              <a:t>procedemento</a:t>
            </a:r>
            <a:r>
              <a:rPr lang="pt-BR" sz="2400" dirty="0"/>
              <a:t> administrativo </a:t>
            </a:r>
            <a:r>
              <a:rPr lang="pt-BR" sz="2400" dirty="0" err="1"/>
              <a:t>común</a:t>
            </a:r>
            <a:r>
              <a:rPr lang="pt-BR" sz="2400" dirty="0"/>
              <a:t> das </a:t>
            </a:r>
            <a:r>
              <a:rPr lang="pt-BR" sz="2400" dirty="0" err="1"/>
              <a:t>Administracións</a:t>
            </a:r>
            <a:r>
              <a:rPr lang="pt-BR" sz="2400" dirty="0"/>
              <a:t> Públicas e na Lei 4/2019, de </a:t>
            </a:r>
            <a:r>
              <a:rPr lang="pt-BR" sz="2400" dirty="0" err="1"/>
              <a:t>administración</a:t>
            </a:r>
            <a:r>
              <a:rPr lang="pt-BR" sz="2400" dirty="0"/>
              <a:t> </a:t>
            </a:r>
            <a:r>
              <a:rPr lang="pt-BR" sz="2400" dirty="0" err="1"/>
              <a:t>dixital</a:t>
            </a:r>
            <a:r>
              <a:rPr lang="pt-BR" sz="2400" dirty="0"/>
              <a:t> de </a:t>
            </a:r>
            <a:r>
              <a:rPr lang="pt-BR" sz="2400" dirty="0" err="1"/>
              <a:t>Galicia</a:t>
            </a:r>
            <a:r>
              <a:rPr lang="pt-BR" sz="2400" dirty="0"/>
              <a:t>. </a:t>
            </a:r>
            <a:r>
              <a:rPr lang="pt-BR" sz="2400" dirty="0" err="1"/>
              <a:t>Cando</a:t>
            </a:r>
            <a:r>
              <a:rPr lang="pt-BR" sz="2400" dirty="0"/>
              <a:t> a </a:t>
            </a:r>
            <a:r>
              <a:rPr lang="pt-BR" sz="2400" dirty="0" err="1"/>
              <a:t>documentación</a:t>
            </a:r>
            <a:r>
              <a:rPr lang="pt-BR" sz="2400" dirty="0"/>
              <a:t> se </a:t>
            </a:r>
            <a:r>
              <a:rPr lang="pt-BR" sz="2400" dirty="0" err="1"/>
              <a:t>teña</a:t>
            </a:r>
            <a:r>
              <a:rPr lang="pt-BR" sz="2400" dirty="0"/>
              <a:t> que aportar a través de </a:t>
            </a:r>
            <a:r>
              <a:rPr lang="pt-BR" sz="2400" dirty="0" err="1"/>
              <a:t>medios</a:t>
            </a:r>
            <a:r>
              <a:rPr lang="pt-BR" sz="2400" dirty="0"/>
              <a:t> electrónicos e non </a:t>
            </a:r>
            <a:r>
              <a:rPr lang="pt-BR" sz="2400" dirty="0" err="1"/>
              <a:t>haxa</a:t>
            </a:r>
            <a:r>
              <a:rPr lang="pt-BR" sz="2400" dirty="0"/>
              <a:t> </a:t>
            </a:r>
            <a:r>
              <a:rPr lang="pt-BR" sz="2400" dirty="0" err="1"/>
              <a:t>un</a:t>
            </a:r>
            <a:r>
              <a:rPr lang="pt-BR" sz="2400" dirty="0"/>
              <a:t> modelo normalizado </a:t>
            </a:r>
            <a:r>
              <a:rPr lang="pt-BR" sz="2400" dirty="0" err="1"/>
              <a:t>empregarase</a:t>
            </a:r>
            <a:r>
              <a:rPr lang="pt-BR" sz="2400" dirty="0"/>
              <a:t> o </a:t>
            </a:r>
            <a:r>
              <a:rPr lang="pt-BR" sz="2400" dirty="0" err="1"/>
              <a:t>procedemento</a:t>
            </a:r>
            <a:r>
              <a:rPr lang="pt-BR" sz="2400" dirty="0"/>
              <a:t> </a:t>
            </a:r>
            <a:r>
              <a:rPr lang="pt-BR" sz="2400" dirty="0" err="1"/>
              <a:t>xenérico</a:t>
            </a:r>
            <a:r>
              <a:rPr lang="pt-BR" sz="2400" dirty="0"/>
              <a:t> PR004A. </a:t>
            </a:r>
          </a:p>
          <a:p>
            <a:r>
              <a:rPr lang="pt-BR" sz="2400" dirty="0"/>
              <a:t>-</a:t>
            </a:r>
            <a:r>
              <a:rPr lang="pt-BR" sz="2400" b="1" dirty="0"/>
              <a:t>A non achega da </a:t>
            </a:r>
            <a:r>
              <a:rPr lang="pt-BR" sz="2400" b="1" dirty="0" err="1"/>
              <a:t>documentación</a:t>
            </a:r>
            <a:r>
              <a:rPr lang="pt-BR" sz="2400" b="1" dirty="0"/>
              <a:t> </a:t>
            </a:r>
            <a:r>
              <a:rPr lang="pt-BR" sz="2400" b="1" dirty="0" err="1"/>
              <a:t>requirida</a:t>
            </a:r>
            <a:r>
              <a:rPr lang="pt-BR" sz="2400" b="1" dirty="0"/>
              <a:t> </a:t>
            </a:r>
            <a:r>
              <a:rPr lang="pt-BR" sz="2400" b="1" dirty="0" err="1"/>
              <a:t>entenderase</a:t>
            </a:r>
            <a:r>
              <a:rPr lang="pt-BR" sz="2400" b="1" dirty="0"/>
              <a:t> como unha negativa a subministrar </a:t>
            </a:r>
            <a:r>
              <a:rPr lang="pt-BR" sz="2400" b="1" dirty="0" err="1"/>
              <a:t>datos</a:t>
            </a:r>
            <a:r>
              <a:rPr lang="pt-BR" sz="2400" b="1" dirty="0"/>
              <a:t> </a:t>
            </a:r>
            <a:r>
              <a:rPr lang="pt-BR" sz="2400" dirty="0"/>
              <a:t>ou facilitar a </a:t>
            </a:r>
            <a:r>
              <a:rPr lang="pt-BR" sz="2400" dirty="0" err="1"/>
              <a:t>información</a:t>
            </a:r>
            <a:r>
              <a:rPr lang="pt-BR" sz="2400" dirty="0"/>
              <a:t>, feito que se terá </a:t>
            </a:r>
            <a:r>
              <a:rPr lang="pt-BR" sz="2400" dirty="0" err="1"/>
              <a:t>en</a:t>
            </a:r>
            <a:r>
              <a:rPr lang="pt-BR" sz="2400" dirty="0"/>
              <a:t> conta no informe da </a:t>
            </a:r>
            <a:r>
              <a:rPr lang="pt-BR" sz="2400" dirty="0" err="1"/>
              <a:t>actuación</a:t>
            </a:r>
            <a:r>
              <a:rPr lang="pt-BR" sz="2400" dirty="0"/>
              <a:t> inspectora, </a:t>
            </a:r>
            <a:r>
              <a:rPr lang="pt-BR" sz="2400" b="1" dirty="0"/>
              <a:t>e </a:t>
            </a:r>
            <a:r>
              <a:rPr lang="pt-BR" sz="2400" b="1" dirty="0" err="1"/>
              <a:t>podera</a:t>
            </a:r>
            <a:r>
              <a:rPr lang="pt-BR" sz="2400" b="1" dirty="0"/>
              <a:t> ser considerada como unha </a:t>
            </a:r>
            <a:r>
              <a:rPr lang="pt-BR" sz="2400" b="1" dirty="0" err="1"/>
              <a:t>obstrucción</a:t>
            </a:r>
            <a:r>
              <a:rPr lang="pt-BR" sz="2400" b="1" dirty="0"/>
              <a:t> a labor inspectora</a:t>
            </a:r>
            <a:r>
              <a:rPr lang="pt-BR" sz="2400" dirty="0"/>
              <a:t>. </a:t>
            </a:r>
            <a:endParaRPr lang="es-ES" sz="2400" dirty="0"/>
          </a:p>
        </p:txBody>
      </p:sp>
    </p:spTree>
    <p:extLst>
      <p:ext uri="{BB962C8B-B14F-4D97-AF65-F5344CB8AC3E}">
        <p14:creationId xmlns:p14="http://schemas.microsoft.com/office/powerpoint/2010/main" val="38594454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8F46C15-FAB3-4A14-AFD7-CBB7E575429F}"/>
              </a:ext>
            </a:extLst>
          </p:cNvPr>
          <p:cNvSpPr/>
          <p:nvPr/>
        </p:nvSpPr>
        <p:spPr>
          <a:xfrm>
            <a:off x="1199626" y="881127"/>
            <a:ext cx="9412447" cy="5262979"/>
          </a:xfrm>
          <a:prstGeom prst="rect">
            <a:avLst/>
          </a:prstGeom>
        </p:spPr>
        <p:txBody>
          <a:bodyPr wrap="square">
            <a:spAutoFit/>
          </a:bodyPr>
          <a:lstStyle/>
          <a:p>
            <a:r>
              <a:rPr lang="es-ES" sz="2400" dirty="0"/>
              <a:t>DESCRICIÓN DOS FEITOS E DOCUMENTACIÓN ANEXA </a:t>
            </a:r>
          </a:p>
          <a:p>
            <a:r>
              <a:rPr lang="es-ES" sz="2400" dirty="0"/>
              <a:t>-</a:t>
            </a:r>
            <a:r>
              <a:rPr lang="es-ES" sz="2400" b="1" dirty="0"/>
              <a:t>Para que as actas de inspección </a:t>
            </a:r>
            <a:r>
              <a:rPr lang="es-ES" sz="2400" b="1" dirty="0" err="1"/>
              <a:t>teñan</a:t>
            </a:r>
            <a:r>
              <a:rPr lang="es-ES" sz="2400" b="1" dirty="0"/>
              <a:t> o valor probatorio </a:t>
            </a:r>
            <a:r>
              <a:rPr lang="es-ES" sz="2400" dirty="0"/>
              <a:t>que se </a:t>
            </a:r>
            <a:r>
              <a:rPr lang="es-ES" sz="2400" dirty="0" err="1"/>
              <a:t>lles</a:t>
            </a:r>
            <a:r>
              <a:rPr lang="es-ES" sz="2400" dirty="0"/>
              <a:t> </a:t>
            </a:r>
            <a:r>
              <a:rPr lang="es-ES" sz="2400" dirty="0" err="1"/>
              <a:t>atribúe</a:t>
            </a:r>
            <a:r>
              <a:rPr lang="es-ES" sz="2400" dirty="0"/>
              <a:t> </a:t>
            </a:r>
            <a:r>
              <a:rPr lang="es-ES" sz="2400" b="1" dirty="0"/>
              <a:t>deben redactarse con criterios de especialización, </a:t>
            </a:r>
            <a:r>
              <a:rPr lang="es-ES" sz="2400" b="1" dirty="0" err="1"/>
              <a:t>imparcialidade</a:t>
            </a:r>
            <a:r>
              <a:rPr lang="es-ES" sz="2400" b="1" dirty="0"/>
              <a:t> e </a:t>
            </a:r>
            <a:r>
              <a:rPr lang="es-ES" sz="2400" b="1" dirty="0" err="1"/>
              <a:t>obxectividade</a:t>
            </a:r>
            <a:r>
              <a:rPr lang="es-ES" sz="2400" dirty="0"/>
              <a:t>.</a:t>
            </a:r>
          </a:p>
          <a:p>
            <a:r>
              <a:rPr lang="es-ES" sz="2400" dirty="0"/>
              <a:t>-</a:t>
            </a:r>
            <a:r>
              <a:rPr lang="es-ES" sz="2400" b="1" dirty="0"/>
              <a:t>A redacción </a:t>
            </a:r>
            <a:r>
              <a:rPr lang="es-ES" sz="2400" dirty="0"/>
              <a:t>da acta de inspección </a:t>
            </a:r>
            <a:r>
              <a:rPr lang="es-ES" sz="2400" b="1" dirty="0"/>
              <a:t>debe ser clara, </a:t>
            </a:r>
            <a:r>
              <a:rPr lang="es-ES" sz="2400" b="1" dirty="0" err="1"/>
              <a:t>lexible</a:t>
            </a:r>
            <a:r>
              <a:rPr lang="es-ES" sz="2400" b="1" dirty="0"/>
              <a:t>, concisa e minuciosa</a:t>
            </a:r>
            <a:r>
              <a:rPr lang="es-ES" sz="2400" dirty="0"/>
              <a:t>, de tal </a:t>
            </a:r>
            <a:r>
              <a:rPr lang="es-ES" sz="2400" dirty="0" err="1"/>
              <a:t>xeito</a:t>
            </a:r>
            <a:r>
              <a:rPr lang="es-ES" sz="2400" dirty="0"/>
              <a:t> que </a:t>
            </a:r>
            <a:r>
              <a:rPr lang="es-ES" sz="2400" dirty="0" err="1"/>
              <a:t>reflicta</a:t>
            </a:r>
            <a:r>
              <a:rPr lang="es-ES" sz="2400" dirty="0"/>
              <a:t> todos os datos e elementos fácticos que </a:t>
            </a:r>
            <a:r>
              <a:rPr lang="es-ES" sz="2400" dirty="0" err="1"/>
              <a:t>poidan</a:t>
            </a:r>
            <a:r>
              <a:rPr lang="es-ES" sz="2400" dirty="0"/>
              <a:t> servir de base para demostrar </a:t>
            </a:r>
            <a:r>
              <a:rPr lang="es-ES" sz="2400" dirty="0" err="1"/>
              <a:t>unha</a:t>
            </a:r>
            <a:r>
              <a:rPr lang="es-ES" sz="2400" dirty="0"/>
              <a:t> </a:t>
            </a:r>
            <a:r>
              <a:rPr lang="es-ES" sz="2400" dirty="0" err="1"/>
              <a:t>conduta</a:t>
            </a:r>
            <a:r>
              <a:rPr lang="es-ES" sz="2400" dirty="0"/>
              <a:t> infractora constatada e a </a:t>
            </a:r>
            <a:r>
              <a:rPr lang="es-ES" sz="2400" dirty="0" err="1"/>
              <a:t>responsabilidade</a:t>
            </a:r>
            <a:r>
              <a:rPr lang="es-ES" sz="2400" dirty="0"/>
              <a:t> do </a:t>
            </a:r>
            <a:r>
              <a:rPr lang="es-ES" sz="2400" dirty="0" err="1"/>
              <a:t>suxeito</a:t>
            </a:r>
            <a:r>
              <a:rPr lang="es-ES" sz="2400" dirty="0"/>
              <a:t> infractor </a:t>
            </a:r>
            <a:r>
              <a:rPr lang="es-ES" sz="2400" dirty="0" err="1"/>
              <a:t>na</a:t>
            </a:r>
            <a:r>
              <a:rPr lang="es-ES" sz="2400" dirty="0"/>
              <a:t> </a:t>
            </a:r>
            <a:r>
              <a:rPr lang="es-ES" sz="2400" dirty="0" err="1"/>
              <a:t>instrución</a:t>
            </a:r>
            <a:r>
              <a:rPr lang="es-ES" sz="2400" dirty="0"/>
              <a:t> do </a:t>
            </a:r>
            <a:r>
              <a:rPr lang="es-ES" sz="2400" dirty="0" err="1"/>
              <a:t>correspondente</a:t>
            </a:r>
            <a:r>
              <a:rPr lang="es-ES" sz="2400" dirty="0"/>
              <a:t> </a:t>
            </a:r>
            <a:r>
              <a:rPr lang="es-ES" sz="2400" dirty="0" err="1"/>
              <a:t>procedemento</a:t>
            </a:r>
            <a:r>
              <a:rPr lang="es-ES" sz="2400" dirty="0"/>
              <a:t> sancionador. </a:t>
            </a:r>
          </a:p>
          <a:p>
            <a:r>
              <a:rPr lang="es-ES" sz="2400" dirty="0"/>
              <a:t>-</a:t>
            </a:r>
            <a:r>
              <a:rPr lang="es-ES" sz="2400" b="1" dirty="0"/>
              <a:t>A presunción do valor probatorio </a:t>
            </a:r>
            <a:r>
              <a:rPr lang="es-ES" sz="2400" dirty="0"/>
              <a:t>das actas de inspección </a:t>
            </a:r>
            <a:r>
              <a:rPr lang="es-ES" sz="2400" b="1" dirty="0"/>
              <a:t>non opera en </a:t>
            </a:r>
            <a:r>
              <a:rPr lang="es-ES" sz="2400" b="1" dirty="0" err="1"/>
              <a:t>supostos</a:t>
            </a:r>
            <a:r>
              <a:rPr lang="es-ES" sz="2400" b="1" dirty="0"/>
              <a:t> nos que o relato dos </a:t>
            </a:r>
            <a:r>
              <a:rPr lang="es-ES" sz="2400" b="1" dirty="0" err="1"/>
              <a:t>feitos</a:t>
            </a:r>
            <a:r>
              <a:rPr lang="es-ES" sz="2400" b="1" dirty="0"/>
              <a:t> consista </a:t>
            </a:r>
            <a:r>
              <a:rPr lang="es-ES" sz="2400" b="1" dirty="0" err="1"/>
              <a:t>nunha</a:t>
            </a:r>
            <a:r>
              <a:rPr lang="es-ES" sz="2400" b="1" dirty="0"/>
              <a:t> fórmula </a:t>
            </a:r>
            <a:r>
              <a:rPr lang="es-ES" sz="2400" b="1" dirty="0" err="1"/>
              <a:t>xenérica</a:t>
            </a:r>
            <a:r>
              <a:rPr lang="es-ES" sz="2400" dirty="0"/>
              <a:t>, </a:t>
            </a:r>
            <a:r>
              <a:rPr lang="es-ES" sz="2400" b="1" dirty="0"/>
              <a:t>redactada sen atender </a:t>
            </a:r>
            <a:r>
              <a:rPr lang="es-ES" sz="2400" b="1" dirty="0" err="1"/>
              <a:t>ás</a:t>
            </a:r>
            <a:r>
              <a:rPr lang="es-ES" sz="2400" b="1" dirty="0"/>
              <a:t> características específicas de cada caso concreto</a:t>
            </a:r>
            <a:r>
              <a:rPr lang="es-ES" sz="2400" dirty="0"/>
              <a:t>. Deben evitarse </a:t>
            </a:r>
            <a:r>
              <a:rPr lang="es-ES" sz="2400" dirty="0" err="1"/>
              <a:t>expresións</a:t>
            </a:r>
            <a:r>
              <a:rPr lang="es-ES" sz="2400" dirty="0"/>
              <a:t> do tipo “sen incidencias” </a:t>
            </a:r>
            <a:r>
              <a:rPr lang="es-ES" sz="2400" dirty="0" err="1"/>
              <a:t>ou</a:t>
            </a:r>
            <a:r>
              <a:rPr lang="es-ES" sz="2400" dirty="0"/>
              <a:t> “todo correcto”. </a:t>
            </a:r>
          </a:p>
        </p:txBody>
      </p:sp>
    </p:spTree>
    <p:extLst>
      <p:ext uri="{BB962C8B-B14F-4D97-AF65-F5344CB8AC3E}">
        <p14:creationId xmlns:p14="http://schemas.microsoft.com/office/powerpoint/2010/main" val="23259106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15320BA-A8C7-488E-956C-9DFC5E8D94A4}"/>
              </a:ext>
            </a:extLst>
          </p:cNvPr>
          <p:cNvSpPr/>
          <p:nvPr/>
        </p:nvSpPr>
        <p:spPr>
          <a:xfrm>
            <a:off x="1175857" y="866711"/>
            <a:ext cx="9840286" cy="5262979"/>
          </a:xfrm>
          <a:prstGeom prst="rect">
            <a:avLst/>
          </a:prstGeom>
        </p:spPr>
        <p:txBody>
          <a:bodyPr wrap="square">
            <a:spAutoFit/>
          </a:bodyPr>
          <a:lstStyle/>
          <a:p>
            <a:pPr lvl="0"/>
            <a:r>
              <a:rPr lang="es-ES" sz="2400" dirty="0">
                <a:solidFill>
                  <a:prstClr val="black"/>
                </a:solidFill>
              </a:rPr>
              <a:t>-O </a:t>
            </a:r>
            <a:r>
              <a:rPr lang="es-ES" sz="2400" dirty="0" err="1">
                <a:solidFill>
                  <a:prstClr val="black"/>
                </a:solidFill>
              </a:rPr>
              <a:t>seu</a:t>
            </a:r>
            <a:r>
              <a:rPr lang="es-ES" sz="2400" dirty="0">
                <a:solidFill>
                  <a:prstClr val="black"/>
                </a:solidFill>
              </a:rPr>
              <a:t> </a:t>
            </a:r>
            <a:r>
              <a:rPr lang="es-ES" sz="2400" dirty="0" err="1">
                <a:solidFill>
                  <a:prstClr val="black"/>
                </a:solidFill>
              </a:rPr>
              <a:t>contido</a:t>
            </a:r>
            <a:r>
              <a:rPr lang="es-ES" sz="2400" dirty="0">
                <a:solidFill>
                  <a:prstClr val="black"/>
                </a:solidFill>
              </a:rPr>
              <a:t> </a:t>
            </a:r>
            <a:r>
              <a:rPr lang="es-ES" sz="2400" b="1" dirty="0">
                <a:solidFill>
                  <a:prstClr val="black"/>
                </a:solidFill>
              </a:rPr>
              <a:t>debe </a:t>
            </a:r>
            <a:r>
              <a:rPr lang="es-ES" sz="2400" b="1" dirty="0" err="1">
                <a:solidFill>
                  <a:prstClr val="black"/>
                </a:solidFill>
              </a:rPr>
              <a:t>reflectir</a:t>
            </a:r>
            <a:r>
              <a:rPr lang="es-ES" sz="2400" b="1" dirty="0">
                <a:solidFill>
                  <a:prstClr val="black"/>
                </a:solidFill>
              </a:rPr>
              <a:t> </a:t>
            </a:r>
            <a:r>
              <a:rPr lang="es-ES" sz="2400" b="1" dirty="0" err="1">
                <a:solidFill>
                  <a:prstClr val="black"/>
                </a:solidFill>
              </a:rPr>
              <a:t>feitos</a:t>
            </a:r>
            <a:r>
              <a:rPr lang="es-ES" sz="2400" b="1" dirty="0">
                <a:solidFill>
                  <a:prstClr val="black"/>
                </a:solidFill>
              </a:rPr>
              <a:t> </a:t>
            </a:r>
            <a:r>
              <a:rPr lang="es-ES" sz="2400" b="1" dirty="0" err="1">
                <a:solidFill>
                  <a:prstClr val="black"/>
                </a:solidFill>
              </a:rPr>
              <a:t>obxectivos</a:t>
            </a:r>
            <a:r>
              <a:rPr lang="es-ES" sz="2400" dirty="0">
                <a:solidFill>
                  <a:prstClr val="black"/>
                </a:solidFill>
              </a:rPr>
              <a:t>, presenciados in situ e </a:t>
            </a:r>
            <a:r>
              <a:rPr lang="es-ES" sz="2400" b="1" dirty="0">
                <a:solidFill>
                  <a:prstClr val="black"/>
                </a:solidFill>
              </a:rPr>
              <a:t>constatados directamente </a:t>
            </a:r>
            <a:r>
              <a:rPr lang="es-ES" sz="2400" dirty="0">
                <a:solidFill>
                  <a:prstClr val="black"/>
                </a:solidFill>
              </a:rPr>
              <a:t>polo </a:t>
            </a:r>
            <a:r>
              <a:rPr lang="es-ES" sz="2400" dirty="0" err="1">
                <a:solidFill>
                  <a:prstClr val="black"/>
                </a:solidFill>
              </a:rPr>
              <a:t>persoal</a:t>
            </a:r>
            <a:r>
              <a:rPr lang="es-ES" sz="2400" dirty="0">
                <a:solidFill>
                  <a:prstClr val="black"/>
                </a:solidFill>
              </a:rPr>
              <a:t> inspector actuante como resultado da </a:t>
            </a:r>
            <a:r>
              <a:rPr lang="es-ES" sz="2400" dirty="0" err="1">
                <a:solidFill>
                  <a:prstClr val="black"/>
                </a:solidFill>
              </a:rPr>
              <a:t>súa</a:t>
            </a:r>
            <a:r>
              <a:rPr lang="es-ES" sz="2400" dirty="0">
                <a:solidFill>
                  <a:prstClr val="black"/>
                </a:solidFill>
              </a:rPr>
              <a:t> propia observación e sen </a:t>
            </a:r>
            <a:r>
              <a:rPr lang="es-ES" sz="2400" dirty="0" err="1">
                <a:solidFill>
                  <a:prstClr val="black"/>
                </a:solidFill>
              </a:rPr>
              <a:t>facer</a:t>
            </a:r>
            <a:r>
              <a:rPr lang="es-ES" sz="2400" dirty="0">
                <a:solidFill>
                  <a:prstClr val="black"/>
                </a:solidFill>
              </a:rPr>
              <a:t> constar </a:t>
            </a:r>
            <a:r>
              <a:rPr lang="es-ES" sz="2400" dirty="0" err="1">
                <a:solidFill>
                  <a:prstClr val="black"/>
                </a:solidFill>
              </a:rPr>
              <a:t>deducións</a:t>
            </a:r>
            <a:r>
              <a:rPr lang="es-ES" sz="2400" dirty="0">
                <a:solidFill>
                  <a:prstClr val="black"/>
                </a:solidFill>
              </a:rPr>
              <a:t>, </a:t>
            </a:r>
            <a:r>
              <a:rPr lang="es-ES" sz="2400" dirty="0" err="1">
                <a:solidFill>
                  <a:prstClr val="black"/>
                </a:solidFill>
              </a:rPr>
              <a:t>opinións</a:t>
            </a:r>
            <a:r>
              <a:rPr lang="es-ES" sz="2400" dirty="0">
                <a:solidFill>
                  <a:prstClr val="black"/>
                </a:solidFill>
              </a:rPr>
              <a:t>, </a:t>
            </a:r>
            <a:r>
              <a:rPr lang="es-ES" sz="2400" dirty="0" err="1">
                <a:solidFill>
                  <a:prstClr val="black"/>
                </a:solidFill>
              </a:rPr>
              <a:t>hipóteses</a:t>
            </a:r>
            <a:r>
              <a:rPr lang="es-ES" sz="2400" dirty="0">
                <a:solidFill>
                  <a:prstClr val="black"/>
                </a:solidFill>
              </a:rPr>
              <a:t> </a:t>
            </a:r>
            <a:r>
              <a:rPr lang="es-ES" sz="2400" dirty="0" err="1">
                <a:solidFill>
                  <a:prstClr val="black"/>
                </a:solidFill>
              </a:rPr>
              <a:t>ou</a:t>
            </a:r>
            <a:r>
              <a:rPr lang="es-ES" sz="2400" dirty="0">
                <a:solidFill>
                  <a:prstClr val="black"/>
                </a:solidFill>
              </a:rPr>
              <a:t> </a:t>
            </a:r>
            <a:r>
              <a:rPr lang="es-ES" sz="2400" dirty="0" err="1">
                <a:solidFill>
                  <a:prstClr val="black"/>
                </a:solidFill>
              </a:rPr>
              <a:t>xuízos</a:t>
            </a:r>
            <a:r>
              <a:rPr lang="es-ES" sz="2400" dirty="0">
                <a:solidFill>
                  <a:prstClr val="black"/>
                </a:solidFill>
              </a:rPr>
              <a:t> de valor </a:t>
            </a:r>
            <a:r>
              <a:rPr lang="es-ES" sz="2400" dirty="0" err="1">
                <a:solidFill>
                  <a:prstClr val="black"/>
                </a:solidFill>
              </a:rPr>
              <a:t>subxectivos</a:t>
            </a:r>
            <a:r>
              <a:rPr lang="es-ES" sz="2400" dirty="0">
                <a:solidFill>
                  <a:prstClr val="black"/>
                </a:solidFill>
              </a:rPr>
              <a:t> e </a:t>
            </a:r>
            <a:r>
              <a:rPr lang="es-ES" sz="2400" b="1" dirty="0">
                <a:solidFill>
                  <a:prstClr val="black"/>
                </a:solidFill>
              </a:rPr>
              <a:t>sen </a:t>
            </a:r>
            <a:r>
              <a:rPr lang="es-ES" sz="2400" b="1" dirty="0" err="1">
                <a:solidFill>
                  <a:prstClr val="black"/>
                </a:solidFill>
              </a:rPr>
              <a:t>prexulgar</a:t>
            </a:r>
            <a:r>
              <a:rPr lang="es-ES" sz="2400" b="1" dirty="0">
                <a:solidFill>
                  <a:prstClr val="black"/>
                </a:solidFill>
              </a:rPr>
              <a:t> a </a:t>
            </a:r>
            <a:r>
              <a:rPr lang="es-ES" sz="2400" b="1" dirty="0" err="1">
                <a:solidFill>
                  <a:prstClr val="black"/>
                </a:solidFill>
              </a:rPr>
              <a:t>legalidade</a:t>
            </a:r>
            <a:r>
              <a:rPr lang="es-ES" sz="2400" b="1" dirty="0">
                <a:solidFill>
                  <a:prstClr val="black"/>
                </a:solidFill>
              </a:rPr>
              <a:t> </a:t>
            </a:r>
            <a:r>
              <a:rPr lang="es-ES" sz="2400" b="1" dirty="0" err="1">
                <a:solidFill>
                  <a:prstClr val="black"/>
                </a:solidFill>
              </a:rPr>
              <a:t>ou</a:t>
            </a:r>
            <a:r>
              <a:rPr lang="es-ES" sz="2400" b="1" dirty="0">
                <a:solidFill>
                  <a:prstClr val="black"/>
                </a:solidFill>
              </a:rPr>
              <a:t> </a:t>
            </a:r>
            <a:r>
              <a:rPr lang="es-ES" sz="2400" b="1" dirty="0" err="1">
                <a:solidFill>
                  <a:prstClr val="black"/>
                </a:solidFill>
              </a:rPr>
              <a:t>ilegalidade</a:t>
            </a:r>
            <a:r>
              <a:rPr lang="es-ES" sz="2400" b="1" dirty="0">
                <a:solidFill>
                  <a:prstClr val="black"/>
                </a:solidFill>
              </a:rPr>
              <a:t> dos </a:t>
            </a:r>
            <a:r>
              <a:rPr lang="es-ES" sz="2400" b="1" dirty="0" err="1">
                <a:solidFill>
                  <a:prstClr val="black"/>
                </a:solidFill>
              </a:rPr>
              <a:t>feitos</a:t>
            </a:r>
            <a:r>
              <a:rPr lang="es-ES" sz="2400" b="1" dirty="0">
                <a:solidFill>
                  <a:prstClr val="black"/>
                </a:solidFill>
              </a:rPr>
              <a:t> observados</a:t>
            </a:r>
            <a:r>
              <a:rPr lang="es-ES" sz="2400" dirty="0">
                <a:solidFill>
                  <a:prstClr val="black"/>
                </a:solidFill>
              </a:rPr>
              <a:t>.</a:t>
            </a:r>
          </a:p>
          <a:p>
            <a:pPr lvl="0"/>
            <a:r>
              <a:rPr lang="es-ES" sz="2400" dirty="0">
                <a:solidFill>
                  <a:prstClr val="black"/>
                </a:solidFill>
              </a:rPr>
              <a:t>-</a:t>
            </a:r>
            <a:r>
              <a:rPr lang="pt-BR" sz="2400" b="1" dirty="0"/>
              <a:t>A </a:t>
            </a:r>
            <a:r>
              <a:rPr lang="pt-BR" sz="2400" b="1" dirty="0" err="1"/>
              <a:t>información</a:t>
            </a:r>
            <a:r>
              <a:rPr lang="pt-BR" sz="2400" b="1" dirty="0"/>
              <a:t> </a:t>
            </a:r>
            <a:r>
              <a:rPr lang="pt-BR" sz="2400" b="1" dirty="0" err="1"/>
              <a:t>reflectida</a:t>
            </a:r>
            <a:r>
              <a:rPr lang="pt-BR" sz="2400" b="1" dirty="0"/>
              <a:t> </a:t>
            </a:r>
            <a:r>
              <a:rPr lang="pt-BR" sz="2400" b="1" dirty="0" err="1"/>
              <a:t>debe</a:t>
            </a:r>
            <a:r>
              <a:rPr lang="pt-BR" sz="2400" b="1" dirty="0"/>
              <a:t> </a:t>
            </a:r>
            <a:r>
              <a:rPr lang="pt-BR" sz="2400" b="1" dirty="0" err="1"/>
              <a:t>referirse</a:t>
            </a:r>
            <a:r>
              <a:rPr lang="pt-BR" sz="2400" b="1" dirty="0"/>
              <a:t> aos aspectos contemplados nas correspondentes </a:t>
            </a:r>
            <a:r>
              <a:rPr lang="pt-BR" sz="2400" b="1" dirty="0" err="1"/>
              <a:t>disposicións</a:t>
            </a:r>
            <a:r>
              <a:rPr lang="pt-BR" sz="2400" b="1" dirty="0"/>
              <a:t> normativas que </a:t>
            </a:r>
            <a:r>
              <a:rPr lang="pt-BR" sz="2400" b="1" dirty="0" err="1"/>
              <a:t>regulan</a:t>
            </a:r>
            <a:r>
              <a:rPr lang="pt-BR" sz="2400" b="1" dirty="0"/>
              <a:t> a </a:t>
            </a:r>
            <a:r>
              <a:rPr lang="pt-BR" sz="2400" b="1" dirty="0" err="1"/>
              <a:t>actividade</a:t>
            </a:r>
            <a:r>
              <a:rPr lang="pt-BR" sz="2400" b="1" dirty="0"/>
              <a:t> da empresa </a:t>
            </a:r>
            <a:r>
              <a:rPr lang="pt-BR" sz="2400" dirty="0"/>
              <a:t>e dos produtos que elabora ou se </a:t>
            </a:r>
            <a:r>
              <a:rPr lang="pt-BR" sz="2400" dirty="0" err="1"/>
              <a:t>encontran</a:t>
            </a:r>
            <a:r>
              <a:rPr lang="pt-BR" sz="2400" dirty="0"/>
              <a:t> nas </a:t>
            </a:r>
            <a:r>
              <a:rPr lang="pt-BR" sz="2400" dirty="0" err="1"/>
              <a:t>existencias</a:t>
            </a:r>
            <a:r>
              <a:rPr lang="pt-BR" sz="2400" dirty="0"/>
              <a:t>, e </a:t>
            </a:r>
            <a:r>
              <a:rPr lang="pt-BR" sz="2400" dirty="0" err="1"/>
              <a:t>comprenderá</a:t>
            </a:r>
            <a:r>
              <a:rPr lang="pt-BR" sz="2400" dirty="0"/>
              <a:t> cantos feitos </a:t>
            </a:r>
            <a:r>
              <a:rPr lang="pt-BR" sz="2400" dirty="0" err="1"/>
              <a:t>resulten</a:t>
            </a:r>
            <a:r>
              <a:rPr lang="pt-BR" sz="2400" dirty="0"/>
              <a:t> relevantes ademais das </a:t>
            </a:r>
            <a:r>
              <a:rPr lang="pt-BR" sz="2400" dirty="0" err="1"/>
              <a:t>manifestacións</a:t>
            </a:r>
            <a:r>
              <a:rPr lang="pt-BR" sz="2400" dirty="0"/>
              <a:t> que </a:t>
            </a:r>
            <a:r>
              <a:rPr lang="pt-BR" sz="2400" dirty="0" err="1"/>
              <a:t>desexe</a:t>
            </a:r>
            <a:r>
              <a:rPr lang="pt-BR" sz="2400" dirty="0"/>
              <a:t> </a:t>
            </a:r>
            <a:r>
              <a:rPr lang="pt-BR" sz="2400" dirty="0" err="1"/>
              <a:t>facer</a:t>
            </a:r>
            <a:r>
              <a:rPr lang="pt-BR" sz="2400" dirty="0"/>
              <a:t> o representante do operador </a:t>
            </a:r>
            <a:r>
              <a:rPr lang="pt-BR" sz="2400" dirty="0" err="1"/>
              <a:t>inspeccionado</a:t>
            </a:r>
            <a:r>
              <a:rPr lang="pt-BR" sz="2400" dirty="0"/>
              <a:t>.</a:t>
            </a:r>
          </a:p>
          <a:p>
            <a:pPr lvl="0"/>
            <a:r>
              <a:rPr lang="pt-BR" sz="2400" dirty="0"/>
              <a:t>-</a:t>
            </a:r>
            <a:r>
              <a:rPr lang="es-ES" sz="2400" dirty="0"/>
              <a:t>Todos </a:t>
            </a:r>
            <a:r>
              <a:rPr lang="es-ES" sz="2400" b="1" dirty="0"/>
              <a:t>os documentos que se </a:t>
            </a:r>
            <a:r>
              <a:rPr lang="es-ES" sz="2400" b="1" dirty="0" err="1"/>
              <a:t>acheguen</a:t>
            </a:r>
            <a:r>
              <a:rPr lang="es-ES" sz="2400" b="1" dirty="0"/>
              <a:t> á acta deberán ir </a:t>
            </a:r>
            <a:r>
              <a:rPr lang="es-ES" sz="2400" b="1" dirty="0" err="1"/>
              <a:t>asinados</a:t>
            </a:r>
            <a:r>
              <a:rPr lang="es-ES" sz="2400" b="1" dirty="0"/>
              <a:t> polos </a:t>
            </a:r>
            <a:r>
              <a:rPr lang="es-ES" sz="2400" b="1" dirty="0" err="1"/>
              <a:t>comparecentes</a:t>
            </a:r>
            <a:r>
              <a:rPr lang="es-ES" sz="2400" dirty="0"/>
              <a:t>, </a:t>
            </a:r>
            <a:r>
              <a:rPr lang="es-ES" sz="2400" dirty="0" err="1"/>
              <a:t>persoal</a:t>
            </a:r>
            <a:r>
              <a:rPr lang="es-ES" sz="2400" dirty="0"/>
              <a:t> inspector e representante da industria, e </a:t>
            </a:r>
            <a:r>
              <a:rPr lang="es-ES" sz="2400" dirty="0" err="1"/>
              <a:t>farase</a:t>
            </a:r>
            <a:r>
              <a:rPr lang="es-ES" sz="2400" dirty="0"/>
              <a:t> constar en cada un deles o núm. de serie da acta, así como a numeración que se </a:t>
            </a:r>
            <a:r>
              <a:rPr lang="es-ES" sz="2400" dirty="0" err="1"/>
              <a:t>lle</a:t>
            </a:r>
            <a:r>
              <a:rPr lang="es-ES" sz="2400" dirty="0"/>
              <a:t> </a:t>
            </a:r>
            <a:r>
              <a:rPr lang="es-ES" sz="2400" dirty="0" err="1"/>
              <a:t>dea</a:t>
            </a:r>
            <a:r>
              <a:rPr lang="es-ES" sz="2400" dirty="0"/>
              <a:t> </a:t>
            </a:r>
            <a:r>
              <a:rPr lang="es-ES" sz="2400" dirty="0" err="1"/>
              <a:t>na</a:t>
            </a:r>
            <a:r>
              <a:rPr lang="es-ES" sz="2400" dirty="0"/>
              <a:t> acta de inspección. </a:t>
            </a:r>
            <a:endParaRPr lang="es-ES" sz="2400" dirty="0">
              <a:solidFill>
                <a:prstClr val="black"/>
              </a:solidFill>
            </a:endParaRPr>
          </a:p>
        </p:txBody>
      </p:sp>
    </p:spTree>
    <p:extLst>
      <p:ext uri="{BB962C8B-B14F-4D97-AF65-F5344CB8AC3E}">
        <p14:creationId xmlns:p14="http://schemas.microsoft.com/office/powerpoint/2010/main" val="127312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0B0FB66-C234-4918-B258-740EDB082C46}"/>
              </a:ext>
            </a:extLst>
          </p:cNvPr>
          <p:cNvSpPr/>
          <p:nvPr/>
        </p:nvSpPr>
        <p:spPr>
          <a:xfrm>
            <a:off x="1612085" y="1228397"/>
            <a:ext cx="8697986" cy="4401205"/>
          </a:xfrm>
          <a:prstGeom prst="rect">
            <a:avLst/>
          </a:prstGeom>
        </p:spPr>
        <p:txBody>
          <a:bodyPr wrap="square">
            <a:spAutoFit/>
          </a:bodyPr>
          <a:lstStyle/>
          <a:p>
            <a:pPr algn="just"/>
            <a:r>
              <a:rPr lang="es-ES" sz="2800" dirty="0">
                <a:solidFill>
                  <a:srgbClr val="000000"/>
                </a:solidFill>
                <a:latin typeface="Gill Sans MT" panose="020B0502020104020203" pitchFamily="34" charset="0"/>
              </a:rPr>
              <a:t>La FAO ha elaborado las </a:t>
            </a:r>
            <a:r>
              <a:rPr lang="es-ES" sz="2800" b="1" dirty="0">
                <a:solidFill>
                  <a:srgbClr val="000000"/>
                </a:solidFill>
                <a:latin typeface="Gill Sans MT" panose="020B0502020104020203" pitchFamily="34" charset="0"/>
              </a:rPr>
              <a:t>Prioridades estratégicas </a:t>
            </a:r>
            <a:r>
              <a:rPr lang="es-ES" sz="2800" dirty="0">
                <a:solidFill>
                  <a:srgbClr val="000000"/>
                </a:solidFill>
                <a:latin typeface="Gill Sans MT" panose="020B0502020104020203" pitchFamily="34" charset="0"/>
              </a:rPr>
              <a:t>de la Organización con respecto a la inocuidad alimentaria </a:t>
            </a:r>
            <a:r>
              <a:rPr lang="es-ES" sz="2800" b="1" dirty="0">
                <a:solidFill>
                  <a:srgbClr val="000000"/>
                </a:solidFill>
                <a:latin typeface="Gill Sans MT" panose="020B0502020104020203" pitchFamily="34" charset="0"/>
              </a:rPr>
              <a:t>en el contexto del Marco estratégico de la FAO para 2022–2031 </a:t>
            </a:r>
            <a:r>
              <a:rPr lang="es-ES" sz="2800" dirty="0">
                <a:solidFill>
                  <a:srgbClr val="000000"/>
                </a:solidFill>
                <a:latin typeface="Gill Sans MT" panose="020B0502020104020203" pitchFamily="34" charset="0"/>
              </a:rPr>
              <a:t>a petición de sus órganos rectores. Las Prioridades estratégicas presentadas en esta publicación fueron </a:t>
            </a:r>
            <a:r>
              <a:rPr lang="es-ES" sz="2800" b="1" dirty="0">
                <a:solidFill>
                  <a:srgbClr val="000000"/>
                </a:solidFill>
                <a:latin typeface="Gill Sans MT" panose="020B0502020104020203" pitchFamily="34" charset="0"/>
              </a:rPr>
              <a:t>aprobadas por el Consejo de la FAO en diciembre de 2022 </a:t>
            </a:r>
            <a:r>
              <a:rPr lang="es-ES" sz="2800" dirty="0">
                <a:solidFill>
                  <a:srgbClr val="000000"/>
                </a:solidFill>
                <a:latin typeface="Gill Sans MT" panose="020B0502020104020203" pitchFamily="34" charset="0"/>
              </a:rPr>
              <a:t>y explican de qué manera la labor de la FAO en materia de inocuidad alimentaria contribuirá a la Agenda 2030 en consonancia con el </a:t>
            </a:r>
            <a:r>
              <a:rPr lang="es-ES" sz="2800" b="1" dirty="0">
                <a:solidFill>
                  <a:srgbClr val="000000"/>
                </a:solidFill>
                <a:latin typeface="Gill Sans MT" panose="020B0502020104020203" pitchFamily="34" charset="0"/>
              </a:rPr>
              <a:t>Marco estratégico de la Organización para 2022–2031</a:t>
            </a:r>
            <a:r>
              <a:rPr lang="es-ES" sz="2800" dirty="0">
                <a:solidFill>
                  <a:srgbClr val="000000"/>
                </a:solidFill>
                <a:latin typeface="Gill Sans MT" panose="020B0502020104020203" pitchFamily="34" charset="0"/>
              </a:rPr>
              <a:t>. </a:t>
            </a:r>
            <a:endParaRPr lang="es-ES" sz="2800" dirty="0"/>
          </a:p>
        </p:txBody>
      </p:sp>
    </p:spTree>
    <p:extLst>
      <p:ext uri="{BB962C8B-B14F-4D97-AF65-F5344CB8AC3E}">
        <p14:creationId xmlns:p14="http://schemas.microsoft.com/office/powerpoint/2010/main" val="25779816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C96DB88-B9B5-462F-A324-1763AB953B1B}"/>
              </a:ext>
            </a:extLst>
          </p:cNvPr>
          <p:cNvSpPr/>
          <p:nvPr/>
        </p:nvSpPr>
        <p:spPr>
          <a:xfrm>
            <a:off x="1166070" y="1025241"/>
            <a:ext cx="9672506" cy="5262979"/>
          </a:xfrm>
          <a:prstGeom prst="rect">
            <a:avLst/>
          </a:prstGeom>
        </p:spPr>
        <p:txBody>
          <a:bodyPr wrap="square">
            <a:spAutoFit/>
          </a:bodyPr>
          <a:lstStyle/>
          <a:p>
            <a:r>
              <a:rPr lang="es-ES" sz="2400" dirty="0"/>
              <a:t>TOMA DE MOSTRAS E CONTROL DA ETIQUETAXE </a:t>
            </a:r>
          </a:p>
          <a:p>
            <a:r>
              <a:rPr lang="es-ES" sz="2400" dirty="0"/>
              <a:t>- Esta actuación supón a toma de </a:t>
            </a:r>
            <a:r>
              <a:rPr lang="es-ES" sz="2400" dirty="0" err="1"/>
              <a:t>mostras</a:t>
            </a:r>
            <a:r>
              <a:rPr lang="es-ES" sz="2400" dirty="0"/>
              <a:t> de </a:t>
            </a:r>
            <a:r>
              <a:rPr lang="es-ES" sz="2400" dirty="0" err="1"/>
              <a:t>produto</a:t>
            </a:r>
            <a:r>
              <a:rPr lang="es-ES" sz="2400" dirty="0"/>
              <a:t> para </a:t>
            </a:r>
            <a:r>
              <a:rPr lang="es-ES" sz="2400" dirty="0" err="1"/>
              <a:t>determinacións</a:t>
            </a:r>
            <a:r>
              <a:rPr lang="es-ES" sz="2400" dirty="0"/>
              <a:t> analíticas </a:t>
            </a:r>
            <a:r>
              <a:rPr lang="es-ES" sz="2400" dirty="0" err="1"/>
              <a:t>ou</a:t>
            </a:r>
            <a:r>
              <a:rPr lang="es-ES" sz="2400" dirty="0"/>
              <a:t> para o control de </a:t>
            </a:r>
            <a:r>
              <a:rPr lang="es-ES" sz="2400" dirty="0" err="1"/>
              <a:t>contido</a:t>
            </a:r>
            <a:r>
              <a:rPr lang="es-ES" sz="2400" dirty="0"/>
              <a:t> </a:t>
            </a:r>
            <a:r>
              <a:rPr lang="es-ES" sz="2400" dirty="0" err="1"/>
              <a:t>efectivo,e</a:t>
            </a:r>
            <a:r>
              <a:rPr lang="es-ES" sz="2400" dirty="0"/>
              <a:t> de </a:t>
            </a:r>
            <a:r>
              <a:rPr lang="es-ES" sz="2400" dirty="0" err="1"/>
              <a:t>etiquetaxe</a:t>
            </a:r>
            <a:r>
              <a:rPr lang="es-ES" sz="2400" dirty="0"/>
              <a:t>. </a:t>
            </a:r>
          </a:p>
          <a:p>
            <a:r>
              <a:rPr lang="es-ES" sz="2400" dirty="0"/>
              <a:t>-</a:t>
            </a:r>
            <a:r>
              <a:rPr lang="es-ES" sz="2400" dirty="0" err="1"/>
              <a:t>Na</a:t>
            </a:r>
            <a:r>
              <a:rPr lang="es-ES" sz="2400" dirty="0"/>
              <a:t>  acta, </a:t>
            </a:r>
            <a:r>
              <a:rPr lang="es-ES" sz="2400" dirty="0" err="1"/>
              <a:t>faranse</a:t>
            </a:r>
            <a:r>
              <a:rPr lang="es-ES" sz="2400" dirty="0"/>
              <a:t> constar os datos relativos a todas as </a:t>
            </a:r>
            <a:r>
              <a:rPr lang="es-ES" sz="2400" dirty="0" err="1"/>
              <a:t>mostras</a:t>
            </a:r>
            <a:r>
              <a:rPr lang="es-ES" sz="2400" dirty="0"/>
              <a:t> tomadas. </a:t>
            </a:r>
            <a:r>
              <a:rPr lang="es-ES" sz="2400" u="sng" dirty="0"/>
              <a:t>Para a </a:t>
            </a:r>
            <a:r>
              <a:rPr lang="es-ES" sz="2400" u="sng" dirty="0" err="1"/>
              <a:t>sua</a:t>
            </a:r>
            <a:r>
              <a:rPr lang="es-ES" sz="2400" u="sng" dirty="0"/>
              <a:t> correcta identificación deben </a:t>
            </a:r>
            <a:r>
              <a:rPr lang="es-ES" sz="2400" u="sng" dirty="0" err="1"/>
              <a:t>achegarse</a:t>
            </a:r>
            <a:r>
              <a:rPr lang="es-ES" sz="2400" u="sng" dirty="0"/>
              <a:t> os </a:t>
            </a:r>
            <a:r>
              <a:rPr lang="es-ES" sz="2400" u="sng" dirty="0" err="1"/>
              <a:t>seguintes</a:t>
            </a:r>
            <a:r>
              <a:rPr lang="es-ES" sz="2400" u="sng" dirty="0"/>
              <a:t> datos</a:t>
            </a:r>
            <a:r>
              <a:rPr lang="es-ES" sz="2400" dirty="0"/>
              <a:t>:</a:t>
            </a:r>
          </a:p>
          <a:p>
            <a:r>
              <a:rPr lang="pt-BR" sz="2400" dirty="0"/>
              <a:t> </a:t>
            </a:r>
            <a:r>
              <a:rPr lang="pt-BR" sz="2400" dirty="0" err="1"/>
              <a:t>Denominación</a:t>
            </a:r>
            <a:r>
              <a:rPr lang="pt-BR" sz="2400" dirty="0"/>
              <a:t> do produto e núm. de </a:t>
            </a:r>
            <a:r>
              <a:rPr lang="pt-BR" sz="2400" dirty="0" err="1"/>
              <a:t>rexistro</a:t>
            </a:r>
            <a:r>
              <a:rPr lang="pt-BR" sz="2400" dirty="0"/>
              <a:t> </a:t>
            </a:r>
            <a:r>
              <a:rPr lang="pt-BR" sz="2400" dirty="0" err="1"/>
              <a:t>cando</a:t>
            </a:r>
            <a:r>
              <a:rPr lang="pt-BR" sz="2400" dirty="0"/>
              <a:t> este </a:t>
            </a:r>
            <a:r>
              <a:rPr lang="pt-BR" sz="2400" dirty="0" err="1"/>
              <a:t>sexa</a:t>
            </a:r>
            <a:r>
              <a:rPr lang="pt-BR" sz="2400" dirty="0"/>
              <a:t> </a:t>
            </a:r>
            <a:r>
              <a:rPr lang="pt-BR" sz="2400" dirty="0" err="1"/>
              <a:t>obrigatorio</a:t>
            </a:r>
            <a:r>
              <a:rPr lang="pt-BR" sz="2400" dirty="0"/>
              <a:t>. </a:t>
            </a:r>
          </a:p>
          <a:p>
            <a:r>
              <a:rPr lang="pt-BR" sz="2400" dirty="0"/>
              <a:t> </a:t>
            </a:r>
            <a:r>
              <a:rPr lang="pt-BR" sz="2400" dirty="0" err="1"/>
              <a:t>Cantidade</a:t>
            </a:r>
            <a:r>
              <a:rPr lang="pt-BR" sz="2400" dirty="0"/>
              <a:t> de produto que </a:t>
            </a:r>
            <a:r>
              <a:rPr lang="pt-BR" sz="2400" dirty="0" err="1"/>
              <a:t>respresenta</a:t>
            </a:r>
            <a:r>
              <a:rPr lang="pt-BR" sz="2400" dirty="0"/>
              <a:t> a mostra, número de envases e a </a:t>
            </a:r>
            <a:r>
              <a:rPr lang="pt-BR" sz="2400" dirty="0" err="1"/>
              <a:t>súa</a:t>
            </a:r>
            <a:r>
              <a:rPr lang="pt-BR" sz="2400" dirty="0"/>
              <a:t> capacidade, lote de </a:t>
            </a:r>
            <a:r>
              <a:rPr lang="pt-BR" sz="2400" dirty="0" err="1"/>
              <a:t>fabricación</a:t>
            </a:r>
            <a:r>
              <a:rPr lang="pt-BR" sz="2400" dirty="0"/>
              <a:t> e data de consumo preferente ou de caducidade. </a:t>
            </a:r>
          </a:p>
          <a:p>
            <a:r>
              <a:rPr lang="pt-BR" sz="2400" dirty="0"/>
              <a:t> Referencia ao método de toma de mostras empregado. </a:t>
            </a:r>
          </a:p>
          <a:p>
            <a:r>
              <a:rPr lang="pt-BR" sz="2400" dirty="0"/>
              <a:t> Mostras de etiquetado que poderá consistir nas etiquetas e/ou envases </a:t>
            </a:r>
            <a:r>
              <a:rPr lang="pt-BR" sz="2400" dirty="0" err="1"/>
              <a:t>vacíos</a:t>
            </a:r>
            <a:r>
              <a:rPr lang="pt-BR" sz="2400" dirty="0"/>
              <a:t> </a:t>
            </a:r>
            <a:r>
              <a:rPr lang="pt-BR" sz="2400" dirty="0" err="1"/>
              <a:t>orixinais</a:t>
            </a:r>
            <a:r>
              <a:rPr lang="pt-BR" sz="2400" dirty="0"/>
              <a:t> onde </a:t>
            </a:r>
            <a:r>
              <a:rPr lang="pt-BR" sz="2400" dirty="0" err="1"/>
              <a:t>figuren</a:t>
            </a:r>
            <a:r>
              <a:rPr lang="pt-BR" sz="2400" dirty="0"/>
              <a:t> a totalidade das </a:t>
            </a:r>
            <a:r>
              <a:rPr lang="pt-BR" sz="2400" dirty="0" err="1"/>
              <a:t>mencións</a:t>
            </a:r>
            <a:r>
              <a:rPr lang="pt-BR" sz="2400" dirty="0"/>
              <a:t> de etiquetado ,para poder avaliar </a:t>
            </a:r>
            <a:r>
              <a:rPr lang="pt-BR" sz="2400" dirty="0" err="1"/>
              <a:t>conxuntamente</a:t>
            </a:r>
            <a:r>
              <a:rPr lang="pt-BR" sz="2400" dirty="0"/>
              <a:t> as </a:t>
            </a:r>
            <a:r>
              <a:rPr lang="pt-BR" sz="2400" dirty="0" err="1"/>
              <a:t>mencións</a:t>
            </a:r>
            <a:r>
              <a:rPr lang="pt-BR" sz="2400" dirty="0"/>
              <a:t>, lendas e pictogramas que </a:t>
            </a:r>
            <a:r>
              <a:rPr lang="pt-BR" sz="2400" dirty="0" err="1"/>
              <a:t>figuren</a:t>
            </a:r>
            <a:r>
              <a:rPr lang="pt-BR" sz="2400" dirty="0"/>
              <a:t> nela.</a:t>
            </a:r>
            <a:endParaRPr lang="es-ES" sz="2400" dirty="0"/>
          </a:p>
        </p:txBody>
      </p:sp>
    </p:spTree>
    <p:extLst>
      <p:ext uri="{BB962C8B-B14F-4D97-AF65-F5344CB8AC3E}">
        <p14:creationId xmlns:p14="http://schemas.microsoft.com/office/powerpoint/2010/main" val="26094238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B0025A6-1CCA-4DE0-BB3E-19EF704BB674}"/>
              </a:ext>
            </a:extLst>
          </p:cNvPr>
          <p:cNvSpPr/>
          <p:nvPr/>
        </p:nvSpPr>
        <p:spPr>
          <a:xfrm>
            <a:off x="1686188" y="1397676"/>
            <a:ext cx="8456102" cy="4062651"/>
          </a:xfrm>
          <a:prstGeom prst="rect">
            <a:avLst/>
          </a:prstGeom>
        </p:spPr>
        <p:txBody>
          <a:bodyPr wrap="square">
            <a:spAutoFit/>
          </a:bodyPr>
          <a:lstStyle/>
          <a:p>
            <a:r>
              <a:rPr lang="es-ES" sz="2400" dirty="0"/>
              <a:t>DATOS PARA GRADACIÓN DAS SANCIÓNS </a:t>
            </a:r>
          </a:p>
          <a:p>
            <a:r>
              <a:rPr lang="es-ES" sz="2400" dirty="0"/>
              <a:t>No </a:t>
            </a:r>
            <a:r>
              <a:rPr lang="es-ES" sz="2400" dirty="0" err="1"/>
              <a:t>réxime</a:t>
            </a:r>
            <a:r>
              <a:rPr lang="es-ES" sz="2400" dirty="0"/>
              <a:t> sancionador das </a:t>
            </a:r>
            <a:r>
              <a:rPr lang="es-ES" sz="2400" dirty="0" err="1"/>
              <a:t>leis</a:t>
            </a:r>
            <a:r>
              <a:rPr lang="es-ES" sz="2400" dirty="0"/>
              <a:t> que regulan a actuación da inspección contra fraudes e </a:t>
            </a:r>
            <a:r>
              <a:rPr lang="es-ES" sz="2400" dirty="0" err="1"/>
              <a:t>calidade</a:t>
            </a:r>
            <a:r>
              <a:rPr lang="es-ES" sz="2400" dirty="0"/>
              <a:t> alimentaria </a:t>
            </a:r>
            <a:r>
              <a:rPr lang="es-ES" sz="2400" dirty="0" err="1"/>
              <a:t>recóllense</a:t>
            </a:r>
            <a:r>
              <a:rPr lang="es-ES" sz="2400" dirty="0"/>
              <a:t> diferentes </a:t>
            </a:r>
            <a:r>
              <a:rPr lang="es-ES" sz="2400" b="1" dirty="0"/>
              <a:t>circunstancias que</a:t>
            </a:r>
            <a:r>
              <a:rPr lang="es-ES" sz="2400" dirty="0"/>
              <a:t>, de acreditarse, </a:t>
            </a:r>
            <a:r>
              <a:rPr lang="es-ES" sz="2400" b="1" dirty="0"/>
              <a:t>poden determinar a gradación das </a:t>
            </a:r>
            <a:r>
              <a:rPr lang="es-ES" sz="2400" b="1" dirty="0" err="1"/>
              <a:t>sancións</a:t>
            </a:r>
            <a:r>
              <a:rPr lang="es-ES" sz="2400" b="1" dirty="0"/>
              <a:t> a </a:t>
            </a:r>
            <a:r>
              <a:rPr lang="es-ES" sz="2400" b="1" dirty="0" err="1"/>
              <a:t>impoñer</a:t>
            </a:r>
            <a:r>
              <a:rPr lang="es-ES" sz="2400" dirty="0"/>
              <a:t>. En consecuencia, o </a:t>
            </a:r>
            <a:r>
              <a:rPr lang="es-ES" sz="2400" dirty="0" err="1"/>
              <a:t>persoal</a:t>
            </a:r>
            <a:r>
              <a:rPr lang="es-ES" sz="2400" dirty="0"/>
              <a:t> inspector debe </a:t>
            </a:r>
            <a:r>
              <a:rPr lang="es-ES" sz="2400" dirty="0" err="1"/>
              <a:t>requirir</a:t>
            </a:r>
            <a:r>
              <a:rPr lang="es-ES" sz="2400" dirty="0"/>
              <a:t> </a:t>
            </a:r>
            <a:r>
              <a:rPr lang="es-ES" sz="2400" dirty="0" err="1"/>
              <a:t>ao</a:t>
            </a:r>
            <a:r>
              <a:rPr lang="es-ES" sz="2400" dirty="0"/>
              <a:t> operador inspeccionado </a:t>
            </a:r>
            <a:r>
              <a:rPr lang="es-ES" sz="2400" dirty="0" err="1"/>
              <a:t>aquela</a:t>
            </a:r>
            <a:r>
              <a:rPr lang="es-ES" sz="2400" dirty="0"/>
              <a:t> documentación que estime oportuno, </a:t>
            </a:r>
            <a:r>
              <a:rPr lang="es-ES" sz="2400" b="1" dirty="0"/>
              <a:t>como o </a:t>
            </a:r>
            <a:r>
              <a:rPr lang="es-ES" sz="2400" b="1" dirty="0" err="1"/>
              <a:t>volume</a:t>
            </a:r>
            <a:r>
              <a:rPr lang="es-ES" sz="2400" b="1" dirty="0"/>
              <a:t> de vendas </a:t>
            </a:r>
            <a:r>
              <a:rPr lang="es-ES" sz="2400" b="1" dirty="0" err="1"/>
              <a:t>ou</a:t>
            </a:r>
            <a:r>
              <a:rPr lang="es-ES" sz="2400" b="1" dirty="0"/>
              <a:t> a posición no mercado da empresa inspeccionada</a:t>
            </a:r>
            <a:r>
              <a:rPr lang="es-ES" sz="2400" dirty="0"/>
              <a:t>, para poder acreditar a existencia de circunstancias agravantes </a:t>
            </a:r>
            <a:r>
              <a:rPr lang="es-ES" sz="2400" dirty="0" err="1"/>
              <a:t>ou</a:t>
            </a:r>
            <a:r>
              <a:rPr lang="es-ES" sz="2400" dirty="0"/>
              <a:t> atenuantes </a:t>
            </a:r>
            <a:r>
              <a:rPr lang="es-ES" sz="2400" dirty="0" err="1"/>
              <a:t>nas</a:t>
            </a:r>
            <a:r>
              <a:rPr lang="es-ES" sz="2400" dirty="0"/>
              <a:t> posibles irregularidades que se </a:t>
            </a:r>
            <a:r>
              <a:rPr lang="es-ES" sz="2400" dirty="0" err="1"/>
              <a:t>poidan</a:t>
            </a:r>
            <a:r>
              <a:rPr lang="es-ES" sz="2400" dirty="0"/>
              <a:t> detectar.</a:t>
            </a:r>
          </a:p>
          <a:p>
            <a:r>
              <a:rPr lang="es-ES" dirty="0"/>
              <a:t> </a:t>
            </a:r>
          </a:p>
        </p:txBody>
      </p:sp>
    </p:spTree>
    <p:extLst>
      <p:ext uri="{BB962C8B-B14F-4D97-AF65-F5344CB8AC3E}">
        <p14:creationId xmlns:p14="http://schemas.microsoft.com/office/powerpoint/2010/main" val="19353234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819AFB2-BAE6-42BF-9594-62CB7C9FA978}"/>
              </a:ext>
            </a:extLst>
          </p:cNvPr>
          <p:cNvSpPr/>
          <p:nvPr/>
        </p:nvSpPr>
        <p:spPr>
          <a:xfrm>
            <a:off x="889234" y="797510"/>
            <a:ext cx="10217790" cy="5262979"/>
          </a:xfrm>
          <a:prstGeom prst="rect">
            <a:avLst/>
          </a:prstGeom>
        </p:spPr>
        <p:txBody>
          <a:bodyPr wrap="square">
            <a:spAutoFit/>
          </a:bodyPr>
          <a:lstStyle/>
          <a:p>
            <a:r>
              <a:rPr lang="es-ES" sz="2400" dirty="0"/>
              <a:t>SINATURA DA ACTA DE INSPECCIÓN</a:t>
            </a:r>
          </a:p>
          <a:p>
            <a:pPr algn="just"/>
            <a:r>
              <a:rPr lang="es-ES" sz="2400" dirty="0"/>
              <a:t>A </a:t>
            </a:r>
            <a:r>
              <a:rPr lang="es-ES" sz="2400" dirty="0" err="1"/>
              <a:t>sinatura</a:t>
            </a:r>
            <a:r>
              <a:rPr lang="es-ES" sz="2400" dirty="0"/>
              <a:t> por parte do </a:t>
            </a:r>
            <a:r>
              <a:rPr lang="es-ES" sz="2400" dirty="0" err="1"/>
              <a:t>suxeito</a:t>
            </a:r>
            <a:r>
              <a:rPr lang="es-ES" sz="2400" dirty="0"/>
              <a:t> inspeccionado implica o </a:t>
            </a:r>
            <a:r>
              <a:rPr lang="es-ES" sz="2400" dirty="0" err="1"/>
              <a:t>coñecemento</a:t>
            </a:r>
            <a:r>
              <a:rPr lang="es-ES" sz="2400" dirty="0"/>
              <a:t> da existencia da acta e do </a:t>
            </a:r>
            <a:r>
              <a:rPr lang="es-ES" sz="2400" dirty="0" err="1"/>
              <a:t>seu</a:t>
            </a:r>
            <a:r>
              <a:rPr lang="es-ES" sz="2400" dirty="0"/>
              <a:t> </a:t>
            </a:r>
            <a:r>
              <a:rPr lang="es-ES" sz="2400" dirty="0" err="1"/>
              <a:t>contido</a:t>
            </a:r>
            <a:r>
              <a:rPr lang="es-ES" sz="2400" dirty="0"/>
              <a:t>, soportando coa </a:t>
            </a:r>
            <a:r>
              <a:rPr lang="es-ES" sz="2400" dirty="0" err="1"/>
              <a:t>súa</a:t>
            </a:r>
            <a:r>
              <a:rPr lang="es-ES" sz="2400" dirty="0"/>
              <a:t> </a:t>
            </a:r>
            <a:r>
              <a:rPr lang="es-ES" sz="2400" dirty="0" err="1"/>
              <a:t>sinatura</a:t>
            </a:r>
            <a:r>
              <a:rPr lang="es-ES" sz="2400" dirty="0"/>
              <a:t> </a:t>
            </a:r>
            <a:r>
              <a:rPr lang="es-ES" sz="2400" dirty="0" err="1"/>
              <a:t>só</a:t>
            </a:r>
            <a:r>
              <a:rPr lang="es-ES" sz="2400" dirty="0"/>
              <a:t> os aspectos que el </a:t>
            </a:r>
            <a:r>
              <a:rPr lang="es-ES" sz="2400" dirty="0" err="1"/>
              <a:t>tivera</a:t>
            </a:r>
            <a:r>
              <a:rPr lang="es-ES" sz="2400" dirty="0"/>
              <a:t> alegado con respecto </a:t>
            </a:r>
            <a:r>
              <a:rPr lang="es-ES" sz="2400" dirty="0" err="1"/>
              <a:t>aos</a:t>
            </a:r>
            <a:r>
              <a:rPr lang="es-ES" sz="2400" dirty="0"/>
              <a:t> </a:t>
            </a:r>
            <a:r>
              <a:rPr lang="es-ES" sz="2400" dirty="0" err="1"/>
              <a:t>feitos</a:t>
            </a:r>
            <a:r>
              <a:rPr lang="es-ES" sz="2400" dirty="0"/>
              <a:t> constatados </a:t>
            </a:r>
            <a:r>
              <a:rPr lang="es-ES" sz="2400" dirty="0" err="1"/>
              <a:t>pola</a:t>
            </a:r>
            <a:r>
              <a:rPr lang="es-ES" sz="2400" dirty="0"/>
              <a:t> inspección actuante. En consecuencia, </a:t>
            </a:r>
            <a:r>
              <a:rPr lang="es-ES" sz="2400" b="1" dirty="0"/>
              <a:t>a </a:t>
            </a:r>
            <a:r>
              <a:rPr lang="es-ES" sz="2400" b="1" dirty="0" err="1"/>
              <a:t>sinatura</a:t>
            </a:r>
            <a:r>
              <a:rPr lang="es-ES" sz="2400" b="1" dirty="0"/>
              <a:t> </a:t>
            </a:r>
            <a:r>
              <a:rPr lang="es-ES" sz="2400" b="1" dirty="0" err="1"/>
              <a:t>dunha</a:t>
            </a:r>
            <a:r>
              <a:rPr lang="es-ES" sz="2400" b="1" dirty="0"/>
              <a:t> acta de inspección implica o </a:t>
            </a:r>
            <a:r>
              <a:rPr lang="es-ES" sz="2400" b="1" dirty="0" err="1"/>
              <a:t>seu</a:t>
            </a:r>
            <a:r>
              <a:rPr lang="es-ES" sz="2400" b="1" dirty="0"/>
              <a:t> </a:t>
            </a:r>
            <a:r>
              <a:rPr lang="es-ES" sz="2400" b="1" dirty="0" err="1"/>
              <a:t>coñecemento</a:t>
            </a:r>
            <a:r>
              <a:rPr lang="es-ES" sz="2400" b="1" dirty="0"/>
              <a:t> pero non a </a:t>
            </a:r>
            <a:r>
              <a:rPr lang="es-ES" sz="2400" b="1" dirty="0" err="1"/>
              <a:t>súa</a:t>
            </a:r>
            <a:r>
              <a:rPr lang="es-ES" sz="2400" b="1" dirty="0"/>
              <a:t> </a:t>
            </a:r>
            <a:r>
              <a:rPr lang="es-ES" sz="2400" b="1" dirty="0" err="1"/>
              <a:t>aceptación</a:t>
            </a:r>
            <a:r>
              <a:rPr lang="es-ES" sz="2400" dirty="0" err="1"/>
              <a:t>.A</a:t>
            </a:r>
            <a:r>
              <a:rPr lang="es-ES" sz="2400" dirty="0"/>
              <a:t> falla de </a:t>
            </a:r>
            <a:r>
              <a:rPr lang="es-ES" sz="2400" dirty="0" err="1"/>
              <a:t>sinatura</a:t>
            </a:r>
            <a:r>
              <a:rPr lang="es-ES" sz="2400" dirty="0"/>
              <a:t> non supón que acta sexa nula </a:t>
            </a:r>
            <a:r>
              <a:rPr lang="es-ES" sz="2400" dirty="0" err="1"/>
              <a:t>nin</a:t>
            </a:r>
            <a:r>
              <a:rPr lang="es-ES" sz="2400" dirty="0"/>
              <a:t> que se </a:t>
            </a:r>
            <a:r>
              <a:rPr lang="es-ES" sz="2400" dirty="0" err="1"/>
              <a:t>rebaixe</a:t>
            </a:r>
            <a:r>
              <a:rPr lang="es-ES" sz="2400" dirty="0"/>
              <a:t> a </a:t>
            </a:r>
            <a:r>
              <a:rPr lang="es-ES" sz="2400" dirty="0" err="1"/>
              <a:t>súa</a:t>
            </a:r>
            <a:r>
              <a:rPr lang="es-ES" sz="2400" dirty="0"/>
              <a:t> eficacia probatoria. </a:t>
            </a:r>
          </a:p>
          <a:p>
            <a:pPr algn="just"/>
            <a:r>
              <a:rPr lang="es-ES" sz="2400" b="1" dirty="0"/>
              <a:t>A </a:t>
            </a:r>
            <a:r>
              <a:rPr lang="es-ES" sz="2400" b="1" dirty="0" err="1"/>
              <a:t>xurisprudencia,considera</a:t>
            </a:r>
            <a:r>
              <a:rPr lang="es-ES" sz="2400" b="1" dirty="0"/>
              <a:t> que </a:t>
            </a:r>
            <a:r>
              <a:rPr lang="es-ES" sz="2400" dirty="0"/>
              <a:t>no </a:t>
            </a:r>
            <a:r>
              <a:rPr lang="es-ES" sz="2400" dirty="0" err="1"/>
              <a:t>suposto</a:t>
            </a:r>
            <a:r>
              <a:rPr lang="es-ES" sz="2400" dirty="0"/>
              <a:t> de que se </a:t>
            </a:r>
            <a:r>
              <a:rPr lang="es-ES" sz="2400" dirty="0" err="1"/>
              <a:t>produza</a:t>
            </a:r>
            <a:r>
              <a:rPr lang="es-ES" sz="2400" dirty="0"/>
              <a:t> </a:t>
            </a:r>
            <a:r>
              <a:rPr lang="es-ES" sz="2400" b="1" dirty="0" err="1"/>
              <a:t>unha</a:t>
            </a:r>
            <a:r>
              <a:rPr lang="es-ES" sz="2400" b="1" dirty="0"/>
              <a:t> negativa a </a:t>
            </a:r>
            <a:r>
              <a:rPr lang="es-ES" sz="2400" b="1" dirty="0" err="1"/>
              <a:t>asinar</a:t>
            </a:r>
            <a:r>
              <a:rPr lang="es-ES" sz="2400" b="1" dirty="0"/>
              <a:t> </a:t>
            </a:r>
            <a:r>
              <a:rPr lang="es-ES" sz="2400" dirty="0" err="1"/>
              <a:t>unha</a:t>
            </a:r>
            <a:r>
              <a:rPr lang="es-ES" sz="2400" dirty="0"/>
              <a:t> acta de inspección, esta </a:t>
            </a:r>
            <a:r>
              <a:rPr lang="es-ES" sz="2400" dirty="0" err="1"/>
              <a:t>conduta</a:t>
            </a:r>
            <a:r>
              <a:rPr lang="es-ES" sz="2400" dirty="0"/>
              <a:t> </a:t>
            </a:r>
            <a:r>
              <a:rPr lang="es-ES" sz="2400" b="1" dirty="0"/>
              <a:t>non pode considerarse </a:t>
            </a:r>
            <a:r>
              <a:rPr lang="es-ES" sz="2400" dirty="0"/>
              <a:t>como </a:t>
            </a:r>
            <a:r>
              <a:rPr lang="es-ES" sz="2400" dirty="0" err="1"/>
              <a:t>unha</a:t>
            </a:r>
            <a:r>
              <a:rPr lang="es-ES" sz="2400" dirty="0"/>
              <a:t> </a:t>
            </a:r>
            <a:r>
              <a:rPr lang="es-ES" sz="2400" b="1" dirty="0" err="1"/>
              <a:t>obstrución</a:t>
            </a:r>
            <a:r>
              <a:rPr lang="es-ES" sz="2400" dirty="0"/>
              <a:t> </a:t>
            </a:r>
            <a:r>
              <a:rPr lang="es-ES" sz="2400" b="1" dirty="0"/>
              <a:t>e si como </a:t>
            </a:r>
            <a:r>
              <a:rPr lang="es-ES" sz="2400" b="1" dirty="0" err="1"/>
              <a:t>unha</a:t>
            </a:r>
            <a:r>
              <a:rPr lang="es-ES" sz="2400" b="1" dirty="0"/>
              <a:t> manifestación de </a:t>
            </a:r>
            <a:r>
              <a:rPr lang="es-ES" sz="2400" b="1" dirty="0" err="1"/>
              <a:t>desconformidade</a:t>
            </a:r>
            <a:r>
              <a:rPr lang="es-ES" sz="2400" b="1" dirty="0"/>
              <a:t> </a:t>
            </a:r>
            <a:r>
              <a:rPr lang="es-ES" sz="2400" b="1" dirty="0" err="1"/>
              <a:t>co</a:t>
            </a:r>
            <a:r>
              <a:rPr lang="es-ES" sz="2400" b="1" dirty="0"/>
              <a:t> </a:t>
            </a:r>
            <a:r>
              <a:rPr lang="es-ES" sz="2400" b="1" dirty="0" err="1"/>
              <a:t>seu</a:t>
            </a:r>
            <a:r>
              <a:rPr lang="es-ES" sz="2400" b="1" dirty="0"/>
              <a:t> </a:t>
            </a:r>
            <a:r>
              <a:rPr lang="es-ES" sz="2400" b="1" dirty="0" err="1"/>
              <a:t>contido</a:t>
            </a:r>
            <a:r>
              <a:rPr lang="es-ES" sz="2400" dirty="0"/>
              <a:t>.</a:t>
            </a:r>
          </a:p>
          <a:p>
            <a:pPr algn="just"/>
            <a:r>
              <a:rPr lang="es-ES" sz="2400" b="1" dirty="0">
                <a:solidFill>
                  <a:srgbClr val="000000"/>
                </a:solidFill>
                <a:latin typeface="Xunta Sans"/>
              </a:rPr>
              <a:t>Nos </a:t>
            </a:r>
            <a:r>
              <a:rPr lang="es-ES" sz="2400" b="1" dirty="0" err="1">
                <a:solidFill>
                  <a:srgbClr val="000000"/>
                </a:solidFill>
                <a:latin typeface="Xunta Sans"/>
              </a:rPr>
              <a:t>controis</a:t>
            </a:r>
            <a:r>
              <a:rPr lang="es-ES" sz="2400" b="1" dirty="0">
                <a:solidFill>
                  <a:srgbClr val="000000"/>
                </a:solidFill>
                <a:latin typeface="Xunta Sans"/>
              </a:rPr>
              <a:t> telemáticos</a:t>
            </a:r>
            <a:r>
              <a:rPr lang="es-ES" sz="2400" dirty="0">
                <a:solidFill>
                  <a:srgbClr val="000000"/>
                </a:solidFill>
                <a:latin typeface="Xunta Sans"/>
              </a:rPr>
              <a:t>, </a:t>
            </a:r>
            <a:r>
              <a:rPr lang="es-ES" sz="2400" b="1" dirty="0">
                <a:solidFill>
                  <a:srgbClr val="000000"/>
                </a:solidFill>
                <a:latin typeface="Xunta Sans"/>
              </a:rPr>
              <a:t>a acta </a:t>
            </a:r>
            <a:r>
              <a:rPr lang="es-ES" sz="2400" dirty="0">
                <a:solidFill>
                  <a:srgbClr val="000000"/>
                </a:solidFill>
                <a:latin typeface="Xunta Sans"/>
              </a:rPr>
              <a:t>de inspección </a:t>
            </a:r>
            <a:r>
              <a:rPr lang="es-ES" sz="2400" b="1" dirty="0">
                <a:solidFill>
                  <a:srgbClr val="000000"/>
                </a:solidFill>
                <a:latin typeface="Xunta Sans"/>
              </a:rPr>
              <a:t>será </a:t>
            </a:r>
            <a:r>
              <a:rPr lang="es-ES" sz="2400" b="1" dirty="0" err="1">
                <a:solidFill>
                  <a:srgbClr val="000000"/>
                </a:solidFill>
                <a:latin typeface="Xunta Sans"/>
              </a:rPr>
              <a:t>asinada</a:t>
            </a:r>
            <a:r>
              <a:rPr lang="es-ES" sz="2400" b="1" dirty="0">
                <a:solidFill>
                  <a:srgbClr val="000000"/>
                </a:solidFill>
                <a:latin typeface="Xunta Sans"/>
              </a:rPr>
              <a:t>, preferentemente, por </a:t>
            </a:r>
            <a:r>
              <a:rPr lang="es-ES" sz="2400" b="1" dirty="0" err="1">
                <a:solidFill>
                  <a:srgbClr val="000000"/>
                </a:solidFill>
                <a:latin typeface="Xunta Sans"/>
              </a:rPr>
              <a:t>dous</a:t>
            </a:r>
            <a:r>
              <a:rPr lang="es-ES" sz="2400" b="1" dirty="0">
                <a:solidFill>
                  <a:srgbClr val="000000"/>
                </a:solidFill>
                <a:latin typeface="Xunta Sans"/>
              </a:rPr>
              <a:t> inspectores, figurando un deles como </a:t>
            </a:r>
            <a:r>
              <a:rPr lang="es-ES" sz="2400" b="1" dirty="0" err="1">
                <a:solidFill>
                  <a:srgbClr val="000000"/>
                </a:solidFill>
                <a:latin typeface="Xunta Sans"/>
              </a:rPr>
              <a:t>testemuña</a:t>
            </a:r>
            <a:r>
              <a:rPr lang="es-ES" sz="2400" dirty="0">
                <a:solidFill>
                  <a:srgbClr val="000000"/>
                </a:solidFill>
                <a:latin typeface="Xunta Sans"/>
              </a:rPr>
              <a:t>. </a:t>
            </a:r>
          </a:p>
          <a:p>
            <a:pPr algn="just"/>
            <a:r>
              <a:rPr lang="es-ES" sz="2400" dirty="0">
                <a:solidFill>
                  <a:srgbClr val="000000"/>
                </a:solidFill>
                <a:latin typeface="Xunta Sans"/>
              </a:rPr>
              <a:t>Co fin de que no expediente quede constancia de que se </a:t>
            </a:r>
            <a:r>
              <a:rPr lang="es-ES" sz="2400" dirty="0" err="1">
                <a:solidFill>
                  <a:srgbClr val="000000"/>
                </a:solidFill>
                <a:latin typeface="Xunta Sans"/>
              </a:rPr>
              <a:t>lle</a:t>
            </a:r>
            <a:r>
              <a:rPr lang="es-ES" sz="2400" dirty="0">
                <a:solidFill>
                  <a:srgbClr val="000000"/>
                </a:solidFill>
                <a:latin typeface="Xunta Sans"/>
              </a:rPr>
              <a:t> </a:t>
            </a:r>
            <a:r>
              <a:rPr lang="es-ES" sz="2400" dirty="0" err="1">
                <a:solidFill>
                  <a:srgbClr val="000000"/>
                </a:solidFill>
                <a:latin typeface="Xunta Sans"/>
              </a:rPr>
              <a:t>entregou</a:t>
            </a:r>
            <a:r>
              <a:rPr lang="es-ES" sz="2400" dirty="0">
                <a:solidFill>
                  <a:srgbClr val="000000"/>
                </a:solidFill>
                <a:latin typeface="Xunta Sans"/>
              </a:rPr>
              <a:t> </a:t>
            </a:r>
            <a:r>
              <a:rPr lang="es-ES" sz="2400" dirty="0" err="1">
                <a:solidFill>
                  <a:srgbClr val="000000"/>
                </a:solidFill>
                <a:latin typeface="Xunta Sans"/>
              </a:rPr>
              <a:t>unha</a:t>
            </a:r>
            <a:r>
              <a:rPr lang="es-ES" sz="2400" dirty="0">
                <a:solidFill>
                  <a:srgbClr val="000000"/>
                </a:solidFill>
                <a:latin typeface="Xunta Sans"/>
              </a:rPr>
              <a:t> copia da acta de inspección </a:t>
            </a:r>
            <a:r>
              <a:rPr lang="es-ES" sz="2400" dirty="0" err="1">
                <a:solidFill>
                  <a:srgbClr val="000000"/>
                </a:solidFill>
                <a:latin typeface="Xunta Sans"/>
              </a:rPr>
              <a:t>ao</a:t>
            </a:r>
            <a:r>
              <a:rPr lang="es-ES" sz="2400" dirty="0">
                <a:solidFill>
                  <a:srgbClr val="000000"/>
                </a:solidFill>
                <a:latin typeface="Xunta Sans"/>
              </a:rPr>
              <a:t> inspeccionado, este </a:t>
            </a:r>
            <a:r>
              <a:rPr lang="es-ES" sz="2400" dirty="0" err="1">
                <a:solidFill>
                  <a:srgbClr val="000000"/>
                </a:solidFill>
                <a:latin typeface="Xunta Sans"/>
              </a:rPr>
              <a:t>feito</a:t>
            </a:r>
            <a:r>
              <a:rPr lang="es-ES" sz="2400" dirty="0">
                <a:solidFill>
                  <a:srgbClr val="000000"/>
                </a:solidFill>
                <a:latin typeface="Xunta Sans"/>
              </a:rPr>
              <a:t> </a:t>
            </a:r>
            <a:r>
              <a:rPr lang="es-ES" sz="2400" dirty="0" err="1">
                <a:solidFill>
                  <a:srgbClr val="000000"/>
                </a:solidFill>
                <a:latin typeface="Xunta Sans"/>
              </a:rPr>
              <a:t>recollerase</a:t>
            </a:r>
            <a:r>
              <a:rPr lang="es-ES" sz="2400" dirty="0">
                <a:solidFill>
                  <a:srgbClr val="000000"/>
                </a:solidFill>
                <a:latin typeface="Xunta Sans"/>
              </a:rPr>
              <a:t> por escrito </a:t>
            </a:r>
            <a:r>
              <a:rPr lang="es-ES" sz="2400" dirty="0" err="1">
                <a:solidFill>
                  <a:srgbClr val="000000"/>
                </a:solidFill>
                <a:latin typeface="Xunta Sans"/>
              </a:rPr>
              <a:t>nela</a:t>
            </a:r>
            <a:r>
              <a:rPr lang="es-ES" sz="2400" dirty="0">
                <a:solidFill>
                  <a:srgbClr val="000000"/>
                </a:solidFill>
                <a:latin typeface="Xunta Sans"/>
              </a:rPr>
              <a:t>.</a:t>
            </a:r>
            <a:endParaRPr lang="es-ES" sz="2400" dirty="0"/>
          </a:p>
        </p:txBody>
      </p:sp>
    </p:spTree>
    <p:extLst>
      <p:ext uri="{BB962C8B-B14F-4D97-AF65-F5344CB8AC3E}">
        <p14:creationId xmlns:p14="http://schemas.microsoft.com/office/powerpoint/2010/main" val="7272417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EB0F6CE-93C7-4EF9-B26C-E649C4D6ECF0}"/>
              </a:ext>
            </a:extLst>
          </p:cNvPr>
          <p:cNvSpPr/>
          <p:nvPr/>
        </p:nvSpPr>
        <p:spPr>
          <a:xfrm>
            <a:off x="1434517" y="796030"/>
            <a:ext cx="9144000" cy="5632311"/>
          </a:xfrm>
          <a:prstGeom prst="rect">
            <a:avLst/>
          </a:prstGeom>
        </p:spPr>
        <p:txBody>
          <a:bodyPr wrap="square">
            <a:spAutoFit/>
          </a:bodyPr>
          <a:lstStyle/>
          <a:p>
            <a:pPr algn="just"/>
            <a:r>
              <a:rPr lang="es-ES" sz="2400" b="1" dirty="0">
                <a:solidFill>
                  <a:srgbClr val="000000"/>
                </a:solidFill>
                <a:latin typeface="Xunta Sans"/>
              </a:rPr>
              <a:t>OBSTRUCIÓN E IMPEDIMENTO DA ACTUACIÓN INSPECTORA</a:t>
            </a:r>
            <a:endParaRPr lang="es-ES" sz="2400" dirty="0">
              <a:solidFill>
                <a:srgbClr val="000000"/>
              </a:solidFill>
              <a:latin typeface="Xunta Sans"/>
            </a:endParaRPr>
          </a:p>
          <a:p>
            <a:pPr algn="just"/>
            <a:r>
              <a:rPr lang="pt-BR" sz="2400" dirty="0">
                <a:solidFill>
                  <a:srgbClr val="000000"/>
                </a:solidFill>
                <a:latin typeface="Xunta Sans"/>
              </a:rPr>
              <a:t>A potestade de </a:t>
            </a:r>
            <a:r>
              <a:rPr lang="pt-BR" sz="2400" dirty="0" err="1">
                <a:solidFill>
                  <a:srgbClr val="000000"/>
                </a:solidFill>
                <a:latin typeface="Xunta Sans"/>
              </a:rPr>
              <a:t>inspección</a:t>
            </a:r>
            <a:r>
              <a:rPr lang="pt-BR" sz="2400" dirty="0">
                <a:solidFill>
                  <a:srgbClr val="000000"/>
                </a:solidFill>
                <a:latin typeface="Xunta Sans"/>
              </a:rPr>
              <a:t> é </a:t>
            </a:r>
            <a:r>
              <a:rPr lang="pt-BR" sz="2400" dirty="0" err="1">
                <a:solidFill>
                  <a:srgbClr val="000000"/>
                </a:solidFill>
                <a:latin typeface="Xunta Sans"/>
              </a:rPr>
              <a:t>incompatible</a:t>
            </a:r>
            <a:r>
              <a:rPr lang="pt-BR" sz="2400" dirty="0">
                <a:solidFill>
                  <a:srgbClr val="000000"/>
                </a:solidFill>
                <a:latin typeface="Xunta Sans"/>
              </a:rPr>
              <a:t> coa </a:t>
            </a:r>
            <a:r>
              <a:rPr lang="pt-BR" sz="2400" dirty="0" err="1">
                <a:solidFill>
                  <a:srgbClr val="000000"/>
                </a:solidFill>
                <a:latin typeface="Xunta Sans"/>
              </a:rPr>
              <a:t>obstrución</a:t>
            </a:r>
            <a:r>
              <a:rPr lang="pt-BR" sz="2400" dirty="0">
                <a:solidFill>
                  <a:srgbClr val="000000"/>
                </a:solidFill>
                <a:latin typeface="Xunta Sans"/>
              </a:rPr>
              <a:t> que </a:t>
            </a:r>
            <a:r>
              <a:rPr lang="pt-BR" sz="2400" dirty="0" err="1">
                <a:solidFill>
                  <a:srgbClr val="000000"/>
                </a:solidFill>
                <a:latin typeface="Xunta Sans"/>
              </a:rPr>
              <a:t>puideran</a:t>
            </a:r>
            <a:r>
              <a:rPr lang="pt-BR" sz="2400" dirty="0">
                <a:solidFill>
                  <a:srgbClr val="000000"/>
                </a:solidFill>
                <a:latin typeface="Xunta Sans"/>
              </a:rPr>
              <a:t> exercer os operadores obrigados a </a:t>
            </a:r>
            <a:r>
              <a:rPr lang="pt-BR" sz="2400" dirty="0" err="1">
                <a:solidFill>
                  <a:srgbClr val="000000"/>
                </a:solidFill>
                <a:latin typeface="Xunta Sans"/>
              </a:rPr>
              <a:t>soportala</a:t>
            </a:r>
            <a:r>
              <a:rPr lang="pt-BR" sz="2400" dirty="0">
                <a:solidFill>
                  <a:srgbClr val="000000"/>
                </a:solidFill>
                <a:latin typeface="Xunta Sans"/>
              </a:rPr>
              <a:t>, polo que </a:t>
            </a:r>
            <a:r>
              <a:rPr lang="pt-BR" sz="2400" dirty="0" err="1">
                <a:solidFill>
                  <a:srgbClr val="000000"/>
                </a:solidFill>
                <a:latin typeface="Xunta Sans"/>
              </a:rPr>
              <a:t>quen</a:t>
            </a:r>
            <a:r>
              <a:rPr lang="pt-BR" sz="2400" dirty="0">
                <a:solidFill>
                  <a:srgbClr val="000000"/>
                </a:solidFill>
                <a:latin typeface="Xunta Sans"/>
              </a:rPr>
              <a:t> </a:t>
            </a:r>
            <a:r>
              <a:rPr lang="pt-BR" sz="2400" dirty="0" err="1">
                <a:solidFill>
                  <a:srgbClr val="000000"/>
                </a:solidFill>
                <a:latin typeface="Xunta Sans"/>
              </a:rPr>
              <a:t>obstrúa</a:t>
            </a:r>
            <a:r>
              <a:rPr lang="pt-BR" sz="2400" dirty="0">
                <a:solidFill>
                  <a:srgbClr val="000000"/>
                </a:solidFill>
                <a:latin typeface="Xunta Sans"/>
              </a:rPr>
              <a:t> ou </a:t>
            </a:r>
            <a:r>
              <a:rPr lang="pt-BR" sz="2400" dirty="0" err="1">
                <a:solidFill>
                  <a:srgbClr val="000000"/>
                </a:solidFill>
                <a:latin typeface="Xunta Sans"/>
              </a:rPr>
              <a:t>impida</a:t>
            </a:r>
            <a:r>
              <a:rPr lang="pt-BR" sz="2400" dirty="0">
                <a:solidFill>
                  <a:srgbClr val="000000"/>
                </a:solidFill>
                <a:latin typeface="Xunta Sans"/>
              </a:rPr>
              <a:t> o </a:t>
            </a:r>
            <a:r>
              <a:rPr lang="pt-BR" sz="2400" dirty="0" err="1">
                <a:solidFill>
                  <a:srgbClr val="000000"/>
                </a:solidFill>
                <a:latin typeface="Xunta Sans"/>
              </a:rPr>
              <a:t>exercicio</a:t>
            </a:r>
            <a:r>
              <a:rPr lang="pt-BR" sz="2400" dirty="0">
                <a:solidFill>
                  <a:srgbClr val="000000"/>
                </a:solidFill>
                <a:latin typeface="Xunta Sans"/>
              </a:rPr>
              <a:t> desta potestade pode ser sancionado </a:t>
            </a:r>
            <a:r>
              <a:rPr lang="pt-BR" sz="2400" dirty="0" err="1">
                <a:solidFill>
                  <a:srgbClr val="000000"/>
                </a:solidFill>
                <a:latin typeface="Xunta Sans"/>
              </a:rPr>
              <a:t>en</a:t>
            </a:r>
            <a:r>
              <a:rPr lang="pt-BR" sz="2400" dirty="0">
                <a:solidFill>
                  <a:srgbClr val="000000"/>
                </a:solidFill>
                <a:latin typeface="Xunta Sans"/>
              </a:rPr>
              <a:t> </a:t>
            </a:r>
            <a:r>
              <a:rPr lang="pt-BR" sz="2400" dirty="0" err="1">
                <a:solidFill>
                  <a:srgbClr val="000000"/>
                </a:solidFill>
                <a:latin typeface="Xunta Sans"/>
              </a:rPr>
              <a:t>vía</a:t>
            </a:r>
            <a:r>
              <a:rPr lang="pt-BR" sz="2400" dirty="0">
                <a:solidFill>
                  <a:srgbClr val="000000"/>
                </a:solidFill>
                <a:latin typeface="Xunta Sans"/>
              </a:rPr>
              <a:t> administrativa ou incluso penalmente.</a:t>
            </a:r>
          </a:p>
          <a:p>
            <a:pPr algn="just"/>
            <a:r>
              <a:rPr lang="es-ES" sz="2400" b="1" dirty="0">
                <a:solidFill>
                  <a:srgbClr val="000000"/>
                </a:solidFill>
                <a:latin typeface="Xunta Sans"/>
              </a:rPr>
              <a:t>MEDIDAS CAUTELARES </a:t>
            </a:r>
            <a:endParaRPr lang="es-ES" sz="2400" dirty="0">
              <a:solidFill>
                <a:srgbClr val="000000"/>
              </a:solidFill>
              <a:latin typeface="Xunta Sans"/>
            </a:endParaRPr>
          </a:p>
          <a:p>
            <a:pPr algn="just"/>
            <a:r>
              <a:rPr lang="es-ES" sz="2400" dirty="0">
                <a:solidFill>
                  <a:srgbClr val="000000"/>
                </a:solidFill>
                <a:latin typeface="Xunta Sans"/>
              </a:rPr>
              <a:t>En determinadas </a:t>
            </a:r>
            <a:r>
              <a:rPr lang="es-ES" sz="2400" dirty="0" err="1">
                <a:solidFill>
                  <a:srgbClr val="000000"/>
                </a:solidFill>
                <a:latin typeface="Xunta Sans"/>
              </a:rPr>
              <a:t>ocasións</a:t>
            </a:r>
            <a:r>
              <a:rPr lang="es-ES" sz="2400" dirty="0">
                <a:solidFill>
                  <a:srgbClr val="000000"/>
                </a:solidFill>
                <a:latin typeface="Xunta Sans"/>
              </a:rPr>
              <a:t> a inspección debe adoptar, en aplicación do principio de prevención, </a:t>
            </a:r>
            <a:r>
              <a:rPr lang="es-ES" sz="2400" dirty="0" err="1">
                <a:solidFill>
                  <a:srgbClr val="000000"/>
                </a:solidFill>
                <a:latin typeface="Xunta Sans"/>
              </a:rPr>
              <a:t>intervencións</a:t>
            </a:r>
            <a:r>
              <a:rPr lang="es-ES" sz="2400" dirty="0">
                <a:solidFill>
                  <a:srgbClr val="000000"/>
                </a:solidFill>
                <a:latin typeface="Xunta Sans"/>
              </a:rPr>
              <a:t> cautelares de </a:t>
            </a:r>
            <a:r>
              <a:rPr lang="es-ES" sz="2400" dirty="0" err="1">
                <a:solidFill>
                  <a:srgbClr val="000000"/>
                </a:solidFill>
                <a:latin typeface="Xunta Sans"/>
              </a:rPr>
              <a:t>produtos</a:t>
            </a:r>
            <a:r>
              <a:rPr lang="es-ES" sz="2400" dirty="0">
                <a:solidFill>
                  <a:srgbClr val="000000"/>
                </a:solidFill>
                <a:latin typeface="Xunta Sans"/>
              </a:rPr>
              <a:t>, </a:t>
            </a:r>
            <a:r>
              <a:rPr lang="es-ES" sz="2400" dirty="0" err="1">
                <a:solidFill>
                  <a:srgbClr val="000000"/>
                </a:solidFill>
                <a:latin typeface="Xunta Sans"/>
              </a:rPr>
              <a:t>etiquetaxes</a:t>
            </a:r>
            <a:r>
              <a:rPr lang="es-ES" sz="2400" dirty="0">
                <a:solidFill>
                  <a:srgbClr val="000000"/>
                </a:solidFill>
                <a:latin typeface="Xunta Sans"/>
              </a:rPr>
              <a:t> </a:t>
            </a:r>
            <a:r>
              <a:rPr lang="es-ES" sz="2400" dirty="0" err="1">
                <a:solidFill>
                  <a:srgbClr val="000000"/>
                </a:solidFill>
                <a:latin typeface="Xunta Sans"/>
              </a:rPr>
              <a:t>ou</a:t>
            </a:r>
            <a:r>
              <a:rPr lang="es-ES" sz="2400" dirty="0">
                <a:solidFill>
                  <a:srgbClr val="000000"/>
                </a:solidFill>
                <a:latin typeface="Xunta Sans"/>
              </a:rPr>
              <a:t> </a:t>
            </a:r>
            <a:r>
              <a:rPr lang="es-ES" sz="2400" dirty="0" err="1">
                <a:solidFill>
                  <a:srgbClr val="000000"/>
                </a:solidFill>
                <a:latin typeface="Xunta Sans"/>
              </a:rPr>
              <a:t>calquera</a:t>
            </a:r>
            <a:r>
              <a:rPr lang="es-ES" sz="2400" dirty="0">
                <a:solidFill>
                  <a:srgbClr val="000000"/>
                </a:solidFill>
                <a:latin typeface="Xunta Sans"/>
              </a:rPr>
              <a:t> </a:t>
            </a:r>
            <a:r>
              <a:rPr lang="es-ES" sz="2400" dirty="0" err="1">
                <a:solidFill>
                  <a:srgbClr val="000000"/>
                </a:solidFill>
                <a:latin typeface="Xunta Sans"/>
              </a:rPr>
              <a:t>outra</a:t>
            </a:r>
            <a:r>
              <a:rPr lang="es-ES" sz="2400" dirty="0">
                <a:solidFill>
                  <a:srgbClr val="000000"/>
                </a:solidFill>
                <a:latin typeface="Xunta Sans"/>
              </a:rPr>
              <a:t> mercadoría que estime necesario para evitar que </a:t>
            </a:r>
            <a:r>
              <a:rPr lang="es-ES" sz="2400" dirty="0" err="1">
                <a:solidFill>
                  <a:srgbClr val="000000"/>
                </a:solidFill>
                <a:latin typeface="Xunta Sans"/>
              </a:rPr>
              <a:t>produtos</a:t>
            </a:r>
            <a:r>
              <a:rPr lang="es-ES" sz="2400" dirty="0">
                <a:solidFill>
                  <a:srgbClr val="000000"/>
                </a:solidFill>
                <a:latin typeface="Xunta Sans"/>
              </a:rPr>
              <a:t> adulterados, deteriorados, falsificados, fraudulentos </a:t>
            </a:r>
            <a:r>
              <a:rPr lang="es-ES" sz="2400" dirty="0" err="1">
                <a:solidFill>
                  <a:srgbClr val="000000"/>
                </a:solidFill>
                <a:latin typeface="Xunta Sans"/>
              </a:rPr>
              <a:t>ou</a:t>
            </a:r>
            <a:r>
              <a:rPr lang="es-ES" sz="2400" dirty="0">
                <a:solidFill>
                  <a:srgbClr val="000000"/>
                </a:solidFill>
                <a:latin typeface="Xunta Sans"/>
              </a:rPr>
              <a:t> non identificados </a:t>
            </a:r>
            <a:r>
              <a:rPr lang="es-ES" sz="2400" dirty="0" err="1">
                <a:solidFill>
                  <a:srgbClr val="000000"/>
                </a:solidFill>
                <a:latin typeface="Xunta Sans"/>
              </a:rPr>
              <a:t>poidan</a:t>
            </a:r>
            <a:r>
              <a:rPr lang="es-ES" sz="2400" dirty="0">
                <a:solidFill>
                  <a:srgbClr val="000000"/>
                </a:solidFill>
                <a:latin typeface="Xunta Sans"/>
              </a:rPr>
              <a:t> ser comercializados.</a:t>
            </a:r>
          </a:p>
          <a:p>
            <a:pPr algn="just"/>
            <a:r>
              <a:rPr lang="es-ES" sz="2400" b="1" dirty="0">
                <a:solidFill>
                  <a:srgbClr val="000000"/>
                </a:solidFill>
                <a:latin typeface="Xunta Sans"/>
              </a:rPr>
              <a:t>A intervención cautelar é </a:t>
            </a:r>
            <a:r>
              <a:rPr lang="es-ES" sz="2400" b="1" dirty="0" err="1">
                <a:solidFill>
                  <a:srgbClr val="000000"/>
                </a:solidFill>
                <a:latin typeface="Xunta Sans"/>
              </a:rPr>
              <a:t>unha</a:t>
            </a:r>
            <a:r>
              <a:rPr lang="es-ES" sz="2400" b="1" dirty="0">
                <a:solidFill>
                  <a:srgbClr val="000000"/>
                </a:solidFill>
                <a:latin typeface="Xunta Sans"/>
              </a:rPr>
              <a:t> medida excepcional </a:t>
            </a:r>
            <a:r>
              <a:rPr lang="es-ES" sz="2400" b="1" dirty="0" err="1">
                <a:solidFill>
                  <a:srgbClr val="000000"/>
                </a:solidFill>
                <a:latin typeface="Xunta Sans"/>
              </a:rPr>
              <a:t>cuxa</a:t>
            </a:r>
            <a:r>
              <a:rPr lang="es-ES" sz="2400" b="1" dirty="0">
                <a:solidFill>
                  <a:srgbClr val="000000"/>
                </a:solidFill>
                <a:latin typeface="Xunta Sans"/>
              </a:rPr>
              <a:t> adopción </a:t>
            </a:r>
            <a:r>
              <a:rPr lang="es-ES" sz="2400" b="1" dirty="0" err="1">
                <a:solidFill>
                  <a:srgbClr val="000000"/>
                </a:solidFill>
                <a:latin typeface="Xunta Sans"/>
              </a:rPr>
              <a:t>esixe</a:t>
            </a:r>
            <a:r>
              <a:rPr lang="es-ES" sz="2400" b="1" dirty="0">
                <a:solidFill>
                  <a:srgbClr val="000000"/>
                </a:solidFill>
                <a:latin typeface="Xunta Sans"/>
              </a:rPr>
              <a:t> o </a:t>
            </a:r>
            <a:r>
              <a:rPr lang="es-ES" sz="2400" b="1" dirty="0" err="1">
                <a:solidFill>
                  <a:srgbClr val="000000"/>
                </a:solidFill>
                <a:latin typeface="Xunta Sans"/>
              </a:rPr>
              <a:t>cumprimento</a:t>
            </a:r>
            <a:r>
              <a:rPr lang="es-ES" sz="2400" b="1" dirty="0">
                <a:solidFill>
                  <a:srgbClr val="000000"/>
                </a:solidFill>
                <a:latin typeface="Xunta Sans"/>
              </a:rPr>
              <a:t> dos requisitos establecidos </a:t>
            </a:r>
            <a:r>
              <a:rPr lang="es-ES" sz="2400" b="1" dirty="0" err="1">
                <a:solidFill>
                  <a:srgbClr val="000000"/>
                </a:solidFill>
                <a:latin typeface="Xunta Sans"/>
              </a:rPr>
              <a:t>nas</a:t>
            </a:r>
            <a:r>
              <a:rPr lang="es-ES" sz="2400" b="1" dirty="0">
                <a:solidFill>
                  <a:srgbClr val="000000"/>
                </a:solidFill>
                <a:latin typeface="Xunta Sans"/>
              </a:rPr>
              <a:t> </a:t>
            </a:r>
            <a:r>
              <a:rPr lang="es-ES" sz="2400" b="1" dirty="0" err="1">
                <a:solidFill>
                  <a:srgbClr val="000000"/>
                </a:solidFill>
                <a:latin typeface="Xunta Sans"/>
              </a:rPr>
              <a:t>leis</a:t>
            </a:r>
            <a:r>
              <a:rPr lang="es-ES" sz="2400" b="1" dirty="0">
                <a:solidFill>
                  <a:srgbClr val="000000"/>
                </a:solidFill>
                <a:latin typeface="Xunta Sans"/>
              </a:rPr>
              <a:t> </a:t>
            </a:r>
            <a:r>
              <a:rPr lang="es-ES" sz="2400" dirty="0">
                <a:solidFill>
                  <a:srgbClr val="000000"/>
                </a:solidFill>
                <a:latin typeface="Xunta Sans"/>
              </a:rPr>
              <a:t>que regulan a actuación da inspección contra fraudes e </a:t>
            </a:r>
            <a:r>
              <a:rPr lang="es-ES" sz="2400" dirty="0" err="1">
                <a:solidFill>
                  <a:srgbClr val="000000"/>
                </a:solidFill>
                <a:latin typeface="Xunta Sans"/>
              </a:rPr>
              <a:t>calidade</a:t>
            </a:r>
            <a:r>
              <a:rPr lang="es-ES" sz="2400" dirty="0">
                <a:solidFill>
                  <a:srgbClr val="000000"/>
                </a:solidFill>
                <a:latin typeface="Xunta Sans"/>
              </a:rPr>
              <a:t> alimentaria e o </a:t>
            </a:r>
            <a:r>
              <a:rPr lang="es-ES" sz="2400" dirty="0" err="1">
                <a:solidFill>
                  <a:srgbClr val="000000"/>
                </a:solidFill>
                <a:latin typeface="Xunta Sans"/>
              </a:rPr>
              <a:t>procedemento</a:t>
            </a:r>
            <a:r>
              <a:rPr lang="es-ES" sz="2400" dirty="0">
                <a:solidFill>
                  <a:srgbClr val="000000"/>
                </a:solidFill>
                <a:latin typeface="Xunta Sans"/>
              </a:rPr>
              <a:t> administrativo común das </a:t>
            </a:r>
            <a:r>
              <a:rPr lang="es-ES" sz="2400" dirty="0" err="1">
                <a:solidFill>
                  <a:srgbClr val="000000"/>
                </a:solidFill>
                <a:latin typeface="Xunta Sans"/>
              </a:rPr>
              <a:t>Administracións</a:t>
            </a:r>
            <a:r>
              <a:rPr lang="es-ES" sz="2400" dirty="0">
                <a:solidFill>
                  <a:srgbClr val="000000"/>
                </a:solidFill>
                <a:latin typeface="Xunta Sans"/>
              </a:rPr>
              <a:t> Públicas.</a:t>
            </a:r>
            <a:endParaRPr lang="es-ES" sz="2400" dirty="0"/>
          </a:p>
        </p:txBody>
      </p:sp>
    </p:spTree>
    <p:extLst>
      <p:ext uri="{BB962C8B-B14F-4D97-AF65-F5344CB8AC3E}">
        <p14:creationId xmlns:p14="http://schemas.microsoft.com/office/powerpoint/2010/main" val="28083204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A09A2F4-68FA-495E-B148-FAB9986A9A75}"/>
              </a:ext>
            </a:extLst>
          </p:cNvPr>
          <p:cNvSpPr/>
          <p:nvPr/>
        </p:nvSpPr>
        <p:spPr>
          <a:xfrm>
            <a:off x="1308682" y="995868"/>
            <a:ext cx="9345336" cy="4524315"/>
          </a:xfrm>
          <a:prstGeom prst="rect">
            <a:avLst/>
          </a:prstGeom>
        </p:spPr>
        <p:txBody>
          <a:bodyPr wrap="square">
            <a:spAutoFit/>
          </a:bodyPr>
          <a:lstStyle/>
          <a:p>
            <a:pPr algn="just"/>
            <a:r>
              <a:rPr lang="pt-BR" sz="2400" dirty="0" err="1">
                <a:solidFill>
                  <a:srgbClr val="000000"/>
                </a:solidFill>
                <a:latin typeface="Xunta Sans"/>
              </a:rPr>
              <a:t>Cando</a:t>
            </a:r>
            <a:r>
              <a:rPr lang="pt-BR" sz="2400" dirty="0">
                <a:solidFill>
                  <a:srgbClr val="000000"/>
                </a:solidFill>
                <a:latin typeface="Xunta Sans"/>
              </a:rPr>
              <a:t> se </a:t>
            </a:r>
            <a:r>
              <a:rPr lang="pt-BR" sz="2400" dirty="0" err="1">
                <a:solidFill>
                  <a:srgbClr val="000000"/>
                </a:solidFill>
                <a:latin typeface="Xunta Sans"/>
              </a:rPr>
              <a:t>adopten</a:t>
            </a:r>
            <a:r>
              <a:rPr lang="pt-BR" sz="2400" dirty="0">
                <a:solidFill>
                  <a:srgbClr val="000000"/>
                </a:solidFill>
                <a:latin typeface="Xunta Sans"/>
              </a:rPr>
              <a:t> medidas cautelares na primeira </a:t>
            </a:r>
            <a:r>
              <a:rPr lang="pt-BR" sz="2400" dirty="0" err="1">
                <a:solidFill>
                  <a:srgbClr val="000000"/>
                </a:solidFill>
                <a:latin typeface="Xunta Sans"/>
              </a:rPr>
              <a:t>inspección</a:t>
            </a:r>
            <a:r>
              <a:rPr lang="pt-BR" sz="2400" dirty="0">
                <a:solidFill>
                  <a:srgbClr val="000000"/>
                </a:solidFill>
                <a:latin typeface="Xunta Sans"/>
              </a:rPr>
              <a:t>, o </a:t>
            </a:r>
            <a:r>
              <a:rPr lang="pt-BR" sz="2400" dirty="0" err="1">
                <a:solidFill>
                  <a:srgbClr val="000000"/>
                </a:solidFill>
                <a:latin typeface="Xunta Sans"/>
              </a:rPr>
              <a:t>persoal</a:t>
            </a:r>
            <a:r>
              <a:rPr lang="pt-BR" sz="2400" dirty="0">
                <a:solidFill>
                  <a:srgbClr val="000000"/>
                </a:solidFill>
                <a:latin typeface="Xunta Sans"/>
              </a:rPr>
              <a:t> inspector fará constar obrigatoriamente</a:t>
            </a:r>
            <a:r>
              <a:rPr lang="pt-BR" sz="2400" b="1" dirty="0">
                <a:solidFill>
                  <a:srgbClr val="000000"/>
                </a:solidFill>
                <a:latin typeface="Xunta Sans"/>
              </a:rPr>
              <a:t> </a:t>
            </a:r>
            <a:r>
              <a:rPr lang="pt-BR" sz="2400" dirty="0">
                <a:solidFill>
                  <a:srgbClr val="000000"/>
                </a:solidFill>
                <a:latin typeface="Xunta Sans"/>
              </a:rPr>
              <a:t>na acta de </a:t>
            </a:r>
            <a:r>
              <a:rPr lang="pt-BR" sz="2400" dirty="0" err="1">
                <a:solidFill>
                  <a:srgbClr val="000000"/>
                </a:solidFill>
                <a:latin typeface="Xunta Sans"/>
              </a:rPr>
              <a:t>inspección</a:t>
            </a:r>
            <a:r>
              <a:rPr lang="pt-BR" sz="2400" dirty="0">
                <a:solidFill>
                  <a:srgbClr val="000000"/>
                </a:solidFill>
                <a:latin typeface="Xunta Sans"/>
              </a:rPr>
              <a:t> a seguinte lenda:</a:t>
            </a:r>
          </a:p>
          <a:p>
            <a:pPr algn="just"/>
            <a:r>
              <a:rPr lang="es-ES" sz="2400" dirty="0">
                <a:solidFill>
                  <a:srgbClr val="000000"/>
                </a:solidFill>
                <a:latin typeface="Xunta Sans"/>
              </a:rPr>
              <a:t>“</a:t>
            </a:r>
            <a:r>
              <a:rPr lang="es-ES" sz="2400" b="1" dirty="0">
                <a:solidFill>
                  <a:srgbClr val="000000"/>
                </a:solidFill>
                <a:latin typeface="Xunta Sans"/>
              </a:rPr>
              <a:t>En aplicación do artigo 96 da </a:t>
            </a:r>
            <a:r>
              <a:rPr lang="es-ES" sz="2400" b="1" dirty="0" err="1">
                <a:solidFill>
                  <a:srgbClr val="000000"/>
                </a:solidFill>
                <a:latin typeface="Xunta Sans"/>
              </a:rPr>
              <a:t>Lei</a:t>
            </a:r>
            <a:r>
              <a:rPr lang="es-ES" sz="2400" b="1" dirty="0">
                <a:solidFill>
                  <a:srgbClr val="000000"/>
                </a:solidFill>
                <a:latin typeface="Xunta Sans"/>
              </a:rPr>
              <a:t> 1/2024, do 11 de </a:t>
            </a:r>
            <a:r>
              <a:rPr lang="es-ES" sz="2400" b="1" dirty="0" err="1">
                <a:solidFill>
                  <a:srgbClr val="000000"/>
                </a:solidFill>
                <a:latin typeface="Xunta Sans"/>
              </a:rPr>
              <a:t>xaneiro</a:t>
            </a:r>
            <a:r>
              <a:rPr lang="es-ES" sz="2400" b="1" dirty="0">
                <a:solidFill>
                  <a:srgbClr val="000000"/>
                </a:solidFill>
                <a:latin typeface="Xunta Sans"/>
              </a:rPr>
              <a:t>, da </a:t>
            </a:r>
            <a:r>
              <a:rPr lang="es-ES" sz="2400" b="1" dirty="0" err="1">
                <a:solidFill>
                  <a:srgbClr val="000000"/>
                </a:solidFill>
                <a:latin typeface="Xunta Sans"/>
              </a:rPr>
              <a:t>calidade</a:t>
            </a:r>
            <a:r>
              <a:rPr lang="es-ES" sz="2400" b="1" dirty="0">
                <a:solidFill>
                  <a:srgbClr val="000000"/>
                </a:solidFill>
                <a:latin typeface="Xunta Sans"/>
              </a:rPr>
              <a:t> alimentaria de Galicia, </a:t>
            </a:r>
            <a:r>
              <a:rPr lang="es-ES" sz="2400" b="1" dirty="0" err="1">
                <a:solidFill>
                  <a:srgbClr val="000000"/>
                </a:solidFill>
                <a:latin typeface="Xunta Sans"/>
              </a:rPr>
              <a:t>procédese</a:t>
            </a:r>
            <a:r>
              <a:rPr lang="es-ES" sz="2400" b="1" dirty="0">
                <a:solidFill>
                  <a:srgbClr val="000000"/>
                </a:solidFill>
                <a:latin typeface="Xunta Sans"/>
              </a:rPr>
              <a:t> a </a:t>
            </a:r>
            <a:r>
              <a:rPr lang="es-ES" sz="2400" b="1" dirty="0" err="1">
                <a:solidFill>
                  <a:srgbClr val="000000"/>
                </a:solidFill>
                <a:latin typeface="Xunta Sans"/>
              </a:rPr>
              <a:t>intervir</a:t>
            </a:r>
            <a:r>
              <a:rPr lang="es-ES" sz="2400" b="1" dirty="0">
                <a:solidFill>
                  <a:srgbClr val="000000"/>
                </a:solidFill>
                <a:latin typeface="Xunta Sans"/>
              </a:rPr>
              <a:t> cautelarmente o/os </a:t>
            </a:r>
            <a:r>
              <a:rPr lang="es-ES" sz="2400" b="1" dirty="0" err="1">
                <a:solidFill>
                  <a:srgbClr val="000000"/>
                </a:solidFill>
                <a:latin typeface="Xunta Sans"/>
              </a:rPr>
              <a:t>seguintes</a:t>
            </a:r>
            <a:r>
              <a:rPr lang="es-ES" sz="2400" b="1" dirty="0">
                <a:solidFill>
                  <a:srgbClr val="000000"/>
                </a:solidFill>
                <a:latin typeface="Xunta Sans"/>
              </a:rPr>
              <a:t> (1).....motivado por (2)...... En relación á adopción </a:t>
            </a:r>
            <a:r>
              <a:rPr lang="es-ES" sz="2400" b="1" dirty="0" err="1">
                <a:solidFill>
                  <a:srgbClr val="000000"/>
                </a:solidFill>
                <a:latin typeface="Xunta Sans"/>
              </a:rPr>
              <a:t>desta</a:t>
            </a:r>
            <a:r>
              <a:rPr lang="es-ES" sz="2400" b="1" dirty="0">
                <a:solidFill>
                  <a:srgbClr val="000000"/>
                </a:solidFill>
                <a:latin typeface="Xunta Sans"/>
              </a:rPr>
              <a:t> medida, </a:t>
            </a:r>
            <a:r>
              <a:rPr lang="es-ES" sz="2400" b="1" dirty="0" err="1">
                <a:solidFill>
                  <a:srgbClr val="000000"/>
                </a:solidFill>
                <a:latin typeface="Xunta Sans"/>
              </a:rPr>
              <a:t>indícaselle</a:t>
            </a:r>
            <a:r>
              <a:rPr lang="es-ES" sz="2400" b="1" dirty="0">
                <a:solidFill>
                  <a:srgbClr val="000000"/>
                </a:solidFill>
                <a:latin typeface="Xunta Sans"/>
              </a:rPr>
              <a:t> que dispón </a:t>
            </a:r>
            <a:r>
              <a:rPr lang="es-ES" sz="2400" b="1" dirty="0" err="1">
                <a:solidFill>
                  <a:srgbClr val="000000"/>
                </a:solidFill>
                <a:latin typeface="Xunta Sans"/>
              </a:rPr>
              <a:t>dun</a:t>
            </a:r>
            <a:r>
              <a:rPr lang="es-ES" sz="2400" b="1" dirty="0">
                <a:solidFill>
                  <a:srgbClr val="000000"/>
                </a:solidFill>
                <a:latin typeface="Xunta Sans"/>
              </a:rPr>
              <a:t> </a:t>
            </a:r>
            <a:r>
              <a:rPr lang="es-ES" sz="2400" b="1" dirty="0" err="1">
                <a:solidFill>
                  <a:srgbClr val="000000"/>
                </a:solidFill>
                <a:latin typeface="Xunta Sans"/>
              </a:rPr>
              <a:t>prazo</a:t>
            </a:r>
            <a:r>
              <a:rPr lang="es-ES" sz="2400" b="1" dirty="0">
                <a:solidFill>
                  <a:srgbClr val="000000"/>
                </a:solidFill>
                <a:latin typeface="Xunta Sans"/>
              </a:rPr>
              <a:t> máximo de audiencia de 3 días hábiles que </a:t>
            </a:r>
            <a:r>
              <a:rPr lang="es-ES" sz="2400" b="1" dirty="0" err="1">
                <a:solidFill>
                  <a:srgbClr val="000000"/>
                </a:solidFill>
                <a:latin typeface="Xunta Sans"/>
              </a:rPr>
              <a:t>comezarán</a:t>
            </a:r>
            <a:r>
              <a:rPr lang="es-ES" sz="2400" b="1" dirty="0">
                <a:solidFill>
                  <a:srgbClr val="000000"/>
                </a:solidFill>
                <a:latin typeface="Xunta Sans"/>
              </a:rPr>
              <a:t> a contar a partir do día </a:t>
            </a:r>
            <a:r>
              <a:rPr lang="es-ES" sz="2400" b="1" dirty="0" err="1">
                <a:solidFill>
                  <a:srgbClr val="000000"/>
                </a:solidFill>
                <a:latin typeface="Xunta Sans"/>
              </a:rPr>
              <a:t>seguinte</a:t>
            </a:r>
            <a:r>
              <a:rPr lang="es-ES" sz="2400" b="1" dirty="0">
                <a:solidFill>
                  <a:srgbClr val="000000"/>
                </a:solidFill>
                <a:latin typeface="Xunta Sans"/>
              </a:rPr>
              <a:t> á </a:t>
            </a:r>
            <a:r>
              <a:rPr lang="es-ES" sz="2400" b="1" dirty="0" err="1">
                <a:solidFill>
                  <a:srgbClr val="000000"/>
                </a:solidFill>
                <a:latin typeface="Xunta Sans"/>
              </a:rPr>
              <a:t>súa</a:t>
            </a:r>
            <a:r>
              <a:rPr lang="es-ES" sz="2400" b="1" dirty="0">
                <a:solidFill>
                  <a:srgbClr val="000000"/>
                </a:solidFill>
                <a:latin typeface="Xunta Sans"/>
              </a:rPr>
              <a:t> adopción</a:t>
            </a:r>
            <a:r>
              <a:rPr lang="es-ES" sz="2400" dirty="0">
                <a:solidFill>
                  <a:srgbClr val="000000"/>
                </a:solidFill>
                <a:latin typeface="Xunta Sans"/>
              </a:rPr>
              <a:t>.”</a:t>
            </a:r>
          </a:p>
          <a:p>
            <a:pPr algn="just"/>
            <a:endParaRPr lang="es-ES" sz="2400" dirty="0">
              <a:solidFill>
                <a:srgbClr val="000000"/>
              </a:solidFill>
              <a:latin typeface="Xunta Sans"/>
            </a:endParaRPr>
          </a:p>
          <a:p>
            <a:pPr algn="just"/>
            <a:r>
              <a:rPr lang="es-ES" sz="2400" dirty="0">
                <a:solidFill>
                  <a:srgbClr val="000000"/>
                </a:solidFill>
                <a:latin typeface="Xunta Sans"/>
              </a:rPr>
              <a:t>(1). </a:t>
            </a:r>
            <a:r>
              <a:rPr lang="es-ES" sz="2400" dirty="0" err="1">
                <a:solidFill>
                  <a:srgbClr val="000000"/>
                </a:solidFill>
                <a:latin typeface="Xunta Sans"/>
              </a:rPr>
              <a:t>Descrición</a:t>
            </a:r>
            <a:r>
              <a:rPr lang="es-ES" sz="2400" dirty="0">
                <a:solidFill>
                  <a:srgbClr val="000000"/>
                </a:solidFill>
                <a:latin typeface="Xunta Sans"/>
              </a:rPr>
              <a:t> pormenorizada da mercadoría </a:t>
            </a:r>
            <a:r>
              <a:rPr lang="es-ES" sz="2400" dirty="0" err="1">
                <a:solidFill>
                  <a:srgbClr val="000000"/>
                </a:solidFill>
                <a:latin typeface="Xunta Sans"/>
              </a:rPr>
              <a:t>intervida</a:t>
            </a:r>
            <a:r>
              <a:rPr lang="es-ES" sz="2400" dirty="0">
                <a:solidFill>
                  <a:srgbClr val="000000"/>
                </a:solidFill>
                <a:latin typeface="Xunta Sans"/>
              </a:rPr>
              <a:t>.</a:t>
            </a:r>
          </a:p>
          <a:p>
            <a:pPr algn="just"/>
            <a:r>
              <a:rPr lang="es-ES" sz="2400" dirty="0">
                <a:solidFill>
                  <a:srgbClr val="000000"/>
                </a:solidFill>
                <a:latin typeface="Xunta Sans"/>
              </a:rPr>
              <a:t>(2). Motivación que </a:t>
            </a:r>
            <a:r>
              <a:rPr lang="es-ES" sz="2400" dirty="0" err="1">
                <a:solidFill>
                  <a:srgbClr val="000000"/>
                </a:solidFill>
                <a:latin typeface="Xunta Sans"/>
              </a:rPr>
              <a:t>xustifica</a:t>
            </a:r>
            <a:r>
              <a:rPr lang="es-ES" sz="2400" dirty="0">
                <a:solidFill>
                  <a:srgbClr val="000000"/>
                </a:solidFill>
                <a:latin typeface="Xunta Sans"/>
              </a:rPr>
              <a:t> a adopción </a:t>
            </a:r>
            <a:r>
              <a:rPr lang="es-ES" sz="2400" dirty="0" err="1">
                <a:solidFill>
                  <a:srgbClr val="000000"/>
                </a:solidFill>
                <a:latin typeface="Xunta Sans"/>
              </a:rPr>
              <a:t>desta</a:t>
            </a:r>
            <a:r>
              <a:rPr lang="es-ES" sz="2400" dirty="0">
                <a:solidFill>
                  <a:srgbClr val="000000"/>
                </a:solidFill>
                <a:latin typeface="Xunta Sans"/>
              </a:rPr>
              <a:t> medida.</a:t>
            </a:r>
            <a:endParaRPr lang="es-ES" sz="2400" dirty="0"/>
          </a:p>
        </p:txBody>
      </p:sp>
    </p:spTree>
    <p:extLst>
      <p:ext uri="{BB962C8B-B14F-4D97-AF65-F5344CB8AC3E}">
        <p14:creationId xmlns:p14="http://schemas.microsoft.com/office/powerpoint/2010/main" val="8931705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AUDE ALIMNETARIO.pptx">
            <a:extLst>
              <a:ext uri="{FF2B5EF4-FFF2-40B4-BE49-F238E27FC236}">
                <a16:creationId xmlns:a16="http://schemas.microsoft.com/office/drawing/2014/main" id="{8650F0E9-E526-4923-8B0F-08249C9B6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867" y="947956"/>
            <a:ext cx="9186877" cy="516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866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07C16D-BA6F-471C-AEE2-9F92FF4E478F}"/>
              </a:ext>
            </a:extLst>
          </p:cNvPr>
          <p:cNvSpPr/>
          <p:nvPr/>
        </p:nvSpPr>
        <p:spPr>
          <a:xfrm>
            <a:off x="1124125" y="974220"/>
            <a:ext cx="9404058" cy="4708981"/>
          </a:xfrm>
          <a:prstGeom prst="rect">
            <a:avLst/>
          </a:prstGeom>
        </p:spPr>
        <p:txBody>
          <a:bodyPr wrap="square">
            <a:spAutoFit/>
          </a:bodyPr>
          <a:lstStyle/>
          <a:p>
            <a:r>
              <a:rPr lang="es-ES" sz="2400" b="1" dirty="0">
                <a:solidFill>
                  <a:srgbClr val="000000"/>
                </a:solidFill>
                <a:latin typeface="arial" panose="020B0604020202020204" pitchFamily="34" charset="0"/>
              </a:rPr>
              <a:t>Fraude agroalimentario: ¿Qué significa?</a:t>
            </a:r>
          </a:p>
          <a:p>
            <a:r>
              <a:rPr lang="es-ES" sz="2400" dirty="0"/>
              <a:t>La legislación de la UE no proporciona una definición de "fraude" en la cadena agroalimentaria.</a:t>
            </a:r>
          </a:p>
          <a:p>
            <a:r>
              <a:rPr lang="es-ES" sz="2400" u="sng" dirty="0">
                <a:latin typeface="arial" panose="020B0604020202020204" pitchFamily="34" charset="0"/>
                <a:hlinkClick r:id="rId2"/>
              </a:rPr>
              <a:t>El Reglamento de la Comisión (UE) 2019/1715</a:t>
            </a:r>
            <a:r>
              <a:rPr lang="es-ES" sz="2400" dirty="0"/>
              <a:t> define una </a:t>
            </a:r>
            <a:r>
              <a:rPr lang="es-ES" sz="2400" b="1" dirty="0"/>
              <a:t>'notificación de fraude</a:t>
            </a:r>
            <a:r>
              <a:rPr lang="es-ES" sz="2400" dirty="0"/>
              <a:t>' en </a:t>
            </a:r>
            <a:r>
              <a:rPr lang="es-ES" sz="2400" dirty="0" err="1"/>
              <a:t>iRASFF</a:t>
            </a:r>
            <a:r>
              <a:rPr lang="es-ES" sz="2400" dirty="0"/>
              <a:t> y, por lo tanto, indica los elementos clave que deben considerarse. A este respecto, el fraude agroalimentario es “un </a:t>
            </a:r>
            <a:r>
              <a:rPr lang="es-ES" sz="2400" b="1" dirty="0"/>
              <a:t>incumplimiento relativo a cualquier acción presuntamente intencionada por parte de empresas o particulares, con el fin de engañar a los compradores y obtener una ventaja indebida, en violación de las normas (1)</a:t>
            </a:r>
            <a:r>
              <a:rPr lang="es-ES" sz="2400" dirty="0"/>
              <a:t> mencionadas en el artículo 1, apartado 2, del Reglamento (UE) 2017/625”.</a:t>
            </a:r>
          </a:p>
          <a:p>
            <a:endParaRPr lang="es-ES" dirty="0"/>
          </a:p>
          <a:p>
            <a:r>
              <a:rPr lang="es-ES" dirty="0"/>
              <a:t>(1)Establecidas a nivel de la Unión o bien por los Estados miembros </a:t>
            </a:r>
            <a:endParaRPr lang="es-ES" sz="2400" dirty="0">
              <a:effectLst/>
            </a:endParaRPr>
          </a:p>
        </p:txBody>
      </p:sp>
    </p:spTree>
    <p:extLst>
      <p:ext uri="{BB962C8B-B14F-4D97-AF65-F5344CB8AC3E}">
        <p14:creationId xmlns:p14="http://schemas.microsoft.com/office/powerpoint/2010/main" val="15754633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4EA2FF2-D7E9-45BA-B545-2F0357306B2B}"/>
              </a:ext>
            </a:extLst>
          </p:cNvPr>
          <p:cNvSpPr/>
          <p:nvPr/>
        </p:nvSpPr>
        <p:spPr>
          <a:xfrm>
            <a:off x="1493240" y="982176"/>
            <a:ext cx="8900720" cy="5262979"/>
          </a:xfrm>
          <a:prstGeom prst="rect">
            <a:avLst/>
          </a:prstGeom>
        </p:spPr>
        <p:txBody>
          <a:bodyPr wrap="square">
            <a:spAutoFit/>
          </a:bodyPr>
          <a:lstStyle/>
          <a:p>
            <a:r>
              <a:rPr lang="es-ES" b="1" dirty="0"/>
              <a:t>REGLAMENTO DE EJECUCIÓN (UE) 2019/1715 DE LA COMISIÓN </a:t>
            </a:r>
            <a:endParaRPr lang="es-ES" dirty="0"/>
          </a:p>
          <a:p>
            <a:r>
              <a:rPr lang="es-ES" b="1" dirty="0"/>
              <a:t>de 30 de septiembre de 2019 por el que se establecen las normas para el funcionamiento del </a:t>
            </a:r>
            <a:r>
              <a:rPr lang="es-ES" b="1" u="sng" dirty="0"/>
              <a:t>sistema de gestión de la información sobre los controles oficiales </a:t>
            </a:r>
            <a:r>
              <a:rPr lang="es-ES" b="1" dirty="0"/>
              <a:t>y sus componentes (Reglamento SGICO) </a:t>
            </a:r>
          </a:p>
          <a:p>
            <a:endParaRPr lang="es-ES" sz="2400" b="1" dirty="0">
              <a:solidFill>
                <a:srgbClr val="333333"/>
              </a:solidFill>
              <a:latin typeface="Arial" panose="020B0604020202020204" pitchFamily="34" charset="0"/>
            </a:endParaRPr>
          </a:p>
          <a:p>
            <a:pPr algn="just"/>
            <a:r>
              <a:rPr lang="es-ES" sz="2400" b="1" dirty="0">
                <a:solidFill>
                  <a:srgbClr val="333333"/>
                </a:solidFill>
                <a:latin typeface="Arial" panose="020B0604020202020204" pitchFamily="34" charset="0"/>
              </a:rPr>
              <a:t>Componentes del SGICO</a:t>
            </a:r>
            <a:endParaRPr lang="es-ES" sz="2400" dirty="0">
              <a:solidFill>
                <a:srgbClr val="333333"/>
              </a:solidFill>
              <a:latin typeface="Arial" panose="020B0604020202020204" pitchFamily="34" charset="0"/>
            </a:endParaRPr>
          </a:p>
          <a:p>
            <a:pPr>
              <a:buFont typeface="Arial" panose="020B0604020202020204" pitchFamily="34" charset="0"/>
              <a:buChar char="•"/>
            </a:pPr>
            <a:r>
              <a:rPr lang="es-ES" sz="2400" dirty="0">
                <a:solidFill>
                  <a:srgbClr val="333333"/>
                </a:solidFill>
                <a:latin typeface="Arial" panose="020B0604020202020204" pitchFamily="34" charset="0"/>
              </a:rPr>
              <a:t>el sistema de alerta rápida para alimentos y alimentos de animales (</a:t>
            </a:r>
            <a:r>
              <a:rPr lang="es-ES" sz="2400" b="1" dirty="0">
                <a:solidFill>
                  <a:srgbClr val="333333"/>
                </a:solidFill>
                <a:latin typeface="Arial" panose="020B0604020202020204" pitchFamily="34" charset="0"/>
              </a:rPr>
              <a:t>RASFF</a:t>
            </a:r>
            <a:r>
              <a:rPr lang="es-ES" sz="2400" dirty="0">
                <a:solidFill>
                  <a:srgbClr val="333333"/>
                </a:solidFill>
                <a:latin typeface="Arial" panose="020B0604020202020204" pitchFamily="34" charset="0"/>
              </a:rPr>
              <a:t>);</a:t>
            </a:r>
          </a:p>
          <a:p>
            <a:pPr>
              <a:buFont typeface="Arial" panose="020B0604020202020204" pitchFamily="34" charset="0"/>
              <a:buChar char="•"/>
            </a:pPr>
            <a:r>
              <a:rPr lang="es-ES" sz="2400" dirty="0">
                <a:solidFill>
                  <a:srgbClr val="333333"/>
                </a:solidFill>
                <a:latin typeface="Arial" panose="020B0604020202020204" pitchFamily="34" charset="0"/>
              </a:rPr>
              <a:t>el sistema informático para la notificación de información sobre enfermedades animales (</a:t>
            </a:r>
            <a:r>
              <a:rPr lang="es-ES" sz="2400" b="1" dirty="0">
                <a:solidFill>
                  <a:srgbClr val="333333"/>
                </a:solidFill>
                <a:latin typeface="Arial" panose="020B0604020202020204" pitchFamily="34" charset="0"/>
              </a:rPr>
              <a:t>ADIS</a:t>
            </a:r>
            <a:r>
              <a:rPr lang="es-ES" sz="2400" dirty="0">
                <a:solidFill>
                  <a:srgbClr val="333333"/>
                </a:solidFill>
                <a:latin typeface="Arial" panose="020B0604020202020204" pitchFamily="34" charset="0"/>
              </a:rPr>
              <a:t>);</a:t>
            </a:r>
          </a:p>
          <a:p>
            <a:pPr>
              <a:buFont typeface="Arial" panose="020B0604020202020204" pitchFamily="34" charset="0"/>
              <a:buChar char="•"/>
            </a:pPr>
            <a:r>
              <a:rPr lang="es-ES" sz="2400" dirty="0">
                <a:solidFill>
                  <a:srgbClr val="333333"/>
                </a:solidFill>
                <a:latin typeface="Arial" panose="020B0604020202020204" pitchFamily="34" charset="0"/>
              </a:rPr>
              <a:t>el sistema electrónico de notificación de brotes de plagas (</a:t>
            </a:r>
            <a:r>
              <a:rPr lang="es-ES" sz="2400" b="1" dirty="0">
                <a:solidFill>
                  <a:srgbClr val="333333"/>
                </a:solidFill>
                <a:latin typeface="Arial" panose="020B0604020202020204" pitchFamily="34" charset="0"/>
              </a:rPr>
              <a:t>EUROPHYT</a:t>
            </a:r>
            <a:r>
              <a:rPr lang="es-ES" sz="2400" dirty="0">
                <a:solidFill>
                  <a:srgbClr val="333333"/>
                </a:solidFill>
                <a:latin typeface="Arial" panose="020B0604020202020204" pitchFamily="34" charset="0"/>
              </a:rPr>
              <a:t>) que, por ejemplo, deban someterse a cuarentena;</a:t>
            </a:r>
          </a:p>
          <a:p>
            <a:pPr>
              <a:buFont typeface="Arial" panose="020B0604020202020204" pitchFamily="34" charset="0"/>
              <a:buChar char="•"/>
            </a:pPr>
            <a:r>
              <a:rPr lang="es-ES" sz="2400" dirty="0">
                <a:solidFill>
                  <a:srgbClr val="333333"/>
                </a:solidFill>
                <a:latin typeface="Arial" panose="020B0604020202020204" pitchFamily="34" charset="0"/>
              </a:rPr>
              <a:t>el sistema informático de intercambio de datos, información y documentos (</a:t>
            </a:r>
            <a:r>
              <a:rPr lang="es-ES" sz="2400" b="1" dirty="0">
                <a:solidFill>
                  <a:srgbClr val="333333"/>
                </a:solidFill>
                <a:latin typeface="Arial" panose="020B0604020202020204" pitchFamily="34" charset="0"/>
              </a:rPr>
              <a:t>TRACES</a:t>
            </a:r>
            <a:r>
              <a:rPr lang="es-ES" sz="2400" dirty="0">
                <a:solidFill>
                  <a:srgbClr val="333333"/>
                </a:solidFill>
                <a:latin typeface="Arial" panose="020B0604020202020204" pitchFamily="34" charset="0"/>
              </a:rPr>
              <a:t>).</a:t>
            </a:r>
            <a:endParaRPr lang="es-ES" sz="2400"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1557039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f_wim-2.jpg">
            <a:extLst>
              <a:ext uri="{FF2B5EF4-FFF2-40B4-BE49-F238E27FC236}">
                <a16:creationId xmlns:a16="http://schemas.microsoft.com/office/drawing/2014/main" id="{CFC125B4-ABD5-4BA6-85F2-4DA62D47E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44148375"/>
            <a:ext cx="5715000" cy="1819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BA7EBC10-35D1-4F83-8AFC-926E2B5A8CFE}"/>
              </a:ext>
            </a:extLst>
          </p:cNvPr>
          <p:cNvSpPr/>
          <p:nvPr/>
        </p:nvSpPr>
        <p:spPr>
          <a:xfrm>
            <a:off x="856959" y="423849"/>
            <a:ext cx="10090674" cy="6127953"/>
          </a:xfrm>
          <a:prstGeom prst="rect">
            <a:avLst/>
          </a:prstGeom>
        </p:spPr>
        <p:txBody>
          <a:bodyPr wrap="square">
            <a:spAutoFit/>
          </a:bodyPr>
          <a:lstStyle/>
          <a:p>
            <a:r>
              <a:rPr lang="es-ES" sz="2400" u="sng" dirty="0"/>
              <a:t>4 criterios operativos </a:t>
            </a:r>
            <a:r>
              <a:rPr lang="es-ES" sz="2400" dirty="0"/>
              <a:t>clave para distinguir si un caso debe considerarse "incumplimiento" o "sospecha de fraude"; para ello, deben cumplirse los cuatro criterios.</a:t>
            </a:r>
          </a:p>
          <a:p>
            <a:endParaRPr lang="es-ES" dirty="0"/>
          </a:p>
          <a:p>
            <a:endParaRPr lang="es-ES" dirty="0"/>
          </a:p>
          <a:p>
            <a:endParaRPr lang="es-ES" dirty="0"/>
          </a:p>
          <a:p>
            <a:endParaRPr lang="es-ES" dirty="0"/>
          </a:p>
          <a:p>
            <a:endParaRPr lang="es-ES" b="1" dirty="0"/>
          </a:p>
          <a:p>
            <a:endParaRPr lang="es-ES" b="1" dirty="0"/>
          </a:p>
          <a:p>
            <a:r>
              <a:rPr lang="es-ES" sz="2400" b="1" dirty="0"/>
              <a:t>Violación de las normas de la UE</a:t>
            </a:r>
            <a:r>
              <a:rPr lang="es-ES" sz="2400" dirty="0"/>
              <a:t>:  una violación de una o más normas establecidas en la legislación de la cadena agroalimentaria de la UE.</a:t>
            </a:r>
          </a:p>
          <a:p>
            <a:r>
              <a:rPr lang="es-ES" sz="2400" b="1" dirty="0"/>
              <a:t>Engaño a los clientes</a:t>
            </a:r>
            <a:r>
              <a:rPr lang="es-ES" sz="2400" dirty="0"/>
              <a:t>:  Alguna forma de engaño a los clientes/consumidores. Además, el elemento engañoso también puede suponer un riesgo para la salud pública.</a:t>
            </a:r>
          </a:p>
          <a:p>
            <a:r>
              <a:rPr lang="es-ES" sz="2400" b="1" dirty="0"/>
              <a:t>Ventaja indebida</a:t>
            </a:r>
            <a:r>
              <a:rPr lang="es-ES" sz="2400" dirty="0"/>
              <a:t>: el acto fraudulento aporta algún tipo de ventaja económica directa o indirecta para el autor.</a:t>
            </a:r>
          </a:p>
          <a:p>
            <a:r>
              <a:rPr lang="es-ES" sz="2400" b="1" dirty="0"/>
              <a:t>Intención</a:t>
            </a:r>
            <a:r>
              <a:rPr lang="es-ES" sz="2400" dirty="0"/>
              <a:t>:  Se verifica cuando una serie de factores dan motivos sólidos para demostrar que ciertos incumplimientos no son accidentales.</a:t>
            </a:r>
          </a:p>
        </p:txBody>
      </p:sp>
      <p:pic>
        <p:nvPicPr>
          <p:cNvPr id="1032" name="Picture 8" descr="ff_wim-2.jpg">
            <a:extLst>
              <a:ext uri="{FF2B5EF4-FFF2-40B4-BE49-F238E27FC236}">
                <a16:creationId xmlns:a16="http://schemas.microsoft.com/office/drawing/2014/main" id="{3E162138-3484-4DF1-93E5-98C7A05A0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260" y="1412016"/>
            <a:ext cx="57150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534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cielo.cl/img/revistas/rchnut/v50n1/0717-7518-rchnut-50-01-0106-gf01.jpg">
            <a:extLst>
              <a:ext uri="{FF2B5EF4-FFF2-40B4-BE49-F238E27FC236}">
                <a16:creationId xmlns:a16="http://schemas.microsoft.com/office/drawing/2014/main" id="{14A67200-23D4-4AB0-A0F3-ECEAD4C2D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952" y="381699"/>
            <a:ext cx="7480359" cy="6228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31E6B71-0D48-46DF-A7B4-2CEB838CB57B}"/>
              </a:ext>
            </a:extLst>
          </p:cNvPr>
          <p:cNvSpPr/>
          <p:nvPr/>
        </p:nvSpPr>
        <p:spPr>
          <a:xfrm>
            <a:off x="3492906" y="5750113"/>
            <a:ext cx="6096000" cy="646331"/>
          </a:xfrm>
          <a:prstGeom prst="rect">
            <a:avLst/>
          </a:prstGeom>
        </p:spPr>
        <p:txBody>
          <a:bodyPr>
            <a:spAutoFit/>
          </a:bodyPr>
          <a:lstStyle/>
          <a:p>
            <a:r>
              <a:rPr lang="es-ES" b="1" dirty="0">
                <a:solidFill>
                  <a:srgbClr val="000000"/>
                </a:solidFill>
                <a:latin typeface="arial" panose="020B0604020202020204" pitchFamily="34" charset="0"/>
              </a:rPr>
              <a:t>Figura 1  </a:t>
            </a:r>
            <a:r>
              <a:rPr lang="es-ES" dirty="0">
                <a:solidFill>
                  <a:srgbClr val="000000"/>
                </a:solidFill>
                <a:latin typeface="arial" panose="020B0604020202020204" pitchFamily="34" charset="0"/>
              </a:rPr>
              <a:t>Interrelación entre los conceptos vinculados con la integridad alimentaria. </a:t>
            </a:r>
            <a:endParaRPr lang="es-ES" dirty="0"/>
          </a:p>
        </p:txBody>
      </p:sp>
      <p:sp>
        <p:nvSpPr>
          <p:cNvPr id="3" name="Rectángulo 2">
            <a:extLst>
              <a:ext uri="{FF2B5EF4-FFF2-40B4-BE49-F238E27FC236}">
                <a16:creationId xmlns:a16="http://schemas.microsoft.com/office/drawing/2014/main" id="{6AD23AF0-AAFE-41E0-9993-0285D1CBEE9A}"/>
              </a:ext>
            </a:extLst>
          </p:cNvPr>
          <p:cNvSpPr/>
          <p:nvPr/>
        </p:nvSpPr>
        <p:spPr>
          <a:xfrm>
            <a:off x="166583" y="1268646"/>
            <a:ext cx="2919369" cy="2215991"/>
          </a:xfrm>
          <a:prstGeom prst="rect">
            <a:avLst/>
          </a:prstGeom>
        </p:spPr>
        <p:txBody>
          <a:bodyPr wrap="square">
            <a:spAutoFit/>
          </a:bodyPr>
          <a:lstStyle/>
          <a:p>
            <a:r>
              <a:rPr lang="es-ES" sz="2000" b="1" dirty="0"/>
              <a:t>Fraude alimentario: Pasado, presente y futuro</a:t>
            </a:r>
          </a:p>
          <a:p>
            <a:endParaRPr lang="es-ES" dirty="0">
              <a:solidFill>
                <a:srgbClr val="000080"/>
              </a:solidFill>
              <a:latin typeface="verdana" panose="020B0604030504040204" pitchFamily="34" charset="0"/>
              <a:hlinkClick r:id="rId3"/>
            </a:endParaRPr>
          </a:p>
          <a:p>
            <a:r>
              <a:rPr lang="es-ES" sz="1600" dirty="0">
                <a:solidFill>
                  <a:srgbClr val="000080"/>
                </a:solidFill>
                <a:latin typeface="verdana" panose="020B0604030504040204" pitchFamily="34" charset="0"/>
                <a:hlinkClick r:id="rId3"/>
              </a:rPr>
              <a:t>revista chilena de nutrición</a:t>
            </a:r>
            <a:endParaRPr lang="es-ES" sz="1600" dirty="0">
              <a:solidFill>
                <a:srgbClr val="000080"/>
              </a:solidFill>
              <a:latin typeface="verdana" panose="020B0604030504040204" pitchFamily="34" charset="0"/>
            </a:endParaRPr>
          </a:p>
          <a:p>
            <a:r>
              <a:rPr lang="es-ES" sz="1600" dirty="0">
                <a:solidFill>
                  <a:srgbClr val="000080"/>
                </a:solidFill>
                <a:latin typeface="verdana" panose="020B0604030504040204" pitchFamily="34" charset="0"/>
              </a:rPr>
              <a:t>  ISSN 0717-7518</a:t>
            </a:r>
          </a:p>
          <a:p>
            <a:r>
              <a:rPr lang="es-ES" sz="1600" b="1" dirty="0"/>
              <a:t>Rev. niño. </a:t>
            </a:r>
            <a:r>
              <a:rPr lang="es-ES" sz="1600" b="1" dirty="0" err="1"/>
              <a:t>nutr</a:t>
            </a:r>
            <a:r>
              <a:rPr lang="es-ES" sz="1600" b="1" dirty="0"/>
              <a:t>. vol.50 no.1 Santiago feb. 2023</a:t>
            </a:r>
            <a:endParaRPr lang="es-ES" sz="1600" b="0" i="0" dirty="0">
              <a:solidFill>
                <a:srgbClr val="000080"/>
              </a:solidFill>
              <a:effectLst/>
              <a:latin typeface="verdana" panose="020B0604030504040204" pitchFamily="34" charset="0"/>
            </a:endParaRPr>
          </a:p>
        </p:txBody>
      </p:sp>
    </p:spTree>
    <p:extLst>
      <p:ext uri="{BB962C8B-B14F-4D97-AF65-F5344CB8AC3E}">
        <p14:creationId xmlns:p14="http://schemas.microsoft.com/office/powerpoint/2010/main" val="471466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2AA133B-3E4F-45A2-AF29-E63C159F99BF}"/>
              </a:ext>
            </a:extLst>
          </p:cNvPr>
          <p:cNvPicPr>
            <a:picLocks noChangeAspect="1"/>
          </p:cNvPicPr>
          <p:nvPr/>
        </p:nvPicPr>
        <p:blipFill>
          <a:blip r:embed="rId2"/>
          <a:stretch>
            <a:fillRect/>
          </a:stretch>
        </p:blipFill>
        <p:spPr>
          <a:xfrm>
            <a:off x="1099849" y="610063"/>
            <a:ext cx="10049120" cy="5606181"/>
          </a:xfrm>
          <a:prstGeom prst="rect">
            <a:avLst/>
          </a:prstGeom>
        </p:spPr>
      </p:pic>
    </p:spTree>
    <p:extLst>
      <p:ext uri="{BB962C8B-B14F-4D97-AF65-F5344CB8AC3E}">
        <p14:creationId xmlns:p14="http://schemas.microsoft.com/office/powerpoint/2010/main" val="1554431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scielo.cl/img/revistas/rchnut/v50n1/0717-7518-rchnut-50-01-0106-gf02.jpg">
            <a:extLst>
              <a:ext uri="{FF2B5EF4-FFF2-40B4-BE49-F238E27FC236}">
                <a16:creationId xmlns:a16="http://schemas.microsoft.com/office/drawing/2014/main" id="{CE6D466A-6FE9-4A4A-9988-1B4CFDFF7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25" y="738231"/>
            <a:ext cx="5815588" cy="5097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069D73DC-F863-4C40-AC3C-468A94ECB566}"/>
              </a:ext>
            </a:extLst>
          </p:cNvPr>
          <p:cNvSpPr/>
          <p:nvPr/>
        </p:nvSpPr>
        <p:spPr>
          <a:xfrm>
            <a:off x="282084" y="5935103"/>
            <a:ext cx="6058069" cy="369332"/>
          </a:xfrm>
          <a:prstGeom prst="rect">
            <a:avLst/>
          </a:prstGeom>
        </p:spPr>
        <p:txBody>
          <a:bodyPr wrap="none">
            <a:spAutoFit/>
          </a:bodyPr>
          <a:lstStyle/>
          <a:p>
            <a:r>
              <a:rPr lang="es-ES" b="1" dirty="0">
                <a:solidFill>
                  <a:srgbClr val="000000"/>
                </a:solidFill>
                <a:latin typeface="arial" panose="020B0604020202020204" pitchFamily="34" charset="0"/>
              </a:rPr>
              <a:t>Figura 2  </a:t>
            </a:r>
            <a:r>
              <a:rPr lang="es-ES" dirty="0">
                <a:solidFill>
                  <a:srgbClr val="000000"/>
                </a:solidFill>
                <a:latin typeface="arial" panose="020B0604020202020204" pitchFamily="34" charset="0"/>
              </a:rPr>
              <a:t>Acciones constituyentes de Fraude alimentario.</a:t>
            </a:r>
            <a:endParaRPr lang="es-ES" dirty="0"/>
          </a:p>
        </p:txBody>
      </p:sp>
      <p:sp>
        <p:nvSpPr>
          <p:cNvPr id="4" name="Rectángulo 3">
            <a:extLst>
              <a:ext uri="{FF2B5EF4-FFF2-40B4-BE49-F238E27FC236}">
                <a16:creationId xmlns:a16="http://schemas.microsoft.com/office/drawing/2014/main" id="{3A1E30FD-DB84-4301-83A8-AF9D6F0EE844}"/>
              </a:ext>
            </a:extLst>
          </p:cNvPr>
          <p:cNvSpPr/>
          <p:nvPr/>
        </p:nvSpPr>
        <p:spPr>
          <a:xfrm>
            <a:off x="6484691" y="474345"/>
            <a:ext cx="5303984" cy="5632311"/>
          </a:xfrm>
          <a:prstGeom prst="rect">
            <a:avLst/>
          </a:prstGeom>
        </p:spPr>
        <p:txBody>
          <a:bodyPr wrap="square">
            <a:spAutoFit/>
          </a:bodyPr>
          <a:lstStyle/>
          <a:p>
            <a:r>
              <a:rPr lang="es-ES" b="1" u="sng" dirty="0">
                <a:solidFill>
                  <a:srgbClr val="000000"/>
                </a:solidFill>
                <a:latin typeface="verdana" panose="020B0604030504040204" pitchFamily="34" charset="0"/>
              </a:rPr>
              <a:t>Acciones constitutivas de fraudes alimentarios </a:t>
            </a:r>
            <a:r>
              <a:rPr lang="es-ES" b="1" dirty="0">
                <a:solidFill>
                  <a:srgbClr val="000000"/>
                </a:solidFill>
                <a:latin typeface="verdana" panose="020B0604030504040204" pitchFamily="34" charset="0"/>
              </a:rPr>
              <a:t> </a:t>
            </a:r>
          </a:p>
          <a:p>
            <a:pPr>
              <a:buFont typeface="+mj-lt"/>
              <a:buAutoNum type="arabicPeriod"/>
            </a:pPr>
            <a:r>
              <a:rPr lang="es-ES" b="1" dirty="0">
                <a:solidFill>
                  <a:srgbClr val="000000"/>
                </a:solidFill>
                <a:latin typeface="verdana" panose="020B0604030504040204" pitchFamily="34" charset="0"/>
              </a:rPr>
              <a:t>Etiquetado incorrecto</a:t>
            </a:r>
            <a:r>
              <a:rPr lang="es-ES" dirty="0">
                <a:solidFill>
                  <a:srgbClr val="000000"/>
                </a:solidFill>
                <a:latin typeface="verdana" panose="020B0604030504040204" pitchFamily="34" charset="0"/>
              </a:rPr>
              <a:t>: declaraciones falsas que no se ajustan al contenido del producto.</a:t>
            </a:r>
          </a:p>
          <a:p>
            <a:pPr>
              <a:buFont typeface="+mj-lt"/>
              <a:buAutoNum type="arabicPeriod"/>
            </a:pPr>
            <a:r>
              <a:rPr lang="es-ES" b="1" dirty="0">
                <a:solidFill>
                  <a:srgbClr val="000000"/>
                </a:solidFill>
                <a:latin typeface="verdana" panose="020B0604030504040204" pitchFamily="34" charset="0"/>
              </a:rPr>
              <a:t>Dilución</a:t>
            </a:r>
            <a:r>
              <a:rPr lang="es-ES" dirty="0">
                <a:solidFill>
                  <a:srgbClr val="000000"/>
                </a:solidFill>
                <a:latin typeface="verdana" panose="020B0604030504040204" pitchFamily="34" charset="0"/>
              </a:rPr>
              <a:t>: mezcla de ingredientes líquidos reemplazando uno de alto valor por otro de menor valor.</a:t>
            </a:r>
          </a:p>
          <a:p>
            <a:pPr>
              <a:buFont typeface="+mj-lt"/>
              <a:buAutoNum type="arabicPeriod"/>
            </a:pPr>
            <a:r>
              <a:rPr lang="es-ES" b="1" dirty="0">
                <a:solidFill>
                  <a:srgbClr val="000000"/>
                </a:solidFill>
                <a:latin typeface="verdana" panose="020B0604030504040204" pitchFamily="34" charset="0"/>
              </a:rPr>
              <a:t>Ocultación</a:t>
            </a:r>
            <a:r>
              <a:rPr lang="es-ES" dirty="0">
                <a:solidFill>
                  <a:srgbClr val="000000"/>
                </a:solidFill>
                <a:latin typeface="verdana" panose="020B0604030504040204" pitchFamily="34" charset="0"/>
              </a:rPr>
              <a:t>: ocultar la baja calidad de producto.</a:t>
            </a:r>
          </a:p>
          <a:p>
            <a:pPr>
              <a:buFont typeface="+mj-lt"/>
              <a:buAutoNum type="arabicPeriod"/>
            </a:pPr>
            <a:r>
              <a:rPr lang="es-ES" b="1" dirty="0">
                <a:solidFill>
                  <a:srgbClr val="000000"/>
                </a:solidFill>
                <a:latin typeface="verdana" panose="020B0604030504040204" pitchFamily="34" charset="0"/>
              </a:rPr>
              <a:t>Falsificación</a:t>
            </a:r>
            <a:r>
              <a:rPr lang="es-ES" dirty="0">
                <a:solidFill>
                  <a:srgbClr val="000000"/>
                </a:solidFill>
                <a:latin typeface="verdana" panose="020B0604030504040204" pitchFamily="34" charset="0"/>
              </a:rPr>
              <a:t>: copia de marca, embalaje, etc.</a:t>
            </a:r>
          </a:p>
          <a:p>
            <a:pPr>
              <a:buFont typeface="+mj-lt"/>
              <a:buAutoNum type="arabicPeriod"/>
            </a:pPr>
            <a:r>
              <a:rPr lang="es-ES" b="1" dirty="0">
                <a:solidFill>
                  <a:srgbClr val="000000"/>
                </a:solidFill>
                <a:latin typeface="verdana" panose="020B0604030504040204" pitchFamily="34" charset="0"/>
              </a:rPr>
              <a:t>Sustitución</a:t>
            </a:r>
            <a:r>
              <a:rPr lang="es-ES" dirty="0">
                <a:solidFill>
                  <a:srgbClr val="000000"/>
                </a:solidFill>
                <a:latin typeface="verdana" panose="020B0604030504040204" pitchFamily="34" charset="0"/>
              </a:rPr>
              <a:t>: reemplazo de un ingrediente o parte del producto de mayor valor económico por otro de valor menor.</a:t>
            </a:r>
          </a:p>
          <a:p>
            <a:pPr>
              <a:buFont typeface="+mj-lt"/>
              <a:buAutoNum type="arabicPeriod"/>
            </a:pPr>
            <a:r>
              <a:rPr lang="es-ES" b="1" dirty="0">
                <a:solidFill>
                  <a:srgbClr val="000000"/>
                </a:solidFill>
                <a:latin typeface="verdana" panose="020B0604030504040204" pitchFamily="34" charset="0"/>
              </a:rPr>
              <a:t>Mejora no aprobado</a:t>
            </a:r>
            <a:r>
              <a:rPr lang="es-ES" dirty="0">
                <a:solidFill>
                  <a:srgbClr val="000000"/>
                </a:solidFill>
                <a:latin typeface="verdana" panose="020B0604030504040204" pitchFamily="34" charset="0"/>
              </a:rPr>
              <a:t>: agregar materiales desconocidos y no declarados para mejorar atributos de calidad.</a:t>
            </a:r>
          </a:p>
          <a:p>
            <a:pPr>
              <a:buFont typeface="+mj-lt"/>
              <a:buAutoNum type="arabicPeriod"/>
            </a:pPr>
            <a:r>
              <a:rPr lang="es-ES" b="1" dirty="0">
                <a:solidFill>
                  <a:srgbClr val="000000"/>
                </a:solidFill>
                <a:latin typeface="verdana" panose="020B0604030504040204" pitchFamily="34" charset="0"/>
              </a:rPr>
              <a:t>Mercado gris/robo/desvío</a:t>
            </a:r>
            <a:r>
              <a:rPr lang="es-ES" dirty="0">
                <a:solidFill>
                  <a:srgbClr val="000000"/>
                </a:solidFill>
                <a:latin typeface="verdana" panose="020B0604030504040204" pitchFamily="34" charset="0"/>
              </a:rPr>
              <a:t>: venta de exceso de producto no declarado</a:t>
            </a:r>
            <a:endParaRPr lang="es-ES" b="0" i="0" dirty="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7544923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eguridadalimentaria.elika.eus/wp-content/uploads/2021/09/Fraude_categoria_2020_v2.jpg">
            <a:extLst>
              <a:ext uri="{FF2B5EF4-FFF2-40B4-BE49-F238E27FC236}">
                <a16:creationId xmlns:a16="http://schemas.microsoft.com/office/drawing/2014/main" id="{174BE9D5-2A16-47F1-8FD3-02A8AE134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873" y="381244"/>
            <a:ext cx="7769559" cy="623483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798AD02-E777-4D94-A663-2EDE527ECB75}"/>
              </a:ext>
            </a:extLst>
          </p:cNvPr>
          <p:cNvSpPr/>
          <p:nvPr/>
        </p:nvSpPr>
        <p:spPr>
          <a:xfrm>
            <a:off x="3516985" y="1818206"/>
            <a:ext cx="5970481" cy="461665"/>
          </a:xfrm>
          <a:prstGeom prst="rect">
            <a:avLst/>
          </a:prstGeom>
        </p:spPr>
        <p:txBody>
          <a:bodyPr wrap="none">
            <a:spAutoFit/>
          </a:bodyPr>
          <a:lstStyle/>
          <a:p>
            <a:r>
              <a:rPr lang="es-ES" sz="2400" i="1" dirty="0">
                <a:solidFill>
                  <a:srgbClr val="C5C227"/>
                </a:solidFill>
                <a:latin typeface="Roboto"/>
              </a:rPr>
              <a:t>"Top 8" categorías con más notificaciones:</a:t>
            </a:r>
            <a:endParaRPr lang="es-ES" sz="2400" b="0" i="1" dirty="0">
              <a:solidFill>
                <a:srgbClr val="C5C227"/>
              </a:solidFill>
              <a:effectLst/>
              <a:latin typeface="Roboto"/>
            </a:endParaRPr>
          </a:p>
        </p:txBody>
      </p:sp>
      <p:pic>
        <p:nvPicPr>
          <p:cNvPr id="4" name="Imagen 3">
            <a:extLst>
              <a:ext uri="{FF2B5EF4-FFF2-40B4-BE49-F238E27FC236}">
                <a16:creationId xmlns:a16="http://schemas.microsoft.com/office/drawing/2014/main" id="{82F856F7-46DA-4839-B62D-1225AC197709}"/>
              </a:ext>
            </a:extLst>
          </p:cNvPr>
          <p:cNvPicPr>
            <a:picLocks noChangeAspect="1"/>
          </p:cNvPicPr>
          <p:nvPr/>
        </p:nvPicPr>
        <p:blipFill>
          <a:blip r:embed="rId3"/>
          <a:stretch>
            <a:fillRect/>
          </a:stretch>
        </p:blipFill>
        <p:spPr>
          <a:xfrm>
            <a:off x="4475673" y="0"/>
            <a:ext cx="7716327" cy="809738"/>
          </a:xfrm>
          <a:prstGeom prst="rect">
            <a:avLst/>
          </a:prstGeom>
        </p:spPr>
      </p:pic>
    </p:spTree>
    <p:extLst>
      <p:ext uri="{BB962C8B-B14F-4D97-AF65-F5344CB8AC3E}">
        <p14:creationId xmlns:p14="http://schemas.microsoft.com/office/powerpoint/2010/main" val="242738322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ude Alimentario 2020">
            <a:extLst>
              <a:ext uri="{FF2B5EF4-FFF2-40B4-BE49-F238E27FC236}">
                <a16:creationId xmlns:a16="http://schemas.microsoft.com/office/drawing/2014/main" id="{42FE35D4-4B2D-4864-AACD-E56127826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171" y="627939"/>
            <a:ext cx="7668721" cy="585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5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6AEB90-75F2-4C83-95AA-9E1520DAB3F9}"/>
              </a:ext>
            </a:extLst>
          </p:cNvPr>
          <p:cNvSpPr/>
          <p:nvPr/>
        </p:nvSpPr>
        <p:spPr>
          <a:xfrm>
            <a:off x="1283516" y="868260"/>
            <a:ext cx="9826178" cy="5262979"/>
          </a:xfrm>
          <a:prstGeom prst="rect">
            <a:avLst/>
          </a:prstGeom>
        </p:spPr>
        <p:txBody>
          <a:bodyPr wrap="square">
            <a:spAutoFit/>
          </a:bodyPr>
          <a:lstStyle/>
          <a:p>
            <a:r>
              <a:rPr lang="es-ES" sz="2400" dirty="0">
                <a:solidFill>
                  <a:srgbClr val="000000"/>
                </a:solidFill>
                <a:latin typeface="Gill Sans MT" panose="020B0502020104020203" pitchFamily="34" charset="0"/>
              </a:rPr>
              <a:t>Las prioridades de la FAO en materia de inocuidad alimentaria se basan en </a:t>
            </a:r>
            <a:r>
              <a:rPr lang="es-ES" sz="2400" b="1" u="sng" dirty="0">
                <a:solidFill>
                  <a:srgbClr val="000000"/>
                </a:solidFill>
                <a:latin typeface="Gill Sans MT" panose="020B0502020104020203" pitchFamily="34" charset="0"/>
              </a:rPr>
              <a:t>cuatro áreas estratégicas </a:t>
            </a:r>
            <a:r>
              <a:rPr lang="es-ES" sz="2400" dirty="0">
                <a:solidFill>
                  <a:srgbClr val="000000"/>
                </a:solidFill>
                <a:latin typeface="Gill Sans MT" panose="020B0502020104020203" pitchFamily="34" charset="0"/>
              </a:rPr>
              <a:t>principales: </a:t>
            </a:r>
          </a:p>
          <a:p>
            <a:r>
              <a:rPr lang="es-ES" sz="2400" dirty="0">
                <a:solidFill>
                  <a:srgbClr val="000000"/>
                </a:solidFill>
                <a:latin typeface="Gill Sans MT" panose="020B0502020104020203" pitchFamily="34" charset="0"/>
              </a:rPr>
              <a:t>-</a:t>
            </a:r>
            <a:r>
              <a:rPr lang="es-ES" sz="2400" b="1" dirty="0">
                <a:solidFill>
                  <a:srgbClr val="000000"/>
                </a:solidFill>
                <a:latin typeface="Gill Sans MT" panose="020B0502020104020203" pitchFamily="34" charset="0"/>
              </a:rPr>
              <a:t>Gobernanza</a:t>
            </a:r>
            <a:r>
              <a:rPr lang="es-ES" sz="2400" dirty="0">
                <a:solidFill>
                  <a:srgbClr val="000000"/>
                </a:solidFill>
                <a:latin typeface="Gill Sans MT" panose="020B0502020104020203" pitchFamily="34" charset="0"/>
              </a:rPr>
              <a:t> de las partes interesadas para lograr la inocuidad alimentaria, </a:t>
            </a:r>
          </a:p>
          <a:p>
            <a:r>
              <a:rPr lang="es-ES" sz="2400" dirty="0">
                <a:solidFill>
                  <a:srgbClr val="000000"/>
                </a:solidFill>
                <a:latin typeface="Gill Sans MT" panose="020B0502020104020203" pitchFamily="34" charset="0"/>
              </a:rPr>
              <a:t>-</a:t>
            </a:r>
            <a:r>
              <a:rPr lang="es-ES" sz="2400" b="1" dirty="0">
                <a:solidFill>
                  <a:srgbClr val="000000"/>
                </a:solidFill>
                <a:latin typeface="Gill Sans MT" panose="020B0502020104020203" pitchFamily="34" charset="0"/>
              </a:rPr>
              <a:t>Ciencia</a:t>
            </a:r>
            <a:r>
              <a:rPr lang="es-ES" sz="2400" dirty="0">
                <a:solidFill>
                  <a:srgbClr val="000000"/>
                </a:solidFill>
                <a:latin typeface="Gill Sans MT" panose="020B0502020104020203" pitchFamily="34" charset="0"/>
              </a:rPr>
              <a:t> para respaldar las decisiones sobre inocuidad alimentaria, </a:t>
            </a:r>
          </a:p>
          <a:p>
            <a:r>
              <a:rPr lang="es-ES" sz="2400" dirty="0">
                <a:solidFill>
                  <a:srgbClr val="000000"/>
                </a:solidFill>
                <a:latin typeface="Gill Sans MT" panose="020B0502020104020203" pitchFamily="34" charset="0"/>
              </a:rPr>
              <a:t>-</a:t>
            </a:r>
            <a:r>
              <a:rPr lang="es-ES" sz="2400" b="1" dirty="0">
                <a:solidFill>
                  <a:srgbClr val="000000"/>
                </a:solidFill>
                <a:latin typeface="Gill Sans MT" panose="020B0502020104020203" pitchFamily="34" charset="0"/>
              </a:rPr>
              <a:t>Sistemas nacionales de control </a:t>
            </a:r>
            <a:r>
              <a:rPr lang="es-ES" sz="2400" dirty="0">
                <a:solidFill>
                  <a:srgbClr val="000000"/>
                </a:solidFill>
                <a:latin typeface="Gill Sans MT" panose="020B0502020104020203" pitchFamily="34" charset="0"/>
              </a:rPr>
              <a:t>de los alimentos y </a:t>
            </a:r>
          </a:p>
          <a:p>
            <a:r>
              <a:rPr lang="es-ES" sz="2400" dirty="0">
                <a:solidFill>
                  <a:srgbClr val="000000"/>
                </a:solidFill>
                <a:latin typeface="Gill Sans MT" panose="020B0502020104020203" pitchFamily="34" charset="0"/>
              </a:rPr>
              <a:t>-</a:t>
            </a:r>
            <a:r>
              <a:rPr lang="es-ES" sz="2400" b="1" dirty="0">
                <a:solidFill>
                  <a:srgbClr val="000000"/>
                </a:solidFill>
                <a:latin typeface="Gill Sans MT" panose="020B0502020104020203" pitchFamily="34" charset="0"/>
              </a:rPr>
              <a:t>Cooperación público-privada </a:t>
            </a:r>
            <a:r>
              <a:rPr lang="es-ES" sz="2400" dirty="0">
                <a:solidFill>
                  <a:srgbClr val="000000"/>
                </a:solidFill>
                <a:latin typeface="Gill Sans MT" panose="020B0502020104020203" pitchFamily="34" charset="0"/>
              </a:rPr>
              <a:t>en favor de la inocuidad alimentaria</a:t>
            </a:r>
          </a:p>
          <a:p>
            <a:r>
              <a:rPr lang="es-ES" sz="2400" dirty="0">
                <a:solidFill>
                  <a:srgbClr val="000000"/>
                </a:solidFill>
                <a:latin typeface="Gill Sans MT" panose="020B0502020104020203" pitchFamily="34" charset="0"/>
              </a:rPr>
              <a:t> </a:t>
            </a:r>
          </a:p>
          <a:p>
            <a:r>
              <a:rPr lang="es-ES" sz="2400" dirty="0"/>
              <a:t>A través de estas prioridades, el trabajo de la FAO en materia de inocuidad alimentaria contribuirá directamente a alcanzar los </a:t>
            </a:r>
            <a:r>
              <a:rPr lang="es-ES" sz="2400" b="1" dirty="0"/>
              <a:t>Objetivos de Desarrollo Sostenible</a:t>
            </a:r>
            <a:r>
              <a:rPr lang="es-ES" sz="2400" dirty="0"/>
              <a:t> (ODS), entre ellos: </a:t>
            </a:r>
          </a:p>
          <a:p>
            <a:r>
              <a:rPr lang="es-ES" sz="2400" dirty="0"/>
              <a:t>                               1 “Fin de la pobreza”, </a:t>
            </a:r>
          </a:p>
          <a:p>
            <a:r>
              <a:rPr lang="es-ES" sz="2400" dirty="0"/>
              <a:t>                               2 “Hambre cero”,              </a:t>
            </a:r>
          </a:p>
          <a:p>
            <a:r>
              <a:rPr lang="es-ES" sz="2400" dirty="0"/>
              <a:t>                               3 “Salud y bienestar”                                                      </a:t>
            </a:r>
          </a:p>
          <a:p>
            <a:endParaRPr lang="es-ES" sz="2400" dirty="0"/>
          </a:p>
        </p:txBody>
      </p:sp>
      <p:pic>
        <p:nvPicPr>
          <p:cNvPr id="7" name="Imagen 6">
            <a:extLst>
              <a:ext uri="{FF2B5EF4-FFF2-40B4-BE49-F238E27FC236}">
                <a16:creationId xmlns:a16="http://schemas.microsoft.com/office/drawing/2014/main" id="{0AC2DDF8-03D8-4889-9CB2-0DCFE51C5E32}"/>
              </a:ext>
            </a:extLst>
          </p:cNvPr>
          <p:cNvPicPr>
            <a:picLocks noChangeAspect="1"/>
          </p:cNvPicPr>
          <p:nvPr/>
        </p:nvPicPr>
        <p:blipFill>
          <a:blip r:embed="rId2"/>
          <a:stretch>
            <a:fillRect/>
          </a:stretch>
        </p:blipFill>
        <p:spPr>
          <a:xfrm>
            <a:off x="6296064" y="4357472"/>
            <a:ext cx="4223730" cy="1556766"/>
          </a:xfrm>
          <a:prstGeom prst="rect">
            <a:avLst/>
          </a:prstGeom>
        </p:spPr>
      </p:pic>
    </p:spTree>
    <p:extLst>
      <p:ext uri="{BB962C8B-B14F-4D97-AF65-F5344CB8AC3E}">
        <p14:creationId xmlns:p14="http://schemas.microsoft.com/office/powerpoint/2010/main" val="219817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130DB2F-7E1B-4A24-8BE1-1BAEFD4D4082}"/>
              </a:ext>
            </a:extLst>
          </p:cNvPr>
          <p:cNvPicPr>
            <a:picLocks noChangeAspect="1"/>
          </p:cNvPicPr>
          <p:nvPr/>
        </p:nvPicPr>
        <p:blipFill>
          <a:blip r:embed="rId2"/>
          <a:stretch>
            <a:fillRect/>
          </a:stretch>
        </p:blipFill>
        <p:spPr>
          <a:xfrm>
            <a:off x="1144402" y="0"/>
            <a:ext cx="9338931" cy="2765761"/>
          </a:xfrm>
          <a:prstGeom prst="rect">
            <a:avLst/>
          </a:prstGeom>
        </p:spPr>
      </p:pic>
      <p:sp>
        <p:nvSpPr>
          <p:cNvPr id="3" name="Rectángulo 2">
            <a:extLst>
              <a:ext uri="{FF2B5EF4-FFF2-40B4-BE49-F238E27FC236}">
                <a16:creationId xmlns:a16="http://schemas.microsoft.com/office/drawing/2014/main" id="{C7BA5139-9B24-4528-B090-110326CE2C8E}"/>
              </a:ext>
            </a:extLst>
          </p:cNvPr>
          <p:cNvSpPr/>
          <p:nvPr/>
        </p:nvSpPr>
        <p:spPr>
          <a:xfrm>
            <a:off x="794158" y="2339899"/>
            <a:ext cx="10603685" cy="4154984"/>
          </a:xfrm>
          <a:prstGeom prst="rect">
            <a:avLst/>
          </a:prstGeom>
        </p:spPr>
        <p:txBody>
          <a:bodyPr wrap="square">
            <a:spAutoFit/>
          </a:bodyPr>
          <a:lstStyle/>
          <a:p>
            <a:pPr algn="just"/>
            <a:r>
              <a:rPr lang="es-ES" sz="2400" b="1" dirty="0">
                <a:solidFill>
                  <a:srgbClr val="211D1E"/>
                </a:solidFill>
                <a:latin typeface="Arial" panose="020B0604020202020204" pitchFamily="34" charset="0"/>
                <a:cs typeface="Arial" panose="020B0604020202020204" pitchFamily="34" charset="0"/>
              </a:rPr>
              <a:t>Objetivo y ámbito de aplicación </a:t>
            </a:r>
            <a:endParaRPr lang="es-ES" sz="2400" dirty="0">
              <a:solidFill>
                <a:srgbClr val="211D1E"/>
              </a:solidFill>
              <a:latin typeface="Arial" panose="020B0604020202020204" pitchFamily="34" charset="0"/>
              <a:cs typeface="Arial" panose="020B0604020202020204" pitchFamily="34" charset="0"/>
            </a:endParaRPr>
          </a:p>
          <a:p>
            <a:pPr algn="just"/>
            <a:r>
              <a:rPr lang="es-ES" sz="2400" dirty="0">
                <a:solidFill>
                  <a:srgbClr val="211D1E"/>
                </a:solidFill>
                <a:latin typeface="Arial" panose="020B0604020202020204" pitchFamily="34" charset="0"/>
                <a:cs typeface="Arial" panose="020B0604020202020204" pitchFamily="34" charset="0"/>
              </a:rPr>
              <a:t>1. El presente Reglamento </a:t>
            </a:r>
            <a:r>
              <a:rPr lang="es-ES" sz="2400" b="1" dirty="0">
                <a:solidFill>
                  <a:srgbClr val="211D1E"/>
                </a:solidFill>
                <a:latin typeface="Arial" panose="020B0604020202020204" pitchFamily="34" charset="0"/>
                <a:cs typeface="Arial" panose="020B0604020202020204" pitchFamily="34" charset="0"/>
              </a:rPr>
              <a:t>proporciona la base para asegurar un nivel elevado de protección de la salud de las personas y de los intereses de los consumidores en relación con los alimentos</a:t>
            </a:r>
            <a:r>
              <a:rPr lang="es-ES" sz="2400" dirty="0">
                <a:solidFill>
                  <a:srgbClr val="211D1E"/>
                </a:solidFill>
                <a:latin typeface="Arial" panose="020B0604020202020204" pitchFamily="34" charset="0"/>
                <a:cs typeface="Arial" panose="020B0604020202020204" pitchFamily="34" charset="0"/>
              </a:rPr>
              <a:t>, teniendo en cuenta, en particular, la diversidad del suministro de alimentos, incluidos los productos tradicionales, al tiempo que se garantiza el funcionamiento eficaz del mercado interior. </a:t>
            </a:r>
            <a:r>
              <a:rPr lang="es-ES" sz="2400" b="1" dirty="0">
                <a:solidFill>
                  <a:srgbClr val="211D1E"/>
                </a:solidFill>
                <a:latin typeface="Arial" panose="020B0604020202020204" pitchFamily="34" charset="0"/>
                <a:cs typeface="Arial" panose="020B0604020202020204" pitchFamily="34" charset="0"/>
              </a:rPr>
              <a:t>Establece principios y responsabilidades comunes, los medios para proporcionar una base científica sólida y disposiciones y procedimientos organizativos eficientes en los que basar la toma de decisiones en cuestiones referentes a la seguridad de los alimentos y los piensos</a:t>
            </a:r>
            <a:r>
              <a:rPr lang="es-ES" sz="2400" dirty="0">
                <a:solidFill>
                  <a:srgbClr val="211D1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99251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020F736-502D-4597-88FE-029BDF07DEB0}"/>
              </a:ext>
            </a:extLst>
          </p:cNvPr>
          <p:cNvSpPr/>
          <p:nvPr/>
        </p:nvSpPr>
        <p:spPr>
          <a:xfrm>
            <a:off x="637563" y="428178"/>
            <a:ext cx="10737909" cy="6001643"/>
          </a:xfrm>
          <a:prstGeom prst="rect">
            <a:avLst/>
          </a:prstGeom>
        </p:spPr>
        <p:txBody>
          <a:bodyPr wrap="square">
            <a:spAutoFit/>
          </a:bodyPr>
          <a:lstStyle/>
          <a:p>
            <a:r>
              <a:rPr lang="es-ES" sz="2400" dirty="0">
                <a:solidFill>
                  <a:srgbClr val="211D1E"/>
                </a:solidFill>
                <a:latin typeface="Arial" panose="020B0604020202020204" pitchFamily="34" charset="0"/>
                <a:cs typeface="Arial" panose="020B0604020202020204" pitchFamily="34" charset="0"/>
              </a:rPr>
              <a:t>2. A efectos del apartado 1, el presente Reglamento </a:t>
            </a:r>
            <a:r>
              <a:rPr lang="es-ES" sz="2400" b="1" dirty="0">
                <a:solidFill>
                  <a:srgbClr val="211D1E"/>
                </a:solidFill>
                <a:latin typeface="Arial" panose="020B0604020202020204" pitchFamily="34" charset="0"/>
                <a:cs typeface="Arial" panose="020B0604020202020204" pitchFamily="34" charset="0"/>
              </a:rPr>
              <a:t>establece los principios generales aplicables, en la Comunidad y a nivel nacional, a los alimentos y los piensos en general y, en particular, a su seguridad</a:t>
            </a:r>
            <a:r>
              <a:rPr lang="es-ES" sz="2400" dirty="0">
                <a:solidFill>
                  <a:srgbClr val="211D1E"/>
                </a:solidFill>
                <a:latin typeface="Arial" panose="020B0604020202020204" pitchFamily="34" charset="0"/>
                <a:cs typeface="Arial" panose="020B0604020202020204" pitchFamily="34" charset="0"/>
              </a:rPr>
              <a:t>. </a:t>
            </a:r>
          </a:p>
          <a:p>
            <a:r>
              <a:rPr lang="es-ES" sz="2400" dirty="0">
                <a:solidFill>
                  <a:srgbClr val="211D1E"/>
                </a:solidFill>
                <a:latin typeface="Arial" panose="020B0604020202020204" pitchFamily="34" charset="0"/>
                <a:cs typeface="Arial" panose="020B0604020202020204" pitchFamily="34" charset="0"/>
              </a:rPr>
              <a:t>En virtud del presente Reglamento se </a:t>
            </a:r>
            <a:r>
              <a:rPr lang="es-ES" sz="2400" b="1" dirty="0">
                <a:solidFill>
                  <a:srgbClr val="211D1E"/>
                </a:solidFill>
                <a:latin typeface="Arial" panose="020B0604020202020204" pitchFamily="34" charset="0"/>
                <a:cs typeface="Arial" panose="020B0604020202020204" pitchFamily="34" charset="0"/>
              </a:rPr>
              <a:t>crea la Autoridad Europea de Seguridad Alimentaria</a:t>
            </a:r>
            <a:r>
              <a:rPr lang="es-ES" sz="2400" dirty="0">
                <a:solidFill>
                  <a:srgbClr val="211D1E"/>
                </a:solidFill>
                <a:latin typeface="Arial" panose="020B0604020202020204" pitchFamily="34" charset="0"/>
                <a:cs typeface="Arial" panose="020B0604020202020204" pitchFamily="34" charset="0"/>
              </a:rPr>
              <a:t>. </a:t>
            </a:r>
          </a:p>
          <a:p>
            <a:pPr algn="just"/>
            <a:r>
              <a:rPr lang="es-ES" sz="2400" dirty="0">
                <a:solidFill>
                  <a:srgbClr val="211D1E"/>
                </a:solidFill>
                <a:latin typeface="Arial" panose="020B0604020202020204" pitchFamily="34" charset="0"/>
                <a:cs typeface="Arial" panose="020B0604020202020204" pitchFamily="34" charset="0"/>
              </a:rPr>
              <a:t>3. El presente Reglamento </a:t>
            </a:r>
            <a:r>
              <a:rPr lang="es-ES" sz="2400" b="1" dirty="0">
                <a:solidFill>
                  <a:srgbClr val="211D1E"/>
                </a:solidFill>
                <a:latin typeface="Arial" panose="020B0604020202020204" pitchFamily="34" charset="0"/>
                <a:cs typeface="Arial" panose="020B0604020202020204" pitchFamily="34" charset="0"/>
              </a:rPr>
              <a:t>se aplicará a todas las etapas de la producción, la transformación y la distribución de alimentos y de piensos</a:t>
            </a:r>
            <a:r>
              <a:rPr lang="es-ES" sz="2400" dirty="0">
                <a:solidFill>
                  <a:srgbClr val="211D1E"/>
                </a:solidFill>
                <a:latin typeface="Arial" panose="020B0604020202020204" pitchFamily="34" charset="0"/>
                <a:cs typeface="Arial" panose="020B0604020202020204" pitchFamily="34" charset="0"/>
              </a:rPr>
              <a:t>, </a:t>
            </a:r>
            <a:r>
              <a:rPr lang="es-ES" sz="2400" u="sng" dirty="0">
                <a:solidFill>
                  <a:srgbClr val="211D1E"/>
                </a:solidFill>
                <a:latin typeface="Arial" panose="020B0604020202020204" pitchFamily="34" charset="0"/>
                <a:cs typeface="Arial" panose="020B0604020202020204" pitchFamily="34" charset="0"/>
              </a:rPr>
              <a:t>pero no a la producción primaria para uso privado ni a la preparación, manipulación o almacenamiento domésticos de alimentos para consumo propio</a:t>
            </a:r>
            <a:r>
              <a:rPr lang="es-ES" sz="2400" dirty="0">
                <a:solidFill>
                  <a:srgbClr val="211D1E"/>
                </a:solidFill>
                <a:latin typeface="Arial" panose="020B0604020202020204" pitchFamily="34" charset="0"/>
                <a:cs typeface="Arial" panose="020B0604020202020204" pitchFamily="34" charset="0"/>
              </a:rPr>
              <a:t>. </a:t>
            </a:r>
          </a:p>
          <a:p>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Definición de «alimento» </a:t>
            </a: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A efectos del presente Reglamento, se entenderá por «</a:t>
            </a:r>
            <a:r>
              <a:rPr lang="es-ES" sz="2400" b="1" dirty="0">
                <a:latin typeface="Arial" panose="020B0604020202020204" pitchFamily="34" charset="0"/>
                <a:cs typeface="Arial" panose="020B0604020202020204" pitchFamily="34" charset="0"/>
              </a:rPr>
              <a:t>alimento</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(o «</a:t>
            </a:r>
            <a:r>
              <a:rPr lang="es-ES" sz="2400" b="1" dirty="0">
                <a:latin typeface="Arial" panose="020B0604020202020204" pitchFamily="34" charset="0"/>
                <a:cs typeface="Arial" panose="020B0604020202020204" pitchFamily="34" charset="0"/>
              </a:rPr>
              <a:t>producto alimenticio</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cualquier sustancia o producto destinados a ser ingeridos por los seres humanos o con probabilidad razonable de serlo, tanto si han sido transformados entera o parcialmente como si no</a:t>
            </a:r>
            <a:r>
              <a:rPr lang="es-E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5838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D84E06-571E-4C0B-AA89-26A2FEED712C}"/>
              </a:ext>
            </a:extLst>
          </p:cNvPr>
          <p:cNvSpPr txBox="1"/>
          <p:nvPr/>
        </p:nvSpPr>
        <p:spPr>
          <a:xfrm>
            <a:off x="3338818" y="755011"/>
            <a:ext cx="4654800" cy="646331"/>
          </a:xfrm>
          <a:prstGeom prst="rect">
            <a:avLst/>
          </a:prstGeom>
          <a:noFill/>
        </p:spPr>
        <p:txBody>
          <a:bodyPr wrap="none" rtlCol="0">
            <a:spAutoFit/>
          </a:bodyPr>
          <a:lstStyle/>
          <a:p>
            <a:pPr algn="ctr"/>
            <a:r>
              <a:rPr lang="es-ES" sz="3600" b="1" u="sng" dirty="0"/>
              <a:t>CALIDAD ALIMENTARIA</a:t>
            </a:r>
          </a:p>
        </p:txBody>
      </p:sp>
      <p:sp>
        <p:nvSpPr>
          <p:cNvPr id="5" name="CuadroTexto 4">
            <a:extLst>
              <a:ext uri="{FF2B5EF4-FFF2-40B4-BE49-F238E27FC236}">
                <a16:creationId xmlns:a16="http://schemas.microsoft.com/office/drawing/2014/main" id="{7EDB0AB0-045F-460F-A4E1-8F67E07E3E4D}"/>
              </a:ext>
            </a:extLst>
          </p:cNvPr>
          <p:cNvSpPr txBox="1"/>
          <p:nvPr/>
        </p:nvSpPr>
        <p:spPr>
          <a:xfrm>
            <a:off x="1845580" y="1912690"/>
            <a:ext cx="8706679" cy="4154984"/>
          </a:xfrm>
          <a:prstGeom prst="rect">
            <a:avLst/>
          </a:prstGeom>
          <a:noFill/>
        </p:spPr>
        <p:txBody>
          <a:bodyPr wrap="none" rtlCol="0">
            <a:spAutoFit/>
          </a:bodyPr>
          <a:lstStyle/>
          <a:p>
            <a:r>
              <a:rPr lang="es-ES" sz="2400" dirty="0"/>
              <a:t>-Breve reseña de los Organismos Internacionales</a:t>
            </a:r>
          </a:p>
          <a:p>
            <a:r>
              <a:rPr lang="es-ES" sz="2400" dirty="0"/>
              <a:t>-Evolución del concepto de Seguridad Alimentaria</a:t>
            </a:r>
          </a:p>
          <a:p>
            <a:r>
              <a:rPr lang="es-ES" sz="2400" dirty="0"/>
              <a:t>-R CE 178/2002,requisitos generales de la legislación alimentaria</a:t>
            </a:r>
          </a:p>
          <a:p>
            <a:r>
              <a:rPr lang="es-ES" sz="2400" dirty="0"/>
              <a:t>-Concepto de Calidad Alimentaria</a:t>
            </a:r>
          </a:p>
          <a:p>
            <a:r>
              <a:rPr lang="es-ES" sz="2400" dirty="0"/>
              <a:t>-Ley 28/2015 para la defensa de la calidad alimentaria</a:t>
            </a:r>
          </a:p>
          <a:p>
            <a:r>
              <a:rPr lang="es-ES" sz="2400" dirty="0"/>
              <a:t>-</a:t>
            </a:r>
            <a:r>
              <a:rPr lang="es-ES" sz="2400" dirty="0" err="1"/>
              <a:t>Lei</a:t>
            </a:r>
            <a:r>
              <a:rPr lang="es-ES" sz="2400" dirty="0"/>
              <a:t> 1/2024 de la calidad alimentaria de Galicia</a:t>
            </a:r>
          </a:p>
          <a:p>
            <a:r>
              <a:rPr lang="es-ES" sz="2400" dirty="0"/>
              <a:t>-Calidad Diferenciada</a:t>
            </a:r>
          </a:p>
          <a:p>
            <a:r>
              <a:rPr lang="es-ES" sz="2400" dirty="0"/>
              <a:t>-R UE 2017/625 sobre controles oficiales</a:t>
            </a:r>
          </a:p>
          <a:p>
            <a:r>
              <a:rPr lang="es-ES" sz="2400" dirty="0"/>
              <a:t>-Plan Nacional de Control Oficial de la Calidad Alimentaria (PNCOCA)</a:t>
            </a:r>
          </a:p>
          <a:p>
            <a:r>
              <a:rPr lang="es-ES" sz="2400" dirty="0"/>
              <a:t>-Desarrollo de la inspección</a:t>
            </a:r>
          </a:p>
          <a:p>
            <a:r>
              <a:rPr lang="es-ES" sz="2400" dirty="0"/>
              <a:t>-Fraude agroalimentario</a:t>
            </a:r>
          </a:p>
        </p:txBody>
      </p:sp>
    </p:spTree>
    <p:extLst>
      <p:ext uri="{BB962C8B-B14F-4D97-AF65-F5344CB8AC3E}">
        <p14:creationId xmlns:p14="http://schemas.microsoft.com/office/powerpoint/2010/main" val="2517294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6074EC0-06FC-4B1A-A2DD-93C216794273}"/>
              </a:ext>
            </a:extLst>
          </p:cNvPr>
          <p:cNvSpPr/>
          <p:nvPr/>
        </p:nvSpPr>
        <p:spPr>
          <a:xfrm>
            <a:off x="852881" y="363592"/>
            <a:ext cx="10234569" cy="6247864"/>
          </a:xfrm>
          <a:prstGeom prst="rect">
            <a:avLst/>
          </a:prstGeom>
        </p:spPr>
        <p:txBody>
          <a:bodyPr wrap="square">
            <a:spAutoFit/>
          </a:bodyPr>
          <a:lstStyle/>
          <a:p>
            <a:r>
              <a:rPr lang="es-ES" sz="2000" b="1" dirty="0">
                <a:solidFill>
                  <a:srgbClr val="211D1E"/>
                </a:solidFill>
                <a:latin typeface="Arial" panose="020B0604020202020204" pitchFamily="34" charset="0"/>
                <a:cs typeface="Arial" panose="020B0604020202020204" pitchFamily="34" charset="0"/>
              </a:rPr>
              <a:t>LEGISLACIÓN ALIMENTARIA GENERAL </a:t>
            </a:r>
            <a:endParaRPr lang="es-ES" sz="2000" dirty="0">
              <a:solidFill>
                <a:srgbClr val="211D1E"/>
              </a:solidFill>
              <a:latin typeface="Arial" panose="020B0604020202020204" pitchFamily="34" charset="0"/>
              <a:cs typeface="Arial" panose="020B0604020202020204" pitchFamily="34" charset="0"/>
            </a:endParaRPr>
          </a:p>
          <a:p>
            <a:r>
              <a:rPr lang="es-ES" sz="2000" b="1" dirty="0">
                <a:solidFill>
                  <a:srgbClr val="211D1E"/>
                </a:solidFill>
                <a:latin typeface="Arial" panose="020B0604020202020204" pitchFamily="34" charset="0"/>
                <a:cs typeface="Arial" panose="020B0604020202020204" pitchFamily="34" charset="0"/>
              </a:rPr>
              <a:t>Ámbito de aplicación </a:t>
            </a:r>
            <a:endParaRPr lang="es-ES" sz="2000" dirty="0">
              <a:solidFill>
                <a:srgbClr val="211D1E"/>
              </a:solidFill>
              <a:latin typeface="Arial" panose="020B0604020202020204" pitchFamily="34" charset="0"/>
              <a:cs typeface="Arial" panose="020B0604020202020204" pitchFamily="34" charset="0"/>
            </a:endParaRPr>
          </a:p>
          <a:p>
            <a:r>
              <a:rPr lang="es-ES" sz="2000" dirty="0">
                <a:solidFill>
                  <a:srgbClr val="211D1E"/>
                </a:solidFill>
                <a:latin typeface="Arial" panose="020B0604020202020204" pitchFamily="34" charset="0"/>
                <a:cs typeface="Arial" panose="020B0604020202020204" pitchFamily="34" charset="0"/>
              </a:rPr>
              <a:t>1. S</a:t>
            </a:r>
            <a:r>
              <a:rPr lang="es-ES" sz="2000" b="1" dirty="0">
                <a:solidFill>
                  <a:srgbClr val="211D1E"/>
                </a:solidFill>
                <a:latin typeface="Arial" panose="020B0604020202020204" pitchFamily="34" charset="0"/>
                <a:cs typeface="Arial" panose="020B0604020202020204" pitchFamily="34" charset="0"/>
              </a:rPr>
              <a:t>e aplicará a todas las etapas de la producción, la transformación y la distribución de alimentos </a:t>
            </a:r>
            <a:r>
              <a:rPr lang="es-ES" sz="2000" dirty="0">
                <a:solidFill>
                  <a:srgbClr val="211D1E"/>
                </a:solidFill>
                <a:latin typeface="Arial" panose="020B0604020202020204" pitchFamily="34" charset="0"/>
                <a:cs typeface="Arial" panose="020B0604020202020204" pitchFamily="34" charset="0"/>
              </a:rPr>
              <a:t>así como de piensos. </a:t>
            </a:r>
          </a:p>
          <a:p>
            <a:r>
              <a:rPr lang="es-ES" sz="2000" dirty="0">
                <a:solidFill>
                  <a:srgbClr val="211D1E"/>
                </a:solidFill>
                <a:latin typeface="Arial" panose="020B0604020202020204" pitchFamily="34" charset="0"/>
                <a:cs typeface="Arial" panose="020B0604020202020204" pitchFamily="34" charset="0"/>
              </a:rPr>
              <a:t>2. </a:t>
            </a:r>
            <a:r>
              <a:rPr lang="es-ES" sz="2000" b="1" dirty="0">
                <a:solidFill>
                  <a:srgbClr val="0070C0"/>
                </a:solidFill>
                <a:latin typeface="Arial" panose="020B0604020202020204" pitchFamily="34" charset="0"/>
                <a:cs typeface="Arial" panose="020B0604020202020204" pitchFamily="34" charset="0"/>
              </a:rPr>
              <a:t>Los principios generales establecidos </a:t>
            </a:r>
            <a:r>
              <a:rPr lang="es-ES" sz="2000" dirty="0">
                <a:solidFill>
                  <a:srgbClr val="0070C0"/>
                </a:solidFill>
                <a:latin typeface="Arial" panose="020B0604020202020204" pitchFamily="34" charset="0"/>
                <a:cs typeface="Arial" panose="020B0604020202020204" pitchFamily="34" charset="0"/>
              </a:rPr>
              <a:t>en los artículos 5 a 10 </a:t>
            </a:r>
            <a:r>
              <a:rPr lang="es-ES" sz="2000" b="1" dirty="0">
                <a:solidFill>
                  <a:srgbClr val="0070C0"/>
                </a:solidFill>
                <a:latin typeface="Arial" panose="020B0604020202020204" pitchFamily="34" charset="0"/>
                <a:cs typeface="Arial" panose="020B0604020202020204" pitchFamily="34" charset="0"/>
              </a:rPr>
              <a:t>constituirán un marco general de carácter horizontal</a:t>
            </a:r>
            <a:r>
              <a:rPr lang="es-ES" sz="2000" dirty="0">
                <a:solidFill>
                  <a:srgbClr val="0070C0"/>
                </a:solidFill>
                <a:latin typeface="Arial" panose="020B0604020202020204" pitchFamily="34" charset="0"/>
                <a:cs typeface="Arial" panose="020B0604020202020204" pitchFamily="34" charset="0"/>
              </a:rPr>
              <a:t> </a:t>
            </a:r>
            <a:r>
              <a:rPr lang="es-ES" sz="2000" dirty="0">
                <a:solidFill>
                  <a:srgbClr val="211D1E"/>
                </a:solidFill>
                <a:latin typeface="Arial" panose="020B0604020202020204" pitchFamily="34" charset="0"/>
                <a:cs typeface="Arial" panose="020B0604020202020204" pitchFamily="34" charset="0"/>
              </a:rPr>
              <a:t>al que habrá que ajustarse cuando se adopten medidas. </a:t>
            </a:r>
          </a:p>
          <a:p>
            <a:r>
              <a:rPr lang="es-ES" sz="2000" b="1" dirty="0">
                <a:solidFill>
                  <a:srgbClr val="0070C0"/>
                </a:solidFill>
                <a:latin typeface="Arial" panose="020B0604020202020204" pitchFamily="34" charset="0"/>
                <a:cs typeface="Arial" panose="020B0604020202020204" pitchFamily="34" charset="0"/>
              </a:rPr>
              <a:t>PRINCIPIOS GENERALES DE LA LEGISLACIÓN ALIMENTARIA </a:t>
            </a:r>
            <a:endParaRPr lang="es-ES" sz="2000" dirty="0">
              <a:solidFill>
                <a:srgbClr val="0070C0"/>
              </a:solidFill>
              <a:latin typeface="Arial" panose="020B0604020202020204" pitchFamily="34" charset="0"/>
              <a:cs typeface="Arial" panose="020B0604020202020204" pitchFamily="34" charset="0"/>
            </a:endParaRPr>
          </a:p>
          <a:p>
            <a:r>
              <a:rPr lang="es-ES" sz="2000" b="1" u="sng" dirty="0">
                <a:solidFill>
                  <a:srgbClr val="0070C0"/>
                </a:solidFill>
                <a:latin typeface="Arial" panose="020B0604020202020204" pitchFamily="34" charset="0"/>
                <a:cs typeface="Arial" panose="020B0604020202020204" pitchFamily="34" charset="0"/>
              </a:rPr>
              <a:t>Objetivos generales </a:t>
            </a:r>
            <a:endParaRPr lang="es-ES" sz="2000" u="sng" dirty="0">
              <a:solidFill>
                <a:srgbClr val="0070C0"/>
              </a:solidFill>
              <a:latin typeface="Arial" panose="020B0604020202020204" pitchFamily="34" charset="0"/>
              <a:cs typeface="Arial" panose="020B0604020202020204" pitchFamily="34" charset="0"/>
            </a:endParaRPr>
          </a:p>
          <a:p>
            <a:r>
              <a:rPr lang="es-ES" sz="2000" dirty="0">
                <a:solidFill>
                  <a:srgbClr val="0070C0"/>
                </a:solidFill>
                <a:latin typeface="Arial" panose="020B0604020202020204" pitchFamily="34" charset="0"/>
                <a:cs typeface="Arial" panose="020B0604020202020204" pitchFamily="34" charset="0"/>
              </a:rPr>
              <a:t>1. </a:t>
            </a:r>
            <a:r>
              <a:rPr lang="es-ES" sz="2000" b="1" dirty="0">
                <a:solidFill>
                  <a:srgbClr val="0070C0"/>
                </a:solidFill>
                <a:latin typeface="Arial" panose="020B0604020202020204" pitchFamily="34" charset="0"/>
                <a:cs typeface="Arial" panose="020B0604020202020204" pitchFamily="34" charset="0"/>
              </a:rPr>
              <a:t>La legislación alimentaria perseguirá </a:t>
            </a:r>
            <a:r>
              <a:rPr lang="es-ES" sz="2000" dirty="0">
                <a:solidFill>
                  <a:srgbClr val="0070C0"/>
                </a:solidFill>
                <a:latin typeface="Arial" panose="020B0604020202020204" pitchFamily="34" charset="0"/>
                <a:cs typeface="Arial" panose="020B0604020202020204" pitchFamily="34" charset="0"/>
              </a:rPr>
              <a:t>uno o varios de los objetivos generales de </a:t>
            </a:r>
            <a:r>
              <a:rPr lang="es-ES" sz="2000" b="1" dirty="0">
                <a:solidFill>
                  <a:srgbClr val="0070C0"/>
                </a:solidFill>
                <a:latin typeface="Arial" panose="020B0604020202020204" pitchFamily="34" charset="0"/>
                <a:cs typeface="Arial" panose="020B0604020202020204" pitchFamily="34" charset="0"/>
              </a:rPr>
              <a:t>lograr un nivel elevado de protección de la vida y la salud de las personas, así como de proteger los intereses de los consumidores</a:t>
            </a:r>
            <a:r>
              <a:rPr lang="es-ES" sz="2000" dirty="0">
                <a:solidFill>
                  <a:srgbClr val="0070C0"/>
                </a:solidFill>
                <a:latin typeface="Arial" panose="020B0604020202020204" pitchFamily="34" charset="0"/>
                <a:cs typeface="Arial" panose="020B0604020202020204" pitchFamily="34" charset="0"/>
              </a:rPr>
              <a:t>, incluidas unas </a:t>
            </a:r>
            <a:r>
              <a:rPr lang="es-ES" sz="2000" b="1" dirty="0">
                <a:solidFill>
                  <a:srgbClr val="0070C0"/>
                </a:solidFill>
                <a:latin typeface="Arial" panose="020B0604020202020204" pitchFamily="34" charset="0"/>
                <a:cs typeface="Arial" panose="020B0604020202020204" pitchFamily="34" charset="0"/>
              </a:rPr>
              <a:t>prácticas justas en el comercio de alimentos</a:t>
            </a:r>
            <a:r>
              <a:rPr lang="es-ES" sz="2000" dirty="0">
                <a:solidFill>
                  <a:srgbClr val="0070C0"/>
                </a:solidFill>
                <a:latin typeface="Arial" panose="020B0604020202020204" pitchFamily="34" charset="0"/>
                <a:cs typeface="Arial" panose="020B0604020202020204" pitchFamily="34" charset="0"/>
              </a:rPr>
              <a:t>, teniendo en cuenta, cuando proceda, la protección de la salud y el bienestar de los animales, los aspectos fitosanitarios y el medio ambiente. </a:t>
            </a:r>
          </a:p>
          <a:p>
            <a:r>
              <a:rPr lang="es-ES" sz="2000" dirty="0">
                <a:solidFill>
                  <a:srgbClr val="0070C0"/>
                </a:solidFill>
                <a:latin typeface="Arial" panose="020B0604020202020204" pitchFamily="34" charset="0"/>
                <a:cs typeface="Arial" panose="020B0604020202020204" pitchFamily="34" charset="0"/>
              </a:rPr>
              <a:t>2. La legislación alimentaria </a:t>
            </a:r>
            <a:r>
              <a:rPr lang="es-ES" sz="2000" b="1" dirty="0">
                <a:solidFill>
                  <a:srgbClr val="0070C0"/>
                </a:solidFill>
                <a:latin typeface="Arial" panose="020B0604020202020204" pitchFamily="34" charset="0"/>
                <a:cs typeface="Arial" panose="020B0604020202020204" pitchFamily="34" charset="0"/>
              </a:rPr>
              <a:t>tendrá como finalidad lograr la libre circulación en la Comunidad de alimentos y piensos </a:t>
            </a:r>
            <a:r>
              <a:rPr lang="es-ES" sz="2000" dirty="0">
                <a:solidFill>
                  <a:srgbClr val="0070C0"/>
                </a:solidFill>
                <a:latin typeface="Arial" panose="020B0604020202020204" pitchFamily="34" charset="0"/>
                <a:cs typeface="Arial" panose="020B0604020202020204" pitchFamily="34" charset="0"/>
              </a:rPr>
              <a:t>fabricados o comercializados de acuerdo con los principios y requisitos generales del presente capítulo. </a:t>
            </a:r>
          </a:p>
          <a:p>
            <a:r>
              <a:rPr lang="es-ES" sz="2000" dirty="0">
                <a:solidFill>
                  <a:srgbClr val="0070C0"/>
                </a:solidFill>
                <a:latin typeface="Arial" panose="020B0604020202020204" pitchFamily="34" charset="0"/>
                <a:cs typeface="Arial" panose="020B0604020202020204" pitchFamily="34" charset="0"/>
              </a:rPr>
              <a:t>3. Cuando existan normas internacionales, o su formulación sea inminente, se tendrán en cuenta a la hora de elaborar o adaptar la legislación alimentaria.</a:t>
            </a:r>
            <a:endParaRPr lang="es-ES" sz="9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1416712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CC45DFF-C178-45B1-A4B2-567CD3A69AED}"/>
              </a:ext>
            </a:extLst>
          </p:cNvPr>
          <p:cNvSpPr/>
          <p:nvPr/>
        </p:nvSpPr>
        <p:spPr>
          <a:xfrm>
            <a:off x="1111541" y="797512"/>
            <a:ext cx="9968918" cy="5262979"/>
          </a:xfrm>
          <a:prstGeom prst="rect">
            <a:avLst/>
          </a:prstGeom>
        </p:spPr>
        <p:txBody>
          <a:bodyPr wrap="square">
            <a:spAutoFit/>
          </a:bodyPr>
          <a:lstStyle/>
          <a:p>
            <a:pPr algn="just"/>
            <a:r>
              <a:rPr lang="es-ES" sz="2400" b="1" u="sng" dirty="0">
                <a:solidFill>
                  <a:srgbClr val="0070C0"/>
                </a:solidFill>
                <a:latin typeface="Arial" panose="020B0604020202020204" pitchFamily="34" charset="0"/>
                <a:cs typeface="Arial" panose="020B0604020202020204" pitchFamily="34" charset="0"/>
              </a:rPr>
              <a:t>Análisis del riesgo </a:t>
            </a:r>
            <a:endParaRPr lang="es-ES" sz="2400" u="sng" dirty="0">
              <a:solidFill>
                <a:srgbClr val="0070C0"/>
              </a:solidFill>
              <a:latin typeface="Arial" panose="020B0604020202020204" pitchFamily="34" charset="0"/>
              <a:cs typeface="Arial" panose="020B0604020202020204" pitchFamily="34" charset="0"/>
            </a:endParaRPr>
          </a:p>
          <a:p>
            <a:pPr algn="just"/>
            <a:r>
              <a:rPr lang="es-ES" sz="2400" dirty="0">
                <a:solidFill>
                  <a:srgbClr val="0070C0"/>
                </a:solidFill>
                <a:latin typeface="Arial" panose="020B0604020202020204" pitchFamily="34" charset="0"/>
                <a:cs typeface="Arial" panose="020B0604020202020204" pitchFamily="34" charset="0"/>
              </a:rPr>
              <a:t>1. Con el fin de lograr el objetivo general de un nivel elevado de protección de la salud y la vida de las personas, </a:t>
            </a:r>
            <a:r>
              <a:rPr lang="es-ES" sz="2400" b="1" dirty="0">
                <a:solidFill>
                  <a:srgbClr val="0070C0"/>
                </a:solidFill>
                <a:latin typeface="Arial" panose="020B0604020202020204" pitchFamily="34" charset="0"/>
                <a:cs typeface="Arial" panose="020B0604020202020204" pitchFamily="34" charset="0"/>
              </a:rPr>
              <a:t>la legislación alimentaria se basará en el análisis del riesgo</a:t>
            </a:r>
            <a:r>
              <a:rPr lang="es-ES" sz="2400" dirty="0">
                <a:solidFill>
                  <a:srgbClr val="0070C0"/>
                </a:solidFill>
                <a:latin typeface="Arial" panose="020B0604020202020204" pitchFamily="34" charset="0"/>
                <a:cs typeface="Arial" panose="020B0604020202020204" pitchFamily="34" charset="0"/>
              </a:rPr>
              <a:t>, salvo que esto no convenga a las circunstancias o la naturaleza de la medida legislativa. </a:t>
            </a:r>
          </a:p>
          <a:p>
            <a:pPr algn="just"/>
            <a:r>
              <a:rPr lang="es-ES" sz="2400" dirty="0">
                <a:solidFill>
                  <a:srgbClr val="0070C0"/>
                </a:solidFill>
                <a:latin typeface="Arial" panose="020B0604020202020204" pitchFamily="34" charset="0"/>
                <a:cs typeface="Arial" panose="020B0604020202020204" pitchFamily="34" charset="0"/>
              </a:rPr>
              <a:t>2. </a:t>
            </a:r>
            <a:r>
              <a:rPr lang="es-ES" sz="2400" b="1" dirty="0">
                <a:solidFill>
                  <a:srgbClr val="0070C0"/>
                </a:solidFill>
                <a:latin typeface="Arial" panose="020B0604020202020204" pitchFamily="34" charset="0"/>
                <a:cs typeface="Arial" panose="020B0604020202020204" pitchFamily="34" charset="0"/>
              </a:rPr>
              <a:t>La determinación del riesgo se basará en las pruebas científicas </a:t>
            </a:r>
            <a:r>
              <a:rPr lang="es-ES" sz="2400" dirty="0">
                <a:solidFill>
                  <a:srgbClr val="0070C0"/>
                </a:solidFill>
                <a:latin typeface="Arial" panose="020B0604020202020204" pitchFamily="34" charset="0"/>
                <a:cs typeface="Arial" panose="020B0604020202020204" pitchFamily="34" charset="0"/>
              </a:rPr>
              <a:t>disponibles y se efectuará de una manera independiente, objetiva y transparente. </a:t>
            </a:r>
          </a:p>
          <a:p>
            <a:pPr algn="just"/>
            <a:r>
              <a:rPr lang="es-ES" sz="2400" dirty="0">
                <a:solidFill>
                  <a:srgbClr val="0070C0"/>
                </a:solidFill>
                <a:latin typeface="Arial" panose="020B0604020202020204" pitchFamily="34" charset="0"/>
                <a:cs typeface="Arial" panose="020B0604020202020204" pitchFamily="34" charset="0"/>
              </a:rPr>
              <a:t>3. Con objeto de alcanzar los objetivos generales de la legislación alimentaria establecidos, </a:t>
            </a:r>
            <a:r>
              <a:rPr lang="es-ES" sz="2400" b="1" dirty="0">
                <a:solidFill>
                  <a:srgbClr val="0070C0"/>
                </a:solidFill>
                <a:latin typeface="Arial" panose="020B0604020202020204" pitchFamily="34" charset="0"/>
                <a:cs typeface="Arial" panose="020B0604020202020204" pitchFamily="34" charset="0"/>
              </a:rPr>
              <a:t>la gestión del riesgo tendrá en cuenta </a:t>
            </a:r>
            <a:r>
              <a:rPr lang="es-ES" sz="2400" dirty="0">
                <a:solidFill>
                  <a:srgbClr val="0070C0"/>
                </a:solidFill>
                <a:latin typeface="Arial" panose="020B0604020202020204" pitchFamily="34" charset="0"/>
                <a:cs typeface="Arial" panose="020B0604020202020204" pitchFamily="34" charset="0"/>
              </a:rPr>
              <a:t>los resultados de la determinación del riesgo y, en particular, </a:t>
            </a:r>
            <a:r>
              <a:rPr lang="es-ES" sz="2400" b="1" dirty="0">
                <a:solidFill>
                  <a:srgbClr val="0070C0"/>
                </a:solidFill>
                <a:latin typeface="Arial" panose="020B0604020202020204" pitchFamily="34" charset="0"/>
                <a:cs typeface="Arial" panose="020B0604020202020204" pitchFamily="34" charset="0"/>
              </a:rPr>
              <a:t>los dictámenes de la Autoridad Europea de Seguridad Alimentaria</a:t>
            </a:r>
            <a:r>
              <a:rPr lang="es-ES" sz="2400" dirty="0">
                <a:solidFill>
                  <a:srgbClr val="0070C0"/>
                </a:solidFill>
                <a:latin typeface="Arial" panose="020B0604020202020204" pitchFamily="34" charset="0"/>
                <a:cs typeface="Arial" panose="020B0604020202020204" pitchFamily="34" charset="0"/>
              </a:rPr>
              <a:t>, </a:t>
            </a:r>
            <a:r>
              <a:rPr lang="es-ES" sz="2400" b="1" dirty="0">
                <a:solidFill>
                  <a:srgbClr val="0070C0"/>
                </a:solidFill>
                <a:latin typeface="Arial" panose="020B0604020202020204" pitchFamily="34" charset="0"/>
                <a:cs typeface="Arial" panose="020B0604020202020204" pitchFamily="34" charset="0"/>
              </a:rPr>
              <a:t>el principio de cautela, así como otros factores relevantes para el tema de que se trate. </a:t>
            </a:r>
          </a:p>
        </p:txBody>
      </p:sp>
    </p:spTree>
    <p:extLst>
      <p:ext uri="{BB962C8B-B14F-4D97-AF65-F5344CB8AC3E}">
        <p14:creationId xmlns:p14="http://schemas.microsoft.com/office/powerpoint/2010/main" val="1366449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19434E2-63EF-4615-9E27-B027F2EFE964}"/>
              </a:ext>
            </a:extLst>
          </p:cNvPr>
          <p:cNvSpPr/>
          <p:nvPr/>
        </p:nvSpPr>
        <p:spPr>
          <a:xfrm>
            <a:off x="1226191" y="1166844"/>
            <a:ext cx="9763387" cy="4524315"/>
          </a:xfrm>
          <a:prstGeom prst="rect">
            <a:avLst/>
          </a:prstGeom>
        </p:spPr>
        <p:txBody>
          <a:bodyPr wrap="square">
            <a:spAutoFit/>
          </a:bodyPr>
          <a:lstStyle/>
          <a:p>
            <a:pPr algn="just"/>
            <a:r>
              <a:rPr lang="es-ES" sz="2400" b="1" u="sng" dirty="0">
                <a:solidFill>
                  <a:srgbClr val="0070C0"/>
                </a:solidFill>
                <a:latin typeface="Arial" panose="020B0604020202020204" pitchFamily="34" charset="0"/>
                <a:cs typeface="Arial" panose="020B0604020202020204" pitchFamily="34" charset="0"/>
              </a:rPr>
              <a:t>Principio de cautela </a:t>
            </a:r>
            <a:endParaRPr lang="es-ES" sz="2400" u="sng" dirty="0">
              <a:solidFill>
                <a:srgbClr val="0070C0"/>
              </a:solidFill>
              <a:latin typeface="Arial" panose="020B0604020202020204" pitchFamily="34" charset="0"/>
              <a:cs typeface="Arial" panose="020B0604020202020204" pitchFamily="34" charset="0"/>
            </a:endParaRPr>
          </a:p>
          <a:p>
            <a:pPr algn="just"/>
            <a:r>
              <a:rPr lang="es-ES" sz="2400" dirty="0">
                <a:solidFill>
                  <a:srgbClr val="0070C0"/>
                </a:solidFill>
                <a:latin typeface="Arial" panose="020B0604020202020204" pitchFamily="34" charset="0"/>
                <a:cs typeface="Arial" panose="020B0604020202020204" pitchFamily="34" charset="0"/>
              </a:rPr>
              <a:t>1. </a:t>
            </a:r>
            <a:r>
              <a:rPr lang="es-ES" sz="2400" b="1" dirty="0">
                <a:solidFill>
                  <a:srgbClr val="0070C0"/>
                </a:solidFill>
                <a:latin typeface="Arial" panose="020B0604020202020204" pitchFamily="34" charset="0"/>
                <a:cs typeface="Arial" panose="020B0604020202020204" pitchFamily="34" charset="0"/>
              </a:rPr>
              <a:t>En circunstancias específicas</a:t>
            </a:r>
            <a:r>
              <a:rPr lang="es-ES" sz="2400" dirty="0">
                <a:solidFill>
                  <a:srgbClr val="0070C0"/>
                </a:solidFill>
                <a:latin typeface="Arial" panose="020B0604020202020204" pitchFamily="34" charset="0"/>
                <a:cs typeface="Arial" panose="020B0604020202020204" pitchFamily="34" charset="0"/>
              </a:rPr>
              <a:t>, </a:t>
            </a:r>
            <a:r>
              <a:rPr lang="es-ES" sz="2400" b="1" dirty="0">
                <a:solidFill>
                  <a:srgbClr val="0070C0"/>
                </a:solidFill>
                <a:latin typeface="Arial" panose="020B0604020202020204" pitchFamily="34" charset="0"/>
                <a:cs typeface="Arial" panose="020B0604020202020204" pitchFamily="34" charset="0"/>
              </a:rPr>
              <a:t>cuando, </a:t>
            </a:r>
            <a:r>
              <a:rPr lang="es-ES" sz="2400" dirty="0">
                <a:solidFill>
                  <a:srgbClr val="0070C0"/>
                </a:solidFill>
                <a:latin typeface="Arial" panose="020B0604020202020204" pitchFamily="34" charset="0"/>
                <a:cs typeface="Arial" panose="020B0604020202020204" pitchFamily="34" charset="0"/>
              </a:rPr>
              <a:t>tras haber evaluado la información disponible</a:t>
            </a:r>
            <a:r>
              <a:rPr lang="es-ES" sz="2400" b="1" dirty="0">
                <a:solidFill>
                  <a:srgbClr val="0070C0"/>
                </a:solidFill>
                <a:latin typeface="Arial" panose="020B0604020202020204" pitchFamily="34" charset="0"/>
                <a:cs typeface="Arial" panose="020B0604020202020204" pitchFamily="34" charset="0"/>
              </a:rPr>
              <a:t>, se observe la posibilidad de que haya efectos nocivos para la salud, pero siga existiendo incertidumbre científica, podrán adoptarse medidas provisionales de gestión del riesgo para asegurar el nivel elevado de protección de la salud </a:t>
            </a:r>
            <a:r>
              <a:rPr lang="es-ES" sz="2400" dirty="0">
                <a:solidFill>
                  <a:srgbClr val="0070C0"/>
                </a:solidFill>
                <a:latin typeface="Arial" panose="020B0604020202020204" pitchFamily="34" charset="0"/>
                <a:cs typeface="Arial" panose="020B0604020202020204" pitchFamily="34" charset="0"/>
              </a:rPr>
              <a:t>por el que ha optado la Comunidad, en espera de disponer de información científica adicional que permita una determinación del riesgo más exhaustiva. </a:t>
            </a:r>
          </a:p>
          <a:p>
            <a:pPr algn="just"/>
            <a:r>
              <a:rPr lang="es-ES" sz="2400" dirty="0">
                <a:solidFill>
                  <a:srgbClr val="0070C0"/>
                </a:solidFill>
                <a:latin typeface="Arial" panose="020B0604020202020204" pitchFamily="34" charset="0"/>
                <a:cs typeface="Arial" panose="020B0604020202020204" pitchFamily="34" charset="0"/>
              </a:rPr>
              <a:t>2. </a:t>
            </a:r>
            <a:r>
              <a:rPr lang="es-ES" sz="2400" b="1" dirty="0">
                <a:solidFill>
                  <a:srgbClr val="0070C0"/>
                </a:solidFill>
                <a:latin typeface="Arial" panose="020B0604020202020204" pitchFamily="34" charset="0"/>
                <a:cs typeface="Arial" panose="020B0604020202020204" pitchFamily="34" charset="0"/>
              </a:rPr>
              <a:t>Las medidas adoptadas serán proporcionadas y no restringirán el comercio más de lo requerido </a:t>
            </a:r>
            <a:r>
              <a:rPr lang="es-ES" sz="2400" dirty="0">
                <a:solidFill>
                  <a:srgbClr val="0070C0"/>
                </a:solidFill>
                <a:latin typeface="Arial" panose="020B0604020202020204" pitchFamily="34" charset="0"/>
                <a:cs typeface="Arial" panose="020B0604020202020204" pitchFamily="34" charset="0"/>
              </a:rPr>
              <a:t>para alcanzar el nivel elevado de protección de la salud por el que ha optado la Comunidad. </a:t>
            </a:r>
          </a:p>
        </p:txBody>
      </p:sp>
    </p:spTree>
    <p:extLst>
      <p:ext uri="{BB962C8B-B14F-4D97-AF65-F5344CB8AC3E}">
        <p14:creationId xmlns:p14="http://schemas.microsoft.com/office/powerpoint/2010/main" val="215773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rantizando la Seguridad Alimentaria en España: Principios y Requisitos  del Reglamento (CE) 178/2002">
            <a:extLst>
              <a:ext uri="{FF2B5EF4-FFF2-40B4-BE49-F238E27FC236}">
                <a16:creationId xmlns:a16="http://schemas.microsoft.com/office/drawing/2014/main" id="{19973F77-7437-4ED4-8BD9-4BE1A2DB4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302" y="492853"/>
            <a:ext cx="8050635" cy="603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9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B3B119-42C3-44C9-822A-E06657BC8EE1}"/>
              </a:ext>
            </a:extLst>
          </p:cNvPr>
          <p:cNvSpPr/>
          <p:nvPr/>
        </p:nvSpPr>
        <p:spPr>
          <a:xfrm>
            <a:off x="1763086" y="752479"/>
            <a:ext cx="7942976" cy="5262979"/>
          </a:xfrm>
          <a:prstGeom prst="rect">
            <a:avLst/>
          </a:prstGeom>
        </p:spPr>
        <p:txBody>
          <a:bodyPr wrap="square">
            <a:spAutoFit/>
          </a:bodyPr>
          <a:lstStyle/>
          <a:p>
            <a:r>
              <a:rPr lang="es-ES" sz="2400" b="1" u="sng" dirty="0">
                <a:solidFill>
                  <a:srgbClr val="0070C0"/>
                </a:solidFill>
                <a:latin typeface="Arial" panose="020B0604020202020204" pitchFamily="34" charset="0"/>
                <a:cs typeface="Arial" panose="020B0604020202020204" pitchFamily="34" charset="0"/>
              </a:rPr>
              <a:t>Protección de los intereses de los consumidores </a:t>
            </a:r>
            <a:endParaRPr lang="es-ES" sz="2400" u="sng" dirty="0">
              <a:solidFill>
                <a:srgbClr val="0070C0"/>
              </a:solidFill>
              <a:latin typeface="Arial" panose="020B0604020202020204" pitchFamily="34" charset="0"/>
              <a:cs typeface="Arial" panose="020B0604020202020204" pitchFamily="34" charset="0"/>
            </a:endParaRPr>
          </a:p>
          <a:p>
            <a:pPr marL="457200" indent="-457200" algn="just">
              <a:buAutoNum type="arabicPeriod"/>
            </a:pPr>
            <a:r>
              <a:rPr lang="es-ES" sz="2400" dirty="0">
                <a:solidFill>
                  <a:srgbClr val="0070C0"/>
                </a:solidFill>
                <a:latin typeface="Arial" panose="020B0604020202020204" pitchFamily="34" charset="0"/>
                <a:cs typeface="Arial" panose="020B0604020202020204" pitchFamily="34" charset="0"/>
              </a:rPr>
              <a:t>La legislación alimentaria tendrá como objetivo </a:t>
            </a:r>
            <a:r>
              <a:rPr lang="es-ES" sz="2400" b="1" dirty="0">
                <a:solidFill>
                  <a:srgbClr val="0070C0"/>
                </a:solidFill>
                <a:latin typeface="Arial" panose="020B0604020202020204" pitchFamily="34" charset="0"/>
                <a:cs typeface="Arial" panose="020B0604020202020204" pitchFamily="34" charset="0"/>
              </a:rPr>
              <a:t>proteger los intereses de los consumidores y ofrecerles una base para elegir con conocimiento de causa los alimentos que consumen</a:t>
            </a:r>
            <a:r>
              <a:rPr lang="es-ES" sz="2400" dirty="0">
                <a:solidFill>
                  <a:srgbClr val="0070C0"/>
                </a:solidFill>
                <a:latin typeface="Arial" panose="020B0604020202020204" pitchFamily="34" charset="0"/>
                <a:cs typeface="Arial" panose="020B0604020202020204" pitchFamily="34" charset="0"/>
              </a:rPr>
              <a:t>. </a:t>
            </a:r>
          </a:p>
          <a:p>
            <a:pPr algn="just"/>
            <a:r>
              <a:rPr lang="es-ES" sz="2400" dirty="0">
                <a:solidFill>
                  <a:srgbClr val="0070C0"/>
                </a:solidFill>
                <a:latin typeface="Arial" panose="020B0604020202020204" pitchFamily="34" charset="0"/>
                <a:cs typeface="Arial" panose="020B0604020202020204" pitchFamily="34" charset="0"/>
              </a:rPr>
              <a:t>Tendrá asimismo como objetivo </a:t>
            </a:r>
            <a:r>
              <a:rPr lang="es-ES" sz="2400" b="1" dirty="0">
                <a:solidFill>
                  <a:srgbClr val="0070C0"/>
                </a:solidFill>
                <a:latin typeface="Arial" panose="020B0604020202020204" pitchFamily="34" charset="0"/>
                <a:cs typeface="Arial" panose="020B0604020202020204" pitchFamily="34" charset="0"/>
              </a:rPr>
              <a:t>prevenir</a:t>
            </a:r>
            <a:r>
              <a:rPr lang="es-ES" sz="2400" dirty="0">
                <a:solidFill>
                  <a:srgbClr val="0070C0"/>
                </a:solidFill>
                <a:latin typeface="Arial" panose="020B0604020202020204" pitchFamily="34" charset="0"/>
                <a:cs typeface="Arial" panose="020B0604020202020204" pitchFamily="34" charset="0"/>
              </a:rPr>
              <a:t>: </a:t>
            </a:r>
          </a:p>
          <a:p>
            <a:r>
              <a:rPr lang="es-ES" sz="2400" dirty="0">
                <a:solidFill>
                  <a:srgbClr val="0070C0"/>
                </a:solidFill>
                <a:latin typeface="Arial" panose="020B0604020202020204" pitchFamily="34" charset="0"/>
                <a:cs typeface="Arial" panose="020B0604020202020204" pitchFamily="34" charset="0"/>
              </a:rPr>
              <a:t>a) </a:t>
            </a:r>
            <a:r>
              <a:rPr lang="es-ES" sz="2400" b="1" dirty="0">
                <a:solidFill>
                  <a:srgbClr val="0070C0"/>
                </a:solidFill>
                <a:latin typeface="Arial" panose="020B0604020202020204" pitchFamily="34" charset="0"/>
                <a:cs typeface="Arial" panose="020B0604020202020204" pitchFamily="34" charset="0"/>
              </a:rPr>
              <a:t>las prácticas fraudulentas o engañosas</a:t>
            </a:r>
            <a:r>
              <a:rPr lang="es-ES" sz="2400" dirty="0">
                <a:solidFill>
                  <a:srgbClr val="0070C0"/>
                </a:solidFill>
                <a:latin typeface="Arial" panose="020B0604020202020204" pitchFamily="34" charset="0"/>
                <a:cs typeface="Arial" panose="020B0604020202020204" pitchFamily="34" charset="0"/>
              </a:rPr>
              <a:t>; </a:t>
            </a:r>
          </a:p>
          <a:p>
            <a:r>
              <a:rPr lang="es-ES" sz="2400" dirty="0">
                <a:solidFill>
                  <a:srgbClr val="0070C0"/>
                </a:solidFill>
                <a:latin typeface="Arial" panose="020B0604020202020204" pitchFamily="34" charset="0"/>
                <a:cs typeface="Arial" panose="020B0604020202020204" pitchFamily="34" charset="0"/>
              </a:rPr>
              <a:t>b) </a:t>
            </a:r>
            <a:r>
              <a:rPr lang="es-ES" sz="2400" b="1" dirty="0">
                <a:solidFill>
                  <a:srgbClr val="0070C0"/>
                </a:solidFill>
                <a:latin typeface="Arial" panose="020B0604020202020204" pitchFamily="34" charset="0"/>
                <a:cs typeface="Arial" panose="020B0604020202020204" pitchFamily="34" charset="0"/>
              </a:rPr>
              <a:t>la adulteración de alimentos</a:t>
            </a:r>
            <a:r>
              <a:rPr lang="es-ES" sz="2400" dirty="0">
                <a:solidFill>
                  <a:srgbClr val="0070C0"/>
                </a:solidFill>
                <a:latin typeface="Arial" panose="020B0604020202020204" pitchFamily="34" charset="0"/>
                <a:cs typeface="Arial" panose="020B0604020202020204" pitchFamily="34" charset="0"/>
              </a:rPr>
              <a:t>, y </a:t>
            </a:r>
          </a:p>
          <a:p>
            <a:r>
              <a:rPr lang="es-ES" sz="2400" dirty="0">
                <a:solidFill>
                  <a:srgbClr val="0070C0"/>
                </a:solidFill>
                <a:latin typeface="Arial" panose="020B0604020202020204" pitchFamily="34" charset="0"/>
                <a:cs typeface="Arial" panose="020B0604020202020204" pitchFamily="34" charset="0"/>
              </a:rPr>
              <a:t>c) </a:t>
            </a:r>
            <a:r>
              <a:rPr lang="es-ES" sz="2400" b="1" dirty="0">
                <a:solidFill>
                  <a:srgbClr val="0070C0"/>
                </a:solidFill>
                <a:latin typeface="Arial" panose="020B0604020202020204" pitchFamily="34" charset="0"/>
                <a:cs typeface="Arial" panose="020B0604020202020204" pitchFamily="34" charset="0"/>
              </a:rPr>
              <a:t>cualquier otra práctica que pueda inducir a engaño al consumidor</a:t>
            </a:r>
            <a:r>
              <a:rPr lang="es-ES" sz="2400" dirty="0">
                <a:solidFill>
                  <a:srgbClr val="0070C0"/>
                </a:solidFill>
                <a:latin typeface="Arial" panose="020B0604020202020204" pitchFamily="34" charset="0"/>
                <a:cs typeface="Arial" panose="020B0604020202020204" pitchFamily="34" charset="0"/>
              </a:rPr>
              <a:t>.</a:t>
            </a:r>
          </a:p>
          <a:p>
            <a:endParaRPr lang="es-ES" sz="2400" dirty="0">
              <a:solidFill>
                <a:srgbClr val="0070C0"/>
              </a:solidFill>
              <a:latin typeface="Arial" panose="020B0604020202020204" pitchFamily="34" charset="0"/>
              <a:cs typeface="Arial" panose="020B0604020202020204" pitchFamily="34" charset="0"/>
            </a:endParaRPr>
          </a:p>
          <a:p>
            <a:r>
              <a:rPr lang="es-ES" sz="2400" b="1" u="sng" dirty="0">
                <a:solidFill>
                  <a:srgbClr val="0070C0"/>
                </a:solidFill>
                <a:latin typeface="Arial" panose="020B0604020202020204" pitchFamily="34" charset="0"/>
                <a:cs typeface="Arial" panose="020B0604020202020204" pitchFamily="34" charset="0"/>
              </a:rPr>
              <a:t>Principios de transparencia </a:t>
            </a:r>
          </a:p>
          <a:p>
            <a:r>
              <a:rPr lang="es-ES" sz="2400" b="1" dirty="0">
                <a:solidFill>
                  <a:srgbClr val="0070C0"/>
                </a:solidFill>
                <a:latin typeface="Arial" panose="020B0604020202020204" pitchFamily="34" charset="0"/>
                <a:cs typeface="Arial" panose="020B0604020202020204" pitchFamily="34" charset="0"/>
              </a:rPr>
              <a:t>-Consulta publica</a:t>
            </a:r>
          </a:p>
          <a:p>
            <a:r>
              <a:rPr lang="es-ES" sz="2400" b="1" dirty="0">
                <a:solidFill>
                  <a:srgbClr val="0070C0"/>
                </a:solidFill>
                <a:latin typeface="Arial" panose="020B0604020202020204" pitchFamily="34" charset="0"/>
                <a:cs typeface="Arial" panose="020B0604020202020204" pitchFamily="34" charset="0"/>
              </a:rPr>
              <a:t>-Información al publico</a:t>
            </a:r>
          </a:p>
        </p:txBody>
      </p:sp>
    </p:spTree>
    <p:extLst>
      <p:ext uri="{BB962C8B-B14F-4D97-AF65-F5344CB8AC3E}">
        <p14:creationId xmlns:p14="http://schemas.microsoft.com/office/powerpoint/2010/main" val="2667492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DF2CF7C-9BC8-424A-8A23-F24C3F9F391E}"/>
              </a:ext>
            </a:extLst>
          </p:cNvPr>
          <p:cNvSpPr/>
          <p:nvPr/>
        </p:nvSpPr>
        <p:spPr>
          <a:xfrm>
            <a:off x="957744" y="797512"/>
            <a:ext cx="10276513" cy="5262979"/>
          </a:xfrm>
          <a:prstGeom prst="rect">
            <a:avLst/>
          </a:prstGeom>
        </p:spPr>
        <p:txBody>
          <a:bodyPr wrap="square">
            <a:spAutoFit/>
          </a:bodyPr>
          <a:lstStyle/>
          <a:p>
            <a:r>
              <a:rPr lang="es-ES" sz="2400" b="1" dirty="0">
                <a:solidFill>
                  <a:srgbClr val="211D1E"/>
                </a:solidFill>
                <a:latin typeface="Arial" panose="020B0604020202020204" pitchFamily="34" charset="0"/>
                <a:cs typeface="Arial" panose="020B0604020202020204" pitchFamily="34" charset="0"/>
              </a:rPr>
              <a:t>Requisitos de seguridad alimentaria </a:t>
            </a:r>
            <a:endParaRPr lang="es-ES" sz="2400" dirty="0">
              <a:solidFill>
                <a:srgbClr val="211D1E"/>
              </a:solidFill>
              <a:latin typeface="Arial" panose="020B0604020202020204" pitchFamily="34" charset="0"/>
              <a:cs typeface="Arial" panose="020B0604020202020204" pitchFamily="34" charset="0"/>
            </a:endParaRPr>
          </a:p>
          <a:p>
            <a:r>
              <a:rPr lang="es-ES" sz="2400" dirty="0">
                <a:solidFill>
                  <a:srgbClr val="211D1E"/>
                </a:solidFill>
                <a:latin typeface="Arial" panose="020B0604020202020204" pitchFamily="34" charset="0"/>
                <a:cs typeface="Arial" panose="020B0604020202020204" pitchFamily="34" charset="0"/>
              </a:rPr>
              <a:t>1. No se comercializarán los alimentos que no sean seguros. </a:t>
            </a:r>
          </a:p>
          <a:p>
            <a:r>
              <a:rPr lang="es-ES" sz="2400" dirty="0">
                <a:solidFill>
                  <a:srgbClr val="211D1E"/>
                </a:solidFill>
                <a:latin typeface="Arial" panose="020B0604020202020204" pitchFamily="34" charset="0"/>
                <a:cs typeface="Arial" panose="020B0604020202020204" pitchFamily="34" charset="0"/>
              </a:rPr>
              <a:t>2. Se considerará que un alimento </a:t>
            </a:r>
            <a:r>
              <a:rPr lang="es-ES" sz="2400" b="1" dirty="0">
                <a:solidFill>
                  <a:srgbClr val="211D1E"/>
                </a:solidFill>
                <a:latin typeface="Arial" panose="020B0604020202020204" pitchFamily="34" charset="0"/>
                <a:cs typeface="Arial" panose="020B0604020202020204" pitchFamily="34" charset="0"/>
              </a:rPr>
              <a:t>no es seguro cuando</a:t>
            </a:r>
            <a:r>
              <a:rPr lang="es-ES" sz="2400" dirty="0">
                <a:solidFill>
                  <a:srgbClr val="211D1E"/>
                </a:solidFill>
                <a:latin typeface="Arial" panose="020B0604020202020204" pitchFamily="34" charset="0"/>
                <a:cs typeface="Arial" panose="020B0604020202020204" pitchFamily="34" charset="0"/>
              </a:rPr>
              <a:t>: </a:t>
            </a:r>
          </a:p>
          <a:p>
            <a:r>
              <a:rPr lang="es-ES" sz="2400" dirty="0">
                <a:solidFill>
                  <a:srgbClr val="211D1E"/>
                </a:solidFill>
                <a:latin typeface="Arial" panose="020B0604020202020204" pitchFamily="34" charset="0"/>
                <a:cs typeface="Arial" panose="020B0604020202020204" pitchFamily="34" charset="0"/>
              </a:rPr>
              <a:t>a) </a:t>
            </a:r>
            <a:r>
              <a:rPr lang="es-ES" sz="2400" b="1" dirty="0">
                <a:solidFill>
                  <a:srgbClr val="211D1E"/>
                </a:solidFill>
                <a:latin typeface="Arial" panose="020B0604020202020204" pitchFamily="34" charset="0"/>
                <a:cs typeface="Arial" panose="020B0604020202020204" pitchFamily="34" charset="0"/>
              </a:rPr>
              <a:t>sea nocivo </a:t>
            </a:r>
            <a:r>
              <a:rPr lang="es-ES" sz="2400" dirty="0">
                <a:solidFill>
                  <a:srgbClr val="211D1E"/>
                </a:solidFill>
                <a:latin typeface="Arial" panose="020B0604020202020204" pitchFamily="34" charset="0"/>
                <a:cs typeface="Arial" panose="020B0604020202020204" pitchFamily="34" charset="0"/>
              </a:rPr>
              <a:t>para la salud; </a:t>
            </a:r>
          </a:p>
          <a:p>
            <a:r>
              <a:rPr lang="es-ES" sz="2400" dirty="0">
                <a:solidFill>
                  <a:srgbClr val="211D1E"/>
                </a:solidFill>
                <a:latin typeface="Arial" panose="020B0604020202020204" pitchFamily="34" charset="0"/>
                <a:cs typeface="Arial" panose="020B0604020202020204" pitchFamily="34" charset="0"/>
              </a:rPr>
              <a:t>b) </a:t>
            </a:r>
            <a:r>
              <a:rPr lang="es-ES" sz="2400" b="1" dirty="0">
                <a:solidFill>
                  <a:srgbClr val="211D1E"/>
                </a:solidFill>
                <a:latin typeface="Arial" panose="020B0604020202020204" pitchFamily="34" charset="0"/>
                <a:cs typeface="Arial" panose="020B0604020202020204" pitchFamily="34" charset="0"/>
              </a:rPr>
              <a:t>no sea apto para el consumo </a:t>
            </a:r>
            <a:r>
              <a:rPr lang="es-ES" sz="2400" dirty="0">
                <a:solidFill>
                  <a:srgbClr val="211D1E"/>
                </a:solidFill>
                <a:latin typeface="Arial" panose="020B0604020202020204" pitchFamily="34" charset="0"/>
                <a:cs typeface="Arial" panose="020B0604020202020204" pitchFamily="34" charset="0"/>
              </a:rPr>
              <a:t>humano. </a:t>
            </a:r>
          </a:p>
          <a:p>
            <a:r>
              <a:rPr lang="es-ES" sz="2400" dirty="0">
                <a:solidFill>
                  <a:srgbClr val="211D1E"/>
                </a:solidFill>
                <a:latin typeface="Arial" panose="020B0604020202020204" pitchFamily="34" charset="0"/>
                <a:cs typeface="Arial" panose="020B0604020202020204" pitchFamily="34" charset="0"/>
              </a:rPr>
              <a:t>3. A la hora de determinar si un alimento no es seguro, </a:t>
            </a:r>
            <a:r>
              <a:rPr lang="es-ES" sz="2400" b="1" dirty="0">
                <a:solidFill>
                  <a:srgbClr val="211D1E"/>
                </a:solidFill>
                <a:latin typeface="Arial" panose="020B0604020202020204" pitchFamily="34" charset="0"/>
                <a:cs typeface="Arial" panose="020B0604020202020204" pitchFamily="34" charset="0"/>
              </a:rPr>
              <a:t>deberá tenerse en cuenta lo siguiente</a:t>
            </a:r>
            <a:r>
              <a:rPr lang="es-ES" sz="2400" dirty="0">
                <a:solidFill>
                  <a:srgbClr val="211D1E"/>
                </a:solidFill>
                <a:latin typeface="Arial" panose="020B0604020202020204" pitchFamily="34" charset="0"/>
                <a:cs typeface="Arial" panose="020B0604020202020204" pitchFamily="34" charset="0"/>
              </a:rPr>
              <a:t>: </a:t>
            </a:r>
          </a:p>
          <a:p>
            <a:r>
              <a:rPr lang="es-ES" sz="2400" dirty="0">
                <a:solidFill>
                  <a:srgbClr val="211D1E"/>
                </a:solidFill>
                <a:latin typeface="Arial" panose="020B0604020202020204" pitchFamily="34" charset="0"/>
                <a:cs typeface="Arial" panose="020B0604020202020204" pitchFamily="34" charset="0"/>
              </a:rPr>
              <a:t>a) </a:t>
            </a:r>
            <a:r>
              <a:rPr lang="es-ES" sz="2400" b="1" dirty="0">
                <a:solidFill>
                  <a:srgbClr val="211D1E"/>
                </a:solidFill>
                <a:latin typeface="Arial" panose="020B0604020202020204" pitchFamily="34" charset="0"/>
                <a:cs typeface="Arial" panose="020B0604020202020204" pitchFamily="34" charset="0"/>
              </a:rPr>
              <a:t>las condiciones normales de uso del alimento </a:t>
            </a:r>
            <a:r>
              <a:rPr lang="es-ES" sz="2400" dirty="0">
                <a:solidFill>
                  <a:srgbClr val="211D1E"/>
                </a:solidFill>
                <a:latin typeface="Arial" panose="020B0604020202020204" pitchFamily="34" charset="0"/>
                <a:cs typeface="Arial" panose="020B0604020202020204" pitchFamily="34" charset="0"/>
              </a:rPr>
              <a:t>por los consumidores y en cada fase de la producción, la transformación y la distribución, y </a:t>
            </a:r>
          </a:p>
          <a:p>
            <a:r>
              <a:rPr lang="es-ES" sz="2400" dirty="0">
                <a:solidFill>
                  <a:srgbClr val="211D1E"/>
                </a:solidFill>
                <a:latin typeface="Arial" panose="020B0604020202020204" pitchFamily="34" charset="0"/>
                <a:cs typeface="Arial" panose="020B0604020202020204" pitchFamily="34" charset="0"/>
              </a:rPr>
              <a:t>b) </a:t>
            </a:r>
            <a:r>
              <a:rPr lang="es-ES" sz="2400" b="1" dirty="0">
                <a:solidFill>
                  <a:srgbClr val="211D1E"/>
                </a:solidFill>
                <a:latin typeface="Arial" panose="020B0604020202020204" pitchFamily="34" charset="0"/>
                <a:cs typeface="Arial" panose="020B0604020202020204" pitchFamily="34" charset="0"/>
              </a:rPr>
              <a:t>la información ofrecida al consumidor</a:t>
            </a:r>
            <a:r>
              <a:rPr lang="es-ES" sz="2400" dirty="0">
                <a:solidFill>
                  <a:srgbClr val="211D1E"/>
                </a:solidFill>
                <a:latin typeface="Arial" panose="020B0604020202020204" pitchFamily="34" charset="0"/>
                <a:cs typeface="Arial" panose="020B0604020202020204" pitchFamily="34" charset="0"/>
              </a:rPr>
              <a:t>, incluida la que figura en la etiqueta, u otros datos a los que el consumidor tiene por lo general acceso, sobre la prevención de determinados efectos perjudiciales para la salud que se derivan de un determinado alimento o categoría de alimentos.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47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1A1AB50-8493-442D-934F-335ECAE8B7A1}"/>
              </a:ext>
            </a:extLst>
          </p:cNvPr>
          <p:cNvSpPr/>
          <p:nvPr/>
        </p:nvSpPr>
        <p:spPr>
          <a:xfrm>
            <a:off x="2248250" y="1397675"/>
            <a:ext cx="7113864" cy="4154984"/>
          </a:xfrm>
          <a:prstGeom prst="rect">
            <a:avLst/>
          </a:prstGeom>
        </p:spPr>
        <p:txBody>
          <a:bodyPr wrap="square">
            <a:spAutoFit/>
          </a:bodyPr>
          <a:lstStyle/>
          <a:p>
            <a:r>
              <a:rPr lang="es-ES" sz="2400" b="1" dirty="0">
                <a:solidFill>
                  <a:srgbClr val="211D1E"/>
                </a:solidFill>
                <a:latin typeface="Arial" panose="020B0604020202020204" pitchFamily="34" charset="0"/>
                <a:cs typeface="Arial" panose="020B0604020202020204" pitchFamily="34" charset="0"/>
              </a:rPr>
              <a:t>Presentación </a:t>
            </a:r>
            <a:endParaRPr lang="es-ES" sz="2400" dirty="0">
              <a:solidFill>
                <a:srgbClr val="211D1E"/>
              </a:solidFill>
              <a:latin typeface="Arial" panose="020B0604020202020204" pitchFamily="34" charset="0"/>
              <a:cs typeface="Arial" panose="020B0604020202020204" pitchFamily="34" charset="0"/>
            </a:endParaRPr>
          </a:p>
          <a:p>
            <a:r>
              <a:rPr lang="es-ES" sz="2400" dirty="0">
                <a:solidFill>
                  <a:srgbClr val="211D1E"/>
                </a:solidFill>
                <a:latin typeface="Arial" panose="020B0604020202020204" pitchFamily="34" charset="0"/>
                <a:cs typeface="Arial" panose="020B0604020202020204" pitchFamily="34" charset="0"/>
              </a:rPr>
              <a:t>Sin perjuicio de disposiciones más específicas de la legislación alimentaria, </a:t>
            </a:r>
            <a:r>
              <a:rPr lang="es-ES" sz="2400" b="1" dirty="0">
                <a:solidFill>
                  <a:srgbClr val="211D1E"/>
                </a:solidFill>
                <a:latin typeface="Arial" panose="020B0604020202020204" pitchFamily="34" charset="0"/>
                <a:cs typeface="Arial" panose="020B0604020202020204" pitchFamily="34" charset="0"/>
              </a:rPr>
              <a:t>el etiquetado, la publicidad y la presentación de los alimentos </a:t>
            </a:r>
            <a:r>
              <a:rPr lang="es-ES" sz="2400" dirty="0">
                <a:solidFill>
                  <a:srgbClr val="211D1E"/>
                </a:solidFill>
                <a:latin typeface="Arial" panose="020B0604020202020204" pitchFamily="34" charset="0"/>
                <a:cs typeface="Arial" panose="020B0604020202020204" pitchFamily="34" charset="0"/>
              </a:rPr>
              <a:t>o los piensos, </a:t>
            </a:r>
            <a:r>
              <a:rPr lang="es-ES" sz="2400" b="1" dirty="0">
                <a:solidFill>
                  <a:srgbClr val="211D1E"/>
                </a:solidFill>
                <a:latin typeface="Arial" panose="020B0604020202020204" pitchFamily="34" charset="0"/>
                <a:cs typeface="Arial" panose="020B0604020202020204" pitchFamily="34" charset="0"/>
              </a:rPr>
              <a:t>incluidos su forma, apariencia o envasado, los materiales de envasado utilizados</a:t>
            </a:r>
            <a:r>
              <a:rPr lang="es-ES" sz="2400" dirty="0">
                <a:solidFill>
                  <a:srgbClr val="211D1E"/>
                </a:solidFill>
                <a:latin typeface="Arial" panose="020B0604020202020204" pitchFamily="34" charset="0"/>
                <a:cs typeface="Arial" panose="020B0604020202020204" pitchFamily="34" charset="0"/>
              </a:rPr>
              <a:t>, </a:t>
            </a:r>
            <a:r>
              <a:rPr lang="es-ES" sz="2400" b="1" dirty="0">
                <a:solidFill>
                  <a:srgbClr val="211D1E"/>
                </a:solidFill>
                <a:latin typeface="Arial" panose="020B0604020202020204" pitchFamily="34" charset="0"/>
                <a:cs typeface="Arial" panose="020B0604020202020204" pitchFamily="34" charset="0"/>
              </a:rPr>
              <a:t>la forma en que se disponen los alimentos</a:t>
            </a:r>
            <a:r>
              <a:rPr lang="es-ES" sz="2400" dirty="0">
                <a:solidFill>
                  <a:srgbClr val="211D1E"/>
                </a:solidFill>
                <a:latin typeface="Arial" panose="020B0604020202020204" pitchFamily="34" charset="0"/>
                <a:cs typeface="Arial" panose="020B0604020202020204" pitchFamily="34" charset="0"/>
              </a:rPr>
              <a:t> o los piensos </a:t>
            </a:r>
            <a:r>
              <a:rPr lang="es-ES" sz="2400" b="1" dirty="0">
                <a:solidFill>
                  <a:srgbClr val="211D1E"/>
                </a:solidFill>
                <a:latin typeface="Arial" panose="020B0604020202020204" pitchFamily="34" charset="0"/>
                <a:cs typeface="Arial" panose="020B0604020202020204" pitchFamily="34" charset="0"/>
              </a:rPr>
              <a:t>y el lugar en el que se muestran, así como la información que se ofrece sobre ellos a través de cualquier medio, no deberán inducir a error a los consumidores. </a:t>
            </a: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64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371DD3B-4ED6-41F6-9046-EA704ADDF017}"/>
              </a:ext>
            </a:extLst>
          </p:cNvPr>
          <p:cNvSpPr/>
          <p:nvPr/>
        </p:nvSpPr>
        <p:spPr>
          <a:xfrm>
            <a:off x="1121329" y="687182"/>
            <a:ext cx="9949343" cy="5632311"/>
          </a:xfrm>
          <a:prstGeom prst="rect">
            <a:avLst/>
          </a:prstGeom>
        </p:spPr>
        <p:txBody>
          <a:bodyPr wrap="square">
            <a:spAutoFit/>
          </a:bodyPr>
          <a:lstStyle/>
          <a:p>
            <a:r>
              <a:rPr lang="es-ES" sz="2000" b="1" dirty="0">
                <a:solidFill>
                  <a:srgbClr val="211D1E"/>
                </a:solidFill>
                <a:latin typeface="Arial" panose="020B0604020202020204" pitchFamily="34" charset="0"/>
                <a:cs typeface="Arial" panose="020B0604020202020204" pitchFamily="34" charset="0"/>
              </a:rPr>
              <a:t>Responsabilidades </a:t>
            </a:r>
            <a:endParaRPr lang="es-ES" sz="2000" dirty="0">
              <a:solidFill>
                <a:srgbClr val="211D1E"/>
              </a:solidFill>
              <a:latin typeface="Arial" panose="020B0604020202020204" pitchFamily="34" charset="0"/>
              <a:cs typeface="Arial" panose="020B0604020202020204" pitchFamily="34" charset="0"/>
            </a:endParaRPr>
          </a:p>
          <a:p>
            <a:r>
              <a:rPr lang="es-ES" sz="2000" dirty="0">
                <a:solidFill>
                  <a:srgbClr val="211D1E"/>
                </a:solidFill>
                <a:latin typeface="Arial" panose="020B0604020202020204" pitchFamily="34" charset="0"/>
                <a:cs typeface="Arial" panose="020B0604020202020204" pitchFamily="34" charset="0"/>
              </a:rPr>
              <a:t>1. </a:t>
            </a:r>
            <a:r>
              <a:rPr lang="es-ES" sz="2000" b="1" dirty="0">
                <a:solidFill>
                  <a:srgbClr val="211D1E"/>
                </a:solidFill>
                <a:latin typeface="Arial" panose="020B0604020202020204" pitchFamily="34" charset="0"/>
                <a:cs typeface="Arial" panose="020B0604020202020204" pitchFamily="34" charset="0"/>
              </a:rPr>
              <a:t>Los explotadores de empresas alimentarias </a:t>
            </a:r>
            <a:r>
              <a:rPr lang="es-ES" sz="2000" dirty="0">
                <a:solidFill>
                  <a:srgbClr val="211D1E"/>
                </a:solidFill>
                <a:latin typeface="Arial" panose="020B0604020202020204" pitchFamily="34" charset="0"/>
                <a:cs typeface="Arial" panose="020B0604020202020204" pitchFamily="34" charset="0"/>
              </a:rPr>
              <a:t>y de empresas de piensos </a:t>
            </a:r>
            <a:r>
              <a:rPr lang="es-ES" sz="2000" b="1" dirty="0">
                <a:solidFill>
                  <a:srgbClr val="211D1E"/>
                </a:solidFill>
                <a:latin typeface="Arial" panose="020B0604020202020204" pitchFamily="34" charset="0"/>
                <a:cs typeface="Arial" panose="020B0604020202020204" pitchFamily="34" charset="0"/>
              </a:rPr>
              <a:t>se asegurarán, en todas las etapas </a:t>
            </a:r>
            <a:r>
              <a:rPr lang="es-ES" sz="2000" dirty="0">
                <a:solidFill>
                  <a:srgbClr val="211D1E"/>
                </a:solidFill>
                <a:latin typeface="Arial" panose="020B0604020202020204" pitchFamily="34" charset="0"/>
                <a:cs typeface="Arial" panose="020B0604020202020204" pitchFamily="34" charset="0"/>
              </a:rPr>
              <a:t>de la producción, la transformación y la distribución que tienen lugar </a:t>
            </a:r>
            <a:r>
              <a:rPr lang="es-ES" sz="2000" b="1" dirty="0">
                <a:solidFill>
                  <a:srgbClr val="211D1E"/>
                </a:solidFill>
                <a:latin typeface="Arial" panose="020B0604020202020204" pitchFamily="34" charset="0"/>
                <a:cs typeface="Arial" panose="020B0604020202020204" pitchFamily="34" charset="0"/>
              </a:rPr>
              <a:t>en las empresas bajo su control, de que los alimentos </a:t>
            </a:r>
            <a:r>
              <a:rPr lang="es-ES" sz="2000" dirty="0">
                <a:solidFill>
                  <a:srgbClr val="211D1E"/>
                </a:solidFill>
                <a:latin typeface="Arial" panose="020B0604020202020204" pitchFamily="34" charset="0"/>
                <a:cs typeface="Arial" panose="020B0604020202020204" pitchFamily="34" charset="0"/>
              </a:rPr>
              <a:t>o los piensos </a:t>
            </a:r>
            <a:r>
              <a:rPr lang="es-ES" sz="2000" b="1" dirty="0">
                <a:solidFill>
                  <a:srgbClr val="211D1E"/>
                </a:solidFill>
                <a:latin typeface="Arial" panose="020B0604020202020204" pitchFamily="34" charset="0"/>
                <a:cs typeface="Arial" panose="020B0604020202020204" pitchFamily="34" charset="0"/>
              </a:rPr>
              <a:t>cumplen los requisitos de la legislación alimentaria pertinentes </a:t>
            </a:r>
            <a:r>
              <a:rPr lang="es-ES" sz="2000" dirty="0">
                <a:solidFill>
                  <a:srgbClr val="211D1E"/>
                </a:solidFill>
                <a:latin typeface="Arial" panose="020B0604020202020204" pitchFamily="34" charset="0"/>
                <a:cs typeface="Arial" panose="020B0604020202020204" pitchFamily="34" charset="0"/>
              </a:rPr>
              <a:t>a los efectos de sus actividades y verificarán que se cumplen dichos requisitos. </a:t>
            </a:r>
          </a:p>
          <a:p>
            <a:r>
              <a:rPr lang="es-ES" sz="2000" dirty="0">
                <a:solidFill>
                  <a:srgbClr val="211D1E"/>
                </a:solidFill>
                <a:latin typeface="Arial" panose="020B0604020202020204" pitchFamily="34" charset="0"/>
                <a:cs typeface="Arial" panose="020B0604020202020204" pitchFamily="34" charset="0"/>
              </a:rPr>
              <a:t>2. </a:t>
            </a:r>
            <a:r>
              <a:rPr lang="es-ES" sz="2000" b="1" dirty="0">
                <a:solidFill>
                  <a:srgbClr val="211D1E"/>
                </a:solidFill>
                <a:latin typeface="Arial" panose="020B0604020202020204" pitchFamily="34" charset="0"/>
                <a:cs typeface="Arial" panose="020B0604020202020204" pitchFamily="34" charset="0"/>
              </a:rPr>
              <a:t>Los Estados miembros </a:t>
            </a:r>
            <a:r>
              <a:rPr lang="es-ES" sz="2000" dirty="0">
                <a:solidFill>
                  <a:srgbClr val="211D1E"/>
                </a:solidFill>
                <a:latin typeface="Arial" panose="020B0604020202020204" pitchFamily="34" charset="0"/>
                <a:cs typeface="Arial" panose="020B0604020202020204" pitchFamily="34" charset="0"/>
              </a:rPr>
              <a:t>velarán por el cumplimiento de la legislación alimentaria, y </a:t>
            </a:r>
            <a:r>
              <a:rPr lang="es-ES" sz="2000" b="1" dirty="0">
                <a:solidFill>
                  <a:srgbClr val="211D1E"/>
                </a:solidFill>
                <a:latin typeface="Arial" panose="020B0604020202020204" pitchFamily="34" charset="0"/>
                <a:cs typeface="Arial" panose="020B0604020202020204" pitchFamily="34" charset="0"/>
              </a:rPr>
              <a:t>controlarán y verificarán que los explotadores de empresas alimentarias </a:t>
            </a:r>
            <a:r>
              <a:rPr lang="es-ES" sz="2000" dirty="0">
                <a:solidFill>
                  <a:srgbClr val="211D1E"/>
                </a:solidFill>
                <a:latin typeface="Arial" panose="020B0604020202020204" pitchFamily="34" charset="0"/>
                <a:cs typeface="Arial" panose="020B0604020202020204" pitchFamily="34" charset="0"/>
              </a:rPr>
              <a:t>y de empresas de piensos </a:t>
            </a:r>
            <a:r>
              <a:rPr lang="es-ES" sz="2000" b="1" dirty="0">
                <a:solidFill>
                  <a:srgbClr val="211D1E"/>
                </a:solidFill>
                <a:latin typeface="Arial" panose="020B0604020202020204" pitchFamily="34" charset="0"/>
                <a:cs typeface="Arial" panose="020B0604020202020204" pitchFamily="34" charset="0"/>
              </a:rPr>
              <a:t>cumplen los requisitos pertinentes de la legislación alimentaria </a:t>
            </a:r>
            <a:r>
              <a:rPr lang="es-ES" sz="2000" dirty="0">
                <a:solidFill>
                  <a:srgbClr val="211D1E"/>
                </a:solidFill>
                <a:latin typeface="Arial" panose="020B0604020202020204" pitchFamily="34" charset="0"/>
                <a:cs typeface="Arial" panose="020B0604020202020204" pitchFamily="34" charset="0"/>
              </a:rPr>
              <a:t>en todas las etapas de la producción, la transformación y la distribución. </a:t>
            </a:r>
          </a:p>
          <a:p>
            <a:r>
              <a:rPr lang="es-ES" sz="2000" b="1" dirty="0">
                <a:solidFill>
                  <a:srgbClr val="211D1E"/>
                </a:solidFill>
                <a:latin typeface="Arial" panose="020B0604020202020204" pitchFamily="34" charset="0"/>
                <a:cs typeface="Arial" panose="020B0604020202020204" pitchFamily="34" charset="0"/>
              </a:rPr>
              <a:t>Para tal fin, mantendrán un sistema de controles oficiales</a:t>
            </a:r>
            <a:r>
              <a:rPr lang="es-ES" sz="2000" dirty="0">
                <a:solidFill>
                  <a:srgbClr val="211D1E"/>
                </a:solidFill>
                <a:latin typeface="Arial" panose="020B0604020202020204" pitchFamily="34" charset="0"/>
                <a:cs typeface="Arial" panose="020B0604020202020204" pitchFamily="34" charset="0"/>
              </a:rPr>
              <a:t>, incluida la información al público sobre la inocuidad y los riesgos de los alimentos y los piensos, la vigilancia de la inocuidad de alimentos y piensos y otras actividades de control que cubran todas las etapas de la producción, la transformación y la distribución. </a:t>
            </a:r>
          </a:p>
          <a:p>
            <a:r>
              <a:rPr lang="es-ES" sz="2000" dirty="0">
                <a:solidFill>
                  <a:srgbClr val="211D1E"/>
                </a:solidFill>
                <a:latin typeface="Arial" panose="020B0604020202020204" pitchFamily="34" charset="0"/>
                <a:cs typeface="Arial" panose="020B0604020202020204" pitchFamily="34" charset="0"/>
              </a:rPr>
              <a:t>Los Estados miembros </a:t>
            </a:r>
            <a:r>
              <a:rPr lang="es-ES" sz="2000" b="1" dirty="0">
                <a:solidFill>
                  <a:srgbClr val="211D1E"/>
                </a:solidFill>
                <a:latin typeface="Arial" panose="020B0604020202020204" pitchFamily="34" charset="0"/>
                <a:cs typeface="Arial" panose="020B0604020202020204" pitchFamily="34" charset="0"/>
              </a:rPr>
              <a:t>regularán asimismo las medidas y las sanciones aplicables a las infracciones de la legislación alimentaria</a:t>
            </a:r>
            <a:r>
              <a:rPr lang="es-ES" sz="2000" dirty="0">
                <a:solidFill>
                  <a:srgbClr val="211D1E"/>
                </a:solidFill>
                <a:latin typeface="Arial" panose="020B0604020202020204" pitchFamily="34" charset="0"/>
                <a:cs typeface="Arial" panose="020B0604020202020204" pitchFamily="34" charset="0"/>
              </a:rPr>
              <a:t> y de la legislación relativa a los piensos. Esas medidas y sanciones deberán ser efectivas, proporcionadas y disuasorias. </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9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D0DD2F1-ADDF-4CA1-B0A5-249D50B44D4A}"/>
              </a:ext>
            </a:extLst>
          </p:cNvPr>
          <p:cNvSpPr/>
          <p:nvPr/>
        </p:nvSpPr>
        <p:spPr>
          <a:xfrm>
            <a:off x="957743" y="458956"/>
            <a:ext cx="10276514" cy="5940088"/>
          </a:xfrm>
          <a:prstGeom prst="rect">
            <a:avLst/>
          </a:prstGeom>
        </p:spPr>
        <p:txBody>
          <a:bodyPr wrap="square">
            <a:spAutoFit/>
          </a:bodyPr>
          <a:lstStyle/>
          <a:p>
            <a:r>
              <a:rPr lang="es-ES" sz="2000" b="1" dirty="0">
                <a:solidFill>
                  <a:srgbClr val="211D1E"/>
                </a:solidFill>
                <a:latin typeface="Arial" panose="020B0604020202020204" pitchFamily="34" charset="0"/>
                <a:cs typeface="Arial" panose="020B0604020202020204" pitchFamily="34" charset="0"/>
              </a:rPr>
              <a:t>Trazabilidad </a:t>
            </a:r>
            <a:endParaRPr lang="es-ES" sz="2000" dirty="0">
              <a:solidFill>
                <a:srgbClr val="211D1E"/>
              </a:solidFill>
              <a:latin typeface="Arial" panose="020B0604020202020204" pitchFamily="34" charset="0"/>
              <a:cs typeface="Arial" panose="020B0604020202020204" pitchFamily="34" charset="0"/>
            </a:endParaRPr>
          </a:p>
          <a:p>
            <a:r>
              <a:rPr lang="es-ES" sz="2000" dirty="0">
                <a:solidFill>
                  <a:srgbClr val="211D1E"/>
                </a:solidFill>
                <a:latin typeface="Arial" panose="020B0604020202020204" pitchFamily="34" charset="0"/>
                <a:cs typeface="Arial" panose="020B0604020202020204" pitchFamily="34" charset="0"/>
              </a:rPr>
              <a:t>1. </a:t>
            </a:r>
            <a:r>
              <a:rPr lang="es-ES" sz="2000" b="1" dirty="0">
                <a:solidFill>
                  <a:srgbClr val="211D1E"/>
                </a:solidFill>
                <a:latin typeface="Arial" panose="020B0604020202020204" pitchFamily="34" charset="0"/>
                <a:cs typeface="Arial" panose="020B0604020202020204" pitchFamily="34" charset="0"/>
              </a:rPr>
              <a:t>En todas las etapas </a:t>
            </a:r>
            <a:r>
              <a:rPr lang="es-ES" sz="2000" dirty="0">
                <a:solidFill>
                  <a:srgbClr val="211D1E"/>
                </a:solidFill>
                <a:latin typeface="Arial" panose="020B0604020202020204" pitchFamily="34" charset="0"/>
                <a:cs typeface="Arial" panose="020B0604020202020204" pitchFamily="34" charset="0"/>
              </a:rPr>
              <a:t>de la producción, la transformación y la distribución </a:t>
            </a:r>
            <a:r>
              <a:rPr lang="es-ES" sz="2000" b="1" dirty="0">
                <a:solidFill>
                  <a:srgbClr val="211D1E"/>
                </a:solidFill>
                <a:latin typeface="Arial" panose="020B0604020202020204" pitchFamily="34" charset="0"/>
                <a:cs typeface="Arial" panose="020B0604020202020204" pitchFamily="34" charset="0"/>
              </a:rPr>
              <a:t>deberá asegurarse la trazabilidad de los alimentos</a:t>
            </a:r>
            <a:r>
              <a:rPr lang="es-ES" sz="2000" dirty="0">
                <a:solidFill>
                  <a:srgbClr val="211D1E"/>
                </a:solidFill>
                <a:latin typeface="Arial" panose="020B0604020202020204" pitchFamily="34" charset="0"/>
                <a:cs typeface="Arial" panose="020B0604020202020204" pitchFamily="34" charset="0"/>
              </a:rPr>
              <a:t>, los piensos, los animales destinados a la producción de alimentos y de cualquier otra sustancia destinada a ser incorporada en un alimento o un pienso, o con probabilidad de serlo. </a:t>
            </a:r>
          </a:p>
          <a:p>
            <a:r>
              <a:rPr lang="es-ES" sz="2000" dirty="0">
                <a:solidFill>
                  <a:srgbClr val="211D1E"/>
                </a:solidFill>
                <a:latin typeface="Arial" panose="020B0604020202020204" pitchFamily="34" charset="0"/>
                <a:cs typeface="Arial" panose="020B0604020202020204" pitchFamily="34" charset="0"/>
              </a:rPr>
              <a:t>2. </a:t>
            </a:r>
            <a:r>
              <a:rPr lang="es-ES" sz="2000" b="1" dirty="0">
                <a:solidFill>
                  <a:srgbClr val="211D1E"/>
                </a:solidFill>
                <a:latin typeface="Arial" panose="020B0604020202020204" pitchFamily="34" charset="0"/>
                <a:cs typeface="Arial" panose="020B0604020202020204" pitchFamily="34" charset="0"/>
              </a:rPr>
              <a:t>Los explotadores </a:t>
            </a:r>
            <a:r>
              <a:rPr lang="es-ES" sz="2000" dirty="0">
                <a:solidFill>
                  <a:srgbClr val="211D1E"/>
                </a:solidFill>
                <a:latin typeface="Arial" panose="020B0604020202020204" pitchFamily="34" charset="0"/>
                <a:cs typeface="Arial" panose="020B0604020202020204" pitchFamily="34" charset="0"/>
              </a:rPr>
              <a:t>de empresas alimentarias y de empresas de piensos </a:t>
            </a:r>
            <a:r>
              <a:rPr lang="es-ES" sz="2000" b="1" dirty="0">
                <a:solidFill>
                  <a:srgbClr val="211D1E"/>
                </a:solidFill>
                <a:latin typeface="Arial" panose="020B0604020202020204" pitchFamily="34" charset="0"/>
                <a:cs typeface="Arial" panose="020B0604020202020204" pitchFamily="34" charset="0"/>
              </a:rPr>
              <a:t>deberán poder identificar a cualquier persona que les haya suministrado un alimento</a:t>
            </a:r>
            <a:r>
              <a:rPr lang="es-ES" sz="2000" dirty="0">
                <a:solidFill>
                  <a:srgbClr val="211D1E"/>
                </a:solidFill>
                <a:latin typeface="Arial" panose="020B0604020202020204" pitchFamily="34" charset="0"/>
                <a:cs typeface="Arial" panose="020B0604020202020204" pitchFamily="34" charset="0"/>
              </a:rPr>
              <a:t>, un pienso, un animal destinado a la producción de alimentos, o cualquier sustancia destinada a ser incorporada en un alimento o un pienso, o con probabilidad de serlo. </a:t>
            </a:r>
          </a:p>
          <a:p>
            <a:r>
              <a:rPr lang="es-ES" sz="2000" b="1" dirty="0">
                <a:solidFill>
                  <a:srgbClr val="211D1E"/>
                </a:solidFill>
                <a:latin typeface="Arial" panose="020B0604020202020204" pitchFamily="34" charset="0"/>
                <a:cs typeface="Arial" panose="020B0604020202020204" pitchFamily="34" charset="0"/>
              </a:rPr>
              <a:t>Para tal fin</a:t>
            </a:r>
            <a:r>
              <a:rPr lang="es-ES" sz="2000" dirty="0">
                <a:solidFill>
                  <a:srgbClr val="211D1E"/>
                </a:solidFill>
                <a:latin typeface="Arial" panose="020B0604020202020204" pitchFamily="34" charset="0"/>
                <a:cs typeface="Arial" panose="020B0604020202020204" pitchFamily="34" charset="0"/>
              </a:rPr>
              <a:t>, dichos explotadores </a:t>
            </a:r>
            <a:r>
              <a:rPr lang="es-ES" sz="2000" b="1" dirty="0">
                <a:solidFill>
                  <a:srgbClr val="211D1E"/>
                </a:solidFill>
                <a:latin typeface="Arial" panose="020B0604020202020204" pitchFamily="34" charset="0"/>
                <a:cs typeface="Arial" panose="020B0604020202020204" pitchFamily="34" charset="0"/>
              </a:rPr>
              <a:t>pondrán en práctica sistemas y procedimientos que permitan poner esta información a disposición de las autoridades competentes </a:t>
            </a:r>
            <a:r>
              <a:rPr lang="es-ES" sz="2000" dirty="0">
                <a:solidFill>
                  <a:srgbClr val="211D1E"/>
                </a:solidFill>
                <a:latin typeface="Arial" panose="020B0604020202020204" pitchFamily="34" charset="0"/>
                <a:cs typeface="Arial" panose="020B0604020202020204" pitchFamily="34" charset="0"/>
              </a:rPr>
              <a:t>si éstas así lo solicitan. </a:t>
            </a:r>
          </a:p>
          <a:p>
            <a:r>
              <a:rPr lang="es-ES" sz="2000" dirty="0">
                <a:solidFill>
                  <a:srgbClr val="211D1E"/>
                </a:solidFill>
                <a:latin typeface="Arial" panose="020B0604020202020204" pitchFamily="34" charset="0"/>
                <a:cs typeface="Arial" panose="020B0604020202020204" pitchFamily="34" charset="0"/>
              </a:rPr>
              <a:t>3. </a:t>
            </a:r>
            <a:r>
              <a:rPr lang="es-ES" sz="2000" b="1" dirty="0">
                <a:solidFill>
                  <a:srgbClr val="211D1E"/>
                </a:solidFill>
                <a:latin typeface="Arial" panose="020B0604020202020204" pitchFamily="34" charset="0"/>
                <a:cs typeface="Arial" panose="020B0604020202020204" pitchFamily="34" charset="0"/>
              </a:rPr>
              <a:t>Los explotadores </a:t>
            </a:r>
            <a:r>
              <a:rPr lang="es-ES" sz="2000" dirty="0">
                <a:solidFill>
                  <a:srgbClr val="211D1E"/>
                </a:solidFill>
                <a:latin typeface="Arial" panose="020B0604020202020204" pitchFamily="34" charset="0"/>
                <a:cs typeface="Arial" panose="020B0604020202020204" pitchFamily="34" charset="0"/>
              </a:rPr>
              <a:t>de empresas alimentarias y de empresas de piensos </a:t>
            </a:r>
            <a:r>
              <a:rPr lang="es-ES" sz="2000" b="1" dirty="0">
                <a:solidFill>
                  <a:srgbClr val="211D1E"/>
                </a:solidFill>
                <a:latin typeface="Arial" panose="020B0604020202020204" pitchFamily="34" charset="0"/>
                <a:cs typeface="Arial" panose="020B0604020202020204" pitchFamily="34" charset="0"/>
              </a:rPr>
              <a:t>deberán poner en práctica sistemas y procedimientos para identificar a las empresas a las que hayan suministrado sus productos</a:t>
            </a:r>
            <a:r>
              <a:rPr lang="es-ES" sz="2000" dirty="0">
                <a:solidFill>
                  <a:srgbClr val="211D1E"/>
                </a:solidFill>
                <a:latin typeface="Arial" panose="020B0604020202020204" pitchFamily="34" charset="0"/>
                <a:cs typeface="Arial" panose="020B0604020202020204" pitchFamily="34" charset="0"/>
              </a:rPr>
              <a:t>. Pondrán esta información a disposición de las autoridades competentes si éstas así lo solicitan. </a:t>
            </a:r>
          </a:p>
          <a:p>
            <a:r>
              <a:rPr lang="es-ES" sz="2000" dirty="0">
                <a:solidFill>
                  <a:srgbClr val="211D1E"/>
                </a:solidFill>
                <a:latin typeface="Arial" panose="020B0604020202020204" pitchFamily="34" charset="0"/>
                <a:cs typeface="Arial" panose="020B0604020202020204" pitchFamily="34" charset="0"/>
              </a:rPr>
              <a:t>4. </a:t>
            </a:r>
            <a:r>
              <a:rPr lang="es-ES" sz="2000" b="1" dirty="0">
                <a:solidFill>
                  <a:srgbClr val="211D1E"/>
                </a:solidFill>
                <a:latin typeface="Arial" panose="020B0604020202020204" pitchFamily="34" charset="0"/>
                <a:cs typeface="Arial" panose="020B0604020202020204" pitchFamily="34" charset="0"/>
              </a:rPr>
              <a:t>Los alimentos </a:t>
            </a:r>
            <a:r>
              <a:rPr lang="es-ES" sz="2000" dirty="0">
                <a:solidFill>
                  <a:srgbClr val="211D1E"/>
                </a:solidFill>
                <a:latin typeface="Arial" panose="020B0604020202020204" pitchFamily="34" charset="0"/>
                <a:cs typeface="Arial" panose="020B0604020202020204" pitchFamily="34" charset="0"/>
              </a:rPr>
              <a:t>o los piensos comercializados o con probabilidad de comercializarse en la Comunidad </a:t>
            </a:r>
            <a:r>
              <a:rPr lang="es-ES" sz="2000" b="1" dirty="0">
                <a:solidFill>
                  <a:srgbClr val="211D1E"/>
                </a:solidFill>
                <a:latin typeface="Arial" panose="020B0604020202020204" pitchFamily="34" charset="0"/>
                <a:cs typeface="Arial" panose="020B0604020202020204" pitchFamily="34" charset="0"/>
              </a:rPr>
              <a:t>deberán estar adecuadamente etiquetados o identificados </a:t>
            </a:r>
            <a:r>
              <a:rPr lang="es-ES" sz="2000" dirty="0">
                <a:solidFill>
                  <a:srgbClr val="211D1E"/>
                </a:solidFill>
                <a:latin typeface="Arial" panose="020B0604020202020204" pitchFamily="34" charset="0"/>
                <a:cs typeface="Arial" panose="020B0604020202020204" pitchFamily="34" charset="0"/>
              </a:rPr>
              <a:t>para facilitar su trazabilidad mediante documentación o información pertinentes. </a:t>
            </a:r>
          </a:p>
        </p:txBody>
      </p:sp>
    </p:spTree>
    <p:extLst>
      <p:ext uri="{BB962C8B-B14F-4D97-AF65-F5344CB8AC3E}">
        <p14:creationId xmlns:p14="http://schemas.microsoft.com/office/powerpoint/2010/main" val="1166524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rantizando la Seguridad Alimentaria en España: Principios y Requisitos  del Reglamento (CE) 178/2002">
            <a:extLst>
              <a:ext uri="{FF2B5EF4-FFF2-40B4-BE49-F238E27FC236}">
                <a16:creationId xmlns:a16="http://schemas.microsoft.com/office/drawing/2014/main" id="{34616B23-9950-489C-9F74-4B2F0B343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21" y="494952"/>
            <a:ext cx="8168081" cy="612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597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4EF8BFF-45A9-4B8A-9A9C-CD38BBD5C6BE}"/>
              </a:ext>
            </a:extLst>
          </p:cNvPr>
          <p:cNvSpPr/>
          <p:nvPr/>
        </p:nvSpPr>
        <p:spPr>
          <a:xfrm>
            <a:off x="1292156" y="5902925"/>
            <a:ext cx="2451184" cy="369332"/>
          </a:xfrm>
          <a:prstGeom prst="rect">
            <a:avLst/>
          </a:prstGeom>
        </p:spPr>
        <p:txBody>
          <a:bodyPr wrap="none">
            <a:spAutoFit/>
          </a:bodyPr>
          <a:lstStyle/>
          <a:p>
            <a:r>
              <a:rPr lang="es-ES" dirty="0"/>
              <a:t>   https://consaem.com/</a:t>
            </a:r>
          </a:p>
        </p:txBody>
      </p:sp>
      <p:pic>
        <p:nvPicPr>
          <p:cNvPr id="3" name="Imagen 2">
            <a:extLst>
              <a:ext uri="{FF2B5EF4-FFF2-40B4-BE49-F238E27FC236}">
                <a16:creationId xmlns:a16="http://schemas.microsoft.com/office/drawing/2014/main" id="{96843F1C-A158-4D50-9C03-C2E176D36614}"/>
              </a:ext>
            </a:extLst>
          </p:cNvPr>
          <p:cNvPicPr>
            <a:picLocks noChangeAspect="1"/>
          </p:cNvPicPr>
          <p:nvPr/>
        </p:nvPicPr>
        <p:blipFill>
          <a:blip r:embed="rId2"/>
          <a:stretch>
            <a:fillRect/>
          </a:stretch>
        </p:blipFill>
        <p:spPr>
          <a:xfrm>
            <a:off x="1359567" y="291761"/>
            <a:ext cx="8849835" cy="5526774"/>
          </a:xfrm>
          <a:prstGeom prst="rect">
            <a:avLst/>
          </a:prstGeom>
        </p:spPr>
      </p:pic>
    </p:spTree>
    <p:extLst>
      <p:ext uri="{BB962C8B-B14F-4D97-AF65-F5344CB8AC3E}">
        <p14:creationId xmlns:p14="http://schemas.microsoft.com/office/powerpoint/2010/main" val="104522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España asciende al puesto 22 en 'calidad y seguridad' en el ranking mundial  del Índice Global de Seguridad Alimentaria 2020 | Agronews Comunitat  Valenciana">
            <a:extLst>
              <a:ext uri="{FF2B5EF4-FFF2-40B4-BE49-F238E27FC236}">
                <a16:creationId xmlns:a16="http://schemas.microsoft.com/office/drawing/2014/main" id="{2912F41A-239D-48BD-956D-B1C3AE93B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74" y="849385"/>
            <a:ext cx="10682252" cy="515923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C788E3B-B6C2-493B-81C6-41C88C1B233E}"/>
              </a:ext>
            </a:extLst>
          </p:cNvPr>
          <p:cNvSpPr txBox="1"/>
          <p:nvPr/>
        </p:nvSpPr>
        <p:spPr>
          <a:xfrm>
            <a:off x="2038524" y="2783048"/>
            <a:ext cx="7599260" cy="1938992"/>
          </a:xfrm>
          <a:prstGeom prst="rect">
            <a:avLst/>
          </a:prstGeom>
          <a:noFill/>
        </p:spPr>
        <p:txBody>
          <a:bodyPr wrap="none" rtlCol="0">
            <a:spAutoFit/>
          </a:bodyPr>
          <a:lstStyle/>
          <a:p>
            <a:r>
              <a:rPr lang="es-ES" sz="6000" dirty="0">
                <a:solidFill>
                  <a:srgbClr val="002060"/>
                </a:solidFill>
              </a:rPr>
              <a:t>CALIDAD  ALIMENTARIA</a:t>
            </a:r>
          </a:p>
          <a:p>
            <a:pPr algn="ctr"/>
            <a:r>
              <a:rPr lang="es-ES" sz="6000" dirty="0">
                <a:solidFill>
                  <a:srgbClr val="002060"/>
                </a:solidFill>
              </a:rPr>
              <a:t>CONCEPTO</a:t>
            </a:r>
          </a:p>
        </p:txBody>
      </p:sp>
    </p:spTree>
    <p:extLst>
      <p:ext uri="{BB962C8B-B14F-4D97-AF65-F5344CB8AC3E}">
        <p14:creationId xmlns:p14="http://schemas.microsoft.com/office/powerpoint/2010/main" val="1444906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B83826-1FDE-4FD3-B8A8-714A19D6A891}"/>
              </a:ext>
            </a:extLst>
          </p:cNvPr>
          <p:cNvSpPr/>
          <p:nvPr/>
        </p:nvSpPr>
        <p:spPr>
          <a:xfrm>
            <a:off x="882242" y="428178"/>
            <a:ext cx="10159068" cy="6001643"/>
          </a:xfrm>
          <a:prstGeom prst="rect">
            <a:avLst/>
          </a:prstGeom>
        </p:spPr>
        <p:txBody>
          <a:bodyPr wrap="square">
            <a:spAutoFit/>
          </a:bodyPr>
          <a:lstStyle/>
          <a:p>
            <a:r>
              <a:rPr lang="es-ES" sz="2400" b="1" dirty="0">
                <a:solidFill>
                  <a:srgbClr val="3C3C3B"/>
                </a:solidFill>
                <a:latin typeface="Arial" panose="020B0604020202020204" pitchFamily="34" charset="0"/>
                <a:cs typeface="Arial" panose="020B0604020202020204" pitchFamily="34" charset="0"/>
              </a:rPr>
              <a:t>¿Qué es la calidad alimentaria?</a:t>
            </a:r>
            <a:endParaRPr lang="es-ES" sz="2400" dirty="0">
              <a:solidFill>
                <a:srgbClr val="3C3C3B"/>
              </a:solidFill>
              <a:latin typeface="Arial" panose="020B0604020202020204" pitchFamily="34" charset="0"/>
              <a:cs typeface="Arial" panose="020B0604020202020204" pitchFamily="34" charset="0"/>
            </a:endParaRPr>
          </a:p>
          <a:p>
            <a:pPr algn="just"/>
            <a:r>
              <a:rPr lang="es-ES" sz="2400" dirty="0">
                <a:solidFill>
                  <a:srgbClr val="3C3C3B"/>
                </a:solidFill>
                <a:latin typeface="Arial" panose="020B0604020202020204" pitchFamily="34" charset="0"/>
                <a:cs typeface="Arial" panose="020B0604020202020204" pitchFamily="34" charset="0"/>
              </a:rPr>
              <a:t>La </a:t>
            </a:r>
            <a:r>
              <a:rPr lang="es-ES" sz="2400" b="1" dirty="0">
                <a:solidFill>
                  <a:srgbClr val="3C3C3B"/>
                </a:solidFill>
                <a:latin typeface="Arial" panose="020B0604020202020204" pitchFamily="34" charset="0"/>
                <a:cs typeface="Arial" panose="020B0604020202020204" pitchFamily="34" charset="0"/>
              </a:rPr>
              <a:t>de</a:t>
            </a:r>
            <a:r>
              <a:rPr lang="es-ES" sz="2400" b="1" dirty="0">
                <a:solidFill>
                  <a:srgbClr val="000000"/>
                </a:solidFill>
                <a:latin typeface="Arial" panose="020B0604020202020204" pitchFamily="34" charset="0"/>
                <a:cs typeface="Arial" panose="020B0604020202020204" pitchFamily="34" charset="0"/>
              </a:rPr>
              <a:t>fi</a:t>
            </a:r>
            <a:r>
              <a:rPr lang="es-ES" sz="2400" b="1" dirty="0">
                <a:solidFill>
                  <a:srgbClr val="3C3C3B"/>
                </a:solidFill>
                <a:latin typeface="Arial" panose="020B0604020202020204" pitchFamily="34" charset="0"/>
                <a:cs typeface="Arial" panose="020B0604020202020204" pitchFamily="34" charset="0"/>
              </a:rPr>
              <a:t>nición de calidad alimentaria </a:t>
            </a:r>
            <a:r>
              <a:rPr lang="es-ES" sz="2400" dirty="0">
                <a:solidFill>
                  <a:srgbClr val="3C3C3B"/>
                </a:solidFill>
                <a:latin typeface="Arial" panose="020B0604020202020204" pitchFamily="34" charset="0"/>
                <a:cs typeface="Arial" panose="020B0604020202020204" pitchFamily="34" charset="0"/>
              </a:rPr>
              <a:t>es la siguiente: </a:t>
            </a:r>
            <a:r>
              <a:rPr lang="es-ES" sz="2400" b="1" dirty="0">
                <a:solidFill>
                  <a:srgbClr val="3C3C3B"/>
                </a:solidFill>
                <a:latin typeface="Arial" panose="020B0604020202020204" pitchFamily="34" charset="0"/>
                <a:cs typeface="Arial" panose="020B0604020202020204" pitchFamily="34" charset="0"/>
              </a:rPr>
              <a:t>Conjunto de propiedades y características de un producto alimenticio o alimento relativas a las materias primas o ingredientes utilizados en su elaboración, a su naturaleza, composición, pureza, identi</a:t>
            </a:r>
            <a:r>
              <a:rPr lang="es-ES" sz="2400" b="1" dirty="0">
                <a:solidFill>
                  <a:srgbClr val="000000"/>
                </a:solidFill>
                <a:latin typeface="Arial" panose="020B0604020202020204" pitchFamily="34" charset="0"/>
                <a:cs typeface="Arial" panose="020B0604020202020204" pitchFamily="34" charset="0"/>
              </a:rPr>
              <a:t>fi</a:t>
            </a:r>
            <a:r>
              <a:rPr lang="es-ES" sz="2400" b="1" dirty="0">
                <a:solidFill>
                  <a:srgbClr val="3C3C3B"/>
                </a:solidFill>
                <a:latin typeface="Arial" panose="020B0604020202020204" pitchFamily="34" charset="0"/>
                <a:cs typeface="Arial" panose="020B0604020202020204" pitchFamily="34" charset="0"/>
              </a:rPr>
              <a:t>cación, origen, y trazabilidad, así como a los procesos de elaboración, almacenamiento, envasado y comercialización utilizados y a la presentación del producto </a:t>
            </a:r>
            <a:r>
              <a:rPr lang="es-ES" sz="2400" b="1" dirty="0">
                <a:solidFill>
                  <a:srgbClr val="000000"/>
                </a:solidFill>
                <a:latin typeface="Arial" panose="020B0604020202020204" pitchFamily="34" charset="0"/>
                <a:cs typeface="Arial" panose="020B0604020202020204" pitchFamily="34" charset="0"/>
              </a:rPr>
              <a:t>fi</a:t>
            </a:r>
            <a:r>
              <a:rPr lang="es-ES" sz="2400" b="1" dirty="0">
                <a:solidFill>
                  <a:srgbClr val="3C3C3B"/>
                </a:solidFill>
                <a:latin typeface="Arial" panose="020B0604020202020204" pitchFamily="34" charset="0"/>
                <a:cs typeface="Arial" panose="020B0604020202020204" pitchFamily="34" charset="0"/>
              </a:rPr>
              <a:t>nal, incluyendo su contenido efectivo y la información al consumidor </a:t>
            </a:r>
            <a:r>
              <a:rPr lang="es-ES" sz="2400" b="1" dirty="0">
                <a:solidFill>
                  <a:srgbClr val="000000"/>
                </a:solidFill>
                <a:latin typeface="Arial" panose="020B0604020202020204" pitchFamily="34" charset="0"/>
                <a:cs typeface="Arial" panose="020B0604020202020204" pitchFamily="34" charset="0"/>
              </a:rPr>
              <a:t>fi</a:t>
            </a:r>
            <a:r>
              <a:rPr lang="es-ES" sz="2400" b="1" dirty="0">
                <a:solidFill>
                  <a:srgbClr val="3C3C3B"/>
                </a:solidFill>
                <a:latin typeface="Arial" panose="020B0604020202020204" pitchFamily="34" charset="0"/>
                <a:cs typeface="Arial" panose="020B0604020202020204" pitchFamily="34" charset="0"/>
              </a:rPr>
              <a:t>nal especialmente el etiquetado</a:t>
            </a:r>
            <a:r>
              <a:rPr lang="es-ES" sz="2400" dirty="0">
                <a:solidFill>
                  <a:srgbClr val="3C3C3B"/>
                </a:solidFill>
                <a:latin typeface="Arial" panose="020B0604020202020204" pitchFamily="34" charset="0"/>
                <a:cs typeface="Arial" panose="020B0604020202020204" pitchFamily="34" charset="0"/>
              </a:rPr>
              <a:t>. </a:t>
            </a:r>
          </a:p>
          <a:p>
            <a:r>
              <a:rPr lang="es-ES" sz="2400" dirty="0">
                <a:solidFill>
                  <a:srgbClr val="3C3C3B"/>
                </a:solidFill>
                <a:latin typeface="Arial" panose="020B0604020202020204" pitchFamily="34" charset="0"/>
                <a:cs typeface="Arial" panose="020B0604020202020204" pitchFamily="34" charset="0"/>
              </a:rPr>
              <a:t>Esta es la de</a:t>
            </a:r>
            <a:r>
              <a:rPr lang="es-ES" sz="2400" dirty="0">
                <a:solidFill>
                  <a:srgbClr val="000000"/>
                </a:solidFill>
                <a:latin typeface="Arial" panose="020B0604020202020204" pitchFamily="34" charset="0"/>
                <a:cs typeface="Arial" panose="020B0604020202020204" pitchFamily="34" charset="0"/>
              </a:rPr>
              <a:t>fi</a:t>
            </a:r>
            <a:r>
              <a:rPr lang="es-ES" sz="2400" dirty="0">
                <a:solidFill>
                  <a:srgbClr val="3C3C3B"/>
                </a:solidFill>
                <a:latin typeface="Arial" panose="020B0604020202020204" pitchFamily="34" charset="0"/>
                <a:cs typeface="Arial" panose="020B0604020202020204" pitchFamily="34" charset="0"/>
              </a:rPr>
              <a:t>nición de calidad alimentaria que nos ofrece la </a:t>
            </a:r>
            <a:r>
              <a:rPr lang="es-ES" sz="2400" dirty="0">
                <a:solidFill>
                  <a:srgbClr val="FF6E00"/>
                </a:solidFill>
                <a:latin typeface="Arial" panose="020B0604020202020204" pitchFamily="34" charset="0"/>
                <a:cs typeface="Arial" panose="020B0604020202020204" pitchFamily="34" charset="0"/>
              </a:rPr>
              <a:t>Ley 28/2015, de 30 de julio, para la defensa de la calidad alimentaria</a:t>
            </a:r>
            <a:r>
              <a:rPr lang="es-ES" sz="2400" dirty="0">
                <a:solidFill>
                  <a:srgbClr val="3C3C3B"/>
                </a:solidFill>
                <a:latin typeface="Arial" panose="020B0604020202020204" pitchFamily="34" charset="0"/>
                <a:cs typeface="Arial" panose="020B0604020202020204" pitchFamily="34" charset="0"/>
              </a:rPr>
              <a:t>.</a:t>
            </a:r>
          </a:p>
          <a:p>
            <a:r>
              <a:rPr lang="es-ES" sz="2400" dirty="0">
                <a:solidFill>
                  <a:srgbClr val="3C3C3B"/>
                </a:solidFill>
                <a:latin typeface="Arial" panose="020B0604020202020204" pitchFamily="34" charset="0"/>
                <a:cs typeface="Arial" panose="020B0604020202020204" pitchFamily="34" charset="0"/>
              </a:rPr>
              <a:t>Llegados a este punto, </a:t>
            </a:r>
            <a:r>
              <a:rPr lang="es-ES" sz="2400" b="1" dirty="0">
                <a:solidFill>
                  <a:srgbClr val="3C3C3B"/>
                </a:solidFill>
                <a:latin typeface="Arial" panose="020B0604020202020204" pitchFamily="34" charset="0"/>
                <a:cs typeface="Arial" panose="020B0604020202020204" pitchFamily="34" charset="0"/>
              </a:rPr>
              <a:t>comprendemos que la enumeración legislativa de estas cualidades </a:t>
            </a:r>
            <a:r>
              <a:rPr lang="es-ES" sz="2400" dirty="0">
                <a:solidFill>
                  <a:srgbClr val="3C3C3B"/>
                </a:solidFill>
                <a:latin typeface="Arial" panose="020B0604020202020204" pitchFamily="34" charset="0"/>
                <a:cs typeface="Arial" panose="020B0604020202020204" pitchFamily="34" charset="0"/>
              </a:rPr>
              <a:t>del producto alimenticio </a:t>
            </a:r>
            <a:r>
              <a:rPr lang="es-ES" sz="2400" b="1" dirty="0">
                <a:solidFill>
                  <a:srgbClr val="3C3C3B"/>
                </a:solidFill>
                <a:latin typeface="Arial" panose="020B0604020202020204" pitchFamily="34" charset="0"/>
                <a:cs typeface="Arial" panose="020B0604020202020204" pitchFamily="34" charset="0"/>
              </a:rPr>
              <a:t>responde a una necesidad de medir desde un punto de vista técnico la calidad de un producto y así poder compararlo con otro</a:t>
            </a:r>
            <a:r>
              <a:rPr lang="es-ES" sz="2400" dirty="0">
                <a:solidFill>
                  <a:srgbClr val="3C3C3B"/>
                </a:solidFill>
                <a:latin typeface="Arial" panose="020B0604020202020204" pitchFamily="34" charset="0"/>
                <a:cs typeface="Arial" panose="020B0604020202020204" pitchFamily="34" charset="0"/>
              </a:rPr>
              <a:t>. Podríamos decir que estamos ante </a:t>
            </a:r>
            <a:r>
              <a:rPr lang="es-ES" sz="2400" b="1" u="sng" dirty="0">
                <a:solidFill>
                  <a:srgbClr val="3C3C3B"/>
                </a:solidFill>
                <a:latin typeface="Arial" panose="020B0604020202020204" pitchFamily="34" charset="0"/>
                <a:cs typeface="Arial" panose="020B0604020202020204" pitchFamily="34" charset="0"/>
              </a:rPr>
              <a:t>un concepto de calidad objetiva</a:t>
            </a:r>
            <a:r>
              <a:rPr lang="es-ES" sz="2400" u="sng" dirty="0">
                <a:solidFill>
                  <a:srgbClr val="3C3C3B"/>
                </a:solidFill>
                <a:latin typeface="Arial" panose="020B0604020202020204" pitchFamily="34" charset="0"/>
                <a:cs typeface="Arial" panose="020B0604020202020204" pitchFamily="34" charset="0"/>
              </a:rPr>
              <a:t> </a:t>
            </a:r>
            <a:r>
              <a:rPr lang="es-ES" sz="2400" dirty="0">
                <a:solidFill>
                  <a:srgbClr val="3C3C3B"/>
                </a:solidFill>
                <a:latin typeface="Arial" panose="020B0604020202020204" pitchFamily="34" charset="0"/>
                <a:cs typeface="Arial" panose="020B0604020202020204" pitchFamily="34" charset="0"/>
              </a:rPr>
              <a:t>de los alimentos.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093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84F2FD3-1846-41F5-B79A-8D4912BE0710}"/>
              </a:ext>
            </a:extLst>
          </p:cNvPr>
          <p:cNvSpPr/>
          <p:nvPr/>
        </p:nvSpPr>
        <p:spPr>
          <a:xfrm>
            <a:off x="1079383" y="458956"/>
            <a:ext cx="10033234" cy="5940088"/>
          </a:xfrm>
          <a:prstGeom prst="rect">
            <a:avLst/>
          </a:prstGeom>
        </p:spPr>
        <p:txBody>
          <a:bodyPr wrap="square">
            <a:spAutoFit/>
          </a:bodyPr>
          <a:lstStyle/>
          <a:p>
            <a:r>
              <a:rPr lang="es-ES" sz="2000" b="1" dirty="0">
                <a:solidFill>
                  <a:srgbClr val="3C3C3B"/>
                </a:solidFill>
                <a:latin typeface="Arial" panose="020B0604020202020204" pitchFamily="34" charset="0"/>
                <a:cs typeface="Arial" panose="020B0604020202020204" pitchFamily="34" charset="0"/>
              </a:rPr>
              <a:t>Sin embargo, existe otro concepto </a:t>
            </a:r>
            <a:r>
              <a:rPr lang="es-ES" sz="2000" dirty="0">
                <a:solidFill>
                  <a:srgbClr val="3C3C3B"/>
                </a:solidFill>
                <a:latin typeface="Arial" panose="020B0604020202020204" pitchFamily="34" charset="0"/>
                <a:cs typeface="Arial" panose="020B0604020202020204" pitchFamily="34" charset="0"/>
              </a:rPr>
              <a:t>de calidad, </a:t>
            </a:r>
            <a:r>
              <a:rPr lang="es-ES" sz="2000" b="1" dirty="0">
                <a:solidFill>
                  <a:srgbClr val="3C3C3B"/>
                </a:solidFill>
                <a:latin typeface="Arial" panose="020B0604020202020204" pitchFamily="34" charset="0"/>
                <a:cs typeface="Arial" panose="020B0604020202020204" pitchFamily="34" charset="0"/>
              </a:rPr>
              <a:t>la</a:t>
            </a:r>
            <a:r>
              <a:rPr lang="es-ES" sz="2000" dirty="0">
                <a:solidFill>
                  <a:srgbClr val="3C3C3B"/>
                </a:solidFill>
                <a:latin typeface="Arial" panose="020B0604020202020204" pitchFamily="34" charset="0"/>
                <a:cs typeface="Arial" panose="020B0604020202020204" pitchFamily="34" charset="0"/>
              </a:rPr>
              <a:t> </a:t>
            </a:r>
            <a:r>
              <a:rPr lang="es-ES" sz="2000" b="1" dirty="0">
                <a:solidFill>
                  <a:srgbClr val="3C3C3B"/>
                </a:solidFill>
                <a:latin typeface="Arial" panose="020B0604020202020204" pitchFamily="34" charset="0"/>
                <a:cs typeface="Arial" panose="020B0604020202020204" pitchFamily="34" charset="0"/>
              </a:rPr>
              <a:t>calidad percibida por el consumidor, </a:t>
            </a:r>
            <a:r>
              <a:rPr lang="es-ES" sz="2000" b="1" u="sng" dirty="0">
                <a:solidFill>
                  <a:srgbClr val="3C3C3B"/>
                </a:solidFill>
                <a:latin typeface="Arial" panose="020B0604020202020204" pitchFamily="34" charset="0"/>
                <a:cs typeface="Arial" panose="020B0604020202020204" pitchFamily="34" charset="0"/>
              </a:rPr>
              <a:t>un concepto subjetivo</a:t>
            </a:r>
            <a:r>
              <a:rPr lang="es-ES" sz="2000" b="1" dirty="0">
                <a:solidFill>
                  <a:srgbClr val="3C3C3B"/>
                </a:solidFill>
                <a:latin typeface="Arial" panose="020B0604020202020204" pitchFamily="34" charset="0"/>
                <a:cs typeface="Arial" panose="020B0604020202020204" pitchFamily="34" charset="0"/>
              </a:rPr>
              <a:t>.</a:t>
            </a:r>
          </a:p>
          <a:p>
            <a:r>
              <a:rPr lang="es-ES" sz="2000" dirty="0">
                <a:latin typeface="Arial" panose="020B0604020202020204" pitchFamily="34" charset="0"/>
                <a:cs typeface="Arial" panose="020B0604020202020204" pitchFamily="34" charset="0"/>
              </a:rPr>
              <a:t>Según algunos estudios, en el proceso de toma de decisiones de compra, los consumidores primero percibimos </a:t>
            </a:r>
            <a:r>
              <a:rPr lang="es-ES" sz="2000" b="1" dirty="0">
                <a:latin typeface="Arial" panose="020B0604020202020204" pitchFamily="34" charset="0"/>
                <a:cs typeface="Arial" panose="020B0604020202020204" pitchFamily="34" charset="0"/>
              </a:rPr>
              <a:t>la marca como "un signo de calidad"</a:t>
            </a:r>
            <a:r>
              <a:rPr lang="es-ES" sz="2000" dirty="0">
                <a:latin typeface="Arial" panose="020B0604020202020204" pitchFamily="34" charset="0"/>
                <a:cs typeface="Arial" panose="020B0604020202020204" pitchFamily="34" charset="0"/>
              </a:rPr>
              <a:t>, y luego advertimos otros criterios de evaluación como son el aspecto físico, el embalaje, precio, etc. De ahí que sean tan importantes las estrategias de marketing y posicionamiento de una marca.</a:t>
            </a:r>
          </a:p>
          <a:p>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La calidad percibida puede estar enormemente influenciada por tendencias alimentarias actuales</a:t>
            </a:r>
            <a:r>
              <a:rPr lang="es-ES" sz="2000" dirty="0">
                <a:latin typeface="Arial" panose="020B0604020202020204" pitchFamily="34" charset="0"/>
                <a:cs typeface="Arial" panose="020B0604020202020204" pitchFamily="34" charset="0"/>
              </a:rPr>
              <a:t> como las siguientes: </a:t>
            </a:r>
          </a:p>
          <a:p>
            <a:r>
              <a:rPr lang="es-ES" sz="2000" b="1" dirty="0">
                <a:latin typeface="Arial" panose="020B0604020202020204" pitchFamily="34" charset="0"/>
                <a:cs typeface="Arial" panose="020B0604020202020204" pitchFamily="34" charset="0"/>
              </a:rPr>
              <a:t>1. Alimentos mínimamente procesados</a:t>
            </a:r>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2. Productos bajos en azúcares y grasas saturadas</a:t>
            </a:r>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3. Ingredientes naturales</a:t>
            </a:r>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4. Productos orgánicos</a:t>
            </a:r>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5. Productos locales</a:t>
            </a:r>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6. Productos de temporada</a:t>
            </a:r>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En otras palabras, </a:t>
            </a:r>
            <a:r>
              <a:rPr lang="es-ES" sz="2000" b="1" dirty="0">
                <a:latin typeface="Arial" panose="020B0604020202020204" pitchFamily="34" charset="0"/>
                <a:cs typeface="Arial" panose="020B0604020202020204" pitchFamily="34" charset="0"/>
              </a:rPr>
              <a:t>el concepto de calidad alimentaria del consumidor está en permanente evolución</a:t>
            </a:r>
            <a:r>
              <a:rPr lang="es-ES" sz="2000" dirty="0">
                <a:latin typeface="Arial" panose="020B0604020202020204" pitchFamily="34" charset="0"/>
                <a:cs typeface="Arial" panose="020B0604020202020204" pitchFamily="34" charset="0"/>
              </a:rPr>
              <a:t> y en el momento presente mucha gente tiene un concepto de </a:t>
            </a:r>
            <a:r>
              <a:rPr lang="es-ES" sz="2000" b="1" dirty="0">
                <a:latin typeface="Arial" panose="020B0604020202020204" pitchFamily="34" charset="0"/>
                <a:cs typeface="Arial" panose="020B0604020202020204" pitchFamily="34" charset="0"/>
              </a:rPr>
              <a:t>alimento o alimentación "ideal"</a:t>
            </a:r>
            <a:r>
              <a:rPr lang="es-ES" sz="2000" dirty="0">
                <a:latin typeface="Arial" panose="020B0604020202020204" pitchFamily="34" charset="0"/>
                <a:cs typeface="Arial" panose="020B0604020202020204" pitchFamily="34" charset="0"/>
              </a:rPr>
              <a:t> basado en las características mencionadas.</a:t>
            </a:r>
            <a:endParaRPr lang="es-ES" dirty="0"/>
          </a:p>
        </p:txBody>
      </p:sp>
    </p:spTree>
    <p:extLst>
      <p:ext uri="{BB962C8B-B14F-4D97-AF65-F5344CB8AC3E}">
        <p14:creationId xmlns:p14="http://schemas.microsoft.com/office/powerpoint/2010/main" val="227611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5680F3-E19E-4B71-9FA2-9C1C0799A8D4}"/>
              </a:ext>
            </a:extLst>
          </p:cNvPr>
          <p:cNvPicPr>
            <a:picLocks noChangeAspect="1"/>
          </p:cNvPicPr>
          <p:nvPr/>
        </p:nvPicPr>
        <p:blipFill>
          <a:blip r:embed="rId2"/>
          <a:stretch>
            <a:fillRect/>
          </a:stretch>
        </p:blipFill>
        <p:spPr>
          <a:xfrm>
            <a:off x="1184246" y="0"/>
            <a:ext cx="9672506" cy="4554740"/>
          </a:xfrm>
          <a:prstGeom prst="rect">
            <a:avLst/>
          </a:prstGeom>
        </p:spPr>
      </p:pic>
      <p:sp>
        <p:nvSpPr>
          <p:cNvPr id="5" name="Rectángulo 4">
            <a:extLst>
              <a:ext uri="{FF2B5EF4-FFF2-40B4-BE49-F238E27FC236}">
                <a16:creationId xmlns:a16="http://schemas.microsoft.com/office/drawing/2014/main" id="{BF92649C-CA5B-4774-956F-BFB35BFEB34E}"/>
              </a:ext>
            </a:extLst>
          </p:cNvPr>
          <p:cNvSpPr/>
          <p:nvPr/>
        </p:nvSpPr>
        <p:spPr>
          <a:xfrm>
            <a:off x="2620161" y="4554740"/>
            <a:ext cx="6800675" cy="369332"/>
          </a:xfrm>
          <a:prstGeom prst="rect">
            <a:avLst/>
          </a:prstGeom>
        </p:spPr>
        <p:txBody>
          <a:bodyPr wrap="square">
            <a:spAutoFit/>
          </a:bodyPr>
          <a:lstStyle/>
          <a:p>
            <a:r>
              <a:rPr lang="es-ES" dirty="0">
                <a:hlinkClick r:id="rId3"/>
              </a:rPr>
              <a:t>https://www.boe.es/gazeta/dias/1908/12/23/pdfs/GMD-1908-358.pdf</a:t>
            </a:r>
            <a:endParaRPr lang="es-ES" dirty="0"/>
          </a:p>
        </p:txBody>
      </p:sp>
      <p:pic>
        <p:nvPicPr>
          <p:cNvPr id="6" name="Imagen 5">
            <a:extLst>
              <a:ext uri="{FF2B5EF4-FFF2-40B4-BE49-F238E27FC236}">
                <a16:creationId xmlns:a16="http://schemas.microsoft.com/office/drawing/2014/main" id="{C2C51BCF-7E35-4E46-B26C-A10849673778}"/>
              </a:ext>
            </a:extLst>
          </p:cNvPr>
          <p:cNvPicPr>
            <a:picLocks noChangeAspect="1"/>
          </p:cNvPicPr>
          <p:nvPr/>
        </p:nvPicPr>
        <p:blipFill>
          <a:blip r:embed="rId4"/>
          <a:stretch>
            <a:fillRect/>
          </a:stretch>
        </p:blipFill>
        <p:spPr>
          <a:xfrm>
            <a:off x="2837204" y="5025006"/>
            <a:ext cx="6437240" cy="1715620"/>
          </a:xfrm>
          <a:prstGeom prst="rect">
            <a:avLst/>
          </a:prstGeom>
        </p:spPr>
      </p:pic>
    </p:spTree>
    <p:extLst>
      <p:ext uri="{BB962C8B-B14F-4D97-AF65-F5344CB8AC3E}">
        <p14:creationId xmlns:p14="http://schemas.microsoft.com/office/powerpoint/2010/main" val="1771415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A24DEC-7395-4887-8A18-723D2D4BB8F8}"/>
              </a:ext>
            </a:extLst>
          </p:cNvPr>
          <p:cNvSpPr/>
          <p:nvPr/>
        </p:nvSpPr>
        <p:spPr>
          <a:xfrm>
            <a:off x="1171663" y="982176"/>
            <a:ext cx="9563448" cy="4893647"/>
          </a:xfrm>
          <a:prstGeom prst="rect">
            <a:avLst/>
          </a:prstGeom>
        </p:spPr>
        <p:txBody>
          <a:bodyPr wrap="square">
            <a:spAutoFit/>
          </a:bodyPr>
          <a:lstStyle/>
          <a:p>
            <a:r>
              <a:rPr lang="es-ES" sz="2400" dirty="0">
                <a:latin typeface="TimesNewRomanPSMT"/>
              </a:rPr>
              <a:t>Art. 10. </a:t>
            </a:r>
            <a:r>
              <a:rPr lang="es-ES" sz="2400" b="1" dirty="0">
                <a:latin typeface="TimesNewRomanPSMT"/>
              </a:rPr>
              <a:t>Será misión de los Inspectores Veterinarios de sustancias  alimenticias</a:t>
            </a:r>
            <a:r>
              <a:rPr lang="es-ES" sz="2400" dirty="0">
                <a:latin typeface="TimesNewRomanPSMT"/>
              </a:rPr>
              <a:t>:</a:t>
            </a:r>
          </a:p>
          <a:p>
            <a:r>
              <a:rPr lang="es-ES" sz="2400" dirty="0">
                <a:latin typeface="TimesNewRomanPSMT"/>
              </a:rPr>
              <a:t>La inspección en los Mataderos.</a:t>
            </a:r>
          </a:p>
          <a:p>
            <a:r>
              <a:rPr lang="es-ES" sz="2400" dirty="0">
                <a:latin typeface="TimesNewRomanPSMT"/>
              </a:rPr>
              <a:t>La inspección en fielatos, estaciones y mercados de toda clase de carnes, pescados y demás alimentos de origen animal, así como de las frutas, verduras y de la leche.</a:t>
            </a:r>
          </a:p>
          <a:p>
            <a:r>
              <a:rPr lang="es-ES" sz="2400" dirty="0">
                <a:latin typeface="TimesNewRomanPSMT"/>
              </a:rPr>
              <a:t>La inspección de las carnes, caza, aves, pescados, embutidos y leche expendidas en toda clase de establecimientos y puestos, así como de las verduras y frutas.</a:t>
            </a:r>
          </a:p>
          <a:p>
            <a:r>
              <a:rPr lang="es-ES" sz="2400" dirty="0">
                <a:latin typeface="TimesNewRomanPSMT"/>
              </a:rPr>
              <a:t>La inspección de las mondonguerías, casquerías, fábricas de escabeche y de embutidos y de establecimientos </a:t>
            </a:r>
            <a:r>
              <a:rPr lang="pt-BR" sz="2400" dirty="0">
                <a:latin typeface="TimesNewRomanPSMT"/>
              </a:rPr>
              <a:t>ó casas que </a:t>
            </a:r>
            <a:r>
              <a:rPr lang="pt-BR" sz="2400" dirty="0" err="1">
                <a:latin typeface="TimesNewRomanPSMT"/>
              </a:rPr>
              <a:t>sin</a:t>
            </a:r>
            <a:r>
              <a:rPr lang="pt-BR" sz="2400" dirty="0">
                <a:latin typeface="TimesNewRomanPSMT"/>
              </a:rPr>
              <a:t> ser fábricas se </a:t>
            </a:r>
            <a:r>
              <a:rPr lang="pt-BR" sz="2400" dirty="0" err="1">
                <a:latin typeface="TimesNewRomanPSMT"/>
              </a:rPr>
              <a:t>dedican</a:t>
            </a:r>
            <a:r>
              <a:rPr lang="pt-BR" sz="2400" dirty="0">
                <a:latin typeface="TimesNewRomanPSMT"/>
              </a:rPr>
              <a:t> á la</a:t>
            </a:r>
          </a:p>
          <a:p>
            <a:r>
              <a:rPr lang="es-ES" sz="2400" dirty="0">
                <a:latin typeface="TimesNewRomanPSMT"/>
              </a:rPr>
              <a:t>elaboración y comercio de éstos.</a:t>
            </a:r>
          </a:p>
          <a:p>
            <a:r>
              <a:rPr lang="es-ES" sz="2400" dirty="0">
                <a:latin typeface="TimesNewRomanPSMT"/>
              </a:rPr>
              <a:t>La inspección de cabrerías, encierros de ovejas y cuadras de burras de leche.</a:t>
            </a:r>
          </a:p>
        </p:txBody>
      </p:sp>
    </p:spTree>
    <p:extLst>
      <p:ext uri="{BB962C8B-B14F-4D97-AF65-F5344CB8AC3E}">
        <p14:creationId xmlns:p14="http://schemas.microsoft.com/office/powerpoint/2010/main" val="2015975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52A92E1-425F-47AF-9DE5-80378A40D31E}"/>
              </a:ext>
            </a:extLst>
          </p:cNvPr>
          <p:cNvSpPr/>
          <p:nvPr/>
        </p:nvSpPr>
        <p:spPr>
          <a:xfrm>
            <a:off x="1082180" y="197346"/>
            <a:ext cx="9236279" cy="6370975"/>
          </a:xfrm>
          <a:prstGeom prst="rect">
            <a:avLst/>
          </a:prstGeom>
        </p:spPr>
        <p:txBody>
          <a:bodyPr wrap="square">
            <a:spAutoFit/>
          </a:bodyPr>
          <a:lstStyle/>
          <a:p>
            <a:pPr lvl="0"/>
            <a:r>
              <a:rPr lang="es-ES" sz="2400" dirty="0">
                <a:solidFill>
                  <a:prstClr val="black"/>
                </a:solidFill>
                <a:latin typeface="TimesNewRomanPSMT"/>
              </a:rPr>
              <a:t>La inspección de vaquerías, comprendiendo:</a:t>
            </a:r>
          </a:p>
          <a:p>
            <a:pPr lvl="0"/>
            <a:r>
              <a:rPr lang="es-ES" sz="2400" dirty="0">
                <a:solidFill>
                  <a:prstClr val="black"/>
                </a:solidFill>
                <a:latin typeface="TimesNewRomanPSMT"/>
              </a:rPr>
              <a:t>1.º El reconocimiento, reseña y contraseñado de las reses que se encuentren estabuladas en todos los establecimientos y de las que se trate de estabular.</a:t>
            </a:r>
          </a:p>
          <a:p>
            <a:pPr lvl="0"/>
            <a:r>
              <a:rPr lang="es-ES" sz="2400" dirty="0">
                <a:solidFill>
                  <a:prstClr val="black"/>
                </a:solidFill>
                <a:latin typeface="TimesNewRomanPSMT"/>
              </a:rPr>
              <a:t>2.° La vigilancia de las condiciones de los alimentos que se empleen en cada vaquería para la nutrición de las reses, así como sobre el cumplimiento de la higiene en los establos.</a:t>
            </a:r>
          </a:p>
          <a:p>
            <a:pPr lvl="0"/>
            <a:r>
              <a:rPr lang="es-ES" sz="2400" dirty="0">
                <a:solidFill>
                  <a:prstClr val="black"/>
                </a:solidFill>
                <a:latin typeface="TimesNewRomanPSMT"/>
              </a:rPr>
              <a:t>3.° La aplicación de los medios de diagnóstico que la Ciencia aconseje para comprobar el estado de sanidad de las reses.</a:t>
            </a:r>
          </a:p>
          <a:p>
            <a:pPr lvl="0"/>
            <a:r>
              <a:rPr lang="es-ES" sz="2400" dirty="0">
                <a:solidFill>
                  <a:prstClr val="black"/>
                </a:solidFill>
                <a:latin typeface="TimesNewRomanPSMT"/>
              </a:rPr>
              <a:t>4.º El estudio de la normalidad en la producción de la leche.</a:t>
            </a:r>
          </a:p>
          <a:p>
            <a:pPr lvl="0"/>
            <a:r>
              <a:rPr lang="es-ES" sz="2400" dirty="0">
                <a:solidFill>
                  <a:prstClr val="black"/>
                </a:solidFill>
                <a:latin typeface="TimesNewRomanPSMT"/>
              </a:rPr>
              <a:t>Además, estará á cargo de los Inspectores Veterinarios:</a:t>
            </a:r>
          </a:p>
          <a:p>
            <a:pPr lvl="0"/>
            <a:r>
              <a:rPr lang="es-ES" sz="2400" dirty="0">
                <a:solidFill>
                  <a:prstClr val="black"/>
                </a:solidFill>
                <a:latin typeface="TimesNewRomanPSMT"/>
              </a:rPr>
              <a:t>La inspección de paradores donde se albergue ganado de matadero </a:t>
            </a:r>
            <a:r>
              <a:rPr lang="es-ES" sz="2400" dirty="0" err="1">
                <a:solidFill>
                  <a:prstClr val="black"/>
                </a:solidFill>
                <a:latin typeface="TimesNewRomanPSMT"/>
              </a:rPr>
              <a:t>ó</a:t>
            </a:r>
            <a:r>
              <a:rPr lang="es-ES" sz="2400" dirty="0">
                <a:solidFill>
                  <a:prstClr val="black"/>
                </a:solidFill>
                <a:latin typeface="TimesNewRomanPSMT"/>
              </a:rPr>
              <a:t> productor de leche.</a:t>
            </a:r>
          </a:p>
          <a:p>
            <a:pPr lvl="0"/>
            <a:r>
              <a:rPr lang="es-ES" sz="2400" dirty="0">
                <a:solidFill>
                  <a:prstClr val="black"/>
                </a:solidFill>
                <a:latin typeface="TimesNewRomanPSMT"/>
              </a:rPr>
              <a:t>La inspección en las fondas, casas de comidas, bodegones, cafés, etc., de las carnes, aves, pescados, caza, embutidos; de las frutas y verduras.</a:t>
            </a:r>
          </a:p>
          <a:p>
            <a:pPr lvl="0"/>
            <a:r>
              <a:rPr lang="es-ES" sz="2400" dirty="0">
                <a:solidFill>
                  <a:prstClr val="black"/>
                </a:solidFill>
                <a:latin typeface="TimesNewRomanPSMT"/>
              </a:rPr>
              <a:t>La inspección en los desolladeros y fábricas de aprovechamiento</a:t>
            </a:r>
          </a:p>
          <a:p>
            <a:pPr lvl="0"/>
            <a:r>
              <a:rPr lang="es-ES" sz="2400" dirty="0">
                <a:solidFill>
                  <a:prstClr val="black"/>
                </a:solidFill>
                <a:latin typeface="TimesNewRomanPSMT"/>
              </a:rPr>
              <a:t>de animales muertos.</a:t>
            </a:r>
            <a:endParaRPr lang="es-ES" sz="2400" dirty="0">
              <a:solidFill>
                <a:prstClr val="black"/>
              </a:solidFill>
            </a:endParaRPr>
          </a:p>
        </p:txBody>
      </p:sp>
    </p:spTree>
    <p:extLst>
      <p:ext uri="{BB962C8B-B14F-4D97-AF65-F5344CB8AC3E}">
        <p14:creationId xmlns:p14="http://schemas.microsoft.com/office/powerpoint/2010/main" val="400715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E0EF681-7639-4D34-A139-E3B9E224F24E}"/>
              </a:ext>
            </a:extLst>
          </p:cNvPr>
          <p:cNvPicPr>
            <a:picLocks noChangeAspect="1"/>
          </p:cNvPicPr>
          <p:nvPr/>
        </p:nvPicPr>
        <p:blipFill>
          <a:blip r:embed="rId2"/>
          <a:stretch>
            <a:fillRect/>
          </a:stretch>
        </p:blipFill>
        <p:spPr>
          <a:xfrm>
            <a:off x="713851" y="2827091"/>
            <a:ext cx="9977383" cy="3438918"/>
          </a:xfrm>
          <a:prstGeom prst="rect">
            <a:avLst/>
          </a:prstGeom>
        </p:spPr>
      </p:pic>
      <p:pic>
        <p:nvPicPr>
          <p:cNvPr id="3" name="Imagen 2">
            <a:extLst>
              <a:ext uri="{FF2B5EF4-FFF2-40B4-BE49-F238E27FC236}">
                <a16:creationId xmlns:a16="http://schemas.microsoft.com/office/drawing/2014/main" id="{D0A93073-ACC1-4030-B6FF-100C1475E49A}"/>
              </a:ext>
            </a:extLst>
          </p:cNvPr>
          <p:cNvPicPr>
            <a:picLocks noChangeAspect="1"/>
          </p:cNvPicPr>
          <p:nvPr/>
        </p:nvPicPr>
        <p:blipFill>
          <a:blip r:embed="rId3"/>
          <a:stretch>
            <a:fillRect/>
          </a:stretch>
        </p:blipFill>
        <p:spPr>
          <a:xfrm>
            <a:off x="499330" y="725984"/>
            <a:ext cx="10191904" cy="1983660"/>
          </a:xfrm>
          <a:prstGeom prst="rect">
            <a:avLst/>
          </a:prstGeom>
        </p:spPr>
      </p:pic>
    </p:spTree>
    <p:extLst>
      <p:ext uri="{BB962C8B-B14F-4D97-AF65-F5344CB8AC3E}">
        <p14:creationId xmlns:p14="http://schemas.microsoft.com/office/powerpoint/2010/main" val="3618855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F28291E-10D7-463C-910F-8BAE52B45950}"/>
              </a:ext>
            </a:extLst>
          </p:cNvPr>
          <p:cNvSpPr/>
          <p:nvPr/>
        </p:nvSpPr>
        <p:spPr>
          <a:xfrm>
            <a:off x="1408669" y="3429000"/>
            <a:ext cx="8430937" cy="2677656"/>
          </a:xfrm>
          <a:prstGeom prst="rect">
            <a:avLst/>
          </a:prstGeom>
        </p:spPr>
        <p:txBody>
          <a:bodyPr wrap="square">
            <a:spAutoFit/>
          </a:bodyPr>
          <a:lstStyle/>
          <a:p>
            <a:r>
              <a:rPr lang="es-ES" sz="2400" u="sng" dirty="0"/>
              <a:t>CAPITULO VII- Represión de fraudes</a:t>
            </a:r>
            <a:r>
              <a:rPr lang="es-ES" sz="2400" dirty="0"/>
              <a:t>. </a:t>
            </a:r>
          </a:p>
          <a:p>
            <a:r>
              <a:rPr lang="es-ES" sz="2400" dirty="0"/>
              <a:t>Artículo 50. </a:t>
            </a:r>
            <a:r>
              <a:rPr lang="es-ES" sz="2400" b="1" dirty="0"/>
              <a:t>Se crea </a:t>
            </a:r>
            <a:r>
              <a:rPr lang="es-ES" sz="2400" dirty="0"/>
              <a:t>en el Ministerio de Agricultura, Industria y Comercio: dependiente de la Dirección general de Agricultura, un </a:t>
            </a:r>
            <a:r>
              <a:rPr lang="es-ES" sz="2400" b="1" dirty="0"/>
              <a:t>Servicio de Represión de Fraudes </a:t>
            </a:r>
            <a:r>
              <a:rPr lang="es-ES" sz="2400" dirty="0"/>
              <a:t>de los productos agrícolas, que por el momento se ocupará de la inspección, vigilancia y cumplimiento de todo lo relacionado con la producción, consumo y circulación de los vinos., mistelas y demás bebidas alcohólicas. </a:t>
            </a:r>
          </a:p>
        </p:txBody>
      </p:sp>
      <p:pic>
        <p:nvPicPr>
          <p:cNvPr id="3" name="Imagen 2">
            <a:extLst>
              <a:ext uri="{FF2B5EF4-FFF2-40B4-BE49-F238E27FC236}">
                <a16:creationId xmlns:a16="http://schemas.microsoft.com/office/drawing/2014/main" id="{EB204971-33C1-493B-858F-367F67FDE08C}"/>
              </a:ext>
            </a:extLst>
          </p:cNvPr>
          <p:cNvPicPr>
            <a:picLocks noChangeAspect="1"/>
          </p:cNvPicPr>
          <p:nvPr/>
        </p:nvPicPr>
        <p:blipFill>
          <a:blip r:embed="rId2"/>
          <a:stretch>
            <a:fillRect/>
          </a:stretch>
        </p:blipFill>
        <p:spPr>
          <a:xfrm>
            <a:off x="1408669" y="688812"/>
            <a:ext cx="4357174" cy="2087943"/>
          </a:xfrm>
          <a:prstGeom prst="rect">
            <a:avLst/>
          </a:prstGeom>
        </p:spPr>
      </p:pic>
      <p:pic>
        <p:nvPicPr>
          <p:cNvPr id="4" name="Imagen 3">
            <a:extLst>
              <a:ext uri="{FF2B5EF4-FFF2-40B4-BE49-F238E27FC236}">
                <a16:creationId xmlns:a16="http://schemas.microsoft.com/office/drawing/2014/main" id="{5F7CBA25-00CE-42D0-AB4C-3E8253A89702}"/>
              </a:ext>
            </a:extLst>
          </p:cNvPr>
          <p:cNvPicPr>
            <a:picLocks noChangeAspect="1"/>
          </p:cNvPicPr>
          <p:nvPr/>
        </p:nvPicPr>
        <p:blipFill>
          <a:blip r:embed="rId3"/>
          <a:stretch>
            <a:fillRect/>
          </a:stretch>
        </p:blipFill>
        <p:spPr>
          <a:xfrm>
            <a:off x="6510117" y="688812"/>
            <a:ext cx="5171751" cy="1982125"/>
          </a:xfrm>
          <a:prstGeom prst="rect">
            <a:avLst/>
          </a:prstGeom>
        </p:spPr>
      </p:pic>
    </p:spTree>
    <p:extLst>
      <p:ext uri="{BB962C8B-B14F-4D97-AF65-F5344CB8AC3E}">
        <p14:creationId xmlns:p14="http://schemas.microsoft.com/office/powerpoint/2010/main" val="3305540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4FF894-911E-4DB2-8264-F86E9E1E9ED2}"/>
              </a:ext>
            </a:extLst>
          </p:cNvPr>
          <p:cNvPicPr>
            <a:picLocks noChangeAspect="1"/>
          </p:cNvPicPr>
          <p:nvPr/>
        </p:nvPicPr>
        <p:blipFill>
          <a:blip r:embed="rId2"/>
          <a:stretch>
            <a:fillRect/>
          </a:stretch>
        </p:blipFill>
        <p:spPr>
          <a:xfrm>
            <a:off x="2121663" y="198446"/>
            <a:ext cx="7928347" cy="3542912"/>
          </a:xfrm>
          <a:prstGeom prst="rect">
            <a:avLst/>
          </a:prstGeom>
        </p:spPr>
      </p:pic>
      <p:sp>
        <p:nvSpPr>
          <p:cNvPr id="3" name="Rectángulo 2">
            <a:extLst>
              <a:ext uri="{FF2B5EF4-FFF2-40B4-BE49-F238E27FC236}">
                <a16:creationId xmlns:a16="http://schemas.microsoft.com/office/drawing/2014/main" id="{67504CBD-C0ED-4B78-A50F-7D55B3688D84}"/>
              </a:ext>
            </a:extLst>
          </p:cNvPr>
          <p:cNvSpPr/>
          <p:nvPr/>
        </p:nvSpPr>
        <p:spPr>
          <a:xfrm>
            <a:off x="1585519" y="3809537"/>
            <a:ext cx="9043331" cy="2862322"/>
          </a:xfrm>
          <a:prstGeom prst="rect">
            <a:avLst/>
          </a:prstGeom>
        </p:spPr>
        <p:txBody>
          <a:bodyPr wrap="square">
            <a:spAutoFit/>
          </a:bodyPr>
          <a:lstStyle/>
          <a:p>
            <a:r>
              <a:rPr lang="es-ES" dirty="0"/>
              <a:t>MINISTERIO DE AGRICULTURA, INDUSTRIA Y COMERCIO EL PRESIDENTE DE LA REPUBLICA ESPAÑOLA, A todos los que la presente vieren y entendieren, sabed: Que las CORTES CONSTITUYENTES han decretado y sancionado la siguiente L E Y </a:t>
            </a:r>
          </a:p>
          <a:p>
            <a:r>
              <a:rPr lang="es-ES" dirty="0"/>
              <a:t>Artículo 1.° </a:t>
            </a:r>
            <a:r>
              <a:rPr lang="es-ES" b="1" dirty="0"/>
              <a:t>Se da fuerza de Ley</a:t>
            </a:r>
            <a:r>
              <a:rPr lang="es-ES" dirty="0"/>
              <a:t>, con las modificaciones que a continuación se expresan, </a:t>
            </a:r>
            <a:r>
              <a:rPr lang="es-ES" b="1" dirty="0"/>
              <a:t>a los Decretos de: 3 de Septiembre de 1932</a:t>
            </a:r>
            <a:r>
              <a:rPr lang="es-ES" dirty="0"/>
              <a:t>, publicado en la G a c e t a d e : M a d r i d dé 13 del mismo mes, </a:t>
            </a:r>
            <a:r>
              <a:rPr lang="es-ES" b="1" dirty="0"/>
              <a:t>relativo al Estatuto del Vino</a:t>
            </a:r>
            <a:r>
              <a:rPr lang="es-ES" dirty="0"/>
              <a:t>; de 4 de Noviembre de 1932, publicado en la Gaceta del 5, por el que se constituye el Instituto Nacional del Vino; de 28 de Enero de 1933, publicado. en la G a c e t a , del 31; y de 14 del mismo mes y año, publicado en la G a c e t a del 17, fijando las normas para el funcionamiento de dicho Instituto y de la Organización corporativa  de los intereses vitivinícolas y alcoholeros.</a:t>
            </a:r>
          </a:p>
        </p:txBody>
      </p:sp>
    </p:spTree>
    <p:extLst>
      <p:ext uri="{BB962C8B-B14F-4D97-AF65-F5344CB8AC3E}">
        <p14:creationId xmlns:p14="http://schemas.microsoft.com/office/powerpoint/2010/main" val="3827245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5FE3346-3058-45DF-9A84-575E987A05C4}"/>
              </a:ext>
            </a:extLst>
          </p:cNvPr>
          <p:cNvPicPr>
            <a:picLocks noChangeAspect="1"/>
          </p:cNvPicPr>
          <p:nvPr/>
        </p:nvPicPr>
        <p:blipFill>
          <a:blip r:embed="rId2"/>
          <a:stretch>
            <a:fillRect/>
          </a:stretch>
        </p:blipFill>
        <p:spPr>
          <a:xfrm>
            <a:off x="3339005" y="282910"/>
            <a:ext cx="4496313" cy="2139625"/>
          </a:xfrm>
          <a:prstGeom prst="rect">
            <a:avLst/>
          </a:prstGeom>
        </p:spPr>
      </p:pic>
      <p:sp>
        <p:nvSpPr>
          <p:cNvPr id="3" name="Rectángulo 2">
            <a:extLst>
              <a:ext uri="{FF2B5EF4-FFF2-40B4-BE49-F238E27FC236}">
                <a16:creationId xmlns:a16="http://schemas.microsoft.com/office/drawing/2014/main" id="{506E2068-920D-407D-860A-5BCC38914CA6}"/>
              </a:ext>
            </a:extLst>
          </p:cNvPr>
          <p:cNvSpPr/>
          <p:nvPr/>
        </p:nvSpPr>
        <p:spPr>
          <a:xfrm>
            <a:off x="1695320" y="2176610"/>
            <a:ext cx="8091189" cy="4524315"/>
          </a:xfrm>
          <a:prstGeom prst="rect">
            <a:avLst/>
          </a:prstGeom>
        </p:spPr>
        <p:txBody>
          <a:bodyPr wrap="none">
            <a:spAutoFit/>
          </a:bodyPr>
          <a:lstStyle/>
          <a:p>
            <a:r>
              <a:rPr lang="es-ES" sz="2400" dirty="0"/>
              <a:t>…/…</a:t>
            </a:r>
          </a:p>
          <a:p>
            <a:r>
              <a:rPr lang="es-ES" sz="2400" dirty="0"/>
              <a:t>Artículo 2. Infracciones sanitarias</a:t>
            </a:r>
          </a:p>
          <a:p>
            <a:r>
              <a:rPr lang="es-ES" sz="2400" dirty="0"/>
              <a:t>Artículo 3. Infracciones en materia de protección al consumidor</a:t>
            </a:r>
          </a:p>
          <a:p>
            <a:r>
              <a:rPr lang="es-ES" sz="2400" dirty="0"/>
              <a:t>Artículo 4. Infracciones en materia de defensa de la calidad de</a:t>
            </a:r>
          </a:p>
          <a:p>
            <a:r>
              <a:rPr lang="es-ES" sz="2400" dirty="0"/>
              <a:t> la producción agroalimentaria.</a:t>
            </a:r>
          </a:p>
          <a:p>
            <a:r>
              <a:rPr lang="es-ES" sz="2400" dirty="0"/>
              <a:t>…/…</a:t>
            </a:r>
          </a:p>
          <a:p>
            <a:r>
              <a:rPr lang="es-ES" sz="2400" dirty="0"/>
              <a:t>Artículo 15. Toma de muestras. </a:t>
            </a:r>
          </a:p>
          <a:p>
            <a:r>
              <a:rPr lang="es-ES" sz="2400" dirty="0"/>
              <a:t>Artículo 16. Análisis </a:t>
            </a:r>
          </a:p>
          <a:p>
            <a:r>
              <a:rPr lang="es-ES" sz="2400" dirty="0"/>
              <a:t>…/…</a:t>
            </a:r>
          </a:p>
          <a:p>
            <a:r>
              <a:rPr lang="es-ES" sz="2400" dirty="0"/>
              <a:t>DISPOSICIONES FINALES</a:t>
            </a:r>
          </a:p>
          <a:p>
            <a:r>
              <a:rPr lang="es-ES" sz="2400" dirty="0"/>
              <a:t>Segunda. Quedan derogados:</a:t>
            </a:r>
          </a:p>
          <a:p>
            <a:r>
              <a:rPr lang="es-ES" sz="2400" dirty="0"/>
              <a:t>15. Real Decreto de 22 de diciembre de 1908.</a:t>
            </a:r>
          </a:p>
        </p:txBody>
      </p:sp>
    </p:spTree>
    <p:extLst>
      <p:ext uri="{BB962C8B-B14F-4D97-AF65-F5344CB8AC3E}">
        <p14:creationId xmlns:p14="http://schemas.microsoft.com/office/powerpoint/2010/main" val="378419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4859E7F-D126-4A23-9900-00592FBE1B61}"/>
              </a:ext>
            </a:extLst>
          </p:cNvPr>
          <p:cNvSpPr/>
          <p:nvPr/>
        </p:nvSpPr>
        <p:spPr>
          <a:xfrm>
            <a:off x="785769" y="335845"/>
            <a:ext cx="10368793" cy="1938992"/>
          </a:xfrm>
          <a:prstGeom prst="rect">
            <a:avLst/>
          </a:prstGeom>
        </p:spPr>
        <p:txBody>
          <a:bodyPr wrap="square">
            <a:spAutoFit/>
          </a:bodyPr>
          <a:lstStyle/>
          <a:p>
            <a:r>
              <a:rPr lang="es-ES" sz="2400" b="1" dirty="0">
                <a:solidFill>
                  <a:srgbClr val="000000"/>
                </a:solidFill>
                <a:latin typeface="Muli"/>
              </a:rPr>
              <a:t>Organizaciones internacionales de Seguridad Alimentaria</a:t>
            </a:r>
          </a:p>
          <a:p>
            <a:pPr fontAlgn="base"/>
            <a:r>
              <a:rPr lang="es-ES" sz="2400" dirty="0">
                <a:solidFill>
                  <a:srgbClr val="000000"/>
                </a:solidFill>
                <a:latin typeface="Muli"/>
              </a:rPr>
              <a:t>Aparecen a mediados del siglo XX como instrumento para crear una serie de  criterios y normativas armonizadas a nivel mundial sobre inocuidad de los alimentos y seguridad alimentaria y permitir la dinamización del comercio internacional de productos alimentarios:</a:t>
            </a:r>
          </a:p>
        </p:txBody>
      </p:sp>
      <p:sp>
        <p:nvSpPr>
          <p:cNvPr id="4" name="Rectángulo 3">
            <a:extLst>
              <a:ext uri="{FF2B5EF4-FFF2-40B4-BE49-F238E27FC236}">
                <a16:creationId xmlns:a16="http://schemas.microsoft.com/office/drawing/2014/main" id="{80CD1DA4-2517-4BCE-B1AD-3D97B49824BF}"/>
              </a:ext>
            </a:extLst>
          </p:cNvPr>
          <p:cNvSpPr/>
          <p:nvPr/>
        </p:nvSpPr>
        <p:spPr>
          <a:xfrm>
            <a:off x="950752" y="2562518"/>
            <a:ext cx="6096000" cy="4154984"/>
          </a:xfrm>
          <a:prstGeom prst="rect">
            <a:avLst/>
          </a:prstGeom>
        </p:spPr>
        <p:txBody>
          <a:bodyPr>
            <a:spAutoFit/>
          </a:bodyPr>
          <a:lstStyle/>
          <a:p>
            <a:pPr lvl="0" algn="just"/>
            <a:r>
              <a:rPr lang="es-ES" sz="2400" b="1" dirty="0">
                <a:solidFill>
                  <a:srgbClr val="000000"/>
                </a:solidFill>
                <a:latin typeface="Muli"/>
              </a:rPr>
              <a:t>Organización de las Naciones Unidas para la Agricultura y la Alimentación (FAO)</a:t>
            </a:r>
          </a:p>
          <a:p>
            <a:pPr lvl="0" algn="just" fontAlgn="base"/>
            <a:r>
              <a:rPr lang="es-ES" sz="2400" dirty="0">
                <a:solidFill>
                  <a:srgbClr val="000000"/>
                </a:solidFill>
                <a:latin typeface="Muli"/>
              </a:rPr>
              <a:t>La </a:t>
            </a:r>
            <a:r>
              <a:rPr lang="es-ES" sz="2400" dirty="0">
                <a:solidFill>
                  <a:srgbClr val="EE5219"/>
                </a:solidFill>
                <a:latin typeface="Muli"/>
                <a:hlinkClick r:id="rId2">
                  <a:extLst>
                    <a:ext uri="{A12FA001-AC4F-418D-AE19-62706E023703}">
                      <ahyp:hlinkClr xmlns:ahyp="http://schemas.microsoft.com/office/drawing/2018/hyperlinkcolor" val="tx"/>
                    </a:ext>
                  </a:extLst>
                </a:hlinkClick>
              </a:rPr>
              <a:t>FAO</a:t>
            </a:r>
            <a:r>
              <a:rPr lang="es-ES" sz="2400" dirty="0">
                <a:solidFill>
                  <a:srgbClr val="000000"/>
                </a:solidFill>
                <a:latin typeface="Muli"/>
              </a:rPr>
              <a:t> se fundó en 1943, depende de la ONU, y </a:t>
            </a:r>
            <a:r>
              <a:rPr lang="es-ES" sz="2400" b="1" dirty="0">
                <a:solidFill>
                  <a:srgbClr val="000000"/>
                </a:solidFill>
                <a:latin typeface="Muli"/>
              </a:rPr>
              <a:t>su finalidad es combatir el hambre en el mundo, mejorar los niveles  de nutrición y establecer directrices voluntarias para la mejora de la producción agrícola, pesca y forestal</a:t>
            </a:r>
            <a:r>
              <a:rPr lang="es-ES" sz="2400" dirty="0">
                <a:solidFill>
                  <a:srgbClr val="000000"/>
                </a:solidFill>
                <a:latin typeface="Muli"/>
              </a:rPr>
              <a:t>. Además, apoya a los países en la prevención y mitigación de los riesgos de seguridad alimentaria para garantizar el acceso a la nutrición de toda la población.</a:t>
            </a:r>
          </a:p>
        </p:txBody>
      </p:sp>
      <p:pic>
        <p:nvPicPr>
          <p:cNvPr id="6" name="Imagen 5">
            <a:extLst>
              <a:ext uri="{FF2B5EF4-FFF2-40B4-BE49-F238E27FC236}">
                <a16:creationId xmlns:a16="http://schemas.microsoft.com/office/drawing/2014/main" id="{5D06272F-638F-4D6D-840B-FC59841E8CF2}"/>
              </a:ext>
            </a:extLst>
          </p:cNvPr>
          <p:cNvPicPr>
            <a:picLocks noChangeAspect="1"/>
          </p:cNvPicPr>
          <p:nvPr/>
        </p:nvPicPr>
        <p:blipFill>
          <a:blip r:embed="rId3"/>
          <a:stretch>
            <a:fillRect/>
          </a:stretch>
        </p:blipFill>
        <p:spPr>
          <a:xfrm>
            <a:off x="7501187" y="2495078"/>
            <a:ext cx="3934374" cy="3629532"/>
          </a:xfrm>
          <a:prstGeom prst="rect">
            <a:avLst/>
          </a:prstGeom>
        </p:spPr>
      </p:pic>
    </p:spTree>
    <p:extLst>
      <p:ext uri="{BB962C8B-B14F-4D97-AF65-F5344CB8AC3E}">
        <p14:creationId xmlns:p14="http://schemas.microsoft.com/office/powerpoint/2010/main" val="1588737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CC03E38-3521-47C6-A7FF-9E5771124275}"/>
              </a:ext>
            </a:extLst>
          </p:cNvPr>
          <p:cNvSpPr/>
          <p:nvPr/>
        </p:nvSpPr>
        <p:spPr>
          <a:xfrm>
            <a:off x="1258348" y="890492"/>
            <a:ext cx="9966122" cy="3600986"/>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El </a:t>
            </a:r>
            <a:r>
              <a:rPr lang="es-ES" sz="2400" b="1" dirty="0">
                <a:latin typeface="Arial" panose="020B0604020202020204" pitchFamily="34" charset="0"/>
                <a:cs typeface="Arial" panose="020B0604020202020204" pitchFamily="34" charset="0"/>
              </a:rPr>
              <a:t>Real Decreto 1945/1983</a:t>
            </a:r>
            <a:r>
              <a:rPr lang="es-ES" sz="2400" dirty="0">
                <a:latin typeface="Arial" panose="020B0604020202020204" pitchFamily="34" charset="0"/>
                <a:cs typeface="Arial" panose="020B0604020202020204" pitchFamily="34" charset="0"/>
              </a:rPr>
              <a:t>, de 22 de junio, por el que se regulan las infracciones y sanciones en materia de defensa del consumidor y de la producción agro-alimentaria, establece las disposiciones específicas a nivel nacional, </a:t>
            </a:r>
            <a:r>
              <a:rPr lang="es-ES" sz="2400" b="1" dirty="0">
                <a:latin typeface="Arial" panose="020B0604020202020204" pitchFamily="34" charset="0"/>
                <a:cs typeface="Arial" panose="020B0604020202020204" pitchFamily="34" charset="0"/>
              </a:rPr>
              <a:t>para la realización de la toma de muestras y los análisis</a:t>
            </a:r>
            <a:r>
              <a:rPr lang="es-ES" sz="2400" dirty="0">
                <a:latin typeface="Arial" panose="020B0604020202020204" pitchFamily="34" charset="0"/>
                <a:cs typeface="Arial" panose="020B0604020202020204" pitchFamily="34" charset="0"/>
              </a:rPr>
              <a:t>. </a:t>
            </a:r>
            <a:r>
              <a:rPr lang="es-ES" sz="2400" u="sng" dirty="0">
                <a:latin typeface="Arial" panose="020B0604020202020204" pitchFamily="34" charset="0"/>
                <a:cs typeface="Arial" panose="020B0604020202020204" pitchFamily="34" charset="0"/>
              </a:rPr>
              <a:t>Disposición que</a:t>
            </a:r>
            <a:r>
              <a:rPr lang="es-ES" sz="2400" dirty="0">
                <a:latin typeface="Arial" panose="020B0604020202020204" pitchFamily="34" charset="0"/>
                <a:cs typeface="Arial" panose="020B0604020202020204" pitchFamily="34" charset="0"/>
              </a:rPr>
              <a:t>, salvo en las ciudades de Ceuta y Melilla, en el que el Real Decreto sigue conservando plenamente su vigencia, </a:t>
            </a:r>
            <a:r>
              <a:rPr lang="es-ES" sz="2400" u="sng" dirty="0">
                <a:latin typeface="Arial" panose="020B0604020202020204" pitchFamily="34" charset="0"/>
                <a:cs typeface="Arial" panose="020B0604020202020204" pitchFamily="34" charset="0"/>
              </a:rPr>
              <a:t>sólo podrá ser aplicada de manera supletoria en todo aquello que no se oponga o contradiga lo dispuesto en el Reglamento (UE) 2017/625</a:t>
            </a:r>
            <a:r>
              <a:rPr lang="es-ES" sz="2400" dirty="0">
                <a:latin typeface="Arial" panose="020B0604020202020204" pitchFamily="34" charset="0"/>
                <a:cs typeface="Arial" panose="020B0604020202020204" pitchFamily="34" charset="0"/>
              </a:rPr>
              <a:t>. </a:t>
            </a:r>
          </a:p>
          <a:p>
            <a:r>
              <a:rPr lang="es-ES" dirty="0">
                <a:solidFill>
                  <a:srgbClr val="0070C0"/>
                </a:solidFill>
                <a:latin typeface="Arial" panose="020B0604020202020204" pitchFamily="34" charset="0"/>
                <a:cs typeface="Arial" panose="020B0604020202020204" pitchFamily="34" charset="0"/>
              </a:rPr>
              <a:t>(</a:t>
            </a:r>
            <a:r>
              <a:rPr lang="es-ES" dirty="0">
                <a:solidFill>
                  <a:srgbClr val="0070C0"/>
                </a:solidFill>
              </a:rPr>
              <a:t>NOTA INFORMATIVA SOBRE EL PROCEDIMIENTO DE TOMA DE MUESTRAS DE LOS SERVICIOS DE SANIDAD EXTERIOR)</a:t>
            </a:r>
            <a:endParaRPr lang="es-ES" dirty="0">
              <a:solidFill>
                <a:srgbClr val="0070C0"/>
              </a:solidFill>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18ED8711-68F4-4CA5-BF84-3F88AAD36AC7}"/>
              </a:ext>
            </a:extLst>
          </p:cNvPr>
          <p:cNvSpPr/>
          <p:nvPr/>
        </p:nvSpPr>
        <p:spPr>
          <a:xfrm>
            <a:off x="1431721" y="4628193"/>
            <a:ext cx="9328557" cy="1569660"/>
          </a:xfrm>
          <a:prstGeom prst="rect">
            <a:avLst/>
          </a:prstGeom>
        </p:spPr>
        <p:txBody>
          <a:bodyPr wrap="square">
            <a:spAutoFit/>
          </a:bodyPr>
          <a:lstStyle/>
          <a:p>
            <a:r>
              <a:rPr lang="es-ES" sz="2400" dirty="0"/>
              <a:t>El RD 1945/1983 es de aplicación en aquellas comunidades autónomas en las que, por no disponer de Ley de Calidad, tuviesen que requerir de un marco legal para la tipificación de las infracciones en materia de calidad alimentaria comercial y de los medios de producción. </a:t>
            </a:r>
            <a:r>
              <a:rPr lang="es-ES" sz="2000" dirty="0">
                <a:solidFill>
                  <a:srgbClr val="0070C0"/>
                </a:solidFill>
              </a:rPr>
              <a:t>(Borrador nuevo RD)</a:t>
            </a:r>
          </a:p>
        </p:txBody>
      </p:sp>
    </p:spTree>
    <p:extLst>
      <p:ext uri="{BB962C8B-B14F-4D97-AF65-F5344CB8AC3E}">
        <p14:creationId xmlns:p14="http://schemas.microsoft.com/office/powerpoint/2010/main" val="38717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F27F70-3666-458E-93A6-D67783AD11C4}"/>
              </a:ext>
            </a:extLst>
          </p:cNvPr>
          <p:cNvPicPr>
            <a:picLocks noChangeAspect="1"/>
          </p:cNvPicPr>
          <p:nvPr/>
        </p:nvPicPr>
        <p:blipFill>
          <a:blip r:embed="rId2"/>
          <a:stretch>
            <a:fillRect/>
          </a:stretch>
        </p:blipFill>
        <p:spPr>
          <a:xfrm>
            <a:off x="1888545" y="771787"/>
            <a:ext cx="8414909" cy="2462616"/>
          </a:xfrm>
          <a:prstGeom prst="rect">
            <a:avLst/>
          </a:prstGeom>
        </p:spPr>
      </p:pic>
      <p:pic>
        <p:nvPicPr>
          <p:cNvPr id="3" name="Imagen 2">
            <a:extLst>
              <a:ext uri="{FF2B5EF4-FFF2-40B4-BE49-F238E27FC236}">
                <a16:creationId xmlns:a16="http://schemas.microsoft.com/office/drawing/2014/main" id="{C899E739-0364-42D3-BABF-4A4C94315221}"/>
              </a:ext>
            </a:extLst>
          </p:cNvPr>
          <p:cNvPicPr>
            <a:picLocks noChangeAspect="1"/>
          </p:cNvPicPr>
          <p:nvPr/>
        </p:nvPicPr>
        <p:blipFill>
          <a:blip r:embed="rId3"/>
          <a:stretch>
            <a:fillRect/>
          </a:stretch>
        </p:blipFill>
        <p:spPr>
          <a:xfrm>
            <a:off x="2127136" y="3234403"/>
            <a:ext cx="8067211" cy="3217883"/>
          </a:xfrm>
          <a:prstGeom prst="rect">
            <a:avLst/>
          </a:prstGeom>
        </p:spPr>
      </p:pic>
    </p:spTree>
    <p:extLst>
      <p:ext uri="{BB962C8B-B14F-4D97-AF65-F5344CB8AC3E}">
        <p14:creationId xmlns:p14="http://schemas.microsoft.com/office/powerpoint/2010/main" val="3654450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470480E-9CFF-4A47-B25D-6607E5E5B641}"/>
              </a:ext>
            </a:extLst>
          </p:cNvPr>
          <p:cNvPicPr>
            <a:picLocks noChangeAspect="1"/>
          </p:cNvPicPr>
          <p:nvPr/>
        </p:nvPicPr>
        <p:blipFill>
          <a:blip r:embed="rId2"/>
          <a:stretch>
            <a:fillRect/>
          </a:stretch>
        </p:blipFill>
        <p:spPr>
          <a:xfrm>
            <a:off x="1326614" y="1736521"/>
            <a:ext cx="9923747" cy="3159397"/>
          </a:xfrm>
          <a:prstGeom prst="rect">
            <a:avLst/>
          </a:prstGeom>
        </p:spPr>
      </p:pic>
    </p:spTree>
    <p:extLst>
      <p:ext uri="{BB962C8B-B14F-4D97-AF65-F5344CB8AC3E}">
        <p14:creationId xmlns:p14="http://schemas.microsoft.com/office/powerpoint/2010/main" val="3321152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9219FE8-1306-48A8-88F8-722666383820}"/>
              </a:ext>
            </a:extLst>
          </p:cNvPr>
          <p:cNvSpPr/>
          <p:nvPr/>
        </p:nvSpPr>
        <p:spPr>
          <a:xfrm>
            <a:off x="1082179" y="2197045"/>
            <a:ext cx="9882231" cy="4401205"/>
          </a:xfrm>
          <a:prstGeom prst="rect">
            <a:avLst/>
          </a:prstGeom>
        </p:spPr>
        <p:txBody>
          <a:bodyPr wrap="square">
            <a:spAutoFit/>
          </a:bodyPr>
          <a:lstStyle/>
          <a:p>
            <a:pPr algn="just"/>
            <a:r>
              <a:rPr lang="es-ES" sz="2000" dirty="0"/>
              <a:t>Artículo 19. Dirección General de Ganadería, Agricultura e Industrias Agroalimentarias </a:t>
            </a:r>
          </a:p>
          <a:p>
            <a:pPr algn="just"/>
            <a:r>
              <a:rPr lang="es-ES" sz="2000" dirty="0"/>
              <a:t>1. A la Dirección General de Ganadería, Agricultura e Industrias Agroalimentarias le corresponden las siguientes funciones:</a:t>
            </a:r>
          </a:p>
          <a:p>
            <a:pPr algn="just"/>
            <a:r>
              <a:rPr lang="es-ES" sz="2000" dirty="0"/>
              <a:t>h) El análisis y estudio de la situación de la cadena agroalimentaria en Galicia y de los agentes que intervienen en ella, así como de la formación de los precios y de los costes de producción en cada uno de los elementos de la cadena, y, con base en esto, </a:t>
            </a:r>
            <a:r>
              <a:rPr lang="es-ES" sz="2000" b="1" dirty="0"/>
              <a:t>la realización de las actuaciones de inspección y control necesarias</a:t>
            </a:r>
            <a:r>
              <a:rPr lang="es-ES" sz="2000" dirty="0"/>
              <a:t> para comprobar el cumplimiento de la normativa de aplicación.</a:t>
            </a:r>
          </a:p>
          <a:p>
            <a:pPr algn="just"/>
            <a:r>
              <a:rPr lang="es-ES" sz="2000" dirty="0"/>
              <a:t>Artículo 22. Subdirección General de la Cadena e Industrias Agroalimentarias</a:t>
            </a:r>
          </a:p>
          <a:p>
            <a:pPr algn="just"/>
            <a:r>
              <a:rPr lang="es-ES" sz="2000" dirty="0"/>
              <a:t>2. Para el desarrollo de las funciones a las que se refiere el número anterior, dicha subdirección cuenta con los siguientes servicios:</a:t>
            </a:r>
          </a:p>
          <a:p>
            <a:pPr algn="just"/>
            <a:r>
              <a:rPr lang="es-ES" sz="2000" dirty="0"/>
              <a:t>b) </a:t>
            </a:r>
            <a:r>
              <a:rPr lang="es-ES" sz="2000" b="1" dirty="0"/>
              <a:t>Servicio de Control de la Calidad Alimentaria</a:t>
            </a:r>
            <a:r>
              <a:rPr lang="es-ES" sz="2000" dirty="0"/>
              <a:t>, que desarrollará las actuaciones en materia de defensa contra fraudes en la calidad alimentaria, así como las relativas a la coordinación de los trabajos de personal que realiza funciones de inspección en esta materia.</a:t>
            </a:r>
          </a:p>
        </p:txBody>
      </p:sp>
      <p:pic>
        <p:nvPicPr>
          <p:cNvPr id="8" name="Imagen 7">
            <a:extLst>
              <a:ext uri="{FF2B5EF4-FFF2-40B4-BE49-F238E27FC236}">
                <a16:creationId xmlns:a16="http://schemas.microsoft.com/office/drawing/2014/main" id="{B71B6DF5-BB44-43F2-A5B5-1366F9283557}"/>
              </a:ext>
            </a:extLst>
          </p:cNvPr>
          <p:cNvPicPr>
            <a:picLocks noChangeAspect="1"/>
          </p:cNvPicPr>
          <p:nvPr/>
        </p:nvPicPr>
        <p:blipFill>
          <a:blip r:embed="rId2"/>
          <a:stretch>
            <a:fillRect/>
          </a:stretch>
        </p:blipFill>
        <p:spPr>
          <a:xfrm>
            <a:off x="3470436" y="259750"/>
            <a:ext cx="4381660" cy="1665583"/>
          </a:xfrm>
          <a:prstGeom prst="rect">
            <a:avLst/>
          </a:prstGeom>
        </p:spPr>
      </p:pic>
    </p:spTree>
    <p:extLst>
      <p:ext uri="{BB962C8B-B14F-4D97-AF65-F5344CB8AC3E}">
        <p14:creationId xmlns:p14="http://schemas.microsoft.com/office/powerpoint/2010/main" val="2184246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BB791C4-AF22-4F9F-9F4E-144F66D3793E}"/>
              </a:ext>
            </a:extLst>
          </p:cNvPr>
          <p:cNvSpPr/>
          <p:nvPr/>
        </p:nvSpPr>
        <p:spPr>
          <a:xfrm>
            <a:off x="1451295" y="2451345"/>
            <a:ext cx="8741329" cy="3622274"/>
          </a:xfrm>
          <a:prstGeom prst="rect">
            <a:avLst/>
          </a:prstGeom>
        </p:spPr>
        <p:txBody>
          <a:bodyPr wrap="square">
            <a:spAutoFit/>
          </a:bodyPr>
          <a:lstStyle/>
          <a:p>
            <a:pPr>
              <a:lnSpc>
                <a:spcPct val="107000"/>
              </a:lnSpc>
              <a:spcAft>
                <a:spcPts val="800"/>
              </a:spcAft>
            </a:pPr>
            <a:r>
              <a:rPr lang="es-ES" sz="2400" b="1" dirty="0">
                <a:latin typeface="Calibri" panose="020F0502020204030204" pitchFamily="34" charset="0"/>
                <a:ea typeface="Calibri" panose="020F0502020204030204" pitchFamily="34" charset="0"/>
                <a:cs typeface="Times New Roman" panose="02020603050405020304" pitchFamily="18" charset="0"/>
              </a:rPr>
              <a:t>-El R (CE) n.º 178/2002 </a:t>
            </a:r>
            <a:r>
              <a:rPr lang="es-ES" sz="2400" dirty="0">
                <a:latin typeface="Calibri" panose="020F0502020204030204" pitchFamily="34" charset="0"/>
                <a:ea typeface="Calibri" panose="020F0502020204030204" pitchFamily="34" charset="0"/>
                <a:cs typeface="Times New Roman" panose="02020603050405020304" pitchFamily="18" charset="0"/>
              </a:rPr>
              <a:t>del Parlamento Europeo y del Consejo, de 28 de enero de 2002, </a:t>
            </a:r>
            <a:r>
              <a:rPr lang="es-ES" sz="2400" b="1" dirty="0">
                <a:latin typeface="Calibri" panose="020F0502020204030204" pitchFamily="34" charset="0"/>
                <a:ea typeface="Calibri" panose="020F0502020204030204" pitchFamily="34" charset="0"/>
                <a:cs typeface="Times New Roman" panose="02020603050405020304" pitchFamily="18" charset="0"/>
              </a:rPr>
              <a:t>establece los principios y requisitos generales de la legislación alimentaria y crea la Autoridad Europea de Seguridad Alimentaria (EFSA).</a:t>
            </a:r>
          </a:p>
          <a:p>
            <a:r>
              <a:rPr lang="es-ES" sz="2400" b="1" dirty="0">
                <a:solidFill>
                  <a:srgbClr val="000000"/>
                </a:solidFill>
                <a:latin typeface="Calibri "/>
              </a:rPr>
              <a:t>-El R (CE) n.º 882/2004 </a:t>
            </a:r>
            <a:r>
              <a:rPr lang="es-ES" sz="2400" dirty="0">
                <a:solidFill>
                  <a:srgbClr val="000000"/>
                </a:solidFill>
                <a:latin typeface="Calibri "/>
              </a:rPr>
              <a:t>del Parlamento Europeo y del Consejo, </a:t>
            </a:r>
            <a:r>
              <a:rPr lang="es-ES" sz="2400" b="1" dirty="0">
                <a:solidFill>
                  <a:srgbClr val="000000"/>
                </a:solidFill>
                <a:latin typeface="Calibri "/>
              </a:rPr>
              <a:t>sobre los controles oficiales</a:t>
            </a:r>
            <a:r>
              <a:rPr lang="es-ES" sz="2400" dirty="0">
                <a:solidFill>
                  <a:srgbClr val="000000"/>
                </a:solidFill>
                <a:latin typeface="Calibri "/>
              </a:rPr>
              <a:t>, constituye un elemento indispensable para garantizar la lealtad de las transacciones comerciales, la seguridad jurídica de los diferentes operadores y para no defraudar las expectativas de los consumidores. </a:t>
            </a:r>
          </a:p>
        </p:txBody>
      </p:sp>
      <p:pic>
        <p:nvPicPr>
          <p:cNvPr id="4" name="Imagen 3">
            <a:extLst>
              <a:ext uri="{FF2B5EF4-FFF2-40B4-BE49-F238E27FC236}">
                <a16:creationId xmlns:a16="http://schemas.microsoft.com/office/drawing/2014/main" id="{939A969C-3326-4287-B664-F043E6754F1E}"/>
              </a:ext>
            </a:extLst>
          </p:cNvPr>
          <p:cNvPicPr>
            <a:picLocks noChangeAspect="1"/>
          </p:cNvPicPr>
          <p:nvPr/>
        </p:nvPicPr>
        <p:blipFill>
          <a:blip r:embed="rId2"/>
          <a:stretch>
            <a:fillRect/>
          </a:stretch>
        </p:blipFill>
        <p:spPr>
          <a:xfrm>
            <a:off x="3747144" y="148718"/>
            <a:ext cx="4149633" cy="1435483"/>
          </a:xfrm>
          <a:prstGeom prst="rect">
            <a:avLst/>
          </a:prstGeom>
        </p:spPr>
      </p:pic>
      <p:sp>
        <p:nvSpPr>
          <p:cNvPr id="5" name="Rectángulo 4">
            <a:extLst>
              <a:ext uri="{FF2B5EF4-FFF2-40B4-BE49-F238E27FC236}">
                <a16:creationId xmlns:a16="http://schemas.microsoft.com/office/drawing/2014/main" id="{22AE5523-9697-45DE-A5A5-D91708D6D4E4}"/>
              </a:ext>
            </a:extLst>
          </p:cNvPr>
          <p:cNvSpPr/>
          <p:nvPr/>
        </p:nvSpPr>
        <p:spPr>
          <a:xfrm>
            <a:off x="662728" y="1584199"/>
            <a:ext cx="10511406" cy="523220"/>
          </a:xfrm>
          <a:prstGeom prst="rect">
            <a:avLst/>
          </a:prstGeom>
        </p:spPr>
        <p:txBody>
          <a:bodyPr wrap="square">
            <a:spAutoFit/>
          </a:bodyPr>
          <a:lstStyle/>
          <a:p>
            <a:r>
              <a:rPr lang="es-ES" sz="2800" b="1" u="sng" dirty="0"/>
              <a:t>Ley 28/2015, de 30 de julio, para la defensa de la calidad alimentaria</a:t>
            </a:r>
          </a:p>
        </p:txBody>
      </p:sp>
    </p:spTree>
    <p:extLst>
      <p:ext uri="{BB962C8B-B14F-4D97-AF65-F5344CB8AC3E}">
        <p14:creationId xmlns:p14="http://schemas.microsoft.com/office/powerpoint/2010/main" val="3324959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DF93813-7F59-4C48-8190-D478437CFC33}"/>
              </a:ext>
            </a:extLst>
          </p:cNvPr>
          <p:cNvSpPr/>
          <p:nvPr/>
        </p:nvSpPr>
        <p:spPr>
          <a:xfrm>
            <a:off x="796955" y="612844"/>
            <a:ext cx="10125512" cy="5632311"/>
          </a:xfrm>
          <a:prstGeom prst="rect">
            <a:avLst/>
          </a:prstGeom>
        </p:spPr>
        <p:txBody>
          <a:bodyPr wrap="square">
            <a:spAutoFit/>
          </a:bodyPr>
          <a:lstStyle/>
          <a:p>
            <a:pPr algn="just"/>
            <a:r>
              <a:rPr lang="es-ES" sz="2400" dirty="0">
                <a:latin typeface="Calibri" panose="020F0502020204030204" pitchFamily="34" charset="0"/>
                <a:ea typeface="Calibri" panose="020F0502020204030204" pitchFamily="34" charset="0"/>
                <a:cs typeface="Times New Roman" panose="02020603050405020304" pitchFamily="18" charset="0"/>
              </a:rPr>
              <a:t>-</a:t>
            </a:r>
            <a:r>
              <a:rPr lang="es-ES" sz="2400" b="1" dirty="0">
                <a:latin typeface="Calibri" panose="020F0502020204030204" pitchFamily="34" charset="0"/>
                <a:ea typeface="Calibri" panose="020F0502020204030204" pitchFamily="34" charset="0"/>
                <a:cs typeface="Times New Roman" panose="02020603050405020304" pitchFamily="18" charset="0"/>
              </a:rPr>
              <a:t>Esta ley centra su objeto en los aspectos técnicos de las reglamentaciones técnico sanitarias y en la normativa de la Unión Europea y nacional </a:t>
            </a:r>
            <a:r>
              <a:rPr lang="es-ES" sz="2400" dirty="0">
                <a:latin typeface="Calibri" panose="020F0502020204030204" pitchFamily="34" charset="0"/>
                <a:ea typeface="Calibri" panose="020F0502020204030204" pitchFamily="34" charset="0"/>
                <a:cs typeface="Times New Roman" panose="02020603050405020304" pitchFamily="18" charset="0"/>
              </a:rPr>
              <a:t>que </a:t>
            </a:r>
            <a:r>
              <a:rPr lang="es-ES" sz="2400" b="1" dirty="0">
                <a:latin typeface="Calibri" panose="020F0502020204030204" pitchFamily="34" charset="0"/>
                <a:ea typeface="Calibri" panose="020F0502020204030204" pitchFamily="34" charset="0"/>
                <a:cs typeface="Times New Roman" panose="02020603050405020304" pitchFamily="18" charset="0"/>
              </a:rPr>
              <a:t>regula</a:t>
            </a:r>
            <a:r>
              <a:rPr lang="es-ES" sz="2400" dirty="0">
                <a:latin typeface="Calibri" panose="020F0502020204030204" pitchFamily="34" charset="0"/>
                <a:ea typeface="Calibri" panose="020F0502020204030204" pitchFamily="34" charset="0"/>
                <a:cs typeface="Times New Roman" panose="02020603050405020304" pitchFamily="18" charset="0"/>
              </a:rPr>
              <a:t> las </a:t>
            </a:r>
            <a:r>
              <a:rPr lang="es-ES" sz="2400" b="1" dirty="0">
                <a:latin typeface="Calibri" panose="020F0502020204030204" pitchFamily="34" charset="0"/>
                <a:ea typeface="Calibri" panose="020F0502020204030204" pitchFamily="34" charset="0"/>
                <a:cs typeface="Times New Roman" panose="02020603050405020304" pitchFamily="18" charset="0"/>
              </a:rPr>
              <a:t>características</a:t>
            </a:r>
            <a:r>
              <a:rPr lang="es-ES" sz="2400" dirty="0">
                <a:latin typeface="Calibri" panose="020F0502020204030204" pitchFamily="34" charset="0"/>
                <a:ea typeface="Calibri" panose="020F0502020204030204" pitchFamily="34" charset="0"/>
                <a:cs typeface="Times New Roman" panose="02020603050405020304" pitchFamily="18" charset="0"/>
              </a:rPr>
              <a:t> de los alimentos o sus </a:t>
            </a:r>
            <a:r>
              <a:rPr lang="es-ES" sz="2400" b="1" dirty="0">
                <a:latin typeface="Calibri" panose="020F0502020204030204" pitchFamily="34" charset="0"/>
                <a:ea typeface="Calibri" panose="020F0502020204030204" pitchFamily="34" charset="0"/>
                <a:cs typeface="Times New Roman" panose="02020603050405020304" pitchFamily="18" charset="0"/>
              </a:rPr>
              <a:t>procesos de producción </a:t>
            </a:r>
            <a:r>
              <a:rPr lang="es-ES" sz="2400" dirty="0">
                <a:latin typeface="Calibri" panose="020F0502020204030204" pitchFamily="34" charset="0"/>
                <a:ea typeface="Calibri" panose="020F0502020204030204" pitchFamily="34" charset="0"/>
                <a:cs typeface="Times New Roman" panose="02020603050405020304" pitchFamily="18" charset="0"/>
              </a:rPr>
              <a:t>y </a:t>
            </a:r>
            <a:r>
              <a:rPr lang="es-ES" sz="2400" b="1" dirty="0">
                <a:latin typeface="Calibri" panose="020F0502020204030204" pitchFamily="34" charset="0"/>
                <a:ea typeface="Calibri" panose="020F0502020204030204" pitchFamily="34" charset="0"/>
                <a:cs typeface="Times New Roman" panose="02020603050405020304" pitchFamily="18" charset="0"/>
              </a:rPr>
              <a:t>que tienen contenido esencialmente económico</a:t>
            </a:r>
            <a:r>
              <a:rPr lang="es-ES" sz="2400" dirty="0">
                <a:latin typeface="Calibri" panose="020F0502020204030204" pitchFamily="34" charset="0"/>
                <a:ea typeface="Calibri" panose="020F0502020204030204" pitchFamily="34" charset="0"/>
                <a:cs typeface="Times New Roman" panose="02020603050405020304" pitchFamily="18" charset="0"/>
              </a:rPr>
              <a:t> por estar </a:t>
            </a:r>
            <a:r>
              <a:rPr lang="es-ES" sz="2400" b="1" dirty="0">
                <a:latin typeface="Calibri" panose="020F0502020204030204" pitchFamily="34" charset="0"/>
                <a:ea typeface="Calibri" panose="020F0502020204030204" pitchFamily="34" charset="0"/>
                <a:cs typeface="Times New Roman" panose="02020603050405020304" pitchFamily="18" charset="0"/>
              </a:rPr>
              <a:t>dirigidos a intentar prevenir fraudes alimentarios y mejorar la calidad de los bienes puestos en el mercado</a:t>
            </a:r>
            <a:r>
              <a:rPr lang="es-ES" sz="2400" dirty="0">
                <a:latin typeface="Calibri" panose="020F0502020204030204" pitchFamily="34" charset="0"/>
                <a:ea typeface="Calibri" panose="020F0502020204030204" pitchFamily="34" charset="0"/>
                <a:cs typeface="Times New Roman" panose="02020603050405020304" pitchFamily="18" charset="0"/>
              </a:rPr>
              <a:t>, </a:t>
            </a:r>
            <a:r>
              <a:rPr lang="es-ES" sz="2400" b="1" dirty="0">
                <a:latin typeface="Calibri" panose="020F0502020204030204" pitchFamily="34" charset="0"/>
                <a:ea typeface="Calibri" panose="020F0502020204030204" pitchFamily="34" charset="0"/>
                <a:cs typeface="Times New Roman" panose="02020603050405020304" pitchFamily="18" charset="0"/>
              </a:rPr>
              <a:t>superponiendo a todas ellas unos sistemas comunes de autocontrol</a:t>
            </a:r>
            <a:r>
              <a:rPr lang="es-ES" sz="2400" dirty="0">
                <a:latin typeface="Calibri" panose="020F0502020204030204" pitchFamily="34" charset="0"/>
                <a:ea typeface="Calibri" panose="020F0502020204030204" pitchFamily="34" charset="0"/>
                <a:cs typeface="Times New Roman" panose="02020603050405020304" pitchFamily="18" charset="0"/>
              </a:rPr>
              <a:t>, autocontrol acreditado, </a:t>
            </a:r>
            <a:r>
              <a:rPr lang="es-ES" sz="2400" b="1" dirty="0">
                <a:latin typeface="Calibri" panose="020F0502020204030204" pitchFamily="34" charset="0"/>
                <a:ea typeface="Calibri" panose="020F0502020204030204" pitchFamily="34" charset="0"/>
                <a:cs typeface="Times New Roman" panose="02020603050405020304" pitchFamily="18" charset="0"/>
              </a:rPr>
              <a:t>control oficial administrativo</a:t>
            </a:r>
            <a:r>
              <a:rPr lang="es-ES" sz="2400" dirty="0">
                <a:latin typeface="Calibri" panose="020F0502020204030204" pitchFamily="34" charset="0"/>
                <a:ea typeface="Calibri" panose="020F0502020204030204" pitchFamily="34" charset="0"/>
                <a:cs typeface="Times New Roman" panose="02020603050405020304" pitchFamily="18" charset="0"/>
              </a:rPr>
              <a:t> y </a:t>
            </a:r>
            <a:r>
              <a:rPr lang="es-ES" sz="2400" b="1" dirty="0">
                <a:latin typeface="Calibri" panose="020F0502020204030204" pitchFamily="34" charset="0"/>
                <a:ea typeface="Calibri" panose="020F0502020204030204" pitchFamily="34" charset="0"/>
                <a:cs typeface="Times New Roman" panose="02020603050405020304" pitchFamily="18" charset="0"/>
              </a:rPr>
              <a:t>régimen sancionador</a:t>
            </a:r>
            <a:r>
              <a:rPr lang="es-ES" sz="2400" dirty="0">
                <a:latin typeface="Calibri" panose="020F0502020204030204" pitchFamily="34" charset="0"/>
                <a:ea typeface="Calibri" panose="020F0502020204030204" pitchFamily="34" charset="0"/>
                <a:cs typeface="Times New Roman" panose="02020603050405020304" pitchFamily="18" charset="0"/>
              </a:rPr>
              <a:t>.</a:t>
            </a:r>
          </a:p>
          <a:p>
            <a:pPr algn="just"/>
            <a:endParaRPr lang="es-E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s-ES" sz="2400" dirty="0">
                <a:latin typeface="Calibri" panose="020F0502020204030204" pitchFamily="34" charset="0"/>
                <a:cs typeface="Times New Roman" panose="02020603050405020304" pitchFamily="18" charset="0"/>
              </a:rPr>
              <a:t> -</a:t>
            </a:r>
            <a:r>
              <a:rPr lang="es-ES" sz="2400" dirty="0">
                <a:latin typeface="Calibri" panose="020F0502020204030204" pitchFamily="34" charset="0"/>
                <a:cs typeface="Calibri" panose="020F0502020204030204" pitchFamily="34" charset="0"/>
              </a:rPr>
              <a:t>Por otro lado, </a:t>
            </a:r>
            <a:r>
              <a:rPr lang="es-ES" sz="2400" b="1" dirty="0">
                <a:latin typeface="Calibri" panose="020F0502020204030204" pitchFamily="34" charset="0"/>
                <a:cs typeface="Calibri" panose="020F0502020204030204" pitchFamily="34" charset="0"/>
              </a:rPr>
              <a:t>las Fuerzas y Cuerpos de Seguridad del Estado vienen participando activamente en las labores de inspección y control ,</a:t>
            </a:r>
            <a:r>
              <a:rPr lang="es-ES" sz="2400" dirty="0">
                <a:latin typeface="Calibri" panose="020F0502020204030204" pitchFamily="34" charset="0"/>
                <a:cs typeface="Calibri" panose="020F0502020204030204" pitchFamily="34" charset="0"/>
              </a:rPr>
              <a:t>en el ámbito de aplicación de esta ley . </a:t>
            </a:r>
            <a:r>
              <a:rPr lang="es-ES" sz="2400" b="1" dirty="0">
                <a:latin typeface="Calibri" panose="020F0502020204030204" pitchFamily="34" charset="0"/>
                <a:cs typeface="Calibri" panose="020F0502020204030204" pitchFamily="34" charset="0"/>
              </a:rPr>
              <a:t>Con el objeto de dar continuidad a esta actividad </a:t>
            </a:r>
            <a:r>
              <a:rPr lang="es-ES" sz="2400" dirty="0">
                <a:latin typeface="Calibri" panose="020F0502020204030204" pitchFamily="34" charset="0"/>
                <a:cs typeface="Calibri" panose="020F0502020204030204" pitchFamily="34" charset="0"/>
              </a:rPr>
              <a:t>de colaboración en el control oficial, </a:t>
            </a:r>
            <a:r>
              <a:rPr lang="es-ES" sz="2400" b="1" dirty="0">
                <a:latin typeface="Calibri" panose="020F0502020204030204" pitchFamily="34" charset="0"/>
                <a:cs typeface="Calibri" panose="020F0502020204030204" pitchFamily="34" charset="0"/>
              </a:rPr>
              <a:t>se hace necesaria su presencia en este texto</a:t>
            </a:r>
            <a:r>
              <a:rPr lang="es-ES" sz="2400" dirty="0">
                <a:latin typeface="Calibri" panose="020F0502020204030204" pitchFamily="34" charset="0"/>
                <a:cs typeface="Calibri" panose="020F0502020204030204" pitchFamily="34" charset="0"/>
              </a:rPr>
              <a:t>, siguiendo las recomendaciones de la Unión Europea sobre la estrecha colaboración con las Fuerzas y Cuerpos de Seguridad en la lucha contra el fraude alimentario.</a:t>
            </a:r>
            <a:endParaRPr lang="es-ES" sz="2400" dirty="0"/>
          </a:p>
        </p:txBody>
      </p:sp>
    </p:spTree>
    <p:extLst>
      <p:ext uri="{BB962C8B-B14F-4D97-AF65-F5344CB8AC3E}">
        <p14:creationId xmlns:p14="http://schemas.microsoft.com/office/powerpoint/2010/main" val="2327805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6A5F82F-D569-417E-89FA-9966DEEC2BD5}"/>
              </a:ext>
            </a:extLst>
          </p:cNvPr>
          <p:cNvSpPr/>
          <p:nvPr/>
        </p:nvSpPr>
        <p:spPr>
          <a:xfrm>
            <a:off x="1300295" y="871376"/>
            <a:ext cx="9722838" cy="5314660"/>
          </a:xfrm>
          <a:prstGeom prst="rect">
            <a:avLst/>
          </a:prstGeom>
        </p:spPr>
        <p:txBody>
          <a:bodyPr wrap="square">
            <a:spAutoFit/>
          </a:bodyPr>
          <a:lstStyle/>
          <a:p>
            <a:pPr>
              <a:lnSpc>
                <a:spcPct val="107000"/>
              </a:lnSpc>
              <a:spcAft>
                <a:spcPts val="800"/>
              </a:spcAft>
            </a:pPr>
            <a:r>
              <a:rPr lang="es-ES" sz="2400" b="1" dirty="0">
                <a:latin typeface="Calibri" panose="020F0502020204030204" pitchFamily="34" charset="0"/>
                <a:ea typeface="Calibri" panose="020F0502020204030204" pitchFamily="34" charset="0"/>
                <a:cs typeface="Times New Roman" panose="02020603050405020304" pitchFamily="18" charset="0"/>
              </a:rPr>
              <a:t>-En aras de la seguridad jurídica</a:t>
            </a:r>
            <a:r>
              <a:rPr lang="es-ES" sz="2400" dirty="0">
                <a:latin typeface="Calibri" panose="020F0502020204030204" pitchFamily="34" charset="0"/>
                <a:ea typeface="Calibri" panose="020F0502020204030204" pitchFamily="34" charset="0"/>
                <a:cs typeface="Times New Roman" panose="02020603050405020304" pitchFamily="18" charset="0"/>
              </a:rPr>
              <a:t> y debido a la necesidad de un nuevo marco sancionador con valor y efectividad actual, </a:t>
            </a:r>
            <a:r>
              <a:rPr lang="es-ES" sz="2400" b="1" dirty="0">
                <a:latin typeface="Calibri" panose="020F0502020204030204" pitchFamily="34" charset="0"/>
                <a:ea typeface="Calibri" panose="020F0502020204030204" pitchFamily="34" charset="0"/>
                <a:cs typeface="Times New Roman" panose="02020603050405020304" pitchFamily="18" charset="0"/>
              </a:rPr>
              <a:t>así como la necesidad de establecer un </a:t>
            </a:r>
            <a:r>
              <a:rPr lang="es-ES" sz="2400" b="1" u="sng" dirty="0">
                <a:latin typeface="Calibri" panose="020F0502020204030204" pitchFamily="34" charset="0"/>
                <a:ea typeface="Calibri" panose="020F0502020204030204" pitchFamily="34" charset="0"/>
                <a:cs typeface="Times New Roman" panose="02020603050405020304" pitchFamily="18" charset="0"/>
              </a:rPr>
              <a:t>marco normativo unitario que sea de aplicación a todo el territorio nacional</a:t>
            </a:r>
            <a:r>
              <a:rPr lang="es-ES" sz="2400" b="1" dirty="0">
                <a:latin typeface="Calibri" panose="020F0502020204030204" pitchFamily="34" charset="0"/>
                <a:ea typeface="Calibri" panose="020F0502020204030204" pitchFamily="34" charset="0"/>
                <a:cs typeface="Times New Roman" panose="02020603050405020304" pitchFamily="18" charset="0"/>
              </a:rPr>
              <a:t> y asegure un tratamiento uniforme a todos los operadores </a:t>
            </a:r>
            <a:r>
              <a:rPr lang="es-ES" sz="2400" dirty="0">
                <a:latin typeface="Calibri" panose="020F0502020204030204" pitchFamily="34" charset="0"/>
                <a:ea typeface="Calibri" panose="020F0502020204030204" pitchFamily="34" charset="0"/>
                <a:cs typeface="Times New Roman" panose="02020603050405020304" pitchFamily="18" charset="0"/>
              </a:rPr>
              <a:t>incluidos en el ámbito de aplicación </a:t>
            </a:r>
            <a:r>
              <a:rPr lang="es-ES" sz="2400" b="1" dirty="0">
                <a:latin typeface="Calibri" panose="020F0502020204030204" pitchFamily="34" charset="0"/>
                <a:ea typeface="Calibri" panose="020F0502020204030204" pitchFamily="34" charset="0"/>
                <a:cs typeface="Times New Roman" panose="02020603050405020304" pitchFamily="18" charset="0"/>
              </a:rPr>
              <a:t>se ha considerado necesario elaborar la presente ley</a:t>
            </a:r>
            <a:r>
              <a:rPr lang="es-ES" sz="24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s-ES" sz="2400" dirty="0"/>
              <a:t>-Por otra parte, </a:t>
            </a:r>
            <a:r>
              <a:rPr lang="es-ES" sz="2400" b="1" dirty="0"/>
              <a:t>en los últimos años se ha producido un incremento substancial de los</a:t>
            </a:r>
            <a:r>
              <a:rPr lang="es-ES" sz="2400" dirty="0"/>
              <a:t> </a:t>
            </a:r>
            <a:r>
              <a:rPr lang="es-ES" sz="2400" b="1" dirty="0"/>
              <a:t>sistemas privados de certificación </a:t>
            </a:r>
            <a:r>
              <a:rPr lang="es-ES" sz="2400" dirty="0"/>
              <a:t>de calidad. </a:t>
            </a:r>
            <a:r>
              <a:rPr lang="es-ES" sz="2400" b="1" dirty="0"/>
              <a:t>Estas certificaciones están basadas en normas internacionalmente reconocidas</a:t>
            </a:r>
            <a:r>
              <a:rPr lang="es-ES" sz="2400" dirty="0"/>
              <a:t>, </a:t>
            </a:r>
            <a:r>
              <a:rPr lang="es-ES" sz="2400" b="1" dirty="0"/>
              <a:t>confiando la garantía </a:t>
            </a:r>
            <a:r>
              <a:rPr lang="es-ES" sz="2400" dirty="0"/>
              <a:t>de que los productos cumplen los requisitos establecidos </a:t>
            </a:r>
            <a:r>
              <a:rPr lang="es-ES" sz="2400" b="1" dirty="0"/>
              <a:t>a una tercera parte independiente </a:t>
            </a:r>
            <a:r>
              <a:rPr lang="es-ES" sz="2400" dirty="0"/>
              <a:t>de los intereses de los operadores del mercado y de los consumidores: </a:t>
            </a:r>
            <a:r>
              <a:rPr lang="es-ES" sz="2400" b="1" dirty="0"/>
              <a:t>Las entidades de certificación o de inspección</a:t>
            </a:r>
            <a:r>
              <a:rPr lang="es-ES" sz="2400" dirty="0"/>
              <a:t>. </a:t>
            </a:r>
          </a:p>
        </p:txBody>
      </p:sp>
    </p:spTree>
    <p:extLst>
      <p:ext uri="{BB962C8B-B14F-4D97-AF65-F5344CB8AC3E}">
        <p14:creationId xmlns:p14="http://schemas.microsoft.com/office/powerpoint/2010/main" val="1250038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39BB6B2-C76F-4FDE-A50B-1CCC442BB215}"/>
              </a:ext>
            </a:extLst>
          </p:cNvPr>
          <p:cNvSpPr/>
          <p:nvPr/>
        </p:nvSpPr>
        <p:spPr>
          <a:xfrm>
            <a:off x="710268" y="428180"/>
            <a:ext cx="10771464" cy="6001643"/>
          </a:xfrm>
          <a:prstGeom prst="rect">
            <a:avLst/>
          </a:prstGeom>
        </p:spPr>
        <p:txBody>
          <a:bodyPr wrap="square">
            <a:spAutoFit/>
          </a:bodyPr>
          <a:lstStyle/>
          <a:p>
            <a:r>
              <a:rPr lang="es-ES" sz="2400" u="sng" dirty="0">
                <a:latin typeface="Calibri" panose="020F0502020204030204" pitchFamily="34" charset="0"/>
                <a:cs typeface="Calibri" panose="020F0502020204030204" pitchFamily="34" charset="0"/>
              </a:rPr>
              <a:t>Objeto</a:t>
            </a:r>
            <a:r>
              <a:rPr lang="es-ES" sz="2400" dirty="0">
                <a:latin typeface="Calibri" panose="020F0502020204030204" pitchFamily="34" charset="0"/>
                <a:cs typeface="Calibri" panose="020F0502020204030204" pitchFamily="34" charset="0"/>
              </a:rPr>
              <a:t>. </a:t>
            </a:r>
            <a:r>
              <a:rPr lang="es-ES" sz="2400" b="1" dirty="0">
                <a:latin typeface="Calibri" panose="020F0502020204030204" pitchFamily="34" charset="0"/>
                <a:cs typeface="Calibri" panose="020F0502020204030204" pitchFamily="34" charset="0"/>
              </a:rPr>
              <a:t>Es objeto de esta ley </a:t>
            </a:r>
            <a:r>
              <a:rPr lang="es-ES" sz="2400" b="1" u="sng" dirty="0">
                <a:latin typeface="Calibri" panose="020F0502020204030204" pitchFamily="34" charset="0"/>
                <a:cs typeface="Calibri" panose="020F0502020204030204" pitchFamily="34" charset="0"/>
              </a:rPr>
              <a:t>establecer la regulación básica en materia de defensa de la calidad alimentaria</a:t>
            </a:r>
            <a:r>
              <a:rPr lang="es-ES" sz="2400" b="1" dirty="0">
                <a:latin typeface="Calibri" panose="020F0502020204030204" pitchFamily="34" charset="0"/>
                <a:cs typeface="Calibri" panose="020F0502020204030204" pitchFamily="34" charset="0"/>
              </a:rPr>
              <a:t>, incluyendo el régimen sancionador</a:t>
            </a:r>
            <a:r>
              <a:rPr lang="es-ES" sz="2400" dirty="0">
                <a:latin typeface="Calibri" panose="020F0502020204030204" pitchFamily="34" charset="0"/>
                <a:cs typeface="Calibri" panose="020F0502020204030204" pitchFamily="34" charset="0"/>
              </a:rPr>
              <a:t>, para dar cumplimiento a la obligación establecida por el art.55 del R (CE) n.º 882/2004 </a:t>
            </a:r>
            <a:r>
              <a:rPr lang="es-ES" sz="2400" i="1" dirty="0">
                <a:latin typeface="Calibri" panose="020F0502020204030204" pitchFamily="34" charset="0"/>
                <a:cs typeface="Calibri" panose="020F0502020204030204" pitchFamily="34" charset="0"/>
              </a:rPr>
              <a:t>(</a:t>
            </a:r>
            <a:r>
              <a:rPr lang="es-ES" sz="2400" i="1" dirty="0">
                <a:solidFill>
                  <a:srgbClr val="0070C0"/>
                </a:solidFill>
                <a:latin typeface="Calibri" panose="020F0502020204030204" pitchFamily="34" charset="0"/>
                <a:cs typeface="Calibri" panose="020F0502020204030204" pitchFamily="34" charset="0"/>
              </a:rPr>
              <a:t>Actualmente el R UE 2017/625</a:t>
            </a:r>
            <a:r>
              <a:rPr lang="es-ES" sz="2400" i="1" dirty="0">
                <a:latin typeface="Calibri" panose="020F0502020204030204" pitchFamily="34" charset="0"/>
                <a:cs typeface="Calibri" panose="020F0502020204030204" pitchFamily="34" charset="0"/>
              </a:rPr>
              <a:t>), </a:t>
            </a:r>
            <a:r>
              <a:rPr lang="es-ES" sz="2400" dirty="0">
                <a:latin typeface="Calibri" panose="020F0502020204030204" pitchFamily="34" charset="0"/>
                <a:cs typeface="Calibri" panose="020F0502020204030204" pitchFamily="34" charset="0"/>
              </a:rPr>
              <a:t>sobre los controles oficiales efectuados para garantizar la verificación del cumplimiento de la legislación en materia de piensos y alimentos y la normativa sobre salud animal y bienestar de los animales o reglamento que lo substituya, así como los mecanismos de cooperación. </a:t>
            </a:r>
          </a:p>
          <a:p>
            <a:r>
              <a:rPr lang="es-ES" sz="2400" u="sng" dirty="0"/>
              <a:t>Ámbito de aplicación</a:t>
            </a:r>
            <a:r>
              <a:rPr lang="es-ES" sz="2400" dirty="0"/>
              <a:t>. </a:t>
            </a:r>
          </a:p>
          <a:p>
            <a:pPr marL="457200" indent="-457200">
              <a:buAutoNum type="arabicPeriod"/>
            </a:pPr>
            <a:r>
              <a:rPr lang="es-ES" sz="2400" dirty="0"/>
              <a:t>Esta ley será de aplicación:</a:t>
            </a:r>
          </a:p>
          <a:p>
            <a:pPr marL="457200" indent="-457200">
              <a:buAutoNum type="alphaLcParenR"/>
            </a:pPr>
            <a:r>
              <a:rPr lang="es-ES" sz="2400" dirty="0"/>
              <a:t>A </a:t>
            </a:r>
            <a:r>
              <a:rPr lang="es-ES" sz="2400" b="1" dirty="0"/>
              <a:t>todos los productos alimenticios o alimentos </a:t>
            </a:r>
            <a:r>
              <a:rPr lang="es-ES" sz="2400" dirty="0"/>
              <a:t>según se definen en el Reglamento (CE) n.º 178/2002, con independencia del lugar de establecimiento del operador </a:t>
            </a:r>
            <a:r>
              <a:rPr lang="es-ES" sz="2400" b="1" dirty="0"/>
              <a:t>en el territorio nacional</a:t>
            </a:r>
            <a:r>
              <a:rPr lang="es-ES" sz="2400" dirty="0"/>
              <a:t>. </a:t>
            </a:r>
          </a:p>
          <a:p>
            <a:pPr marL="457200" indent="-457200">
              <a:buAutoNum type="alphaLcParenR"/>
            </a:pPr>
            <a:r>
              <a:rPr lang="es-ES" sz="2400" dirty="0"/>
              <a:t>En instalaciones de manipulación, clasificación, fábricas, plantas de envasado, almacenes de los mayoristas o de los distribuidores mayoristas incluidos los denominados almacenes de logística, los importadores , oficinas de intermediarios mercantiles, así como en el transporte.</a:t>
            </a:r>
            <a:endParaRPr lang="es-E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438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9F2C039-6D7B-484A-9992-4AE1314B493B}"/>
              </a:ext>
            </a:extLst>
          </p:cNvPr>
          <p:cNvSpPr/>
          <p:nvPr/>
        </p:nvSpPr>
        <p:spPr>
          <a:xfrm>
            <a:off x="570452" y="243512"/>
            <a:ext cx="10830187" cy="6370975"/>
          </a:xfrm>
          <a:prstGeom prst="rect">
            <a:avLst/>
          </a:prstGeom>
        </p:spPr>
        <p:txBody>
          <a:bodyPr wrap="square">
            <a:spAutoFit/>
          </a:bodyPr>
          <a:lstStyle/>
          <a:p>
            <a:r>
              <a:rPr lang="es-ES" sz="2400" dirty="0">
                <a:latin typeface="Calibri" panose="020F0502020204030204" pitchFamily="34" charset="0"/>
                <a:cs typeface="Calibri" panose="020F0502020204030204" pitchFamily="34" charset="0"/>
              </a:rPr>
              <a:t>2. </a:t>
            </a:r>
            <a:r>
              <a:rPr lang="es-ES" sz="2400" b="1" dirty="0">
                <a:latin typeface="Calibri" panose="020F0502020204030204" pitchFamily="34" charset="0"/>
                <a:cs typeface="Calibri" panose="020F0502020204030204" pitchFamily="34" charset="0"/>
              </a:rPr>
              <a:t>Quedan excluidos </a:t>
            </a:r>
            <a:r>
              <a:rPr lang="es-ES" sz="2400" dirty="0">
                <a:latin typeface="Calibri" panose="020F0502020204030204" pitchFamily="34" charset="0"/>
                <a:cs typeface="Calibri" panose="020F0502020204030204" pitchFamily="34" charset="0"/>
              </a:rPr>
              <a:t>de su ámbito de aplicación: </a:t>
            </a:r>
            <a:r>
              <a:rPr lang="es-ES" sz="2400" b="1" dirty="0">
                <a:latin typeface="Calibri" panose="020F0502020204030204" pitchFamily="34" charset="0"/>
                <a:cs typeface="Calibri" panose="020F0502020204030204" pitchFamily="34" charset="0"/>
              </a:rPr>
              <a:t>los aspectos higiénico-sanitarios y de seguridad alimentaria</a:t>
            </a:r>
            <a:r>
              <a:rPr lang="es-ES" sz="2400" dirty="0">
                <a:latin typeface="Calibri" panose="020F0502020204030204" pitchFamily="34" charset="0"/>
                <a:cs typeface="Calibri" panose="020F0502020204030204" pitchFamily="34" charset="0"/>
              </a:rPr>
              <a:t>; la legislación específica de </a:t>
            </a:r>
            <a:r>
              <a:rPr lang="es-ES" sz="2400" b="1" dirty="0">
                <a:latin typeface="Calibri" panose="020F0502020204030204" pitchFamily="34" charset="0"/>
                <a:cs typeface="Calibri" panose="020F0502020204030204" pitchFamily="34" charset="0"/>
              </a:rPr>
              <a:t>organismos modificados genéticamente y de la irradiación</a:t>
            </a:r>
            <a:r>
              <a:rPr lang="es-ES" sz="2400" dirty="0">
                <a:latin typeface="Calibri" panose="020F0502020204030204" pitchFamily="34" charset="0"/>
                <a:cs typeface="Calibri" panose="020F0502020204030204" pitchFamily="34" charset="0"/>
              </a:rPr>
              <a:t> de productos alimenticios; </a:t>
            </a:r>
            <a:r>
              <a:rPr lang="es-ES" sz="2400" b="1" dirty="0">
                <a:latin typeface="Calibri" panose="020F0502020204030204" pitchFamily="34" charset="0"/>
                <a:cs typeface="Calibri" panose="020F0502020204030204" pitchFamily="34" charset="0"/>
              </a:rPr>
              <a:t>la oferta para la venta al consumidor final</a:t>
            </a:r>
            <a:r>
              <a:rPr lang="es-ES" sz="2400" dirty="0">
                <a:latin typeface="Calibri" panose="020F0502020204030204" pitchFamily="34" charset="0"/>
                <a:cs typeface="Calibri" panose="020F0502020204030204" pitchFamily="34" charset="0"/>
              </a:rPr>
              <a:t>, incluidos </a:t>
            </a:r>
            <a:r>
              <a:rPr lang="es-ES" sz="2400" b="1" dirty="0">
                <a:latin typeface="Calibri" panose="020F0502020204030204" pitchFamily="34" charset="0"/>
                <a:cs typeface="Calibri" panose="020F0502020204030204" pitchFamily="34" charset="0"/>
              </a:rPr>
              <a:t>los obradores de las instalaciones detallistas</a:t>
            </a:r>
            <a:r>
              <a:rPr lang="es-ES" sz="2400" dirty="0">
                <a:latin typeface="Calibri" panose="020F0502020204030204" pitchFamily="34" charset="0"/>
                <a:cs typeface="Calibri" panose="020F0502020204030204" pitchFamily="34" charset="0"/>
              </a:rPr>
              <a:t>; </a:t>
            </a:r>
            <a:r>
              <a:rPr lang="es-ES" sz="2400" b="1" dirty="0">
                <a:latin typeface="Calibri" panose="020F0502020204030204" pitchFamily="34" charset="0"/>
                <a:cs typeface="Calibri" panose="020F0502020204030204" pitchFamily="34" charset="0"/>
              </a:rPr>
              <a:t>el comercio exterior; la producción primaria</a:t>
            </a:r>
            <a:r>
              <a:rPr lang="es-ES" sz="2400" dirty="0">
                <a:latin typeface="Calibri" panose="020F0502020204030204" pitchFamily="34" charset="0"/>
                <a:cs typeface="Calibri" panose="020F0502020204030204" pitchFamily="34" charset="0"/>
              </a:rPr>
              <a:t>, incluida </a:t>
            </a:r>
            <a:r>
              <a:rPr lang="es-ES" sz="2400" b="1" dirty="0">
                <a:latin typeface="Calibri" panose="020F0502020204030204" pitchFamily="34" charset="0"/>
                <a:cs typeface="Calibri" panose="020F0502020204030204" pitchFamily="34" charset="0"/>
              </a:rPr>
              <a:t>la legislación sobre bienestar de los animales y la producción ecológica</a:t>
            </a:r>
            <a:r>
              <a:rPr lang="es-ES" sz="2400" dirty="0">
                <a:latin typeface="Calibri" panose="020F0502020204030204" pitchFamily="34" charset="0"/>
                <a:cs typeface="Calibri" panose="020F0502020204030204" pitchFamily="34" charset="0"/>
              </a:rPr>
              <a:t>.</a:t>
            </a:r>
          </a:p>
          <a:p>
            <a:endParaRPr lang="es-ES" sz="2400" dirty="0">
              <a:latin typeface="Calibri" panose="020F0502020204030204" pitchFamily="34" charset="0"/>
              <a:cs typeface="Calibri" panose="020F0502020204030204" pitchFamily="34" charset="0"/>
            </a:endParaRPr>
          </a:p>
          <a:p>
            <a:r>
              <a:rPr lang="es-ES" sz="2400" u="sng" dirty="0"/>
              <a:t>Fines.</a:t>
            </a:r>
          </a:p>
          <a:p>
            <a:r>
              <a:rPr lang="es-ES" sz="2400" dirty="0"/>
              <a:t>a) Contribuir a </a:t>
            </a:r>
            <a:r>
              <a:rPr lang="es-ES" sz="2400" b="1" dirty="0"/>
              <a:t>generar un alto nivel de confianza </a:t>
            </a:r>
            <a:r>
              <a:rPr lang="es-ES" sz="2400" dirty="0"/>
              <a:t>en los productos alimenticios. </a:t>
            </a:r>
          </a:p>
          <a:p>
            <a:r>
              <a:rPr lang="es-ES" sz="2400" dirty="0"/>
              <a:t>b) Proporcionar </a:t>
            </a:r>
            <a:r>
              <a:rPr lang="es-ES" sz="2400" b="1" dirty="0"/>
              <a:t>condiciones leales entre los operadores </a:t>
            </a:r>
            <a:r>
              <a:rPr lang="es-ES" sz="2400" dirty="0"/>
              <a:t>de la cadena alimentaria. </a:t>
            </a:r>
          </a:p>
          <a:p>
            <a:r>
              <a:rPr lang="es-ES" sz="2400" dirty="0"/>
              <a:t>c) Proteger los </a:t>
            </a:r>
            <a:r>
              <a:rPr lang="es-ES" sz="2400" b="1" dirty="0"/>
              <a:t>derechos de los operadores y de los consumidores</a:t>
            </a:r>
            <a:r>
              <a:rPr lang="es-ES" sz="2400" dirty="0"/>
              <a:t>, garantizando el cumplimiento del principio general de veracidad y demostrabilidad de la información. </a:t>
            </a:r>
          </a:p>
          <a:p>
            <a:r>
              <a:rPr lang="es-ES" sz="2400" dirty="0"/>
              <a:t>d) Contribuir a la </a:t>
            </a:r>
            <a:r>
              <a:rPr lang="es-ES" sz="2400" b="1" dirty="0"/>
              <a:t>unidad de mercado</a:t>
            </a:r>
            <a:r>
              <a:rPr lang="es-ES" sz="2400" dirty="0"/>
              <a:t>. </a:t>
            </a:r>
          </a:p>
          <a:p>
            <a:r>
              <a:rPr lang="es-ES" sz="2400" dirty="0"/>
              <a:t>e) Garantizar la </a:t>
            </a:r>
            <a:r>
              <a:rPr lang="es-ES" sz="2400" b="1" dirty="0"/>
              <a:t>coordinación del control ejercido por las autoridades competentes</a:t>
            </a:r>
            <a:r>
              <a:rPr lang="es-ES" sz="2400" dirty="0"/>
              <a:t>. </a:t>
            </a:r>
          </a:p>
          <a:p>
            <a:r>
              <a:rPr lang="es-ES" sz="2400" dirty="0"/>
              <a:t>f) </a:t>
            </a:r>
            <a:r>
              <a:rPr lang="es-ES" sz="2400" b="1" dirty="0"/>
              <a:t>Vigilar</a:t>
            </a:r>
            <a:r>
              <a:rPr lang="es-ES" sz="2400" dirty="0"/>
              <a:t> que los procesos de elaboración y transformación se ajusten a la normativa. </a:t>
            </a:r>
          </a:p>
          <a:p>
            <a:r>
              <a:rPr lang="es-ES" sz="2400" dirty="0"/>
              <a:t>g) Establecer la necesaria </a:t>
            </a:r>
            <a:r>
              <a:rPr lang="es-ES" sz="2400" b="1" dirty="0"/>
              <a:t>colaboración con la industria </a:t>
            </a:r>
            <a:r>
              <a:rPr lang="es-ES" sz="2400" dirty="0"/>
              <a:t>alimentaria para abordar cuestiones que afecten a los objetivos de esta ley.</a:t>
            </a:r>
            <a:endParaRPr lang="es-ES" sz="24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573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6E47BE6-DB48-43B5-9D10-F6FD9764A433}"/>
              </a:ext>
            </a:extLst>
          </p:cNvPr>
          <p:cNvSpPr/>
          <p:nvPr/>
        </p:nvSpPr>
        <p:spPr>
          <a:xfrm>
            <a:off x="788566" y="373028"/>
            <a:ext cx="10687575" cy="4154984"/>
          </a:xfrm>
          <a:prstGeom prst="rect">
            <a:avLst/>
          </a:prstGeom>
        </p:spPr>
        <p:txBody>
          <a:bodyPr wrap="square">
            <a:spAutoFit/>
          </a:bodyPr>
          <a:lstStyle/>
          <a:p>
            <a:r>
              <a:rPr lang="es-ES" sz="2400" u="sng" dirty="0">
                <a:latin typeface="Calibri" panose="020F0502020204030204" pitchFamily="34" charset="0"/>
                <a:cs typeface="Calibri" panose="020F0502020204030204" pitchFamily="34" charset="0"/>
              </a:rPr>
              <a:t>Definición</a:t>
            </a:r>
            <a:r>
              <a:rPr lang="es-ES" sz="2400" dirty="0">
                <a:latin typeface="Calibri" panose="020F0502020204030204" pitchFamily="34" charset="0"/>
                <a:cs typeface="Calibri" panose="020F0502020204030204" pitchFamily="34" charset="0"/>
              </a:rPr>
              <a:t> de “</a:t>
            </a:r>
            <a:r>
              <a:rPr lang="es-ES" sz="2400" b="1" dirty="0">
                <a:latin typeface="Calibri" panose="020F0502020204030204" pitchFamily="34" charset="0"/>
                <a:cs typeface="Calibri" panose="020F0502020204030204" pitchFamily="34" charset="0"/>
              </a:rPr>
              <a:t>Calidad alimentaria</a:t>
            </a:r>
            <a:r>
              <a:rPr lang="es-ES" sz="2400" dirty="0">
                <a:latin typeface="Calibri" panose="020F0502020204030204" pitchFamily="34" charset="0"/>
                <a:cs typeface="Calibri" panose="020F0502020204030204" pitchFamily="34" charset="0"/>
              </a:rPr>
              <a:t>”: Conjunto de propiedades y características de un producto alimenticio o alimento relativas a las materias primas o ingredientes utilizados en su elaboración, a su naturaleza, composición, pureza, identificación, origen, y trazabilidad, así como a los procesos de elaboración, almacenamiento, envasado y comercialización utilizados y a la presentación del producto final, incluyendo su contenido efectivo y la información al consumidor final especialmente el etiquetado. </a:t>
            </a:r>
          </a:p>
          <a:p>
            <a:r>
              <a:rPr lang="es-ES" sz="2400" dirty="0">
                <a:latin typeface="Calibri" panose="020F0502020204030204" pitchFamily="34" charset="0"/>
                <a:cs typeface="Calibri" panose="020F0502020204030204" pitchFamily="34" charset="0"/>
              </a:rPr>
              <a:t>Estas propiedades y características serán las recogidas en la normativa de calidad alimentaria de obligado cumplimiento dictada por las Administraciones competentes en cada sector, así como en la normativa horizontal de aplicación en el ámbito de esta ley.</a:t>
            </a:r>
          </a:p>
        </p:txBody>
      </p:sp>
      <p:sp>
        <p:nvSpPr>
          <p:cNvPr id="3" name="Rectángulo 2">
            <a:extLst>
              <a:ext uri="{FF2B5EF4-FFF2-40B4-BE49-F238E27FC236}">
                <a16:creationId xmlns:a16="http://schemas.microsoft.com/office/drawing/2014/main" id="{BFDCDAD1-B5A6-4445-8F8E-598973656B24}"/>
              </a:ext>
            </a:extLst>
          </p:cNvPr>
          <p:cNvSpPr/>
          <p:nvPr/>
        </p:nvSpPr>
        <p:spPr>
          <a:xfrm>
            <a:off x="788566" y="4528012"/>
            <a:ext cx="10687575" cy="1938992"/>
          </a:xfrm>
          <a:prstGeom prst="rect">
            <a:avLst/>
          </a:prstGeom>
        </p:spPr>
        <p:txBody>
          <a:bodyPr wrap="square">
            <a:spAutoFit/>
          </a:bodyPr>
          <a:lstStyle/>
          <a:p>
            <a:r>
              <a:rPr lang="es-ES" sz="2400" u="sng" dirty="0">
                <a:latin typeface="Calibri" panose="020F0502020204030204" pitchFamily="34" charset="0"/>
                <a:cs typeface="Calibri" panose="020F0502020204030204" pitchFamily="34" charset="0"/>
              </a:rPr>
              <a:t>Sistemas de control de la calidad alimentaria </a:t>
            </a:r>
          </a:p>
          <a:p>
            <a:r>
              <a:rPr lang="es-ES" sz="2400" dirty="0">
                <a:latin typeface="Calibri" panose="020F0502020204030204" pitchFamily="34" charset="0"/>
                <a:cs typeface="Calibri" panose="020F0502020204030204" pitchFamily="34" charset="0"/>
              </a:rPr>
              <a:t>El control de la calidad se realizará según las siguientes modalidades: </a:t>
            </a:r>
          </a:p>
          <a:p>
            <a:pPr marL="342900" indent="-342900">
              <a:buAutoNum type="alphaLcParenR"/>
            </a:pPr>
            <a:r>
              <a:rPr lang="es-ES" sz="2400" b="1" dirty="0">
                <a:latin typeface="Calibri" panose="020F0502020204030204" pitchFamily="34" charset="0"/>
                <a:cs typeface="Calibri" panose="020F0502020204030204" pitchFamily="34" charset="0"/>
              </a:rPr>
              <a:t>Control oficial </a:t>
            </a:r>
            <a:r>
              <a:rPr lang="es-ES" sz="2400" dirty="0">
                <a:latin typeface="Calibri" panose="020F0502020204030204" pitchFamily="34" charset="0"/>
                <a:cs typeface="Calibri" panose="020F0502020204030204" pitchFamily="34" charset="0"/>
              </a:rPr>
              <a:t>realizado por la autoridad competente. </a:t>
            </a:r>
          </a:p>
          <a:p>
            <a:r>
              <a:rPr lang="es-ES" sz="2400" dirty="0">
                <a:latin typeface="Calibri" panose="020F0502020204030204" pitchFamily="34" charset="0"/>
                <a:cs typeface="Calibri" panose="020F0502020204030204" pitchFamily="34" charset="0"/>
              </a:rPr>
              <a:t>b) </a:t>
            </a:r>
            <a:r>
              <a:rPr lang="es-ES" sz="2400" b="1" dirty="0">
                <a:latin typeface="Calibri" panose="020F0502020204030204" pitchFamily="34" charset="0"/>
                <a:cs typeface="Calibri" panose="020F0502020204030204" pitchFamily="34" charset="0"/>
              </a:rPr>
              <a:t>Autocontrol</a:t>
            </a:r>
            <a:r>
              <a:rPr lang="es-ES" sz="2400" dirty="0">
                <a:latin typeface="Calibri" panose="020F0502020204030204" pitchFamily="34" charset="0"/>
                <a:cs typeface="Calibri" panose="020F0502020204030204" pitchFamily="34" charset="0"/>
              </a:rPr>
              <a:t> del operador, que podrá ser verificado por entidades de inspección y certificación acreditadas. </a:t>
            </a:r>
          </a:p>
        </p:txBody>
      </p:sp>
    </p:spTree>
    <p:extLst>
      <p:ext uri="{BB962C8B-B14F-4D97-AF65-F5344CB8AC3E}">
        <p14:creationId xmlns:p14="http://schemas.microsoft.com/office/powerpoint/2010/main" val="1870660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9A99779-496C-4799-8417-C70550C5AFE2}"/>
              </a:ext>
            </a:extLst>
          </p:cNvPr>
          <p:cNvSpPr/>
          <p:nvPr/>
        </p:nvSpPr>
        <p:spPr>
          <a:xfrm>
            <a:off x="5203970" y="982176"/>
            <a:ext cx="6096000" cy="5570756"/>
          </a:xfrm>
          <a:prstGeom prst="rect">
            <a:avLst/>
          </a:prstGeom>
        </p:spPr>
        <p:txBody>
          <a:bodyPr>
            <a:spAutoFit/>
          </a:bodyPr>
          <a:lstStyle/>
          <a:p>
            <a:pPr lvl="0" algn="just"/>
            <a:r>
              <a:rPr lang="es-ES" sz="2400" b="1" dirty="0">
                <a:solidFill>
                  <a:srgbClr val="000000"/>
                </a:solidFill>
                <a:latin typeface="Muli"/>
              </a:rPr>
              <a:t>Organización Mundial de la Salud (OMS)</a:t>
            </a:r>
          </a:p>
          <a:p>
            <a:pPr lvl="0" algn="just" fontAlgn="base"/>
            <a:r>
              <a:rPr lang="es-ES" sz="2400" dirty="0">
                <a:solidFill>
                  <a:srgbClr val="000000"/>
                </a:solidFill>
                <a:latin typeface="Muli"/>
              </a:rPr>
              <a:t>LA </a:t>
            </a:r>
            <a:r>
              <a:rPr lang="es-ES" sz="2400" dirty="0">
                <a:solidFill>
                  <a:srgbClr val="EE5219"/>
                </a:solidFill>
                <a:latin typeface="Muli"/>
                <a:hlinkClick r:id="rId2">
                  <a:extLst>
                    <a:ext uri="{A12FA001-AC4F-418D-AE19-62706E023703}">
                      <ahyp:hlinkClr xmlns:ahyp="http://schemas.microsoft.com/office/drawing/2018/hyperlinkcolor" val="tx"/>
                    </a:ext>
                  </a:extLst>
                </a:hlinkClick>
              </a:rPr>
              <a:t>OMS</a:t>
            </a:r>
            <a:r>
              <a:rPr lang="es-ES" sz="2400" dirty="0">
                <a:solidFill>
                  <a:srgbClr val="000000"/>
                </a:solidFill>
                <a:latin typeface="Muli"/>
              </a:rPr>
              <a:t> se creó en 1948 por la ONU, su función es promover la salud, preservar la seguridad mundial y servir a las poblaciones vulnerables liderando los retos sanitarios mundiales. La OMS se gobierna mediante la Asamblea Mundial de la Salud, integrada por representantes de cada uno de los países de la ONU.</a:t>
            </a:r>
          </a:p>
          <a:p>
            <a:pPr lvl="0" algn="just" fontAlgn="base"/>
            <a:r>
              <a:rPr lang="es-ES" sz="2800" b="1" dirty="0">
                <a:solidFill>
                  <a:srgbClr val="000000"/>
                </a:solidFill>
                <a:latin typeface="Muli"/>
              </a:rPr>
              <a:t>A nivel alimentario, el Departamento de Seguridad Alimentaria y Zoonosis de la OMS es el responsable de la seguridad alimentaria en toda la cadena alimentaria</a:t>
            </a:r>
            <a:r>
              <a:rPr lang="es-ES" sz="2800" dirty="0">
                <a:solidFill>
                  <a:srgbClr val="000000"/>
                </a:solidFill>
                <a:latin typeface="Muli"/>
              </a:rPr>
              <a:t>.</a:t>
            </a:r>
          </a:p>
        </p:txBody>
      </p:sp>
      <p:pic>
        <p:nvPicPr>
          <p:cNvPr id="3" name="Picture 4" descr="ESCUELA SUPERIOR DE QUIROMASAJE &amp; INSTITUTO DE TERAPIAS MANUALES - La OMS  apuesta por las terapias naturales">
            <a:extLst>
              <a:ext uri="{FF2B5EF4-FFF2-40B4-BE49-F238E27FC236}">
                <a16:creationId xmlns:a16="http://schemas.microsoft.com/office/drawing/2014/main" id="{49C3C1F2-6DFC-49C5-8F8C-E27C9293E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30" y="1257468"/>
            <a:ext cx="3919799" cy="43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59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FCC559D-DD19-4B8B-B336-99E50D8DF652}"/>
              </a:ext>
            </a:extLst>
          </p:cNvPr>
          <p:cNvSpPr/>
          <p:nvPr/>
        </p:nvSpPr>
        <p:spPr>
          <a:xfrm>
            <a:off x="864066" y="408533"/>
            <a:ext cx="10570128" cy="1200329"/>
          </a:xfrm>
          <a:prstGeom prst="rect">
            <a:avLst/>
          </a:prstGeom>
        </p:spPr>
        <p:txBody>
          <a:bodyPr wrap="square">
            <a:spAutoFit/>
          </a:bodyPr>
          <a:lstStyle/>
          <a:p>
            <a:r>
              <a:rPr lang="es-ES" sz="2400" dirty="0">
                <a:latin typeface="Calibri" panose="020F0502020204030204" pitchFamily="34" charset="0"/>
                <a:cs typeface="Calibri" panose="020F0502020204030204" pitchFamily="34" charset="0"/>
              </a:rPr>
              <a:t>c) </a:t>
            </a:r>
            <a:r>
              <a:rPr lang="es-ES" sz="2400" b="1" dirty="0">
                <a:latin typeface="Calibri" panose="020F0502020204030204" pitchFamily="34" charset="0"/>
                <a:cs typeface="Calibri" panose="020F0502020204030204" pitchFamily="34" charset="0"/>
              </a:rPr>
              <a:t>Autocontrol</a:t>
            </a:r>
            <a:r>
              <a:rPr lang="es-ES" sz="2400" dirty="0">
                <a:latin typeface="Calibri" panose="020F0502020204030204" pitchFamily="34" charset="0"/>
                <a:cs typeface="Calibri" panose="020F0502020204030204" pitchFamily="34" charset="0"/>
              </a:rPr>
              <a:t> establecido por una asociación </a:t>
            </a:r>
            <a:r>
              <a:rPr lang="es-ES" sz="2400" b="1" dirty="0">
                <a:latin typeface="Calibri" panose="020F0502020204030204" pitchFamily="34" charset="0"/>
                <a:cs typeface="Calibri" panose="020F0502020204030204" pitchFamily="34" charset="0"/>
              </a:rPr>
              <a:t>sectorial</a:t>
            </a:r>
            <a:r>
              <a:rPr lang="es-ES" sz="2400" dirty="0">
                <a:latin typeface="Calibri" panose="020F0502020204030204" pitchFamily="34" charset="0"/>
                <a:cs typeface="Calibri" panose="020F0502020204030204" pitchFamily="34" charset="0"/>
              </a:rPr>
              <a:t> concreta, en su caso, sobre los operadores de su ámbito sectorial. </a:t>
            </a:r>
          </a:p>
          <a:p>
            <a:r>
              <a:rPr lang="es-ES" sz="2400" dirty="0">
                <a:latin typeface="Calibri" panose="020F0502020204030204" pitchFamily="34" charset="0"/>
                <a:cs typeface="Calibri" panose="020F0502020204030204" pitchFamily="34" charset="0"/>
              </a:rPr>
              <a:t>d) </a:t>
            </a:r>
            <a:r>
              <a:rPr lang="es-ES" sz="2400" b="1" dirty="0">
                <a:latin typeface="Calibri" panose="020F0502020204030204" pitchFamily="34" charset="0"/>
                <a:cs typeface="Calibri" panose="020F0502020204030204" pitchFamily="34" charset="0"/>
              </a:rPr>
              <a:t>Autocontrol </a:t>
            </a:r>
            <a:r>
              <a:rPr lang="es-ES" sz="2400" dirty="0">
                <a:latin typeface="Calibri" panose="020F0502020204030204" pitchFamily="34" charset="0"/>
                <a:cs typeface="Calibri" panose="020F0502020204030204" pitchFamily="34" charset="0"/>
              </a:rPr>
              <a:t>establecido por una </a:t>
            </a:r>
            <a:r>
              <a:rPr lang="es-ES" sz="2400" b="1" dirty="0">
                <a:latin typeface="Calibri" panose="020F0502020204030204" pitchFamily="34" charset="0"/>
                <a:cs typeface="Calibri" panose="020F0502020204030204" pitchFamily="34" charset="0"/>
              </a:rPr>
              <a:t>cooperativa</a:t>
            </a:r>
            <a:r>
              <a:rPr lang="es-ES" sz="2400" dirty="0">
                <a:latin typeface="Calibri" panose="020F0502020204030204" pitchFamily="34" charset="0"/>
                <a:cs typeface="Calibri" panose="020F0502020204030204" pitchFamily="34" charset="0"/>
              </a:rPr>
              <a:t>, en su caso, sobre sus asociados. </a:t>
            </a:r>
          </a:p>
        </p:txBody>
      </p:sp>
      <p:sp>
        <p:nvSpPr>
          <p:cNvPr id="3" name="Rectángulo 2">
            <a:extLst>
              <a:ext uri="{FF2B5EF4-FFF2-40B4-BE49-F238E27FC236}">
                <a16:creationId xmlns:a16="http://schemas.microsoft.com/office/drawing/2014/main" id="{D7FF7610-9474-4C77-9FC1-975CD348A4E1}"/>
              </a:ext>
            </a:extLst>
          </p:cNvPr>
          <p:cNvSpPr/>
          <p:nvPr/>
        </p:nvSpPr>
        <p:spPr>
          <a:xfrm>
            <a:off x="788564" y="1617629"/>
            <a:ext cx="10150679" cy="2308324"/>
          </a:xfrm>
          <a:prstGeom prst="rect">
            <a:avLst/>
          </a:prstGeom>
        </p:spPr>
        <p:txBody>
          <a:bodyPr wrap="square">
            <a:spAutoFit/>
          </a:bodyPr>
          <a:lstStyle/>
          <a:p>
            <a:r>
              <a:rPr lang="es-ES" sz="2400" dirty="0">
                <a:latin typeface="Calibri" panose="020F0502020204030204" pitchFamily="34" charset="0"/>
                <a:cs typeface="Calibri" panose="020F0502020204030204" pitchFamily="34" charset="0"/>
              </a:rPr>
              <a:t> </a:t>
            </a:r>
            <a:r>
              <a:rPr lang="es-ES" sz="2400" u="sng" dirty="0">
                <a:latin typeface="Calibri" panose="020F0502020204030204" pitchFamily="34" charset="0"/>
                <a:cs typeface="Calibri" panose="020F0502020204030204" pitchFamily="34" charset="0"/>
              </a:rPr>
              <a:t>El control oficial</a:t>
            </a:r>
          </a:p>
          <a:p>
            <a:r>
              <a:rPr lang="es-ES" sz="2400" b="1" dirty="0">
                <a:latin typeface="Calibri" panose="020F0502020204030204" pitchFamily="34" charset="0"/>
                <a:cs typeface="Calibri" panose="020F0502020204030204" pitchFamily="34" charset="0"/>
              </a:rPr>
              <a:t>El control oficial se realizará por las autoridades competentes </a:t>
            </a:r>
            <a:r>
              <a:rPr lang="es-ES" sz="2400" dirty="0">
                <a:latin typeface="Calibri" panose="020F0502020204030204" pitchFamily="34" charset="0"/>
                <a:cs typeface="Calibri" panose="020F0502020204030204" pitchFamily="34" charset="0"/>
              </a:rPr>
              <a:t>en cada una de las fases de la cadena alimentaria que comprende las instalaciones  de los operadores y en cada una de las actividades siguientes: la recepción, la manipulación, la clasificación, la obtención, la elaboración, la transformación, el envasado, el almacenamiento y el transporte de alimentos.</a:t>
            </a:r>
          </a:p>
        </p:txBody>
      </p:sp>
      <p:sp>
        <p:nvSpPr>
          <p:cNvPr id="4" name="Rectángulo 3">
            <a:extLst>
              <a:ext uri="{FF2B5EF4-FFF2-40B4-BE49-F238E27FC236}">
                <a16:creationId xmlns:a16="http://schemas.microsoft.com/office/drawing/2014/main" id="{EB846F9B-E8B2-499B-99E6-62F192459EBC}"/>
              </a:ext>
            </a:extLst>
          </p:cNvPr>
          <p:cNvSpPr/>
          <p:nvPr/>
        </p:nvSpPr>
        <p:spPr>
          <a:xfrm>
            <a:off x="788564" y="3934723"/>
            <a:ext cx="10570128" cy="2677656"/>
          </a:xfrm>
          <a:prstGeom prst="rect">
            <a:avLst/>
          </a:prstGeom>
        </p:spPr>
        <p:txBody>
          <a:bodyPr wrap="square">
            <a:spAutoFit/>
          </a:bodyPr>
          <a:lstStyle/>
          <a:p>
            <a:r>
              <a:rPr lang="es-ES" sz="2400" dirty="0">
                <a:cs typeface="Calibri" panose="020F0502020204030204" pitchFamily="34" charset="0"/>
              </a:rPr>
              <a:t> </a:t>
            </a:r>
            <a:r>
              <a:rPr lang="es-ES" sz="2400" u="sng" dirty="0">
                <a:cs typeface="Calibri" panose="020F0502020204030204" pitchFamily="34" charset="0"/>
              </a:rPr>
              <a:t>Inspección y acta de inspección en el control oficial</a:t>
            </a:r>
          </a:p>
          <a:p>
            <a:r>
              <a:rPr lang="es-ES" sz="2400" dirty="0">
                <a:cs typeface="Calibri" panose="020F0502020204030204" pitchFamily="34" charset="0"/>
              </a:rPr>
              <a:t> 1. </a:t>
            </a:r>
            <a:r>
              <a:rPr lang="es-ES" sz="2400" b="1" dirty="0">
                <a:cs typeface="Calibri" panose="020F0502020204030204" pitchFamily="34" charset="0"/>
              </a:rPr>
              <a:t>Las actuaciones de inspección se realizarán por funcionarios públicos que en el ejercicio de sus funciones, tendrán la condición de agentes de la autoridad </a:t>
            </a:r>
            <a:r>
              <a:rPr lang="es-ES" sz="2400" dirty="0">
                <a:cs typeface="Calibri" panose="020F0502020204030204" pitchFamily="34" charset="0"/>
              </a:rPr>
              <a:t>y podrán solicitar el apoyo necesario de cualquier otra autoridad pública, así como de las Fuerzas y Cuerpos de Seguridad. </a:t>
            </a:r>
          </a:p>
          <a:p>
            <a:r>
              <a:rPr lang="es-ES" sz="2400" dirty="0">
                <a:cs typeface="Calibri" panose="020F0502020204030204" pitchFamily="34" charset="0"/>
              </a:rPr>
              <a:t>2. </a:t>
            </a:r>
            <a:r>
              <a:rPr lang="es-ES" sz="2400" b="1" dirty="0">
                <a:cs typeface="Calibri" panose="020F0502020204030204" pitchFamily="34" charset="0"/>
              </a:rPr>
              <a:t>Podrán recabar cuantos documentos consideren necesarios </a:t>
            </a:r>
            <a:r>
              <a:rPr lang="es-ES" sz="2400" dirty="0">
                <a:cs typeface="Calibri" panose="020F0502020204030204" pitchFamily="34" charset="0"/>
              </a:rPr>
              <a:t>, de acuerdo con el objetivo perseguido, que en todo caso, tendrán carácter confidencial. </a:t>
            </a:r>
          </a:p>
        </p:txBody>
      </p:sp>
    </p:spTree>
    <p:extLst>
      <p:ext uri="{BB962C8B-B14F-4D97-AF65-F5344CB8AC3E}">
        <p14:creationId xmlns:p14="http://schemas.microsoft.com/office/powerpoint/2010/main" val="357178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0157127-C3AA-4C4D-A042-9C35DBFDF6D8}"/>
              </a:ext>
            </a:extLst>
          </p:cNvPr>
          <p:cNvSpPr/>
          <p:nvPr/>
        </p:nvSpPr>
        <p:spPr>
          <a:xfrm>
            <a:off x="752213" y="428180"/>
            <a:ext cx="10687574" cy="6001643"/>
          </a:xfrm>
          <a:prstGeom prst="rect">
            <a:avLst/>
          </a:prstGeom>
        </p:spPr>
        <p:txBody>
          <a:bodyPr wrap="square">
            <a:spAutoFit/>
          </a:bodyPr>
          <a:lstStyle/>
          <a:p>
            <a:r>
              <a:rPr lang="es-ES" sz="2400" dirty="0">
                <a:latin typeface="Calibri" panose="020F0502020204030204" pitchFamily="34" charset="0"/>
                <a:cs typeface="Calibri" panose="020F0502020204030204" pitchFamily="34" charset="0"/>
              </a:rPr>
              <a:t>3. </a:t>
            </a:r>
            <a:r>
              <a:rPr lang="es-ES" sz="2400" b="1" dirty="0">
                <a:latin typeface="Calibri" panose="020F0502020204030204" pitchFamily="34" charset="0"/>
                <a:cs typeface="Calibri" panose="020F0502020204030204" pitchFamily="34" charset="0"/>
              </a:rPr>
              <a:t>Los inspectores están obligados de modo estricto a cumplir el deber de sigilo profesional</a:t>
            </a:r>
            <a:r>
              <a:rPr lang="es-ES" sz="2400" dirty="0">
                <a:latin typeface="Calibri" panose="020F0502020204030204" pitchFamily="34" charset="0"/>
                <a:cs typeface="Calibri" panose="020F0502020204030204" pitchFamily="34" charset="0"/>
              </a:rPr>
              <a:t>. El incumplimiento de este deber será sancionado conforme a la normativa de régimen disciplinario de las Administraciones públicas donde presten sus servicios. </a:t>
            </a:r>
          </a:p>
          <a:p>
            <a:r>
              <a:rPr lang="es-ES" sz="2400" dirty="0">
                <a:latin typeface="Calibri" panose="020F0502020204030204" pitchFamily="34" charset="0"/>
                <a:cs typeface="Calibri" panose="020F0502020204030204" pitchFamily="34" charset="0"/>
              </a:rPr>
              <a:t>4. En las actuaciones de inspección, </a:t>
            </a:r>
            <a:r>
              <a:rPr lang="es-ES" sz="2400" b="1" dirty="0">
                <a:latin typeface="Calibri" panose="020F0502020204030204" pitchFamily="34" charset="0"/>
                <a:cs typeface="Calibri" panose="020F0502020204030204" pitchFamily="34" charset="0"/>
              </a:rPr>
              <a:t>el inspector levantará acta en la que constarán los datos relativos a la identificación de la empresa y de la persona ante la que se realiza la inspección, detallando todos los hechos que constituyen el control oficial </a:t>
            </a:r>
            <a:r>
              <a:rPr lang="es-ES" sz="2400" dirty="0">
                <a:latin typeface="Calibri" panose="020F0502020204030204" pitchFamily="34" charset="0"/>
                <a:cs typeface="Calibri" panose="020F0502020204030204" pitchFamily="34" charset="0"/>
              </a:rPr>
              <a:t>y, en su caso, las medidas que se hubiesen ordenado. </a:t>
            </a:r>
          </a:p>
          <a:p>
            <a:r>
              <a:rPr lang="es-ES" sz="2400" dirty="0">
                <a:latin typeface="Calibri" panose="020F0502020204030204" pitchFamily="34" charset="0"/>
                <a:cs typeface="Calibri" panose="020F0502020204030204" pitchFamily="34" charset="0"/>
              </a:rPr>
              <a:t>5. </a:t>
            </a:r>
            <a:r>
              <a:rPr lang="es-ES" sz="2400" b="1" dirty="0">
                <a:latin typeface="Calibri" panose="020F0502020204030204" pitchFamily="34" charset="0"/>
                <a:cs typeface="Calibri" panose="020F0502020204030204" pitchFamily="34" charset="0"/>
              </a:rPr>
              <a:t>Los hechos constatados por funcionarios </a:t>
            </a:r>
            <a:r>
              <a:rPr lang="es-ES" sz="2400" dirty="0">
                <a:latin typeface="Calibri" panose="020F0502020204030204" pitchFamily="34" charset="0"/>
                <a:cs typeface="Calibri" panose="020F0502020204030204" pitchFamily="34" charset="0"/>
              </a:rPr>
              <a:t>a los que se reconoce la condición de autoridad, y que se formalicen en las actas observando los requisitos legales pertinentes, </a:t>
            </a:r>
            <a:r>
              <a:rPr lang="es-ES" sz="2400" b="1" dirty="0">
                <a:latin typeface="Calibri" panose="020F0502020204030204" pitchFamily="34" charset="0"/>
                <a:cs typeface="Calibri" panose="020F0502020204030204" pitchFamily="34" charset="0"/>
              </a:rPr>
              <a:t>tendrán valor probatorio</a:t>
            </a:r>
            <a:r>
              <a:rPr lang="es-ES" sz="2400" dirty="0">
                <a:latin typeface="Calibri" panose="020F0502020204030204" pitchFamily="34" charset="0"/>
                <a:cs typeface="Calibri" panose="020F0502020204030204" pitchFamily="34" charset="0"/>
              </a:rPr>
              <a:t>, sin perjuicio de las pruebas que en defensa de los respectivos derechos o intereses puedan señalar o aportar los propios administrados. </a:t>
            </a:r>
          </a:p>
          <a:p>
            <a:r>
              <a:rPr lang="es-ES" sz="2400" dirty="0">
                <a:latin typeface="Calibri" panose="020F0502020204030204" pitchFamily="34" charset="0"/>
                <a:cs typeface="Calibri" panose="020F0502020204030204" pitchFamily="34" charset="0"/>
              </a:rPr>
              <a:t>6. Cuando en el ejercicio de sus actuaciones de investigación sea necesario entrar en el domicilio constitucionalmente protegido del inspeccionado, la Administración deberá obtener el consentimiento de aquel o la oportuna autorización judicial. </a:t>
            </a:r>
          </a:p>
        </p:txBody>
      </p:sp>
    </p:spTree>
    <p:extLst>
      <p:ext uri="{BB962C8B-B14F-4D97-AF65-F5344CB8AC3E}">
        <p14:creationId xmlns:p14="http://schemas.microsoft.com/office/powerpoint/2010/main" val="858006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7FF6320-802E-40DD-A752-BC71049C817B}"/>
              </a:ext>
            </a:extLst>
          </p:cNvPr>
          <p:cNvSpPr/>
          <p:nvPr/>
        </p:nvSpPr>
        <p:spPr>
          <a:xfrm>
            <a:off x="780176" y="612844"/>
            <a:ext cx="10360404" cy="5632311"/>
          </a:xfrm>
          <a:prstGeom prst="rect">
            <a:avLst/>
          </a:prstGeom>
        </p:spPr>
        <p:txBody>
          <a:bodyPr wrap="square">
            <a:spAutoFit/>
          </a:bodyPr>
          <a:lstStyle/>
          <a:p>
            <a:r>
              <a:rPr lang="es-ES" sz="2400" u="sng" dirty="0"/>
              <a:t>Obligaciones de los interesados </a:t>
            </a:r>
          </a:p>
          <a:p>
            <a:pPr marL="342900" indent="-342900">
              <a:buAutoNum type="arabicPeriod"/>
            </a:pPr>
            <a:r>
              <a:rPr lang="es-ES" sz="2400" b="1" dirty="0"/>
              <a:t>Las personas físicas y jurídicas estarán obligadas</a:t>
            </a:r>
            <a:r>
              <a:rPr lang="es-ES" sz="2400" dirty="0"/>
              <a:t>, a requerimiento de los funcionarios inspectores o cualquier otra autoridad competente, </a:t>
            </a:r>
            <a:r>
              <a:rPr lang="es-ES" sz="2400" b="1" dirty="0"/>
              <a:t>a</a:t>
            </a:r>
            <a:r>
              <a:rPr lang="es-ES" sz="2400" dirty="0"/>
              <a:t>: </a:t>
            </a:r>
          </a:p>
          <a:p>
            <a:r>
              <a:rPr lang="es-ES" sz="2400" dirty="0"/>
              <a:t>     -</a:t>
            </a:r>
            <a:r>
              <a:rPr lang="es-ES" sz="2400" b="1" dirty="0"/>
              <a:t>Consentir la realización de las visitas de inspección </a:t>
            </a:r>
            <a:r>
              <a:rPr lang="es-ES" sz="2400" dirty="0"/>
              <a:t>y dar toda clase de facilidades para llevarla a cabo. </a:t>
            </a:r>
          </a:p>
          <a:p>
            <a:r>
              <a:rPr lang="es-ES" sz="2400" dirty="0"/>
              <a:t>     - </a:t>
            </a:r>
            <a:r>
              <a:rPr lang="es-ES" sz="2400" b="1" dirty="0"/>
              <a:t>Suministrar toda clase de información pertinente </a:t>
            </a:r>
            <a:r>
              <a:rPr lang="es-ES" sz="2400" dirty="0"/>
              <a:t>sobre instalaciones, productos o servicios, permitiendo su comprobación directa por los inspectores. </a:t>
            </a:r>
          </a:p>
          <a:p>
            <a:r>
              <a:rPr lang="es-ES" sz="2400" dirty="0"/>
              <a:t>     - </a:t>
            </a:r>
            <a:r>
              <a:rPr lang="es-ES" sz="2400" b="1" dirty="0"/>
              <a:t>Facilitar que se obtenga copia o reproducción de la referida documentación</a:t>
            </a:r>
            <a:r>
              <a:rPr lang="es-ES" sz="2400" dirty="0"/>
              <a:t>. </a:t>
            </a:r>
          </a:p>
          <a:p>
            <a:r>
              <a:rPr lang="es-ES" sz="2400" dirty="0"/>
              <a:t>     - </a:t>
            </a:r>
            <a:r>
              <a:rPr lang="es-ES" sz="2400" b="1" dirty="0"/>
              <a:t>Permitir que se practique la oportuna toma de muestras</a:t>
            </a:r>
            <a:r>
              <a:rPr lang="es-ES" sz="2400" dirty="0"/>
              <a:t> de los productos o mercancías que elaboren, distribuyan o comercialicen. </a:t>
            </a:r>
          </a:p>
          <a:p>
            <a:r>
              <a:rPr lang="es-ES" sz="2400" dirty="0"/>
              <a:t>2. </a:t>
            </a:r>
            <a:r>
              <a:rPr lang="es-ES" sz="2400" b="1" dirty="0"/>
              <a:t>Cuando</a:t>
            </a:r>
            <a:r>
              <a:rPr lang="es-ES" sz="2400" dirty="0"/>
              <a:t> a requerimiento de la Administración pública competente o espontáneamente </a:t>
            </a:r>
            <a:r>
              <a:rPr lang="es-ES" sz="2400" b="1" dirty="0"/>
              <a:t>se aporten declaraciones o documentación </a:t>
            </a:r>
            <a:r>
              <a:rPr lang="es-ES" sz="2400" dirty="0"/>
              <a:t>de la empresa de cualquier índole, </a:t>
            </a:r>
            <a:r>
              <a:rPr lang="es-ES" sz="2400" b="1" dirty="0"/>
              <a:t>deberán ir firmados por una persona que represente y obligue a la empresa</a:t>
            </a:r>
            <a:r>
              <a:rPr lang="es-ES" sz="2400" dirty="0"/>
              <a:t>. La falsedad, así como la constancia en dichos documentos de datos inexactos o incompletos, se sancionará de conformidad con lo previsto en esta ley. </a:t>
            </a:r>
          </a:p>
        </p:txBody>
      </p:sp>
    </p:spTree>
    <p:extLst>
      <p:ext uri="{BB962C8B-B14F-4D97-AF65-F5344CB8AC3E}">
        <p14:creationId xmlns:p14="http://schemas.microsoft.com/office/powerpoint/2010/main" val="3650446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36BFD9B-0EA3-4187-B588-9D18DAB30CBA}"/>
              </a:ext>
            </a:extLst>
          </p:cNvPr>
          <p:cNvSpPr/>
          <p:nvPr/>
        </p:nvSpPr>
        <p:spPr>
          <a:xfrm>
            <a:off x="798352" y="496696"/>
            <a:ext cx="10360404" cy="6001643"/>
          </a:xfrm>
          <a:prstGeom prst="rect">
            <a:avLst/>
          </a:prstGeom>
        </p:spPr>
        <p:txBody>
          <a:bodyPr wrap="square">
            <a:spAutoFit/>
          </a:bodyPr>
          <a:lstStyle/>
          <a:p>
            <a:r>
              <a:rPr lang="es-ES" sz="2400" u="sng" dirty="0"/>
              <a:t>Medidas cautelares </a:t>
            </a:r>
          </a:p>
          <a:p>
            <a:pPr marL="342900" indent="-342900">
              <a:buAutoNum type="arabicPeriod"/>
            </a:pPr>
            <a:r>
              <a:rPr lang="es-ES" sz="2400" b="1" dirty="0"/>
              <a:t>Los funcionarios inspectores podrán inmovilizar de manera cautelar las mercancías, envases, etiquetas u otros elementos que incumplan los preceptos legalmente estipulados</a:t>
            </a:r>
            <a:r>
              <a:rPr lang="es-ES" sz="2400" dirty="0"/>
              <a:t>, </a:t>
            </a:r>
            <a:r>
              <a:rPr lang="es-ES" sz="2400" b="1" dirty="0"/>
              <a:t>haciendo constar en acta tanto el objeto como los motivos de la intervención </a:t>
            </a:r>
            <a:r>
              <a:rPr lang="es-ES" sz="2400" dirty="0"/>
              <a:t>cautelar así como, en su caso, las medidas que hayan de adoptarse para evitar su deterioro y asegurar su integridad. </a:t>
            </a:r>
          </a:p>
          <a:p>
            <a:pPr marL="342900" indent="-342900">
              <a:buAutoNum type="arabicPeriod"/>
            </a:pPr>
            <a:r>
              <a:rPr lang="es-ES" sz="2400" b="1" dirty="0"/>
              <a:t>Las medidas cautelares deberán ser confirmadas</a:t>
            </a:r>
            <a:r>
              <a:rPr lang="es-ES" sz="2400" dirty="0"/>
              <a:t>, </a:t>
            </a:r>
            <a:r>
              <a:rPr lang="es-ES" sz="2400" b="1" dirty="0"/>
              <a:t>modificadas o levantadas, en un plazo no superior a quince días por la autoridad competente</a:t>
            </a:r>
            <a:r>
              <a:rPr lang="es-ES" sz="2400" dirty="0"/>
              <a:t>. En caso de alimentos perecederos, se deberá tener en cuenta la caducidad de los mismos, reflejando en el acta la reducción del plazo  adaptado a su caducidad. </a:t>
            </a:r>
          </a:p>
          <a:p>
            <a:pPr marL="342900" indent="-342900">
              <a:buAutoNum type="arabicPeriod"/>
            </a:pPr>
            <a:r>
              <a:rPr lang="es-ES" sz="2400" b="1" dirty="0"/>
              <a:t>Cuando no pueda iniciarse un procedimiento sancionador por falta de competencia</a:t>
            </a:r>
            <a:r>
              <a:rPr lang="es-ES" sz="2400" dirty="0"/>
              <a:t> en razón de la materia o del territorio, </a:t>
            </a:r>
            <a:r>
              <a:rPr lang="es-ES" sz="2400" b="1" dirty="0"/>
              <a:t>se comunicará inmediatamente a la autoridad que corresponda</a:t>
            </a:r>
            <a:r>
              <a:rPr lang="es-ES" sz="2400" dirty="0"/>
              <a:t>. </a:t>
            </a:r>
          </a:p>
          <a:p>
            <a:pPr marL="342900" indent="-342900">
              <a:buAutoNum type="arabicPeriod"/>
            </a:pPr>
            <a:r>
              <a:rPr lang="es-ES" sz="2400" b="1" dirty="0"/>
              <a:t>La autoridad competente podrá acordar</a:t>
            </a:r>
            <a:r>
              <a:rPr lang="es-ES" sz="2400" dirty="0"/>
              <a:t>, </a:t>
            </a:r>
            <a:r>
              <a:rPr lang="es-ES" sz="2400" b="1" dirty="0"/>
              <a:t>sin carácter de sanción</a:t>
            </a:r>
            <a:r>
              <a:rPr lang="es-ES" sz="2400" dirty="0"/>
              <a:t>, </a:t>
            </a:r>
            <a:r>
              <a:rPr lang="es-ES" sz="2400" b="1" dirty="0"/>
              <a:t>la clausura o cierre temporal </a:t>
            </a:r>
            <a:r>
              <a:rPr lang="es-ES" sz="2400" dirty="0"/>
              <a:t>de empresas, instalaciones o medios de transporte que no cuenten con las autorizaciones o registros preceptivos. </a:t>
            </a:r>
          </a:p>
        </p:txBody>
      </p:sp>
    </p:spTree>
    <p:extLst>
      <p:ext uri="{BB962C8B-B14F-4D97-AF65-F5344CB8AC3E}">
        <p14:creationId xmlns:p14="http://schemas.microsoft.com/office/powerpoint/2010/main" val="4165806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B0DF06F-00D1-48FE-B81E-020D773D486A}"/>
              </a:ext>
            </a:extLst>
          </p:cNvPr>
          <p:cNvSpPr/>
          <p:nvPr/>
        </p:nvSpPr>
        <p:spPr>
          <a:xfrm>
            <a:off x="578841" y="243514"/>
            <a:ext cx="11182525" cy="6370975"/>
          </a:xfrm>
          <a:prstGeom prst="rect">
            <a:avLst/>
          </a:prstGeom>
        </p:spPr>
        <p:txBody>
          <a:bodyPr wrap="square">
            <a:spAutoFit/>
          </a:bodyPr>
          <a:lstStyle/>
          <a:p>
            <a:r>
              <a:rPr lang="es-ES" sz="2400" u="sng" dirty="0"/>
              <a:t>Autocontrol y trazabilidad </a:t>
            </a:r>
          </a:p>
          <a:p>
            <a:r>
              <a:rPr lang="es-ES" sz="2400" dirty="0"/>
              <a:t>1. Los operadores deberán establecer un sistema de autocontrol del proceso productivo. </a:t>
            </a:r>
          </a:p>
          <a:p>
            <a:r>
              <a:rPr lang="es-ES" sz="2400" dirty="0"/>
              <a:t>2. </a:t>
            </a:r>
            <a:r>
              <a:rPr lang="es-ES" sz="2400" b="1" dirty="0"/>
              <a:t>El sistema de autocontrol dispondrá, al menos, de los siguientes elementos: </a:t>
            </a:r>
          </a:p>
          <a:p>
            <a:pPr marL="342900" indent="-342900">
              <a:buAutoNum type="alphaLcParenR"/>
            </a:pPr>
            <a:r>
              <a:rPr lang="es-ES" sz="2400" b="1" dirty="0"/>
              <a:t>Procedimientos documentados. </a:t>
            </a:r>
          </a:p>
          <a:p>
            <a:r>
              <a:rPr lang="es-ES" sz="2400" b="1" dirty="0"/>
              <a:t>b) Un plan de muestreo y análisis. </a:t>
            </a:r>
          </a:p>
          <a:p>
            <a:r>
              <a:rPr lang="es-ES" sz="2400" b="1" dirty="0"/>
              <a:t>c) Un procedimiento de trazabilidad. </a:t>
            </a:r>
          </a:p>
          <a:p>
            <a:r>
              <a:rPr lang="es-ES" sz="2400" dirty="0"/>
              <a:t>3. </a:t>
            </a:r>
            <a:r>
              <a:rPr lang="es-ES" sz="2400" b="1" dirty="0"/>
              <a:t>Los operadores deben poner a disposición de las autoridades competentes toda la información relativa al propio sistema de autocontrol </a:t>
            </a:r>
            <a:r>
              <a:rPr lang="es-ES" sz="2400" dirty="0"/>
              <a:t>y trazabilidad, así como la información derivada o producida por el mismo. </a:t>
            </a:r>
          </a:p>
          <a:p>
            <a:r>
              <a:rPr lang="es-ES" sz="2400" dirty="0"/>
              <a:t>Deberán conservar la referida información al menos los 6 meses siguientes a la fecha de duración mínima de los productos o fecha de caducidad. </a:t>
            </a:r>
          </a:p>
          <a:p>
            <a:r>
              <a:rPr lang="es-ES" sz="2400" dirty="0"/>
              <a:t>Cuando tengan una fecha de caducidad inferior a 3 meses y se destinen directamente al consumidor final, deberá conservarse durante los 6 meses siguientes a la fecha de fabricación. </a:t>
            </a:r>
          </a:p>
          <a:p>
            <a:r>
              <a:rPr lang="es-ES" sz="2400" dirty="0"/>
              <a:t>4. Las asociaciones sectoriales o cooperativas que establezcan en su ámbito sistemas de autocontrol deberán elaborar un procedimiento y darlo a conocer a todos los operadores del sector o socios, así como a las autoridades competentes. </a:t>
            </a:r>
          </a:p>
        </p:txBody>
      </p:sp>
    </p:spTree>
    <p:extLst>
      <p:ext uri="{BB962C8B-B14F-4D97-AF65-F5344CB8AC3E}">
        <p14:creationId xmlns:p14="http://schemas.microsoft.com/office/powerpoint/2010/main" val="4089205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DDA799A-FE3D-4629-9D2D-8A54C646042C}"/>
              </a:ext>
            </a:extLst>
          </p:cNvPr>
          <p:cNvSpPr/>
          <p:nvPr/>
        </p:nvSpPr>
        <p:spPr>
          <a:xfrm>
            <a:off x="869659" y="797512"/>
            <a:ext cx="10452683" cy="5262979"/>
          </a:xfrm>
          <a:prstGeom prst="rect">
            <a:avLst/>
          </a:prstGeom>
        </p:spPr>
        <p:txBody>
          <a:bodyPr wrap="square">
            <a:spAutoFit/>
          </a:bodyPr>
          <a:lstStyle/>
          <a:p>
            <a:r>
              <a:rPr lang="es-ES" sz="2400" u="sng" dirty="0"/>
              <a:t>Comprobación del autocontrol del operador en calidad alimentaria</a:t>
            </a:r>
            <a:r>
              <a:rPr lang="es-ES" sz="2400" dirty="0"/>
              <a:t> </a:t>
            </a:r>
          </a:p>
          <a:p>
            <a:pPr marL="342900" indent="-342900">
              <a:buAutoNum type="arabicPeriod"/>
            </a:pPr>
            <a:r>
              <a:rPr lang="es-ES" sz="2400" dirty="0"/>
              <a:t>En el caso de que una norma de calidad o disposición legal exija una comprobación del autocontrol por entidades de inspección o certificación, las citadas entidades deberán presentar una declaración responsable ante la autoridad competente del ámbito territorial donde inicien su actividad</a:t>
            </a:r>
          </a:p>
          <a:p>
            <a:r>
              <a:rPr lang="es-ES" sz="2400" dirty="0"/>
              <a:t>2. </a:t>
            </a:r>
            <a:r>
              <a:rPr lang="es-ES" sz="2400" b="1" dirty="0"/>
              <a:t>Las entidades de inspección o certificación deberán cumplir los siguientes requisitos</a:t>
            </a:r>
            <a:r>
              <a:rPr lang="es-ES" sz="2400" dirty="0"/>
              <a:t>: </a:t>
            </a:r>
          </a:p>
          <a:p>
            <a:pPr marL="342900" indent="-342900">
              <a:buAutoNum type="alphaLcParenR"/>
            </a:pPr>
            <a:r>
              <a:rPr lang="es-ES" sz="2400" dirty="0"/>
              <a:t>Cumplir con las normas que establezca la legislación sectorial correspondiente. </a:t>
            </a:r>
          </a:p>
          <a:p>
            <a:r>
              <a:rPr lang="es-ES" sz="2400" dirty="0"/>
              <a:t>b) </a:t>
            </a:r>
            <a:r>
              <a:rPr lang="es-ES" sz="2400" b="1" dirty="0"/>
              <a:t>Estar acreditada por la Entidad Nacional de Acreditación (ENAC)</a:t>
            </a:r>
          </a:p>
          <a:p>
            <a:r>
              <a:rPr lang="es-ES" sz="2400" dirty="0"/>
              <a:t>c) Comunicar a las autoridades competentes de control oficial los posibles incumplimientos detectados. </a:t>
            </a:r>
          </a:p>
          <a:p>
            <a:r>
              <a:rPr lang="es-ES" sz="2400" dirty="0"/>
              <a:t>Asimismo, deberán mantener puntualmente informada a la autoridad competente de toda suspensión y retirada de acreditación o cualquier incidencia al respecto de su actividad. </a:t>
            </a:r>
          </a:p>
        </p:txBody>
      </p:sp>
    </p:spTree>
    <p:extLst>
      <p:ext uri="{BB962C8B-B14F-4D97-AF65-F5344CB8AC3E}">
        <p14:creationId xmlns:p14="http://schemas.microsoft.com/office/powerpoint/2010/main" val="3735382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4D2EDD-94C4-4D9B-9164-06C10549CFF9}"/>
              </a:ext>
            </a:extLst>
          </p:cNvPr>
          <p:cNvSpPr/>
          <p:nvPr/>
        </p:nvSpPr>
        <p:spPr>
          <a:xfrm>
            <a:off x="931177" y="612845"/>
            <a:ext cx="10150679" cy="5816977"/>
          </a:xfrm>
          <a:prstGeom prst="rect">
            <a:avLst/>
          </a:prstGeom>
        </p:spPr>
        <p:txBody>
          <a:bodyPr wrap="square">
            <a:spAutoFit/>
          </a:bodyPr>
          <a:lstStyle/>
          <a:p>
            <a:r>
              <a:rPr lang="es-ES" sz="2400" u="sng" dirty="0"/>
              <a:t>Régimen sancionador </a:t>
            </a:r>
          </a:p>
          <a:p>
            <a:pPr marL="342900" indent="-342900">
              <a:buAutoNum type="arabicPeriod"/>
            </a:pPr>
            <a:r>
              <a:rPr lang="es-ES" sz="2400" b="1" dirty="0"/>
              <a:t>El incumplimiento de lo dispuesto en la legislación alimentaria </a:t>
            </a:r>
            <a:r>
              <a:rPr lang="es-ES" sz="2400" dirty="0"/>
              <a:t>de aplicación que recoge la normativa de calidad alimentaria de obligado cumplimiento dictada por las Administraciones competentes, </a:t>
            </a:r>
            <a:r>
              <a:rPr lang="es-ES" sz="2400" b="1" dirty="0"/>
              <a:t>será considerado infracción administrativa</a:t>
            </a:r>
            <a:r>
              <a:rPr lang="es-ES" sz="2400" dirty="0"/>
              <a:t>, que se calificará como leve, grave o muy grave </a:t>
            </a:r>
            <a:r>
              <a:rPr lang="es-ES" sz="2400" b="1" dirty="0">
                <a:solidFill>
                  <a:srgbClr val="FF0000"/>
                </a:solidFill>
              </a:rPr>
              <a:t>de acuerdo con la tipificación de infracciones realizada en este título</a:t>
            </a:r>
            <a:r>
              <a:rPr lang="es-ES" sz="2400" dirty="0"/>
              <a:t>. </a:t>
            </a:r>
          </a:p>
          <a:p>
            <a:pPr algn="ctr"/>
            <a:r>
              <a:rPr lang="es-ES" sz="2000" dirty="0">
                <a:solidFill>
                  <a:srgbClr val="FF0000"/>
                </a:solidFill>
              </a:rPr>
              <a:t>(Téngase en cuenta que </a:t>
            </a:r>
            <a:r>
              <a:rPr lang="es-ES" sz="2000" b="1" dirty="0">
                <a:solidFill>
                  <a:srgbClr val="FF0000"/>
                </a:solidFill>
              </a:rPr>
              <a:t>se declara la inconstitucionalidad y nulidad </a:t>
            </a:r>
            <a:r>
              <a:rPr lang="es-ES" sz="2000" dirty="0">
                <a:solidFill>
                  <a:srgbClr val="FF0000"/>
                </a:solidFill>
              </a:rPr>
              <a:t>del inciso </a:t>
            </a:r>
          </a:p>
          <a:p>
            <a:pPr algn="ctr"/>
            <a:r>
              <a:rPr lang="es-ES" sz="2000" dirty="0">
                <a:solidFill>
                  <a:srgbClr val="FF0000"/>
                </a:solidFill>
              </a:rPr>
              <a:t>destacado en el apartado 1 </a:t>
            </a:r>
            <a:r>
              <a:rPr lang="es-ES" sz="2000" b="1" dirty="0">
                <a:solidFill>
                  <a:srgbClr val="FF0000"/>
                </a:solidFill>
              </a:rPr>
              <a:t>por Sentencia del TC 142/2016</a:t>
            </a:r>
            <a:r>
              <a:rPr lang="es-ES" sz="2000" dirty="0">
                <a:solidFill>
                  <a:srgbClr val="FF0000"/>
                </a:solidFill>
              </a:rPr>
              <a:t>, de 21 de julio.)</a:t>
            </a:r>
          </a:p>
          <a:p>
            <a:endParaRPr lang="es-ES" sz="2000" dirty="0">
              <a:solidFill>
                <a:srgbClr val="FF0000"/>
              </a:solidFill>
            </a:endParaRPr>
          </a:p>
          <a:p>
            <a:r>
              <a:rPr lang="es-ES" sz="2400" dirty="0"/>
              <a:t> 2. Las sanciones aplicables a las infracciones serán las establecidas en función de su calificación. </a:t>
            </a:r>
          </a:p>
          <a:p>
            <a:r>
              <a:rPr lang="es-ES" sz="2400" dirty="0"/>
              <a:t>3. Cuando las autoridades competentes, en materia de control de la calidad alimentaria aprecien, que pudieran existir riesgos para la salud, trasladarán la parte correspondiente de las actuaciones a las autoridades sanitarias competentes, que, calificarán las infracciones según la legislación sanitaria aplicable.</a:t>
            </a:r>
          </a:p>
        </p:txBody>
      </p:sp>
    </p:spTree>
    <p:extLst>
      <p:ext uri="{BB962C8B-B14F-4D97-AF65-F5344CB8AC3E}">
        <p14:creationId xmlns:p14="http://schemas.microsoft.com/office/powerpoint/2010/main" val="386142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1F4837E-6F63-4D87-8697-21C973A33DFC}"/>
              </a:ext>
            </a:extLst>
          </p:cNvPr>
          <p:cNvPicPr>
            <a:picLocks noChangeAspect="1"/>
          </p:cNvPicPr>
          <p:nvPr/>
        </p:nvPicPr>
        <p:blipFill>
          <a:blip r:embed="rId2"/>
          <a:stretch>
            <a:fillRect/>
          </a:stretch>
        </p:blipFill>
        <p:spPr>
          <a:xfrm>
            <a:off x="1426395" y="1093194"/>
            <a:ext cx="8367813" cy="4351262"/>
          </a:xfrm>
          <a:prstGeom prst="rect">
            <a:avLst/>
          </a:prstGeom>
        </p:spPr>
      </p:pic>
    </p:spTree>
    <p:extLst>
      <p:ext uri="{BB962C8B-B14F-4D97-AF65-F5344CB8AC3E}">
        <p14:creationId xmlns:p14="http://schemas.microsoft.com/office/powerpoint/2010/main" val="2019849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BD33C13-8934-4B1C-943F-91173DF1EFA0}"/>
              </a:ext>
            </a:extLst>
          </p:cNvPr>
          <p:cNvPicPr>
            <a:picLocks noChangeAspect="1"/>
          </p:cNvPicPr>
          <p:nvPr/>
        </p:nvPicPr>
        <p:blipFill>
          <a:blip r:embed="rId2"/>
          <a:stretch>
            <a:fillRect/>
          </a:stretch>
        </p:blipFill>
        <p:spPr>
          <a:xfrm>
            <a:off x="1644243" y="491446"/>
            <a:ext cx="8900718" cy="5876956"/>
          </a:xfrm>
          <a:prstGeom prst="rect">
            <a:avLst/>
          </a:prstGeom>
        </p:spPr>
      </p:pic>
    </p:spTree>
    <p:extLst>
      <p:ext uri="{BB962C8B-B14F-4D97-AF65-F5344CB8AC3E}">
        <p14:creationId xmlns:p14="http://schemas.microsoft.com/office/powerpoint/2010/main" val="4142183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DA2D265-06EE-451F-80E6-AF743F64FE3E}"/>
              </a:ext>
            </a:extLst>
          </p:cNvPr>
          <p:cNvSpPr/>
          <p:nvPr/>
        </p:nvSpPr>
        <p:spPr>
          <a:xfrm>
            <a:off x="1247163" y="982176"/>
            <a:ext cx="9482356" cy="4893647"/>
          </a:xfrm>
          <a:prstGeom prst="rect">
            <a:avLst/>
          </a:prstGeom>
        </p:spPr>
        <p:txBody>
          <a:bodyPr wrap="square">
            <a:spAutoFit/>
          </a:bodyPr>
          <a:lstStyle/>
          <a:p>
            <a:r>
              <a:rPr lang="es-ES" sz="2400" u="sng" dirty="0"/>
              <a:t>Cooperación entre administraciones</a:t>
            </a:r>
          </a:p>
          <a:p>
            <a:pPr marL="342900" indent="-342900">
              <a:buAutoNum type="arabicPeriod"/>
            </a:pPr>
            <a:r>
              <a:rPr lang="es-ES" sz="2400" b="1" dirty="0"/>
              <a:t>Las Administraciones públicas, actuarán de manera coordinada y prestarán la debida colaboración entre ellas</a:t>
            </a:r>
            <a:r>
              <a:rPr lang="es-ES" sz="2400" dirty="0"/>
              <a:t>. </a:t>
            </a:r>
          </a:p>
          <a:p>
            <a:r>
              <a:rPr lang="es-ES" sz="2400" dirty="0"/>
              <a:t>En particular colaborarán y cooperarán las Administraciones competentes en materia de la defensa de la calidad alimentaria y de la protección de los consumidores. </a:t>
            </a:r>
          </a:p>
          <a:p>
            <a:r>
              <a:rPr lang="es-ES" sz="2400" b="1" dirty="0"/>
              <a:t>En el ejercicio de sus funciones las autoridades competentes en materia de inspección y control podrán solicitar el apoyo necesario de cualquier otra autoridad, de la Guardia Civil y, en su caso, de cualquier otra Fuerza y Cuerpo de Seguridad</a:t>
            </a:r>
            <a:r>
              <a:rPr lang="es-ES" sz="2400" dirty="0"/>
              <a:t>. </a:t>
            </a:r>
          </a:p>
          <a:p>
            <a:r>
              <a:rPr lang="es-ES" sz="2400" b="1" dirty="0"/>
              <a:t>Las autoridades competentes en materia de control de calidad y defensa contra fraudes se prestarán asistencia administrativa mutua</a:t>
            </a:r>
            <a:r>
              <a:rPr lang="es-ES" sz="2400" dirty="0"/>
              <a:t> en los procedimientos de control y sancionador.</a:t>
            </a:r>
            <a:endParaRPr lang="es-ES" u="sng" dirty="0"/>
          </a:p>
        </p:txBody>
      </p:sp>
    </p:spTree>
    <p:extLst>
      <p:ext uri="{BB962C8B-B14F-4D97-AF65-F5344CB8AC3E}">
        <p14:creationId xmlns:p14="http://schemas.microsoft.com/office/powerpoint/2010/main" val="2153046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DCC41CC-D5A9-4AFD-91E4-71B97DFED1C6}"/>
              </a:ext>
            </a:extLst>
          </p:cNvPr>
          <p:cNvSpPr/>
          <p:nvPr/>
        </p:nvSpPr>
        <p:spPr>
          <a:xfrm>
            <a:off x="595618" y="520889"/>
            <a:ext cx="10670797" cy="2308324"/>
          </a:xfrm>
          <a:prstGeom prst="rect">
            <a:avLst/>
          </a:prstGeom>
        </p:spPr>
        <p:txBody>
          <a:bodyPr wrap="square">
            <a:spAutoFit/>
          </a:bodyPr>
          <a:lstStyle/>
          <a:p>
            <a:r>
              <a:rPr lang="es-ES" sz="2400" b="1" dirty="0">
                <a:solidFill>
                  <a:srgbClr val="000000"/>
                </a:solidFill>
                <a:latin typeface="Muli"/>
              </a:rPr>
              <a:t>Comisión del Codex </a:t>
            </a:r>
            <a:r>
              <a:rPr lang="es-ES" sz="2400" b="1" dirty="0" err="1">
                <a:solidFill>
                  <a:srgbClr val="000000"/>
                </a:solidFill>
                <a:latin typeface="Muli"/>
              </a:rPr>
              <a:t>Alimentarius</a:t>
            </a:r>
            <a:r>
              <a:rPr lang="es-ES" sz="2400" b="1" dirty="0">
                <a:solidFill>
                  <a:srgbClr val="000000"/>
                </a:solidFill>
                <a:latin typeface="Muli"/>
              </a:rPr>
              <a:t> (CCA)</a:t>
            </a:r>
          </a:p>
          <a:p>
            <a:pPr algn="just" fontAlgn="base"/>
            <a:r>
              <a:rPr lang="es-ES" sz="2400" dirty="0">
                <a:solidFill>
                  <a:srgbClr val="000000"/>
                </a:solidFill>
                <a:latin typeface="Muli"/>
              </a:rPr>
              <a:t>La </a:t>
            </a:r>
            <a:r>
              <a:rPr lang="es-ES" sz="2400" dirty="0">
                <a:solidFill>
                  <a:srgbClr val="EE5219"/>
                </a:solidFill>
                <a:latin typeface="Muli"/>
                <a:hlinkClick r:id="rId2"/>
              </a:rPr>
              <a:t>CCA</a:t>
            </a:r>
            <a:r>
              <a:rPr lang="es-ES" sz="2400" dirty="0">
                <a:solidFill>
                  <a:srgbClr val="000000"/>
                </a:solidFill>
                <a:latin typeface="Muli"/>
              </a:rPr>
              <a:t> fue fundada en el año 1963 por un programa conjunto de FAO y OMS, </a:t>
            </a:r>
            <a:r>
              <a:rPr lang="es-ES" sz="2400" b="1" dirty="0">
                <a:solidFill>
                  <a:srgbClr val="000000"/>
                </a:solidFill>
                <a:latin typeface="Muli"/>
              </a:rPr>
              <a:t>se encarga de la elaboración de normas, directrices y códigos de buenas prácticas alimentarias armonizadas de ámbito internacional </a:t>
            </a:r>
            <a:r>
              <a:rPr lang="es-ES" sz="2400" dirty="0">
                <a:solidFill>
                  <a:srgbClr val="000000"/>
                </a:solidFill>
                <a:latin typeface="Muli"/>
              </a:rPr>
              <a:t>con el objetivo de proteger la salud de los consumidores y garantizar el uso de prácticas leales en el comercio de alimentos. Sus integrantes son los estados miembros de la ONU.</a:t>
            </a:r>
          </a:p>
        </p:txBody>
      </p:sp>
      <p:pic>
        <p:nvPicPr>
          <p:cNvPr id="3" name="Picture 6" descr="COMISIÓN DEL CODEX ALIMENTARIUS (CCA) Objetivos y Funciones del Organismo  Internacional de Normalización de Alimentos Módulo 4 Preparado por:  Servicio. - ppt descargar">
            <a:extLst>
              <a:ext uri="{FF2B5EF4-FFF2-40B4-BE49-F238E27FC236}">
                <a16:creationId xmlns:a16="http://schemas.microsoft.com/office/drawing/2014/main" id="{E999830E-E4D6-460D-A01D-6D48A1259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478" y="3109292"/>
            <a:ext cx="4617047" cy="345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883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3AE7119-27B9-4F7E-AB22-AF4CD959576D}"/>
              </a:ext>
            </a:extLst>
          </p:cNvPr>
          <p:cNvSpPr/>
          <p:nvPr/>
        </p:nvSpPr>
        <p:spPr>
          <a:xfrm>
            <a:off x="922789" y="343949"/>
            <a:ext cx="9840286" cy="6370975"/>
          </a:xfrm>
          <a:prstGeom prst="rect">
            <a:avLst/>
          </a:prstGeom>
        </p:spPr>
        <p:txBody>
          <a:bodyPr wrap="square">
            <a:spAutoFit/>
          </a:bodyPr>
          <a:lstStyle/>
          <a:p>
            <a:r>
              <a:rPr lang="es-ES" sz="2400" dirty="0"/>
              <a:t>2. Para mejorar la eficacia del control y contribuir a mantener la unidad de mercado y la lealtad en las transacciones comerciales se constituye como grupo de trabajo la </a:t>
            </a:r>
            <a:r>
              <a:rPr lang="es-ES" sz="2400" b="1" dirty="0"/>
              <a:t>Mesa de Coordinación de la Calidad Alimentaria</a:t>
            </a:r>
            <a:r>
              <a:rPr lang="es-ES" sz="2400" dirty="0"/>
              <a:t>, adscrita al Ministerio de Agricultura , integrada institucionalmente por los representantes de la Administración General del Estado y de las comunidades autónomas competentes en materia de control de la calidad alimentaria. </a:t>
            </a:r>
          </a:p>
          <a:p>
            <a:r>
              <a:rPr lang="es-ES" sz="2400" dirty="0"/>
              <a:t>Dicha Mesa, </a:t>
            </a:r>
            <a:r>
              <a:rPr lang="es-ES" sz="2400" b="1" dirty="0"/>
              <a:t>realizará y desarrollará los estudios relacionados con</a:t>
            </a:r>
            <a:r>
              <a:rPr lang="es-ES" sz="2400" dirty="0"/>
              <a:t>: </a:t>
            </a:r>
          </a:p>
          <a:p>
            <a:pPr marL="342900" indent="-342900">
              <a:buAutoNum type="alphaLcParenR"/>
            </a:pPr>
            <a:r>
              <a:rPr lang="es-ES" sz="2400" dirty="0"/>
              <a:t>La </a:t>
            </a:r>
            <a:r>
              <a:rPr lang="es-ES" sz="2400" b="1" dirty="0"/>
              <a:t>coordinación</a:t>
            </a:r>
            <a:r>
              <a:rPr lang="es-ES" sz="2400" dirty="0"/>
              <a:t> de las actuaciones</a:t>
            </a:r>
          </a:p>
          <a:p>
            <a:r>
              <a:rPr lang="es-ES" sz="2400" dirty="0"/>
              <a:t>b) El </a:t>
            </a:r>
            <a:r>
              <a:rPr lang="es-ES" sz="2400" b="1" dirty="0"/>
              <a:t>establecimiento de criterios comunes</a:t>
            </a:r>
            <a:r>
              <a:rPr lang="es-ES" sz="2400" dirty="0"/>
              <a:t> para la interpretación de la normativa alimentaria</a:t>
            </a:r>
          </a:p>
          <a:p>
            <a:r>
              <a:rPr lang="es-ES" sz="2400" dirty="0"/>
              <a:t>c) La elaboración de un </a:t>
            </a:r>
            <a:r>
              <a:rPr lang="es-ES" sz="2400" b="1" dirty="0"/>
              <a:t>informe anual </a:t>
            </a:r>
            <a:r>
              <a:rPr lang="es-ES" sz="2400" dirty="0"/>
              <a:t>de resultados </a:t>
            </a:r>
          </a:p>
          <a:p>
            <a:r>
              <a:rPr lang="es-ES" sz="2400" dirty="0"/>
              <a:t>d) La </a:t>
            </a:r>
            <a:r>
              <a:rPr lang="es-ES" sz="2400" b="1" dirty="0"/>
              <a:t>difusión de la normativa </a:t>
            </a:r>
            <a:r>
              <a:rPr lang="es-ES" sz="2400" dirty="0"/>
              <a:t>alimentaria.</a:t>
            </a:r>
          </a:p>
          <a:p>
            <a:r>
              <a:rPr lang="es-ES" sz="2400" dirty="0"/>
              <a:t>e) La organización de </a:t>
            </a:r>
            <a:r>
              <a:rPr lang="es-ES" sz="2400" b="1" dirty="0"/>
              <a:t>actividades de formación </a:t>
            </a:r>
            <a:r>
              <a:rPr lang="es-ES" sz="2400" dirty="0"/>
              <a:t>de los funcionarios que realizan el control oficial.</a:t>
            </a:r>
          </a:p>
          <a:p>
            <a:r>
              <a:rPr lang="es-ES" sz="2400" dirty="0"/>
              <a:t>f) La elaboración de </a:t>
            </a:r>
            <a:r>
              <a:rPr lang="es-ES" sz="2400" b="1" dirty="0"/>
              <a:t>procedimientos documentados</a:t>
            </a:r>
          </a:p>
          <a:p>
            <a:r>
              <a:rPr lang="es-ES" sz="2400" dirty="0"/>
              <a:t>g) </a:t>
            </a:r>
            <a:r>
              <a:rPr lang="es-ES" sz="2400" b="1" dirty="0"/>
              <a:t>Análisis del control de la calidad en el conjunto de la cadena alimentaria</a:t>
            </a:r>
            <a:r>
              <a:rPr lang="es-ES" sz="2400" dirty="0"/>
              <a:t>.</a:t>
            </a:r>
          </a:p>
          <a:p>
            <a:r>
              <a:rPr lang="es-ES" sz="2400" dirty="0"/>
              <a:t>h) El fomento de la calidad alimentaria</a:t>
            </a:r>
          </a:p>
        </p:txBody>
      </p:sp>
    </p:spTree>
    <p:extLst>
      <p:ext uri="{BB962C8B-B14F-4D97-AF65-F5344CB8AC3E}">
        <p14:creationId xmlns:p14="http://schemas.microsoft.com/office/powerpoint/2010/main" val="91099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59CA8F2-E3FB-46D2-A755-22F727ACF0D4}"/>
              </a:ext>
            </a:extLst>
          </p:cNvPr>
          <p:cNvSpPr/>
          <p:nvPr/>
        </p:nvSpPr>
        <p:spPr>
          <a:xfrm>
            <a:off x="838899" y="567110"/>
            <a:ext cx="10301681" cy="6001643"/>
          </a:xfrm>
          <a:prstGeom prst="rect">
            <a:avLst/>
          </a:prstGeom>
        </p:spPr>
        <p:txBody>
          <a:bodyPr wrap="square">
            <a:spAutoFit/>
          </a:bodyPr>
          <a:lstStyle/>
          <a:p>
            <a:r>
              <a:rPr lang="es-ES" sz="2400" dirty="0"/>
              <a:t>3. Para conseguir los objetivos enumerados, además, se utiliza la </a:t>
            </a:r>
            <a:r>
              <a:rPr lang="es-ES" sz="2400" b="1" dirty="0"/>
              <a:t>aplicación informática</a:t>
            </a:r>
            <a:r>
              <a:rPr lang="es-ES" sz="2400" dirty="0"/>
              <a:t> de acceso restringido Red Informativa del Sistema de Control de la Calidad Alimentaria (</a:t>
            </a:r>
            <a:r>
              <a:rPr lang="es-ES" sz="2400" b="1" dirty="0"/>
              <a:t>RICAL</a:t>
            </a:r>
            <a:r>
              <a:rPr lang="es-ES" sz="2400" dirty="0"/>
              <a:t>), que pone a disposición de los inspectores de calidad de las comunidades autónomas la documentación generada por la Mesa de Coordinación de la Calidad Alimentaria. </a:t>
            </a:r>
          </a:p>
          <a:p>
            <a:r>
              <a:rPr lang="es-ES" sz="2400" dirty="0"/>
              <a:t>4. </a:t>
            </a:r>
            <a:r>
              <a:rPr lang="es-ES" sz="2400" b="1" dirty="0"/>
              <a:t>Las asociaciones sectoriales que realicen actividades de autocontrol</a:t>
            </a:r>
            <a:r>
              <a:rPr lang="es-ES" sz="2400" dirty="0"/>
              <a:t>, </a:t>
            </a:r>
            <a:r>
              <a:rPr lang="es-ES" sz="2400" b="1" dirty="0"/>
              <a:t>informarán al Ministerio de Agricultura</a:t>
            </a:r>
            <a:r>
              <a:rPr lang="es-ES" sz="2400" dirty="0"/>
              <a:t>, Alimentación y Medio Ambiente </a:t>
            </a:r>
            <a:r>
              <a:rPr lang="es-ES" sz="2400" b="1" dirty="0"/>
              <a:t>y a las </a:t>
            </a:r>
            <a:r>
              <a:rPr lang="es-ES" sz="2400" dirty="0"/>
              <a:t>autoridades competentes de las </a:t>
            </a:r>
            <a:r>
              <a:rPr lang="es-ES" sz="2400" b="1" dirty="0"/>
              <a:t>CCAA</a:t>
            </a:r>
            <a:r>
              <a:rPr lang="es-ES" sz="2400" dirty="0"/>
              <a:t> de los resultados, para que puedan tomar las medidas oportunas.</a:t>
            </a:r>
          </a:p>
          <a:p>
            <a:r>
              <a:rPr lang="es-ES" sz="2400" dirty="0"/>
              <a:t>5. </a:t>
            </a:r>
            <a:r>
              <a:rPr lang="es-ES" sz="2400" b="1" dirty="0"/>
              <a:t>La mesa de coordinación, será atendida con los medios personales, técnicos y presupuestarios </a:t>
            </a:r>
            <a:r>
              <a:rPr lang="es-ES" sz="2400" dirty="0"/>
              <a:t>asignados al órgano directivo en el cual se encuentre integrada. </a:t>
            </a:r>
          </a:p>
          <a:p>
            <a:r>
              <a:rPr lang="es-ES" sz="2400" dirty="0"/>
              <a:t>6. Con objeto de lograr la máxima coordinación, </a:t>
            </a:r>
            <a:r>
              <a:rPr lang="es-ES" sz="2400" b="1" dirty="0"/>
              <a:t>se establecerán reglamentariamente los procedimientos operativos y de intercambio de información y de documentación</a:t>
            </a:r>
            <a:r>
              <a:rPr lang="es-ES" sz="2400" dirty="0"/>
              <a:t>, que habrán de seguirse por dichas administraciones públicas en casos de inspecciones o expedientes en los que estén involucrados operadores de más de una Comunidad </a:t>
            </a:r>
            <a:r>
              <a:rPr lang="es-ES" sz="2400" dirty="0" err="1"/>
              <a:t>Autonoma</a:t>
            </a:r>
            <a:r>
              <a:rPr lang="es-ES" sz="2400" dirty="0"/>
              <a:t>.</a:t>
            </a:r>
          </a:p>
        </p:txBody>
      </p:sp>
    </p:spTree>
    <p:extLst>
      <p:ext uri="{BB962C8B-B14F-4D97-AF65-F5344CB8AC3E}">
        <p14:creationId xmlns:p14="http://schemas.microsoft.com/office/powerpoint/2010/main" val="472535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CE22F5-13E4-48B2-9057-07EE36A1DD68}"/>
              </a:ext>
            </a:extLst>
          </p:cNvPr>
          <p:cNvSpPr/>
          <p:nvPr/>
        </p:nvSpPr>
        <p:spPr>
          <a:xfrm>
            <a:off x="869658" y="586704"/>
            <a:ext cx="10301681" cy="6001643"/>
          </a:xfrm>
          <a:prstGeom prst="rect">
            <a:avLst/>
          </a:prstGeom>
        </p:spPr>
        <p:txBody>
          <a:bodyPr wrap="square">
            <a:spAutoFit/>
          </a:bodyPr>
          <a:lstStyle/>
          <a:p>
            <a:r>
              <a:rPr lang="es-ES" sz="2400" u="sng" dirty="0"/>
              <a:t>Deber de información sobre el control oficial </a:t>
            </a:r>
          </a:p>
          <a:p>
            <a:pPr marL="342900" indent="-342900">
              <a:buAutoNum type="arabicPeriod"/>
            </a:pPr>
            <a:r>
              <a:rPr lang="es-ES" sz="2400" b="1" dirty="0"/>
              <a:t>Las autoridades autonómicas competentes </a:t>
            </a:r>
            <a:r>
              <a:rPr lang="es-ES" sz="2400" dirty="0"/>
              <a:t>para el control oficial de la calidad alimentaria </a:t>
            </a:r>
            <a:r>
              <a:rPr lang="es-ES" sz="2400" b="1" dirty="0"/>
              <a:t>enviarán la información </a:t>
            </a:r>
            <a:r>
              <a:rPr lang="es-ES" sz="2400" dirty="0"/>
              <a:t>necesaria sobre dichos controles </a:t>
            </a:r>
            <a:r>
              <a:rPr lang="es-ES" sz="2400" b="1" dirty="0"/>
              <a:t>al Ministerio de Agricultura</a:t>
            </a:r>
            <a:r>
              <a:rPr lang="es-ES" sz="2400" dirty="0"/>
              <a:t>, en las fechas y plazos que se determinen en la Mesa de Coordinación de la Calidad Alimentaria, </a:t>
            </a:r>
            <a:r>
              <a:rPr lang="es-ES" sz="2400" b="1" dirty="0"/>
              <a:t>con el objetivo de alcanzar una coordinación eficaz </a:t>
            </a:r>
            <a:r>
              <a:rPr lang="es-ES" sz="2400" dirty="0"/>
              <a:t>en todo el territorio español, </a:t>
            </a:r>
            <a:r>
              <a:rPr lang="es-ES" sz="2400" b="1" dirty="0"/>
              <a:t>informar a la Comisión Europea </a:t>
            </a:r>
            <a:r>
              <a:rPr lang="es-ES" sz="2400" dirty="0"/>
              <a:t>sobre la efectividad de este control en España </a:t>
            </a:r>
            <a:r>
              <a:rPr lang="es-ES" sz="2400" b="1" dirty="0"/>
              <a:t>y ofrecer dicha información de manera homogénea y actualizada</a:t>
            </a:r>
            <a:r>
              <a:rPr lang="es-ES" sz="2400" dirty="0"/>
              <a:t>. </a:t>
            </a:r>
          </a:p>
          <a:p>
            <a:r>
              <a:rPr lang="es-ES" sz="2400" dirty="0"/>
              <a:t>2. </a:t>
            </a:r>
            <a:r>
              <a:rPr lang="es-ES" sz="2400" b="1" dirty="0"/>
              <a:t>El resultado global de dichos documentos estará disponible en la red RICAL </a:t>
            </a:r>
            <a:r>
              <a:rPr lang="es-ES" sz="2400" dirty="0"/>
              <a:t>para todos los usuarios registrados, tanto estatales como autonómicos.</a:t>
            </a:r>
          </a:p>
          <a:p>
            <a:r>
              <a:rPr lang="es-ES" sz="2400" dirty="0"/>
              <a:t>3. </a:t>
            </a:r>
            <a:r>
              <a:rPr lang="es-ES" sz="2400" b="1" dirty="0"/>
              <a:t>Se establecerá una Red de Intercambio de Información de Calidad Alimentaria (RIICA) entre todas las autoridades competentes de control oficial</a:t>
            </a:r>
            <a:r>
              <a:rPr lang="es-ES" sz="2400" dirty="0"/>
              <a:t>, </a:t>
            </a:r>
            <a:r>
              <a:rPr lang="es-ES" sz="2400" b="1" dirty="0"/>
              <a:t>incluido el SEPRONA</a:t>
            </a:r>
            <a:r>
              <a:rPr lang="es-ES" sz="2400" dirty="0"/>
              <a:t>, con el fin de gestionar cualquier incidencia, con la eficacia y agilidad requerida en todo el territorio nacional. </a:t>
            </a:r>
          </a:p>
          <a:p>
            <a:r>
              <a:rPr lang="es-ES" sz="2400" dirty="0"/>
              <a:t>4. Las autoridades competentes de </a:t>
            </a:r>
            <a:r>
              <a:rPr lang="es-ES" sz="2400" b="1" dirty="0"/>
              <a:t>las CCAA informarán al Ministerio de Agricultura</a:t>
            </a:r>
            <a:r>
              <a:rPr lang="es-ES" sz="2400" dirty="0"/>
              <a:t>, </a:t>
            </a:r>
            <a:r>
              <a:rPr lang="es-ES" sz="2400" b="1" dirty="0"/>
              <a:t>de las medidas tomadas de autocontrol de las asociaciones</a:t>
            </a:r>
            <a:r>
              <a:rPr lang="es-ES" sz="2400" dirty="0"/>
              <a:t>. </a:t>
            </a:r>
          </a:p>
        </p:txBody>
      </p:sp>
    </p:spTree>
    <p:extLst>
      <p:ext uri="{BB962C8B-B14F-4D97-AF65-F5344CB8AC3E}">
        <p14:creationId xmlns:p14="http://schemas.microsoft.com/office/powerpoint/2010/main" val="3375806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F3D77F9-555A-43E5-AE50-12055745B8E8}"/>
              </a:ext>
            </a:extLst>
          </p:cNvPr>
          <p:cNvSpPr/>
          <p:nvPr/>
        </p:nvSpPr>
        <p:spPr>
          <a:xfrm>
            <a:off x="857075" y="671677"/>
            <a:ext cx="10477850" cy="5632311"/>
          </a:xfrm>
          <a:prstGeom prst="rect">
            <a:avLst/>
          </a:prstGeom>
        </p:spPr>
        <p:txBody>
          <a:bodyPr wrap="square">
            <a:spAutoFit/>
          </a:bodyPr>
          <a:lstStyle/>
          <a:p>
            <a:r>
              <a:rPr lang="es-ES" sz="2400" u="sng" dirty="0"/>
              <a:t>Régimen sancionador en materia de clasificación de canales de vacuno y porcino</a:t>
            </a:r>
            <a:r>
              <a:rPr lang="es-ES" sz="2400" dirty="0"/>
              <a:t> </a:t>
            </a:r>
          </a:p>
          <a:p>
            <a:r>
              <a:rPr lang="es-ES" sz="2400" b="1" dirty="0"/>
              <a:t>El régimen sancionador </a:t>
            </a:r>
            <a:r>
              <a:rPr lang="es-ES" sz="2400" dirty="0"/>
              <a:t>por los incumplimientos de la normativa aplicable </a:t>
            </a:r>
            <a:r>
              <a:rPr lang="es-ES" sz="2400" b="1" dirty="0"/>
              <a:t>en materia de clasificación de canales de vacuno, porcino</a:t>
            </a:r>
            <a:r>
              <a:rPr lang="es-ES" sz="2400" dirty="0"/>
              <a:t>, derivada del artículo 10 del Reglamento (UE) n.º 1308/2013 del Parlamento Europeo y del Consejo, de 17 de diciembre de 2013,</a:t>
            </a:r>
            <a:r>
              <a:rPr lang="es-ES" sz="2400" b="1" dirty="0"/>
              <a:t>será el establecido en esta disposición</a:t>
            </a:r>
            <a:r>
              <a:rPr lang="es-ES" sz="2400" dirty="0"/>
              <a:t>.</a:t>
            </a:r>
          </a:p>
          <a:p>
            <a:r>
              <a:rPr lang="es-ES" sz="2400" u="sng" dirty="0"/>
              <a:t>Previsión de un sistema para facilitar el conocimiento de la normativa de calidad alimentaria de obligado cumplimiento</a:t>
            </a:r>
          </a:p>
          <a:p>
            <a:r>
              <a:rPr lang="es-ES" sz="2400" dirty="0"/>
              <a:t> </a:t>
            </a:r>
            <a:r>
              <a:rPr lang="es-ES" sz="2400" b="1" dirty="0"/>
              <a:t>El Ministerio de Agricultura</a:t>
            </a:r>
            <a:r>
              <a:rPr lang="es-ES" sz="2400" dirty="0"/>
              <a:t>, para facilitar el conocimiento de la normativa de calidad alimentaria de obligado cumplimiento dictada por las Administraciones competentes para cada sector, </a:t>
            </a:r>
            <a:r>
              <a:rPr lang="es-ES" sz="2400" b="1" dirty="0"/>
              <a:t>articulará un sistema para elaborar periódicamente</a:t>
            </a:r>
            <a:r>
              <a:rPr lang="es-ES" sz="2400" dirty="0"/>
              <a:t>, </a:t>
            </a:r>
            <a:r>
              <a:rPr lang="es-ES" sz="2400" b="1" dirty="0"/>
              <a:t>con carácter informativo</a:t>
            </a:r>
            <a:r>
              <a:rPr lang="es-ES" sz="2400" dirty="0"/>
              <a:t>, </a:t>
            </a:r>
            <a:r>
              <a:rPr lang="es-ES" sz="2400" b="1" dirty="0"/>
              <a:t>una relación de la mencionada normativa. </a:t>
            </a:r>
            <a:endParaRPr lang="es-ES" sz="2400" b="1" u="sng" dirty="0"/>
          </a:p>
          <a:p>
            <a:r>
              <a:rPr lang="es-ES" sz="2400" u="sng" dirty="0"/>
              <a:t>Infracciones</a:t>
            </a:r>
            <a:r>
              <a:rPr lang="es-ES" sz="2400" dirty="0"/>
              <a:t> </a:t>
            </a:r>
            <a:r>
              <a:rPr lang="es-ES" sz="2000" dirty="0"/>
              <a:t>(</a:t>
            </a:r>
            <a:r>
              <a:rPr lang="es-ES" sz="2000" dirty="0">
                <a:solidFill>
                  <a:srgbClr val="0070C0"/>
                </a:solidFill>
              </a:rPr>
              <a:t>El RD-Ley 20/2018, introduce esta disposición adicional quinta</a:t>
            </a:r>
            <a:r>
              <a:rPr lang="es-ES" sz="2000" dirty="0"/>
              <a:t>)</a:t>
            </a:r>
            <a:endParaRPr lang="es-ES" sz="2000" u="sng" dirty="0"/>
          </a:p>
          <a:p>
            <a:r>
              <a:rPr lang="es-ES" sz="2400" dirty="0"/>
              <a:t> </a:t>
            </a:r>
            <a:r>
              <a:rPr lang="es-ES" sz="2400" b="1" u="sng" dirty="0"/>
              <a:t>La tipificación de las infracciones en materia de calidad alimentaria será la que al efecto se regule por la legislación de cada comunidad autónoma en la materia</a:t>
            </a:r>
            <a:r>
              <a:rPr lang="es-ES" sz="2400" dirty="0"/>
              <a:t>.</a:t>
            </a:r>
          </a:p>
        </p:txBody>
      </p:sp>
    </p:spTree>
    <p:extLst>
      <p:ext uri="{BB962C8B-B14F-4D97-AF65-F5344CB8AC3E}">
        <p14:creationId xmlns:p14="http://schemas.microsoft.com/office/powerpoint/2010/main" val="3125482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6A72C9F-87C3-458B-832C-0E774865F25E}"/>
              </a:ext>
            </a:extLst>
          </p:cNvPr>
          <p:cNvPicPr>
            <a:picLocks noChangeAspect="1"/>
          </p:cNvPicPr>
          <p:nvPr/>
        </p:nvPicPr>
        <p:blipFill>
          <a:blip r:embed="rId2"/>
          <a:stretch>
            <a:fillRect/>
          </a:stretch>
        </p:blipFill>
        <p:spPr>
          <a:xfrm>
            <a:off x="2204162" y="439427"/>
            <a:ext cx="7603834" cy="2790335"/>
          </a:xfrm>
          <a:prstGeom prst="rect">
            <a:avLst/>
          </a:prstGeom>
        </p:spPr>
      </p:pic>
      <p:sp>
        <p:nvSpPr>
          <p:cNvPr id="4" name="Rectángulo 3">
            <a:extLst>
              <a:ext uri="{FF2B5EF4-FFF2-40B4-BE49-F238E27FC236}">
                <a16:creationId xmlns:a16="http://schemas.microsoft.com/office/drawing/2014/main" id="{0E711C82-8000-400F-87CB-DDCF8A614EE1}"/>
              </a:ext>
            </a:extLst>
          </p:cNvPr>
          <p:cNvSpPr/>
          <p:nvPr/>
        </p:nvSpPr>
        <p:spPr>
          <a:xfrm>
            <a:off x="1062607" y="3154401"/>
            <a:ext cx="10228976" cy="3416320"/>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-La ciudadanía ha aumentado la </a:t>
            </a:r>
            <a:r>
              <a:rPr lang="es-ES" sz="2400" b="1" dirty="0">
                <a:latin typeface="Arial" panose="020B0604020202020204" pitchFamily="34" charset="0"/>
                <a:cs typeface="Arial" panose="020B0604020202020204" pitchFamily="34" charset="0"/>
              </a:rPr>
              <a:t>demanda de productos de calidad y más sostenibles</a:t>
            </a:r>
            <a:r>
              <a:rPr lang="es-ES" sz="2400" dirty="0">
                <a:latin typeface="Arial" panose="020B0604020202020204" pitchFamily="34" charset="0"/>
                <a:cs typeface="Arial" panose="020B0604020202020204" pitchFamily="34" charset="0"/>
              </a:rPr>
              <a:t>, así como la de productos tradicionales y locales. Por eso mismo, </a:t>
            </a:r>
            <a:r>
              <a:rPr lang="es-ES" sz="2400" b="1" dirty="0">
                <a:latin typeface="Arial" panose="020B0604020202020204" pitchFamily="34" charset="0"/>
                <a:cs typeface="Arial" panose="020B0604020202020204" pitchFamily="34" charset="0"/>
              </a:rPr>
              <a:t>la industria alimentaria debe seguir apostando por el valor añadido, por la sostenibilidad, la innovación tecnológica</a:t>
            </a:r>
            <a:r>
              <a:rPr lang="es-ES" sz="2400" dirty="0">
                <a:latin typeface="Arial" panose="020B0604020202020204" pitchFamily="34" charset="0"/>
                <a:cs typeface="Arial" panose="020B0604020202020204" pitchFamily="34" charset="0"/>
              </a:rPr>
              <a:t> y la digitalización, para caminar hacia una Galicia con más calidad, más verde e innovadora.</a:t>
            </a:r>
          </a:p>
          <a:p>
            <a:r>
              <a:rPr lang="es-ES" sz="2400" dirty="0">
                <a:latin typeface="Arial" panose="020B0604020202020204" pitchFamily="34" charset="0"/>
                <a:cs typeface="Arial" panose="020B0604020202020204" pitchFamily="34" charset="0"/>
              </a:rPr>
              <a:t>-En este sentido, </a:t>
            </a:r>
            <a:r>
              <a:rPr lang="es-ES" sz="2400" b="1" dirty="0">
                <a:latin typeface="Arial" panose="020B0604020202020204" pitchFamily="34" charset="0"/>
                <a:cs typeface="Arial" panose="020B0604020202020204" pitchFamily="34" charset="0"/>
              </a:rPr>
              <a:t>los avances tecnológicos deben </a:t>
            </a:r>
            <a:r>
              <a:rPr lang="es-ES" sz="2400" dirty="0">
                <a:latin typeface="Arial" panose="020B0604020202020204" pitchFamily="34" charset="0"/>
                <a:cs typeface="Arial" panose="020B0604020202020204" pitchFamily="34" charset="0"/>
              </a:rPr>
              <a:t>llevar a los operadores alimentarios a </a:t>
            </a:r>
            <a:r>
              <a:rPr lang="es-ES" sz="2400" b="1" dirty="0">
                <a:latin typeface="Arial" panose="020B0604020202020204" pitchFamily="34" charset="0"/>
                <a:cs typeface="Arial" panose="020B0604020202020204" pitchFamily="34" charset="0"/>
              </a:rPr>
              <a:t>perseguir el desarrollo de soluciones holísticas de trazabilidad</a:t>
            </a:r>
            <a:r>
              <a:rPr lang="es-ES" sz="2400" dirty="0">
                <a:latin typeface="Arial" panose="020B0604020202020204" pitchFamily="34" charset="0"/>
                <a:cs typeface="Arial" panose="020B0604020202020204" pitchFamily="34" charset="0"/>
              </a:rPr>
              <a:t> con una visión integral de la cadena </a:t>
            </a:r>
            <a:r>
              <a:rPr lang="es-ES" sz="2000" dirty="0">
                <a:latin typeface="Arial" panose="020B0604020202020204" pitchFamily="34" charset="0"/>
                <a:cs typeface="Arial" panose="020B0604020202020204" pitchFamily="34" charset="0"/>
              </a:rPr>
              <a:t>alimentaria.</a:t>
            </a:r>
          </a:p>
        </p:txBody>
      </p:sp>
    </p:spTree>
    <p:extLst>
      <p:ext uri="{BB962C8B-B14F-4D97-AF65-F5344CB8AC3E}">
        <p14:creationId xmlns:p14="http://schemas.microsoft.com/office/powerpoint/2010/main" val="3757202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8FE0894-3914-4411-ACE8-90DF339082B2}"/>
              </a:ext>
            </a:extLst>
          </p:cNvPr>
          <p:cNvSpPr/>
          <p:nvPr/>
        </p:nvSpPr>
        <p:spPr>
          <a:xfrm>
            <a:off x="970326" y="612844"/>
            <a:ext cx="10066789" cy="5632311"/>
          </a:xfrm>
          <a:prstGeom prst="rect">
            <a:avLst/>
          </a:prstGeom>
        </p:spPr>
        <p:txBody>
          <a:bodyPr wrap="square">
            <a:spAutoFit/>
          </a:bodyPr>
          <a:lstStyle/>
          <a:p>
            <a:r>
              <a:rPr lang="es-ES" sz="2400" b="1" dirty="0">
                <a:latin typeface="Arial" panose="020B0604020202020204" pitchFamily="34" charset="0"/>
                <a:cs typeface="Arial" panose="020B0604020202020204" pitchFamily="34" charset="0"/>
              </a:rPr>
              <a:t>-Los cambios experimentados en la producción y comercialización alimentaria</a:t>
            </a:r>
            <a:r>
              <a:rPr lang="es-ES" sz="2400" dirty="0">
                <a:latin typeface="Arial" panose="020B0604020202020204" pitchFamily="34" charset="0"/>
                <a:cs typeface="Arial" panose="020B0604020202020204" pitchFamily="34" charset="0"/>
              </a:rPr>
              <a:t>, la incorporación de nuevas tecnologías y formas de comercialización y el incremento de los intercambios entre estados </a:t>
            </a:r>
            <a:r>
              <a:rPr lang="es-ES" sz="2400" b="1" dirty="0">
                <a:latin typeface="Arial" panose="020B0604020202020204" pitchFamily="34" charset="0"/>
                <a:cs typeface="Arial" panose="020B0604020202020204" pitchFamily="34" charset="0"/>
              </a:rPr>
              <a:t>hacen necesario acometer una adaptación de la normativa a la nueva situación</a:t>
            </a:r>
            <a:r>
              <a:rPr lang="es-ES" sz="24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-También ha de tenerse en cuenta que el Parlamento Europeo publicó la </a:t>
            </a:r>
            <a:r>
              <a:rPr lang="es-ES" sz="2400" b="1" dirty="0">
                <a:latin typeface="Arial" panose="020B0604020202020204" pitchFamily="34" charset="0"/>
                <a:cs typeface="Arial" panose="020B0604020202020204" pitchFamily="34" charset="0"/>
              </a:rPr>
              <a:t>Resolución de 14 de enero de 2014 sobre la crisis alimentaria</a:t>
            </a:r>
            <a:r>
              <a:rPr lang="es-ES" sz="2400" dirty="0">
                <a:latin typeface="Arial" panose="020B0604020202020204" pitchFamily="34" charset="0"/>
                <a:cs typeface="Arial" panose="020B0604020202020204" pitchFamily="34" charset="0"/>
              </a:rPr>
              <a:t>, los fraudes en la cadena alimentaria y el control al respecto ,en </a:t>
            </a:r>
            <a:r>
              <a:rPr lang="es-ES" sz="2400" b="1" dirty="0">
                <a:latin typeface="Arial" panose="020B0604020202020204" pitchFamily="34" charset="0"/>
                <a:cs typeface="Arial" panose="020B0604020202020204" pitchFamily="34" charset="0"/>
              </a:rPr>
              <a:t>que</a:t>
            </a:r>
            <a:r>
              <a:rPr lang="es-ES" sz="2400" dirty="0">
                <a:latin typeface="Arial" panose="020B0604020202020204" pitchFamily="34" charset="0"/>
                <a:cs typeface="Arial" panose="020B0604020202020204" pitchFamily="34" charset="0"/>
              </a:rPr>
              <a:t> se </a:t>
            </a:r>
            <a:r>
              <a:rPr lang="es-ES" sz="2400" b="1" dirty="0">
                <a:latin typeface="Arial" panose="020B0604020202020204" pitchFamily="34" charset="0"/>
                <a:cs typeface="Arial" panose="020B0604020202020204" pitchFamily="34" charset="0"/>
              </a:rPr>
              <a:t>insta a la Comisión Europea y a los estados miembros a que incrementen y refuercen los controles oficiales</a:t>
            </a:r>
            <a:r>
              <a:rPr lang="es-ES" sz="2400" dirty="0">
                <a:latin typeface="Arial" panose="020B0604020202020204" pitchFamily="34" charset="0"/>
                <a:cs typeface="Arial" panose="020B0604020202020204" pitchFamily="34" charset="0"/>
              </a:rPr>
              <a:t>. También declara su apoyo a la propuesta de la Comisión Europea de </a:t>
            </a:r>
            <a:r>
              <a:rPr lang="es-ES" sz="2400" b="1" dirty="0">
                <a:latin typeface="Arial" panose="020B0604020202020204" pitchFamily="34" charset="0"/>
                <a:cs typeface="Arial" panose="020B0604020202020204" pitchFamily="34" charset="0"/>
              </a:rPr>
              <a:t>endurecer las sanciones</a:t>
            </a:r>
            <a:r>
              <a:rPr lang="es-ES" sz="2400" dirty="0">
                <a:latin typeface="Arial" panose="020B0604020202020204" pitchFamily="34" charset="0"/>
                <a:cs typeface="Arial" panose="020B0604020202020204" pitchFamily="34" charset="0"/>
              </a:rPr>
              <a:t> impuestas por los incumplimientos de la legislación alimentaria, </a:t>
            </a:r>
            <a:r>
              <a:rPr lang="es-ES" sz="2400" b="1" dirty="0">
                <a:latin typeface="Arial" panose="020B0604020202020204" pitchFamily="34" charset="0"/>
                <a:cs typeface="Arial" panose="020B0604020202020204" pitchFamily="34" charset="0"/>
              </a:rPr>
              <a:t>para que estas sean efectivas en la disuasión de las conductas fraudulentas</a:t>
            </a:r>
            <a:r>
              <a:rPr lang="es-ES" sz="2400" dirty="0">
                <a:latin typeface="Arial" panose="020B0604020202020204" pitchFamily="34" charset="0"/>
                <a:cs typeface="Arial" panose="020B0604020202020204" pitchFamily="34" charset="0"/>
              </a:rPr>
              <a:t>.</a:t>
            </a:r>
            <a:r>
              <a:rPr lang="es-ES" dirty="0"/>
              <a:t> </a:t>
            </a:r>
          </a:p>
        </p:txBody>
      </p:sp>
    </p:spTree>
    <p:extLst>
      <p:ext uri="{BB962C8B-B14F-4D97-AF65-F5344CB8AC3E}">
        <p14:creationId xmlns:p14="http://schemas.microsoft.com/office/powerpoint/2010/main" val="3709054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747C298-56FD-4F8C-B32B-72AF6285A02C}"/>
              </a:ext>
            </a:extLst>
          </p:cNvPr>
          <p:cNvSpPr/>
          <p:nvPr/>
        </p:nvSpPr>
        <p:spPr>
          <a:xfrm>
            <a:off x="1325842" y="1182231"/>
            <a:ext cx="9540315" cy="4832092"/>
          </a:xfrm>
          <a:prstGeom prst="rect">
            <a:avLst/>
          </a:prstGeom>
        </p:spPr>
        <p:txBody>
          <a:bodyPr wrap="square">
            <a:spAutoFit/>
          </a:bodyPr>
          <a:lstStyle/>
          <a:p>
            <a:r>
              <a:rPr lang="es-ES" sz="2200" dirty="0">
                <a:latin typeface="Arial" panose="020B0604020202020204" pitchFamily="34" charset="0"/>
                <a:cs typeface="Arial" panose="020B0604020202020204" pitchFamily="34" charset="0"/>
              </a:rPr>
              <a:t>-Hay que señalar que </a:t>
            </a:r>
            <a:r>
              <a:rPr lang="es-ES" sz="2200" b="1" dirty="0">
                <a:latin typeface="Arial" panose="020B0604020202020204" pitchFamily="34" charset="0"/>
                <a:cs typeface="Arial" panose="020B0604020202020204" pitchFamily="34" charset="0"/>
              </a:rPr>
              <a:t>el marco normativo comunitario y español sobre la calidad alimentaria</a:t>
            </a:r>
            <a:r>
              <a:rPr lang="es-ES" sz="2200" dirty="0">
                <a:latin typeface="Arial" panose="020B0604020202020204" pitchFamily="34" charset="0"/>
                <a:cs typeface="Arial" panose="020B0604020202020204" pitchFamily="34" charset="0"/>
              </a:rPr>
              <a:t>, tanto en lo relativo a la calidad estándar como en lo relativo a la calidad diferenciada </a:t>
            </a:r>
            <a:r>
              <a:rPr lang="es-ES" sz="2200" b="1" dirty="0">
                <a:latin typeface="Arial" panose="020B0604020202020204" pitchFamily="34" charset="0"/>
                <a:cs typeface="Arial" panose="020B0604020202020204" pitchFamily="34" charset="0"/>
              </a:rPr>
              <a:t>ha experimentado una profunda modificación en los años transcurridos desde la aprobación de la Ley 2/2005</a:t>
            </a:r>
            <a:r>
              <a:rPr lang="es-ES" sz="2200" dirty="0">
                <a:latin typeface="Arial" panose="020B0604020202020204" pitchFamily="34" charset="0"/>
                <a:cs typeface="Arial" panose="020B0604020202020204" pitchFamily="34" charset="0"/>
              </a:rPr>
              <a:t>.</a:t>
            </a:r>
          </a:p>
          <a:p>
            <a:r>
              <a:rPr lang="es-ES" sz="2200" dirty="0">
                <a:latin typeface="Arial" panose="020B0604020202020204" pitchFamily="34" charset="0"/>
                <a:cs typeface="Arial" panose="020B0604020202020204" pitchFamily="34" charset="0"/>
              </a:rPr>
              <a:t>-Así, </a:t>
            </a:r>
            <a:r>
              <a:rPr lang="es-ES" sz="2200" b="1" dirty="0">
                <a:latin typeface="Arial" panose="020B0604020202020204" pitchFamily="34" charset="0"/>
                <a:cs typeface="Arial" panose="020B0604020202020204" pitchFamily="34" charset="0"/>
              </a:rPr>
              <a:t>en el ámbito de la calidad alimentaria estándar, en 2017 se aprobó un nuevo reglamento sobre el control oficial de los alimentos, el R (UE) 2017/625</a:t>
            </a:r>
            <a:r>
              <a:rPr lang="es-ES" sz="2200" dirty="0">
                <a:latin typeface="Arial" panose="020B0604020202020204" pitchFamily="34" charset="0"/>
                <a:cs typeface="Arial" panose="020B0604020202020204" pitchFamily="34" charset="0"/>
              </a:rPr>
              <a:t>, relativo a los controles y otras actividades oficiales realizados para garantizar la aplicación de la legislación sobre alimentos y piensos, y de las normas sobre salud y bienestar de los animales, sanidad vegetal y productos fitosanitarios, y, años antes, </a:t>
            </a:r>
          </a:p>
          <a:p>
            <a:r>
              <a:rPr lang="es-ES" sz="2200" b="1" dirty="0">
                <a:latin typeface="Arial" panose="020B0604020202020204" pitchFamily="34" charset="0"/>
                <a:cs typeface="Arial" panose="020B0604020202020204" pitchFamily="34" charset="0"/>
              </a:rPr>
              <a:t>-la normativa comunitaria sobre el etiquetado de los alimentos, el </a:t>
            </a:r>
          </a:p>
          <a:p>
            <a:r>
              <a:rPr lang="es-ES" sz="2200" b="1" dirty="0">
                <a:latin typeface="Arial" panose="020B0604020202020204" pitchFamily="34" charset="0"/>
                <a:cs typeface="Arial" panose="020B0604020202020204" pitchFamily="34" charset="0"/>
              </a:rPr>
              <a:t>R (UE) N.º 1169/2011, sobre la información alimentaria facilitada al consumidor</a:t>
            </a:r>
            <a:r>
              <a:rPr lang="es-ES" sz="2200" dirty="0">
                <a:latin typeface="Arial" panose="020B0604020202020204" pitchFamily="34" charset="0"/>
                <a:cs typeface="Arial" panose="020B0604020202020204" pitchFamily="34" charset="0"/>
              </a:rPr>
              <a:t>.</a:t>
            </a:r>
            <a:endParaRPr lang="es-ES" sz="2200" dirty="0"/>
          </a:p>
        </p:txBody>
      </p:sp>
    </p:spTree>
    <p:extLst>
      <p:ext uri="{BB962C8B-B14F-4D97-AF65-F5344CB8AC3E}">
        <p14:creationId xmlns:p14="http://schemas.microsoft.com/office/powerpoint/2010/main" val="4073129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89CE241-9E25-4BAC-9D6D-A7C9683D0470}"/>
              </a:ext>
            </a:extLst>
          </p:cNvPr>
          <p:cNvSpPr/>
          <p:nvPr/>
        </p:nvSpPr>
        <p:spPr>
          <a:xfrm>
            <a:off x="587229" y="335845"/>
            <a:ext cx="10855354" cy="6186309"/>
          </a:xfrm>
          <a:prstGeom prst="rect">
            <a:avLst/>
          </a:prstGeom>
        </p:spPr>
        <p:txBody>
          <a:bodyPr wrap="square">
            <a:spAutoFit/>
          </a:bodyPr>
          <a:lstStyle/>
          <a:p>
            <a:r>
              <a:rPr lang="es-ES" sz="2200" b="1" dirty="0">
                <a:latin typeface="Arial" panose="020B0604020202020204" pitchFamily="34" charset="0"/>
                <a:cs typeface="Arial" panose="020B0604020202020204" pitchFamily="34" charset="0"/>
              </a:rPr>
              <a:t>-También ha cambiado profundamente la normativa europea sobre calidad diferenciada </a:t>
            </a:r>
            <a:r>
              <a:rPr lang="es-ES" sz="2200" dirty="0">
                <a:latin typeface="Arial" panose="020B0604020202020204" pitchFamily="34" charset="0"/>
                <a:cs typeface="Arial" panose="020B0604020202020204" pitchFamily="34" charset="0"/>
              </a:rPr>
              <a:t>que afectan a diversos aspectos de la calidad estándar: </a:t>
            </a:r>
            <a:r>
              <a:rPr lang="es-ES" sz="2200" b="1" dirty="0">
                <a:latin typeface="Arial" panose="020B0604020202020204" pitchFamily="34" charset="0"/>
                <a:cs typeface="Arial" panose="020B0604020202020204" pitchFamily="34" charset="0"/>
              </a:rPr>
              <a:t>el R (UE) N.º 1151/2012, sobre los regímenes de calidad de los productos agrícolas y alimenticios, que regula las DOP y IGP del sector alimentario y las ETG</a:t>
            </a:r>
            <a:r>
              <a:rPr lang="es-ES" sz="2200" dirty="0">
                <a:latin typeface="Arial" panose="020B0604020202020204" pitchFamily="34" charset="0"/>
                <a:cs typeface="Arial" panose="020B0604020202020204" pitchFamily="34" charset="0"/>
              </a:rPr>
              <a:t>; </a:t>
            </a:r>
          </a:p>
          <a:p>
            <a:r>
              <a:rPr lang="es-ES" sz="2200" b="1" dirty="0">
                <a:latin typeface="Arial" panose="020B0604020202020204" pitchFamily="34" charset="0"/>
                <a:cs typeface="Arial" panose="020B0604020202020204" pitchFamily="34" charset="0"/>
              </a:rPr>
              <a:t>-el R (UE) N.º 1308/2013</a:t>
            </a:r>
            <a:r>
              <a:rPr lang="es-ES" sz="2200" dirty="0">
                <a:latin typeface="Arial" panose="020B0604020202020204" pitchFamily="34" charset="0"/>
                <a:cs typeface="Arial" panose="020B0604020202020204" pitchFamily="34" charset="0"/>
              </a:rPr>
              <a:t>, </a:t>
            </a:r>
            <a:r>
              <a:rPr lang="es-ES" sz="2200" b="1" dirty="0">
                <a:latin typeface="Arial" panose="020B0604020202020204" pitchFamily="34" charset="0"/>
                <a:cs typeface="Arial" panose="020B0604020202020204" pitchFamily="34" charset="0"/>
              </a:rPr>
              <a:t>que crea la organización común de mercados de los productos agrarios y que regula las DOP e IGP del sector vitivinícola</a:t>
            </a:r>
            <a:r>
              <a:rPr lang="es-ES" sz="2200" dirty="0">
                <a:latin typeface="Arial" panose="020B0604020202020204" pitchFamily="34" charset="0"/>
                <a:cs typeface="Arial" panose="020B0604020202020204" pitchFamily="34" charset="0"/>
              </a:rPr>
              <a:t>; </a:t>
            </a:r>
            <a:endParaRPr lang="es-ES" sz="2200" b="1" dirty="0">
              <a:latin typeface="Arial" panose="020B0604020202020204" pitchFamily="34" charset="0"/>
              <a:cs typeface="Arial" panose="020B0604020202020204" pitchFamily="34" charset="0"/>
            </a:endParaRPr>
          </a:p>
          <a:p>
            <a:r>
              <a:rPr lang="es-ES" sz="2200" b="1" dirty="0">
                <a:latin typeface="Arial" panose="020B0604020202020204" pitchFamily="34" charset="0"/>
                <a:cs typeface="Arial" panose="020B0604020202020204" pitchFamily="34" charset="0"/>
              </a:rPr>
              <a:t>-el R (UE) 2019/787, sobre la definición, designación, presentación y etiquetado de las bebidas espirituosas</a:t>
            </a:r>
            <a:r>
              <a:rPr lang="es-ES" sz="2200" dirty="0">
                <a:latin typeface="Arial" panose="020B0604020202020204" pitchFamily="34" charset="0"/>
                <a:cs typeface="Arial" panose="020B0604020202020204" pitchFamily="34" charset="0"/>
              </a:rPr>
              <a:t>.</a:t>
            </a:r>
          </a:p>
          <a:p>
            <a:r>
              <a:rPr lang="es-ES" sz="2200" dirty="0">
                <a:latin typeface="Arial" panose="020B0604020202020204" pitchFamily="34" charset="0"/>
                <a:cs typeface="Arial" panose="020B0604020202020204" pitchFamily="34" charset="0"/>
              </a:rPr>
              <a:t>-Asimismo, </a:t>
            </a:r>
            <a:r>
              <a:rPr lang="es-ES" sz="2200" b="1" dirty="0">
                <a:latin typeface="Arial" panose="020B0604020202020204" pitchFamily="34" charset="0"/>
                <a:cs typeface="Arial" panose="020B0604020202020204" pitchFamily="34" charset="0"/>
              </a:rPr>
              <a:t>la normativa estatal también ha experimentado importantes cambios </a:t>
            </a:r>
            <a:r>
              <a:rPr lang="es-ES" sz="2200" dirty="0">
                <a:latin typeface="Arial" panose="020B0604020202020204" pitchFamily="34" charset="0"/>
                <a:cs typeface="Arial" panose="020B0604020202020204" pitchFamily="34" charset="0"/>
              </a:rPr>
              <a:t>en los últimos años. </a:t>
            </a:r>
            <a:r>
              <a:rPr lang="es-ES" sz="2200" b="1" dirty="0">
                <a:latin typeface="Arial" panose="020B0604020202020204" pitchFamily="34" charset="0"/>
                <a:cs typeface="Arial" panose="020B0604020202020204" pitchFamily="34" charset="0"/>
              </a:rPr>
              <a:t>Así</a:t>
            </a:r>
            <a:r>
              <a:rPr lang="es-ES" sz="2200" dirty="0">
                <a:latin typeface="Arial" panose="020B0604020202020204" pitchFamily="34" charset="0"/>
                <a:cs typeface="Arial" panose="020B0604020202020204" pitchFamily="34" charset="0"/>
              </a:rPr>
              <a:t>, </a:t>
            </a:r>
            <a:r>
              <a:rPr lang="es-ES" sz="2200" b="1" dirty="0">
                <a:latin typeface="Arial" panose="020B0604020202020204" pitchFamily="34" charset="0"/>
                <a:cs typeface="Arial" panose="020B0604020202020204" pitchFamily="34" charset="0"/>
              </a:rPr>
              <a:t>en el campo de la calidad alimentaria estándar se aprobó la Ley 28/2015, para la defensa de la calidad alimentaria</a:t>
            </a:r>
            <a:r>
              <a:rPr lang="es-ES" sz="2200" dirty="0">
                <a:latin typeface="Arial" panose="020B0604020202020204" pitchFamily="34" charset="0"/>
                <a:cs typeface="Arial" panose="020B0604020202020204" pitchFamily="34" charset="0"/>
              </a:rPr>
              <a:t>.</a:t>
            </a:r>
          </a:p>
          <a:p>
            <a:r>
              <a:rPr lang="es-ES" sz="2200" dirty="0">
                <a:latin typeface="Arial" panose="020B0604020202020204" pitchFamily="34" charset="0"/>
                <a:cs typeface="Arial" panose="020B0604020202020204" pitchFamily="34" charset="0"/>
              </a:rPr>
              <a:t>-Dentro del campo de la calidad diferenciada, se aprobó </a:t>
            </a:r>
            <a:r>
              <a:rPr lang="es-ES" sz="2200" b="1" dirty="0">
                <a:latin typeface="Arial" panose="020B0604020202020204" pitchFamily="34" charset="0"/>
                <a:cs typeface="Arial" panose="020B0604020202020204" pitchFamily="34" charset="0"/>
              </a:rPr>
              <a:t>la Ley 6/2015</a:t>
            </a:r>
            <a:r>
              <a:rPr lang="es-ES" sz="2200" dirty="0">
                <a:latin typeface="Arial" panose="020B0604020202020204" pitchFamily="34" charset="0"/>
                <a:cs typeface="Arial" panose="020B0604020202020204" pitchFamily="34" charset="0"/>
              </a:rPr>
              <a:t>, </a:t>
            </a:r>
            <a:r>
              <a:rPr lang="es-ES" sz="2200" b="1" dirty="0">
                <a:latin typeface="Arial" panose="020B0604020202020204" pitchFamily="34" charset="0"/>
                <a:cs typeface="Arial" panose="020B0604020202020204" pitchFamily="34" charset="0"/>
              </a:rPr>
              <a:t>de </a:t>
            </a:r>
            <a:r>
              <a:rPr lang="es-ES" sz="2200" b="1" dirty="0" err="1">
                <a:latin typeface="Arial" panose="020B0604020202020204" pitchFamily="34" charset="0"/>
                <a:cs typeface="Arial" panose="020B0604020202020204" pitchFamily="34" charset="0"/>
              </a:rPr>
              <a:t>DOPs</a:t>
            </a:r>
            <a:r>
              <a:rPr lang="es-ES" sz="2200" b="1" dirty="0">
                <a:latin typeface="Arial" panose="020B0604020202020204" pitchFamily="34" charset="0"/>
                <a:cs typeface="Arial" panose="020B0604020202020204" pitchFamily="34" charset="0"/>
              </a:rPr>
              <a:t> e </a:t>
            </a:r>
            <a:r>
              <a:rPr lang="es-ES" sz="2200" b="1" dirty="0" err="1">
                <a:latin typeface="Arial" panose="020B0604020202020204" pitchFamily="34" charset="0"/>
                <a:cs typeface="Arial" panose="020B0604020202020204" pitchFamily="34" charset="0"/>
              </a:rPr>
              <a:t>IGPs</a:t>
            </a:r>
            <a:r>
              <a:rPr lang="es-ES" sz="2200" b="1" dirty="0">
                <a:latin typeface="Arial" panose="020B0604020202020204" pitchFamily="34" charset="0"/>
                <a:cs typeface="Arial" panose="020B0604020202020204" pitchFamily="34" charset="0"/>
              </a:rPr>
              <a:t> de ámbito territorial supraautonómico</a:t>
            </a:r>
            <a:r>
              <a:rPr lang="es-ES" sz="2200" dirty="0">
                <a:latin typeface="Arial" panose="020B0604020202020204" pitchFamily="34" charset="0"/>
                <a:cs typeface="Arial" panose="020B0604020202020204" pitchFamily="34" charset="0"/>
              </a:rPr>
              <a:t>.</a:t>
            </a:r>
          </a:p>
          <a:p>
            <a:r>
              <a:rPr lang="es-ES" sz="2200" dirty="0">
                <a:latin typeface="Arial" panose="020B0604020202020204" pitchFamily="34" charset="0"/>
                <a:cs typeface="Arial" panose="020B0604020202020204" pitchFamily="34" charset="0"/>
              </a:rPr>
              <a:t>-Por otro lado, se ha producido un importante avance en </a:t>
            </a:r>
            <a:r>
              <a:rPr lang="es-ES" sz="2200" b="1" dirty="0">
                <a:latin typeface="Arial" panose="020B0604020202020204" pitchFamily="34" charset="0"/>
                <a:cs typeface="Arial" panose="020B0604020202020204" pitchFamily="34" charset="0"/>
              </a:rPr>
              <a:t>la profesionalización del funcionamiento de los </a:t>
            </a:r>
            <a:r>
              <a:rPr lang="es-ES" sz="2200" b="1" dirty="0" err="1">
                <a:latin typeface="Arial" panose="020B0604020202020204" pitchFamily="34" charset="0"/>
                <a:cs typeface="Arial" panose="020B0604020202020204" pitchFamily="34" charset="0"/>
              </a:rPr>
              <a:t>CRs</a:t>
            </a:r>
            <a:r>
              <a:rPr lang="es-ES" sz="2200" b="1" dirty="0">
                <a:latin typeface="Arial" panose="020B0604020202020204" pitchFamily="34" charset="0"/>
                <a:cs typeface="Arial" panose="020B0604020202020204" pitchFamily="34" charset="0"/>
              </a:rPr>
              <a:t> como entidades de gestión</a:t>
            </a:r>
            <a:r>
              <a:rPr lang="es-ES" sz="2200" dirty="0">
                <a:latin typeface="Arial" panose="020B0604020202020204" pitchFamily="34" charset="0"/>
                <a:cs typeface="Arial" panose="020B0604020202020204" pitchFamily="34" charset="0"/>
              </a:rPr>
              <a:t> de las </a:t>
            </a:r>
            <a:r>
              <a:rPr lang="es-ES" sz="2200" dirty="0" err="1">
                <a:latin typeface="Arial" panose="020B0604020202020204" pitchFamily="34" charset="0"/>
                <a:cs typeface="Arial" panose="020B0604020202020204" pitchFamily="34" charset="0"/>
              </a:rPr>
              <a:t>DOPs</a:t>
            </a:r>
            <a:r>
              <a:rPr lang="es-ES" sz="2200" dirty="0">
                <a:latin typeface="Arial" panose="020B0604020202020204" pitchFamily="34" charset="0"/>
                <a:cs typeface="Arial" panose="020B0604020202020204" pitchFamily="34" charset="0"/>
              </a:rPr>
              <a:t> y de las </a:t>
            </a:r>
            <a:r>
              <a:rPr lang="es-ES" sz="2200" dirty="0" err="1">
                <a:latin typeface="Arial" panose="020B0604020202020204" pitchFamily="34" charset="0"/>
                <a:cs typeface="Arial" panose="020B0604020202020204" pitchFamily="34" charset="0"/>
              </a:rPr>
              <a:t>IGPs</a:t>
            </a:r>
            <a:r>
              <a:rPr lang="es-ES" sz="2200" dirty="0">
                <a:latin typeface="Arial" panose="020B0604020202020204" pitchFamily="34" charset="0"/>
                <a:cs typeface="Arial" panose="020B0604020202020204" pitchFamily="34" charset="0"/>
              </a:rPr>
              <a:t>, </a:t>
            </a:r>
            <a:r>
              <a:rPr lang="es-ES" sz="2200" b="1" dirty="0">
                <a:latin typeface="Arial" panose="020B0604020202020204" pitchFamily="34" charset="0"/>
                <a:cs typeface="Arial" panose="020B0604020202020204" pitchFamily="34" charset="0"/>
              </a:rPr>
              <a:t>especialmente en lo que se refiere a su actividad de control y certificación</a:t>
            </a:r>
            <a:r>
              <a:rPr lang="es-ES" sz="2200" dirty="0">
                <a:latin typeface="Arial" panose="020B0604020202020204" pitchFamily="34" charset="0"/>
                <a:cs typeface="Arial" panose="020B0604020202020204" pitchFamily="34" charset="0"/>
              </a:rPr>
              <a:t>, </a:t>
            </a:r>
            <a:r>
              <a:rPr lang="es-ES" sz="2200" b="1" dirty="0">
                <a:latin typeface="Arial" panose="020B0604020202020204" pitchFamily="34" charset="0"/>
                <a:cs typeface="Arial" panose="020B0604020202020204" pitchFamily="34" charset="0"/>
              </a:rPr>
              <a:t>función que se delegó en los </a:t>
            </a:r>
            <a:r>
              <a:rPr lang="es-ES" sz="2200" b="1" dirty="0" err="1">
                <a:latin typeface="Arial" panose="020B0604020202020204" pitchFamily="34" charset="0"/>
                <a:cs typeface="Arial" panose="020B0604020202020204" pitchFamily="34" charset="0"/>
              </a:rPr>
              <a:t>CRs</a:t>
            </a:r>
            <a:r>
              <a:rPr lang="es-ES" sz="2200" b="1" dirty="0">
                <a:latin typeface="Arial" panose="020B0604020202020204" pitchFamily="34" charset="0"/>
                <a:cs typeface="Arial" panose="020B0604020202020204" pitchFamily="34" charset="0"/>
              </a:rPr>
              <a:t> </a:t>
            </a:r>
            <a:r>
              <a:rPr lang="es-ES" sz="2200" dirty="0">
                <a:latin typeface="Arial" panose="020B0604020202020204" pitchFamily="34" charset="0"/>
                <a:cs typeface="Arial" panose="020B0604020202020204" pitchFamily="34" charset="0"/>
              </a:rPr>
              <a:t>de mayor dimensión económica y que, por tanto, tienen una estructura organizativa que hace viable dicha delegación.</a:t>
            </a:r>
          </a:p>
        </p:txBody>
      </p:sp>
    </p:spTree>
    <p:extLst>
      <p:ext uri="{BB962C8B-B14F-4D97-AF65-F5344CB8AC3E}">
        <p14:creationId xmlns:p14="http://schemas.microsoft.com/office/powerpoint/2010/main" val="1666848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2219A3D-F6F9-44F5-9B35-412A23E1FAC7}"/>
              </a:ext>
            </a:extLst>
          </p:cNvPr>
          <p:cNvSpPr/>
          <p:nvPr/>
        </p:nvSpPr>
        <p:spPr>
          <a:xfrm>
            <a:off x="738230" y="612846"/>
            <a:ext cx="10897300" cy="5816977"/>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-Sin embargo, </a:t>
            </a:r>
            <a:r>
              <a:rPr lang="es-ES" sz="2400" b="1" dirty="0">
                <a:latin typeface="Arial" panose="020B0604020202020204" pitchFamily="34" charset="0"/>
                <a:cs typeface="Arial" panose="020B0604020202020204" pitchFamily="34" charset="0"/>
              </a:rPr>
              <a:t>la norma internacional sobre el funcionamiento de los organismos de certificación también ha cambiado</a:t>
            </a:r>
            <a:r>
              <a:rPr lang="es-ES" sz="2400" dirty="0">
                <a:latin typeface="Arial" panose="020B0604020202020204" pitchFamily="34" charset="0"/>
                <a:cs typeface="Arial" panose="020B0604020202020204" pitchFamily="34" charset="0"/>
              </a:rPr>
              <a:t>, por lo que </a:t>
            </a:r>
            <a:r>
              <a:rPr lang="es-ES" sz="2400" b="1" dirty="0">
                <a:latin typeface="Arial" panose="020B0604020202020204" pitchFamily="34" charset="0"/>
                <a:cs typeface="Arial" panose="020B0604020202020204" pitchFamily="34" charset="0"/>
              </a:rPr>
              <a:t>hoy los </a:t>
            </a:r>
            <a:r>
              <a:rPr lang="es-ES" sz="2400" b="1" dirty="0" err="1">
                <a:latin typeface="Arial" panose="020B0604020202020204" pitchFamily="34" charset="0"/>
                <a:cs typeface="Arial" panose="020B0604020202020204" pitchFamily="34" charset="0"/>
              </a:rPr>
              <a:t>CRs</a:t>
            </a:r>
            <a:r>
              <a:rPr lang="es-ES" sz="2400" dirty="0">
                <a:latin typeface="Arial" panose="020B0604020202020204" pitchFamily="34" charset="0"/>
                <a:cs typeface="Arial" panose="020B0604020202020204" pitchFamily="34" charset="0"/>
              </a:rPr>
              <a:t>, en que se delegó esta tarea ,</a:t>
            </a:r>
            <a:r>
              <a:rPr lang="es-ES" sz="2400" b="1" dirty="0">
                <a:latin typeface="Arial" panose="020B0604020202020204" pitchFamily="34" charset="0"/>
                <a:cs typeface="Arial" panose="020B0604020202020204" pitchFamily="34" charset="0"/>
              </a:rPr>
              <a:t>deben adecuar su funcionamiento a la norma UNE-EN-ISO/IEC 17065:2012 </a:t>
            </a:r>
            <a:r>
              <a:rPr lang="es-ES" sz="2400" dirty="0">
                <a:latin typeface="Arial" panose="020B0604020202020204" pitchFamily="34" charset="0"/>
                <a:cs typeface="Arial" panose="020B0604020202020204" pitchFamily="34" charset="0"/>
              </a:rPr>
              <a:t>para poder contar con la acreditación de la Entidad Nacional de Acreditación (ENAC).</a:t>
            </a:r>
          </a:p>
          <a:p>
            <a:r>
              <a:rPr lang="es-ES" sz="2400" dirty="0">
                <a:latin typeface="Arial" panose="020B0604020202020204" pitchFamily="34" charset="0"/>
                <a:cs typeface="Arial" panose="020B0604020202020204" pitchFamily="34" charset="0"/>
              </a:rPr>
              <a:t>-La </a:t>
            </a:r>
            <a:r>
              <a:rPr lang="es-ES" sz="2400" b="1" dirty="0">
                <a:latin typeface="Arial" panose="020B0604020202020204" pitchFamily="34" charset="0"/>
                <a:cs typeface="Arial" panose="020B0604020202020204" pitchFamily="34" charset="0"/>
              </a:rPr>
              <a:t>creación en el año 2018 de la Agencia Gallega de la Calidad Alimentaria </a:t>
            </a:r>
            <a:r>
              <a:rPr lang="es-ES" sz="2400" dirty="0">
                <a:latin typeface="Arial" panose="020B0604020202020204" pitchFamily="34" charset="0"/>
                <a:cs typeface="Arial" panose="020B0604020202020204" pitchFamily="34" charset="0"/>
              </a:rPr>
              <a:t>supone una importante apuesta de la Xunta de Galicia por el fortalecimiento de la calidad alimentaria diferenciada gallega y por el apoyo a la profesionalización de los consejos reguladores.</a:t>
            </a:r>
          </a:p>
          <a:p>
            <a:r>
              <a:rPr lang="es-ES" sz="3600" b="1" dirty="0">
                <a:latin typeface="Arial" panose="020B0604020202020204" pitchFamily="34" charset="0"/>
                <a:cs typeface="Arial" panose="020B0604020202020204" pitchFamily="34" charset="0"/>
              </a:rPr>
              <a:t>*</a:t>
            </a:r>
            <a:r>
              <a:rPr lang="es-ES" sz="2400" b="1" dirty="0">
                <a:latin typeface="Arial" panose="020B0604020202020204" pitchFamily="34" charset="0"/>
                <a:cs typeface="Arial" panose="020B0604020202020204" pitchFamily="34" charset="0"/>
              </a:rPr>
              <a:t> Sin perjuicio de esta labor de actualización legislativa, son objeto de la presente ley el impulso de la calidad diferenciada en la Comunidad Autónoma de Galicia y el establecimiento de las bases para el control oficial del cumplimiento de los requisitos establecidos para la comercialización de los productos alimenticios y la persecución del fraude alimentario.</a:t>
            </a:r>
          </a:p>
        </p:txBody>
      </p:sp>
    </p:spTree>
    <p:extLst>
      <p:ext uri="{BB962C8B-B14F-4D97-AF65-F5344CB8AC3E}">
        <p14:creationId xmlns:p14="http://schemas.microsoft.com/office/powerpoint/2010/main" val="2835029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98AF95-F4B9-4B90-8BB4-3DE68333F0BA}"/>
              </a:ext>
            </a:extLst>
          </p:cNvPr>
          <p:cNvSpPr/>
          <p:nvPr/>
        </p:nvSpPr>
        <p:spPr>
          <a:xfrm>
            <a:off x="1070994" y="688345"/>
            <a:ext cx="10050011" cy="5632311"/>
          </a:xfrm>
          <a:prstGeom prst="rect">
            <a:avLst/>
          </a:prstGeom>
        </p:spPr>
        <p:txBody>
          <a:bodyPr wrap="square">
            <a:spAutoFit/>
          </a:bodyPr>
          <a:lstStyle/>
          <a:p>
            <a:pPr lvl="0"/>
            <a:r>
              <a:rPr lang="es-ES" sz="2400" dirty="0">
                <a:solidFill>
                  <a:prstClr val="black"/>
                </a:solidFill>
                <a:latin typeface="Arial" panose="020B0604020202020204" pitchFamily="34" charset="0"/>
                <a:cs typeface="Arial" panose="020B0604020202020204" pitchFamily="34" charset="0"/>
              </a:rPr>
              <a:t>-La </a:t>
            </a:r>
            <a:r>
              <a:rPr lang="es-ES" sz="2400" b="1" dirty="0">
                <a:solidFill>
                  <a:prstClr val="black"/>
                </a:solidFill>
                <a:latin typeface="Arial" panose="020B0604020202020204" pitchFamily="34" charset="0"/>
                <a:cs typeface="Arial" panose="020B0604020202020204" pitchFamily="34" charset="0"/>
              </a:rPr>
              <a:t>lucha contra las prácticas desleales </a:t>
            </a:r>
            <a:r>
              <a:rPr lang="es-ES" sz="2400" dirty="0">
                <a:solidFill>
                  <a:prstClr val="black"/>
                </a:solidFill>
                <a:latin typeface="Arial" panose="020B0604020202020204" pitchFamily="34" charset="0"/>
                <a:cs typeface="Arial" panose="020B0604020202020204" pitchFamily="34" charset="0"/>
              </a:rPr>
              <a:t>en la producción y comercialización de alimentos </a:t>
            </a:r>
            <a:r>
              <a:rPr lang="es-ES" sz="2400" b="1" dirty="0">
                <a:solidFill>
                  <a:prstClr val="black"/>
                </a:solidFill>
                <a:latin typeface="Arial" panose="020B0604020202020204" pitchFamily="34" charset="0"/>
                <a:cs typeface="Arial" panose="020B0604020202020204" pitchFamily="34" charset="0"/>
              </a:rPr>
              <a:t>debe ser un objetivo prioritario</a:t>
            </a:r>
            <a:r>
              <a:rPr lang="es-ES" sz="2400" dirty="0">
                <a:solidFill>
                  <a:prstClr val="black"/>
                </a:solidFill>
                <a:latin typeface="Arial" panose="020B0604020202020204" pitchFamily="34" charset="0"/>
                <a:cs typeface="Arial" panose="020B0604020202020204" pitchFamily="34" charset="0"/>
              </a:rPr>
              <a:t>.</a:t>
            </a:r>
          </a:p>
          <a:p>
            <a:pPr lvl="0"/>
            <a:r>
              <a:rPr lang="es-ES" sz="2400" dirty="0">
                <a:solidFill>
                  <a:prstClr val="black"/>
                </a:solidFill>
                <a:latin typeface="Arial" panose="020B0604020202020204" pitchFamily="34" charset="0"/>
                <a:cs typeface="Arial" panose="020B0604020202020204" pitchFamily="34" charset="0"/>
              </a:rPr>
              <a:t> </a:t>
            </a:r>
          </a:p>
          <a:p>
            <a:pPr lvl="0"/>
            <a:r>
              <a:rPr lang="es-ES" sz="2400" b="1" dirty="0">
                <a:solidFill>
                  <a:prstClr val="black"/>
                </a:solidFill>
                <a:latin typeface="Arial" panose="020B0604020202020204" pitchFamily="34" charset="0"/>
                <a:cs typeface="Arial" panose="020B0604020202020204" pitchFamily="34" charset="0"/>
              </a:rPr>
              <a:t>-Esta labor de control</a:t>
            </a:r>
            <a:r>
              <a:rPr lang="es-ES" sz="2400" dirty="0">
                <a:solidFill>
                  <a:prstClr val="black"/>
                </a:solidFill>
                <a:latin typeface="Arial" panose="020B0604020202020204" pitchFamily="34" charset="0"/>
                <a:cs typeface="Arial" panose="020B0604020202020204" pitchFamily="34" charset="0"/>
              </a:rPr>
              <a:t>, </a:t>
            </a:r>
            <a:r>
              <a:rPr lang="es-ES" sz="2400" b="1" dirty="0">
                <a:solidFill>
                  <a:prstClr val="black"/>
                </a:solidFill>
                <a:latin typeface="Arial" panose="020B0604020202020204" pitchFamily="34" charset="0"/>
                <a:cs typeface="Arial" panose="020B0604020202020204" pitchFamily="34" charset="0"/>
              </a:rPr>
              <a:t>basada en el R (UE) 2017/625 </a:t>
            </a:r>
            <a:r>
              <a:rPr lang="es-ES" sz="2400" dirty="0">
                <a:solidFill>
                  <a:prstClr val="black"/>
                </a:solidFill>
                <a:latin typeface="Arial" panose="020B0604020202020204" pitchFamily="34" charset="0"/>
                <a:cs typeface="Arial" panose="020B0604020202020204" pitchFamily="34" charset="0"/>
              </a:rPr>
              <a:t>del Parlamento Europeo y del Consejo, </a:t>
            </a:r>
            <a:r>
              <a:rPr lang="es-ES" sz="2400" b="1" dirty="0">
                <a:solidFill>
                  <a:prstClr val="black"/>
                </a:solidFill>
                <a:latin typeface="Arial" panose="020B0604020202020204" pitchFamily="34" charset="0"/>
                <a:cs typeface="Arial" panose="020B0604020202020204" pitchFamily="34" charset="0"/>
              </a:rPr>
              <a:t>sobre los controles oficiales</a:t>
            </a:r>
            <a:r>
              <a:rPr lang="es-ES" sz="2400" dirty="0"/>
              <a:t>, </a:t>
            </a:r>
            <a:r>
              <a:rPr lang="es-ES" sz="2400" b="1" dirty="0">
                <a:latin typeface="Arial" panose="020B0604020202020204" pitchFamily="34" charset="0"/>
                <a:cs typeface="Arial" panose="020B0604020202020204" pitchFamily="34" charset="0"/>
              </a:rPr>
              <a:t>constituye un elemento indispensable para garantizar la lealtad de las transacciones comerciales y la seguridad jurídica de los operadores</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y para no defraudar las expectativas de los consumidores</a:t>
            </a:r>
            <a:r>
              <a:rPr lang="es-ES" sz="2400" dirty="0">
                <a:latin typeface="Arial" panose="020B0604020202020204" pitchFamily="34" charset="0"/>
                <a:cs typeface="Arial" panose="020B0604020202020204" pitchFamily="34" charset="0"/>
              </a:rPr>
              <a:t>. </a:t>
            </a:r>
          </a:p>
          <a:p>
            <a:pPr lvl="0"/>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-El R (UE) N.º 1169/2011</a:t>
            </a:r>
            <a:r>
              <a:rPr lang="es-ES" sz="2400" dirty="0">
                <a:latin typeface="Arial" panose="020B0604020202020204" pitchFamily="34" charset="0"/>
                <a:cs typeface="Arial" panose="020B0604020202020204" pitchFamily="34" charset="0"/>
              </a:rPr>
              <a:t>, sobre la información alimentaria facilitada al consumidor, </a:t>
            </a:r>
            <a:r>
              <a:rPr lang="es-ES" sz="2400" b="1" dirty="0">
                <a:latin typeface="Arial" panose="020B0604020202020204" pitchFamily="34" charset="0"/>
                <a:cs typeface="Arial" panose="020B0604020202020204" pitchFamily="34" charset="0"/>
              </a:rPr>
              <a:t>destaca la importancia de las nuevas tecnologías </a:t>
            </a:r>
            <a:r>
              <a:rPr lang="es-ES" sz="2400" dirty="0">
                <a:latin typeface="Arial" panose="020B0604020202020204" pitchFamily="34" charset="0"/>
                <a:cs typeface="Arial" panose="020B0604020202020204" pitchFamily="34" charset="0"/>
              </a:rPr>
              <a:t>en la comercialización de productos alimenticios, </a:t>
            </a:r>
            <a:r>
              <a:rPr lang="es-ES" sz="2400" b="1" dirty="0">
                <a:latin typeface="Arial" panose="020B0604020202020204" pitchFamily="34" charset="0"/>
                <a:cs typeface="Arial" panose="020B0604020202020204" pitchFamily="34" charset="0"/>
              </a:rPr>
              <a:t>en particular la venta a distancia</a:t>
            </a:r>
            <a:r>
              <a:rPr lang="es-ES" sz="2400" dirty="0">
                <a:latin typeface="Arial" panose="020B0604020202020204" pitchFamily="34" charset="0"/>
                <a:cs typeface="Arial" panose="020B0604020202020204" pitchFamily="34" charset="0"/>
              </a:rPr>
              <a:t>, por lo </a:t>
            </a:r>
            <a:r>
              <a:rPr lang="es-ES" sz="2400" b="1" dirty="0">
                <a:latin typeface="Arial" panose="020B0604020202020204" pitchFamily="34" charset="0"/>
                <a:cs typeface="Arial" panose="020B0604020202020204" pitchFamily="34" charset="0"/>
              </a:rPr>
              <a:t>que resulta necesario que sea objeto de esta ley </a:t>
            </a:r>
            <a:r>
              <a:rPr lang="es-ES" sz="2400" dirty="0">
                <a:latin typeface="Arial" panose="020B0604020202020204" pitchFamily="34" charset="0"/>
                <a:cs typeface="Arial" panose="020B0604020202020204" pitchFamily="34" charset="0"/>
              </a:rPr>
              <a:t>el refuerzo de su control oficial.</a:t>
            </a:r>
          </a:p>
        </p:txBody>
      </p:sp>
    </p:spTree>
    <p:extLst>
      <p:ext uri="{BB962C8B-B14F-4D97-AF65-F5344CB8AC3E}">
        <p14:creationId xmlns:p14="http://schemas.microsoft.com/office/powerpoint/2010/main" val="3137438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C35D597-239B-407D-8529-281E1BCCBA2C}"/>
              </a:ext>
            </a:extLst>
          </p:cNvPr>
          <p:cNvSpPr/>
          <p:nvPr/>
        </p:nvSpPr>
        <p:spPr>
          <a:xfrm>
            <a:off x="1735124" y="3429000"/>
            <a:ext cx="8247777" cy="2308324"/>
          </a:xfrm>
          <a:prstGeom prst="rect">
            <a:avLst/>
          </a:prstGeom>
        </p:spPr>
        <p:txBody>
          <a:bodyPr wrap="square">
            <a:spAutoFit/>
          </a:bodyPr>
          <a:lstStyle/>
          <a:p>
            <a:pPr lvl="0"/>
            <a:r>
              <a:rPr lang="es-ES" sz="2400" b="1" dirty="0">
                <a:solidFill>
                  <a:srgbClr val="000000"/>
                </a:solidFill>
                <a:latin typeface="Muli"/>
              </a:rPr>
              <a:t>Organización mundial del comercio (OMC)</a:t>
            </a:r>
          </a:p>
          <a:p>
            <a:pPr lvl="0" algn="just" fontAlgn="base"/>
            <a:r>
              <a:rPr lang="es-ES" sz="2400" dirty="0">
                <a:solidFill>
                  <a:srgbClr val="000000"/>
                </a:solidFill>
                <a:latin typeface="Muli"/>
              </a:rPr>
              <a:t>La </a:t>
            </a:r>
            <a:r>
              <a:rPr lang="es-ES" sz="2400" dirty="0">
                <a:solidFill>
                  <a:srgbClr val="EE5219"/>
                </a:solidFill>
                <a:latin typeface="Muli"/>
                <a:hlinkClick r:id="rId2">
                  <a:extLst>
                    <a:ext uri="{A12FA001-AC4F-418D-AE19-62706E023703}">
                      <ahyp:hlinkClr xmlns:ahyp="http://schemas.microsoft.com/office/drawing/2018/hyperlinkcolor" val="tx"/>
                    </a:ext>
                  </a:extLst>
                </a:hlinkClick>
              </a:rPr>
              <a:t>OMC</a:t>
            </a:r>
            <a:r>
              <a:rPr lang="es-ES" sz="2400" dirty="0">
                <a:solidFill>
                  <a:srgbClr val="000000"/>
                </a:solidFill>
                <a:latin typeface="Muli"/>
              </a:rPr>
              <a:t> fue la última en crearse, 1995, en sustitución del Acuerdo General sobre Aranceles Aduaneros y Comercio (GATT) vigente tras la II Guerra Mundial. </a:t>
            </a:r>
            <a:r>
              <a:rPr lang="es-ES" sz="2400" b="1" dirty="0">
                <a:solidFill>
                  <a:srgbClr val="000000"/>
                </a:solidFill>
                <a:latin typeface="Muli"/>
              </a:rPr>
              <a:t>Se encarga de establecer unas normas globales para el comercio entre los países, garantizando la circulación fluida de mercancías.</a:t>
            </a:r>
          </a:p>
        </p:txBody>
      </p:sp>
      <p:pic>
        <p:nvPicPr>
          <p:cNvPr id="3" name="Imagen 2">
            <a:extLst>
              <a:ext uri="{FF2B5EF4-FFF2-40B4-BE49-F238E27FC236}">
                <a16:creationId xmlns:a16="http://schemas.microsoft.com/office/drawing/2014/main" id="{C9040FEF-7672-44DE-B748-CCDF41D52C84}"/>
              </a:ext>
            </a:extLst>
          </p:cNvPr>
          <p:cNvPicPr>
            <a:picLocks noChangeAspect="1"/>
          </p:cNvPicPr>
          <p:nvPr/>
        </p:nvPicPr>
        <p:blipFill>
          <a:blip r:embed="rId3"/>
          <a:stretch>
            <a:fillRect/>
          </a:stretch>
        </p:blipFill>
        <p:spPr>
          <a:xfrm>
            <a:off x="2512474" y="788567"/>
            <a:ext cx="7132235" cy="2115307"/>
          </a:xfrm>
          <a:prstGeom prst="rect">
            <a:avLst/>
          </a:prstGeom>
        </p:spPr>
      </p:pic>
    </p:spTree>
    <p:extLst>
      <p:ext uri="{BB962C8B-B14F-4D97-AF65-F5344CB8AC3E}">
        <p14:creationId xmlns:p14="http://schemas.microsoft.com/office/powerpoint/2010/main" val="1812473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F67D50-5E95-4F38-8307-45D2135DD0F3}"/>
              </a:ext>
            </a:extLst>
          </p:cNvPr>
          <p:cNvSpPr/>
          <p:nvPr/>
        </p:nvSpPr>
        <p:spPr>
          <a:xfrm>
            <a:off x="1050022" y="856233"/>
            <a:ext cx="9605396" cy="5262979"/>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-En los últimos años se ha producido un </a:t>
            </a:r>
            <a:r>
              <a:rPr lang="es-ES" sz="2400" b="1" dirty="0">
                <a:latin typeface="Arial" panose="020B0604020202020204" pitchFamily="34" charset="0"/>
                <a:cs typeface="Arial" panose="020B0604020202020204" pitchFamily="34" charset="0"/>
              </a:rPr>
              <a:t>incremento sustancial de los sistemas privados de certificación </a:t>
            </a:r>
            <a:r>
              <a:rPr lang="es-ES" sz="2400" dirty="0">
                <a:latin typeface="Arial" panose="020B0604020202020204" pitchFamily="34" charset="0"/>
                <a:cs typeface="Arial" panose="020B0604020202020204" pitchFamily="34" charset="0"/>
              </a:rPr>
              <a:t>de la calidad. </a:t>
            </a:r>
          </a:p>
          <a:p>
            <a:r>
              <a:rPr lang="es-ES" sz="2400" dirty="0">
                <a:latin typeface="Arial" panose="020B0604020202020204" pitchFamily="34" charset="0"/>
                <a:cs typeface="Arial" panose="020B0604020202020204" pitchFamily="34" charset="0"/>
              </a:rPr>
              <a:t>Estas certificaciones están </a:t>
            </a:r>
            <a:r>
              <a:rPr lang="es-ES" sz="2400" b="1" dirty="0">
                <a:latin typeface="Arial" panose="020B0604020202020204" pitchFamily="34" charset="0"/>
                <a:cs typeface="Arial" panose="020B0604020202020204" pitchFamily="34" charset="0"/>
              </a:rPr>
              <a:t>basadas en normas internacionalmente reconocidas </a:t>
            </a:r>
            <a:r>
              <a:rPr lang="es-ES" sz="2400" dirty="0">
                <a:latin typeface="Arial" panose="020B0604020202020204" pitchFamily="34" charset="0"/>
                <a:cs typeface="Arial" panose="020B0604020202020204" pitchFamily="34" charset="0"/>
              </a:rPr>
              <a:t>y </a:t>
            </a:r>
            <a:r>
              <a:rPr lang="es-ES" sz="2400" b="1" dirty="0">
                <a:latin typeface="Arial" panose="020B0604020202020204" pitchFamily="34" charset="0"/>
                <a:cs typeface="Arial" panose="020B0604020202020204" pitchFamily="34" charset="0"/>
              </a:rPr>
              <a:t>confían la garantía de que</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los productos cumplen los requisitos establecidos a una tercera parte independiente</a:t>
            </a:r>
            <a:r>
              <a:rPr lang="es-ES" sz="2400" dirty="0">
                <a:latin typeface="Arial" panose="020B0604020202020204" pitchFamily="34" charset="0"/>
                <a:cs typeface="Arial" panose="020B0604020202020204" pitchFamily="34" charset="0"/>
              </a:rPr>
              <a:t> de los intereses de las empresas que operan en el mercado y de los consumidores, </a:t>
            </a:r>
            <a:r>
              <a:rPr lang="es-ES" sz="2400" b="1" dirty="0">
                <a:latin typeface="Arial" panose="020B0604020202020204" pitchFamily="34" charset="0"/>
                <a:cs typeface="Arial" panose="020B0604020202020204" pitchFamily="34" charset="0"/>
              </a:rPr>
              <a:t>las entidades de control y certificación</a:t>
            </a:r>
            <a:r>
              <a:rPr lang="es-ES" sz="2400" dirty="0">
                <a:latin typeface="Arial" panose="020B0604020202020204" pitchFamily="34" charset="0"/>
                <a:cs typeface="Arial" panose="020B0604020202020204" pitchFamily="34" charset="0"/>
              </a:rPr>
              <a:t>. </a:t>
            </a:r>
          </a:p>
          <a:p>
            <a:r>
              <a:rPr lang="es-ES" sz="2400" b="1" dirty="0">
                <a:latin typeface="Arial" panose="020B0604020202020204" pitchFamily="34" charset="0"/>
                <a:cs typeface="Arial" panose="020B0604020202020204" pitchFamily="34" charset="0"/>
              </a:rPr>
              <a:t>En muchos mercados, este tipo de certificaciones se está convirtiendo en una condición imprescindible para acceder a ellos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En este contexto, </a:t>
            </a:r>
            <a:r>
              <a:rPr lang="es-ES" sz="2400" b="1" dirty="0">
                <a:latin typeface="Arial" panose="020B0604020202020204" pitchFamily="34" charset="0"/>
                <a:cs typeface="Arial" panose="020B0604020202020204" pitchFamily="34" charset="0"/>
              </a:rPr>
              <a:t>se regula la necesidad </a:t>
            </a:r>
            <a:r>
              <a:rPr lang="es-ES" sz="2400" dirty="0">
                <a:latin typeface="Arial" panose="020B0604020202020204" pitchFamily="34" charset="0"/>
                <a:cs typeface="Arial" panose="020B0604020202020204" pitchFamily="34" charset="0"/>
              </a:rPr>
              <a:t>de que estas entidades, realicen una declaración responsable ante la autoridad competente, de manera que pasen a formar parte </a:t>
            </a:r>
            <a:r>
              <a:rPr lang="es-ES" sz="2400" b="1" dirty="0">
                <a:latin typeface="Arial" panose="020B0604020202020204" pitchFamily="34" charset="0"/>
                <a:cs typeface="Arial" panose="020B0604020202020204" pitchFamily="34" charset="0"/>
              </a:rPr>
              <a:t>de</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un registro de entidades de certificación</a:t>
            </a:r>
            <a:r>
              <a:rPr lang="es-ES" sz="2400" dirty="0">
                <a:latin typeface="Arial" panose="020B0604020202020204" pitchFamily="34" charset="0"/>
                <a:cs typeface="Arial" panose="020B0604020202020204" pitchFamily="34" charset="0"/>
              </a:rPr>
              <a:t>.</a:t>
            </a:r>
            <a:r>
              <a:rPr lang="es-ES" dirty="0"/>
              <a:t> </a:t>
            </a:r>
          </a:p>
        </p:txBody>
      </p:sp>
    </p:spTree>
    <p:extLst>
      <p:ext uri="{BB962C8B-B14F-4D97-AF65-F5344CB8AC3E}">
        <p14:creationId xmlns:p14="http://schemas.microsoft.com/office/powerpoint/2010/main" val="26503719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88AA3E4-1A51-4615-892F-18D2EC2282D4}"/>
              </a:ext>
            </a:extLst>
          </p:cNvPr>
          <p:cNvSpPr/>
          <p:nvPr/>
        </p:nvSpPr>
        <p:spPr>
          <a:xfrm>
            <a:off x="1050022" y="428180"/>
            <a:ext cx="10259736" cy="6001643"/>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-En el ámbito de la calidad y como mecanismo para garantizar la transparencia en las transacciones comerciales y el equilibrio en la cadena comercial, </a:t>
            </a:r>
            <a:r>
              <a:rPr lang="es-ES" sz="2400" b="1" dirty="0">
                <a:latin typeface="Arial" panose="020B0604020202020204" pitchFamily="34" charset="0"/>
                <a:cs typeface="Arial" panose="020B0604020202020204" pitchFamily="34" charset="0"/>
              </a:rPr>
              <a:t>el R (UE) N.º 1308/2013</a:t>
            </a:r>
            <a:r>
              <a:rPr lang="es-ES" sz="2400" dirty="0">
                <a:latin typeface="Arial" panose="020B0604020202020204" pitchFamily="34" charset="0"/>
                <a:cs typeface="Arial" panose="020B0604020202020204" pitchFamily="34" charset="0"/>
              </a:rPr>
              <a:t>, por el que se </a:t>
            </a:r>
            <a:r>
              <a:rPr lang="es-ES" sz="2400" b="1" dirty="0">
                <a:latin typeface="Arial" panose="020B0604020202020204" pitchFamily="34" charset="0"/>
                <a:cs typeface="Arial" panose="020B0604020202020204" pitchFamily="34" charset="0"/>
              </a:rPr>
              <a:t>crea la organización común de mercados de los productos agrarios</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establece la obligatoriedad de la clasificación de canales de ganado vacuno y porcino</a:t>
            </a:r>
            <a:r>
              <a:rPr lang="es-ES" sz="2400" dirty="0">
                <a:latin typeface="Arial" panose="020B0604020202020204" pitchFamily="34" charset="0"/>
                <a:cs typeface="Arial" panose="020B0604020202020204" pitchFamily="34" charset="0"/>
              </a:rPr>
              <a:t>, así como la voluntariedad para cada estado miembro de aplicar la clasificación de canales en el caso del ganado ovino y caprino.</a:t>
            </a:r>
          </a:p>
          <a:p>
            <a:r>
              <a:rPr lang="es-ES" sz="2400" dirty="0">
                <a:latin typeface="Arial" panose="020B0604020202020204" pitchFamily="34" charset="0"/>
                <a:cs typeface="Arial" panose="020B0604020202020204" pitchFamily="34" charset="0"/>
              </a:rPr>
              <a:t>-La </a:t>
            </a:r>
            <a:r>
              <a:rPr lang="es-ES" sz="2400" b="1" dirty="0">
                <a:latin typeface="Arial" panose="020B0604020202020204" pitchFamily="34" charset="0"/>
                <a:cs typeface="Arial" panose="020B0604020202020204" pitchFamily="34" charset="0"/>
              </a:rPr>
              <a:t>transformación de los sistemas alimentarios</a:t>
            </a:r>
            <a:r>
              <a:rPr lang="es-ES" sz="2400" dirty="0">
                <a:latin typeface="Arial" panose="020B0604020202020204" pitchFamily="34" charset="0"/>
                <a:cs typeface="Arial" panose="020B0604020202020204" pitchFamily="34" charset="0"/>
              </a:rPr>
              <a:t> y de uso de la tierra del mundo </a:t>
            </a:r>
            <a:r>
              <a:rPr lang="es-ES" sz="2400" b="1" dirty="0">
                <a:latin typeface="Arial" panose="020B0604020202020204" pitchFamily="34" charset="0"/>
                <a:cs typeface="Arial" panose="020B0604020202020204" pitchFamily="34" charset="0"/>
              </a:rPr>
              <a:t>es necesaria para lograr los objetivos </a:t>
            </a:r>
            <a:r>
              <a:rPr lang="es-ES" sz="2400" dirty="0">
                <a:latin typeface="Arial" panose="020B0604020202020204" pitchFamily="34" charset="0"/>
                <a:cs typeface="Arial" panose="020B0604020202020204" pitchFamily="34" charset="0"/>
              </a:rPr>
              <a:t>para el clima y el desarrollo sostenible </a:t>
            </a:r>
            <a:r>
              <a:rPr lang="es-ES" sz="2400" b="1" dirty="0">
                <a:latin typeface="Arial" panose="020B0604020202020204" pitchFamily="34" charset="0"/>
                <a:cs typeface="Arial" panose="020B0604020202020204" pitchFamily="34" charset="0"/>
              </a:rPr>
              <a:t>establecidos en los Objetivos de desarrollo sostenible</a:t>
            </a:r>
            <a:r>
              <a:rPr lang="es-ES" sz="2400" dirty="0">
                <a:latin typeface="Arial" panose="020B0604020202020204" pitchFamily="34" charset="0"/>
                <a:cs typeface="Arial" panose="020B0604020202020204" pitchFamily="34" charset="0"/>
              </a:rPr>
              <a:t> (ODS) </a:t>
            </a:r>
            <a:r>
              <a:rPr lang="es-ES" sz="2400" b="1" dirty="0">
                <a:latin typeface="Arial" panose="020B0604020202020204" pitchFamily="34" charset="0"/>
                <a:cs typeface="Arial" panose="020B0604020202020204" pitchFamily="34" charset="0"/>
              </a:rPr>
              <a:t>y el Acuerdo de París sobre el cambio climático</a:t>
            </a:r>
            <a:r>
              <a:rPr lang="es-ES" sz="2400" dirty="0">
                <a:latin typeface="Arial" panose="020B0604020202020204" pitchFamily="34" charset="0"/>
                <a:cs typeface="Arial" panose="020B0604020202020204" pitchFamily="34" charset="0"/>
              </a:rPr>
              <a:t>.</a:t>
            </a:r>
          </a:p>
          <a:p>
            <a:r>
              <a:rPr lang="es-ES" sz="2400" dirty="0">
                <a:latin typeface="Arial" panose="020B0604020202020204" pitchFamily="34" charset="0"/>
                <a:cs typeface="Arial" panose="020B0604020202020204" pitchFamily="34" charset="0"/>
              </a:rPr>
              <a:t>En línea con lo anterior, </a:t>
            </a:r>
            <a:r>
              <a:rPr lang="es-ES" sz="2400" b="1" dirty="0">
                <a:latin typeface="Arial" panose="020B0604020202020204" pitchFamily="34" charset="0"/>
                <a:cs typeface="Arial" panose="020B0604020202020204" pitchFamily="34" charset="0"/>
              </a:rPr>
              <a:t>el 20 de mayo de 2020 la Comisión Europea adoptó la Estrategia sobre la biodiversidad y la Estrategia «de la granja a la mesa</a:t>
            </a:r>
            <a:r>
              <a:rPr lang="es-ES" sz="2400" dirty="0">
                <a:latin typeface="Arial" panose="020B0604020202020204" pitchFamily="34" charset="0"/>
                <a:cs typeface="Arial" panose="020B0604020202020204" pitchFamily="34" charset="0"/>
              </a:rPr>
              <a:t>», en aras de un sistema alimentario equitativo, sano y respetuoso con el medioambiente.</a:t>
            </a:r>
          </a:p>
        </p:txBody>
      </p:sp>
    </p:spTree>
    <p:extLst>
      <p:ext uri="{BB962C8B-B14F-4D97-AF65-F5344CB8AC3E}">
        <p14:creationId xmlns:p14="http://schemas.microsoft.com/office/powerpoint/2010/main" val="3162769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DCA4645-794D-4485-9C68-45B29C1365BE}"/>
              </a:ext>
            </a:extLst>
          </p:cNvPr>
          <p:cNvSpPr/>
          <p:nvPr/>
        </p:nvSpPr>
        <p:spPr>
          <a:xfrm>
            <a:off x="768991" y="722444"/>
            <a:ext cx="10117123" cy="5632311"/>
          </a:xfrm>
          <a:prstGeom prst="rect">
            <a:avLst/>
          </a:prstGeom>
        </p:spPr>
        <p:txBody>
          <a:bodyPr wrap="square">
            <a:spAutoFit/>
          </a:bodyPr>
          <a:lstStyle/>
          <a:p>
            <a:pPr lvl="0"/>
            <a:r>
              <a:rPr lang="es-ES" sz="2400" dirty="0">
                <a:solidFill>
                  <a:prstClr val="black"/>
                </a:solidFill>
                <a:latin typeface="Arial" panose="020B0604020202020204" pitchFamily="34" charset="0"/>
                <a:cs typeface="Arial" panose="020B0604020202020204" pitchFamily="34" charset="0"/>
              </a:rPr>
              <a:t>-De acuerdo con estos antecedentes, en la presente ley se recoge la </a:t>
            </a:r>
            <a:r>
              <a:rPr lang="es-ES" sz="2400" b="1" dirty="0">
                <a:solidFill>
                  <a:prstClr val="black"/>
                </a:solidFill>
                <a:latin typeface="Arial" panose="020B0604020202020204" pitchFamily="34" charset="0"/>
                <a:cs typeface="Arial" panose="020B0604020202020204" pitchFamily="34" charset="0"/>
              </a:rPr>
              <a:t>creación de un referencial que servirá para identificar en el mercado los productos que se obtuvieron de conformidad a unas normas que garantizan su sostenibilidad</a:t>
            </a:r>
            <a:r>
              <a:rPr lang="es-ES" sz="2400" dirty="0">
                <a:solidFill>
                  <a:prstClr val="black"/>
                </a:solidFill>
                <a:latin typeface="Arial" panose="020B0604020202020204" pitchFamily="34" charset="0"/>
                <a:cs typeface="Arial" panose="020B0604020202020204" pitchFamily="34" charset="0"/>
              </a:rPr>
              <a:t>, entendida esta no solo desde el punto de vista medioambiental, sino teniendo en cuenta también los aspectos económicos y sociales.</a:t>
            </a:r>
          </a:p>
          <a:p>
            <a:pPr lvl="0"/>
            <a:endParaRPr lang="es-ES" sz="2400" dirty="0">
              <a:solidFill>
                <a:prstClr val="black"/>
              </a:solidFill>
              <a:latin typeface="Arial" panose="020B0604020202020204" pitchFamily="34" charset="0"/>
              <a:cs typeface="Arial" panose="020B0604020202020204" pitchFamily="34" charset="0"/>
            </a:endParaRPr>
          </a:p>
          <a:p>
            <a:pPr lvl="0"/>
            <a:r>
              <a:rPr lang="es-ES" sz="2400" dirty="0">
                <a:latin typeface="Arial" panose="020B0604020202020204" pitchFamily="34" charset="0"/>
                <a:cs typeface="Arial" panose="020B0604020202020204" pitchFamily="34" charset="0"/>
              </a:rPr>
              <a:t>-Con arreglo a lo anterior, </a:t>
            </a:r>
            <a:r>
              <a:rPr lang="es-ES" sz="2400" b="1" dirty="0">
                <a:latin typeface="Arial" panose="020B0604020202020204" pitchFamily="34" charset="0"/>
                <a:cs typeface="Arial" panose="020B0604020202020204" pitchFamily="34" charset="0"/>
              </a:rPr>
              <a:t>siguiendo los principios de responsabilidad social y ambiental y las recomendaciones de la Unión Europea y de la </a:t>
            </a:r>
            <a:r>
              <a:rPr lang="es-ES" sz="2400" dirty="0">
                <a:latin typeface="Arial" panose="020B0604020202020204" pitchFamily="34" charset="0"/>
                <a:cs typeface="Arial" panose="020B0604020202020204" pitchFamily="34" charset="0"/>
              </a:rPr>
              <a:t>Organización de las Naciones Unidas para la Alimentación y la Agricultura (</a:t>
            </a:r>
            <a:r>
              <a:rPr lang="es-ES" sz="2400" b="1" dirty="0">
                <a:latin typeface="Arial" panose="020B0604020202020204" pitchFamily="34" charset="0"/>
                <a:cs typeface="Arial" panose="020B0604020202020204" pitchFamily="34" charset="0"/>
              </a:rPr>
              <a:t>FAO</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se introduce la compra o contratación pública verde </a:t>
            </a:r>
            <a:r>
              <a:rPr lang="es-ES" sz="2400" dirty="0">
                <a:latin typeface="Arial" panose="020B0604020202020204" pitchFamily="34" charset="0"/>
                <a:cs typeface="Arial" panose="020B0604020202020204" pitchFamily="34" charset="0"/>
              </a:rPr>
              <a:t>de productos alimenticios </a:t>
            </a:r>
            <a:r>
              <a:rPr lang="es-ES" sz="2400" b="1" dirty="0">
                <a:latin typeface="Arial" panose="020B0604020202020204" pitchFamily="34" charset="0"/>
                <a:cs typeface="Arial" panose="020B0604020202020204" pitchFamily="34" charset="0"/>
              </a:rPr>
              <a:t>como instrumento </a:t>
            </a:r>
            <a:r>
              <a:rPr lang="es-ES" sz="2400" dirty="0">
                <a:latin typeface="Arial" panose="020B0604020202020204" pitchFamily="34" charset="0"/>
                <a:cs typeface="Arial" panose="020B0604020202020204" pitchFamily="34" charset="0"/>
              </a:rPr>
              <a:t>mediante el cual las autoridades públicas podrán </a:t>
            </a:r>
            <a:r>
              <a:rPr lang="es-ES" sz="2400" b="1" dirty="0">
                <a:latin typeface="Arial" panose="020B0604020202020204" pitchFamily="34" charset="0"/>
                <a:cs typeface="Arial" panose="020B0604020202020204" pitchFamily="34" charset="0"/>
              </a:rPr>
              <a:t>adquirir productos y servicios alimentarios con un impacto medioambiental reducido </a:t>
            </a:r>
            <a:r>
              <a:rPr lang="es-ES" sz="2400" dirty="0">
                <a:latin typeface="Arial" panose="020B0604020202020204" pitchFamily="34" charset="0"/>
                <a:cs typeface="Arial" panose="020B0604020202020204" pitchFamily="34" charset="0"/>
              </a:rPr>
              <a:t>durante su ciclo de vida y </a:t>
            </a:r>
            <a:r>
              <a:rPr lang="es-ES" sz="2400" b="1" dirty="0">
                <a:latin typeface="Arial" panose="020B0604020202020204" pitchFamily="34" charset="0"/>
                <a:cs typeface="Arial" panose="020B0604020202020204" pitchFamily="34" charset="0"/>
              </a:rPr>
              <a:t>que aporten beneficios medioambientales y sociales</a:t>
            </a:r>
            <a:r>
              <a:rPr lang="es-ES" sz="2400" dirty="0">
                <a:latin typeface="Arial" panose="020B0604020202020204" pitchFamily="34" charset="0"/>
                <a:cs typeface="Arial" panose="020B0604020202020204" pitchFamily="34" charset="0"/>
              </a:rPr>
              <a:t>.</a:t>
            </a:r>
            <a:endParaRPr lang="es-E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9264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99204E7-4C57-44D5-89E3-790429E9D1A2}"/>
              </a:ext>
            </a:extLst>
          </p:cNvPr>
          <p:cNvSpPr/>
          <p:nvPr/>
        </p:nvSpPr>
        <p:spPr>
          <a:xfrm>
            <a:off x="1201024" y="1351508"/>
            <a:ext cx="9729831" cy="4154984"/>
          </a:xfrm>
          <a:prstGeom prst="rect">
            <a:avLst/>
          </a:prstGeom>
        </p:spPr>
        <p:txBody>
          <a:bodyPr wrap="square">
            <a:spAutoFit/>
          </a:bodyPr>
          <a:lstStyle/>
          <a:p>
            <a:pPr lvl="0" algn="just"/>
            <a:r>
              <a:rPr lang="es-ES" sz="2400" dirty="0">
                <a:latin typeface="Arial" panose="020B0604020202020204" pitchFamily="34" charset="0"/>
                <a:cs typeface="Arial" panose="020B0604020202020204" pitchFamily="34" charset="0"/>
              </a:rPr>
              <a:t>Artículo 4. Definiciones generales </a:t>
            </a:r>
          </a:p>
          <a:p>
            <a:pPr lvl="0" algn="just"/>
            <a:r>
              <a:rPr lang="es-ES" sz="2400" dirty="0">
                <a:latin typeface="Arial" panose="020B0604020202020204" pitchFamily="34" charset="0"/>
                <a:cs typeface="Arial" panose="020B0604020202020204" pitchFamily="34" charset="0"/>
              </a:rPr>
              <a:t>A efectos de esta ley, se atenderá a las siguientes definiciones:</a:t>
            </a:r>
            <a:endParaRPr lang="es-ES" sz="2400" dirty="0">
              <a:solidFill>
                <a:srgbClr val="000000"/>
              </a:solidFill>
              <a:latin typeface="Arial" panose="020B0604020202020204" pitchFamily="34" charset="0"/>
              <a:cs typeface="Arial" panose="020B0604020202020204" pitchFamily="34" charset="0"/>
            </a:endParaRPr>
          </a:p>
          <a:p>
            <a:pPr lvl="0" algn="just"/>
            <a:endParaRPr lang="es-ES" sz="2400" dirty="0">
              <a:solidFill>
                <a:srgbClr val="000000"/>
              </a:solidFill>
              <a:latin typeface="Arial" panose="020B0604020202020204" pitchFamily="34" charset="0"/>
            </a:endParaRPr>
          </a:p>
          <a:p>
            <a:pPr lvl="0" algn="just"/>
            <a:r>
              <a:rPr lang="es-ES" sz="2400" dirty="0">
                <a:solidFill>
                  <a:srgbClr val="000000"/>
                </a:solidFill>
                <a:latin typeface="Arial" panose="020B0604020202020204" pitchFamily="34" charset="0"/>
              </a:rPr>
              <a:t>g) </a:t>
            </a:r>
            <a:r>
              <a:rPr lang="es-ES" sz="2400" b="1" u="sng" dirty="0">
                <a:solidFill>
                  <a:srgbClr val="000000"/>
                </a:solidFill>
                <a:latin typeface="Arial" panose="020B0604020202020204" pitchFamily="34" charset="0"/>
              </a:rPr>
              <a:t>Calidad alimentaria</a:t>
            </a:r>
            <a:r>
              <a:rPr lang="es-ES" sz="2400" dirty="0">
                <a:solidFill>
                  <a:srgbClr val="000000"/>
                </a:solidFill>
                <a:latin typeface="Arial" panose="020B0604020202020204" pitchFamily="34" charset="0"/>
              </a:rPr>
              <a:t>: el conjunto de </a:t>
            </a:r>
            <a:r>
              <a:rPr lang="es-ES" sz="2400" b="1" dirty="0">
                <a:solidFill>
                  <a:srgbClr val="000000"/>
                </a:solidFill>
                <a:latin typeface="Arial" panose="020B0604020202020204" pitchFamily="34" charset="0"/>
              </a:rPr>
              <a:t>propiedades y características de un alimento</a:t>
            </a:r>
            <a:r>
              <a:rPr lang="es-ES" sz="2400" dirty="0">
                <a:solidFill>
                  <a:srgbClr val="000000"/>
                </a:solidFill>
                <a:latin typeface="Arial" panose="020B0604020202020204" pitchFamily="34" charset="0"/>
              </a:rPr>
              <a:t> relativas a las materias primas o ingredientes utilizados en su elaboración, a su naturaleza, composición, pureza, identificación, origen y trazabilidad, así como a los procesos de elaboración, almacenamiento, envasado y comercialización utilizados </a:t>
            </a:r>
            <a:r>
              <a:rPr lang="es-ES" sz="2400" b="1" dirty="0">
                <a:solidFill>
                  <a:srgbClr val="000000"/>
                </a:solidFill>
                <a:latin typeface="Arial" panose="020B0604020202020204" pitchFamily="34" charset="0"/>
              </a:rPr>
              <a:t>y a la presentación del producto final</a:t>
            </a:r>
            <a:r>
              <a:rPr lang="es-ES" sz="2400" dirty="0">
                <a:solidFill>
                  <a:srgbClr val="000000"/>
                </a:solidFill>
                <a:latin typeface="Arial" panose="020B0604020202020204" pitchFamily="34" charset="0"/>
              </a:rPr>
              <a:t>, </a:t>
            </a:r>
            <a:r>
              <a:rPr lang="es-ES" sz="2400" b="1" dirty="0">
                <a:solidFill>
                  <a:srgbClr val="000000"/>
                </a:solidFill>
                <a:latin typeface="Arial" panose="020B0604020202020204" pitchFamily="34" charset="0"/>
              </a:rPr>
              <a:t>incluyendo su contenido efectivo y la información a la persona consumidora final</a:t>
            </a:r>
            <a:r>
              <a:rPr lang="es-ES" sz="2400" dirty="0">
                <a:solidFill>
                  <a:srgbClr val="000000"/>
                </a:solidFill>
                <a:latin typeface="Arial" panose="020B0604020202020204" pitchFamily="34" charset="0"/>
              </a:rPr>
              <a:t>, especialmente el etiquetado. </a:t>
            </a:r>
            <a:endParaRPr lang="es-ES" sz="2400" dirty="0">
              <a:solidFill>
                <a:prstClr val="black"/>
              </a:solidFill>
            </a:endParaRPr>
          </a:p>
        </p:txBody>
      </p:sp>
      <p:sp>
        <p:nvSpPr>
          <p:cNvPr id="2" name="CuadroTexto 1">
            <a:extLst>
              <a:ext uri="{FF2B5EF4-FFF2-40B4-BE49-F238E27FC236}">
                <a16:creationId xmlns:a16="http://schemas.microsoft.com/office/drawing/2014/main" id="{9FD7F88F-1193-4D0E-962A-BE3B8A26F49D}"/>
              </a:ext>
            </a:extLst>
          </p:cNvPr>
          <p:cNvSpPr txBox="1"/>
          <p:nvPr/>
        </p:nvSpPr>
        <p:spPr>
          <a:xfrm>
            <a:off x="3766657" y="5696125"/>
            <a:ext cx="4437776" cy="400110"/>
          </a:xfrm>
          <a:prstGeom prst="rect">
            <a:avLst/>
          </a:prstGeom>
          <a:noFill/>
        </p:spPr>
        <p:txBody>
          <a:bodyPr wrap="square" rtlCol="0">
            <a:spAutoFit/>
          </a:bodyPr>
          <a:lstStyle/>
          <a:p>
            <a:r>
              <a:rPr lang="es-ES" sz="2000" b="1" dirty="0">
                <a:solidFill>
                  <a:srgbClr val="0070C0"/>
                </a:solidFill>
              </a:rPr>
              <a:t>(Definición igual a la de la ley 28/2015)</a:t>
            </a:r>
          </a:p>
        </p:txBody>
      </p:sp>
    </p:spTree>
    <p:extLst>
      <p:ext uri="{BB962C8B-B14F-4D97-AF65-F5344CB8AC3E}">
        <p14:creationId xmlns:p14="http://schemas.microsoft.com/office/powerpoint/2010/main" val="3391833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412C2D-C6FC-4868-BF89-7067D1D95CEA}"/>
              </a:ext>
            </a:extLst>
          </p:cNvPr>
          <p:cNvSpPr/>
          <p:nvPr/>
        </p:nvSpPr>
        <p:spPr>
          <a:xfrm>
            <a:off x="1208015" y="764171"/>
            <a:ext cx="9563449" cy="5632311"/>
          </a:xfrm>
          <a:prstGeom prst="rect">
            <a:avLst/>
          </a:prstGeom>
        </p:spPr>
        <p:txBody>
          <a:bodyPr wrap="square">
            <a:spAutoFit/>
          </a:bodyPr>
          <a:lstStyle/>
          <a:p>
            <a:pPr algn="just"/>
            <a:r>
              <a:rPr lang="es-ES" sz="2400" dirty="0">
                <a:solidFill>
                  <a:srgbClr val="000000"/>
                </a:solidFill>
                <a:latin typeface="Arial" panose="020B0604020202020204" pitchFamily="34" charset="0"/>
              </a:rPr>
              <a:t>h) </a:t>
            </a:r>
            <a:r>
              <a:rPr lang="es-ES" sz="2400" b="1" u="sng" dirty="0">
                <a:solidFill>
                  <a:srgbClr val="000000"/>
                </a:solidFill>
                <a:latin typeface="Arial" panose="020B0604020202020204" pitchFamily="34" charset="0"/>
              </a:rPr>
              <a:t>Calidad diferenciada</a:t>
            </a:r>
            <a:r>
              <a:rPr lang="es-ES" sz="2400" dirty="0">
                <a:solidFill>
                  <a:srgbClr val="000000"/>
                </a:solidFill>
                <a:latin typeface="Arial" panose="020B0604020202020204" pitchFamily="34" charset="0"/>
              </a:rPr>
              <a:t>: el conjunto de características de un producto alimenticio que son consecuencia del cumplimiento de </a:t>
            </a:r>
            <a:r>
              <a:rPr lang="es-ES" sz="2400" b="1" dirty="0">
                <a:solidFill>
                  <a:srgbClr val="000000"/>
                </a:solidFill>
                <a:latin typeface="Arial" panose="020B0604020202020204" pitchFamily="34" charset="0"/>
              </a:rPr>
              <a:t>requisitos establecidos en disposiciones de carácter voluntario</a:t>
            </a:r>
            <a:r>
              <a:rPr lang="es-ES" sz="2400" dirty="0">
                <a:solidFill>
                  <a:srgbClr val="000000"/>
                </a:solidFill>
                <a:latin typeface="Arial" panose="020B0604020202020204" pitchFamily="34" charset="0"/>
              </a:rPr>
              <a:t>, </a:t>
            </a:r>
            <a:r>
              <a:rPr lang="es-ES" sz="2400" b="1" dirty="0">
                <a:solidFill>
                  <a:srgbClr val="000000"/>
                </a:solidFill>
                <a:latin typeface="Arial" panose="020B0604020202020204" pitchFamily="34" charset="0"/>
              </a:rPr>
              <a:t>relativos a su origen geográfico</a:t>
            </a:r>
            <a:r>
              <a:rPr lang="es-ES" sz="2400" dirty="0">
                <a:solidFill>
                  <a:srgbClr val="000000"/>
                </a:solidFill>
                <a:latin typeface="Arial" panose="020B0604020202020204" pitchFamily="34" charset="0"/>
              </a:rPr>
              <a:t>, materias primas </a:t>
            </a:r>
            <a:r>
              <a:rPr lang="es-ES" sz="2400" b="1" dirty="0">
                <a:solidFill>
                  <a:srgbClr val="000000"/>
                </a:solidFill>
                <a:latin typeface="Arial" panose="020B0604020202020204" pitchFamily="34" charset="0"/>
              </a:rPr>
              <a:t>o procedimientos de producción</a:t>
            </a:r>
            <a:r>
              <a:rPr lang="es-ES" sz="2400" dirty="0">
                <a:solidFill>
                  <a:srgbClr val="000000"/>
                </a:solidFill>
                <a:latin typeface="Arial" panose="020B0604020202020204" pitchFamily="34" charset="0"/>
              </a:rPr>
              <a:t>, transformación o comercialización, </a:t>
            </a:r>
            <a:r>
              <a:rPr lang="es-ES" sz="2400" b="1" dirty="0">
                <a:solidFill>
                  <a:srgbClr val="000000"/>
                </a:solidFill>
                <a:latin typeface="Arial" panose="020B0604020202020204" pitchFamily="34" charset="0"/>
              </a:rPr>
              <a:t>y adicionales a las exigencias de calidad estándar obligatorias </a:t>
            </a:r>
            <a:r>
              <a:rPr lang="es-ES" sz="2400" dirty="0">
                <a:solidFill>
                  <a:srgbClr val="000000"/>
                </a:solidFill>
                <a:latin typeface="Arial" panose="020B0604020202020204" pitchFamily="34" charset="0"/>
              </a:rPr>
              <a:t>para un producto alimenticio. </a:t>
            </a:r>
          </a:p>
          <a:p>
            <a:pPr algn="just"/>
            <a:endParaRPr lang="es-ES" sz="2400" dirty="0">
              <a:solidFill>
                <a:srgbClr val="000000"/>
              </a:solidFill>
              <a:latin typeface="Arial" panose="020B0604020202020204" pitchFamily="34" charset="0"/>
            </a:endParaRPr>
          </a:p>
          <a:p>
            <a:pPr algn="just"/>
            <a:r>
              <a:rPr lang="es-ES" sz="2400" dirty="0">
                <a:solidFill>
                  <a:srgbClr val="000000"/>
                </a:solidFill>
                <a:latin typeface="Arial" panose="020B0604020202020204" pitchFamily="34" charset="0"/>
              </a:rPr>
              <a:t>i) </a:t>
            </a:r>
            <a:r>
              <a:rPr lang="es-ES" sz="2400" b="1" u="sng" dirty="0">
                <a:solidFill>
                  <a:srgbClr val="000000"/>
                </a:solidFill>
                <a:latin typeface="Arial" panose="020B0604020202020204" pitchFamily="34" charset="0"/>
              </a:rPr>
              <a:t>Calidad estándar</a:t>
            </a:r>
            <a:r>
              <a:rPr lang="es-ES" sz="2400" dirty="0">
                <a:solidFill>
                  <a:srgbClr val="000000"/>
                </a:solidFill>
                <a:latin typeface="Arial" panose="020B0604020202020204" pitchFamily="34" charset="0"/>
              </a:rPr>
              <a:t>: el conjunto de características de un producto alimenticio que son consecuencia del cumplimiento de </a:t>
            </a:r>
            <a:r>
              <a:rPr lang="es-ES" sz="2400" b="1" dirty="0">
                <a:solidFill>
                  <a:srgbClr val="000000"/>
                </a:solidFill>
                <a:latin typeface="Arial" panose="020B0604020202020204" pitchFamily="34" charset="0"/>
              </a:rPr>
              <a:t>requisitos establecidos en disposiciones de carácter obligatorio</a:t>
            </a:r>
            <a:r>
              <a:rPr lang="es-ES" sz="2400" dirty="0">
                <a:solidFill>
                  <a:srgbClr val="000000"/>
                </a:solidFill>
                <a:latin typeface="Arial" panose="020B0604020202020204" pitchFamily="34" charset="0"/>
              </a:rPr>
              <a:t>. Esta definición </a:t>
            </a:r>
            <a:r>
              <a:rPr lang="es-ES" sz="2400" b="1" dirty="0">
                <a:solidFill>
                  <a:srgbClr val="000000"/>
                </a:solidFill>
                <a:latin typeface="Arial" panose="020B0604020202020204" pitchFamily="34" charset="0"/>
              </a:rPr>
              <a:t>se aplica también a productos alimenticios con menciones facultativas reservadas reguladas</a:t>
            </a:r>
            <a:r>
              <a:rPr lang="es-ES" sz="2400" dirty="0">
                <a:solidFill>
                  <a:srgbClr val="000000"/>
                </a:solidFill>
                <a:latin typeface="Arial" panose="020B0604020202020204" pitchFamily="34" charset="0"/>
              </a:rPr>
              <a:t> en la normativa comunitaria que emplee voluntariamente la persona operadora alimentaria. </a:t>
            </a:r>
            <a:endParaRPr lang="es-ES" sz="2400" dirty="0"/>
          </a:p>
        </p:txBody>
      </p:sp>
    </p:spTree>
    <p:extLst>
      <p:ext uri="{BB962C8B-B14F-4D97-AF65-F5344CB8AC3E}">
        <p14:creationId xmlns:p14="http://schemas.microsoft.com/office/powerpoint/2010/main" val="4009347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BFBFFC9-16F7-4A59-BA45-9C8D7C36AB06}"/>
              </a:ext>
            </a:extLst>
          </p:cNvPr>
          <p:cNvSpPr/>
          <p:nvPr/>
        </p:nvSpPr>
        <p:spPr>
          <a:xfrm>
            <a:off x="1317150" y="3154166"/>
            <a:ext cx="9775134" cy="3416320"/>
          </a:xfrm>
          <a:prstGeom prst="rect">
            <a:avLst/>
          </a:prstGeom>
        </p:spPr>
        <p:txBody>
          <a:bodyPr wrap="square">
            <a:spAutoFit/>
          </a:bodyPr>
          <a:lstStyle/>
          <a:p>
            <a:pPr algn="just"/>
            <a:r>
              <a:rPr lang="es-ES" sz="2400" dirty="0">
                <a:solidFill>
                  <a:srgbClr val="00B050"/>
                </a:solidFill>
                <a:latin typeface="roboto_condensedregular"/>
              </a:rPr>
              <a:t>Es el conjunto de características peculiares y específicas de un alimento debidas al origen de las materias primas utilizadas y/o a los procedimientos de elaboración. Estos </a:t>
            </a:r>
            <a:r>
              <a:rPr lang="es-ES" sz="2400" b="1" dirty="0">
                <a:solidFill>
                  <a:srgbClr val="00B050"/>
                </a:solidFill>
                <a:latin typeface="roboto_condensedregular"/>
              </a:rPr>
              <a:t>productos</a:t>
            </a:r>
            <a:r>
              <a:rPr lang="es-ES" sz="2400" dirty="0">
                <a:solidFill>
                  <a:srgbClr val="00B050"/>
                </a:solidFill>
                <a:latin typeface="roboto_condensedregular"/>
              </a:rPr>
              <a:t> están </a:t>
            </a:r>
            <a:r>
              <a:rPr lang="es-ES" sz="2400" b="1" dirty="0">
                <a:solidFill>
                  <a:srgbClr val="00B050"/>
                </a:solidFill>
                <a:latin typeface="roboto_condensedregular"/>
              </a:rPr>
              <a:t>regulados por la normativa de la Unión Europea</a:t>
            </a:r>
            <a:r>
              <a:rPr lang="es-ES" sz="2400" dirty="0">
                <a:solidFill>
                  <a:srgbClr val="00B050"/>
                </a:solidFill>
                <a:latin typeface="roboto_condensedregular"/>
              </a:rPr>
              <a:t> (UE), que garantiza el cumplimiento de unos requisitos de calidad adicionales a los exigidos para el resto de productos convencionales. </a:t>
            </a:r>
            <a:r>
              <a:rPr lang="es-ES" sz="2400" b="1" dirty="0">
                <a:solidFill>
                  <a:srgbClr val="00B050"/>
                </a:solidFill>
                <a:latin typeface="roboto_condensedregular"/>
              </a:rPr>
              <a:t>Son esquemas de carácter voluntario</a:t>
            </a:r>
            <a:r>
              <a:rPr lang="es-ES" sz="2400" dirty="0">
                <a:solidFill>
                  <a:srgbClr val="00B050"/>
                </a:solidFill>
                <a:latin typeface="roboto_condensedregular"/>
              </a:rPr>
              <a:t> y los productos que cumplen con esos requisitos están </a:t>
            </a:r>
            <a:r>
              <a:rPr lang="es-ES" sz="2400" b="1" dirty="0">
                <a:solidFill>
                  <a:srgbClr val="00B050"/>
                </a:solidFill>
                <a:latin typeface="roboto_condensedregular"/>
              </a:rPr>
              <a:t>inscritos en un registro de la UE y protegidos por derechos de propiedad intelectual</a:t>
            </a:r>
            <a:r>
              <a:rPr lang="es-ES" sz="2400" dirty="0">
                <a:solidFill>
                  <a:srgbClr val="00B050"/>
                </a:solidFill>
                <a:latin typeface="roboto_condensedregular"/>
              </a:rPr>
              <a:t>.</a:t>
            </a:r>
            <a:endParaRPr lang="es-ES" sz="2400" dirty="0">
              <a:solidFill>
                <a:srgbClr val="00B050"/>
              </a:solidFill>
            </a:endParaRPr>
          </a:p>
        </p:txBody>
      </p:sp>
      <p:pic>
        <p:nvPicPr>
          <p:cNvPr id="3" name="Imagen 2">
            <a:extLst>
              <a:ext uri="{FF2B5EF4-FFF2-40B4-BE49-F238E27FC236}">
                <a16:creationId xmlns:a16="http://schemas.microsoft.com/office/drawing/2014/main" id="{DE6F0212-F5F7-4EBD-897B-DD8D77A14DBE}"/>
              </a:ext>
            </a:extLst>
          </p:cNvPr>
          <p:cNvPicPr>
            <a:picLocks noChangeAspect="1"/>
          </p:cNvPicPr>
          <p:nvPr/>
        </p:nvPicPr>
        <p:blipFill>
          <a:blip r:embed="rId2"/>
          <a:stretch>
            <a:fillRect/>
          </a:stretch>
        </p:blipFill>
        <p:spPr>
          <a:xfrm>
            <a:off x="679783" y="385894"/>
            <a:ext cx="3992885" cy="1609781"/>
          </a:xfrm>
          <a:prstGeom prst="rect">
            <a:avLst/>
          </a:prstGeom>
        </p:spPr>
      </p:pic>
      <p:sp>
        <p:nvSpPr>
          <p:cNvPr id="8" name="Rectángulo 7">
            <a:extLst>
              <a:ext uri="{FF2B5EF4-FFF2-40B4-BE49-F238E27FC236}">
                <a16:creationId xmlns:a16="http://schemas.microsoft.com/office/drawing/2014/main" id="{450E507B-2E6E-4794-898C-48E2C2F6EAEB}"/>
              </a:ext>
            </a:extLst>
          </p:cNvPr>
          <p:cNvSpPr/>
          <p:nvPr/>
        </p:nvSpPr>
        <p:spPr>
          <a:xfrm>
            <a:off x="2923222" y="1995675"/>
            <a:ext cx="6215163" cy="830997"/>
          </a:xfrm>
          <a:prstGeom prst="rect">
            <a:avLst/>
          </a:prstGeom>
        </p:spPr>
        <p:txBody>
          <a:bodyPr wrap="none">
            <a:spAutoFit/>
          </a:bodyPr>
          <a:lstStyle/>
          <a:p>
            <a:r>
              <a:rPr lang="es-ES" sz="4800" b="1" u="sng" dirty="0">
                <a:solidFill>
                  <a:srgbClr val="00B050"/>
                </a:solidFill>
                <a:latin typeface="roboto_condensedregular"/>
              </a:rPr>
              <a:t>Calidad diferenciada</a:t>
            </a:r>
          </a:p>
        </p:txBody>
      </p:sp>
    </p:spTree>
    <p:extLst>
      <p:ext uri="{BB962C8B-B14F-4D97-AF65-F5344CB8AC3E}">
        <p14:creationId xmlns:p14="http://schemas.microsoft.com/office/powerpoint/2010/main" val="2547460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F441F89-0F08-4085-98BE-6429A9927B5F}"/>
              </a:ext>
            </a:extLst>
          </p:cNvPr>
          <p:cNvSpPr/>
          <p:nvPr/>
        </p:nvSpPr>
        <p:spPr>
          <a:xfrm>
            <a:off x="956345" y="889844"/>
            <a:ext cx="10091956" cy="5632311"/>
          </a:xfrm>
          <a:prstGeom prst="rect">
            <a:avLst/>
          </a:prstGeom>
        </p:spPr>
        <p:txBody>
          <a:bodyPr wrap="square">
            <a:spAutoFit/>
          </a:bodyPr>
          <a:lstStyle/>
          <a:p>
            <a:pPr>
              <a:buFont typeface="Arial" panose="020B0604020202020204" pitchFamily="34" charset="0"/>
              <a:buChar char="•"/>
            </a:pPr>
            <a:r>
              <a:rPr lang="es-ES" sz="2400" dirty="0">
                <a:solidFill>
                  <a:srgbClr val="000000"/>
                </a:solidFill>
                <a:latin typeface="roboto_condensedregular"/>
              </a:rPr>
              <a:t>Los productos de </a:t>
            </a:r>
            <a:r>
              <a:rPr lang="es-ES" sz="2400" b="1" dirty="0">
                <a:solidFill>
                  <a:srgbClr val="000000"/>
                </a:solidFill>
                <a:latin typeface="roboto_condensedbold"/>
              </a:rPr>
              <a:t>Denominación de Origen Protegida (DOP)</a:t>
            </a:r>
            <a:r>
              <a:rPr lang="es-ES" sz="2400" dirty="0">
                <a:solidFill>
                  <a:srgbClr val="000000"/>
                </a:solidFill>
                <a:latin typeface="roboto_condensedregular"/>
              </a:rPr>
              <a:t> son aquéllos cuya calidad o características se deben al medio geográfico con sus factores naturales y humanos, y cuya producción, transformación y elaboración se realizan siempre en esa zona geográfica delimitada de la que toman el nombre.</a:t>
            </a:r>
          </a:p>
          <a:p>
            <a:pPr>
              <a:buFont typeface="Arial" panose="020B0604020202020204" pitchFamily="34" charset="0"/>
              <a:buChar char="•"/>
            </a:pPr>
            <a:r>
              <a:rPr lang="es-ES" sz="2400" dirty="0">
                <a:solidFill>
                  <a:srgbClr val="000000"/>
                </a:solidFill>
                <a:latin typeface="roboto_condensedregular"/>
              </a:rPr>
              <a:t>Los productos con una </a:t>
            </a:r>
            <a:r>
              <a:rPr lang="es-ES" sz="2400" b="1" dirty="0">
                <a:solidFill>
                  <a:srgbClr val="000000"/>
                </a:solidFill>
                <a:latin typeface="roboto_condensedbold"/>
              </a:rPr>
              <a:t>Indicación Geográfica Protegida (IGP)</a:t>
            </a:r>
            <a:r>
              <a:rPr lang="es-ES" sz="2400" dirty="0">
                <a:solidFill>
                  <a:srgbClr val="000000"/>
                </a:solidFill>
                <a:latin typeface="roboto_condensedregular"/>
              </a:rPr>
              <a:t> poseen alguna cualidad determinada o reputación u otra característica que pueda atribuirse a un origen geográfico y cuya producción, transformación o elaboración se realiza en la zona geográfica delimitada de la que toma su nombre.</a:t>
            </a:r>
          </a:p>
          <a:p>
            <a:pPr>
              <a:buFont typeface="Arial" panose="020B0604020202020204" pitchFamily="34" charset="0"/>
              <a:buChar char="•"/>
            </a:pPr>
            <a:r>
              <a:rPr lang="es-ES" sz="2400" dirty="0">
                <a:solidFill>
                  <a:srgbClr val="000000"/>
                </a:solidFill>
                <a:latin typeface="roboto_condensedregular"/>
              </a:rPr>
              <a:t>Las </a:t>
            </a:r>
            <a:r>
              <a:rPr lang="es-ES" sz="2400" b="1" dirty="0">
                <a:solidFill>
                  <a:srgbClr val="000000"/>
                </a:solidFill>
                <a:latin typeface="roboto_condensedbold"/>
              </a:rPr>
              <a:t>Especialidades Tradicionales Garantizadas (ETG)</a:t>
            </a:r>
            <a:r>
              <a:rPr lang="es-ES" sz="2400" dirty="0">
                <a:solidFill>
                  <a:srgbClr val="000000"/>
                </a:solidFill>
                <a:latin typeface="roboto_condensedregular"/>
              </a:rPr>
              <a:t> son los productos con rasgos específicos diferenciadores de otros alimentos de su misma categoría, y se producen a partir de materias primas tradicionales, o bien presentan una composición, modo de producción o transformación tradicional.</a:t>
            </a:r>
          </a:p>
        </p:txBody>
      </p:sp>
    </p:spTree>
    <p:extLst>
      <p:ext uri="{BB962C8B-B14F-4D97-AF65-F5344CB8AC3E}">
        <p14:creationId xmlns:p14="http://schemas.microsoft.com/office/powerpoint/2010/main" val="2770960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5"/>
          <p:cNvSpPr>
            <a:spLocks noChangeArrowheads="1"/>
          </p:cNvSpPr>
          <p:nvPr/>
        </p:nvSpPr>
        <p:spPr bwMode="auto">
          <a:xfrm>
            <a:off x="1703512" y="982244"/>
            <a:ext cx="8856984" cy="790575"/>
          </a:xfrm>
          <a:prstGeom prst="rect">
            <a:avLst/>
          </a:prstGeom>
          <a:noFill/>
          <a:ln w="9525">
            <a:noFill/>
            <a:miter lim="800000"/>
            <a:headEnd/>
            <a:tailEnd/>
          </a:ln>
          <a:effectLst/>
        </p:spPr>
        <p:txBody>
          <a:bodyPr anchor="ctr"/>
          <a:lstStyle/>
          <a:p>
            <a:pPr marL="182563" indent="-46038" algn="ctr">
              <a:spcBef>
                <a:spcPts val="1200"/>
              </a:spcBef>
              <a:defRPr/>
            </a:pPr>
            <a:r>
              <a:rPr lang="es-ES" sz="2800" b="1" dirty="0">
                <a:solidFill>
                  <a:srgbClr val="0000CC"/>
                </a:solidFill>
                <a:latin typeface="Arial" pitchFamily="34" charset="0"/>
                <a:cs typeface="Arial" pitchFamily="34" charset="0"/>
              </a:rPr>
              <a:t>Calidad diferenciada vinculada a un origen geográfico y Tradición.</a:t>
            </a:r>
          </a:p>
          <a:p>
            <a:pPr marL="182563" indent="-46038" algn="ctr">
              <a:spcBef>
                <a:spcPts val="1200"/>
              </a:spcBef>
              <a:defRPr/>
            </a:pPr>
            <a:r>
              <a:rPr lang="es-ES" sz="2000" b="1" i="1" dirty="0">
                <a:effectLst>
                  <a:outerShdw blurRad="38100" dist="38100" dir="2700000" algn="tl">
                    <a:srgbClr val="C0C0C0"/>
                  </a:outerShdw>
                </a:effectLst>
                <a:latin typeface="Arial" panose="020B0604020202020204" pitchFamily="34" charset="0"/>
                <a:cs typeface="Arial" panose="020B0604020202020204" pitchFamily="34" charset="0"/>
              </a:rPr>
              <a:t>Origen, Calidad y Tradición</a:t>
            </a:r>
          </a:p>
        </p:txBody>
      </p:sp>
      <p:sp>
        <p:nvSpPr>
          <p:cNvPr id="13317" name="Text Box 805"/>
          <p:cNvSpPr txBox="1">
            <a:spLocks noChangeArrowheads="1"/>
          </p:cNvSpPr>
          <p:nvPr/>
        </p:nvSpPr>
        <p:spPr bwMode="auto">
          <a:xfrm>
            <a:off x="2495600" y="4293097"/>
            <a:ext cx="7704088" cy="400110"/>
          </a:xfrm>
          <a:prstGeom prst="rect">
            <a:avLst/>
          </a:prstGeom>
          <a:noFill/>
          <a:ln w="9525">
            <a:noFill/>
            <a:miter lim="800000"/>
            <a:headEnd/>
            <a:tailEnd/>
          </a:ln>
        </p:spPr>
        <p:txBody>
          <a:bodyPr wrap="square">
            <a:spAutoFit/>
          </a:bodyPr>
          <a:lstStyle/>
          <a:p>
            <a:pPr>
              <a:spcBef>
                <a:spcPct val="50000"/>
              </a:spcBef>
            </a:pPr>
            <a:r>
              <a:rPr lang="es-ES_tradnl" sz="2000" b="1" dirty="0">
                <a:latin typeface="Arial" panose="020B0604020202020204" pitchFamily="34" charset="0"/>
                <a:cs typeface="Arial" panose="020B0604020202020204" pitchFamily="34" charset="0"/>
              </a:rPr>
              <a:t>  DOP                                   IGP                                    ETG </a:t>
            </a:r>
            <a:endParaRPr lang="es-ES" sz="2000" b="1" dirty="0">
              <a:latin typeface="Arial" panose="020B0604020202020204" pitchFamily="34" charset="0"/>
              <a:cs typeface="Arial" panose="020B0604020202020204" pitchFamily="34" charset="0"/>
            </a:endParaRPr>
          </a:p>
        </p:txBody>
      </p:sp>
      <p:pic>
        <p:nvPicPr>
          <p:cNvPr id="13318" name="Picture 7"/>
          <p:cNvPicPr>
            <a:picLocks noChangeAspect="1" noChangeArrowheads="1"/>
          </p:cNvPicPr>
          <p:nvPr/>
        </p:nvPicPr>
        <p:blipFill>
          <a:blip r:embed="rId3" cstate="screen"/>
          <a:srcRect/>
          <a:stretch>
            <a:fillRect/>
          </a:stretch>
        </p:blipFill>
        <p:spPr bwMode="auto">
          <a:xfrm>
            <a:off x="2052541" y="2060848"/>
            <a:ext cx="2027239" cy="2068512"/>
          </a:xfrm>
          <a:prstGeom prst="rect">
            <a:avLst/>
          </a:prstGeom>
          <a:noFill/>
          <a:ln w="9525">
            <a:noFill/>
            <a:miter lim="800000"/>
            <a:headEnd/>
            <a:tailEnd/>
          </a:ln>
        </p:spPr>
      </p:pic>
      <p:sp>
        <p:nvSpPr>
          <p:cNvPr id="44039" name="Rectangle 7"/>
          <p:cNvSpPr>
            <a:spLocks noChangeArrowheads="1"/>
          </p:cNvSpPr>
          <p:nvPr/>
        </p:nvSpPr>
        <p:spPr bwMode="auto">
          <a:xfrm>
            <a:off x="4151784" y="5229204"/>
            <a:ext cx="3664786" cy="1200329"/>
          </a:xfrm>
          <a:prstGeom prst="rect">
            <a:avLst/>
          </a:prstGeom>
          <a:ln w="19050">
            <a:headEnd/>
            <a:tailEnd/>
          </a:ln>
        </p:spPr>
        <p:style>
          <a:lnRef idx="2">
            <a:schemeClr val="accent4"/>
          </a:lnRef>
          <a:fillRef idx="1">
            <a:schemeClr val="lt1"/>
          </a:fillRef>
          <a:effectRef idx="0">
            <a:schemeClr val="accent4"/>
          </a:effectRef>
          <a:fontRef idx="minor">
            <a:schemeClr val="dk1"/>
          </a:fontRef>
        </p:style>
        <p:txBody>
          <a:bodyPr wrap="none">
            <a:spAutoFit/>
          </a:bodyPr>
          <a:lstStyle/>
          <a:p>
            <a:pPr marL="533400" indent="-533400">
              <a:buFontTx/>
              <a:buChar char="•"/>
              <a:defRPr/>
            </a:pPr>
            <a:r>
              <a:rPr lang="es-ES" sz="2400" dirty="0">
                <a:latin typeface="Arial" panose="020B0604020202020204" pitchFamily="34" charset="0"/>
                <a:cs typeface="Arial" panose="020B0604020202020204" pitchFamily="34" charset="0"/>
              </a:rPr>
              <a:t>CONCEPTO</a:t>
            </a:r>
          </a:p>
          <a:p>
            <a:pPr marL="533400" indent="-533400">
              <a:buFontTx/>
              <a:buChar char="•"/>
              <a:defRPr/>
            </a:pPr>
            <a:r>
              <a:rPr lang="es-ES" sz="2400" dirty="0">
                <a:latin typeface="Arial" panose="020B0604020202020204" pitchFamily="34" charset="0"/>
                <a:cs typeface="Arial" panose="020B0604020202020204" pitchFamily="34" charset="0"/>
              </a:rPr>
              <a:t>REGISTRO</a:t>
            </a:r>
          </a:p>
          <a:p>
            <a:pPr marL="533400" indent="-533400">
              <a:buFontTx/>
              <a:buChar char="•"/>
              <a:defRPr/>
            </a:pPr>
            <a:r>
              <a:rPr lang="es-ES" sz="2400" dirty="0">
                <a:latin typeface="Arial" panose="020B0604020202020204" pitchFamily="34" charset="0"/>
                <a:cs typeface="Arial" panose="020B0604020202020204" pitchFamily="34" charset="0"/>
              </a:rPr>
              <a:t>CARACTERIZACIÓN</a:t>
            </a:r>
          </a:p>
        </p:txBody>
      </p:sp>
      <p:pic>
        <p:nvPicPr>
          <p:cNvPr id="6" name="Imagen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43872" y="2132856"/>
            <a:ext cx="1944216" cy="1944216"/>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68212" y="2132860"/>
            <a:ext cx="1983283" cy="1983283"/>
          </a:xfrm>
          <a:prstGeom prst="rect">
            <a:avLst/>
          </a:prstGeom>
        </p:spPr>
      </p:pic>
      <p:pic>
        <p:nvPicPr>
          <p:cNvPr id="9" name="Imagen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109" y="47024"/>
            <a:ext cx="2640715" cy="753684"/>
          </a:xfrm>
          <a:prstGeom prst="rect">
            <a:avLst/>
          </a:prstGeom>
        </p:spPr>
      </p:pic>
    </p:spTree>
    <p:extLst>
      <p:ext uri="{BB962C8B-B14F-4D97-AF65-F5344CB8AC3E}">
        <p14:creationId xmlns:p14="http://schemas.microsoft.com/office/powerpoint/2010/main" val="2420443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4294967295"/>
          </p:nvPr>
        </p:nvSpPr>
        <p:spPr>
          <a:xfrm>
            <a:off x="1897929" y="1174215"/>
            <a:ext cx="8713787" cy="5256212"/>
          </a:xfrm>
        </p:spPr>
        <p:txBody>
          <a:bodyPr>
            <a:normAutofit fontScale="85000" lnSpcReduction="20000"/>
          </a:bodyPr>
          <a:lstStyle/>
          <a:p>
            <a:pPr eaLnBrk="1" hangingPunct="1">
              <a:lnSpc>
                <a:spcPct val="80000"/>
              </a:lnSpc>
              <a:buFontTx/>
              <a:buNone/>
            </a:pPr>
            <a:endParaRPr lang="es-ES" sz="1800" b="1" dirty="0">
              <a:latin typeface="Arial" panose="020B0604020202020204" pitchFamily="34" charset="0"/>
              <a:cs typeface="Arial" panose="020B0604020202020204" pitchFamily="34" charset="0"/>
            </a:endParaRPr>
          </a:p>
          <a:p>
            <a:pPr algn="just" eaLnBrk="1" hangingPunct="1">
              <a:lnSpc>
                <a:spcPct val="80000"/>
              </a:lnSpc>
              <a:buFontTx/>
              <a:buNone/>
            </a:pPr>
            <a:r>
              <a:rPr lang="es-ES" sz="2200" b="1" dirty="0">
                <a:latin typeface="Arial" panose="020B0604020202020204" pitchFamily="34" charset="0"/>
                <a:cs typeface="Arial" panose="020B0604020202020204" pitchFamily="34" charset="0"/>
              </a:rPr>
              <a:t>DOP  (DENOMINACION DE</a:t>
            </a:r>
          </a:p>
          <a:p>
            <a:pPr algn="just" eaLnBrk="1" hangingPunct="1">
              <a:lnSpc>
                <a:spcPct val="80000"/>
              </a:lnSpc>
              <a:buFontTx/>
              <a:buNone/>
            </a:pPr>
            <a:r>
              <a:rPr lang="es-ES" sz="2200" b="1" dirty="0">
                <a:latin typeface="Arial" panose="020B0604020202020204" pitchFamily="34" charset="0"/>
                <a:cs typeface="Arial" panose="020B0604020202020204" pitchFamily="34" charset="0"/>
              </a:rPr>
              <a:t> ORIGEN PROTEGIDA)</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Vinos y productos agrícolas </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y alimenticios no vínicos</a:t>
            </a:r>
          </a:p>
          <a:p>
            <a:pPr eaLnBrk="1" hangingPunct="1">
              <a:lnSpc>
                <a:spcPct val="80000"/>
              </a:lnSpc>
              <a:buFontTx/>
              <a:buNone/>
            </a:pPr>
            <a:endParaRPr lang="es-ES" sz="1600" dirty="0">
              <a:latin typeface="Arial" panose="020B0604020202020204" pitchFamily="34" charset="0"/>
              <a:cs typeface="Arial" panose="020B0604020202020204" pitchFamily="34" charset="0"/>
            </a:endParaRPr>
          </a:p>
          <a:p>
            <a:pPr algn="just" eaLnBrk="1" hangingPunct="1">
              <a:lnSpc>
                <a:spcPct val="80000"/>
              </a:lnSpc>
              <a:buFontTx/>
              <a:buNone/>
            </a:pPr>
            <a:br>
              <a:rPr lang="es-ES" sz="1600" dirty="0">
                <a:latin typeface="Arial" panose="020B0604020202020204" pitchFamily="34" charset="0"/>
                <a:cs typeface="Arial" panose="020B0604020202020204" pitchFamily="34" charset="0"/>
              </a:rPr>
            </a:br>
            <a:endParaRPr lang="es-ES" sz="1600" dirty="0">
              <a:latin typeface="Arial" panose="020B0604020202020204" pitchFamily="34" charset="0"/>
              <a:cs typeface="Arial" panose="020B0604020202020204" pitchFamily="34" charset="0"/>
            </a:endParaRPr>
          </a:p>
          <a:p>
            <a:pPr algn="just" eaLnBrk="1" hangingPunct="1">
              <a:lnSpc>
                <a:spcPct val="80000"/>
              </a:lnSpc>
              <a:buFontTx/>
              <a:buNone/>
            </a:pPr>
            <a:endParaRPr lang="es-ES" sz="1800" dirty="0">
              <a:latin typeface="Arial" panose="020B0604020202020204" pitchFamily="34" charset="0"/>
              <a:cs typeface="Arial" panose="020B0604020202020204" pitchFamily="34" charset="0"/>
            </a:endParaRPr>
          </a:p>
          <a:p>
            <a:pPr algn="just" eaLnBrk="1" hangingPunct="1">
              <a:lnSpc>
                <a:spcPct val="80000"/>
              </a:lnSpc>
              <a:buFontTx/>
              <a:buNone/>
            </a:pPr>
            <a:r>
              <a:rPr lang="es-ES" sz="2200" b="1" dirty="0">
                <a:latin typeface="Arial" panose="020B0604020202020204" pitchFamily="34" charset="0"/>
                <a:cs typeface="Arial" panose="020B0604020202020204" pitchFamily="34" charset="0"/>
              </a:rPr>
              <a:t>IGP   (INDICACIÓN </a:t>
            </a:r>
          </a:p>
          <a:p>
            <a:pPr algn="just" eaLnBrk="1" hangingPunct="1">
              <a:lnSpc>
                <a:spcPct val="80000"/>
              </a:lnSpc>
              <a:buFontTx/>
              <a:buNone/>
            </a:pPr>
            <a:r>
              <a:rPr lang="es-ES" sz="2200" b="1" dirty="0">
                <a:latin typeface="Arial" panose="020B0604020202020204" pitchFamily="34" charset="0"/>
                <a:cs typeface="Arial" panose="020B0604020202020204" pitchFamily="34" charset="0"/>
              </a:rPr>
              <a:t>GEOGRÁFICA PROTEGIDA)</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Vinos, productos agrícolas y</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 alimenticios no vínicos, </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bebidas espirituosas y </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productos vitivinícolas </a:t>
            </a:r>
          </a:p>
          <a:p>
            <a:pPr algn="just" eaLnBrk="1" hangingPunct="1">
              <a:lnSpc>
                <a:spcPct val="80000"/>
              </a:lnSpc>
              <a:buFontTx/>
              <a:buNone/>
            </a:pPr>
            <a:r>
              <a:rPr lang="es-ES" sz="2200" dirty="0">
                <a:latin typeface="Arial" panose="020B0604020202020204" pitchFamily="34" charset="0"/>
                <a:cs typeface="Arial" panose="020B0604020202020204" pitchFamily="34" charset="0"/>
              </a:rPr>
              <a:t>aromatizados</a:t>
            </a:r>
          </a:p>
          <a:p>
            <a:pPr eaLnBrk="1" hangingPunct="1">
              <a:lnSpc>
                <a:spcPct val="80000"/>
              </a:lnSpc>
              <a:buFontTx/>
              <a:buNone/>
            </a:pPr>
            <a:endParaRPr lang="es-ES" sz="1600" dirty="0">
              <a:latin typeface="Arial" panose="020B0604020202020204" pitchFamily="34" charset="0"/>
              <a:cs typeface="Arial" panose="020B0604020202020204" pitchFamily="34" charset="0"/>
            </a:endParaRPr>
          </a:p>
          <a:p>
            <a:pPr>
              <a:lnSpc>
                <a:spcPct val="80000"/>
              </a:lnSpc>
              <a:buNone/>
            </a:pPr>
            <a:r>
              <a:rPr lang="es-ES" sz="2400" b="1" dirty="0">
                <a:latin typeface="Arial" panose="020B0604020202020204" pitchFamily="34" charset="0"/>
                <a:cs typeface="Arial" panose="020B0604020202020204" pitchFamily="34" charset="0"/>
              </a:rPr>
              <a:t>ETG (ESPECIALIDAD TRADICIONAL GARANTIZADA)</a:t>
            </a:r>
          </a:p>
          <a:p>
            <a:pPr>
              <a:lnSpc>
                <a:spcPct val="80000"/>
              </a:lnSpc>
              <a:buNone/>
            </a:pPr>
            <a:endParaRPr lang="es-ES" sz="1800" dirty="0">
              <a:latin typeface="Arial" panose="020B0604020202020204" pitchFamily="34" charset="0"/>
              <a:cs typeface="Arial" panose="020B0604020202020204" pitchFamily="34" charset="0"/>
            </a:endParaRPr>
          </a:p>
          <a:p>
            <a:pPr eaLnBrk="1" hangingPunct="1">
              <a:lnSpc>
                <a:spcPct val="80000"/>
              </a:lnSpc>
              <a:buFontTx/>
              <a:buNone/>
            </a:pPr>
            <a:endParaRPr lang="es-ES" sz="1800" dirty="0">
              <a:latin typeface="Arial" panose="020B0604020202020204" pitchFamily="34" charset="0"/>
              <a:cs typeface="Arial" panose="020B0604020202020204" pitchFamily="34" charset="0"/>
            </a:endParaRPr>
          </a:p>
          <a:p>
            <a:pPr eaLnBrk="1" hangingPunct="1">
              <a:lnSpc>
                <a:spcPct val="80000"/>
              </a:lnSpc>
              <a:buFontTx/>
              <a:buNone/>
            </a:pPr>
            <a:endParaRPr lang="es-ES" sz="2000" b="1" dirty="0">
              <a:latin typeface="Arial" panose="020B0604020202020204" pitchFamily="34" charset="0"/>
              <a:cs typeface="Arial" panose="020B0604020202020204" pitchFamily="34" charset="0"/>
            </a:endParaRPr>
          </a:p>
        </p:txBody>
      </p:sp>
      <p:sp>
        <p:nvSpPr>
          <p:cNvPr id="14339" name="Rectangle 3"/>
          <p:cNvSpPr>
            <a:spLocks noGrp="1" noChangeArrowheads="1"/>
          </p:cNvSpPr>
          <p:nvPr>
            <p:ph type="title" idx="4294967295"/>
          </p:nvPr>
        </p:nvSpPr>
        <p:spPr>
          <a:xfrm>
            <a:off x="2013358" y="494316"/>
            <a:ext cx="2447925" cy="568325"/>
          </a:xfrm>
        </p:spPr>
        <p:txBody>
          <a:bodyPr anchor="b">
            <a:normAutofit/>
          </a:bodyPr>
          <a:lstStyle/>
          <a:p>
            <a:pPr>
              <a:tabLst>
                <a:tab pos="3314700" algn="l"/>
              </a:tabLst>
            </a:pPr>
            <a:r>
              <a:rPr lang="es-ES" sz="2800" b="1" dirty="0">
                <a:solidFill>
                  <a:srgbClr val="0000CC"/>
                </a:solidFill>
                <a:latin typeface="Arial" pitchFamily="34" charset="0"/>
                <a:ea typeface="+mn-ea"/>
                <a:cs typeface="Arial" pitchFamily="34" charset="0"/>
              </a:rPr>
              <a:t>CONCEPTOS</a:t>
            </a:r>
          </a:p>
        </p:txBody>
      </p:sp>
      <p:pic>
        <p:nvPicPr>
          <p:cNvPr id="14340" name="Picture 7"/>
          <p:cNvPicPr>
            <a:picLocks noChangeAspect="1" noChangeArrowheads="1"/>
          </p:cNvPicPr>
          <p:nvPr/>
        </p:nvPicPr>
        <p:blipFill>
          <a:blip r:embed="rId3" cstate="screen"/>
          <a:srcRect/>
          <a:stretch>
            <a:fillRect/>
          </a:stretch>
        </p:blipFill>
        <p:spPr bwMode="auto">
          <a:xfrm>
            <a:off x="5320748" y="1062641"/>
            <a:ext cx="1700371" cy="1766309"/>
          </a:xfrm>
          <a:prstGeom prst="rect">
            <a:avLst/>
          </a:prstGeom>
          <a:noFill/>
          <a:ln w="9525">
            <a:noFill/>
            <a:miter lim="800000"/>
            <a:headEnd/>
            <a:tailEnd/>
          </a:ln>
        </p:spPr>
      </p:pic>
      <p:pic>
        <p:nvPicPr>
          <p:cNvPr id="11" name="Imagen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46616" y="2961206"/>
            <a:ext cx="1658393" cy="1658393"/>
          </a:xfrm>
          <a:prstGeom prst="rect">
            <a:avLst/>
          </a:prstGeom>
        </p:spPr>
      </p:pic>
      <p:pic>
        <p:nvPicPr>
          <p:cNvPr id="12" name="Imagen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797762" y="4786516"/>
            <a:ext cx="1859221" cy="1859221"/>
          </a:xfrm>
          <a:prstGeom prst="rect">
            <a:avLst/>
          </a:prstGeom>
        </p:spPr>
      </p:pic>
      <p:sp>
        <p:nvSpPr>
          <p:cNvPr id="2" name="CuadroTexto 1"/>
          <p:cNvSpPr txBox="1"/>
          <p:nvPr/>
        </p:nvSpPr>
        <p:spPr>
          <a:xfrm>
            <a:off x="7764067" y="1389525"/>
            <a:ext cx="2520280" cy="2877711"/>
          </a:xfrm>
          <a:prstGeom prst="rect">
            <a:avLst/>
          </a:prstGeom>
          <a:noFill/>
        </p:spPr>
        <p:txBody>
          <a:bodyPr wrap="square" rtlCol="0">
            <a:spAutoFit/>
          </a:bodyPr>
          <a:lstStyle/>
          <a:p>
            <a:r>
              <a:rPr lang="es-ES" sz="2000" b="1" dirty="0">
                <a:latin typeface="Arial" panose="020B0604020202020204" pitchFamily="34" charset="0"/>
                <a:cs typeface="Arial" panose="020B0604020202020204" pitchFamily="34" charset="0"/>
              </a:rPr>
              <a:t>Nombre</a:t>
            </a:r>
            <a:r>
              <a:rPr lang="es-ES" sz="2000" dirty="0">
                <a:latin typeface="Arial" panose="020B0604020202020204" pitchFamily="34" charset="0"/>
                <a:cs typeface="Arial" panose="020B0604020202020204" pitchFamily="34" charset="0"/>
              </a:rPr>
              <a:t> que </a:t>
            </a:r>
            <a:r>
              <a:rPr lang="es-ES" sz="2000" b="1" dirty="0">
                <a:latin typeface="Arial" panose="020B0604020202020204" pitchFamily="34" charset="0"/>
                <a:cs typeface="Arial" panose="020B0604020202020204" pitchFamily="34" charset="0"/>
              </a:rPr>
              <a:t>identifica un producto </a:t>
            </a:r>
            <a:r>
              <a:rPr lang="es-ES" sz="2000" dirty="0">
                <a:latin typeface="Arial" panose="020B0604020202020204" pitchFamily="34" charset="0"/>
                <a:cs typeface="Arial" panose="020B0604020202020204" pitchFamily="34" charset="0"/>
              </a:rPr>
              <a:t>agrícola </a:t>
            </a:r>
          </a:p>
          <a:p>
            <a:r>
              <a:rPr lang="es-ES" sz="2000" dirty="0">
                <a:latin typeface="Arial" panose="020B0604020202020204" pitchFamily="34" charset="0"/>
                <a:cs typeface="Arial" panose="020B0604020202020204" pitchFamily="34" charset="0"/>
              </a:rPr>
              <a:t>o alimenticio, </a:t>
            </a:r>
            <a:r>
              <a:rPr lang="es-ES" sz="2000" b="1" dirty="0">
                <a:latin typeface="Arial" panose="020B0604020202020204" pitchFamily="34" charset="0"/>
                <a:cs typeface="Arial" panose="020B0604020202020204" pitchFamily="34" charset="0"/>
              </a:rPr>
              <a:t>originario</a:t>
            </a:r>
            <a:r>
              <a:rPr lang="es-ES" sz="2000" dirty="0">
                <a:latin typeface="Arial" panose="020B0604020202020204" pitchFamily="34" charset="0"/>
                <a:cs typeface="Arial" panose="020B0604020202020204" pitchFamily="34" charset="0"/>
              </a:rPr>
              <a:t> de un </a:t>
            </a:r>
            <a:r>
              <a:rPr lang="es-ES" sz="2000" b="1" dirty="0">
                <a:latin typeface="Arial" panose="020B0604020202020204" pitchFamily="34" charset="0"/>
                <a:cs typeface="Arial" panose="020B0604020202020204" pitchFamily="34" charset="0"/>
              </a:rPr>
              <a:t>lugar determinado</a:t>
            </a:r>
            <a:r>
              <a:rPr lang="es-ES" sz="2000" dirty="0">
                <a:latin typeface="Arial" panose="020B0604020202020204" pitchFamily="34" charset="0"/>
                <a:cs typeface="Arial" panose="020B0604020202020204" pitchFamily="34" charset="0"/>
              </a:rPr>
              <a:t>, una región o un país </a:t>
            </a:r>
          </a:p>
          <a:p>
            <a:pPr>
              <a:spcBef>
                <a:spcPts val="600"/>
              </a:spcBef>
            </a:pPr>
            <a:r>
              <a:rPr lang="es-ES" sz="1200" dirty="0">
                <a:latin typeface="Arial" panose="020B0604020202020204" pitchFamily="34" charset="0"/>
                <a:cs typeface="Arial" panose="020B0604020202020204" pitchFamily="34" charset="0"/>
              </a:rPr>
              <a:t>(este último caso como </a:t>
            </a:r>
          </a:p>
          <a:p>
            <a:r>
              <a:rPr lang="es-ES" sz="1200" dirty="0">
                <a:latin typeface="Arial" panose="020B0604020202020204" pitchFamily="34" charset="0"/>
                <a:cs typeface="Arial" panose="020B0604020202020204" pitchFamily="34" charset="0"/>
              </a:rPr>
              <a:t>algo excepcional en el </a:t>
            </a:r>
          </a:p>
          <a:p>
            <a:r>
              <a:rPr lang="es-ES" sz="1200" dirty="0">
                <a:latin typeface="Arial" panose="020B0604020202020204" pitchFamily="34" charset="0"/>
                <a:cs typeface="Arial" panose="020B0604020202020204" pitchFamily="34" charset="0"/>
              </a:rPr>
              <a:t>caso de las </a:t>
            </a:r>
            <a:r>
              <a:rPr lang="es-ES" sz="1200" dirty="0" err="1">
                <a:latin typeface="Arial" panose="020B0604020202020204" pitchFamily="34" charset="0"/>
                <a:cs typeface="Arial" panose="020B0604020202020204" pitchFamily="34" charset="0"/>
              </a:rPr>
              <a:t>DOPs</a:t>
            </a:r>
            <a:r>
              <a:rPr lang="es-ES" sz="1200" dirty="0">
                <a:latin typeface="Arial" panose="020B0604020202020204" pitchFamily="34" charset="0"/>
                <a:cs typeface="Arial" panose="020B0604020202020204" pitchFamily="34" charset="0"/>
              </a:rPr>
              <a:t>)</a:t>
            </a:r>
          </a:p>
        </p:txBody>
      </p:sp>
      <p:sp>
        <p:nvSpPr>
          <p:cNvPr id="16" name="AutoShape 800"/>
          <p:cNvSpPr>
            <a:spLocks/>
          </p:cNvSpPr>
          <p:nvPr/>
        </p:nvSpPr>
        <p:spPr bwMode="auto">
          <a:xfrm rot="10800000">
            <a:off x="7248130" y="1147127"/>
            <a:ext cx="288927" cy="3362509"/>
          </a:xfrm>
          <a:prstGeom prst="leftBrace">
            <a:avLst>
              <a:gd name="adj1" fmla="val 132921"/>
              <a:gd name="adj2" fmla="val 50000"/>
            </a:avLst>
          </a:prstGeom>
          <a:noFill/>
          <a:ln w="38100">
            <a:solidFill>
              <a:srgbClr val="00B050"/>
            </a:solidFill>
            <a:round/>
            <a:headEnd/>
            <a:tailEnd/>
          </a:ln>
        </p:spPr>
        <p:txBody>
          <a:bodyPr wrap="none" anchor="ctr"/>
          <a:lstStyle/>
          <a:p>
            <a:endParaRPr lang="es-ES">
              <a:latin typeface="Tahoma" pitchFamily="34" charset="0"/>
            </a:endParaRPr>
          </a:p>
        </p:txBody>
      </p:sp>
      <p:pic>
        <p:nvPicPr>
          <p:cNvPr id="10" name="Imagen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209043" y="134224"/>
            <a:ext cx="3448398" cy="984204"/>
          </a:xfrm>
          <a:prstGeom prst="rect">
            <a:avLst/>
          </a:prstGeom>
        </p:spPr>
      </p:pic>
    </p:spTree>
    <p:extLst>
      <p:ext uri="{BB962C8B-B14F-4D97-AF65-F5344CB8AC3E}">
        <p14:creationId xmlns:p14="http://schemas.microsoft.com/office/powerpoint/2010/main" val="30990091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body" sz="half" idx="4294967295"/>
          </p:nvPr>
        </p:nvSpPr>
        <p:spPr>
          <a:xfrm>
            <a:off x="2094135" y="1838373"/>
            <a:ext cx="8291513" cy="4688262"/>
          </a:xfrm>
        </p:spPr>
        <p:txBody>
          <a:bodyPr>
            <a:normAutofit fontScale="92500" lnSpcReduction="20000"/>
          </a:bodyPr>
          <a:lstStyle/>
          <a:p>
            <a:pPr eaLnBrk="1" hangingPunct="1">
              <a:lnSpc>
                <a:spcPct val="90000"/>
              </a:lnSpc>
              <a:buFontTx/>
              <a:buNone/>
            </a:pPr>
            <a:endParaRPr lang="es-ES" sz="1800" dirty="0">
              <a:latin typeface="Arial" panose="020B0604020202020204" pitchFamily="34" charset="0"/>
              <a:cs typeface="Arial" panose="020B0604020202020204" pitchFamily="34" charset="0"/>
            </a:endParaRPr>
          </a:p>
          <a:p>
            <a:pPr eaLnBrk="1" hangingPunct="1">
              <a:lnSpc>
                <a:spcPct val="90000"/>
              </a:lnSpc>
            </a:pPr>
            <a:r>
              <a:rPr lang="es-ES" sz="2000" i="1"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ORIGEN</a:t>
            </a:r>
            <a:r>
              <a:rPr lang="es-ES" sz="20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 Lugar 	</a:t>
            </a:r>
          </a:p>
          <a:p>
            <a:pPr eaLnBrk="1" hangingPunct="1">
              <a:lnSpc>
                <a:spcPct val="90000"/>
              </a:lnSpc>
              <a:buFontTx/>
              <a:buNone/>
            </a:pPr>
            <a:r>
              <a:rPr lang="es-ES" sz="2600" dirty="0">
                <a:latin typeface="Arial" panose="020B0604020202020204" pitchFamily="34" charset="0"/>
                <a:cs typeface="Arial" panose="020B0604020202020204" pitchFamily="34" charset="0"/>
              </a:rPr>
              <a:t>					- Región</a:t>
            </a:r>
          </a:p>
          <a:p>
            <a:pPr eaLnBrk="1" hangingPunct="1">
              <a:lnSpc>
                <a:spcPct val="90000"/>
              </a:lnSpc>
              <a:buFontTx/>
              <a:buNone/>
            </a:pPr>
            <a:r>
              <a:rPr lang="es-ES" sz="2600" dirty="0">
                <a:latin typeface="Arial" panose="020B0604020202020204" pitchFamily="34" charset="0"/>
                <a:cs typeface="Arial" panose="020B0604020202020204" pitchFamily="34" charset="0"/>
              </a:rPr>
              <a:t>                                            - País  </a:t>
            </a:r>
            <a:r>
              <a:rPr lang="es-ES" sz="2600" i="1" dirty="0">
                <a:latin typeface="Arial" panose="020B0604020202020204" pitchFamily="34" charset="0"/>
                <a:cs typeface="Arial" panose="020B0604020202020204" pitchFamily="34" charset="0"/>
              </a:rPr>
              <a:t>(excepcional)</a:t>
            </a:r>
          </a:p>
          <a:p>
            <a:pPr eaLnBrk="1" hangingPunct="1">
              <a:lnSpc>
                <a:spcPct val="90000"/>
              </a:lnSpc>
              <a:buFontTx/>
              <a:buNone/>
            </a:pPr>
            <a:endParaRPr lang="es-ES" sz="1800" dirty="0">
              <a:latin typeface="Arial" panose="020B0604020202020204" pitchFamily="34" charset="0"/>
              <a:cs typeface="Arial" panose="020B0604020202020204" pitchFamily="34" charset="0"/>
            </a:endParaRPr>
          </a:p>
          <a:p>
            <a:pPr>
              <a:lnSpc>
                <a:spcPct val="90000"/>
              </a:lnSpc>
            </a:pPr>
            <a:r>
              <a:rPr lang="es-ES" sz="2400"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CALIDAD</a:t>
            </a:r>
            <a:r>
              <a:rPr lang="es-ES" sz="20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a:t>
            </a:r>
          </a:p>
          <a:p>
            <a:pPr marL="0" indent="0">
              <a:buNone/>
            </a:pPr>
            <a:r>
              <a:rPr lang="es-ES" sz="2400" dirty="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 Debida al Medio  Geográfico 			              - Debida a Factores Naturales y Humanos</a:t>
            </a:r>
          </a:p>
          <a:p>
            <a:pPr lvl="3" eaLnBrk="1" hangingPunct="1">
              <a:lnSpc>
                <a:spcPct val="90000"/>
              </a:lnSpc>
            </a:pPr>
            <a:endParaRPr lang="es-ES" sz="1000" dirty="0">
              <a:latin typeface="Arial" panose="020B0604020202020204" pitchFamily="34" charset="0"/>
              <a:cs typeface="Arial" panose="020B0604020202020204" pitchFamily="34" charset="0"/>
            </a:endParaRPr>
          </a:p>
          <a:p>
            <a:pPr eaLnBrk="1" hangingPunct="1">
              <a:lnSpc>
                <a:spcPct val="90000"/>
              </a:lnSpc>
            </a:pPr>
            <a:endParaRPr lang="es-ES" sz="1600" dirty="0">
              <a:latin typeface="Arial" panose="020B0604020202020204" pitchFamily="34" charset="0"/>
              <a:cs typeface="Arial" panose="020B0604020202020204" pitchFamily="34" charset="0"/>
            </a:endParaRPr>
          </a:p>
          <a:p>
            <a:pPr eaLnBrk="1" hangingPunct="1">
              <a:lnSpc>
                <a:spcPct val="90000"/>
              </a:lnSpc>
            </a:pPr>
            <a:endParaRPr lang="es-ES" sz="1600" dirty="0">
              <a:latin typeface="Arial" panose="020B0604020202020204" pitchFamily="34" charset="0"/>
              <a:cs typeface="Arial" panose="020B0604020202020204" pitchFamily="34" charset="0"/>
            </a:endParaRPr>
          </a:p>
          <a:p>
            <a:pPr eaLnBrk="1" hangingPunct="1">
              <a:lnSpc>
                <a:spcPct val="90000"/>
              </a:lnSpc>
            </a:pPr>
            <a:r>
              <a:rPr lang="es-ES" sz="2400"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ZONA </a:t>
            </a:r>
            <a:r>
              <a:rPr lang="es-ES" sz="2400" dirty="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 Producción </a:t>
            </a:r>
          </a:p>
          <a:p>
            <a:pPr eaLnBrk="1" hangingPunct="1">
              <a:lnSpc>
                <a:spcPct val="90000"/>
              </a:lnSpc>
              <a:buFontTx/>
              <a:buNone/>
            </a:pPr>
            <a:r>
              <a:rPr lang="es-ES" sz="2400"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GEOGRÁFICA</a:t>
            </a:r>
            <a:r>
              <a:rPr lang="es-ES" sz="2400" dirty="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 Elaboración</a:t>
            </a:r>
            <a:r>
              <a:rPr lang="es-ES" sz="1800" dirty="0">
                <a:latin typeface="Arial" panose="020B0604020202020204" pitchFamily="34" charset="0"/>
                <a:cs typeface="Arial" panose="020B0604020202020204" pitchFamily="34" charset="0"/>
              </a:rPr>
              <a:t>                                                 </a:t>
            </a:r>
          </a:p>
          <a:p>
            <a:pPr eaLnBrk="1" hangingPunct="1">
              <a:lnSpc>
                <a:spcPct val="90000"/>
              </a:lnSpc>
              <a:buFontTx/>
              <a:buNone/>
            </a:pPr>
            <a:r>
              <a:rPr lang="es-ES" sz="1800" dirty="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 Transformación</a:t>
            </a:r>
          </a:p>
        </p:txBody>
      </p:sp>
      <p:pic>
        <p:nvPicPr>
          <p:cNvPr id="1031" name="Picture 7"/>
          <p:cNvPicPr>
            <a:picLocks noChangeAspect="1" noChangeArrowheads="1"/>
          </p:cNvPicPr>
          <p:nvPr/>
        </p:nvPicPr>
        <p:blipFill>
          <a:blip r:embed="rId3" cstate="screen"/>
          <a:srcRect/>
          <a:stretch>
            <a:fillRect/>
          </a:stretch>
        </p:blipFill>
        <p:spPr bwMode="auto">
          <a:xfrm>
            <a:off x="1090569" y="295054"/>
            <a:ext cx="1676289" cy="1712226"/>
          </a:xfrm>
          <a:prstGeom prst="rect">
            <a:avLst/>
          </a:prstGeom>
          <a:noFill/>
          <a:ln w="9525">
            <a:noFill/>
            <a:miter lim="800000"/>
            <a:headEnd/>
            <a:tailEnd/>
          </a:ln>
        </p:spPr>
      </p:pic>
      <p:sp>
        <p:nvSpPr>
          <p:cNvPr id="1033" name="Rectangle 10"/>
          <p:cNvSpPr>
            <a:spLocks noChangeArrowheads="1"/>
          </p:cNvSpPr>
          <p:nvPr/>
        </p:nvSpPr>
        <p:spPr bwMode="auto">
          <a:xfrm>
            <a:off x="2855392" y="889557"/>
            <a:ext cx="6769000" cy="523220"/>
          </a:xfrm>
          <a:prstGeom prst="rect">
            <a:avLst/>
          </a:prstGeom>
          <a:noFill/>
          <a:ln w="9525">
            <a:noFill/>
            <a:miter lim="800000"/>
            <a:headEnd/>
            <a:tailEnd/>
          </a:ln>
        </p:spPr>
        <p:txBody>
          <a:bodyPr wrap="square">
            <a:spAutoFit/>
          </a:bodyPr>
          <a:lstStyle/>
          <a:p>
            <a:r>
              <a:rPr lang="es-ES" sz="2800" b="1" dirty="0">
                <a:solidFill>
                  <a:srgbClr val="0000CC"/>
                </a:solidFill>
                <a:latin typeface="Arial" pitchFamily="34" charset="0"/>
                <a:cs typeface="Arial" pitchFamily="34" charset="0"/>
              </a:rPr>
              <a:t>DOP</a:t>
            </a:r>
            <a:r>
              <a:rPr lang="es-ES" sz="2400" b="1" dirty="0">
                <a:solidFill>
                  <a:srgbClr val="0000CC"/>
                </a:solidFill>
                <a:latin typeface="Arial" pitchFamily="34" charset="0"/>
                <a:cs typeface="Arial" pitchFamily="34" charset="0"/>
              </a:rPr>
              <a:t>  (</a:t>
            </a:r>
            <a:r>
              <a:rPr lang="es-ES" sz="2800" b="1" dirty="0">
                <a:solidFill>
                  <a:srgbClr val="0000CC"/>
                </a:solidFill>
                <a:latin typeface="Arial" pitchFamily="34" charset="0"/>
                <a:cs typeface="Arial" pitchFamily="34" charset="0"/>
              </a:rPr>
              <a:t>D</a:t>
            </a:r>
            <a:r>
              <a:rPr lang="es-ES" sz="2400" b="1" dirty="0">
                <a:solidFill>
                  <a:srgbClr val="0000CC"/>
                </a:solidFill>
                <a:latin typeface="Arial" pitchFamily="34" charset="0"/>
                <a:cs typeface="Arial" pitchFamily="34" charset="0"/>
              </a:rPr>
              <a:t>enominación de </a:t>
            </a:r>
            <a:r>
              <a:rPr lang="es-ES" sz="2800" b="1" dirty="0">
                <a:solidFill>
                  <a:srgbClr val="0000CC"/>
                </a:solidFill>
                <a:latin typeface="Arial" pitchFamily="34" charset="0"/>
                <a:cs typeface="Arial" pitchFamily="34" charset="0"/>
              </a:rPr>
              <a:t>O</a:t>
            </a:r>
            <a:r>
              <a:rPr lang="es-ES" sz="2400" b="1" dirty="0">
                <a:solidFill>
                  <a:srgbClr val="0000CC"/>
                </a:solidFill>
                <a:latin typeface="Arial" pitchFamily="34" charset="0"/>
                <a:cs typeface="Arial" pitchFamily="34" charset="0"/>
              </a:rPr>
              <a:t>rigen </a:t>
            </a:r>
            <a:r>
              <a:rPr lang="es-ES" sz="2800" b="1" dirty="0">
                <a:solidFill>
                  <a:srgbClr val="0000CC"/>
                </a:solidFill>
                <a:latin typeface="Arial" pitchFamily="34" charset="0"/>
                <a:cs typeface="Arial" pitchFamily="34" charset="0"/>
              </a:rPr>
              <a:t>P</a:t>
            </a:r>
            <a:r>
              <a:rPr lang="es-ES" sz="2400" b="1" dirty="0">
                <a:solidFill>
                  <a:srgbClr val="0000CC"/>
                </a:solidFill>
                <a:latin typeface="Arial" pitchFamily="34" charset="0"/>
                <a:cs typeface="Arial" pitchFamily="34" charset="0"/>
              </a:rPr>
              <a:t>rotegida)</a:t>
            </a:r>
          </a:p>
        </p:txBody>
      </p:sp>
      <p:grpSp>
        <p:nvGrpSpPr>
          <p:cNvPr id="4" name="Grupo 3"/>
          <p:cNvGrpSpPr/>
          <p:nvPr/>
        </p:nvGrpSpPr>
        <p:grpSpPr>
          <a:xfrm>
            <a:off x="4007768" y="2144397"/>
            <a:ext cx="1296144" cy="3011981"/>
            <a:chOff x="2483768" y="2144393"/>
            <a:chExt cx="1296144" cy="3011981"/>
          </a:xfrm>
        </p:grpSpPr>
        <p:sp>
          <p:nvSpPr>
            <p:cNvPr id="1028" name="AutoShape 5"/>
            <p:cNvSpPr>
              <a:spLocks noChangeArrowheads="1"/>
            </p:cNvSpPr>
            <p:nvPr/>
          </p:nvSpPr>
          <p:spPr bwMode="auto">
            <a:xfrm>
              <a:off x="2483768" y="2144393"/>
              <a:ext cx="1296144" cy="287214"/>
            </a:xfrm>
            <a:prstGeom prst="rightArrow">
              <a:avLst>
                <a:gd name="adj1" fmla="val 50000"/>
                <a:gd name="adj2" fmla="val 53687"/>
              </a:avLst>
            </a:prstGeom>
            <a:solidFill>
              <a:srgbClr val="FFCC00"/>
            </a:solidFill>
            <a:ln w="9525">
              <a:solidFill>
                <a:schemeClr val="tx1"/>
              </a:solidFill>
              <a:miter lim="800000"/>
              <a:headEnd/>
              <a:tailEnd/>
            </a:ln>
          </p:spPr>
          <p:txBody>
            <a:bodyPr wrap="none" anchor="ctr"/>
            <a:lstStyle/>
            <a:p>
              <a:endParaRPr lang="es-ES" sz="2800"/>
            </a:p>
          </p:txBody>
        </p:sp>
        <p:sp>
          <p:nvSpPr>
            <p:cNvPr id="12" name="AutoShape 5"/>
            <p:cNvSpPr>
              <a:spLocks noChangeArrowheads="1"/>
            </p:cNvSpPr>
            <p:nvPr/>
          </p:nvSpPr>
          <p:spPr bwMode="auto">
            <a:xfrm>
              <a:off x="2483768" y="3501008"/>
              <a:ext cx="1296144" cy="287214"/>
            </a:xfrm>
            <a:prstGeom prst="rightArrow">
              <a:avLst>
                <a:gd name="adj1" fmla="val 50000"/>
                <a:gd name="adj2" fmla="val 53687"/>
              </a:avLst>
            </a:prstGeom>
            <a:solidFill>
              <a:srgbClr val="FFCC00"/>
            </a:solidFill>
            <a:ln w="9525">
              <a:solidFill>
                <a:schemeClr val="tx1"/>
              </a:solidFill>
              <a:miter lim="800000"/>
              <a:headEnd/>
              <a:tailEnd/>
            </a:ln>
          </p:spPr>
          <p:txBody>
            <a:bodyPr wrap="none" anchor="ctr"/>
            <a:lstStyle/>
            <a:p>
              <a:endParaRPr lang="es-ES" sz="2800"/>
            </a:p>
          </p:txBody>
        </p:sp>
        <p:sp>
          <p:nvSpPr>
            <p:cNvPr id="13" name="AutoShape 5"/>
            <p:cNvSpPr>
              <a:spLocks noChangeArrowheads="1"/>
            </p:cNvSpPr>
            <p:nvPr/>
          </p:nvSpPr>
          <p:spPr bwMode="auto">
            <a:xfrm>
              <a:off x="2483768" y="4869160"/>
              <a:ext cx="1296144" cy="287214"/>
            </a:xfrm>
            <a:prstGeom prst="rightArrow">
              <a:avLst>
                <a:gd name="adj1" fmla="val 50000"/>
                <a:gd name="adj2" fmla="val 53687"/>
              </a:avLst>
            </a:prstGeom>
            <a:solidFill>
              <a:srgbClr val="FFCC00"/>
            </a:solidFill>
            <a:ln w="9525">
              <a:solidFill>
                <a:schemeClr val="tx1"/>
              </a:solidFill>
              <a:miter lim="800000"/>
              <a:headEnd/>
              <a:tailEnd/>
            </a:ln>
          </p:spPr>
          <p:txBody>
            <a:bodyPr wrap="none" anchor="ctr"/>
            <a:lstStyle/>
            <a:p>
              <a:endParaRPr lang="es-ES" sz="2800"/>
            </a:p>
          </p:txBody>
        </p:sp>
      </p:grpSp>
      <p:sp>
        <p:nvSpPr>
          <p:cNvPr id="14" name="AutoShape 800"/>
          <p:cNvSpPr>
            <a:spLocks/>
          </p:cNvSpPr>
          <p:nvPr/>
        </p:nvSpPr>
        <p:spPr bwMode="auto">
          <a:xfrm rot="10800000">
            <a:off x="8214027" y="5156378"/>
            <a:ext cx="145347" cy="1236674"/>
          </a:xfrm>
          <a:prstGeom prst="leftBrace">
            <a:avLst>
              <a:gd name="adj1" fmla="val 132921"/>
              <a:gd name="adj2" fmla="val 50000"/>
            </a:avLst>
          </a:prstGeom>
          <a:noFill/>
          <a:ln w="38100">
            <a:solidFill>
              <a:srgbClr val="00B050"/>
            </a:solidFill>
            <a:round/>
            <a:headEnd/>
            <a:tailEnd/>
          </a:ln>
        </p:spPr>
        <p:txBody>
          <a:bodyPr wrap="none" anchor="ctr"/>
          <a:lstStyle/>
          <a:p>
            <a:endParaRPr lang="es-ES">
              <a:latin typeface="Tahoma" pitchFamily="34" charset="0"/>
            </a:endParaRPr>
          </a:p>
        </p:txBody>
      </p:sp>
      <p:sp>
        <p:nvSpPr>
          <p:cNvPr id="3" name="CuadroTexto 2"/>
          <p:cNvSpPr txBox="1"/>
          <p:nvPr/>
        </p:nvSpPr>
        <p:spPr>
          <a:xfrm>
            <a:off x="8359374" y="5090933"/>
            <a:ext cx="1851426" cy="1323439"/>
          </a:xfrm>
          <a:prstGeom prst="rect">
            <a:avLst/>
          </a:prstGeom>
          <a:noFill/>
        </p:spPr>
        <p:txBody>
          <a:bodyPr wrap="square" rtlCol="0">
            <a:spAutoFit/>
          </a:bodyPr>
          <a:lstStyle/>
          <a:p>
            <a:r>
              <a:rPr lang="es-ES" sz="2000" b="1" i="1" dirty="0">
                <a:solidFill>
                  <a:srgbClr val="00B050"/>
                </a:solidFill>
                <a:effectLst>
                  <a:outerShdw blurRad="38100" dist="38100" dir="2700000" algn="tl">
                    <a:srgbClr val="000000">
                      <a:alpha val="43137"/>
                    </a:srgbClr>
                  </a:outerShdw>
                </a:effectLst>
              </a:rPr>
              <a:t>Todas las fases se dan dentro de la zona geográfica</a:t>
            </a:r>
          </a:p>
        </p:txBody>
      </p:sp>
      <p:pic>
        <p:nvPicPr>
          <p:cNvPr id="15" name="Imagen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065290" y="135873"/>
            <a:ext cx="2640715" cy="753684"/>
          </a:xfrm>
          <a:prstGeom prst="rect">
            <a:avLst/>
          </a:prstGeom>
        </p:spPr>
      </p:pic>
    </p:spTree>
    <p:extLst>
      <p:ext uri="{BB962C8B-B14F-4D97-AF65-F5344CB8AC3E}">
        <p14:creationId xmlns:p14="http://schemas.microsoft.com/office/powerpoint/2010/main" val="4860433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EE38F21-01AB-4EF3-91AD-465C92D9993A}"/>
              </a:ext>
            </a:extLst>
          </p:cNvPr>
          <p:cNvSpPr/>
          <p:nvPr/>
        </p:nvSpPr>
        <p:spPr>
          <a:xfrm>
            <a:off x="782972" y="1351508"/>
            <a:ext cx="5852719" cy="3785652"/>
          </a:xfrm>
          <a:prstGeom prst="rect">
            <a:avLst/>
          </a:prstGeom>
        </p:spPr>
        <p:txBody>
          <a:bodyPr wrap="square">
            <a:spAutoFit/>
          </a:bodyPr>
          <a:lstStyle/>
          <a:p>
            <a:pPr lvl="0" algn="just" fontAlgn="base"/>
            <a:r>
              <a:rPr lang="es-ES" sz="2400" b="1" dirty="0">
                <a:solidFill>
                  <a:srgbClr val="000000"/>
                </a:solidFill>
                <a:latin typeface="Muli"/>
              </a:rPr>
              <a:t>En materia alimentaria, el </a:t>
            </a:r>
            <a:r>
              <a:rPr lang="es-ES" sz="2400" b="1" dirty="0">
                <a:solidFill>
                  <a:srgbClr val="EE5219"/>
                </a:solidFill>
                <a:latin typeface="Muli"/>
                <a:hlinkClick r:id="rId2">
                  <a:extLst>
                    <a:ext uri="{A12FA001-AC4F-418D-AE19-62706E023703}">
                      <ahyp:hlinkClr xmlns:ahyp="http://schemas.microsoft.com/office/drawing/2018/hyperlinkcolor" val="tx"/>
                    </a:ext>
                  </a:extLst>
                </a:hlinkClick>
              </a:rPr>
              <a:t>Acuerdo MSF</a:t>
            </a:r>
            <a:r>
              <a:rPr lang="es-ES" sz="2400" b="1" dirty="0">
                <a:solidFill>
                  <a:srgbClr val="000000"/>
                </a:solidFill>
                <a:latin typeface="Muli"/>
              </a:rPr>
              <a:t> (Medidas Sanitarias y Fitosanitarias) permite a los miembros de la OMC establecer sus propias normas en materia de inocuidad de los alimentos, sanidad animal y preservación de los vegetales</a:t>
            </a:r>
            <a:r>
              <a:rPr lang="es-ES" sz="2400" dirty="0">
                <a:solidFill>
                  <a:srgbClr val="000000"/>
                </a:solidFill>
                <a:latin typeface="Muli"/>
              </a:rPr>
              <a:t>. Dichas normas deben fundamentarse en principios científicos, y no discriminar de manera arbitraria o injustificable entre países con condiciones idénticas o similares.</a:t>
            </a:r>
          </a:p>
        </p:txBody>
      </p:sp>
      <p:pic>
        <p:nvPicPr>
          <p:cNvPr id="4" name="Imagen 3">
            <a:extLst>
              <a:ext uri="{FF2B5EF4-FFF2-40B4-BE49-F238E27FC236}">
                <a16:creationId xmlns:a16="http://schemas.microsoft.com/office/drawing/2014/main" id="{1221223B-799E-40A3-9596-21151C986FB5}"/>
              </a:ext>
            </a:extLst>
          </p:cNvPr>
          <p:cNvPicPr>
            <a:picLocks noChangeAspect="1"/>
          </p:cNvPicPr>
          <p:nvPr/>
        </p:nvPicPr>
        <p:blipFill>
          <a:blip r:embed="rId3"/>
          <a:stretch>
            <a:fillRect/>
          </a:stretch>
        </p:blipFill>
        <p:spPr>
          <a:xfrm>
            <a:off x="6694838" y="1351508"/>
            <a:ext cx="4395408" cy="3299242"/>
          </a:xfrm>
          <a:prstGeom prst="rect">
            <a:avLst/>
          </a:prstGeom>
        </p:spPr>
      </p:pic>
    </p:spTree>
    <p:extLst>
      <p:ext uri="{BB962C8B-B14F-4D97-AF65-F5344CB8AC3E}">
        <p14:creationId xmlns:p14="http://schemas.microsoft.com/office/powerpoint/2010/main" val="2278529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8"/>
          <p:cNvPicPr>
            <a:picLocks noChangeAspect="1" noChangeArrowheads="1"/>
          </p:cNvPicPr>
          <p:nvPr/>
        </p:nvPicPr>
        <p:blipFill>
          <a:blip r:embed="rId3" cstate="screen"/>
          <a:srcRect/>
          <a:stretch>
            <a:fillRect/>
          </a:stretch>
        </p:blipFill>
        <p:spPr bwMode="auto">
          <a:xfrm>
            <a:off x="1132342" y="333674"/>
            <a:ext cx="1697715" cy="1639024"/>
          </a:xfrm>
          <a:prstGeom prst="rect">
            <a:avLst/>
          </a:prstGeom>
          <a:noFill/>
          <a:ln w="9525">
            <a:noFill/>
            <a:miter lim="800000"/>
            <a:headEnd/>
            <a:tailEnd/>
          </a:ln>
        </p:spPr>
      </p:pic>
      <p:sp>
        <p:nvSpPr>
          <p:cNvPr id="11" name="Rectangle 10"/>
          <p:cNvSpPr>
            <a:spLocks noChangeArrowheads="1"/>
          </p:cNvSpPr>
          <p:nvPr/>
        </p:nvSpPr>
        <p:spPr bwMode="auto">
          <a:xfrm>
            <a:off x="2999656" y="836713"/>
            <a:ext cx="6769000" cy="523220"/>
          </a:xfrm>
          <a:prstGeom prst="rect">
            <a:avLst/>
          </a:prstGeom>
          <a:noFill/>
          <a:ln w="9525">
            <a:noFill/>
            <a:miter lim="800000"/>
            <a:headEnd/>
            <a:tailEnd/>
          </a:ln>
        </p:spPr>
        <p:txBody>
          <a:bodyPr wrap="square">
            <a:spAutoFit/>
          </a:bodyPr>
          <a:lstStyle/>
          <a:p>
            <a:r>
              <a:rPr lang="es-ES" sz="2800" b="1" dirty="0">
                <a:solidFill>
                  <a:srgbClr val="0000CC"/>
                </a:solidFill>
                <a:latin typeface="Arial" pitchFamily="34" charset="0"/>
                <a:cs typeface="Arial" pitchFamily="34" charset="0"/>
              </a:rPr>
              <a:t>IGP</a:t>
            </a:r>
            <a:r>
              <a:rPr lang="es-ES" sz="2400" b="1" dirty="0">
                <a:solidFill>
                  <a:srgbClr val="0000CC"/>
                </a:solidFill>
                <a:latin typeface="Arial" pitchFamily="34" charset="0"/>
                <a:cs typeface="Arial" pitchFamily="34" charset="0"/>
              </a:rPr>
              <a:t>  (</a:t>
            </a:r>
            <a:r>
              <a:rPr lang="es-ES" sz="2800" b="1" dirty="0">
                <a:solidFill>
                  <a:srgbClr val="0000CC"/>
                </a:solidFill>
                <a:latin typeface="Arial" pitchFamily="34" charset="0"/>
                <a:cs typeface="Arial" pitchFamily="34" charset="0"/>
              </a:rPr>
              <a:t>I</a:t>
            </a:r>
            <a:r>
              <a:rPr lang="es-ES" sz="2400" b="1" dirty="0">
                <a:solidFill>
                  <a:srgbClr val="0000CC"/>
                </a:solidFill>
                <a:latin typeface="Arial" pitchFamily="34" charset="0"/>
                <a:cs typeface="Arial" pitchFamily="34" charset="0"/>
              </a:rPr>
              <a:t>ndicación </a:t>
            </a:r>
            <a:r>
              <a:rPr lang="es-ES" sz="2800" b="1" dirty="0">
                <a:solidFill>
                  <a:srgbClr val="0000CC"/>
                </a:solidFill>
                <a:latin typeface="Arial" pitchFamily="34" charset="0"/>
                <a:cs typeface="Arial" pitchFamily="34" charset="0"/>
              </a:rPr>
              <a:t>G</a:t>
            </a:r>
            <a:r>
              <a:rPr lang="es-ES" sz="2400" b="1" dirty="0">
                <a:solidFill>
                  <a:srgbClr val="0000CC"/>
                </a:solidFill>
                <a:latin typeface="Arial" pitchFamily="34" charset="0"/>
                <a:cs typeface="Arial" pitchFamily="34" charset="0"/>
              </a:rPr>
              <a:t>eográfica </a:t>
            </a:r>
            <a:r>
              <a:rPr lang="es-ES" sz="2800" b="1" dirty="0">
                <a:solidFill>
                  <a:srgbClr val="0000CC"/>
                </a:solidFill>
                <a:latin typeface="Arial" pitchFamily="34" charset="0"/>
                <a:cs typeface="Arial" pitchFamily="34" charset="0"/>
              </a:rPr>
              <a:t>P</a:t>
            </a:r>
            <a:r>
              <a:rPr lang="es-ES" sz="2400" b="1" dirty="0">
                <a:solidFill>
                  <a:srgbClr val="0000CC"/>
                </a:solidFill>
                <a:latin typeface="Arial" pitchFamily="34" charset="0"/>
                <a:cs typeface="Arial" pitchFamily="34" charset="0"/>
              </a:rPr>
              <a:t>rotegida)</a:t>
            </a:r>
          </a:p>
        </p:txBody>
      </p:sp>
      <p:sp>
        <p:nvSpPr>
          <p:cNvPr id="12" name="Rectangle 3"/>
          <p:cNvSpPr txBox="1">
            <a:spLocks noChangeArrowheads="1"/>
          </p:cNvSpPr>
          <p:nvPr/>
        </p:nvSpPr>
        <p:spPr>
          <a:xfrm>
            <a:off x="1919288" y="1773238"/>
            <a:ext cx="8291512" cy="464434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endParaRPr lang="es-ES" sz="1800" dirty="0">
              <a:latin typeface="Arial" panose="020B0604020202020204" pitchFamily="34" charset="0"/>
              <a:cs typeface="Arial" panose="020B0604020202020204" pitchFamily="34" charset="0"/>
            </a:endParaRPr>
          </a:p>
          <a:p>
            <a:pPr>
              <a:lnSpc>
                <a:spcPct val="90000"/>
              </a:lnSpc>
            </a:pPr>
            <a:r>
              <a:rPr lang="es-ES" sz="2000" b="1" dirty="0">
                <a:solidFill>
                  <a:prstClr val="black"/>
                </a:solidFill>
                <a:latin typeface="Arial" panose="020B0604020202020204" pitchFamily="34" charset="0"/>
                <a:cs typeface="Arial" panose="020B0604020202020204" pitchFamily="34" charset="0"/>
              </a:rPr>
              <a:t>ORIGEN</a:t>
            </a:r>
            <a:r>
              <a:rPr lang="es-ES" sz="2000" dirty="0">
                <a:solidFill>
                  <a:prstClr val="black"/>
                </a:solidFill>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 Lugar 	</a:t>
            </a:r>
          </a:p>
          <a:p>
            <a:pPr>
              <a:lnSpc>
                <a:spcPct val="90000"/>
              </a:lnSpc>
              <a:buFontTx/>
              <a:buNone/>
            </a:pPr>
            <a:r>
              <a:rPr lang="es-ES" sz="2400" dirty="0">
                <a:latin typeface="Arial" panose="020B0604020202020204" pitchFamily="34" charset="0"/>
                <a:cs typeface="Arial" panose="020B0604020202020204" pitchFamily="34" charset="0"/>
              </a:rPr>
              <a:t>					 - Región</a:t>
            </a:r>
          </a:p>
          <a:p>
            <a:pPr>
              <a:lnSpc>
                <a:spcPct val="90000"/>
              </a:lnSpc>
              <a:buFontTx/>
              <a:buNone/>
            </a:pPr>
            <a:r>
              <a:rPr lang="es-ES" sz="2400" dirty="0">
                <a:latin typeface="Arial" panose="020B0604020202020204" pitchFamily="34" charset="0"/>
                <a:cs typeface="Arial" panose="020B0604020202020204" pitchFamily="34" charset="0"/>
              </a:rPr>
              <a:t>                                             - País</a:t>
            </a:r>
          </a:p>
          <a:p>
            <a:pPr>
              <a:lnSpc>
                <a:spcPct val="90000"/>
              </a:lnSpc>
            </a:pPr>
            <a:r>
              <a:rPr lang="es-ES" sz="2000" b="1" dirty="0">
                <a:latin typeface="Arial" panose="020B0604020202020204" pitchFamily="34" charset="0"/>
                <a:cs typeface="Arial" panose="020B0604020202020204" pitchFamily="34" charset="0"/>
              </a:rPr>
              <a:t>CUALIDAD</a:t>
            </a:r>
            <a:r>
              <a:rPr lang="es-ES" sz="2400" dirty="0">
                <a:latin typeface="Arial" panose="020B0604020202020204" pitchFamily="34" charset="0"/>
                <a:cs typeface="Arial" panose="020B0604020202020204" pitchFamily="34" charset="0"/>
              </a:rPr>
              <a:t> </a:t>
            </a:r>
          </a:p>
          <a:p>
            <a:pPr marL="0" indent="0">
              <a:lnSpc>
                <a:spcPct val="90000"/>
              </a:lnSpc>
              <a:buNone/>
            </a:pPr>
            <a:r>
              <a:rPr lang="es-ES" sz="2000" b="1" dirty="0">
                <a:latin typeface="Arial" panose="020B0604020202020204" pitchFamily="34" charset="0"/>
                <a:cs typeface="Arial" panose="020B0604020202020204" pitchFamily="34" charset="0"/>
              </a:rPr>
              <a:t>     REPUTACIÓN</a:t>
            </a:r>
            <a:r>
              <a:rPr lang="es-ES" sz="2400" b="1"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Debida al Medio  Geográfico </a:t>
            </a:r>
          </a:p>
          <a:p>
            <a:pPr marL="0" indent="0">
              <a:lnSpc>
                <a:spcPct val="90000"/>
              </a:lnSpc>
              <a:buNone/>
            </a:pPr>
            <a:r>
              <a:rPr lang="es-ES" sz="2400" b="1"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CARACTERÍSTICA</a:t>
            </a:r>
            <a:r>
              <a:rPr lang="es-ES" sz="2400" dirty="0">
                <a:latin typeface="Arial" panose="020B0604020202020204" pitchFamily="34" charset="0"/>
                <a:cs typeface="Arial" panose="020B0604020202020204" pitchFamily="34" charset="0"/>
              </a:rPr>
              <a:t>                         						</a:t>
            </a:r>
            <a:endParaRPr lang="es-ES" sz="1800" dirty="0">
              <a:latin typeface="Arial" panose="020B0604020202020204" pitchFamily="34" charset="0"/>
              <a:cs typeface="Arial" panose="020B0604020202020204" pitchFamily="34" charset="0"/>
            </a:endParaRPr>
          </a:p>
          <a:p>
            <a:pPr lvl="3">
              <a:lnSpc>
                <a:spcPct val="90000"/>
              </a:lnSpc>
            </a:pPr>
            <a:endParaRPr lang="es-ES" sz="1000" dirty="0">
              <a:latin typeface="Arial" panose="020B0604020202020204" pitchFamily="34" charset="0"/>
              <a:cs typeface="Arial" panose="020B0604020202020204" pitchFamily="34" charset="0"/>
            </a:endParaRPr>
          </a:p>
          <a:p>
            <a:pPr marL="0" indent="0">
              <a:lnSpc>
                <a:spcPct val="90000"/>
              </a:lnSpc>
              <a:buNone/>
            </a:pPr>
            <a:endParaRPr lang="es-ES" sz="1600" dirty="0">
              <a:latin typeface="Arial" panose="020B0604020202020204" pitchFamily="34" charset="0"/>
              <a:cs typeface="Arial" panose="020B0604020202020204" pitchFamily="34" charset="0"/>
            </a:endParaRPr>
          </a:p>
          <a:p>
            <a:pPr>
              <a:lnSpc>
                <a:spcPct val="90000"/>
              </a:lnSpc>
            </a:pPr>
            <a:endParaRPr lang="es-ES" sz="1600" dirty="0">
              <a:latin typeface="Arial" panose="020B0604020202020204" pitchFamily="34" charset="0"/>
              <a:cs typeface="Arial" panose="020B0604020202020204" pitchFamily="34" charset="0"/>
            </a:endParaRPr>
          </a:p>
          <a:p>
            <a:pPr>
              <a:lnSpc>
                <a:spcPct val="90000"/>
              </a:lnSpc>
            </a:pPr>
            <a:r>
              <a:rPr lang="es-ES" sz="2000" b="1" dirty="0">
                <a:latin typeface="Arial" panose="020B0604020202020204" pitchFamily="34" charset="0"/>
                <a:cs typeface="Arial" panose="020B0604020202020204" pitchFamily="34" charset="0"/>
              </a:rPr>
              <a:t>  ZONA </a:t>
            </a:r>
            <a:r>
              <a:rPr lang="es-ES" sz="2400" dirty="0">
                <a:latin typeface="Arial" panose="020B0604020202020204" pitchFamily="34" charset="0"/>
                <a:cs typeface="Arial" panose="020B0604020202020204" pitchFamily="34" charset="0"/>
              </a:rPr>
              <a:t>			 - Producción </a:t>
            </a:r>
            <a:r>
              <a:rPr lang="es-ES" sz="2400" i="1" dirty="0">
                <a:latin typeface="Arial" panose="020B0604020202020204" pitchFamily="34" charset="0"/>
                <a:cs typeface="Arial" panose="020B0604020202020204" pitchFamily="34" charset="0"/>
              </a:rPr>
              <a:t>y/o</a:t>
            </a:r>
          </a:p>
          <a:p>
            <a:pPr>
              <a:lnSpc>
                <a:spcPct val="90000"/>
              </a:lnSpc>
              <a:buNone/>
            </a:pPr>
            <a:r>
              <a:rPr lang="es-ES" sz="2400" dirty="0">
                <a:latin typeface="Arial" panose="020B0604020202020204" pitchFamily="34" charset="0"/>
                <a:cs typeface="Arial" panose="020B0604020202020204" pitchFamily="34" charset="0"/>
              </a:rPr>
              <a:t>    </a:t>
            </a:r>
            <a:r>
              <a:rPr lang="es-ES" sz="2000" b="1" dirty="0">
                <a:latin typeface="Arial" panose="020B0604020202020204" pitchFamily="34" charset="0"/>
                <a:cs typeface="Arial" panose="020B0604020202020204" pitchFamily="34" charset="0"/>
              </a:rPr>
              <a:t>GEOGRÁFICA</a:t>
            </a:r>
            <a:r>
              <a:rPr lang="es-ES" sz="20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 Elaboración </a:t>
            </a:r>
            <a:r>
              <a:rPr lang="es-ES" sz="2400" i="1" dirty="0">
                <a:latin typeface="Arial" panose="020B0604020202020204" pitchFamily="34" charset="0"/>
                <a:cs typeface="Arial" panose="020B0604020202020204" pitchFamily="34" charset="0"/>
              </a:rPr>
              <a:t>y/o</a:t>
            </a:r>
          </a:p>
          <a:p>
            <a:pPr>
              <a:lnSpc>
                <a:spcPct val="90000"/>
              </a:lnSpc>
              <a:buFontTx/>
              <a:buNone/>
            </a:pPr>
            <a:r>
              <a:rPr lang="es-ES" sz="18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 Transformación</a:t>
            </a:r>
          </a:p>
        </p:txBody>
      </p:sp>
      <p:sp>
        <p:nvSpPr>
          <p:cNvPr id="13" name="Rectangle 3"/>
          <p:cNvSpPr txBox="1">
            <a:spLocks noChangeArrowheads="1"/>
          </p:cNvSpPr>
          <p:nvPr/>
        </p:nvSpPr>
        <p:spPr>
          <a:xfrm>
            <a:off x="1919288" y="1773238"/>
            <a:ext cx="8291512" cy="49339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endParaRPr lang="es-ES" sz="2400" dirty="0"/>
          </a:p>
          <a:p>
            <a:pPr>
              <a:lnSpc>
                <a:spcPct val="90000"/>
              </a:lnSpc>
              <a:buFontTx/>
              <a:buNone/>
            </a:pPr>
            <a:r>
              <a:rPr lang="es-ES" sz="1800" dirty="0"/>
              <a:t>	</a:t>
            </a:r>
            <a:endParaRPr lang="es-ES" sz="1600" i="1" dirty="0"/>
          </a:p>
        </p:txBody>
      </p:sp>
      <p:sp>
        <p:nvSpPr>
          <p:cNvPr id="15" name="AutoShape 5"/>
          <p:cNvSpPr>
            <a:spLocks noChangeArrowheads="1"/>
          </p:cNvSpPr>
          <p:nvPr/>
        </p:nvSpPr>
        <p:spPr bwMode="auto">
          <a:xfrm>
            <a:off x="4228688" y="2072009"/>
            <a:ext cx="1296144" cy="287214"/>
          </a:xfrm>
          <a:prstGeom prst="rightArrow">
            <a:avLst>
              <a:gd name="adj1" fmla="val 50000"/>
              <a:gd name="adj2" fmla="val 53687"/>
            </a:avLst>
          </a:prstGeom>
          <a:solidFill>
            <a:srgbClr val="FFCC00"/>
          </a:solidFill>
          <a:ln w="9525">
            <a:solidFill>
              <a:schemeClr val="tx1"/>
            </a:solidFill>
            <a:miter lim="800000"/>
            <a:headEnd/>
            <a:tailEnd/>
          </a:ln>
        </p:spPr>
        <p:txBody>
          <a:bodyPr wrap="none" anchor="ctr"/>
          <a:lstStyle/>
          <a:p>
            <a:endParaRPr lang="es-ES" sz="2800"/>
          </a:p>
        </p:txBody>
      </p:sp>
      <p:sp>
        <p:nvSpPr>
          <p:cNvPr id="16" name="AutoShape 5"/>
          <p:cNvSpPr>
            <a:spLocks noChangeArrowheads="1"/>
          </p:cNvSpPr>
          <p:nvPr/>
        </p:nvSpPr>
        <p:spPr bwMode="auto">
          <a:xfrm>
            <a:off x="4228688" y="3573016"/>
            <a:ext cx="1296144" cy="287214"/>
          </a:xfrm>
          <a:prstGeom prst="rightArrow">
            <a:avLst>
              <a:gd name="adj1" fmla="val 50000"/>
              <a:gd name="adj2" fmla="val 53687"/>
            </a:avLst>
          </a:prstGeom>
          <a:solidFill>
            <a:srgbClr val="FFCC00"/>
          </a:solidFill>
          <a:ln w="9525">
            <a:solidFill>
              <a:schemeClr val="tx1"/>
            </a:solidFill>
            <a:miter lim="800000"/>
            <a:headEnd/>
            <a:tailEnd/>
          </a:ln>
        </p:spPr>
        <p:txBody>
          <a:bodyPr wrap="none" anchor="ctr"/>
          <a:lstStyle/>
          <a:p>
            <a:endParaRPr lang="es-ES" sz="2800"/>
          </a:p>
        </p:txBody>
      </p:sp>
      <p:sp>
        <p:nvSpPr>
          <p:cNvPr id="17" name="AutoShape 5"/>
          <p:cNvSpPr>
            <a:spLocks noChangeArrowheads="1"/>
          </p:cNvSpPr>
          <p:nvPr/>
        </p:nvSpPr>
        <p:spPr bwMode="auto">
          <a:xfrm>
            <a:off x="4228688" y="5516401"/>
            <a:ext cx="1296144" cy="287214"/>
          </a:xfrm>
          <a:prstGeom prst="rightArrow">
            <a:avLst>
              <a:gd name="adj1" fmla="val 50000"/>
              <a:gd name="adj2" fmla="val 53687"/>
            </a:avLst>
          </a:prstGeom>
          <a:solidFill>
            <a:srgbClr val="FFCC00"/>
          </a:solidFill>
          <a:ln w="9525">
            <a:solidFill>
              <a:schemeClr val="tx1"/>
            </a:solidFill>
            <a:miter lim="800000"/>
            <a:headEnd/>
            <a:tailEnd/>
          </a:ln>
        </p:spPr>
        <p:txBody>
          <a:bodyPr wrap="none" anchor="ctr"/>
          <a:lstStyle/>
          <a:p>
            <a:endParaRPr lang="es-ES" sz="2800"/>
          </a:p>
        </p:txBody>
      </p:sp>
      <p:pic>
        <p:nvPicPr>
          <p:cNvPr id="10" name="Imagen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32874" y="0"/>
            <a:ext cx="2640715" cy="753684"/>
          </a:xfrm>
          <a:prstGeom prst="rect">
            <a:avLst/>
          </a:prstGeom>
        </p:spPr>
      </p:pic>
    </p:spTree>
    <p:extLst>
      <p:ext uri="{BB962C8B-B14F-4D97-AF65-F5344CB8AC3E}">
        <p14:creationId xmlns:p14="http://schemas.microsoft.com/office/powerpoint/2010/main" val="367558790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843660" y="852902"/>
            <a:ext cx="7056437" cy="1020763"/>
          </a:xfrm>
        </p:spPr>
        <p:txBody>
          <a:bodyPr>
            <a:normAutofit/>
          </a:bodyPr>
          <a:lstStyle/>
          <a:p>
            <a:pPr algn="l" eaLnBrk="1" hangingPunct="1"/>
            <a:r>
              <a:rPr lang="es-ES" sz="2400" b="1" dirty="0">
                <a:solidFill>
                  <a:srgbClr val="0000CC"/>
                </a:solidFill>
                <a:latin typeface="Arial" pitchFamily="34" charset="0"/>
                <a:ea typeface="+mn-ea"/>
                <a:cs typeface="Arial" pitchFamily="34" charset="0"/>
              </a:rPr>
              <a:t>ETG  (Especialidad Tradicional Garantizada) </a:t>
            </a:r>
            <a:br>
              <a:rPr lang="es-ES" sz="3600" dirty="0"/>
            </a:br>
            <a:r>
              <a:rPr lang="es-ES" sz="1800" i="1" dirty="0"/>
              <a:t>No es considerada un derecho de la propiedad intelectual </a:t>
            </a:r>
          </a:p>
        </p:txBody>
      </p:sp>
      <p:sp>
        <p:nvSpPr>
          <p:cNvPr id="16387" name="Rectangle 3"/>
          <p:cNvSpPr>
            <a:spLocks noGrp="1" noChangeArrowheads="1"/>
          </p:cNvSpPr>
          <p:nvPr>
            <p:ph type="body" idx="4294967295"/>
          </p:nvPr>
        </p:nvSpPr>
        <p:spPr>
          <a:xfrm>
            <a:off x="2130803" y="2108433"/>
            <a:ext cx="8229600" cy="4237038"/>
          </a:xfrm>
        </p:spPr>
        <p:txBody>
          <a:bodyPr>
            <a:normAutofit fontScale="85000" lnSpcReduction="20000"/>
          </a:bodyPr>
          <a:lstStyle/>
          <a:p>
            <a:pPr eaLnBrk="1" hangingPunct="1">
              <a:lnSpc>
                <a:spcPct val="80000"/>
              </a:lnSpc>
              <a:buFontTx/>
              <a:buNone/>
            </a:pPr>
            <a:r>
              <a:rPr lang="es-ES_tradnl" sz="2600" b="1" dirty="0">
                <a:latin typeface="Arial" panose="020B0604020202020204" pitchFamily="34" charset="0"/>
                <a:cs typeface="Arial" panose="020B0604020202020204" pitchFamily="34" charset="0"/>
              </a:rPr>
              <a:t>Se establece para la protección de los métodos de producción y recetas tradicionales</a:t>
            </a:r>
          </a:p>
          <a:p>
            <a:pPr eaLnBrk="1" hangingPunct="1">
              <a:lnSpc>
                <a:spcPct val="80000"/>
              </a:lnSpc>
              <a:buFontTx/>
              <a:buNone/>
            </a:pPr>
            <a:endParaRPr lang="es-ES_tradnl" sz="2600" dirty="0">
              <a:latin typeface="Arial" panose="020B0604020202020204" pitchFamily="34" charset="0"/>
              <a:cs typeface="Arial" panose="020B0604020202020204" pitchFamily="34" charset="0"/>
            </a:endParaRPr>
          </a:p>
          <a:p>
            <a:pPr eaLnBrk="1" hangingPunct="1">
              <a:lnSpc>
                <a:spcPct val="80000"/>
              </a:lnSpc>
              <a:buFontTx/>
              <a:buNone/>
            </a:pPr>
            <a:r>
              <a:rPr lang="es-ES_tradnl" sz="2600" dirty="0">
                <a:latin typeface="Arial" panose="020B0604020202020204" pitchFamily="34" charset="0"/>
                <a:cs typeface="Arial" panose="020B0604020202020204" pitchFamily="34" charset="0"/>
              </a:rPr>
              <a:t>Para ello el producto a proteger deberá:</a:t>
            </a:r>
          </a:p>
          <a:p>
            <a:pPr eaLnBrk="1" hangingPunct="1">
              <a:lnSpc>
                <a:spcPct val="80000"/>
              </a:lnSpc>
              <a:buFontTx/>
              <a:buNone/>
            </a:pPr>
            <a:endParaRPr lang="es-ES_tradnl" sz="2600" dirty="0">
              <a:latin typeface="Arial" panose="020B0604020202020204" pitchFamily="34" charset="0"/>
              <a:cs typeface="Arial" panose="020B0604020202020204" pitchFamily="34" charset="0"/>
            </a:endParaRPr>
          </a:p>
          <a:p>
            <a:pPr eaLnBrk="1" hangingPunct="1">
              <a:lnSpc>
                <a:spcPct val="80000"/>
              </a:lnSpc>
            </a:pPr>
            <a:r>
              <a:rPr lang="es-ES_tradnl" sz="2600" dirty="0">
                <a:latin typeface="Arial" panose="020B0604020202020204" pitchFamily="34" charset="0"/>
                <a:cs typeface="Arial" panose="020B0604020202020204" pitchFamily="34" charset="0"/>
              </a:rPr>
              <a:t>Ser obtenido a partir de materias primas tradicionales </a:t>
            </a:r>
          </a:p>
          <a:p>
            <a:pPr eaLnBrk="1" hangingPunct="1">
              <a:lnSpc>
                <a:spcPct val="80000"/>
              </a:lnSpc>
              <a:buFontTx/>
              <a:buNone/>
            </a:pPr>
            <a:r>
              <a:rPr lang="es-ES_tradnl" sz="2600" dirty="0">
                <a:latin typeface="Arial" panose="020B0604020202020204" pitchFamily="34" charset="0"/>
                <a:cs typeface="Arial" panose="020B0604020202020204" pitchFamily="34" charset="0"/>
              </a:rPr>
              <a:t> 				o</a:t>
            </a:r>
          </a:p>
          <a:p>
            <a:pPr eaLnBrk="1" hangingPunct="1">
              <a:lnSpc>
                <a:spcPct val="80000"/>
              </a:lnSpc>
            </a:pPr>
            <a:r>
              <a:rPr lang="es-ES_tradnl" sz="2600" dirty="0">
                <a:latin typeface="Arial" panose="020B0604020202020204" pitchFamily="34" charset="0"/>
                <a:cs typeface="Arial" panose="020B0604020202020204" pitchFamily="34" charset="0"/>
              </a:rPr>
              <a:t>Caracterizado por una composición tradicional </a:t>
            </a:r>
          </a:p>
          <a:p>
            <a:pPr eaLnBrk="1" hangingPunct="1">
              <a:lnSpc>
                <a:spcPct val="80000"/>
              </a:lnSpc>
              <a:buFontTx/>
              <a:buNone/>
            </a:pPr>
            <a:r>
              <a:rPr lang="es-ES_tradnl" sz="2600" dirty="0">
                <a:latin typeface="Arial" panose="020B0604020202020204" pitchFamily="34" charset="0"/>
                <a:cs typeface="Arial" panose="020B0604020202020204" pitchFamily="34" charset="0"/>
              </a:rPr>
              <a:t>  				u</a:t>
            </a:r>
          </a:p>
          <a:p>
            <a:pPr eaLnBrk="1" hangingPunct="1">
              <a:lnSpc>
                <a:spcPct val="80000"/>
              </a:lnSpc>
            </a:pPr>
            <a:r>
              <a:rPr lang="es-ES_tradnl" sz="2600" dirty="0">
                <a:latin typeface="Arial" panose="020B0604020202020204" pitchFamily="34" charset="0"/>
                <a:cs typeface="Arial" panose="020B0604020202020204" pitchFamily="34" charset="0"/>
              </a:rPr>
              <a:t>Obtenido por un método de producción/ elaboración tradicional</a:t>
            </a:r>
          </a:p>
          <a:p>
            <a:pPr eaLnBrk="1" hangingPunct="1">
              <a:lnSpc>
                <a:spcPct val="80000"/>
              </a:lnSpc>
              <a:buFontTx/>
              <a:buNone/>
            </a:pPr>
            <a:endParaRPr lang="es-ES_tradnl" sz="2600" i="1" dirty="0">
              <a:latin typeface="Arial" panose="020B0604020202020204" pitchFamily="34" charset="0"/>
              <a:cs typeface="Arial" panose="020B0604020202020204" pitchFamily="34" charset="0"/>
            </a:endParaRPr>
          </a:p>
          <a:p>
            <a:pPr eaLnBrk="1" hangingPunct="1">
              <a:lnSpc>
                <a:spcPct val="80000"/>
              </a:lnSpc>
              <a:buFontTx/>
              <a:buNone/>
            </a:pPr>
            <a:endParaRPr lang="es-ES_tradnl" sz="2600" i="1" dirty="0">
              <a:latin typeface="Arial" panose="020B0604020202020204" pitchFamily="34" charset="0"/>
              <a:cs typeface="Arial" panose="020B0604020202020204" pitchFamily="34" charset="0"/>
            </a:endParaRPr>
          </a:p>
          <a:p>
            <a:pPr eaLnBrk="1" hangingPunct="1">
              <a:lnSpc>
                <a:spcPct val="80000"/>
              </a:lnSpc>
              <a:buFontTx/>
              <a:buNone/>
            </a:pPr>
            <a:r>
              <a:rPr lang="es-ES_tradnl" sz="2600" i="1" dirty="0">
                <a:latin typeface="Arial" panose="020B0604020202020204" pitchFamily="34" charset="0"/>
                <a:cs typeface="Arial" panose="020B0604020202020204" pitchFamily="34" charset="0"/>
              </a:rPr>
              <a:t>Ejemplos: jamón serrano, </a:t>
            </a:r>
            <a:r>
              <a:rPr lang="es-ES_tradnl" sz="2600" i="1" dirty="0" err="1">
                <a:latin typeface="Arial" panose="020B0604020202020204" pitchFamily="34" charset="0"/>
                <a:cs typeface="Arial" panose="020B0604020202020204" pitchFamily="34" charset="0"/>
              </a:rPr>
              <a:t>kriek</a:t>
            </a:r>
            <a:r>
              <a:rPr lang="es-ES_tradnl" sz="2600" i="1" dirty="0">
                <a:latin typeface="Arial" panose="020B0604020202020204" pitchFamily="34" charset="0"/>
                <a:cs typeface="Arial" panose="020B0604020202020204" pitchFamily="34" charset="0"/>
              </a:rPr>
              <a:t>, mozzarella</a:t>
            </a:r>
          </a:p>
          <a:p>
            <a:pPr marL="0" indent="0">
              <a:lnSpc>
                <a:spcPct val="80000"/>
              </a:lnSpc>
              <a:buNone/>
            </a:pPr>
            <a:endParaRPr lang="es-ES_tradnl" sz="1800" i="1" dirty="0">
              <a:latin typeface="Arial" panose="020B0604020202020204" pitchFamily="34" charset="0"/>
              <a:cs typeface="Arial" panose="020B0604020202020204" pitchFamily="34" charset="0"/>
            </a:endParaRPr>
          </a:p>
          <a:p>
            <a:pPr eaLnBrk="1" hangingPunct="1">
              <a:lnSpc>
                <a:spcPct val="80000"/>
              </a:lnSpc>
            </a:pPr>
            <a:endParaRPr lang="es-ES"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24913" y="193125"/>
            <a:ext cx="1772820" cy="1772820"/>
          </a:xfrm>
          <a:prstGeom prst="rect">
            <a:avLst/>
          </a:prstGeom>
        </p:spPr>
      </p:pic>
      <p:pic>
        <p:nvPicPr>
          <p:cNvPr id="6" name="Imagen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32874" y="0"/>
            <a:ext cx="2640715" cy="753684"/>
          </a:xfrm>
          <a:prstGeom prst="rect">
            <a:avLst/>
          </a:prstGeom>
        </p:spPr>
      </p:pic>
    </p:spTree>
    <p:extLst>
      <p:ext uri="{BB962C8B-B14F-4D97-AF65-F5344CB8AC3E}">
        <p14:creationId xmlns:p14="http://schemas.microsoft.com/office/powerpoint/2010/main" val="1489392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5" name="Group 1"/>
          <p:cNvGraphicFramePr>
            <a:graphicFrameLocks noGrp="1"/>
          </p:cNvGraphicFramePr>
          <p:nvPr>
            <p:extLst>
              <p:ext uri="{D42A27DB-BD31-4B8C-83A1-F6EECF244321}">
                <p14:modId xmlns:p14="http://schemas.microsoft.com/office/powerpoint/2010/main" val="2364227659"/>
              </p:ext>
            </p:extLst>
          </p:nvPr>
        </p:nvGraphicFramePr>
        <p:xfrm>
          <a:off x="1992315" y="1474186"/>
          <a:ext cx="8384869" cy="5123168"/>
        </p:xfrm>
        <a:graphic>
          <a:graphicData uri="http://schemas.openxmlformats.org/drawingml/2006/table">
            <a:tbl>
              <a:tblPr>
                <a:tableStyleId>{69C7853C-536D-4A76-A0AE-DD22124D55A5}</a:tableStyleId>
              </a:tblPr>
              <a:tblGrid>
                <a:gridCol w="2095813">
                  <a:extLst>
                    <a:ext uri="{9D8B030D-6E8A-4147-A177-3AD203B41FA5}">
                      <a16:colId xmlns:a16="http://schemas.microsoft.com/office/drawing/2014/main" val="20000"/>
                    </a:ext>
                  </a:extLst>
                </a:gridCol>
                <a:gridCol w="2097430">
                  <a:extLst>
                    <a:ext uri="{9D8B030D-6E8A-4147-A177-3AD203B41FA5}">
                      <a16:colId xmlns:a16="http://schemas.microsoft.com/office/drawing/2014/main" val="20001"/>
                    </a:ext>
                  </a:extLst>
                </a:gridCol>
                <a:gridCol w="2095813">
                  <a:extLst>
                    <a:ext uri="{9D8B030D-6E8A-4147-A177-3AD203B41FA5}">
                      <a16:colId xmlns:a16="http://schemas.microsoft.com/office/drawing/2014/main" val="20002"/>
                    </a:ext>
                  </a:extLst>
                </a:gridCol>
                <a:gridCol w="2095813">
                  <a:extLst>
                    <a:ext uri="{9D8B030D-6E8A-4147-A177-3AD203B41FA5}">
                      <a16:colId xmlns:a16="http://schemas.microsoft.com/office/drawing/2014/main" val="20003"/>
                    </a:ext>
                  </a:extLst>
                </a:gridCol>
              </a:tblGrid>
              <a:tr h="385267">
                <a:tc>
                  <a:txBody>
                    <a:bodyPr/>
                    <a:lstStyle/>
                    <a:p>
                      <a:pPr marL="0" marR="0" lvl="0" indent="0" algn="l"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sz="1800" b="0" i="0" u="none" strike="noStrike" cap="none" normalizeH="0" baseline="0" dirty="0">
                        <a:ln>
                          <a:noFill/>
                        </a:ln>
                        <a:solidFill>
                          <a:srgbClr val="FFFFFF"/>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2000" b="1" u="none" strike="noStrike" cap="none" normalizeH="0" baseline="0" dirty="0">
                          <a:ln>
                            <a:noFill/>
                          </a:ln>
                          <a:effectLst/>
                          <a:latin typeface="Arial" panose="020B0604020202020204" pitchFamily="34" charset="0"/>
                          <a:cs typeface="Arial" panose="020B0604020202020204" pitchFamily="34" charset="0"/>
                        </a:rPr>
                        <a:t>DOP</a:t>
                      </a:r>
                      <a:endParaRPr kumimoji="0" lang="fr-BE" sz="2000" b="1"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2000" b="1" u="none" strike="noStrike" cap="none" normalizeH="0" baseline="0" dirty="0">
                          <a:ln>
                            <a:noFill/>
                          </a:ln>
                          <a:effectLst/>
                          <a:latin typeface="Arial" panose="020B0604020202020204" pitchFamily="34" charset="0"/>
                          <a:cs typeface="Arial" panose="020B0604020202020204" pitchFamily="34" charset="0"/>
                        </a:rPr>
                        <a:t>IGP</a:t>
                      </a:r>
                      <a:endParaRPr kumimoji="0" lang="fr-BE" sz="2000" b="1"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2000" b="1" u="none" strike="noStrike" cap="none" normalizeH="0" baseline="0" dirty="0">
                          <a:ln>
                            <a:noFill/>
                          </a:ln>
                          <a:effectLst/>
                          <a:latin typeface="Arial" panose="020B0604020202020204" pitchFamily="34" charset="0"/>
                          <a:cs typeface="Arial" panose="020B0604020202020204" pitchFamily="34" charset="0"/>
                        </a:rPr>
                        <a:t>ETG</a:t>
                      </a:r>
                      <a:endParaRPr kumimoji="0" lang="fr-BE" sz="2000" b="1"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extLst>
                  <a:ext uri="{0D108BD9-81ED-4DB2-BD59-A6C34878D82A}">
                    <a16:rowId xmlns:a16="http://schemas.microsoft.com/office/drawing/2014/main" val="10000"/>
                  </a:ext>
                </a:extLst>
              </a:tr>
              <a:tr h="1678701">
                <a:tc>
                  <a:txBody>
                    <a:bodyPr/>
                    <a:lstStyle/>
                    <a:p>
                      <a:pPr marL="0" marR="0" lvl="0" indent="0" algn="l"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600" b="1" i="1" u="none" strike="noStrike" cap="none" normalizeH="0" baseline="0" dirty="0" err="1">
                          <a:ln>
                            <a:noFill/>
                          </a:ln>
                          <a:effectLst/>
                          <a:latin typeface="Arial" panose="020B0604020202020204" pitchFamily="34" charset="0"/>
                          <a:cs typeface="Arial" panose="020B0604020202020204" pitchFamily="34" charset="0"/>
                        </a:rPr>
                        <a:t>Denominación</a:t>
                      </a:r>
                      <a:endParaRPr kumimoji="0" lang="fr-BE" sz="1600" b="1" i="1"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a:ln>
                            <a:noFill/>
                          </a:ln>
                          <a:effectLst/>
                          <a:latin typeface="Arial" panose="020B0604020202020204" pitchFamily="34" charset="0"/>
                          <a:cs typeface="Arial" panose="020B0604020202020204" pitchFamily="34" charset="0"/>
                        </a:rPr>
                        <a:t>Identifica </a:t>
                      </a:r>
                      <a:r>
                        <a:rPr kumimoji="0" lang="pt-BR" sz="1400" u="none" strike="noStrike" cap="none" normalizeH="0" baseline="0" dirty="0" err="1">
                          <a:ln>
                            <a:noFill/>
                          </a:ln>
                          <a:effectLst/>
                          <a:latin typeface="Arial" panose="020B0604020202020204" pitchFamily="34" charset="0"/>
                          <a:cs typeface="Arial" panose="020B0604020202020204" pitchFamily="34" charset="0"/>
                        </a:rPr>
                        <a:t>un</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producto</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originario</a:t>
                      </a:r>
                      <a:r>
                        <a:rPr kumimoji="0" lang="pt-BR" sz="1400" u="none" strike="noStrike" cap="none" normalizeH="0" baseline="0" dirty="0">
                          <a:ln>
                            <a:noFill/>
                          </a:ln>
                          <a:effectLst/>
                          <a:latin typeface="Arial" panose="020B0604020202020204" pitchFamily="34" charset="0"/>
                          <a:cs typeface="Arial" panose="020B0604020202020204" pitchFamily="34" charset="0"/>
                        </a:rPr>
                        <a:t> de </a:t>
                      </a:r>
                      <a:r>
                        <a:rPr kumimoji="0" lang="pt-BR" sz="1400" u="none" strike="noStrike" cap="none" normalizeH="0" baseline="0" dirty="0" err="1">
                          <a:ln>
                            <a:noFill/>
                          </a:ln>
                          <a:effectLst/>
                          <a:latin typeface="Arial" panose="020B0604020202020204" pitchFamily="34" charset="0"/>
                          <a:cs typeface="Arial" panose="020B0604020202020204" pitchFamily="34" charset="0"/>
                        </a:rPr>
                        <a:t>un</a:t>
                      </a:r>
                      <a:r>
                        <a:rPr kumimoji="0" lang="pt-BR" sz="1400" u="none" strike="noStrike" cap="none" normalizeH="0" baseline="0" dirty="0">
                          <a:ln>
                            <a:noFill/>
                          </a:ln>
                          <a:effectLst/>
                          <a:latin typeface="Arial" panose="020B0604020202020204" pitchFamily="34" charset="0"/>
                          <a:cs typeface="Arial" panose="020B0604020202020204" pitchFamily="34" charset="0"/>
                        </a:rPr>
                        <a:t> lugar  determinado, </a:t>
                      </a:r>
                      <a:r>
                        <a:rPr kumimoji="0" lang="pt-BR" sz="1400" u="none" strike="noStrike" cap="none" normalizeH="0" baseline="0" dirty="0" err="1">
                          <a:ln>
                            <a:noFill/>
                          </a:ln>
                          <a:effectLst/>
                          <a:latin typeface="Arial" panose="020B0604020202020204" pitchFamily="34" charset="0"/>
                          <a:cs typeface="Arial" panose="020B0604020202020204" pitchFamily="34" charset="0"/>
                        </a:rPr>
                        <a:t>región</a:t>
                      </a:r>
                      <a:r>
                        <a:rPr kumimoji="0" lang="pt-BR" sz="1400" u="none" strike="noStrike" cap="none" normalizeH="0" baseline="0" dirty="0">
                          <a:ln>
                            <a:noFill/>
                          </a:ln>
                          <a:effectLst/>
                          <a:latin typeface="Arial" panose="020B0604020202020204" pitchFamily="34" charset="0"/>
                          <a:cs typeface="Arial" panose="020B0604020202020204" pitchFamily="34" charset="0"/>
                        </a:rPr>
                        <a:t> o, </a:t>
                      </a:r>
                      <a:r>
                        <a:rPr kumimoji="0" lang="pt-BR" sz="1400" u="none" strike="noStrike" cap="none" normalizeH="0" baseline="0" dirty="0" err="1">
                          <a:ln>
                            <a:noFill/>
                          </a:ln>
                          <a:effectLst/>
                          <a:latin typeface="Arial" panose="020B0604020202020204" pitchFamily="34" charset="0"/>
                          <a:cs typeface="Arial" panose="020B0604020202020204" pitchFamily="34" charset="0"/>
                        </a:rPr>
                        <a:t>en</a:t>
                      </a:r>
                      <a:r>
                        <a:rPr kumimoji="0" lang="pt-BR" sz="1400" u="none" strike="noStrike" cap="none" normalizeH="0" baseline="0" dirty="0">
                          <a:ln>
                            <a:noFill/>
                          </a:ln>
                          <a:effectLst/>
                          <a:latin typeface="Arial" panose="020B0604020202020204" pitchFamily="34" charset="0"/>
                          <a:cs typeface="Arial" panose="020B0604020202020204" pitchFamily="34" charset="0"/>
                        </a:rPr>
                        <a:t> casos </a:t>
                      </a:r>
                      <a:r>
                        <a:rPr kumimoji="0" lang="pt-BR" sz="1400" u="none" strike="noStrike" cap="none" normalizeH="0" baseline="0" dirty="0" err="1">
                          <a:ln>
                            <a:noFill/>
                          </a:ln>
                          <a:effectLst/>
                          <a:latin typeface="Arial" panose="020B0604020202020204" pitchFamily="34" charset="0"/>
                          <a:cs typeface="Arial" panose="020B0604020202020204" pitchFamily="34" charset="0"/>
                        </a:rPr>
                        <a:t>excepcionales</a:t>
                      </a:r>
                      <a:r>
                        <a:rPr kumimoji="0" lang="pt-BR" sz="1400" u="none" strike="noStrike" cap="none" normalizeH="0" baseline="0" dirty="0">
                          <a:ln>
                            <a:noFill/>
                          </a:ln>
                          <a:effectLst/>
                          <a:latin typeface="Arial" panose="020B0604020202020204" pitchFamily="34" charset="0"/>
                          <a:cs typeface="Arial" panose="020B0604020202020204" pitchFamily="34" charset="0"/>
                        </a:rPr>
                        <a:t>, país</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a:ln>
                            <a:noFill/>
                          </a:ln>
                          <a:effectLst/>
                          <a:latin typeface="Arial" panose="020B0604020202020204" pitchFamily="34" charset="0"/>
                          <a:cs typeface="Arial" panose="020B0604020202020204" pitchFamily="34" charset="0"/>
                        </a:rPr>
                        <a:t>Identifica </a:t>
                      </a:r>
                      <a:r>
                        <a:rPr kumimoji="0" lang="pt-BR" sz="1400" u="none" strike="noStrike" cap="none" normalizeH="0" baseline="0" dirty="0" err="1">
                          <a:ln>
                            <a:noFill/>
                          </a:ln>
                          <a:effectLst/>
                          <a:latin typeface="Arial" panose="020B0604020202020204" pitchFamily="34" charset="0"/>
                          <a:cs typeface="Arial" panose="020B0604020202020204" pitchFamily="34" charset="0"/>
                        </a:rPr>
                        <a:t>un</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producto</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originario</a:t>
                      </a:r>
                      <a:r>
                        <a:rPr kumimoji="0" lang="pt-BR" sz="1400" u="none" strike="noStrike" cap="none" normalizeH="0" baseline="0" dirty="0">
                          <a:ln>
                            <a:noFill/>
                          </a:ln>
                          <a:effectLst/>
                          <a:latin typeface="Arial" panose="020B0604020202020204" pitchFamily="34" charset="0"/>
                          <a:cs typeface="Arial" panose="020B0604020202020204" pitchFamily="34" charset="0"/>
                        </a:rPr>
                        <a:t> de </a:t>
                      </a:r>
                      <a:r>
                        <a:rPr kumimoji="0" lang="pt-BR" sz="1400" u="none" strike="noStrike" cap="none" normalizeH="0" baseline="0" dirty="0" err="1">
                          <a:ln>
                            <a:noFill/>
                          </a:ln>
                          <a:effectLst/>
                          <a:latin typeface="Arial" panose="020B0604020202020204" pitchFamily="34" charset="0"/>
                          <a:cs typeface="Arial" panose="020B0604020202020204" pitchFamily="34" charset="0"/>
                        </a:rPr>
                        <a:t>un</a:t>
                      </a:r>
                      <a:r>
                        <a:rPr kumimoji="0" lang="pt-BR" sz="1400" u="none" strike="noStrike" cap="none" normalizeH="0" baseline="0" dirty="0">
                          <a:ln>
                            <a:noFill/>
                          </a:ln>
                          <a:effectLst/>
                          <a:latin typeface="Arial" panose="020B0604020202020204" pitchFamily="34" charset="0"/>
                          <a:cs typeface="Arial" panose="020B0604020202020204" pitchFamily="34" charset="0"/>
                        </a:rPr>
                        <a:t> lugar  determinado, </a:t>
                      </a:r>
                      <a:r>
                        <a:rPr kumimoji="0" lang="pt-BR" sz="1400" u="none" strike="noStrike" cap="none" normalizeH="0" baseline="0" dirty="0" err="1">
                          <a:ln>
                            <a:noFill/>
                          </a:ln>
                          <a:effectLst/>
                          <a:latin typeface="Arial" panose="020B0604020202020204" pitchFamily="34" charset="0"/>
                          <a:cs typeface="Arial" panose="020B0604020202020204" pitchFamily="34" charset="0"/>
                        </a:rPr>
                        <a:t>región</a:t>
                      </a:r>
                      <a:r>
                        <a:rPr kumimoji="0" lang="pt-BR" sz="1400" u="none" strike="noStrike" cap="none" normalizeH="0" baseline="0" dirty="0">
                          <a:ln>
                            <a:noFill/>
                          </a:ln>
                          <a:effectLst/>
                          <a:latin typeface="Arial" panose="020B0604020202020204" pitchFamily="34" charset="0"/>
                          <a:cs typeface="Arial" panose="020B0604020202020204" pitchFamily="34" charset="0"/>
                        </a:rPr>
                        <a:t> o </a:t>
                      </a:r>
                      <a:r>
                        <a:rPr kumimoji="0" lang="pt-BR" sz="1400" u="none" strike="noStrike" cap="none" normalizeH="0" baseline="0" dirty="0" err="1">
                          <a:ln>
                            <a:noFill/>
                          </a:ln>
                          <a:effectLst/>
                          <a:latin typeface="Arial" panose="020B0604020202020204" pitchFamily="34" charset="0"/>
                          <a:cs typeface="Arial" panose="020B0604020202020204" pitchFamily="34" charset="0"/>
                        </a:rPr>
                        <a:t>un</a:t>
                      </a:r>
                      <a:r>
                        <a:rPr kumimoji="0" lang="pt-BR" sz="1400" u="none" strike="noStrike" cap="none" normalizeH="0" baseline="0" dirty="0">
                          <a:ln>
                            <a:noFill/>
                          </a:ln>
                          <a:effectLst/>
                          <a:latin typeface="Arial" panose="020B0604020202020204" pitchFamily="34" charset="0"/>
                          <a:cs typeface="Arial" panose="020B0604020202020204" pitchFamily="34" charset="0"/>
                        </a:rPr>
                        <a:t> país</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a:ln>
                            <a:noFill/>
                          </a:ln>
                          <a:effectLst/>
                          <a:latin typeface="Arial" panose="020B0604020202020204" pitchFamily="34" charset="0"/>
                          <a:cs typeface="Arial" panose="020B0604020202020204" pitchFamily="34" charset="0"/>
                        </a:rPr>
                        <a:t>Utilizada tradicionalmente o identifica </a:t>
                      </a:r>
                      <a:r>
                        <a:rPr kumimoji="0" lang="pt-BR" sz="1400" u="none" strike="noStrike" cap="none" normalizeH="0" baseline="0" dirty="0" err="1">
                          <a:ln>
                            <a:noFill/>
                          </a:ln>
                          <a:effectLst/>
                          <a:latin typeface="Arial" panose="020B0604020202020204" pitchFamily="34" charset="0"/>
                          <a:cs typeface="Arial" panose="020B0604020202020204" pitchFamily="34" charset="0"/>
                        </a:rPr>
                        <a:t>el</a:t>
                      </a:r>
                      <a:r>
                        <a:rPr kumimoji="0" lang="pt-BR" sz="1400" u="none" strike="noStrike" cap="none" normalizeH="0" baseline="0" dirty="0">
                          <a:ln>
                            <a:noFill/>
                          </a:ln>
                          <a:effectLst/>
                          <a:latin typeface="Arial" panose="020B0604020202020204" pitchFamily="34" charset="0"/>
                          <a:cs typeface="Arial" panose="020B0604020202020204" pitchFamily="34" charset="0"/>
                        </a:rPr>
                        <a:t> carácter tradicional del </a:t>
                      </a:r>
                      <a:r>
                        <a:rPr kumimoji="0" lang="pt-BR" sz="1400" u="none" strike="noStrike" cap="none" normalizeH="0" baseline="0" dirty="0" err="1">
                          <a:ln>
                            <a:noFill/>
                          </a:ln>
                          <a:effectLst/>
                          <a:latin typeface="Arial" panose="020B0604020202020204" pitchFamily="34" charset="0"/>
                          <a:cs typeface="Arial" panose="020B0604020202020204" pitchFamily="34" charset="0"/>
                        </a:rPr>
                        <a:t>producto</a:t>
                      </a:r>
                      <a:r>
                        <a:rPr kumimoji="0" lang="pt-BR" sz="1400" u="none" strike="noStrike" cap="none" normalizeH="0" baseline="0" dirty="0">
                          <a:ln>
                            <a:noFill/>
                          </a:ln>
                          <a:effectLst/>
                          <a:latin typeface="Arial" panose="020B0604020202020204" pitchFamily="34" charset="0"/>
                          <a:cs typeface="Arial" panose="020B0604020202020204" pitchFamily="34" charset="0"/>
                        </a:rPr>
                        <a:t> o sus especificidades </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extLst>
                  <a:ext uri="{0D108BD9-81ED-4DB2-BD59-A6C34878D82A}">
                    <a16:rowId xmlns:a16="http://schemas.microsoft.com/office/drawing/2014/main" val="10001"/>
                  </a:ext>
                </a:extLst>
              </a:tr>
              <a:tr h="1678701">
                <a:tc>
                  <a:txBody>
                    <a:bodyPr/>
                    <a:lstStyle/>
                    <a:p>
                      <a:pPr marL="0" marR="0" lvl="0" indent="0" algn="l"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600" b="1" i="1" u="none" strike="noStrike" cap="none" normalizeH="0" baseline="0" dirty="0" err="1">
                          <a:ln>
                            <a:noFill/>
                          </a:ln>
                          <a:effectLst/>
                          <a:latin typeface="Arial" panose="020B0604020202020204" pitchFamily="34" charset="0"/>
                          <a:cs typeface="Arial" panose="020B0604020202020204" pitchFamily="34" charset="0"/>
                        </a:rPr>
                        <a:t>Relación</a:t>
                      </a:r>
                      <a:r>
                        <a:rPr kumimoji="0" lang="pt-BR" sz="1600" b="1" i="1" u="none" strike="noStrike" cap="none" normalizeH="0" baseline="0" dirty="0">
                          <a:ln>
                            <a:noFill/>
                          </a:ln>
                          <a:effectLst/>
                          <a:latin typeface="Arial" panose="020B0604020202020204" pitchFamily="34" charset="0"/>
                          <a:cs typeface="Arial" panose="020B0604020202020204" pitchFamily="34" charset="0"/>
                        </a:rPr>
                        <a:t> </a:t>
                      </a:r>
                      <a:r>
                        <a:rPr kumimoji="0" lang="pt-BR" sz="1600" b="1" i="1" u="none" strike="noStrike" cap="none" normalizeH="0" baseline="0" dirty="0" err="1">
                          <a:ln>
                            <a:noFill/>
                          </a:ln>
                          <a:effectLst/>
                          <a:latin typeface="Arial" panose="020B0604020202020204" pitchFamily="34" charset="0"/>
                          <a:cs typeface="Arial" panose="020B0604020202020204" pitchFamily="34" charset="0"/>
                        </a:rPr>
                        <a:t>con</a:t>
                      </a:r>
                      <a:r>
                        <a:rPr kumimoji="0" lang="pt-BR" sz="1600" b="1" i="1" u="none" strike="noStrike" cap="none" normalizeH="0" baseline="0" dirty="0">
                          <a:ln>
                            <a:noFill/>
                          </a:ln>
                          <a:effectLst/>
                          <a:latin typeface="Arial" panose="020B0604020202020204" pitchFamily="34" charset="0"/>
                          <a:cs typeface="Arial" panose="020B0604020202020204" pitchFamily="34" charset="0"/>
                        </a:rPr>
                        <a:t> </a:t>
                      </a:r>
                      <a:r>
                        <a:rPr kumimoji="0" lang="pt-BR" sz="1600" b="1" i="1" u="none" strike="noStrike" cap="none" normalizeH="0" baseline="0" dirty="0" err="1">
                          <a:ln>
                            <a:noFill/>
                          </a:ln>
                          <a:effectLst/>
                          <a:latin typeface="Arial" panose="020B0604020202020204" pitchFamily="34" charset="0"/>
                          <a:cs typeface="Arial" panose="020B0604020202020204" pitchFamily="34" charset="0"/>
                        </a:rPr>
                        <a:t>el</a:t>
                      </a:r>
                      <a:r>
                        <a:rPr kumimoji="0" lang="pt-BR" sz="1600" b="1" i="1" u="none" strike="noStrike" cap="none" normalizeH="0" baseline="0" dirty="0">
                          <a:ln>
                            <a:noFill/>
                          </a:ln>
                          <a:effectLst/>
                          <a:latin typeface="Arial" panose="020B0604020202020204" pitchFamily="34" charset="0"/>
                          <a:cs typeface="Arial" panose="020B0604020202020204" pitchFamily="34" charset="0"/>
                        </a:rPr>
                        <a:t> área </a:t>
                      </a:r>
                      <a:r>
                        <a:rPr kumimoji="0" lang="es-ES" sz="1600" b="1" i="1" u="none" strike="noStrike" cap="none" normalizeH="0" baseline="0" noProof="0" dirty="0">
                          <a:ln>
                            <a:noFill/>
                          </a:ln>
                          <a:effectLst/>
                          <a:latin typeface="Arial" panose="020B0604020202020204" pitchFamily="34" charset="0"/>
                          <a:cs typeface="Arial" panose="020B0604020202020204" pitchFamily="34" charset="0"/>
                        </a:rPr>
                        <a:t>geográfica</a:t>
                      </a:r>
                      <a:endParaRPr kumimoji="0" lang="es-ES" sz="1600" b="1" i="1" u="none" strike="noStrike" cap="none" normalizeH="0" baseline="0" noProof="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err="1">
                          <a:ln>
                            <a:noFill/>
                          </a:ln>
                          <a:effectLst/>
                          <a:latin typeface="Arial" panose="020B0604020202020204" pitchFamily="34" charset="0"/>
                          <a:cs typeface="Arial" panose="020B0604020202020204" pitchFamily="34" charset="0"/>
                        </a:rPr>
                        <a:t>Esencial</a:t>
                      </a:r>
                      <a:r>
                        <a:rPr kumimoji="0" lang="pt-BR" sz="1400" u="none" strike="noStrike" cap="none" normalizeH="0" baseline="0" dirty="0">
                          <a:ln>
                            <a:noFill/>
                          </a:ln>
                          <a:effectLst/>
                          <a:latin typeface="Arial" panose="020B0604020202020204" pitchFamily="34" charset="0"/>
                          <a:cs typeface="Arial" panose="020B0604020202020204" pitchFamily="34" charset="0"/>
                        </a:rPr>
                        <a:t> o exclusiva para </a:t>
                      </a:r>
                      <a:r>
                        <a:rPr kumimoji="0" lang="pt-BR" sz="1400" u="none" strike="noStrike" cap="none" normalizeH="0" baseline="0" dirty="0" err="1">
                          <a:ln>
                            <a:noFill/>
                          </a:ln>
                          <a:effectLst/>
                          <a:latin typeface="Arial" panose="020B0604020202020204" pitchFamily="34" charset="0"/>
                          <a:cs typeface="Arial" panose="020B0604020202020204" pitchFamily="34" charset="0"/>
                        </a:rPr>
                        <a:t>la</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calidad</a:t>
                      </a:r>
                      <a:r>
                        <a:rPr kumimoji="0" lang="pt-BR" sz="1400" u="none" strike="noStrike" cap="none" normalizeH="0" baseline="0" dirty="0">
                          <a:ln>
                            <a:noFill/>
                          </a:ln>
                          <a:effectLst/>
                          <a:latin typeface="Arial" panose="020B0604020202020204" pitchFamily="34" charset="0"/>
                          <a:cs typeface="Arial" panose="020B0604020202020204" pitchFamily="34" charset="0"/>
                        </a:rPr>
                        <a:t> o las </a:t>
                      </a:r>
                      <a:r>
                        <a:rPr kumimoji="0" lang="es-ES" sz="1400" u="none" strike="noStrike" cap="none" normalizeH="0" baseline="0" noProof="0" dirty="0">
                          <a:ln>
                            <a:noFill/>
                          </a:ln>
                          <a:effectLst/>
                          <a:latin typeface="Arial" panose="020B0604020202020204" pitchFamily="34" charset="0"/>
                          <a:cs typeface="Arial" panose="020B0604020202020204" pitchFamily="34" charset="0"/>
                        </a:rPr>
                        <a:t>características</a:t>
                      </a:r>
                      <a:r>
                        <a:rPr kumimoji="0" lang="pt-BR" sz="1400" u="none" strike="noStrike" cap="none" normalizeH="0" baseline="0" dirty="0">
                          <a:ln>
                            <a:noFill/>
                          </a:ln>
                          <a:effectLst/>
                          <a:latin typeface="Arial" panose="020B0604020202020204" pitchFamily="34" charset="0"/>
                          <a:cs typeface="Arial" panose="020B0604020202020204" pitchFamily="34" charset="0"/>
                        </a:rPr>
                        <a:t> del </a:t>
                      </a:r>
                      <a:r>
                        <a:rPr kumimoji="0" lang="pt-BR" sz="1400" u="none" strike="noStrike" cap="none" normalizeH="0" baseline="0" dirty="0" err="1">
                          <a:ln>
                            <a:noFill/>
                          </a:ln>
                          <a:effectLst/>
                          <a:latin typeface="Arial" panose="020B0604020202020204" pitchFamily="34" charset="0"/>
                          <a:cs typeface="Arial" panose="020B0604020202020204" pitchFamily="34" charset="0"/>
                        </a:rPr>
                        <a:t>producto</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err="1">
                          <a:ln>
                            <a:noFill/>
                          </a:ln>
                          <a:effectLst/>
                          <a:latin typeface="Arial" panose="020B0604020202020204" pitchFamily="34" charset="0"/>
                          <a:cs typeface="Arial" panose="020B0604020202020204" pitchFamily="34" charset="0"/>
                        </a:rPr>
                        <a:t>Esencial</a:t>
                      </a:r>
                      <a:r>
                        <a:rPr kumimoji="0" lang="pt-BR" sz="1400" u="none" strike="noStrike" cap="none" normalizeH="0" baseline="0" dirty="0">
                          <a:ln>
                            <a:noFill/>
                          </a:ln>
                          <a:effectLst/>
                          <a:latin typeface="Arial" panose="020B0604020202020204" pitchFamily="34" charset="0"/>
                          <a:cs typeface="Arial" panose="020B0604020202020204" pitchFamily="34" charset="0"/>
                        </a:rPr>
                        <a:t> para una </a:t>
                      </a:r>
                      <a:r>
                        <a:rPr kumimoji="0" lang="pt-BR" sz="1400" u="none" strike="noStrike" cap="none" normalizeH="0" baseline="0" dirty="0" err="1">
                          <a:ln>
                            <a:noFill/>
                          </a:ln>
                          <a:effectLst/>
                          <a:latin typeface="Arial" panose="020B0604020202020204" pitchFamily="34" charset="0"/>
                          <a:cs typeface="Arial" panose="020B0604020202020204" pitchFamily="34" charset="0"/>
                        </a:rPr>
                        <a:t>cualidad</a:t>
                      </a:r>
                      <a:r>
                        <a:rPr kumimoji="0" lang="pt-BR" sz="1400" u="none" strike="noStrike" cap="none" normalizeH="0" baseline="0" dirty="0">
                          <a:ln>
                            <a:noFill/>
                          </a:ln>
                          <a:effectLst/>
                          <a:latin typeface="Arial" panose="020B0604020202020204" pitchFamily="34" charset="0"/>
                          <a:cs typeface="Arial" panose="020B0604020202020204" pitchFamily="34" charset="0"/>
                        </a:rPr>
                        <a:t> determinada o </a:t>
                      </a:r>
                      <a:r>
                        <a:rPr kumimoji="0" lang="pt-BR" sz="1400" u="none" strike="noStrike" cap="none" normalizeH="0" baseline="0" dirty="0" err="1">
                          <a:ln>
                            <a:noFill/>
                          </a:ln>
                          <a:effectLst/>
                          <a:latin typeface="Arial" panose="020B0604020202020204" pitchFamily="34" charset="0"/>
                          <a:cs typeface="Arial" panose="020B0604020202020204" pitchFamily="34" charset="0"/>
                        </a:rPr>
                        <a:t>la</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reputación</a:t>
                      </a:r>
                      <a:r>
                        <a:rPr kumimoji="0" lang="pt-BR" sz="1400" u="none" strike="noStrike" cap="none" normalizeH="0" baseline="0" dirty="0">
                          <a:ln>
                            <a:noFill/>
                          </a:ln>
                          <a:effectLst/>
                          <a:latin typeface="Arial" panose="020B0604020202020204" pitchFamily="34" charset="0"/>
                          <a:cs typeface="Arial" panose="020B0604020202020204" pitchFamily="34" charset="0"/>
                        </a:rPr>
                        <a:t> u </a:t>
                      </a:r>
                      <a:r>
                        <a:rPr kumimoji="0" lang="pt-BR" sz="1400" u="none" strike="noStrike" cap="none" normalizeH="0" baseline="0" dirty="0" err="1">
                          <a:ln>
                            <a:noFill/>
                          </a:ln>
                          <a:effectLst/>
                          <a:latin typeface="Arial" panose="020B0604020202020204" pitchFamily="34" charset="0"/>
                          <a:cs typeface="Arial" panose="020B0604020202020204" pitchFamily="34" charset="0"/>
                        </a:rPr>
                        <a:t>otra</a:t>
                      </a:r>
                      <a:r>
                        <a:rPr kumimoji="0" lang="pt-BR" sz="1400" u="none" strike="noStrike" cap="none" normalizeH="0" baseline="0" dirty="0">
                          <a:ln>
                            <a:noFill/>
                          </a:ln>
                          <a:effectLst/>
                          <a:latin typeface="Arial" panose="020B0604020202020204" pitchFamily="34" charset="0"/>
                          <a:cs typeface="Arial" panose="020B0604020202020204" pitchFamily="34" charset="0"/>
                        </a:rPr>
                        <a:t> característica </a:t>
                      </a:r>
                      <a:r>
                        <a:rPr kumimoji="0" lang="pt-BR" sz="1400" u="none" strike="noStrike" cap="none" normalizeH="0" baseline="0" dirty="0" err="1">
                          <a:ln>
                            <a:noFill/>
                          </a:ln>
                          <a:effectLst/>
                          <a:latin typeface="Arial" panose="020B0604020202020204" pitchFamily="34" charset="0"/>
                          <a:cs typeface="Arial" panose="020B0604020202020204" pitchFamily="34" charset="0"/>
                        </a:rPr>
                        <a:t>del</a:t>
                      </a:r>
                      <a:r>
                        <a:rPr kumimoji="0" lang="pt-BR" sz="1400" u="none" strike="noStrike" cap="none" normalizeH="0" baseline="0" dirty="0">
                          <a:ln>
                            <a:noFill/>
                          </a:ln>
                          <a:effectLst/>
                          <a:latin typeface="Arial" panose="020B0604020202020204" pitchFamily="34" charset="0"/>
                          <a:cs typeface="Arial" panose="020B0604020202020204" pitchFamily="34" charset="0"/>
                        </a:rPr>
                        <a:t> produto</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err="1">
                          <a:ln>
                            <a:noFill/>
                          </a:ln>
                          <a:effectLst/>
                          <a:latin typeface="Arial" panose="020B0604020202020204" pitchFamily="34" charset="0"/>
                          <a:cs typeface="Arial" panose="020B0604020202020204" pitchFamily="34" charset="0"/>
                        </a:rPr>
                        <a:t>Sin</a:t>
                      </a:r>
                      <a:r>
                        <a:rPr kumimoji="0" lang="pt-BR" sz="1400" u="none" strike="noStrike" cap="none" normalizeH="0" baseline="0" dirty="0">
                          <a:ln>
                            <a:noFill/>
                          </a:ln>
                          <a:effectLst/>
                          <a:latin typeface="Arial" panose="020B0604020202020204" pitchFamily="34" charset="0"/>
                          <a:cs typeface="Arial" panose="020B0604020202020204" pitchFamily="34" charset="0"/>
                        </a:rPr>
                        <a:t> área geográfica</a:t>
                      </a:r>
                      <a:br>
                        <a:rPr kumimoji="0" lang="pt-BR" sz="1400" u="none" strike="noStrike" cap="none" normalizeH="0" baseline="0" dirty="0">
                          <a:ln>
                            <a:noFill/>
                          </a:ln>
                          <a:effectLst/>
                          <a:latin typeface="Arial" panose="020B0604020202020204" pitchFamily="34" charset="0"/>
                          <a:cs typeface="Arial" panose="020B0604020202020204" pitchFamily="34" charset="0"/>
                        </a:rPr>
                      </a:br>
                      <a:r>
                        <a:rPr kumimoji="0" lang="pt-BR" sz="1400" u="none" strike="noStrike" cap="none" normalizeH="0" baseline="0" dirty="0" err="1">
                          <a:ln>
                            <a:noFill/>
                          </a:ln>
                          <a:effectLst/>
                          <a:latin typeface="Arial" panose="020B0604020202020204" pitchFamily="34" charset="0"/>
                          <a:cs typeface="Arial" panose="020B0604020202020204" pitchFamily="34" charset="0"/>
                        </a:rPr>
                        <a:t>Sin</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relación</a:t>
                      </a:r>
                      <a:r>
                        <a:rPr kumimoji="0" lang="pt-BR" sz="1400" u="none" strike="noStrike" cap="none" normalizeH="0" baseline="0" dirty="0">
                          <a:ln>
                            <a:noFill/>
                          </a:ln>
                          <a:effectLst/>
                          <a:latin typeface="Arial" panose="020B0604020202020204" pitchFamily="34" charset="0"/>
                          <a:cs typeface="Arial" panose="020B0604020202020204" pitchFamily="34" charset="0"/>
                        </a:rPr>
                        <a:t> a </a:t>
                      </a:r>
                      <a:r>
                        <a:rPr kumimoji="0" lang="pt-BR" sz="1400" u="none" strike="noStrike" cap="none" normalizeH="0" baseline="0" dirty="0" err="1">
                          <a:ln>
                            <a:noFill/>
                          </a:ln>
                          <a:effectLst/>
                          <a:latin typeface="Arial" panose="020B0604020202020204" pitchFamily="34" charset="0"/>
                          <a:cs typeface="Arial" panose="020B0604020202020204" pitchFamily="34" charset="0"/>
                        </a:rPr>
                        <a:t>un</a:t>
                      </a:r>
                      <a:r>
                        <a:rPr kumimoji="0" lang="pt-BR" sz="1400" u="none" strike="noStrike" cap="none" normalizeH="0" baseline="0" dirty="0">
                          <a:ln>
                            <a:noFill/>
                          </a:ln>
                          <a:effectLst/>
                          <a:latin typeface="Arial" panose="020B0604020202020204" pitchFamily="34" charset="0"/>
                          <a:cs typeface="Arial" panose="020B0604020202020204" pitchFamily="34" charset="0"/>
                        </a:rPr>
                        <a:t> área delimitada</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extLst>
                  <a:ext uri="{0D108BD9-81ED-4DB2-BD59-A6C34878D82A}">
                    <a16:rowId xmlns:a16="http://schemas.microsoft.com/office/drawing/2014/main" val="10002"/>
                  </a:ext>
                </a:extLst>
              </a:tr>
              <a:tr h="779349">
                <a:tc>
                  <a:txBody>
                    <a:bodyPr/>
                    <a:lstStyle/>
                    <a:p>
                      <a:pPr marL="0" marR="0" lvl="0" indent="0" algn="l"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600" b="1" i="1" u="none" strike="noStrike" cap="none" normalizeH="0" baseline="0" dirty="0" err="1">
                          <a:ln>
                            <a:noFill/>
                          </a:ln>
                          <a:effectLst/>
                          <a:latin typeface="Arial" panose="020B0604020202020204" pitchFamily="34" charset="0"/>
                          <a:cs typeface="Arial" panose="020B0604020202020204" pitchFamily="34" charset="0"/>
                        </a:rPr>
                        <a:t>Fases</a:t>
                      </a:r>
                      <a:r>
                        <a:rPr kumimoji="0" lang="fr-BE" sz="1600" b="1" i="1" u="none" strike="noStrike" cap="none" normalizeH="0" baseline="0" dirty="0">
                          <a:ln>
                            <a:noFill/>
                          </a:ln>
                          <a:effectLst/>
                          <a:latin typeface="Arial" panose="020B0604020202020204" pitchFamily="34" charset="0"/>
                          <a:cs typeface="Arial" panose="020B0604020202020204" pitchFamily="34" charset="0"/>
                        </a:rPr>
                        <a:t> de la </a:t>
                      </a:r>
                      <a:r>
                        <a:rPr kumimoji="0" lang="fr-BE" sz="1600" b="1" i="1" u="none" strike="noStrike" cap="none" normalizeH="0" baseline="0" dirty="0" err="1">
                          <a:ln>
                            <a:noFill/>
                          </a:ln>
                          <a:effectLst/>
                          <a:latin typeface="Arial" panose="020B0604020202020204" pitchFamily="34" charset="0"/>
                          <a:cs typeface="Arial" panose="020B0604020202020204" pitchFamily="34" charset="0"/>
                        </a:rPr>
                        <a:t>producción</a:t>
                      </a:r>
                      <a:endParaRPr kumimoji="0" lang="fr-BE" sz="1600" b="1" i="1"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400" u="none" strike="noStrike" cap="none" normalizeH="0" baseline="0" dirty="0" err="1">
                          <a:ln>
                            <a:noFill/>
                          </a:ln>
                          <a:effectLst/>
                          <a:latin typeface="Arial" panose="020B0604020202020204" pitchFamily="34" charset="0"/>
                          <a:cs typeface="Arial" panose="020B0604020202020204" pitchFamily="34" charset="0"/>
                        </a:rPr>
                        <a:t>Todas</a:t>
                      </a:r>
                      <a:r>
                        <a:rPr kumimoji="0" lang="fr-BE" sz="1400" u="none" strike="noStrike" cap="none" normalizeH="0" baseline="0" dirty="0">
                          <a:ln>
                            <a:noFill/>
                          </a:ln>
                          <a:effectLst/>
                          <a:latin typeface="Arial" panose="020B0604020202020204" pitchFamily="34" charset="0"/>
                          <a:cs typeface="Arial" panose="020B0604020202020204" pitchFamily="34" charset="0"/>
                        </a:rPr>
                        <a:t> en el </a:t>
                      </a:r>
                      <a:r>
                        <a:rPr kumimoji="0" lang="fr-BE" sz="1400" u="none" strike="noStrike" cap="none" normalizeH="0" baseline="0" dirty="0" err="1">
                          <a:ln>
                            <a:noFill/>
                          </a:ln>
                          <a:effectLst/>
                          <a:latin typeface="Arial" panose="020B0604020202020204" pitchFamily="34" charset="0"/>
                          <a:cs typeface="Arial" panose="020B0604020202020204" pitchFamily="34" charset="0"/>
                        </a:rPr>
                        <a:t>área</a:t>
                      </a:r>
                      <a:endParaRPr kumimoji="0" lang="fr-BE"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a:ln>
                            <a:noFill/>
                          </a:ln>
                          <a:effectLst/>
                          <a:latin typeface="Arial" panose="020B0604020202020204" pitchFamily="34" charset="0"/>
                          <a:cs typeface="Arial" panose="020B0604020202020204" pitchFamily="34" charset="0"/>
                        </a:rPr>
                        <a:t>Por </a:t>
                      </a:r>
                      <a:r>
                        <a:rPr kumimoji="0" lang="pt-BR" sz="1400" u="none" strike="noStrike" cap="none" normalizeH="0" baseline="0" dirty="0" err="1">
                          <a:ln>
                            <a:noFill/>
                          </a:ln>
                          <a:effectLst/>
                          <a:latin typeface="Arial" panose="020B0604020202020204" pitchFamily="34" charset="0"/>
                          <a:cs typeface="Arial" panose="020B0604020202020204" pitchFamily="34" charset="0"/>
                        </a:rPr>
                        <a:t>lo</a:t>
                      </a:r>
                      <a:r>
                        <a:rPr kumimoji="0" lang="pt-BR" sz="1400" u="none" strike="noStrike" cap="none" normalizeH="0" baseline="0" dirty="0">
                          <a:ln>
                            <a:noFill/>
                          </a:ln>
                          <a:effectLst/>
                          <a:latin typeface="Arial" panose="020B0604020202020204" pitchFamily="34" charset="0"/>
                          <a:cs typeface="Arial" panose="020B0604020202020204" pitchFamily="34" charset="0"/>
                        </a:rPr>
                        <a:t> menos una </a:t>
                      </a:r>
                      <a:r>
                        <a:rPr kumimoji="0" lang="pt-BR" sz="1400" u="none" strike="noStrike" cap="none" normalizeH="0" baseline="0" dirty="0" err="1">
                          <a:ln>
                            <a:noFill/>
                          </a:ln>
                          <a:effectLst/>
                          <a:latin typeface="Arial" panose="020B0604020202020204" pitchFamily="34" charset="0"/>
                          <a:cs typeface="Arial" panose="020B0604020202020204" pitchFamily="34" charset="0"/>
                        </a:rPr>
                        <a:t>en</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el</a:t>
                      </a:r>
                      <a:r>
                        <a:rPr kumimoji="0" lang="pt-BR" sz="1400" u="none" strike="noStrike" cap="none" normalizeH="0" baseline="0" dirty="0">
                          <a:ln>
                            <a:noFill/>
                          </a:ln>
                          <a:effectLst/>
                          <a:latin typeface="Arial" panose="020B0604020202020204" pitchFamily="34" charset="0"/>
                          <a:cs typeface="Arial" panose="020B0604020202020204" pitchFamily="34" charset="0"/>
                        </a:rPr>
                        <a:t> área</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pt-BR" sz="1400" u="none" strike="noStrike" cap="none" normalizeH="0" baseline="0" dirty="0" err="1">
                          <a:ln>
                            <a:noFill/>
                          </a:ln>
                          <a:effectLst/>
                          <a:latin typeface="Arial" panose="020B0604020202020204" pitchFamily="34" charset="0"/>
                          <a:cs typeface="Arial" panose="020B0604020202020204" pitchFamily="34" charset="0"/>
                        </a:rPr>
                        <a:t>Puede</a:t>
                      </a:r>
                      <a:r>
                        <a:rPr kumimoji="0" lang="pt-BR" sz="1400" u="none" strike="noStrike" cap="none" normalizeH="0" baseline="0" dirty="0">
                          <a:ln>
                            <a:noFill/>
                          </a:ln>
                          <a:effectLst/>
                          <a:latin typeface="Arial" panose="020B0604020202020204" pitchFamily="34" charset="0"/>
                          <a:cs typeface="Arial" panose="020B0604020202020204" pitchFamily="34" charset="0"/>
                        </a:rPr>
                        <a:t> ser </a:t>
                      </a:r>
                      <a:r>
                        <a:rPr kumimoji="0" lang="pt-BR" sz="1400" u="none" strike="noStrike" cap="none" normalizeH="0" baseline="0" dirty="0" err="1">
                          <a:ln>
                            <a:noFill/>
                          </a:ln>
                          <a:effectLst/>
                          <a:latin typeface="Arial" panose="020B0604020202020204" pitchFamily="34" charset="0"/>
                          <a:cs typeface="Arial" panose="020B0604020202020204" pitchFamily="34" charset="0"/>
                        </a:rPr>
                        <a:t>producida</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en</a:t>
                      </a:r>
                      <a:r>
                        <a:rPr kumimoji="0" lang="pt-BR" sz="1400" u="none" strike="noStrike" cap="none" normalizeH="0" baseline="0" dirty="0">
                          <a:ln>
                            <a:noFill/>
                          </a:ln>
                          <a:effectLst/>
                          <a:latin typeface="Arial" panose="020B0604020202020204" pitchFamily="34" charset="0"/>
                          <a:cs typeface="Arial" panose="020B0604020202020204" pitchFamily="34" charset="0"/>
                        </a:rPr>
                        <a:t> </a:t>
                      </a:r>
                      <a:r>
                        <a:rPr kumimoji="0" lang="pt-BR" sz="1400" u="none" strike="noStrike" cap="none" normalizeH="0" baseline="0" dirty="0" err="1">
                          <a:ln>
                            <a:noFill/>
                          </a:ln>
                          <a:effectLst/>
                          <a:latin typeface="Arial" panose="020B0604020202020204" pitchFamily="34" charset="0"/>
                          <a:cs typeface="Arial" panose="020B0604020202020204" pitchFamily="34" charset="0"/>
                        </a:rPr>
                        <a:t>cualquier</a:t>
                      </a:r>
                      <a:r>
                        <a:rPr kumimoji="0" lang="pt-BR" sz="1400" u="none" strike="noStrike" cap="none" normalizeH="0" baseline="0" dirty="0">
                          <a:ln>
                            <a:noFill/>
                          </a:ln>
                          <a:effectLst/>
                          <a:latin typeface="Arial" panose="020B0604020202020204" pitchFamily="34" charset="0"/>
                          <a:cs typeface="Arial" panose="020B0604020202020204" pitchFamily="34" charset="0"/>
                        </a:rPr>
                        <a:t> sitio</a:t>
                      </a:r>
                      <a:endParaRPr kumimoji="0" lang="pt-BR"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extLst>
                  <a:ext uri="{0D108BD9-81ED-4DB2-BD59-A6C34878D82A}">
                    <a16:rowId xmlns:a16="http://schemas.microsoft.com/office/drawing/2014/main" val="10003"/>
                  </a:ext>
                </a:extLst>
              </a:tr>
              <a:tr h="601150">
                <a:tc>
                  <a:txBody>
                    <a:bodyPr/>
                    <a:lstStyle/>
                    <a:p>
                      <a:pPr marL="0" marR="0" lvl="0" indent="0" algn="l"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600" b="1" i="1" u="none" strike="noStrike" cap="none" normalizeH="0" baseline="0" dirty="0" err="1">
                          <a:ln>
                            <a:noFill/>
                          </a:ln>
                          <a:effectLst/>
                          <a:latin typeface="Arial" panose="020B0604020202020204" pitchFamily="34" charset="0"/>
                          <a:cs typeface="Arial" panose="020B0604020202020204" pitchFamily="34" charset="0"/>
                        </a:rPr>
                        <a:t>Origen</a:t>
                      </a:r>
                      <a:r>
                        <a:rPr kumimoji="0" lang="fr-BE" sz="1600" b="1" i="1" u="none" strike="noStrike" cap="none" normalizeH="0" baseline="0" dirty="0">
                          <a:ln>
                            <a:noFill/>
                          </a:ln>
                          <a:effectLst/>
                          <a:latin typeface="Arial" panose="020B0604020202020204" pitchFamily="34" charset="0"/>
                          <a:cs typeface="Arial" panose="020B0604020202020204" pitchFamily="34" charset="0"/>
                        </a:rPr>
                        <a:t> de </a:t>
                      </a:r>
                      <a:r>
                        <a:rPr kumimoji="0" lang="fr-BE" sz="1600" b="1" i="1" u="none" strike="noStrike" cap="none" normalizeH="0" baseline="0" dirty="0" err="1">
                          <a:ln>
                            <a:noFill/>
                          </a:ln>
                          <a:effectLst/>
                          <a:latin typeface="Arial" panose="020B0604020202020204" pitchFamily="34" charset="0"/>
                          <a:cs typeface="Arial" panose="020B0604020202020204" pitchFamily="34" charset="0"/>
                        </a:rPr>
                        <a:t>Materias</a:t>
                      </a:r>
                      <a:r>
                        <a:rPr kumimoji="0" lang="fr-BE" sz="1600" b="1" i="1" u="none" strike="noStrike" cap="none" normalizeH="0" baseline="0" dirty="0">
                          <a:ln>
                            <a:noFill/>
                          </a:ln>
                          <a:effectLst/>
                          <a:latin typeface="Arial" panose="020B0604020202020204" pitchFamily="34" charset="0"/>
                          <a:cs typeface="Arial" panose="020B0604020202020204" pitchFamily="34" charset="0"/>
                        </a:rPr>
                        <a:t> primas</a:t>
                      </a:r>
                      <a:endParaRPr kumimoji="0" lang="fr-BE" sz="1600" b="1" i="1"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400" u="none" strike="noStrike" cap="none" normalizeH="0" baseline="0" dirty="0">
                          <a:ln>
                            <a:noFill/>
                          </a:ln>
                          <a:effectLst/>
                          <a:latin typeface="Arial" panose="020B0604020202020204" pitchFamily="34" charset="0"/>
                          <a:cs typeface="Arial" panose="020B0604020202020204" pitchFamily="34" charset="0"/>
                        </a:rPr>
                        <a:t>En el </a:t>
                      </a:r>
                      <a:r>
                        <a:rPr kumimoji="0" lang="fr-BE" sz="1400" u="none" strike="noStrike" cap="none" normalizeH="0" baseline="0" dirty="0" err="1">
                          <a:ln>
                            <a:noFill/>
                          </a:ln>
                          <a:effectLst/>
                          <a:latin typeface="Arial" panose="020B0604020202020204" pitchFamily="34" charset="0"/>
                          <a:cs typeface="Arial" panose="020B0604020202020204" pitchFamily="34" charset="0"/>
                        </a:rPr>
                        <a:t>área</a:t>
                      </a:r>
                      <a:endParaRPr kumimoji="0" lang="fr-BE"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400" u="none" strike="noStrike" cap="none" normalizeH="0" baseline="0" dirty="0">
                          <a:ln>
                            <a:noFill/>
                          </a:ln>
                          <a:effectLst/>
                          <a:latin typeface="Arial" panose="020B0604020202020204" pitchFamily="34" charset="0"/>
                          <a:cs typeface="Arial" panose="020B0604020202020204" pitchFamily="34" charset="0"/>
                        </a:rPr>
                        <a:t>Flexible</a:t>
                      </a:r>
                      <a:endParaRPr kumimoji="0" lang="fr-BE" sz="1400" b="0" i="0" u="none" strike="noStrike" cap="none" normalizeH="0" baseline="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tc>
                  <a:txBody>
                    <a:bodyPr/>
                    <a:lstStyle/>
                    <a:p>
                      <a:pPr marL="0" marR="0" lvl="0" indent="0" algn="ctr" defTabSz="457200" rtl="0" eaLnBrk="1" fontAlgn="base" latinLnBrk="0" hangingPunct="1">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fr-BE" sz="1400" u="none" strike="noStrike" cap="none" normalizeH="0" baseline="0" dirty="0">
                          <a:ln>
                            <a:noFill/>
                          </a:ln>
                          <a:effectLst/>
                          <a:latin typeface="Arial" panose="020B0604020202020204" pitchFamily="34" charset="0"/>
                          <a:cs typeface="Arial" panose="020B0604020202020204" pitchFamily="34" charset="0"/>
                        </a:rPr>
                        <a:t>Sin </a:t>
                      </a:r>
                      <a:r>
                        <a:rPr kumimoji="0" lang="es-ES" sz="1400" u="none" strike="noStrike" cap="none" normalizeH="0" baseline="0" noProof="0" dirty="0">
                          <a:ln>
                            <a:noFill/>
                          </a:ln>
                          <a:effectLst/>
                          <a:latin typeface="Arial" panose="020B0604020202020204" pitchFamily="34" charset="0"/>
                          <a:cs typeface="Arial" panose="020B0604020202020204" pitchFamily="34" charset="0"/>
                        </a:rPr>
                        <a:t>límites</a:t>
                      </a:r>
                      <a:endParaRPr kumimoji="0" lang="es-ES" sz="1400" b="0" i="0" u="none" strike="noStrike" cap="none" normalizeH="0" baseline="0" noProof="0" dirty="0">
                        <a:ln>
                          <a:noFill/>
                        </a:ln>
                        <a:solidFill>
                          <a:srgbClr val="000000"/>
                        </a:solidFill>
                        <a:effectLst/>
                        <a:latin typeface="Arial" panose="020B0604020202020204" pitchFamily="34" charset="0"/>
                        <a:ea typeface="Microsoft YaHei" charset="-122"/>
                        <a:cs typeface="Arial" panose="020B0604020202020204" pitchFamily="34" charset="0"/>
                      </a:endParaRPr>
                    </a:p>
                  </a:txBody>
                  <a:tcPr marL="90000" marR="90000" horzOverflow="overflow"/>
                </a:tc>
                <a:extLst>
                  <a:ext uri="{0D108BD9-81ED-4DB2-BD59-A6C34878D82A}">
                    <a16:rowId xmlns:a16="http://schemas.microsoft.com/office/drawing/2014/main" val="10004"/>
                  </a:ext>
                </a:extLst>
              </a:tr>
            </a:tbl>
          </a:graphicData>
        </a:graphic>
      </p:graphicFrame>
      <p:sp>
        <p:nvSpPr>
          <p:cNvPr id="11335" name="Text Box 71"/>
          <p:cNvSpPr txBox="1">
            <a:spLocks noChangeArrowheads="1"/>
          </p:cNvSpPr>
          <p:nvPr/>
        </p:nvSpPr>
        <p:spPr bwMode="auto">
          <a:xfrm>
            <a:off x="1992316" y="476676"/>
            <a:ext cx="8231187" cy="936625"/>
          </a:xfrm>
          <a:prstGeom prst="rect">
            <a:avLst/>
          </a:prstGeom>
          <a:noFill/>
          <a:ln w="19050" cap="flat">
            <a:noFill/>
            <a:round/>
            <a:headEnd/>
            <a:tailEnd/>
          </a:ln>
          <a:effectLst/>
        </p:spPr>
        <p:txBody>
          <a:bodyPr lIns="90000" tIns="46800" rIns="90000" bIns="46800" anchor="ctr"/>
          <a:lstStyle/>
          <a:p>
            <a:pPr marL="358775" indent="-355600">
              <a:tabLst>
                <a:tab pos="358775"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pPr>
            <a:r>
              <a:rPr lang="es-ES" sz="2500" b="1" dirty="0">
                <a:solidFill>
                  <a:srgbClr val="0000CC"/>
                </a:solidFill>
                <a:latin typeface="Arial" pitchFamily="34" charset="0"/>
                <a:cs typeface="Arial" pitchFamily="34" charset="0"/>
              </a:rPr>
              <a:t>RESUMEN</a:t>
            </a:r>
          </a:p>
        </p:txBody>
      </p:sp>
      <p:pic>
        <p:nvPicPr>
          <p:cNvPr id="8" name="Picture 8"/>
          <p:cNvPicPr>
            <a:picLocks noChangeAspect="1" noChangeArrowheads="1"/>
          </p:cNvPicPr>
          <p:nvPr/>
        </p:nvPicPr>
        <p:blipFill>
          <a:blip r:embed="rId3" cstate="screen"/>
          <a:srcRect/>
          <a:stretch>
            <a:fillRect/>
          </a:stretch>
        </p:blipFill>
        <p:spPr bwMode="auto">
          <a:xfrm>
            <a:off x="6650395" y="507204"/>
            <a:ext cx="906921" cy="875568"/>
          </a:xfrm>
          <a:prstGeom prst="rect">
            <a:avLst/>
          </a:prstGeom>
          <a:noFill/>
          <a:ln w="9525">
            <a:noFill/>
            <a:miter lim="800000"/>
            <a:headEnd/>
            <a:tailEnd/>
          </a:ln>
        </p:spPr>
      </p:pic>
      <p:pic>
        <p:nvPicPr>
          <p:cNvPr id="9" name="Picture 7"/>
          <p:cNvPicPr>
            <a:picLocks noChangeAspect="1" noChangeArrowheads="1"/>
          </p:cNvPicPr>
          <p:nvPr/>
        </p:nvPicPr>
        <p:blipFill>
          <a:blip r:embed="rId4" cstate="screen"/>
          <a:srcRect/>
          <a:stretch>
            <a:fillRect/>
          </a:stretch>
        </p:blipFill>
        <p:spPr bwMode="auto">
          <a:xfrm>
            <a:off x="4592597" y="537561"/>
            <a:ext cx="927343" cy="947224"/>
          </a:xfrm>
          <a:prstGeom prst="rect">
            <a:avLst/>
          </a:prstGeom>
          <a:noFill/>
          <a:ln w="9525">
            <a:noFill/>
            <a:miter lim="800000"/>
            <a:headEnd/>
            <a:tailEnd/>
          </a:ln>
        </p:spPr>
      </p:pic>
      <p:pic>
        <p:nvPicPr>
          <p:cNvPr id="10" name="Imagen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87771" y="476676"/>
            <a:ext cx="936625" cy="936625"/>
          </a:xfrm>
          <a:prstGeom prst="rect">
            <a:avLst/>
          </a:prstGeom>
        </p:spPr>
      </p:pic>
      <p:pic>
        <p:nvPicPr>
          <p:cNvPr id="11" name="Imagen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178019" y="213917"/>
            <a:ext cx="1841281" cy="525518"/>
          </a:xfrm>
          <a:prstGeom prst="rect">
            <a:avLst/>
          </a:prstGeom>
        </p:spPr>
      </p:pic>
    </p:spTree>
    <p:extLst>
      <p:ext uri="{BB962C8B-B14F-4D97-AF65-F5344CB8AC3E}">
        <p14:creationId xmlns:p14="http://schemas.microsoft.com/office/powerpoint/2010/main" val="39773436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B6AF51-2809-4042-A8FB-E4D2FEE7D9EF}"/>
              </a:ext>
            </a:extLst>
          </p:cNvPr>
          <p:cNvSpPr/>
          <p:nvPr/>
        </p:nvSpPr>
        <p:spPr>
          <a:xfrm>
            <a:off x="886437" y="543081"/>
            <a:ext cx="10419127" cy="6001643"/>
          </a:xfrm>
          <a:prstGeom prst="rect">
            <a:avLst/>
          </a:prstGeom>
        </p:spPr>
        <p:txBody>
          <a:bodyPr wrap="square">
            <a:spAutoFit/>
          </a:bodyPr>
          <a:lstStyle/>
          <a:p>
            <a:r>
              <a:rPr lang="es-ES" sz="2400" u="sng" dirty="0">
                <a:solidFill>
                  <a:srgbClr val="000000"/>
                </a:solidFill>
                <a:latin typeface="Arial" panose="020B0604020202020204" pitchFamily="34" charset="0"/>
                <a:cs typeface="Arial" panose="020B0604020202020204" pitchFamily="34" charset="0"/>
              </a:rPr>
              <a:t>Términos tradicionales y términos facultativos</a:t>
            </a:r>
          </a:p>
          <a:p>
            <a:endParaRPr lang="es-ES" sz="2400" u="sng" dirty="0">
              <a:solidFill>
                <a:srgbClr val="000000"/>
              </a:solidFill>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Términos tradicionales de vinos</a:t>
            </a:r>
          </a:p>
          <a:p>
            <a:r>
              <a:rPr lang="es-ES" sz="2400" dirty="0">
                <a:latin typeface="Arial" panose="020B0604020202020204" pitchFamily="34" charset="0"/>
                <a:cs typeface="Arial" panose="020B0604020202020204" pitchFamily="34" charset="0"/>
              </a:rPr>
              <a:t>Son expresiones tradicionalmente empleadas y reguladas en los Estados Miembros. </a:t>
            </a:r>
            <a:r>
              <a:rPr lang="es-ES" sz="2400" u="sng" dirty="0">
                <a:latin typeface="Arial" panose="020B0604020202020204" pitchFamily="34" charset="0"/>
                <a:cs typeface="Arial" panose="020B0604020202020204" pitchFamily="34" charset="0"/>
              </a:rPr>
              <a:t>Hay dos tipos</a:t>
            </a:r>
            <a:r>
              <a:rPr lang="es-ES" sz="2400" dirty="0">
                <a:latin typeface="Arial" panose="020B0604020202020204" pitchFamily="34" charset="0"/>
                <a:cs typeface="Arial" panose="020B0604020202020204" pitchFamily="34" charset="0"/>
              </a:rPr>
              <a:t>:</a:t>
            </a:r>
          </a:p>
          <a:p>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Tipo A:</a:t>
            </a:r>
            <a:r>
              <a:rPr lang="es-ES" sz="2400" dirty="0">
                <a:latin typeface="Arial" panose="020B0604020202020204" pitchFamily="34" charset="0"/>
                <a:cs typeface="Arial" panose="020B0604020202020204" pitchFamily="34" charset="0"/>
              </a:rPr>
              <a:t> </a:t>
            </a:r>
            <a:r>
              <a:rPr lang="es-ES" sz="2400" u="sng" dirty="0">
                <a:latin typeface="Arial" panose="020B0604020202020204" pitchFamily="34" charset="0"/>
                <a:cs typeface="Arial" panose="020B0604020202020204" pitchFamily="34" charset="0"/>
              </a:rPr>
              <a:t>Indica que el producto está acogido a una DOP o IGP </a:t>
            </a:r>
            <a:r>
              <a:rPr lang="es-ES" sz="2400" dirty="0">
                <a:latin typeface="Arial" panose="020B0604020202020204" pitchFamily="34" charset="0"/>
                <a:cs typeface="Arial" panose="020B0604020202020204" pitchFamily="34" charset="0"/>
              </a:rPr>
              <a:t>conforme a la legislación. Para España son: </a:t>
            </a:r>
            <a:r>
              <a:rPr lang="es-ES" sz="2400" b="1" dirty="0">
                <a:latin typeface="Arial" panose="020B0604020202020204" pitchFamily="34" charset="0"/>
                <a:cs typeface="Arial" panose="020B0604020202020204" pitchFamily="34" charset="0"/>
              </a:rPr>
              <a:t>Denominación de Origen, Denominación de Origen Calificada, Vino de Pago y Vino de Calidad (para DOP), y Vino de la tierra (para IGP).</a:t>
            </a:r>
            <a:br>
              <a:rPr lang="es-ES" sz="2400" b="1" dirty="0">
                <a:latin typeface="Arial" panose="020B0604020202020204" pitchFamily="34" charset="0"/>
                <a:cs typeface="Arial" panose="020B0604020202020204" pitchFamily="34" charset="0"/>
              </a:rPr>
            </a:br>
            <a:endParaRPr lang="es-ES" sz="2400"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Tipo B:</a:t>
            </a:r>
            <a:r>
              <a:rPr lang="es-ES" sz="2400" dirty="0">
                <a:latin typeface="Arial" panose="020B0604020202020204" pitchFamily="34" charset="0"/>
                <a:cs typeface="Arial" panose="020B0604020202020204" pitchFamily="34" charset="0"/>
              </a:rPr>
              <a:t> </a:t>
            </a:r>
            <a:r>
              <a:rPr lang="es-ES" sz="2400" u="sng" dirty="0">
                <a:latin typeface="Arial" panose="020B0604020202020204" pitchFamily="34" charset="0"/>
                <a:cs typeface="Arial" panose="020B0604020202020204" pitchFamily="34" charset="0"/>
              </a:rPr>
              <a:t>Indica el método de elaboración o envejecimiento o la calidad</a:t>
            </a:r>
            <a:r>
              <a:rPr lang="es-ES" sz="2400" dirty="0">
                <a:latin typeface="Arial" panose="020B0604020202020204" pitchFamily="34" charset="0"/>
                <a:cs typeface="Arial" panose="020B0604020202020204" pitchFamily="34" charset="0"/>
              </a:rPr>
              <a:t>, color, tipo de lugar, o un acontecimiento concreto vinculado a la historia del producto con DOP/IGP. Se encuentran regulados por el Art. 112 del R (UE) 1308/2013 y estarán </a:t>
            </a:r>
            <a:r>
              <a:rPr lang="es-ES" sz="2400" b="1" dirty="0">
                <a:latin typeface="Arial" panose="020B0604020202020204" pitchFamily="34" charset="0"/>
                <a:cs typeface="Arial" panose="020B0604020202020204" pitchFamily="34" charset="0"/>
              </a:rPr>
              <a:t>protegidos</a:t>
            </a:r>
            <a:r>
              <a:rPr lang="es-ES" sz="2400" dirty="0">
                <a:latin typeface="Arial" panose="020B0604020202020204" pitchFamily="34" charset="0"/>
                <a:cs typeface="Arial" panose="020B0604020202020204" pitchFamily="34" charset="0"/>
              </a:rPr>
              <a:t> únicamente en la </a:t>
            </a:r>
            <a:r>
              <a:rPr lang="es-ES" sz="2400" b="1" dirty="0">
                <a:latin typeface="Arial" panose="020B0604020202020204" pitchFamily="34" charset="0"/>
                <a:cs typeface="Arial" panose="020B0604020202020204" pitchFamily="34" charset="0"/>
              </a:rPr>
              <a:t>lengua</a:t>
            </a:r>
            <a:r>
              <a:rPr lang="es-ES" sz="2400" dirty="0">
                <a:latin typeface="Arial" panose="020B0604020202020204" pitchFamily="34" charset="0"/>
                <a:cs typeface="Arial" panose="020B0604020202020204" pitchFamily="34" charset="0"/>
              </a:rPr>
              <a:t> y con respecto a las </a:t>
            </a:r>
            <a:r>
              <a:rPr lang="es-ES" sz="2400" b="1" dirty="0">
                <a:latin typeface="Arial" panose="020B0604020202020204" pitchFamily="34" charset="0"/>
                <a:cs typeface="Arial" panose="020B0604020202020204" pitchFamily="34" charset="0"/>
              </a:rPr>
              <a:t>categorías de productos vitivinícolas</a:t>
            </a:r>
            <a:r>
              <a:rPr lang="es-ES" sz="2400" dirty="0">
                <a:latin typeface="Arial" panose="020B0604020202020204" pitchFamily="34" charset="0"/>
                <a:cs typeface="Arial" panose="020B0604020202020204" pitchFamily="34" charset="0"/>
              </a:rPr>
              <a:t> que figuran en la </a:t>
            </a:r>
            <a:r>
              <a:rPr lang="es-ES" sz="2400" b="1" dirty="0">
                <a:latin typeface="Arial" panose="020B0604020202020204" pitchFamily="34" charset="0"/>
                <a:cs typeface="Arial" panose="020B0604020202020204" pitchFamily="34" charset="0"/>
              </a:rPr>
              <a:t>solicitud</a:t>
            </a:r>
            <a:r>
              <a:rPr lang="es-ES" sz="2400" dirty="0">
                <a:latin typeface="Arial" panose="020B0604020202020204" pitchFamily="34" charset="0"/>
                <a:cs typeface="Arial" panose="020B0604020202020204" pitchFamily="34" charset="0"/>
              </a:rPr>
              <a:t>.</a:t>
            </a:r>
            <a:endParaRPr lang="es-ES" sz="2400" u="sng"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7347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EBBEE0-A345-4F6F-A555-B1AD346A0129}"/>
              </a:ext>
            </a:extLst>
          </p:cNvPr>
          <p:cNvPicPr>
            <a:picLocks noChangeAspect="1"/>
          </p:cNvPicPr>
          <p:nvPr/>
        </p:nvPicPr>
        <p:blipFill>
          <a:blip r:embed="rId2"/>
          <a:stretch>
            <a:fillRect/>
          </a:stretch>
        </p:blipFill>
        <p:spPr>
          <a:xfrm>
            <a:off x="1594811" y="899761"/>
            <a:ext cx="9002381" cy="5058481"/>
          </a:xfrm>
          <a:prstGeom prst="rect">
            <a:avLst/>
          </a:prstGeom>
        </p:spPr>
      </p:pic>
    </p:spTree>
    <p:extLst>
      <p:ext uri="{BB962C8B-B14F-4D97-AF65-F5344CB8AC3E}">
        <p14:creationId xmlns:p14="http://schemas.microsoft.com/office/powerpoint/2010/main" val="2207412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1ADF9E0-17DC-4666-9606-9E4BE035E962}"/>
              </a:ext>
            </a:extLst>
          </p:cNvPr>
          <p:cNvPicPr>
            <a:picLocks noChangeAspect="1"/>
          </p:cNvPicPr>
          <p:nvPr/>
        </p:nvPicPr>
        <p:blipFill>
          <a:blip r:embed="rId2"/>
          <a:stretch>
            <a:fillRect/>
          </a:stretch>
        </p:blipFill>
        <p:spPr>
          <a:xfrm>
            <a:off x="1580520" y="194811"/>
            <a:ext cx="9030960" cy="6468378"/>
          </a:xfrm>
          <a:prstGeom prst="rect">
            <a:avLst/>
          </a:prstGeom>
        </p:spPr>
      </p:pic>
    </p:spTree>
    <p:extLst>
      <p:ext uri="{BB962C8B-B14F-4D97-AF65-F5344CB8AC3E}">
        <p14:creationId xmlns:p14="http://schemas.microsoft.com/office/powerpoint/2010/main" val="1627085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0BFC95-2172-4F6C-8506-DCB078D3E502}"/>
              </a:ext>
            </a:extLst>
          </p:cNvPr>
          <p:cNvSpPr/>
          <p:nvPr/>
        </p:nvSpPr>
        <p:spPr>
          <a:xfrm>
            <a:off x="1090570" y="706583"/>
            <a:ext cx="9622171" cy="5632311"/>
          </a:xfrm>
          <a:prstGeom prst="rect">
            <a:avLst/>
          </a:prstGeom>
        </p:spPr>
        <p:txBody>
          <a:bodyPr wrap="square">
            <a:spAutoFit/>
          </a:bodyPr>
          <a:lstStyle/>
          <a:p>
            <a:r>
              <a:rPr lang="es-ES" sz="2400" b="1" dirty="0">
                <a:solidFill>
                  <a:srgbClr val="000000"/>
                </a:solidFill>
                <a:latin typeface="roboto_condensedbold"/>
              </a:rPr>
              <a:t>Términos de calidad facultativos en productos agroalimentarios</a:t>
            </a:r>
          </a:p>
          <a:p>
            <a:r>
              <a:rPr lang="es-ES" sz="2400" u="sng" dirty="0"/>
              <a:t>Se refieren a</a:t>
            </a:r>
            <a:r>
              <a:rPr lang="es-ES" sz="2400" dirty="0"/>
              <a:t>:</a:t>
            </a:r>
          </a:p>
          <a:p>
            <a:r>
              <a:rPr lang="es-ES" sz="2400" dirty="0"/>
              <a:t>    - Una característica de una o más categorías de producto, o a</a:t>
            </a:r>
          </a:p>
          <a:p>
            <a:r>
              <a:rPr lang="es-ES" sz="2400" dirty="0"/>
              <a:t>    - Un atributo de su producción o transformación</a:t>
            </a:r>
          </a:p>
          <a:p>
            <a:r>
              <a:rPr lang="es-ES" sz="2400" u="sng" dirty="0"/>
              <a:t>Se señalan dos tipos </a:t>
            </a:r>
            <a:r>
              <a:rPr lang="es-ES" sz="2400" dirty="0"/>
              <a:t>(tienen una dimensión europea):</a:t>
            </a:r>
          </a:p>
          <a:p>
            <a:r>
              <a:rPr lang="es-ES" sz="2400" b="1" dirty="0"/>
              <a:t>“Producto de montaña”</a:t>
            </a:r>
            <a:endParaRPr lang="es-ES" sz="2400" dirty="0"/>
          </a:p>
          <a:p>
            <a:r>
              <a:rPr lang="es-ES" sz="2400" dirty="0"/>
              <a:t>-Las materias primas y piensos deben provenir fundamentalmente de zonas de montaña.</a:t>
            </a:r>
          </a:p>
          <a:p>
            <a:r>
              <a:rPr lang="es-ES" sz="2400" dirty="0"/>
              <a:t>-En el caso de productos transformados, la transformación se efectúa igualmente en zonas de montaña.</a:t>
            </a:r>
          </a:p>
          <a:p>
            <a:r>
              <a:rPr lang="es-ES" sz="2400" b="1" dirty="0"/>
              <a:t>“Producto de la agricultura insular”</a:t>
            </a:r>
            <a:endParaRPr lang="es-ES" sz="2400" dirty="0"/>
          </a:p>
          <a:p>
            <a:r>
              <a:rPr lang="es-ES" sz="2400" dirty="0"/>
              <a:t>-Las materias primas deben provenir de zonas insulares.</a:t>
            </a:r>
          </a:p>
          <a:p>
            <a:r>
              <a:rPr lang="es-ES" sz="2400" dirty="0"/>
              <a:t>-En el caso de productos transformados, la transformación se efectúa igualmente en zonas insulares en caso de que la transformación afecte sustancialmente a las características específicas del producto final.</a:t>
            </a:r>
            <a:endParaRPr lang="es-ES" sz="2400" b="1" dirty="0">
              <a:solidFill>
                <a:srgbClr val="000000"/>
              </a:solidFill>
              <a:latin typeface="roboto_condensedbold"/>
            </a:endParaRPr>
          </a:p>
        </p:txBody>
      </p:sp>
    </p:spTree>
    <p:extLst>
      <p:ext uri="{BB962C8B-B14F-4D97-AF65-F5344CB8AC3E}">
        <p14:creationId xmlns:p14="http://schemas.microsoft.com/office/powerpoint/2010/main" val="38854045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007360" y="385502"/>
            <a:ext cx="8015336" cy="1384995"/>
          </a:xfrm>
          <a:prstGeom prst="rect">
            <a:avLst/>
          </a:prstGeom>
          <a:noFill/>
        </p:spPr>
        <p:txBody>
          <a:bodyPr wrap="none" rtlCol="0">
            <a:spAutoFit/>
          </a:bodyPr>
          <a:lstStyle/>
          <a:p>
            <a:r>
              <a:rPr lang="gl-ES" sz="2800" b="1" u="sng" dirty="0" err="1">
                <a:solidFill>
                  <a:srgbClr val="0070C0"/>
                </a:solidFill>
              </a:rPr>
              <a:t>Productos</a:t>
            </a:r>
            <a:r>
              <a:rPr lang="gl-ES" sz="2800" b="1" u="sng" dirty="0">
                <a:solidFill>
                  <a:srgbClr val="0070C0"/>
                </a:solidFill>
              </a:rPr>
              <a:t> con </a:t>
            </a:r>
            <a:r>
              <a:rPr lang="gl-ES" sz="2800" b="1" u="sng" dirty="0" err="1">
                <a:solidFill>
                  <a:srgbClr val="0070C0"/>
                </a:solidFill>
              </a:rPr>
              <a:t>Calidad</a:t>
            </a:r>
            <a:r>
              <a:rPr lang="gl-ES" sz="2800" b="1" u="sng" dirty="0">
                <a:solidFill>
                  <a:srgbClr val="0070C0"/>
                </a:solidFill>
              </a:rPr>
              <a:t> Diferenciada de Galicia</a:t>
            </a:r>
          </a:p>
          <a:p>
            <a:endParaRPr lang="gl-ES" sz="2800" dirty="0">
              <a:solidFill>
                <a:srgbClr val="0070C0"/>
              </a:solidFill>
            </a:endParaRPr>
          </a:p>
          <a:p>
            <a:pPr algn="ctr"/>
            <a:r>
              <a:rPr lang="gl-ES" sz="2800" dirty="0" err="1">
                <a:solidFill>
                  <a:srgbClr val="0070C0"/>
                </a:solidFill>
              </a:rPr>
              <a:t>Productos</a:t>
            </a:r>
            <a:r>
              <a:rPr lang="gl-ES" sz="2800" dirty="0">
                <a:solidFill>
                  <a:srgbClr val="0070C0"/>
                </a:solidFill>
              </a:rPr>
              <a:t> con Indicación </a:t>
            </a:r>
            <a:r>
              <a:rPr lang="gl-ES" sz="2800" dirty="0" err="1">
                <a:solidFill>
                  <a:srgbClr val="0070C0"/>
                </a:solidFill>
              </a:rPr>
              <a:t>Geográfica</a:t>
            </a:r>
            <a:r>
              <a:rPr lang="gl-ES" sz="2800" dirty="0">
                <a:solidFill>
                  <a:srgbClr val="0070C0"/>
                </a:solidFill>
              </a:rPr>
              <a:t> </a:t>
            </a:r>
            <a:r>
              <a:rPr lang="gl-ES" sz="2800" dirty="0" err="1">
                <a:solidFill>
                  <a:srgbClr val="0070C0"/>
                </a:solidFill>
              </a:rPr>
              <a:t>Protegida</a:t>
            </a:r>
            <a:r>
              <a:rPr lang="gl-ES" sz="2800" dirty="0">
                <a:solidFill>
                  <a:srgbClr val="0070C0"/>
                </a:solidFill>
              </a:rPr>
              <a:t> (I.G.P.)</a:t>
            </a:r>
          </a:p>
        </p:txBody>
      </p:sp>
      <p:pic>
        <p:nvPicPr>
          <p:cNvPr id="6146" name="Picture 2" descr="Pemento da Arnoia">
            <a:extLst>
              <a:ext uri="{FF2B5EF4-FFF2-40B4-BE49-F238E27FC236}">
                <a16:creationId xmlns:a16="http://schemas.microsoft.com/office/drawing/2014/main" id="{693511EC-048F-44A8-921D-696A45FFA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4332825"/>
            <a:ext cx="2171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emento do Couto ">
            <a:extLst>
              <a:ext uri="{FF2B5EF4-FFF2-40B4-BE49-F238E27FC236}">
                <a16:creationId xmlns:a16="http://schemas.microsoft.com/office/drawing/2014/main" id="{C482D9FE-0A70-4F6C-BF7C-7E276F31C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4300800"/>
            <a:ext cx="2171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staña de Galicia">
            <a:extLst>
              <a:ext uri="{FF2B5EF4-FFF2-40B4-BE49-F238E27FC236}">
                <a16:creationId xmlns:a16="http://schemas.microsoft.com/office/drawing/2014/main" id="{1CA9CB3B-0A04-4D2B-A402-06417C403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560" y="1965810"/>
            <a:ext cx="2171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aba de Lourenzá">
            <a:extLst>
              <a:ext uri="{FF2B5EF4-FFF2-40B4-BE49-F238E27FC236}">
                <a16:creationId xmlns:a16="http://schemas.microsoft.com/office/drawing/2014/main" id="{F94599BC-057C-4DE3-A4F4-0897D91387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534" y="1916515"/>
            <a:ext cx="2171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grelos de galicia">
            <a:extLst>
              <a:ext uri="{FF2B5EF4-FFF2-40B4-BE49-F238E27FC236}">
                <a16:creationId xmlns:a16="http://schemas.microsoft.com/office/drawing/2014/main" id="{C6C9736C-1149-4800-98E4-C693A7DAF3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0996" y="1868152"/>
            <a:ext cx="21717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agacal.xunta.gal/sites/default/files/calidade-alimentaria/orixe-vexetal/mougan.png">
            <a:extLst>
              <a:ext uri="{FF2B5EF4-FFF2-40B4-BE49-F238E27FC236}">
                <a16:creationId xmlns:a16="http://schemas.microsoft.com/office/drawing/2014/main" id="{B97A4B13-F936-45E0-8BD0-8C9F0FB2B6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979" y="4300800"/>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38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an de cea">
            <a:extLst>
              <a:ext uri="{FF2B5EF4-FFF2-40B4-BE49-F238E27FC236}">
                <a16:creationId xmlns:a16="http://schemas.microsoft.com/office/drawing/2014/main" id="{1D229F9A-7548-48E3-801C-23511C63F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471" y="681237"/>
            <a:ext cx="3035087" cy="30350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arta de santiago">
            <a:extLst>
              <a:ext uri="{FF2B5EF4-FFF2-40B4-BE49-F238E27FC236}">
                <a16:creationId xmlns:a16="http://schemas.microsoft.com/office/drawing/2014/main" id="{3B01C917-4082-4DE3-879D-DBC1D70EA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338" y="3842360"/>
            <a:ext cx="2858918" cy="285891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XP Pan Galego/Pan Gallego">
            <a:extLst>
              <a:ext uri="{FF2B5EF4-FFF2-40B4-BE49-F238E27FC236}">
                <a16:creationId xmlns:a16="http://schemas.microsoft.com/office/drawing/2014/main" id="{DD091AD7-FDBB-4479-97EC-D9542F437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681236"/>
            <a:ext cx="2858918" cy="2858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pataca">
            <a:extLst>
              <a:ext uri="{FF2B5EF4-FFF2-40B4-BE49-F238E27FC236}">
                <a16:creationId xmlns:a16="http://schemas.microsoft.com/office/drawing/2014/main" id="{F3465AA4-2C53-47C4-BC53-D0AD58FD2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589" y="3861049"/>
            <a:ext cx="2648809" cy="26488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agacal.xunta.gal/sites/default/files/calidade-alimentaria/orixe-vexetal/oimbra.png">
            <a:extLst>
              <a:ext uri="{FF2B5EF4-FFF2-40B4-BE49-F238E27FC236}">
                <a16:creationId xmlns:a16="http://schemas.microsoft.com/office/drawing/2014/main" id="{650AA8C8-AF2B-4E99-87A1-6686247C6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366" y="744461"/>
            <a:ext cx="2971862" cy="297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882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pón de Vilalba">
            <a:extLst>
              <a:ext uri="{FF2B5EF4-FFF2-40B4-BE49-F238E27FC236}">
                <a16:creationId xmlns:a16="http://schemas.microsoft.com/office/drawing/2014/main" id="{65E9C7E7-1F8E-4C4F-BC20-94DBD66B2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329" y="3764479"/>
            <a:ext cx="2709889" cy="27098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Ternera Gallega">
            <a:extLst>
              <a:ext uri="{FF2B5EF4-FFF2-40B4-BE49-F238E27FC236}">
                <a16:creationId xmlns:a16="http://schemas.microsoft.com/office/drawing/2014/main" id="{60519D13-56B2-437C-B43C-D48D759FA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575" y="628930"/>
            <a:ext cx="3347452" cy="33474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lacón gallego">
            <a:extLst>
              <a:ext uri="{FF2B5EF4-FFF2-40B4-BE49-F238E27FC236}">
                <a16:creationId xmlns:a16="http://schemas.microsoft.com/office/drawing/2014/main" id="{B02A7C9F-D35B-4C74-9A93-75744D0FC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795" y="3878000"/>
            <a:ext cx="2596368" cy="25963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agacal.xunta.gal/sites/default/files/calidade-alimentaria/produtos-carnicos/vaca-gallega.png">
            <a:extLst>
              <a:ext uri="{FF2B5EF4-FFF2-40B4-BE49-F238E27FC236}">
                <a16:creationId xmlns:a16="http://schemas.microsoft.com/office/drawing/2014/main" id="{E129CB58-2969-4562-BA6C-9CA748262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462" y="954354"/>
            <a:ext cx="2923646" cy="2923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G.P. Miel de Galicia/Mel de Galicia">
            <a:extLst>
              <a:ext uri="{FF2B5EF4-FFF2-40B4-BE49-F238E27FC236}">
                <a16:creationId xmlns:a16="http://schemas.microsoft.com/office/drawing/2014/main" id="{2B56F189-7FD0-4D8E-9FD7-771C89CFE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541" y="4196924"/>
            <a:ext cx="2167549" cy="184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6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53812F3-5C0C-44B8-AFF5-6FFE71AEB1A5}"/>
              </a:ext>
            </a:extLst>
          </p:cNvPr>
          <p:cNvSpPr/>
          <p:nvPr/>
        </p:nvSpPr>
        <p:spPr>
          <a:xfrm>
            <a:off x="701879" y="331408"/>
            <a:ext cx="10788242" cy="1569660"/>
          </a:xfrm>
          <a:prstGeom prst="rect">
            <a:avLst/>
          </a:prstGeom>
        </p:spPr>
        <p:txBody>
          <a:bodyPr wrap="square">
            <a:spAutoFit/>
          </a:bodyPr>
          <a:lstStyle/>
          <a:p>
            <a:r>
              <a:rPr lang="es-ES" sz="2400" b="1" dirty="0">
                <a:solidFill>
                  <a:srgbClr val="000000"/>
                </a:solidFill>
                <a:latin typeface="Muli"/>
              </a:rPr>
              <a:t>Organizaciones europeas de Seguridad Alimentaria</a:t>
            </a:r>
          </a:p>
          <a:p>
            <a:pPr fontAlgn="base"/>
            <a:r>
              <a:rPr lang="es-ES" sz="2400" dirty="0">
                <a:solidFill>
                  <a:srgbClr val="000000"/>
                </a:solidFill>
                <a:latin typeface="Muli"/>
              </a:rPr>
              <a:t>En la Unión Europea existen los siguientes organismos de referencia para controlar la operativa correcta del mercado interior:</a:t>
            </a:r>
          </a:p>
          <a:p>
            <a:r>
              <a:rPr lang="es-ES" sz="2400" b="1" dirty="0">
                <a:solidFill>
                  <a:srgbClr val="000000"/>
                </a:solidFill>
                <a:latin typeface="Muli"/>
              </a:rPr>
              <a:t>Autoridad Europea de Seguridad Alimentaria (EFSA)</a:t>
            </a:r>
          </a:p>
        </p:txBody>
      </p:sp>
      <p:sp>
        <p:nvSpPr>
          <p:cNvPr id="3" name="Rectángulo 2">
            <a:extLst>
              <a:ext uri="{FF2B5EF4-FFF2-40B4-BE49-F238E27FC236}">
                <a16:creationId xmlns:a16="http://schemas.microsoft.com/office/drawing/2014/main" id="{9D14C33A-6FE8-4A75-8023-0E5A8F49BDBD}"/>
              </a:ext>
            </a:extLst>
          </p:cNvPr>
          <p:cNvSpPr/>
          <p:nvPr/>
        </p:nvSpPr>
        <p:spPr>
          <a:xfrm>
            <a:off x="900418" y="2316459"/>
            <a:ext cx="5802386" cy="3785652"/>
          </a:xfrm>
          <a:prstGeom prst="rect">
            <a:avLst/>
          </a:prstGeom>
        </p:spPr>
        <p:txBody>
          <a:bodyPr wrap="square">
            <a:spAutoFit/>
          </a:bodyPr>
          <a:lstStyle/>
          <a:p>
            <a:pPr lvl="0" algn="just" fontAlgn="base"/>
            <a:r>
              <a:rPr lang="es-ES" sz="2400" dirty="0">
                <a:solidFill>
                  <a:srgbClr val="000000"/>
                </a:solidFill>
                <a:latin typeface="Muli"/>
              </a:rPr>
              <a:t>La </a:t>
            </a:r>
            <a:r>
              <a:rPr lang="es-ES" sz="2400" u="sng" dirty="0" err="1">
                <a:solidFill>
                  <a:srgbClr val="EE5219"/>
                </a:solidFill>
                <a:latin typeface="Muli"/>
              </a:rPr>
              <a:t>European</a:t>
            </a:r>
            <a:r>
              <a:rPr lang="es-ES" sz="2400" u="sng" dirty="0">
                <a:solidFill>
                  <a:srgbClr val="EE5219"/>
                </a:solidFill>
                <a:latin typeface="Muli"/>
              </a:rPr>
              <a:t> </a:t>
            </a:r>
            <a:r>
              <a:rPr lang="es-ES" sz="2400" u="sng" dirty="0" err="1">
                <a:solidFill>
                  <a:srgbClr val="EE5219"/>
                </a:solidFill>
                <a:latin typeface="Muli"/>
              </a:rPr>
              <a:t>Food</a:t>
            </a:r>
            <a:r>
              <a:rPr lang="es-ES" sz="2400" u="sng" dirty="0">
                <a:solidFill>
                  <a:srgbClr val="EE5219"/>
                </a:solidFill>
                <a:latin typeface="Muli"/>
              </a:rPr>
              <a:t> Safety </a:t>
            </a:r>
            <a:r>
              <a:rPr lang="es-ES" sz="2400" u="sng" dirty="0" err="1">
                <a:solidFill>
                  <a:srgbClr val="EE5219"/>
                </a:solidFill>
                <a:latin typeface="Muli"/>
              </a:rPr>
              <a:t>Authority</a:t>
            </a:r>
            <a:r>
              <a:rPr lang="es-ES" sz="2400" u="sng" dirty="0">
                <a:solidFill>
                  <a:srgbClr val="EE5219"/>
                </a:solidFill>
                <a:latin typeface="Muli"/>
              </a:rPr>
              <a:t> </a:t>
            </a:r>
            <a:r>
              <a:rPr lang="es-ES" sz="2400" dirty="0">
                <a:solidFill>
                  <a:srgbClr val="EE5219"/>
                </a:solidFill>
                <a:latin typeface="Muli"/>
              </a:rPr>
              <a:t>(EFSA) </a:t>
            </a:r>
            <a:r>
              <a:rPr lang="es-ES" sz="2400" dirty="0">
                <a:solidFill>
                  <a:srgbClr val="000000"/>
                </a:solidFill>
                <a:latin typeface="Muli"/>
              </a:rPr>
              <a:t> </a:t>
            </a:r>
            <a:r>
              <a:rPr lang="es-ES" sz="2400" b="1" dirty="0">
                <a:solidFill>
                  <a:srgbClr val="000000"/>
                </a:solidFill>
                <a:latin typeface="Muli"/>
              </a:rPr>
              <a:t>ofrece asesoramiento científico independiente sobre los riesgos relacionados con los alimentos</a:t>
            </a:r>
            <a:r>
              <a:rPr lang="es-ES" sz="2400" dirty="0">
                <a:solidFill>
                  <a:srgbClr val="000000"/>
                </a:solidFill>
                <a:latin typeface="Muli"/>
              </a:rPr>
              <a:t>. Trabaja con Paneles </a:t>
            </a:r>
            <a:r>
              <a:rPr lang="es-ES" sz="2400" u="sng" dirty="0">
                <a:solidFill>
                  <a:srgbClr val="000000"/>
                </a:solidFill>
                <a:latin typeface="Muli"/>
              </a:rPr>
              <a:t>Científicos</a:t>
            </a:r>
            <a:r>
              <a:rPr lang="es-ES" sz="2400" dirty="0">
                <a:solidFill>
                  <a:srgbClr val="000000"/>
                </a:solidFill>
                <a:latin typeface="Muli"/>
              </a:rPr>
              <a:t> de expertos </a:t>
            </a:r>
            <a:r>
              <a:rPr lang="es-ES" sz="2400" u="sng" dirty="0">
                <a:solidFill>
                  <a:srgbClr val="000000"/>
                </a:solidFill>
                <a:latin typeface="Muli"/>
              </a:rPr>
              <a:t>independientes que </a:t>
            </a:r>
            <a:r>
              <a:rPr lang="es-ES" sz="2400" dirty="0">
                <a:solidFill>
                  <a:srgbClr val="000000"/>
                </a:solidFill>
                <a:latin typeface="Muli"/>
              </a:rPr>
              <a:t>se</a:t>
            </a:r>
            <a:r>
              <a:rPr lang="es-ES" sz="2400" u="sng" dirty="0">
                <a:solidFill>
                  <a:srgbClr val="000000"/>
                </a:solidFill>
                <a:latin typeface="Muli"/>
              </a:rPr>
              <a:t> realizan las tareas de evaluación de riesgo y la elaboración de opiniones científicas </a:t>
            </a:r>
            <a:r>
              <a:rPr lang="es-ES" sz="2400" dirty="0">
                <a:solidFill>
                  <a:srgbClr val="000000"/>
                </a:solidFill>
                <a:latin typeface="Muli"/>
              </a:rPr>
              <a:t>que se trasladan a los estados miembros. Trabaja en coordinación con otras agencias europeas.</a:t>
            </a:r>
          </a:p>
        </p:txBody>
      </p:sp>
      <p:pic>
        <p:nvPicPr>
          <p:cNvPr id="4" name="Imagen 3">
            <a:extLst>
              <a:ext uri="{FF2B5EF4-FFF2-40B4-BE49-F238E27FC236}">
                <a16:creationId xmlns:a16="http://schemas.microsoft.com/office/drawing/2014/main" id="{4942420C-5969-48A4-9D91-06199B5F0376}"/>
              </a:ext>
            </a:extLst>
          </p:cNvPr>
          <p:cNvPicPr>
            <a:picLocks noChangeAspect="1"/>
          </p:cNvPicPr>
          <p:nvPr/>
        </p:nvPicPr>
        <p:blipFill>
          <a:blip r:embed="rId2"/>
          <a:stretch>
            <a:fillRect/>
          </a:stretch>
        </p:blipFill>
        <p:spPr>
          <a:xfrm>
            <a:off x="6907081" y="2969703"/>
            <a:ext cx="4472898" cy="2131204"/>
          </a:xfrm>
          <a:prstGeom prst="rect">
            <a:avLst/>
          </a:prstGeom>
        </p:spPr>
      </p:pic>
    </p:spTree>
    <p:extLst>
      <p:ext uri="{BB962C8B-B14F-4D97-AF65-F5344CB8AC3E}">
        <p14:creationId xmlns:p14="http://schemas.microsoft.com/office/powerpoint/2010/main" val="1898419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991545" y="548684"/>
            <a:ext cx="7393050" cy="461665"/>
          </a:xfrm>
          <a:prstGeom prst="rect">
            <a:avLst/>
          </a:prstGeom>
          <a:noFill/>
        </p:spPr>
        <p:txBody>
          <a:bodyPr wrap="none" rtlCol="0">
            <a:spAutoFit/>
          </a:bodyPr>
          <a:lstStyle/>
          <a:p>
            <a:r>
              <a:rPr lang="gl-ES" sz="2400" dirty="0" err="1">
                <a:solidFill>
                  <a:srgbClr val="0070C0"/>
                </a:solidFill>
              </a:rPr>
              <a:t>Productos</a:t>
            </a:r>
            <a:r>
              <a:rPr lang="gl-ES" sz="2400" dirty="0">
                <a:solidFill>
                  <a:srgbClr val="0070C0"/>
                </a:solidFill>
              </a:rPr>
              <a:t> con Denominación de </a:t>
            </a:r>
            <a:r>
              <a:rPr lang="gl-ES" sz="2400" dirty="0" err="1">
                <a:solidFill>
                  <a:srgbClr val="0070C0"/>
                </a:solidFill>
              </a:rPr>
              <a:t>Origen</a:t>
            </a:r>
            <a:r>
              <a:rPr lang="gl-ES" sz="2400" dirty="0">
                <a:solidFill>
                  <a:srgbClr val="0070C0"/>
                </a:solidFill>
              </a:rPr>
              <a:t> </a:t>
            </a:r>
            <a:r>
              <a:rPr lang="gl-ES" sz="2400" dirty="0" err="1">
                <a:solidFill>
                  <a:srgbClr val="0070C0"/>
                </a:solidFill>
              </a:rPr>
              <a:t>Protegida</a:t>
            </a:r>
            <a:r>
              <a:rPr lang="gl-ES" sz="2400" dirty="0">
                <a:solidFill>
                  <a:srgbClr val="0070C0"/>
                </a:solidFill>
              </a:rPr>
              <a:t> (D.O.P.)</a:t>
            </a:r>
          </a:p>
        </p:txBody>
      </p:sp>
      <p:pic>
        <p:nvPicPr>
          <p:cNvPr id="17" name="16 Imagen" descr="Mejillón de Galicia">
            <a:hlinkClick r:id="rId3" tooltip="&quot;Ver&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40873" y="1491347"/>
            <a:ext cx="2243723" cy="1937655"/>
          </a:xfrm>
          <a:prstGeom prst="rect">
            <a:avLst/>
          </a:prstGeom>
          <a:noFill/>
          <a:ln>
            <a:noFill/>
          </a:ln>
        </p:spPr>
      </p:pic>
      <p:pic>
        <p:nvPicPr>
          <p:cNvPr id="5122" name="Picture 2" descr="san simón">
            <a:extLst>
              <a:ext uri="{FF2B5EF4-FFF2-40B4-BE49-F238E27FC236}">
                <a16:creationId xmlns:a16="http://schemas.microsoft.com/office/drawing/2014/main" id="{C1DD3190-7259-404E-BACB-033EBB50A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225" y="3861049"/>
            <a:ext cx="2691573" cy="26915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ebreiro">
            <a:extLst>
              <a:ext uri="{FF2B5EF4-FFF2-40B4-BE49-F238E27FC236}">
                <a16:creationId xmlns:a16="http://schemas.microsoft.com/office/drawing/2014/main" id="{33C94A3D-E620-41CC-8120-3FA9A807C6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0466" y="3867943"/>
            <a:ext cx="2411758" cy="24117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rzúa-Ulloa">
            <a:extLst>
              <a:ext uri="{FF2B5EF4-FFF2-40B4-BE49-F238E27FC236}">
                <a16:creationId xmlns:a16="http://schemas.microsoft.com/office/drawing/2014/main" id="{5BB74B92-D3D6-4172-8FB6-189297EA3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3069" y="3874839"/>
            <a:ext cx="2534351" cy="2534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Queixo Tetilla">
            <a:extLst>
              <a:ext uri="{FF2B5EF4-FFF2-40B4-BE49-F238E27FC236}">
                <a16:creationId xmlns:a16="http://schemas.microsoft.com/office/drawing/2014/main" id="{D2AE711A-4B45-44C3-B112-E838359A8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039" y="3855512"/>
            <a:ext cx="2691573" cy="26915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emento de Herbón">
            <a:extLst>
              <a:ext uri="{FF2B5EF4-FFF2-40B4-BE49-F238E27FC236}">
                <a16:creationId xmlns:a16="http://schemas.microsoft.com/office/drawing/2014/main" id="{FB49134F-5A0C-49FD-8B52-82CD1BC940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1665" y="1337418"/>
            <a:ext cx="2691573" cy="269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7792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460130" y="656683"/>
            <a:ext cx="2592376" cy="769441"/>
          </a:xfrm>
          <a:prstGeom prst="rect">
            <a:avLst/>
          </a:prstGeom>
        </p:spPr>
        <p:txBody>
          <a:bodyPr wrap="none">
            <a:spAutoFit/>
          </a:bodyPr>
          <a:lstStyle/>
          <a:p>
            <a:pPr lvl="0" algn="ctr"/>
            <a:r>
              <a:rPr lang="gl-ES" sz="4400" dirty="0">
                <a:solidFill>
                  <a:srgbClr val="0070C0"/>
                </a:solidFill>
              </a:rPr>
              <a:t>Vinos DOP</a:t>
            </a:r>
          </a:p>
        </p:txBody>
      </p:sp>
      <p:pic>
        <p:nvPicPr>
          <p:cNvPr id="9218" name="Picture 2" descr="ribeiro">
            <a:extLst>
              <a:ext uri="{FF2B5EF4-FFF2-40B4-BE49-F238E27FC236}">
                <a16:creationId xmlns:a16="http://schemas.microsoft.com/office/drawing/2014/main" id="{39901EDB-8DD8-4098-9F44-E83896287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851" y="1582290"/>
            <a:ext cx="2678393" cy="267839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aldeorras">
            <a:extLst>
              <a:ext uri="{FF2B5EF4-FFF2-40B4-BE49-F238E27FC236}">
                <a16:creationId xmlns:a16="http://schemas.microsoft.com/office/drawing/2014/main" id="{45F0494D-48BE-49E5-A138-A5EC33ECB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789" y="1582291"/>
            <a:ext cx="2678392" cy="267839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onterrei">
            <a:extLst>
              <a:ext uri="{FF2B5EF4-FFF2-40B4-BE49-F238E27FC236}">
                <a16:creationId xmlns:a16="http://schemas.microsoft.com/office/drawing/2014/main" id="{A425B781-5080-45DF-8145-A579D3AB6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242" y="3936514"/>
            <a:ext cx="2678393" cy="267839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rías baixas">
            <a:extLst>
              <a:ext uri="{FF2B5EF4-FFF2-40B4-BE49-F238E27FC236}">
                <a16:creationId xmlns:a16="http://schemas.microsoft.com/office/drawing/2014/main" id="{C98AB1B4-EBC0-4315-BEFB-814B12CD19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01" y="1582292"/>
            <a:ext cx="2587037" cy="258703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ibeira sacra">
            <a:extLst>
              <a:ext uri="{FF2B5EF4-FFF2-40B4-BE49-F238E27FC236}">
                <a16:creationId xmlns:a16="http://schemas.microsoft.com/office/drawing/2014/main" id="{1331F02E-DE75-490D-8613-A087670225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4823" y="3936514"/>
            <a:ext cx="2511791" cy="251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4207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CuadroTexto">
            <a:extLst>
              <a:ext uri="{FF2B5EF4-FFF2-40B4-BE49-F238E27FC236}">
                <a16:creationId xmlns:a16="http://schemas.microsoft.com/office/drawing/2014/main" id="{B36CFAE9-7690-430E-BF9B-9F8D9040616F}"/>
              </a:ext>
            </a:extLst>
          </p:cNvPr>
          <p:cNvSpPr txBox="1"/>
          <p:nvPr/>
        </p:nvSpPr>
        <p:spPr>
          <a:xfrm>
            <a:off x="4727848" y="692696"/>
            <a:ext cx="2376264" cy="707886"/>
          </a:xfrm>
          <a:prstGeom prst="rect">
            <a:avLst/>
          </a:prstGeom>
          <a:noFill/>
        </p:spPr>
        <p:txBody>
          <a:bodyPr wrap="square" rtlCol="0">
            <a:spAutoFit/>
          </a:bodyPr>
          <a:lstStyle/>
          <a:p>
            <a:pPr algn="ctr"/>
            <a:r>
              <a:rPr lang="es-ES" sz="4000" dirty="0">
                <a:solidFill>
                  <a:srgbClr val="0070C0"/>
                </a:solidFill>
              </a:rPr>
              <a:t>Vinos IGP</a:t>
            </a:r>
            <a:endParaRPr lang="gl-ES" sz="4000" dirty="0">
              <a:solidFill>
                <a:srgbClr val="0070C0"/>
              </a:solidFill>
            </a:endParaRPr>
          </a:p>
        </p:txBody>
      </p:sp>
      <p:pic>
        <p:nvPicPr>
          <p:cNvPr id="10242" name="Picture 2" descr="viño da terra val do miño ourense">
            <a:extLst>
              <a:ext uri="{FF2B5EF4-FFF2-40B4-BE49-F238E27FC236}">
                <a16:creationId xmlns:a16="http://schemas.microsoft.com/office/drawing/2014/main" id="{98C60450-1EBD-4FFE-9EAC-9A8EE4B49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43" y="2215693"/>
            <a:ext cx="2907785" cy="290778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tanzos">
            <a:extLst>
              <a:ext uri="{FF2B5EF4-FFF2-40B4-BE49-F238E27FC236}">
                <a16:creationId xmlns:a16="http://schemas.microsoft.com/office/drawing/2014/main" id="{087346EE-A9C5-4DEF-A580-1BA69144A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788" y="1669079"/>
            <a:ext cx="2514775" cy="251477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ibeiras do morrazo">
            <a:extLst>
              <a:ext uri="{FF2B5EF4-FFF2-40B4-BE49-F238E27FC236}">
                <a16:creationId xmlns:a16="http://schemas.microsoft.com/office/drawing/2014/main" id="{08050E81-CFAC-47D2-BD9F-AADD8B94B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224" y="2204864"/>
            <a:ext cx="2514774" cy="251477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EA5C3C8-A313-4D30-9DAC-5D99F8886828}"/>
              </a:ext>
            </a:extLst>
          </p:cNvPr>
          <p:cNvPicPr>
            <a:picLocks noChangeAspect="1"/>
          </p:cNvPicPr>
          <p:nvPr/>
        </p:nvPicPr>
        <p:blipFill>
          <a:blip r:embed="rId5"/>
          <a:stretch>
            <a:fillRect/>
          </a:stretch>
        </p:blipFill>
        <p:spPr>
          <a:xfrm>
            <a:off x="6312457" y="4316764"/>
            <a:ext cx="2613431" cy="2541236"/>
          </a:xfrm>
          <a:prstGeom prst="rect">
            <a:avLst/>
          </a:prstGeom>
        </p:spPr>
      </p:pic>
      <p:pic>
        <p:nvPicPr>
          <p:cNvPr id="4" name="Imagen 3">
            <a:extLst>
              <a:ext uri="{FF2B5EF4-FFF2-40B4-BE49-F238E27FC236}">
                <a16:creationId xmlns:a16="http://schemas.microsoft.com/office/drawing/2014/main" id="{E3B07AF2-94E6-455C-92F0-53578505DF10}"/>
              </a:ext>
            </a:extLst>
          </p:cNvPr>
          <p:cNvPicPr>
            <a:picLocks noChangeAspect="1"/>
          </p:cNvPicPr>
          <p:nvPr/>
        </p:nvPicPr>
        <p:blipFill>
          <a:blip r:embed="rId6"/>
          <a:stretch>
            <a:fillRect/>
          </a:stretch>
        </p:blipFill>
        <p:spPr>
          <a:xfrm>
            <a:off x="2248203" y="4181183"/>
            <a:ext cx="3293727" cy="2359683"/>
          </a:xfrm>
          <a:prstGeom prst="rect">
            <a:avLst/>
          </a:prstGeom>
        </p:spPr>
      </p:pic>
    </p:spTree>
    <p:extLst>
      <p:ext uri="{BB962C8B-B14F-4D97-AF65-F5344CB8AC3E}">
        <p14:creationId xmlns:p14="http://schemas.microsoft.com/office/powerpoint/2010/main" val="12988860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licores">
            <a:extLst>
              <a:ext uri="{FF2B5EF4-FFF2-40B4-BE49-F238E27FC236}">
                <a16:creationId xmlns:a16="http://schemas.microsoft.com/office/drawing/2014/main" id="{F3A82714-71F4-438E-9B48-B8A1E734B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257300"/>
            <a:ext cx="2747764" cy="27477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ugardente de Herbas de Galicia">
            <a:extLst>
              <a:ext uri="{FF2B5EF4-FFF2-40B4-BE49-F238E27FC236}">
                <a16:creationId xmlns:a16="http://schemas.microsoft.com/office/drawing/2014/main" id="{852EE024-FF03-45E4-AEEF-E69EE2CA1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585" y="1257300"/>
            <a:ext cx="2747764" cy="274776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icor Café de Galicia">
            <a:extLst>
              <a:ext uri="{FF2B5EF4-FFF2-40B4-BE49-F238E27FC236}">
                <a16:creationId xmlns:a16="http://schemas.microsoft.com/office/drawing/2014/main" id="{8005D4AA-DC9F-453D-91CD-1669FF357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987" y="3761582"/>
            <a:ext cx="2747764" cy="27477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icor de herbas de galicia">
            <a:extLst>
              <a:ext uri="{FF2B5EF4-FFF2-40B4-BE49-F238E27FC236}">
                <a16:creationId xmlns:a16="http://schemas.microsoft.com/office/drawing/2014/main" id="{3CB6BB28-C07B-4112-89A2-526882AB1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031" y="3753396"/>
            <a:ext cx="2747763" cy="2747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B031C1E-299B-40B3-ABD9-77DAD323EDAD}"/>
              </a:ext>
            </a:extLst>
          </p:cNvPr>
          <p:cNvSpPr/>
          <p:nvPr/>
        </p:nvSpPr>
        <p:spPr>
          <a:xfrm>
            <a:off x="3422471" y="216033"/>
            <a:ext cx="4745851" cy="707886"/>
          </a:xfrm>
          <a:prstGeom prst="rect">
            <a:avLst/>
          </a:prstGeom>
        </p:spPr>
        <p:txBody>
          <a:bodyPr wrap="none">
            <a:spAutoFit/>
          </a:bodyPr>
          <a:lstStyle/>
          <a:p>
            <a:pPr algn="ctr"/>
            <a:r>
              <a:rPr lang="es-ES" sz="4000" dirty="0">
                <a:solidFill>
                  <a:srgbClr val="0070C0"/>
                </a:solidFill>
              </a:rPr>
              <a:t>Aguardientes y licores</a:t>
            </a:r>
            <a:endParaRPr lang="gl-ES" sz="4000" dirty="0">
              <a:solidFill>
                <a:srgbClr val="0070C0"/>
              </a:solidFill>
            </a:endParaRPr>
          </a:p>
        </p:txBody>
      </p:sp>
    </p:spTree>
    <p:extLst>
      <p:ext uri="{BB962C8B-B14F-4D97-AF65-F5344CB8AC3E}">
        <p14:creationId xmlns:p14="http://schemas.microsoft.com/office/powerpoint/2010/main" val="217670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a:extLst>
              <a:ext uri="{FF2B5EF4-FFF2-40B4-BE49-F238E27FC236}">
                <a16:creationId xmlns:a16="http://schemas.microsoft.com/office/drawing/2014/main" id="{8395B6B0-5204-4ED2-BE6C-ABBC4516C1A2}"/>
              </a:ext>
            </a:extLst>
          </p:cNvPr>
          <p:cNvSpPr/>
          <p:nvPr/>
        </p:nvSpPr>
        <p:spPr>
          <a:xfrm>
            <a:off x="385068" y="554262"/>
            <a:ext cx="4506234" cy="1323439"/>
          </a:xfrm>
          <a:prstGeom prst="rect">
            <a:avLst/>
          </a:prstGeom>
        </p:spPr>
        <p:txBody>
          <a:bodyPr wrap="none">
            <a:spAutoFit/>
          </a:bodyPr>
          <a:lstStyle/>
          <a:p>
            <a:pPr algn="ctr"/>
            <a:r>
              <a:rPr lang="gl-ES" sz="4000" dirty="0">
                <a:solidFill>
                  <a:srgbClr val="0070C0"/>
                </a:solidFill>
              </a:rPr>
              <a:t>Agricultura ecolóxica</a:t>
            </a:r>
          </a:p>
          <a:p>
            <a:pPr algn="ctr"/>
            <a:r>
              <a:rPr lang="gl-ES" sz="4000" dirty="0">
                <a:solidFill>
                  <a:srgbClr val="0070C0"/>
                </a:solidFill>
              </a:rPr>
              <a:t> de Galicia</a:t>
            </a:r>
          </a:p>
        </p:txBody>
      </p:sp>
      <p:pic>
        <p:nvPicPr>
          <p:cNvPr id="8" name="7 Imagen" descr="CRAEGA">
            <a:extLst>
              <a:ext uri="{FF2B5EF4-FFF2-40B4-BE49-F238E27FC236}">
                <a16:creationId xmlns:a16="http://schemas.microsoft.com/office/drawing/2014/main" id="{9955F4C3-2877-4F81-A249-7EB7215FFA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9319" y="2181138"/>
            <a:ext cx="3049399" cy="4122600"/>
          </a:xfrm>
          <a:prstGeom prst="rect">
            <a:avLst/>
          </a:prstGeom>
          <a:noFill/>
          <a:ln>
            <a:noFill/>
          </a:ln>
        </p:spPr>
      </p:pic>
      <p:pic>
        <p:nvPicPr>
          <p:cNvPr id="1026" name="Picture 2" descr="El logotipo ecológico">
            <a:extLst>
              <a:ext uri="{FF2B5EF4-FFF2-40B4-BE49-F238E27FC236}">
                <a16:creationId xmlns:a16="http://schemas.microsoft.com/office/drawing/2014/main" id="{C8869845-8CD9-4EDB-8089-2D8195F60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566" y="2808743"/>
            <a:ext cx="3415474" cy="22728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D458B1F-35D4-4E22-8C20-DE5BED930C8D}"/>
              </a:ext>
            </a:extLst>
          </p:cNvPr>
          <p:cNvSpPr/>
          <p:nvPr/>
        </p:nvSpPr>
        <p:spPr>
          <a:xfrm>
            <a:off x="6258886" y="862038"/>
            <a:ext cx="4398384" cy="707886"/>
          </a:xfrm>
          <a:prstGeom prst="rect">
            <a:avLst/>
          </a:prstGeom>
        </p:spPr>
        <p:txBody>
          <a:bodyPr wrap="none">
            <a:spAutoFit/>
          </a:bodyPr>
          <a:lstStyle/>
          <a:p>
            <a:pPr algn="ctr"/>
            <a:r>
              <a:rPr lang="gl-ES" sz="4000" dirty="0">
                <a:solidFill>
                  <a:srgbClr val="0070C0"/>
                </a:solidFill>
              </a:rPr>
              <a:t>Logo Unión Europea</a:t>
            </a:r>
            <a:endParaRPr lang="es-ES" sz="4000" dirty="0"/>
          </a:p>
        </p:txBody>
      </p:sp>
    </p:spTree>
    <p:extLst>
      <p:ext uri="{BB962C8B-B14F-4D97-AF65-F5344CB8AC3E}">
        <p14:creationId xmlns:p14="http://schemas.microsoft.com/office/powerpoint/2010/main" val="1374001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0307BA-9BA4-4E2D-98D2-430748247E52}"/>
              </a:ext>
            </a:extLst>
          </p:cNvPr>
          <p:cNvPicPr>
            <a:picLocks noChangeAspect="1"/>
          </p:cNvPicPr>
          <p:nvPr/>
        </p:nvPicPr>
        <p:blipFill>
          <a:blip r:embed="rId2"/>
          <a:stretch>
            <a:fillRect/>
          </a:stretch>
        </p:blipFill>
        <p:spPr>
          <a:xfrm>
            <a:off x="2190962" y="768001"/>
            <a:ext cx="4658720" cy="1882005"/>
          </a:xfrm>
          <a:prstGeom prst="rect">
            <a:avLst/>
          </a:prstGeom>
        </p:spPr>
      </p:pic>
      <p:sp>
        <p:nvSpPr>
          <p:cNvPr id="3" name="Rectángulo 2">
            <a:extLst>
              <a:ext uri="{FF2B5EF4-FFF2-40B4-BE49-F238E27FC236}">
                <a16:creationId xmlns:a16="http://schemas.microsoft.com/office/drawing/2014/main" id="{74CBCDEC-0771-4D50-8635-262838DD827F}"/>
              </a:ext>
            </a:extLst>
          </p:cNvPr>
          <p:cNvSpPr/>
          <p:nvPr/>
        </p:nvSpPr>
        <p:spPr>
          <a:xfrm>
            <a:off x="7248128" y="1200183"/>
            <a:ext cx="2752910" cy="646331"/>
          </a:xfrm>
          <a:prstGeom prst="rect">
            <a:avLst/>
          </a:prstGeom>
        </p:spPr>
        <p:txBody>
          <a:bodyPr wrap="square">
            <a:spAutoFit/>
          </a:bodyPr>
          <a:lstStyle/>
          <a:p>
            <a:r>
              <a:rPr lang="pt-BR" b="1" dirty="0">
                <a:latin typeface="Arial-BoldMT"/>
              </a:rPr>
              <a:t>Distintivo identificador dos produtos </a:t>
            </a:r>
            <a:r>
              <a:rPr lang="pt-BR" b="1" dirty="0" err="1">
                <a:latin typeface="Arial-BoldMT"/>
              </a:rPr>
              <a:t>artesáns</a:t>
            </a:r>
            <a:endParaRPr lang="es-ES" dirty="0"/>
          </a:p>
        </p:txBody>
      </p:sp>
      <p:pic>
        <p:nvPicPr>
          <p:cNvPr id="4" name="Imagen 3">
            <a:extLst>
              <a:ext uri="{FF2B5EF4-FFF2-40B4-BE49-F238E27FC236}">
                <a16:creationId xmlns:a16="http://schemas.microsoft.com/office/drawing/2014/main" id="{8C16DC07-DE59-44E8-889A-E62880CD53FA}"/>
              </a:ext>
            </a:extLst>
          </p:cNvPr>
          <p:cNvPicPr>
            <a:picLocks noChangeAspect="1"/>
          </p:cNvPicPr>
          <p:nvPr/>
        </p:nvPicPr>
        <p:blipFill>
          <a:blip r:embed="rId3"/>
          <a:stretch>
            <a:fillRect/>
          </a:stretch>
        </p:blipFill>
        <p:spPr>
          <a:xfrm>
            <a:off x="5328940" y="2609092"/>
            <a:ext cx="4986932" cy="1970703"/>
          </a:xfrm>
          <a:prstGeom prst="rect">
            <a:avLst/>
          </a:prstGeom>
        </p:spPr>
      </p:pic>
      <p:sp>
        <p:nvSpPr>
          <p:cNvPr id="5" name="Rectángulo 4">
            <a:extLst>
              <a:ext uri="{FF2B5EF4-FFF2-40B4-BE49-F238E27FC236}">
                <a16:creationId xmlns:a16="http://schemas.microsoft.com/office/drawing/2014/main" id="{3C449F83-7FF1-458E-9A51-7E0D30C9D084}"/>
              </a:ext>
            </a:extLst>
          </p:cNvPr>
          <p:cNvSpPr/>
          <p:nvPr/>
        </p:nvSpPr>
        <p:spPr>
          <a:xfrm>
            <a:off x="1876128" y="3219745"/>
            <a:ext cx="3240360" cy="646331"/>
          </a:xfrm>
          <a:prstGeom prst="rect">
            <a:avLst/>
          </a:prstGeom>
        </p:spPr>
        <p:txBody>
          <a:bodyPr wrap="square">
            <a:spAutoFit/>
          </a:bodyPr>
          <a:lstStyle/>
          <a:p>
            <a:r>
              <a:rPr lang="pt-BR" b="1" dirty="0">
                <a:latin typeface="Arial-BoldMT"/>
              </a:rPr>
              <a:t>Distintivo identificador dos </a:t>
            </a:r>
          </a:p>
          <a:p>
            <a:r>
              <a:rPr lang="pt-BR" b="1" dirty="0">
                <a:latin typeface="Arial-BoldMT"/>
              </a:rPr>
              <a:t>produtos </a:t>
            </a:r>
            <a:r>
              <a:rPr lang="pt-BR" b="1" dirty="0" err="1">
                <a:latin typeface="Arial-BoldMT"/>
              </a:rPr>
              <a:t>artesáns</a:t>
            </a:r>
            <a:r>
              <a:rPr lang="pt-BR" b="1" dirty="0">
                <a:latin typeface="Arial-BoldMT"/>
              </a:rPr>
              <a:t> da casa</a:t>
            </a:r>
            <a:endParaRPr lang="es-ES" dirty="0"/>
          </a:p>
        </p:txBody>
      </p:sp>
      <p:pic>
        <p:nvPicPr>
          <p:cNvPr id="6" name="Imagen 5">
            <a:extLst>
              <a:ext uri="{FF2B5EF4-FFF2-40B4-BE49-F238E27FC236}">
                <a16:creationId xmlns:a16="http://schemas.microsoft.com/office/drawing/2014/main" id="{6A340A73-566D-4766-A56F-9F64E116D29F}"/>
              </a:ext>
            </a:extLst>
          </p:cNvPr>
          <p:cNvPicPr>
            <a:picLocks noChangeAspect="1"/>
          </p:cNvPicPr>
          <p:nvPr/>
        </p:nvPicPr>
        <p:blipFill>
          <a:blip r:embed="rId4"/>
          <a:stretch>
            <a:fillRect/>
          </a:stretch>
        </p:blipFill>
        <p:spPr>
          <a:xfrm>
            <a:off x="1828765" y="4579795"/>
            <a:ext cx="4696575" cy="2048807"/>
          </a:xfrm>
          <a:prstGeom prst="rect">
            <a:avLst/>
          </a:prstGeom>
        </p:spPr>
      </p:pic>
      <p:sp>
        <p:nvSpPr>
          <p:cNvPr id="7" name="Rectángulo 6">
            <a:extLst>
              <a:ext uri="{FF2B5EF4-FFF2-40B4-BE49-F238E27FC236}">
                <a16:creationId xmlns:a16="http://schemas.microsoft.com/office/drawing/2014/main" id="{BBE04B2C-B16C-4558-9519-6F348AADB95C}"/>
              </a:ext>
            </a:extLst>
          </p:cNvPr>
          <p:cNvSpPr/>
          <p:nvPr/>
        </p:nvSpPr>
        <p:spPr>
          <a:xfrm>
            <a:off x="6816080" y="5334657"/>
            <a:ext cx="3547158" cy="646331"/>
          </a:xfrm>
          <a:prstGeom prst="rect">
            <a:avLst/>
          </a:prstGeom>
        </p:spPr>
        <p:txBody>
          <a:bodyPr wrap="square">
            <a:spAutoFit/>
          </a:bodyPr>
          <a:lstStyle/>
          <a:p>
            <a:r>
              <a:rPr lang="pt-BR" b="1" dirty="0">
                <a:latin typeface="Arial-BoldMT"/>
              </a:rPr>
              <a:t>Distintivo identificador dos produtos </a:t>
            </a:r>
            <a:r>
              <a:rPr lang="pt-BR" b="1" dirty="0" err="1">
                <a:latin typeface="Arial-BoldMT"/>
              </a:rPr>
              <a:t>artesáns</a:t>
            </a:r>
            <a:r>
              <a:rPr lang="pt-BR" b="1" dirty="0">
                <a:latin typeface="Arial-BoldMT"/>
              </a:rPr>
              <a:t> de </a:t>
            </a:r>
            <a:r>
              <a:rPr lang="pt-BR" b="1" dirty="0" err="1">
                <a:latin typeface="Arial-BoldMT"/>
              </a:rPr>
              <a:t>montaña</a:t>
            </a:r>
            <a:endParaRPr lang="es-ES" dirty="0"/>
          </a:p>
        </p:txBody>
      </p:sp>
      <p:sp>
        <p:nvSpPr>
          <p:cNvPr id="8" name="Rectángulo 7">
            <a:extLst>
              <a:ext uri="{FF2B5EF4-FFF2-40B4-BE49-F238E27FC236}">
                <a16:creationId xmlns:a16="http://schemas.microsoft.com/office/drawing/2014/main" id="{0F3FEA9C-66AF-47AA-A4FB-1BF10AD11539}"/>
              </a:ext>
            </a:extLst>
          </p:cNvPr>
          <p:cNvSpPr/>
          <p:nvPr/>
        </p:nvSpPr>
        <p:spPr>
          <a:xfrm>
            <a:off x="1775520" y="121670"/>
            <a:ext cx="8820472" cy="646331"/>
          </a:xfrm>
          <a:prstGeom prst="rect">
            <a:avLst/>
          </a:prstGeom>
        </p:spPr>
        <p:txBody>
          <a:bodyPr wrap="square">
            <a:spAutoFit/>
          </a:bodyPr>
          <a:lstStyle/>
          <a:p>
            <a:r>
              <a:rPr lang="pt-BR" i="1" dirty="0">
                <a:latin typeface="Arial-ItalicMT"/>
              </a:rPr>
              <a:t>ORDE do 16 de </a:t>
            </a:r>
            <a:r>
              <a:rPr lang="pt-BR" i="1" dirty="0" err="1">
                <a:latin typeface="Arial-ItalicMT"/>
              </a:rPr>
              <a:t>febreiro</a:t>
            </a:r>
            <a:r>
              <a:rPr lang="pt-BR" i="1" dirty="0">
                <a:latin typeface="Arial-ItalicMT"/>
              </a:rPr>
              <a:t> de 2022 </a:t>
            </a:r>
            <a:r>
              <a:rPr lang="pt-BR" i="1" dirty="0" err="1">
                <a:latin typeface="Arial-ItalicMT"/>
              </a:rPr>
              <a:t>pola</a:t>
            </a:r>
            <a:r>
              <a:rPr lang="pt-BR" i="1" dirty="0">
                <a:latin typeface="Arial-ItalicMT"/>
              </a:rPr>
              <a:t> que se </a:t>
            </a:r>
            <a:r>
              <a:rPr lang="pt-BR" i="1" dirty="0" err="1">
                <a:latin typeface="Arial-ItalicMT"/>
              </a:rPr>
              <a:t>aproban</a:t>
            </a:r>
            <a:r>
              <a:rPr lang="pt-BR" i="1" dirty="0">
                <a:latin typeface="Arial-ItalicMT"/>
              </a:rPr>
              <a:t> diversas normas técnicas</a:t>
            </a:r>
          </a:p>
          <a:p>
            <a:r>
              <a:rPr lang="pt-BR" i="1" dirty="0">
                <a:latin typeface="Arial-ItalicMT"/>
              </a:rPr>
              <a:t>e os </a:t>
            </a:r>
            <a:r>
              <a:rPr lang="pt-BR" b="1" i="1" dirty="0">
                <a:latin typeface="Arial-ItalicMT"/>
              </a:rPr>
              <a:t>distintivos identificadores da </a:t>
            </a:r>
            <a:r>
              <a:rPr lang="pt-BR" b="1" i="1" dirty="0" err="1">
                <a:latin typeface="Arial-ItalicMT"/>
              </a:rPr>
              <a:t>artesanía</a:t>
            </a:r>
            <a:r>
              <a:rPr lang="pt-BR" b="1" i="1" dirty="0">
                <a:latin typeface="Arial-ItalicMT"/>
              </a:rPr>
              <a:t> alimentaria</a:t>
            </a:r>
            <a:r>
              <a:rPr lang="pt-BR" i="1" dirty="0">
                <a:latin typeface="Arial-ItalicMT"/>
              </a:rPr>
              <a:t>.</a:t>
            </a:r>
            <a:endParaRPr lang="es-ES" dirty="0"/>
          </a:p>
        </p:txBody>
      </p:sp>
    </p:spTree>
    <p:extLst>
      <p:ext uri="{BB962C8B-B14F-4D97-AF65-F5344CB8AC3E}">
        <p14:creationId xmlns:p14="http://schemas.microsoft.com/office/powerpoint/2010/main" val="37189421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91744" y="692696"/>
            <a:ext cx="4144468" cy="707886"/>
          </a:xfrm>
          <a:prstGeom prst="rect">
            <a:avLst/>
          </a:prstGeom>
        </p:spPr>
        <p:txBody>
          <a:bodyPr wrap="none">
            <a:spAutoFit/>
          </a:bodyPr>
          <a:lstStyle/>
          <a:p>
            <a:r>
              <a:rPr lang="gl-ES" sz="4000" u="sng" dirty="0">
                <a:solidFill>
                  <a:srgbClr val="0070C0"/>
                </a:solidFill>
              </a:rPr>
              <a:t>Marcas de garantía</a:t>
            </a:r>
          </a:p>
        </p:txBody>
      </p:sp>
      <p:pic>
        <p:nvPicPr>
          <p:cNvPr id="3" name="2 Imagen" descr="C:\Users\avellom\Downloads\image_jpeg;base64,_9j_4AAQSkZJRgABAQAAAQABAAD_2wCEAAkGBxIHEhQPEhIVFRUXFxgbERUVFxgeFhgZGBcWFxcZGhcYHiogGxsnGxUXITIiJiksMS4wFx8zODMsNygtLisBCgoKDg0OGhAQGzUlHiU3Ly03NzctLS4uNzcwLS0xMjc3LS41LTc3Ny02NS0vNSs3NTU1M (1).jpeg"/>
          <p:cNvPicPr/>
          <p:nvPr/>
        </p:nvPicPr>
        <p:blipFill>
          <a:blip r:embed="rId3">
            <a:extLst>
              <a:ext uri="{28A0092B-C50C-407E-A947-70E740481C1C}">
                <a14:useLocalDpi xmlns:a14="http://schemas.microsoft.com/office/drawing/2010/main" val="0"/>
              </a:ext>
            </a:extLst>
          </a:blip>
          <a:srcRect/>
          <a:stretch>
            <a:fillRect/>
          </a:stretch>
        </p:blipFill>
        <p:spPr bwMode="auto">
          <a:xfrm>
            <a:off x="1677800" y="1628800"/>
            <a:ext cx="3463471" cy="2028800"/>
          </a:xfrm>
          <a:prstGeom prst="rect">
            <a:avLst/>
          </a:prstGeom>
          <a:noFill/>
          <a:ln>
            <a:noFill/>
          </a:ln>
        </p:spPr>
      </p:pic>
      <p:sp>
        <p:nvSpPr>
          <p:cNvPr id="4" name="3 Rectángulo"/>
          <p:cNvSpPr/>
          <p:nvPr/>
        </p:nvSpPr>
        <p:spPr>
          <a:xfrm>
            <a:off x="5375920" y="1484787"/>
            <a:ext cx="4572000" cy="2246769"/>
          </a:xfrm>
          <a:prstGeom prst="rect">
            <a:avLst/>
          </a:prstGeom>
        </p:spPr>
        <p:txBody>
          <a:bodyPr>
            <a:spAutoFit/>
          </a:bodyPr>
          <a:lstStyle/>
          <a:p>
            <a:pPr algn="just"/>
            <a:r>
              <a:rPr lang="gl-ES" sz="2000" dirty="0"/>
              <a:t>Galicia Calidade es la </a:t>
            </a:r>
            <a:r>
              <a:rPr lang="gl-ES" sz="2000" b="1" dirty="0"/>
              <a:t>marca de garantía</a:t>
            </a:r>
            <a:r>
              <a:rPr lang="gl-ES" sz="2000" dirty="0"/>
              <a:t> que certifica la </a:t>
            </a:r>
            <a:r>
              <a:rPr lang="gl-ES" sz="2000" dirty="0" err="1"/>
              <a:t>calidad</a:t>
            </a:r>
            <a:r>
              <a:rPr lang="gl-ES" sz="2000" dirty="0"/>
              <a:t> de los </a:t>
            </a:r>
            <a:r>
              <a:rPr lang="gl-ES" sz="2000" dirty="0" err="1"/>
              <a:t>productos</a:t>
            </a:r>
            <a:r>
              <a:rPr lang="gl-ES" sz="2000" dirty="0"/>
              <a:t> y/o servicios que, por </a:t>
            </a:r>
            <a:r>
              <a:rPr lang="gl-ES" sz="2000" dirty="0" err="1"/>
              <a:t>su</a:t>
            </a:r>
            <a:r>
              <a:rPr lang="gl-ES" sz="2000" dirty="0"/>
              <a:t> elaboración en Galicia, por </a:t>
            </a:r>
            <a:r>
              <a:rPr lang="gl-ES" sz="2000" dirty="0" err="1"/>
              <a:t>su</a:t>
            </a:r>
            <a:r>
              <a:rPr lang="gl-ES" sz="2000" dirty="0"/>
              <a:t> materia prima o </a:t>
            </a:r>
            <a:r>
              <a:rPr lang="gl-ES" sz="2000" dirty="0" err="1"/>
              <a:t>diseño</a:t>
            </a:r>
            <a:r>
              <a:rPr lang="gl-ES" sz="2000" dirty="0"/>
              <a:t> </a:t>
            </a:r>
            <a:r>
              <a:rPr lang="gl-ES" sz="2000" dirty="0" err="1"/>
              <a:t>gallegos</a:t>
            </a:r>
            <a:r>
              <a:rPr lang="gl-ES" sz="2000" dirty="0"/>
              <a:t>, </a:t>
            </a:r>
            <a:r>
              <a:rPr lang="gl-ES" sz="2000" dirty="0" err="1"/>
              <a:t>merezcan</a:t>
            </a:r>
            <a:r>
              <a:rPr lang="gl-ES" sz="2000" dirty="0"/>
              <a:t> esta distinción, una vez contrastada mediante los controles establecidos.</a:t>
            </a:r>
            <a:r>
              <a:rPr lang="gl-ES" dirty="0"/>
              <a:t> </a:t>
            </a:r>
          </a:p>
        </p:txBody>
      </p:sp>
      <p:pic>
        <p:nvPicPr>
          <p:cNvPr id="5" name="4 Imagen" descr="C:\Users\avellom\Downloads\_es-es_PublishingImages__Galega100x100%20Certificado.JPG"/>
          <p:cNvPicPr/>
          <p:nvPr/>
        </p:nvPicPr>
        <p:blipFill>
          <a:blip r:embed="rId4">
            <a:extLst>
              <a:ext uri="{28A0092B-C50C-407E-A947-70E740481C1C}">
                <a14:useLocalDpi xmlns:a14="http://schemas.microsoft.com/office/drawing/2010/main" val="0"/>
              </a:ext>
            </a:extLst>
          </a:blip>
          <a:srcRect/>
          <a:stretch>
            <a:fillRect/>
          </a:stretch>
        </p:blipFill>
        <p:spPr bwMode="auto">
          <a:xfrm>
            <a:off x="1853969" y="3933059"/>
            <a:ext cx="2113819" cy="2467743"/>
          </a:xfrm>
          <a:prstGeom prst="rect">
            <a:avLst/>
          </a:prstGeom>
          <a:noFill/>
          <a:ln>
            <a:noFill/>
          </a:ln>
        </p:spPr>
      </p:pic>
      <p:sp>
        <p:nvSpPr>
          <p:cNvPr id="6" name="5 Rectángulo"/>
          <p:cNvSpPr/>
          <p:nvPr/>
        </p:nvSpPr>
        <p:spPr>
          <a:xfrm>
            <a:off x="4240505" y="4025484"/>
            <a:ext cx="6842830" cy="2554545"/>
          </a:xfrm>
          <a:prstGeom prst="rect">
            <a:avLst/>
          </a:prstGeom>
        </p:spPr>
        <p:txBody>
          <a:bodyPr wrap="square">
            <a:spAutoFit/>
          </a:bodyPr>
          <a:lstStyle/>
          <a:p>
            <a:pPr algn="just"/>
            <a:r>
              <a:rPr lang="gl-ES" sz="2000" dirty="0"/>
              <a:t>Galega 100% é o único selo que distingue ós produtos lácteos galegos de calidade superior; un selo que garante a </a:t>
            </a:r>
            <a:r>
              <a:rPr lang="gl-ES" sz="2000" dirty="0" err="1"/>
              <a:t>trazabilidade</a:t>
            </a:r>
            <a:r>
              <a:rPr lang="gl-ES" sz="2000" dirty="0"/>
              <a:t> do leite dende a granxa ata a casa; a marca de garantía do mellor leite de Galicia.</a:t>
            </a:r>
          </a:p>
          <a:p>
            <a:pPr algn="just"/>
            <a:r>
              <a:rPr lang="gl-ES" sz="2000" dirty="0"/>
              <a:t>O leite de Galega 100% procede de granxas incluídas no Rexistro de Explotacións de Calidade Diferenciada creado polo Decreto 57/2010, que </a:t>
            </a:r>
            <a:r>
              <a:rPr lang="gl-ES" sz="2000" dirty="0" err="1"/>
              <a:t>cumpren</a:t>
            </a:r>
            <a:r>
              <a:rPr lang="gl-ES" sz="2000" dirty="0"/>
              <a:t> cuns requisitos de calidade excepcionais e superiores á esixente normativa </a:t>
            </a:r>
            <a:r>
              <a:rPr lang="gl-ES" sz="2000" dirty="0" err="1"/>
              <a:t>comunitaría</a:t>
            </a:r>
            <a:r>
              <a:rPr lang="gl-ES" sz="2000" dirty="0"/>
              <a:t>.</a:t>
            </a:r>
          </a:p>
        </p:txBody>
      </p:sp>
    </p:spTree>
    <p:extLst>
      <p:ext uri="{BB962C8B-B14F-4D97-AF65-F5344CB8AC3E}">
        <p14:creationId xmlns:p14="http://schemas.microsoft.com/office/powerpoint/2010/main" val="8882795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79581" y="692700"/>
            <a:ext cx="7844327" cy="646331"/>
          </a:xfrm>
          <a:prstGeom prst="rect">
            <a:avLst/>
          </a:prstGeom>
        </p:spPr>
        <p:txBody>
          <a:bodyPr wrap="none">
            <a:spAutoFit/>
          </a:bodyPr>
          <a:lstStyle/>
          <a:p>
            <a:r>
              <a:rPr lang="gl-ES" sz="3600" b="1" u="sng" dirty="0" err="1">
                <a:solidFill>
                  <a:srgbClr val="0070C0"/>
                </a:solidFill>
              </a:rPr>
              <a:t>Regimenes</a:t>
            </a:r>
            <a:r>
              <a:rPr lang="gl-ES" sz="3600" b="1" u="sng" dirty="0">
                <a:solidFill>
                  <a:srgbClr val="0070C0"/>
                </a:solidFill>
              </a:rPr>
              <a:t> voluntarios de certificación</a:t>
            </a:r>
          </a:p>
        </p:txBody>
      </p:sp>
      <p:pic>
        <p:nvPicPr>
          <p:cNvPr id="3" name="2 Imagen" descr="C:\Users\avellom\Downloads\image_png;base64,iVBORw0KGgoAAAANSUhEUgAAAT4AAACfCAMAAABX0UX9AAAAilBMVEX___8AAAD+_v77+_sEBASqqqr4+PjJycno6OhaWlrg4OD09PRtbW3q6uopKSnR0dHc3NyXl5cPDw+FhYVUVFRhYWHv7+_W1tbCwsJcXFxoaGjNzc1+fn65ubmdnZ2mpqZLS0sbGxs8PDy.png"/>
          <p:cNvPicPr/>
          <p:nvPr/>
        </p:nvPicPr>
        <p:blipFill>
          <a:blip r:embed="rId3">
            <a:extLst>
              <a:ext uri="{28A0092B-C50C-407E-A947-70E740481C1C}">
                <a14:useLocalDpi xmlns:a14="http://schemas.microsoft.com/office/drawing/2010/main" val="0"/>
              </a:ext>
            </a:extLst>
          </a:blip>
          <a:srcRect/>
          <a:stretch>
            <a:fillRect/>
          </a:stretch>
        </p:blipFill>
        <p:spPr bwMode="auto">
          <a:xfrm>
            <a:off x="356163" y="1735658"/>
            <a:ext cx="3028951" cy="1514475"/>
          </a:xfrm>
          <a:prstGeom prst="rect">
            <a:avLst/>
          </a:prstGeom>
          <a:noFill/>
          <a:ln>
            <a:noFill/>
          </a:ln>
        </p:spPr>
      </p:pic>
      <p:pic>
        <p:nvPicPr>
          <p:cNvPr id="5" name="4 Imagen" descr="C:\Users\avellom\Downloads\_PublishingImages_certificacion_sistemas_marcas-fichas_Logo%20GastroQuality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6536" y="4035087"/>
            <a:ext cx="1076325" cy="1414145"/>
          </a:xfrm>
          <a:prstGeom prst="rect">
            <a:avLst/>
          </a:prstGeom>
          <a:noFill/>
          <a:ln>
            <a:noFill/>
          </a:ln>
        </p:spPr>
      </p:pic>
      <p:pic>
        <p:nvPicPr>
          <p:cNvPr id="6" name="5 Imagen" descr="Marca AENOR Conform de Bienestar Animal"/>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120" y="3769269"/>
            <a:ext cx="1732023" cy="1690887"/>
          </a:xfrm>
          <a:prstGeom prst="rect">
            <a:avLst/>
          </a:prstGeom>
          <a:noFill/>
          <a:ln>
            <a:noFill/>
          </a:ln>
        </p:spPr>
      </p:pic>
      <p:pic>
        <p:nvPicPr>
          <p:cNvPr id="7" name="6 Imagen" descr="https://www.aenor.com/PublishingImages/certificacion/sistemas/marcas-fichas/atun-pesca-responsabl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7652" y="1808278"/>
            <a:ext cx="1732023" cy="1757562"/>
          </a:xfrm>
          <a:prstGeom prst="rect">
            <a:avLst/>
          </a:prstGeom>
          <a:noFill/>
          <a:ln>
            <a:noFill/>
          </a:ln>
        </p:spPr>
      </p:pic>
      <p:pic>
        <p:nvPicPr>
          <p:cNvPr id="8" name="7 Imagen" descr="Marca GLOBALGA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2778" y="1964389"/>
            <a:ext cx="2616496" cy="855638"/>
          </a:xfrm>
          <a:prstGeom prst="rect">
            <a:avLst/>
          </a:prstGeom>
          <a:noFill/>
          <a:ln>
            <a:noFill/>
          </a:ln>
        </p:spPr>
      </p:pic>
      <p:pic>
        <p:nvPicPr>
          <p:cNvPr id="9" name="Picture 2" descr="Normas de Calidad Alimentaria &lt; Tecoal ®">
            <a:extLst>
              <a:ext uri="{FF2B5EF4-FFF2-40B4-BE49-F238E27FC236}">
                <a16:creationId xmlns:a16="http://schemas.microsoft.com/office/drawing/2014/main" id="{28CAFE5A-1271-46DD-A186-0957ED42B7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2371" y="3445387"/>
            <a:ext cx="5281718" cy="243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809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9ADE0C4-9181-45EF-8F68-F3FAB2D2EED4}"/>
              </a:ext>
            </a:extLst>
          </p:cNvPr>
          <p:cNvPicPr>
            <a:picLocks noChangeAspect="1"/>
          </p:cNvPicPr>
          <p:nvPr/>
        </p:nvPicPr>
        <p:blipFill>
          <a:blip r:embed="rId2"/>
          <a:stretch>
            <a:fillRect/>
          </a:stretch>
        </p:blipFill>
        <p:spPr>
          <a:xfrm>
            <a:off x="1257453" y="611194"/>
            <a:ext cx="5885031" cy="2491330"/>
          </a:xfrm>
          <a:prstGeom prst="rect">
            <a:avLst/>
          </a:prstGeom>
        </p:spPr>
      </p:pic>
      <p:pic>
        <p:nvPicPr>
          <p:cNvPr id="4104" name="Picture 8" descr="Fairtrade Ibérica - Quiénes somos">
            <a:extLst>
              <a:ext uri="{FF2B5EF4-FFF2-40B4-BE49-F238E27FC236}">
                <a16:creationId xmlns:a16="http://schemas.microsoft.com/office/drawing/2014/main" id="{FEA7FC24-4887-42B6-8851-725A43B88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939" y="476278"/>
            <a:ext cx="2328744" cy="27479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ew Rainforest Alliance Certification Seal | Rainforest Alliance">
            <a:extLst>
              <a:ext uri="{FF2B5EF4-FFF2-40B4-BE49-F238E27FC236}">
                <a16:creationId xmlns:a16="http://schemas.microsoft.com/office/drawing/2014/main" id="{47625619-E0A8-463A-864C-E708392E4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434" y="3496117"/>
            <a:ext cx="2604517" cy="2604517"/>
          </a:xfrm>
          <a:prstGeom prst="rect">
            <a:avLst/>
          </a:prstGeom>
          <a:noFill/>
          <a:extLst>
            <a:ext uri="{909E8E84-426E-40DD-AFC4-6F175D3DCCD1}">
              <a14:hiddenFill xmlns:a14="http://schemas.microsoft.com/office/drawing/2010/main">
                <a:solidFill>
                  <a:srgbClr val="FFFFFF"/>
                </a:solidFill>
              </a14:hiddenFill>
            </a:ext>
          </a:extLst>
        </p:spPr>
      </p:pic>
      <p:pic>
        <p:nvPicPr>
          <p:cNvPr id="6" name="8 Imagen" descr="Espiga Barrada ELS">
            <a:extLst>
              <a:ext uri="{FF2B5EF4-FFF2-40B4-BE49-F238E27FC236}">
                <a16:creationId xmlns:a16="http://schemas.microsoft.com/office/drawing/2014/main" id="{41B23643-445E-4419-A9E3-11514C6F9F0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07763" y="3579657"/>
            <a:ext cx="2815158" cy="2437435"/>
          </a:xfrm>
          <a:prstGeom prst="rect">
            <a:avLst/>
          </a:prstGeom>
          <a:noFill/>
          <a:ln>
            <a:noFill/>
          </a:ln>
        </p:spPr>
      </p:pic>
      <p:pic>
        <p:nvPicPr>
          <p:cNvPr id="1026" name="Picture 2" descr="https://www.proyectaingenio.com/wp-content/uploads/2015/03/tesco-logo.png">
            <a:extLst>
              <a:ext uri="{FF2B5EF4-FFF2-40B4-BE49-F238E27FC236}">
                <a16:creationId xmlns:a16="http://schemas.microsoft.com/office/drawing/2014/main" id="{225466BF-CE4E-4AC8-B078-27D46BDACB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2031" y="3496117"/>
            <a:ext cx="2604516" cy="258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990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Qué significan todos esos sellos que aparecen en los envases?">
            <a:extLst>
              <a:ext uri="{FF2B5EF4-FFF2-40B4-BE49-F238E27FC236}">
                <a16:creationId xmlns:a16="http://schemas.microsoft.com/office/drawing/2014/main" id="{A1597993-8453-432A-BCCB-332A29FD667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43873" y="2768369"/>
            <a:ext cx="6339321" cy="3772645"/>
          </a:xfrm>
          <a:prstGeom prst="rect">
            <a:avLst/>
          </a:prstGeom>
          <a:noFill/>
          <a:ln>
            <a:noFill/>
          </a:ln>
        </p:spPr>
      </p:pic>
      <p:pic>
        <p:nvPicPr>
          <p:cNvPr id="3" name="Imagen 2" descr="C:\Users\avellom\AppData\Local\Microsoft\Windows\INetCache\Content.MSO\4B6105DA.tmp">
            <a:extLst>
              <a:ext uri="{FF2B5EF4-FFF2-40B4-BE49-F238E27FC236}">
                <a16:creationId xmlns:a16="http://schemas.microsoft.com/office/drawing/2014/main" id="{58733645-F5C5-4097-9D35-6ABEEDE1D0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8808" y="284252"/>
            <a:ext cx="6192649" cy="3230735"/>
          </a:xfrm>
          <a:prstGeom prst="rect">
            <a:avLst/>
          </a:prstGeom>
          <a:noFill/>
          <a:ln>
            <a:noFill/>
          </a:ln>
        </p:spPr>
      </p:pic>
      <p:pic>
        <p:nvPicPr>
          <p:cNvPr id="1026" name="Picture 2" descr="Inicio - PASFEC - Programa de Alimentación y Salud - Fundación Española del  Corazón">
            <a:extLst>
              <a:ext uri="{FF2B5EF4-FFF2-40B4-BE49-F238E27FC236}">
                <a16:creationId xmlns:a16="http://schemas.microsoft.com/office/drawing/2014/main" id="{DB1E388D-9975-4E06-BE1C-D15D6AEBB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798" y="4048413"/>
            <a:ext cx="3946026" cy="220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1235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4497</TotalTime>
  <Words>14508</Words>
  <Application>Microsoft Office PowerPoint</Application>
  <PresentationFormat>Panorámica</PresentationFormat>
  <Paragraphs>817</Paragraphs>
  <Slides>162</Slides>
  <Notes>12</Notes>
  <HiddenSlides>0</HiddenSlides>
  <MMClips>0</MMClips>
  <ScaleCrop>false</ScaleCrop>
  <HeadingPairs>
    <vt:vector size="6" baseType="variant">
      <vt:variant>
        <vt:lpstr>Fuentes usadas</vt:lpstr>
      </vt:variant>
      <vt:variant>
        <vt:i4>23</vt:i4>
      </vt:variant>
      <vt:variant>
        <vt:lpstr>Tema</vt:lpstr>
      </vt:variant>
      <vt:variant>
        <vt:i4>1</vt:i4>
      </vt:variant>
      <vt:variant>
        <vt:lpstr>Títulos de diapositiva</vt:lpstr>
      </vt:variant>
      <vt:variant>
        <vt:i4>162</vt:i4>
      </vt:variant>
    </vt:vector>
  </HeadingPairs>
  <TitlesOfParts>
    <vt:vector size="186" baseType="lpstr">
      <vt:lpstr>Microsoft YaHei</vt:lpstr>
      <vt:lpstr>Arial</vt:lpstr>
      <vt:lpstr>Arial</vt:lpstr>
      <vt:lpstr>Arial-BoldMT</vt:lpstr>
      <vt:lpstr>Arial-ItalicMT</vt:lpstr>
      <vt:lpstr>Calibri</vt:lpstr>
      <vt:lpstr>Calibri </vt:lpstr>
      <vt:lpstr>Calibri Light</vt:lpstr>
      <vt:lpstr>CIDFont+F1</vt:lpstr>
      <vt:lpstr>CIDFont+F4</vt:lpstr>
      <vt:lpstr>CIDFont+F7</vt:lpstr>
      <vt:lpstr>Gill Sans MT</vt:lpstr>
      <vt:lpstr>Muli</vt:lpstr>
      <vt:lpstr>Public Sans</vt:lpstr>
      <vt:lpstr>Roboto</vt:lpstr>
      <vt:lpstr>roboto_condensedbold</vt:lpstr>
      <vt:lpstr>roboto_condensedregular</vt:lpstr>
      <vt:lpstr>Tahoma</vt:lpstr>
      <vt:lpstr>Times New Roman</vt:lpstr>
      <vt:lpstr>TimesNewRomanPSMT</vt:lpstr>
      <vt:lpstr>Verdana</vt:lpstr>
      <vt:lpstr>Verdana</vt:lpstr>
      <vt:lpstr>Xunta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CONCEPTOS</vt:lpstr>
      <vt:lpstr>Presentación de PowerPoint</vt:lpstr>
      <vt:lpstr>Presentación de PowerPoint</vt:lpstr>
      <vt:lpstr>ETG  (Especialidad Tradicional Garantizada)  No es considerada un derecho de la propiedad intelectual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Velilla de la Loma, Antonio</dc:creator>
  <cp:lastModifiedBy>Velilla de la Loma, Antonio</cp:lastModifiedBy>
  <cp:revision>239</cp:revision>
  <cp:lastPrinted>2024-05-20T10:49:22Z</cp:lastPrinted>
  <dcterms:created xsi:type="dcterms:W3CDTF">2024-03-04T18:43:10Z</dcterms:created>
  <dcterms:modified xsi:type="dcterms:W3CDTF">2024-05-21T11:33:55Z</dcterms:modified>
</cp:coreProperties>
</file>