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312" r:id="rId4"/>
    <p:sldId id="314" r:id="rId5"/>
    <p:sldId id="381" r:id="rId6"/>
    <p:sldId id="315" r:id="rId7"/>
    <p:sldId id="318" r:id="rId8"/>
    <p:sldId id="353" r:id="rId9"/>
    <p:sldId id="313" r:id="rId10"/>
    <p:sldId id="356" r:id="rId11"/>
    <p:sldId id="354" r:id="rId12"/>
    <p:sldId id="355" r:id="rId13"/>
    <p:sldId id="358" r:id="rId14"/>
    <p:sldId id="265" r:id="rId15"/>
    <p:sldId id="263" r:id="rId16"/>
    <p:sldId id="264"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59" r:id="rId31"/>
    <p:sldId id="261" r:id="rId32"/>
    <p:sldId id="359" r:id="rId33"/>
    <p:sldId id="262" r:id="rId34"/>
    <p:sldId id="279" r:id="rId35"/>
    <p:sldId id="260" r:id="rId36"/>
    <p:sldId id="361" r:id="rId37"/>
    <p:sldId id="363" r:id="rId38"/>
    <p:sldId id="362" r:id="rId39"/>
    <p:sldId id="364" r:id="rId40"/>
    <p:sldId id="329" r:id="rId41"/>
    <p:sldId id="330" r:id="rId42"/>
    <p:sldId id="331" r:id="rId43"/>
    <p:sldId id="370" r:id="rId44"/>
    <p:sldId id="371" r:id="rId45"/>
    <p:sldId id="372" r:id="rId46"/>
    <p:sldId id="373" r:id="rId47"/>
    <p:sldId id="303" r:id="rId48"/>
    <p:sldId id="338" r:id="rId49"/>
    <p:sldId id="368" r:id="rId50"/>
    <p:sldId id="336" r:id="rId51"/>
    <p:sldId id="337" r:id="rId52"/>
    <p:sldId id="339" r:id="rId53"/>
    <p:sldId id="369" r:id="rId54"/>
    <p:sldId id="380" r:id="rId55"/>
    <p:sldId id="283" r:id="rId56"/>
    <p:sldId id="324" r:id="rId57"/>
    <p:sldId id="374" r:id="rId58"/>
    <p:sldId id="321" r:id="rId59"/>
    <p:sldId id="384" r:id="rId60"/>
    <p:sldId id="375" r:id="rId61"/>
    <p:sldId id="319" r:id="rId62"/>
    <p:sldId id="282" r:id="rId63"/>
    <p:sldId id="284" r:id="rId64"/>
    <p:sldId id="376" r:id="rId65"/>
    <p:sldId id="285" r:id="rId66"/>
    <p:sldId id="377" r:id="rId67"/>
    <p:sldId id="320" r:id="rId68"/>
    <p:sldId id="286" r:id="rId69"/>
    <p:sldId id="325" r:id="rId70"/>
    <p:sldId id="378" r:id="rId71"/>
    <p:sldId id="347" r:id="rId72"/>
    <p:sldId id="311" r:id="rId73"/>
    <p:sldId id="288" r:id="rId74"/>
    <p:sldId id="289" r:id="rId75"/>
    <p:sldId id="290" r:id="rId76"/>
    <p:sldId id="323" r:id="rId77"/>
    <p:sldId id="291" r:id="rId78"/>
    <p:sldId id="294" r:id="rId79"/>
    <p:sldId id="296" r:id="rId80"/>
    <p:sldId id="298" r:id="rId81"/>
    <p:sldId id="326" r:id="rId82"/>
    <p:sldId id="328" r:id="rId83"/>
    <p:sldId id="346" r:id="rId84"/>
    <p:sldId id="348" r:id="rId85"/>
    <p:sldId id="349" r:id="rId86"/>
    <p:sldId id="334" r:id="rId87"/>
    <p:sldId id="335" r:id="rId88"/>
    <p:sldId id="322" r:id="rId89"/>
    <p:sldId id="367" r:id="rId90"/>
    <p:sldId id="365" r:id="rId91"/>
    <p:sldId id="340" r:id="rId92"/>
    <p:sldId id="341" r:id="rId93"/>
    <p:sldId id="342" r:id="rId94"/>
    <p:sldId id="300" r:id="rId95"/>
    <p:sldId id="344" r:id="rId96"/>
    <p:sldId id="345" r:id="rId97"/>
    <p:sldId id="332" r:id="rId98"/>
    <p:sldId id="333" r:id="rId99"/>
    <p:sldId id="350" r:id="rId100"/>
    <p:sldId id="327" r:id="rId101"/>
    <p:sldId id="366" r:id="rId102"/>
    <p:sldId id="382" r:id="rId103"/>
    <p:sldId id="383" r:id="rId104"/>
    <p:sldId id="305" r:id="rId105"/>
    <p:sldId id="306" r:id="rId106"/>
    <p:sldId id="308" r:id="rId107"/>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p:cViewPr varScale="1">
        <p:scale>
          <a:sx n="114" d="100"/>
          <a:sy n="114" d="100"/>
        </p:scale>
        <p:origin x="30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7738FE-8122-3EDE-C419-9E074D456AC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5C1BA28-BB95-A46C-09E6-18F1B297C0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F1C614C-7D27-CC50-1083-A2551CE629EF}"/>
              </a:ext>
            </a:extLst>
          </p:cNvPr>
          <p:cNvSpPr>
            <a:spLocks noGrp="1"/>
          </p:cNvSpPr>
          <p:nvPr>
            <p:ph type="dt" sz="half" idx="10"/>
          </p:nvPr>
        </p:nvSpPr>
        <p:spPr/>
        <p:txBody>
          <a:bodyPr/>
          <a:lstStyle/>
          <a:p>
            <a:fld id="{58572EFF-BC68-4812-B919-2482AC06598F}" type="datetimeFigureOut">
              <a:rPr lang="es-ES" smtClean="0"/>
              <a:t>24/05/2024</a:t>
            </a:fld>
            <a:endParaRPr lang="es-ES"/>
          </a:p>
        </p:txBody>
      </p:sp>
      <p:sp>
        <p:nvSpPr>
          <p:cNvPr id="5" name="Marcador de pie de página 4">
            <a:extLst>
              <a:ext uri="{FF2B5EF4-FFF2-40B4-BE49-F238E27FC236}">
                <a16:creationId xmlns:a16="http://schemas.microsoft.com/office/drawing/2014/main" id="{94495188-81F7-F7D6-EEC6-C2AA308CDB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A668EF0-8AC4-D49D-9BF8-AAA24E00B491}"/>
              </a:ext>
            </a:extLst>
          </p:cNvPr>
          <p:cNvSpPr>
            <a:spLocks noGrp="1"/>
          </p:cNvSpPr>
          <p:nvPr>
            <p:ph type="sldNum" sz="quarter" idx="12"/>
          </p:nvPr>
        </p:nvSpPr>
        <p:spPr/>
        <p:txBody>
          <a:bodyPr/>
          <a:lstStyle/>
          <a:p>
            <a:fld id="{7DC9D4E1-1940-4C3A-81A4-0AF49BB075F4}" type="slidenum">
              <a:rPr lang="es-ES" smtClean="0"/>
              <a:t>‹Nº›</a:t>
            </a:fld>
            <a:endParaRPr lang="es-ES"/>
          </a:p>
        </p:txBody>
      </p:sp>
    </p:spTree>
    <p:extLst>
      <p:ext uri="{BB962C8B-B14F-4D97-AF65-F5344CB8AC3E}">
        <p14:creationId xmlns:p14="http://schemas.microsoft.com/office/powerpoint/2010/main" val="2435174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FB6662-4FCF-A45F-4790-944D5EA3C67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9DCB751-0E63-8FE1-F2B0-F4FA54F0B1E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948BEBF-4E54-C150-41C7-BB654ED6B02A}"/>
              </a:ext>
            </a:extLst>
          </p:cNvPr>
          <p:cNvSpPr>
            <a:spLocks noGrp="1"/>
          </p:cNvSpPr>
          <p:nvPr>
            <p:ph type="dt" sz="half" idx="10"/>
          </p:nvPr>
        </p:nvSpPr>
        <p:spPr/>
        <p:txBody>
          <a:bodyPr/>
          <a:lstStyle/>
          <a:p>
            <a:fld id="{58572EFF-BC68-4812-B919-2482AC06598F}" type="datetimeFigureOut">
              <a:rPr lang="es-ES" smtClean="0"/>
              <a:t>24/05/2024</a:t>
            </a:fld>
            <a:endParaRPr lang="es-ES"/>
          </a:p>
        </p:txBody>
      </p:sp>
      <p:sp>
        <p:nvSpPr>
          <p:cNvPr id="5" name="Marcador de pie de página 4">
            <a:extLst>
              <a:ext uri="{FF2B5EF4-FFF2-40B4-BE49-F238E27FC236}">
                <a16:creationId xmlns:a16="http://schemas.microsoft.com/office/drawing/2014/main" id="{255048B7-C020-4FAA-B632-D5AD0E12333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AED0A13-3AD6-77CF-FD1D-C32D976228A5}"/>
              </a:ext>
            </a:extLst>
          </p:cNvPr>
          <p:cNvSpPr>
            <a:spLocks noGrp="1"/>
          </p:cNvSpPr>
          <p:nvPr>
            <p:ph type="sldNum" sz="quarter" idx="12"/>
          </p:nvPr>
        </p:nvSpPr>
        <p:spPr/>
        <p:txBody>
          <a:bodyPr/>
          <a:lstStyle/>
          <a:p>
            <a:fld id="{7DC9D4E1-1940-4C3A-81A4-0AF49BB075F4}" type="slidenum">
              <a:rPr lang="es-ES" smtClean="0"/>
              <a:t>‹Nº›</a:t>
            </a:fld>
            <a:endParaRPr lang="es-ES"/>
          </a:p>
        </p:txBody>
      </p:sp>
    </p:spTree>
    <p:extLst>
      <p:ext uri="{BB962C8B-B14F-4D97-AF65-F5344CB8AC3E}">
        <p14:creationId xmlns:p14="http://schemas.microsoft.com/office/powerpoint/2010/main" val="403655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131E994-CDB1-7638-021D-B75A4F3B6D0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1750665-884F-6308-68E4-990AF12E91F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19C62EB-E89A-A656-2CE2-9DE9D9C8C682}"/>
              </a:ext>
            </a:extLst>
          </p:cNvPr>
          <p:cNvSpPr>
            <a:spLocks noGrp="1"/>
          </p:cNvSpPr>
          <p:nvPr>
            <p:ph type="dt" sz="half" idx="10"/>
          </p:nvPr>
        </p:nvSpPr>
        <p:spPr/>
        <p:txBody>
          <a:bodyPr/>
          <a:lstStyle/>
          <a:p>
            <a:fld id="{58572EFF-BC68-4812-B919-2482AC06598F}" type="datetimeFigureOut">
              <a:rPr lang="es-ES" smtClean="0"/>
              <a:t>24/05/2024</a:t>
            </a:fld>
            <a:endParaRPr lang="es-ES"/>
          </a:p>
        </p:txBody>
      </p:sp>
      <p:sp>
        <p:nvSpPr>
          <p:cNvPr id="5" name="Marcador de pie de página 4">
            <a:extLst>
              <a:ext uri="{FF2B5EF4-FFF2-40B4-BE49-F238E27FC236}">
                <a16:creationId xmlns:a16="http://schemas.microsoft.com/office/drawing/2014/main" id="{B3DC8BEB-0C4B-8504-938D-95337BCE9CD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A639722-30BE-ACC0-BE01-C70A407DD8A1}"/>
              </a:ext>
            </a:extLst>
          </p:cNvPr>
          <p:cNvSpPr>
            <a:spLocks noGrp="1"/>
          </p:cNvSpPr>
          <p:nvPr>
            <p:ph type="sldNum" sz="quarter" idx="12"/>
          </p:nvPr>
        </p:nvSpPr>
        <p:spPr/>
        <p:txBody>
          <a:bodyPr/>
          <a:lstStyle/>
          <a:p>
            <a:fld id="{7DC9D4E1-1940-4C3A-81A4-0AF49BB075F4}" type="slidenum">
              <a:rPr lang="es-ES" smtClean="0"/>
              <a:t>‹Nº›</a:t>
            </a:fld>
            <a:endParaRPr lang="es-ES"/>
          </a:p>
        </p:txBody>
      </p:sp>
    </p:spTree>
    <p:extLst>
      <p:ext uri="{BB962C8B-B14F-4D97-AF65-F5344CB8AC3E}">
        <p14:creationId xmlns:p14="http://schemas.microsoft.com/office/powerpoint/2010/main" val="1109608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5/24/2024</a:t>
            </a:fld>
            <a:endParaRPr lang="en-US" dirty="0">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‹Nº›</a:t>
            </a:fld>
            <a:endParaRPr dirty="0">
              <a:solidFill>
                <a:prstClr val="black">
                  <a:tint val="75000"/>
                </a:prstClr>
              </a:solidFill>
            </a:endParaRPr>
          </a:p>
        </p:txBody>
      </p:sp>
    </p:spTree>
    <p:extLst>
      <p:ext uri="{BB962C8B-B14F-4D97-AF65-F5344CB8AC3E}">
        <p14:creationId xmlns:p14="http://schemas.microsoft.com/office/powerpoint/2010/main" val="3703461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304217-ED2C-2E31-567B-41835E1A8F6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18806E-6937-AA6F-F312-4462F4961B1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85A2A40-0A9B-4C73-B99B-77EA4E364701}"/>
              </a:ext>
            </a:extLst>
          </p:cNvPr>
          <p:cNvSpPr>
            <a:spLocks noGrp="1"/>
          </p:cNvSpPr>
          <p:nvPr>
            <p:ph type="dt" sz="half" idx="10"/>
          </p:nvPr>
        </p:nvSpPr>
        <p:spPr/>
        <p:txBody>
          <a:bodyPr/>
          <a:lstStyle/>
          <a:p>
            <a:fld id="{58572EFF-BC68-4812-B919-2482AC06598F}" type="datetimeFigureOut">
              <a:rPr lang="es-ES" smtClean="0"/>
              <a:t>24/05/2024</a:t>
            </a:fld>
            <a:endParaRPr lang="es-ES"/>
          </a:p>
        </p:txBody>
      </p:sp>
      <p:sp>
        <p:nvSpPr>
          <p:cNvPr id="5" name="Marcador de pie de página 4">
            <a:extLst>
              <a:ext uri="{FF2B5EF4-FFF2-40B4-BE49-F238E27FC236}">
                <a16:creationId xmlns:a16="http://schemas.microsoft.com/office/drawing/2014/main" id="{A4A8FBF6-AC20-5C89-1866-69D25FA6F3B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9D0A957-8B78-31CB-5FF7-89F49C37FC3C}"/>
              </a:ext>
            </a:extLst>
          </p:cNvPr>
          <p:cNvSpPr>
            <a:spLocks noGrp="1"/>
          </p:cNvSpPr>
          <p:nvPr>
            <p:ph type="sldNum" sz="quarter" idx="12"/>
          </p:nvPr>
        </p:nvSpPr>
        <p:spPr/>
        <p:txBody>
          <a:bodyPr/>
          <a:lstStyle/>
          <a:p>
            <a:fld id="{7DC9D4E1-1940-4C3A-81A4-0AF49BB075F4}" type="slidenum">
              <a:rPr lang="es-ES" smtClean="0"/>
              <a:t>‹Nº›</a:t>
            </a:fld>
            <a:endParaRPr lang="es-ES"/>
          </a:p>
        </p:txBody>
      </p:sp>
    </p:spTree>
    <p:extLst>
      <p:ext uri="{BB962C8B-B14F-4D97-AF65-F5344CB8AC3E}">
        <p14:creationId xmlns:p14="http://schemas.microsoft.com/office/powerpoint/2010/main" val="3651781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E356B3-123E-B015-2617-1BE0480C031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D0A45A06-BD29-B679-6650-8A39A1D2C9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FA627DE-5226-D8D6-B176-398E825256A1}"/>
              </a:ext>
            </a:extLst>
          </p:cNvPr>
          <p:cNvSpPr>
            <a:spLocks noGrp="1"/>
          </p:cNvSpPr>
          <p:nvPr>
            <p:ph type="dt" sz="half" idx="10"/>
          </p:nvPr>
        </p:nvSpPr>
        <p:spPr/>
        <p:txBody>
          <a:bodyPr/>
          <a:lstStyle/>
          <a:p>
            <a:fld id="{58572EFF-BC68-4812-B919-2482AC06598F}" type="datetimeFigureOut">
              <a:rPr lang="es-ES" smtClean="0"/>
              <a:t>24/05/2024</a:t>
            </a:fld>
            <a:endParaRPr lang="es-ES"/>
          </a:p>
        </p:txBody>
      </p:sp>
      <p:sp>
        <p:nvSpPr>
          <p:cNvPr id="5" name="Marcador de pie de página 4">
            <a:extLst>
              <a:ext uri="{FF2B5EF4-FFF2-40B4-BE49-F238E27FC236}">
                <a16:creationId xmlns:a16="http://schemas.microsoft.com/office/drawing/2014/main" id="{80511049-888D-9132-F975-106E7FD6A65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CC5B96D-7323-2938-A4FA-36FF1B708D91}"/>
              </a:ext>
            </a:extLst>
          </p:cNvPr>
          <p:cNvSpPr>
            <a:spLocks noGrp="1"/>
          </p:cNvSpPr>
          <p:nvPr>
            <p:ph type="sldNum" sz="quarter" idx="12"/>
          </p:nvPr>
        </p:nvSpPr>
        <p:spPr/>
        <p:txBody>
          <a:bodyPr/>
          <a:lstStyle/>
          <a:p>
            <a:fld id="{7DC9D4E1-1940-4C3A-81A4-0AF49BB075F4}" type="slidenum">
              <a:rPr lang="es-ES" smtClean="0"/>
              <a:t>‹Nº›</a:t>
            </a:fld>
            <a:endParaRPr lang="es-ES"/>
          </a:p>
        </p:txBody>
      </p:sp>
    </p:spTree>
    <p:extLst>
      <p:ext uri="{BB962C8B-B14F-4D97-AF65-F5344CB8AC3E}">
        <p14:creationId xmlns:p14="http://schemas.microsoft.com/office/powerpoint/2010/main" val="3592858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47B63C-7930-AD36-9A7D-F2770697BCF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546FF33-AE41-2FBB-CD7A-4DBDCFCA46B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CF3B2684-BB6E-E860-C620-1B801069FB0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8BA7C3F-C72A-C62F-5ACC-4A9A237A13FD}"/>
              </a:ext>
            </a:extLst>
          </p:cNvPr>
          <p:cNvSpPr>
            <a:spLocks noGrp="1"/>
          </p:cNvSpPr>
          <p:nvPr>
            <p:ph type="dt" sz="half" idx="10"/>
          </p:nvPr>
        </p:nvSpPr>
        <p:spPr/>
        <p:txBody>
          <a:bodyPr/>
          <a:lstStyle/>
          <a:p>
            <a:fld id="{58572EFF-BC68-4812-B919-2482AC06598F}" type="datetimeFigureOut">
              <a:rPr lang="es-ES" smtClean="0"/>
              <a:t>24/05/2024</a:t>
            </a:fld>
            <a:endParaRPr lang="es-ES"/>
          </a:p>
        </p:txBody>
      </p:sp>
      <p:sp>
        <p:nvSpPr>
          <p:cNvPr id="6" name="Marcador de pie de página 5">
            <a:extLst>
              <a:ext uri="{FF2B5EF4-FFF2-40B4-BE49-F238E27FC236}">
                <a16:creationId xmlns:a16="http://schemas.microsoft.com/office/drawing/2014/main" id="{24A80F57-A423-7CD4-ECDA-67BD9185850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65C05A6-B8D2-A915-C7C9-D4A686A8A26C}"/>
              </a:ext>
            </a:extLst>
          </p:cNvPr>
          <p:cNvSpPr>
            <a:spLocks noGrp="1"/>
          </p:cNvSpPr>
          <p:nvPr>
            <p:ph type="sldNum" sz="quarter" idx="12"/>
          </p:nvPr>
        </p:nvSpPr>
        <p:spPr/>
        <p:txBody>
          <a:bodyPr/>
          <a:lstStyle/>
          <a:p>
            <a:fld id="{7DC9D4E1-1940-4C3A-81A4-0AF49BB075F4}" type="slidenum">
              <a:rPr lang="es-ES" smtClean="0"/>
              <a:t>‹Nº›</a:t>
            </a:fld>
            <a:endParaRPr lang="es-ES"/>
          </a:p>
        </p:txBody>
      </p:sp>
    </p:spTree>
    <p:extLst>
      <p:ext uri="{BB962C8B-B14F-4D97-AF65-F5344CB8AC3E}">
        <p14:creationId xmlns:p14="http://schemas.microsoft.com/office/powerpoint/2010/main" val="4083544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175BD8-BE4D-6F9D-8869-3BD0B6D49C5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DEB18D8-1035-3790-1FFF-CF96DE93C0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085D1D5-FC59-00D8-EB1E-DA0D7F6DEAB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AFEF23A-4000-48CE-91E3-80DE99FFE4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4182688-5778-C7E1-C367-7EC239D5FD7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E561FC8-6139-ECDE-5882-84F39C8F8B29}"/>
              </a:ext>
            </a:extLst>
          </p:cNvPr>
          <p:cNvSpPr>
            <a:spLocks noGrp="1"/>
          </p:cNvSpPr>
          <p:nvPr>
            <p:ph type="dt" sz="half" idx="10"/>
          </p:nvPr>
        </p:nvSpPr>
        <p:spPr/>
        <p:txBody>
          <a:bodyPr/>
          <a:lstStyle/>
          <a:p>
            <a:fld id="{58572EFF-BC68-4812-B919-2482AC06598F}" type="datetimeFigureOut">
              <a:rPr lang="es-ES" smtClean="0"/>
              <a:t>24/05/2024</a:t>
            </a:fld>
            <a:endParaRPr lang="es-ES"/>
          </a:p>
        </p:txBody>
      </p:sp>
      <p:sp>
        <p:nvSpPr>
          <p:cNvPr id="8" name="Marcador de pie de página 7">
            <a:extLst>
              <a:ext uri="{FF2B5EF4-FFF2-40B4-BE49-F238E27FC236}">
                <a16:creationId xmlns:a16="http://schemas.microsoft.com/office/drawing/2014/main" id="{C46BE2B8-01BA-9AC8-B652-85C26D203CB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E90B5F5-9D35-408E-ECB3-C6E7F241DFFA}"/>
              </a:ext>
            </a:extLst>
          </p:cNvPr>
          <p:cNvSpPr>
            <a:spLocks noGrp="1"/>
          </p:cNvSpPr>
          <p:nvPr>
            <p:ph type="sldNum" sz="quarter" idx="12"/>
          </p:nvPr>
        </p:nvSpPr>
        <p:spPr/>
        <p:txBody>
          <a:bodyPr/>
          <a:lstStyle/>
          <a:p>
            <a:fld id="{7DC9D4E1-1940-4C3A-81A4-0AF49BB075F4}" type="slidenum">
              <a:rPr lang="es-ES" smtClean="0"/>
              <a:t>‹Nº›</a:t>
            </a:fld>
            <a:endParaRPr lang="es-ES"/>
          </a:p>
        </p:txBody>
      </p:sp>
    </p:spTree>
    <p:extLst>
      <p:ext uri="{BB962C8B-B14F-4D97-AF65-F5344CB8AC3E}">
        <p14:creationId xmlns:p14="http://schemas.microsoft.com/office/powerpoint/2010/main" val="941059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E0645B-42D8-DE40-FC34-10C4AE37BA6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F129ED58-72F0-237B-A3A5-184DDCF59F53}"/>
              </a:ext>
            </a:extLst>
          </p:cNvPr>
          <p:cNvSpPr>
            <a:spLocks noGrp="1"/>
          </p:cNvSpPr>
          <p:nvPr>
            <p:ph type="dt" sz="half" idx="10"/>
          </p:nvPr>
        </p:nvSpPr>
        <p:spPr/>
        <p:txBody>
          <a:bodyPr/>
          <a:lstStyle/>
          <a:p>
            <a:fld id="{58572EFF-BC68-4812-B919-2482AC06598F}" type="datetimeFigureOut">
              <a:rPr lang="es-ES" smtClean="0"/>
              <a:t>24/05/2024</a:t>
            </a:fld>
            <a:endParaRPr lang="es-ES"/>
          </a:p>
        </p:txBody>
      </p:sp>
      <p:sp>
        <p:nvSpPr>
          <p:cNvPr id="4" name="Marcador de pie de página 3">
            <a:extLst>
              <a:ext uri="{FF2B5EF4-FFF2-40B4-BE49-F238E27FC236}">
                <a16:creationId xmlns:a16="http://schemas.microsoft.com/office/drawing/2014/main" id="{F47F26ED-03FE-0A33-ED23-070839D87AF2}"/>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910F080-CEC8-8DE7-45A5-38E546328E75}"/>
              </a:ext>
            </a:extLst>
          </p:cNvPr>
          <p:cNvSpPr>
            <a:spLocks noGrp="1"/>
          </p:cNvSpPr>
          <p:nvPr>
            <p:ph type="sldNum" sz="quarter" idx="12"/>
          </p:nvPr>
        </p:nvSpPr>
        <p:spPr/>
        <p:txBody>
          <a:bodyPr/>
          <a:lstStyle/>
          <a:p>
            <a:fld id="{7DC9D4E1-1940-4C3A-81A4-0AF49BB075F4}" type="slidenum">
              <a:rPr lang="es-ES" smtClean="0"/>
              <a:t>‹Nº›</a:t>
            </a:fld>
            <a:endParaRPr lang="es-ES"/>
          </a:p>
        </p:txBody>
      </p:sp>
    </p:spTree>
    <p:extLst>
      <p:ext uri="{BB962C8B-B14F-4D97-AF65-F5344CB8AC3E}">
        <p14:creationId xmlns:p14="http://schemas.microsoft.com/office/powerpoint/2010/main" val="1174651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D325D58-5575-CA6F-6BF7-DEB52DA32FFD}"/>
              </a:ext>
            </a:extLst>
          </p:cNvPr>
          <p:cNvSpPr>
            <a:spLocks noGrp="1"/>
          </p:cNvSpPr>
          <p:nvPr>
            <p:ph type="dt" sz="half" idx="10"/>
          </p:nvPr>
        </p:nvSpPr>
        <p:spPr/>
        <p:txBody>
          <a:bodyPr/>
          <a:lstStyle/>
          <a:p>
            <a:fld id="{58572EFF-BC68-4812-B919-2482AC06598F}" type="datetimeFigureOut">
              <a:rPr lang="es-ES" smtClean="0"/>
              <a:t>24/05/2024</a:t>
            </a:fld>
            <a:endParaRPr lang="es-ES"/>
          </a:p>
        </p:txBody>
      </p:sp>
      <p:sp>
        <p:nvSpPr>
          <p:cNvPr id="3" name="Marcador de pie de página 2">
            <a:extLst>
              <a:ext uri="{FF2B5EF4-FFF2-40B4-BE49-F238E27FC236}">
                <a16:creationId xmlns:a16="http://schemas.microsoft.com/office/drawing/2014/main" id="{4D041C66-948B-D939-9C61-457B52391C2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22F0C41-7A49-3B1B-E7BC-126FA62A53AE}"/>
              </a:ext>
            </a:extLst>
          </p:cNvPr>
          <p:cNvSpPr>
            <a:spLocks noGrp="1"/>
          </p:cNvSpPr>
          <p:nvPr>
            <p:ph type="sldNum" sz="quarter" idx="12"/>
          </p:nvPr>
        </p:nvSpPr>
        <p:spPr/>
        <p:txBody>
          <a:bodyPr/>
          <a:lstStyle/>
          <a:p>
            <a:fld id="{7DC9D4E1-1940-4C3A-81A4-0AF49BB075F4}" type="slidenum">
              <a:rPr lang="es-ES" smtClean="0"/>
              <a:t>‹Nº›</a:t>
            </a:fld>
            <a:endParaRPr lang="es-ES"/>
          </a:p>
        </p:txBody>
      </p:sp>
    </p:spTree>
    <p:extLst>
      <p:ext uri="{BB962C8B-B14F-4D97-AF65-F5344CB8AC3E}">
        <p14:creationId xmlns:p14="http://schemas.microsoft.com/office/powerpoint/2010/main" val="1909783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75F4BD-7CC2-BAB9-FC71-12132ED585A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F6E5695-0213-04CC-BB5D-28E1E36754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52E2656A-66A8-1C62-C1FB-D800DC7CB7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5AACB3F-C6A3-62C0-1591-CF9EC482E426}"/>
              </a:ext>
            </a:extLst>
          </p:cNvPr>
          <p:cNvSpPr>
            <a:spLocks noGrp="1"/>
          </p:cNvSpPr>
          <p:nvPr>
            <p:ph type="dt" sz="half" idx="10"/>
          </p:nvPr>
        </p:nvSpPr>
        <p:spPr/>
        <p:txBody>
          <a:bodyPr/>
          <a:lstStyle/>
          <a:p>
            <a:fld id="{58572EFF-BC68-4812-B919-2482AC06598F}" type="datetimeFigureOut">
              <a:rPr lang="es-ES" smtClean="0"/>
              <a:t>24/05/2024</a:t>
            </a:fld>
            <a:endParaRPr lang="es-ES"/>
          </a:p>
        </p:txBody>
      </p:sp>
      <p:sp>
        <p:nvSpPr>
          <p:cNvPr id="6" name="Marcador de pie de página 5">
            <a:extLst>
              <a:ext uri="{FF2B5EF4-FFF2-40B4-BE49-F238E27FC236}">
                <a16:creationId xmlns:a16="http://schemas.microsoft.com/office/drawing/2014/main" id="{FB3C611A-BE74-1766-37A2-56FD0158D8F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E02A5D2-5936-9ACC-2255-65E1601CE58E}"/>
              </a:ext>
            </a:extLst>
          </p:cNvPr>
          <p:cNvSpPr>
            <a:spLocks noGrp="1"/>
          </p:cNvSpPr>
          <p:nvPr>
            <p:ph type="sldNum" sz="quarter" idx="12"/>
          </p:nvPr>
        </p:nvSpPr>
        <p:spPr/>
        <p:txBody>
          <a:bodyPr/>
          <a:lstStyle/>
          <a:p>
            <a:fld id="{7DC9D4E1-1940-4C3A-81A4-0AF49BB075F4}" type="slidenum">
              <a:rPr lang="es-ES" smtClean="0"/>
              <a:t>‹Nº›</a:t>
            </a:fld>
            <a:endParaRPr lang="es-ES"/>
          </a:p>
        </p:txBody>
      </p:sp>
    </p:spTree>
    <p:extLst>
      <p:ext uri="{BB962C8B-B14F-4D97-AF65-F5344CB8AC3E}">
        <p14:creationId xmlns:p14="http://schemas.microsoft.com/office/powerpoint/2010/main" val="851826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27CD13-9BBA-FCCB-DD70-FFFCC87AC50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A457A28-58BA-E722-A8CC-580F798976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77BE02C8-4879-0C54-31F1-40BC7645D2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9E0FB70-453C-3CA4-9420-321AA0FC0D45}"/>
              </a:ext>
            </a:extLst>
          </p:cNvPr>
          <p:cNvSpPr>
            <a:spLocks noGrp="1"/>
          </p:cNvSpPr>
          <p:nvPr>
            <p:ph type="dt" sz="half" idx="10"/>
          </p:nvPr>
        </p:nvSpPr>
        <p:spPr/>
        <p:txBody>
          <a:bodyPr/>
          <a:lstStyle/>
          <a:p>
            <a:fld id="{58572EFF-BC68-4812-B919-2482AC06598F}" type="datetimeFigureOut">
              <a:rPr lang="es-ES" smtClean="0"/>
              <a:t>24/05/2024</a:t>
            </a:fld>
            <a:endParaRPr lang="es-ES"/>
          </a:p>
        </p:txBody>
      </p:sp>
      <p:sp>
        <p:nvSpPr>
          <p:cNvPr id="6" name="Marcador de pie de página 5">
            <a:extLst>
              <a:ext uri="{FF2B5EF4-FFF2-40B4-BE49-F238E27FC236}">
                <a16:creationId xmlns:a16="http://schemas.microsoft.com/office/drawing/2014/main" id="{F8209036-B040-EAD3-8897-CCC0BF59FE1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F383EFA-9FC0-2D8E-8356-F9B1D1326B07}"/>
              </a:ext>
            </a:extLst>
          </p:cNvPr>
          <p:cNvSpPr>
            <a:spLocks noGrp="1"/>
          </p:cNvSpPr>
          <p:nvPr>
            <p:ph type="sldNum" sz="quarter" idx="12"/>
          </p:nvPr>
        </p:nvSpPr>
        <p:spPr/>
        <p:txBody>
          <a:bodyPr/>
          <a:lstStyle/>
          <a:p>
            <a:fld id="{7DC9D4E1-1940-4C3A-81A4-0AF49BB075F4}" type="slidenum">
              <a:rPr lang="es-ES" smtClean="0"/>
              <a:t>‹Nº›</a:t>
            </a:fld>
            <a:endParaRPr lang="es-ES"/>
          </a:p>
        </p:txBody>
      </p:sp>
    </p:spTree>
    <p:extLst>
      <p:ext uri="{BB962C8B-B14F-4D97-AF65-F5344CB8AC3E}">
        <p14:creationId xmlns:p14="http://schemas.microsoft.com/office/powerpoint/2010/main" val="1888545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EBDDF8C-6382-C6C2-AC43-25EBA94FB4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8CDD384-B3D2-CA78-EC42-1028EC4185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7D7DB4B-985B-055C-2C51-CFEB1E9A8B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572EFF-BC68-4812-B919-2482AC06598F}" type="datetimeFigureOut">
              <a:rPr lang="es-ES" smtClean="0"/>
              <a:t>24/05/2024</a:t>
            </a:fld>
            <a:endParaRPr lang="es-ES"/>
          </a:p>
        </p:txBody>
      </p:sp>
      <p:sp>
        <p:nvSpPr>
          <p:cNvPr id="5" name="Marcador de pie de página 4">
            <a:extLst>
              <a:ext uri="{FF2B5EF4-FFF2-40B4-BE49-F238E27FC236}">
                <a16:creationId xmlns:a16="http://schemas.microsoft.com/office/drawing/2014/main" id="{934AE3B1-06F8-74CB-EBF8-61248DF54B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BD64979-06E2-23B8-1F8B-417AEFB1EE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9D4E1-1940-4C3A-81A4-0AF49BB075F4}" type="slidenum">
              <a:rPr lang="es-ES" smtClean="0"/>
              <a:t>‹Nº›</a:t>
            </a:fld>
            <a:endParaRPr lang="es-ES"/>
          </a:p>
        </p:txBody>
      </p:sp>
    </p:spTree>
    <p:extLst>
      <p:ext uri="{BB962C8B-B14F-4D97-AF65-F5344CB8AC3E}">
        <p14:creationId xmlns:p14="http://schemas.microsoft.com/office/powerpoint/2010/main" val="675268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s://eur-lex.europa.eu/legal-content/ES/TXT/HTML/?uri=CELEX:02008R1333-20210808&amp;from=EN" TargetMode="External"/><Relationship Id="rId2" Type="http://schemas.openxmlformats.org/officeDocument/2006/relationships/hyperlink" Target="https://eur-lex.europa.eu/legal-content/ES/TXT/HTML/?uri=CELEX:02006R1925-20210408&amp;from=EN"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hyperlink" Target="https://www.boe.es/buscar/act.php?id=BOE-A-2007-21091#ai" TargetMode="External"/><Relationship Id="rId2" Type="http://schemas.openxmlformats.org/officeDocument/2006/relationships/hyperlink" Target="https://www.boe.es/buscar/act.php?id=BOE-A-2007-21091"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www.boe.es/buscar/act.php?id=BOE-A-2007-21091#ai-2" TargetMode="Externa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jpeg"/><Relationship Id="rId1" Type="http://schemas.openxmlformats.org/officeDocument/2006/relationships/slideLayout" Target="../slideLayouts/slideLayout7.xml"/><Relationship Id="rId5" Type="http://schemas.openxmlformats.org/officeDocument/2006/relationships/image" Target="../media/image84.emf"/><Relationship Id="rId4" Type="http://schemas.openxmlformats.org/officeDocument/2006/relationships/image" Target="../media/image83.emf"/></Relationships>
</file>

<file path=ppt/slides/_rels/slide7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8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09.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51A1441-E6A7-8D12-0AC3-E26B41143F8A}"/>
              </a:ext>
            </a:extLst>
          </p:cNvPr>
          <p:cNvPicPr>
            <a:picLocks noChangeAspect="1"/>
          </p:cNvPicPr>
          <p:nvPr/>
        </p:nvPicPr>
        <p:blipFill>
          <a:blip r:embed="rId2"/>
          <a:stretch>
            <a:fillRect/>
          </a:stretch>
        </p:blipFill>
        <p:spPr>
          <a:xfrm>
            <a:off x="530087" y="608795"/>
            <a:ext cx="11158329" cy="4082267"/>
          </a:xfrm>
          <a:prstGeom prst="rect">
            <a:avLst/>
          </a:prstGeom>
        </p:spPr>
      </p:pic>
    </p:spTree>
    <p:extLst>
      <p:ext uri="{BB962C8B-B14F-4D97-AF65-F5344CB8AC3E}">
        <p14:creationId xmlns:p14="http://schemas.microsoft.com/office/powerpoint/2010/main" val="3992894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DB2F4E7-88CB-CBFF-6548-4CF4770CE5BD}"/>
              </a:ext>
            </a:extLst>
          </p:cNvPr>
          <p:cNvPicPr>
            <a:picLocks noChangeAspect="1"/>
          </p:cNvPicPr>
          <p:nvPr/>
        </p:nvPicPr>
        <p:blipFill>
          <a:blip r:embed="rId2"/>
          <a:stretch>
            <a:fillRect/>
          </a:stretch>
        </p:blipFill>
        <p:spPr>
          <a:xfrm>
            <a:off x="426718" y="2602523"/>
            <a:ext cx="11294896" cy="2823724"/>
          </a:xfrm>
          <a:prstGeom prst="rect">
            <a:avLst/>
          </a:prstGeom>
        </p:spPr>
      </p:pic>
      <p:pic>
        <p:nvPicPr>
          <p:cNvPr id="5" name="Imagen 4">
            <a:extLst>
              <a:ext uri="{FF2B5EF4-FFF2-40B4-BE49-F238E27FC236}">
                <a16:creationId xmlns:a16="http://schemas.microsoft.com/office/drawing/2014/main" id="{B49E5966-A4E5-59B2-01F5-8FBA3D4613C0}"/>
              </a:ext>
            </a:extLst>
          </p:cNvPr>
          <p:cNvPicPr>
            <a:picLocks noChangeAspect="1"/>
          </p:cNvPicPr>
          <p:nvPr/>
        </p:nvPicPr>
        <p:blipFill>
          <a:blip r:embed="rId3"/>
          <a:stretch>
            <a:fillRect/>
          </a:stretch>
        </p:blipFill>
        <p:spPr>
          <a:xfrm>
            <a:off x="984738" y="551002"/>
            <a:ext cx="10170941" cy="1672646"/>
          </a:xfrm>
          <a:prstGeom prst="rect">
            <a:avLst/>
          </a:prstGeom>
          <a:solidFill>
            <a:schemeClr val="accent5">
              <a:lumMod val="20000"/>
              <a:lumOff val="80000"/>
            </a:schemeClr>
          </a:solidFill>
          <a:ln w="76200">
            <a:solidFill>
              <a:srgbClr val="0070C0"/>
            </a:solidFill>
          </a:ln>
        </p:spPr>
      </p:pic>
    </p:spTree>
    <p:extLst>
      <p:ext uri="{BB962C8B-B14F-4D97-AF65-F5344CB8AC3E}">
        <p14:creationId xmlns:p14="http://schemas.microsoft.com/office/powerpoint/2010/main" val="155665029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29C7A9D-4320-7E9D-3727-4272D3EC31A8}"/>
              </a:ext>
            </a:extLst>
          </p:cNvPr>
          <p:cNvPicPr>
            <a:picLocks noChangeAspect="1"/>
          </p:cNvPicPr>
          <p:nvPr/>
        </p:nvPicPr>
        <p:blipFill>
          <a:blip r:embed="rId2"/>
          <a:stretch>
            <a:fillRect/>
          </a:stretch>
        </p:blipFill>
        <p:spPr>
          <a:xfrm>
            <a:off x="1411356" y="1466159"/>
            <a:ext cx="9369287" cy="4656346"/>
          </a:xfrm>
          <a:prstGeom prst="rect">
            <a:avLst/>
          </a:prstGeom>
          <a:ln w="76200">
            <a:solidFill>
              <a:srgbClr val="00B0F0"/>
            </a:solidFill>
          </a:ln>
        </p:spPr>
      </p:pic>
      <p:sp>
        <p:nvSpPr>
          <p:cNvPr id="4" name="CuadroTexto 3">
            <a:extLst>
              <a:ext uri="{FF2B5EF4-FFF2-40B4-BE49-F238E27FC236}">
                <a16:creationId xmlns:a16="http://schemas.microsoft.com/office/drawing/2014/main" id="{FCA0D484-BE8B-D061-594A-B9194448A2FB}"/>
              </a:ext>
            </a:extLst>
          </p:cNvPr>
          <p:cNvSpPr txBox="1"/>
          <p:nvPr/>
        </p:nvSpPr>
        <p:spPr>
          <a:xfrm>
            <a:off x="1232451" y="516835"/>
            <a:ext cx="10137914" cy="707886"/>
          </a:xfrm>
          <a:prstGeom prst="rect">
            <a:avLst/>
          </a:prstGeom>
          <a:solidFill>
            <a:schemeClr val="accent5">
              <a:lumMod val="20000"/>
              <a:lumOff val="80000"/>
            </a:schemeClr>
          </a:solidFill>
        </p:spPr>
        <p:txBody>
          <a:bodyPr wrap="square" rtlCol="0">
            <a:spAutoFit/>
          </a:bodyPr>
          <a:lstStyle/>
          <a:p>
            <a:r>
              <a:rPr lang="es-ES" sz="2000" dirty="0"/>
              <a:t>Los productos definidos ,una vez reconstituidos deberán cumplir las siguientes especificaciones técnicas.</a:t>
            </a:r>
          </a:p>
        </p:txBody>
      </p:sp>
    </p:spTree>
    <p:extLst>
      <p:ext uri="{BB962C8B-B14F-4D97-AF65-F5344CB8AC3E}">
        <p14:creationId xmlns:p14="http://schemas.microsoft.com/office/powerpoint/2010/main" val="193843338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0D78DAB-7752-65A8-701B-B1939CEE5D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643" y="535885"/>
            <a:ext cx="6626087" cy="578623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82F52F8E-8521-D5A4-78A7-8AFB6BA54BA6}"/>
              </a:ext>
            </a:extLst>
          </p:cNvPr>
          <p:cNvSpPr txBox="1"/>
          <p:nvPr/>
        </p:nvSpPr>
        <p:spPr>
          <a:xfrm>
            <a:off x="7752522" y="622852"/>
            <a:ext cx="3604591" cy="6001643"/>
          </a:xfrm>
          <a:prstGeom prst="rect">
            <a:avLst/>
          </a:prstGeom>
          <a:solidFill>
            <a:schemeClr val="accent5">
              <a:lumMod val="20000"/>
              <a:lumOff val="80000"/>
            </a:schemeClr>
          </a:solidFill>
        </p:spPr>
        <p:txBody>
          <a:bodyPr wrap="square" rtlCol="0">
            <a:spAutoFit/>
          </a:bodyPr>
          <a:lstStyle/>
          <a:p>
            <a:r>
              <a:rPr lang="es-ES" sz="3200" dirty="0"/>
              <a:t>En la preparación de las horchatas de chufa se autoriza el empleo de: </a:t>
            </a:r>
            <a:r>
              <a:rPr lang="es-ES" sz="3200" b="1" dirty="0"/>
              <a:t>Chufa</a:t>
            </a:r>
            <a:r>
              <a:rPr lang="es-ES" sz="3200" dirty="0"/>
              <a:t>. </a:t>
            </a:r>
            <a:r>
              <a:rPr lang="es-ES" sz="3200" b="1" dirty="0"/>
              <a:t>Agua potable</a:t>
            </a:r>
            <a:r>
              <a:rPr lang="es-ES" sz="3200" dirty="0"/>
              <a:t>. Azúcar, </a:t>
            </a:r>
            <a:r>
              <a:rPr lang="es-ES" sz="3200" b="1" dirty="0"/>
              <a:t>azúcares. </a:t>
            </a:r>
            <a:r>
              <a:rPr lang="es-ES" sz="3200" dirty="0"/>
              <a:t>Agentes </a:t>
            </a:r>
            <a:r>
              <a:rPr lang="es-ES" sz="3200" b="1" dirty="0"/>
              <a:t>aromáticos</a:t>
            </a:r>
            <a:r>
              <a:rPr lang="es-ES" sz="3200" dirty="0"/>
              <a:t>. Únicamente podrán utilizarse la canela y/o corteza de limón y sus esencias o extractos</a:t>
            </a:r>
          </a:p>
        </p:txBody>
      </p:sp>
    </p:spTree>
    <p:extLst>
      <p:ext uri="{BB962C8B-B14F-4D97-AF65-F5344CB8AC3E}">
        <p14:creationId xmlns:p14="http://schemas.microsoft.com/office/powerpoint/2010/main" val="289417453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3483402-89C4-6758-C06F-6122090D60A4}"/>
              </a:ext>
            </a:extLst>
          </p:cNvPr>
          <p:cNvSpPr txBox="1"/>
          <p:nvPr/>
        </p:nvSpPr>
        <p:spPr>
          <a:xfrm>
            <a:off x="1192695" y="354284"/>
            <a:ext cx="8905461" cy="4524315"/>
          </a:xfrm>
          <a:prstGeom prst="rect">
            <a:avLst/>
          </a:prstGeom>
          <a:solidFill>
            <a:schemeClr val="accent5">
              <a:lumMod val="20000"/>
              <a:lumOff val="80000"/>
            </a:schemeClr>
          </a:solidFill>
        </p:spPr>
        <p:txBody>
          <a:bodyPr wrap="square" rtlCol="0">
            <a:spAutoFit/>
          </a:bodyPr>
          <a:lstStyle/>
          <a:p>
            <a:r>
              <a:rPr lang="es-ES" dirty="0"/>
              <a:t>El producto nutritivo de aspecto lechoso, obtenido mecánicamente a partir de los </a:t>
            </a:r>
            <a:r>
              <a:rPr lang="es-ES" b="1" dirty="0"/>
              <a:t>tubérculos </a:t>
            </a:r>
            <a:r>
              <a:rPr lang="es-ES" b="1" dirty="0" err="1"/>
              <a:t>Cyperus</a:t>
            </a:r>
            <a:r>
              <a:rPr lang="es-ES" b="1" dirty="0"/>
              <a:t> </a:t>
            </a:r>
            <a:r>
              <a:rPr lang="es-ES" b="1" dirty="0" err="1"/>
              <a:t>Sculentus</a:t>
            </a:r>
            <a:r>
              <a:rPr lang="es-ES" b="1" dirty="0"/>
              <a:t> L., </a:t>
            </a:r>
            <a:r>
              <a:rPr lang="es-ES" dirty="0"/>
              <a:t>sanos, maduros, seleccionados y limpios, rehidratados, molturados y </a:t>
            </a:r>
            <a:r>
              <a:rPr lang="es-ES" b="1" u="sng" dirty="0"/>
              <a:t>extraídos con agua potable</a:t>
            </a:r>
            <a:r>
              <a:rPr lang="es-ES" dirty="0"/>
              <a:t>, </a:t>
            </a:r>
            <a:r>
              <a:rPr lang="es-ES" i="1" dirty="0"/>
              <a:t>con o sin adición de azúcar, azúcares</a:t>
            </a:r>
            <a:r>
              <a:rPr lang="es-ES" dirty="0"/>
              <a:t>.</a:t>
            </a:r>
          </a:p>
          <a:p>
            <a:r>
              <a:rPr lang="es-ES" b="1" dirty="0"/>
              <a:t>1 Horchata de chufa natural</a:t>
            </a:r>
            <a:r>
              <a:rPr lang="es-ES" dirty="0"/>
              <a:t>.–Es la preparada con la proporción adecuada de chufas, agua y azúcar para que el producto tenga un mínimo de 12 por 100 de sólidos solubles.</a:t>
            </a:r>
          </a:p>
          <a:p>
            <a:r>
              <a:rPr lang="es-ES" dirty="0"/>
              <a:t>2 Horchata de chufa </a:t>
            </a:r>
            <a:r>
              <a:rPr lang="es-ES" b="1" dirty="0"/>
              <a:t>natural pasterizada</a:t>
            </a:r>
          </a:p>
          <a:p>
            <a:r>
              <a:rPr lang="es-ES" dirty="0"/>
              <a:t>3. Horchata de </a:t>
            </a:r>
            <a:r>
              <a:rPr lang="es-ES" b="1" dirty="0"/>
              <a:t>chufa pasterizada</a:t>
            </a:r>
            <a:r>
              <a:rPr lang="es-ES" dirty="0"/>
              <a:t>.–Es la horchata de chufa sometida a un proceso tecnológico que suprima o </a:t>
            </a:r>
            <a:r>
              <a:rPr lang="es-ES" i="1" dirty="0"/>
              <a:t>transforme, total o parcialmente su contenido de almidón</a:t>
            </a:r>
          </a:p>
          <a:p>
            <a:r>
              <a:rPr lang="es-ES" dirty="0"/>
              <a:t>4 </a:t>
            </a:r>
            <a:r>
              <a:rPr lang="es-ES" b="1" dirty="0"/>
              <a:t>Horchata de chufa esterilizada</a:t>
            </a:r>
          </a:p>
          <a:p>
            <a:r>
              <a:rPr lang="es-ES" dirty="0"/>
              <a:t>5 </a:t>
            </a:r>
            <a:r>
              <a:rPr lang="es-ES" b="1" dirty="0"/>
              <a:t>Horchata UHT</a:t>
            </a:r>
          </a:p>
          <a:p>
            <a:r>
              <a:rPr lang="es-ES" dirty="0"/>
              <a:t>6 Horchata de </a:t>
            </a:r>
            <a:r>
              <a:rPr lang="es-ES" b="1" dirty="0"/>
              <a:t>chufa condensada</a:t>
            </a:r>
            <a:r>
              <a:rPr lang="es-ES" dirty="0"/>
              <a:t>.  </a:t>
            </a:r>
          </a:p>
          <a:p>
            <a:r>
              <a:rPr lang="es-ES" dirty="0"/>
              <a:t>7 Horchata de </a:t>
            </a:r>
            <a:r>
              <a:rPr lang="es-ES" b="1" dirty="0"/>
              <a:t>chufa condensada pasterizada</a:t>
            </a:r>
          </a:p>
          <a:p>
            <a:r>
              <a:rPr lang="es-ES" dirty="0"/>
              <a:t>8 Horchata de chufa </a:t>
            </a:r>
            <a:r>
              <a:rPr lang="es-ES" b="1" dirty="0"/>
              <a:t>condensada congelada</a:t>
            </a:r>
            <a:r>
              <a:rPr lang="es-ES" dirty="0"/>
              <a:t>.–Los azúcares totales expresados en sacarosa serán como mínimo del 40 por 100. </a:t>
            </a:r>
          </a:p>
          <a:p>
            <a:r>
              <a:rPr lang="es-ES" dirty="0"/>
              <a:t>9  Horchata de </a:t>
            </a:r>
            <a:r>
              <a:rPr lang="es-ES" b="1" dirty="0"/>
              <a:t>chufa en polvo</a:t>
            </a:r>
          </a:p>
          <a:p>
            <a:endParaRPr lang="es-ES" dirty="0"/>
          </a:p>
        </p:txBody>
      </p:sp>
      <p:pic>
        <p:nvPicPr>
          <p:cNvPr id="4" name="Imagen 3">
            <a:extLst>
              <a:ext uri="{FF2B5EF4-FFF2-40B4-BE49-F238E27FC236}">
                <a16:creationId xmlns:a16="http://schemas.microsoft.com/office/drawing/2014/main" id="{79056512-34A6-FB20-7EA2-27C62B4542EF}"/>
              </a:ext>
            </a:extLst>
          </p:cNvPr>
          <p:cNvPicPr>
            <a:picLocks noChangeAspect="1"/>
          </p:cNvPicPr>
          <p:nvPr/>
        </p:nvPicPr>
        <p:blipFill>
          <a:blip r:embed="rId2"/>
          <a:stretch>
            <a:fillRect/>
          </a:stretch>
        </p:blipFill>
        <p:spPr>
          <a:xfrm>
            <a:off x="1192695" y="4551706"/>
            <a:ext cx="8905461" cy="1590675"/>
          </a:xfrm>
          <a:prstGeom prst="rect">
            <a:avLst/>
          </a:prstGeom>
        </p:spPr>
      </p:pic>
      <p:pic>
        <p:nvPicPr>
          <p:cNvPr id="6" name="Imagen 5">
            <a:extLst>
              <a:ext uri="{FF2B5EF4-FFF2-40B4-BE49-F238E27FC236}">
                <a16:creationId xmlns:a16="http://schemas.microsoft.com/office/drawing/2014/main" id="{CE9A5925-755F-6E79-96A7-8AFBC4B421C7}"/>
              </a:ext>
            </a:extLst>
          </p:cNvPr>
          <p:cNvPicPr>
            <a:picLocks noChangeAspect="1"/>
          </p:cNvPicPr>
          <p:nvPr/>
        </p:nvPicPr>
        <p:blipFill>
          <a:blip r:embed="rId3"/>
          <a:stretch>
            <a:fillRect/>
          </a:stretch>
        </p:blipFill>
        <p:spPr>
          <a:xfrm>
            <a:off x="1192696" y="6091469"/>
            <a:ext cx="8905460" cy="336662"/>
          </a:xfrm>
          <a:prstGeom prst="rect">
            <a:avLst/>
          </a:prstGeom>
        </p:spPr>
      </p:pic>
    </p:spTree>
    <p:extLst>
      <p:ext uri="{BB962C8B-B14F-4D97-AF65-F5344CB8AC3E}">
        <p14:creationId xmlns:p14="http://schemas.microsoft.com/office/powerpoint/2010/main" val="14231597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F5BD617-5EFD-2953-9EA2-BDC6DE6390E3}"/>
              </a:ext>
            </a:extLst>
          </p:cNvPr>
          <p:cNvSpPr txBox="1"/>
          <p:nvPr/>
        </p:nvSpPr>
        <p:spPr>
          <a:xfrm>
            <a:off x="662609" y="1205948"/>
            <a:ext cx="10522226" cy="4832092"/>
          </a:xfrm>
          <a:prstGeom prst="rect">
            <a:avLst/>
          </a:prstGeom>
          <a:solidFill>
            <a:schemeClr val="accent5">
              <a:lumMod val="20000"/>
              <a:lumOff val="80000"/>
            </a:schemeClr>
          </a:solidFill>
        </p:spPr>
        <p:txBody>
          <a:bodyPr wrap="square" rtlCol="0">
            <a:spAutoFit/>
          </a:bodyPr>
          <a:lstStyle/>
          <a:p>
            <a:r>
              <a:rPr lang="es-ES" dirty="0"/>
              <a:t> </a:t>
            </a:r>
            <a:r>
              <a:rPr lang="es-ES" sz="2800" b="1" dirty="0"/>
              <a:t>Denominación del producto</a:t>
            </a:r>
            <a:r>
              <a:rPr lang="es-ES" sz="2800" dirty="0"/>
              <a:t>: La denominación del producto se ajustará a lo establecido en el título I de esta Reglamentación, que figurará en la </a:t>
            </a:r>
            <a:r>
              <a:rPr lang="es-ES" sz="2800" b="1" u="sng" dirty="0"/>
              <a:t>cara principal del envase o en la zona más visible del mismo</a:t>
            </a:r>
            <a:r>
              <a:rPr lang="es-ES" sz="2800" dirty="0"/>
              <a:t>. La denominación del producto irá acompañada del </a:t>
            </a:r>
            <a:r>
              <a:rPr lang="es-ES" sz="2800" b="1" dirty="0"/>
              <a:t>tratamiento específico </a:t>
            </a:r>
            <a:r>
              <a:rPr lang="es-ES" sz="2800" dirty="0"/>
              <a:t>a que haya sido sometido. </a:t>
            </a:r>
          </a:p>
          <a:p>
            <a:r>
              <a:rPr lang="es-ES" sz="2800" dirty="0"/>
              <a:t> Se prohíbe la utilización de calificativos o expresiones que puedan inducir a error o engaño al consumidor, tales como «</a:t>
            </a:r>
            <a:r>
              <a:rPr lang="es-ES" sz="2800" b="1" dirty="0"/>
              <a:t>extra», «súper», «superior» y similares,</a:t>
            </a:r>
            <a:r>
              <a:rPr lang="es-ES" sz="2800" dirty="0"/>
              <a:t> así como dibujos, fotografías, grafismos, etcétera del fruto o del tubérculo que no figuren en la composición o que, figurando, no guarden orden lógico en el decreciente de sus contenidos.</a:t>
            </a:r>
          </a:p>
        </p:txBody>
      </p:sp>
    </p:spTree>
    <p:extLst>
      <p:ext uri="{BB962C8B-B14F-4D97-AF65-F5344CB8AC3E}">
        <p14:creationId xmlns:p14="http://schemas.microsoft.com/office/powerpoint/2010/main" val="299155217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AutoShape 2" descr="https://i.colnect.net/f/8663/572/Horchata_de_Chufa_100_de_Valencia_CHUFY_FRESCA.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https://i.colnect.net/f/8663/572/Horchata_de_Chufa_100_de_Valencia_CHUFY_FRESCA.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4" name="AutoShape 6" descr="https://i.colnect.net/f/8663/572/Horchata_de_Chufa_100_de_Valencia_CHUFY_FRESCA.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055" name="Picture 7"/>
          <p:cNvPicPr>
            <a:picLocks noChangeAspect="1" noChangeArrowheads="1"/>
          </p:cNvPicPr>
          <p:nvPr/>
        </p:nvPicPr>
        <p:blipFill>
          <a:blip r:embed="rId2"/>
          <a:srcRect/>
          <a:stretch>
            <a:fillRect/>
          </a:stretch>
        </p:blipFill>
        <p:spPr bwMode="auto">
          <a:xfrm>
            <a:off x="1216404" y="477273"/>
            <a:ext cx="9320167" cy="5724743"/>
          </a:xfrm>
          <a:prstGeom prst="rect">
            <a:avLst/>
          </a:prstGeom>
          <a:solidFill>
            <a:schemeClr val="accent5">
              <a:lumMod val="20000"/>
              <a:lumOff val="80000"/>
            </a:schemeClr>
          </a:solidFill>
          <a:ln w="9525">
            <a:noFill/>
            <a:miter lim="800000"/>
            <a:headEnd/>
            <a:tailEnd/>
          </a:ln>
          <a:effec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p:cNvPicPr>
            <a:picLocks noChangeAspect="1" noChangeArrowheads="1"/>
          </p:cNvPicPr>
          <p:nvPr/>
        </p:nvPicPr>
        <p:blipFill>
          <a:blip r:embed="rId2"/>
          <a:srcRect/>
          <a:stretch>
            <a:fillRect/>
          </a:stretch>
        </p:blipFill>
        <p:spPr bwMode="auto">
          <a:xfrm>
            <a:off x="788565" y="642919"/>
            <a:ext cx="10563845" cy="5715936"/>
          </a:xfrm>
          <a:prstGeom prst="rect">
            <a:avLst/>
          </a:prstGeom>
          <a:noFill/>
          <a:ln w="9525">
            <a:noFill/>
            <a:miter lim="800000"/>
            <a:headEnd/>
            <a:tailEnd/>
          </a:ln>
          <a:effec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8232397-3A39-86A6-3D49-92BB36C6115A}"/>
              </a:ext>
            </a:extLst>
          </p:cNvPr>
          <p:cNvSpPr txBox="1"/>
          <p:nvPr/>
        </p:nvSpPr>
        <p:spPr>
          <a:xfrm>
            <a:off x="1537252" y="1338470"/>
            <a:ext cx="8627165" cy="2554545"/>
          </a:xfrm>
          <a:prstGeom prst="rect">
            <a:avLst/>
          </a:prstGeom>
          <a:solidFill>
            <a:schemeClr val="accent5">
              <a:lumMod val="20000"/>
              <a:lumOff val="80000"/>
            </a:schemeClr>
          </a:solidFill>
        </p:spPr>
        <p:txBody>
          <a:bodyPr wrap="square" rtlCol="0">
            <a:spAutoFit/>
          </a:bodyPr>
          <a:lstStyle/>
          <a:p>
            <a:r>
              <a:rPr lang="es-ES" sz="8000" b="1" dirty="0">
                <a:latin typeface="Lucida Handwriting" panose="03010101010101010101" pitchFamily="66" charset="0"/>
              </a:rPr>
              <a:t>GRACIAS POR LA ATENCIÓN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E11E269-05C4-00B0-F283-71DBC8F0267F}"/>
              </a:ext>
            </a:extLst>
          </p:cNvPr>
          <p:cNvPicPr>
            <a:picLocks noChangeAspect="1"/>
          </p:cNvPicPr>
          <p:nvPr/>
        </p:nvPicPr>
        <p:blipFill>
          <a:blip r:embed="rId2"/>
          <a:stretch>
            <a:fillRect/>
          </a:stretch>
        </p:blipFill>
        <p:spPr>
          <a:xfrm>
            <a:off x="583096" y="465420"/>
            <a:ext cx="5443297" cy="5778217"/>
          </a:xfrm>
          <a:prstGeom prst="rect">
            <a:avLst/>
          </a:prstGeom>
          <a:ln w="76200">
            <a:solidFill>
              <a:srgbClr val="00B0F0"/>
            </a:solidFill>
          </a:ln>
        </p:spPr>
      </p:pic>
      <p:pic>
        <p:nvPicPr>
          <p:cNvPr id="2" name="Imagen 1">
            <a:extLst>
              <a:ext uri="{FF2B5EF4-FFF2-40B4-BE49-F238E27FC236}">
                <a16:creationId xmlns:a16="http://schemas.microsoft.com/office/drawing/2014/main" id="{D9284512-4315-45A3-AD72-7880980CCD78}"/>
              </a:ext>
            </a:extLst>
          </p:cNvPr>
          <p:cNvPicPr>
            <a:picLocks noChangeAspect="1"/>
          </p:cNvPicPr>
          <p:nvPr/>
        </p:nvPicPr>
        <p:blipFill>
          <a:blip r:embed="rId3"/>
          <a:stretch>
            <a:fillRect/>
          </a:stretch>
        </p:blipFill>
        <p:spPr>
          <a:xfrm>
            <a:off x="6362382" y="1669774"/>
            <a:ext cx="5653941" cy="2945254"/>
          </a:xfrm>
          <a:prstGeom prst="rect">
            <a:avLst/>
          </a:prstGeom>
          <a:ln w="76200">
            <a:solidFill>
              <a:srgbClr val="0070C0"/>
            </a:solidFill>
          </a:ln>
        </p:spPr>
      </p:pic>
    </p:spTree>
    <p:extLst>
      <p:ext uri="{BB962C8B-B14F-4D97-AF65-F5344CB8AC3E}">
        <p14:creationId xmlns:p14="http://schemas.microsoft.com/office/powerpoint/2010/main" val="378482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4F7721C-08BF-8FEC-2734-A35FF539DF82}"/>
              </a:ext>
            </a:extLst>
          </p:cNvPr>
          <p:cNvPicPr>
            <a:picLocks noChangeAspect="1"/>
          </p:cNvPicPr>
          <p:nvPr/>
        </p:nvPicPr>
        <p:blipFill>
          <a:blip r:embed="rId2"/>
          <a:stretch>
            <a:fillRect/>
          </a:stretch>
        </p:blipFill>
        <p:spPr>
          <a:xfrm>
            <a:off x="144930" y="1009245"/>
            <a:ext cx="5219114" cy="4606072"/>
          </a:xfrm>
          <a:prstGeom prst="rect">
            <a:avLst/>
          </a:prstGeom>
        </p:spPr>
      </p:pic>
      <p:pic>
        <p:nvPicPr>
          <p:cNvPr id="5" name="Imagen 4">
            <a:extLst>
              <a:ext uri="{FF2B5EF4-FFF2-40B4-BE49-F238E27FC236}">
                <a16:creationId xmlns:a16="http://schemas.microsoft.com/office/drawing/2014/main" id="{05457D3A-1DBB-8A59-4FE7-825181FA6F94}"/>
              </a:ext>
            </a:extLst>
          </p:cNvPr>
          <p:cNvPicPr>
            <a:picLocks noChangeAspect="1"/>
          </p:cNvPicPr>
          <p:nvPr/>
        </p:nvPicPr>
        <p:blipFill>
          <a:blip r:embed="rId3"/>
          <a:stretch>
            <a:fillRect/>
          </a:stretch>
        </p:blipFill>
        <p:spPr>
          <a:xfrm>
            <a:off x="5767044" y="1491175"/>
            <a:ext cx="6280026" cy="3642213"/>
          </a:xfrm>
          <a:prstGeom prst="rect">
            <a:avLst/>
          </a:prstGeom>
        </p:spPr>
      </p:pic>
      <p:pic>
        <p:nvPicPr>
          <p:cNvPr id="7" name="Imagen 6">
            <a:extLst>
              <a:ext uri="{FF2B5EF4-FFF2-40B4-BE49-F238E27FC236}">
                <a16:creationId xmlns:a16="http://schemas.microsoft.com/office/drawing/2014/main" id="{A81CD8E5-270B-6BBB-5D9C-2C8C9F9C1510}"/>
              </a:ext>
            </a:extLst>
          </p:cNvPr>
          <p:cNvPicPr>
            <a:picLocks noChangeAspect="1"/>
          </p:cNvPicPr>
          <p:nvPr/>
        </p:nvPicPr>
        <p:blipFill>
          <a:blip r:embed="rId4"/>
          <a:stretch>
            <a:fillRect/>
          </a:stretch>
        </p:blipFill>
        <p:spPr>
          <a:xfrm>
            <a:off x="4837234" y="4986997"/>
            <a:ext cx="7095856" cy="1589650"/>
          </a:xfrm>
          <a:prstGeom prst="rect">
            <a:avLst/>
          </a:prstGeom>
        </p:spPr>
      </p:pic>
    </p:spTree>
    <p:extLst>
      <p:ext uri="{BB962C8B-B14F-4D97-AF65-F5344CB8AC3E}">
        <p14:creationId xmlns:p14="http://schemas.microsoft.com/office/powerpoint/2010/main" val="2720261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282544-F7F2-14FF-D844-43ECF4937826}"/>
              </a:ext>
            </a:extLst>
          </p:cNvPr>
          <p:cNvSpPr txBox="1"/>
          <p:nvPr/>
        </p:nvSpPr>
        <p:spPr>
          <a:xfrm>
            <a:off x="318052" y="662609"/>
            <a:ext cx="11400335" cy="6001643"/>
          </a:xfrm>
          <a:prstGeom prst="rect">
            <a:avLst/>
          </a:prstGeom>
          <a:solidFill>
            <a:schemeClr val="accent3">
              <a:lumMod val="20000"/>
              <a:lumOff val="80000"/>
            </a:schemeClr>
          </a:solidFill>
        </p:spPr>
        <p:txBody>
          <a:bodyPr wrap="square" rtlCol="0">
            <a:spAutoFit/>
          </a:bodyPr>
          <a:lstStyle/>
          <a:p>
            <a:pPr algn="just"/>
            <a:r>
              <a:rPr lang="es-ES" sz="2400" b="0" i="0" u="none" strike="noStrike" baseline="0" dirty="0">
                <a:solidFill>
                  <a:srgbClr val="000000"/>
                </a:solidFill>
                <a:latin typeface="Arial" panose="020B0604020202020204" pitchFamily="34" charset="0"/>
                <a:cs typeface="Arial" panose="020B0604020202020204" pitchFamily="34" charset="0"/>
              </a:rPr>
              <a:t>9</a:t>
            </a:r>
            <a:r>
              <a:rPr lang="es-ES" sz="2400" b="1" i="0" u="none" strike="noStrike" baseline="0" dirty="0">
                <a:solidFill>
                  <a:srgbClr val="000000"/>
                </a:solidFill>
                <a:latin typeface="Arial" panose="020B0604020202020204" pitchFamily="34" charset="0"/>
                <a:cs typeface="Arial" panose="020B0604020202020204" pitchFamily="34" charset="0"/>
              </a:rPr>
              <a:t>. Vitaminas y minerales</a:t>
            </a:r>
            <a:r>
              <a:rPr lang="es-ES" sz="2400" b="0" i="0" u="none" strike="noStrike" baseline="0" dirty="0">
                <a:solidFill>
                  <a:srgbClr val="000000"/>
                </a:solidFill>
                <a:latin typeface="Arial" panose="020B0604020202020204" pitchFamily="34" charset="0"/>
                <a:cs typeface="Arial" panose="020B0604020202020204" pitchFamily="34" charset="0"/>
              </a:rPr>
              <a:t>.</a:t>
            </a:r>
          </a:p>
          <a:p>
            <a:pPr algn="just"/>
            <a:r>
              <a:rPr lang="es-ES" sz="2400" b="0" i="0" u="none" strike="noStrike" baseline="0" dirty="0">
                <a:solidFill>
                  <a:srgbClr val="000000"/>
                </a:solidFill>
                <a:latin typeface="Arial" panose="020B0604020202020204" pitchFamily="34" charset="0"/>
                <a:cs typeface="Arial" panose="020B0604020202020204" pitchFamily="34" charset="0"/>
              </a:rPr>
              <a:t>10</a:t>
            </a:r>
            <a:r>
              <a:rPr lang="es-ES" sz="2400" b="1" i="0" u="none" strike="noStrike" baseline="0" dirty="0">
                <a:solidFill>
                  <a:srgbClr val="000000"/>
                </a:solidFill>
                <a:latin typeface="Arial" panose="020B0604020202020204" pitchFamily="34" charset="0"/>
                <a:cs typeface="Arial" panose="020B0604020202020204" pitchFamily="34" charset="0"/>
              </a:rPr>
              <a:t>. Otros ingredientes </a:t>
            </a:r>
            <a:r>
              <a:rPr lang="es-ES" sz="2400" b="0" i="0" u="none" strike="noStrike" baseline="0" dirty="0">
                <a:solidFill>
                  <a:srgbClr val="000000"/>
                </a:solidFill>
                <a:latin typeface="Arial" panose="020B0604020202020204" pitchFamily="34" charset="0"/>
                <a:cs typeface="Arial" panose="020B0604020202020204" pitchFamily="34" charset="0"/>
              </a:rPr>
              <a:t>utilizados en alimentación humana o autorizados de conformidad con el </a:t>
            </a:r>
            <a:r>
              <a:rPr lang="es-ES" sz="2400" b="1" i="0" dirty="0">
                <a:solidFill>
                  <a:srgbClr val="333333"/>
                </a:solidFill>
                <a:effectLst/>
                <a:highlight>
                  <a:srgbClr val="FFFFFF"/>
                </a:highlight>
                <a:latin typeface="Arial" panose="020B0604020202020204" pitchFamily="34" charset="0"/>
                <a:cs typeface="Arial" panose="020B0604020202020204" pitchFamily="34" charset="0"/>
              </a:rPr>
              <a:t>REGLAMENTO (UE) 2015/2283</a:t>
            </a:r>
            <a:r>
              <a:rPr lang="es-ES" sz="2400" b="0" i="0" u="none" strike="noStrike" baseline="0" dirty="0">
                <a:solidFill>
                  <a:srgbClr val="000000"/>
                </a:solidFill>
                <a:latin typeface="Arial" panose="020B0604020202020204" pitchFamily="34" charset="0"/>
                <a:cs typeface="Arial" panose="020B0604020202020204" pitchFamily="34" charset="0"/>
              </a:rPr>
              <a:t> del Parlamento Europeo y del Consejo, sobre nuevos alimentos y nuevos ingredientes alimentarios.</a:t>
            </a:r>
          </a:p>
          <a:p>
            <a:pPr algn="just"/>
            <a:r>
              <a:rPr lang="es-ES" sz="2400" b="0" i="0" u="none" strike="noStrike" baseline="0" dirty="0">
                <a:solidFill>
                  <a:srgbClr val="000000"/>
                </a:solidFill>
                <a:latin typeface="Arial" panose="020B0604020202020204" pitchFamily="34" charset="0"/>
                <a:cs typeface="Arial" panose="020B0604020202020204" pitchFamily="34" charset="0"/>
              </a:rPr>
              <a:t> Los ingredientes mencionados en los apartados anteriores sólo podrán utilizarse en la elaboración de bebidas refrescantes si conllevan la elaboración de productos seguros y no supongan riesgos para la salud de los consumidores</a:t>
            </a:r>
          </a:p>
          <a:p>
            <a:pPr algn="just"/>
            <a:r>
              <a:rPr lang="es-ES" sz="2400" b="1" i="0" u="none" strike="noStrike" baseline="0" dirty="0">
                <a:solidFill>
                  <a:srgbClr val="000000"/>
                </a:solidFill>
                <a:latin typeface="Arial" panose="020B0604020202020204" pitchFamily="34" charset="0"/>
                <a:cs typeface="Arial" panose="020B0604020202020204" pitchFamily="34" charset="0"/>
              </a:rPr>
              <a:t>Los coadyuvantes tecnológicos </a:t>
            </a:r>
            <a:r>
              <a:rPr lang="es-ES" sz="2400" b="0" i="0" u="none" strike="noStrike" baseline="0" dirty="0">
                <a:solidFill>
                  <a:srgbClr val="000000"/>
                </a:solidFill>
                <a:latin typeface="Arial" panose="020B0604020202020204" pitchFamily="34" charset="0"/>
                <a:cs typeface="Arial" panose="020B0604020202020204" pitchFamily="34" charset="0"/>
              </a:rPr>
              <a:t>que se enumeran a continuación, así como los autorizados en otros Estados miembros de la Unión Europea.</a:t>
            </a:r>
          </a:p>
          <a:p>
            <a:pPr algn="just"/>
            <a:endParaRPr lang="es-ES" sz="2400" b="0" i="0" u="none" strike="noStrike" baseline="0" dirty="0">
              <a:solidFill>
                <a:srgbClr val="000000"/>
              </a:solidFill>
              <a:latin typeface="Arial" panose="020B0604020202020204" pitchFamily="34" charset="0"/>
              <a:cs typeface="Arial" panose="020B0604020202020204" pitchFamily="34" charset="0"/>
            </a:endParaRPr>
          </a:p>
          <a:p>
            <a:pPr algn="just"/>
            <a:r>
              <a:rPr lang="es-ES" sz="2400" b="0" i="0" u="none" strike="noStrike" baseline="0" dirty="0">
                <a:solidFill>
                  <a:srgbClr val="000000"/>
                </a:solidFill>
                <a:latin typeface="Arial" panose="020B0604020202020204" pitchFamily="34" charset="0"/>
                <a:cs typeface="Arial" panose="020B0604020202020204" pitchFamily="34" charset="0"/>
              </a:rPr>
              <a:t>a) </a:t>
            </a:r>
            <a:r>
              <a:rPr lang="es-ES" sz="2400" b="1" i="0" u="none" strike="noStrike" baseline="0" dirty="0">
                <a:solidFill>
                  <a:srgbClr val="000000"/>
                </a:solidFill>
                <a:latin typeface="Arial" panose="020B0604020202020204" pitchFamily="34" charset="0"/>
                <a:cs typeface="Arial" panose="020B0604020202020204" pitchFamily="34" charset="0"/>
              </a:rPr>
              <a:t>Gases inertes para espacios de cabeza   </a:t>
            </a:r>
            <a:r>
              <a:rPr lang="es-ES" sz="2400" b="0" i="0" u="none" strike="noStrike" baseline="0" dirty="0">
                <a:solidFill>
                  <a:srgbClr val="000000"/>
                </a:solidFill>
                <a:latin typeface="Arial" panose="020B0604020202020204" pitchFamily="34" charset="0"/>
                <a:cs typeface="Arial" panose="020B0604020202020204" pitchFamily="34" charset="0"/>
              </a:rPr>
              <a:t>Anhídrido </a:t>
            </a:r>
            <a:r>
              <a:rPr lang="es-ES" sz="2400" b="0" i="0" u="none" strike="noStrike" baseline="0" dirty="0" err="1">
                <a:solidFill>
                  <a:srgbClr val="000000"/>
                </a:solidFill>
                <a:latin typeface="Arial" panose="020B0604020202020204" pitchFamily="34" charset="0"/>
                <a:cs typeface="Arial" panose="020B0604020202020204" pitchFamily="34" charset="0"/>
              </a:rPr>
              <a:t>carbónico.Nitrógeno</a:t>
            </a:r>
            <a:r>
              <a:rPr lang="es-ES" sz="2400" b="0" i="0" u="none" strike="noStrike" baseline="0" dirty="0">
                <a:solidFill>
                  <a:srgbClr val="000000"/>
                </a:solidFill>
                <a:latin typeface="Arial" panose="020B0604020202020204" pitchFamily="34" charset="0"/>
                <a:cs typeface="Arial" panose="020B0604020202020204" pitchFamily="34" charset="0"/>
              </a:rPr>
              <a:t>.</a:t>
            </a:r>
          </a:p>
          <a:p>
            <a:pPr algn="just"/>
            <a:r>
              <a:rPr lang="es-ES" sz="2400" b="0" i="0" u="none" strike="noStrike" baseline="0" dirty="0">
                <a:solidFill>
                  <a:srgbClr val="000000"/>
                </a:solidFill>
                <a:latin typeface="Arial" panose="020B0604020202020204" pitchFamily="34" charset="0"/>
                <a:cs typeface="Arial" panose="020B0604020202020204" pitchFamily="34" charset="0"/>
              </a:rPr>
              <a:t>b) </a:t>
            </a:r>
            <a:r>
              <a:rPr lang="es-ES" sz="2400" b="1" i="0" u="none" strike="noStrike" baseline="0" dirty="0">
                <a:solidFill>
                  <a:srgbClr val="000000"/>
                </a:solidFill>
                <a:latin typeface="Arial" panose="020B0604020202020204" pitchFamily="34" charset="0"/>
                <a:cs typeface="Arial" panose="020B0604020202020204" pitchFamily="34" charset="0"/>
              </a:rPr>
              <a:t>Agentes filtrantes para los jarabes o preparados básicos</a:t>
            </a:r>
            <a:r>
              <a:rPr lang="es-ES" sz="2400" b="0" i="0" u="none" strike="noStrike" baseline="0" dirty="0">
                <a:solidFill>
                  <a:srgbClr val="000000"/>
                </a:solidFill>
                <a:latin typeface="Arial" panose="020B0604020202020204" pitchFamily="34" charset="0"/>
                <a:cs typeface="Arial" panose="020B0604020202020204" pitchFamily="34" charset="0"/>
              </a:rPr>
              <a:t>:</a:t>
            </a:r>
          </a:p>
          <a:p>
            <a:pPr algn="just"/>
            <a:r>
              <a:rPr lang="es-ES" sz="2400" b="0" i="0" u="none" strike="noStrike" baseline="0" dirty="0">
                <a:solidFill>
                  <a:srgbClr val="000000"/>
                </a:solidFill>
                <a:latin typeface="Arial" panose="020B0604020202020204" pitchFamily="34" charset="0"/>
                <a:cs typeface="Arial" panose="020B0604020202020204" pitchFamily="34" charset="0"/>
              </a:rPr>
              <a:t>Bentonitas.  Caolín. Carbón. Celulosa. Sílice amorfa. </a:t>
            </a:r>
            <a:r>
              <a:rPr lang="es-ES" sz="2400" b="0" i="0" u="none" strike="noStrike" baseline="0" dirty="0" err="1">
                <a:solidFill>
                  <a:srgbClr val="000000"/>
                </a:solidFill>
                <a:latin typeface="Arial" panose="020B0604020202020204" pitchFamily="34" charset="0"/>
                <a:cs typeface="Arial" panose="020B0604020202020204" pitchFamily="34" charset="0"/>
              </a:rPr>
              <a:t>Silicoaluminato</a:t>
            </a:r>
            <a:r>
              <a:rPr lang="es-ES" sz="2400" b="0" i="0" u="none" strike="noStrike" baseline="0" dirty="0">
                <a:solidFill>
                  <a:srgbClr val="000000"/>
                </a:solidFill>
                <a:latin typeface="Arial" panose="020B0604020202020204" pitchFamily="34" charset="0"/>
                <a:cs typeface="Arial" panose="020B0604020202020204" pitchFamily="34" charset="0"/>
              </a:rPr>
              <a:t> sódico. Tierra de </a:t>
            </a:r>
            <a:r>
              <a:rPr lang="es-ES" sz="2400" b="0" i="0" u="none" strike="noStrike" baseline="0" dirty="0" err="1">
                <a:solidFill>
                  <a:srgbClr val="000000"/>
                </a:solidFill>
                <a:latin typeface="Arial" panose="020B0604020202020204" pitchFamily="34" charset="0"/>
                <a:cs typeface="Arial" panose="020B0604020202020204" pitchFamily="34" charset="0"/>
              </a:rPr>
              <a:t>infusorios.Zeolitas</a:t>
            </a:r>
            <a:r>
              <a:rPr lang="es-ES" sz="2400" b="0" i="0" u="none" strike="noStrike" baseline="0" dirty="0">
                <a:solidFill>
                  <a:srgbClr val="000000"/>
                </a:solidFill>
                <a:latin typeface="Arial" panose="020B0604020202020204" pitchFamily="34" charset="0"/>
                <a:cs typeface="Arial" panose="020B0604020202020204" pitchFamily="34" charset="0"/>
              </a:rPr>
              <a:t>.</a:t>
            </a:r>
          </a:p>
          <a:p>
            <a:pPr algn="just"/>
            <a:r>
              <a:rPr lang="es-ES" sz="2400" b="0" i="0" u="none" strike="noStrike" baseline="0" dirty="0">
                <a:solidFill>
                  <a:srgbClr val="000000"/>
                </a:solidFill>
                <a:latin typeface="Arial" panose="020B0604020202020204" pitchFamily="34" charset="0"/>
                <a:cs typeface="Arial" panose="020B0604020202020204" pitchFamily="34" charset="0"/>
              </a:rPr>
              <a:t>c) </a:t>
            </a:r>
            <a:r>
              <a:rPr lang="es-ES" sz="2400" b="1" i="0" u="none" strike="noStrike" baseline="0" dirty="0">
                <a:solidFill>
                  <a:srgbClr val="000000"/>
                </a:solidFill>
                <a:latin typeface="Arial" panose="020B0604020202020204" pitchFamily="34" charset="0"/>
                <a:cs typeface="Arial" panose="020B0604020202020204" pitchFamily="34" charset="0"/>
              </a:rPr>
              <a:t>Facilitadores de proceso</a:t>
            </a:r>
            <a:r>
              <a:rPr lang="es-ES" sz="2400" b="0" i="0" u="none" strike="noStrike" baseline="0" dirty="0">
                <a:solidFill>
                  <a:srgbClr val="000000"/>
                </a:solidFill>
                <a:latin typeface="Arial" panose="020B0604020202020204" pitchFamily="34" charset="0"/>
                <a:cs typeface="Arial" panose="020B0604020202020204" pitchFamily="34" charset="0"/>
              </a:rPr>
              <a:t>.</a:t>
            </a:r>
          </a:p>
          <a:p>
            <a:pPr algn="just"/>
            <a:r>
              <a:rPr lang="es-ES" sz="2400" b="0" i="0" u="none" strike="noStrike" baseline="0" dirty="0" err="1">
                <a:solidFill>
                  <a:srgbClr val="000000"/>
                </a:solidFill>
                <a:latin typeface="Arial" panose="020B0604020202020204" pitchFamily="34" charset="0"/>
                <a:cs typeface="Arial" panose="020B0604020202020204" pitchFamily="34" charset="0"/>
              </a:rPr>
              <a:t>Dimetilpolixilosano</a:t>
            </a:r>
            <a:r>
              <a:rPr lang="es-ES" sz="1800" b="0" i="0" u="none" strike="noStrike" baseline="0" dirty="0">
                <a:solidFill>
                  <a:srgbClr val="000000"/>
                </a:solidFill>
                <a:latin typeface="Arial" panose="020B0604020202020204" pitchFamily="34" charset="0"/>
              </a:rPr>
              <a:t>.</a:t>
            </a:r>
            <a:endParaRPr lang="es-ES" dirty="0"/>
          </a:p>
        </p:txBody>
      </p:sp>
    </p:spTree>
    <p:extLst>
      <p:ext uri="{BB962C8B-B14F-4D97-AF65-F5344CB8AC3E}">
        <p14:creationId xmlns:p14="http://schemas.microsoft.com/office/powerpoint/2010/main" val="3728067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567608" y="836712"/>
            <a:ext cx="7056784" cy="369332"/>
          </a:xfrm>
          <a:prstGeom prst="rect">
            <a:avLst/>
          </a:prstGeom>
          <a:noFill/>
        </p:spPr>
        <p:txBody>
          <a:bodyPr wrap="square" rtlCol="0">
            <a:spAutoFit/>
          </a:bodyPr>
          <a:lstStyle/>
          <a:p>
            <a:pPr algn="ctr"/>
            <a:r>
              <a:rPr lang="es-ES" dirty="0"/>
              <a:t>  </a:t>
            </a:r>
            <a:endParaRPr lang="gl-ES" sz="6600" dirty="0"/>
          </a:p>
        </p:txBody>
      </p:sp>
      <p:sp>
        <p:nvSpPr>
          <p:cNvPr id="3" name="2 Rectángulo"/>
          <p:cNvSpPr/>
          <p:nvPr/>
        </p:nvSpPr>
        <p:spPr>
          <a:xfrm>
            <a:off x="1603513" y="1599159"/>
            <a:ext cx="8308911" cy="1323439"/>
          </a:xfrm>
          <a:prstGeom prst="rect">
            <a:avLst/>
          </a:prstGeom>
          <a:solidFill>
            <a:schemeClr val="accent3">
              <a:lumMod val="20000"/>
              <a:lumOff val="80000"/>
            </a:schemeClr>
          </a:solidFill>
        </p:spPr>
        <p:txBody>
          <a:bodyPr wrap="square">
            <a:spAutoFit/>
          </a:bodyPr>
          <a:lstStyle/>
          <a:p>
            <a:pPr lvl="0" algn="ctr"/>
            <a:r>
              <a:rPr lang="es-ES" sz="8000" b="1" dirty="0">
                <a:solidFill>
                  <a:prstClr val="black"/>
                </a:solidFill>
              </a:rPr>
              <a:t>DENOMINACIONES </a:t>
            </a:r>
            <a:endParaRPr lang="gl-ES" sz="8000" b="1" dirty="0">
              <a:solidFill>
                <a:prstClr val="black"/>
              </a:solidFill>
            </a:endParaRPr>
          </a:p>
        </p:txBody>
      </p:sp>
    </p:spTree>
    <p:extLst>
      <p:ext uri="{BB962C8B-B14F-4D97-AF65-F5344CB8AC3E}">
        <p14:creationId xmlns:p14="http://schemas.microsoft.com/office/powerpoint/2010/main" val="401715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942" y="1784681"/>
            <a:ext cx="9413577" cy="5073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229772" y="959099"/>
            <a:ext cx="11732456" cy="954107"/>
          </a:xfrm>
          <a:prstGeom prst="rect">
            <a:avLst/>
          </a:prstGeom>
          <a:solidFill>
            <a:schemeClr val="accent3">
              <a:lumMod val="20000"/>
              <a:lumOff val="80000"/>
            </a:schemeClr>
          </a:solidFill>
        </p:spPr>
        <p:txBody>
          <a:bodyPr wrap="square" rtlCol="0">
            <a:spAutoFit/>
          </a:bodyPr>
          <a:lstStyle/>
          <a:p>
            <a:r>
              <a:rPr lang="es-ES" sz="2800" b="1" dirty="0"/>
              <a:t>AGUA DE SELTZ  </a:t>
            </a:r>
            <a:r>
              <a:rPr lang="es-ES" sz="2800" dirty="0"/>
              <a:t>: bebida constituida por agua y un mínimo de seis gramos por litro de anhídrido carbónico</a:t>
            </a:r>
            <a:endParaRPr lang="gl-ES" sz="2800" dirty="0"/>
          </a:p>
        </p:txBody>
      </p:sp>
    </p:spTree>
    <p:extLst>
      <p:ext uri="{BB962C8B-B14F-4D97-AF65-F5344CB8AC3E}">
        <p14:creationId xmlns:p14="http://schemas.microsoft.com/office/powerpoint/2010/main" val="2097985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6191" y="1723179"/>
            <a:ext cx="9236766" cy="5134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1495874" y="696213"/>
            <a:ext cx="7992888" cy="1015663"/>
          </a:xfrm>
          <a:prstGeom prst="rect">
            <a:avLst/>
          </a:prstGeom>
          <a:solidFill>
            <a:schemeClr val="accent3">
              <a:lumMod val="20000"/>
              <a:lumOff val="80000"/>
            </a:schemeClr>
          </a:solidFill>
        </p:spPr>
        <p:txBody>
          <a:bodyPr wrap="square" rtlCol="0">
            <a:spAutoFit/>
          </a:bodyPr>
          <a:lstStyle/>
          <a:p>
            <a:r>
              <a:rPr lang="gl-ES" sz="2000" b="1" dirty="0"/>
              <a:t>AGUA DE SODA</a:t>
            </a:r>
            <a:r>
              <a:rPr lang="gl-ES" sz="2000" dirty="0"/>
              <a:t>: bebida constituida por agua y un mínimo de </a:t>
            </a:r>
            <a:r>
              <a:rPr lang="gl-ES" sz="2000" b="1" u="sng" dirty="0"/>
              <a:t>seis gramos por litro de anhídrido carbónico, </a:t>
            </a:r>
            <a:r>
              <a:rPr lang="gl-ES" sz="2000" dirty="0"/>
              <a:t>que se caracteriza por contener  </a:t>
            </a:r>
            <a:r>
              <a:rPr lang="gl-ES" sz="2000" u="sng" dirty="0">
                <a:highlight>
                  <a:srgbClr val="FFFF00"/>
                </a:highlight>
              </a:rPr>
              <a:t>bicarbonato sódico</a:t>
            </a:r>
            <a:r>
              <a:rPr lang="gl-ES" dirty="0">
                <a:highlight>
                  <a:srgbClr val="FFFF00"/>
                </a:highlight>
              </a:rPr>
              <a:t>.</a:t>
            </a:r>
          </a:p>
        </p:txBody>
      </p:sp>
    </p:spTree>
    <p:extLst>
      <p:ext uri="{BB962C8B-B14F-4D97-AF65-F5344CB8AC3E}">
        <p14:creationId xmlns:p14="http://schemas.microsoft.com/office/powerpoint/2010/main" val="15425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Resultado de imagen de agua AROMATIZADA  SAN BENEDET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0765" y="260648"/>
            <a:ext cx="4286250" cy="6191250"/>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6672064" y="692696"/>
            <a:ext cx="3528392" cy="3046988"/>
          </a:xfrm>
          <a:prstGeom prst="rect">
            <a:avLst/>
          </a:prstGeom>
          <a:solidFill>
            <a:schemeClr val="accent3">
              <a:lumMod val="20000"/>
              <a:lumOff val="80000"/>
            </a:schemeClr>
          </a:solidFill>
        </p:spPr>
        <p:txBody>
          <a:bodyPr wrap="square" rtlCol="0">
            <a:spAutoFit/>
          </a:bodyPr>
          <a:lstStyle/>
          <a:p>
            <a:r>
              <a:rPr lang="es-ES" sz="3200" b="1" dirty="0">
                <a:highlight>
                  <a:srgbClr val="FFFF00"/>
                </a:highlight>
                <a:latin typeface="Arial" panose="020B0604020202020204" pitchFamily="34" charset="0"/>
                <a:cs typeface="Arial" panose="020B0604020202020204" pitchFamily="34" charset="0"/>
              </a:rPr>
              <a:t>AGUA AROMATIZADA</a:t>
            </a:r>
            <a:r>
              <a:rPr lang="es-ES" sz="3200" dirty="0">
                <a:latin typeface="Arial" panose="020B0604020202020204" pitchFamily="34" charset="0"/>
                <a:cs typeface="Arial" panose="020B0604020202020204" pitchFamily="34" charset="0"/>
              </a:rPr>
              <a:t>: agua, con o sin anhídrido carbónico, que contiene aromas</a:t>
            </a:r>
            <a:endParaRPr lang="gl-E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2983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9456" y="-164010"/>
            <a:ext cx="6408712" cy="7056784"/>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8112224" y="404665"/>
            <a:ext cx="2701550" cy="3970318"/>
          </a:xfrm>
          <a:prstGeom prst="rect">
            <a:avLst/>
          </a:prstGeom>
          <a:solidFill>
            <a:schemeClr val="accent3">
              <a:lumMod val="20000"/>
              <a:lumOff val="80000"/>
            </a:schemeClr>
          </a:solidFill>
        </p:spPr>
        <p:txBody>
          <a:bodyPr wrap="square" rtlCol="0">
            <a:spAutoFit/>
          </a:bodyPr>
          <a:lstStyle/>
          <a:p>
            <a:pPr algn="ctr"/>
            <a:r>
              <a:rPr lang="es-ES" sz="2800" b="1" dirty="0">
                <a:highlight>
                  <a:srgbClr val="FFFF00"/>
                </a:highlight>
              </a:rPr>
              <a:t>GASEOSA</a:t>
            </a:r>
            <a:r>
              <a:rPr lang="es-ES" sz="2800" dirty="0">
                <a:highlight>
                  <a:srgbClr val="FFFF00"/>
                </a:highlight>
              </a:rPr>
              <a:t>: </a:t>
            </a:r>
            <a:r>
              <a:rPr lang="es-ES" sz="2800" dirty="0"/>
              <a:t>la bebida incolora preparada con </a:t>
            </a:r>
            <a:r>
              <a:rPr lang="es-ES" sz="2800" u="sng" dirty="0"/>
              <a:t>agua, anhídrido carbónico</a:t>
            </a:r>
            <a:r>
              <a:rPr lang="es-ES" sz="2800" dirty="0"/>
              <a:t>, </a:t>
            </a:r>
            <a:r>
              <a:rPr lang="es-ES" sz="2800" u="sng" dirty="0"/>
              <a:t>aromas, azúcares </a:t>
            </a:r>
            <a:r>
              <a:rPr lang="es-ES" sz="2800" dirty="0"/>
              <a:t>y/o edulcorantes y </a:t>
            </a:r>
            <a:r>
              <a:rPr lang="es-ES" sz="2800" u="sng" dirty="0"/>
              <a:t>aditivos</a:t>
            </a:r>
            <a:r>
              <a:rPr lang="es-ES" sz="2800" dirty="0"/>
              <a:t> autorizados</a:t>
            </a:r>
            <a:r>
              <a:rPr lang="es-ES" dirty="0"/>
              <a:t>.</a:t>
            </a:r>
            <a:endParaRPr lang="gl-ES" dirty="0"/>
          </a:p>
        </p:txBody>
      </p:sp>
    </p:spTree>
    <p:extLst>
      <p:ext uri="{BB962C8B-B14F-4D97-AF65-F5344CB8AC3E}">
        <p14:creationId xmlns:p14="http://schemas.microsoft.com/office/powerpoint/2010/main" val="3722352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49357" y="397401"/>
            <a:ext cx="10363200" cy="6063198"/>
          </a:xfrm>
          <a:prstGeom prst="rect">
            <a:avLst/>
          </a:prstGeom>
          <a:solidFill>
            <a:schemeClr val="accent3">
              <a:lumMod val="20000"/>
              <a:lumOff val="80000"/>
            </a:schemeClr>
          </a:solidFill>
        </p:spPr>
        <p:txBody>
          <a:bodyPr wrap="square" rtlCol="0">
            <a:spAutoFit/>
          </a:bodyPr>
          <a:lstStyle/>
          <a:p>
            <a:pPr algn="just"/>
            <a:r>
              <a:rPr lang="es-ES" sz="2800" b="1" u="sng" dirty="0">
                <a:highlight>
                  <a:srgbClr val="FFFF00"/>
                </a:highlight>
                <a:latin typeface="Arial" panose="020B0604020202020204" pitchFamily="34" charset="0"/>
                <a:cs typeface="Arial" panose="020B0604020202020204" pitchFamily="34" charset="0"/>
              </a:rPr>
              <a:t>OTRAS BEBIDAS REFRESCANTES</a:t>
            </a:r>
            <a:r>
              <a:rPr lang="es-ES" sz="2800" dirty="0">
                <a:latin typeface="Arial" panose="020B0604020202020204" pitchFamily="34" charset="0"/>
                <a:cs typeface="Arial" panose="020B0604020202020204" pitchFamily="34" charset="0"/>
              </a:rPr>
              <a:t>: </a:t>
            </a:r>
          </a:p>
          <a:p>
            <a:pPr algn="just"/>
            <a:r>
              <a:rPr lang="es-ES" sz="2400" dirty="0">
                <a:latin typeface="Arial" panose="020B0604020202020204" pitchFamily="34" charset="0"/>
                <a:cs typeface="Arial" panose="020B0604020202020204" pitchFamily="34" charset="0"/>
              </a:rPr>
              <a:t>La denominación genérica de bebida refrescante se podrá concretar con una denominación que se corresponda con su composición o características. </a:t>
            </a:r>
          </a:p>
          <a:p>
            <a:pPr marL="285750" indent="-285750" algn="just">
              <a:buFont typeface="Wingdings" panose="05000000000000000000" pitchFamily="2" charset="2"/>
              <a:buChar char="Ø"/>
            </a:pPr>
            <a:r>
              <a:rPr lang="es-ES" sz="2400" dirty="0">
                <a:latin typeface="Arial" panose="020B0604020202020204" pitchFamily="34" charset="0"/>
                <a:cs typeface="Arial" panose="020B0604020202020204" pitchFamily="34" charset="0"/>
              </a:rPr>
              <a:t> las bebidas refrescantes </a:t>
            </a:r>
            <a:r>
              <a:rPr lang="es-ES" sz="2400"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 zumos de frutas</a:t>
            </a:r>
            <a:r>
              <a:rPr lang="es-ES" sz="2400" dirty="0">
                <a:latin typeface="Arial" panose="020B0604020202020204" pitchFamily="34" charset="0"/>
                <a:cs typeface="Arial" panose="020B0604020202020204" pitchFamily="34" charset="0"/>
              </a:rPr>
              <a:t>, que se caracterizan por contener zumos, purés, disgregados de frutas o sus mezclas . </a:t>
            </a:r>
          </a:p>
          <a:p>
            <a:pPr marL="285750" indent="-285750" algn="just">
              <a:buFont typeface="Wingdings" panose="05000000000000000000" pitchFamily="2" charset="2"/>
              <a:buChar char="Ø"/>
            </a:pPr>
            <a:r>
              <a:rPr lang="es-ES" sz="2400" dirty="0">
                <a:latin typeface="Arial" panose="020B0604020202020204" pitchFamily="34" charset="0"/>
                <a:cs typeface="Arial" panose="020B0604020202020204" pitchFamily="34" charset="0"/>
              </a:rPr>
              <a:t>las bebidas refrescantes </a:t>
            </a:r>
            <a:r>
              <a:rPr lang="es-ES" sz="2400"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 extractos</a:t>
            </a:r>
            <a:r>
              <a:rPr lang="es-ES" sz="2400" dirty="0">
                <a:latin typeface="Arial" panose="020B0604020202020204" pitchFamily="34" charset="0"/>
                <a:cs typeface="Arial" panose="020B0604020202020204" pitchFamily="34" charset="0"/>
              </a:rPr>
              <a:t>, que se caracterizan por contener extractos de frutas, de otros vegetales o de ambos .</a:t>
            </a:r>
          </a:p>
          <a:p>
            <a:pPr marL="285750" indent="-285750" algn="just">
              <a:buFont typeface="Wingdings" panose="05000000000000000000" pitchFamily="2" charset="2"/>
              <a:buChar char="Ø"/>
            </a:pPr>
            <a:r>
              <a:rPr lang="es-ES" sz="2400" dirty="0">
                <a:latin typeface="Arial" panose="020B0604020202020204" pitchFamily="34" charset="0"/>
                <a:cs typeface="Arial" panose="020B0604020202020204" pitchFamily="34" charset="0"/>
              </a:rPr>
              <a:t> las bebidas refrescantes </a:t>
            </a:r>
            <a:r>
              <a:rPr lang="es-ES" sz="2400"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mixtas</a:t>
            </a:r>
            <a:r>
              <a:rPr lang="es-ES" sz="2400" dirty="0">
                <a:latin typeface="Arial" panose="020B0604020202020204" pitchFamily="34" charset="0"/>
                <a:cs typeface="Arial" panose="020B0604020202020204" pitchFamily="34" charset="0"/>
              </a:rPr>
              <a:t>, que están constituidas por bebidas refrescantes y otros alimentos </a:t>
            </a:r>
          </a:p>
          <a:p>
            <a:pPr marL="285750" indent="-285750" algn="just">
              <a:buFont typeface="Wingdings" panose="05000000000000000000" pitchFamily="2" charset="2"/>
              <a:buChar char="Ø"/>
            </a:pPr>
            <a:r>
              <a:rPr lang="es-ES" sz="2400" dirty="0">
                <a:latin typeface="Arial" panose="020B0604020202020204" pitchFamily="34" charset="0"/>
                <a:cs typeface="Arial" panose="020B0604020202020204" pitchFamily="34" charset="0"/>
              </a:rPr>
              <a:t> las bebidas </a:t>
            </a:r>
            <a:r>
              <a:rPr lang="es-ES" sz="2400" u="sng" dirty="0">
                <a:latin typeface="Arial" panose="020B0604020202020204" pitchFamily="34" charset="0"/>
                <a:cs typeface="Arial" panose="020B0604020202020204" pitchFamily="34" charset="0"/>
              </a:rPr>
              <a:t>refrescantes </a:t>
            </a:r>
            <a:r>
              <a:rPr lang="es-ES" sz="2400"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para diluir y los productos sólidos para la preparación de bebidas refrescantes</a:t>
            </a:r>
            <a:r>
              <a:rPr lang="es-ES" sz="2400" dirty="0">
                <a:latin typeface="Arial" panose="020B0604020202020204" pitchFamily="34" charset="0"/>
                <a:cs typeface="Arial" panose="020B0604020202020204" pitchFamily="34" charset="0"/>
              </a:rPr>
              <a:t>, que una vez reconstituidas cumplen con la legislación.</a:t>
            </a:r>
          </a:p>
          <a:p>
            <a:pPr marL="285750" indent="-285750" algn="just">
              <a:buFont typeface="Wingdings" panose="05000000000000000000" pitchFamily="2" charset="2"/>
              <a:buChar char="Ø"/>
            </a:pPr>
            <a:r>
              <a:rPr lang="es-ES" sz="2400" dirty="0">
                <a:latin typeface="Arial" panose="020B0604020202020204" pitchFamily="34" charset="0"/>
                <a:cs typeface="Arial" panose="020B0604020202020204" pitchFamily="34" charset="0"/>
              </a:rPr>
              <a:t>  las bebidas refrescantes </a:t>
            </a:r>
            <a:r>
              <a:rPr lang="es-ES" sz="2400"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aromatizadas</a:t>
            </a:r>
            <a:r>
              <a:rPr lang="es-ES" sz="2400" dirty="0">
                <a:latin typeface="Arial" panose="020B0604020202020204" pitchFamily="34" charset="0"/>
                <a:cs typeface="Arial" panose="020B0604020202020204" pitchFamily="34" charset="0"/>
              </a:rPr>
              <a:t>, que se caracterizan por contener agentes aromáticos con adición de otros ingredientes alimenticios.</a:t>
            </a:r>
            <a:endParaRPr lang="gl-E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4716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de ZUM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0449" y="951384"/>
            <a:ext cx="8663430" cy="5171281"/>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ctrTitle"/>
          </p:nvPr>
        </p:nvSpPr>
        <p:spPr/>
        <p:txBody>
          <a:bodyPr>
            <a:noAutofit/>
          </a:bodyPr>
          <a:lstStyle/>
          <a:p>
            <a:r>
              <a:rPr lang="es-ES" dirty="0">
                <a:solidFill>
                  <a:srgbClr val="FF0000"/>
                </a:solidFill>
                <a:effectLst>
                  <a:outerShdw blurRad="38100" dist="38100" dir="2700000" algn="tl">
                    <a:srgbClr val="000000">
                      <a:alpha val="43137"/>
                    </a:srgbClr>
                  </a:outerShdw>
                </a:effectLst>
              </a:rPr>
              <a:t>BEBIDAS REFRESCANTES Y ZUMOS</a:t>
            </a:r>
            <a:endParaRPr lang="gl-ES" dirty="0">
              <a:solidFill>
                <a:srgbClr val="FF0000"/>
              </a:solidFill>
              <a:effectLst>
                <a:outerShdw blurRad="38100" dist="38100" dir="2700000" algn="tl">
                  <a:srgbClr val="000000">
                    <a:alpha val="43137"/>
                  </a:srgbClr>
                </a:outerShdw>
              </a:effectLst>
            </a:endParaRPr>
          </a:p>
        </p:txBody>
      </p:sp>
      <p:sp>
        <p:nvSpPr>
          <p:cNvPr id="3" name="2 Subtítulo"/>
          <p:cNvSpPr>
            <a:spLocks noGrp="1"/>
          </p:cNvSpPr>
          <p:nvPr>
            <p:ph type="subTitle" idx="1"/>
          </p:nvPr>
        </p:nvSpPr>
        <p:spPr>
          <a:xfrm>
            <a:off x="1768121" y="3602038"/>
            <a:ext cx="8663430" cy="1655762"/>
          </a:xfrm>
        </p:spPr>
        <p:txBody>
          <a:bodyPr/>
          <a:lstStyle/>
          <a:p>
            <a:r>
              <a:rPr lang="gl-ES" dirty="0">
                <a:highlight>
                  <a:srgbClr val="FFFF00"/>
                </a:highlight>
              </a:rPr>
              <a:t>GONZALO RODRIGUEZ ABUIN</a:t>
            </a:r>
          </a:p>
        </p:txBody>
      </p:sp>
    </p:spTree>
    <p:extLst>
      <p:ext uri="{BB962C8B-B14F-4D97-AF65-F5344CB8AC3E}">
        <p14:creationId xmlns:p14="http://schemas.microsoft.com/office/powerpoint/2010/main" val="1928242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65043" y="185530"/>
            <a:ext cx="11776901" cy="5755422"/>
          </a:xfrm>
          <a:prstGeom prst="rect">
            <a:avLst/>
          </a:prstGeom>
          <a:solidFill>
            <a:schemeClr val="accent3">
              <a:lumMod val="20000"/>
              <a:lumOff val="80000"/>
            </a:schemeClr>
          </a:solidFill>
        </p:spPr>
        <p:txBody>
          <a:bodyPr wrap="square" rtlCol="0">
            <a:spAutoFit/>
          </a:bodyPr>
          <a:lstStyle/>
          <a:p>
            <a:pPr algn="just"/>
            <a:endParaRPr lang="es-ES" sz="4400" dirty="0">
              <a:latin typeface="Arial" panose="020B0604020202020204" pitchFamily="34" charset="0"/>
              <a:cs typeface="Arial" panose="020B0604020202020204" pitchFamily="34" charset="0"/>
            </a:endParaRPr>
          </a:p>
          <a:p>
            <a:pPr algn="just"/>
            <a:r>
              <a:rPr lang="es-ES" sz="4000" dirty="0">
                <a:latin typeface="Arial" panose="020B0604020202020204" pitchFamily="34" charset="0"/>
                <a:cs typeface="Arial" panose="020B0604020202020204" pitchFamily="34" charset="0"/>
              </a:rPr>
              <a:t>El etiquetado deberá cumplir con lo dispuesto en el </a:t>
            </a:r>
            <a:r>
              <a:rPr lang="es-ES" sz="40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Reglamento (UE) 1169/2011 </a:t>
            </a:r>
            <a:r>
              <a:rPr lang="es-ES" sz="4000" dirty="0">
                <a:latin typeface="Arial" panose="020B0604020202020204" pitchFamily="34" charset="0"/>
                <a:cs typeface="Arial" panose="020B0604020202020204" pitchFamily="34" charset="0"/>
              </a:rPr>
              <a:t>sobre la información alimentaria facilitada al consumidor, y el </a:t>
            </a:r>
            <a:r>
              <a:rPr lang="es-ES" sz="40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Real Decreto 906/2003 </a:t>
            </a:r>
            <a:r>
              <a:rPr lang="es-ES" sz="4000" dirty="0">
                <a:latin typeface="Arial" panose="020B0604020202020204" pitchFamily="34" charset="0"/>
                <a:cs typeface="Arial" panose="020B0604020202020204" pitchFamily="34" charset="0"/>
              </a:rPr>
              <a:t>relativo al etiquetado de los productos que contienen quinina o cafeína. En las bebidas refrescantes de </a:t>
            </a:r>
            <a:r>
              <a:rPr lang="es-ES" sz="4000" b="1" dirty="0">
                <a:latin typeface="Arial" panose="020B0604020202020204" pitchFamily="34" charset="0"/>
                <a:cs typeface="Arial" panose="020B0604020202020204" pitchFamily="34" charset="0"/>
              </a:rPr>
              <a:t>zumo de frutas </a:t>
            </a:r>
            <a:r>
              <a:rPr lang="es-ES" sz="4000" dirty="0">
                <a:latin typeface="Arial" panose="020B0604020202020204" pitchFamily="34" charset="0"/>
                <a:cs typeface="Arial" panose="020B0604020202020204" pitchFamily="34" charset="0"/>
              </a:rPr>
              <a:t>deberá señalarse además el </a:t>
            </a:r>
            <a:r>
              <a:rPr lang="es-ES" sz="4000" b="1" u="sng" dirty="0">
                <a:latin typeface="Arial" panose="020B0604020202020204" pitchFamily="34" charset="0"/>
                <a:cs typeface="Arial" panose="020B0604020202020204" pitchFamily="34" charset="0"/>
              </a:rPr>
              <a:t>porcentaje de zumo </a:t>
            </a:r>
            <a:r>
              <a:rPr lang="es-ES" sz="4000" dirty="0">
                <a:latin typeface="Arial" panose="020B0604020202020204" pitchFamily="34" charset="0"/>
                <a:cs typeface="Arial" panose="020B0604020202020204" pitchFamily="34" charset="0"/>
              </a:rPr>
              <a:t>que contienen</a:t>
            </a:r>
            <a:r>
              <a:rPr lang="es-ES" sz="4400" dirty="0">
                <a:latin typeface="Arial" panose="020B0604020202020204" pitchFamily="34" charset="0"/>
                <a:cs typeface="Arial" panose="020B0604020202020204" pitchFamily="34" charset="0"/>
              </a:rPr>
              <a:t>.</a:t>
            </a:r>
            <a:endParaRPr lang="gl-ES"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126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18052" y="0"/>
            <a:ext cx="11582400" cy="6494085"/>
          </a:xfrm>
          <a:prstGeom prst="rect">
            <a:avLst/>
          </a:prstGeom>
          <a:solidFill>
            <a:schemeClr val="accent3">
              <a:lumMod val="20000"/>
              <a:lumOff val="80000"/>
            </a:schemeClr>
          </a:solidFill>
        </p:spPr>
        <p:txBody>
          <a:bodyPr wrap="square" rtlCol="0">
            <a:spAutoFit/>
          </a:bodyPr>
          <a:lstStyle/>
          <a:p>
            <a:endParaRPr lang="es-ES" sz="3200" dirty="0">
              <a:latin typeface="Arial" panose="020B0604020202020204" pitchFamily="34" charset="0"/>
              <a:cs typeface="Arial" panose="020B0604020202020204" pitchFamily="34" charset="0"/>
            </a:endParaRPr>
          </a:p>
          <a:p>
            <a:r>
              <a:rPr lang="es-ES" sz="3200" dirty="0">
                <a:latin typeface="Arial" panose="020B0604020202020204" pitchFamily="34" charset="0"/>
                <a:cs typeface="Arial" panose="020B0604020202020204" pitchFamily="34" charset="0"/>
              </a:rPr>
              <a:t>En el caso de </a:t>
            </a:r>
            <a:r>
              <a:rPr lang="es-ES" sz="32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bebidas refrescantes no pre-envasadas </a:t>
            </a:r>
            <a:r>
              <a:rPr lang="es-ES" sz="3200" dirty="0">
                <a:latin typeface="Arial" panose="020B0604020202020204" pitchFamily="34" charset="0"/>
                <a:cs typeface="Arial" panose="020B0604020202020204" pitchFamily="34" charset="0"/>
              </a:rPr>
              <a:t>se aplicarán las siguientes disposiciones: </a:t>
            </a:r>
          </a:p>
          <a:p>
            <a:endParaRPr lang="es-ES" sz="3200" dirty="0">
              <a:latin typeface="Arial" panose="020B0604020202020204" pitchFamily="34" charset="0"/>
              <a:cs typeface="Arial" panose="020B0604020202020204" pitchFamily="34" charset="0"/>
            </a:endParaRPr>
          </a:p>
          <a:p>
            <a:pPr marL="342900" indent="-342900">
              <a:buAutoNum type="arabicPeriod"/>
            </a:pPr>
            <a:r>
              <a:rPr lang="es-ES" sz="3200" u="sng" dirty="0">
                <a:solidFill>
                  <a:srgbClr val="FF0000"/>
                </a:solidFill>
                <a:latin typeface="Arial" panose="020B0604020202020204" pitchFamily="34" charset="0"/>
                <a:cs typeface="Arial" panose="020B0604020202020204" pitchFamily="34" charset="0"/>
              </a:rPr>
              <a:t>Venta de bebidas refrescantes preparadas en el local donde se expenden para su consumo inmediato</a:t>
            </a:r>
            <a:r>
              <a:rPr lang="es-ES" sz="3200" dirty="0">
                <a:latin typeface="Arial" panose="020B0604020202020204" pitchFamily="34" charset="0"/>
                <a:cs typeface="Arial" panose="020B0604020202020204" pitchFamily="34" charset="0"/>
              </a:rPr>
              <a:t>. </a:t>
            </a:r>
          </a:p>
          <a:p>
            <a:pPr marL="342900" indent="-342900">
              <a:buAutoNum type="arabicPeriod"/>
            </a:pPr>
            <a:r>
              <a:rPr lang="es-ES" sz="3200" dirty="0">
                <a:latin typeface="Arial" panose="020B0604020202020204" pitchFamily="34" charset="0"/>
                <a:cs typeface="Arial" panose="020B0604020202020204" pitchFamily="34" charset="0"/>
              </a:rPr>
              <a:t>un rótulo, en un </a:t>
            </a:r>
            <a:r>
              <a:rPr lang="es-ES" sz="3200" b="1" dirty="0">
                <a:latin typeface="Arial" panose="020B0604020202020204" pitchFamily="34" charset="0"/>
                <a:cs typeface="Arial" panose="020B0604020202020204" pitchFamily="34" charset="0"/>
              </a:rPr>
              <a:t>lugar destacado y a la vista </a:t>
            </a:r>
            <a:r>
              <a:rPr lang="es-ES" sz="3200" dirty="0">
                <a:latin typeface="Arial" panose="020B0604020202020204" pitchFamily="34" charset="0"/>
                <a:cs typeface="Arial" panose="020B0604020202020204" pitchFamily="34" charset="0"/>
              </a:rPr>
              <a:t>del consumidor, con: </a:t>
            </a:r>
          </a:p>
          <a:p>
            <a:pPr marL="342900" indent="-342900">
              <a:buAutoNum type="arabicPeriod"/>
            </a:pPr>
            <a:r>
              <a:rPr lang="es-ES" sz="3200" dirty="0">
                <a:latin typeface="Arial" panose="020B0604020202020204" pitchFamily="34" charset="0"/>
                <a:cs typeface="Arial" panose="020B0604020202020204" pitchFamily="34" charset="0"/>
              </a:rPr>
              <a:t>a. </a:t>
            </a:r>
            <a:r>
              <a:rPr lang="es-ES" sz="3200" i="1" u="sng" dirty="0">
                <a:latin typeface="Arial" panose="020B0604020202020204" pitchFamily="34" charset="0"/>
                <a:cs typeface="Arial" panose="020B0604020202020204" pitchFamily="34" charset="0"/>
              </a:rPr>
              <a:t>Denominación del producto </a:t>
            </a:r>
          </a:p>
          <a:p>
            <a:pPr marL="342900" indent="-342900">
              <a:buAutoNum type="arabicPeriod"/>
            </a:pPr>
            <a:r>
              <a:rPr lang="es-ES" sz="3200" dirty="0">
                <a:latin typeface="Arial" panose="020B0604020202020204" pitchFamily="34" charset="0"/>
                <a:cs typeface="Arial" panose="020B0604020202020204" pitchFamily="34" charset="0"/>
              </a:rPr>
              <a:t>b. </a:t>
            </a:r>
            <a:r>
              <a:rPr lang="es-ES" sz="3200" i="1" u="sng" dirty="0">
                <a:latin typeface="Arial" panose="020B0604020202020204" pitchFamily="34" charset="0"/>
                <a:cs typeface="Arial" panose="020B0604020202020204" pitchFamily="34" charset="0"/>
              </a:rPr>
              <a:t>Lista de ingredientes </a:t>
            </a:r>
          </a:p>
          <a:p>
            <a:pPr marL="342900" indent="-342900">
              <a:buAutoNum type="arabicPeriod"/>
            </a:pPr>
            <a:r>
              <a:rPr lang="es-ES" sz="3200" dirty="0">
                <a:latin typeface="Arial" panose="020B0604020202020204" pitchFamily="34" charset="0"/>
                <a:cs typeface="Arial" panose="020B0604020202020204" pitchFamily="34" charset="0"/>
              </a:rPr>
              <a:t>c. </a:t>
            </a:r>
            <a:r>
              <a:rPr lang="es-ES" sz="3200" i="1" u="sng" dirty="0">
                <a:latin typeface="Arial" panose="020B0604020202020204" pitchFamily="34" charset="0"/>
                <a:cs typeface="Arial" panose="020B0604020202020204" pitchFamily="34" charset="0"/>
              </a:rPr>
              <a:t>Nombre/razón social/denominación del fabricante, envasador o vendedor de la UE y en todos los casos su domicilio</a:t>
            </a:r>
            <a:r>
              <a:rPr lang="es-ES" i="1" u="sng" dirty="0"/>
              <a:t>.</a:t>
            </a:r>
            <a:endParaRPr lang="gl-ES" i="1" u="sng" dirty="0"/>
          </a:p>
        </p:txBody>
      </p:sp>
    </p:spTree>
    <p:extLst>
      <p:ext uri="{BB962C8B-B14F-4D97-AF65-F5344CB8AC3E}">
        <p14:creationId xmlns:p14="http://schemas.microsoft.com/office/powerpoint/2010/main" val="3791281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57808" y="0"/>
            <a:ext cx="11131827" cy="6494085"/>
          </a:xfrm>
          <a:prstGeom prst="rect">
            <a:avLst/>
          </a:prstGeom>
          <a:solidFill>
            <a:schemeClr val="accent3">
              <a:lumMod val="20000"/>
              <a:lumOff val="80000"/>
            </a:schemeClr>
          </a:solidFill>
        </p:spPr>
        <p:txBody>
          <a:bodyPr wrap="square" rtlCol="0">
            <a:spAutoFit/>
          </a:bodyPr>
          <a:lstStyle/>
          <a:p>
            <a:pPr algn="just"/>
            <a:endParaRPr lang="es-ES" sz="3200" dirty="0">
              <a:latin typeface="Arial" panose="020B0604020202020204" pitchFamily="34" charset="0"/>
              <a:cs typeface="Arial" panose="020B0604020202020204" pitchFamily="34" charset="0"/>
            </a:endParaRPr>
          </a:p>
          <a:p>
            <a:pPr algn="just"/>
            <a:r>
              <a:rPr lang="es-ES" sz="3200" dirty="0">
                <a:latin typeface="Arial" panose="020B0604020202020204" pitchFamily="34" charset="0"/>
                <a:cs typeface="Arial" panose="020B0604020202020204" pitchFamily="34" charset="0"/>
              </a:rPr>
              <a:t>Venta de </a:t>
            </a:r>
            <a:r>
              <a:rPr lang="es-ES" sz="32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bebidas refrescantes mediante máquinas dosificadoras</a:t>
            </a:r>
            <a:r>
              <a:rPr lang="es-ES" sz="3200" dirty="0">
                <a:latin typeface="Arial" panose="020B0604020202020204" pitchFamily="34" charset="0"/>
                <a:cs typeface="Arial" panose="020B0604020202020204" pitchFamily="34" charset="0"/>
              </a:rPr>
              <a:t>. Los expendedores deberán colocar junto a estas máquinas, ya sean atendidas por un empleado o manejadas por el propio consumidor, en lugar destacado y claramente visible, un rótulo en el que se detallen los siguientes datos.</a:t>
            </a:r>
          </a:p>
          <a:p>
            <a:pPr algn="just"/>
            <a:endParaRPr lang="es-ES" sz="3200" dirty="0">
              <a:latin typeface="Arial" panose="020B0604020202020204" pitchFamily="34" charset="0"/>
              <a:cs typeface="Arial" panose="020B0604020202020204" pitchFamily="34" charset="0"/>
            </a:endParaRPr>
          </a:p>
          <a:p>
            <a:pPr algn="just"/>
            <a:r>
              <a:rPr lang="es-ES" sz="3200" dirty="0">
                <a:latin typeface="Arial" panose="020B0604020202020204" pitchFamily="34" charset="0"/>
                <a:cs typeface="Arial" panose="020B0604020202020204" pitchFamily="34" charset="0"/>
              </a:rPr>
              <a:t> a. </a:t>
            </a:r>
            <a:r>
              <a:rPr lang="es-ES" sz="3200" u="sng" dirty="0">
                <a:latin typeface="Arial" panose="020B0604020202020204" pitchFamily="34" charset="0"/>
                <a:cs typeface="Arial" panose="020B0604020202020204" pitchFamily="34" charset="0"/>
              </a:rPr>
              <a:t>Denominación del producto </a:t>
            </a:r>
          </a:p>
          <a:p>
            <a:pPr algn="just"/>
            <a:r>
              <a:rPr lang="es-ES" sz="3200" dirty="0">
                <a:latin typeface="Arial" panose="020B0604020202020204" pitchFamily="34" charset="0"/>
                <a:cs typeface="Arial" panose="020B0604020202020204" pitchFamily="34" charset="0"/>
              </a:rPr>
              <a:t> b. </a:t>
            </a:r>
            <a:r>
              <a:rPr lang="es-ES" sz="3200" u="sng" dirty="0">
                <a:latin typeface="Arial" panose="020B0604020202020204" pitchFamily="34" charset="0"/>
                <a:cs typeface="Arial" panose="020B0604020202020204" pitchFamily="34" charset="0"/>
              </a:rPr>
              <a:t>Lista de ingredientes </a:t>
            </a:r>
          </a:p>
          <a:p>
            <a:pPr algn="just"/>
            <a:r>
              <a:rPr lang="es-ES" sz="3200" dirty="0">
                <a:latin typeface="Arial" panose="020B0604020202020204" pitchFamily="34" charset="0"/>
                <a:cs typeface="Arial" panose="020B0604020202020204" pitchFamily="34" charset="0"/>
              </a:rPr>
              <a:t> c. </a:t>
            </a:r>
            <a:r>
              <a:rPr lang="es-ES" sz="3200" u="sng" dirty="0">
                <a:latin typeface="Arial" panose="020B0604020202020204" pitchFamily="34" charset="0"/>
                <a:cs typeface="Arial" panose="020B0604020202020204" pitchFamily="34" charset="0"/>
              </a:rPr>
              <a:t>Nombre / razón social /denominación del fabricante, envasador o vendedor de la UE y en todos los casos su domicilio.</a:t>
            </a:r>
            <a:endParaRPr lang="gl-ES" sz="3200"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9586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66" y="0"/>
            <a:ext cx="12309366" cy="738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0924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25083" y="337625"/>
            <a:ext cx="11718388" cy="6494085"/>
          </a:xfrm>
          <a:prstGeom prst="rect">
            <a:avLst/>
          </a:prstGeom>
          <a:solidFill>
            <a:schemeClr val="accent3">
              <a:lumMod val="20000"/>
              <a:lumOff val="80000"/>
            </a:schemeClr>
          </a:solidFill>
        </p:spPr>
        <p:txBody>
          <a:bodyPr wrap="square" rtlCol="0">
            <a:spAutoFit/>
          </a:bodyPr>
          <a:lstStyle/>
          <a:p>
            <a:pPr algn="just"/>
            <a:endParaRPr lang="es-ES" sz="3200" dirty="0">
              <a:latin typeface="Arial" panose="020B0604020202020204" pitchFamily="34" charset="0"/>
              <a:cs typeface="Arial" panose="020B0604020202020204" pitchFamily="34" charset="0"/>
            </a:endParaRPr>
          </a:p>
          <a:p>
            <a:pPr algn="just"/>
            <a:endParaRPr lang="es-ES" sz="3200" dirty="0">
              <a:latin typeface="Arial" panose="020B0604020202020204" pitchFamily="34" charset="0"/>
              <a:cs typeface="Arial" panose="020B0604020202020204" pitchFamily="34" charset="0"/>
            </a:endParaRPr>
          </a:p>
          <a:p>
            <a:pPr algn="just"/>
            <a:r>
              <a:rPr lang="es-ES" sz="3200" dirty="0">
                <a:latin typeface="Arial" panose="020B0604020202020204" pitchFamily="34" charset="0"/>
                <a:cs typeface="Arial" panose="020B0604020202020204" pitchFamily="34" charset="0"/>
              </a:rPr>
              <a:t>Cuando la </a:t>
            </a:r>
            <a:r>
              <a:rPr lang="es-ES" sz="3200" b="1" dirty="0">
                <a:latin typeface="Arial" panose="020B0604020202020204" pitchFamily="34" charset="0"/>
                <a:cs typeface="Arial" panose="020B0604020202020204" pitchFamily="34" charset="0"/>
              </a:rPr>
              <a:t>cafeína o quinina </a:t>
            </a:r>
            <a:r>
              <a:rPr lang="es-ES" sz="3200" dirty="0">
                <a:latin typeface="Arial" panose="020B0604020202020204" pitchFamily="34" charset="0"/>
                <a:cs typeface="Arial" panose="020B0604020202020204" pitchFamily="34" charset="0"/>
              </a:rPr>
              <a:t>son utilizados como </a:t>
            </a:r>
            <a:r>
              <a:rPr lang="es-ES" sz="32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aromas</a:t>
            </a:r>
            <a:r>
              <a:rPr lang="es-ES" sz="3200" dirty="0">
                <a:latin typeface="Arial" panose="020B0604020202020204" pitchFamily="34" charset="0"/>
                <a:cs typeface="Arial" panose="020B0604020202020204" pitchFamily="34" charset="0"/>
              </a:rPr>
              <a:t> en la fabricación o en la preparación de un producto alimenticio, deberán figurar en la lista de ingredientes con su </a:t>
            </a:r>
            <a:r>
              <a:rPr lang="es-ES" sz="3200" u="sng" dirty="0">
                <a:latin typeface="Arial" panose="020B0604020202020204" pitchFamily="34" charset="0"/>
                <a:cs typeface="Arial" panose="020B0604020202020204" pitchFamily="34" charset="0"/>
              </a:rPr>
              <a:t>denominación específica</a:t>
            </a:r>
            <a:r>
              <a:rPr lang="es-ES" sz="3200" dirty="0">
                <a:latin typeface="Arial" panose="020B0604020202020204" pitchFamily="34" charset="0"/>
                <a:cs typeface="Arial" panose="020B0604020202020204" pitchFamily="34" charset="0"/>
              </a:rPr>
              <a:t>, inmediatamente después del término </a:t>
            </a:r>
            <a:r>
              <a:rPr lang="es-ES" sz="32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“aroma”. </a:t>
            </a:r>
            <a:r>
              <a:rPr lang="es-ES" sz="3200" dirty="0">
                <a:latin typeface="Arial" panose="020B0604020202020204" pitchFamily="34" charset="0"/>
                <a:cs typeface="Arial" panose="020B0604020202020204" pitchFamily="34" charset="0"/>
              </a:rPr>
              <a:t>Cuando una bebida destinada a consumirse tal cual o tras la reconstitución del producto deshidratado, contenga cafeína, sea cual sea su fuente, en proporción </a:t>
            </a:r>
            <a:r>
              <a:rPr lang="es-ES" sz="32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superior a 150 mg/l</a:t>
            </a:r>
            <a:r>
              <a:rPr lang="es-ES" sz="3200" dirty="0">
                <a:latin typeface="Arial" panose="020B0604020202020204" pitchFamily="34" charset="0"/>
                <a:cs typeface="Arial" panose="020B0604020202020204" pitchFamily="34" charset="0"/>
              </a:rPr>
              <a:t>, deberá figurar en la etiqueta, en el mismo campo visual que la denominación de venta, la siguiente advertencia: </a:t>
            </a:r>
            <a:r>
              <a:rPr lang="es-ES" sz="32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“contenido elevado de cafeína” </a:t>
            </a:r>
            <a:r>
              <a:rPr lang="es-ES" sz="3200" dirty="0">
                <a:latin typeface="Arial" panose="020B0604020202020204" pitchFamily="34" charset="0"/>
                <a:cs typeface="Arial" panose="020B0604020202020204" pitchFamily="34" charset="0"/>
              </a:rPr>
              <a:t>Esta indicación irá seguida entre paréntesis del </a:t>
            </a:r>
            <a:r>
              <a:rPr lang="es-ES" sz="3200"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contenido en cafeína expresado en mg/100ml</a:t>
            </a:r>
            <a:r>
              <a:rPr lang="es-ES" sz="3200" u="sng" dirty="0">
                <a:solidFill>
                  <a:srgbClr val="FF0000"/>
                </a:solidFill>
                <a:effectLst>
                  <a:outerShdw blurRad="38100" dist="38100" dir="2700000" algn="tl">
                    <a:srgbClr val="000000">
                      <a:alpha val="43137"/>
                    </a:srgbClr>
                  </a:outerShdw>
                </a:effectLst>
              </a:rPr>
              <a:t>.</a:t>
            </a:r>
            <a:endParaRPr lang="gl-ES" sz="3200" u="sng"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57313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566" y="471291"/>
            <a:ext cx="8457163" cy="5915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3554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35" y="116632"/>
            <a:ext cx="5735960" cy="7135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descr="Resultado de imagen de bebidas refrescantes de extractos etiquet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4892" y="1839999"/>
            <a:ext cx="6528048" cy="5328592"/>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5880295" y="555817"/>
            <a:ext cx="6077243" cy="1200329"/>
          </a:xfrm>
          <a:prstGeom prst="rect">
            <a:avLst/>
          </a:prstGeom>
          <a:solidFill>
            <a:schemeClr val="accent3">
              <a:lumMod val="20000"/>
              <a:lumOff val="80000"/>
            </a:schemeClr>
          </a:solidFill>
        </p:spPr>
        <p:txBody>
          <a:bodyPr wrap="square" rtlCol="0">
            <a:spAutoFit/>
          </a:bodyPr>
          <a:lstStyle/>
          <a:p>
            <a:r>
              <a:rPr lang="es-ES" sz="2400" dirty="0">
                <a:highlight>
                  <a:srgbClr val="FFFF00"/>
                </a:highlight>
                <a:latin typeface="Arial" panose="020B0604020202020204" pitchFamily="34" charset="0"/>
                <a:cs typeface="Arial" panose="020B0604020202020204" pitchFamily="34" charset="0"/>
              </a:rPr>
              <a:t>bebidas refrescantes </a:t>
            </a:r>
            <a:r>
              <a:rPr lang="es-ES" sz="2400" u="sng" dirty="0">
                <a:solidFill>
                  <a:srgbClr val="FF0000"/>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rPr>
              <a:t>de extractos</a:t>
            </a:r>
            <a:r>
              <a:rPr lang="es-ES" sz="2400" dirty="0">
                <a:latin typeface="Arial" panose="020B0604020202020204" pitchFamily="34" charset="0"/>
                <a:cs typeface="Arial" panose="020B0604020202020204" pitchFamily="34" charset="0"/>
              </a:rPr>
              <a:t>, que se caracterizan por contener extractos de frutas, de otros vegetales o de ambos </a:t>
            </a:r>
            <a:endParaRPr lang="gl-E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54290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354" y="1286530"/>
            <a:ext cx="4734526" cy="5454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3009" y="341039"/>
            <a:ext cx="5231903" cy="6768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360042" y="477078"/>
            <a:ext cx="6816080" cy="1384995"/>
          </a:xfrm>
          <a:prstGeom prst="rect">
            <a:avLst/>
          </a:prstGeom>
          <a:solidFill>
            <a:schemeClr val="accent3">
              <a:lumMod val="20000"/>
              <a:lumOff val="80000"/>
            </a:schemeClr>
          </a:solidFill>
        </p:spPr>
        <p:txBody>
          <a:bodyPr wrap="square" rtlCol="0">
            <a:spAutoFit/>
          </a:bodyPr>
          <a:lstStyle/>
          <a:p>
            <a:pPr algn="just"/>
            <a:r>
              <a:rPr lang="es-ES" sz="2800" b="1" dirty="0">
                <a:solidFill>
                  <a:prstClr val="black"/>
                </a:solidFill>
                <a:highlight>
                  <a:srgbClr val="FFFF00"/>
                </a:highlight>
                <a:latin typeface="Arial" panose="020B0604020202020204" pitchFamily="34" charset="0"/>
                <a:cs typeface="Arial" panose="020B0604020202020204" pitchFamily="34" charset="0"/>
              </a:rPr>
              <a:t>bebidas refrescantes </a:t>
            </a:r>
            <a:r>
              <a:rPr lang="es-ES" sz="2800" b="1" u="sng" dirty="0">
                <a:solidFill>
                  <a:srgbClr val="FF0000"/>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rPr>
              <a:t>mixtas</a:t>
            </a:r>
            <a:r>
              <a:rPr lang="es-ES" sz="2800" dirty="0">
                <a:solidFill>
                  <a:prstClr val="black"/>
                </a:solidFill>
                <a:latin typeface="Arial" panose="020B0604020202020204" pitchFamily="34" charset="0"/>
                <a:cs typeface="Arial" panose="020B0604020202020204" pitchFamily="34" charset="0"/>
              </a:rPr>
              <a:t>, que están constituidas por bebidas refrescantes y otros alimentos </a:t>
            </a:r>
            <a:endParaRPr lang="gl-E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58049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Resultado de imagen de bebidas refrescantes para diluir etiqueta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87023"/>
            <a:ext cx="6513342" cy="665434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Resultado de imagen de bebidas refrescantes para diluir etiqueta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5551" y="2045689"/>
            <a:ext cx="5659611" cy="4699871"/>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6513342" y="622852"/>
            <a:ext cx="5678657" cy="1815882"/>
          </a:xfrm>
          <a:prstGeom prst="rect">
            <a:avLst/>
          </a:prstGeom>
          <a:solidFill>
            <a:schemeClr val="accent3">
              <a:lumMod val="20000"/>
              <a:lumOff val="80000"/>
            </a:schemeClr>
          </a:solidFill>
        </p:spPr>
        <p:txBody>
          <a:bodyPr wrap="square" rtlCol="0">
            <a:spAutoFit/>
          </a:bodyPr>
          <a:lstStyle/>
          <a:p>
            <a:pPr algn="just"/>
            <a:r>
              <a:rPr lang="es-ES" sz="2800" dirty="0">
                <a:solidFill>
                  <a:prstClr val="black"/>
                </a:solidFill>
                <a:latin typeface="Arial" panose="020B0604020202020204" pitchFamily="34" charset="0"/>
                <a:cs typeface="Arial" panose="020B0604020202020204" pitchFamily="34" charset="0"/>
              </a:rPr>
              <a:t> </a:t>
            </a:r>
            <a:r>
              <a:rPr lang="es-ES" sz="2800" b="1" u="sng" dirty="0">
                <a:solidFill>
                  <a:prstClr val="black"/>
                </a:solidFill>
                <a:latin typeface="Arial" panose="020B0604020202020204" pitchFamily="34" charset="0"/>
                <a:cs typeface="Arial" panose="020B0604020202020204" pitchFamily="34" charset="0"/>
              </a:rPr>
              <a:t>bebidas refrescantes </a:t>
            </a:r>
            <a:r>
              <a:rPr lang="es-ES" sz="28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para diluir y los </a:t>
            </a:r>
            <a:r>
              <a:rPr lang="es-ES" sz="2800" b="1" u="sng" dirty="0">
                <a:latin typeface="Arial" panose="020B0604020202020204" pitchFamily="34" charset="0"/>
                <a:cs typeface="Arial" panose="020B0604020202020204" pitchFamily="34" charset="0"/>
              </a:rPr>
              <a:t>productos</a:t>
            </a:r>
            <a:r>
              <a:rPr lang="es-ES" sz="28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sólidos </a:t>
            </a:r>
            <a:r>
              <a:rPr lang="es-E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para la preparación de bebidas refrescantes</a:t>
            </a:r>
            <a:endParaRPr lang="gl-E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90740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Resultado de imagen de bebidas refrescantes aromatizadas etiquet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356"/>
            <a:ext cx="7202658" cy="69433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7202658" y="337625"/>
            <a:ext cx="4759600" cy="4524315"/>
          </a:xfrm>
          <a:prstGeom prst="rect">
            <a:avLst/>
          </a:prstGeom>
          <a:solidFill>
            <a:schemeClr val="accent3">
              <a:lumMod val="20000"/>
              <a:lumOff val="80000"/>
            </a:schemeClr>
          </a:solidFill>
        </p:spPr>
        <p:txBody>
          <a:bodyPr wrap="square" rtlCol="0">
            <a:spAutoFit/>
          </a:bodyPr>
          <a:lstStyle/>
          <a:p>
            <a:r>
              <a:rPr lang="gl-ES" sz="3600" b="1" dirty="0">
                <a:solidFill>
                  <a:srgbClr val="FF0000"/>
                </a:solidFill>
                <a:highlight>
                  <a:srgbClr val="FFFF00"/>
                </a:highlight>
              </a:rPr>
              <a:t>BEBIDAS REFRESCANTES AROMATIZADAS</a:t>
            </a:r>
            <a:r>
              <a:rPr lang="gl-ES" sz="3600" dirty="0"/>
              <a:t>, que se caracterizan por contener </a:t>
            </a:r>
            <a:r>
              <a:rPr lang="gl-ES" sz="3600" b="1" u="sng" dirty="0" err="1"/>
              <a:t>agentes</a:t>
            </a:r>
            <a:r>
              <a:rPr lang="gl-ES" sz="3600" b="1" u="sng" dirty="0"/>
              <a:t> aromáticos</a:t>
            </a:r>
            <a:r>
              <a:rPr lang="gl-ES" sz="3600" u="sng" dirty="0"/>
              <a:t> </a:t>
            </a:r>
            <a:r>
              <a:rPr lang="gl-ES" sz="3600" dirty="0"/>
              <a:t>con adición de otros ingredientes alimenticios</a:t>
            </a:r>
          </a:p>
        </p:txBody>
      </p:sp>
    </p:spTree>
    <p:extLst>
      <p:ext uri="{BB962C8B-B14F-4D97-AF65-F5344CB8AC3E}">
        <p14:creationId xmlns:p14="http://schemas.microsoft.com/office/powerpoint/2010/main" val="640303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2008090-DC36-0F8F-1802-CFE00F35E1C1}"/>
              </a:ext>
            </a:extLst>
          </p:cNvPr>
          <p:cNvPicPr>
            <a:picLocks noChangeAspect="1"/>
          </p:cNvPicPr>
          <p:nvPr/>
        </p:nvPicPr>
        <p:blipFill>
          <a:blip r:embed="rId2"/>
          <a:stretch>
            <a:fillRect/>
          </a:stretch>
        </p:blipFill>
        <p:spPr>
          <a:xfrm>
            <a:off x="1442150" y="1215576"/>
            <a:ext cx="9046338" cy="3499300"/>
          </a:xfrm>
          <a:prstGeom prst="rect">
            <a:avLst/>
          </a:prstGeom>
        </p:spPr>
      </p:pic>
    </p:spTree>
    <p:extLst>
      <p:ext uri="{BB962C8B-B14F-4D97-AF65-F5344CB8AC3E}">
        <p14:creationId xmlns:p14="http://schemas.microsoft.com/office/powerpoint/2010/main" val="41605573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rot="5400000">
            <a:off x="2566697" y="-2420924"/>
            <a:ext cx="6858000" cy="11699847"/>
          </a:xfrm>
          <a:prstGeom prst="rect">
            <a:avLst/>
          </a:prstGeom>
          <a:blipFill>
            <a:blip r:embed="rId2" cstate="print"/>
            <a:stretch>
              <a:fillRect/>
            </a:stretch>
          </a:blipFill>
        </p:spPr>
        <p:txBody>
          <a:bodyPr wrap="square" lIns="0" tIns="0" rIns="0" bIns="0" rtlCol="0">
            <a:noAutofit/>
          </a:bodyPr>
          <a:lstStyle/>
          <a:p>
            <a:pPr defTabSz="566286"/>
            <a:endParaRPr dirty="0">
              <a:solidFill>
                <a:prstClr val="black"/>
              </a:solidFill>
            </a:endParaRPr>
          </a:p>
        </p:txBody>
      </p:sp>
      <p:pic>
        <p:nvPicPr>
          <p:cNvPr id="3" name="2 Imagen"/>
          <p:cNvPicPr/>
          <p:nvPr/>
        </p:nvPicPr>
        <p:blipFill>
          <a:blip r:embed="rId3"/>
          <a:stretch>
            <a:fillRect/>
          </a:stretch>
        </p:blipFill>
        <p:spPr>
          <a:xfrm>
            <a:off x="254435" y="1424142"/>
            <a:ext cx="3419909" cy="1860842"/>
          </a:xfrm>
          <a:prstGeom prst="rect">
            <a:avLst/>
          </a:prstGeom>
        </p:spPr>
      </p:pic>
      <p:cxnSp>
        <p:nvCxnSpPr>
          <p:cNvPr id="5" name="4 Conector recto de flecha"/>
          <p:cNvCxnSpPr/>
          <p:nvPr/>
        </p:nvCxnSpPr>
        <p:spPr>
          <a:xfrm flipH="1">
            <a:off x="3071664" y="3573016"/>
            <a:ext cx="72008" cy="12961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6 Conector recto de flecha"/>
          <p:cNvCxnSpPr>
            <a:cxnSpLocks/>
          </p:cNvCxnSpPr>
          <p:nvPr/>
        </p:nvCxnSpPr>
        <p:spPr>
          <a:xfrm flipH="1">
            <a:off x="1964390" y="2588455"/>
            <a:ext cx="216774" cy="220869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 name="7 Imagen"/>
          <p:cNvPicPr/>
          <p:nvPr/>
        </p:nvPicPr>
        <p:blipFill>
          <a:blip r:embed="rId4"/>
          <a:stretch>
            <a:fillRect/>
          </a:stretch>
        </p:blipFill>
        <p:spPr>
          <a:xfrm>
            <a:off x="5375920" y="1953260"/>
            <a:ext cx="4342765" cy="1475740"/>
          </a:xfrm>
          <a:prstGeom prst="rect">
            <a:avLst/>
          </a:prstGeom>
        </p:spPr>
      </p:pic>
      <p:cxnSp>
        <p:nvCxnSpPr>
          <p:cNvPr id="10" name="9 Conector recto de flecha"/>
          <p:cNvCxnSpPr/>
          <p:nvPr/>
        </p:nvCxnSpPr>
        <p:spPr>
          <a:xfrm flipH="1">
            <a:off x="2495600" y="3573016"/>
            <a:ext cx="2880320" cy="165618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1" name="10 CuadroTexto"/>
          <p:cNvSpPr txBox="1"/>
          <p:nvPr/>
        </p:nvSpPr>
        <p:spPr>
          <a:xfrm>
            <a:off x="1127434" y="762471"/>
            <a:ext cx="8591251" cy="461665"/>
          </a:xfrm>
          <a:prstGeom prst="rect">
            <a:avLst/>
          </a:prstGeom>
          <a:solidFill>
            <a:schemeClr val="accent3">
              <a:lumMod val="20000"/>
              <a:lumOff val="80000"/>
            </a:schemeClr>
          </a:solidFill>
        </p:spPr>
        <p:txBody>
          <a:bodyPr wrap="square" rtlCol="0" anchor="ctr">
            <a:spAutoFit/>
          </a:bodyPr>
          <a:lstStyle/>
          <a:p>
            <a:r>
              <a:rPr lang="es-ES" dirty="0"/>
              <a:t>        </a:t>
            </a:r>
            <a:r>
              <a:rPr lang="es-ES" sz="2400" dirty="0">
                <a:highlight>
                  <a:srgbClr val="FFFF00"/>
                </a:highlight>
              </a:rPr>
              <a:t>BEBIDAS  </a:t>
            </a:r>
            <a:r>
              <a:rPr lang="es-ES" sz="2400" b="1" dirty="0">
                <a:highlight>
                  <a:srgbClr val="FFFF00"/>
                </a:highlight>
              </a:rPr>
              <a:t>REFRESCANTE S </a:t>
            </a:r>
            <a:r>
              <a:rPr lang="es-ES" sz="2400" dirty="0">
                <a:highlight>
                  <a:srgbClr val="FFFF00"/>
                </a:highlight>
              </a:rPr>
              <a:t>AROMATIZADAS  CON EDULCORANTE </a:t>
            </a:r>
            <a:endParaRPr lang="gl-ES" sz="2400" dirty="0">
              <a:highlight>
                <a:srgbClr val="FFFF00"/>
              </a:highlight>
            </a:endParaRPr>
          </a:p>
        </p:txBody>
      </p:sp>
    </p:spTree>
    <p:extLst>
      <p:ext uri="{BB962C8B-B14F-4D97-AF65-F5344CB8AC3E}">
        <p14:creationId xmlns:p14="http://schemas.microsoft.com/office/powerpoint/2010/main" val="30790285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46571" y="-235068"/>
            <a:ext cx="7937454" cy="4465821"/>
          </a:xfrm>
          <a:prstGeom prst="rect">
            <a:avLst/>
          </a:prstGeom>
          <a:blipFill>
            <a:blip r:embed="rId2" cstate="print"/>
            <a:stretch>
              <a:fillRect/>
            </a:stretch>
          </a:blipFill>
        </p:spPr>
        <p:txBody>
          <a:bodyPr wrap="square" lIns="0" tIns="0" rIns="0" bIns="0" rtlCol="0">
            <a:noAutofit/>
          </a:bodyPr>
          <a:lstStyle/>
          <a:p>
            <a:pPr defTabSz="566286"/>
            <a:endParaRPr dirty="0">
              <a:solidFill>
                <a:prstClr val="black"/>
              </a:solidFill>
            </a:endParaRPr>
          </a:p>
        </p:txBody>
      </p:sp>
      <p:sp>
        <p:nvSpPr>
          <p:cNvPr id="3" name="object 3"/>
          <p:cNvSpPr/>
          <p:nvPr/>
        </p:nvSpPr>
        <p:spPr>
          <a:xfrm>
            <a:off x="5826088" y="1353918"/>
            <a:ext cx="961224" cy="531637"/>
          </a:xfrm>
          <a:prstGeom prst="rect">
            <a:avLst/>
          </a:prstGeom>
          <a:blipFill>
            <a:blip r:embed="rId3" cstate="print"/>
            <a:stretch>
              <a:fillRect/>
            </a:stretch>
          </a:blipFill>
        </p:spPr>
        <p:txBody>
          <a:bodyPr wrap="square" lIns="0" tIns="0" rIns="0" bIns="0" rtlCol="0">
            <a:noAutofit/>
          </a:bodyPr>
          <a:lstStyle/>
          <a:p>
            <a:pPr defTabSz="566286"/>
            <a:endParaRPr dirty="0">
              <a:solidFill>
                <a:prstClr val="black"/>
              </a:solidFill>
            </a:endParaRPr>
          </a:p>
        </p:txBody>
      </p:sp>
      <p:sp>
        <p:nvSpPr>
          <p:cNvPr id="4" name="object 4"/>
          <p:cNvSpPr/>
          <p:nvPr/>
        </p:nvSpPr>
        <p:spPr>
          <a:xfrm>
            <a:off x="1883606" y="1040206"/>
            <a:ext cx="0" cy="1570506"/>
          </a:xfrm>
          <a:custGeom>
            <a:avLst/>
            <a:gdLst/>
            <a:ahLst/>
            <a:cxnLst/>
            <a:rect l="l" t="t" r="r" b="b"/>
            <a:pathLst>
              <a:path h="2451735">
                <a:moveTo>
                  <a:pt x="0" y="2451735"/>
                </a:moveTo>
                <a:lnTo>
                  <a:pt x="0" y="0"/>
                </a:lnTo>
              </a:path>
            </a:pathLst>
          </a:custGeom>
          <a:ln w="9116">
            <a:solidFill>
              <a:srgbClr val="B8BCBC"/>
            </a:solidFill>
          </a:ln>
        </p:spPr>
        <p:txBody>
          <a:bodyPr wrap="square" lIns="0" tIns="0" rIns="0" bIns="0" rtlCol="0">
            <a:noAutofit/>
          </a:bodyPr>
          <a:lstStyle/>
          <a:p>
            <a:pPr defTabSz="566286"/>
            <a:endParaRPr dirty="0">
              <a:solidFill>
                <a:prstClr val="black"/>
              </a:solidFill>
            </a:endParaRPr>
          </a:p>
        </p:txBody>
      </p:sp>
      <p:sp>
        <p:nvSpPr>
          <p:cNvPr id="5" name="object 5"/>
          <p:cNvSpPr/>
          <p:nvPr/>
        </p:nvSpPr>
        <p:spPr>
          <a:xfrm>
            <a:off x="7536728" y="3173067"/>
            <a:ext cx="0" cy="387527"/>
          </a:xfrm>
          <a:custGeom>
            <a:avLst/>
            <a:gdLst/>
            <a:ahLst/>
            <a:cxnLst/>
            <a:rect l="l" t="t" r="r" b="b"/>
            <a:pathLst>
              <a:path h="604973">
                <a:moveTo>
                  <a:pt x="0" y="604973"/>
                </a:moveTo>
                <a:lnTo>
                  <a:pt x="0" y="0"/>
                </a:lnTo>
              </a:path>
            </a:pathLst>
          </a:custGeom>
          <a:ln w="9116">
            <a:solidFill>
              <a:srgbClr val="778067"/>
            </a:solidFill>
          </a:ln>
        </p:spPr>
        <p:txBody>
          <a:bodyPr wrap="square" lIns="0" tIns="0" rIns="0" bIns="0" rtlCol="0">
            <a:noAutofit/>
          </a:bodyPr>
          <a:lstStyle/>
          <a:p>
            <a:pPr defTabSz="566286"/>
            <a:endParaRPr dirty="0">
              <a:solidFill>
                <a:prstClr val="black"/>
              </a:solidFill>
            </a:endParaRPr>
          </a:p>
        </p:txBody>
      </p:sp>
      <p:sp>
        <p:nvSpPr>
          <p:cNvPr id="6" name="object 6"/>
          <p:cNvSpPr/>
          <p:nvPr/>
        </p:nvSpPr>
        <p:spPr>
          <a:xfrm>
            <a:off x="1878095" y="4230754"/>
            <a:ext cx="0" cy="1640435"/>
          </a:xfrm>
          <a:custGeom>
            <a:avLst/>
            <a:gdLst/>
            <a:ahLst/>
            <a:cxnLst/>
            <a:rect l="l" t="t" r="r" b="b"/>
            <a:pathLst>
              <a:path h="2560902">
                <a:moveTo>
                  <a:pt x="0" y="2560902"/>
                </a:moveTo>
                <a:lnTo>
                  <a:pt x="0" y="0"/>
                </a:lnTo>
              </a:path>
            </a:pathLst>
          </a:custGeom>
          <a:ln w="9116">
            <a:solidFill>
              <a:srgbClr val="B3BCBC"/>
            </a:solidFill>
          </a:ln>
        </p:spPr>
        <p:txBody>
          <a:bodyPr wrap="square" lIns="0" tIns="0" rIns="0" bIns="0" rtlCol="0">
            <a:noAutofit/>
          </a:bodyPr>
          <a:lstStyle/>
          <a:p>
            <a:pPr defTabSz="566286"/>
            <a:endParaRPr dirty="0">
              <a:solidFill>
                <a:prstClr val="black"/>
              </a:solidFill>
            </a:endParaRPr>
          </a:p>
        </p:txBody>
      </p:sp>
      <p:sp>
        <p:nvSpPr>
          <p:cNvPr id="7" name="object 7"/>
          <p:cNvSpPr txBox="1"/>
          <p:nvPr/>
        </p:nvSpPr>
        <p:spPr>
          <a:xfrm>
            <a:off x="5826087" y="2973648"/>
            <a:ext cx="1155092" cy="531637"/>
          </a:xfrm>
          <a:prstGeom prst="rect">
            <a:avLst/>
          </a:prstGeom>
        </p:spPr>
        <p:txBody>
          <a:bodyPr vert="horz" wrap="square" lIns="0" tIns="0" rIns="0" bIns="0" rtlCol="0">
            <a:noAutofit/>
          </a:bodyPr>
          <a:lstStyle/>
          <a:p>
            <a:pPr marL="7865" marR="7865" indent="2753" defTabSz="566286">
              <a:lnSpc>
                <a:spcPct val="82500"/>
              </a:lnSpc>
            </a:pPr>
            <a:r>
              <a:rPr sz="400" spc="-53" dirty="0">
                <a:solidFill>
                  <a:srgbClr val="343D3A"/>
                </a:solidFill>
                <a:latin typeface="Arial"/>
                <a:cs typeface="Arial"/>
              </a:rPr>
              <a:t>Bebida</a:t>
            </a:r>
            <a:r>
              <a:rPr sz="400" spc="3" dirty="0">
                <a:solidFill>
                  <a:srgbClr val="343D3A"/>
                </a:solidFill>
                <a:latin typeface="Arial"/>
                <a:cs typeface="Arial"/>
              </a:rPr>
              <a:t> </a:t>
            </a:r>
            <a:r>
              <a:rPr sz="400" spc="-34" dirty="0">
                <a:solidFill>
                  <a:srgbClr val="4B524F"/>
                </a:solidFill>
                <a:latin typeface="Arial"/>
                <a:cs typeface="Arial"/>
              </a:rPr>
              <a:t>refrescante</a:t>
            </a:r>
            <a:r>
              <a:rPr sz="400" spc="-9" dirty="0">
                <a:solidFill>
                  <a:srgbClr val="4B524F"/>
                </a:solidFill>
                <a:latin typeface="Arial"/>
                <a:cs typeface="Arial"/>
              </a:rPr>
              <a:t> </a:t>
            </a:r>
            <a:r>
              <a:rPr sz="400" spc="-43" dirty="0">
                <a:solidFill>
                  <a:srgbClr val="343D3A"/>
                </a:solidFill>
                <a:latin typeface="Arial"/>
                <a:cs typeface="Arial"/>
              </a:rPr>
              <a:t>aromatizada</a:t>
            </a:r>
            <a:r>
              <a:rPr sz="400" spc="37" dirty="0">
                <a:solidFill>
                  <a:srgbClr val="343D3A"/>
                </a:solidFill>
                <a:latin typeface="Arial"/>
                <a:cs typeface="Arial"/>
              </a:rPr>
              <a:t> </a:t>
            </a:r>
            <a:r>
              <a:rPr sz="400" spc="-50" dirty="0">
                <a:solidFill>
                  <a:srgbClr val="343D3A"/>
                </a:solidFill>
                <a:latin typeface="Arial"/>
                <a:cs typeface="Arial"/>
              </a:rPr>
              <a:t>con</a:t>
            </a:r>
            <a:r>
              <a:rPr sz="400" spc="-37" dirty="0">
                <a:solidFill>
                  <a:srgbClr val="343D3A"/>
                </a:solidFill>
                <a:latin typeface="Arial"/>
                <a:cs typeface="Arial"/>
              </a:rPr>
              <a:t> </a:t>
            </a:r>
            <a:r>
              <a:rPr sz="400" spc="-40" dirty="0">
                <a:solidFill>
                  <a:srgbClr val="343D3A"/>
                </a:solidFill>
                <a:latin typeface="Arial"/>
                <a:cs typeface="Arial"/>
              </a:rPr>
              <a:t>edulcorantes</a:t>
            </a:r>
            <a:r>
              <a:rPr sz="400" spc="-68" dirty="0">
                <a:solidFill>
                  <a:srgbClr val="343D3A"/>
                </a:solidFill>
                <a:latin typeface="Arial"/>
                <a:cs typeface="Arial"/>
              </a:rPr>
              <a:t> </a:t>
            </a:r>
            <a:r>
              <a:rPr sz="400" spc="59" dirty="0">
                <a:solidFill>
                  <a:srgbClr val="606764"/>
                </a:solidFill>
                <a:latin typeface="Arial"/>
                <a:cs typeface="Arial"/>
              </a:rPr>
              <a:t>. </a:t>
            </a:r>
            <a:r>
              <a:rPr sz="400" spc="-84" dirty="0">
                <a:solidFill>
                  <a:srgbClr val="343D3A"/>
                </a:solidFill>
                <a:latin typeface="Arial"/>
                <a:cs typeface="Arial"/>
              </a:rPr>
              <a:t>INGREDIENTES</a:t>
            </a:r>
            <a:r>
              <a:rPr sz="400" spc="-71" dirty="0">
                <a:solidFill>
                  <a:srgbClr val="343D3A"/>
                </a:solidFill>
                <a:latin typeface="Arial"/>
                <a:cs typeface="Arial"/>
              </a:rPr>
              <a:t> </a:t>
            </a:r>
            <a:r>
              <a:rPr sz="400" spc="74" dirty="0">
                <a:solidFill>
                  <a:srgbClr val="606764"/>
                </a:solidFill>
                <a:latin typeface="Arial"/>
                <a:cs typeface="Arial"/>
              </a:rPr>
              <a:t>:</a:t>
            </a:r>
            <a:r>
              <a:rPr sz="400" spc="-74" dirty="0">
                <a:solidFill>
                  <a:srgbClr val="606764"/>
                </a:solidFill>
                <a:latin typeface="Arial"/>
                <a:cs typeface="Arial"/>
              </a:rPr>
              <a:t>Agua</a:t>
            </a:r>
            <a:r>
              <a:rPr sz="400" spc="-6" dirty="0">
                <a:solidFill>
                  <a:srgbClr val="606764"/>
                </a:solidFill>
                <a:latin typeface="Arial"/>
                <a:cs typeface="Arial"/>
              </a:rPr>
              <a:t> </a:t>
            </a:r>
            <a:r>
              <a:rPr sz="400" spc="-50" dirty="0">
                <a:solidFill>
                  <a:srgbClr val="707574"/>
                </a:solidFill>
                <a:latin typeface="Arial"/>
                <a:cs typeface="Arial"/>
              </a:rPr>
              <a:t>carbonatada.</a:t>
            </a:r>
            <a:r>
              <a:rPr sz="400" spc="-6" dirty="0">
                <a:solidFill>
                  <a:srgbClr val="707574"/>
                </a:solidFill>
                <a:latin typeface="Arial"/>
                <a:cs typeface="Arial"/>
              </a:rPr>
              <a:t> </a:t>
            </a:r>
            <a:r>
              <a:rPr sz="400" spc="-40" dirty="0">
                <a:solidFill>
                  <a:srgbClr val="707574"/>
                </a:solidFill>
                <a:latin typeface="Arial"/>
                <a:cs typeface="Arial"/>
              </a:rPr>
              <a:t>colora</a:t>
            </a:r>
            <a:r>
              <a:rPr sz="400" spc="-43" dirty="0">
                <a:solidFill>
                  <a:srgbClr val="4B524F"/>
                </a:solidFill>
                <a:latin typeface="Arial"/>
                <a:cs typeface="Arial"/>
              </a:rPr>
              <a:t>n</a:t>
            </a:r>
            <a:r>
              <a:rPr sz="400" spc="-43" dirty="0">
                <a:solidFill>
                  <a:srgbClr val="707574"/>
                </a:solidFill>
                <a:latin typeface="Arial"/>
                <a:cs typeface="Arial"/>
              </a:rPr>
              <a:t>te</a:t>
            </a:r>
            <a:r>
              <a:rPr sz="400" spc="-22" dirty="0">
                <a:solidFill>
                  <a:srgbClr val="707574"/>
                </a:solidFill>
                <a:latin typeface="Arial"/>
                <a:cs typeface="Arial"/>
              </a:rPr>
              <a:t> </a:t>
            </a:r>
            <a:r>
              <a:rPr sz="400" spc="-37" dirty="0">
                <a:solidFill>
                  <a:srgbClr val="606764"/>
                </a:solidFill>
                <a:latin typeface="Arial"/>
                <a:cs typeface="Arial"/>
              </a:rPr>
              <a:t>(</a:t>
            </a:r>
            <a:r>
              <a:rPr sz="400" spc="-59" dirty="0">
                <a:solidFill>
                  <a:srgbClr val="606764"/>
                </a:solidFill>
                <a:latin typeface="Arial"/>
                <a:cs typeface="Arial"/>
              </a:rPr>
              <a:t>EI50d</a:t>
            </a:r>
            <a:r>
              <a:rPr sz="400" spc="-15" dirty="0">
                <a:solidFill>
                  <a:srgbClr val="606764"/>
                </a:solidFill>
                <a:latin typeface="Arial"/>
                <a:cs typeface="Arial"/>
              </a:rPr>
              <a:t>)</a:t>
            </a:r>
            <a:r>
              <a:rPr sz="400" spc="-9" dirty="0">
                <a:solidFill>
                  <a:srgbClr val="858C89"/>
                </a:solidFill>
                <a:latin typeface="Arial"/>
                <a:cs typeface="Arial"/>
              </a:rPr>
              <a:t>, </a:t>
            </a:r>
            <a:r>
              <a:rPr sz="400" spc="-46" dirty="0">
                <a:solidFill>
                  <a:srgbClr val="606764"/>
                </a:solidFill>
                <a:latin typeface="Arial"/>
                <a:cs typeface="Arial"/>
              </a:rPr>
              <a:t>acidulantes</a:t>
            </a:r>
            <a:r>
              <a:rPr sz="400" spc="12" dirty="0">
                <a:solidFill>
                  <a:srgbClr val="606764"/>
                </a:solidFill>
                <a:latin typeface="Arial"/>
                <a:cs typeface="Arial"/>
              </a:rPr>
              <a:t> </a:t>
            </a:r>
            <a:r>
              <a:rPr sz="400" spc="-43" dirty="0">
                <a:solidFill>
                  <a:srgbClr val="606764"/>
                </a:solidFill>
                <a:latin typeface="Arial"/>
                <a:cs typeface="Arial"/>
              </a:rPr>
              <a:t>(ácido</a:t>
            </a:r>
            <a:r>
              <a:rPr sz="400" spc="-22" dirty="0">
                <a:solidFill>
                  <a:srgbClr val="606764"/>
                </a:solidFill>
                <a:latin typeface="Arial"/>
                <a:cs typeface="Arial"/>
              </a:rPr>
              <a:t> </a:t>
            </a:r>
            <a:r>
              <a:rPr sz="400" spc="-37" dirty="0">
                <a:solidFill>
                  <a:srgbClr val="707574"/>
                </a:solidFill>
                <a:latin typeface="Arial"/>
                <a:cs typeface="Arial"/>
              </a:rPr>
              <a:t>fo</a:t>
            </a:r>
            <a:r>
              <a:rPr sz="400" spc="-53" dirty="0">
                <a:solidFill>
                  <a:srgbClr val="707574"/>
                </a:solidFill>
                <a:latin typeface="Arial"/>
                <a:cs typeface="Arial"/>
              </a:rPr>
              <a:t>s</a:t>
            </a:r>
            <a:r>
              <a:rPr sz="400" spc="9" dirty="0">
                <a:solidFill>
                  <a:srgbClr val="4B524F"/>
                </a:solidFill>
                <a:latin typeface="Arial"/>
                <a:cs typeface="Arial"/>
              </a:rPr>
              <a:t>f</a:t>
            </a:r>
            <a:r>
              <a:rPr sz="400" spc="-37" dirty="0">
                <a:solidFill>
                  <a:srgbClr val="707574"/>
                </a:solidFill>
                <a:latin typeface="Arial"/>
                <a:cs typeface="Arial"/>
              </a:rPr>
              <a:t>órico, </a:t>
            </a:r>
            <a:r>
              <a:rPr sz="400" spc="-46" dirty="0">
                <a:solidFill>
                  <a:srgbClr val="707574"/>
                </a:solidFill>
                <a:latin typeface="Arial"/>
                <a:cs typeface="Arial"/>
              </a:rPr>
              <a:t>ácido</a:t>
            </a:r>
            <a:r>
              <a:rPr sz="400" spc="-40" dirty="0">
                <a:solidFill>
                  <a:srgbClr val="707574"/>
                </a:solidFill>
                <a:latin typeface="Arial"/>
                <a:cs typeface="Arial"/>
              </a:rPr>
              <a:t> </a:t>
            </a:r>
            <a:r>
              <a:rPr sz="400" spc="-34" dirty="0">
                <a:solidFill>
                  <a:srgbClr val="707574"/>
                </a:solidFill>
                <a:latin typeface="Arial"/>
                <a:cs typeface="Arial"/>
              </a:rPr>
              <a:t>cnrico)</a:t>
            </a:r>
            <a:r>
              <a:rPr sz="400" spc="-22" dirty="0">
                <a:solidFill>
                  <a:srgbClr val="707574"/>
                </a:solidFill>
                <a:latin typeface="Arial"/>
                <a:cs typeface="Arial"/>
              </a:rPr>
              <a:t>,</a:t>
            </a:r>
            <a:r>
              <a:rPr sz="400" spc="-34" dirty="0">
                <a:solidFill>
                  <a:srgbClr val="707574"/>
                </a:solidFill>
                <a:latin typeface="Arial"/>
                <a:cs typeface="Arial"/>
              </a:rPr>
              <a:t> </a:t>
            </a:r>
            <a:r>
              <a:rPr sz="400" spc="-50" dirty="0">
                <a:solidFill>
                  <a:srgbClr val="606764"/>
                </a:solidFill>
                <a:latin typeface="Arial"/>
                <a:cs typeface="Arial"/>
              </a:rPr>
              <a:t>edulcorantes</a:t>
            </a:r>
            <a:r>
              <a:rPr sz="400" spc="-28" dirty="0">
                <a:solidFill>
                  <a:srgbClr val="606764"/>
                </a:solidFill>
                <a:latin typeface="Arial"/>
                <a:cs typeface="Arial"/>
              </a:rPr>
              <a:t> </a:t>
            </a:r>
            <a:r>
              <a:rPr sz="400" spc="-31" dirty="0">
                <a:solidFill>
                  <a:srgbClr val="606764"/>
                </a:solidFill>
                <a:latin typeface="Arial"/>
                <a:cs typeface="Arial"/>
              </a:rPr>
              <a:t>(</a:t>
            </a:r>
            <a:r>
              <a:rPr sz="400" spc="-53" dirty="0">
                <a:solidFill>
                  <a:srgbClr val="606764"/>
                </a:solidFill>
                <a:latin typeface="Arial"/>
                <a:cs typeface="Arial"/>
              </a:rPr>
              <a:t>aspartam</a:t>
            </a:r>
            <a:r>
              <a:rPr sz="400" spc="-34" dirty="0">
                <a:solidFill>
                  <a:srgbClr val="606764"/>
                </a:solidFill>
                <a:latin typeface="Arial"/>
                <a:cs typeface="Arial"/>
              </a:rPr>
              <a:t>o</a:t>
            </a:r>
            <a:r>
              <a:rPr sz="400" spc="31" dirty="0">
                <a:solidFill>
                  <a:srgbClr val="858C89"/>
                </a:solidFill>
                <a:latin typeface="Arial"/>
                <a:cs typeface="Arial"/>
              </a:rPr>
              <a:t>,</a:t>
            </a:r>
            <a:r>
              <a:rPr sz="400" spc="-56" dirty="0">
                <a:solidFill>
                  <a:srgbClr val="606764"/>
                </a:solidFill>
                <a:latin typeface="Arial"/>
                <a:cs typeface="Arial"/>
              </a:rPr>
              <a:t>acesulfame</a:t>
            </a:r>
            <a:r>
              <a:rPr sz="400" spc="-6" dirty="0">
                <a:solidFill>
                  <a:srgbClr val="606764"/>
                </a:solidFill>
                <a:latin typeface="Arial"/>
                <a:cs typeface="Arial"/>
              </a:rPr>
              <a:t> </a:t>
            </a:r>
            <a:r>
              <a:rPr sz="400" spc="-46" dirty="0">
                <a:solidFill>
                  <a:srgbClr val="606764"/>
                </a:solidFill>
                <a:latin typeface="Arial"/>
                <a:cs typeface="Arial"/>
              </a:rPr>
              <a:t>potásico</a:t>
            </a:r>
            <a:r>
              <a:rPr sz="400" spc="-31" dirty="0">
                <a:solidFill>
                  <a:srgbClr val="606764"/>
                </a:solidFill>
                <a:latin typeface="Arial"/>
                <a:cs typeface="Arial"/>
              </a:rPr>
              <a:t>)</a:t>
            </a:r>
            <a:r>
              <a:rPr sz="400" spc="-28" dirty="0">
                <a:solidFill>
                  <a:srgbClr val="606764"/>
                </a:solidFill>
                <a:latin typeface="Arial"/>
                <a:cs typeface="Arial"/>
              </a:rPr>
              <a:t>, </a:t>
            </a:r>
            <a:r>
              <a:rPr sz="400" spc="-37" dirty="0">
                <a:solidFill>
                  <a:srgbClr val="707574"/>
                </a:solidFill>
                <a:latin typeface="Arial"/>
                <a:cs typeface="Arial"/>
              </a:rPr>
              <a:t>corrector</a:t>
            </a:r>
            <a:r>
              <a:rPr sz="400" spc="9" dirty="0">
                <a:solidFill>
                  <a:srgbClr val="707574"/>
                </a:solidFill>
                <a:latin typeface="Arial"/>
                <a:cs typeface="Arial"/>
              </a:rPr>
              <a:t> </a:t>
            </a:r>
            <a:r>
              <a:rPr sz="400" spc="-56" dirty="0">
                <a:solidFill>
                  <a:srgbClr val="707574"/>
                </a:solidFill>
                <a:latin typeface="Arial"/>
                <a:cs typeface="Arial"/>
              </a:rPr>
              <a:t>de</a:t>
            </a:r>
            <a:r>
              <a:rPr sz="400" spc="-50" dirty="0">
                <a:solidFill>
                  <a:srgbClr val="707574"/>
                </a:solidFill>
                <a:latin typeface="Arial"/>
                <a:cs typeface="Arial"/>
              </a:rPr>
              <a:t> </a:t>
            </a:r>
            <a:r>
              <a:rPr sz="400" spc="-53" dirty="0">
                <a:solidFill>
                  <a:srgbClr val="707574"/>
                </a:solidFill>
                <a:latin typeface="Arial"/>
                <a:cs typeface="Arial"/>
              </a:rPr>
              <a:t>acidez</a:t>
            </a:r>
            <a:r>
              <a:rPr sz="400" spc="-31" dirty="0">
                <a:solidFill>
                  <a:srgbClr val="707574"/>
                </a:solidFill>
                <a:latin typeface="Arial"/>
                <a:cs typeface="Arial"/>
              </a:rPr>
              <a:t> </a:t>
            </a:r>
            <a:r>
              <a:rPr sz="400" spc="-22" dirty="0">
                <a:solidFill>
                  <a:srgbClr val="707574"/>
                </a:solidFill>
                <a:latin typeface="Arial"/>
                <a:cs typeface="Arial"/>
              </a:rPr>
              <a:t>(</a:t>
            </a:r>
            <a:r>
              <a:rPr sz="400" spc="-28" dirty="0">
                <a:solidFill>
                  <a:srgbClr val="707574"/>
                </a:solidFill>
                <a:latin typeface="Arial"/>
                <a:cs typeface="Arial"/>
              </a:rPr>
              <a:t>citrato</a:t>
            </a:r>
            <a:r>
              <a:rPr sz="400" spc="-15" dirty="0">
                <a:solidFill>
                  <a:srgbClr val="707574"/>
                </a:solidFill>
                <a:latin typeface="Arial"/>
                <a:cs typeface="Arial"/>
              </a:rPr>
              <a:t> </a:t>
            </a:r>
            <a:r>
              <a:rPr sz="400" spc="-46" dirty="0">
                <a:solidFill>
                  <a:srgbClr val="707574"/>
                </a:solidFill>
                <a:latin typeface="Arial"/>
                <a:cs typeface="Arial"/>
              </a:rPr>
              <a:t>sódico)</a:t>
            </a:r>
            <a:r>
              <a:rPr sz="400" spc="-31" dirty="0">
                <a:solidFill>
                  <a:srgbClr val="707574"/>
                </a:solidFill>
                <a:latin typeface="Arial"/>
                <a:cs typeface="Arial"/>
              </a:rPr>
              <a:t>,</a:t>
            </a:r>
            <a:r>
              <a:rPr sz="400" spc="-46" dirty="0">
                <a:solidFill>
                  <a:srgbClr val="707574"/>
                </a:solidFill>
                <a:latin typeface="Arial"/>
                <a:cs typeface="Arial"/>
              </a:rPr>
              <a:t> </a:t>
            </a:r>
            <a:r>
              <a:rPr sz="400" spc="-50" dirty="0">
                <a:solidFill>
                  <a:srgbClr val="707574"/>
                </a:solidFill>
                <a:latin typeface="Arial"/>
                <a:cs typeface="Arial"/>
              </a:rPr>
              <a:t>conservante</a:t>
            </a:r>
            <a:r>
              <a:rPr sz="400" spc="-9" dirty="0">
                <a:solidFill>
                  <a:srgbClr val="707574"/>
                </a:solidFill>
                <a:latin typeface="Arial"/>
                <a:cs typeface="Arial"/>
              </a:rPr>
              <a:t> </a:t>
            </a:r>
            <a:r>
              <a:rPr sz="400" spc="-34" dirty="0">
                <a:solidFill>
                  <a:srgbClr val="707574"/>
                </a:solidFill>
                <a:latin typeface="Arial"/>
                <a:cs typeface="Arial"/>
              </a:rPr>
              <a:t>(</a:t>
            </a:r>
            <a:r>
              <a:rPr sz="400" spc="-50" dirty="0">
                <a:solidFill>
                  <a:srgbClr val="4B524F"/>
                </a:solidFill>
                <a:latin typeface="Arial"/>
                <a:cs typeface="Arial"/>
              </a:rPr>
              <a:t>b</a:t>
            </a:r>
            <a:r>
              <a:rPr sz="400" spc="-59" dirty="0">
                <a:solidFill>
                  <a:srgbClr val="4B524F"/>
                </a:solidFill>
                <a:latin typeface="Arial"/>
                <a:cs typeface="Arial"/>
              </a:rPr>
              <a:t>e</a:t>
            </a:r>
            <a:r>
              <a:rPr sz="400" spc="-50" dirty="0">
                <a:solidFill>
                  <a:srgbClr val="707574"/>
                </a:solidFill>
                <a:latin typeface="Arial"/>
                <a:cs typeface="Arial"/>
              </a:rPr>
              <a:t>nzoato</a:t>
            </a:r>
            <a:r>
              <a:rPr sz="400" spc="-15" dirty="0">
                <a:solidFill>
                  <a:srgbClr val="707574"/>
                </a:solidFill>
                <a:latin typeface="Arial"/>
                <a:cs typeface="Arial"/>
              </a:rPr>
              <a:t> </a:t>
            </a:r>
            <a:r>
              <a:rPr sz="400" spc="-46" dirty="0">
                <a:solidFill>
                  <a:srgbClr val="707574"/>
                </a:solidFill>
                <a:latin typeface="Arial"/>
                <a:cs typeface="Arial"/>
              </a:rPr>
              <a:t>sódico)</a:t>
            </a:r>
            <a:r>
              <a:rPr sz="400" spc="-31" dirty="0">
                <a:solidFill>
                  <a:srgbClr val="707574"/>
                </a:solidFill>
                <a:latin typeface="Arial"/>
                <a:cs typeface="Arial"/>
              </a:rPr>
              <a:t>,</a:t>
            </a:r>
            <a:r>
              <a:rPr sz="400" spc="-46" dirty="0">
                <a:solidFill>
                  <a:srgbClr val="707574"/>
                </a:solidFill>
                <a:latin typeface="Arial"/>
                <a:cs typeface="Arial"/>
              </a:rPr>
              <a:t> </a:t>
            </a:r>
            <a:r>
              <a:rPr sz="400" spc="-43" dirty="0">
                <a:solidFill>
                  <a:srgbClr val="606764"/>
                </a:solidFill>
                <a:latin typeface="Arial"/>
                <a:cs typeface="Arial"/>
              </a:rPr>
              <a:t>a</a:t>
            </a:r>
            <a:r>
              <a:rPr sz="400" spc="-53" dirty="0">
                <a:solidFill>
                  <a:srgbClr val="858C89"/>
                </a:solidFill>
                <a:latin typeface="Arial"/>
                <a:cs typeface="Arial"/>
              </a:rPr>
              <a:t>romas</a:t>
            </a:r>
            <a:r>
              <a:rPr sz="400" spc="-28" dirty="0">
                <a:solidFill>
                  <a:srgbClr val="858C89"/>
                </a:solidFill>
                <a:latin typeface="Arial"/>
                <a:cs typeface="Arial"/>
              </a:rPr>
              <a:t> </a:t>
            </a:r>
            <a:r>
              <a:rPr sz="400" spc="-37" dirty="0">
                <a:solidFill>
                  <a:srgbClr val="707574"/>
                </a:solidFill>
                <a:latin typeface="Arial"/>
                <a:cs typeface="Arial"/>
              </a:rPr>
              <a:t>(incluye</a:t>
            </a:r>
            <a:r>
              <a:rPr sz="400" spc="-43" dirty="0">
                <a:solidFill>
                  <a:srgbClr val="707574"/>
                </a:solidFill>
                <a:latin typeface="Arial"/>
                <a:cs typeface="Arial"/>
              </a:rPr>
              <a:t> cafelna</a:t>
            </a:r>
            <a:r>
              <a:rPr sz="400" spc="-31" dirty="0">
                <a:solidFill>
                  <a:srgbClr val="707574"/>
                </a:solidFill>
                <a:latin typeface="Arial"/>
                <a:cs typeface="Arial"/>
              </a:rPr>
              <a:t>)</a:t>
            </a:r>
            <a:r>
              <a:rPr sz="400" spc="-28" dirty="0">
                <a:solidFill>
                  <a:srgbClr val="707574"/>
                </a:solidFill>
                <a:latin typeface="Arial"/>
                <a:cs typeface="Arial"/>
              </a:rPr>
              <a:t>.</a:t>
            </a:r>
            <a:r>
              <a:rPr sz="400" spc="-50" dirty="0">
                <a:solidFill>
                  <a:srgbClr val="707574"/>
                </a:solidFill>
                <a:latin typeface="Arial"/>
                <a:cs typeface="Arial"/>
              </a:rPr>
              <a:t> </a:t>
            </a:r>
            <a:r>
              <a:rPr sz="400" spc="-53" dirty="0">
                <a:solidFill>
                  <a:srgbClr val="707574"/>
                </a:solidFill>
                <a:latin typeface="Arial"/>
                <a:cs typeface="Arial"/>
              </a:rPr>
              <a:t>Contiene</a:t>
            </a:r>
            <a:r>
              <a:rPr sz="400" spc="-12" dirty="0">
                <a:solidFill>
                  <a:srgbClr val="707574"/>
                </a:solidFill>
                <a:latin typeface="Arial"/>
                <a:cs typeface="Arial"/>
              </a:rPr>
              <a:t> </a:t>
            </a:r>
            <a:r>
              <a:rPr sz="400" spc="-56" dirty="0">
                <a:solidFill>
                  <a:srgbClr val="707574"/>
                </a:solidFill>
                <a:latin typeface="Arial"/>
                <a:cs typeface="Arial"/>
              </a:rPr>
              <a:t>una</a:t>
            </a:r>
            <a:r>
              <a:rPr sz="400" spc="-34" dirty="0">
                <a:solidFill>
                  <a:srgbClr val="707574"/>
                </a:solidFill>
                <a:latin typeface="Arial"/>
                <a:cs typeface="Arial"/>
              </a:rPr>
              <a:t> </a:t>
            </a:r>
            <a:r>
              <a:rPr sz="400" spc="-46" dirty="0">
                <a:solidFill>
                  <a:srgbClr val="707574"/>
                </a:solidFill>
                <a:latin typeface="Arial"/>
                <a:cs typeface="Arial"/>
              </a:rPr>
              <a:t>fuente</a:t>
            </a:r>
            <a:r>
              <a:rPr sz="400" spc="-6" dirty="0">
                <a:solidFill>
                  <a:srgbClr val="707574"/>
                </a:solidFill>
                <a:latin typeface="Arial"/>
                <a:cs typeface="Arial"/>
              </a:rPr>
              <a:t> </a:t>
            </a:r>
            <a:r>
              <a:rPr sz="400" spc="-56" dirty="0">
                <a:solidFill>
                  <a:srgbClr val="707574"/>
                </a:solidFill>
                <a:latin typeface="Arial"/>
                <a:cs typeface="Arial"/>
              </a:rPr>
              <a:t>de</a:t>
            </a:r>
            <a:r>
              <a:rPr sz="400" spc="-28" dirty="0">
                <a:solidFill>
                  <a:srgbClr val="707574"/>
                </a:solidFill>
                <a:latin typeface="Arial"/>
                <a:cs typeface="Arial"/>
              </a:rPr>
              <a:t> </a:t>
            </a:r>
            <a:r>
              <a:rPr sz="400" spc="-43" dirty="0">
                <a:solidFill>
                  <a:srgbClr val="707574"/>
                </a:solidFill>
                <a:latin typeface="Arial"/>
                <a:cs typeface="Arial"/>
              </a:rPr>
              <a:t>fenilalanina.</a:t>
            </a:r>
            <a:r>
              <a:rPr sz="400" spc="-28" dirty="0">
                <a:solidFill>
                  <a:srgbClr val="707574"/>
                </a:solidFill>
                <a:latin typeface="Arial"/>
                <a:cs typeface="Arial"/>
              </a:rPr>
              <a:t> </a:t>
            </a:r>
            <a:r>
              <a:rPr sz="400" spc="-87" dirty="0">
                <a:solidFill>
                  <a:srgbClr val="4B524F"/>
                </a:solidFill>
                <a:latin typeface="Arial"/>
                <a:cs typeface="Arial"/>
              </a:rPr>
              <a:t>CONSERVACIÓN:</a:t>
            </a:r>
            <a:r>
              <a:rPr sz="400" spc="31" dirty="0">
                <a:solidFill>
                  <a:srgbClr val="4B524F"/>
                </a:solidFill>
                <a:latin typeface="Arial"/>
                <a:cs typeface="Arial"/>
              </a:rPr>
              <a:t> </a:t>
            </a:r>
            <a:r>
              <a:rPr sz="400" spc="-56" dirty="0">
                <a:solidFill>
                  <a:srgbClr val="707574"/>
                </a:solidFill>
                <a:latin typeface="Arial"/>
                <a:cs typeface="Arial"/>
              </a:rPr>
              <a:t>Conservar </a:t>
            </a:r>
            <a:r>
              <a:rPr sz="400" spc="-50" dirty="0">
                <a:solidFill>
                  <a:srgbClr val="606764"/>
                </a:solidFill>
                <a:latin typeface="Arial"/>
                <a:cs typeface="Arial"/>
              </a:rPr>
              <a:t>en</a:t>
            </a:r>
            <a:r>
              <a:rPr sz="400" spc="-19" dirty="0">
                <a:solidFill>
                  <a:srgbClr val="606764"/>
                </a:solidFill>
                <a:latin typeface="Arial"/>
                <a:cs typeface="Arial"/>
              </a:rPr>
              <a:t> </a:t>
            </a:r>
            <a:r>
              <a:rPr sz="400" spc="-43" dirty="0">
                <a:solidFill>
                  <a:srgbClr val="707574"/>
                </a:solidFill>
                <a:latin typeface="Arial"/>
                <a:cs typeface="Arial"/>
              </a:rPr>
              <a:t>lugar</a:t>
            </a:r>
            <a:r>
              <a:rPr sz="400" spc="-6" dirty="0">
                <a:solidFill>
                  <a:srgbClr val="707574"/>
                </a:solidFill>
                <a:latin typeface="Arial"/>
                <a:cs typeface="Arial"/>
              </a:rPr>
              <a:t> </a:t>
            </a:r>
            <a:r>
              <a:rPr sz="400" spc="-46" dirty="0">
                <a:solidFill>
                  <a:srgbClr val="707574"/>
                </a:solidFill>
                <a:latin typeface="Arial"/>
                <a:cs typeface="Arial"/>
              </a:rPr>
              <a:t>fresco</a:t>
            </a:r>
            <a:r>
              <a:rPr sz="400" spc="3" dirty="0">
                <a:solidFill>
                  <a:srgbClr val="707574"/>
                </a:solidFill>
                <a:latin typeface="Arial"/>
                <a:cs typeface="Arial"/>
              </a:rPr>
              <a:t> </a:t>
            </a:r>
            <a:r>
              <a:rPr sz="500" i="1" spc="-81" dirty="0">
                <a:solidFill>
                  <a:srgbClr val="707574"/>
                </a:solidFill>
                <a:latin typeface="Times New Roman"/>
                <a:cs typeface="Times New Roman"/>
              </a:rPr>
              <a:t>y</a:t>
            </a:r>
            <a:r>
              <a:rPr sz="500" i="1" spc="19" dirty="0">
                <a:solidFill>
                  <a:srgbClr val="707574"/>
                </a:solidFill>
                <a:latin typeface="Times New Roman"/>
                <a:cs typeface="Times New Roman"/>
              </a:rPr>
              <a:t> </a:t>
            </a:r>
            <a:r>
              <a:rPr sz="400" spc="-56" dirty="0">
                <a:solidFill>
                  <a:srgbClr val="707574"/>
                </a:solidFill>
                <a:latin typeface="Arial"/>
                <a:cs typeface="Arial"/>
              </a:rPr>
              <a:t>seco,</a:t>
            </a:r>
            <a:r>
              <a:rPr sz="400" spc="-53" dirty="0">
                <a:solidFill>
                  <a:srgbClr val="707574"/>
                </a:solidFill>
                <a:latin typeface="Arial"/>
                <a:cs typeface="Arial"/>
              </a:rPr>
              <a:t> </a:t>
            </a:r>
            <a:r>
              <a:rPr sz="400" spc="-40" dirty="0">
                <a:solidFill>
                  <a:srgbClr val="606764"/>
                </a:solidFill>
                <a:latin typeface="Arial"/>
                <a:cs typeface="Arial"/>
              </a:rPr>
              <a:t>proteger</a:t>
            </a:r>
            <a:r>
              <a:rPr sz="400" spc="-25" dirty="0">
                <a:solidFill>
                  <a:srgbClr val="606764"/>
                </a:solidFill>
                <a:latin typeface="Arial"/>
                <a:cs typeface="Arial"/>
              </a:rPr>
              <a:t> </a:t>
            </a:r>
            <a:r>
              <a:rPr sz="400" spc="-56" dirty="0">
                <a:solidFill>
                  <a:srgbClr val="606764"/>
                </a:solidFill>
                <a:latin typeface="Arial"/>
                <a:cs typeface="Arial"/>
              </a:rPr>
              <a:t>de</a:t>
            </a:r>
            <a:r>
              <a:rPr sz="400" spc="-3" dirty="0">
                <a:solidFill>
                  <a:srgbClr val="606764"/>
                </a:solidFill>
                <a:latin typeface="Arial"/>
                <a:cs typeface="Arial"/>
              </a:rPr>
              <a:t> </a:t>
            </a:r>
            <a:r>
              <a:rPr sz="400" spc="-46" dirty="0">
                <a:solidFill>
                  <a:srgbClr val="707574"/>
                </a:solidFill>
                <a:latin typeface="Arial"/>
                <a:cs typeface="Arial"/>
              </a:rPr>
              <a:t>la</a:t>
            </a:r>
            <a:r>
              <a:rPr sz="400" spc="-15" dirty="0">
                <a:solidFill>
                  <a:srgbClr val="707574"/>
                </a:solidFill>
                <a:latin typeface="Arial"/>
                <a:cs typeface="Arial"/>
              </a:rPr>
              <a:t> </a:t>
            </a:r>
            <a:r>
              <a:rPr sz="400" spc="-46" dirty="0">
                <a:solidFill>
                  <a:srgbClr val="707574"/>
                </a:solidFill>
                <a:latin typeface="Arial"/>
                <a:cs typeface="Arial"/>
              </a:rPr>
              <a:t>luz</a:t>
            </a:r>
            <a:r>
              <a:rPr sz="400" spc="-25" dirty="0">
                <a:solidFill>
                  <a:srgbClr val="707574"/>
                </a:solidFill>
                <a:latin typeface="Arial"/>
                <a:cs typeface="Arial"/>
              </a:rPr>
              <a:t> </a:t>
            </a:r>
            <a:r>
              <a:rPr sz="400" spc="-40" dirty="0">
                <a:solidFill>
                  <a:srgbClr val="707574"/>
                </a:solidFill>
                <a:latin typeface="Arial"/>
                <a:cs typeface="Arial"/>
              </a:rPr>
              <a:t>solar</a:t>
            </a:r>
            <a:r>
              <a:rPr sz="400" spc="-19" dirty="0">
                <a:solidFill>
                  <a:srgbClr val="707574"/>
                </a:solidFill>
                <a:latin typeface="Arial"/>
                <a:cs typeface="Arial"/>
              </a:rPr>
              <a:t> </a:t>
            </a:r>
            <a:r>
              <a:rPr sz="500" i="1" spc="-93" dirty="0">
                <a:solidFill>
                  <a:srgbClr val="707574"/>
                </a:solidFill>
                <a:latin typeface="Times New Roman"/>
                <a:cs typeface="Times New Roman"/>
              </a:rPr>
              <a:t>y</a:t>
            </a:r>
            <a:r>
              <a:rPr sz="500" i="1" spc="12" dirty="0">
                <a:solidFill>
                  <a:srgbClr val="707574"/>
                </a:solidFill>
                <a:latin typeface="Times New Roman"/>
                <a:cs typeface="Times New Roman"/>
              </a:rPr>
              <a:t> </a:t>
            </a:r>
            <a:r>
              <a:rPr sz="400" spc="-40" dirty="0">
                <a:solidFill>
                  <a:srgbClr val="707574"/>
                </a:solidFill>
                <a:latin typeface="Arial"/>
                <a:cs typeface="Arial"/>
              </a:rPr>
              <a:t>olores</a:t>
            </a:r>
            <a:r>
              <a:rPr sz="400" spc="-34" dirty="0">
                <a:solidFill>
                  <a:srgbClr val="707574"/>
                </a:solidFill>
                <a:latin typeface="Arial"/>
                <a:cs typeface="Arial"/>
              </a:rPr>
              <a:t> </a:t>
            </a:r>
            <a:r>
              <a:rPr sz="400" spc="-46" dirty="0">
                <a:solidFill>
                  <a:srgbClr val="707574"/>
                </a:solidFill>
                <a:latin typeface="Arial"/>
                <a:cs typeface="Arial"/>
              </a:rPr>
              <a:t>agresivos.</a:t>
            </a:r>
            <a:r>
              <a:rPr sz="400" spc="-40" dirty="0">
                <a:solidFill>
                  <a:srgbClr val="707574"/>
                </a:solidFill>
                <a:latin typeface="Arial"/>
                <a:cs typeface="Arial"/>
              </a:rPr>
              <a:t> </a:t>
            </a:r>
            <a:r>
              <a:rPr sz="400" spc="-74" dirty="0">
                <a:solidFill>
                  <a:srgbClr val="606764"/>
                </a:solidFill>
                <a:latin typeface="Arial"/>
                <a:cs typeface="Arial"/>
              </a:rPr>
              <a:t>Una</a:t>
            </a:r>
            <a:r>
              <a:rPr sz="400" spc="-34" dirty="0">
                <a:solidFill>
                  <a:srgbClr val="606764"/>
                </a:solidFill>
                <a:latin typeface="Arial"/>
                <a:cs typeface="Arial"/>
              </a:rPr>
              <a:t> </a:t>
            </a:r>
            <a:r>
              <a:rPr sz="400" spc="-59" dirty="0">
                <a:solidFill>
                  <a:srgbClr val="707574"/>
                </a:solidFill>
                <a:latin typeface="Arial"/>
                <a:cs typeface="Arial"/>
              </a:rPr>
              <a:t>vez</a:t>
            </a:r>
            <a:r>
              <a:rPr sz="400" spc="-28" dirty="0">
                <a:solidFill>
                  <a:srgbClr val="707574"/>
                </a:solidFill>
                <a:latin typeface="Arial"/>
                <a:cs typeface="Arial"/>
              </a:rPr>
              <a:t> </a:t>
            </a:r>
            <a:r>
              <a:rPr sz="400" spc="-56" dirty="0">
                <a:solidFill>
                  <a:srgbClr val="606764"/>
                </a:solidFill>
                <a:latin typeface="Arial"/>
                <a:cs typeface="Arial"/>
              </a:rPr>
              <a:t>a</a:t>
            </a:r>
            <a:r>
              <a:rPr sz="400" spc="-28" dirty="0">
                <a:solidFill>
                  <a:srgbClr val="606764"/>
                </a:solidFill>
                <a:latin typeface="Arial"/>
                <a:cs typeface="Arial"/>
              </a:rPr>
              <a:t>b</a:t>
            </a:r>
            <a:r>
              <a:rPr sz="400" spc="-31" dirty="0">
                <a:solidFill>
                  <a:srgbClr val="858C89"/>
                </a:solidFill>
                <a:latin typeface="Arial"/>
                <a:cs typeface="Arial"/>
              </a:rPr>
              <a:t>ierto </a:t>
            </a:r>
            <a:r>
              <a:rPr sz="400" spc="-46" dirty="0">
                <a:solidFill>
                  <a:srgbClr val="707574"/>
                </a:solidFill>
                <a:latin typeface="Arial"/>
                <a:cs typeface="Arial"/>
              </a:rPr>
              <a:t>conservar</a:t>
            </a:r>
            <a:r>
              <a:rPr sz="400" spc="-28" dirty="0">
                <a:solidFill>
                  <a:srgbClr val="707574"/>
                </a:solidFill>
                <a:latin typeface="Arial"/>
                <a:cs typeface="Arial"/>
              </a:rPr>
              <a:t> </a:t>
            </a:r>
            <a:r>
              <a:rPr sz="400" spc="-50" dirty="0">
                <a:solidFill>
                  <a:srgbClr val="606764"/>
                </a:solidFill>
                <a:latin typeface="Arial"/>
                <a:cs typeface="Arial"/>
              </a:rPr>
              <a:t>en</a:t>
            </a:r>
            <a:r>
              <a:rPr sz="400" spc="-40" dirty="0">
                <a:solidFill>
                  <a:srgbClr val="606764"/>
                </a:solidFill>
                <a:latin typeface="Arial"/>
                <a:cs typeface="Arial"/>
              </a:rPr>
              <a:t> </a:t>
            </a:r>
            <a:r>
              <a:rPr sz="400" spc="-25" dirty="0">
                <a:solidFill>
                  <a:srgbClr val="707574"/>
                </a:solidFill>
                <a:latin typeface="Arial"/>
                <a:cs typeface="Arial"/>
              </a:rPr>
              <a:t>frío</a:t>
            </a:r>
            <a:r>
              <a:rPr sz="400" spc="-37" dirty="0">
                <a:solidFill>
                  <a:srgbClr val="707574"/>
                </a:solidFill>
                <a:latin typeface="Arial"/>
                <a:cs typeface="Arial"/>
              </a:rPr>
              <a:t> </a:t>
            </a:r>
            <a:r>
              <a:rPr sz="500" i="1" spc="-62" dirty="0">
                <a:solidFill>
                  <a:srgbClr val="707574"/>
                </a:solidFill>
                <a:latin typeface="Times New Roman"/>
                <a:cs typeface="Times New Roman"/>
              </a:rPr>
              <a:t>y </a:t>
            </a:r>
            <a:r>
              <a:rPr sz="400" spc="-50" dirty="0">
                <a:solidFill>
                  <a:srgbClr val="707574"/>
                </a:solidFill>
                <a:latin typeface="Arial"/>
                <a:cs typeface="Arial"/>
              </a:rPr>
              <a:t>consumir</a:t>
            </a:r>
            <a:r>
              <a:rPr sz="400" spc="-3" dirty="0">
                <a:solidFill>
                  <a:srgbClr val="707574"/>
                </a:solidFill>
                <a:latin typeface="Arial"/>
                <a:cs typeface="Arial"/>
              </a:rPr>
              <a:t> </a:t>
            </a:r>
            <a:r>
              <a:rPr sz="400" spc="-50" dirty="0">
                <a:solidFill>
                  <a:srgbClr val="606764"/>
                </a:solidFill>
                <a:latin typeface="Arial"/>
                <a:cs typeface="Arial"/>
              </a:rPr>
              <a:t>en</a:t>
            </a:r>
            <a:r>
              <a:rPr sz="400" spc="-19" dirty="0">
                <a:solidFill>
                  <a:srgbClr val="606764"/>
                </a:solidFill>
                <a:latin typeface="Arial"/>
                <a:cs typeface="Arial"/>
              </a:rPr>
              <a:t> </a:t>
            </a:r>
            <a:r>
              <a:rPr sz="400" spc="-46" dirty="0">
                <a:solidFill>
                  <a:srgbClr val="707574"/>
                </a:solidFill>
                <a:latin typeface="Arial"/>
                <a:cs typeface="Arial"/>
              </a:rPr>
              <a:t>los</a:t>
            </a:r>
            <a:r>
              <a:rPr sz="400" spc="-31" dirty="0">
                <a:solidFill>
                  <a:srgbClr val="707574"/>
                </a:solidFill>
                <a:latin typeface="Arial"/>
                <a:cs typeface="Arial"/>
              </a:rPr>
              <a:t> </a:t>
            </a:r>
            <a:r>
              <a:rPr sz="400" spc="-65" dirty="0">
                <a:solidFill>
                  <a:srgbClr val="707574"/>
                </a:solidFill>
                <a:latin typeface="Arial"/>
                <a:cs typeface="Arial"/>
              </a:rPr>
              <a:t>2</a:t>
            </a:r>
            <a:r>
              <a:rPr sz="400" spc="-56" dirty="0">
                <a:solidFill>
                  <a:srgbClr val="707574"/>
                </a:solidFill>
                <a:latin typeface="Arial"/>
                <a:cs typeface="Arial"/>
              </a:rPr>
              <a:t> </a:t>
            </a:r>
            <a:r>
              <a:rPr sz="400" spc="-19" dirty="0">
                <a:solidFill>
                  <a:srgbClr val="707574"/>
                </a:solidFill>
                <a:latin typeface="Arial"/>
                <a:cs typeface="Arial"/>
              </a:rPr>
              <a:t>ó</a:t>
            </a:r>
            <a:r>
              <a:rPr sz="400" spc="-34" dirty="0">
                <a:solidFill>
                  <a:srgbClr val="707574"/>
                </a:solidFill>
                <a:latin typeface="Arial"/>
                <a:cs typeface="Arial"/>
              </a:rPr>
              <a:t> </a:t>
            </a:r>
            <a:r>
              <a:rPr sz="400" spc="-62" dirty="0">
                <a:solidFill>
                  <a:srgbClr val="707574"/>
                </a:solidFill>
                <a:latin typeface="Arial"/>
                <a:cs typeface="Arial"/>
              </a:rPr>
              <a:t>3</a:t>
            </a:r>
            <a:r>
              <a:rPr sz="400" spc="-37" dirty="0">
                <a:solidFill>
                  <a:srgbClr val="707574"/>
                </a:solidFill>
                <a:latin typeface="Arial"/>
                <a:cs typeface="Arial"/>
              </a:rPr>
              <a:t> </a:t>
            </a:r>
            <a:r>
              <a:rPr sz="400" spc="-56" dirty="0">
                <a:solidFill>
                  <a:srgbClr val="606764"/>
                </a:solidFill>
                <a:latin typeface="Arial"/>
                <a:cs typeface="Arial"/>
              </a:rPr>
              <a:t>días</a:t>
            </a:r>
            <a:r>
              <a:rPr sz="400" spc="-15" dirty="0">
                <a:solidFill>
                  <a:srgbClr val="606764"/>
                </a:solidFill>
                <a:latin typeface="Arial"/>
                <a:cs typeface="Arial"/>
              </a:rPr>
              <a:t> </a:t>
            </a:r>
            <a:r>
              <a:rPr sz="400" spc="-46" dirty="0">
                <a:solidFill>
                  <a:srgbClr val="707574"/>
                </a:solidFill>
                <a:latin typeface="Arial"/>
                <a:cs typeface="Arial"/>
              </a:rPr>
              <a:t>siguientes.</a:t>
            </a:r>
            <a:endParaRPr sz="400" dirty="0">
              <a:solidFill>
                <a:prstClr val="black"/>
              </a:solidFill>
              <a:latin typeface="Arial"/>
              <a:cs typeface="Arial"/>
            </a:endParaRPr>
          </a:p>
        </p:txBody>
      </p:sp>
      <p:sp>
        <p:nvSpPr>
          <p:cNvPr id="8" name="object 8"/>
          <p:cNvSpPr txBox="1"/>
          <p:nvPr/>
        </p:nvSpPr>
        <p:spPr>
          <a:xfrm>
            <a:off x="7099178" y="3326574"/>
            <a:ext cx="411902" cy="139519"/>
          </a:xfrm>
          <a:prstGeom prst="rect">
            <a:avLst/>
          </a:prstGeom>
        </p:spPr>
        <p:txBody>
          <a:bodyPr vert="horz" wrap="square" lIns="0" tIns="0" rIns="0" bIns="0" rtlCol="0">
            <a:noAutofit/>
          </a:bodyPr>
          <a:lstStyle/>
          <a:p>
            <a:pPr marL="13371" marR="7865" indent="-5899" defTabSz="566286">
              <a:lnSpc>
                <a:spcPts val="507"/>
              </a:lnSpc>
            </a:pPr>
            <a:r>
              <a:rPr sz="400" spc="-93" dirty="0">
                <a:solidFill>
                  <a:srgbClr val="4B524F"/>
                </a:solidFill>
                <a:latin typeface="Arial"/>
                <a:cs typeface="Arial"/>
              </a:rPr>
              <a:t>H</a:t>
            </a:r>
            <a:r>
              <a:rPr sz="400" spc="-12" dirty="0">
                <a:solidFill>
                  <a:srgbClr val="707574"/>
                </a:solidFill>
                <a:latin typeface="Arial"/>
                <a:cs typeface="Arial"/>
              </a:rPr>
              <a:t>i</a:t>
            </a:r>
            <a:r>
              <a:rPr sz="400" spc="-34" dirty="0">
                <a:solidFill>
                  <a:srgbClr val="343D3A"/>
                </a:solidFill>
                <a:latin typeface="Arial"/>
                <a:cs typeface="Arial"/>
              </a:rPr>
              <a:t>dratos </a:t>
            </a:r>
            <a:r>
              <a:rPr sz="400" spc="-34" dirty="0">
                <a:solidFill>
                  <a:srgbClr val="4B524F"/>
                </a:solidFill>
                <a:latin typeface="Arial"/>
                <a:cs typeface="Arial"/>
              </a:rPr>
              <a:t>de</a:t>
            </a:r>
            <a:r>
              <a:rPr sz="400" spc="-53" dirty="0">
                <a:solidFill>
                  <a:srgbClr val="4B524F"/>
                </a:solidFill>
                <a:latin typeface="Arial"/>
                <a:cs typeface="Arial"/>
              </a:rPr>
              <a:t> </a:t>
            </a:r>
            <a:r>
              <a:rPr sz="400" spc="-40" dirty="0">
                <a:solidFill>
                  <a:srgbClr val="4B524F"/>
                </a:solidFill>
                <a:latin typeface="Arial"/>
                <a:cs typeface="Arial"/>
              </a:rPr>
              <a:t>carbono</a:t>
            </a:r>
            <a:r>
              <a:rPr sz="400" spc="-22" dirty="0">
                <a:solidFill>
                  <a:srgbClr val="4B524F"/>
                </a:solidFill>
                <a:latin typeface="Arial"/>
                <a:cs typeface="Arial"/>
              </a:rPr>
              <a:t> </a:t>
            </a:r>
            <a:r>
              <a:rPr sz="400" spc="-34" dirty="0">
                <a:solidFill>
                  <a:srgbClr val="4B524F"/>
                </a:solidFill>
                <a:latin typeface="Arial"/>
                <a:cs typeface="Arial"/>
              </a:rPr>
              <a:t>de</a:t>
            </a:r>
            <a:r>
              <a:rPr sz="400" spc="-53" dirty="0">
                <a:solidFill>
                  <a:srgbClr val="4B524F"/>
                </a:solidFill>
                <a:latin typeface="Arial"/>
                <a:cs typeface="Arial"/>
              </a:rPr>
              <a:t> </a:t>
            </a:r>
            <a:r>
              <a:rPr sz="400" spc="-28" dirty="0">
                <a:solidFill>
                  <a:srgbClr val="606764"/>
                </a:solidFill>
                <a:latin typeface="Arial"/>
                <a:cs typeface="Arial"/>
              </a:rPr>
              <a:t>los</a:t>
            </a:r>
            <a:r>
              <a:rPr sz="400" spc="-59" dirty="0">
                <a:solidFill>
                  <a:srgbClr val="606764"/>
                </a:solidFill>
                <a:latin typeface="Arial"/>
                <a:cs typeface="Arial"/>
              </a:rPr>
              <a:t> </a:t>
            </a:r>
            <a:r>
              <a:rPr sz="400" spc="-31" dirty="0">
                <a:solidFill>
                  <a:srgbClr val="4B524F"/>
                </a:solidFill>
                <a:latin typeface="Arial"/>
                <a:cs typeface="Arial"/>
              </a:rPr>
              <a:t>cuales:</a:t>
            </a:r>
            <a:endParaRPr sz="400" dirty="0">
              <a:solidFill>
                <a:prstClr val="black"/>
              </a:solidFill>
              <a:latin typeface="Arial"/>
              <a:cs typeface="Arial"/>
            </a:endParaRPr>
          </a:p>
        </p:txBody>
      </p:sp>
      <p:sp>
        <p:nvSpPr>
          <p:cNvPr id="9" name="object 9"/>
          <p:cNvSpPr txBox="1"/>
          <p:nvPr/>
        </p:nvSpPr>
        <p:spPr>
          <a:xfrm>
            <a:off x="7782569" y="3253063"/>
            <a:ext cx="104415" cy="143180"/>
          </a:xfrm>
          <a:prstGeom prst="rect">
            <a:avLst/>
          </a:prstGeom>
        </p:spPr>
        <p:txBody>
          <a:bodyPr vert="horz" wrap="square" lIns="0" tIns="0" rIns="0" bIns="0" rtlCol="0">
            <a:noAutofit/>
          </a:bodyPr>
          <a:lstStyle/>
          <a:p>
            <a:pPr marL="7865" defTabSz="566286"/>
            <a:r>
              <a:rPr sz="400" spc="-121" dirty="0">
                <a:solidFill>
                  <a:srgbClr val="4B524F"/>
                </a:solidFill>
                <a:latin typeface="Arial"/>
                <a:cs typeface="Arial"/>
              </a:rPr>
              <a:t>O</a:t>
            </a:r>
            <a:r>
              <a:rPr sz="400" spc="-34" dirty="0">
                <a:solidFill>
                  <a:srgbClr val="707574"/>
                </a:solidFill>
                <a:latin typeface="Arial"/>
                <a:cs typeface="Arial"/>
              </a:rPr>
              <a:t>,</a:t>
            </a:r>
            <a:r>
              <a:rPr sz="400" spc="-90" dirty="0">
                <a:solidFill>
                  <a:srgbClr val="4B524F"/>
                </a:solidFill>
                <a:latin typeface="Arial"/>
                <a:cs typeface="Arial"/>
              </a:rPr>
              <a:t>Og</a:t>
            </a:r>
            <a:endParaRPr sz="400" dirty="0">
              <a:solidFill>
                <a:prstClr val="black"/>
              </a:solidFill>
              <a:latin typeface="Arial"/>
              <a:cs typeface="Arial"/>
            </a:endParaRPr>
          </a:p>
          <a:p>
            <a:pPr marL="18876" defTabSz="566286">
              <a:lnSpc>
                <a:spcPts val="511"/>
              </a:lnSpc>
            </a:pPr>
            <a:r>
              <a:rPr sz="400" spc="-46" dirty="0">
                <a:solidFill>
                  <a:srgbClr val="606764"/>
                </a:solidFill>
                <a:latin typeface="Arial"/>
                <a:cs typeface="Arial"/>
              </a:rPr>
              <a:t>O,lg</a:t>
            </a:r>
            <a:endParaRPr sz="400" dirty="0">
              <a:solidFill>
                <a:prstClr val="black"/>
              </a:solidFill>
              <a:latin typeface="Arial"/>
              <a:cs typeface="Arial"/>
            </a:endParaRP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0730" y="-436098"/>
            <a:ext cx="9017313" cy="492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9 CuadroTexto"/>
          <p:cNvSpPr txBox="1"/>
          <p:nvPr/>
        </p:nvSpPr>
        <p:spPr>
          <a:xfrm>
            <a:off x="14068" y="4413183"/>
            <a:ext cx="8350910" cy="2062103"/>
          </a:xfrm>
          <a:prstGeom prst="rect">
            <a:avLst/>
          </a:prstGeom>
          <a:solidFill>
            <a:schemeClr val="accent5">
              <a:lumMod val="40000"/>
              <a:lumOff val="60000"/>
            </a:schemeClr>
          </a:solidFill>
        </p:spPr>
        <p:txBody>
          <a:bodyPr wrap="square" rtlCol="0">
            <a:spAutoFit/>
          </a:bodyPr>
          <a:lstStyle/>
          <a:p>
            <a:r>
              <a:rPr lang="es-ES" sz="3200" dirty="0">
                <a:latin typeface="Arial" panose="020B0604020202020204" pitchFamily="34" charset="0"/>
                <a:cs typeface="Arial" panose="020B0604020202020204" pitchFamily="34" charset="0"/>
              </a:rPr>
              <a:t>La mención Zero es similar a “sin”, aquí no especifica en que nutriente se aplica, pero se entiende que es en todos según la tabla nutricional</a:t>
            </a:r>
            <a:r>
              <a:rPr lang="es-ES" dirty="0"/>
              <a:t>.</a:t>
            </a:r>
            <a:endParaRPr lang="gl-ES" dirty="0"/>
          </a:p>
        </p:txBody>
      </p:sp>
    </p:spTree>
    <p:extLst>
      <p:ext uri="{BB962C8B-B14F-4D97-AF65-F5344CB8AC3E}">
        <p14:creationId xmlns:p14="http://schemas.microsoft.com/office/powerpoint/2010/main" val="25221138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6E019E1-544C-7332-EF14-6564425A9D9E}"/>
              </a:ext>
            </a:extLst>
          </p:cNvPr>
          <p:cNvPicPr>
            <a:picLocks noChangeAspect="1"/>
          </p:cNvPicPr>
          <p:nvPr/>
        </p:nvPicPr>
        <p:blipFill>
          <a:blip r:embed="rId2"/>
          <a:stretch>
            <a:fillRect/>
          </a:stretch>
        </p:blipFill>
        <p:spPr>
          <a:xfrm>
            <a:off x="1260233" y="981840"/>
            <a:ext cx="7869699" cy="3787108"/>
          </a:xfrm>
          <a:prstGeom prst="rect">
            <a:avLst/>
          </a:prstGeom>
        </p:spPr>
      </p:pic>
    </p:spTree>
    <p:extLst>
      <p:ext uri="{BB962C8B-B14F-4D97-AF65-F5344CB8AC3E}">
        <p14:creationId xmlns:p14="http://schemas.microsoft.com/office/powerpoint/2010/main" val="34215215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2766" y="31501"/>
            <a:ext cx="11873944" cy="3851182"/>
          </a:xfrm>
          <a:prstGeom prst="rect">
            <a:avLst/>
          </a:prstGeom>
          <a:blipFill>
            <a:blip r:embed="rId2" cstate="print"/>
            <a:stretch>
              <a:fillRect/>
            </a:stretch>
          </a:blipFill>
        </p:spPr>
        <p:txBody>
          <a:bodyPr wrap="square" lIns="0" tIns="0" rIns="0" bIns="0" rtlCol="0">
            <a:noAutofit/>
          </a:bodyPr>
          <a:lstStyle/>
          <a:p>
            <a:pPr defTabSz="566286"/>
            <a:endParaRPr dirty="0">
              <a:solidFill>
                <a:prstClr val="black"/>
              </a:solidFill>
            </a:endParaRPr>
          </a:p>
        </p:txBody>
      </p:sp>
      <p:sp>
        <p:nvSpPr>
          <p:cNvPr id="3" name="object 3"/>
          <p:cNvSpPr/>
          <p:nvPr/>
        </p:nvSpPr>
        <p:spPr>
          <a:xfrm>
            <a:off x="2037442" y="1134970"/>
            <a:ext cx="0" cy="958801"/>
          </a:xfrm>
          <a:custGeom>
            <a:avLst/>
            <a:gdLst/>
            <a:ahLst/>
            <a:cxnLst/>
            <a:rect l="l" t="t" r="r" b="b"/>
            <a:pathLst>
              <a:path h="1496795">
                <a:moveTo>
                  <a:pt x="0" y="1496795"/>
                </a:moveTo>
                <a:lnTo>
                  <a:pt x="0" y="0"/>
                </a:lnTo>
              </a:path>
            </a:pathLst>
          </a:custGeom>
          <a:ln w="9083">
            <a:solidFill>
              <a:srgbClr val="C8CCC8"/>
            </a:solidFill>
          </a:ln>
        </p:spPr>
        <p:txBody>
          <a:bodyPr wrap="square" lIns="0" tIns="0" rIns="0" bIns="0" rtlCol="0">
            <a:noAutofit/>
          </a:bodyPr>
          <a:lstStyle/>
          <a:p>
            <a:pPr defTabSz="566286"/>
            <a:endParaRPr dirty="0">
              <a:solidFill>
                <a:prstClr val="black"/>
              </a:solidFill>
            </a:endParaRPr>
          </a:p>
        </p:txBody>
      </p:sp>
      <p:sp>
        <p:nvSpPr>
          <p:cNvPr id="4" name="object 4"/>
          <p:cNvSpPr/>
          <p:nvPr/>
        </p:nvSpPr>
        <p:spPr>
          <a:xfrm>
            <a:off x="2055288" y="4086458"/>
            <a:ext cx="0" cy="1836740"/>
          </a:xfrm>
          <a:custGeom>
            <a:avLst/>
            <a:gdLst/>
            <a:ahLst/>
            <a:cxnLst/>
            <a:rect l="l" t="t" r="r" b="b"/>
            <a:pathLst>
              <a:path h="2867355">
                <a:moveTo>
                  <a:pt x="0" y="2867355"/>
                </a:moveTo>
                <a:lnTo>
                  <a:pt x="0" y="0"/>
                </a:lnTo>
              </a:path>
            </a:pathLst>
          </a:custGeom>
          <a:ln w="9083">
            <a:solidFill>
              <a:srgbClr val="ACAFAF"/>
            </a:solidFill>
          </a:ln>
        </p:spPr>
        <p:txBody>
          <a:bodyPr wrap="square" lIns="0" tIns="0" rIns="0" bIns="0" rtlCol="0">
            <a:noAutofit/>
          </a:bodyPr>
          <a:lstStyle/>
          <a:p>
            <a:pPr defTabSz="566286"/>
            <a:endParaRPr dirty="0">
              <a:solidFill>
                <a:prstClr val="black"/>
              </a:solidFill>
            </a:endParaRPr>
          </a:p>
        </p:txBody>
      </p:sp>
      <p:sp>
        <p:nvSpPr>
          <p:cNvPr id="5" name="object 5"/>
          <p:cNvSpPr txBox="1"/>
          <p:nvPr/>
        </p:nvSpPr>
        <p:spPr>
          <a:xfrm>
            <a:off x="463831" y="4240502"/>
            <a:ext cx="11224338" cy="2451845"/>
          </a:xfrm>
          <a:prstGeom prst="rect">
            <a:avLst/>
          </a:prstGeom>
          <a:solidFill>
            <a:schemeClr val="accent5">
              <a:lumMod val="20000"/>
              <a:lumOff val="80000"/>
            </a:schemeClr>
          </a:solidFill>
        </p:spPr>
        <p:txBody>
          <a:bodyPr vert="horz" wrap="square" lIns="0" tIns="0" rIns="0" bIns="0" rtlCol="0">
            <a:noAutofit/>
          </a:bodyPr>
          <a:lstStyle/>
          <a:p>
            <a:pPr marL="7865" marR="7865" defTabSz="566286">
              <a:lnSpc>
                <a:spcPct val="95800"/>
              </a:lnSpc>
            </a:pPr>
            <a:r>
              <a:rPr sz="2800" b="1" spc="-53" dirty="0">
                <a:solidFill>
                  <a:srgbClr val="3B423F"/>
                </a:solidFill>
                <a:highlight>
                  <a:srgbClr val="FFFF00"/>
                </a:highlight>
                <a:latin typeface="Arial"/>
                <a:cs typeface="Arial"/>
              </a:rPr>
              <a:t>Bebida</a:t>
            </a:r>
            <a:r>
              <a:rPr sz="2800" b="1" spc="-22" dirty="0">
                <a:solidFill>
                  <a:srgbClr val="3B423F"/>
                </a:solidFill>
                <a:highlight>
                  <a:srgbClr val="FFFF00"/>
                </a:highlight>
                <a:latin typeface="Arial"/>
                <a:cs typeface="Arial"/>
              </a:rPr>
              <a:t> </a:t>
            </a:r>
            <a:r>
              <a:rPr sz="2800" b="1" spc="-34" dirty="0">
                <a:solidFill>
                  <a:srgbClr val="3B423F"/>
                </a:solidFill>
                <a:highlight>
                  <a:srgbClr val="FFFF00"/>
                </a:highlight>
                <a:latin typeface="Arial"/>
                <a:cs typeface="Arial"/>
              </a:rPr>
              <a:t>refrescante</a:t>
            </a:r>
            <a:r>
              <a:rPr sz="2800" b="1" spc="-59" dirty="0">
                <a:solidFill>
                  <a:srgbClr val="3B423F"/>
                </a:solidFill>
                <a:highlight>
                  <a:srgbClr val="FFFF00"/>
                </a:highlight>
                <a:latin typeface="Arial"/>
                <a:cs typeface="Arial"/>
              </a:rPr>
              <a:t> </a:t>
            </a:r>
            <a:r>
              <a:rPr sz="2800" b="1" spc="-43" dirty="0">
                <a:solidFill>
                  <a:srgbClr val="3B423F"/>
                </a:solidFill>
                <a:highlight>
                  <a:srgbClr val="FFFF00"/>
                </a:highlight>
                <a:latin typeface="Arial"/>
                <a:cs typeface="Arial"/>
              </a:rPr>
              <a:t>aromatizada</a:t>
            </a:r>
            <a:r>
              <a:rPr sz="2800" b="1" spc="3" dirty="0">
                <a:solidFill>
                  <a:srgbClr val="3B423F"/>
                </a:solidFill>
                <a:highlight>
                  <a:srgbClr val="FFFF00"/>
                </a:highlight>
                <a:latin typeface="Arial"/>
                <a:cs typeface="Arial"/>
              </a:rPr>
              <a:t> </a:t>
            </a:r>
            <a:r>
              <a:rPr sz="2800" b="1" spc="-50" dirty="0">
                <a:solidFill>
                  <a:srgbClr val="545956"/>
                </a:solidFill>
                <a:highlight>
                  <a:srgbClr val="FFFF00"/>
                </a:highlight>
                <a:latin typeface="Arial"/>
                <a:cs typeface="Arial"/>
              </a:rPr>
              <a:t>con</a:t>
            </a:r>
            <a:r>
              <a:rPr sz="2800" b="1" spc="-62" dirty="0">
                <a:solidFill>
                  <a:srgbClr val="545956"/>
                </a:solidFill>
                <a:highlight>
                  <a:srgbClr val="FFFF00"/>
                </a:highlight>
                <a:latin typeface="Arial"/>
                <a:cs typeface="Arial"/>
              </a:rPr>
              <a:t> </a:t>
            </a:r>
            <a:r>
              <a:rPr sz="2800" b="1" spc="-43" dirty="0">
                <a:solidFill>
                  <a:srgbClr val="3B423F"/>
                </a:solidFill>
                <a:highlight>
                  <a:srgbClr val="FFFF00"/>
                </a:highlight>
                <a:latin typeface="Arial"/>
                <a:cs typeface="Arial"/>
              </a:rPr>
              <a:t>azúcar</a:t>
            </a:r>
            <a:r>
              <a:rPr sz="2800" b="1" spc="-12" dirty="0">
                <a:solidFill>
                  <a:srgbClr val="3B423F"/>
                </a:solidFill>
                <a:highlight>
                  <a:srgbClr val="FFFF00"/>
                </a:highlight>
                <a:latin typeface="Arial"/>
                <a:cs typeface="Arial"/>
              </a:rPr>
              <a:t> </a:t>
            </a:r>
            <a:r>
              <a:rPr sz="2800" b="1" spc="-19" dirty="0">
                <a:solidFill>
                  <a:srgbClr val="545956"/>
                </a:solidFill>
                <a:highlight>
                  <a:srgbClr val="FFFF00"/>
                </a:highlight>
                <a:latin typeface="Arial"/>
                <a:cs typeface="Arial"/>
              </a:rPr>
              <a:t>y</a:t>
            </a:r>
            <a:r>
              <a:rPr sz="2800" b="1" spc="-31" dirty="0">
                <a:solidFill>
                  <a:srgbClr val="545956"/>
                </a:solidFill>
                <a:highlight>
                  <a:srgbClr val="FFFF00"/>
                </a:highlight>
                <a:latin typeface="Arial"/>
                <a:cs typeface="Arial"/>
              </a:rPr>
              <a:t> </a:t>
            </a:r>
            <a:r>
              <a:rPr sz="2800" b="1" spc="-37" dirty="0">
                <a:solidFill>
                  <a:srgbClr val="3B423F"/>
                </a:solidFill>
                <a:highlight>
                  <a:srgbClr val="FFFF00"/>
                </a:highlight>
                <a:latin typeface="Arial"/>
                <a:cs typeface="Arial"/>
              </a:rPr>
              <a:t>edulcorante</a:t>
            </a:r>
            <a:r>
              <a:rPr sz="2800" spc="-37" dirty="0">
                <a:solidFill>
                  <a:srgbClr val="3B423F"/>
                </a:solidFill>
                <a:latin typeface="Arial"/>
                <a:cs typeface="Arial"/>
              </a:rPr>
              <a:t>.</a:t>
            </a:r>
            <a:r>
              <a:rPr sz="2800" spc="-22" dirty="0">
                <a:solidFill>
                  <a:srgbClr val="3B423F"/>
                </a:solidFill>
                <a:latin typeface="Arial"/>
                <a:cs typeface="Arial"/>
              </a:rPr>
              <a:t> </a:t>
            </a:r>
            <a:r>
              <a:rPr sz="2800" spc="-77" dirty="0">
                <a:solidFill>
                  <a:srgbClr val="3B423F"/>
                </a:solidFill>
                <a:latin typeface="Arial"/>
                <a:cs typeface="Arial"/>
              </a:rPr>
              <a:t>INGREDIENTES: </a:t>
            </a:r>
            <a:r>
              <a:rPr sz="2800" spc="-84" dirty="0">
                <a:solidFill>
                  <a:srgbClr val="6E7270"/>
                </a:solidFill>
                <a:latin typeface="Arial"/>
                <a:cs typeface="Arial"/>
              </a:rPr>
              <a:t>A</a:t>
            </a:r>
            <a:r>
              <a:rPr sz="2800" spc="-59" dirty="0">
                <a:solidFill>
                  <a:srgbClr val="6E7270"/>
                </a:solidFill>
                <a:latin typeface="Arial"/>
                <a:cs typeface="Arial"/>
              </a:rPr>
              <a:t>g</a:t>
            </a:r>
            <a:r>
              <a:rPr sz="2800" spc="-46" dirty="0">
                <a:solidFill>
                  <a:srgbClr val="545956"/>
                </a:solidFill>
                <a:latin typeface="Arial"/>
                <a:cs typeface="Arial"/>
              </a:rPr>
              <a:t>u</a:t>
            </a:r>
            <a:r>
              <a:rPr sz="2800" spc="-93" dirty="0">
                <a:solidFill>
                  <a:srgbClr val="6E7270"/>
                </a:solidFill>
                <a:latin typeface="Arial"/>
                <a:cs typeface="Arial"/>
              </a:rPr>
              <a:t>a</a:t>
            </a:r>
            <a:r>
              <a:rPr sz="2800" spc="-6" dirty="0">
                <a:solidFill>
                  <a:srgbClr val="6E7270"/>
                </a:solidFill>
                <a:latin typeface="Arial"/>
                <a:cs typeface="Arial"/>
              </a:rPr>
              <a:t> </a:t>
            </a:r>
            <a:r>
              <a:rPr sz="2800" spc="-53" dirty="0">
                <a:solidFill>
                  <a:srgbClr val="6E7270"/>
                </a:solidFill>
                <a:latin typeface="Arial"/>
                <a:cs typeface="Arial"/>
              </a:rPr>
              <a:t>carbonatada.</a:t>
            </a:r>
            <a:r>
              <a:rPr sz="2800" spc="-31" dirty="0">
                <a:solidFill>
                  <a:srgbClr val="6E7270"/>
                </a:solidFill>
                <a:latin typeface="Arial"/>
                <a:cs typeface="Arial"/>
              </a:rPr>
              <a:t> </a:t>
            </a:r>
            <a:r>
              <a:rPr sz="2800" spc="-50" dirty="0">
                <a:solidFill>
                  <a:srgbClr val="6E7270"/>
                </a:solidFill>
                <a:latin typeface="Arial"/>
                <a:cs typeface="Arial"/>
              </a:rPr>
              <a:t>azúcar.</a:t>
            </a:r>
            <a:r>
              <a:rPr sz="2800" spc="-22" dirty="0">
                <a:solidFill>
                  <a:srgbClr val="6E7270"/>
                </a:solidFill>
                <a:latin typeface="Arial"/>
                <a:cs typeface="Arial"/>
              </a:rPr>
              <a:t> </a:t>
            </a:r>
            <a:r>
              <a:rPr sz="2800" spc="-40" dirty="0">
                <a:solidFill>
                  <a:srgbClr val="6E7270"/>
                </a:solidFill>
                <a:latin typeface="Arial"/>
                <a:cs typeface="Arial"/>
              </a:rPr>
              <a:t>colo</a:t>
            </a:r>
            <a:r>
              <a:rPr sz="2800" spc="-25" dirty="0">
                <a:solidFill>
                  <a:srgbClr val="545956"/>
                </a:solidFill>
                <a:latin typeface="Arial"/>
                <a:cs typeface="Arial"/>
              </a:rPr>
              <a:t>r</a:t>
            </a:r>
            <a:r>
              <a:rPr sz="2800" spc="-31" dirty="0">
                <a:solidFill>
                  <a:srgbClr val="545956"/>
                </a:solidFill>
                <a:latin typeface="Arial"/>
                <a:cs typeface="Arial"/>
              </a:rPr>
              <a:t>a</a:t>
            </a:r>
            <a:r>
              <a:rPr sz="2800" spc="-40" dirty="0">
                <a:solidFill>
                  <a:srgbClr val="6E7270"/>
                </a:solidFill>
                <a:latin typeface="Arial"/>
                <a:cs typeface="Arial"/>
              </a:rPr>
              <a:t>nte</a:t>
            </a:r>
            <a:r>
              <a:rPr sz="2800" spc="-25" dirty="0">
                <a:solidFill>
                  <a:srgbClr val="6E7270"/>
                </a:solidFill>
                <a:latin typeface="Arial"/>
                <a:cs typeface="Arial"/>
              </a:rPr>
              <a:t> </a:t>
            </a:r>
            <a:r>
              <a:rPr sz="2800" spc="-40" dirty="0">
                <a:solidFill>
                  <a:srgbClr val="6E7270"/>
                </a:solidFill>
                <a:latin typeface="Arial"/>
                <a:cs typeface="Arial"/>
              </a:rPr>
              <a:t>(</a:t>
            </a:r>
            <a:r>
              <a:rPr sz="2800" spc="-115" dirty="0">
                <a:solidFill>
                  <a:srgbClr val="6E7270"/>
                </a:solidFill>
                <a:latin typeface="Arial"/>
                <a:cs typeface="Arial"/>
              </a:rPr>
              <a:t>E</a:t>
            </a:r>
            <a:r>
              <a:rPr sz="2800" spc="-133" dirty="0">
                <a:solidFill>
                  <a:srgbClr val="545956"/>
                </a:solidFill>
                <a:latin typeface="Arial"/>
                <a:cs typeface="Arial"/>
              </a:rPr>
              <a:t>1</a:t>
            </a:r>
            <a:r>
              <a:rPr sz="2800" spc="-68" dirty="0">
                <a:solidFill>
                  <a:srgbClr val="6E7270"/>
                </a:solidFill>
                <a:latin typeface="Arial"/>
                <a:cs typeface="Arial"/>
              </a:rPr>
              <a:t>5</a:t>
            </a:r>
            <a:r>
              <a:rPr sz="2800" spc="-37" dirty="0">
                <a:solidFill>
                  <a:srgbClr val="545956"/>
                </a:solidFill>
                <a:latin typeface="Arial"/>
                <a:cs typeface="Arial"/>
              </a:rPr>
              <a:t>0</a:t>
            </a:r>
            <a:r>
              <a:rPr sz="2800" spc="-50" dirty="0">
                <a:solidFill>
                  <a:srgbClr val="545956"/>
                </a:solidFill>
                <a:latin typeface="Arial"/>
                <a:cs typeface="Arial"/>
              </a:rPr>
              <a:t>d</a:t>
            </a:r>
            <a:r>
              <a:rPr sz="2800" spc="-56" dirty="0">
                <a:solidFill>
                  <a:srgbClr val="6E7270"/>
                </a:solidFill>
                <a:latin typeface="Arial"/>
                <a:cs typeface="Arial"/>
              </a:rPr>
              <a:t>)</a:t>
            </a:r>
            <a:r>
              <a:rPr sz="2800" spc="56" dirty="0">
                <a:solidFill>
                  <a:srgbClr val="878A87"/>
                </a:solidFill>
                <a:latin typeface="Arial"/>
                <a:cs typeface="Arial"/>
              </a:rPr>
              <a:t>,</a:t>
            </a:r>
            <a:r>
              <a:rPr sz="2800" spc="-46" dirty="0">
                <a:solidFill>
                  <a:srgbClr val="6E7270"/>
                </a:solidFill>
                <a:latin typeface="Arial"/>
                <a:cs typeface="Arial"/>
              </a:rPr>
              <a:t>ac</a:t>
            </a:r>
            <a:r>
              <a:rPr sz="2800" spc="-25" dirty="0">
                <a:solidFill>
                  <a:srgbClr val="6E7270"/>
                </a:solidFill>
                <a:latin typeface="Arial"/>
                <a:cs typeface="Arial"/>
              </a:rPr>
              <a:t>i</a:t>
            </a:r>
            <a:r>
              <a:rPr sz="2800" spc="-68" dirty="0">
                <a:solidFill>
                  <a:srgbClr val="545956"/>
                </a:solidFill>
                <a:latin typeface="Arial"/>
                <a:cs typeface="Arial"/>
              </a:rPr>
              <a:t>d</a:t>
            </a:r>
            <a:r>
              <a:rPr sz="2800" spc="-40" dirty="0">
                <a:solidFill>
                  <a:srgbClr val="6E7270"/>
                </a:solidFill>
                <a:latin typeface="Arial"/>
                <a:cs typeface="Arial"/>
              </a:rPr>
              <a:t>ulante</a:t>
            </a:r>
            <a:r>
              <a:rPr sz="2800" spc="-28" dirty="0">
                <a:solidFill>
                  <a:srgbClr val="6E7270"/>
                </a:solidFill>
                <a:latin typeface="Arial"/>
                <a:cs typeface="Arial"/>
              </a:rPr>
              <a:t> </a:t>
            </a:r>
            <a:r>
              <a:rPr sz="2800" spc="-40" dirty="0">
                <a:solidFill>
                  <a:srgbClr val="6E7270"/>
                </a:solidFill>
                <a:latin typeface="Arial"/>
                <a:cs typeface="Arial"/>
              </a:rPr>
              <a:t>(áci</a:t>
            </a:r>
            <a:r>
              <a:rPr sz="2800" spc="-59" dirty="0">
                <a:solidFill>
                  <a:srgbClr val="6E7270"/>
                </a:solidFill>
                <a:latin typeface="Arial"/>
                <a:cs typeface="Arial"/>
              </a:rPr>
              <a:t>d</a:t>
            </a:r>
            <a:r>
              <a:rPr sz="2800" spc="-43" dirty="0">
                <a:solidFill>
                  <a:srgbClr val="545956"/>
                </a:solidFill>
                <a:latin typeface="Arial"/>
                <a:cs typeface="Arial"/>
              </a:rPr>
              <a:t>o</a:t>
            </a:r>
            <a:r>
              <a:rPr sz="2800" spc="-31" dirty="0">
                <a:solidFill>
                  <a:srgbClr val="545956"/>
                </a:solidFill>
                <a:latin typeface="Arial"/>
                <a:cs typeface="Arial"/>
              </a:rPr>
              <a:t> </a:t>
            </a:r>
            <a:r>
              <a:rPr sz="2800" spc="-40" dirty="0">
                <a:solidFill>
                  <a:srgbClr val="6E7270"/>
                </a:solidFill>
                <a:latin typeface="Arial"/>
                <a:cs typeface="Arial"/>
              </a:rPr>
              <a:t>fosfó</a:t>
            </a:r>
            <a:r>
              <a:rPr sz="2800" spc="-96" dirty="0">
                <a:solidFill>
                  <a:srgbClr val="6E7270"/>
                </a:solidFill>
                <a:latin typeface="Arial"/>
                <a:cs typeface="Arial"/>
              </a:rPr>
              <a:t>r</a:t>
            </a:r>
            <a:r>
              <a:rPr sz="2800" spc="-93" dirty="0">
                <a:solidFill>
                  <a:srgbClr val="3B423F"/>
                </a:solidFill>
                <a:latin typeface="Arial"/>
                <a:cs typeface="Arial"/>
              </a:rPr>
              <a:t>i</a:t>
            </a:r>
            <a:r>
              <a:rPr sz="2800" spc="-37" dirty="0">
                <a:solidFill>
                  <a:srgbClr val="6E7270"/>
                </a:solidFill>
                <a:latin typeface="Arial"/>
                <a:cs typeface="Arial"/>
              </a:rPr>
              <a:t>co.</a:t>
            </a:r>
            <a:r>
              <a:rPr sz="2800" spc="-71" dirty="0">
                <a:solidFill>
                  <a:srgbClr val="6E7270"/>
                </a:solidFill>
                <a:latin typeface="Arial"/>
                <a:cs typeface="Arial"/>
              </a:rPr>
              <a:t> </a:t>
            </a:r>
            <a:r>
              <a:rPr sz="2800" spc="-46" dirty="0">
                <a:solidFill>
                  <a:srgbClr val="6E7270"/>
                </a:solidFill>
                <a:latin typeface="Arial"/>
                <a:cs typeface="Arial"/>
              </a:rPr>
              <a:t>ác</a:t>
            </a:r>
            <a:r>
              <a:rPr sz="2800" spc="-25" dirty="0">
                <a:solidFill>
                  <a:srgbClr val="6E7270"/>
                </a:solidFill>
                <a:latin typeface="Arial"/>
                <a:cs typeface="Arial"/>
              </a:rPr>
              <a:t>i</a:t>
            </a:r>
            <a:r>
              <a:rPr sz="2800" spc="-68" dirty="0">
                <a:solidFill>
                  <a:srgbClr val="545956"/>
                </a:solidFill>
                <a:latin typeface="Arial"/>
                <a:cs typeface="Arial"/>
              </a:rPr>
              <a:t>d</a:t>
            </a:r>
            <a:r>
              <a:rPr sz="2800" spc="-43" dirty="0">
                <a:solidFill>
                  <a:srgbClr val="6E7270"/>
                </a:solidFill>
                <a:latin typeface="Arial"/>
                <a:cs typeface="Arial"/>
              </a:rPr>
              <a:t>o</a:t>
            </a:r>
            <a:r>
              <a:rPr sz="2800" spc="-31" dirty="0">
                <a:solidFill>
                  <a:srgbClr val="6E7270"/>
                </a:solidFill>
                <a:latin typeface="Arial"/>
                <a:cs typeface="Arial"/>
              </a:rPr>
              <a:t> </a:t>
            </a:r>
            <a:r>
              <a:rPr sz="2800" spc="3" dirty="0">
                <a:solidFill>
                  <a:srgbClr val="545956"/>
                </a:solidFill>
                <a:latin typeface="Arial"/>
                <a:cs typeface="Arial"/>
              </a:rPr>
              <a:t>ci</a:t>
            </a:r>
            <a:r>
              <a:rPr sz="2800" spc="-43" dirty="0">
                <a:solidFill>
                  <a:srgbClr val="545956"/>
                </a:solidFill>
                <a:latin typeface="Arial"/>
                <a:cs typeface="Arial"/>
              </a:rPr>
              <a:t>l</a:t>
            </a:r>
            <a:r>
              <a:rPr sz="2800" spc="-31" dirty="0">
                <a:solidFill>
                  <a:srgbClr val="6E7270"/>
                </a:solidFill>
                <a:latin typeface="Arial"/>
                <a:cs typeface="Arial"/>
              </a:rPr>
              <a:t>rico)</a:t>
            </a:r>
            <a:r>
              <a:rPr sz="2800" spc="-25" dirty="0">
                <a:solidFill>
                  <a:srgbClr val="6E7270"/>
                </a:solidFill>
                <a:latin typeface="Arial"/>
                <a:cs typeface="Arial"/>
              </a:rPr>
              <a:t>,</a:t>
            </a:r>
            <a:r>
              <a:rPr sz="2800" spc="-46" dirty="0">
                <a:solidFill>
                  <a:srgbClr val="6E7270"/>
                </a:solidFill>
                <a:latin typeface="Arial"/>
                <a:cs typeface="Arial"/>
              </a:rPr>
              <a:t> </a:t>
            </a:r>
            <a:r>
              <a:rPr sz="2800" spc="-59" dirty="0">
                <a:solidFill>
                  <a:srgbClr val="6E7270"/>
                </a:solidFill>
                <a:latin typeface="Arial"/>
                <a:cs typeface="Arial"/>
              </a:rPr>
              <a:t>aromas</a:t>
            </a:r>
            <a:r>
              <a:rPr sz="2800" spc="-31" dirty="0">
                <a:solidFill>
                  <a:srgbClr val="6E7270"/>
                </a:solidFill>
                <a:latin typeface="Arial"/>
                <a:cs typeface="Arial"/>
              </a:rPr>
              <a:t> </a:t>
            </a:r>
            <a:r>
              <a:rPr sz="2800" spc="-37" dirty="0">
                <a:solidFill>
                  <a:srgbClr val="6E7270"/>
                </a:solidFill>
                <a:latin typeface="Arial"/>
                <a:cs typeface="Arial"/>
              </a:rPr>
              <a:t>(incluida</a:t>
            </a:r>
            <a:r>
              <a:rPr sz="2800" spc="-40" dirty="0">
                <a:solidFill>
                  <a:srgbClr val="6E7270"/>
                </a:solidFill>
                <a:latin typeface="Arial"/>
                <a:cs typeface="Arial"/>
              </a:rPr>
              <a:t> </a:t>
            </a:r>
            <a:r>
              <a:rPr sz="2800" spc="-53" dirty="0">
                <a:solidFill>
                  <a:srgbClr val="6E7270"/>
                </a:solidFill>
                <a:latin typeface="Arial"/>
                <a:cs typeface="Arial"/>
              </a:rPr>
              <a:t>ca</a:t>
            </a:r>
            <a:r>
              <a:rPr sz="2800" spc="9" dirty="0">
                <a:solidFill>
                  <a:srgbClr val="545956"/>
                </a:solidFill>
                <a:latin typeface="Arial"/>
                <a:cs typeface="Arial"/>
              </a:rPr>
              <a:t>f</a:t>
            </a:r>
            <a:r>
              <a:rPr sz="2800" spc="-59" dirty="0">
                <a:solidFill>
                  <a:srgbClr val="6E7270"/>
                </a:solidFill>
                <a:latin typeface="Arial"/>
                <a:cs typeface="Arial"/>
              </a:rPr>
              <a:t>efna</a:t>
            </a:r>
            <a:r>
              <a:rPr sz="2800" spc="-40" dirty="0">
                <a:solidFill>
                  <a:srgbClr val="6E7270"/>
                </a:solidFill>
                <a:latin typeface="Arial"/>
                <a:cs typeface="Arial"/>
              </a:rPr>
              <a:t>)</a:t>
            </a:r>
            <a:r>
              <a:rPr sz="2800" spc="-34" dirty="0">
                <a:solidFill>
                  <a:srgbClr val="6E7270"/>
                </a:solidFill>
                <a:latin typeface="Arial"/>
                <a:cs typeface="Arial"/>
              </a:rPr>
              <a:t>. </a:t>
            </a:r>
            <a:r>
              <a:rPr sz="2800" spc="-46" dirty="0">
                <a:solidFill>
                  <a:srgbClr val="6E7270"/>
                </a:solidFill>
                <a:latin typeface="Arial"/>
                <a:cs typeface="Arial"/>
              </a:rPr>
              <a:t>edulcor</a:t>
            </a:r>
            <a:r>
              <a:rPr sz="2800" spc="-25" dirty="0">
                <a:solidFill>
                  <a:srgbClr val="6E7270"/>
                </a:solidFill>
                <a:latin typeface="Arial"/>
                <a:cs typeface="Arial"/>
              </a:rPr>
              <a:t>a</a:t>
            </a:r>
            <a:r>
              <a:rPr sz="2800" spc="-68" dirty="0">
                <a:solidFill>
                  <a:srgbClr val="545956"/>
                </a:solidFill>
                <a:latin typeface="Arial"/>
                <a:cs typeface="Arial"/>
              </a:rPr>
              <a:t>n</a:t>
            </a:r>
            <a:r>
              <a:rPr sz="2800" spc="-31" dirty="0">
                <a:solidFill>
                  <a:srgbClr val="6E7270"/>
                </a:solidFill>
                <a:latin typeface="Arial"/>
                <a:cs typeface="Arial"/>
              </a:rPr>
              <a:t>te</a:t>
            </a:r>
            <a:r>
              <a:rPr sz="2800" spc="-28" dirty="0">
                <a:solidFill>
                  <a:srgbClr val="6E7270"/>
                </a:solidFill>
                <a:latin typeface="Arial"/>
                <a:cs typeface="Arial"/>
              </a:rPr>
              <a:t> </a:t>
            </a:r>
            <a:r>
              <a:rPr sz="2800" spc="-43" dirty="0">
                <a:solidFill>
                  <a:srgbClr val="6E7270"/>
                </a:solidFill>
                <a:latin typeface="Arial"/>
                <a:cs typeface="Arial"/>
              </a:rPr>
              <a:t>(sucralosa)</a:t>
            </a:r>
            <a:r>
              <a:rPr sz="2800" spc="-28" dirty="0">
                <a:solidFill>
                  <a:srgbClr val="6E7270"/>
                </a:solidFill>
                <a:latin typeface="Arial"/>
                <a:cs typeface="Arial"/>
              </a:rPr>
              <a:t>.</a:t>
            </a:r>
            <a:endParaRPr sz="2800" dirty="0">
              <a:solidFill>
                <a:prstClr val="black"/>
              </a:solidFill>
              <a:latin typeface="Arial"/>
              <a:cs typeface="Arial"/>
            </a:endParaRPr>
          </a:p>
          <a:p>
            <a:pPr marL="7865" marR="10618" algn="just" defTabSz="566286">
              <a:lnSpc>
                <a:spcPct val="90900"/>
              </a:lnSpc>
              <a:spcBef>
                <a:spcPts val="99"/>
              </a:spcBef>
            </a:pPr>
            <a:r>
              <a:rPr sz="2400" spc="-87" dirty="0">
                <a:solidFill>
                  <a:srgbClr val="3B423F"/>
                </a:solidFill>
                <a:latin typeface="Arial"/>
                <a:cs typeface="Arial"/>
              </a:rPr>
              <a:t>CONSERVACIÓN: </a:t>
            </a:r>
            <a:r>
              <a:rPr sz="2400" spc="-56" dirty="0">
                <a:solidFill>
                  <a:srgbClr val="6E7270"/>
                </a:solidFill>
                <a:latin typeface="Arial"/>
                <a:cs typeface="Arial"/>
              </a:rPr>
              <a:t>Conservar</a:t>
            </a:r>
            <a:r>
              <a:rPr sz="2400" spc="-3" dirty="0">
                <a:solidFill>
                  <a:srgbClr val="6E7270"/>
                </a:solidFill>
                <a:latin typeface="Arial"/>
                <a:cs typeface="Arial"/>
              </a:rPr>
              <a:t> </a:t>
            </a:r>
            <a:r>
              <a:rPr sz="2400" spc="-53" dirty="0">
                <a:solidFill>
                  <a:srgbClr val="6E7270"/>
                </a:solidFill>
                <a:latin typeface="Arial"/>
                <a:cs typeface="Arial"/>
              </a:rPr>
              <a:t>en</a:t>
            </a:r>
            <a:r>
              <a:rPr sz="2400" spc="-37" dirty="0">
                <a:solidFill>
                  <a:srgbClr val="6E7270"/>
                </a:solidFill>
                <a:latin typeface="Arial"/>
                <a:cs typeface="Arial"/>
              </a:rPr>
              <a:t> </a:t>
            </a:r>
            <a:r>
              <a:rPr sz="2400" spc="-40" dirty="0">
                <a:solidFill>
                  <a:srgbClr val="6E7270"/>
                </a:solidFill>
                <a:latin typeface="Arial"/>
                <a:cs typeface="Arial"/>
              </a:rPr>
              <a:t>lugar</a:t>
            </a:r>
            <a:r>
              <a:rPr sz="2400" spc="-28" dirty="0">
                <a:solidFill>
                  <a:srgbClr val="6E7270"/>
                </a:solidFill>
                <a:latin typeface="Arial"/>
                <a:cs typeface="Arial"/>
              </a:rPr>
              <a:t> </a:t>
            </a:r>
            <a:r>
              <a:rPr sz="2400" spc="9" dirty="0">
                <a:solidFill>
                  <a:srgbClr val="545956"/>
                </a:solidFill>
                <a:latin typeface="Arial"/>
                <a:cs typeface="Arial"/>
              </a:rPr>
              <a:t>f</a:t>
            </a:r>
            <a:r>
              <a:rPr sz="2400" spc="-53" dirty="0">
                <a:solidFill>
                  <a:srgbClr val="6E7270"/>
                </a:solidFill>
                <a:latin typeface="Arial"/>
                <a:cs typeface="Arial"/>
              </a:rPr>
              <a:t>resco</a:t>
            </a:r>
            <a:r>
              <a:rPr sz="2400" spc="-40" dirty="0">
                <a:solidFill>
                  <a:srgbClr val="6E7270"/>
                </a:solidFill>
                <a:latin typeface="Arial"/>
                <a:cs typeface="Arial"/>
              </a:rPr>
              <a:t> </a:t>
            </a:r>
            <a:r>
              <a:rPr sz="2400" spc="-37" dirty="0">
                <a:solidFill>
                  <a:srgbClr val="6E7270"/>
                </a:solidFill>
                <a:latin typeface="Arial"/>
                <a:cs typeface="Arial"/>
              </a:rPr>
              <a:t>y </a:t>
            </a:r>
            <a:r>
              <a:rPr sz="2400" spc="-53" dirty="0">
                <a:solidFill>
                  <a:srgbClr val="6E7270"/>
                </a:solidFill>
                <a:latin typeface="Arial"/>
                <a:cs typeface="Arial"/>
              </a:rPr>
              <a:t>seco.</a:t>
            </a:r>
            <a:r>
              <a:rPr sz="2400" spc="-34" dirty="0">
                <a:solidFill>
                  <a:srgbClr val="6E7270"/>
                </a:solidFill>
                <a:latin typeface="Arial"/>
                <a:cs typeface="Arial"/>
              </a:rPr>
              <a:t> </a:t>
            </a:r>
            <a:r>
              <a:rPr sz="2400" spc="-43" dirty="0">
                <a:solidFill>
                  <a:srgbClr val="6E7270"/>
                </a:solidFill>
                <a:latin typeface="Arial"/>
                <a:cs typeface="Arial"/>
              </a:rPr>
              <a:t>proteger</a:t>
            </a:r>
            <a:r>
              <a:rPr sz="2400" spc="-28" dirty="0">
                <a:solidFill>
                  <a:srgbClr val="6E7270"/>
                </a:solidFill>
                <a:latin typeface="Arial"/>
                <a:cs typeface="Arial"/>
              </a:rPr>
              <a:t> </a:t>
            </a:r>
            <a:r>
              <a:rPr sz="2400" spc="-68" dirty="0">
                <a:solidFill>
                  <a:srgbClr val="6E7270"/>
                </a:solidFill>
                <a:latin typeface="Arial"/>
                <a:cs typeface="Arial"/>
              </a:rPr>
              <a:t>d</a:t>
            </a:r>
            <a:r>
              <a:rPr sz="2400" spc="-40" dirty="0">
                <a:solidFill>
                  <a:srgbClr val="545956"/>
                </a:solidFill>
                <a:latin typeface="Arial"/>
                <a:cs typeface="Arial"/>
              </a:rPr>
              <a:t>e </a:t>
            </a:r>
            <a:r>
              <a:rPr sz="2400" spc="-37" dirty="0">
                <a:solidFill>
                  <a:srgbClr val="545956"/>
                </a:solidFill>
                <a:latin typeface="Arial"/>
                <a:cs typeface="Arial"/>
              </a:rPr>
              <a:t>l</a:t>
            </a:r>
            <a:r>
              <a:rPr sz="2400" spc="-40" dirty="0">
                <a:solidFill>
                  <a:srgbClr val="6E7270"/>
                </a:solidFill>
                <a:latin typeface="Arial"/>
                <a:cs typeface="Arial"/>
              </a:rPr>
              <a:t>a</a:t>
            </a:r>
            <a:r>
              <a:rPr sz="2400" spc="-37" dirty="0">
                <a:solidFill>
                  <a:srgbClr val="6E7270"/>
                </a:solidFill>
                <a:latin typeface="Arial"/>
                <a:cs typeface="Arial"/>
              </a:rPr>
              <a:t> </a:t>
            </a:r>
            <a:r>
              <a:rPr sz="2400" spc="-9" dirty="0">
                <a:solidFill>
                  <a:srgbClr val="6E7270"/>
                </a:solidFill>
                <a:latin typeface="Arial"/>
                <a:cs typeface="Arial"/>
              </a:rPr>
              <a:t>l</a:t>
            </a:r>
            <a:r>
              <a:rPr sz="2400" spc="-46" dirty="0">
                <a:solidFill>
                  <a:srgbClr val="545956"/>
                </a:solidFill>
                <a:latin typeface="Arial"/>
                <a:cs typeface="Arial"/>
              </a:rPr>
              <a:t>u</a:t>
            </a:r>
            <a:r>
              <a:rPr sz="2400" spc="-77" dirty="0">
                <a:solidFill>
                  <a:srgbClr val="6E7270"/>
                </a:solidFill>
                <a:latin typeface="Arial"/>
                <a:cs typeface="Arial"/>
              </a:rPr>
              <a:t>z</a:t>
            </a:r>
            <a:r>
              <a:rPr sz="2400" spc="-19" dirty="0">
                <a:solidFill>
                  <a:srgbClr val="6E7270"/>
                </a:solidFill>
                <a:latin typeface="Arial"/>
                <a:cs typeface="Arial"/>
              </a:rPr>
              <a:t> </a:t>
            </a:r>
            <a:r>
              <a:rPr sz="2400" spc="-53" dirty="0">
                <a:solidFill>
                  <a:srgbClr val="6E7270"/>
                </a:solidFill>
                <a:latin typeface="Arial"/>
                <a:cs typeface="Arial"/>
              </a:rPr>
              <a:t>s</a:t>
            </a:r>
            <a:r>
              <a:rPr sz="2400" spc="-161" dirty="0">
                <a:solidFill>
                  <a:srgbClr val="6E7270"/>
                </a:solidFill>
                <a:latin typeface="Arial"/>
                <a:cs typeface="Arial"/>
              </a:rPr>
              <a:t>o</a:t>
            </a:r>
            <a:r>
              <a:rPr sz="2400" spc="-93" dirty="0">
                <a:solidFill>
                  <a:srgbClr val="3B423F"/>
                </a:solidFill>
                <a:latin typeface="Arial"/>
                <a:cs typeface="Arial"/>
              </a:rPr>
              <a:t>l</a:t>
            </a:r>
            <a:r>
              <a:rPr sz="2400" spc="-43" dirty="0">
                <a:solidFill>
                  <a:srgbClr val="6E7270"/>
                </a:solidFill>
                <a:latin typeface="Arial"/>
                <a:cs typeface="Arial"/>
              </a:rPr>
              <a:t>a</a:t>
            </a:r>
            <a:r>
              <a:rPr sz="2400" spc="9" dirty="0">
                <a:solidFill>
                  <a:srgbClr val="545956"/>
                </a:solidFill>
                <a:latin typeface="Arial"/>
                <a:cs typeface="Arial"/>
              </a:rPr>
              <a:t>r</a:t>
            </a:r>
            <a:r>
              <a:rPr sz="2400" spc="-77" dirty="0">
                <a:solidFill>
                  <a:srgbClr val="545956"/>
                </a:solidFill>
                <a:latin typeface="Arial"/>
                <a:cs typeface="Arial"/>
              </a:rPr>
              <a:t> </a:t>
            </a:r>
            <a:r>
              <a:rPr sz="2400" spc="-37" dirty="0">
                <a:solidFill>
                  <a:srgbClr val="6E7270"/>
                </a:solidFill>
                <a:latin typeface="Arial"/>
                <a:cs typeface="Arial"/>
              </a:rPr>
              <a:t>y </a:t>
            </a:r>
            <a:r>
              <a:rPr sz="2400" spc="-40" dirty="0">
                <a:solidFill>
                  <a:srgbClr val="6E7270"/>
                </a:solidFill>
                <a:latin typeface="Arial"/>
                <a:cs typeface="Arial"/>
              </a:rPr>
              <a:t>olores</a:t>
            </a:r>
            <a:r>
              <a:rPr sz="2400" spc="-15" dirty="0">
                <a:solidFill>
                  <a:srgbClr val="6E7270"/>
                </a:solidFill>
                <a:latin typeface="Arial"/>
                <a:cs typeface="Arial"/>
              </a:rPr>
              <a:t> </a:t>
            </a:r>
            <a:r>
              <a:rPr sz="2400" spc="-50" dirty="0">
                <a:solidFill>
                  <a:srgbClr val="6E7270"/>
                </a:solidFill>
                <a:latin typeface="Arial"/>
                <a:cs typeface="Arial"/>
              </a:rPr>
              <a:t>agresivos.</a:t>
            </a:r>
            <a:r>
              <a:rPr sz="2400" spc="-6" dirty="0">
                <a:solidFill>
                  <a:srgbClr val="6E7270"/>
                </a:solidFill>
                <a:latin typeface="Arial"/>
                <a:cs typeface="Arial"/>
              </a:rPr>
              <a:t> </a:t>
            </a:r>
            <a:r>
              <a:rPr sz="2400" spc="-118" dirty="0">
                <a:solidFill>
                  <a:srgbClr val="545956"/>
                </a:solidFill>
                <a:latin typeface="Arial"/>
                <a:cs typeface="Arial"/>
              </a:rPr>
              <a:t>U</a:t>
            </a:r>
            <a:r>
              <a:rPr sz="2400" spc="-53" dirty="0">
                <a:solidFill>
                  <a:srgbClr val="6E7270"/>
                </a:solidFill>
                <a:latin typeface="Arial"/>
                <a:cs typeface="Arial"/>
              </a:rPr>
              <a:t>na</a:t>
            </a:r>
            <a:r>
              <a:rPr sz="2400" spc="-37" dirty="0">
                <a:solidFill>
                  <a:srgbClr val="6E7270"/>
                </a:solidFill>
                <a:latin typeface="Arial"/>
                <a:cs typeface="Arial"/>
              </a:rPr>
              <a:t> </a:t>
            </a:r>
            <a:r>
              <a:rPr sz="2400" spc="-40" dirty="0">
                <a:solidFill>
                  <a:srgbClr val="6E7270"/>
                </a:solidFill>
                <a:latin typeface="Arial"/>
                <a:cs typeface="Arial"/>
              </a:rPr>
              <a:t>v</a:t>
            </a:r>
            <a:r>
              <a:rPr sz="2400" spc="-65" dirty="0">
                <a:solidFill>
                  <a:srgbClr val="545956"/>
                </a:solidFill>
                <a:latin typeface="Arial"/>
                <a:cs typeface="Arial"/>
              </a:rPr>
              <a:t>e</a:t>
            </a:r>
            <a:r>
              <a:rPr sz="2400" spc="-53" dirty="0">
                <a:solidFill>
                  <a:srgbClr val="6E7270"/>
                </a:solidFill>
                <a:latin typeface="Arial"/>
                <a:cs typeface="Arial"/>
              </a:rPr>
              <a:t>z</a:t>
            </a:r>
            <a:r>
              <a:rPr sz="2400" spc="-43" dirty="0">
                <a:solidFill>
                  <a:srgbClr val="6E7270"/>
                </a:solidFill>
                <a:latin typeface="Arial"/>
                <a:cs typeface="Arial"/>
              </a:rPr>
              <a:t> </a:t>
            </a:r>
            <a:r>
              <a:rPr sz="2400" spc="-37" dirty="0">
                <a:solidFill>
                  <a:srgbClr val="6E7270"/>
                </a:solidFill>
                <a:latin typeface="Arial"/>
                <a:cs typeface="Arial"/>
              </a:rPr>
              <a:t>abierto</a:t>
            </a:r>
            <a:r>
              <a:rPr sz="2400" spc="-12" dirty="0">
                <a:solidFill>
                  <a:srgbClr val="6E7270"/>
                </a:solidFill>
                <a:latin typeface="Arial"/>
                <a:cs typeface="Arial"/>
              </a:rPr>
              <a:t> </a:t>
            </a:r>
            <a:r>
              <a:rPr sz="2400" spc="-46" dirty="0">
                <a:solidFill>
                  <a:srgbClr val="6E7270"/>
                </a:solidFill>
                <a:latin typeface="Arial"/>
                <a:cs typeface="Arial"/>
              </a:rPr>
              <a:t>conservar</a:t>
            </a:r>
            <a:r>
              <a:rPr sz="2400" spc="-28" dirty="0">
                <a:solidFill>
                  <a:srgbClr val="6E7270"/>
                </a:solidFill>
                <a:latin typeface="Arial"/>
                <a:cs typeface="Arial"/>
              </a:rPr>
              <a:t> </a:t>
            </a:r>
            <a:r>
              <a:rPr sz="2400" spc="-68" dirty="0">
                <a:solidFill>
                  <a:srgbClr val="6E7270"/>
                </a:solidFill>
                <a:latin typeface="Arial"/>
                <a:cs typeface="Arial"/>
              </a:rPr>
              <a:t>e</a:t>
            </a:r>
            <a:r>
              <a:rPr sz="2400" spc="-12" dirty="0">
                <a:solidFill>
                  <a:srgbClr val="545956"/>
                </a:solidFill>
                <a:latin typeface="Arial"/>
                <a:cs typeface="Arial"/>
              </a:rPr>
              <a:t>n</a:t>
            </a:r>
            <a:r>
              <a:rPr sz="2400" spc="-62" dirty="0">
                <a:solidFill>
                  <a:srgbClr val="545956"/>
                </a:solidFill>
                <a:latin typeface="Arial"/>
                <a:cs typeface="Arial"/>
              </a:rPr>
              <a:t> </a:t>
            </a:r>
            <a:r>
              <a:rPr sz="2400" spc="-31" dirty="0">
                <a:solidFill>
                  <a:srgbClr val="6E7270"/>
                </a:solidFill>
                <a:latin typeface="Arial"/>
                <a:cs typeface="Arial"/>
              </a:rPr>
              <a:t>frfo</a:t>
            </a:r>
            <a:r>
              <a:rPr sz="2400" spc="-37" dirty="0">
                <a:solidFill>
                  <a:srgbClr val="6E7270"/>
                </a:solidFill>
                <a:latin typeface="Arial"/>
                <a:cs typeface="Arial"/>
              </a:rPr>
              <a:t> </a:t>
            </a:r>
            <a:r>
              <a:rPr sz="2400" spc="-19" dirty="0">
                <a:solidFill>
                  <a:srgbClr val="6E7270"/>
                </a:solidFill>
                <a:latin typeface="Arial"/>
                <a:cs typeface="Arial"/>
              </a:rPr>
              <a:t>y</a:t>
            </a:r>
            <a:r>
              <a:rPr sz="2400" spc="-9" dirty="0">
                <a:solidFill>
                  <a:srgbClr val="6E7270"/>
                </a:solidFill>
                <a:latin typeface="Arial"/>
                <a:cs typeface="Arial"/>
              </a:rPr>
              <a:t> </a:t>
            </a:r>
            <a:r>
              <a:rPr sz="2400" spc="-65" dirty="0">
                <a:solidFill>
                  <a:srgbClr val="545956"/>
                </a:solidFill>
                <a:latin typeface="Arial"/>
                <a:cs typeface="Arial"/>
              </a:rPr>
              <a:t>c</a:t>
            </a:r>
            <a:r>
              <a:rPr sz="2400" spc="-56" dirty="0">
                <a:solidFill>
                  <a:srgbClr val="6E7270"/>
                </a:solidFill>
                <a:latin typeface="Arial"/>
                <a:cs typeface="Arial"/>
              </a:rPr>
              <a:t>on</a:t>
            </a:r>
            <a:r>
              <a:rPr sz="2400" spc="-43" dirty="0">
                <a:solidFill>
                  <a:srgbClr val="6E7270"/>
                </a:solidFill>
                <a:latin typeface="Arial"/>
                <a:cs typeface="Arial"/>
              </a:rPr>
              <a:t>s</a:t>
            </a:r>
            <a:r>
              <a:rPr sz="2400" spc="-46" dirty="0">
                <a:solidFill>
                  <a:srgbClr val="545956"/>
                </a:solidFill>
                <a:latin typeface="Arial"/>
                <a:cs typeface="Arial"/>
              </a:rPr>
              <a:t>u</a:t>
            </a:r>
            <a:r>
              <a:rPr sz="2400" spc="-37" dirty="0">
                <a:solidFill>
                  <a:srgbClr val="6E7270"/>
                </a:solidFill>
                <a:latin typeface="Arial"/>
                <a:cs typeface="Arial"/>
              </a:rPr>
              <a:t>mir</a:t>
            </a:r>
            <a:r>
              <a:rPr sz="2400" spc="-40" dirty="0">
                <a:solidFill>
                  <a:srgbClr val="6E7270"/>
                </a:solidFill>
                <a:latin typeface="Arial"/>
                <a:cs typeface="Arial"/>
              </a:rPr>
              <a:t> </a:t>
            </a:r>
            <a:r>
              <a:rPr sz="2400" spc="-68" dirty="0">
                <a:solidFill>
                  <a:srgbClr val="545956"/>
                </a:solidFill>
                <a:latin typeface="Arial"/>
                <a:cs typeface="Arial"/>
              </a:rPr>
              <a:t>e</a:t>
            </a:r>
            <a:r>
              <a:rPr sz="2400" spc="-12" dirty="0">
                <a:solidFill>
                  <a:srgbClr val="6E7270"/>
                </a:solidFill>
                <a:latin typeface="Arial"/>
                <a:cs typeface="Arial"/>
              </a:rPr>
              <a:t>n</a:t>
            </a:r>
            <a:r>
              <a:rPr sz="2400" spc="-40" dirty="0">
                <a:solidFill>
                  <a:srgbClr val="6E7270"/>
                </a:solidFill>
                <a:latin typeface="Arial"/>
                <a:cs typeface="Arial"/>
              </a:rPr>
              <a:t> </a:t>
            </a:r>
            <a:r>
              <a:rPr sz="2400" spc="-46" dirty="0">
                <a:solidFill>
                  <a:srgbClr val="6E7270"/>
                </a:solidFill>
                <a:latin typeface="Arial"/>
                <a:cs typeface="Arial"/>
              </a:rPr>
              <a:t>los</a:t>
            </a:r>
            <a:r>
              <a:rPr sz="2400" spc="-56" dirty="0">
                <a:solidFill>
                  <a:srgbClr val="6E7270"/>
                </a:solidFill>
                <a:latin typeface="Arial"/>
                <a:cs typeface="Arial"/>
              </a:rPr>
              <a:t> </a:t>
            </a:r>
            <a:r>
              <a:rPr sz="2400" spc="-40" dirty="0">
                <a:solidFill>
                  <a:srgbClr val="545956"/>
                </a:solidFill>
                <a:latin typeface="Arial"/>
                <a:cs typeface="Arial"/>
              </a:rPr>
              <a:t>2</a:t>
            </a:r>
            <a:r>
              <a:rPr sz="2400" spc="-59" dirty="0">
                <a:solidFill>
                  <a:srgbClr val="545956"/>
                </a:solidFill>
                <a:latin typeface="Arial"/>
                <a:cs typeface="Arial"/>
              </a:rPr>
              <a:t> </a:t>
            </a:r>
            <a:r>
              <a:rPr sz="2400" spc="-12" dirty="0">
                <a:solidFill>
                  <a:srgbClr val="6E7270"/>
                </a:solidFill>
                <a:latin typeface="Arial"/>
                <a:cs typeface="Arial"/>
              </a:rPr>
              <a:t>6</a:t>
            </a:r>
            <a:r>
              <a:rPr sz="2400" spc="-62" dirty="0">
                <a:solidFill>
                  <a:srgbClr val="6E7270"/>
                </a:solidFill>
                <a:latin typeface="Arial"/>
                <a:cs typeface="Arial"/>
              </a:rPr>
              <a:t> </a:t>
            </a:r>
            <a:r>
              <a:rPr sz="2400" spc="-65" dirty="0">
                <a:solidFill>
                  <a:srgbClr val="6E7270"/>
                </a:solidFill>
                <a:latin typeface="Arial"/>
                <a:cs typeface="Arial"/>
              </a:rPr>
              <a:t>3</a:t>
            </a:r>
            <a:r>
              <a:rPr sz="2400" spc="-12" dirty="0">
                <a:solidFill>
                  <a:srgbClr val="6E7270"/>
                </a:solidFill>
                <a:latin typeface="Arial"/>
                <a:cs typeface="Arial"/>
              </a:rPr>
              <a:t> </a:t>
            </a:r>
            <a:r>
              <a:rPr sz="2400" spc="-62" dirty="0">
                <a:solidFill>
                  <a:srgbClr val="6E7270"/>
                </a:solidFill>
                <a:latin typeface="Arial"/>
                <a:cs typeface="Arial"/>
              </a:rPr>
              <a:t>dfas</a:t>
            </a:r>
            <a:r>
              <a:rPr sz="2400" spc="-15" dirty="0">
                <a:solidFill>
                  <a:srgbClr val="6E7270"/>
                </a:solidFill>
                <a:latin typeface="Arial"/>
                <a:cs typeface="Arial"/>
              </a:rPr>
              <a:t> </a:t>
            </a:r>
            <a:r>
              <a:rPr sz="2400" spc="-34" dirty="0">
                <a:solidFill>
                  <a:srgbClr val="6E7270"/>
                </a:solidFill>
                <a:latin typeface="Arial"/>
                <a:cs typeface="Arial"/>
              </a:rPr>
              <a:t>si</a:t>
            </a:r>
            <a:r>
              <a:rPr sz="2400" spc="-53" dirty="0">
                <a:solidFill>
                  <a:srgbClr val="6E7270"/>
                </a:solidFill>
                <a:latin typeface="Arial"/>
                <a:cs typeface="Arial"/>
              </a:rPr>
              <a:t>g</a:t>
            </a:r>
            <a:r>
              <a:rPr sz="2400" spc="-46" dirty="0">
                <a:solidFill>
                  <a:srgbClr val="545956"/>
                </a:solidFill>
                <a:latin typeface="Arial"/>
                <a:cs typeface="Arial"/>
              </a:rPr>
              <a:t>u</a:t>
            </a:r>
            <a:r>
              <a:rPr sz="2400" spc="-43" dirty="0">
                <a:solidFill>
                  <a:srgbClr val="6E7270"/>
                </a:solidFill>
                <a:latin typeface="Arial"/>
                <a:cs typeface="Arial"/>
              </a:rPr>
              <a:t>iente</a:t>
            </a:r>
            <a:r>
              <a:rPr sz="2400" spc="-46" dirty="0">
                <a:solidFill>
                  <a:srgbClr val="6E7270"/>
                </a:solidFill>
                <a:latin typeface="Arial"/>
                <a:cs typeface="Arial"/>
              </a:rPr>
              <a:t>s</a:t>
            </a:r>
            <a:r>
              <a:rPr sz="2400" spc="59" dirty="0">
                <a:solidFill>
                  <a:srgbClr val="878A87"/>
                </a:solidFill>
                <a:latin typeface="Arial"/>
                <a:cs typeface="Arial"/>
              </a:rPr>
              <a:t>.</a:t>
            </a:r>
            <a:endParaRPr sz="2400" dirty="0">
              <a:solidFill>
                <a:prstClr val="black"/>
              </a:solidFill>
              <a:latin typeface="Arial"/>
              <a:cs typeface="Arial"/>
            </a:endParaRPr>
          </a:p>
        </p:txBody>
      </p:sp>
    </p:spTree>
    <p:extLst>
      <p:ext uri="{BB962C8B-B14F-4D97-AF65-F5344CB8AC3E}">
        <p14:creationId xmlns:p14="http://schemas.microsoft.com/office/powerpoint/2010/main" val="23769562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Resultado de imagen de CONTENIDO ELEVADO EN CAFEINA"/>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gl-ES"/>
          </a:p>
        </p:txBody>
      </p:sp>
      <p:sp>
        <p:nvSpPr>
          <p:cNvPr id="3" name="AutoShape 4" descr="Resultado de imagen de CONTENIDO ELEVADO EN CAFEINA"/>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gl-ES"/>
          </a:p>
        </p:txBody>
      </p:sp>
      <p:pic>
        <p:nvPicPr>
          <p:cNvPr id="1434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575" y="1844824"/>
            <a:ext cx="6552728" cy="4914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8128" y="2492896"/>
            <a:ext cx="3456384"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1984376" y="160338"/>
            <a:ext cx="8576121" cy="923330"/>
          </a:xfrm>
          <a:prstGeom prst="rect">
            <a:avLst/>
          </a:prstGeom>
          <a:solidFill>
            <a:schemeClr val="tx1"/>
          </a:solidFill>
        </p:spPr>
        <p:txBody>
          <a:bodyPr wrap="square" rtlCol="0">
            <a:spAutoFit/>
          </a:bodyPr>
          <a:lstStyle/>
          <a:p>
            <a:r>
              <a:rPr lang="gl-ES" cap="all" dirty="0">
                <a:solidFill>
                  <a:srgbClr val="AFBE54"/>
                </a:solidFill>
                <a:latin typeface="Oswald"/>
              </a:rPr>
              <a:t> </a:t>
            </a:r>
            <a:r>
              <a:rPr lang="gl-ES" cap="all" dirty="0">
                <a:solidFill>
                  <a:srgbClr val="FF0000"/>
                </a:solidFill>
                <a:latin typeface="Oswald"/>
              </a:rPr>
              <a:t>las denominadas “bebidas </a:t>
            </a:r>
            <a:r>
              <a:rPr lang="gl-ES" cap="all" dirty="0" err="1">
                <a:solidFill>
                  <a:srgbClr val="FF0000"/>
                </a:solidFill>
                <a:latin typeface="Oswald"/>
              </a:rPr>
              <a:t>energérticas</a:t>
            </a:r>
            <a:r>
              <a:rPr lang="gl-ES" cap="all" dirty="0">
                <a:solidFill>
                  <a:srgbClr val="FF0000"/>
                </a:solidFill>
                <a:latin typeface="Oswald"/>
              </a:rPr>
              <a:t> “ se </a:t>
            </a:r>
            <a:r>
              <a:rPr lang="gl-ES" cap="all" dirty="0" err="1">
                <a:solidFill>
                  <a:srgbClr val="FF0000"/>
                </a:solidFill>
                <a:latin typeface="Oswald"/>
              </a:rPr>
              <a:t>rigen</a:t>
            </a:r>
            <a:r>
              <a:rPr lang="gl-ES" cap="all" dirty="0">
                <a:solidFill>
                  <a:srgbClr val="FF0000"/>
                </a:solidFill>
                <a:latin typeface="Oswald"/>
              </a:rPr>
              <a:t> por el </a:t>
            </a:r>
            <a:r>
              <a:rPr lang="gl-ES" cap="all" dirty="0" err="1">
                <a:solidFill>
                  <a:srgbClr val="FF0000"/>
                </a:solidFill>
                <a:latin typeface="Oswald"/>
              </a:rPr>
              <a:t>mismo</a:t>
            </a:r>
            <a:r>
              <a:rPr lang="gl-ES" cap="all" dirty="0">
                <a:solidFill>
                  <a:srgbClr val="FF0000"/>
                </a:solidFill>
                <a:latin typeface="Oswald"/>
              </a:rPr>
              <a:t> </a:t>
            </a:r>
          </a:p>
          <a:p>
            <a:endParaRPr lang="gl-ES" cap="all" dirty="0">
              <a:solidFill>
                <a:srgbClr val="FF0000"/>
              </a:solidFill>
              <a:latin typeface="Oswald"/>
            </a:endParaRPr>
          </a:p>
          <a:p>
            <a:r>
              <a:rPr lang="gl-ES" cap="all" dirty="0">
                <a:solidFill>
                  <a:srgbClr val="FF0000"/>
                </a:solidFill>
                <a:latin typeface="Oswald"/>
              </a:rPr>
              <a:t>REAL DECRETO NO.650/2011</a:t>
            </a:r>
          </a:p>
        </p:txBody>
      </p:sp>
    </p:spTree>
    <p:extLst>
      <p:ext uri="{BB962C8B-B14F-4D97-AF65-F5344CB8AC3E}">
        <p14:creationId xmlns:p14="http://schemas.microsoft.com/office/powerpoint/2010/main" val="41109050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BF24883-B13E-4A8D-B941-61E65E7CEA53}"/>
              </a:ext>
            </a:extLst>
          </p:cNvPr>
          <p:cNvPicPr>
            <a:picLocks noChangeAspect="1"/>
          </p:cNvPicPr>
          <p:nvPr/>
        </p:nvPicPr>
        <p:blipFill>
          <a:blip r:embed="rId2"/>
          <a:stretch>
            <a:fillRect/>
          </a:stretch>
        </p:blipFill>
        <p:spPr>
          <a:xfrm>
            <a:off x="994744" y="0"/>
            <a:ext cx="5035708" cy="6858000"/>
          </a:xfrm>
          <a:prstGeom prst="rect">
            <a:avLst/>
          </a:prstGeom>
        </p:spPr>
      </p:pic>
      <p:cxnSp>
        <p:nvCxnSpPr>
          <p:cNvPr id="4" name="Conector recto de flecha 3">
            <a:extLst>
              <a:ext uri="{FF2B5EF4-FFF2-40B4-BE49-F238E27FC236}">
                <a16:creationId xmlns:a16="http://schemas.microsoft.com/office/drawing/2014/main" id="{0C839F5A-4886-41C6-BB1E-24082521DAFE}"/>
              </a:ext>
            </a:extLst>
          </p:cNvPr>
          <p:cNvCxnSpPr>
            <a:cxnSpLocks/>
          </p:cNvCxnSpPr>
          <p:nvPr/>
        </p:nvCxnSpPr>
        <p:spPr>
          <a:xfrm flipV="1">
            <a:off x="4943475" y="1609725"/>
            <a:ext cx="2962275" cy="11334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1BA7A4EE-F0DE-4480-A20D-FF3E1378F781}"/>
              </a:ext>
            </a:extLst>
          </p:cNvPr>
          <p:cNvSpPr txBox="1"/>
          <p:nvPr/>
        </p:nvSpPr>
        <p:spPr>
          <a:xfrm>
            <a:off x="8020050" y="933449"/>
            <a:ext cx="3762375" cy="2185214"/>
          </a:xfrm>
          <a:prstGeom prst="rect">
            <a:avLst/>
          </a:prstGeom>
          <a:solidFill>
            <a:schemeClr val="accent5">
              <a:lumMod val="20000"/>
              <a:lumOff val="80000"/>
            </a:schemeClr>
          </a:solidFill>
          <a:ln w="57150">
            <a:solidFill>
              <a:srgbClr val="0070C0"/>
            </a:solidFill>
          </a:ln>
        </p:spPr>
        <p:txBody>
          <a:bodyPr wrap="square" rtlCol="0">
            <a:spAutoFit/>
          </a:bodyPr>
          <a:lstStyle/>
          <a:p>
            <a:r>
              <a:rPr lang="es-ES" dirty="0"/>
              <a:t>Falta </a:t>
            </a:r>
            <a:r>
              <a:rPr lang="es-ES" sz="2800" b="1" dirty="0"/>
              <a:t>categoría aditivo </a:t>
            </a:r>
          </a:p>
          <a:p>
            <a:endParaRPr lang="es-ES" dirty="0"/>
          </a:p>
          <a:p>
            <a:r>
              <a:rPr lang="es-ES" dirty="0"/>
              <a:t>Faltan ingredientes .</a:t>
            </a:r>
          </a:p>
          <a:p>
            <a:endParaRPr lang="es-ES" dirty="0"/>
          </a:p>
          <a:p>
            <a:r>
              <a:rPr lang="es-ES" dirty="0"/>
              <a:t> </a:t>
            </a:r>
            <a:r>
              <a:rPr lang="es-ES" b="1" dirty="0"/>
              <a:t>JARABE DE GLUCOSA – FRUCTOSA</a:t>
            </a:r>
          </a:p>
          <a:p>
            <a:endParaRPr lang="es-ES" b="1" dirty="0"/>
          </a:p>
          <a:p>
            <a:r>
              <a:rPr lang="es-ES" b="1" dirty="0"/>
              <a:t>Según trazabilidad elaboración </a:t>
            </a:r>
          </a:p>
        </p:txBody>
      </p:sp>
    </p:spTree>
    <p:extLst>
      <p:ext uri="{BB962C8B-B14F-4D97-AF65-F5344CB8AC3E}">
        <p14:creationId xmlns:p14="http://schemas.microsoft.com/office/powerpoint/2010/main" val="12213498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5B04546-F1AC-4C96-9AFE-190FD8F18F8C}"/>
              </a:ext>
            </a:extLst>
          </p:cNvPr>
          <p:cNvPicPr>
            <a:picLocks noChangeAspect="1"/>
          </p:cNvPicPr>
          <p:nvPr/>
        </p:nvPicPr>
        <p:blipFill>
          <a:blip r:embed="rId2"/>
          <a:stretch>
            <a:fillRect/>
          </a:stretch>
        </p:blipFill>
        <p:spPr>
          <a:xfrm>
            <a:off x="1104900" y="1475023"/>
            <a:ext cx="9544049" cy="3907953"/>
          </a:xfrm>
          <a:prstGeom prst="rect">
            <a:avLst/>
          </a:prstGeom>
          <a:solidFill>
            <a:schemeClr val="accent2"/>
          </a:solidFill>
          <a:ln w="76200">
            <a:solidFill>
              <a:srgbClr val="0070C0"/>
            </a:solidFill>
          </a:ln>
        </p:spPr>
      </p:pic>
    </p:spTree>
    <p:extLst>
      <p:ext uri="{BB962C8B-B14F-4D97-AF65-F5344CB8AC3E}">
        <p14:creationId xmlns:p14="http://schemas.microsoft.com/office/powerpoint/2010/main" val="15981000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AE5059C-A035-4BDB-A228-C0FE200935DC}"/>
              </a:ext>
            </a:extLst>
          </p:cNvPr>
          <p:cNvPicPr>
            <a:picLocks noChangeAspect="1"/>
          </p:cNvPicPr>
          <p:nvPr/>
        </p:nvPicPr>
        <p:blipFill>
          <a:blip r:embed="rId2"/>
          <a:stretch>
            <a:fillRect/>
          </a:stretch>
        </p:blipFill>
        <p:spPr>
          <a:xfrm>
            <a:off x="466725" y="328180"/>
            <a:ext cx="10535349" cy="6201640"/>
          </a:xfrm>
          <a:prstGeom prst="rect">
            <a:avLst/>
          </a:prstGeom>
          <a:ln w="57150">
            <a:solidFill>
              <a:srgbClr val="00B0F0"/>
            </a:solidFill>
          </a:ln>
        </p:spPr>
      </p:pic>
    </p:spTree>
    <p:extLst>
      <p:ext uri="{BB962C8B-B14F-4D97-AF65-F5344CB8AC3E}">
        <p14:creationId xmlns:p14="http://schemas.microsoft.com/office/powerpoint/2010/main" val="28174791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7B89451-210E-4132-9606-34C6B623AA43}"/>
              </a:ext>
            </a:extLst>
          </p:cNvPr>
          <p:cNvPicPr>
            <a:picLocks noChangeAspect="1"/>
          </p:cNvPicPr>
          <p:nvPr/>
        </p:nvPicPr>
        <p:blipFill>
          <a:blip r:embed="rId2"/>
          <a:stretch>
            <a:fillRect/>
          </a:stretch>
        </p:blipFill>
        <p:spPr>
          <a:xfrm>
            <a:off x="509260" y="228125"/>
            <a:ext cx="4222624" cy="6115525"/>
          </a:xfrm>
          <a:prstGeom prst="rect">
            <a:avLst/>
          </a:prstGeom>
          <a:ln w="57150">
            <a:solidFill>
              <a:srgbClr val="00B0F0"/>
            </a:solidFill>
          </a:ln>
        </p:spPr>
      </p:pic>
      <p:pic>
        <p:nvPicPr>
          <p:cNvPr id="3" name="Imagen 2">
            <a:extLst>
              <a:ext uri="{FF2B5EF4-FFF2-40B4-BE49-F238E27FC236}">
                <a16:creationId xmlns:a16="http://schemas.microsoft.com/office/drawing/2014/main" id="{877EDB85-4DDE-4763-B09F-3583F9DC88AC}"/>
              </a:ext>
            </a:extLst>
          </p:cNvPr>
          <p:cNvPicPr>
            <a:picLocks noChangeAspect="1"/>
          </p:cNvPicPr>
          <p:nvPr/>
        </p:nvPicPr>
        <p:blipFill>
          <a:blip r:embed="rId3"/>
          <a:stretch>
            <a:fillRect/>
          </a:stretch>
        </p:blipFill>
        <p:spPr>
          <a:xfrm>
            <a:off x="6319583" y="0"/>
            <a:ext cx="4982084" cy="6858000"/>
          </a:xfrm>
          <a:prstGeom prst="rect">
            <a:avLst/>
          </a:prstGeom>
        </p:spPr>
      </p:pic>
    </p:spTree>
    <p:extLst>
      <p:ext uri="{BB962C8B-B14F-4D97-AF65-F5344CB8AC3E}">
        <p14:creationId xmlns:p14="http://schemas.microsoft.com/office/powerpoint/2010/main" val="299922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9E28B39-FE8F-431E-9A31-6548EC45C362}"/>
              </a:ext>
            </a:extLst>
          </p:cNvPr>
          <p:cNvPicPr>
            <a:picLocks noChangeAspect="1"/>
          </p:cNvPicPr>
          <p:nvPr/>
        </p:nvPicPr>
        <p:blipFill>
          <a:blip r:embed="rId2"/>
          <a:stretch>
            <a:fillRect/>
          </a:stretch>
        </p:blipFill>
        <p:spPr>
          <a:xfrm>
            <a:off x="502196" y="1470822"/>
            <a:ext cx="10964805" cy="2419688"/>
          </a:xfrm>
          <a:prstGeom prst="rect">
            <a:avLst/>
          </a:prstGeom>
        </p:spPr>
      </p:pic>
    </p:spTree>
    <p:extLst>
      <p:ext uri="{BB962C8B-B14F-4D97-AF65-F5344CB8AC3E}">
        <p14:creationId xmlns:p14="http://schemas.microsoft.com/office/powerpoint/2010/main" val="3783663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E7E3461-8297-E455-54EF-A59DD88FD657}"/>
              </a:ext>
            </a:extLst>
          </p:cNvPr>
          <p:cNvPicPr>
            <a:picLocks noChangeAspect="1"/>
          </p:cNvPicPr>
          <p:nvPr/>
        </p:nvPicPr>
        <p:blipFill>
          <a:blip r:embed="rId2"/>
          <a:stretch>
            <a:fillRect/>
          </a:stretch>
        </p:blipFill>
        <p:spPr>
          <a:xfrm>
            <a:off x="927652" y="283847"/>
            <a:ext cx="9978887" cy="2673251"/>
          </a:xfrm>
          <a:prstGeom prst="rect">
            <a:avLst/>
          </a:prstGeom>
        </p:spPr>
      </p:pic>
      <p:pic>
        <p:nvPicPr>
          <p:cNvPr id="5" name="Imagen 4">
            <a:extLst>
              <a:ext uri="{FF2B5EF4-FFF2-40B4-BE49-F238E27FC236}">
                <a16:creationId xmlns:a16="http://schemas.microsoft.com/office/drawing/2014/main" id="{FBADDCD5-C7F5-541F-7E8B-719D6B5063C0}"/>
              </a:ext>
            </a:extLst>
          </p:cNvPr>
          <p:cNvPicPr>
            <a:picLocks noChangeAspect="1"/>
          </p:cNvPicPr>
          <p:nvPr/>
        </p:nvPicPr>
        <p:blipFill>
          <a:blip r:embed="rId3"/>
          <a:stretch>
            <a:fillRect/>
          </a:stretch>
        </p:blipFill>
        <p:spPr>
          <a:xfrm>
            <a:off x="827895" y="2766419"/>
            <a:ext cx="10078643" cy="1870123"/>
          </a:xfrm>
          <a:prstGeom prst="rect">
            <a:avLst/>
          </a:prstGeom>
        </p:spPr>
      </p:pic>
      <p:pic>
        <p:nvPicPr>
          <p:cNvPr id="9" name="Imagen 8">
            <a:extLst>
              <a:ext uri="{FF2B5EF4-FFF2-40B4-BE49-F238E27FC236}">
                <a16:creationId xmlns:a16="http://schemas.microsoft.com/office/drawing/2014/main" id="{E7BFF032-CBFC-BEFD-B089-5A187498FE54}"/>
              </a:ext>
            </a:extLst>
          </p:cNvPr>
          <p:cNvPicPr>
            <a:picLocks noChangeAspect="1"/>
          </p:cNvPicPr>
          <p:nvPr/>
        </p:nvPicPr>
        <p:blipFill>
          <a:blip r:embed="rId4"/>
          <a:stretch>
            <a:fillRect/>
          </a:stretch>
        </p:blipFill>
        <p:spPr>
          <a:xfrm>
            <a:off x="745251" y="4913046"/>
            <a:ext cx="10243930" cy="791367"/>
          </a:xfrm>
          <a:prstGeom prst="rect">
            <a:avLst/>
          </a:prstGeom>
          <a:solidFill>
            <a:schemeClr val="accent5">
              <a:lumMod val="20000"/>
              <a:lumOff val="80000"/>
            </a:schemeClr>
          </a:solidFill>
          <a:ln w="76200">
            <a:solidFill>
              <a:srgbClr val="0070C0"/>
            </a:solidFill>
          </a:ln>
        </p:spPr>
      </p:pic>
    </p:spTree>
    <p:extLst>
      <p:ext uri="{BB962C8B-B14F-4D97-AF65-F5344CB8AC3E}">
        <p14:creationId xmlns:p14="http://schemas.microsoft.com/office/powerpoint/2010/main" val="41310200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C08A6C6-8AF0-4D58-BA01-E9D153B1BF08}"/>
              </a:ext>
            </a:extLst>
          </p:cNvPr>
          <p:cNvPicPr>
            <a:picLocks noChangeAspect="1"/>
          </p:cNvPicPr>
          <p:nvPr/>
        </p:nvPicPr>
        <p:blipFill>
          <a:blip r:embed="rId2"/>
          <a:stretch>
            <a:fillRect/>
          </a:stretch>
        </p:blipFill>
        <p:spPr>
          <a:xfrm>
            <a:off x="464234" y="151464"/>
            <a:ext cx="9523828" cy="6706536"/>
          </a:xfrm>
          <a:prstGeom prst="rect">
            <a:avLst/>
          </a:prstGeom>
        </p:spPr>
      </p:pic>
    </p:spTree>
    <p:extLst>
      <p:ext uri="{BB962C8B-B14F-4D97-AF65-F5344CB8AC3E}">
        <p14:creationId xmlns:p14="http://schemas.microsoft.com/office/powerpoint/2010/main" val="37473696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10027AB-807B-4E8B-9A37-84213F952117}"/>
              </a:ext>
            </a:extLst>
          </p:cNvPr>
          <p:cNvPicPr>
            <a:picLocks noChangeAspect="1"/>
          </p:cNvPicPr>
          <p:nvPr/>
        </p:nvPicPr>
        <p:blipFill>
          <a:blip r:embed="rId2"/>
          <a:stretch>
            <a:fillRect/>
          </a:stretch>
        </p:blipFill>
        <p:spPr>
          <a:xfrm>
            <a:off x="112542" y="0"/>
            <a:ext cx="12323298" cy="6957392"/>
          </a:xfrm>
          <a:prstGeom prst="rect">
            <a:avLst/>
          </a:prstGeom>
        </p:spPr>
      </p:pic>
    </p:spTree>
    <p:extLst>
      <p:ext uri="{BB962C8B-B14F-4D97-AF65-F5344CB8AC3E}">
        <p14:creationId xmlns:p14="http://schemas.microsoft.com/office/powerpoint/2010/main" val="12196317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158E7D1-FE06-4BE6-B3D0-ACF8B5E71C91}"/>
              </a:ext>
            </a:extLst>
          </p:cNvPr>
          <p:cNvPicPr>
            <a:picLocks noChangeAspect="1"/>
          </p:cNvPicPr>
          <p:nvPr/>
        </p:nvPicPr>
        <p:blipFill>
          <a:blip r:embed="rId2"/>
          <a:stretch>
            <a:fillRect/>
          </a:stretch>
        </p:blipFill>
        <p:spPr>
          <a:xfrm>
            <a:off x="1" y="1"/>
            <a:ext cx="12192000" cy="4178104"/>
          </a:xfrm>
          <a:prstGeom prst="rect">
            <a:avLst/>
          </a:prstGeom>
          <a:solidFill>
            <a:schemeClr val="accent5">
              <a:lumMod val="40000"/>
              <a:lumOff val="60000"/>
            </a:schemeClr>
          </a:solidFill>
        </p:spPr>
      </p:pic>
      <p:sp>
        <p:nvSpPr>
          <p:cNvPr id="3" name="CuadroTexto 2">
            <a:extLst>
              <a:ext uri="{FF2B5EF4-FFF2-40B4-BE49-F238E27FC236}">
                <a16:creationId xmlns:a16="http://schemas.microsoft.com/office/drawing/2014/main" id="{1D96DCB9-EFC8-4121-87CE-BEFA08C94E4C}"/>
              </a:ext>
            </a:extLst>
          </p:cNvPr>
          <p:cNvSpPr txBox="1"/>
          <p:nvPr/>
        </p:nvSpPr>
        <p:spPr>
          <a:xfrm>
            <a:off x="98474" y="4178104"/>
            <a:ext cx="12210757" cy="1569660"/>
          </a:xfrm>
          <a:prstGeom prst="rect">
            <a:avLst/>
          </a:prstGeom>
          <a:solidFill>
            <a:schemeClr val="accent5">
              <a:lumMod val="40000"/>
              <a:lumOff val="60000"/>
            </a:schemeClr>
          </a:solidFill>
        </p:spPr>
        <p:txBody>
          <a:bodyPr wrap="square" rtlCol="0">
            <a:spAutoFit/>
          </a:bodyPr>
          <a:lstStyle/>
          <a:p>
            <a:r>
              <a:rPr lang="es-ES" dirty="0"/>
              <a:t> </a:t>
            </a:r>
            <a:r>
              <a:rPr lang="es-ES" sz="3200" dirty="0"/>
              <a:t>NO ES FRUTA  ES ZUMO DE  LIMON </a:t>
            </a:r>
          </a:p>
          <a:p>
            <a:r>
              <a:rPr lang="es-ES" sz="3200" dirty="0"/>
              <a:t>  SI HACE UNA DECLARACIÓN DE + CONTENIDO, DEBE DE SER COMPARATIVA Y DEBE DE REFERENCIARLA.</a:t>
            </a:r>
          </a:p>
        </p:txBody>
      </p:sp>
    </p:spTree>
    <p:extLst>
      <p:ext uri="{BB962C8B-B14F-4D97-AF65-F5344CB8AC3E}">
        <p14:creationId xmlns:p14="http://schemas.microsoft.com/office/powerpoint/2010/main" val="7866251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9D445C2-DEC2-20DF-2450-D557F6C8B577}"/>
              </a:ext>
            </a:extLst>
          </p:cNvPr>
          <p:cNvPicPr>
            <a:picLocks noChangeAspect="1"/>
          </p:cNvPicPr>
          <p:nvPr/>
        </p:nvPicPr>
        <p:blipFill>
          <a:blip r:embed="rId2"/>
          <a:stretch>
            <a:fillRect/>
          </a:stretch>
        </p:blipFill>
        <p:spPr>
          <a:xfrm>
            <a:off x="212036" y="181329"/>
            <a:ext cx="4306956" cy="6511020"/>
          </a:xfrm>
          <a:prstGeom prst="rect">
            <a:avLst/>
          </a:prstGeom>
        </p:spPr>
      </p:pic>
      <p:pic>
        <p:nvPicPr>
          <p:cNvPr id="5" name="Imagen 4">
            <a:extLst>
              <a:ext uri="{FF2B5EF4-FFF2-40B4-BE49-F238E27FC236}">
                <a16:creationId xmlns:a16="http://schemas.microsoft.com/office/drawing/2014/main" id="{36FCFB28-B5E6-AFF3-EF6A-460A5C1B780D}"/>
              </a:ext>
            </a:extLst>
          </p:cNvPr>
          <p:cNvPicPr>
            <a:picLocks noChangeAspect="1"/>
          </p:cNvPicPr>
          <p:nvPr/>
        </p:nvPicPr>
        <p:blipFill>
          <a:blip r:embed="rId3"/>
          <a:stretch>
            <a:fillRect/>
          </a:stretch>
        </p:blipFill>
        <p:spPr>
          <a:xfrm>
            <a:off x="4518992" y="245311"/>
            <a:ext cx="3843129" cy="6367380"/>
          </a:xfrm>
          <a:prstGeom prst="rect">
            <a:avLst/>
          </a:prstGeom>
        </p:spPr>
      </p:pic>
      <p:pic>
        <p:nvPicPr>
          <p:cNvPr id="7" name="Imagen 6">
            <a:extLst>
              <a:ext uri="{FF2B5EF4-FFF2-40B4-BE49-F238E27FC236}">
                <a16:creationId xmlns:a16="http://schemas.microsoft.com/office/drawing/2014/main" id="{70CBDA98-FF3E-AEC7-A0E8-8636E5FE3D1C}"/>
              </a:ext>
            </a:extLst>
          </p:cNvPr>
          <p:cNvPicPr>
            <a:picLocks noChangeAspect="1"/>
          </p:cNvPicPr>
          <p:nvPr/>
        </p:nvPicPr>
        <p:blipFill>
          <a:blip r:embed="rId4"/>
          <a:stretch>
            <a:fillRect/>
          </a:stretch>
        </p:blipFill>
        <p:spPr>
          <a:xfrm>
            <a:off x="8362121" y="245310"/>
            <a:ext cx="3697322" cy="6367379"/>
          </a:xfrm>
          <a:prstGeom prst="rect">
            <a:avLst/>
          </a:prstGeom>
        </p:spPr>
      </p:pic>
    </p:spTree>
    <p:extLst>
      <p:ext uri="{BB962C8B-B14F-4D97-AF65-F5344CB8AC3E}">
        <p14:creationId xmlns:p14="http://schemas.microsoft.com/office/powerpoint/2010/main" val="14325412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EF92919-EE8C-02C1-D7AA-A07AF9C4F1BC}"/>
              </a:ext>
            </a:extLst>
          </p:cNvPr>
          <p:cNvPicPr>
            <a:picLocks noChangeAspect="1"/>
          </p:cNvPicPr>
          <p:nvPr/>
        </p:nvPicPr>
        <p:blipFill>
          <a:blip r:embed="rId2"/>
          <a:stretch>
            <a:fillRect/>
          </a:stretch>
        </p:blipFill>
        <p:spPr>
          <a:xfrm>
            <a:off x="119269" y="0"/>
            <a:ext cx="3299791" cy="6646057"/>
          </a:xfrm>
          <a:prstGeom prst="rect">
            <a:avLst/>
          </a:prstGeom>
        </p:spPr>
      </p:pic>
      <p:pic>
        <p:nvPicPr>
          <p:cNvPr id="5" name="Imagen 4">
            <a:extLst>
              <a:ext uri="{FF2B5EF4-FFF2-40B4-BE49-F238E27FC236}">
                <a16:creationId xmlns:a16="http://schemas.microsoft.com/office/drawing/2014/main" id="{DD6DE166-DBF7-9F6C-4601-4529D0885D37}"/>
              </a:ext>
            </a:extLst>
          </p:cNvPr>
          <p:cNvPicPr>
            <a:picLocks noChangeAspect="1"/>
          </p:cNvPicPr>
          <p:nvPr/>
        </p:nvPicPr>
        <p:blipFill>
          <a:blip r:embed="rId3"/>
          <a:stretch>
            <a:fillRect/>
          </a:stretch>
        </p:blipFill>
        <p:spPr>
          <a:xfrm>
            <a:off x="3909391" y="1750072"/>
            <a:ext cx="3525078" cy="5148254"/>
          </a:xfrm>
          <a:prstGeom prst="rect">
            <a:avLst/>
          </a:prstGeom>
        </p:spPr>
      </p:pic>
      <p:pic>
        <p:nvPicPr>
          <p:cNvPr id="7" name="Imagen 6">
            <a:extLst>
              <a:ext uri="{FF2B5EF4-FFF2-40B4-BE49-F238E27FC236}">
                <a16:creationId xmlns:a16="http://schemas.microsoft.com/office/drawing/2014/main" id="{3412071E-21F8-BEE5-1587-231CC4C155F1}"/>
              </a:ext>
            </a:extLst>
          </p:cNvPr>
          <p:cNvPicPr>
            <a:picLocks noChangeAspect="1"/>
          </p:cNvPicPr>
          <p:nvPr/>
        </p:nvPicPr>
        <p:blipFill>
          <a:blip r:embed="rId4"/>
          <a:stretch>
            <a:fillRect/>
          </a:stretch>
        </p:blipFill>
        <p:spPr>
          <a:xfrm rot="16200000">
            <a:off x="5622519" y="-2203459"/>
            <a:ext cx="1914371" cy="6321288"/>
          </a:xfrm>
          <a:prstGeom prst="rect">
            <a:avLst/>
          </a:prstGeom>
        </p:spPr>
      </p:pic>
    </p:spTree>
    <p:extLst>
      <p:ext uri="{BB962C8B-B14F-4D97-AF65-F5344CB8AC3E}">
        <p14:creationId xmlns:p14="http://schemas.microsoft.com/office/powerpoint/2010/main" val="10835612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DDE8CA3-AABF-D3F5-4156-4C41847CF427}"/>
              </a:ext>
            </a:extLst>
          </p:cNvPr>
          <p:cNvPicPr>
            <a:picLocks noChangeAspect="1"/>
          </p:cNvPicPr>
          <p:nvPr/>
        </p:nvPicPr>
        <p:blipFill>
          <a:blip r:embed="rId2"/>
          <a:stretch>
            <a:fillRect/>
          </a:stretch>
        </p:blipFill>
        <p:spPr>
          <a:xfrm>
            <a:off x="295422" y="292926"/>
            <a:ext cx="4417255" cy="5838830"/>
          </a:xfrm>
          <a:prstGeom prst="rect">
            <a:avLst/>
          </a:prstGeom>
        </p:spPr>
      </p:pic>
      <p:pic>
        <p:nvPicPr>
          <p:cNvPr id="4" name="Imagen 3">
            <a:extLst>
              <a:ext uri="{FF2B5EF4-FFF2-40B4-BE49-F238E27FC236}">
                <a16:creationId xmlns:a16="http://schemas.microsoft.com/office/drawing/2014/main" id="{2A0B398A-2CD3-E5A2-29C2-11D24E2171AB}"/>
              </a:ext>
            </a:extLst>
          </p:cNvPr>
          <p:cNvPicPr>
            <a:picLocks noChangeAspect="1"/>
          </p:cNvPicPr>
          <p:nvPr/>
        </p:nvPicPr>
        <p:blipFill>
          <a:blip r:embed="rId3"/>
          <a:stretch>
            <a:fillRect/>
          </a:stretch>
        </p:blipFill>
        <p:spPr>
          <a:xfrm>
            <a:off x="4889024" y="1312172"/>
            <a:ext cx="2762250" cy="4048125"/>
          </a:xfrm>
          <a:prstGeom prst="rect">
            <a:avLst/>
          </a:prstGeom>
        </p:spPr>
      </p:pic>
      <p:pic>
        <p:nvPicPr>
          <p:cNvPr id="6" name="Imagen 5">
            <a:extLst>
              <a:ext uri="{FF2B5EF4-FFF2-40B4-BE49-F238E27FC236}">
                <a16:creationId xmlns:a16="http://schemas.microsoft.com/office/drawing/2014/main" id="{32A1F5B8-8280-0E3B-715C-B75573EAE90C}"/>
              </a:ext>
            </a:extLst>
          </p:cNvPr>
          <p:cNvPicPr>
            <a:picLocks noChangeAspect="1"/>
          </p:cNvPicPr>
          <p:nvPr/>
        </p:nvPicPr>
        <p:blipFill>
          <a:blip r:embed="rId4"/>
          <a:stretch>
            <a:fillRect/>
          </a:stretch>
        </p:blipFill>
        <p:spPr>
          <a:xfrm>
            <a:off x="7827622" y="702365"/>
            <a:ext cx="4364378" cy="5838830"/>
          </a:xfrm>
          <a:prstGeom prst="rect">
            <a:avLst/>
          </a:prstGeom>
        </p:spPr>
      </p:pic>
    </p:spTree>
    <p:extLst>
      <p:ext uri="{BB962C8B-B14F-4D97-AF65-F5344CB8AC3E}">
        <p14:creationId xmlns:p14="http://schemas.microsoft.com/office/powerpoint/2010/main" val="21181566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7703EC1-B009-FA84-1961-2EE91DDD247B}"/>
              </a:ext>
            </a:extLst>
          </p:cNvPr>
          <p:cNvPicPr>
            <a:picLocks noChangeAspect="1"/>
          </p:cNvPicPr>
          <p:nvPr/>
        </p:nvPicPr>
        <p:blipFill>
          <a:blip r:embed="rId2"/>
          <a:stretch>
            <a:fillRect/>
          </a:stretch>
        </p:blipFill>
        <p:spPr>
          <a:xfrm>
            <a:off x="635187" y="249059"/>
            <a:ext cx="4014024" cy="6359882"/>
          </a:xfrm>
          <a:prstGeom prst="rect">
            <a:avLst/>
          </a:prstGeom>
          <a:ln>
            <a:noFill/>
          </a:ln>
          <a:effectLst>
            <a:outerShdw blurRad="292100" dist="139700" dir="2700000" algn="tl" rotWithShape="0">
              <a:srgbClr val="333333">
                <a:alpha val="65000"/>
              </a:srgbClr>
            </a:outerShdw>
          </a:effectLst>
        </p:spPr>
      </p:pic>
      <p:pic>
        <p:nvPicPr>
          <p:cNvPr id="5" name="Imagen 4">
            <a:extLst>
              <a:ext uri="{FF2B5EF4-FFF2-40B4-BE49-F238E27FC236}">
                <a16:creationId xmlns:a16="http://schemas.microsoft.com/office/drawing/2014/main" id="{699A8524-A3F1-3503-3276-301A02277580}"/>
              </a:ext>
            </a:extLst>
          </p:cNvPr>
          <p:cNvPicPr>
            <a:picLocks noChangeAspect="1"/>
          </p:cNvPicPr>
          <p:nvPr/>
        </p:nvPicPr>
        <p:blipFill>
          <a:blip r:embed="rId3"/>
          <a:stretch>
            <a:fillRect/>
          </a:stretch>
        </p:blipFill>
        <p:spPr>
          <a:xfrm>
            <a:off x="6347170" y="249059"/>
            <a:ext cx="3008865" cy="6359881"/>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6" name="CuadroTexto 5">
            <a:extLst>
              <a:ext uri="{FF2B5EF4-FFF2-40B4-BE49-F238E27FC236}">
                <a16:creationId xmlns:a16="http://schemas.microsoft.com/office/drawing/2014/main" id="{DBC1FD0A-17F7-1864-256F-9C7814D37491}"/>
              </a:ext>
            </a:extLst>
          </p:cNvPr>
          <p:cNvSpPr txBox="1"/>
          <p:nvPr/>
        </p:nvSpPr>
        <p:spPr>
          <a:xfrm>
            <a:off x="10217426" y="689113"/>
            <a:ext cx="1709531" cy="646331"/>
          </a:xfrm>
          <a:prstGeom prst="rect">
            <a:avLst/>
          </a:prstGeom>
          <a:noFill/>
        </p:spPr>
        <p:txBody>
          <a:bodyPr wrap="square" rtlCol="0">
            <a:spAutoFit/>
          </a:bodyPr>
          <a:lstStyle/>
          <a:p>
            <a:r>
              <a:rPr lang="es-ES" dirty="0"/>
              <a:t>10 GR/100ML</a:t>
            </a:r>
          </a:p>
          <a:p>
            <a:r>
              <a:rPr lang="es-ES" dirty="0"/>
              <a:t>DE AZUCAR</a:t>
            </a:r>
          </a:p>
        </p:txBody>
      </p:sp>
    </p:spTree>
    <p:extLst>
      <p:ext uri="{BB962C8B-B14F-4D97-AF65-F5344CB8AC3E}">
        <p14:creationId xmlns:p14="http://schemas.microsoft.com/office/powerpoint/2010/main" val="42790329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F2B1696-90EA-4299-9E7D-DBD52031CB57}"/>
              </a:ext>
            </a:extLst>
          </p:cNvPr>
          <p:cNvSpPr/>
          <p:nvPr/>
        </p:nvSpPr>
        <p:spPr>
          <a:xfrm>
            <a:off x="742123" y="463825"/>
            <a:ext cx="10177670" cy="6124754"/>
          </a:xfrm>
          <a:prstGeom prst="rect">
            <a:avLst/>
          </a:prstGeom>
          <a:solidFill>
            <a:schemeClr val="accent5">
              <a:lumMod val="20000"/>
              <a:lumOff val="80000"/>
            </a:schemeClr>
          </a:solidFill>
        </p:spPr>
        <p:txBody>
          <a:bodyPr wrap="square">
            <a:spAutoFit/>
          </a:bodyPr>
          <a:lstStyle/>
          <a:p>
            <a:pPr algn="just"/>
            <a:r>
              <a:rPr lang="es-ES" sz="2800" dirty="0">
                <a:latin typeface="Book Antiqua" panose="02040602050305030304" pitchFamily="18" charset="0"/>
              </a:rPr>
              <a:t>De este zumo 100 % Free de </a:t>
            </a:r>
            <a:r>
              <a:rPr lang="es-ES" sz="2800" dirty="0" err="1">
                <a:latin typeface="Book Antiqua" panose="02040602050305030304" pitchFamily="18" charset="0"/>
              </a:rPr>
              <a:t>Juver</a:t>
            </a:r>
            <a:r>
              <a:rPr lang="es-ES" sz="2800" dirty="0">
                <a:latin typeface="Book Antiqua" panose="02040602050305030304" pitchFamily="18" charset="0"/>
              </a:rPr>
              <a:t> destaca el sabor dulzón a melocotón y su textura suave, pero espesa. Esto es fruto de la poca cantidad de agua que se ha utilizado en esta mezcla. Además, no contiene</a:t>
            </a:r>
            <a:r>
              <a:rPr lang="es-ES" sz="2800" b="1" dirty="0">
                <a:latin typeface="Book Antiqua" panose="02040602050305030304" pitchFamily="18" charset="0"/>
              </a:rPr>
              <a:t> aditivos</a:t>
            </a:r>
            <a:r>
              <a:rPr lang="es-ES" sz="2800" dirty="0">
                <a:latin typeface="Book Antiqua" panose="02040602050305030304" pitchFamily="18" charset="0"/>
              </a:rPr>
              <a:t> ni componentes que,</a:t>
            </a:r>
            <a:r>
              <a:rPr lang="es-ES" sz="2800" i="1" dirty="0">
                <a:latin typeface="Book Antiqua" panose="02040602050305030304" pitchFamily="18" charset="0"/>
              </a:rPr>
              <a:t> a priori</a:t>
            </a:r>
            <a:r>
              <a:rPr lang="es-ES" sz="2800" dirty="0">
                <a:latin typeface="Book Antiqua" panose="02040602050305030304" pitchFamily="18" charset="0"/>
              </a:rPr>
              <a:t>, llamen la atención por la necesidad de consumirlos de forma moderada. </a:t>
            </a:r>
          </a:p>
          <a:p>
            <a:pPr algn="just"/>
            <a:endParaRPr lang="es-ES" sz="2800" dirty="0">
              <a:latin typeface="Book Antiqua" panose="02040602050305030304" pitchFamily="18" charset="0"/>
            </a:endParaRPr>
          </a:p>
          <a:p>
            <a:pPr algn="just"/>
            <a:r>
              <a:rPr lang="es-ES" sz="2800" dirty="0">
                <a:latin typeface="Book Antiqua" panose="02040602050305030304" pitchFamily="18" charset="0"/>
              </a:rPr>
              <a:t>Ahora bien, lo de </a:t>
            </a:r>
            <a:r>
              <a:rPr lang="es-ES" sz="2800" b="1" u="sng" dirty="0">
                <a:latin typeface="Book Antiqua" panose="02040602050305030304" pitchFamily="18" charset="0"/>
              </a:rPr>
              <a:t>"free o "libre de azúcares añadidos</a:t>
            </a:r>
            <a:r>
              <a:rPr lang="es-ES" sz="2800" dirty="0">
                <a:latin typeface="Book Antiqua" panose="02040602050305030304" pitchFamily="18" charset="0"/>
              </a:rPr>
              <a:t>" es un argumento bastante cuestionable. Según el etiquetado sí los contiene y no poca cantidad en realidad. Esto puede resultar muy confuso para el consumidor. De hecho, un vaso de este zumo, con una capacidad de unos 250 mililitros, el </a:t>
            </a:r>
            <a:r>
              <a:rPr lang="es-ES" sz="2800" dirty="0" err="1">
                <a:latin typeface="Book Antiqua" panose="02040602050305030304" pitchFamily="18" charset="0"/>
              </a:rPr>
              <a:t>usario</a:t>
            </a:r>
            <a:r>
              <a:rPr lang="es-ES" sz="2800" dirty="0">
                <a:latin typeface="Book Antiqua" panose="02040602050305030304" pitchFamily="18" charset="0"/>
              </a:rPr>
              <a:t> consume más de 26 gramos de azúcar, el máximo recomendable por la Organización Mundial de la Salud diario</a:t>
            </a:r>
            <a:r>
              <a:rPr lang="es-ES" dirty="0"/>
              <a:t>. </a:t>
            </a:r>
          </a:p>
        </p:txBody>
      </p:sp>
    </p:spTree>
    <p:extLst>
      <p:ext uri="{BB962C8B-B14F-4D97-AF65-F5344CB8AC3E}">
        <p14:creationId xmlns:p14="http://schemas.microsoft.com/office/powerpoint/2010/main" val="20572503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DC8AA8C-413A-70E0-5D9C-369223A477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51483"/>
            <a:ext cx="12506178" cy="6606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8513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7FCC6DA-429D-4F8B-A8E6-8BC2FBD48B82}"/>
              </a:ext>
            </a:extLst>
          </p:cNvPr>
          <p:cNvPicPr>
            <a:picLocks noChangeAspect="1"/>
          </p:cNvPicPr>
          <p:nvPr/>
        </p:nvPicPr>
        <p:blipFill>
          <a:blip r:embed="rId2"/>
          <a:stretch>
            <a:fillRect/>
          </a:stretch>
        </p:blipFill>
        <p:spPr>
          <a:xfrm>
            <a:off x="1171575" y="576387"/>
            <a:ext cx="9239250" cy="2309813"/>
          </a:xfrm>
          <a:prstGeom prst="rect">
            <a:avLst/>
          </a:prstGeom>
        </p:spPr>
      </p:pic>
      <p:pic>
        <p:nvPicPr>
          <p:cNvPr id="3" name="Imagen 2">
            <a:extLst>
              <a:ext uri="{FF2B5EF4-FFF2-40B4-BE49-F238E27FC236}">
                <a16:creationId xmlns:a16="http://schemas.microsoft.com/office/drawing/2014/main" id="{6724B178-9259-4DF9-BE39-1214CF54F642}"/>
              </a:ext>
            </a:extLst>
          </p:cNvPr>
          <p:cNvPicPr>
            <a:picLocks noChangeAspect="1"/>
          </p:cNvPicPr>
          <p:nvPr/>
        </p:nvPicPr>
        <p:blipFill>
          <a:blip r:embed="rId3"/>
          <a:stretch>
            <a:fillRect/>
          </a:stretch>
        </p:blipFill>
        <p:spPr>
          <a:xfrm>
            <a:off x="384965" y="3157365"/>
            <a:ext cx="11422069" cy="2467319"/>
          </a:xfrm>
          <a:prstGeom prst="rect">
            <a:avLst/>
          </a:prstGeom>
        </p:spPr>
      </p:pic>
    </p:spTree>
    <p:extLst>
      <p:ext uri="{BB962C8B-B14F-4D97-AF65-F5344CB8AC3E}">
        <p14:creationId xmlns:p14="http://schemas.microsoft.com/office/powerpoint/2010/main" val="3112375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13B5EFB-9F1F-1B0D-6909-017517EDD54E}"/>
              </a:ext>
            </a:extLst>
          </p:cNvPr>
          <p:cNvPicPr>
            <a:picLocks noChangeAspect="1"/>
          </p:cNvPicPr>
          <p:nvPr/>
        </p:nvPicPr>
        <p:blipFill>
          <a:blip r:embed="rId2"/>
          <a:stretch>
            <a:fillRect/>
          </a:stretch>
        </p:blipFill>
        <p:spPr>
          <a:xfrm>
            <a:off x="742123" y="789243"/>
            <a:ext cx="9674084" cy="1827025"/>
          </a:xfrm>
          <a:prstGeom prst="rect">
            <a:avLst/>
          </a:prstGeom>
          <a:ln w="76200">
            <a:solidFill>
              <a:srgbClr val="0070C0"/>
            </a:solidFill>
          </a:ln>
        </p:spPr>
      </p:pic>
      <p:pic>
        <p:nvPicPr>
          <p:cNvPr id="4" name="Imagen 3">
            <a:extLst>
              <a:ext uri="{FF2B5EF4-FFF2-40B4-BE49-F238E27FC236}">
                <a16:creationId xmlns:a16="http://schemas.microsoft.com/office/drawing/2014/main" id="{4BE0FECD-ED19-4ECA-0441-6D2F47AD70BE}"/>
              </a:ext>
            </a:extLst>
          </p:cNvPr>
          <p:cNvPicPr>
            <a:picLocks noChangeAspect="1"/>
          </p:cNvPicPr>
          <p:nvPr/>
        </p:nvPicPr>
        <p:blipFill>
          <a:blip r:embed="rId3"/>
          <a:stretch>
            <a:fillRect/>
          </a:stretch>
        </p:blipFill>
        <p:spPr>
          <a:xfrm>
            <a:off x="848140" y="3429000"/>
            <a:ext cx="9674084" cy="1186600"/>
          </a:xfrm>
          <a:prstGeom prst="rect">
            <a:avLst/>
          </a:prstGeom>
          <a:ln w="76200">
            <a:solidFill>
              <a:srgbClr val="0070C0"/>
            </a:solidFill>
          </a:ln>
        </p:spPr>
      </p:pic>
    </p:spTree>
    <p:extLst>
      <p:ext uri="{BB962C8B-B14F-4D97-AF65-F5344CB8AC3E}">
        <p14:creationId xmlns:p14="http://schemas.microsoft.com/office/powerpoint/2010/main" val="34255829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CCD547F-E580-E16D-A4FD-CB68E31BBAD2}"/>
              </a:ext>
            </a:extLst>
          </p:cNvPr>
          <p:cNvPicPr>
            <a:picLocks noChangeAspect="1"/>
          </p:cNvPicPr>
          <p:nvPr/>
        </p:nvPicPr>
        <p:blipFill>
          <a:blip r:embed="rId2"/>
          <a:stretch>
            <a:fillRect/>
          </a:stretch>
        </p:blipFill>
        <p:spPr>
          <a:xfrm>
            <a:off x="762001" y="1514680"/>
            <a:ext cx="10544174" cy="4291878"/>
          </a:xfrm>
          <a:prstGeom prst="rect">
            <a:avLst/>
          </a:prstGeom>
          <a:solidFill>
            <a:schemeClr val="accent5">
              <a:lumMod val="40000"/>
              <a:lumOff val="60000"/>
            </a:schemeClr>
          </a:solidFill>
        </p:spPr>
      </p:pic>
    </p:spTree>
    <p:extLst>
      <p:ext uri="{BB962C8B-B14F-4D97-AF65-F5344CB8AC3E}">
        <p14:creationId xmlns:p14="http://schemas.microsoft.com/office/powerpoint/2010/main" val="13871295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04895E3-28E5-A67E-5C7D-9D2C38D7DCF1}"/>
              </a:ext>
            </a:extLst>
          </p:cNvPr>
          <p:cNvSpPr txBox="1"/>
          <p:nvPr/>
        </p:nvSpPr>
        <p:spPr>
          <a:xfrm>
            <a:off x="0" y="253218"/>
            <a:ext cx="12192000" cy="6832640"/>
          </a:xfrm>
          <a:prstGeom prst="rect">
            <a:avLst/>
          </a:prstGeom>
          <a:solidFill>
            <a:schemeClr val="accent5">
              <a:lumMod val="40000"/>
              <a:lumOff val="60000"/>
            </a:schemeClr>
          </a:solidFill>
        </p:spPr>
        <p:txBody>
          <a:bodyPr wrap="square" rtlCol="0">
            <a:spAutoFit/>
          </a:bodyPr>
          <a:lstStyle/>
          <a:p>
            <a:r>
              <a:rPr lang="es-ES" b="1" u="sng" dirty="0"/>
              <a:t>DISPOSICIONES ESTATALES </a:t>
            </a:r>
          </a:p>
          <a:p>
            <a:r>
              <a:rPr lang="es-ES" dirty="0"/>
              <a:t> </a:t>
            </a:r>
            <a:r>
              <a:rPr lang="es-ES" sz="2800" dirty="0">
                <a:latin typeface="Arial" panose="020B0604020202020204" pitchFamily="34" charset="0"/>
                <a:cs typeface="Arial" panose="020B0604020202020204" pitchFamily="34" charset="0"/>
              </a:rPr>
              <a:t>CAPÍTULO XXII ("FRUTAS Y DERIVADOS") </a:t>
            </a:r>
            <a:r>
              <a:rPr lang="es-ES" sz="2800" b="1" dirty="0">
                <a:latin typeface="Arial" panose="020B0604020202020204" pitchFamily="34" charset="0"/>
                <a:cs typeface="Arial" panose="020B0604020202020204" pitchFamily="34" charset="0"/>
              </a:rPr>
              <a:t>DEL CÓDIGO ALIMENTARIO ESPAÑOL</a:t>
            </a:r>
            <a:r>
              <a:rPr lang="es-ES" sz="2800" dirty="0">
                <a:latin typeface="Arial" panose="020B0604020202020204" pitchFamily="34" charset="0"/>
                <a:cs typeface="Arial" panose="020B0604020202020204" pitchFamily="34" charset="0"/>
              </a:rPr>
              <a:t>, aprobado por Decreto 2484/1967. –</a:t>
            </a:r>
          </a:p>
          <a:p>
            <a:r>
              <a:rPr lang="es-ES" sz="2800" b="1" dirty="0">
                <a:highlight>
                  <a:srgbClr val="00FF00"/>
                </a:highlight>
                <a:latin typeface="Arial" panose="020B0604020202020204" pitchFamily="34" charset="0"/>
                <a:cs typeface="Arial" panose="020B0604020202020204" pitchFamily="34" charset="0"/>
              </a:rPr>
              <a:t>REAL DECRETO 1044/1987</a:t>
            </a:r>
            <a:r>
              <a:rPr lang="es-ES" sz="2800" dirty="0">
                <a:latin typeface="Arial" panose="020B0604020202020204" pitchFamily="34" charset="0"/>
                <a:cs typeface="Arial" panose="020B0604020202020204" pitchFamily="34" charset="0"/>
              </a:rPr>
              <a:t>, de 31 de julio (BOE de 29 de agosto), por el que se regula la elaboración de </a:t>
            </a:r>
            <a:r>
              <a:rPr lang="es-ES" sz="2800" b="1" dirty="0">
                <a:latin typeface="Arial" panose="020B0604020202020204" pitchFamily="34" charset="0"/>
                <a:cs typeface="Arial" panose="020B0604020202020204" pitchFamily="34" charset="0"/>
              </a:rPr>
              <a:t>zumos de uva </a:t>
            </a:r>
          </a:p>
          <a:p>
            <a:r>
              <a:rPr lang="es-ES" sz="2800" dirty="0">
                <a:latin typeface="Arial" panose="020B0604020202020204" pitchFamily="34" charset="0"/>
                <a:cs typeface="Arial" panose="020B0604020202020204" pitchFamily="34" charset="0"/>
              </a:rPr>
              <a:t>- </a:t>
            </a:r>
            <a:r>
              <a:rPr lang="es-ES" sz="2800" dirty="0">
                <a:highlight>
                  <a:srgbClr val="00FF00"/>
                </a:highlight>
                <a:latin typeface="Arial" panose="020B0604020202020204" pitchFamily="34" charset="0"/>
                <a:cs typeface="Arial" panose="020B0604020202020204" pitchFamily="34" charset="0"/>
              </a:rPr>
              <a:t>REAL DECRETO 667/1983</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matinene</a:t>
            </a:r>
            <a:r>
              <a:rPr lang="es-ES" sz="2800" dirty="0">
                <a:latin typeface="Arial" panose="020B0604020202020204" pitchFamily="34" charset="0"/>
                <a:cs typeface="Arial" panose="020B0604020202020204" pitchFamily="34" charset="0"/>
              </a:rPr>
              <a:t> vigencia en las disposiciones que resulten de aplicación a los zumos de </a:t>
            </a:r>
            <a:r>
              <a:rPr lang="es-ES" sz="2800" b="1" dirty="0">
                <a:latin typeface="Arial" panose="020B0604020202020204" pitchFamily="34" charset="0"/>
                <a:cs typeface="Arial" panose="020B0604020202020204" pitchFamily="34" charset="0"/>
              </a:rPr>
              <a:t>otros vegetales y sus derivados</a:t>
            </a:r>
          </a:p>
          <a:p>
            <a:pPr>
              <a:buFontTx/>
              <a:buChar char="-"/>
            </a:pPr>
            <a:r>
              <a:rPr lang="es-ES" sz="2800" dirty="0">
                <a:highlight>
                  <a:srgbClr val="00FF00"/>
                </a:highlight>
                <a:latin typeface="Arial" panose="020B0604020202020204" pitchFamily="34" charset="0"/>
                <a:cs typeface="Arial" panose="020B0604020202020204" pitchFamily="34" charset="0"/>
              </a:rPr>
              <a:t>REAL DECRETO 1518/2007</a:t>
            </a:r>
            <a:r>
              <a:rPr lang="es-ES" sz="2800" dirty="0">
                <a:latin typeface="Arial" panose="020B0604020202020204" pitchFamily="34" charset="0"/>
                <a:cs typeface="Arial" panose="020B0604020202020204" pitchFamily="34" charset="0"/>
              </a:rPr>
              <a:t>, de 16 de noviembre (BOE de 8 de diciembre), por el que se establecen </a:t>
            </a:r>
            <a:r>
              <a:rPr lang="es-ES" sz="2800" b="1" dirty="0">
                <a:latin typeface="Arial" panose="020B0604020202020204" pitchFamily="34" charset="0"/>
                <a:cs typeface="Arial" panose="020B0604020202020204" pitchFamily="34" charset="0"/>
              </a:rPr>
              <a:t>parámetros mínimos de calidad </a:t>
            </a:r>
            <a:r>
              <a:rPr lang="es-ES" sz="2800" dirty="0">
                <a:latin typeface="Arial" panose="020B0604020202020204" pitchFamily="34" charset="0"/>
                <a:cs typeface="Arial" panose="020B0604020202020204" pitchFamily="34" charset="0"/>
              </a:rPr>
              <a:t>en zumos de frutas y los métodos de análisis aplicables. </a:t>
            </a:r>
          </a:p>
          <a:p>
            <a:pPr>
              <a:buFontTx/>
              <a:buChar char="-"/>
            </a:pPr>
            <a:r>
              <a:rPr lang="es-ES" sz="2800" dirty="0">
                <a:highlight>
                  <a:srgbClr val="00FF00"/>
                </a:highlight>
                <a:latin typeface="Arial" panose="020B0604020202020204" pitchFamily="34" charset="0"/>
                <a:cs typeface="Arial" panose="020B0604020202020204" pitchFamily="34" charset="0"/>
              </a:rPr>
              <a:t> REAL DECRETO 781/2013</a:t>
            </a:r>
            <a:r>
              <a:rPr lang="es-ES" sz="2800" dirty="0">
                <a:latin typeface="Arial" panose="020B0604020202020204" pitchFamily="34" charset="0"/>
                <a:cs typeface="Arial" panose="020B0604020202020204" pitchFamily="34" charset="0"/>
              </a:rPr>
              <a:t>, </a:t>
            </a:r>
            <a:r>
              <a:rPr lang="es-ES" sz="2800" u="sng" dirty="0">
                <a:latin typeface="Arial" panose="020B0604020202020204" pitchFamily="34" charset="0"/>
                <a:cs typeface="Arial" panose="020B0604020202020204" pitchFamily="34" charset="0"/>
              </a:rPr>
              <a:t>normas relativas a la elaboración, composición, etiquetado, presentación y publicidad de los zumos de frutas y otros productos similares destinados a la alimentación humana</a:t>
            </a:r>
            <a:r>
              <a:rPr lang="es-ES" sz="2800" dirty="0">
                <a:latin typeface="Arial" panose="020B0604020202020204" pitchFamily="34" charset="0"/>
                <a:cs typeface="Arial" panose="020B0604020202020204" pitchFamily="34" charset="0"/>
              </a:rPr>
              <a:t>.</a:t>
            </a:r>
          </a:p>
          <a:p>
            <a:pPr>
              <a:buFontTx/>
              <a:buChar char="-"/>
            </a:pPr>
            <a:r>
              <a:rPr lang="es-ES" sz="2800" dirty="0">
                <a:latin typeface="Arial" panose="020B0604020202020204" pitchFamily="34" charset="0"/>
                <a:cs typeface="Arial" panose="020B0604020202020204" pitchFamily="34" charset="0"/>
              </a:rPr>
              <a:t> </a:t>
            </a:r>
            <a:r>
              <a:rPr lang="es-ES" sz="2800" i="1" dirty="0">
                <a:latin typeface="Arial" panose="020B0604020202020204" pitchFamily="34" charset="0"/>
                <a:cs typeface="Arial" panose="020B0604020202020204" pitchFamily="34" charset="0"/>
              </a:rPr>
              <a:t>CONFECCIONES DE FRUTAS 2.1.- CONFITURAS, JALEAS, MARMALADES DE FRUTAS, CREMA DE CASTAÑAS Y MERMELADAS DE FRUTAS</a:t>
            </a:r>
          </a:p>
        </p:txBody>
      </p:sp>
    </p:spTree>
    <p:extLst>
      <p:ext uri="{BB962C8B-B14F-4D97-AF65-F5344CB8AC3E}">
        <p14:creationId xmlns:p14="http://schemas.microsoft.com/office/powerpoint/2010/main" val="13234976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EAD7FC1-CCBB-B560-98AE-D1B31DD64050}"/>
              </a:ext>
            </a:extLst>
          </p:cNvPr>
          <p:cNvSpPr txBox="1"/>
          <p:nvPr/>
        </p:nvSpPr>
        <p:spPr>
          <a:xfrm>
            <a:off x="198782" y="212035"/>
            <a:ext cx="11993218" cy="6740307"/>
          </a:xfrm>
          <a:prstGeom prst="rect">
            <a:avLst/>
          </a:prstGeom>
          <a:solidFill>
            <a:schemeClr val="accent5">
              <a:lumMod val="40000"/>
              <a:lumOff val="60000"/>
            </a:schemeClr>
          </a:solidFill>
        </p:spPr>
        <p:txBody>
          <a:bodyPr wrap="square" rtlCol="0">
            <a:spAutoFit/>
          </a:bodyPr>
          <a:lstStyle/>
          <a:p>
            <a:r>
              <a:rPr lang="es-ES" sz="2400" b="1" dirty="0">
                <a:highlight>
                  <a:srgbClr val="00FF00"/>
                </a:highlight>
              </a:rPr>
              <a:t>Denominaciones de calidad. Denominaciones de origen e indicaciones geográficas protegidas</a:t>
            </a:r>
          </a:p>
          <a:p>
            <a:endParaRPr lang="es-ES" sz="2400" dirty="0"/>
          </a:p>
          <a:p>
            <a:pPr marL="342900" indent="-342900">
              <a:buFontTx/>
              <a:buChar char="-"/>
            </a:pPr>
            <a:r>
              <a:rPr lang="es-ES" sz="2400" dirty="0">
                <a:latin typeface="Arial" panose="020B0604020202020204" pitchFamily="34" charset="0"/>
                <a:cs typeface="Arial" panose="020B0604020202020204" pitchFamily="34" charset="0"/>
              </a:rPr>
              <a:t>ORDEN DE 5 DE FEBRERO DE 1997 (BOE del 21) por la que se ratifica el Reglamento de la denominación de origen </a:t>
            </a:r>
            <a:r>
              <a:rPr lang="es-ES" sz="2400" b="1" dirty="0">
                <a:latin typeface="Arial" panose="020B0604020202020204" pitchFamily="34" charset="0"/>
                <a:cs typeface="Arial" panose="020B0604020202020204" pitchFamily="34" charset="0"/>
              </a:rPr>
              <a:t>“</a:t>
            </a:r>
            <a:r>
              <a:rPr lang="es-ES" sz="2400" b="1" u="sng" dirty="0">
                <a:latin typeface="Arial" panose="020B0604020202020204" pitchFamily="34" charset="0"/>
                <a:cs typeface="Arial" panose="020B0604020202020204" pitchFamily="34" charset="0"/>
              </a:rPr>
              <a:t>Avellana de Reus</a:t>
            </a:r>
            <a:r>
              <a:rPr lang="es-ES" sz="2400" b="1"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y de su Consejo Regulador.</a:t>
            </a:r>
          </a:p>
          <a:p>
            <a:pPr marL="342900" indent="-342900">
              <a:buFontTx/>
              <a:buChar char="-"/>
            </a:pPr>
            <a:endParaRPr lang="es-ES" sz="2400" dirty="0">
              <a:latin typeface="Arial" panose="020B0604020202020204" pitchFamily="34" charset="0"/>
              <a:cs typeface="Arial" panose="020B0604020202020204" pitchFamily="34" charset="0"/>
            </a:endParaRPr>
          </a:p>
          <a:p>
            <a:pPr marL="342900" indent="-342900">
              <a:buFontTx/>
              <a:buChar char="-"/>
            </a:pPr>
            <a:r>
              <a:rPr lang="es-ES" sz="2400" dirty="0">
                <a:latin typeface="Arial" panose="020B0604020202020204" pitchFamily="34" charset="0"/>
                <a:cs typeface="Arial" panose="020B0604020202020204" pitchFamily="34" charset="0"/>
              </a:rPr>
              <a:t>REGLAMENTO (UE) 409/2010 de la Comisión, de 11 de mayo de 2010 (DOUE L 118, de 12.05.2010) por el que se inscribe una denominación en el Registro de Denominaciones de Origen Protegidas y de Indicaciones Geográficas Protegidas </a:t>
            </a:r>
            <a:r>
              <a:rPr lang="es-ES" sz="2400" b="1" u="sng" dirty="0">
                <a:latin typeface="Arial" panose="020B0604020202020204" pitchFamily="34" charset="0"/>
                <a:cs typeface="Arial" panose="020B0604020202020204" pitchFamily="34" charset="0"/>
              </a:rPr>
              <a:t>Castaña de Galicia (IGP)</a:t>
            </a:r>
          </a:p>
          <a:p>
            <a:pPr marL="342900" indent="-342900">
              <a:buFontTx/>
              <a:buChar char="-"/>
            </a:pPr>
            <a:endParaRPr lang="es-ES" sz="2400" b="1" u="sng" dirty="0">
              <a:latin typeface="Arial" panose="020B0604020202020204" pitchFamily="34" charset="0"/>
              <a:cs typeface="Arial" panose="020B0604020202020204" pitchFamily="34" charset="0"/>
            </a:endParaRPr>
          </a:p>
          <a:p>
            <a:pPr marL="342900" indent="-342900">
              <a:buFontTx/>
              <a:buChar char="-"/>
            </a:pPr>
            <a:r>
              <a:rPr lang="es-ES" sz="2400" dirty="0">
                <a:latin typeface="Arial" panose="020B0604020202020204" pitchFamily="34" charset="0"/>
                <a:cs typeface="Arial" panose="020B0604020202020204" pitchFamily="34" charset="0"/>
              </a:rPr>
              <a:t>RESOLUCIÓN DE 12 DE MAYO DE 2011 (BOE del 25), de la Dirección General de Industria y Mercados Alimentarios, por la que se concede la protección nacional transitoria a la </a:t>
            </a:r>
            <a:r>
              <a:rPr lang="es-ES" sz="2400" b="1" u="sng" dirty="0">
                <a:latin typeface="Arial" panose="020B0604020202020204" pitchFamily="34" charset="0"/>
                <a:cs typeface="Arial" panose="020B0604020202020204" pitchFamily="34" charset="0"/>
              </a:rPr>
              <a:t>D.O.P "Pasas de Málaga".</a:t>
            </a:r>
            <a:r>
              <a:rPr lang="es-ES" sz="2400" dirty="0">
                <a:latin typeface="Arial" panose="020B0604020202020204" pitchFamily="34" charset="0"/>
                <a:cs typeface="Arial" panose="020B0604020202020204" pitchFamily="34" charset="0"/>
              </a:rPr>
              <a:t> Inscrita después por REGLAMENTO DE EJECUCIÓN (UE) No 579/2013 DE LA COMISIÓN.</a:t>
            </a:r>
            <a:endParaRPr lang="es-ES" sz="2400" b="1" u="sng" dirty="0">
              <a:latin typeface="Arial" panose="020B0604020202020204" pitchFamily="34" charset="0"/>
              <a:cs typeface="Arial" panose="020B0604020202020204" pitchFamily="34" charset="0"/>
            </a:endParaRPr>
          </a:p>
          <a:p>
            <a:pPr marL="342900" indent="-342900">
              <a:buFontTx/>
              <a:buChar char="-"/>
            </a:pPr>
            <a:endParaRPr lang="es-ES" sz="2400" b="1" u="sng" dirty="0">
              <a:latin typeface="Arial" panose="020B0604020202020204" pitchFamily="34" charset="0"/>
              <a:cs typeface="Arial" panose="020B0604020202020204" pitchFamily="34" charset="0"/>
            </a:endParaRPr>
          </a:p>
          <a:p>
            <a:pPr marL="342900" indent="-342900">
              <a:buFontTx/>
              <a:buChar char="-"/>
            </a:pPr>
            <a:r>
              <a:rPr lang="es-ES" sz="2400" dirty="0">
                <a:latin typeface="Arial" panose="020B0604020202020204" pitchFamily="34" charset="0"/>
                <a:cs typeface="Arial" panose="020B0604020202020204" pitchFamily="34" charset="0"/>
              </a:rPr>
              <a:t>REGLAMENTO DE EJECUCIÓN (UE) 308/2014 de la Comisión, por el que se inscribe I.G.P </a:t>
            </a:r>
            <a:r>
              <a:rPr lang="es-ES" sz="2400" b="1" u="sng" dirty="0">
                <a:latin typeface="Arial" panose="020B0604020202020204" pitchFamily="34" charset="0"/>
                <a:cs typeface="Arial" panose="020B0604020202020204" pitchFamily="34" charset="0"/>
              </a:rPr>
              <a:t>Almendra de Mallorca Almendra Mallorquina</a:t>
            </a:r>
            <a:endParaRPr lang="es-ES" b="1"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26271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B2F2CE3-32A1-4BE0-4E0E-45B4AEA6C60B}"/>
              </a:ext>
            </a:extLst>
          </p:cNvPr>
          <p:cNvPicPr>
            <a:picLocks noChangeAspect="1"/>
          </p:cNvPicPr>
          <p:nvPr/>
        </p:nvPicPr>
        <p:blipFill>
          <a:blip r:embed="rId2"/>
          <a:stretch>
            <a:fillRect/>
          </a:stretch>
        </p:blipFill>
        <p:spPr>
          <a:xfrm>
            <a:off x="229635" y="614529"/>
            <a:ext cx="10398607" cy="1638341"/>
          </a:xfrm>
          <a:prstGeom prst="rect">
            <a:avLst/>
          </a:prstGeom>
        </p:spPr>
      </p:pic>
      <p:sp>
        <p:nvSpPr>
          <p:cNvPr id="6" name="CuadroTexto 5">
            <a:extLst>
              <a:ext uri="{FF2B5EF4-FFF2-40B4-BE49-F238E27FC236}">
                <a16:creationId xmlns:a16="http://schemas.microsoft.com/office/drawing/2014/main" id="{2A85578C-4022-AAF6-6B32-2723D7BC719E}"/>
              </a:ext>
            </a:extLst>
          </p:cNvPr>
          <p:cNvSpPr txBox="1"/>
          <p:nvPr/>
        </p:nvSpPr>
        <p:spPr>
          <a:xfrm>
            <a:off x="2067339" y="0"/>
            <a:ext cx="6096000" cy="923330"/>
          </a:xfrm>
          <a:prstGeom prst="rect">
            <a:avLst/>
          </a:prstGeom>
          <a:noFill/>
        </p:spPr>
        <p:txBody>
          <a:bodyPr wrap="square">
            <a:spAutoFit/>
          </a:bodyPr>
          <a:lstStyle/>
          <a:p>
            <a:r>
              <a:rPr lang="es-ES" b="1" dirty="0">
                <a:solidFill>
                  <a:srgbClr val="800000"/>
                </a:solidFill>
                <a:latin typeface="Arial" panose="020B0604020202020204" pitchFamily="34" charset="0"/>
              </a:rPr>
              <a:t>Aditivos y aromas</a:t>
            </a:r>
          </a:p>
          <a:p>
            <a:r>
              <a:rPr lang="es-ES" b="1" dirty="0">
                <a:solidFill>
                  <a:srgbClr val="800000"/>
                </a:solidFill>
                <a:latin typeface="Arial" panose="020B0604020202020204" pitchFamily="34" charset="0"/>
              </a:rPr>
              <a:t>REGLAMENTO (CE) 1333/2008</a:t>
            </a:r>
          </a:p>
          <a:p>
            <a:r>
              <a:rPr lang="es-ES" b="1" dirty="0">
                <a:solidFill>
                  <a:srgbClr val="800000"/>
                </a:solidFill>
                <a:latin typeface="Arial" panose="020B0604020202020204" pitchFamily="34" charset="0"/>
              </a:rPr>
              <a:t> </a:t>
            </a:r>
            <a:endParaRPr lang="es-ES" dirty="0"/>
          </a:p>
        </p:txBody>
      </p:sp>
      <p:pic>
        <p:nvPicPr>
          <p:cNvPr id="8" name="Imagen 7">
            <a:extLst>
              <a:ext uri="{FF2B5EF4-FFF2-40B4-BE49-F238E27FC236}">
                <a16:creationId xmlns:a16="http://schemas.microsoft.com/office/drawing/2014/main" id="{B918D30B-56A8-540F-B228-36E339511538}"/>
              </a:ext>
            </a:extLst>
          </p:cNvPr>
          <p:cNvPicPr>
            <a:picLocks noChangeAspect="1"/>
          </p:cNvPicPr>
          <p:nvPr/>
        </p:nvPicPr>
        <p:blipFill>
          <a:blip r:embed="rId3"/>
          <a:stretch>
            <a:fillRect/>
          </a:stretch>
        </p:blipFill>
        <p:spPr>
          <a:xfrm>
            <a:off x="967409" y="2541396"/>
            <a:ext cx="10071652" cy="3969963"/>
          </a:xfrm>
          <a:prstGeom prst="rect">
            <a:avLst/>
          </a:prstGeom>
        </p:spPr>
      </p:pic>
    </p:spTree>
    <p:extLst>
      <p:ext uri="{BB962C8B-B14F-4D97-AF65-F5344CB8AC3E}">
        <p14:creationId xmlns:p14="http://schemas.microsoft.com/office/powerpoint/2010/main" val="30009987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BBA8FE0-054C-4399-27B8-D4854BDAD351}"/>
              </a:ext>
            </a:extLst>
          </p:cNvPr>
          <p:cNvPicPr>
            <a:picLocks noChangeAspect="1"/>
          </p:cNvPicPr>
          <p:nvPr/>
        </p:nvPicPr>
        <p:blipFill>
          <a:blip r:embed="rId2"/>
          <a:stretch>
            <a:fillRect/>
          </a:stretch>
        </p:blipFill>
        <p:spPr>
          <a:xfrm>
            <a:off x="1142586" y="49696"/>
            <a:ext cx="9429750" cy="742950"/>
          </a:xfrm>
          <a:prstGeom prst="rect">
            <a:avLst/>
          </a:prstGeom>
        </p:spPr>
      </p:pic>
      <p:pic>
        <p:nvPicPr>
          <p:cNvPr id="5" name="Imagen 4">
            <a:extLst>
              <a:ext uri="{FF2B5EF4-FFF2-40B4-BE49-F238E27FC236}">
                <a16:creationId xmlns:a16="http://schemas.microsoft.com/office/drawing/2014/main" id="{BC01D604-C197-BF38-41AB-85BFDD1BE1E0}"/>
              </a:ext>
            </a:extLst>
          </p:cNvPr>
          <p:cNvPicPr>
            <a:picLocks noChangeAspect="1"/>
          </p:cNvPicPr>
          <p:nvPr/>
        </p:nvPicPr>
        <p:blipFill>
          <a:blip r:embed="rId3"/>
          <a:stretch>
            <a:fillRect/>
          </a:stretch>
        </p:blipFill>
        <p:spPr>
          <a:xfrm>
            <a:off x="1142587" y="1019175"/>
            <a:ext cx="9578422" cy="4819650"/>
          </a:xfrm>
          <a:prstGeom prst="rect">
            <a:avLst/>
          </a:prstGeom>
        </p:spPr>
      </p:pic>
    </p:spTree>
    <p:extLst>
      <p:ext uri="{BB962C8B-B14F-4D97-AF65-F5344CB8AC3E}">
        <p14:creationId xmlns:p14="http://schemas.microsoft.com/office/powerpoint/2010/main" val="21137775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72278" y="112542"/>
            <a:ext cx="11690252" cy="4247317"/>
          </a:xfrm>
          <a:prstGeom prst="rect">
            <a:avLst/>
          </a:prstGeom>
          <a:solidFill>
            <a:schemeClr val="accent3">
              <a:lumMod val="60000"/>
              <a:lumOff val="40000"/>
            </a:schemeClr>
          </a:solidFill>
        </p:spPr>
        <p:txBody>
          <a:bodyPr wrap="square" rtlCol="0">
            <a:spAutoFit/>
          </a:bodyPr>
          <a:lstStyle/>
          <a:p>
            <a:r>
              <a:rPr lang="es-ES" dirty="0"/>
              <a:t> PRODUCTOS REGULADOS POR </a:t>
            </a:r>
          </a:p>
          <a:p>
            <a:endParaRPr lang="es-ES" dirty="0"/>
          </a:p>
          <a:p>
            <a:endParaRPr lang="es-ES" dirty="0"/>
          </a:p>
          <a:p>
            <a:endParaRPr lang="es-ES" dirty="0"/>
          </a:p>
          <a:p>
            <a:endParaRPr lang="es-ES" dirty="0"/>
          </a:p>
          <a:p>
            <a:pPr algn="just"/>
            <a:r>
              <a:rPr lang="es-ES" sz="3600" b="1" dirty="0"/>
              <a:t>REAL DECRETO 781/2013, DE 11 DE OCTUBRE, POR EL QUE SE ESTABLECEN NORMAS RELATIVAS A LA ELABORACIÓN, COMPOSICIÓN, ETIQUETADO, PRESENTACIÓN Y PUBLICIDAD DE </a:t>
            </a:r>
            <a:r>
              <a:rPr lang="es-ES" sz="3600" b="1" u="sng" dirty="0">
                <a:effectLst>
                  <a:outerShdw blurRad="38100" dist="38100" dir="2700000" algn="tl">
                    <a:srgbClr val="000000">
                      <a:alpha val="43137"/>
                    </a:srgbClr>
                  </a:outerShdw>
                </a:effectLst>
              </a:rPr>
              <a:t>LOS ZUMOS DE FRUTAS Y OTROS PRODUCTOS SIMILARES DESTINADOS A LA ALIMENTACIÓN HUMANA</a:t>
            </a:r>
            <a:endParaRPr lang="gl-ES" sz="3600" b="1" u="sng" dirty="0">
              <a:effectLst>
                <a:outerShdw blurRad="38100" dist="38100" dir="2700000" algn="tl">
                  <a:srgbClr val="000000">
                    <a:alpha val="43137"/>
                  </a:srgbClr>
                </a:outerShdw>
              </a:effectLst>
            </a:endParaRPr>
          </a:p>
        </p:txBody>
      </p:sp>
      <p:sp>
        <p:nvSpPr>
          <p:cNvPr id="2" name="CuadroTexto 1">
            <a:extLst>
              <a:ext uri="{FF2B5EF4-FFF2-40B4-BE49-F238E27FC236}">
                <a16:creationId xmlns:a16="http://schemas.microsoft.com/office/drawing/2014/main" id="{01235F6C-E0DC-60FA-04B5-151BED25A4F6}"/>
              </a:ext>
            </a:extLst>
          </p:cNvPr>
          <p:cNvSpPr txBox="1"/>
          <p:nvPr/>
        </p:nvSpPr>
        <p:spPr>
          <a:xfrm>
            <a:off x="295422" y="4783015"/>
            <a:ext cx="11690252" cy="584775"/>
          </a:xfrm>
          <a:prstGeom prst="rect">
            <a:avLst/>
          </a:prstGeom>
          <a:solidFill>
            <a:schemeClr val="accent5">
              <a:lumMod val="40000"/>
              <a:lumOff val="60000"/>
            </a:schemeClr>
          </a:solidFill>
        </p:spPr>
        <p:txBody>
          <a:bodyPr wrap="square" rtlCol="0">
            <a:spAutoFit/>
          </a:bodyPr>
          <a:lstStyle/>
          <a:p>
            <a:r>
              <a:rPr lang="es-ES" sz="3200" dirty="0">
                <a:latin typeface="Arial Black" panose="020B0A04020102020204" pitchFamily="34" charset="0"/>
              </a:rPr>
              <a:t>                      MATERIAS PRIMAS </a:t>
            </a:r>
          </a:p>
        </p:txBody>
      </p:sp>
      <p:sp>
        <p:nvSpPr>
          <p:cNvPr id="4" name="Flecha: hacia abajo 3">
            <a:extLst>
              <a:ext uri="{FF2B5EF4-FFF2-40B4-BE49-F238E27FC236}">
                <a16:creationId xmlns:a16="http://schemas.microsoft.com/office/drawing/2014/main" id="{446CB335-C02D-E8BC-E626-CB2FAA0FC4A9}"/>
              </a:ext>
            </a:extLst>
          </p:cNvPr>
          <p:cNvSpPr/>
          <p:nvPr/>
        </p:nvSpPr>
        <p:spPr>
          <a:xfrm>
            <a:off x="5387926" y="5790946"/>
            <a:ext cx="942536" cy="58477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7358841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03582" y="799998"/>
            <a:ext cx="10946295" cy="4893647"/>
          </a:xfrm>
          <a:prstGeom prst="rect">
            <a:avLst/>
          </a:prstGeom>
          <a:solidFill>
            <a:schemeClr val="accent5">
              <a:lumMod val="20000"/>
              <a:lumOff val="80000"/>
            </a:schemeClr>
          </a:solidFill>
        </p:spPr>
        <p:txBody>
          <a:bodyPr wrap="square" rtlCol="0">
            <a:spAutoFit/>
          </a:bodyPr>
          <a:lstStyle/>
          <a:p>
            <a:pPr>
              <a:buFont typeface="Arial" panose="020B0604020202020204" pitchFamily="34" charset="0"/>
              <a:buChar char="•"/>
            </a:pPr>
            <a:r>
              <a:rPr lang="es-ES" sz="2400" b="1" u="sng" dirty="0">
                <a:latin typeface="Arial" panose="020B0604020202020204" pitchFamily="34" charset="0"/>
                <a:cs typeface="Arial" panose="020B0604020202020204" pitchFamily="34" charset="0"/>
              </a:rPr>
              <a:t>Frutas.</a:t>
            </a:r>
            <a:r>
              <a:rPr lang="es-ES" sz="2400" b="1"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Se consideran así a todas las frutas, así como los tomates. Esta fruta se debe encontrar en buen estado, debidamente madura y fresca o conservada mediante procedimientos físicos o por tratamientos, incluidos los tratamientos posteriores a la cosecha aplicados conforme a la legislación de la Unión Europea.</a:t>
            </a:r>
          </a:p>
          <a:p>
            <a:pPr>
              <a:buFont typeface="Arial" panose="020B0604020202020204" pitchFamily="34" charset="0"/>
              <a:buChar char="•"/>
            </a:pPr>
            <a:r>
              <a:rPr lang="es-ES" sz="2400" b="1" dirty="0">
                <a:latin typeface="Arial" panose="020B0604020202020204" pitchFamily="34" charset="0"/>
                <a:cs typeface="Arial" panose="020B0604020202020204" pitchFamily="34" charset="0"/>
              </a:rPr>
              <a:t>Puré de frutas. </a:t>
            </a:r>
            <a:r>
              <a:rPr lang="es-ES" sz="2400" dirty="0">
                <a:latin typeface="Arial" panose="020B0604020202020204" pitchFamily="34" charset="0"/>
                <a:cs typeface="Arial" panose="020B0604020202020204" pitchFamily="34" charset="0"/>
              </a:rPr>
              <a:t>Producto susceptible de fermentación, pero no fermentado, obtenido mediante procedimientos físicos adecuados, por ejemplo tamizando, triturando o desmenuzando la parte comestible de frutas entera o peladas sin eliminar el zumo.</a:t>
            </a:r>
          </a:p>
          <a:p>
            <a:pPr>
              <a:buFont typeface="Arial" panose="020B0604020202020204" pitchFamily="34" charset="0"/>
              <a:buChar char="•"/>
            </a:pPr>
            <a:r>
              <a:rPr lang="es-ES" sz="2400" b="1" dirty="0">
                <a:latin typeface="Arial" panose="020B0604020202020204" pitchFamily="34" charset="0"/>
                <a:cs typeface="Arial" panose="020B0604020202020204" pitchFamily="34" charset="0"/>
              </a:rPr>
              <a:t>Puré de frutas concentrado. </a:t>
            </a:r>
            <a:r>
              <a:rPr lang="es-ES" sz="2400" dirty="0">
                <a:latin typeface="Arial" panose="020B0604020202020204" pitchFamily="34" charset="0"/>
                <a:cs typeface="Arial" panose="020B0604020202020204" pitchFamily="34" charset="0"/>
              </a:rPr>
              <a:t>Producto obtenido a partir de puré de frutas por eliminación física de una proporción determinada de agua que lo constituye podrá contener aromas reconstituidos y sustancias autorizadas, que deberán proceder de la misma especie de fruta</a:t>
            </a:r>
            <a:r>
              <a:rPr lang="es-ES"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596525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B8F8FF1-B5F7-A0A8-3E14-320B7A48EA09}"/>
              </a:ext>
            </a:extLst>
          </p:cNvPr>
          <p:cNvSpPr txBox="1"/>
          <p:nvPr/>
        </p:nvSpPr>
        <p:spPr>
          <a:xfrm>
            <a:off x="530086" y="424069"/>
            <a:ext cx="10946297" cy="5816977"/>
          </a:xfrm>
          <a:prstGeom prst="rect">
            <a:avLst/>
          </a:prstGeom>
          <a:solidFill>
            <a:schemeClr val="accent5">
              <a:lumMod val="20000"/>
              <a:lumOff val="80000"/>
            </a:schemeClr>
          </a:solidFill>
        </p:spPr>
        <p:txBody>
          <a:bodyPr wrap="square" rtlCol="0">
            <a:spAutoFit/>
          </a:bodyPr>
          <a:lstStyle/>
          <a:p>
            <a:pPr>
              <a:buFont typeface="Arial" panose="020B0604020202020204" pitchFamily="34" charset="0"/>
              <a:buChar char="•"/>
            </a:pPr>
            <a:endParaRPr lang="es-ES" sz="1800" b="1" dirty="0">
              <a:latin typeface="Arial" panose="020B0604020202020204" pitchFamily="34" charset="0"/>
              <a:cs typeface="Arial" panose="020B0604020202020204" pitchFamily="34" charset="0"/>
            </a:endParaRPr>
          </a:p>
          <a:p>
            <a:pPr>
              <a:buFont typeface="Arial" panose="020B0604020202020204" pitchFamily="34" charset="0"/>
              <a:buChar char="•"/>
            </a:pPr>
            <a:endParaRPr lang="es-ES" b="1" dirty="0">
              <a:latin typeface="Arial" panose="020B0604020202020204" pitchFamily="34" charset="0"/>
              <a:cs typeface="Arial" panose="020B0604020202020204" pitchFamily="34" charset="0"/>
            </a:endParaRPr>
          </a:p>
          <a:p>
            <a:r>
              <a:rPr lang="es-ES" b="1" dirty="0">
                <a:latin typeface="Arial" panose="020B0604020202020204" pitchFamily="34" charset="0"/>
                <a:cs typeface="Arial" panose="020B0604020202020204" pitchFamily="34" charset="0"/>
              </a:rPr>
              <a:t>.</a:t>
            </a:r>
            <a:r>
              <a:rPr lang="es-ES" sz="2400" b="1" dirty="0">
                <a:latin typeface="Arial" panose="020B0604020202020204" pitchFamily="34" charset="0"/>
                <a:cs typeface="Arial" panose="020B0604020202020204" pitchFamily="34" charset="0"/>
              </a:rPr>
              <a:t>Aroma. </a:t>
            </a:r>
            <a:r>
              <a:rPr lang="es-ES" sz="2400" dirty="0">
                <a:latin typeface="Arial" panose="020B0604020202020204" pitchFamily="34" charset="0"/>
                <a:cs typeface="Arial" panose="020B0604020202020204" pitchFamily="34" charset="0"/>
              </a:rPr>
              <a:t>normativa los aromas </a:t>
            </a:r>
          </a:p>
          <a:p>
            <a:pPr>
              <a:buFont typeface="Arial" panose="020B0604020202020204" pitchFamily="34" charset="0"/>
              <a:buChar char="•"/>
            </a:pPr>
            <a:r>
              <a:rPr lang="es-ES" sz="2400" dirty="0">
                <a:latin typeface="Arial" panose="020B0604020202020204" pitchFamily="34" charset="0"/>
                <a:cs typeface="Arial" panose="020B0604020202020204" pitchFamily="34" charset="0"/>
              </a:rPr>
              <a:t>OBTENCION transformación de la fruta mediante procedimientos físicos para reconstitución</a:t>
            </a:r>
          </a:p>
          <a:p>
            <a:pPr>
              <a:buFont typeface="Arial" panose="020B0604020202020204" pitchFamily="34" charset="0"/>
              <a:buChar char="•"/>
            </a:pPr>
            <a:r>
              <a:rPr lang="es-ES" sz="2400" dirty="0">
                <a:latin typeface="Arial" panose="020B0604020202020204" pitchFamily="34" charset="0"/>
                <a:cs typeface="Arial" panose="020B0604020202020204" pitchFamily="34" charset="0"/>
              </a:rPr>
              <a:t>A partir del aceite de presión en frío de cáscaras de cítricos y de compuestos de huesos de frutas.</a:t>
            </a:r>
          </a:p>
          <a:p>
            <a:pPr>
              <a:buFont typeface="Arial" panose="020B0604020202020204" pitchFamily="34" charset="0"/>
              <a:buChar char="•"/>
            </a:pPr>
            <a:r>
              <a:rPr lang="es-ES" sz="2400" b="1" dirty="0">
                <a:latin typeface="Arial" panose="020B0604020202020204" pitchFamily="34" charset="0"/>
                <a:cs typeface="Arial" panose="020B0604020202020204" pitchFamily="34" charset="0"/>
              </a:rPr>
              <a:t>Azúcares.</a:t>
            </a:r>
            <a:r>
              <a:rPr lang="es-ES" sz="2400" dirty="0">
                <a:latin typeface="Arial" panose="020B0604020202020204" pitchFamily="34" charset="0"/>
                <a:cs typeface="Arial" panose="020B0604020202020204" pitchFamily="34" charset="0"/>
              </a:rPr>
              <a:t> Se trata de:</a:t>
            </a:r>
          </a:p>
          <a:p>
            <a:pPr>
              <a:buFont typeface="+mj-lt"/>
              <a:buAutoNum type="arabicPeriod"/>
            </a:pPr>
            <a:r>
              <a:rPr lang="es-ES" sz="2400" dirty="0">
                <a:latin typeface="Arial" panose="020B0604020202020204" pitchFamily="34" charset="0"/>
                <a:cs typeface="Arial" panose="020B0604020202020204" pitchFamily="34" charset="0"/>
              </a:rPr>
              <a:t>Los azúcares definidos reglamentación técnico - sanitaria sobre determinados azúcares destinados a la alimentación humana.</a:t>
            </a:r>
          </a:p>
          <a:p>
            <a:pPr>
              <a:buFont typeface="+mj-lt"/>
              <a:buAutoNum type="arabicPeriod"/>
            </a:pPr>
            <a:r>
              <a:rPr lang="es-ES" sz="2400" dirty="0">
                <a:latin typeface="Arial" panose="020B0604020202020204" pitchFamily="34" charset="0"/>
                <a:cs typeface="Arial" panose="020B0604020202020204" pitchFamily="34" charset="0"/>
              </a:rPr>
              <a:t>El jarabe de fructosa.</a:t>
            </a:r>
          </a:p>
          <a:p>
            <a:pPr>
              <a:buFont typeface="+mj-lt"/>
              <a:buAutoNum type="arabicPeriod"/>
            </a:pPr>
            <a:r>
              <a:rPr lang="es-ES" sz="2400" dirty="0">
                <a:latin typeface="Arial" panose="020B0604020202020204" pitchFamily="34" charset="0"/>
                <a:cs typeface="Arial" panose="020B0604020202020204" pitchFamily="34" charset="0"/>
              </a:rPr>
              <a:t>Los azúcares obtenidos de frutas.</a:t>
            </a:r>
          </a:p>
          <a:p>
            <a:pPr>
              <a:buFont typeface="Arial" panose="020B0604020202020204" pitchFamily="34" charset="0"/>
              <a:buChar char="•"/>
            </a:pPr>
            <a:r>
              <a:rPr lang="es-ES" sz="2400" b="1" dirty="0">
                <a:latin typeface="Arial" panose="020B0604020202020204" pitchFamily="34" charset="0"/>
                <a:cs typeface="Arial" panose="020B0604020202020204" pitchFamily="34" charset="0"/>
              </a:rPr>
              <a:t>Miel.</a:t>
            </a:r>
            <a:r>
              <a:rPr lang="es-ES" sz="2400" dirty="0">
                <a:latin typeface="Arial" panose="020B0604020202020204" pitchFamily="34" charset="0"/>
                <a:cs typeface="Arial" panose="020B0604020202020204" pitchFamily="34" charset="0"/>
              </a:rPr>
              <a:t> El producto definido en la según la norma de calidad </a:t>
            </a:r>
          </a:p>
          <a:p>
            <a:pPr>
              <a:buFont typeface="Arial" panose="020B0604020202020204" pitchFamily="34" charset="0"/>
              <a:buChar char="•"/>
            </a:pPr>
            <a:r>
              <a:rPr lang="es-ES" sz="2400" b="1" dirty="0">
                <a:latin typeface="Arial" panose="020B0604020202020204" pitchFamily="34" charset="0"/>
                <a:cs typeface="Arial" panose="020B0604020202020204" pitchFamily="34" charset="0"/>
              </a:rPr>
              <a:t>Pulpa o células. </a:t>
            </a:r>
            <a:r>
              <a:rPr lang="es-ES" sz="2400" dirty="0">
                <a:latin typeface="Arial" panose="020B0604020202020204" pitchFamily="34" charset="0"/>
                <a:cs typeface="Arial" panose="020B0604020202020204" pitchFamily="34" charset="0"/>
              </a:rPr>
              <a:t>Los productos obtenidos de la parte comestible de fruta de la misma especie sin eliminar el zumo. Además, en lo referente a los cítricos, la pulpa y las células son los sacos de zumo obtenidos del endocarpio</a:t>
            </a:r>
            <a:endParaRPr lang="es-ES" sz="2400" dirty="0"/>
          </a:p>
        </p:txBody>
      </p:sp>
    </p:spTree>
    <p:extLst>
      <p:ext uri="{BB962C8B-B14F-4D97-AF65-F5344CB8AC3E}">
        <p14:creationId xmlns:p14="http://schemas.microsoft.com/office/powerpoint/2010/main" val="2717066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7564" y="853007"/>
            <a:ext cx="11516139" cy="5139869"/>
          </a:xfrm>
          <a:prstGeom prst="rect">
            <a:avLst/>
          </a:prstGeom>
          <a:solidFill>
            <a:schemeClr val="accent3">
              <a:lumMod val="20000"/>
              <a:lumOff val="80000"/>
            </a:schemeClr>
          </a:solidFill>
        </p:spPr>
        <p:txBody>
          <a:bodyPr wrap="square" rtlCol="0">
            <a:spAutoFit/>
          </a:bodyPr>
          <a:lstStyle/>
          <a:p>
            <a:r>
              <a:rPr lang="es-ES" sz="2800" dirty="0">
                <a:latin typeface="Arial" panose="020B0604020202020204" pitchFamily="34" charset="0"/>
                <a:cs typeface="Arial" panose="020B0604020202020204" pitchFamily="34" charset="0"/>
              </a:rPr>
              <a:t>En cuanto a los </a:t>
            </a:r>
            <a:r>
              <a:rPr lang="es-ES" sz="2800" b="1" u="sng" dirty="0">
                <a:highlight>
                  <a:srgbClr val="FFFF00"/>
                </a:highlight>
                <a:latin typeface="Arial" panose="020B0604020202020204" pitchFamily="34" charset="0"/>
                <a:cs typeface="Arial" panose="020B0604020202020204" pitchFamily="34" charset="0"/>
              </a:rPr>
              <a:t>ingredientes autorizados</a:t>
            </a:r>
            <a:r>
              <a:rPr lang="es-ES" sz="2800" b="1" dirty="0">
                <a:latin typeface="Arial" panose="020B0604020202020204" pitchFamily="34" charset="0"/>
                <a:cs typeface="Arial" panose="020B0604020202020204" pitchFamily="34" charset="0"/>
              </a:rPr>
              <a:t>, </a:t>
            </a:r>
            <a:r>
              <a:rPr lang="es-ES" sz="2800" dirty="0">
                <a:latin typeface="Arial" panose="020B0604020202020204" pitchFamily="34" charset="0"/>
                <a:cs typeface="Arial" panose="020B0604020202020204" pitchFamily="34" charset="0"/>
              </a:rPr>
              <a:t>a los productos contemplados en las denominaciones anteriormente mencionadas, </a:t>
            </a:r>
            <a:r>
              <a:rPr lang="es-ES" sz="2800" b="1" dirty="0">
                <a:latin typeface="Arial" panose="020B0604020202020204" pitchFamily="34" charset="0"/>
                <a:cs typeface="Arial" panose="020B0604020202020204" pitchFamily="34" charset="0"/>
              </a:rPr>
              <a:t>solo se les podrá añadir los siguientes ingredientes:</a:t>
            </a:r>
          </a:p>
          <a:p>
            <a:endParaRPr lang="es-ES" sz="2800" b="1" dirty="0">
              <a:latin typeface="Arial" panose="020B0604020202020204" pitchFamily="34" charset="0"/>
              <a:cs typeface="Arial" panose="020B0604020202020204" pitchFamily="34" charset="0"/>
            </a:endParaRPr>
          </a:p>
          <a:p>
            <a:endParaRPr lang="es-ES" sz="2800" b="1" dirty="0">
              <a:latin typeface="Arial" panose="020B0604020202020204" pitchFamily="34" charset="0"/>
              <a:cs typeface="Arial" panose="020B0604020202020204" pitchFamily="34" charset="0"/>
            </a:endParaRPr>
          </a:p>
          <a:p>
            <a:r>
              <a:rPr lang="es-ES" sz="2800" b="1" dirty="0">
                <a:latin typeface="Arial" panose="020B0604020202020204" pitchFamily="34" charset="0"/>
                <a:cs typeface="Arial" panose="020B0604020202020204" pitchFamily="34" charset="0"/>
              </a:rPr>
              <a:t> Vitaminas y minerales autorizados</a:t>
            </a:r>
            <a:r>
              <a:rPr lang="es-ES" sz="2800" dirty="0">
                <a:latin typeface="Arial" panose="020B0604020202020204" pitchFamily="34" charset="0"/>
                <a:cs typeface="Arial" panose="020B0604020202020204" pitchFamily="34" charset="0"/>
              </a:rPr>
              <a:t> de acuerdo con la </a:t>
            </a:r>
            <a:r>
              <a:rPr lang="es-ES" sz="2800" dirty="0">
                <a:latin typeface="Arial" panose="020B0604020202020204" pitchFamily="34" charset="0"/>
                <a:cs typeface="Arial" panose="020B0604020202020204" pitchFamily="34" charset="0"/>
                <a:hlinkClick r:id="rId2"/>
              </a:rPr>
              <a:t>normativa comunitaria</a:t>
            </a:r>
            <a:r>
              <a:rPr lang="es-ES" sz="2800" dirty="0">
                <a:latin typeface="Arial" panose="020B0604020202020204" pitchFamily="34" charset="0"/>
                <a:cs typeface="Arial" panose="020B0604020202020204" pitchFamily="34" charset="0"/>
              </a:rPr>
              <a:t> de aplicación.</a:t>
            </a:r>
          </a:p>
          <a:p>
            <a:pPr>
              <a:buFont typeface="Arial" panose="020B0604020202020204" pitchFamily="34" charset="0"/>
              <a:buChar char="•"/>
            </a:pPr>
            <a:r>
              <a:rPr lang="es-ES" sz="2800" b="1" dirty="0">
                <a:latin typeface="Arial" panose="020B0604020202020204" pitchFamily="34" charset="0"/>
                <a:cs typeface="Arial" panose="020B0604020202020204" pitchFamily="34" charset="0"/>
              </a:rPr>
              <a:t>Aditivos alimentarios autorizados</a:t>
            </a:r>
            <a:r>
              <a:rPr lang="es-ES" sz="2800" dirty="0">
                <a:latin typeface="Arial" panose="020B0604020202020204" pitchFamily="34" charset="0"/>
                <a:cs typeface="Arial" panose="020B0604020202020204" pitchFamily="34" charset="0"/>
              </a:rPr>
              <a:t> de acuerdo con la </a:t>
            </a:r>
            <a:r>
              <a:rPr lang="es-ES" sz="2800" dirty="0">
                <a:latin typeface="Arial" panose="020B0604020202020204" pitchFamily="34" charset="0"/>
                <a:cs typeface="Arial" panose="020B0604020202020204" pitchFamily="34" charset="0"/>
                <a:hlinkClick r:id="rId3"/>
              </a:rPr>
              <a:t>normativa comunitaria</a:t>
            </a:r>
            <a:r>
              <a:rPr lang="es-ES" sz="2800" dirty="0">
                <a:latin typeface="Arial" panose="020B0604020202020204" pitchFamily="34" charset="0"/>
                <a:cs typeface="Arial" panose="020B0604020202020204" pitchFamily="34" charset="0"/>
              </a:rPr>
              <a:t> de aplicación.</a:t>
            </a:r>
          </a:p>
          <a:p>
            <a:pPr>
              <a:buFont typeface="Arial" panose="020B0604020202020204" pitchFamily="34" charset="0"/>
              <a:buChar char="•"/>
            </a:pPr>
            <a:endParaRPr lang="es-ES" sz="2800" dirty="0">
              <a:latin typeface="Arial" panose="020B0604020202020204" pitchFamily="34" charset="0"/>
              <a:cs typeface="Arial" panose="020B0604020202020204" pitchFamily="34" charset="0"/>
            </a:endParaRPr>
          </a:p>
          <a:p>
            <a:r>
              <a:rPr lang="es-ES" sz="2800" b="1" dirty="0">
                <a:latin typeface="Arial" panose="020B0604020202020204" pitchFamily="34" charset="0"/>
                <a:cs typeface="Arial" panose="020B0604020202020204" pitchFamily="34" charset="0"/>
              </a:rPr>
              <a:t>.Al zumo de uva</a:t>
            </a:r>
            <a:r>
              <a:rPr lang="es-ES" sz="2800" dirty="0">
                <a:latin typeface="Arial" panose="020B0604020202020204" pitchFamily="34" charset="0"/>
                <a:cs typeface="Arial" panose="020B0604020202020204" pitchFamily="34" charset="0"/>
              </a:rPr>
              <a:t>: sales de </a:t>
            </a:r>
            <a:r>
              <a:rPr lang="es-ES" sz="2800" dirty="0">
                <a:highlight>
                  <a:srgbClr val="00FF00"/>
                </a:highlight>
                <a:latin typeface="Arial" panose="020B0604020202020204" pitchFamily="34" charset="0"/>
                <a:cs typeface="Arial" panose="020B0604020202020204" pitchFamily="34" charset="0"/>
              </a:rPr>
              <a:t>ácidos tartáricos </a:t>
            </a:r>
            <a:r>
              <a:rPr lang="es-ES" sz="2800" dirty="0">
                <a:latin typeface="Arial" panose="020B0604020202020204" pitchFamily="34" charset="0"/>
                <a:cs typeface="Arial" panose="020B0604020202020204" pitchFamily="34" charset="0"/>
              </a:rPr>
              <a:t>restituidas</a:t>
            </a:r>
            <a:r>
              <a:rPr lang="es-ES" sz="2400" dirty="0">
                <a:latin typeface="Arial" panose="020B0604020202020204" pitchFamily="34" charset="0"/>
                <a:cs typeface="Arial" panose="020B0604020202020204" pitchFamily="34" charset="0"/>
              </a:rPr>
              <a:t>.</a:t>
            </a:r>
          </a:p>
          <a:p>
            <a:pPr>
              <a:buFont typeface="Arial" panose="020B0604020202020204" pitchFamily="34" charset="0"/>
              <a:buChar char="•"/>
            </a:pPr>
            <a:endParaRPr lang="es-ES" sz="2000" dirty="0"/>
          </a:p>
        </p:txBody>
      </p:sp>
    </p:spTree>
    <p:extLst>
      <p:ext uri="{BB962C8B-B14F-4D97-AF65-F5344CB8AC3E}">
        <p14:creationId xmlns:p14="http://schemas.microsoft.com/office/powerpoint/2010/main" val="23763534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1D9B247-0719-4728-9E6F-4C7810A7AFA2}"/>
              </a:ext>
            </a:extLst>
          </p:cNvPr>
          <p:cNvSpPr txBox="1"/>
          <p:nvPr/>
        </p:nvSpPr>
        <p:spPr>
          <a:xfrm>
            <a:off x="889233" y="612844"/>
            <a:ext cx="9940954" cy="5632311"/>
          </a:xfrm>
          <a:prstGeom prst="rect">
            <a:avLst/>
          </a:prstGeom>
          <a:solidFill>
            <a:schemeClr val="bg1">
              <a:lumMod val="95000"/>
            </a:schemeClr>
          </a:solidFill>
        </p:spPr>
        <p:txBody>
          <a:bodyPr wrap="square" rtlCol="0">
            <a:spAutoFit/>
          </a:bodyPr>
          <a:lstStyle/>
          <a:p>
            <a:r>
              <a:rPr lang="es-ES" b="1" dirty="0">
                <a:highlight>
                  <a:srgbClr val="FFFF00"/>
                </a:highlight>
              </a:rPr>
              <a:t>-A  los zumos de frutas  , zumos de frutas a partir de concentrado  y zumos de frutas concentrados </a:t>
            </a:r>
            <a:r>
              <a:rPr lang="es-ES" dirty="0"/>
              <a:t>.:</a:t>
            </a:r>
          </a:p>
          <a:p>
            <a:r>
              <a:rPr lang="es-ES" b="1" i="1" dirty="0">
                <a:effectLst>
                  <a:outerShdw blurRad="38100" dist="38100" dir="2700000" algn="tl">
                    <a:srgbClr val="000000">
                      <a:alpha val="43137"/>
                    </a:srgbClr>
                  </a:outerShdw>
                </a:effectLst>
              </a:rPr>
              <a:t>AROMAS , PULPAS Y CELULAS RESTITUIDAS</a:t>
            </a:r>
            <a:r>
              <a:rPr lang="es-ES" dirty="0"/>
              <a:t>.</a:t>
            </a:r>
          </a:p>
          <a:p>
            <a:r>
              <a:rPr lang="es-ES" dirty="0"/>
              <a:t>- </a:t>
            </a:r>
            <a:r>
              <a:rPr lang="es-ES" b="1" dirty="0">
                <a:highlight>
                  <a:srgbClr val="FFFF00"/>
                </a:highlight>
              </a:rPr>
              <a:t>A los productos del ANEXO III  siguientes </a:t>
            </a:r>
            <a:r>
              <a:rPr lang="es-ES" dirty="0"/>
              <a:t>:</a:t>
            </a:r>
          </a:p>
          <a:p>
            <a:endParaRPr lang="es-ES" dirty="0"/>
          </a:p>
          <a:p>
            <a:r>
              <a:rPr lang="es-ES" dirty="0"/>
              <a:t>-«</a:t>
            </a:r>
            <a:r>
              <a:rPr lang="es-ES" b="1" dirty="0" err="1"/>
              <a:t>Vruchtendrank</a:t>
            </a:r>
            <a:r>
              <a:rPr lang="es-ES" b="1" dirty="0"/>
              <a:t>»</a:t>
            </a:r>
            <a:r>
              <a:rPr lang="es-ES" dirty="0"/>
              <a:t>, para el néctar de frutas</a:t>
            </a:r>
          </a:p>
          <a:p>
            <a:r>
              <a:rPr lang="es-ES" dirty="0"/>
              <a:t>-El </a:t>
            </a:r>
            <a:r>
              <a:rPr lang="es-ES" b="1" dirty="0"/>
              <a:t>néctar de frutas </a:t>
            </a:r>
            <a:r>
              <a:rPr lang="es-ES" dirty="0"/>
              <a:t>obtenido exclusivamente a base de zumos de frutas, de zumos de frutas concentrados o de una mezcla de estos dos productos, </a:t>
            </a:r>
            <a:r>
              <a:rPr lang="es-ES" b="1" u="sng" dirty="0"/>
              <a:t>no consumibles en estado natural </a:t>
            </a:r>
            <a:r>
              <a:rPr lang="es-ES" dirty="0"/>
              <a:t>en razón de su elevada acidez natural.</a:t>
            </a:r>
          </a:p>
          <a:p>
            <a:r>
              <a:rPr lang="es-ES" b="1" dirty="0"/>
              <a:t>-«</a:t>
            </a:r>
            <a:r>
              <a:rPr lang="es-ES" b="1" dirty="0" err="1"/>
              <a:t>Succo</a:t>
            </a:r>
            <a:r>
              <a:rPr lang="es-ES" b="1" dirty="0"/>
              <a:t> e </a:t>
            </a:r>
            <a:r>
              <a:rPr lang="es-ES" b="1" dirty="0" err="1"/>
              <a:t>polpa</a:t>
            </a:r>
            <a:r>
              <a:rPr lang="es-ES" b="1" dirty="0"/>
              <a:t>» o «sumo e </a:t>
            </a:r>
            <a:r>
              <a:rPr lang="es-ES" b="1" dirty="0" err="1"/>
              <a:t>polpa</a:t>
            </a:r>
            <a:r>
              <a:rPr lang="es-ES" dirty="0"/>
              <a:t>», para el néctar de frutas obtenido exclusivamente a partir de puré de frutas y/o de puré de frutas concentrado.</a:t>
            </a:r>
          </a:p>
          <a:p>
            <a:r>
              <a:rPr lang="es-ES" b="1" dirty="0"/>
              <a:t>«</a:t>
            </a:r>
            <a:r>
              <a:rPr lang="es-ES" b="1" dirty="0" err="1"/>
              <a:t>Sød</a:t>
            </a:r>
            <a:r>
              <a:rPr lang="es-ES" b="1" dirty="0"/>
              <a:t> … </a:t>
            </a:r>
            <a:r>
              <a:rPr lang="es-ES" b="1" dirty="0" err="1"/>
              <a:t>saft</a:t>
            </a:r>
            <a:r>
              <a:rPr lang="es-ES" b="1" dirty="0"/>
              <a:t>» o «</a:t>
            </a:r>
            <a:r>
              <a:rPr lang="es-ES" b="1" dirty="0" err="1"/>
              <a:t>sødet</a:t>
            </a:r>
            <a:r>
              <a:rPr lang="es-ES" b="1" dirty="0"/>
              <a:t> … </a:t>
            </a:r>
            <a:r>
              <a:rPr lang="es-ES" b="1" dirty="0" err="1"/>
              <a:t>saft</a:t>
            </a:r>
            <a:r>
              <a:rPr lang="es-ES" b="1" dirty="0"/>
              <a:t>», </a:t>
            </a:r>
            <a:r>
              <a:rPr lang="es-ES" dirty="0"/>
              <a:t>completado mediante la indicación, en lengua danesa, de la fruta empleada, para el zumo de esta misma fruta, con adición de más de 200 gramos de azúcar por litro.</a:t>
            </a:r>
          </a:p>
          <a:p>
            <a:r>
              <a:rPr lang="lv-LV" b="1" dirty="0"/>
              <a:t>«Smiltsērkšķu sula ar cukuru» o «astelpaju mahl suhkruga» o «słodzony sok z rokitnika», </a:t>
            </a:r>
            <a:r>
              <a:rPr lang="lv-LV" dirty="0"/>
              <a:t>para zumos obtenidos a partir de «seabuckthorn» con un máximo de 140 gramos de azúcar añadida por litro </a:t>
            </a:r>
            <a:r>
              <a:rPr lang="es-ES" dirty="0"/>
              <a:t>.</a:t>
            </a:r>
          </a:p>
          <a:p>
            <a:r>
              <a:rPr lang="es-ES" b="1" i="1" dirty="0">
                <a:effectLst>
                  <a:outerShdw blurRad="38100" dist="38100" dir="2700000" algn="tl">
                    <a:srgbClr val="000000">
                      <a:alpha val="43137"/>
                    </a:srgbClr>
                  </a:outerShdw>
                </a:effectLst>
              </a:rPr>
              <a:t>AZUCARES y/o  MIEL</a:t>
            </a:r>
          </a:p>
          <a:p>
            <a:r>
              <a:rPr lang="es-ES" b="1" i="1" dirty="0">
                <a:effectLst>
                  <a:outerShdw blurRad="38100" dist="38100" dir="2700000" algn="tl">
                    <a:srgbClr val="000000">
                      <a:alpha val="43137"/>
                    </a:srgbClr>
                  </a:outerShdw>
                </a:effectLst>
              </a:rPr>
              <a:t>- </a:t>
            </a:r>
            <a:r>
              <a:rPr lang="es-ES" i="1" dirty="0">
                <a:effectLst>
                  <a:outerShdw blurRad="38100" dist="38100" dir="2700000" algn="tl">
                    <a:srgbClr val="000000">
                      <a:alpha val="43137"/>
                    </a:srgbClr>
                  </a:outerShdw>
                </a:effectLst>
                <a:highlight>
                  <a:srgbClr val="FFFF00"/>
                </a:highlight>
              </a:rPr>
              <a:t>A</a:t>
            </a:r>
            <a:r>
              <a:rPr lang="es-ES" dirty="0">
                <a:highlight>
                  <a:srgbClr val="FFFF00"/>
                </a:highlight>
              </a:rPr>
              <a:t> </a:t>
            </a:r>
            <a:r>
              <a:rPr lang="es-ES" b="1" dirty="0">
                <a:highlight>
                  <a:srgbClr val="FFFF00"/>
                </a:highlight>
              </a:rPr>
              <a:t>los productos del anexo I.A (1 a 6), </a:t>
            </a:r>
            <a:r>
              <a:rPr lang="es-ES" dirty="0"/>
              <a:t>para corregir el sabor ácido , </a:t>
            </a:r>
            <a:r>
              <a:rPr lang="es-ES" b="1" i="1" dirty="0">
                <a:effectLst>
                  <a:outerShdw blurRad="38100" dist="38100" dir="2700000" algn="tl">
                    <a:srgbClr val="000000">
                      <a:alpha val="43137"/>
                    </a:srgbClr>
                  </a:outerShdw>
                </a:effectLst>
              </a:rPr>
              <a:t>ZUMO  DE LIMÓN O LIMA </a:t>
            </a:r>
            <a:r>
              <a:rPr lang="es-ES" dirty="0"/>
              <a:t>en cantidad no superior a 3gr./litro.</a:t>
            </a:r>
            <a:endParaRPr lang="es-ES" b="1" i="1" dirty="0">
              <a:effectLst>
                <a:outerShdw blurRad="38100" dist="38100" dir="2700000" algn="tl">
                  <a:srgbClr val="000000">
                    <a:alpha val="43137"/>
                  </a:srgbClr>
                </a:outerShdw>
              </a:effectLst>
            </a:endParaRPr>
          </a:p>
          <a:p>
            <a:endParaRPr lang="es-ES" b="1" i="1" dirty="0">
              <a:effectLst>
                <a:outerShdw blurRad="38100" dist="38100" dir="2700000" algn="tl">
                  <a:srgbClr val="000000">
                    <a:alpha val="43137"/>
                  </a:srgbClr>
                </a:outerShdw>
              </a:effectLst>
            </a:endParaRPr>
          </a:p>
          <a:p>
            <a:endParaRPr lang="es-ES" dirty="0"/>
          </a:p>
          <a:p>
            <a:endParaRPr lang="es-ES" dirty="0"/>
          </a:p>
        </p:txBody>
      </p:sp>
    </p:spTree>
    <p:extLst>
      <p:ext uri="{BB962C8B-B14F-4D97-AF65-F5344CB8AC3E}">
        <p14:creationId xmlns:p14="http://schemas.microsoft.com/office/powerpoint/2010/main" val="1782277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12035" y="970670"/>
            <a:ext cx="11717368" cy="5478423"/>
          </a:xfrm>
          <a:prstGeom prst="rect">
            <a:avLst/>
          </a:prstGeom>
          <a:solidFill>
            <a:schemeClr val="accent3">
              <a:lumMod val="20000"/>
              <a:lumOff val="80000"/>
            </a:schemeClr>
          </a:solidFill>
          <a:ln>
            <a:solidFill>
              <a:schemeClr val="accent1"/>
            </a:solidFill>
          </a:ln>
        </p:spPr>
        <p:txBody>
          <a:bodyPr wrap="square">
            <a:spAutoFit/>
          </a:bodyPr>
          <a:lstStyle/>
          <a:p>
            <a:endParaRPr lang="gl-ES" dirty="0"/>
          </a:p>
          <a:p>
            <a:endParaRPr lang="gl-ES" dirty="0"/>
          </a:p>
          <a:p>
            <a:endParaRPr lang="gl-ES" dirty="0"/>
          </a:p>
          <a:p>
            <a:endParaRPr lang="gl-ES" dirty="0"/>
          </a:p>
          <a:p>
            <a:endParaRPr lang="gl-ES" dirty="0"/>
          </a:p>
          <a:p>
            <a:endParaRPr lang="gl-ES" dirty="0"/>
          </a:p>
          <a:p>
            <a:endParaRPr lang="gl-ES" dirty="0"/>
          </a:p>
          <a:p>
            <a:pPr algn="just"/>
            <a:r>
              <a:rPr lang="gl-ES" sz="2800" b="1" dirty="0"/>
              <a:t>Son bebidas refrescantes, “las bebidas analcohólicas, carbonatadas o no, preparadas con </a:t>
            </a:r>
            <a:r>
              <a:rPr lang="gl-ES" sz="2800" b="1" u="sng" dirty="0"/>
              <a:t>agua de consumo humano, augas preparadas, agua mineral natural o de manantial</a:t>
            </a:r>
            <a:r>
              <a:rPr lang="gl-ES" sz="2800" b="1" dirty="0"/>
              <a:t>, que contengan </a:t>
            </a:r>
            <a:r>
              <a:rPr lang="gl-ES" sz="2800" b="1" u="sng" dirty="0"/>
              <a:t>uno o más </a:t>
            </a:r>
            <a:r>
              <a:rPr lang="gl-ES" sz="2800" b="1" dirty="0"/>
              <a:t>de los siguientes ingredientes: </a:t>
            </a:r>
            <a:r>
              <a:rPr lang="gl-ES" sz="2800" b="1" dirty="0">
                <a:solidFill>
                  <a:srgbClr val="FF0000"/>
                </a:solidFill>
              </a:rPr>
              <a:t>anhídrido carbónico</a:t>
            </a:r>
            <a:r>
              <a:rPr lang="gl-ES" sz="2800" b="1" dirty="0"/>
              <a:t>, </a:t>
            </a:r>
            <a:r>
              <a:rPr lang="gl-ES" sz="2800" b="1" dirty="0">
                <a:solidFill>
                  <a:srgbClr val="FF0000"/>
                </a:solidFill>
              </a:rPr>
              <a:t>azúcares</a:t>
            </a:r>
            <a:r>
              <a:rPr lang="gl-ES" sz="2800" b="1" dirty="0"/>
              <a:t>, </a:t>
            </a:r>
            <a:r>
              <a:rPr lang="gl-ES" sz="2800" b="1" dirty="0">
                <a:solidFill>
                  <a:srgbClr val="FF0000"/>
                </a:solidFill>
              </a:rPr>
              <a:t>zumos, purés</a:t>
            </a:r>
            <a:r>
              <a:rPr lang="gl-ES" sz="2800" b="1" dirty="0"/>
              <a:t>, </a:t>
            </a:r>
            <a:r>
              <a:rPr lang="gl-ES" sz="2800" b="1" dirty="0">
                <a:solidFill>
                  <a:srgbClr val="FF0000"/>
                </a:solidFill>
              </a:rPr>
              <a:t>disgregados de frutas </a:t>
            </a:r>
            <a:r>
              <a:rPr lang="gl-ES" sz="2800" b="1" dirty="0"/>
              <a:t>y/o </a:t>
            </a:r>
            <a:r>
              <a:rPr lang="gl-ES" sz="2800" b="1" dirty="0">
                <a:solidFill>
                  <a:srgbClr val="FF0000"/>
                </a:solidFill>
              </a:rPr>
              <a:t>vegetales</a:t>
            </a:r>
            <a:r>
              <a:rPr lang="gl-ES" sz="2800" b="1" dirty="0"/>
              <a:t>, </a:t>
            </a:r>
            <a:r>
              <a:rPr lang="gl-ES" sz="2800" b="1" dirty="0">
                <a:solidFill>
                  <a:srgbClr val="FF0000"/>
                </a:solidFill>
              </a:rPr>
              <a:t>extractos vegetales</a:t>
            </a:r>
            <a:r>
              <a:rPr lang="gl-ES" sz="2800" b="1" dirty="0"/>
              <a:t>, </a:t>
            </a:r>
            <a:r>
              <a:rPr lang="gl-ES" sz="2800" b="1" dirty="0">
                <a:solidFill>
                  <a:srgbClr val="FF0000"/>
                </a:solidFill>
              </a:rPr>
              <a:t>vitaminas</a:t>
            </a:r>
            <a:r>
              <a:rPr lang="gl-ES" sz="2800" b="1" dirty="0"/>
              <a:t> y </a:t>
            </a:r>
            <a:r>
              <a:rPr lang="gl-ES" sz="2800" b="1" dirty="0">
                <a:solidFill>
                  <a:srgbClr val="FF0000"/>
                </a:solidFill>
              </a:rPr>
              <a:t>minerales</a:t>
            </a:r>
            <a:r>
              <a:rPr lang="gl-ES" sz="2800" b="1" dirty="0"/>
              <a:t>, </a:t>
            </a:r>
            <a:r>
              <a:rPr lang="gl-ES" sz="2800" b="1" dirty="0">
                <a:solidFill>
                  <a:srgbClr val="FF0000"/>
                </a:solidFill>
              </a:rPr>
              <a:t>aromas</a:t>
            </a:r>
            <a:r>
              <a:rPr lang="gl-ES" sz="2800" b="1" dirty="0"/>
              <a:t>, </a:t>
            </a:r>
            <a:r>
              <a:rPr lang="gl-ES" sz="2800" b="1" dirty="0">
                <a:solidFill>
                  <a:srgbClr val="FF0000"/>
                </a:solidFill>
              </a:rPr>
              <a:t>aditivos autorizados</a:t>
            </a:r>
            <a:r>
              <a:rPr lang="gl-ES" sz="2800" b="1" dirty="0"/>
              <a:t> u </a:t>
            </a:r>
            <a:r>
              <a:rPr lang="gl-ES" sz="2800" b="1" dirty="0">
                <a:solidFill>
                  <a:srgbClr val="FF0000"/>
                </a:solidFill>
              </a:rPr>
              <a:t>otros ingredientes alimenticios</a:t>
            </a:r>
            <a:r>
              <a:rPr lang="gl-ES" sz="2800" b="1" dirty="0"/>
              <a:t>”</a:t>
            </a:r>
          </a:p>
          <a:p>
            <a:pPr algn="just"/>
            <a:r>
              <a:rPr lang="es-ES" sz="2800" b="1" dirty="0"/>
              <a:t> Los </a:t>
            </a:r>
            <a:r>
              <a:rPr lang="es-ES" sz="2800" b="1" u="sng" dirty="0">
                <a:effectLst>
                  <a:outerShdw blurRad="38100" dist="38100" dir="2700000" algn="tl">
                    <a:srgbClr val="000000">
                      <a:alpha val="43137"/>
                    </a:srgbClr>
                  </a:outerShdw>
                </a:effectLst>
              </a:rPr>
              <a:t>productos terminados </a:t>
            </a:r>
            <a:r>
              <a:rPr lang="es-ES" sz="2800" b="1" dirty="0"/>
              <a:t>no pueden contener alcohol  más de </a:t>
            </a:r>
            <a:r>
              <a:rPr lang="es-ES" sz="2800" b="1" dirty="0">
                <a:solidFill>
                  <a:srgbClr val="FF0000"/>
                </a:solidFill>
              </a:rPr>
              <a:t>0,5%  </a:t>
            </a:r>
            <a:r>
              <a:rPr lang="es-ES" sz="2800" b="1" dirty="0"/>
              <a:t>en volumen.</a:t>
            </a:r>
            <a:endParaRPr lang="gl-ES" sz="28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070" y="-316786"/>
            <a:ext cx="10866782" cy="3167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81941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56D0DF0-225F-0E76-694E-7E5AC0839C23}"/>
              </a:ext>
            </a:extLst>
          </p:cNvPr>
          <p:cNvSpPr txBox="1"/>
          <p:nvPr/>
        </p:nvSpPr>
        <p:spPr>
          <a:xfrm>
            <a:off x="675861" y="1205948"/>
            <a:ext cx="10681252" cy="4524315"/>
          </a:xfrm>
          <a:prstGeom prst="rect">
            <a:avLst/>
          </a:prstGeom>
          <a:solidFill>
            <a:schemeClr val="accent5">
              <a:lumMod val="20000"/>
              <a:lumOff val="80000"/>
            </a:schemeClr>
          </a:solidFill>
        </p:spPr>
        <p:txBody>
          <a:bodyPr wrap="square" rtlCol="0">
            <a:spAutoFit/>
          </a:bodyPr>
          <a:lstStyle/>
          <a:p>
            <a:pPr algn="just">
              <a:buFont typeface="Arial" panose="020B0604020202020204" pitchFamily="34" charset="0"/>
              <a:buChar char="•"/>
            </a:pPr>
            <a:r>
              <a:rPr lang="es-ES" sz="2400" dirty="0">
                <a:latin typeface="Arial" panose="020B0604020202020204" pitchFamily="34" charset="0"/>
                <a:cs typeface="Arial" panose="020B0604020202020204" pitchFamily="34" charset="0"/>
              </a:rPr>
              <a:t>A </a:t>
            </a:r>
            <a:r>
              <a:rPr lang="es-ES" sz="2400" b="1" dirty="0">
                <a:latin typeface="Arial" panose="020B0604020202020204" pitchFamily="34" charset="0"/>
                <a:cs typeface="Arial" panose="020B0604020202020204" pitchFamily="34" charset="0"/>
              </a:rPr>
              <a:t>los </a:t>
            </a:r>
            <a:r>
              <a:rPr lang="es-ES" sz="2400" b="1" u="sng" dirty="0">
                <a:highlight>
                  <a:srgbClr val="FFFF00"/>
                </a:highlight>
                <a:latin typeface="Arial" panose="020B0604020202020204" pitchFamily="34" charset="0"/>
                <a:cs typeface="Arial" panose="020B0604020202020204" pitchFamily="34" charset="0"/>
              </a:rPr>
              <a:t>néctares de fruta</a:t>
            </a:r>
            <a:r>
              <a:rPr lang="es-ES" sz="2400" dirty="0">
                <a:latin typeface="Arial" panose="020B0604020202020204" pitchFamily="34" charset="0"/>
                <a:cs typeface="Arial" panose="020B0604020202020204" pitchFamily="34" charset="0"/>
              </a:rPr>
              <a:t>: </a:t>
            </a:r>
            <a:r>
              <a:rPr lang="es-ES" sz="2400" dirty="0">
                <a:highlight>
                  <a:srgbClr val="00FF00"/>
                </a:highlight>
                <a:latin typeface="Arial" panose="020B0604020202020204" pitchFamily="34" charset="0"/>
                <a:cs typeface="Arial" panose="020B0604020202020204" pitchFamily="34" charset="0"/>
              </a:rPr>
              <a:t>aromas, pulpas y células restituidos; azúcares y/o miel </a:t>
            </a:r>
            <a:r>
              <a:rPr lang="es-ES" sz="2400" dirty="0">
                <a:latin typeface="Arial" panose="020B0604020202020204" pitchFamily="34" charset="0"/>
                <a:cs typeface="Arial" panose="020B0604020202020204" pitchFamily="34" charset="0"/>
              </a:rPr>
              <a:t>en una cantidad </a:t>
            </a:r>
            <a:r>
              <a:rPr lang="es-ES" sz="2400" b="1" u="sng" dirty="0">
                <a:latin typeface="Arial" panose="020B0604020202020204" pitchFamily="34" charset="0"/>
                <a:cs typeface="Arial" panose="020B0604020202020204" pitchFamily="34" charset="0"/>
              </a:rPr>
              <a:t>no superior al 20% </a:t>
            </a:r>
            <a:r>
              <a:rPr lang="es-ES" sz="2400" dirty="0">
                <a:latin typeface="Arial" panose="020B0604020202020204" pitchFamily="34" charset="0"/>
                <a:cs typeface="Arial" panose="020B0604020202020204" pitchFamily="34" charset="0"/>
              </a:rPr>
              <a:t>en peso respecto al peso total de los productos acabados, y/o edulcorantes. Solo podrá declararse que no se han añadido azúcares a un néctar de frutas, si no se ha añadido al producto ningún monosacárido ni disacárido, ni ningún alimento utilizado por sus propiedades edulcorantes incluidos los edulcorantes definidos en la normativa comunitaria de aplicación. Si los azúcares están naturalmente presentes  en el etiquetado deberá figurar asimismo la siguiente indicación: "</a:t>
            </a:r>
            <a:r>
              <a:rPr lang="es-ES" sz="2400" b="1" dirty="0">
                <a:highlight>
                  <a:srgbClr val="00FF00"/>
                </a:highlight>
                <a:latin typeface="Arial" panose="020B0604020202020204" pitchFamily="34" charset="0"/>
                <a:cs typeface="Arial" panose="020B0604020202020204" pitchFamily="34" charset="0"/>
              </a:rPr>
              <a:t>contiene azúcares naturalmente presentes</a:t>
            </a:r>
            <a:r>
              <a:rPr lang="es-ES" sz="2400" dirty="0">
                <a:latin typeface="Arial" panose="020B0604020202020204" pitchFamily="34" charset="0"/>
                <a:cs typeface="Arial" panose="020B0604020202020204" pitchFamily="34" charset="0"/>
              </a:rPr>
              <a:t>".</a:t>
            </a:r>
          </a:p>
          <a:p>
            <a:pPr>
              <a:buFont typeface="Arial" panose="020B0604020202020204" pitchFamily="34" charset="0"/>
              <a:buChar char="•"/>
            </a:pPr>
            <a:endParaRPr lang="es-ES" sz="2400" dirty="0">
              <a:latin typeface="Arial" panose="020B0604020202020204" pitchFamily="34" charset="0"/>
              <a:cs typeface="Arial" panose="020B0604020202020204" pitchFamily="34" charset="0"/>
            </a:endParaRPr>
          </a:p>
          <a:p>
            <a:r>
              <a:rPr lang="es-ES" sz="2400" dirty="0">
                <a:latin typeface="Arial" panose="020B0604020202020204" pitchFamily="34" charset="0"/>
                <a:cs typeface="Arial" panose="020B0604020202020204" pitchFamily="34" charset="0"/>
              </a:rPr>
              <a:t>-Al </a:t>
            </a:r>
            <a:r>
              <a:rPr lang="es-ES" sz="2400" b="1" dirty="0">
                <a:latin typeface="Arial" panose="020B0604020202020204" pitchFamily="34" charset="0"/>
                <a:cs typeface="Arial" panose="020B0604020202020204" pitchFamily="34" charset="0"/>
              </a:rPr>
              <a:t>zumo de tomate y al zumo de tomate a partir de concentrado</a:t>
            </a:r>
            <a:r>
              <a:rPr lang="es-ES" sz="2400" dirty="0">
                <a:latin typeface="Arial" panose="020B0604020202020204" pitchFamily="34" charset="0"/>
                <a:cs typeface="Arial" panose="020B0604020202020204" pitchFamily="34" charset="0"/>
              </a:rPr>
              <a:t>: </a:t>
            </a:r>
            <a:r>
              <a:rPr lang="es-ES" sz="2400" dirty="0">
                <a:highlight>
                  <a:srgbClr val="00FF00"/>
                </a:highlight>
                <a:latin typeface="Arial" panose="020B0604020202020204" pitchFamily="34" charset="0"/>
                <a:cs typeface="Arial" panose="020B0604020202020204" pitchFamily="34" charset="0"/>
              </a:rPr>
              <a:t>sal, especias y hierbas aromáticas</a:t>
            </a:r>
          </a:p>
        </p:txBody>
      </p:sp>
    </p:spTree>
    <p:extLst>
      <p:ext uri="{BB962C8B-B14F-4D97-AF65-F5344CB8AC3E}">
        <p14:creationId xmlns:p14="http://schemas.microsoft.com/office/powerpoint/2010/main" val="27437962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07285" y="116634"/>
            <a:ext cx="11977429" cy="461665"/>
          </a:xfrm>
          <a:prstGeom prst="rect">
            <a:avLst/>
          </a:prstGeom>
          <a:solidFill>
            <a:schemeClr val="accent3">
              <a:lumMod val="20000"/>
              <a:lumOff val="80000"/>
            </a:schemeClr>
          </a:solidFill>
        </p:spPr>
        <p:txBody>
          <a:bodyPr wrap="square" rtlCol="0">
            <a:spAutoFit/>
          </a:bodyPr>
          <a:lstStyle/>
          <a:p>
            <a:r>
              <a:rPr lang="es-ES" sz="2400" dirty="0">
                <a:solidFill>
                  <a:srgbClr val="000000"/>
                </a:solidFill>
                <a:latin typeface="Arial"/>
              </a:rPr>
              <a:t>                                                           ANEXO IV</a:t>
            </a:r>
            <a:endParaRPr lang="gl-ES" sz="2400" dirty="0"/>
          </a:p>
        </p:txBody>
      </p:sp>
      <p:pic>
        <p:nvPicPr>
          <p:cNvPr id="4" name="Imagen 3">
            <a:extLst>
              <a:ext uri="{FF2B5EF4-FFF2-40B4-BE49-F238E27FC236}">
                <a16:creationId xmlns:a16="http://schemas.microsoft.com/office/drawing/2014/main" id="{6BABFDF9-BE8D-B892-261D-0F8C75B6DD43}"/>
              </a:ext>
            </a:extLst>
          </p:cNvPr>
          <p:cNvPicPr>
            <a:picLocks noChangeAspect="1"/>
          </p:cNvPicPr>
          <p:nvPr/>
        </p:nvPicPr>
        <p:blipFill>
          <a:blip r:embed="rId2"/>
          <a:stretch>
            <a:fillRect/>
          </a:stretch>
        </p:blipFill>
        <p:spPr>
          <a:xfrm>
            <a:off x="107285" y="578299"/>
            <a:ext cx="11977429" cy="1934333"/>
          </a:xfrm>
          <a:prstGeom prst="rect">
            <a:avLst/>
          </a:prstGeom>
        </p:spPr>
      </p:pic>
      <p:pic>
        <p:nvPicPr>
          <p:cNvPr id="6" name="Imagen 5">
            <a:extLst>
              <a:ext uri="{FF2B5EF4-FFF2-40B4-BE49-F238E27FC236}">
                <a16:creationId xmlns:a16="http://schemas.microsoft.com/office/drawing/2014/main" id="{DBD5C4C6-54FA-4683-23A0-0DFCEB689F19}"/>
              </a:ext>
            </a:extLst>
          </p:cNvPr>
          <p:cNvPicPr>
            <a:picLocks noChangeAspect="1"/>
          </p:cNvPicPr>
          <p:nvPr/>
        </p:nvPicPr>
        <p:blipFill>
          <a:blip r:embed="rId3"/>
          <a:stretch>
            <a:fillRect/>
          </a:stretch>
        </p:blipFill>
        <p:spPr>
          <a:xfrm>
            <a:off x="107285" y="2586746"/>
            <a:ext cx="11822118" cy="1785249"/>
          </a:xfrm>
          <a:prstGeom prst="rect">
            <a:avLst/>
          </a:prstGeom>
        </p:spPr>
      </p:pic>
      <p:pic>
        <p:nvPicPr>
          <p:cNvPr id="8" name="Imagen 7">
            <a:extLst>
              <a:ext uri="{FF2B5EF4-FFF2-40B4-BE49-F238E27FC236}">
                <a16:creationId xmlns:a16="http://schemas.microsoft.com/office/drawing/2014/main" id="{7EBD3EC6-C7C4-622F-A33C-9A833EE4CB92}"/>
              </a:ext>
            </a:extLst>
          </p:cNvPr>
          <p:cNvPicPr>
            <a:picLocks noChangeAspect="1"/>
          </p:cNvPicPr>
          <p:nvPr/>
        </p:nvPicPr>
        <p:blipFill>
          <a:blip r:embed="rId4"/>
          <a:stretch>
            <a:fillRect/>
          </a:stretch>
        </p:blipFill>
        <p:spPr>
          <a:xfrm>
            <a:off x="107285" y="4446109"/>
            <a:ext cx="11977429" cy="2205422"/>
          </a:xfrm>
          <a:prstGeom prst="rect">
            <a:avLst/>
          </a:prstGeom>
        </p:spPr>
      </p:pic>
    </p:spTree>
    <p:extLst>
      <p:ext uri="{BB962C8B-B14F-4D97-AF65-F5344CB8AC3E}">
        <p14:creationId xmlns:p14="http://schemas.microsoft.com/office/powerpoint/2010/main" val="31862040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56592" y="302360"/>
            <a:ext cx="10986052" cy="6555641"/>
          </a:xfrm>
          <a:prstGeom prst="rect">
            <a:avLst/>
          </a:prstGeom>
          <a:solidFill>
            <a:schemeClr val="accent5">
              <a:lumMod val="20000"/>
              <a:lumOff val="80000"/>
            </a:schemeClr>
          </a:solidFill>
        </p:spPr>
        <p:txBody>
          <a:bodyPr wrap="square" rtlCol="0">
            <a:spAutoFit/>
          </a:bodyPr>
          <a:lstStyle/>
          <a:p>
            <a:pPr algn="just"/>
            <a:endParaRPr lang="es-ES" sz="2800" dirty="0">
              <a:solidFill>
                <a:srgbClr val="000000"/>
              </a:solidFill>
              <a:latin typeface="Arial"/>
            </a:endParaRPr>
          </a:p>
          <a:p>
            <a:pPr algn="just"/>
            <a:r>
              <a:rPr lang="es-ES" sz="2400" dirty="0">
                <a:solidFill>
                  <a:srgbClr val="000000"/>
                </a:solidFill>
                <a:latin typeface="Arial"/>
              </a:rPr>
              <a:t>Requisitos de etiquetado, presentación y publicidad, establecidos para los productos </a:t>
            </a:r>
            <a:r>
              <a:rPr lang="es-ES" sz="2400" u="sng" dirty="0">
                <a:solidFill>
                  <a:srgbClr val="000000"/>
                </a:solidFill>
                <a:latin typeface="Arial"/>
              </a:rPr>
              <a:t>alimenticios (</a:t>
            </a:r>
            <a:r>
              <a:rPr lang="es-ES" sz="2400" u="sng" dirty="0">
                <a:solidFill>
                  <a:srgbClr val="000000"/>
                </a:solidFill>
                <a:effectLst>
                  <a:outerShdw blurRad="38100" dist="38100" dir="2700000" algn="tl">
                    <a:srgbClr val="000000">
                      <a:alpha val="43137"/>
                    </a:srgbClr>
                  </a:outerShdw>
                </a:effectLst>
                <a:highlight>
                  <a:srgbClr val="FFFF00"/>
                </a:highlight>
                <a:latin typeface="Arial"/>
              </a:rPr>
              <a:t>REGLAMENTO DE INFORMACIÓN AL CONSUMIDOR ) R UE 1169/2011 </a:t>
            </a:r>
            <a:r>
              <a:rPr lang="es-ES" sz="2400" u="sng" dirty="0">
                <a:solidFill>
                  <a:srgbClr val="000000"/>
                </a:solidFill>
                <a:highlight>
                  <a:srgbClr val="FFFF00"/>
                </a:highlight>
                <a:latin typeface="Arial"/>
              </a:rPr>
              <a:t>productos definidos en los </a:t>
            </a:r>
            <a:r>
              <a:rPr lang="es-ES" sz="2400" u="sng" dirty="0">
                <a:solidFill>
                  <a:srgbClr val="FF0000"/>
                </a:solidFill>
                <a:highlight>
                  <a:srgbClr val="FFFF00"/>
                </a:highlight>
                <a:latin typeface="Arial"/>
              </a:rPr>
              <a:t>Anexos I.A y I.B del    REAL DECRETO 781/2013</a:t>
            </a:r>
          </a:p>
          <a:p>
            <a:pPr marL="285750" indent="-285750" algn="just">
              <a:buFont typeface="Wingdings" panose="05000000000000000000" pitchFamily="2" charset="2"/>
              <a:buChar char="§"/>
            </a:pPr>
            <a:endParaRPr lang="es-ES" sz="2400" dirty="0">
              <a:solidFill>
                <a:srgbClr val="000000"/>
              </a:solidFill>
              <a:latin typeface="Arial"/>
            </a:endParaRPr>
          </a:p>
          <a:p>
            <a:pPr marL="285750" indent="-285750" algn="just">
              <a:buFont typeface="Wingdings" panose="05000000000000000000" pitchFamily="2" charset="2"/>
              <a:buChar char="§"/>
            </a:pPr>
            <a:r>
              <a:rPr lang="es-ES" sz="2400" b="1" u="sng" dirty="0">
                <a:solidFill>
                  <a:srgbClr val="000000"/>
                </a:solidFill>
                <a:latin typeface="Arial"/>
              </a:rPr>
              <a:t>Productos definidos en el Anexo I.A </a:t>
            </a:r>
            <a:r>
              <a:rPr lang="es-ES" sz="2400" dirty="0">
                <a:solidFill>
                  <a:srgbClr val="000000"/>
                </a:solidFill>
                <a:latin typeface="Arial"/>
              </a:rPr>
              <a:t>: Zumo de frutas, Zumo de frutas a partir de concentrado, Zumo de frutas   concentrado, Zumo de fruta extraído con agua Zumo de frutas deshidratado/en polvo, Néctar de frutas </a:t>
            </a:r>
          </a:p>
          <a:p>
            <a:pPr marL="285750" indent="-285750" algn="just">
              <a:buFont typeface="Wingdings" panose="05000000000000000000" pitchFamily="2" charset="2"/>
              <a:buChar char="§"/>
            </a:pPr>
            <a:r>
              <a:rPr lang="es-ES" sz="2400" b="1" u="sng" dirty="0">
                <a:solidFill>
                  <a:srgbClr val="000000"/>
                </a:solidFill>
                <a:latin typeface="Arial"/>
              </a:rPr>
              <a:t>Productos definidos en Anexo .l B</a:t>
            </a:r>
            <a:r>
              <a:rPr lang="es-ES" sz="2400" b="1" dirty="0">
                <a:solidFill>
                  <a:srgbClr val="000000"/>
                </a:solidFill>
                <a:latin typeface="Arial"/>
              </a:rPr>
              <a:t> </a:t>
            </a:r>
            <a:r>
              <a:rPr lang="es-ES" sz="2400" dirty="0">
                <a:solidFill>
                  <a:srgbClr val="000000"/>
                </a:solidFill>
                <a:latin typeface="Arial"/>
              </a:rPr>
              <a:t>: Ingredientes, tratamientos y sustancias autorizados.</a:t>
            </a:r>
          </a:p>
          <a:p>
            <a:pPr marL="285750" indent="-285750" algn="just">
              <a:buFont typeface="Wingdings" panose="05000000000000000000" pitchFamily="2" charset="2"/>
              <a:buChar char="§"/>
            </a:pPr>
            <a:endParaRPr lang="es-ES" sz="2800" dirty="0">
              <a:solidFill>
                <a:srgbClr val="000000"/>
              </a:solidFill>
              <a:latin typeface="Arial"/>
            </a:endParaRPr>
          </a:p>
          <a:p>
            <a:pPr algn="just"/>
            <a:r>
              <a:rPr lang="es-ES" sz="2400" dirty="0">
                <a:solidFill>
                  <a:srgbClr val="000000"/>
                </a:solidFill>
                <a:latin typeface="Arial"/>
              </a:rPr>
              <a:t>Como alternativa a estos nombres de producto, en el Anexo III se incluye una lista de </a:t>
            </a:r>
            <a:r>
              <a:rPr lang="es-ES" sz="2400" b="1" dirty="0">
                <a:solidFill>
                  <a:srgbClr val="000000"/>
                </a:solidFill>
                <a:highlight>
                  <a:srgbClr val="FFFF00"/>
                </a:highlight>
                <a:latin typeface="Arial"/>
              </a:rPr>
              <a:t>denominaciones particulares</a:t>
            </a:r>
            <a:r>
              <a:rPr lang="es-ES" sz="2400" dirty="0">
                <a:solidFill>
                  <a:srgbClr val="000000"/>
                </a:solidFill>
                <a:highlight>
                  <a:srgbClr val="FFFF00"/>
                </a:highlight>
                <a:latin typeface="Arial"/>
              </a:rPr>
              <a:t> </a:t>
            </a:r>
            <a:r>
              <a:rPr lang="es-ES" sz="2400" dirty="0">
                <a:solidFill>
                  <a:srgbClr val="000000"/>
                </a:solidFill>
                <a:latin typeface="Arial"/>
              </a:rPr>
              <a:t>que podrán utilizarse en la lengua y en las condiciones especificadas en el citado anexo III :</a:t>
            </a:r>
            <a:r>
              <a:rPr lang="gl-ES" sz="2400" dirty="0" err="1">
                <a:solidFill>
                  <a:srgbClr val="FF0000"/>
                </a:solidFill>
                <a:latin typeface="Arial"/>
              </a:rPr>
              <a:t>Vruchtendrank</a:t>
            </a:r>
            <a:r>
              <a:rPr lang="gl-ES" sz="2400" dirty="0">
                <a:solidFill>
                  <a:srgbClr val="FF0000"/>
                </a:solidFill>
                <a:latin typeface="Arial"/>
              </a:rPr>
              <a:t> , </a:t>
            </a:r>
            <a:r>
              <a:rPr lang="gl-ES" sz="2400" dirty="0" err="1">
                <a:solidFill>
                  <a:srgbClr val="FF0000"/>
                </a:solidFill>
                <a:latin typeface="Arial"/>
              </a:rPr>
              <a:t>Süßmost</a:t>
            </a:r>
            <a:r>
              <a:rPr lang="gl-ES" sz="2400" dirty="0">
                <a:solidFill>
                  <a:srgbClr val="FF0000"/>
                </a:solidFill>
                <a:latin typeface="Arial"/>
              </a:rPr>
              <a:t> , </a:t>
            </a:r>
            <a:r>
              <a:rPr lang="gl-ES" sz="2400" dirty="0" err="1">
                <a:solidFill>
                  <a:srgbClr val="FF0000"/>
                </a:solidFill>
                <a:latin typeface="Arial"/>
              </a:rPr>
              <a:t>Succo</a:t>
            </a:r>
            <a:r>
              <a:rPr lang="gl-ES" sz="2400" dirty="0">
                <a:solidFill>
                  <a:srgbClr val="FF0000"/>
                </a:solidFill>
                <a:latin typeface="Arial"/>
              </a:rPr>
              <a:t> e polpa, mosto ,</a:t>
            </a:r>
            <a:r>
              <a:rPr lang="gl-ES" sz="2400" dirty="0" err="1">
                <a:solidFill>
                  <a:srgbClr val="FF0000"/>
                </a:solidFill>
                <a:latin typeface="Arial"/>
              </a:rPr>
              <a:t>Äpplemust</a:t>
            </a:r>
            <a:r>
              <a:rPr lang="gl-ES" sz="2400" dirty="0">
                <a:solidFill>
                  <a:srgbClr val="FF0000"/>
                </a:solidFill>
                <a:latin typeface="Arial"/>
              </a:rPr>
              <a:t> </a:t>
            </a:r>
            <a:r>
              <a:rPr lang="gl-ES" sz="2400" dirty="0" err="1">
                <a:solidFill>
                  <a:srgbClr val="FF0000"/>
                </a:solidFill>
                <a:latin typeface="Arial"/>
              </a:rPr>
              <a:t>etc</a:t>
            </a:r>
            <a:endParaRPr lang="es-ES" sz="2400" dirty="0">
              <a:solidFill>
                <a:srgbClr val="FF0000"/>
              </a:solidFill>
              <a:latin typeface="Arial"/>
            </a:endParaRPr>
          </a:p>
          <a:p>
            <a:pPr algn="just"/>
            <a:endParaRPr lang="gl-ES" sz="2800" dirty="0">
              <a:solidFill>
                <a:srgbClr val="FF0000"/>
              </a:solidFill>
            </a:endParaRPr>
          </a:p>
        </p:txBody>
      </p:sp>
    </p:spTree>
    <p:extLst>
      <p:ext uri="{BB962C8B-B14F-4D97-AF65-F5344CB8AC3E}">
        <p14:creationId xmlns:p14="http://schemas.microsoft.com/office/powerpoint/2010/main" val="19938968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914400" y="410817"/>
            <a:ext cx="10455965" cy="5970865"/>
          </a:xfrm>
          <a:prstGeom prst="rect">
            <a:avLst/>
          </a:prstGeom>
          <a:solidFill>
            <a:schemeClr val="accent5">
              <a:lumMod val="20000"/>
              <a:lumOff val="80000"/>
            </a:schemeClr>
          </a:solidFill>
        </p:spPr>
        <p:txBody>
          <a:bodyPr wrap="square" rtlCol="0">
            <a:spAutoFit/>
          </a:bodyPr>
          <a:lstStyle/>
          <a:p>
            <a:pPr algn="just"/>
            <a:endParaRPr lang="es-ES" sz="2200" dirty="0">
              <a:solidFill>
                <a:srgbClr val="000000"/>
              </a:solidFill>
              <a:latin typeface="Arial"/>
            </a:endParaRPr>
          </a:p>
          <a:p>
            <a:pPr algn="just"/>
            <a:endParaRPr lang="es-ES" sz="2400" dirty="0">
              <a:solidFill>
                <a:srgbClr val="000000"/>
              </a:solidFill>
              <a:latin typeface="Arial"/>
            </a:endParaRPr>
          </a:p>
          <a:p>
            <a:pPr algn="just"/>
            <a:endParaRPr lang="es-ES" sz="2400" dirty="0">
              <a:solidFill>
                <a:srgbClr val="000000"/>
              </a:solidFill>
              <a:latin typeface="Arial"/>
            </a:endParaRPr>
          </a:p>
          <a:p>
            <a:pPr algn="just"/>
            <a:r>
              <a:rPr lang="es-ES" sz="2400" dirty="0">
                <a:solidFill>
                  <a:srgbClr val="000000"/>
                </a:solidFill>
                <a:latin typeface="Arial"/>
              </a:rPr>
              <a:t>Cuando el producto proceda de una </a:t>
            </a:r>
            <a:r>
              <a:rPr lang="es-ES" sz="2400" u="sng" dirty="0">
                <a:solidFill>
                  <a:srgbClr val="000000"/>
                </a:solidFill>
                <a:latin typeface="Arial"/>
              </a:rPr>
              <a:t>sola especie de fruta</a:t>
            </a:r>
            <a:r>
              <a:rPr lang="es-ES" sz="2400" dirty="0">
                <a:solidFill>
                  <a:srgbClr val="000000"/>
                </a:solidFill>
                <a:latin typeface="Arial"/>
              </a:rPr>
              <a:t>, la palabra «fruta» se sustituirá por el </a:t>
            </a:r>
            <a:r>
              <a:rPr lang="es-ES" sz="2400" b="1" dirty="0">
                <a:solidFill>
                  <a:srgbClr val="000000"/>
                </a:solidFill>
                <a:effectLst>
                  <a:outerShdw blurRad="38100" dist="38100" dir="2700000" algn="tl">
                    <a:srgbClr val="000000">
                      <a:alpha val="43137"/>
                    </a:srgbClr>
                  </a:outerShdw>
                </a:effectLst>
                <a:highlight>
                  <a:srgbClr val="FFFF00"/>
                </a:highlight>
                <a:latin typeface="Arial"/>
              </a:rPr>
              <a:t>nombre de la misma</a:t>
            </a:r>
            <a:r>
              <a:rPr lang="es-ES" sz="2400" dirty="0">
                <a:solidFill>
                  <a:srgbClr val="000000"/>
                </a:solidFill>
                <a:latin typeface="Arial"/>
              </a:rPr>
              <a:t>. </a:t>
            </a:r>
          </a:p>
          <a:p>
            <a:pPr algn="just"/>
            <a:endParaRPr lang="es-ES" sz="2400" dirty="0">
              <a:solidFill>
                <a:srgbClr val="000000"/>
              </a:solidFill>
              <a:latin typeface="Arial"/>
            </a:endParaRPr>
          </a:p>
          <a:p>
            <a:pPr marL="285750" indent="-285750" algn="just">
              <a:buFontTx/>
              <a:buChar char="-"/>
            </a:pPr>
            <a:r>
              <a:rPr lang="es-ES" sz="2400" dirty="0">
                <a:solidFill>
                  <a:srgbClr val="000000"/>
                </a:solidFill>
                <a:latin typeface="Arial"/>
              </a:rPr>
              <a:t>En el caso de los productos elaborados a partir de </a:t>
            </a:r>
            <a:r>
              <a:rPr lang="es-ES" sz="2400" b="1" u="sng" dirty="0">
                <a:solidFill>
                  <a:srgbClr val="000000"/>
                </a:solidFill>
                <a:latin typeface="Arial"/>
              </a:rPr>
              <a:t>dos o más frutas</a:t>
            </a:r>
            <a:r>
              <a:rPr lang="es-ES" sz="2400" dirty="0">
                <a:solidFill>
                  <a:srgbClr val="000000"/>
                </a:solidFill>
                <a:latin typeface="Arial"/>
              </a:rPr>
              <a:t>, </a:t>
            </a:r>
            <a:r>
              <a:rPr lang="es-ES" sz="2400" u="sng" dirty="0">
                <a:solidFill>
                  <a:srgbClr val="000000"/>
                </a:solidFill>
                <a:latin typeface="Arial"/>
              </a:rPr>
              <a:t>excepto cuando se utilice zumo de limón, de lima, o de ambos</a:t>
            </a:r>
            <a:r>
              <a:rPr lang="es-ES" sz="2400" dirty="0">
                <a:solidFill>
                  <a:srgbClr val="000000"/>
                </a:solidFill>
                <a:latin typeface="Arial"/>
              </a:rPr>
              <a:t>, en las condiciones estipuladas en el </a:t>
            </a:r>
            <a:r>
              <a:rPr lang="es-ES" sz="2400" dirty="0">
                <a:solidFill>
                  <a:srgbClr val="FF0000"/>
                </a:solidFill>
                <a:latin typeface="Arial"/>
              </a:rPr>
              <a:t>anexo I.B.2 </a:t>
            </a:r>
            <a:r>
              <a:rPr lang="es-ES" sz="2400" u="sng" dirty="0">
                <a:solidFill>
                  <a:srgbClr val="FF0000"/>
                </a:solidFill>
                <a:latin typeface="Arial"/>
              </a:rPr>
              <a:t>(</a:t>
            </a:r>
            <a:r>
              <a:rPr lang="es-ES" sz="2400" u="sng" dirty="0">
                <a:solidFill>
                  <a:srgbClr val="FF0000"/>
                </a:solidFill>
                <a:effectLst>
                  <a:outerShdw blurRad="38100" dist="38100" dir="2700000" algn="tl">
                    <a:srgbClr val="000000">
                      <a:alpha val="43137"/>
                    </a:srgbClr>
                  </a:outerShdw>
                </a:effectLst>
                <a:latin typeface="Arial"/>
              </a:rPr>
              <a:t>lista de Ingredientes autorizados</a:t>
            </a:r>
            <a:r>
              <a:rPr lang="es-ES" sz="2400" u="sng" dirty="0">
                <a:solidFill>
                  <a:srgbClr val="000000"/>
                </a:solidFill>
                <a:latin typeface="Arial"/>
              </a:rPr>
              <a:t>.</a:t>
            </a:r>
            <a:r>
              <a:rPr lang="es-ES" sz="2400" dirty="0">
                <a:solidFill>
                  <a:srgbClr val="000000"/>
                </a:solidFill>
                <a:latin typeface="Arial"/>
              </a:rPr>
              <a:t>) la denominación se compondrá de una </a:t>
            </a:r>
            <a:r>
              <a:rPr lang="es-ES" sz="2400" b="1" u="sng" dirty="0">
                <a:solidFill>
                  <a:srgbClr val="000000"/>
                </a:solidFill>
                <a:effectLst>
                  <a:outerShdw blurRad="38100" dist="38100" dir="2700000" algn="tl">
                    <a:srgbClr val="000000">
                      <a:alpha val="43137"/>
                    </a:srgbClr>
                  </a:outerShdw>
                </a:effectLst>
                <a:latin typeface="Arial"/>
              </a:rPr>
              <a:t>lista de las frutas utilizadas, en orden decreciente según el volumen de los zumos o purés de frutas incluidos</a:t>
            </a:r>
            <a:r>
              <a:rPr lang="es-ES" sz="2400" dirty="0">
                <a:solidFill>
                  <a:srgbClr val="000000"/>
                </a:solidFill>
                <a:latin typeface="Arial"/>
              </a:rPr>
              <a:t>, tal como se indique en la lista de ingredientes. </a:t>
            </a:r>
          </a:p>
          <a:p>
            <a:pPr marL="285750" indent="-285750" algn="just">
              <a:buFontTx/>
              <a:buChar char="-"/>
            </a:pPr>
            <a:r>
              <a:rPr lang="es-ES" sz="2400" dirty="0">
                <a:solidFill>
                  <a:srgbClr val="000000"/>
                </a:solidFill>
                <a:latin typeface="Arial"/>
              </a:rPr>
              <a:t>en el caso de los productos elaborados a partir de </a:t>
            </a:r>
            <a:r>
              <a:rPr lang="es-ES" sz="2400" b="1" dirty="0">
                <a:solidFill>
                  <a:srgbClr val="000000"/>
                </a:solidFill>
                <a:latin typeface="Arial"/>
              </a:rPr>
              <a:t>tres o más frutas</a:t>
            </a:r>
            <a:r>
              <a:rPr lang="es-ES" sz="2400" dirty="0">
                <a:solidFill>
                  <a:srgbClr val="000000"/>
                </a:solidFill>
                <a:latin typeface="Arial"/>
              </a:rPr>
              <a:t>, la indicación podrá indicarse  por la mención </a:t>
            </a:r>
            <a:r>
              <a:rPr lang="es-ES" sz="2400" u="sng" dirty="0">
                <a:solidFill>
                  <a:srgbClr val="000000"/>
                </a:solidFill>
                <a:highlight>
                  <a:srgbClr val="FFFF00"/>
                </a:highlight>
                <a:latin typeface="Arial"/>
              </a:rPr>
              <a:t>«varias frutas» </a:t>
            </a:r>
            <a:r>
              <a:rPr lang="es-ES" sz="2400" dirty="0">
                <a:solidFill>
                  <a:srgbClr val="000000"/>
                </a:solidFill>
                <a:latin typeface="Arial"/>
              </a:rPr>
              <a:t>o una indicación similar, o por el número de frutas utilizadas. </a:t>
            </a:r>
          </a:p>
        </p:txBody>
      </p:sp>
    </p:spTree>
    <p:extLst>
      <p:ext uri="{BB962C8B-B14F-4D97-AF65-F5344CB8AC3E}">
        <p14:creationId xmlns:p14="http://schemas.microsoft.com/office/powerpoint/2010/main" val="36384895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B615727-BB76-6DF9-2DA1-981A080D9A13}"/>
              </a:ext>
            </a:extLst>
          </p:cNvPr>
          <p:cNvSpPr txBox="1"/>
          <p:nvPr/>
        </p:nvSpPr>
        <p:spPr>
          <a:xfrm>
            <a:off x="318052" y="397565"/>
            <a:ext cx="11383618" cy="5509200"/>
          </a:xfrm>
          <a:prstGeom prst="rect">
            <a:avLst/>
          </a:prstGeom>
          <a:solidFill>
            <a:schemeClr val="accent5">
              <a:lumMod val="20000"/>
              <a:lumOff val="80000"/>
            </a:schemeClr>
          </a:solidFill>
        </p:spPr>
        <p:txBody>
          <a:bodyPr wrap="square" rtlCol="0">
            <a:spAutoFit/>
          </a:bodyPr>
          <a:lstStyle/>
          <a:p>
            <a:pPr marL="342900" indent="-342900" algn="just">
              <a:buFontTx/>
              <a:buChar char="-"/>
            </a:pPr>
            <a:r>
              <a:rPr lang="es-ES" sz="3200" dirty="0">
                <a:solidFill>
                  <a:srgbClr val="000000"/>
                </a:solidFill>
                <a:latin typeface="Arial"/>
              </a:rPr>
              <a:t>La </a:t>
            </a:r>
            <a:r>
              <a:rPr lang="es-ES" sz="3200" b="1" u="sng" dirty="0">
                <a:solidFill>
                  <a:srgbClr val="000000"/>
                </a:solidFill>
                <a:latin typeface="Arial"/>
              </a:rPr>
              <a:t>reconstitución</a:t>
            </a:r>
            <a:r>
              <a:rPr lang="es-ES" sz="3200" dirty="0">
                <a:solidFill>
                  <a:srgbClr val="000000"/>
                </a:solidFill>
                <a:latin typeface="Arial"/>
              </a:rPr>
              <a:t> de los productos definidos en el </a:t>
            </a:r>
            <a:r>
              <a:rPr lang="es-ES" sz="3200" dirty="0">
                <a:solidFill>
                  <a:srgbClr val="000000"/>
                </a:solidFill>
                <a:effectLst>
                  <a:outerShdw blurRad="38100" dist="38100" dir="2700000" algn="tl">
                    <a:srgbClr val="000000">
                      <a:alpha val="43137"/>
                    </a:srgbClr>
                  </a:outerShdw>
                </a:effectLst>
                <a:latin typeface="Arial"/>
              </a:rPr>
              <a:t>anexo I.A </a:t>
            </a:r>
            <a:r>
              <a:rPr lang="es-ES" sz="3200" dirty="0">
                <a:solidFill>
                  <a:srgbClr val="000000"/>
                </a:solidFill>
                <a:latin typeface="Arial"/>
              </a:rPr>
              <a:t>en su estado original por medio de las sustancias estrictamente necesarias para esta operación </a:t>
            </a:r>
            <a:r>
              <a:rPr lang="es-ES" sz="3200" u="sng" dirty="0">
                <a:solidFill>
                  <a:srgbClr val="000000"/>
                </a:solidFill>
                <a:latin typeface="Arial"/>
              </a:rPr>
              <a:t>no supone la obligación de mencionar en el etiquetado la lista de los ingredientes utilizados .</a:t>
            </a:r>
            <a:r>
              <a:rPr lang="es-ES" sz="3200" dirty="0">
                <a:solidFill>
                  <a:srgbClr val="000000"/>
                </a:solidFill>
                <a:latin typeface="Arial"/>
              </a:rPr>
              <a:t> </a:t>
            </a:r>
          </a:p>
          <a:p>
            <a:pPr marL="342900" indent="-342900" algn="just">
              <a:buFontTx/>
              <a:buChar char="-"/>
            </a:pPr>
            <a:endParaRPr lang="es-ES" sz="3200" dirty="0">
              <a:solidFill>
                <a:srgbClr val="000000"/>
              </a:solidFill>
              <a:latin typeface="Arial"/>
            </a:endParaRPr>
          </a:p>
          <a:p>
            <a:pPr algn="just"/>
            <a:r>
              <a:rPr lang="es-ES" sz="3200" dirty="0">
                <a:solidFill>
                  <a:srgbClr val="000000"/>
                </a:solidFill>
                <a:latin typeface="Arial"/>
              </a:rPr>
              <a:t>Deberá </a:t>
            </a:r>
            <a:r>
              <a:rPr lang="es-ES" sz="3200" b="1" dirty="0">
                <a:solidFill>
                  <a:srgbClr val="000000"/>
                </a:solidFill>
                <a:latin typeface="Arial"/>
              </a:rPr>
              <a:t>indicarse en el etiquetado </a:t>
            </a:r>
            <a:r>
              <a:rPr lang="es-ES" sz="3200" dirty="0">
                <a:solidFill>
                  <a:srgbClr val="000000"/>
                </a:solidFill>
                <a:latin typeface="Arial"/>
              </a:rPr>
              <a:t>la </a:t>
            </a:r>
            <a:r>
              <a:rPr lang="es-ES" sz="3200" b="1" dirty="0">
                <a:solidFill>
                  <a:srgbClr val="000000"/>
                </a:solidFill>
                <a:latin typeface="Arial"/>
              </a:rPr>
              <a:t>incorporación</a:t>
            </a:r>
            <a:r>
              <a:rPr lang="es-ES" sz="3200" dirty="0">
                <a:solidFill>
                  <a:srgbClr val="000000"/>
                </a:solidFill>
                <a:latin typeface="Arial"/>
              </a:rPr>
              <a:t> al zumo de frutas de una </a:t>
            </a:r>
            <a:r>
              <a:rPr lang="es-ES" sz="3200" b="1" u="sng" dirty="0">
                <a:solidFill>
                  <a:srgbClr val="000000"/>
                </a:solidFill>
                <a:latin typeface="Arial"/>
              </a:rPr>
              <a:t>cantidad añadida de pulpa o de células </a:t>
            </a:r>
            <a:r>
              <a:rPr lang="es-ES" sz="3200" dirty="0">
                <a:solidFill>
                  <a:srgbClr val="000000"/>
                </a:solidFill>
                <a:latin typeface="Arial"/>
              </a:rPr>
              <a:t>conforme se definen en el anexo II (. </a:t>
            </a:r>
            <a:r>
              <a:rPr lang="es-ES" sz="3200" dirty="0">
                <a:solidFill>
                  <a:srgbClr val="FF0000"/>
                </a:solidFill>
                <a:effectLst>
                  <a:outerShdw blurRad="38100" dist="38100" dir="2700000" algn="tl">
                    <a:srgbClr val="000000">
                      <a:alpha val="43137"/>
                    </a:srgbClr>
                  </a:outerShdw>
                </a:effectLst>
                <a:latin typeface="Arial"/>
              </a:rPr>
              <a:t>Frutas , puré de frutas, puré de frutas concentrado, aroma, azúcares , miel y pulpa o células</a:t>
            </a:r>
            <a:r>
              <a:rPr lang="es-ES" sz="3200" dirty="0">
                <a:solidFill>
                  <a:srgbClr val="000000"/>
                </a:solidFill>
                <a:latin typeface="Arial"/>
              </a:rPr>
              <a:t>)</a:t>
            </a:r>
            <a:endParaRPr lang="gl-ES" sz="3200" dirty="0"/>
          </a:p>
        </p:txBody>
      </p:sp>
    </p:spTree>
    <p:extLst>
      <p:ext uri="{BB962C8B-B14F-4D97-AF65-F5344CB8AC3E}">
        <p14:creationId xmlns:p14="http://schemas.microsoft.com/office/powerpoint/2010/main" val="23200608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04800" y="44625"/>
            <a:ext cx="10721009" cy="6124754"/>
          </a:xfrm>
          <a:prstGeom prst="rect">
            <a:avLst/>
          </a:prstGeom>
          <a:solidFill>
            <a:schemeClr val="accent5">
              <a:lumMod val="20000"/>
              <a:lumOff val="80000"/>
            </a:schemeClr>
          </a:solidFill>
        </p:spPr>
        <p:txBody>
          <a:bodyPr wrap="square" rtlCol="0">
            <a:spAutoFit/>
          </a:bodyPr>
          <a:lstStyle/>
          <a:p>
            <a:endParaRPr lang="gl-ES" sz="3200" dirty="0">
              <a:solidFill>
                <a:srgbClr val="000000"/>
              </a:solidFill>
              <a:latin typeface="Arial"/>
            </a:endParaRPr>
          </a:p>
          <a:p>
            <a:pPr algn="just"/>
            <a:r>
              <a:rPr lang="es-ES" sz="2400" dirty="0">
                <a:solidFill>
                  <a:srgbClr val="000000"/>
                </a:solidFill>
                <a:latin typeface="Arial"/>
              </a:rPr>
              <a:t>-En el caso de </a:t>
            </a:r>
            <a:r>
              <a:rPr lang="es-ES" sz="2400" b="1" u="sng" dirty="0">
                <a:solidFill>
                  <a:srgbClr val="000000"/>
                </a:solidFill>
                <a:latin typeface="Arial"/>
              </a:rPr>
              <a:t>mezclas de zumo de fruta </a:t>
            </a:r>
            <a:r>
              <a:rPr lang="es-ES" sz="2400" dirty="0">
                <a:solidFill>
                  <a:srgbClr val="000000"/>
                </a:solidFill>
                <a:latin typeface="Arial"/>
              </a:rPr>
              <a:t>y </a:t>
            </a:r>
            <a:r>
              <a:rPr lang="es-ES" sz="2400" u="sng" dirty="0">
                <a:solidFill>
                  <a:srgbClr val="000000"/>
                </a:solidFill>
                <a:latin typeface="Arial"/>
              </a:rPr>
              <a:t>de </a:t>
            </a:r>
            <a:r>
              <a:rPr lang="es-ES" sz="2400" b="1" u="sng" dirty="0">
                <a:solidFill>
                  <a:srgbClr val="000000"/>
                </a:solidFill>
                <a:latin typeface="Arial"/>
              </a:rPr>
              <a:t>zumo de fruta a partir de concentrado</a:t>
            </a:r>
            <a:r>
              <a:rPr lang="es-ES" sz="2400" b="1" dirty="0">
                <a:solidFill>
                  <a:srgbClr val="000000"/>
                </a:solidFill>
                <a:latin typeface="Arial"/>
              </a:rPr>
              <a:t>,</a:t>
            </a:r>
            <a:r>
              <a:rPr lang="es-ES" sz="2400" dirty="0">
                <a:solidFill>
                  <a:srgbClr val="000000"/>
                </a:solidFill>
                <a:latin typeface="Arial"/>
              </a:rPr>
              <a:t> y en el caso de </a:t>
            </a:r>
            <a:r>
              <a:rPr lang="es-ES" sz="2400" b="1" u="sng" dirty="0">
                <a:solidFill>
                  <a:srgbClr val="000000"/>
                </a:solidFill>
                <a:latin typeface="Arial"/>
              </a:rPr>
              <a:t>néctar de frutas </a:t>
            </a:r>
            <a:r>
              <a:rPr lang="es-ES" sz="2400" dirty="0">
                <a:solidFill>
                  <a:srgbClr val="000000"/>
                </a:solidFill>
                <a:latin typeface="Arial"/>
              </a:rPr>
              <a:t>obtenido total o parcialmente a partir de </a:t>
            </a:r>
            <a:r>
              <a:rPr lang="es-ES" sz="2400" u="sng" dirty="0">
                <a:solidFill>
                  <a:srgbClr val="000000"/>
                </a:solidFill>
                <a:latin typeface="Arial"/>
              </a:rPr>
              <a:t>uno o más productos concentrados</a:t>
            </a:r>
            <a:r>
              <a:rPr lang="es-ES" sz="2400" dirty="0">
                <a:solidFill>
                  <a:srgbClr val="000000"/>
                </a:solidFill>
                <a:latin typeface="Arial"/>
              </a:rPr>
              <a:t>, el etiquetado deberá incluir la indicación «</a:t>
            </a:r>
            <a:r>
              <a:rPr lang="es-ES" sz="2400" b="1" dirty="0">
                <a:solidFill>
                  <a:srgbClr val="000000"/>
                </a:solidFill>
                <a:effectLst>
                  <a:outerShdw blurRad="38100" dist="38100" dir="2700000" algn="tl">
                    <a:srgbClr val="000000">
                      <a:alpha val="43137"/>
                    </a:srgbClr>
                  </a:outerShdw>
                </a:effectLst>
                <a:latin typeface="Arial"/>
              </a:rPr>
              <a:t>a partir de concentrado(s)» o «parcialmente a partir de concentrado(s)»,</a:t>
            </a:r>
            <a:r>
              <a:rPr lang="es-ES" sz="2400" dirty="0">
                <a:solidFill>
                  <a:srgbClr val="000000"/>
                </a:solidFill>
                <a:latin typeface="Arial"/>
              </a:rPr>
              <a:t> según proceda.</a:t>
            </a:r>
          </a:p>
          <a:p>
            <a:pPr algn="just"/>
            <a:endParaRPr lang="es-ES" sz="2400" dirty="0">
              <a:solidFill>
                <a:srgbClr val="000000"/>
              </a:solidFill>
              <a:latin typeface="Arial"/>
            </a:endParaRPr>
          </a:p>
          <a:p>
            <a:pPr algn="just"/>
            <a:r>
              <a:rPr lang="es-ES" sz="2400" dirty="0">
                <a:solidFill>
                  <a:srgbClr val="000000"/>
                </a:solidFill>
                <a:latin typeface="Arial"/>
              </a:rPr>
              <a:t> Esta indicación deberá figurar junto a la </a:t>
            </a:r>
            <a:r>
              <a:rPr lang="es-ES" sz="2400" b="1" dirty="0">
                <a:solidFill>
                  <a:srgbClr val="FF0000"/>
                </a:solidFill>
                <a:latin typeface="Arial"/>
              </a:rPr>
              <a:t>denominación de venta</a:t>
            </a:r>
            <a:r>
              <a:rPr lang="es-ES" sz="2400" dirty="0">
                <a:solidFill>
                  <a:srgbClr val="000000"/>
                </a:solidFill>
                <a:latin typeface="Arial"/>
              </a:rPr>
              <a:t>, en caracteres claramente visibles y que destaquen del fondo con nitidez. </a:t>
            </a:r>
          </a:p>
          <a:p>
            <a:pPr algn="just"/>
            <a:endParaRPr lang="es-ES" sz="2400" dirty="0">
              <a:solidFill>
                <a:srgbClr val="000000"/>
              </a:solidFill>
              <a:latin typeface="Arial"/>
            </a:endParaRPr>
          </a:p>
          <a:p>
            <a:pPr marL="342900" indent="-342900" algn="just">
              <a:buFontTx/>
              <a:buChar char="-"/>
            </a:pPr>
            <a:r>
              <a:rPr lang="es-ES" sz="2400" dirty="0">
                <a:solidFill>
                  <a:srgbClr val="000000"/>
                </a:solidFill>
                <a:latin typeface="Arial"/>
              </a:rPr>
              <a:t>En el caso del </a:t>
            </a:r>
            <a:r>
              <a:rPr lang="es-ES" sz="2400" b="1" u="sng" dirty="0">
                <a:solidFill>
                  <a:srgbClr val="000000"/>
                </a:solidFill>
                <a:latin typeface="Arial"/>
              </a:rPr>
              <a:t>néctar de frutas</a:t>
            </a:r>
            <a:r>
              <a:rPr lang="es-ES" sz="2400" dirty="0">
                <a:solidFill>
                  <a:srgbClr val="000000"/>
                </a:solidFill>
                <a:latin typeface="Arial"/>
              </a:rPr>
              <a:t>, el etiquetado deberá incluir la indicación del contenido mínimo de zumo de frutas, de puré de frutas o de mezcla de estos ingredientes, mediante los términos </a:t>
            </a:r>
            <a:r>
              <a:rPr lang="es-ES" sz="2400" b="1" dirty="0">
                <a:solidFill>
                  <a:srgbClr val="000000"/>
                </a:solidFill>
                <a:effectLst>
                  <a:outerShdw blurRad="38100" dist="38100" dir="2700000" algn="tl">
                    <a:srgbClr val="000000">
                      <a:alpha val="43137"/>
                    </a:srgbClr>
                  </a:outerShdw>
                </a:effectLst>
                <a:highlight>
                  <a:srgbClr val="FFFF00"/>
                </a:highlight>
                <a:latin typeface="Arial"/>
              </a:rPr>
              <a:t>«contenido de fruta: mínimo… %».</a:t>
            </a:r>
            <a:r>
              <a:rPr lang="es-ES" sz="2400" dirty="0">
                <a:solidFill>
                  <a:srgbClr val="000000"/>
                </a:solidFill>
                <a:highlight>
                  <a:srgbClr val="FFFF00"/>
                </a:highlight>
                <a:latin typeface="Arial"/>
              </a:rPr>
              <a:t> </a:t>
            </a:r>
            <a:r>
              <a:rPr lang="es-ES" sz="2400" dirty="0">
                <a:solidFill>
                  <a:srgbClr val="000000"/>
                </a:solidFill>
                <a:latin typeface="Arial"/>
              </a:rPr>
              <a:t>Esta mención deberá figurar en el </a:t>
            </a:r>
            <a:r>
              <a:rPr lang="es-ES" sz="2400" b="1" u="sng" dirty="0">
                <a:solidFill>
                  <a:srgbClr val="000000"/>
                </a:solidFill>
                <a:latin typeface="Arial"/>
              </a:rPr>
              <a:t>mismo campo visual que la denominación de venta .</a:t>
            </a:r>
          </a:p>
          <a:p>
            <a:pPr marL="342900" indent="-342900" algn="just">
              <a:buFontTx/>
              <a:buChar char="-"/>
            </a:pPr>
            <a:r>
              <a:rPr lang="es-ES" sz="2400" dirty="0">
                <a:solidFill>
                  <a:srgbClr val="000000"/>
                </a:solidFill>
                <a:latin typeface="Arial"/>
              </a:rPr>
              <a:t>.</a:t>
            </a:r>
          </a:p>
        </p:txBody>
      </p:sp>
    </p:spTree>
    <p:extLst>
      <p:ext uri="{BB962C8B-B14F-4D97-AF65-F5344CB8AC3E}">
        <p14:creationId xmlns:p14="http://schemas.microsoft.com/office/powerpoint/2010/main" val="30404609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A9A97D3-945C-99CD-DE80-8122BC9F021F}"/>
              </a:ext>
            </a:extLst>
          </p:cNvPr>
          <p:cNvSpPr txBox="1"/>
          <p:nvPr/>
        </p:nvSpPr>
        <p:spPr>
          <a:xfrm>
            <a:off x="742122" y="1258957"/>
            <a:ext cx="10469217" cy="4524315"/>
          </a:xfrm>
          <a:prstGeom prst="rect">
            <a:avLst/>
          </a:prstGeom>
          <a:solidFill>
            <a:schemeClr val="accent5">
              <a:lumMod val="20000"/>
              <a:lumOff val="80000"/>
            </a:schemeClr>
          </a:solidFill>
        </p:spPr>
        <p:txBody>
          <a:bodyPr wrap="square" rtlCol="0">
            <a:spAutoFit/>
          </a:bodyPr>
          <a:lstStyle/>
          <a:p>
            <a:pPr marL="342900" indent="-342900" algn="just">
              <a:buFontTx/>
              <a:buChar char="-"/>
            </a:pPr>
            <a:r>
              <a:rPr lang="es-ES" sz="3200" dirty="0">
                <a:solidFill>
                  <a:srgbClr val="000000"/>
                </a:solidFill>
                <a:latin typeface="Arial"/>
              </a:rPr>
              <a:t>El nivel Brix para el zumo de frutas será el </a:t>
            </a:r>
            <a:r>
              <a:rPr lang="es-ES" sz="3200" b="1" dirty="0">
                <a:solidFill>
                  <a:srgbClr val="000000"/>
                </a:solidFill>
                <a:latin typeface="Arial"/>
              </a:rPr>
              <a:t>valor del zumo tal como se extrae </a:t>
            </a:r>
            <a:r>
              <a:rPr lang="es-ES" sz="3200" dirty="0">
                <a:solidFill>
                  <a:srgbClr val="000000"/>
                </a:solidFill>
                <a:latin typeface="Arial"/>
              </a:rPr>
              <a:t>de la fruta y </a:t>
            </a:r>
            <a:r>
              <a:rPr lang="es-ES" sz="3200" b="1" dirty="0">
                <a:solidFill>
                  <a:srgbClr val="000000"/>
                </a:solidFill>
                <a:latin typeface="Arial"/>
              </a:rPr>
              <a:t>no podrá modificarse</a:t>
            </a:r>
            <a:r>
              <a:rPr lang="es-ES" sz="3200" dirty="0">
                <a:solidFill>
                  <a:srgbClr val="000000"/>
                </a:solidFill>
                <a:latin typeface="Arial"/>
              </a:rPr>
              <a:t>, excepto si </a:t>
            </a:r>
            <a:r>
              <a:rPr lang="es-ES" sz="3200" dirty="0">
                <a:solidFill>
                  <a:srgbClr val="000000"/>
                </a:solidFill>
                <a:highlight>
                  <a:srgbClr val="00FF00"/>
                </a:highlight>
                <a:latin typeface="Arial"/>
              </a:rPr>
              <a:t>se mezcla con el zumo de una fruta de la misma especie.</a:t>
            </a:r>
          </a:p>
          <a:p>
            <a:pPr marL="342900" indent="-342900" algn="just">
              <a:buFontTx/>
              <a:buChar char="-"/>
            </a:pPr>
            <a:r>
              <a:rPr lang="es-ES" sz="3200" dirty="0">
                <a:solidFill>
                  <a:srgbClr val="000000"/>
                </a:solidFill>
                <a:latin typeface="Arial"/>
              </a:rPr>
              <a:t>El nivel mínimo de grados Brix se establece en el </a:t>
            </a:r>
            <a:r>
              <a:rPr lang="es-ES" sz="3200" b="1" u="sng" dirty="0">
                <a:solidFill>
                  <a:srgbClr val="000000"/>
                </a:solidFill>
                <a:latin typeface="Arial"/>
              </a:rPr>
              <a:t>anexo V para el zumo de frutas</a:t>
            </a:r>
          </a:p>
          <a:p>
            <a:pPr marL="342900" indent="-342900" algn="just">
              <a:buFontTx/>
              <a:buChar char="-"/>
            </a:pPr>
            <a:r>
              <a:rPr lang="es-ES" sz="3200" b="1" u="sng" dirty="0">
                <a:solidFill>
                  <a:srgbClr val="000000"/>
                </a:solidFill>
                <a:latin typeface="Arial"/>
              </a:rPr>
              <a:t>reconstituido y el puré de frutas reconstituido </a:t>
            </a:r>
            <a:r>
              <a:rPr lang="es-ES" sz="3200" dirty="0">
                <a:solidFill>
                  <a:srgbClr val="000000"/>
                </a:solidFill>
                <a:latin typeface="Arial"/>
              </a:rPr>
              <a:t>excluye los sólidos solubles de todo ingrediente o aditivo que haya podido añadirse en su caso</a:t>
            </a:r>
            <a:endParaRPr lang="es-ES" sz="3200" dirty="0"/>
          </a:p>
        </p:txBody>
      </p:sp>
    </p:spTree>
    <p:extLst>
      <p:ext uri="{BB962C8B-B14F-4D97-AF65-F5344CB8AC3E}">
        <p14:creationId xmlns:p14="http://schemas.microsoft.com/office/powerpoint/2010/main" val="1380505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03512" y="116634"/>
            <a:ext cx="8964488" cy="461665"/>
          </a:xfrm>
          <a:prstGeom prst="rect">
            <a:avLst/>
          </a:prstGeom>
          <a:solidFill>
            <a:schemeClr val="accent3">
              <a:lumMod val="20000"/>
              <a:lumOff val="80000"/>
            </a:schemeClr>
          </a:solidFill>
        </p:spPr>
        <p:txBody>
          <a:bodyPr wrap="square" rtlCol="0">
            <a:spAutoFit/>
          </a:bodyPr>
          <a:lstStyle/>
          <a:p>
            <a:r>
              <a:rPr lang="es-ES" sz="2400" dirty="0">
                <a:solidFill>
                  <a:srgbClr val="000000"/>
                </a:solidFill>
                <a:latin typeface="Arial"/>
              </a:rPr>
              <a:t>                                        ANEXO  V  </a:t>
            </a:r>
            <a:endParaRPr lang="gl-ES" sz="2400" dirty="0"/>
          </a:p>
        </p:txBody>
      </p:sp>
      <p:pic>
        <p:nvPicPr>
          <p:cNvPr id="4" name="Imagen 3">
            <a:extLst>
              <a:ext uri="{FF2B5EF4-FFF2-40B4-BE49-F238E27FC236}">
                <a16:creationId xmlns:a16="http://schemas.microsoft.com/office/drawing/2014/main" id="{1057CC96-0EA5-10A5-239A-AF599238052B}"/>
              </a:ext>
            </a:extLst>
          </p:cNvPr>
          <p:cNvPicPr>
            <a:picLocks noChangeAspect="1"/>
          </p:cNvPicPr>
          <p:nvPr/>
        </p:nvPicPr>
        <p:blipFill>
          <a:blip r:embed="rId2"/>
          <a:stretch>
            <a:fillRect/>
          </a:stretch>
        </p:blipFill>
        <p:spPr>
          <a:xfrm>
            <a:off x="1603717" y="595389"/>
            <a:ext cx="9064283" cy="5999314"/>
          </a:xfrm>
          <a:prstGeom prst="rect">
            <a:avLst/>
          </a:prstGeom>
        </p:spPr>
      </p:pic>
    </p:spTree>
    <p:extLst>
      <p:ext uri="{BB962C8B-B14F-4D97-AF65-F5344CB8AC3E}">
        <p14:creationId xmlns:p14="http://schemas.microsoft.com/office/powerpoint/2010/main" val="7700175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62609" y="116634"/>
            <a:ext cx="10071652" cy="6370975"/>
          </a:xfrm>
          <a:prstGeom prst="rect">
            <a:avLst/>
          </a:prstGeom>
          <a:solidFill>
            <a:schemeClr val="accent3">
              <a:lumMod val="20000"/>
              <a:lumOff val="80000"/>
            </a:schemeClr>
          </a:solidFill>
        </p:spPr>
        <p:txBody>
          <a:bodyPr wrap="square" rtlCol="0">
            <a:spAutoFit/>
          </a:bodyPr>
          <a:lstStyle/>
          <a:p>
            <a:endParaRPr lang="gl-ES" sz="2400" b="1" dirty="0">
              <a:solidFill>
                <a:srgbClr val="000000"/>
              </a:solidFill>
              <a:latin typeface="Arial"/>
            </a:endParaRPr>
          </a:p>
          <a:p>
            <a:r>
              <a:rPr lang="gl-ES" sz="2400" b="1" dirty="0">
                <a:solidFill>
                  <a:srgbClr val="000000"/>
                </a:solidFill>
                <a:latin typeface="Arial"/>
              </a:rPr>
              <a:t>Etiquetado de los </a:t>
            </a:r>
            <a:r>
              <a:rPr lang="gl-ES" sz="2400" b="1" dirty="0">
                <a:solidFill>
                  <a:srgbClr val="000000"/>
                </a:solidFill>
                <a:highlight>
                  <a:srgbClr val="FFFF00"/>
                </a:highlight>
                <a:latin typeface="Arial"/>
              </a:rPr>
              <a:t>zumos de frutas concentrados no destinados al consumidor final</a:t>
            </a:r>
            <a:r>
              <a:rPr lang="gl-ES" sz="2400" dirty="0">
                <a:solidFill>
                  <a:srgbClr val="000000"/>
                </a:solidFill>
                <a:highlight>
                  <a:srgbClr val="FFFF00"/>
                </a:highlight>
                <a:latin typeface="Arial"/>
              </a:rPr>
              <a:t>. </a:t>
            </a:r>
          </a:p>
          <a:p>
            <a:r>
              <a:rPr lang="gl-ES" sz="2400" dirty="0">
                <a:solidFill>
                  <a:srgbClr val="000000"/>
                </a:solidFill>
                <a:latin typeface="Arial"/>
              </a:rPr>
              <a:t> </a:t>
            </a:r>
          </a:p>
          <a:p>
            <a:r>
              <a:rPr lang="es-ES" sz="2400" dirty="0">
                <a:solidFill>
                  <a:srgbClr val="000000"/>
                </a:solidFill>
                <a:latin typeface="Arial"/>
              </a:rPr>
              <a:t>En el etiquetado de los zumos de frutas concentrados contemplados en el Anexo I.A.2, no destinados al consumidor final, deberá figurar una mención que indique la </a:t>
            </a:r>
            <a:r>
              <a:rPr lang="es-ES" sz="2400" b="1" u="sng" dirty="0">
                <a:solidFill>
                  <a:srgbClr val="000000"/>
                </a:solidFill>
                <a:effectLst>
                  <a:outerShdw blurRad="38100" dist="38100" dir="2700000" algn="tl">
                    <a:srgbClr val="000000">
                      <a:alpha val="43137"/>
                    </a:srgbClr>
                  </a:outerShdw>
                </a:effectLst>
                <a:latin typeface="Arial"/>
              </a:rPr>
              <a:t>presencia y la cantidad de zumo de limón, zumo de lima o agentes acidificantes añadidos autorizados </a:t>
            </a:r>
            <a:r>
              <a:rPr lang="es-ES" sz="2400" dirty="0">
                <a:solidFill>
                  <a:srgbClr val="000000"/>
                </a:solidFill>
                <a:latin typeface="Arial"/>
              </a:rPr>
              <a:t>por el </a:t>
            </a:r>
            <a:r>
              <a:rPr lang="es-ES" sz="2400" dirty="0">
                <a:solidFill>
                  <a:srgbClr val="FF0000"/>
                </a:solidFill>
                <a:latin typeface="Arial"/>
              </a:rPr>
              <a:t>Reglamento (CE) nº 1333/2008 del Parlamento Europeo y del Consejo, de 16 de diciembre de 2008, sobre aditivos alimentarios</a:t>
            </a:r>
            <a:r>
              <a:rPr lang="es-ES" sz="2400" dirty="0">
                <a:solidFill>
                  <a:srgbClr val="000000"/>
                </a:solidFill>
                <a:latin typeface="Arial"/>
              </a:rPr>
              <a:t>. Esta indicación figurará en uno de los lugares siguientes: </a:t>
            </a:r>
          </a:p>
          <a:p>
            <a:endParaRPr lang="es-ES" sz="2400" dirty="0">
              <a:solidFill>
                <a:srgbClr val="000000"/>
              </a:solidFill>
              <a:latin typeface="Arial"/>
            </a:endParaRPr>
          </a:p>
          <a:p>
            <a:pPr marL="342900" indent="-342900">
              <a:buAutoNum type="alphaLcParenR"/>
            </a:pPr>
            <a:r>
              <a:rPr lang="gl-ES" sz="2400" dirty="0">
                <a:solidFill>
                  <a:srgbClr val="000000"/>
                </a:solidFill>
                <a:latin typeface="Arial"/>
              </a:rPr>
              <a:t>en el envase, </a:t>
            </a:r>
          </a:p>
          <a:p>
            <a:pPr marL="342900" indent="-342900">
              <a:buAutoNum type="alphaLcParenR"/>
            </a:pPr>
            <a:endParaRPr lang="gl-ES" sz="2400" dirty="0">
              <a:solidFill>
                <a:srgbClr val="000000"/>
              </a:solidFill>
              <a:latin typeface="Arial"/>
            </a:endParaRPr>
          </a:p>
          <a:p>
            <a:r>
              <a:rPr lang="es-ES" sz="2400" dirty="0">
                <a:solidFill>
                  <a:srgbClr val="000000"/>
                </a:solidFill>
                <a:latin typeface="Arial"/>
              </a:rPr>
              <a:t>b) en una etiqueta unida al envase, o </a:t>
            </a:r>
          </a:p>
          <a:p>
            <a:endParaRPr lang="es-ES" sz="2400" dirty="0">
              <a:solidFill>
                <a:srgbClr val="000000"/>
              </a:solidFill>
              <a:latin typeface="Arial"/>
            </a:endParaRPr>
          </a:p>
          <a:p>
            <a:r>
              <a:rPr lang="es-ES" sz="2400" dirty="0">
                <a:solidFill>
                  <a:srgbClr val="000000"/>
                </a:solidFill>
                <a:latin typeface="Arial"/>
              </a:rPr>
              <a:t>c) en un documento que lo acompañe. </a:t>
            </a:r>
            <a:endParaRPr lang="gl-ES" sz="2400" dirty="0"/>
          </a:p>
        </p:txBody>
      </p:sp>
    </p:spTree>
    <p:extLst>
      <p:ext uri="{BB962C8B-B14F-4D97-AF65-F5344CB8AC3E}">
        <p14:creationId xmlns:p14="http://schemas.microsoft.com/office/powerpoint/2010/main" val="2099905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E89749D-AF2B-42C8-9375-17E8B85E1FA9}"/>
              </a:ext>
            </a:extLst>
          </p:cNvPr>
          <p:cNvSpPr txBox="1"/>
          <p:nvPr/>
        </p:nvSpPr>
        <p:spPr>
          <a:xfrm>
            <a:off x="569844" y="569842"/>
            <a:ext cx="10681252" cy="5509200"/>
          </a:xfrm>
          <a:prstGeom prst="rect">
            <a:avLst/>
          </a:prstGeom>
          <a:solidFill>
            <a:schemeClr val="accent3">
              <a:lumMod val="20000"/>
              <a:lumOff val="80000"/>
            </a:schemeClr>
          </a:solidFill>
        </p:spPr>
        <p:txBody>
          <a:bodyPr wrap="square" rtlCol="0">
            <a:spAutoFit/>
          </a:bodyPr>
          <a:lstStyle/>
          <a:p>
            <a:r>
              <a:rPr lang="es-ES" sz="3200" b="1" dirty="0"/>
              <a:t>Los parámetros mínimos de calidad en zumos de frutas y los métodos de análisis aplicables.</a:t>
            </a:r>
          </a:p>
          <a:p>
            <a:r>
              <a:rPr lang="es-ES" sz="3200" dirty="0"/>
              <a:t> </a:t>
            </a:r>
            <a:r>
              <a:rPr lang="es-ES" sz="3200" dirty="0">
                <a:hlinkClick r:id="rId2"/>
              </a:rPr>
              <a:t>Real Decreto 1518/2007, de 16 de noviembre</a:t>
            </a:r>
            <a:r>
              <a:rPr lang="es-ES" sz="3200" dirty="0"/>
              <a:t>:</a:t>
            </a:r>
          </a:p>
          <a:p>
            <a:r>
              <a:rPr lang="es-ES" sz="3200" dirty="0"/>
              <a:t>Los </a:t>
            </a:r>
            <a:r>
              <a:rPr lang="es-ES" sz="3200" b="1" dirty="0"/>
              <a:t>parámetros mínimos de autenticidad y calidad</a:t>
            </a:r>
            <a:r>
              <a:rPr lang="es-ES" sz="3200" dirty="0"/>
              <a:t> para el zumo de naranja, zumo/puré de albaricoque, zumo de mandarina, zumo de manzana, zumo/puré de melocotón, zumo/puré de pera y zumo de piña, pueden ser consultados en el </a:t>
            </a:r>
            <a:r>
              <a:rPr lang="es-ES" sz="3200" dirty="0">
                <a:hlinkClick r:id="rId3"/>
              </a:rPr>
              <a:t>Anexo I</a:t>
            </a:r>
            <a:r>
              <a:rPr lang="es-ES" sz="3200" dirty="0"/>
              <a:t> :</a:t>
            </a:r>
          </a:p>
          <a:p>
            <a:r>
              <a:rPr lang="es-ES" sz="3200" dirty="0"/>
              <a:t>Normas del Codex </a:t>
            </a:r>
            <a:r>
              <a:rPr lang="es-ES" sz="3200" dirty="0" err="1"/>
              <a:t>alimentarius</a:t>
            </a:r>
            <a:r>
              <a:rPr lang="es-ES" sz="3200" dirty="0"/>
              <a:t> , y Código de prácticas para la elaboración de zumos de frutas y vegetales  de la UE (AIJN)</a:t>
            </a:r>
          </a:p>
          <a:p>
            <a:endParaRPr lang="es-ES" sz="3200" dirty="0"/>
          </a:p>
        </p:txBody>
      </p:sp>
    </p:spTree>
    <p:extLst>
      <p:ext uri="{BB962C8B-B14F-4D97-AF65-F5344CB8AC3E}">
        <p14:creationId xmlns:p14="http://schemas.microsoft.com/office/powerpoint/2010/main" val="2915924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E0C7461-ABB2-4A24-939F-12CB868C9EDA}"/>
              </a:ext>
            </a:extLst>
          </p:cNvPr>
          <p:cNvPicPr>
            <a:picLocks noChangeAspect="1"/>
          </p:cNvPicPr>
          <p:nvPr/>
        </p:nvPicPr>
        <p:blipFill>
          <a:blip r:embed="rId2"/>
          <a:stretch>
            <a:fillRect/>
          </a:stretch>
        </p:blipFill>
        <p:spPr>
          <a:xfrm>
            <a:off x="562708" y="44625"/>
            <a:ext cx="11394830" cy="6912767"/>
          </a:xfrm>
          <a:prstGeom prst="rect">
            <a:avLst/>
          </a:prstGeom>
        </p:spPr>
      </p:pic>
    </p:spTree>
    <p:extLst>
      <p:ext uri="{BB962C8B-B14F-4D97-AF65-F5344CB8AC3E}">
        <p14:creationId xmlns:p14="http://schemas.microsoft.com/office/powerpoint/2010/main" val="20214561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3CD1C91-CFBB-9FFA-09E9-CEA8D0D72FC1}"/>
              </a:ext>
            </a:extLst>
          </p:cNvPr>
          <p:cNvSpPr txBox="1"/>
          <p:nvPr/>
        </p:nvSpPr>
        <p:spPr>
          <a:xfrm>
            <a:off x="622852" y="649357"/>
            <a:ext cx="11118574" cy="2369880"/>
          </a:xfrm>
          <a:prstGeom prst="rect">
            <a:avLst/>
          </a:prstGeom>
          <a:solidFill>
            <a:schemeClr val="accent5">
              <a:lumMod val="20000"/>
              <a:lumOff val="80000"/>
            </a:schemeClr>
          </a:solidFill>
        </p:spPr>
        <p:txBody>
          <a:bodyPr wrap="square" rtlCol="0">
            <a:spAutoFit/>
          </a:bodyPr>
          <a:lstStyle/>
          <a:p>
            <a:endParaRPr lang="es-ES" sz="2800" dirty="0">
              <a:latin typeface="Arial Black" panose="020B0A04020102020204" pitchFamily="34" charset="0"/>
            </a:endParaRPr>
          </a:p>
          <a:p>
            <a:endParaRPr lang="es-ES" sz="2800" dirty="0">
              <a:latin typeface="Arial Black" panose="020B0A04020102020204" pitchFamily="34" charset="0"/>
            </a:endParaRPr>
          </a:p>
          <a:p>
            <a:endParaRPr lang="es-ES" sz="2800" dirty="0">
              <a:latin typeface="Arial Black" panose="020B0A04020102020204" pitchFamily="34" charset="0"/>
            </a:endParaRPr>
          </a:p>
          <a:p>
            <a:r>
              <a:rPr lang="es-ES" sz="3200" dirty="0">
                <a:latin typeface="Arial Black" panose="020B0A04020102020204" pitchFamily="34" charset="0"/>
              </a:rPr>
              <a:t>Los </a:t>
            </a:r>
            <a:r>
              <a:rPr lang="es-ES" sz="3200" b="1" dirty="0">
                <a:latin typeface="Arial Black" panose="020B0A04020102020204" pitchFamily="34" charset="0"/>
              </a:rPr>
              <a:t>métodos de análisis</a:t>
            </a:r>
            <a:r>
              <a:rPr lang="es-ES" sz="3200" dirty="0">
                <a:latin typeface="Arial Black" panose="020B0A04020102020204" pitchFamily="34" charset="0"/>
              </a:rPr>
              <a:t>, pueden ser consultados en el </a:t>
            </a:r>
            <a:r>
              <a:rPr lang="es-ES" sz="3200" dirty="0">
                <a:latin typeface="Arial Black" panose="020B0A04020102020204" pitchFamily="34" charset="0"/>
                <a:hlinkClick r:id="rId2"/>
              </a:rPr>
              <a:t>Anexo II</a:t>
            </a:r>
            <a:r>
              <a:rPr lang="es-ES" sz="3200" dirty="0">
                <a:latin typeface="Arial Black" panose="020B0A04020102020204" pitchFamily="34" charset="0"/>
              </a:rPr>
              <a:t>.</a:t>
            </a:r>
          </a:p>
        </p:txBody>
      </p:sp>
      <p:pic>
        <p:nvPicPr>
          <p:cNvPr id="4" name="Imagen 3">
            <a:extLst>
              <a:ext uri="{FF2B5EF4-FFF2-40B4-BE49-F238E27FC236}">
                <a16:creationId xmlns:a16="http://schemas.microsoft.com/office/drawing/2014/main" id="{D216628F-3599-F172-F00C-CDA727A52B18}"/>
              </a:ext>
            </a:extLst>
          </p:cNvPr>
          <p:cNvPicPr>
            <a:picLocks noChangeAspect="1"/>
          </p:cNvPicPr>
          <p:nvPr/>
        </p:nvPicPr>
        <p:blipFill>
          <a:blip r:embed="rId3"/>
          <a:stretch>
            <a:fillRect/>
          </a:stretch>
        </p:blipFill>
        <p:spPr>
          <a:xfrm>
            <a:off x="669235" y="3429000"/>
            <a:ext cx="10853530" cy="2286017"/>
          </a:xfrm>
          <a:prstGeom prst="rect">
            <a:avLst/>
          </a:prstGeom>
        </p:spPr>
      </p:pic>
    </p:spTree>
    <p:extLst>
      <p:ext uri="{BB962C8B-B14F-4D97-AF65-F5344CB8AC3E}">
        <p14:creationId xmlns:p14="http://schemas.microsoft.com/office/powerpoint/2010/main" val="2303150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2F8EA0A-49B6-E1C5-DBA8-498AF5A53700}"/>
              </a:ext>
            </a:extLst>
          </p:cNvPr>
          <p:cNvPicPr>
            <a:picLocks noChangeAspect="1"/>
          </p:cNvPicPr>
          <p:nvPr/>
        </p:nvPicPr>
        <p:blipFill>
          <a:blip r:embed="rId2"/>
          <a:stretch>
            <a:fillRect/>
          </a:stretch>
        </p:blipFill>
        <p:spPr>
          <a:xfrm>
            <a:off x="0" y="838813"/>
            <a:ext cx="8016471" cy="5387926"/>
          </a:xfrm>
          <a:prstGeom prst="rect">
            <a:avLst/>
          </a:prstGeom>
          <a:solidFill>
            <a:schemeClr val="accent5">
              <a:lumMod val="20000"/>
              <a:lumOff val="80000"/>
            </a:schemeClr>
          </a:solidFill>
        </p:spPr>
      </p:pic>
      <p:sp>
        <p:nvSpPr>
          <p:cNvPr id="5" name="CuadroTexto 4">
            <a:extLst>
              <a:ext uri="{FF2B5EF4-FFF2-40B4-BE49-F238E27FC236}">
                <a16:creationId xmlns:a16="http://schemas.microsoft.com/office/drawing/2014/main" id="{DAEBB614-7A62-28F5-BBC6-251DCBD9AD15}"/>
              </a:ext>
            </a:extLst>
          </p:cNvPr>
          <p:cNvSpPr txBox="1"/>
          <p:nvPr/>
        </p:nvSpPr>
        <p:spPr>
          <a:xfrm>
            <a:off x="6720839" y="631261"/>
            <a:ext cx="4914570" cy="461665"/>
          </a:xfrm>
          <a:prstGeom prst="rect">
            <a:avLst/>
          </a:prstGeom>
          <a:solidFill>
            <a:schemeClr val="accent5">
              <a:lumMod val="20000"/>
              <a:lumOff val="80000"/>
            </a:schemeClr>
          </a:solidFill>
        </p:spPr>
        <p:txBody>
          <a:bodyPr wrap="square">
            <a:spAutoFit/>
          </a:bodyPr>
          <a:lstStyle/>
          <a:p>
            <a:r>
              <a:rPr lang="es-ES" sz="2400" b="1" dirty="0"/>
              <a:t>Parámetros isotópicos</a:t>
            </a:r>
            <a:r>
              <a:rPr lang="es-ES" dirty="0"/>
              <a:t>:</a:t>
            </a:r>
          </a:p>
        </p:txBody>
      </p:sp>
      <p:pic>
        <p:nvPicPr>
          <p:cNvPr id="7" name="Imagen 6">
            <a:extLst>
              <a:ext uri="{FF2B5EF4-FFF2-40B4-BE49-F238E27FC236}">
                <a16:creationId xmlns:a16="http://schemas.microsoft.com/office/drawing/2014/main" id="{F53EF1F1-7149-7EFE-7264-A2512D3CCAB5}"/>
              </a:ext>
            </a:extLst>
          </p:cNvPr>
          <p:cNvPicPr>
            <a:picLocks noChangeAspect="1"/>
          </p:cNvPicPr>
          <p:nvPr/>
        </p:nvPicPr>
        <p:blipFill>
          <a:blip r:embed="rId3"/>
          <a:stretch>
            <a:fillRect/>
          </a:stretch>
        </p:blipFill>
        <p:spPr>
          <a:xfrm>
            <a:off x="6550761" y="1675977"/>
            <a:ext cx="5641239" cy="2374190"/>
          </a:xfrm>
          <a:prstGeom prst="rect">
            <a:avLst/>
          </a:prstGeom>
        </p:spPr>
      </p:pic>
    </p:spTree>
    <p:extLst>
      <p:ext uri="{BB962C8B-B14F-4D97-AF65-F5344CB8AC3E}">
        <p14:creationId xmlns:p14="http://schemas.microsoft.com/office/powerpoint/2010/main" val="34666546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D46ECC3-FB01-499A-BB84-1064AA8F0573}"/>
              </a:ext>
            </a:extLst>
          </p:cNvPr>
          <p:cNvPicPr>
            <a:picLocks noChangeAspect="1"/>
          </p:cNvPicPr>
          <p:nvPr/>
        </p:nvPicPr>
        <p:blipFill>
          <a:blip r:embed="rId2"/>
          <a:stretch>
            <a:fillRect/>
          </a:stretch>
        </p:blipFill>
        <p:spPr>
          <a:xfrm>
            <a:off x="1524000" y="44624"/>
            <a:ext cx="9144000" cy="6813376"/>
          </a:xfrm>
          <a:prstGeom prst="rect">
            <a:avLst/>
          </a:prstGeom>
        </p:spPr>
      </p:pic>
    </p:spTree>
    <p:extLst>
      <p:ext uri="{BB962C8B-B14F-4D97-AF65-F5344CB8AC3E}">
        <p14:creationId xmlns:p14="http://schemas.microsoft.com/office/powerpoint/2010/main" val="16442288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P1010821 c"/>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31705" y="0"/>
            <a:ext cx="4478809" cy="5517232"/>
          </a:xfrm>
          <a:prstGeom prst="rect">
            <a:avLst/>
          </a:prstGeom>
          <a:noFill/>
          <a:ln>
            <a:noFill/>
          </a:ln>
        </p:spPr>
      </p:pic>
      <p:sp>
        <p:nvSpPr>
          <p:cNvPr id="3" name="2 CuadroTexto"/>
          <p:cNvSpPr txBox="1"/>
          <p:nvPr/>
        </p:nvSpPr>
        <p:spPr>
          <a:xfrm>
            <a:off x="8184232" y="992917"/>
            <a:ext cx="4007768" cy="4524315"/>
          </a:xfrm>
          <a:prstGeom prst="rect">
            <a:avLst/>
          </a:prstGeom>
          <a:solidFill>
            <a:schemeClr val="accent5">
              <a:lumMod val="40000"/>
              <a:lumOff val="60000"/>
            </a:schemeClr>
          </a:solidFill>
        </p:spPr>
        <p:txBody>
          <a:bodyPr wrap="square" rtlCol="0">
            <a:spAutoFit/>
          </a:bodyPr>
          <a:lstStyle/>
          <a:p>
            <a:r>
              <a:rPr lang="es-ES" sz="2400" dirty="0">
                <a:solidFill>
                  <a:srgbClr val="000000"/>
                </a:solidFill>
              </a:rPr>
              <a:t>Solamente podrá declararse que un alimento posee un </a:t>
            </a:r>
            <a:r>
              <a:rPr lang="es-ES" sz="2400" b="1" dirty="0">
                <a:solidFill>
                  <a:srgbClr val="000000"/>
                </a:solidFill>
              </a:rPr>
              <a:t>ALTO CONTENIDO DE VITAMINAS Y/O MINERALES,</a:t>
            </a:r>
            <a:r>
              <a:rPr lang="es-ES" sz="2400" dirty="0">
                <a:solidFill>
                  <a:srgbClr val="000000"/>
                </a:solidFill>
              </a:rPr>
              <a:t> así como efectuarse cualquier otra declaración que pueda tener el mismo significado para el consumidor, si el producto </a:t>
            </a:r>
            <a:r>
              <a:rPr lang="es-ES" sz="2400" b="1" u="sng" dirty="0">
                <a:solidFill>
                  <a:srgbClr val="FF0000"/>
                </a:solidFill>
                <a:effectLst>
                  <a:outerShdw blurRad="38100" dist="38100" dir="2700000" algn="tl">
                    <a:srgbClr val="000000">
                      <a:alpha val="43137"/>
                    </a:srgbClr>
                  </a:outerShdw>
                </a:effectLst>
              </a:rPr>
              <a:t>contiene como mínimo dos veces el valor de la «fuente de </a:t>
            </a:r>
            <a:r>
              <a:rPr lang="es-ES" sz="2400" dirty="0">
                <a:solidFill>
                  <a:srgbClr val="000000"/>
                </a:solidFill>
              </a:rPr>
              <a:t>[NOMBRE DE LAS VITAMINAS </a:t>
            </a:r>
            <a:r>
              <a:rPr lang="es-ES" sz="2400" dirty="0" err="1">
                <a:solidFill>
                  <a:srgbClr val="000000"/>
                </a:solidFill>
              </a:rPr>
              <a:t>vit</a:t>
            </a:r>
            <a:r>
              <a:rPr lang="es-ES" sz="2400" dirty="0">
                <a:solidFill>
                  <a:srgbClr val="000000"/>
                </a:solidFill>
              </a:rPr>
              <a:t> c 	</a:t>
            </a:r>
          </a:p>
        </p:txBody>
      </p:sp>
      <p:sp>
        <p:nvSpPr>
          <p:cNvPr id="5" name="CuadroTexto 4">
            <a:extLst>
              <a:ext uri="{FF2B5EF4-FFF2-40B4-BE49-F238E27FC236}">
                <a16:creationId xmlns:a16="http://schemas.microsoft.com/office/drawing/2014/main" id="{80987712-5CBB-4C9B-8B22-13D1D867DFB1}"/>
              </a:ext>
            </a:extLst>
          </p:cNvPr>
          <p:cNvSpPr txBox="1"/>
          <p:nvPr/>
        </p:nvSpPr>
        <p:spPr>
          <a:xfrm>
            <a:off x="1991544" y="5805265"/>
            <a:ext cx="8136904" cy="461665"/>
          </a:xfrm>
          <a:prstGeom prst="rect">
            <a:avLst/>
          </a:prstGeom>
          <a:solidFill>
            <a:schemeClr val="accent5">
              <a:lumMod val="40000"/>
              <a:lumOff val="60000"/>
            </a:schemeClr>
          </a:solidFill>
        </p:spPr>
        <p:txBody>
          <a:bodyPr wrap="square" rtlCol="0">
            <a:spAutoFit/>
          </a:bodyPr>
          <a:lstStyle/>
          <a:p>
            <a:r>
              <a:rPr lang="es-ES" dirty="0"/>
              <a:t>                          </a:t>
            </a:r>
            <a:r>
              <a:rPr lang="es-ES" sz="2400" b="1" dirty="0"/>
              <a:t>ZUMO DE FRUTAS A PARTIR DE CONCENTRADO </a:t>
            </a:r>
          </a:p>
        </p:txBody>
      </p:sp>
      <p:sp>
        <p:nvSpPr>
          <p:cNvPr id="4" name="CuadroTexto 3">
            <a:extLst>
              <a:ext uri="{FF2B5EF4-FFF2-40B4-BE49-F238E27FC236}">
                <a16:creationId xmlns:a16="http://schemas.microsoft.com/office/drawing/2014/main" id="{8160F60A-D016-D6CF-9B1B-DF7F95CC8556}"/>
              </a:ext>
            </a:extLst>
          </p:cNvPr>
          <p:cNvSpPr txBox="1"/>
          <p:nvPr/>
        </p:nvSpPr>
        <p:spPr>
          <a:xfrm>
            <a:off x="0" y="485085"/>
            <a:ext cx="3431705" cy="5539978"/>
          </a:xfrm>
          <a:prstGeom prst="rect">
            <a:avLst/>
          </a:prstGeom>
          <a:solidFill>
            <a:schemeClr val="accent5">
              <a:lumMod val="40000"/>
              <a:lumOff val="60000"/>
            </a:schemeClr>
          </a:solidFill>
        </p:spPr>
        <p:txBody>
          <a:bodyPr wrap="square" rtlCol="0">
            <a:spAutoFit/>
          </a:bodyPr>
          <a:lstStyle/>
          <a:p>
            <a:r>
              <a:rPr lang="es-ES" sz="2800" b="1" u="sng" dirty="0">
                <a:latin typeface="Arial" panose="020B0604020202020204" pitchFamily="34" charset="0"/>
                <a:cs typeface="Arial" panose="020B0604020202020204" pitchFamily="34" charset="0"/>
              </a:rPr>
              <a:t>Zumo de frutas a partir de concentrado</a:t>
            </a:r>
            <a:r>
              <a:rPr lang="es-ES" sz="2800" dirty="0">
                <a:latin typeface="Arial" panose="020B0604020202020204" pitchFamily="34" charset="0"/>
                <a:cs typeface="Arial" panose="020B0604020202020204" pitchFamily="34" charset="0"/>
              </a:rPr>
              <a:t>: el producto obtenido al reconstituir zumo de frutas concentrado.</a:t>
            </a:r>
          </a:p>
          <a:p>
            <a:r>
              <a:rPr lang="es-ES" sz="2800" dirty="0">
                <a:latin typeface="Arial" panose="020B0604020202020204" pitchFamily="34" charset="0"/>
                <a:cs typeface="Arial" panose="020B0604020202020204" pitchFamily="34" charset="0"/>
              </a:rPr>
              <a:t>Se pueden reincorporar el aroma, la pulpa y las células de la misma especie de fruta.</a:t>
            </a:r>
          </a:p>
          <a:p>
            <a:endParaRPr lang="es-ES" dirty="0"/>
          </a:p>
        </p:txBody>
      </p:sp>
    </p:spTree>
    <p:extLst>
      <p:ext uri="{BB962C8B-B14F-4D97-AF65-F5344CB8AC3E}">
        <p14:creationId xmlns:p14="http://schemas.microsoft.com/office/powerpoint/2010/main" val="1720343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P1010822 c"/>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559979" y="98474"/>
            <a:ext cx="4248472" cy="6858000"/>
          </a:xfrm>
          <a:prstGeom prst="rect">
            <a:avLst/>
          </a:prstGeom>
          <a:noFill/>
          <a:ln>
            <a:noFill/>
          </a:ln>
        </p:spPr>
      </p:pic>
      <p:pic>
        <p:nvPicPr>
          <p:cNvPr id="4" name="Imagen 3">
            <a:extLst>
              <a:ext uri="{FF2B5EF4-FFF2-40B4-BE49-F238E27FC236}">
                <a16:creationId xmlns:a16="http://schemas.microsoft.com/office/drawing/2014/main" id="{AF315399-B89D-F3C4-93CA-9DC2AE387E60}"/>
              </a:ext>
            </a:extLst>
          </p:cNvPr>
          <p:cNvPicPr>
            <a:picLocks noChangeAspect="1"/>
          </p:cNvPicPr>
          <p:nvPr/>
        </p:nvPicPr>
        <p:blipFill>
          <a:blip r:embed="rId3"/>
          <a:stretch>
            <a:fillRect/>
          </a:stretch>
        </p:blipFill>
        <p:spPr>
          <a:xfrm>
            <a:off x="5600700" y="1012874"/>
            <a:ext cx="5327552" cy="2663776"/>
          </a:xfrm>
          <a:prstGeom prst="rect">
            <a:avLst/>
          </a:prstGeom>
        </p:spPr>
      </p:pic>
    </p:spTree>
    <p:extLst>
      <p:ext uri="{BB962C8B-B14F-4D97-AF65-F5344CB8AC3E}">
        <p14:creationId xmlns:p14="http://schemas.microsoft.com/office/powerpoint/2010/main" val="35238719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P1010825 c"/>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305909" y="0"/>
            <a:ext cx="3823556" cy="6858000"/>
          </a:xfrm>
          <a:prstGeom prst="rect">
            <a:avLst/>
          </a:prstGeom>
          <a:noFill/>
          <a:ln>
            <a:noFill/>
          </a:ln>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69" y="5380847"/>
            <a:ext cx="12507309" cy="1388436"/>
          </a:xfrm>
          <a:prstGeom prst="rect">
            <a:avLst/>
          </a:prstGeom>
          <a:solidFill>
            <a:schemeClr val="accent3">
              <a:lumMod val="20000"/>
              <a:lumOff val="80000"/>
            </a:schemeClr>
          </a:solidFill>
          <a:ln>
            <a:noFill/>
          </a:ln>
          <a:effec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0585" y="3429001"/>
            <a:ext cx="4932227" cy="1410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72" y="-23962"/>
            <a:ext cx="11896103" cy="2485807"/>
          </a:xfrm>
          <a:prstGeom prst="rect">
            <a:avLst/>
          </a:prstGeom>
          <a:solidFill>
            <a:schemeClr val="accent3">
              <a:lumMod val="20000"/>
              <a:lumOff val="80000"/>
            </a:schemeClr>
          </a:solidFill>
          <a:ln>
            <a:noFill/>
          </a:ln>
          <a:effectLst/>
        </p:spPr>
      </p:pic>
    </p:spTree>
    <p:extLst>
      <p:ext uri="{BB962C8B-B14F-4D97-AF65-F5344CB8AC3E}">
        <p14:creationId xmlns:p14="http://schemas.microsoft.com/office/powerpoint/2010/main" val="7004363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D2B7319-F9EC-4140-87BE-D555ED604587}"/>
              </a:ext>
            </a:extLst>
          </p:cNvPr>
          <p:cNvPicPr>
            <a:picLocks noChangeAspect="1"/>
          </p:cNvPicPr>
          <p:nvPr/>
        </p:nvPicPr>
        <p:blipFill>
          <a:blip r:embed="rId2"/>
          <a:stretch>
            <a:fillRect/>
          </a:stretch>
        </p:blipFill>
        <p:spPr>
          <a:xfrm>
            <a:off x="2148896" y="283286"/>
            <a:ext cx="7835537" cy="5717824"/>
          </a:xfrm>
          <a:prstGeom prst="rect">
            <a:avLst/>
          </a:prstGeom>
        </p:spPr>
      </p:pic>
      <p:sp>
        <p:nvSpPr>
          <p:cNvPr id="6" name="CuadroTexto 5">
            <a:extLst>
              <a:ext uri="{FF2B5EF4-FFF2-40B4-BE49-F238E27FC236}">
                <a16:creationId xmlns:a16="http://schemas.microsoft.com/office/drawing/2014/main" id="{8B6C6089-1575-4125-9F24-7273DD5025A8}"/>
              </a:ext>
            </a:extLst>
          </p:cNvPr>
          <p:cNvSpPr txBox="1"/>
          <p:nvPr/>
        </p:nvSpPr>
        <p:spPr>
          <a:xfrm>
            <a:off x="2148896" y="6165305"/>
            <a:ext cx="7979553" cy="646331"/>
          </a:xfrm>
          <a:prstGeom prst="rect">
            <a:avLst/>
          </a:prstGeom>
          <a:solidFill>
            <a:schemeClr val="accent3">
              <a:lumMod val="20000"/>
              <a:lumOff val="80000"/>
            </a:schemeClr>
          </a:solidFill>
        </p:spPr>
        <p:txBody>
          <a:bodyPr wrap="square" rtlCol="0">
            <a:spAutoFit/>
          </a:bodyPr>
          <a:lstStyle/>
          <a:p>
            <a:r>
              <a:rPr lang="es-ES" dirty="0"/>
              <a:t>LA INFORMACION NUTICIONAL NO ES PRESENTADA EN FORMA DE TABLA HABIENDO ESPACIO PARA ELLO </a:t>
            </a:r>
          </a:p>
        </p:txBody>
      </p:sp>
    </p:spTree>
    <p:extLst>
      <p:ext uri="{BB962C8B-B14F-4D97-AF65-F5344CB8AC3E}">
        <p14:creationId xmlns:p14="http://schemas.microsoft.com/office/powerpoint/2010/main" val="20497236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P1010826 c"/>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631853" y="126609"/>
            <a:ext cx="4951828" cy="6858000"/>
          </a:xfrm>
          <a:prstGeom prst="rect">
            <a:avLst/>
          </a:prstGeom>
          <a:noFill/>
          <a:ln>
            <a:noFill/>
          </a:ln>
        </p:spPr>
      </p:pic>
      <p:pic>
        <p:nvPicPr>
          <p:cNvPr id="3" name="1 Imagen" descr="P1010827 c">
            <a:extLst>
              <a:ext uri="{FF2B5EF4-FFF2-40B4-BE49-F238E27FC236}">
                <a16:creationId xmlns:a16="http://schemas.microsoft.com/office/drawing/2014/main" id="{92B53EBD-348D-C12B-836A-A8AF9DCE1A9A}"/>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583681" y="0"/>
            <a:ext cx="4320480" cy="6858000"/>
          </a:xfrm>
          <a:prstGeom prst="rect">
            <a:avLst/>
          </a:prstGeom>
          <a:noFill/>
          <a:ln>
            <a:noFill/>
          </a:ln>
        </p:spPr>
      </p:pic>
    </p:spTree>
    <p:extLst>
      <p:ext uri="{BB962C8B-B14F-4D97-AF65-F5344CB8AC3E}">
        <p14:creationId xmlns:p14="http://schemas.microsoft.com/office/powerpoint/2010/main" val="2044912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P1010829 c"/>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5400000">
            <a:off x="877480" y="993523"/>
            <a:ext cx="7098109" cy="5111064"/>
          </a:xfrm>
          <a:prstGeom prst="rect">
            <a:avLst/>
          </a:prstGeom>
          <a:noFill/>
          <a:ln>
            <a:noFill/>
          </a:ln>
        </p:spPr>
      </p:pic>
      <p:sp>
        <p:nvSpPr>
          <p:cNvPr id="3" name="2 CuadroTexto"/>
          <p:cNvSpPr txBox="1"/>
          <p:nvPr/>
        </p:nvSpPr>
        <p:spPr>
          <a:xfrm>
            <a:off x="7104112" y="548681"/>
            <a:ext cx="3384376" cy="1569660"/>
          </a:xfrm>
          <a:prstGeom prst="rect">
            <a:avLst/>
          </a:prstGeom>
          <a:solidFill>
            <a:schemeClr val="accent3">
              <a:lumMod val="20000"/>
              <a:lumOff val="80000"/>
            </a:schemeClr>
          </a:solidFill>
        </p:spPr>
        <p:txBody>
          <a:bodyPr wrap="square" rtlCol="0">
            <a:spAutoFit/>
          </a:bodyPr>
          <a:lstStyle/>
          <a:p>
            <a:r>
              <a:rPr lang="es-ES" sz="3200" dirty="0"/>
              <a:t>Zumo de manzana + antioxidante , ácido ascórbico</a:t>
            </a:r>
            <a:endParaRPr lang="gl-ES" sz="3200" dirty="0"/>
          </a:p>
        </p:txBody>
      </p:sp>
    </p:spTree>
    <p:extLst>
      <p:ext uri="{BB962C8B-B14F-4D97-AF65-F5344CB8AC3E}">
        <p14:creationId xmlns:p14="http://schemas.microsoft.com/office/powerpoint/2010/main" val="38933123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P1010832 c"/>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4725989" y="0"/>
            <a:ext cx="2740025" cy="6858000"/>
          </a:xfrm>
          <a:prstGeom prst="rect">
            <a:avLst/>
          </a:prstGeom>
          <a:noFill/>
          <a:ln>
            <a:noFill/>
          </a:ln>
        </p:spPr>
      </p:pic>
      <p:sp>
        <p:nvSpPr>
          <p:cNvPr id="3" name="2 CuadroTexto"/>
          <p:cNvSpPr txBox="1"/>
          <p:nvPr/>
        </p:nvSpPr>
        <p:spPr>
          <a:xfrm>
            <a:off x="7752184" y="332656"/>
            <a:ext cx="2808312" cy="1754326"/>
          </a:xfrm>
          <a:prstGeom prst="rect">
            <a:avLst/>
          </a:prstGeom>
          <a:solidFill>
            <a:schemeClr val="accent3">
              <a:lumMod val="20000"/>
              <a:lumOff val="80000"/>
            </a:schemeClr>
          </a:solidFill>
        </p:spPr>
        <p:txBody>
          <a:bodyPr wrap="square" rtlCol="0">
            <a:spAutoFit/>
          </a:bodyPr>
          <a:lstStyle/>
          <a:p>
            <a:pPr algn="ctr"/>
            <a:r>
              <a:rPr lang="es-ES" dirty="0"/>
              <a:t>DECLARA :ORIGEN MANZANAS  ALEMANIA, NO PROCEDE DE CONCENTRADO Y NO SE LE HA AÑADIDO ANTIOXIDANTE</a:t>
            </a:r>
            <a:endParaRPr lang="gl-ES" dirty="0"/>
          </a:p>
        </p:txBody>
      </p:sp>
    </p:spTree>
    <p:extLst>
      <p:ext uri="{BB962C8B-B14F-4D97-AF65-F5344CB8AC3E}">
        <p14:creationId xmlns:p14="http://schemas.microsoft.com/office/powerpoint/2010/main" val="121626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02B5A16-0FAB-0BD4-7A3C-ED84D230F944}"/>
              </a:ext>
            </a:extLst>
          </p:cNvPr>
          <p:cNvSpPr txBox="1"/>
          <p:nvPr/>
        </p:nvSpPr>
        <p:spPr>
          <a:xfrm>
            <a:off x="534572" y="886265"/>
            <a:ext cx="10761785" cy="5570756"/>
          </a:xfrm>
          <a:prstGeom prst="rect">
            <a:avLst/>
          </a:prstGeom>
          <a:solidFill>
            <a:schemeClr val="accent3">
              <a:lumMod val="20000"/>
              <a:lumOff val="80000"/>
            </a:schemeClr>
          </a:solidFill>
        </p:spPr>
        <p:txBody>
          <a:bodyPr wrap="square" rtlCol="0">
            <a:spAutoFit/>
          </a:bodyPr>
          <a:lstStyle/>
          <a:p>
            <a:r>
              <a:rPr lang="es-ES" sz="3200" b="1" u="sng" dirty="0">
                <a:latin typeface="Arial" panose="020B0604020202020204" pitchFamily="34" charset="0"/>
                <a:cs typeface="Arial" panose="020B0604020202020204" pitchFamily="34" charset="0"/>
              </a:rPr>
              <a:t>MATERIAS PRIMAS </a:t>
            </a:r>
          </a:p>
          <a:p>
            <a:endParaRPr lang="es-ES" dirty="0">
              <a:latin typeface="Arial" panose="020B0604020202020204" pitchFamily="34" charset="0"/>
              <a:cs typeface="Arial" panose="020B0604020202020204" pitchFamily="34" charset="0"/>
            </a:endParaRPr>
          </a:p>
          <a:p>
            <a:r>
              <a:rPr lang="es-ES" sz="2400" b="1" i="0" u="none" strike="noStrike" baseline="0" dirty="0">
                <a:solidFill>
                  <a:srgbClr val="000000"/>
                </a:solidFill>
                <a:latin typeface="Arial" panose="020B0604020202020204" pitchFamily="34" charset="0"/>
                <a:cs typeface="Arial" panose="020B0604020202020204" pitchFamily="34" charset="0"/>
              </a:rPr>
              <a:t>1.Agua de consumo humano</a:t>
            </a:r>
            <a:r>
              <a:rPr lang="es-ES" sz="2400" b="0" i="0" u="none" strike="noStrike" baseline="0" dirty="0">
                <a:solidFill>
                  <a:srgbClr val="000000"/>
                </a:solidFill>
                <a:latin typeface="Arial" panose="020B0604020202020204" pitchFamily="34" charset="0"/>
                <a:cs typeface="Arial" panose="020B0604020202020204" pitchFamily="34" charset="0"/>
              </a:rPr>
              <a:t>, agua preparada, agua mineral natural o de manantial, tal y como se definen en el Real Decreto 140/2003 </a:t>
            </a:r>
          </a:p>
          <a:p>
            <a:pPr algn="just"/>
            <a:r>
              <a:rPr lang="es-ES" sz="2400" b="0" i="0" u="none" strike="noStrike" baseline="0" dirty="0">
                <a:solidFill>
                  <a:srgbClr val="000000"/>
                </a:solidFill>
                <a:latin typeface="Arial" panose="020B0604020202020204" pitchFamily="34" charset="0"/>
                <a:cs typeface="Arial" panose="020B0604020202020204" pitchFamily="34" charset="0"/>
              </a:rPr>
              <a:t>2. </a:t>
            </a:r>
            <a:r>
              <a:rPr lang="es-ES" sz="2400" b="1" i="0" u="none" strike="noStrike" baseline="0" dirty="0">
                <a:solidFill>
                  <a:srgbClr val="000000"/>
                </a:solidFill>
                <a:latin typeface="Arial" panose="020B0604020202020204" pitchFamily="34" charset="0"/>
                <a:cs typeface="Arial" panose="020B0604020202020204" pitchFamily="34" charset="0"/>
              </a:rPr>
              <a:t>Anhídrido carbónico</a:t>
            </a:r>
            <a:r>
              <a:rPr lang="es-ES" sz="2400" b="0" i="0" u="none" strike="noStrike" baseline="0" dirty="0">
                <a:solidFill>
                  <a:srgbClr val="000000"/>
                </a:solidFill>
                <a:latin typeface="Arial" panose="020B0604020202020204" pitchFamily="34" charset="0"/>
                <a:cs typeface="Arial" panose="020B0604020202020204" pitchFamily="34" charset="0"/>
              </a:rPr>
              <a:t>, que deberá cumplir con los criterios de pureza establecidos en el Real Decreto 1466/2009,.</a:t>
            </a:r>
          </a:p>
          <a:p>
            <a:pPr algn="just"/>
            <a:r>
              <a:rPr lang="es-ES" sz="2400" b="0" i="0" u="none" strike="noStrike" baseline="0" dirty="0">
                <a:solidFill>
                  <a:srgbClr val="000000"/>
                </a:solidFill>
                <a:latin typeface="Arial" panose="020B0604020202020204" pitchFamily="34" charset="0"/>
                <a:cs typeface="Arial" panose="020B0604020202020204" pitchFamily="34" charset="0"/>
              </a:rPr>
              <a:t>3. </a:t>
            </a:r>
            <a:r>
              <a:rPr lang="es-ES" sz="2400" b="0" i="1" u="none" strike="noStrike" baseline="0" dirty="0">
                <a:solidFill>
                  <a:srgbClr val="000000"/>
                </a:solidFill>
                <a:latin typeface="Arial" panose="020B0604020202020204" pitchFamily="34" charset="0"/>
                <a:cs typeface="Arial" panose="020B0604020202020204" pitchFamily="34" charset="0"/>
              </a:rPr>
              <a:t>Azúcares</a:t>
            </a:r>
            <a:r>
              <a:rPr lang="es-ES" sz="2400" b="0" i="0" u="none" strike="noStrike" baseline="0" dirty="0">
                <a:solidFill>
                  <a:srgbClr val="000000"/>
                </a:solidFill>
                <a:latin typeface="Arial" panose="020B0604020202020204" pitchFamily="34" charset="0"/>
                <a:cs typeface="Arial" panose="020B0604020202020204" pitchFamily="34" charset="0"/>
              </a:rPr>
              <a:t>, los definidos en la normativa en vigor sobre determinados azúcares destinados a la alimentación humana y aquellos obtenidos de la fruta.</a:t>
            </a:r>
          </a:p>
          <a:p>
            <a:pPr algn="just"/>
            <a:r>
              <a:rPr lang="es-ES" sz="2400" b="0" i="0" u="none" strike="noStrike" baseline="0" dirty="0">
                <a:solidFill>
                  <a:srgbClr val="000000"/>
                </a:solidFill>
                <a:latin typeface="Arial" panose="020B0604020202020204" pitchFamily="34" charset="0"/>
                <a:cs typeface="Arial" panose="020B0604020202020204" pitchFamily="34" charset="0"/>
              </a:rPr>
              <a:t>4. </a:t>
            </a:r>
            <a:r>
              <a:rPr lang="es-ES" sz="2400" b="1" i="0" u="none" strike="noStrike" baseline="0" dirty="0">
                <a:solidFill>
                  <a:srgbClr val="000000"/>
                </a:solidFill>
                <a:latin typeface="Arial" panose="020B0604020202020204" pitchFamily="34" charset="0"/>
                <a:cs typeface="Arial" panose="020B0604020202020204" pitchFamily="34" charset="0"/>
              </a:rPr>
              <a:t>Zumos, purés, disgregados de frutas o de vegetales o sus mezclas</a:t>
            </a:r>
            <a:r>
              <a:rPr lang="es-ES" sz="2400" b="0" i="0" u="none" strike="noStrike" baseline="0" dirty="0">
                <a:solidFill>
                  <a:srgbClr val="000000"/>
                </a:solidFill>
                <a:latin typeface="Arial" panose="020B0604020202020204" pitchFamily="34" charset="0"/>
                <a:cs typeface="Arial" panose="020B0604020202020204" pitchFamily="34" charset="0"/>
              </a:rPr>
              <a:t>.</a:t>
            </a:r>
          </a:p>
          <a:p>
            <a:pPr algn="just"/>
            <a:r>
              <a:rPr lang="es-ES" sz="2400" b="0" i="0" u="none" strike="noStrike" baseline="0" dirty="0">
                <a:solidFill>
                  <a:srgbClr val="000000"/>
                </a:solidFill>
                <a:latin typeface="Arial" panose="020B0604020202020204" pitchFamily="34" charset="0"/>
                <a:cs typeface="Arial" panose="020B0604020202020204" pitchFamily="34" charset="0"/>
              </a:rPr>
              <a:t>5. </a:t>
            </a:r>
            <a:r>
              <a:rPr lang="es-ES" sz="2400" b="1" i="0" u="none" strike="noStrike" baseline="0" dirty="0">
                <a:solidFill>
                  <a:srgbClr val="000000"/>
                </a:solidFill>
                <a:latin typeface="Arial" panose="020B0604020202020204" pitchFamily="34" charset="0"/>
                <a:cs typeface="Arial" panose="020B0604020202020204" pitchFamily="34" charset="0"/>
              </a:rPr>
              <a:t>Jarabe</a:t>
            </a:r>
            <a:r>
              <a:rPr lang="es-ES" sz="2400" b="0" i="0" u="none" strike="noStrike" baseline="0" dirty="0">
                <a:solidFill>
                  <a:srgbClr val="000000"/>
                </a:solidFill>
                <a:latin typeface="Arial" panose="020B0604020202020204" pitchFamily="34" charset="0"/>
                <a:cs typeface="Arial" panose="020B0604020202020204" pitchFamily="34" charset="0"/>
              </a:rPr>
              <a:t> compuesto o preparado básico.</a:t>
            </a:r>
          </a:p>
          <a:p>
            <a:pPr algn="just"/>
            <a:r>
              <a:rPr lang="es-ES" sz="2400" b="0" i="0" u="none" strike="noStrike" baseline="0" dirty="0">
                <a:solidFill>
                  <a:srgbClr val="000000"/>
                </a:solidFill>
                <a:latin typeface="Arial" panose="020B0604020202020204" pitchFamily="34" charset="0"/>
                <a:cs typeface="Arial" panose="020B0604020202020204" pitchFamily="34" charset="0"/>
              </a:rPr>
              <a:t>6. </a:t>
            </a:r>
            <a:r>
              <a:rPr lang="es-ES" sz="2400" b="1" i="0" u="none" strike="noStrike" baseline="0" dirty="0">
                <a:solidFill>
                  <a:srgbClr val="000000"/>
                </a:solidFill>
                <a:latin typeface="Arial" panose="020B0604020202020204" pitchFamily="34" charset="0"/>
                <a:cs typeface="Arial" panose="020B0604020202020204" pitchFamily="34" charset="0"/>
              </a:rPr>
              <a:t>Extractos de frutas</a:t>
            </a:r>
            <a:r>
              <a:rPr lang="es-ES" sz="2400" b="0" i="0" u="none" strike="noStrike" baseline="0" dirty="0">
                <a:solidFill>
                  <a:srgbClr val="000000"/>
                </a:solidFill>
                <a:latin typeface="Arial" panose="020B0604020202020204" pitchFamily="34" charset="0"/>
                <a:cs typeface="Arial" panose="020B0604020202020204" pitchFamily="34" charset="0"/>
              </a:rPr>
              <a:t>, de vegetales o de ambos.</a:t>
            </a:r>
          </a:p>
          <a:p>
            <a:pPr algn="just"/>
            <a:r>
              <a:rPr lang="es-ES" sz="2400" b="0" i="0" u="none" strike="noStrike" baseline="0" dirty="0">
                <a:solidFill>
                  <a:srgbClr val="000000"/>
                </a:solidFill>
                <a:latin typeface="Arial" panose="020B0604020202020204" pitchFamily="34" charset="0"/>
                <a:cs typeface="Arial" panose="020B0604020202020204" pitchFamily="34" charset="0"/>
              </a:rPr>
              <a:t>7. </a:t>
            </a:r>
            <a:r>
              <a:rPr lang="es-ES" sz="2400" b="1" i="0" u="none" strike="noStrike" baseline="0" dirty="0">
                <a:solidFill>
                  <a:srgbClr val="000000"/>
                </a:solidFill>
                <a:latin typeface="Arial" panose="020B0604020202020204" pitchFamily="34" charset="0"/>
                <a:cs typeface="Arial" panose="020B0604020202020204" pitchFamily="34" charset="0"/>
              </a:rPr>
              <a:t>Cafeína y quinina</a:t>
            </a:r>
            <a:r>
              <a:rPr lang="es-ES" sz="2400" b="0" i="0" u="none" strike="noStrike" baseline="0" dirty="0">
                <a:solidFill>
                  <a:srgbClr val="000000"/>
                </a:solidFill>
                <a:latin typeface="Arial" panose="020B0604020202020204" pitchFamily="34" charset="0"/>
                <a:cs typeface="Arial" panose="020B0604020202020204" pitchFamily="34" charset="0"/>
              </a:rPr>
              <a:t>.</a:t>
            </a:r>
          </a:p>
          <a:p>
            <a:pPr algn="just"/>
            <a:r>
              <a:rPr lang="es-ES" sz="2400" b="0" i="0" u="none" strike="noStrike" baseline="0" dirty="0">
                <a:solidFill>
                  <a:srgbClr val="000000"/>
                </a:solidFill>
                <a:latin typeface="Arial" panose="020B0604020202020204" pitchFamily="34" charset="0"/>
                <a:cs typeface="Arial" panose="020B0604020202020204" pitchFamily="34" charset="0"/>
              </a:rPr>
              <a:t>8. </a:t>
            </a:r>
            <a:r>
              <a:rPr lang="es-ES" sz="2400" b="1" i="0" u="none" strike="noStrike" baseline="0" dirty="0">
                <a:solidFill>
                  <a:srgbClr val="000000"/>
                </a:solidFill>
                <a:latin typeface="Arial" panose="020B0604020202020204" pitchFamily="34" charset="0"/>
                <a:cs typeface="Arial" panose="020B0604020202020204" pitchFamily="34" charset="0"/>
              </a:rPr>
              <a:t>Aditivos y aromas </a:t>
            </a:r>
            <a:r>
              <a:rPr lang="es-ES" sz="2400" b="0" i="0" u="none" strike="noStrike" baseline="0" dirty="0">
                <a:solidFill>
                  <a:srgbClr val="000000"/>
                </a:solidFill>
                <a:latin typeface="Arial" panose="020B0604020202020204" pitchFamily="34" charset="0"/>
                <a:cs typeface="Arial" panose="020B0604020202020204" pitchFamily="34" charset="0"/>
              </a:rPr>
              <a:t>autorizados de conformidad con las normas siguientes</a:t>
            </a:r>
          </a:p>
          <a:p>
            <a:endParaRPr lang="es-E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1849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P1010834 c"/>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711625" y="0"/>
            <a:ext cx="4879975" cy="6858000"/>
          </a:xfrm>
          <a:prstGeom prst="rect">
            <a:avLst/>
          </a:prstGeom>
          <a:noFill/>
          <a:ln>
            <a:noFill/>
          </a:ln>
        </p:spPr>
      </p:pic>
      <p:sp>
        <p:nvSpPr>
          <p:cNvPr id="3" name="2 CuadroTexto"/>
          <p:cNvSpPr txBox="1"/>
          <p:nvPr/>
        </p:nvSpPr>
        <p:spPr>
          <a:xfrm>
            <a:off x="7680175" y="476672"/>
            <a:ext cx="4080415" cy="6001643"/>
          </a:xfrm>
          <a:prstGeom prst="rect">
            <a:avLst/>
          </a:prstGeom>
          <a:solidFill>
            <a:schemeClr val="accent5">
              <a:lumMod val="40000"/>
              <a:lumOff val="60000"/>
            </a:schemeClr>
          </a:solidFill>
        </p:spPr>
        <p:txBody>
          <a:bodyPr wrap="square" rtlCol="0">
            <a:spAutoFit/>
          </a:bodyPr>
          <a:lstStyle/>
          <a:p>
            <a:pPr algn="just"/>
            <a:r>
              <a:rPr lang="es-ES" sz="2400" dirty="0">
                <a:solidFill>
                  <a:prstClr val="black"/>
                </a:solidFill>
              </a:rPr>
              <a:t> </a:t>
            </a:r>
            <a:r>
              <a:rPr lang="es-ES" sz="2400" dirty="0" err="1">
                <a:solidFill>
                  <a:prstClr val="black"/>
                </a:solidFill>
              </a:rPr>
              <a:t>NutriScore</a:t>
            </a:r>
            <a:r>
              <a:rPr lang="es-ES" sz="2400" dirty="0">
                <a:solidFill>
                  <a:prstClr val="black"/>
                </a:solidFill>
              </a:rPr>
              <a:t> es un sistema de </a:t>
            </a:r>
            <a:r>
              <a:rPr lang="es-ES" sz="2400" dirty="0">
                <a:solidFill>
                  <a:srgbClr val="FF0000"/>
                </a:solidFill>
              </a:rPr>
              <a:t>etiquetado</a:t>
            </a:r>
            <a:r>
              <a:rPr lang="es-ES" sz="2400" dirty="0">
                <a:solidFill>
                  <a:prstClr val="black"/>
                </a:solidFill>
              </a:rPr>
              <a:t> nutricional basado en la </a:t>
            </a:r>
            <a:r>
              <a:rPr lang="es-ES" sz="2400" b="1" dirty="0">
                <a:solidFill>
                  <a:prstClr val="black"/>
                </a:solidFill>
              </a:rPr>
              <a:t>puntuación de alimentos (score) según su composición nutricional (</a:t>
            </a:r>
            <a:r>
              <a:rPr lang="es-ES" sz="2400" b="1" dirty="0" err="1">
                <a:solidFill>
                  <a:prstClr val="black"/>
                </a:solidFill>
              </a:rPr>
              <a:t>nutri</a:t>
            </a:r>
            <a:r>
              <a:rPr lang="es-ES" sz="2400" b="1" dirty="0">
                <a:solidFill>
                  <a:prstClr val="black"/>
                </a:solidFill>
              </a:rPr>
              <a:t>)</a:t>
            </a:r>
            <a:r>
              <a:rPr lang="es-ES" sz="2400" dirty="0">
                <a:solidFill>
                  <a:prstClr val="black"/>
                </a:solidFill>
              </a:rPr>
              <a:t>. La puntuación que obtiene cada producto se traduce a una escala o indicador de color, siendo el color verde (letra A) indicativo de la máxima calidad nutricional, y el color </a:t>
            </a:r>
            <a:r>
              <a:rPr lang="es-ES" sz="2400" dirty="0">
                <a:solidFill>
                  <a:srgbClr val="FF0000"/>
                </a:solidFill>
                <a:effectLst>
                  <a:outerShdw blurRad="38100" dist="38100" dir="2700000" algn="tl">
                    <a:srgbClr val="000000">
                      <a:alpha val="43137"/>
                    </a:srgbClr>
                  </a:outerShdw>
                </a:effectLst>
              </a:rPr>
              <a:t>ROJO</a:t>
            </a:r>
            <a:r>
              <a:rPr lang="es-ES" sz="2400" dirty="0">
                <a:solidFill>
                  <a:prstClr val="black"/>
                </a:solidFill>
              </a:rPr>
              <a:t> (letra E) el </a:t>
            </a:r>
            <a:r>
              <a:rPr lang="es-ES" sz="2400" b="1" u="sng" dirty="0">
                <a:solidFill>
                  <a:prstClr val="black"/>
                </a:solidFill>
              </a:rPr>
              <a:t>de peor calidad nutricional </a:t>
            </a:r>
            <a:r>
              <a:rPr lang="es-ES" sz="2400" dirty="0">
                <a:solidFill>
                  <a:prstClr val="black"/>
                </a:solidFill>
              </a:rPr>
              <a:t>. Aquí utiliza la tabla obligatoria con los colores utilizados en el modelo adicional </a:t>
            </a:r>
            <a:r>
              <a:rPr lang="es-ES" sz="2400" dirty="0" err="1">
                <a:solidFill>
                  <a:prstClr val="black"/>
                </a:solidFill>
              </a:rPr>
              <a:t>nutriscore</a:t>
            </a:r>
            <a:r>
              <a:rPr lang="es-ES" sz="2400" dirty="0">
                <a:solidFill>
                  <a:prstClr val="black"/>
                </a:solidFill>
              </a:rPr>
              <a:t> .</a:t>
            </a:r>
            <a:r>
              <a:rPr lang="es-ES" sz="2400" b="1" u="sng" dirty="0">
                <a:solidFill>
                  <a:prstClr val="black"/>
                </a:solidFill>
              </a:rPr>
              <a:t> </a:t>
            </a:r>
            <a:endParaRPr lang="gl-ES" sz="2400" b="1" u="sng" dirty="0">
              <a:solidFill>
                <a:prstClr val="black"/>
              </a:solidFill>
            </a:endParaRPr>
          </a:p>
        </p:txBody>
      </p:sp>
      <p:cxnSp>
        <p:nvCxnSpPr>
          <p:cNvPr id="5" name="4 Conector recto de flecha"/>
          <p:cNvCxnSpPr>
            <a:cxnSpLocks/>
          </p:cNvCxnSpPr>
          <p:nvPr/>
        </p:nvCxnSpPr>
        <p:spPr>
          <a:xfrm>
            <a:off x="6477498" y="2924944"/>
            <a:ext cx="4579708" cy="137977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44341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99DE2F9-24EC-4AE2-9534-880979D38253}"/>
              </a:ext>
            </a:extLst>
          </p:cNvPr>
          <p:cNvPicPr>
            <a:picLocks noChangeAspect="1"/>
          </p:cNvPicPr>
          <p:nvPr/>
        </p:nvPicPr>
        <p:blipFill>
          <a:blip r:embed="rId2"/>
          <a:stretch>
            <a:fillRect/>
          </a:stretch>
        </p:blipFill>
        <p:spPr>
          <a:xfrm>
            <a:off x="253218" y="47153"/>
            <a:ext cx="11465170" cy="6763694"/>
          </a:xfrm>
          <a:prstGeom prst="rect">
            <a:avLst/>
          </a:prstGeom>
          <a:solidFill>
            <a:schemeClr val="accent3">
              <a:lumMod val="20000"/>
              <a:lumOff val="80000"/>
            </a:schemeClr>
          </a:solidFill>
        </p:spPr>
      </p:pic>
    </p:spTree>
    <p:extLst>
      <p:ext uri="{BB962C8B-B14F-4D97-AF65-F5344CB8AC3E}">
        <p14:creationId xmlns:p14="http://schemas.microsoft.com/office/powerpoint/2010/main" val="23169749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8C8CBD0-5FE8-4DF2-825F-681B6AF0960E}"/>
              </a:ext>
            </a:extLst>
          </p:cNvPr>
          <p:cNvPicPr>
            <a:picLocks noChangeAspect="1"/>
          </p:cNvPicPr>
          <p:nvPr/>
        </p:nvPicPr>
        <p:blipFill>
          <a:blip r:embed="rId2"/>
          <a:stretch>
            <a:fillRect/>
          </a:stretch>
        </p:blipFill>
        <p:spPr>
          <a:xfrm>
            <a:off x="323557" y="170547"/>
            <a:ext cx="11704320" cy="6258388"/>
          </a:xfrm>
          <a:prstGeom prst="rect">
            <a:avLst/>
          </a:prstGeom>
        </p:spPr>
      </p:pic>
    </p:spTree>
    <p:extLst>
      <p:ext uri="{BB962C8B-B14F-4D97-AF65-F5344CB8AC3E}">
        <p14:creationId xmlns:p14="http://schemas.microsoft.com/office/powerpoint/2010/main" val="1561035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621A966-C03E-CF43-D3FC-E361CA6EA586}"/>
              </a:ext>
            </a:extLst>
          </p:cNvPr>
          <p:cNvSpPr txBox="1"/>
          <p:nvPr/>
        </p:nvSpPr>
        <p:spPr>
          <a:xfrm>
            <a:off x="636104" y="424070"/>
            <a:ext cx="10986053" cy="6124754"/>
          </a:xfrm>
          <a:prstGeom prst="rect">
            <a:avLst/>
          </a:prstGeom>
          <a:solidFill>
            <a:schemeClr val="accent5">
              <a:lumMod val="40000"/>
              <a:lumOff val="60000"/>
            </a:schemeClr>
          </a:solidFill>
        </p:spPr>
        <p:txBody>
          <a:bodyPr wrap="square" rtlCol="0">
            <a:spAutoFit/>
          </a:bodyPr>
          <a:lstStyle/>
          <a:p>
            <a:endParaRPr lang="es-ES" sz="3600" dirty="0">
              <a:latin typeface="Arial" panose="020B0604020202020204" pitchFamily="34" charset="0"/>
              <a:cs typeface="Arial" panose="020B0604020202020204" pitchFamily="34" charset="0"/>
            </a:endParaRPr>
          </a:p>
          <a:p>
            <a:r>
              <a:rPr lang="es-ES" sz="3200" dirty="0">
                <a:latin typeface="Arial" panose="020B0604020202020204" pitchFamily="34" charset="0"/>
                <a:cs typeface="Arial" panose="020B0604020202020204" pitchFamily="34" charset="0"/>
              </a:rPr>
              <a:t>La acidez depende del contenido en ácido L-MALICO</a:t>
            </a:r>
          </a:p>
          <a:p>
            <a:r>
              <a:rPr lang="es-ES" sz="3200" dirty="0">
                <a:latin typeface="Arial" panose="020B0604020202020204" pitchFamily="34" charset="0"/>
                <a:cs typeface="Arial" panose="020B0604020202020204" pitchFamily="34" charset="0"/>
              </a:rPr>
              <a:t>Los valores por encima de 100 </a:t>
            </a:r>
            <a:r>
              <a:rPr lang="es-ES" sz="3200" dirty="0" err="1">
                <a:latin typeface="Arial" panose="020B0604020202020204" pitchFamily="34" charset="0"/>
                <a:cs typeface="Arial" panose="020B0604020202020204" pitchFamily="34" charset="0"/>
              </a:rPr>
              <a:t>mgr</a:t>
            </a:r>
            <a:r>
              <a:rPr lang="es-ES" sz="3200" dirty="0">
                <a:latin typeface="Arial" panose="020B0604020202020204" pitchFamily="34" charset="0"/>
                <a:cs typeface="Arial" panose="020B0604020202020204" pitchFamily="34" charset="0"/>
              </a:rPr>
              <a:t>/l en </a:t>
            </a:r>
            <a:r>
              <a:rPr lang="es-ES" sz="3200" b="1" dirty="0">
                <a:latin typeface="Arial" panose="020B0604020202020204" pitchFamily="34" charset="0"/>
                <a:cs typeface="Arial" panose="020B0604020202020204" pitchFamily="34" charset="0"/>
              </a:rPr>
              <a:t>acido cítrico </a:t>
            </a:r>
            <a:r>
              <a:rPr lang="es-ES" sz="3200" dirty="0">
                <a:latin typeface="Arial" panose="020B0604020202020204" pitchFamily="34" charset="0"/>
                <a:cs typeface="Arial" panose="020B0604020202020204" pitchFamily="34" charset="0"/>
              </a:rPr>
              <a:t>puede ser por adicción del mismo o bien de otros zumos.</a:t>
            </a:r>
          </a:p>
          <a:p>
            <a:r>
              <a:rPr lang="es-ES" sz="3200" dirty="0">
                <a:latin typeface="Arial" panose="020B0604020202020204" pitchFamily="34" charset="0"/>
                <a:cs typeface="Arial" panose="020B0604020202020204" pitchFamily="34" charset="0"/>
              </a:rPr>
              <a:t>La relación </a:t>
            </a:r>
            <a:r>
              <a:rPr lang="es-ES" sz="3200" b="1" dirty="0">
                <a:latin typeface="Arial" panose="020B0604020202020204" pitchFamily="34" charset="0"/>
                <a:cs typeface="Arial" panose="020B0604020202020204" pitchFamily="34" charset="0"/>
              </a:rPr>
              <a:t>glucosa /fructosa </a:t>
            </a:r>
            <a:r>
              <a:rPr lang="es-ES" sz="3200" dirty="0">
                <a:latin typeface="Arial" panose="020B0604020202020204" pitchFamily="34" charset="0"/>
                <a:cs typeface="Arial" panose="020B0604020202020204" pitchFamily="34" charset="0"/>
              </a:rPr>
              <a:t>con valores elevados pueden indicar azucares añadidos</a:t>
            </a:r>
          </a:p>
          <a:p>
            <a:r>
              <a:rPr lang="es-ES" sz="3200" dirty="0">
                <a:latin typeface="Arial" panose="020B0604020202020204" pitchFamily="34" charset="0"/>
                <a:cs typeface="Arial" panose="020B0604020202020204" pitchFamily="34" charset="0"/>
              </a:rPr>
              <a:t>El valor de </a:t>
            </a:r>
            <a:r>
              <a:rPr lang="es-ES" sz="3200" b="1" dirty="0">
                <a:latin typeface="Arial" panose="020B0604020202020204" pitchFamily="34" charset="0"/>
                <a:cs typeface="Arial" panose="020B0604020202020204" pitchFamily="34" charset="0"/>
              </a:rPr>
              <a:t>D-SORBITO</a:t>
            </a:r>
            <a:r>
              <a:rPr lang="es-ES" sz="3200" dirty="0">
                <a:latin typeface="Arial" panose="020B0604020202020204" pitchFamily="34" charset="0"/>
                <a:cs typeface="Arial" panose="020B0604020202020204" pitchFamily="34" charset="0"/>
              </a:rPr>
              <a:t>L- elevados en zumos ácidos o de origen chino</a:t>
            </a:r>
          </a:p>
          <a:p>
            <a:r>
              <a:rPr lang="es-ES" sz="3200" dirty="0">
                <a:latin typeface="Arial" panose="020B0604020202020204" pitchFamily="34" charset="0"/>
                <a:cs typeface="Arial" panose="020B0604020202020204" pitchFamily="34" charset="0"/>
              </a:rPr>
              <a:t>Puede haber presencia de </a:t>
            </a:r>
            <a:r>
              <a:rPr lang="es-ES" sz="3200" b="1" dirty="0">
                <a:latin typeface="Arial" panose="020B0604020202020204" pitchFamily="34" charset="0"/>
                <a:cs typeface="Arial" panose="020B0604020202020204" pitchFamily="34" charset="0"/>
              </a:rPr>
              <a:t>MALTOSA</a:t>
            </a:r>
            <a:r>
              <a:rPr lang="es-ES" sz="3200" dirty="0">
                <a:latin typeface="Arial" panose="020B0604020202020204" pitchFamily="34" charset="0"/>
                <a:cs typeface="Arial" panose="020B0604020202020204" pitchFamily="34" charset="0"/>
              </a:rPr>
              <a:t>  en zumos clarificados con amilasas.</a:t>
            </a:r>
          </a:p>
          <a:p>
            <a:r>
              <a:rPr lang="es-ES" sz="3200" dirty="0">
                <a:latin typeface="Arial" panose="020B0604020202020204" pitchFamily="34" charset="0"/>
                <a:cs typeface="Arial" panose="020B0604020202020204" pitchFamily="34" charset="0"/>
              </a:rPr>
              <a:t>El </a:t>
            </a:r>
            <a:r>
              <a:rPr lang="es-ES" sz="3200" b="1" u="sng" dirty="0">
                <a:latin typeface="Arial" panose="020B0604020202020204" pitchFamily="34" charset="0"/>
                <a:cs typeface="Arial" panose="020B0604020202020204" pitchFamily="34" charset="0"/>
              </a:rPr>
              <a:t>índice de formol  </a:t>
            </a:r>
            <a:r>
              <a:rPr lang="es-ES" sz="3200" dirty="0">
                <a:latin typeface="Arial" panose="020B0604020202020204" pitchFamily="34" charset="0"/>
                <a:cs typeface="Arial" panose="020B0604020202020204" pitchFamily="34" charset="0"/>
              </a:rPr>
              <a:t>en zumos de manzana dulces podría no alcanzar valores mínimos </a:t>
            </a:r>
            <a:r>
              <a:rPr lang="es-ES" sz="3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2419624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562D3DD-5A68-A6DF-D87E-7F14F0EBD5AF}"/>
              </a:ext>
            </a:extLst>
          </p:cNvPr>
          <p:cNvPicPr>
            <a:picLocks noChangeAspect="1"/>
          </p:cNvPicPr>
          <p:nvPr/>
        </p:nvPicPr>
        <p:blipFill>
          <a:blip r:embed="rId2"/>
          <a:stretch>
            <a:fillRect/>
          </a:stretch>
        </p:blipFill>
        <p:spPr>
          <a:xfrm>
            <a:off x="253218" y="92401"/>
            <a:ext cx="4750997" cy="6350601"/>
          </a:xfrm>
          <a:prstGeom prst="rect">
            <a:avLst/>
          </a:prstGeom>
        </p:spPr>
      </p:pic>
      <p:pic>
        <p:nvPicPr>
          <p:cNvPr id="5" name="Imagen 4">
            <a:extLst>
              <a:ext uri="{FF2B5EF4-FFF2-40B4-BE49-F238E27FC236}">
                <a16:creationId xmlns:a16="http://schemas.microsoft.com/office/drawing/2014/main" id="{37CFAB9A-BE9C-828A-A3AD-8A0AD39F2ABA}"/>
              </a:ext>
            </a:extLst>
          </p:cNvPr>
          <p:cNvPicPr>
            <a:picLocks noChangeAspect="1"/>
          </p:cNvPicPr>
          <p:nvPr/>
        </p:nvPicPr>
        <p:blipFill>
          <a:blip r:embed="rId3"/>
          <a:stretch>
            <a:fillRect/>
          </a:stretch>
        </p:blipFill>
        <p:spPr>
          <a:xfrm>
            <a:off x="5143499" y="-82670"/>
            <a:ext cx="2701645" cy="6835162"/>
          </a:xfrm>
          <a:prstGeom prst="rect">
            <a:avLst/>
          </a:prstGeom>
        </p:spPr>
      </p:pic>
      <p:pic>
        <p:nvPicPr>
          <p:cNvPr id="7" name="Imagen 6">
            <a:extLst>
              <a:ext uri="{FF2B5EF4-FFF2-40B4-BE49-F238E27FC236}">
                <a16:creationId xmlns:a16="http://schemas.microsoft.com/office/drawing/2014/main" id="{24FC1F7C-6FCB-73C3-D91A-5702BEA4715C}"/>
              </a:ext>
            </a:extLst>
          </p:cNvPr>
          <p:cNvPicPr>
            <a:picLocks noChangeAspect="1"/>
          </p:cNvPicPr>
          <p:nvPr/>
        </p:nvPicPr>
        <p:blipFill>
          <a:blip r:embed="rId4"/>
          <a:stretch>
            <a:fillRect/>
          </a:stretch>
        </p:blipFill>
        <p:spPr>
          <a:xfrm>
            <a:off x="8102992" y="204866"/>
            <a:ext cx="3221500" cy="6590430"/>
          </a:xfrm>
          <a:prstGeom prst="rect">
            <a:avLst/>
          </a:prstGeom>
        </p:spPr>
      </p:pic>
    </p:spTree>
    <p:extLst>
      <p:ext uri="{BB962C8B-B14F-4D97-AF65-F5344CB8AC3E}">
        <p14:creationId xmlns:p14="http://schemas.microsoft.com/office/powerpoint/2010/main" val="42212316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42A1285-1AB3-267F-A76E-608A44A900E2}"/>
              </a:ext>
            </a:extLst>
          </p:cNvPr>
          <p:cNvPicPr>
            <a:picLocks noChangeAspect="1"/>
          </p:cNvPicPr>
          <p:nvPr/>
        </p:nvPicPr>
        <p:blipFill>
          <a:blip r:embed="rId2"/>
          <a:stretch>
            <a:fillRect/>
          </a:stretch>
        </p:blipFill>
        <p:spPr>
          <a:xfrm>
            <a:off x="150138" y="211014"/>
            <a:ext cx="8011013" cy="6386733"/>
          </a:xfrm>
          <a:prstGeom prst="rect">
            <a:avLst/>
          </a:prstGeom>
        </p:spPr>
      </p:pic>
    </p:spTree>
    <p:extLst>
      <p:ext uri="{BB962C8B-B14F-4D97-AF65-F5344CB8AC3E}">
        <p14:creationId xmlns:p14="http://schemas.microsoft.com/office/powerpoint/2010/main" val="41714201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A6BDBEC-0A52-FC29-67F1-D09006ED8BC5}"/>
              </a:ext>
            </a:extLst>
          </p:cNvPr>
          <p:cNvPicPr>
            <a:picLocks noChangeAspect="1"/>
          </p:cNvPicPr>
          <p:nvPr/>
        </p:nvPicPr>
        <p:blipFill>
          <a:blip r:embed="rId2"/>
          <a:stretch>
            <a:fillRect/>
          </a:stretch>
        </p:blipFill>
        <p:spPr>
          <a:xfrm>
            <a:off x="0" y="-137817"/>
            <a:ext cx="5951983" cy="7133634"/>
          </a:xfrm>
          <a:prstGeom prst="rect">
            <a:avLst/>
          </a:prstGeom>
        </p:spPr>
      </p:pic>
      <p:pic>
        <p:nvPicPr>
          <p:cNvPr id="5" name="Imagen 4">
            <a:extLst>
              <a:ext uri="{FF2B5EF4-FFF2-40B4-BE49-F238E27FC236}">
                <a16:creationId xmlns:a16="http://schemas.microsoft.com/office/drawing/2014/main" id="{20FFA9C5-9EE9-897B-0EB4-91246284ACE3}"/>
              </a:ext>
            </a:extLst>
          </p:cNvPr>
          <p:cNvPicPr>
            <a:picLocks noChangeAspect="1"/>
          </p:cNvPicPr>
          <p:nvPr/>
        </p:nvPicPr>
        <p:blipFill>
          <a:blip r:embed="rId3"/>
          <a:stretch>
            <a:fillRect/>
          </a:stretch>
        </p:blipFill>
        <p:spPr>
          <a:xfrm>
            <a:off x="5951983" y="-238792"/>
            <a:ext cx="6240017" cy="7046090"/>
          </a:xfrm>
          <a:prstGeom prst="rect">
            <a:avLst/>
          </a:prstGeom>
        </p:spPr>
      </p:pic>
    </p:spTree>
    <p:extLst>
      <p:ext uri="{BB962C8B-B14F-4D97-AF65-F5344CB8AC3E}">
        <p14:creationId xmlns:p14="http://schemas.microsoft.com/office/powerpoint/2010/main" val="16142528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CE4C40F-A11B-65C1-9C49-C62398995807}"/>
              </a:ext>
            </a:extLst>
          </p:cNvPr>
          <p:cNvSpPr txBox="1"/>
          <p:nvPr/>
        </p:nvSpPr>
        <p:spPr>
          <a:xfrm>
            <a:off x="914401" y="1086678"/>
            <a:ext cx="10243930" cy="4770537"/>
          </a:xfrm>
          <a:prstGeom prst="rect">
            <a:avLst/>
          </a:prstGeom>
          <a:solidFill>
            <a:schemeClr val="accent5">
              <a:lumMod val="20000"/>
              <a:lumOff val="80000"/>
            </a:schemeClr>
          </a:solidFill>
        </p:spPr>
        <p:txBody>
          <a:bodyPr wrap="square" rtlCol="0">
            <a:spAutoFit/>
          </a:bodyPr>
          <a:lstStyle/>
          <a:p>
            <a:r>
              <a:rPr lang="es-ES" sz="2000" dirty="0">
                <a:latin typeface="Arial" panose="020B0604020202020204" pitchFamily="34" charset="0"/>
                <a:cs typeface="Arial" panose="020B0604020202020204" pitchFamily="34" charset="0"/>
              </a:rPr>
              <a:t>La media natural de contenido de </a:t>
            </a:r>
            <a:r>
              <a:rPr lang="es-ES" sz="2400" b="1" dirty="0">
                <a:latin typeface="Arial" panose="020B0604020202020204" pitchFamily="34" charset="0"/>
                <a:cs typeface="Arial" panose="020B0604020202020204" pitchFamily="34" charset="0"/>
              </a:rPr>
              <a:t>ácido L-ascórbico </a:t>
            </a:r>
            <a:r>
              <a:rPr lang="es-ES" sz="2000" dirty="0">
                <a:latin typeface="Arial" panose="020B0604020202020204" pitchFamily="34" charset="0"/>
                <a:cs typeface="Arial" panose="020B0604020202020204" pitchFamily="34" charset="0"/>
              </a:rPr>
              <a:t>del zumo recién exprimido está entre 400 y 500 mg/l. Deben garantizarse </a:t>
            </a:r>
            <a:r>
              <a:rPr lang="es-ES" sz="2000" b="1" u="sng" dirty="0">
                <a:latin typeface="Arial" panose="020B0604020202020204" pitchFamily="34" charset="0"/>
                <a:cs typeface="Arial" panose="020B0604020202020204" pitchFamily="34" charset="0"/>
              </a:rPr>
              <a:t>200 mg/l de ácido L-ascórbico a la fecha de consumo preferente.</a:t>
            </a:r>
          </a:p>
          <a:p>
            <a:endParaRPr lang="es-ES" sz="2000" dirty="0">
              <a:latin typeface="Arial" panose="020B0604020202020204" pitchFamily="34" charset="0"/>
              <a:cs typeface="Arial" panose="020B0604020202020204" pitchFamily="34" charset="0"/>
            </a:endParaRPr>
          </a:p>
          <a:p>
            <a:r>
              <a:rPr lang="es-ES" sz="2000" dirty="0">
                <a:latin typeface="Arial" panose="020B0604020202020204" pitchFamily="34" charset="0"/>
                <a:cs typeface="Arial" panose="020B0604020202020204" pitchFamily="34" charset="0"/>
              </a:rPr>
              <a:t>El contenido porcentual de la sacarosa en el total de azúcares es menor del 50% excepto para zumos de final de temporada</a:t>
            </a:r>
          </a:p>
          <a:p>
            <a:endParaRPr lang="es-ES" sz="2000" dirty="0">
              <a:latin typeface="Arial" panose="020B0604020202020204" pitchFamily="34" charset="0"/>
              <a:cs typeface="Arial" panose="020B0604020202020204" pitchFamily="34" charset="0"/>
            </a:endParaRPr>
          </a:p>
          <a:p>
            <a:r>
              <a:rPr lang="es-ES" sz="2000" dirty="0">
                <a:latin typeface="Arial" panose="020B0604020202020204" pitchFamily="34" charset="0"/>
                <a:cs typeface="Arial" panose="020B0604020202020204" pitchFamily="34" charset="0"/>
              </a:rPr>
              <a:t>Un </a:t>
            </a:r>
            <a:r>
              <a:rPr lang="es-ES" sz="2000" b="1" dirty="0">
                <a:latin typeface="Arial" panose="020B0604020202020204" pitchFamily="34" charset="0"/>
                <a:cs typeface="Arial" panose="020B0604020202020204" pitchFamily="34" charset="0"/>
              </a:rPr>
              <a:t>exceso de glucosa y/o una proporción demasiado alta de sacarosa </a:t>
            </a:r>
            <a:r>
              <a:rPr lang="es-ES" sz="2000" dirty="0">
                <a:latin typeface="Arial" panose="020B0604020202020204" pitchFamily="34" charset="0"/>
                <a:cs typeface="Arial" panose="020B0604020202020204" pitchFamily="34" charset="0"/>
              </a:rPr>
              <a:t>en el azúcar total indica </a:t>
            </a:r>
            <a:r>
              <a:rPr lang="es-ES" sz="2000" b="1" dirty="0">
                <a:latin typeface="Arial" panose="020B0604020202020204" pitchFamily="34" charset="0"/>
                <a:cs typeface="Arial" panose="020B0604020202020204" pitchFamily="34" charset="0"/>
              </a:rPr>
              <a:t>azucarado</a:t>
            </a:r>
            <a:r>
              <a:rPr lang="es-ES" sz="2000" dirty="0">
                <a:latin typeface="Arial" panose="020B0604020202020204" pitchFamily="34" charset="0"/>
                <a:cs typeface="Arial" panose="020B0604020202020204" pitchFamily="34" charset="0"/>
              </a:rPr>
              <a:t> adicional. Una proporción inferior de sacarosa puede estar causada por inversión.</a:t>
            </a:r>
          </a:p>
          <a:p>
            <a:endParaRPr lang="es-ES" sz="2000" dirty="0">
              <a:latin typeface="Arial" panose="020B0604020202020204" pitchFamily="34" charset="0"/>
              <a:cs typeface="Arial" panose="020B0604020202020204" pitchFamily="34" charset="0"/>
            </a:endParaRPr>
          </a:p>
          <a:p>
            <a:r>
              <a:rPr lang="es-ES" sz="2000" dirty="0">
                <a:latin typeface="Arial" panose="020B0604020202020204" pitchFamily="34" charset="0"/>
                <a:cs typeface="Arial" panose="020B0604020202020204" pitchFamily="34" charset="0"/>
              </a:rPr>
              <a:t>En el zumo de mandarina </a:t>
            </a:r>
          </a:p>
          <a:p>
            <a:r>
              <a:rPr lang="es-ES" sz="2000" dirty="0">
                <a:latin typeface="Arial" panose="020B0604020202020204" pitchFamily="34" charset="0"/>
                <a:cs typeface="Arial" panose="020B0604020202020204" pitchFamily="34" charset="0"/>
              </a:rPr>
              <a:t>La media natural de contenido de acido L-</a:t>
            </a:r>
            <a:r>
              <a:rPr lang="es-ES" sz="2000" dirty="0" err="1">
                <a:latin typeface="Arial" panose="020B0604020202020204" pitchFamily="34" charset="0"/>
                <a:cs typeface="Arial" panose="020B0604020202020204" pitchFamily="34" charset="0"/>
              </a:rPr>
              <a:t>ascorbico</a:t>
            </a:r>
            <a:r>
              <a:rPr lang="es-ES" sz="2000" dirty="0">
                <a:latin typeface="Arial" panose="020B0604020202020204" pitchFamily="34" charset="0"/>
                <a:cs typeface="Arial" panose="020B0604020202020204" pitchFamily="34" charset="0"/>
              </a:rPr>
              <a:t> del zumo </a:t>
            </a:r>
            <a:r>
              <a:rPr lang="es-ES" sz="2000" dirty="0" err="1">
                <a:latin typeface="Arial" panose="020B0604020202020204" pitchFamily="34" charset="0"/>
                <a:cs typeface="Arial" panose="020B0604020202020204" pitchFamily="34" charset="0"/>
              </a:rPr>
              <a:t>recien</a:t>
            </a:r>
            <a:r>
              <a:rPr lang="es-ES" sz="2000" dirty="0">
                <a:latin typeface="Arial" panose="020B0604020202020204" pitchFamily="34" charset="0"/>
                <a:cs typeface="Arial" panose="020B0604020202020204" pitchFamily="34" charset="0"/>
              </a:rPr>
              <a:t> exprimido esta entre 250 y 350 mg/l. Deben garantizarse los 100 mg/l de acido L-</a:t>
            </a:r>
            <a:r>
              <a:rPr lang="es-ES" sz="2000" dirty="0" err="1">
                <a:latin typeface="Arial" panose="020B0604020202020204" pitchFamily="34" charset="0"/>
                <a:cs typeface="Arial" panose="020B0604020202020204" pitchFamily="34" charset="0"/>
              </a:rPr>
              <a:t>ascorbico</a:t>
            </a:r>
            <a:r>
              <a:rPr lang="es-ES" sz="2000" dirty="0">
                <a:latin typeface="Arial" panose="020B0604020202020204" pitchFamily="34" charset="0"/>
                <a:cs typeface="Arial" panose="020B0604020202020204" pitchFamily="34" charset="0"/>
              </a:rPr>
              <a:t> a la fecha de consumo preferente</a:t>
            </a:r>
          </a:p>
        </p:txBody>
      </p:sp>
    </p:spTree>
    <p:extLst>
      <p:ext uri="{BB962C8B-B14F-4D97-AF65-F5344CB8AC3E}">
        <p14:creationId xmlns:p14="http://schemas.microsoft.com/office/powerpoint/2010/main" val="33801063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94C9DCE-CECD-4BE9-A68B-9BA9D0481A1D}"/>
              </a:ext>
            </a:extLst>
          </p:cNvPr>
          <p:cNvPicPr>
            <a:picLocks noChangeAspect="1"/>
          </p:cNvPicPr>
          <p:nvPr/>
        </p:nvPicPr>
        <p:blipFill>
          <a:blip r:embed="rId2"/>
          <a:stretch>
            <a:fillRect/>
          </a:stretch>
        </p:blipFill>
        <p:spPr>
          <a:xfrm>
            <a:off x="580715" y="0"/>
            <a:ext cx="4439270" cy="6763694"/>
          </a:xfrm>
          <a:prstGeom prst="rect">
            <a:avLst/>
          </a:prstGeom>
        </p:spPr>
      </p:pic>
      <p:sp>
        <p:nvSpPr>
          <p:cNvPr id="3" name="Rectángulo 2">
            <a:extLst>
              <a:ext uri="{FF2B5EF4-FFF2-40B4-BE49-F238E27FC236}">
                <a16:creationId xmlns:a16="http://schemas.microsoft.com/office/drawing/2014/main" id="{B4C8315F-3333-4FF2-B415-7D7B20C11D31}"/>
              </a:ext>
            </a:extLst>
          </p:cNvPr>
          <p:cNvSpPr/>
          <p:nvPr/>
        </p:nvSpPr>
        <p:spPr>
          <a:xfrm>
            <a:off x="5143500" y="709910"/>
            <a:ext cx="5267325" cy="3416320"/>
          </a:xfrm>
          <a:prstGeom prst="rect">
            <a:avLst/>
          </a:prstGeom>
          <a:solidFill>
            <a:schemeClr val="accent3">
              <a:lumMod val="20000"/>
              <a:lumOff val="80000"/>
            </a:schemeClr>
          </a:solidFill>
        </p:spPr>
        <p:txBody>
          <a:bodyPr wrap="square">
            <a:spAutoFit/>
          </a:bodyPr>
          <a:lstStyle/>
          <a:p>
            <a:r>
              <a:rPr lang="es-ES" dirty="0">
                <a:latin typeface="HelveticaLTStd-Roman"/>
              </a:rPr>
              <a:t>CONSIDERACIONES DE ALGUN PARÁMETRO </a:t>
            </a:r>
          </a:p>
          <a:p>
            <a:endParaRPr lang="es-ES" dirty="0">
              <a:latin typeface="HelveticaLTStd-Roman"/>
            </a:endParaRPr>
          </a:p>
          <a:p>
            <a:r>
              <a:rPr lang="es-ES" b="1" dirty="0">
                <a:latin typeface="HelveticaLTStd-Roman"/>
              </a:rPr>
              <a:t>Zumo directo. </a:t>
            </a:r>
            <a:r>
              <a:rPr lang="es-ES" dirty="0">
                <a:latin typeface="HelveticaLTStd-Roman"/>
              </a:rPr>
              <a:t>de zumos/purés directos, de Italia  pueden  mostrar valores por debajo </a:t>
            </a:r>
            <a:r>
              <a:rPr lang="es-ES" b="1" dirty="0">
                <a:latin typeface="HelveticaLTStd-Roman"/>
              </a:rPr>
              <a:t>de 8,5 Brix </a:t>
            </a:r>
            <a:r>
              <a:rPr lang="es-ES" b="1" dirty="0">
                <a:highlight>
                  <a:srgbClr val="FFFF00"/>
                </a:highlight>
                <a:latin typeface="HelveticaLTStd-Roman"/>
              </a:rPr>
              <a:t>VALOR MINIMO  :  9 </a:t>
            </a:r>
          </a:p>
          <a:p>
            <a:endParaRPr lang="es-ES" dirty="0">
              <a:latin typeface="HelveticaLTStd-Roman"/>
            </a:endParaRPr>
          </a:p>
          <a:p>
            <a:r>
              <a:rPr lang="es-ES" b="1" dirty="0">
                <a:highlight>
                  <a:srgbClr val="FFFF00"/>
                </a:highlight>
              </a:rPr>
              <a:t>Fosforo total     </a:t>
            </a:r>
            <a:r>
              <a:rPr lang="es-ES" dirty="0">
                <a:highlight>
                  <a:srgbClr val="FFFF00"/>
                </a:highlight>
              </a:rPr>
              <a:t>110 – 230  mg/Kg</a:t>
            </a:r>
          </a:p>
          <a:p>
            <a:r>
              <a:rPr lang="es-ES" dirty="0"/>
              <a:t>En zumo/pure de melocotón de melocotones españoles pueden observarse valores  </a:t>
            </a:r>
            <a:r>
              <a:rPr lang="es-ES" b="1" dirty="0"/>
              <a:t>bajos, </a:t>
            </a:r>
            <a:r>
              <a:rPr lang="es-ES" b="1" dirty="0">
                <a:highlight>
                  <a:srgbClr val="FFFF00"/>
                </a:highlight>
              </a:rPr>
              <a:t>80</a:t>
            </a:r>
          </a:p>
          <a:p>
            <a:endParaRPr lang="es-ES" dirty="0">
              <a:latin typeface="HelveticaLTStd-Roman"/>
            </a:endParaRPr>
          </a:p>
          <a:p>
            <a:endParaRPr lang="es-ES" dirty="0">
              <a:latin typeface="HelveticaLTStd-Roman"/>
            </a:endParaRPr>
          </a:p>
          <a:p>
            <a:endParaRPr lang="es-ES" dirty="0"/>
          </a:p>
        </p:txBody>
      </p:sp>
      <p:pic>
        <p:nvPicPr>
          <p:cNvPr id="5" name="Imagen 4">
            <a:extLst>
              <a:ext uri="{FF2B5EF4-FFF2-40B4-BE49-F238E27FC236}">
                <a16:creationId xmlns:a16="http://schemas.microsoft.com/office/drawing/2014/main" id="{83A11559-04A0-4AEE-917F-833D9570E7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1961" y="3429000"/>
            <a:ext cx="4714564" cy="3294985"/>
          </a:xfrm>
          <a:prstGeom prst="rect">
            <a:avLst/>
          </a:prstGeom>
        </p:spPr>
      </p:pic>
    </p:spTree>
    <p:extLst>
      <p:ext uri="{BB962C8B-B14F-4D97-AF65-F5344CB8AC3E}">
        <p14:creationId xmlns:p14="http://schemas.microsoft.com/office/powerpoint/2010/main" val="20998855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C8E3419-4F9A-4D62-80BA-9730C09486E6}"/>
              </a:ext>
            </a:extLst>
          </p:cNvPr>
          <p:cNvPicPr>
            <a:picLocks noChangeAspect="1"/>
          </p:cNvPicPr>
          <p:nvPr/>
        </p:nvPicPr>
        <p:blipFill>
          <a:blip r:embed="rId2"/>
          <a:stretch>
            <a:fillRect/>
          </a:stretch>
        </p:blipFill>
        <p:spPr>
          <a:xfrm>
            <a:off x="-111138" y="825322"/>
            <a:ext cx="3378213" cy="5342442"/>
          </a:xfrm>
          <a:prstGeom prst="rect">
            <a:avLst/>
          </a:prstGeom>
        </p:spPr>
      </p:pic>
      <p:pic>
        <p:nvPicPr>
          <p:cNvPr id="3" name="Imagen 2">
            <a:extLst>
              <a:ext uri="{FF2B5EF4-FFF2-40B4-BE49-F238E27FC236}">
                <a16:creationId xmlns:a16="http://schemas.microsoft.com/office/drawing/2014/main" id="{25DB96C6-5EBB-45EA-B78D-9178475536AB}"/>
              </a:ext>
            </a:extLst>
          </p:cNvPr>
          <p:cNvPicPr>
            <a:picLocks noChangeAspect="1"/>
          </p:cNvPicPr>
          <p:nvPr/>
        </p:nvPicPr>
        <p:blipFill>
          <a:blip r:embed="rId3"/>
          <a:stretch>
            <a:fillRect/>
          </a:stretch>
        </p:blipFill>
        <p:spPr>
          <a:xfrm>
            <a:off x="3114675" y="1016613"/>
            <a:ext cx="3657599" cy="4886644"/>
          </a:xfrm>
          <a:prstGeom prst="rect">
            <a:avLst/>
          </a:prstGeom>
        </p:spPr>
      </p:pic>
      <p:pic>
        <p:nvPicPr>
          <p:cNvPr id="4" name="Imagen 3">
            <a:extLst>
              <a:ext uri="{FF2B5EF4-FFF2-40B4-BE49-F238E27FC236}">
                <a16:creationId xmlns:a16="http://schemas.microsoft.com/office/drawing/2014/main" id="{3304776F-2E82-4DDB-85A9-E3C6276DB929}"/>
              </a:ext>
            </a:extLst>
          </p:cNvPr>
          <p:cNvPicPr>
            <a:picLocks noChangeAspect="1"/>
          </p:cNvPicPr>
          <p:nvPr/>
        </p:nvPicPr>
        <p:blipFill>
          <a:blip r:embed="rId4"/>
          <a:stretch>
            <a:fillRect/>
          </a:stretch>
        </p:blipFill>
        <p:spPr>
          <a:xfrm>
            <a:off x="7065893" y="560815"/>
            <a:ext cx="4317724" cy="5342442"/>
          </a:xfrm>
          <a:prstGeom prst="rect">
            <a:avLst/>
          </a:prstGeom>
        </p:spPr>
      </p:pic>
    </p:spTree>
    <p:extLst>
      <p:ext uri="{BB962C8B-B14F-4D97-AF65-F5344CB8AC3E}">
        <p14:creationId xmlns:p14="http://schemas.microsoft.com/office/powerpoint/2010/main" val="2683694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E5BE94D-C42F-2537-6CB0-87B37CC2E40A}"/>
              </a:ext>
            </a:extLst>
          </p:cNvPr>
          <p:cNvSpPr txBox="1"/>
          <p:nvPr/>
        </p:nvSpPr>
        <p:spPr>
          <a:xfrm>
            <a:off x="993912" y="0"/>
            <a:ext cx="10005392" cy="1200329"/>
          </a:xfrm>
          <a:prstGeom prst="rect">
            <a:avLst/>
          </a:prstGeom>
          <a:solidFill>
            <a:schemeClr val="accent5">
              <a:lumMod val="20000"/>
              <a:lumOff val="80000"/>
            </a:schemeClr>
          </a:solidFill>
        </p:spPr>
        <p:txBody>
          <a:bodyPr wrap="square" rtlCol="0">
            <a:spAutoFit/>
          </a:bodyPr>
          <a:lstStyle/>
          <a:p>
            <a:r>
              <a:rPr lang="es-ES" b="1" dirty="0">
                <a:solidFill>
                  <a:srgbClr val="800000"/>
                </a:solidFill>
                <a:latin typeface="Arial" panose="020B0604020202020204" pitchFamily="34" charset="0"/>
              </a:rPr>
              <a:t>                                        Aditivos y aromas</a:t>
            </a:r>
          </a:p>
          <a:p>
            <a:endParaRPr lang="es-ES" b="1" dirty="0">
              <a:solidFill>
                <a:srgbClr val="800000"/>
              </a:solidFill>
              <a:latin typeface="Arial" panose="020B0604020202020204" pitchFamily="34" charset="0"/>
            </a:endParaRPr>
          </a:p>
          <a:p>
            <a:r>
              <a:rPr lang="es-ES" b="1" dirty="0">
                <a:solidFill>
                  <a:srgbClr val="800000"/>
                </a:solidFill>
                <a:latin typeface="Arial" panose="020B0604020202020204" pitchFamily="34" charset="0"/>
              </a:rPr>
              <a:t>REGLAMENTO (CE) 1333/2008</a:t>
            </a:r>
          </a:p>
          <a:p>
            <a:r>
              <a:rPr lang="es-ES" b="1" dirty="0">
                <a:solidFill>
                  <a:srgbClr val="800000"/>
                </a:solidFill>
                <a:latin typeface="Arial" panose="020B0604020202020204" pitchFamily="34" charset="0"/>
              </a:rPr>
              <a:t> </a:t>
            </a:r>
            <a:endParaRPr lang="es-ES" dirty="0"/>
          </a:p>
        </p:txBody>
      </p:sp>
      <p:pic>
        <p:nvPicPr>
          <p:cNvPr id="3" name="Imagen 2">
            <a:extLst>
              <a:ext uri="{FF2B5EF4-FFF2-40B4-BE49-F238E27FC236}">
                <a16:creationId xmlns:a16="http://schemas.microsoft.com/office/drawing/2014/main" id="{3E0FDA42-3282-98D0-5067-DC34F490F896}"/>
              </a:ext>
            </a:extLst>
          </p:cNvPr>
          <p:cNvPicPr>
            <a:picLocks noChangeAspect="1"/>
          </p:cNvPicPr>
          <p:nvPr/>
        </p:nvPicPr>
        <p:blipFill>
          <a:blip r:embed="rId2"/>
          <a:stretch>
            <a:fillRect/>
          </a:stretch>
        </p:blipFill>
        <p:spPr>
          <a:xfrm>
            <a:off x="636104" y="1016958"/>
            <a:ext cx="10933043" cy="5652401"/>
          </a:xfrm>
          <a:prstGeom prst="rect">
            <a:avLst/>
          </a:prstGeom>
          <a:ln w="57150">
            <a:solidFill>
              <a:srgbClr val="0070C0"/>
            </a:solidFill>
          </a:ln>
        </p:spPr>
      </p:pic>
    </p:spTree>
    <p:extLst>
      <p:ext uri="{BB962C8B-B14F-4D97-AF65-F5344CB8AC3E}">
        <p14:creationId xmlns:p14="http://schemas.microsoft.com/office/powerpoint/2010/main" val="21970183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C7498F5-98B1-49B4-8AEF-80A43C37754D}"/>
              </a:ext>
            </a:extLst>
          </p:cNvPr>
          <p:cNvSpPr txBox="1"/>
          <p:nvPr/>
        </p:nvSpPr>
        <p:spPr>
          <a:xfrm>
            <a:off x="866775" y="1704975"/>
            <a:ext cx="9458325" cy="5698987"/>
          </a:xfrm>
          <a:prstGeom prst="rect">
            <a:avLst/>
          </a:prstGeom>
          <a:solidFill>
            <a:schemeClr val="accent5">
              <a:lumMod val="20000"/>
              <a:lumOff val="80000"/>
            </a:schemeClr>
          </a:solidFill>
        </p:spPr>
        <p:txBody>
          <a:bodyPr wrap="square" rtlCol="0">
            <a:spAutoFit/>
          </a:bodyPr>
          <a:lstStyle/>
          <a:p>
            <a:endParaRPr lang="es-ES" dirty="0"/>
          </a:p>
          <a:p>
            <a:endParaRPr lang="es-ES" b="1" dirty="0"/>
          </a:p>
          <a:p>
            <a:endParaRPr lang="es-ES" b="1" dirty="0"/>
          </a:p>
          <a:p>
            <a:r>
              <a:rPr lang="es-ES" b="1" dirty="0"/>
              <a:t>Acidez valorable a  pH 8,1  en  </a:t>
            </a:r>
            <a:r>
              <a:rPr lang="es-ES" b="1" dirty="0" err="1"/>
              <a:t>meq</a:t>
            </a:r>
            <a:r>
              <a:rPr lang="es-ES" b="1" dirty="0"/>
              <a:t>/l     50 – 180</a:t>
            </a:r>
          </a:p>
          <a:p>
            <a:r>
              <a:rPr lang="es-ES" dirty="0"/>
              <a:t>El nivel de acidez esta determinado esencialmente por la </a:t>
            </a:r>
            <a:r>
              <a:rPr lang="es-ES" dirty="0" err="1">
                <a:highlight>
                  <a:srgbClr val="FFFF00"/>
                </a:highlight>
              </a:rPr>
              <a:t>proporcion</a:t>
            </a:r>
            <a:r>
              <a:rPr lang="es-ES" dirty="0">
                <a:highlight>
                  <a:srgbClr val="FFFF00"/>
                </a:highlight>
              </a:rPr>
              <a:t> de los </a:t>
            </a:r>
            <a:r>
              <a:rPr lang="es-ES" dirty="0" err="1">
                <a:highlight>
                  <a:srgbClr val="FFFF00"/>
                </a:highlight>
              </a:rPr>
              <a:t>acidos</a:t>
            </a:r>
            <a:r>
              <a:rPr lang="es-ES" dirty="0">
                <a:highlight>
                  <a:srgbClr val="FFFF00"/>
                </a:highlight>
              </a:rPr>
              <a:t> </a:t>
            </a:r>
            <a:r>
              <a:rPr lang="es-ES" dirty="0" err="1">
                <a:highlight>
                  <a:srgbClr val="FFFF00"/>
                </a:highlight>
              </a:rPr>
              <a:t>citrico</a:t>
            </a:r>
            <a:r>
              <a:rPr lang="es-ES" dirty="0">
                <a:highlight>
                  <a:srgbClr val="FFFF00"/>
                </a:highlight>
              </a:rPr>
              <a:t> y </a:t>
            </a:r>
            <a:r>
              <a:rPr lang="es-ES" dirty="0" err="1">
                <a:highlight>
                  <a:srgbClr val="FFFF00"/>
                </a:highlight>
              </a:rPr>
              <a:t>malico</a:t>
            </a:r>
            <a:r>
              <a:rPr lang="es-ES" dirty="0">
                <a:highlight>
                  <a:srgbClr val="FFFF00"/>
                </a:highlight>
              </a:rPr>
              <a:t> </a:t>
            </a:r>
            <a:r>
              <a:rPr lang="es-ES" dirty="0"/>
              <a:t>y de pende bastante de las condiciones de clima y suelo. El ácido tartárico no está presente  en la fruta </a:t>
            </a:r>
          </a:p>
          <a:p>
            <a:r>
              <a:rPr lang="es-ES" dirty="0"/>
              <a:t>El contenido natural de acido </a:t>
            </a:r>
            <a:r>
              <a:rPr lang="es-ES" dirty="0" err="1"/>
              <a:t>citrico</a:t>
            </a:r>
            <a:r>
              <a:rPr lang="es-ES" dirty="0"/>
              <a:t> es siempre superior al de ácido málico</a:t>
            </a:r>
          </a:p>
          <a:p>
            <a:endParaRPr lang="es-ES" dirty="0"/>
          </a:p>
          <a:p>
            <a:r>
              <a:rPr lang="es-ES" b="1" u="sng" dirty="0"/>
              <a:t>Acido </a:t>
            </a:r>
            <a:r>
              <a:rPr lang="es-ES" b="1" u="sng" dirty="0" err="1"/>
              <a:t>citrico</a:t>
            </a:r>
            <a:r>
              <a:rPr lang="es-ES" b="1" u="sng" dirty="0"/>
              <a:t>: </a:t>
            </a:r>
            <a:r>
              <a:rPr lang="es-ES" b="1" u="sng" dirty="0" err="1"/>
              <a:t>AcidoD</a:t>
            </a:r>
            <a:r>
              <a:rPr lang="es-ES" b="1" u="sng" dirty="0"/>
              <a:t>-isocítrico</a:t>
            </a:r>
            <a:r>
              <a:rPr lang="es-ES" b="1" dirty="0"/>
              <a:t>     25 - 70 </a:t>
            </a:r>
          </a:p>
          <a:p>
            <a:r>
              <a:rPr lang="es-ES" dirty="0"/>
              <a:t>Valores superiores al limite indican la </a:t>
            </a:r>
            <a:r>
              <a:rPr lang="es-ES" dirty="0">
                <a:highlight>
                  <a:srgbClr val="FFFF00"/>
                </a:highlight>
              </a:rPr>
              <a:t>adición de acido cítrico</a:t>
            </a:r>
          </a:p>
          <a:p>
            <a:endParaRPr lang="es-ES" dirty="0"/>
          </a:p>
          <a:p>
            <a:r>
              <a:rPr lang="es-ES" dirty="0"/>
              <a:t>Si la </a:t>
            </a:r>
            <a:r>
              <a:rPr lang="es-ES" b="1" dirty="0"/>
              <a:t>relación glucosa: fructosa </a:t>
            </a:r>
            <a:r>
              <a:rPr lang="es-ES" dirty="0"/>
              <a:t>es mayor que el limite superior de 1,25 puede indicar una</a:t>
            </a:r>
          </a:p>
          <a:p>
            <a:r>
              <a:rPr lang="es-ES" dirty="0"/>
              <a:t>alta </a:t>
            </a:r>
            <a:r>
              <a:rPr lang="es-ES" dirty="0" err="1"/>
              <a:t>proporcion</a:t>
            </a:r>
            <a:r>
              <a:rPr lang="es-ES" dirty="0"/>
              <a:t> de corazones y/o partes externas de la fruta.</a:t>
            </a:r>
          </a:p>
          <a:p>
            <a:endParaRPr lang="es-ES" dirty="0"/>
          </a:p>
          <a:p>
            <a:r>
              <a:rPr lang="es-ES" b="1" u="sng" dirty="0" err="1"/>
              <a:t>Indice</a:t>
            </a:r>
            <a:r>
              <a:rPr lang="es-ES" b="1" u="sng" dirty="0"/>
              <a:t> de Formol </a:t>
            </a:r>
            <a:r>
              <a:rPr lang="es-ES" dirty="0" err="1"/>
              <a:t>ml.NaOH</a:t>
            </a:r>
            <a:r>
              <a:rPr lang="es-ES" dirty="0"/>
              <a:t> 0,1M/100 ml       </a:t>
            </a:r>
            <a:r>
              <a:rPr lang="es-ES" b="1" dirty="0"/>
              <a:t>8 - 20 </a:t>
            </a:r>
          </a:p>
          <a:p>
            <a:r>
              <a:rPr lang="es-ES" dirty="0"/>
              <a:t>Valores </a:t>
            </a:r>
            <a:r>
              <a:rPr lang="es-ES" b="1" dirty="0">
                <a:highlight>
                  <a:srgbClr val="FFFF00"/>
                </a:highlight>
              </a:rPr>
              <a:t>inferiores a 8 </a:t>
            </a:r>
            <a:r>
              <a:rPr lang="es-ES" b="1" u="sng" dirty="0">
                <a:highlight>
                  <a:srgbClr val="FFFF00"/>
                </a:highlight>
              </a:rPr>
              <a:t>indican dilución con agua </a:t>
            </a:r>
            <a:r>
              <a:rPr lang="es-ES" b="1" u="sng" dirty="0"/>
              <a:t>o un  uso desproporcionado de corazones</a:t>
            </a:r>
          </a:p>
          <a:p>
            <a:endParaRPr lang="es-ES" b="1" u="sng" dirty="0"/>
          </a:p>
          <a:p>
            <a:endParaRPr lang="es-ES" dirty="0"/>
          </a:p>
          <a:p>
            <a:endParaRPr lang="es-ES" dirty="0"/>
          </a:p>
        </p:txBody>
      </p:sp>
      <p:pic>
        <p:nvPicPr>
          <p:cNvPr id="3" name="Imagen 2">
            <a:extLst>
              <a:ext uri="{FF2B5EF4-FFF2-40B4-BE49-F238E27FC236}">
                <a16:creationId xmlns:a16="http://schemas.microsoft.com/office/drawing/2014/main" id="{BD3DBD2F-9AC0-44E8-90A9-30A4DCD66A10}"/>
              </a:ext>
            </a:extLst>
          </p:cNvPr>
          <p:cNvPicPr>
            <a:picLocks noChangeAspect="1"/>
          </p:cNvPicPr>
          <p:nvPr/>
        </p:nvPicPr>
        <p:blipFill>
          <a:blip r:embed="rId2"/>
          <a:stretch>
            <a:fillRect/>
          </a:stretch>
        </p:blipFill>
        <p:spPr>
          <a:xfrm>
            <a:off x="3857625" y="0"/>
            <a:ext cx="7180559" cy="2374617"/>
          </a:xfrm>
          <a:prstGeom prst="rect">
            <a:avLst/>
          </a:prstGeom>
        </p:spPr>
      </p:pic>
    </p:spTree>
    <p:extLst>
      <p:ext uri="{BB962C8B-B14F-4D97-AF65-F5344CB8AC3E}">
        <p14:creationId xmlns:p14="http://schemas.microsoft.com/office/powerpoint/2010/main" val="26372735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2C671C5-271C-AC15-216A-2B9F5E48ED87}"/>
              </a:ext>
            </a:extLst>
          </p:cNvPr>
          <p:cNvPicPr>
            <a:picLocks noChangeAspect="1"/>
          </p:cNvPicPr>
          <p:nvPr/>
        </p:nvPicPr>
        <p:blipFill>
          <a:blip r:embed="rId2"/>
          <a:stretch>
            <a:fillRect/>
          </a:stretch>
        </p:blipFill>
        <p:spPr>
          <a:xfrm>
            <a:off x="621396" y="211015"/>
            <a:ext cx="3665351" cy="6513342"/>
          </a:xfrm>
          <a:prstGeom prst="rect">
            <a:avLst/>
          </a:prstGeom>
        </p:spPr>
      </p:pic>
      <p:sp>
        <p:nvSpPr>
          <p:cNvPr id="4" name="CuadroTexto 3">
            <a:extLst>
              <a:ext uri="{FF2B5EF4-FFF2-40B4-BE49-F238E27FC236}">
                <a16:creationId xmlns:a16="http://schemas.microsoft.com/office/drawing/2014/main" id="{9AA0C4DE-68DA-A0A4-51C7-D77635AF8A7C}"/>
              </a:ext>
            </a:extLst>
          </p:cNvPr>
          <p:cNvSpPr txBox="1"/>
          <p:nvPr/>
        </p:nvSpPr>
        <p:spPr>
          <a:xfrm>
            <a:off x="4286748" y="1827781"/>
            <a:ext cx="6778818" cy="3539430"/>
          </a:xfrm>
          <a:prstGeom prst="rect">
            <a:avLst/>
          </a:prstGeom>
          <a:solidFill>
            <a:schemeClr val="accent5">
              <a:lumMod val="40000"/>
              <a:lumOff val="60000"/>
            </a:schemeClr>
          </a:solidFill>
        </p:spPr>
        <p:txBody>
          <a:bodyPr wrap="square" rtlCol="0">
            <a:spAutoFit/>
          </a:bodyPr>
          <a:lstStyle/>
          <a:p>
            <a:pPr algn="just"/>
            <a:r>
              <a:rPr lang="es-ES" b="1" u="sng" dirty="0"/>
              <a:t> </a:t>
            </a:r>
            <a:r>
              <a:rPr lang="es-ES" sz="2800" b="1" u="sng" dirty="0">
                <a:highlight>
                  <a:srgbClr val="FFFF00"/>
                </a:highlight>
                <a:latin typeface="Arial" panose="020B0604020202020204" pitchFamily="34" charset="0"/>
                <a:cs typeface="Arial" panose="020B0604020202020204" pitchFamily="34" charset="0"/>
              </a:rPr>
              <a:t>Zumo de frutas concentrado</a:t>
            </a:r>
            <a:r>
              <a:rPr lang="es-ES" sz="2800" dirty="0">
                <a:latin typeface="Arial" panose="020B0604020202020204" pitchFamily="34" charset="0"/>
                <a:cs typeface="Arial" panose="020B0604020202020204" pitchFamily="34" charset="0"/>
              </a:rPr>
              <a:t>: El producto obtenido a partir de zumo de una o varias especies de fruta por eliminación física de una parte determinada del agua. Cuando el producto esté destinado al consumo directo, la eliminación de agua será de al menos un 50 %.</a:t>
            </a:r>
          </a:p>
        </p:txBody>
      </p:sp>
    </p:spTree>
    <p:extLst>
      <p:ext uri="{BB962C8B-B14F-4D97-AF65-F5344CB8AC3E}">
        <p14:creationId xmlns:p14="http://schemas.microsoft.com/office/powerpoint/2010/main" val="27079203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41EE616-6AE3-8D10-F4F3-087C18FBA2BD}"/>
              </a:ext>
            </a:extLst>
          </p:cNvPr>
          <p:cNvSpPr txBox="1"/>
          <p:nvPr/>
        </p:nvSpPr>
        <p:spPr>
          <a:xfrm>
            <a:off x="848138" y="365760"/>
            <a:ext cx="10190923" cy="4524315"/>
          </a:xfrm>
          <a:prstGeom prst="rect">
            <a:avLst/>
          </a:prstGeom>
          <a:solidFill>
            <a:schemeClr val="accent5">
              <a:lumMod val="40000"/>
              <a:lumOff val="60000"/>
            </a:schemeClr>
          </a:solidFill>
        </p:spPr>
        <p:txBody>
          <a:bodyPr wrap="square" rtlCol="0">
            <a:spAutoFit/>
          </a:bodyPr>
          <a:lstStyle/>
          <a:p>
            <a:pPr algn="just" fontAlgn="base"/>
            <a:endParaRPr lang="es-ES" sz="3200" b="1" i="0" dirty="0">
              <a:solidFill>
                <a:srgbClr val="262626"/>
              </a:solidFill>
              <a:effectLst/>
              <a:highlight>
                <a:srgbClr val="FFFFFF"/>
              </a:highlight>
              <a:latin typeface="Arial" panose="020B0604020202020204" pitchFamily="34" charset="0"/>
              <a:cs typeface="Arial" panose="020B0604020202020204" pitchFamily="34" charset="0"/>
            </a:endParaRPr>
          </a:p>
          <a:p>
            <a:pPr algn="just" fontAlgn="base"/>
            <a:r>
              <a:rPr lang="es-ES" sz="3200" b="1" i="0" dirty="0">
                <a:solidFill>
                  <a:srgbClr val="262626"/>
                </a:solidFill>
                <a:effectLst/>
                <a:highlight>
                  <a:srgbClr val="FFFF00"/>
                </a:highlight>
                <a:latin typeface="Arial" panose="020B0604020202020204" pitchFamily="34" charset="0"/>
                <a:cs typeface="Arial" panose="020B0604020202020204" pitchFamily="34" charset="0"/>
              </a:rPr>
              <a:t>Zumo de fruta extraído con agua</a:t>
            </a:r>
            <a:r>
              <a:rPr lang="es-ES" sz="3200" b="1" i="0" dirty="0">
                <a:solidFill>
                  <a:srgbClr val="262626"/>
                </a:solidFill>
                <a:effectLst/>
                <a:highlight>
                  <a:srgbClr val="FFFFFF"/>
                </a:highlight>
                <a:latin typeface="Arial" panose="020B0604020202020204" pitchFamily="34" charset="0"/>
                <a:cs typeface="Arial" panose="020B0604020202020204" pitchFamily="34" charset="0"/>
              </a:rPr>
              <a:t>:</a:t>
            </a:r>
            <a:r>
              <a:rPr lang="es-ES" sz="3200" b="0" i="0" dirty="0">
                <a:solidFill>
                  <a:srgbClr val="262626"/>
                </a:solidFill>
                <a:effectLst/>
                <a:highlight>
                  <a:srgbClr val="FFFFFF"/>
                </a:highlight>
                <a:latin typeface="Arial" panose="020B0604020202020204" pitchFamily="34" charset="0"/>
                <a:cs typeface="Arial" panose="020B0604020202020204" pitchFamily="34" charset="0"/>
              </a:rPr>
              <a:t> el producto obtenido por difusión en agua de fruta pulposa entera cuyo zumo no puede extraerse por procedimientos físicos,  fruta entera deshidratada.</a:t>
            </a:r>
          </a:p>
          <a:p>
            <a:pPr algn="just" fontAlgn="base">
              <a:buFont typeface="+mj-lt"/>
              <a:buAutoNum type="arabicPeriod"/>
            </a:pPr>
            <a:endParaRPr lang="es-ES" sz="3200" dirty="0">
              <a:solidFill>
                <a:srgbClr val="262626"/>
              </a:solidFill>
              <a:highlight>
                <a:srgbClr val="FFFFFF"/>
              </a:highlight>
              <a:latin typeface="Arial" panose="020B0604020202020204" pitchFamily="34" charset="0"/>
              <a:cs typeface="Arial" panose="020B0604020202020204" pitchFamily="34" charset="0"/>
            </a:endParaRPr>
          </a:p>
          <a:p>
            <a:pPr algn="just" fontAlgn="base"/>
            <a:r>
              <a:rPr lang="es-ES" sz="3200" b="0" i="0" dirty="0">
                <a:solidFill>
                  <a:srgbClr val="222222"/>
                </a:solidFill>
                <a:effectLst/>
                <a:highlight>
                  <a:srgbClr val="FFFFFF"/>
                </a:highlight>
                <a:latin typeface="Arial" panose="020B0604020202020204" pitchFamily="34" charset="0"/>
                <a:cs typeface="Arial" panose="020B0604020202020204" pitchFamily="34" charset="0"/>
              </a:rPr>
              <a:t>Puede encontrarse formando parte de la </a:t>
            </a:r>
            <a:r>
              <a:rPr lang="es-ES" sz="3200" b="1" i="0" u="sng" dirty="0">
                <a:solidFill>
                  <a:srgbClr val="222222"/>
                </a:solidFill>
                <a:effectLst/>
                <a:highlight>
                  <a:srgbClr val="FFFFFF"/>
                </a:highlight>
                <a:latin typeface="Arial" panose="020B0604020202020204" pitchFamily="34" charset="0"/>
                <a:cs typeface="Arial" panose="020B0604020202020204" pitchFamily="34" charset="0"/>
              </a:rPr>
              <a:t>composición</a:t>
            </a:r>
            <a:r>
              <a:rPr lang="es-ES" sz="3200" b="0" i="0" dirty="0">
                <a:solidFill>
                  <a:srgbClr val="222222"/>
                </a:solidFill>
                <a:effectLst/>
                <a:highlight>
                  <a:srgbClr val="FFFFFF"/>
                </a:highlight>
                <a:latin typeface="Arial" panose="020B0604020202020204" pitchFamily="34" charset="0"/>
                <a:cs typeface="Arial" panose="020B0604020202020204" pitchFamily="34" charset="0"/>
              </a:rPr>
              <a:t> de otros tipos de zumos como </a:t>
            </a:r>
            <a:r>
              <a:rPr lang="es-ES" sz="3200" b="1" i="0" u="sng" dirty="0">
                <a:solidFill>
                  <a:srgbClr val="222222"/>
                </a:solidFill>
                <a:effectLst/>
                <a:highlight>
                  <a:srgbClr val="FFFFFF"/>
                </a:highlight>
                <a:latin typeface="Arial" panose="020B0604020202020204" pitchFamily="34" charset="0"/>
                <a:cs typeface="Arial" panose="020B0604020202020204" pitchFamily="34" charset="0"/>
              </a:rPr>
              <a:t>néctares o zumos a partir de concentrados.</a:t>
            </a:r>
            <a:endParaRPr lang="es-ES" sz="3200" b="1" i="0" u="sng" dirty="0">
              <a:solidFill>
                <a:srgbClr val="262626"/>
              </a:solidFill>
              <a:effectLst/>
              <a:highlight>
                <a:srgbClr val="FFFFFF"/>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4893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9C8992D-D9F8-543A-A13D-C3576F8ACEE9}"/>
              </a:ext>
            </a:extLst>
          </p:cNvPr>
          <p:cNvPicPr>
            <a:picLocks noChangeAspect="1"/>
          </p:cNvPicPr>
          <p:nvPr/>
        </p:nvPicPr>
        <p:blipFill>
          <a:blip r:embed="rId2"/>
          <a:stretch>
            <a:fillRect/>
          </a:stretch>
        </p:blipFill>
        <p:spPr>
          <a:xfrm>
            <a:off x="0" y="0"/>
            <a:ext cx="5390571" cy="6858000"/>
          </a:xfrm>
          <a:prstGeom prst="rect">
            <a:avLst/>
          </a:prstGeom>
        </p:spPr>
      </p:pic>
      <p:sp>
        <p:nvSpPr>
          <p:cNvPr id="4" name="CuadroTexto 3">
            <a:extLst>
              <a:ext uri="{FF2B5EF4-FFF2-40B4-BE49-F238E27FC236}">
                <a16:creationId xmlns:a16="http://schemas.microsoft.com/office/drawing/2014/main" id="{48894B51-ED40-04DE-8855-2D817F9B790A}"/>
              </a:ext>
            </a:extLst>
          </p:cNvPr>
          <p:cNvSpPr txBox="1"/>
          <p:nvPr/>
        </p:nvSpPr>
        <p:spPr>
          <a:xfrm>
            <a:off x="5390571" y="768218"/>
            <a:ext cx="6133514" cy="3046988"/>
          </a:xfrm>
          <a:prstGeom prst="rect">
            <a:avLst/>
          </a:prstGeom>
          <a:solidFill>
            <a:schemeClr val="accent5">
              <a:lumMod val="40000"/>
              <a:lumOff val="60000"/>
            </a:schemeClr>
          </a:solidFill>
        </p:spPr>
        <p:txBody>
          <a:bodyPr wrap="square" rtlCol="0">
            <a:spAutoFit/>
          </a:bodyPr>
          <a:lstStyle/>
          <a:p>
            <a:pPr algn="just"/>
            <a:r>
              <a:rPr lang="es-ES" sz="3200" b="1" dirty="0">
                <a:highlight>
                  <a:srgbClr val="FFFF00"/>
                </a:highlight>
                <a:latin typeface="Arial" panose="020B0604020202020204" pitchFamily="34" charset="0"/>
                <a:cs typeface="Arial" panose="020B0604020202020204" pitchFamily="34" charset="0"/>
              </a:rPr>
              <a:t>Zumo de frutas deshidratado/en polvo</a:t>
            </a:r>
            <a:r>
              <a:rPr lang="es-ES" sz="3200" dirty="0">
                <a:latin typeface="Arial" panose="020B0604020202020204" pitchFamily="34" charset="0"/>
                <a:cs typeface="Arial" panose="020B0604020202020204" pitchFamily="34" charset="0"/>
              </a:rPr>
              <a:t>: el producto obtenido a partir de zumo de una o varias especies de fruta por eliminación física de la práctica totalidad del agua.</a:t>
            </a:r>
          </a:p>
        </p:txBody>
      </p:sp>
    </p:spTree>
    <p:extLst>
      <p:ext uri="{BB962C8B-B14F-4D97-AF65-F5344CB8AC3E}">
        <p14:creationId xmlns:p14="http://schemas.microsoft.com/office/powerpoint/2010/main" val="29024689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7902ACD-0778-4BFE-ADEB-A2C3429BE252}"/>
              </a:ext>
            </a:extLst>
          </p:cNvPr>
          <p:cNvSpPr txBox="1"/>
          <p:nvPr/>
        </p:nvSpPr>
        <p:spPr>
          <a:xfrm>
            <a:off x="1363303" y="1564432"/>
            <a:ext cx="8208912" cy="1077218"/>
          </a:xfrm>
          <a:prstGeom prst="rect">
            <a:avLst/>
          </a:prstGeom>
          <a:solidFill>
            <a:schemeClr val="accent2">
              <a:lumMod val="60000"/>
              <a:lumOff val="40000"/>
            </a:schemeClr>
          </a:solidFill>
        </p:spPr>
        <p:txBody>
          <a:bodyPr wrap="square" rtlCol="0">
            <a:spAutoFit/>
          </a:bodyPr>
          <a:lstStyle/>
          <a:p>
            <a:r>
              <a:rPr lang="es-ES" sz="3200" b="1" u="sng" dirty="0"/>
              <a:t>NUEVO PROYECTO  REGLAMENTO ZUMOS     </a:t>
            </a:r>
            <a:r>
              <a:rPr lang="es-ES" sz="3200" dirty="0"/>
              <a:t>CONSIDERACIONES  </a:t>
            </a:r>
          </a:p>
        </p:txBody>
      </p:sp>
      <p:sp>
        <p:nvSpPr>
          <p:cNvPr id="4" name="CuadroTexto 3">
            <a:extLst>
              <a:ext uri="{FF2B5EF4-FFF2-40B4-BE49-F238E27FC236}">
                <a16:creationId xmlns:a16="http://schemas.microsoft.com/office/drawing/2014/main" id="{1EB5E9FA-9A96-474A-825A-585B458EF29E}"/>
              </a:ext>
            </a:extLst>
          </p:cNvPr>
          <p:cNvSpPr txBox="1"/>
          <p:nvPr/>
        </p:nvSpPr>
        <p:spPr>
          <a:xfrm>
            <a:off x="1363302" y="2641650"/>
            <a:ext cx="8208911" cy="3170099"/>
          </a:xfrm>
          <a:prstGeom prst="rect">
            <a:avLst/>
          </a:prstGeom>
          <a:solidFill>
            <a:schemeClr val="accent3">
              <a:lumMod val="20000"/>
              <a:lumOff val="80000"/>
            </a:schemeClr>
          </a:solidFill>
        </p:spPr>
        <p:txBody>
          <a:bodyPr wrap="square" rtlCol="0">
            <a:spAutoFit/>
          </a:bodyPr>
          <a:lstStyle/>
          <a:p>
            <a:r>
              <a:rPr lang="es-ES" sz="2000" b="1" u="sng" dirty="0">
                <a:latin typeface="Arial" panose="020B0604020202020204" pitchFamily="34" charset="0"/>
                <a:cs typeface="Arial" panose="020B0604020202020204" pitchFamily="34" charset="0"/>
              </a:rPr>
              <a:t>Zumos de frutas</a:t>
            </a:r>
            <a:r>
              <a:rPr lang="es-ES" sz="2000" dirty="0">
                <a:latin typeface="Arial" panose="020B0604020202020204" pitchFamily="34" charset="0"/>
                <a:cs typeface="Arial" panose="020B0604020202020204" pitchFamily="34" charset="0"/>
              </a:rPr>
              <a:t>: </a:t>
            </a:r>
          </a:p>
          <a:p>
            <a:pPr algn="just"/>
            <a:r>
              <a:rPr lang="es-ES" sz="2000" dirty="0">
                <a:latin typeface="Arial" panose="020B0604020202020204" pitchFamily="34" charset="0"/>
                <a:cs typeface="Arial" panose="020B0604020202020204" pitchFamily="34" charset="0"/>
              </a:rPr>
              <a:t>Los </a:t>
            </a:r>
            <a:r>
              <a:rPr lang="es-ES" sz="2000" b="1" u="sng" dirty="0">
                <a:latin typeface="Arial" panose="020B0604020202020204" pitchFamily="34" charset="0"/>
                <a:cs typeface="Arial" panose="020B0604020202020204" pitchFamily="34" charset="0"/>
              </a:rPr>
              <a:t>zumos de frutas </a:t>
            </a:r>
            <a:r>
              <a:rPr lang="es-ES" sz="2000" dirty="0">
                <a:latin typeface="Arial" panose="020B0604020202020204" pitchFamily="34" charset="0"/>
                <a:cs typeface="Arial" panose="020B0604020202020204" pitchFamily="34" charset="0"/>
              </a:rPr>
              <a:t>podrán llevar la mención </a:t>
            </a:r>
            <a:r>
              <a:rPr lang="es-ES" sz="2000" b="1" dirty="0">
                <a:highlight>
                  <a:srgbClr val="FFFF00"/>
                </a:highlight>
                <a:latin typeface="Arial" panose="020B0604020202020204" pitchFamily="34" charset="0"/>
                <a:cs typeface="Arial" panose="020B0604020202020204" pitchFamily="34" charset="0"/>
              </a:rPr>
              <a:t>«sin azúcares añadidos»</a:t>
            </a:r>
            <a:r>
              <a:rPr lang="es-ES" sz="2000" b="1" dirty="0">
                <a:latin typeface="Arial" panose="020B0604020202020204" pitchFamily="34" charset="0"/>
                <a:cs typeface="Arial" panose="020B0604020202020204" pitchFamily="34" charset="0"/>
              </a:rPr>
              <a:t> </a:t>
            </a:r>
            <a:r>
              <a:rPr lang="es-ES" sz="2000" dirty="0">
                <a:latin typeface="Arial" panose="020B0604020202020204" pitchFamily="34" charset="0"/>
                <a:cs typeface="Arial" panose="020B0604020202020204" pitchFamily="34" charset="0"/>
              </a:rPr>
              <a:t>para aclarar que, a diferencia de los néctares de fruta, los zumos de frutas no pueden, por definición, contener azúcares añadidos, una característica que la mayoría de los consumidores no conoce. </a:t>
            </a:r>
          </a:p>
          <a:p>
            <a:pPr algn="just"/>
            <a:r>
              <a:rPr lang="es-ES" sz="2000" dirty="0">
                <a:latin typeface="Arial" panose="020B0604020202020204" pitchFamily="34" charset="0"/>
                <a:cs typeface="Arial" panose="020B0604020202020204" pitchFamily="34" charset="0"/>
              </a:rPr>
              <a:t>un zumo de frutas reformulado podría indicar en su etiqueta </a:t>
            </a:r>
            <a:r>
              <a:rPr lang="es-ES" sz="2000" b="1" dirty="0">
                <a:highlight>
                  <a:srgbClr val="FFFF00"/>
                </a:highlight>
                <a:latin typeface="Arial" panose="020B0604020202020204" pitchFamily="34" charset="0"/>
                <a:cs typeface="Arial" panose="020B0604020202020204" pitchFamily="34" charset="0"/>
              </a:rPr>
              <a:t>«zumo de frutas con azúcar reducido»</a:t>
            </a:r>
            <a:r>
              <a:rPr lang="es-ES" sz="2000" dirty="0">
                <a:highlight>
                  <a:srgbClr val="FFFF00"/>
                </a:highlight>
                <a:latin typeface="Arial" panose="020B0604020202020204" pitchFamily="34" charset="0"/>
                <a:cs typeface="Arial" panose="020B0604020202020204" pitchFamily="34" charset="0"/>
              </a:rPr>
              <a:t>. </a:t>
            </a:r>
            <a:r>
              <a:rPr lang="es-ES" sz="2000" dirty="0">
                <a:latin typeface="Arial" panose="020B0604020202020204" pitchFamily="34" charset="0"/>
                <a:cs typeface="Arial" panose="020B0604020202020204" pitchFamily="34" charset="0"/>
              </a:rPr>
              <a:t>Para simplificar aún más y adaptarse a los gustos de los consumidores, el término </a:t>
            </a:r>
            <a:r>
              <a:rPr lang="es-ES" sz="2000" dirty="0">
                <a:highlight>
                  <a:srgbClr val="FFFF00"/>
                </a:highlight>
                <a:latin typeface="Arial" panose="020B0604020202020204" pitchFamily="34" charset="0"/>
                <a:cs typeface="Arial" panose="020B0604020202020204" pitchFamily="34" charset="0"/>
              </a:rPr>
              <a:t>«</a:t>
            </a:r>
            <a:r>
              <a:rPr lang="es-ES" sz="2000" b="1" dirty="0">
                <a:highlight>
                  <a:srgbClr val="FFFF00"/>
                </a:highlight>
                <a:latin typeface="Arial" panose="020B0604020202020204" pitchFamily="34" charset="0"/>
                <a:cs typeface="Arial" panose="020B0604020202020204" pitchFamily="34" charset="0"/>
              </a:rPr>
              <a:t>agua de coco</a:t>
            </a:r>
            <a:r>
              <a:rPr lang="es-ES" sz="2000" dirty="0">
                <a:latin typeface="Arial" panose="020B0604020202020204" pitchFamily="34" charset="0"/>
                <a:cs typeface="Arial" panose="020B0604020202020204" pitchFamily="34" charset="0"/>
              </a:rPr>
              <a:t>» podrá utilizarse ahora, además del de </a:t>
            </a:r>
            <a:r>
              <a:rPr lang="es-ES" sz="2000" dirty="0">
                <a:highlight>
                  <a:srgbClr val="FFFF00"/>
                </a:highlight>
                <a:latin typeface="Arial" panose="020B0604020202020204" pitchFamily="34" charset="0"/>
                <a:cs typeface="Arial" panose="020B0604020202020204" pitchFamily="34" charset="0"/>
              </a:rPr>
              <a:t>«zumo de coco</a:t>
            </a:r>
            <a:r>
              <a:rPr lang="es-ES" dirty="0">
                <a:highlight>
                  <a:srgbClr val="FFFF00"/>
                </a:highlight>
              </a:rPr>
              <a:t>»</a:t>
            </a:r>
          </a:p>
        </p:txBody>
      </p:sp>
    </p:spTree>
    <p:extLst>
      <p:ext uri="{BB962C8B-B14F-4D97-AF65-F5344CB8AC3E}">
        <p14:creationId xmlns:p14="http://schemas.microsoft.com/office/powerpoint/2010/main" val="387869681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BD42493-4768-FECE-DA30-59473827632F}"/>
              </a:ext>
            </a:extLst>
          </p:cNvPr>
          <p:cNvSpPr txBox="1"/>
          <p:nvPr/>
        </p:nvSpPr>
        <p:spPr>
          <a:xfrm>
            <a:off x="821635" y="337625"/>
            <a:ext cx="9819861" cy="5416868"/>
          </a:xfrm>
          <a:prstGeom prst="rect">
            <a:avLst/>
          </a:prstGeom>
          <a:solidFill>
            <a:schemeClr val="accent5">
              <a:lumMod val="40000"/>
              <a:lumOff val="60000"/>
            </a:schemeClr>
          </a:solidFill>
        </p:spPr>
        <p:txBody>
          <a:bodyPr wrap="square" rtlCol="0">
            <a:spAutoFit/>
          </a:bodyPr>
          <a:lstStyle/>
          <a:p>
            <a:pPr algn="just"/>
            <a:r>
              <a:rPr lang="es-ES" sz="3600" b="1" u="sng" dirty="0">
                <a:highlight>
                  <a:srgbClr val="00FF00"/>
                </a:highlight>
                <a:latin typeface="Arial" panose="020B0604020202020204" pitchFamily="34" charset="0"/>
                <a:cs typeface="Arial" panose="020B0604020202020204" pitchFamily="34" charset="0"/>
              </a:rPr>
              <a:t>Néctar de frutas</a:t>
            </a:r>
            <a:r>
              <a:rPr lang="es-ES" sz="3600" dirty="0">
                <a:latin typeface="Arial" panose="020B0604020202020204" pitchFamily="34" charset="0"/>
                <a:cs typeface="Arial" panose="020B0604020202020204" pitchFamily="34" charset="0"/>
              </a:rPr>
              <a:t>: el producto susceptible de fermentación, pero no fermentado que se obtenga por adición de </a:t>
            </a:r>
            <a:r>
              <a:rPr lang="es-ES" sz="3600" b="1" u="sng" dirty="0">
                <a:latin typeface="Arial" panose="020B0604020202020204" pitchFamily="34" charset="0"/>
                <a:cs typeface="Arial" panose="020B0604020202020204" pitchFamily="34" charset="0"/>
              </a:rPr>
              <a:t>agua con o sin adición de azúcares y/o de miel </a:t>
            </a:r>
            <a:r>
              <a:rPr lang="es-ES" sz="3600" dirty="0">
                <a:latin typeface="Arial" panose="020B0604020202020204" pitchFamily="34" charset="0"/>
                <a:cs typeface="Arial" panose="020B0604020202020204" pitchFamily="34" charset="0"/>
              </a:rPr>
              <a:t>a los </a:t>
            </a:r>
            <a:r>
              <a:rPr lang="es-ES" sz="3600" b="1" dirty="0">
                <a:latin typeface="Arial" panose="020B0604020202020204" pitchFamily="34" charset="0"/>
                <a:cs typeface="Arial" panose="020B0604020202020204" pitchFamily="34" charset="0"/>
              </a:rPr>
              <a:t>productos anteriores </a:t>
            </a:r>
            <a:r>
              <a:rPr lang="es-ES" sz="3600" dirty="0">
                <a:latin typeface="Arial" panose="020B0604020202020204" pitchFamily="34" charset="0"/>
                <a:cs typeface="Arial" panose="020B0604020202020204" pitchFamily="34" charset="0"/>
              </a:rPr>
              <a:t>y al </a:t>
            </a:r>
            <a:r>
              <a:rPr lang="es-ES" sz="3600" b="1" dirty="0">
                <a:latin typeface="Arial" panose="020B0604020202020204" pitchFamily="34" charset="0"/>
                <a:cs typeface="Arial" panose="020B0604020202020204" pitchFamily="34" charset="0"/>
              </a:rPr>
              <a:t>puré de frutas</a:t>
            </a:r>
            <a:r>
              <a:rPr lang="es-ES" sz="3600" dirty="0">
                <a:latin typeface="Arial" panose="020B0604020202020204" pitchFamily="34" charset="0"/>
                <a:cs typeface="Arial" panose="020B0604020202020204" pitchFamily="34" charset="0"/>
              </a:rPr>
              <a:t>,  al puré de frutas </a:t>
            </a:r>
            <a:r>
              <a:rPr lang="es-ES" sz="3600" b="1" dirty="0">
                <a:latin typeface="Arial" panose="020B0604020202020204" pitchFamily="34" charset="0"/>
                <a:cs typeface="Arial" panose="020B0604020202020204" pitchFamily="34" charset="0"/>
              </a:rPr>
              <a:t>concentrado</a:t>
            </a:r>
            <a:r>
              <a:rPr lang="es-ES" sz="3600" dirty="0">
                <a:latin typeface="Arial" panose="020B0604020202020204" pitchFamily="34" charset="0"/>
                <a:cs typeface="Arial" panose="020B0604020202020204" pitchFamily="34" charset="0"/>
              </a:rPr>
              <a:t>, a una </a:t>
            </a:r>
            <a:r>
              <a:rPr lang="es-ES" sz="3600" b="1" dirty="0">
                <a:latin typeface="Arial" panose="020B0604020202020204" pitchFamily="34" charset="0"/>
                <a:cs typeface="Arial" panose="020B0604020202020204" pitchFamily="34" charset="0"/>
              </a:rPr>
              <a:t>mezcla</a:t>
            </a:r>
            <a:r>
              <a:rPr lang="es-ES" sz="3600" dirty="0">
                <a:latin typeface="Arial" panose="020B0604020202020204" pitchFamily="34" charset="0"/>
                <a:cs typeface="Arial" panose="020B0604020202020204" pitchFamily="34" charset="0"/>
              </a:rPr>
              <a:t> de estos productos, y sea conforme al </a:t>
            </a:r>
            <a:r>
              <a:rPr lang="es-ES" sz="3600" b="1" dirty="0">
                <a:highlight>
                  <a:srgbClr val="FFFF00"/>
                </a:highlight>
                <a:latin typeface="Arial" panose="020B0604020202020204" pitchFamily="34" charset="0"/>
                <a:cs typeface="Arial" panose="020B0604020202020204" pitchFamily="34" charset="0"/>
              </a:rPr>
              <a:t>anexo IV</a:t>
            </a:r>
            <a:r>
              <a:rPr lang="es-ES" sz="3600" dirty="0">
                <a:highlight>
                  <a:srgbClr val="FFFF00"/>
                </a:highlight>
                <a:latin typeface="Arial" panose="020B0604020202020204" pitchFamily="34" charset="0"/>
                <a:cs typeface="Arial" panose="020B0604020202020204" pitchFamily="34" charset="0"/>
              </a:rPr>
              <a:t> </a:t>
            </a:r>
            <a:r>
              <a:rPr lang="es-ES" sz="3600" dirty="0">
                <a:latin typeface="Arial" panose="020B0604020202020204" pitchFamily="34" charset="0"/>
                <a:cs typeface="Arial" panose="020B0604020202020204" pitchFamily="34" charset="0"/>
              </a:rPr>
              <a:t>cumpliendo los </a:t>
            </a:r>
            <a:r>
              <a:rPr lang="es-ES" sz="3600" b="1" u="sng" dirty="0">
                <a:latin typeface="Arial" panose="020B0604020202020204" pitchFamily="34" charset="0"/>
                <a:cs typeface="Arial" panose="020B0604020202020204" pitchFamily="34" charset="0"/>
              </a:rPr>
              <a:t>contenidos mínimos de  zumo </a:t>
            </a:r>
            <a:r>
              <a:rPr lang="es-ES" sz="3600" dirty="0">
                <a:latin typeface="Arial" panose="020B0604020202020204" pitchFamily="34" charset="0"/>
                <a:cs typeface="Arial" panose="020B0604020202020204" pitchFamily="34" charset="0"/>
              </a:rPr>
              <a:t>y/o puré en el producto terminado </a:t>
            </a:r>
            <a:r>
              <a:rPr lang="es-ES" sz="4000" dirty="0">
                <a:latin typeface="Arial" panose="020B0604020202020204" pitchFamily="34" charset="0"/>
                <a:cs typeface="Arial" panose="020B0604020202020204" pitchFamily="34" charset="0"/>
              </a:rPr>
              <a:t>.</a:t>
            </a:r>
            <a:endParaRPr lang="es-ES" sz="4000" b="1" dirty="0">
              <a:latin typeface="Arial" panose="020B0604020202020204" pitchFamily="34" charset="0"/>
              <a:cs typeface="Arial" panose="020B0604020202020204" pitchFamily="34" charset="0"/>
            </a:endParaRPr>
          </a:p>
          <a:p>
            <a:pPr algn="just"/>
            <a:endParaRPr lang="es-ES" dirty="0"/>
          </a:p>
        </p:txBody>
      </p:sp>
    </p:spTree>
    <p:extLst>
      <p:ext uri="{BB962C8B-B14F-4D97-AF65-F5344CB8AC3E}">
        <p14:creationId xmlns:p14="http://schemas.microsoft.com/office/powerpoint/2010/main" val="11292220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14DA9CA-98B6-E62E-9D3E-950CC0C8574B}"/>
              </a:ext>
            </a:extLst>
          </p:cNvPr>
          <p:cNvPicPr>
            <a:picLocks noChangeAspect="1"/>
          </p:cNvPicPr>
          <p:nvPr/>
        </p:nvPicPr>
        <p:blipFill>
          <a:blip r:embed="rId2"/>
          <a:stretch>
            <a:fillRect/>
          </a:stretch>
        </p:blipFill>
        <p:spPr>
          <a:xfrm>
            <a:off x="290970" y="323557"/>
            <a:ext cx="4266962" cy="6534443"/>
          </a:xfrm>
          <a:prstGeom prst="rect">
            <a:avLst/>
          </a:prstGeom>
        </p:spPr>
      </p:pic>
      <p:pic>
        <p:nvPicPr>
          <p:cNvPr id="5" name="Imagen 4">
            <a:extLst>
              <a:ext uri="{FF2B5EF4-FFF2-40B4-BE49-F238E27FC236}">
                <a16:creationId xmlns:a16="http://schemas.microsoft.com/office/drawing/2014/main" id="{58F5CC49-E0B0-52A6-2A4A-ADD02CE06B1B}"/>
              </a:ext>
            </a:extLst>
          </p:cNvPr>
          <p:cNvPicPr>
            <a:picLocks noChangeAspect="1"/>
          </p:cNvPicPr>
          <p:nvPr/>
        </p:nvPicPr>
        <p:blipFill>
          <a:blip r:embed="rId3"/>
          <a:stretch>
            <a:fillRect/>
          </a:stretch>
        </p:blipFill>
        <p:spPr>
          <a:xfrm>
            <a:off x="4305300" y="455954"/>
            <a:ext cx="7906254" cy="1800665"/>
          </a:xfrm>
          <a:prstGeom prst="rect">
            <a:avLst/>
          </a:prstGeom>
        </p:spPr>
      </p:pic>
      <p:pic>
        <p:nvPicPr>
          <p:cNvPr id="7" name="Imagen 6">
            <a:extLst>
              <a:ext uri="{FF2B5EF4-FFF2-40B4-BE49-F238E27FC236}">
                <a16:creationId xmlns:a16="http://schemas.microsoft.com/office/drawing/2014/main" id="{5564BB6F-E5F0-5186-D414-3DFF1EB13A03}"/>
              </a:ext>
            </a:extLst>
          </p:cNvPr>
          <p:cNvPicPr>
            <a:picLocks noChangeAspect="1"/>
          </p:cNvPicPr>
          <p:nvPr/>
        </p:nvPicPr>
        <p:blipFill>
          <a:blip r:embed="rId4"/>
          <a:stretch>
            <a:fillRect/>
          </a:stretch>
        </p:blipFill>
        <p:spPr>
          <a:xfrm>
            <a:off x="4766167" y="2256619"/>
            <a:ext cx="7237151" cy="2011680"/>
          </a:xfrm>
          <a:prstGeom prst="rect">
            <a:avLst/>
          </a:prstGeom>
        </p:spPr>
      </p:pic>
      <p:pic>
        <p:nvPicPr>
          <p:cNvPr id="4" name="Imagen 3">
            <a:extLst>
              <a:ext uri="{FF2B5EF4-FFF2-40B4-BE49-F238E27FC236}">
                <a16:creationId xmlns:a16="http://schemas.microsoft.com/office/drawing/2014/main" id="{496F39A6-2391-7D37-1AEE-5C33B696144A}"/>
              </a:ext>
            </a:extLst>
          </p:cNvPr>
          <p:cNvPicPr>
            <a:picLocks noChangeAspect="1"/>
          </p:cNvPicPr>
          <p:nvPr/>
        </p:nvPicPr>
        <p:blipFill>
          <a:blip r:embed="rId5"/>
          <a:stretch>
            <a:fillRect/>
          </a:stretch>
        </p:blipFill>
        <p:spPr>
          <a:xfrm>
            <a:off x="6319631" y="3590778"/>
            <a:ext cx="3581400" cy="3181350"/>
          </a:xfrm>
          <a:prstGeom prst="rect">
            <a:avLst/>
          </a:prstGeom>
        </p:spPr>
      </p:pic>
    </p:spTree>
    <p:extLst>
      <p:ext uri="{BB962C8B-B14F-4D97-AF65-F5344CB8AC3E}">
        <p14:creationId xmlns:p14="http://schemas.microsoft.com/office/powerpoint/2010/main" val="32569549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E9A9CF6-2BF2-4EAF-AC1C-5FC60109FB57}"/>
              </a:ext>
            </a:extLst>
          </p:cNvPr>
          <p:cNvSpPr txBox="1"/>
          <p:nvPr/>
        </p:nvSpPr>
        <p:spPr>
          <a:xfrm>
            <a:off x="876300" y="1038225"/>
            <a:ext cx="9744075" cy="5509200"/>
          </a:xfrm>
          <a:prstGeom prst="rect">
            <a:avLst/>
          </a:prstGeom>
          <a:solidFill>
            <a:schemeClr val="accent5">
              <a:lumMod val="20000"/>
              <a:lumOff val="80000"/>
            </a:schemeClr>
          </a:solidFill>
        </p:spPr>
        <p:txBody>
          <a:bodyPr wrap="square" rtlCol="0">
            <a:spAutoFit/>
          </a:bodyPr>
          <a:lstStyle/>
          <a:p>
            <a:pPr algn="just"/>
            <a:r>
              <a:rPr lang="es-ES" b="1" dirty="0">
                <a:highlight>
                  <a:srgbClr val="00FF00"/>
                </a:highlight>
                <a:latin typeface="Arial" panose="020B0604020202020204" pitchFamily="34" charset="0"/>
                <a:cs typeface="Arial" panose="020B0604020202020204" pitchFamily="34" charset="0"/>
              </a:rPr>
              <a:t>REAL DECRETO 1044/1987</a:t>
            </a:r>
            <a:r>
              <a:rPr lang="es-ES" dirty="0">
                <a:latin typeface="Arial" panose="020B0604020202020204" pitchFamily="34" charset="0"/>
                <a:cs typeface="Arial" panose="020B0604020202020204" pitchFamily="34" charset="0"/>
              </a:rPr>
              <a:t>, de 31 de julio (BOE de 29 de agosto), por el que se regula la elaboración de </a:t>
            </a:r>
            <a:r>
              <a:rPr lang="es-ES" b="1" dirty="0">
                <a:latin typeface="Arial" panose="020B0604020202020204" pitchFamily="34" charset="0"/>
                <a:cs typeface="Arial" panose="020B0604020202020204" pitchFamily="34" charset="0"/>
              </a:rPr>
              <a:t>zumos de uva </a:t>
            </a:r>
          </a:p>
          <a:p>
            <a:pPr algn="just"/>
            <a:r>
              <a:rPr lang="es-ES" dirty="0"/>
              <a:t> </a:t>
            </a:r>
            <a:r>
              <a:rPr lang="es-ES" sz="2800" b="1" u="sng" dirty="0">
                <a:highlight>
                  <a:srgbClr val="FFFF00"/>
                </a:highlight>
                <a:latin typeface="Arial" panose="020B0604020202020204" pitchFamily="34" charset="0"/>
                <a:cs typeface="Arial" panose="020B0604020202020204" pitchFamily="34" charset="0"/>
              </a:rPr>
              <a:t>Zumo de uva</a:t>
            </a:r>
            <a:r>
              <a:rPr lang="es-ES" dirty="0">
                <a:latin typeface="Arial" panose="020B0604020202020204" pitchFamily="34" charset="0"/>
                <a:cs typeface="Arial" panose="020B0604020202020204" pitchFamily="34" charset="0"/>
              </a:rPr>
              <a:t>: El producto líquido no fermentado, pero capaz de fermentar, obtenido por los tratamientos adecuados a) A partir de uva fresca o de mosto de uva, definidos en los puntos 1 y 2,  respectivamente, del anexo I del Reglamento (CEE) 822/87.</a:t>
            </a:r>
          </a:p>
          <a:p>
            <a:pPr algn="just"/>
            <a:r>
              <a:rPr lang="es-ES" dirty="0">
                <a:latin typeface="Arial" panose="020B0604020202020204" pitchFamily="34" charset="0"/>
                <a:cs typeface="Arial" panose="020B0604020202020204" pitchFamily="34" charset="0"/>
              </a:rPr>
              <a:t>b) Por reconstitución:</a:t>
            </a:r>
          </a:p>
          <a:p>
            <a:pPr algn="just"/>
            <a:r>
              <a:rPr lang="es-ES" dirty="0">
                <a:latin typeface="Arial" panose="020B0604020202020204" pitchFamily="34" charset="0"/>
                <a:cs typeface="Arial" panose="020B0604020202020204" pitchFamily="34" charset="0"/>
              </a:rPr>
              <a:t>De </a:t>
            </a:r>
            <a:r>
              <a:rPr lang="es-ES" b="1" dirty="0">
                <a:latin typeface="Arial" panose="020B0604020202020204" pitchFamily="34" charset="0"/>
                <a:cs typeface="Arial" panose="020B0604020202020204" pitchFamily="34" charset="0"/>
              </a:rPr>
              <a:t>mosto de uva concentrado</a:t>
            </a:r>
            <a:r>
              <a:rPr lang="es-ES" dirty="0">
                <a:latin typeface="Arial" panose="020B0604020202020204" pitchFamily="34" charset="0"/>
                <a:cs typeface="Arial" panose="020B0604020202020204" pitchFamily="34" charset="0"/>
              </a:rPr>
              <a:t>, obtenido de acuerdo con la definición mencionada en el</a:t>
            </a:r>
          </a:p>
          <a:p>
            <a:pPr algn="just"/>
            <a:r>
              <a:rPr lang="es-ES" dirty="0">
                <a:latin typeface="Arial" panose="020B0604020202020204" pitchFamily="34" charset="0"/>
                <a:cs typeface="Arial" panose="020B0604020202020204" pitchFamily="34" charset="0"/>
              </a:rPr>
              <a:t>punto 6 del anexo I del Reglamento (CEE) numero 822/87, de 16 de marzo, o</a:t>
            </a:r>
          </a:p>
          <a:p>
            <a:pPr algn="just"/>
            <a:r>
              <a:rPr lang="es-ES" dirty="0">
                <a:latin typeface="Arial" panose="020B0604020202020204" pitchFamily="34" charset="0"/>
                <a:cs typeface="Arial" panose="020B0604020202020204" pitchFamily="34" charset="0"/>
              </a:rPr>
              <a:t>De zumo de uva concentrado, obtenido restituyendo la proporción de agua extraída al</a:t>
            </a:r>
          </a:p>
          <a:p>
            <a:pPr algn="just"/>
            <a:r>
              <a:rPr lang="es-ES" dirty="0">
                <a:latin typeface="Arial" panose="020B0604020202020204" pitchFamily="34" charset="0"/>
                <a:cs typeface="Arial" panose="020B0604020202020204" pitchFamily="34" charset="0"/>
              </a:rPr>
              <a:t>zumo en el proceso de concentración</a:t>
            </a:r>
          </a:p>
          <a:p>
            <a:pPr algn="just"/>
            <a:r>
              <a:rPr lang="es-ES" b="1" u="sng" dirty="0">
                <a:latin typeface="Arial" panose="020B0604020202020204" pitchFamily="34" charset="0"/>
                <a:cs typeface="Arial" panose="020B0604020202020204" pitchFamily="34" charset="0"/>
              </a:rPr>
              <a:t>ETIQUETADO </a:t>
            </a:r>
          </a:p>
          <a:p>
            <a:pPr algn="just"/>
            <a:r>
              <a:rPr lang="es-ES" dirty="0"/>
              <a:t>se podrá incluir la palabra </a:t>
            </a:r>
            <a:r>
              <a:rPr lang="es-ES" b="1" dirty="0">
                <a:highlight>
                  <a:srgbClr val="FFFF00"/>
                </a:highlight>
              </a:rPr>
              <a:t>mosto en la marca comercial del mismo</a:t>
            </a:r>
            <a:r>
              <a:rPr lang="es-ES" dirty="0"/>
              <a:t>.</a:t>
            </a:r>
          </a:p>
          <a:p>
            <a:pPr marL="342900" indent="-342900" algn="just">
              <a:buAutoNum type="alphaLcParenR"/>
            </a:pPr>
            <a:r>
              <a:rPr lang="es-ES" dirty="0"/>
              <a:t>Para zumo de uva obtenido total o parcialmente a partir de un zumo de uva concentrado, la mención «</a:t>
            </a:r>
            <a:r>
              <a:rPr lang="es-ES" b="1" dirty="0">
                <a:highlight>
                  <a:srgbClr val="FFFF00"/>
                </a:highlight>
              </a:rPr>
              <a:t>a base de zumo de uva concentrado</a:t>
            </a:r>
            <a:r>
              <a:rPr lang="es-ES" dirty="0"/>
              <a:t>»; esta mención deberá aparecer en </a:t>
            </a:r>
            <a:r>
              <a:rPr lang="es-ES" b="1" dirty="0"/>
              <a:t>proximidad</a:t>
            </a:r>
            <a:r>
              <a:rPr lang="es-ES" dirty="0"/>
              <a:t> a la denominación, de forma que resalte en relación con todo el contexto y en caracteres bien visibles. </a:t>
            </a:r>
          </a:p>
          <a:p>
            <a:pPr marL="342900" indent="-342900" algn="just">
              <a:buAutoNum type="alphaLcParenR"/>
            </a:pPr>
            <a:r>
              <a:rPr lang="es-ES" dirty="0"/>
              <a:t>b) Para los productos definidos en los números 1 y 2 del artículo 1.º, cuyo contenido en anhídrido carbónico sea superior a 2 gramos por litro, la mención «gasificado». </a:t>
            </a:r>
          </a:p>
          <a:p>
            <a:pPr marL="342900" indent="-342900" algn="just">
              <a:buAutoNum type="alphaLcParenR"/>
            </a:pPr>
            <a:r>
              <a:rPr lang="es-ES" dirty="0"/>
              <a:t>c) Para el zumo de uva concentrado y el zumo de uva deshidratado la cantidad de agua que debe añadirse para reconstituir el producto</a:t>
            </a:r>
            <a:endParaRPr lang="es-E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11146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AA3E962-7189-456F-8211-EC93755A4E26}"/>
              </a:ext>
            </a:extLst>
          </p:cNvPr>
          <p:cNvPicPr>
            <a:picLocks noChangeAspect="1"/>
          </p:cNvPicPr>
          <p:nvPr/>
        </p:nvPicPr>
        <p:blipFill>
          <a:blip r:embed="rId2"/>
          <a:stretch>
            <a:fillRect/>
          </a:stretch>
        </p:blipFill>
        <p:spPr>
          <a:xfrm>
            <a:off x="309490" y="607589"/>
            <a:ext cx="5220429" cy="5163271"/>
          </a:xfrm>
          <a:prstGeom prst="rect">
            <a:avLst/>
          </a:prstGeom>
        </p:spPr>
      </p:pic>
      <p:pic>
        <p:nvPicPr>
          <p:cNvPr id="3" name="Imagen 2">
            <a:extLst>
              <a:ext uri="{FF2B5EF4-FFF2-40B4-BE49-F238E27FC236}">
                <a16:creationId xmlns:a16="http://schemas.microsoft.com/office/drawing/2014/main" id="{B371A4CA-C2EB-F2F4-3384-2BD8541272CA}"/>
              </a:ext>
            </a:extLst>
          </p:cNvPr>
          <p:cNvPicPr>
            <a:picLocks noChangeAspect="1"/>
          </p:cNvPicPr>
          <p:nvPr/>
        </p:nvPicPr>
        <p:blipFill>
          <a:blip r:embed="rId3"/>
          <a:stretch>
            <a:fillRect/>
          </a:stretch>
        </p:blipFill>
        <p:spPr>
          <a:xfrm>
            <a:off x="5820491" y="1087139"/>
            <a:ext cx="6230832" cy="4683721"/>
          </a:xfrm>
          <a:prstGeom prst="rect">
            <a:avLst/>
          </a:prstGeom>
        </p:spPr>
      </p:pic>
    </p:spTree>
    <p:extLst>
      <p:ext uri="{BB962C8B-B14F-4D97-AF65-F5344CB8AC3E}">
        <p14:creationId xmlns:p14="http://schemas.microsoft.com/office/powerpoint/2010/main" val="96935546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84F5578-FA90-9D27-46BF-EFD3D76430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848" y="501703"/>
            <a:ext cx="7465943" cy="6111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63278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17153</TotalTime>
  <Words>4440</Words>
  <Application>Microsoft Office PowerPoint</Application>
  <PresentationFormat>Panorámica</PresentationFormat>
  <Paragraphs>290</Paragraphs>
  <Slides>106</Slides>
  <Notes>0</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106</vt:i4>
      </vt:variant>
    </vt:vector>
  </HeadingPairs>
  <TitlesOfParts>
    <vt:vector size="117" baseType="lpstr">
      <vt:lpstr>Arial</vt:lpstr>
      <vt:lpstr>Arial Black</vt:lpstr>
      <vt:lpstr>Book Antiqua</vt:lpstr>
      <vt:lpstr>Calibri</vt:lpstr>
      <vt:lpstr>Calibri Light</vt:lpstr>
      <vt:lpstr>HelveticaLTStd-Roman</vt:lpstr>
      <vt:lpstr>Lucida Handwriting</vt:lpstr>
      <vt:lpstr>Oswald</vt:lpstr>
      <vt:lpstr>Times New Roman</vt:lpstr>
      <vt:lpstr>Wingdings</vt:lpstr>
      <vt:lpstr>Tema de Office</vt:lpstr>
      <vt:lpstr>Presentación de PowerPoint</vt:lpstr>
      <vt:lpstr>BEBIDAS REFRESCANTES Y ZUMOS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GONZALO JOSÉ Rodriguez Abuin</dc:creator>
  <cp:lastModifiedBy>Rodríguez Abuín, Gonzalo José</cp:lastModifiedBy>
  <cp:revision>48</cp:revision>
  <dcterms:created xsi:type="dcterms:W3CDTF">2024-05-11T10:09:10Z</dcterms:created>
  <dcterms:modified xsi:type="dcterms:W3CDTF">2024-05-24T11:19:18Z</dcterms:modified>
</cp:coreProperties>
</file>