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6" r:id="rId15"/>
    <p:sldId id="277" r:id="rId16"/>
    <p:sldId id="270" r:id="rId17"/>
    <p:sldId id="271" r:id="rId18"/>
    <p:sldId id="272" r:id="rId19"/>
    <p:sldId id="273" r:id="rId20"/>
    <p:sldId id="274" r:id="rId21"/>
    <p:sldId id="275" r:id="rId22"/>
  </p:sldIdLst>
  <p:sldSz cx="9144000" cy="5143500" type="screen16x9"/>
  <p:notesSz cx="7104063" cy="10234613"/>
  <p:defaultText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ES" sz="3200" b="0" strike="noStrike" spc="-1">
              <a:latin typeface="Arial"/>
            </a:endParaRPr>
          </a:p>
        </p:txBody>
      </p:sp>
      <p:sp>
        <p:nvSpPr>
          <p:cNvPr id="2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2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3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
        <p:nvSpPr>
          <p:cNvPr id="3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33"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ES" sz="3200" b="0" strike="noStrike" spc="-1">
              <a:latin typeface="Arial"/>
            </a:endParaRPr>
          </a:p>
        </p:txBody>
      </p:sp>
      <p:sp>
        <p:nvSpPr>
          <p:cNvPr id="34"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ES" sz="3200" b="0" strike="noStrike" spc="-1">
              <a:latin typeface="Arial"/>
            </a:endParaRPr>
          </a:p>
        </p:txBody>
      </p:sp>
      <p:sp>
        <p:nvSpPr>
          <p:cNvPr id="35"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ES" sz="3200" b="0" strike="noStrike" spc="-1">
              <a:latin typeface="Arial"/>
            </a:endParaRPr>
          </a:p>
        </p:txBody>
      </p:sp>
      <p:sp>
        <p:nvSpPr>
          <p:cNvPr id="36"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ES" sz="3200" b="0" strike="noStrike" spc="-1">
              <a:latin typeface="Arial"/>
            </a:endParaRPr>
          </a:p>
        </p:txBody>
      </p:sp>
      <p:sp>
        <p:nvSpPr>
          <p:cNvPr id="37"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ES" sz="3200" b="0" strike="noStrike" spc="-1">
              <a:latin typeface="Arial"/>
            </a:endParaRPr>
          </a:p>
        </p:txBody>
      </p:sp>
      <p:sp>
        <p:nvSpPr>
          <p:cNvPr id="38"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4"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1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
        <p:nvSpPr>
          <p:cNvPr id="1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1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1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2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2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Imagen 6"/>
          <p:cNvPicPr/>
          <p:nvPr/>
        </p:nvPicPr>
        <p:blipFill>
          <a:blip r:embed="rId14"/>
          <a:stretch/>
        </p:blipFill>
        <p:spPr>
          <a:xfrm>
            <a:off x="6646320" y="263880"/>
            <a:ext cx="2091240" cy="364320"/>
          </a:xfrm>
          <a:prstGeom prst="rect">
            <a:avLst/>
          </a:prstGeom>
          <a:ln>
            <a:noFill/>
          </a:ln>
        </p:spPr>
      </p:pic>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ES" sz="4400" b="0" strike="noStrike" spc="-1">
                <a:latin typeface="Arial"/>
              </a:rPr>
              <a:t>Prema para editar o formato de texto do título</a:t>
            </a:r>
          </a:p>
        </p:txBody>
      </p:sp>
      <p:sp>
        <p:nvSpPr>
          <p:cNvPr id="2"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ES" sz="3200" b="0" strike="noStrike" spc="-1">
                <a:latin typeface="Arial"/>
              </a:rPr>
              <a:t>Prema para editar o formato de texto do esquema</a:t>
            </a:r>
          </a:p>
          <a:p>
            <a:pPr marL="864000" lvl="1" indent="-324000">
              <a:spcBef>
                <a:spcPts val="1134"/>
              </a:spcBef>
              <a:buClr>
                <a:srgbClr val="000000"/>
              </a:buClr>
              <a:buSzPct val="75000"/>
              <a:buFont typeface="Symbol" charset="2"/>
              <a:buChar char=""/>
            </a:pPr>
            <a:r>
              <a:rPr lang="es-ES" sz="2800" b="0" strike="noStrike" spc="-1">
                <a:latin typeface="Arial"/>
              </a:rPr>
              <a:t>Segundo nivel do esquema</a:t>
            </a:r>
          </a:p>
          <a:p>
            <a:pPr marL="1296000" lvl="2" indent="-288000">
              <a:spcBef>
                <a:spcPts val="850"/>
              </a:spcBef>
              <a:buClr>
                <a:srgbClr val="000000"/>
              </a:buClr>
              <a:buSzPct val="45000"/>
              <a:buFont typeface="Wingdings" charset="2"/>
              <a:buChar char=""/>
            </a:pPr>
            <a:r>
              <a:rPr lang="es-ES" sz="2400" b="0" strike="noStrike" spc="-1">
                <a:latin typeface="Arial"/>
              </a:rPr>
              <a:t>Terceiro nivel do esquema</a:t>
            </a:r>
          </a:p>
          <a:p>
            <a:pPr marL="1728000" lvl="3" indent="-216000">
              <a:spcBef>
                <a:spcPts val="567"/>
              </a:spcBef>
              <a:buClr>
                <a:srgbClr val="000000"/>
              </a:buClr>
              <a:buSzPct val="75000"/>
              <a:buFont typeface="Symbol" charset="2"/>
              <a:buChar char=""/>
            </a:pPr>
            <a:r>
              <a:rPr lang="es-ES" sz="2000" b="0" strike="noStrike" spc="-1">
                <a:latin typeface="Arial"/>
              </a:rPr>
              <a:t>Cuarto nivel do esquema</a:t>
            </a:r>
          </a:p>
          <a:p>
            <a:pPr marL="2160000" lvl="4" indent="-216000">
              <a:spcBef>
                <a:spcPts val="283"/>
              </a:spcBef>
              <a:buClr>
                <a:srgbClr val="000000"/>
              </a:buClr>
              <a:buSzPct val="45000"/>
              <a:buFont typeface="Wingdings" charset="2"/>
              <a:buChar char=""/>
            </a:pPr>
            <a:r>
              <a:rPr lang="es-ES" sz="2000" b="0" strike="noStrike" spc="-1">
                <a:latin typeface="Arial"/>
              </a:rPr>
              <a:t>Quinto nivel do esquema</a:t>
            </a:r>
          </a:p>
          <a:p>
            <a:pPr marL="2592000" lvl="5" indent="-216000">
              <a:spcBef>
                <a:spcPts val="283"/>
              </a:spcBef>
              <a:buClr>
                <a:srgbClr val="000000"/>
              </a:buClr>
              <a:buSzPct val="45000"/>
              <a:buFont typeface="Wingdings" charset="2"/>
              <a:buChar char=""/>
            </a:pPr>
            <a:r>
              <a:rPr lang="es-ES" sz="2000" b="0" strike="noStrike" spc="-1">
                <a:latin typeface="Arial"/>
              </a:rPr>
              <a:t>Sexto nivel do esquema</a:t>
            </a:r>
          </a:p>
          <a:p>
            <a:pPr marL="3024000" lvl="6" indent="-216000">
              <a:spcBef>
                <a:spcPts val="283"/>
              </a:spcBef>
              <a:buClr>
                <a:srgbClr val="000000"/>
              </a:buClr>
              <a:buSzPct val="45000"/>
              <a:buFont typeface="Wingdings" charset="2"/>
              <a:buChar char=""/>
            </a:pPr>
            <a:r>
              <a:rPr lang="es-ES" sz="2000" b="0" strike="noStrike" spc="-1">
                <a:latin typeface="Arial"/>
              </a:rPr>
              <a:t>Sétimo nivel do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ustomShape 1"/>
          <p:cNvSpPr/>
          <p:nvPr/>
        </p:nvSpPr>
        <p:spPr>
          <a:xfrm>
            <a:off x="1535040" y="955440"/>
            <a:ext cx="6887520" cy="1707120"/>
          </a:xfrm>
          <a:prstGeom prst="rect">
            <a:avLst/>
          </a:prstGeom>
          <a:noFill/>
          <a:ln>
            <a:noFill/>
          </a:ln>
        </p:spPr>
        <p:style>
          <a:lnRef idx="0">
            <a:scrgbClr r="0" g="0" b="0"/>
          </a:lnRef>
          <a:fillRef idx="0">
            <a:scrgbClr r="0" g="0" b="0"/>
          </a:fillRef>
          <a:effectRef idx="0">
            <a:scrgbClr r="0" g="0" b="0"/>
          </a:effectRef>
          <a:fontRef idx="minor"/>
        </p:style>
      </p:sp>
      <p:sp>
        <p:nvSpPr>
          <p:cNvPr id="40" name="CustomShape 2"/>
          <p:cNvSpPr/>
          <p:nvPr/>
        </p:nvSpPr>
        <p:spPr>
          <a:xfrm>
            <a:off x="238680" y="3809160"/>
            <a:ext cx="8518320" cy="8384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rmAutofit lnSpcReduction="10000"/>
          </a:bodyPr>
          <a:lstStyle/>
          <a:p>
            <a:pPr algn="r">
              <a:lnSpc>
                <a:spcPct val="80000"/>
              </a:lnSpc>
            </a:pPr>
            <a:r>
              <a:rPr lang="gl-ES" sz="1400" b="0" strike="noStrike" spc="-1">
                <a:solidFill>
                  <a:srgbClr val="000000"/>
                </a:solidFill>
                <a:latin typeface="Xunta Sans"/>
                <a:ea typeface="Roboto Slab"/>
              </a:rPr>
              <a:t>Santiago Martínez Calvo</a:t>
            </a:r>
            <a:endParaRPr lang="gl-ES" sz="1400" b="0" strike="noStrike" spc="-1">
              <a:latin typeface="Arial"/>
            </a:endParaRPr>
          </a:p>
          <a:p>
            <a:pPr algn="r">
              <a:lnSpc>
                <a:spcPct val="95000"/>
              </a:lnSpc>
            </a:pPr>
            <a:endParaRPr lang="gl-ES" sz="1400" b="0" strike="noStrike" spc="-1">
              <a:latin typeface="Arial"/>
            </a:endParaRPr>
          </a:p>
          <a:p>
            <a:pPr algn="r">
              <a:lnSpc>
                <a:spcPct val="80000"/>
              </a:lnSpc>
            </a:pPr>
            <a:r>
              <a:rPr lang="gl-ES" sz="1400" b="0" strike="noStrike" spc="-1">
                <a:solidFill>
                  <a:srgbClr val="000000"/>
                </a:solidFill>
                <a:latin typeface="Xunta Sans"/>
                <a:ea typeface="Roboto Slab"/>
              </a:rPr>
              <a:t>Xefe de sección de Sanidade Animal</a:t>
            </a:r>
            <a:endParaRPr lang="gl-ES" sz="1400" b="0" strike="noStrike" spc="-1">
              <a:latin typeface="Arial"/>
            </a:endParaRPr>
          </a:p>
          <a:p>
            <a:pPr algn="r">
              <a:lnSpc>
                <a:spcPct val="80000"/>
              </a:lnSpc>
            </a:pPr>
            <a:r>
              <a:rPr lang="gl-ES" sz="1400" b="0" strike="noStrike" spc="-1">
                <a:solidFill>
                  <a:srgbClr val="000000"/>
                </a:solidFill>
                <a:latin typeface="Xunta Sans"/>
                <a:ea typeface="Roboto Slab"/>
              </a:rPr>
              <a:t>Subdirección Xeral de Gandaría</a:t>
            </a:r>
            <a:endParaRPr lang="gl-ES" sz="1400" b="0" strike="noStrike" spc="-1">
              <a:latin typeface="Arial"/>
            </a:endParaRPr>
          </a:p>
        </p:txBody>
      </p:sp>
      <p:sp>
        <p:nvSpPr>
          <p:cNvPr id="41" name="CustomShape 3"/>
          <p:cNvSpPr/>
          <p:nvPr/>
        </p:nvSpPr>
        <p:spPr>
          <a:xfrm>
            <a:off x="2791080" y="1334160"/>
            <a:ext cx="3948480" cy="2295000"/>
          </a:xfrm>
          <a:prstGeom prst="round2DiagRect">
            <a:avLst>
              <a:gd name="adj1" fmla="val 16667"/>
              <a:gd name="adj2" fmla="val 0"/>
            </a:avLst>
          </a:prstGeom>
          <a:blipFill rotWithShape="0">
            <a:blip r:embed="rId2"/>
            <a:stretch>
              <a:fillRect/>
            </a:stretch>
          </a:blipFill>
          <a:ln w="88920" cap="sq">
            <a:solidFill>
              <a:srgbClr val="FFFFFF"/>
            </a:solidFill>
            <a:miter/>
          </a:ln>
          <a:effectLst>
            <a:outerShdw blurRad="254000" algn="tl" rotWithShape="0">
              <a:srgbClr val="000000">
                <a:alpha val="43000"/>
              </a:srgbClr>
            </a:outerShdw>
          </a:effectLst>
        </p:spPr>
        <p:style>
          <a:lnRef idx="0">
            <a:scrgbClr r="0" g="0" b="0"/>
          </a:lnRef>
          <a:fillRef idx="0">
            <a:scrgbClr r="0" g="0" b="0"/>
          </a:fillRef>
          <a:effectRef idx="0">
            <a:scrgbClr r="0" g="0" b="0"/>
          </a:effectRef>
          <a:fontRef idx="minor"/>
        </p:style>
      </p:sp>
      <p:sp>
        <p:nvSpPr>
          <p:cNvPr id="42" name="CustomShape 4"/>
          <p:cNvSpPr/>
          <p:nvPr/>
        </p:nvSpPr>
        <p:spPr>
          <a:xfrm>
            <a:off x="1739520" y="641160"/>
            <a:ext cx="5401800" cy="50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2600" b="1" strike="noStrike" spc="-1">
                <a:solidFill>
                  <a:srgbClr val="000000"/>
                </a:solidFill>
                <a:latin typeface="Xunta Sans"/>
                <a:ea typeface="Roboto Slab"/>
              </a:rPr>
              <a:t>PLAN SANITARIO INTEGRAL (PSI)</a:t>
            </a:r>
            <a:endParaRPr lang="gl-ES" sz="2600" b="0" strike="noStrike" spc="-1">
              <a:latin typeface="Arial"/>
            </a:endParaRPr>
          </a:p>
        </p:txBody>
      </p:sp>
      <p:sp>
        <p:nvSpPr>
          <p:cNvPr id="43" name="CustomShape 5"/>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44" name="CustomShape 6"/>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A71B28E8-9A43-4D04-AAC1-63FBAAC283C6}" type="slidenum">
              <a:rPr lang="gl-ES" sz="830" b="0" strike="noStrike" spc="-1">
                <a:solidFill>
                  <a:srgbClr val="FFFFFF"/>
                </a:solidFill>
                <a:latin typeface="Gill Sans MT"/>
              </a:rPr>
              <a:t>1</a:t>
            </a:fld>
            <a:endParaRPr lang="gl-ES" sz="83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91" name="CustomShape 2"/>
          <p:cNvSpPr/>
          <p:nvPr/>
        </p:nvSpPr>
        <p:spPr>
          <a:xfrm>
            <a:off x="216000" y="408240"/>
            <a:ext cx="8555400" cy="5206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Contido mínimo do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1.Hixiene e </a:t>
            </a:r>
            <a:r>
              <a:rPr lang="gl-ES" sz="1400" b="0" strike="noStrike" spc="-1" dirty="0" err="1">
                <a:solidFill>
                  <a:srgbClr val="000000"/>
                </a:solidFill>
                <a:latin typeface="Xunta Sans" panose="00000500000000000000" pitchFamily="50" charset="0"/>
                <a:ea typeface="Roboto"/>
              </a:rPr>
              <a:t>bioseguridade</a:t>
            </a:r>
            <a:r>
              <a:rPr lang="gl-ES" sz="1400" b="0" strike="noStrike" spc="-1" dirty="0">
                <a:solidFill>
                  <a:srgbClr val="000000"/>
                </a:solidFill>
                <a:latin typeface="Xunta Sans" panose="00000500000000000000" pitchFamily="50" charset="0"/>
                <a:ea typeface="Roboto"/>
              </a:rPr>
              <a:t>:</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e) Medidas en relación ao control da subministración e da calidade da auga.</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f) Medidas en relación co manexo dos animais, incluíndo a separación de animais enfermos 	ou corentena.</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g) Medidas en relación coa xestión de residuos sanitarios.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h) Revisión periódica de certos aspectos das instalacións.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i) Plan de LDDD das instalacións.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j) Plan de recollida e almacenamento de cadáveres e outros subprodutos de orixe animal.</a:t>
            </a:r>
            <a:endParaRPr lang="gl-ES" sz="1400" b="0" strike="noStrike" spc="-1" dirty="0">
              <a:latin typeface="Xunta Sans" panose="00000500000000000000" pitchFamily="50" charset="0"/>
            </a:endParaRPr>
          </a:p>
          <a:p>
            <a:pPr>
              <a:lnSpc>
                <a:spcPct val="100000"/>
              </a:lnSpc>
            </a:pPr>
            <a:r>
              <a:rPr lang="gl-ES" sz="1500" b="0" strike="noStrike" spc="-1" dirty="0">
                <a:solidFill>
                  <a:srgbClr val="000000"/>
                </a:solidFill>
                <a:latin typeface="Xunta Sans"/>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pic>
        <p:nvPicPr>
          <p:cNvPr id="92" name="Imagen 144"/>
          <p:cNvPicPr/>
          <p:nvPr/>
        </p:nvPicPr>
        <p:blipFill>
          <a:blip r:embed="rId2"/>
          <a:stretch/>
        </p:blipFill>
        <p:spPr>
          <a:xfrm>
            <a:off x="6231784" y="3081677"/>
            <a:ext cx="2139120" cy="1400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4" name="Imagen 146"/>
          <p:cNvPicPr/>
          <p:nvPr/>
        </p:nvPicPr>
        <p:blipFill>
          <a:blip r:embed="rId3"/>
          <a:stretch/>
        </p:blipFill>
        <p:spPr>
          <a:xfrm>
            <a:off x="965220" y="3028140"/>
            <a:ext cx="2014920" cy="139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97"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0B82986F-40B9-4205-BE54-5D19519640CD}" type="slidenum">
              <a:rPr lang="gl-ES" sz="830" b="0" strike="noStrike" spc="-1">
                <a:solidFill>
                  <a:srgbClr val="FFFFFF"/>
                </a:solidFill>
                <a:latin typeface="Gill Sans MT"/>
              </a:rPr>
              <a:t>10</a:t>
            </a:fld>
            <a:endParaRPr lang="gl-ES" sz="830" b="0" strike="noStrike" spc="-1">
              <a:latin typeface="Arial"/>
            </a:endParaRPr>
          </a:p>
        </p:txBody>
      </p:sp>
      <p:pic>
        <p:nvPicPr>
          <p:cNvPr id="2" name="Imaxe 1">
            <a:extLst>
              <a:ext uri="{FF2B5EF4-FFF2-40B4-BE49-F238E27FC236}">
                <a16:creationId xmlns:a16="http://schemas.microsoft.com/office/drawing/2014/main" id="{A906EE9D-340E-4AAE-BA41-074B6DD54646}"/>
              </a:ext>
            </a:extLst>
          </p:cNvPr>
          <p:cNvPicPr>
            <a:picLocks noChangeAspect="1"/>
          </p:cNvPicPr>
          <p:nvPr/>
        </p:nvPicPr>
        <p:blipFill>
          <a:blip r:embed="rId4"/>
          <a:stretch>
            <a:fillRect/>
          </a:stretch>
        </p:blipFill>
        <p:spPr>
          <a:xfrm>
            <a:off x="3557280" y="3083117"/>
            <a:ext cx="2097364" cy="139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99" name="CustomShape 2"/>
          <p:cNvSpPr/>
          <p:nvPr/>
        </p:nvSpPr>
        <p:spPr>
          <a:xfrm>
            <a:off x="216000" y="288000"/>
            <a:ext cx="8555400" cy="46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Contido mínimo do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2. Plan de vixilancia e control de parasitos internos e externos.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3. Protocolo de vixilancia do estado sanitario dos animais.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4. Programa de mostraxe rutineira fronte ás enfermidades obxecto de control na 	explotación, incluídas a mostraxe aos animais de nova incorporación.</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5. Plans de vacinación.</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pic>
        <p:nvPicPr>
          <p:cNvPr id="101" name="Imagen 151"/>
          <p:cNvPicPr/>
          <p:nvPr/>
        </p:nvPicPr>
        <p:blipFill>
          <a:blip r:embed="rId2"/>
          <a:stretch/>
        </p:blipFill>
        <p:spPr>
          <a:xfrm>
            <a:off x="6328440" y="2467080"/>
            <a:ext cx="2193480" cy="1482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 name="Imagen 152"/>
          <p:cNvPicPr/>
          <p:nvPr/>
        </p:nvPicPr>
        <p:blipFill>
          <a:blip r:embed="rId3"/>
          <a:stretch/>
        </p:blipFill>
        <p:spPr>
          <a:xfrm>
            <a:off x="3660201" y="2795569"/>
            <a:ext cx="2120760" cy="1438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3" name="CustomShape 3"/>
          <p:cNvSpPr/>
          <p:nvPr/>
        </p:nvSpPr>
        <p:spPr>
          <a:xfrm>
            <a:off x="622080" y="720000"/>
            <a:ext cx="7950600" cy="2439720"/>
          </a:xfrm>
          <a:prstGeom prst="rect">
            <a:avLst/>
          </a:prstGeom>
          <a:noFill/>
          <a:ln>
            <a:noFill/>
          </a:ln>
        </p:spPr>
        <p:style>
          <a:lnRef idx="0">
            <a:scrgbClr r="0" g="0" b="0"/>
          </a:lnRef>
          <a:fillRef idx="0">
            <a:scrgbClr r="0" g="0" b="0"/>
          </a:fillRef>
          <a:effectRef idx="0">
            <a:scrgbClr r="0" g="0" b="0"/>
          </a:effectRef>
          <a:fontRef idx="minor"/>
        </p:style>
      </p:sp>
      <p:sp>
        <p:nvSpPr>
          <p:cNvPr id="104" name="CustomShape 4"/>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05" name="CustomShape 5"/>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7091F971-E79D-47AA-B551-988642F12CDF}" type="slidenum">
              <a:rPr lang="gl-ES" sz="830" b="0" strike="noStrike" spc="-1">
                <a:solidFill>
                  <a:srgbClr val="FFFFFF"/>
                </a:solidFill>
                <a:latin typeface="Gill Sans MT"/>
              </a:rPr>
              <a:t>11</a:t>
            </a:fld>
            <a:endParaRPr lang="gl-ES" sz="830" b="0" strike="noStrike" spc="-1">
              <a:latin typeface="Arial"/>
            </a:endParaRPr>
          </a:p>
        </p:txBody>
      </p:sp>
      <p:pic>
        <p:nvPicPr>
          <p:cNvPr id="2" name="Imaxe 1">
            <a:extLst>
              <a:ext uri="{FF2B5EF4-FFF2-40B4-BE49-F238E27FC236}">
                <a16:creationId xmlns:a16="http://schemas.microsoft.com/office/drawing/2014/main" id="{42ECBECA-4A6B-4DF3-8C7B-ECFDC3B31AEE}"/>
              </a:ext>
            </a:extLst>
          </p:cNvPr>
          <p:cNvPicPr>
            <a:picLocks noChangeAspect="1"/>
          </p:cNvPicPr>
          <p:nvPr/>
        </p:nvPicPr>
        <p:blipFill>
          <a:blip r:embed="rId4"/>
          <a:stretch>
            <a:fillRect/>
          </a:stretch>
        </p:blipFill>
        <p:spPr>
          <a:xfrm>
            <a:off x="1018800" y="2984580"/>
            <a:ext cx="1926620" cy="2932430"/>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107" name="CustomShape 2"/>
          <p:cNvSpPr/>
          <p:nvPr/>
        </p:nvSpPr>
        <p:spPr>
          <a:xfrm>
            <a:off x="893520" y="843480"/>
            <a:ext cx="6767280" cy="320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Contido mínimo do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6. Plan do uso racional de medicamentos veterinarios.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7. Plan de cumprimento e control da hixiene da leite nas explotacións 	leiteiras.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8. Plan sanitario da ADSG, nos casos nos que o veterinario de 		explotación designado sexa distinto do veterinario da ADSG.</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9. Plan sanitario en relación coas enfermidades de declaración 		obrigatoria, ou que sexan de interese para a propia explotación, para 	a comarca, provincia ou CCAA.</a:t>
            </a:r>
            <a:endParaRPr lang="gl-ES" sz="1400" b="0" strike="noStrike" spc="-1" dirty="0">
              <a:latin typeface="Xunta Sans" panose="00000500000000000000" pitchFamily="50" charset="0"/>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108"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09"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DA709238-912D-4B7C-8AE0-E2DC0D3A2FB4}" type="slidenum">
              <a:rPr lang="gl-ES" sz="830" b="0" strike="noStrike" spc="-1">
                <a:solidFill>
                  <a:srgbClr val="FFFFFF"/>
                </a:solidFill>
                <a:latin typeface="Gill Sans MT"/>
              </a:rPr>
              <a:t>12</a:t>
            </a:fld>
            <a:endParaRPr lang="gl-ES" sz="830" b="0" strike="noStrike" spc="-1">
              <a:latin typeface="Arial"/>
            </a:endParaRPr>
          </a:p>
        </p:txBody>
      </p:sp>
      <p:pic>
        <p:nvPicPr>
          <p:cNvPr id="110" name="Imaxe 1"/>
          <p:cNvPicPr/>
          <p:nvPr/>
        </p:nvPicPr>
        <p:blipFill>
          <a:blip r:embed="rId2"/>
          <a:stretch/>
        </p:blipFill>
        <p:spPr>
          <a:xfrm>
            <a:off x="6561720" y="733680"/>
            <a:ext cx="1904760" cy="1081800"/>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xe 1">
            <a:extLst>
              <a:ext uri="{FF2B5EF4-FFF2-40B4-BE49-F238E27FC236}">
                <a16:creationId xmlns:a16="http://schemas.microsoft.com/office/drawing/2014/main" id="{58E554FE-EA41-4260-9FFE-74A6A774D7CF}"/>
              </a:ext>
            </a:extLst>
          </p:cNvPr>
          <p:cNvPicPr>
            <a:picLocks noChangeAspect="1"/>
          </p:cNvPicPr>
          <p:nvPr/>
        </p:nvPicPr>
        <p:blipFill>
          <a:blip r:embed="rId2"/>
          <a:stretch>
            <a:fillRect/>
          </a:stretch>
        </p:blipFill>
        <p:spPr>
          <a:xfrm>
            <a:off x="4656859" y="949469"/>
            <a:ext cx="4167169" cy="3830349"/>
          </a:xfrm>
          <a:prstGeom prst="rect">
            <a:avLst/>
          </a:prstGeom>
        </p:spPr>
      </p:pic>
      <p:pic>
        <p:nvPicPr>
          <p:cNvPr id="4" name="Imaxe 3">
            <a:extLst>
              <a:ext uri="{FF2B5EF4-FFF2-40B4-BE49-F238E27FC236}">
                <a16:creationId xmlns:a16="http://schemas.microsoft.com/office/drawing/2014/main" id="{47FA659C-208A-4852-B17C-6E4E0E5FD13B}"/>
              </a:ext>
            </a:extLst>
          </p:cNvPr>
          <p:cNvPicPr>
            <a:picLocks noChangeAspect="1"/>
          </p:cNvPicPr>
          <p:nvPr/>
        </p:nvPicPr>
        <p:blipFill>
          <a:blip r:embed="rId3"/>
          <a:stretch>
            <a:fillRect/>
          </a:stretch>
        </p:blipFill>
        <p:spPr>
          <a:xfrm>
            <a:off x="465155" y="949468"/>
            <a:ext cx="3619890" cy="3830349"/>
          </a:xfrm>
          <a:prstGeom prst="rect">
            <a:avLst/>
          </a:prstGeom>
        </p:spPr>
      </p:pic>
      <p:pic>
        <p:nvPicPr>
          <p:cNvPr id="5" name="Imaxe 4">
            <a:extLst>
              <a:ext uri="{FF2B5EF4-FFF2-40B4-BE49-F238E27FC236}">
                <a16:creationId xmlns:a16="http://schemas.microsoft.com/office/drawing/2014/main" id="{15C28F59-1ACA-4DAB-917C-67E883B15D04}"/>
              </a:ext>
            </a:extLst>
          </p:cNvPr>
          <p:cNvPicPr>
            <a:picLocks noChangeAspect="1"/>
          </p:cNvPicPr>
          <p:nvPr/>
        </p:nvPicPr>
        <p:blipFill>
          <a:blip r:embed="rId4"/>
          <a:stretch>
            <a:fillRect/>
          </a:stretch>
        </p:blipFill>
        <p:spPr>
          <a:xfrm>
            <a:off x="546821" y="164522"/>
            <a:ext cx="1607561" cy="7014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Elipse 5">
            <a:extLst>
              <a:ext uri="{FF2B5EF4-FFF2-40B4-BE49-F238E27FC236}">
                <a16:creationId xmlns:a16="http://schemas.microsoft.com/office/drawing/2014/main" id="{D88DAB72-4406-46BC-B875-5E81E56AC5AD}"/>
              </a:ext>
            </a:extLst>
          </p:cNvPr>
          <p:cNvSpPr/>
          <p:nvPr/>
        </p:nvSpPr>
        <p:spPr>
          <a:xfrm>
            <a:off x="4656859" y="2424545"/>
            <a:ext cx="3004705" cy="519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xe 4">
            <a:extLst>
              <a:ext uri="{FF2B5EF4-FFF2-40B4-BE49-F238E27FC236}">
                <a16:creationId xmlns:a16="http://schemas.microsoft.com/office/drawing/2014/main" id="{15C28F59-1ACA-4DAB-917C-67E883B15D04}"/>
              </a:ext>
            </a:extLst>
          </p:cNvPr>
          <p:cNvPicPr>
            <a:picLocks noChangeAspect="1"/>
          </p:cNvPicPr>
          <p:nvPr/>
        </p:nvPicPr>
        <p:blipFill>
          <a:blip r:embed="rId2"/>
          <a:stretch>
            <a:fillRect/>
          </a:stretch>
        </p:blipFill>
        <p:spPr>
          <a:xfrm>
            <a:off x="546821" y="164522"/>
            <a:ext cx="1607561" cy="7014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Imaxe 2">
            <a:extLst>
              <a:ext uri="{FF2B5EF4-FFF2-40B4-BE49-F238E27FC236}">
                <a16:creationId xmlns:a16="http://schemas.microsoft.com/office/drawing/2014/main" id="{0649A16C-E0DF-4B6A-913C-2AF5B1850DEA}"/>
              </a:ext>
            </a:extLst>
          </p:cNvPr>
          <p:cNvPicPr>
            <a:picLocks noChangeAspect="1"/>
          </p:cNvPicPr>
          <p:nvPr/>
        </p:nvPicPr>
        <p:blipFill>
          <a:blip r:embed="rId3"/>
          <a:stretch>
            <a:fillRect/>
          </a:stretch>
        </p:blipFill>
        <p:spPr>
          <a:xfrm>
            <a:off x="2725281" y="1354742"/>
            <a:ext cx="6193550" cy="3489033"/>
          </a:xfrm>
          <a:prstGeom prst="rect">
            <a:avLst/>
          </a:prstGeom>
        </p:spPr>
      </p:pic>
      <p:pic>
        <p:nvPicPr>
          <p:cNvPr id="6" name="Imaxe 5">
            <a:extLst>
              <a:ext uri="{FF2B5EF4-FFF2-40B4-BE49-F238E27FC236}">
                <a16:creationId xmlns:a16="http://schemas.microsoft.com/office/drawing/2014/main" id="{F4035180-E005-4540-B566-0853FA1BC7DC}"/>
              </a:ext>
            </a:extLst>
          </p:cNvPr>
          <p:cNvPicPr>
            <a:picLocks noChangeAspect="1"/>
          </p:cNvPicPr>
          <p:nvPr/>
        </p:nvPicPr>
        <p:blipFill>
          <a:blip r:embed="rId4"/>
          <a:stretch>
            <a:fillRect/>
          </a:stretch>
        </p:blipFill>
        <p:spPr>
          <a:xfrm>
            <a:off x="391359" y="1728566"/>
            <a:ext cx="2142536" cy="1425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436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xe 4">
            <a:extLst>
              <a:ext uri="{FF2B5EF4-FFF2-40B4-BE49-F238E27FC236}">
                <a16:creationId xmlns:a16="http://schemas.microsoft.com/office/drawing/2014/main" id="{15C28F59-1ACA-4DAB-917C-67E883B15D04}"/>
              </a:ext>
            </a:extLst>
          </p:cNvPr>
          <p:cNvPicPr>
            <a:picLocks noChangeAspect="1"/>
          </p:cNvPicPr>
          <p:nvPr/>
        </p:nvPicPr>
        <p:blipFill>
          <a:blip r:embed="rId2"/>
          <a:stretch>
            <a:fillRect/>
          </a:stretch>
        </p:blipFill>
        <p:spPr>
          <a:xfrm>
            <a:off x="546821" y="164522"/>
            <a:ext cx="1607561" cy="7014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Imaxe 3">
            <a:extLst>
              <a:ext uri="{FF2B5EF4-FFF2-40B4-BE49-F238E27FC236}">
                <a16:creationId xmlns:a16="http://schemas.microsoft.com/office/drawing/2014/main" id="{1AC92539-A1FF-460C-B517-B4DFDBEAEBD8}"/>
              </a:ext>
            </a:extLst>
          </p:cNvPr>
          <p:cNvPicPr>
            <a:picLocks noChangeAspect="1"/>
          </p:cNvPicPr>
          <p:nvPr/>
        </p:nvPicPr>
        <p:blipFill>
          <a:blip r:embed="rId3"/>
          <a:stretch>
            <a:fillRect/>
          </a:stretch>
        </p:blipFill>
        <p:spPr>
          <a:xfrm>
            <a:off x="1350601" y="1033896"/>
            <a:ext cx="4299907" cy="3945082"/>
          </a:xfrm>
          <a:prstGeom prst="rect">
            <a:avLst/>
          </a:prstGeom>
        </p:spPr>
      </p:pic>
      <p:pic>
        <p:nvPicPr>
          <p:cNvPr id="6" name="Imaxe 5">
            <a:extLst>
              <a:ext uri="{FF2B5EF4-FFF2-40B4-BE49-F238E27FC236}">
                <a16:creationId xmlns:a16="http://schemas.microsoft.com/office/drawing/2014/main" id="{5630582B-C034-4D96-B46F-7CC5C28CC93B}"/>
              </a:ext>
            </a:extLst>
          </p:cNvPr>
          <p:cNvPicPr>
            <a:picLocks noChangeAspect="1"/>
          </p:cNvPicPr>
          <p:nvPr/>
        </p:nvPicPr>
        <p:blipFill>
          <a:blip r:embed="rId4"/>
          <a:stretch>
            <a:fillRect/>
          </a:stretch>
        </p:blipFill>
        <p:spPr>
          <a:xfrm>
            <a:off x="6357142" y="3114938"/>
            <a:ext cx="2182091" cy="1402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xe 6">
            <a:extLst>
              <a:ext uri="{FF2B5EF4-FFF2-40B4-BE49-F238E27FC236}">
                <a16:creationId xmlns:a16="http://schemas.microsoft.com/office/drawing/2014/main" id="{6CDDE29C-5B82-45BD-9444-FB228E403636}"/>
              </a:ext>
            </a:extLst>
          </p:cNvPr>
          <p:cNvPicPr>
            <a:picLocks noChangeAspect="1"/>
          </p:cNvPicPr>
          <p:nvPr/>
        </p:nvPicPr>
        <p:blipFill>
          <a:blip r:embed="rId5"/>
          <a:stretch>
            <a:fillRect/>
          </a:stretch>
        </p:blipFill>
        <p:spPr>
          <a:xfrm>
            <a:off x="6100209" y="1137974"/>
            <a:ext cx="2571750"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xe 7">
            <a:extLst>
              <a:ext uri="{FF2B5EF4-FFF2-40B4-BE49-F238E27FC236}">
                <a16:creationId xmlns:a16="http://schemas.microsoft.com/office/drawing/2014/main" id="{CB8D5FF6-B9D1-4393-853B-6CA483B48030}"/>
              </a:ext>
            </a:extLst>
          </p:cNvPr>
          <p:cNvPicPr>
            <a:picLocks noChangeAspect="1"/>
          </p:cNvPicPr>
          <p:nvPr/>
        </p:nvPicPr>
        <p:blipFill>
          <a:blip r:embed="rId6"/>
          <a:stretch>
            <a:fillRect/>
          </a:stretch>
        </p:blipFill>
        <p:spPr>
          <a:xfrm>
            <a:off x="6663714" y="1618325"/>
            <a:ext cx="871870" cy="639869"/>
          </a:xfrm>
          <a:prstGeom prst="rect">
            <a:avLst/>
          </a:prstGeom>
        </p:spPr>
      </p:pic>
    </p:spTree>
    <p:extLst>
      <p:ext uri="{BB962C8B-B14F-4D97-AF65-F5344CB8AC3E}">
        <p14:creationId xmlns:p14="http://schemas.microsoft.com/office/powerpoint/2010/main" val="51168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114" name="CustomShape 2"/>
          <p:cNvSpPr/>
          <p:nvPr/>
        </p:nvSpPr>
        <p:spPr>
          <a:xfrm>
            <a:off x="594720" y="774000"/>
            <a:ext cx="7265880" cy="363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Visitas </a:t>
            </a:r>
            <a:r>
              <a:rPr lang="gl-ES" sz="1400" b="1" strike="noStrike" spc="-1" dirty="0" err="1">
                <a:solidFill>
                  <a:srgbClr val="000000"/>
                </a:solidFill>
                <a:latin typeface="Xunta Sans" panose="00000500000000000000" pitchFamily="50" charset="0"/>
                <a:ea typeface="Roboto"/>
              </a:rPr>
              <a:t>zoosanitarias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343080" indent="-342360">
              <a:lnSpc>
                <a:spcPct val="100000"/>
              </a:lnSpc>
              <a:buClr>
                <a:srgbClr val="000000"/>
              </a:buClr>
              <a:buFont typeface="StarSymbol"/>
              <a:buAutoNum type="arabicPeriod"/>
            </a:pPr>
            <a:r>
              <a:rPr lang="gl-ES" sz="1400" b="0" strike="noStrike" spc="-1" dirty="0">
                <a:solidFill>
                  <a:srgbClr val="000000"/>
                </a:solidFill>
                <a:latin typeface="Xunta Sans" panose="00000500000000000000" pitchFamily="50" charset="0"/>
                <a:ea typeface="Roboto"/>
              </a:rPr>
              <a:t>Contido:</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 O veterinario efectuará de maneira presencial o seguimento sobre o 	cumprimento na explotación dos aspectos recollidos no PSI e no Plan de 	benestar animal.</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b) Prestará atención a presencia de calquera signo clínico indicativo da 	aparición dalgunha enfermidade incluídas no artigo 5.1 do Regulamento (UE) 	2016/429.</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c) Emitirá as recomendacións que considere oportunas á persoa titular da 	explotación, respecto ás deficiencias que observe ou ao uso de antibióticos 	na explotación.</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115"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16"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AFD78476-9E79-4E93-9502-7B8078263916}" type="slidenum">
              <a:rPr lang="gl-ES" sz="830" b="0" strike="noStrike" spc="-1">
                <a:solidFill>
                  <a:srgbClr val="FFFFFF"/>
                </a:solidFill>
                <a:latin typeface="Gill Sans MT"/>
              </a:rPr>
              <a:t>16</a:t>
            </a:fld>
            <a:endParaRPr lang="gl-ES" sz="830" b="0" strike="noStrike" spc="-1">
              <a:latin typeface="Arial"/>
            </a:endParaRPr>
          </a:p>
        </p:txBody>
      </p:sp>
      <p:sp>
        <p:nvSpPr>
          <p:cNvPr id="117" name="CustomShape 5"/>
          <p:cNvSpPr/>
          <p:nvPr/>
        </p:nvSpPr>
        <p:spPr>
          <a:xfrm>
            <a:off x="3877560" y="276120"/>
            <a:ext cx="2073240" cy="1273320"/>
          </a:xfrm>
          <a:prstGeom prst="ellipse">
            <a:avLst/>
          </a:prstGeom>
          <a:blipFill rotWithShape="0">
            <a:blip r:embed="rId2"/>
            <a:stretch>
              <a:fillRect/>
            </a:stretch>
          </a:blipFill>
          <a:ln w="63360" cap="rnd">
            <a:solidFill>
              <a:srgbClr val="333333"/>
            </a:solidFill>
            <a:round/>
          </a:ln>
          <a:effectLst>
            <a:outerShdw blurRad="38100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118" name="CustomShape 6"/>
          <p:cNvSpPr/>
          <p:nvPr/>
        </p:nvSpPr>
        <p:spPr>
          <a:xfrm>
            <a:off x="2819520" y="858960"/>
            <a:ext cx="731880" cy="158760"/>
          </a:xfrm>
          <a:prstGeom prst="rightArrow">
            <a:avLst>
              <a:gd name="adj1" fmla="val 50000"/>
              <a:gd name="adj2" fmla="val 50000"/>
            </a:avLst>
          </a:prstGeom>
          <a:solidFill>
            <a:srgbClr val="00B0F0"/>
          </a:solidFill>
          <a:ln>
            <a:solidFill>
              <a:srgbClr val="0070C0"/>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120" name="CustomShape 2"/>
          <p:cNvSpPr/>
          <p:nvPr/>
        </p:nvSpPr>
        <p:spPr>
          <a:xfrm>
            <a:off x="747000" y="720360"/>
            <a:ext cx="7321320" cy="627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Visitas </a:t>
            </a:r>
            <a:r>
              <a:rPr lang="gl-ES" sz="1400" b="1" strike="noStrike" spc="-1" dirty="0" err="1">
                <a:solidFill>
                  <a:srgbClr val="000000"/>
                </a:solidFill>
                <a:latin typeface="Xunta Sans" panose="00000500000000000000" pitchFamily="50" charset="0"/>
                <a:ea typeface="Roboto"/>
              </a:rPr>
              <a:t>zoosanitarias</a:t>
            </a:r>
            <a:r>
              <a:rPr lang="gl-ES" sz="1400" b="0" strike="noStrike" spc="-1" dirty="0">
                <a:solidFill>
                  <a:srgbClr val="000000"/>
                </a:solidFill>
                <a:latin typeface="Xunta Sans" panose="00000500000000000000" pitchFamily="50" charset="0"/>
                <a:ea typeface="Roboto"/>
              </a:rPr>
              <a:t>: </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2. Frecuencia,</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 Situación sanitaria da comarca gandeira</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b) Do nivel do risco </a:t>
            </a:r>
            <a:r>
              <a:rPr lang="gl-ES" sz="1400" b="0" strike="noStrike" spc="-1" dirty="0" err="1">
                <a:solidFill>
                  <a:srgbClr val="000000"/>
                </a:solidFill>
                <a:latin typeface="Xunta Sans" panose="00000500000000000000" pitchFamily="50" charset="0"/>
                <a:ea typeface="Roboto"/>
              </a:rPr>
              <a:t>zoosanitario</a:t>
            </a:r>
            <a:r>
              <a:rPr lang="gl-ES" sz="1400" b="0" strike="noStrike" spc="-1" dirty="0">
                <a:solidFill>
                  <a:srgbClr val="000000"/>
                </a:solidFill>
                <a:latin typeface="Xunta Sans" panose="00000500000000000000" pitchFamily="50" charset="0"/>
                <a:ea typeface="Roboto"/>
              </a:rPr>
              <a:t> que presente cada especie gandeira, no 	referente á entrada e propagación de enfermidades.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Criterios a ter en conta:</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O número de animais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A clasificación zootécnica da explotación, o sistema produtivo e 		a forma de cría</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Consideracións de saúde pública, sanidade animal e benestar 		animal.</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Resultados de controis realizados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Datos do uso de antibióticos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Outros criterios a ter en conta pola autoridade competente en 	</a:t>
            </a:r>
            <a:r>
              <a:rPr lang="gl-ES" sz="1400" spc="-1" dirty="0">
                <a:solidFill>
                  <a:srgbClr val="000000"/>
                </a:solidFill>
                <a:latin typeface="Xunta Sans" panose="00000500000000000000" pitchFamily="50" charset="0"/>
                <a:ea typeface="Roboto"/>
              </a:rPr>
              <a:t>	</a:t>
            </a:r>
            <a:r>
              <a:rPr lang="gl-ES" sz="1400" b="0" strike="noStrike" spc="-1" dirty="0">
                <a:solidFill>
                  <a:srgbClr val="000000"/>
                </a:solidFill>
                <a:latin typeface="Xunta Sans" panose="00000500000000000000" pitchFamily="50" charset="0"/>
                <a:ea typeface="Roboto"/>
              </a:rPr>
              <a:t>materia se sanidade animal.</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121"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22"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3A713BAC-F56F-445E-B9C2-2C608C14C69F}" type="slidenum">
              <a:rPr lang="gl-ES" sz="830" b="0" strike="noStrike" spc="-1">
                <a:solidFill>
                  <a:srgbClr val="FFFFFF"/>
                </a:solidFill>
                <a:latin typeface="Gill Sans MT"/>
              </a:rPr>
              <a:t>17</a:t>
            </a:fld>
            <a:endParaRPr lang="gl-ES" sz="830" b="0" strike="noStrike" spc="-1">
              <a:latin typeface="Arial"/>
            </a:endParaRPr>
          </a:p>
        </p:txBody>
      </p:sp>
      <p:pic>
        <p:nvPicPr>
          <p:cNvPr id="2" name="Imaxe 1">
            <a:extLst>
              <a:ext uri="{FF2B5EF4-FFF2-40B4-BE49-F238E27FC236}">
                <a16:creationId xmlns:a16="http://schemas.microsoft.com/office/drawing/2014/main" id="{6C0DC587-EF9A-4A0C-9E21-73ACD4276DCD}"/>
              </a:ext>
            </a:extLst>
          </p:cNvPr>
          <p:cNvPicPr>
            <a:picLocks noChangeAspect="1"/>
          </p:cNvPicPr>
          <p:nvPr/>
        </p:nvPicPr>
        <p:blipFill>
          <a:blip r:embed="rId2"/>
          <a:stretch>
            <a:fillRect/>
          </a:stretch>
        </p:blipFill>
        <p:spPr>
          <a:xfrm flipH="1">
            <a:off x="388080" y="2466109"/>
            <a:ext cx="1842655" cy="1842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p15="http://schemas.microsoft.com/office/powerpoint/2012/main" xmlns="">
      <p:transition spd="slow">
        <p:split dir="ou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124" name="CustomShape 2"/>
          <p:cNvSpPr/>
          <p:nvPr/>
        </p:nvSpPr>
        <p:spPr>
          <a:xfrm>
            <a:off x="484920" y="1189440"/>
            <a:ext cx="8555400" cy="247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Visitas </a:t>
            </a:r>
            <a:r>
              <a:rPr lang="gl-ES" sz="1400" b="1" strike="noStrike" spc="-1" dirty="0" err="1">
                <a:solidFill>
                  <a:srgbClr val="000000"/>
                </a:solidFill>
                <a:latin typeface="Xunta Sans" panose="00000500000000000000" pitchFamily="50" charset="0"/>
                <a:ea typeface="Roboto"/>
              </a:rPr>
              <a:t>zoosanitarias</a:t>
            </a:r>
            <a:r>
              <a:rPr lang="gl-ES" sz="1400" b="0" strike="noStrike" spc="-1" dirty="0">
                <a:solidFill>
                  <a:srgbClr val="000000"/>
                </a:solidFill>
                <a:latin typeface="Xunta Sans" panose="00000500000000000000" pitchFamily="50" charset="0"/>
                <a:ea typeface="Roboto"/>
              </a:rPr>
              <a:t>: </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En función do resultado dos riscos, as frecuencias mínimas serán as seguintes: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t>
            </a:r>
            <a:r>
              <a:rPr lang="gl-ES" sz="1400" b="1" strike="noStrike" spc="-1" dirty="0">
                <a:solidFill>
                  <a:srgbClr val="000000"/>
                </a:solidFill>
                <a:latin typeface="Xunta Sans" panose="00000500000000000000" pitchFamily="50" charset="0"/>
                <a:ea typeface="Roboto"/>
              </a:rPr>
              <a:t>Risco		Frecuencia</a:t>
            </a:r>
            <a:endParaRPr lang="gl-ES" sz="1400" b="0" strike="noStrike" spc="-1" dirty="0">
              <a:latin typeface="Xunta Sans" panose="00000500000000000000" pitchFamily="50" charset="0"/>
            </a:endParaRPr>
          </a:p>
          <a:p>
            <a:pPr>
              <a:lnSpc>
                <a:spcPct val="100000"/>
              </a:lnSpc>
            </a:pPr>
            <a:r>
              <a:rPr lang="gl-ES" sz="1400" b="1" strike="noStrike" spc="-1" dirty="0">
                <a:solidFill>
                  <a:srgbClr val="000000"/>
                </a:solidFill>
                <a:latin typeface="Xunta Sans" panose="00000500000000000000" pitchFamily="50" charset="0"/>
                <a:ea typeface="Roboto"/>
              </a:rPr>
              <a:t>		</a:t>
            </a:r>
            <a:r>
              <a:rPr lang="gl-ES" sz="1400" b="0" strike="noStrike" spc="-1" dirty="0">
                <a:solidFill>
                  <a:srgbClr val="FF0000"/>
                </a:solidFill>
                <a:latin typeface="Xunta Sans" panose="00000500000000000000" pitchFamily="50" charset="0"/>
                <a:ea typeface="Roboto"/>
              </a:rPr>
              <a:t>Alto</a:t>
            </a:r>
            <a:r>
              <a:rPr lang="gl-ES" sz="1400" b="0" strike="noStrike" spc="-1" dirty="0">
                <a:solidFill>
                  <a:srgbClr val="000000"/>
                </a:solidFill>
                <a:latin typeface="Xunta Sans" panose="00000500000000000000" pitchFamily="50" charset="0"/>
                <a:ea typeface="Roboto"/>
              </a:rPr>
              <a:t>		1 vez cada 6 meses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t>
            </a:r>
            <a:r>
              <a:rPr lang="gl-ES" sz="1400" b="0" strike="noStrike" spc="-1" dirty="0">
                <a:solidFill>
                  <a:srgbClr val="00B050"/>
                </a:solidFill>
                <a:latin typeface="Xunta Sans" panose="00000500000000000000" pitchFamily="50" charset="0"/>
                <a:ea typeface="Roboto"/>
              </a:rPr>
              <a:t>Medio</a:t>
            </a:r>
            <a:r>
              <a:rPr lang="gl-ES" sz="1400" b="0" strike="noStrike" spc="-1" dirty="0">
                <a:solidFill>
                  <a:srgbClr val="000000"/>
                </a:solidFill>
                <a:latin typeface="Xunta Sans" panose="00000500000000000000" pitchFamily="50" charset="0"/>
                <a:ea typeface="Roboto"/>
              </a:rPr>
              <a:t>		1 vez cada 12 meses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t>
            </a:r>
            <a:r>
              <a:rPr lang="gl-ES" sz="1400" b="0" strike="noStrike" spc="-1" dirty="0">
                <a:solidFill>
                  <a:srgbClr val="00B0F0"/>
                </a:solidFill>
                <a:latin typeface="Xunta Sans" panose="00000500000000000000" pitchFamily="50" charset="0"/>
                <a:ea typeface="Roboto"/>
              </a:rPr>
              <a:t>Baixo</a:t>
            </a:r>
            <a:r>
              <a:rPr lang="gl-ES" sz="1400" b="0" strike="noStrike" spc="-1" dirty="0">
                <a:solidFill>
                  <a:srgbClr val="000000"/>
                </a:solidFill>
                <a:latin typeface="Xunta Sans" panose="00000500000000000000" pitchFamily="50" charset="0"/>
                <a:ea typeface="Roboto"/>
              </a:rPr>
              <a:t>		1 vez cada 18 meses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t>
            </a:r>
            <a:r>
              <a:rPr lang="gl-ES" sz="1400" b="0" strike="noStrike" spc="-1" dirty="0">
                <a:solidFill>
                  <a:srgbClr val="002060"/>
                </a:solidFill>
                <a:latin typeface="Xunta Sans" panose="00000500000000000000" pitchFamily="50" charset="0"/>
                <a:ea typeface="Roboto"/>
              </a:rPr>
              <a:t>Moi baixo	</a:t>
            </a:r>
            <a:r>
              <a:rPr lang="gl-ES" sz="1400" b="0" strike="noStrike" spc="-1" dirty="0">
                <a:solidFill>
                  <a:srgbClr val="000000"/>
                </a:solidFill>
                <a:latin typeface="Xunta Sans" panose="00000500000000000000" pitchFamily="50" charset="0"/>
                <a:ea typeface="Roboto"/>
              </a:rPr>
              <a:t>	A determinar pola autoridade competente</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125"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26"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79A5995E-0B98-4361-BD80-FF3A298E2E4E}" type="slidenum">
              <a:rPr lang="gl-ES" sz="830" b="0" strike="noStrike" spc="-1">
                <a:solidFill>
                  <a:srgbClr val="FFFFFF"/>
                </a:solidFill>
                <a:latin typeface="Gill Sans MT"/>
              </a:rPr>
              <a:t>18</a:t>
            </a:fld>
            <a:endParaRPr lang="gl-ES" sz="830" b="0" strike="noStrike" spc="-1">
              <a:latin typeface="Arial"/>
            </a:endParaRPr>
          </a:p>
        </p:txBody>
      </p:sp>
      <p:pic>
        <p:nvPicPr>
          <p:cNvPr id="127" name="Imaxe 2"/>
          <p:cNvPicPr/>
          <p:nvPr/>
        </p:nvPicPr>
        <p:blipFill>
          <a:blip r:embed="rId2"/>
          <a:stretch/>
        </p:blipFill>
        <p:spPr>
          <a:xfrm>
            <a:off x="577762" y="1942221"/>
            <a:ext cx="1652820" cy="1617633"/>
          </a:xfrm>
          <a:prstGeom prst="rect">
            <a:avLst/>
          </a:prstGeom>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129" name="CustomShape 2"/>
          <p:cNvSpPr/>
          <p:nvPr/>
        </p:nvSpPr>
        <p:spPr>
          <a:xfrm>
            <a:off x="1064160" y="1159920"/>
            <a:ext cx="7278840" cy="346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500" b="1" strike="noStrike" spc="-1" dirty="0">
                <a:solidFill>
                  <a:srgbClr val="000000"/>
                </a:solidFill>
                <a:latin typeface="Xunta Sans"/>
                <a:ea typeface="Roboto"/>
              </a:rPr>
              <a:t>	</a:t>
            </a:r>
            <a:r>
              <a:rPr lang="gl-ES" sz="1400" b="1" strike="noStrike" spc="-1" dirty="0">
                <a:solidFill>
                  <a:srgbClr val="000000"/>
                </a:solidFill>
                <a:latin typeface="Xunta Sans" panose="00000500000000000000" pitchFamily="50" charset="0"/>
                <a:ea typeface="Roboto"/>
              </a:rPr>
              <a:t>Obrigas da autoridade competente en materia de sanidade animal.</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1. Poñerá ao alcance dos titulares das explotacións os mecanismos necesarios para que poida informar ao veterinario asignado da información que figure nas bases de datos do rexistro xeral de explotacións gandeiras.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2. Poderá establecer un número máximo de UGM  sobre as que se poida responsabilizar un veterinario de explotación, ou se fose o caso un cociente máximo veterinario/UGM, para empresas veterinarias, integradoras ou ADSG.</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1" strike="noStrike" spc="-1" dirty="0">
                <a:solidFill>
                  <a:srgbClr val="000000"/>
                </a:solidFill>
                <a:latin typeface="Xunta Sans" panose="00000500000000000000" pitchFamily="50" charset="0"/>
                <a:ea typeface="Roboto"/>
              </a:rPr>
              <a:t>Disposición transitoria segunda</a:t>
            </a:r>
            <a:r>
              <a:rPr lang="gl-ES" sz="1400" b="0" strike="noStrike" spc="-1" dirty="0">
                <a:solidFill>
                  <a:srgbClr val="000000"/>
                </a:solidFill>
                <a:latin typeface="Xunta Sans" panose="00000500000000000000" pitchFamily="50" charset="0"/>
                <a:ea typeface="Roboto"/>
              </a:rPr>
              <a:t>.</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“….establecese o prazo dun ano para a designación dun veterinario de explotación e a súa comunicación á autoridade competente na materia de sanidade animal…..”</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r>
              <a:rPr lang="gl-ES" sz="1500" b="0" strike="noStrike" spc="-1" dirty="0">
                <a:solidFill>
                  <a:srgbClr val="000000"/>
                </a:solidFill>
                <a:latin typeface="Xunta Sans"/>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r>
              <a:rPr lang="gl-ES" sz="1500" b="0" strike="noStrike" spc="-1" dirty="0">
                <a:solidFill>
                  <a:srgbClr val="000000"/>
                </a:solidFill>
                <a:latin typeface="Xunta Sans"/>
                <a:ea typeface="Roboto"/>
              </a:rPr>
              <a:t>	</a:t>
            </a:r>
            <a:endParaRPr lang="gl-ES" sz="1500" b="0" strike="noStrike" spc="-1" dirty="0">
              <a:latin typeface="Arial"/>
            </a:endParaRPr>
          </a:p>
          <a:p>
            <a:pPr>
              <a:lnSpc>
                <a:spcPct val="100000"/>
              </a:lnSpc>
            </a:pPr>
            <a:r>
              <a:rPr lang="gl-ES" sz="1500" b="0" strike="noStrike" spc="-1" dirty="0">
                <a:solidFill>
                  <a:srgbClr val="000000"/>
                </a:solidFill>
                <a:latin typeface="Xunta Sans"/>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130"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31"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20820626-108D-46C4-96A1-EE75F0CE42A5}" type="slidenum">
              <a:rPr lang="gl-ES" sz="830" b="0" strike="noStrike" spc="-1">
                <a:solidFill>
                  <a:srgbClr val="FFFFFF"/>
                </a:solidFill>
                <a:latin typeface="Gill Sans MT"/>
              </a:rPr>
              <a:t>19</a:t>
            </a:fld>
            <a:endParaRPr lang="gl-ES" sz="830" b="0" strike="noStrike" spc="-1">
              <a:latin typeface="Arial"/>
            </a:endParaRPr>
          </a:p>
        </p:txBody>
      </p:sp>
      <p:pic>
        <p:nvPicPr>
          <p:cNvPr id="132" name="Imaxe 2"/>
          <p:cNvPicPr/>
          <p:nvPr/>
        </p:nvPicPr>
        <p:blipFill>
          <a:blip r:embed="rId2"/>
          <a:stretch/>
        </p:blipFill>
        <p:spPr>
          <a:xfrm>
            <a:off x="491400" y="412200"/>
            <a:ext cx="1416600" cy="1131840"/>
          </a:xfrm>
          <a:prstGeom prst="rect">
            <a:avLst/>
          </a:prstGeom>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stomShape 1"/>
          <p:cNvSpPr/>
          <p:nvPr/>
        </p:nvSpPr>
        <p:spPr>
          <a:xfrm>
            <a:off x="800640" y="949680"/>
            <a:ext cx="6987600" cy="23536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r>
              <a:rPr lang="gl-ES" sz="1400" b="0" strike="noStrike" spc="-1">
                <a:solidFill>
                  <a:srgbClr val="000000"/>
                </a:solidFill>
                <a:latin typeface="Xunta Sans"/>
                <a:ea typeface="Roboto"/>
              </a:rPr>
              <a:t>Este RD será de aplicación para todas as explotacións de produción e reprodución que alberguen animais destinados á produción de alimentos, ou ao aproveitamento comercial dos mesmos, ou con fins agrarios, coa excepción de:</a:t>
            </a:r>
            <a:endParaRPr lang="gl-ES" sz="1400" b="0" strike="noStrike" spc="-1">
              <a:latin typeface="Arial"/>
            </a:endParaRPr>
          </a:p>
          <a:p>
            <a:pPr algn="just">
              <a:lnSpc>
                <a:spcPct val="115000"/>
              </a:lnSpc>
            </a:pPr>
            <a:endParaRPr lang="gl-ES" sz="1400" b="0" strike="noStrike" spc="-1">
              <a:latin typeface="Arial"/>
            </a:endParaRPr>
          </a:p>
          <a:p>
            <a:pPr algn="just">
              <a:lnSpc>
                <a:spcPct val="115000"/>
              </a:lnSpc>
            </a:pPr>
            <a:r>
              <a:rPr lang="gl-ES" sz="1400" b="0" strike="noStrike" spc="-1">
                <a:solidFill>
                  <a:srgbClr val="000000"/>
                </a:solidFill>
                <a:latin typeface="Xunta Sans"/>
                <a:ea typeface="Roboto"/>
              </a:rPr>
              <a:t>a) Explotacións de capacidade reducida.</a:t>
            </a:r>
            <a:endParaRPr lang="gl-ES" sz="1400" b="0" strike="noStrike" spc="-1">
              <a:latin typeface="Arial"/>
            </a:endParaRPr>
          </a:p>
          <a:p>
            <a:pPr algn="just">
              <a:lnSpc>
                <a:spcPct val="115000"/>
              </a:lnSpc>
            </a:pPr>
            <a:r>
              <a:rPr lang="gl-ES" sz="1400" b="0" strike="noStrike" spc="-1">
                <a:solidFill>
                  <a:srgbClr val="000000"/>
                </a:solidFill>
                <a:latin typeface="Xunta Sans"/>
                <a:ea typeface="Roboto"/>
              </a:rPr>
              <a:t>b) Explotacións de pequena capacidade ou sen finalidade comercial.</a:t>
            </a:r>
            <a:endParaRPr lang="gl-ES" sz="1400" b="0" strike="noStrike" spc="-1">
              <a:latin typeface="Arial"/>
            </a:endParaRPr>
          </a:p>
          <a:p>
            <a:pPr algn="just">
              <a:lnSpc>
                <a:spcPct val="115000"/>
              </a:lnSpc>
            </a:pPr>
            <a:r>
              <a:rPr lang="gl-ES" sz="1400" b="0" strike="noStrike" spc="-1">
                <a:solidFill>
                  <a:srgbClr val="000000"/>
                </a:solidFill>
                <a:latin typeface="Xunta Sans"/>
                <a:ea typeface="Roboto"/>
              </a:rPr>
              <a:t>c) Certames gandeiros, matadoiros, prazas de touros e concentracións de animais non permanentes.</a:t>
            </a:r>
            <a:endParaRPr lang="gl-ES" sz="1400" b="0" strike="noStrike" spc="-1">
              <a:latin typeface="Arial"/>
            </a:endParaRPr>
          </a:p>
          <a:p>
            <a:pPr algn="just">
              <a:lnSpc>
                <a:spcPct val="115000"/>
              </a:lnSpc>
            </a:pPr>
            <a:r>
              <a:rPr lang="gl-ES" sz="1400" b="0" strike="noStrike" spc="-1">
                <a:solidFill>
                  <a:srgbClr val="000000"/>
                </a:solidFill>
                <a:latin typeface="Xunta Sans"/>
                <a:ea typeface="Roboto"/>
              </a:rPr>
              <a:t>d) Explotacións de autoconsumo.</a:t>
            </a:r>
            <a:endParaRPr lang="gl-ES" sz="1400" b="0" strike="noStrike" spc="-1">
              <a:latin typeface="Arial"/>
            </a:endParaRPr>
          </a:p>
          <a:p>
            <a:pPr>
              <a:lnSpc>
                <a:spcPct val="115000"/>
              </a:lnSpc>
              <a:spcBef>
                <a:spcPts val="1199"/>
              </a:spcBef>
              <a:spcAft>
                <a:spcPts val="1199"/>
              </a:spcAft>
            </a:pPr>
            <a:endParaRPr lang="gl-ES" sz="1400" b="0" strike="noStrike" spc="-1">
              <a:latin typeface="Arial"/>
            </a:endParaRPr>
          </a:p>
        </p:txBody>
      </p:sp>
      <p:sp>
        <p:nvSpPr>
          <p:cNvPr id="46" name="CustomShape 2"/>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47" name="CustomShape 3"/>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037D56A0-AE10-43A9-AE1C-D10A41EF4837}" type="slidenum">
              <a:rPr lang="gl-ES" sz="830" b="0" strike="noStrike" spc="-1">
                <a:solidFill>
                  <a:srgbClr val="FFFFFF"/>
                </a:solidFill>
                <a:latin typeface="Gill Sans MT"/>
              </a:rPr>
              <a:t>2</a:t>
            </a:fld>
            <a:endParaRPr lang="gl-ES" sz="830" b="0" strike="noStrike" spc="-1">
              <a:latin typeface="Arial"/>
            </a:endParaRPr>
          </a:p>
        </p:txBody>
      </p:sp>
      <p:pic>
        <p:nvPicPr>
          <p:cNvPr id="48" name="Imaxe 2"/>
          <p:cNvPicPr/>
          <p:nvPr/>
        </p:nvPicPr>
        <p:blipFill>
          <a:blip r:embed="rId2"/>
          <a:stretch/>
        </p:blipFill>
        <p:spPr>
          <a:xfrm>
            <a:off x="5010840" y="2955960"/>
            <a:ext cx="2332800" cy="16156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9" name="CustomShape 4"/>
          <p:cNvSpPr/>
          <p:nvPr/>
        </p:nvSpPr>
        <p:spPr>
          <a:xfrm>
            <a:off x="7834680" y="1283760"/>
            <a:ext cx="1093680" cy="2479320"/>
          </a:xfrm>
          <a:prstGeom prst="curvedLeftArrow">
            <a:avLst>
              <a:gd name="adj1" fmla="val 25000"/>
              <a:gd name="adj2" fmla="val 50000"/>
              <a:gd name="adj3" fmla="val 66129"/>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sp>
      <p:sp>
        <p:nvSpPr>
          <p:cNvPr id="50" name="CustomShape 5"/>
          <p:cNvSpPr/>
          <p:nvPr/>
        </p:nvSpPr>
        <p:spPr>
          <a:xfrm>
            <a:off x="0" y="1842480"/>
            <a:ext cx="920520" cy="1523160"/>
          </a:xfrm>
          <a:prstGeom prst="mathMultiply">
            <a:avLst>
              <a:gd name="adj1" fmla="val 23520"/>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p15="http://schemas.microsoft.com/office/powerpoint/2012/main"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388080" y="785160"/>
            <a:ext cx="8366040" cy="4003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15000"/>
              </a:lnSpc>
            </a:pPr>
            <a:r>
              <a:rPr lang="gl-ES" sz="1920" b="1" strike="noStrike" spc="-1">
                <a:solidFill>
                  <a:srgbClr val="000000"/>
                </a:solidFill>
                <a:latin typeface="Xunta Sans"/>
                <a:ea typeface="Roboto"/>
              </a:rPr>
              <a:t>Réxime sancionador.</a:t>
            </a:r>
            <a:endParaRPr lang="gl-ES" sz="1920" b="0" strike="noStrike" spc="-1">
              <a:latin typeface="Arial"/>
            </a:endParaRPr>
          </a:p>
        </p:txBody>
      </p:sp>
      <p:sp>
        <p:nvSpPr>
          <p:cNvPr id="134" name="CustomShape 2"/>
          <p:cNvSpPr/>
          <p:nvPr/>
        </p:nvSpPr>
        <p:spPr>
          <a:xfrm>
            <a:off x="388080" y="1296000"/>
            <a:ext cx="6268320" cy="28944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r>
              <a:rPr lang="gl-ES" sz="1200" b="0" strike="noStrike" spc="-1" dirty="0">
                <a:solidFill>
                  <a:srgbClr val="000000"/>
                </a:solidFill>
                <a:latin typeface="Xunta Sans" panose="00000500000000000000" pitchFamily="50" charset="0"/>
                <a:ea typeface="Roboto"/>
              </a:rPr>
              <a:t>1. Será de aplicación o réxime de infraccións e sancións aplicable de acordo con o establecido na Lei 8/2003, do 24 de abril, de sanidade animal, no Real Decreto 1945/1983, do 22 de xuño, polo que se regulan as infraccións e sancións en materia de defensa do consumidor e da produción </a:t>
            </a:r>
            <a:r>
              <a:rPr lang="gl-ES" sz="1200" b="0" strike="noStrike" spc="-1" dirty="0" err="1">
                <a:solidFill>
                  <a:srgbClr val="000000"/>
                </a:solidFill>
                <a:latin typeface="Xunta Sans" panose="00000500000000000000" pitchFamily="50" charset="0"/>
                <a:ea typeface="Roboto"/>
              </a:rPr>
              <a:t>agroalimentaria</a:t>
            </a:r>
            <a:r>
              <a:rPr lang="gl-ES" sz="1200" b="0" strike="noStrike" spc="-1" dirty="0">
                <a:solidFill>
                  <a:srgbClr val="000000"/>
                </a:solidFill>
                <a:latin typeface="Xunta Sans" panose="00000500000000000000" pitchFamily="50" charset="0"/>
                <a:ea typeface="Roboto"/>
              </a:rPr>
              <a:t>, na Lei 32/2007, do 7 de novembro, para o coidado dos animais na súa explotación, transporte, experimentación e sacrificio, ou no Real Decreto Lexislativo 1/2015, do 24 de xullo, polo que se aproba o texto refundido da Lei de garantías e uso racional dos medicamentos e produtos sanitarios e demais disposicións sancionadoras en materia de dereito administrativo.</a:t>
            </a:r>
            <a:endParaRPr lang="gl-ES" sz="1200" b="0" strike="noStrike" spc="-1" dirty="0">
              <a:latin typeface="Xunta Sans" panose="00000500000000000000" pitchFamily="50" charset="0"/>
            </a:endParaRPr>
          </a:p>
          <a:p>
            <a:pPr algn="just">
              <a:lnSpc>
                <a:spcPct val="115000"/>
              </a:lnSpc>
            </a:pPr>
            <a:endParaRPr lang="gl-ES" sz="1200" b="0" strike="noStrike" spc="-1" dirty="0">
              <a:latin typeface="Xunta Sans" panose="00000500000000000000" pitchFamily="50" charset="0"/>
            </a:endParaRPr>
          </a:p>
          <a:p>
            <a:pPr algn="just">
              <a:lnSpc>
                <a:spcPct val="115000"/>
              </a:lnSpc>
            </a:pPr>
            <a:r>
              <a:rPr lang="gl-ES" sz="1200" b="0" strike="noStrike" spc="-1" dirty="0">
                <a:solidFill>
                  <a:srgbClr val="000000"/>
                </a:solidFill>
                <a:latin typeface="Xunta Sans" panose="00000500000000000000" pitchFamily="50" charset="0"/>
                <a:ea typeface="Roboto"/>
              </a:rPr>
              <a:t>2. O disposto no apartado anterior aplicarase sen prexuízo das responsabilidades ambientais, civís, penais ou doutra orde que puidesen concorrer. </a:t>
            </a:r>
            <a:endParaRPr lang="gl-ES" sz="1200" b="0" strike="noStrike" spc="-1" dirty="0">
              <a:latin typeface="Arial"/>
            </a:endParaRPr>
          </a:p>
        </p:txBody>
      </p:sp>
      <p:sp>
        <p:nvSpPr>
          <p:cNvPr id="135"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36"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624A0143-FC16-4D5E-88EA-56EC2417D92F}" type="slidenum">
              <a:rPr lang="gl-ES" sz="830" b="0" strike="noStrike" spc="-1">
                <a:solidFill>
                  <a:srgbClr val="FFFFFF"/>
                </a:solidFill>
                <a:latin typeface="Gill Sans MT"/>
              </a:rPr>
              <a:t>20</a:t>
            </a:fld>
            <a:endParaRPr lang="gl-ES" sz="830" b="0" strike="noStrike" spc="-1">
              <a:latin typeface="Arial"/>
            </a:endParaRPr>
          </a:p>
        </p:txBody>
      </p:sp>
      <p:pic>
        <p:nvPicPr>
          <p:cNvPr id="137" name="Imaxe 7"/>
          <p:cNvPicPr/>
          <p:nvPr/>
        </p:nvPicPr>
        <p:blipFill>
          <a:blip r:embed="rId2">
            <a:extLst>
              <a:ext uri="{BEBA8EAE-BF5A-486C-A8C5-ECC9F3942E4B}">
                <a14:imgProps xmlns:a14="http://schemas.microsoft.com/office/drawing/2010/main">
                  <a14:imgLayer r:embed="rId3">
                    <a14:imgEffect>
                      <a14:artisticTexturizer/>
                    </a14:imgEffect>
                  </a14:imgLayer>
                </a14:imgProps>
              </a:ext>
            </a:extLst>
          </a:blip>
          <a:stretch/>
        </p:blipFill>
        <p:spPr>
          <a:xfrm>
            <a:off x="7191000" y="1186200"/>
            <a:ext cx="1504800" cy="3087360"/>
          </a:xfrm>
          <a:prstGeom prst="rect">
            <a:avLst/>
          </a:prstGeom>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grpSp>
        <p:nvGrpSpPr>
          <p:cNvPr id="138" name="Group 1"/>
          <p:cNvGrpSpPr/>
          <p:nvPr/>
        </p:nvGrpSpPr>
        <p:grpSpPr>
          <a:xfrm>
            <a:off x="0" y="0"/>
            <a:ext cx="9138960" cy="5138640"/>
            <a:chOff x="0" y="0"/>
            <a:chExt cx="9138960" cy="5138640"/>
          </a:xfrm>
        </p:grpSpPr>
        <p:pic>
          <p:nvPicPr>
            <p:cNvPr id="139" name="Google Shape;319;p54"/>
            <p:cNvPicPr/>
            <p:nvPr/>
          </p:nvPicPr>
          <p:blipFill>
            <a:blip r:embed="rId2"/>
            <a:stretch/>
          </p:blipFill>
          <p:spPr>
            <a:xfrm>
              <a:off x="1416600" y="0"/>
              <a:ext cx="7722360" cy="5138640"/>
            </a:xfrm>
            <a:prstGeom prst="rect">
              <a:avLst/>
            </a:prstGeom>
            <a:ln>
              <a:noFill/>
            </a:ln>
          </p:spPr>
        </p:pic>
        <p:pic>
          <p:nvPicPr>
            <p:cNvPr id="140" name="Google Shape;320;p54"/>
            <p:cNvPicPr/>
            <p:nvPr/>
          </p:nvPicPr>
          <p:blipFill>
            <a:blip r:embed="rId2"/>
            <a:stretch/>
          </p:blipFill>
          <p:spPr>
            <a:xfrm>
              <a:off x="0" y="0"/>
              <a:ext cx="8332200" cy="5138640"/>
            </a:xfrm>
            <a:prstGeom prst="rect">
              <a:avLst/>
            </a:prstGeom>
            <a:ln>
              <a:noFill/>
            </a:ln>
          </p:spPr>
        </p:pic>
      </p:grpSp>
      <p:sp>
        <p:nvSpPr>
          <p:cNvPr id="141" name="CustomShape 2"/>
          <p:cNvSpPr/>
          <p:nvPr/>
        </p:nvSpPr>
        <p:spPr>
          <a:xfrm>
            <a:off x="864000" y="195480"/>
            <a:ext cx="7410960" cy="636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pPr>
            <a:r>
              <a:rPr lang="gl-ES" sz="4200" b="0" strike="noStrike" spc="-1">
                <a:solidFill>
                  <a:srgbClr val="FF9234"/>
                </a:solidFill>
                <a:latin typeface="Concert One"/>
                <a:ea typeface="Concert One"/>
              </a:rPr>
              <a:t>MOITAS GRAZAS </a:t>
            </a:r>
            <a:endParaRPr lang="gl-ES" sz="4200" b="0" strike="noStrike" spc="-1">
              <a:latin typeface="Arial"/>
            </a:endParaRPr>
          </a:p>
        </p:txBody>
      </p:sp>
      <p:sp>
        <p:nvSpPr>
          <p:cNvPr id="142"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143"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B4CC5237-3FFC-49C5-811A-2D3949A51BE8}" type="slidenum">
              <a:rPr lang="gl-ES" sz="830" b="0" strike="noStrike" spc="-1">
                <a:solidFill>
                  <a:srgbClr val="FFFFFF"/>
                </a:solidFill>
                <a:latin typeface="Gill Sans MT"/>
              </a:rPr>
              <a:t>21</a:t>
            </a:fld>
            <a:endParaRPr lang="gl-ES" sz="83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1"/>
          <p:cNvSpPr/>
          <p:nvPr/>
        </p:nvSpPr>
        <p:spPr>
          <a:xfrm>
            <a:off x="388080" y="720000"/>
            <a:ext cx="7425000" cy="3400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r>
              <a:rPr lang="gl-ES" sz="1400" b="1" strike="noStrike" spc="-1" dirty="0">
                <a:solidFill>
                  <a:srgbClr val="000000"/>
                </a:solidFill>
                <a:latin typeface="Xunta Sans" panose="00000500000000000000" pitchFamily="50" charset="0"/>
                <a:ea typeface="Roboto"/>
              </a:rPr>
              <a:t>FUNDAMENTO</a:t>
            </a:r>
            <a:r>
              <a:rPr lang="gl-ES" sz="1400" b="0" strike="noStrike" spc="-1" dirty="0">
                <a:solidFill>
                  <a:srgbClr val="000000"/>
                </a:solidFill>
                <a:latin typeface="Xunta Sans" panose="00000500000000000000" pitchFamily="50" charset="0"/>
                <a:ea typeface="Roboto"/>
              </a:rPr>
              <a:t>:</a:t>
            </a:r>
            <a:endParaRPr lang="gl-ES" sz="1400" b="0" strike="noStrike" spc="-1" dirty="0">
              <a:latin typeface="Xunta Sans" panose="00000500000000000000" pitchFamily="50" charset="0"/>
            </a:endParaRPr>
          </a:p>
          <a:p>
            <a:pPr algn="just">
              <a:lnSpc>
                <a:spcPct val="115000"/>
              </a:lnSpc>
            </a:pPr>
            <a:endParaRPr lang="gl-ES" sz="1400" b="0" strike="noStrike" spc="-1" dirty="0">
              <a:latin typeface="Xunta Sans" panose="00000500000000000000" pitchFamily="50" charset="0"/>
            </a:endParaRPr>
          </a:p>
          <a:p>
            <a:pPr marL="285840" indent="-285120" algn="just">
              <a:lnSpc>
                <a:spcPct val="115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Todas as explotacións deberán contar cun PSI, en formato dixital ou papel, independentemente da especie que sexa.</a:t>
            </a:r>
            <a:endParaRPr lang="gl-ES" sz="1400" b="0" strike="noStrike" spc="-1" dirty="0">
              <a:latin typeface="Xunta Sans" panose="00000500000000000000" pitchFamily="50" charset="0"/>
            </a:endParaRPr>
          </a:p>
          <a:p>
            <a:pPr algn="just">
              <a:lnSpc>
                <a:spcPct val="115000"/>
              </a:lnSpc>
            </a:pPr>
            <a:endParaRPr lang="gl-ES" sz="1400" b="0" strike="noStrike" spc="-1" dirty="0">
              <a:latin typeface="Xunta Sans" panose="00000500000000000000" pitchFamily="50" charset="0"/>
            </a:endParaRPr>
          </a:p>
          <a:p>
            <a:pPr marL="285840" indent="-285120" algn="just">
              <a:lnSpc>
                <a:spcPct val="115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Deseñado polo veterinario de explotación, ou polo persoal veterinario dunha ADSG, ou dunha integradora ou entidade asociativa á que pertenza.</a:t>
            </a:r>
            <a:endParaRPr lang="gl-ES" sz="1400" b="0" strike="noStrike" spc="-1" dirty="0">
              <a:latin typeface="Xunta Sans" panose="00000500000000000000" pitchFamily="50" charset="0"/>
            </a:endParaRPr>
          </a:p>
          <a:p>
            <a:pPr algn="just">
              <a:lnSpc>
                <a:spcPct val="115000"/>
              </a:lnSpc>
            </a:pPr>
            <a:endParaRPr lang="gl-ES" sz="1400" b="0" strike="noStrike" spc="-1" dirty="0">
              <a:latin typeface="Xunta Sans" panose="00000500000000000000" pitchFamily="50" charset="0"/>
            </a:endParaRPr>
          </a:p>
          <a:p>
            <a:pPr marL="285840" indent="-285120" algn="just">
              <a:lnSpc>
                <a:spcPct val="115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Deberá incluír as actuacións sanitarias, de hixiene, </a:t>
            </a:r>
            <a:r>
              <a:rPr lang="gl-ES" sz="1400" b="0" strike="noStrike" spc="-1" dirty="0" err="1">
                <a:solidFill>
                  <a:srgbClr val="000000"/>
                </a:solidFill>
                <a:latin typeface="Xunta Sans" panose="00000500000000000000" pitchFamily="50" charset="0"/>
                <a:ea typeface="Roboto"/>
              </a:rPr>
              <a:t>bioseguridade</a:t>
            </a:r>
            <a:r>
              <a:rPr lang="gl-ES" sz="1400" b="0" strike="noStrike" spc="-1" dirty="0">
                <a:solidFill>
                  <a:srgbClr val="000000"/>
                </a:solidFill>
                <a:latin typeface="Xunta Sans" panose="00000500000000000000" pitchFamily="50" charset="0"/>
                <a:ea typeface="Roboto"/>
              </a:rPr>
              <a:t> e do uso racional de antibióticos que sexan necesarias.</a:t>
            </a:r>
            <a:endParaRPr lang="gl-ES" sz="1400" b="0" strike="noStrike" spc="-1" dirty="0">
              <a:latin typeface="Xunta Sans" panose="00000500000000000000" pitchFamily="50" charset="0"/>
            </a:endParaRPr>
          </a:p>
          <a:p>
            <a:pPr algn="just">
              <a:lnSpc>
                <a:spcPct val="115000"/>
              </a:lnSpc>
            </a:pPr>
            <a:endParaRPr lang="gl-ES" sz="1400" b="0" strike="noStrike" spc="-1" dirty="0">
              <a:latin typeface="Xunta Sans" panose="00000500000000000000" pitchFamily="50" charset="0"/>
            </a:endParaRPr>
          </a:p>
          <a:p>
            <a:pPr marL="285840" indent="-285120" algn="just">
              <a:lnSpc>
                <a:spcPct val="115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Tratase dun documento que permita articular o cumprimento dos requisitos establecidos no artigo 4º do capitulo II, do RD 1053/2022.</a:t>
            </a:r>
            <a:endParaRPr lang="gl-ES" sz="1400" b="0" strike="noStrike" spc="-1" dirty="0">
              <a:latin typeface="Xunta Sans" panose="00000500000000000000" pitchFamily="50" charset="0"/>
            </a:endParaRPr>
          </a:p>
          <a:p>
            <a:pPr algn="just">
              <a:lnSpc>
                <a:spcPct val="115000"/>
              </a:lnSpc>
            </a:pPr>
            <a:endParaRPr lang="gl-ES" sz="1400" b="0" strike="noStrike" spc="-1" dirty="0">
              <a:latin typeface="Arial"/>
            </a:endParaRPr>
          </a:p>
          <a:p>
            <a:pPr>
              <a:lnSpc>
                <a:spcPct val="115000"/>
              </a:lnSpc>
              <a:spcBef>
                <a:spcPts val="1199"/>
              </a:spcBef>
              <a:spcAft>
                <a:spcPts val="1199"/>
              </a:spcAft>
            </a:pPr>
            <a:endParaRPr lang="gl-ES" sz="1400" b="0" strike="noStrike" spc="-1" dirty="0">
              <a:latin typeface="Arial"/>
            </a:endParaRPr>
          </a:p>
        </p:txBody>
      </p:sp>
      <p:sp>
        <p:nvSpPr>
          <p:cNvPr id="52" name="CustomShape 2"/>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53" name="CustomShape 3"/>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FE3E795C-9731-4A4F-A3DE-1AFA772C685F}" type="slidenum">
              <a:rPr lang="gl-ES" sz="830" b="0" strike="noStrike" spc="-1">
                <a:solidFill>
                  <a:srgbClr val="FFFFFF"/>
                </a:solidFill>
                <a:latin typeface="Gill Sans MT"/>
              </a:rPr>
              <a:t>3</a:t>
            </a:fld>
            <a:endParaRPr lang="gl-ES" sz="830" b="0" strike="noStrike" spc="-1">
              <a:latin typeface="Arial"/>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55" name="CustomShape 2"/>
          <p:cNvSpPr/>
          <p:nvPr/>
        </p:nvSpPr>
        <p:spPr>
          <a:xfrm>
            <a:off x="578160" y="504000"/>
            <a:ext cx="7412760" cy="367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500" b="1" strike="noStrike" spc="-1" dirty="0">
                <a:solidFill>
                  <a:srgbClr val="000000"/>
                </a:solidFill>
                <a:latin typeface="Xunta Sans" panose="00000500000000000000" pitchFamily="50" charset="0"/>
                <a:ea typeface="Roboto"/>
              </a:rPr>
              <a:t>OBXECTIVO:</a:t>
            </a:r>
            <a:endParaRPr lang="gl-ES" sz="1500" b="0" strike="noStrike" spc="-1" dirty="0">
              <a:latin typeface="Xunta Sans" panose="00000500000000000000" pitchFamily="50" charset="0"/>
            </a:endParaRPr>
          </a:p>
          <a:p>
            <a:pPr>
              <a:lnSpc>
                <a:spcPct val="100000"/>
              </a:lnSpc>
            </a:pPr>
            <a:endParaRPr lang="gl-ES" sz="1500" b="0" strike="noStrike" spc="-1" dirty="0">
              <a:latin typeface="Xunta Sans" panose="00000500000000000000" pitchFamily="50" charset="0"/>
            </a:endParaRPr>
          </a:p>
          <a:p>
            <a:pPr>
              <a:lnSpc>
                <a:spcPct val="100000"/>
              </a:lnSpc>
            </a:pPr>
            <a:r>
              <a:rPr lang="gl-ES" sz="1500" b="0" strike="noStrike" spc="-1" dirty="0">
                <a:solidFill>
                  <a:srgbClr val="000000"/>
                </a:solidFill>
                <a:latin typeface="Xunta Sans" panose="00000500000000000000" pitchFamily="50" charset="0"/>
                <a:ea typeface="Roboto"/>
              </a:rPr>
              <a:t>Cumprir coas esixencias establecidas na seguinte normativa relativa as obrigas de vixilancia do operador comercial:</a:t>
            </a:r>
            <a:endParaRPr lang="gl-ES" sz="1500" b="0" strike="noStrike" spc="-1" dirty="0">
              <a:latin typeface="Xunta Sans" panose="00000500000000000000" pitchFamily="50" charset="0"/>
            </a:endParaRPr>
          </a:p>
          <a:p>
            <a:pPr>
              <a:lnSpc>
                <a:spcPct val="100000"/>
              </a:lnSpc>
            </a:pPr>
            <a:endParaRPr lang="gl-ES" sz="1500" b="0" strike="noStrike" spc="-1" dirty="0">
              <a:solidFill>
                <a:srgbClr val="000000"/>
              </a:solidFill>
              <a:latin typeface="Xunta Sans" panose="00000500000000000000" pitchFamily="50" charset="0"/>
              <a:ea typeface="Roboto"/>
            </a:endParaRPr>
          </a:p>
          <a:p>
            <a:pPr marL="285750" indent="-285750">
              <a:lnSpc>
                <a:spcPct val="100000"/>
              </a:lnSpc>
              <a:buFont typeface="Wingdings" panose="05000000000000000000" pitchFamily="2" charset="2"/>
              <a:buChar char="q"/>
            </a:pPr>
            <a:r>
              <a:rPr lang="gl-ES" sz="1500" b="0" strike="noStrike" spc="-1" dirty="0">
                <a:solidFill>
                  <a:srgbClr val="000000"/>
                </a:solidFill>
                <a:latin typeface="Xunta Sans" panose="00000500000000000000" pitchFamily="50" charset="0"/>
                <a:ea typeface="Roboto"/>
              </a:rPr>
              <a:t>Regulamento (UE) 2016/429 do Parlamento Europeo e da Comisión.</a:t>
            </a:r>
            <a:endParaRPr lang="gl-ES" sz="1500" b="0" strike="noStrike" spc="-1" dirty="0">
              <a:latin typeface="Xunta Sans" panose="00000500000000000000" pitchFamily="50" charset="0"/>
            </a:endParaRPr>
          </a:p>
          <a:p>
            <a:pPr marL="285750" indent="-285750">
              <a:lnSpc>
                <a:spcPct val="100000"/>
              </a:lnSpc>
              <a:buFont typeface="Wingdings" panose="05000000000000000000" pitchFamily="2" charset="2"/>
              <a:buChar char="q"/>
            </a:pPr>
            <a:r>
              <a:rPr lang="gl-ES" sz="1500" b="0" strike="noStrike" spc="-1" dirty="0">
                <a:solidFill>
                  <a:srgbClr val="000000"/>
                </a:solidFill>
                <a:latin typeface="Xunta Sans" panose="00000500000000000000" pitchFamily="50" charset="0"/>
                <a:ea typeface="Roboto"/>
              </a:rPr>
              <a:t>Lei de Sanidade Animal 8/2003</a:t>
            </a:r>
          </a:p>
          <a:p>
            <a:pPr marL="285750" indent="-285750">
              <a:lnSpc>
                <a:spcPct val="100000"/>
              </a:lnSpc>
              <a:buFont typeface="Wingdings" panose="05000000000000000000" pitchFamily="2" charset="2"/>
              <a:buChar char="q"/>
            </a:pPr>
            <a:r>
              <a:rPr lang="gl-ES" sz="1500" b="0" strike="noStrike" spc="-1" dirty="0">
                <a:solidFill>
                  <a:srgbClr val="000000"/>
                </a:solidFill>
                <a:latin typeface="Xunta Sans" panose="00000500000000000000" pitchFamily="50" charset="0"/>
                <a:ea typeface="Roboto"/>
              </a:rPr>
              <a:t>Real Decreto 1053/2022, polo qu</a:t>
            </a:r>
            <a:r>
              <a:rPr lang="gl-ES" sz="1500" spc="-1" dirty="0">
                <a:solidFill>
                  <a:srgbClr val="000000"/>
                </a:solidFill>
                <a:latin typeface="Xunta Sans" panose="00000500000000000000" pitchFamily="50" charset="0"/>
                <a:ea typeface="Roboto"/>
              </a:rPr>
              <a:t>e se establecen as normas básicas da ordenación das granxas bovinas</a:t>
            </a:r>
            <a:endParaRPr lang="gl-ES" sz="1500" b="0" strike="noStrike" spc="-1" dirty="0">
              <a:solidFill>
                <a:srgbClr val="000000"/>
              </a:solidFill>
              <a:latin typeface="Xunta Sans" panose="00000500000000000000" pitchFamily="50" charset="0"/>
              <a:ea typeface="Roboto"/>
            </a:endParaRPr>
          </a:p>
          <a:p>
            <a:pPr marL="285750" indent="-285750">
              <a:lnSpc>
                <a:spcPct val="100000"/>
              </a:lnSpc>
              <a:buFont typeface="Wingdings" panose="05000000000000000000" pitchFamily="2" charset="2"/>
              <a:buChar char="q"/>
            </a:pPr>
            <a:endParaRPr lang="gl-ES" sz="1500" b="0" strike="noStrike" spc="-1" dirty="0">
              <a:latin typeface="Xunta Sans" panose="00000500000000000000" pitchFamily="50" charset="0"/>
            </a:endParaRPr>
          </a:p>
          <a:p>
            <a:pPr>
              <a:lnSpc>
                <a:spcPct val="100000"/>
              </a:lnSpc>
            </a:pPr>
            <a:endParaRPr lang="gl-ES" sz="1500" b="0" strike="noStrike" spc="-1" dirty="0">
              <a:latin typeface="Arial"/>
            </a:endParaRPr>
          </a:p>
        </p:txBody>
      </p:sp>
      <p:pic>
        <p:nvPicPr>
          <p:cNvPr id="56" name="Imagen 123"/>
          <p:cNvPicPr/>
          <p:nvPr/>
        </p:nvPicPr>
        <p:blipFill>
          <a:blip r:embed="rId2"/>
          <a:stretch/>
        </p:blipFill>
        <p:spPr>
          <a:xfrm>
            <a:off x="578160" y="2808000"/>
            <a:ext cx="7412760" cy="1165320"/>
          </a:xfrm>
          <a:prstGeom prst="rect">
            <a:avLst/>
          </a:prstGeom>
          <a:ln>
            <a:noFill/>
          </a:ln>
        </p:spPr>
      </p:pic>
      <p:sp>
        <p:nvSpPr>
          <p:cNvPr id="57"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58"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B7035D9D-7EEA-455C-BF36-17C91FE4D4A1}" type="slidenum">
              <a:rPr lang="gl-ES" sz="830" b="0" strike="noStrike" spc="-1">
                <a:solidFill>
                  <a:srgbClr val="FFFFFF"/>
                </a:solidFill>
                <a:latin typeface="Gill Sans MT"/>
              </a:rPr>
              <a:t>4</a:t>
            </a:fld>
            <a:endParaRPr lang="gl-ES" sz="83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p15="http://schemas.microsoft.com/office/powerpoint/2012/main" xmlns="">
      <p:transition spd="slow">
        <p:split dir="ou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ustomShape 1"/>
          <p:cNvSpPr/>
          <p:nvPr/>
        </p:nvSpPr>
        <p:spPr>
          <a:xfrm>
            <a:off x="576360" y="685800"/>
            <a:ext cx="6571800" cy="35605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O titular da explotación ou o titular dos animais</a:t>
            </a:r>
            <a:r>
              <a:rPr lang="gl-ES" sz="1400" b="0" strike="noStrike" spc="-1" dirty="0">
                <a:solidFill>
                  <a:srgbClr val="000000"/>
                </a:solidFill>
                <a:latin typeface="Xunta Sans" panose="00000500000000000000" pitchFamily="50" charset="0"/>
                <a:ea typeface="Roboto"/>
              </a:rPr>
              <a:t>, deberá asegurarse de que todas as persoas que traballen con gando bovino nas súas explotacións teñan unha formación adecuada e suficiente, de acordo aos cos seguintes requisitos mínimos: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Acreditación da súa formación cun mínimo de duración de 20 horas, nun  prazo de 6 meses contados dende a data do inicio do seu traballo na explotación.</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A autoridade competente poderá eximir deste requisito:</a:t>
            </a:r>
            <a:endParaRPr lang="gl-ES" sz="1400" b="0" strike="noStrike" spc="-1" dirty="0">
              <a:latin typeface="Xunta Sans" panose="00000500000000000000" pitchFamily="50" charset="0"/>
            </a:endParaRPr>
          </a:p>
          <a:p>
            <a:pPr>
              <a:lnSpc>
                <a:spcPct val="100000"/>
              </a:lnSpc>
            </a:pPr>
            <a:r>
              <a:rPr lang="gl-ES" sz="1400" spc="-1" dirty="0">
                <a:solidFill>
                  <a:srgbClr val="000000"/>
                </a:solidFill>
                <a:latin typeface="Xunta Sans" panose="00000500000000000000" pitchFamily="50" charset="0"/>
                <a:ea typeface="Roboto"/>
              </a:rPr>
              <a:t>   </a:t>
            </a:r>
            <a:r>
              <a:rPr lang="gl-ES" sz="1400" b="0" strike="noStrike" spc="-1" dirty="0">
                <a:solidFill>
                  <a:srgbClr val="000000"/>
                </a:solidFill>
                <a:latin typeface="Xunta Sans" panose="00000500000000000000" pitchFamily="50" charset="0"/>
                <a:ea typeface="Roboto"/>
              </a:rPr>
              <a:t>- Acreditación ou demostración dun mínimo de 3 anos de experiencia práctica en traballos relacionados co gando bovino.</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Este requisito non se aplicará a quen estea en posesión das seguintes </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titulacións:</a:t>
            </a:r>
            <a:endParaRPr lang="gl-ES" sz="1400" b="0" strike="noStrike" spc="-1" dirty="0">
              <a:latin typeface="Xunta Sans" panose="00000500000000000000" pitchFamily="50" charset="0"/>
            </a:endParaRPr>
          </a:p>
          <a:p>
            <a:pPr>
              <a:lnSpc>
                <a:spcPct val="100000"/>
              </a:lnSpc>
            </a:pPr>
            <a:r>
              <a:rPr lang="gl-ES" sz="1400" spc="-1" dirty="0">
                <a:solidFill>
                  <a:srgbClr val="000000"/>
                </a:solidFill>
                <a:latin typeface="Xunta Sans" panose="00000500000000000000" pitchFamily="50" charset="0"/>
                <a:ea typeface="Roboto"/>
              </a:rPr>
              <a:t>   </a:t>
            </a:r>
            <a:r>
              <a:rPr lang="gl-ES" sz="1400" b="0" strike="noStrike" spc="-1" dirty="0">
                <a:solidFill>
                  <a:srgbClr val="000000"/>
                </a:solidFill>
                <a:latin typeface="Xunta Sans" panose="00000500000000000000" pitchFamily="50" charset="0"/>
                <a:ea typeface="Roboto"/>
              </a:rPr>
              <a:t>- Título de técnico en Produción Agropecuaria</a:t>
            </a:r>
            <a:endParaRPr lang="gl-ES" sz="1400"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 Título de técnico superior en gandería e asistencia en sanidade animal</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60" name="CustomShape 2"/>
          <p:cNvSpPr/>
          <p:nvPr/>
        </p:nvSpPr>
        <p:spPr>
          <a:xfrm>
            <a:off x="6872760" y="3103560"/>
            <a:ext cx="2126160" cy="1414080"/>
          </a:xfrm>
          <a:prstGeom prst="roundRect">
            <a:avLst>
              <a:gd name="adj" fmla="val 16667"/>
            </a:avLst>
          </a:prstGeom>
          <a:blipFill rotWithShape="0">
            <a:blip r:embed="rId2"/>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61"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62"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3CD206D1-C11F-43B6-9F47-01E1D0F4C79C}" type="slidenum">
              <a:rPr lang="gl-ES" sz="830" b="0" strike="noStrike" spc="-1">
                <a:solidFill>
                  <a:srgbClr val="FFFFFF"/>
                </a:solidFill>
                <a:latin typeface="Gill Sans MT"/>
              </a:rPr>
              <a:t>5</a:t>
            </a:fld>
            <a:endParaRPr lang="gl-ES" sz="830" b="0" strike="noStrike" spc="-1">
              <a:latin typeface="Arial"/>
            </a:endParaRPr>
          </a:p>
        </p:txBody>
      </p:sp>
      <p:pic>
        <p:nvPicPr>
          <p:cNvPr id="63" name="Imaxe 2"/>
          <p:cNvPicPr/>
          <p:nvPr/>
        </p:nvPicPr>
        <p:blipFill>
          <a:blip r:embed="rId3"/>
          <a:stretch/>
        </p:blipFill>
        <p:spPr>
          <a:xfrm>
            <a:off x="7007040" y="897120"/>
            <a:ext cx="1991880" cy="1414080"/>
          </a:xfrm>
          <a:prstGeom prst="rect">
            <a:avLst/>
          </a:prstGeom>
          <a:ln>
            <a:noFill/>
          </a:ln>
        </p:spPr>
      </p:pic>
      <p:sp>
        <p:nvSpPr>
          <p:cNvPr id="64" name="CustomShape 5"/>
          <p:cNvSpPr/>
          <p:nvPr/>
        </p:nvSpPr>
        <p:spPr>
          <a:xfrm>
            <a:off x="7710120" y="2396880"/>
            <a:ext cx="705960" cy="705960"/>
          </a:xfrm>
          <a:prstGeom prst="downArrow">
            <a:avLst>
              <a:gd name="adj1" fmla="val 50000"/>
              <a:gd name="adj2" fmla="val 50000"/>
            </a:avLst>
          </a:prstGeom>
          <a:solidFill>
            <a:srgbClr val="00B0F0"/>
          </a:solidFill>
          <a:ln>
            <a:solidFill>
              <a:srgbClr val="00B0F0"/>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66" name="CustomShape 2"/>
          <p:cNvSpPr/>
          <p:nvPr/>
        </p:nvSpPr>
        <p:spPr>
          <a:xfrm>
            <a:off x="299160" y="288000"/>
            <a:ext cx="8555400" cy="3417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Deberá adaptarse as diferenzas existentes entre os diferentes tipos de granxas, respondendo ás súas distintas necesidades e características.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Dependerá da especie gandeira, tipo de explotación, sistema produtivo, situación epidemiolóxica e características particulares da explotación.</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No caso de que convivan diferentes especies na explotación, poderá establecerse un plan sanitario único ou ben poderán establecerse plans sanitarios específicos baixo a responsabilidade de mais dun veterinario de explotación.</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No caso de explotacións gandeiras pertencentes a unha ADSG que teñan asignado un veterinario de explotación distinto do veterinario da ADSG, o PSI deberá contemplar, como mínimo, o programa sanitario da ADSG.</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67" name="CustomShape 3"/>
          <p:cNvSpPr/>
          <p:nvPr/>
        </p:nvSpPr>
        <p:spPr>
          <a:xfrm>
            <a:off x="5976000" y="3822120"/>
            <a:ext cx="1654920" cy="1216800"/>
          </a:xfrm>
          <a:prstGeom prst="ellipse">
            <a:avLst/>
          </a:prstGeom>
          <a:blipFill rotWithShape="0">
            <a:blip r:embed="rId2"/>
            <a:stretch>
              <a:fillRect/>
            </a:stretch>
          </a:blipFill>
          <a:ln w="63360" cap="rnd">
            <a:solidFill>
              <a:srgbClr val="333333"/>
            </a:solidFill>
            <a:round/>
          </a:ln>
          <a:effectLst>
            <a:outerShdw blurRad="38100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68" name="CustomShape 4"/>
          <p:cNvSpPr/>
          <p:nvPr/>
        </p:nvSpPr>
        <p:spPr>
          <a:xfrm>
            <a:off x="3364920" y="3792240"/>
            <a:ext cx="2007000" cy="1233000"/>
          </a:xfrm>
          <a:prstGeom prst="ellipse">
            <a:avLst/>
          </a:prstGeom>
          <a:blipFill rotWithShape="0">
            <a:blip r:embed="rId3"/>
            <a:stretch>
              <a:fillRect/>
            </a:stretch>
          </a:blipFill>
          <a:ln w="63360" cap="rnd">
            <a:solidFill>
              <a:srgbClr val="333333"/>
            </a:solidFill>
            <a:round/>
          </a:ln>
          <a:effectLst>
            <a:outerShdw blurRad="38100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69" name="CustomShape 5"/>
          <p:cNvSpPr/>
          <p:nvPr/>
        </p:nvSpPr>
        <p:spPr>
          <a:xfrm>
            <a:off x="926280" y="3816000"/>
            <a:ext cx="1834200" cy="1222920"/>
          </a:xfrm>
          <a:prstGeom prst="ellipse">
            <a:avLst/>
          </a:prstGeom>
          <a:blipFill rotWithShape="0">
            <a:blip r:embed="rId4"/>
            <a:stretch>
              <a:fillRect/>
            </a:stretch>
          </a:blipFill>
          <a:ln w="63360" cap="rnd">
            <a:solidFill>
              <a:srgbClr val="333333"/>
            </a:solidFill>
            <a:round/>
          </a:ln>
          <a:effectLst>
            <a:outerShdw blurRad="38100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70" name="CustomShape 6"/>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71" name="CustomShape 7"/>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470643F8-B0E0-4E32-A355-E44F10BB0E5A}" type="slidenum">
              <a:rPr lang="gl-ES" sz="830" b="0" strike="noStrike" spc="-1">
                <a:solidFill>
                  <a:srgbClr val="FFFFFF"/>
                </a:solidFill>
                <a:latin typeface="Gill Sans MT"/>
              </a:rPr>
              <a:t>6</a:t>
            </a:fld>
            <a:endParaRPr lang="gl-ES" sz="830" b="0" strike="noStrike" spc="-1">
              <a:latin typeface="Arial"/>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73" name="CustomShape 2"/>
          <p:cNvSpPr/>
          <p:nvPr/>
        </p:nvSpPr>
        <p:spPr>
          <a:xfrm>
            <a:off x="698760" y="675360"/>
            <a:ext cx="6047640" cy="36819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Deberá actualizarse, polo menos, cada 5 anos, e en calquera caso, sempre que se modifique substancialmente as instalacións ou as practicas de manexo.</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Deberá estar asinado polo titular da explotación e polo veterinario da explotación (ou persoa veterinaria da empresa ou entidade que dispoña de servizos veterinarios).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No caso de cambio da persoa veterinaria ou da persoa titular da explotación, os novos responsables terán que ratificar ou modificar se fose necesario o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750" indent="-285750">
              <a:lnSpc>
                <a:spcPct val="100000"/>
              </a:lnSpc>
              <a:buFont typeface="Wingdings" panose="05000000000000000000" pitchFamily="2" charset="2"/>
              <a:buChar char="ü"/>
            </a:pPr>
            <a:r>
              <a:rPr lang="gl-ES" sz="1400" b="0" strike="noStrike" spc="-1" dirty="0">
                <a:solidFill>
                  <a:srgbClr val="000000"/>
                </a:solidFill>
                <a:latin typeface="Xunta Sans" panose="00000500000000000000" pitchFamily="50" charset="0"/>
                <a:ea typeface="Roboto"/>
              </a:rPr>
              <a:t>O responsable último do cumprimento das medidas incluídas no PSI será a persoa titular da explotación (Lei 8/2003).</a:t>
            </a:r>
            <a:endParaRPr lang="gl-ES" sz="1400" b="0" strike="noStrike" spc="-1" dirty="0">
              <a:latin typeface="Xunta Sans" panose="00000500000000000000" pitchFamily="50" charset="0"/>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74"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75"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98913530-AA8C-4F6C-8E86-69CEBD8827F1}" type="slidenum">
              <a:rPr lang="gl-ES" sz="830" b="0" strike="noStrike" spc="-1">
                <a:solidFill>
                  <a:srgbClr val="FFFFFF"/>
                </a:solidFill>
                <a:latin typeface="Gill Sans MT"/>
              </a:rPr>
              <a:t>7</a:t>
            </a:fld>
            <a:endParaRPr lang="gl-ES" sz="830" b="0" strike="noStrike" spc="-1">
              <a:latin typeface="Arial"/>
            </a:endParaRPr>
          </a:p>
        </p:txBody>
      </p:sp>
      <p:sp>
        <p:nvSpPr>
          <p:cNvPr id="76" name="CustomShape 5"/>
          <p:cNvSpPr/>
          <p:nvPr/>
        </p:nvSpPr>
        <p:spPr>
          <a:xfrm>
            <a:off x="6602073" y="786144"/>
            <a:ext cx="2103938" cy="1407071"/>
          </a:xfrm>
          <a:prstGeom prst="roundRect">
            <a:avLst>
              <a:gd name="adj" fmla="val 8594"/>
            </a:avLst>
          </a:prstGeom>
          <a:blipFill rotWithShape="0">
            <a:blip r:embed="rId2"/>
            <a:stretch>
              <a:fillRect/>
            </a:stretch>
          </a:blip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78" name="CustomShape 2"/>
          <p:cNvSpPr/>
          <p:nvPr/>
        </p:nvSpPr>
        <p:spPr>
          <a:xfrm>
            <a:off x="787320" y="912600"/>
            <a:ext cx="7555680" cy="344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Vantaxes do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840" indent="-285120">
              <a:lnSpc>
                <a:spcPct val="100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Conseguir un uso eficiente dos recursos: </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743040" lvl="1" indent="-285120">
              <a:lnSpc>
                <a:spcPct val="100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	Lograr os obxectivos dunha maneira coherente e máis fiable</a:t>
            </a:r>
            <a:endParaRPr lang="gl-ES" sz="1400" b="0" strike="noStrike" spc="-1" dirty="0">
              <a:latin typeface="Xunta Sans" panose="00000500000000000000" pitchFamily="50" charset="0"/>
            </a:endParaRPr>
          </a:p>
          <a:p>
            <a:pPr marL="743040" lvl="1" indent="-285120">
              <a:lnSpc>
                <a:spcPct val="100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	Permitindo a integración ao mesmo nivel de relevancia e importancia, de todas as esixencias normativas en:</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Sanidade Animal e </a:t>
            </a:r>
            <a:r>
              <a:rPr lang="gl-ES" sz="1400" b="0" strike="noStrike" spc="-1" dirty="0" err="1">
                <a:solidFill>
                  <a:srgbClr val="000000"/>
                </a:solidFill>
                <a:latin typeface="Xunta Sans" panose="00000500000000000000" pitchFamily="50" charset="0"/>
                <a:ea typeface="Roboto"/>
              </a:rPr>
              <a:t>bioseguridade</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Hixiene da Produción Primaria</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Seguridade Alimentaria</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Medio ambiente</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Benestar animal</a:t>
            </a:r>
            <a:endParaRPr lang="gl-ES" sz="1400" b="0" strike="noStrike" spc="-1" dirty="0">
              <a:latin typeface="Xunta Sans" panose="00000500000000000000" pitchFamily="50" charset="0"/>
            </a:endParaRPr>
          </a:p>
          <a:p>
            <a:pPr marL="1657440" lvl="3" indent="-285120">
              <a:lnSpc>
                <a:spcPct val="100000"/>
              </a:lnSpc>
              <a:buClr>
                <a:srgbClr val="000000"/>
              </a:buClr>
              <a:buFont typeface="Arial"/>
              <a:buChar char="•"/>
            </a:pPr>
            <a:r>
              <a:rPr lang="gl-ES" sz="1400" b="0" strike="noStrike" spc="-1" dirty="0">
                <a:solidFill>
                  <a:srgbClr val="000000"/>
                </a:solidFill>
                <a:latin typeface="Xunta Sans" panose="00000500000000000000" pitchFamily="50" charset="0"/>
                <a:ea typeface="Roboto"/>
              </a:rPr>
              <a:t>Uso de antibióticos</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marL="285840" indent="-285120">
              <a:lnSpc>
                <a:spcPct val="100000"/>
              </a:lnSpc>
              <a:buClr>
                <a:srgbClr val="000000"/>
              </a:buClr>
              <a:buFont typeface="Wingdings" charset="2"/>
              <a:buChar char=""/>
            </a:pPr>
            <a:r>
              <a:rPr lang="gl-ES" sz="1400" b="0" strike="noStrike" spc="-1" dirty="0">
                <a:solidFill>
                  <a:srgbClr val="000000"/>
                </a:solidFill>
                <a:latin typeface="Xunta Sans" panose="00000500000000000000" pitchFamily="50" charset="0"/>
                <a:ea typeface="Roboto"/>
              </a:rPr>
              <a:t> Permitindo reducir a documentación debido a procedementos comúns.</a:t>
            </a:r>
            <a:endParaRPr lang="gl-ES" sz="1400" b="0" strike="noStrike" spc="-1" dirty="0">
              <a:latin typeface="Xunta Sans" panose="00000500000000000000" pitchFamily="50" charset="0"/>
            </a:endParaRPr>
          </a:p>
          <a:p>
            <a:pPr>
              <a:lnSpc>
                <a:spcPct val="100000"/>
              </a:lnSpc>
            </a:pPr>
            <a:r>
              <a:rPr lang="gl-ES" sz="1500" b="0" strike="noStrike" spc="-1" dirty="0">
                <a:solidFill>
                  <a:srgbClr val="000000"/>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sp>
        <p:nvSpPr>
          <p:cNvPr id="79"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80"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62FB56C1-8824-4CE1-B6C7-59D1028AD014}" type="slidenum">
              <a:rPr lang="gl-ES" sz="830" b="0" strike="noStrike" spc="-1">
                <a:solidFill>
                  <a:srgbClr val="FFFFFF"/>
                </a:solidFill>
                <a:latin typeface="Gill Sans MT"/>
              </a:rPr>
              <a:t>8</a:t>
            </a:fld>
            <a:endParaRPr lang="gl-ES" sz="830" b="0" strike="noStrike" spc="-1">
              <a:latin typeface="Arial"/>
            </a:endParaRPr>
          </a:p>
        </p:txBody>
      </p:sp>
      <p:pic>
        <p:nvPicPr>
          <p:cNvPr id="81" name="Imaxe 2"/>
          <p:cNvPicPr/>
          <p:nvPr/>
        </p:nvPicPr>
        <p:blipFill>
          <a:blip r:embed="rId2"/>
          <a:stretch/>
        </p:blipFill>
        <p:spPr>
          <a:xfrm>
            <a:off x="6113160" y="2365200"/>
            <a:ext cx="1955520" cy="1596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388080" y="1489680"/>
            <a:ext cx="8366040" cy="3076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just">
              <a:lnSpc>
                <a:spcPct val="115000"/>
              </a:lnSpc>
            </a:pPr>
            <a:endParaRPr lang="gl-ES" sz="1800" b="0" strike="noStrike" spc="-1">
              <a:latin typeface="Arial"/>
            </a:endParaRPr>
          </a:p>
          <a:p>
            <a:pPr algn="just">
              <a:lnSpc>
                <a:spcPct val="115000"/>
              </a:lnSpc>
            </a:pPr>
            <a:endParaRPr lang="gl-ES" sz="1800" b="0" strike="noStrike" spc="-1">
              <a:latin typeface="Arial"/>
            </a:endParaRPr>
          </a:p>
          <a:p>
            <a:pPr>
              <a:lnSpc>
                <a:spcPct val="115000"/>
              </a:lnSpc>
              <a:spcBef>
                <a:spcPts val="1199"/>
              </a:spcBef>
              <a:spcAft>
                <a:spcPts val="1199"/>
              </a:spcAft>
            </a:pPr>
            <a:endParaRPr lang="gl-ES" sz="1800" b="0" strike="noStrike" spc="-1">
              <a:latin typeface="Arial"/>
            </a:endParaRPr>
          </a:p>
        </p:txBody>
      </p:sp>
      <p:sp>
        <p:nvSpPr>
          <p:cNvPr id="83" name="CustomShape 2"/>
          <p:cNvSpPr/>
          <p:nvPr/>
        </p:nvSpPr>
        <p:spPr>
          <a:xfrm>
            <a:off x="294120" y="778320"/>
            <a:ext cx="8555400" cy="247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gl-ES" sz="1400" b="1" strike="noStrike" spc="-1" dirty="0">
                <a:solidFill>
                  <a:srgbClr val="000000"/>
                </a:solidFill>
                <a:latin typeface="Xunta Sans" panose="00000500000000000000" pitchFamily="50" charset="0"/>
                <a:ea typeface="Roboto"/>
              </a:rPr>
              <a:t>Contido mínimo do Plan sanitario Integra</a:t>
            </a:r>
            <a:r>
              <a:rPr lang="gl-ES" sz="1400" b="0" strike="noStrike" spc="-1" dirty="0">
                <a:solidFill>
                  <a:srgbClr val="000000"/>
                </a:solidFill>
                <a:latin typeface="Xunta Sans" panose="00000500000000000000" pitchFamily="50" charset="0"/>
                <a:ea typeface="Roboto"/>
              </a:rPr>
              <a:t>l (PSI),</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1. Hixiene e </a:t>
            </a:r>
            <a:r>
              <a:rPr lang="gl-ES" sz="1400" b="0" strike="noStrike" spc="-1" dirty="0" err="1">
                <a:solidFill>
                  <a:srgbClr val="000000"/>
                </a:solidFill>
                <a:latin typeface="Xunta Sans" panose="00000500000000000000" pitchFamily="50" charset="0"/>
                <a:ea typeface="Roboto"/>
              </a:rPr>
              <a:t>bioseguridade</a:t>
            </a:r>
            <a:r>
              <a:rPr lang="gl-ES" sz="1400" b="0" strike="noStrike" spc="-1" dirty="0">
                <a:solidFill>
                  <a:srgbClr val="000000"/>
                </a:solidFill>
                <a:latin typeface="Xunta Sans" panose="00000500000000000000" pitchFamily="50" charset="0"/>
                <a:ea typeface="Roboto"/>
              </a:rPr>
              <a:t>:</a:t>
            </a:r>
            <a:endParaRPr lang="gl-ES" sz="1400" b="0" strike="noStrike" spc="-1" dirty="0">
              <a:latin typeface="Xunta Sans" panose="00000500000000000000" pitchFamily="50" charset="0"/>
            </a:endParaRPr>
          </a:p>
          <a:p>
            <a:pPr>
              <a:lnSpc>
                <a:spcPct val="100000"/>
              </a:lnSpc>
            </a:pP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a) Medidas en relación ao acceso de vehículos.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b) Medidas en relación co acceso de animais da explotación, recría, reposición externa, 		 cos animais alleos á explotación, corentena, etc.</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c) Medidas en relación co persoal da explotación e co acceso de persoal alleo (carteis 		informativos).</a:t>
            </a:r>
            <a:endParaRPr lang="gl-ES" sz="1400" b="0" strike="noStrike" spc="-1" dirty="0">
              <a:latin typeface="Xunta Sans" panose="00000500000000000000" pitchFamily="50" charset="0"/>
            </a:endParaRPr>
          </a:p>
          <a:p>
            <a:pPr>
              <a:lnSpc>
                <a:spcPct val="100000"/>
              </a:lnSpc>
            </a:pPr>
            <a:r>
              <a:rPr lang="gl-ES" sz="1400" b="0" strike="noStrike" spc="-1" dirty="0">
                <a:solidFill>
                  <a:srgbClr val="000000"/>
                </a:solidFill>
                <a:latin typeface="Xunta Sans" panose="00000500000000000000" pitchFamily="50" charset="0"/>
                <a:ea typeface="Roboto"/>
              </a:rPr>
              <a:t>	d) Medidas en relación ao control da alimentación.</a:t>
            </a:r>
            <a:endParaRPr lang="gl-ES" sz="1400" b="0" strike="noStrike" spc="-1" dirty="0">
              <a:latin typeface="Xunta Sans" panose="00000500000000000000" pitchFamily="50" charset="0"/>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r>
              <a:rPr lang="gl-ES" sz="1500" b="0" strike="noStrike" spc="-1" dirty="0">
                <a:solidFill>
                  <a:srgbClr val="FFFFFF"/>
                </a:solidFill>
                <a:latin typeface="Roboto"/>
                <a:ea typeface="Roboto"/>
              </a:rPr>
              <a:t>	</a:t>
            </a:r>
            <a:endParaRPr lang="gl-ES" sz="1500" b="0" strike="noStrike" spc="-1" dirty="0">
              <a:latin typeface="Arial"/>
            </a:endParaRPr>
          </a:p>
          <a:p>
            <a:pPr>
              <a:lnSpc>
                <a:spcPct val="100000"/>
              </a:lnSpc>
            </a:pPr>
            <a:endParaRPr lang="gl-ES" sz="1500" b="0" strike="noStrike" spc="-1" dirty="0">
              <a:latin typeface="Arial"/>
            </a:endParaRPr>
          </a:p>
          <a:p>
            <a:pPr>
              <a:lnSpc>
                <a:spcPct val="100000"/>
              </a:lnSpc>
            </a:pPr>
            <a:endParaRPr lang="gl-ES" sz="1500" b="0" strike="noStrike" spc="-1" dirty="0">
              <a:latin typeface="Arial"/>
            </a:endParaRPr>
          </a:p>
        </p:txBody>
      </p:sp>
      <p:pic>
        <p:nvPicPr>
          <p:cNvPr id="84" name="Imagen 138"/>
          <p:cNvPicPr/>
          <p:nvPr/>
        </p:nvPicPr>
        <p:blipFill>
          <a:blip r:embed="rId2"/>
          <a:stretch/>
        </p:blipFill>
        <p:spPr>
          <a:xfrm>
            <a:off x="6840000" y="3532680"/>
            <a:ext cx="2158920" cy="1434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5" name="Imagen 139"/>
          <p:cNvPicPr/>
          <p:nvPr/>
        </p:nvPicPr>
        <p:blipFill>
          <a:blip r:embed="rId3"/>
          <a:stretch/>
        </p:blipFill>
        <p:spPr>
          <a:xfrm>
            <a:off x="4392000" y="3528000"/>
            <a:ext cx="2348640" cy="1546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 name="Imagen 140"/>
          <p:cNvPicPr/>
          <p:nvPr/>
        </p:nvPicPr>
        <p:blipFill>
          <a:blip r:embed="rId4"/>
          <a:stretch/>
        </p:blipFill>
        <p:spPr>
          <a:xfrm>
            <a:off x="2160000" y="3528000"/>
            <a:ext cx="2158920" cy="1514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7" name="Imagen 141"/>
          <p:cNvPicPr/>
          <p:nvPr/>
        </p:nvPicPr>
        <p:blipFill>
          <a:blip r:embed="rId5"/>
          <a:stretch/>
        </p:blipFill>
        <p:spPr>
          <a:xfrm>
            <a:off x="144000" y="3505500"/>
            <a:ext cx="1942920" cy="148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8" name="CustomShape 3"/>
          <p:cNvSpPr/>
          <p:nvPr/>
        </p:nvSpPr>
        <p:spPr>
          <a:xfrm>
            <a:off x="1200240" y="4677120"/>
            <a:ext cx="4425120" cy="2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gl-ES" sz="790" b="0" strike="noStrike" spc="-1">
                <a:solidFill>
                  <a:srgbClr val="000000"/>
                </a:solidFill>
                <a:latin typeface="Gill Sans MT"/>
              </a:rPr>
              <a:t>Plan sanitario integral (PSI)</a:t>
            </a:r>
            <a:endParaRPr lang="gl-ES" sz="790" b="0" strike="noStrike" spc="-1">
              <a:latin typeface="Arial"/>
            </a:endParaRPr>
          </a:p>
        </p:txBody>
      </p:sp>
      <p:sp>
        <p:nvSpPr>
          <p:cNvPr id="89" name="CustomShape 4"/>
          <p:cNvSpPr/>
          <p:nvPr/>
        </p:nvSpPr>
        <p:spPr>
          <a:xfrm>
            <a:off x="8069040" y="4663440"/>
            <a:ext cx="273600" cy="273600"/>
          </a:xfrm>
          <a:prstGeom prst="rect">
            <a:avLst/>
          </a:prstGeom>
          <a:solidFill>
            <a:srgbClr val="1D1D1D">
              <a:alpha val="70000"/>
            </a:srgbClr>
          </a:solidFill>
          <a:ln>
            <a:noFill/>
          </a:ln>
        </p:spPr>
        <p:style>
          <a:lnRef idx="0">
            <a:scrgbClr r="0" g="0" b="0"/>
          </a:lnRef>
          <a:fillRef idx="0">
            <a:scrgbClr r="0" g="0" b="0"/>
          </a:fillRef>
          <a:effectRef idx="0">
            <a:scrgbClr r="0" g="0" b="0"/>
          </a:effectRef>
          <a:fontRef idx="minor"/>
        </p:style>
        <p:txBody>
          <a:bodyPr lIns="18360" tIns="45000" rIns="18360" bIns="45000" anchor="ctr">
            <a:noAutofit/>
          </a:bodyPr>
          <a:lstStyle/>
          <a:p>
            <a:pPr algn="ctr">
              <a:lnSpc>
                <a:spcPct val="100000"/>
              </a:lnSpc>
            </a:pPr>
            <a:fld id="{CE8D8556-EDBF-4568-9722-2EB8A2C8B44E}" type="slidenum">
              <a:rPr lang="gl-ES" sz="830" b="0" strike="noStrike" spc="-1">
                <a:solidFill>
                  <a:srgbClr val="FFFFFF"/>
                </a:solidFill>
                <a:latin typeface="Gill Sans MT"/>
              </a:rPr>
              <a:t>9</a:t>
            </a:fld>
            <a:endParaRPr lang="gl-ES" sz="830" b="0" strike="noStrike" spc="-1">
              <a:latin typeface="Arial"/>
            </a:endParaRP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TM10001115[[fn=Paquete]]</Template>
  <TotalTime>322</TotalTime>
  <Words>965</Words>
  <Application>Microsoft Office PowerPoint</Application>
  <PresentationFormat>Presentación en pantalla (16:9)</PresentationFormat>
  <Paragraphs>255</Paragraphs>
  <Slides>21</Slides>
  <Notes>0</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das diapositivas</vt:lpstr>
      </vt:variant>
      <vt:variant>
        <vt:i4>21</vt:i4>
      </vt:variant>
    </vt:vector>
  </HeadingPairs>
  <TitlesOfParts>
    <vt:vector size="32" baseType="lpstr">
      <vt:lpstr>Arial</vt:lpstr>
      <vt:lpstr>Concert One</vt:lpstr>
      <vt:lpstr>DejaVu Sans</vt:lpstr>
      <vt:lpstr>Gill Sans MT</vt:lpstr>
      <vt:lpstr>Roboto</vt:lpstr>
      <vt:lpstr>Roboto Slab</vt:lpstr>
      <vt:lpstr>StarSymbol</vt:lpstr>
      <vt:lpstr>Symbol</vt:lpstr>
      <vt:lpstr>Wingdings</vt:lpstr>
      <vt:lpstr>Xunta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Álvarez Fidalgo, Marta</dc:creator>
  <dc:description/>
  <cp:lastModifiedBy>Álvarez Fidalgo, Marta</cp:lastModifiedBy>
  <cp:revision>57</cp:revision>
  <cp:lastPrinted>2023-05-08T11:58:02Z</cp:lastPrinted>
  <dcterms:modified xsi:type="dcterms:W3CDTF">2023-05-08T11:58:06Z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Presentación en pantalla (16:9)</vt:lpwstr>
  </property>
  <property fmtid="{D5CDD505-2E9C-101B-9397-08002B2CF9AE}" pid="9" name="ScaleCrop">
    <vt:bool>false</vt:bool>
  </property>
  <property fmtid="{D5CDD505-2E9C-101B-9397-08002B2CF9AE}" pid="10" name="ShareDoc">
    <vt:bool>false</vt:bool>
  </property>
  <property fmtid="{D5CDD505-2E9C-101B-9397-08002B2CF9AE}" pid="11" name="Slides">
    <vt:i4>18</vt:i4>
  </property>
</Properties>
</file>