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24" r:id="rId3"/>
    <p:sldId id="311" r:id="rId4"/>
    <p:sldId id="356" r:id="rId5"/>
    <p:sldId id="341" r:id="rId6"/>
    <p:sldId id="352" r:id="rId7"/>
    <p:sldId id="330" r:id="rId8"/>
    <p:sldId id="323" r:id="rId9"/>
    <p:sldId id="388" r:id="rId10"/>
    <p:sldId id="346" r:id="rId11"/>
    <p:sldId id="351" r:id="rId12"/>
    <p:sldId id="347" r:id="rId13"/>
    <p:sldId id="349" r:id="rId14"/>
    <p:sldId id="322" r:id="rId15"/>
    <p:sldId id="380" r:id="rId16"/>
    <p:sldId id="385" r:id="rId17"/>
    <p:sldId id="335" r:id="rId18"/>
    <p:sldId id="264" r:id="rId19"/>
    <p:sldId id="371" r:id="rId20"/>
    <p:sldId id="378" r:id="rId21"/>
    <p:sldId id="379" r:id="rId22"/>
    <p:sldId id="375" r:id="rId23"/>
    <p:sldId id="259" r:id="rId24"/>
    <p:sldId id="360" r:id="rId25"/>
    <p:sldId id="361" r:id="rId26"/>
    <p:sldId id="362" r:id="rId27"/>
    <p:sldId id="382" r:id="rId28"/>
    <p:sldId id="329" r:id="rId29"/>
    <p:sldId id="381" r:id="rId30"/>
    <p:sldId id="261" r:id="rId31"/>
    <p:sldId id="262" r:id="rId32"/>
    <p:sldId id="372" r:id="rId33"/>
    <p:sldId id="258" r:id="rId34"/>
    <p:sldId id="327" r:id="rId35"/>
    <p:sldId id="338" r:id="rId36"/>
    <p:sldId id="267" r:id="rId37"/>
    <p:sldId id="383" r:id="rId38"/>
    <p:sldId id="386" r:id="rId39"/>
    <p:sldId id="357" r:id="rId40"/>
    <p:sldId id="384" r:id="rId41"/>
    <p:sldId id="320" r:id="rId42"/>
    <p:sldId id="377" r:id="rId43"/>
    <p:sldId id="366" r:id="rId44"/>
    <p:sldId id="364" r:id="rId45"/>
    <p:sldId id="368" r:id="rId46"/>
    <p:sldId id="365" r:id="rId47"/>
    <p:sldId id="367" r:id="rId48"/>
    <p:sldId id="369" r:id="rId49"/>
    <p:sldId id="370" r:id="rId50"/>
    <p:sldId id="345" r:id="rId51"/>
    <p:sldId id="387" r:id="rId5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533" autoAdjust="0"/>
  </p:normalViewPr>
  <p:slideViewPr>
    <p:cSldViewPr snapToGrid="0">
      <p:cViewPr varScale="1">
        <p:scale>
          <a:sx n="49" d="100"/>
          <a:sy n="49" d="100"/>
        </p:scale>
        <p:origin x="87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B9CCE9-5C02-4626-87C0-CF3D85202190}"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F3B32E2E-33A9-4423-9686-DD866EDEEC2C}">
      <dgm:prSet phldrT="[Text]"/>
      <dgm:spPr>
        <a:solidFill>
          <a:srgbClr val="CCFF99">
            <a:alpha val="50000"/>
          </a:srgbClr>
        </a:solidFill>
      </dgm:spPr>
      <dgm:t>
        <a:bodyPr/>
        <a:lstStyle/>
        <a:p>
          <a:endParaRPr lang="en-US" b="1" dirty="0">
            <a:latin typeface="Calibri" panose="020F0502020204030204" pitchFamily="34" charset="0"/>
            <a:cs typeface="Calibri" panose="020F0502020204030204" pitchFamily="34" charset="0"/>
          </a:endParaRPr>
        </a:p>
      </dgm:t>
    </dgm:pt>
    <dgm:pt modelId="{B1B6762B-6C4C-41C5-9E08-EDC8AA42766C}" type="parTrans" cxnId="{4F0863CF-0D06-4403-97CB-04F10C6EF553}">
      <dgm:prSet/>
      <dgm:spPr/>
      <dgm:t>
        <a:bodyPr/>
        <a:lstStyle/>
        <a:p>
          <a:endParaRPr lang="en-US">
            <a:latin typeface="Calibri" panose="020F0502020204030204" pitchFamily="34" charset="0"/>
            <a:cs typeface="Calibri" panose="020F0502020204030204" pitchFamily="34" charset="0"/>
          </a:endParaRPr>
        </a:p>
      </dgm:t>
    </dgm:pt>
    <dgm:pt modelId="{44C131B3-CF47-46FA-9597-A845DDE414F9}" type="sibTrans" cxnId="{4F0863CF-0D06-4403-97CB-04F10C6EF553}">
      <dgm:prSet/>
      <dgm:spPr/>
      <dgm:t>
        <a:bodyPr/>
        <a:lstStyle/>
        <a:p>
          <a:endParaRPr lang="en-US">
            <a:latin typeface="Calibri" panose="020F0502020204030204" pitchFamily="34" charset="0"/>
            <a:cs typeface="Calibri" panose="020F0502020204030204" pitchFamily="34" charset="0"/>
          </a:endParaRPr>
        </a:p>
      </dgm:t>
    </dgm:pt>
    <dgm:pt modelId="{3BE84ED0-F93F-4B8A-BF80-4022F8616BED}">
      <dgm:prSet phldrT="[Text]"/>
      <dgm:spPr>
        <a:solidFill>
          <a:srgbClr val="CCFF99"/>
        </a:solidFill>
      </dgm:spPr>
      <dgm:t>
        <a:bodyPr/>
        <a:lstStyle/>
        <a:p>
          <a:endParaRPr lang="en-US" b="1" dirty="0">
            <a:latin typeface="Calibri" panose="020F0502020204030204" pitchFamily="34" charset="0"/>
            <a:cs typeface="Calibri" panose="020F0502020204030204" pitchFamily="34" charset="0"/>
          </a:endParaRPr>
        </a:p>
      </dgm:t>
    </dgm:pt>
    <dgm:pt modelId="{48ECF2E7-CC64-4953-A67B-ED62789484C0}" type="parTrans" cxnId="{313208AA-A039-4EAC-B4D0-38D80C705ECD}">
      <dgm:prSet/>
      <dgm:spPr/>
      <dgm:t>
        <a:bodyPr/>
        <a:lstStyle/>
        <a:p>
          <a:endParaRPr lang="en-US">
            <a:latin typeface="Calibri" panose="020F0502020204030204" pitchFamily="34" charset="0"/>
            <a:cs typeface="Calibri" panose="020F0502020204030204" pitchFamily="34" charset="0"/>
          </a:endParaRPr>
        </a:p>
      </dgm:t>
    </dgm:pt>
    <dgm:pt modelId="{577B07D0-89DE-4B43-8054-A89DCBB6B828}" type="sibTrans" cxnId="{313208AA-A039-4EAC-B4D0-38D80C705ECD}">
      <dgm:prSet/>
      <dgm:spPr/>
      <dgm:t>
        <a:bodyPr/>
        <a:lstStyle/>
        <a:p>
          <a:endParaRPr lang="en-US">
            <a:latin typeface="Calibri" panose="020F0502020204030204" pitchFamily="34" charset="0"/>
            <a:cs typeface="Calibri" panose="020F0502020204030204" pitchFamily="34" charset="0"/>
          </a:endParaRPr>
        </a:p>
      </dgm:t>
    </dgm:pt>
    <dgm:pt modelId="{7FDEB923-4292-4E96-A4BA-AA30897EB343}">
      <dgm:prSet phldrT="[Text]"/>
      <dgm:spPr>
        <a:solidFill>
          <a:srgbClr val="92D050">
            <a:alpha val="50000"/>
          </a:srgbClr>
        </a:solidFill>
      </dgm:spPr>
      <dgm:t>
        <a:bodyPr/>
        <a:lstStyle/>
        <a:p>
          <a:endParaRPr lang="en-US" b="1" dirty="0">
            <a:latin typeface="Calibri" panose="020F0502020204030204" pitchFamily="34" charset="0"/>
            <a:cs typeface="Calibri" panose="020F0502020204030204" pitchFamily="34" charset="0"/>
          </a:endParaRPr>
        </a:p>
      </dgm:t>
    </dgm:pt>
    <dgm:pt modelId="{A52716D2-4DF3-414C-97E7-F4CCCF6096DB}" type="parTrans" cxnId="{F10CF48B-73B4-473A-84CD-CC1B1C6D1FED}">
      <dgm:prSet/>
      <dgm:spPr/>
      <dgm:t>
        <a:bodyPr/>
        <a:lstStyle/>
        <a:p>
          <a:endParaRPr lang="en-US">
            <a:latin typeface="Calibri" panose="020F0502020204030204" pitchFamily="34" charset="0"/>
            <a:cs typeface="Calibri" panose="020F0502020204030204" pitchFamily="34" charset="0"/>
          </a:endParaRPr>
        </a:p>
      </dgm:t>
    </dgm:pt>
    <dgm:pt modelId="{6F56F8B7-3A94-4949-AB91-5E10DBCFDD14}" type="sibTrans" cxnId="{F10CF48B-73B4-473A-84CD-CC1B1C6D1FED}">
      <dgm:prSet/>
      <dgm:spPr/>
      <dgm:t>
        <a:bodyPr/>
        <a:lstStyle/>
        <a:p>
          <a:endParaRPr lang="en-US">
            <a:latin typeface="Calibri" panose="020F0502020204030204" pitchFamily="34" charset="0"/>
            <a:cs typeface="Calibri" panose="020F0502020204030204" pitchFamily="34" charset="0"/>
          </a:endParaRPr>
        </a:p>
      </dgm:t>
    </dgm:pt>
    <dgm:pt modelId="{1F68076E-BAD8-4783-8D05-1ACB8CF70E13}" type="pres">
      <dgm:prSet presAssocID="{6BB9CCE9-5C02-4626-87C0-CF3D85202190}" presName="compositeShape" presStyleCnt="0">
        <dgm:presLayoutVars>
          <dgm:chMax val="7"/>
          <dgm:dir/>
          <dgm:resizeHandles val="exact"/>
        </dgm:presLayoutVars>
      </dgm:prSet>
      <dgm:spPr/>
      <dgm:t>
        <a:bodyPr/>
        <a:lstStyle/>
        <a:p>
          <a:endParaRPr lang="en-US"/>
        </a:p>
      </dgm:t>
    </dgm:pt>
    <dgm:pt modelId="{BC59FD33-6F5D-4E4B-A35E-82BA1729E594}" type="pres">
      <dgm:prSet presAssocID="{F3B32E2E-33A9-4423-9686-DD866EDEEC2C}" presName="circ1" presStyleLbl="vennNode1" presStyleIdx="0" presStyleCnt="3"/>
      <dgm:spPr/>
      <dgm:t>
        <a:bodyPr/>
        <a:lstStyle/>
        <a:p>
          <a:endParaRPr lang="en-US"/>
        </a:p>
      </dgm:t>
    </dgm:pt>
    <dgm:pt modelId="{F4DB9060-2970-47A0-A972-702E3D37A700}" type="pres">
      <dgm:prSet presAssocID="{F3B32E2E-33A9-4423-9686-DD866EDEEC2C}" presName="circ1Tx" presStyleLbl="revTx" presStyleIdx="0" presStyleCnt="0">
        <dgm:presLayoutVars>
          <dgm:chMax val="0"/>
          <dgm:chPref val="0"/>
          <dgm:bulletEnabled val="1"/>
        </dgm:presLayoutVars>
      </dgm:prSet>
      <dgm:spPr/>
      <dgm:t>
        <a:bodyPr/>
        <a:lstStyle/>
        <a:p>
          <a:endParaRPr lang="en-US"/>
        </a:p>
      </dgm:t>
    </dgm:pt>
    <dgm:pt modelId="{F40F4574-9CB2-4668-9404-0808AA662271}" type="pres">
      <dgm:prSet presAssocID="{3BE84ED0-F93F-4B8A-BF80-4022F8616BED}" presName="circ2" presStyleLbl="vennNode1" presStyleIdx="1" presStyleCnt="3"/>
      <dgm:spPr/>
      <dgm:t>
        <a:bodyPr/>
        <a:lstStyle/>
        <a:p>
          <a:endParaRPr lang="en-US"/>
        </a:p>
      </dgm:t>
    </dgm:pt>
    <dgm:pt modelId="{64F6B288-4024-4A4E-9EBE-06644D88B645}" type="pres">
      <dgm:prSet presAssocID="{3BE84ED0-F93F-4B8A-BF80-4022F8616BED}" presName="circ2Tx" presStyleLbl="revTx" presStyleIdx="0" presStyleCnt="0">
        <dgm:presLayoutVars>
          <dgm:chMax val="0"/>
          <dgm:chPref val="0"/>
          <dgm:bulletEnabled val="1"/>
        </dgm:presLayoutVars>
      </dgm:prSet>
      <dgm:spPr/>
      <dgm:t>
        <a:bodyPr/>
        <a:lstStyle/>
        <a:p>
          <a:endParaRPr lang="en-US"/>
        </a:p>
      </dgm:t>
    </dgm:pt>
    <dgm:pt modelId="{0DB737A7-321E-4DEB-8E50-8E5D929F079D}" type="pres">
      <dgm:prSet presAssocID="{7FDEB923-4292-4E96-A4BA-AA30897EB343}" presName="circ3" presStyleLbl="vennNode1" presStyleIdx="2" presStyleCnt="3"/>
      <dgm:spPr/>
      <dgm:t>
        <a:bodyPr/>
        <a:lstStyle/>
        <a:p>
          <a:endParaRPr lang="en-US"/>
        </a:p>
      </dgm:t>
    </dgm:pt>
    <dgm:pt modelId="{D05AC374-41FC-41E6-95EF-F63B4F871FFC}" type="pres">
      <dgm:prSet presAssocID="{7FDEB923-4292-4E96-A4BA-AA30897EB343}" presName="circ3Tx" presStyleLbl="revTx" presStyleIdx="0" presStyleCnt="0">
        <dgm:presLayoutVars>
          <dgm:chMax val="0"/>
          <dgm:chPref val="0"/>
          <dgm:bulletEnabled val="1"/>
        </dgm:presLayoutVars>
      </dgm:prSet>
      <dgm:spPr/>
      <dgm:t>
        <a:bodyPr/>
        <a:lstStyle/>
        <a:p>
          <a:endParaRPr lang="en-US"/>
        </a:p>
      </dgm:t>
    </dgm:pt>
  </dgm:ptLst>
  <dgm:cxnLst>
    <dgm:cxn modelId="{EC86E762-6135-4291-9E3D-9CE25486BBAA}" type="presOf" srcId="{3BE84ED0-F93F-4B8A-BF80-4022F8616BED}" destId="{64F6B288-4024-4A4E-9EBE-06644D88B645}" srcOrd="1" destOrd="0" presId="urn:microsoft.com/office/officeart/2005/8/layout/venn1"/>
    <dgm:cxn modelId="{313208AA-A039-4EAC-B4D0-38D80C705ECD}" srcId="{6BB9CCE9-5C02-4626-87C0-CF3D85202190}" destId="{3BE84ED0-F93F-4B8A-BF80-4022F8616BED}" srcOrd="1" destOrd="0" parTransId="{48ECF2E7-CC64-4953-A67B-ED62789484C0}" sibTransId="{577B07D0-89DE-4B43-8054-A89DCBB6B828}"/>
    <dgm:cxn modelId="{5855B6AF-E634-4A2F-AA5F-68FC0813461D}" type="presOf" srcId="{3BE84ED0-F93F-4B8A-BF80-4022F8616BED}" destId="{F40F4574-9CB2-4668-9404-0808AA662271}" srcOrd="0" destOrd="0" presId="urn:microsoft.com/office/officeart/2005/8/layout/venn1"/>
    <dgm:cxn modelId="{F10CF48B-73B4-473A-84CD-CC1B1C6D1FED}" srcId="{6BB9CCE9-5C02-4626-87C0-CF3D85202190}" destId="{7FDEB923-4292-4E96-A4BA-AA30897EB343}" srcOrd="2" destOrd="0" parTransId="{A52716D2-4DF3-414C-97E7-F4CCCF6096DB}" sibTransId="{6F56F8B7-3A94-4949-AB91-5E10DBCFDD14}"/>
    <dgm:cxn modelId="{4F0863CF-0D06-4403-97CB-04F10C6EF553}" srcId="{6BB9CCE9-5C02-4626-87C0-CF3D85202190}" destId="{F3B32E2E-33A9-4423-9686-DD866EDEEC2C}" srcOrd="0" destOrd="0" parTransId="{B1B6762B-6C4C-41C5-9E08-EDC8AA42766C}" sibTransId="{44C131B3-CF47-46FA-9597-A845DDE414F9}"/>
    <dgm:cxn modelId="{8D429A1A-2335-4A77-A151-958A50B65AE8}" type="presOf" srcId="{6BB9CCE9-5C02-4626-87C0-CF3D85202190}" destId="{1F68076E-BAD8-4783-8D05-1ACB8CF70E13}" srcOrd="0" destOrd="0" presId="urn:microsoft.com/office/officeart/2005/8/layout/venn1"/>
    <dgm:cxn modelId="{E8ABA8EC-DC82-4B2A-8765-9AEE172FBBAF}" type="presOf" srcId="{F3B32E2E-33A9-4423-9686-DD866EDEEC2C}" destId="{F4DB9060-2970-47A0-A972-702E3D37A700}" srcOrd="1" destOrd="0" presId="urn:microsoft.com/office/officeart/2005/8/layout/venn1"/>
    <dgm:cxn modelId="{91AA57CD-3540-4567-895A-AC5BA3D4C5E4}" type="presOf" srcId="{7FDEB923-4292-4E96-A4BA-AA30897EB343}" destId="{D05AC374-41FC-41E6-95EF-F63B4F871FFC}" srcOrd="1" destOrd="0" presId="urn:microsoft.com/office/officeart/2005/8/layout/venn1"/>
    <dgm:cxn modelId="{30CEDA6A-0D81-49EE-9671-35C41F9EE0E3}" type="presOf" srcId="{F3B32E2E-33A9-4423-9686-DD866EDEEC2C}" destId="{BC59FD33-6F5D-4E4B-A35E-82BA1729E594}" srcOrd="0" destOrd="0" presId="urn:microsoft.com/office/officeart/2005/8/layout/venn1"/>
    <dgm:cxn modelId="{489964C3-F327-4DC5-B3AF-451E6855A384}" type="presOf" srcId="{7FDEB923-4292-4E96-A4BA-AA30897EB343}" destId="{0DB737A7-321E-4DEB-8E50-8E5D929F079D}" srcOrd="0" destOrd="0" presId="urn:microsoft.com/office/officeart/2005/8/layout/venn1"/>
    <dgm:cxn modelId="{A9ECBF0D-4C83-4C73-8916-891CFF01C5F8}" type="presParOf" srcId="{1F68076E-BAD8-4783-8D05-1ACB8CF70E13}" destId="{BC59FD33-6F5D-4E4B-A35E-82BA1729E594}" srcOrd="0" destOrd="0" presId="urn:microsoft.com/office/officeart/2005/8/layout/venn1"/>
    <dgm:cxn modelId="{2EF5BD7B-3DEE-42CB-83E3-46445AB509B8}" type="presParOf" srcId="{1F68076E-BAD8-4783-8D05-1ACB8CF70E13}" destId="{F4DB9060-2970-47A0-A972-702E3D37A700}" srcOrd="1" destOrd="0" presId="urn:microsoft.com/office/officeart/2005/8/layout/venn1"/>
    <dgm:cxn modelId="{51CD62B9-A7AD-4B6B-97A7-B0F3211F4F86}" type="presParOf" srcId="{1F68076E-BAD8-4783-8D05-1ACB8CF70E13}" destId="{F40F4574-9CB2-4668-9404-0808AA662271}" srcOrd="2" destOrd="0" presId="urn:microsoft.com/office/officeart/2005/8/layout/venn1"/>
    <dgm:cxn modelId="{77C231B3-80AE-4850-BDE1-C7412730151A}" type="presParOf" srcId="{1F68076E-BAD8-4783-8D05-1ACB8CF70E13}" destId="{64F6B288-4024-4A4E-9EBE-06644D88B645}" srcOrd="3" destOrd="0" presId="urn:microsoft.com/office/officeart/2005/8/layout/venn1"/>
    <dgm:cxn modelId="{5BD1B49F-1EB0-4BE9-8FCC-0E18A1BCD148}" type="presParOf" srcId="{1F68076E-BAD8-4783-8D05-1ACB8CF70E13}" destId="{0DB737A7-321E-4DEB-8E50-8E5D929F079D}" srcOrd="4" destOrd="0" presId="urn:microsoft.com/office/officeart/2005/8/layout/venn1"/>
    <dgm:cxn modelId="{45648F17-1D7C-4EA5-9632-C51F786E48E5}" type="presParOf" srcId="{1F68076E-BAD8-4783-8D05-1ACB8CF70E13}" destId="{D05AC374-41FC-41E6-95EF-F63B4F871FFC}" srcOrd="5" destOrd="0" presId="urn:microsoft.com/office/officeart/2005/8/layout/venn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9FD33-6F5D-4E4B-A35E-82BA1729E594}">
      <dsp:nvSpPr>
        <dsp:cNvPr id="0" name=""/>
        <dsp:cNvSpPr/>
      </dsp:nvSpPr>
      <dsp:spPr>
        <a:xfrm>
          <a:off x="1513501" y="20376"/>
          <a:ext cx="978064" cy="978064"/>
        </a:xfrm>
        <a:prstGeom prst="ellipse">
          <a:avLst/>
        </a:prstGeom>
        <a:solidFill>
          <a:srgbClr val="CCFF99">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n-US" sz="3100" b="1" kern="1200" dirty="0">
            <a:latin typeface="Calibri" panose="020F0502020204030204" pitchFamily="34" charset="0"/>
            <a:cs typeface="Calibri" panose="020F0502020204030204" pitchFamily="34" charset="0"/>
          </a:endParaRPr>
        </a:p>
      </dsp:txBody>
      <dsp:txXfrm>
        <a:off x="1643909" y="191537"/>
        <a:ext cx="717247" cy="440129"/>
      </dsp:txXfrm>
    </dsp:sp>
    <dsp:sp modelId="{F40F4574-9CB2-4668-9404-0808AA662271}">
      <dsp:nvSpPr>
        <dsp:cNvPr id="0" name=""/>
        <dsp:cNvSpPr/>
      </dsp:nvSpPr>
      <dsp:spPr>
        <a:xfrm>
          <a:off x="1866419" y="631666"/>
          <a:ext cx="978064" cy="978064"/>
        </a:xfrm>
        <a:prstGeom prst="ellipse">
          <a:avLst/>
        </a:prstGeom>
        <a:solidFill>
          <a:srgbClr val="CC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89100">
            <a:lnSpc>
              <a:spcPct val="90000"/>
            </a:lnSpc>
            <a:spcBef>
              <a:spcPct val="0"/>
            </a:spcBef>
            <a:spcAft>
              <a:spcPct val="35000"/>
            </a:spcAft>
          </a:pPr>
          <a:endParaRPr lang="en-US" sz="3800" b="1" kern="1200" dirty="0">
            <a:latin typeface="Calibri" panose="020F0502020204030204" pitchFamily="34" charset="0"/>
            <a:cs typeface="Calibri" panose="020F0502020204030204" pitchFamily="34" charset="0"/>
          </a:endParaRPr>
        </a:p>
      </dsp:txBody>
      <dsp:txXfrm>
        <a:off x="2165544" y="884333"/>
        <a:ext cx="586838" cy="537935"/>
      </dsp:txXfrm>
    </dsp:sp>
    <dsp:sp modelId="{0DB737A7-321E-4DEB-8E50-8E5D929F079D}">
      <dsp:nvSpPr>
        <dsp:cNvPr id="0" name=""/>
        <dsp:cNvSpPr/>
      </dsp:nvSpPr>
      <dsp:spPr>
        <a:xfrm>
          <a:off x="1160582" y="631666"/>
          <a:ext cx="978064" cy="978064"/>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89100">
            <a:lnSpc>
              <a:spcPct val="90000"/>
            </a:lnSpc>
            <a:spcBef>
              <a:spcPct val="0"/>
            </a:spcBef>
            <a:spcAft>
              <a:spcPct val="35000"/>
            </a:spcAft>
          </a:pPr>
          <a:endParaRPr lang="en-US" sz="3800" b="1" kern="1200" dirty="0">
            <a:latin typeface="Calibri" panose="020F0502020204030204" pitchFamily="34" charset="0"/>
            <a:cs typeface="Calibri" panose="020F0502020204030204" pitchFamily="34" charset="0"/>
          </a:endParaRPr>
        </a:p>
      </dsp:txBody>
      <dsp:txXfrm>
        <a:off x="1252683" y="884333"/>
        <a:ext cx="586838" cy="53793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196B9-5F58-4775-8C39-F46069BFD08D}" type="datetimeFigureOut">
              <a:rPr lang="sv-SE" smtClean="0"/>
              <a:t>2023-05-05</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4E755-241A-42E7-A8CE-C40D3DACC163}" type="slidenum">
              <a:rPr lang="sv-SE" smtClean="0"/>
              <a:t>‹#›</a:t>
            </a:fld>
            <a:endParaRPr lang="sv-SE"/>
          </a:p>
        </p:txBody>
      </p:sp>
    </p:spTree>
    <p:extLst>
      <p:ext uri="{BB962C8B-B14F-4D97-AF65-F5344CB8AC3E}">
        <p14:creationId xmlns:p14="http://schemas.microsoft.com/office/powerpoint/2010/main" val="956834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https://www.irec.es/divulgacion-cientifica/caracterizacion-gestion-riesgos-bioseguridad-ganaderia-ungulados-silvestres-explotaciones-extensivas/</a:t>
            </a:r>
          </a:p>
          <a:p>
            <a:r>
              <a:rPr lang="sv-SE" dirty="0" smtClean="0"/>
              <a:t>https://www.mapa.gob.es/es/ganaderia/temas/sanidad-animal-higiene-ganadera/sanidad-animal/bioseguridad-buenas-practicas/ </a:t>
            </a:r>
          </a:p>
          <a:p>
            <a:r>
              <a:rPr lang="sv-SE" dirty="0" smtClean="0"/>
              <a:t>https://porcinnova.es/bioseguridad-y-ganaderia-extensiva-el-riesgo-de-los-abrevaderos/</a:t>
            </a: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1</a:t>
            </a:fld>
            <a:endParaRPr lang="sv-SE"/>
          </a:p>
        </p:txBody>
      </p:sp>
    </p:spTree>
    <p:extLst>
      <p:ext uri="{BB962C8B-B14F-4D97-AF65-F5344CB8AC3E}">
        <p14:creationId xmlns:p14="http://schemas.microsoft.com/office/powerpoint/2010/main" val="2949636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smtClean="0">
                <a:solidFill>
                  <a:schemeClr val="tx1"/>
                </a:solidFill>
                <a:latin typeface="+mn-lt"/>
                <a:ea typeface="+mn-ea"/>
                <a:cs typeface="+mn-cs"/>
              </a:rPr>
              <a:t>Los agentes infecciosos pueden entrar o salir de la granja de muchas maneras (véase el diagrama siguiente). Con estrategias bien pensadas, la explotación puede protegerse de las infecciones. Las mismas estrategias también reducen el riesgo de propagar cualquier infección a otras explotaciones.</a:t>
            </a:r>
          </a:p>
          <a:p>
            <a:r>
              <a:rPr lang="es-ES" sz="1200" b="0" i="0" u="none" strike="noStrike" kern="1200" baseline="0" dirty="0" smtClean="0">
                <a:solidFill>
                  <a:schemeClr val="tx1"/>
                </a:solidFill>
                <a:latin typeface="+mn-lt"/>
                <a:ea typeface="+mn-ea"/>
                <a:cs typeface="+mn-cs"/>
              </a:rPr>
              <a:t>Por </a:t>
            </a:r>
            <a:r>
              <a:rPr lang="es-ES" sz="1200" b="0" i="0" u="none" strike="noStrike" kern="1200" baseline="0" dirty="0" smtClean="0">
                <a:solidFill>
                  <a:schemeClr val="tx1"/>
                </a:solidFill>
                <a:latin typeface="+mn-lt"/>
                <a:ea typeface="+mn-ea"/>
                <a:cs typeface="+mn-cs"/>
              </a:rPr>
              <a:t>supuesto, en Suecia sigue habiendo enfermedades infecciosas entre el ganado. Algunos ejemplos comunes son la tiña (infección fúngica de la piel), la dermatitis digital (enfermedad bacteriana de las pezuñas), el S. </a:t>
            </a:r>
            <a:r>
              <a:rPr lang="es-ES" sz="1200" b="0" i="0" u="none" strike="noStrike" kern="1200" baseline="0" dirty="0" err="1" smtClean="0">
                <a:solidFill>
                  <a:schemeClr val="tx1"/>
                </a:solidFill>
                <a:latin typeface="+mn-lt"/>
                <a:ea typeface="+mn-ea"/>
                <a:cs typeface="+mn-cs"/>
              </a:rPr>
              <a:t>aureus</a:t>
            </a:r>
            <a:r>
              <a:rPr lang="es-ES" sz="1200" b="0" i="0" u="none" strike="noStrike" kern="1200" baseline="0" dirty="0" smtClean="0">
                <a:solidFill>
                  <a:schemeClr val="tx1"/>
                </a:solidFill>
                <a:latin typeface="+mn-lt"/>
                <a:ea typeface="+mn-ea"/>
                <a:cs typeface="+mn-cs"/>
              </a:rPr>
              <a:t> (bacteria que causa la mastitis) y diversos virus que provocan tos y diarrea. </a:t>
            </a:r>
          </a:p>
        </p:txBody>
      </p:sp>
      <p:sp>
        <p:nvSpPr>
          <p:cNvPr id="4" name="Slide Number Placeholder 3"/>
          <p:cNvSpPr>
            <a:spLocks noGrp="1"/>
          </p:cNvSpPr>
          <p:nvPr>
            <p:ph type="sldNum" sz="quarter" idx="10"/>
          </p:nvPr>
        </p:nvSpPr>
        <p:spPr/>
        <p:txBody>
          <a:bodyPr/>
          <a:lstStyle/>
          <a:p>
            <a:fld id="{5814E755-241A-42E7-A8CE-C40D3DACC163}" type="slidenum">
              <a:rPr lang="sv-SE" smtClean="0"/>
              <a:t>10</a:t>
            </a:fld>
            <a:endParaRPr lang="sv-SE"/>
          </a:p>
        </p:txBody>
      </p:sp>
    </p:spTree>
    <p:extLst>
      <p:ext uri="{BB962C8B-B14F-4D97-AF65-F5344CB8AC3E}">
        <p14:creationId xmlns:p14="http://schemas.microsoft.com/office/powerpoint/2010/main" val="1570565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which </a:t>
            </a:r>
            <a:r>
              <a:rPr lang="en-US" dirty="0" smtClean="0"/>
              <a:t>focuses on the implementation of animal health plans in organic pig production, the status quo of animal health of sows and piglets in 20 organic farms in Germany was assessed.. The on-farm assessment brought up weak-points in hygienic, nutritional and animal health management. </a:t>
            </a:r>
          </a:p>
          <a:p>
            <a:r>
              <a:rPr lang="en-US" dirty="0" smtClean="0"/>
              <a:t>Production diseases are a major problem in organic as well as in conventional livestock production.</a:t>
            </a:r>
            <a:endParaRPr lang="sv-SE" dirty="0"/>
          </a:p>
        </p:txBody>
      </p:sp>
      <p:sp>
        <p:nvSpPr>
          <p:cNvPr id="4" name="Slide Number Placeholder 3"/>
          <p:cNvSpPr>
            <a:spLocks noGrp="1"/>
          </p:cNvSpPr>
          <p:nvPr>
            <p:ph type="sldNum" sz="quarter" idx="10"/>
          </p:nvPr>
        </p:nvSpPr>
        <p:spPr/>
        <p:txBody>
          <a:bodyPr/>
          <a:lstStyle/>
          <a:p>
            <a:fld id="{52379312-60E2-7842-AE54-317F1725CADA}" type="slidenum">
              <a:rPr lang="sv-SE" smtClean="0"/>
              <a:t>11</a:t>
            </a:fld>
            <a:endParaRPr lang="sv-SE"/>
          </a:p>
        </p:txBody>
      </p:sp>
    </p:spTree>
    <p:extLst>
      <p:ext uri="{BB962C8B-B14F-4D97-AF65-F5344CB8AC3E}">
        <p14:creationId xmlns:p14="http://schemas.microsoft.com/office/powerpoint/2010/main" val="2519360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La resistencia del animal</a:t>
            </a:r>
          </a:p>
          <a:p>
            <a:r>
              <a:rPr lang="es-ES" dirty="0" smtClean="0"/>
              <a:t>Son muchos los factores que determinan la gravedad de la exposición de un animal a un agente infeccioso. Siempre hay una lucha entre la resistencia del animal y el agente infeccioso. </a:t>
            </a:r>
            <a:r>
              <a:rPr lang="es-ES" dirty="0" smtClean="0"/>
              <a:t>Los terneros no tienen anticuerpos al nacer y dependen completamente de la recepción de calostro durante sus primeras horas de vida. L</a:t>
            </a: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12</a:t>
            </a:fld>
            <a:endParaRPr lang="sv-SE"/>
          </a:p>
        </p:txBody>
      </p:sp>
    </p:spTree>
    <p:extLst>
      <p:ext uri="{BB962C8B-B14F-4D97-AF65-F5344CB8AC3E}">
        <p14:creationId xmlns:p14="http://schemas.microsoft.com/office/powerpoint/2010/main" val="4158087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 investigación españoles se han centrado en estudiar cómo caracterizar y mejorar la bioseguridad en los sistemas de producción extensivos. Unos sistemas que, en su mayoría, carecen de protocolos detallados, específicos y sistemáticos para evaluar su bioseguridad frente a la fauna silvestre.</a:t>
            </a:r>
            <a:endParaRPr lang="sv-SE" dirty="0" smtClean="0"/>
          </a:p>
          <a:p>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13</a:t>
            </a:fld>
            <a:endParaRPr lang="sv-SE"/>
          </a:p>
        </p:txBody>
      </p:sp>
    </p:spTree>
    <p:extLst>
      <p:ext uri="{BB962C8B-B14F-4D97-AF65-F5344CB8AC3E}">
        <p14:creationId xmlns:p14="http://schemas.microsoft.com/office/powerpoint/2010/main" val="3812296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s-ES" sz="1200" b="1" kern="1200" dirty="0" smtClean="0">
                <a:solidFill>
                  <a:schemeClr val="tx1"/>
                </a:solidFill>
                <a:effectLst/>
                <a:latin typeface="+mn-lt"/>
                <a:ea typeface="+mn-ea"/>
                <a:cs typeface="+mn-cs"/>
              </a:rPr>
              <a:t>La agricultura ecológica se considera uno de los posibles sistemas alternativos para hacer frente a las exigencias mundiales. Cuando nos centramos en el bienestar animal hay que hacer algunas consideraciones. Basándonos en el concepto de bienestar animal de las cinco libertades, podemos contextualizar el análisis del impacto del calentamiento global en los animales. Existen algunos posibles efectos negativos si, por ejemplo, los cerdos ecológicos reciben dietas de peor calidad debido a las restricciones de ingredientes, a los fenómenos meteorológicos extremos en las condiciones de cría al aire libre o a la reducción de la bioseguridad, lo que podría afectar al enfoque de la cadena alimentaria. Es probable que quienes equiparan el bienestar animal con la "vida natural" crean que los sistemas que proporcionan naturalidad en el pastoreo son superiores, mientras que quienes equiparan el bienestar animal con el "funcionamiento biológico" pueden percibir que un mayor control ambiental y de la producción proporcionará un mayor bienestar. </a:t>
            </a:r>
            <a:r>
              <a:rPr lang="es-ES" sz="1200" b="0" kern="1200" dirty="0" smtClean="0">
                <a:solidFill>
                  <a:schemeClr val="tx1"/>
                </a:solidFill>
                <a:effectLst/>
                <a:latin typeface="+mn-lt"/>
                <a:ea typeface="+mn-ea"/>
                <a:cs typeface="+mn-cs"/>
              </a:rPr>
              <a:t>La información disponible sobre el impacto del cambio climático en el bienestar animal es limitada, pero los sistemas ganaderos basados en el pastoreo sufrirán más el impacto del CC.</a:t>
            </a:r>
            <a:endParaRPr lang="en-US" b="1"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889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En este caso existen diferentes riesgos </a:t>
            </a:r>
            <a:r>
              <a:rPr lang="sv-SE" sz="1200" b="0" i="0" u="none" strike="noStrike" kern="1200" baseline="0" dirty="0" err="1" smtClean="0">
                <a:solidFill>
                  <a:schemeClr val="tx1"/>
                </a:solidFill>
                <a:latin typeface="+mn-lt"/>
                <a:ea typeface="+mn-ea"/>
                <a:cs typeface="+mn-cs"/>
              </a:rPr>
              <a:t>específicos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que</a:t>
            </a:r>
            <a:r>
              <a:rPr lang="sv-SE" sz="1200" b="0" i="0" u="none" strike="noStrike" kern="1200" baseline="0" dirty="0" smtClean="0">
                <a:solidFill>
                  <a:schemeClr val="tx1"/>
                </a:solidFill>
                <a:latin typeface="+mn-lt"/>
                <a:ea typeface="+mn-ea"/>
                <a:cs typeface="+mn-cs"/>
              </a:rPr>
              <a:t> se </a:t>
            </a:r>
            <a:r>
              <a:rPr lang="sv-SE" sz="1200" b="0" i="0" u="none" strike="noStrike" kern="1200" baseline="0" dirty="0" err="1" smtClean="0">
                <a:solidFill>
                  <a:schemeClr val="tx1"/>
                </a:solidFill>
                <a:latin typeface="+mn-lt"/>
                <a:ea typeface="+mn-ea"/>
                <a:cs typeface="+mn-cs"/>
              </a:rPr>
              <a:t>deben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priorizar</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como</a:t>
            </a:r>
            <a:r>
              <a:rPr lang="sv-SE" sz="1200" b="0" i="0" u="none" strike="noStrike" kern="1200" baseline="0" dirty="0" smtClean="0">
                <a:solidFill>
                  <a:schemeClr val="tx1"/>
                </a:solidFill>
                <a:latin typeface="+mn-lt"/>
                <a:ea typeface="+mn-ea"/>
                <a:cs typeface="+mn-cs"/>
              </a:rPr>
              <a:t> </a:t>
            </a:r>
            <a:r>
              <a:rPr lang="es-ES" sz="1200" b="0" i="0" u="none" strike="noStrike" kern="1200" baseline="0" dirty="0" smtClean="0">
                <a:solidFill>
                  <a:schemeClr val="tx1"/>
                </a:solidFill>
                <a:latin typeface="+mn-lt"/>
                <a:ea typeface="+mn-ea"/>
                <a:cs typeface="+mn-cs"/>
              </a:rPr>
              <a:t>el contacto de nariz a nariz al mezclarse con ganado de otra granja, fincas con mal vallado o malos cierres, maquinaria </a:t>
            </a:r>
            <a:r>
              <a:rPr lang="sv-SE" sz="1200" b="0" i="0" u="none" strike="noStrike" kern="1200" baseline="0" dirty="0" err="1" smtClean="0">
                <a:solidFill>
                  <a:schemeClr val="tx1"/>
                </a:solidFill>
                <a:latin typeface="+mn-lt"/>
                <a:ea typeface="+mn-ea"/>
                <a:cs typeface="+mn-cs"/>
              </a:rPr>
              <a:t>compartida</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entre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ganaderos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vecinos</a:t>
            </a:r>
            <a:r>
              <a:rPr lang="sv-SE" sz="1200" b="0" i="0" u="none" strike="noStrike" kern="1200" baseline="0" dirty="0" smtClean="0">
                <a:solidFill>
                  <a:schemeClr val="tx1"/>
                </a:solidFill>
                <a:latin typeface="+mn-lt"/>
                <a:ea typeface="+mn-ea"/>
                <a:cs typeface="+mn-cs"/>
              </a:rPr>
              <a:t> para </a:t>
            </a:r>
            <a:r>
              <a:rPr lang="es-ES" sz="1200" b="0" i="0" u="none" strike="noStrike" kern="1200" baseline="0" dirty="0" smtClean="0">
                <a:solidFill>
                  <a:schemeClr val="tx1"/>
                </a:solidFill>
                <a:latin typeface="+mn-lt"/>
                <a:ea typeface="+mn-ea"/>
                <a:cs typeface="+mn-cs"/>
              </a:rPr>
              <a:t>trabajar las fincas, patios o corrales mal manejados, alto uso de comederos y bebederos </a:t>
            </a:r>
            <a:r>
              <a:rPr lang="sv-SE" sz="1200" b="0" i="0" u="none" strike="noStrike" kern="1200" baseline="0" dirty="0" err="1" smtClean="0">
                <a:solidFill>
                  <a:schemeClr val="tx1"/>
                </a:solidFill>
                <a:latin typeface="+mn-lt"/>
                <a:ea typeface="+mn-ea"/>
                <a:cs typeface="+mn-cs"/>
              </a:rPr>
              <a:t>exteriores</a:t>
            </a:r>
            <a:r>
              <a:rPr lang="sv-SE" sz="1200" b="0" i="0" u="none" strike="noStrike" kern="1200" baseline="0" dirty="0" smtClean="0">
                <a:solidFill>
                  <a:schemeClr val="tx1"/>
                </a:solidFill>
                <a:latin typeface="+mn-lt"/>
                <a:ea typeface="+mn-ea"/>
                <a:cs typeface="+mn-cs"/>
              </a:rPr>
              <a:t> en la </a:t>
            </a:r>
            <a:r>
              <a:rPr lang="sv-SE" sz="1200" b="0" i="0" u="none" strike="noStrike" kern="1200" baseline="0" dirty="0" err="1" smtClean="0">
                <a:solidFill>
                  <a:schemeClr val="tx1"/>
                </a:solidFill>
                <a:latin typeface="+mn-lt"/>
                <a:ea typeface="+mn-ea"/>
                <a:cs typeface="+mn-cs"/>
              </a:rPr>
              <a:t>época</a:t>
            </a:r>
            <a:r>
              <a:rPr lang="sv-SE" sz="1200" b="0" i="0" u="none" strike="noStrike" kern="1200" baseline="0" dirty="0" smtClean="0">
                <a:solidFill>
                  <a:schemeClr val="tx1"/>
                </a:solidFill>
                <a:latin typeface="+mn-lt"/>
                <a:ea typeface="+mn-ea"/>
                <a:cs typeface="+mn-cs"/>
              </a:rPr>
              <a:t> de </a:t>
            </a:r>
            <a:r>
              <a:rPr lang="sv-SE" sz="1200" b="0" i="0" u="none" strike="noStrike" kern="1200" baseline="0" dirty="0" err="1" smtClean="0">
                <a:solidFill>
                  <a:schemeClr val="tx1"/>
                </a:solidFill>
                <a:latin typeface="+mn-lt"/>
                <a:ea typeface="+mn-ea"/>
                <a:cs typeface="+mn-cs"/>
              </a:rPr>
              <a:t>pasto</a:t>
            </a:r>
            <a:r>
              <a:rPr lang="sv-SE" sz="1200" b="0" i="0" u="none" strike="noStrike" kern="1200" baseline="0" dirty="0" smtClean="0">
                <a:solidFill>
                  <a:schemeClr val="tx1"/>
                </a:solidFill>
                <a:latin typeface="+mn-lt"/>
                <a:ea typeface="+mn-ea"/>
                <a:cs typeface="+mn-cs"/>
              </a:rPr>
              <a:t> </a:t>
            </a:r>
            <a:r>
              <a:rPr lang="es-ES" sz="1200" b="0" i="0" u="none" strike="noStrike" kern="1200" baseline="0" dirty="0" smtClean="0">
                <a:solidFill>
                  <a:schemeClr val="tx1"/>
                </a:solidFill>
                <a:latin typeface="+mn-lt"/>
                <a:ea typeface="+mn-ea"/>
                <a:cs typeface="+mn-cs"/>
              </a:rPr>
              <a:t>y animales enfermos difíciles de aislar.</a:t>
            </a:r>
          </a:p>
          <a:p>
            <a:r>
              <a:rPr lang="es-ES" sz="1200" b="0" i="0" u="none" strike="noStrike" kern="1200" baseline="0" dirty="0" smtClean="0">
                <a:solidFill>
                  <a:schemeClr val="tx1"/>
                </a:solidFill>
                <a:latin typeface="+mn-lt"/>
                <a:ea typeface="+mn-ea"/>
                <a:cs typeface="+mn-cs"/>
              </a:rPr>
              <a:t>La desinfección de superficies es menos </a:t>
            </a:r>
            <a:r>
              <a:rPr lang="sv-SE" sz="1200" b="0" i="0" u="none" strike="noStrike" kern="1200" baseline="0" dirty="0" smtClean="0">
                <a:solidFill>
                  <a:schemeClr val="tx1"/>
                </a:solidFill>
                <a:latin typeface="+mn-lt"/>
                <a:ea typeface="+mn-ea"/>
                <a:cs typeface="+mn-cs"/>
              </a:rPr>
              <a:t>importante </a:t>
            </a:r>
            <a:r>
              <a:rPr lang="sv-SE" sz="1200" b="0" i="0" u="none" strike="noStrike" kern="1200" baseline="0" dirty="0" err="1" smtClean="0">
                <a:solidFill>
                  <a:schemeClr val="tx1"/>
                </a:solidFill>
                <a:latin typeface="+mn-lt"/>
                <a:ea typeface="+mn-ea"/>
                <a:cs typeface="+mn-cs"/>
              </a:rPr>
              <a:t>que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prevenir</a:t>
            </a:r>
            <a:r>
              <a:rPr lang="sv-SE" sz="1200" b="0" i="0" u="none" strike="noStrike" kern="1200" baseline="0" dirty="0" smtClean="0">
                <a:solidFill>
                  <a:schemeClr val="tx1"/>
                </a:solidFill>
                <a:latin typeface="+mn-lt"/>
                <a:ea typeface="+mn-ea"/>
                <a:cs typeface="+mn-cs"/>
              </a:rPr>
              <a:t> el </a:t>
            </a:r>
            <a:r>
              <a:rPr lang="sv-SE" sz="1200" b="0" i="0" u="none" strike="noStrike" kern="1200" baseline="0" dirty="0" err="1" smtClean="0">
                <a:solidFill>
                  <a:schemeClr val="tx1"/>
                </a:solidFill>
                <a:latin typeface="+mn-lt"/>
                <a:ea typeface="+mn-ea"/>
                <a:cs typeface="+mn-cs"/>
              </a:rPr>
              <a:t>contacto</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directo</a:t>
            </a:r>
            <a:r>
              <a:rPr lang="sv-SE" sz="1200" b="0" i="0" u="none" strike="noStrike" kern="1200" baseline="0" dirty="0" smtClean="0">
                <a:solidFill>
                  <a:schemeClr val="tx1"/>
                </a:solidFill>
                <a:latin typeface="+mn-lt"/>
                <a:ea typeface="+mn-ea"/>
                <a:cs typeface="+mn-cs"/>
              </a:rPr>
              <a:t>.</a:t>
            </a:r>
          </a:p>
          <a:p>
            <a:r>
              <a:rPr lang="es-ES" sz="1200" b="0" i="0" u="none" strike="noStrike" kern="1200" baseline="0" dirty="0" smtClean="0">
                <a:solidFill>
                  <a:schemeClr val="tx1"/>
                </a:solidFill>
                <a:latin typeface="+mn-lt"/>
                <a:ea typeface="+mn-ea"/>
                <a:cs typeface="+mn-cs"/>
              </a:rPr>
              <a:t>Permitir un retraso entre los grupos de ganado puede permitir que el sol y el viento hagan gran parte del trabajo y reduce la necesidad de desinfección. Si se usan desinfectantes, hay que asegurar que las superficies que se rocían estén limpias y usar un producto bactericida</a:t>
            </a: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15</a:t>
            </a:fld>
            <a:endParaRPr lang="sv-SE"/>
          </a:p>
        </p:txBody>
      </p:sp>
    </p:spTree>
    <p:extLst>
      <p:ext uri="{BB962C8B-B14F-4D97-AF65-F5344CB8AC3E}">
        <p14:creationId xmlns:p14="http://schemas.microsoft.com/office/powerpoint/2010/main" val="2971723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16</a:t>
            </a:fld>
            <a:endParaRPr lang="sv-SE"/>
          </a:p>
        </p:txBody>
      </p:sp>
    </p:spTree>
    <p:extLst>
      <p:ext uri="{BB962C8B-B14F-4D97-AF65-F5344CB8AC3E}">
        <p14:creationId xmlns:p14="http://schemas.microsoft.com/office/powerpoint/2010/main" val="3882971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La principal política de la bioseguridad es mantener una explotación y los rebaños lo más protegidos posible. </a:t>
            </a:r>
          </a:p>
          <a:p>
            <a:r>
              <a:rPr lang="es-ES" sz="1200" b="1" i="0" u="none" strike="noStrike" kern="1200" baseline="0" dirty="0" smtClean="0">
                <a:solidFill>
                  <a:schemeClr val="tx1"/>
                </a:solidFill>
                <a:latin typeface="+mn-lt"/>
                <a:ea typeface="+mn-ea"/>
                <a:cs typeface="+mn-cs"/>
              </a:rPr>
              <a:t>Zona limpia: </a:t>
            </a:r>
            <a:r>
              <a:rPr lang="es-ES" sz="1200" b="0" i="0" u="none" strike="noStrike" kern="1200" baseline="0" dirty="0" smtClean="0">
                <a:solidFill>
                  <a:schemeClr val="tx1"/>
                </a:solidFill>
                <a:latin typeface="+mn-lt"/>
                <a:ea typeface="+mn-ea"/>
                <a:cs typeface="+mn-cs"/>
              </a:rPr>
              <a:t>Se sitúan los animales de producción y debe estar lo más</a:t>
            </a:r>
          </a:p>
          <a:p>
            <a:r>
              <a:rPr lang="es-ES" sz="1200" b="0" i="0" u="none" strike="noStrike" kern="1200" baseline="0" dirty="0" smtClean="0">
                <a:solidFill>
                  <a:schemeClr val="tx1"/>
                </a:solidFill>
                <a:latin typeface="+mn-lt"/>
                <a:ea typeface="+mn-ea"/>
                <a:cs typeface="+mn-cs"/>
              </a:rPr>
              <a:t>aislada posible, siendo su contacto con el exterior el mínimo posible;</a:t>
            </a:r>
          </a:p>
          <a:p>
            <a:r>
              <a:rPr lang="es-ES" sz="1200" b="1" i="0" u="none" strike="noStrike" kern="1200" baseline="0" dirty="0" smtClean="0">
                <a:solidFill>
                  <a:schemeClr val="tx1"/>
                </a:solidFill>
                <a:latin typeface="+mn-lt"/>
                <a:ea typeface="+mn-ea"/>
                <a:cs typeface="+mn-cs"/>
              </a:rPr>
              <a:t>Zona de aprovisionamiento: </a:t>
            </a:r>
            <a:r>
              <a:rPr lang="es-ES" sz="1200" b="0" i="0" u="none" strike="noStrike" kern="1200" baseline="0" dirty="0" smtClean="0">
                <a:solidFill>
                  <a:schemeClr val="tx1"/>
                </a:solidFill>
                <a:latin typeface="+mn-lt"/>
                <a:ea typeface="+mn-ea"/>
                <a:cs typeface="+mn-cs"/>
              </a:rPr>
              <a:t>Estará compuesta de una zona interna más restringida que contendrá los silos de almacenamiento de piensos</a:t>
            </a:r>
          </a:p>
          <a:p>
            <a:r>
              <a:rPr lang="es-ES" sz="1200" b="0" i="0" u="none" strike="noStrike" kern="1200" baseline="0" dirty="0" smtClean="0">
                <a:solidFill>
                  <a:schemeClr val="tx1"/>
                </a:solidFill>
                <a:latin typeface="+mn-lt"/>
                <a:ea typeface="+mn-ea"/>
                <a:cs typeface="+mn-cs"/>
              </a:rPr>
              <a:t>y otra externa para el almacenamiento de estiércoles, depósito de cadáveres y aprovisionamiento de piensos, y se dotará de sistemas </a:t>
            </a:r>
            <a:r>
              <a:rPr lang="es-ES" sz="1200" b="0" i="0" u="none" strike="noStrike" kern="1200" baseline="0" dirty="0" err="1" smtClean="0">
                <a:solidFill>
                  <a:schemeClr val="tx1"/>
                </a:solidFill>
                <a:latin typeface="+mn-lt"/>
                <a:ea typeface="+mn-ea"/>
                <a:cs typeface="+mn-cs"/>
              </a:rPr>
              <a:t>efi</a:t>
            </a:r>
            <a:r>
              <a:rPr lang="es-ES" sz="1200" b="0" i="0" u="none" strike="noStrike" kern="1200" baseline="0" dirty="0" smtClean="0">
                <a:solidFill>
                  <a:schemeClr val="tx1"/>
                </a:solidFill>
                <a:latin typeface="+mn-lt"/>
                <a:ea typeface="+mn-ea"/>
                <a:cs typeface="+mn-cs"/>
              </a:rPr>
              <a:t> -</a:t>
            </a:r>
          </a:p>
          <a:p>
            <a:r>
              <a:rPr lang="es-ES" sz="1200" b="0" i="0" u="none" strike="noStrike" kern="1200" baseline="0" dirty="0" smtClean="0">
                <a:solidFill>
                  <a:schemeClr val="tx1"/>
                </a:solidFill>
                <a:latin typeface="+mn-lt"/>
                <a:ea typeface="+mn-ea"/>
                <a:cs typeface="+mn-cs"/>
              </a:rPr>
              <a:t>caces de desinfección en el acceso a la misma.</a:t>
            </a:r>
          </a:p>
          <a:p>
            <a:r>
              <a:rPr lang="es-ES" sz="1200" b="1" i="0" u="none" strike="noStrike" kern="1200" baseline="0" dirty="0" smtClean="0">
                <a:solidFill>
                  <a:schemeClr val="tx1"/>
                </a:solidFill>
                <a:latin typeface="+mn-lt"/>
                <a:ea typeface="+mn-ea"/>
                <a:cs typeface="+mn-cs"/>
              </a:rPr>
              <a:t>Zona de protección: </a:t>
            </a:r>
            <a:r>
              <a:rPr lang="es-ES" sz="1200" b="0" i="0" u="none" strike="noStrike" kern="1200" baseline="0" dirty="0" smtClean="0">
                <a:solidFill>
                  <a:schemeClr val="tx1"/>
                </a:solidFill>
                <a:latin typeface="+mn-lt"/>
                <a:ea typeface="+mn-ea"/>
                <a:cs typeface="+mn-cs"/>
              </a:rPr>
              <a:t>Su extensión debería variar en función de la ubicación de la explotación, siendo mayor a medida que se incrementen</a:t>
            </a:r>
          </a:p>
          <a:p>
            <a:r>
              <a:rPr lang="sv-SE" sz="1200" b="0" i="0" u="none" strike="noStrike" kern="1200" baseline="0" dirty="0" smtClean="0">
                <a:solidFill>
                  <a:schemeClr val="tx1"/>
                </a:solidFill>
                <a:latin typeface="+mn-lt"/>
                <a:ea typeface="+mn-ea"/>
                <a:cs typeface="+mn-cs"/>
              </a:rPr>
              <a:t>los </a:t>
            </a:r>
            <a:r>
              <a:rPr lang="sv-SE" sz="1200" b="0" i="0" u="none" strike="noStrike" kern="1200" baseline="0" dirty="0" err="1" smtClean="0">
                <a:solidFill>
                  <a:schemeClr val="tx1"/>
                </a:solidFill>
                <a:latin typeface="+mn-lt"/>
                <a:ea typeface="+mn-ea"/>
                <a:cs typeface="+mn-cs"/>
              </a:rPr>
              <a:t>posibles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peligros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existentes</a:t>
            </a:r>
            <a:r>
              <a:rPr lang="sv-SE" sz="1200" b="0" i="0" u="none" strike="noStrike" kern="1200" baseline="0" dirty="0" smtClean="0">
                <a:solidFill>
                  <a:schemeClr val="tx1"/>
                </a:solidFill>
                <a:latin typeface="+mn-lt"/>
                <a:ea typeface="+mn-ea"/>
                <a:cs typeface="+mn-cs"/>
              </a:rPr>
              <a:t>.</a:t>
            </a:r>
            <a:r>
              <a:rPr lang="es-ES" sz="1200" b="0" i="0" u="none" strike="noStrike" kern="1200" baseline="0" dirty="0" smtClean="0">
                <a:solidFill>
                  <a:schemeClr val="tx1"/>
                </a:solidFill>
                <a:latin typeface="+mn-lt"/>
                <a:ea typeface="+mn-ea"/>
                <a:cs typeface="+mn-cs"/>
              </a:rPr>
              <a:t> Evidentemente este concepto en un cebadero es muy difícil de aplicar. </a:t>
            </a:r>
            <a:r>
              <a:rPr lang="sv-SE" sz="1200" b="0" i="0" u="none" strike="noStrike" kern="1200" baseline="0" dirty="0" err="1" smtClean="0">
                <a:solidFill>
                  <a:schemeClr val="tx1"/>
                </a:solidFill>
                <a:latin typeface="+mn-lt"/>
                <a:ea typeface="+mn-ea"/>
                <a:cs typeface="+mn-cs"/>
              </a:rPr>
              <a:t>podríamos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considerar</a:t>
            </a:r>
            <a:r>
              <a:rPr lang="sv-SE" sz="1200" b="0" i="0" u="none" strike="noStrike" kern="1200" baseline="0" dirty="0" smtClean="0">
                <a:solidFill>
                  <a:schemeClr val="tx1"/>
                </a:solidFill>
                <a:latin typeface="+mn-lt"/>
                <a:ea typeface="+mn-ea"/>
                <a:cs typeface="+mn-cs"/>
              </a:rPr>
              <a:t> </a:t>
            </a:r>
            <a:r>
              <a:rPr lang="es-ES" sz="1200" b="0" i="0" u="none" strike="noStrike" kern="1200" baseline="0" dirty="0" smtClean="0">
                <a:solidFill>
                  <a:schemeClr val="tx1"/>
                </a:solidFill>
                <a:latin typeface="+mn-lt"/>
                <a:ea typeface="+mn-ea"/>
                <a:cs typeface="+mn-cs"/>
              </a:rPr>
              <a:t>que en un cebadero existen varios rebaños dentro de una misma explotación y cada uno de ellos deberá formar y funcionar como una </a:t>
            </a:r>
            <a:r>
              <a:rPr lang="sv-SE" sz="1200" b="0" i="0" u="none" strike="noStrike" kern="1200" baseline="0" dirty="0" err="1" smtClean="0">
                <a:solidFill>
                  <a:schemeClr val="tx1"/>
                </a:solidFill>
                <a:latin typeface="+mn-lt"/>
                <a:ea typeface="+mn-ea"/>
                <a:cs typeface="+mn-cs"/>
              </a:rPr>
              <a:t>unidad</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diferenciada</a:t>
            </a:r>
            <a:r>
              <a:rPr lang="sv-SE" sz="1200" b="0" i="0" u="none" strike="noStrike" kern="1200" baseline="0" dirty="0" smtClean="0">
                <a:solidFill>
                  <a:schemeClr val="tx1"/>
                </a:solidFill>
                <a:latin typeface="+mn-lt"/>
                <a:ea typeface="+mn-ea"/>
                <a:cs typeface="+mn-cs"/>
              </a:rPr>
              <a:t>. </a:t>
            </a:r>
          </a:p>
          <a:p>
            <a:r>
              <a:rPr lang="es-ES" sz="1200" b="0" i="0" u="none" strike="noStrike" kern="1200" baseline="0" dirty="0" smtClean="0">
                <a:solidFill>
                  <a:schemeClr val="tx1"/>
                </a:solidFill>
                <a:latin typeface="+mn-lt"/>
                <a:ea typeface="+mn-ea"/>
                <a:cs typeface="+mn-cs"/>
              </a:rPr>
              <a:t>Dada la complejidad desde el punto de vista de gestión del riesgo, se debería tender al uso de sistemas todo dentro-todo fuera con correctas medidas de Limpieza y Desinfección ( L&amp;D) entre lotes. Además se trabajará el concepto de lote-manada, tratando de trabajar en grupos cerrados y naves o cuarteles separados cuyo manejo debe estar diseñado de manera que permanezcan lo más </a:t>
            </a:r>
            <a:r>
              <a:rPr lang="sv-SE" sz="1200" b="0" i="0" u="none" strike="noStrike" kern="1200" baseline="0" dirty="0" err="1" smtClean="0">
                <a:solidFill>
                  <a:schemeClr val="tx1"/>
                </a:solidFill>
                <a:latin typeface="+mn-lt"/>
                <a:ea typeface="+mn-ea"/>
                <a:cs typeface="+mn-cs"/>
              </a:rPr>
              <a:t>aislados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entre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sí</a:t>
            </a:r>
            <a:r>
              <a:rPr lang="sv-SE" sz="1200" b="0" i="0" u="none" strike="noStrike" kern="1200" baseline="0" dirty="0" smtClean="0">
                <a:solidFill>
                  <a:schemeClr val="tx1"/>
                </a:solidFill>
                <a:latin typeface="+mn-lt"/>
                <a:ea typeface="+mn-ea"/>
                <a:cs typeface="+mn-cs"/>
              </a:rPr>
              <a:t>.</a:t>
            </a: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17</a:t>
            </a:fld>
            <a:endParaRPr lang="sv-SE"/>
          </a:p>
        </p:txBody>
      </p:sp>
    </p:spTree>
    <p:extLst>
      <p:ext uri="{BB962C8B-B14F-4D97-AF65-F5344CB8AC3E}">
        <p14:creationId xmlns:p14="http://schemas.microsoft.com/office/powerpoint/2010/main" val="2322201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 </a:t>
            </a:r>
            <a:r>
              <a:rPr lang="es-ES" b="1" dirty="0" smtClean="0"/>
              <a:t>Mayor frecuencia de introducción de animales</a:t>
            </a:r>
            <a:r>
              <a:rPr lang="es-ES" dirty="0" smtClean="0"/>
              <a:t>;</a:t>
            </a:r>
          </a:p>
          <a:p>
            <a:r>
              <a:rPr lang="es-ES" dirty="0" smtClean="0"/>
              <a:t> Introducción de animales desde </a:t>
            </a:r>
            <a:r>
              <a:rPr lang="es-ES" b="1" dirty="0" smtClean="0"/>
              <a:t>explotaciones con situación sanitaria desconocida </a:t>
            </a:r>
            <a:r>
              <a:rPr lang="es-ES" dirty="0" smtClean="0"/>
              <a:t>(con relación a enfermedades diferentes a las de </a:t>
            </a:r>
            <a:r>
              <a:rPr lang="sv-SE" dirty="0" err="1" smtClean="0"/>
              <a:t>declaración</a:t>
            </a:r>
            <a:r>
              <a:rPr lang="sv-SE" dirty="0" smtClean="0"/>
              <a:t> </a:t>
            </a:r>
            <a:r>
              <a:rPr lang="sv-SE" dirty="0" err="1" smtClean="0"/>
              <a:t>obligatoria</a:t>
            </a:r>
            <a:r>
              <a:rPr lang="sv-SE" dirty="0" smtClean="0"/>
              <a:t>);</a:t>
            </a:r>
          </a:p>
          <a:p>
            <a:r>
              <a:rPr lang="es-ES" dirty="0" smtClean="0"/>
              <a:t> Contacto con animales de estatus desconocido: realización de pastoreos comunitarios o trashumancia con rebaños de otras explotaciones.</a:t>
            </a:r>
          </a:p>
          <a:p>
            <a:r>
              <a:rPr lang="es-ES" dirty="0" smtClean="0"/>
              <a:t> Entradas procedentes de orígenes diversos y que se agrupan en el </a:t>
            </a:r>
            <a:r>
              <a:rPr lang="sv-SE" dirty="0" err="1" smtClean="0"/>
              <a:t>proceso</a:t>
            </a:r>
            <a:r>
              <a:rPr lang="sv-SE" dirty="0" smtClean="0"/>
              <a:t>.</a:t>
            </a:r>
          </a:p>
          <a:p>
            <a:r>
              <a:rPr lang="es-ES" dirty="0" smtClean="0"/>
              <a:t> Ubicación de la explotación: zonas de alta densidad ganadera o de </a:t>
            </a:r>
            <a:r>
              <a:rPr lang="pt-BR" dirty="0" smtClean="0"/>
              <a:t>fauna silvestre, zonas de mucho tráfi co, mataderos, fábricas de piensos, </a:t>
            </a:r>
            <a:r>
              <a:rPr lang="sv-SE" dirty="0" smtClean="0"/>
              <a:t>etc.</a:t>
            </a:r>
          </a:p>
          <a:p>
            <a:r>
              <a:rPr lang="es-ES" dirty="0" smtClean="0"/>
              <a:t> Aislamiento de la explotación: ausencia de vallado perimetral adecuado </a:t>
            </a:r>
            <a:r>
              <a:rPr lang="sv-SE" dirty="0" smtClean="0"/>
              <a:t>ni de </a:t>
            </a:r>
            <a:r>
              <a:rPr lang="sv-SE" dirty="0" err="1" smtClean="0"/>
              <a:t>zonas</a:t>
            </a:r>
            <a:r>
              <a:rPr lang="sv-SE" dirty="0" smtClean="0"/>
              <a:t> </a:t>
            </a:r>
            <a:r>
              <a:rPr lang="sv-SE" dirty="0" err="1" smtClean="0"/>
              <a:t>diferenciadas</a:t>
            </a:r>
            <a:r>
              <a:rPr lang="sv-SE" dirty="0" smtClean="0"/>
              <a:t> (</a:t>
            </a:r>
            <a:r>
              <a:rPr lang="sv-SE" dirty="0" err="1" smtClean="0"/>
              <a:t>zona</a:t>
            </a:r>
            <a:r>
              <a:rPr lang="sv-SE" dirty="0" smtClean="0"/>
              <a:t> </a:t>
            </a:r>
            <a:r>
              <a:rPr lang="sv-SE" dirty="0" err="1" smtClean="0"/>
              <a:t>limpia</a:t>
            </a:r>
            <a:r>
              <a:rPr lang="sv-SE" dirty="0" smtClean="0"/>
              <a:t>, </a:t>
            </a:r>
            <a:r>
              <a:rPr lang="sv-SE" dirty="0" err="1" smtClean="0"/>
              <a:t>zona</a:t>
            </a:r>
            <a:r>
              <a:rPr lang="sv-SE" dirty="0" smtClean="0"/>
              <a:t> de </a:t>
            </a:r>
            <a:r>
              <a:rPr lang="sv-SE" dirty="0" err="1" smtClean="0"/>
              <a:t>aprovisionamiento</a:t>
            </a:r>
            <a:r>
              <a:rPr lang="sv-SE" dirty="0" smtClean="0"/>
              <a:t> y de </a:t>
            </a:r>
            <a:r>
              <a:rPr lang="sv-SE" dirty="0" err="1" smtClean="0"/>
              <a:t>protección</a:t>
            </a:r>
            <a:r>
              <a:rPr lang="sv-SE" dirty="0" smtClean="0"/>
              <a:t>)</a:t>
            </a:r>
          </a:p>
          <a:p>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18</a:t>
            </a:fld>
            <a:endParaRPr lang="sv-SE"/>
          </a:p>
        </p:txBody>
      </p:sp>
    </p:spTree>
    <p:extLst>
      <p:ext uri="{BB962C8B-B14F-4D97-AF65-F5344CB8AC3E}">
        <p14:creationId xmlns:p14="http://schemas.microsoft.com/office/powerpoint/2010/main" val="2961147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smtClean="0">
                <a:solidFill>
                  <a:schemeClr val="tx1"/>
                </a:solidFill>
                <a:latin typeface="+mn-lt"/>
                <a:ea typeface="+mn-ea"/>
                <a:cs typeface="+mn-cs"/>
              </a:rPr>
              <a:t>PERSONALIZADO: </a:t>
            </a:r>
            <a:r>
              <a:rPr lang="es-ES" sz="1200" b="0" i="0" u="none" strike="noStrike" kern="1200" baseline="0" dirty="0" smtClean="0">
                <a:solidFill>
                  <a:schemeClr val="tx1"/>
                </a:solidFill>
                <a:latin typeface="+mn-lt"/>
                <a:ea typeface="+mn-ea"/>
                <a:cs typeface="+mn-cs"/>
              </a:rPr>
              <a:t>Basado en los riesgos </a:t>
            </a:r>
            <a:r>
              <a:rPr lang="es-ES" sz="1200" b="0" i="0" u="none" strike="noStrike" kern="1200" baseline="0" dirty="0" err="1" smtClean="0">
                <a:solidFill>
                  <a:schemeClr val="tx1"/>
                </a:solidFill>
                <a:latin typeface="+mn-lt"/>
                <a:ea typeface="+mn-ea"/>
                <a:cs typeface="+mn-cs"/>
              </a:rPr>
              <a:t>específi</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cos</a:t>
            </a:r>
            <a:r>
              <a:rPr lang="es-ES" sz="1200" b="0" i="0" u="none" strike="noStrike" kern="1200" baseline="0" dirty="0" smtClean="0">
                <a:solidFill>
                  <a:schemeClr val="tx1"/>
                </a:solidFill>
                <a:latin typeface="+mn-lt"/>
                <a:ea typeface="+mn-ea"/>
                <a:cs typeface="+mn-cs"/>
              </a:rPr>
              <a:t> del rebaño y las enfermedades </a:t>
            </a:r>
            <a:r>
              <a:rPr lang="sv-SE" sz="1200" b="0" i="0" u="none" strike="noStrike" kern="1200" baseline="0" dirty="0" smtClean="0">
                <a:solidFill>
                  <a:schemeClr val="tx1"/>
                </a:solidFill>
                <a:latin typeface="+mn-lt"/>
                <a:ea typeface="+mn-ea"/>
                <a:cs typeface="+mn-cs"/>
              </a:rPr>
              <a:t>a </a:t>
            </a:r>
            <a:r>
              <a:rPr lang="sv-SE" sz="1200" b="0" i="0" u="none" strike="noStrike" kern="1200" baseline="0" dirty="0" err="1" smtClean="0">
                <a:solidFill>
                  <a:schemeClr val="tx1"/>
                </a:solidFill>
                <a:latin typeface="+mn-lt"/>
                <a:ea typeface="+mn-ea"/>
                <a:cs typeface="+mn-cs"/>
              </a:rPr>
              <a:t>controlar</a:t>
            </a:r>
            <a:r>
              <a:rPr lang="sv-SE" sz="1200" b="0" i="0" u="none" strike="noStrike" kern="1200" baseline="0" dirty="0" smtClean="0">
                <a:solidFill>
                  <a:schemeClr val="tx1"/>
                </a:solidFill>
                <a:latin typeface="+mn-lt"/>
                <a:ea typeface="+mn-ea"/>
                <a:cs typeface="+mn-cs"/>
              </a:rPr>
              <a:t>. </a:t>
            </a:r>
            <a:r>
              <a:rPr lang="es-ES" sz="1200" b="0" i="0" u="none" strike="noStrike" kern="1200" baseline="0" dirty="0" smtClean="0">
                <a:solidFill>
                  <a:schemeClr val="tx1"/>
                </a:solidFill>
                <a:latin typeface="+mn-lt"/>
                <a:ea typeface="+mn-ea"/>
                <a:cs typeface="+mn-cs"/>
              </a:rPr>
              <a:t>La clave de la bioseguridad es que todas las explotaciones son diferentes y no hay una talla única, pero desempeña un papel fundamental en la reducción del riesgo para un rebaño.</a:t>
            </a:r>
            <a:endParaRPr lang="sv-SE" sz="1200" b="0" i="0" u="none" strike="noStrike" kern="1200" baseline="0" dirty="0" smtClean="0">
              <a:solidFill>
                <a:schemeClr val="tx1"/>
              </a:solidFill>
              <a:latin typeface="+mn-lt"/>
              <a:ea typeface="+mn-ea"/>
              <a:cs typeface="+mn-cs"/>
            </a:endParaRPr>
          </a:p>
          <a:p>
            <a:r>
              <a:rPr lang="sv-SE" sz="1200" b="1" i="0" u="none" strike="noStrike" kern="1200" baseline="0" dirty="0" smtClean="0">
                <a:solidFill>
                  <a:schemeClr val="tx1"/>
                </a:solidFill>
                <a:latin typeface="+mn-lt"/>
                <a:ea typeface="+mn-ea"/>
                <a:cs typeface="+mn-cs"/>
              </a:rPr>
              <a:t>• EFECTIVO Y DINÁMICO: </a:t>
            </a:r>
            <a:r>
              <a:rPr lang="es-ES" sz="1200" b="0" i="0" u="none" strike="noStrike" kern="1200" baseline="0" dirty="0" smtClean="0">
                <a:solidFill>
                  <a:schemeClr val="tx1"/>
                </a:solidFill>
                <a:latin typeface="+mn-lt"/>
                <a:ea typeface="+mn-ea"/>
                <a:cs typeface="+mn-cs"/>
              </a:rPr>
              <a:t>Debe ser revisado periódicamente por el personal y profesionales competentes en base a todos los datos registrados con respecto a la última revisión y los resultados </a:t>
            </a:r>
            <a:r>
              <a:rPr lang="sv-SE" sz="1200" b="0" i="0" u="none" strike="noStrike" kern="1200" baseline="0" dirty="0" err="1" smtClean="0">
                <a:solidFill>
                  <a:schemeClr val="tx1"/>
                </a:solidFill>
                <a:latin typeface="+mn-lt"/>
                <a:ea typeface="+mn-ea"/>
                <a:cs typeface="+mn-cs"/>
              </a:rPr>
              <a:t>obtenidos</a:t>
            </a:r>
            <a:r>
              <a:rPr lang="sv-SE" sz="1200" b="0" i="0" u="none" strike="noStrike" kern="1200" baseline="0" dirty="0" smtClean="0">
                <a:solidFill>
                  <a:schemeClr val="tx1"/>
                </a:solidFill>
                <a:latin typeface="+mn-lt"/>
                <a:ea typeface="+mn-ea"/>
                <a:cs typeface="+mn-cs"/>
              </a:rPr>
              <a:t>.</a:t>
            </a:r>
          </a:p>
          <a:p>
            <a:r>
              <a:rPr lang="sv-SE" sz="1200" b="1" i="0" u="none" strike="noStrike" kern="1200" baseline="0" dirty="0" smtClean="0">
                <a:solidFill>
                  <a:schemeClr val="tx1"/>
                </a:solidFill>
                <a:latin typeface="+mn-lt"/>
                <a:ea typeface="+mn-ea"/>
                <a:cs typeface="+mn-cs"/>
              </a:rPr>
              <a:t>• REALISTA: </a:t>
            </a:r>
            <a:r>
              <a:rPr lang="es-ES" sz="1200" b="0" i="0" u="none" strike="noStrike" kern="1200" baseline="0" dirty="0" smtClean="0">
                <a:solidFill>
                  <a:schemeClr val="tx1"/>
                </a:solidFill>
                <a:latin typeface="+mn-lt"/>
                <a:ea typeface="+mn-ea"/>
                <a:cs typeface="+mn-cs"/>
              </a:rPr>
              <a:t>No se pueden eliminar riesgos al 100 %, el objetivo es </a:t>
            </a:r>
            <a:r>
              <a:rPr lang="sv-SE" sz="1200" b="0" i="0" u="none" strike="noStrike" kern="1200" baseline="0" dirty="0" err="1" smtClean="0">
                <a:solidFill>
                  <a:schemeClr val="tx1"/>
                </a:solidFill>
                <a:latin typeface="+mn-lt"/>
                <a:ea typeface="+mn-ea"/>
                <a:cs typeface="+mn-cs"/>
              </a:rPr>
              <a:t>atenuarlos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todo</a:t>
            </a:r>
            <a:r>
              <a:rPr lang="sv-SE" sz="1200" b="0" i="0" u="none" strike="noStrike" kern="1200" baseline="0" dirty="0" smtClean="0">
                <a:solidFill>
                  <a:schemeClr val="tx1"/>
                </a:solidFill>
                <a:latin typeface="+mn-lt"/>
                <a:ea typeface="+mn-ea"/>
                <a:cs typeface="+mn-cs"/>
              </a:rPr>
              <a:t> lo </a:t>
            </a:r>
            <a:r>
              <a:rPr lang="sv-SE" sz="1200" b="0" i="0" u="none" strike="noStrike" kern="1200" baseline="0" dirty="0" err="1" smtClean="0">
                <a:solidFill>
                  <a:schemeClr val="tx1"/>
                </a:solidFill>
                <a:latin typeface="+mn-lt"/>
                <a:ea typeface="+mn-ea"/>
                <a:cs typeface="+mn-cs"/>
              </a:rPr>
              <a:t>posible</a:t>
            </a:r>
            <a:r>
              <a:rPr lang="sv-SE" sz="1200" b="0" i="0" u="none" strike="noStrike" kern="1200" baseline="0" dirty="0" smtClean="0">
                <a:solidFill>
                  <a:schemeClr val="tx1"/>
                </a:solidFill>
                <a:latin typeface="+mn-lt"/>
                <a:ea typeface="+mn-ea"/>
                <a:cs typeface="+mn-cs"/>
              </a:rPr>
              <a:t>.</a:t>
            </a:r>
          </a:p>
          <a:p>
            <a:r>
              <a:rPr lang="sv-SE" sz="1200" b="1" i="0" u="none" strike="noStrike" kern="1200" baseline="0" dirty="0" smtClean="0">
                <a:solidFill>
                  <a:schemeClr val="tx1"/>
                </a:solidFill>
                <a:latin typeface="+mn-lt"/>
                <a:ea typeface="+mn-ea"/>
                <a:cs typeface="+mn-cs"/>
              </a:rPr>
              <a:t>• RESPONSABILIDAD DE TODOS: </a:t>
            </a:r>
            <a:r>
              <a:rPr lang="es-ES" sz="1200" b="0" i="0" u="none" strike="noStrike" kern="1200" baseline="0" dirty="0" smtClean="0">
                <a:solidFill>
                  <a:schemeClr val="tx1"/>
                </a:solidFill>
                <a:latin typeface="+mn-lt"/>
                <a:ea typeface="+mn-ea"/>
                <a:cs typeface="+mn-cs"/>
              </a:rPr>
              <a:t>No se debe pensar exclusivamente en evitar el riesgo individual sino en si las decisiones y manejo que realizamos</a:t>
            </a:r>
          </a:p>
          <a:p>
            <a:r>
              <a:rPr lang="es-ES" sz="1200" b="0" i="0" u="none" strike="noStrike" kern="1200" baseline="0" dirty="0" smtClean="0">
                <a:solidFill>
                  <a:schemeClr val="tx1"/>
                </a:solidFill>
                <a:latin typeface="+mn-lt"/>
                <a:ea typeface="+mn-ea"/>
                <a:cs typeface="+mn-cs"/>
              </a:rPr>
              <a:t>pueden poner en riesgo a otras explotaciones.</a:t>
            </a:r>
          </a:p>
          <a:p>
            <a:r>
              <a:rPr lang="sv-SE" sz="1200" b="1" i="0" u="none" strike="noStrike" kern="1200" baseline="0" dirty="0" smtClean="0">
                <a:solidFill>
                  <a:schemeClr val="tx1"/>
                </a:solidFill>
                <a:latin typeface="+mn-lt"/>
                <a:ea typeface="+mn-ea"/>
                <a:cs typeface="+mn-cs"/>
              </a:rPr>
              <a:t>• PROTOCOLIZADO: </a:t>
            </a:r>
            <a:r>
              <a:rPr lang="es-ES" sz="1200" b="0" i="0" u="none" strike="noStrike" kern="1200" baseline="0" dirty="0" smtClean="0">
                <a:solidFill>
                  <a:schemeClr val="tx1"/>
                </a:solidFill>
                <a:latin typeface="+mn-lt"/>
                <a:ea typeface="+mn-ea"/>
                <a:cs typeface="+mn-cs"/>
              </a:rPr>
              <a:t>Debe existir </a:t>
            </a:r>
            <a:r>
              <a:rPr lang="es-ES" sz="1200" b="0" i="0" u="none" strike="noStrike" kern="1200" baseline="0" dirty="0" err="1" smtClean="0">
                <a:solidFill>
                  <a:schemeClr val="tx1"/>
                </a:solidFill>
                <a:latin typeface="+mn-lt"/>
                <a:ea typeface="+mn-ea"/>
                <a:cs typeface="+mn-cs"/>
              </a:rPr>
              <a:t>planifi</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cación</a:t>
            </a:r>
            <a:r>
              <a:rPr lang="es-ES" sz="1200" b="0" i="0" u="none" strike="noStrike" kern="1200" baseline="0" dirty="0" smtClean="0">
                <a:solidFill>
                  <a:schemeClr val="tx1"/>
                </a:solidFill>
                <a:latin typeface="+mn-lt"/>
                <a:ea typeface="+mn-ea"/>
                <a:cs typeface="+mn-cs"/>
              </a:rPr>
              <a:t>, compromiso y la formación de todo el personal de la explotación.</a:t>
            </a: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19</a:t>
            </a:fld>
            <a:endParaRPr lang="sv-SE"/>
          </a:p>
        </p:txBody>
      </p:sp>
    </p:spTree>
    <p:extLst>
      <p:ext uri="{BB962C8B-B14F-4D97-AF65-F5344CB8AC3E}">
        <p14:creationId xmlns:p14="http://schemas.microsoft.com/office/powerpoint/2010/main" val="2580879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Este </a:t>
            </a:r>
            <a:r>
              <a:rPr lang="es-ES" sz="1200" b="0" i="0" u="none" strike="noStrike" kern="1200" baseline="0" dirty="0" smtClean="0">
                <a:solidFill>
                  <a:schemeClr val="tx1"/>
                </a:solidFill>
                <a:latin typeface="+mn-lt"/>
                <a:ea typeface="+mn-ea"/>
                <a:cs typeface="+mn-cs"/>
              </a:rPr>
              <a:t>presentación </a:t>
            </a:r>
            <a:r>
              <a:rPr lang="es-ES" sz="1200" b="0" i="0" u="none" strike="noStrike" kern="1200" baseline="0" dirty="0" smtClean="0">
                <a:solidFill>
                  <a:schemeClr val="tx1"/>
                </a:solidFill>
                <a:latin typeface="+mn-lt"/>
                <a:ea typeface="+mn-ea"/>
                <a:cs typeface="+mn-cs"/>
              </a:rPr>
              <a:t>describe los fundamentos y explica cómo se puede detener la infección y prevenir las enfermedades. Incluye medidas para evitar que la infección llegue al rebaño y para reducir su propagación en la explotación, dentro de los dos contextos cebo y extensivo. Además, da recomendaciones que pueden utilizarse en el trabajo diario para mantener un entorno sano para los animales. Un entorno sano para los animales es también un lugar de trabajo sano para las personas.</a:t>
            </a: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2</a:t>
            </a:fld>
            <a:endParaRPr lang="sv-SE"/>
          </a:p>
        </p:txBody>
      </p:sp>
    </p:spTree>
    <p:extLst>
      <p:ext uri="{BB962C8B-B14F-4D97-AF65-F5344CB8AC3E}">
        <p14:creationId xmlns:p14="http://schemas.microsoft.com/office/powerpoint/2010/main" val="1978830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20</a:t>
            </a:fld>
            <a:endParaRPr lang="sv-SE"/>
          </a:p>
        </p:txBody>
      </p:sp>
    </p:spTree>
    <p:extLst>
      <p:ext uri="{BB962C8B-B14F-4D97-AF65-F5344CB8AC3E}">
        <p14:creationId xmlns:p14="http://schemas.microsoft.com/office/powerpoint/2010/main" val="3971455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21</a:t>
            </a:fld>
            <a:endParaRPr lang="sv-SE"/>
          </a:p>
        </p:txBody>
      </p:sp>
    </p:spTree>
    <p:extLst>
      <p:ext uri="{BB962C8B-B14F-4D97-AF65-F5344CB8AC3E}">
        <p14:creationId xmlns:p14="http://schemas.microsoft.com/office/powerpoint/2010/main" val="2313678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 Los animales que presenten signos de enfermedad deben separarse y </a:t>
            </a:r>
            <a:r>
              <a:rPr lang="sv-SE" sz="1200" b="0" i="0" u="none" strike="noStrike" kern="1200" baseline="0" dirty="0" err="1" smtClean="0">
                <a:solidFill>
                  <a:schemeClr val="tx1"/>
                </a:solidFill>
                <a:latin typeface="+mn-lt"/>
                <a:ea typeface="+mn-ea"/>
                <a:cs typeface="+mn-cs"/>
              </a:rPr>
              <a:t>mantenerse</a:t>
            </a:r>
            <a:r>
              <a:rPr lang="sv-SE" sz="1200" b="0" i="0" u="none" strike="noStrike" kern="1200" baseline="0" dirty="0" smtClean="0">
                <a:solidFill>
                  <a:schemeClr val="tx1"/>
                </a:solidFill>
                <a:latin typeface="+mn-lt"/>
                <a:ea typeface="+mn-ea"/>
                <a:cs typeface="+mn-cs"/>
              </a:rPr>
              <a:t> en la </a:t>
            </a:r>
            <a:r>
              <a:rPr lang="sv-SE" sz="1200" b="0" i="0" u="none" strike="noStrike" kern="1200" baseline="0" dirty="0" err="1" smtClean="0">
                <a:solidFill>
                  <a:schemeClr val="tx1"/>
                </a:solidFill>
                <a:latin typeface="+mn-lt"/>
                <a:ea typeface="+mn-ea"/>
                <a:cs typeface="+mn-cs"/>
              </a:rPr>
              <a:t>enfermería</a:t>
            </a:r>
            <a:r>
              <a:rPr lang="sv-SE" sz="1200" b="0" i="0" u="none" strike="noStrike" kern="1200" baseline="0" dirty="0" smtClean="0">
                <a:solidFill>
                  <a:schemeClr val="tx1"/>
                </a:solidFill>
                <a:latin typeface="+mn-lt"/>
                <a:ea typeface="+mn-ea"/>
                <a:cs typeface="+mn-cs"/>
              </a:rPr>
              <a:t>.</a:t>
            </a:r>
          </a:p>
          <a:p>
            <a:r>
              <a:rPr lang="es-ES" sz="1200" b="0" i="0" u="none" strike="noStrike" kern="1200" baseline="0" dirty="0" smtClean="0">
                <a:solidFill>
                  <a:schemeClr val="tx1"/>
                </a:solidFill>
                <a:latin typeface="+mn-lt"/>
                <a:ea typeface="+mn-ea"/>
                <a:cs typeface="+mn-cs"/>
              </a:rPr>
              <a:t>• Se debe tender a consultar al veterinario cualquier caso de enfermedad pero es especialmente urgente reportar enfermedades que afecten a un porcentaje relevante de animales y/o la aparición de síntomas poco habituales o que presenten cualquier signo de enfermedad de declaración </a:t>
            </a:r>
            <a:r>
              <a:rPr lang="sv-SE" sz="1200" b="0" i="0" u="none" strike="noStrike" kern="1200" baseline="0" dirty="0" err="1" smtClean="0">
                <a:solidFill>
                  <a:schemeClr val="tx1"/>
                </a:solidFill>
                <a:latin typeface="+mn-lt"/>
                <a:ea typeface="+mn-ea"/>
                <a:cs typeface="+mn-cs"/>
              </a:rPr>
              <a:t>obligatoria</a:t>
            </a:r>
            <a:endParaRPr lang="sv-SE"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 Mantener los lotes de animales, lo más estable posible, evitando intercambios </a:t>
            </a:r>
            <a:r>
              <a:rPr lang="sv-SE" sz="1200" b="0" i="0" u="none" strike="noStrike" kern="1200" baseline="0" dirty="0" smtClean="0">
                <a:solidFill>
                  <a:schemeClr val="tx1"/>
                </a:solidFill>
                <a:latin typeface="+mn-lt"/>
                <a:ea typeface="+mn-ea"/>
                <a:cs typeface="+mn-cs"/>
              </a:rPr>
              <a:t>de animales </a:t>
            </a:r>
            <a:r>
              <a:rPr lang="sv-SE" sz="1200" b="0" i="0" u="none" strike="noStrike" kern="1200" baseline="0" dirty="0" err="1" smtClean="0">
                <a:solidFill>
                  <a:schemeClr val="tx1"/>
                </a:solidFill>
                <a:latin typeface="+mn-lt"/>
                <a:ea typeface="+mn-ea"/>
                <a:cs typeface="+mn-cs"/>
              </a:rPr>
              <a:t>entre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diferentes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lotes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Evitar</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especialmente</a:t>
            </a:r>
            <a:r>
              <a:rPr lang="sv-SE" sz="1200" b="0" i="0" u="none" strike="noStrike" kern="1200" baseline="0" dirty="0" smtClean="0">
                <a:solidFill>
                  <a:schemeClr val="tx1"/>
                </a:solidFill>
                <a:latin typeface="+mn-lt"/>
                <a:ea typeface="+mn-ea"/>
                <a:cs typeface="+mn-cs"/>
              </a:rPr>
              <a:t> el </a:t>
            </a:r>
            <a:r>
              <a:rPr lang="sv-SE" sz="1200" b="0" i="0" u="none" strike="noStrike" kern="1200" baseline="0" dirty="0" err="1" smtClean="0">
                <a:solidFill>
                  <a:schemeClr val="tx1"/>
                </a:solidFill>
                <a:latin typeface="+mn-lt"/>
                <a:ea typeface="+mn-ea"/>
                <a:cs typeface="+mn-cs"/>
              </a:rPr>
              <a:t>contacto</a:t>
            </a:r>
            <a:r>
              <a:rPr lang="sv-SE" sz="1200" b="0" i="0" u="none" strike="noStrike" kern="1200" baseline="0" dirty="0" smtClean="0">
                <a:solidFill>
                  <a:schemeClr val="tx1"/>
                </a:solidFill>
                <a:latin typeface="+mn-lt"/>
                <a:ea typeface="+mn-ea"/>
                <a:cs typeface="+mn-cs"/>
              </a:rPr>
              <a:t> de </a:t>
            </a:r>
            <a:r>
              <a:rPr lang="es-ES" sz="1200" b="0" i="0" u="none" strike="noStrike" kern="1200" baseline="0" dirty="0" smtClean="0">
                <a:solidFill>
                  <a:schemeClr val="tx1"/>
                </a:solidFill>
                <a:latin typeface="+mn-lt"/>
                <a:ea typeface="+mn-ea"/>
                <a:cs typeface="+mn-cs"/>
              </a:rPr>
              <a:t>los animales jóvenes con los adultos; así como también la contaminación cruzada de alimento, agua y estiércol.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https://www.universodelasaludanimal.com/ganaderia/instalaciones-ganaderas-bovinas-tipos-de-sistemas-de-produccion-y-problemas-de-salud-a-los-que-se-enfrentan/</a:t>
            </a:r>
          </a:p>
          <a:p>
            <a:r>
              <a:rPr lang="sv-SE" dirty="0" smtClean="0"/>
              <a:t>https://www.ganaderia.com/destacado/Importancia-de-la-bioseguridad-en-explotaciones-bovinas-en-el-tropico</a:t>
            </a:r>
          </a:p>
          <a:p>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22</a:t>
            </a:fld>
            <a:endParaRPr lang="sv-SE"/>
          </a:p>
        </p:txBody>
      </p:sp>
    </p:spTree>
    <p:extLst>
      <p:ext uri="{BB962C8B-B14F-4D97-AF65-F5344CB8AC3E}">
        <p14:creationId xmlns:p14="http://schemas.microsoft.com/office/powerpoint/2010/main" val="33110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No realizar la limpieza y desinfección de las instalaciones donde se alojan los animales o hacerlo de forma incorrecta, las convierte en una fuente de patógenos los cuales afectarán la sanidad del plantel.</a:t>
            </a:r>
          </a:p>
          <a:p>
            <a:r>
              <a:rPr lang="es-ES" sz="1200" kern="1200" dirty="0" smtClean="0">
                <a:solidFill>
                  <a:schemeClr val="tx1"/>
                </a:solidFill>
                <a:effectLst/>
                <a:latin typeface="+mn-lt"/>
                <a:ea typeface="+mn-ea"/>
                <a:cs typeface="+mn-cs"/>
              </a:rPr>
              <a:t>Una de las estrategias para evitar la infección de nuevos lotes es romper la cadena de infección limpiando y desinfectando los corrales (Ferreira et al. 2014) y adoptando un período de vacío sanitario (</a:t>
            </a:r>
            <a:r>
              <a:rPr lang="es-ES" sz="1200" kern="1200" dirty="0" err="1" smtClean="0">
                <a:solidFill>
                  <a:schemeClr val="tx1"/>
                </a:solidFill>
                <a:effectLst/>
                <a:latin typeface="+mn-lt"/>
                <a:ea typeface="+mn-ea"/>
                <a:cs typeface="+mn-cs"/>
              </a:rPr>
              <a:t>Rohr</a:t>
            </a:r>
            <a:r>
              <a:rPr lang="es-ES" sz="1200" kern="1200" dirty="0" smtClean="0">
                <a:solidFill>
                  <a:schemeClr val="tx1"/>
                </a:solidFill>
                <a:effectLst/>
                <a:latin typeface="+mn-lt"/>
                <a:ea typeface="+mn-ea"/>
                <a:cs typeface="+mn-cs"/>
              </a:rPr>
              <a:t>, 2014).</a:t>
            </a:r>
          </a:p>
          <a:p>
            <a:r>
              <a:rPr lang="es-ES" sz="1200" b="0" kern="1200" dirty="0" smtClean="0">
                <a:solidFill>
                  <a:schemeClr val="tx1"/>
                </a:solidFill>
                <a:effectLst/>
                <a:latin typeface="+mn-lt"/>
                <a:ea typeface="+mn-ea"/>
                <a:cs typeface="+mn-cs"/>
              </a:rPr>
              <a:t/>
            </a:r>
            <a:br>
              <a:rPr lang="es-ES" sz="1200" b="0" kern="1200" dirty="0" smtClean="0">
                <a:solidFill>
                  <a:schemeClr val="tx1"/>
                </a:solidFill>
                <a:effectLst/>
                <a:latin typeface="+mn-lt"/>
                <a:ea typeface="+mn-ea"/>
                <a:cs typeface="+mn-cs"/>
              </a:rPr>
            </a:b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23</a:t>
            </a:fld>
            <a:endParaRPr lang="sv-SE"/>
          </a:p>
        </p:txBody>
      </p:sp>
    </p:spTree>
    <p:extLst>
      <p:ext uri="{BB962C8B-B14F-4D97-AF65-F5344CB8AC3E}">
        <p14:creationId xmlns:p14="http://schemas.microsoft.com/office/powerpoint/2010/main" val="2285432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Los terneros no tienen anticuerpos al nacer y dependen completamente de la recepción de calostro durante sus primeras horas de vida. El periodo en el </a:t>
            </a:r>
            <a:r>
              <a:rPr lang="es-ES" dirty="0" err="1" smtClean="0"/>
              <a:t>paridero</a:t>
            </a:r>
            <a:r>
              <a:rPr lang="es-ES" dirty="0" smtClean="0"/>
              <a:t> también es importante. Se puede proteger al ternero desde el nacimiento mediante una buena higiene en el corral de partos, para mantener baja la presión infecciosa (nadie quiere nacer en un pabellón infeccioso), y suministrándole puntualmente su ración de calostro. La ley sueca establece que el corral de partos sólo puede utilizarse para este fin y no como corral de enfermos. Se trata de proteger a los terneros recién nacidos y a las vacas con resistencia reducida debido al parto.</a:t>
            </a: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24</a:t>
            </a:fld>
            <a:endParaRPr lang="sv-SE"/>
          </a:p>
        </p:txBody>
      </p:sp>
    </p:spTree>
    <p:extLst>
      <p:ext uri="{BB962C8B-B14F-4D97-AF65-F5344CB8AC3E}">
        <p14:creationId xmlns:p14="http://schemas.microsoft.com/office/powerpoint/2010/main" val="1726237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25</a:t>
            </a:fld>
            <a:endParaRPr lang="sv-SE"/>
          </a:p>
        </p:txBody>
      </p:sp>
    </p:spTree>
    <p:extLst>
      <p:ext uri="{BB962C8B-B14F-4D97-AF65-F5344CB8AC3E}">
        <p14:creationId xmlns:p14="http://schemas.microsoft.com/office/powerpoint/2010/main" val="4211556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26</a:t>
            </a:fld>
            <a:endParaRPr lang="sv-SE"/>
          </a:p>
        </p:txBody>
      </p:sp>
    </p:spTree>
    <p:extLst>
      <p:ext uri="{BB962C8B-B14F-4D97-AF65-F5344CB8AC3E}">
        <p14:creationId xmlns:p14="http://schemas.microsoft.com/office/powerpoint/2010/main" val="3519189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smtClean="0"/>
              <a:t>Limitarlas al mínimo posible en el tiempo.</a:t>
            </a:r>
          </a:p>
          <a:p>
            <a:r>
              <a:rPr lang="es-ES" sz="1200" dirty="0" smtClean="0"/>
              <a:t>Evitar cuando sea posible la convivencia o traslado conjunto de animales </a:t>
            </a:r>
            <a:r>
              <a:rPr lang="sv-SE" sz="1200" dirty="0" smtClean="0"/>
              <a:t>de </a:t>
            </a:r>
            <a:r>
              <a:rPr lang="sv-SE" sz="1200" dirty="0" err="1" smtClean="0"/>
              <a:t>diferente</a:t>
            </a:r>
            <a:r>
              <a:rPr lang="sv-SE" sz="1200" dirty="0" smtClean="0"/>
              <a:t> </a:t>
            </a:r>
            <a:r>
              <a:rPr lang="sv-SE" sz="1200" dirty="0" err="1" smtClean="0"/>
              <a:t>procedencia</a:t>
            </a:r>
            <a:r>
              <a:rPr lang="sv-SE" sz="1200" dirty="0" smtClean="0"/>
              <a:t>.</a:t>
            </a:r>
          </a:p>
          <a:p>
            <a:r>
              <a:rPr lang="es-ES" sz="1200" dirty="0" smtClean="0"/>
              <a:t>Realizar chequeos frente a enfermedades cuyo estatus nos interese controlar (adicionales a las que estén normativamente establecido).</a:t>
            </a:r>
          </a:p>
          <a:p>
            <a:r>
              <a:rPr lang="es-ES" sz="1200" dirty="0" smtClean="0"/>
              <a:t> Siempre que se pueda, introducir los animales directamente desde </a:t>
            </a:r>
            <a:r>
              <a:rPr lang="sv-SE" sz="1200" dirty="0" err="1" smtClean="0"/>
              <a:t>explotación</a:t>
            </a:r>
            <a:r>
              <a:rPr lang="sv-SE" sz="1200" dirty="0" smtClean="0"/>
              <a:t> de </a:t>
            </a:r>
            <a:r>
              <a:rPr lang="sv-SE" sz="1200" dirty="0" err="1" smtClean="0"/>
              <a:t>origen</a:t>
            </a:r>
            <a:r>
              <a:rPr lang="sv-SE" sz="1200" dirty="0" smtClean="0"/>
              <a:t>.</a:t>
            </a:r>
          </a:p>
          <a:p>
            <a:r>
              <a:rPr lang="es-ES" sz="1200" dirty="0" smtClean="0"/>
              <a:t>Aunque complicado, solicitar información sobre el programa sanitario de origen o los tratamientos recibidos previamente.</a:t>
            </a:r>
            <a:endParaRPr lang="sv-SE" sz="1200" dirty="0" smtClean="0"/>
          </a:p>
        </p:txBody>
      </p:sp>
      <p:sp>
        <p:nvSpPr>
          <p:cNvPr id="4" name="Slide Number Placeholder 3"/>
          <p:cNvSpPr>
            <a:spLocks noGrp="1"/>
          </p:cNvSpPr>
          <p:nvPr>
            <p:ph type="sldNum" sz="quarter" idx="10"/>
          </p:nvPr>
        </p:nvSpPr>
        <p:spPr/>
        <p:txBody>
          <a:bodyPr/>
          <a:lstStyle/>
          <a:p>
            <a:fld id="{5814E755-241A-42E7-A8CE-C40D3DACC163}" type="slidenum">
              <a:rPr lang="sv-SE" smtClean="0"/>
              <a:t>27</a:t>
            </a:fld>
            <a:endParaRPr lang="sv-SE"/>
          </a:p>
        </p:txBody>
      </p:sp>
    </p:spTree>
    <p:extLst>
      <p:ext uri="{BB962C8B-B14F-4D97-AF65-F5344CB8AC3E}">
        <p14:creationId xmlns:p14="http://schemas.microsoft.com/office/powerpoint/2010/main" val="2334006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Los visitantes temporales de la explotación suponen un riesgo de infección. Las personas que viajan entre rebaños y tienen un contacto estrecho con los animales, como los veterinarios y los </a:t>
            </a:r>
            <a:r>
              <a:rPr lang="es-ES" dirty="0" err="1" smtClean="0"/>
              <a:t>inseminadores</a:t>
            </a:r>
            <a:r>
              <a:rPr lang="es-ES" dirty="0" smtClean="0"/>
              <a:t>, corren el riesgo de transmitir la infección de una granja a otra. Estas personas están bien informadas sobre las diversas enfermedades infecciosas y son conscientes de los riesgos. Han establecido rutinas de higiene que reducen el riesgo de propagar la infección. Una buena forma de reducir aún más el riesgo de que estas personas introduzcan la infección es que la granja proporcione a los visitantes ropa y botas de protección completas y limpias.</a:t>
            </a:r>
            <a:endParaRPr lang="sv-SE" dirty="0" smtClean="0"/>
          </a:p>
          <a:p>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28</a:t>
            </a:fld>
            <a:endParaRPr lang="sv-SE"/>
          </a:p>
        </p:txBody>
      </p:sp>
    </p:spTree>
    <p:extLst>
      <p:ext uri="{BB962C8B-B14F-4D97-AF65-F5344CB8AC3E}">
        <p14:creationId xmlns:p14="http://schemas.microsoft.com/office/powerpoint/2010/main" val="1965561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La imagen muestra una esclusa de higiene para los visitantes. Obsérvese que hay una esclusa higiénica, ropa protectora para tomar prestada, una mesa limpia para el equipo y un lavabo para la higiene de las manos.</a:t>
            </a:r>
          </a:p>
          <a:p>
            <a:r>
              <a:rPr lang="es-ES" dirty="0" smtClean="0"/>
              <a:t>Los transportistas de animales también se desplazan entre explotaciones y tienen contacto directo con los animales. Con una señalización clara sobre a quién dirigirse cuando llegan, no necesitan entrar en el establo. Si los trabajadores de la granja descargan los animales, el riesgo de infección disminuye considerablemente. Otros visitantes, que normalmente no están en contacto con la agricultura, plantean otro tipo de riesgo. Por ejemplo, diversos comerciantes y los compañeros de juego de los niños. A menudo están menos informados, lo que significa que obviamente no asumen la responsabilidad de proteger a los animales y a sí mismos contra la infección. Siempre</a:t>
            </a: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29</a:t>
            </a:fld>
            <a:endParaRPr lang="sv-SE"/>
          </a:p>
        </p:txBody>
      </p:sp>
    </p:spTree>
    <p:extLst>
      <p:ext uri="{BB962C8B-B14F-4D97-AF65-F5344CB8AC3E}">
        <p14:creationId xmlns:p14="http://schemas.microsoft.com/office/powerpoint/2010/main" val="1333305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dirty="0" smtClean="0">
                <a:solidFill>
                  <a:schemeClr val="tx1"/>
                </a:solidFill>
                <a:effectLst/>
                <a:latin typeface="+mn-lt"/>
                <a:ea typeface="+mn-ea"/>
                <a:cs typeface="+mn-cs"/>
              </a:rPr>
              <a:t>A finales del siglo XXI, grandes porciones de la superficie terrestre podrían experimentar climas que no se dan en la actualidad, y otros climas podrían desaparecer. El futuro se complicará por un gran número de incógnitas, como la escasez de alimentos y los cambios en las enfermedades del ganado. La cuestión de la sostenibilidad de los sistemas agrarios es muy importante, ya que estamos evaluando si podremos producir alimentos en caso de crisis climática.</a:t>
            </a:r>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65497-A287-443F-91E7-5732763D13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9772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i="0" u="none" strike="noStrike" kern="1200" baseline="0" dirty="0" smtClean="0">
                <a:solidFill>
                  <a:schemeClr val="tx1"/>
                </a:solidFill>
                <a:latin typeface="+mn-lt"/>
                <a:ea typeface="+mn-ea"/>
                <a:cs typeface="+mn-cs"/>
              </a:rPr>
              <a:t>Los vehículos pueden suponer un riesgo de propagación indirecta de la infección</a:t>
            </a:r>
            <a:r>
              <a:rPr lang="es-ES" sz="1200" b="0" i="0" u="none" strike="noStrike" kern="1200" baseline="0" dirty="0" smtClean="0">
                <a:solidFill>
                  <a:schemeClr val="tx1"/>
                </a:solidFill>
                <a:latin typeface="+mn-lt"/>
                <a:ea typeface="+mn-ea"/>
                <a:cs typeface="+mn-cs"/>
              </a:rPr>
              <a:t>, principalmente porque el </a:t>
            </a:r>
            <a:r>
              <a:rPr lang="es-ES" sz="1200" b="1" i="0" u="none" strike="noStrike" kern="1200" baseline="0" dirty="0" smtClean="0">
                <a:solidFill>
                  <a:schemeClr val="tx1"/>
                </a:solidFill>
                <a:latin typeface="+mn-lt"/>
                <a:ea typeface="+mn-ea"/>
                <a:cs typeface="+mn-cs"/>
              </a:rPr>
              <a:t>estiércol puede adherirse a los neumáticos </a:t>
            </a:r>
            <a:r>
              <a:rPr lang="es-ES" sz="1200" b="0" i="0" u="none" strike="noStrike" kern="1200" baseline="0" dirty="0" smtClean="0">
                <a:solidFill>
                  <a:schemeClr val="tx1"/>
                </a:solidFill>
                <a:latin typeface="+mn-lt"/>
                <a:ea typeface="+mn-ea"/>
                <a:cs typeface="+mn-cs"/>
              </a:rPr>
              <a:t>y a los pasos de rueda y, por tanto, ser transportado de una explotación a otra. A continuación, </a:t>
            </a:r>
            <a:r>
              <a:rPr lang="es-ES" sz="1200" b="1" i="0" u="none" strike="noStrike" kern="1200" baseline="0" dirty="0" smtClean="0">
                <a:solidFill>
                  <a:schemeClr val="tx1"/>
                </a:solidFill>
                <a:latin typeface="+mn-lt"/>
                <a:ea typeface="+mn-ea"/>
                <a:cs typeface="+mn-cs"/>
              </a:rPr>
              <a:t>la infección puede propagarse a los animales de la explotación, por ejemplo en los comederos móviles a través de los tractores y los carros mezcladores.</a:t>
            </a:r>
            <a:r>
              <a:rPr lang="es-ES" sz="1200" b="0" i="0" u="none" strike="noStrike" kern="1200" baseline="0" dirty="0" smtClean="0">
                <a:solidFill>
                  <a:schemeClr val="tx1"/>
                </a:solidFill>
                <a:latin typeface="+mn-lt"/>
                <a:ea typeface="+mn-ea"/>
                <a:cs typeface="+mn-cs"/>
              </a:rPr>
              <a:t> Si la explotación cuenta con rutas bien diseñadas y claramente señalizadas, pueden evitarse los cruces entre su tráfico interno y el transporte procedente del exterior. Los camiones de recogida de ganado que se caen suponen un riesgo especial porque los animales que transportan han estado enfermos. El riesgo de infección es evidente, por lo que se recomienda situar la zona de ganado caído en el límite exterior de la explotación.</a:t>
            </a:r>
            <a:endParaRPr lang="sv-SE"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Ejemplo de rutas mal planificadas: Aquí, el corral es atravesado por el tráfico de visitantes, como el transportador de matanza (rojo), los camiones de ganado muerto (rosa) y los visitantes (azul claro). El barril de estiércol (azul) también atraviesa el corral, pasada la entrada a los silos.</a:t>
            </a:r>
            <a:endParaRPr lang="sv-SE" sz="1200" b="0" i="0" u="none" strike="noStrike" kern="1200" baseline="0" dirty="0" smtClean="0">
              <a:solidFill>
                <a:schemeClr val="tx1"/>
              </a:solidFill>
              <a:latin typeface="+mn-lt"/>
              <a:ea typeface="+mn-ea"/>
              <a:cs typeface="+mn-cs"/>
            </a:endParaRPr>
          </a:p>
          <a:p>
            <a:r>
              <a:rPr lang="sv-SE" sz="1200" b="0" i="0" u="none" strike="noStrike" kern="1200" baseline="0" dirty="0" err="1" smtClean="0">
                <a:solidFill>
                  <a:schemeClr val="tx1"/>
                </a:solidFill>
                <a:latin typeface="+mn-lt"/>
                <a:ea typeface="+mn-ea"/>
                <a:cs typeface="+mn-cs"/>
              </a:rPr>
              <a:t>Ingreso</a:t>
            </a:r>
            <a:r>
              <a:rPr lang="sv-SE" sz="1200" b="0" i="0" u="none" strike="noStrike" kern="1200" baseline="0" dirty="0" smtClean="0">
                <a:solidFill>
                  <a:schemeClr val="tx1"/>
                </a:solidFill>
                <a:latin typeface="+mn-lt"/>
                <a:ea typeface="+mn-ea"/>
                <a:cs typeface="+mn-cs"/>
              </a:rPr>
              <a:t> </a:t>
            </a:r>
            <a:r>
              <a:rPr lang="sv-SE" sz="1200" b="0" i="0" u="none" strike="noStrike" kern="1200" baseline="0" dirty="0" smtClean="0">
                <a:solidFill>
                  <a:schemeClr val="tx1"/>
                </a:solidFill>
                <a:latin typeface="+mn-lt"/>
                <a:ea typeface="+mn-ea"/>
                <a:cs typeface="+mn-cs"/>
              </a:rPr>
              <a:t>de </a:t>
            </a:r>
            <a:r>
              <a:rPr lang="sv-SE" sz="1200" b="0" i="0" u="none" strike="noStrike" kern="1200" baseline="0" dirty="0" err="1" smtClean="0">
                <a:solidFill>
                  <a:schemeClr val="tx1"/>
                </a:solidFill>
                <a:latin typeface="+mn-lt"/>
                <a:ea typeface="+mn-ea"/>
                <a:cs typeface="+mn-cs"/>
              </a:rPr>
              <a:t>vehículos</a:t>
            </a:r>
            <a:r>
              <a:rPr lang="sv-SE" sz="1200" b="0" i="0" u="none" strike="noStrike" kern="1200" baseline="0" dirty="0" smtClean="0">
                <a:solidFill>
                  <a:schemeClr val="tx1"/>
                </a:solidFill>
                <a:latin typeface="+mn-lt"/>
                <a:ea typeface="+mn-ea"/>
                <a:cs typeface="+mn-cs"/>
              </a:rPr>
              <a:t>. </a:t>
            </a:r>
            <a:r>
              <a:rPr lang="es-ES" sz="1200" b="1" i="1" u="none" strike="noStrike" kern="1200" baseline="0" dirty="0" smtClean="0">
                <a:solidFill>
                  <a:schemeClr val="tx1"/>
                </a:solidFill>
                <a:latin typeface="+mn-lt"/>
                <a:ea typeface="+mn-ea"/>
                <a:cs typeface="+mn-cs"/>
              </a:rPr>
              <a:t>Ejemplo de un flujo bien diseñado para vehículos en la granja. La zona de ganado muerto está situada en el extremo exterior (véase la esquina inferior derecha). El acceso de los visitantes y la carga para el transporte de los animales sacrificados se han trasladado al extremo del corral. De este modo, estos vehículos que presentan un riesgo no atraviesan el corral. El barril de estiércol también se ha desviado para evitar que cruce el tráfico de piensos.</a:t>
            </a:r>
            <a:r>
              <a:rPr lang="es-ES" sz="1200" b="0" i="0" u="none" strike="noStrike" kern="1200" baseline="0" dirty="0" smtClean="0">
                <a:solidFill>
                  <a:schemeClr val="tx1"/>
                </a:solidFill>
                <a:latin typeface="+mn-lt"/>
                <a:ea typeface="+mn-ea"/>
                <a:cs typeface="+mn-cs"/>
              </a:rPr>
              <a:t>- </a:t>
            </a:r>
            <a:r>
              <a:rPr lang="es-ES" sz="1200" b="0" i="0" u="none" strike="noStrike" kern="1200" baseline="0" dirty="0" smtClean="0">
                <a:solidFill>
                  <a:schemeClr val="tx1"/>
                </a:solidFill>
                <a:latin typeface="+mn-lt"/>
                <a:ea typeface="+mn-ea"/>
                <a:cs typeface="+mn-cs"/>
              </a:rPr>
              <a:t>Se debe restringir el ingreso de vehículos al mínimo, tratando de que las operaciones se realicen desde la zona de protección exterior.</a:t>
            </a:r>
          </a:p>
          <a:p>
            <a:r>
              <a:rPr lang="es-ES" sz="1200" b="0" i="0" u="none" strike="noStrike" kern="1200" baseline="0" dirty="0" smtClean="0">
                <a:solidFill>
                  <a:schemeClr val="tx1"/>
                </a:solidFill>
                <a:latin typeface="+mn-lt"/>
                <a:ea typeface="+mn-ea"/>
                <a:cs typeface="+mn-cs"/>
              </a:rPr>
              <a:t>- Delimitar zona de aparcamiento exterior en la periferia de la explotación y alejada de la zona limpia y del almacenamiento de alimento.</a:t>
            </a:r>
          </a:p>
          <a:p>
            <a:r>
              <a:rPr lang="es-ES" sz="1200" b="0" i="0" u="none" strike="noStrike" kern="1200" baseline="0" dirty="0" smtClean="0">
                <a:solidFill>
                  <a:schemeClr val="tx1"/>
                </a:solidFill>
                <a:latin typeface="+mn-lt"/>
                <a:ea typeface="+mn-ea"/>
                <a:cs typeface="+mn-cs"/>
              </a:rPr>
              <a:t>- Realizar inspección visual del vehículo, cerciorándose de la no existencia </a:t>
            </a:r>
            <a:r>
              <a:rPr lang="sv-SE" sz="1200" b="0" i="0" u="none" strike="noStrike" kern="1200" baseline="0" dirty="0" smtClean="0">
                <a:solidFill>
                  <a:schemeClr val="tx1"/>
                </a:solidFill>
                <a:latin typeface="+mn-lt"/>
                <a:ea typeface="+mn-ea"/>
                <a:cs typeface="+mn-cs"/>
              </a:rPr>
              <a:t>de </a:t>
            </a:r>
            <a:r>
              <a:rPr lang="sv-SE" sz="1200" b="0" i="0" u="none" strike="noStrike" kern="1200" baseline="0" dirty="0" err="1" smtClean="0">
                <a:solidFill>
                  <a:schemeClr val="tx1"/>
                </a:solidFill>
                <a:latin typeface="+mn-lt"/>
                <a:ea typeface="+mn-ea"/>
                <a:cs typeface="+mn-cs"/>
              </a:rPr>
              <a:t>materiales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orgánicos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camas</a:t>
            </a:r>
            <a:r>
              <a:rPr lang="sv-SE" sz="1200" b="0" i="0" u="none" strike="noStrike" kern="1200" baseline="0" dirty="0" smtClean="0">
                <a:solidFill>
                  <a:schemeClr val="tx1"/>
                </a:solidFill>
                <a:latin typeface="+mn-lt"/>
                <a:ea typeface="+mn-ea"/>
                <a:cs typeface="+mn-cs"/>
              </a:rPr>
              <a:t> o </a:t>
            </a:r>
            <a:r>
              <a:rPr lang="sv-SE" sz="1200" b="0" i="0" u="none" strike="noStrike" kern="1200" baseline="0" dirty="0" err="1" smtClean="0">
                <a:solidFill>
                  <a:schemeClr val="tx1"/>
                </a:solidFill>
                <a:latin typeface="+mn-lt"/>
                <a:ea typeface="+mn-ea"/>
                <a:cs typeface="+mn-cs"/>
              </a:rPr>
              <a:t>restos</a:t>
            </a:r>
            <a:r>
              <a:rPr lang="sv-SE" sz="1200" b="0" i="0" u="none" strike="noStrike" kern="1200" baseline="0" dirty="0" smtClean="0">
                <a:solidFill>
                  <a:schemeClr val="tx1"/>
                </a:solidFill>
                <a:latin typeface="+mn-lt"/>
                <a:ea typeface="+mn-ea"/>
                <a:cs typeface="+mn-cs"/>
              </a:rPr>
              <a:t> de otros animales.</a:t>
            </a:r>
          </a:p>
          <a:p>
            <a:r>
              <a:rPr lang="es-ES" sz="1200" b="0" i="0" u="none" strike="noStrike" kern="1200" baseline="0" dirty="0" smtClean="0">
                <a:solidFill>
                  <a:schemeClr val="tx1"/>
                </a:solidFill>
                <a:latin typeface="+mn-lt"/>
                <a:ea typeface="+mn-ea"/>
                <a:cs typeface="+mn-cs"/>
              </a:rPr>
              <a:t>- En los casos que sea obligatorio, exigir acreditación de haber realizado lavado y desinfección recomendándose el rechazo del mismo en </a:t>
            </a:r>
            <a:r>
              <a:rPr lang="sv-SE" sz="1200" b="0" i="0" u="none" strike="noStrike" kern="1200" baseline="0" dirty="0" err="1" smtClean="0">
                <a:solidFill>
                  <a:schemeClr val="tx1"/>
                </a:solidFill>
                <a:latin typeface="+mn-lt"/>
                <a:ea typeface="+mn-ea"/>
                <a:cs typeface="+mn-cs"/>
              </a:rPr>
              <a:t>caso</a:t>
            </a:r>
            <a:r>
              <a:rPr lang="sv-SE" sz="1200" b="0" i="0" u="none" strike="noStrike" kern="1200" baseline="0" dirty="0" smtClean="0">
                <a:solidFill>
                  <a:schemeClr val="tx1"/>
                </a:solidFill>
                <a:latin typeface="+mn-lt"/>
                <a:ea typeface="+mn-ea"/>
                <a:cs typeface="+mn-cs"/>
              </a:rPr>
              <a:t> de </a:t>
            </a:r>
            <a:r>
              <a:rPr lang="sv-SE" sz="1200" b="0" i="0" u="none" strike="noStrike" kern="1200" baseline="0" dirty="0" err="1" smtClean="0">
                <a:solidFill>
                  <a:schemeClr val="tx1"/>
                </a:solidFill>
                <a:latin typeface="+mn-lt"/>
                <a:ea typeface="+mn-ea"/>
                <a:cs typeface="+mn-cs"/>
              </a:rPr>
              <a:t>duda</a:t>
            </a:r>
            <a:r>
              <a:rPr lang="sv-SE" sz="1200" b="0" i="0" u="none" strike="noStrike" kern="1200" baseline="0" dirty="0" smtClean="0">
                <a:solidFill>
                  <a:schemeClr val="tx1"/>
                </a:solidFill>
                <a:latin typeface="+mn-lt"/>
                <a:ea typeface="+mn-ea"/>
                <a:cs typeface="+mn-cs"/>
              </a:rPr>
              <a:t>.</a:t>
            </a:r>
          </a:p>
          <a:p>
            <a:r>
              <a:rPr lang="es-ES" sz="1200" b="0" i="0" u="none" strike="noStrike" kern="1200" baseline="0" dirty="0" smtClean="0">
                <a:solidFill>
                  <a:schemeClr val="tx1"/>
                </a:solidFill>
                <a:latin typeface="+mn-lt"/>
                <a:ea typeface="+mn-ea"/>
                <a:cs typeface="+mn-cs"/>
              </a:rPr>
              <a:t>- Antes de ingresar a la explotación, paso por un vado sanitario. </a:t>
            </a:r>
            <a:r>
              <a:rPr lang="es-ES" sz="1200" b="0" i="0" u="none" strike="noStrike" kern="1200" baseline="0" dirty="0" err="1" smtClean="0">
                <a:solidFill>
                  <a:schemeClr val="tx1"/>
                </a:solidFill>
                <a:latin typeface="+mn-lt"/>
                <a:ea typeface="+mn-ea"/>
                <a:cs typeface="+mn-cs"/>
              </a:rPr>
              <a:t>Elvado</a:t>
            </a:r>
            <a:r>
              <a:rPr lang="es-ES" sz="1200" b="0" i="0" u="none" strike="noStrike" kern="1200" baseline="0" dirty="0" smtClean="0">
                <a:solidFill>
                  <a:schemeClr val="tx1"/>
                </a:solidFill>
                <a:latin typeface="+mn-lt"/>
                <a:ea typeface="+mn-ea"/>
                <a:cs typeface="+mn-cs"/>
              </a:rPr>
              <a:t> debe mantenerse limpio y con la concentración </a:t>
            </a:r>
            <a:r>
              <a:rPr lang="es-ES" sz="1200" b="0" i="0" u="none" strike="noStrike" kern="1200" baseline="0" dirty="0" err="1" smtClean="0">
                <a:solidFill>
                  <a:schemeClr val="tx1"/>
                </a:solidFill>
                <a:latin typeface="+mn-lt"/>
                <a:ea typeface="+mn-ea"/>
                <a:cs typeface="+mn-cs"/>
              </a:rPr>
              <a:t>sufi</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ciente</a:t>
            </a:r>
            <a:r>
              <a:rPr lang="es-ES" sz="1200" b="0" i="0" u="none" strike="noStrike" kern="1200" baseline="0" dirty="0" smtClean="0">
                <a:solidFill>
                  <a:schemeClr val="tx1"/>
                </a:solidFill>
                <a:latin typeface="+mn-lt"/>
                <a:ea typeface="+mn-ea"/>
                <a:cs typeface="+mn-cs"/>
              </a:rPr>
              <a:t> de</a:t>
            </a:r>
          </a:p>
          <a:p>
            <a:r>
              <a:rPr lang="es-ES" sz="1200" b="0" i="0" u="none" strike="noStrike" kern="1200" baseline="0" dirty="0" smtClean="0">
                <a:solidFill>
                  <a:schemeClr val="tx1"/>
                </a:solidFill>
                <a:latin typeface="+mn-lt"/>
                <a:ea typeface="+mn-ea"/>
                <a:cs typeface="+mn-cs"/>
              </a:rPr>
              <a:t>desinfectante para asegurar su efectividad.</a:t>
            </a:r>
          </a:p>
          <a:p>
            <a:r>
              <a:rPr lang="es-ES" sz="1200" b="0" i="0" u="none" strike="noStrike" kern="1200" baseline="0" dirty="0" smtClean="0">
                <a:solidFill>
                  <a:schemeClr val="tx1"/>
                </a:solidFill>
                <a:latin typeface="+mn-lt"/>
                <a:ea typeface="+mn-ea"/>
                <a:cs typeface="+mn-cs"/>
              </a:rPr>
              <a:t>- Registrar las entradas y visitas.</a:t>
            </a:r>
          </a:p>
          <a:p>
            <a:r>
              <a:rPr lang="es-ES" sz="1200" b="0" i="0" u="none" strike="noStrike" kern="1200" baseline="0" dirty="0" smtClean="0">
                <a:solidFill>
                  <a:schemeClr val="tx1"/>
                </a:solidFill>
                <a:latin typeface="+mn-lt"/>
                <a:ea typeface="+mn-ea"/>
                <a:cs typeface="+mn-cs"/>
              </a:rPr>
              <a:t>- La ubicación de carga/descarga de alimento, cadáveres y animales, deben estar localizados en la zona de aprovisionamiento externo (alejada</a:t>
            </a:r>
          </a:p>
          <a:p>
            <a:r>
              <a:rPr lang="es-ES" sz="1200" b="0" i="0" u="none" strike="noStrike" kern="1200" baseline="0" dirty="0" smtClean="0">
                <a:solidFill>
                  <a:schemeClr val="tx1"/>
                </a:solidFill>
                <a:latin typeface="+mn-lt"/>
                <a:ea typeface="+mn-ea"/>
                <a:cs typeface="+mn-cs"/>
              </a:rPr>
              <a:t>de la zona limpia), de preferencia ubicada en la periferia para evitar que los camiones ingresen o regresen con patógenos</a:t>
            </a:r>
            <a:r>
              <a:rPr lang="es-ES" sz="1200" b="0" i="0" u="none" strike="noStrike" kern="1200" baseline="0" dirty="0" smtClean="0">
                <a:solidFill>
                  <a:schemeClr val="tx1"/>
                </a:solidFill>
                <a:latin typeface="+mn-lt"/>
                <a:ea typeface="+mn-ea"/>
                <a:cs typeface="+mn-cs"/>
              </a:rPr>
              <a:t>.</a:t>
            </a:r>
          </a:p>
          <a:p>
            <a:r>
              <a:rPr lang="es-ES" dirty="0" smtClean="0"/>
              <a:t>herramientas y conocimientos para romper cualquier vía de infección en su granja, y elige el nivel de control de infecciones que desea alcanzar.</a:t>
            </a: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30</a:t>
            </a:fld>
            <a:endParaRPr lang="sv-SE"/>
          </a:p>
        </p:txBody>
      </p:sp>
    </p:spTree>
    <p:extLst>
      <p:ext uri="{BB962C8B-B14F-4D97-AF65-F5344CB8AC3E}">
        <p14:creationId xmlns:p14="http://schemas.microsoft.com/office/powerpoint/2010/main" val="3750755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smtClean="0">
                <a:solidFill>
                  <a:schemeClr val="tx1"/>
                </a:solidFill>
                <a:latin typeface="+mn-lt"/>
                <a:ea typeface="+mn-ea"/>
                <a:cs typeface="+mn-cs"/>
              </a:rPr>
              <a:t>http://www.xn--smittskra-02a.se/not/kunskapsbank-for-notkreatursbesattningar/vilka-ar-smittvagarna/smittspridning-till-och-fran-garden/smittspridning-via-foder/</a:t>
            </a:r>
          </a:p>
          <a:p>
            <a:r>
              <a:rPr lang="sv-SE" sz="1200" b="1" i="0" u="none" strike="noStrike" kern="1200" baseline="0" dirty="0" smtClean="0">
                <a:solidFill>
                  <a:schemeClr val="tx1"/>
                </a:solidFill>
                <a:latin typeface="+mn-lt"/>
                <a:ea typeface="+mn-ea"/>
                <a:cs typeface="+mn-cs"/>
              </a:rPr>
              <a:t>Control de Aves: </a:t>
            </a:r>
            <a:r>
              <a:rPr lang="es-ES" sz="1200" b="1" i="0" u="none" strike="noStrike" kern="1200" baseline="0" dirty="0" smtClean="0">
                <a:solidFill>
                  <a:schemeClr val="tx1"/>
                </a:solidFill>
                <a:latin typeface="+mn-lt"/>
                <a:ea typeface="+mn-ea"/>
                <a:cs typeface="+mn-cs"/>
              </a:rPr>
              <a:t>Los piensos contaminados pueden suponer un riesgo de infección. La infección transmitida por los piensos puede producirse si éstos están contaminados con estiércol bovino o heces de otros animales, generalmente aves y roedores.</a:t>
            </a:r>
          </a:p>
          <a:p>
            <a:r>
              <a:rPr lang="es-ES" sz="1200" b="1" i="0" u="none" strike="noStrike" kern="1200" baseline="0" dirty="0" smtClean="0">
                <a:solidFill>
                  <a:schemeClr val="tx1"/>
                </a:solidFill>
                <a:latin typeface="+mn-lt"/>
                <a:ea typeface="+mn-ea"/>
                <a:cs typeface="+mn-cs"/>
              </a:rPr>
              <a:t>La suciedad y la tierra en el pienso pueden ser una fuente</a:t>
            </a:r>
          </a:p>
          <a:p>
            <a:r>
              <a:rPr lang="es-ES" sz="1200" b="1" i="0" u="none" strike="noStrike" kern="1200" baseline="0" dirty="0" smtClean="0">
                <a:solidFill>
                  <a:schemeClr val="tx1"/>
                </a:solidFill>
                <a:latin typeface="+mn-lt"/>
                <a:ea typeface="+mn-ea"/>
                <a:cs typeface="+mn-cs"/>
              </a:rPr>
              <a:t>para la propagación de enfermedades.</a:t>
            </a:r>
            <a:endParaRPr lang="sv-SE" sz="1200" b="1"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 Desarrollar un plan de control </a:t>
            </a:r>
            <a:r>
              <a:rPr lang="sv-SE" sz="1200" b="0" i="0" u="none" strike="noStrike" kern="1200" baseline="0" dirty="0" smtClean="0">
                <a:solidFill>
                  <a:schemeClr val="tx1"/>
                </a:solidFill>
                <a:latin typeface="+mn-lt"/>
                <a:ea typeface="+mn-ea"/>
                <a:cs typeface="+mn-cs"/>
              </a:rPr>
              <a:t>de aves, en </a:t>
            </a:r>
            <a:r>
              <a:rPr lang="sv-SE" sz="1200" b="0" i="0" u="none" strike="noStrike" kern="1200" baseline="0" dirty="0" err="1" smtClean="0">
                <a:solidFill>
                  <a:schemeClr val="tx1"/>
                </a:solidFill>
                <a:latin typeface="+mn-lt"/>
                <a:ea typeface="+mn-ea"/>
                <a:cs typeface="+mn-cs"/>
              </a:rPr>
              <a:t>zonas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donde</a:t>
            </a:r>
            <a:r>
              <a:rPr lang="sv-SE" sz="1200" b="0" i="0" u="none" strike="noStrike" kern="1200" baseline="0" dirty="0" smtClean="0">
                <a:solidFill>
                  <a:schemeClr val="tx1"/>
                </a:solidFill>
                <a:latin typeface="+mn-lt"/>
                <a:ea typeface="+mn-ea"/>
                <a:cs typeface="+mn-cs"/>
              </a:rPr>
              <a:t> se </a:t>
            </a:r>
            <a:r>
              <a:rPr lang="sv-SE" sz="1200" b="0" i="0" u="none" strike="noStrike" kern="1200" baseline="0" dirty="0" err="1" smtClean="0">
                <a:solidFill>
                  <a:schemeClr val="tx1"/>
                </a:solidFill>
                <a:latin typeface="+mn-lt"/>
                <a:ea typeface="+mn-ea"/>
                <a:cs typeface="+mn-cs"/>
              </a:rPr>
              <a:t>consideren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una</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plaga</a:t>
            </a:r>
            <a:r>
              <a:rPr lang="sv-SE" sz="1200" b="0" i="0" u="none" strike="noStrike" kern="1200" baseline="0" dirty="0" smtClean="0">
                <a:solidFill>
                  <a:schemeClr val="tx1"/>
                </a:solidFill>
                <a:latin typeface="+mn-lt"/>
                <a:ea typeface="+mn-ea"/>
                <a:cs typeface="+mn-cs"/>
              </a:rPr>
              <a:t>.</a:t>
            </a:r>
          </a:p>
          <a:p>
            <a:r>
              <a:rPr lang="es-ES" sz="1200" b="0" i="0" u="none" strike="noStrike" kern="1200" baseline="0" dirty="0" smtClean="0">
                <a:solidFill>
                  <a:schemeClr val="tx1"/>
                </a:solidFill>
                <a:latin typeface="+mn-lt"/>
                <a:ea typeface="+mn-ea"/>
                <a:cs typeface="+mn-cs"/>
              </a:rPr>
              <a:t>• Atraer a las aves rapaces como </a:t>
            </a:r>
            <a:r>
              <a:rPr lang="sv-SE" sz="1200" b="0" i="0" u="none" strike="noStrike" kern="1200" baseline="0" dirty="0" err="1" smtClean="0">
                <a:solidFill>
                  <a:schemeClr val="tx1"/>
                </a:solidFill>
                <a:latin typeface="+mn-lt"/>
                <a:ea typeface="+mn-ea"/>
                <a:cs typeface="+mn-cs"/>
              </a:rPr>
              <a:t>halcones</a:t>
            </a:r>
            <a:r>
              <a:rPr lang="sv-SE" sz="1200" b="0" i="0" u="none" strike="noStrike" kern="1200" baseline="0" dirty="0" smtClean="0">
                <a:solidFill>
                  <a:schemeClr val="tx1"/>
                </a:solidFill>
                <a:latin typeface="+mn-lt"/>
                <a:ea typeface="+mn-ea"/>
                <a:cs typeface="+mn-cs"/>
              </a:rPr>
              <a:t> y </a:t>
            </a:r>
            <a:r>
              <a:rPr lang="sv-SE" sz="1200" b="0" i="0" u="none" strike="noStrike" kern="1200" baseline="0" dirty="0" err="1" smtClean="0">
                <a:solidFill>
                  <a:schemeClr val="tx1"/>
                </a:solidFill>
                <a:latin typeface="+mn-lt"/>
                <a:ea typeface="+mn-ea"/>
                <a:cs typeface="+mn-cs"/>
              </a:rPr>
              <a:t>cernícalos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pueden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ayudar</a:t>
            </a:r>
            <a:r>
              <a:rPr lang="sv-SE" sz="1200" b="0" i="0" u="none" strike="noStrike" kern="1200" baseline="0" dirty="0" smtClean="0">
                <a:solidFill>
                  <a:schemeClr val="tx1"/>
                </a:solidFill>
                <a:latin typeface="+mn-lt"/>
                <a:ea typeface="+mn-ea"/>
                <a:cs typeface="+mn-cs"/>
              </a:rPr>
              <a:t>.</a:t>
            </a:r>
          </a:p>
          <a:p>
            <a:r>
              <a:rPr lang="es-ES" sz="1200" b="0" i="0" u="none" strike="noStrike" kern="1200" baseline="0" dirty="0" smtClean="0">
                <a:solidFill>
                  <a:schemeClr val="tx1"/>
                </a:solidFill>
                <a:latin typeface="+mn-lt"/>
                <a:ea typeface="+mn-ea"/>
                <a:cs typeface="+mn-cs"/>
              </a:rPr>
              <a:t>• Eliminar lugares de entrada y </a:t>
            </a:r>
            <a:r>
              <a:rPr lang="sv-SE" sz="1200" b="0" i="0" u="none" strike="noStrike" kern="1200" baseline="0" dirty="0" err="1" smtClean="0">
                <a:solidFill>
                  <a:schemeClr val="tx1"/>
                </a:solidFill>
                <a:latin typeface="+mn-lt"/>
                <a:ea typeface="+mn-ea"/>
                <a:cs typeface="+mn-cs"/>
              </a:rPr>
              <a:t>anidamiento</a:t>
            </a:r>
            <a:r>
              <a:rPr lang="sv-SE" sz="1200" b="0" i="0" u="none" strike="noStrike" kern="1200" baseline="0" dirty="0" smtClean="0">
                <a:solidFill>
                  <a:schemeClr val="tx1"/>
                </a:solidFill>
                <a:latin typeface="+mn-lt"/>
                <a:ea typeface="+mn-ea"/>
                <a:cs typeface="+mn-cs"/>
              </a:rPr>
              <a:t> de </a:t>
            </a:r>
            <a:r>
              <a:rPr lang="sv-SE" sz="1200" b="0" i="0" u="none" strike="noStrike" kern="1200" baseline="0" dirty="0" err="1" smtClean="0">
                <a:solidFill>
                  <a:schemeClr val="tx1"/>
                </a:solidFill>
                <a:latin typeface="+mn-lt"/>
                <a:ea typeface="+mn-ea"/>
                <a:cs typeface="+mn-cs"/>
              </a:rPr>
              <a:t>las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instalaciones</a:t>
            </a:r>
            <a:r>
              <a:rPr lang="sv-SE" sz="1200" b="0" i="0" u="none" strike="noStrike" kern="1200" baseline="0" dirty="0" smtClean="0">
                <a:solidFill>
                  <a:schemeClr val="tx1"/>
                </a:solidFill>
                <a:latin typeface="+mn-lt"/>
                <a:ea typeface="+mn-ea"/>
                <a:cs typeface="+mn-cs"/>
              </a:rPr>
              <a:t>, </a:t>
            </a:r>
            <a:r>
              <a:rPr lang="es-ES" sz="1200" b="0" i="0" u="none" strike="noStrike" kern="1200" baseline="0" dirty="0" smtClean="0">
                <a:solidFill>
                  <a:schemeClr val="tx1"/>
                </a:solidFill>
                <a:latin typeface="+mn-lt"/>
                <a:ea typeface="+mn-ea"/>
                <a:cs typeface="+mn-cs"/>
              </a:rPr>
              <a:t>en especial de los almacenes de alimento. Se deben sellar todas las aberturas en los techos y revisar los posibles lugares de anidamiento en cornisas, vigas, etc.</a:t>
            </a:r>
          </a:p>
          <a:p>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Mantener</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las</a:t>
            </a:r>
            <a:r>
              <a:rPr lang="sv-SE" sz="1200" b="0" i="0" u="none" strike="noStrike" kern="1200" baseline="0" dirty="0" smtClean="0">
                <a:solidFill>
                  <a:schemeClr val="tx1"/>
                </a:solidFill>
                <a:latin typeface="+mn-lt"/>
                <a:ea typeface="+mn-ea"/>
                <a:cs typeface="+mn-cs"/>
              </a:rPr>
              <a:t> tolvas </a:t>
            </a:r>
            <a:r>
              <a:rPr lang="sv-SE" sz="1200" b="0" i="0" u="none" strike="noStrike" kern="1200" baseline="0" dirty="0" err="1" smtClean="0">
                <a:solidFill>
                  <a:schemeClr val="tx1"/>
                </a:solidFill>
                <a:latin typeface="+mn-lt"/>
                <a:ea typeface="+mn-ea"/>
                <a:cs typeface="+mn-cs"/>
              </a:rPr>
              <a:t>cerradas</a:t>
            </a:r>
            <a:r>
              <a:rPr lang="sv-SE" sz="1200" b="0" i="0" u="none" strike="noStrike" kern="1200" baseline="0" dirty="0" smtClean="0">
                <a:solidFill>
                  <a:schemeClr val="tx1"/>
                </a:solidFill>
                <a:latin typeface="+mn-lt"/>
                <a:ea typeface="+mn-ea"/>
                <a:cs typeface="+mn-cs"/>
              </a:rPr>
              <a:t>.</a:t>
            </a:r>
          </a:p>
          <a:p>
            <a:r>
              <a:rPr lang="es-ES" sz="1200" b="0" i="0" u="none" strike="noStrike" kern="1200" baseline="0" dirty="0" smtClean="0">
                <a:solidFill>
                  <a:schemeClr val="tx1"/>
                </a:solidFill>
                <a:latin typeface="+mn-lt"/>
                <a:ea typeface="+mn-ea"/>
                <a:cs typeface="+mn-cs"/>
              </a:rPr>
              <a:t>• Limpiar los bebederos y comederos diariamente</a:t>
            </a: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31</a:t>
            </a:fld>
            <a:endParaRPr lang="sv-SE"/>
          </a:p>
        </p:txBody>
      </p:sp>
    </p:spTree>
    <p:extLst>
      <p:ext uri="{BB962C8B-B14F-4D97-AF65-F5344CB8AC3E}">
        <p14:creationId xmlns:p14="http://schemas.microsoft.com/office/powerpoint/2010/main" val="1883343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32</a:t>
            </a:fld>
            <a:endParaRPr lang="sv-SE"/>
          </a:p>
        </p:txBody>
      </p:sp>
    </p:spTree>
    <p:extLst>
      <p:ext uri="{BB962C8B-B14F-4D97-AF65-F5344CB8AC3E}">
        <p14:creationId xmlns:p14="http://schemas.microsoft.com/office/powerpoint/2010/main" val="121127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Los trabajadores al ingresar en </a:t>
            </a:r>
            <a:r>
              <a:rPr lang="sv-SE" sz="1200" b="0" i="0" u="none" strike="noStrike" kern="1200" baseline="0" dirty="0" smtClean="0">
                <a:solidFill>
                  <a:schemeClr val="tx1"/>
                </a:solidFill>
                <a:latin typeface="+mn-lt"/>
                <a:ea typeface="+mn-ea"/>
                <a:cs typeface="+mn-cs"/>
              </a:rPr>
              <a:t>la </a:t>
            </a:r>
            <a:r>
              <a:rPr lang="sv-SE" sz="1200" b="0" i="0" u="none" strike="noStrike" kern="1200" baseline="0" dirty="0" err="1" smtClean="0">
                <a:solidFill>
                  <a:schemeClr val="tx1"/>
                </a:solidFill>
                <a:latin typeface="+mn-lt"/>
                <a:ea typeface="+mn-ea"/>
                <a:cs typeface="+mn-cs"/>
              </a:rPr>
              <a:t>explotación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deben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cambiar</a:t>
            </a:r>
            <a:r>
              <a:rPr lang="sv-SE" sz="1200" b="0" i="0" u="none" strike="noStrike" kern="1200" baseline="0" dirty="0" smtClean="0">
                <a:solidFill>
                  <a:schemeClr val="tx1"/>
                </a:solidFill>
                <a:latin typeface="+mn-lt"/>
                <a:ea typeface="+mn-ea"/>
                <a:cs typeface="+mn-cs"/>
              </a:rPr>
              <a:t> </a:t>
            </a:r>
            <a:r>
              <a:rPr lang="es-ES" sz="1200" b="0" i="0" u="none" strike="noStrike" kern="1200" baseline="0" dirty="0" smtClean="0">
                <a:solidFill>
                  <a:schemeClr val="tx1"/>
                </a:solidFill>
                <a:latin typeface="+mn-lt"/>
                <a:ea typeface="+mn-ea"/>
                <a:cs typeface="+mn-cs"/>
              </a:rPr>
              <a:t>su indumentaria por ropa de trabajo exclusiva que se lavará</a:t>
            </a:r>
          </a:p>
          <a:p>
            <a:r>
              <a:rPr lang="sv-SE" sz="1200" b="0" i="0" u="none" strike="noStrike" kern="1200" baseline="0" dirty="0" err="1" smtClean="0">
                <a:solidFill>
                  <a:schemeClr val="tx1"/>
                </a:solidFill>
                <a:latin typeface="+mn-lt"/>
                <a:ea typeface="+mn-ea"/>
                <a:cs typeface="+mn-cs"/>
              </a:rPr>
              <a:t>periódicamente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Deben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disponer</a:t>
            </a:r>
            <a:r>
              <a:rPr lang="sv-SE" sz="1200" b="0" i="0" u="none" strike="noStrike" kern="1200" baseline="0" dirty="0" smtClean="0">
                <a:solidFill>
                  <a:schemeClr val="tx1"/>
                </a:solidFill>
                <a:latin typeface="+mn-lt"/>
                <a:ea typeface="+mn-ea"/>
                <a:cs typeface="+mn-cs"/>
              </a:rPr>
              <a:t> </a:t>
            </a:r>
            <a:r>
              <a:rPr lang="es-ES" sz="1200" b="0" i="0" u="none" strike="noStrike" kern="1200" baseline="0" dirty="0" smtClean="0">
                <a:solidFill>
                  <a:schemeClr val="tx1"/>
                </a:solidFill>
                <a:latin typeface="+mn-lt"/>
                <a:ea typeface="+mn-ea"/>
                <a:cs typeface="+mn-cs"/>
              </a:rPr>
              <a:t>por ello de servicios adecuados que les permitan lavarse y si </a:t>
            </a:r>
            <a:r>
              <a:rPr lang="sv-SE" sz="1200" b="0" i="0" u="none" strike="noStrike" kern="1200" baseline="0" dirty="0" err="1" smtClean="0">
                <a:solidFill>
                  <a:schemeClr val="tx1"/>
                </a:solidFill>
                <a:latin typeface="+mn-lt"/>
                <a:ea typeface="+mn-ea"/>
                <a:cs typeface="+mn-cs"/>
              </a:rPr>
              <a:t>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posible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ducharse</a:t>
            </a:r>
            <a:r>
              <a:rPr lang="sv-SE" sz="1200" b="0" i="0" u="none" strike="noStrike" kern="1200" baseline="0" dirty="0" smtClean="0">
                <a:solidFill>
                  <a:schemeClr val="tx1"/>
                </a:solidFill>
                <a:latin typeface="+mn-lt"/>
                <a:ea typeface="+mn-ea"/>
                <a:cs typeface="+mn-cs"/>
              </a:rPr>
              <a:t>.</a:t>
            </a:r>
          </a:p>
          <a:p>
            <a:r>
              <a:rPr lang="sv-SE" dirty="0" smtClean="0"/>
              <a:t>https</a:t>
            </a:r>
            <a:r>
              <a:rPr lang="sv-SE" dirty="0" smtClean="0"/>
              <a:t>://www.universodelasaludanimal.com/ganaderia/instalaciones-ganaderas-bovinas-tipos-de-sistemas-de-produccion-y-problemas-de-salud-a-los-que-se-enfrentan/</a:t>
            </a:r>
          </a:p>
          <a:p>
            <a:r>
              <a:rPr lang="sv-SE" dirty="0" smtClean="0"/>
              <a:t>https://www.ganaderia.com/destacado/Importancia-de-la-bioseguridad-en-explotaciones-bovinas-en-el-tropico</a:t>
            </a: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33</a:t>
            </a:fld>
            <a:endParaRPr lang="sv-SE"/>
          </a:p>
        </p:txBody>
      </p:sp>
    </p:spTree>
    <p:extLst>
      <p:ext uri="{BB962C8B-B14F-4D97-AF65-F5344CB8AC3E}">
        <p14:creationId xmlns:p14="http://schemas.microsoft.com/office/powerpoint/2010/main" val="842460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i="0" kern="1200" dirty="0" smtClean="0">
                <a:solidFill>
                  <a:schemeClr val="tx1"/>
                </a:solidFill>
                <a:effectLst/>
                <a:latin typeface="+mn-lt"/>
                <a:ea typeface="+mn-ea"/>
                <a:cs typeface="+mn-cs"/>
              </a:rPr>
              <a:t>Para </a:t>
            </a:r>
            <a:r>
              <a:rPr lang="es-ES" sz="1200" b="1" i="0" kern="1200" dirty="0" smtClean="0">
                <a:solidFill>
                  <a:schemeClr val="tx1"/>
                </a:solidFill>
                <a:effectLst/>
                <a:latin typeface="+mn-lt"/>
                <a:ea typeface="+mn-ea"/>
                <a:cs typeface="+mn-cs"/>
              </a:rPr>
              <a:t>controlar la transmisión de enfermedades compartidas, es fundamental reducir el riesgo de interacción </a:t>
            </a:r>
            <a:r>
              <a:rPr lang="es-ES" sz="1200" b="0" i="0" kern="1200" dirty="0" smtClean="0">
                <a:solidFill>
                  <a:schemeClr val="tx1"/>
                </a:solidFill>
                <a:effectLst/>
                <a:latin typeface="+mn-lt"/>
                <a:ea typeface="+mn-ea"/>
                <a:cs typeface="+mn-cs"/>
              </a:rPr>
              <a:t>entre </a:t>
            </a:r>
            <a:r>
              <a:rPr lang="es-ES" sz="1200" b="0" i="0" kern="1200" dirty="0" smtClean="0">
                <a:solidFill>
                  <a:schemeClr val="tx1"/>
                </a:solidFill>
                <a:effectLst/>
                <a:latin typeface="+mn-lt"/>
                <a:ea typeface="+mn-ea"/>
                <a:cs typeface="+mn-cs"/>
              </a:rPr>
              <a:t>el ganado y los ungulados silvestres.</a:t>
            </a:r>
          </a:p>
          <a:p>
            <a:pPr fontAlgn="base"/>
            <a:r>
              <a:rPr lang="es-ES" sz="1200" b="0" i="0" kern="1200" dirty="0" smtClean="0">
                <a:solidFill>
                  <a:schemeClr val="tx1"/>
                </a:solidFill>
                <a:effectLst/>
                <a:latin typeface="+mn-lt"/>
                <a:ea typeface="+mn-ea"/>
                <a:cs typeface="+mn-cs"/>
              </a:rPr>
              <a:t>Los </a:t>
            </a:r>
            <a:r>
              <a:rPr lang="es-ES" sz="1200" b="0" i="0" kern="1200" dirty="0" smtClean="0">
                <a:solidFill>
                  <a:schemeClr val="tx1"/>
                </a:solidFill>
                <a:effectLst/>
                <a:latin typeface="+mn-lt"/>
                <a:ea typeface="+mn-ea"/>
                <a:cs typeface="+mn-cs"/>
              </a:rPr>
              <a:t>resultados de estos trabajos mostraron que</a:t>
            </a:r>
            <a:r>
              <a:rPr lang="es-ES" sz="1200" b="1" i="0" kern="1200" dirty="0" smtClean="0">
                <a:solidFill>
                  <a:schemeClr val="tx1"/>
                </a:solidFill>
                <a:effectLst/>
                <a:latin typeface="+mn-lt"/>
                <a:ea typeface="+mn-ea"/>
                <a:cs typeface="+mn-cs"/>
              </a:rPr>
              <a:t> la mayoría de los puntos de riesgo de interacción (&gt;80 %) estaban asociados a abrevaderos para los </a:t>
            </a:r>
            <a:r>
              <a:rPr lang="es-ES" sz="1200" b="1" i="0" kern="1200" dirty="0" smtClean="0">
                <a:solidFill>
                  <a:schemeClr val="tx1"/>
                </a:solidFill>
                <a:effectLst/>
                <a:latin typeface="+mn-lt"/>
                <a:ea typeface="+mn-ea"/>
                <a:cs typeface="+mn-cs"/>
              </a:rPr>
              <a:t>animales.</a:t>
            </a:r>
            <a:r>
              <a:rPr lang="es-ES" sz="1200" b="1" i="0" kern="1200" baseline="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De </a:t>
            </a:r>
            <a:r>
              <a:rPr lang="es-ES" sz="1200" b="0" i="0" kern="1200" dirty="0" smtClean="0">
                <a:solidFill>
                  <a:schemeClr val="tx1"/>
                </a:solidFill>
                <a:effectLst/>
                <a:latin typeface="+mn-lt"/>
                <a:ea typeface="+mn-ea"/>
                <a:cs typeface="+mn-cs"/>
              </a:rPr>
              <a:t>entre los distintos tipos de abrevaderos destacan principalmente manantiales y charcas, sobre todo las de diámetro inferior a 20 metros.</a:t>
            </a:r>
          </a:p>
          <a:p>
            <a:pPr fontAlgn="base"/>
            <a:r>
              <a:rPr lang="es-ES" sz="1200" b="0" i="0" kern="1200" dirty="0" smtClean="0">
                <a:solidFill>
                  <a:schemeClr val="tx1"/>
                </a:solidFill>
                <a:effectLst/>
                <a:latin typeface="+mn-lt"/>
                <a:ea typeface="+mn-ea"/>
                <a:cs typeface="+mn-cs"/>
              </a:rPr>
              <a:t>Estos puntos supusieron casi la totalidad de los puntos con valoración de riesgo alta o muy alta en una escala 1-5.</a:t>
            </a:r>
          </a:p>
          <a:p>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34</a:t>
            </a:fld>
            <a:endParaRPr lang="sv-SE"/>
          </a:p>
        </p:txBody>
      </p:sp>
    </p:spTree>
    <p:extLst>
      <p:ext uri="{BB962C8B-B14F-4D97-AF65-F5344CB8AC3E}">
        <p14:creationId xmlns:p14="http://schemas.microsoft.com/office/powerpoint/2010/main" val="771295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Eliminar</a:t>
            </a:r>
            <a:r>
              <a:rPr lang="sv-SE" sz="1200" b="0" i="0" u="none" strike="noStrike" kern="1200" baseline="0" dirty="0" smtClean="0">
                <a:solidFill>
                  <a:schemeClr val="tx1"/>
                </a:solidFill>
                <a:latin typeface="+mn-lt"/>
                <a:ea typeface="+mn-ea"/>
                <a:cs typeface="+mn-cs"/>
              </a:rPr>
              <a:t> o </a:t>
            </a:r>
            <a:r>
              <a:rPr lang="sv-SE" sz="1200" b="0" i="0" u="none" strike="noStrike" kern="1200" baseline="0" dirty="0" err="1" smtClean="0">
                <a:solidFill>
                  <a:schemeClr val="tx1"/>
                </a:solidFill>
                <a:latin typeface="+mn-lt"/>
                <a:ea typeface="+mn-ea"/>
                <a:cs typeface="+mn-cs"/>
              </a:rPr>
              <a:t>delimitar</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puntos</a:t>
            </a:r>
            <a:r>
              <a:rPr lang="sv-SE" sz="1200" b="0" i="0" u="none" strike="noStrike" kern="1200" baseline="0" dirty="0" smtClean="0">
                <a:solidFill>
                  <a:schemeClr val="tx1"/>
                </a:solidFill>
                <a:latin typeface="+mn-lt"/>
                <a:ea typeface="+mn-ea"/>
                <a:cs typeface="+mn-cs"/>
              </a:rPr>
              <a:t> de </a:t>
            </a:r>
            <a:r>
              <a:rPr lang="sv-SE" sz="1200" b="0" i="0" u="none" strike="noStrike" kern="1200" baseline="0" dirty="0" err="1" smtClean="0">
                <a:solidFill>
                  <a:schemeClr val="tx1"/>
                </a:solidFill>
                <a:latin typeface="+mn-lt"/>
                <a:ea typeface="+mn-ea"/>
                <a:cs typeface="+mn-cs"/>
              </a:rPr>
              <a:t>agua</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principalmente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manantiales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pequeñas</a:t>
            </a:r>
            <a:r>
              <a:rPr lang="sv-SE" sz="1200" b="0" i="0" u="none" strike="noStrike" kern="1200" baseline="0" dirty="0" smtClean="0">
                <a:solidFill>
                  <a:schemeClr val="tx1"/>
                </a:solidFill>
                <a:latin typeface="+mn-lt"/>
                <a:ea typeface="+mn-ea"/>
                <a:cs typeface="+mn-cs"/>
              </a:rPr>
              <a:t> </a:t>
            </a:r>
            <a:r>
              <a:rPr lang="es-ES" sz="1200" b="0" i="0" u="none" strike="noStrike" kern="1200" baseline="0" dirty="0" smtClean="0">
                <a:solidFill>
                  <a:schemeClr val="tx1"/>
                </a:solidFill>
                <a:latin typeface="+mn-lt"/>
                <a:ea typeface="+mn-ea"/>
                <a:cs typeface="+mn-cs"/>
              </a:rPr>
              <a:t>charcas y barrizales de riesgo aunque puede ser interesante mantener</a:t>
            </a:r>
          </a:p>
          <a:p>
            <a:r>
              <a:rPr lang="es-ES" sz="1200" b="0" i="0" u="none" strike="noStrike" kern="1200" baseline="0" dirty="0" smtClean="0">
                <a:solidFill>
                  <a:schemeClr val="tx1"/>
                </a:solidFill>
                <a:latin typeface="+mn-lt"/>
                <a:ea typeface="+mn-ea"/>
                <a:cs typeface="+mn-cs"/>
              </a:rPr>
              <a:t>bebederos para fauna silvestre aislados del resto del rebaño.</a:t>
            </a:r>
          </a:p>
          <a:p>
            <a:r>
              <a:rPr lang="sv-SE" sz="1200" b="0" i="0" u="none" strike="noStrike" kern="1200" baseline="0" dirty="0" smtClean="0">
                <a:solidFill>
                  <a:schemeClr val="tx1"/>
                </a:solidFill>
                <a:latin typeface="+mn-lt"/>
                <a:ea typeface="+mn-ea"/>
                <a:cs typeface="+mn-cs"/>
              </a:rPr>
              <a:t>• Crear o </a:t>
            </a:r>
            <a:r>
              <a:rPr lang="sv-SE" sz="1200" b="0" i="0" u="none" strike="noStrike" kern="1200" baseline="0" dirty="0" err="1" smtClean="0">
                <a:solidFill>
                  <a:schemeClr val="tx1"/>
                </a:solidFill>
                <a:latin typeface="+mn-lt"/>
                <a:ea typeface="+mn-ea"/>
                <a:cs typeface="+mn-cs"/>
              </a:rPr>
              <a:t>modifi</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car</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bebederos</a:t>
            </a:r>
            <a:r>
              <a:rPr lang="sv-SE" sz="1200" b="0" i="0" u="none" strike="noStrike" kern="1200" baseline="0" dirty="0" smtClean="0">
                <a:solidFill>
                  <a:schemeClr val="tx1"/>
                </a:solidFill>
                <a:latin typeface="+mn-lt"/>
                <a:ea typeface="+mn-ea"/>
                <a:cs typeface="+mn-cs"/>
              </a:rPr>
              <a:t> para </a:t>
            </a:r>
            <a:r>
              <a:rPr lang="sv-SE" sz="1200" b="0" i="0" u="none" strike="noStrike" kern="1200" baseline="0" dirty="0" err="1" smtClean="0">
                <a:solidFill>
                  <a:schemeClr val="tx1"/>
                </a:solidFill>
                <a:latin typeface="+mn-lt"/>
                <a:ea typeface="+mn-ea"/>
                <a:cs typeface="+mn-cs"/>
              </a:rPr>
              <a:t>ganado</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bovino</a:t>
            </a:r>
            <a:r>
              <a:rPr lang="sv-SE" sz="1200" b="0" i="0" u="none" strike="noStrike" kern="1200" baseline="0" dirty="0" smtClean="0">
                <a:solidFill>
                  <a:schemeClr val="tx1"/>
                </a:solidFill>
                <a:latin typeface="+mn-lt"/>
                <a:ea typeface="+mn-ea"/>
                <a:cs typeface="+mn-cs"/>
              </a:rPr>
              <a:t> y </a:t>
            </a:r>
            <a:r>
              <a:rPr lang="sv-SE" sz="1200" b="0" i="0" u="none" strike="noStrike" kern="1200" baseline="0" dirty="0" err="1" smtClean="0">
                <a:solidFill>
                  <a:schemeClr val="tx1"/>
                </a:solidFill>
                <a:latin typeface="+mn-lt"/>
                <a:ea typeface="+mn-ea"/>
                <a:cs typeface="+mn-cs"/>
              </a:rPr>
              <a:t>porcino</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respectivamente</a:t>
            </a:r>
            <a:r>
              <a:rPr lang="sv-SE" sz="1200" b="0" i="0" u="none" strike="noStrike" kern="1200" baseline="0" dirty="0" smtClean="0">
                <a:solidFill>
                  <a:schemeClr val="tx1"/>
                </a:solidFill>
                <a:latin typeface="+mn-lt"/>
                <a:ea typeface="+mn-ea"/>
                <a:cs typeface="+mn-cs"/>
              </a:rPr>
              <a:t> </a:t>
            </a:r>
            <a:r>
              <a:rPr lang="es-ES" sz="1200" b="0" i="0" u="none" strike="noStrike" kern="1200" baseline="0" dirty="0" smtClean="0">
                <a:solidFill>
                  <a:schemeClr val="tx1"/>
                </a:solidFill>
                <a:latin typeface="+mn-lt"/>
                <a:ea typeface="+mn-ea"/>
                <a:cs typeface="+mn-cs"/>
              </a:rPr>
              <a:t>para conseguir un uso segregado completamente del agua.</a:t>
            </a:r>
          </a:p>
          <a:p>
            <a:r>
              <a:rPr lang="es-ES" sz="1200" b="0" i="0" u="none" strike="noStrike" kern="1200" baseline="0" dirty="0" smtClean="0">
                <a:solidFill>
                  <a:schemeClr val="tx1"/>
                </a:solidFill>
                <a:latin typeface="+mn-lt"/>
                <a:ea typeface="+mn-ea"/>
                <a:cs typeface="+mn-cs"/>
              </a:rPr>
              <a:t>• Evitar el pastoreo en periodos críticos que cuenten con puntos de agua de difícil control (principalmente arroyos) y que pueden ser problemáticos</a:t>
            </a:r>
          </a:p>
          <a:p>
            <a:r>
              <a:rPr lang="sv-SE" sz="1200" b="0" i="0" u="none" strike="noStrike" kern="1200" baseline="0" dirty="0" smtClean="0">
                <a:solidFill>
                  <a:schemeClr val="tx1"/>
                </a:solidFill>
                <a:latin typeface="+mn-lt"/>
                <a:ea typeface="+mn-ea"/>
                <a:cs typeface="+mn-cs"/>
              </a:rPr>
              <a:t>al formar abundantes </a:t>
            </a:r>
            <a:r>
              <a:rPr lang="sv-SE" sz="1200" b="0" i="0" u="none" strike="noStrike" kern="1200" baseline="0" dirty="0" err="1" smtClean="0">
                <a:solidFill>
                  <a:schemeClr val="tx1"/>
                </a:solidFill>
                <a:latin typeface="+mn-lt"/>
                <a:ea typeface="+mn-ea"/>
                <a:cs typeface="+mn-cs"/>
              </a:rPr>
              <a:t>pozas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distribuidas</a:t>
            </a:r>
            <a:r>
              <a:rPr lang="sv-SE" sz="1200" b="0" i="0" u="none" strike="noStrike" kern="1200" baseline="0" dirty="0" smtClean="0">
                <a:solidFill>
                  <a:schemeClr val="tx1"/>
                </a:solidFill>
                <a:latin typeface="+mn-lt"/>
                <a:ea typeface="+mn-ea"/>
                <a:cs typeface="+mn-cs"/>
              </a:rPr>
              <a:t> a lo largo de </a:t>
            </a:r>
            <a:r>
              <a:rPr lang="sv-SE" sz="1200" b="0" i="0" u="none" strike="noStrike" kern="1200" baseline="0" dirty="0" err="1" smtClean="0">
                <a:solidFill>
                  <a:schemeClr val="tx1"/>
                </a:solidFill>
                <a:latin typeface="+mn-lt"/>
                <a:ea typeface="+mn-ea"/>
                <a:cs typeface="+mn-cs"/>
              </a:rPr>
              <a:t>distancias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largas</a:t>
            </a:r>
            <a:r>
              <a:rPr lang="sv-SE" sz="1200" b="0" i="0" u="none" strike="noStrike" kern="1200" baseline="0" dirty="0" smtClean="0">
                <a:solidFill>
                  <a:schemeClr val="tx1"/>
                </a:solidFill>
                <a:latin typeface="+mn-lt"/>
                <a:ea typeface="+mn-ea"/>
                <a:cs typeface="+mn-cs"/>
              </a:rPr>
              <a:t>.</a:t>
            </a:r>
          </a:p>
          <a:p>
            <a:r>
              <a:rPr lang="es-ES" sz="1200" b="0" i="0" u="none" strike="noStrike" kern="1200" baseline="0" dirty="0" smtClean="0">
                <a:solidFill>
                  <a:schemeClr val="tx1"/>
                </a:solidFill>
                <a:latin typeface="+mn-lt"/>
                <a:ea typeface="+mn-ea"/>
                <a:cs typeface="+mn-cs"/>
              </a:rPr>
              <a:t>• No dar de comer en el suelo. Utilizar tolvas y comederos que limiten el </a:t>
            </a:r>
            <a:r>
              <a:rPr lang="sv-SE" sz="1200" b="0" i="0" u="none" strike="noStrike" kern="1200" baseline="0" dirty="0" err="1" smtClean="0">
                <a:solidFill>
                  <a:schemeClr val="tx1"/>
                </a:solidFill>
                <a:latin typeface="+mn-lt"/>
                <a:ea typeface="+mn-ea"/>
                <a:cs typeface="+mn-cs"/>
              </a:rPr>
              <a:t>acceso</a:t>
            </a:r>
            <a:r>
              <a:rPr lang="sv-SE" sz="1200" b="0" i="0" u="none" strike="noStrike" kern="1200" baseline="0" dirty="0" smtClean="0">
                <a:solidFill>
                  <a:schemeClr val="tx1"/>
                </a:solidFill>
                <a:latin typeface="+mn-lt"/>
                <a:ea typeface="+mn-ea"/>
                <a:cs typeface="+mn-cs"/>
              </a:rPr>
              <a:t> de fauna </a:t>
            </a:r>
            <a:r>
              <a:rPr lang="sv-SE" sz="1200" b="0" i="0" u="none" strike="noStrike" kern="1200" baseline="0" dirty="0" err="1" smtClean="0">
                <a:solidFill>
                  <a:schemeClr val="tx1"/>
                </a:solidFill>
                <a:latin typeface="+mn-lt"/>
                <a:ea typeface="+mn-ea"/>
                <a:cs typeface="+mn-cs"/>
              </a:rPr>
              <a:t>silvestre</a:t>
            </a:r>
            <a:r>
              <a:rPr lang="sv-SE" sz="1200" b="0" i="0" u="none" strike="noStrike" kern="1200" baseline="0" dirty="0" smtClean="0">
                <a:solidFill>
                  <a:schemeClr val="tx1"/>
                </a:solidFill>
                <a:latin typeface="+mn-lt"/>
                <a:ea typeface="+mn-ea"/>
                <a:cs typeface="+mn-cs"/>
              </a:rPr>
              <a:t>.</a:t>
            </a: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35</a:t>
            </a:fld>
            <a:endParaRPr lang="sv-SE"/>
          </a:p>
        </p:txBody>
      </p:sp>
    </p:spTree>
    <p:extLst>
      <p:ext uri="{BB962C8B-B14F-4D97-AF65-F5344CB8AC3E}">
        <p14:creationId xmlns:p14="http://schemas.microsoft.com/office/powerpoint/2010/main" val="3600585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 sz="1200" b="0" i="0" kern="1200" dirty="0" smtClean="0">
                <a:solidFill>
                  <a:schemeClr val="tx1"/>
                </a:solidFill>
                <a:effectLst/>
                <a:latin typeface="+mn-lt"/>
                <a:ea typeface="+mn-ea"/>
                <a:cs typeface="+mn-cs"/>
              </a:rPr>
              <a:t>La trazabilidad ganadera es un sistema que permite rastrear el origen y el recorrido de los animales en la cadena de producción de la carne, lo que es esencial para garantizar la seguridad alimentaria y la calidad de la carne. Hay varios países que están más avanzados en la implementación de sistemas de trazabilidad ganadera</a:t>
            </a:r>
            <a:endParaRPr lang="sv-SE" dirty="0" smtClean="0"/>
          </a:p>
        </p:txBody>
      </p:sp>
      <p:sp>
        <p:nvSpPr>
          <p:cNvPr id="4" name="Slide Number Placeholder 3"/>
          <p:cNvSpPr>
            <a:spLocks noGrp="1"/>
          </p:cNvSpPr>
          <p:nvPr>
            <p:ph type="sldNum" sz="quarter" idx="10"/>
          </p:nvPr>
        </p:nvSpPr>
        <p:spPr/>
        <p:txBody>
          <a:bodyPr/>
          <a:lstStyle/>
          <a:p>
            <a:fld id="{5814E755-241A-42E7-A8CE-C40D3DACC163}" type="slidenum">
              <a:rPr lang="sv-SE" smtClean="0"/>
              <a:t>36</a:t>
            </a:fld>
            <a:endParaRPr lang="sv-SE"/>
          </a:p>
        </p:txBody>
      </p:sp>
    </p:spTree>
    <p:extLst>
      <p:ext uri="{BB962C8B-B14F-4D97-AF65-F5344CB8AC3E}">
        <p14:creationId xmlns:p14="http://schemas.microsoft.com/office/powerpoint/2010/main" val="177412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Manejo de cama y estiércol</a:t>
            </a:r>
          </a:p>
          <a:p>
            <a:r>
              <a:rPr lang="es-ES" sz="1200" b="0" i="0" u="none" strike="noStrike" kern="1200" baseline="0" dirty="0" smtClean="0">
                <a:solidFill>
                  <a:schemeClr val="tx1"/>
                </a:solidFill>
                <a:latin typeface="+mn-lt"/>
                <a:ea typeface="+mn-ea"/>
                <a:cs typeface="+mn-cs"/>
              </a:rPr>
              <a:t>• Contar con un plan de manejo de estiércol que evite la contaminación ambiental y de las fuentes de aguas </a:t>
            </a:r>
            <a:r>
              <a:rPr lang="es-ES" sz="1200" b="0" i="0" u="none" strike="noStrike" kern="1200" baseline="0" dirty="0" err="1" smtClean="0">
                <a:solidFill>
                  <a:schemeClr val="tx1"/>
                </a:solidFill>
                <a:latin typeface="+mn-lt"/>
                <a:ea typeface="+mn-ea"/>
                <a:cs typeface="+mn-cs"/>
              </a:rPr>
              <a:t>superfi</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ciales</a:t>
            </a:r>
            <a:r>
              <a:rPr lang="es-ES" sz="1200" b="0" i="0" u="none" strike="noStrike" kern="1200" baseline="0" dirty="0" smtClean="0">
                <a:solidFill>
                  <a:schemeClr val="tx1"/>
                </a:solidFill>
                <a:latin typeface="+mn-lt"/>
                <a:ea typeface="+mn-ea"/>
                <a:cs typeface="+mn-cs"/>
              </a:rPr>
              <a:t> y profundas.</a:t>
            </a:r>
          </a:p>
          <a:p>
            <a:r>
              <a:rPr lang="es-ES" sz="1200" b="0" i="0" u="none" strike="noStrike" kern="1200" baseline="0" dirty="0" smtClean="0">
                <a:solidFill>
                  <a:schemeClr val="tx1"/>
                </a:solidFill>
                <a:latin typeface="+mn-lt"/>
                <a:ea typeface="+mn-ea"/>
                <a:cs typeface="+mn-cs"/>
              </a:rPr>
              <a:t>• Retirar al menos cada vez que los animales hayan abandonado el corral aunque la frecuencia variará según la densidad del corral, el tipo de cama o las instalaciones.</a:t>
            </a:r>
          </a:p>
          <a:p>
            <a:r>
              <a:rPr lang="es-ES" sz="1200" b="0" i="0" u="none" strike="noStrike" kern="1200" baseline="0" dirty="0" smtClean="0">
                <a:solidFill>
                  <a:schemeClr val="tx1"/>
                </a:solidFill>
                <a:latin typeface="+mn-lt"/>
                <a:ea typeface="+mn-ea"/>
                <a:cs typeface="+mn-cs"/>
              </a:rPr>
              <a:t>• Se debe mantener el encamado de manera que evite el contacto directo del animal con el suelo.</a:t>
            </a:r>
          </a:p>
          <a:p>
            <a:r>
              <a:rPr lang="es-ES" sz="1200" b="0" i="0" u="none" strike="noStrike" kern="1200" baseline="0" dirty="0" smtClean="0">
                <a:solidFill>
                  <a:schemeClr val="tx1"/>
                </a:solidFill>
                <a:latin typeface="+mn-lt"/>
                <a:ea typeface="+mn-ea"/>
                <a:cs typeface="+mn-cs"/>
              </a:rPr>
              <a:t>• Retirar si es posible en días sin viento y empezando por la zona de </a:t>
            </a:r>
            <a:r>
              <a:rPr lang="sv-SE" sz="1200" b="0" i="0" u="none" strike="noStrike" kern="1200" baseline="0" dirty="0" err="1" smtClean="0">
                <a:solidFill>
                  <a:schemeClr val="tx1"/>
                </a:solidFill>
                <a:latin typeface="+mn-lt"/>
                <a:ea typeface="+mn-ea"/>
                <a:cs typeface="+mn-cs"/>
              </a:rPr>
              <a:t>menor</a:t>
            </a:r>
            <a:r>
              <a:rPr lang="sv-SE" sz="1200" b="0" i="0" u="none" strike="noStrike" kern="1200" baseline="0" dirty="0" smtClean="0">
                <a:solidFill>
                  <a:schemeClr val="tx1"/>
                </a:solidFill>
                <a:latin typeface="+mn-lt"/>
                <a:ea typeface="+mn-ea"/>
                <a:cs typeface="+mn-cs"/>
              </a:rPr>
              <a:t> a </a:t>
            </a:r>
            <a:r>
              <a:rPr lang="sv-SE" sz="1200" b="0" i="0" u="none" strike="noStrike" kern="1200" baseline="0" dirty="0" err="1" smtClean="0">
                <a:solidFill>
                  <a:schemeClr val="tx1"/>
                </a:solidFill>
                <a:latin typeface="+mn-lt"/>
                <a:ea typeface="+mn-ea"/>
                <a:cs typeface="+mn-cs"/>
              </a:rPr>
              <a:t>mayor</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riesgo</a:t>
            </a:r>
            <a:r>
              <a:rPr lang="sv-SE" sz="1200" b="0" i="0" u="none" strike="noStrike" kern="1200" baseline="0" dirty="0" smtClean="0">
                <a:solidFill>
                  <a:schemeClr val="tx1"/>
                </a:solidFill>
                <a:latin typeface="+mn-lt"/>
                <a:ea typeface="+mn-ea"/>
                <a:cs typeface="+mn-cs"/>
              </a:rPr>
              <a:t>.</a:t>
            </a:r>
          </a:p>
          <a:p>
            <a:r>
              <a:rPr lang="es-ES" sz="1200" b="0" i="0" u="none" strike="noStrike" kern="1200" baseline="0" dirty="0" smtClean="0">
                <a:solidFill>
                  <a:schemeClr val="tx1"/>
                </a:solidFill>
                <a:latin typeface="+mn-lt"/>
                <a:ea typeface="+mn-ea"/>
                <a:cs typeface="+mn-cs"/>
              </a:rPr>
              <a:t>• El estiércol debe almacenarse en una zona alejada del contacto con los animales y </a:t>
            </a:r>
            <a:r>
              <a:rPr lang="es-ES" sz="1200" b="0" i="0" u="none" strike="noStrike" kern="1200" baseline="0" dirty="0" err="1" smtClean="0">
                <a:solidFill>
                  <a:schemeClr val="tx1"/>
                </a:solidFill>
                <a:latin typeface="+mn-lt"/>
                <a:ea typeface="+mn-ea"/>
                <a:cs typeface="+mn-cs"/>
              </a:rPr>
              <a:t>especifi</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co</a:t>
            </a:r>
            <a:r>
              <a:rPr lang="es-ES" sz="1200" b="0" i="0" u="none" strike="noStrike" kern="1200" baseline="0" dirty="0" smtClean="0">
                <a:solidFill>
                  <a:schemeClr val="tx1"/>
                </a:solidFill>
                <a:latin typeface="+mn-lt"/>
                <a:ea typeface="+mn-ea"/>
                <a:cs typeface="+mn-cs"/>
              </a:rPr>
              <a:t> solo para tal fi n.</a:t>
            </a:r>
          </a:p>
          <a:p>
            <a:r>
              <a:rPr lang="es-ES" sz="1200" b="0" i="0" u="none" strike="noStrike" kern="1200" baseline="0" dirty="0" smtClean="0">
                <a:solidFill>
                  <a:schemeClr val="tx1"/>
                </a:solidFill>
                <a:latin typeface="+mn-lt"/>
                <a:ea typeface="+mn-ea"/>
                <a:cs typeface="+mn-cs"/>
              </a:rPr>
              <a:t>• Empezar retirando aquel de los parques de cebo, seguir la cuarentena y terminar siempre por la enfermería.</a:t>
            </a:r>
            <a:endParaRPr lang="sv-SE" dirty="0" smtClean="0"/>
          </a:p>
          <a:p>
            <a:r>
              <a:rPr lang="es-ES" dirty="0" smtClean="0"/>
              <a:t>En su entorno natural, las vacas se alejan de sus heces. Sin embargo, no pueden hacerlo en el corral. En su lugar, hay que eliminar el estiércol y la orina de las inmediaciones de los animales. Gran parte del trabajo en la granja consiste en mantener limpio el entorno de los animales. El estiércol contiene miles de millones de bacterias necesarias para la digestión en el intestino. Sin embargo, estas bacterias pueden causar daños si acaban en el lugar equivocado (por ejemplo, en los pezones, en las heridas o en el ombligo de un ternero). Si el entorno de los animales no puede mantenerse seco y limpio, aumenta la presión infecciosa y disminuye la resistencia de los animales. Por tanto, la limpieza general y una buena higiene son una buena garantía contra las enfermedades. </a:t>
            </a:r>
          </a:p>
          <a:p>
            <a:r>
              <a:rPr lang="es-ES" dirty="0" smtClean="0"/>
              <a:t>Las vacas que pastan se niegan a comer la hierba que crece donde ha caído un </a:t>
            </a:r>
            <a:r>
              <a:rPr lang="es-ES" dirty="0" err="1" smtClean="0"/>
              <a:t>cowpat</a:t>
            </a:r>
            <a:r>
              <a:rPr lang="es-ES" dirty="0" smtClean="0"/>
              <a:t> para evitar la infección del estiércol. Este comportamiento -evitar sus propias heces- está profundamente arraigado en las vacas y es necesario para mantenerse sanas. Por lo tanto, la mesa de alimentación y toda la cadena alimentaria deben mantenerse libres de estiércol. Recuerde que, para los animales del establo, la mesa de alimentación es su plato de comida. El agua que beben los animales también forma parte de la cadena alimentaria.</a:t>
            </a:r>
          </a:p>
          <a:p>
            <a:r>
              <a:rPr lang="es-ES" dirty="0" smtClean="0"/>
              <a:t>Dado que los agentes infecciosos están presentes en grandes cantidades en el estiércol y la orina, el estiércol no debe transferirse de un grupo a otro. Hay que proteger sobre todo a los animales jóvenes del contacto con el estiércol de animales más viejos. Además de propagar la infección, el estiércol y la orina pueden afectar a la resistencia de los animales. Los terneros y los animales jóvenes en particular son más susceptibles a las infecciones si no pueden mantenerse secos y limpios. Si no están secos debajo de los pies, la salud de las pezuñas de los animales mayores puede verse gravemente perjudicada porque el estiércol y la orina aflojan el cuerno de la pezuña.</a:t>
            </a:r>
            <a:endParaRPr lang="sv-SE" dirty="0" smtClean="0"/>
          </a:p>
          <a:p>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37</a:t>
            </a:fld>
            <a:endParaRPr lang="sv-SE"/>
          </a:p>
        </p:txBody>
      </p:sp>
    </p:spTree>
    <p:extLst>
      <p:ext uri="{BB962C8B-B14F-4D97-AF65-F5344CB8AC3E}">
        <p14:creationId xmlns:p14="http://schemas.microsoft.com/office/powerpoint/2010/main" val="1290197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En su entorno natural, las vacas se alejan de sus heces. Sin embargo, no pueden hacerlo en el corral. En su lugar, hay que eliminar el estiércol y la orina de las inmediaciones de los animales. Gran parte del trabajo en la granja consiste en mantener limpio el entorno de los animales. El estiércol contiene miles de millones de bacterias necesarias para la digestión en el intestino. Sin embargo, estas bacterias pueden causar daños si acaban en el lugar equivocado (por ejemplo, en los pezones, en las heridas o en el ombligo de un ternero). Si el entorno de los animales no puede mantenerse seco y limpio, aumenta la presión infecciosa y disminuye la resistencia de los animales. Por tanto, la limpieza general y una buena higiene son una buena garantía contra las enfermedades. </a:t>
            </a:r>
          </a:p>
          <a:p>
            <a:r>
              <a:rPr lang="es-ES" dirty="0" smtClean="0"/>
              <a:t>Las vacas que pastan se niegan a comer la hierba que crece donde ha caído un </a:t>
            </a:r>
            <a:r>
              <a:rPr lang="es-ES" dirty="0" err="1" smtClean="0"/>
              <a:t>cowpat</a:t>
            </a:r>
            <a:r>
              <a:rPr lang="es-ES" dirty="0" smtClean="0"/>
              <a:t> para evitar la infección del estiércol. Este comportamiento -evitar sus propias heces- está profundamente arraigado en las vacas y es necesario para mantenerse sanas. Por lo tanto, la mesa de alimentación y toda la cadena alimentaria deben mantenerse libres de estiércol. Recuerde que, para los animales del establo, la mesa de alimentación es su plato de comida. El agua que beben los animales también forma parte de la cadena alimentaria.</a:t>
            </a:r>
          </a:p>
          <a:p>
            <a:r>
              <a:rPr lang="es-ES" dirty="0" smtClean="0"/>
              <a:t>Dado que los agentes infecciosos están presentes en grandes cantidades en el estiércol y la orina, el estiércol no debe transferirse de un grupo a otro. Hay que proteger sobre todo a los animales jóvenes del contacto con el estiércol de animales más viejos. Además de propagar la infección, el estiércol y la orina pueden afectar a la resistencia de los animales. Los terneros y los animales jóvenes en particular son más susceptibles a las infecciones si no pueden mantenerse secos y limpios. Si no están secos debajo de los pies, la salud de las pezuñas de los animales mayores puede verse gravemente perjudicada porque el estiércol y la orina aflojan el cuerno de la pezuña.</a:t>
            </a:r>
            <a:endParaRPr lang="sv-SE" dirty="0" smtClean="0"/>
          </a:p>
          <a:p>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38</a:t>
            </a:fld>
            <a:endParaRPr lang="sv-SE"/>
          </a:p>
        </p:txBody>
      </p:sp>
    </p:spTree>
    <p:extLst>
      <p:ext uri="{BB962C8B-B14F-4D97-AF65-F5344CB8AC3E}">
        <p14:creationId xmlns:p14="http://schemas.microsoft.com/office/powerpoint/2010/main" val="3440393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err="1" smtClean="0"/>
              <a:t>Sensores</a:t>
            </a:r>
            <a:r>
              <a:rPr lang="sv-SE" b="1" baseline="0" dirty="0" smtClean="0"/>
              <a:t> de </a:t>
            </a:r>
            <a:r>
              <a:rPr lang="sv-SE" b="1" baseline="0" dirty="0" err="1" smtClean="0"/>
              <a:t>proximidad</a:t>
            </a:r>
            <a:r>
              <a:rPr lang="sv-SE" b="1" baseline="0" dirty="0" smtClean="0"/>
              <a:t>. </a:t>
            </a:r>
            <a:r>
              <a:rPr lang="es-ES" b="1" dirty="0" smtClean="0"/>
              <a:t>estructura de la red social de las ovejas </a:t>
            </a:r>
            <a:r>
              <a:rPr lang="es-ES" dirty="0" err="1" smtClean="0"/>
              <a:t>Poll</a:t>
            </a:r>
            <a:r>
              <a:rPr lang="es-ES" dirty="0" smtClean="0"/>
              <a:t> Dorset, recolectando datos de asociaciones diádicas mediante el </a:t>
            </a:r>
            <a:r>
              <a:rPr lang="es-ES" b="1" dirty="0" smtClean="0"/>
              <a:t>uso de sensores de proximidad</a:t>
            </a:r>
            <a:r>
              <a:rPr lang="es-ES" dirty="0" smtClean="0"/>
              <a:t>. </a:t>
            </a:r>
            <a:r>
              <a:rPr lang="es-ES" b="1" dirty="0" smtClean="0"/>
              <a:t>Implementaron acelerómetros para la medición del comportamiento. </a:t>
            </a:r>
            <a:r>
              <a:rPr lang="es-ES" dirty="0" smtClean="0"/>
              <a:t>Analizamos la estructura social de las ovejas a nivel de grupo, analizando la estructura de la comunidad, y a nivel individual, determinando si las ovejas mostraban diferenciación social. </a:t>
            </a:r>
            <a:r>
              <a:rPr lang="es-ES" b="1" dirty="0" smtClean="0"/>
              <a:t>Medimos la contribución de la relación genética, la edad, el peso, el estado reproductivo y los subgrupos de manejo previo en las asociaciones sociales para probar los efectos de la </a:t>
            </a:r>
            <a:r>
              <a:rPr lang="es-ES" b="1" dirty="0" err="1" smtClean="0"/>
              <a:t>homofilia</a:t>
            </a:r>
            <a:r>
              <a:rPr lang="es-ES" b="1" dirty="0" smtClean="0"/>
              <a:t>.</a:t>
            </a:r>
            <a:endParaRPr lang="sv-SE" b="1" dirty="0"/>
          </a:p>
        </p:txBody>
      </p:sp>
      <p:sp>
        <p:nvSpPr>
          <p:cNvPr id="4" name="Slide Number Placeholder 3"/>
          <p:cNvSpPr>
            <a:spLocks noGrp="1"/>
          </p:cNvSpPr>
          <p:nvPr>
            <p:ph type="sldNum" sz="quarter" idx="10"/>
          </p:nvPr>
        </p:nvSpPr>
        <p:spPr/>
        <p:txBody>
          <a:bodyPr/>
          <a:lstStyle/>
          <a:p>
            <a:fld id="{2E30B473-2948-4120-BB4A-31C360C8FDB5}" type="slidenum">
              <a:rPr lang="sv-SE" smtClean="0"/>
              <a:t>39</a:t>
            </a:fld>
            <a:endParaRPr lang="sv-SE"/>
          </a:p>
        </p:txBody>
      </p:sp>
    </p:spTree>
    <p:extLst>
      <p:ext uri="{BB962C8B-B14F-4D97-AF65-F5344CB8AC3E}">
        <p14:creationId xmlns:p14="http://schemas.microsoft.com/office/powerpoint/2010/main" val="943290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dirty="0" smtClean="0"/>
              <a:t>Varios factores como; El cambio ambiental y climático, el cambio de uso de la tierra, más ganado y menos vida silvestre afectan la incidencia de enfermedades infecciosas. Ha habido un aumento en la ocurrencia y severidad de las sequías debido al cambio climático y la fragmentación de la tierra como resultado de la subdivisión de la tierra está comprometiendo los medios de vida y la resiliencia de las comunidades de pastores en diferentes lugares del mundo. </a:t>
            </a:r>
            <a:r>
              <a:rPr lang="es-ES" b="1" dirty="0" smtClean="0"/>
              <a:t>Es probable que los desplazamientos de animales para encontrar comida y agua amplíen la gama de enfermedades. También por sus vectores potenciales.</a:t>
            </a:r>
            <a:endParaRPr lang="en-US" sz="1200" b="1"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5884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
            </a:r>
            <a:r>
              <a:rPr lang="sv-SE" dirty="0" err="1"/>
              <a:t>because</a:t>
            </a:r>
            <a:r>
              <a:rPr lang="sv-SE" dirty="0"/>
              <a:t> </a:t>
            </a:r>
            <a:r>
              <a:rPr lang="sv-SE" dirty="0" err="1"/>
              <a:t>ill</a:t>
            </a:r>
            <a:r>
              <a:rPr lang="sv-SE" dirty="0"/>
              <a:t> animals do not </a:t>
            </a:r>
            <a:r>
              <a:rPr lang="sv-SE" dirty="0" err="1"/>
              <a:t>fare</a:t>
            </a:r>
            <a:r>
              <a:rPr lang="sv-SE" dirty="0"/>
              <a:t> </a:t>
            </a:r>
            <a:r>
              <a:rPr lang="sv-SE" dirty="0" err="1"/>
              <a:t>well</a:t>
            </a:r>
            <a:r>
              <a:rPr lang="sv-SE" dirty="0"/>
              <a:t>. </a:t>
            </a:r>
            <a:r>
              <a:rPr lang="sv-SE" dirty="0" err="1"/>
              <a:t>But</a:t>
            </a:r>
            <a:r>
              <a:rPr lang="sv-SE" dirty="0"/>
              <a:t> </a:t>
            </a:r>
            <a:r>
              <a:rPr lang="sv-SE" dirty="0" err="1"/>
              <a:t>how</a:t>
            </a:r>
            <a:r>
              <a:rPr lang="sv-SE" dirty="0"/>
              <a:t> do </a:t>
            </a:r>
            <a:r>
              <a:rPr lang="sv-SE" dirty="0" err="1"/>
              <a:t>treatment</a:t>
            </a:r>
            <a:r>
              <a:rPr lang="sv-SE" dirty="0"/>
              <a:t> </a:t>
            </a:r>
            <a:r>
              <a:rPr lang="sv-SE" dirty="0" err="1"/>
              <a:t>affect</a:t>
            </a:r>
            <a:r>
              <a:rPr lang="sv-SE" dirty="0"/>
              <a:t> AW? </a:t>
            </a:r>
            <a:r>
              <a:rPr lang="sv-SE" b="1" dirty="0" err="1"/>
              <a:t>Dipping</a:t>
            </a:r>
            <a:r>
              <a:rPr lang="sv-SE" dirty="0"/>
              <a:t> (Kenya): </a:t>
            </a:r>
            <a:r>
              <a:rPr lang="sv-SE" dirty="0" err="1"/>
              <a:t>Stressful</a:t>
            </a:r>
            <a:r>
              <a:rPr lang="sv-SE" dirty="0"/>
              <a:t>, </a:t>
            </a:r>
            <a:r>
              <a:rPr lang="sv-SE" dirty="0" err="1"/>
              <a:t>drown</a:t>
            </a:r>
            <a:r>
              <a:rPr lang="sv-SE" dirty="0"/>
              <a:t>. </a:t>
            </a:r>
            <a:r>
              <a:rPr lang="sv-SE" b="1" dirty="0"/>
              <a:t>Vaccination</a:t>
            </a:r>
            <a:r>
              <a:rPr lang="sv-SE" dirty="0"/>
              <a:t>: </a:t>
            </a:r>
            <a:r>
              <a:rPr lang="sv-SE" dirty="0" err="1"/>
              <a:t>Stressful</a:t>
            </a:r>
            <a:r>
              <a:rPr lang="sv-SE" dirty="0"/>
              <a:t>, </a:t>
            </a:r>
            <a:r>
              <a:rPr lang="sv-SE" dirty="0" err="1"/>
              <a:t>esp</a:t>
            </a:r>
            <a:r>
              <a:rPr lang="sv-SE" dirty="0"/>
              <a:t>. For </a:t>
            </a:r>
            <a:r>
              <a:rPr lang="sv-SE" dirty="0" err="1"/>
              <a:t>extensively</a:t>
            </a:r>
            <a:r>
              <a:rPr lang="sv-SE" dirty="0"/>
              <a:t> </a:t>
            </a:r>
            <a:r>
              <a:rPr lang="sv-SE" dirty="0" err="1"/>
              <a:t>kept</a:t>
            </a:r>
            <a:r>
              <a:rPr lang="sv-SE" dirty="0"/>
              <a:t> animals, </a:t>
            </a:r>
            <a:r>
              <a:rPr lang="sv-SE" dirty="0" err="1"/>
              <a:t>also</a:t>
            </a:r>
            <a:r>
              <a:rPr lang="sv-SE" dirty="0"/>
              <a:t> </a:t>
            </a:r>
            <a:r>
              <a:rPr lang="sv-SE" dirty="0" err="1"/>
              <a:t>protection</a:t>
            </a:r>
            <a:r>
              <a:rPr lang="sv-SE" dirty="0"/>
              <a:t> for </a:t>
            </a:r>
            <a:r>
              <a:rPr lang="sv-SE" dirty="0" err="1"/>
              <a:t>people</a:t>
            </a:r>
            <a:r>
              <a:rPr lang="sv-SE" dirty="0"/>
              <a:t> handling animals, </a:t>
            </a:r>
            <a:r>
              <a:rPr lang="sv-SE" b="1" dirty="0" err="1"/>
              <a:t>stamping</a:t>
            </a:r>
            <a:r>
              <a:rPr lang="sv-SE" b="1" dirty="0"/>
              <a:t> </a:t>
            </a:r>
            <a:r>
              <a:rPr lang="sv-SE" b="1" dirty="0" err="1"/>
              <a:t>out</a:t>
            </a:r>
            <a:r>
              <a:rPr lang="sv-SE" b="1" dirty="0"/>
              <a:t> </a:t>
            </a:r>
            <a:r>
              <a:rPr lang="sv-SE" dirty="0"/>
              <a:t>(</a:t>
            </a:r>
            <a:r>
              <a:rPr lang="sv-SE" dirty="0" err="1"/>
              <a:t>Southeats</a:t>
            </a:r>
            <a:r>
              <a:rPr lang="sv-SE" dirty="0"/>
              <a:t> </a:t>
            </a:r>
            <a:r>
              <a:rPr lang="sv-SE" dirty="0" err="1"/>
              <a:t>Asia</a:t>
            </a:r>
            <a:r>
              <a:rPr lang="sv-SE" dirty="0"/>
              <a:t>) – </a:t>
            </a:r>
            <a:r>
              <a:rPr lang="sv-SE" dirty="0" err="1"/>
              <a:t>very</a:t>
            </a:r>
            <a:r>
              <a:rPr lang="sv-SE" dirty="0"/>
              <a:t> </a:t>
            </a:r>
            <a:r>
              <a:rPr lang="sv-SE" dirty="0" err="1"/>
              <a:t>important</a:t>
            </a:r>
            <a:r>
              <a:rPr lang="sv-SE" dirty="0"/>
              <a:t> to </a:t>
            </a:r>
            <a:r>
              <a:rPr lang="sv-SE" dirty="0" err="1"/>
              <a:t>consider</a:t>
            </a:r>
            <a:r>
              <a:rPr lang="sv-SE" dirty="0"/>
              <a:t> AW at </a:t>
            </a:r>
            <a:r>
              <a:rPr lang="sv-SE" dirty="0" err="1"/>
              <a:t>disease</a:t>
            </a:r>
            <a:r>
              <a:rPr lang="sv-SE" dirty="0"/>
              <a:t> </a:t>
            </a:r>
            <a:r>
              <a:rPr lang="sv-SE" dirty="0" err="1"/>
              <a:t>control</a:t>
            </a:r>
            <a:r>
              <a:rPr lang="sv-SE" dirty="0"/>
              <a:t>, </a:t>
            </a:r>
            <a:r>
              <a:rPr lang="sv-SE" dirty="0" err="1"/>
              <a:t>prevent</a:t>
            </a:r>
            <a:r>
              <a:rPr lang="sv-SE" dirty="0"/>
              <a:t> lots </a:t>
            </a:r>
            <a:r>
              <a:rPr lang="sv-SE" dirty="0" err="1"/>
              <a:t>of</a:t>
            </a:r>
            <a:r>
              <a:rPr lang="sv-SE" dirty="0"/>
              <a:t> </a:t>
            </a:r>
            <a:r>
              <a:rPr lang="sv-SE" dirty="0" err="1"/>
              <a:t>suffering</a:t>
            </a:r>
            <a:r>
              <a:rPr lang="sv-SE" dirty="0"/>
              <a:t>. </a:t>
            </a:r>
          </a:p>
        </p:txBody>
      </p:sp>
      <p:sp>
        <p:nvSpPr>
          <p:cNvPr id="4" name="Platshållare för bildnummer 3"/>
          <p:cNvSpPr>
            <a:spLocks noGrp="1"/>
          </p:cNvSpPr>
          <p:nvPr>
            <p:ph type="sldNum" sz="quarter" idx="5"/>
          </p:nvPr>
        </p:nvSpPr>
        <p:spPr/>
        <p:txBody>
          <a:bodyPr/>
          <a:lstStyle/>
          <a:p>
            <a:fld id="{DE61CE77-D7F9-40F4-B47D-D81169F97EB6}" type="slidenum">
              <a:rPr lang="sv-SE" smtClean="0"/>
              <a:pPr/>
              <a:t>40</a:t>
            </a:fld>
            <a:endParaRPr lang="sv-SE"/>
          </a:p>
        </p:txBody>
      </p:sp>
    </p:spTree>
    <p:extLst>
      <p:ext uri="{BB962C8B-B14F-4D97-AF65-F5344CB8AC3E}">
        <p14:creationId xmlns:p14="http://schemas.microsoft.com/office/powerpoint/2010/main" val="4143820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Una parte importante del diseño del programa es comprender los componentes sociológicos de cómo cambiar actitudes y acciones.</a:t>
            </a: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42</a:t>
            </a:fld>
            <a:endParaRPr lang="sv-SE"/>
          </a:p>
        </p:txBody>
      </p:sp>
    </p:spTree>
    <p:extLst>
      <p:ext uri="{BB962C8B-B14F-4D97-AF65-F5344CB8AC3E}">
        <p14:creationId xmlns:p14="http://schemas.microsoft.com/office/powerpoint/2010/main" val="716850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Generación de ecologías de seguridad: Entre las tradiciones y rutinas de los ganaderos y las recomendaciones de los veterinarios</a:t>
            </a:r>
          </a:p>
          <a:p>
            <a:r>
              <a:rPr lang="en-US" sz="1200" b="1" i="0" u="none" strike="noStrike" kern="1200" baseline="0" dirty="0" smtClean="0">
                <a:solidFill>
                  <a:schemeClr val="tx1"/>
                </a:solidFill>
                <a:latin typeface="+mn-lt"/>
                <a:ea typeface="+mn-ea"/>
                <a:cs typeface="+mn-cs"/>
              </a:rPr>
              <a:t>Improvements in farm sustainability </a:t>
            </a:r>
            <a:r>
              <a:rPr lang="en-US" sz="1200" b="1" i="0" u="none" strike="noStrike" kern="1200" cap="all" baseline="0" dirty="0" smtClean="0">
                <a:solidFill>
                  <a:schemeClr val="tx1"/>
                </a:solidFill>
                <a:latin typeface="+mn-lt"/>
                <a:ea typeface="+mn-ea"/>
                <a:cs typeface="+mn-cs"/>
              </a:rPr>
              <a:t>requires a comprehensive understanding of the challenges at the farm operation, the farm as a system, animal biology and also an understanding of the economic implications and environmental impacts of specific managerial decisions.</a:t>
            </a:r>
            <a:r>
              <a:rPr lang="en-US" sz="1200" b="1" i="0" u="none" strike="noStrike" kern="1200" baseline="0" dirty="0" smtClean="0">
                <a:solidFill>
                  <a:schemeClr val="tx1"/>
                </a:solidFill>
                <a:latin typeface="+mn-lt"/>
                <a:ea typeface="+mn-ea"/>
                <a:cs typeface="+mn-cs"/>
              </a:rPr>
              <a:t> </a:t>
            </a:r>
            <a:r>
              <a:rPr lang="en-US" sz="1200" kern="1200" dirty="0" smtClean="0">
                <a:solidFill>
                  <a:schemeClr val="tx1"/>
                </a:solidFill>
                <a:effectLst/>
                <a:latin typeface="+mn-lt"/>
                <a:ea typeface="+mn-ea"/>
                <a:cs typeface="+mn-cs"/>
              </a:rPr>
              <a:t>The farm works as a system with inputs and outputs that, all together, interact with nature in the short run and with the society in the long term.  </a:t>
            </a:r>
          </a:p>
          <a:p>
            <a:r>
              <a:rPr lang="sv-SE" dirty="0" err="1" smtClean="0"/>
              <a:t>What</a:t>
            </a:r>
            <a:r>
              <a:rPr lang="sv-SE" dirty="0" smtClean="0"/>
              <a:t> </a:t>
            </a:r>
            <a:r>
              <a:rPr lang="sv-SE" dirty="0" err="1" smtClean="0"/>
              <a:t>about</a:t>
            </a:r>
            <a:r>
              <a:rPr lang="sv-SE" dirty="0" smtClean="0"/>
              <a:t> the </a:t>
            </a:r>
            <a:r>
              <a:rPr lang="sv-SE" dirty="0" err="1" smtClean="0"/>
              <a:t>farmer´s</a:t>
            </a:r>
            <a:r>
              <a:rPr lang="sv-SE" dirty="0" smtClean="0"/>
              <a:t> </a:t>
            </a:r>
            <a:r>
              <a:rPr lang="sv-SE" dirty="0" err="1" smtClean="0"/>
              <a:t>perspective</a:t>
            </a:r>
            <a:r>
              <a:rPr lang="sv-SE" dirty="0" smtClean="0"/>
              <a:t>?</a:t>
            </a:r>
            <a:r>
              <a:rPr lang="en-US" dirty="0" smtClean="0"/>
              <a:t> </a:t>
            </a:r>
            <a:r>
              <a:rPr lang="en-US" b="1" dirty="0" smtClean="0"/>
              <a:t>Farmer perspective • Being on the farm important • Cost-benefit and yield is important • May fear too much tech and too little control • Decision making support, but take decision themselves • Can’t afford to lose a season • Does not always live on the farm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von </a:t>
            </a:r>
            <a:r>
              <a:rPr lang="en-US" dirty="0" err="1" smtClean="0"/>
              <a:t>Borell</a:t>
            </a:r>
            <a:r>
              <a:rPr lang="en-US" dirty="0" smtClean="0"/>
              <a:t> et al. (2001) Detailed on-farm assessment based on a modified Critical Control Point (CCP). This includes acquisition of data from animal husbandry, hygiene- and animal health management as well as performance and nutrition parameters. </a:t>
            </a:r>
          </a:p>
          <a:p>
            <a:endParaRPr lang="en-US" sz="1200" b="1" i="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5867247B-06F3-4B69-83FA-FEB2CC919ECF}" type="slidenum">
              <a:rPr lang="sv-SE" smtClean="0"/>
              <a:t>43</a:t>
            </a:fld>
            <a:endParaRPr lang="sv-SE"/>
          </a:p>
        </p:txBody>
      </p:sp>
    </p:spTree>
    <p:extLst>
      <p:ext uri="{BB962C8B-B14F-4D97-AF65-F5344CB8AC3E}">
        <p14:creationId xmlns:p14="http://schemas.microsoft.com/office/powerpoint/2010/main" val="7378532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1" i="0" u="none" strike="noStrike" kern="1200" baseline="0" dirty="0" smtClean="0">
                <a:solidFill>
                  <a:schemeClr val="tx1"/>
                </a:solidFill>
                <a:latin typeface="+mn-lt"/>
                <a:ea typeface="+mn-ea"/>
                <a:cs typeface="+mn-cs"/>
              </a:rPr>
              <a:t>Tenemos que pensar en el valor para toda la cadena de suministro. Los consumidores quieren saber de dónde procede su producto, por lo que los productores de carne de vacuno necesitan un producto rastreable, mientras que el veterinario, como custodio de la salud del animal, necesita asegurarse de que permanece libre de enfermedades, y el ganadero quiere un precio justo por su producto. La iniciativa "De la granja al tenedor" contribuye a aumentar el valor y el potencial de toda la cadena de suministro mejorando las relaciones entre todas las partes interesadas.“</a:t>
            </a:r>
          </a:p>
          <a:p>
            <a:r>
              <a:rPr lang="en-US" sz="1200" b="1" i="0" u="none" strike="noStrike" kern="1200" baseline="0" dirty="0" smtClean="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central figure in the whole process should be the professional who deals directly with the animals in the field. The opportunity to learn new techniques and processes should be offered to this large contingent of workers, so that they can be multipliers of the changes at the base of the productive system. </a:t>
            </a:r>
            <a:endParaRPr lang="en-US" dirty="0"/>
          </a:p>
        </p:txBody>
      </p:sp>
      <p:sp>
        <p:nvSpPr>
          <p:cNvPr id="4" name="Slide Number Placeholder 3"/>
          <p:cNvSpPr>
            <a:spLocks noGrp="1"/>
          </p:cNvSpPr>
          <p:nvPr>
            <p:ph type="sldNum" sz="quarter" idx="10"/>
          </p:nvPr>
        </p:nvSpPr>
        <p:spPr/>
        <p:txBody>
          <a:bodyPr/>
          <a:lstStyle/>
          <a:p>
            <a:fld id="{52379312-60E2-7842-AE54-317F1725CADA}" type="slidenum">
              <a:rPr lang="sv-SE" smtClean="0"/>
              <a:t>44</a:t>
            </a:fld>
            <a:endParaRPr lang="sv-SE"/>
          </a:p>
        </p:txBody>
      </p:sp>
    </p:spTree>
    <p:extLst>
      <p:ext uri="{BB962C8B-B14F-4D97-AF65-F5344CB8AC3E}">
        <p14:creationId xmlns:p14="http://schemas.microsoft.com/office/powerpoint/2010/main" val="1822479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Las </a:t>
            </a:r>
            <a:r>
              <a:rPr lang="sv-SE" sz="1200" b="0" i="0" u="none" strike="noStrike" kern="1200" baseline="0" dirty="0" err="1" smtClean="0">
                <a:solidFill>
                  <a:schemeClr val="tx1"/>
                </a:solidFill>
                <a:latin typeface="+mn-lt"/>
                <a:ea typeface="+mn-ea"/>
                <a:cs typeface="+mn-cs"/>
              </a:rPr>
              <a:t>prácticas</a:t>
            </a:r>
            <a:r>
              <a:rPr lang="sv-SE" sz="1200" b="0" i="0" u="none" strike="noStrike" kern="1200" baseline="0" dirty="0" smtClean="0">
                <a:solidFill>
                  <a:schemeClr val="tx1"/>
                </a:solidFill>
                <a:latin typeface="+mn-lt"/>
                <a:ea typeface="+mn-ea"/>
                <a:cs typeface="+mn-cs"/>
              </a:rPr>
              <a:t> de </a:t>
            </a:r>
            <a:r>
              <a:rPr lang="sv-SE" sz="1200" b="0" i="0" u="none" strike="noStrike" kern="1200" baseline="0" dirty="0" err="1" smtClean="0">
                <a:solidFill>
                  <a:schemeClr val="tx1"/>
                </a:solidFill>
                <a:latin typeface="+mn-lt"/>
                <a:ea typeface="+mn-ea"/>
                <a:cs typeface="+mn-cs"/>
              </a:rPr>
              <a:t>bioseguridad</a:t>
            </a:r>
            <a:r>
              <a:rPr lang="sv-SE" sz="1200" b="0" i="0" u="none" strike="noStrike" kern="1200" baseline="0" dirty="0" smtClean="0">
                <a:solidFill>
                  <a:schemeClr val="tx1"/>
                </a:solidFill>
                <a:latin typeface="+mn-lt"/>
                <a:ea typeface="+mn-ea"/>
                <a:cs typeface="+mn-cs"/>
              </a:rPr>
              <a:t> de los </a:t>
            </a:r>
            <a:r>
              <a:rPr lang="sv-SE" sz="1200" b="0" i="0" u="none" strike="noStrike" kern="1200" baseline="0" dirty="0" err="1" smtClean="0">
                <a:solidFill>
                  <a:schemeClr val="tx1"/>
                </a:solidFill>
                <a:latin typeface="+mn-lt"/>
                <a:ea typeface="+mn-ea"/>
                <a:cs typeface="+mn-cs"/>
              </a:rPr>
              <a:t>ganaderos</a:t>
            </a:r>
            <a:r>
              <a:rPr lang="sv-SE" sz="1200" b="0" i="0" u="none" strike="noStrike" kern="1200" baseline="0" dirty="0" smtClean="0">
                <a:solidFill>
                  <a:schemeClr val="tx1"/>
                </a:solidFill>
                <a:latin typeface="+mn-lt"/>
                <a:ea typeface="+mn-ea"/>
                <a:cs typeface="+mn-cs"/>
              </a:rPr>
              <a:t> son </a:t>
            </a:r>
            <a:r>
              <a:rPr lang="sv-SE" sz="1200" b="0" i="0" u="none" strike="noStrike" kern="1200" baseline="0" dirty="0" err="1" smtClean="0">
                <a:solidFill>
                  <a:schemeClr val="tx1"/>
                </a:solidFill>
                <a:latin typeface="+mn-lt"/>
                <a:ea typeface="+mn-ea"/>
                <a:cs typeface="+mn-cs"/>
              </a:rPr>
              <a:t>desiguales</a:t>
            </a:r>
            <a:r>
              <a:rPr lang="sv-SE" sz="1200" b="0" i="0" u="none" strike="noStrike" kern="1200" baseline="0" dirty="0" smtClean="0">
                <a:solidFill>
                  <a:schemeClr val="tx1"/>
                </a:solidFill>
                <a:latin typeface="+mn-lt"/>
                <a:ea typeface="+mn-ea"/>
                <a:cs typeface="+mn-cs"/>
              </a:rPr>
              <a:t> y se </a:t>
            </a:r>
            <a:r>
              <a:rPr lang="sv-SE" sz="1200" b="0" i="0" u="none" strike="noStrike" kern="1200" baseline="0" dirty="0" err="1" smtClean="0">
                <a:solidFill>
                  <a:schemeClr val="tx1"/>
                </a:solidFill>
                <a:latin typeface="+mn-lt"/>
                <a:ea typeface="+mn-ea"/>
                <a:cs typeface="+mn-cs"/>
              </a:rPr>
              <a:t>transfieren</a:t>
            </a:r>
            <a:r>
              <a:rPr lang="sv-SE" sz="1200" b="0" i="0" u="none" strike="noStrike" kern="1200" baseline="0" dirty="0" smtClean="0">
                <a:solidFill>
                  <a:schemeClr val="tx1"/>
                </a:solidFill>
                <a:latin typeface="+mn-lt"/>
                <a:ea typeface="+mn-ea"/>
                <a:cs typeface="+mn-cs"/>
              </a:rPr>
              <a:t> de </a:t>
            </a:r>
            <a:r>
              <a:rPr lang="sv-SE" sz="1200" b="0" i="0" u="none" strike="noStrike" kern="1200" baseline="0" dirty="0" err="1" smtClean="0">
                <a:solidFill>
                  <a:schemeClr val="tx1"/>
                </a:solidFill>
                <a:latin typeface="+mn-lt"/>
                <a:ea typeface="+mn-ea"/>
                <a:cs typeface="+mn-cs"/>
              </a:rPr>
              <a:t>manera</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diferente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entre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grupos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geografías</a:t>
            </a:r>
            <a:r>
              <a:rPr lang="sv-SE" sz="1200" b="0" i="0" u="none" strike="noStrike" kern="1200" baseline="0" dirty="0" smtClean="0">
                <a:solidFill>
                  <a:schemeClr val="tx1"/>
                </a:solidFill>
                <a:latin typeface="+mn-lt"/>
                <a:ea typeface="+mn-ea"/>
                <a:cs typeface="+mn-cs"/>
              </a:rPr>
              <a:t> y </a:t>
            </a:r>
            <a:r>
              <a:rPr lang="sv-SE" sz="1200" b="0" i="0" u="none" strike="noStrike" kern="1200" baseline="0" dirty="0" err="1" smtClean="0">
                <a:solidFill>
                  <a:schemeClr val="tx1"/>
                </a:solidFill>
                <a:latin typeface="+mn-lt"/>
                <a:ea typeface="+mn-ea"/>
                <a:cs typeface="+mn-cs"/>
              </a:rPr>
              <a:t>cadena</a:t>
            </a:r>
            <a:r>
              <a:rPr lang="sv-SE" sz="1200" b="0" i="0" u="none" strike="noStrike" kern="1200" baseline="0" dirty="0" smtClean="0">
                <a:solidFill>
                  <a:schemeClr val="tx1"/>
                </a:solidFill>
                <a:latin typeface="+mn-lt"/>
                <a:ea typeface="+mn-ea"/>
                <a:cs typeface="+mn-cs"/>
              </a:rPr>
              <a:t> de </a:t>
            </a:r>
            <a:r>
              <a:rPr lang="sv-SE" sz="1200" b="0" i="0" u="none" strike="noStrike" kern="1200" baseline="0" dirty="0" err="1" smtClean="0">
                <a:solidFill>
                  <a:schemeClr val="tx1"/>
                </a:solidFill>
                <a:latin typeface="+mn-lt"/>
                <a:ea typeface="+mn-ea"/>
                <a:cs typeface="+mn-cs"/>
              </a:rPr>
              <a:t>producción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pudiendo</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también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existir</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escasa</a:t>
            </a:r>
            <a:r>
              <a:rPr lang="sv-SE" sz="1200" b="0" i="0" u="none" strike="noStrike" kern="1200" baseline="0" dirty="0" smtClean="0">
                <a:solidFill>
                  <a:schemeClr val="tx1"/>
                </a:solidFill>
                <a:latin typeface="+mn-lt"/>
                <a:ea typeface="+mn-ea"/>
                <a:cs typeface="+mn-cs"/>
              </a:rPr>
              <a:t> o </a:t>
            </a:r>
            <a:r>
              <a:rPr lang="sv-SE" sz="1200" b="0" i="0" u="none" strike="noStrike" kern="1200" baseline="0" dirty="0" err="1" smtClean="0">
                <a:solidFill>
                  <a:schemeClr val="tx1"/>
                </a:solidFill>
                <a:latin typeface="+mn-lt"/>
                <a:ea typeface="+mn-ea"/>
                <a:cs typeface="+mn-cs"/>
              </a:rPr>
              <a:t>nula</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implementación</a:t>
            </a:r>
            <a:r>
              <a:rPr lang="sv-SE" sz="1200" b="0" i="0" u="none" strike="noStrike" kern="1200" baseline="0" dirty="0" smtClean="0">
                <a:solidFill>
                  <a:schemeClr val="tx1"/>
                </a:solidFill>
                <a:latin typeface="+mn-lt"/>
                <a:ea typeface="+mn-ea"/>
                <a:cs typeface="+mn-cs"/>
              </a:rPr>
              <a:t> .  La </a:t>
            </a:r>
            <a:r>
              <a:rPr lang="sv-SE" sz="1200" b="0" i="0" u="none" strike="noStrike" kern="1200" baseline="0" dirty="0" err="1" smtClean="0">
                <a:solidFill>
                  <a:schemeClr val="tx1"/>
                </a:solidFill>
                <a:latin typeface="+mn-lt"/>
                <a:ea typeface="+mn-ea"/>
                <a:cs typeface="+mn-cs"/>
              </a:rPr>
              <a:t>implementación</a:t>
            </a:r>
            <a:r>
              <a:rPr lang="sv-SE" sz="1200" b="0" i="0" u="none" strike="noStrike" kern="1200" baseline="0" dirty="0" smtClean="0">
                <a:solidFill>
                  <a:schemeClr val="tx1"/>
                </a:solidFill>
                <a:latin typeface="+mn-lt"/>
                <a:ea typeface="+mn-ea"/>
                <a:cs typeface="+mn-cs"/>
              </a:rPr>
              <a:t> de </a:t>
            </a:r>
            <a:r>
              <a:rPr lang="sv-SE" sz="1200" b="0" i="0" u="none" strike="noStrike" kern="1200" baseline="0" dirty="0" err="1" smtClean="0">
                <a:solidFill>
                  <a:schemeClr val="tx1"/>
                </a:solidFill>
                <a:latin typeface="+mn-lt"/>
                <a:ea typeface="+mn-ea"/>
                <a:cs typeface="+mn-cs"/>
              </a:rPr>
              <a:t>medidas</a:t>
            </a:r>
            <a:r>
              <a:rPr lang="sv-SE" sz="1200" b="0" i="0" u="none" strike="noStrike" kern="1200" baseline="0" dirty="0" smtClean="0">
                <a:solidFill>
                  <a:schemeClr val="tx1"/>
                </a:solidFill>
                <a:latin typeface="+mn-lt"/>
                <a:ea typeface="+mn-ea"/>
                <a:cs typeface="+mn-cs"/>
              </a:rPr>
              <a:t> de </a:t>
            </a:r>
            <a:r>
              <a:rPr lang="sv-SE" sz="1200" b="0" i="0" u="none" strike="noStrike" kern="1200" baseline="0" dirty="0" err="1" smtClean="0">
                <a:solidFill>
                  <a:schemeClr val="tx1"/>
                </a:solidFill>
                <a:latin typeface="+mn-lt"/>
                <a:ea typeface="+mn-ea"/>
                <a:cs typeface="+mn-cs"/>
              </a:rPr>
              <a:t>bioseguridad</a:t>
            </a:r>
            <a:r>
              <a:rPr lang="sv-SE" sz="1200" b="0" i="0" u="none" strike="noStrike" kern="1200" baseline="0" dirty="0" smtClean="0">
                <a:solidFill>
                  <a:schemeClr val="tx1"/>
                </a:solidFill>
                <a:latin typeface="+mn-lt"/>
                <a:ea typeface="+mn-ea"/>
                <a:cs typeface="+mn-cs"/>
              </a:rPr>
              <a:t> en </a:t>
            </a:r>
            <a:r>
              <a:rPr lang="sv-SE" sz="1200" b="0" i="0" u="none" strike="noStrike" kern="1200" baseline="0" dirty="0" err="1" smtClean="0">
                <a:solidFill>
                  <a:schemeClr val="tx1"/>
                </a:solidFill>
                <a:latin typeface="+mn-lt"/>
                <a:ea typeface="+mn-ea"/>
                <a:cs typeface="+mn-cs"/>
              </a:rPr>
              <a:t>las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granjas</a:t>
            </a:r>
            <a:r>
              <a:rPr lang="sv-SE" sz="1200" b="0" i="0" u="none" strike="noStrike" kern="1200" baseline="0" dirty="0" smtClean="0">
                <a:solidFill>
                  <a:schemeClr val="tx1"/>
                </a:solidFill>
                <a:latin typeface="+mn-lt"/>
                <a:ea typeface="+mn-ea"/>
                <a:cs typeface="+mn-cs"/>
              </a:rPr>
              <a:t> de </a:t>
            </a:r>
            <a:r>
              <a:rPr lang="sv-SE" sz="1200" b="0" i="0" u="none" strike="noStrike" kern="1200" baseline="0" dirty="0" err="1" smtClean="0">
                <a:solidFill>
                  <a:schemeClr val="tx1"/>
                </a:solidFill>
                <a:latin typeface="+mn-lt"/>
                <a:ea typeface="+mn-ea"/>
                <a:cs typeface="+mn-cs"/>
              </a:rPr>
              <a:t>ganado</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lechero</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está</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influenciada</a:t>
            </a:r>
            <a:r>
              <a:rPr lang="sv-SE" sz="1200" b="0" i="0" u="none" strike="noStrike" kern="1200" baseline="0" dirty="0" smtClean="0">
                <a:solidFill>
                  <a:schemeClr val="tx1"/>
                </a:solidFill>
                <a:latin typeface="+mn-lt"/>
                <a:ea typeface="+mn-ea"/>
                <a:cs typeface="+mn-cs"/>
              </a:rPr>
              <a:t> por </a:t>
            </a:r>
            <a:r>
              <a:rPr lang="sv-SE" sz="1200" b="0" i="0" u="none" strike="noStrike" kern="1200" baseline="0" dirty="0" err="1" smtClean="0">
                <a:solidFill>
                  <a:schemeClr val="tx1"/>
                </a:solidFill>
                <a:latin typeface="+mn-lt"/>
                <a:ea typeface="+mn-ea"/>
                <a:cs typeface="+mn-cs"/>
              </a:rPr>
              <a:t>una</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diversidad</a:t>
            </a:r>
            <a:r>
              <a:rPr lang="sv-SE" sz="1200" b="0" i="0" u="none" strike="noStrike" kern="1200" baseline="0" dirty="0" smtClean="0">
                <a:solidFill>
                  <a:schemeClr val="tx1"/>
                </a:solidFill>
                <a:latin typeface="+mn-lt"/>
                <a:ea typeface="+mn-ea"/>
                <a:cs typeface="+mn-cs"/>
              </a:rPr>
              <a:t> de </a:t>
            </a:r>
            <a:r>
              <a:rPr lang="sv-SE" sz="1200" b="0" i="0" u="none" strike="noStrike" kern="1200" baseline="0" dirty="0" err="1" smtClean="0">
                <a:solidFill>
                  <a:schemeClr val="tx1"/>
                </a:solidFill>
                <a:latin typeface="+mn-lt"/>
                <a:ea typeface="+mn-ea"/>
                <a:cs typeface="+mn-cs"/>
              </a:rPr>
              <a:t>personas</a:t>
            </a:r>
            <a:r>
              <a:rPr lang="sv-SE" sz="1200" b="0" i="0" u="none" strike="noStrike" kern="1200" baseline="0" dirty="0" smtClean="0">
                <a:solidFill>
                  <a:schemeClr val="tx1"/>
                </a:solidFill>
                <a:latin typeface="+mn-lt"/>
                <a:ea typeface="+mn-ea"/>
                <a:cs typeface="+mn-cs"/>
              </a:rPr>
              <a:t> y </a:t>
            </a:r>
            <a:r>
              <a:rPr lang="sv-SE" sz="1200" b="0" i="0" u="none" strike="noStrike" kern="1200" baseline="0" dirty="0" err="1" smtClean="0">
                <a:solidFill>
                  <a:schemeClr val="tx1"/>
                </a:solidFill>
                <a:latin typeface="+mn-lt"/>
                <a:ea typeface="+mn-ea"/>
                <a:cs typeface="+mn-cs"/>
              </a:rPr>
              <a:t>contextos</a:t>
            </a:r>
            <a:r>
              <a:rPr lang="sv-SE" sz="1200" b="0" i="0" u="none" strike="noStrike" kern="1200" baseline="0" dirty="0" smtClean="0">
                <a:solidFill>
                  <a:schemeClr val="tx1"/>
                </a:solidFill>
                <a:latin typeface="+mn-lt"/>
                <a:ea typeface="+mn-ea"/>
                <a:cs typeface="+mn-cs"/>
              </a:rPr>
              <a:t>.</a:t>
            </a:r>
            <a:endParaRPr lang="sv-SE" dirty="0"/>
          </a:p>
        </p:txBody>
      </p:sp>
      <p:sp>
        <p:nvSpPr>
          <p:cNvPr id="4" name="Slide Number Placeholder 3"/>
          <p:cNvSpPr>
            <a:spLocks noGrp="1"/>
          </p:cNvSpPr>
          <p:nvPr>
            <p:ph type="sldNum" sz="quarter" idx="10"/>
          </p:nvPr>
        </p:nvSpPr>
        <p:spPr/>
        <p:txBody>
          <a:bodyPr/>
          <a:lstStyle/>
          <a:p>
            <a:fld id="{52379312-60E2-7842-AE54-317F1725CADA}" type="slidenum">
              <a:rPr lang="sv-SE" smtClean="0"/>
              <a:t>45</a:t>
            </a:fld>
            <a:endParaRPr lang="sv-SE"/>
          </a:p>
        </p:txBody>
      </p:sp>
    </p:spTree>
    <p:extLst>
      <p:ext uri="{BB962C8B-B14F-4D97-AF65-F5344CB8AC3E}">
        <p14:creationId xmlns:p14="http://schemas.microsoft.com/office/powerpoint/2010/main" val="2121693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What is </a:t>
            </a:r>
            <a:r>
              <a:rPr lang="en-US" sz="1200" b="1" i="0" kern="1200" dirty="0" smtClean="0">
                <a:solidFill>
                  <a:schemeClr val="tx1"/>
                </a:solidFill>
                <a:effectLst/>
                <a:latin typeface="+mn-lt"/>
                <a:ea typeface="+mn-ea"/>
                <a:cs typeface="+mn-cs"/>
              </a:rPr>
              <a:t>Farm Biosecurity Farm biosecurity</a:t>
            </a:r>
            <a:r>
              <a:rPr lang="en-US" sz="1200" b="0" i="0" kern="1200" dirty="0" smtClean="0">
                <a:solidFill>
                  <a:schemeClr val="tx1"/>
                </a:solidFill>
                <a:effectLst/>
                <a:latin typeface="+mn-lt"/>
                <a:ea typeface="+mn-ea"/>
                <a:cs typeface="+mn-cs"/>
              </a:rPr>
              <a:t> is a set of measures designed to protect a property from the entry and spread of pests and diseases. · </a:t>
            </a:r>
            <a:endParaRPr lang="sv-SE" dirty="0"/>
          </a:p>
        </p:txBody>
      </p:sp>
      <p:sp>
        <p:nvSpPr>
          <p:cNvPr id="4" name="Slide Number Placeholder 3"/>
          <p:cNvSpPr>
            <a:spLocks noGrp="1"/>
          </p:cNvSpPr>
          <p:nvPr>
            <p:ph type="sldNum" sz="quarter" idx="10"/>
          </p:nvPr>
        </p:nvSpPr>
        <p:spPr/>
        <p:txBody>
          <a:bodyPr/>
          <a:lstStyle/>
          <a:p>
            <a:fld id="{52379312-60E2-7842-AE54-317F1725CADA}" type="slidenum">
              <a:rPr lang="sv-SE" smtClean="0"/>
              <a:t>48</a:t>
            </a:fld>
            <a:endParaRPr lang="sv-SE"/>
          </a:p>
        </p:txBody>
      </p:sp>
    </p:spTree>
    <p:extLst>
      <p:ext uri="{BB962C8B-B14F-4D97-AF65-F5344CB8AC3E}">
        <p14:creationId xmlns:p14="http://schemas.microsoft.com/office/powerpoint/2010/main" val="3763485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According to different studies, there is little or no implementation of recommended biosecurity practices on cattle farms. Given the different degrees of implementation, the reasons behind it must be considered. </a:t>
            </a:r>
            <a:r>
              <a:rPr lang="sv-SE" sz="1200" b="1" kern="1200" dirty="0" err="1" smtClean="0">
                <a:solidFill>
                  <a:schemeClr val="tx1"/>
                </a:solidFill>
                <a:effectLst/>
                <a:latin typeface="+mn-lt"/>
                <a:ea typeface="+mn-ea"/>
                <a:cs typeface="+mn-cs"/>
              </a:rPr>
              <a:t>There</a:t>
            </a:r>
            <a:r>
              <a:rPr lang="sv-SE" sz="1200" b="1" kern="1200" dirty="0" smtClean="0">
                <a:solidFill>
                  <a:schemeClr val="tx1"/>
                </a:solidFill>
                <a:effectLst/>
                <a:latin typeface="+mn-lt"/>
                <a:ea typeface="+mn-ea"/>
                <a:cs typeface="+mn-cs"/>
              </a:rPr>
              <a:t> is </a:t>
            </a:r>
            <a:r>
              <a:rPr lang="sv-SE" sz="1200" b="1" kern="1200" dirty="0" err="1" smtClean="0">
                <a:solidFill>
                  <a:schemeClr val="tx1"/>
                </a:solidFill>
                <a:effectLst/>
                <a:latin typeface="+mn-lt"/>
                <a:ea typeface="+mn-ea"/>
                <a:cs typeface="+mn-cs"/>
              </a:rPr>
              <a:t>great</a:t>
            </a:r>
            <a:r>
              <a:rPr lang="sv-SE" sz="1200" b="1" kern="1200" dirty="0" smtClean="0">
                <a:solidFill>
                  <a:schemeClr val="tx1"/>
                </a:solidFill>
                <a:effectLst/>
                <a:latin typeface="+mn-lt"/>
                <a:ea typeface="+mn-ea"/>
                <a:cs typeface="+mn-cs"/>
              </a:rPr>
              <a:t> potential for </a:t>
            </a:r>
            <a:r>
              <a:rPr lang="sv-SE" sz="1200" b="1" kern="1200" dirty="0" err="1" smtClean="0">
                <a:solidFill>
                  <a:schemeClr val="tx1"/>
                </a:solidFill>
                <a:effectLst/>
                <a:latin typeface="+mn-lt"/>
                <a:ea typeface="+mn-ea"/>
                <a:cs typeface="+mn-cs"/>
              </a:rPr>
              <a:t>disease</a:t>
            </a:r>
            <a:r>
              <a:rPr lang="sv-SE" sz="1200" b="1" kern="1200" dirty="0" smtClean="0">
                <a:solidFill>
                  <a:schemeClr val="tx1"/>
                </a:solidFill>
                <a:effectLst/>
                <a:latin typeface="+mn-lt"/>
                <a:ea typeface="+mn-ea"/>
                <a:cs typeface="+mn-cs"/>
              </a:rPr>
              <a:t> prevention and </a:t>
            </a:r>
            <a:r>
              <a:rPr lang="sv-SE" sz="1200" b="1" kern="1200" dirty="0" err="1" smtClean="0">
                <a:solidFill>
                  <a:schemeClr val="tx1"/>
                </a:solidFill>
                <a:effectLst/>
                <a:latin typeface="+mn-lt"/>
                <a:ea typeface="+mn-ea"/>
                <a:cs typeface="+mn-cs"/>
              </a:rPr>
              <a:t>biosecurity</a:t>
            </a:r>
            <a:r>
              <a:rPr lang="sv-SE" sz="1200" b="1" kern="1200" dirty="0" smtClean="0">
                <a:solidFill>
                  <a:schemeClr val="tx1"/>
                </a:solidFill>
                <a:effectLst/>
                <a:latin typeface="+mn-lt"/>
                <a:ea typeface="+mn-ea"/>
                <a:cs typeface="+mn-cs"/>
              </a:rPr>
              <a:t> farm operation going hand-in-hand </a:t>
            </a:r>
            <a:r>
              <a:rPr lang="sv-SE" sz="1200" b="1" kern="1200" dirty="0" err="1" smtClean="0">
                <a:solidFill>
                  <a:schemeClr val="tx1"/>
                </a:solidFill>
                <a:effectLst/>
                <a:latin typeface="+mn-lt"/>
                <a:ea typeface="+mn-ea"/>
                <a:cs typeface="+mn-cs"/>
              </a:rPr>
              <a:t>with</a:t>
            </a:r>
            <a:r>
              <a:rPr lang="sv-SE" sz="1200" b="1" kern="1200" dirty="0" smtClean="0">
                <a:solidFill>
                  <a:schemeClr val="tx1"/>
                </a:solidFill>
                <a:effectLst/>
                <a:latin typeface="+mn-lt"/>
                <a:ea typeface="+mn-ea"/>
                <a:cs typeface="+mn-cs"/>
              </a:rPr>
              <a:t> </a:t>
            </a:r>
            <a:r>
              <a:rPr lang="sv-SE" sz="1200" b="1" kern="1200" dirty="0" err="1" smtClean="0">
                <a:solidFill>
                  <a:schemeClr val="tx1"/>
                </a:solidFill>
                <a:effectLst/>
                <a:latin typeface="+mn-lt"/>
                <a:ea typeface="+mn-ea"/>
                <a:cs typeface="+mn-cs"/>
              </a:rPr>
              <a:t>improved</a:t>
            </a:r>
            <a:r>
              <a:rPr lang="sv-SE" sz="1200" b="1" kern="1200" dirty="0" smtClean="0">
                <a:solidFill>
                  <a:schemeClr val="tx1"/>
                </a:solidFill>
                <a:effectLst/>
                <a:latin typeface="+mn-lt"/>
                <a:ea typeface="+mn-ea"/>
                <a:cs typeface="+mn-cs"/>
              </a:rPr>
              <a:t> </a:t>
            </a:r>
            <a:r>
              <a:rPr lang="sv-SE" sz="1200" b="1" kern="1200" dirty="0" err="1" smtClean="0">
                <a:solidFill>
                  <a:schemeClr val="tx1"/>
                </a:solidFill>
                <a:effectLst/>
                <a:latin typeface="+mn-lt"/>
                <a:ea typeface="+mn-ea"/>
                <a:cs typeface="+mn-cs"/>
              </a:rPr>
              <a:t>welfare</a:t>
            </a:r>
            <a:r>
              <a:rPr lang="sv-SE" sz="1200" b="1" kern="1200" baseline="0" dirty="0" smtClean="0">
                <a:solidFill>
                  <a:schemeClr val="tx1"/>
                </a:solidFill>
                <a:effectLst/>
                <a:latin typeface="+mn-lt"/>
                <a:ea typeface="+mn-ea"/>
                <a:cs typeface="+mn-cs"/>
              </a:rPr>
              <a:t> , antibiotic </a:t>
            </a:r>
            <a:r>
              <a:rPr lang="sv-SE" sz="1200" b="1" kern="1200" baseline="0" dirty="0" err="1" smtClean="0">
                <a:solidFill>
                  <a:schemeClr val="tx1"/>
                </a:solidFill>
                <a:effectLst/>
                <a:latin typeface="+mn-lt"/>
                <a:ea typeface="+mn-ea"/>
                <a:cs typeface="+mn-cs"/>
              </a:rPr>
              <a:t>reduction</a:t>
            </a:r>
            <a:r>
              <a:rPr lang="sv-SE" sz="1200" b="1" kern="1200" baseline="0" dirty="0" smtClean="0">
                <a:solidFill>
                  <a:schemeClr val="tx1"/>
                </a:solidFill>
                <a:effectLst/>
                <a:latin typeface="+mn-lt"/>
                <a:ea typeface="+mn-ea"/>
                <a:cs typeface="+mn-cs"/>
              </a:rPr>
              <a:t> and the </a:t>
            </a:r>
            <a:r>
              <a:rPr lang="en-US" sz="1200" b="1" i="0" u="none" strike="noStrike" kern="1200" dirty="0" smtClean="0">
                <a:solidFill>
                  <a:schemeClr val="tx1"/>
                </a:solidFill>
                <a:effectLst/>
                <a:latin typeface="+mn-lt"/>
                <a:ea typeface="+mn-ea"/>
                <a:cs typeface="+mn-cs"/>
              </a:rPr>
              <a:t>increase of their profits</a:t>
            </a:r>
          </a:p>
          <a:p>
            <a:pPr rtl="0"/>
            <a:endParaRPr lang="en-US" sz="1200" b="0" i="0" u="none" strike="noStrike" kern="1200" dirty="0" smtClean="0">
              <a:solidFill>
                <a:schemeClr val="tx1"/>
              </a:solidFill>
              <a:effectLst/>
              <a:latin typeface="+mn-lt"/>
              <a:ea typeface="+mn-ea"/>
              <a:cs typeface="+mn-cs"/>
            </a:endParaRPr>
          </a:p>
          <a:p>
            <a:pPr rtl="0"/>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115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1544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mtClean="0"/>
              <a:t>Es </a:t>
            </a:r>
            <a:r>
              <a:rPr lang="es-ES" b="1" dirty="0" smtClean="0"/>
              <a:t>un hecho incuestionable</a:t>
            </a:r>
            <a:r>
              <a:rPr lang="es-ES" dirty="0" smtClean="0"/>
              <a:t> que </a:t>
            </a:r>
            <a:r>
              <a:rPr lang="es-ES" b="1" dirty="0" smtClean="0"/>
              <a:t>provoca modificaciones sobre la biodiversidad, el equilibrio ecológico de los ecosistemas y que afecta a la producción, salud y el bienestar animal.</a:t>
            </a:r>
            <a:r>
              <a:rPr lang="sv-SE" b="1" baseline="0" dirty="0" smtClean="0"/>
              <a:t> </a:t>
            </a:r>
            <a:r>
              <a:rPr lang="es-ES" b="1" dirty="0" smtClean="0"/>
              <a:t>El cambio climático tiene el potencial de poner en peligro la salud del ganado, con consecuencias para el bienestar animal, la productividad, las emisiones de gases de efecto invernadero, y los medios de vida y la salud humanas.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smtClean="0">
                <a:solidFill>
                  <a:schemeClr val="tx1"/>
                </a:solidFill>
                <a:latin typeface="+mn-lt"/>
                <a:ea typeface="+mn-ea"/>
                <a:cs typeface="+mn-cs"/>
              </a:rPr>
              <a:t>La modelización desempeña un papel importante a la hora de evaluar los efectos del cambio climático en los sistemas ganaderos. En el PROYECTO DE INVESTIGACIÓN MACSUR establecemos un marco de prioridades de investigación para el diverso y complejo campo de la modelización de la salud y los patógenos del ganado en el contexto del cambio climático. La modelización debe llevarse a cabo; por ejemplo, la propagación de patógenos y el riesgo de enfermedades a escala de explotación o regional. La modelización debe incluir información sobre los sistemas, las escalas, las especies objetivo (patógenos y hospedadores) y los parámetros de salida para los que se ha validado cada modelo en un contexto geográfico específico.</a:t>
            </a:r>
            <a:endParaRPr lang="en-US" sz="1200" b="0" i="0" u="none" strike="noStrike" kern="1200" baseline="0" dirty="0" smtClean="0">
              <a:solidFill>
                <a:schemeClr val="tx1"/>
              </a:solidFill>
              <a:latin typeface="+mn-lt"/>
              <a:ea typeface="+mn-ea"/>
              <a:cs typeface="+mn-cs"/>
            </a:endParaRPr>
          </a:p>
          <a:p>
            <a:pPr fontAlgn="base"/>
            <a:r>
              <a:rPr lang="es-ES" sz="1200" b="0" i="0" kern="1200" dirty="0" smtClean="0">
                <a:solidFill>
                  <a:schemeClr val="tx1"/>
                </a:solidFill>
                <a:effectLst/>
                <a:latin typeface="+mn-lt"/>
                <a:ea typeface="+mn-ea"/>
                <a:cs typeface="+mn-cs"/>
              </a:rPr>
              <a:t>Las enfermedades infecciosas están estrechamente relacionadas con las características del medio ambiente (como la temperatura y la humedad). En algunos casos, estas enfermedades se transmiten por vectores (murciélagos, artrópodos, caracoles, roedores, garrapatas...). El aumento de la temperatura modificará su distribución geográfica, estacionalidad y tamaño de la población. Un ejemplo es la presencia en España del mosquito Aedes </a:t>
            </a:r>
            <a:r>
              <a:rPr lang="es-ES" sz="1200" b="0" i="0" kern="1200" dirty="0" err="1" smtClean="0">
                <a:solidFill>
                  <a:schemeClr val="tx1"/>
                </a:solidFill>
                <a:effectLst/>
                <a:latin typeface="+mn-lt"/>
                <a:ea typeface="+mn-ea"/>
                <a:cs typeface="+mn-cs"/>
              </a:rPr>
              <a:t>albopictus</a:t>
            </a:r>
            <a:r>
              <a:rPr lang="es-ES" sz="1200" b="0" i="0" kern="1200" dirty="0" smtClean="0">
                <a:solidFill>
                  <a:schemeClr val="tx1"/>
                </a:solidFill>
                <a:effectLst/>
                <a:latin typeface="+mn-lt"/>
                <a:ea typeface="+mn-ea"/>
                <a:cs typeface="+mn-cs"/>
              </a:rPr>
              <a:t>, conocido como mosquito tigre. Por otro lado, los cambios en el uso del suelo, la masificación de las ciudades, los malos hábitos higiénicos y otros factores socioeconómicos también influyen en la transmisión de ciertas enfermedades. Por ejemplo, la deforestación y la falta de higiene de la población aumentan los lugares de cría de los mosquitos, provocando un aumento de la probabilidad de transmisión de la malaria</a:t>
            </a:r>
            <a:endParaRPr lang="sv-SE"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smtClean="0"/>
          </a:p>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D7BDC-CE7C-49A3-9800-379DCEDCA56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9301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Del </a:t>
            </a:r>
            <a:r>
              <a:rPr lang="sv-SE" sz="1200" b="0" i="0" u="none" strike="noStrike" kern="1200" baseline="0" dirty="0" err="1" smtClean="0">
                <a:solidFill>
                  <a:schemeClr val="tx1"/>
                </a:solidFill>
                <a:latin typeface="+mn-lt"/>
                <a:ea typeface="+mn-ea"/>
                <a:cs typeface="+mn-cs"/>
              </a:rPr>
              <a:t>incremento</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significativo</a:t>
            </a:r>
            <a:r>
              <a:rPr lang="sv-SE" sz="1200" b="0" i="0" u="none" strike="noStrike" kern="1200" baseline="0" dirty="0" smtClean="0">
                <a:solidFill>
                  <a:schemeClr val="tx1"/>
                </a:solidFill>
                <a:latin typeface="+mn-lt"/>
                <a:ea typeface="+mn-ea"/>
                <a:cs typeface="+mn-cs"/>
              </a:rPr>
              <a:t> de </a:t>
            </a:r>
            <a:r>
              <a:rPr lang="sv-SE" sz="1200" b="0" i="0" u="none" strike="noStrike" kern="1200" baseline="0" dirty="0" err="1" smtClean="0">
                <a:solidFill>
                  <a:schemeClr val="tx1"/>
                </a:solidFill>
                <a:latin typeface="+mn-lt"/>
                <a:ea typeface="+mn-ea"/>
                <a:cs typeface="+mn-cs"/>
              </a:rPr>
              <a:t>enfermedades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infecciosas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emergentes</a:t>
            </a:r>
            <a:r>
              <a:rPr lang="sv-SE" sz="1200" b="0" i="0" u="none" strike="noStrike" kern="1200" baseline="0" dirty="0" smtClean="0">
                <a:solidFill>
                  <a:schemeClr val="tx1"/>
                </a:solidFill>
                <a:latin typeface="+mn-lt"/>
                <a:ea typeface="+mn-ea"/>
                <a:cs typeface="+mn-cs"/>
              </a:rPr>
              <a:t> (EIE), </a:t>
            </a:r>
            <a:r>
              <a:rPr lang="es-ES" sz="1200" b="0" i="0" u="none" strike="noStrike" kern="1200" baseline="0" dirty="0" smtClean="0">
                <a:solidFill>
                  <a:schemeClr val="tx1"/>
                </a:solidFill>
                <a:latin typeface="+mn-lt"/>
                <a:ea typeface="+mn-ea"/>
                <a:cs typeface="+mn-cs"/>
              </a:rPr>
              <a:t>muchas, alrededor del 70 %, son asimismo</a:t>
            </a:r>
          </a:p>
          <a:p>
            <a:r>
              <a:rPr lang="es-ES" sz="1200" b="0" i="0" u="none" strike="noStrike" kern="1200" baseline="0" dirty="0" smtClean="0">
                <a:solidFill>
                  <a:schemeClr val="tx1"/>
                </a:solidFill>
                <a:latin typeface="+mn-lt"/>
                <a:ea typeface="+mn-ea"/>
                <a:cs typeface="+mn-cs"/>
              </a:rPr>
              <a:t> zoonosis (Taylor </a:t>
            </a:r>
            <a:r>
              <a:rPr lang="es-ES" sz="1200" b="0" i="1" u="none" strike="noStrike" kern="1200" baseline="0" dirty="0" smtClean="0">
                <a:solidFill>
                  <a:schemeClr val="tx1"/>
                </a:solidFill>
                <a:latin typeface="+mn-lt"/>
                <a:ea typeface="+mn-ea"/>
                <a:cs typeface="+mn-cs"/>
              </a:rPr>
              <a:t>et al.</a:t>
            </a:r>
            <a:r>
              <a:rPr lang="es-ES" sz="1200" b="0" i="0" u="none" strike="noStrike" kern="1200" baseline="0" dirty="0" smtClean="0">
                <a:solidFill>
                  <a:schemeClr val="tx1"/>
                </a:solidFill>
                <a:latin typeface="+mn-lt"/>
                <a:ea typeface="+mn-ea"/>
                <a:cs typeface="+mn-cs"/>
              </a:rPr>
              <a:t>, 2001). </a:t>
            </a:r>
            <a:r>
              <a:rPr lang="sv-SE" sz="1200" b="0" i="0" u="none" strike="noStrike" kern="1200" baseline="0" dirty="0" smtClean="0">
                <a:solidFill>
                  <a:schemeClr val="tx1"/>
                </a:solidFill>
                <a:latin typeface="+mn-lt"/>
                <a:ea typeface="+mn-ea"/>
                <a:cs typeface="+mn-cs"/>
              </a:rPr>
              <a:t>Por lo </a:t>
            </a:r>
            <a:r>
              <a:rPr lang="sv-SE" sz="1200" b="0" i="0" u="none" strike="noStrike" kern="1200" baseline="0" dirty="0" err="1" smtClean="0">
                <a:solidFill>
                  <a:schemeClr val="tx1"/>
                </a:solidFill>
                <a:latin typeface="+mn-lt"/>
                <a:ea typeface="+mn-ea"/>
                <a:cs typeface="+mn-cs"/>
              </a:rPr>
              <a:t>tanto</a:t>
            </a:r>
            <a:r>
              <a:rPr lang="sv-SE" sz="1200" b="0" i="0" u="none" strike="noStrike" kern="1200" baseline="0" dirty="0" smtClean="0">
                <a:solidFill>
                  <a:schemeClr val="tx1"/>
                </a:solidFill>
                <a:latin typeface="+mn-lt"/>
                <a:ea typeface="+mn-ea"/>
                <a:cs typeface="+mn-cs"/>
              </a:rPr>
              <a:t>, la </a:t>
            </a:r>
            <a:r>
              <a:rPr lang="es-ES" sz="1200" b="0" i="0" u="none" strike="noStrike" kern="1200" baseline="0" dirty="0" smtClean="0">
                <a:solidFill>
                  <a:schemeClr val="tx1"/>
                </a:solidFill>
                <a:latin typeface="+mn-lt"/>
                <a:ea typeface="+mn-ea"/>
                <a:cs typeface="+mn-cs"/>
              </a:rPr>
              <a:t>salud animal y humana probablemente se verán afectadas por los cambios en la distribución</a:t>
            </a:r>
          </a:p>
          <a:p>
            <a:r>
              <a:rPr lang="es-ES" sz="1200" b="0" i="0" u="none" strike="noStrike" kern="1200" baseline="0" dirty="0" smtClean="0">
                <a:solidFill>
                  <a:schemeClr val="tx1"/>
                </a:solidFill>
                <a:latin typeface="+mn-lt"/>
                <a:ea typeface="+mn-ea"/>
                <a:cs typeface="+mn-cs"/>
              </a:rPr>
              <a:t>y la virulencia de los patógenos </a:t>
            </a:r>
            <a:r>
              <a:rPr lang="es-ES" sz="1200" b="0" i="0" u="none" strike="noStrike" kern="1200" baseline="0" dirty="0" err="1" smtClean="0">
                <a:solidFill>
                  <a:schemeClr val="tx1"/>
                </a:solidFill>
                <a:latin typeface="+mn-lt"/>
                <a:ea typeface="+mn-ea"/>
                <a:cs typeface="+mn-cs"/>
              </a:rPr>
              <a:t>zoonóticos</a:t>
            </a:r>
            <a:r>
              <a:rPr lang="es-ES" sz="1200" b="0" i="0" u="none" strike="noStrike" kern="1200" baseline="0" dirty="0" smtClean="0">
                <a:solidFill>
                  <a:schemeClr val="tx1"/>
                </a:solidFill>
                <a:latin typeface="+mn-lt"/>
                <a:ea typeface="+mn-ea"/>
                <a:cs typeface="+mn-cs"/>
              </a:rPr>
              <a:t> causados por el cambio climático. </a:t>
            </a:r>
            <a:r>
              <a:rPr lang="sv-SE" sz="1200" b="0" i="0" u="none" strike="noStrike" kern="1200" baseline="0" dirty="0" smtClean="0">
                <a:solidFill>
                  <a:schemeClr val="tx1"/>
                </a:solidFill>
                <a:latin typeface="+mn-lt"/>
                <a:ea typeface="+mn-ea"/>
                <a:cs typeface="+mn-cs"/>
              </a:rPr>
              <a:t>Las </a:t>
            </a:r>
            <a:r>
              <a:rPr lang="sv-SE" sz="1200" b="0" i="0" u="none" strike="noStrike" kern="1200" baseline="0" dirty="0" err="1" smtClean="0">
                <a:solidFill>
                  <a:schemeClr val="tx1"/>
                </a:solidFill>
                <a:latin typeface="+mn-lt"/>
                <a:ea typeface="+mn-ea"/>
                <a:cs typeface="+mn-cs"/>
              </a:rPr>
              <a:t>enfermedades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infecciosas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emergentes</a:t>
            </a:r>
            <a:endParaRPr lang="sv-SE"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y reemergentes son desafíos constantes para la salud pública en todo el mundo. muchos animales emigran en búsqueda</a:t>
            </a:r>
          </a:p>
          <a:p>
            <a:r>
              <a:rPr lang="es-ES" sz="1200" b="0" i="0" u="none" strike="noStrike" kern="1200" baseline="0" dirty="0" smtClean="0">
                <a:solidFill>
                  <a:schemeClr val="tx1"/>
                </a:solidFill>
                <a:latin typeface="+mn-lt"/>
                <a:ea typeface="+mn-ea"/>
                <a:cs typeface="+mn-cs"/>
              </a:rPr>
              <a:t>de hábitats más idóneos ya sea por la mayor disponibilidad de recursos alimenticios o por razones climáticas. En esta migración</a:t>
            </a:r>
          </a:p>
          <a:p>
            <a:r>
              <a:rPr lang="es-ES" sz="1200" b="0" i="0" u="none" strike="noStrike" kern="1200" baseline="0" dirty="0" smtClean="0">
                <a:solidFill>
                  <a:schemeClr val="tx1"/>
                </a:solidFill>
                <a:latin typeface="+mn-lt"/>
                <a:ea typeface="+mn-ea"/>
                <a:cs typeface="+mn-cs"/>
              </a:rPr>
              <a:t>algunos animales pueden ir acompañados por patógenos y vectores que, con el fin de adaptarse a las nuevas condiciones geográficas, pueden modificar su reproducción, los ciclos de las enfermedades y hasta su virulencia. </a:t>
            </a:r>
            <a:endParaRPr lang="sv-SE" dirty="0"/>
          </a:p>
        </p:txBody>
      </p:sp>
      <p:sp>
        <p:nvSpPr>
          <p:cNvPr id="4" name="Slide Number Placeholder 3"/>
          <p:cNvSpPr>
            <a:spLocks noGrp="1"/>
          </p:cNvSpPr>
          <p:nvPr>
            <p:ph type="sldNum" sz="quarter" idx="10"/>
          </p:nvPr>
        </p:nvSpPr>
        <p:spPr/>
        <p:txBody>
          <a:bodyPr/>
          <a:lstStyle/>
          <a:p>
            <a:fld id="{5814E755-241A-42E7-A8CE-C40D3DACC163}" type="slidenum">
              <a:rPr lang="sv-SE" smtClean="0"/>
              <a:t>6</a:t>
            </a:fld>
            <a:endParaRPr lang="sv-SE"/>
          </a:p>
        </p:txBody>
      </p:sp>
    </p:spTree>
    <p:extLst>
      <p:ext uri="{BB962C8B-B14F-4D97-AF65-F5344CB8AC3E}">
        <p14:creationId xmlns:p14="http://schemas.microsoft.com/office/powerpoint/2010/main" val="993493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sz="1200" b="1" i="0" u="none" strike="noStrike" kern="1200" baseline="0" dirty="0" smtClean="0">
                <a:solidFill>
                  <a:schemeClr val="tx1"/>
                </a:solidFill>
                <a:latin typeface="+mn-lt"/>
                <a:ea typeface="+mn-ea"/>
                <a:cs typeface="+mn-cs"/>
              </a:rPr>
              <a:t>La bioseguridad es un enfoque integrado y estratégico que incluye un conjunto de medidas y normas preventivas destinadas a mantener</a:t>
            </a:r>
          </a:p>
          <a:p>
            <a:r>
              <a:rPr lang="sv-SE" sz="1200" b="1" i="0" u="none" strike="noStrike" kern="1200" baseline="0" dirty="0" smtClean="0">
                <a:solidFill>
                  <a:schemeClr val="tx1"/>
                </a:solidFill>
                <a:latin typeface="+mn-lt"/>
                <a:ea typeface="+mn-ea"/>
                <a:cs typeface="+mn-cs"/>
              </a:rPr>
              <a:t>el </a:t>
            </a:r>
            <a:r>
              <a:rPr lang="sv-SE" sz="1200" b="1" i="0" u="none" strike="noStrike" kern="1200" baseline="0" dirty="0" err="1" smtClean="0">
                <a:solidFill>
                  <a:schemeClr val="tx1"/>
                </a:solidFill>
                <a:latin typeface="+mn-lt"/>
                <a:ea typeface="+mn-ea"/>
                <a:cs typeface="+mn-cs"/>
              </a:rPr>
              <a:t>control</a:t>
            </a:r>
            <a:r>
              <a:rPr lang="sv-SE" sz="1200" b="1" i="0" u="none" strike="noStrike" kern="1200" baseline="0" dirty="0" smtClean="0">
                <a:solidFill>
                  <a:schemeClr val="tx1"/>
                </a:solidFill>
                <a:latin typeface="+mn-lt"/>
                <a:ea typeface="+mn-ea"/>
                <a:cs typeface="+mn-cs"/>
              </a:rPr>
              <a:t> de </a:t>
            </a:r>
            <a:r>
              <a:rPr lang="sv-SE" sz="1200" b="1" i="0" u="none" strike="noStrike" kern="1200" baseline="0" dirty="0" err="1" smtClean="0">
                <a:solidFill>
                  <a:schemeClr val="tx1"/>
                </a:solidFill>
                <a:latin typeface="+mn-lt"/>
                <a:ea typeface="+mn-ea"/>
                <a:cs typeface="+mn-cs"/>
              </a:rPr>
              <a:t>factores</a:t>
            </a:r>
            <a:r>
              <a:rPr lang="sv-SE" sz="1200" b="1" i="0" u="none" strike="noStrike" kern="1200" baseline="0" dirty="0" smtClean="0">
                <a:solidFill>
                  <a:schemeClr val="tx1"/>
                </a:solidFill>
                <a:latin typeface="+mn-lt"/>
                <a:ea typeface="+mn-ea"/>
                <a:cs typeface="+mn-cs"/>
              </a:rPr>
              <a:t> de </a:t>
            </a:r>
            <a:r>
              <a:rPr lang="sv-SE" sz="1200" b="1" i="0" u="none" strike="noStrike" kern="1200" baseline="0" dirty="0" err="1" smtClean="0">
                <a:solidFill>
                  <a:schemeClr val="tx1"/>
                </a:solidFill>
                <a:latin typeface="+mn-lt"/>
                <a:ea typeface="+mn-ea"/>
                <a:cs typeface="+mn-cs"/>
              </a:rPr>
              <a:t>riesgo</a:t>
            </a:r>
            <a:r>
              <a:rPr lang="sv-SE" sz="1200" b="1" i="0" u="none" strike="noStrike" kern="1200" baseline="0" dirty="0" smtClean="0">
                <a:solidFill>
                  <a:schemeClr val="tx1"/>
                </a:solidFill>
                <a:latin typeface="+mn-lt"/>
                <a:ea typeface="+mn-ea"/>
                <a:cs typeface="+mn-cs"/>
              </a:rPr>
              <a:t> </a:t>
            </a:r>
            <a:r>
              <a:rPr lang="sv-SE" sz="1200" b="1" i="0" u="none" strike="noStrike" kern="1200" baseline="0" dirty="0" err="1" smtClean="0">
                <a:solidFill>
                  <a:schemeClr val="tx1"/>
                </a:solidFill>
                <a:latin typeface="+mn-lt"/>
                <a:ea typeface="+mn-ea"/>
                <a:cs typeface="+mn-cs"/>
              </a:rPr>
              <a:t>procedentes</a:t>
            </a:r>
            <a:r>
              <a:rPr lang="sv-SE" sz="1200" b="1" i="0" u="none" strike="noStrike" kern="1200" baseline="0" dirty="0" smtClean="0">
                <a:solidFill>
                  <a:schemeClr val="tx1"/>
                </a:solidFill>
                <a:latin typeface="+mn-lt"/>
                <a:ea typeface="+mn-ea"/>
                <a:cs typeface="+mn-cs"/>
              </a:rPr>
              <a:t> de </a:t>
            </a:r>
            <a:r>
              <a:rPr lang="sv-SE" sz="1200" b="1" i="0" u="none" strike="noStrike" kern="1200" baseline="0" dirty="0" err="1" smtClean="0">
                <a:solidFill>
                  <a:schemeClr val="tx1"/>
                </a:solidFill>
                <a:latin typeface="+mn-lt"/>
                <a:ea typeface="+mn-ea"/>
                <a:cs typeface="+mn-cs"/>
              </a:rPr>
              <a:t>agentes</a:t>
            </a:r>
            <a:r>
              <a:rPr lang="sv-SE" sz="1200" b="1" i="0" u="none" strike="noStrike" kern="1200" baseline="0" dirty="0" smtClean="0">
                <a:solidFill>
                  <a:schemeClr val="tx1"/>
                </a:solidFill>
                <a:latin typeface="+mn-lt"/>
                <a:ea typeface="+mn-ea"/>
                <a:cs typeface="+mn-cs"/>
              </a:rPr>
              <a:t> </a:t>
            </a:r>
            <a:r>
              <a:rPr lang="sv-SE" sz="1200" b="1" i="0" u="none" strike="noStrike" kern="1200" baseline="0" dirty="0" err="1" smtClean="0">
                <a:solidFill>
                  <a:schemeClr val="tx1"/>
                </a:solidFill>
                <a:latin typeface="+mn-lt"/>
                <a:ea typeface="+mn-ea"/>
                <a:cs typeface="+mn-cs"/>
              </a:rPr>
              <a:t>biológicos</a:t>
            </a:r>
            <a:r>
              <a:rPr lang="sv-SE" sz="1200" b="1" i="0" u="none" strike="noStrike" kern="1200" baseline="0" dirty="0" smtClean="0">
                <a:solidFill>
                  <a:schemeClr val="tx1"/>
                </a:solidFill>
                <a:latin typeface="+mn-lt"/>
                <a:ea typeface="+mn-ea"/>
                <a:cs typeface="+mn-cs"/>
              </a:rPr>
              <a:t>, </a:t>
            </a:r>
            <a:r>
              <a:rPr lang="sv-SE" sz="1200" b="1" i="0" u="none" strike="noStrike" kern="1200" baseline="0" dirty="0" err="1" smtClean="0">
                <a:solidFill>
                  <a:schemeClr val="tx1"/>
                </a:solidFill>
                <a:latin typeface="+mn-lt"/>
                <a:ea typeface="+mn-ea"/>
                <a:cs typeface="+mn-cs"/>
              </a:rPr>
              <a:t>físicos</a:t>
            </a:r>
            <a:r>
              <a:rPr lang="sv-SE" sz="1200" b="1" i="0" u="none" strike="noStrike" kern="1200" baseline="0" dirty="0" smtClean="0">
                <a:solidFill>
                  <a:schemeClr val="tx1"/>
                </a:solidFill>
                <a:latin typeface="+mn-lt"/>
                <a:ea typeface="+mn-ea"/>
                <a:cs typeface="+mn-cs"/>
              </a:rPr>
              <a:t> </a:t>
            </a:r>
            <a:r>
              <a:rPr lang="es-ES" sz="1200" b="1" i="0" u="none" strike="noStrike" kern="1200" baseline="0" dirty="0" smtClean="0">
                <a:solidFill>
                  <a:schemeClr val="tx1"/>
                </a:solidFill>
                <a:latin typeface="+mn-lt"/>
                <a:ea typeface="+mn-ea"/>
                <a:cs typeface="+mn-cs"/>
              </a:rPr>
              <a:t>o químicos. Su principal objetivo debe ser siempre el de impedir</a:t>
            </a:r>
          </a:p>
          <a:p>
            <a:r>
              <a:rPr lang="es-ES" sz="1200" b="1" i="0" u="none" strike="noStrike" kern="1200" baseline="0" dirty="0" smtClean="0">
                <a:solidFill>
                  <a:schemeClr val="tx1"/>
                </a:solidFill>
                <a:latin typeface="+mn-lt"/>
                <a:ea typeface="+mn-ea"/>
                <a:cs typeface="+mn-cs"/>
              </a:rPr>
              <a:t>la entrada de la enfermedad pero si esto ocurre, lo siguiente debería ser controlar la transmisión de la enfermedad y reducir al máximo</a:t>
            </a:r>
          </a:p>
          <a:p>
            <a:r>
              <a:rPr lang="es-ES" sz="1200" b="1" i="0" u="none" strike="noStrike" kern="1200" baseline="0" dirty="0" smtClean="0">
                <a:solidFill>
                  <a:schemeClr val="tx1"/>
                </a:solidFill>
                <a:latin typeface="+mn-lt"/>
                <a:ea typeface="+mn-ea"/>
                <a:cs typeface="+mn-cs"/>
              </a:rPr>
              <a:t>el impacto que puede producir la misma sobre la productividad y el funcionamiento normal de la explotación así como sobre la calidad o</a:t>
            </a:r>
          </a:p>
          <a:p>
            <a:r>
              <a:rPr lang="es-ES" sz="1200" b="1" i="0" u="none" strike="noStrike" kern="1200" baseline="0" dirty="0" smtClean="0">
                <a:solidFill>
                  <a:schemeClr val="tx1"/>
                </a:solidFill>
                <a:latin typeface="+mn-lt"/>
                <a:ea typeface="+mn-ea"/>
                <a:cs typeface="+mn-cs"/>
              </a:rPr>
              <a:t>seguridad de los productos alimenticios derivados de ella.</a:t>
            </a:r>
            <a:endParaRPr lang="sv-SE" b="1" dirty="0" smtClean="0"/>
          </a:p>
          <a:p>
            <a:r>
              <a:rPr lang="en-US" sz="1200" b="0" i="0" u="none" strike="noStrike" kern="1200" baseline="0" dirty="0" smtClean="0">
                <a:solidFill>
                  <a:schemeClr val="tx1"/>
                </a:solidFill>
                <a:latin typeface="+mn-lt"/>
                <a:ea typeface="+mn-ea"/>
                <a:cs typeface="+mn-cs"/>
              </a:rPr>
              <a:t>In </a:t>
            </a:r>
            <a:r>
              <a:rPr lang="en-US" sz="1200" b="0" i="0" u="none" strike="noStrike" kern="1200" baseline="0" dirty="0" smtClean="0">
                <a:solidFill>
                  <a:schemeClr val="tx1"/>
                </a:solidFill>
                <a:latin typeface="+mn-lt"/>
                <a:ea typeface="+mn-ea"/>
                <a:cs typeface="+mn-cs"/>
              </a:rPr>
              <a:t>terms of improving animal health and welfare, one must understand that the farm has own resources (</a:t>
            </a:r>
            <a:r>
              <a:rPr lang="en-US" sz="1200" b="0" i="0" u="none" strike="noStrike" kern="1200" baseline="0" dirty="0" err="1" smtClean="0">
                <a:solidFill>
                  <a:schemeClr val="tx1"/>
                </a:solidFill>
                <a:latin typeface="+mn-lt"/>
                <a:ea typeface="+mn-ea"/>
                <a:cs typeface="+mn-cs"/>
              </a:rPr>
              <a:t>selfsufficiency</a:t>
            </a:r>
            <a:r>
              <a:rPr lang="en-US" sz="1200" b="0" i="0" u="none" strike="noStrike" kern="1200" baseline="0" dirty="0" smtClean="0">
                <a:solidFill>
                  <a:schemeClr val="tx1"/>
                </a:solidFill>
                <a:latin typeface="+mn-lt"/>
                <a:ea typeface="+mn-ea"/>
                <a:cs typeface="+mn-cs"/>
              </a:rPr>
              <a:t>) and works as a system with inputs and outputs that, all together, interact with nature in the short run and with the society in the long term</a:t>
            </a:r>
            <a:r>
              <a:rPr lang="en-US" sz="1200" b="1" i="0" u="none" strike="noStrike" kern="1200" baseline="0" dirty="0" smtClean="0">
                <a:solidFill>
                  <a:schemeClr val="tx1"/>
                </a:solidFill>
                <a:latin typeface="+mn-lt"/>
                <a:ea typeface="+mn-ea"/>
                <a:cs typeface="+mn-cs"/>
              </a:rPr>
              <a:t>. </a:t>
            </a:r>
            <a:r>
              <a:rPr lang="en-US" sz="1200" b="1" i="0" kern="1200" dirty="0" smtClean="0">
                <a:solidFill>
                  <a:schemeClr val="tx1"/>
                </a:solidFill>
                <a:effectLst/>
                <a:latin typeface="+mn-lt"/>
                <a:ea typeface="+mn-ea"/>
                <a:cs typeface="+mn-cs"/>
              </a:rPr>
              <a:t>Poor production practices involving overuse of drugs are commonly acknowledged to be present in veterinary medicine globally. </a:t>
            </a:r>
            <a:r>
              <a:rPr lang="en-US" sz="1200" b="1" kern="1200" dirty="0" smtClean="0">
                <a:solidFill>
                  <a:schemeClr val="tx1"/>
                </a:solidFill>
                <a:effectLst/>
                <a:latin typeface="+mn-lt"/>
                <a:ea typeface="+mn-ea"/>
                <a:cs typeface="+mn-cs"/>
              </a:rPr>
              <a:t>Undesirable Outputs or environmental factors which impact the transformation of resources into optimal outcomes should</a:t>
            </a:r>
            <a:r>
              <a:rPr lang="en-US" sz="1200" b="1" kern="1200" baseline="0" dirty="0" smtClean="0">
                <a:solidFill>
                  <a:schemeClr val="tx1"/>
                </a:solidFill>
                <a:effectLst/>
                <a:latin typeface="+mn-lt"/>
                <a:ea typeface="+mn-ea"/>
                <a:cs typeface="+mn-cs"/>
              </a:rPr>
              <a:t> be minimized and avoid at the most. This </a:t>
            </a:r>
            <a:r>
              <a:rPr lang="en-US" sz="1200" b="0" i="0" u="none" strike="noStrike" kern="1200" dirty="0" smtClean="0">
                <a:solidFill>
                  <a:schemeClr val="tx1"/>
                </a:solidFill>
                <a:effectLst/>
                <a:latin typeface="+mn-lt"/>
                <a:ea typeface="+mn-ea"/>
                <a:cs typeface="+mn-cs"/>
              </a:rPr>
              <a:t>approach is necessary to finding the most cost effective way to promote good health and welfare</a:t>
            </a:r>
            <a:r>
              <a:rPr lang="en-US" sz="1200" b="0" i="0" u="none" strike="noStrike" kern="1200" baseline="0" dirty="0" smtClean="0">
                <a:solidFill>
                  <a:schemeClr val="tx1"/>
                </a:solidFill>
                <a:effectLst/>
                <a:latin typeface="+mn-lt"/>
                <a:ea typeface="+mn-ea"/>
                <a:cs typeface="+mn-cs"/>
              </a:rPr>
              <a:t> with </a:t>
            </a:r>
            <a:r>
              <a:rPr lang="en-US" sz="1200" b="0" i="0" u="none" strike="noStrike" kern="1200" dirty="0" smtClean="0">
                <a:solidFill>
                  <a:schemeClr val="tx1"/>
                </a:solidFill>
                <a:effectLst/>
                <a:latin typeface="+mn-lt"/>
                <a:ea typeface="+mn-ea"/>
                <a:cs typeface="+mn-cs"/>
              </a:rPr>
              <a:t>less residues in the environment.</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B2695-F6B0-4171-A9D2-3E6800B28FE0}"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292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When we are looking at sustainable food production through livestock management, we should back to basics that are common across systems that are quite </a:t>
            </a:r>
            <a:r>
              <a:rPr lang="en-US" sz="1200" b="1" i="0" kern="1200" dirty="0" err="1" smtClean="0">
                <a:solidFill>
                  <a:schemeClr val="tx1"/>
                </a:solidFill>
                <a:effectLst/>
                <a:latin typeface="+mn-lt"/>
                <a:ea typeface="+mn-ea"/>
                <a:cs typeface="+mn-cs"/>
              </a:rPr>
              <a:t>differet</a:t>
            </a:r>
            <a:r>
              <a:rPr lang="en-US" sz="1200" b="1" i="0" kern="1200" dirty="0" smtClean="0">
                <a:solidFill>
                  <a:schemeClr val="tx1"/>
                </a:solidFill>
                <a:effectLst/>
                <a:latin typeface="+mn-lt"/>
                <a:ea typeface="+mn-ea"/>
                <a:cs typeface="+mn-cs"/>
              </a:rPr>
              <a:t>. Including the example of the Iberian tradition</a:t>
            </a:r>
            <a:r>
              <a:rPr lang="en-US" sz="1200" b="1" i="0" kern="1200" baseline="0" dirty="0" smtClean="0">
                <a:solidFill>
                  <a:schemeClr val="tx1"/>
                </a:solidFill>
                <a:effectLst/>
                <a:latin typeface="+mn-lt"/>
                <a:ea typeface="+mn-ea"/>
                <a:cs typeface="+mn-cs"/>
              </a:rPr>
              <a:t> versus white pig production</a:t>
            </a:r>
            <a:r>
              <a:rPr lang="en-US" sz="1200" b="1"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One is the considerations is the market. The simplest food production system is when you are raising food just to feed your family. When you´re thinking about establishing a livestock food production enterprise,  one has to consider market forces:  diets, preference is, import and export legislation, Transboundary Animal Disease Threats. </a:t>
            </a:r>
          </a:p>
          <a:p>
            <a:r>
              <a:rPr lang="en-US" sz="1200" b="0" i="0" kern="1200" dirty="0" smtClean="0">
                <a:solidFill>
                  <a:schemeClr val="tx1"/>
                </a:solidFill>
                <a:effectLst/>
                <a:latin typeface="+mn-lt"/>
                <a:ea typeface="+mn-ea"/>
                <a:cs typeface="+mn-cs"/>
              </a:rPr>
              <a:t>“The year 2020 has been debilitating for South Africa’s beef industry: Not only did farmers deal with disruptions to the supply chain as a result of the COVID-19 pandemic, but many faced added pressures such as outbreaks of foot-and-mouth disease (FMD), a banning on auctions, a devastatingly long drought, and swings in the price and demand of beef,” said </a:t>
            </a:r>
            <a:r>
              <a:rPr lang="en-US" sz="1200" b="0" i="0" kern="1200" dirty="0" err="1" smtClean="0">
                <a:solidFill>
                  <a:schemeClr val="tx1"/>
                </a:solidFill>
                <a:effectLst/>
                <a:latin typeface="+mn-lt"/>
                <a:ea typeface="+mn-ea"/>
                <a:cs typeface="+mn-cs"/>
              </a:rPr>
              <a:t>Sirrals</a:t>
            </a:r>
            <a:r>
              <a:rPr lang="en-US" sz="1200" b="0" i="0" kern="1200" dirty="0" smtClean="0">
                <a:solidFill>
                  <a:schemeClr val="tx1"/>
                </a:solidFill>
                <a:effectLst/>
                <a:latin typeface="+mn-lt"/>
                <a:ea typeface="+mn-ea"/>
                <a:cs typeface="+mn-cs"/>
              </a:rPr>
              <a:t>.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“To mitigate against such pressures and to ensure that cattle farming operations are sustainable, farmers must keep their herds as healthy as possible. This will allow them to safeguard the profitability of their operation, especially during difficult times.”</a:t>
            </a:r>
          </a:p>
          <a:p>
            <a:r>
              <a:rPr lang="en-US" sz="1200" b="0" i="0" kern="1200" dirty="0" smtClean="0">
                <a:solidFill>
                  <a:schemeClr val="tx1"/>
                </a:solidFill>
                <a:effectLst/>
                <a:latin typeface="+mn-lt"/>
                <a:ea typeface="+mn-ea"/>
                <a:cs typeface="+mn-cs"/>
              </a:rPr>
              <a:t>Traditionally farmers did not invest as much into the health of an animal intended to be sold to the market whether to feedlots or via auctions, but </a:t>
            </a:r>
            <a:r>
              <a:rPr lang="en-US" sz="1200" b="0" i="0" kern="1200" dirty="0" err="1" smtClean="0">
                <a:solidFill>
                  <a:schemeClr val="tx1"/>
                </a:solidFill>
                <a:effectLst/>
                <a:latin typeface="+mn-lt"/>
                <a:ea typeface="+mn-ea"/>
                <a:cs typeface="+mn-cs"/>
              </a:rPr>
              <a:t>Sirrals</a:t>
            </a:r>
            <a:r>
              <a:rPr lang="en-US" sz="1200" b="0" i="0" kern="1200" dirty="0" smtClean="0">
                <a:solidFill>
                  <a:schemeClr val="tx1"/>
                </a:solidFill>
                <a:effectLst/>
                <a:latin typeface="+mn-lt"/>
                <a:ea typeface="+mn-ea"/>
                <a:cs typeface="+mn-cs"/>
              </a:rPr>
              <a:t> explained that the future sustainability of South Africa’s beef production depends on the entire industry being able to access new markets.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p:txBody>
      </p:sp>
      <p:sp>
        <p:nvSpPr>
          <p:cNvPr id="4" name="Slide Number Placeholder 3"/>
          <p:cNvSpPr>
            <a:spLocks noGrp="1"/>
          </p:cNvSpPr>
          <p:nvPr>
            <p:ph type="sldNum" sz="quarter" idx="10"/>
          </p:nvPr>
        </p:nvSpPr>
        <p:spPr/>
        <p:txBody>
          <a:bodyPr/>
          <a:lstStyle/>
          <a:p>
            <a:fld id="{5867247B-06F3-4B69-83FA-FEB2CC919ECF}" type="slidenum">
              <a:rPr lang="sv-SE" smtClean="0"/>
              <a:t>8</a:t>
            </a:fld>
            <a:endParaRPr lang="sv-SE"/>
          </a:p>
        </p:txBody>
      </p:sp>
    </p:spTree>
    <p:extLst>
      <p:ext uri="{BB962C8B-B14F-4D97-AF65-F5344CB8AC3E}">
        <p14:creationId xmlns:p14="http://schemas.microsoft.com/office/powerpoint/2010/main" val="2572976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What kind of buildings are needed? </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Are housing system design to</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minimize climatic constrains? What kind of expertise and what kind of labor forces and knowledge resources are needed?</a:t>
            </a:r>
            <a:r>
              <a:rPr lang="en-US" sz="1200" b="1" i="0" kern="1200" baseline="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5867247B-06F3-4B69-83FA-FEB2CC919ECF}" type="slidenum">
              <a:rPr lang="sv-SE" smtClean="0"/>
              <a:t>9</a:t>
            </a:fld>
            <a:endParaRPr lang="sv-SE"/>
          </a:p>
        </p:txBody>
      </p:sp>
    </p:spTree>
    <p:extLst>
      <p:ext uri="{BB962C8B-B14F-4D97-AF65-F5344CB8AC3E}">
        <p14:creationId xmlns:p14="http://schemas.microsoft.com/office/powerpoint/2010/main" val="649412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sv-S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E9A6D9FF-04BF-4318-9D20-65EF3FA1003A}" type="datetimeFigureOut">
              <a:rPr lang="sv-SE" smtClean="0"/>
              <a:t>2023-05-05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E04D3D2-9F35-4B68-971B-1189C9C2DBFA}" type="slidenum">
              <a:rPr lang="sv-SE" smtClean="0"/>
              <a:t>‹#›</a:t>
            </a:fld>
            <a:endParaRPr lang="sv-SE"/>
          </a:p>
        </p:txBody>
      </p:sp>
    </p:spTree>
    <p:extLst>
      <p:ext uri="{BB962C8B-B14F-4D97-AF65-F5344CB8AC3E}">
        <p14:creationId xmlns:p14="http://schemas.microsoft.com/office/powerpoint/2010/main" val="1033120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E9A6D9FF-04BF-4318-9D20-65EF3FA1003A}" type="datetimeFigureOut">
              <a:rPr lang="sv-SE" smtClean="0"/>
              <a:t>2023-05-05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E04D3D2-9F35-4B68-971B-1189C9C2DBFA}" type="slidenum">
              <a:rPr lang="sv-SE" smtClean="0"/>
              <a:t>‹#›</a:t>
            </a:fld>
            <a:endParaRPr lang="sv-SE"/>
          </a:p>
        </p:txBody>
      </p:sp>
    </p:spTree>
    <p:extLst>
      <p:ext uri="{BB962C8B-B14F-4D97-AF65-F5344CB8AC3E}">
        <p14:creationId xmlns:p14="http://schemas.microsoft.com/office/powerpoint/2010/main" val="1371190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E9A6D9FF-04BF-4318-9D20-65EF3FA1003A}" type="datetimeFigureOut">
              <a:rPr lang="sv-SE" smtClean="0"/>
              <a:t>2023-05-05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E04D3D2-9F35-4B68-971B-1189C9C2DBFA}" type="slidenum">
              <a:rPr lang="sv-SE" smtClean="0"/>
              <a:t>‹#›</a:t>
            </a:fld>
            <a:endParaRPr lang="sv-SE"/>
          </a:p>
        </p:txBody>
      </p:sp>
    </p:spTree>
    <p:extLst>
      <p:ext uri="{BB962C8B-B14F-4D97-AF65-F5344CB8AC3E}">
        <p14:creationId xmlns:p14="http://schemas.microsoft.com/office/powerpoint/2010/main" val="1811228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dirty="0"/>
          </a:p>
        </p:txBody>
      </p:sp>
    </p:spTree>
    <p:extLst>
      <p:ext uri="{BB962C8B-B14F-4D97-AF65-F5344CB8AC3E}">
        <p14:creationId xmlns:p14="http://schemas.microsoft.com/office/powerpoint/2010/main" val="328332772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hape and small image">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10674669" y="1014582"/>
            <a:ext cx="1543488" cy="5849336"/>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en-GB" noProof="0"/>
              <a:t>.</a:t>
            </a:r>
          </a:p>
        </p:txBody>
      </p:sp>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10960963" y="1108695"/>
            <a:ext cx="1233996" cy="5749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en-GB" noProof="0"/>
              <a:t>.</a:t>
            </a:r>
          </a:p>
        </p:txBody>
      </p:sp>
      <p:sp>
        <p:nvSpPr>
          <p:cNvPr id="6" name="Rektangel 5">
            <a:extLst>
              <a:ext uri="{FF2B5EF4-FFF2-40B4-BE49-F238E27FC236}">
                <a16:creationId xmlns:a16="http://schemas.microsoft.com/office/drawing/2014/main" id="{22CE84D2-A6B0-47F2-BD7C-842E6783A3CA}"/>
              </a:ext>
            </a:extLst>
          </p:cNvPr>
          <p:cNvSpPr/>
          <p:nvPr userDrawn="1"/>
        </p:nvSpPr>
        <p:spPr>
          <a:xfrm>
            <a:off x="-2074458" y="24064"/>
            <a:ext cx="1990236" cy="1618135"/>
          </a:xfrm>
          <a:prstGeom prst="rect">
            <a:avLst/>
          </a:prstGeom>
          <a:solidFill>
            <a:schemeClr val="bg1">
              <a:lumMod val="75000"/>
            </a:schemeClr>
          </a:solidFill>
        </p:spPr>
        <p:txBody>
          <a:bodyPr wrap="square">
            <a:spAutoFit/>
          </a:bodyPr>
          <a:lstStyle/>
          <a:p>
            <a:pPr marL="0" lvl="0" indent="0">
              <a:lnSpc>
                <a:spcPct val="107000"/>
              </a:lnSpc>
              <a:spcAft>
                <a:spcPts val="450"/>
              </a:spcAft>
              <a:buFont typeface="+mj-lt"/>
              <a:buNone/>
            </a:pPr>
            <a:r>
              <a:rPr lang="en-GB" sz="675" i="1" u="none" noProof="0" dirty="0">
                <a:effectLst/>
                <a:latin typeface="Calibri" panose="020F0502020204030204" pitchFamily="34" charset="0"/>
                <a:ea typeface="Calibri" panose="020F0502020204030204" pitchFamily="34" charset="0"/>
                <a:cs typeface="Times New Roman" panose="02020603050405020304" pitchFamily="18" charset="0"/>
              </a:rPr>
              <a:t>Text, shape and interchangeable small image: </a:t>
            </a:r>
          </a:p>
          <a:p>
            <a:pPr marL="0" lvl="0" indent="0">
              <a:lnSpc>
                <a:spcPct val="107000"/>
              </a:lnSpc>
              <a:spcAft>
                <a:spcPts val="450"/>
              </a:spcAft>
              <a:buFont typeface="+mj-lt"/>
              <a:buNone/>
            </a:pPr>
            <a:r>
              <a:rPr lang="en-GB" sz="675" i="0" u="none" noProof="0" dirty="0">
                <a:effectLst/>
                <a:latin typeface="Calibri" panose="020F0502020204030204" pitchFamily="34" charset="0"/>
                <a:ea typeface="Calibri" panose="020F0502020204030204" pitchFamily="34" charset="0"/>
                <a:cs typeface="Times New Roman" panose="02020603050405020304" pitchFamily="18" charset="0"/>
              </a:rPr>
              <a:t>a. To use your own image</a:t>
            </a:r>
            <a:r>
              <a:rPr lang="en-GB" sz="675" i="0" u="none" baseline="0" noProof="0" dirty="0">
                <a:effectLst/>
                <a:latin typeface="Calibri" panose="020F0502020204030204" pitchFamily="34" charset="0"/>
                <a:ea typeface="Calibri" panose="020F0502020204030204" pitchFamily="34" charset="0"/>
                <a:cs typeface="Times New Roman" panose="02020603050405020304" pitchFamily="18" charset="0"/>
              </a:rPr>
              <a:t> to the right</a:t>
            </a:r>
            <a:r>
              <a:rPr lang="en-GB" sz="675" i="0" u="none" noProof="0" dirty="0">
                <a:effectLst/>
                <a:latin typeface="Calibri" panose="020F0502020204030204" pitchFamily="34" charset="0"/>
                <a:ea typeface="Calibri" panose="020F0502020204030204" pitchFamily="34" charset="0"/>
                <a:cs typeface="Times New Roman" panose="02020603050405020304" pitchFamily="18" charset="0"/>
              </a:rPr>
              <a:t>, click on the “Picture” icon in the placeholder and insert an image, which should not be too detailed. </a:t>
            </a:r>
          </a:p>
          <a:p>
            <a:pPr marL="0" lvl="0" indent="0">
              <a:lnSpc>
                <a:spcPct val="107000"/>
              </a:lnSpc>
              <a:spcAft>
                <a:spcPts val="450"/>
              </a:spcAft>
              <a:buFont typeface="+mj-lt"/>
              <a:buNone/>
            </a:pPr>
            <a:r>
              <a:rPr lang="en-GB" sz="675" i="0" u="none" noProof="0" dirty="0">
                <a:effectLst/>
                <a:latin typeface="Calibri" panose="020F0502020204030204" pitchFamily="34" charset="0"/>
                <a:ea typeface="Calibri" panose="020F0502020204030204" pitchFamily="34" charset="0"/>
                <a:cs typeface="Times New Roman" panose="02020603050405020304" pitchFamily="18" charset="0"/>
              </a:rPr>
              <a:t>b. To move the image within the image area: click on the picture, select “Crop”, select the picture again and move it or change the size of it.</a:t>
            </a:r>
          </a:p>
          <a:p>
            <a:pPr marL="0" lvl="0" indent="0">
              <a:lnSpc>
                <a:spcPct val="107000"/>
              </a:lnSpc>
              <a:spcAft>
                <a:spcPts val="450"/>
              </a:spcAft>
              <a:buFont typeface="+mj-lt"/>
              <a:buNone/>
            </a:pPr>
            <a:r>
              <a:rPr lang="en-GB" sz="675" i="0" u="none" noProof="0" dirty="0">
                <a:effectLst/>
                <a:latin typeface="Calibri" panose="020F0502020204030204" pitchFamily="34" charset="0"/>
                <a:ea typeface="Calibri" panose="020F0502020204030204" pitchFamily="34" charset="0"/>
                <a:cs typeface="Times New Roman" panose="02020603050405020304" pitchFamily="18" charset="0"/>
              </a:rPr>
              <a:t>c. To change the colour of the shape: click on the shape and select a different colour theme from “Shape fill”. If it is impossible to click on the shape, click on the image area and select “Send backward”.</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hasCustomPrompt="1"/>
          </p:nvPr>
        </p:nvSpPr>
        <p:spPr>
          <a:xfrm>
            <a:off x="768722" y="1250483"/>
            <a:ext cx="9862887" cy="880197"/>
          </a:xfrm>
        </p:spPr>
        <p:txBody>
          <a:bodyPr/>
          <a:lstStyle>
            <a:lvl1pPr>
              <a:defRPr/>
            </a:lvl1pPr>
          </a:lstStyle>
          <a:p>
            <a:r>
              <a:rPr lang="en-GB" noProof="0"/>
              <a:t>Header</a:t>
            </a:r>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hasCustomPrompt="1"/>
          </p:nvPr>
        </p:nvSpPr>
        <p:spPr>
          <a:xfrm>
            <a:off x="768722" y="2397444"/>
            <a:ext cx="9862887" cy="3648517"/>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a:p>
            <a:pPr lvl="4"/>
            <a:endParaRPr lang="en-GB" noProof="0"/>
          </a:p>
        </p:txBody>
      </p:sp>
    </p:spTree>
    <p:extLst>
      <p:ext uri="{BB962C8B-B14F-4D97-AF65-F5344CB8AC3E}">
        <p14:creationId xmlns:p14="http://schemas.microsoft.com/office/powerpoint/2010/main" val="102754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E9A6D9FF-04BF-4318-9D20-65EF3FA1003A}" type="datetimeFigureOut">
              <a:rPr lang="sv-SE" smtClean="0"/>
              <a:t>2023-05-05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E04D3D2-9F35-4B68-971B-1189C9C2DBFA}" type="slidenum">
              <a:rPr lang="sv-SE" smtClean="0"/>
              <a:t>‹#›</a:t>
            </a:fld>
            <a:endParaRPr lang="sv-SE"/>
          </a:p>
        </p:txBody>
      </p:sp>
    </p:spTree>
    <p:extLst>
      <p:ext uri="{BB962C8B-B14F-4D97-AF65-F5344CB8AC3E}">
        <p14:creationId xmlns:p14="http://schemas.microsoft.com/office/powerpoint/2010/main" val="263788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sv-S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9A6D9FF-04BF-4318-9D20-65EF3FA1003A}" type="datetimeFigureOut">
              <a:rPr lang="sv-SE" smtClean="0"/>
              <a:t>2023-05-05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E04D3D2-9F35-4B68-971B-1189C9C2DBFA}" type="slidenum">
              <a:rPr lang="sv-SE" smtClean="0"/>
              <a:t>‹#›</a:t>
            </a:fld>
            <a:endParaRPr lang="sv-SE"/>
          </a:p>
        </p:txBody>
      </p:sp>
    </p:spTree>
    <p:extLst>
      <p:ext uri="{BB962C8B-B14F-4D97-AF65-F5344CB8AC3E}">
        <p14:creationId xmlns:p14="http://schemas.microsoft.com/office/powerpoint/2010/main" val="767626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E9A6D9FF-04BF-4318-9D20-65EF3FA1003A}" type="datetimeFigureOut">
              <a:rPr lang="sv-SE" smtClean="0"/>
              <a:t>2023-05-05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AE04D3D2-9F35-4B68-971B-1189C9C2DBFA}" type="slidenum">
              <a:rPr lang="sv-SE" smtClean="0"/>
              <a:t>‹#›</a:t>
            </a:fld>
            <a:endParaRPr lang="sv-SE"/>
          </a:p>
        </p:txBody>
      </p:sp>
    </p:spTree>
    <p:extLst>
      <p:ext uri="{BB962C8B-B14F-4D97-AF65-F5344CB8AC3E}">
        <p14:creationId xmlns:p14="http://schemas.microsoft.com/office/powerpoint/2010/main" val="2979948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sv-S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E9A6D9FF-04BF-4318-9D20-65EF3FA1003A}" type="datetimeFigureOut">
              <a:rPr lang="sv-SE" smtClean="0"/>
              <a:t>2023-05-05</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AE04D3D2-9F35-4B68-971B-1189C9C2DBFA}" type="slidenum">
              <a:rPr lang="sv-SE" smtClean="0"/>
              <a:t>‹#›</a:t>
            </a:fld>
            <a:endParaRPr lang="sv-SE"/>
          </a:p>
        </p:txBody>
      </p:sp>
    </p:spTree>
    <p:extLst>
      <p:ext uri="{BB962C8B-B14F-4D97-AF65-F5344CB8AC3E}">
        <p14:creationId xmlns:p14="http://schemas.microsoft.com/office/powerpoint/2010/main" val="331062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E9A6D9FF-04BF-4318-9D20-65EF3FA1003A}" type="datetimeFigureOut">
              <a:rPr lang="sv-SE" smtClean="0"/>
              <a:t>2023-05-05</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AE04D3D2-9F35-4B68-971B-1189C9C2DBFA}" type="slidenum">
              <a:rPr lang="sv-SE" smtClean="0"/>
              <a:t>‹#›</a:t>
            </a:fld>
            <a:endParaRPr lang="sv-SE"/>
          </a:p>
        </p:txBody>
      </p:sp>
    </p:spTree>
    <p:extLst>
      <p:ext uri="{BB962C8B-B14F-4D97-AF65-F5344CB8AC3E}">
        <p14:creationId xmlns:p14="http://schemas.microsoft.com/office/powerpoint/2010/main" val="3110915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A6D9FF-04BF-4318-9D20-65EF3FA1003A}" type="datetimeFigureOut">
              <a:rPr lang="sv-SE" smtClean="0"/>
              <a:t>2023-05-05</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AE04D3D2-9F35-4B68-971B-1189C9C2DBFA}" type="slidenum">
              <a:rPr lang="sv-SE" smtClean="0"/>
              <a:t>‹#›</a:t>
            </a:fld>
            <a:endParaRPr lang="sv-SE"/>
          </a:p>
        </p:txBody>
      </p:sp>
    </p:spTree>
    <p:extLst>
      <p:ext uri="{BB962C8B-B14F-4D97-AF65-F5344CB8AC3E}">
        <p14:creationId xmlns:p14="http://schemas.microsoft.com/office/powerpoint/2010/main" val="354293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A6D9FF-04BF-4318-9D20-65EF3FA1003A}" type="datetimeFigureOut">
              <a:rPr lang="sv-SE" smtClean="0"/>
              <a:t>2023-05-05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AE04D3D2-9F35-4B68-971B-1189C9C2DBFA}" type="slidenum">
              <a:rPr lang="sv-SE" smtClean="0"/>
              <a:t>‹#›</a:t>
            </a:fld>
            <a:endParaRPr lang="sv-SE"/>
          </a:p>
        </p:txBody>
      </p:sp>
    </p:spTree>
    <p:extLst>
      <p:ext uri="{BB962C8B-B14F-4D97-AF65-F5344CB8AC3E}">
        <p14:creationId xmlns:p14="http://schemas.microsoft.com/office/powerpoint/2010/main" val="2738778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A6D9FF-04BF-4318-9D20-65EF3FA1003A}" type="datetimeFigureOut">
              <a:rPr lang="sv-SE" smtClean="0"/>
              <a:t>2023-05-05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AE04D3D2-9F35-4B68-971B-1189C9C2DBFA}" type="slidenum">
              <a:rPr lang="sv-SE" smtClean="0"/>
              <a:t>‹#›</a:t>
            </a:fld>
            <a:endParaRPr lang="sv-SE"/>
          </a:p>
        </p:txBody>
      </p:sp>
    </p:spTree>
    <p:extLst>
      <p:ext uri="{BB962C8B-B14F-4D97-AF65-F5344CB8AC3E}">
        <p14:creationId xmlns:p14="http://schemas.microsoft.com/office/powerpoint/2010/main" val="3189397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6D9FF-04BF-4318-9D20-65EF3FA1003A}" type="datetimeFigureOut">
              <a:rPr lang="sv-SE" smtClean="0"/>
              <a:t>2023-05-05</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4D3D2-9F35-4B68-971B-1189C9C2DBFA}" type="slidenum">
              <a:rPr lang="sv-SE" smtClean="0"/>
              <a:t>‹#›</a:t>
            </a:fld>
            <a:endParaRPr lang="sv-SE"/>
          </a:p>
        </p:txBody>
      </p:sp>
    </p:spTree>
    <p:extLst>
      <p:ext uri="{BB962C8B-B14F-4D97-AF65-F5344CB8AC3E}">
        <p14:creationId xmlns:p14="http://schemas.microsoft.com/office/powerpoint/2010/main" val="1616326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42.png"/><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2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60.emf"/></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58.emf"/><Relationship Id="rId4" Type="http://schemas.openxmlformats.org/officeDocument/2006/relationships/image" Target="../media/image63.emf"/></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40.emf"/></Relationships>
</file>

<file path=ppt/slides/_rels/slide3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image" Target="../media/image77.emf"/></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3.gif"/><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95.jpe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102.jpeg"/></Relationships>
</file>

<file path=ppt/slides/_rels/slide49.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104.jpeg"/><Relationship Id="rId7"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106.jpeg"/><Relationship Id="rId4" Type="http://schemas.openxmlformats.org/officeDocument/2006/relationships/image" Target="../media/image10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hyperlink" Target="mailto:isabel.blanco.penedo@slu.se" TargetMode="External"/><Relationship Id="rId4" Type="http://schemas.openxmlformats.org/officeDocument/2006/relationships/hyperlink" Target="mailto:isabel.blancopenedo@udl.ca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9292" y="-628546"/>
            <a:ext cx="9144000" cy="2387600"/>
          </a:xfrm>
        </p:spPr>
        <p:txBody>
          <a:bodyPr>
            <a:normAutofit/>
          </a:bodyPr>
          <a:lstStyle/>
          <a:p>
            <a:r>
              <a:rPr lang="sv-SE" sz="5400" b="1" dirty="0" err="1" smtClean="0"/>
              <a:t>Bioseguridad</a:t>
            </a:r>
            <a:r>
              <a:rPr lang="sv-SE" sz="5400" b="1" dirty="0" smtClean="0"/>
              <a:t> </a:t>
            </a:r>
            <a:r>
              <a:rPr lang="sv-SE" sz="5400" b="1" dirty="0"/>
              <a:t>en </a:t>
            </a:r>
            <a:r>
              <a:rPr lang="sv-SE" sz="5400" b="1" dirty="0" err="1" smtClean="0"/>
              <a:t>ganadería</a:t>
            </a:r>
            <a:r>
              <a:rPr lang="sv-SE" sz="5400" b="1" dirty="0" smtClean="0"/>
              <a:t> extensiva </a:t>
            </a:r>
            <a:r>
              <a:rPr lang="sv-SE" sz="5400" b="1" dirty="0"/>
              <a:t>y </a:t>
            </a:r>
            <a:r>
              <a:rPr lang="sv-SE" sz="5400" b="1" dirty="0" err="1" smtClean="0"/>
              <a:t>cebo</a:t>
            </a:r>
            <a:endParaRPr lang="sv-SE" sz="5400" b="1" dirty="0"/>
          </a:p>
        </p:txBody>
      </p:sp>
      <p:sp>
        <p:nvSpPr>
          <p:cNvPr id="3" name="Subtitle 2"/>
          <p:cNvSpPr>
            <a:spLocks noGrp="1"/>
          </p:cNvSpPr>
          <p:nvPr>
            <p:ph type="subTitle" idx="1"/>
          </p:nvPr>
        </p:nvSpPr>
        <p:spPr>
          <a:xfrm>
            <a:off x="1259097" y="4904135"/>
            <a:ext cx="9144000" cy="1655762"/>
          </a:xfrm>
        </p:spPr>
        <p:txBody>
          <a:bodyPr/>
          <a:lstStyle/>
          <a:p>
            <a:r>
              <a:rPr lang="sv-SE" dirty="0" smtClean="0"/>
              <a:t> </a:t>
            </a:r>
          </a:p>
          <a:p>
            <a:r>
              <a:rPr lang="sv-SE" b="1" u="sng" dirty="0" err="1" smtClean="0"/>
              <a:t>Viernes</a:t>
            </a:r>
            <a:r>
              <a:rPr lang="sv-SE" b="1" u="sng" dirty="0" smtClean="0"/>
              <a:t> </a:t>
            </a:r>
            <a:r>
              <a:rPr lang="sv-SE" b="1" u="sng" dirty="0"/>
              <a:t>5 de </a:t>
            </a:r>
            <a:r>
              <a:rPr lang="sv-SE" b="1" u="sng" dirty="0" err="1" smtClean="0"/>
              <a:t>mayo</a:t>
            </a:r>
            <a:endParaRPr lang="sv-SE" b="1" u="sng" dirty="0" smtClean="0"/>
          </a:p>
          <a:p>
            <a:r>
              <a:rPr lang="sv-SE" dirty="0" smtClean="0"/>
              <a:t>16h00-17h00</a:t>
            </a:r>
            <a:endParaRPr lang="sv-SE" dirty="0"/>
          </a:p>
        </p:txBody>
      </p:sp>
      <p:sp>
        <p:nvSpPr>
          <p:cNvPr id="4" name="1 Título"/>
          <p:cNvSpPr txBox="1">
            <a:spLocks/>
          </p:cNvSpPr>
          <p:nvPr/>
        </p:nvSpPr>
        <p:spPr>
          <a:xfrm>
            <a:off x="839099" y="6286500"/>
            <a:ext cx="10108300" cy="1143000"/>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200" b="1" dirty="0" smtClean="0"/>
              <a:t>Isabel Blanco Penedo</a:t>
            </a:r>
            <a:br>
              <a:rPr lang="es-ES" sz="3200" b="1" dirty="0" smtClean="0"/>
            </a:br>
            <a:endParaRPr lang="sv-SE" dirty="0"/>
          </a:p>
        </p:txBody>
      </p:sp>
      <p:pic>
        <p:nvPicPr>
          <p:cNvPr id="101" name="Picture 2" descr="grazedandconfused.jpg"/>
          <p:cNvPicPr>
            <a:picLocks noChangeAspect="1" noChangeArrowheads="1"/>
          </p:cNvPicPr>
          <p:nvPr/>
        </p:nvPicPr>
        <p:blipFill rotWithShape="1">
          <a:blip r:embed="rId3">
            <a:extLst>
              <a:ext uri="{28A0092B-C50C-407E-A947-70E740481C1C}">
                <a14:useLocalDpi xmlns:a14="http://schemas.microsoft.com/office/drawing/2010/main" val="0"/>
              </a:ext>
            </a:extLst>
          </a:blip>
          <a:srcRect t="46320"/>
          <a:stretch/>
        </p:blipFill>
        <p:spPr bwMode="auto">
          <a:xfrm>
            <a:off x="714795" y="2024135"/>
            <a:ext cx="5365131"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p:cNvPicPr>
            <a:picLocks noChangeAspect="1"/>
          </p:cNvPicPr>
          <p:nvPr/>
        </p:nvPicPr>
        <p:blipFill>
          <a:blip r:embed="rId4"/>
          <a:stretch>
            <a:fillRect/>
          </a:stretch>
        </p:blipFill>
        <p:spPr>
          <a:xfrm>
            <a:off x="6624228" y="2024135"/>
            <a:ext cx="3840000" cy="2880000"/>
          </a:xfrm>
          <a:prstGeom prst="rect">
            <a:avLst/>
          </a:prstGeom>
        </p:spPr>
      </p:pic>
    </p:spTree>
    <p:extLst>
      <p:ext uri="{BB962C8B-B14F-4D97-AF65-F5344CB8AC3E}">
        <p14:creationId xmlns:p14="http://schemas.microsoft.com/office/powerpoint/2010/main" val="3334612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defTabSz="457189">
              <a:defRPr/>
            </a:pPr>
            <a:r>
              <a:rPr lang="es-ES" sz="3200" b="1" dirty="0">
                <a:cs typeface="Calibri" panose="020F0502020204030204" pitchFamily="34" charset="0"/>
              </a:rPr>
              <a:t>Impedir la entrada de infecciones en la explotación</a:t>
            </a:r>
            <a:endParaRPr lang="sv-SE" sz="3200" b="1" dirty="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2855068" y="2250133"/>
            <a:ext cx="6817766" cy="4074566"/>
          </a:xfrm>
          <a:prstGeom prst="rect">
            <a:avLst/>
          </a:prstGeom>
        </p:spPr>
      </p:pic>
      <p:sp>
        <p:nvSpPr>
          <p:cNvPr id="3" name="TextBox 2"/>
          <p:cNvSpPr txBox="1"/>
          <p:nvPr/>
        </p:nvSpPr>
        <p:spPr>
          <a:xfrm>
            <a:off x="3002555" y="2654710"/>
            <a:ext cx="1215486" cy="523220"/>
          </a:xfrm>
          <a:prstGeom prst="rect">
            <a:avLst/>
          </a:prstGeom>
          <a:solidFill>
            <a:schemeClr val="bg1"/>
          </a:solidFill>
        </p:spPr>
        <p:txBody>
          <a:bodyPr wrap="square" rtlCol="0">
            <a:spAutoFit/>
          </a:bodyPr>
          <a:lstStyle/>
          <a:p>
            <a:r>
              <a:rPr lang="sv-SE" sz="1400" b="1" dirty="0" smtClean="0"/>
              <a:t>ANIMALES VIVOS</a:t>
            </a:r>
            <a:endParaRPr lang="sv-SE" sz="1400" b="1" dirty="0"/>
          </a:p>
        </p:txBody>
      </p:sp>
      <p:sp>
        <p:nvSpPr>
          <p:cNvPr id="5" name="TextBox 4"/>
          <p:cNvSpPr txBox="1"/>
          <p:nvPr/>
        </p:nvSpPr>
        <p:spPr>
          <a:xfrm>
            <a:off x="3002555" y="3737375"/>
            <a:ext cx="1082748" cy="307777"/>
          </a:xfrm>
          <a:prstGeom prst="rect">
            <a:avLst/>
          </a:prstGeom>
          <a:solidFill>
            <a:schemeClr val="bg1"/>
          </a:solidFill>
        </p:spPr>
        <p:txBody>
          <a:bodyPr wrap="square" rtlCol="0">
            <a:spAutoFit/>
          </a:bodyPr>
          <a:lstStyle/>
          <a:p>
            <a:r>
              <a:rPr lang="sv-SE" sz="1400" b="1" dirty="0" smtClean="0"/>
              <a:t>VISITANTES</a:t>
            </a:r>
            <a:endParaRPr lang="sv-SE" sz="1400" b="1" dirty="0"/>
          </a:p>
        </p:txBody>
      </p:sp>
      <p:sp>
        <p:nvSpPr>
          <p:cNvPr id="6" name="TextBox 5"/>
          <p:cNvSpPr txBox="1"/>
          <p:nvPr/>
        </p:nvSpPr>
        <p:spPr>
          <a:xfrm>
            <a:off x="3731341" y="5014453"/>
            <a:ext cx="1028073" cy="307777"/>
          </a:xfrm>
          <a:prstGeom prst="rect">
            <a:avLst/>
          </a:prstGeom>
          <a:solidFill>
            <a:schemeClr val="bg1"/>
          </a:solidFill>
        </p:spPr>
        <p:txBody>
          <a:bodyPr wrap="square" rtlCol="0">
            <a:spAutoFit/>
          </a:bodyPr>
          <a:lstStyle/>
          <a:p>
            <a:r>
              <a:rPr lang="sv-SE" sz="1400" b="1" dirty="0" smtClean="0"/>
              <a:t>ALIMENTO</a:t>
            </a:r>
            <a:endParaRPr lang="sv-SE" sz="1400" b="1" dirty="0"/>
          </a:p>
        </p:txBody>
      </p:sp>
      <p:sp>
        <p:nvSpPr>
          <p:cNvPr id="7" name="TextBox 6"/>
          <p:cNvSpPr txBox="1"/>
          <p:nvPr/>
        </p:nvSpPr>
        <p:spPr>
          <a:xfrm>
            <a:off x="5581286" y="5579808"/>
            <a:ext cx="1365329" cy="307777"/>
          </a:xfrm>
          <a:prstGeom prst="rect">
            <a:avLst/>
          </a:prstGeom>
          <a:solidFill>
            <a:schemeClr val="bg1"/>
          </a:solidFill>
        </p:spPr>
        <p:txBody>
          <a:bodyPr wrap="square" rtlCol="0">
            <a:spAutoFit/>
          </a:bodyPr>
          <a:lstStyle/>
          <a:p>
            <a:r>
              <a:rPr lang="sv-SE" sz="1400" b="1" dirty="0" smtClean="0"/>
              <a:t>EQUIPAMIENTO</a:t>
            </a:r>
            <a:endParaRPr lang="sv-SE" sz="1400" b="1" dirty="0"/>
          </a:p>
        </p:txBody>
      </p:sp>
      <p:sp>
        <p:nvSpPr>
          <p:cNvPr id="8" name="TextBox 7"/>
          <p:cNvSpPr txBox="1"/>
          <p:nvPr/>
        </p:nvSpPr>
        <p:spPr>
          <a:xfrm>
            <a:off x="8307506" y="3737375"/>
            <a:ext cx="1087218" cy="307777"/>
          </a:xfrm>
          <a:prstGeom prst="rect">
            <a:avLst/>
          </a:prstGeom>
          <a:solidFill>
            <a:schemeClr val="bg1"/>
          </a:solidFill>
        </p:spPr>
        <p:txBody>
          <a:bodyPr wrap="square" rtlCol="0">
            <a:spAutoFit/>
          </a:bodyPr>
          <a:lstStyle/>
          <a:p>
            <a:r>
              <a:rPr lang="sv-SE" sz="1400" b="1" dirty="0" smtClean="0"/>
              <a:t>VEHICULOS</a:t>
            </a:r>
            <a:endParaRPr lang="sv-SE" sz="1400" b="1" dirty="0"/>
          </a:p>
        </p:txBody>
      </p:sp>
      <p:sp>
        <p:nvSpPr>
          <p:cNvPr id="9" name="TextBox 8"/>
          <p:cNvSpPr txBox="1"/>
          <p:nvPr/>
        </p:nvSpPr>
        <p:spPr>
          <a:xfrm>
            <a:off x="8307505" y="2816942"/>
            <a:ext cx="895489" cy="307777"/>
          </a:xfrm>
          <a:prstGeom prst="rect">
            <a:avLst/>
          </a:prstGeom>
          <a:solidFill>
            <a:schemeClr val="bg1"/>
          </a:solidFill>
        </p:spPr>
        <p:txBody>
          <a:bodyPr wrap="square" rtlCol="0">
            <a:spAutoFit/>
          </a:bodyPr>
          <a:lstStyle/>
          <a:p>
            <a:r>
              <a:rPr lang="sv-SE" sz="1400" b="1" dirty="0" smtClean="0"/>
              <a:t>PURÍN</a:t>
            </a:r>
            <a:endParaRPr lang="sv-SE" sz="1400" b="1" dirty="0"/>
          </a:p>
        </p:txBody>
      </p:sp>
      <p:sp>
        <p:nvSpPr>
          <p:cNvPr id="10" name="TextBox 9"/>
          <p:cNvSpPr txBox="1"/>
          <p:nvPr/>
        </p:nvSpPr>
        <p:spPr>
          <a:xfrm>
            <a:off x="7763897" y="4906731"/>
            <a:ext cx="967148" cy="523220"/>
          </a:xfrm>
          <a:prstGeom prst="rect">
            <a:avLst/>
          </a:prstGeom>
          <a:solidFill>
            <a:schemeClr val="bg1"/>
          </a:solidFill>
        </p:spPr>
        <p:txBody>
          <a:bodyPr wrap="square" rtlCol="0">
            <a:spAutoFit/>
          </a:bodyPr>
          <a:lstStyle/>
          <a:p>
            <a:r>
              <a:rPr lang="sv-SE" sz="1400" b="1" dirty="0" smtClean="0"/>
              <a:t>STOCK CAIDO</a:t>
            </a:r>
            <a:endParaRPr lang="sv-SE" sz="1400" b="1" dirty="0"/>
          </a:p>
        </p:txBody>
      </p:sp>
    </p:spTree>
    <p:extLst>
      <p:ext uri="{BB962C8B-B14F-4D97-AF65-F5344CB8AC3E}">
        <p14:creationId xmlns:p14="http://schemas.microsoft.com/office/powerpoint/2010/main" val="242342376"/>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118858" y="1075778"/>
            <a:ext cx="8038061" cy="56014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kern="1200">
                <a:solidFill>
                  <a:srgbClr val="F47B22"/>
                </a:solidFill>
                <a:latin typeface="+mj-lt"/>
                <a:ea typeface="+mj-ea"/>
                <a:cs typeface="+mj-cs"/>
              </a:defRPr>
            </a:lvl1pPr>
            <a:lvl2pPr algn="ctr" rtl="0" eaLnBrk="0" fontAlgn="base" hangingPunct="0">
              <a:spcBef>
                <a:spcPct val="0"/>
              </a:spcBef>
              <a:spcAft>
                <a:spcPct val="0"/>
              </a:spcAft>
              <a:defRPr sz="3600" b="1">
                <a:solidFill>
                  <a:srgbClr val="F47B22"/>
                </a:solidFill>
                <a:latin typeface="Verdana" pitchFamily="34" charset="0"/>
              </a:defRPr>
            </a:lvl2pPr>
            <a:lvl3pPr algn="ctr" rtl="0" eaLnBrk="0" fontAlgn="base" hangingPunct="0">
              <a:spcBef>
                <a:spcPct val="0"/>
              </a:spcBef>
              <a:spcAft>
                <a:spcPct val="0"/>
              </a:spcAft>
              <a:defRPr sz="3600" b="1">
                <a:solidFill>
                  <a:srgbClr val="F47B22"/>
                </a:solidFill>
                <a:latin typeface="Verdana" pitchFamily="34" charset="0"/>
              </a:defRPr>
            </a:lvl3pPr>
            <a:lvl4pPr algn="ctr" rtl="0" eaLnBrk="0" fontAlgn="base" hangingPunct="0">
              <a:spcBef>
                <a:spcPct val="0"/>
              </a:spcBef>
              <a:spcAft>
                <a:spcPct val="0"/>
              </a:spcAft>
              <a:defRPr sz="3600" b="1">
                <a:solidFill>
                  <a:srgbClr val="F47B22"/>
                </a:solidFill>
                <a:latin typeface="Verdana" pitchFamily="34" charset="0"/>
              </a:defRPr>
            </a:lvl4pPr>
            <a:lvl5pPr algn="ctr" rtl="0" eaLnBrk="0" fontAlgn="base" hangingPunct="0">
              <a:spcBef>
                <a:spcPct val="0"/>
              </a:spcBef>
              <a:spcAft>
                <a:spcPct val="0"/>
              </a:spcAft>
              <a:defRPr sz="3600" b="1">
                <a:solidFill>
                  <a:srgbClr val="F47B22"/>
                </a:solidFill>
                <a:latin typeface="Verdana" pitchFamily="34" charset="0"/>
              </a:defRPr>
            </a:lvl5pPr>
            <a:lvl6pPr marL="457200" algn="ctr" rtl="0" fontAlgn="base">
              <a:spcBef>
                <a:spcPct val="0"/>
              </a:spcBef>
              <a:spcAft>
                <a:spcPct val="0"/>
              </a:spcAft>
              <a:defRPr sz="3600" b="1">
                <a:solidFill>
                  <a:srgbClr val="F47B22"/>
                </a:solidFill>
                <a:latin typeface="Verdana" pitchFamily="34" charset="0"/>
              </a:defRPr>
            </a:lvl6pPr>
            <a:lvl7pPr marL="914400" algn="ctr" rtl="0" fontAlgn="base">
              <a:spcBef>
                <a:spcPct val="0"/>
              </a:spcBef>
              <a:spcAft>
                <a:spcPct val="0"/>
              </a:spcAft>
              <a:defRPr sz="3600" b="1">
                <a:solidFill>
                  <a:srgbClr val="F47B22"/>
                </a:solidFill>
                <a:latin typeface="Verdana" pitchFamily="34" charset="0"/>
              </a:defRPr>
            </a:lvl7pPr>
            <a:lvl8pPr marL="1371600" algn="ctr" rtl="0" fontAlgn="base">
              <a:spcBef>
                <a:spcPct val="0"/>
              </a:spcBef>
              <a:spcAft>
                <a:spcPct val="0"/>
              </a:spcAft>
              <a:defRPr sz="3600" b="1">
                <a:solidFill>
                  <a:srgbClr val="F47B22"/>
                </a:solidFill>
                <a:latin typeface="Verdana" pitchFamily="34" charset="0"/>
              </a:defRPr>
            </a:lvl8pPr>
            <a:lvl9pPr marL="1828800" algn="ctr" rtl="0" fontAlgn="base">
              <a:spcBef>
                <a:spcPct val="0"/>
              </a:spcBef>
              <a:spcAft>
                <a:spcPct val="0"/>
              </a:spcAft>
              <a:defRPr sz="3600" b="1">
                <a:solidFill>
                  <a:srgbClr val="F47B22"/>
                </a:solidFill>
                <a:latin typeface="Verdana" pitchFamily="34" charset="0"/>
              </a:defRPr>
            </a:lvl9pPr>
          </a:lstStyle>
          <a:p>
            <a:pPr marL="358766" defTabSz="457189" eaLnBrk="1" hangingPunct="1">
              <a:lnSpc>
                <a:spcPct val="90000"/>
              </a:lnSpc>
              <a:spcAft>
                <a:spcPts val="600"/>
              </a:spcAft>
              <a:defRPr/>
            </a:pPr>
            <a:r>
              <a:rPr lang="es-ES" sz="3200" dirty="0">
                <a:solidFill>
                  <a:schemeClr val="tx1"/>
                </a:solidFill>
                <a:cs typeface="Calibri" panose="020F0502020204030204" pitchFamily="34" charset="0"/>
              </a:rPr>
              <a:t>Análisis de peligros y puntos críticos de </a:t>
            </a:r>
            <a:r>
              <a:rPr lang="es-ES" sz="3200" dirty="0" smtClean="0">
                <a:solidFill>
                  <a:schemeClr val="tx1"/>
                </a:solidFill>
                <a:cs typeface="Calibri" panose="020F0502020204030204" pitchFamily="34" charset="0"/>
              </a:rPr>
              <a:t>control para una </a:t>
            </a:r>
            <a:r>
              <a:rPr lang="es-ES" sz="3200" u="sng" dirty="0" smtClean="0">
                <a:solidFill>
                  <a:schemeClr val="tx1"/>
                </a:solidFill>
                <a:cs typeface="Calibri" panose="020F0502020204030204" pitchFamily="34" charset="0"/>
              </a:rPr>
              <a:t>ganadería ecológica</a:t>
            </a:r>
            <a:endParaRPr lang="en-US" sz="3200" u="sng" dirty="0">
              <a:solidFill>
                <a:schemeClr val="tx1"/>
              </a:solidFill>
              <a:cs typeface="Calibri" panose="020F0502020204030204" pitchFamily="34" charset="0"/>
            </a:endParaRPr>
          </a:p>
        </p:txBody>
      </p:sp>
      <p:grpSp>
        <p:nvGrpSpPr>
          <p:cNvPr id="12" name="Group 11"/>
          <p:cNvGrpSpPr/>
          <p:nvPr/>
        </p:nvGrpSpPr>
        <p:grpSpPr>
          <a:xfrm>
            <a:off x="642082" y="2133600"/>
            <a:ext cx="10991612" cy="4350097"/>
            <a:chOff x="124623" y="2492188"/>
            <a:chExt cx="10991612" cy="4350097"/>
          </a:xfrm>
        </p:grpSpPr>
        <p:pic>
          <p:nvPicPr>
            <p:cNvPr id="2" name="Picture 1"/>
            <p:cNvPicPr>
              <a:picLocks noChangeAspect="1"/>
            </p:cNvPicPr>
            <p:nvPr/>
          </p:nvPicPr>
          <p:blipFill rotWithShape="1">
            <a:blip r:embed="rId3"/>
            <a:srcRect l="20388" t="46891" r="58229" b="21083"/>
            <a:stretch/>
          </p:blipFill>
          <p:spPr>
            <a:xfrm>
              <a:off x="1785258" y="2635623"/>
              <a:ext cx="8186057" cy="3962400"/>
            </a:xfrm>
            <a:prstGeom prst="rect">
              <a:avLst/>
            </a:prstGeom>
          </p:spPr>
        </p:pic>
        <p:sp>
          <p:nvSpPr>
            <p:cNvPr id="4" name="Rectangle 3"/>
            <p:cNvSpPr/>
            <p:nvPr/>
          </p:nvSpPr>
          <p:spPr>
            <a:xfrm>
              <a:off x="3179535" y="2492188"/>
              <a:ext cx="2826818" cy="923330"/>
            </a:xfrm>
            <a:prstGeom prst="rect">
              <a:avLst/>
            </a:prstGeom>
            <a:solidFill>
              <a:schemeClr val="bg1"/>
            </a:solidFill>
          </p:spPr>
          <p:txBody>
            <a:bodyPr wrap="square">
              <a:spAutoFit/>
            </a:bodyPr>
            <a:lstStyle/>
            <a:p>
              <a:r>
                <a:rPr lang="sv-SE" b="1" dirty="0">
                  <a:solidFill>
                    <a:srgbClr val="FFC000"/>
                  </a:solidFill>
                </a:rPr>
                <a:t>Normas </a:t>
              </a:r>
              <a:r>
                <a:rPr lang="sv-SE" b="1" dirty="0" err="1">
                  <a:solidFill>
                    <a:srgbClr val="FFC000"/>
                  </a:solidFill>
                </a:rPr>
                <a:t>ecológicas</a:t>
              </a:r>
              <a:r>
                <a:rPr lang="sv-SE" b="1" dirty="0">
                  <a:solidFill>
                    <a:srgbClr val="FFC000"/>
                  </a:solidFill>
                </a:rPr>
                <a:t> </a:t>
              </a:r>
            </a:p>
            <a:p>
              <a:r>
                <a:rPr lang="sv-SE" dirty="0" err="1"/>
                <a:t>L</a:t>
              </a:r>
              <a:r>
                <a:rPr lang="sv-SE" dirty="0" err="1" smtClean="0"/>
                <a:t>egislación</a:t>
              </a:r>
              <a:r>
                <a:rPr lang="sv-SE" dirty="0" smtClean="0"/>
                <a:t> UE</a:t>
              </a:r>
            </a:p>
            <a:p>
              <a:r>
                <a:rPr lang="sv-SE" dirty="0"/>
                <a:t>N</a:t>
              </a:r>
              <a:r>
                <a:rPr lang="sv-SE" dirty="0" smtClean="0"/>
                <a:t>ormativa </a:t>
              </a:r>
              <a:r>
                <a:rPr lang="sv-SE" dirty="0" err="1"/>
                <a:t>nacional</a:t>
              </a:r>
              <a:r>
                <a:rPr lang="sv-SE" dirty="0"/>
                <a:t> </a:t>
              </a:r>
              <a:r>
                <a:rPr lang="sv-SE" dirty="0" err="1" smtClean="0"/>
                <a:t>privada</a:t>
              </a:r>
              <a:endParaRPr lang="sv-SE" dirty="0"/>
            </a:p>
          </p:txBody>
        </p:sp>
        <p:sp>
          <p:nvSpPr>
            <p:cNvPr id="5" name="Rectangle 4"/>
            <p:cNvSpPr/>
            <p:nvPr/>
          </p:nvSpPr>
          <p:spPr>
            <a:xfrm>
              <a:off x="124623" y="3415518"/>
              <a:ext cx="4096044" cy="923330"/>
            </a:xfrm>
            <a:prstGeom prst="rect">
              <a:avLst/>
            </a:prstGeom>
            <a:solidFill>
              <a:schemeClr val="bg1"/>
            </a:solidFill>
          </p:spPr>
          <p:txBody>
            <a:bodyPr wrap="square">
              <a:spAutoFit/>
            </a:bodyPr>
            <a:lstStyle/>
            <a:p>
              <a:r>
                <a:rPr lang="es-ES" b="1" dirty="0">
                  <a:solidFill>
                    <a:srgbClr val="FFC000"/>
                  </a:solidFill>
                </a:rPr>
                <a:t>Animales</a:t>
              </a:r>
            </a:p>
            <a:p>
              <a:r>
                <a:rPr lang="es-ES" dirty="0" smtClean="0"/>
                <a:t>Expresión </a:t>
              </a:r>
              <a:r>
                <a:rPr lang="es-ES" dirty="0"/>
                <a:t>comportamiento natural</a:t>
              </a:r>
            </a:p>
            <a:p>
              <a:r>
                <a:rPr lang="es-ES" dirty="0"/>
                <a:t>Salud</a:t>
              </a:r>
              <a:endParaRPr lang="sv-SE" dirty="0"/>
            </a:p>
          </p:txBody>
        </p:sp>
        <p:sp>
          <p:nvSpPr>
            <p:cNvPr id="6" name="Rectangle 5"/>
            <p:cNvSpPr/>
            <p:nvPr/>
          </p:nvSpPr>
          <p:spPr>
            <a:xfrm>
              <a:off x="1944459" y="4738379"/>
              <a:ext cx="2143447" cy="1200329"/>
            </a:xfrm>
            <a:prstGeom prst="rect">
              <a:avLst/>
            </a:prstGeom>
            <a:solidFill>
              <a:schemeClr val="bg1"/>
            </a:solidFill>
          </p:spPr>
          <p:txBody>
            <a:bodyPr wrap="square">
              <a:spAutoFit/>
            </a:bodyPr>
            <a:lstStyle/>
            <a:p>
              <a:r>
                <a:rPr lang="es-ES" b="1" dirty="0" err="1" smtClean="0">
                  <a:solidFill>
                    <a:srgbClr val="FFC000"/>
                  </a:solidFill>
                </a:rPr>
                <a:t>Ganader</a:t>
              </a:r>
              <a:r>
                <a:rPr lang="es-ES" b="1" dirty="0" smtClean="0">
                  <a:solidFill>
                    <a:srgbClr val="FFC000"/>
                  </a:solidFill>
                </a:rPr>
                <a:t>@</a:t>
              </a:r>
              <a:endParaRPr lang="es-ES" b="1" dirty="0">
                <a:solidFill>
                  <a:srgbClr val="FFC000"/>
                </a:solidFill>
              </a:endParaRPr>
            </a:p>
            <a:p>
              <a:r>
                <a:rPr lang="es-ES" dirty="0"/>
                <a:t>Economía </a:t>
              </a:r>
              <a:endParaRPr lang="es-ES" dirty="0" smtClean="0"/>
            </a:p>
            <a:p>
              <a:r>
                <a:rPr lang="es-ES" dirty="0" smtClean="0"/>
                <a:t>Calendario </a:t>
              </a:r>
              <a:r>
                <a:rPr lang="es-ES" dirty="0"/>
                <a:t>laboral </a:t>
              </a:r>
              <a:endParaRPr lang="es-ES" dirty="0" smtClean="0"/>
            </a:p>
            <a:p>
              <a:r>
                <a:rPr lang="es-ES" dirty="0" smtClean="0"/>
                <a:t>Costes </a:t>
              </a:r>
              <a:r>
                <a:rPr lang="es-ES" dirty="0"/>
                <a:t>de inversión</a:t>
              </a:r>
            </a:p>
          </p:txBody>
        </p:sp>
        <p:sp>
          <p:nvSpPr>
            <p:cNvPr id="7" name="Rectangle 6"/>
            <p:cNvSpPr/>
            <p:nvPr/>
          </p:nvSpPr>
          <p:spPr>
            <a:xfrm>
              <a:off x="6137888" y="3046186"/>
              <a:ext cx="2143447" cy="369332"/>
            </a:xfrm>
            <a:prstGeom prst="rect">
              <a:avLst/>
            </a:prstGeom>
            <a:solidFill>
              <a:schemeClr val="bg1"/>
            </a:solidFill>
          </p:spPr>
          <p:txBody>
            <a:bodyPr wrap="square">
              <a:spAutoFit/>
            </a:bodyPr>
            <a:lstStyle/>
            <a:p>
              <a:r>
                <a:rPr lang="es-ES" b="1" dirty="0" smtClean="0">
                  <a:solidFill>
                    <a:srgbClr val="FFC000"/>
                  </a:solidFill>
                </a:rPr>
                <a:t>Tradición ganadera</a:t>
              </a:r>
              <a:endParaRPr lang="es-ES" dirty="0"/>
            </a:p>
          </p:txBody>
        </p:sp>
        <p:sp>
          <p:nvSpPr>
            <p:cNvPr id="8" name="Rectangle 7"/>
            <p:cNvSpPr/>
            <p:nvPr/>
          </p:nvSpPr>
          <p:spPr>
            <a:xfrm>
              <a:off x="7515383" y="3442377"/>
              <a:ext cx="2829887" cy="1200329"/>
            </a:xfrm>
            <a:prstGeom prst="rect">
              <a:avLst/>
            </a:prstGeom>
            <a:solidFill>
              <a:schemeClr val="bg1"/>
            </a:solidFill>
          </p:spPr>
          <p:txBody>
            <a:bodyPr wrap="square">
              <a:spAutoFit/>
            </a:bodyPr>
            <a:lstStyle/>
            <a:p>
              <a:r>
                <a:rPr lang="es-ES" b="1" dirty="0" smtClean="0">
                  <a:solidFill>
                    <a:srgbClr val="FFC000"/>
                  </a:solidFill>
                </a:rPr>
                <a:t>Expectativas consumidor</a:t>
              </a:r>
            </a:p>
            <a:p>
              <a:r>
                <a:rPr lang="es-ES" dirty="0"/>
                <a:t>Calidad carne</a:t>
              </a:r>
            </a:p>
            <a:p>
              <a:r>
                <a:rPr lang="es-ES" dirty="0"/>
                <a:t>Sabor</a:t>
              </a:r>
            </a:p>
            <a:p>
              <a:r>
                <a:rPr lang="es-ES" dirty="0"/>
                <a:t>Bienestar Animal</a:t>
              </a:r>
              <a:endParaRPr lang="es-ES" dirty="0"/>
            </a:p>
          </p:txBody>
        </p:sp>
        <p:sp>
          <p:nvSpPr>
            <p:cNvPr id="9" name="Rectangle 8"/>
            <p:cNvSpPr/>
            <p:nvPr/>
          </p:nvSpPr>
          <p:spPr>
            <a:xfrm>
              <a:off x="7515383" y="4616823"/>
              <a:ext cx="3600852" cy="923330"/>
            </a:xfrm>
            <a:prstGeom prst="rect">
              <a:avLst/>
            </a:prstGeom>
            <a:solidFill>
              <a:schemeClr val="bg1"/>
            </a:solidFill>
          </p:spPr>
          <p:txBody>
            <a:bodyPr wrap="square">
              <a:spAutoFit/>
            </a:bodyPr>
            <a:lstStyle/>
            <a:p>
              <a:r>
                <a:rPr lang="es-ES" b="1" dirty="0">
                  <a:solidFill>
                    <a:srgbClr val="FFC000"/>
                  </a:solidFill>
                </a:rPr>
                <a:t>Suelo y tierra</a:t>
              </a:r>
            </a:p>
            <a:p>
              <a:r>
                <a:rPr lang="es-ES" dirty="0" smtClean="0"/>
                <a:t>Superficie disponible </a:t>
              </a:r>
            </a:p>
            <a:p>
              <a:r>
                <a:rPr lang="es-ES" dirty="0" smtClean="0"/>
                <a:t>Propiedades </a:t>
              </a:r>
              <a:r>
                <a:rPr lang="es-ES" dirty="0"/>
                <a:t>del suelo (</a:t>
              </a:r>
              <a:r>
                <a:rPr lang="es-ES" dirty="0" smtClean="0"/>
                <a:t>estructura)</a:t>
              </a:r>
              <a:endParaRPr lang="es-ES" dirty="0"/>
            </a:p>
          </p:txBody>
        </p:sp>
        <p:sp>
          <p:nvSpPr>
            <p:cNvPr id="10" name="Rectangle 9"/>
            <p:cNvSpPr/>
            <p:nvPr/>
          </p:nvSpPr>
          <p:spPr>
            <a:xfrm>
              <a:off x="6006353" y="5714119"/>
              <a:ext cx="3600852" cy="923330"/>
            </a:xfrm>
            <a:prstGeom prst="rect">
              <a:avLst/>
            </a:prstGeom>
            <a:solidFill>
              <a:schemeClr val="bg1"/>
            </a:solidFill>
          </p:spPr>
          <p:txBody>
            <a:bodyPr wrap="square">
              <a:spAutoFit/>
            </a:bodyPr>
            <a:lstStyle/>
            <a:p>
              <a:r>
                <a:rPr lang="es-ES" b="1" dirty="0" smtClean="0">
                  <a:solidFill>
                    <a:srgbClr val="FFC000"/>
                  </a:solidFill>
                </a:rPr>
                <a:t>Clima</a:t>
              </a:r>
              <a:endParaRPr lang="es-ES" b="1" dirty="0">
                <a:solidFill>
                  <a:srgbClr val="FFC000"/>
                </a:solidFill>
              </a:endParaRPr>
            </a:p>
            <a:p>
              <a:r>
                <a:rPr lang="es-ES" dirty="0" smtClean="0"/>
                <a:t>Precipitaciones</a:t>
              </a:r>
            </a:p>
            <a:p>
              <a:r>
                <a:rPr lang="es-ES" dirty="0" smtClean="0"/>
                <a:t>Nieve/Frío/</a:t>
              </a:r>
              <a:r>
                <a:rPr lang="es-ES" dirty="0" err="1" smtClean="0"/>
                <a:t>T</a:t>
              </a:r>
              <a:r>
                <a:rPr lang="es-ES" dirty="0" err="1" smtClean="0">
                  <a:latin typeface="Calibri" panose="020F0502020204030204" pitchFamily="34" charset="0"/>
                  <a:cs typeface="Calibri" panose="020F0502020204030204" pitchFamily="34" charset="0"/>
                </a:rPr>
                <a:t>º</a:t>
              </a:r>
              <a:r>
                <a:rPr lang="es-ES" dirty="0" smtClean="0">
                  <a:latin typeface="Calibri" panose="020F0502020204030204" pitchFamily="34" charset="0"/>
                  <a:cs typeface="Calibri" panose="020F0502020204030204" pitchFamily="34" charset="0"/>
                </a:rPr>
                <a:t> invernal</a:t>
              </a:r>
              <a:endParaRPr lang="es-ES" dirty="0"/>
            </a:p>
          </p:txBody>
        </p:sp>
        <p:sp>
          <p:nvSpPr>
            <p:cNvPr id="11" name="Rectangle 10"/>
            <p:cNvSpPr/>
            <p:nvPr/>
          </p:nvSpPr>
          <p:spPr>
            <a:xfrm>
              <a:off x="4337462" y="5641956"/>
              <a:ext cx="1668891" cy="1200329"/>
            </a:xfrm>
            <a:prstGeom prst="rect">
              <a:avLst/>
            </a:prstGeom>
            <a:solidFill>
              <a:schemeClr val="bg1"/>
            </a:solidFill>
          </p:spPr>
          <p:txBody>
            <a:bodyPr wrap="square">
              <a:spAutoFit/>
            </a:bodyPr>
            <a:lstStyle/>
            <a:p>
              <a:r>
                <a:rPr lang="es-ES" b="1" dirty="0" smtClean="0">
                  <a:solidFill>
                    <a:srgbClr val="FFC000"/>
                  </a:solidFill>
                </a:rPr>
                <a:t>Ambiente</a:t>
              </a:r>
              <a:endParaRPr lang="es-ES" b="1" dirty="0">
                <a:solidFill>
                  <a:srgbClr val="FFC000"/>
                </a:solidFill>
              </a:endParaRPr>
            </a:p>
            <a:p>
              <a:r>
                <a:rPr lang="es-ES" dirty="0"/>
                <a:t>Riesgo de lixiviación de nutrientes</a:t>
              </a:r>
              <a:endParaRPr lang="es-ES" dirty="0"/>
            </a:p>
          </p:txBody>
        </p:sp>
      </p:grpSp>
    </p:spTree>
    <p:extLst>
      <p:ext uri="{BB962C8B-B14F-4D97-AF65-F5344CB8AC3E}">
        <p14:creationId xmlns:p14="http://schemas.microsoft.com/office/powerpoint/2010/main" val="3291640516"/>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8766" algn="ctr" defTabSz="457189" fontAlgn="base">
              <a:spcAft>
                <a:spcPts val="600"/>
              </a:spcAft>
              <a:defRPr/>
            </a:pPr>
            <a:r>
              <a:rPr lang="sv-SE" sz="3200" b="1" dirty="0" err="1">
                <a:cs typeface="Calibri" panose="020F0502020204030204" pitchFamily="34" charset="0"/>
              </a:rPr>
              <a:t>Secreción</a:t>
            </a:r>
            <a:r>
              <a:rPr lang="sv-SE" sz="3200" b="1" dirty="0">
                <a:cs typeface="Calibri" panose="020F0502020204030204" pitchFamily="34" charset="0"/>
              </a:rPr>
              <a:t> de </a:t>
            </a:r>
            <a:r>
              <a:rPr lang="sv-SE" sz="3200" b="1" dirty="0" err="1">
                <a:cs typeface="Calibri" panose="020F0502020204030204" pitchFamily="34" charset="0"/>
              </a:rPr>
              <a:t>agentes</a:t>
            </a:r>
            <a:r>
              <a:rPr lang="sv-SE" sz="3200" b="1" dirty="0">
                <a:cs typeface="Calibri" panose="020F0502020204030204" pitchFamily="34" charset="0"/>
              </a:rPr>
              <a:t> </a:t>
            </a:r>
            <a:r>
              <a:rPr lang="sv-SE" sz="3200" b="1" dirty="0" err="1">
                <a:cs typeface="Calibri" panose="020F0502020204030204" pitchFamily="34" charset="0"/>
              </a:rPr>
              <a:t>infecciosos</a:t>
            </a:r>
            <a:endParaRPr lang="sv-SE" sz="3200" b="1" dirty="0">
              <a:cs typeface="Calibri" panose="020F0502020204030204" pitchFamily="34" charset="0"/>
            </a:endParaRPr>
          </a:p>
        </p:txBody>
      </p:sp>
      <p:pic>
        <p:nvPicPr>
          <p:cNvPr id="4" name="Picture 3"/>
          <p:cNvPicPr>
            <a:picLocks noChangeAspect="1"/>
          </p:cNvPicPr>
          <p:nvPr/>
        </p:nvPicPr>
        <p:blipFill rotWithShape="1">
          <a:blip r:embed="rId3"/>
          <a:srcRect t="25234"/>
          <a:stretch/>
        </p:blipFill>
        <p:spPr>
          <a:xfrm>
            <a:off x="838200" y="1435745"/>
            <a:ext cx="10266143" cy="5724000"/>
          </a:xfrm>
          <a:prstGeom prst="rect">
            <a:avLst/>
          </a:prstGeom>
        </p:spPr>
      </p:pic>
      <p:sp>
        <p:nvSpPr>
          <p:cNvPr id="5" name="TextBox 4"/>
          <p:cNvSpPr txBox="1"/>
          <p:nvPr/>
        </p:nvSpPr>
        <p:spPr>
          <a:xfrm>
            <a:off x="1801504" y="2296442"/>
            <a:ext cx="1358160" cy="461665"/>
          </a:xfrm>
          <a:prstGeom prst="rect">
            <a:avLst/>
          </a:prstGeom>
          <a:solidFill>
            <a:schemeClr val="bg1">
              <a:lumMod val="75000"/>
            </a:schemeClr>
          </a:solidFill>
        </p:spPr>
        <p:txBody>
          <a:bodyPr wrap="square" rtlCol="0">
            <a:spAutoFit/>
          </a:bodyPr>
          <a:lstStyle/>
          <a:p>
            <a:r>
              <a:rPr lang="sv-SE" sz="2400" b="1" dirty="0" err="1" smtClean="0"/>
              <a:t>Estiércol</a:t>
            </a:r>
            <a:endParaRPr lang="sv-SE" sz="2400" b="1" dirty="0"/>
          </a:p>
        </p:txBody>
      </p:sp>
      <p:sp>
        <p:nvSpPr>
          <p:cNvPr id="6" name="TextBox 5"/>
          <p:cNvSpPr txBox="1"/>
          <p:nvPr/>
        </p:nvSpPr>
        <p:spPr>
          <a:xfrm>
            <a:off x="1912754" y="3086862"/>
            <a:ext cx="1246910" cy="461665"/>
          </a:xfrm>
          <a:prstGeom prst="rect">
            <a:avLst/>
          </a:prstGeom>
          <a:solidFill>
            <a:schemeClr val="bg1">
              <a:lumMod val="75000"/>
            </a:schemeClr>
          </a:solidFill>
        </p:spPr>
        <p:txBody>
          <a:bodyPr wrap="square" rtlCol="0">
            <a:spAutoFit/>
          </a:bodyPr>
          <a:lstStyle/>
          <a:p>
            <a:r>
              <a:rPr lang="sv-SE" sz="2400" b="1" dirty="0" err="1"/>
              <a:t>O</a:t>
            </a:r>
            <a:r>
              <a:rPr lang="sv-SE" sz="2400" b="1" dirty="0" err="1" smtClean="0"/>
              <a:t>rina</a:t>
            </a:r>
            <a:endParaRPr lang="sv-SE" sz="2400" b="1" dirty="0"/>
          </a:p>
        </p:txBody>
      </p:sp>
      <p:sp>
        <p:nvSpPr>
          <p:cNvPr id="7" name="TextBox 6"/>
          <p:cNvSpPr txBox="1"/>
          <p:nvPr/>
        </p:nvSpPr>
        <p:spPr>
          <a:xfrm>
            <a:off x="1801504" y="3877282"/>
            <a:ext cx="1555845" cy="461665"/>
          </a:xfrm>
          <a:prstGeom prst="rect">
            <a:avLst/>
          </a:prstGeom>
          <a:solidFill>
            <a:schemeClr val="bg1">
              <a:lumMod val="75000"/>
            </a:schemeClr>
          </a:solidFill>
        </p:spPr>
        <p:txBody>
          <a:bodyPr wrap="square" rtlCol="0">
            <a:spAutoFit/>
          </a:bodyPr>
          <a:lstStyle/>
          <a:p>
            <a:r>
              <a:rPr lang="sv-SE" sz="2400" b="1" dirty="0" err="1" smtClean="0"/>
              <a:t>Descargas</a:t>
            </a:r>
            <a:r>
              <a:rPr lang="sv-SE" b="1" dirty="0" smtClean="0"/>
              <a:t>         </a:t>
            </a:r>
            <a:endParaRPr lang="sv-SE" b="1" dirty="0"/>
          </a:p>
        </p:txBody>
      </p:sp>
      <p:sp>
        <p:nvSpPr>
          <p:cNvPr id="8" name="TextBox 7"/>
          <p:cNvSpPr txBox="1"/>
          <p:nvPr/>
        </p:nvSpPr>
        <p:spPr>
          <a:xfrm>
            <a:off x="8024884" y="3836080"/>
            <a:ext cx="2074459" cy="461665"/>
          </a:xfrm>
          <a:prstGeom prst="rect">
            <a:avLst/>
          </a:prstGeom>
          <a:solidFill>
            <a:schemeClr val="bg1">
              <a:lumMod val="75000"/>
            </a:schemeClr>
          </a:solidFill>
        </p:spPr>
        <p:txBody>
          <a:bodyPr wrap="square" rtlCol="0">
            <a:spAutoFit/>
          </a:bodyPr>
          <a:lstStyle/>
          <a:p>
            <a:r>
              <a:rPr lang="sv-SE" sz="2400" b="1" dirty="0" err="1" smtClean="0"/>
              <a:t>Saliva</a:t>
            </a:r>
            <a:r>
              <a:rPr lang="sv-SE" sz="2400" b="1" dirty="0" smtClean="0"/>
              <a:t>, </a:t>
            </a:r>
            <a:r>
              <a:rPr lang="sv-SE" sz="2400" b="1" dirty="0" err="1" smtClean="0"/>
              <a:t>mocos</a:t>
            </a:r>
            <a:endParaRPr lang="sv-SE" b="1" dirty="0"/>
          </a:p>
        </p:txBody>
      </p:sp>
      <p:sp>
        <p:nvSpPr>
          <p:cNvPr id="9" name="TextBox 8"/>
          <p:cNvSpPr txBox="1"/>
          <p:nvPr/>
        </p:nvSpPr>
        <p:spPr>
          <a:xfrm>
            <a:off x="7508544" y="4520743"/>
            <a:ext cx="2074459" cy="461665"/>
          </a:xfrm>
          <a:prstGeom prst="rect">
            <a:avLst/>
          </a:prstGeom>
          <a:solidFill>
            <a:schemeClr val="bg1">
              <a:lumMod val="75000"/>
            </a:schemeClr>
          </a:solidFill>
        </p:spPr>
        <p:txBody>
          <a:bodyPr wrap="square" rtlCol="0">
            <a:spAutoFit/>
          </a:bodyPr>
          <a:lstStyle/>
          <a:p>
            <a:r>
              <a:rPr lang="sv-SE" sz="2400" b="1" dirty="0" err="1" smtClean="0"/>
              <a:t>Toses</a:t>
            </a:r>
            <a:endParaRPr lang="sv-SE" b="1" dirty="0"/>
          </a:p>
        </p:txBody>
      </p:sp>
      <p:sp>
        <p:nvSpPr>
          <p:cNvPr id="10" name="TextBox 9"/>
          <p:cNvSpPr txBox="1"/>
          <p:nvPr/>
        </p:nvSpPr>
        <p:spPr>
          <a:xfrm>
            <a:off x="3930555" y="4848084"/>
            <a:ext cx="914400" cy="461665"/>
          </a:xfrm>
          <a:prstGeom prst="rect">
            <a:avLst/>
          </a:prstGeom>
          <a:solidFill>
            <a:schemeClr val="bg1">
              <a:lumMod val="75000"/>
            </a:schemeClr>
          </a:solidFill>
        </p:spPr>
        <p:txBody>
          <a:bodyPr wrap="square" rtlCol="0">
            <a:spAutoFit/>
          </a:bodyPr>
          <a:lstStyle/>
          <a:p>
            <a:r>
              <a:rPr lang="sv-SE" sz="2400" b="1" dirty="0" err="1" smtClean="0"/>
              <a:t>Leche</a:t>
            </a:r>
            <a:endParaRPr lang="sv-SE" b="1" dirty="0"/>
          </a:p>
        </p:txBody>
      </p:sp>
      <p:sp>
        <p:nvSpPr>
          <p:cNvPr id="11" name="TextBox 10"/>
          <p:cNvSpPr txBox="1"/>
          <p:nvPr/>
        </p:nvSpPr>
        <p:spPr>
          <a:xfrm>
            <a:off x="4110250" y="5773081"/>
            <a:ext cx="2754573" cy="461665"/>
          </a:xfrm>
          <a:prstGeom prst="rect">
            <a:avLst/>
          </a:prstGeom>
          <a:solidFill>
            <a:schemeClr val="bg1">
              <a:lumMod val="75000"/>
            </a:schemeClr>
          </a:solidFill>
        </p:spPr>
        <p:txBody>
          <a:bodyPr wrap="square" rtlCol="0">
            <a:spAutoFit/>
          </a:bodyPr>
          <a:lstStyle/>
          <a:p>
            <a:r>
              <a:rPr lang="sv-SE" sz="2400" b="1" dirty="0" err="1" smtClean="0"/>
              <a:t>Heridas</a:t>
            </a:r>
            <a:r>
              <a:rPr lang="sv-SE" sz="2400" b="1" dirty="0" smtClean="0"/>
              <a:t> </a:t>
            </a:r>
            <a:r>
              <a:rPr lang="sv-SE" sz="2400" b="1" dirty="0" err="1" smtClean="0"/>
              <a:t>infectadas</a:t>
            </a:r>
            <a:endParaRPr lang="sv-SE" b="1" dirty="0"/>
          </a:p>
        </p:txBody>
      </p:sp>
    </p:spTree>
    <p:extLst>
      <p:ext uri="{BB962C8B-B14F-4D97-AF65-F5344CB8AC3E}">
        <p14:creationId xmlns:p14="http://schemas.microsoft.com/office/powerpoint/2010/main" val="1801202785"/>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4055" y="1399347"/>
            <a:ext cx="5438179" cy="3096000"/>
          </a:xfrm>
          <a:prstGeom prst="rect">
            <a:avLst/>
          </a:prstGeom>
        </p:spPr>
      </p:pic>
      <p:sp>
        <p:nvSpPr>
          <p:cNvPr id="5" name="Title 1"/>
          <p:cNvSpPr txBox="1">
            <a:spLocks/>
          </p:cNvSpPr>
          <p:nvPr/>
        </p:nvSpPr>
        <p:spPr>
          <a:xfrm>
            <a:off x="-541406" y="-28907"/>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smtClean="0">
                <a:cs typeface="Calibri" panose="020F0502020204030204" pitchFamily="34" charset="0"/>
              </a:rPr>
              <a:t>Bioseguridad</a:t>
            </a:r>
            <a:r>
              <a:rPr lang="sv-SE" sz="3200" b="1" dirty="0" smtClean="0">
                <a:cs typeface="Calibri" panose="020F0502020204030204" pitchFamily="34" charset="0"/>
              </a:rPr>
              <a:t> en </a:t>
            </a:r>
            <a:r>
              <a:rPr lang="sv-SE" sz="3200" b="1" dirty="0" err="1" smtClean="0">
                <a:cs typeface="Calibri" panose="020F0502020204030204" pitchFamily="34" charset="0"/>
              </a:rPr>
              <a:t>ganadería</a:t>
            </a:r>
            <a:r>
              <a:rPr lang="sv-SE" sz="3200" b="1" dirty="0" smtClean="0">
                <a:cs typeface="Calibri" panose="020F0502020204030204" pitchFamily="34" charset="0"/>
              </a:rPr>
              <a:t> </a:t>
            </a:r>
            <a:r>
              <a:rPr lang="sv-SE" sz="3200" b="1" dirty="0" smtClean="0">
                <a:cs typeface="Calibri" panose="020F0502020204030204" pitchFamily="34" charset="0"/>
              </a:rPr>
              <a:t>extensiva </a:t>
            </a:r>
            <a:endParaRPr lang="sv-SE" sz="3200" b="1" dirty="0">
              <a:cs typeface="Calibri" panose="020F0502020204030204" pitchFamily="34" charset="0"/>
            </a:endParaRPr>
          </a:p>
        </p:txBody>
      </p:sp>
      <p:pic>
        <p:nvPicPr>
          <p:cNvPr id="4098" name="Picture 2" descr="https://www.irec.es/wp-content/uploads/2022/04/Foto-5_Bioseguridad-explotaciones-extensivas-ganad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234" y="1399347"/>
            <a:ext cx="4922134" cy="309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l="14909" t="43431" r="40486" b="30548"/>
          <a:stretch/>
        </p:blipFill>
        <p:spPr>
          <a:xfrm>
            <a:off x="2724538" y="4710667"/>
            <a:ext cx="5803642" cy="1903445"/>
          </a:xfrm>
          <a:prstGeom prst="rect">
            <a:avLst/>
          </a:prstGeom>
        </p:spPr>
      </p:pic>
    </p:spTree>
    <p:extLst>
      <p:ext uri="{BB962C8B-B14F-4D97-AF65-F5344CB8AC3E}">
        <p14:creationId xmlns:p14="http://schemas.microsoft.com/office/powerpoint/2010/main" val="39435842"/>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92" y="1717090"/>
            <a:ext cx="8229600" cy="3873425"/>
          </a:xfrm>
        </p:spPr>
        <p:txBody>
          <a:bodyPr>
            <a:noAutofit/>
          </a:bodyPr>
          <a:lstStyle/>
          <a:p>
            <a:pPr marL="457177" indent="-457177"/>
            <a:r>
              <a:rPr lang="en-US" sz="2400" dirty="0" err="1" smtClean="0">
                <a:cs typeface="Calibri" panose="020F0502020204030204" pitchFamily="34" charset="0"/>
              </a:rPr>
              <a:t>Sed</a:t>
            </a:r>
            <a:r>
              <a:rPr lang="en-US" sz="2400" dirty="0" smtClean="0">
                <a:cs typeface="Calibri" panose="020F0502020204030204" pitchFamily="34" charset="0"/>
              </a:rPr>
              <a:t>, </a:t>
            </a:r>
            <a:r>
              <a:rPr lang="en-US" sz="2400" dirty="0" err="1" smtClean="0">
                <a:cs typeface="Calibri" panose="020F0502020204030204" pitchFamily="34" charset="0"/>
              </a:rPr>
              <a:t>hambre</a:t>
            </a:r>
            <a:r>
              <a:rPr lang="en-US" sz="2400" dirty="0" smtClean="0">
                <a:cs typeface="Calibri" panose="020F0502020204030204" pitchFamily="34" charset="0"/>
              </a:rPr>
              <a:t>, </a:t>
            </a:r>
            <a:r>
              <a:rPr lang="en-US" sz="2400" dirty="0" err="1" smtClean="0">
                <a:cs typeface="Calibri" panose="020F0502020204030204" pitchFamily="34" charset="0"/>
              </a:rPr>
              <a:t>malnutrición</a:t>
            </a:r>
            <a:endParaRPr lang="en-US" sz="2400" dirty="0">
              <a:cs typeface="Calibri" panose="020F0502020204030204" pitchFamily="34" charset="0"/>
            </a:endParaRPr>
          </a:p>
          <a:p>
            <a:pPr marL="457177" indent="-457177"/>
            <a:r>
              <a:rPr lang="en-US" sz="2400" dirty="0">
                <a:cs typeface="Calibri" panose="020F0502020204030204" pitchFamily="34" charset="0"/>
              </a:rPr>
              <a:t>Discomfort</a:t>
            </a:r>
          </a:p>
          <a:p>
            <a:pPr marL="457177" indent="-457177"/>
            <a:r>
              <a:rPr lang="en-US" sz="2400" dirty="0" smtClean="0">
                <a:cs typeface="Calibri" panose="020F0502020204030204" pitchFamily="34" charset="0"/>
              </a:rPr>
              <a:t>Dolor, </a:t>
            </a:r>
            <a:r>
              <a:rPr lang="en-US" sz="2400" dirty="0" err="1" smtClean="0">
                <a:cs typeface="Calibri" panose="020F0502020204030204" pitchFamily="34" charset="0"/>
              </a:rPr>
              <a:t>lesiones</a:t>
            </a:r>
            <a:r>
              <a:rPr lang="en-US" sz="2400" dirty="0" smtClean="0">
                <a:cs typeface="Calibri" panose="020F0502020204030204" pitchFamily="34" charset="0"/>
              </a:rPr>
              <a:t> y </a:t>
            </a:r>
            <a:r>
              <a:rPr lang="en-US" sz="2400" dirty="0" err="1" smtClean="0">
                <a:cs typeface="Calibri" panose="020F0502020204030204" pitchFamily="34" charset="0"/>
              </a:rPr>
              <a:t>enfermedad</a:t>
            </a:r>
            <a:endParaRPr lang="en-US" sz="2400" dirty="0">
              <a:cs typeface="Calibri" panose="020F0502020204030204" pitchFamily="34" charset="0"/>
            </a:endParaRPr>
          </a:p>
          <a:p>
            <a:pPr marL="457177" indent="-457177"/>
            <a:r>
              <a:rPr lang="en-US" sz="2400" dirty="0" err="1" smtClean="0">
                <a:cs typeface="Calibri" panose="020F0502020204030204" pitchFamily="34" charset="0"/>
              </a:rPr>
              <a:t>Miedo</a:t>
            </a:r>
            <a:r>
              <a:rPr lang="en-US" sz="2400" dirty="0" smtClean="0">
                <a:cs typeface="Calibri" panose="020F0502020204030204" pitchFamily="34" charset="0"/>
              </a:rPr>
              <a:t>, </a:t>
            </a:r>
            <a:r>
              <a:rPr lang="en-US" sz="2400" dirty="0" err="1" smtClean="0">
                <a:cs typeface="Calibri" panose="020F0502020204030204" pitchFamily="34" charset="0"/>
              </a:rPr>
              <a:t>estrés</a:t>
            </a:r>
            <a:endParaRPr lang="en-US" sz="2400" dirty="0">
              <a:cs typeface="Calibri" panose="020F0502020204030204" pitchFamily="34" charset="0"/>
            </a:endParaRPr>
          </a:p>
          <a:p>
            <a:pPr marL="457177" indent="-457177"/>
            <a:r>
              <a:rPr lang="en-US" sz="2400" dirty="0" smtClean="0">
                <a:cs typeface="Calibri" panose="020F0502020204030204" pitchFamily="34" charset="0"/>
              </a:rPr>
              <a:t>Para </a:t>
            </a:r>
            <a:r>
              <a:rPr lang="en-US" sz="2400" dirty="0" err="1" smtClean="0">
                <a:cs typeface="Calibri" panose="020F0502020204030204" pitchFamily="34" charset="0"/>
              </a:rPr>
              <a:t>expresar</a:t>
            </a:r>
            <a:r>
              <a:rPr lang="en-US" sz="2400" dirty="0" smtClean="0">
                <a:cs typeface="Calibri" panose="020F0502020204030204" pitchFamily="34" charset="0"/>
              </a:rPr>
              <a:t> </a:t>
            </a:r>
            <a:r>
              <a:rPr lang="en-US" sz="2400" dirty="0" err="1" smtClean="0">
                <a:cs typeface="Calibri" panose="020F0502020204030204" pitchFamily="34" charset="0"/>
              </a:rPr>
              <a:t>comportamiento</a:t>
            </a:r>
            <a:r>
              <a:rPr lang="en-US" sz="2400" dirty="0" smtClean="0">
                <a:cs typeface="Calibri" panose="020F0502020204030204" pitchFamily="34" charset="0"/>
              </a:rPr>
              <a:t> natural</a:t>
            </a:r>
            <a:endParaRPr lang="en-US" sz="2400" dirty="0">
              <a:cs typeface="Calibri" panose="020F0502020204030204" pitchFamily="34" charset="0"/>
            </a:endParaRPr>
          </a:p>
          <a:p>
            <a:pPr indent="0">
              <a:buNone/>
            </a:pPr>
            <a:endParaRPr lang="en-US" sz="2400" dirty="0">
              <a:cs typeface="Calibri" panose="020F0502020204030204" pitchFamily="34" charset="0"/>
            </a:endParaRPr>
          </a:p>
        </p:txBody>
      </p:sp>
      <p:sp>
        <p:nvSpPr>
          <p:cNvPr id="4" name="Rectangle 3"/>
          <p:cNvSpPr/>
          <p:nvPr/>
        </p:nvSpPr>
        <p:spPr>
          <a:xfrm rot="16200000">
            <a:off x="-242108" y="2833588"/>
            <a:ext cx="155741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ea typeface="+mn-ea"/>
                <a:cs typeface="Calibri" panose="020F0502020204030204" pitchFamily="34" charset="0"/>
              </a:rPr>
              <a:t>+</a:t>
            </a:r>
            <a:r>
              <a:rPr kumimoji="0" lang="en-US" sz="2400" b="1" i="0" u="none" strike="noStrike" kern="1200" cap="none" spc="0" normalizeH="0" baseline="0" noProof="0" dirty="0">
                <a:ln>
                  <a:noFill/>
                </a:ln>
                <a:solidFill>
                  <a:prstClr val="black"/>
                </a:solidFill>
                <a:effectLst/>
                <a:uLnTx/>
                <a:uFillTx/>
                <a:ea typeface="+mn-ea"/>
                <a:cs typeface="Calibri" panose="020F0502020204030204" pitchFamily="34" charset="0"/>
              </a:rPr>
              <a:t>/</a:t>
            </a:r>
            <a:r>
              <a:rPr kumimoji="0" lang="en-US" sz="24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2400" b="1" i="0" u="none" strike="noStrike" kern="1200" cap="none" spc="0" normalizeH="0" baseline="0" noProof="0" dirty="0" err="1" smtClean="0">
                <a:ln>
                  <a:noFill/>
                </a:ln>
                <a:solidFill>
                  <a:prstClr val="black"/>
                </a:solidFill>
                <a:effectLst/>
                <a:uLnTx/>
                <a:uFillTx/>
                <a:ea typeface="+mn-ea"/>
                <a:cs typeface="Calibri" panose="020F0502020204030204" pitchFamily="34" charset="0"/>
              </a:rPr>
              <a:t>efectos</a:t>
            </a:r>
            <a:endParaRPr kumimoji="0" lang="en-US" sz="2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sp>
        <p:nvSpPr>
          <p:cNvPr id="6" name="Rectangle 5"/>
          <p:cNvSpPr/>
          <p:nvPr/>
        </p:nvSpPr>
        <p:spPr>
          <a:xfrm>
            <a:off x="230916" y="1156507"/>
            <a:ext cx="249382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ea typeface="+mn-ea"/>
                <a:cs typeface="Calibri" panose="020F0502020204030204" pitchFamily="34" charset="0"/>
              </a:rPr>
              <a:t>Cinco  </a:t>
            </a:r>
            <a:r>
              <a:rPr kumimoji="0" lang="en-US" sz="2400" b="1" i="0" u="none" strike="noStrike" kern="1200" cap="none" spc="0" normalizeH="0" baseline="0" noProof="0" dirty="0" err="1" smtClean="0">
                <a:ln>
                  <a:noFill/>
                </a:ln>
                <a:solidFill>
                  <a:prstClr val="black"/>
                </a:solidFill>
                <a:effectLst/>
                <a:uLnTx/>
                <a:uFillTx/>
                <a:ea typeface="+mn-ea"/>
                <a:cs typeface="Calibri" panose="020F0502020204030204" pitchFamily="34" charset="0"/>
              </a:rPr>
              <a:t>Libertades</a:t>
            </a:r>
            <a:r>
              <a:rPr kumimoji="0" lang="en-US" sz="2400" b="1" i="0" u="none" strike="noStrike" kern="1200" cap="none" spc="0" normalizeH="0" baseline="0" noProof="0" dirty="0" smtClean="0">
                <a:ln>
                  <a:noFill/>
                </a:ln>
                <a:solidFill>
                  <a:prstClr val="black"/>
                </a:solidFill>
                <a:effectLst/>
                <a:uLnTx/>
                <a:uFillTx/>
                <a:ea typeface="+mn-ea"/>
                <a:cs typeface="Calibri" panose="020F0502020204030204" pitchFamily="34" charset="0"/>
              </a:rPr>
              <a:t>: </a:t>
            </a:r>
            <a:endParaRPr kumimoji="0" lang="en-US" sz="2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sp>
        <p:nvSpPr>
          <p:cNvPr id="5" name="Rectangle 1"/>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800" b="0" i="0" u="none" strike="noStrike" cap="none" normalizeH="0" baseline="0" dirty="0" smtClean="0">
              <a:ln>
                <a:noFill/>
              </a:ln>
              <a:solidFill>
                <a:schemeClr val="tx1"/>
              </a:solidFill>
              <a:effectLst/>
              <a:latin typeface="Arial" panose="020B0604020202020204" pitchFamily="34" charset="0"/>
            </a:endParaRPr>
          </a:p>
        </p:txBody>
      </p:sp>
      <p:grpSp>
        <p:nvGrpSpPr>
          <p:cNvPr id="16" name="15 Grupo"/>
          <p:cNvGrpSpPr/>
          <p:nvPr/>
        </p:nvGrpSpPr>
        <p:grpSpPr>
          <a:xfrm>
            <a:off x="1009651" y="4401724"/>
            <a:ext cx="4795821" cy="1913536"/>
            <a:chOff x="589759" y="4870163"/>
            <a:chExt cx="4795821" cy="1913536"/>
          </a:xfrm>
        </p:grpSpPr>
        <p:graphicFrame>
          <p:nvGraphicFramePr>
            <p:cNvPr id="10" name="Diagram 5"/>
            <p:cNvGraphicFramePr/>
            <p:nvPr>
              <p:extLst/>
            </p:nvPr>
          </p:nvGraphicFramePr>
          <p:xfrm>
            <a:off x="1212682" y="4870163"/>
            <a:ext cx="4005067" cy="163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2"/>
            <p:cNvSpPr/>
            <p:nvPr/>
          </p:nvSpPr>
          <p:spPr>
            <a:xfrm>
              <a:off x="3306549" y="5844896"/>
              <a:ext cx="2079031" cy="461665"/>
            </a:xfrm>
            <a:prstGeom prst="rect">
              <a:avLst/>
            </a:prstGeom>
          </p:spPr>
          <p:txBody>
            <a:bodyPr wrap="none">
              <a:spAutoFit/>
            </a:bodyPr>
            <a:lstStyle/>
            <a:p>
              <a:r>
                <a:rPr lang="en-US" sz="2400" dirty="0" smtClean="0">
                  <a:cs typeface="Calibri" panose="020F0502020204030204" pitchFamily="34" charset="0"/>
                </a:rPr>
                <a:t>Estado </a:t>
              </a:r>
              <a:r>
                <a:rPr lang="en-US" sz="2400" dirty="0" err="1" smtClean="0">
                  <a:cs typeface="Calibri" panose="020F0502020204030204" pitchFamily="34" charset="0"/>
                </a:rPr>
                <a:t>afectivo</a:t>
              </a:r>
              <a:endParaRPr lang="sv-SE" sz="2400" dirty="0"/>
            </a:p>
          </p:txBody>
        </p:sp>
        <p:sp>
          <p:nvSpPr>
            <p:cNvPr id="12" name="Rectangle 3"/>
            <p:cNvSpPr/>
            <p:nvPr/>
          </p:nvSpPr>
          <p:spPr>
            <a:xfrm>
              <a:off x="2112280" y="5026148"/>
              <a:ext cx="2358979" cy="461665"/>
            </a:xfrm>
            <a:prstGeom prst="rect">
              <a:avLst/>
            </a:prstGeom>
          </p:spPr>
          <p:txBody>
            <a:bodyPr wrap="none">
              <a:spAutoFit/>
            </a:bodyPr>
            <a:lstStyle/>
            <a:p>
              <a:r>
                <a:rPr lang="en-US" sz="2400" dirty="0" err="1" smtClean="0">
                  <a:cs typeface="Calibri" panose="020F0502020204030204" pitchFamily="34" charset="0"/>
                </a:rPr>
                <a:t>Función</a:t>
              </a:r>
              <a:r>
                <a:rPr lang="en-US" sz="2400" dirty="0" smtClean="0">
                  <a:cs typeface="Calibri" panose="020F0502020204030204" pitchFamily="34" charset="0"/>
                </a:rPr>
                <a:t> </a:t>
              </a:r>
              <a:r>
                <a:rPr lang="en-US" sz="2400" dirty="0" err="1" smtClean="0">
                  <a:cs typeface="Calibri" panose="020F0502020204030204" pitchFamily="34" charset="0"/>
                </a:rPr>
                <a:t>biológica</a:t>
              </a:r>
              <a:endParaRPr lang="sv-SE" sz="2400" dirty="0"/>
            </a:p>
          </p:txBody>
        </p:sp>
        <p:sp>
          <p:nvSpPr>
            <p:cNvPr id="13" name="Rectangle 6"/>
            <p:cNvSpPr/>
            <p:nvPr/>
          </p:nvSpPr>
          <p:spPr>
            <a:xfrm>
              <a:off x="589759" y="5952702"/>
              <a:ext cx="2432796" cy="830997"/>
            </a:xfrm>
            <a:prstGeom prst="rect">
              <a:avLst/>
            </a:prstGeom>
          </p:spPr>
          <p:txBody>
            <a:bodyPr wrap="square">
              <a:spAutoFit/>
            </a:bodyPr>
            <a:lstStyle/>
            <a:p>
              <a:pPr algn="ctr"/>
              <a:r>
                <a:rPr lang="en-US" sz="2400" dirty="0" err="1" smtClean="0">
                  <a:cs typeface="Calibri" panose="020F0502020204030204" pitchFamily="34" charset="0"/>
                </a:rPr>
                <a:t>Comportamiento</a:t>
              </a:r>
              <a:r>
                <a:rPr lang="en-US" sz="2400" dirty="0" smtClean="0">
                  <a:cs typeface="Calibri" panose="020F0502020204030204" pitchFamily="34" charset="0"/>
                </a:rPr>
                <a:t> natural</a:t>
              </a:r>
              <a:endParaRPr lang="sv-SE" sz="2400" dirty="0"/>
            </a:p>
          </p:txBody>
        </p:sp>
      </p:grpSp>
      <p:sp>
        <p:nvSpPr>
          <p:cNvPr id="17" name="Rectangle 4"/>
          <p:cNvSpPr/>
          <p:nvPr/>
        </p:nvSpPr>
        <p:spPr>
          <a:xfrm>
            <a:off x="0" y="6256791"/>
            <a:ext cx="7692954" cy="646331"/>
          </a:xfrm>
          <a:prstGeom prst="rect">
            <a:avLst/>
          </a:prstGeom>
        </p:spPr>
        <p:txBody>
          <a:bodyPr wrap="square">
            <a:spAutoFit/>
          </a:bodyPr>
          <a:lstStyle/>
          <a:p>
            <a:r>
              <a:rPr lang="es-ES" sz="1200" dirty="0" smtClean="0">
                <a:solidFill>
                  <a:schemeClr val="bg1">
                    <a:lumMod val="50000"/>
                  </a:schemeClr>
                </a:solidFill>
              </a:rPr>
              <a:t>Fuente: </a:t>
            </a:r>
            <a:r>
              <a:rPr lang="es-ES" sz="1200" dirty="0" err="1" smtClean="0">
                <a:solidFill>
                  <a:schemeClr val="bg1">
                    <a:lumMod val="50000"/>
                  </a:schemeClr>
                </a:solidFill>
              </a:rPr>
              <a:t>Leeb</a:t>
            </a:r>
            <a:r>
              <a:rPr lang="es-ES" sz="1200" dirty="0" smtClean="0">
                <a:solidFill>
                  <a:schemeClr val="bg1">
                    <a:lumMod val="50000"/>
                  </a:schemeClr>
                </a:solidFill>
              </a:rPr>
              <a:t> et al. (2019). </a:t>
            </a:r>
            <a:r>
              <a:rPr lang="sv-SE" sz="1200" dirty="0" err="1">
                <a:solidFill>
                  <a:schemeClr val="bg1">
                    <a:lumMod val="50000"/>
                  </a:schemeClr>
                </a:solidFill>
              </a:rPr>
              <a:t>Effects</a:t>
            </a:r>
            <a:r>
              <a:rPr lang="sv-SE" sz="1200" dirty="0">
                <a:solidFill>
                  <a:schemeClr val="bg1">
                    <a:lumMod val="50000"/>
                  </a:schemeClr>
                </a:solidFill>
              </a:rPr>
              <a:t> of </a:t>
            </a:r>
            <a:r>
              <a:rPr lang="sv-SE" sz="1200" dirty="0" err="1">
                <a:solidFill>
                  <a:schemeClr val="bg1">
                    <a:lumMod val="50000"/>
                  </a:schemeClr>
                </a:solidFill>
              </a:rPr>
              <a:t>three</a:t>
            </a:r>
            <a:r>
              <a:rPr lang="sv-SE" sz="1200" dirty="0">
                <a:solidFill>
                  <a:schemeClr val="bg1">
                    <a:lumMod val="50000"/>
                  </a:schemeClr>
                </a:solidFill>
              </a:rPr>
              <a:t> </a:t>
            </a:r>
            <a:r>
              <a:rPr lang="sv-SE" sz="1200" dirty="0" err="1" smtClean="0">
                <a:solidFill>
                  <a:schemeClr val="bg1">
                    <a:lumMod val="50000"/>
                  </a:schemeClr>
                </a:solidFill>
              </a:rPr>
              <a:t>husbandry</a:t>
            </a:r>
            <a:r>
              <a:rPr lang="sv-SE" sz="1200" dirty="0">
                <a:solidFill>
                  <a:schemeClr val="bg1">
                    <a:lumMod val="50000"/>
                  </a:schemeClr>
                </a:solidFill>
              </a:rPr>
              <a:t> </a:t>
            </a:r>
            <a:r>
              <a:rPr lang="en-US" sz="1200" dirty="0" smtClean="0">
                <a:solidFill>
                  <a:schemeClr val="bg1">
                    <a:lumMod val="50000"/>
                  </a:schemeClr>
                </a:solidFill>
              </a:rPr>
              <a:t>systems </a:t>
            </a:r>
            <a:r>
              <a:rPr lang="en-US" sz="1200" dirty="0">
                <a:solidFill>
                  <a:schemeClr val="bg1">
                    <a:lumMod val="50000"/>
                  </a:schemeClr>
                </a:solidFill>
              </a:rPr>
              <a:t>on health, welfare and productivity of organic </a:t>
            </a:r>
            <a:r>
              <a:rPr lang="en-US" sz="1200" dirty="0" smtClean="0">
                <a:solidFill>
                  <a:schemeClr val="bg1">
                    <a:lumMod val="50000"/>
                  </a:schemeClr>
                </a:solidFill>
              </a:rPr>
              <a:t>pigs. </a:t>
            </a:r>
            <a:r>
              <a:rPr lang="sv-SE" sz="1200" dirty="0" smtClean="0">
                <a:solidFill>
                  <a:schemeClr val="bg1">
                    <a:lumMod val="50000"/>
                  </a:schemeClr>
                </a:solidFill>
              </a:rPr>
              <a:t>Animal:1–9. Blanco-Penedo et al. (</a:t>
            </a:r>
            <a:r>
              <a:rPr lang="sv-SE" sz="1200" dirty="0">
                <a:solidFill>
                  <a:schemeClr val="bg1">
                    <a:lumMod val="50000"/>
                  </a:schemeClr>
                </a:solidFill>
              </a:rPr>
              <a:t>2021). </a:t>
            </a:r>
            <a:r>
              <a:rPr lang="en-US" sz="1200" dirty="0">
                <a:solidFill>
                  <a:schemeClr val="bg1">
                    <a:lumMod val="50000"/>
                  </a:schemeClr>
                </a:solidFill>
              </a:rPr>
              <a:t>Climate change impacts on animal welfare in livestock </a:t>
            </a:r>
            <a:r>
              <a:rPr lang="en-US" sz="1200" dirty="0" smtClean="0">
                <a:solidFill>
                  <a:schemeClr val="bg1">
                    <a:lumMod val="50000"/>
                  </a:schemeClr>
                </a:solidFill>
              </a:rPr>
              <a:t>systems. ITEA </a:t>
            </a:r>
            <a:r>
              <a:rPr lang="sv-SE" sz="1200" dirty="0">
                <a:solidFill>
                  <a:schemeClr val="bg1">
                    <a:lumMod val="50000"/>
                  </a:schemeClr>
                </a:solidFill>
                <a:latin typeface="PT Sans"/>
              </a:rPr>
              <a:t>116-5 (424-443</a:t>
            </a:r>
            <a:r>
              <a:rPr lang="sv-SE" sz="1200" dirty="0" smtClean="0">
                <a:solidFill>
                  <a:schemeClr val="bg1">
                    <a:lumMod val="50000"/>
                  </a:schemeClr>
                </a:solidFill>
                <a:latin typeface="PT Sans"/>
              </a:rPr>
              <a:t>).</a:t>
            </a:r>
            <a:endParaRPr lang="sv-SE" sz="1200" dirty="0">
              <a:solidFill>
                <a:schemeClr val="bg1">
                  <a:lumMod val="50000"/>
                </a:schemeClr>
              </a:solidFill>
            </a:endParaRPr>
          </a:p>
        </p:txBody>
      </p:sp>
      <p:sp>
        <p:nvSpPr>
          <p:cNvPr id="7" name="TextBox 6"/>
          <p:cNvSpPr txBox="1"/>
          <p:nvPr/>
        </p:nvSpPr>
        <p:spPr>
          <a:xfrm rot="18962625">
            <a:off x="1649605" y="2626757"/>
            <a:ext cx="2878428" cy="461665"/>
          </a:xfrm>
          <a:prstGeom prst="rect">
            <a:avLst/>
          </a:prstGeom>
          <a:solidFill>
            <a:srgbClr val="A0D074">
              <a:alpha val="91000"/>
            </a:srgbClr>
          </a:solidFill>
          <a:ln w="57150">
            <a:solidFill>
              <a:srgbClr val="FF0000"/>
            </a:solidFill>
          </a:ln>
        </p:spPr>
        <p:txBody>
          <a:bodyPr wrap="square" rtlCol="0">
            <a:spAutoFit/>
          </a:bodyPr>
          <a:lstStyle/>
          <a:p>
            <a:pPr lvl="0" algn="ctr" eaLnBrk="0" fontAlgn="base" hangingPunct="0">
              <a:spcBef>
                <a:spcPct val="0"/>
              </a:spcBef>
              <a:spcAft>
                <a:spcPct val="0"/>
              </a:spcAft>
            </a:pPr>
            <a:r>
              <a:rPr lang="sv-SE" altLang="sv-SE" sz="2400" b="1" dirty="0" err="1" smtClean="0">
                <a:solidFill>
                  <a:srgbClr val="202124"/>
                </a:solidFill>
              </a:rPr>
              <a:t>Cadena</a:t>
            </a:r>
            <a:r>
              <a:rPr lang="sv-SE" altLang="sv-SE" sz="2400" b="1" dirty="0" smtClean="0">
                <a:solidFill>
                  <a:srgbClr val="202124"/>
                </a:solidFill>
              </a:rPr>
              <a:t> Alimentaria</a:t>
            </a:r>
            <a:endParaRPr lang="sv-SE" altLang="sv-SE" sz="2400" b="1" dirty="0"/>
          </a:p>
        </p:txBody>
      </p:sp>
      <p:sp>
        <p:nvSpPr>
          <p:cNvPr id="9" name="Rectangle 1"/>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sv-SE" sz="1800" b="0" i="0" u="none" strike="noStrike" cap="none" normalizeH="0" baseline="0" dirty="0" smtClean="0">
              <a:ln>
                <a:noFill/>
              </a:ln>
              <a:solidFill>
                <a:schemeClr val="tx1"/>
              </a:solidFill>
              <a:effectLst/>
              <a:latin typeface="Arial" panose="020B0604020202020204" pitchFamily="34" charset="0"/>
            </a:endParaRPr>
          </a:p>
        </p:txBody>
      </p:sp>
      <p:pic>
        <p:nvPicPr>
          <p:cNvPr id="18" name="Picture 17"/>
          <p:cNvPicPr>
            <a:picLocks noChangeAspect="1"/>
          </p:cNvPicPr>
          <p:nvPr/>
        </p:nvPicPr>
        <p:blipFill>
          <a:blip r:embed="rId8"/>
          <a:stretch>
            <a:fillRect/>
          </a:stretch>
        </p:blipFill>
        <p:spPr>
          <a:xfrm>
            <a:off x="7714485" y="923003"/>
            <a:ext cx="4336804" cy="2851200"/>
          </a:xfrm>
          <a:prstGeom prst="rect">
            <a:avLst/>
          </a:prstGeom>
        </p:spPr>
      </p:pic>
      <p:pic>
        <p:nvPicPr>
          <p:cNvPr id="19" name="Picture 18"/>
          <p:cNvPicPr>
            <a:picLocks noChangeAspect="1"/>
          </p:cNvPicPr>
          <p:nvPr/>
        </p:nvPicPr>
        <p:blipFill>
          <a:blip r:embed="rId9"/>
          <a:stretch>
            <a:fillRect/>
          </a:stretch>
        </p:blipFill>
        <p:spPr>
          <a:xfrm>
            <a:off x="7714485" y="3852923"/>
            <a:ext cx="4355803" cy="2851200"/>
          </a:xfrm>
          <a:prstGeom prst="rect">
            <a:avLst/>
          </a:prstGeom>
        </p:spPr>
      </p:pic>
      <p:sp>
        <p:nvSpPr>
          <p:cNvPr id="20" name="Title 1"/>
          <p:cNvSpPr txBox="1">
            <a:spLocks/>
          </p:cNvSpPr>
          <p:nvPr/>
        </p:nvSpPr>
        <p:spPr>
          <a:xfrm>
            <a:off x="-541406" y="-28907"/>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smtClean="0">
                <a:cs typeface="Calibri" panose="020F0502020204030204" pitchFamily="34" charset="0"/>
              </a:rPr>
              <a:t>Bioseguridad</a:t>
            </a:r>
            <a:r>
              <a:rPr lang="sv-SE" sz="3200" b="1" dirty="0" smtClean="0">
                <a:cs typeface="Calibri" panose="020F0502020204030204" pitchFamily="34" charset="0"/>
              </a:rPr>
              <a:t> en </a:t>
            </a:r>
            <a:r>
              <a:rPr lang="sv-SE" sz="3200" b="1" dirty="0" err="1" smtClean="0">
                <a:cs typeface="Calibri" panose="020F0502020204030204" pitchFamily="34" charset="0"/>
              </a:rPr>
              <a:t>ganadería</a:t>
            </a:r>
            <a:r>
              <a:rPr lang="sv-SE" sz="3200" b="1" dirty="0" smtClean="0">
                <a:cs typeface="Calibri" panose="020F0502020204030204" pitchFamily="34" charset="0"/>
              </a:rPr>
              <a:t> </a:t>
            </a:r>
            <a:r>
              <a:rPr lang="sv-SE" sz="3200" b="1" dirty="0" smtClean="0">
                <a:cs typeface="Calibri" panose="020F0502020204030204" pitchFamily="34" charset="0"/>
              </a:rPr>
              <a:t>extensiva </a:t>
            </a:r>
            <a:endParaRPr lang="sv-SE" sz="3200" b="1" dirty="0">
              <a:cs typeface="Calibri" panose="020F0502020204030204" pitchFamily="34" charset="0"/>
            </a:endParaRPr>
          </a:p>
        </p:txBody>
      </p:sp>
    </p:spTree>
    <p:extLst>
      <p:ext uri="{BB962C8B-B14F-4D97-AF65-F5344CB8AC3E}">
        <p14:creationId xmlns:p14="http://schemas.microsoft.com/office/powerpoint/2010/main" val="1343581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s-ES" b="1" dirty="0" smtClean="0"/>
              <a:t>Riesgos </a:t>
            </a:r>
            <a:r>
              <a:rPr lang="sv-SE" b="1" dirty="0" err="1"/>
              <a:t>específicos</a:t>
            </a:r>
            <a:r>
              <a:rPr lang="sv-SE" b="1" dirty="0"/>
              <a:t> </a:t>
            </a:r>
            <a:r>
              <a:rPr lang="sv-SE" b="1" dirty="0" err="1"/>
              <a:t>que</a:t>
            </a:r>
            <a:r>
              <a:rPr lang="sv-SE" b="1" dirty="0"/>
              <a:t> se </a:t>
            </a:r>
            <a:r>
              <a:rPr lang="sv-SE" b="1" dirty="0" err="1"/>
              <a:t>deben</a:t>
            </a:r>
            <a:r>
              <a:rPr lang="sv-SE" b="1" dirty="0"/>
              <a:t> </a:t>
            </a:r>
            <a:r>
              <a:rPr lang="sv-SE" b="1" dirty="0" err="1"/>
              <a:t>priorizar</a:t>
            </a:r>
            <a:r>
              <a:rPr lang="sv-SE" b="1" dirty="0"/>
              <a:t> </a:t>
            </a:r>
            <a:endParaRPr lang="sv-SE" b="1" dirty="0" smtClean="0"/>
          </a:p>
          <a:p>
            <a:r>
              <a:rPr lang="sv-SE" dirty="0" err="1" smtClean="0"/>
              <a:t>Contacto</a:t>
            </a:r>
            <a:r>
              <a:rPr lang="sv-SE" dirty="0" smtClean="0"/>
              <a:t> animal </a:t>
            </a:r>
            <a:r>
              <a:rPr lang="sv-SE" dirty="0" err="1" smtClean="0"/>
              <a:t>directo</a:t>
            </a:r>
            <a:endParaRPr lang="sv-SE" dirty="0" smtClean="0"/>
          </a:p>
          <a:p>
            <a:r>
              <a:rPr lang="sv-SE" dirty="0" err="1" smtClean="0"/>
              <a:t>Mezclas</a:t>
            </a:r>
            <a:r>
              <a:rPr lang="sv-SE" dirty="0" smtClean="0"/>
              <a:t> de </a:t>
            </a:r>
            <a:r>
              <a:rPr lang="sv-SE" dirty="0" err="1" smtClean="0"/>
              <a:t>ganado</a:t>
            </a:r>
            <a:endParaRPr lang="sv-SE" dirty="0" smtClean="0"/>
          </a:p>
          <a:p>
            <a:r>
              <a:rPr lang="sv-SE" dirty="0" err="1" smtClean="0"/>
              <a:t>Maquinaria</a:t>
            </a:r>
            <a:r>
              <a:rPr lang="sv-SE" dirty="0" smtClean="0"/>
              <a:t> </a:t>
            </a:r>
            <a:r>
              <a:rPr lang="sv-SE" dirty="0" err="1" smtClean="0"/>
              <a:t>compartida</a:t>
            </a:r>
            <a:endParaRPr lang="sv-SE" dirty="0" smtClean="0"/>
          </a:p>
          <a:p>
            <a:r>
              <a:rPr lang="sv-SE" dirty="0" smtClean="0"/>
              <a:t>Alto </a:t>
            </a:r>
            <a:r>
              <a:rPr lang="sv-SE" dirty="0" err="1" smtClean="0"/>
              <a:t>uso</a:t>
            </a:r>
            <a:r>
              <a:rPr lang="sv-SE" dirty="0" smtClean="0"/>
              <a:t> de </a:t>
            </a:r>
            <a:r>
              <a:rPr lang="sv-SE" dirty="0" err="1" smtClean="0"/>
              <a:t>recursos</a:t>
            </a:r>
            <a:r>
              <a:rPr lang="sv-SE" dirty="0" smtClean="0"/>
              <a:t> </a:t>
            </a:r>
            <a:r>
              <a:rPr lang="sv-SE" dirty="0" err="1" smtClean="0"/>
              <a:t>exteriores</a:t>
            </a:r>
            <a:r>
              <a:rPr lang="sv-SE" dirty="0" smtClean="0"/>
              <a:t> (en </a:t>
            </a:r>
            <a:r>
              <a:rPr lang="sv-SE" dirty="0" err="1" smtClean="0"/>
              <a:t>pasto</a:t>
            </a:r>
            <a:r>
              <a:rPr lang="sv-SE" dirty="0" smtClean="0"/>
              <a:t>)</a:t>
            </a:r>
            <a:endParaRPr lang="sv-S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2000" y="3611086"/>
            <a:ext cx="3840000" cy="2880000"/>
          </a:xfrm>
          <a:prstGeom prst="rect">
            <a:avLst/>
          </a:prstGeom>
        </p:spPr>
      </p:pic>
      <p:sp>
        <p:nvSpPr>
          <p:cNvPr id="7" name="Title 1"/>
          <p:cNvSpPr txBox="1">
            <a:spLocks/>
          </p:cNvSpPr>
          <p:nvPr/>
        </p:nvSpPr>
        <p:spPr>
          <a:xfrm>
            <a:off x="372993" y="-28907"/>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smtClean="0">
                <a:cs typeface="Calibri" panose="020F0502020204030204" pitchFamily="34" charset="0"/>
              </a:rPr>
              <a:t>Bioseguridad</a:t>
            </a:r>
            <a:r>
              <a:rPr lang="sv-SE" sz="3200" b="1" dirty="0" smtClean="0">
                <a:cs typeface="Calibri" panose="020F0502020204030204" pitchFamily="34" charset="0"/>
              </a:rPr>
              <a:t> en </a:t>
            </a:r>
            <a:r>
              <a:rPr lang="sv-SE" sz="3200" b="1" dirty="0" err="1" smtClean="0">
                <a:cs typeface="Calibri" panose="020F0502020204030204" pitchFamily="34" charset="0"/>
              </a:rPr>
              <a:t>ganadería</a:t>
            </a:r>
            <a:r>
              <a:rPr lang="sv-SE" sz="3200" b="1" dirty="0" smtClean="0">
                <a:cs typeface="Calibri" panose="020F0502020204030204" pitchFamily="34" charset="0"/>
              </a:rPr>
              <a:t> extensiva, </a:t>
            </a:r>
            <a:r>
              <a:rPr lang="sv-SE" sz="3200" b="1" dirty="0" err="1" smtClean="0">
                <a:cs typeface="Calibri" panose="020F0502020204030204" pitchFamily="34" charset="0"/>
              </a:rPr>
              <a:t>cont</a:t>
            </a:r>
            <a:r>
              <a:rPr lang="sv-SE" sz="3200" b="1" dirty="0" smtClean="0">
                <a:cs typeface="Calibri" panose="020F0502020204030204" pitchFamily="34" charset="0"/>
              </a:rPr>
              <a:t>. </a:t>
            </a:r>
            <a:endParaRPr lang="sv-SE" sz="3200" b="1" dirty="0">
              <a:cs typeface="Calibri" panose="020F0502020204030204" pitchFamily="34" charset="0"/>
            </a:endParaRPr>
          </a:p>
        </p:txBody>
      </p:sp>
      <p:pic>
        <p:nvPicPr>
          <p:cNvPr id="8" name="Picture 2" descr="https://media.licdn.com/dms/image/sync/D4E27AQFilincx-WvTA/articleshare-shrink_800/0/1682848833221?e=1683867600&amp;v=beta&amp;t=s34cJoiUaYDN7LpJ7FnCTzcWIuDsNTl1mMbeTduF13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2000" y="773481"/>
            <a:ext cx="4338986"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025359"/>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560" y="1325562"/>
            <a:ext cx="6957060" cy="5235257"/>
          </a:xfrm>
        </p:spPr>
        <p:txBody>
          <a:bodyPr>
            <a:normAutofit fontScale="85000" lnSpcReduction="20000"/>
          </a:bodyPr>
          <a:lstStyle/>
          <a:p>
            <a:r>
              <a:rPr lang="es-ES" dirty="0"/>
              <a:t>U</a:t>
            </a:r>
            <a:r>
              <a:rPr lang="es-ES" dirty="0" smtClean="0"/>
              <a:t>so </a:t>
            </a:r>
            <a:r>
              <a:rPr lang="es-ES" dirty="0"/>
              <a:t>de barreras que limitan el contacto de la fauna </a:t>
            </a:r>
            <a:r>
              <a:rPr lang="es-ES" dirty="0" smtClean="0"/>
              <a:t>silvestre</a:t>
            </a:r>
          </a:p>
          <a:p>
            <a:r>
              <a:rPr lang="es-ES" dirty="0" smtClean="0"/>
              <a:t>Planificar </a:t>
            </a:r>
            <a:r>
              <a:rPr lang="es-ES" dirty="0"/>
              <a:t>el </a:t>
            </a:r>
            <a:r>
              <a:rPr lang="es-ES" b="1" dirty="0"/>
              <a:t>uso de los pastos en el espacio </a:t>
            </a:r>
            <a:r>
              <a:rPr lang="es-ES" b="1" dirty="0" smtClean="0"/>
              <a:t>y </a:t>
            </a:r>
            <a:r>
              <a:rPr lang="sv-SE" b="1" dirty="0" smtClean="0"/>
              <a:t>el </a:t>
            </a:r>
            <a:r>
              <a:rPr lang="sv-SE" b="1" dirty="0" err="1"/>
              <a:t>tiempo</a:t>
            </a:r>
            <a:r>
              <a:rPr lang="sv-SE" dirty="0"/>
              <a:t>.</a:t>
            </a:r>
          </a:p>
          <a:p>
            <a:r>
              <a:rPr lang="es-ES" dirty="0" smtClean="0"/>
              <a:t> </a:t>
            </a:r>
            <a:r>
              <a:rPr lang="es-ES" dirty="0"/>
              <a:t>Delimitar las zonas de la </a:t>
            </a:r>
            <a:r>
              <a:rPr lang="es-ES" dirty="0" smtClean="0"/>
              <a:t>finca </a:t>
            </a:r>
            <a:r>
              <a:rPr lang="es-ES" dirty="0"/>
              <a:t>donde se </a:t>
            </a:r>
            <a:r>
              <a:rPr lang="es-ES" dirty="0" smtClean="0"/>
              <a:t>sabe que </a:t>
            </a:r>
            <a:r>
              <a:rPr lang="es-ES" dirty="0"/>
              <a:t>hay más interacción entre animales </a:t>
            </a:r>
            <a:r>
              <a:rPr lang="es-ES" dirty="0" smtClean="0"/>
              <a:t>silvestres </a:t>
            </a:r>
            <a:r>
              <a:rPr lang="sv-SE" dirty="0" smtClean="0"/>
              <a:t>y </a:t>
            </a:r>
            <a:r>
              <a:rPr lang="sv-SE" dirty="0"/>
              <a:t>otros animales </a:t>
            </a:r>
            <a:r>
              <a:rPr lang="sv-SE" dirty="0" err="1" smtClean="0"/>
              <a:t>domésticos</a:t>
            </a:r>
            <a:endParaRPr lang="sv-SE" dirty="0" smtClean="0"/>
          </a:p>
          <a:p>
            <a:r>
              <a:rPr lang="es-ES" dirty="0"/>
              <a:t>La unidad de gestión de los rebaños es la cerca ganadera. Se debe </a:t>
            </a:r>
            <a:r>
              <a:rPr lang="es-ES" dirty="0" smtClean="0"/>
              <a:t>garantizar que </a:t>
            </a:r>
            <a:r>
              <a:rPr lang="es-ES" dirty="0"/>
              <a:t>los animales abrevan de forma segura en cada una de </a:t>
            </a:r>
            <a:r>
              <a:rPr lang="es-ES" dirty="0" smtClean="0"/>
              <a:t>las cercas</a:t>
            </a:r>
            <a:r>
              <a:rPr lang="es-ES" dirty="0"/>
              <a:t>. </a:t>
            </a:r>
            <a:r>
              <a:rPr lang="es-ES" dirty="0" smtClean="0"/>
              <a:t>Incrementar </a:t>
            </a:r>
            <a:r>
              <a:rPr lang="es-ES" dirty="0"/>
              <a:t>el control poblacional sobre la fauna silvestre (caza mayor</a:t>
            </a:r>
            <a:r>
              <a:rPr lang="es-ES" dirty="0" smtClean="0"/>
              <a:t>), siempre </a:t>
            </a:r>
            <a:r>
              <a:rPr lang="es-ES" dirty="0"/>
              <a:t>de acuerdo a los planes de ordenación cinegéticos, o </a:t>
            </a:r>
            <a:r>
              <a:rPr lang="es-ES" dirty="0" smtClean="0"/>
              <a:t>permisos </a:t>
            </a:r>
            <a:r>
              <a:rPr lang="sv-SE" dirty="0" smtClean="0"/>
              <a:t>por </a:t>
            </a:r>
            <a:r>
              <a:rPr lang="sv-SE" dirty="0" err="1" smtClean="0"/>
              <a:t>daños</a:t>
            </a:r>
            <a:r>
              <a:rPr lang="sv-SE" dirty="0" smtClean="0"/>
              <a:t>.</a:t>
            </a:r>
          </a:p>
          <a:p>
            <a:r>
              <a:rPr lang="es-ES" dirty="0" smtClean="0"/>
              <a:t>Utilizar </a:t>
            </a:r>
            <a:r>
              <a:rPr lang="es-ES" b="1" dirty="0"/>
              <a:t>pastores eléctricos </a:t>
            </a:r>
            <a:r>
              <a:rPr lang="es-ES" dirty="0"/>
              <a:t>para proteger cercas y separar de manera </a:t>
            </a:r>
            <a:r>
              <a:rPr lang="es-ES" dirty="0" smtClean="0"/>
              <a:t>más </a:t>
            </a:r>
            <a:r>
              <a:rPr lang="sv-SE" dirty="0" err="1" smtClean="0"/>
              <a:t>segura</a:t>
            </a:r>
            <a:r>
              <a:rPr lang="sv-SE" dirty="0" smtClean="0"/>
              <a:t> </a:t>
            </a:r>
            <a:r>
              <a:rPr lang="sv-SE" dirty="0"/>
              <a:t>de </a:t>
            </a:r>
            <a:r>
              <a:rPr lang="sv-SE" dirty="0" err="1"/>
              <a:t>otras</a:t>
            </a:r>
            <a:r>
              <a:rPr lang="sv-SE" dirty="0"/>
              <a:t> </a:t>
            </a:r>
            <a:r>
              <a:rPr lang="sv-SE" dirty="0" err="1" smtClean="0"/>
              <a:t>fincas</a:t>
            </a:r>
            <a:r>
              <a:rPr lang="sv-SE" dirty="0" smtClean="0"/>
              <a:t> </a:t>
            </a:r>
            <a:r>
              <a:rPr lang="sv-SE" dirty="0"/>
              <a:t>o </a:t>
            </a:r>
            <a:r>
              <a:rPr lang="sv-SE" dirty="0" err="1"/>
              <a:t>zonas</a:t>
            </a:r>
            <a:r>
              <a:rPr lang="sv-SE" dirty="0"/>
              <a:t> de </a:t>
            </a:r>
            <a:r>
              <a:rPr lang="sv-SE" dirty="0" err="1"/>
              <a:t>riesgo</a:t>
            </a:r>
            <a:r>
              <a:rPr lang="sv-SE" dirty="0"/>
              <a:t>.</a:t>
            </a:r>
          </a:p>
        </p:txBody>
      </p:sp>
      <p:pic>
        <p:nvPicPr>
          <p:cNvPr id="4" name="Picture 3"/>
          <p:cNvPicPr>
            <a:picLocks noChangeAspect="1"/>
          </p:cNvPicPr>
          <p:nvPr/>
        </p:nvPicPr>
        <p:blipFill>
          <a:blip r:embed="rId3"/>
          <a:stretch>
            <a:fillRect/>
          </a:stretch>
        </p:blipFill>
        <p:spPr>
          <a:xfrm>
            <a:off x="7388961" y="1982716"/>
            <a:ext cx="7929677" cy="3920947"/>
          </a:xfrm>
          <a:prstGeom prst="rect">
            <a:avLst/>
          </a:prstGeom>
        </p:spPr>
      </p:pic>
      <p:sp>
        <p:nvSpPr>
          <p:cNvPr id="6" name="Title 1"/>
          <p:cNvSpPr txBox="1">
            <a:spLocks/>
          </p:cNvSpPr>
          <p:nvPr/>
        </p:nvSpPr>
        <p:spPr>
          <a:xfrm>
            <a:off x="289560" y="0"/>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a:cs typeface="Calibri" panose="020F0502020204030204" pitchFamily="34" charset="0"/>
              </a:rPr>
              <a:t>Bioseguridad</a:t>
            </a:r>
            <a:r>
              <a:rPr lang="sv-SE" sz="3200" b="1" dirty="0">
                <a:cs typeface="Calibri" panose="020F0502020204030204" pitchFamily="34" charset="0"/>
              </a:rPr>
              <a:t> en </a:t>
            </a:r>
            <a:r>
              <a:rPr lang="sv-SE" sz="3200" b="1" dirty="0" err="1">
                <a:cs typeface="Calibri" panose="020F0502020204030204" pitchFamily="34" charset="0"/>
              </a:rPr>
              <a:t>ganadería</a:t>
            </a:r>
            <a:r>
              <a:rPr lang="sv-SE" sz="3200" b="1" dirty="0">
                <a:cs typeface="Calibri" panose="020F0502020204030204" pitchFamily="34" charset="0"/>
              </a:rPr>
              <a:t> extensiva, </a:t>
            </a:r>
            <a:r>
              <a:rPr lang="sv-SE" sz="3200" b="1" dirty="0" err="1" smtClean="0"/>
              <a:t>limitar</a:t>
            </a:r>
            <a:r>
              <a:rPr lang="sv-SE" sz="3200" b="1" dirty="0" smtClean="0"/>
              <a:t> el </a:t>
            </a:r>
            <a:r>
              <a:rPr lang="sv-SE" sz="3200" b="1" dirty="0" err="1" smtClean="0"/>
              <a:t>contacto</a:t>
            </a:r>
            <a:endParaRPr lang="sv-SE" sz="3200" b="1" dirty="0">
              <a:cs typeface="Calibri" panose="020F0502020204030204" pitchFamily="34" charset="0"/>
            </a:endParaRPr>
          </a:p>
        </p:txBody>
      </p:sp>
    </p:spTree>
    <p:extLst>
      <p:ext uri="{BB962C8B-B14F-4D97-AF65-F5344CB8AC3E}">
        <p14:creationId xmlns:p14="http://schemas.microsoft.com/office/powerpoint/2010/main" val="3834923336"/>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6496455" cy="4351338"/>
          </a:xfrm>
        </p:spPr>
        <p:txBody>
          <a:bodyPr>
            <a:normAutofit/>
          </a:bodyPr>
          <a:lstStyle/>
          <a:p>
            <a:r>
              <a:rPr lang="es-ES" sz="2400" b="1" dirty="0" smtClean="0"/>
              <a:t>Riesgos/consideraciones </a:t>
            </a:r>
            <a:r>
              <a:rPr lang="sv-SE" sz="2400" b="1" dirty="0" err="1" smtClean="0"/>
              <a:t>específicas</a:t>
            </a:r>
            <a:r>
              <a:rPr lang="sv-SE" sz="2400" b="1" dirty="0" smtClean="0"/>
              <a:t> </a:t>
            </a:r>
            <a:r>
              <a:rPr lang="sv-SE" sz="2400" b="1" dirty="0" err="1"/>
              <a:t>que</a:t>
            </a:r>
            <a:r>
              <a:rPr lang="sv-SE" sz="2400" b="1" dirty="0"/>
              <a:t> se </a:t>
            </a:r>
            <a:r>
              <a:rPr lang="sv-SE" sz="2400" b="1" dirty="0" err="1"/>
              <a:t>deben</a:t>
            </a:r>
            <a:r>
              <a:rPr lang="sv-SE" sz="2400" b="1" dirty="0"/>
              <a:t> </a:t>
            </a:r>
            <a:r>
              <a:rPr lang="sv-SE" sz="2400" b="1" dirty="0" err="1"/>
              <a:t>priorizar</a:t>
            </a:r>
            <a:r>
              <a:rPr lang="sv-SE" sz="2400" b="1" dirty="0"/>
              <a:t> </a:t>
            </a:r>
          </a:p>
          <a:p>
            <a:r>
              <a:rPr lang="sv-SE" sz="2400" dirty="0" err="1" smtClean="0"/>
              <a:t>Delimitación</a:t>
            </a:r>
            <a:r>
              <a:rPr lang="sv-SE" sz="2400" dirty="0" smtClean="0"/>
              <a:t> de </a:t>
            </a:r>
            <a:r>
              <a:rPr lang="sv-SE" sz="2400" dirty="0" err="1" smtClean="0"/>
              <a:t>zonas</a:t>
            </a:r>
            <a:endParaRPr lang="sv-SE" sz="2400" dirty="0" smtClean="0"/>
          </a:p>
          <a:p>
            <a:r>
              <a:rPr lang="sv-SE" sz="2400" dirty="0" err="1" smtClean="0"/>
              <a:t>Unidad</a:t>
            </a:r>
            <a:r>
              <a:rPr lang="sv-SE" sz="2400" dirty="0" smtClean="0"/>
              <a:t> de </a:t>
            </a:r>
            <a:r>
              <a:rPr lang="sv-SE" sz="2400" dirty="0" err="1" smtClean="0"/>
              <a:t>gestión</a:t>
            </a:r>
            <a:r>
              <a:rPr lang="sv-SE" sz="2400" dirty="0" smtClean="0"/>
              <a:t> de </a:t>
            </a:r>
            <a:r>
              <a:rPr lang="sv-SE" sz="2400" dirty="0" err="1" smtClean="0"/>
              <a:t>riesgos</a:t>
            </a:r>
            <a:r>
              <a:rPr lang="sv-SE" sz="2400" dirty="0" smtClean="0"/>
              <a:t> </a:t>
            </a:r>
            <a:r>
              <a:rPr lang="sv-SE" sz="2400" dirty="0" err="1" smtClean="0"/>
              <a:t>diferenciada</a:t>
            </a:r>
            <a:endParaRPr lang="sv-SE" sz="2400" dirty="0" smtClean="0"/>
          </a:p>
          <a:p>
            <a:r>
              <a:rPr lang="sv-SE" sz="2400" dirty="0" err="1" smtClean="0"/>
              <a:t>Sistema</a:t>
            </a:r>
            <a:r>
              <a:rPr lang="sv-SE" sz="2400" dirty="0" smtClean="0"/>
              <a:t> </a:t>
            </a:r>
            <a:r>
              <a:rPr lang="sv-SE" sz="2400" dirty="0" err="1"/>
              <a:t>todo-dentro</a:t>
            </a:r>
            <a:r>
              <a:rPr lang="sv-SE" sz="2400" dirty="0"/>
              <a:t> </a:t>
            </a:r>
            <a:r>
              <a:rPr lang="sv-SE" sz="2400" dirty="0" err="1" smtClean="0"/>
              <a:t>todo-fuera</a:t>
            </a:r>
            <a:endParaRPr lang="sv-SE" sz="2400" dirty="0" smtClean="0"/>
          </a:p>
          <a:p>
            <a:r>
              <a:rPr lang="sv-SE" sz="2400" dirty="0" err="1"/>
              <a:t>Concepto</a:t>
            </a:r>
            <a:r>
              <a:rPr lang="sv-SE" sz="2400" dirty="0"/>
              <a:t> </a:t>
            </a:r>
            <a:r>
              <a:rPr lang="sv-SE" sz="2400" dirty="0" err="1"/>
              <a:t>lote-manada</a:t>
            </a:r>
            <a:endParaRPr lang="sv-SE" sz="2400" dirty="0"/>
          </a:p>
          <a:p>
            <a:endParaRPr lang="sv-SE" sz="2400" dirty="0"/>
          </a:p>
          <a:p>
            <a:endParaRPr lang="sv-SE" sz="2400" dirty="0"/>
          </a:p>
        </p:txBody>
      </p:sp>
      <p:pic>
        <p:nvPicPr>
          <p:cNvPr id="1026" name="Picture 2" descr="https://static.wixstatic.com/media/f3f678_8320b2c21e564f68b5078892262cfcc2~mv2.jpg/v1/crop/x_4,y_594,w_4014,h_2421/fill/w_574,h_360,fp_0.50_0.50,q_80,usm_0.66_1.00_0.01,enc_auto/vedellesRelaxad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774" y="3423094"/>
            <a:ext cx="4241741" cy="3060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41406" y="-28907"/>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smtClean="0">
                <a:cs typeface="Calibri" panose="020F0502020204030204" pitchFamily="34" charset="0"/>
              </a:rPr>
              <a:t>Bioseguridad</a:t>
            </a:r>
            <a:r>
              <a:rPr lang="sv-SE" sz="3200" b="1" dirty="0" smtClean="0">
                <a:cs typeface="Calibri" panose="020F0502020204030204" pitchFamily="34" charset="0"/>
              </a:rPr>
              <a:t>, </a:t>
            </a:r>
            <a:r>
              <a:rPr lang="sv-SE" sz="3200" b="1" dirty="0" err="1" smtClean="0">
                <a:cs typeface="Calibri" panose="020F0502020204030204" pitchFamily="34" charset="0"/>
              </a:rPr>
              <a:t>cebadero</a:t>
            </a:r>
            <a:r>
              <a:rPr lang="sv-SE" sz="3200" b="1" dirty="0" smtClean="0">
                <a:cs typeface="Calibri" panose="020F0502020204030204" pitchFamily="34" charset="0"/>
              </a:rPr>
              <a:t> </a:t>
            </a:r>
            <a:endParaRPr lang="sv-SE" sz="3200" b="1" dirty="0">
              <a:cs typeface="Calibri" panose="020F0502020204030204" pitchFamily="34" charset="0"/>
            </a:endParaRPr>
          </a:p>
        </p:txBody>
      </p:sp>
      <p:pic>
        <p:nvPicPr>
          <p:cNvPr id="7" name="Picture 6"/>
          <p:cNvPicPr>
            <a:picLocks noChangeAspect="1"/>
          </p:cNvPicPr>
          <p:nvPr/>
        </p:nvPicPr>
        <p:blipFill rotWithShape="1">
          <a:blip r:embed="rId4"/>
          <a:srcRect l="12866" t="34373" r="39020" b="15512"/>
          <a:stretch/>
        </p:blipFill>
        <p:spPr>
          <a:xfrm>
            <a:off x="7708775" y="583625"/>
            <a:ext cx="4241741" cy="2484000"/>
          </a:xfrm>
          <a:prstGeom prst="rect">
            <a:avLst/>
          </a:prstGeom>
        </p:spPr>
      </p:pic>
    </p:spTree>
    <p:extLst>
      <p:ext uri="{BB962C8B-B14F-4D97-AF65-F5344CB8AC3E}">
        <p14:creationId xmlns:p14="http://schemas.microsoft.com/office/powerpoint/2010/main" val="2118596089"/>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 y="1073468"/>
            <a:ext cx="6911340" cy="5512435"/>
          </a:xfrm>
        </p:spPr>
        <p:txBody>
          <a:bodyPr>
            <a:normAutofit fontScale="85000" lnSpcReduction="10000"/>
          </a:bodyPr>
          <a:lstStyle/>
          <a:p>
            <a:r>
              <a:rPr lang="es-ES" dirty="0" smtClean="0"/>
              <a:t> </a:t>
            </a:r>
            <a:r>
              <a:rPr lang="es-ES" b="1" dirty="0"/>
              <a:t>Mayor frecuencia de introducción de animales</a:t>
            </a:r>
            <a:r>
              <a:rPr lang="es-ES" dirty="0"/>
              <a:t>;</a:t>
            </a:r>
          </a:p>
          <a:p>
            <a:r>
              <a:rPr lang="es-ES" dirty="0" smtClean="0"/>
              <a:t> </a:t>
            </a:r>
            <a:r>
              <a:rPr lang="es-ES" dirty="0"/>
              <a:t>Introducción de animales desde </a:t>
            </a:r>
            <a:r>
              <a:rPr lang="es-ES" b="1" dirty="0"/>
              <a:t>explotaciones con situación </a:t>
            </a:r>
            <a:r>
              <a:rPr lang="es-ES" b="1" dirty="0" smtClean="0"/>
              <a:t>sanitaria desconocida </a:t>
            </a:r>
            <a:r>
              <a:rPr lang="es-ES" dirty="0"/>
              <a:t>(con relación a enfermedades diferentes a las </a:t>
            </a:r>
            <a:r>
              <a:rPr lang="es-ES" dirty="0" smtClean="0"/>
              <a:t>de </a:t>
            </a:r>
            <a:r>
              <a:rPr lang="sv-SE" dirty="0" err="1" smtClean="0"/>
              <a:t>declaración</a:t>
            </a:r>
            <a:r>
              <a:rPr lang="sv-SE" dirty="0" smtClean="0"/>
              <a:t> </a:t>
            </a:r>
            <a:r>
              <a:rPr lang="sv-SE" dirty="0" err="1"/>
              <a:t>obligatoria</a:t>
            </a:r>
            <a:r>
              <a:rPr lang="sv-SE" dirty="0"/>
              <a:t>);</a:t>
            </a:r>
          </a:p>
          <a:p>
            <a:r>
              <a:rPr lang="es-ES" dirty="0" smtClean="0"/>
              <a:t> </a:t>
            </a:r>
            <a:r>
              <a:rPr lang="es-ES" dirty="0"/>
              <a:t>Contacto con </a:t>
            </a:r>
            <a:r>
              <a:rPr lang="es-ES" b="1" dirty="0"/>
              <a:t>animales de estatus desconocido</a:t>
            </a:r>
            <a:r>
              <a:rPr lang="es-ES" dirty="0"/>
              <a:t>: realización de </a:t>
            </a:r>
            <a:r>
              <a:rPr lang="es-ES" dirty="0" smtClean="0"/>
              <a:t>pastoreos comunitarios </a:t>
            </a:r>
            <a:r>
              <a:rPr lang="es-ES" dirty="0"/>
              <a:t>o trashumancia con rebaños de otras explotaciones.</a:t>
            </a:r>
          </a:p>
          <a:p>
            <a:r>
              <a:rPr lang="es-ES" dirty="0" smtClean="0"/>
              <a:t> </a:t>
            </a:r>
            <a:r>
              <a:rPr lang="es-ES" dirty="0"/>
              <a:t>Entradas procedentes de </a:t>
            </a:r>
            <a:r>
              <a:rPr lang="es-ES" b="1" dirty="0"/>
              <a:t>orígenes diversos </a:t>
            </a:r>
            <a:r>
              <a:rPr lang="es-ES" dirty="0"/>
              <a:t>y que se agrupan en </a:t>
            </a:r>
            <a:r>
              <a:rPr lang="es-ES" dirty="0" smtClean="0"/>
              <a:t>el </a:t>
            </a:r>
            <a:r>
              <a:rPr lang="sv-SE" dirty="0" err="1" smtClean="0"/>
              <a:t>proceso</a:t>
            </a:r>
            <a:r>
              <a:rPr lang="sv-SE" dirty="0"/>
              <a:t>.</a:t>
            </a:r>
          </a:p>
          <a:p>
            <a:r>
              <a:rPr lang="es-ES" dirty="0" smtClean="0"/>
              <a:t> </a:t>
            </a:r>
            <a:r>
              <a:rPr lang="es-ES" b="1" dirty="0"/>
              <a:t>Ubicación de la explotación</a:t>
            </a:r>
            <a:r>
              <a:rPr lang="es-ES" dirty="0"/>
              <a:t>: zonas de alta densidad ganadera o </a:t>
            </a:r>
            <a:r>
              <a:rPr lang="es-ES" dirty="0" smtClean="0"/>
              <a:t>de </a:t>
            </a:r>
            <a:r>
              <a:rPr lang="pt-BR" dirty="0" smtClean="0"/>
              <a:t>fauna </a:t>
            </a:r>
            <a:r>
              <a:rPr lang="pt-BR" dirty="0"/>
              <a:t>silvestre, zonas de mucho tráfi co, mataderos, fábricas de </a:t>
            </a:r>
            <a:r>
              <a:rPr lang="pt-BR" dirty="0" smtClean="0"/>
              <a:t>piensos, </a:t>
            </a:r>
            <a:r>
              <a:rPr lang="sv-SE" dirty="0" smtClean="0"/>
              <a:t>etc.</a:t>
            </a:r>
          </a:p>
          <a:p>
            <a:r>
              <a:rPr lang="es-ES" dirty="0" smtClean="0"/>
              <a:t> </a:t>
            </a:r>
            <a:r>
              <a:rPr lang="es-ES" b="1" dirty="0"/>
              <a:t>Aislamiento de la explotación</a:t>
            </a:r>
            <a:r>
              <a:rPr lang="es-ES" dirty="0"/>
              <a:t>: ausencia de vallado perimetral </a:t>
            </a:r>
            <a:r>
              <a:rPr lang="es-ES" dirty="0" smtClean="0"/>
              <a:t>adecuado </a:t>
            </a:r>
            <a:r>
              <a:rPr lang="sv-SE" dirty="0" smtClean="0"/>
              <a:t>ni </a:t>
            </a:r>
            <a:r>
              <a:rPr lang="sv-SE" dirty="0"/>
              <a:t>de </a:t>
            </a:r>
            <a:r>
              <a:rPr lang="sv-SE" dirty="0" err="1"/>
              <a:t>zonas</a:t>
            </a:r>
            <a:r>
              <a:rPr lang="sv-SE" dirty="0"/>
              <a:t> </a:t>
            </a:r>
            <a:r>
              <a:rPr lang="sv-SE" dirty="0" err="1"/>
              <a:t>diferenciadas</a:t>
            </a:r>
            <a:r>
              <a:rPr lang="sv-SE" dirty="0"/>
              <a:t> (</a:t>
            </a:r>
            <a:r>
              <a:rPr lang="sv-SE" dirty="0" err="1"/>
              <a:t>zona</a:t>
            </a:r>
            <a:r>
              <a:rPr lang="sv-SE" dirty="0"/>
              <a:t> </a:t>
            </a:r>
            <a:r>
              <a:rPr lang="sv-SE" dirty="0" err="1"/>
              <a:t>limpia</a:t>
            </a:r>
            <a:r>
              <a:rPr lang="sv-SE" dirty="0"/>
              <a:t>, </a:t>
            </a:r>
            <a:r>
              <a:rPr lang="sv-SE" dirty="0" err="1"/>
              <a:t>zona</a:t>
            </a:r>
            <a:r>
              <a:rPr lang="sv-SE" dirty="0"/>
              <a:t> de </a:t>
            </a:r>
            <a:r>
              <a:rPr lang="sv-SE" dirty="0" err="1" smtClean="0"/>
              <a:t>aprovisionamiento</a:t>
            </a:r>
            <a:r>
              <a:rPr lang="sv-SE" dirty="0"/>
              <a:t> </a:t>
            </a:r>
            <a:r>
              <a:rPr lang="sv-SE" dirty="0" smtClean="0"/>
              <a:t>y </a:t>
            </a:r>
            <a:r>
              <a:rPr lang="sv-SE" dirty="0"/>
              <a:t>de </a:t>
            </a:r>
            <a:r>
              <a:rPr lang="sv-SE" dirty="0" err="1"/>
              <a:t>protección</a:t>
            </a:r>
            <a:r>
              <a:rPr lang="sv-SE" dirty="0"/>
              <a:t>)</a:t>
            </a:r>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827848"/>
            <a:ext cx="4848000" cy="3636000"/>
          </a:xfrm>
          <a:prstGeom prst="rect">
            <a:avLst/>
          </a:prstGeom>
        </p:spPr>
      </p:pic>
      <p:sp>
        <p:nvSpPr>
          <p:cNvPr id="6" name="Title 1"/>
          <p:cNvSpPr txBox="1">
            <a:spLocks/>
          </p:cNvSpPr>
          <p:nvPr/>
        </p:nvSpPr>
        <p:spPr>
          <a:xfrm>
            <a:off x="-541406" y="-28907"/>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smtClean="0">
                <a:cs typeface="Calibri" panose="020F0502020204030204" pitchFamily="34" charset="0"/>
              </a:rPr>
              <a:t>Bioseguridad</a:t>
            </a:r>
            <a:r>
              <a:rPr lang="sv-SE" sz="3200" b="1" dirty="0" smtClean="0">
                <a:cs typeface="Calibri" panose="020F0502020204030204" pitchFamily="34" charset="0"/>
              </a:rPr>
              <a:t> en </a:t>
            </a:r>
            <a:r>
              <a:rPr lang="sv-SE" sz="3200" b="1" dirty="0" err="1" smtClean="0">
                <a:cs typeface="Calibri" panose="020F0502020204030204" pitchFamily="34" charset="0"/>
              </a:rPr>
              <a:t>cebadero</a:t>
            </a:r>
            <a:r>
              <a:rPr lang="sv-SE" sz="3200" b="1" dirty="0" smtClean="0">
                <a:cs typeface="Calibri" panose="020F0502020204030204" pitchFamily="34" charset="0"/>
              </a:rPr>
              <a:t>, </a:t>
            </a:r>
            <a:r>
              <a:rPr lang="sv-SE" sz="3200" b="1" dirty="0" err="1" smtClean="0">
                <a:cs typeface="Calibri" panose="020F0502020204030204" pitchFamily="34" charset="0"/>
              </a:rPr>
              <a:t>cont</a:t>
            </a:r>
            <a:r>
              <a:rPr lang="sv-SE" sz="3200" b="1" dirty="0" smtClean="0">
                <a:cs typeface="Calibri" panose="020F0502020204030204" pitchFamily="34" charset="0"/>
              </a:rPr>
              <a:t>.</a:t>
            </a:r>
            <a:r>
              <a:rPr lang="sv-SE" sz="3200" b="1" dirty="0" smtClean="0">
                <a:cs typeface="Calibri" panose="020F0502020204030204" pitchFamily="34" charset="0"/>
              </a:rPr>
              <a:t> </a:t>
            </a:r>
            <a:endParaRPr lang="sv-SE" sz="3200" b="1" dirty="0">
              <a:cs typeface="Calibri" panose="020F0502020204030204" pitchFamily="34" charset="0"/>
            </a:endParaRPr>
          </a:p>
        </p:txBody>
      </p:sp>
    </p:spTree>
    <p:extLst>
      <p:ext uri="{BB962C8B-B14F-4D97-AF65-F5344CB8AC3E}">
        <p14:creationId xmlns:p14="http://schemas.microsoft.com/office/powerpoint/2010/main" val="3128458057"/>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3200" b="1" dirty="0" smtClean="0"/>
              <a:t>Plan de </a:t>
            </a:r>
            <a:r>
              <a:rPr lang="sv-SE" sz="3200" b="1" dirty="0" err="1" smtClean="0"/>
              <a:t>intervención</a:t>
            </a:r>
            <a:r>
              <a:rPr lang="sv-SE" sz="3200" b="1" dirty="0" smtClean="0"/>
              <a:t> de </a:t>
            </a:r>
            <a:r>
              <a:rPr lang="sv-SE" sz="3200" b="1" dirty="0" err="1" smtClean="0"/>
              <a:t>bioseguridad</a:t>
            </a:r>
            <a:r>
              <a:rPr lang="sv-SE" sz="3200" b="1" dirty="0" smtClean="0"/>
              <a:t> </a:t>
            </a:r>
            <a:r>
              <a:rPr lang="sv-SE" sz="3200" b="1" dirty="0" err="1" smtClean="0"/>
              <a:t>eficaz</a:t>
            </a:r>
            <a:endParaRPr lang="sv-SE" sz="3200" b="1" dirty="0"/>
          </a:p>
        </p:txBody>
      </p:sp>
      <p:sp>
        <p:nvSpPr>
          <p:cNvPr id="3" name="Content Placeholder 2"/>
          <p:cNvSpPr>
            <a:spLocks noGrp="1"/>
          </p:cNvSpPr>
          <p:nvPr>
            <p:ph idx="1"/>
          </p:nvPr>
        </p:nvSpPr>
        <p:spPr>
          <a:xfrm>
            <a:off x="838200" y="2359025"/>
            <a:ext cx="10515600" cy="4351338"/>
          </a:xfrm>
        </p:spPr>
        <p:txBody>
          <a:bodyPr/>
          <a:lstStyle/>
          <a:p>
            <a:r>
              <a:rPr lang="sv-SE" dirty="0" smtClean="0"/>
              <a:t> PERSONALIZADO</a:t>
            </a:r>
            <a:endParaRPr lang="sv-SE" dirty="0"/>
          </a:p>
          <a:p>
            <a:r>
              <a:rPr lang="sv-SE" dirty="0"/>
              <a:t>EFECTIVO Y </a:t>
            </a:r>
            <a:r>
              <a:rPr lang="sv-SE" dirty="0" smtClean="0"/>
              <a:t>DINÁMICO</a:t>
            </a:r>
          </a:p>
          <a:p>
            <a:r>
              <a:rPr lang="sv-SE" dirty="0" smtClean="0"/>
              <a:t>REALISTA</a:t>
            </a:r>
          </a:p>
          <a:p>
            <a:r>
              <a:rPr lang="sv-SE" dirty="0"/>
              <a:t>RESPONSABILIDAD </a:t>
            </a:r>
            <a:r>
              <a:rPr lang="sv-SE" dirty="0" smtClean="0"/>
              <a:t>COLECTIVA</a:t>
            </a:r>
          </a:p>
          <a:p>
            <a:r>
              <a:rPr lang="sv-SE" dirty="0"/>
              <a:t>PROTOCOLIZADO</a:t>
            </a:r>
          </a:p>
        </p:txBody>
      </p:sp>
      <p:pic>
        <p:nvPicPr>
          <p:cNvPr id="1026" name="Picture 2" descr="One Size Does Not Fit All - Teacher Edu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873" y="1973523"/>
            <a:ext cx="4381500"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393217"/>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905" y="644949"/>
            <a:ext cx="10515600" cy="1325563"/>
          </a:xfrm>
        </p:spPr>
        <p:txBody>
          <a:bodyPr>
            <a:normAutofit/>
          </a:bodyPr>
          <a:lstStyle/>
          <a:p>
            <a:pPr defTabSz="457189">
              <a:defRPr/>
            </a:pPr>
            <a:r>
              <a:rPr lang="sv-SE" sz="3200" b="1" dirty="0" smtClean="0">
                <a:cs typeface="Calibri" panose="020F0502020204030204" pitchFamily="34" charset="0"/>
              </a:rPr>
              <a:t>Hoja de ruta</a:t>
            </a:r>
            <a:endParaRPr lang="sv-SE" sz="3200" b="1" dirty="0">
              <a:cs typeface="Calibri" panose="020F0502020204030204" pitchFamily="34" charset="0"/>
            </a:endParaRPr>
          </a:p>
        </p:txBody>
      </p:sp>
      <p:sp>
        <p:nvSpPr>
          <p:cNvPr id="3" name="Content Placeholder 2"/>
          <p:cNvSpPr>
            <a:spLocks noGrp="1"/>
          </p:cNvSpPr>
          <p:nvPr>
            <p:ph idx="1"/>
          </p:nvPr>
        </p:nvSpPr>
        <p:spPr>
          <a:xfrm>
            <a:off x="1125437" y="1810843"/>
            <a:ext cx="5058747" cy="4351338"/>
          </a:xfrm>
        </p:spPr>
        <p:txBody>
          <a:bodyPr/>
          <a:lstStyle/>
          <a:p>
            <a:endParaRPr lang="sv-SE" dirty="0"/>
          </a:p>
          <a:p>
            <a:r>
              <a:rPr lang="en-US" dirty="0"/>
              <a:t> </a:t>
            </a:r>
            <a:r>
              <a:rPr lang="en-US" dirty="0" smtClean="0"/>
              <a:t>Crisis </a:t>
            </a:r>
            <a:r>
              <a:rPr lang="en-US" dirty="0" err="1" smtClean="0"/>
              <a:t>climática</a:t>
            </a:r>
            <a:r>
              <a:rPr lang="en-US" dirty="0" smtClean="0"/>
              <a:t> y </a:t>
            </a:r>
            <a:r>
              <a:rPr lang="en-US" dirty="0" err="1" smtClean="0"/>
              <a:t>seguridad</a:t>
            </a:r>
            <a:r>
              <a:rPr lang="en-US" dirty="0" smtClean="0"/>
              <a:t> </a:t>
            </a:r>
            <a:r>
              <a:rPr lang="en-US" dirty="0" err="1" smtClean="0"/>
              <a:t>alimentaria</a:t>
            </a:r>
            <a:r>
              <a:rPr lang="en-US" dirty="0" smtClean="0"/>
              <a:t> – </a:t>
            </a:r>
            <a:r>
              <a:rPr lang="en-US" dirty="0" err="1" smtClean="0"/>
              <a:t>una</a:t>
            </a:r>
            <a:r>
              <a:rPr lang="en-US" dirty="0" smtClean="0"/>
              <a:t> sola </a:t>
            </a:r>
            <a:r>
              <a:rPr lang="en-US" dirty="0" err="1" smtClean="0"/>
              <a:t>salud</a:t>
            </a:r>
            <a:endParaRPr lang="en-US" dirty="0" smtClean="0"/>
          </a:p>
          <a:p>
            <a:r>
              <a:rPr lang="sv-SE" dirty="0" err="1" smtClean="0"/>
              <a:t>Factores</a:t>
            </a:r>
            <a:r>
              <a:rPr lang="sv-SE" dirty="0" smtClean="0"/>
              <a:t> </a:t>
            </a:r>
            <a:r>
              <a:rPr lang="sv-SE" dirty="0" smtClean="0"/>
              <a:t>de </a:t>
            </a:r>
            <a:r>
              <a:rPr lang="sv-SE" dirty="0" err="1" smtClean="0"/>
              <a:t>riesgo</a:t>
            </a:r>
            <a:r>
              <a:rPr lang="sv-SE" dirty="0" smtClean="0"/>
              <a:t> a la </a:t>
            </a:r>
            <a:r>
              <a:rPr lang="sv-SE" dirty="0" err="1" smtClean="0"/>
              <a:t>granja</a:t>
            </a:r>
            <a:r>
              <a:rPr lang="sv-SE" dirty="0" smtClean="0"/>
              <a:t> y </a:t>
            </a:r>
            <a:r>
              <a:rPr lang="sv-SE" dirty="0" err="1" smtClean="0"/>
              <a:t>dentro</a:t>
            </a:r>
            <a:r>
              <a:rPr lang="sv-SE" dirty="0" smtClean="0"/>
              <a:t> de la </a:t>
            </a:r>
            <a:r>
              <a:rPr lang="sv-SE" dirty="0" err="1" smtClean="0"/>
              <a:t>granja</a:t>
            </a:r>
            <a:r>
              <a:rPr lang="sv-SE" dirty="0"/>
              <a:t> </a:t>
            </a:r>
            <a:r>
              <a:rPr lang="sv-SE" dirty="0" smtClean="0"/>
              <a:t>en </a:t>
            </a:r>
            <a:r>
              <a:rPr lang="sv-SE" dirty="0" err="1" smtClean="0"/>
              <a:t>ganadería</a:t>
            </a:r>
            <a:r>
              <a:rPr lang="sv-SE" dirty="0" smtClean="0"/>
              <a:t> extensiva y </a:t>
            </a:r>
            <a:r>
              <a:rPr lang="sv-SE" dirty="0" err="1" smtClean="0"/>
              <a:t>cebo</a:t>
            </a:r>
            <a:endParaRPr lang="sv-SE" dirty="0" smtClean="0"/>
          </a:p>
          <a:p>
            <a:r>
              <a:rPr lang="sv-SE" dirty="0" err="1" smtClean="0"/>
              <a:t>Factores</a:t>
            </a:r>
            <a:r>
              <a:rPr lang="sv-SE" dirty="0" smtClean="0"/>
              <a:t> </a:t>
            </a:r>
            <a:r>
              <a:rPr lang="sv-SE" dirty="0" err="1" smtClean="0"/>
              <a:t>clave</a:t>
            </a:r>
            <a:r>
              <a:rPr lang="sv-SE" dirty="0" smtClean="0"/>
              <a:t> en </a:t>
            </a:r>
            <a:r>
              <a:rPr lang="sv-SE" dirty="0" err="1" smtClean="0"/>
              <a:t>un</a:t>
            </a:r>
            <a:r>
              <a:rPr lang="sv-SE" dirty="0" smtClean="0"/>
              <a:t> </a:t>
            </a:r>
            <a:r>
              <a:rPr lang="sv-SE" dirty="0" err="1" smtClean="0"/>
              <a:t>programa</a:t>
            </a:r>
            <a:r>
              <a:rPr lang="sv-SE" dirty="0" smtClean="0"/>
              <a:t> de </a:t>
            </a:r>
            <a:r>
              <a:rPr lang="sv-SE" dirty="0" err="1" smtClean="0"/>
              <a:t>intervención</a:t>
            </a:r>
            <a:r>
              <a:rPr lang="sv-SE" dirty="0" smtClean="0"/>
              <a:t> de </a:t>
            </a:r>
            <a:r>
              <a:rPr lang="sv-SE" dirty="0" err="1" smtClean="0"/>
              <a:t>bioseguridad</a:t>
            </a:r>
            <a:endParaRPr lang="sv-SE" dirty="0"/>
          </a:p>
        </p:txBody>
      </p:sp>
      <p:pic>
        <p:nvPicPr>
          <p:cNvPr id="4" name="Picture 3"/>
          <p:cNvPicPr>
            <a:picLocks noChangeAspect="1"/>
          </p:cNvPicPr>
          <p:nvPr/>
        </p:nvPicPr>
        <p:blipFill>
          <a:blip r:embed="rId3"/>
          <a:stretch>
            <a:fillRect/>
          </a:stretch>
        </p:blipFill>
        <p:spPr>
          <a:xfrm>
            <a:off x="6634705" y="1970512"/>
            <a:ext cx="2875521" cy="4032000"/>
          </a:xfrm>
          <a:prstGeom prst="rect">
            <a:avLst/>
          </a:prstGeom>
        </p:spPr>
      </p:pic>
    </p:spTree>
    <p:extLst>
      <p:ext uri="{BB962C8B-B14F-4D97-AF65-F5344CB8AC3E}">
        <p14:creationId xmlns:p14="http://schemas.microsoft.com/office/powerpoint/2010/main" val="2497609291"/>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3200" b="1" dirty="0" err="1"/>
              <a:t>Objetivo</a:t>
            </a:r>
            <a:r>
              <a:rPr lang="sv-SE" sz="3200" b="1" dirty="0"/>
              <a:t> del </a:t>
            </a:r>
            <a:r>
              <a:rPr lang="sv-SE" sz="3200" b="1" dirty="0" err="1" smtClean="0"/>
              <a:t>programa</a:t>
            </a:r>
            <a:r>
              <a:rPr lang="sv-SE" sz="3200" b="1" dirty="0" smtClean="0"/>
              <a:t> de </a:t>
            </a:r>
            <a:r>
              <a:rPr lang="sv-SE" sz="3200" b="1" dirty="0" err="1" smtClean="0"/>
              <a:t>Bioseguridad</a:t>
            </a:r>
            <a:endParaRPr lang="sv-SE" sz="3200" b="1" dirty="0"/>
          </a:p>
        </p:txBody>
      </p:sp>
      <p:sp>
        <p:nvSpPr>
          <p:cNvPr id="3" name="Content Placeholder 2"/>
          <p:cNvSpPr>
            <a:spLocks noGrp="1"/>
          </p:cNvSpPr>
          <p:nvPr>
            <p:ph idx="1"/>
          </p:nvPr>
        </p:nvSpPr>
        <p:spPr>
          <a:xfrm>
            <a:off x="838200" y="1825625"/>
            <a:ext cx="7048500" cy="4351338"/>
          </a:xfrm>
        </p:spPr>
        <p:txBody>
          <a:bodyPr>
            <a:normAutofit fontScale="92500" lnSpcReduction="10000"/>
          </a:bodyPr>
          <a:lstStyle/>
          <a:p>
            <a:r>
              <a:rPr lang="es-ES" b="1" dirty="0"/>
              <a:t>Reducir la propagación de enfermedades infecciosas entre </a:t>
            </a:r>
            <a:r>
              <a:rPr lang="es-ES" b="1" dirty="0" smtClean="0"/>
              <a:t> dentro de las ganaderías.</a:t>
            </a:r>
          </a:p>
          <a:p>
            <a:r>
              <a:rPr lang="es-ES" dirty="0" smtClean="0"/>
              <a:t>Lo </a:t>
            </a:r>
            <a:r>
              <a:rPr lang="es-ES" dirty="0"/>
              <a:t>que implica:</a:t>
            </a:r>
          </a:p>
          <a:p>
            <a:r>
              <a:rPr lang="es-ES" dirty="0"/>
              <a:t>-un efecto positivo sobre la salud y el bienestar de los animales</a:t>
            </a:r>
          </a:p>
          <a:p>
            <a:r>
              <a:rPr lang="es-ES" dirty="0"/>
              <a:t>-una producción alimentaria segura y un menor riesgo de propagación de enfermedades </a:t>
            </a:r>
            <a:r>
              <a:rPr lang="es-ES" dirty="0" err="1"/>
              <a:t>zoonóticas</a:t>
            </a:r>
            <a:endParaRPr lang="es-ES" dirty="0"/>
          </a:p>
          <a:p>
            <a:r>
              <a:rPr lang="es-ES" dirty="0"/>
              <a:t>-una reducción de los costes para la sociedad y los ganaderos en relación con el control de las enfermedades </a:t>
            </a:r>
            <a:r>
              <a:rPr lang="es-ES" dirty="0" smtClean="0"/>
              <a:t>infecciosas</a:t>
            </a:r>
            <a:endParaRPr lang="sv-SE" dirty="0"/>
          </a:p>
        </p:txBody>
      </p:sp>
      <p:pic>
        <p:nvPicPr>
          <p:cNvPr id="4" name="Picture 3"/>
          <p:cNvPicPr>
            <a:picLocks noChangeAspect="1"/>
          </p:cNvPicPr>
          <p:nvPr/>
        </p:nvPicPr>
        <p:blipFill>
          <a:blip r:embed="rId3"/>
          <a:stretch>
            <a:fillRect/>
          </a:stretch>
        </p:blipFill>
        <p:spPr>
          <a:xfrm>
            <a:off x="7886700" y="1027906"/>
            <a:ext cx="3277210" cy="5376672"/>
          </a:xfrm>
          <a:prstGeom prst="rect">
            <a:avLst/>
          </a:prstGeom>
        </p:spPr>
      </p:pic>
    </p:spTree>
    <p:extLst>
      <p:ext uri="{BB962C8B-B14F-4D97-AF65-F5344CB8AC3E}">
        <p14:creationId xmlns:p14="http://schemas.microsoft.com/office/powerpoint/2010/main" val="2924081613"/>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200" b="1" dirty="0"/>
              <a:t>Cuestionario </a:t>
            </a:r>
            <a:r>
              <a:rPr lang="es-ES" sz="3200" b="1" dirty="0"/>
              <a:t>sobre medidas de riesgo de bioseguridad</a:t>
            </a:r>
            <a:endParaRPr lang="sv-SE" sz="3200" b="1" dirty="0"/>
          </a:p>
        </p:txBody>
      </p:sp>
      <p:sp>
        <p:nvSpPr>
          <p:cNvPr id="3" name="Content Placeholder 2"/>
          <p:cNvSpPr>
            <a:spLocks noGrp="1"/>
          </p:cNvSpPr>
          <p:nvPr>
            <p:ph idx="1"/>
          </p:nvPr>
        </p:nvSpPr>
        <p:spPr>
          <a:xfrm>
            <a:off x="838200" y="1909865"/>
            <a:ext cx="8382000" cy="4351338"/>
          </a:xfrm>
        </p:spPr>
        <p:txBody>
          <a:bodyPr>
            <a:normAutofit/>
          </a:bodyPr>
          <a:lstStyle/>
          <a:p>
            <a:r>
              <a:rPr lang="es-ES" sz="2400" dirty="0"/>
              <a:t>-Cuestionario </a:t>
            </a:r>
            <a:r>
              <a:rPr lang="es-ES" sz="2400" dirty="0" smtClean="0"/>
              <a:t>sobre rutinas </a:t>
            </a:r>
            <a:r>
              <a:rPr lang="es-ES" sz="2400" dirty="0"/>
              <a:t>de bioseguridad y las instalaciones de la explotación</a:t>
            </a:r>
          </a:p>
          <a:p>
            <a:r>
              <a:rPr lang="es-ES" sz="2400" dirty="0"/>
              <a:t>-Dividido en 7 áreas</a:t>
            </a:r>
          </a:p>
          <a:p>
            <a:pPr marL="457200" lvl="1" indent="0">
              <a:buNone/>
            </a:pPr>
            <a:r>
              <a:rPr lang="es-ES" sz="2000" dirty="0"/>
              <a:t>-Contacto con los animales, visitantes/personal, transporte/equipos, higiene/vigilancia de la salud, piensos, estiércol, entorno.</a:t>
            </a:r>
          </a:p>
          <a:p>
            <a:r>
              <a:rPr lang="es-ES" sz="2400" dirty="0"/>
              <a:t>-Resultados después de cada sección junto con consejos</a:t>
            </a:r>
          </a:p>
          <a:p>
            <a:r>
              <a:rPr lang="es-ES" sz="2400" dirty="0"/>
              <a:t>-Resultados guardados en la página del programa</a:t>
            </a:r>
          </a:p>
          <a:p>
            <a:r>
              <a:rPr lang="es-ES" sz="2400" dirty="0" smtClean="0"/>
              <a:t>-Repetir cada </a:t>
            </a:r>
            <a:r>
              <a:rPr lang="es-ES" sz="2400" dirty="0"/>
              <a:t>18-24 meses</a:t>
            </a:r>
            <a:endParaRPr lang="sv-SE" sz="2400" dirty="0"/>
          </a:p>
        </p:txBody>
      </p:sp>
      <p:pic>
        <p:nvPicPr>
          <p:cNvPr id="4" name="Picture 3"/>
          <p:cNvPicPr>
            <a:picLocks noChangeAspect="1"/>
          </p:cNvPicPr>
          <p:nvPr/>
        </p:nvPicPr>
        <p:blipFill>
          <a:blip r:embed="rId3"/>
          <a:stretch>
            <a:fillRect/>
          </a:stretch>
        </p:blipFill>
        <p:spPr>
          <a:xfrm>
            <a:off x="9673590" y="2167890"/>
            <a:ext cx="900000" cy="900000"/>
          </a:xfrm>
          <a:prstGeom prst="rect">
            <a:avLst/>
          </a:prstGeom>
        </p:spPr>
      </p:pic>
      <p:pic>
        <p:nvPicPr>
          <p:cNvPr id="5" name="Picture 4"/>
          <p:cNvPicPr>
            <a:picLocks noChangeAspect="1"/>
          </p:cNvPicPr>
          <p:nvPr/>
        </p:nvPicPr>
        <p:blipFill>
          <a:blip r:embed="rId4"/>
          <a:stretch>
            <a:fillRect/>
          </a:stretch>
        </p:blipFill>
        <p:spPr>
          <a:xfrm>
            <a:off x="9673590" y="3635534"/>
            <a:ext cx="900000" cy="900000"/>
          </a:xfrm>
          <a:prstGeom prst="rect">
            <a:avLst/>
          </a:prstGeom>
        </p:spPr>
      </p:pic>
      <p:pic>
        <p:nvPicPr>
          <p:cNvPr id="6" name="Picture 5"/>
          <p:cNvPicPr>
            <a:picLocks noChangeAspect="1"/>
          </p:cNvPicPr>
          <p:nvPr/>
        </p:nvPicPr>
        <p:blipFill>
          <a:blip r:embed="rId5"/>
          <a:stretch>
            <a:fillRect/>
          </a:stretch>
        </p:blipFill>
        <p:spPr>
          <a:xfrm>
            <a:off x="9749790" y="5103178"/>
            <a:ext cx="900000" cy="900000"/>
          </a:xfrm>
          <a:prstGeom prst="rect">
            <a:avLst/>
          </a:prstGeom>
        </p:spPr>
      </p:pic>
    </p:spTree>
    <p:extLst>
      <p:ext uri="{BB962C8B-B14F-4D97-AF65-F5344CB8AC3E}">
        <p14:creationId xmlns:p14="http://schemas.microsoft.com/office/powerpoint/2010/main" val="2077776335"/>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29261" cy="14630"/>
          </a:xfrm>
          <a:prstGeom prst="rect">
            <a:avLst/>
          </a:prstGeom>
        </p:spPr>
      </p:pic>
      <p:sp>
        <p:nvSpPr>
          <p:cNvPr id="8" name="Title 1"/>
          <p:cNvSpPr txBox="1">
            <a:spLocks/>
          </p:cNvSpPr>
          <p:nvPr/>
        </p:nvSpPr>
        <p:spPr>
          <a:xfrm>
            <a:off x="-541406" y="0"/>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smtClean="0"/>
              <a:t>Instalaciones</a:t>
            </a:r>
            <a:r>
              <a:rPr lang="sv-SE" sz="3200" b="1" dirty="0" smtClean="0"/>
              <a:t> </a:t>
            </a:r>
            <a:r>
              <a:rPr lang="sv-SE" sz="3200" b="1" dirty="0"/>
              <a:t>de </a:t>
            </a:r>
            <a:r>
              <a:rPr lang="sv-SE" sz="3200" b="1" dirty="0" err="1"/>
              <a:t>cuarentena</a:t>
            </a:r>
            <a:endParaRPr lang="sv-SE" sz="3200" b="1" dirty="0">
              <a:cs typeface="Calibri" panose="020F0502020204030204" pitchFamily="34" charset="0"/>
            </a:endParaRPr>
          </a:p>
        </p:txBody>
      </p:sp>
      <p:pic>
        <p:nvPicPr>
          <p:cNvPr id="9" name="Content Placeholder 4"/>
          <p:cNvPicPr>
            <a:picLocks noGrp="1" noChangeAspect="1"/>
          </p:cNvPicPr>
          <p:nvPr>
            <p:ph idx="1"/>
          </p:nvPr>
        </p:nvPicPr>
        <p:blipFill>
          <a:blip r:embed="rId4"/>
          <a:stretch>
            <a:fillRect/>
          </a:stretch>
        </p:blipFill>
        <p:spPr>
          <a:xfrm>
            <a:off x="221870" y="2088026"/>
            <a:ext cx="5842760" cy="3276000"/>
          </a:xfrm>
          <a:prstGeom prst="rect">
            <a:avLst/>
          </a:prstGeom>
        </p:spPr>
      </p:pic>
      <p:pic>
        <p:nvPicPr>
          <p:cNvPr id="10" name="Picture 9"/>
          <p:cNvPicPr>
            <a:picLocks noChangeAspect="1"/>
          </p:cNvPicPr>
          <p:nvPr/>
        </p:nvPicPr>
        <p:blipFill>
          <a:blip r:embed="rId5"/>
          <a:stretch>
            <a:fillRect/>
          </a:stretch>
        </p:blipFill>
        <p:spPr>
          <a:xfrm>
            <a:off x="6178930" y="2088026"/>
            <a:ext cx="5842762" cy="3276000"/>
          </a:xfrm>
          <a:prstGeom prst="rect">
            <a:avLst/>
          </a:prstGeom>
        </p:spPr>
      </p:pic>
    </p:spTree>
    <p:extLst>
      <p:ext uri="{BB962C8B-B14F-4D97-AF65-F5344CB8AC3E}">
        <p14:creationId xmlns:p14="http://schemas.microsoft.com/office/powerpoint/2010/main" val="2237146861"/>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929640" y="1536224"/>
            <a:ext cx="6876000" cy="4711111"/>
          </a:xfrm>
          <a:prstGeom prst="rect">
            <a:avLst/>
          </a:prstGeom>
        </p:spPr>
      </p:pic>
      <p:pic>
        <p:nvPicPr>
          <p:cNvPr id="10" name="Picture 9"/>
          <p:cNvPicPr>
            <a:picLocks noChangeAspect="1"/>
          </p:cNvPicPr>
          <p:nvPr/>
        </p:nvPicPr>
        <p:blipFill rotWithShape="1">
          <a:blip r:embed="rId5"/>
          <a:srcRect l="24542" t="24914" r="66544" b="43680"/>
          <a:stretch/>
        </p:blipFill>
        <p:spPr>
          <a:xfrm>
            <a:off x="8292800" y="1536224"/>
            <a:ext cx="2824988" cy="3852000"/>
          </a:xfrm>
          <a:prstGeom prst="rect">
            <a:avLst/>
          </a:prstGeom>
        </p:spPr>
      </p:pic>
      <p:sp>
        <p:nvSpPr>
          <p:cNvPr id="6" name="Title 1"/>
          <p:cNvSpPr txBox="1">
            <a:spLocks/>
          </p:cNvSpPr>
          <p:nvPr/>
        </p:nvSpPr>
        <p:spPr>
          <a:xfrm>
            <a:off x="-541406" y="-28907"/>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a:t>Rutinas</a:t>
            </a:r>
            <a:r>
              <a:rPr lang="sv-SE" sz="3200" b="1" dirty="0"/>
              <a:t> de </a:t>
            </a:r>
            <a:r>
              <a:rPr lang="sv-SE" sz="3200" b="1" dirty="0" err="1"/>
              <a:t>limpieza</a:t>
            </a:r>
            <a:endParaRPr lang="sv-SE" sz="3200" b="1" dirty="0">
              <a:cs typeface="Calibri" panose="020F0502020204030204" pitchFamily="34" charset="0"/>
            </a:endParaRPr>
          </a:p>
        </p:txBody>
      </p:sp>
    </p:spTree>
    <p:extLst>
      <p:ext uri="{BB962C8B-B14F-4D97-AF65-F5344CB8AC3E}">
        <p14:creationId xmlns:p14="http://schemas.microsoft.com/office/powerpoint/2010/main" val="2838229911"/>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334" y="1212182"/>
            <a:ext cx="8182895" cy="5487197"/>
          </a:xfrm>
        </p:spPr>
        <p:txBody>
          <a:bodyPr>
            <a:normAutofit fontScale="85000" lnSpcReduction="20000"/>
          </a:bodyPr>
          <a:lstStyle/>
          <a:p>
            <a:r>
              <a:rPr lang="en-US" dirty="0" err="1" smtClean="0"/>
              <a:t>Limpiar</a:t>
            </a:r>
            <a:r>
              <a:rPr lang="en-US" dirty="0" smtClean="0"/>
              <a:t> </a:t>
            </a:r>
            <a:r>
              <a:rPr lang="en-US" dirty="0"/>
              <a:t>el corral de </a:t>
            </a:r>
            <a:r>
              <a:rPr lang="en-US" dirty="0" err="1"/>
              <a:t>parto</a:t>
            </a:r>
            <a:r>
              <a:rPr lang="en-US" dirty="0"/>
              <a:t> entre </a:t>
            </a:r>
            <a:r>
              <a:rPr lang="en-US" dirty="0" err="1"/>
              <a:t>cada</a:t>
            </a:r>
            <a:r>
              <a:rPr lang="en-US" dirty="0"/>
              <a:t> </a:t>
            </a:r>
            <a:r>
              <a:rPr lang="en-US" dirty="0" err="1"/>
              <a:t>parto</a:t>
            </a:r>
            <a:r>
              <a:rPr lang="en-US" dirty="0"/>
              <a:t> 	</a:t>
            </a:r>
          </a:p>
          <a:p>
            <a:r>
              <a:rPr lang="en-US" dirty="0"/>
              <a:t> No </a:t>
            </a:r>
            <a:r>
              <a:rPr lang="en-US" dirty="0" err="1"/>
              <a:t>utilizar</a:t>
            </a:r>
            <a:r>
              <a:rPr lang="en-US" dirty="0"/>
              <a:t> el corral de </a:t>
            </a:r>
            <a:r>
              <a:rPr lang="en-US" dirty="0" err="1"/>
              <a:t>partos</a:t>
            </a:r>
            <a:r>
              <a:rPr lang="en-US" dirty="0"/>
              <a:t> </a:t>
            </a:r>
            <a:r>
              <a:rPr lang="en-US" dirty="0" err="1"/>
              <a:t>como</a:t>
            </a:r>
            <a:r>
              <a:rPr lang="en-US" dirty="0"/>
              <a:t> corral de </a:t>
            </a:r>
            <a:r>
              <a:rPr lang="en-US" dirty="0" err="1"/>
              <a:t>enfermos</a:t>
            </a:r>
            <a:endParaRPr lang="sv-SE" dirty="0"/>
          </a:p>
          <a:p>
            <a:r>
              <a:rPr lang="en-US" dirty="0"/>
              <a:t> Dar </a:t>
            </a:r>
            <a:r>
              <a:rPr lang="en-US" dirty="0" err="1"/>
              <a:t>calostro</a:t>
            </a:r>
            <a:r>
              <a:rPr lang="en-US" dirty="0"/>
              <a:t> a </a:t>
            </a:r>
            <a:r>
              <a:rPr lang="en-US" dirty="0" err="1"/>
              <a:t>los</a:t>
            </a:r>
            <a:r>
              <a:rPr lang="en-US" dirty="0"/>
              <a:t> </a:t>
            </a:r>
            <a:r>
              <a:rPr lang="en-US" dirty="0" err="1"/>
              <a:t>terneros</a:t>
            </a:r>
            <a:r>
              <a:rPr lang="en-US" dirty="0"/>
              <a:t> </a:t>
            </a:r>
            <a:r>
              <a:rPr lang="en-US" dirty="0" err="1"/>
              <a:t>recién</a:t>
            </a:r>
            <a:r>
              <a:rPr lang="en-US" dirty="0"/>
              <a:t> </a:t>
            </a:r>
            <a:r>
              <a:rPr lang="en-US" dirty="0" err="1"/>
              <a:t>nacidos</a:t>
            </a:r>
            <a:r>
              <a:rPr lang="en-US" dirty="0"/>
              <a:t> antes de </a:t>
            </a:r>
            <a:r>
              <a:rPr lang="en-US" dirty="0" err="1"/>
              <a:t>cuatro</a:t>
            </a:r>
            <a:r>
              <a:rPr lang="en-US" dirty="0"/>
              <a:t> horas 	</a:t>
            </a:r>
          </a:p>
          <a:p>
            <a:r>
              <a:rPr lang="es-ES" dirty="0"/>
              <a:t>Mantener a los terneros en corrales individuales durante al menos una </a:t>
            </a:r>
            <a:r>
              <a:rPr lang="es-ES" dirty="0" smtClean="0"/>
              <a:t>semana</a:t>
            </a:r>
            <a:endParaRPr lang="en-US" dirty="0"/>
          </a:p>
          <a:p>
            <a:r>
              <a:rPr lang="es-ES" dirty="0"/>
              <a:t>Agrupar los terneros por edad con una separación máxima de tres </a:t>
            </a:r>
            <a:r>
              <a:rPr lang="es-ES" dirty="0" smtClean="0"/>
              <a:t>semanas</a:t>
            </a:r>
          </a:p>
          <a:p>
            <a:r>
              <a:rPr lang="es-ES" dirty="0"/>
              <a:t>Poner a los terneros en corrales por </a:t>
            </a:r>
            <a:r>
              <a:rPr lang="es-ES" dirty="0" smtClean="0"/>
              <a:t>lotes</a:t>
            </a:r>
          </a:p>
          <a:p>
            <a:r>
              <a:rPr lang="es-ES" dirty="0"/>
              <a:t>Limpiar los corrales de los terneros entre cada individuo y </a:t>
            </a:r>
            <a:r>
              <a:rPr lang="es-ES" dirty="0" smtClean="0"/>
              <a:t>grupo</a:t>
            </a:r>
          </a:p>
          <a:p>
            <a:r>
              <a:rPr lang="es-ES" dirty="0"/>
              <a:t>Dejar secar los corrales antes de introducir nuevos </a:t>
            </a:r>
            <a:r>
              <a:rPr lang="es-ES" dirty="0" smtClean="0"/>
              <a:t>animales</a:t>
            </a:r>
          </a:p>
          <a:p>
            <a:r>
              <a:rPr lang="es-ES" dirty="0"/>
              <a:t>Lavar los cubos de leche después de cada </a:t>
            </a:r>
            <a:r>
              <a:rPr lang="es-ES" dirty="0" smtClean="0"/>
              <a:t>toma</a:t>
            </a:r>
          </a:p>
          <a:p>
            <a:r>
              <a:rPr lang="es-ES" dirty="0"/>
              <a:t>Dar a los terneros enfermos cama extra y mantenerlos calientes</a:t>
            </a:r>
            <a:endParaRPr lang="en-US" dirty="0"/>
          </a:p>
        </p:txBody>
      </p:sp>
      <p:sp>
        <p:nvSpPr>
          <p:cNvPr id="4" name="Title 1"/>
          <p:cNvSpPr txBox="1">
            <a:spLocks/>
          </p:cNvSpPr>
          <p:nvPr/>
        </p:nvSpPr>
        <p:spPr>
          <a:xfrm>
            <a:off x="-2183592" y="0"/>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a:t>Rutinas</a:t>
            </a:r>
            <a:r>
              <a:rPr lang="sv-SE" sz="3200" b="1" dirty="0"/>
              <a:t>, </a:t>
            </a:r>
            <a:r>
              <a:rPr lang="sv-SE" sz="3200" b="1" dirty="0" err="1"/>
              <a:t>rutinas</a:t>
            </a:r>
            <a:r>
              <a:rPr lang="sv-SE" sz="3200" b="1" dirty="0"/>
              <a:t>, </a:t>
            </a:r>
            <a:r>
              <a:rPr lang="sv-SE" sz="3200" b="1" dirty="0" err="1"/>
              <a:t>rutinas</a:t>
            </a:r>
            <a:r>
              <a:rPr lang="sv-SE" sz="3200" b="1" dirty="0"/>
              <a:t> (</a:t>
            </a:r>
            <a:r>
              <a:rPr lang="sv-SE" sz="3200" b="1" dirty="0" err="1"/>
              <a:t>terneros</a:t>
            </a:r>
            <a:r>
              <a:rPr lang="sv-SE" sz="3200" dirty="0"/>
              <a:t>)</a:t>
            </a:r>
            <a:endParaRPr lang="sv-SE" sz="3200" b="1" dirty="0">
              <a:cs typeface="Calibri" panose="020F0502020204030204" pitchFamily="34" charset="0"/>
            </a:endParaRPr>
          </a:p>
        </p:txBody>
      </p:sp>
      <p:pic>
        <p:nvPicPr>
          <p:cNvPr id="5" name="Picture 4"/>
          <p:cNvPicPr>
            <a:picLocks noChangeAspect="1"/>
          </p:cNvPicPr>
          <p:nvPr/>
        </p:nvPicPr>
        <p:blipFill>
          <a:blip r:embed="rId5"/>
          <a:stretch>
            <a:fillRect/>
          </a:stretch>
        </p:blipFill>
        <p:spPr>
          <a:xfrm>
            <a:off x="8876914" y="4625810"/>
            <a:ext cx="3315085" cy="2340000"/>
          </a:xfrm>
          <a:prstGeom prst="rect">
            <a:avLst/>
          </a:prstGeom>
        </p:spPr>
      </p:pic>
      <p:pic>
        <p:nvPicPr>
          <p:cNvPr id="6" name="Picture 5"/>
          <p:cNvPicPr>
            <a:picLocks noChangeAspect="1"/>
          </p:cNvPicPr>
          <p:nvPr/>
        </p:nvPicPr>
        <p:blipFill>
          <a:blip r:embed="rId6"/>
          <a:stretch>
            <a:fillRect/>
          </a:stretch>
        </p:blipFill>
        <p:spPr>
          <a:xfrm>
            <a:off x="8876915" y="-54190"/>
            <a:ext cx="3751213" cy="2340000"/>
          </a:xfrm>
          <a:prstGeom prst="rect">
            <a:avLst/>
          </a:prstGeom>
        </p:spPr>
      </p:pic>
      <p:pic>
        <p:nvPicPr>
          <p:cNvPr id="7" name="VID-20210422-WA00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76915" y="2285810"/>
            <a:ext cx="3992657" cy="2675296"/>
          </a:xfrm>
          <a:prstGeom prst="rect">
            <a:avLst/>
          </a:prstGeom>
        </p:spPr>
      </p:pic>
    </p:spTree>
    <p:extLst>
      <p:ext uri="{BB962C8B-B14F-4D97-AF65-F5344CB8AC3E}">
        <p14:creationId xmlns:p14="http://schemas.microsoft.com/office/powerpoint/2010/main" val="111808369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375" y="1539875"/>
            <a:ext cx="6515100" cy="4351338"/>
          </a:xfrm>
        </p:spPr>
        <p:txBody>
          <a:bodyPr>
            <a:normAutofit lnSpcReduction="10000"/>
          </a:bodyPr>
          <a:lstStyle/>
          <a:p>
            <a:r>
              <a:rPr lang="es-ES" dirty="0"/>
              <a:t>Separar las vacas enfermas del </a:t>
            </a:r>
            <a:r>
              <a:rPr lang="es-ES" dirty="0" smtClean="0"/>
              <a:t>grupo</a:t>
            </a:r>
          </a:p>
          <a:p>
            <a:r>
              <a:rPr lang="es-ES" dirty="0"/>
              <a:t>Limpiar el corral de enfermos entre cada </a:t>
            </a:r>
            <a:r>
              <a:rPr lang="es-ES" dirty="0" smtClean="0"/>
              <a:t>individuo</a:t>
            </a:r>
          </a:p>
          <a:p>
            <a:r>
              <a:rPr lang="es-ES" dirty="0" smtClean="0"/>
              <a:t>Limpiar </a:t>
            </a:r>
            <a:r>
              <a:rPr lang="es-ES" dirty="0"/>
              <a:t>el estiércol de los cubículos/apilamientos al menos dos veces al día</a:t>
            </a:r>
            <a:r>
              <a:rPr lang="es-ES" dirty="0" smtClean="0"/>
              <a:t>.</a:t>
            </a:r>
          </a:p>
          <a:p>
            <a:r>
              <a:rPr lang="es-ES" dirty="0"/>
              <a:t>No </a:t>
            </a:r>
            <a:r>
              <a:rPr lang="es-ES" dirty="0" smtClean="0"/>
              <a:t>utilizar </a:t>
            </a:r>
            <a:r>
              <a:rPr lang="es-ES" dirty="0"/>
              <a:t>el mismo rascador para diferentes grupos o </a:t>
            </a:r>
            <a:r>
              <a:rPr lang="es-ES" dirty="0" smtClean="0"/>
              <a:t>secciones</a:t>
            </a:r>
          </a:p>
          <a:p>
            <a:r>
              <a:rPr lang="es-ES" dirty="0" smtClean="0"/>
              <a:t>Revisar </a:t>
            </a:r>
            <a:r>
              <a:rPr lang="es-ES" dirty="0"/>
              <a:t>vacas cojas </a:t>
            </a:r>
            <a:r>
              <a:rPr lang="es-ES" dirty="0" smtClean="0"/>
              <a:t>para </a:t>
            </a:r>
            <a:r>
              <a:rPr lang="es-ES" dirty="0"/>
              <a:t>comprobar sus pezuñas</a:t>
            </a:r>
            <a:endParaRPr lang="sv-SE" dirty="0"/>
          </a:p>
        </p:txBody>
      </p:sp>
      <p:pic>
        <p:nvPicPr>
          <p:cNvPr id="1026" name="Picture 2" descr="http://www.xn--smittskra-02a.se/upload/images/No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4752" y="4001294"/>
            <a:ext cx="2935823" cy="219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872575" y="1336732"/>
            <a:ext cx="2928000" cy="2196000"/>
          </a:xfrm>
          <a:prstGeom prst="rect">
            <a:avLst/>
          </a:prstGeom>
        </p:spPr>
      </p:pic>
      <p:sp>
        <p:nvSpPr>
          <p:cNvPr id="7" name="Title 1"/>
          <p:cNvSpPr txBox="1">
            <a:spLocks/>
          </p:cNvSpPr>
          <p:nvPr/>
        </p:nvSpPr>
        <p:spPr>
          <a:xfrm>
            <a:off x="-2617856" y="0"/>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a:t>Rutinas</a:t>
            </a:r>
            <a:r>
              <a:rPr lang="sv-SE" sz="3200" b="1" dirty="0"/>
              <a:t>, </a:t>
            </a:r>
            <a:r>
              <a:rPr lang="sv-SE" sz="3200" b="1" dirty="0" err="1"/>
              <a:t>rutinas</a:t>
            </a:r>
            <a:r>
              <a:rPr lang="sv-SE" sz="3200" b="1" dirty="0"/>
              <a:t>, </a:t>
            </a:r>
            <a:r>
              <a:rPr lang="sv-SE" sz="3200" b="1" dirty="0" err="1"/>
              <a:t>rutinas</a:t>
            </a:r>
            <a:r>
              <a:rPr lang="sv-SE" sz="3200" b="1" dirty="0"/>
              <a:t> (</a:t>
            </a:r>
            <a:r>
              <a:rPr lang="sv-SE" sz="3200" b="1" dirty="0" err="1"/>
              <a:t>vacas</a:t>
            </a:r>
            <a:r>
              <a:rPr lang="sv-SE" sz="3200" b="1" dirty="0"/>
              <a:t>)</a:t>
            </a:r>
            <a:endParaRPr lang="sv-SE" sz="3200" b="1" dirty="0">
              <a:cs typeface="Calibri" panose="020F0502020204030204" pitchFamily="34" charset="0"/>
            </a:endParaRPr>
          </a:p>
        </p:txBody>
      </p:sp>
    </p:spTree>
    <p:extLst>
      <p:ext uri="{BB962C8B-B14F-4D97-AF65-F5344CB8AC3E}">
        <p14:creationId xmlns:p14="http://schemas.microsoft.com/office/powerpoint/2010/main" val="2819299351"/>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175" y="1357611"/>
            <a:ext cx="6749374" cy="5237741"/>
          </a:xfrm>
        </p:spPr>
        <p:txBody>
          <a:bodyPr>
            <a:normAutofit fontScale="92500" lnSpcReduction="10000"/>
          </a:bodyPr>
          <a:lstStyle/>
          <a:p>
            <a:r>
              <a:rPr lang="es-ES" dirty="0"/>
              <a:t>Lavar bien las botas antes de entrar en el </a:t>
            </a:r>
            <a:r>
              <a:rPr lang="es-ES" dirty="0" smtClean="0"/>
              <a:t>comedero</a:t>
            </a:r>
          </a:p>
          <a:p>
            <a:r>
              <a:rPr lang="es-ES" dirty="0"/>
              <a:t>Limpiar los bebederos/comederos a </a:t>
            </a:r>
            <a:r>
              <a:rPr lang="es-ES" dirty="0" smtClean="0"/>
              <a:t>diario</a:t>
            </a:r>
          </a:p>
          <a:p>
            <a:r>
              <a:rPr lang="es-ES" dirty="0"/>
              <a:t>No </a:t>
            </a:r>
            <a:r>
              <a:rPr lang="es-ES" dirty="0" smtClean="0"/>
              <a:t>permitir </a:t>
            </a:r>
            <a:r>
              <a:rPr lang="es-ES" dirty="0"/>
              <a:t>que los movimientos del estiércol se crucen con el tráfico de </a:t>
            </a:r>
            <a:r>
              <a:rPr lang="es-ES" dirty="0" smtClean="0"/>
              <a:t>piensos</a:t>
            </a:r>
          </a:p>
          <a:p>
            <a:r>
              <a:rPr lang="es-ES" dirty="0"/>
              <a:t>Limpiar todos los alojamientos </a:t>
            </a:r>
            <a:r>
              <a:rPr lang="es-ES" dirty="0" smtClean="0"/>
              <a:t>anualmente</a:t>
            </a:r>
          </a:p>
          <a:p>
            <a:r>
              <a:rPr lang="es-ES" dirty="0"/>
              <a:t>Proporcionar ropa y botas de protección a veterinarios, </a:t>
            </a:r>
            <a:r>
              <a:rPr lang="es-ES" dirty="0" err="1"/>
              <a:t>inseminadores</a:t>
            </a:r>
            <a:r>
              <a:rPr lang="es-ES" dirty="0"/>
              <a:t> y otros asesores</a:t>
            </a:r>
            <a:r>
              <a:rPr lang="es-ES" dirty="0" smtClean="0"/>
              <a:t>.</a:t>
            </a:r>
          </a:p>
          <a:p>
            <a:r>
              <a:rPr lang="es-ES" dirty="0"/>
              <a:t>No </a:t>
            </a:r>
            <a:r>
              <a:rPr lang="es-ES" dirty="0" smtClean="0"/>
              <a:t>entrar </a:t>
            </a:r>
            <a:r>
              <a:rPr lang="es-ES" dirty="0"/>
              <a:t>en </a:t>
            </a:r>
            <a:r>
              <a:rPr lang="es-ES" dirty="0" smtClean="0"/>
              <a:t>una granja </a:t>
            </a:r>
            <a:r>
              <a:rPr lang="es-ES" dirty="0"/>
              <a:t>vecino con ropa o botas utilizadas en el establo donde </a:t>
            </a:r>
            <a:r>
              <a:rPr lang="es-ES" dirty="0" smtClean="0"/>
              <a:t>trabaja</a:t>
            </a:r>
          </a:p>
          <a:p>
            <a:r>
              <a:rPr lang="es-ES" dirty="0"/>
              <a:t>Si </a:t>
            </a:r>
            <a:r>
              <a:rPr lang="es-ES" dirty="0" smtClean="0"/>
              <a:t>procedente </a:t>
            </a:r>
            <a:r>
              <a:rPr lang="es-ES" dirty="0"/>
              <a:t>de otro país donde ha estado en contacto con ganado, </a:t>
            </a:r>
            <a:r>
              <a:rPr lang="es-ES" dirty="0" smtClean="0"/>
              <a:t>se debe </a:t>
            </a:r>
            <a:r>
              <a:rPr lang="es-ES" dirty="0"/>
              <a:t>esperar dos días antes de entrar </a:t>
            </a:r>
            <a:r>
              <a:rPr lang="es-ES" dirty="0" smtClean="0"/>
              <a:t>en una granja</a:t>
            </a:r>
            <a:endParaRPr lang="sv-SE" dirty="0"/>
          </a:p>
        </p:txBody>
      </p:sp>
      <p:sp>
        <p:nvSpPr>
          <p:cNvPr id="4" name="Title 1"/>
          <p:cNvSpPr txBox="1">
            <a:spLocks/>
          </p:cNvSpPr>
          <p:nvPr/>
        </p:nvSpPr>
        <p:spPr>
          <a:xfrm>
            <a:off x="-2778768" y="277612"/>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a:t>Rutinas</a:t>
            </a:r>
            <a:r>
              <a:rPr lang="sv-SE" sz="3200" b="1" dirty="0"/>
              <a:t>, </a:t>
            </a:r>
            <a:r>
              <a:rPr lang="sv-SE" sz="3200" b="1" dirty="0" err="1"/>
              <a:t>rutinas</a:t>
            </a:r>
            <a:r>
              <a:rPr lang="sv-SE" sz="3200" b="1" dirty="0"/>
              <a:t>, </a:t>
            </a:r>
            <a:r>
              <a:rPr lang="sv-SE" sz="3200" b="1" dirty="0" err="1"/>
              <a:t>rutinas</a:t>
            </a:r>
            <a:r>
              <a:rPr lang="sv-SE" sz="3200" b="1" dirty="0"/>
              <a:t> (otros)</a:t>
            </a:r>
            <a:endParaRPr lang="sv-SE" sz="3200" b="1" dirty="0">
              <a:cs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2870" y="0"/>
            <a:ext cx="3830023" cy="2160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2870" y="2237820"/>
            <a:ext cx="4017875" cy="2160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2251" y="4571668"/>
            <a:ext cx="3790642" cy="2160000"/>
          </a:xfrm>
          <a:prstGeom prst="rect">
            <a:avLst/>
          </a:prstGeom>
        </p:spPr>
      </p:pic>
    </p:spTree>
    <p:extLst>
      <p:ext uri="{BB962C8B-B14F-4D97-AF65-F5344CB8AC3E}">
        <p14:creationId xmlns:p14="http://schemas.microsoft.com/office/powerpoint/2010/main" val="3757852060"/>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 y="1177925"/>
            <a:ext cx="8576310" cy="4351338"/>
          </a:xfrm>
        </p:spPr>
        <p:txBody>
          <a:bodyPr>
            <a:noAutofit/>
          </a:bodyPr>
          <a:lstStyle/>
          <a:p>
            <a:r>
              <a:rPr lang="sv-SE" sz="2400" b="1" dirty="0"/>
              <a:t>PRECAUCIONES GENERALES</a:t>
            </a:r>
          </a:p>
          <a:p>
            <a:r>
              <a:rPr lang="es-ES" sz="2400" dirty="0" smtClean="0"/>
              <a:t>Limitarlas </a:t>
            </a:r>
            <a:r>
              <a:rPr lang="es-ES" sz="2400" dirty="0"/>
              <a:t>al mínimo posible en el tiempo.</a:t>
            </a:r>
          </a:p>
          <a:p>
            <a:r>
              <a:rPr lang="es-ES" sz="2400" dirty="0" smtClean="0"/>
              <a:t>Evitar </a:t>
            </a:r>
            <a:r>
              <a:rPr lang="es-ES" sz="2400" dirty="0"/>
              <a:t>cuando sea posible la convivencia o traslado conjunto de </a:t>
            </a:r>
            <a:r>
              <a:rPr lang="es-ES" sz="2400" dirty="0" smtClean="0"/>
              <a:t>animales </a:t>
            </a:r>
            <a:r>
              <a:rPr lang="sv-SE" sz="2400" dirty="0" smtClean="0"/>
              <a:t>de </a:t>
            </a:r>
            <a:r>
              <a:rPr lang="sv-SE" sz="2400" dirty="0" err="1"/>
              <a:t>diferente</a:t>
            </a:r>
            <a:r>
              <a:rPr lang="sv-SE" sz="2400" dirty="0"/>
              <a:t> </a:t>
            </a:r>
            <a:r>
              <a:rPr lang="sv-SE" sz="2400" dirty="0" err="1"/>
              <a:t>procedencia</a:t>
            </a:r>
            <a:r>
              <a:rPr lang="sv-SE" sz="2400" dirty="0"/>
              <a:t>.</a:t>
            </a:r>
          </a:p>
          <a:p>
            <a:r>
              <a:rPr lang="es-ES" sz="2400" dirty="0" smtClean="0"/>
              <a:t>Realizar </a:t>
            </a:r>
            <a:r>
              <a:rPr lang="es-ES" sz="2400" dirty="0"/>
              <a:t>chequeos frente a </a:t>
            </a:r>
            <a:r>
              <a:rPr lang="es-ES" sz="2400" dirty="0" smtClean="0"/>
              <a:t>enfermedades </a:t>
            </a:r>
            <a:r>
              <a:rPr lang="es-ES" sz="2400" dirty="0"/>
              <a:t>cuyo estatus nos </a:t>
            </a:r>
            <a:r>
              <a:rPr lang="es-ES" sz="2400" dirty="0" smtClean="0"/>
              <a:t>interese controlar </a:t>
            </a:r>
            <a:r>
              <a:rPr lang="es-ES" sz="2400" dirty="0"/>
              <a:t>(adicionales a las que estén normativamente establecido).</a:t>
            </a:r>
          </a:p>
          <a:p>
            <a:r>
              <a:rPr lang="es-ES" sz="2400" dirty="0" smtClean="0"/>
              <a:t> </a:t>
            </a:r>
            <a:r>
              <a:rPr lang="es-ES" sz="2400" dirty="0"/>
              <a:t>Siempre que se pueda, introducir los animales directamente </a:t>
            </a:r>
            <a:r>
              <a:rPr lang="es-ES" sz="2400" dirty="0" smtClean="0"/>
              <a:t>desde </a:t>
            </a:r>
            <a:r>
              <a:rPr lang="sv-SE" sz="2400" dirty="0" err="1" smtClean="0"/>
              <a:t>explotación</a:t>
            </a:r>
            <a:r>
              <a:rPr lang="sv-SE" sz="2400" dirty="0" smtClean="0"/>
              <a:t> </a:t>
            </a:r>
            <a:r>
              <a:rPr lang="sv-SE" sz="2400" dirty="0"/>
              <a:t>de </a:t>
            </a:r>
            <a:r>
              <a:rPr lang="sv-SE" sz="2400" dirty="0" err="1"/>
              <a:t>origen</a:t>
            </a:r>
            <a:r>
              <a:rPr lang="sv-SE" sz="2400" dirty="0"/>
              <a:t>.</a:t>
            </a:r>
          </a:p>
          <a:p>
            <a:r>
              <a:rPr lang="es-ES" sz="2400" dirty="0" smtClean="0"/>
              <a:t>Aunque </a:t>
            </a:r>
            <a:r>
              <a:rPr lang="es-ES" sz="2400" dirty="0"/>
              <a:t>complicado, solicitar información sobre el programa </a:t>
            </a:r>
            <a:r>
              <a:rPr lang="es-ES" sz="2400" dirty="0" smtClean="0"/>
              <a:t>sanitario de </a:t>
            </a:r>
            <a:r>
              <a:rPr lang="es-ES" sz="2400" dirty="0"/>
              <a:t>origen o los tratamientos recibidos previamente.</a:t>
            </a:r>
            <a:endParaRPr lang="sv-SE" sz="2400" dirty="0"/>
          </a:p>
        </p:txBody>
      </p:sp>
      <p:pic>
        <p:nvPicPr>
          <p:cNvPr id="5" name="Picture 4"/>
          <p:cNvPicPr>
            <a:picLocks noChangeAspect="1"/>
          </p:cNvPicPr>
          <p:nvPr/>
        </p:nvPicPr>
        <p:blipFill>
          <a:blip r:embed="rId3"/>
          <a:stretch>
            <a:fillRect/>
          </a:stretch>
        </p:blipFill>
        <p:spPr>
          <a:xfrm>
            <a:off x="8770585" y="3353594"/>
            <a:ext cx="4544280" cy="2880000"/>
          </a:xfrm>
          <a:prstGeom prst="rect">
            <a:avLst/>
          </a:prstGeom>
        </p:spPr>
      </p:pic>
      <p:sp>
        <p:nvSpPr>
          <p:cNvPr id="6" name="Title 1"/>
          <p:cNvSpPr txBox="1">
            <a:spLocks/>
          </p:cNvSpPr>
          <p:nvPr/>
        </p:nvSpPr>
        <p:spPr>
          <a:xfrm>
            <a:off x="-541406" y="-28907"/>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smtClean="0">
                <a:cs typeface="Calibri" panose="020F0502020204030204" pitchFamily="34" charset="0"/>
              </a:rPr>
              <a:t>Entrada</a:t>
            </a:r>
            <a:r>
              <a:rPr lang="sv-SE" sz="3200" b="1" dirty="0" smtClean="0">
                <a:cs typeface="Calibri" panose="020F0502020204030204" pitchFamily="34" charset="0"/>
              </a:rPr>
              <a:t> de animales</a:t>
            </a:r>
            <a:endParaRPr lang="sv-SE" sz="3200" b="1" dirty="0">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8770585" y="473594"/>
            <a:ext cx="5069352" cy="2880000"/>
          </a:xfrm>
          <a:prstGeom prst="rect">
            <a:avLst/>
          </a:prstGeom>
        </p:spPr>
      </p:pic>
    </p:spTree>
    <p:extLst>
      <p:ext uri="{BB962C8B-B14F-4D97-AF65-F5344CB8AC3E}">
        <p14:creationId xmlns:p14="http://schemas.microsoft.com/office/powerpoint/2010/main" val="3895487168"/>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295" t="49984" r="85158" b="30834"/>
          <a:stretch/>
        </p:blipFill>
        <p:spPr>
          <a:xfrm>
            <a:off x="960407" y="5029199"/>
            <a:ext cx="3475405" cy="1828801"/>
          </a:xfrm>
          <a:prstGeom prst="rect">
            <a:avLst/>
          </a:prstGeom>
        </p:spPr>
      </p:pic>
      <p:pic>
        <p:nvPicPr>
          <p:cNvPr id="5" name="Picture 4"/>
          <p:cNvPicPr>
            <a:picLocks noChangeAspect="1"/>
          </p:cNvPicPr>
          <p:nvPr/>
        </p:nvPicPr>
        <p:blipFill rotWithShape="1">
          <a:blip r:embed="rId3"/>
          <a:srcRect l="15325" t="45463" r="68560" b="29305"/>
          <a:stretch/>
        </p:blipFill>
        <p:spPr>
          <a:xfrm>
            <a:off x="4260715" y="3511033"/>
            <a:ext cx="7229890" cy="3132000"/>
          </a:xfrm>
          <a:prstGeom prst="rect">
            <a:avLst/>
          </a:prstGeom>
        </p:spPr>
      </p:pic>
      <p:pic>
        <p:nvPicPr>
          <p:cNvPr id="6" name="Picture 5"/>
          <p:cNvPicPr>
            <a:picLocks noChangeAspect="1"/>
          </p:cNvPicPr>
          <p:nvPr/>
        </p:nvPicPr>
        <p:blipFill rotWithShape="1">
          <a:blip r:embed="rId3"/>
          <a:srcRect l="5792" t="31102" r="85765" b="50079"/>
          <a:stretch/>
        </p:blipFill>
        <p:spPr>
          <a:xfrm>
            <a:off x="1111864" y="3110158"/>
            <a:ext cx="3304800" cy="2037874"/>
          </a:xfrm>
          <a:prstGeom prst="rect">
            <a:avLst/>
          </a:prstGeom>
        </p:spPr>
      </p:pic>
      <p:sp>
        <p:nvSpPr>
          <p:cNvPr id="7" name="Title 1"/>
          <p:cNvSpPr txBox="1">
            <a:spLocks/>
          </p:cNvSpPr>
          <p:nvPr/>
        </p:nvSpPr>
        <p:spPr>
          <a:xfrm>
            <a:off x="239644" y="0"/>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a:t>Instalaciones</a:t>
            </a:r>
            <a:r>
              <a:rPr lang="sv-SE" sz="3200" b="1" dirty="0"/>
              <a:t> </a:t>
            </a:r>
            <a:r>
              <a:rPr lang="sv-SE" sz="3200" b="1" dirty="0" err="1"/>
              <a:t>higiénicas</a:t>
            </a:r>
            <a:r>
              <a:rPr lang="sv-SE" sz="3200" b="1" dirty="0"/>
              <a:t> para visitantes</a:t>
            </a:r>
            <a:endParaRPr lang="sv-SE" sz="3200" b="1" dirty="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1276113" y="947849"/>
            <a:ext cx="2984602" cy="2223821"/>
          </a:xfrm>
          <a:prstGeom prst="rect">
            <a:avLst/>
          </a:prstGeom>
        </p:spPr>
      </p:pic>
      <p:pic>
        <p:nvPicPr>
          <p:cNvPr id="10" name="Picture 9"/>
          <p:cNvPicPr>
            <a:picLocks noChangeAspect="1"/>
          </p:cNvPicPr>
          <p:nvPr/>
        </p:nvPicPr>
        <p:blipFill>
          <a:blip r:embed="rId5"/>
          <a:stretch>
            <a:fillRect/>
          </a:stretch>
        </p:blipFill>
        <p:spPr>
          <a:xfrm>
            <a:off x="4336544" y="947849"/>
            <a:ext cx="2984602" cy="2223821"/>
          </a:xfrm>
          <a:prstGeom prst="rect">
            <a:avLst/>
          </a:prstGeom>
        </p:spPr>
      </p:pic>
      <p:grpSp>
        <p:nvGrpSpPr>
          <p:cNvPr id="13" name="Group 12"/>
          <p:cNvGrpSpPr/>
          <p:nvPr/>
        </p:nvGrpSpPr>
        <p:grpSpPr>
          <a:xfrm>
            <a:off x="9164772" y="691759"/>
            <a:ext cx="2160000" cy="2736000"/>
            <a:chOff x="4589069" y="1227125"/>
            <a:chExt cx="3013862" cy="4403750"/>
          </a:xfrm>
        </p:grpSpPr>
        <p:pic>
          <p:nvPicPr>
            <p:cNvPr id="11" name="Picture 10"/>
            <p:cNvPicPr>
              <a:picLocks noChangeAspect="1"/>
            </p:cNvPicPr>
            <p:nvPr/>
          </p:nvPicPr>
          <p:blipFill>
            <a:blip r:embed="rId6"/>
            <a:stretch>
              <a:fillRect/>
            </a:stretch>
          </p:blipFill>
          <p:spPr>
            <a:xfrm>
              <a:off x="4589069" y="1227125"/>
              <a:ext cx="3013862" cy="4403750"/>
            </a:xfrm>
            <a:prstGeom prst="rect">
              <a:avLst/>
            </a:prstGeom>
          </p:spPr>
        </p:pic>
        <p:sp>
          <p:nvSpPr>
            <p:cNvPr id="12" name="TextBox 11"/>
            <p:cNvSpPr txBox="1"/>
            <p:nvPr/>
          </p:nvSpPr>
          <p:spPr>
            <a:xfrm>
              <a:off x="5295900" y="2819400"/>
              <a:ext cx="2101075" cy="2513231"/>
            </a:xfrm>
            <a:prstGeom prst="rect">
              <a:avLst/>
            </a:prstGeom>
            <a:solidFill>
              <a:schemeClr val="bg1"/>
            </a:solidFill>
          </p:spPr>
          <p:txBody>
            <a:bodyPr wrap="square" rtlCol="0">
              <a:spAutoFit/>
            </a:bodyPr>
            <a:lstStyle/>
            <a:p>
              <a:endParaRPr lang="sv-SE"/>
            </a:p>
          </p:txBody>
        </p:sp>
      </p:grpSp>
    </p:spTree>
    <p:extLst>
      <p:ext uri="{BB962C8B-B14F-4D97-AF65-F5344CB8AC3E}">
        <p14:creationId xmlns:p14="http://schemas.microsoft.com/office/powerpoint/2010/main" val="523705646"/>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sv-SE"/>
          </a:p>
        </p:txBody>
      </p:sp>
      <p:pic>
        <p:nvPicPr>
          <p:cNvPr id="4" name="Picture 3"/>
          <p:cNvPicPr>
            <a:picLocks noChangeAspect="1"/>
          </p:cNvPicPr>
          <p:nvPr/>
        </p:nvPicPr>
        <p:blipFill>
          <a:blip r:embed="rId3"/>
          <a:stretch>
            <a:fillRect/>
          </a:stretch>
        </p:blipFill>
        <p:spPr>
          <a:xfrm>
            <a:off x="838200" y="1825625"/>
            <a:ext cx="4302232" cy="4356000"/>
          </a:xfrm>
          <a:prstGeom prst="rect">
            <a:avLst/>
          </a:prstGeom>
        </p:spPr>
      </p:pic>
      <p:sp>
        <p:nvSpPr>
          <p:cNvPr id="5" name="Title 1"/>
          <p:cNvSpPr txBox="1">
            <a:spLocks/>
          </p:cNvSpPr>
          <p:nvPr/>
        </p:nvSpPr>
        <p:spPr>
          <a:xfrm>
            <a:off x="239644" y="0"/>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a:t>Instalaciones</a:t>
            </a:r>
            <a:r>
              <a:rPr lang="sv-SE" sz="3200" b="1" dirty="0"/>
              <a:t> </a:t>
            </a:r>
            <a:r>
              <a:rPr lang="sv-SE" sz="3200" b="1" dirty="0" err="1"/>
              <a:t>higiénicas</a:t>
            </a:r>
            <a:r>
              <a:rPr lang="sv-SE" sz="3200" b="1" dirty="0"/>
              <a:t> para </a:t>
            </a:r>
            <a:r>
              <a:rPr lang="sv-SE" sz="3200" b="1" dirty="0" smtClean="0"/>
              <a:t>visitantes, </a:t>
            </a:r>
            <a:r>
              <a:rPr lang="sv-SE" sz="3200" b="1" dirty="0" err="1" smtClean="0"/>
              <a:t>cont</a:t>
            </a:r>
            <a:endParaRPr lang="sv-SE" sz="3200" b="1" dirty="0">
              <a:cs typeface="Calibri" panose="020F0502020204030204" pitchFamily="34" charset="0"/>
            </a:endParaRPr>
          </a:p>
        </p:txBody>
      </p:sp>
      <p:pic>
        <p:nvPicPr>
          <p:cNvPr id="6" name="Picture 5"/>
          <p:cNvPicPr>
            <a:picLocks noChangeAspect="1"/>
          </p:cNvPicPr>
          <p:nvPr/>
        </p:nvPicPr>
        <p:blipFill rotWithShape="1">
          <a:blip r:embed="rId4"/>
          <a:srcRect t="49859" r="49241"/>
          <a:stretch/>
        </p:blipFill>
        <p:spPr>
          <a:xfrm>
            <a:off x="5699902" y="1820963"/>
            <a:ext cx="5094427" cy="4356000"/>
          </a:xfrm>
          <a:prstGeom prst="rect">
            <a:avLst/>
          </a:prstGeom>
        </p:spPr>
      </p:pic>
    </p:spTree>
    <p:extLst>
      <p:ext uri="{BB962C8B-B14F-4D97-AF65-F5344CB8AC3E}">
        <p14:creationId xmlns:p14="http://schemas.microsoft.com/office/powerpoint/2010/main" val="3521894395"/>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b="2935"/>
          <a:stretch/>
        </p:blipFill>
        <p:spPr>
          <a:xfrm>
            <a:off x="4217638" y="718309"/>
            <a:ext cx="7834451" cy="5530542"/>
          </a:xfrm>
          <a:prstGeom prst="rect">
            <a:avLst/>
          </a:prstGeom>
        </p:spPr>
      </p:pic>
      <p:sp>
        <p:nvSpPr>
          <p:cNvPr id="3" name="2 Marcador de contenido"/>
          <p:cNvSpPr>
            <a:spLocks noGrp="1"/>
          </p:cNvSpPr>
          <p:nvPr>
            <p:ph idx="1"/>
          </p:nvPr>
        </p:nvSpPr>
        <p:spPr>
          <a:xfrm>
            <a:off x="183895" y="1834144"/>
            <a:ext cx="3994197" cy="3944713"/>
          </a:xfrm>
        </p:spPr>
        <p:txBody>
          <a:bodyPr>
            <a:noAutofit/>
          </a:bodyPr>
          <a:lstStyle/>
          <a:p>
            <a:pPr eaLnBrk="0" fontAlgn="base" hangingPunct="0">
              <a:spcBef>
                <a:spcPts val="600"/>
              </a:spcBef>
              <a:spcAft>
                <a:spcPts val="600"/>
              </a:spcAft>
            </a:pPr>
            <a:r>
              <a:rPr lang="es-ES" altLang="sv-SE" sz="2400" dirty="0" smtClean="0">
                <a:solidFill>
                  <a:srgbClr val="202124"/>
                </a:solidFill>
              </a:rPr>
              <a:t>Del 12 </a:t>
            </a:r>
            <a:r>
              <a:rPr lang="es-ES" altLang="sv-SE" sz="2400" dirty="0">
                <a:solidFill>
                  <a:srgbClr val="202124"/>
                </a:solidFill>
              </a:rPr>
              <a:t>al 39% de la superficie terrestre </a:t>
            </a:r>
            <a:r>
              <a:rPr lang="es-ES" altLang="sv-SE" sz="2400" dirty="0" smtClean="0">
                <a:solidFill>
                  <a:srgbClr val="202124"/>
                </a:solidFill>
              </a:rPr>
              <a:t>desarrollará </a:t>
            </a:r>
            <a:r>
              <a:rPr lang="es-ES" altLang="sv-SE" sz="2400" b="1" dirty="0" smtClean="0">
                <a:solidFill>
                  <a:srgbClr val="202124"/>
                </a:solidFill>
              </a:rPr>
              <a:t>nuevos climas</a:t>
            </a:r>
            <a:r>
              <a:rPr lang="es-ES" altLang="sv-SE" sz="2400" dirty="0" smtClean="0">
                <a:solidFill>
                  <a:srgbClr val="202124"/>
                </a:solidFill>
              </a:rPr>
              <a:t>:</a:t>
            </a:r>
          </a:p>
          <a:p>
            <a:pPr eaLnBrk="0" fontAlgn="base" hangingPunct="0">
              <a:spcBef>
                <a:spcPts val="600"/>
              </a:spcBef>
              <a:spcAft>
                <a:spcPts val="600"/>
              </a:spcAft>
            </a:pPr>
            <a:r>
              <a:rPr lang="es-ES" altLang="sv-SE" sz="2400" dirty="0" smtClean="0">
                <a:solidFill>
                  <a:srgbClr val="202124"/>
                </a:solidFill>
              </a:rPr>
              <a:t>↑ </a:t>
            </a:r>
            <a:r>
              <a:rPr lang="es-ES" altLang="sv-SE" sz="2400" dirty="0">
                <a:solidFill>
                  <a:srgbClr val="202124"/>
                </a:solidFill>
              </a:rPr>
              <a:t>temperatura-</a:t>
            </a:r>
            <a:r>
              <a:rPr lang="es-ES" altLang="sv-SE" sz="2400" b="1" dirty="0">
                <a:solidFill>
                  <a:srgbClr val="202124"/>
                </a:solidFill>
              </a:rPr>
              <a:t>estrés térmico</a:t>
            </a:r>
            <a:r>
              <a:rPr lang="es-ES" altLang="sv-SE" sz="2400" dirty="0">
                <a:solidFill>
                  <a:srgbClr val="202124"/>
                </a:solidFill>
              </a:rPr>
              <a:t> </a:t>
            </a:r>
            <a:endParaRPr lang="es-ES" altLang="sv-SE" sz="2400" dirty="0" smtClean="0">
              <a:solidFill>
                <a:srgbClr val="202124"/>
              </a:solidFill>
            </a:endParaRPr>
          </a:p>
          <a:p>
            <a:pPr eaLnBrk="0" fontAlgn="base" hangingPunct="0">
              <a:spcBef>
                <a:spcPts val="600"/>
              </a:spcBef>
              <a:spcAft>
                <a:spcPts val="600"/>
              </a:spcAft>
            </a:pPr>
            <a:r>
              <a:rPr lang="es-ES" altLang="sv-SE" sz="2400" dirty="0" smtClean="0">
                <a:solidFill>
                  <a:srgbClr val="202124"/>
                </a:solidFill>
                <a:cs typeface="Calibri" panose="020F0502020204030204" pitchFamily="34" charset="0"/>
              </a:rPr>
              <a:t>↓</a:t>
            </a:r>
            <a:r>
              <a:rPr lang="es-ES" altLang="sv-SE" sz="2400" dirty="0" smtClean="0">
                <a:solidFill>
                  <a:srgbClr val="202124"/>
                </a:solidFill>
              </a:rPr>
              <a:t>Disponibilidad </a:t>
            </a:r>
            <a:r>
              <a:rPr lang="es-ES" altLang="sv-SE" sz="2400" dirty="0">
                <a:solidFill>
                  <a:srgbClr val="202124"/>
                </a:solidFill>
              </a:rPr>
              <a:t>de </a:t>
            </a:r>
            <a:r>
              <a:rPr lang="es-ES" altLang="sv-SE" sz="2400" dirty="0" smtClean="0">
                <a:solidFill>
                  <a:srgbClr val="202124"/>
                </a:solidFill>
              </a:rPr>
              <a:t>alimento</a:t>
            </a:r>
            <a:endParaRPr lang="es-ES" sz="2400" dirty="0">
              <a:cs typeface="Arial" panose="020B0604020202020204" pitchFamily="34" charset="0"/>
            </a:endParaRPr>
          </a:p>
          <a:p>
            <a:endParaRPr lang="en-US" sz="2400" dirty="0">
              <a:cs typeface="Arial" panose="020B0604020202020204" pitchFamily="34" charset="0"/>
            </a:endParaRPr>
          </a:p>
          <a:p>
            <a:endParaRPr lang="es-ES" sz="2400" dirty="0">
              <a:cs typeface="Arial" panose="020B0604020202020204" pitchFamily="34" charset="0"/>
            </a:endParaRPr>
          </a:p>
        </p:txBody>
      </p:sp>
      <p:sp>
        <p:nvSpPr>
          <p:cNvPr id="4" name="1 Título"/>
          <p:cNvSpPr txBox="1">
            <a:spLocks/>
          </p:cNvSpPr>
          <p:nvPr/>
        </p:nvSpPr>
        <p:spPr>
          <a:xfrm>
            <a:off x="1524000" y="-159786"/>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189">
              <a:defRPr/>
            </a:pPr>
            <a:r>
              <a:rPr lang="es-ES" sz="3200" b="1" dirty="0">
                <a:cs typeface="Calibri" panose="020F0502020204030204" pitchFamily="34" charset="0"/>
              </a:rPr>
              <a:t>Desafío crisis climática</a:t>
            </a:r>
          </a:p>
        </p:txBody>
      </p:sp>
      <p:pic>
        <p:nvPicPr>
          <p:cNvPr id="9" name="Picture 8"/>
          <p:cNvPicPr>
            <a:picLocks noChangeAspect="1"/>
          </p:cNvPicPr>
          <p:nvPr/>
        </p:nvPicPr>
        <p:blipFill rotWithShape="1">
          <a:blip r:embed="rId4"/>
          <a:srcRect l="31523" t="42523" r="50484" b="29881"/>
          <a:stretch/>
        </p:blipFill>
        <p:spPr>
          <a:xfrm rot="21298930">
            <a:off x="4099473" y="4575028"/>
            <a:ext cx="1753264" cy="1768591"/>
          </a:xfrm>
          <a:prstGeom prst="rect">
            <a:avLst/>
          </a:prstGeom>
        </p:spPr>
      </p:pic>
      <p:sp>
        <p:nvSpPr>
          <p:cNvPr id="5" name="Rectangle 4"/>
          <p:cNvSpPr/>
          <p:nvPr/>
        </p:nvSpPr>
        <p:spPr>
          <a:xfrm>
            <a:off x="474624" y="6558988"/>
            <a:ext cx="11577465" cy="276999"/>
          </a:xfrm>
          <a:prstGeom prst="rect">
            <a:avLst/>
          </a:prstGeom>
        </p:spPr>
        <p:txBody>
          <a:bodyPr wrap="none">
            <a:spAutoFit/>
          </a:bodyPr>
          <a:lstStyle/>
          <a:p>
            <a:pPr algn="ctr"/>
            <a:r>
              <a:rPr lang="es-ES" sz="1200" dirty="0" err="1">
                <a:solidFill>
                  <a:schemeClr val="bg1">
                    <a:lumMod val="50000"/>
                  </a:schemeClr>
                </a:solidFill>
              </a:rPr>
              <a:t>Source</a:t>
            </a:r>
            <a:r>
              <a:rPr lang="es-ES" sz="1200" dirty="0">
                <a:solidFill>
                  <a:schemeClr val="bg1">
                    <a:lumMod val="50000"/>
                  </a:schemeClr>
                </a:solidFill>
              </a:rPr>
              <a:t>: </a:t>
            </a:r>
            <a:r>
              <a:rPr lang="es-ES" sz="1200" dirty="0" err="1">
                <a:solidFill>
                  <a:schemeClr val="bg1">
                    <a:lumMod val="50000"/>
                  </a:schemeClr>
                </a:solidFill>
              </a:rPr>
              <a:t>Cline</a:t>
            </a:r>
            <a:r>
              <a:rPr lang="es-ES" sz="1200" dirty="0">
                <a:solidFill>
                  <a:schemeClr val="bg1">
                    <a:lumMod val="50000"/>
                  </a:schemeClr>
                </a:solidFill>
              </a:rPr>
              <a:t>, W., 2007, Global </a:t>
            </a:r>
            <a:r>
              <a:rPr lang="es-ES" sz="1200" dirty="0" err="1">
                <a:solidFill>
                  <a:schemeClr val="bg1">
                    <a:lumMod val="50000"/>
                  </a:schemeClr>
                </a:solidFill>
              </a:rPr>
              <a:t>Warming</a:t>
            </a:r>
            <a:r>
              <a:rPr lang="es-ES" sz="1200" dirty="0">
                <a:solidFill>
                  <a:schemeClr val="bg1">
                    <a:lumMod val="50000"/>
                  </a:schemeClr>
                </a:solidFill>
              </a:rPr>
              <a:t> and </a:t>
            </a:r>
            <a:r>
              <a:rPr lang="es-ES" sz="1200" dirty="0" err="1">
                <a:solidFill>
                  <a:schemeClr val="bg1">
                    <a:lumMod val="50000"/>
                  </a:schemeClr>
                </a:solidFill>
              </a:rPr>
              <a:t>Agriculture</a:t>
            </a:r>
            <a:r>
              <a:rPr lang="es-ES" sz="1200" dirty="0" smtClean="0">
                <a:solidFill>
                  <a:schemeClr val="bg1">
                    <a:lumMod val="50000"/>
                  </a:schemeClr>
                </a:solidFill>
              </a:rPr>
              <a:t>. </a:t>
            </a:r>
            <a:r>
              <a:rPr lang="en-US" sz="1200" dirty="0">
                <a:solidFill>
                  <a:schemeClr val="bg1">
                    <a:lumMod val="50000"/>
                  </a:schemeClr>
                </a:solidFill>
                <a:latin typeface="Arial" panose="020B0604020202020204" pitchFamily="34" charset="0"/>
                <a:cs typeface="Arial" panose="020B0604020202020204" pitchFamily="34" charset="0"/>
              </a:rPr>
              <a:t>; </a:t>
            </a:r>
            <a:r>
              <a:rPr lang="en-US" sz="1200" dirty="0" smtClean="0">
                <a:solidFill>
                  <a:schemeClr val="bg1">
                    <a:lumMod val="50000"/>
                  </a:schemeClr>
                </a:solidFill>
              </a:rPr>
              <a:t>Williams </a:t>
            </a:r>
            <a:r>
              <a:rPr lang="en-US" sz="1200" dirty="0">
                <a:solidFill>
                  <a:schemeClr val="bg1">
                    <a:lumMod val="50000"/>
                  </a:schemeClr>
                </a:solidFill>
              </a:rPr>
              <a:t>et al. (2007). Projected distributions of novel and disappearing climates by 2100 AD. </a:t>
            </a:r>
            <a:r>
              <a:rPr lang="sv-SE" sz="1200" dirty="0">
                <a:solidFill>
                  <a:schemeClr val="bg1">
                    <a:lumMod val="50000"/>
                  </a:schemeClr>
                </a:solidFill>
              </a:rPr>
              <a:t>PNAS  104 (14) 5738-5742</a:t>
            </a:r>
            <a:r>
              <a:rPr lang="es-ES" sz="1200" dirty="0">
                <a:solidFill>
                  <a:schemeClr val="bg1">
                    <a:lumMod val="50000"/>
                  </a:schemeClr>
                </a:solidFill>
              </a:rPr>
              <a:t> </a:t>
            </a:r>
            <a:endParaRPr lang="sv-SE" sz="1200" dirty="0">
              <a:solidFill>
                <a:schemeClr val="bg1">
                  <a:lumMod val="50000"/>
                </a:schemeClr>
              </a:solidFill>
            </a:endParaRPr>
          </a:p>
        </p:txBody>
      </p:sp>
      <p:sp>
        <p:nvSpPr>
          <p:cNvPr id="2" name="TextBox 1"/>
          <p:cNvSpPr txBox="1"/>
          <p:nvPr/>
        </p:nvSpPr>
        <p:spPr>
          <a:xfrm>
            <a:off x="4217637" y="875637"/>
            <a:ext cx="7834451" cy="369332"/>
          </a:xfrm>
          <a:prstGeom prst="rect">
            <a:avLst/>
          </a:prstGeom>
          <a:solidFill>
            <a:schemeClr val="accent1"/>
          </a:solidFill>
        </p:spPr>
        <p:txBody>
          <a:bodyPr wrap="square" rtlCol="0">
            <a:spAutoFit/>
          </a:bodyPr>
          <a:lstStyle/>
          <a:p>
            <a:r>
              <a:rPr lang="es-ES" b="1" dirty="0"/>
              <a:t>IMPACTO PREVISTO DEL CAMBIO CLIMÁTICO EN LOS RENDIMIENTOS AGRÍCOLAS</a:t>
            </a:r>
            <a:endParaRPr lang="sv-SE" b="1" dirty="0"/>
          </a:p>
        </p:txBody>
      </p:sp>
    </p:spTree>
    <p:extLst>
      <p:ext uri="{BB962C8B-B14F-4D97-AF65-F5344CB8AC3E}">
        <p14:creationId xmlns:p14="http://schemas.microsoft.com/office/powerpoint/2010/main" val="3805973483"/>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304618" y="4734000"/>
            <a:ext cx="3115200" cy="2124000"/>
          </a:xfrm>
          <a:prstGeom prst="rect">
            <a:avLst/>
          </a:prstGeom>
        </p:spPr>
      </p:pic>
      <p:sp>
        <p:nvSpPr>
          <p:cNvPr id="6" name="Title 1"/>
          <p:cNvSpPr txBox="1">
            <a:spLocks/>
          </p:cNvSpPr>
          <p:nvPr/>
        </p:nvSpPr>
        <p:spPr>
          <a:xfrm>
            <a:off x="239644" y="0"/>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a:t>Tráfico</a:t>
            </a:r>
            <a:r>
              <a:rPr lang="sv-SE" sz="3200" b="1" dirty="0"/>
              <a:t> </a:t>
            </a:r>
            <a:r>
              <a:rPr lang="sv-SE" sz="3200" b="1" dirty="0" err="1"/>
              <a:t>externo</a:t>
            </a:r>
            <a:r>
              <a:rPr lang="sv-SE" sz="3200" b="1" dirty="0"/>
              <a:t>/</a:t>
            </a:r>
            <a:r>
              <a:rPr lang="sv-SE" sz="3200" b="1" dirty="0" err="1"/>
              <a:t>interno</a:t>
            </a:r>
            <a:endParaRPr lang="sv-SE" sz="3200" b="1" dirty="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351172" y="1273442"/>
            <a:ext cx="5731774" cy="3276000"/>
          </a:xfrm>
          <a:prstGeom prst="rect">
            <a:avLst/>
          </a:prstGeom>
        </p:spPr>
      </p:pic>
      <p:pic>
        <p:nvPicPr>
          <p:cNvPr id="7" name="Picture 6"/>
          <p:cNvPicPr>
            <a:picLocks noChangeAspect="1"/>
          </p:cNvPicPr>
          <p:nvPr/>
        </p:nvPicPr>
        <p:blipFill>
          <a:blip r:embed="rId5"/>
          <a:stretch>
            <a:fillRect/>
          </a:stretch>
        </p:blipFill>
        <p:spPr>
          <a:xfrm>
            <a:off x="6304618" y="1273442"/>
            <a:ext cx="5897806" cy="3276000"/>
          </a:xfrm>
          <a:prstGeom prst="rect">
            <a:avLst/>
          </a:prstGeom>
        </p:spPr>
      </p:pic>
    </p:spTree>
    <p:extLst>
      <p:ext uri="{BB962C8B-B14F-4D97-AF65-F5344CB8AC3E}">
        <p14:creationId xmlns:p14="http://schemas.microsoft.com/office/powerpoint/2010/main" val="1273383480"/>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3200" b="1" dirty="0" err="1"/>
              <a:t>Manejo</a:t>
            </a:r>
            <a:r>
              <a:rPr lang="sv-SE" sz="3200" b="1" dirty="0"/>
              <a:t> </a:t>
            </a:r>
            <a:r>
              <a:rPr lang="es-ES" sz="3200" b="1" dirty="0"/>
              <a:t>alimentación </a:t>
            </a:r>
            <a:r>
              <a:rPr lang="es-ES" sz="3200" b="1" dirty="0"/>
              <a:t>y bebida</a:t>
            </a:r>
            <a:r>
              <a:rPr lang="sv-SE" sz="3200" b="1" dirty="0"/>
              <a:t/>
            </a:r>
            <a:br>
              <a:rPr lang="sv-SE" sz="3200" b="1" dirty="0"/>
            </a:br>
            <a:r>
              <a:rPr lang="sv-SE" sz="3200" b="1" dirty="0" err="1"/>
              <a:t>Higiene</a:t>
            </a:r>
            <a:r>
              <a:rPr lang="sv-SE" sz="3200" b="1" dirty="0"/>
              <a:t> </a:t>
            </a:r>
            <a:r>
              <a:rPr lang="sv-SE" sz="3200" b="1" dirty="0" err="1"/>
              <a:t>alimento</a:t>
            </a:r>
            <a:r>
              <a:rPr lang="sv-SE" sz="3200" b="1" dirty="0"/>
              <a:t> </a:t>
            </a:r>
            <a:r>
              <a:rPr lang="sv-SE" sz="3200" b="1" dirty="0" err="1"/>
              <a:t>almacenado</a:t>
            </a:r>
            <a:endParaRPr lang="sv-SE" sz="3200" b="1" dirty="0"/>
          </a:p>
        </p:txBody>
      </p:sp>
      <p:pic>
        <p:nvPicPr>
          <p:cNvPr id="4" name="Picture 3"/>
          <p:cNvPicPr>
            <a:picLocks noChangeAspect="1"/>
          </p:cNvPicPr>
          <p:nvPr/>
        </p:nvPicPr>
        <p:blipFill rotWithShape="1">
          <a:blip r:embed="rId3"/>
          <a:srcRect l="5298" t="32184" r="66180" b="30769"/>
          <a:stretch/>
        </p:blipFill>
        <p:spPr>
          <a:xfrm>
            <a:off x="674914" y="2285712"/>
            <a:ext cx="8951960" cy="4500000"/>
          </a:xfrm>
          <a:prstGeom prst="rect">
            <a:avLst/>
          </a:prstGeom>
        </p:spPr>
      </p:pic>
      <p:pic>
        <p:nvPicPr>
          <p:cNvPr id="5" name="Picture 4"/>
          <p:cNvPicPr>
            <a:picLocks noChangeAspect="1"/>
          </p:cNvPicPr>
          <p:nvPr/>
        </p:nvPicPr>
        <p:blipFill>
          <a:blip r:embed="rId4"/>
          <a:stretch>
            <a:fillRect/>
          </a:stretch>
        </p:blipFill>
        <p:spPr>
          <a:xfrm>
            <a:off x="6050554" y="742600"/>
            <a:ext cx="2451379" cy="3384000"/>
          </a:xfrm>
          <a:prstGeom prst="rect">
            <a:avLst/>
          </a:prstGeom>
        </p:spPr>
      </p:pic>
      <p:pic>
        <p:nvPicPr>
          <p:cNvPr id="6" name="Picture 5"/>
          <p:cNvPicPr>
            <a:picLocks noChangeAspect="1"/>
          </p:cNvPicPr>
          <p:nvPr/>
        </p:nvPicPr>
        <p:blipFill rotWithShape="1">
          <a:blip r:embed="rId5"/>
          <a:srcRect t="-770" r="49506" b="49699"/>
          <a:stretch/>
        </p:blipFill>
        <p:spPr>
          <a:xfrm>
            <a:off x="9175080" y="527862"/>
            <a:ext cx="3769530" cy="3162300"/>
          </a:xfrm>
          <a:prstGeom prst="rect">
            <a:avLst/>
          </a:prstGeom>
        </p:spPr>
      </p:pic>
      <p:pic>
        <p:nvPicPr>
          <p:cNvPr id="7" name="Picture 6"/>
          <p:cNvPicPr>
            <a:picLocks noChangeAspect="1"/>
          </p:cNvPicPr>
          <p:nvPr/>
        </p:nvPicPr>
        <p:blipFill rotWithShape="1">
          <a:blip r:embed="rId5"/>
          <a:srcRect l="49317" t="-770" b="49699"/>
          <a:stretch/>
        </p:blipFill>
        <p:spPr>
          <a:xfrm>
            <a:off x="9161006" y="3623412"/>
            <a:ext cx="3783604" cy="3162300"/>
          </a:xfrm>
          <a:prstGeom prst="rect">
            <a:avLst/>
          </a:prstGeom>
        </p:spPr>
      </p:pic>
      <p:pic>
        <p:nvPicPr>
          <p:cNvPr id="2050" name="Picture 2" descr="http://www.xn--smittskra-02a.se/upload/images/Not/29514113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6085" y="5004536"/>
            <a:ext cx="2381250" cy="1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509558"/>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3200" b="1" dirty="0" err="1"/>
              <a:t>A</a:t>
            </a:r>
            <a:r>
              <a:rPr lang="sv-SE" sz="3200" b="1" dirty="0" err="1" smtClean="0"/>
              <a:t>sesoramiento</a:t>
            </a:r>
            <a:r>
              <a:rPr lang="sv-SE" sz="3200" b="1" dirty="0" smtClean="0"/>
              <a:t> </a:t>
            </a:r>
            <a:r>
              <a:rPr lang="sv-SE" sz="3200" b="1" dirty="0" err="1" smtClean="0"/>
              <a:t>veterinario</a:t>
            </a:r>
            <a:r>
              <a:rPr lang="sv-SE" sz="3200" b="1" dirty="0" smtClean="0"/>
              <a:t> en </a:t>
            </a:r>
            <a:r>
              <a:rPr lang="sv-SE" sz="3200" b="1" dirty="0" err="1" smtClean="0"/>
              <a:t>bioseguridad</a:t>
            </a:r>
            <a:endParaRPr lang="sv-SE" sz="3200" b="1" dirty="0"/>
          </a:p>
        </p:txBody>
      </p:sp>
      <p:sp>
        <p:nvSpPr>
          <p:cNvPr id="3" name="Content Placeholder 2"/>
          <p:cNvSpPr>
            <a:spLocks noGrp="1"/>
          </p:cNvSpPr>
          <p:nvPr>
            <p:ph idx="1"/>
          </p:nvPr>
        </p:nvSpPr>
        <p:spPr/>
        <p:txBody>
          <a:bodyPr/>
          <a:lstStyle/>
          <a:p>
            <a:r>
              <a:rPr lang="es-ES" dirty="0"/>
              <a:t>Basado en:</a:t>
            </a:r>
          </a:p>
          <a:p>
            <a:r>
              <a:rPr lang="es-ES" dirty="0" smtClean="0"/>
              <a:t>Resultados </a:t>
            </a:r>
            <a:r>
              <a:rPr lang="es-ES" dirty="0"/>
              <a:t>de la evaluación de riesgos</a:t>
            </a:r>
          </a:p>
          <a:p>
            <a:r>
              <a:rPr lang="es-ES" dirty="0"/>
              <a:t>Resultados de los puntos de control</a:t>
            </a:r>
          </a:p>
          <a:p>
            <a:r>
              <a:rPr lang="es-ES" dirty="0"/>
              <a:t>Apoyo a los veterinarios:</a:t>
            </a:r>
          </a:p>
          <a:p>
            <a:r>
              <a:rPr lang="es-ES" dirty="0"/>
              <a:t>-Educación </a:t>
            </a:r>
          </a:p>
          <a:p>
            <a:r>
              <a:rPr lang="es-ES" dirty="0"/>
              <a:t>-Directrices</a:t>
            </a:r>
          </a:p>
          <a:p>
            <a:r>
              <a:rPr lang="es-ES" dirty="0"/>
              <a:t>-Acceso a notas de visitas veterinarias anteriores en el programa</a:t>
            </a:r>
            <a:endParaRPr lang="sv-SE" dirty="0"/>
          </a:p>
        </p:txBody>
      </p:sp>
      <p:pic>
        <p:nvPicPr>
          <p:cNvPr id="4" name="Picture 3"/>
          <p:cNvPicPr>
            <a:picLocks noChangeAspect="1"/>
          </p:cNvPicPr>
          <p:nvPr/>
        </p:nvPicPr>
        <p:blipFill rotWithShape="1">
          <a:blip r:embed="rId3"/>
          <a:srcRect l="21694" t="24467" r="65158" b="29326"/>
          <a:stretch/>
        </p:blipFill>
        <p:spPr>
          <a:xfrm>
            <a:off x="8197042" y="1670079"/>
            <a:ext cx="3313889" cy="4506884"/>
          </a:xfrm>
          <a:prstGeom prst="rect">
            <a:avLst/>
          </a:prstGeom>
        </p:spPr>
      </p:pic>
    </p:spTree>
    <p:extLst>
      <p:ext uri="{BB962C8B-B14F-4D97-AF65-F5344CB8AC3E}">
        <p14:creationId xmlns:p14="http://schemas.microsoft.com/office/powerpoint/2010/main" val="536930896"/>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29261" cy="14630"/>
          </a:xfrm>
          <a:prstGeom prst="rect">
            <a:avLst/>
          </a:prstGeom>
        </p:spPr>
      </p:pic>
      <p:sp>
        <p:nvSpPr>
          <p:cNvPr id="4" name="Rectangle 3"/>
          <p:cNvSpPr/>
          <p:nvPr/>
        </p:nvSpPr>
        <p:spPr>
          <a:xfrm>
            <a:off x="2335448" y="2711984"/>
            <a:ext cx="6096000" cy="369332"/>
          </a:xfrm>
          <a:prstGeom prst="rect">
            <a:avLst/>
          </a:prstGeom>
        </p:spPr>
        <p:txBody>
          <a:bodyPr>
            <a:spAutoFit/>
          </a:bodyPr>
          <a:lstStyle/>
          <a:p>
            <a:endParaRPr lang="sv-SE" dirty="0"/>
          </a:p>
        </p:txBody>
      </p:sp>
      <p:pic>
        <p:nvPicPr>
          <p:cNvPr id="6" name="Picture 5"/>
          <p:cNvPicPr>
            <a:picLocks noChangeAspect="1"/>
          </p:cNvPicPr>
          <p:nvPr/>
        </p:nvPicPr>
        <p:blipFill>
          <a:blip r:embed="rId4"/>
          <a:stretch>
            <a:fillRect/>
          </a:stretch>
        </p:blipFill>
        <p:spPr>
          <a:xfrm>
            <a:off x="5800856" y="2711984"/>
            <a:ext cx="5842762" cy="3276000"/>
          </a:xfrm>
          <a:prstGeom prst="rect">
            <a:avLst/>
          </a:prstGeom>
        </p:spPr>
      </p:pic>
      <p:sp>
        <p:nvSpPr>
          <p:cNvPr id="8" name="Title 1"/>
          <p:cNvSpPr txBox="1">
            <a:spLocks/>
          </p:cNvSpPr>
          <p:nvPr/>
        </p:nvSpPr>
        <p:spPr>
          <a:xfrm>
            <a:off x="465352" y="118611"/>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smtClean="0"/>
              <a:t>Formación</a:t>
            </a:r>
            <a:r>
              <a:rPr lang="sv-SE" sz="3200" b="1" dirty="0" smtClean="0"/>
              <a:t> al personal</a:t>
            </a:r>
            <a:endParaRPr lang="sv-SE" sz="3200" b="1" dirty="0">
              <a:cs typeface="Calibri" panose="020F0502020204030204" pitchFamily="34" charset="0"/>
            </a:endParaRPr>
          </a:p>
        </p:txBody>
      </p:sp>
      <p:pic>
        <p:nvPicPr>
          <p:cNvPr id="11" name="Picture 10"/>
          <p:cNvPicPr>
            <a:picLocks noChangeAspect="1"/>
          </p:cNvPicPr>
          <p:nvPr/>
        </p:nvPicPr>
        <p:blipFill>
          <a:blip r:embed="rId5"/>
          <a:stretch>
            <a:fillRect/>
          </a:stretch>
        </p:blipFill>
        <p:spPr>
          <a:xfrm>
            <a:off x="540572" y="2692967"/>
            <a:ext cx="2390696" cy="3276000"/>
          </a:xfrm>
          <a:prstGeom prst="rect">
            <a:avLst/>
          </a:prstGeom>
        </p:spPr>
      </p:pic>
      <p:sp>
        <p:nvSpPr>
          <p:cNvPr id="12" name="Rectangle 11"/>
          <p:cNvSpPr/>
          <p:nvPr/>
        </p:nvSpPr>
        <p:spPr>
          <a:xfrm>
            <a:off x="465352" y="1511655"/>
            <a:ext cx="5150800" cy="1200329"/>
          </a:xfrm>
          <a:prstGeom prst="rect">
            <a:avLst/>
          </a:prstGeom>
        </p:spPr>
        <p:txBody>
          <a:bodyPr wrap="square">
            <a:spAutoFit/>
          </a:bodyPr>
          <a:lstStyle/>
          <a:p>
            <a:r>
              <a:rPr lang="sv-SE" sz="2400" dirty="0"/>
              <a:t>R</a:t>
            </a:r>
            <a:r>
              <a:rPr lang="sv-SE" sz="2400" dirty="0" smtClean="0"/>
              <a:t>opa de </a:t>
            </a:r>
            <a:r>
              <a:rPr lang="es-ES" sz="2400" dirty="0" smtClean="0"/>
              <a:t>trabajo </a:t>
            </a:r>
            <a:r>
              <a:rPr lang="es-ES" sz="2400" dirty="0"/>
              <a:t>exclusiva que se lavará</a:t>
            </a:r>
          </a:p>
          <a:p>
            <a:r>
              <a:rPr lang="sv-SE" sz="2400" dirty="0" err="1" smtClean="0"/>
              <a:t>Periódicamente</a:t>
            </a:r>
            <a:r>
              <a:rPr lang="sv-SE" sz="2400" dirty="0" smtClean="0"/>
              <a:t> y lavar </a:t>
            </a:r>
            <a:r>
              <a:rPr lang="es-ES" sz="2400" dirty="0" smtClean="0"/>
              <a:t>sus </a:t>
            </a:r>
            <a:r>
              <a:rPr lang="es-ES" sz="2400" dirty="0"/>
              <a:t>botas después de </a:t>
            </a:r>
            <a:r>
              <a:rPr lang="es-ES" sz="2400" dirty="0" smtClean="0"/>
              <a:t>tratar </a:t>
            </a:r>
            <a:r>
              <a:rPr lang="sv-SE" sz="2400" dirty="0" smtClean="0"/>
              <a:t>animales </a:t>
            </a:r>
            <a:r>
              <a:rPr lang="sv-SE" sz="2400" dirty="0" err="1"/>
              <a:t>enfermos</a:t>
            </a:r>
            <a:r>
              <a:rPr lang="sv-SE" sz="2400" dirty="0"/>
              <a:t>.</a:t>
            </a:r>
          </a:p>
        </p:txBody>
      </p:sp>
      <p:pic>
        <p:nvPicPr>
          <p:cNvPr id="14" name="Picture 13"/>
          <p:cNvPicPr>
            <a:picLocks noChangeAspect="1"/>
          </p:cNvPicPr>
          <p:nvPr/>
        </p:nvPicPr>
        <p:blipFill>
          <a:blip r:embed="rId6"/>
          <a:stretch>
            <a:fillRect/>
          </a:stretch>
        </p:blipFill>
        <p:spPr>
          <a:xfrm>
            <a:off x="3040752" y="2692967"/>
            <a:ext cx="2650620" cy="3276000"/>
          </a:xfrm>
          <a:prstGeom prst="rect">
            <a:avLst/>
          </a:prstGeom>
        </p:spPr>
      </p:pic>
      <p:sp>
        <p:nvSpPr>
          <p:cNvPr id="15" name="Rectangle 14"/>
          <p:cNvSpPr/>
          <p:nvPr/>
        </p:nvSpPr>
        <p:spPr>
          <a:xfrm>
            <a:off x="5800856" y="1609390"/>
            <a:ext cx="6096000" cy="830997"/>
          </a:xfrm>
          <a:prstGeom prst="rect">
            <a:avLst/>
          </a:prstGeom>
        </p:spPr>
        <p:txBody>
          <a:bodyPr>
            <a:spAutoFit/>
          </a:bodyPr>
          <a:lstStyle/>
          <a:p>
            <a:r>
              <a:rPr lang="es-ES" sz="2400" dirty="0" smtClean="0"/>
              <a:t>Evitar </a:t>
            </a:r>
            <a:r>
              <a:rPr lang="sv-SE" sz="2400" dirty="0" err="1" smtClean="0"/>
              <a:t>tener</a:t>
            </a:r>
            <a:r>
              <a:rPr lang="sv-SE" sz="2400" dirty="0" smtClean="0"/>
              <a:t> </a:t>
            </a:r>
            <a:r>
              <a:rPr lang="sv-SE" sz="2400" dirty="0" err="1" smtClean="0"/>
              <a:t>contacto</a:t>
            </a:r>
            <a:r>
              <a:rPr lang="sv-SE" sz="2400" dirty="0" smtClean="0"/>
              <a:t> </a:t>
            </a:r>
            <a:r>
              <a:rPr lang="es-ES" sz="2400" dirty="0" smtClean="0"/>
              <a:t>con </a:t>
            </a:r>
            <a:r>
              <a:rPr lang="es-ES" sz="2400" dirty="0"/>
              <a:t>animales de la misma </a:t>
            </a:r>
            <a:r>
              <a:rPr lang="es-ES" sz="2400" dirty="0" smtClean="0"/>
              <a:t>especie u </a:t>
            </a:r>
            <a:r>
              <a:rPr lang="es-ES" sz="2400" dirty="0"/>
              <a:t>otras fuera del horario </a:t>
            </a:r>
            <a:r>
              <a:rPr lang="es-ES" sz="2400" dirty="0" smtClean="0"/>
              <a:t>de </a:t>
            </a:r>
            <a:r>
              <a:rPr lang="sv-SE" sz="2400" dirty="0" err="1" smtClean="0"/>
              <a:t>trabajo</a:t>
            </a:r>
            <a:r>
              <a:rPr lang="sv-SE" sz="2400" dirty="0"/>
              <a:t>.</a:t>
            </a:r>
          </a:p>
        </p:txBody>
      </p:sp>
    </p:spTree>
    <p:extLst>
      <p:ext uri="{BB962C8B-B14F-4D97-AF65-F5344CB8AC3E}">
        <p14:creationId xmlns:p14="http://schemas.microsoft.com/office/powerpoint/2010/main" val="404340944"/>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sv-SE" dirty="0"/>
          </a:p>
        </p:txBody>
      </p:sp>
      <p:sp>
        <p:nvSpPr>
          <p:cNvPr id="4" name="Title 1"/>
          <p:cNvSpPr txBox="1">
            <a:spLocks/>
          </p:cNvSpPr>
          <p:nvPr/>
        </p:nvSpPr>
        <p:spPr>
          <a:xfrm>
            <a:off x="-541406" y="0"/>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smtClean="0"/>
              <a:t>Los </a:t>
            </a:r>
            <a:r>
              <a:rPr lang="sv-SE" sz="3200" b="1" dirty="0" err="1" smtClean="0"/>
              <a:t>abrevaderos</a:t>
            </a:r>
            <a:r>
              <a:rPr lang="sv-SE" sz="3200" b="1" dirty="0" smtClean="0"/>
              <a:t> son </a:t>
            </a:r>
            <a:r>
              <a:rPr lang="sv-SE" sz="3200" b="1" dirty="0" err="1" smtClean="0"/>
              <a:t>clave</a:t>
            </a:r>
            <a:endParaRPr lang="sv-SE" sz="3200" b="1" dirty="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38200" y="2246294"/>
            <a:ext cx="5749714" cy="3510000"/>
          </a:xfrm>
          <a:prstGeom prst="rect">
            <a:avLst/>
          </a:prstGeom>
        </p:spPr>
      </p:pic>
      <p:pic>
        <p:nvPicPr>
          <p:cNvPr id="7" name="Picture 2" descr="https://scontent.fbma2-1.fna.fbcdn.net/v/t1.0-9/82763487_2642779389102440_4048656788499726336_n.png?_nc_cat=108&amp;ccb=2&amp;_nc_sid=730e14&amp;_nc_ohc=HVR2btosFAYAX_MdgiN&amp;_nc_ht=scontent.fbma2-1.fna&amp;oh=0dc5b723eb985adaee10018498c2459e&amp;oe=5FBDA10A"/>
          <p:cNvPicPr>
            <a:picLocks noChangeAspect="1" noChangeArrowheads="1"/>
          </p:cNvPicPr>
          <p:nvPr/>
        </p:nvPicPr>
        <p:blipFill rotWithShape="1">
          <a:blip r:embed="rId4">
            <a:extLst>
              <a:ext uri="{28A0092B-C50C-407E-A947-70E740481C1C}">
                <a14:useLocalDpi xmlns:a14="http://schemas.microsoft.com/office/drawing/2010/main" val="0"/>
              </a:ext>
            </a:extLst>
          </a:blip>
          <a:srcRect l="43910" b="26776"/>
          <a:stretch/>
        </p:blipFill>
        <p:spPr bwMode="auto">
          <a:xfrm>
            <a:off x="6843696" y="1025362"/>
            <a:ext cx="4274092" cy="557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358498"/>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719" y="1993576"/>
            <a:ext cx="6309048" cy="4351338"/>
          </a:xfrm>
        </p:spPr>
        <p:txBody>
          <a:bodyPr>
            <a:normAutofit/>
          </a:bodyPr>
          <a:lstStyle/>
          <a:p>
            <a:r>
              <a:rPr lang="sv-SE" sz="2400" dirty="0" err="1"/>
              <a:t>Eliminar</a:t>
            </a:r>
            <a:r>
              <a:rPr lang="sv-SE" sz="2400" dirty="0"/>
              <a:t> o </a:t>
            </a:r>
            <a:r>
              <a:rPr lang="sv-SE" sz="2400" dirty="0" err="1"/>
              <a:t>delimitar</a:t>
            </a:r>
            <a:r>
              <a:rPr lang="sv-SE" sz="2400" dirty="0"/>
              <a:t> </a:t>
            </a:r>
            <a:r>
              <a:rPr lang="sv-SE" sz="2400" dirty="0" err="1"/>
              <a:t>puntos</a:t>
            </a:r>
            <a:r>
              <a:rPr lang="sv-SE" sz="2400" dirty="0"/>
              <a:t> de </a:t>
            </a:r>
            <a:r>
              <a:rPr lang="sv-SE" sz="2400" dirty="0" err="1"/>
              <a:t>agua</a:t>
            </a:r>
            <a:r>
              <a:rPr lang="sv-SE" sz="2400" dirty="0"/>
              <a:t>, </a:t>
            </a:r>
            <a:r>
              <a:rPr lang="sv-SE" sz="2400" dirty="0" err="1"/>
              <a:t>principalmente</a:t>
            </a:r>
            <a:r>
              <a:rPr lang="sv-SE" sz="2400" dirty="0"/>
              <a:t> </a:t>
            </a:r>
            <a:r>
              <a:rPr lang="sv-SE" sz="2400" dirty="0" err="1"/>
              <a:t>manantiales</a:t>
            </a:r>
            <a:r>
              <a:rPr lang="sv-SE" sz="2400" dirty="0"/>
              <a:t>, </a:t>
            </a:r>
            <a:r>
              <a:rPr lang="sv-SE" sz="2400" dirty="0" err="1" smtClean="0"/>
              <a:t>pequeñas</a:t>
            </a:r>
            <a:r>
              <a:rPr lang="sv-SE" sz="2400" dirty="0" smtClean="0"/>
              <a:t> </a:t>
            </a:r>
            <a:r>
              <a:rPr lang="es-ES" sz="2400" dirty="0" smtClean="0"/>
              <a:t>charcas </a:t>
            </a:r>
            <a:r>
              <a:rPr lang="es-ES" sz="2400" dirty="0"/>
              <a:t>y barrizales de </a:t>
            </a:r>
            <a:r>
              <a:rPr lang="es-ES" sz="2400" dirty="0" smtClean="0"/>
              <a:t>riesgo.</a:t>
            </a:r>
          </a:p>
          <a:p>
            <a:r>
              <a:rPr lang="es-ES" sz="2400" dirty="0" smtClean="0"/>
              <a:t>Uso </a:t>
            </a:r>
            <a:r>
              <a:rPr lang="es-ES" sz="2400" dirty="0"/>
              <a:t>segregado completamente del </a:t>
            </a:r>
            <a:r>
              <a:rPr lang="es-ES" sz="2400" dirty="0" smtClean="0"/>
              <a:t>agua</a:t>
            </a:r>
          </a:p>
          <a:p>
            <a:r>
              <a:rPr lang="es-ES" sz="2400" dirty="0" smtClean="0"/>
              <a:t>Evitar </a:t>
            </a:r>
            <a:r>
              <a:rPr lang="es-ES" sz="2400" dirty="0"/>
              <a:t>el pastoreo en periodos críticos que cuenten con puntos de </a:t>
            </a:r>
            <a:r>
              <a:rPr lang="es-ES" sz="2400" dirty="0" smtClean="0"/>
              <a:t>agua de </a:t>
            </a:r>
            <a:r>
              <a:rPr lang="es-ES" sz="2400" dirty="0"/>
              <a:t>difícil control </a:t>
            </a:r>
            <a:endParaRPr lang="es-ES" sz="2400" dirty="0" smtClean="0"/>
          </a:p>
          <a:p>
            <a:r>
              <a:rPr lang="es-ES" sz="2400" dirty="0"/>
              <a:t>Utilizar tolvas y comederos</a:t>
            </a:r>
            <a:endParaRPr lang="sv-SE" sz="2400" dirty="0"/>
          </a:p>
        </p:txBody>
      </p:sp>
      <p:pic>
        <p:nvPicPr>
          <p:cNvPr id="2050" name="Picture 2" descr="Josep M Porte, de Porte Ramadera controla el funcionament dels filtres de l'aigua filrada que beuen les vedelles.  Granja Verda, K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2857" y="-12605"/>
            <a:ext cx="3552825" cy="3390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della bevent aigua filtrada a l'abeurador.  Les vedelles a Porte Ramadera beuen aigua filtrada. Jranja Verda, KM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7715" y="3467100"/>
            <a:ext cx="2990850" cy="33909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541406" y="0"/>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smtClean="0"/>
              <a:t>Puntos</a:t>
            </a:r>
            <a:r>
              <a:rPr lang="sv-SE" sz="3200" b="1" dirty="0" smtClean="0"/>
              <a:t> de </a:t>
            </a:r>
            <a:r>
              <a:rPr lang="sv-SE" sz="3200" b="1" dirty="0" err="1" smtClean="0"/>
              <a:t>agua</a:t>
            </a:r>
            <a:endParaRPr lang="sv-SE" sz="3200" b="1" dirty="0">
              <a:cs typeface="Calibri" panose="020F0502020204030204" pitchFamily="34" charset="0"/>
            </a:endParaRPr>
          </a:p>
        </p:txBody>
      </p:sp>
      <p:pic>
        <p:nvPicPr>
          <p:cNvPr id="9" name="Picture 8"/>
          <p:cNvPicPr>
            <a:picLocks noChangeAspect="1"/>
          </p:cNvPicPr>
          <p:nvPr/>
        </p:nvPicPr>
        <p:blipFill>
          <a:blip r:embed="rId5"/>
          <a:stretch>
            <a:fillRect/>
          </a:stretch>
        </p:blipFill>
        <p:spPr>
          <a:xfrm>
            <a:off x="7211817" y="2218248"/>
            <a:ext cx="2985898" cy="2448000"/>
          </a:xfrm>
          <a:prstGeom prst="rect">
            <a:avLst/>
          </a:prstGeom>
        </p:spPr>
      </p:pic>
    </p:spTree>
    <p:extLst>
      <p:ext uri="{BB962C8B-B14F-4D97-AF65-F5344CB8AC3E}">
        <p14:creationId xmlns:p14="http://schemas.microsoft.com/office/powerpoint/2010/main" val="3642206902"/>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208406" y="725680"/>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err="1" smtClean="0"/>
              <a:t>Trazabilidad</a:t>
            </a:r>
            <a:r>
              <a:rPr lang="sv-SE" sz="3200" b="1" dirty="0" smtClean="0"/>
              <a:t> </a:t>
            </a:r>
            <a:r>
              <a:rPr lang="sv-SE" sz="3200" b="1" dirty="0" err="1" smtClean="0"/>
              <a:t>ganadera</a:t>
            </a:r>
            <a:endParaRPr lang="sv-SE" sz="3200" b="1" dirty="0">
              <a:cs typeface="Calibri" panose="020F0502020204030204" pitchFamily="34" charset="0"/>
            </a:endParaRPr>
          </a:p>
        </p:txBody>
      </p:sp>
      <p:pic>
        <p:nvPicPr>
          <p:cNvPr id="8" name="Picture 7"/>
          <p:cNvPicPr>
            <a:picLocks noChangeAspect="1"/>
          </p:cNvPicPr>
          <p:nvPr/>
        </p:nvPicPr>
        <p:blipFill rotWithShape="1">
          <a:blip r:embed="rId3"/>
          <a:srcRect l="45607" t="32292" r="34334" b="16360"/>
          <a:stretch/>
        </p:blipFill>
        <p:spPr>
          <a:xfrm>
            <a:off x="5440591" y="2121758"/>
            <a:ext cx="2609850" cy="3756224"/>
          </a:xfrm>
          <a:prstGeom prst="rect">
            <a:avLst/>
          </a:prstGeom>
        </p:spPr>
      </p:pic>
      <p:sp>
        <p:nvSpPr>
          <p:cNvPr id="9" name="Title 1"/>
          <p:cNvSpPr txBox="1">
            <a:spLocks/>
          </p:cNvSpPr>
          <p:nvPr/>
        </p:nvSpPr>
        <p:spPr>
          <a:xfrm>
            <a:off x="2220844" y="669025"/>
            <a:ext cx="11659194" cy="802388"/>
          </a:xfrm>
          <a:prstGeom prst="rect">
            <a:avLst/>
          </a:prstGeom>
        </p:spPr>
        <p:txBody>
          <a:bodyPr vert="horz" lIns="121920" tIns="60960" rIns="121920" bIns="6096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defTabSz="457189"/>
            <a:r>
              <a:rPr lang="sv-SE" sz="3200" b="1" dirty="0" smtClean="0"/>
              <a:t>Control </a:t>
            </a:r>
            <a:r>
              <a:rPr lang="sv-SE" sz="3200" b="1" dirty="0" err="1" smtClean="0"/>
              <a:t>movimiento</a:t>
            </a:r>
            <a:r>
              <a:rPr lang="sv-SE" sz="3200" b="1" dirty="0" smtClean="0"/>
              <a:t> animales</a:t>
            </a:r>
            <a:endParaRPr lang="sv-SE" sz="3200" b="1" dirty="0">
              <a:cs typeface="Calibri" panose="020F0502020204030204" pitchFamily="34" charset="0"/>
            </a:endParaRPr>
          </a:p>
        </p:txBody>
      </p:sp>
      <p:pic>
        <p:nvPicPr>
          <p:cNvPr id="10" name="Picture 9"/>
          <p:cNvPicPr>
            <a:picLocks noChangeAspect="1"/>
          </p:cNvPicPr>
          <p:nvPr/>
        </p:nvPicPr>
        <p:blipFill rotWithShape="1">
          <a:blip r:embed="rId4"/>
          <a:srcRect l="32431" t="27865" r="18522" b="32031"/>
          <a:stretch/>
        </p:blipFill>
        <p:spPr>
          <a:xfrm>
            <a:off x="8050441" y="2121758"/>
            <a:ext cx="6381751" cy="3756224"/>
          </a:xfrm>
          <a:prstGeom prst="rect">
            <a:avLst/>
          </a:prstGeom>
        </p:spPr>
      </p:pic>
      <p:pic>
        <p:nvPicPr>
          <p:cNvPr id="11" name="Picture 2" descr="Nueva Zelanda, Australia, Uruguay y Canadá entre los países más avanzados en sistemas de trazabilidad ganade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950" y="2154167"/>
            <a:ext cx="6673302" cy="375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596335"/>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8534"/>
            <a:ext cx="10515600" cy="1325563"/>
          </a:xfrm>
        </p:spPr>
        <p:txBody>
          <a:bodyPr>
            <a:normAutofit/>
          </a:bodyPr>
          <a:lstStyle/>
          <a:p>
            <a:pPr algn="ctr" defTabSz="457189"/>
            <a:r>
              <a:rPr lang="sv-SE" sz="3200" b="1" dirty="0" err="1"/>
              <a:t>Manejo</a:t>
            </a:r>
            <a:r>
              <a:rPr lang="sv-SE" sz="3200" b="1" dirty="0"/>
              <a:t> </a:t>
            </a:r>
            <a:r>
              <a:rPr lang="sv-SE" sz="3200" b="1" dirty="0" smtClean="0"/>
              <a:t> de la </a:t>
            </a:r>
            <a:r>
              <a:rPr lang="sv-SE" sz="3200" b="1" dirty="0" err="1" smtClean="0"/>
              <a:t>cama</a:t>
            </a:r>
            <a:r>
              <a:rPr lang="sv-SE" sz="3200" b="1" dirty="0" smtClean="0"/>
              <a:t> y del </a:t>
            </a:r>
            <a:r>
              <a:rPr lang="sv-SE" sz="3200" b="1" dirty="0" err="1" smtClean="0"/>
              <a:t>estiercol</a:t>
            </a:r>
            <a:r>
              <a:rPr lang="sv-SE" sz="3200" b="1" dirty="0" smtClean="0"/>
              <a:t>, </a:t>
            </a:r>
            <a:r>
              <a:rPr lang="sv-SE" sz="3200" b="1" dirty="0" err="1" smtClean="0"/>
              <a:t>cebo</a:t>
            </a:r>
            <a:endParaRPr lang="sv-SE" sz="3200" b="1" dirty="0"/>
          </a:p>
        </p:txBody>
      </p:sp>
      <p:sp>
        <p:nvSpPr>
          <p:cNvPr id="4" name="Rectangle 3"/>
          <p:cNvSpPr/>
          <p:nvPr/>
        </p:nvSpPr>
        <p:spPr>
          <a:xfrm>
            <a:off x="396403" y="1107029"/>
            <a:ext cx="6296228" cy="5262979"/>
          </a:xfrm>
          <a:prstGeom prst="rect">
            <a:avLst/>
          </a:prstGeom>
        </p:spPr>
        <p:txBody>
          <a:bodyPr wrap="square">
            <a:spAutoFit/>
          </a:bodyPr>
          <a:lstStyle/>
          <a:p>
            <a:r>
              <a:rPr lang="es-ES" sz="2400" dirty="0"/>
              <a:t>• Contar con </a:t>
            </a:r>
            <a:r>
              <a:rPr lang="es-ES" sz="2400" b="1" dirty="0"/>
              <a:t>un plan de manejo de estiércol </a:t>
            </a:r>
            <a:r>
              <a:rPr lang="es-ES" sz="2400" dirty="0"/>
              <a:t>que evite la contaminación ambiental y de las fuentes de aguas </a:t>
            </a:r>
            <a:r>
              <a:rPr lang="es-ES" sz="2400" dirty="0" smtClean="0"/>
              <a:t>superficiales </a:t>
            </a:r>
            <a:r>
              <a:rPr lang="es-ES" sz="2400" dirty="0"/>
              <a:t>y profundas.</a:t>
            </a:r>
          </a:p>
          <a:p>
            <a:r>
              <a:rPr lang="es-ES" sz="2400" dirty="0"/>
              <a:t>• Retirar al menos cada vez que los animales hayan abandonado el corral </a:t>
            </a:r>
            <a:r>
              <a:rPr lang="es-ES" sz="2400" dirty="0" smtClean="0"/>
              <a:t>(frecuencia </a:t>
            </a:r>
            <a:r>
              <a:rPr lang="es-ES" sz="2400" dirty="0"/>
              <a:t>variará </a:t>
            </a:r>
            <a:r>
              <a:rPr lang="es-ES" sz="2400" dirty="0" smtClean="0"/>
              <a:t>según densidad </a:t>
            </a:r>
            <a:r>
              <a:rPr lang="es-ES" sz="2400" dirty="0"/>
              <a:t>del corral, </a:t>
            </a:r>
            <a:r>
              <a:rPr lang="es-ES" sz="2400" dirty="0" smtClean="0"/>
              <a:t>tipo </a:t>
            </a:r>
            <a:r>
              <a:rPr lang="es-ES" sz="2400" dirty="0"/>
              <a:t>de cama </a:t>
            </a:r>
            <a:r>
              <a:rPr lang="es-ES" sz="2400" dirty="0" smtClean="0"/>
              <a:t>o </a:t>
            </a:r>
            <a:r>
              <a:rPr lang="es-ES" sz="2400" dirty="0"/>
              <a:t>instalaciones.</a:t>
            </a:r>
          </a:p>
          <a:p>
            <a:r>
              <a:rPr lang="es-ES" sz="2400" dirty="0"/>
              <a:t>• </a:t>
            </a:r>
            <a:r>
              <a:rPr lang="es-ES" sz="2400" dirty="0" smtClean="0"/>
              <a:t>Mantener </a:t>
            </a:r>
            <a:r>
              <a:rPr lang="es-ES" sz="2400" dirty="0"/>
              <a:t>el encamado </a:t>
            </a:r>
            <a:r>
              <a:rPr lang="es-ES" sz="2400" dirty="0" smtClean="0"/>
              <a:t>para evitar </a:t>
            </a:r>
            <a:r>
              <a:rPr lang="es-ES" sz="2400" dirty="0"/>
              <a:t>contacto </a:t>
            </a:r>
            <a:r>
              <a:rPr lang="es-ES" sz="2400" dirty="0" smtClean="0"/>
              <a:t>animal -suelo</a:t>
            </a:r>
            <a:r>
              <a:rPr lang="es-ES" sz="2400" dirty="0"/>
              <a:t>.</a:t>
            </a:r>
          </a:p>
          <a:p>
            <a:r>
              <a:rPr lang="es-ES" sz="2400" dirty="0"/>
              <a:t>• Retirar si es posible en días sin viento y empezando por la zona de </a:t>
            </a:r>
            <a:r>
              <a:rPr lang="sv-SE" sz="2400" b="1" dirty="0" err="1"/>
              <a:t>menor</a:t>
            </a:r>
            <a:r>
              <a:rPr lang="sv-SE" sz="2400" b="1" dirty="0"/>
              <a:t> a </a:t>
            </a:r>
            <a:r>
              <a:rPr lang="sv-SE" sz="2400" b="1" dirty="0" err="1"/>
              <a:t>mayor</a:t>
            </a:r>
            <a:r>
              <a:rPr lang="sv-SE" sz="2400" b="1" dirty="0"/>
              <a:t> </a:t>
            </a:r>
            <a:r>
              <a:rPr lang="sv-SE" sz="2400" b="1" dirty="0" err="1" smtClean="0"/>
              <a:t>riesgo</a:t>
            </a:r>
            <a:r>
              <a:rPr lang="sv-SE" sz="2400" b="1" dirty="0" smtClean="0"/>
              <a:t>-</a:t>
            </a:r>
            <a:r>
              <a:rPr lang="es-ES" sz="2400" dirty="0"/>
              <a:t> parques de cebo, seguir la cuarentena y terminar siempre por la enfermería.</a:t>
            </a:r>
            <a:endParaRPr lang="sv-SE" sz="2400" b="1" dirty="0"/>
          </a:p>
          <a:p>
            <a:r>
              <a:rPr lang="es-ES" sz="2400" dirty="0"/>
              <a:t>• El estiércol </a:t>
            </a:r>
            <a:r>
              <a:rPr lang="es-ES" sz="2400" dirty="0" smtClean="0"/>
              <a:t>en almacén diferenciado.</a:t>
            </a:r>
            <a:endParaRPr lang="es-ES" sz="2400" dirty="0"/>
          </a:p>
        </p:txBody>
      </p:sp>
      <p:pic>
        <p:nvPicPr>
          <p:cNvPr id="6" name="Picture 5"/>
          <p:cNvPicPr>
            <a:picLocks noChangeAspect="1"/>
          </p:cNvPicPr>
          <p:nvPr/>
        </p:nvPicPr>
        <p:blipFill rotWithShape="1">
          <a:blip r:embed="rId3"/>
          <a:srcRect l="12269" t="47274" r="30910" b="32513"/>
          <a:stretch/>
        </p:blipFill>
        <p:spPr>
          <a:xfrm>
            <a:off x="7066396" y="1889913"/>
            <a:ext cx="4860003" cy="972000"/>
          </a:xfrm>
          <a:prstGeom prst="rect">
            <a:avLst/>
          </a:prstGeom>
        </p:spPr>
      </p:pic>
      <p:pic>
        <p:nvPicPr>
          <p:cNvPr id="8" name="Picture 7"/>
          <p:cNvPicPr>
            <a:picLocks noChangeAspect="1"/>
          </p:cNvPicPr>
          <p:nvPr/>
        </p:nvPicPr>
        <p:blipFill>
          <a:blip r:embed="rId4"/>
          <a:stretch>
            <a:fillRect/>
          </a:stretch>
        </p:blipFill>
        <p:spPr>
          <a:xfrm>
            <a:off x="6800795" y="3897716"/>
            <a:ext cx="2512978" cy="1872000"/>
          </a:xfrm>
          <a:prstGeom prst="rect">
            <a:avLst/>
          </a:prstGeom>
        </p:spPr>
      </p:pic>
      <p:pic>
        <p:nvPicPr>
          <p:cNvPr id="10" name="Picture 9"/>
          <p:cNvPicPr>
            <a:picLocks noChangeAspect="1"/>
          </p:cNvPicPr>
          <p:nvPr/>
        </p:nvPicPr>
        <p:blipFill>
          <a:blip r:embed="rId5"/>
          <a:stretch>
            <a:fillRect/>
          </a:stretch>
        </p:blipFill>
        <p:spPr>
          <a:xfrm>
            <a:off x="9398963" y="3897716"/>
            <a:ext cx="2527436" cy="1872000"/>
          </a:xfrm>
          <a:prstGeom prst="rect">
            <a:avLst/>
          </a:prstGeom>
        </p:spPr>
      </p:pic>
    </p:spTree>
    <p:extLst>
      <p:ext uri="{BB962C8B-B14F-4D97-AF65-F5344CB8AC3E}">
        <p14:creationId xmlns:p14="http://schemas.microsoft.com/office/powerpoint/2010/main" val="273579209"/>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8534"/>
            <a:ext cx="10515600" cy="1325563"/>
          </a:xfrm>
        </p:spPr>
        <p:txBody>
          <a:bodyPr>
            <a:normAutofit/>
          </a:bodyPr>
          <a:lstStyle/>
          <a:p>
            <a:pPr algn="ctr" defTabSz="457189"/>
            <a:r>
              <a:rPr lang="sv-SE" sz="3200" b="1" dirty="0" err="1"/>
              <a:t>Manejo</a:t>
            </a:r>
            <a:r>
              <a:rPr lang="sv-SE" sz="3200" b="1" dirty="0"/>
              <a:t> </a:t>
            </a:r>
            <a:r>
              <a:rPr lang="sv-SE" sz="3200" b="1" dirty="0" smtClean="0"/>
              <a:t> </a:t>
            </a:r>
            <a:r>
              <a:rPr lang="sv-SE" sz="3200" b="1" dirty="0" err="1" smtClean="0"/>
              <a:t>deyecciones</a:t>
            </a:r>
            <a:r>
              <a:rPr lang="sv-SE" sz="3200" b="1" dirty="0" smtClean="0"/>
              <a:t>, </a:t>
            </a:r>
            <a:r>
              <a:rPr lang="sv-SE" sz="3200" b="1" dirty="0" err="1" smtClean="0"/>
              <a:t>extensivo</a:t>
            </a:r>
            <a:endParaRPr lang="sv-SE" sz="3200" b="1" dirty="0"/>
          </a:p>
        </p:txBody>
      </p:sp>
      <p:pic>
        <p:nvPicPr>
          <p:cNvPr id="7" name="Google Shape;825;p74"/>
          <p:cNvPicPr preferRelativeResize="0"/>
          <p:nvPr/>
        </p:nvPicPr>
        <p:blipFill rotWithShape="1">
          <a:blip r:embed="rId3">
            <a:alphaModFix/>
          </a:blip>
          <a:srcRect l="19413" t="26959" r="18013" b="5901"/>
          <a:stretch/>
        </p:blipFill>
        <p:spPr>
          <a:xfrm>
            <a:off x="0" y="2484000"/>
            <a:ext cx="7121491" cy="4374000"/>
          </a:xfrm>
          <a:prstGeom prst="rect">
            <a:avLst/>
          </a:prstGeom>
          <a:noFill/>
          <a:ln>
            <a:noFill/>
          </a:ln>
        </p:spPr>
      </p:pic>
      <p:sp>
        <p:nvSpPr>
          <p:cNvPr id="8" name="Rectangle 7"/>
          <p:cNvSpPr/>
          <p:nvPr/>
        </p:nvSpPr>
        <p:spPr>
          <a:xfrm>
            <a:off x="1773508" y="2568782"/>
            <a:ext cx="2474964" cy="923330"/>
          </a:xfrm>
          <a:prstGeom prst="rect">
            <a:avLst/>
          </a:prstGeom>
          <a:solidFill>
            <a:schemeClr val="bg1"/>
          </a:solidFill>
        </p:spPr>
        <p:txBody>
          <a:bodyPr wrap="square">
            <a:spAutoFit/>
          </a:bodyPr>
          <a:lstStyle/>
          <a:p>
            <a:r>
              <a:rPr lang="sv-SE" sz="1350" dirty="0" err="1">
                <a:latin typeface="Trebuchet MS" panose="020B0603020202020204" pitchFamily="34" charset="0"/>
              </a:rPr>
              <a:t>Altura</a:t>
            </a:r>
            <a:r>
              <a:rPr lang="sv-SE" sz="1350" dirty="0">
                <a:latin typeface="Trebuchet MS" panose="020B0603020202020204" pitchFamily="34" charset="0"/>
              </a:rPr>
              <a:t> </a:t>
            </a:r>
            <a:r>
              <a:rPr lang="sv-SE" sz="1350" dirty="0" smtClean="0">
                <a:latin typeface="Trebuchet MS" panose="020B0603020202020204" pitchFamily="34" charset="0"/>
              </a:rPr>
              <a:t>de la </a:t>
            </a:r>
            <a:r>
              <a:rPr lang="sv-SE" sz="1350" dirty="0" err="1" smtClean="0">
                <a:latin typeface="Trebuchet MS" panose="020B0603020202020204" pitchFamily="34" charset="0"/>
              </a:rPr>
              <a:t>hierba</a:t>
            </a:r>
            <a:endParaRPr lang="sv-SE" sz="1350" dirty="0">
              <a:latin typeface="Trebuchet MS" panose="020B0603020202020204" pitchFamily="34" charset="0"/>
            </a:endParaRPr>
          </a:p>
          <a:p>
            <a:r>
              <a:rPr lang="sv-SE" sz="1350" dirty="0" err="1">
                <a:latin typeface="Trebuchet MS" panose="020B0603020202020204" pitchFamily="34" charset="0"/>
              </a:rPr>
              <a:t>Contaminación</a:t>
            </a:r>
            <a:r>
              <a:rPr lang="sv-SE" sz="1350" dirty="0">
                <a:latin typeface="Trebuchet MS" panose="020B0603020202020204" pitchFamily="34" charset="0"/>
              </a:rPr>
              <a:t> </a:t>
            </a:r>
            <a:r>
              <a:rPr lang="sv-SE" sz="1350" dirty="0" err="1">
                <a:latin typeface="Trebuchet MS" panose="020B0603020202020204" pitchFamily="34" charset="0"/>
              </a:rPr>
              <a:t>fecal</a:t>
            </a:r>
            <a:endParaRPr lang="sv-SE" sz="1350" dirty="0">
              <a:latin typeface="Trebuchet MS" panose="020B0603020202020204" pitchFamily="34" charset="0"/>
            </a:endParaRPr>
          </a:p>
          <a:p>
            <a:r>
              <a:rPr lang="sv-SE" sz="1350" dirty="0">
                <a:latin typeface="Trebuchet MS" panose="020B0603020202020204" pitchFamily="34" charset="0"/>
              </a:rPr>
              <a:t>Larvas </a:t>
            </a:r>
            <a:r>
              <a:rPr lang="sv-SE" sz="1350" dirty="0" err="1">
                <a:latin typeface="Trebuchet MS" panose="020B0603020202020204" pitchFamily="34" charset="0"/>
              </a:rPr>
              <a:t>infecciosas</a:t>
            </a:r>
            <a:endParaRPr lang="sv-SE" sz="1350" dirty="0">
              <a:latin typeface="Trebuchet MS" panose="020B0603020202020204" pitchFamily="34" charset="0"/>
            </a:endParaRPr>
          </a:p>
          <a:p>
            <a:r>
              <a:rPr lang="sv-SE" sz="1350" dirty="0" err="1">
                <a:latin typeface="Trebuchet MS" panose="020B0603020202020204" pitchFamily="34" charset="0"/>
              </a:rPr>
              <a:t>Distancia</a:t>
            </a:r>
            <a:r>
              <a:rPr lang="sv-SE" sz="1350" dirty="0">
                <a:latin typeface="Trebuchet MS" panose="020B0603020202020204" pitchFamily="34" charset="0"/>
              </a:rPr>
              <a:t> </a:t>
            </a:r>
            <a:r>
              <a:rPr lang="sv-SE" sz="1350" dirty="0" smtClean="0">
                <a:latin typeface="Trebuchet MS" panose="020B0603020202020204" pitchFamily="34" charset="0"/>
              </a:rPr>
              <a:t>de </a:t>
            </a:r>
            <a:r>
              <a:rPr lang="sv-SE" sz="1350" dirty="0" err="1" smtClean="0">
                <a:latin typeface="Trebuchet MS" panose="020B0603020202020204" pitchFamily="34" charset="0"/>
              </a:rPr>
              <a:t>las</a:t>
            </a:r>
            <a:r>
              <a:rPr lang="sv-SE" sz="1350" dirty="0" smtClean="0">
                <a:latin typeface="Trebuchet MS" panose="020B0603020202020204" pitchFamily="34" charset="0"/>
              </a:rPr>
              <a:t> </a:t>
            </a:r>
            <a:r>
              <a:rPr lang="sv-SE" sz="1350" dirty="0" err="1">
                <a:latin typeface="Trebuchet MS" panose="020B0603020202020204" pitchFamily="34" charset="0"/>
              </a:rPr>
              <a:t>vacas</a:t>
            </a:r>
            <a:endParaRPr lang="sv-SE" sz="1350" dirty="0">
              <a:latin typeface="Trebuchet MS" panose="020B0603020202020204" pitchFamily="34" charset="0"/>
            </a:endParaRPr>
          </a:p>
        </p:txBody>
      </p:sp>
      <p:sp>
        <p:nvSpPr>
          <p:cNvPr id="9" name="Rectangle 8"/>
          <p:cNvSpPr/>
          <p:nvPr/>
        </p:nvSpPr>
        <p:spPr>
          <a:xfrm>
            <a:off x="5184576" y="5728859"/>
            <a:ext cx="2270511" cy="715581"/>
          </a:xfrm>
          <a:prstGeom prst="rect">
            <a:avLst/>
          </a:prstGeom>
          <a:solidFill>
            <a:schemeClr val="bg1"/>
          </a:solidFill>
        </p:spPr>
        <p:txBody>
          <a:bodyPr wrap="square">
            <a:spAutoFit/>
          </a:bodyPr>
          <a:lstStyle/>
          <a:p>
            <a:r>
              <a:rPr lang="es-ES" sz="1350" dirty="0">
                <a:latin typeface="Trebuchet MS" panose="020B0603020202020204" pitchFamily="34" charset="0"/>
              </a:rPr>
              <a:t>Carga parasitaria</a:t>
            </a:r>
          </a:p>
          <a:p>
            <a:r>
              <a:rPr lang="es-ES" sz="1350" dirty="0" smtClean="0">
                <a:latin typeface="Trebuchet MS" panose="020B0603020202020204" pitchFamily="34" charset="0"/>
              </a:rPr>
              <a:t>Inmunidad</a:t>
            </a:r>
            <a:endParaRPr lang="es-ES" sz="1350" dirty="0">
              <a:latin typeface="Trebuchet MS" panose="020B0603020202020204" pitchFamily="34" charset="0"/>
            </a:endParaRPr>
          </a:p>
          <a:p>
            <a:r>
              <a:rPr lang="es-ES" sz="1350" dirty="0" smtClean="0">
                <a:latin typeface="Trebuchet MS" panose="020B0603020202020204" pitchFamily="34" charset="0"/>
              </a:rPr>
              <a:t>Decisiones </a:t>
            </a:r>
            <a:r>
              <a:rPr lang="es-ES" sz="1350" dirty="0">
                <a:latin typeface="Trebuchet MS" panose="020B0603020202020204" pitchFamily="34" charset="0"/>
              </a:rPr>
              <a:t>de pastoreo</a:t>
            </a:r>
            <a:endParaRPr lang="sv-SE" sz="1350" dirty="0">
              <a:latin typeface="Trebuchet MS" panose="020B0603020202020204" pitchFamily="34" charset="0"/>
            </a:endParaRPr>
          </a:p>
        </p:txBody>
      </p:sp>
      <p:pic>
        <p:nvPicPr>
          <p:cNvPr id="14338" name="Picture 2" descr="https://www.slu.se/globalassets/ew/org/inst/biot/projekt/fiberstro.jpg?width=480&amp;height=480&amp;mode=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7081" y="574153"/>
            <a:ext cx="2772000" cy="277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agendijk_stal_koeien_IMG_7597_uitsnede.jpg"/>
          <p:cNvPicPr>
            <a:picLocks noChangeAspect="1" noChangeArrowheads="1"/>
          </p:cNvPicPr>
          <p:nvPr/>
        </p:nvPicPr>
        <p:blipFill rotWithShape="1">
          <a:blip r:embed="rId5">
            <a:extLst>
              <a:ext uri="{28A0092B-C50C-407E-A947-70E740481C1C}">
                <a14:useLocalDpi xmlns:a14="http://schemas.microsoft.com/office/drawing/2010/main" val="0"/>
              </a:ext>
            </a:extLst>
          </a:blip>
          <a:srcRect b="14173"/>
          <a:stretch/>
        </p:blipFill>
        <p:spPr bwMode="auto">
          <a:xfrm>
            <a:off x="7875719" y="3388732"/>
            <a:ext cx="6956161" cy="32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9248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2609" t="18830" r="45495" b="20593"/>
          <a:stretch/>
        </p:blipFill>
        <p:spPr>
          <a:xfrm>
            <a:off x="892028" y="1917749"/>
            <a:ext cx="4180563" cy="4464000"/>
          </a:xfrm>
          <a:prstGeom prst="rect">
            <a:avLst/>
          </a:prstGeom>
        </p:spPr>
      </p:pic>
      <p:pic>
        <p:nvPicPr>
          <p:cNvPr id="7" name="Picture 6"/>
          <p:cNvPicPr>
            <a:picLocks noChangeAspect="1"/>
          </p:cNvPicPr>
          <p:nvPr/>
        </p:nvPicPr>
        <p:blipFill rotWithShape="1">
          <a:blip r:embed="rId4"/>
          <a:srcRect l="21528" t="19471" r="44594" b="24760"/>
          <a:stretch/>
        </p:blipFill>
        <p:spPr>
          <a:xfrm>
            <a:off x="5365302" y="1917749"/>
            <a:ext cx="4842639" cy="4482000"/>
          </a:xfrm>
          <a:prstGeom prst="rect">
            <a:avLst/>
          </a:prstGeom>
        </p:spPr>
      </p:pic>
      <p:sp>
        <p:nvSpPr>
          <p:cNvPr id="10" name="Title 3"/>
          <p:cNvSpPr txBox="1">
            <a:spLocks/>
          </p:cNvSpPr>
          <p:nvPr/>
        </p:nvSpPr>
        <p:spPr>
          <a:xfrm>
            <a:off x="1962150" y="948632"/>
            <a:ext cx="8474391" cy="66014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189"/>
            <a:r>
              <a:rPr lang="sv-SE" sz="3200" b="1" dirty="0"/>
              <a:t>Redes sociales-</a:t>
            </a:r>
            <a:r>
              <a:rPr lang="es-ES" altLang="sv-SE" sz="3200" b="1" dirty="0"/>
              <a:t>Cómo los patrones de contacto pueden influir en la dinámica de transmisión de una enfermedad?</a:t>
            </a:r>
            <a:br>
              <a:rPr lang="es-ES" altLang="sv-SE" sz="3200" b="1" dirty="0"/>
            </a:br>
            <a:endParaRPr lang="sv-SE" sz="3200" b="1" dirty="0"/>
          </a:p>
        </p:txBody>
      </p:sp>
    </p:spTree>
    <p:extLst>
      <p:ext uri="{BB962C8B-B14F-4D97-AF65-F5344CB8AC3E}">
        <p14:creationId xmlns:p14="http://schemas.microsoft.com/office/powerpoint/2010/main" val="56846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txBox="1">
            <a:spLocks/>
          </p:cNvSpPr>
          <p:nvPr/>
        </p:nvSpPr>
        <p:spPr>
          <a:xfrm>
            <a:off x="769899" y="2280673"/>
            <a:ext cx="4537208" cy="3263504"/>
          </a:xfrm>
          <a:prstGeom prst="rect">
            <a:avLst/>
          </a:prstGeom>
        </p:spPr>
        <p:txBody>
          <a:bodyPr>
            <a:noAutofit/>
          </a:bodyPr>
          <a:lstStyle>
            <a:lvl1pPr marL="0" indent="-214313" algn="l" defTabSz="342900" rtl="0" eaLnBrk="1" latinLnBrk="0" hangingPunct="1">
              <a:lnSpc>
                <a:spcPct val="100000"/>
              </a:lnSpc>
              <a:spcBef>
                <a:spcPts val="450"/>
              </a:spcBef>
              <a:spcAft>
                <a:spcPts val="0"/>
              </a:spcAft>
              <a:buClr>
                <a:schemeClr val="tx2"/>
              </a:buClr>
              <a:buFont typeface="Arial"/>
              <a:buChar char="•"/>
              <a:defRPr sz="1200" kern="1200">
                <a:solidFill>
                  <a:schemeClr val="tx1"/>
                </a:solidFill>
                <a:latin typeface="+mn-lt"/>
                <a:ea typeface="+mn-ea"/>
                <a:cs typeface="+mn-cs"/>
              </a:defRPr>
            </a:lvl1pPr>
            <a:lvl2pPr marL="216000" indent="213300" algn="l" defTabSz="342900" rtl="0" eaLnBrk="1" latinLnBrk="0" hangingPunct="1">
              <a:lnSpc>
                <a:spcPct val="100000"/>
              </a:lnSpc>
              <a:spcBef>
                <a:spcPts val="450"/>
              </a:spcBef>
              <a:spcAft>
                <a:spcPts val="0"/>
              </a:spcAft>
              <a:buClr>
                <a:schemeClr val="tx2"/>
              </a:buClr>
              <a:buFont typeface="Lucida Grande"/>
              <a:buChar char="–"/>
              <a:defRPr sz="1050" kern="1200">
                <a:solidFill>
                  <a:schemeClr val="tx1"/>
                </a:solidFill>
                <a:latin typeface="+mn-lt"/>
                <a:ea typeface="+mn-ea"/>
                <a:cs typeface="+mn-cs"/>
              </a:defRPr>
            </a:lvl2pPr>
            <a:lvl3pPr marL="618300" marR="0" indent="-214313" algn="l" defTabSz="342900" rtl="0" eaLnBrk="1" fontAlgn="auto" latinLnBrk="0" hangingPunct="1">
              <a:lnSpc>
                <a:spcPct val="100000"/>
              </a:lnSpc>
              <a:spcBef>
                <a:spcPts val="450"/>
              </a:spcBef>
              <a:spcAft>
                <a:spcPts val="0"/>
              </a:spcAft>
              <a:buClr>
                <a:schemeClr val="tx2"/>
              </a:buClr>
              <a:buSzTx/>
              <a:buFont typeface="Arial"/>
              <a:buChar char="•"/>
              <a:tabLst/>
              <a:defRPr sz="1050" kern="1200" baseline="0">
                <a:solidFill>
                  <a:schemeClr val="tx1"/>
                </a:solidFill>
                <a:latin typeface="+mn-lt"/>
                <a:ea typeface="+mn-ea"/>
                <a:cs typeface="+mn-cs"/>
              </a:defRPr>
            </a:lvl3pPr>
            <a:lvl4pPr marL="405000" indent="213300" algn="l" defTabSz="342900" rtl="0" eaLnBrk="1" latinLnBrk="0" hangingPunct="1">
              <a:spcBef>
                <a:spcPct val="20000"/>
              </a:spcBef>
              <a:buClrTx/>
              <a:buFont typeface="Arial"/>
              <a:buChar char="•"/>
              <a:defRPr sz="1050" kern="1200" baseline="0">
                <a:solidFill>
                  <a:schemeClr val="tx1"/>
                </a:solidFill>
                <a:latin typeface="+mn-lt"/>
                <a:ea typeface="+mn-ea"/>
                <a:cs typeface="+mn-cs"/>
              </a:defRPr>
            </a:lvl4pPr>
            <a:lvl5pPr marL="1543050" indent="-171450" algn="l" defTabSz="342900" rtl="0" eaLnBrk="1" latinLnBrk="0" hangingPunct="1">
              <a:spcBef>
                <a:spcPct val="20000"/>
              </a:spcBef>
              <a:buClr>
                <a:schemeClr val="accent6"/>
              </a:buClr>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indent="-160735" algn="just" defTabSz="257175">
              <a:spcBef>
                <a:spcPts val="338"/>
              </a:spcBef>
              <a:buClr>
                <a:srgbClr val="000000"/>
              </a:buClr>
              <a:defRPr/>
            </a:pPr>
            <a:r>
              <a:rPr lang="en-US" sz="2400" b="1" dirty="0" err="1">
                <a:solidFill>
                  <a:prstClr val="black"/>
                </a:solidFill>
                <a:latin typeface="Calibri" panose="020F0502020204030204" pitchFamily="34" charset="0"/>
                <a:cs typeface="Calibri" panose="020F0502020204030204" pitchFamily="34" charset="0"/>
              </a:rPr>
              <a:t>Efectos</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directos</a:t>
            </a:r>
            <a:r>
              <a:rPr lang="en-US" sz="2400" b="1" dirty="0">
                <a:solidFill>
                  <a:prstClr val="black"/>
                </a:solidFill>
                <a:latin typeface="Calibri" panose="020F0502020204030204" pitchFamily="34" charset="0"/>
                <a:cs typeface="Calibri" panose="020F0502020204030204" pitchFamily="34" charset="0"/>
              </a:rPr>
              <a:t>: </a:t>
            </a:r>
            <a:r>
              <a:rPr lang="en-US" sz="2400" dirty="0" err="1" smtClean="0">
                <a:solidFill>
                  <a:prstClr val="black"/>
                </a:solidFill>
                <a:latin typeface="Calibri" panose="020F0502020204030204" pitchFamily="34" charset="0"/>
                <a:cs typeface="Calibri" panose="020F0502020204030204" pitchFamily="34" charset="0"/>
              </a:rPr>
              <a:t>producción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salud</a:t>
            </a:r>
            <a:r>
              <a:rPr lang="en-US" sz="2400" dirty="0">
                <a:solidFill>
                  <a:prstClr val="black"/>
                </a:solidFill>
                <a:latin typeface="Calibri" panose="020F0502020204030204" pitchFamily="34" charset="0"/>
                <a:cs typeface="Calibri" panose="020F0502020204030204" pitchFamily="34" charset="0"/>
              </a:rPr>
              <a:t> y </a:t>
            </a:r>
            <a:r>
              <a:rPr lang="en-US" sz="2400" dirty="0" err="1">
                <a:solidFill>
                  <a:prstClr val="black"/>
                </a:solidFill>
                <a:latin typeface="Calibri" panose="020F0502020204030204" pitchFamily="34" charset="0"/>
                <a:cs typeface="Calibri" panose="020F0502020204030204" pitchFamily="34" charset="0"/>
              </a:rPr>
              <a:t>bienestar</a:t>
            </a:r>
            <a:endParaRPr lang="en-US" sz="2400" dirty="0">
              <a:solidFill>
                <a:prstClr val="black"/>
              </a:solidFill>
              <a:latin typeface="Calibri" panose="020F0502020204030204" pitchFamily="34" charset="0"/>
              <a:cs typeface="Calibri" panose="020F0502020204030204" pitchFamily="34" charset="0"/>
            </a:endParaRPr>
          </a:p>
          <a:p>
            <a:pPr indent="-160735" algn="just" defTabSz="257175">
              <a:spcBef>
                <a:spcPts val="338"/>
              </a:spcBef>
              <a:buClr>
                <a:srgbClr val="000000"/>
              </a:buClr>
              <a:defRPr/>
            </a:pPr>
            <a:r>
              <a:rPr lang="en-US" sz="2400" b="1" dirty="0" err="1">
                <a:solidFill>
                  <a:prstClr val="black"/>
                </a:solidFill>
                <a:latin typeface="Calibri" panose="020F0502020204030204" pitchFamily="34" charset="0"/>
                <a:cs typeface="Calibri" panose="020F0502020204030204" pitchFamily="34" charset="0"/>
              </a:rPr>
              <a:t>Efectos</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indirectos</a:t>
            </a:r>
            <a:r>
              <a:rPr lang="en-US" sz="2400" b="1" dirty="0">
                <a:solidFill>
                  <a:prstClr val="black"/>
                </a:solidFill>
                <a:latin typeface="Calibri" panose="020F0502020204030204" pitchFamily="34" charset="0"/>
                <a:cs typeface="Calibri" panose="020F0502020204030204" pitchFamily="34" charset="0"/>
              </a:rPr>
              <a:t>" - ↑ </a:t>
            </a:r>
            <a:r>
              <a:rPr lang="en-US" sz="2400" dirty="0" err="1">
                <a:solidFill>
                  <a:prstClr val="black"/>
                </a:solidFill>
                <a:latin typeface="Calibri" panose="020F0502020204030204" pitchFamily="34" charset="0"/>
                <a:cs typeface="Calibri" panose="020F0502020204030204" pitchFamily="34" charset="0"/>
              </a:rPr>
              <a:t>Temperatura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alimentación</a:t>
            </a:r>
            <a:r>
              <a:rPr lang="en-US" sz="2400" dirty="0">
                <a:solidFill>
                  <a:prstClr val="black"/>
                </a:solidFill>
                <a:latin typeface="Calibri" panose="020F0502020204030204" pitchFamily="34" charset="0"/>
                <a:cs typeface="Calibri" panose="020F0502020204030204" pitchFamily="34" charset="0"/>
              </a:rPr>
              <a:t> / </a:t>
            </a:r>
            <a:r>
              <a:rPr lang="en-US" sz="2400" dirty="0" err="1">
                <a:solidFill>
                  <a:prstClr val="black"/>
                </a:solidFill>
                <a:latin typeface="Calibri" panose="020F0502020204030204" pitchFamily="34" charset="0"/>
                <a:cs typeface="Calibri" panose="020F0502020204030204" pitchFamily="34" charset="0"/>
              </a:rPr>
              <a:t>disponibilidad</a:t>
            </a:r>
            <a:r>
              <a:rPr lang="en-US" sz="2400" dirty="0">
                <a:solidFill>
                  <a:prstClr val="black"/>
                </a:solidFill>
                <a:latin typeface="Calibri" panose="020F0502020204030204" pitchFamily="34" charset="0"/>
                <a:cs typeface="Calibri" panose="020F0502020204030204" pitchFamily="34" charset="0"/>
              </a:rPr>
              <a:t> de </a:t>
            </a:r>
            <a:r>
              <a:rPr lang="en-US" sz="2400" dirty="0" err="1">
                <a:solidFill>
                  <a:prstClr val="black"/>
                </a:solidFill>
                <a:latin typeface="Calibri" panose="020F0502020204030204" pitchFamily="34" charset="0"/>
                <a:cs typeface="Calibri" panose="020F0502020204030204" pitchFamily="34" charset="0"/>
              </a:rPr>
              <a:t>agua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riesgo</a:t>
            </a:r>
            <a:r>
              <a:rPr lang="en-US" sz="2400" dirty="0">
                <a:solidFill>
                  <a:prstClr val="black"/>
                </a:solidFill>
                <a:latin typeface="Calibri" panose="020F0502020204030204" pitchFamily="34" charset="0"/>
                <a:cs typeface="Calibri" panose="020F0502020204030204" pitchFamily="34" charset="0"/>
              </a:rPr>
              <a:t> de </a:t>
            </a:r>
            <a:r>
              <a:rPr lang="en-US" sz="2400" dirty="0" err="1">
                <a:solidFill>
                  <a:prstClr val="black"/>
                </a:solidFill>
                <a:latin typeface="Calibri" panose="020F0502020204030204" pitchFamily="34" charset="0"/>
                <a:cs typeface="Calibri" panose="020F0502020204030204" pitchFamily="34" charset="0"/>
              </a:rPr>
              <a:t>cambio</a:t>
            </a:r>
            <a:r>
              <a:rPr lang="en-US" sz="2400" dirty="0">
                <a:solidFill>
                  <a:prstClr val="black"/>
                </a:solidFill>
                <a:latin typeface="Calibri" panose="020F0502020204030204" pitchFamily="34" charset="0"/>
                <a:cs typeface="Calibri" panose="020F0502020204030204" pitchFamily="34" charset="0"/>
              </a:rPr>
              <a:t> / </a:t>
            </a:r>
            <a:r>
              <a:rPr lang="en-US" sz="2400" dirty="0" err="1">
                <a:solidFill>
                  <a:prstClr val="black"/>
                </a:solidFill>
                <a:latin typeface="Calibri" panose="020F0502020204030204" pitchFamily="34" charset="0"/>
                <a:cs typeface="Calibri" panose="020F0502020204030204" pitchFamily="34" charset="0"/>
              </a:rPr>
              <a:t>patrones</a:t>
            </a:r>
            <a:r>
              <a:rPr lang="en-US" sz="2400" dirty="0">
                <a:solidFill>
                  <a:prstClr val="black"/>
                </a:solidFill>
                <a:latin typeface="Calibri" panose="020F0502020204030204" pitchFamily="34" charset="0"/>
                <a:cs typeface="Calibri" panose="020F0502020204030204" pitchFamily="34" charset="0"/>
              </a:rPr>
              <a:t> de </a:t>
            </a:r>
            <a:r>
              <a:rPr lang="en-US" sz="2400" dirty="0" err="1">
                <a:solidFill>
                  <a:prstClr val="black"/>
                </a:solidFill>
                <a:latin typeface="Calibri" panose="020F0502020204030204" pitchFamily="34" charset="0"/>
                <a:cs typeface="Calibri" panose="020F0502020204030204" pitchFamily="34" charset="0"/>
              </a:rPr>
              <a:t>enfermedad</a:t>
            </a:r>
            <a:r>
              <a:rPr lang="en-US" sz="2400" dirty="0">
                <a:solidFill>
                  <a:prstClr val="black"/>
                </a:solidFill>
                <a:latin typeface="Calibri" panose="020F0502020204030204" pitchFamily="34" charset="0"/>
                <a:cs typeface="Calibri" panose="020F0502020204030204" pitchFamily="34" charset="0"/>
              </a:rPr>
              <a:t> del </a:t>
            </a:r>
            <a:r>
              <a:rPr lang="en-US" sz="2400" dirty="0" err="1">
                <a:solidFill>
                  <a:prstClr val="black"/>
                </a:solidFill>
                <a:latin typeface="Calibri" panose="020F0502020204030204" pitchFamily="34" charset="0"/>
                <a:cs typeface="Calibri" panose="020F0502020204030204" pitchFamily="34" charset="0"/>
              </a:rPr>
              <a:t>ganado</a:t>
            </a:r>
            <a:endParaRPr lang="sv-SE" sz="2400" dirty="0">
              <a:solidFill>
                <a:prstClr val="black"/>
              </a:solidFill>
              <a:latin typeface="Calibri" panose="020F0502020204030204" pitchFamily="34" charset="0"/>
              <a:cs typeface="Calibri" panose="020F0502020204030204" pitchFamily="34" charset="0"/>
            </a:endParaRPr>
          </a:p>
          <a:p>
            <a:pPr indent="0" algn="just" defTabSz="257175">
              <a:spcBef>
                <a:spcPts val="338"/>
              </a:spcBef>
              <a:buClr>
                <a:srgbClr val="000000"/>
              </a:buClr>
              <a:buNone/>
              <a:defRPr/>
            </a:pPr>
            <a:endParaRPr lang="es-ES" sz="2400" dirty="0">
              <a:solidFill>
                <a:prstClr val="black"/>
              </a:solidFill>
              <a:latin typeface="Calibri" panose="020F0502020204030204" pitchFamily="34" charset="0"/>
              <a:cs typeface="Calibri" panose="020F0502020204030204" pitchFamily="34" charset="0"/>
            </a:endParaRPr>
          </a:p>
        </p:txBody>
      </p:sp>
      <p:pic>
        <p:nvPicPr>
          <p:cNvPr id="7" name="Picture 2" descr="http://img.yumpu.com/28059164/1/358x507/global-warning-compassion-in-world-farm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1881" t="-914" b="32313"/>
          <a:stretch/>
        </p:blipFill>
        <p:spPr bwMode="auto">
          <a:xfrm>
            <a:off x="8738066" y="1738958"/>
            <a:ext cx="2605564" cy="2484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www.fao.org/ag/againfo/resources/en/publications/tackling_climate_change/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4704" y="4340171"/>
            <a:ext cx="2693194" cy="15832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apter 5: Vector-Borne Diseases | Climate and Health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8946" y="3221732"/>
            <a:ext cx="2863661" cy="291600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txBox="1">
            <a:spLocks/>
          </p:cNvSpPr>
          <p:nvPr/>
        </p:nvSpPr>
        <p:spPr>
          <a:xfrm>
            <a:off x="1506070" y="507889"/>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189">
              <a:defRPr/>
            </a:pPr>
            <a:r>
              <a:rPr lang="pt-BR" sz="3200" b="1" dirty="0">
                <a:cs typeface="Calibri" panose="020F0502020204030204" pitchFamily="34" charset="0"/>
              </a:rPr>
              <a:t>Crisis climática y seguridad alimentaria</a:t>
            </a:r>
            <a:endParaRPr lang="es-ES" sz="3200" b="1" dirty="0">
              <a:cs typeface="Calibri" panose="020F0502020204030204" pitchFamily="34" charset="0"/>
            </a:endParaRPr>
          </a:p>
        </p:txBody>
      </p:sp>
    </p:spTree>
    <p:extLst>
      <p:ext uri="{BB962C8B-B14F-4D97-AF65-F5344CB8AC3E}">
        <p14:creationId xmlns:p14="http://schemas.microsoft.com/office/powerpoint/2010/main" val="2747266686"/>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391255" y="613016"/>
            <a:ext cx="8229600" cy="802388"/>
          </a:xfrm>
        </p:spPr>
        <p:txBody>
          <a:bodyPr>
            <a:normAutofit/>
          </a:bodyPr>
          <a:lstStyle/>
          <a:p>
            <a:r>
              <a:rPr lang="sv-SE" sz="3200" b="1" dirty="0" err="1"/>
              <a:t>Bioseguridad</a:t>
            </a:r>
            <a:r>
              <a:rPr lang="sv-SE" sz="3200" b="1" dirty="0"/>
              <a:t>, </a:t>
            </a:r>
            <a:r>
              <a:rPr lang="sv-SE" sz="3200" b="1" dirty="0" err="1"/>
              <a:t>prevención</a:t>
            </a:r>
            <a:r>
              <a:rPr lang="sv-SE" sz="3200" b="1" dirty="0"/>
              <a:t> de </a:t>
            </a:r>
            <a:r>
              <a:rPr lang="sv-SE" sz="3200" b="1" dirty="0" err="1"/>
              <a:t>enfermedades</a:t>
            </a:r>
            <a:endParaRPr lang="sv-SE" sz="3200" b="1" dirty="0"/>
          </a:p>
        </p:txBody>
      </p:sp>
      <p:sp>
        <p:nvSpPr>
          <p:cNvPr id="3" name="Platshållare för innehåll 2"/>
          <p:cNvSpPr>
            <a:spLocks noGrp="1"/>
          </p:cNvSpPr>
          <p:nvPr>
            <p:ph idx="1"/>
          </p:nvPr>
        </p:nvSpPr>
        <p:spPr>
          <a:xfrm>
            <a:off x="1950368" y="1748366"/>
            <a:ext cx="8579296" cy="3722949"/>
          </a:xfrm>
        </p:spPr>
        <p:txBody>
          <a:bodyPr/>
          <a:lstStyle/>
          <a:p>
            <a:r>
              <a:rPr lang="es-ES" dirty="0"/>
              <a:t>El control de enfermedades es beneficioso para el bienestar animal</a:t>
            </a:r>
            <a:r>
              <a:rPr lang="es-ES" dirty="0" smtClean="0"/>
              <a:t>.</a:t>
            </a:r>
          </a:p>
          <a:p>
            <a:r>
              <a:rPr lang="es-ES" dirty="0"/>
              <a:t>¿Son las medidas de control un problema de bienestar en sí mismas?</a:t>
            </a:r>
            <a:endParaRPr lang="sv-SE" dirty="0"/>
          </a:p>
        </p:txBody>
      </p:sp>
      <p:sp>
        <p:nvSpPr>
          <p:cNvPr id="4" name="textruta 3"/>
          <p:cNvSpPr txBox="1"/>
          <p:nvPr/>
        </p:nvSpPr>
        <p:spPr>
          <a:xfrm>
            <a:off x="1775520" y="3836025"/>
            <a:ext cx="2376264" cy="369332"/>
          </a:xfrm>
          <a:prstGeom prst="rect">
            <a:avLst/>
          </a:prstGeom>
          <a:noFill/>
        </p:spPr>
        <p:txBody>
          <a:bodyPr wrap="square" rtlCol="0">
            <a:spAutoFit/>
          </a:bodyPr>
          <a:lstStyle/>
          <a:p>
            <a:r>
              <a:rPr lang="sv-SE" dirty="0" err="1"/>
              <a:t>Inmersión</a:t>
            </a:r>
            <a:endParaRPr lang="sv-SE" dirty="0"/>
          </a:p>
        </p:txBody>
      </p:sp>
      <p:sp>
        <p:nvSpPr>
          <p:cNvPr id="5" name="textruta 4"/>
          <p:cNvSpPr txBox="1"/>
          <p:nvPr/>
        </p:nvSpPr>
        <p:spPr>
          <a:xfrm>
            <a:off x="5239875" y="5944881"/>
            <a:ext cx="1313180" cy="369332"/>
          </a:xfrm>
          <a:prstGeom prst="rect">
            <a:avLst/>
          </a:prstGeom>
          <a:noFill/>
        </p:spPr>
        <p:txBody>
          <a:bodyPr wrap="none" rtlCol="0">
            <a:spAutoFit/>
          </a:bodyPr>
          <a:lstStyle/>
          <a:p>
            <a:r>
              <a:rPr lang="sv-SE" dirty="0" err="1" smtClean="0"/>
              <a:t>Vaciunación</a:t>
            </a:r>
            <a:endParaRPr lang="sv-SE" dirty="0"/>
          </a:p>
        </p:txBody>
      </p:sp>
      <p:sp>
        <p:nvSpPr>
          <p:cNvPr id="6" name="textruta 5"/>
          <p:cNvSpPr txBox="1"/>
          <p:nvPr/>
        </p:nvSpPr>
        <p:spPr>
          <a:xfrm>
            <a:off x="7660864" y="3859636"/>
            <a:ext cx="2755616" cy="369332"/>
          </a:xfrm>
          <a:prstGeom prst="rect">
            <a:avLst/>
          </a:prstGeom>
          <a:noFill/>
        </p:spPr>
        <p:txBody>
          <a:bodyPr wrap="square" rtlCol="0">
            <a:spAutoFit/>
          </a:bodyPr>
          <a:lstStyle/>
          <a:p>
            <a:r>
              <a:rPr lang="sv-SE" dirty="0" err="1"/>
              <a:t>Eliminación</a:t>
            </a:r>
            <a:r>
              <a:rPr lang="sv-SE" dirty="0"/>
              <a:t> de </a:t>
            </a:r>
            <a:r>
              <a:rPr lang="sv-SE" dirty="0" smtClean="0"/>
              <a:t>animales</a:t>
            </a:r>
            <a:endParaRPr lang="sv-SE" dirty="0"/>
          </a:p>
        </p:txBody>
      </p:sp>
      <p:pic>
        <p:nvPicPr>
          <p:cNvPr id="8" name="Bildobjekt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0856" y="4378837"/>
            <a:ext cx="2807296" cy="2105472"/>
          </a:xfrm>
          <a:prstGeom prst="rect">
            <a:avLst/>
          </a:prstGeom>
        </p:spPr>
      </p:pic>
      <p:pic>
        <p:nvPicPr>
          <p:cNvPr id="9" name="Bildobjekt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544" y="4044302"/>
            <a:ext cx="2251560" cy="1718505"/>
          </a:xfrm>
          <a:prstGeom prst="rect">
            <a:avLst/>
          </a:prstGeom>
        </p:spPr>
      </p:pic>
      <p:pic>
        <p:nvPicPr>
          <p:cNvPr id="10" name="Bildobjekt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0351" y="4437112"/>
            <a:ext cx="3041678" cy="2100206"/>
          </a:xfrm>
          <a:prstGeom prst="rect">
            <a:avLst/>
          </a:prstGeom>
        </p:spPr>
      </p:pic>
    </p:spTree>
    <p:extLst>
      <p:ext uri="{BB962C8B-B14F-4D97-AF65-F5344CB8AC3E}">
        <p14:creationId xmlns:p14="http://schemas.microsoft.com/office/powerpoint/2010/main" val="594144829"/>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s://scontent-arn2-1.xx.fbcdn.net/v/t1.15752-9/s2048x2048/65393739_351732278876291_5406351703735795712_n.jpg?_nc_cat=100&amp;_nc_oc=AQm9-Oo1yVWYXtFtceuu3w3EH_CZGTDbfpHIDbGGGknCldR0oNdp3CB6LK9Gz6aU8Sg&amp;_nc_ht=scontent-arn2-1.xx&amp;oh=dcb0aa735349065816644169c3110957&amp;oe=5DE773F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111" b="8969"/>
          <a:stretch/>
        </p:blipFill>
        <p:spPr bwMode="auto">
          <a:xfrm>
            <a:off x="4053404" y="890091"/>
            <a:ext cx="3199043" cy="24892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scontent-arn2-1.xx.fbcdn.net/v/t1.15752-9/s2048x2048/65391847_382003882422806_8455399693550092288_n.jpg?_nc_cat=103&amp;_nc_oc=AQl3MdhqYLZgoCe9HsJ2YPUKOYJYw5cSTr5BVf1Te47SGQrYMKUgvkAYiB_ecrvlDt0&amp;_nc_ht=scontent-arn2-1.xx&amp;oh=fd2adcec60462144318d84be94d23efc&amp;oe=5DD0720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17583"/>
          <a:stretch/>
        </p:blipFill>
        <p:spPr bwMode="auto">
          <a:xfrm>
            <a:off x="7324919" y="3570084"/>
            <a:ext cx="3199043" cy="24306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scontent.fbma2-1.fna.fbcdn.net/v/t1.15752-9/68883029_594118181117328_5210745673166618624_n.jpg?_nc_cat=102&amp;_nc_oc=AQkld0vZHdXmB9CzCjUYnORvA4rXDNUF_5PLxY3uqUGOVLpe67i8RyMBD74F5apO_kk&amp;_nc_ht=scontent.fbma2-1.fna&amp;oh=94d9c7efc5dbbe0a3c2a1d1325894b26&amp;oe=5DE36487"/>
          <p:cNvPicPr>
            <a:picLocks noChangeAspect="1" noChangeArrowheads="1"/>
          </p:cNvPicPr>
          <p:nvPr/>
        </p:nvPicPr>
        <p:blipFill rotWithShape="1">
          <a:blip r:embed="rId4">
            <a:extLst>
              <a:ext uri="{28A0092B-C50C-407E-A947-70E740481C1C}">
                <a14:useLocalDpi xmlns:a14="http://schemas.microsoft.com/office/drawing/2010/main" val="0"/>
              </a:ext>
            </a:extLst>
          </a:blip>
          <a:srcRect l="11846" t="11340" b="26297"/>
          <a:stretch/>
        </p:blipFill>
        <p:spPr bwMode="auto">
          <a:xfrm rot="16200000">
            <a:off x="4404969" y="3038969"/>
            <a:ext cx="2507113" cy="31878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content.fbma2-1.fna.fbcdn.net/v/t1.15752-9/68967811_908125349547272_3820841058716090368_n.jpg?_nc_cat=106&amp;_nc_oc=AQmRQJkOiV7E9xMhXr5woiGDnsAvvqTFj17t4PGQPMHTerVa14pJ34l14Suxi75-1Ms&amp;_nc_ht=scontent.fbma2-1.fna&amp;oh=84e5729f9b916a3eb8dfc449c7b85e5b&amp;oe=5E0DA80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3640" y="1033784"/>
            <a:ext cx="3321600" cy="2491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34123" y="1765381"/>
            <a:ext cx="2246811" cy="646331"/>
          </a:xfrm>
          <a:prstGeom prst="rect">
            <a:avLst/>
          </a:prstGeom>
        </p:spPr>
        <p:txBody>
          <a:bodyPr wrap="square">
            <a:spAutoFit/>
          </a:bodyPr>
          <a:lstStyle/>
          <a:p>
            <a:r>
              <a:rPr lang="sv-SE" b="1" dirty="0" err="1" smtClean="0">
                <a:latin typeface="Segoe UI" panose="020B0502040204020203" pitchFamily="34" charset="0"/>
              </a:rPr>
              <a:t>Ganaderías</a:t>
            </a:r>
            <a:r>
              <a:rPr lang="sv-SE" b="1" dirty="0" smtClean="0">
                <a:latin typeface="Segoe UI" panose="020B0502040204020203" pitchFamily="34" charset="0"/>
              </a:rPr>
              <a:t> en EEUU</a:t>
            </a:r>
            <a:endParaRPr lang="sv-SE" b="1" dirty="0"/>
          </a:p>
        </p:txBody>
      </p:sp>
    </p:spTree>
    <p:extLst>
      <p:ext uri="{BB962C8B-B14F-4D97-AF65-F5344CB8AC3E}">
        <p14:creationId xmlns:p14="http://schemas.microsoft.com/office/powerpoint/2010/main" val="2009978227"/>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457189"/>
            <a:r>
              <a:rPr lang="sv-SE" sz="3200" b="1" dirty="0"/>
              <a:t>¿</a:t>
            </a:r>
            <a:r>
              <a:rPr lang="sv-SE" sz="3200" b="1" dirty="0" err="1"/>
              <a:t>Cómo</a:t>
            </a:r>
            <a:r>
              <a:rPr lang="sv-SE" sz="3200" b="1" dirty="0"/>
              <a:t> </a:t>
            </a:r>
            <a:r>
              <a:rPr lang="sv-SE" sz="3200" b="1" dirty="0" err="1"/>
              <a:t>motivar</a:t>
            </a:r>
            <a:r>
              <a:rPr lang="sv-SE" sz="3200" b="1" dirty="0"/>
              <a:t> al </a:t>
            </a:r>
            <a:r>
              <a:rPr lang="sv-SE" sz="3200" b="1" dirty="0" err="1"/>
              <a:t>ganader</a:t>
            </a:r>
            <a:r>
              <a:rPr lang="sv-SE" sz="3200" b="1" dirty="0"/>
              <a:t>@?</a:t>
            </a:r>
            <a:endParaRPr lang="sv-SE" sz="3200" b="1" dirty="0"/>
          </a:p>
        </p:txBody>
      </p:sp>
      <p:sp>
        <p:nvSpPr>
          <p:cNvPr id="3" name="Content Placeholder 2"/>
          <p:cNvSpPr>
            <a:spLocks noGrp="1"/>
          </p:cNvSpPr>
          <p:nvPr>
            <p:ph idx="1"/>
          </p:nvPr>
        </p:nvSpPr>
        <p:spPr/>
        <p:txBody>
          <a:bodyPr/>
          <a:lstStyle/>
          <a:p>
            <a:r>
              <a:rPr lang="es-ES" dirty="0"/>
              <a:t>Educación pertinente-aumento de los conocimientos</a:t>
            </a:r>
          </a:p>
          <a:p>
            <a:r>
              <a:rPr lang="es-ES" dirty="0"/>
              <a:t>Incitación económica vinculada a medidas de bioseguridad</a:t>
            </a:r>
          </a:p>
          <a:p>
            <a:r>
              <a:rPr lang="es-ES" dirty="0"/>
              <a:t>Comunicación de </a:t>
            </a:r>
            <a:r>
              <a:rPr lang="es-ES" dirty="0" err="1" smtClean="0"/>
              <a:t>ganader</a:t>
            </a:r>
            <a:r>
              <a:rPr lang="es-ES" dirty="0" smtClean="0"/>
              <a:t>@ </a:t>
            </a:r>
            <a:r>
              <a:rPr lang="es-ES" dirty="0"/>
              <a:t>a </a:t>
            </a:r>
            <a:r>
              <a:rPr lang="es-ES" dirty="0" err="1" smtClean="0"/>
              <a:t>ganader</a:t>
            </a:r>
            <a:r>
              <a:rPr lang="es-ES" dirty="0" smtClean="0"/>
              <a:t>@</a:t>
            </a:r>
            <a:endParaRPr lang="es-ES" dirty="0"/>
          </a:p>
          <a:p>
            <a:r>
              <a:rPr lang="es-ES" dirty="0"/>
              <a:t>Soluciones fáciles de utilizar</a:t>
            </a:r>
          </a:p>
          <a:p>
            <a:r>
              <a:rPr lang="es-ES" dirty="0"/>
              <a:t>Diferentes fases del programa (situación) </a:t>
            </a:r>
          </a:p>
          <a:p>
            <a:r>
              <a:rPr lang="es-ES" dirty="0"/>
              <a:t>Presión del </a:t>
            </a:r>
            <a:r>
              <a:rPr lang="es-ES" dirty="0" smtClean="0"/>
              <a:t>grupo</a:t>
            </a:r>
          </a:p>
          <a:p>
            <a:r>
              <a:rPr lang="es-ES" dirty="0"/>
              <a:t>Exigencia y/o disminución de la cuota de las compañías de seguros</a:t>
            </a:r>
            <a:endParaRPr lang="sv-SE" dirty="0"/>
          </a:p>
        </p:txBody>
      </p:sp>
    </p:spTree>
    <p:extLst>
      <p:ext uri="{BB962C8B-B14F-4D97-AF65-F5344CB8AC3E}">
        <p14:creationId xmlns:p14="http://schemas.microsoft.com/office/powerpoint/2010/main" val="1386293075"/>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6407" y="305176"/>
            <a:ext cx="8445500" cy="802388"/>
          </a:xfrm>
        </p:spPr>
        <p:txBody>
          <a:bodyPr>
            <a:normAutofit/>
          </a:bodyPr>
          <a:lstStyle/>
          <a:p>
            <a:pPr algn="ctr"/>
            <a:r>
              <a:rPr lang="sv-SE" sz="3200" b="1" dirty="0" err="1" smtClean="0"/>
              <a:t>Mundo</a:t>
            </a:r>
            <a:r>
              <a:rPr lang="sv-SE" sz="3200" b="1" dirty="0" smtClean="0"/>
              <a:t> </a:t>
            </a:r>
            <a:r>
              <a:rPr lang="sv-SE" sz="3200" b="1" dirty="0" err="1" smtClean="0"/>
              <a:t>interno</a:t>
            </a:r>
            <a:r>
              <a:rPr lang="sv-SE" sz="3200" b="1" dirty="0" smtClean="0"/>
              <a:t> </a:t>
            </a:r>
            <a:r>
              <a:rPr lang="sv-SE" sz="3200" b="1" dirty="0" err="1" smtClean="0"/>
              <a:t>ganadero</a:t>
            </a:r>
            <a:endParaRPr lang="sv-SE" sz="3200" b="1" dirty="0"/>
          </a:p>
        </p:txBody>
      </p:sp>
      <p:sp>
        <p:nvSpPr>
          <p:cNvPr id="16" name="Title 1"/>
          <p:cNvSpPr txBox="1">
            <a:spLocks/>
          </p:cNvSpPr>
          <p:nvPr/>
        </p:nvSpPr>
        <p:spPr>
          <a:xfrm>
            <a:off x="0" y="6432877"/>
            <a:ext cx="11918932" cy="363399"/>
          </a:xfrm>
          <a:prstGeom prst="rect">
            <a:avLst/>
          </a:prstGeom>
        </p:spPr>
        <p:txBody>
          <a:bodyPr vert="horz" lIns="91440" tIns="45720" rIns="91440" bIns="45720" rtlCol="0" anchor="b">
            <a:noAutofit/>
          </a:bodyPr>
          <a:lstStyle>
            <a:lvl1pPr algn="l" defTabSz="609585" rtl="0" eaLnBrk="1" latinLnBrk="0" hangingPunct="1">
              <a:spcBef>
                <a:spcPct val="0"/>
              </a:spcBef>
              <a:buNone/>
              <a:defRPr sz="4667" kern="1200">
                <a:solidFill>
                  <a:schemeClr val="tx1"/>
                </a:solidFill>
                <a:latin typeface="+mj-lt"/>
                <a:ea typeface="+mj-ea"/>
                <a:cs typeface="+mj-cs"/>
              </a:defRPr>
            </a:lvl1pPr>
          </a:lstStyle>
          <a:p>
            <a:pPr>
              <a:buFont typeface="Arial" panose="020B0604020202020204" pitchFamily="34" charset="0"/>
              <a:buChar char="•"/>
            </a:pPr>
            <a:r>
              <a:rPr lang="sv-SE" sz="1200" dirty="0">
                <a:solidFill>
                  <a:srgbClr val="777777"/>
                </a:solidFill>
                <a:latin typeface="Roboto"/>
              </a:rPr>
              <a:t>Source: Animal Task Force (2013); </a:t>
            </a:r>
            <a:r>
              <a:rPr lang="en-US" sz="1200" dirty="0">
                <a:solidFill>
                  <a:srgbClr val="777777"/>
                </a:solidFill>
                <a:latin typeface="Roboto"/>
              </a:rPr>
              <a:t>von </a:t>
            </a:r>
            <a:r>
              <a:rPr lang="en-US" sz="1200" dirty="0" err="1">
                <a:solidFill>
                  <a:srgbClr val="777777"/>
                </a:solidFill>
                <a:latin typeface="Roboto"/>
              </a:rPr>
              <a:t>Borell</a:t>
            </a:r>
            <a:r>
              <a:rPr lang="en-US" sz="1200" dirty="0">
                <a:solidFill>
                  <a:srgbClr val="777777"/>
                </a:solidFill>
                <a:latin typeface="Roboto"/>
              </a:rPr>
              <a:t> et al. (2001). Critical control points for on-farm assessment of pig housing. Livestock Production Science 72(1-2):</a:t>
            </a:r>
            <a:r>
              <a:rPr lang="en-US" sz="1200" dirty="0" smtClean="0">
                <a:solidFill>
                  <a:srgbClr val="777777"/>
                </a:solidFill>
                <a:latin typeface="Roboto"/>
              </a:rPr>
              <a:t>177-184</a:t>
            </a:r>
            <a:r>
              <a:rPr lang="en-US" sz="1200" dirty="0" smtClean="0">
                <a:solidFill>
                  <a:srgbClr val="111111"/>
                </a:solidFill>
                <a:latin typeface="Roboto"/>
              </a:rPr>
              <a:t>. </a:t>
            </a:r>
            <a:r>
              <a:rPr lang="en-US" sz="1200" dirty="0" smtClean="0">
                <a:latin typeface="+mn-lt"/>
              </a:rPr>
              <a:t> </a:t>
            </a:r>
            <a:endParaRPr lang="sv-SE" sz="1200" dirty="0">
              <a:latin typeface="+mn-lt"/>
            </a:endParaRPr>
          </a:p>
        </p:txBody>
      </p:sp>
      <p:grpSp>
        <p:nvGrpSpPr>
          <p:cNvPr id="1033" name="Group 1032"/>
          <p:cNvGrpSpPr/>
          <p:nvPr/>
        </p:nvGrpSpPr>
        <p:grpSpPr>
          <a:xfrm>
            <a:off x="662662" y="1221352"/>
            <a:ext cx="11622613" cy="5330607"/>
            <a:chOff x="662662" y="1221352"/>
            <a:chExt cx="11622613" cy="5330607"/>
          </a:xfrm>
        </p:grpSpPr>
        <p:sp>
          <p:nvSpPr>
            <p:cNvPr id="40" name="Oval 39"/>
            <p:cNvSpPr/>
            <p:nvPr/>
          </p:nvSpPr>
          <p:spPr>
            <a:xfrm>
              <a:off x="9850056" y="1228902"/>
              <a:ext cx="1742444" cy="1969224"/>
            </a:xfrm>
            <a:prstGeom prst="ellipse">
              <a:avLst/>
            </a:prstGeom>
            <a:solidFill>
              <a:srgbClr val="99FF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180" t="2692" r="7359" b="10281"/>
            <a:stretch/>
          </p:blipFill>
          <p:spPr bwMode="auto">
            <a:xfrm>
              <a:off x="1946463" y="1590684"/>
              <a:ext cx="7647237" cy="451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2941441" y="1747442"/>
              <a:ext cx="2160610" cy="369332"/>
            </a:xfrm>
            <a:prstGeom prst="rect">
              <a:avLst/>
            </a:prstGeom>
          </p:spPr>
          <p:txBody>
            <a:bodyPr wrap="square">
              <a:spAutoFit/>
            </a:bodyPr>
            <a:lstStyle/>
            <a:p>
              <a:r>
                <a:rPr lang="sv-SE" b="1" u="sng" cap="all" dirty="0" err="1" smtClean="0">
                  <a:solidFill>
                    <a:srgbClr val="00B050"/>
                  </a:solidFill>
                </a:rPr>
                <a:t>Actividades</a:t>
              </a:r>
              <a:r>
                <a:rPr lang="sv-SE" b="1" cap="all" dirty="0" smtClean="0">
                  <a:solidFill>
                    <a:srgbClr val="00B050"/>
                  </a:solidFill>
                </a:rPr>
                <a:t> </a:t>
              </a:r>
              <a:endParaRPr lang="sv-SE" b="1" cap="all" dirty="0">
                <a:solidFill>
                  <a:srgbClr val="00B050"/>
                </a:solidFill>
              </a:endParaRPr>
            </a:p>
          </p:txBody>
        </p:sp>
        <p:sp>
          <p:nvSpPr>
            <p:cNvPr id="15" name="Rectangle 14"/>
            <p:cNvSpPr/>
            <p:nvPr/>
          </p:nvSpPr>
          <p:spPr>
            <a:xfrm>
              <a:off x="2053371" y="5522076"/>
              <a:ext cx="2160610" cy="338554"/>
            </a:xfrm>
            <a:prstGeom prst="rect">
              <a:avLst/>
            </a:prstGeom>
          </p:spPr>
          <p:txBody>
            <a:bodyPr wrap="square">
              <a:spAutoFit/>
            </a:bodyPr>
            <a:lstStyle/>
            <a:p>
              <a:r>
                <a:rPr lang="sv-SE" sz="1600" b="1" dirty="0" err="1" smtClean="0">
                  <a:solidFill>
                    <a:srgbClr val="FF0000"/>
                  </a:solidFill>
                </a:rPr>
                <a:t>Enfermedades</a:t>
              </a:r>
              <a:r>
                <a:rPr lang="sv-SE" sz="1600" b="1" dirty="0" smtClean="0">
                  <a:solidFill>
                    <a:srgbClr val="FF0000"/>
                  </a:solidFill>
                </a:rPr>
                <a:t>?</a:t>
              </a:r>
              <a:endParaRPr lang="sv-SE" sz="1600" b="1" dirty="0">
                <a:solidFill>
                  <a:srgbClr val="FF0000"/>
                </a:solidFill>
              </a:endParaRPr>
            </a:p>
          </p:txBody>
        </p:sp>
        <p:pic>
          <p:nvPicPr>
            <p:cNvPr id="14" name="Picture 6" descr="100_37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2276" y="3451407"/>
              <a:ext cx="2215234" cy="14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62662" y="1221352"/>
              <a:ext cx="2959079" cy="369332"/>
            </a:xfrm>
            <a:prstGeom prst="rect">
              <a:avLst/>
            </a:prstGeom>
            <a:noFill/>
          </p:spPr>
          <p:txBody>
            <a:bodyPr wrap="square" rtlCol="0">
              <a:spAutoFit/>
            </a:bodyPr>
            <a:lstStyle/>
            <a:p>
              <a:r>
                <a:rPr lang="sv-SE" b="1" dirty="0" err="1" smtClean="0">
                  <a:solidFill>
                    <a:srgbClr val="00B050"/>
                  </a:solidFill>
                </a:rPr>
                <a:t>Mercado</a:t>
              </a:r>
              <a:r>
                <a:rPr lang="sv-SE" b="1" dirty="0" smtClean="0">
                  <a:solidFill>
                    <a:srgbClr val="00B050"/>
                  </a:solidFill>
                </a:rPr>
                <a:t>/otros </a:t>
              </a:r>
              <a:r>
                <a:rPr lang="sv-SE" b="1" dirty="0" err="1" smtClean="0">
                  <a:solidFill>
                    <a:srgbClr val="00B050"/>
                  </a:solidFill>
                </a:rPr>
                <a:t>ingresos</a:t>
              </a:r>
              <a:endParaRPr lang="sv-SE" b="1" dirty="0">
                <a:solidFill>
                  <a:srgbClr val="00B050"/>
                </a:solidFill>
              </a:endParaRPr>
            </a:p>
          </p:txBody>
        </p:sp>
        <p:sp>
          <p:nvSpPr>
            <p:cNvPr id="17" name="TextBox 16"/>
            <p:cNvSpPr txBox="1"/>
            <p:nvPr/>
          </p:nvSpPr>
          <p:spPr>
            <a:xfrm>
              <a:off x="972996" y="3689279"/>
              <a:ext cx="2480161" cy="338554"/>
            </a:xfrm>
            <a:prstGeom prst="rect">
              <a:avLst/>
            </a:prstGeom>
            <a:noFill/>
          </p:spPr>
          <p:txBody>
            <a:bodyPr wrap="square" rtlCol="0">
              <a:spAutoFit/>
            </a:bodyPr>
            <a:lstStyle/>
            <a:p>
              <a:r>
                <a:rPr lang="sv-SE" sz="1600" b="1" dirty="0" err="1" smtClean="0">
                  <a:solidFill>
                    <a:srgbClr val="00B050"/>
                  </a:solidFill>
                </a:rPr>
                <a:t>Ventilación</a:t>
              </a:r>
              <a:r>
                <a:rPr lang="sv-SE" sz="1600" b="1" dirty="0" smtClean="0">
                  <a:solidFill>
                    <a:srgbClr val="00B050"/>
                  </a:solidFill>
                </a:rPr>
                <a:t> </a:t>
              </a:r>
              <a:endParaRPr lang="sv-SE" sz="1600" b="1" dirty="0">
                <a:solidFill>
                  <a:srgbClr val="00B050"/>
                </a:solidFill>
              </a:endParaRPr>
            </a:p>
          </p:txBody>
        </p:sp>
        <p:sp>
          <p:nvSpPr>
            <p:cNvPr id="18" name="Rectangle 17"/>
            <p:cNvSpPr/>
            <p:nvPr/>
          </p:nvSpPr>
          <p:spPr>
            <a:xfrm>
              <a:off x="6397263" y="1522484"/>
              <a:ext cx="2160610" cy="369332"/>
            </a:xfrm>
            <a:prstGeom prst="rect">
              <a:avLst/>
            </a:prstGeom>
          </p:spPr>
          <p:txBody>
            <a:bodyPr wrap="square">
              <a:spAutoFit/>
            </a:bodyPr>
            <a:lstStyle/>
            <a:p>
              <a:r>
                <a:rPr lang="sv-SE" b="1" dirty="0" err="1" smtClean="0">
                  <a:solidFill>
                    <a:srgbClr val="FF0000"/>
                  </a:solidFill>
                </a:rPr>
                <a:t>Enfermedades</a:t>
              </a:r>
              <a:r>
                <a:rPr lang="sv-SE" b="1" dirty="0" smtClean="0">
                  <a:solidFill>
                    <a:srgbClr val="FF0000"/>
                  </a:solidFill>
                </a:rPr>
                <a:t>?</a:t>
              </a:r>
              <a:endParaRPr lang="sv-SE" b="1" dirty="0">
                <a:solidFill>
                  <a:srgbClr val="FF0000"/>
                </a:solidFill>
              </a:endParaRPr>
            </a:p>
          </p:txBody>
        </p:sp>
        <p:sp>
          <p:nvSpPr>
            <p:cNvPr id="19" name="TextBox 18"/>
            <p:cNvSpPr txBox="1"/>
            <p:nvPr/>
          </p:nvSpPr>
          <p:spPr>
            <a:xfrm>
              <a:off x="7311150" y="3422715"/>
              <a:ext cx="2480161" cy="338554"/>
            </a:xfrm>
            <a:prstGeom prst="rect">
              <a:avLst/>
            </a:prstGeom>
            <a:noFill/>
          </p:spPr>
          <p:txBody>
            <a:bodyPr wrap="square" rtlCol="0">
              <a:spAutoFit/>
            </a:bodyPr>
            <a:lstStyle/>
            <a:p>
              <a:r>
                <a:rPr lang="sv-SE" sz="1600" b="1" dirty="0" err="1" smtClean="0">
                  <a:solidFill>
                    <a:srgbClr val="00B050"/>
                  </a:solidFill>
                </a:rPr>
                <a:t>observar</a:t>
              </a:r>
              <a:endParaRPr lang="sv-SE" sz="1600" b="1" dirty="0">
                <a:solidFill>
                  <a:srgbClr val="00B050"/>
                </a:solidFill>
              </a:endParaRPr>
            </a:p>
          </p:txBody>
        </p:sp>
        <p:sp>
          <p:nvSpPr>
            <p:cNvPr id="20" name="TextBox 19"/>
            <p:cNvSpPr txBox="1"/>
            <p:nvPr/>
          </p:nvSpPr>
          <p:spPr>
            <a:xfrm>
              <a:off x="7311153" y="3727513"/>
              <a:ext cx="2480161" cy="338554"/>
            </a:xfrm>
            <a:prstGeom prst="rect">
              <a:avLst/>
            </a:prstGeom>
            <a:noFill/>
          </p:spPr>
          <p:txBody>
            <a:bodyPr wrap="square" rtlCol="0">
              <a:spAutoFit/>
            </a:bodyPr>
            <a:lstStyle/>
            <a:p>
              <a:r>
                <a:rPr lang="sv-SE" sz="1600" b="1" dirty="0" err="1" smtClean="0">
                  <a:solidFill>
                    <a:srgbClr val="FF0000"/>
                  </a:solidFill>
                </a:rPr>
                <a:t>cria</a:t>
              </a:r>
              <a:r>
                <a:rPr lang="sv-SE" sz="1600" b="1" dirty="0" smtClean="0">
                  <a:solidFill>
                    <a:srgbClr val="00B050"/>
                  </a:solidFill>
                </a:rPr>
                <a:t> </a:t>
              </a:r>
              <a:endParaRPr lang="sv-SE" sz="1600" b="1" dirty="0">
                <a:solidFill>
                  <a:srgbClr val="00B050"/>
                </a:solidFill>
              </a:endParaRPr>
            </a:p>
          </p:txBody>
        </p:sp>
        <p:sp>
          <p:nvSpPr>
            <p:cNvPr id="21" name="TextBox 20"/>
            <p:cNvSpPr txBox="1"/>
            <p:nvPr/>
          </p:nvSpPr>
          <p:spPr>
            <a:xfrm>
              <a:off x="7311155" y="4100046"/>
              <a:ext cx="2480161" cy="338554"/>
            </a:xfrm>
            <a:prstGeom prst="rect">
              <a:avLst/>
            </a:prstGeom>
            <a:noFill/>
          </p:spPr>
          <p:txBody>
            <a:bodyPr wrap="square" rtlCol="0">
              <a:spAutoFit/>
            </a:bodyPr>
            <a:lstStyle/>
            <a:p>
              <a:r>
                <a:rPr lang="sv-SE" sz="1600" b="1" dirty="0" err="1" smtClean="0">
                  <a:solidFill>
                    <a:srgbClr val="00B050"/>
                  </a:solidFill>
                </a:rPr>
                <a:t>alimento</a:t>
              </a:r>
              <a:endParaRPr lang="sv-SE" sz="1600" b="1" dirty="0">
                <a:solidFill>
                  <a:srgbClr val="00B050"/>
                </a:solidFill>
              </a:endParaRPr>
            </a:p>
          </p:txBody>
        </p:sp>
        <p:sp>
          <p:nvSpPr>
            <p:cNvPr id="22" name="TextBox 21"/>
            <p:cNvSpPr txBox="1"/>
            <p:nvPr/>
          </p:nvSpPr>
          <p:spPr>
            <a:xfrm>
              <a:off x="7315111" y="4488238"/>
              <a:ext cx="2480161" cy="338554"/>
            </a:xfrm>
            <a:prstGeom prst="rect">
              <a:avLst/>
            </a:prstGeom>
            <a:noFill/>
          </p:spPr>
          <p:txBody>
            <a:bodyPr wrap="square" rtlCol="0">
              <a:spAutoFit/>
            </a:bodyPr>
            <a:lstStyle/>
            <a:p>
              <a:r>
                <a:rPr lang="sv-SE" sz="1600" b="1" dirty="0" err="1" smtClean="0">
                  <a:solidFill>
                    <a:srgbClr val="00B050"/>
                  </a:solidFill>
                </a:rPr>
                <a:t>tratamiento</a:t>
              </a:r>
              <a:endParaRPr lang="sv-SE" sz="1600" b="1" dirty="0">
                <a:solidFill>
                  <a:srgbClr val="00B050"/>
                </a:solidFill>
              </a:endParaRPr>
            </a:p>
          </p:txBody>
        </p:sp>
        <p:sp>
          <p:nvSpPr>
            <p:cNvPr id="23" name="TextBox 22"/>
            <p:cNvSpPr txBox="1"/>
            <p:nvPr/>
          </p:nvSpPr>
          <p:spPr>
            <a:xfrm>
              <a:off x="2973901" y="4950472"/>
              <a:ext cx="2480161" cy="338554"/>
            </a:xfrm>
            <a:prstGeom prst="rect">
              <a:avLst/>
            </a:prstGeom>
            <a:noFill/>
          </p:spPr>
          <p:txBody>
            <a:bodyPr wrap="square" rtlCol="0">
              <a:spAutoFit/>
            </a:bodyPr>
            <a:lstStyle/>
            <a:p>
              <a:r>
                <a:rPr lang="sv-SE" sz="1600" b="1" dirty="0" err="1" smtClean="0">
                  <a:solidFill>
                    <a:srgbClr val="00B050"/>
                  </a:solidFill>
                </a:rPr>
                <a:t>Higiene</a:t>
              </a:r>
              <a:endParaRPr lang="sv-SE" sz="1600" b="1" dirty="0">
                <a:solidFill>
                  <a:srgbClr val="00B050"/>
                </a:solidFill>
              </a:endParaRPr>
            </a:p>
          </p:txBody>
        </p:sp>
        <p:sp>
          <p:nvSpPr>
            <p:cNvPr id="24" name="TextBox 23"/>
            <p:cNvSpPr txBox="1"/>
            <p:nvPr/>
          </p:nvSpPr>
          <p:spPr>
            <a:xfrm>
              <a:off x="4955039" y="2932046"/>
              <a:ext cx="2480161" cy="369332"/>
            </a:xfrm>
            <a:prstGeom prst="rect">
              <a:avLst/>
            </a:prstGeom>
            <a:noFill/>
          </p:spPr>
          <p:txBody>
            <a:bodyPr wrap="square" rtlCol="0">
              <a:spAutoFit/>
            </a:bodyPr>
            <a:lstStyle/>
            <a:p>
              <a:r>
                <a:rPr lang="sv-SE" b="1" dirty="0" smtClean="0">
                  <a:solidFill>
                    <a:srgbClr val="FF0000"/>
                  </a:solidFill>
                </a:rPr>
                <a:t>Mix</a:t>
              </a:r>
              <a:r>
                <a:rPr lang="sv-SE" b="1" dirty="0" smtClean="0">
                  <a:solidFill>
                    <a:srgbClr val="00B050"/>
                  </a:solidFill>
                </a:rPr>
                <a:t> </a:t>
              </a:r>
              <a:endParaRPr lang="sv-SE" b="1" dirty="0">
                <a:solidFill>
                  <a:srgbClr val="00B050"/>
                </a:solidFill>
              </a:endParaRPr>
            </a:p>
          </p:txBody>
        </p:sp>
        <p:sp>
          <p:nvSpPr>
            <p:cNvPr id="25" name="TextBox 24"/>
            <p:cNvSpPr txBox="1"/>
            <p:nvPr/>
          </p:nvSpPr>
          <p:spPr>
            <a:xfrm>
              <a:off x="5157183" y="2576937"/>
              <a:ext cx="2480161" cy="338554"/>
            </a:xfrm>
            <a:prstGeom prst="rect">
              <a:avLst/>
            </a:prstGeom>
            <a:noFill/>
          </p:spPr>
          <p:txBody>
            <a:bodyPr wrap="square" rtlCol="0">
              <a:spAutoFit/>
            </a:bodyPr>
            <a:lstStyle/>
            <a:p>
              <a:r>
                <a:rPr lang="sv-SE" sz="1600" b="1" dirty="0" err="1" smtClean="0">
                  <a:solidFill>
                    <a:srgbClr val="FF0000"/>
                  </a:solidFill>
                </a:rPr>
                <a:t>Densidad</a:t>
              </a:r>
              <a:r>
                <a:rPr lang="sv-SE" sz="1600" b="1" dirty="0" smtClean="0">
                  <a:solidFill>
                    <a:srgbClr val="FF0000"/>
                  </a:solidFill>
                </a:rPr>
                <a:t> </a:t>
              </a:r>
              <a:r>
                <a:rPr lang="sv-SE" sz="1600" b="1" dirty="0" err="1" smtClean="0">
                  <a:solidFill>
                    <a:srgbClr val="FF0000"/>
                  </a:solidFill>
                </a:rPr>
                <a:t>ganadera</a:t>
              </a:r>
              <a:endParaRPr lang="sv-SE" sz="1600" b="1" dirty="0">
                <a:solidFill>
                  <a:srgbClr val="00B050"/>
                </a:solidFill>
              </a:endParaRPr>
            </a:p>
          </p:txBody>
        </p:sp>
        <p:grpSp>
          <p:nvGrpSpPr>
            <p:cNvPr id="1031" name="Group 1030"/>
            <p:cNvGrpSpPr/>
            <p:nvPr/>
          </p:nvGrpSpPr>
          <p:grpSpPr>
            <a:xfrm>
              <a:off x="9735696" y="3351143"/>
              <a:ext cx="2549579" cy="2709897"/>
              <a:chOff x="9593700" y="3794366"/>
              <a:chExt cx="2365644" cy="2709897"/>
            </a:xfrm>
          </p:grpSpPr>
          <p:sp>
            <p:nvSpPr>
              <p:cNvPr id="1030" name="Oval 1029"/>
              <p:cNvSpPr/>
              <p:nvPr/>
            </p:nvSpPr>
            <p:spPr>
              <a:xfrm>
                <a:off x="9593700" y="3794366"/>
                <a:ext cx="1940884" cy="2709897"/>
              </a:xfrm>
              <a:prstGeom prst="ellipse">
                <a:avLst/>
              </a:prstGeom>
              <a:solidFill>
                <a:srgbClr val="99FF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 name="TextBox 2"/>
              <p:cNvSpPr txBox="1"/>
              <p:nvPr/>
            </p:nvSpPr>
            <p:spPr>
              <a:xfrm>
                <a:off x="9854025" y="4478686"/>
                <a:ext cx="2105319" cy="1569660"/>
              </a:xfrm>
              <a:prstGeom prst="rect">
                <a:avLst/>
              </a:prstGeom>
              <a:noFill/>
            </p:spPr>
            <p:txBody>
              <a:bodyPr wrap="square" rtlCol="0">
                <a:spAutoFit/>
              </a:bodyPr>
              <a:lstStyle/>
              <a:p>
                <a:r>
                  <a:rPr lang="sv-SE" sz="1600" b="1" dirty="0" smtClean="0"/>
                  <a:t>Tierra</a:t>
                </a:r>
                <a:endParaRPr lang="sv-SE" sz="1600" b="1" dirty="0"/>
              </a:p>
              <a:p>
                <a:r>
                  <a:rPr lang="sv-SE" sz="1600" b="1" dirty="0" err="1" smtClean="0"/>
                  <a:t>Mano</a:t>
                </a:r>
                <a:r>
                  <a:rPr lang="sv-SE" sz="1600" b="1" dirty="0" smtClean="0"/>
                  <a:t> de </a:t>
                </a:r>
                <a:r>
                  <a:rPr lang="sv-SE" sz="1600" b="1" dirty="0" err="1" smtClean="0"/>
                  <a:t>obra</a:t>
                </a:r>
                <a:endParaRPr lang="sv-SE" sz="1600" b="1" dirty="0"/>
              </a:p>
              <a:p>
                <a:r>
                  <a:rPr lang="sv-SE" sz="1600" b="1" dirty="0" err="1"/>
                  <a:t>Capital</a:t>
                </a:r>
                <a:endParaRPr lang="sv-SE" sz="1600" b="1" dirty="0"/>
              </a:p>
              <a:p>
                <a:r>
                  <a:rPr lang="sv-SE" sz="1600" b="1" dirty="0" err="1" smtClean="0"/>
                  <a:t>Instalaciones</a:t>
                </a:r>
                <a:endParaRPr lang="sv-SE" sz="1600" b="1" dirty="0"/>
              </a:p>
              <a:p>
                <a:r>
                  <a:rPr lang="sv-SE" sz="1600" b="1" dirty="0" err="1"/>
                  <a:t>Vets</a:t>
                </a:r>
                <a:endParaRPr lang="sv-SE" sz="1600" b="1" dirty="0"/>
              </a:p>
              <a:p>
                <a:r>
                  <a:rPr lang="sv-SE" sz="1600" b="1" dirty="0" smtClean="0"/>
                  <a:t>INFORMACIÓN</a:t>
                </a:r>
                <a:endParaRPr lang="sv-SE" sz="1600" b="1" dirty="0"/>
              </a:p>
            </p:txBody>
          </p:sp>
          <p:sp>
            <p:nvSpPr>
              <p:cNvPr id="9" name="TextBox 8"/>
              <p:cNvSpPr txBox="1"/>
              <p:nvPr/>
            </p:nvSpPr>
            <p:spPr>
              <a:xfrm>
                <a:off x="9850064" y="4139858"/>
                <a:ext cx="1742436" cy="338554"/>
              </a:xfrm>
              <a:prstGeom prst="rect">
                <a:avLst/>
              </a:prstGeom>
              <a:noFill/>
            </p:spPr>
            <p:txBody>
              <a:bodyPr wrap="square" rtlCol="0">
                <a:spAutoFit/>
              </a:bodyPr>
              <a:lstStyle/>
              <a:p>
                <a:r>
                  <a:rPr lang="sv-SE" sz="1600" b="1" cap="all" dirty="0" err="1" smtClean="0"/>
                  <a:t>ReCURSOS</a:t>
                </a:r>
                <a:endParaRPr lang="sv-SE" sz="1600" b="1" cap="all" dirty="0" smtClean="0"/>
              </a:p>
            </p:txBody>
          </p:sp>
        </p:grpSp>
        <p:sp>
          <p:nvSpPr>
            <p:cNvPr id="8" name="TextBox 7"/>
            <p:cNvSpPr txBox="1"/>
            <p:nvPr/>
          </p:nvSpPr>
          <p:spPr>
            <a:xfrm>
              <a:off x="10065667" y="1484478"/>
              <a:ext cx="1682034" cy="1569660"/>
            </a:xfrm>
            <a:prstGeom prst="rect">
              <a:avLst/>
            </a:prstGeom>
            <a:noFill/>
          </p:spPr>
          <p:txBody>
            <a:bodyPr wrap="square" rtlCol="0">
              <a:spAutoFit/>
            </a:bodyPr>
            <a:lstStyle/>
            <a:p>
              <a:r>
                <a:rPr lang="sv-SE" sz="1600" b="1" cap="all" dirty="0" err="1" smtClean="0"/>
                <a:t>Objectivos</a:t>
              </a:r>
              <a:endParaRPr lang="sv-SE" sz="1600" b="1" cap="all" dirty="0" smtClean="0"/>
            </a:p>
            <a:p>
              <a:r>
                <a:rPr lang="sv-SE" sz="1600" b="1" dirty="0" err="1" smtClean="0"/>
                <a:t>beneficio</a:t>
              </a:r>
              <a:endParaRPr lang="sv-SE" sz="1600" b="1" dirty="0" smtClean="0"/>
            </a:p>
            <a:p>
              <a:r>
                <a:rPr lang="sv-SE" sz="1600" b="1" dirty="0" err="1" smtClean="0"/>
                <a:t>bienestar</a:t>
              </a:r>
              <a:r>
                <a:rPr lang="sv-SE" sz="1600" b="1" dirty="0" smtClean="0"/>
                <a:t> </a:t>
              </a:r>
            </a:p>
            <a:p>
              <a:r>
                <a:rPr lang="sv-SE" sz="1600" b="1" dirty="0" err="1" smtClean="0"/>
                <a:t>Seguridad</a:t>
              </a:r>
              <a:r>
                <a:rPr lang="sv-SE" sz="1600" b="1" dirty="0" smtClean="0"/>
                <a:t> </a:t>
              </a:r>
              <a:r>
                <a:rPr lang="sv-SE" sz="1600" b="1" dirty="0" err="1" smtClean="0"/>
                <a:t>alimentaria</a:t>
              </a:r>
              <a:r>
                <a:rPr lang="sv-SE" sz="1600" b="1" dirty="0" smtClean="0"/>
                <a:t> </a:t>
              </a:r>
              <a:endParaRPr lang="sv-SE" sz="1600" b="1" dirty="0"/>
            </a:p>
            <a:p>
              <a:r>
                <a:rPr lang="sv-SE" sz="1600" b="1" dirty="0" err="1" smtClean="0"/>
                <a:t>orgullo</a:t>
              </a:r>
              <a:endParaRPr lang="sv-SE" sz="1600" b="1" dirty="0"/>
            </a:p>
          </p:txBody>
        </p:sp>
        <p:sp>
          <p:nvSpPr>
            <p:cNvPr id="26" name="TextBox 25"/>
            <p:cNvSpPr txBox="1"/>
            <p:nvPr/>
          </p:nvSpPr>
          <p:spPr>
            <a:xfrm>
              <a:off x="4650918" y="5798655"/>
              <a:ext cx="1115849" cy="338554"/>
            </a:xfrm>
            <a:prstGeom prst="rect">
              <a:avLst/>
            </a:prstGeom>
            <a:solidFill>
              <a:schemeClr val="bg1"/>
            </a:solidFill>
          </p:spPr>
          <p:txBody>
            <a:bodyPr wrap="square" rtlCol="0">
              <a:spAutoFit/>
            </a:bodyPr>
            <a:lstStyle/>
            <a:p>
              <a:r>
                <a:rPr lang="sv-SE" sz="1600" b="1" dirty="0" err="1" smtClean="0">
                  <a:solidFill>
                    <a:srgbClr val="00B050"/>
                  </a:solidFill>
                </a:rPr>
                <a:t>Descarte</a:t>
              </a:r>
              <a:endParaRPr lang="sv-SE" sz="1600" b="1" dirty="0">
                <a:solidFill>
                  <a:srgbClr val="00B050"/>
                </a:solidFill>
              </a:endParaRPr>
            </a:p>
          </p:txBody>
        </p:sp>
        <p:sp>
          <p:nvSpPr>
            <p:cNvPr id="27" name="TextBox 26"/>
            <p:cNvSpPr txBox="1"/>
            <p:nvPr/>
          </p:nvSpPr>
          <p:spPr>
            <a:xfrm>
              <a:off x="3142823" y="5798655"/>
              <a:ext cx="1370878" cy="338554"/>
            </a:xfrm>
            <a:prstGeom prst="rect">
              <a:avLst/>
            </a:prstGeom>
            <a:solidFill>
              <a:schemeClr val="bg1"/>
            </a:solidFill>
          </p:spPr>
          <p:txBody>
            <a:bodyPr wrap="square" rtlCol="0">
              <a:spAutoFit/>
            </a:bodyPr>
            <a:lstStyle/>
            <a:p>
              <a:r>
                <a:rPr lang="sv-SE" sz="1600" b="1" dirty="0" err="1" smtClean="0">
                  <a:solidFill>
                    <a:srgbClr val="FF0000"/>
                  </a:solidFill>
                </a:rPr>
                <a:t>Reemplazo</a:t>
              </a:r>
              <a:endParaRPr lang="sv-SE" sz="1600" b="1" dirty="0">
                <a:solidFill>
                  <a:srgbClr val="FF0000"/>
                </a:solidFill>
              </a:endParaRPr>
            </a:p>
          </p:txBody>
        </p:sp>
        <p:sp>
          <p:nvSpPr>
            <p:cNvPr id="28" name="TextBox 27"/>
            <p:cNvSpPr txBox="1"/>
            <p:nvPr/>
          </p:nvSpPr>
          <p:spPr>
            <a:xfrm>
              <a:off x="3999251" y="6213405"/>
              <a:ext cx="1688272" cy="338554"/>
            </a:xfrm>
            <a:prstGeom prst="rect">
              <a:avLst/>
            </a:prstGeom>
            <a:solidFill>
              <a:schemeClr val="bg1"/>
            </a:solidFill>
          </p:spPr>
          <p:txBody>
            <a:bodyPr wrap="square" rtlCol="0">
              <a:spAutoFit/>
            </a:bodyPr>
            <a:lstStyle/>
            <a:p>
              <a:r>
                <a:rPr lang="sv-SE" sz="1600" b="1" dirty="0" err="1" smtClean="0">
                  <a:solidFill>
                    <a:srgbClr val="FF0000"/>
                  </a:solidFill>
                </a:rPr>
                <a:t>Enfermedad</a:t>
              </a:r>
              <a:r>
                <a:rPr lang="sv-SE" sz="1600" b="1" dirty="0" smtClean="0">
                  <a:solidFill>
                    <a:srgbClr val="FF0000"/>
                  </a:solidFill>
                </a:rPr>
                <a:t>?</a:t>
              </a:r>
              <a:endParaRPr lang="sv-SE" sz="1600" b="1" dirty="0">
                <a:solidFill>
                  <a:srgbClr val="FF0000"/>
                </a:solidFill>
              </a:endParaRPr>
            </a:p>
          </p:txBody>
        </p:sp>
        <p:sp>
          <p:nvSpPr>
            <p:cNvPr id="5" name="TextBox 4"/>
            <p:cNvSpPr txBox="1"/>
            <p:nvPr/>
          </p:nvSpPr>
          <p:spPr>
            <a:xfrm rot="16200000">
              <a:off x="1726392" y="4506228"/>
              <a:ext cx="1750171" cy="369332"/>
            </a:xfrm>
            <a:prstGeom prst="rect">
              <a:avLst/>
            </a:prstGeom>
            <a:solidFill>
              <a:schemeClr val="bg1"/>
            </a:solidFill>
          </p:spPr>
          <p:txBody>
            <a:bodyPr wrap="square" rtlCol="0">
              <a:spAutoFit/>
            </a:bodyPr>
            <a:lstStyle/>
            <a:p>
              <a:endParaRPr lang="sv-SE" b="1" dirty="0"/>
            </a:p>
          </p:txBody>
        </p:sp>
        <p:pic>
          <p:nvPicPr>
            <p:cNvPr id="29" name="Picture 6" descr="http://images.clipartpanda.com/doubt-clipart-question_clipart.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42453" y="2983691"/>
              <a:ext cx="720407" cy="200441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6342453" y="1891816"/>
              <a:ext cx="447889" cy="2859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248520" y="3890929"/>
              <a:ext cx="537624"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25" name="Straight Arrow Connector 1024"/>
            <p:cNvCxnSpPr/>
            <p:nvPr/>
          </p:nvCxnSpPr>
          <p:spPr>
            <a:xfrm flipH="1">
              <a:off x="3327816" y="5289026"/>
              <a:ext cx="14991" cy="5096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27" name="Straight Arrow Connector 1026"/>
            <p:cNvCxnSpPr/>
            <p:nvPr/>
          </p:nvCxnSpPr>
          <p:spPr>
            <a:xfrm>
              <a:off x="1946463" y="1707150"/>
              <a:ext cx="1027438" cy="18466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028" name="Curved Down Arrow 1027"/>
            <p:cNvSpPr/>
            <p:nvPr/>
          </p:nvSpPr>
          <p:spPr>
            <a:xfrm rot="2395432">
              <a:off x="5707896" y="2984394"/>
              <a:ext cx="380727" cy="201775"/>
            </a:xfrm>
            <a:prstGeom prst="curved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38" name="Curved Down Arrow 37"/>
            <p:cNvSpPr/>
            <p:nvPr/>
          </p:nvSpPr>
          <p:spPr>
            <a:xfrm rot="13498290">
              <a:off x="5510190" y="3163071"/>
              <a:ext cx="380727" cy="201775"/>
            </a:xfrm>
            <a:prstGeom prst="curved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42" name="TextBox 41"/>
            <p:cNvSpPr txBox="1"/>
            <p:nvPr/>
          </p:nvSpPr>
          <p:spPr>
            <a:xfrm rot="16200000">
              <a:off x="8412558" y="4472935"/>
              <a:ext cx="1750171" cy="369332"/>
            </a:xfrm>
            <a:prstGeom prst="rect">
              <a:avLst/>
            </a:prstGeom>
            <a:solidFill>
              <a:schemeClr val="bg1"/>
            </a:solidFill>
          </p:spPr>
          <p:txBody>
            <a:bodyPr wrap="square" rtlCol="0">
              <a:spAutoFit/>
            </a:bodyPr>
            <a:lstStyle/>
            <a:p>
              <a:endParaRPr lang="sv-SE" b="1" dirty="0"/>
            </a:p>
          </p:txBody>
        </p:sp>
      </p:grpSp>
    </p:spTree>
    <p:extLst>
      <p:ext uri="{BB962C8B-B14F-4D97-AF65-F5344CB8AC3E}">
        <p14:creationId xmlns:p14="http://schemas.microsoft.com/office/powerpoint/2010/main" val="4096002495"/>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601" y="437626"/>
            <a:ext cx="7214731" cy="886957"/>
          </a:xfrm>
        </p:spPr>
        <p:txBody>
          <a:bodyPr vert="horz" lIns="121920" tIns="60960" rIns="121920" bIns="60960" rtlCol="0" anchor="b">
            <a:noAutofit/>
          </a:bodyPr>
          <a:lstStyle/>
          <a:p>
            <a:pPr algn="ctr" defTabSz="457189"/>
            <a:r>
              <a:rPr lang="sv-SE" sz="3200" b="1" dirty="0" err="1" smtClean="0">
                <a:solidFill>
                  <a:schemeClr val="tx1"/>
                </a:solidFill>
                <a:latin typeface="+mj-lt"/>
                <a:ea typeface="+mj-ea"/>
                <a:cs typeface="+mj-cs"/>
              </a:rPr>
              <a:t>Aumentar</a:t>
            </a:r>
            <a:r>
              <a:rPr lang="sv-SE" sz="3200" b="1" dirty="0" smtClean="0">
                <a:solidFill>
                  <a:schemeClr val="tx1"/>
                </a:solidFill>
                <a:latin typeface="+mj-lt"/>
                <a:ea typeface="+mj-ea"/>
                <a:cs typeface="+mj-cs"/>
              </a:rPr>
              <a:t> el valor de </a:t>
            </a:r>
            <a:r>
              <a:rPr lang="sv-SE" sz="3200" b="1" dirty="0" err="1" smtClean="0">
                <a:solidFill>
                  <a:schemeClr val="tx1"/>
                </a:solidFill>
                <a:latin typeface="+mj-lt"/>
                <a:ea typeface="+mj-ea"/>
                <a:cs typeface="+mj-cs"/>
              </a:rPr>
              <a:t>toda</a:t>
            </a:r>
            <a:r>
              <a:rPr lang="sv-SE" sz="3200" b="1" dirty="0" smtClean="0">
                <a:solidFill>
                  <a:schemeClr val="tx1"/>
                </a:solidFill>
                <a:latin typeface="+mj-lt"/>
                <a:ea typeface="+mj-ea"/>
                <a:cs typeface="+mj-cs"/>
              </a:rPr>
              <a:t> la </a:t>
            </a:r>
            <a:r>
              <a:rPr lang="sv-SE" sz="3200" b="1" dirty="0" err="1" smtClean="0">
                <a:solidFill>
                  <a:schemeClr val="tx1"/>
                </a:solidFill>
                <a:latin typeface="+mj-lt"/>
                <a:ea typeface="+mj-ea"/>
                <a:cs typeface="+mj-cs"/>
              </a:rPr>
              <a:t>cadena</a:t>
            </a:r>
            <a:r>
              <a:rPr lang="sv-SE" sz="3200" b="1" dirty="0" smtClean="0">
                <a:solidFill>
                  <a:schemeClr val="tx1"/>
                </a:solidFill>
                <a:latin typeface="+mj-lt"/>
                <a:ea typeface="+mj-ea"/>
                <a:cs typeface="+mj-cs"/>
              </a:rPr>
              <a:t> </a:t>
            </a:r>
            <a:r>
              <a:rPr lang="sv-SE" sz="3200" b="1" dirty="0" err="1" smtClean="0">
                <a:solidFill>
                  <a:schemeClr val="tx1"/>
                </a:solidFill>
                <a:latin typeface="+mj-lt"/>
                <a:ea typeface="+mj-ea"/>
                <a:cs typeface="+mj-cs"/>
              </a:rPr>
              <a:t>alimentaria</a:t>
            </a:r>
            <a:endParaRPr lang="sv-SE" sz="3200" b="1" dirty="0">
              <a:solidFill>
                <a:schemeClr val="tx1"/>
              </a:solidFill>
              <a:latin typeface="+mj-lt"/>
              <a:ea typeface="+mj-ea"/>
              <a:cs typeface="+mj-cs"/>
            </a:endParaRPr>
          </a:p>
        </p:txBody>
      </p:sp>
      <p:grpSp>
        <p:nvGrpSpPr>
          <p:cNvPr id="7" name="5 Grupo"/>
          <p:cNvGrpSpPr/>
          <p:nvPr/>
        </p:nvGrpSpPr>
        <p:grpSpPr>
          <a:xfrm>
            <a:off x="1743229" y="1699561"/>
            <a:ext cx="5575744" cy="4519447"/>
            <a:chOff x="2940193" y="1629152"/>
            <a:chExt cx="3504015" cy="2916000"/>
          </a:xfrm>
        </p:grpSpPr>
        <p:pic>
          <p:nvPicPr>
            <p:cNvPr id="8" name="Picture 2" descr="http://t2.gstatic.com/images?q=tbn:ANd9GcSMpJiSggKFJPjb6RSuzRdqoIcihD0TlxOsNazs33lrQ3QCNZhh"/>
            <p:cNvPicPr>
              <a:picLocks noChangeAspect="1" noChangeArrowheads="1"/>
            </p:cNvPicPr>
            <p:nvPr/>
          </p:nvPicPr>
          <p:blipFill>
            <a:blip r:embed="rId3" cstate="print"/>
            <a:srcRect/>
            <a:stretch>
              <a:fillRect/>
            </a:stretch>
          </p:blipFill>
          <p:spPr bwMode="auto">
            <a:xfrm>
              <a:off x="2940193" y="1629152"/>
              <a:ext cx="3159007" cy="2916000"/>
            </a:xfrm>
            <a:prstGeom prst="rect">
              <a:avLst/>
            </a:prstGeom>
            <a:noFill/>
          </p:spPr>
        </p:pic>
        <p:sp>
          <p:nvSpPr>
            <p:cNvPr id="10" name="TextBox 4"/>
            <p:cNvSpPr txBox="1"/>
            <p:nvPr/>
          </p:nvSpPr>
          <p:spPr>
            <a:xfrm>
              <a:off x="3632448" y="2492896"/>
              <a:ext cx="1371600" cy="271353"/>
            </a:xfrm>
            <a:prstGeom prst="rect">
              <a:avLst/>
            </a:prstGeom>
            <a:noFill/>
          </p:spPr>
          <p:txBody>
            <a:bodyPr wrap="square" rtlCol="0">
              <a:spAutoFit/>
            </a:bodyPr>
            <a:lstStyle/>
            <a:p>
              <a:r>
                <a:rPr lang="en-GB" sz="2133" b="1" dirty="0" err="1" smtClean="0">
                  <a:latin typeface="Calibri" pitchFamily="34" charset="0"/>
                  <a:cs typeface="Consolas" pitchFamily="49" charset="0"/>
                </a:rPr>
                <a:t>Ganader</a:t>
              </a:r>
              <a:r>
                <a:rPr lang="en-GB" sz="2133" b="1" dirty="0" smtClean="0">
                  <a:latin typeface="Calibri" pitchFamily="34" charset="0"/>
                  <a:cs typeface="Consolas" pitchFamily="49" charset="0"/>
                </a:rPr>
                <a:t>@</a:t>
              </a:r>
              <a:endParaRPr lang="en-GB" sz="2133" b="1" dirty="0">
                <a:latin typeface="Calibri" pitchFamily="34" charset="0"/>
                <a:cs typeface="Consolas" pitchFamily="49" charset="0"/>
              </a:endParaRPr>
            </a:p>
          </p:txBody>
        </p:sp>
        <p:sp>
          <p:nvSpPr>
            <p:cNvPr id="11" name="TextBox 5"/>
            <p:cNvSpPr txBox="1"/>
            <p:nvPr/>
          </p:nvSpPr>
          <p:spPr>
            <a:xfrm>
              <a:off x="4788024" y="2154342"/>
              <a:ext cx="1371600" cy="271353"/>
            </a:xfrm>
            <a:prstGeom prst="rect">
              <a:avLst/>
            </a:prstGeom>
            <a:noFill/>
          </p:spPr>
          <p:txBody>
            <a:bodyPr wrap="square" rtlCol="0">
              <a:spAutoFit/>
            </a:bodyPr>
            <a:lstStyle/>
            <a:p>
              <a:r>
                <a:rPr lang="en-GB" sz="2133" b="1" dirty="0" err="1" smtClean="0">
                  <a:latin typeface="Calibri" pitchFamily="34" charset="0"/>
                  <a:cs typeface="Consolas" pitchFamily="49" charset="0"/>
                </a:rPr>
                <a:t>Científic</a:t>
              </a:r>
              <a:r>
                <a:rPr lang="en-GB" sz="2133" b="1" dirty="0" smtClean="0">
                  <a:latin typeface="Calibri" pitchFamily="34" charset="0"/>
                  <a:cs typeface="Consolas" pitchFamily="49" charset="0"/>
                </a:rPr>
                <a:t>@</a:t>
              </a:r>
              <a:endParaRPr lang="en-GB" sz="2133" b="1" dirty="0">
                <a:latin typeface="Calibri" pitchFamily="34" charset="0"/>
                <a:cs typeface="Consolas" pitchFamily="49" charset="0"/>
              </a:endParaRPr>
            </a:p>
          </p:txBody>
        </p:sp>
        <p:sp>
          <p:nvSpPr>
            <p:cNvPr id="12" name="TextBox 6"/>
            <p:cNvSpPr txBox="1"/>
            <p:nvPr/>
          </p:nvSpPr>
          <p:spPr>
            <a:xfrm>
              <a:off x="3344416" y="3378478"/>
              <a:ext cx="1731640" cy="271353"/>
            </a:xfrm>
            <a:prstGeom prst="rect">
              <a:avLst/>
            </a:prstGeom>
            <a:noFill/>
          </p:spPr>
          <p:txBody>
            <a:bodyPr wrap="square" rtlCol="0">
              <a:spAutoFit/>
            </a:bodyPr>
            <a:lstStyle/>
            <a:p>
              <a:r>
                <a:rPr lang="en-GB" sz="2133" b="1" dirty="0" err="1" smtClean="0">
                  <a:latin typeface="Calibri" pitchFamily="34" charset="0"/>
                  <a:cs typeface="Consolas" pitchFamily="49" charset="0"/>
                </a:rPr>
                <a:t>Veterinari</a:t>
              </a:r>
              <a:r>
                <a:rPr lang="en-GB" sz="2133" b="1" dirty="0" smtClean="0">
                  <a:latin typeface="Calibri" pitchFamily="34" charset="0"/>
                  <a:cs typeface="Consolas" pitchFamily="49" charset="0"/>
                </a:rPr>
                <a:t>@</a:t>
              </a:r>
              <a:endParaRPr lang="en-GB" sz="2133" b="1" dirty="0">
                <a:latin typeface="Calibri" pitchFamily="34" charset="0"/>
                <a:cs typeface="Consolas" pitchFamily="49" charset="0"/>
              </a:endParaRPr>
            </a:p>
          </p:txBody>
        </p:sp>
        <p:sp>
          <p:nvSpPr>
            <p:cNvPr id="13" name="TextBox 7"/>
            <p:cNvSpPr txBox="1"/>
            <p:nvPr/>
          </p:nvSpPr>
          <p:spPr>
            <a:xfrm>
              <a:off x="4572000" y="3501008"/>
              <a:ext cx="1872208" cy="271353"/>
            </a:xfrm>
            <a:prstGeom prst="rect">
              <a:avLst/>
            </a:prstGeom>
            <a:noFill/>
          </p:spPr>
          <p:txBody>
            <a:bodyPr wrap="square" rtlCol="0">
              <a:spAutoFit/>
            </a:bodyPr>
            <a:lstStyle/>
            <a:p>
              <a:r>
                <a:rPr lang="en-GB" sz="2133" b="1" dirty="0" err="1" smtClean="0">
                  <a:latin typeface="Calibri" pitchFamily="34" charset="0"/>
                  <a:cs typeface="Consolas" pitchFamily="49" charset="0"/>
                </a:rPr>
                <a:t>Asesor</a:t>
              </a:r>
              <a:endParaRPr lang="en-GB" sz="2133" b="1" dirty="0">
                <a:latin typeface="Calibri" pitchFamily="34" charset="0"/>
                <a:cs typeface="Consolas" pitchFamily="49" charset="0"/>
              </a:endParaRPr>
            </a:p>
          </p:txBody>
        </p:sp>
      </p:grpSp>
      <p:pic>
        <p:nvPicPr>
          <p:cNvPr id="9" name="Picture 2" descr="Farmer and Veterinarian conversation in Southern Brazil dairy f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332" y="2513542"/>
            <a:ext cx="2952000" cy="29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816919"/>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65464" t="35649" r="6644" b="20238"/>
          <a:stretch/>
        </p:blipFill>
        <p:spPr>
          <a:xfrm>
            <a:off x="1920240" y="2123090"/>
            <a:ext cx="8747760" cy="4734909"/>
          </a:xfrm>
          <a:prstGeom prst="rect">
            <a:avLst/>
          </a:prstGeom>
        </p:spPr>
      </p:pic>
      <p:sp>
        <p:nvSpPr>
          <p:cNvPr id="4" name="Rectangle 10"/>
          <p:cNvSpPr/>
          <p:nvPr/>
        </p:nvSpPr>
        <p:spPr>
          <a:xfrm>
            <a:off x="1961535" y="656108"/>
            <a:ext cx="7993625" cy="978729"/>
          </a:xfrm>
          <a:prstGeom prst="rect">
            <a:avLst/>
          </a:prstGeom>
          <a:solidFill>
            <a:schemeClr val="bg1"/>
          </a:solidFill>
        </p:spPr>
        <p:txBody>
          <a:bodyPr wrap="square">
            <a:spAutoFit/>
          </a:bodyPr>
          <a:lstStyle/>
          <a:p>
            <a:pPr algn="ctr">
              <a:lnSpc>
                <a:spcPct val="90000"/>
              </a:lnSpc>
              <a:spcBef>
                <a:spcPct val="0"/>
              </a:spcBef>
            </a:pPr>
            <a:r>
              <a:rPr lang="en-US" sz="3200" b="1" dirty="0" err="1">
                <a:latin typeface="+mj-lt"/>
                <a:ea typeface="+mj-ea"/>
                <a:cs typeface="+mj-cs"/>
              </a:rPr>
              <a:t>Dinámicas</a:t>
            </a:r>
            <a:r>
              <a:rPr lang="en-US" sz="3200" b="1" dirty="0">
                <a:latin typeface="+mj-lt"/>
                <a:ea typeface="+mj-ea"/>
                <a:cs typeface="+mj-cs"/>
              </a:rPr>
              <a:t> </a:t>
            </a:r>
            <a:r>
              <a:rPr lang="en-US" sz="3200" b="1" dirty="0" err="1">
                <a:latin typeface="+mj-lt"/>
                <a:ea typeface="+mj-ea"/>
                <a:cs typeface="+mj-cs"/>
              </a:rPr>
              <a:t>sociales</a:t>
            </a:r>
            <a:endParaRPr lang="en-US" sz="3200" b="1" dirty="0">
              <a:latin typeface="+mj-lt"/>
              <a:ea typeface="+mj-ea"/>
              <a:cs typeface="+mj-cs"/>
            </a:endParaRPr>
          </a:p>
          <a:p>
            <a:pPr algn="ctr">
              <a:lnSpc>
                <a:spcPct val="90000"/>
              </a:lnSpc>
              <a:spcBef>
                <a:spcPct val="0"/>
              </a:spcBef>
            </a:pPr>
            <a:r>
              <a:rPr lang="en-US" sz="3200" b="1" dirty="0" err="1">
                <a:latin typeface="+mj-lt"/>
                <a:ea typeface="+mj-ea"/>
                <a:cs typeface="+mj-cs"/>
              </a:rPr>
              <a:t>Tradición</a:t>
            </a:r>
            <a:r>
              <a:rPr lang="en-US" sz="3200" b="1" dirty="0">
                <a:latin typeface="+mj-lt"/>
                <a:ea typeface="+mj-ea"/>
                <a:cs typeface="+mj-cs"/>
              </a:rPr>
              <a:t> e </a:t>
            </a:r>
            <a:r>
              <a:rPr lang="en-US" sz="3200" b="1" dirty="0" err="1">
                <a:latin typeface="+mj-lt"/>
                <a:ea typeface="+mj-ea"/>
                <a:cs typeface="+mj-cs"/>
              </a:rPr>
              <a:t>influencia</a:t>
            </a:r>
            <a:r>
              <a:rPr lang="en-US" sz="3200" b="1" dirty="0">
                <a:latin typeface="+mj-lt"/>
                <a:ea typeface="+mj-ea"/>
                <a:cs typeface="+mj-cs"/>
              </a:rPr>
              <a:t> social</a:t>
            </a:r>
          </a:p>
        </p:txBody>
      </p:sp>
    </p:spTree>
    <p:extLst>
      <p:ext uri="{BB962C8B-B14F-4D97-AF65-F5344CB8AC3E}">
        <p14:creationId xmlns:p14="http://schemas.microsoft.com/office/powerpoint/2010/main" val="4062727856"/>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nitrocdn.com/itrpAuiDZEXyHReJnOeEGDPVoGHSYxPn/assets/static/optimized/rev-fcc7180/wp-content/uploads/2020/11/Group-434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83500"/>
            <a:ext cx="4821397" cy="31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srcRect/>
          <a:stretch>
            <a:fillRect/>
          </a:stretch>
        </p:blipFill>
        <p:spPr bwMode="auto">
          <a:xfrm>
            <a:off x="6225821" y="883500"/>
            <a:ext cx="4160000" cy="3120000"/>
          </a:xfrm>
          <a:prstGeom prst="rect">
            <a:avLst/>
          </a:prstGeom>
          <a:noFill/>
          <a:ln w="9525">
            <a:noFill/>
            <a:miter lim="800000"/>
            <a:headEnd/>
            <a:tailEnd/>
          </a:ln>
          <a:effectLst/>
        </p:spPr>
      </p:pic>
      <p:pic>
        <p:nvPicPr>
          <p:cNvPr id="4" name="Picture 2" descr="E:\brazil all\Luana Rafael\Fazenda Gonwana\GEDC7171.JPG"/>
          <p:cNvPicPr>
            <a:picLocks noChangeAspect="1" noChangeArrowheads="1"/>
          </p:cNvPicPr>
          <p:nvPr/>
        </p:nvPicPr>
        <p:blipFill>
          <a:blip r:embed="rId4" cstate="print"/>
          <a:srcRect/>
          <a:stretch>
            <a:fillRect/>
          </a:stretch>
        </p:blipFill>
        <p:spPr bwMode="auto">
          <a:xfrm>
            <a:off x="4022223" y="4122000"/>
            <a:ext cx="3648000" cy="2736000"/>
          </a:xfrm>
          <a:prstGeom prst="rect">
            <a:avLst/>
          </a:prstGeom>
          <a:noFill/>
        </p:spPr>
      </p:pic>
      <p:sp>
        <p:nvSpPr>
          <p:cNvPr id="6" name="Rectangle 5"/>
          <p:cNvSpPr/>
          <p:nvPr/>
        </p:nvSpPr>
        <p:spPr>
          <a:xfrm>
            <a:off x="4662221" y="256525"/>
            <a:ext cx="3634328" cy="547842"/>
          </a:xfrm>
          <a:prstGeom prst="rect">
            <a:avLst/>
          </a:prstGeom>
        </p:spPr>
        <p:txBody>
          <a:bodyPr wrap="none">
            <a:spAutoFit/>
          </a:bodyPr>
          <a:lstStyle/>
          <a:p>
            <a:pPr algn="ctr" defTabSz="457189" fontAlgn="t">
              <a:lnSpc>
                <a:spcPct val="90000"/>
              </a:lnSpc>
              <a:spcBef>
                <a:spcPct val="0"/>
              </a:spcBef>
            </a:pPr>
            <a:r>
              <a:rPr lang="sv-SE" sz="3200" b="1" dirty="0" err="1">
                <a:latin typeface="+mj-lt"/>
                <a:ea typeface="+mj-ea"/>
                <a:cs typeface="Calibri" panose="020F0502020204030204" pitchFamily="34" charset="0"/>
              </a:rPr>
              <a:t>Idoneidad</a:t>
            </a:r>
            <a:r>
              <a:rPr lang="sv-SE" sz="3200" b="1" dirty="0">
                <a:latin typeface="+mj-lt"/>
                <a:ea typeface="+mj-ea"/>
                <a:cs typeface="Calibri" panose="020F0502020204030204" pitchFamily="34" charset="0"/>
              </a:rPr>
              <a:t> vs </a:t>
            </a:r>
            <a:r>
              <a:rPr lang="sv-SE" sz="3200" b="1" dirty="0" err="1">
                <a:latin typeface="+mj-lt"/>
                <a:ea typeface="+mj-ea"/>
                <a:cs typeface="Calibri" panose="020F0502020204030204" pitchFamily="34" charset="0"/>
              </a:rPr>
              <a:t>realidad</a:t>
            </a:r>
            <a:endParaRPr lang="sv-SE" sz="3200" b="1" dirty="0">
              <a:latin typeface="+mj-lt"/>
              <a:ea typeface="+mj-ea"/>
              <a:cs typeface="Calibri" panose="020F0502020204030204" pitchFamily="34" charset="0"/>
            </a:endParaRPr>
          </a:p>
        </p:txBody>
      </p:sp>
    </p:spTree>
    <p:extLst>
      <p:ext uri="{BB962C8B-B14F-4D97-AF65-F5344CB8AC3E}">
        <p14:creationId xmlns:p14="http://schemas.microsoft.com/office/powerpoint/2010/main" val="706515756"/>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618281" y="561279"/>
            <a:ext cx="8229600" cy="792088"/>
          </a:xfrm>
        </p:spPr>
        <p:txBody>
          <a:bodyPr>
            <a:noAutofit/>
          </a:bodyPr>
          <a:lstStyle/>
          <a:p>
            <a:pPr algn="ctr"/>
            <a:r>
              <a:rPr lang="es-ES" altLang="en-US" sz="3200" b="1" dirty="0"/>
              <a:t>Ganaderos - Estado mental Ayuda - enfoque sensible - Cooperación</a:t>
            </a:r>
          </a:p>
        </p:txBody>
      </p:sp>
      <p:pic>
        <p:nvPicPr>
          <p:cNvPr id="26628"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919289" y="2132013"/>
            <a:ext cx="8424863" cy="4216400"/>
          </a:xfrm>
        </p:spPr>
      </p:pic>
    </p:spTree>
    <p:extLst>
      <p:ext uri="{BB962C8B-B14F-4D97-AF65-F5344CB8AC3E}">
        <p14:creationId xmlns:p14="http://schemas.microsoft.com/office/powerpoint/2010/main" val="4148921491"/>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8559" y="390577"/>
            <a:ext cx="8547083" cy="535531"/>
          </a:xfrm>
          <a:prstGeom prst="rect">
            <a:avLst/>
          </a:prstGeom>
        </p:spPr>
        <p:txBody>
          <a:bodyPr wrap="none">
            <a:spAutoFit/>
          </a:bodyPr>
          <a:lstStyle/>
          <a:p>
            <a:pPr algn="ctr">
              <a:lnSpc>
                <a:spcPct val="90000"/>
              </a:lnSpc>
              <a:spcBef>
                <a:spcPct val="0"/>
              </a:spcBef>
            </a:pPr>
            <a:r>
              <a:rPr lang="es-ES" sz="3200" b="1" dirty="0">
                <a:latin typeface="+mj-lt"/>
                <a:ea typeface="+mj-ea"/>
                <a:cs typeface="+mj-cs"/>
              </a:rPr>
              <a:t>Amplia gama de implementaciones de bioseguridad</a:t>
            </a:r>
            <a:endParaRPr lang="sv-SE" sz="3200" b="1" dirty="0">
              <a:latin typeface="+mj-lt"/>
              <a:ea typeface="+mj-ea"/>
              <a:cs typeface="+mj-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6000" y="1290000"/>
            <a:ext cx="3492000" cy="4656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8944" y="1290000"/>
            <a:ext cx="2619000" cy="4656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7187" y="1290000"/>
            <a:ext cx="2619000" cy="4656000"/>
          </a:xfrm>
          <a:prstGeom prst="rect">
            <a:avLst/>
          </a:prstGeom>
        </p:spPr>
      </p:pic>
    </p:spTree>
    <p:extLst>
      <p:ext uri="{BB962C8B-B14F-4D97-AF65-F5344CB8AC3E}">
        <p14:creationId xmlns:p14="http://schemas.microsoft.com/office/powerpoint/2010/main" val="2542782353"/>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5086" y="-118243"/>
            <a:ext cx="11646914" cy="978729"/>
          </a:xfrm>
          <a:prstGeom prst="rect">
            <a:avLst/>
          </a:prstGeom>
        </p:spPr>
        <p:txBody>
          <a:bodyPr wrap="square">
            <a:spAutoFit/>
          </a:bodyPr>
          <a:lstStyle/>
          <a:p>
            <a:pPr lvl="0" algn="ctr">
              <a:lnSpc>
                <a:spcPct val="90000"/>
              </a:lnSpc>
              <a:spcBef>
                <a:spcPct val="0"/>
              </a:spcBef>
            </a:pPr>
            <a:r>
              <a:rPr lang="sv-SE" sz="3200" b="1" dirty="0" err="1">
                <a:latin typeface="+mj-lt"/>
                <a:ea typeface="+mj-ea"/>
                <a:cs typeface="+mj-cs"/>
              </a:rPr>
              <a:t>Amplio</a:t>
            </a:r>
            <a:r>
              <a:rPr lang="sv-SE" sz="3200" b="1" dirty="0">
                <a:latin typeface="+mj-lt"/>
                <a:ea typeface="+mj-ea"/>
                <a:cs typeface="+mj-cs"/>
              </a:rPr>
              <a:t> </a:t>
            </a:r>
            <a:r>
              <a:rPr lang="sv-SE" sz="3200" b="1" dirty="0" err="1">
                <a:latin typeface="+mj-lt"/>
                <a:ea typeface="+mj-ea"/>
                <a:cs typeface="+mj-cs"/>
              </a:rPr>
              <a:t>rango</a:t>
            </a:r>
            <a:r>
              <a:rPr lang="sv-SE" sz="3200" b="1" dirty="0">
                <a:latin typeface="+mj-lt"/>
                <a:ea typeface="+mj-ea"/>
                <a:cs typeface="+mj-cs"/>
              </a:rPr>
              <a:t> de </a:t>
            </a:r>
            <a:r>
              <a:rPr lang="sv-SE" sz="3200" b="1" dirty="0" err="1">
                <a:latin typeface="+mj-lt"/>
                <a:ea typeface="+mj-ea"/>
                <a:cs typeface="+mj-cs"/>
              </a:rPr>
              <a:t>implementaciones</a:t>
            </a:r>
            <a:endParaRPr lang="sv-SE" sz="3200" b="1" dirty="0">
              <a:latin typeface="+mj-lt"/>
              <a:ea typeface="+mj-ea"/>
              <a:cs typeface="+mj-cs"/>
            </a:endParaRPr>
          </a:p>
          <a:p>
            <a:pPr lvl="0" algn="ctr">
              <a:lnSpc>
                <a:spcPct val="90000"/>
              </a:lnSpc>
              <a:spcBef>
                <a:spcPct val="0"/>
              </a:spcBef>
            </a:pPr>
            <a:r>
              <a:rPr lang="sv-SE" sz="3200" b="1" dirty="0" err="1">
                <a:latin typeface="+mj-lt"/>
                <a:ea typeface="+mj-ea"/>
                <a:cs typeface="+mj-cs"/>
              </a:rPr>
              <a:t>Bioseguridad</a:t>
            </a:r>
            <a:r>
              <a:rPr lang="sv-SE" sz="3200" b="1" dirty="0">
                <a:latin typeface="+mj-lt"/>
                <a:ea typeface="+mj-ea"/>
                <a:cs typeface="+mj-cs"/>
              </a:rPr>
              <a:t> &amp; </a:t>
            </a:r>
            <a:r>
              <a:rPr lang="sv-SE" sz="3200" b="1" dirty="0" err="1">
                <a:latin typeface="+mj-lt"/>
                <a:ea typeface="+mj-ea"/>
                <a:cs typeface="+mj-cs"/>
              </a:rPr>
              <a:t>monitorización</a:t>
            </a:r>
            <a:r>
              <a:rPr lang="sv-SE" sz="3200" b="1" dirty="0">
                <a:latin typeface="+mj-lt"/>
                <a:ea typeface="+mj-ea"/>
                <a:cs typeface="+mj-cs"/>
              </a:rPr>
              <a:t> animal</a:t>
            </a:r>
          </a:p>
        </p:txBody>
      </p:sp>
      <p:sp>
        <p:nvSpPr>
          <p:cNvPr id="8" name="Rectangle 7"/>
          <p:cNvSpPr/>
          <p:nvPr/>
        </p:nvSpPr>
        <p:spPr>
          <a:xfrm>
            <a:off x="-192323" y="6156955"/>
            <a:ext cx="4987484" cy="646331"/>
          </a:xfrm>
          <a:prstGeom prst="rect">
            <a:avLst/>
          </a:prstGeom>
        </p:spPr>
        <p:txBody>
          <a:bodyPr wrap="square">
            <a:spAutoFit/>
          </a:bodyPr>
          <a:lstStyle/>
          <a:p>
            <a:pPr lvl="0" algn="ctr" defTabSz="685783">
              <a:spcBef>
                <a:spcPct val="0"/>
              </a:spcBef>
              <a:defRPr/>
            </a:pPr>
            <a:r>
              <a:rPr lang="en-US" dirty="0">
                <a:solidFill>
                  <a:srgbClr val="44546A"/>
                </a:solidFill>
                <a:latin typeface="Arial Black"/>
              </a:rPr>
              <a:t>Organizational culture eats strategy for breakfast, lunch and </a:t>
            </a:r>
            <a:r>
              <a:rPr lang="en-US" dirty="0" smtClean="0">
                <a:solidFill>
                  <a:srgbClr val="44546A"/>
                </a:solidFill>
                <a:latin typeface="Arial Black"/>
              </a:rPr>
              <a:t>dinner </a:t>
            </a:r>
            <a:endParaRPr lang="en-US" dirty="0">
              <a:solidFill>
                <a:srgbClr val="44546A"/>
              </a:solidFill>
              <a:latin typeface="Arial Black"/>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7341" y="1095777"/>
            <a:ext cx="3323904" cy="2520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838" y="1095777"/>
            <a:ext cx="1935320" cy="2520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2255" y="1095777"/>
            <a:ext cx="1935320" cy="2520000"/>
          </a:xfrm>
          <a:prstGeom prst="rect">
            <a:avLst/>
          </a:prstGeom>
        </p:spPr>
      </p:pic>
      <p:pic>
        <p:nvPicPr>
          <p:cNvPr id="7" name="Picture 6"/>
          <p:cNvPicPr>
            <a:picLocks noChangeAspect="1"/>
          </p:cNvPicPr>
          <p:nvPr/>
        </p:nvPicPr>
        <p:blipFill rotWithShape="1">
          <a:blip r:embed="rId6"/>
          <a:srcRect l="69171" t="35649" r="13161" b="29481"/>
          <a:stretch/>
        </p:blipFill>
        <p:spPr>
          <a:xfrm>
            <a:off x="0" y="1077178"/>
            <a:ext cx="4602838" cy="5040000"/>
          </a:xfrm>
          <a:prstGeom prst="rect">
            <a:avLst/>
          </a:prstGeom>
        </p:spPr>
      </p:pic>
      <p:pic>
        <p:nvPicPr>
          <p:cNvPr id="10" name="Picture 2" descr="https://nitrocdn.com/itrpAuiDZEXyHReJnOeEGDPVoGHSYxPn/assets/static/optimized/rev-fcc7180/wp-content/uploads/2020/11/Group-4344.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977"/>
          <a:stretch/>
        </p:blipFill>
        <p:spPr bwMode="auto">
          <a:xfrm>
            <a:off x="4724733" y="3597178"/>
            <a:ext cx="3622499"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8" cstate="print"/>
          <a:srcRect/>
          <a:stretch>
            <a:fillRect/>
          </a:stretch>
        </p:blipFill>
        <p:spPr bwMode="auto">
          <a:xfrm>
            <a:off x="8781245" y="3686515"/>
            <a:ext cx="3360000" cy="2520000"/>
          </a:xfrm>
          <a:prstGeom prst="rect">
            <a:avLst/>
          </a:prstGeom>
          <a:noFill/>
          <a:ln w="9525">
            <a:noFill/>
            <a:miter lim="800000"/>
            <a:headEnd/>
            <a:tailEnd/>
          </a:ln>
          <a:effectLst/>
        </p:spPr>
      </p:pic>
      <p:sp>
        <p:nvSpPr>
          <p:cNvPr id="6" name="TextBox 5"/>
          <p:cNvSpPr txBox="1"/>
          <p:nvPr/>
        </p:nvSpPr>
        <p:spPr>
          <a:xfrm>
            <a:off x="268861" y="5255884"/>
            <a:ext cx="2278743" cy="707886"/>
          </a:xfrm>
          <a:prstGeom prst="rect">
            <a:avLst/>
          </a:prstGeom>
          <a:solidFill>
            <a:srgbClr val="A80000">
              <a:alpha val="96863"/>
            </a:srgbClr>
          </a:solidFill>
        </p:spPr>
        <p:txBody>
          <a:bodyPr wrap="square" rtlCol="0">
            <a:spAutoFit/>
          </a:bodyPr>
          <a:lstStyle/>
          <a:p>
            <a:r>
              <a:rPr lang="sv-SE" sz="2000" dirty="0" err="1" smtClean="0">
                <a:solidFill>
                  <a:schemeClr val="bg1"/>
                </a:solidFill>
                <a:latin typeface="Arial Rounded MT Bold" panose="020F0704030504030204" pitchFamily="34" charset="0"/>
              </a:rPr>
              <a:t>Tradición</a:t>
            </a:r>
            <a:r>
              <a:rPr lang="sv-SE" sz="2000" dirty="0" smtClean="0">
                <a:solidFill>
                  <a:schemeClr val="bg1"/>
                </a:solidFill>
                <a:latin typeface="Arial Rounded MT Bold" panose="020F0704030504030204" pitchFamily="34" charset="0"/>
              </a:rPr>
              <a:t> &amp; </a:t>
            </a:r>
            <a:r>
              <a:rPr lang="sv-SE" sz="2000" dirty="0" err="1" smtClean="0">
                <a:solidFill>
                  <a:schemeClr val="bg1"/>
                </a:solidFill>
                <a:latin typeface="Arial Rounded MT Bold" panose="020F0704030504030204" pitchFamily="34" charset="0"/>
              </a:rPr>
              <a:t>rutinas</a:t>
            </a:r>
            <a:endParaRPr lang="sv-SE" sz="2000" dirty="0">
              <a:solidFill>
                <a:schemeClr val="bg1"/>
              </a:solidFill>
              <a:latin typeface="Arial Rounded MT Bold" panose="020F0704030504030204" pitchFamily="34" charset="0"/>
            </a:endParaRPr>
          </a:p>
        </p:txBody>
      </p:sp>
      <p:sp>
        <p:nvSpPr>
          <p:cNvPr id="9" name="TextBox 8"/>
          <p:cNvSpPr txBox="1"/>
          <p:nvPr/>
        </p:nvSpPr>
        <p:spPr>
          <a:xfrm>
            <a:off x="8856039" y="6480120"/>
            <a:ext cx="6830691" cy="461665"/>
          </a:xfrm>
          <a:prstGeom prst="rect">
            <a:avLst/>
          </a:prstGeom>
          <a:noFill/>
        </p:spPr>
        <p:txBody>
          <a:bodyPr wrap="square" rtlCol="0">
            <a:spAutoFit/>
          </a:bodyPr>
          <a:lstStyle/>
          <a:p>
            <a:r>
              <a:rPr lang="sv-SE" sz="1200" dirty="0" err="1" smtClean="0"/>
              <a:t>Figure</a:t>
            </a:r>
            <a:r>
              <a:rPr lang="sv-SE" sz="1200" dirty="0" smtClean="0"/>
              <a:t>. </a:t>
            </a:r>
            <a:r>
              <a:rPr lang="sv-SE" sz="1200" dirty="0" err="1" smtClean="0"/>
              <a:t>Adapted</a:t>
            </a:r>
            <a:r>
              <a:rPr lang="sv-SE" sz="1200" dirty="0" smtClean="0"/>
              <a:t> from </a:t>
            </a:r>
            <a:r>
              <a:rPr lang="en-US" sz="1200" dirty="0" smtClean="0">
                <a:solidFill>
                  <a:srgbClr val="44546A"/>
                </a:solidFill>
                <a:latin typeface="Arial Black"/>
              </a:rPr>
              <a:t>SMART </a:t>
            </a:r>
            <a:r>
              <a:rPr lang="en-US" sz="1200" dirty="0">
                <a:solidFill>
                  <a:srgbClr val="44546A"/>
                </a:solidFill>
                <a:latin typeface="Arial Black"/>
              </a:rPr>
              <a:t>AGRI HUBS)</a:t>
            </a:r>
          </a:p>
          <a:p>
            <a:endParaRPr lang="sv-SE" sz="1200" dirty="0"/>
          </a:p>
        </p:txBody>
      </p:sp>
      <p:sp>
        <p:nvSpPr>
          <p:cNvPr id="12" name="TextBox 11"/>
          <p:cNvSpPr txBox="1"/>
          <p:nvPr/>
        </p:nvSpPr>
        <p:spPr>
          <a:xfrm>
            <a:off x="2816465" y="5255884"/>
            <a:ext cx="1617925" cy="707886"/>
          </a:xfrm>
          <a:prstGeom prst="rect">
            <a:avLst/>
          </a:prstGeom>
          <a:solidFill>
            <a:srgbClr val="A80000">
              <a:alpha val="96863"/>
            </a:srgbClr>
          </a:solidFill>
        </p:spPr>
        <p:txBody>
          <a:bodyPr wrap="square" rtlCol="0">
            <a:spAutoFit/>
          </a:bodyPr>
          <a:lstStyle/>
          <a:p>
            <a:r>
              <a:rPr lang="sv-SE" sz="2000" dirty="0" err="1" smtClean="0">
                <a:solidFill>
                  <a:schemeClr val="bg1"/>
                </a:solidFill>
                <a:latin typeface="Arial Rounded MT Bold" panose="020F0704030504030204" pitchFamily="34" charset="0"/>
              </a:rPr>
              <a:t>Estrategias</a:t>
            </a:r>
            <a:endParaRPr lang="sv-SE" sz="2000" dirty="0" smtClean="0">
              <a:solidFill>
                <a:schemeClr val="bg1"/>
              </a:solidFill>
              <a:latin typeface="Arial Rounded MT Bold" panose="020F0704030504030204" pitchFamily="34" charset="0"/>
            </a:endParaRPr>
          </a:p>
          <a:p>
            <a:endParaRPr lang="sv-SE" sz="20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082195911"/>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838818" y="1228525"/>
            <a:ext cx="2738104" cy="1432908"/>
          </a:xfrm>
          <a:prstGeom prst="ellipse">
            <a:avLst/>
          </a:prstGeom>
          <a:solidFill>
            <a:srgbClr val="E5EED8"/>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latin typeface="Arial" panose="020B0604020202020204" pitchFamily="34" charset="0"/>
              <a:cs typeface="Arial" panose="020B0604020202020204" pitchFamily="34" charset="0"/>
            </a:endParaRPr>
          </a:p>
        </p:txBody>
      </p:sp>
      <p:sp>
        <p:nvSpPr>
          <p:cNvPr id="6" name="Oval 5"/>
          <p:cNvSpPr/>
          <p:nvPr/>
        </p:nvSpPr>
        <p:spPr>
          <a:xfrm>
            <a:off x="2950343" y="4429893"/>
            <a:ext cx="2174868" cy="1316741"/>
          </a:xfrm>
          <a:prstGeom prst="ellipse">
            <a:avLst/>
          </a:prstGeom>
          <a:solidFill>
            <a:srgbClr val="E5EED8"/>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latin typeface="Arial" panose="020B0604020202020204" pitchFamily="34" charset="0"/>
              <a:cs typeface="Arial" panose="020B0604020202020204" pitchFamily="34" charset="0"/>
            </a:endParaRPr>
          </a:p>
        </p:txBody>
      </p:sp>
      <p:sp>
        <p:nvSpPr>
          <p:cNvPr id="7" name="Oval 6"/>
          <p:cNvSpPr/>
          <p:nvPr/>
        </p:nvSpPr>
        <p:spPr>
          <a:xfrm>
            <a:off x="5700612" y="5200960"/>
            <a:ext cx="3419724" cy="1559381"/>
          </a:xfrm>
          <a:prstGeom prst="ellipse">
            <a:avLst/>
          </a:prstGeom>
          <a:solidFill>
            <a:srgbClr val="E5EED8"/>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latin typeface="Arial" panose="020B0604020202020204" pitchFamily="34" charset="0"/>
              <a:cs typeface="Arial" panose="020B0604020202020204" pitchFamily="34" charset="0"/>
            </a:endParaRPr>
          </a:p>
        </p:txBody>
      </p:sp>
      <p:sp>
        <p:nvSpPr>
          <p:cNvPr id="9" name="Oval 8"/>
          <p:cNvSpPr/>
          <p:nvPr/>
        </p:nvSpPr>
        <p:spPr>
          <a:xfrm>
            <a:off x="6701222" y="2051118"/>
            <a:ext cx="2563130" cy="1156437"/>
          </a:xfrm>
          <a:prstGeom prst="ellipse">
            <a:avLst/>
          </a:prstGeom>
          <a:solidFill>
            <a:srgbClr val="E5EED8"/>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latin typeface="Arial" panose="020B0604020202020204" pitchFamily="34" charset="0"/>
              <a:cs typeface="Arial" panose="020B0604020202020204" pitchFamily="34" charset="0"/>
            </a:endParaRPr>
          </a:p>
        </p:txBody>
      </p:sp>
      <p:sp>
        <p:nvSpPr>
          <p:cNvPr id="3" name="TextBox 2"/>
          <p:cNvSpPr txBox="1"/>
          <p:nvPr/>
        </p:nvSpPr>
        <p:spPr>
          <a:xfrm flipH="1">
            <a:off x="3190950" y="1518052"/>
            <a:ext cx="2111263" cy="830997"/>
          </a:xfrm>
          <a:prstGeom prst="rect">
            <a:avLst/>
          </a:prstGeom>
          <a:noFill/>
        </p:spPr>
        <p:txBody>
          <a:bodyPr wrap="square" rtlCol="0">
            <a:spAutoFit/>
          </a:bodyPr>
          <a:lstStyle/>
          <a:p>
            <a:pPr algn="ctr" defTabSz="685800"/>
            <a:r>
              <a:rPr lang="sv-SE" sz="1600" dirty="0" err="1">
                <a:solidFill>
                  <a:prstClr val="black"/>
                </a:solidFill>
                <a:latin typeface="Trebuchet MS" pitchFamily="34" charset="0"/>
              </a:rPr>
              <a:t>Cambio</a:t>
            </a:r>
            <a:r>
              <a:rPr lang="sv-SE" sz="1600" dirty="0">
                <a:solidFill>
                  <a:prstClr val="black"/>
                </a:solidFill>
                <a:latin typeface="Trebuchet MS" pitchFamily="34" charset="0"/>
              </a:rPr>
              <a:t> </a:t>
            </a:r>
            <a:r>
              <a:rPr lang="sv-SE" sz="1600" dirty="0" err="1">
                <a:solidFill>
                  <a:prstClr val="black"/>
                </a:solidFill>
                <a:latin typeface="Trebuchet MS" pitchFamily="34" charset="0"/>
              </a:rPr>
              <a:t>climático</a:t>
            </a:r>
            <a:r>
              <a:rPr lang="sv-SE" sz="1600" dirty="0">
                <a:solidFill>
                  <a:prstClr val="black"/>
                </a:solidFill>
                <a:latin typeface="Trebuchet MS" pitchFamily="34" charset="0"/>
              </a:rPr>
              <a:t> y </a:t>
            </a:r>
            <a:r>
              <a:rPr lang="sv-SE" sz="1600" dirty="0" err="1">
                <a:solidFill>
                  <a:prstClr val="black"/>
                </a:solidFill>
                <a:latin typeface="Trebuchet MS" pitchFamily="34" charset="0"/>
              </a:rPr>
              <a:t>dinámica</a:t>
            </a:r>
            <a:r>
              <a:rPr lang="sv-SE" sz="1600" dirty="0">
                <a:solidFill>
                  <a:prstClr val="black"/>
                </a:solidFill>
                <a:latin typeface="Trebuchet MS" pitchFamily="34" charset="0"/>
              </a:rPr>
              <a:t> </a:t>
            </a:r>
            <a:r>
              <a:rPr lang="sv-SE" sz="1600" dirty="0" err="1">
                <a:solidFill>
                  <a:prstClr val="black"/>
                </a:solidFill>
                <a:latin typeface="Trebuchet MS" pitchFamily="34" charset="0"/>
              </a:rPr>
              <a:t>antropogénica</a:t>
            </a:r>
            <a:endParaRPr lang="sv-SE" sz="1600" dirty="0">
              <a:solidFill>
                <a:prstClr val="black"/>
              </a:solidFill>
              <a:latin typeface="Trebuchet MS" pitchFamily="34" charset="0"/>
            </a:endParaRPr>
          </a:p>
        </p:txBody>
      </p:sp>
      <p:sp>
        <p:nvSpPr>
          <p:cNvPr id="5" name="Oval 4"/>
          <p:cNvSpPr/>
          <p:nvPr/>
        </p:nvSpPr>
        <p:spPr>
          <a:xfrm>
            <a:off x="3375008" y="2897718"/>
            <a:ext cx="1874648" cy="943644"/>
          </a:xfrm>
          <a:prstGeom prst="ellipse">
            <a:avLst/>
          </a:prstGeom>
          <a:solidFill>
            <a:srgbClr val="E5EED8"/>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latin typeface="Arial" panose="020B0604020202020204" pitchFamily="34" charset="0"/>
              <a:cs typeface="Arial" panose="020B0604020202020204" pitchFamily="34" charset="0"/>
            </a:endParaRPr>
          </a:p>
        </p:txBody>
      </p:sp>
      <p:sp>
        <p:nvSpPr>
          <p:cNvPr id="10" name="TextBox 9"/>
          <p:cNvSpPr txBox="1"/>
          <p:nvPr/>
        </p:nvSpPr>
        <p:spPr>
          <a:xfrm flipH="1">
            <a:off x="3654089" y="3011459"/>
            <a:ext cx="1471123" cy="584775"/>
          </a:xfrm>
          <a:prstGeom prst="rect">
            <a:avLst/>
          </a:prstGeom>
          <a:noFill/>
        </p:spPr>
        <p:txBody>
          <a:bodyPr wrap="square" rtlCol="0">
            <a:spAutoFit/>
          </a:bodyPr>
          <a:lstStyle/>
          <a:p>
            <a:pPr defTabSz="685800"/>
            <a:r>
              <a:rPr lang="sv-SE" sz="1600" dirty="0" err="1">
                <a:solidFill>
                  <a:prstClr val="black"/>
                </a:solidFill>
                <a:latin typeface="Trebuchet MS" pitchFamily="34" charset="0"/>
              </a:rPr>
              <a:t>Evolución</a:t>
            </a:r>
            <a:r>
              <a:rPr lang="sv-SE" sz="1600" dirty="0">
                <a:solidFill>
                  <a:prstClr val="black"/>
                </a:solidFill>
                <a:latin typeface="Trebuchet MS" pitchFamily="34" charset="0"/>
              </a:rPr>
              <a:t> </a:t>
            </a:r>
            <a:r>
              <a:rPr lang="sv-SE" sz="1600" b="1" dirty="0" err="1">
                <a:solidFill>
                  <a:prstClr val="black"/>
                </a:solidFill>
                <a:latin typeface="Trebuchet MS" pitchFamily="34" charset="0"/>
              </a:rPr>
              <a:t>patógenos</a:t>
            </a:r>
            <a:endParaRPr lang="sv-SE" sz="1600" b="1" dirty="0">
              <a:solidFill>
                <a:prstClr val="black"/>
              </a:solidFill>
              <a:latin typeface="Trebuchet MS" pitchFamily="34" charset="0"/>
            </a:endParaRPr>
          </a:p>
        </p:txBody>
      </p:sp>
      <p:sp>
        <p:nvSpPr>
          <p:cNvPr id="11" name="TextBox 10"/>
          <p:cNvSpPr txBox="1"/>
          <p:nvPr/>
        </p:nvSpPr>
        <p:spPr>
          <a:xfrm flipH="1">
            <a:off x="3096965" y="4812876"/>
            <a:ext cx="1854478" cy="584775"/>
          </a:xfrm>
          <a:prstGeom prst="rect">
            <a:avLst/>
          </a:prstGeom>
          <a:noFill/>
        </p:spPr>
        <p:txBody>
          <a:bodyPr wrap="square" rtlCol="0">
            <a:spAutoFit/>
          </a:bodyPr>
          <a:lstStyle/>
          <a:p>
            <a:pPr algn="ctr" defTabSz="685800"/>
            <a:r>
              <a:rPr lang="sv-SE" sz="1600" dirty="0" err="1">
                <a:solidFill>
                  <a:prstClr val="black"/>
                </a:solidFill>
                <a:latin typeface="Trebuchet MS" pitchFamily="34" charset="0"/>
              </a:rPr>
              <a:t>Nuevos</a:t>
            </a:r>
            <a:r>
              <a:rPr lang="sv-SE" sz="1600" dirty="0">
                <a:solidFill>
                  <a:prstClr val="black"/>
                </a:solidFill>
                <a:latin typeface="Trebuchet MS" pitchFamily="34" charset="0"/>
              </a:rPr>
              <a:t> </a:t>
            </a:r>
            <a:r>
              <a:rPr lang="sv-SE" sz="1600" dirty="0" err="1">
                <a:solidFill>
                  <a:prstClr val="black"/>
                </a:solidFill>
                <a:latin typeface="Trebuchet MS" pitchFamily="34" charset="0"/>
              </a:rPr>
              <a:t>patrones</a:t>
            </a:r>
            <a:r>
              <a:rPr lang="sv-SE" sz="1600" dirty="0">
                <a:solidFill>
                  <a:prstClr val="black"/>
                </a:solidFill>
                <a:latin typeface="Trebuchet MS" pitchFamily="34" charset="0"/>
              </a:rPr>
              <a:t> de </a:t>
            </a:r>
            <a:r>
              <a:rPr lang="sv-SE" sz="1600" dirty="0" err="1">
                <a:solidFill>
                  <a:prstClr val="black"/>
                </a:solidFill>
                <a:latin typeface="Trebuchet MS" pitchFamily="34" charset="0"/>
              </a:rPr>
              <a:t>enfermedad</a:t>
            </a:r>
            <a:endParaRPr lang="sv-SE" sz="1600" dirty="0">
              <a:solidFill>
                <a:prstClr val="black"/>
              </a:solidFill>
              <a:latin typeface="Trebuchet MS" pitchFamily="34" charset="0"/>
            </a:endParaRPr>
          </a:p>
        </p:txBody>
      </p:sp>
      <p:sp>
        <p:nvSpPr>
          <p:cNvPr id="12" name="TextBox 11"/>
          <p:cNvSpPr txBox="1"/>
          <p:nvPr/>
        </p:nvSpPr>
        <p:spPr>
          <a:xfrm flipH="1">
            <a:off x="5813278" y="5605957"/>
            <a:ext cx="3307058" cy="830997"/>
          </a:xfrm>
          <a:prstGeom prst="rect">
            <a:avLst/>
          </a:prstGeom>
          <a:noFill/>
        </p:spPr>
        <p:txBody>
          <a:bodyPr wrap="square" rtlCol="0">
            <a:spAutoFit/>
          </a:bodyPr>
          <a:lstStyle/>
          <a:p>
            <a:pPr algn="ctr" defTabSz="685800"/>
            <a:r>
              <a:rPr lang="sv-SE" sz="1600" b="1" dirty="0" err="1">
                <a:solidFill>
                  <a:prstClr val="black"/>
                </a:solidFill>
                <a:latin typeface="Trebuchet MS" pitchFamily="34" charset="0"/>
              </a:rPr>
              <a:t>Brote</a:t>
            </a:r>
            <a:r>
              <a:rPr lang="sv-SE" sz="1600" b="1" dirty="0">
                <a:solidFill>
                  <a:prstClr val="black"/>
                </a:solidFill>
                <a:latin typeface="Trebuchet MS" pitchFamily="34" charset="0"/>
              </a:rPr>
              <a:t> </a:t>
            </a:r>
            <a:r>
              <a:rPr lang="sv-SE" sz="1600" b="1" dirty="0" err="1">
                <a:solidFill>
                  <a:prstClr val="black"/>
                </a:solidFill>
                <a:latin typeface="Trebuchet MS" pitchFamily="34" charset="0"/>
              </a:rPr>
              <a:t>enfermedad</a:t>
            </a:r>
            <a:r>
              <a:rPr lang="sv-SE" sz="1600" b="1" dirty="0">
                <a:solidFill>
                  <a:prstClr val="black"/>
                </a:solidFill>
                <a:latin typeface="Trebuchet MS" pitchFamily="34" charset="0"/>
              </a:rPr>
              <a:t> </a:t>
            </a:r>
            <a:r>
              <a:rPr lang="sv-SE" sz="1600" dirty="0">
                <a:solidFill>
                  <a:prstClr val="black"/>
                </a:solidFill>
                <a:latin typeface="Trebuchet MS" pitchFamily="34" charset="0"/>
              </a:rPr>
              <a:t>y </a:t>
            </a:r>
            <a:r>
              <a:rPr lang="sv-SE" sz="1600" dirty="0" err="1">
                <a:solidFill>
                  <a:prstClr val="black"/>
                </a:solidFill>
                <a:latin typeface="Trebuchet MS" pitchFamily="34" charset="0"/>
              </a:rPr>
              <a:t>cambios</a:t>
            </a:r>
            <a:r>
              <a:rPr lang="sv-SE" sz="1600" dirty="0">
                <a:solidFill>
                  <a:prstClr val="black"/>
                </a:solidFill>
                <a:latin typeface="Trebuchet MS" pitchFamily="34" charset="0"/>
              </a:rPr>
              <a:t> en </a:t>
            </a:r>
            <a:r>
              <a:rPr lang="sv-SE" sz="1600" b="1" dirty="0" err="1">
                <a:solidFill>
                  <a:prstClr val="black"/>
                </a:solidFill>
                <a:latin typeface="Trebuchet MS" pitchFamily="34" charset="0"/>
              </a:rPr>
              <a:t>rangos</a:t>
            </a:r>
            <a:r>
              <a:rPr lang="sv-SE" sz="1600" b="1" dirty="0">
                <a:solidFill>
                  <a:prstClr val="black"/>
                </a:solidFill>
                <a:latin typeface="Trebuchet MS" pitchFamily="34" charset="0"/>
              </a:rPr>
              <a:t> </a:t>
            </a:r>
            <a:r>
              <a:rPr lang="sv-SE" sz="1600" b="1" dirty="0" err="1">
                <a:solidFill>
                  <a:prstClr val="black"/>
                </a:solidFill>
                <a:latin typeface="Trebuchet MS" pitchFamily="34" charset="0"/>
              </a:rPr>
              <a:t>geográficos</a:t>
            </a:r>
            <a:r>
              <a:rPr lang="sv-SE" sz="1600" b="1" dirty="0">
                <a:solidFill>
                  <a:prstClr val="black"/>
                </a:solidFill>
                <a:latin typeface="Trebuchet MS" pitchFamily="34" charset="0"/>
              </a:rPr>
              <a:t>, </a:t>
            </a:r>
            <a:r>
              <a:rPr lang="sv-SE" sz="1600" b="1" dirty="0" err="1">
                <a:solidFill>
                  <a:prstClr val="black"/>
                </a:solidFill>
                <a:latin typeface="Trebuchet MS" pitchFamily="34" charset="0"/>
              </a:rPr>
              <a:t>hospedador</a:t>
            </a:r>
            <a:r>
              <a:rPr lang="sv-SE" sz="1600" b="1" dirty="0">
                <a:solidFill>
                  <a:prstClr val="black"/>
                </a:solidFill>
                <a:latin typeface="Trebuchet MS" pitchFamily="34" charset="0"/>
              </a:rPr>
              <a:t> y </a:t>
            </a:r>
            <a:r>
              <a:rPr lang="sv-SE" sz="1600" b="1" dirty="0" err="1">
                <a:solidFill>
                  <a:prstClr val="black"/>
                </a:solidFill>
                <a:latin typeface="Trebuchet MS" pitchFamily="34" charset="0"/>
              </a:rPr>
              <a:t>virulencia</a:t>
            </a:r>
            <a:endParaRPr lang="sv-SE" sz="1600" b="1" dirty="0">
              <a:solidFill>
                <a:prstClr val="black"/>
              </a:solidFill>
              <a:latin typeface="Trebuchet MS" pitchFamily="34" charset="0"/>
            </a:endParaRPr>
          </a:p>
        </p:txBody>
      </p:sp>
      <p:sp>
        <p:nvSpPr>
          <p:cNvPr id="8" name="Oval 7"/>
          <p:cNvSpPr/>
          <p:nvPr/>
        </p:nvSpPr>
        <p:spPr>
          <a:xfrm>
            <a:off x="6629672" y="3666955"/>
            <a:ext cx="3786808" cy="888340"/>
          </a:xfrm>
          <a:prstGeom prst="ellipse">
            <a:avLst/>
          </a:prstGeom>
          <a:solidFill>
            <a:srgbClr val="E5EED8"/>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latin typeface="Arial" panose="020B0604020202020204" pitchFamily="34" charset="0"/>
              <a:cs typeface="Arial" panose="020B0604020202020204" pitchFamily="34" charset="0"/>
            </a:endParaRPr>
          </a:p>
        </p:txBody>
      </p:sp>
      <p:sp>
        <p:nvSpPr>
          <p:cNvPr id="13" name="TextBox 12"/>
          <p:cNvSpPr txBox="1"/>
          <p:nvPr/>
        </p:nvSpPr>
        <p:spPr>
          <a:xfrm flipH="1">
            <a:off x="7032679" y="3812684"/>
            <a:ext cx="2918612" cy="584775"/>
          </a:xfrm>
          <a:prstGeom prst="rect">
            <a:avLst/>
          </a:prstGeom>
          <a:noFill/>
        </p:spPr>
        <p:txBody>
          <a:bodyPr wrap="square" rtlCol="0">
            <a:spAutoFit/>
          </a:bodyPr>
          <a:lstStyle/>
          <a:p>
            <a:pPr algn="ctr" defTabSz="685800"/>
            <a:r>
              <a:rPr lang="sv-SE" sz="1600" dirty="0" err="1">
                <a:solidFill>
                  <a:prstClr val="black"/>
                </a:solidFill>
                <a:latin typeface="Trebuchet MS" pitchFamily="34" charset="0"/>
              </a:rPr>
              <a:t>Interacción</a:t>
            </a:r>
            <a:r>
              <a:rPr lang="sv-SE" sz="1600" dirty="0">
                <a:solidFill>
                  <a:prstClr val="black"/>
                </a:solidFill>
                <a:latin typeface="Trebuchet MS" pitchFamily="34" charset="0"/>
              </a:rPr>
              <a:t> </a:t>
            </a:r>
            <a:r>
              <a:rPr lang="sv-SE" sz="1600" dirty="0" err="1">
                <a:solidFill>
                  <a:prstClr val="black"/>
                </a:solidFill>
                <a:latin typeface="Trebuchet MS" pitchFamily="34" charset="0"/>
              </a:rPr>
              <a:t>Patógenos</a:t>
            </a:r>
            <a:r>
              <a:rPr lang="sv-SE" sz="1600" dirty="0">
                <a:solidFill>
                  <a:prstClr val="black"/>
                </a:solidFill>
                <a:latin typeface="Trebuchet MS" pitchFamily="34" charset="0"/>
              </a:rPr>
              <a:t>-</a:t>
            </a:r>
            <a:r>
              <a:rPr lang="sv-SE" sz="1600" dirty="0" err="1">
                <a:solidFill>
                  <a:prstClr val="black"/>
                </a:solidFill>
                <a:latin typeface="Trebuchet MS" pitchFamily="34" charset="0"/>
              </a:rPr>
              <a:t>hospedador</a:t>
            </a:r>
            <a:r>
              <a:rPr lang="sv-SE" sz="1600" dirty="0">
                <a:solidFill>
                  <a:prstClr val="black"/>
                </a:solidFill>
                <a:latin typeface="Trebuchet MS" pitchFamily="34" charset="0"/>
              </a:rPr>
              <a:t>-medio </a:t>
            </a:r>
            <a:r>
              <a:rPr lang="sv-SE" sz="1600" dirty="0" err="1">
                <a:solidFill>
                  <a:prstClr val="black"/>
                </a:solidFill>
                <a:latin typeface="Trebuchet MS" pitchFamily="34" charset="0"/>
              </a:rPr>
              <a:t>ambiente</a:t>
            </a:r>
            <a:endParaRPr lang="sv-SE" sz="1600" dirty="0">
              <a:solidFill>
                <a:prstClr val="black"/>
              </a:solidFill>
              <a:latin typeface="Trebuchet MS" pitchFamily="34" charset="0"/>
            </a:endParaRPr>
          </a:p>
        </p:txBody>
      </p:sp>
      <p:sp>
        <p:nvSpPr>
          <p:cNvPr id="14" name="TextBox 13"/>
          <p:cNvSpPr txBox="1"/>
          <p:nvPr/>
        </p:nvSpPr>
        <p:spPr>
          <a:xfrm flipH="1">
            <a:off x="6950383" y="2132856"/>
            <a:ext cx="1928176" cy="1077218"/>
          </a:xfrm>
          <a:prstGeom prst="rect">
            <a:avLst/>
          </a:prstGeom>
          <a:noFill/>
        </p:spPr>
        <p:txBody>
          <a:bodyPr wrap="square" rtlCol="0">
            <a:spAutoFit/>
          </a:bodyPr>
          <a:lstStyle/>
          <a:p>
            <a:pPr algn="ctr" defTabSz="685800"/>
            <a:r>
              <a:rPr lang="sv-SE" sz="1600" dirty="0" err="1">
                <a:solidFill>
                  <a:prstClr val="black"/>
                </a:solidFill>
                <a:latin typeface="Trebuchet MS" pitchFamily="34" charset="0"/>
              </a:rPr>
              <a:t>Cambio</a:t>
            </a:r>
            <a:r>
              <a:rPr lang="sv-SE" sz="1600" dirty="0">
                <a:solidFill>
                  <a:prstClr val="black"/>
                </a:solidFill>
                <a:latin typeface="Trebuchet MS" pitchFamily="34" charset="0"/>
              </a:rPr>
              <a:t> relevante </a:t>
            </a:r>
            <a:r>
              <a:rPr lang="sv-SE" sz="1600" dirty="0" err="1">
                <a:solidFill>
                  <a:prstClr val="black"/>
                </a:solidFill>
                <a:latin typeface="Trebuchet MS" pitchFamily="34" charset="0"/>
              </a:rPr>
              <a:t>interfaz-salud</a:t>
            </a:r>
            <a:r>
              <a:rPr lang="sv-SE" sz="1600" dirty="0">
                <a:solidFill>
                  <a:prstClr val="black"/>
                </a:solidFill>
                <a:latin typeface="Trebuchet MS" pitchFamily="34" charset="0"/>
              </a:rPr>
              <a:t> a </a:t>
            </a:r>
            <a:r>
              <a:rPr lang="sv-SE" sz="1600" dirty="0" err="1">
                <a:solidFill>
                  <a:prstClr val="black"/>
                </a:solidFill>
                <a:latin typeface="Trebuchet MS" pitchFamily="34" charset="0"/>
              </a:rPr>
              <a:t>nivel</a:t>
            </a:r>
            <a:r>
              <a:rPr lang="sv-SE" sz="1600" dirty="0">
                <a:solidFill>
                  <a:prstClr val="black"/>
                </a:solidFill>
                <a:latin typeface="Trebuchet MS" pitchFamily="34" charset="0"/>
              </a:rPr>
              <a:t> </a:t>
            </a:r>
            <a:r>
              <a:rPr lang="sv-SE" sz="1600" dirty="0" err="1">
                <a:solidFill>
                  <a:prstClr val="black"/>
                </a:solidFill>
                <a:latin typeface="Trebuchet MS" pitchFamily="34" charset="0"/>
              </a:rPr>
              <a:t>paisaje</a:t>
            </a:r>
            <a:r>
              <a:rPr lang="sv-SE" sz="1600" dirty="0">
                <a:solidFill>
                  <a:prstClr val="black"/>
                </a:solidFill>
                <a:latin typeface="Trebuchet MS" pitchFamily="34" charset="0"/>
              </a:rPr>
              <a:t>, </a:t>
            </a:r>
            <a:r>
              <a:rPr lang="sv-SE" sz="1600" dirty="0" err="1">
                <a:solidFill>
                  <a:prstClr val="black"/>
                </a:solidFill>
                <a:latin typeface="Trebuchet MS" pitchFamily="34" charset="0"/>
              </a:rPr>
              <a:t>granja</a:t>
            </a:r>
            <a:endParaRPr lang="sv-SE" sz="1600" dirty="0">
              <a:solidFill>
                <a:prstClr val="black"/>
              </a:solidFill>
              <a:latin typeface="Trebuchet MS" pitchFamily="34" charset="0"/>
            </a:endParaRPr>
          </a:p>
        </p:txBody>
      </p:sp>
      <p:sp>
        <p:nvSpPr>
          <p:cNvPr id="17" name="Right Arrow 16"/>
          <p:cNvSpPr/>
          <p:nvPr/>
        </p:nvSpPr>
        <p:spPr>
          <a:xfrm rot="20479227">
            <a:off x="5336714" y="2935204"/>
            <a:ext cx="1208333" cy="266406"/>
          </a:xfrm>
          <a:prstGeom prst="right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Calibri"/>
            </a:endParaRPr>
          </a:p>
        </p:txBody>
      </p:sp>
      <p:sp>
        <p:nvSpPr>
          <p:cNvPr id="18" name="Right Arrow 17"/>
          <p:cNvSpPr/>
          <p:nvPr/>
        </p:nvSpPr>
        <p:spPr>
          <a:xfrm rot="1470775">
            <a:off x="5362392" y="3660765"/>
            <a:ext cx="1208333" cy="266406"/>
          </a:xfrm>
          <a:prstGeom prst="rightArrow">
            <a:avLst/>
          </a:prstGeom>
          <a:solidFill>
            <a:srgbClr val="96C56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Calibri"/>
            </a:endParaRPr>
          </a:p>
        </p:txBody>
      </p:sp>
      <p:sp>
        <p:nvSpPr>
          <p:cNvPr id="19" name="Right Arrow 18"/>
          <p:cNvSpPr/>
          <p:nvPr/>
        </p:nvSpPr>
        <p:spPr>
          <a:xfrm rot="3392532">
            <a:off x="4847510" y="4492698"/>
            <a:ext cx="1611044" cy="161453"/>
          </a:xfrm>
          <a:prstGeom prst="rightArrow">
            <a:avLst/>
          </a:prstGeom>
          <a:solidFill>
            <a:srgbClr val="96C56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Calibri"/>
            </a:endParaRPr>
          </a:p>
        </p:txBody>
      </p:sp>
      <p:sp>
        <p:nvSpPr>
          <p:cNvPr id="20" name="Up-Down Arrow 19"/>
          <p:cNvSpPr/>
          <p:nvPr/>
        </p:nvSpPr>
        <p:spPr>
          <a:xfrm>
            <a:off x="4073655" y="3919290"/>
            <a:ext cx="244737" cy="480143"/>
          </a:xfrm>
          <a:prstGeom prst="upDownArrow">
            <a:avLst/>
          </a:prstGeom>
          <a:solidFill>
            <a:srgbClr val="96C56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Calibri"/>
            </a:endParaRPr>
          </a:p>
        </p:txBody>
      </p:sp>
      <p:sp>
        <p:nvSpPr>
          <p:cNvPr id="21" name="Up-Down Arrow 20"/>
          <p:cNvSpPr/>
          <p:nvPr/>
        </p:nvSpPr>
        <p:spPr>
          <a:xfrm>
            <a:off x="8558108" y="3211583"/>
            <a:ext cx="156293" cy="480143"/>
          </a:xfrm>
          <a:prstGeom prst="upDownArrow">
            <a:avLst/>
          </a:prstGeom>
          <a:solidFill>
            <a:srgbClr val="96C56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Calibri"/>
            </a:endParaRPr>
          </a:p>
        </p:txBody>
      </p:sp>
      <p:sp>
        <p:nvSpPr>
          <p:cNvPr id="22" name="Left-Right Arrow 21"/>
          <p:cNvSpPr/>
          <p:nvPr/>
        </p:nvSpPr>
        <p:spPr>
          <a:xfrm rot="2212529">
            <a:off x="5058491" y="5557214"/>
            <a:ext cx="606179" cy="219277"/>
          </a:xfrm>
          <a:prstGeom prst="leftRightArrow">
            <a:avLst/>
          </a:prstGeom>
          <a:solidFill>
            <a:srgbClr val="96C56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Calibri"/>
            </a:endParaRPr>
          </a:p>
        </p:txBody>
      </p:sp>
      <p:sp>
        <p:nvSpPr>
          <p:cNvPr id="23" name="Left-Right Arrow 22"/>
          <p:cNvSpPr/>
          <p:nvPr/>
        </p:nvSpPr>
        <p:spPr>
          <a:xfrm rot="18137686">
            <a:off x="8255019" y="4957154"/>
            <a:ext cx="606179" cy="219277"/>
          </a:xfrm>
          <a:prstGeom prst="leftRightArrow">
            <a:avLst/>
          </a:prstGeom>
          <a:solidFill>
            <a:srgbClr val="96C56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Calibri"/>
            </a:endParaRPr>
          </a:p>
        </p:txBody>
      </p:sp>
      <p:sp>
        <p:nvSpPr>
          <p:cNvPr id="24" name="Left-Right Arrow 23"/>
          <p:cNvSpPr/>
          <p:nvPr/>
        </p:nvSpPr>
        <p:spPr>
          <a:xfrm rot="1027173">
            <a:off x="5745541" y="2161331"/>
            <a:ext cx="787064" cy="254155"/>
          </a:xfrm>
          <a:prstGeom prst="leftRightArrow">
            <a:avLst/>
          </a:prstGeom>
          <a:solidFill>
            <a:srgbClr val="96C56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Calibri"/>
            </a:endParaRPr>
          </a:p>
        </p:txBody>
      </p:sp>
      <p:sp>
        <p:nvSpPr>
          <p:cNvPr id="25" name="Title 1"/>
          <p:cNvSpPr txBox="1">
            <a:spLocks/>
          </p:cNvSpPr>
          <p:nvPr/>
        </p:nvSpPr>
        <p:spPr>
          <a:xfrm>
            <a:off x="1847528" y="224212"/>
            <a:ext cx="8568952" cy="535531"/>
          </a:xfrm>
          <a:prstGeom prst="rect">
            <a:avLst/>
          </a:prstGeom>
          <a:solidFill>
            <a:srgbClr val="E5EED8"/>
          </a:solidFill>
          <a:ln>
            <a:solidFill>
              <a:schemeClr val="accent6">
                <a:lumMod val="50000"/>
              </a:schemeClr>
            </a:solidFill>
          </a:ln>
        </p:spPr>
        <p:txBody>
          <a:bodyPr vert="horz" wrap="square" lIns="91440" tIns="45720" rIns="91440" bIns="45720" rtlCol="0" anchor="b">
            <a:spAutoFit/>
          </a:bodyPr>
          <a:lstStyle>
            <a:defPPr>
              <a:defRPr lang="sv-SE"/>
            </a:defPPr>
            <a:lvl1pPr algn="ctr">
              <a:spcBef>
                <a:spcPct val="0"/>
              </a:spcBef>
              <a:buNone/>
              <a:defRPr sz="3200" b="1">
                <a:latin typeface="+mj-lt"/>
                <a:cs typeface="Arial" panose="020B0604020202020204" pitchFamily="34" charset="0"/>
              </a:defRPr>
            </a:lvl1pPr>
          </a:lstStyle>
          <a:p>
            <a:pPr defTabSz="457189">
              <a:lnSpc>
                <a:spcPct val="90000"/>
              </a:lnSpc>
              <a:defRPr/>
            </a:pPr>
            <a:r>
              <a:rPr lang="sv-SE" dirty="0" err="1">
                <a:ea typeface="+mj-ea"/>
                <a:cs typeface="Calibri" panose="020F0502020204030204" pitchFamily="34" charset="0"/>
              </a:rPr>
              <a:t>Riesgos</a:t>
            </a:r>
            <a:r>
              <a:rPr lang="sv-SE" dirty="0">
                <a:ea typeface="+mj-ea"/>
                <a:cs typeface="Calibri" panose="020F0502020204030204" pitchFamily="34" charset="0"/>
              </a:rPr>
              <a:t> </a:t>
            </a:r>
            <a:r>
              <a:rPr lang="sv-SE" dirty="0" err="1">
                <a:ea typeface="+mj-ea"/>
                <a:cs typeface="Calibri" panose="020F0502020204030204" pitchFamily="34" charset="0"/>
              </a:rPr>
              <a:t>emergentes-brotes</a:t>
            </a:r>
            <a:r>
              <a:rPr lang="sv-SE" dirty="0">
                <a:ea typeface="+mj-ea"/>
                <a:cs typeface="Calibri" panose="020F0502020204030204" pitchFamily="34" charset="0"/>
              </a:rPr>
              <a:t> de </a:t>
            </a:r>
            <a:r>
              <a:rPr lang="sv-SE" dirty="0" err="1">
                <a:ea typeface="+mj-ea"/>
                <a:cs typeface="Calibri" panose="020F0502020204030204" pitchFamily="34" charset="0"/>
              </a:rPr>
              <a:t>enfermedades</a:t>
            </a:r>
            <a:endParaRPr lang="sv-SE" dirty="0">
              <a:ea typeface="+mj-ea"/>
              <a:cs typeface="Calibri" panose="020F0502020204030204" pitchFamily="34" charset="0"/>
            </a:endParaRPr>
          </a:p>
        </p:txBody>
      </p:sp>
      <p:pic>
        <p:nvPicPr>
          <p:cNvPr id="26" name="Picture 2" descr="https://macsur.eu/images/MACSUR_logo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77" y="5922616"/>
            <a:ext cx="2973844" cy="8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401325"/>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59027" y="1983590"/>
            <a:ext cx="5789952" cy="2387600"/>
          </a:xfrm>
        </p:spPr>
        <p:txBody>
          <a:bodyPr>
            <a:normAutofit/>
          </a:bodyPr>
          <a:lstStyle/>
          <a:p>
            <a:r>
              <a:rPr lang="es-ES" sz="3200" dirty="0">
                <a:latin typeface="+mn-lt"/>
              </a:rPr>
              <a:t>Objetivo profesional </a:t>
            </a:r>
            <a:r>
              <a:rPr lang="es-ES" sz="3200" dirty="0" smtClean="0">
                <a:latin typeface="+mn-lt"/>
              </a:rPr>
              <a:t>integrado </a:t>
            </a:r>
            <a:r>
              <a:rPr lang="es-ES" sz="3200" dirty="0">
                <a:latin typeface="+mn-lt"/>
              </a:rPr>
              <a:t>en un mundo cambiante con realidades y retos diferentes</a:t>
            </a:r>
            <a:endParaRPr lang="sv-SE" sz="3200" dirty="0">
              <a:latin typeface="+mn-lt"/>
            </a:endParaRPr>
          </a:p>
        </p:txBody>
      </p:sp>
      <p:pic>
        <p:nvPicPr>
          <p:cNvPr id="4098" name="Picture 2" descr="https://nitrocdn.com/itrpAuiDZEXyHReJnOeEGDPVoGHSYxPn/assets/static/optimized/rev-fcc7180/wp-content/uploads/2020/11/mis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841" y="2723189"/>
            <a:ext cx="1391999" cy="13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293305"/>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377" y="857250"/>
            <a:ext cx="5004000" cy="5143500"/>
          </a:xfrm>
          <a:prstGeom prst="rect">
            <a:avLst/>
          </a:prstGeom>
        </p:spPr>
      </p:pic>
      <p:sp>
        <p:nvSpPr>
          <p:cNvPr id="7" name="1 Rectángulo"/>
          <p:cNvSpPr/>
          <p:nvPr/>
        </p:nvSpPr>
        <p:spPr>
          <a:xfrm>
            <a:off x="7643865" y="2493934"/>
            <a:ext cx="4140000" cy="4543680"/>
          </a:xfrm>
          <a:prstGeom prst="rect">
            <a:avLst/>
          </a:prstGeom>
        </p:spPr>
        <p:txBody>
          <a:bodyPr wrap="square">
            <a:spAutoFit/>
          </a:bodyPr>
          <a:lstStyle/>
          <a:p>
            <a:r>
              <a:rPr lang="en-US" dirty="0">
                <a:solidFill>
                  <a:srgbClr val="000000"/>
                </a:solidFill>
                <a:latin typeface="Calibri" panose="020F0502020204030204" pitchFamily="34" charset="0"/>
                <a:cs typeface="Calibri" panose="020F0502020204030204" pitchFamily="34" charset="0"/>
              </a:rPr>
              <a:t>Isabel Blanco Penedo</a:t>
            </a:r>
          </a:p>
          <a:p>
            <a:endParaRPr lang="en-US" dirty="0">
              <a:solidFill>
                <a:srgbClr val="000000"/>
              </a:solidFill>
              <a:latin typeface="Calibri" panose="020F0502020204030204" pitchFamily="34" charset="0"/>
              <a:cs typeface="Calibri" panose="020F0502020204030204" pitchFamily="34" charset="0"/>
            </a:endParaRPr>
          </a:p>
          <a:p>
            <a:endParaRPr lang="en-US" dirty="0" smtClean="0">
              <a:solidFill>
                <a:prstClr val="black"/>
              </a:solidFill>
              <a:latin typeface="Calibri" panose="020F0502020204030204" pitchFamily="34" charset="0"/>
              <a:cs typeface="Calibri" panose="020F0502020204030204" pitchFamily="34" charset="0"/>
            </a:endParaRPr>
          </a:p>
          <a:p>
            <a:endParaRPr lang="en-US" dirty="0">
              <a:solidFill>
                <a:prstClr val="black"/>
              </a:solidFill>
              <a:latin typeface="Calibri" panose="020F0502020204030204" pitchFamily="34" charset="0"/>
              <a:cs typeface="Calibri" panose="020F0502020204030204" pitchFamily="34" charset="0"/>
            </a:endParaRPr>
          </a:p>
          <a:p>
            <a:r>
              <a:rPr lang="en-US" dirty="0" err="1" smtClean="0">
                <a:solidFill>
                  <a:prstClr val="black"/>
                </a:solidFill>
                <a:latin typeface="Calibri" panose="020F0502020204030204" pitchFamily="34" charset="0"/>
                <a:cs typeface="Calibri" panose="020F0502020204030204" pitchFamily="34" charset="0"/>
              </a:rPr>
              <a:t>Departamento</a:t>
            </a:r>
            <a:r>
              <a:rPr lang="en-US" dirty="0" smtClean="0">
                <a:solidFill>
                  <a:prstClr val="black"/>
                </a:solidFill>
                <a:latin typeface="Calibri" panose="020F0502020204030204" pitchFamily="34" charset="0"/>
                <a:cs typeface="Calibri" panose="020F0502020204030204" pitchFamily="34" charset="0"/>
              </a:rPr>
              <a:t> de </a:t>
            </a:r>
            <a:r>
              <a:rPr lang="en-US" dirty="0" err="1" smtClean="0">
                <a:solidFill>
                  <a:prstClr val="black"/>
                </a:solidFill>
                <a:latin typeface="Calibri" panose="020F0502020204030204" pitchFamily="34" charset="0"/>
                <a:cs typeface="Calibri" panose="020F0502020204030204" pitchFamily="34" charset="0"/>
              </a:rPr>
              <a:t>Ciencia</a:t>
            </a:r>
            <a:r>
              <a:rPr lang="en-US" dirty="0" smtClean="0">
                <a:solidFill>
                  <a:prstClr val="black"/>
                </a:solidFill>
                <a:latin typeface="Calibri" panose="020F0502020204030204" pitchFamily="34" charset="0"/>
                <a:cs typeface="Calibri" panose="020F0502020204030204" pitchFamily="34" charset="0"/>
              </a:rPr>
              <a:t> Animal</a:t>
            </a:r>
          </a:p>
          <a:p>
            <a:r>
              <a:rPr lang="en-US" dirty="0" err="1" smtClean="0">
                <a:solidFill>
                  <a:prstClr val="black"/>
                </a:solidFill>
                <a:latin typeface="Calibri" panose="020F0502020204030204" pitchFamily="34" charset="0"/>
                <a:cs typeface="Calibri" panose="020F0502020204030204" pitchFamily="34" charset="0"/>
              </a:rPr>
              <a:t>Universitat</a:t>
            </a:r>
            <a:r>
              <a:rPr lang="en-US" dirty="0" smtClean="0">
                <a:solidFill>
                  <a:prstClr val="black"/>
                </a:solidFill>
                <a:latin typeface="Calibri" panose="020F0502020204030204" pitchFamily="34" charset="0"/>
                <a:cs typeface="Calibri" panose="020F0502020204030204" pitchFamily="34" charset="0"/>
              </a:rPr>
              <a:t> de Lleida</a:t>
            </a:r>
          </a:p>
          <a:p>
            <a:r>
              <a:rPr lang="en-US" dirty="0" smtClean="0">
                <a:solidFill>
                  <a:prstClr val="black"/>
                </a:solidFill>
                <a:latin typeface="Calibri" panose="020F0502020204030204" pitchFamily="34" charset="0"/>
                <a:cs typeface="Calibri" panose="020F0502020204030204" pitchFamily="34" charset="0"/>
              </a:rPr>
              <a:t>E-mail: </a:t>
            </a:r>
            <a:r>
              <a:rPr lang="en-US" dirty="0" smtClean="0">
                <a:solidFill>
                  <a:prstClr val="black"/>
                </a:solidFill>
                <a:latin typeface="Calibri" panose="020F0502020204030204" pitchFamily="34" charset="0"/>
                <a:cs typeface="Calibri" panose="020F0502020204030204" pitchFamily="34" charset="0"/>
                <a:hlinkClick r:id="rId4"/>
              </a:rPr>
              <a:t>isabel.blancopenedo@udl.cat</a:t>
            </a:r>
            <a:r>
              <a:rPr lang="en-US" dirty="0" smtClean="0">
                <a:solidFill>
                  <a:prstClr val="black"/>
                </a:solidFill>
                <a:latin typeface="Calibri" panose="020F0502020204030204" pitchFamily="34" charset="0"/>
                <a:cs typeface="Calibri" panose="020F0502020204030204" pitchFamily="34" charset="0"/>
              </a:rPr>
              <a:t> </a:t>
            </a:r>
            <a:endParaRPr lang="en-US" dirty="0">
              <a:solidFill>
                <a:prstClr val="black"/>
              </a:solidFill>
              <a:latin typeface="Calibri" panose="020F0502020204030204" pitchFamily="34" charset="0"/>
              <a:cs typeface="Calibri" panose="020F0502020204030204" pitchFamily="34" charset="0"/>
            </a:endParaRPr>
          </a:p>
          <a:p>
            <a:endParaRPr lang="en-US" dirty="0">
              <a:solidFill>
                <a:prstClr val="black"/>
              </a:solidFill>
              <a:latin typeface="Calibri" panose="020F0502020204030204" pitchFamily="34" charset="0"/>
              <a:cs typeface="Calibri" panose="020F0502020204030204" pitchFamily="34" charset="0"/>
            </a:endParaRPr>
          </a:p>
          <a:p>
            <a:endParaRPr lang="en-US" dirty="0" smtClean="0">
              <a:solidFill>
                <a:prstClr val="black"/>
              </a:solidFill>
              <a:latin typeface="Calibri" panose="020F0502020204030204" pitchFamily="34" charset="0"/>
              <a:cs typeface="Calibri" panose="020F0502020204030204" pitchFamily="34" charset="0"/>
            </a:endParaRPr>
          </a:p>
          <a:p>
            <a:r>
              <a:rPr lang="en-US" dirty="0" smtClean="0">
                <a:solidFill>
                  <a:prstClr val="black"/>
                </a:solidFill>
                <a:latin typeface="Calibri" panose="020F0502020204030204" pitchFamily="34" charset="0"/>
                <a:cs typeface="Calibri" panose="020F0502020204030204" pitchFamily="34" charset="0"/>
              </a:rPr>
              <a:t>SLU</a:t>
            </a:r>
            <a:r>
              <a:rPr lang="en-US" dirty="0">
                <a:solidFill>
                  <a:srgbClr val="4A4A4A"/>
                </a:solidFill>
                <a:latin typeface="Calibri" panose="020F0502020204030204" pitchFamily="34" charset="0"/>
                <a:cs typeface="Calibri" panose="020F0502020204030204" pitchFamily="34" charset="0"/>
              </a:rPr>
              <a:t>, </a:t>
            </a:r>
            <a:r>
              <a:rPr lang="en-US" dirty="0">
                <a:solidFill>
                  <a:srgbClr val="000000"/>
                </a:solidFill>
                <a:latin typeface="Calibri" panose="020F0502020204030204" pitchFamily="34" charset="0"/>
                <a:cs typeface="Calibri" panose="020F0502020204030204" pitchFamily="34" charset="0"/>
              </a:rPr>
              <a:t>Uppsala, </a:t>
            </a:r>
            <a:r>
              <a:rPr lang="en-US" dirty="0" err="1">
                <a:solidFill>
                  <a:srgbClr val="000000"/>
                </a:solidFill>
                <a:latin typeface="Calibri" panose="020F0502020204030204" pitchFamily="34" charset="0"/>
                <a:cs typeface="Calibri" panose="020F0502020204030204" pitchFamily="34" charset="0"/>
              </a:rPr>
              <a:t>Suecia</a:t>
            </a:r>
            <a:endParaRPr lang="en-US" dirty="0">
              <a:solidFill>
                <a:srgbClr val="4A4A4A"/>
              </a:solidFill>
              <a:latin typeface="Calibri" panose="020F0502020204030204" pitchFamily="34" charset="0"/>
              <a:cs typeface="Calibri" panose="020F0502020204030204" pitchFamily="34" charset="0"/>
            </a:endParaRPr>
          </a:p>
          <a:p>
            <a:r>
              <a:rPr lang="sv-SE" dirty="0" err="1">
                <a:solidFill>
                  <a:srgbClr val="4A4A4A"/>
                </a:solidFill>
                <a:latin typeface="Calibri" panose="020F0502020204030204" pitchFamily="34" charset="0"/>
                <a:cs typeface="Calibri" panose="020F0502020204030204" pitchFamily="34" charset="0"/>
              </a:rPr>
              <a:t>Unit</a:t>
            </a:r>
            <a:r>
              <a:rPr lang="sv-SE" dirty="0">
                <a:solidFill>
                  <a:srgbClr val="4A4A4A"/>
                </a:solidFill>
                <a:latin typeface="Calibri" panose="020F0502020204030204" pitchFamily="34" charset="0"/>
                <a:cs typeface="Calibri" panose="020F0502020204030204" pitchFamily="34" charset="0"/>
              </a:rPr>
              <a:t> of </a:t>
            </a:r>
            <a:r>
              <a:rPr lang="sv-SE" dirty="0" err="1">
                <a:solidFill>
                  <a:srgbClr val="4A4A4A"/>
                </a:solidFill>
                <a:latin typeface="Calibri" panose="020F0502020204030204" pitchFamily="34" charset="0"/>
                <a:cs typeface="Calibri" panose="020F0502020204030204" pitchFamily="34" charset="0"/>
              </a:rPr>
              <a:t>Veterinary</a:t>
            </a:r>
            <a:r>
              <a:rPr lang="sv-SE" dirty="0">
                <a:solidFill>
                  <a:srgbClr val="4A4A4A"/>
                </a:solidFill>
                <a:latin typeface="Calibri" panose="020F0502020204030204" pitchFamily="34" charset="0"/>
                <a:cs typeface="Calibri" panose="020F0502020204030204" pitchFamily="34" charset="0"/>
              </a:rPr>
              <a:t> </a:t>
            </a:r>
            <a:r>
              <a:rPr lang="sv-SE" dirty="0" err="1">
                <a:solidFill>
                  <a:srgbClr val="4A4A4A"/>
                </a:solidFill>
                <a:latin typeface="Calibri" panose="020F0502020204030204" pitchFamily="34" charset="0"/>
                <a:cs typeface="Calibri" panose="020F0502020204030204" pitchFamily="34" charset="0"/>
              </a:rPr>
              <a:t>Epidemiology</a:t>
            </a:r>
            <a:endParaRPr lang="sv-SE" dirty="0">
              <a:solidFill>
                <a:srgbClr val="4A4A4A"/>
              </a:solidFill>
              <a:latin typeface="Calibri" panose="020F0502020204030204" pitchFamily="34" charset="0"/>
              <a:cs typeface="Calibri" panose="020F0502020204030204" pitchFamily="34" charset="0"/>
            </a:endParaRPr>
          </a:p>
          <a:p>
            <a:r>
              <a:rPr lang="en-US" dirty="0">
                <a:solidFill>
                  <a:srgbClr val="4A4A4A"/>
                </a:solidFill>
                <a:latin typeface="Calibri" panose="020F0502020204030204" pitchFamily="34" charset="0"/>
                <a:cs typeface="Calibri" panose="020F0502020204030204" pitchFamily="34" charset="0"/>
              </a:rPr>
              <a:t>Department of Clinical Sciences</a:t>
            </a:r>
          </a:p>
          <a:p>
            <a:r>
              <a:rPr lang="en-US" dirty="0">
                <a:solidFill>
                  <a:srgbClr val="000000"/>
                </a:solidFill>
                <a:latin typeface="Calibri" panose="020F0502020204030204" pitchFamily="34" charset="0"/>
                <a:cs typeface="Calibri" panose="020F0502020204030204" pitchFamily="34" charset="0"/>
              </a:rPr>
              <a:t>E-mail: </a:t>
            </a:r>
            <a:r>
              <a:rPr lang="en-US" dirty="0">
                <a:solidFill>
                  <a:srgbClr val="000000"/>
                </a:solidFill>
                <a:latin typeface="Calibri" panose="020F0502020204030204" pitchFamily="34" charset="0"/>
                <a:cs typeface="Calibri" panose="020F0502020204030204" pitchFamily="34" charset="0"/>
                <a:hlinkClick r:id="rId5"/>
              </a:rPr>
              <a:t>isabel.blanco.penedo@slu.se</a:t>
            </a:r>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a:p>
            <a:pPr algn="ctr">
              <a:lnSpc>
                <a:spcPct val="107000"/>
              </a:lnSpc>
              <a:spcAft>
                <a:spcPts val="800"/>
              </a:spcAft>
            </a:pPr>
            <a:endParaRPr lang="sv-SE" dirty="0">
              <a:solidFill>
                <a:prstClr val="black"/>
              </a:solidFill>
              <a:latin typeface="Calibri" panose="020F0502020204030204" pitchFamily="34" charset="0"/>
              <a:ea typeface="Verdana" panose="020B0604030504040204" pitchFamily="34" charset="0"/>
              <a:cs typeface="Calibri" panose="020F0502020204030204" pitchFamily="34" charset="0"/>
            </a:endParaRPr>
          </a:p>
        </p:txBody>
      </p:sp>
      <p:sp>
        <p:nvSpPr>
          <p:cNvPr id="2" name="Rectangle 1"/>
          <p:cNvSpPr>
            <a:spLocks noChangeArrowheads="1"/>
          </p:cNvSpPr>
          <p:nvPr/>
        </p:nvSpPr>
        <p:spPr bwMode="auto">
          <a:xfrm>
            <a:off x="1524002" y="960172"/>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eaLnBrk="0" fontAlgn="base" hangingPunct="0">
              <a:spcBef>
                <a:spcPct val="0"/>
              </a:spcBef>
              <a:spcAft>
                <a:spcPct val="0"/>
              </a:spcAft>
            </a:pPr>
            <a:endParaRPr lang="es-ES" altLang="sv-SE" dirty="0">
              <a:solidFill>
                <a:prstClr val="black"/>
              </a:solidFill>
              <a:latin typeface="Arial" panose="020B0604020202020204" pitchFamily="34" charset="0"/>
            </a:endParaRPr>
          </a:p>
        </p:txBody>
      </p:sp>
      <p:sp>
        <p:nvSpPr>
          <p:cNvPr id="3" name="Rectangle 2"/>
          <p:cNvSpPr>
            <a:spLocks noChangeArrowheads="1"/>
          </p:cNvSpPr>
          <p:nvPr/>
        </p:nvSpPr>
        <p:spPr bwMode="auto">
          <a:xfrm>
            <a:off x="1524000" y="1037116"/>
            <a:ext cx="22442"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eaLnBrk="0" fontAlgn="base" hangingPunct="0">
              <a:spcBef>
                <a:spcPct val="0"/>
              </a:spcBef>
              <a:spcAft>
                <a:spcPct val="0"/>
              </a:spcAft>
            </a:pPr>
            <a:r>
              <a:rPr lang="es-ES" altLang="sv-SE" sz="800" dirty="0">
                <a:solidFill>
                  <a:prstClr val="black"/>
                </a:solidFill>
                <a:latin typeface="Calibri"/>
              </a:rPr>
              <a:t> </a:t>
            </a:r>
            <a:endParaRPr lang="es-ES" altLang="sv-SE" dirty="0">
              <a:solidFill>
                <a:prstClr val="black"/>
              </a:solidFill>
              <a:latin typeface="Arial" panose="020B0604020202020204" pitchFamily="34" charset="0"/>
            </a:endParaRPr>
          </a:p>
        </p:txBody>
      </p:sp>
      <p:sp>
        <p:nvSpPr>
          <p:cNvPr id="106" name="Title 1"/>
          <p:cNvSpPr txBox="1">
            <a:spLocks/>
          </p:cNvSpPr>
          <p:nvPr/>
        </p:nvSpPr>
        <p:spPr>
          <a:xfrm>
            <a:off x="6793212" y="600486"/>
            <a:ext cx="3783106" cy="1143001"/>
          </a:xfrm>
          <a:prstGeom prst="rect">
            <a:avLst/>
          </a:prstGeom>
        </p:spPr>
        <p:txBody>
          <a:bodyPr vert="horz" lIns="91440" tIns="45720" rIns="91440" bIns="45720" rtlCol="0" anchor="b">
            <a:noAutofit/>
          </a:bodyPr>
          <a:lstStyle>
            <a:lvl1pPr algn="l" defTabSz="457200" rtl="0" eaLnBrk="1" latinLnBrk="0" hangingPunct="1">
              <a:spcBef>
                <a:spcPct val="0"/>
              </a:spcBef>
              <a:buNone/>
              <a:defRPr sz="3500" kern="1200">
                <a:solidFill>
                  <a:schemeClr val="tx1"/>
                </a:solidFill>
                <a:latin typeface="+mj-lt"/>
                <a:ea typeface="+mj-ea"/>
                <a:cs typeface="+mj-cs"/>
              </a:defRPr>
            </a:lvl1pPr>
          </a:lstStyle>
          <a:p>
            <a:pPr algn="ctr"/>
            <a:r>
              <a:rPr lang="sv-SE" sz="4000" b="1" dirty="0" err="1">
                <a:solidFill>
                  <a:prstClr val="black"/>
                </a:solidFill>
                <a:latin typeface="Trebuchet MS" panose="020B0603020202020204" pitchFamily="34" charset="0"/>
                <a:cs typeface="Calibri" panose="020F0502020204030204" pitchFamily="34" charset="0"/>
              </a:rPr>
              <a:t>Preguntas</a:t>
            </a:r>
            <a:r>
              <a:rPr lang="sv-SE" sz="4000" b="1" dirty="0">
                <a:solidFill>
                  <a:prstClr val="black"/>
                </a:solidFill>
                <a:latin typeface="Trebuchet MS" panose="020B0603020202020204" pitchFamily="34" charset="0"/>
                <a:cs typeface="Calibri" panose="020F0502020204030204" pitchFamily="34" charset="0"/>
              </a:rPr>
              <a:t>?</a:t>
            </a:r>
          </a:p>
        </p:txBody>
      </p:sp>
      <p:grpSp>
        <p:nvGrpSpPr>
          <p:cNvPr id="10" name="Group 9"/>
          <p:cNvGrpSpPr/>
          <p:nvPr/>
        </p:nvGrpSpPr>
        <p:grpSpPr>
          <a:xfrm>
            <a:off x="7777901" y="2908569"/>
            <a:ext cx="2466356" cy="648975"/>
            <a:chOff x="0" y="0"/>
            <a:chExt cx="2466585" cy="649326"/>
          </a:xfrm>
        </p:grpSpPr>
        <p:sp>
          <p:nvSpPr>
            <p:cNvPr id="11" name="Shape 6"/>
            <p:cNvSpPr/>
            <p:nvPr/>
          </p:nvSpPr>
          <p:spPr>
            <a:xfrm>
              <a:off x="907856" y="240049"/>
              <a:ext cx="82906" cy="82436"/>
            </a:xfrm>
            <a:custGeom>
              <a:avLst/>
              <a:gdLst/>
              <a:ahLst/>
              <a:cxnLst/>
              <a:rect l="0" t="0" r="0" b="0"/>
              <a:pathLst>
                <a:path w="82906" h="82436">
                  <a:moveTo>
                    <a:pt x="0" y="0"/>
                  </a:moveTo>
                  <a:lnTo>
                    <a:pt x="41567" y="0"/>
                  </a:lnTo>
                  <a:lnTo>
                    <a:pt x="41567" y="2197"/>
                  </a:lnTo>
                  <a:lnTo>
                    <a:pt x="39497" y="2197"/>
                  </a:lnTo>
                  <a:cubicBezTo>
                    <a:pt x="36373" y="2197"/>
                    <a:pt x="34214" y="2527"/>
                    <a:pt x="33058" y="3175"/>
                  </a:cubicBezTo>
                  <a:cubicBezTo>
                    <a:pt x="31877" y="3835"/>
                    <a:pt x="31051" y="4737"/>
                    <a:pt x="30556" y="5880"/>
                  </a:cubicBezTo>
                  <a:cubicBezTo>
                    <a:pt x="30061" y="7036"/>
                    <a:pt x="29820" y="9906"/>
                    <a:pt x="29820" y="14491"/>
                  </a:cubicBezTo>
                  <a:lnTo>
                    <a:pt x="29820" y="53937"/>
                  </a:lnTo>
                  <a:cubicBezTo>
                    <a:pt x="29820" y="61138"/>
                    <a:pt x="30353" y="65913"/>
                    <a:pt x="31445" y="68250"/>
                  </a:cubicBezTo>
                  <a:cubicBezTo>
                    <a:pt x="32537" y="70587"/>
                    <a:pt x="34328" y="72517"/>
                    <a:pt x="36817" y="74066"/>
                  </a:cubicBezTo>
                  <a:cubicBezTo>
                    <a:pt x="39319" y="75616"/>
                    <a:pt x="42469" y="76390"/>
                    <a:pt x="46266" y="76390"/>
                  </a:cubicBezTo>
                  <a:cubicBezTo>
                    <a:pt x="50622" y="76390"/>
                    <a:pt x="54331" y="75400"/>
                    <a:pt x="57404" y="73444"/>
                  </a:cubicBezTo>
                  <a:cubicBezTo>
                    <a:pt x="60465" y="71476"/>
                    <a:pt x="62763" y="68783"/>
                    <a:pt x="64287" y="65342"/>
                  </a:cubicBezTo>
                  <a:cubicBezTo>
                    <a:pt x="65811" y="61900"/>
                    <a:pt x="66573" y="55893"/>
                    <a:pt x="66573" y="47346"/>
                  </a:cubicBezTo>
                  <a:lnTo>
                    <a:pt x="66573" y="14491"/>
                  </a:lnTo>
                  <a:cubicBezTo>
                    <a:pt x="66573" y="10897"/>
                    <a:pt x="66205" y="8318"/>
                    <a:pt x="65443" y="6769"/>
                  </a:cubicBezTo>
                  <a:cubicBezTo>
                    <a:pt x="64694" y="5232"/>
                    <a:pt x="63754" y="4166"/>
                    <a:pt x="62598" y="3569"/>
                  </a:cubicBezTo>
                  <a:cubicBezTo>
                    <a:pt x="60820" y="2654"/>
                    <a:pt x="58306" y="2197"/>
                    <a:pt x="55054" y="2197"/>
                  </a:cubicBezTo>
                  <a:lnTo>
                    <a:pt x="55054" y="0"/>
                  </a:lnTo>
                  <a:lnTo>
                    <a:pt x="82906" y="0"/>
                  </a:lnTo>
                  <a:lnTo>
                    <a:pt x="82906" y="2197"/>
                  </a:lnTo>
                  <a:lnTo>
                    <a:pt x="81242" y="2197"/>
                  </a:lnTo>
                  <a:cubicBezTo>
                    <a:pt x="78994" y="2197"/>
                    <a:pt x="77114" y="2654"/>
                    <a:pt x="75603" y="3569"/>
                  </a:cubicBezTo>
                  <a:cubicBezTo>
                    <a:pt x="74104" y="4483"/>
                    <a:pt x="73012" y="5842"/>
                    <a:pt x="72339" y="7671"/>
                  </a:cubicBezTo>
                  <a:cubicBezTo>
                    <a:pt x="71818" y="8928"/>
                    <a:pt x="71565" y="11214"/>
                    <a:pt x="71565" y="14491"/>
                  </a:cubicBezTo>
                  <a:lnTo>
                    <a:pt x="71565" y="45085"/>
                  </a:lnTo>
                  <a:cubicBezTo>
                    <a:pt x="71565" y="54546"/>
                    <a:pt x="70942" y="61379"/>
                    <a:pt x="69698" y="65570"/>
                  </a:cubicBezTo>
                  <a:cubicBezTo>
                    <a:pt x="68453" y="69774"/>
                    <a:pt x="65405" y="73635"/>
                    <a:pt x="60579" y="77153"/>
                  </a:cubicBezTo>
                  <a:cubicBezTo>
                    <a:pt x="55753" y="80683"/>
                    <a:pt x="49162" y="82436"/>
                    <a:pt x="40805" y="82436"/>
                  </a:cubicBezTo>
                  <a:cubicBezTo>
                    <a:pt x="33833" y="82436"/>
                    <a:pt x="28448" y="81509"/>
                    <a:pt x="24651" y="79642"/>
                  </a:cubicBezTo>
                  <a:cubicBezTo>
                    <a:pt x="19456" y="77114"/>
                    <a:pt x="15799" y="73863"/>
                    <a:pt x="13665" y="69914"/>
                  </a:cubicBezTo>
                  <a:cubicBezTo>
                    <a:pt x="11519" y="65951"/>
                    <a:pt x="10452" y="60617"/>
                    <a:pt x="10452" y="53937"/>
                  </a:cubicBezTo>
                  <a:lnTo>
                    <a:pt x="10452" y="14491"/>
                  </a:lnTo>
                  <a:cubicBezTo>
                    <a:pt x="10452" y="9855"/>
                    <a:pt x="10198" y="6985"/>
                    <a:pt x="9677" y="5855"/>
                  </a:cubicBezTo>
                  <a:cubicBezTo>
                    <a:pt x="9169" y="4724"/>
                    <a:pt x="8268" y="3823"/>
                    <a:pt x="7010" y="3150"/>
                  </a:cubicBezTo>
                  <a:cubicBezTo>
                    <a:pt x="5740" y="2476"/>
                    <a:pt x="3404" y="2159"/>
                    <a:pt x="0" y="2197"/>
                  </a:cubicBezTo>
                  <a:lnTo>
                    <a:pt x="0"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12" name="Shape 7"/>
            <p:cNvSpPr/>
            <p:nvPr/>
          </p:nvSpPr>
          <p:spPr>
            <a:xfrm>
              <a:off x="997006" y="263394"/>
              <a:ext cx="59931" cy="57201"/>
            </a:xfrm>
            <a:custGeom>
              <a:avLst/>
              <a:gdLst/>
              <a:ahLst/>
              <a:cxnLst/>
              <a:rect l="0" t="0" r="0" b="0"/>
              <a:pathLst>
                <a:path w="59931" h="57201">
                  <a:moveTo>
                    <a:pt x="39256" y="0"/>
                  </a:moveTo>
                  <a:cubicBezTo>
                    <a:pt x="42863" y="0"/>
                    <a:pt x="45860" y="1003"/>
                    <a:pt x="48235" y="2997"/>
                  </a:cubicBezTo>
                  <a:cubicBezTo>
                    <a:pt x="50610" y="5004"/>
                    <a:pt x="52184" y="7480"/>
                    <a:pt x="52984" y="10452"/>
                  </a:cubicBezTo>
                  <a:cubicBezTo>
                    <a:pt x="53607" y="12713"/>
                    <a:pt x="53924" y="17043"/>
                    <a:pt x="53924" y="23457"/>
                  </a:cubicBezTo>
                  <a:lnTo>
                    <a:pt x="53924" y="45072"/>
                  </a:lnTo>
                  <a:cubicBezTo>
                    <a:pt x="53924" y="49352"/>
                    <a:pt x="54318" y="52019"/>
                    <a:pt x="55093" y="53061"/>
                  </a:cubicBezTo>
                  <a:cubicBezTo>
                    <a:pt x="55855" y="54115"/>
                    <a:pt x="57468" y="54788"/>
                    <a:pt x="59931" y="55054"/>
                  </a:cubicBezTo>
                  <a:lnTo>
                    <a:pt x="59931" y="57201"/>
                  </a:lnTo>
                  <a:lnTo>
                    <a:pt x="31839" y="57201"/>
                  </a:lnTo>
                  <a:lnTo>
                    <a:pt x="31839" y="55054"/>
                  </a:lnTo>
                  <a:cubicBezTo>
                    <a:pt x="33934" y="54788"/>
                    <a:pt x="35433" y="53911"/>
                    <a:pt x="36347" y="52451"/>
                  </a:cubicBezTo>
                  <a:cubicBezTo>
                    <a:pt x="36982" y="51448"/>
                    <a:pt x="37300" y="48997"/>
                    <a:pt x="37300" y="45072"/>
                  </a:cubicBezTo>
                  <a:lnTo>
                    <a:pt x="37300" y="20371"/>
                  </a:lnTo>
                  <a:cubicBezTo>
                    <a:pt x="37300" y="15824"/>
                    <a:pt x="37122" y="12954"/>
                    <a:pt x="36766" y="11760"/>
                  </a:cubicBezTo>
                  <a:cubicBezTo>
                    <a:pt x="36411" y="10566"/>
                    <a:pt x="35801" y="9652"/>
                    <a:pt x="34950" y="9004"/>
                  </a:cubicBezTo>
                  <a:cubicBezTo>
                    <a:pt x="34099" y="8344"/>
                    <a:pt x="33160" y="8014"/>
                    <a:pt x="32131" y="8014"/>
                  </a:cubicBezTo>
                  <a:cubicBezTo>
                    <a:pt x="28727" y="8014"/>
                    <a:pt x="25552" y="10452"/>
                    <a:pt x="22631" y="15329"/>
                  </a:cubicBezTo>
                  <a:lnTo>
                    <a:pt x="22631" y="45072"/>
                  </a:lnTo>
                  <a:cubicBezTo>
                    <a:pt x="22631" y="49238"/>
                    <a:pt x="23012" y="51867"/>
                    <a:pt x="23787" y="52984"/>
                  </a:cubicBezTo>
                  <a:cubicBezTo>
                    <a:pt x="24562" y="54089"/>
                    <a:pt x="25997" y="54788"/>
                    <a:pt x="28092" y="55054"/>
                  </a:cubicBezTo>
                  <a:lnTo>
                    <a:pt x="28092" y="57201"/>
                  </a:lnTo>
                  <a:lnTo>
                    <a:pt x="0" y="57201"/>
                  </a:lnTo>
                  <a:lnTo>
                    <a:pt x="0" y="55054"/>
                  </a:lnTo>
                  <a:cubicBezTo>
                    <a:pt x="2337" y="54826"/>
                    <a:pt x="4000" y="54064"/>
                    <a:pt x="4991" y="52794"/>
                  </a:cubicBezTo>
                  <a:cubicBezTo>
                    <a:pt x="5664" y="51930"/>
                    <a:pt x="5994" y="49352"/>
                    <a:pt x="5994" y="45072"/>
                  </a:cubicBezTo>
                  <a:lnTo>
                    <a:pt x="5994" y="13716"/>
                  </a:lnTo>
                  <a:cubicBezTo>
                    <a:pt x="5994" y="9525"/>
                    <a:pt x="5613" y="6909"/>
                    <a:pt x="4839" y="5880"/>
                  </a:cubicBezTo>
                  <a:cubicBezTo>
                    <a:pt x="4077" y="4851"/>
                    <a:pt x="2451" y="4178"/>
                    <a:pt x="0" y="3861"/>
                  </a:cubicBezTo>
                  <a:lnTo>
                    <a:pt x="0" y="1664"/>
                  </a:lnTo>
                  <a:lnTo>
                    <a:pt x="22631" y="1664"/>
                  </a:lnTo>
                  <a:lnTo>
                    <a:pt x="22631" y="8852"/>
                  </a:lnTo>
                  <a:cubicBezTo>
                    <a:pt x="25476" y="5766"/>
                    <a:pt x="28207" y="3518"/>
                    <a:pt x="30823" y="2108"/>
                  </a:cubicBezTo>
                  <a:cubicBezTo>
                    <a:pt x="33439" y="699"/>
                    <a:pt x="36246" y="0"/>
                    <a:pt x="39256" y="0"/>
                  </a:cubicBez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13" name="Shape 8"/>
            <p:cNvSpPr/>
            <p:nvPr/>
          </p:nvSpPr>
          <p:spPr>
            <a:xfrm>
              <a:off x="1062986" y="265062"/>
              <a:ext cx="29997" cy="55524"/>
            </a:xfrm>
            <a:custGeom>
              <a:avLst/>
              <a:gdLst/>
              <a:ahLst/>
              <a:cxnLst/>
              <a:rect l="0" t="0" r="0" b="0"/>
              <a:pathLst>
                <a:path w="29997" h="55524">
                  <a:moveTo>
                    <a:pt x="0" y="0"/>
                  </a:moveTo>
                  <a:lnTo>
                    <a:pt x="23292" y="0"/>
                  </a:lnTo>
                  <a:lnTo>
                    <a:pt x="23292" y="44006"/>
                  </a:lnTo>
                  <a:cubicBezTo>
                    <a:pt x="23292" y="47930"/>
                    <a:pt x="23736" y="50432"/>
                    <a:pt x="24651" y="51511"/>
                  </a:cubicBezTo>
                  <a:cubicBezTo>
                    <a:pt x="25565" y="52603"/>
                    <a:pt x="27343" y="53238"/>
                    <a:pt x="29997" y="53391"/>
                  </a:cubicBezTo>
                  <a:lnTo>
                    <a:pt x="29997" y="55524"/>
                  </a:lnTo>
                  <a:lnTo>
                    <a:pt x="0" y="55524"/>
                  </a:lnTo>
                  <a:lnTo>
                    <a:pt x="0" y="53391"/>
                  </a:lnTo>
                  <a:cubicBezTo>
                    <a:pt x="2464" y="53302"/>
                    <a:pt x="4280" y="52603"/>
                    <a:pt x="5461" y="51245"/>
                  </a:cubicBezTo>
                  <a:cubicBezTo>
                    <a:pt x="6261" y="50343"/>
                    <a:pt x="6655" y="47930"/>
                    <a:pt x="6655" y="44006"/>
                  </a:cubicBezTo>
                  <a:lnTo>
                    <a:pt x="6655" y="11570"/>
                  </a:lnTo>
                  <a:cubicBezTo>
                    <a:pt x="6655" y="7658"/>
                    <a:pt x="6210" y="5156"/>
                    <a:pt x="5296" y="4064"/>
                  </a:cubicBezTo>
                  <a:cubicBezTo>
                    <a:pt x="4382" y="2972"/>
                    <a:pt x="2616" y="2350"/>
                    <a:pt x="0" y="2197"/>
                  </a:cubicBezTo>
                  <a:lnTo>
                    <a:pt x="0"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14" name="Shape 9"/>
            <p:cNvSpPr/>
            <p:nvPr/>
          </p:nvSpPr>
          <p:spPr>
            <a:xfrm>
              <a:off x="1068816" y="238151"/>
              <a:ext cx="18351" cy="18351"/>
            </a:xfrm>
            <a:custGeom>
              <a:avLst/>
              <a:gdLst/>
              <a:ahLst/>
              <a:cxnLst/>
              <a:rect l="0" t="0" r="0" b="0"/>
              <a:pathLst>
                <a:path w="18351" h="18351">
                  <a:moveTo>
                    <a:pt x="9144" y="0"/>
                  </a:moveTo>
                  <a:cubicBezTo>
                    <a:pt x="11722" y="0"/>
                    <a:pt x="13894" y="902"/>
                    <a:pt x="15672" y="2705"/>
                  </a:cubicBezTo>
                  <a:cubicBezTo>
                    <a:pt x="17463" y="4496"/>
                    <a:pt x="18351" y="6668"/>
                    <a:pt x="18351" y="9207"/>
                  </a:cubicBezTo>
                  <a:cubicBezTo>
                    <a:pt x="18351" y="11735"/>
                    <a:pt x="17450" y="13894"/>
                    <a:pt x="15646" y="15685"/>
                  </a:cubicBezTo>
                  <a:cubicBezTo>
                    <a:pt x="13843" y="17463"/>
                    <a:pt x="11671" y="18351"/>
                    <a:pt x="9144" y="18351"/>
                  </a:cubicBezTo>
                  <a:cubicBezTo>
                    <a:pt x="6604" y="18351"/>
                    <a:pt x="4445" y="17463"/>
                    <a:pt x="2667" y="15685"/>
                  </a:cubicBezTo>
                  <a:cubicBezTo>
                    <a:pt x="889" y="13894"/>
                    <a:pt x="0" y="11735"/>
                    <a:pt x="0" y="9207"/>
                  </a:cubicBezTo>
                  <a:cubicBezTo>
                    <a:pt x="0" y="6668"/>
                    <a:pt x="889" y="4496"/>
                    <a:pt x="2667" y="2705"/>
                  </a:cubicBezTo>
                  <a:cubicBezTo>
                    <a:pt x="4445" y="902"/>
                    <a:pt x="6604" y="0"/>
                    <a:pt x="9144" y="0"/>
                  </a:cubicBez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15" name="Shape 10"/>
            <p:cNvSpPr/>
            <p:nvPr/>
          </p:nvSpPr>
          <p:spPr>
            <a:xfrm>
              <a:off x="1095416" y="265062"/>
              <a:ext cx="58623" cy="57188"/>
            </a:xfrm>
            <a:custGeom>
              <a:avLst/>
              <a:gdLst/>
              <a:ahLst/>
              <a:cxnLst/>
              <a:rect l="0" t="0" r="0" b="0"/>
              <a:pathLst>
                <a:path w="58623" h="57188">
                  <a:moveTo>
                    <a:pt x="0" y="0"/>
                  </a:moveTo>
                  <a:lnTo>
                    <a:pt x="29527" y="0"/>
                  </a:lnTo>
                  <a:lnTo>
                    <a:pt x="29527" y="2184"/>
                  </a:lnTo>
                  <a:cubicBezTo>
                    <a:pt x="27661" y="2184"/>
                    <a:pt x="26403" y="2527"/>
                    <a:pt x="25718" y="3200"/>
                  </a:cubicBezTo>
                  <a:cubicBezTo>
                    <a:pt x="24778" y="4064"/>
                    <a:pt x="24295" y="5093"/>
                    <a:pt x="24295" y="6286"/>
                  </a:cubicBezTo>
                  <a:cubicBezTo>
                    <a:pt x="24295" y="7747"/>
                    <a:pt x="25171" y="10503"/>
                    <a:pt x="26911" y="14541"/>
                  </a:cubicBezTo>
                  <a:lnTo>
                    <a:pt x="36055" y="35395"/>
                  </a:lnTo>
                  <a:lnTo>
                    <a:pt x="43371" y="17399"/>
                  </a:lnTo>
                  <a:cubicBezTo>
                    <a:pt x="45466" y="12243"/>
                    <a:pt x="46507" y="8611"/>
                    <a:pt x="46507" y="6464"/>
                  </a:cubicBezTo>
                  <a:cubicBezTo>
                    <a:pt x="46507" y="5245"/>
                    <a:pt x="46063" y="4242"/>
                    <a:pt x="45174" y="3467"/>
                  </a:cubicBezTo>
                  <a:cubicBezTo>
                    <a:pt x="44285" y="2692"/>
                    <a:pt x="42710" y="2273"/>
                    <a:pt x="40449" y="2184"/>
                  </a:cubicBezTo>
                  <a:lnTo>
                    <a:pt x="40449" y="0"/>
                  </a:lnTo>
                  <a:lnTo>
                    <a:pt x="58623" y="0"/>
                  </a:lnTo>
                  <a:lnTo>
                    <a:pt x="58623" y="2184"/>
                  </a:lnTo>
                  <a:cubicBezTo>
                    <a:pt x="56883" y="2426"/>
                    <a:pt x="55461" y="3086"/>
                    <a:pt x="54356" y="4153"/>
                  </a:cubicBezTo>
                  <a:cubicBezTo>
                    <a:pt x="53238" y="5220"/>
                    <a:pt x="51587" y="8369"/>
                    <a:pt x="49365" y="13589"/>
                  </a:cubicBezTo>
                  <a:lnTo>
                    <a:pt x="30836" y="57188"/>
                  </a:lnTo>
                  <a:lnTo>
                    <a:pt x="28042" y="57188"/>
                  </a:lnTo>
                  <a:lnTo>
                    <a:pt x="9335" y="14122"/>
                  </a:lnTo>
                  <a:cubicBezTo>
                    <a:pt x="7074" y="8941"/>
                    <a:pt x="5309" y="5651"/>
                    <a:pt x="4039" y="4267"/>
                  </a:cubicBezTo>
                  <a:cubicBezTo>
                    <a:pt x="3137" y="3238"/>
                    <a:pt x="1791" y="2553"/>
                    <a:pt x="0" y="2184"/>
                  </a:cubicBezTo>
                  <a:lnTo>
                    <a:pt x="0"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16" name="Shape 11"/>
            <p:cNvSpPr/>
            <p:nvPr/>
          </p:nvSpPr>
          <p:spPr>
            <a:xfrm>
              <a:off x="1159814" y="264037"/>
              <a:ext cx="23749" cy="58198"/>
            </a:xfrm>
            <a:custGeom>
              <a:avLst/>
              <a:gdLst/>
              <a:ahLst/>
              <a:cxnLst/>
              <a:rect l="0" t="0" r="0" b="0"/>
              <a:pathLst>
                <a:path w="23749" h="58198">
                  <a:moveTo>
                    <a:pt x="23749" y="0"/>
                  </a:moveTo>
                  <a:lnTo>
                    <a:pt x="23749" y="3503"/>
                  </a:lnTo>
                  <a:lnTo>
                    <a:pt x="19177" y="6244"/>
                  </a:lnTo>
                  <a:cubicBezTo>
                    <a:pt x="16840" y="9774"/>
                    <a:pt x="15672" y="14600"/>
                    <a:pt x="15672" y="20734"/>
                  </a:cubicBezTo>
                  <a:lnTo>
                    <a:pt x="15672" y="22817"/>
                  </a:lnTo>
                  <a:lnTo>
                    <a:pt x="23749" y="22817"/>
                  </a:lnTo>
                  <a:lnTo>
                    <a:pt x="23749" y="26792"/>
                  </a:lnTo>
                  <a:lnTo>
                    <a:pt x="15964" y="26792"/>
                  </a:lnTo>
                  <a:cubicBezTo>
                    <a:pt x="16332" y="34158"/>
                    <a:pt x="18288" y="39987"/>
                    <a:pt x="21844" y="44255"/>
                  </a:cubicBezTo>
                  <a:lnTo>
                    <a:pt x="23749" y="45206"/>
                  </a:lnTo>
                  <a:lnTo>
                    <a:pt x="23749" y="58198"/>
                  </a:lnTo>
                  <a:lnTo>
                    <a:pt x="12954" y="55839"/>
                  </a:lnTo>
                  <a:cubicBezTo>
                    <a:pt x="9836" y="54256"/>
                    <a:pt x="7220" y="51881"/>
                    <a:pt x="5105" y="48712"/>
                  </a:cubicBezTo>
                  <a:cubicBezTo>
                    <a:pt x="1689" y="43607"/>
                    <a:pt x="0" y="37270"/>
                    <a:pt x="0" y="29700"/>
                  </a:cubicBezTo>
                  <a:cubicBezTo>
                    <a:pt x="0" y="20442"/>
                    <a:pt x="2489" y="13063"/>
                    <a:pt x="7506" y="7577"/>
                  </a:cubicBezTo>
                  <a:lnTo>
                    <a:pt x="23749"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17" name="Shape 12"/>
            <p:cNvSpPr/>
            <p:nvPr/>
          </p:nvSpPr>
          <p:spPr>
            <a:xfrm>
              <a:off x="1183563" y="304075"/>
              <a:ext cx="22695" cy="18174"/>
            </a:xfrm>
            <a:custGeom>
              <a:avLst/>
              <a:gdLst/>
              <a:ahLst/>
              <a:cxnLst/>
              <a:rect l="0" t="0" r="0" b="0"/>
              <a:pathLst>
                <a:path w="22695" h="18174">
                  <a:moveTo>
                    <a:pt x="20676" y="0"/>
                  </a:moveTo>
                  <a:lnTo>
                    <a:pt x="22695" y="1308"/>
                  </a:lnTo>
                  <a:cubicBezTo>
                    <a:pt x="19685" y="7442"/>
                    <a:pt x="16358" y="11798"/>
                    <a:pt x="12713" y="14338"/>
                  </a:cubicBezTo>
                  <a:cubicBezTo>
                    <a:pt x="9068" y="16904"/>
                    <a:pt x="4851" y="18174"/>
                    <a:pt x="64" y="18174"/>
                  </a:cubicBezTo>
                  <a:lnTo>
                    <a:pt x="0" y="18160"/>
                  </a:lnTo>
                  <a:lnTo>
                    <a:pt x="0" y="5168"/>
                  </a:lnTo>
                  <a:lnTo>
                    <a:pt x="7963" y="9144"/>
                  </a:lnTo>
                  <a:cubicBezTo>
                    <a:pt x="10338" y="9144"/>
                    <a:pt x="12497" y="8484"/>
                    <a:pt x="14427" y="7150"/>
                  </a:cubicBezTo>
                  <a:cubicBezTo>
                    <a:pt x="16370" y="5829"/>
                    <a:pt x="18453" y="3442"/>
                    <a:pt x="20676" y="0"/>
                  </a:cubicBez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18" name="Shape 13"/>
            <p:cNvSpPr/>
            <p:nvPr/>
          </p:nvSpPr>
          <p:spPr>
            <a:xfrm>
              <a:off x="1183563" y="263397"/>
              <a:ext cx="22695" cy="27432"/>
            </a:xfrm>
            <a:custGeom>
              <a:avLst/>
              <a:gdLst/>
              <a:ahLst/>
              <a:cxnLst/>
              <a:rect l="0" t="0" r="0" b="0"/>
              <a:pathLst>
                <a:path w="22695" h="27432">
                  <a:moveTo>
                    <a:pt x="1372" y="0"/>
                  </a:moveTo>
                  <a:cubicBezTo>
                    <a:pt x="6998" y="0"/>
                    <a:pt x="11875" y="2299"/>
                    <a:pt x="16015" y="6909"/>
                  </a:cubicBezTo>
                  <a:cubicBezTo>
                    <a:pt x="20142" y="11532"/>
                    <a:pt x="22365" y="18364"/>
                    <a:pt x="22695" y="27432"/>
                  </a:cubicBezTo>
                  <a:lnTo>
                    <a:pt x="0" y="27432"/>
                  </a:lnTo>
                  <a:lnTo>
                    <a:pt x="0" y="23457"/>
                  </a:lnTo>
                  <a:lnTo>
                    <a:pt x="8077" y="23457"/>
                  </a:lnTo>
                  <a:cubicBezTo>
                    <a:pt x="8077" y="17082"/>
                    <a:pt x="7734" y="12700"/>
                    <a:pt x="7036" y="10325"/>
                  </a:cubicBezTo>
                  <a:cubicBezTo>
                    <a:pt x="6350" y="7950"/>
                    <a:pt x="5271" y="6160"/>
                    <a:pt x="3810" y="4928"/>
                  </a:cubicBezTo>
                  <a:cubicBezTo>
                    <a:pt x="2972" y="4216"/>
                    <a:pt x="1867" y="3861"/>
                    <a:pt x="470" y="3861"/>
                  </a:cubicBezTo>
                  <a:lnTo>
                    <a:pt x="0" y="4143"/>
                  </a:lnTo>
                  <a:lnTo>
                    <a:pt x="0" y="640"/>
                  </a:lnTo>
                  <a:lnTo>
                    <a:pt x="1372"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19" name="Shape 14"/>
            <p:cNvSpPr/>
            <p:nvPr/>
          </p:nvSpPr>
          <p:spPr>
            <a:xfrm>
              <a:off x="1213550" y="263394"/>
              <a:ext cx="47701" cy="57201"/>
            </a:xfrm>
            <a:custGeom>
              <a:avLst/>
              <a:gdLst/>
              <a:ahLst/>
              <a:cxnLst/>
              <a:rect l="0" t="0" r="0" b="0"/>
              <a:pathLst>
                <a:path w="47701" h="57201">
                  <a:moveTo>
                    <a:pt x="40399" y="0"/>
                  </a:moveTo>
                  <a:cubicBezTo>
                    <a:pt x="42609" y="0"/>
                    <a:pt x="44387" y="686"/>
                    <a:pt x="45707" y="2045"/>
                  </a:cubicBezTo>
                  <a:cubicBezTo>
                    <a:pt x="47041" y="3416"/>
                    <a:pt x="47701" y="5347"/>
                    <a:pt x="47701" y="7836"/>
                  </a:cubicBezTo>
                  <a:cubicBezTo>
                    <a:pt x="47701" y="10490"/>
                    <a:pt x="47054" y="12548"/>
                    <a:pt x="45771" y="14021"/>
                  </a:cubicBezTo>
                  <a:cubicBezTo>
                    <a:pt x="44475" y="15481"/>
                    <a:pt x="42926" y="16218"/>
                    <a:pt x="41110" y="16218"/>
                  </a:cubicBezTo>
                  <a:cubicBezTo>
                    <a:pt x="39014" y="16218"/>
                    <a:pt x="37186" y="15545"/>
                    <a:pt x="35649" y="14199"/>
                  </a:cubicBezTo>
                  <a:cubicBezTo>
                    <a:pt x="34100" y="12852"/>
                    <a:pt x="33185" y="12090"/>
                    <a:pt x="32906" y="11938"/>
                  </a:cubicBezTo>
                  <a:cubicBezTo>
                    <a:pt x="32512" y="11697"/>
                    <a:pt x="32055" y="11582"/>
                    <a:pt x="31547" y="11582"/>
                  </a:cubicBezTo>
                  <a:cubicBezTo>
                    <a:pt x="30391" y="11582"/>
                    <a:pt x="29312" y="12014"/>
                    <a:pt x="28270" y="12890"/>
                  </a:cubicBezTo>
                  <a:cubicBezTo>
                    <a:pt x="26657" y="14237"/>
                    <a:pt x="25425" y="16154"/>
                    <a:pt x="24600" y="18644"/>
                  </a:cubicBezTo>
                  <a:cubicBezTo>
                    <a:pt x="23330" y="22492"/>
                    <a:pt x="22695" y="26733"/>
                    <a:pt x="22695" y="31356"/>
                  </a:cubicBezTo>
                  <a:lnTo>
                    <a:pt x="22695" y="44133"/>
                  </a:lnTo>
                  <a:lnTo>
                    <a:pt x="22758" y="47447"/>
                  </a:lnTo>
                  <a:cubicBezTo>
                    <a:pt x="22758" y="49708"/>
                    <a:pt x="22898" y="51156"/>
                    <a:pt x="23178" y="51791"/>
                  </a:cubicBezTo>
                  <a:cubicBezTo>
                    <a:pt x="23647" y="52857"/>
                    <a:pt x="24346" y="53645"/>
                    <a:pt x="25286" y="54140"/>
                  </a:cubicBezTo>
                  <a:cubicBezTo>
                    <a:pt x="26213" y="54635"/>
                    <a:pt x="27775" y="54940"/>
                    <a:pt x="29997" y="55054"/>
                  </a:cubicBezTo>
                  <a:lnTo>
                    <a:pt x="29997" y="57201"/>
                  </a:lnTo>
                  <a:lnTo>
                    <a:pt x="0" y="57201"/>
                  </a:lnTo>
                  <a:lnTo>
                    <a:pt x="0" y="55054"/>
                  </a:lnTo>
                  <a:cubicBezTo>
                    <a:pt x="2426" y="54851"/>
                    <a:pt x="4051" y="54191"/>
                    <a:pt x="4915" y="53061"/>
                  </a:cubicBezTo>
                  <a:cubicBezTo>
                    <a:pt x="5766" y="51930"/>
                    <a:pt x="6185" y="48958"/>
                    <a:pt x="6185" y="44133"/>
                  </a:cubicBezTo>
                  <a:lnTo>
                    <a:pt x="6185" y="13424"/>
                  </a:lnTo>
                  <a:cubicBezTo>
                    <a:pt x="6185" y="10249"/>
                    <a:pt x="6033" y="8242"/>
                    <a:pt x="5715" y="7366"/>
                  </a:cubicBezTo>
                  <a:cubicBezTo>
                    <a:pt x="5309" y="6261"/>
                    <a:pt x="4737" y="5448"/>
                    <a:pt x="3988" y="4928"/>
                  </a:cubicBezTo>
                  <a:cubicBezTo>
                    <a:pt x="3239" y="4420"/>
                    <a:pt x="1905" y="4051"/>
                    <a:pt x="0" y="3861"/>
                  </a:cubicBezTo>
                  <a:lnTo>
                    <a:pt x="0" y="1664"/>
                  </a:lnTo>
                  <a:lnTo>
                    <a:pt x="22695" y="1664"/>
                  </a:lnTo>
                  <a:lnTo>
                    <a:pt x="22695" y="14249"/>
                  </a:lnTo>
                  <a:cubicBezTo>
                    <a:pt x="26378" y="8509"/>
                    <a:pt x="29604" y="4699"/>
                    <a:pt x="32372" y="2819"/>
                  </a:cubicBezTo>
                  <a:cubicBezTo>
                    <a:pt x="35141" y="940"/>
                    <a:pt x="37821" y="0"/>
                    <a:pt x="40399" y="0"/>
                  </a:cubicBez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20" name="Shape 15"/>
            <p:cNvSpPr/>
            <p:nvPr/>
          </p:nvSpPr>
          <p:spPr>
            <a:xfrm>
              <a:off x="1267896" y="263399"/>
              <a:ext cx="38189" cy="58852"/>
            </a:xfrm>
            <a:custGeom>
              <a:avLst/>
              <a:gdLst/>
              <a:ahLst/>
              <a:cxnLst/>
              <a:rect l="0" t="0" r="0" b="0"/>
              <a:pathLst>
                <a:path w="38189" h="58852">
                  <a:moveTo>
                    <a:pt x="17221" y="0"/>
                  </a:moveTo>
                  <a:cubicBezTo>
                    <a:pt x="20244" y="0"/>
                    <a:pt x="23152" y="724"/>
                    <a:pt x="25959" y="2197"/>
                  </a:cubicBezTo>
                  <a:cubicBezTo>
                    <a:pt x="27025" y="2781"/>
                    <a:pt x="27902" y="3086"/>
                    <a:pt x="28575" y="3086"/>
                  </a:cubicBezTo>
                  <a:cubicBezTo>
                    <a:pt x="29286" y="3086"/>
                    <a:pt x="29858" y="2934"/>
                    <a:pt x="30289" y="2642"/>
                  </a:cubicBezTo>
                  <a:cubicBezTo>
                    <a:pt x="30734" y="2337"/>
                    <a:pt x="31420" y="1499"/>
                    <a:pt x="32372" y="114"/>
                  </a:cubicBezTo>
                  <a:lnTo>
                    <a:pt x="34392" y="114"/>
                  </a:lnTo>
                  <a:lnTo>
                    <a:pt x="35281" y="19063"/>
                  </a:lnTo>
                  <a:lnTo>
                    <a:pt x="33261" y="19063"/>
                  </a:lnTo>
                  <a:cubicBezTo>
                    <a:pt x="30848" y="13437"/>
                    <a:pt x="28346" y="9601"/>
                    <a:pt x="25756" y="7531"/>
                  </a:cubicBezTo>
                  <a:cubicBezTo>
                    <a:pt x="23165" y="5474"/>
                    <a:pt x="20574" y="4445"/>
                    <a:pt x="17996" y="4445"/>
                  </a:cubicBezTo>
                  <a:cubicBezTo>
                    <a:pt x="16383" y="4445"/>
                    <a:pt x="14999" y="4991"/>
                    <a:pt x="13843" y="6083"/>
                  </a:cubicBezTo>
                  <a:cubicBezTo>
                    <a:pt x="12700" y="7175"/>
                    <a:pt x="12128" y="8433"/>
                    <a:pt x="12128" y="9855"/>
                  </a:cubicBezTo>
                  <a:cubicBezTo>
                    <a:pt x="12128" y="10922"/>
                    <a:pt x="12509" y="11951"/>
                    <a:pt x="13309" y="12941"/>
                  </a:cubicBezTo>
                  <a:cubicBezTo>
                    <a:pt x="14580" y="14567"/>
                    <a:pt x="18123" y="17348"/>
                    <a:pt x="23939" y="21285"/>
                  </a:cubicBezTo>
                  <a:cubicBezTo>
                    <a:pt x="29756" y="25235"/>
                    <a:pt x="33591" y="28575"/>
                    <a:pt x="35433" y="31331"/>
                  </a:cubicBezTo>
                  <a:cubicBezTo>
                    <a:pt x="37274" y="34074"/>
                    <a:pt x="38189" y="37160"/>
                    <a:pt x="38189" y="40564"/>
                  </a:cubicBezTo>
                  <a:cubicBezTo>
                    <a:pt x="38189" y="43650"/>
                    <a:pt x="37427" y="46685"/>
                    <a:pt x="35877" y="49644"/>
                  </a:cubicBezTo>
                  <a:cubicBezTo>
                    <a:pt x="34341" y="52616"/>
                    <a:pt x="32156" y="54889"/>
                    <a:pt x="29350" y="56477"/>
                  </a:cubicBezTo>
                  <a:cubicBezTo>
                    <a:pt x="26530" y="58052"/>
                    <a:pt x="23431" y="58852"/>
                    <a:pt x="20028" y="58852"/>
                  </a:cubicBezTo>
                  <a:cubicBezTo>
                    <a:pt x="17374" y="58852"/>
                    <a:pt x="13818" y="58026"/>
                    <a:pt x="9385" y="56363"/>
                  </a:cubicBezTo>
                  <a:cubicBezTo>
                    <a:pt x="8204" y="55931"/>
                    <a:pt x="7391" y="55702"/>
                    <a:pt x="6947" y="55702"/>
                  </a:cubicBezTo>
                  <a:cubicBezTo>
                    <a:pt x="5651" y="55702"/>
                    <a:pt x="4559" y="56693"/>
                    <a:pt x="3696" y="58674"/>
                  </a:cubicBezTo>
                  <a:lnTo>
                    <a:pt x="1727" y="58674"/>
                  </a:lnTo>
                  <a:lnTo>
                    <a:pt x="775" y="38722"/>
                  </a:lnTo>
                  <a:lnTo>
                    <a:pt x="2794" y="38722"/>
                  </a:lnTo>
                  <a:cubicBezTo>
                    <a:pt x="4572" y="43942"/>
                    <a:pt x="7023" y="47866"/>
                    <a:pt x="10134" y="50482"/>
                  </a:cubicBezTo>
                  <a:cubicBezTo>
                    <a:pt x="13233" y="53086"/>
                    <a:pt x="16180" y="54394"/>
                    <a:pt x="18948" y="54394"/>
                  </a:cubicBezTo>
                  <a:cubicBezTo>
                    <a:pt x="20853" y="54394"/>
                    <a:pt x="22403" y="53823"/>
                    <a:pt x="23609" y="52642"/>
                  </a:cubicBezTo>
                  <a:cubicBezTo>
                    <a:pt x="24828" y="51473"/>
                    <a:pt x="25425" y="50063"/>
                    <a:pt x="25425" y="48400"/>
                  </a:cubicBezTo>
                  <a:cubicBezTo>
                    <a:pt x="25425" y="46495"/>
                    <a:pt x="24828" y="44856"/>
                    <a:pt x="23647" y="43472"/>
                  </a:cubicBezTo>
                  <a:cubicBezTo>
                    <a:pt x="22453" y="42088"/>
                    <a:pt x="19799" y="39992"/>
                    <a:pt x="15684" y="37173"/>
                  </a:cubicBezTo>
                  <a:cubicBezTo>
                    <a:pt x="9627" y="32982"/>
                    <a:pt x="5702" y="29769"/>
                    <a:pt x="3924" y="27559"/>
                  </a:cubicBezTo>
                  <a:cubicBezTo>
                    <a:pt x="1321" y="24308"/>
                    <a:pt x="0" y="20726"/>
                    <a:pt x="0" y="16802"/>
                  </a:cubicBezTo>
                  <a:cubicBezTo>
                    <a:pt x="0" y="12522"/>
                    <a:pt x="1486" y="8649"/>
                    <a:pt x="4432" y="5194"/>
                  </a:cubicBezTo>
                  <a:cubicBezTo>
                    <a:pt x="7379" y="1727"/>
                    <a:pt x="11646" y="0"/>
                    <a:pt x="17221" y="0"/>
                  </a:cubicBez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21" name="Shape 16"/>
            <p:cNvSpPr/>
            <p:nvPr/>
          </p:nvSpPr>
          <p:spPr>
            <a:xfrm>
              <a:off x="1312912" y="265062"/>
              <a:ext cx="29997" cy="55524"/>
            </a:xfrm>
            <a:custGeom>
              <a:avLst/>
              <a:gdLst/>
              <a:ahLst/>
              <a:cxnLst/>
              <a:rect l="0" t="0" r="0" b="0"/>
              <a:pathLst>
                <a:path w="29997" h="55524">
                  <a:moveTo>
                    <a:pt x="0" y="0"/>
                  </a:moveTo>
                  <a:lnTo>
                    <a:pt x="23292" y="0"/>
                  </a:lnTo>
                  <a:lnTo>
                    <a:pt x="23292" y="44006"/>
                  </a:lnTo>
                  <a:cubicBezTo>
                    <a:pt x="23292" y="47930"/>
                    <a:pt x="23736" y="50432"/>
                    <a:pt x="24651" y="51511"/>
                  </a:cubicBezTo>
                  <a:cubicBezTo>
                    <a:pt x="25565" y="52603"/>
                    <a:pt x="27343" y="53238"/>
                    <a:pt x="29997" y="53391"/>
                  </a:cubicBezTo>
                  <a:lnTo>
                    <a:pt x="29997" y="55524"/>
                  </a:lnTo>
                  <a:lnTo>
                    <a:pt x="0" y="55524"/>
                  </a:lnTo>
                  <a:lnTo>
                    <a:pt x="0" y="53391"/>
                  </a:lnTo>
                  <a:cubicBezTo>
                    <a:pt x="2464" y="53302"/>
                    <a:pt x="4280" y="52603"/>
                    <a:pt x="5461" y="51245"/>
                  </a:cubicBezTo>
                  <a:cubicBezTo>
                    <a:pt x="6261" y="50343"/>
                    <a:pt x="6655" y="47930"/>
                    <a:pt x="6655" y="44006"/>
                  </a:cubicBezTo>
                  <a:lnTo>
                    <a:pt x="6655" y="11570"/>
                  </a:lnTo>
                  <a:cubicBezTo>
                    <a:pt x="6655" y="7658"/>
                    <a:pt x="6210" y="5156"/>
                    <a:pt x="5296" y="4064"/>
                  </a:cubicBezTo>
                  <a:cubicBezTo>
                    <a:pt x="4382" y="2972"/>
                    <a:pt x="2616" y="2350"/>
                    <a:pt x="0" y="2197"/>
                  </a:cubicBezTo>
                  <a:lnTo>
                    <a:pt x="0"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22" name="Shape 17"/>
            <p:cNvSpPr/>
            <p:nvPr/>
          </p:nvSpPr>
          <p:spPr>
            <a:xfrm>
              <a:off x="1318741" y="238151"/>
              <a:ext cx="18352" cy="18351"/>
            </a:xfrm>
            <a:custGeom>
              <a:avLst/>
              <a:gdLst/>
              <a:ahLst/>
              <a:cxnLst/>
              <a:rect l="0" t="0" r="0" b="0"/>
              <a:pathLst>
                <a:path w="18352" h="18351">
                  <a:moveTo>
                    <a:pt x="9144" y="0"/>
                  </a:moveTo>
                  <a:cubicBezTo>
                    <a:pt x="11722" y="0"/>
                    <a:pt x="13894" y="902"/>
                    <a:pt x="15672" y="2705"/>
                  </a:cubicBezTo>
                  <a:cubicBezTo>
                    <a:pt x="17463" y="4496"/>
                    <a:pt x="18352" y="6668"/>
                    <a:pt x="18352" y="9207"/>
                  </a:cubicBezTo>
                  <a:cubicBezTo>
                    <a:pt x="18352" y="11735"/>
                    <a:pt x="17450" y="13894"/>
                    <a:pt x="15646" y="15685"/>
                  </a:cubicBezTo>
                  <a:cubicBezTo>
                    <a:pt x="13843" y="17463"/>
                    <a:pt x="11671" y="18351"/>
                    <a:pt x="9144" y="18351"/>
                  </a:cubicBezTo>
                  <a:cubicBezTo>
                    <a:pt x="6604" y="18351"/>
                    <a:pt x="4445" y="17463"/>
                    <a:pt x="2667" y="15685"/>
                  </a:cubicBezTo>
                  <a:cubicBezTo>
                    <a:pt x="889" y="13894"/>
                    <a:pt x="0" y="11735"/>
                    <a:pt x="0" y="9207"/>
                  </a:cubicBezTo>
                  <a:cubicBezTo>
                    <a:pt x="0" y="6668"/>
                    <a:pt x="889" y="4496"/>
                    <a:pt x="2667" y="2705"/>
                  </a:cubicBezTo>
                  <a:cubicBezTo>
                    <a:pt x="4445" y="902"/>
                    <a:pt x="6604" y="0"/>
                    <a:pt x="9144" y="0"/>
                  </a:cubicBez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23" name="Shape 18"/>
            <p:cNvSpPr/>
            <p:nvPr/>
          </p:nvSpPr>
          <p:spPr>
            <a:xfrm>
              <a:off x="1346476" y="244743"/>
              <a:ext cx="37071" cy="76619"/>
            </a:xfrm>
            <a:custGeom>
              <a:avLst/>
              <a:gdLst/>
              <a:ahLst/>
              <a:cxnLst/>
              <a:rect l="0" t="0" r="0" b="0"/>
              <a:pathLst>
                <a:path w="37071" h="76619">
                  <a:moveTo>
                    <a:pt x="21920" y="0"/>
                  </a:moveTo>
                  <a:lnTo>
                    <a:pt x="23876" y="0"/>
                  </a:lnTo>
                  <a:lnTo>
                    <a:pt x="23876" y="20320"/>
                  </a:lnTo>
                  <a:lnTo>
                    <a:pt x="37071" y="20320"/>
                  </a:lnTo>
                  <a:lnTo>
                    <a:pt x="37071" y="26200"/>
                  </a:lnTo>
                  <a:lnTo>
                    <a:pt x="23876" y="26200"/>
                  </a:lnTo>
                  <a:lnTo>
                    <a:pt x="23876" y="60465"/>
                  </a:lnTo>
                  <a:cubicBezTo>
                    <a:pt x="23876" y="63678"/>
                    <a:pt x="24028" y="65735"/>
                    <a:pt x="24321" y="66675"/>
                  </a:cubicBezTo>
                  <a:cubicBezTo>
                    <a:pt x="24625" y="67602"/>
                    <a:pt x="25146" y="68351"/>
                    <a:pt x="25895" y="68923"/>
                  </a:cubicBezTo>
                  <a:cubicBezTo>
                    <a:pt x="26645" y="69507"/>
                    <a:pt x="27343" y="69786"/>
                    <a:pt x="27978" y="69786"/>
                  </a:cubicBezTo>
                  <a:cubicBezTo>
                    <a:pt x="30543" y="69786"/>
                    <a:pt x="32982" y="67831"/>
                    <a:pt x="35281" y="63906"/>
                  </a:cubicBezTo>
                  <a:lnTo>
                    <a:pt x="37071" y="65215"/>
                  </a:lnTo>
                  <a:cubicBezTo>
                    <a:pt x="33858" y="72822"/>
                    <a:pt x="28651" y="76619"/>
                    <a:pt x="21450" y="76619"/>
                  </a:cubicBezTo>
                  <a:cubicBezTo>
                    <a:pt x="17920" y="76619"/>
                    <a:pt x="14935" y="75641"/>
                    <a:pt x="12497" y="73673"/>
                  </a:cubicBezTo>
                  <a:cubicBezTo>
                    <a:pt x="10071" y="71717"/>
                    <a:pt x="8522" y="69532"/>
                    <a:pt x="7836" y="67120"/>
                  </a:cubicBezTo>
                  <a:cubicBezTo>
                    <a:pt x="7442" y="65773"/>
                    <a:pt x="7239" y="62128"/>
                    <a:pt x="7239" y="56185"/>
                  </a:cubicBezTo>
                  <a:lnTo>
                    <a:pt x="7239" y="26200"/>
                  </a:lnTo>
                  <a:lnTo>
                    <a:pt x="0" y="26200"/>
                  </a:lnTo>
                  <a:lnTo>
                    <a:pt x="0" y="24117"/>
                  </a:lnTo>
                  <a:cubicBezTo>
                    <a:pt x="4991" y="20587"/>
                    <a:pt x="9233" y="16891"/>
                    <a:pt x="12738" y="13005"/>
                  </a:cubicBezTo>
                  <a:cubicBezTo>
                    <a:pt x="16243" y="9131"/>
                    <a:pt x="19304" y="4788"/>
                    <a:pt x="21920" y="0"/>
                  </a:cubicBez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24" name="Shape 19"/>
            <p:cNvSpPr/>
            <p:nvPr/>
          </p:nvSpPr>
          <p:spPr>
            <a:xfrm>
              <a:off x="1390184" y="288756"/>
              <a:ext cx="22784" cy="32611"/>
            </a:xfrm>
            <a:custGeom>
              <a:avLst/>
              <a:gdLst/>
              <a:ahLst/>
              <a:cxnLst/>
              <a:rect l="0" t="0" r="0" b="0"/>
              <a:pathLst>
                <a:path w="22784" h="32611">
                  <a:moveTo>
                    <a:pt x="22784" y="0"/>
                  </a:moveTo>
                  <a:lnTo>
                    <a:pt x="22784" y="6199"/>
                  </a:lnTo>
                  <a:lnTo>
                    <a:pt x="18593" y="9738"/>
                  </a:lnTo>
                  <a:cubicBezTo>
                    <a:pt x="17056" y="11884"/>
                    <a:pt x="16281" y="14031"/>
                    <a:pt x="16281" y="16215"/>
                  </a:cubicBezTo>
                  <a:cubicBezTo>
                    <a:pt x="16281" y="18031"/>
                    <a:pt x="16929" y="19631"/>
                    <a:pt x="18237" y="21028"/>
                  </a:cubicBezTo>
                  <a:cubicBezTo>
                    <a:pt x="19228" y="22095"/>
                    <a:pt x="20612" y="22628"/>
                    <a:pt x="22403" y="22628"/>
                  </a:cubicBezTo>
                  <a:lnTo>
                    <a:pt x="22784" y="22444"/>
                  </a:lnTo>
                  <a:lnTo>
                    <a:pt x="22784" y="26833"/>
                  </a:lnTo>
                  <a:lnTo>
                    <a:pt x="11049" y="32611"/>
                  </a:lnTo>
                  <a:cubicBezTo>
                    <a:pt x="7887" y="32611"/>
                    <a:pt x="5245" y="31569"/>
                    <a:pt x="3150" y="29486"/>
                  </a:cubicBezTo>
                  <a:cubicBezTo>
                    <a:pt x="1054" y="27404"/>
                    <a:pt x="0" y="24813"/>
                    <a:pt x="0" y="21676"/>
                  </a:cubicBezTo>
                  <a:cubicBezTo>
                    <a:pt x="0" y="17447"/>
                    <a:pt x="1829" y="13624"/>
                    <a:pt x="5474" y="10246"/>
                  </a:cubicBezTo>
                  <a:cubicBezTo>
                    <a:pt x="7296" y="8557"/>
                    <a:pt x="10192" y="6585"/>
                    <a:pt x="14161" y="4332"/>
                  </a:cubicBezTo>
                  <a:lnTo>
                    <a:pt x="22784"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25" name="Shape 20"/>
            <p:cNvSpPr/>
            <p:nvPr/>
          </p:nvSpPr>
          <p:spPr>
            <a:xfrm>
              <a:off x="1391314" y="264015"/>
              <a:ext cx="21654" cy="23138"/>
            </a:xfrm>
            <a:custGeom>
              <a:avLst/>
              <a:gdLst/>
              <a:ahLst/>
              <a:cxnLst/>
              <a:rect l="0" t="0" r="0" b="0"/>
              <a:pathLst>
                <a:path w="21654" h="23138">
                  <a:moveTo>
                    <a:pt x="21654" y="0"/>
                  </a:moveTo>
                  <a:lnTo>
                    <a:pt x="21654" y="4185"/>
                  </a:lnTo>
                  <a:lnTo>
                    <a:pt x="20612" y="3885"/>
                  </a:lnTo>
                  <a:cubicBezTo>
                    <a:pt x="18047" y="3885"/>
                    <a:pt x="15926" y="4469"/>
                    <a:pt x="14262" y="5612"/>
                  </a:cubicBezTo>
                  <a:cubicBezTo>
                    <a:pt x="13233" y="6323"/>
                    <a:pt x="12713" y="7162"/>
                    <a:pt x="12713" y="8101"/>
                  </a:cubicBezTo>
                  <a:cubicBezTo>
                    <a:pt x="12713" y="8940"/>
                    <a:pt x="13271" y="9968"/>
                    <a:pt x="14376" y="11200"/>
                  </a:cubicBezTo>
                  <a:cubicBezTo>
                    <a:pt x="15888" y="12902"/>
                    <a:pt x="16637" y="14540"/>
                    <a:pt x="16637" y="16128"/>
                  </a:cubicBezTo>
                  <a:cubicBezTo>
                    <a:pt x="16637" y="18071"/>
                    <a:pt x="15913" y="19722"/>
                    <a:pt x="14465" y="21081"/>
                  </a:cubicBezTo>
                  <a:cubicBezTo>
                    <a:pt x="13017" y="22452"/>
                    <a:pt x="11125" y="23138"/>
                    <a:pt x="8801" y="23138"/>
                  </a:cubicBezTo>
                  <a:cubicBezTo>
                    <a:pt x="6299" y="23138"/>
                    <a:pt x="4216" y="22376"/>
                    <a:pt x="2527" y="20878"/>
                  </a:cubicBezTo>
                  <a:cubicBezTo>
                    <a:pt x="851" y="19379"/>
                    <a:pt x="0" y="17614"/>
                    <a:pt x="0" y="15594"/>
                  </a:cubicBezTo>
                  <a:cubicBezTo>
                    <a:pt x="0" y="12750"/>
                    <a:pt x="1130" y="10019"/>
                    <a:pt x="3391" y="7428"/>
                  </a:cubicBezTo>
                  <a:cubicBezTo>
                    <a:pt x="5651" y="4837"/>
                    <a:pt x="8801" y="2844"/>
                    <a:pt x="12827" y="1459"/>
                  </a:cubicBezTo>
                  <a:lnTo>
                    <a:pt x="21654"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26" name="Shape 21"/>
            <p:cNvSpPr/>
            <p:nvPr/>
          </p:nvSpPr>
          <p:spPr>
            <a:xfrm>
              <a:off x="1412968" y="263391"/>
              <a:ext cx="30556" cy="57975"/>
            </a:xfrm>
            <a:custGeom>
              <a:avLst/>
              <a:gdLst/>
              <a:ahLst/>
              <a:cxnLst/>
              <a:rect l="0" t="0" r="0" b="0"/>
              <a:pathLst>
                <a:path w="30556" h="57975">
                  <a:moveTo>
                    <a:pt x="3772" y="0"/>
                  </a:moveTo>
                  <a:cubicBezTo>
                    <a:pt x="9042" y="0"/>
                    <a:pt x="13208" y="1118"/>
                    <a:pt x="16281" y="3365"/>
                  </a:cubicBezTo>
                  <a:cubicBezTo>
                    <a:pt x="19342" y="5601"/>
                    <a:pt x="21323" y="8026"/>
                    <a:pt x="22238" y="10630"/>
                  </a:cubicBezTo>
                  <a:cubicBezTo>
                    <a:pt x="22796" y="12294"/>
                    <a:pt x="23076" y="16116"/>
                    <a:pt x="23076" y="22098"/>
                  </a:cubicBezTo>
                  <a:lnTo>
                    <a:pt x="23076" y="43650"/>
                  </a:lnTo>
                  <a:cubicBezTo>
                    <a:pt x="23076" y="46190"/>
                    <a:pt x="23165" y="47790"/>
                    <a:pt x="23368" y="48438"/>
                  </a:cubicBezTo>
                  <a:cubicBezTo>
                    <a:pt x="23571" y="49098"/>
                    <a:pt x="23863" y="49581"/>
                    <a:pt x="24257" y="49898"/>
                  </a:cubicBezTo>
                  <a:cubicBezTo>
                    <a:pt x="24663" y="50216"/>
                    <a:pt x="25108" y="50368"/>
                    <a:pt x="25628" y="50368"/>
                  </a:cubicBezTo>
                  <a:cubicBezTo>
                    <a:pt x="26657" y="50368"/>
                    <a:pt x="27699" y="49632"/>
                    <a:pt x="28778" y="48171"/>
                  </a:cubicBezTo>
                  <a:lnTo>
                    <a:pt x="30556" y="49593"/>
                  </a:lnTo>
                  <a:cubicBezTo>
                    <a:pt x="28575" y="52527"/>
                    <a:pt x="26530" y="54661"/>
                    <a:pt x="24409" y="55982"/>
                  </a:cubicBezTo>
                  <a:cubicBezTo>
                    <a:pt x="22288" y="57315"/>
                    <a:pt x="19888" y="57975"/>
                    <a:pt x="17196" y="57975"/>
                  </a:cubicBezTo>
                  <a:cubicBezTo>
                    <a:pt x="14021" y="57975"/>
                    <a:pt x="11544" y="57226"/>
                    <a:pt x="9766" y="55740"/>
                  </a:cubicBezTo>
                  <a:cubicBezTo>
                    <a:pt x="7988" y="54254"/>
                    <a:pt x="6896" y="52019"/>
                    <a:pt x="6502" y="48997"/>
                  </a:cubicBezTo>
                  <a:lnTo>
                    <a:pt x="0" y="52198"/>
                  </a:lnTo>
                  <a:lnTo>
                    <a:pt x="0" y="47809"/>
                  </a:lnTo>
                  <a:lnTo>
                    <a:pt x="6502" y="44666"/>
                  </a:lnTo>
                  <a:lnTo>
                    <a:pt x="6502" y="26073"/>
                  </a:lnTo>
                  <a:lnTo>
                    <a:pt x="0" y="31564"/>
                  </a:lnTo>
                  <a:lnTo>
                    <a:pt x="0" y="25365"/>
                  </a:lnTo>
                  <a:lnTo>
                    <a:pt x="6502" y="22098"/>
                  </a:lnTo>
                  <a:lnTo>
                    <a:pt x="6502" y="16510"/>
                  </a:lnTo>
                  <a:cubicBezTo>
                    <a:pt x="6502" y="12319"/>
                    <a:pt x="6274" y="9677"/>
                    <a:pt x="5817" y="8585"/>
                  </a:cubicBezTo>
                  <a:cubicBezTo>
                    <a:pt x="5359" y="7493"/>
                    <a:pt x="4508" y="6553"/>
                    <a:pt x="3238" y="5740"/>
                  </a:cubicBezTo>
                  <a:lnTo>
                    <a:pt x="0" y="4808"/>
                  </a:lnTo>
                  <a:lnTo>
                    <a:pt x="0" y="624"/>
                  </a:lnTo>
                  <a:lnTo>
                    <a:pt x="3772"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27" name="Shape 22"/>
            <p:cNvSpPr/>
            <p:nvPr/>
          </p:nvSpPr>
          <p:spPr>
            <a:xfrm>
              <a:off x="1447803" y="244743"/>
              <a:ext cx="37071" cy="76619"/>
            </a:xfrm>
            <a:custGeom>
              <a:avLst/>
              <a:gdLst/>
              <a:ahLst/>
              <a:cxnLst/>
              <a:rect l="0" t="0" r="0" b="0"/>
              <a:pathLst>
                <a:path w="37071" h="76619">
                  <a:moveTo>
                    <a:pt x="21920" y="0"/>
                  </a:moveTo>
                  <a:lnTo>
                    <a:pt x="23876" y="0"/>
                  </a:lnTo>
                  <a:lnTo>
                    <a:pt x="23876" y="20320"/>
                  </a:lnTo>
                  <a:lnTo>
                    <a:pt x="37071" y="20320"/>
                  </a:lnTo>
                  <a:lnTo>
                    <a:pt x="37071" y="26200"/>
                  </a:lnTo>
                  <a:lnTo>
                    <a:pt x="23876" y="26200"/>
                  </a:lnTo>
                  <a:lnTo>
                    <a:pt x="23876" y="60465"/>
                  </a:lnTo>
                  <a:cubicBezTo>
                    <a:pt x="23876" y="63678"/>
                    <a:pt x="24028" y="65735"/>
                    <a:pt x="24321" y="66675"/>
                  </a:cubicBezTo>
                  <a:cubicBezTo>
                    <a:pt x="24625" y="67602"/>
                    <a:pt x="25146" y="68351"/>
                    <a:pt x="25895" y="68923"/>
                  </a:cubicBezTo>
                  <a:cubicBezTo>
                    <a:pt x="26645" y="69507"/>
                    <a:pt x="27343" y="69786"/>
                    <a:pt x="27978" y="69786"/>
                  </a:cubicBezTo>
                  <a:cubicBezTo>
                    <a:pt x="30543" y="69786"/>
                    <a:pt x="32982" y="67831"/>
                    <a:pt x="35281" y="63906"/>
                  </a:cubicBezTo>
                  <a:lnTo>
                    <a:pt x="37071" y="65215"/>
                  </a:lnTo>
                  <a:cubicBezTo>
                    <a:pt x="33858" y="72822"/>
                    <a:pt x="28651" y="76619"/>
                    <a:pt x="21450" y="76619"/>
                  </a:cubicBezTo>
                  <a:cubicBezTo>
                    <a:pt x="17920" y="76619"/>
                    <a:pt x="14935" y="75641"/>
                    <a:pt x="12497" y="73673"/>
                  </a:cubicBezTo>
                  <a:cubicBezTo>
                    <a:pt x="10071" y="71717"/>
                    <a:pt x="8522" y="69532"/>
                    <a:pt x="7836" y="67120"/>
                  </a:cubicBezTo>
                  <a:cubicBezTo>
                    <a:pt x="7442" y="65773"/>
                    <a:pt x="7239" y="62128"/>
                    <a:pt x="7239" y="56185"/>
                  </a:cubicBezTo>
                  <a:lnTo>
                    <a:pt x="7239" y="26200"/>
                  </a:lnTo>
                  <a:lnTo>
                    <a:pt x="0" y="26200"/>
                  </a:lnTo>
                  <a:lnTo>
                    <a:pt x="0" y="24117"/>
                  </a:lnTo>
                  <a:cubicBezTo>
                    <a:pt x="4991" y="20587"/>
                    <a:pt x="9233" y="16891"/>
                    <a:pt x="12738" y="13005"/>
                  </a:cubicBezTo>
                  <a:cubicBezTo>
                    <a:pt x="16243" y="9131"/>
                    <a:pt x="19304" y="4788"/>
                    <a:pt x="21920" y="0"/>
                  </a:cubicBez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28" name="Shape 23"/>
            <p:cNvSpPr/>
            <p:nvPr/>
          </p:nvSpPr>
          <p:spPr>
            <a:xfrm>
              <a:off x="1521151" y="263395"/>
              <a:ext cx="27089" cy="58852"/>
            </a:xfrm>
            <a:custGeom>
              <a:avLst/>
              <a:gdLst/>
              <a:ahLst/>
              <a:cxnLst/>
              <a:rect l="0" t="0" r="0" b="0"/>
              <a:pathLst>
                <a:path w="27089" h="58852">
                  <a:moveTo>
                    <a:pt x="23101" y="0"/>
                  </a:moveTo>
                  <a:lnTo>
                    <a:pt x="27089" y="873"/>
                  </a:lnTo>
                  <a:lnTo>
                    <a:pt x="27089" y="6717"/>
                  </a:lnTo>
                  <a:lnTo>
                    <a:pt x="26022" y="5880"/>
                  </a:lnTo>
                  <a:cubicBezTo>
                    <a:pt x="24549" y="5880"/>
                    <a:pt x="23343" y="6274"/>
                    <a:pt x="22390" y="7061"/>
                  </a:cubicBezTo>
                  <a:cubicBezTo>
                    <a:pt x="20930" y="8293"/>
                    <a:pt x="19736" y="10452"/>
                    <a:pt x="18796" y="13538"/>
                  </a:cubicBezTo>
                  <a:cubicBezTo>
                    <a:pt x="17869" y="16624"/>
                    <a:pt x="17412" y="21361"/>
                    <a:pt x="17412" y="27737"/>
                  </a:cubicBezTo>
                  <a:cubicBezTo>
                    <a:pt x="17412" y="34747"/>
                    <a:pt x="17920" y="39929"/>
                    <a:pt x="18948" y="43294"/>
                  </a:cubicBezTo>
                  <a:cubicBezTo>
                    <a:pt x="19977" y="46660"/>
                    <a:pt x="21387" y="49098"/>
                    <a:pt x="23165" y="50597"/>
                  </a:cubicBezTo>
                  <a:cubicBezTo>
                    <a:pt x="24079" y="51359"/>
                    <a:pt x="25324" y="51727"/>
                    <a:pt x="26911" y="51727"/>
                  </a:cubicBezTo>
                  <a:lnTo>
                    <a:pt x="27089" y="51579"/>
                  </a:lnTo>
                  <a:lnTo>
                    <a:pt x="27089" y="57547"/>
                  </a:lnTo>
                  <a:lnTo>
                    <a:pt x="21806" y="58852"/>
                  </a:lnTo>
                  <a:cubicBezTo>
                    <a:pt x="14719" y="58852"/>
                    <a:pt x="9106" y="55689"/>
                    <a:pt x="4991" y="49352"/>
                  </a:cubicBezTo>
                  <a:cubicBezTo>
                    <a:pt x="1664" y="44209"/>
                    <a:pt x="0" y="37884"/>
                    <a:pt x="0" y="30404"/>
                  </a:cubicBezTo>
                  <a:cubicBezTo>
                    <a:pt x="0" y="24422"/>
                    <a:pt x="1041" y="19075"/>
                    <a:pt x="3099" y="14338"/>
                  </a:cubicBezTo>
                  <a:cubicBezTo>
                    <a:pt x="5156" y="9614"/>
                    <a:pt x="7976" y="6032"/>
                    <a:pt x="11557" y="3619"/>
                  </a:cubicBezTo>
                  <a:cubicBezTo>
                    <a:pt x="15138" y="1206"/>
                    <a:pt x="18987" y="0"/>
                    <a:pt x="23101" y="0"/>
                  </a:cubicBez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29" name="Shape 24"/>
            <p:cNvSpPr/>
            <p:nvPr/>
          </p:nvSpPr>
          <p:spPr>
            <a:xfrm>
              <a:off x="1548241" y="240053"/>
              <a:ext cx="33147" cy="82194"/>
            </a:xfrm>
            <a:custGeom>
              <a:avLst/>
              <a:gdLst/>
              <a:ahLst/>
              <a:cxnLst/>
              <a:rect l="0" t="0" r="0" b="0"/>
              <a:pathLst>
                <a:path w="33147" h="82194">
                  <a:moveTo>
                    <a:pt x="1664" y="0"/>
                  </a:moveTo>
                  <a:lnTo>
                    <a:pt x="26314" y="0"/>
                  </a:lnTo>
                  <a:lnTo>
                    <a:pt x="26314" y="63906"/>
                  </a:lnTo>
                  <a:cubicBezTo>
                    <a:pt x="26314" y="68224"/>
                    <a:pt x="26429" y="70777"/>
                    <a:pt x="26670" y="71564"/>
                  </a:cubicBezTo>
                  <a:cubicBezTo>
                    <a:pt x="26988" y="72873"/>
                    <a:pt x="27584" y="73850"/>
                    <a:pt x="28473" y="74473"/>
                  </a:cubicBezTo>
                  <a:cubicBezTo>
                    <a:pt x="29362" y="75108"/>
                    <a:pt x="30924" y="75502"/>
                    <a:pt x="33147" y="75667"/>
                  </a:cubicBezTo>
                  <a:lnTo>
                    <a:pt x="33147" y="77622"/>
                  </a:lnTo>
                  <a:lnTo>
                    <a:pt x="9677" y="82194"/>
                  </a:lnTo>
                  <a:lnTo>
                    <a:pt x="9677" y="73406"/>
                  </a:lnTo>
                  <a:cubicBezTo>
                    <a:pt x="6871" y="76810"/>
                    <a:pt x="4369" y="79134"/>
                    <a:pt x="2172" y="80353"/>
                  </a:cubicBezTo>
                  <a:lnTo>
                    <a:pt x="0" y="80889"/>
                  </a:lnTo>
                  <a:lnTo>
                    <a:pt x="0" y="74922"/>
                  </a:lnTo>
                  <a:lnTo>
                    <a:pt x="9677" y="66878"/>
                  </a:lnTo>
                  <a:lnTo>
                    <a:pt x="9677" y="37656"/>
                  </a:lnTo>
                  <a:lnTo>
                    <a:pt x="0" y="30060"/>
                  </a:lnTo>
                  <a:lnTo>
                    <a:pt x="0" y="24216"/>
                  </a:lnTo>
                  <a:lnTo>
                    <a:pt x="3086" y="24892"/>
                  </a:lnTo>
                  <a:cubicBezTo>
                    <a:pt x="5143" y="25921"/>
                    <a:pt x="7340" y="27711"/>
                    <a:pt x="9677" y="30289"/>
                  </a:cubicBezTo>
                  <a:lnTo>
                    <a:pt x="9677" y="13538"/>
                  </a:lnTo>
                  <a:cubicBezTo>
                    <a:pt x="9677" y="9309"/>
                    <a:pt x="9499" y="6744"/>
                    <a:pt x="9144" y="5880"/>
                  </a:cubicBezTo>
                  <a:cubicBezTo>
                    <a:pt x="8661" y="4737"/>
                    <a:pt x="7963" y="3874"/>
                    <a:pt x="7010" y="3327"/>
                  </a:cubicBezTo>
                  <a:cubicBezTo>
                    <a:pt x="6058" y="2769"/>
                    <a:pt x="4280" y="2489"/>
                    <a:pt x="1664" y="2489"/>
                  </a:cubicBezTo>
                  <a:lnTo>
                    <a:pt x="1664"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30" name="Shape 25"/>
            <p:cNvSpPr/>
            <p:nvPr/>
          </p:nvSpPr>
          <p:spPr>
            <a:xfrm>
              <a:off x="1588811" y="264037"/>
              <a:ext cx="23749" cy="58198"/>
            </a:xfrm>
            <a:custGeom>
              <a:avLst/>
              <a:gdLst/>
              <a:ahLst/>
              <a:cxnLst/>
              <a:rect l="0" t="0" r="0" b="0"/>
              <a:pathLst>
                <a:path w="23749" h="58198">
                  <a:moveTo>
                    <a:pt x="23749" y="0"/>
                  </a:moveTo>
                  <a:lnTo>
                    <a:pt x="23749" y="3503"/>
                  </a:lnTo>
                  <a:lnTo>
                    <a:pt x="19177" y="6244"/>
                  </a:lnTo>
                  <a:cubicBezTo>
                    <a:pt x="16840" y="9774"/>
                    <a:pt x="15672" y="14600"/>
                    <a:pt x="15672" y="20734"/>
                  </a:cubicBezTo>
                  <a:lnTo>
                    <a:pt x="15672" y="22817"/>
                  </a:lnTo>
                  <a:lnTo>
                    <a:pt x="23749" y="22817"/>
                  </a:lnTo>
                  <a:lnTo>
                    <a:pt x="23749" y="26792"/>
                  </a:lnTo>
                  <a:lnTo>
                    <a:pt x="15964" y="26792"/>
                  </a:lnTo>
                  <a:cubicBezTo>
                    <a:pt x="16332" y="34158"/>
                    <a:pt x="18288" y="39987"/>
                    <a:pt x="21844" y="44255"/>
                  </a:cubicBezTo>
                  <a:lnTo>
                    <a:pt x="23749" y="45206"/>
                  </a:lnTo>
                  <a:lnTo>
                    <a:pt x="23749" y="58198"/>
                  </a:lnTo>
                  <a:lnTo>
                    <a:pt x="12954" y="55839"/>
                  </a:lnTo>
                  <a:cubicBezTo>
                    <a:pt x="9836" y="54256"/>
                    <a:pt x="7220" y="51881"/>
                    <a:pt x="5105" y="48712"/>
                  </a:cubicBezTo>
                  <a:cubicBezTo>
                    <a:pt x="1689" y="43607"/>
                    <a:pt x="0" y="37270"/>
                    <a:pt x="0" y="29700"/>
                  </a:cubicBezTo>
                  <a:cubicBezTo>
                    <a:pt x="0" y="20442"/>
                    <a:pt x="2489" y="13063"/>
                    <a:pt x="7506" y="7577"/>
                  </a:cubicBezTo>
                  <a:lnTo>
                    <a:pt x="23749"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31" name="Shape 26"/>
            <p:cNvSpPr/>
            <p:nvPr/>
          </p:nvSpPr>
          <p:spPr>
            <a:xfrm>
              <a:off x="1612560" y="304075"/>
              <a:ext cx="22695" cy="18174"/>
            </a:xfrm>
            <a:custGeom>
              <a:avLst/>
              <a:gdLst/>
              <a:ahLst/>
              <a:cxnLst/>
              <a:rect l="0" t="0" r="0" b="0"/>
              <a:pathLst>
                <a:path w="22695" h="18174">
                  <a:moveTo>
                    <a:pt x="20676" y="0"/>
                  </a:moveTo>
                  <a:lnTo>
                    <a:pt x="22695" y="1308"/>
                  </a:lnTo>
                  <a:cubicBezTo>
                    <a:pt x="19685" y="7442"/>
                    <a:pt x="16358" y="11798"/>
                    <a:pt x="12713" y="14338"/>
                  </a:cubicBezTo>
                  <a:cubicBezTo>
                    <a:pt x="9068" y="16904"/>
                    <a:pt x="4851" y="18174"/>
                    <a:pt x="64" y="18174"/>
                  </a:cubicBezTo>
                  <a:lnTo>
                    <a:pt x="0" y="18160"/>
                  </a:lnTo>
                  <a:lnTo>
                    <a:pt x="0" y="5168"/>
                  </a:lnTo>
                  <a:lnTo>
                    <a:pt x="7963" y="9144"/>
                  </a:lnTo>
                  <a:cubicBezTo>
                    <a:pt x="10338" y="9144"/>
                    <a:pt x="12497" y="8484"/>
                    <a:pt x="14427" y="7150"/>
                  </a:cubicBezTo>
                  <a:cubicBezTo>
                    <a:pt x="16370" y="5829"/>
                    <a:pt x="18453" y="3442"/>
                    <a:pt x="20676" y="0"/>
                  </a:cubicBez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32" name="Shape 27"/>
            <p:cNvSpPr/>
            <p:nvPr/>
          </p:nvSpPr>
          <p:spPr>
            <a:xfrm>
              <a:off x="1612560" y="263397"/>
              <a:ext cx="22695" cy="27432"/>
            </a:xfrm>
            <a:custGeom>
              <a:avLst/>
              <a:gdLst/>
              <a:ahLst/>
              <a:cxnLst/>
              <a:rect l="0" t="0" r="0" b="0"/>
              <a:pathLst>
                <a:path w="22695" h="27432">
                  <a:moveTo>
                    <a:pt x="1372" y="0"/>
                  </a:moveTo>
                  <a:cubicBezTo>
                    <a:pt x="6998" y="0"/>
                    <a:pt x="11874" y="2299"/>
                    <a:pt x="16015" y="6909"/>
                  </a:cubicBezTo>
                  <a:cubicBezTo>
                    <a:pt x="20142" y="11532"/>
                    <a:pt x="22365" y="18364"/>
                    <a:pt x="22695" y="27432"/>
                  </a:cubicBezTo>
                  <a:lnTo>
                    <a:pt x="0" y="27432"/>
                  </a:lnTo>
                  <a:lnTo>
                    <a:pt x="0" y="23457"/>
                  </a:lnTo>
                  <a:lnTo>
                    <a:pt x="8077" y="23457"/>
                  </a:lnTo>
                  <a:cubicBezTo>
                    <a:pt x="8077" y="17082"/>
                    <a:pt x="7734" y="12700"/>
                    <a:pt x="7036" y="10325"/>
                  </a:cubicBezTo>
                  <a:cubicBezTo>
                    <a:pt x="6350" y="7950"/>
                    <a:pt x="5271" y="6160"/>
                    <a:pt x="3810" y="4928"/>
                  </a:cubicBezTo>
                  <a:cubicBezTo>
                    <a:pt x="2972" y="4216"/>
                    <a:pt x="1867" y="3861"/>
                    <a:pt x="470" y="3861"/>
                  </a:cubicBezTo>
                  <a:lnTo>
                    <a:pt x="0" y="4143"/>
                  </a:lnTo>
                  <a:lnTo>
                    <a:pt x="0" y="640"/>
                  </a:lnTo>
                  <a:lnTo>
                    <a:pt x="1372"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33" name="Shape 28"/>
            <p:cNvSpPr/>
            <p:nvPr/>
          </p:nvSpPr>
          <p:spPr>
            <a:xfrm>
              <a:off x="1670769" y="240045"/>
              <a:ext cx="74536" cy="80543"/>
            </a:xfrm>
            <a:custGeom>
              <a:avLst/>
              <a:gdLst/>
              <a:ahLst/>
              <a:cxnLst/>
              <a:rect l="0" t="0" r="0" b="0"/>
              <a:pathLst>
                <a:path w="74536" h="80543">
                  <a:moveTo>
                    <a:pt x="0" y="0"/>
                  </a:moveTo>
                  <a:lnTo>
                    <a:pt x="42939" y="0"/>
                  </a:lnTo>
                  <a:lnTo>
                    <a:pt x="42939" y="2210"/>
                  </a:lnTo>
                  <a:lnTo>
                    <a:pt x="39434" y="2210"/>
                  </a:lnTo>
                  <a:cubicBezTo>
                    <a:pt x="37097" y="2210"/>
                    <a:pt x="35217" y="2616"/>
                    <a:pt x="33795" y="3454"/>
                  </a:cubicBezTo>
                  <a:cubicBezTo>
                    <a:pt x="32766" y="4001"/>
                    <a:pt x="31953" y="4953"/>
                    <a:pt x="31356" y="6299"/>
                  </a:cubicBezTo>
                  <a:cubicBezTo>
                    <a:pt x="30924" y="7252"/>
                    <a:pt x="30709" y="9741"/>
                    <a:pt x="30709" y="13792"/>
                  </a:cubicBezTo>
                  <a:lnTo>
                    <a:pt x="30709" y="65100"/>
                  </a:lnTo>
                  <a:cubicBezTo>
                    <a:pt x="30709" y="69215"/>
                    <a:pt x="30937" y="71844"/>
                    <a:pt x="31420" y="72974"/>
                  </a:cubicBezTo>
                  <a:cubicBezTo>
                    <a:pt x="31890" y="74105"/>
                    <a:pt x="32817" y="74943"/>
                    <a:pt x="34214" y="75502"/>
                  </a:cubicBezTo>
                  <a:cubicBezTo>
                    <a:pt x="35192" y="75844"/>
                    <a:pt x="37592" y="76035"/>
                    <a:pt x="41402" y="76035"/>
                  </a:cubicBezTo>
                  <a:lnTo>
                    <a:pt x="48108" y="76035"/>
                  </a:lnTo>
                  <a:cubicBezTo>
                    <a:pt x="52388" y="76035"/>
                    <a:pt x="55943" y="75286"/>
                    <a:pt x="58801" y="73774"/>
                  </a:cubicBezTo>
                  <a:cubicBezTo>
                    <a:pt x="61646" y="72276"/>
                    <a:pt x="64110" y="69888"/>
                    <a:pt x="66192" y="66650"/>
                  </a:cubicBezTo>
                  <a:cubicBezTo>
                    <a:pt x="68275" y="63398"/>
                    <a:pt x="70244" y="58611"/>
                    <a:pt x="72098" y="52273"/>
                  </a:cubicBezTo>
                  <a:lnTo>
                    <a:pt x="74536" y="52273"/>
                  </a:lnTo>
                  <a:lnTo>
                    <a:pt x="71514" y="80543"/>
                  </a:lnTo>
                  <a:lnTo>
                    <a:pt x="0" y="80543"/>
                  </a:lnTo>
                  <a:lnTo>
                    <a:pt x="0" y="78346"/>
                  </a:lnTo>
                  <a:lnTo>
                    <a:pt x="2667" y="78346"/>
                  </a:lnTo>
                  <a:cubicBezTo>
                    <a:pt x="5004" y="78346"/>
                    <a:pt x="6883" y="77940"/>
                    <a:pt x="8318" y="77102"/>
                  </a:cubicBezTo>
                  <a:cubicBezTo>
                    <a:pt x="9347" y="76543"/>
                    <a:pt x="10135" y="75590"/>
                    <a:pt x="10694" y="74244"/>
                  </a:cubicBezTo>
                  <a:cubicBezTo>
                    <a:pt x="11125" y="73304"/>
                    <a:pt x="11341" y="70803"/>
                    <a:pt x="11341" y="66764"/>
                  </a:cubicBezTo>
                  <a:lnTo>
                    <a:pt x="11341" y="13792"/>
                  </a:lnTo>
                  <a:cubicBezTo>
                    <a:pt x="11341" y="9677"/>
                    <a:pt x="11125" y="7099"/>
                    <a:pt x="10694" y="6058"/>
                  </a:cubicBezTo>
                  <a:cubicBezTo>
                    <a:pt x="10249" y="5029"/>
                    <a:pt x="9373" y="4128"/>
                    <a:pt x="8052" y="3365"/>
                  </a:cubicBezTo>
                  <a:cubicBezTo>
                    <a:pt x="6718" y="2591"/>
                    <a:pt x="4928" y="2210"/>
                    <a:pt x="2667" y="2210"/>
                  </a:cubicBezTo>
                  <a:lnTo>
                    <a:pt x="0" y="2210"/>
                  </a:lnTo>
                  <a:lnTo>
                    <a:pt x="0"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34" name="Shape 29"/>
            <p:cNvSpPr/>
            <p:nvPr/>
          </p:nvSpPr>
          <p:spPr>
            <a:xfrm>
              <a:off x="1752195" y="240049"/>
              <a:ext cx="29997" cy="80543"/>
            </a:xfrm>
            <a:custGeom>
              <a:avLst/>
              <a:gdLst/>
              <a:ahLst/>
              <a:cxnLst/>
              <a:rect l="0" t="0" r="0" b="0"/>
              <a:pathLst>
                <a:path w="29997" h="80543">
                  <a:moveTo>
                    <a:pt x="0" y="0"/>
                  </a:moveTo>
                  <a:lnTo>
                    <a:pt x="23279" y="0"/>
                  </a:lnTo>
                  <a:lnTo>
                    <a:pt x="23279" y="69025"/>
                  </a:lnTo>
                  <a:cubicBezTo>
                    <a:pt x="23279" y="72936"/>
                    <a:pt x="23736" y="75438"/>
                    <a:pt x="24651" y="76530"/>
                  </a:cubicBezTo>
                  <a:cubicBezTo>
                    <a:pt x="25552" y="77622"/>
                    <a:pt x="27343" y="78245"/>
                    <a:pt x="29997" y="78397"/>
                  </a:cubicBezTo>
                  <a:lnTo>
                    <a:pt x="29997" y="80543"/>
                  </a:lnTo>
                  <a:lnTo>
                    <a:pt x="0" y="80543"/>
                  </a:lnTo>
                  <a:lnTo>
                    <a:pt x="0" y="78397"/>
                  </a:lnTo>
                  <a:cubicBezTo>
                    <a:pt x="2451" y="78321"/>
                    <a:pt x="4267" y="77610"/>
                    <a:pt x="5461" y="76264"/>
                  </a:cubicBezTo>
                  <a:cubicBezTo>
                    <a:pt x="6261" y="75362"/>
                    <a:pt x="6655" y="72936"/>
                    <a:pt x="6655" y="69025"/>
                  </a:cubicBezTo>
                  <a:lnTo>
                    <a:pt x="6655" y="11532"/>
                  </a:lnTo>
                  <a:cubicBezTo>
                    <a:pt x="6655" y="7645"/>
                    <a:pt x="6197" y="5156"/>
                    <a:pt x="5283" y="4077"/>
                  </a:cubicBezTo>
                  <a:cubicBezTo>
                    <a:pt x="4369" y="2985"/>
                    <a:pt x="2616" y="2362"/>
                    <a:pt x="0" y="2197"/>
                  </a:cubicBezTo>
                  <a:lnTo>
                    <a:pt x="0"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35" name="Shape 30"/>
            <p:cNvSpPr/>
            <p:nvPr/>
          </p:nvSpPr>
          <p:spPr>
            <a:xfrm>
              <a:off x="1788135" y="264037"/>
              <a:ext cx="23749" cy="58198"/>
            </a:xfrm>
            <a:custGeom>
              <a:avLst/>
              <a:gdLst/>
              <a:ahLst/>
              <a:cxnLst/>
              <a:rect l="0" t="0" r="0" b="0"/>
              <a:pathLst>
                <a:path w="23749" h="58198">
                  <a:moveTo>
                    <a:pt x="23749" y="0"/>
                  </a:moveTo>
                  <a:lnTo>
                    <a:pt x="23749" y="3503"/>
                  </a:lnTo>
                  <a:lnTo>
                    <a:pt x="19177" y="6244"/>
                  </a:lnTo>
                  <a:cubicBezTo>
                    <a:pt x="16840" y="9774"/>
                    <a:pt x="15672" y="14600"/>
                    <a:pt x="15672" y="20734"/>
                  </a:cubicBezTo>
                  <a:lnTo>
                    <a:pt x="15672" y="22817"/>
                  </a:lnTo>
                  <a:lnTo>
                    <a:pt x="23749" y="22817"/>
                  </a:lnTo>
                  <a:lnTo>
                    <a:pt x="23749" y="26792"/>
                  </a:lnTo>
                  <a:lnTo>
                    <a:pt x="15964" y="26792"/>
                  </a:lnTo>
                  <a:cubicBezTo>
                    <a:pt x="16332" y="34158"/>
                    <a:pt x="18288" y="39987"/>
                    <a:pt x="21844" y="44255"/>
                  </a:cubicBezTo>
                  <a:lnTo>
                    <a:pt x="23749" y="45206"/>
                  </a:lnTo>
                  <a:lnTo>
                    <a:pt x="23749" y="58198"/>
                  </a:lnTo>
                  <a:lnTo>
                    <a:pt x="12954" y="55839"/>
                  </a:lnTo>
                  <a:cubicBezTo>
                    <a:pt x="9836" y="54256"/>
                    <a:pt x="7220" y="51881"/>
                    <a:pt x="5105" y="48712"/>
                  </a:cubicBezTo>
                  <a:cubicBezTo>
                    <a:pt x="1689" y="43607"/>
                    <a:pt x="0" y="37270"/>
                    <a:pt x="0" y="29700"/>
                  </a:cubicBezTo>
                  <a:cubicBezTo>
                    <a:pt x="0" y="20442"/>
                    <a:pt x="2489" y="13063"/>
                    <a:pt x="7506" y="7577"/>
                  </a:cubicBezTo>
                  <a:lnTo>
                    <a:pt x="23749"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36" name="Shape 31"/>
            <p:cNvSpPr/>
            <p:nvPr/>
          </p:nvSpPr>
          <p:spPr>
            <a:xfrm>
              <a:off x="1811884" y="304075"/>
              <a:ext cx="22695" cy="18174"/>
            </a:xfrm>
            <a:custGeom>
              <a:avLst/>
              <a:gdLst/>
              <a:ahLst/>
              <a:cxnLst/>
              <a:rect l="0" t="0" r="0" b="0"/>
              <a:pathLst>
                <a:path w="22695" h="18174">
                  <a:moveTo>
                    <a:pt x="20676" y="0"/>
                  </a:moveTo>
                  <a:lnTo>
                    <a:pt x="22695" y="1308"/>
                  </a:lnTo>
                  <a:cubicBezTo>
                    <a:pt x="19685" y="7442"/>
                    <a:pt x="16358" y="11798"/>
                    <a:pt x="12713" y="14338"/>
                  </a:cubicBezTo>
                  <a:cubicBezTo>
                    <a:pt x="9068" y="16904"/>
                    <a:pt x="4851" y="18174"/>
                    <a:pt x="64" y="18174"/>
                  </a:cubicBezTo>
                  <a:lnTo>
                    <a:pt x="0" y="18160"/>
                  </a:lnTo>
                  <a:lnTo>
                    <a:pt x="0" y="5168"/>
                  </a:lnTo>
                  <a:lnTo>
                    <a:pt x="7963" y="9144"/>
                  </a:lnTo>
                  <a:cubicBezTo>
                    <a:pt x="10338" y="9144"/>
                    <a:pt x="12497" y="8484"/>
                    <a:pt x="14427" y="7150"/>
                  </a:cubicBezTo>
                  <a:cubicBezTo>
                    <a:pt x="16370" y="5829"/>
                    <a:pt x="18453" y="3442"/>
                    <a:pt x="20676" y="0"/>
                  </a:cubicBez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37" name="Shape 32"/>
            <p:cNvSpPr/>
            <p:nvPr/>
          </p:nvSpPr>
          <p:spPr>
            <a:xfrm>
              <a:off x="1811884" y="263397"/>
              <a:ext cx="22695" cy="27432"/>
            </a:xfrm>
            <a:custGeom>
              <a:avLst/>
              <a:gdLst/>
              <a:ahLst/>
              <a:cxnLst/>
              <a:rect l="0" t="0" r="0" b="0"/>
              <a:pathLst>
                <a:path w="22695" h="27432">
                  <a:moveTo>
                    <a:pt x="1372" y="0"/>
                  </a:moveTo>
                  <a:cubicBezTo>
                    <a:pt x="6998" y="0"/>
                    <a:pt x="11874" y="2299"/>
                    <a:pt x="16015" y="6909"/>
                  </a:cubicBezTo>
                  <a:cubicBezTo>
                    <a:pt x="20142" y="11532"/>
                    <a:pt x="22365" y="18364"/>
                    <a:pt x="22695" y="27432"/>
                  </a:cubicBezTo>
                  <a:lnTo>
                    <a:pt x="0" y="27432"/>
                  </a:lnTo>
                  <a:lnTo>
                    <a:pt x="0" y="23457"/>
                  </a:lnTo>
                  <a:lnTo>
                    <a:pt x="8077" y="23457"/>
                  </a:lnTo>
                  <a:cubicBezTo>
                    <a:pt x="8077" y="17082"/>
                    <a:pt x="7734" y="12700"/>
                    <a:pt x="7036" y="10325"/>
                  </a:cubicBezTo>
                  <a:cubicBezTo>
                    <a:pt x="6350" y="7950"/>
                    <a:pt x="5271" y="6160"/>
                    <a:pt x="3810" y="4928"/>
                  </a:cubicBezTo>
                  <a:cubicBezTo>
                    <a:pt x="2972" y="4216"/>
                    <a:pt x="1867" y="3861"/>
                    <a:pt x="470" y="3861"/>
                  </a:cubicBezTo>
                  <a:lnTo>
                    <a:pt x="0" y="4143"/>
                  </a:lnTo>
                  <a:lnTo>
                    <a:pt x="0" y="640"/>
                  </a:lnTo>
                  <a:lnTo>
                    <a:pt x="1372"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38" name="Shape 33"/>
            <p:cNvSpPr/>
            <p:nvPr/>
          </p:nvSpPr>
          <p:spPr>
            <a:xfrm>
              <a:off x="1839913" y="265062"/>
              <a:ext cx="29997" cy="55524"/>
            </a:xfrm>
            <a:custGeom>
              <a:avLst/>
              <a:gdLst/>
              <a:ahLst/>
              <a:cxnLst/>
              <a:rect l="0" t="0" r="0" b="0"/>
              <a:pathLst>
                <a:path w="29997" h="55524">
                  <a:moveTo>
                    <a:pt x="0" y="0"/>
                  </a:moveTo>
                  <a:lnTo>
                    <a:pt x="23292" y="0"/>
                  </a:lnTo>
                  <a:lnTo>
                    <a:pt x="23292" y="44006"/>
                  </a:lnTo>
                  <a:cubicBezTo>
                    <a:pt x="23292" y="47930"/>
                    <a:pt x="23736" y="50432"/>
                    <a:pt x="24651" y="51511"/>
                  </a:cubicBezTo>
                  <a:cubicBezTo>
                    <a:pt x="25565" y="52603"/>
                    <a:pt x="27343" y="53238"/>
                    <a:pt x="29997" y="53391"/>
                  </a:cubicBezTo>
                  <a:lnTo>
                    <a:pt x="29997" y="55524"/>
                  </a:lnTo>
                  <a:lnTo>
                    <a:pt x="0" y="55524"/>
                  </a:lnTo>
                  <a:lnTo>
                    <a:pt x="0" y="53391"/>
                  </a:lnTo>
                  <a:cubicBezTo>
                    <a:pt x="2464" y="53302"/>
                    <a:pt x="4280" y="52603"/>
                    <a:pt x="5461" y="51245"/>
                  </a:cubicBezTo>
                  <a:cubicBezTo>
                    <a:pt x="6261" y="50343"/>
                    <a:pt x="6655" y="47930"/>
                    <a:pt x="6655" y="44006"/>
                  </a:cubicBezTo>
                  <a:lnTo>
                    <a:pt x="6655" y="11570"/>
                  </a:lnTo>
                  <a:cubicBezTo>
                    <a:pt x="6655" y="7658"/>
                    <a:pt x="6210" y="5156"/>
                    <a:pt x="5296" y="4064"/>
                  </a:cubicBezTo>
                  <a:cubicBezTo>
                    <a:pt x="4382" y="2972"/>
                    <a:pt x="2616" y="2350"/>
                    <a:pt x="0" y="2197"/>
                  </a:cubicBezTo>
                  <a:lnTo>
                    <a:pt x="0"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39" name="Shape 34"/>
            <p:cNvSpPr/>
            <p:nvPr/>
          </p:nvSpPr>
          <p:spPr>
            <a:xfrm>
              <a:off x="1845742" y="238151"/>
              <a:ext cx="18352" cy="18351"/>
            </a:xfrm>
            <a:custGeom>
              <a:avLst/>
              <a:gdLst/>
              <a:ahLst/>
              <a:cxnLst/>
              <a:rect l="0" t="0" r="0" b="0"/>
              <a:pathLst>
                <a:path w="18352" h="18351">
                  <a:moveTo>
                    <a:pt x="9144" y="0"/>
                  </a:moveTo>
                  <a:cubicBezTo>
                    <a:pt x="11722" y="0"/>
                    <a:pt x="13894" y="902"/>
                    <a:pt x="15672" y="2705"/>
                  </a:cubicBezTo>
                  <a:cubicBezTo>
                    <a:pt x="17463" y="4496"/>
                    <a:pt x="18352" y="6668"/>
                    <a:pt x="18352" y="9207"/>
                  </a:cubicBezTo>
                  <a:cubicBezTo>
                    <a:pt x="18352" y="11735"/>
                    <a:pt x="17450" y="13894"/>
                    <a:pt x="15646" y="15685"/>
                  </a:cubicBezTo>
                  <a:cubicBezTo>
                    <a:pt x="13843" y="17463"/>
                    <a:pt x="11671" y="18351"/>
                    <a:pt x="9144" y="18351"/>
                  </a:cubicBezTo>
                  <a:cubicBezTo>
                    <a:pt x="6604" y="18351"/>
                    <a:pt x="4445" y="17463"/>
                    <a:pt x="2667" y="15685"/>
                  </a:cubicBezTo>
                  <a:cubicBezTo>
                    <a:pt x="889" y="13894"/>
                    <a:pt x="0" y="11735"/>
                    <a:pt x="0" y="9207"/>
                  </a:cubicBezTo>
                  <a:cubicBezTo>
                    <a:pt x="0" y="6668"/>
                    <a:pt x="889" y="4496"/>
                    <a:pt x="2667" y="2705"/>
                  </a:cubicBezTo>
                  <a:cubicBezTo>
                    <a:pt x="4445" y="902"/>
                    <a:pt x="6604" y="0"/>
                    <a:pt x="9144" y="0"/>
                  </a:cubicBez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40" name="Shape 35"/>
            <p:cNvSpPr/>
            <p:nvPr/>
          </p:nvSpPr>
          <p:spPr>
            <a:xfrm>
              <a:off x="1875908" y="263395"/>
              <a:ext cx="27089" cy="58852"/>
            </a:xfrm>
            <a:custGeom>
              <a:avLst/>
              <a:gdLst/>
              <a:ahLst/>
              <a:cxnLst/>
              <a:rect l="0" t="0" r="0" b="0"/>
              <a:pathLst>
                <a:path w="27089" h="58852">
                  <a:moveTo>
                    <a:pt x="23101" y="0"/>
                  </a:moveTo>
                  <a:lnTo>
                    <a:pt x="27089" y="873"/>
                  </a:lnTo>
                  <a:lnTo>
                    <a:pt x="27089" y="6717"/>
                  </a:lnTo>
                  <a:lnTo>
                    <a:pt x="26022" y="5880"/>
                  </a:lnTo>
                  <a:cubicBezTo>
                    <a:pt x="24549" y="5880"/>
                    <a:pt x="23343" y="6274"/>
                    <a:pt x="22390" y="7061"/>
                  </a:cubicBezTo>
                  <a:cubicBezTo>
                    <a:pt x="20930" y="8293"/>
                    <a:pt x="19736" y="10452"/>
                    <a:pt x="18796" y="13538"/>
                  </a:cubicBezTo>
                  <a:cubicBezTo>
                    <a:pt x="17869" y="16624"/>
                    <a:pt x="17412" y="21361"/>
                    <a:pt x="17412" y="27737"/>
                  </a:cubicBezTo>
                  <a:cubicBezTo>
                    <a:pt x="17412" y="34747"/>
                    <a:pt x="17920" y="39929"/>
                    <a:pt x="18948" y="43294"/>
                  </a:cubicBezTo>
                  <a:cubicBezTo>
                    <a:pt x="19977" y="46660"/>
                    <a:pt x="21387" y="49098"/>
                    <a:pt x="23165" y="50597"/>
                  </a:cubicBezTo>
                  <a:cubicBezTo>
                    <a:pt x="24079" y="51359"/>
                    <a:pt x="25324" y="51727"/>
                    <a:pt x="26911" y="51727"/>
                  </a:cubicBezTo>
                  <a:lnTo>
                    <a:pt x="27089" y="51579"/>
                  </a:lnTo>
                  <a:lnTo>
                    <a:pt x="27089" y="57547"/>
                  </a:lnTo>
                  <a:lnTo>
                    <a:pt x="21806" y="58852"/>
                  </a:lnTo>
                  <a:cubicBezTo>
                    <a:pt x="14719" y="58852"/>
                    <a:pt x="9106" y="55689"/>
                    <a:pt x="4991" y="49352"/>
                  </a:cubicBezTo>
                  <a:cubicBezTo>
                    <a:pt x="1664" y="44209"/>
                    <a:pt x="0" y="37884"/>
                    <a:pt x="0" y="30404"/>
                  </a:cubicBezTo>
                  <a:cubicBezTo>
                    <a:pt x="0" y="24422"/>
                    <a:pt x="1041" y="19075"/>
                    <a:pt x="3099" y="14338"/>
                  </a:cubicBezTo>
                  <a:cubicBezTo>
                    <a:pt x="5156" y="9614"/>
                    <a:pt x="7976" y="6032"/>
                    <a:pt x="11557" y="3619"/>
                  </a:cubicBezTo>
                  <a:cubicBezTo>
                    <a:pt x="15138" y="1206"/>
                    <a:pt x="18987" y="0"/>
                    <a:pt x="23101" y="0"/>
                  </a:cubicBez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41" name="Shape 36"/>
            <p:cNvSpPr/>
            <p:nvPr/>
          </p:nvSpPr>
          <p:spPr>
            <a:xfrm>
              <a:off x="1902997" y="240053"/>
              <a:ext cx="33147" cy="82194"/>
            </a:xfrm>
            <a:custGeom>
              <a:avLst/>
              <a:gdLst/>
              <a:ahLst/>
              <a:cxnLst/>
              <a:rect l="0" t="0" r="0" b="0"/>
              <a:pathLst>
                <a:path w="33147" h="82194">
                  <a:moveTo>
                    <a:pt x="1664" y="0"/>
                  </a:moveTo>
                  <a:lnTo>
                    <a:pt x="26314" y="0"/>
                  </a:lnTo>
                  <a:lnTo>
                    <a:pt x="26314" y="63906"/>
                  </a:lnTo>
                  <a:cubicBezTo>
                    <a:pt x="26314" y="68224"/>
                    <a:pt x="26429" y="70777"/>
                    <a:pt x="26670" y="71564"/>
                  </a:cubicBezTo>
                  <a:cubicBezTo>
                    <a:pt x="26988" y="72873"/>
                    <a:pt x="27584" y="73850"/>
                    <a:pt x="28473" y="74473"/>
                  </a:cubicBezTo>
                  <a:cubicBezTo>
                    <a:pt x="29362" y="75108"/>
                    <a:pt x="30924" y="75502"/>
                    <a:pt x="33147" y="75667"/>
                  </a:cubicBezTo>
                  <a:lnTo>
                    <a:pt x="33147" y="77622"/>
                  </a:lnTo>
                  <a:lnTo>
                    <a:pt x="9677" y="82194"/>
                  </a:lnTo>
                  <a:lnTo>
                    <a:pt x="9677" y="73406"/>
                  </a:lnTo>
                  <a:cubicBezTo>
                    <a:pt x="6871" y="76810"/>
                    <a:pt x="4369" y="79134"/>
                    <a:pt x="2172" y="80353"/>
                  </a:cubicBezTo>
                  <a:lnTo>
                    <a:pt x="0" y="80889"/>
                  </a:lnTo>
                  <a:lnTo>
                    <a:pt x="0" y="74922"/>
                  </a:lnTo>
                  <a:lnTo>
                    <a:pt x="9677" y="66878"/>
                  </a:lnTo>
                  <a:lnTo>
                    <a:pt x="9677" y="37656"/>
                  </a:lnTo>
                  <a:lnTo>
                    <a:pt x="0" y="30060"/>
                  </a:lnTo>
                  <a:lnTo>
                    <a:pt x="0" y="24216"/>
                  </a:lnTo>
                  <a:lnTo>
                    <a:pt x="3086" y="24892"/>
                  </a:lnTo>
                  <a:cubicBezTo>
                    <a:pt x="5143" y="25921"/>
                    <a:pt x="7340" y="27711"/>
                    <a:pt x="9677" y="30289"/>
                  </a:cubicBezTo>
                  <a:lnTo>
                    <a:pt x="9677" y="13538"/>
                  </a:lnTo>
                  <a:cubicBezTo>
                    <a:pt x="9677" y="9309"/>
                    <a:pt x="9499" y="6744"/>
                    <a:pt x="9144" y="5880"/>
                  </a:cubicBezTo>
                  <a:cubicBezTo>
                    <a:pt x="8661" y="4737"/>
                    <a:pt x="7963" y="3874"/>
                    <a:pt x="7010" y="3327"/>
                  </a:cubicBezTo>
                  <a:cubicBezTo>
                    <a:pt x="6058" y="2769"/>
                    <a:pt x="4280" y="2489"/>
                    <a:pt x="1664" y="2489"/>
                  </a:cubicBezTo>
                  <a:lnTo>
                    <a:pt x="1664"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42" name="Shape 37"/>
            <p:cNvSpPr/>
            <p:nvPr/>
          </p:nvSpPr>
          <p:spPr>
            <a:xfrm>
              <a:off x="1944327" y="288756"/>
              <a:ext cx="22784" cy="32611"/>
            </a:xfrm>
            <a:custGeom>
              <a:avLst/>
              <a:gdLst/>
              <a:ahLst/>
              <a:cxnLst/>
              <a:rect l="0" t="0" r="0" b="0"/>
              <a:pathLst>
                <a:path w="22784" h="32611">
                  <a:moveTo>
                    <a:pt x="22784" y="0"/>
                  </a:moveTo>
                  <a:lnTo>
                    <a:pt x="22784" y="6199"/>
                  </a:lnTo>
                  <a:lnTo>
                    <a:pt x="18593" y="9738"/>
                  </a:lnTo>
                  <a:cubicBezTo>
                    <a:pt x="17056" y="11884"/>
                    <a:pt x="16281" y="14031"/>
                    <a:pt x="16281" y="16215"/>
                  </a:cubicBezTo>
                  <a:cubicBezTo>
                    <a:pt x="16281" y="18031"/>
                    <a:pt x="16929" y="19631"/>
                    <a:pt x="18237" y="21028"/>
                  </a:cubicBezTo>
                  <a:cubicBezTo>
                    <a:pt x="19228" y="22095"/>
                    <a:pt x="20612" y="22628"/>
                    <a:pt x="22403" y="22628"/>
                  </a:cubicBezTo>
                  <a:lnTo>
                    <a:pt x="22784" y="22444"/>
                  </a:lnTo>
                  <a:lnTo>
                    <a:pt x="22784" y="26833"/>
                  </a:lnTo>
                  <a:lnTo>
                    <a:pt x="11049" y="32611"/>
                  </a:lnTo>
                  <a:cubicBezTo>
                    <a:pt x="7887" y="32611"/>
                    <a:pt x="5245" y="31569"/>
                    <a:pt x="3150" y="29486"/>
                  </a:cubicBezTo>
                  <a:cubicBezTo>
                    <a:pt x="1054" y="27404"/>
                    <a:pt x="0" y="24813"/>
                    <a:pt x="0" y="21676"/>
                  </a:cubicBezTo>
                  <a:cubicBezTo>
                    <a:pt x="0" y="17447"/>
                    <a:pt x="1829" y="13624"/>
                    <a:pt x="5474" y="10246"/>
                  </a:cubicBezTo>
                  <a:cubicBezTo>
                    <a:pt x="7296" y="8557"/>
                    <a:pt x="10192" y="6585"/>
                    <a:pt x="14161" y="4332"/>
                  </a:cubicBezTo>
                  <a:lnTo>
                    <a:pt x="22784"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43" name="Shape 38"/>
            <p:cNvSpPr/>
            <p:nvPr/>
          </p:nvSpPr>
          <p:spPr>
            <a:xfrm>
              <a:off x="1945457" y="264015"/>
              <a:ext cx="21654" cy="23138"/>
            </a:xfrm>
            <a:custGeom>
              <a:avLst/>
              <a:gdLst/>
              <a:ahLst/>
              <a:cxnLst/>
              <a:rect l="0" t="0" r="0" b="0"/>
              <a:pathLst>
                <a:path w="21654" h="23138">
                  <a:moveTo>
                    <a:pt x="21654" y="0"/>
                  </a:moveTo>
                  <a:lnTo>
                    <a:pt x="21654" y="4185"/>
                  </a:lnTo>
                  <a:lnTo>
                    <a:pt x="20612" y="3885"/>
                  </a:lnTo>
                  <a:cubicBezTo>
                    <a:pt x="18047" y="3885"/>
                    <a:pt x="15926" y="4469"/>
                    <a:pt x="14262" y="5612"/>
                  </a:cubicBezTo>
                  <a:cubicBezTo>
                    <a:pt x="13233" y="6323"/>
                    <a:pt x="12713" y="7162"/>
                    <a:pt x="12713" y="8101"/>
                  </a:cubicBezTo>
                  <a:cubicBezTo>
                    <a:pt x="12713" y="8940"/>
                    <a:pt x="13271" y="9968"/>
                    <a:pt x="14376" y="11200"/>
                  </a:cubicBezTo>
                  <a:cubicBezTo>
                    <a:pt x="15888" y="12902"/>
                    <a:pt x="16637" y="14540"/>
                    <a:pt x="16637" y="16128"/>
                  </a:cubicBezTo>
                  <a:cubicBezTo>
                    <a:pt x="16637" y="18071"/>
                    <a:pt x="15913" y="19722"/>
                    <a:pt x="14465" y="21081"/>
                  </a:cubicBezTo>
                  <a:cubicBezTo>
                    <a:pt x="13017" y="22452"/>
                    <a:pt x="11125" y="23138"/>
                    <a:pt x="8801" y="23138"/>
                  </a:cubicBezTo>
                  <a:cubicBezTo>
                    <a:pt x="6299" y="23138"/>
                    <a:pt x="4216" y="22376"/>
                    <a:pt x="2527" y="20878"/>
                  </a:cubicBezTo>
                  <a:cubicBezTo>
                    <a:pt x="851" y="19379"/>
                    <a:pt x="0" y="17614"/>
                    <a:pt x="0" y="15594"/>
                  </a:cubicBezTo>
                  <a:cubicBezTo>
                    <a:pt x="0" y="12750"/>
                    <a:pt x="1130" y="10019"/>
                    <a:pt x="3391" y="7428"/>
                  </a:cubicBezTo>
                  <a:cubicBezTo>
                    <a:pt x="5651" y="4837"/>
                    <a:pt x="8801" y="2844"/>
                    <a:pt x="12827" y="1459"/>
                  </a:cubicBezTo>
                  <a:lnTo>
                    <a:pt x="21654"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44" name="Shape 39"/>
            <p:cNvSpPr/>
            <p:nvPr/>
          </p:nvSpPr>
          <p:spPr>
            <a:xfrm>
              <a:off x="1967111" y="263391"/>
              <a:ext cx="30556" cy="57975"/>
            </a:xfrm>
            <a:custGeom>
              <a:avLst/>
              <a:gdLst/>
              <a:ahLst/>
              <a:cxnLst/>
              <a:rect l="0" t="0" r="0" b="0"/>
              <a:pathLst>
                <a:path w="30556" h="57975">
                  <a:moveTo>
                    <a:pt x="3772" y="0"/>
                  </a:moveTo>
                  <a:cubicBezTo>
                    <a:pt x="9042" y="0"/>
                    <a:pt x="13208" y="1118"/>
                    <a:pt x="16281" y="3365"/>
                  </a:cubicBezTo>
                  <a:cubicBezTo>
                    <a:pt x="19342" y="5601"/>
                    <a:pt x="21323" y="8026"/>
                    <a:pt x="22238" y="10630"/>
                  </a:cubicBezTo>
                  <a:cubicBezTo>
                    <a:pt x="22796" y="12294"/>
                    <a:pt x="23076" y="16116"/>
                    <a:pt x="23076" y="22098"/>
                  </a:cubicBezTo>
                  <a:lnTo>
                    <a:pt x="23076" y="43650"/>
                  </a:lnTo>
                  <a:cubicBezTo>
                    <a:pt x="23076" y="46190"/>
                    <a:pt x="23165" y="47790"/>
                    <a:pt x="23368" y="48438"/>
                  </a:cubicBezTo>
                  <a:cubicBezTo>
                    <a:pt x="23571" y="49098"/>
                    <a:pt x="23863" y="49581"/>
                    <a:pt x="24257" y="49898"/>
                  </a:cubicBezTo>
                  <a:cubicBezTo>
                    <a:pt x="24663" y="50216"/>
                    <a:pt x="25108" y="50368"/>
                    <a:pt x="25628" y="50368"/>
                  </a:cubicBezTo>
                  <a:cubicBezTo>
                    <a:pt x="26657" y="50368"/>
                    <a:pt x="27699" y="49632"/>
                    <a:pt x="28778" y="48171"/>
                  </a:cubicBezTo>
                  <a:lnTo>
                    <a:pt x="30556" y="49593"/>
                  </a:lnTo>
                  <a:cubicBezTo>
                    <a:pt x="28575" y="52527"/>
                    <a:pt x="26530" y="54661"/>
                    <a:pt x="24409" y="55982"/>
                  </a:cubicBezTo>
                  <a:cubicBezTo>
                    <a:pt x="22288" y="57315"/>
                    <a:pt x="19888" y="57975"/>
                    <a:pt x="17196" y="57975"/>
                  </a:cubicBezTo>
                  <a:cubicBezTo>
                    <a:pt x="14021" y="57975"/>
                    <a:pt x="11544" y="57226"/>
                    <a:pt x="9766" y="55740"/>
                  </a:cubicBezTo>
                  <a:cubicBezTo>
                    <a:pt x="7988" y="54254"/>
                    <a:pt x="6896" y="52019"/>
                    <a:pt x="6502" y="48997"/>
                  </a:cubicBezTo>
                  <a:lnTo>
                    <a:pt x="0" y="52198"/>
                  </a:lnTo>
                  <a:lnTo>
                    <a:pt x="0" y="47809"/>
                  </a:lnTo>
                  <a:lnTo>
                    <a:pt x="6502" y="44666"/>
                  </a:lnTo>
                  <a:lnTo>
                    <a:pt x="6502" y="26073"/>
                  </a:lnTo>
                  <a:lnTo>
                    <a:pt x="0" y="31564"/>
                  </a:lnTo>
                  <a:lnTo>
                    <a:pt x="0" y="25365"/>
                  </a:lnTo>
                  <a:lnTo>
                    <a:pt x="6502" y="22098"/>
                  </a:lnTo>
                  <a:lnTo>
                    <a:pt x="6502" y="16510"/>
                  </a:lnTo>
                  <a:cubicBezTo>
                    <a:pt x="6502" y="12319"/>
                    <a:pt x="6274" y="9677"/>
                    <a:pt x="5817" y="8585"/>
                  </a:cubicBezTo>
                  <a:cubicBezTo>
                    <a:pt x="5359" y="7493"/>
                    <a:pt x="4508" y="6553"/>
                    <a:pt x="3238" y="5740"/>
                  </a:cubicBezTo>
                  <a:lnTo>
                    <a:pt x="0" y="4808"/>
                  </a:lnTo>
                  <a:lnTo>
                    <a:pt x="0" y="624"/>
                  </a:lnTo>
                  <a:lnTo>
                    <a:pt x="3772"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45" name="Shape 40"/>
            <p:cNvSpPr/>
            <p:nvPr/>
          </p:nvSpPr>
          <p:spPr>
            <a:xfrm>
              <a:off x="906948" y="361704"/>
              <a:ext cx="45612" cy="80531"/>
            </a:xfrm>
            <a:custGeom>
              <a:avLst/>
              <a:gdLst/>
              <a:ahLst/>
              <a:cxnLst/>
              <a:rect l="0" t="0" r="0" b="0"/>
              <a:pathLst>
                <a:path w="45612" h="80531">
                  <a:moveTo>
                    <a:pt x="0" y="0"/>
                  </a:moveTo>
                  <a:lnTo>
                    <a:pt x="32842" y="0"/>
                  </a:lnTo>
                  <a:lnTo>
                    <a:pt x="45612" y="1683"/>
                  </a:lnTo>
                  <a:lnTo>
                    <a:pt x="45612" y="6830"/>
                  </a:lnTo>
                  <a:lnTo>
                    <a:pt x="28829" y="4623"/>
                  </a:lnTo>
                  <a:cubicBezTo>
                    <a:pt x="25997" y="4623"/>
                    <a:pt x="24333" y="5105"/>
                    <a:pt x="23838" y="6083"/>
                  </a:cubicBezTo>
                  <a:cubicBezTo>
                    <a:pt x="23355" y="7061"/>
                    <a:pt x="23114" y="8153"/>
                    <a:pt x="23114" y="9373"/>
                  </a:cubicBezTo>
                  <a:lnTo>
                    <a:pt x="23114" y="71044"/>
                  </a:lnTo>
                  <a:cubicBezTo>
                    <a:pt x="23114" y="73152"/>
                    <a:pt x="23597" y="74524"/>
                    <a:pt x="24574" y="75171"/>
                  </a:cubicBezTo>
                  <a:cubicBezTo>
                    <a:pt x="25540" y="75832"/>
                    <a:pt x="27496" y="76149"/>
                    <a:pt x="30416" y="76149"/>
                  </a:cubicBezTo>
                  <a:cubicBezTo>
                    <a:pt x="32029" y="76149"/>
                    <a:pt x="34506" y="76022"/>
                    <a:pt x="37833" y="75781"/>
                  </a:cubicBezTo>
                  <a:lnTo>
                    <a:pt x="45612" y="74061"/>
                  </a:lnTo>
                  <a:lnTo>
                    <a:pt x="45612" y="79261"/>
                  </a:lnTo>
                  <a:lnTo>
                    <a:pt x="34544" y="80531"/>
                  </a:lnTo>
                  <a:lnTo>
                    <a:pt x="0" y="80531"/>
                  </a:lnTo>
                  <a:lnTo>
                    <a:pt x="0" y="78219"/>
                  </a:lnTo>
                  <a:cubicBezTo>
                    <a:pt x="4623" y="78054"/>
                    <a:pt x="7557" y="77267"/>
                    <a:pt x="8826" y="75844"/>
                  </a:cubicBezTo>
                  <a:cubicBezTo>
                    <a:pt x="10084" y="74422"/>
                    <a:pt x="10706" y="71615"/>
                    <a:pt x="10706" y="67399"/>
                  </a:cubicBezTo>
                  <a:lnTo>
                    <a:pt x="10706" y="13259"/>
                  </a:lnTo>
                  <a:cubicBezTo>
                    <a:pt x="10706" y="8801"/>
                    <a:pt x="10096" y="5969"/>
                    <a:pt x="8877" y="4750"/>
                  </a:cubicBezTo>
                  <a:cubicBezTo>
                    <a:pt x="7671" y="3531"/>
                    <a:pt x="4699" y="2756"/>
                    <a:pt x="0" y="2438"/>
                  </a:cubicBezTo>
                  <a:lnTo>
                    <a:pt x="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46" name="Shape 41"/>
            <p:cNvSpPr/>
            <p:nvPr/>
          </p:nvSpPr>
          <p:spPr>
            <a:xfrm>
              <a:off x="952560" y="363386"/>
              <a:ext cx="35770" cy="77578"/>
            </a:xfrm>
            <a:custGeom>
              <a:avLst/>
              <a:gdLst/>
              <a:ahLst/>
              <a:cxnLst/>
              <a:rect l="0" t="0" r="0" b="0"/>
              <a:pathLst>
                <a:path w="35770" h="77578">
                  <a:moveTo>
                    <a:pt x="0" y="0"/>
                  </a:moveTo>
                  <a:lnTo>
                    <a:pt x="6987" y="921"/>
                  </a:lnTo>
                  <a:cubicBezTo>
                    <a:pt x="12856" y="2613"/>
                    <a:pt x="18009" y="5131"/>
                    <a:pt x="22447" y="8477"/>
                  </a:cubicBezTo>
                  <a:cubicBezTo>
                    <a:pt x="31325" y="15170"/>
                    <a:pt x="35770" y="25317"/>
                    <a:pt x="35770" y="38945"/>
                  </a:cubicBezTo>
                  <a:cubicBezTo>
                    <a:pt x="35770" y="40900"/>
                    <a:pt x="35604" y="42945"/>
                    <a:pt x="35274" y="45091"/>
                  </a:cubicBezTo>
                  <a:cubicBezTo>
                    <a:pt x="34957" y="47238"/>
                    <a:pt x="34461" y="49447"/>
                    <a:pt x="33826" y="51721"/>
                  </a:cubicBezTo>
                  <a:cubicBezTo>
                    <a:pt x="31629" y="58528"/>
                    <a:pt x="27134" y="64751"/>
                    <a:pt x="20314" y="70390"/>
                  </a:cubicBezTo>
                  <a:cubicBezTo>
                    <a:pt x="16910" y="73209"/>
                    <a:pt x="12592" y="75324"/>
                    <a:pt x="7361" y="76733"/>
                  </a:cubicBezTo>
                  <a:lnTo>
                    <a:pt x="0" y="77578"/>
                  </a:lnTo>
                  <a:lnTo>
                    <a:pt x="0" y="72378"/>
                  </a:lnTo>
                  <a:lnTo>
                    <a:pt x="2673" y="71787"/>
                  </a:lnTo>
                  <a:cubicBezTo>
                    <a:pt x="7626" y="69933"/>
                    <a:pt x="12160" y="66542"/>
                    <a:pt x="16300" y="61627"/>
                  </a:cubicBezTo>
                  <a:cubicBezTo>
                    <a:pt x="20441" y="56724"/>
                    <a:pt x="22498" y="49206"/>
                    <a:pt x="22498" y="39072"/>
                  </a:cubicBezTo>
                  <a:cubicBezTo>
                    <a:pt x="22498" y="33966"/>
                    <a:pt x="21673" y="29013"/>
                    <a:pt x="20009" y="24225"/>
                  </a:cubicBezTo>
                  <a:cubicBezTo>
                    <a:pt x="18345" y="19450"/>
                    <a:pt x="15411" y="15196"/>
                    <a:pt x="11195" y="11462"/>
                  </a:cubicBezTo>
                  <a:cubicBezTo>
                    <a:pt x="8274" y="8871"/>
                    <a:pt x="4807" y="6788"/>
                    <a:pt x="794" y="5251"/>
                  </a:cubicBezTo>
                  <a:lnTo>
                    <a:pt x="0" y="5147"/>
                  </a:lnTo>
                  <a:lnTo>
                    <a:pt x="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47" name="Shape 42"/>
            <p:cNvSpPr/>
            <p:nvPr/>
          </p:nvSpPr>
          <p:spPr>
            <a:xfrm>
              <a:off x="995858" y="386770"/>
              <a:ext cx="21292" cy="56044"/>
            </a:xfrm>
            <a:custGeom>
              <a:avLst/>
              <a:gdLst/>
              <a:ahLst/>
              <a:cxnLst/>
              <a:rect l="0" t="0" r="0" b="0"/>
              <a:pathLst>
                <a:path w="21292" h="56044">
                  <a:moveTo>
                    <a:pt x="21292" y="0"/>
                  </a:moveTo>
                  <a:lnTo>
                    <a:pt x="21292" y="4307"/>
                  </a:lnTo>
                  <a:lnTo>
                    <a:pt x="13691" y="6966"/>
                  </a:lnTo>
                  <a:cubicBezTo>
                    <a:pt x="11379" y="8934"/>
                    <a:pt x="9741" y="12567"/>
                    <a:pt x="8763" y="17875"/>
                  </a:cubicBezTo>
                  <a:lnTo>
                    <a:pt x="21292" y="17875"/>
                  </a:lnTo>
                  <a:lnTo>
                    <a:pt x="21292" y="21888"/>
                  </a:lnTo>
                  <a:lnTo>
                    <a:pt x="8407" y="21888"/>
                  </a:lnTo>
                  <a:cubicBezTo>
                    <a:pt x="8966" y="30766"/>
                    <a:pt x="10732" y="37103"/>
                    <a:pt x="13691" y="40900"/>
                  </a:cubicBezTo>
                  <a:lnTo>
                    <a:pt x="21292" y="46417"/>
                  </a:lnTo>
                  <a:lnTo>
                    <a:pt x="21292" y="56044"/>
                  </a:lnTo>
                  <a:lnTo>
                    <a:pt x="6325" y="49562"/>
                  </a:lnTo>
                  <a:cubicBezTo>
                    <a:pt x="2108" y="44825"/>
                    <a:pt x="0" y="38144"/>
                    <a:pt x="0" y="29547"/>
                  </a:cubicBezTo>
                  <a:cubicBezTo>
                    <a:pt x="0" y="21279"/>
                    <a:pt x="1715" y="14916"/>
                    <a:pt x="5118" y="10458"/>
                  </a:cubicBezTo>
                  <a:cubicBezTo>
                    <a:pt x="8522" y="5988"/>
                    <a:pt x="12294" y="2953"/>
                    <a:pt x="16421" y="1327"/>
                  </a:cubicBezTo>
                  <a:cubicBezTo>
                    <a:pt x="17894" y="768"/>
                    <a:pt x="19329" y="337"/>
                    <a:pt x="20752" y="57"/>
                  </a:cubicBezTo>
                  <a:lnTo>
                    <a:pt x="21292"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48" name="Shape 43"/>
            <p:cNvSpPr/>
            <p:nvPr/>
          </p:nvSpPr>
          <p:spPr>
            <a:xfrm>
              <a:off x="1017149" y="422286"/>
              <a:ext cx="27248" cy="21158"/>
            </a:xfrm>
            <a:custGeom>
              <a:avLst/>
              <a:gdLst/>
              <a:ahLst/>
              <a:cxnLst/>
              <a:rect l="0" t="0" r="0" b="0"/>
              <a:pathLst>
                <a:path w="27248" h="21158">
                  <a:moveTo>
                    <a:pt x="25305" y="0"/>
                  </a:moveTo>
                  <a:lnTo>
                    <a:pt x="27248" y="851"/>
                  </a:lnTo>
                  <a:cubicBezTo>
                    <a:pt x="27007" y="1740"/>
                    <a:pt x="26460" y="3099"/>
                    <a:pt x="25610" y="4928"/>
                  </a:cubicBezTo>
                  <a:cubicBezTo>
                    <a:pt x="24759" y="6744"/>
                    <a:pt x="23514" y="8674"/>
                    <a:pt x="21901" y="10693"/>
                  </a:cubicBezTo>
                  <a:cubicBezTo>
                    <a:pt x="19869" y="13373"/>
                    <a:pt x="17189" y="15786"/>
                    <a:pt x="13862" y="17932"/>
                  </a:cubicBezTo>
                  <a:cubicBezTo>
                    <a:pt x="10547" y="20091"/>
                    <a:pt x="6407" y="21158"/>
                    <a:pt x="1454" y="21158"/>
                  </a:cubicBezTo>
                  <a:lnTo>
                    <a:pt x="0" y="20528"/>
                  </a:lnTo>
                  <a:lnTo>
                    <a:pt x="0" y="10901"/>
                  </a:lnTo>
                  <a:lnTo>
                    <a:pt x="2077" y="12408"/>
                  </a:lnTo>
                  <a:cubicBezTo>
                    <a:pt x="2800" y="12573"/>
                    <a:pt x="3537" y="12687"/>
                    <a:pt x="4261" y="12776"/>
                  </a:cubicBezTo>
                  <a:cubicBezTo>
                    <a:pt x="4985" y="12852"/>
                    <a:pt x="5721" y="12890"/>
                    <a:pt x="6445" y="12890"/>
                  </a:cubicBezTo>
                  <a:cubicBezTo>
                    <a:pt x="10179" y="12890"/>
                    <a:pt x="13278" y="12078"/>
                    <a:pt x="15754" y="10452"/>
                  </a:cubicBezTo>
                  <a:cubicBezTo>
                    <a:pt x="18231" y="8839"/>
                    <a:pt x="20276" y="7049"/>
                    <a:pt x="21901" y="5105"/>
                  </a:cubicBezTo>
                  <a:cubicBezTo>
                    <a:pt x="22625" y="4216"/>
                    <a:pt x="23273" y="3340"/>
                    <a:pt x="23844" y="2489"/>
                  </a:cubicBezTo>
                  <a:cubicBezTo>
                    <a:pt x="24416" y="1638"/>
                    <a:pt x="24898" y="851"/>
                    <a:pt x="25305" y="114"/>
                  </a:cubicBezTo>
                  <a:lnTo>
                    <a:pt x="25305"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49" name="Shape 44"/>
            <p:cNvSpPr/>
            <p:nvPr/>
          </p:nvSpPr>
          <p:spPr>
            <a:xfrm>
              <a:off x="1017149" y="386396"/>
              <a:ext cx="24936" cy="22263"/>
            </a:xfrm>
            <a:custGeom>
              <a:avLst/>
              <a:gdLst/>
              <a:ahLst/>
              <a:cxnLst/>
              <a:rect l="0" t="0" r="0" b="0"/>
              <a:pathLst>
                <a:path w="24936" h="22263">
                  <a:moveTo>
                    <a:pt x="3537" y="0"/>
                  </a:moveTo>
                  <a:cubicBezTo>
                    <a:pt x="9290" y="0"/>
                    <a:pt x="14129" y="1727"/>
                    <a:pt x="18066" y="5169"/>
                  </a:cubicBezTo>
                  <a:cubicBezTo>
                    <a:pt x="22003" y="8623"/>
                    <a:pt x="24289" y="14313"/>
                    <a:pt x="24936" y="22263"/>
                  </a:cubicBezTo>
                  <a:lnTo>
                    <a:pt x="0" y="22263"/>
                  </a:lnTo>
                  <a:lnTo>
                    <a:pt x="0" y="18250"/>
                  </a:lnTo>
                  <a:lnTo>
                    <a:pt x="12529" y="18250"/>
                  </a:lnTo>
                  <a:cubicBezTo>
                    <a:pt x="12452" y="17691"/>
                    <a:pt x="12351" y="17056"/>
                    <a:pt x="12224" y="16370"/>
                  </a:cubicBezTo>
                  <a:cubicBezTo>
                    <a:pt x="12110" y="15672"/>
                    <a:pt x="11970" y="14961"/>
                    <a:pt x="11805" y="14237"/>
                  </a:cubicBezTo>
                  <a:cubicBezTo>
                    <a:pt x="11233" y="11798"/>
                    <a:pt x="10192" y="9550"/>
                    <a:pt x="8706" y="7480"/>
                  </a:cubicBezTo>
                  <a:cubicBezTo>
                    <a:pt x="7195" y="5410"/>
                    <a:pt x="4591" y="4382"/>
                    <a:pt x="857" y="4382"/>
                  </a:cubicBezTo>
                  <a:lnTo>
                    <a:pt x="0" y="4681"/>
                  </a:lnTo>
                  <a:lnTo>
                    <a:pt x="0" y="375"/>
                  </a:lnTo>
                  <a:lnTo>
                    <a:pt x="3537"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50" name="Shape 45"/>
            <p:cNvSpPr/>
            <p:nvPr/>
          </p:nvSpPr>
          <p:spPr>
            <a:xfrm>
              <a:off x="1047439" y="386400"/>
              <a:ext cx="32417" cy="82232"/>
            </a:xfrm>
            <a:custGeom>
              <a:avLst/>
              <a:gdLst/>
              <a:ahLst/>
              <a:cxnLst/>
              <a:rect l="0" t="0" r="0" b="0"/>
              <a:pathLst>
                <a:path w="32417" h="82232">
                  <a:moveTo>
                    <a:pt x="17996" y="0"/>
                  </a:moveTo>
                  <a:lnTo>
                    <a:pt x="18732" y="127"/>
                  </a:lnTo>
                  <a:lnTo>
                    <a:pt x="18732" y="9004"/>
                  </a:lnTo>
                  <a:lnTo>
                    <a:pt x="18974" y="9246"/>
                  </a:lnTo>
                  <a:cubicBezTo>
                    <a:pt x="19380" y="8839"/>
                    <a:pt x="19837" y="8331"/>
                    <a:pt x="20371" y="7722"/>
                  </a:cubicBezTo>
                  <a:cubicBezTo>
                    <a:pt x="20904" y="7112"/>
                    <a:pt x="21488" y="6490"/>
                    <a:pt x="22136" y="5842"/>
                  </a:cubicBezTo>
                  <a:cubicBezTo>
                    <a:pt x="23673" y="4381"/>
                    <a:pt x="25641" y="3035"/>
                    <a:pt x="28029" y="1829"/>
                  </a:cubicBezTo>
                  <a:lnTo>
                    <a:pt x="32417" y="880"/>
                  </a:lnTo>
                  <a:lnTo>
                    <a:pt x="32417" y="7987"/>
                  </a:lnTo>
                  <a:lnTo>
                    <a:pt x="30645" y="7290"/>
                  </a:lnTo>
                  <a:cubicBezTo>
                    <a:pt x="29997" y="7290"/>
                    <a:pt x="29324" y="7353"/>
                    <a:pt x="28638" y="7480"/>
                  </a:cubicBezTo>
                  <a:cubicBezTo>
                    <a:pt x="27953" y="7607"/>
                    <a:pt x="27241" y="7785"/>
                    <a:pt x="26518" y="8026"/>
                  </a:cubicBezTo>
                  <a:cubicBezTo>
                    <a:pt x="24727" y="8674"/>
                    <a:pt x="23050" y="9652"/>
                    <a:pt x="21463" y="10947"/>
                  </a:cubicBezTo>
                  <a:cubicBezTo>
                    <a:pt x="19888" y="12243"/>
                    <a:pt x="18974" y="13703"/>
                    <a:pt x="18732" y="15329"/>
                  </a:cubicBezTo>
                  <a:lnTo>
                    <a:pt x="18732" y="45123"/>
                  </a:lnTo>
                  <a:cubicBezTo>
                    <a:pt x="18732" y="45618"/>
                    <a:pt x="18872" y="46152"/>
                    <a:pt x="19152" y="46711"/>
                  </a:cubicBezTo>
                  <a:cubicBezTo>
                    <a:pt x="19444" y="47269"/>
                    <a:pt x="19825" y="47841"/>
                    <a:pt x="20320" y="48412"/>
                  </a:cubicBezTo>
                  <a:cubicBezTo>
                    <a:pt x="21374" y="49632"/>
                    <a:pt x="22873" y="50749"/>
                    <a:pt x="24816" y="51752"/>
                  </a:cubicBezTo>
                  <a:cubicBezTo>
                    <a:pt x="26759" y="52768"/>
                    <a:pt x="28867" y="53276"/>
                    <a:pt x="31140" y="53276"/>
                  </a:cubicBezTo>
                  <a:lnTo>
                    <a:pt x="32417" y="53122"/>
                  </a:lnTo>
                  <a:lnTo>
                    <a:pt x="32417" y="56419"/>
                  </a:lnTo>
                  <a:lnTo>
                    <a:pt x="31013" y="57048"/>
                  </a:lnTo>
                  <a:cubicBezTo>
                    <a:pt x="29312" y="57048"/>
                    <a:pt x="27749" y="56871"/>
                    <a:pt x="26340" y="56502"/>
                  </a:cubicBezTo>
                  <a:cubicBezTo>
                    <a:pt x="24917" y="56134"/>
                    <a:pt x="23508" y="55550"/>
                    <a:pt x="22136" y="54737"/>
                  </a:cubicBezTo>
                  <a:cubicBezTo>
                    <a:pt x="21565" y="54407"/>
                    <a:pt x="21006" y="54013"/>
                    <a:pt x="20434" y="53518"/>
                  </a:cubicBezTo>
                  <a:cubicBezTo>
                    <a:pt x="19863" y="53035"/>
                    <a:pt x="19291" y="52514"/>
                    <a:pt x="18732" y="51943"/>
                  </a:cubicBezTo>
                  <a:lnTo>
                    <a:pt x="18732" y="70917"/>
                  </a:lnTo>
                  <a:cubicBezTo>
                    <a:pt x="18732" y="74803"/>
                    <a:pt x="19418" y="77305"/>
                    <a:pt x="20803" y="78397"/>
                  </a:cubicBezTo>
                  <a:cubicBezTo>
                    <a:pt x="22174" y="79489"/>
                    <a:pt x="25057" y="80035"/>
                    <a:pt x="29439" y="80035"/>
                  </a:cubicBezTo>
                  <a:lnTo>
                    <a:pt x="29439" y="82232"/>
                  </a:lnTo>
                  <a:lnTo>
                    <a:pt x="0" y="82232"/>
                  </a:lnTo>
                  <a:lnTo>
                    <a:pt x="0" y="80162"/>
                  </a:lnTo>
                  <a:cubicBezTo>
                    <a:pt x="4051" y="79832"/>
                    <a:pt x="6490" y="79007"/>
                    <a:pt x="7302" y="77660"/>
                  </a:cubicBezTo>
                  <a:cubicBezTo>
                    <a:pt x="8115" y="76327"/>
                    <a:pt x="8509" y="74358"/>
                    <a:pt x="8509" y="71768"/>
                  </a:cubicBezTo>
                  <a:lnTo>
                    <a:pt x="8509" y="14846"/>
                  </a:lnTo>
                  <a:cubicBezTo>
                    <a:pt x="8509" y="12484"/>
                    <a:pt x="8268" y="10770"/>
                    <a:pt x="7785" y="9665"/>
                  </a:cubicBezTo>
                  <a:cubicBezTo>
                    <a:pt x="7302" y="8572"/>
                    <a:pt x="6007" y="8026"/>
                    <a:pt x="3899" y="8026"/>
                  </a:cubicBezTo>
                  <a:lnTo>
                    <a:pt x="2184" y="8026"/>
                  </a:lnTo>
                  <a:cubicBezTo>
                    <a:pt x="1867" y="8026"/>
                    <a:pt x="1562" y="8052"/>
                    <a:pt x="1270" y="8090"/>
                  </a:cubicBezTo>
                  <a:cubicBezTo>
                    <a:pt x="991" y="8128"/>
                    <a:pt x="737" y="8153"/>
                    <a:pt x="483" y="8153"/>
                  </a:cubicBezTo>
                  <a:lnTo>
                    <a:pt x="483" y="6083"/>
                  </a:lnTo>
                  <a:cubicBezTo>
                    <a:pt x="3404" y="5270"/>
                    <a:pt x="6325" y="4343"/>
                    <a:pt x="9246" y="3289"/>
                  </a:cubicBezTo>
                  <a:cubicBezTo>
                    <a:pt x="12167" y="2235"/>
                    <a:pt x="15075" y="1143"/>
                    <a:pt x="17996"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51" name="Shape 46"/>
            <p:cNvSpPr/>
            <p:nvPr/>
          </p:nvSpPr>
          <p:spPr>
            <a:xfrm>
              <a:off x="1079856" y="386400"/>
              <a:ext cx="24149" cy="56419"/>
            </a:xfrm>
            <a:custGeom>
              <a:avLst/>
              <a:gdLst/>
              <a:ahLst/>
              <a:cxnLst/>
              <a:rect l="0" t="0" r="0" b="0"/>
              <a:pathLst>
                <a:path w="24149" h="56419">
                  <a:moveTo>
                    <a:pt x="4070" y="0"/>
                  </a:moveTo>
                  <a:cubicBezTo>
                    <a:pt x="9506" y="0"/>
                    <a:pt x="14205" y="2337"/>
                    <a:pt x="18180" y="6998"/>
                  </a:cubicBezTo>
                  <a:cubicBezTo>
                    <a:pt x="22155" y="11659"/>
                    <a:pt x="24149" y="18047"/>
                    <a:pt x="24149" y="26149"/>
                  </a:cubicBezTo>
                  <a:cubicBezTo>
                    <a:pt x="24149" y="27203"/>
                    <a:pt x="24098" y="28283"/>
                    <a:pt x="24022" y="29375"/>
                  </a:cubicBezTo>
                  <a:cubicBezTo>
                    <a:pt x="23933" y="30467"/>
                    <a:pt x="23781" y="31547"/>
                    <a:pt x="23539" y="32601"/>
                  </a:cubicBezTo>
                  <a:cubicBezTo>
                    <a:pt x="22397" y="38760"/>
                    <a:pt x="19742" y="44374"/>
                    <a:pt x="15564" y="49441"/>
                  </a:cubicBezTo>
                  <a:lnTo>
                    <a:pt x="0" y="56419"/>
                  </a:lnTo>
                  <a:lnTo>
                    <a:pt x="0" y="53122"/>
                  </a:lnTo>
                  <a:lnTo>
                    <a:pt x="1759" y="52908"/>
                  </a:lnTo>
                  <a:cubicBezTo>
                    <a:pt x="2978" y="52667"/>
                    <a:pt x="4235" y="52146"/>
                    <a:pt x="5531" y="51333"/>
                  </a:cubicBezTo>
                  <a:cubicBezTo>
                    <a:pt x="7563" y="49949"/>
                    <a:pt x="9430" y="47638"/>
                    <a:pt x="11132" y="44399"/>
                  </a:cubicBezTo>
                  <a:cubicBezTo>
                    <a:pt x="12833" y="41148"/>
                    <a:pt x="13684" y="36297"/>
                    <a:pt x="13684" y="29794"/>
                  </a:cubicBezTo>
                  <a:cubicBezTo>
                    <a:pt x="13684" y="29159"/>
                    <a:pt x="13595" y="27749"/>
                    <a:pt x="13443" y="25603"/>
                  </a:cubicBezTo>
                  <a:cubicBezTo>
                    <a:pt x="13278" y="23457"/>
                    <a:pt x="12783" y="21171"/>
                    <a:pt x="11982" y="18732"/>
                  </a:cubicBezTo>
                  <a:cubicBezTo>
                    <a:pt x="11005" y="15900"/>
                    <a:pt x="9468" y="13284"/>
                    <a:pt x="7360" y="10884"/>
                  </a:cubicBezTo>
                  <a:lnTo>
                    <a:pt x="0" y="7987"/>
                  </a:lnTo>
                  <a:lnTo>
                    <a:pt x="0" y="880"/>
                  </a:lnTo>
                  <a:lnTo>
                    <a:pt x="407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52" name="Shape 47"/>
            <p:cNvSpPr/>
            <p:nvPr/>
          </p:nvSpPr>
          <p:spPr>
            <a:xfrm>
              <a:off x="1112147" y="410798"/>
              <a:ext cx="20561" cy="32650"/>
            </a:xfrm>
            <a:custGeom>
              <a:avLst/>
              <a:gdLst/>
              <a:ahLst/>
              <a:cxnLst/>
              <a:rect l="0" t="0" r="0" b="0"/>
              <a:pathLst>
                <a:path w="20561" h="32650">
                  <a:moveTo>
                    <a:pt x="20561" y="0"/>
                  </a:moveTo>
                  <a:lnTo>
                    <a:pt x="20561" y="3172"/>
                  </a:lnTo>
                  <a:lnTo>
                    <a:pt x="12294" y="10095"/>
                  </a:lnTo>
                  <a:cubicBezTo>
                    <a:pt x="11239" y="12394"/>
                    <a:pt x="10706" y="14362"/>
                    <a:pt x="10706" y="15988"/>
                  </a:cubicBezTo>
                  <a:lnTo>
                    <a:pt x="10706" y="16102"/>
                  </a:lnTo>
                  <a:cubicBezTo>
                    <a:pt x="10706" y="19023"/>
                    <a:pt x="11481" y="21360"/>
                    <a:pt x="13017" y="23100"/>
                  </a:cubicBezTo>
                  <a:cubicBezTo>
                    <a:pt x="14554" y="24852"/>
                    <a:pt x="16459" y="25716"/>
                    <a:pt x="18745" y="25716"/>
                  </a:cubicBezTo>
                  <a:cubicBezTo>
                    <a:pt x="19139" y="25716"/>
                    <a:pt x="19545" y="25678"/>
                    <a:pt x="19952" y="25589"/>
                  </a:cubicBezTo>
                  <a:lnTo>
                    <a:pt x="20561" y="25479"/>
                  </a:lnTo>
                  <a:lnTo>
                    <a:pt x="20561" y="30674"/>
                  </a:lnTo>
                  <a:lnTo>
                    <a:pt x="12903" y="32650"/>
                  </a:lnTo>
                  <a:cubicBezTo>
                    <a:pt x="9652" y="32650"/>
                    <a:pt x="6693" y="31571"/>
                    <a:pt x="4013" y="29424"/>
                  </a:cubicBezTo>
                  <a:cubicBezTo>
                    <a:pt x="1346" y="27278"/>
                    <a:pt x="0" y="24179"/>
                    <a:pt x="0" y="20128"/>
                  </a:cubicBezTo>
                  <a:cubicBezTo>
                    <a:pt x="0" y="15912"/>
                    <a:pt x="1245" y="12508"/>
                    <a:pt x="3708" y="9904"/>
                  </a:cubicBezTo>
                  <a:cubicBezTo>
                    <a:pt x="6185" y="7314"/>
                    <a:pt x="9817" y="4875"/>
                    <a:pt x="14605" y="2602"/>
                  </a:cubicBezTo>
                  <a:lnTo>
                    <a:pt x="20561"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53" name="Shape 48"/>
            <p:cNvSpPr/>
            <p:nvPr/>
          </p:nvSpPr>
          <p:spPr>
            <a:xfrm>
              <a:off x="1114458" y="386751"/>
              <a:ext cx="18250" cy="18508"/>
            </a:xfrm>
            <a:custGeom>
              <a:avLst/>
              <a:gdLst/>
              <a:ahLst/>
              <a:cxnLst/>
              <a:rect l="0" t="0" r="0" b="0"/>
              <a:pathLst>
                <a:path w="18250" h="18508">
                  <a:moveTo>
                    <a:pt x="18250" y="0"/>
                  </a:moveTo>
                  <a:lnTo>
                    <a:pt x="18250" y="2569"/>
                  </a:lnTo>
                  <a:lnTo>
                    <a:pt x="18009" y="2569"/>
                  </a:lnTo>
                  <a:cubicBezTo>
                    <a:pt x="17767" y="2569"/>
                    <a:pt x="17526" y="2607"/>
                    <a:pt x="17272" y="2684"/>
                  </a:cubicBezTo>
                  <a:cubicBezTo>
                    <a:pt x="15494" y="2849"/>
                    <a:pt x="13843" y="3446"/>
                    <a:pt x="12344" y="4449"/>
                  </a:cubicBezTo>
                  <a:cubicBezTo>
                    <a:pt x="10846" y="5465"/>
                    <a:pt x="10109" y="6824"/>
                    <a:pt x="10109" y="8526"/>
                  </a:cubicBezTo>
                  <a:cubicBezTo>
                    <a:pt x="10109" y="9021"/>
                    <a:pt x="10135" y="9478"/>
                    <a:pt x="10224" y="9923"/>
                  </a:cubicBezTo>
                  <a:cubicBezTo>
                    <a:pt x="10300" y="10367"/>
                    <a:pt x="10376" y="10799"/>
                    <a:pt x="10465" y="11205"/>
                  </a:cubicBezTo>
                  <a:cubicBezTo>
                    <a:pt x="10465" y="11612"/>
                    <a:pt x="10503" y="11993"/>
                    <a:pt x="10592" y="12361"/>
                  </a:cubicBezTo>
                  <a:cubicBezTo>
                    <a:pt x="10668" y="12729"/>
                    <a:pt x="10706" y="13021"/>
                    <a:pt x="10706" y="13263"/>
                  </a:cubicBezTo>
                  <a:lnTo>
                    <a:pt x="10706" y="13631"/>
                  </a:lnTo>
                  <a:cubicBezTo>
                    <a:pt x="10630" y="14850"/>
                    <a:pt x="10084" y="15968"/>
                    <a:pt x="9068" y="16984"/>
                  </a:cubicBezTo>
                  <a:cubicBezTo>
                    <a:pt x="8052" y="18000"/>
                    <a:pt x="6769" y="18508"/>
                    <a:pt x="5232" y="18508"/>
                  </a:cubicBezTo>
                  <a:cubicBezTo>
                    <a:pt x="3937" y="18508"/>
                    <a:pt x="2908" y="18152"/>
                    <a:pt x="2134" y="17466"/>
                  </a:cubicBezTo>
                  <a:cubicBezTo>
                    <a:pt x="1359" y="16781"/>
                    <a:pt x="775" y="16031"/>
                    <a:pt x="368" y="15219"/>
                  </a:cubicBezTo>
                  <a:cubicBezTo>
                    <a:pt x="292" y="14812"/>
                    <a:pt x="203" y="14444"/>
                    <a:pt x="127" y="14126"/>
                  </a:cubicBezTo>
                  <a:cubicBezTo>
                    <a:pt x="51" y="13796"/>
                    <a:pt x="0" y="13479"/>
                    <a:pt x="0" y="13148"/>
                  </a:cubicBezTo>
                  <a:cubicBezTo>
                    <a:pt x="0" y="12425"/>
                    <a:pt x="140" y="11612"/>
                    <a:pt x="432" y="10723"/>
                  </a:cubicBezTo>
                  <a:cubicBezTo>
                    <a:pt x="711" y="9821"/>
                    <a:pt x="1130" y="8932"/>
                    <a:pt x="1702" y="8043"/>
                  </a:cubicBezTo>
                  <a:cubicBezTo>
                    <a:pt x="2997" y="5935"/>
                    <a:pt x="5105" y="4004"/>
                    <a:pt x="8026" y="2265"/>
                  </a:cubicBezTo>
                  <a:lnTo>
                    <a:pt x="1825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54" name="Shape 49"/>
            <p:cNvSpPr/>
            <p:nvPr/>
          </p:nvSpPr>
          <p:spPr>
            <a:xfrm>
              <a:off x="1161410" y="434202"/>
              <a:ext cx="0" cy="127"/>
            </a:xfrm>
            <a:custGeom>
              <a:avLst/>
              <a:gdLst/>
              <a:ahLst/>
              <a:cxnLst/>
              <a:rect l="0" t="0" r="0" b="0"/>
              <a:pathLst>
                <a:path h="127">
                  <a:moveTo>
                    <a:pt x="0" y="127"/>
                  </a:moveTo>
                  <a:lnTo>
                    <a:pt x="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55" name="Shape 50"/>
            <p:cNvSpPr/>
            <p:nvPr/>
          </p:nvSpPr>
          <p:spPr>
            <a:xfrm>
              <a:off x="1132708" y="386400"/>
              <a:ext cx="28702" cy="57048"/>
            </a:xfrm>
            <a:custGeom>
              <a:avLst/>
              <a:gdLst/>
              <a:ahLst/>
              <a:cxnLst/>
              <a:rect l="0" t="0" r="0" b="0"/>
              <a:pathLst>
                <a:path w="28702" h="57048">
                  <a:moveTo>
                    <a:pt x="1588" y="0"/>
                  </a:moveTo>
                  <a:cubicBezTo>
                    <a:pt x="8065" y="0"/>
                    <a:pt x="12510" y="1295"/>
                    <a:pt x="14897" y="3886"/>
                  </a:cubicBezTo>
                  <a:cubicBezTo>
                    <a:pt x="17285" y="6490"/>
                    <a:pt x="18771" y="9322"/>
                    <a:pt x="19342" y="12408"/>
                  </a:cubicBezTo>
                  <a:cubicBezTo>
                    <a:pt x="19507" y="13614"/>
                    <a:pt x="19609" y="14846"/>
                    <a:pt x="19647" y="16053"/>
                  </a:cubicBezTo>
                  <a:cubicBezTo>
                    <a:pt x="19685" y="17272"/>
                    <a:pt x="19698" y="18402"/>
                    <a:pt x="19698" y="19456"/>
                  </a:cubicBezTo>
                  <a:lnTo>
                    <a:pt x="19698" y="43053"/>
                  </a:lnTo>
                  <a:cubicBezTo>
                    <a:pt x="19698" y="44920"/>
                    <a:pt x="19850" y="46584"/>
                    <a:pt x="20129" y="48044"/>
                  </a:cubicBezTo>
                  <a:cubicBezTo>
                    <a:pt x="20422" y="49505"/>
                    <a:pt x="21450" y="50241"/>
                    <a:pt x="23228" y="50241"/>
                  </a:cubicBezTo>
                  <a:cubicBezTo>
                    <a:pt x="24371" y="50241"/>
                    <a:pt x="25337" y="50038"/>
                    <a:pt x="26149" y="49632"/>
                  </a:cubicBezTo>
                  <a:cubicBezTo>
                    <a:pt x="26962" y="49225"/>
                    <a:pt x="27686" y="48743"/>
                    <a:pt x="28346" y="48171"/>
                  </a:cubicBezTo>
                  <a:cubicBezTo>
                    <a:pt x="28423" y="48171"/>
                    <a:pt x="28486" y="48146"/>
                    <a:pt x="28524" y="48108"/>
                  </a:cubicBezTo>
                  <a:lnTo>
                    <a:pt x="28702" y="47930"/>
                  </a:lnTo>
                  <a:lnTo>
                    <a:pt x="28702" y="50965"/>
                  </a:lnTo>
                  <a:cubicBezTo>
                    <a:pt x="26200" y="54051"/>
                    <a:pt x="24003" y="55829"/>
                    <a:pt x="22136" y="56312"/>
                  </a:cubicBezTo>
                  <a:cubicBezTo>
                    <a:pt x="20269" y="56807"/>
                    <a:pt x="18847" y="57048"/>
                    <a:pt x="17882" y="57048"/>
                  </a:cubicBezTo>
                  <a:cubicBezTo>
                    <a:pt x="17475" y="57048"/>
                    <a:pt x="16954" y="57023"/>
                    <a:pt x="16294" y="56985"/>
                  </a:cubicBezTo>
                  <a:cubicBezTo>
                    <a:pt x="15646" y="56947"/>
                    <a:pt x="14999" y="56756"/>
                    <a:pt x="14351" y="56439"/>
                  </a:cubicBezTo>
                  <a:cubicBezTo>
                    <a:pt x="13373" y="56032"/>
                    <a:pt x="12446" y="55245"/>
                    <a:pt x="11557" y="54077"/>
                  </a:cubicBezTo>
                  <a:cubicBezTo>
                    <a:pt x="10655" y="52895"/>
                    <a:pt x="10135" y="50965"/>
                    <a:pt x="9970" y="48285"/>
                  </a:cubicBezTo>
                  <a:cubicBezTo>
                    <a:pt x="9652" y="48616"/>
                    <a:pt x="9309" y="48920"/>
                    <a:pt x="8941" y="49200"/>
                  </a:cubicBezTo>
                  <a:cubicBezTo>
                    <a:pt x="8573" y="49492"/>
                    <a:pt x="8192" y="49797"/>
                    <a:pt x="7785" y="50114"/>
                  </a:cubicBezTo>
                  <a:cubicBezTo>
                    <a:pt x="5677" y="51905"/>
                    <a:pt x="3277" y="53505"/>
                    <a:pt x="610" y="54915"/>
                  </a:cubicBezTo>
                  <a:lnTo>
                    <a:pt x="0" y="55072"/>
                  </a:lnTo>
                  <a:lnTo>
                    <a:pt x="0" y="49877"/>
                  </a:lnTo>
                  <a:lnTo>
                    <a:pt x="724" y="49746"/>
                  </a:lnTo>
                  <a:cubicBezTo>
                    <a:pt x="1219" y="49670"/>
                    <a:pt x="1702" y="49555"/>
                    <a:pt x="2184" y="49378"/>
                  </a:cubicBezTo>
                  <a:cubicBezTo>
                    <a:pt x="2680" y="49225"/>
                    <a:pt x="3124" y="49060"/>
                    <a:pt x="3531" y="48895"/>
                  </a:cubicBezTo>
                  <a:cubicBezTo>
                    <a:pt x="4013" y="48743"/>
                    <a:pt x="4445" y="48552"/>
                    <a:pt x="4813" y="48349"/>
                  </a:cubicBezTo>
                  <a:cubicBezTo>
                    <a:pt x="5169" y="48146"/>
                    <a:pt x="5474" y="48006"/>
                    <a:pt x="5715" y="47930"/>
                  </a:cubicBezTo>
                  <a:cubicBezTo>
                    <a:pt x="5956" y="47765"/>
                    <a:pt x="6198" y="47625"/>
                    <a:pt x="6439" y="47498"/>
                  </a:cubicBezTo>
                  <a:cubicBezTo>
                    <a:pt x="6693" y="47384"/>
                    <a:pt x="6934" y="47269"/>
                    <a:pt x="7176" y="47193"/>
                  </a:cubicBezTo>
                  <a:cubicBezTo>
                    <a:pt x="8395" y="46393"/>
                    <a:pt x="9144" y="45529"/>
                    <a:pt x="9423" y="44640"/>
                  </a:cubicBezTo>
                  <a:cubicBezTo>
                    <a:pt x="9715" y="43751"/>
                    <a:pt x="9855" y="42532"/>
                    <a:pt x="9855" y="40996"/>
                  </a:cubicBezTo>
                  <a:lnTo>
                    <a:pt x="9855" y="23228"/>
                  </a:lnTo>
                  <a:cubicBezTo>
                    <a:pt x="7912" y="23965"/>
                    <a:pt x="6147" y="24651"/>
                    <a:pt x="4559" y="25298"/>
                  </a:cubicBezTo>
                  <a:cubicBezTo>
                    <a:pt x="2972" y="25946"/>
                    <a:pt x="1537" y="26632"/>
                    <a:pt x="241" y="27368"/>
                  </a:cubicBezTo>
                  <a:lnTo>
                    <a:pt x="0" y="27571"/>
                  </a:lnTo>
                  <a:lnTo>
                    <a:pt x="0" y="24398"/>
                  </a:lnTo>
                  <a:lnTo>
                    <a:pt x="1283" y="23838"/>
                  </a:lnTo>
                  <a:cubicBezTo>
                    <a:pt x="3912" y="22784"/>
                    <a:pt x="6769" y="21653"/>
                    <a:pt x="9855" y="20434"/>
                  </a:cubicBezTo>
                  <a:lnTo>
                    <a:pt x="9855" y="12890"/>
                  </a:lnTo>
                  <a:cubicBezTo>
                    <a:pt x="9855" y="9728"/>
                    <a:pt x="9207" y="7442"/>
                    <a:pt x="7912" y="6020"/>
                  </a:cubicBezTo>
                  <a:cubicBezTo>
                    <a:pt x="6604" y="4610"/>
                    <a:pt x="5182" y="3696"/>
                    <a:pt x="3645" y="3289"/>
                  </a:cubicBezTo>
                  <a:cubicBezTo>
                    <a:pt x="3086" y="3124"/>
                    <a:pt x="2527" y="3023"/>
                    <a:pt x="2007" y="2984"/>
                  </a:cubicBezTo>
                  <a:cubicBezTo>
                    <a:pt x="1473" y="2946"/>
                    <a:pt x="978" y="2921"/>
                    <a:pt x="483" y="2921"/>
                  </a:cubicBezTo>
                  <a:lnTo>
                    <a:pt x="0" y="2921"/>
                  </a:lnTo>
                  <a:lnTo>
                    <a:pt x="0" y="352"/>
                  </a:lnTo>
                  <a:lnTo>
                    <a:pt x="1588"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56" name="Shape 51"/>
            <p:cNvSpPr/>
            <p:nvPr/>
          </p:nvSpPr>
          <p:spPr>
            <a:xfrm>
              <a:off x="1162267" y="386406"/>
              <a:ext cx="40132" cy="55829"/>
            </a:xfrm>
            <a:custGeom>
              <a:avLst/>
              <a:gdLst/>
              <a:ahLst/>
              <a:cxnLst/>
              <a:rect l="0" t="0" r="0" b="0"/>
              <a:pathLst>
                <a:path w="40132" h="55829">
                  <a:moveTo>
                    <a:pt x="18237" y="0"/>
                  </a:moveTo>
                  <a:lnTo>
                    <a:pt x="18847" y="114"/>
                  </a:lnTo>
                  <a:lnTo>
                    <a:pt x="18847" y="10947"/>
                  </a:lnTo>
                  <a:lnTo>
                    <a:pt x="19101" y="10947"/>
                  </a:lnTo>
                  <a:cubicBezTo>
                    <a:pt x="21285" y="7696"/>
                    <a:pt x="23266" y="5271"/>
                    <a:pt x="25057" y="3645"/>
                  </a:cubicBezTo>
                  <a:cubicBezTo>
                    <a:pt x="26835" y="2019"/>
                    <a:pt x="28626" y="965"/>
                    <a:pt x="30404" y="483"/>
                  </a:cubicBezTo>
                  <a:cubicBezTo>
                    <a:pt x="30886" y="317"/>
                    <a:pt x="31394" y="190"/>
                    <a:pt x="31928" y="114"/>
                  </a:cubicBezTo>
                  <a:cubicBezTo>
                    <a:pt x="32449" y="38"/>
                    <a:pt x="32995" y="0"/>
                    <a:pt x="33566" y="0"/>
                  </a:cubicBezTo>
                  <a:cubicBezTo>
                    <a:pt x="35674" y="0"/>
                    <a:pt x="37300" y="584"/>
                    <a:pt x="38443" y="1753"/>
                  </a:cubicBezTo>
                  <a:cubicBezTo>
                    <a:pt x="39573" y="2934"/>
                    <a:pt x="40132" y="4534"/>
                    <a:pt x="40132" y="6566"/>
                  </a:cubicBezTo>
                  <a:cubicBezTo>
                    <a:pt x="40132" y="8103"/>
                    <a:pt x="39738" y="9373"/>
                    <a:pt x="38926" y="10401"/>
                  </a:cubicBezTo>
                  <a:cubicBezTo>
                    <a:pt x="38113" y="11405"/>
                    <a:pt x="36970" y="11913"/>
                    <a:pt x="35522" y="11913"/>
                  </a:cubicBezTo>
                  <a:cubicBezTo>
                    <a:pt x="34468" y="11913"/>
                    <a:pt x="33566" y="11697"/>
                    <a:pt x="32842" y="11239"/>
                  </a:cubicBezTo>
                  <a:cubicBezTo>
                    <a:pt x="32118" y="10795"/>
                    <a:pt x="31420" y="10287"/>
                    <a:pt x="30772" y="9728"/>
                  </a:cubicBezTo>
                  <a:cubicBezTo>
                    <a:pt x="30607" y="9639"/>
                    <a:pt x="30442" y="9525"/>
                    <a:pt x="30290" y="9360"/>
                  </a:cubicBezTo>
                  <a:cubicBezTo>
                    <a:pt x="30124" y="9195"/>
                    <a:pt x="29959" y="9042"/>
                    <a:pt x="29807" y="8865"/>
                  </a:cubicBezTo>
                  <a:cubicBezTo>
                    <a:pt x="29388" y="8547"/>
                    <a:pt x="28969" y="8268"/>
                    <a:pt x="28524" y="8026"/>
                  </a:cubicBezTo>
                  <a:cubicBezTo>
                    <a:pt x="28080" y="7772"/>
                    <a:pt x="27610" y="7658"/>
                    <a:pt x="27127" y="7658"/>
                  </a:cubicBezTo>
                  <a:cubicBezTo>
                    <a:pt x="26632" y="7658"/>
                    <a:pt x="26124" y="7798"/>
                    <a:pt x="25603" y="8077"/>
                  </a:cubicBezTo>
                  <a:cubicBezTo>
                    <a:pt x="25070" y="8369"/>
                    <a:pt x="24524" y="8750"/>
                    <a:pt x="23965" y="9233"/>
                  </a:cubicBezTo>
                  <a:cubicBezTo>
                    <a:pt x="23152" y="9804"/>
                    <a:pt x="22377" y="10541"/>
                    <a:pt x="21654" y="11430"/>
                  </a:cubicBezTo>
                  <a:cubicBezTo>
                    <a:pt x="20917" y="12319"/>
                    <a:pt x="20307" y="13259"/>
                    <a:pt x="19825" y="14224"/>
                  </a:cubicBezTo>
                  <a:cubicBezTo>
                    <a:pt x="19495" y="14796"/>
                    <a:pt x="19253" y="15380"/>
                    <a:pt x="19101" y="15989"/>
                  </a:cubicBezTo>
                  <a:cubicBezTo>
                    <a:pt x="18936" y="16599"/>
                    <a:pt x="18847" y="17145"/>
                    <a:pt x="18847" y="17628"/>
                  </a:cubicBezTo>
                  <a:lnTo>
                    <a:pt x="18847" y="44882"/>
                  </a:lnTo>
                  <a:cubicBezTo>
                    <a:pt x="18847" y="49174"/>
                    <a:pt x="19799" y="51753"/>
                    <a:pt x="21704" y="52603"/>
                  </a:cubicBezTo>
                  <a:cubicBezTo>
                    <a:pt x="23622" y="53454"/>
                    <a:pt x="26111" y="53962"/>
                    <a:pt x="29197" y="54115"/>
                  </a:cubicBezTo>
                  <a:lnTo>
                    <a:pt x="29197" y="55829"/>
                  </a:lnTo>
                  <a:lnTo>
                    <a:pt x="0" y="55829"/>
                  </a:lnTo>
                  <a:lnTo>
                    <a:pt x="0" y="54000"/>
                  </a:lnTo>
                  <a:cubicBezTo>
                    <a:pt x="406" y="54000"/>
                    <a:pt x="787" y="53962"/>
                    <a:pt x="1156" y="53873"/>
                  </a:cubicBezTo>
                  <a:cubicBezTo>
                    <a:pt x="1511" y="53797"/>
                    <a:pt x="1867" y="53759"/>
                    <a:pt x="2184" y="53759"/>
                  </a:cubicBezTo>
                  <a:cubicBezTo>
                    <a:pt x="4623" y="53276"/>
                    <a:pt x="6299" y="52565"/>
                    <a:pt x="7239" y="51625"/>
                  </a:cubicBezTo>
                  <a:cubicBezTo>
                    <a:pt x="8166" y="50698"/>
                    <a:pt x="8636" y="48730"/>
                    <a:pt x="8636" y="45733"/>
                  </a:cubicBezTo>
                  <a:lnTo>
                    <a:pt x="8636" y="15189"/>
                  </a:lnTo>
                  <a:cubicBezTo>
                    <a:pt x="8636" y="12205"/>
                    <a:pt x="8268" y="10274"/>
                    <a:pt x="7544" y="9423"/>
                  </a:cubicBezTo>
                  <a:cubicBezTo>
                    <a:pt x="6807" y="8560"/>
                    <a:pt x="6032" y="8103"/>
                    <a:pt x="5232" y="8026"/>
                  </a:cubicBezTo>
                  <a:lnTo>
                    <a:pt x="4382" y="8026"/>
                  </a:lnTo>
                  <a:cubicBezTo>
                    <a:pt x="3569" y="8026"/>
                    <a:pt x="2819" y="8064"/>
                    <a:pt x="2121" y="8141"/>
                  </a:cubicBezTo>
                  <a:cubicBezTo>
                    <a:pt x="1435" y="8230"/>
                    <a:pt x="813" y="8344"/>
                    <a:pt x="241" y="8509"/>
                  </a:cubicBezTo>
                  <a:lnTo>
                    <a:pt x="241" y="6439"/>
                  </a:lnTo>
                  <a:cubicBezTo>
                    <a:pt x="1702" y="6032"/>
                    <a:pt x="3175" y="5575"/>
                    <a:pt x="4674" y="5042"/>
                  </a:cubicBezTo>
                  <a:cubicBezTo>
                    <a:pt x="6185" y="4521"/>
                    <a:pt x="7696" y="3962"/>
                    <a:pt x="9246" y="3404"/>
                  </a:cubicBezTo>
                  <a:cubicBezTo>
                    <a:pt x="10782" y="2908"/>
                    <a:pt x="12306" y="2362"/>
                    <a:pt x="13805" y="1753"/>
                  </a:cubicBezTo>
                  <a:cubicBezTo>
                    <a:pt x="15304" y="1156"/>
                    <a:pt x="16789" y="559"/>
                    <a:pt x="18237"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57" name="Shape 52"/>
            <p:cNvSpPr/>
            <p:nvPr/>
          </p:nvSpPr>
          <p:spPr>
            <a:xfrm>
              <a:off x="1203743" y="371919"/>
              <a:ext cx="32360" cy="71526"/>
            </a:xfrm>
            <a:custGeom>
              <a:avLst/>
              <a:gdLst/>
              <a:ahLst/>
              <a:cxnLst/>
              <a:rect l="0" t="0" r="0" b="0"/>
              <a:pathLst>
                <a:path w="32360" h="71526">
                  <a:moveTo>
                    <a:pt x="16294" y="0"/>
                  </a:moveTo>
                  <a:cubicBezTo>
                    <a:pt x="16713" y="0"/>
                    <a:pt x="16954" y="152"/>
                    <a:pt x="17031" y="432"/>
                  </a:cubicBezTo>
                  <a:cubicBezTo>
                    <a:pt x="17107" y="711"/>
                    <a:pt x="17158" y="1105"/>
                    <a:pt x="17158" y="1588"/>
                  </a:cubicBezTo>
                  <a:lnTo>
                    <a:pt x="17158" y="15570"/>
                  </a:lnTo>
                  <a:lnTo>
                    <a:pt x="29439" y="15570"/>
                  </a:lnTo>
                  <a:lnTo>
                    <a:pt x="29439" y="19469"/>
                  </a:lnTo>
                  <a:lnTo>
                    <a:pt x="17158" y="19469"/>
                  </a:lnTo>
                  <a:lnTo>
                    <a:pt x="17158" y="56388"/>
                  </a:lnTo>
                  <a:cubicBezTo>
                    <a:pt x="17158" y="57150"/>
                    <a:pt x="17234" y="57950"/>
                    <a:pt x="17399" y="58763"/>
                  </a:cubicBezTo>
                  <a:cubicBezTo>
                    <a:pt x="17551" y="60376"/>
                    <a:pt x="18059" y="61874"/>
                    <a:pt x="18910" y="63259"/>
                  </a:cubicBezTo>
                  <a:cubicBezTo>
                    <a:pt x="19761" y="64643"/>
                    <a:pt x="21247" y="65329"/>
                    <a:pt x="23355" y="65329"/>
                  </a:cubicBezTo>
                  <a:cubicBezTo>
                    <a:pt x="24727" y="65329"/>
                    <a:pt x="25908" y="65037"/>
                    <a:pt x="26886" y="64465"/>
                  </a:cubicBezTo>
                  <a:cubicBezTo>
                    <a:pt x="27851" y="63906"/>
                    <a:pt x="28664" y="63297"/>
                    <a:pt x="29312" y="62649"/>
                  </a:cubicBezTo>
                  <a:cubicBezTo>
                    <a:pt x="29642" y="62332"/>
                    <a:pt x="29921" y="62040"/>
                    <a:pt x="30175" y="61798"/>
                  </a:cubicBezTo>
                  <a:cubicBezTo>
                    <a:pt x="30417" y="61557"/>
                    <a:pt x="30607" y="61303"/>
                    <a:pt x="30772" y="61062"/>
                  </a:cubicBezTo>
                  <a:lnTo>
                    <a:pt x="32360" y="62281"/>
                  </a:lnTo>
                  <a:cubicBezTo>
                    <a:pt x="30975" y="64884"/>
                    <a:pt x="29058" y="67031"/>
                    <a:pt x="26581" y="68732"/>
                  </a:cubicBezTo>
                  <a:cubicBezTo>
                    <a:pt x="24105" y="70434"/>
                    <a:pt x="21526" y="71361"/>
                    <a:pt x="18860" y="71526"/>
                  </a:cubicBezTo>
                  <a:lnTo>
                    <a:pt x="18123" y="71526"/>
                  </a:lnTo>
                  <a:cubicBezTo>
                    <a:pt x="15049" y="71526"/>
                    <a:pt x="12408" y="70498"/>
                    <a:pt x="10224" y="68428"/>
                  </a:cubicBezTo>
                  <a:cubicBezTo>
                    <a:pt x="8026" y="66358"/>
                    <a:pt x="6934" y="62281"/>
                    <a:pt x="6934" y="56210"/>
                  </a:cubicBezTo>
                  <a:lnTo>
                    <a:pt x="6934" y="19469"/>
                  </a:lnTo>
                  <a:lnTo>
                    <a:pt x="483" y="19469"/>
                  </a:lnTo>
                  <a:cubicBezTo>
                    <a:pt x="406" y="19469"/>
                    <a:pt x="305" y="19393"/>
                    <a:pt x="178" y="19228"/>
                  </a:cubicBezTo>
                  <a:cubicBezTo>
                    <a:pt x="63" y="19063"/>
                    <a:pt x="0" y="18898"/>
                    <a:pt x="0" y="18733"/>
                  </a:cubicBezTo>
                  <a:cubicBezTo>
                    <a:pt x="0" y="18580"/>
                    <a:pt x="38" y="18402"/>
                    <a:pt x="127" y="18186"/>
                  </a:cubicBezTo>
                  <a:cubicBezTo>
                    <a:pt x="203" y="17983"/>
                    <a:pt x="330" y="17805"/>
                    <a:pt x="483" y="17640"/>
                  </a:cubicBezTo>
                  <a:cubicBezTo>
                    <a:pt x="978" y="17158"/>
                    <a:pt x="1664" y="16650"/>
                    <a:pt x="2553" y="16116"/>
                  </a:cubicBezTo>
                  <a:cubicBezTo>
                    <a:pt x="3454" y="15596"/>
                    <a:pt x="4382" y="14846"/>
                    <a:pt x="5359" y="13868"/>
                  </a:cubicBezTo>
                  <a:cubicBezTo>
                    <a:pt x="6160" y="13068"/>
                    <a:pt x="6896" y="12294"/>
                    <a:pt x="7544" y="11557"/>
                  </a:cubicBezTo>
                  <a:cubicBezTo>
                    <a:pt x="8192" y="10833"/>
                    <a:pt x="8839" y="10097"/>
                    <a:pt x="9487" y="9373"/>
                  </a:cubicBezTo>
                  <a:cubicBezTo>
                    <a:pt x="9728" y="9055"/>
                    <a:pt x="9970" y="8725"/>
                    <a:pt x="10224" y="8395"/>
                  </a:cubicBezTo>
                  <a:cubicBezTo>
                    <a:pt x="10465" y="8077"/>
                    <a:pt x="10706" y="7747"/>
                    <a:pt x="10947" y="7429"/>
                  </a:cubicBezTo>
                  <a:cubicBezTo>
                    <a:pt x="11760" y="6452"/>
                    <a:pt x="12573" y="5359"/>
                    <a:pt x="13386" y="4140"/>
                  </a:cubicBezTo>
                  <a:cubicBezTo>
                    <a:pt x="14186" y="2921"/>
                    <a:pt x="15164" y="1549"/>
                    <a:pt x="16294"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58" name="Shape 53"/>
            <p:cNvSpPr/>
            <p:nvPr/>
          </p:nvSpPr>
          <p:spPr>
            <a:xfrm>
              <a:off x="1240474" y="410798"/>
              <a:ext cx="20561" cy="32650"/>
            </a:xfrm>
            <a:custGeom>
              <a:avLst/>
              <a:gdLst/>
              <a:ahLst/>
              <a:cxnLst/>
              <a:rect l="0" t="0" r="0" b="0"/>
              <a:pathLst>
                <a:path w="20561" h="32650">
                  <a:moveTo>
                    <a:pt x="20561" y="0"/>
                  </a:moveTo>
                  <a:lnTo>
                    <a:pt x="20561" y="3172"/>
                  </a:lnTo>
                  <a:lnTo>
                    <a:pt x="12294" y="10095"/>
                  </a:lnTo>
                  <a:cubicBezTo>
                    <a:pt x="11239" y="12394"/>
                    <a:pt x="10706" y="14362"/>
                    <a:pt x="10706" y="15988"/>
                  </a:cubicBezTo>
                  <a:lnTo>
                    <a:pt x="10706" y="16102"/>
                  </a:lnTo>
                  <a:cubicBezTo>
                    <a:pt x="10706" y="19023"/>
                    <a:pt x="11481" y="21360"/>
                    <a:pt x="13017" y="23100"/>
                  </a:cubicBezTo>
                  <a:cubicBezTo>
                    <a:pt x="14554" y="24852"/>
                    <a:pt x="16459" y="25716"/>
                    <a:pt x="18745" y="25716"/>
                  </a:cubicBezTo>
                  <a:cubicBezTo>
                    <a:pt x="19139" y="25716"/>
                    <a:pt x="19545" y="25678"/>
                    <a:pt x="19952" y="25589"/>
                  </a:cubicBezTo>
                  <a:lnTo>
                    <a:pt x="20561" y="25479"/>
                  </a:lnTo>
                  <a:lnTo>
                    <a:pt x="20561" y="30674"/>
                  </a:lnTo>
                  <a:lnTo>
                    <a:pt x="12903" y="32650"/>
                  </a:lnTo>
                  <a:cubicBezTo>
                    <a:pt x="9652" y="32650"/>
                    <a:pt x="6693" y="31571"/>
                    <a:pt x="4013" y="29424"/>
                  </a:cubicBezTo>
                  <a:cubicBezTo>
                    <a:pt x="1346" y="27278"/>
                    <a:pt x="0" y="24179"/>
                    <a:pt x="0" y="20128"/>
                  </a:cubicBezTo>
                  <a:cubicBezTo>
                    <a:pt x="0" y="15912"/>
                    <a:pt x="1245" y="12508"/>
                    <a:pt x="3708" y="9904"/>
                  </a:cubicBezTo>
                  <a:cubicBezTo>
                    <a:pt x="6185" y="7314"/>
                    <a:pt x="9817" y="4875"/>
                    <a:pt x="14605" y="2602"/>
                  </a:cubicBezTo>
                  <a:lnTo>
                    <a:pt x="20561"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59" name="Shape 54"/>
            <p:cNvSpPr/>
            <p:nvPr/>
          </p:nvSpPr>
          <p:spPr>
            <a:xfrm>
              <a:off x="1242785" y="386751"/>
              <a:ext cx="18250" cy="18508"/>
            </a:xfrm>
            <a:custGeom>
              <a:avLst/>
              <a:gdLst/>
              <a:ahLst/>
              <a:cxnLst/>
              <a:rect l="0" t="0" r="0" b="0"/>
              <a:pathLst>
                <a:path w="18250" h="18508">
                  <a:moveTo>
                    <a:pt x="18250" y="0"/>
                  </a:moveTo>
                  <a:lnTo>
                    <a:pt x="18250" y="2569"/>
                  </a:lnTo>
                  <a:lnTo>
                    <a:pt x="18009" y="2569"/>
                  </a:lnTo>
                  <a:cubicBezTo>
                    <a:pt x="17767" y="2569"/>
                    <a:pt x="17526" y="2607"/>
                    <a:pt x="17272" y="2684"/>
                  </a:cubicBezTo>
                  <a:cubicBezTo>
                    <a:pt x="15494" y="2849"/>
                    <a:pt x="13843" y="3446"/>
                    <a:pt x="12344" y="4449"/>
                  </a:cubicBezTo>
                  <a:cubicBezTo>
                    <a:pt x="10846" y="5465"/>
                    <a:pt x="10109" y="6824"/>
                    <a:pt x="10109" y="8526"/>
                  </a:cubicBezTo>
                  <a:cubicBezTo>
                    <a:pt x="10109" y="9021"/>
                    <a:pt x="10135" y="9478"/>
                    <a:pt x="10224" y="9923"/>
                  </a:cubicBezTo>
                  <a:cubicBezTo>
                    <a:pt x="10300" y="10367"/>
                    <a:pt x="10376" y="10799"/>
                    <a:pt x="10465" y="11205"/>
                  </a:cubicBezTo>
                  <a:cubicBezTo>
                    <a:pt x="10465" y="11612"/>
                    <a:pt x="10503" y="11993"/>
                    <a:pt x="10592" y="12361"/>
                  </a:cubicBezTo>
                  <a:cubicBezTo>
                    <a:pt x="10668" y="12729"/>
                    <a:pt x="10706" y="13021"/>
                    <a:pt x="10706" y="13263"/>
                  </a:cubicBezTo>
                  <a:lnTo>
                    <a:pt x="10706" y="13631"/>
                  </a:lnTo>
                  <a:cubicBezTo>
                    <a:pt x="10630" y="14850"/>
                    <a:pt x="10084" y="15968"/>
                    <a:pt x="9068" y="16984"/>
                  </a:cubicBezTo>
                  <a:cubicBezTo>
                    <a:pt x="8052" y="18000"/>
                    <a:pt x="6769" y="18508"/>
                    <a:pt x="5232" y="18508"/>
                  </a:cubicBezTo>
                  <a:cubicBezTo>
                    <a:pt x="3937" y="18508"/>
                    <a:pt x="2908" y="18152"/>
                    <a:pt x="2134" y="17466"/>
                  </a:cubicBezTo>
                  <a:cubicBezTo>
                    <a:pt x="1359" y="16781"/>
                    <a:pt x="775" y="16031"/>
                    <a:pt x="368" y="15219"/>
                  </a:cubicBezTo>
                  <a:cubicBezTo>
                    <a:pt x="292" y="14812"/>
                    <a:pt x="203" y="14444"/>
                    <a:pt x="127" y="14126"/>
                  </a:cubicBezTo>
                  <a:cubicBezTo>
                    <a:pt x="51" y="13796"/>
                    <a:pt x="0" y="13479"/>
                    <a:pt x="0" y="13148"/>
                  </a:cubicBezTo>
                  <a:cubicBezTo>
                    <a:pt x="0" y="12425"/>
                    <a:pt x="140" y="11612"/>
                    <a:pt x="432" y="10723"/>
                  </a:cubicBezTo>
                  <a:cubicBezTo>
                    <a:pt x="711" y="9821"/>
                    <a:pt x="1130" y="8932"/>
                    <a:pt x="1702" y="8043"/>
                  </a:cubicBezTo>
                  <a:cubicBezTo>
                    <a:pt x="2997" y="5935"/>
                    <a:pt x="5105" y="4004"/>
                    <a:pt x="8026" y="2265"/>
                  </a:cubicBezTo>
                  <a:lnTo>
                    <a:pt x="1825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60" name="Shape 55"/>
            <p:cNvSpPr/>
            <p:nvPr/>
          </p:nvSpPr>
          <p:spPr>
            <a:xfrm>
              <a:off x="1289737" y="434202"/>
              <a:ext cx="0" cy="127"/>
            </a:xfrm>
            <a:custGeom>
              <a:avLst/>
              <a:gdLst/>
              <a:ahLst/>
              <a:cxnLst/>
              <a:rect l="0" t="0" r="0" b="0"/>
              <a:pathLst>
                <a:path h="127">
                  <a:moveTo>
                    <a:pt x="0" y="127"/>
                  </a:moveTo>
                  <a:lnTo>
                    <a:pt x="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61" name="Shape 56"/>
            <p:cNvSpPr/>
            <p:nvPr/>
          </p:nvSpPr>
          <p:spPr>
            <a:xfrm>
              <a:off x="1261035" y="386400"/>
              <a:ext cx="28702" cy="57048"/>
            </a:xfrm>
            <a:custGeom>
              <a:avLst/>
              <a:gdLst/>
              <a:ahLst/>
              <a:cxnLst/>
              <a:rect l="0" t="0" r="0" b="0"/>
              <a:pathLst>
                <a:path w="28702" h="57048">
                  <a:moveTo>
                    <a:pt x="1588" y="0"/>
                  </a:moveTo>
                  <a:cubicBezTo>
                    <a:pt x="8064" y="0"/>
                    <a:pt x="12510" y="1295"/>
                    <a:pt x="14897" y="3886"/>
                  </a:cubicBezTo>
                  <a:cubicBezTo>
                    <a:pt x="17285" y="6490"/>
                    <a:pt x="18771" y="9322"/>
                    <a:pt x="19342" y="12408"/>
                  </a:cubicBezTo>
                  <a:cubicBezTo>
                    <a:pt x="19507" y="13614"/>
                    <a:pt x="19609" y="14846"/>
                    <a:pt x="19647" y="16053"/>
                  </a:cubicBezTo>
                  <a:cubicBezTo>
                    <a:pt x="19685" y="17272"/>
                    <a:pt x="19698" y="18402"/>
                    <a:pt x="19698" y="19456"/>
                  </a:cubicBezTo>
                  <a:lnTo>
                    <a:pt x="19698" y="43053"/>
                  </a:lnTo>
                  <a:cubicBezTo>
                    <a:pt x="19698" y="44920"/>
                    <a:pt x="19850" y="46584"/>
                    <a:pt x="20130" y="48044"/>
                  </a:cubicBezTo>
                  <a:cubicBezTo>
                    <a:pt x="20422" y="49505"/>
                    <a:pt x="21450" y="50241"/>
                    <a:pt x="23228" y="50241"/>
                  </a:cubicBezTo>
                  <a:cubicBezTo>
                    <a:pt x="24371" y="50241"/>
                    <a:pt x="25336" y="50038"/>
                    <a:pt x="26149" y="49632"/>
                  </a:cubicBezTo>
                  <a:cubicBezTo>
                    <a:pt x="26962" y="49225"/>
                    <a:pt x="27686" y="48743"/>
                    <a:pt x="28346" y="48171"/>
                  </a:cubicBezTo>
                  <a:cubicBezTo>
                    <a:pt x="28423" y="48171"/>
                    <a:pt x="28486" y="48146"/>
                    <a:pt x="28524" y="48108"/>
                  </a:cubicBezTo>
                  <a:lnTo>
                    <a:pt x="28702" y="47930"/>
                  </a:lnTo>
                  <a:lnTo>
                    <a:pt x="28702" y="50965"/>
                  </a:lnTo>
                  <a:cubicBezTo>
                    <a:pt x="26200" y="54051"/>
                    <a:pt x="24003" y="55829"/>
                    <a:pt x="22136" y="56312"/>
                  </a:cubicBezTo>
                  <a:cubicBezTo>
                    <a:pt x="20269" y="56807"/>
                    <a:pt x="18847" y="57048"/>
                    <a:pt x="17882" y="57048"/>
                  </a:cubicBezTo>
                  <a:cubicBezTo>
                    <a:pt x="17475" y="57048"/>
                    <a:pt x="16955" y="57023"/>
                    <a:pt x="16294" y="56985"/>
                  </a:cubicBezTo>
                  <a:cubicBezTo>
                    <a:pt x="15646" y="56947"/>
                    <a:pt x="14999" y="56756"/>
                    <a:pt x="14351" y="56439"/>
                  </a:cubicBezTo>
                  <a:cubicBezTo>
                    <a:pt x="13373" y="56032"/>
                    <a:pt x="12446" y="55245"/>
                    <a:pt x="11557" y="54077"/>
                  </a:cubicBezTo>
                  <a:cubicBezTo>
                    <a:pt x="10655" y="52895"/>
                    <a:pt x="10135" y="50965"/>
                    <a:pt x="9970" y="48285"/>
                  </a:cubicBezTo>
                  <a:cubicBezTo>
                    <a:pt x="9652" y="48616"/>
                    <a:pt x="9309" y="48920"/>
                    <a:pt x="8941" y="49200"/>
                  </a:cubicBezTo>
                  <a:cubicBezTo>
                    <a:pt x="8573" y="49492"/>
                    <a:pt x="8192" y="49797"/>
                    <a:pt x="7785" y="50114"/>
                  </a:cubicBezTo>
                  <a:cubicBezTo>
                    <a:pt x="5677" y="51905"/>
                    <a:pt x="3277" y="53505"/>
                    <a:pt x="610" y="54915"/>
                  </a:cubicBezTo>
                  <a:lnTo>
                    <a:pt x="0" y="55072"/>
                  </a:lnTo>
                  <a:lnTo>
                    <a:pt x="0" y="49877"/>
                  </a:lnTo>
                  <a:lnTo>
                    <a:pt x="724" y="49746"/>
                  </a:lnTo>
                  <a:cubicBezTo>
                    <a:pt x="1219" y="49670"/>
                    <a:pt x="1702" y="49555"/>
                    <a:pt x="2184" y="49378"/>
                  </a:cubicBezTo>
                  <a:cubicBezTo>
                    <a:pt x="2680" y="49225"/>
                    <a:pt x="3124" y="49060"/>
                    <a:pt x="3531" y="48895"/>
                  </a:cubicBezTo>
                  <a:cubicBezTo>
                    <a:pt x="4013" y="48743"/>
                    <a:pt x="4445" y="48552"/>
                    <a:pt x="4813" y="48349"/>
                  </a:cubicBezTo>
                  <a:cubicBezTo>
                    <a:pt x="5169" y="48146"/>
                    <a:pt x="5474" y="48006"/>
                    <a:pt x="5715" y="47930"/>
                  </a:cubicBezTo>
                  <a:cubicBezTo>
                    <a:pt x="5956" y="47765"/>
                    <a:pt x="6198" y="47625"/>
                    <a:pt x="6439" y="47498"/>
                  </a:cubicBezTo>
                  <a:cubicBezTo>
                    <a:pt x="6693" y="47384"/>
                    <a:pt x="6934" y="47269"/>
                    <a:pt x="7176" y="47193"/>
                  </a:cubicBezTo>
                  <a:cubicBezTo>
                    <a:pt x="8395" y="46393"/>
                    <a:pt x="9144" y="45529"/>
                    <a:pt x="9423" y="44640"/>
                  </a:cubicBezTo>
                  <a:cubicBezTo>
                    <a:pt x="9715" y="43751"/>
                    <a:pt x="9855" y="42532"/>
                    <a:pt x="9855" y="40996"/>
                  </a:cubicBezTo>
                  <a:lnTo>
                    <a:pt x="9855" y="23228"/>
                  </a:lnTo>
                  <a:cubicBezTo>
                    <a:pt x="7912" y="23965"/>
                    <a:pt x="6147" y="24651"/>
                    <a:pt x="4559" y="25298"/>
                  </a:cubicBezTo>
                  <a:cubicBezTo>
                    <a:pt x="2972" y="25946"/>
                    <a:pt x="1537" y="26632"/>
                    <a:pt x="241" y="27368"/>
                  </a:cubicBezTo>
                  <a:lnTo>
                    <a:pt x="0" y="27571"/>
                  </a:lnTo>
                  <a:lnTo>
                    <a:pt x="0" y="24398"/>
                  </a:lnTo>
                  <a:lnTo>
                    <a:pt x="1283" y="23838"/>
                  </a:lnTo>
                  <a:cubicBezTo>
                    <a:pt x="3912" y="22784"/>
                    <a:pt x="6769" y="21653"/>
                    <a:pt x="9855" y="20434"/>
                  </a:cubicBezTo>
                  <a:lnTo>
                    <a:pt x="9855" y="12890"/>
                  </a:lnTo>
                  <a:cubicBezTo>
                    <a:pt x="9855" y="9728"/>
                    <a:pt x="9208" y="7442"/>
                    <a:pt x="7912" y="6020"/>
                  </a:cubicBezTo>
                  <a:cubicBezTo>
                    <a:pt x="6604" y="4610"/>
                    <a:pt x="5182" y="3696"/>
                    <a:pt x="3645" y="3289"/>
                  </a:cubicBezTo>
                  <a:cubicBezTo>
                    <a:pt x="3086" y="3124"/>
                    <a:pt x="2527" y="3023"/>
                    <a:pt x="2007" y="2984"/>
                  </a:cubicBezTo>
                  <a:cubicBezTo>
                    <a:pt x="1473" y="2946"/>
                    <a:pt x="978" y="2921"/>
                    <a:pt x="483" y="2921"/>
                  </a:cubicBezTo>
                  <a:lnTo>
                    <a:pt x="0" y="2921"/>
                  </a:lnTo>
                  <a:lnTo>
                    <a:pt x="0" y="352"/>
                  </a:lnTo>
                  <a:lnTo>
                    <a:pt x="1588"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62" name="Shape 57"/>
            <p:cNvSpPr/>
            <p:nvPr/>
          </p:nvSpPr>
          <p:spPr>
            <a:xfrm>
              <a:off x="1291937" y="386402"/>
              <a:ext cx="92316" cy="55829"/>
            </a:xfrm>
            <a:custGeom>
              <a:avLst/>
              <a:gdLst/>
              <a:ahLst/>
              <a:cxnLst/>
              <a:rect l="0" t="0" r="0" b="0"/>
              <a:pathLst>
                <a:path w="92316" h="55829">
                  <a:moveTo>
                    <a:pt x="17386" y="0"/>
                  </a:moveTo>
                  <a:lnTo>
                    <a:pt x="18237" y="114"/>
                  </a:lnTo>
                  <a:lnTo>
                    <a:pt x="18237" y="9246"/>
                  </a:lnTo>
                  <a:cubicBezTo>
                    <a:pt x="20345" y="7696"/>
                    <a:pt x="22276" y="6299"/>
                    <a:pt x="24016" y="5042"/>
                  </a:cubicBezTo>
                  <a:cubicBezTo>
                    <a:pt x="25756" y="3785"/>
                    <a:pt x="27521" y="2718"/>
                    <a:pt x="29312" y="1829"/>
                  </a:cubicBezTo>
                  <a:cubicBezTo>
                    <a:pt x="30518" y="1257"/>
                    <a:pt x="31763" y="800"/>
                    <a:pt x="33020" y="483"/>
                  </a:cubicBezTo>
                  <a:cubicBezTo>
                    <a:pt x="34277" y="165"/>
                    <a:pt x="35585" y="0"/>
                    <a:pt x="36970" y="0"/>
                  </a:cubicBezTo>
                  <a:cubicBezTo>
                    <a:pt x="40945" y="0"/>
                    <a:pt x="43942" y="1054"/>
                    <a:pt x="45974" y="3162"/>
                  </a:cubicBezTo>
                  <a:cubicBezTo>
                    <a:pt x="47993" y="5271"/>
                    <a:pt x="49339" y="7620"/>
                    <a:pt x="49987" y="10211"/>
                  </a:cubicBezTo>
                  <a:cubicBezTo>
                    <a:pt x="50470" y="9652"/>
                    <a:pt x="51117" y="8966"/>
                    <a:pt x="51930" y="8153"/>
                  </a:cubicBezTo>
                  <a:cubicBezTo>
                    <a:pt x="52743" y="7341"/>
                    <a:pt x="53683" y="6528"/>
                    <a:pt x="54737" y="5715"/>
                  </a:cubicBezTo>
                  <a:cubicBezTo>
                    <a:pt x="56591" y="4254"/>
                    <a:pt x="58788" y="2934"/>
                    <a:pt x="61303" y="1765"/>
                  </a:cubicBezTo>
                  <a:cubicBezTo>
                    <a:pt x="63805" y="584"/>
                    <a:pt x="66573" y="0"/>
                    <a:pt x="69571" y="0"/>
                  </a:cubicBezTo>
                  <a:cubicBezTo>
                    <a:pt x="74511" y="0"/>
                    <a:pt x="77965" y="1575"/>
                    <a:pt x="79908" y="4750"/>
                  </a:cubicBezTo>
                  <a:cubicBezTo>
                    <a:pt x="81851" y="7912"/>
                    <a:pt x="83071" y="11392"/>
                    <a:pt x="83566" y="15202"/>
                  </a:cubicBezTo>
                  <a:cubicBezTo>
                    <a:pt x="83718" y="16345"/>
                    <a:pt x="83820" y="17450"/>
                    <a:pt x="83871" y="18542"/>
                  </a:cubicBezTo>
                  <a:cubicBezTo>
                    <a:pt x="83909" y="19634"/>
                    <a:pt x="83922" y="20676"/>
                    <a:pt x="83922" y="21654"/>
                  </a:cubicBezTo>
                  <a:lnTo>
                    <a:pt x="83922" y="47866"/>
                  </a:lnTo>
                  <a:cubicBezTo>
                    <a:pt x="83922" y="48222"/>
                    <a:pt x="83960" y="48578"/>
                    <a:pt x="84049" y="48895"/>
                  </a:cubicBezTo>
                  <a:cubicBezTo>
                    <a:pt x="84125" y="49949"/>
                    <a:pt x="84506" y="50965"/>
                    <a:pt x="85204" y="51930"/>
                  </a:cubicBezTo>
                  <a:cubicBezTo>
                    <a:pt x="85890" y="52908"/>
                    <a:pt x="87211" y="53556"/>
                    <a:pt x="89154" y="53886"/>
                  </a:cubicBezTo>
                  <a:lnTo>
                    <a:pt x="92316" y="54000"/>
                  </a:lnTo>
                  <a:lnTo>
                    <a:pt x="92316" y="55829"/>
                  </a:lnTo>
                  <a:lnTo>
                    <a:pt x="65672" y="55829"/>
                  </a:lnTo>
                  <a:lnTo>
                    <a:pt x="65672" y="54000"/>
                  </a:lnTo>
                  <a:cubicBezTo>
                    <a:pt x="65837" y="54089"/>
                    <a:pt x="66027" y="54102"/>
                    <a:pt x="66218" y="54064"/>
                  </a:cubicBezTo>
                  <a:cubicBezTo>
                    <a:pt x="66434" y="54026"/>
                    <a:pt x="66611" y="54000"/>
                    <a:pt x="66777" y="54000"/>
                  </a:cubicBezTo>
                  <a:cubicBezTo>
                    <a:pt x="69367" y="53683"/>
                    <a:pt x="71171" y="53073"/>
                    <a:pt x="72187" y="52184"/>
                  </a:cubicBezTo>
                  <a:cubicBezTo>
                    <a:pt x="73203" y="51295"/>
                    <a:pt x="73711" y="49022"/>
                    <a:pt x="73711" y="45364"/>
                  </a:cubicBezTo>
                  <a:lnTo>
                    <a:pt x="73711" y="17513"/>
                  </a:lnTo>
                  <a:cubicBezTo>
                    <a:pt x="73622" y="14681"/>
                    <a:pt x="73101" y="12103"/>
                    <a:pt x="72123" y="9792"/>
                  </a:cubicBezTo>
                  <a:cubicBezTo>
                    <a:pt x="71158" y="7480"/>
                    <a:pt x="68720" y="6325"/>
                    <a:pt x="64833" y="6325"/>
                  </a:cubicBezTo>
                  <a:cubicBezTo>
                    <a:pt x="61493" y="6325"/>
                    <a:pt x="58763" y="7036"/>
                    <a:pt x="56617" y="8446"/>
                  </a:cubicBezTo>
                  <a:cubicBezTo>
                    <a:pt x="54470" y="9868"/>
                    <a:pt x="52705" y="11633"/>
                    <a:pt x="51333" y="13741"/>
                  </a:cubicBezTo>
                  <a:lnTo>
                    <a:pt x="51333" y="44272"/>
                  </a:lnTo>
                  <a:cubicBezTo>
                    <a:pt x="51333" y="48971"/>
                    <a:pt x="52159" y="51778"/>
                    <a:pt x="53822" y="52667"/>
                  </a:cubicBezTo>
                  <a:cubicBezTo>
                    <a:pt x="55486" y="53556"/>
                    <a:pt x="57569" y="54051"/>
                    <a:pt x="60084" y="54127"/>
                  </a:cubicBezTo>
                  <a:lnTo>
                    <a:pt x="60084" y="55829"/>
                  </a:lnTo>
                  <a:lnTo>
                    <a:pt x="32842" y="55829"/>
                  </a:lnTo>
                  <a:lnTo>
                    <a:pt x="32842" y="54000"/>
                  </a:lnTo>
                  <a:cubicBezTo>
                    <a:pt x="35585" y="53924"/>
                    <a:pt x="37655" y="53480"/>
                    <a:pt x="39040" y="52667"/>
                  </a:cubicBezTo>
                  <a:cubicBezTo>
                    <a:pt x="40424" y="51854"/>
                    <a:pt x="41110" y="49467"/>
                    <a:pt x="41110" y="45491"/>
                  </a:cubicBezTo>
                  <a:lnTo>
                    <a:pt x="41110" y="18974"/>
                  </a:lnTo>
                  <a:cubicBezTo>
                    <a:pt x="41110" y="14999"/>
                    <a:pt x="40500" y="11900"/>
                    <a:pt x="39281" y="9665"/>
                  </a:cubicBezTo>
                  <a:cubicBezTo>
                    <a:pt x="38062" y="7429"/>
                    <a:pt x="35877" y="6325"/>
                    <a:pt x="32715" y="6325"/>
                  </a:cubicBezTo>
                  <a:cubicBezTo>
                    <a:pt x="30518" y="6325"/>
                    <a:pt x="28537" y="6706"/>
                    <a:pt x="26759" y="7480"/>
                  </a:cubicBezTo>
                  <a:cubicBezTo>
                    <a:pt x="24968" y="8242"/>
                    <a:pt x="23469" y="9081"/>
                    <a:pt x="22250" y="9969"/>
                  </a:cubicBezTo>
                  <a:cubicBezTo>
                    <a:pt x="21120" y="10782"/>
                    <a:pt x="20244" y="11532"/>
                    <a:pt x="19634" y="12217"/>
                  </a:cubicBezTo>
                  <a:cubicBezTo>
                    <a:pt x="19037" y="12916"/>
                    <a:pt x="18732" y="13335"/>
                    <a:pt x="18732" y="13500"/>
                  </a:cubicBezTo>
                  <a:lnTo>
                    <a:pt x="18732" y="47676"/>
                  </a:lnTo>
                  <a:cubicBezTo>
                    <a:pt x="18732" y="50762"/>
                    <a:pt x="19583" y="52591"/>
                    <a:pt x="21285" y="53150"/>
                  </a:cubicBezTo>
                  <a:cubicBezTo>
                    <a:pt x="22987" y="53721"/>
                    <a:pt x="24892" y="54051"/>
                    <a:pt x="27000" y="54127"/>
                  </a:cubicBezTo>
                  <a:lnTo>
                    <a:pt x="27000" y="55829"/>
                  </a:lnTo>
                  <a:lnTo>
                    <a:pt x="0" y="55829"/>
                  </a:lnTo>
                  <a:lnTo>
                    <a:pt x="0" y="54000"/>
                  </a:lnTo>
                  <a:cubicBezTo>
                    <a:pt x="2426" y="54000"/>
                    <a:pt x="4458" y="53619"/>
                    <a:pt x="6083" y="52845"/>
                  </a:cubicBezTo>
                  <a:cubicBezTo>
                    <a:pt x="7696" y="52083"/>
                    <a:pt x="8509" y="49670"/>
                    <a:pt x="8509" y="45606"/>
                  </a:cubicBezTo>
                  <a:lnTo>
                    <a:pt x="8509" y="14719"/>
                  </a:lnTo>
                  <a:cubicBezTo>
                    <a:pt x="8509" y="11468"/>
                    <a:pt x="8141" y="9411"/>
                    <a:pt x="7417" y="8509"/>
                  </a:cubicBezTo>
                  <a:cubicBezTo>
                    <a:pt x="6680" y="7620"/>
                    <a:pt x="5905" y="7125"/>
                    <a:pt x="5105" y="7049"/>
                  </a:cubicBezTo>
                  <a:lnTo>
                    <a:pt x="4254" y="7049"/>
                  </a:lnTo>
                  <a:cubicBezTo>
                    <a:pt x="3442" y="7049"/>
                    <a:pt x="2705" y="7099"/>
                    <a:pt x="2057" y="7176"/>
                  </a:cubicBezTo>
                  <a:cubicBezTo>
                    <a:pt x="1410" y="7252"/>
                    <a:pt x="838" y="7379"/>
                    <a:pt x="356" y="7544"/>
                  </a:cubicBezTo>
                  <a:lnTo>
                    <a:pt x="356" y="5347"/>
                  </a:lnTo>
                  <a:cubicBezTo>
                    <a:pt x="3200" y="4623"/>
                    <a:pt x="6058" y="3810"/>
                    <a:pt x="8941" y="2908"/>
                  </a:cubicBezTo>
                  <a:cubicBezTo>
                    <a:pt x="11811" y="2032"/>
                    <a:pt x="14630" y="1054"/>
                    <a:pt x="17386"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63" name="Shape 58"/>
            <p:cNvSpPr/>
            <p:nvPr/>
          </p:nvSpPr>
          <p:spPr>
            <a:xfrm>
              <a:off x="1387653" y="386770"/>
              <a:ext cx="21292" cy="56044"/>
            </a:xfrm>
            <a:custGeom>
              <a:avLst/>
              <a:gdLst/>
              <a:ahLst/>
              <a:cxnLst/>
              <a:rect l="0" t="0" r="0" b="0"/>
              <a:pathLst>
                <a:path w="21292" h="56044">
                  <a:moveTo>
                    <a:pt x="21292" y="0"/>
                  </a:moveTo>
                  <a:lnTo>
                    <a:pt x="21292" y="4307"/>
                  </a:lnTo>
                  <a:lnTo>
                    <a:pt x="13690" y="6966"/>
                  </a:lnTo>
                  <a:cubicBezTo>
                    <a:pt x="11379" y="8934"/>
                    <a:pt x="9741" y="12567"/>
                    <a:pt x="8763" y="17875"/>
                  </a:cubicBezTo>
                  <a:lnTo>
                    <a:pt x="21292" y="17875"/>
                  </a:lnTo>
                  <a:lnTo>
                    <a:pt x="21292" y="21888"/>
                  </a:lnTo>
                  <a:lnTo>
                    <a:pt x="8407" y="21888"/>
                  </a:lnTo>
                  <a:cubicBezTo>
                    <a:pt x="8966" y="30766"/>
                    <a:pt x="10732" y="37103"/>
                    <a:pt x="13690" y="40900"/>
                  </a:cubicBezTo>
                  <a:lnTo>
                    <a:pt x="21292" y="46417"/>
                  </a:lnTo>
                  <a:lnTo>
                    <a:pt x="21292" y="56044"/>
                  </a:lnTo>
                  <a:lnTo>
                    <a:pt x="6325" y="49562"/>
                  </a:lnTo>
                  <a:cubicBezTo>
                    <a:pt x="2108" y="44825"/>
                    <a:pt x="0" y="38144"/>
                    <a:pt x="0" y="29547"/>
                  </a:cubicBezTo>
                  <a:cubicBezTo>
                    <a:pt x="0" y="21279"/>
                    <a:pt x="1714" y="14916"/>
                    <a:pt x="5118" y="10458"/>
                  </a:cubicBezTo>
                  <a:cubicBezTo>
                    <a:pt x="8522" y="5988"/>
                    <a:pt x="12293" y="2953"/>
                    <a:pt x="16421" y="1327"/>
                  </a:cubicBezTo>
                  <a:cubicBezTo>
                    <a:pt x="17894" y="768"/>
                    <a:pt x="19329" y="337"/>
                    <a:pt x="20752" y="57"/>
                  </a:cubicBezTo>
                  <a:lnTo>
                    <a:pt x="21292"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64" name="Shape 59"/>
            <p:cNvSpPr/>
            <p:nvPr/>
          </p:nvSpPr>
          <p:spPr>
            <a:xfrm>
              <a:off x="1408944" y="422286"/>
              <a:ext cx="27248" cy="21158"/>
            </a:xfrm>
            <a:custGeom>
              <a:avLst/>
              <a:gdLst/>
              <a:ahLst/>
              <a:cxnLst/>
              <a:rect l="0" t="0" r="0" b="0"/>
              <a:pathLst>
                <a:path w="27248" h="21158">
                  <a:moveTo>
                    <a:pt x="25305" y="0"/>
                  </a:moveTo>
                  <a:lnTo>
                    <a:pt x="27248" y="851"/>
                  </a:lnTo>
                  <a:cubicBezTo>
                    <a:pt x="27006" y="1740"/>
                    <a:pt x="26460" y="3099"/>
                    <a:pt x="25609" y="4928"/>
                  </a:cubicBezTo>
                  <a:cubicBezTo>
                    <a:pt x="24759" y="6744"/>
                    <a:pt x="23514" y="8674"/>
                    <a:pt x="21901" y="10693"/>
                  </a:cubicBezTo>
                  <a:cubicBezTo>
                    <a:pt x="19869" y="13373"/>
                    <a:pt x="17189" y="15786"/>
                    <a:pt x="13862" y="17932"/>
                  </a:cubicBezTo>
                  <a:cubicBezTo>
                    <a:pt x="10547" y="20091"/>
                    <a:pt x="6407" y="21158"/>
                    <a:pt x="1454" y="21158"/>
                  </a:cubicBezTo>
                  <a:lnTo>
                    <a:pt x="0" y="20528"/>
                  </a:lnTo>
                  <a:lnTo>
                    <a:pt x="0" y="10901"/>
                  </a:lnTo>
                  <a:lnTo>
                    <a:pt x="2076" y="12408"/>
                  </a:lnTo>
                  <a:cubicBezTo>
                    <a:pt x="2800" y="12573"/>
                    <a:pt x="3537" y="12687"/>
                    <a:pt x="4261" y="12776"/>
                  </a:cubicBezTo>
                  <a:cubicBezTo>
                    <a:pt x="4985" y="12852"/>
                    <a:pt x="5721" y="12890"/>
                    <a:pt x="6445" y="12890"/>
                  </a:cubicBezTo>
                  <a:cubicBezTo>
                    <a:pt x="10179" y="12890"/>
                    <a:pt x="13278" y="12078"/>
                    <a:pt x="15754" y="10452"/>
                  </a:cubicBezTo>
                  <a:cubicBezTo>
                    <a:pt x="18231" y="8839"/>
                    <a:pt x="20276" y="7049"/>
                    <a:pt x="21901" y="5105"/>
                  </a:cubicBezTo>
                  <a:cubicBezTo>
                    <a:pt x="22625" y="4216"/>
                    <a:pt x="23273" y="3340"/>
                    <a:pt x="23844" y="2489"/>
                  </a:cubicBezTo>
                  <a:cubicBezTo>
                    <a:pt x="24416" y="1638"/>
                    <a:pt x="24898" y="851"/>
                    <a:pt x="25305" y="114"/>
                  </a:cubicBezTo>
                  <a:lnTo>
                    <a:pt x="25305"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65" name="Shape 60"/>
            <p:cNvSpPr/>
            <p:nvPr/>
          </p:nvSpPr>
          <p:spPr>
            <a:xfrm>
              <a:off x="1408944" y="386396"/>
              <a:ext cx="24936" cy="22263"/>
            </a:xfrm>
            <a:custGeom>
              <a:avLst/>
              <a:gdLst/>
              <a:ahLst/>
              <a:cxnLst/>
              <a:rect l="0" t="0" r="0" b="0"/>
              <a:pathLst>
                <a:path w="24936" h="22263">
                  <a:moveTo>
                    <a:pt x="3537" y="0"/>
                  </a:moveTo>
                  <a:cubicBezTo>
                    <a:pt x="9290" y="0"/>
                    <a:pt x="14129" y="1727"/>
                    <a:pt x="18066" y="5169"/>
                  </a:cubicBezTo>
                  <a:cubicBezTo>
                    <a:pt x="22003" y="8623"/>
                    <a:pt x="24289" y="14313"/>
                    <a:pt x="24936" y="22263"/>
                  </a:cubicBezTo>
                  <a:lnTo>
                    <a:pt x="0" y="22263"/>
                  </a:lnTo>
                  <a:lnTo>
                    <a:pt x="0" y="18250"/>
                  </a:lnTo>
                  <a:lnTo>
                    <a:pt x="12528" y="18250"/>
                  </a:lnTo>
                  <a:cubicBezTo>
                    <a:pt x="12452" y="17691"/>
                    <a:pt x="12351" y="17056"/>
                    <a:pt x="12224" y="16370"/>
                  </a:cubicBezTo>
                  <a:cubicBezTo>
                    <a:pt x="12109" y="15672"/>
                    <a:pt x="11970" y="14961"/>
                    <a:pt x="11805" y="14237"/>
                  </a:cubicBezTo>
                  <a:cubicBezTo>
                    <a:pt x="11233" y="11798"/>
                    <a:pt x="10192" y="9550"/>
                    <a:pt x="8706" y="7480"/>
                  </a:cubicBezTo>
                  <a:cubicBezTo>
                    <a:pt x="7195" y="5410"/>
                    <a:pt x="4591" y="4382"/>
                    <a:pt x="857" y="4382"/>
                  </a:cubicBezTo>
                  <a:lnTo>
                    <a:pt x="0" y="4681"/>
                  </a:lnTo>
                  <a:lnTo>
                    <a:pt x="0" y="375"/>
                  </a:lnTo>
                  <a:lnTo>
                    <a:pt x="3537"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66" name="Shape 61"/>
            <p:cNvSpPr/>
            <p:nvPr/>
          </p:nvSpPr>
          <p:spPr>
            <a:xfrm>
              <a:off x="1440570" y="386405"/>
              <a:ext cx="57048" cy="55829"/>
            </a:xfrm>
            <a:custGeom>
              <a:avLst/>
              <a:gdLst/>
              <a:ahLst/>
              <a:cxnLst/>
              <a:rect l="0" t="0" r="0" b="0"/>
              <a:pathLst>
                <a:path w="57048" h="55829">
                  <a:moveTo>
                    <a:pt x="16789" y="0"/>
                  </a:moveTo>
                  <a:lnTo>
                    <a:pt x="17640" y="114"/>
                  </a:lnTo>
                  <a:lnTo>
                    <a:pt x="17640" y="9728"/>
                  </a:lnTo>
                  <a:cubicBezTo>
                    <a:pt x="18694" y="8839"/>
                    <a:pt x="19685" y="7963"/>
                    <a:pt x="20625" y="7112"/>
                  </a:cubicBezTo>
                  <a:cubicBezTo>
                    <a:pt x="21552" y="6261"/>
                    <a:pt x="22504" y="5436"/>
                    <a:pt x="23482" y="4623"/>
                  </a:cubicBezTo>
                  <a:cubicBezTo>
                    <a:pt x="25260" y="3239"/>
                    <a:pt x="27102" y="2121"/>
                    <a:pt x="29007" y="1270"/>
                  </a:cubicBezTo>
                  <a:cubicBezTo>
                    <a:pt x="30912" y="419"/>
                    <a:pt x="33045" y="0"/>
                    <a:pt x="35395" y="0"/>
                  </a:cubicBezTo>
                  <a:cubicBezTo>
                    <a:pt x="36132" y="0"/>
                    <a:pt x="36894" y="51"/>
                    <a:pt x="37706" y="178"/>
                  </a:cubicBezTo>
                  <a:cubicBezTo>
                    <a:pt x="38519" y="305"/>
                    <a:pt x="39332" y="521"/>
                    <a:pt x="40145" y="851"/>
                  </a:cubicBezTo>
                  <a:cubicBezTo>
                    <a:pt x="42494" y="1664"/>
                    <a:pt x="44666" y="3378"/>
                    <a:pt x="46647" y="6020"/>
                  </a:cubicBezTo>
                  <a:cubicBezTo>
                    <a:pt x="48641" y="8649"/>
                    <a:pt x="49632" y="12725"/>
                    <a:pt x="49632" y="18237"/>
                  </a:cubicBezTo>
                  <a:lnTo>
                    <a:pt x="49632" y="45974"/>
                  </a:lnTo>
                  <a:cubicBezTo>
                    <a:pt x="49632" y="48895"/>
                    <a:pt x="50114" y="50927"/>
                    <a:pt x="51092" y="52057"/>
                  </a:cubicBezTo>
                  <a:cubicBezTo>
                    <a:pt x="52057" y="53188"/>
                    <a:pt x="54051" y="53873"/>
                    <a:pt x="57048" y="54127"/>
                  </a:cubicBezTo>
                  <a:lnTo>
                    <a:pt x="57048" y="55829"/>
                  </a:lnTo>
                  <a:lnTo>
                    <a:pt x="31750" y="55829"/>
                  </a:lnTo>
                  <a:lnTo>
                    <a:pt x="31750" y="54000"/>
                  </a:lnTo>
                  <a:cubicBezTo>
                    <a:pt x="34011" y="53924"/>
                    <a:pt x="35865" y="53378"/>
                    <a:pt x="37287" y="52362"/>
                  </a:cubicBezTo>
                  <a:cubicBezTo>
                    <a:pt x="38710" y="51346"/>
                    <a:pt x="39408" y="48527"/>
                    <a:pt x="39408" y="43904"/>
                  </a:cubicBezTo>
                  <a:lnTo>
                    <a:pt x="39408" y="18364"/>
                  </a:lnTo>
                  <a:cubicBezTo>
                    <a:pt x="39408" y="14719"/>
                    <a:pt x="38748" y="11849"/>
                    <a:pt x="37414" y="9792"/>
                  </a:cubicBezTo>
                  <a:cubicBezTo>
                    <a:pt x="36068" y="7722"/>
                    <a:pt x="33617" y="6680"/>
                    <a:pt x="30048" y="6680"/>
                  </a:cubicBezTo>
                  <a:cubicBezTo>
                    <a:pt x="28258" y="6680"/>
                    <a:pt x="26391" y="7277"/>
                    <a:pt x="24448" y="8446"/>
                  </a:cubicBezTo>
                  <a:cubicBezTo>
                    <a:pt x="22504" y="9627"/>
                    <a:pt x="20358" y="11354"/>
                    <a:pt x="18009" y="13614"/>
                  </a:cubicBezTo>
                  <a:lnTo>
                    <a:pt x="18009" y="47676"/>
                  </a:lnTo>
                  <a:cubicBezTo>
                    <a:pt x="18009" y="49784"/>
                    <a:pt x="18555" y="51346"/>
                    <a:pt x="19647" y="52362"/>
                  </a:cubicBezTo>
                  <a:cubicBezTo>
                    <a:pt x="20739" y="53378"/>
                    <a:pt x="22873" y="53962"/>
                    <a:pt x="26035" y="54127"/>
                  </a:cubicBezTo>
                  <a:lnTo>
                    <a:pt x="26035" y="55829"/>
                  </a:lnTo>
                  <a:lnTo>
                    <a:pt x="241" y="55829"/>
                  </a:lnTo>
                  <a:lnTo>
                    <a:pt x="241" y="54000"/>
                  </a:lnTo>
                  <a:cubicBezTo>
                    <a:pt x="3086" y="53924"/>
                    <a:pt x="5055" y="53289"/>
                    <a:pt x="6147" y="52121"/>
                  </a:cubicBezTo>
                  <a:cubicBezTo>
                    <a:pt x="7239" y="50940"/>
                    <a:pt x="7785" y="48578"/>
                    <a:pt x="7785" y="44996"/>
                  </a:cubicBezTo>
                  <a:lnTo>
                    <a:pt x="7785" y="14719"/>
                  </a:lnTo>
                  <a:cubicBezTo>
                    <a:pt x="7785" y="11468"/>
                    <a:pt x="7417" y="9411"/>
                    <a:pt x="6693" y="8509"/>
                  </a:cubicBezTo>
                  <a:cubicBezTo>
                    <a:pt x="5956" y="7620"/>
                    <a:pt x="5194" y="7125"/>
                    <a:pt x="4382" y="7049"/>
                  </a:cubicBezTo>
                  <a:lnTo>
                    <a:pt x="3531" y="7049"/>
                  </a:lnTo>
                  <a:cubicBezTo>
                    <a:pt x="2718" y="7049"/>
                    <a:pt x="1981" y="7087"/>
                    <a:pt x="1346" y="7175"/>
                  </a:cubicBezTo>
                  <a:cubicBezTo>
                    <a:pt x="686" y="7252"/>
                    <a:pt x="241" y="7379"/>
                    <a:pt x="0" y="7544"/>
                  </a:cubicBezTo>
                  <a:lnTo>
                    <a:pt x="0" y="5347"/>
                  </a:lnTo>
                  <a:cubicBezTo>
                    <a:pt x="1867" y="4864"/>
                    <a:pt x="3734" y="4331"/>
                    <a:pt x="5601" y="3772"/>
                  </a:cubicBezTo>
                  <a:cubicBezTo>
                    <a:pt x="7468" y="3200"/>
                    <a:pt x="9322" y="2591"/>
                    <a:pt x="11189" y="1943"/>
                  </a:cubicBezTo>
                  <a:cubicBezTo>
                    <a:pt x="12078" y="1613"/>
                    <a:pt x="13018" y="1295"/>
                    <a:pt x="13995" y="965"/>
                  </a:cubicBezTo>
                  <a:cubicBezTo>
                    <a:pt x="14961" y="648"/>
                    <a:pt x="15901" y="318"/>
                    <a:pt x="16789"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67" name="Shape 62"/>
            <p:cNvSpPr/>
            <p:nvPr/>
          </p:nvSpPr>
          <p:spPr>
            <a:xfrm>
              <a:off x="1501027" y="371919"/>
              <a:ext cx="32359" cy="71526"/>
            </a:xfrm>
            <a:custGeom>
              <a:avLst/>
              <a:gdLst/>
              <a:ahLst/>
              <a:cxnLst/>
              <a:rect l="0" t="0" r="0" b="0"/>
              <a:pathLst>
                <a:path w="32359" h="71526">
                  <a:moveTo>
                    <a:pt x="16294" y="0"/>
                  </a:moveTo>
                  <a:cubicBezTo>
                    <a:pt x="16713" y="0"/>
                    <a:pt x="16954" y="152"/>
                    <a:pt x="17031" y="432"/>
                  </a:cubicBezTo>
                  <a:cubicBezTo>
                    <a:pt x="17107" y="711"/>
                    <a:pt x="17158" y="1105"/>
                    <a:pt x="17158" y="1588"/>
                  </a:cubicBezTo>
                  <a:lnTo>
                    <a:pt x="17158" y="15570"/>
                  </a:lnTo>
                  <a:lnTo>
                    <a:pt x="29439" y="15570"/>
                  </a:lnTo>
                  <a:lnTo>
                    <a:pt x="29439" y="19469"/>
                  </a:lnTo>
                  <a:lnTo>
                    <a:pt x="17158" y="19469"/>
                  </a:lnTo>
                  <a:lnTo>
                    <a:pt x="17158" y="56388"/>
                  </a:lnTo>
                  <a:cubicBezTo>
                    <a:pt x="17158" y="57150"/>
                    <a:pt x="17234" y="57950"/>
                    <a:pt x="17399" y="58763"/>
                  </a:cubicBezTo>
                  <a:cubicBezTo>
                    <a:pt x="17551" y="60376"/>
                    <a:pt x="18059" y="61874"/>
                    <a:pt x="18910" y="63259"/>
                  </a:cubicBezTo>
                  <a:cubicBezTo>
                    <a:pt x="19761" y="64643"/>
                    <a:pt x="21247" y="65329"/>
                    <a:pt x="23355" y="65329"/>
                  </a:cubicBezTo>
                  <a:cubicBezTo>
                    <a:pt x="24727" y="65329"/>
                    <a:pt x="25908" y="65037"/>
                    <a:pt x="26886" y="64465"/>
                  </a:cubicBezTo>
                  <a:cubicBezTo>
                    <a:pt x="27851" y="63906"/>
                    <a:pt x="28664" y="63297"/>
                    <a:pt x="29312" y="62649"/>
                  </a:cubicBezTo>
                  <a:cubicBezTo>
                    <a:pt x="29642" y="62332"/>
                    <a:pt x="29921" y="62040"/>
                    <a:pt x="30175" y="61798"/>
                  </a:cubicBezTo>
                  <a:cubicBezTo>
                    <a:pt x="30416" y="61557"/>
                    <a:pt x="30607" y="61303"/>
                    <a:pt x="30772" y="61062"/>
                  </a:cubicBezTo>
                  <a:lnTo>
                    <a:pt x="32359" y="62281"/>
                  </a:lnTo>
                  <a:cubicBezTo>
                    <a:pt x="30975" y="64884"/>
                    <a:pt x="29058" y="67031"/>
                    <a:pt x="26581" y="68732"/>
                  </a:cubicBezTo>
                  <a:cubicBezTo>
                    <a:pt x="24105" y="70434"/>
                    <a:pt x="21526" y="71361"/>
                    <a:pt x="18860" y="71526"/>
                  </a:cubicBezTo>
                  <a:lnTo>
                    <a:pt x="18123" y="71526"/>
                  </a:lnTo>
                  <a:cubicBezTo>
                    <a:pt x="15049" y="71526"/>
                    <a:pt x="12408" y="70498"/>
                    <a:pt x="10223" y="68428"/>
                  </a:cubicBezTo>
                  <a:cubicBezTo>
                    <a:pt x="8026" y="66358"/>
                    <a:pt x="6934" y="62281"/>
                    <a:pt x="6934" y="56210"/>
                  </a:cubicBezTo>
                  <a:lnTo>
                    <a:pt x="6934" y="19469"/>
                  </a:lnTo>
                  <a:lnTo>
                    <a:pt x="483" y="19469"/>
                  </a:lnTo>
                  <a:cubicBezTo>
                    <a:pt x="406" y="19469"/>
                    <a:pt x="305" y="19393"/>
                    <a:pt x="178" y="19228"/>
                  </a:cubicBezTo>
                  <a:cubicBezTo>
                    <a:pt x="63" y="19063"/>
                    <a:pt x="0" y="18898"/>
                    <a:pt x="0" y="18733"/>
                  </a:cubicBezTo>
                  <a:cubicBezTo>
                    <a:pt x="0" y="18580"/>
                    <a:pt x="38" y="18402"/>
                    <a:pt x="127" y="18186"/>
                  </a:cubicBezTo>
                  <a:cubicBezTo>
                    <a:pt x="203" y="17983"/>
                    <a:pt x="330" y="17805"/>
                    <a:pt x="483" y="17640"/>
                  </a:cubicBezTo>
                  <a:cubicBezTo>
                    <a:pt x="978" y="17158"/>
                    <a:pt x="1664" y="16650"/>
                    <a:pt x="2553" y="16116"/>
                  </a:cubicBezTo>
                  <a:cubicBezTo>
                    <a:pt x="3454" y="15596"/>
                    <a:pt x="4381" y="14846"/>
                    <a:pt x="5359" y="13868"/>
                  </a:cubicBezTo>
                  <a:cubicBezTo>
                    <a:pt x="6160" y="13068"/>
                    <a:pt x="6896" y="12294"/>
                    <a:pt x="7544" y="11557"/>
                  </a:cubicBezTo>
                  <a:cubicBezTo>
                    <a:pt x="8191" y="10833"/>
                    <a:pt x="8839" y="10097"/>
                    <a:pt x="9487" y="9373"/>
                  </a:cubicBezTo>
                  <a:cubicBezTo>
                    <a:pt x="9728" y="9055"/>
                    <a:pt x="9969" y="8725"/>
                    <a:pt x="10223" y="8395"/>
                  </a:cubicBezTo>
                  <a:cubicBezTo>
                    <a:pt x="10465" y="8077"/>
                    <a:pt x="10706" y="7747"/>
                    <a:pt x="10947" y="7429"/>
                  </a:cubicBezTo>
                  <a:cubicBezTo>
                    <a:pt x="11760" y="6452"/>
                    <a:pt x="12573" y="5359"/>
                    <a:pt x="13386" y="4140"/>
                  </a:cubicBezTo>
                  <a:cubicBezTo>
                    <a:pt x="14186" y="2921"/>
                    <a:pt x="15164" y="1549"/>
                    <a:pt x="16294"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68" name="Shape 63"/>
            <p:cNvSpPr/>
            <p:nvPr/>
          </p:nvSpPr>
          <p:spPr>
            <a:xfrm>
              <a:off x="1566954" y="386868"/>
              <a:ext cx="24270" cy="56583"/>
            </a:xfrm>
            <a:custGeom>
              <a:avLst/>
              <a:gdLst/>
              <a:ahLst/>
              <a:cxnLst/>
              <a:rect l="0" t="0" r="0" b="0"/>
              <a:pathLst>
                <a:path w="24270" h="56583">
                  <a:moveTo>
                    <a:pt x="24270" y="0"/>
                  </a:moveTo>
                  <a:lnTo>
                    <a:pt x="24270" y="3035"/>
                  </a:lnTo>
                  <a:lnTo>
                    <a:pt x="24028" y="3053"/>
                  </a:lnTo>
                  <a:cubicBezTo>
                    <a:pt x="23495" y="3142"/>
                    <a:pt x="22949" y="3231"/>
                    <a:pt x="22390" y="3307"/>
                  </a:cubicBezTo>
                  <a:cubicBezTo>
                    <a:pt x="19380" y="4107"/>
                    <a:pt x="16650" y="6240"/>
                    <a:pt x="14173" y="9682"/>
                  </a:cubicBezTo>
                  <a:cubicBezTo>
                    <a:pt x="11697" y="13137"/>
                    <a:pt x="10465" y="18382"/>
                    <a:pt x="10465" y="25443"/>
                  </a:cubicBezTo>
                  <a:cubicBezTo>
                    <a:pt x="10465" y="33799"/>
                    <a:pt x="12027" y="39895"/>
                    <a:pt x="15151" y="43744"/>
                  </a:cubicBezTo>
                  <a:lnTo>
                    <a:pt x="24270" y="49526"/>
                  </a:lnTo>
                  <a:lnTo>
                    <a:pt x="24270" y="56168"/>
                  </a:lnTo>
                  <a:lnTo>
                    <a:pt x="22149" y="56583"/>
                  </a:lnTo>
                  <a:cubicBezTo>
                    <a:pt x="21171" y="56583"/>
                    <a:pt x="19710" y="56418"/>
                    <a:pt x="17755" y="56101"/>
                  </a:cubicBezTo>
                  <a:cubicBezTo>
                    <a:pt x="15824" y="55770"/>
                    <a:pt x="13792" y="55047"/>
                    <a:pt x="11684" y="53904"/>
                  </a:cubicBezTo>
                  <a:cubicBezTo>
                    <a:pt x="8763" y="52278"/>
                    <a:pt x="6083" y="49611"/>
                    <a:pt x="3658" y="45877"/>
                  </a:cubicBezTo>
                  <a:cubicBezTo>
                    <a:pt x="1219" y="42156"/>
                    <a:pt x="0" y="36670"/>
                    <a:pt x="0" y="29456"/>
                  </a:cubicBezTo>
                  <a:cubicBezTo>
                    <a:pt x="0" y="21506"/>
                    <a:pt x="2502" y="14534"/>
                    <a:pt x="7480" y="8539"/>
                  </a:cubicBezTo>
                  <a:lnTo>
                    <a:pt x="2427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69" name="Shape 64"/>
            <p:cNvSpPr/>
            <p:nvPr/>
          </p:nvSpPr>
          <p:spPr>
            <a:xfrm>
              <a:off x="1591224" y="359275"/>
              <a:ext cx="32169" cy="84176"/>
            </a:xfrm>
            <a:custGeom>
              <a:avLst/>
              <a:gdLst/>
              <a:ahLst/>
              <a:cxnLst/>
              <a:rect l="0" t="0" r="0" b="0"/>
              <a:pathLst>
                <a:path w="32169" h="84176">
                  <a:moveTo>
                    <a:pt x="23419" y="0"/>
                  </a:moveTo>
                  <a:lnTo>
                    <a:pt x="24028" y="127"/>
                  </a:lnTo>
                  <a:lnTo>
                    <a:pt x="24028" y="68974"/>
                  </a:lnTo>
                  <a:cubicBezTo>
                    <a:pt x="24028" y="71336"/>
                    <a:pt x="24270" y="73089"/>
                    <a:pt x="24752" y="74257"/>
                  </a:cubicBezTo>
                  <a:cubicBezTo>
                    <a:pt x="25235" y="75438"/>
                    <a:pt x="26988" y="76022"/>
                    <a:pt x="29985" y="76022"/>
                  </a:cubicBezTo>
                  <a:lnTo>
                    <a:pt x="30721" y="76022"/>
                  </a:lnTo>
                  <a:cubicBezTo>
                    <a:pt x="30874" y="76022"/>
                    <a:pt x="31001" y="75984"/>
                    <a:pt x="31077" y="75895"/>
                  </a:cubicBezTo>
                  <a:lnTo>
                    <a:pt x="32169" y="75895"/>
                  </a:lnTo>
                  <a:lnTo>
                    <a:pt x="32169" y="77851"/>
                  </a:lnTo>
                  <a:cubicBezTo>
                    <a:pt x="31522" y="78181"/>
                    <a:pt x="30874" y="78435"/>
                    <a:pt x="30226" y="78638"/>
                  </a:cubicBezTo>
                  <a:cubicBezTo>
                    <a:pt x="29578" y="78842"/>
                    <a:pt x="28931" y="79057"/>
                    <a:pt x="28283" y="79311"/>
                  </a:cubicBezTo>
                  <a:cubicBezTo>
                    <a:pt x="28194" y="79388"/>
                    <a:pt x="28118" y="79426"/>
                    <a:pt x="28042" y="79426"/>
                  </a:cubicBezTo>
                  <a:cubicBezTo>
                    <a:pt x="27953" y="79426"/>
                    <a:pt x="27877" y="79477"/>
                    <a:pt x="27800" y="79553"/>
                  </a:cubicBezTo>
                  <a:cubicBezTo>
                    <a:pt x="25603" y="80277"/>
                    <a:pt x="23419" y="81039"/>
                    <a:pt x="21222" y="81801"/>
                  </a:cubicBezTo>
                  <a:cubicBezTo>
                    <a:pt x="19037" y="82575"/>
                    <a:pt x="16726" y="83363"/>
                    <a:pt x="14300" y="84176"/>
                  </a:cubicBezTo>
                  <a:lnTo>
                    <a:pt x="13805" y="83807"/>
                  </a:lnTo>
                  <a:lnTo>
                    <a:pt x="13805" y="76390"/>
                  </a:lnTo>
                  <a:lnTo>
                    <a:pt x="13564" y="76390"/>
                  </a:lnTo>
                  <a:cubicBezTo>
                    <a:pt x="13322" y="76797"/>
                    <a:pt x="13056" y="77178"/>
                    <a:pt x="12764" y="77546"/>
                  </a:cubicBezTo>
                  <a:cubicBezTo>
                    <a:pt x="12484" y="77915"/>
                    <a:pt x="12179" y="78296"/>
                    <a:pt x="11862" y="78702"/>
                  </a:cubicBezTo>
                  <a:cubicBezTo>
                    <a:pt x="10566" y="80074"/>
                    <a:pt x="8801" y="81343"/>
                    <a:pt x="6566" y="82474"/>
                  </a:cubicBezTo>
                  <a:lnTo>
                    <a:pt x="0" y="83760"/>
                  </a:lnTo>
                  <a:lnTo>
                    <a:pt x="0" y="77118"/>
                  </a:lnTo>
                  <a:lnTo>
                    <a:pt x="1156" y="77851"/>
                  </a:lnTo>
                  <a:cubicBezTo>
                    <a:pt x="1473" y="77851"/>
                    <a:pt x="1778" y="77876"/>
                    <a:pt x="2070" y="77915"/>
                  </a:cubicBezTo>
                  <a:cubicBezTo>
                    <a:pt x="2350" y="77953"/>
                    <a:pt x="2654" y="77965"/>
                    <a:pt x="2972" y="77965"/>
                  </a:cubicBezTo>
                  <a:cubicBezTo>
                    <a:pt x="5575" y="77965"/>
                    <a:pt x="7912" y="77305"/>
                    <a:pt x="9970" y="75959"/>
                  </a:cubicBezTo>
                  <a:cubicBezTo>
                    <a:pt x="12040" y="74625"/>
                    <a:pt x="13322" y="72860"/>
                    <a:pt x="13805" y="70675"/>
                  </a:cubicBezTo>
                  <a:lnTo>
                    <a:pt x="13805" y="42570"/>
                  </a:lnTo>
                  <a:cubicBezTo>
                    <a:pt x="13399" y="38684"/>
                    <a:pt x="12014" y="35738"/>
                    <a:pt x="9665" y="33757"/>
                  </a:cubicBezTo>
                  <a:cubicBezTo>
                    <a:pt x="7315" y="31763"/>
                    <a:pt x="4763" y="30696"/>
                    <a:pt x="2007" y="30531"/>
                  </a:cubicBezTo>
                  <a:lnTo>
                    <a:pt x="1283" y="30531"/>
                  </a:lnTo>
                  <a:lnTo>
                    <a:pt x="0" y="30627"/>
                  </a:lnTo>
                  <a:lnTo>
                    <a:pt x="0" y="27592"/>
                  </a:lnTo>
                  <a:lnTo>
                    <a:pt x="914" y="27127"/>
                  </a:lnTo>
                  <a:cubicBezTo>
                    <a:pt x="3023" y="27127"/>
                    <a:pt x="4928" y="27419"/>
                    <a:pt x="6629" y="27978"/>
                  </a:cubicBezTo>
                  <a:cubicBezTo>
                    <a:pt x="8331" y="28537"/>
                    <a:pt x="9995" y="29400"/>
                    <a:pt x="11621" y="30531"/>
                  </a:cubicBezTo>
                  <a:cubicBezTo>
                    <a:pt x="11938" y="30861"/>
                    <a:pt x="12281" y="31153"/>
                    <a:pt x="12649" y="31445"/>
                  </a:cubicBezTo>
                  <a:cubicBezTo>
                    <a:pt x="13018" y="31725"/>
                    <a:pt x="13399" y="32029"/>
                    <a:pt x="13805" y="32360"/>
                  </a:cubicBezTo>
                  <a:lnTo>
                    <a:pt x="13805" y="13259"/>
                  </a:lnTo>
                  <a:cubicBezTo>
                    <a:pt x="13805" y="11481"/>
                    <a:pt x="13576" y="10020"/>
                    <a:pt x="13132" y="8877"/>
                  </a:cubicBezTo>
                  <a:cubicBezTo>
                    <a:pt x="12687" y="7747"/>
                    <a:pt x="11138" y="7176"/>
                    <a:pt x="8458" y="7176"/>
                  </a:cubicBezTo>
                  <a:lnTo>
                    <a:pt x="6503" y="7176"/>
                  </a:lnTo>
                  <a:cubicBezTo>
                    <a:pt x="6350" y="7176"/>
                    <a:pt x="6185" y="7201"/>
                    <a:pt x="6020" y="7239"/>
                  </a:cubicBezTo>
                  <a:cubicBezTo>
                    <a:pt x="5855" y="7277"/>
                    <a:pt x="5690" y="7303"/>
                    <a:pt x="5537" y="7303"/>
                  </a:cubicBezTo>
                  <a:lnTo>
                    <a:pt x="5537" y="5232"/>
                  </a:lnTo>
                  <a:cubicBezTo>
                    <a:pt x="8611" y="4496"/>
                    <a:pt x="11633" y="3708"/>
                    <a:pt x="14592" y="2857"/>
                  </a:cubicBezTo>
                  <a:cubicBezTo>
                    <a:pt x="17551" y="2007"/>
                    <a:pt x="20498" y="1054"/>
                    <a:pt x="23419"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70" name="Shape 65"/>
            <p:cNvSpPr/>
            <p:nvPr/>
          </p:nvSpPr>
          <p:spPr>
            <a:xfrm>
              <a:off x="1627527" y="386770"/>
              <a:ext cx="21292" cy="56044"/>
            </a:xfrm>
            <a:custGeom>
              <a:avLst/>
              <a:gdLst/>
              <a:ahLst/>
              <a:cxnLst/>
              <a:rect l="0" t="0" r="0" b="0"/>
              <a:pathLst>
                <a:path w="21292" h="56044">
                  <a:moveTo>
                    <a:pt x="21292" y="0"/>
                  </a:moveTo>
                  <a:lnTo>
                    <a:pt x="21292" y="4307"/>
                  </a:lnTo>
                  <a:lnTo>
                    <a:pt x="13690" y="6966"/>
                  </a:lnTo>
                  <a:cubicBezTo>
                    <a:pt x="11379" y="8934"/>
                    <a:pt x="9741" y="12567"/>
                    <a:pt x="8763" y="17875"/>
                  </a:cubicBezTo>
                  <a:lnTo>
                    <a:pt x="21292" y="17875"/>
                  </a:lnTo>
                  <a:lnTo>
                    <a:pt x="21292" y="21888"/>
                  </a:lnTo>
                  <a:lnTo>
                    <a:pt x="8407" y="21888"/>
                  </a:lnTo>
                  <a:cubicBezTo>
                    <a:pt x="8966" y="30766"/>
                    <a:pt x="10732" y="37103"/>
                    <a:pt x="13690" y="40900"/>
                  </a:cubicBezTo>
                  <a:lnTo>
                    <a:pt x="21292" y="46417"/>
                  </a:lnTo>
                  <a:lnTo>
                    <a:pt x="21292" y="56044"/>
                  </a:lnTo>
                  <a:lnTo>
                    <a:pt x="6325" y="49562"/>
                  </a:lnTo>
                  <a:cubicBezTo>
                    <a:pt x="2108" y="44825"/>
                    <a:pt x="0" y="38144"/>
                    <a:pt x="0" y="29547"/>
                  </a:cubicBezTo>
                  <a:cubicBezTo>
                    <a:pt x="0" y="21279"/>
                    <a:pt x="1714" y="14916"/>
                    <a:pt x="5118" y="10458"/>
                  </a:cubicBezTo>
                  <a:cubicBezTo>
                    <a:pt x="8522" y="5988"/>
                    <a:pt x="12293" y="2953"/>
                    <a:pt x="16421" y="1327"/>
                  </a:cubicBezTo>
                  <a:cubicBezTo>
                    <a:pt x="17894" y="768"/>
                    <a:pt x="19329" y="337"/>
                    <a:pt x="20752" y="57"/>
                  </a:cubicBezTo>
                  <a:lnTo>
                    <a:pt x="21292"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71" name="Shape 66"/>
            <p:cNvSpPr/>
            <p:nvPr/>
          </p:nvSpPr>
          <p:spPr>
            <a:xfrm>
              <a:off x="1648818" y="422286"/>
              <a:ext cx="27248" cy="21158"/>
            </a:xfrm>
            <a:custGeom>
              <a:avLst/>
              <a:gdLst/>
              <a:ahLst/>
              <a:cxnLst/>
              <a:rect l="0" t="0" r="0" b="0"/>
              <a:pathLst>
                <a:path w="27248" h="21158">
                  <a:moveTo>
                    <a:pt x="25305" y="0"/>
                  </a:moveTo>
                  <a:lnTo>
                    <a:pt x="27248" y="851"/>
                  </a:lnTo>
                  <a:cubicBezTo>
                    <a:pt x="27006" y="1740"/>
                    <a:pt x="26460" y="3099"/>
                    <a:pt x="25609" y="4928"/>
                  </a:cubicBezTo>
                  <a:cubicBezTo>
                    <a:pt x="24759" y="6744"/>
                    <a:pt x="23514" y="8674"/>
                    <a:pt x="21901" y="10693"/>
                  </a:cubicBezTo>
                  <a:cubicBezTo>
                    <a:pt x="19869" y="13373"/>
                    <a:pt x="17189" y="15786"/>
                    <a:pt x="13862" y="17932"/>
                  </a:cubicBezTo>
                  <a:cubicBezTo>
                    <a:pt x="10547" y="20091"/>
                    <a:pt x="6407" y="21158"/>
                    <a:pt x="1454" y="21158"/>
                  </a:cubicBezTo>
                  <a:lnTo>
                    <a:pt x="0" y="20528"/>
                  </a:lnTo>
                  <a:lnTo>
                    <a:pt x="0" y="10901"/>
                  </a:lnTo>
                  <a:lnTo>
                    <a:pt x="2076" y="12408"/>
                  </a:lnTo>
                  <a:cubicBezTo>
                    <a:pt x="2800" y="12573"/>
                    <a:pt x="3537" y="12687"/>
                    <a:pt x="4261" y="12776"/>
                  </a:cubicBezTo>
                  <a:cubicBezTo>
                    <a:pt x="4985" y="12852"/>
                    <a:pt x="5721" y="12890"/>
                    <a:pt x="6445" y="12890"/>
                  </a:cubicBezTo>
                  <a:cubicBezTo>
                    <a:pt x="10179" y="12890"/>
                    <a:pt x="13278" y="12078"/>
                    <a:pt x="15754" y="10452"/>
                  </a:cubicBezTo>
                  <a:cubicBezTo>
                    <a:pt x="18231" y="8839"/>
                    <a:pt x="20276" y="7049"/>
                    <a:pt x="21901" y="5105"/>
                  </a:cubicBezTo>
                  <a:cubicBezTo>
                    <a:pt x="22625" y="4216"/>
                    <a:pt x="23273" y="3340"/>
                    <a:pt x="23844" y="2489"/>
                  </a:cubicBezTo>
                  <a:cubicBezTo>
                    <a:pt x="24416" y="1638"/>
                    <a:pt x="24898" y="851"/>
                    <a:pt x="25305" y="114"/>
                  </a:cubicBezTo>
                  <a:lnTo>
                    <a:pt x="25305"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72" name="Shape 67"/>
            <p:cNvSpPr/>
            <p:nvPr/>
          </p:nvSpPr>
          <p:spPr>
            <a:xfrm>
              <a:off x="1648818" y="386396"/>
              <a:ext cx="24936" cy="22263"/>
            </a:xfrm>
            <a:custGeom>
              <a:avLst/>
              <a:gdLst/>
              <a:ahLst/>
              <a:cxnLst/>
              <a:rect l="0" t="0" r="0" b="0"/>
              <a:pathLst>
                <a:path w="24936" h="22263">
                  <a:moveTo>
                    <a:pt x="3537" y="0"/>
                  </a:moveTo>
                  <a:cubicBezTo>
                    <a:pt x="9290" y="0"/>
                    <a:pt x="14129" y="1727"/>
                    <a:pt x="18066" y="5169"/>
                  </a:cubicBezTo>
                  <a:cubicBezTo>
                    <a:pt x="22003" y="8623"/>
                    <a:pt x="24289" y="14313"/>
                    <a:pt x="24936" y="22263"/>
                  </a:cubicBezTo>
                  <a:lnTo>
                    <a:pt x="0" y="22263"/>
                  </a:lnTo>
                  <a:lnTo>
                    <a:pt x="0" y="18250"/>
                  </a:lnTo>
                  <a:lnTo>
                    <a:pt x="12528" y="18250"/>
                  </a:lnTo>
                  <a:cubicBezTo>
                    <a:pt x="12452" y="17691"/>
                    <a:pt x="12351" y="17056"/>
                    <a:pt x="12224" y="16370"/>
                  </a:cubicBezTo>
                  <a:cubicBezTo>
                    <a:pt x="12109" y="15672"/>
                    <a:pt x="11970" y="14961"/>
                    <a:pt x="11805" y="14237"/>
                  </a:cubicBezTo>
                  <a:cubicBezTo>
                    <a:pt x="11233" y="11798"/>
                    <a:pt x="10192" y="9550"/>
                    <a:pt x="8706" y="7480"/>
                  </a:cubicBezTo>
                  <a:cubicBezTo>
                    <a:pt x="7195" y="5410"/>
                    <a:pt x="4591" y="4382"/>
                    <a:pt x="857" y="4382"/>
                  </a:cubicBezTo>
                  <a:lnTo>
                    <a:pt x="0" y="4681"/>
                  </a:lnTo>
                  <a:lnTo>
                    <a:pt x="0" y="375"/>
                  </a:lnTo>
                  <a:lnTo>
                    <a:pt x="3537"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73" name="Shape 68"/>
            <p:cNvSpPr/>
            <p:nvPr/>
          </p:nvSpPr>
          <p:spPr>
            <a:xfrm>
              <a:off x="1712311" y="359999"/>
              <a:ext cx="73596" cy="83934"/>
            </a:xfrm>
            <a:custGeom>
              <a:avLst/>
              <a:gdLst/>
              <a:ahLst/>
              <a:cxnLst/>
              <a:rect l="0" t="0" r="0" b="0"/>
              <a:pathLst>
                <a:path w="73596" h="83934">
                  <a:moveTo>
                    <a:pt x="70917" y="0"/>
                  </a:moveTo>
                  <a:lnTo>
                    <a:pt x="72022" y="27496"/>
                  </a:lnTo>
                  <a:lnTo>
                    <a:pt x="69215" y="27496"/>
                  </a:lnTo>
                  <a:cubicBezTo>
                    <a:pt x="67678" y="21146"/>
                    <a:pt x="64694" y="15799"/>
                    <a:pt x="60274" y="11481"/>
                  </a:cubicBezTo>
                  <a:cubicBezTo>
                    <a:pt x="55855" y="7150"/>
                    <a:pt x="49911" y="4991"/>
                    <a:pt x="42456" y="4991"/>
                  </a:cubicBezTo>
                  <a:cubicBezTo>
                    <a:pt x="41478" y="4991"/>
                    <a:pt x="40449" y="5055"/>
                    <a:pt x="39357" y="5182"/>
                  </a:cubicBezTo>
                  <a:cubicBezTo>
                    <a:pt x="38252" y="5296"/>
                    <a:pt x="37186" y="5525"/>
                    <a:pt x="36132" y="5842"/>
                  </a:cubicBezTo>
                  <a:cubicBezTo>
                    <a:pt x="34023" y="6325"/>
                    <a:pt x="31928" y="7125"/>
                    <a:pt x="29870" y="8217"/>
                  </a:cubicBezTo>
                  <a:cubicBezTo>
                    <a:pt x="27800" y="9309"/>
                    <a:pt x="25908" y="10706"/>
                    <a:pt x="24219" y="12421"/>
                  </a:cubicBezTo>
                  <a:cubicBezTo>
                    <a:pt x="23965" y="12662"/>
                    <a:pt x="23724" y="12903"/>
                    <a:pt x="23482" y="13144"/>
                  </a:cubicBezTo>
                  <a:cubicBezTo>
                    <a:pt x="23241" y="13386"/>
                    <a:pt x="23000" y="13678"/>
                    <a:pt x="22746" y="13995"/>
                  </a:cubicBezTo>
                  <a:cubicBezTo>
                    <a:pt x="20561" y="16345"/>
                    <a:pt x="18580" y="19698"/>
                    <a:pt x="16789" y="24028"/>
                  </a:cubicBezTo>
                  <a:cubicBezTo>
                    <a:pt x="14999" y="28372"/>
                    <a:pt x="14122" y="34468"/>
                    <a:pt x="14122" y="42329"/>
                  </a:cubicBezTo>
                  <a:cubicBezTo>
                    <a:pt x="14122" y="55232"/>
                    <a:pt x="17170" y="64516"/>
                    <a:pt x="23304" y="70193"/>
                  </a:cubicBezTo>
                  <a:cubicBezTo>
                    <a:pt x="29426" y="75870"/>
                    <a:pt x="36297" y="78702"/>
                    <a:pt x="43917" y="78702"/>
                  </a:cubicBezTo>
                  <a:cubicBezTo>
                    <a:pt x="48616" y="78702"/>
                    <a:pt x="52730" y="77978"/>
                    <a:pt x="56261" y="76518"/>
                  </a:cubicBezTo>
                  <a:cubicBezTo>
                    <a:pt x="59792" y="75057"/>
                    <a:pt x="62776" y="73482"/>
                    <a:pt x="65202" y="71768"/>
                  </a:cubicBezTo>
                  <a:cubicBezTo>
                    <a:pt x="66573" y="70803"/>
                    <a:pt x="67780" y="69825"/>
                    <a:pt x="68796" y="68847"/>
                  </a:cubicBezTo>
                  <a:cubicBezTo>
                    <a:pt x="69799" y="67882"/>
                    <a:pt x="70676" y="67069"/>
                    <a:pt x="71399" y="66421"/>
                  </a:cubicBezTo>
                  <a:lnTo>
                    <a:pt x="73596" y="68491"/>
                  </a:lnTo>
                  <a:cubicBezTo>
                    <a:pt x="73596" y="68656"/>
                    <a:pt x="72923" y="69520"/>
                    <a:pt x="71590" y="71107"/>
                  </a:cubicBezTo>
                  <a:cubicBezTo>
                    <a:pt x="70256" y="72682"/>
                    <a:pt x="68237" y="74409"/>
                    <a:pt x="65570" y="76276"/>
                  </a:cubicBezTo>
                  <a:cubicBezTo>
                    <a:pt x="62890" y="78219"/>
                    <a:pt x="59487" y="79985"/>
                    <a:pt x="55347" y="81559"/>
                  </a:cubicBezTo>
                  <a:cubicBezTo>
                    <a:pt x="51219" y="83147"/>
                    <a:pt x="46304" y="83934"/>
                    <a:pt x="40640" y="83934"/>
                  </a:cubicBezTo>
                  <a:cubicBezTo>
                    <a:pt x="39980" y="83934"/>
                    <a:pt x="39332" y="83909"/>
                    <a:pt x="38684" y="83871"/>
                  </a:cubicBezTo>
                  <a:cubicBezTo>
                    <a:pt x="38036" y="83833"/>
                    <a:pt x="37427" y="83820"/>
                    <a:pt x="36868" y="83820"/>
                  </a:cubicBezTo>
                  <a:cubicBezTo>
                    <a:pt x="27623" y="83083"/>
                    <a:pt x="19164" y="79502"/>
                    <a:pt x="11506" y="73050"/>
                  </a:cubicBezTo>
                  <a:cubicBezTo>
                    <a:pt x="3835" y="66599"/>
                    <a:pt x="0" y="56286"/>
                    <a:pt x="0" y="42088"/>
                  </a:cubicBezTo>
                  <a:cubicBezTo>
                    <a:pt x="0" y="28473"/>
                    <a:pt x="4280" y="18072"/>
                    <a:pt x="12840" y="10897"/>
                  </a:cubicBezTo>
                  <a:cubicBezTo>
                    <a:pt x="21387" y="3708"/>
                    <a:pt x="30899" y="127"/>
                    <a:pt x="41364" y="127"/>
                  </a:cubicBezTo>
                  <a:cubicBezTo>
                    <a:pt x="44044" y="127"/>
                    <a:pt x="46545" y="330"/>
                    <a:pt x="48908" y="737"/>
                  </a:cubicBezTo>
                  <a:cubicBezTo>
                    <a:pt x="51257" y="1143"/>
                    <a:pt x="53327" y="1588"/>
                    <a:pt x="55105" y="2070"/>
                  </a:cubicBezTo>
                  <a:cubicBezTo>
                    <a:pt x="56972" y="2642"/>
                    <a:pt x="58560" y="3137"/>
                    <a:pt x="59855" y="3531"/>
                  </a:cubicBezTo>
                  <a:cubicBezTo>
                    <a:pt x="61151" y="3937"/>
                    <a:pt x="62116" y="4140"/>
                    <a:pt x="62776" y="4140"/>
                  </a:cubicBezTo>
                  <a:cubicBezTo>
                    <a:pt x="62929" y="4140"/>
                    <a:pt x="63297" y="4128"/>
                    <a:pt x="63868" y="4077"/>
                  </a:cubicBezTo>
                  <a:cubicBezTo>
                    <a:pt x="64440" y="4039"/>
                    <a:pt x="65037" y="3861"/>
                    <a:pt x="65697" y="3531"/>
                  </a:cubicBezTo>
                  <a:cubicBezTo>
                    <a:pt x="66256" y="3289"/>
                    <a:pt x="66789" y="2908"/>
                    <a:pt x="67272" y="2375"/>
                  </a:cubicBezTo>
                  <a:cubicBezTo>
                    <a:pt x="67754" y="1854"/>
                    <a:pt x="68123" y="1105"/>
                    <a:pt x="68364" y="127"/>
                  </a:cubicBezTo>
                  <a:lnTo>
                    <a:pt x="70917"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74" name="Shape 69"/>
            <p:cNvSpPr/>
            <p:nvPr/>
          </p:nvSpPr>
          <p:spPr>
            <a:xfrm>
              <a:off x="1791984" y="386400"/>
              <a:ext cx="28829" cy="55829"/>
            </a:xfrm>
            <a:custGeom>
              <a:avLst/>
              <a:gdLst/>
              <a:ahLst/>
              <a:cxnLst/>
              <a:rect l="0" t="0" r="0" b="0"/>
              <a:pathLst>
                <a:path w="28829" h="55829">
                  <a:moveTo>
                    <a:pt x="19342" y="0"/>
                  </a:moveTo>
                  <a:lnTo>
                    <a:pt x="19825" y="241"/>
                  </a:lnTo>
                  <a:lnTo>
                    <a:pt x="19825" y="43421"/>
                  </a:lnTo>
                  <a:cubicBezTo>
                    <a:pt x="19825" y="47485"/>
                    <a:pt x="20269" y="50216"/>
                    <a:pt x="21171" y="51638"/>
                  </a:cubicBezTo>
                  <a:cubicBezTo>
                    <a:pt x="22060" y="53048"/>
                    <a:pt x="24612" y="53886"/>
                    <a:pt x="28829" y="54127"/>
                  </a:cubicBezTo>
                  <a:lnTo>
                    <a:pt x="28829" y="55829"/>
                  </a:lnTo>
                  <a:lnTo>
                    <a:pt x="0" y="55829"/>
                  </a:lnTo>
                  <a:lnTo>
                    <a:pt x="0" y="54013"/>
                  </a:lnTo>
                  <a:cubicBezTo>
                    <a:pt x="3810" y="53924"/>
                    <a:pt x="6363" y="53340"/>
                    <a:pt x="7671" y="52248"/>
                  </a:cubicBezTo>
                  <a:cubicBezTo>
                    <a:pt x="8966" y="51156"/>
                    <a:pt x="9614" y="48247"/>
                    <a:pt x="9614" y="43548"/>
                  </a:cubicBezTo>
                  <a:lnTo>
                    <a:pt x="9614" y="15202"/>
                  </a:lnTo>
                  <a:cubicBezTo>
                    <a:pt x="9614" y="12205"/>
                    <a:pt x="9246" y="10274"/>
                    <a:pt x="8522" y="9423"/>
                  </a:cubicBezTo>
                  <a:cubicBezTo>
                    <a:pt x="7785" y="8572"/>
                    <a:pt x="7010" y="8103"/>
                    <a:pt x="6210" y="8026"/>
                  </a:cubicBezTo>
                  <a:lnTo>
                    <a:pt x="5359" y="8026"/>
                  </a:lnTo>
                  <a:cubicBezTo>
                    <a:pt x="4547" y="8026"/>
                    <a:pt x="3734" y="8064"/>
                    <a:pt x="2921" y="8153"/>
                  </a:cubicBezTo>
                  <a:cubicBezTo>
                    <a:pt x="2108" y="8230"/>
                    <a:pt x="1295" y="8357"/>
                    <a:pt x="483" y="8522"/>
                  </a:cubicBezTo>
                  <a:lnTo>
                    <a:pt x="483" y="6566"/>
                  </a:lnTo>
                  <a:cubicBezTo>
                    <a:pt x="2108" y="6159"/>
                    <a:pt x="3696" y="5677"/>
                    <a:pt x="5232" y="5105"/>
                  </a:cubicBezTo>
                  <a:cubicBezTo>
                    <a:pt x="6769" y="4547"/>
                    <a:pt x="8356" y="3975"/>
                    <a:pt x="9969" y="3404"/>
                  </a:cubicBezTo>
                  <a:cubicBezTo>
                    <a:pt x="11519" y="2832"/>
                    <a:pt x="13081" y="2273"/>
                    <a:pt x="14656" y="1702"/>
                  </a:cubicBezTo>
                  <a:cubicBezTo>
                    <a:pt x="16243" y="1143"/>
                    <a:pt x="17805" y="571"/>
                    <a:pt x="19342"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75" name="Shape 70"/>
            <p:cNvSpPr/>
            <p:nvPr/>
          </p:nvSpPr>
          <p:spPr>
            <a:xfrm>
              <a:off x="1799528" y="359272"/>
              <a:ext cx="12408" cy="12408"/>
            </a:xfrm>
            <a:custGeom>
              <a:avLst/>
              <a:gdLst/>
              <a:ahLst/>
              <a:cxnLst/>
              <a:rect l="0" t="0" r="0" b="0"/>
              <a:pathLst>
                <a:path w="12408" h="12408">
                  <a:moveTo>
                    <a:pt x="6083" y="0"/>
                  </a:moveTo>
                  <a:cubicBezTo>
                    <a:pt x="7938" y="0"/>
                    <a:pt x="9474" y="610"/>
                    <a:pt x="10643" y="1829"/>
                  </a:cubicBezTo>
                  <a:cubicBezTo>
                    <a:pt x="11824" y="3048"/>
                    <a:pt x="12408" y="4496"/>
                    <a:pt x="12408" y="6210"/>
                  </a:cubicBezTo>
                  <a:cubicBezTo>
                    <a:pt x="12408" y="7988"/>
                    <a:pt x="11824" y="9474"/>
                    <a:pt x="10643" y="10643"/>
                  </a:cubicBezTo>
                  <a:cubicBezTo>
                    <a:pt x="9474" y="11824"/>
                    <a:pt x="7938" y="12408"/>
                    <a:pt x="6083" y="12408"/>
                  </a:cubicBezTo>
                  <a:cubicBezTo>
                    <a:pt x="4534" y="12408"/>
                    <a:pt x="3302" y="12001"/>
                    <a:pt x="2375" y="11189"/>
                  </a:cubicBezTo>
                  <a:cubicBezTo>
                    <a:pt x="1435" y="10376"/>
                    <a:pt x="813" y="9487"/>
                    <a:pt x="483" y="8509"/>
                  </a:cubicBezTo>
                  <a:cubicBezTo>
                    <a:pt x="317" y="8115"/>
                    <a:pt x="203" y="7709"/>
                    <a:pt x="127" y="7303"/>
                  </a:cubicBezTo>
                  <a:cubicBezTo>
                    <a:pt x="38" y="6896"/>
                    <a:pt x="0" y="6528"/>
                    <a:pt x="0" y="6210"/>
                  </a:cubicBezTo>
                  <a:lnTo>
                    <a:pt x="0" y="6083"/>
                  </a:lnTo>
                  <a:cubicBezTo>
                    <a:pt x="0" y="5842"/>
                    <a:pt x="38" y="5525"/>
                    <a:pt x="127" y="5105"/>
                  </a:cubicBezTo>
                  <a:cubicBezTo>
                    <a:pt x="203" y="4712"/>
                    <a:pt x="317" y="4305"/>
                    <a:pt x="483" y="3899"/>
                  </a:cubicBezTo>
                  <a:cubicBezTo>
                    <a:pt x="889" y="2921"/>
                    <a:pt x="1537" y="2032"/>
                    <a:pt x="2426" y="1219"/>
                  </a:cubicBezTo>
                  <a:cubicBezTo>
                    <a:pt x="3327" y="406"/>
                    <a:pt x="4534" y="0"/>
                    <a:pt x="6083"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76" name="Shape 71"/>
            <p:cNvSpPr/>
            <p:nvPr/>
          </p:nvSpPr>
          <p:spPr>
            <a:xfrm>
              <a:off x="1826889" y="386770"/>
              <a:ext cx="21291" cy="56044"/>
            </a:xfrm>
            <a:custGeom>
              <a:avLst/>
              <a:gdLst/>
              <a:ahLst/>
              <a:cxnLst/>
              <a:rect l="0" t="0" r="0" b="0"/>
              <a:pathLst>
                <a:path w="21291" h="56044">
                  <a:moveTo>
                    <a:pt x="21291" y="0"/>
                  </a:moveTo>
                  <a:lnTo>
                    <a:pt x="21291" y="4307"/>
                  </a:lnTo>
                  <a:lnTo>
                    <a:pt x="13690" y="6966"/>
                  </a:lnTo>
                  <a:cubicBezTo>
                    <a:pt x="11379" y="8934"/>
                    <a:pt x="9741" y="12567"/>
                    <a:pt x="8763" y="17875"/>
                  </a:cubicBezTo>
                  <a:lnTo>
                    <a:pt x="21291" y="17875"/>
                  </a:lnTo>
                  <a:lnTo>
                    <a:pt x="21291" y="21888"/>
                  </a:lnTo>
                  <a:lnTo>
                    <a:pt x="8407" y="21888"/>
                  </a:lnTo>
                  <a:cubicBezTo>
                    <a:pt x="8966" y="30766"/>
                    <a:pt x="10732" y="37103"/>
                    <a:pt x="13690" y="40900"/>
                  </a:cubicBezTo>
                  <a:lnTo>
                    <a:pt x="21291" y="46416"/>
                  </a:lnTo>
                  <a:lnTo>
                    <a:pt x="21291" y="56044"/>
                  </a:lnTo>
                  <a:lnTo>
                    <a:pt x="6325" y="49562"/>
                  </a:lnTo>
                  <a:cubicBezTo>
                    <a:pt x="2108" y="44825"/>
                    <a:pt x="0" y="38144"/>
                    <a:pt x="0" y="29547"/>
                  </a:cubicBezTo>
                  <a:cubicBezTo>
                    <a:pt x="0" y="21279"/>
                    <a:pt x="1714" y="14916"/>
                    <a:pt x="5118" y="10458"/>
                  </a:cubicBezTo>
                  <a:cubicBezTo>
                    <a:pt x="8522" y="5988"/>
                    <a:pt x="12293" y="2953"/>
                    <a:pt x="16421" y="1327"/>
                  </a:cubicBezTo>
                  <a:cubicBezTo>
                    <a:pt x="17894" y="768"/>
                    <a:pt x="19329" y="337"/>
                    <a:pt x="20752" y="57"/>
                  </a:cubicBezTo>
                  <a:lnTo>
                    <a:pt x="21291"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77" name="Shape 72"/>
            <p:cNvSpPr/>
            <p:nvPr/>
          </p:nvSpPr>
          <p:spPr>
            <a:xfrm>
              <a:off x="1832972" y="359878"/>
              <a:ext cx="15208" cy="16240"/>
            </a:xfrm>
            <a:custGeom>
              <a:avLst/>
              <a:gdLst/>
              <a:ahLst/>
              <a:cxnLst/>
              <a:rect l="0" t="0" r="0" b="0"/>
              <a:pathLst>
                <a:path w="15208" h="16240">
                  <a:moveTo>
                    <a:pt x="3899" y="0"/>
                  </a:moveTo>
                  <a:lnTo>
                    <a:pt x="4813" y="0"/>
                  </a:lnTo>
                  <a:cubicBezTo>
                    <a:pt x="5093" y="0"/>
                    <a:pt x="5360" y="51"/>
                    <a:pt x="5601" y="127"/>
                  </a:cubicBezTo>
                  <a:cubicBezTo>
                    <a:pt x="6083" y="292"/>
                    <a:pt x="6566" y="559"/>
                    <a:pt x="7061" y="914"/>
                  </a:cubicBezTo>
                  <a:cubicBezTo>
                    <a:pt x="7544" y="1283"/>
                    <a:pt x="8281" y="1905"/>
                    <a:pt x="9246" y="2807"/>
                  </a:cubicBezTo>
                  <a:lnTo>
                    <a:pt x="15208" y="8769"/>
                  </a:lnTo>
                  <a:lnTo>
                    <a:pt x="15208" y="16240"/>
                  </a:lnTo>
                  <a:lnTo>
                    <a:pt x="3531" y="8877"/>
                  </a:lnTo>
                  <a:cubicBezTo>
                    <a:pt x="3378" y="8877"/>
                    <a:pt x="3213" y="8801"/>
                    <a:pt x="3048" y="8636"/>
                  </a:cubicBezTo>
                  <a:cubicBezTo>
                    <a:pt x="2883" y="8484"/>
                    <a:pt x="2680" y="8357"/>
                    <a:pt x="2438" y="8268"/>
                  </a:cubicBezTo>
                  <a:cubicBezTo>
                    <a:pt x="1867" y="7709"/>
                    <a:pt x="1321" y="7061"/>
                    <a:pt x="800" y="6325"/>
                  </a:cubicBezTo>
                  <a:cubicBezTo>
                    <a:pt x="267" y="5601"/>
                    <a:pt x="0" y="4750"/>
                    <a:pt x="0" y="3772"/>
                  </a:cubicBezTo>
                  <a:cubicBezTo>
                    <a:pt x="0" y="3696"/>
                    <a:pt x="25" y="3467"/>
                    <a:pt x="64" y="3112"/>
                  </a:cubicBezTo>
                  <a:cubicBezTo>
                    <a:pt x="102" y="2743"/>
                    <a:pt x="241" y="2362"/>
                    <a:pt x="495" y="1943"/>
                  </a:cubicBezTo>
                  <a:cubicBezTo>
                    <a:pt x="737" y="1461"/>
                    <a:pt x="1118" y="1016"/>
                    <a:pt x="1651" y="610"/>
                  </a:cubicBezTo>
                  <a:cubicBezTo>
                    <a:pt x="2172" y="203"/>
                    <a:pt x="2921" y="0"/>
                    <a:pt x="3899"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78" name="Shape 73"/>
            <p:cNvSpPr/>
            <p:nvPr/>
          </p:nvSpPr>
          <p:spPr>
            <a:xfrm>
              <a:off x="1848180" y="422286"/>
              <a:ext cx="27248" cy="21158"/>
            </a:xfrm>
            <a:custGeom>
              <a:avLst/>
              <a:gdLst/>
              <a:ahLst/>
              <a:cxnLst/>
              <a:rect l="0" t="0" r="0" b="0"/>
              <a:pathLst>
                <a:path w="27248" h="21158">
                  <a:moveTo>
                    <a:pt x="25305" y="0"/>
                  </a:moveTo>
                  <a:lnTo>
                    <a:pt x="27248" y="851"/>
                  </a:lnTo>
                  <a:cubicBezTo>
                    <a:pt x="27007" y="1740"/>
                    <a:pt x="26461" y="3099"/>
                    <a:pt x="25610" y="4928"/>
                  </a:cubicBezTo>
                  <a:cubicBezTo>
                    <a:pt x="24759" y="6744"/>
                    <a:pt x="23514" y="8674"/>
                    <a:pt x="21901" y="10693"/>
                  </a:cubicBezTo>
                  <a:cubicBezTo>
                    <a:pt x="19869" y="13373"/>
                    <a:pt x="17190" y="15786"/>
                    <a:pt x="13862" y="17932"/>
                  </a:cubicBezTo>
                  <a:cubicBezTo>
                    <a:pt x="10547" y="20091"/>
                    <a:pt x="6407" y="21158"/>
                    <a:pt x="1454" y="21158"/>
                  </a:cubicBezTo>
                  <a:lnTo>
                    <a:pt x="0" y="20528"/>
                  </a:lnTo>
                  <a:lnTo>
                    <a:pt x="0" y="10901"/>
                  </a:lnTo>
                  <a:lnTo>
                    <a:pt x="2077" y="12408"/>
                  </a:lnTo>
                  <a:cubicBezTo>
                    <a:pt x="2800" y="12573"/>
                    <a:pt x="3537" y="12687"/>
                    <a:pt x="4261" y="12776"/>
                  </a:cubicBezTo>
                  <a:cubicBezTo>
                    <a:pt x="4985" y="12852"/>
                    <a:pt x="5722" y="12890"/>
                    <a:pt x="6445" y="12890"/>
                  </a:cubicBezTo>
                  <a:cubicBezTo>
                    <a:pt x="10179" y="12890"/>
                    <a:pt x="13278" y="12078"/>
                    <a:pt x="15754" y="10452"/>
                  </a:cubicBezTo>
                  <a:cubicBezTo>
                    <a:pt x="18231" y="8839"/>
                    <a:pt x="20276" y="7049"/>
                    <a:pt x="21901" y="5105"/>
                  </a:cubicBezTo>
                  <a:cubicBezTo>
                    <a:pt x="22625" y="4216"/>
                    <a:pt x="23273" y="3340"/>
                    <a:pt x="23844" y="2489"/>
                  </a:cubicBezTo>
                  <a:cubicBezTo>
                    <a:pt x="24416" y="1638"/>
                    <a:pt x="24898" y="851"/>
                    <a:pt x="25305" y="114"/>
                  </a:cubicBezTo>
                  <a:lnTo>
                    <a:pt x="25305"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79" name="Shape 74"/>
            <p:cNvSpPr/>
            <p:nvPr/>
          </p:nvSpPr>
          <p:spPr>
            <a:xfrm>
              <a:off x="1848180" y="386396"/>
              <a:ext cx="24937" cy="22263"/>
            </a:xfrm>
            <a:custGeom>
              <a:avLst/>
              <a:gdLst/>
              <a:ahLst/>
              <a:cxnLst/>
              <a:rect l="0" t="0" r="0" b="0"/>
              <a:pathLst>
                <a:path w="24937" h="22263">
                  <a:moveTo>
                    <a:pt x="3537" y="0"/>
                  </a:moveTo>
                  <a:cubicBezTo>
                    <a:pt x="9290" y="0"/>
                    <a:pt x="14129" y="1727"/>
                    <a:pt x="18066" y="5169"/>
                  </a:cubicBezTo>
                  <a:cubicBezTo>
                    <a:pt x="22003" y="8623"/>
                    <a:pt x="24289" y="14313"/>
                    <a:pt x="24937" y="22263"/>
                  </a:cubicBezTo>
                  <a:lnTo>
                    <a:pt x="0" y="22263"/>
                  </a:lnTo>
                  <a:lnTo>
                    <a:pt x="0" y="18250"/>
                  </a:lnTo>
                  <a:lnTo>
                    <a:pt x="12529" y="18250"/>
                  </a:lnTo>
                  <a:cubicBezTo>
                    <a:pt x="12453" y="17691"/>
                    <a:pt x="12351" y="17056"/>
                    <a:pt x="12224" y="16370"/>
                  </a:cubicBezTo>
                  <a:cubicBezTo>
                    <a:pt x="12110" y="15672"/>
                    <a:pt x="11970" y="14961"/>
                    <a:pt x="11805" y="14237"/>
                  </a:cubicBezTo>
                  <a:cubicBezTo>
                    <a:pt x="11233" y="11798"/>
                    <a:pt x="10192" y="9550"/>
                    <a:pt x="8706" y="7480"/>
                  </a:cubicBezTo>
                  <a:cubicBezTo>
                    <a:pt x="7195" y="5410"/>
                    <a:pt x="4591" y="4382"/>
                    <a:pt x="857" y="4382"/>
                  </a:cubicBezTo>
                  <a:lnTo>
                    <a:pt x="0" y="4681"/>
                  </a:lnTo>
                  <a:lnTo>
                    <a:pt x="0" y="375"/>
                  </a:lnTo>
                  <a:lnTo>
                    <a:pt x="3537"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80" name="Shape 75"/>
            <p:cNvSpPr/>
            <p:nvPr/>
          </p:nvSpPr>
          <p:spPr>
            <a:xfrm>
              <a:off x="1848180" y="368647"/>
              <a:ext cx="11919" cy="11919"/>
            </a:xfrm>
            <a:custGeom>
              <a:avLst/>
              <a:gdLst/>
              <a:ahLst/>
              <a:cxnLst/>
              <a:rect l="0" t="0" r="0" b="0"/>
              <a:pathLst>
                <a:path w="11919" h="11919">
                  <a:moveTo>
                    <a:pt x="0" y="0"/>
                  </a:moveTo>
                  <a:lnTo>
                    <a:pt x="11919" y="11919"/>
                  </a:lnTo>
                  <a:lnTo>
                    <a:pt x="7055" y="11919"/>
                  </a:lnTo>
                  <a:lnTo>
                    <a:pt x="0" y="7471"/>
                  </a:lnTo>
                  <a:lnTo>
                    <a:pt x="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81" name="Shape 76"/>
            <p:cNvSpPr/>
            <p:nvPr/>
          </p:nvSpPr>
          <p:spPr>
            <a:xfrm>
              <a:off x="1879806" y="386405"/>
              <a:ext cx="57048" cy="55829"/>
            </a:xfrm>
            <a:custGeom>
              <a:avLst/>
              <a:gdLst/>
              <a:ahLst/>
              <a:cxnLst/>
              <a:rect l="0" t="0" r="0" b="0"/>
              <a:pathLst>
                <a:path w="57048" h="55829">
                  <a:moveTo>
                    <a:pt x="16789" y="0"/>
                  </a:moveTo>
                  <a:lnTo>
                    <a:pt x="17640" y="114"/>
                  </a:lnTo>
                  <a:lnTo>
                    <a:pt x="17640" y="9728"/>
                  </a:lnTo>
                  <a:cubicBezTo>
                    <a:pt x="18694" y="8839"/>
                    <a:pt x="19685" y="7963"/>
                    <a:pt x="20625" y="7112"/>
                  </a:cubicBezTo>
                  <a:cubicBezTo>
                    <a:pt x="21552" y="6261"/>
                    <a:pt x="22504" y="5436"/>
                    <a:pt x="23482" y="4623"/>
                  </a:cubicBezTo>
                  <a:cubicBezTo>
                    <a:pt x="25260" y="3239"/>
                    <a:pt x="27102" y="2121"/>
                    <a:pt x="29007" y="1270"/>
                  </a:cubicBezTo>
                  <a:cubicBezTo>
                    <a:pt x="30912" y="419"/>
                    <a:pt x="33045" y="0"/>
                    <a:pt x="35395" y="0"/>
                  </a:cubicBezTo>
                  <a:cubicBezTo>
                    <a:pt x="36132" y="0"/>
                    <a:pt x="36894" y="51"/>
                    <a:pt x="37706" y="178"/>
                  </a:cubicBezTo>
                  <a:cubicBezTo>
                    <a:pt x="38519" y="305"/>
                    <a:pt x="39332" y="521"/>
                    <a:pt x="40145" y="851"/>
                  </a:cubicBezTo>
                  <a:cubicBezTo>
                    <a:pt x="42494" y="1664"/>
                    <a:pt x="44666" y="3378"/>
                    <a:pt x="46647" y="6020"/>
                  </a:cubicBezTo>
                  <a:cubicBezTo>
                    <a:pt x="48641" y="8649"/>
                    <a:pt x="49632" y="12725"/>
                    <a:pt x="49632" y="18237"/>
                  </a:cubicBezTo>
                  <a:lnTo>
                    <a:pt x="49632" y="45974"/>
                  </a:lnTo>
                  <a:cubicBezTo>
                    <a:pt x="49632" y="48895"/>
                    <a:pt x="50114" y="50927"/>
                    <a:pt x="51092" y="52057"/>
                  </a:cubicBezTo>
                  <a:cubicBezTo>
                    <a:pt x="52057" y="53188"/>
                    <a:pt x="54051" y="53873"/>
                    <a:pt x="57048" y="54127"/>
                  </a:cubicBezTo>
                  <a:lnTo>
                    <a:pt x="57048" y="55829"/>
                  </a:lnTo>
                  <a:lnTo>
                    <a:pt x="31750" y="55829"/>
                  </a:lnTo>
                  <a:lnTo>
                    <a:pt x="31750" y="54000"/>
                  </a:lnTo>
                  <a:cubicBezTo>
                    <a:pt x="34011" y="53924"/>
                    <a:pt x="35865" y="53378"/>
                    <a:pt x="37287" y="52362"/>
                  </a:cubicBezTo>
                  <a:cubicBezTo>
                    <a:pt x="38710" y="51346"/>
                    <a:pt x="39408" y="48527"/>
                    <a:pt x="39408" y="43904"/>
                  </a:cubicBezTo>
                  <a:lnTo>
                    <a:pt x="39408" y="18364"/>
                  </a:lnTo>
                  <a:cubicBezTo>
                    <a:pt x="39408" y="14719"/>
                    <a:pt x="38748" y="11849"/>
                    <a:pt x="37414" y="9792"/>
                  </a:cubicBezTo>
                  <a:cubicBezTo>
                    <a:pt x="36068" y="7722"/>
                    <a:pt x="33617" y="6680"/>
                    <a:pt x="30048" y="6680"/>
                  </a:cubicBezTo>
                  <a:cubicBezTo>
                    <a:pt x="28258" y="6680"/>
                    <a:pt x="26391" y="7277"/>
                    <a:pt x="24448" y="8446"/>
                  </a:cubicBezTo>
                  <a:cubicBezTo>
                    <a:pt x="22504" y="9627"/>
                    <a:pt x="20358" y="11354"/>
                    <a:pt x="18009" y="13614"/>
                  </a:cubicBezTo>
                  <a:lnTo>
                    <a:pt x="18009" y="47676"/>
                  </a:lnTo>
                  <a:cubicBezTo>
                    <a:pt x="18009" y="49784"/>
                    <a:pt x="18555" y="51346"/>
                    <a:pt x="19647" y="52362"/>
                  </a:cubicBezTo>
                  <a:cubicBezTo>
                    <a:pt x="20739" y="53378"/>
                    <a:pt x="22873" y="53962"/>
                    <a:pt x="26035" y="54127"/>
                  </a:cubicBezTo>
                  <a:lnTo>
                    <a:pt x="26035" y="55829"/>
                  </a:lnTo>
                  <a:lnTo>
                    <a:pt x="241" y="55829"/>
                  </a:lnTo>
                  <a:lnTo>
                    <a:pt x="241" y="54000"/>
                  </a:lnTo>
                  <a:cubicBezTo>
                    <a:pt x="3086" y="53924"/>
                    <a:pt x="5055" y="53289"/>
                    <a:pt x="6147" y="52121"/>
                  </a:cubicBezTo>
                  <a:cubicBezTo>
                    <a:pt x="7239" y="50940"/>
                    <a:pt x="7785" y="48578"/>
                    <a:pt x="7785" y="44996"/>
                  </a:cubicBezTo>
                  <a:lnTo>
                    <a:pt x="7785" y="14719"/>
                  </a:lnTo>
                  <a:cubicBezTo>
                    <a:pt x="7785" y="11468"/>
                    <a:pt x="7417" y="9411"/>
                    <a:pt x="6693" y="8509"/>
                  </a:cubicBezTo>
                  <a:cubicBezTo>
                    <a:pt x="5956" y="7620"/>
                    <a:pt x="5194" y="7125"/>
                    <a:pt x="4382" y="7049"/>
                  </a:cubicBezTo>
                  <a:lnTo>
                    <a:pt x="3531" y="7049"/>
                  </a:lnTo>
                  <a:cubicBezTo>
                    <a:pt x="2718" y="7049"/>
                    <a:pt x="1981" y="7087"/>
                    <a:pt x="1346" y="7175"/>
                  </a:cubicBezTo>
                  <a:cubicBezTo>
                    <a:pt x="686" y="7252"/>
                    <a:pt x="241" y="7379"/>
                    <a:pt x="0" y="7544"/>
                  </a:cubicBezTo>
                  <a:lnTo>
                    <a:pt x="0" y="5347"/>
                  </a:lnTo>
                  <a:cubicBezTo>
                    <a:pt x="1867" y="4864"/>
                    <a:pt x="3734" y="4331"/>
                    <a:pt x="5601" y="3772"/>
                  </a:cubicBezTo>
                  <a:cubicBezTo>
                    <a:pt x="7468" y="3200"/>
                    <a:pt x="9322" y="2591"/>
                    <a:pt x="11189" y="1943"/>
                  </a:cubicBezTo>
                  <a:cubicBezTo>
                    <a:pt x="12078" y="1613"/>
                    <a:pt x="13018" y="1295"/>
                    <a:pt x="13995" y="965"/>
                  </a:cubicBezTo>
                  <a:cubicBezTo>
                    <a:pt x="14961" y="648"/>
                    <a:pt x="15901" y="318"/>
                    <a:pt x="16789"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82" name="Shape 77"/>
            <p:cNvSpPr/>
            <p:nvPr/>
          </p:nvSpPr>
          <p:spPr>
            <a:xfrm>
              <a:off x="1941718" y="386401"/>
              <a:ext cx="47079" cy="57048"/>
            </a:xfrm>
            <a:custGeom>
              <a:avLst/>
              <a:gdLst/>
              <a:ahLst/>
              <a:cxnLst/>
              <a:rect l="0" t="0" r="0" b="0"/>
              <a:pathLst>
                <a:path w="47079" h="57048">
                  <a:moveTo>
                    <a:pt x="27254" y="0"/>
                  </a:moveTo>
                  <a:cubicBezTo>
                    <a:pt x="27902" y="0"/>
                    <a:pt x="28588" y="38"/>
                    <a:pt x="29324" y="114"/>
                  </a:cubicBezTo>
                  <a:cubicBezTo>
                    <a:pt x="30048" y="203"/>
                    <a:pt x="30785" y="330"/>
                    <a:pt x="31509" y="483"/>
                  </a:cubicBezTo>
                  <a:cubicBezTo>
                    <a:pt x="33134" y="813"/>
                    <a:pt x="34709" y="1283"/>
                    <a:pt x="36258" y="1892"/>
                  </a:cubicBezTo>
                  <a:cubicBezTo>
                    <a:pt x="37795" y="2489"/>
                    <a:pt x="39091" y="3124"/>
                    <a:pt x="40145" y="3772"/>
                  </a:cubicBezTo>
                  <a:cubicBezTo>
                    <a:pt x="40957" y="4331"/>
                    <a:pt x="41669" y="4940"/>
                    <a:pt x="42278" y="5601"/>
                  </a:cubicBezTo>
                  <a:cubicBezTo>
                    <a:pt x="42888" y="6248"/>
                    <a:pt x="43383" y="6896"/>
                    <a:pt x="43790" y="7544"/>
                  </a:cubicBezTo>
                  <a:cubicBezTo>
                    <a:pt x="44361" y="8433"/>
                    <a:pt x="44767" y="9284"/>
                    <a:pt x="45009" y="10097"/>
                  </a:cubicBezTo>
                  <a:cubicBezTo>
                    <a:pt x="45250" y="10909"/>
                    <a:pt x="45377" y="11633"/>
                    <a:pt x="45377" y="12281"/>
                  </a:cubicBezTo>
                  <a:cubicBezTo>
                    <a:pt x="45377" y="13665"/>
                    <a:pt x="44907" y="14859"/>
                    <a:pt x="43980" y="15875"/>
                  </a:cubicBezTo>
                  <a:cubicBezTo>
                    <a:pt x="43040" y="16891"/>
                    <a:pt x="41643" y="17475"/>
                    <a:pt x="39789" y="17640"/>
                  </a:cubicBezTo>
                  <a:lnTo>
                    <a:pt x="39421" y="17640"/>
                  </a:lnTo>
                  <a:cubicBezTo>
                    <a:pt x="38113" y="17640"/>
                    <a:pt x="37046" y="17170"/>
                    <a:pt x="36195" y="16231"/>
                  </a:cubicBezTo>
                  <a:cubicBezTo>
                    <a:pt x="35344" y="15304"/>
                    <a:pt x="34671" y="14275"/>
                    <a:pt x="34188" y="13132"/>
                  </a:cubicBezTo>
                  <a:cubicBezTo>
                    <a:pt x="34099" y="12979"/>
                    <a:pt x="34036" y="12789"/>
                    <a:pt x="33998" y="12586"/>
                  </a:cubicBezTo>
                  <a:cubicBezTo>
                    <a:pt x="33960" y="12382"/>
                    <a:pt x="33896" y="12205"/>
                    <a:pt x="33820" y="12040"/>
                  </a:cubicBezTo>
                  <a:lnTo>
                    <a:pt x="33096" y="9246"/>
                  </a:lnTo>
                  <a:cubicBezTo>
                    <a:pt x="33007" y="9004"/>
                    <a:pt x="32969" y="8839"/>
                    <a:pt x="32969" y="8763"/>
                  </a:cubicBezTo>
                  <a:cubicBezTo>
                    <a:pt x="32487" y="7137"/>
                    <a:pt x="31788" y="5855"/>
                    <a:pt x="30899" y="4928"/>
                  </a:cubicBezTo>
                  <a:cubicBezTo>
                    <a:pt x="30010" y="4001"/>
                    <a:pt x="28067" y="3518"/>
                    <a:pt x="25057" y="3518"/>
                  </a:cubicBezTo>
                  <a:cubicBezTo>
                    <a:pt x="24244" y="3518"/>
                    <a:pt x="23216" y="3696"/>
                    <a:pt x="21958" y="4013"/>
                  </a:cubicBezTo>
                  <a:cubicBezTo>
                    <a:pt x="20701" y="4331"/>
                    <a:pt x="19431" y="4864"/>
                    <a:pt x="18123" y="5601"/>
                  </a:cubicBezTo>
                  <a:cubicBezTo>
                    <a:pt x="15939" y="6972"/>
                    <a:pt x="13932" y="9182"/>
                    <a:pt x="12103" y="12230"/>
                  </a:cubicBezTo>
                  <a:cubicBezTo>
                    <a:pt x="10287" y="15265"/>
                    <a:pt x="9372" y="19583"/>
                    <a:pt x="9372" y="25184"/>
                  </a:cubicBezTo>
                  <a:cubicBezTo>
                    <a:pt x="9372" y="32156"/>
                    <a:pt x="11201" y="37770"/>
                    <a:pt x="14846" y="42024"/>
                  </a:cubicBezTo>
                  <a:cubicBezTo>
                    <a:pt x="18491" y="46279"/>
                    <a:pt x="22873" y="48412"/>
                    <a:pt x="27978" y="48412"/>
                  </a:cubicBezTo>
                  <a:cubicBezTo>
                    <a:pt x="32360" y="48412"/>
                    <a:pt x="35852" y="47269"/>
                    <a:pt x="38443" y="45009"/>
                  </a:cubicBezTo>
                  <a:cubicBezTo>
                    <a:pt x="41034" y="42736"/>
                    <a:pt x="43345" y="40056"/>
                    <a:pt x="45377" y="36982"/>
                  </a:cubicBezTo>
                  <a:lnTo>
                    <a:pt x="45377" y="36855"/>
                  </a:lnTo>
                  <a:lnTo>
                    <a:pt x="47079" y="37948"/>
                  </a:lnTo>
                  <a:cubicBezTo>
                    <a:pt x="43828" y="44920"/>
                    <a:pt x="40208" y="49847"/>
                    <a:pt x="36195" y="52730"/>
                  </a:cubicBezTo>
                  <a:cubicBezTo>
                    <a:pt x="32182" y="55613"/>
                    <a:pt x="27699" y="57048"/>
                    <a:pt x="22746" y="57048"/>
                  </a:cubicBezTo>
                  <a:cubicBezTo>
                    <a:pt x="21780" y="57048"/>
                    <a:pt x="20764" y="56960"/>
                    <a:pt x="19710" y="56807"/>
                  </a:cubicBezTo>
                  <a:cubicBezTo>
                    <a:pt x="18656" y="56642"/>
                    <a:pt x="17602" y="56401"/>
                    <a:pt x="16548" y="56071"/>
                  </a:cubicBezTo>
                  <a:cubicBezTo>
                    <a:pt x="12408" y="54775"/>
                    <a:pt x="8623" y="52045"/>
                    <a:pt x="5169" y="47866"/>
                  </a:cubicBezTo>
                  <a:cubicBezTo>
                    <a:pt x="1727" y="43688"/>
                    <a:pt x="0" y="37744"/>
                    <a:pt x="0" y="30048"/>
                  </a:cubicBezTo>
                  <a:cubicBezTo>
                    <a:pt x="0" y="20714"/>
                    <a:pt x="2578" y="13564"/>
                    <a:pt x="7734" y="8572"/>
                  </a:cubicBezTo>
                  <a:cubicBezTo>
                    <a:pt x="12878" y="3581"/>
                    <a:pt x="18529" y="775"/>
                    <a:pt x="24701" y="114"/>
                  </a:cubicBezTo>
                  <a:cubicBezTo>
                    <a:pt x="25108" y="114"/>
                    <a:pt x="25527" y="102"/>
                    <a:pt x="25971" y="64"/>
                  </a:cubicBezTo>
                  <a:cubicBezTo>
                    <a:pt x="26416" y="25"/>
                    <a:pt x="26848" y="0"/>
                    <a:pt x="27254"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83" name="Shape 78"/>
            <p:cNvSpPr/>
            <p:nvPr/>
          </p:nvSpPr>
          <p:spPr>
            <a:xfrm>
              <a:off x="1994633" y="386400"/>
              <a:ext cx="28829" cy="55829"/>
            </a:xfrm>
            <a:custGeom>
              <a:avLst/>
              <a:gdLst/>
              <a:ahLst/>
              <a:cxnLst/>
              <a:rect l="0" t="0" r="0" b="0"/>
              <a:pathLst>
                <a:path w="28829" h="55829">
                  <a:moveTo>
                    <a:pt x="19342" y="0"/>
                  </a:moveTo>
                  <a:lnTo>
                    <a:pt x="19825" y="241"/>
                  </a:lnTo>
                  <a:lnTo>
                    <a:pt x="19825" y="43421"/>
                  </a:lnTo>
                  <a:cubicBezTo>
                    <a:pt x="19825" y="47485"/>
                    <a:pt x="20269" y="50216"/>
                    <a:pt x="21171" y="51638"/>
                  </a:cubicBezTo>
                  <a:cubicBezTo>
                    <a:pt x="22060" y="53048"/>
                    <a:pt x="24612" y="53886"/>
                    <a:pt x="28829" y="54127"/>
                  </a:cubicBezTo>
                  <a:lnTo>
                    <a:pt x="28829" y="55829"/>
                  </a:lnTo>
                  <a:lnTo>
                    <a:pt x="0" y="55829"/>
                  </a:lnTo>
                  <a:lnTo>
                    <a:pt x="0" y="54013"/>
                  </a:lnTo>
                  <a:cubicBezTo>
                    <a:pt x="3810" y="53924"/>
                    <a:pt x="6363" y="53340"/>
                    <a:pt x="7671" y="52248"/>
                  </a:cubicBezTo>
                  <a:cubicBezTo>
                    <a:pt x="8966" y="51156"/>
                    <a:pt x="9614" y="48247"/>
                    <a:pt x="9614" y="43548"/>
                  </a:cubicBezTo>
                  <a:lnTo>
                    <a:pt x="9614" y="15202"/>
                  </a:lnTo>
                  <a:cubicBezTo>
                    <a:pt x="9614" y="12205"/>
                    <a:pt x="9246" y="10274"/>
                    <a:pt x="8522" y="9423"/>
                  </a:cubicBezTo>
                  <a:cubicBezTo>
                    <a:pt x="7785" y="8572"/>
                    <a:pt x="7010" y="8103"/>
                    <a:pt x="6210" y="8026"/>
                  </a:cubicBezTo>
                  <a:lnTo>
                    <a:pt x="5359" y="8026"/>
                  </a:lnTo>
                  <a:cubicBezTo>
                    <a:pt x="4547" y="8026"/>
                    <a:pt x="3734" y="8064"/>
                    <a:pt x="2921" y="8153"/>
                  </a:cubicBezTo>
                  <a:cubicBezTo>
                    <a:pt x="2108" y="8230"/>
                    <a:pt x="1295" y="8357"/>
                    <a:pt x="483" y="8522"/>
                  </a:cubicBezTo>
                  <a:lnTo>
                    <a:pt x="483" y="6566"/>
                  </a:lnTo>
                  <a:cubicBezTo>
                    <a:pt x="2108" y="6159"/>
                    <a:pt x="3696" y="5677"/>
                    <a:pt x="5232" y="5105"/>
                  </a:cubicBezTo>
                  <a:cubicBezTo>
                    <a:pt x="6769" y="4547"/>
                    <a:pt x="8356" y="3975"/>
                    <a:pt x="9969" y="3404"/>
                  </a:cubicBezTo>
                  <a:cubicBezTo>
                    <a:pt x="11519" y="2832"/>
                    <a:pt x="13081" y="2273"/>
                    <a:pt x="14656" y="1702"/>
                  </a:cubicBezTo>
                  <a:cubicBezTo>
                    <a:pt x="16243" y="1143"/>
                    <a:pt x="17805" y="571"/>
                    <a:pt x="19342"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84" name="Shape 79"/>
            <p:cNvSpPr/>
            <p:nvPr/>
          </p:nvSpPr>
          <p:spPr>
            <a:xfrm>
              <a:off x="2002177" y="359272"/>
              <a:ext cx="12408" cy="12408"/>
            </a:xfrm>
            <a:custGeom>
              <a:avLst/>
              <a:gdLst/>
              <a:ahLst/>
              <a:cxnLst/>
              <a:rect l="0" t="0" r="0" b="0"/>
              <a:pathLst>
                <a:path w="12408" h="12408">
                  <a:moveTo>
                    <a:pt x="6083" y="0"/>
                  </a:moveTo>
                  <a:cubicBezTo>
                    <a:pt x="7938" y="0"/>
                    <a:pt x="9474" y="610"/>
                    <a:pt x="10643" y="1829"/>
                  </a:cubicBezTo>
                  <a:cubicBezTo>
                    <a:pt x="11824" y="3048"/>
                    <a:pt x="12408" y="4496"/>
                    <a:pt x="12408" y="6210"/>
                  </a:cubicBezTo>
                  <a:cubicBezTo>
                    <a:pt x="12408" y="7988"/>
                    <a:pt x="11824" y="9474"/>
                    <a:pt x="10643" y="10643"/>
                  </a:cubicBezTo>
                  <a:cubicBezTo>
                    <a:pt x="9474" y="11824"/>
                    <a:pt x="7938" y="12408"/>
                    <a:pt x="6083" y="12408"/>
                  </a:cubicBezTo>
                  <a:cubicBezTo>
                    <a:pt x="4534" y="12408"/>
                    <a:pt x="3302" y="12001"/>
                    <a:pt x="2375" y="11189"/>
                  </a:cubicBezTo>
                  <a:cubicBezTo>
                    <a:pt x="1435" y="10376"/>
                    <a:pt x="813" y="9487"/>
                    <a:pt x="483" y="8509"/>
                  </a:cubicBezTo>
                  <a:cubicBezTo>
                    <a:pt x="317" y="8115"/>
                    <a:pt x="203" y="7709"/>
                    <a:pt x="127" y="7303"/>
                  </a:cubicBezTo>
                  <a:cubicBezTo>
                    <a:pt x="38" y="6896"/>
                    <a:pt x="0" y="6528"/>
                    <a:pt x="0" y="6210"/>
                  </a:cubicBezTo>
                  <a:lnTo>
                    <a:pt x="0" y="6083"/>
                  </a:lnTo>
                  <a:cubicBezTo>
                    <a:pt x="0" y="5842"/>
                    <a:pt x="38" y="5525"/>
                    <a:pt x="127" y="5105"/>
                  </a:cubicBezTo>
                  <a:cubicBezTo>
                    <a:pt x="203" y="4712"/>
                    <a:pt x="317" y="4305"/>
                    <a:pt x="483" y="3899"/>
                  </a:cubicBezTo>
                  <a:cubicBezTo>
                    <a:pt x="889" y="2921"/>
                    <a:pt x="1537" y="2032"/>
                    <a:pt x="2426" y="1219"/>
                  </a:cubicBezTo>
                  <a:cubicBezTo>
                    <a:pt x="3327" y="406"/>
                    <a:pt x="4534" y="0"/>
                    <a:pt x="6083"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85" name="Shape 80"/>
            <p:cNvSpPr/>
            <p:nvPr/>
          </p:nvSpPr>
          <p:spPr>
            <a:xfrm>
              <a:off x="2030999" y="410798"/>
              <a:ext cx="20561" cy="32650"/>
            </a:xfrm>
            <a:custGeom>
              <a:avLst/>
              <a:gdLst/>
              <a:ahLst/>
              <a:cxnLst/>
              <a:rect l="0" t="0" r="0" b="0"/>
              <a:pathLst>
                <a:path w="20561" h="32650">
                  <a:moveTo>
                    <a:pt x="20561" y="0"/>
                  </a:moveTo>
                  <a:lnTo>
                    <a:pt x="20561" y="3172"/>
                  </a:lnTo>
                  <a:lnTo>
                    <a:pt x="12294" y="10095"/>
                  </a:lnTo>
                  <a:cubicBezTo>
                    <a:pt x="11240" y="12394"/>
                    <a:pt x="10706" y="14362"/>
                    <a:pt x="10706" y="15988"/>
                  </a:cubicBezTo>
                  <a:lnTo>
                    <a:pt x="10706" y="16102"/>
                  </a:lnTo>
                  <a:cubicBezTo>
                    <a:pt x="10706" y="19023"/>
                    <a:pt x="11481" y="21360"/>
                    <a:pt x="13018" y="23100"/>
                  </a:cubicBezTo>
                  <a:cubicBezTo>
                    <a:pt x="14554" y="24852"/>
                    <a:pt x="16459" y="25716"/>
                    <a:pt x="18745" y="25716"/>
                  </a:cubicBezTo>
                  <a:cubicBezTo>
                    <a:pt x="19139" y="25716"/>
                    <a:pt x="19545" y="25678"/>
                    <a:pt x="19952" y="25589"/>
                  </a:cubicBezTo>
                  <a:lnTo>
                    <a:pt x="20561" y="25479"/>
                  </a:lnTo>
                  <a:lnTo>
                    <a:pt x="20561" y="30674"/>
                  </a:lnTo>
                  <a:lnTo>
                    <a:pt x="12903" y="32650"/>
                  </a:lnTo>
                  <a:cubicBezTo>
                    <a:pt x="9652" y="32650"/>
                    <a:pt x="6693" y="31571"/>
                    <a:pt x="4013" y="29424"/>
                  </a:cubicBezTo>
                  <a:cubicBezTo>
                    <a:pt x="1346" y="27278"/>
                    <a:pt x="0" y="24179"/>
                    <a:pt x="0" y="20128"/>
                  </a:cubicBezTo>
                  <a:cubicBezTo>
                    <a:pt x="0" y="15912"/>
                    <a:pt x="1245" y="12508"/>
                    <a:pt x="3708" y="9904"/>
                  </a:cubicBezTo>
                  <a:cubicBezTo>
                    <a:pt x="6185" y="7314"/>
                    <a:pt x="9817" y="4875"/>
                    <a:pt x="14605" y="2602"/>
                  </a:cubicBezTo>
                  <a:lnTo>
                    <a:pt x="20561"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86" name="Shape 81"/>
            <p:cNvSpPr/>
            <p:nvPr/>
          </p:nvSpPr>
          <p:spPr>
            <a:xfrm>
              <a:off x="2033311" y="386751"/>
              <a:ext cx="18250" cy="18508"/>
            </a:xfrm>
            <a:custGeom>
              <a:avLst/>
              <a:gdLst/>
              <a:ahLst/>
              <a:cxnLst/>
              <a:rect l="0" t="0" r="0" b="0"/>
              <a:pathLst>
                <a:path w="18250" h="18508">
                  <a:moveTo>
                    <a:pt x="18250" y="0"/>
                  </a:moveTo>
                  <a:lnTo>
                    <a:pt x="18250" y="2569"/>
                  </a:lnTo>
                  <a:lnTo>
                    <a:pt x="18009" y="2569"/>
                  </a:lnTo>
                  <a:cubicBezTo>
                    <a:pt x="17767" y="2569"/>
                    <a:pt x="17526" y="2607"/>
                    <a:pt x="17272" y="2684"/>
                  </a:cubicBezTo>
                  <a:cubicBezTo>
                    <a:pt x="15494" y="2849"/>
                    <a:pt x="13843" y="3446"/>
                    <a:pt x="12344" y="4449"/>
                  </a:cubicBezTo>
                  <a:cubicBezTo>
                    <a:pt x="10846" y="5465"/>
                    <a:pt x="10109" y="6824"/>
                    <a:pt x="10109" y="8526"/>
                  </a:cubicBezTo>
                  <a:cubicBezTo>
                    <a:pt x="10109" y="9021"/>
                    <a:pt x="10135" y="9478"/>
                    <a:pt x="10223" y="9923"/>
                  </a:cubicBezTo>
                  <a:cubicBezTo>
                    <a:pt x="10300" y="10367"/>
                    <a:pt x="10376" y="10799"/>
                    <a:pt x="10465" y="11205"/>
                  </a:cubicBezTo>
                  <a:cubicBezTo>
                    <a:pt x="10465" y="11612"/>
                    <a:pt x="10503" y="11993"/>
                    <a:pt x="10592" y="12361"/>
                  </a:cubicBezTo>
                  <a:cubicBezTo>
                    <a:pt x="10668" y="12729"/>
                    <a:pt x="10706" y="13021"/>
                    <a:pt x="10706" y="13263"/>
                  </a:cubicBezTo>
                  <a:lnTo>
                    <a:pt x="10706" y="13631"/>
                  </a:lnTo>
                  <a:cubicBezTo>
                    <a:pt x="10630" y="14850"/>
                    <a:pt x="10084" y="15968"/>
                    <a:pt x="9068" y="16984"/>
                  </a:cubicBezTo>
                  <a:cubicBezTo>
                    <a:pt x="8052" y="18000"/>
                    <a:pt x="6769" y="18508"/>
                    <a:pt x="5232" y="18508"/>
                  </a:cubicBezTo>
                  <a:cubicBezTo>
                    <a:pt x="3937" y="18508"/>
                    <a:pt x="2908" y="18152"/>
                    <a:pt x="2134" y="17466"/>
                  </a:cubicBezTo>
                  <a:cubicBezTo>
                    <a:pt x="1359" y="16781"/>
                    <a:pt x="775" y="16031"/>
                    <a:pt x="368" y="15219"/>
                  </a:cubicBezTo>
                  <a:cubicBezTo>
                    <a:pt x="292" y="14812"/>
                    <a:pt x="203" y="14444"/>
                    <a:pt x="127" y="14126"/>
                  </a:cubicBezTo>
                  <a:cubicBezTo>
                    <a:pt x="51" y="13796"/>
                    <a:pt x="0" y="13479"/>
                    <a:pt x="0" y="13148"/>
                  </a:cubicBezTo>
                  <a:cubicBezTo>
                    <a:pt x="0" y="12425"/>
                    <a:pt x="140" y="11612"/>
                    <a:pt x="432" y="10723"/>
                  </a:cubicBezTo>
                  <a:cubicBezTo>
                    <a:pt x="711" y="9821"/>
                    <a:pt x="1130" y="8932"/>
                    <a:pt x="1702" y="8043"/>
                  </a:cubicBezTo>
                  <a:cubicBezTo>
                    <a:pt x="2997" y="5935"/>
                    <a:pt x="5105" y="4004"/>
                    <a:pt x="8026" y="2265"/>
                  </a:cubicBezTo>
                  <a:lnTo>
                    <a:pt x="1825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87" name="Shape 82"/>
            <p:cNvSpPr/>
            <p:nvPr/>
          </p:nvSpPr>
          <p:spPr>
            <a:xfrm>
              <a:off x="2080262" y="434202"/>
              <a:ext cx="0" cy="127"/>
            </a:xfrm>
            <a:custGeom>
              <a:avLst/>
              <a:gdLst/>
              <a:ahLst/>
              <a:cxnLst/>
              <a:rect l="0" t="0" r="0" b="0"/>
              <a:pathLst>
                <a:path h="127">
                  <a:moveTo>
                    <a:pt x="0" y="127"/>
                  </a:moveTo>
                  <a:lnTo>
                    <a:pt x="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88" name="Shape 83"/>
            <p:cNvSpPr/>
            <p:nvPr/>
          </p:nvSpPr>
          <p:spPr>
            <a:xfrm>
              <a:off x="2051560" y="386400"/>
              <a:ext cx="28702" cy="57048"/>
            </a:xfrm>
            <a:custGeom>
              <a:avLst/>
              <a:gdLst/>
              <a:ahLst/>
              <a:cxnLst/>
              <a:rect l="0" t="0" r="0" b="0"/>
              <a:pathLst>
                <a:path w="28702" h="57048">
                  <a:moveTo>
                    <a:pt x="1588" y="0"/>
                  </a:moveTo>
                  <a:cubicBezTo>
                    <a:pt x="8064" y="0"/>
                    <a:pt x="12510" y="1295"/>
                    <a:pt x="14897" y="3886"/>
                  </a:cubicBezTo>
                  <a:cubicBezTo>
                    <a:pt x="17285" y="6490"/>
                    <a:pt x="18771" y="9322"/>
                    <a:pt x="19342" y="12408"/>
                  </a:cubicBezTo>
                  <a:cubicBezTo>
                    <a:pt x="19507" y="13614"/>
                    <a:pt x="19609" y="14846"/>
                    <a:pt x="19647" y="16053"/>
                  </a:cubicBezTo>
                  <a:cubicBezTo>
                    <a:pt x="19685" y="17272"/>
                    <a:pt x="19698" y="18402"/>
                    <a:pt x="19698" y="19456"/>
                  </a:cubicBezTo>
                  <a:lnTo>
                    <a:pt x="19698" y="43053"/>
                  </a:lnTo>
                  <a:cubicBezTo>
                    <a:pt x="19698" y="44920"/>
                    <a:pt x="19850" y="46584"/>
                    <a:pt x="20130" y="48044"/>
                  </a:cubicBezTo>
                  <a:cubicBezTo>
                    <a:pt x="20422" y="49505"/>
                    <a:pt x="21450" y="50241"/>
                    <a:pt x="23228" y="50241"/>
                  </a:cubicBezTo>
                  <a:cubicBezTo>
                    <a:pt x="24371" y="50241"/>
                    <a:pt x="25336" y="50038"/>
                    <a:pt x="26149" y="49632"/>
                  </a:cubicBezTo>
                  <a:cubicBezTo>
                    <a:pt x="26962" y="49225"/>
                    <a:pt x="27686" y="48743"/>
                    <a:pt x="28346" y="48171"/>
                  </a:cubicBezTo>
                  <a:cubicBezTo>
                    <a:pt x="28423" y="48171"/>
                    <a:pt x="28486" y="48146"/>
                    <a:pt x="28524" y="48108"/>
                  </a:cubicBezTo>
                  <a:lnTo>
                    <a:pt x="28702" y="47930"/>
                  </a:lnTo>
                  <a:lnTo>
                    <a:pt x="28702" y="50965"/>
                  </a:lnTo>
                  <a:cubicBezTo>
                    <a:pt x="26200" y="54051"/>
                    <a:pt x="24003" y="55829"/>
                    <a:pt x="22136" y="56312"/>
                  </a:cubicBezTo>
                  <a:cubicBezTo>
                    <a:pt x="20269" y="56807"/>
                    <a:pt x="18847" y="57048"/>
                    <a:pt x="17882" y="57048"/>
                  </a:cubicBezTo>
                  <a:cubicBezTo>
                    <a:pt x="17475" y="57048"/>
                    <a:pt x="16955" y="57023"/>
                    <a:pt x="16294" y="56985"/>
                  </a:cubicBezTo>
                  <a:cubicBezTo>
                    <a:pt x="15646" y="56947"/>
                    <a:pt x="14999" y="56756"/>
                    <a:pt x="14351" y="56439"/>
                  </a:cubicBezTo>
                  <a:cubicBezTo>
                    <a:pt x="13373" y="56032"/>
                    <a:pt x="12446" y="55245"/>
                    <a:pt x="11557" y="54077"/>
                  </a:cubicBezTo>
                  <a:cubicBezTo>
                    <a:pt x="10655" y="52895"/>
                    <a:pt x="10135" y="50965"/>
                    <a:pt x="9970" y="48285"/>
                  </a:cubicBezTo>
                  <a:cubicBezTo>
                    <a:pt x="9652" y="48616"/>
                    <a:pt x="9309" y="48920"/>
                    <a:pt x="8941" y="49200"/>
                  </a:cubicBezTo>
                  <a:cubicBezTo>
                    <a:pt x="8573" y="49492"/>
                    <a:pt x="8192" y="49797"/>
                    <a:pt x="7785" y="50114"/>
                  </a:cubicBezTo>
                  <a:cubicBezTo>
                    <a:pt x="5677" y="51905"/>
                    <a:pt x="3277" y="53505"/>
                    <a:pt x="610" y="54915"/>
                  </a:cubicBezTo>
                  <a:lnTo>
                    <a:pt x="0" y="55072"/>
                  </a:lnTo>
                  <a:lnTo>
                    <a:pt x="0" y="49877"/>
                  </a:lnTo>
                  <a:lnTo>
                    <a:pt x="724" y="49746"/>
                  </a:lnTo>
                  <a:cubicBezTo>
                    <a:pt x="1219" y="49670"/>
                    <a:pt x="1702" y="49555"/>
                    <a:pt x="2184" y="49378"/>
                  </a:cubicBezTo>
                  <a:cubicBezTo>
                    <a:pt x="2680" y="49225"/>
                    <a:pt x="3124" y="49060"/>
                    <a:pt x="3531" y="48895"/>
                  </a:cubicBezTo>
                  <a:cubicBezTo>
                    <a:pt x="4013" y="48743"/>
                    <a:pt x="4445" y="48552"/>
                    <a:pt x="4813" y="48349"/>
                  </a:cubicBezTo>
                  <a:cubicBezTo>
                    <a:pt x="5169" y="48146"/>
                    <a:pt x="5474" y="48006"/>
                    <a:pt x="5715" y="47930"/>
                  </a:cubicBezTo>
                  <a:cubicBezTo>
                    <a:pt x="5956" y="47765"/>
                    <a:pt x="6198" y="47625"/>
                    <a:pt x="6439" y="47498"/>
                  </a:cubicBezTo>
                  <a:cubicBezTo>
                    <a:pt x="6693" y="47384"/>
                    <a:pt x="6934" y="47269"/>
                    <a:pt x="7176" y="47193"/>
                  </a:cubicBezTo>
                  <a:cubicBezTo>
                    <a:pt x="8395" y="46393"/>
                    <a:pt x="9144" y="45529"/>
                    <a:pt x="9423" y="44640"/>
                  </a:cubicBezTo>
                  <a:cubicBezTo>
                    <a:pt x="9715" y="43751"/>
                    <a:pt x="9855" y="42532"/>
                    <a:pt x="9855" y="40996"/>
                  </a:cubicBezTo>
                  <a:lnTo>
                    <a:pt x="9855" y="23228"/>
                  </a:lnTo>
                  <a:cubicBezTo>
                    <a:pt x="7912" y="23965"/>
                    <a:pt x="6147" y="24651"/>
                    <a:pt x="4559" y="25298"/>
                  </a:cubicBezTo>
                  <a:cubicBezTo>
                    <a:pt x="2972" y="25946"/>
                    <a:pt x="1537" y="26632"/>
                    <a:pt x="241" y="27368"/>
                  </a:cubicBezTo>
                  <a:lnTo>
                    <a:pt x="0" y="27571"/>
                  </a:lnTo>
                  <a:lnTo>
                    <a:pt x="0" y="24398"/>
                  </a:lnTo>
                  <a:lnTo>
                    <a:pt x="1283" y="23838"/>
                  </a:lnTo>
                  <a:cubicBezTo>
                    <a:pt x="3912" y="22784"/>
                    <a:pt x="6769" y="21653"/>
                    <a:pt x="9855" y="20434"/>
                  </a:cubicBezTo>
                  <a:lnTo>
                    <a:pt x="9855" y="12890"/>
                  </a:lnTo>
                  <a:cubicBezTo>
                    <a:pt x="9855" y="9728"/>
                    <a:pt x="9208" y="7442"/>
                    <a:pt x="7912" y="6020"/>
                  </a:cubicBezTo>
                  <a:cubicBezTo>
                    <a:pt x="6604" y="4610"/>
                    <a:pt x="5182" y="3696"/>
                    <a:pt x="3645" y="3289"/>
                  </a:cubicBezTo>
                  <a:cubicBezTo>
                    <a:pt x="3086" y="3124"/>
                    <a:pt x="2527" y="3023"/>
                    <a:pt x="2007" y="2984"/>
                  </a:cubicBezTo>
                  <a:cubicBezTo>
                    <a:pt x="1473" y="2946"/>
                    <a:pt x="978" y="2921"/>
                    <a:pt x="483" y="2921"/>
                  </a:cubicBezTo>
                  <a:lnTo>
                    <a:pt x="0" y="2921"/>
                  </a:lnTo>
                  <a:lnTo>
                    <a:pt x="0" y="352"/>
                  </a:lnTo>
                  <a:lnTo>
                    <a:pt x="1588"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89" name="Shape 84"/>
            <p:cNvSpPr/>
            <p:nvPr/>
          </p:nvSpPr>
          <p:spPr>
            <a:xfrm>
              <a:off x="2106049" y="364694"/>
              <a:ext cx="38506" cy="77532"/>
            </a:xfrm>
            <a:custGeom>
              <a:avLst/>
              <a:gdLst/>
              <a:ahLst/>
              <a:cxnLst/>
              <a:rect l="0" t="0" r="0" b="0"/>
              <a:pathLst>
                <a:path w="38506" h="77532">
                  <a:moveTo>
                    <a:pt x="38506" y="0"/>
                  </a:moveTo>
                  <a:lnTo>
                    <a:pt x="38506" y="12976"/>
                  </a:lnTo>
                  <a:lnTo>
                    <a:pt x="38443" y="12826"/>
                  </a:lnTo>
                  <a:lnTo>
                    <a:pt x="24460" y="46277"/>
                  </a:lnTo>
                  <a:lnTo>
                    <a:pt x="38506" y="46277"/>
                  </a:lnTo>
                  <a:lnTo>
                    <a:pt x="38506" y="51268"/>
                  </a:lnTo>
                  <a:lnTo>
                    <a:pt x="22390" y="51268"/>
                  </a:lnTo>
                  <a:lnTo>
                    <a:pt x="16789" y="65492"/>
                  </a:lnTo>
                  <a:cubicBezTo>
                    <a:pt x="16713" y="65734"/>
                    <a:pt x="16624" y="65962"/>
                    <a:pt x="16548" y="66166"/>
                  </a:cubicBezTo>
                  <a:cubicBezTo>
                    <a:pt x="16472" y="66369"/>
                    <a:pt x="16421" y="66597"/>
                    <a:pt x="16421" y="66839"/>
                  </a:cubicBezTo>
                  <a:cubicBezTo>
                    <a:pt x="16180" y="67397"/>
                    <a:pt x="16027" y="67982"/>
                    <a:pt x="15939" y="68591"/>
                  </a:cubicBezTo>
                  <a:cubicBezTo>
                    <a:pt x="15862" y="69201"/>
                    <a:pt x="15811" y="69760"/>
                    <a:pt x="15811" y="70242"/>
                  </a:cubicBezTo>
                  <a:cubicBezTo>
                    <a:pt x="15811" y="71868"/>
                    <a:pt x="16307" y="73036"/>
                    <a:pt x="17285" y="73773"/>
                  </a:cubicBezTo>
                  <a:cubicBezTo>
                    <a:pt x="18250" y="74497"/>
                    <a:pt x="19342" y="74941"/>
                    <a:pt x="20561" y="75106"/>
                  </a:cubicBezTo>
                  <a:cubicBezTo>
                    <a:pt x="21209" y="75271"/>
                    <a:pt x="21844" y="75348"/>
                    <a:pt x="22441" y="75348"/>
                  </a:cubicBezTo>
                  <a:lnTo>
                    <a:pt x="24092" y="75348"/>
                  </a:lnTo>
                  <a:lnTo>
                    <a:pt x="24092" y="77532"/>
                  </a:lnTo>
                  <a:lnTo>
                    <a:pt x="0" y="77532"/>
                  </a:lnTo>
                  <a:lnTo>
                    <a:pt x="0" y="75221"/>
                  </a:lnTo>
                  <a:cubicBezTo>
                    <a:pt x="978" y="75221"/>
                    <a:pt x="1994" y="75094"/>
                    <a:pt x="3048" y="74802"/>
                  </a:cubicBezTo>
                  <a:cubicBezTo>
                    <a:pt x="4102" y="74522"/>
                    <a:pt x="5156" y="73811"/>
                    <a:pt x="6210" y="72668"/>
                  </a:cubicBezTo>
                  <a:cubicBezTo>
                    <a:pt x="6782" y="72020"/>
                    <a:pt x="7366" y="71195"/>
                    <a:pt x="7976" y="70179"/>
                  </a:cubicBezTo>
                  <a:cubicBezTo>
                    <a:pt x="8585" y="69163"/>
                    <a:pt x="9208" y="68045"/>
                    <a:pt x="9855" y="66839"/>
                  </a:cubicBezTo>
                  <a:cubicBezTo>
                    <a:pt x="10262" y="66102"/>
                    <a:pt x="10630" y="65365"/>
                    <a:pt x="10960" y="64642"/>
                  </a:cubicBezTo>
                  <a:cubicBezTo>
                    <a:pt x="11278" y="63918"/>
                    <a:pt x="11595" y="63181"/>
                    <a:pt x="11925" y="62457"/>
                  </a:cubicBezTo>
                  <a:cubicBezTo>
                    <a:pt x="12573" y="61162"/>
                    <a:pt x="13157" y="59904"/>
                    <a:pt x="13691" y="58685"/>
                  </a:cubicBezTo>
                  <a:cubicBezTo>
                    <a:pt x="14211" y="57466"/>
                    <a:pt x="14681" y="56374"/>
                    <a:pt x="15088" y="55396"/>
                  </a:cubicBezTo>
                  <a:lnTo>
                    <a:pt x="38506"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90" name="Shape 85"/>
            <p:cNvSpPr/>
            <p:nvPr/>
          </p:nvSpPr>
          <p:spPr>
            <a:xfrm>
              <a:off x="2190097" y="439915"/>
              <a:ext cx="0" cy="127"/>
            </a:xfrm>
            <a:custGeom>
              <a:avLst/>
              <a:gdLst/>
              <a:ahLst/>
              <a:cxnLst/>
              <a:rect l="0" t="0" r="0" b="0"/>
              <a:pathLst>
                <a:path h="127">
                  <a:moveTo>
                    <a:pt x="0" y="127"/>
                  </a:moveTo>
                  <a:lnTo>
                    <a:pt x="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91" name="Shape 86"/>
            <p:cNvSpPr/>
            <p:nvPr/>
          </p:nvSpPr>
          <p:spPr>
            <a:xfrm>
              <a:off x="2144555" y="360248"/>
              <a:ext cx="45542" cy="81978"/>
            </a:xfrm>
            <a:custGeom>
              <a:avLst/>
              <a:gdLst/>
              <a:ahLst/>
              <a:cxnLst/>
              <a:rect l="0" t="0" r="0" b="0"/>
              <a:pathLst>
                <a:path w="45542" h="81978">
                  <a:moveTo>
                    <a:pt x="1880" y="0"/>
                  </a:moveTo>
                  <a:lnTo>
                    <a:pt x="4318" y="0"/>
                  </a:lnTo>
                  <a:lnTo>
                    <a:pt x="34608" y="69088"/>
                  </a:lnTo>
                  <a:cubicBezTo>
                    <a:pt x="35331" y="70879"/>
                    <a:pt x="36005" y="72339"/>
                    <a:pt x="36614" y="73470"/>
                  </a:cubicBezTo>
                  <a:cubicBezTo>
                    <a:pt x="37224" y="74600"/>
                    <a:pt x="37808" y="75578"/>
                    <a:pt x="38379" y="76390"/>
                  </a:cubicBezTo>
                  <a:cubicBezTo>
                    <a:pt x="39345" y="77686"/>
                    <a:pt x="40361" y="78562"/>
                    <a:pt x="41415" y="79007"/>
                  </a:cubicBezTo>
                  <a:cubicBezTo>
                    <a:pt x="42469" y="79451"/>
                    <a:pt x="43853" y="79718"/>
                    <a:pt x="45542" y="79794"/>
                  </a:cubicBezTo>
                  <a:lnTo>
                    <a:pt x="45542" y="81978"/>
                  </a:lnTo>
                  <a:lnTo>
                    <a:pt x="14542" y="81978"/>
                  </a:lnTo>
                  <a:lnTo>
                    <a:pt x="14542" y="79667"/>
                  </a:lnTo>
                  <a:cubicBezTo>
                    <a:pt x="16802" y="79756"/>
                    <a:pt x="18796" y="79591"/>
                    <a:pt x="20498" y="79185"/>
                  </a:cubicBezTo>
                  <a:cubicBezTo>
                    <a:pt x="22200" y="78778"/>
                    <a:pt x="23051" y="77445"/>
                    <a:pt x="23051" y="75171"/>
                  </a:cubicBezTo>
                  <a:cubicBezTo>
                    <a:pt x="23051" y="74689"/>
                    <a:pt x="22962" y="74117"/>
                    <a:pt x="22796" y="73470"/>
                  </a:cubicBezTo>
                  <a:cubicBezTo>
                    <a:pt x="22644" y="72822"/>
                    <a:pt x="22441" y="72174"/>
                    <a:pt x="22200" y="71526"/>
                  </a:cubicBezTo>
                  <a:cubicBezTo>
                    <a:pt x="22111" y="71285"/>
                    <a:pt x="22035" y="71018"/>
                    <a:pt x="21958" y="70739"/>
                  </a:cubicBezTo>
                  <a:cubicBezTo>
                    <a:pt x="21869" y="70447"/>
                    <a:pt x="21793" y="70180"/>
                    <a:pt x="21717" y="69939"/>
                  </a:cubicBezTo>
                  <a:cubicBezTo>
                    <a:pt x="21539" y="69456"/>
                    <a:pt x="21387" y="69012"/>
                    <a:pt x="21222" y="68605"/>
                  </a:cubicBezTo>
                  <a:cubicBezTo>
                    <a:pt x="21057" y="68199"/>
                    <a:pt x="20904" y="67831"/>
                    <a:pt x="20739" y="67513"/>
                  </a:cubicBezTo>
                  <a:lnTo>
                    <a:pt x="15748" y="55715"/>
                  </a:lnTo>
                  <a:lnTo>
                    <a:pt x="0" y="55715"/>
                  </a:lnTo>
                  <a:lnTo>
                    <a:pt x="0" y="50724"/>
                  </a:lnTo>
                  <a:lnTo>
                    <a:pt x="14046" y="50724"/>
                  </a:lnTo>
                  <a:lnTo>
                    <a:pt x="0" y="17422"/>
                  </a:lnTo>
                  <a:lnTo>
                    <a:pt x="0" y="4446"/>
                  </a:lnTo>
                  <a:lnTo>
                    <a:pt x="188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92" name="Shape 87"/>
            <p:cNvSpPr/>
            <p:nvPr/>
          </p:nvSpPr>
          <p:spPr>
            <a:xfrm>
              <a:off x="2193995" y="386405"/>
              <a:ext cx="57048" cy="55829"/>
            </a:xfrm>
            <a:custGeom>
              <a:avLst/>
              <a:gdLst/>
              <a:ahLst/>
              <a:cxnLst/>
              <a:rect l="0" t="0" r="0" b="0"/>
              <a:pathLst>
                <a:path w="57048" h="55829">
                  <a:moveTo>
                    <a:pt x="16789" y="0"/>
                  </a:moveTo>
                  <a:lnTo>
                    <a:pt x="17640" y="114"/>
                  </a:lnTo>
                  <a:lnTo>
                    <a:pt x="17640" y="9728"/>
                  </a:lnTo>
                  <a:cubicBezTo>
                    <a:pt x="18694" y="8839"/>
                    <a:pt x="19685" y="7963"/>
                    <a:pt x="20625" y="7112"/>
                  </a:cubicBezTo>
                  <a:cubicBezTo>
                    <a:pt x="21552" y="6261"/>
                    <a:pt x="22504" y="5436"/>
                    <a:pt x="23482" y="4623"/>
                  </a:cubicBezTo>
                  <a:cubicBezTo>
                    <a:pt x="25260" y="3239"/>
                    <a:pt x="27102" y="2121"/>
                    <a:pt x="29007" y="1270"/>
                  </a:cubicBezTo>
                  <a:cubicBezTo>
                    <a:pt x="30912" y="419"/>
                    <a:pt x="33045" y="0"/>
                    <a:pt x="35395" y="0"/>
                  </a:cubicBezTo>
                  <a:cubicBezTo>
                    <a:pt x="36132" y="0"/>
                    <a:pt x="36894" y="51"/>
                    <a:pt x="37706" y="178"/>
                  </a:cubicBezTo>
                  <a:cubicBezTo>
                    <a:pt x="38519" y="305"/>
                    <a:pt x="39332" y="521"/>
                    <a:pt x="40145" y="851"/>
                  </a:cubicBezTo>
                  <a:cubicBezTo>
                    <a:pt x="42494" y="1664"/>
                    <a:pt x="44666" y="3378"/>
                    <a:pt x="46647" y="6020"/>
                  </a:cubicBezTo>
                  <a:cubicBezTo>
                    <a:pt x="48641" y="8649"/>
                    <a:pt x="49632" y="12725"/>
                    <a:pt x="49632" y="18237"/>
                  </a:cubicBezTo>
                  <a:lnTo>
                    <a:pt x="49632" y="45974"/>
                  </a:lnTo>
                  <a:cubicBezTo>
                    <a:pt x="49632" y="48895"/>
                    <a:pt x="50114" y="50927"/>
                    <a:pt x="51092" y="52057"/>
                  </a:cubicBezTo>
                  <a:cubicBezTo>
                    <a:pt x="52057" y="53188"/>
                    <a:pt x="54051" y="53873"/>
                    <a:pt x="57048" y="54127"/>
                  </a:cubicBezTo>
                  <a:lnTo>
                    <a:pt x="57048" y="55829"/>
                  </a:lnTo>
                  <a:lnTo>
                    <a:pt x="31750" y="55829"/>
                  </a:lnTo>
                  <a:lnTo>
                    <a:pt x="31750" y="54000"/>
                  </a:lnTo>
                  <a:cubicBezTo>
                    <a:pt x="34011" y="53924"/>
                    <a:pt x="35865" y="53378"/>
                    <a:pt x="37287" y="52362"/>
                  </a:cubicBezTo>
                  <a:cubicBezTo>
                    <a:pt x="38710" y="51346"/>
                    <a:pt x="39408" y="48527"/>
                    <a:pt x="39408" y="43904"/>
                  </a:cubicBezTo>
                  <a:lnTo>
                    <a:pt x="39408" y="18364"/>
                  </a:lnTo>
                  <a:cubicBezTo>
                    <a:pt x="39408" y="14719"/>
                    <a:pt x="38748" y="11849"/>
                    <a:pt x="37414" y="9792"/>
                  </a:cubicBezTo>
                  <a:cubicBezTo>
                    <a:pt x="36068" y="7722"/>
                    <a:pt x="33617" y="6680"/>
                    <a:pt x="30048" y="6680"/>
                  </a:cubicBezTo>
                  <a:cubicBezTo>
                    <a:pt x="28258" y="6680"/>
                    <a:pt x="26391" y="7277"/>
                    <a:pt x="24448" y="8446"/>
                  </a:cubicBezTo>
                  <a:cubicBezTo>
                    <a:pt x="22504" y="9627"/>
                    <a:pt x="20358" y="11354"/>
                    <a:pt x="18009" y="13614"/>
                  </a:cubicBezTo>
                  <a:lnTo>
                    <a:pt x="18009" y="47676"/>
                  </a:lnTo>
                  <a:cubicBezTo>
                    <a:pt x="18009" y="49784"/>
                    <a:pt x="18555" y="51346"/>
                    <a:pt x="19647" y="52362"/>
                  </a:cubicBezTo>
                  <a:cubicBezTo>
                    <a:pt x="20739" y="53378"/>
                    <a:pt x="22873" y="53962"/>
                    <a:pt x="26035" y="54127"/>
                  </a:cubicBezTo>
                  <a:lnTo>
                    <a:pt x="26035" y="55829"/>
                  </a:lnTo>
                  <a:lnTo>
                    <a:pt x="241" y="55829"/>
                  </a:lnTo>
                  <a:lnTo>
                    <a:pt x="241" y="54000"/>
                  </a:lnTo>
                  <a:cubicBezTo>
                    <a:pt x="3086" y="53924"/>
                    <a:pt x="5055" y="53289"/>
                    <a:pt x="6147" y="52121"/>
                  </a:cubicBezTo>
                  <a:cubicBezTo>
                    <a:pt x="7239" y="50940"/>
                    <a:pt x="7785" y="48578"/>
                    <a:pt x="7785" y="44996"/>
                  </a:cubicBezTo>
                  <a:lnTo>
                    <a:pt x="7785" y="14719"/>
                  </a:lnTo>
                  <a:cubicBezTo>
                    <a:pt x="7785" y="11468"/>
                    <a:pt x="7417" y="9411"/>
                    <a:pt x="6693" y="8509"/>
                  </a:cubicBezTo>
                  <a:cubicBezTo>
                    <a:pt x="5956" y="7620"/>
                    <a:pt x="5194" y="7125"/>
                    <a:pt x="4382" y="7049"/>
                  </a:cubicBezTo>
                  <a:lnTo>
                    <a:pt x="3531" y="7049"/>
                  </a:lnTo>
                  <a:cubicBezTo>
                    <a:pt x="2718" y="7049"/>
                    <a:pt x="1981" y="7087"/>
                    <a:pt x="1346" y="7175"/>
                  </a:cubicBezTo>
                  <a:cubicBezTo>
                    <a:pt x="686" y="7252"/>
                    <a:pt x="241" y="7379"/>
                    <a:pt x="0" y="7544"/>
                  </a:cubicBezTo>
                  <a:lnTo>
                    <a:pt x="0" y="5347"/>
                  </a:lnTo>
                  <a:cubicBezTo>
                    <a:pt x="1867" y="4864"/>
                    <a:pt x="3734" y="4331"/>
                    <a:pt x="5601" y="3772"/>
                  </a:cubicBezTo>
                  <a:cubicBezTo>
                    <a:pt x="7468" y="3200"/>
                    <a:pt x="9322" y="2591"/>
                    <a:pt x="11189" y="1943"/>
                  </a:cubicBezTo>
                  <a:cubicBezTo>
                    <a:pt x="12078" y="1613"/>
                    <a:pt x="13018" y="1295"/>
                    <a:pt x="13995" y="965"/>
                  </a:cubicBezTo>
                  <a:cubicBezTo>
                    <a:pt x="14961" y="648"/>
                    <a:pt x="15901" y="318"/>
                    <a:pt x="16789"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93" name="Shape 88"/>
            <p:cNvSpPr/>
            <p:nvPr/>
          </p:nvSpPr>
          <p:spPr>
            <a:xfrm>
              <a:off x="2254815" y="386400"/>
              <a:ext cx="28829" cy="55829"/>
            </a:xfrm>
            <a:custGeom>
              <a:avLst/>
              <a:gdLst/>
              <a:ahLst/>
              <a:cxnLst/>
              <a:rect l="0" t="0" r="0" b="0"/>
              <a:pathLst>
                <a:path w="28829" h="55829">
                  <a:moveTo>
                    <a:pt x="19342" y="0"/>
                  </a:moveTo>
                  <a:lnTo>
                    <a:pt x="19825" y="241"/>
                  </a:lnTo>
                  <a:lnTo>
                    <a:pt x="19825" y="43421"/>
                  </a:lnTo>
                  <a:cubicBezTo>
                    <a:pt x="19825" y="47485"/>
                    <a:pt x="20269" y="50216"/>
                    <a:pt x="21171" y="51638"/>
                  </a:cubicBezTo>
                  <a:cubicBezTo>
                    <a:pt x="22060" y="53048"/>
                    <a:pt x="24612" y="53886"/>
                    <a:pt x="28829" y="54127"/>
                  </a:cubicBezTo>
                  <a:lnTo>
                    <a:pt x="28829" y="55829"/>
                  </a:lnTo>
                  <a:lnTo>
                    <a:pt x="0" y="55829"/>
                  </a:lnTo>
                  <a:lnTo>
                    <a:pt x="0" y="54013"/>
                  </a:lnTo>
                  <a:cubicBezTo>
                    <a:pt x="3810" y="53924"/>
                    <a:pt x="6363" y="53340"/>
                    <a:pt x="7671" y="52248"/>
                  </a:cubicBezTo>
                  <a:cubicBezTo>
                    <a:pt x="8966" y="51156"/>
                    <a:pt x="9614" y="48247"/>
                    <a:pt x="9614" y="43548"/>
                  </a:cubicBezTo>
                  <a:lnTo>
                    <a:pt x="9614" y="15202"/>
                  </a:lnTo>
                  <a:cubicBezTo>
                    <a:pt x="9614" y="12205"/>
                    <a:pt x="9246" y="10274"/>
                    <a:pt x="8522" y="9423"/>
                  </a:cubicBezTo>
                  <a:cubicBezTo>
                    <a:pt x="7785" y="8572"/>
                    <a:pt x="7010" y="8103"/>
                    <a:pt x="6210" y="8026"/>
                  </a:cubicBezTo>
                  <a:lnTo>
                    <a:pt x="5359" y="8026"/>
                  </a:lnTo>
                  <a:cubicBezTo>
                    <a:pt x="4547" y="8026"/>
                    <a:pt x="3734" y="8064"/>
                    <a:pt x="2921" y="8153"/>
                  </a:cubicBezTo>
                  <a:cubicBezTo>
                    <a:pt x="2108" y="8230"/>
                    <a:pt x="1295" y="8357"/>
                    <a:pt x="483" y="8522"/>
                  </a:cubicBezTo>
                  <a:lnTo>
                    <a:pt x="483" y="6566"/>
                  </a:lnTo>
                  <a:cubicBezTo>
                    <a:pt x="2108" y="6159"/>
                    <a:pt x="3696" y="5677"/>
                    <a:pt x="5232" y="5105"/>
                  </a:cubicBezTo>
                  <a:cubicBezTo>
                    <a:pt x="6769" y="4547"/>
                    <a:pt x="8356" y="3975"/>
                    <a:pt x="9969" y="3404"/>
                  </a:cubicBezTo>
                  <a:cubicBezTo>
                    <a:pt x="11519" y="2832"/>
                    <a:pt x="13081" y="2273"/>
                    <a:pt x="14656" y="1702"/>
                  </a:cubicBezTo>
                  <a:cubicBezTo>
                    <a:pt x="16243" y="1143"/>
                    <a:pt x="17805" y="571"/>
                    <a:pt x="19342"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94" name="Shape 89"/>
            <p:cNvSpPr/>
            <p:nvPr/>
          </p:nvSpPr>
          <p:spPr>
            <a:xfrm>
              <a:off x="2262359" y="359272"/>
              <a:ext cx="12408" cy="12408"/>
            </a:xfrm>
            <a:custGeom>
              <a:avLst/>
              <a:gdLst/>
              <a:ahLst/>
              <a:cxnLst/>
              <a:rect l="0" t="0" r="0" b="0"/>
              <a:pathLst>
                <a:path w="12408" h="12408">
                  <a:moveTo>
                    <a:pt x="6083" y="0"/>
                  </a:moveTo>
                  <a:cubicBezTo>
                    <a:pt x="7938" y="0"/>
                    <a:pt x="9474" y="610"/>
                    <a:pt x="10643" y="1829"/>
                  </a:cubicBezTo>
                  <a:cubicBezTo>
                    <a:pt x="11824" y="3048"/>
                    <a:pt x="12408" y="4496"/>
                    <a:pt x="12408" y="6210"/>
                  </a:cubicBezTo>
                  <a:cubicBezTo>
                    <a:pt x="12408" y="7988"/>
                    <a:pt x="11824" y="9474"/>
                    <a:pt x="10643" y="10643"/>
                  </a:cubicBezTo>
                  <a:cubicBezTo>
                    <a:pt x="9474" y="11824"/>
                    <a:pt x="7938" y="12408"/>
                    <a:pt x="6083" y="12408"/>
                  </a:cubicBezTo>
                  <a:cubicBezTo>
                    <a:pt x="4534" y="12408"/>
                    <a:pt x="3302" y="12001"/>
                    <a:pt x="2375" y="11189"/>
                  </a:cubicBezTo>
                  <a:cubicBezTo>
                    <a:pt x="1435" y="10376"/>
                    <a:pt x="813" y="9487"/>
                    <a:pt x="483" y="8509"/>
                  </a:cubicBezTo>
                  <a:cubicBezTo>
                    <a:pt x="317" y="8115"/>
                    <a:pt x="203" y="7709"/>
                    <a:pt x="127" y="7303"/>
                  </a:cubicBezTo>
                  <a:cubicBezTo>
                    <a:pt x="38" y="6896"/>
                    <a:pt x="0" y="6528"/>
                    <a:pt x="0" y="6210"/>
                  </a:cubicBezTo>
                  <a:lnTo>
                    <a:pt x="0" y="6083"/>
                  </a:lnTo>
                  <a:cubicBezTo>
                    <a:pt x="0" y="5842"/>
                    <a:pt x="38" y="5525"/>
                    <a:pt x="127" y="5105"/>
                  </a:cubicBezTo>
                  <a:cubicBezTo>
                    <a:pt x="203" y="4712"/>
                    <a:pt x="317" y="4305"/>
                    <a:pt x="483" y="3899"/>
                  </a:cubicBezTo>
                  <a:cubicBezTo>
                    <a:pt x="889" y="2921"/>
                    <a:pt x="1537" y="2032"/>
                    <a:pt x="2426" y="1219"/>
                  </a:cubicBezTo>
                  <a:cubicBezTo>
                    <a:pt x="3327" y="406"/>
                    <a:pt x="4534" y="0"/>
                    <a:pt x="6083"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95" name="Shape 90"/>
            <p:cNvSpPr/>
            <p:nvPr/>
          </p:nvSpPr>
          <p:spPr>
            <a:xfrm>
              <a:off x="2288638" y="386402"/>
              <a:ext cx="92316" cy="55829"/>
            </a:xfrm>
            <a:custGeom>
              <a:avLst/>
              <a:gdLst/>
              <a:ahLst/>
              <a:cxnLst/>
              <a:rect l="0" t="0" r="0" b="0"/>
              <a:pathLst>
                <a:path w="92316" h="55829">
                  <a:moveTo>
                    <a:pt x="17386" y="0"/>
                  </a:moveTo>
                  <a:lnTo>
                    <a:pt x="18237" y="114"/>
                  </a:lnTo>
                  <a:lnTo>
                    <a:pt x="18237" y="9246"/>
                  </a:lnTo>
                  <a:cubicBezTo>
                    <a:pt x="20345" y="7696"/>
                    <a:pt x="22276" y="6299"/>
                    <a:pt x="24016" y="5042"/>
                  </a:cubicBezTo>
                  <a:cubicBezTo>
                    <a:pt x="25756" y="3785"/>
                    <a:pt x="27521" y="2718"/>
                    <a:pt x="29312" y="1829"/>
                  </a:cubicBezTo>
                  <a:cubicBezTo>
                    <a:pt x="30518" y="1257"/>
                    <a:pt x="31763" y="800"/>
                    <a:pt x="33020" y="483"/>
                  </a:cubicBezTo>
                  <a:cubicBezTo>
                    <a:pt x="34277" y="165"/>
                    <a:pt x="35585" y="0"/>
                    <a:pt x="36970" y="0"/>
                  </a:cubicBezTo>
                  <a:cubicBezTo>
                    <a:pt x="40945" y="0"/>
                    <a:pt x="43942" y="1054"/>
                    <a:pt x="45974" y="3162"/>
                  </a:cubicBezTo>
                  <a:cubicBezTo>
                    <a:pt x="47993" y="5271"/>
                    <a:pt x="49339" y="7620"/>
                    <a:pt x="49987" y="10211"/>
                  </a:cubicBezTo>
                  <a:cubicBezTo>
                    <a:pt x="50470" y="9652"/>
                    <a:pt x="51117" y="8966"/>
                    <a:pt x="51930" y="8153"/>
                  </a:cubicBezTo>
                  <a:cubicBezTo>
                    <a:pt x="52743" y="7341"/>
                    <a:pt x="53683" y="6528"/>
                    <a:pt x="54737" y="5715"/>
                  </a:cubicBezTo>
                  <a:cubicBezTo>
                    <a:pt x="56591" y="4254"/>
                    <a:pt x="58788" y="2934"/>
                    <a:pt x="61303" y="1765"/>
                  </a:cubicBezTo>
                  <a:cubicBezTo>
                    <a:pt x="63805" y="584"/>
                    <a:pt x="66573" y="0"/>
                    <a:pt x="69571" y="0"/>
                  </a:cubicBezTo>
                  <a:cubicBezTo>
                    <a:pt x="74511" y="0"/>
                    <a:pt x="77965" y="1575"/>
                    <a:pt x="79908" y="4750"/>
                  </a:cubicBezTo>
                  <a:cubicBezTo>
                    <a:pt x="81851" y="7912"/>
                    <a:pt x="83071" y="11392"/>
                    <a:pt x="83566" y="15202"/>
                  </a:cubicBezTo>
                  <a:cubicBezTo>
                    <a:pt x="83718" y="16345"/>
                    <a:pt x="83820" y="17450"/>
                    <a:pt x="83871" y="18542"/>
                  </a:cubicBezTo>
                  <a:cubicBezTo>
                    <a:pt x="83909" y="19634"/>
                    <a:pt x="83922" y="20676"/>
                    <a:pt x="83922" y="21654"/>
                  </a:cubicBezTo>
                  <a:lnTo>
                    <a:pt x="83922" y="47866"/>
                  </a:lnTo>
                  <a:cubicBezTo>
                    <a:pt x="83922" y="48222"/>
                    <a:pt x="83960" y="48578"/>
                    <a:pt x="84049" y="48895"/>
                  </a:cubicBezTo>
                  <a:cubicBezTo>
                    <a:pt x="84125" y="49949"/>
                    <a:pt x="84506" y="50965"/>
                    <a:pt x="85204" y="51930"/>
                  </a:cubicBezTo>
                  <a:cubicBezTo>
                    <a:pt x="85890" y="52908"/>
                    <a:pt x="87211" y="53556"/>
                    <a:pt x="89154" y="53886"/>
                  </a:cubicBezTo>
                  <a:lnTo>
                    <a:pt x="92316" y="54000"/>
                  </a:lnTo>
                  <a:lnTo>
                    <a:pt x="92316" y="55829"/>
                  </a:lnTo>
                  <a:lnTo>
                    <a:pt x="65672" y="55829"/>
                  </a:lnTo>
                  <a:lnTo>
                    <a:pt x="65672" y="54000"/>
                  </a:lnTo>
                  <a:cubicBezTo>
                    <a:pt x="65837" y="54089"/>
                    <a:pt x="66027" y="54102"/>
                    <a:pt x="66218" y="54064"/>
                  </a:cubicBezTo>
                  <a:cubicBezTo>
                    <a:pt x="66434" y="54026"/>
                    <a:pt x="66611" y="54000"/>
                    <a:pt x="66777" y="54000"/>
                  </a:cubicBezTo>
                  <a:cubicBezTo>
                    <a:pt x="69367" y="53683"/>
                    <a:pt x="71171" y="53073"/>
                    <a:pt x="72187" y="52184"/>
                  </a:cubicBezTo>
                  <a:cubicBezTo>
                    <a:pt x="73203" y="51295"/>
                    <a:pt x="73711" y="49022"/>
                    <a:pt x="73711" y="45364"/>
                  </a:cubicBezTo>
                  <a:lnTo>
                    <a:pt x="73711" y="17513"/>
                  </a:lnTo>
                  <a:cubicBezTo>
                    <a:pt x="73622" y="14681"/>
                    <a:pt x="73101" y="12103"/>
                    <a:pt x="72123" y="9792"/>
                  </a:cubicBezTo>
                  <a:cubicBezTo>
                    <a:pt x="71158" y="7480"/>
                    <a:pt x="68720" y="6325"/>
                    <a:pt x="64833" y="6325"/>
                  </a:cubicBezTo>
                  <a:cubicBezTo>
                    <a:pt x="61493" y="6325"/>
                    <a:pt x="58763" y="7036"/>
                    <a:pt x="56617" y="8446"/>
                  </a:cubicBezTo>
                  <a:cubicBezTo>
                    <a:pt x="54470" y="9868"/>
                    <a:pt x="52705" y="11633"/>
                    <a:pt x="51333" y="13741"/>
                  </a:cubicBezTo>
                  <a:lnTo>
                    <a:pt x="51333" y="44272"/>
                  </a:lnTo>
                  <a:cubicBezTo>
                    <a:pt x="51333" y="48971"/>
                    <a:pt x="52159" y="51778"/>
                    <a:pt x="53822" y="52667"/>
                  </a:cubicBezTo>
                  <a:cubicBezTo>
                    <a:pt x="55486" y="53556"/>
                    <a:pt x="57569" y="54051"/>
                    <a:pt x="60084" y="54127"/>
                  </a:cubicBezTo>
                  <a:lnTo>
                    <a:pt x="60084" y="55829"/>
                  </a:lnTo>
                  <a:lnTo>
                    <a:pt x="32842" y="55829"/>
                  </a:lnTo>
                  <a:lnTo>
                    <a:pt x="32842" y="54000"/>
                  </a:lnTo>
                  <a:cubicBezTo>
                    <a:pt x="35585" y="53924"/>
                    <a:pt x="37655" y="53480"/>
                    <a:pt x="39040" y="52667"/>
                  </a:cubicBezTo>
                  <a:cubicBezTo>
                    <a:pt x="40424" y="51854"/>
                    <a:pt x="41110" y="49467"/>
                    <a:pt x="41110" y="45491"/>
                  </a:cubicBezTo>
                  <a:lnTo>
                    <a:pt x="41110" y="18974"/>
                  </a:lnTo>
                  <a:cubicBezTo>
                    <a:pt x="41110" y="14999"/>
                    <a:pt x="40500" y="11900"/>
                    <a:pt x="39281" y="9665"/>
                  </a:cubicBezTo>
                  <a:cubicBezTo>
                    <a:pt x="38062" y="7429"/>
                    <a:pt x="35877" y="6325"/>
                    <a:pt x="32715" y="6325"/>
                  </a:cubicBezTo>
                  <a:cubicBezTo>
                    <a:pt x="30518" y="6325"/>
                    <a:pt x="28537" y="6706"/>
                    <a:pt x="26759" y="7480"/>
                  </a:cubicBezTo>
                  <a:cubicBezTo>
                    <a:pt x="24968" y="8242"/>
                    <a:pt x="23469" y="9081"/>
                    <a:pt x="22250" y="9969"/>
                  </a:cubicBezTo>
                  <a:cubicBezTo>
                    <a:pt x="21120" y="10782"/>
                    <a:pt x="20244" y="11532"/>
                    <a:pt x="19634" y="12217"/>
                  </a:cubicBezTo>
                  <a:cubicBezTo>
                    <a:pt x="19037" y="12916"/>
                    <a:pt x="18732" y="13335"/>
                    <a:pt x="18732" y="13500"/>
                  </a:cubicBezTo>
                  <a:lnTo>
                    <a:pt x="18732" y="47676"/>
                  </a:lnTo>
                  <a:cubicBezTo>
                    <a:pt x="18732" y="50762"/>
                    <a:pt x="19583" y="52591"/>
                    <a:pt x="21285" y="53150"/>
                  </a:cubicBezTo>
                  <a:cubicBezTo>
                    <a:pt x="22987" y="53721"/>
                    <a:pt x="24892" y="54051"/>
                    <a:pt x="27000" y="54127"/>
                  </a:cubicBezTo>
                  <a:lnTo>
                    <a:pt x="27000" y="55829"/>
                  </a:lnTo>
                  <a:lnTo>
                    <a:pt x="0" y="55829"/>
                  </a:lnTo>
                  <a:lnTo>
                    <a:pt x="0" y="54000"/>
                  </a:lnTo>
                  <a:cubicBezTo>
                    <a:pt x="2426" y="54000"/>
                    <a:pt x="4458" y="53619"/>
                    <a:pt x="6083" y="52845"/>
                  </a:cubicBezTo>
                  <a:cubicBezTo>
                    <a:pt x="7696" y="52083"/>
                    <a:pt x="8509" y="49670"/>
                    <a:pt x="8509" y="45606"/>
                  </a:cubicBezTo>
                  <a:lnTo>
                    <a:pt x="8509" y="14719"/>
                  </a:lnTo>
                  <a:cubicBezTo>
                    <a:pt x="8509" y="11468"/>
                    <a:pt x="8141" y="9411"/>
                    <a:pt x="7417" y="8509"/>
                  </a:cubicBezTo>
                  <a:cubicBezTo>
                    <a:pt x="6680" y="7620"/>
                    <a:pt x="5905" y="7125"/>
                    <a:pt x="5105" y="7049"/>
                  </a:cubicBezTo>
                  <a:lnTo>
                    <a:pt x="4254" y="7049"/>
                  </a:lnTo>
                  <a:cubicBezTo>
                    <a:pt x="3442" y="7049"/>
                    <a:pt x="2705" y="7099"/>
                    <a:pt x="2057" y="7176"/>
                  </a:cubicBezTo>
                  <a:cubicBezTo>
                    <a:pt x="1410" y="7252"/>
                    <a:pt x="838" y="7379"/>
                    <a:pt x="356" y="7544"/>
                  </a:cubicBezTo>
                  <a:lnTo>
                    <a:pt x="356" y="5347"/>
                  </a:lnTo>
                  <a:cubicBezTo>
                    <a:pt x="3200" y="4623"/>
                    <a:pt x="6058" y="3810"/>
                    <a:pt x="8941" y="2908"/>
                  </a:cubicBezTo>
                  <a:cubicBezTo>
                    <a:pt x="11811" y="2032"/>
                    <a:pt x="14630" y="1054"/>
                    <a:pt x="17386"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96" name="Shape 91"/>
            <p:cNvSpPr/>
            <p:nvPr/>
          </p:nvSpPr>
          <p:spPr>
            <a:xfrm>
              <a:off x="2385818" y="410798"/>
              <a:ext cx="20561" cy="32650"/>
            </a:xfrm>
            <a:custGeom>
              <a:avLst/>
              <a:gdLst/>
              <a:ahLst/>
              <a:cxnLst/>
              <a:rect l="0" t="0" r="0" b="0"/>
              <a:pathLst>
                <a:path w="20561" h="32650">
                  <a:moveTo>
                    <a:pt x="20561" y="0"/>
                  </a:moveTo>
                  <a:lnTo>
                    <a:pt x="20561" y="3172"/>
                  </a:lnTo>
                  <a:lnTo>
                    <a:pt x="12294" y="10095"/>
                  </a:lnTo>
                  <a:cubicBezTo>
                    <a:pt x="11240" y="12394"/>
                    <a:pt x="10706" y="14362"/>
                    <a:pt x="10706" y="15988"/>
                  </a:cubicBezTo>
                  <a:lnTo>
                    <a:pt x="10706" y="16102"/>
                  </a:lnTo>
                  <a:cubicBezTo>
                    <a:pt x="10706" y="19023"/>
                    <a:pt x="11481" y="21360"/>
                    <a:pt x="13018" y="23100"/>
                  </a:cubicBezTo>
                  <a:cubicBezTo>
                    <a:pt x="14554" y="24852"/>
                    <a:pt x="16459" y="25716"/>
                    <a:pt x="18745" y="25716"/>
                  </a:cubicBezTo>
                  <a:cubicBezTo>
                    <a:pt x="19139" y="25716"/>
                    <a:pt x="19545" y="25678"/>
                    <a:pt x="19952" y="25589"/>
                  </a:cubicBezTo>
                  <a:lnTo>
                    <a:pt x="20561" y="25479"/>
                  </a:lnTo>
                  <a:lnTo>
                    <a:pt x="20561" y="30674"/>
                  </a:lnTo>
                  <a:lnTo>
                    <a:pt x="12903" y="32650"/>
                  </a:lnTo>
                  <a:cubicBezTo>
                    <a:pt x="9652" y="32650"/>
                    <a:pt x="6693" y="31571"/>
                    <a:pt x="4013" y="29424"/>
                  </a:cubicBezTo>
                  <a:cubicBezTo>
                    <a:pt x="1346" y="27278"/>
                    <a:pt x="0" y="24179"/>
                    <a:pt x="0" y="20128"/>
                  </a:cubicBezTo>
                  <a:cubicBezTo>
                    <a:pt x="0" y="15912"/>
                    <a:pt x="1245" y="12508"/>
                    <a:pt x="3708" y="9904"/>
                  </a:cubicBezTo>
                  <a:cubicBezTo>
                    <a:pt x="6185" y="7314"/>
                    <a:pt x="9817" y="4875"/>
                    <a:pt x="14605" y="2602"/>
                  </a:cubicBezTo>
                  <a:lnTo>
                    <a:pt x="20561"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97" name="Shape 92"/>
            <p:cNvSpPr/>
            <p:nvPr/>
          </p:nvSpPr>
          <p:spPr>
            <a:xfrm>
              <a:off x="2388130" y="386751"/>
              <a:ext cx="18250" cy="18508"/>
            </a:xfrm>
            <a:custGeom>
              <a:avLst/>
              <a:gdLst/>
              <a:ahLst/>
              <a:cxnLst/>
              <a:rect l="0" t="0" r="0" b="0"/>
              <a:pathLst>
                <a:path w="18250" h="18508">
                  <a:moveTo>
                    <a:pt x="18250" y="0"/>
                  </a:moveTo>
                  <a:lnTo>
                    <a:pt x="18250" y="2569"/>
                  </a:lnTo>
                  <a:lnTo>
                    <a:pt x="18009" y="2569"/>
                  </a:lnTo>
                  <a:cubicBezTo>
                    <a:pt x="17767" y="2569"/>
                    <a:pt x="17526" y="2607"/>
                    <a:pt x="17272" y="2684"/>
                  </a:cubicBezTo>
                  <a:cubicBezTo>
                    <a:pt x="15494" y="2849"/>
                    <a:pt x="13843" y="3446"/>
                    <a:pt x="12344" y="4449"/>
                  </a:cubicBezTo>
                  <a:cubicBezTo>
                    <a:pt x="10846" y="5465"/>
                    <a:pt x="10109" y="6824"/>
                    <a:pt x="10109" y="8526"/>
                  </a:cubicBezTo>
                  <a:cubicBezTo>
                    <a:pt x="10109" y="9021"/>
                    <a:pt x="10135" y="9478"/>
                    <a:pt x="10223" y="9923"/>
                  </a:cubicBezTo>
                  <a:cubicBezTo>
                    <a:pt x="10300" y="10367"/>
                    <a:pt x="10376" y="10799"/>
                    <a:pt x="10465" y="11205"/>
                  </a:cubicBezTo>
                  <a:cubicBezTo>
                    <a:pt x="10465" y="11612"/>
                    <a:pt x="10503" y="11993"/>
                    <a:pt x="10592" y="12361"/>
                  </a:cubicBezTo>
                  <a:cubicBezTo>
                    <a:pt x="10668" y="12729"/>
                    <a:pt x="10706" y="13021"/>
                    <a:pt x="10706" y="13263"/>
                  </a:cubicBezTo>
                  <a:lnTo>
                    <a:pt x="10706" y="13631"/>
                  </a:lnTo>
                  <a:cubicBezTo>
                    <a:pt x="10630" y="14850"/>
                    <a:pt x="10084" y="15968"/>
                    <a:pt x="9068" y="16984"/>
                  </a:cubicBezTo>
                  <a:cubicBezTo>
                    <a:pt x="8052" y="18000"/>
                    <a:pt x="6769" y="18508"/>
                    <a:pt x="5232" y="18508"/>
                  </a:cubicBezTo>
                  <a:cubicBezTo>
                    <a:pt x="3937" y="18508"/>
                    <a:pt x="2908" y="18152"/>
                    <a:pt x="2134" y="17466"/>
                  </a:cubicBezTo>
                  <a:cubicBezTo>
                    <a:pt x="1359" y="16781"/>
                    <a:pt x="775" y="16031"/>
                    <a:pt x="368" y="15219"/>
                  </a:cubicBezTo>
                  <a:cubicBezTo>
                    <a:pt x="292" y="14812"/>
                    <a:pt x="203" y="14444"/>
                    <a:pt x="127" y="14126"/>
                  </a:cubicBezTo>
                  <a:cubicBezTo>
                    <a:pt x="51" y="13796"/>
                    <a:pt x="0" y="13479"/>
                    <a:pt x="0" y="13148"/>
                  </a:cubicBezTo>
                  <a:cubicBezTo>
                    <a:pt x="0" y="12425"/>
                    <a:pt x="140" y="11612"/>
                    <a:pt x="432" y="10723"/>
                  </a:cubicBezTo>
                  <a:cubicBezTo>
                    <a:pt x="711" y="9821"/>
                    <a:pt x="1130" y="8932"/>
                    <a:pt x="1702" y="8043"/>
                  </a:cubicBezTo>
                  <a:cubicBezTo>
                    <a:pt x="2997" y="5935"/>
                    <a:pt x="5105" y="4004"/>
                    <a:pt x="8026" y="2265"/>
                  </a:cubicBezTo>
                  <a:lnTo>
                    <a:pt x="1825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98" name="Shape 93"/>
            <p:cNvSpPr/>
            <p:nvPr/>
          </p:nvSpPr>
          <p:spPr>
            <a:xfrm>
              <a:off x="2435082" y="434202"/>
              <a:ext cx="0" cy="127"/>
            </a:xfrm>
            <a:custGeom>
              <a:avLst/>
              <a:gdLst/>
              <a:ahLst/>
              <a:cxnLst/>
              <a:rect l="0" t="0" r="0" b="0"/>
              <a:pathLst>
                <a:path h="127">
                  <a:moveTo>
                    <a:pt x="0" y="127"/>
                  </a:moveTo>
                  <a:lnTo>
                    <a:pt x="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99" name="Shape 94"/>
            <p:cNvSpPr/>
            <p:nvPr/>
          </p:nvSpPr>
          <p:spPr>
            <a:xfrm>
              <a:off x="2406380" y="386400"/>
              <a:ext cx="28702" cy="57048"/>
            </a:xfrm>
            <a:custGeom>
              <a:avLst/>
              <a:gdLst/>
              <a:ahLst/>
              <a:cxnLst/>
              <a:rect l="0" t="0" r="0" b="0"/>
              <a:pathLst>
                <a:path w="28702" h="57048">
                  <a:moveTo>
                    <a:pt x="1588" y="0"/>
                  </a:moveTo>
                  <a:cubicBezTo>
                    <a:pt x="8064" y="0"/>
                    <a:pt x="12510" y="1295"/>
                    <a:pt x="14897" y="3886"/>
                  </a:cubicBezTo>
                  <a:cubicBezTo>
                    <a:pt x="17285" y="6490"/>
                    <a:pt x="18771" y="9322"/>
                    <a:pt x="19342" y="12408"/>
                  </a:cubicBezTo>
                  <a:cubicBezTo>
                    <a:pt x="19507" y="13614"/>
                    <a:pt x="19609" y="14846"/>
                    <a:pt x="19647" y="16053"/>
                  </a:cubicBezTo>
                  <a:cubicBezTo>
                    <a:pt x="19685" y="17272"/>
                    <a:pt x="19698" y="18402"/>
                    <a:pt x="19698" y="19456"/>
                  </a:cubicBezTo>
                  <a:lnTo>
                    <a:pt x="19698" y="43053"/>
                  </a:lnTo>
                  <a:cubicBezTo>
                    <a:pt x="19698" y="44920"/>
                    <a:pt x="19850" y="46584"/>
                    <a:pt x="20130" y="48044"/>
                  </a:cubicBezTo>
                  <a:cubicBezTo>
                    <a:pt x="20422" y="49505"/>
                    <a:pt x="21450" y="50241"/>
                    <a:pt x="23228" y="50241"/>
                  </a:cubicBezTo>
                  <a:cubicBezTo>
                    <a:pt x="24371" y="50241"/>
                    <a:pt x="25336" y="50038"/>
                    <a:pt x="26149" y="49632"/>
                  </a:cubicBezTo>
                  <a:cubicBezTo>
                    <a:pt x="26962" y="49225"/>
                    <a:pt x="27686" y="48743"/>
                    <a:pt x="28346" y="48171"/>
                  </a:cubicBezTo>
                  <a:cubicBezTo>
                    <a:pt x="28423" y="48171"/>
                    <a:pt x="28486" y="48146"/>
                    <a:pt x="28524" y="48108"/>
                  </a:cubicBezTo>
                  <a:lnTo>
                    <a:pt x="28702" y="47930"/>
                  </a:lnTo>
                  <a:lnTo>
                    <a:pt x="28702" y="50965"/>
                  </a:lnTo>
                  <a:cubicBezTo>
                    <a:pt x="26200" y="54051"/>
                    <a:pt x="24003" y="55829"/>
                    <a:pt x="22136" y="56312"/>
                  </a:cubicBezTo>
                  <a:cubicBezTo>
                    <a:pt x="20269" y="56807"/>
                    <a:pt x="18847" y="57048"/>
                    <a:pt x="17882" y="57048"/>
                  </a:cubicBezTo>
                  <a:cubicBezTo>
                    <a:pt x="17475" y="57048"/>
                    <a:pt x="16955" y="57023"/>
                    <a:pt x="16294" y="56985"/>
                  </a:cubicBezTo>
                  <a:cubicBezTo>
                    <a:pt x="15646" y="56947"/>
                    <a:pt x="14999" y="56756"/>
                    <a:pt x="14351" y="56439"/>
                  </a:cubicBezTo>
                  <a:cubicBezTo>
                    <a:pt x="13373" y="56032"/>
                    <a:pt x="12446" y="55245"/>
                    <a:pt x="11557" y="54077"/>
                  </a:cubicBezTo>
                  <a:cubicBezTo>
                    <a:pt x="10655" y="52895"/>
                    <a:pt x="10135" y="50965"/>
                    <a:pt x="9970" y="48285"/>
                  </a:cubicBezTo>
                  <a:cubicBezTo>
                    <a:pt x="9652" y="48616"/>
                    <a:pt x="9309" y="48920"/>
                    <a:pt x="8941" y="49200"/>
                  </a:cubicBezTo>
                  <a:cubicBezTo>
                    <a:pt x="8573" y="49492"/>
                    <a:pt x="8192" y="49797"/>
                    <a:pt x="7785" y="50114"/>
                  </a:cubicBezTo>
                  <a:cubicBezTo>
                    <a:pt x="5677" y="51905"/>
                    <a:pt x="3277" y="53505"/>
                    <a:pt x="610" y="54915"/>
                  </a:cubicBezTo>
                  <a:lnTo>
                    <a:pt x="0" y="55072"/>
                  </a:lnTo>
                  <a:lnTo>
                    <a:pt x="0" y="49877"/>
                  </a:lnTo>
                  <a:lnTo>
                    <a:pt x="724" y="49746"/>
                  </a:lnTo>
                  <a:cubicBezTo>
                    <a:pt x="1219" y="49670"/>
                    <a:pt x="1702" y="49555"/>
                    <a:pt x="2184" y="49378"/>
                  </a:cubicBezTo>
                  <a:cubicBezTo>
                    <a:pt x="2680" y="49225"/>
                    <a:pt x="3124" y="49060"/>
                    <a:pt x="3531" y="48895"/>
                  </a:cubicBezTo>
                  <a:cubicBezTo>
                    <a:pt x="4013" y="48743"/>
                    <a:pt x="4445" y="48552"/>
                    <a:pt x="4813" y="48349"/>
                  </a:cubicBezTo>
                  <a:cubicBezTo>
                    <a:pt x="5169" y="48146"/>
                    <a:pt x="5474" y="48006"/>
                    <a:pt x="5715" y="47930"/>
                  </a:cubicBezTo>
                  <a:cubicBezTo>
                    <a:pt x="5956" y="47765"/>
                    <a:pt x="6198" y="47625"/>
                    <a:pt x="6439" y="47498"/>
                  </a:cubicBezTo>
                  <a:cubicBezTo>
                    <a:pt x="6693" y="47384"/>
                    <a:pt x="6934" y="47269"/>
                    <a:pt x="7176" y="47193"/>
                  </a:cubicBezTo>
                  <a:cubicBezTo>
                    <a:pt x="8395" y="46393"/>
                    <a:pt x="9144" y="45529"/>
                    <a:pt x="9423" y="44640"/>
                  </a:cubicBezTo>
                  <a:cubicBezTo>
                    <a:pt x="9715" y="43751"/>
                    <a:pt x="9855" y="42532"/>
                    <a:pt x="9855" y="40996"/>
                  </a:cubicBezTo>
                  <a:lnTo>
                    <a:pt x="9855" y="23228"/>
                  </a:lnTo>
                  <a:cubicBezTo>
                    <a:pt x="7912" y="23965"/>
                    <a:pt x="6147" y="24651"/>
                    <a:pt x="4559" y="25298"/>
                  </a:cubicBezTo>
                  <a:cubicBezTo>
                    <a:pt x="2972" y="25946"/>
                    <a:pt x="1537" y="26632"/>
                    <a:pt x="241" y="27368"/>
                  </a:cubicBezTo>
                  <a:lnTo>
                    <a:pt x="0" y="27571"/>
                  </a:lnTo>
                  <a:lnTo>
                    <a:pt x="0" y="24398"/>
                  </a:lnTo>
                  <a:lnTo>
                    <a:pt x="1283" y="23838"/>
                  </a:lnTo>
                  <a:cubicBezTo>
                    <a:pt x="3912" y="22784"/>
                    <a:pt x="6769" y="21653"/>
                    <a:pt x="9855" y="20434"/>
                  </a:cubicBezTo>
                  <a:lnTo>
                    <a:pt x="9855" y="12890"/>
                  </a:lnTo>
                  <a:cubicBezTo>
                    <a:pt x="9855" y="9728"/>
                    <a:pt x="9208" y="7442"/>
                    <a:pt x="7912" y="6020"/>
                  </a:cubicBezTo>
                  <a:cubicBezTo>
                    <a:pt x="6604" y="4610"/>
                    <a:pt x="5182" y="3696"/>
                    <a:pt x="3645" y="3289"/>
                  </a:cubicBezTo>
                  <a:cubicBezTo>
                    <a:pt x="3086" y="3124"/>
                    <a:pt x="2527" y="3023"/>
                    <a:pt x="2007" y="2984"/>
                  </a:cubicBezTo>
                  <a:cubicBezTo>
                    <a:pt x="1473" y="2946"/>
                    <a:pt x="978" y="2921"/>
                    <a:pt x="483" y="2921"/>
                  </a:cubicBezTo>
                  <a:lnTo>
                    <a:pt x="0" y="2921"/>
                  </a:lnTo>
                  <a:lnTo>
                    <a:pt x="0" y="352"/>
                  </a:lnTo>
                  <a:lnTo>
                    <a:pt x="1588"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100" name="Shape 95"/>
            <p:cNvSpPr/>
            <p:nvPr/>
          </p:nvSpPr>
          <p:spPr>
            <a:xfrm>
              <a:off x="2437642" y="359269"/>
              <a:ext cx="28943" cy="82969"/>
            </a:xfrm>
            <a:custGeom>
              <a:avLst/>
              <a:gdLst/>
              <a:ahLst/>
              <a:cxnLst/>
              <a:rect l="0" t="0" r="0" b="0"/>
              <a:pathLst>
                <a:path w="28943" h="82969">
                  <a:moveTo>
                    <a:pt x="19342" y="0"/>
                  </a:moveTo>
                  <a:lnTo>
                    <a:pt x="19825" y="127"/>
                  </a:lnTo>
                  <a:lnTo>
                    <a:pt x="19825" y="72746"/>
                  </a:lnTo>
                  <a:cubicBezTo>
                    <a:pt x="19825" y="76314"/>
                    <a:pt x="20472" y="78588"/>
                    <a:pt x="21768" y="79553"/>
                  </a:cubicBezTo>
                  <a:cubicBezTo>
                    <a:pt x="23063" y="80531"/>
                    <a:pt x="25463" y="81102"/>
                    <a:pt x="28943" y="81255"/>
                  </a:cubicBezTo>
                  <a:lnTo>
                    <a:pt x="28943" y="82969"/>
                  </a:lnTo>
                  <a:lnTo>
                    <a:pt x="241" y="82969"/>
                  </a:lnTo>
                  <a:lnTo>
                    <a:pt x="241" y="81140"/>
                  </a:lnTo>
                  <a:cubicBezTo>
                    <a:pt x="3810" y="80975"/>
                    <a:pt x="6261" y="80328"/>
                    <a:pt x="7607" y="79197"/>
                  </a:cubicBezTo>
                  <a:cubicBezTo>
                    <a:pt x="8941" y="78054"/>
                    <a:pt x="9601" y="75832"/>
                    <a:pt x="9601" y="72504"/>
                  </a:cubicBezTo>
                  <a:lnTo>
                    <a:pt x="9601" y="14364"/>
                  </a:lnTo>
                  <a:cubicBezTo>
                    <a:pt x="9601" y="11684"/>
                    <a:pt x="9284" y="9792"/>
                    <a:pt x="8636" y="8700"/>
                  </a:cubicBezTo>
                  <a:cubicBezTo>
                    <a:pt x="7988" y="7607"/>
                    <a:pt x="6490" y="7061"/>
                    <a:pt x="4140" y="7061"/>
                  </a:cubicBezTo>
                  <a:lnTo>
                    <a:pt x="2857" y="7061"/>
                  </a:lnTo>
                  <a:cubicBezTo>
                    <a:pt x="2489" y="7061"/>
                    <a:pt x="2108" y="7099"/>
                    <a:pt x="1702" y="7188"/>
                  </a:cubicBezTo>
                  <a:cubicBezTo>
                    <a:pt x="1460" y="7188"/>
                    <a:pt x="1194" y="7201"/>
                    <a:pt x="914" y="7239"/>
                  </a:cubicBezTo>
                  <a:cubicBezTo>
                    <a:pt x="622" y="7290"/>
                    <a:pt x="317" y="7303"/>
                    <a:pt x="0" y="7303"/>
                  </a:cubicBezTo>
                  <a:lnTo>
                    <a:pt x="0" y="5232"/>
                  </a:lnTo>
                  <a:cubicBezTo>
                    <a:pt x="3238" y="4508"/>
                    <a:pt x="6464" y="3721"/>
                    <a:pt x="9665" y="2857"/>
                  </a:cubicBezTo>
                  <a:cubicBezTo>
                    <a:pt x="12878" y="2019"/>
                    <a:pt x="16091" y="1054"/>
                    <a:pt x="19342"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101" name="Shape 96"/>
            <p:cNvSpPr/>
            <p:nvPr/>
          </p:nvSpPr>
          <p:spPr>
            <a:xfrm>
              <a:off x="310702" y="163295"/>
              <a:ext cx="141961" cy="332321"/>
            </a:xfrm>
            <a:custGeom>
              <a:avLst/>
              <a:gdLst/>
              <a:ahLst/>
              <a:cxnLst/>
              <a:rect l="0" t="0" r="0" b="0"/>
              <a:pathLst>
                <a:path w="141961" h="332321">
                  <a:moveTo>
                    <a:pt x="0" y="0"/>
                  </a:moveTo>
                  <a:lnTo>
                    <a:pt x="40818" y="0"/>
                  </a:lnTo>
                  <a:lnTo>
                    <a:pt x="40805" y="259715"/>
                  </a:lnTo>
                  <a:cubicBezTo>
                    <a:pt x="40805" y="272602"/>
                    <a:pt x="48513" y="283661"/>
                    <a:pt x="59499" y="288385"/>
                  </a:cubicBezTo>
                  <a:lnTo>
                    <a:pt x="70980" y="290741"/>
                  </a:lnTo>
                  <a:lnTo>
                    <a:pt x="70549" y="290830"/>
                  </a:lnTo>
                  <a:lnTo>
                    <a:pt x="71412" y="290830"/>
                  </a:lnTo>
                  <a:lnTo>
                    <a:pt x="70980" y="290741"/>
                  </a:lnTo>
                  <a:lnTo>
                    <a:pt x="82460" y="288385"/>
                  </a:lnTo>
                  <a:cubicBezTo>
                    <a:pt x="93442" y="283661"/>
                    <a:pt x="101143" y="272602"/>
                    <a:pt x="101143" y="259715"/>
                  </a:cubicBezTo>
                  <a:lnTo>
                    <a:pt x="101143" y="0"/>
                  </a:lnTo>
                  <a:lnTo>
                    <a:pt x="141961" y="0"/>
                  </a:lnTo>
                  <a:lnTo>
                    <a:pt x="141961" y="259804"/>
                  </a:lnTo>
                  <a:cubicBezTo>
                    <a:pt x="141961" y="299695"/>
                    <a:pt x="109969" y="331978"/>
                    <a:pt x="70803" y="332321"/>
                  </a:cubicBezTo>
                  <a:cubicBezTo>
                    <a:pt x="31661" y="331978"/>
                    <a:pt x="0" y="299695"/>
                    <a:pt x="0" y="259804"/>
                  </a:cubicBezTo>
                  <a:lnTo>
                    <a:pt x="0" y="0"/>
                  </a:lnTo>
                  <a:close/>
                </a:path>
              </a:pathLst>
            </a:custGeom>
            <a:ln w="0" cap="flat">
              <a:miter lim="127000"/>
            </a:ln>
          </p:spPr>
          <p:style>
            <a:lnRef idx="0">
              <a:srgbClr val="000000">
                <a:alpha val="0"/>
              </a:srgbClr>
            </a:lnRef>
            <a:fillRef idx="1">
              <a:srgbClr val="1D1D1B"/>
            </a:fillRef>
            <a:effectRef idx="0">
              <a:scrgbClr r="0" g="0" b="0"/>
            </a:effectRef>
            <a:fontRef idx="none"/>
          </p:style>
          <p:txBody>
            <a:bodyPr/>
            <a:lstStyle/>
            <a:p>
              <a:endParaRPr lang="sv-SE">
                <a:solidFill>
                  <a:prstClr val="black"/>
                </a:solidFill>
                <a:latin typeface="Calibri"/>
              </a:endParaRPr>
            </a:p>
          </p:txBody>
        </p:sp>
        <p:sp>
          <p:nvSpPr>
            <p:cNvPr id="102" name="Shape 97"/>
            <p:cNvSpPr/>
            <p:nvPr/>
          </p:nvSpPr>
          <p:spPr>
            <a:xfrm>
              <a:off x="131629" y="395593"/>
              <a:ext cx="500101" cy="253733"/>
            </a:xfrm>
            <a:custGeom>
              <a:avLst/>
              <a:gdLst/>
              <a:ahLst/>
              <a:cxnLst/>
              <a:rect l="0" t="0" r="0" b="0"/>
              <a:pathLst>
                <a:path w="500101" h="253733">
                  <a:moveTo>
                    <a:pt x="0" y="0"/>
                  </a:moveTo>
                  <a:cubicBezTo>
                    <a:pt x="0" y="0"/>
                    <a:pt x="83160" y="26327"/>
                    <a:pt x="155321" y="100267"/>
                  </a:cubicBezTo>
                  <a:cubicBezTo>
                    <a:pt x="227470" y="174193"/>
                    <a:pt x="239586" y="220662"/>
                    <a:pt x="250038" y="238049"/>
                  </a:cubicBezTo>
                  <a:cubicBezTo>
                    <a:pt x="260515" y="220662"/>
                    <a:pt x="272631" y="174193"/>
                    <a:pt x="344767" y="100267"/>
                  </a:cubicBezTo>
                  <a:cubicBezTo>
                    <a:pt x="416941" y="26327"/>
                    <a:pt x="500101" y="0"/>
                    <a:pt x="500101" y="0"/>
                  </a:cubicBezTo>
                  <a:lnTo>
                    <a:pt x="249771" y="253733"/>
                  </a:lnTo>
                  <a:lnTo>
                    <a:pt x="0" y="0"/>
                  </a:ln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103" name="Shape 98"/>
            <p:cNvSpPr/>
            <p:nvPr/>
          </p:nvSpPr>
          <p:spPr>
            <a:xfrm>
              <a:off x="298409" y="0"/>
              <a:ext cx="164986" cy="124968"/>
            </a:xfrm>
            <a:custGeom>
              <a:avLst/>
              <a:gdLst/>
              <a:ahLst/>
              <a:cxnLst/>
              <a:rect l="0" t="0" r="0" b="0"/>
              <a:pathLst>
                <a:path w="164986" h="124968">
                  <a:moveTo>
                    <a:pt x="82525" y="0"/>
                  </a:moveTo>
                  <a:cubicBezTo>
                    <a:pt x="94932" y="17615"/>
                    <a:pt x="102222" y="39167"/>
                    <a:pt x="102222" y="62471"/>
                  </a:cubicBezTo>
                  <a:cubicBezTo>
                    <a:pt x="102222" y="63246"/>
                    <a:pt x="102248" y="63830"/>
                    <a:pt x="102222" y="64592"/>
                  </a:cubicBezTo>
                  <a:cubicBezTo>
                    <a:pt x="108534" y="63170"/>
                    <a:pt x="114897" y="62471"/>
                    <a:pt x="121628" y="62471"/>
                  </a:cubicBezTo>
                  <a:cubicBezTo>
                    <a:pt x="137350" y="62471"/>
                    <a:pt x="152133" y="66573"/>
                    <a:pt x="164986" y="73787"/>
                  </a:cubicBezTo>
                  <a:cubicBezTo>
                    <a:pt x="130886" y="78588"/>
                    <a:pt x="101448" y="97752"/>
                    <a:pt x="82321" y="124968"/>
                  </a:cubicBezTo>
                  <a:cubicBezTo>
                    <a:pt x="63208" y="97752"/>
                    <a:pt x="34112" y="78588"/>
                    <a:pt x="0" y="73787"/>
                  </a:cubicBezTo>
                  <a:cubicBezTo>
                    <a:pt x="12865" y="66573"/>
                    <a:pt x="27635" y="62471"/>
                    <a:pt x="43358" y="62471"/>
                  </a:cubicBezTo>
                  <a:cubicBezTo>
                    <a:pt x="50101" y="62471"/>
                    <a:pt x="56451" y="63170"/>
                    <a:pt x="62763" y="64592"/>
                  </a:cubicBezTo>
                  <a:cubicBezTo>
                    <a:pt x="62738" y="63830"/>
                    <a:pt x="62763" y="63246"/>
                    <a:pt x="62763" y="62471"/>
                  </a:cubicBezTo>
                  <a:cubicBezTo>
                    <a:pt x="62763" y="39167"/>
                    <a:pt x="70142" y="17615"/>
                    <a:pt x="82525"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104" name="Shape 99"/>
            <p:cNvSpPr/>
            <p:nvPr/>
          </p:nvSpPr>
          <p:spPr>
            <a:xfrm>
              <a:off x="0" y="269420"/>
              <a:ext cx="116662" cy="118631"/>
            </a:xfrm>
            <a:custGeom>
              <a:avLst/>
              <a:gdLst/>
              <a:ahLst/>
              <a:cxnLst/>
              <a:rect l="0" t="0" r="0" b="0"/>
              <a:pathLst>
                <a:path w="116662" h="118631">
                  <a:moveTo>
                    <a:pt x="116662" y="0"/>
                  </a:moveTo>
                  <a:cubicBezTo>
                    <a:pt x="95910" y="27915"/>
                    <a:pt x="88417" y="62649"/>
                    <a:pt x="93815" y="95644"/>
                  </a:cubicBezTo>
                  <a:cubicBezTo>
                    <a:pt x="61366" y="90132"/>
                    <a:pt x="27457" y="97511"/>
                    <a:pt x="0" y="118631"/>
                  </a:cubicBezTo>
                  <a:cubicBezTo>
                    <a:pt x="4102" y="104292"/>
                    <a:pt x="11697" y="90767"/>
                    <a:pt x="22809" y="79477"/>
                  </a:cubicBezTo>
                  <a:cubicBezTo>
                    <a:pt x="27572" y="74638"/>
                    <a:pt x="32537" y="70548"/>
                    <a:pt x="37986" y="67031"/>
                  </a:cubicBezTo>
                  <a:cubicBezTo>
                    <a:pt x="37465" y="66497"/>
                    <a:pt x="37059" y="66065"/>
                    <a:pt x="36525" y="65519"/>
                  </a:cubicBezTo>
                  <a:cubicBezTo>
                    <a:pt x="20333" y="49047"/>
                    <a:pt x="10528" y="28486"/>
                    <a:pt x="7061" y="7125"/>
                  </a:cubicBezTo>
                  <a:cubicBezTo>
                    <a:pt x="28080" y="10655"/>
                    <a:pt x="48235" y="20650"/>
                    <a:pt x="64440" y="37135"/>
                  </a:cubicBezTo>
                  <a:cubicBezTo>
                    <a:pt x="64973" y="37681"/>
                    <a:pt x="65380" y="38087"/>
                    <a:pt x="65900" y="38633"/>
                  </a:cubicBezTo>
                  <a:cubicBezTo>
                    <a:pt x="69380" y="33083"/>
                    <a:pt x="73406" y="28029"/>
                    <a:pt x="78156" y="23203"/>
                  </a:cubicBezTo>
                  <a:cubicBezTo>
                    <a:pt x="89268" y="11887"/>
                    <a:pt x="102565" y="4153"/>
                    <a:pt x="116662"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sp>
          <p:nvSpPr>
            <p:cNvPr id="105" name="Shape 100"/>
            <p:cNvSpPr/>
            <p:nvPr/>
          </p:nvSpPr>
          <p:spPr>
            <a:xfrm>
              <a:off x="640074" y="271100"/>
              <a:ext cx="116662" cy="118643"/>
            </a:xfrm>
            <a:custGeom>
              <a:avLst/>
              <a:gdLst/>
              <a:ahLst/>
              <a:cxnLst/>
              <a:rect l="0" t="0" r="0" b="0"/>
              <a:pathLst>
                <a:path w="116662" h="118643">
                  <a:moveTo>
                    <a:pt x="0" y="0"/>
                  </a:moveTo>
                  <a:cubicBezTo>
                    <a:pt x="14097" y="4153"/>
                    <a:pt x="27394" y="11887"/>
                    <a:pt x="38519" y="23178"/>
                  </a:cubicBezTo>
                  <a:cubicBezTo>
                    <a:pt x="43269" y="28016"/>
                    <a:pt x="47295" y="33083"/>
                    <a:pt x="50762" y="38621"/>
                  </a:cubicBezTo>
                  <a:cubicBezTo>
                    <a:pt x="51283" y="38075"/>
                    <a:pt x="51689" y="37681"/>
                    <a:pt x="52235" y="37135"/>
                  </a:cubicBezTo>
                  <a:cubicBezTo>
                    <a:pt x="68440" y="20663"/>
                    <a:pt x="88659" y="10719"/>
                    <a:pt x="109664" y="7176"/>
                  </a:cubicBezTo>
                  <a:cubicBezTo>
                    <a:pt x="106185" y="28537"/>
                    <a:pt x="96355" y="49047"/>
                    <a:pt x="80150" y="65519"/>
                  </a:cubicBezTo>
                  <a:cubicBezTo>
                    <a:pt x="79616" y="66053"/>
                    <a:pt x="79223" y="66485"/>
                    <a:pt x="78677" y="67005"/>
                  </a:cubicBezTo>
                  <a:cubicBezTo>
                    <a:pt x="84125" y="70536"/>
                    <a:pt x="89090" y="74638"/>
                    <a:pt x="93866" y="79464"/>
                  </a:cubicBezTo>
                  <a:cubicBezTo>
                    <a:pt x="104965" y="90767"/>
                    <a:pt x="112585" y="104292"/>
                    <a:pt x="116662" y="118643"/>
                  </a:cubicBezTo>
                  <a:cubicBezTo>
                    <a:pt x="89205" y="97511"/>
                    <a:pt x="55067" y="89891"/>
                    <a:pt x="22619" y="95402"/>
                  </a:cubicBezTo>
                  <a:cubicBezTo>
                    <a:pt x="28016" y="62395"/>
                    <a:pt x="20764" y="27915"/>
                    <a:pt x="0" y="0"/>
                  </a:cubicBezTo>
                  <a:close/>
                </a:path>
              </a:pathLst>
            </a:custGeom>
            <a:ln w="0" cap="flat">
              <a:miter lim="127000"/>
            </a:ln>
          </p:spPr>
          <p:style>
            <a:lnRef idx="0">
              <a:srgbClr val="000000">
                <a:alpha val="0"/>
              </a:srgbClr>
            </a:lnRef>
            <a:fillRef idx="1">
              <a:srgbClr val="700048"/>
            </a:fillRef>
            <a:effectRef idx="0">
              <a:scrgbClr r="0" g="0" b="0"/>
            </a:effectRef>
            <a:fontRef idx="none"/>
          </p:style>
          <p:txBody>
            <a:bodyPr/>
            <a:lstStyle/>
            <a:p>
              <a:endParaRPr lang="sv-SE">
                <a:solidFill>
                  <a:prstClr val="black"/>
                </a:solidFill>
                <a:latin typeface="Calibri"/>
              </a:endParaRPr>
            </a:p>
          </p:txBody>
        </p:sp>
      </p:grpSp>
      <p:pic>
        <p:nvPicPr>
          <p:cNvPr id="107" name="Picture 106" descr="Resultado de imaxes para logo SLU"/>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3865" y="4367559"/>
            <a:ext cx="765708" cy="677408"/>
          </a:xfrm>
          <a:prstGeom prst="rect">
            <a:avLst/>
          </a:prstGeom>
          <a:noFill/>
          <a:ln>
            <a:noFill/>
          </a:ln>
        </p:spPr>
      </p:pic>
    </p:spTree>
    <p:extLst>
      <p:ext uri="{BB962C8B-B14F-4D97-AF65-F5344CB8AC3E}">
        <p14:creationId xmlns:p14="http://schemas.microsoft.com/office/powerpoint/2010/main" val="1983331512"/>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endParaRPr lang="sv-SE"/>
          </a:p>
        </p:txBody>
      </p:sp>
      <p:pic>
        <p:nvPicPr>
          <p:cNvPr id="4" name="Picture 3"/>
          <p:cNvPicPr>
            <a:picLocks noChangeAspect="1"/>
          </p:cNvPicPr>
          <p:nvPr/>
        </p:nvPicPr>
        <p:blipFill>
          <a:blip r:embed="rId3"/>
          <a:stretch>
            <a:fillRect/>
          </a:stretch>
        </p:blipFill>
        <p:spPr>
          <a:xfrm>
            <a:off x="-268224" y="-74981"/>
            <a:ext cx="12728448" cy="7007962"/>
          </a:xfrm>
          <a:prstGeom prst="rect">
            <a:avLst/>
          </a:prstGeom>
        </p:spPr>
      </p:pic>
      <p:sp>
        <p:nvSpPr>
          <p:cNvPr id="5" name="Rectangle 4"/>
          <p:cNvSpPr/>
          <p:nvPr/>
        </p:nvSpPr>
        <p:spPr>
          <a:xfrm>
            <a:off x="9096936" y="6471316"/>
            <a:ext cx="4847664" cy="461665"/>
          </a:xfrm>
          <a:prstGeom prst="rect">
            <a:avLst/>
          </a:prstGeom>
          <a:ln>
            <a:noFill/>
          </a:ln>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smtClean="0">
                <a:ln>
                  <a:noFill/>
                </a:ln>
                <a:solidFill>
                  <a:schemeClr val="bg1">
                    <a:lumMod val="50000"/>
                  </a:schemeClr>
                </a:solidFill>
                <a:effectLst/>
                <a:uLnTx/>
                <a:uFillTx/>
                <a:ea typeface="+mn-ea"/>
                <a:cs typeface="Calibri" panose="020F0502020204030204" pitchFamily="34" charset="0"/>
              </a:rPr>
              <a:t>Blanco-Penedo</a:t>
            </a:r>
            <a:r>
              <a:rPr kumimoji="0" lang="es-ES" sz="2400" b="0" i="0" u="none" strike="noStrike" kern="1200" cap="none" spc="0" normalizeH="0" noProof="0" dirty="0" smtClean="0">
                <a:ln>
                  <a:noFill/>
                </a:ln>
                <a:solidFill>
                  <a:schemeClr val="bg1">
                    <a:lumMod val="50000"/>
                  </a:schemeClr>
                </a:solidFill>
                <a:effectLst/>
                <a:uLnTx/>
                <a:uFillTx/>
                <a:ea typeface="+mn-ea"/>
                <a:cs typeface="Calibri" panose="020F0502020204030204" pitchFamily="34" charset="0"/>
              </a:rPr>
              <a:t> et al. 2020</a:t>
            </a:r>
            <a:endParaRPr kumimoji="0" lang="es-ES" sz="2400" b="0" i="0" u="none" strike="noStrike" kern="1200" cap="none" spc="0" normalizeH="0" baseline="0" noProof="0" dirty="0">
              <a:ln>
                <a:noFill/>
              </a:ln>
              <a:solidFill>
                <a:schemeClr val="bg1">
                  <a:lumMod val="50000"/>
                </a:schemeClr>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1333907019"/>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p:nvSpPr>
        <p:spPr>
          <a:xfrm>
            <a:off x="1595719" y="2576380"/>
            <a:ext cx="1754136" cy="461665"/>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sv-SE" sz="2400" b="1" dirty="0" smtClean="0">
                <a:solidFill>
                  <a:srgbClr val="70AD47">
                    <a:lumMod val="75000"/>
                  </a:srgbClr>
                </a:solidFill>
              </a:rPr>
              <a:t>ENTRADAS</a:t>
            </a:r>
            <a:endParaRPr kumimoji="0" lang="sv-SE" sz="2400" b="1" i="0" u="none" strike="noStrike" kern="1200" cap="none" spc="0" normalizeH="0" baseline="0" noProof="0" dirty="0">
              <a:ln>
                <a:noFill/>
              </a:ln>
              <a:solidFill>
                <a:srgbClr val="70AD47">
                  <a:lumMod val="75000"/>
                </a:srgbClr>
              </a:solidFill>
              <a:effectLst/>
              <a:uLnTx/>
              <a:uFillTx/>
              <a:ea typeface="+mn-ea"/>
              <a:cs typeface="+mn-cs"/>
            </a:endParaRPr>
          </a:p>
        </p:txBody>
      </p:sp>
      <p:sp>
        <p:nvSpPr>
          <p:cNvPr id="8" name="TextBox 7"/>
          <p:cNvSpPr txBox="1"/>
          <p:nvPr/>
        </p:nvSpPr>
        <p:spPr>
          <a:xfrm>
            <a:off x="9107652" y="2519227"/>
            <a:ext cx="1666373" cy="461665"/>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smtClean="0">
                <a:ln>
                  <a:noFill/>
                </a:ln>
                <a:solidFill>
                  <a:srgbClr val="70AD47">
                    <a:lumMod val="75000"/>
                  </a:srgbClr>
                </a:solidFill>
                <a:effectLst/>
                <a:uLnTx/>
                <a:uFillTx/>
                <a:ea typeface="+mn-ea"/>
                <a:cs typeface="+mn-cs"/>
              </a:rPr>
              <a:t>SALIDAS</a:t>
            </a:r>
            <a:endParaRPr kumimoji="0" lang="sv-SE" sz="2400" b="1" i="0" u="none" strike="noStrike" kern="1200" cap="none" spc="0" normalizeH="0" baseline="0" noProof="0" dirty="0">
              <a:ln>
                <a:noFill/>
              </a:ln>
              <a:solidFill>
                <a:srgbClr val="70AD47">
                  <a:lumMod val="75000"/>
                </a:srgbClr>
              </a:solidFill>
              <a:effectLst/>
              <a:uLnTx/>
              <a:uFillTx/>
              <a:ea typeface="+mn-ea"/>
              <a:cs typeface="+mn-cs"/>
            </a:endParaRPr>
          </a:p>
        </p:txBody>
      </p:sp>
      <p:sp>
        <p:nvSpPr>
          <p:cNvPr id="9" name="TextBox 8"/>
          <p:cNvSpPr txBox="1"/>
          <p:nvPr/>
        </p:nvSpPr>
        <p:spPr>
          <a:xfrm>
            <a:off x="3460908" y="2650988"/>
            <a:ext cx="5616000" cy="3600000"/>
          </a:xfrm>
          <a:prstGeom prst="rect">
            <a:avLst/>
          </a:prstGeom>
          <a:solidFill>
            <a:schemeClr val="accent6">
              <a:lumMod val="20000"/>
              <a:lumOff val="80000"/>
            </a:schemeClr>
          </a:solidFill>
          <a:ln w="25400">
            <a:solidFill>
              <a:schemeClr val="accent6">
                <a:lumMod val="75000"/>
              </a:schemeClr>
            </a:solidFill>
          </a:ln>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prstClr val="black"/>
              </a:solidFill>
              <a:effectLst/>
              <a:uLnTx/>
              <a:uFillTx/>
              <a:ea typeface="+mn-ea"/>
              <a:cs typeface="+mn-cs"/>
            </a:endParaRPr>
          </a:p>
        </p:txBody>
      </p:sp>
      <p:sp>
        <p:nvSpPr>
          <p:cNvPr id="10" name="TextBox 9"/>
          <p:cNvSpPr txBox="1"/>
          <p:nvPr/>
        </p:nvSpPr>
        <p:spPr>
          <a:xfrm>
            <a:off x="1903303" y="3800593"/>
            <a:ext cx="1422049" cy="830997"/>
          </a:xfrm>
          <a:prstGeom prst="rect">
            <a:avLst/>
          </a:prstGeom>
          <a:noFill/>
          <a:ln>
            <a:solidFill>
              <a:schemeClr val="accent6">
                <a:lumMod val="75000"/>
              </a:schemeClr>
            </a:solidFill>
          </a:ln>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err="1" smtClean="0">
                <a:ln>
                  <a:noFill/>
                </a:ln>
                <a:solidFill>
                  <a:prstClr val="black"/>
                </a:solidFill>
                <a:effectLst/>
                <a:uLnTx/>
                <a:uFillTx/>
                <a:ea typeface="+mn-ea"/>
                <a:cs typeface="+mn-cs"/>
              </a:rPr>
              <a:t>Aditivos</a:t>
            </a:r>
            <a:endParaRPr kumimoji="0" lang="sv-SE" sz="2400" b="0" i="0" u="none" strike="noStrike" kern="1200" cap="none" spc="0" normalizeH="0" baseline="0" noProof="0" dirty="0">
              <a:ln>
                <a:noFill/>
              </a:ln>
              <a:solidFill>
                <a:prstClr val="black"/>
              </a:solidFill>
              <a:effectLst/>
              <a:uLnTx/>
              <a:uFillTx/>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err="1" smtClean="0">
                <a:ln>
                  <a:noFill/>
                </a:ln>
                <a:solidFill>
                  <a:prstClr val="black"/>
                </a:solidFill>
                <a:effectLst/>
                <a:uLnTx/>
                <a:uFillTx/>
                <a:ea typeface="+mn-ea"/>
                <a:cs typeface="+mn-cs"/>
              </a:rPr>
              <a:t>Alimento</a:t>
            </a:r>
            <a:endParaRPr kumimoji="0" lang="sv-SE" sz="2400" b="0" i="0" u="none" strike="noStrike" kern="1200" cap="none" spc="0" normalizeH="0" baseline="0" noProof="0" dirty="0">
              <a:ln>
                <a:noFill/>
              </a:ln>
              <a:solidFill>
                <a:prstClr val="black"/>
              </a:solidFill>
              <a:effectLst/>
              <a:uLnTx/>
              <a:uFillTx/>
              <a:ea typeface="+mn-ea"/>
              <a:cs typeface="+mn-cs"/>
            </a:endParaRPr>
          </a:p>
        </p:txBody>
      </p:sp>
      <p:sp>
        <p:nvSpPr>
          <p:cNvPr id="12" name="TextBox 11"/>
          <p:cNvSpPr txBox="1"/>
          <p:nvPr/>
        </p:nvSpPr>
        <p:spPr>
          <a:xfrm>
            <a:off x="9313110" y="3611385"/>
            <a:ext cx="2715120" cy="400110"/>
          </a:xfrm>
          <a:prstGeom prst="rect">
            <a:avLst/>
          </a:prstGeom>
          <a:noFill/>
          <a:ln>
            <a:solidFill>
              <a:srgbClr val="FF0000"/>
            </a:solid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err="1" smtClean="0">
                <a:ln>
                  <a:noFill/>
                </a:ln>
                <a:solidFill>
                  <a:srgbClr val="FF0000"/>
                </a:solidFill>
                <a:effectLst/>
                <a:uLnTx/>
                <a:uFillTx/>
                <a:ea typeface="+mn-ea"/>
                <a:cs typeface="+mn-cs"/>
              </a:rPr>
              <a:t>Residuos</a:t>
            </a:r>
            <a:r>
              <a:rPr kumimoji="0" lang="sv-SE" sz="2000" b="0" i="0" u="none" strike="noStrike" kern="1200" cap="none" spc="0" normalizeH="0" noProof="0" dirty="0" smtClean="0">
                <a:ln>
                  <a:noFill/>
                </a:ln>
                <a:solidFill>
                  <a:srgbClr val="FF0000"/>
                </a:solidFill>
                <a:effectLst/>
                <a:uLnTx/>
                <a:uFillTx/>
                <a:ea typeface="+mn-ea"/>
                <a:cs typeface="+mn-cs"/>
              </a:rPr>
              <a:t> </a:t>
            </a:r>
            <a:r>
              <a:rPr kumimoji="0" lang="sv-SE" sz="2000" b="0" i="0" u="none" strike="noStrike" kern="1200" cap="none" spc="0" normalizeH="0" noProof="0" dirty="0" err="1" smtClean="0">
                <a:ln>
                  <a:noFill/>
                </a:ln>
                <a:solidFill>
                  <a:srgbClr val="FF0000"/>
                </a:solidFill>
                <a:effectLst/>
                <a:uLnTx/>
                <a:uFillTx/>
                <a:ea typeface="+mn-ea"/>
                <a:cs typeface="+mn-cs"/>
              </a:rPr>
              <a:t>ganaderos</a:t>
            </a:r>
            <a:endParaRPr kumimoji="0" lang="sv-SE" sz="2000" b="0" i="0" u="none" strike="noStrike" kern="1200" cap="none" spc="0" normalizeH="0" baseline="0" noProof="0" dirty="0">
              <a:ln>
                <a:noFill/>
              </a:ln>
              <a:solidFill>
                <a:srgbClr val="FF0000"/>
              </a:solidFill>
              <a:effectLst/>
              <a:uLnTx/>
              <a:uFillTx/>
              <a:ea typeface="+mn-ea"/>
              <a:cs typeface="+mn-cs"/>
            </a:endParaRPr>
          </a:p>
        </p:txBody>
      </p:sp>
      <p:sp>
        <p:nvSpPr>
          <p:cNvPr id="13" name="TextBox 12"/>
          <p:cNvSpPr txBox="1"/>
          <p:nvPr/>
        </p:nvSpPr>
        <p:spPr>
          <a:xfrm>
            <a:off x="4064364" y="2752801"/>
            <a:ext cx="5288288" cy="461665"/>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sv-SE" sz="2400" dirty="0" err="1" smtClean="0">
                <a:solidFill>
                  <a:prstClr val="black"/>
                </a:solidFill>
              </a:rPr>
              <a:t>Veterinari</a:t>
            </a:r>
            <a:r>
              <a:rPr lang="sv-SE" sz="2400" dirty="0" smtClean="0">
                <a:solidFill>
                  <a:prstClr val="black"/>
                </a:solidFill>
              </a:rPr>
              <a:t>@</a:t>
            </a:r>
            <a:r>
              <a:rPr kumimoji="0" lang="sv-SE" sz="2400" b="0" i="0" u="none" strike="noStrike" kern="1200" cap="none" spc="0" normalizeH="0" noProof="0" dirty="0" smtClean="0">
                <a:ln>
                  <a:noFill/>
                </a:ln>
                <a:solidFill>
                  <a:prstClr val="black"/>
                </a:solidFill>
                <a:effectLst/>
                <a:uLnTx/>
                <a:uFillTx/>
                <a:ea typeface="+mn-ea"/>
                <a:cs typeface="+mn-cs"/>
              </a:rPr>
              <a:t>         </a:t>
            </a:r>
            <a:r>
              <a:rPr kumimoji="0" lang="sv-SE" sz="2400" b="0" i="0" u="none" strike="noStrike" kern="1200" cap="none" spc="0" normalizeH="0" baseline="0" noProof="0" dirty="0" err="1" smtClean="0">
                <a:ln>
                  <a:noFill/>
                </a:ln>
                <a:solidFill>
                  <a:prstClr val="black"/>
                </a:solidFill>
                <a:effectLst/>
                <a:uLnTx/>
                <a:uFillTx/>
                <a:ea typeface="+mn-ea"/>
                <a:cs typeface="+mn-cs"/>
              </a:rPr>
              <a:t>Biosecuridad</a:t>
            </a:r>
            <a:r>
              <a:rPr kumimoji="0" lang="sv-SE" sz="2400" b="0" i="0" u="none" strike="noStrike" kern="1200" cap="none" spc="0" normalizeH="0" baseline="0" noProof="0" dirty="0" smtClean="0">
                <a:ln>
                  <a:noFill/>
                </a:ln>
                <a:solidFill>
                  <a:prstClr val="black"/>
                </a:solidFill>
                <a:effectLst/>
                <a:uLnTx/>
                <a:uFillTx/>
                <a:ea typeface="+mn-ea"/>
                <a:cs typeface="+mn-cs"/>
              </a:rPr>
              <a:t> </a:t>
            </a:r>
            <a:endParaRPr kumimoji="0" lang="sv-SE" sz="2400" b="0" i="0" u="none" strike="noStrike" kern="1200" cap="none" spc="0" normalizeH="0" baseline="0" noProof="0" dirty="0">
              <a:ln>
                <a:noFill/>
              </a:ln>
              <a:solidFill>
                <a:prstClr val="black"/>
              </a:solidFill>
              <a:effectLst/>
              <a:uLnTx/>
              <a:uFillTx/>
              <a:ea typeface="+mn-ea"/>
              <a:cs typeface="+mn-cs"/>
            </a:endParaRPr>
          </a:p>
        </p:txBody>
      </p:sp>
      <p:sp>
        <p:nvSpPr>
          <p:cNvPr id="2" name="Rectangle 1"/>
          <p:cNvSpPr/>
          <p:nvPr/>
        </p:nvSpPr>
        <p:spPr>
          <a:xfrm>
            <a:off x="1057836" y="1330197"/>
            <a:ext cx="1882588" cy="461665"/>
          </a:xfrm>
          <a:prstGeom prst="rect">
            <a:avLst/>
          </a:prstGeom>
          <a:ln>
            <a:solidFill>
              <a:srgbClr val="FF0000"/>
            </a:solidFill>
          </a:ln>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smtClean="0">
                <a:ln>
                  <a:noFill/>
                </a:ln>
                <a:solidFill>
                  <a:srgbClr val="FF0000"/>
                </a:solidFill>
                <a:effectLst/>
                <a:uLnTx/>
                <a:uFillTx/>
                <a:ea typeface="+mn-ea"/>
                <a:cs typeface="Calibri" panose="020F0502020204030204" pitchFamily="34" charset="0"/>
              </a:rPr>
              <a:t>Mal manejo:</a:t>
            </a:r>
            <a:endParaRPr kumimoji="0" lang="es-ES" sz="2400" b="0" i="0" u="none" strike="noStrike" kern="1200" cap="none" spc="0" normalizeH="0" baseline="0" noProof="0" dirty="0">
              <a:ln>
                <a:noFill/>
              </a:ln>
              <a:solidFill>
                <a:srgbClr val="FF0000"/>
              </a:solidFill>
              <a:effectLst/>
              <a:uLnTx/>
              <a:uFillTx/>
              <a:ea typeface="+mn-ea"/>
              <a:cs typeface="Calibri" panose="020F0502020204030204" pitchFamily="34" charset="0"/>
            </a:endParaRPr>
          </a:p>
        </p:txBody>
      </p:sp>
      <p:sp>
        <p:nvSpPr>
          <p:cNvPr id="20" name="Title 1"/>
          <p:cNvSpPr>
            <a:spLocks noGrp="1"/>
          </p:cNvSpPr>
          <p:nvPr>
            <p:ph type="title"/>
          </p:nvPr>
        </p:nvSpPr>
        <p:spPr>
          <a:xfrm>
            <a:off x="3410345" y="685724"/>
            <a:ext cx="5389171" cy="535531"/>
          </a:xfrm>
          <a:solidFill>
            <a:srgbClr val="E5EED8"/>
          </a:solidFill>
          <a:ln>
            <a:solidFill>
              <a:schemeClr val="accent6">
                <a:lumMod val="50000"/>
              </a:schemeClr>
            </a:solidFill>
          </a:ln>
        </p:spPr>
        <p:txBody>
          <a:bodyPr wrap="square" rtlCol="0">
            <a:spAutoFit/>
          </a:bodyPr>
          <a:lstStyle/>
          <a:p>
            <a:pPr algn="ctr" defTabSz="914400"/>
            <a:r>
              <a:rPr lang="es-ES" sz="3200" b="1" dirty="0" smtClean="0">
                <a:ea typeface="+mn-ea"/>
                <a:cs typeface="Arial" panose="020B0604020202020204" pitchFamily="34" charset="0"/>
              </a:rPr>
              <a:t>Enfoque una sola salud</a:t>
            </a:r>
            <a:endParaRPr lang="ca-ES" sz="3200" b="1" dirty="0">
              <a:ea typeface="+mn-ea"/>
              <a:cs typeface="Arial" panose="020B0604020202020204" pitchFamily="34" charset="0"/>
            </a:endParaRPr>
          </a:p>
        </p:txBody>
      </p:sp>
      <p:sp>
        <p:nvSpPr>
          <p:cNvPr id="21" name="Rectangle 20"/>
          <p:cNvSpPr/>
          <p:nvPr/>
        </p:nvSpPr>
        <p:spPr>
          <a:xfrm>
            <a:off x="8652811" y="1645579"/>
            <a:ext cx="2104836" cy="461665"/>
          </a:xfrm>
          <a:prstGeom prst="rect">
            <a:avLst/>
          </a:prstGeom>
          <a:ln>
            <a:solidFill>
              <a:srgbClr val="FF0000"/>
            </a:solidFill>
          </a:ln>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0000"/>
                </a:solidFill>
                <a:effectLst/>
                <a:uLnTx/>
                <a:uFillTx/>
                <a:ea typeface="+mn-ea"/>
              </a:rPr>
              <a:t>Indeseables</a:t>
            </a:r>
            <a:endParaRPr kumimoji="0" lang="es-ES" sz="2400" b="0" i="0" u="none" strike="noStrike" kern="1200" cap="small" spc="0" normalizeH="0" baseline="0" noProof="0" dirty="0">
              <a:ln>
                <a:noFill/>
              </a:ln>
              <a:solidFill>
                <a:srgbClr val="FF0000"/>
              </a:solidFill>
              <a:effectLst/>
              <a:uLnTx/>
              <a:uFillTx/>
              <a:ea typeface="+mn-ea"/>
              <a:cs typeface="Calibri" panose="020F0502020204030204" pitchFamily="34" charset="0"/>
            </a:endParaRPr>
          </a:p>
        </p:txBody>
      </p:sp>
      <p:sp>
        <p:nvSpPr>
          <p:cNvPr id="24" name="Rectangle 23"/>
          <p:cNvSpPr/>
          <p:nvPr/>
        </p:nvSpPr>
        <p:spPr>
          <a:xfrm>
            <a:off x="9059483" y="4478394"/>
            <a:ext cx="2968747" cy="1569660"/>
          </a:xfrm>
          <a:prstGeom prst="rect">
            <a:avLst/>
          </a:prstGeom>
          <a:ln>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0000"/>
                </a:solidFill>
                <a:effectLst/>
                <a:uLnTx/>
                <a:uFillTx/>
                <a:ea typeface="+mn-ea"/>
                <a:cs typeface="Calibri" panose="020F0502020204030204" pitchFamily="34" charset="0"/>
              </a:rPr>
              <a:t>Residuos</a:t>
            </a:r>
            <a:r>
              <a:rPr kumimoji="0" lang="en-US" sz="2400" b="0" i="0" u="none" strike="noStrike" kern="1200" cap="none" spc="0" normalizeH="0" baseline="0" noProof="0" dirty="0" smtClean="0">
                <a:ln>
                  <a:noFill/>
                </a:ln>
                <a:solidFill>
                  <a:srgbClr val="FF0000"/>
                </a:solidFill>
                <a:effectLst/>
                <a:uLnTx/>
                <a:uFillTx/>
                <a:ea typeface="+mn-ea"/>
                <a:cs typeface="Calibri" panose="020F0502020204030204" pitchFamily="34" charset="0"/>
              </a:rPr>
              <a:t> </a:t>
            </a:r>
            <a:r>
              <a:rPr kumimoji="0" lang="en-US" sz="2400" b="0" i="0" u="none" strike="noStrike" kern="1200" cap="none" spc="0" normalizeH="0" baseline="0" noProof="0" dirty="0" err="1" smtClean="0">
                <a:ln>
                  <a:noFill/>
                </a:ln>
                <a:solidFill>
                  <a:srgbClr val="FF0000"/>
                </a:solidFill>
                <a:effectLst/>
                <a:uLnTx/>
                <a:uFillTx/>
                <a:ea typeface="+mn-ea"/>
                <a:cs typeface="Calibri" panose="020F0502020204030204" pitchFamily="34" charset="0"/>
              </a:rPr>
              <a:t>medicamentos</a:t>
            </a:r>
            <a:endParaRPr kumimoji="0" lang="en-US" sz="2400" b="0" i="0" u="none" strike="noStrike" kern="1200" cap="none" spc="0" normalizeH="0" baseline="0" noProof="0" dirty="0">
              <a:ln>
                <a:noFill/>
              </a:ln>
              <a:solidFill>
                <a:srgbClr val="FF0000"/>
              </a:solidFill>
              <a:effectLst/>
              <a:uLnTx/>
              <a:uFillTx/>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0000"/>
                </a:solidFill>
                <a:effectLst/>
                <a:uLnTx/>
                <a:uFillTx/>
                <a:ea typeface="+mn-ea"/>
                <a:cs typeface="Calibri" panose="020F0502020204030204" pitchFamily="34" charset="0"/>
              </a:rPr>
              <a:t>Mortalidad</a:t>
            </a:r>
            <a:r>
              <a:rPr kumimoji="0" lang="en-US" sz="2400" b="0" i="0" u="none" strike="noStrike" kern="1200" cap="none" spc="0" normalizeH="0" noProof="0" dirty="0" smtClean="0">
                <a:ln>
                  <a:noFill/>
                </a:ln>
                <a:solidFill>
                  <a:srgbClr val="FF0000"/>
                </a:solidFill>
                <a:effectLst/>
                <a:uLnTx/>
                <a:uFillTx/>
                <a:ea typeface="+mn-ea"/>
                <a:cs typeface="Calibri" panose="020F0502020204030204" pitchFamily="34" charset="0"/>
              </a:rPr>
              <a:t> y </a:t>
            </a:r>
            <a:r>
              <a:rPr kumimoji="0" lang="en-US" sz="2400" b="0" i="0" u="none" strike="noStrike" kern="1200" cap="none" spc="0" normalizeH="0" noProof="0" dirty="0" err="1" smtClean="0">
                <a:ln>
                  <a:noFill/>
                </a:ln>
                <a:solidFill>
                  <a:srgbClr val="FF0000"/>
                </a:solidFill>
                <a:effectLst/>
                <a:uLnTx/>
                <a:uFillTx/>
                <a:ea typeface="+mn-ea"/>
                <a:cs typeface="Calibri" panose="020F0502020204030204" pitchFamily="34" charset="0"/>
              </a:rPr>
              <a:t>cadáveres</a:t>
            </a:r>
            <a:endParaRPr kumimoji="0" lang="es-ES" sz="2400" b="0" i="0" u="none" strike="noStrike" kern="1200" cap="none" spc="0" normalizeH="0" baseline="0" noProof="0" dirty="0">
              <a:ln>
                <a:noFill/>
              </a:ln>
              <a:solidFill>
                <a:srgbClr val="FF0000"/>
              </a:solidFill>
              <a:effectLst/>
              <a:uLnTx/>
              <a:uFillTx/>
              <a:ea typeface="+mn-ea"/>
              <a:cs typeface="Calibri" panose="020F0502020204030204" pitchFamily="34" charset="0"/>
            </a:endParaRPr>
          </a:p>
        </p:txBody>
      </p:sp>
      <p:sp>
        <p:nvSpPr>
          <p:cNvPr id="25" name="Rectangle 24"/>
          <p:cNvSpPr/>
          <p:nvPr/>
        </p:nvSpPr>
        <p:spPr>
          <a:xfrm>
            <a:off x="4330081" y="3435480"/>
            <a:ext cx="3718750" cy="461665"/>
          </a:xfrm>
          <a:prstGeom prst="rect">
            <a:avLst/>
          </a:prstGeom>
          <a:ln>
            <a:noFill/>
          </a:ln>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0000"/>
                </a:solidFill>
                <a:effectLst/>
                <a:uLnTx/>
                <a:uFillTx/>
                <a:ea typeface="+mn-ea"/>
                <a:cs typeface="Calibri" panose="020F0502020204030204" pitchFamily="34" charset="0"/>
              </a:rPr>
              <a:t>Problema</a:t>
            </a:r>
            <a:r>
              <a:rPr kumimoji="0" lang="en-US" sz="2400" b="0" i="0" u="none" strike="noStrike" kern="1200" cap="none" spc="0" normalizeH="0" baseline="0" noProof="0" dirty="0" smtClean="0">
                <a:ln>
                  <a:noFill/>
                </a:ln>
                <a:solidFill>
                  <a:srgbClr val="FF0000"/>
                </a:solidFill>
                <a:effectLst/>
                <a:uLnTx/>
                <a:uFillTx/>
                <a:ea typeface="+mn-ea"/>
                <a:cs typeface="Calibri" panose="020F0502020204030204" pitchFamily="34" charset="0"/>
              </a:rPr>
              <a:t> </a:t>
            </a:r>
            <a:r>
              <a:rPr kumimoji="0" lang="en-US" sz="2400" b="0" i="0" u="none" strike="noStrike" kern="1200" cap="none" spc="0" normalizeH="0" baseline="0" noProof="0" dirty="0" err="1" smtClean="0">
                <a:ln>
                  <a:noFill/>
                </a:ln>
                <a:solidFill>
                  <a:srgbClr val="FF0000"/>
                </a:solidFill>
                <a:effectLst/>
                <a:uLnTx/>
                <a:uFillTx/>
                <a:ea typeface="+mn-ea"/>
                <a:cs typeface="Calibri" panose="020F0502020204030204" pitchFamily="34" charset="0"/>
              </a:rPr>
              <a:t>salud</a:t>
            </a:r>
            <a:r>
              <a:rPr kumimoji="0" lang="en-US" sz="2400" b="0" i="0" u="none" strike="noStrike" kern="1200" cap="none" spc="0" normalizeH="0" baseline="0" noProof="0" dirty="0" smtClean="0">
                <a:ln>
                  <a:noFill/>
                </a:ln>
                <a:solidFill>
                  <a:srgbClr val="FF0000"/>
                </a:solidFill>
                <a:effectLst/>
                <a:uLnTx/>
                <a:uFillTx/>
                <a:ea typeface="+mn-ea"/>
                <a:cs typeface="Calibri" panose="020F0502020204030204" pitchFamily="34" charset="0"/>
              </a:rPr>
              <a:t>/</a:t>
            </a:r>
            <a:r>
              <a:rPr kumimoji="0" lang="en-US" sz="2400" b="0" i="0" u="none" strike="noStrike" kern="1200" cap="none" spc="0" normalizeH="0" baseline="0" noProof="0" dirty="0" err="1" smtClean="0">
                <a:ln>
                  <a:noFill/>
                </a:ln>
                <a:solidFill>
                  <a:srgbClr val="FF0000"/>
                </a:solidFill>
                <a:effectLst/>
                <a:uLnTx/>
                <a:uFillTx/>
                <a:ea typeface="+mn-ea"/>
                <a:cs typeface="Calibri" panose="020F0502020204030204" pitchFamily="34" charset="0"/>
              </a:rPr>
              <a:t>bienestar</a:t>
            </a:r>
            <a:endParaRPr kumimoji="0" lang="es-ES" sz="2400" b="0" i="0" u="none" strike="noStrike" kern="1200" cap="none" spc="0" normalizeH="0" baseline="0" noProof="0" dirty="0">
              <a:ln>
                <a:noFill/>
              </a:ln>
              <a:solidFill>
                <a:srgbClr val="FF0000"/>
              </a:solidFill>
              <a:effectLst/>
              <a:uLnTx/>
              <a:uFillTx/>
              <a:ea typeface="+mn-ea"/>
              <a:cs typeface="Calibri" panose="020F0502020204030204" pitchFamily="34" charset="0"/>
            </a:endParaRPr>
          </a:p>
        </p:txBody>
      </p:sp>
      <p:cxnSp>
        <p:nvCxnSpPr>
          <p:cNvPr id="5" name="4 Conector recto de flecha"/>
          <p:cNvCxnSpPr/>
          <p:nvPr/>
        </p:nvCxnSpPr>
        <p:spPr>
          <a:xfrm flipV="1">
            <a:off x="9239958" y="3610093"/>
            <a:ext cx="12192" cy="492216"/>
          </a:xfrm>
          <a:prstGeom prst="straightConnector1">
            <a:avLst/>
          </a:prstGeom>
          <a:ln w="31750" cmpd="sng">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02413" y="3293604"/>
            <a:ext cx="2394819" cy="461665"/>
          </a:xfrm>
          <a:prstGeom prst="rect">
            <a:avLst/>
          </a:prstGeom>
          <a:ln>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ea typeface="+mn-ea"/>
                <a:cs typeface="Calibri" panose="020F0502020204030204" pitchFamily="34" charset="0"/>
              </a:rPr>
              <a:t> </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rPr>
              <a:t>↑</a:t>
            </a:r>
            <a:r>
              <a:rPr lang="en-US" sz="2400" dirty="0" err="1" smtClean="0">
                <a:solidFill>
                  <a:srgbClr val="FF0000"/>
                </a:solidFill>
                <a:cs typeface="Calibri" panose="020F0502020204030204" pitchFamily="34" charset="0"/>
              </a:rPr>
              <a:t>Medicamentos</a:t>
            </a:r>
            <a:endParaRPr kumimoji="0" lang="es-ES" sz="2400" b="0" i="0" u="none" strike="noStrike" kern="1200" cap="none" spc="0" normalizeH="0" baseline="0" noProof="0" dirty="0">
              <a:ln>
                <a:noFill/>
              </a:ln>
              <a:solidFill>
                <a:srgbClr val="FF0000"/>
              </a:solidFill>
              <a:effectLst/>
              <a:uLnTx/>
              <a:uFillTx/>
              <a:ea typeface="+mn-ea"/>
              <a:cs typeface="Calibri" panose="020F0502020204030204" pitchFamily="34" charset="0"/>
            </a:endParaRPr>
          </a:p>
        </p:txBody>
      </p:sp>
      <p:grpSp>
        <p:nvGrpSpPr>
          <p:cNvPr id="3" name="Group 2"/>
          <p:cNvGrpSpPr/>
          <p:nvPr/>
        </p:nvGrpSpPr>
        <p:grpSpPr>
          <a:xfrm>
            <a:off x="4064364" y="3869093"/>
            <a:ext cx="4227028" cy="2101433"/>
            <a:chOff x="4064364" y="3869093"/>
            <a:chExt cx="4227028" cy="2101433"/>
          </a:xfrm>
        </p:grpSpPr>
        <p:sp>
          <p:nvSpPr>
            <p:cNvPr id="33" name="Oval 5"/>
            <p:cNvSpPr>
              <a:spLocks noChangeArrowheads="1"/>
            </p:cNvSpPr>
            <p:nvPr/>
          </p:nvSpPr>
          <p:spPr bwMode="auto">
            <a:xfrm rot="10775414">
              <a:off x="6948859" y="4185073"/>
              <a:ext cx="801598" cy="398860"/>
            </a:xfrm>
            <a:prstGeom prst="ellipse">
              <a:avLst/>
            </a:prstGeom>
            <a:solidFill>
              <a:srgbClr val="FFFF00">
                <a:alpha val="50195"/>
              </a:srgbClr>
            </a:solidFill>
            <a:ln w="25400">
              <a:solidFill>
                <a:schemeClr val="tx1"/>
              </a:solidFill>
              <a:prstDash val="sysDot"/>
              <a:round/>
              <a:headEnd/>
              <a:tailEnd/>
            </a:ln>
          </p:spPr>
          <p:txBody>
            <a:bodyPr wrap="none" anchor="ctr"/>
            <a:lstStyle/>
            <a:p>
              <a:endParaRPr lang="en-GB"/>
            </a:p>
          </p:txBody>
        </p:sp>
        <p:sp>
          <p:nvSpPr>
            <p:cNvPr id="34" name="Oval 6"/>
            <p:cNvSpPr>
              <a:spLocks noChangeArrowheads="1"/>
            </p:cNvSpPr>
            <p:nvPr/>
          </p:nvSpPr>
          <p:spPr bwMode="auto">
            <a:xfrm rot="10775414">
              <a:off x="4445297" y="4194701"/>
              <a:ext cx="801598" cy="398860"/>
            </a:xfrm>
            <a:prstGeom prst="ellipse">
              <a:avLst/>
            </a:prstGeom>
            <a:solidFill>
              <a:schemeClr val="accent1">
                <a:lumMod val="75000"/>
                <a:alpha val="50000"/>
              </a:schemeClr>
            </a:solidFill>
            <a:ln w="25400">
              <a:solidFill>
                <a:schemeClr val="tx1"/>
              </a:solidFill>
              <a:prstDash val="sysDot"/>
              <a:round/>
              <a:headEnd/>
              <a:tailEnd/>
            </a:ln>
          </p:spPr>
          <p:txBody>
            <a:bodyPr wrap="none" anchor="ctr"/>
            <a:lstStyle/>
            <a:p>
              <a:endParaRPr lang="en-GB"/>
            </a:p>
          </p:txBody>
        </p:sp>
        <p:sp>
          <p:nvSpPr>
            <p:cNvPr id="35" name="AutoShape 7"/>
            <p:cNvSpPr>
              <a:spLocks noChangeArrowheads="1"/>
            </p:cNvSpPr>
            <p:nvPr/>
          </p:nvSpPr>
          <p:spPr bwMode="auto">
            <a:xfrm rot="10775414">
              <a:off x="4654295" y="4310233"/>
              <a:ext cx="2904802" cy="1247011"/>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36" name="Oval 8"/>
            <p:cNvSpPr>
              <a:spLocks noChangeArrowheads="1"/>
            </p:cNvSpPr>
            <p:nvPr/>
          </p:nvSpPr>
          <p:spPr bwMode="auto">
            <a:xfrm rot="10775414">
              <a:off x="5713392" y="5233113"/>
              <a:ext cx="800716" cy="398860"/>
            </a:xfrm>
            <a:prstGeom prst="ellipse">
              <a:avLst/>
            </a:prstGeom>
            <a:solidFill>
              <a:srgbClr val="00FF00">
                <a:alpha val="50195"/>
              </a:srgbClr>
            </a:solidFill>
            <a:ln w="25400">
              <a:solidFill>
                <a:schemeClr val="tx1"/>
              </a:solidFill>
              <a:prstDash val="sysDot"/>
              <a:round/>
              <a:headEnd/>
              <a:tailEnd/>
            </a:ln>
          </p:spPr>
          <p:txBody>
            <a:bodyPr wrap="none" anchor="ctr"/>
            <a:lstStyle/>
            <a:p>
              <a:endParaRPr lang="en-GB"/>
            </a:p>
          </p:txBody>
        </p:sp>
        <p:sp>
          <p:nvSpPr>
            <p:cNvPr id="37" name="Line 9"/>
            <p:cNvSpPr>
              <a:spLocks noChangeShapeType="1"/>
            </p:cNvSpPr>
            <p:nvPr/>
          </p:nvSpPr>
          <p:spPr bwMode="auto">
            <a:xfrm rot="10775414" flipH="1" flipV="1">
              <a:off x="4854474" y="4487657"/>
              <a:ext cx="1001777" cy="847693"/>
            </a:xfrm>
            <a:prstGeom prst="line">
              <a:avLst/>
            </a:prstGeom>
            <a:noFill/>
            <a:ln w="508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8" name="Line 10"/>
            <p:cNvSpPr>
              <a:spLocks noChangeShapeType="1"/>
            </p:cNvSpPr>
            <p:nvPr/>
          </p:nvSpPr>
          <p:spPr bwMode="auto">
            <a:xfrm rot="10775414" flipV="1">
              <a:off x="6356258" y="4506912"/>
              <a:ext cx="951512" cy="822936"/>
            </a:xfrm>
            <a:prstGeom prst="line">
              <a:avLst/>
            </a:prstGeom>
            <a:noFill/>
            <a:ln w="508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9" name="Oval 11"/>
            <p:cNvSpPr>
              <a:spLocks noChangeArrowheads="1"/>
            </p:cNvSpPr>
            <p:nvPr/>
          </p:nvSpPr>
          <p:spPr bwMode="auto">
            <a:xfrm rot="10775414">
              <a:off x="4596093" y="4265304"/>
              <a:ext cx="500889" cy="249402"/>
            </a:xfrm>
            <a:prstGeom prst="ellipse">
              <a:avLst/>
            </a:prstGeom>
            <a:solidFill>
              <a:schemeClr val="accent1">
                <a:lumMod val="75000"/>
              </a:schemeClr>
            </a:solidFill>
            <a:ln w="9525">
              <a:solidFill>
                <a:schemeClr val="tx1"/>
              </a:solidFill>
              <a:round/>
              <a:headEnd/>
              <a:tailEnd/>
            </a:ln>
          </p:spPr>
          <p:txBody>
            <a:bodyPr wrap="none" anchor="ctr"/>
            <a:lstStyle/>
            <a:p>
              <a:endParaRPr lang="en-GB"/>
            </a:p>
          </p:txBody>
        </p:sp>
        <p:sp>
          <p:nvSpPr>
            <p:cNvPr id="40" name="Oval 12"/>
            <p:cNvSpPr>
              <a:spLocks noChangeArrowheads="1"/>
            </p:cNvSpPr>
            <p:nvPr/>
          </p:nvSpPr>
          <p:spPr bwMode="auto">
            <a:xfrm rot="10775414">
              <a:off x="7100536" y="4255676"/>
              <a:ext cx="500889" cy="249402"/>
            </a:xfrm>
            <a:prstGeom prst="ellipse">
              <a:avLst/>
            </a:prstGeom>
            <a:solidFill>
              <a:srgbClr val="FFFF00"/>
            </a:solidFill>
            <a:ln w="9525">
              <a:solidFill>
                <a:schemeClr val="tx1"/>
              </a:solidFill>
              <a:round/>
              <a:headEnd/>
              <a:tailEnd/>
            </a:ln>
          </p:spPr>
          <p:txBody>
            <a:bodyPr wrap="none" anchor="ctr"/>
            <a:lstStyle/>
            <a:p>
              <a:endParaRPr lang="en-GB"/>
            </a:p>
          </p:txBody>
        </p:sp>
        <p:sp>
          <p:nvSpPr>
            <p:cNvPr id="41" name="Oval 13"/>
            <p:cNvSpPr>
              <a:spLocks noChangeArrowheads="1"/>
            </p:cNvSpPr>
            <p:nvPr/>
          </p:nvSpPr>
          <p:spPr bwMode="auto">
            <a:xfrm rot="10775414">
              <a:off x="5863306" y="5307842"/>
              <a:ext cx="500889" cy="249402"/>
            </a:xfrm>
            <a:prstGeom prst="ellipse">
              <a:avLst/>
            </a:prstGeom>
            <a:solidFill>
              <a:srgbClr val="33CC33"/>
            </a:solidFill>
            <a:ln w="9525">
              <a:solidFill>
                <a:schemeClr val="tx1"/>
              </a:solidFill>
              <a:round/>
              <a:headEnd/>
              <a:tailEnd/>
            </a:ln>
          </p:spPr>
          <p:txBody>
            <a:bodyPr rot="10800000" wrap="none" lIns="78693" tIns="39347" rIns="78693" bIns="39347" anchor="ctr"/>
            <a:lstStyle/>
            <a:p>
              <a:pPr algn="ctr" defTabSz="787400" eaLnBrk="0" hangingPunct="0">
                <a:spcBef>
                  <a:spcPct val="50000"/>
                </a:spcBef>
              </a:pPr>
              <a:endParaRPr lang="de-DE" sz="2100">
                <a:latin typeface="Arial" charset="0"/>
              </a:endParaRPr>
            </a:p>
          </p:txBody>
        </p:sp>
        <p:sp>
          <p:nvSpPr>
            <p:cNvPr id="42" name="Oval 14"/>
            <p:cNvSpPr>
              <a:spLocks noChangeArrowheads="1"/>
            </p:cNvSpPr>
            <p:nvPr/>
          </p:nvSpPr>
          <p:spPr bwMode="auto">
            <a:xfrm rot="10775414">
              <a:off x="5854487" y="4659579"/>
              <a:ext cx="500889" cy="248944"/>
            </a:xfrm>
            <a:prstGeom prst="ellipse">
              <a:avLst/>
            </a:prstGeom>
            <a:solidFill>
              <a:srgbClr val="FF0000"/>
            </a:solidFill>
            <a:ln w="25400">
              <a:solidFill>
                <a:schemeClr val="tx1"/>
              </a:solidFill>
              <a:round/>
              <a:headEnd/>
              <a:tailEnd/>
            </a:ln>
          </p:spPr>
          <p:txBody>
            <a:bodyPr wrap="none" anchor="ctr"/>
            <a:lstStyle/>
            <a:p>
              <a:endParaRPr lang="en-GB"/>
            </a:p>
          </p:txBody>
        </p:sp>
        <p:sp>
          <p:nvSpPr>
            <p:cNvPr id="43" name="Line 15"/>
            <p:cNvSpPr>
              <a:spLocks noChangeShapeType="1"/>
            </p:cNvSpPr>
            <p:nvPr/>
          </p:nvSpPr>
          <p:spPr bwMode="auto">
            <a:xfrm rot="10775414" flipV="1">
              <a:off x="6351849" y="4457398"/>
              <a:ext cx="751333" cy="249402"/>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4" name="Line 16"/>
            <p:cNvSpPr>
              <a:spLocks noChangeShapeType="1"/>
            </p:cNvSpPr>
            <p:nvPr/>
          </p:nvSpPr>
          <p:spPr bwMode="auto">
            <a:xfrm rot="10775414" flipH="1" flipV="1">
              <a:off x="5099627" y="4462441"/>
              <a:ext cx="751333" cy="249402"/>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5" name="Line 17"/>
            <p:cNvSpPr>
              <a:spLocks noChangeShapeType="1"/>
            </p:cNvSpPr>
            <p:nvPr/>
          </p:nvSpPr>
          <p:spPr bwMode="auto">
            <a:xfrm rot="10775414">
              <a:off x="6109341" y="4933738"/>
              <a:ext cx="0" cy="374103"/>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6" name="Line 18"/>
            <p:cNvSpPr>
              <a:spLocks noChangeShapeType="1"/>
            </p:cNvSpPr>
            <p:nvPr/>
          </p:nvSpPr>
          <p:spPr bwMode="auto">
            <a:xfrm>
              <a:off x="5092572" y="4383586"/>
              <a:ext cx="2031774"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29" name="QuadreDeText 35"/>
            <p:cNvSpPr txBox="1"/>
            <p:nvPr/>
          </p:nvSpPr>
          <p:spPr>
            <a:xfrm>
              <a:off x="4064364" y="3905028"/>
              <a:ext cx="1085505" cy="338554"/>
            </a:xfrm>
            <a:prstGeom prst="rect">
              <a:avLst/>
            </a:prstGeom>
            <a:noFill/>
          </p:spPr>
          <p:txBody>
            <a:bodyPr wrap="square" rtlCol="0">
              <a:spAutoFit/>
            </a:bodyPr>
            <a:lstStyle/>
            <a:p>
              <a:r>
                <a:rPr lang="ca-ES" sz="1600" b="1" dirty="0" smtClean="0"/>
                <a:t>Animal</a:t>
              </a:r>
              <a:endParaRPr lang="ca-ES" sz="1600" b="1" dirty="0"/>
            </a:p>
          </p:txBody>
        </p:sp>
        <p:sp>
          <p:nvSpPr>
            <p:cNvPr id="30" name="QuadreDeText 36"/>
            <p:cNvSpPr txBox="1"/>
            <p:nvPr/>
          </p:nvSpPr>
          <p:spPr>
            <a:xfrm>
              <a:off x="7099190" y="3869093"/>
              <a:ext cx="1192202" cy="338554"/>
            </a:xfrm>
            <a:prstGeom prst="rect">
              <a:avLst/>
            </a:prstGeom>
            <a:noFill/>
          </p:spPr>
          <p:txBody>
            <a:bodyPr wrap="square" rtlCol="0">
              <a:spAutoFit/>
            </a:bodyPr>
            <a:lstStyle/>
            <a:p>
              <a:r>
                <a:rPr lang="ca-ES" sz="1600" b="1" dirty="0" smtClean="0"/>
                <a:t>Patógeno</a:t>
              </a:r>
              <a:endParaRPr lang="ca-ES" sz="1600" b="1" dirty="0"/>
            </a:p>
          </p:txBody>
        </p:sp>
        <p:sp>
          <p:nvSpPr>
            <p:cNvPr id="31" name="QuadreDeText 37"/>
            <p:cNvSpPr txBox="1"/>
            <p:nvPr/>
          </p:nvSpPr>
          <p:spPr>
            <a:xfrm>
              <a:off x="5367551" y="5631972"/>
              <a:ext cx="1496506" cy="338554"/>
            </a:xfrm>
            <a:prstGeom prst="rect">
              <a:avLst/>
            </a:prstGeom>
            <a:noFill/>
          </p:spPr>
          <p:txBody>
            <a:bodyPr wrap="square" rtlCol="0">
              <a:spAutoFit/>
            </a:bodyPr>
            <a:lstStyle/>
            <a:p>
              <a:r>
                <a:rPr lang="ca-ES" sz="1600" b="1" dirty="0" smtClean="0"/>
                <a:t>Ambiente</a:t>
              </a:r>
              <a:endParaRPr lang="ca-ES" sz="1600" b="1" dirty="0"/>
            </a:p>
          </p:txBody>
        </p:sp>
      </p:grpSp>
      <p:pic>
        <p:nvPicPr>
          <p:cNvPr id="28" name="Picture 2" descr="Resultado de imaxes para swedish f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192" y="2534393"/>
            <a:ext cx="5673171" cy="3888001"/>
          </a:xfrm>
          <a:prstGeom prst="rect">
            <a:avLst/>
          </a:prstGeom>
          <a:noFill/>
          <a:ln w="31750">
            <a:solidFill>
              <a:schemeClr val="tx2"/>
            </a:solidFill>
            <a:prstDash val="sys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133831"/>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 grpId="0" animBg="1"/>
      <p:bldP spid="21" grpId="0" animBg="1"/>
      <p:bldP spid="24" grpId="0" animBg="1"/>
      <p:bldP spid="25" grpId="0"/>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311" y="376681"/>
            <a:ext cx="8268980" cy="802388"/>
          </a:xfrm>
        </p:spPr>
        <p:txBody>
          <a:bodyPr>
            <a:normAutofit/>
          </a:bodyPr>
          <a:lstStyle/>
          <a:p>
            <a:pPr algn="ctr" defTabSz="457189"/>
            <a:r>
              <a:rPr lang="en-US" sz="3200" b="1" dirty="0" err="1">
                <a:cs typeface="Calibri" panose="020F0502020204030204" pitchFamily="34" charset="0"/>
              </a:rPr>
              <a:t>Cuatro</a:t>
            </a:r>
            <a:r>
              <a:rPr lang="en-US" sz="3200" b="1" dirty="0">
                <a:cs typeface="Calibri" panose="020F0502020204030204" pitchFamily="34" charset="0"/>
              </a:rPr>
              <a:t> </a:t>
            </a:r>
            <a:r>
              <a:rPr lang="en-US" sz="3200" b="1" dirty="0" err="1">
                <a:cs typeface="Calibri" panose="020F0502020204030204" pitchFamily="34" charset="0"/>
              </a:rPr>
              <a:t>básicos</a:t>
            </a:r>
            <a:r>
              <a:rPr lang="en-US" sz="3200" b="1" dirty="0">
                <a:cs typeface="Calibri" panose="020F0502020204030204" pitchFamily="34" charset="0"/>
              </a:rPr>
              <a:t> de </a:t>
            </a:r>
            <a:r>
              <a:rPr lang="en-US" sz="3200" b="1" dirty="0" err="1">
                <a:cs typeface="Calibri" panose="020F0502020204030204" pitchFamily="34" charset="0"/>
              </a:rPr>
              <a:t>cualquier</a:t>
            </a:r>
            <a:r>
              <a:rPr lang="en-US" sz="3200" b="1" dirty="0">
                <a:cs typeface="Calibri" panose="020F0502020204030204" pitchFamily="34" charset="0"/>
              </a:rPr>
              <a:t> </a:t>
            </a:r>
            <a:r>
              <a:rPr lang="en-US" sz="3200" b="1" dirty="0" err="1">
                <a:cs typeface="Calibri" panose="020F0502020204030204" pitchFamily="34" charset="0"/>
              </a:rPr>
              <a:t>sistema</a:t>
            </a:r>
            <a:r>
              <a:rPr lang="en-US" sz="3200" b="1" dirty="0">
                <a:cs typeface="Calibri" panose="020F0502020204030204" pitchFamily="34" charset="0"/>
              </a:rPr>
              <a:t> </a:t>
            </a:r>
            <a:r>
              <a:rPr lang="en-US" sz="3200" b="1" dirty="0" err="1">
                <a:cs typeface="Calibri" panose="020F0502020204030204" pitchFamily="34" charset="0"/>
              </a:rPr>
              <a:t>ganadero</a:t>
            </a:r>
            <a:endParaRPr lang="sv-SE" sz="3200" b="1" dirty="0">
              <a:cs typeface="Calibri" panose="020F0502020204030204" pitchFamily="34" charset="0"/>
            </a:endParaRPr>
          </a:p>
        </p:txBody>
      </p:sp>
      <p:sp>
        <p:nvSpPr>
          <p:cNvPr id="12" name="Rectangle 11"/>
          <p:cNvSpPr/>
          <p:nvPr/>
        </p:nvSpPr>
        <p:spPr>
          <a:xfrm>
            <a:off x="957031" y="1911922"/>
            <a:ext cx="4196470" cy="461665"/>
          </a:xfrm>
          <a:prstGeom prst="rect">
            <a:avLst/>
          </a:prstGeom>
        </p:spPr>
        <p:txBody>
          <a:bodyPr wrap="none">
            <a:spAutoFit/>
          </a:bodyPr>
          <a:lstStyle/>
          <a:p>
            <a:pPr marL="342900" indent="-342900">
              <a:buFont typeface="Arial" panose="020B0604020202020204" pitchFamily="34" charset="0"/>
              <a:buChar char="•"/>
            </a:pPr>
            <a:r>
              <a:rPr lang="en-US" sz="2400" dirty="0" err="1" smtClean="0"/>
              <a:t>Consideraciones</a:t>
            </a:r>
            <a:r>
              <a:rPr lang="en-US" sz="2400" dirty="0" smtClean="0"/>
              <a:t> del </a:t>
            </a:r>
            <a:r>
              <a:rPr lang="en-US" sz="2400" dirty="0" err="1" smtClean="0"/>
              <a:t>mercado</a:t>
            </a:r>
            <a:endParaRPr lang="sv-SE" sz="2400" dirty="0"/>
          </a:p>
        </p:txBody>
      </p:sp>
      <p:sp>
        <p:nvSpPr>
          <p:cNvPr id="13" name="Rectangle 12"/>
          <p:cNvSpPr/>
          <p:nvPr/>
        </p:nvSpPr>
        <p:spPr>
          <a:xfrm>
            <a:off x="957031" y="3036905"/>
            <a:ext cx="5047536" cy="461665"/>
          </a:xfrm>
          <a:prstGeom prst="rect">
            <a:avLst/>
          </a:prstGeom>
        </p:spPr>
        <p:txBody>
          <a:bodyPr wrap="none">
            <a:spAutoFit/>
          </a:bodyPr>
          <a:lstStyle/>
          <a:p>
            <a:pPr marL="342900" indent="-342900">
              <a:buFont typeface="Arial" panose="020B0604020202020204" pitchFamily="34" charset="0"/>
              <a:buChar char="•"/>
            </a:pPr>
            <a:r>
              <a:rPr lang="en-US" sz="2400" dirty="0" err="1" smtClean="0"/>
              <a:t>Disponibilidad</a:t>
            </a:r>
            <a:r>
              <a:rPr lang="en-US" sz="2400" dirty="0" smtClean="0"/>
              <a:t> de </a:t>
            </a:r>
            <a:r>
              <a:rPr lang="en-US" sz="2400" dirty="0" err="1" smtClean="0"/>
              <a:t>recursos</a:t>
            </a:r>
            <a:r>
              <a:rPr lang="en-US" sz="2400" dirty="0" smtClean="0"/>
              <a:t> </a:t>
            </a:r>
            <a:r>
              <a:rPr lang="en-US" sz="2400" dirty="0" err="1" smtClean="0"/>
              <a:t>biofísicos</a:t>
            </a:r>
            <a:endParaRPr lang="sv-SE" sz="2400" dirty="0"/>
          </a:p>
        </p:txBody>
      </p:sp>
      <p:sp>
        <p:nvSpPr>
          <p:cNvPr id="14" name="Rectangle 13"/>
          <p:cNvSpPr/>
          <p:nvPr/>
        </p:nvSpPr>
        <p:spPr>
          <a:xfrm>
            <a:off x="957031" y="4161888"/>
            <a:ext cx="2339102" cy="461665"/>
          </a:xfrm>
          <a:prstGeom prst="rect">
            <a:avLst/>
          </a:prstGeom>
        </p:spPr>
        <p:txBody>
          <a:bodyPr wrap="none">
            <a:spAutoFit/>
          </a:bodyPr>
          <a:lstStyle/>
          <a:p>
            <a:pPr marL="342900" indent="-342900">
              <a:buFont typeface="Arial" panose="020B0604020202020204" pitchFamily="34" charset="0"/>
              <a:buChar char="•"/>
            </a:pPr>
            <a:r>
              <a:rPr lang="en-US" sz="2400" dirty="0" err="1" smtClean="0"/>
              <a:t>Biotipo</a:t>
            </a:r>
            <a:r>
              <a:rPr lang="en-US" sz="2400" dirty="0" smtClean="0"/>
              <a:t> animal</a:t>
            </a:r>
            <a:endParaRPr lang="sv-SE" sz="2400" dirty="0"/>
          </a:p>
        </p:txBody>
      </p:sp>
      <p:sp>
        <p:nvSpPr>
          <p:cNvPr id="15" name="Rectangle 14"/>
          <p:cNvSpPr/>
          <p:nvPr/>
        </p:nvSpPr>
        <p:spPr>
          <a:xfrm>
            <a:off x="957031" y="5286871"/>
            <a:ext cx="2957156" cy="461665"/>
          </a:xfrm>
          <a:prstGeom prst="rect">
            <a:avLst/>
          </a:prstGeom>
        </p:spPr>
        <p:txBody>
          <a:bodyPr wrap="none">
            <a:spAutoFit/>
          </a:bodyPr>
          <a:lstStyle/>
          <a:p>
            <a:pPr marL="342900" indent="-342900">
              <a:buFont typeface="Arial" panose="020B0604020202020204" pitchFamily="34" charset="0"/>
              <a:buChar char="•"/>
            </a:pPr>
            <a:r>
              <a:rPr lang="en-US" sz="2400" dirty="0" err="1" smtClean="0"/>
              <a:t>Sistemas</a:t>
            </a:r>
            <a:r>
              <a:rPr lang="en-US" sz="2400" dirty="0" smtClean="0"/>
              <a:t> </a:t>
            </a:r>
            <a:r>
              <a:rPr lang="en-US" sz="2400" dirty="0" err="1" smtClean="0"/>
              <a:t>diferentes</a:t>
            </a:r>
            <a:endParaRPr lang="sv-SE" sz="2400" dirty="0"/>
          </a:p>
        </p:txBody>
      </p:sp>
      <p:pic>
        <p:nvPicPr>
          <p:cNvPr id="17" name="Picture 16"/>
          <p:cNvPicPr>
            <a:picLocks noChangeAspect="1"/>
          </p:cNvPicPr>
          <p:nvPr/>
        </p:nvPicPr>
        <p:blipFill rotWithShape="1">
          <a:blip r:embed="rId3"/>
          <a:srcRect l="46408" t="51643" r="41958" b="27923"/>
          <a:stretch/>
        </p:blipFill>
        <p:spPr>
          <a:xfrm>
            <a:off x="8111660" y="1073362"/>
            <a:ext cx="2515730" cy="2484000"/>
          </a:xfrm>
          <a:prstGeom prst="rect">
            <a:avLst/>
          </a:prstGeom>
        </p:spPr>
      </p:pic>
      <p:pic>
        <p:nvPicPr>
          <p:cNvPr id="18" name="Picture 17"/>
          <p:cNvPicPr>
            <a:picLocks noChangeAspect="1"/>
          </p:cNvPicPr>
          <p:nvPr/>
        </p:nvPicPr>
        <p:blipFill rotWithShape="1">
          <a:blip r:embed="rId3"/>
          <a:srcRect l="43957" t="16719" r="41597" b="61961"/>
          <a:stretch/>
        </p:blipFill>
        <p:spPr>
          <a:xfrm>
            <a:off x="6062136" y="4025881"/>
            <a:ext cx="2993746" cy="2484000"/>
          </a:xfrm>
          <a:prstGeom prst="rect">
            <a:avLst/>
          </a:prstGeom>
        </p:spPr>
      </p:pic>
      <p:sp>
        <p:nvSpPr>
          <p:cNvPr id="19" name="Oval 18"/>
          <p:cNvSpPr/>
          <p:nvPr/>
        </p:nvSpPr>
        <p:spPr>
          <a:xfrm>
            <a:off x="9208217" y="3972752"/>
            <a:ext cx="2592000" cy="2484000"/>
          </a:xfrm>
          <a:prstGeom prst="ellipse">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Oval 20"/>
          <p:cNvSpPr/>
          <p:nvPr/>
        </p:nvSpPr>
        <p:spPr>
          <a:xfrm>
            <a:off x="9136217" y="474153"/>
            <a:ext cx="1368000" cy="1368000"/>
          </a:xfrm>
          <a:prstGeom prst="ellipse">
            <a:avLst/>
          </a:prstGeom>
          <a:blipFill rotWithShape="0">
            <a:blip r:embed="rId5"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Oval 22"/>
          <p:cNvSpPr/>
          <p:nvPr/>
        </p:nvSpPr>
        <p:spPr>
          <a:xfrm>
            <a:off x="7559009" y="3615437"/>
            <a:ext cx="1368000" cy="1368000"/>
          </a:xfrm>
          <a:prstGeom prst="ellipse">
            <a:avLst/>
          </a:prstGeom>
          <a:blipFill rotWithShape="0">
            <a:blip r:embed="rId6"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2" name="Picture 21"/>
          <p:cNvPicPr>
            <a:picLocks noChangeAspect="1"/>
          </p:cNvPicPr>
          <p:nvPr/>
        </p:nvPicPr>
        <p:blipFill>
          <a:blip r:embed="rId7"/>
          <a:stretch>
            <a:fillRect/>
          </a:stretch>
        </p:blipFill>
        <p:spPr>
          <a:xfrm>
            <a:off x="10357819" y="3124945"/>
            <a:ext cx="1592396" cy="1368000"/>
          </a:xfrm>
          <a:prstGeom prst="ellipse">
            <a:avLst/>
          </a:prstGeom>
          <a:blipFill rotWithShape="0">
            <a:blip r:embed="rId6" cstate="print"/>
            <a:stretch>
              <a:fillRect/>
            </a:stretch>
          </a:blipFill>
        </p:spPr>
      </p:pic>
    </p:spTree>
    <p:extLst>
      <p:ext uri="{BB962C8B-B14F-4D97-AF65-F5344CB8AC3E}">
        <p14:creationId xmlns:p14="http://schemas.microsoft.com/office/powerpoint/2010/main" val="156095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2089492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2045</TotalTime>
  <Words>7416</Words>
  <Application>Microsoft Office PowerPoint</Application>
  <PresentationFormat>Widescreen</PresentationFormat>
  <Paragraphs>481</Paragraphs>
  <Slides>51</Slides>
  <Notes>47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Arial</vt:lpstr>
      <vt:lpstr>Arial Black</vt:lpstr>
      <vt:lpstr>Arial Rounded MT Bold</vt:lpstr>
      <vt:lpstr>Calibri</vt:lpstr>
      <vt:lpstr>Calibri Light</vt:lpstr>
      <vt:lpstr>Consolas</vt:lpstr>
      <vt:lpstr>PT Sans</vt:lpstr>
      <vt:lpstr>Roboto</vt:lpstr>
      <vt:lpstr>Segoe UI</vt:lpstr>
      <vt:lpstr>Times New Roman</vt:lpstr>
      <vt:lpstr>Trebuchet MS</vt:lpstr>
      <vt:lpstr>Verdana</vt:lpstr>
      <vt:lpstr>Office Theme</vt:lpstr>
      <vt:lpstr>Bioseguridad en ganadería extensiva y cebo</vt:lpstr>
      <vt:lpstr>Hoja de ruta</vt:lpstr>
      <vt:lpstr>PowerPoint Presentation</vt:lpstr>
      <vt:lpstr>PowerPoint Presentation</vt:lpstr>
      <vt:lpstr>PowerPoint Presentation</vt:lpstr>
      <vt:lpstr>PowerPoint Presentation</vt:lpstr>
      <vt:lpstr>Enfoque una sola salud</vt:lpstr>
      <vt:lpstr>Cuatro básicos de cualquier sistema ganadero</vt:lpstr>
      <vt:lpstr>PowerPoint Presentation</vt:lpstr>
      <vt:lpstr>Impedir la entrada de infecciones en la explotación</vt:lpstr>
      <vt:lpstr>PowerPoint Presentation</vt:lpstr>
      <vt:lpstr>Secreción de agentes infecciosos</vt:lpstr>
      <vt:lpstr>PowerPoint Presentation</vt:lpstr>
      <vt:lpstr>PowerPoint Presentation</vt:lpstr>
      <vt:lpstr>PowerPoint Presentation</vt:lpstr>
      <vt:lpstr>PowerPoint Presentation</vt:lpstr>
      <vt:lpstr>PowerPoint Presentation</vt:lpstr>
      <vt:lpstr>PowerPoint Presentation</vt:lpstr>
      <vt:lpstr>Plan de intervención de bioseguridad eficaz</vt:lpstr>
      <vt:lpstr>Objetivo del programa de Bioseguridad</vt:lpstr>
      <vt:lpstr>Cuestionario sobre medidas de riesgo de bioseguridad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Manejo alimentación y bebida Higiene alimento almacenado</vt:lpstr>
      <vt:lpstr>Asesoramiento veterinario en bioseguridad</vt:lpstr>
      <vt:lpstr>PowerPoint Presentation</vt:lpstr>
      <vt:lpstr>PowerPoint Presentation</vt:lpstr>
      <vt:lpstr>PowerPoint Presentation</vt:lpstr>
      <vt:lpstr>PowerPoint Presentation</vt:lpstr>
      <vt:lpstr>Manejo  de la cama y del estiercol, cebo</vt:lpstr>
      <vt:lpstr>Manejo  deyecciones, extensivo</vt:lpstr>
      <vt:lpstr>PowerPoint Presentation</vt:lpstr>
      <vt:lpstr>Bioseguridad, prevención de enfermedades</vt:lpstr>
      <vt:lpstr>PowerPoint Presentation</vt:lpstr>
      <vt:lpstr>¿Cómo motivar al ganader@?</vt:lpstr>
      <vt:lpstr>Mundo interno ganadero</vt:lpstr>
      <vt:lpstr>Aumentar el valor de toda la cadena alimentaria</vt:lpstr>
      <vt:lpstr>PowerPoint Presentation</vt:lpstr>
      <vt:lpstr>PowerPoint Presentation</vt:lpstr>
      <vt:lpstr>Ganaderos - Estado mental Ayuda - enfoque sensible - Cooperación</vt:lpstr>
      <vt:lpstr>PowerPoint Presentation</vt:lpstr>
      <vt:lpstr>PowerPoint Presentation</vt:lpstr>
      <vt:lpstr>Objetivo profesional integrado en un mundo cambiante con realidades y retos diferentes</vt:lpstr>
      <vt:lpstr>PowerPoint Presentation</vt:lpstr>
    </vt:vector>
  </TitlesOfParts>
  <Company>SLU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Bioseguridad en extensivo y cebo</dc:title>
  <dc:creator>Isabel Blanco Penedo</dc:creator>
  <cp:lastModifiedBy>Isabel Blanco Penedo</cp:lastModifiedBy>
  <cp:revision>120</cp:revision>
  <dcterms:created xsi:type="dcterms:W3CDTF">2023-04-06T19:21:53Z</dcterms:created>
  <dcterms:modified xsi:type="dcterms:W3CDTF">2023-05-05T11:55:59Z</dcterms:modified>
</cp:coreProperties>
</file>